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 id="2147483803" r:id="rId2"/>
  </p:sldMasterIdLst>
  <p:notesMasterIdLst>
    <p:notesMasterId r:id="rId13"/>
  </p:notesMasterIdLst>
  <p:sldIdLst>
    <p:sldId id="270" r:id="rId3"/>
    <p:sldId id="271" r:id="rId4"/>
    <p:sldId id="272" r:id="rId5"/>
    <p:sldId id="273" r:id="rId6"/>
    <p:sldId id="281" r:id="rId7"/>
    <p:sldId id="275" r:id="rId8"/>
    <p:sldId id="284" r:id="rId9"/>
    <p:sldId id="282" r:id="rId10"/>
    <p:sldId id="277" r:id="rId11"/>
    <p:sldId id="278"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CE6F2"/>
    <a:srgbClr val="C4D3EE"/>
    <a:srgbClr val="C4D2ED"/>
    <a:srgbClr val="A5C4E9"/>
    <a:srgbClr val="0091DC"/>
    <a:srgbClr val="C2D1ED"/>
    <a:srgbClr val="CCECFF"/>
    <a:srgbClr val="99CCFF"/>
    <a:srgbClr val="0094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37" autoAdjust="0"/>
    <p:restoredTop sz="94080" autoAdjust="0"/>
  </p:normalViewPr>
  <p:slideViewPr>
    <p:cSldViewPr snapToGrid="0">
      <p:cViewPr varScale="1">
        <p:scale>
          <a:sx n="71" d="100"/>
          <a:sy n="71" d="100"/>
        </p:scale>
        <p:origin x="6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D:\&#32954;&#30284;&#32447;\0-2024&#20250;&#35758;\5.17-5.19&#20013;&#21326;&#32954;&#30284;&#23398;&#26415;&#22823;&#20250;\2024-5-13&#19978;&#28023;%20&#20013;&#21326;&#32954;&#30284;&#23398;&#26415;&#22823;&#20250;%20&#26085;&#31243;(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008080"/>
            </a:solidFill>
            <a:ln>
              <a:noFill/>
            </a:ln>
            <a:effectLst/>
          </c:spPr>
          <c:invertIfNegative val="0"/>
          <c:dPt>
            <c:idx val="0"/>
            <c:invertIfNegative val="0"/>
            <c:bubble3D val="0"/>
            <c:spPr>
              <a:solidFill>
                <a:srgbClr val="FFFFFF">
                  <a:lumMod val="75000"/>
                </a:srgbClr>
              </a:solidFill>
              <a:ln>
                <a:noFill/>
              </a:ln>
              <a:effectLst/>
            </c:spPr>
            <c:extLst>
              <c:ext xmlns:c16="http://schemas.microsoft.com/office/drawing/2014/chart" uri="{C3380CC4-5D6E-409C-BE32-E72D297353CC}">
                <c16:uniqueId val="{00000001-7131-493F-8E2B-CE028EAFA772}"/>
              </c:ext>
            </c:extLst>
          </c:dPt>
          <c:dPt>
            <c:idx val="1"/>
            <c:invertIfNegative val="0"/>
            <c:bubble3D val="0"/>
            <c:spPr>
              <a:solidFill>
                <a:srgbClr val="FFFFFF">
                  <a:lumMod val="75000"/>
                </a:srgbClr>
              </a:solidFill>
              <a:ln>
                <a:noFill/>
              </a:ln>
              <a:effectLst/>
            </c:spPr>
            <c:extLst>
              <c:ext xmlns:c16="http://schemas.microsoft.com/office/drawing/2014/chart" uri="{C3380CC4-5D6E-409C-BE32-E72D297353CC}">
                <c16:uniqueId val="{00000003-7131-493F-8E2B-CE028EAFA772}"/>
              </c:ext>
            </c:extLst>
          </c:dPt>
          <c:dPt>
            <c:idx val="2"/>
            <c:invertIfNegative val="0"/>
            <c:bubble3D val="0"/>
            <c:spPr>
              <a:solidFill>
                <a:srgbClr val="FFFFFF">
                  <a:lumMod val="75000"/>
                </a:srgbClr>
              </a:solidFill>
              <a:ln>
                <a:noFill/>
              </a:ln>
              <a:effectLst/>
            </c:spPr>
            <c:extLst>
              <c:ext xmlns:c16="http://schemas.microsoft.com/office/drawing/2014/chart" uri="{C3380CC4-5D6E-409C-BE32-E72D297353CC}">
                <c16:uniqueId val="{00000005-7131-493F-8E2B-CE028EAFA772}"/>
              </c:ext>
            </c:extLst>
          </c:dPt>
          <c:dPt>
            <c:idx val="3"/>
            <c:invertIfNegative val="0"/>
            <c:bubble3D val="0"/>
            <c:spPr>
              <a:solidFill>
                <a:srgbClr val="FFFFFF">
                  <a:lumMod val="75000"/>
                </a:srgbClr>
              </a:solidFill>
              <a:ln>
                <a:noFill/>
              </a:ln>
              <a:effectLst/>
            </c:spPr>
            <c:extLst>
              <c:ext xmlns:c16="http://schemas.microsoft.com/office/drawing/2014/chart" uri="{C3380CC4-5D6E-409C-BE32-E72D297353CC}">
                <c16:uniqueId val="{00000007-7131-493F-8E2B-CE028EAFA772}"/>
              </c:ext>
            </c:extLst>
          </c:dPt>
          <c:dPt>
            <c:idx val="4"/>
            <c:invertIfNegative val="0"/>
            <c:bubble3D val="0"/>
            <c:spPr>
              <a:solidFill>
                <a:srgbClr val="FFFFFF">
                  <a:lumMod val="75000"/>
                </a:srgbClr>
              </a:solidFill>
              <a:ln>
                <a:noFill/>
              </a:ln>
              <a:effectLst/>
            </c:spPr>
            <c:extLst>
              <c:ext xmlns:c16="http://schemas.microsoft.com/office/drawing/2014/chart" uri="{C3380CC4-5D6E-409C-BE32-E72D297353CC}">
                <c16:uniqueId val="{00000009-7131-493F-8E2B-CE028EAFA772}"/>
              </c:ext>
            </c:extLst>
          </c:dPt>
          <c:dPt>
            <c:idx val="5"/>
            <c:invertIfNegative val="0"/>
            <c:bubble3D val="0"/>
            <c:spPr>
              <a:solidFill>
                <a:srgbClr val="1F497D">
                  <a:lumMod val="60000"/>
                  <a:lumOff val="40000"/>
                </a:srgbClr>
              </a:solidFill>
              <a:ln>
                <a:noFill/>
              </a:ln>
              <a:effectLst/>
            </c:spPr>
            <c:extLst>
              <c:ext xmlns:c16="http://schemas.microsoft.com/office/drawing/2014/chart" uri="{C3380CC4-5D6E-409C-BE32-E72D297353CC}">
                <c16:uniqueId val="{0000000B-7131-493F-8E2B-CE028EAFA77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Sheet1!$B$3:$G$3</c:f>
              <c:strCache>
                <c:ptCount val="6"/>
                <c:pt idx="0">
                  <c:v>布格替尼
ALTA-1L</c:v>
                </c:pt>
                <c:pt idx="1">
                  <c:v>塞瑞替尼
ASCEND-4</c:v>
                </c:pt>
                <c:pt idx="2">
                  <c:v>恩沙替尼
eXalt3</c:v>
                </c:pt>
                <c:pt idx="3">
                  <c:v>洛拉替尼
CROWN</c:v>
                </c:pt>
                <c:pt idx="4">
                  <c:v>阿来替尼
J-ALEX</c:v>
                </c:pt>
                <c:pt idx="5">
                  <c:v>伊鲁阿克
INSPIRE</c:v>
                </c:pt>
              </c:strCache>
            </c:strRef>
          </c:cat>
          <c:val>
            <c:numRef>
              <c:f>Sheet1!$B$4:$G$4</c:f>
              <c:numCache>
                <c:formatCode>0%</c:formatCode>
                <c:ptCount val="6"/>
                <c:pt idx="0">
                  <c:v>0.71</c:v>
                </c:pt>
                <c:pt idx="1">
                  <c:v>0.73</c:v>
                </c:pt>
                <c:pt idx="2">
                  <c:v>0.74</c:v>
                </c:pt>
                <c:pt idx="3">
                  <c:v>0.76</c:v>
                </c:pt>
                <c:pt idx="4">
                  <c:v>0.92</c:v>
                </c:pt>
                <c:pt idx="5">
                  <c:v>0.93</c:v>
                </c:pt>
              </c:numCache>
            </c:numRef>
          </c:val>
          <c:extLst>
            <c:ext xmlns:c16="http://schemas.microsoft.com/office/drawing/2014/chart" uri="{C3380CC4-5D6E-409C-BE32-E72D297353CC}">
              <c16:uniqueId val="{0000000C-7131-493F-8E2B-CE028EAFA772}"/>
            </c:ext>
          </c:extLst>
        </c:ser>
        <c:dLbls>
          <c:showLegendKey val="0"/>
          <c:showVal val="0"/>
          <c:showCatName val="0"/>
          <c:showSerName val="0"/>
          <c:showPercent val="0"/>
          <c:showBubbleSize val="0"/>
        </c:dLbls>
        <c:gapWidth val="219"/>
        <c:overlap val="-27"/>
        <c:axId val="542753520"/>
        <c:axId val="542750384"/>
      </c:barChart>
      <c:catAx>
        <c:axId val="542753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微软雅黑" panose="020B0503020204020204" pitchFamily="34" charset="-122"/>
                <a:ea typeface="微软雅黑" panose="020B0503020204020204" pitchFamily="34" charset="-122"/>
                <a:cs typeface="+mn-cs"/>
              </a:defRPr>
            </a:pPr>
            <a:endParaRPr lang="zh-CN"/>
          </a:p>
        </c:txPr>
        <c:crossAx val="542750384"/>
        <c:crosses val="autoZero"/>
        <c:auto val="1"/>
        <c:lblAlgn val="ctr"/>
        <c:lblOffset val="100"/>
        <c:noMultiLvlLbl val="0"/>
      </c:catAx>
      <c:valAx>
        <c:axId val="542750384"/>
        <c:scaling>
          <c:orientation val="minMax"/>
          <c:min val="0.5"/>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微软雅黑" panose="020B0503020204020204" pitchFamily="34" charset="-122"/>
                <a:ea typeface="微软雅黑" panose="020B0503020204020204" pitchFamily="34" charset="-122"/>
                <a:cs typeface="+mn-cs"/>
              </a:defRPr>
            </a:pPr>
            <a:endParaRPr lang="zh-CN"/>
          </a:p>
        </c:txPr>
        <c:crossAx val="542753520"/>
        <c:crosses val="autoZero"/>
        <c:crossBetween val="between"/>
      </c:valAx>
      <c:spPr>
        <a:noFill/>
        <a:ln>
          <a:noFill/>
        </a:ln>
        <a:effectLst/>
      </c:spPr>
    </c:plotArea>
    <c:plotVisOnly val="1"/>
    <c:dispBlanksAs val="gap"/>
    <c:showDLblsOverMax val="0"/>
  </c:chart>
  <c:spPr>
    <a:solidFill>
      <a:srgbClr val="FFFFFF">
        <a:lumMod val="95000"/>
      </a:srgbClr>
    </a:solidFill>
    <a:ln>
      <a:solidFill>
        <a:srgbClr val="FFFFFF">
          <a:lumMod val="95000"/>
        </a:srgbClr>
      </a:solidFill>
    </a:ln>
    <a:effectLst/>
  </c:spPr>
  <c:txPr>
    <a:bodyPr/>
    <a:lstStyle/>
    <a:p>
      <a:pPr>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26B6D8-1C53-4A2A-B9F6-A0268AA090B4}" type="datetimeFigureOut">
              <a:rPr lang="zh-CN" altLang="en-US" smtClean="0"/>
              <a:t>2024/7/11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96083A-BBE9-474C-80EC-DA78263AE711}" type="slidenum">
              <a:rPr lang="zh-CN" altLang="en-US" smtClean="0"/>
              <a:t>‹#›</a:t>
            </a:fld>
            <a:endParaRPr lang="zh-CN" altLang="en-US"/>
          </a:p>
        </p:txBody>
      </p:sp>
    </p:spTree>
    <p:extLst>
      <p:ext uri="{BB962C8B-B14F-4D97-AF65-F5344CB8AC3E}">
        <p14:creationId xmlns:p14="http://schemas.microsoft.com/office/powerpoint/2010/main" val="2419102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p:sp>
      <p:sp>
        <p:nvSpPr>
          <p:cNvPr id="6147"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6148"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1B100CB2-14F2-4271-B13D-19B0AC0E4DFA}" type="datetime1">
              <a:rPr lang="zh-CN" altLang="en-US" smtClean="0">
                <a:solidFill>
                  <a:srgbClr val="000000"/>
                </a:solidFill>
              </a:rPr>
              <a:pPr/>
              <a:t>2024/7/11</a:t>
            </a:fld>
            <a:endParaRPr lang="zh-CN" altLang="en-US" sz="1200" smtClean="0">
              <a:solidFill>
                <a:srgbClr val="000000"/>
              </a:solidFill>
            </a:endParaRPr>
          </a:p>
        </p:txBody>
      </p:sp>
      <p:sp>
        <p:nvSpPr>
          <p:cNvPr id="6149"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05F2496-E383-4C5C-B3CA-EEB494609F46}" type="slidenum">
              <a:rPr lang="zh-CN" altLang="en-US" smtClean="0">
                <a:solidFill>
                  <a:srgbClr val="000000"/>
                </a:solidFill>
              </a:rPr>
              <a:pPr/>
              <a:t>1</a:t>
            </a:fld>
            <a:endParaRPr lang="zh-CN" altLang="en-US" sz="1200" smtClean="0">
              <a:solidFill>
                <a:srgbClr val="000000"/>
              </a:solidFill>
            </a:endParaRPr>
          </a:p>
        </p:txBody>
      </p:sp>
    </p:spTree>
    <p:extLst>
      <p:ext uri="{BB962C8B-B14F-4D97-AF65-F5344CB8AC3E}">
        <p14:creationId xmlns:p14="http://schemas.microsoft.com/office/powerpoint/2010/main" val="1296612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B96083A-BBE9-474C-80EC-DA78263AE711}" type="slidenum">
              <a:rPr lang="zh-CN" altLang="en-US" smtClean="0"/>
              <a:t>3</a:t>
            </a:fld>
            <a:endParaRPr lang="zh-CN" altLang="en-US"/>
          </a:p>
        </p:txBody>
      </p:sp>
    </p:spTree>
    <p:extLst>
      <p:ext uri="{BB962C8B-B14F-4D97-AF65-F5344CB8AC3E}">
        <p14:creationId xmlns:p14="http://schemas.microsoft.com/office/powerpoint/2010/main" val="750081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cs typeface="Times New Roman" panose="02020603050405020304" pitchFamily="18" charset="0"/>
              </a:rPr>
              <a:t>GLOBOCAN 2020</a:t>
            </a: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cs typeface="Times New Roman" panose="02020603050405020304" pitchFamily="18" charset="0"/>
              </a:rPr>
              <a:t>Jacek </a:t>
            </a:r>
            <a:r>
              <a:rPr lang="en-US" altLang="zh-CN" sz="1200" dirty="0" err="1" smtClean="0">
                <a:solidFill>
                  <a:srgbClr val="000000"/>
                </a:solidFill>
                <a:latin typeface="Times New Roman" panose="02020603050405020304" pitchFamily="18" charset="0"/>
                <a:cs typeface="Times New Roman" panose="02020603050405020304" pitchFamily="18" charset="0"/>
              </a:rPr>
              <a:t>Polanski,et.al</a:t>
            </a:r>
            <a:r>
              <a:rPr lang="en-US" altLang="zh-CN" sz="1200" dirty="0" smtClean="0">
                <a:solidFill>
                  <a:srgbClr val="000000"/>
                </a:solidFill>
                <a:latin typeface="Times New Roman" panose="02020603050405020304" pitchFamily="18" charset="0"/>
                <a:cs typeface="Times New Roman" panose="02020603050405020304" pitchFamily="18" charset="0"/>
              </a:rPr>
              <a:t>, </a:t>
            </a:r>
            <a:r>
              <a:rPr lang="en-US" altLang="zh-CN" sz="1200" dirty="0" err="1" smtClean="0">
                <a:solidFill>
                  <a:srgbClr val="000000"/>
                </a:solidFill>
                <a:latin typeface="Times New Roman" panose="02020603050405020304" pitchFamily="18" charset="0"/>
                <a:cs typeface="Times New Roman" panose="02020603050405020304" pitchFamily="18" charset="0"/>
              </a:rPr>
              <a:t>OncoTargets</a:t>
            </a:r>
            <a:r>
              <a:rPr lang="en-US" altLang="zh-CN" sz="1200" dirty="0" smtClean="0">
                <a:solidFill>
                  <a:srgbClr val="000000"/>
                </a:solidFill>
                <a:latin typeface="Times New Roman" panose="02020603050405020304" pitchFamily="18" charset="0"/>
                <a:cs typeface="Times New Roman" panose="02020603050405020304" pitchFamily="18" charset="0"/>
              </a:rPr>
              <a:t> and Therapy 2016</a:t>
            </a:r>
          </a:p>
          <a:p>
            <a:pPr eaLnBrk="0" fontAlgn="base" hangingPunct="0">
              <a:spcBef>
                <a:spcPct val="0"/>
              </a:spcBef>
              <a:spcAft>
                <a:spcPct val="0"/>
              </a:spcAft>
              <a:buFontTx/>
              <a:buAutoNum type="arabicPeriod"/>
              <a:defRPr/>
            </a:pPr>
            <a:r>
              <a:rPr lang="zh-CN" altLang="en-US" sz="1200" dirty="0" smtClean="0">
                <a:solidFill>
                  <a:srgbClr val="000000"/>
                </a:solidFill>
                <a:latin typeface="宋体"/>
                <a:ea typeface="宋体"/>
                <a:cs typeface="Times New Roman" panose="02020603050405020304" pitchFamily="18" charset="0"/>
              </a:rPr>
              <a:t>中国原发性肺癌诊疗规范，</a:t>
            </a:r>
            <a:r>
              <a:rPr lang="en-US" altLang="zh-CN" sz="1200" dirty="0" smtClean="0">
                <a:solidFill>
                  <a:srgbClr val="000000"/>
                </a:solidFill>
                <a:latin typeface="Times New Roman" panose="02020603050405020304" pitchFamily="18" charset="0"/>
                <a:ea typeface="宋体"/>
                <a:cs typeface="Times New Roman" panose="02020603050405020304" pitchFamily="18" charset="0"/>
              </a:rPr>
              <a:t>2018</a:t>
            </a:r>
            <a:r>
              <a:rPr lang="zh-CN" altLang="en-US" sz="1200" dirty="0" smtClean="0">
                <a:solidFill>
                  <a:srgbClr val="000000"/>
                </a:solidFill>
                <a:latin typeface="宋体"/>
                <a:ea typeface="宋体"/>
                <a:cs typeface="Times New Roman" panose="02020603050405020304" pitchFamily="18" charset="0"/>
              </a:rPr>
              <a:t>版</a:t>
            </a:r>
            <a:endParaRPr lang="en-US" altLang="zh-CN" sz="1200" dirty="0" smtClean="0">
              <a:solidFill>
                <a:srgbClr val="000000"/>
              </a:solidFill>
              <a:latin typeface="宋体"/>
              <a:ea typeface="宋体"/>
              <a:cs typeface="Times New Roman" panose="02020603050405020304" pitchFamily="18" charset="0"/>
            </a:endParaRP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ea typeface="宋体"/>
                <a:cs typeface="Times New Roman" panose="02020603050405020304" pitchFamily="18" charset="0"/>
              </a:rPr>
              <a:t>CSCO</a:t>
            </a:r>
            <a:r>
              <a:rPr lang="zh-CN" altLang="en-US" sz="1200" dirty="0" smtClean="0">
                <a:solidFill>
                  <a:srgbClr val="000000"/>
                </a:solidFill>
                <a:latin typeface="宋体"/>
                <a:ea typeface="宋体"/>
                <a:cs typeface="Times New Roman" panose="02020603050405020304" pitchFamily="18" charset="0"/>
              </a:rPr>
              <a:t>非小细胞肺癌诊疗指南（</a:t>
            </a:r>
            <a:r>
              <a:rPr lang="en-US" altLang="zh-CN" sz="1200" dirty="0" smtClean="0">
                <a:solidFill>
                  <a:srgbClr val="000000"/>
                </a:solidFill>
                <a:latin typeface="Times New Roman" panose="02020603050405020304" pitchFamily="18" charset="0"/>
                <a:ea typeface="宋体"/>
                <a:cs typeface="Times New Roman" panose="02020603050405020304" pitchFamily="18" charset="0"/>
              </a:rPr>
              <a:t>2024</a:t>
            </a:r>
            <a:r>
              <a:rPr lang="zh-CN" altLang="en-US" sz="1200" dirty="0" smtClean="0">
                <a:solidFill>
                  <a:srgbClr val="000000"/>
                </a:solidFill>
                <a:latin typeface="宋体"/>
                <a:ea typeface="宋体"/>
                <a:cs typeface="Times New Roman" panose="02020603050405020304" pitchFamily="18" charset="0"/>
              </a:rPr>
              <a:t>版</a:t>
            </a:r>
            <a:r>
              <a:rPr lang="zh-CN" altLang="en-US" sz="1200" dirty="0" smtClean="0">
                <a:solidFill>
                  <a:srgbClr val="000000"/>
                </a:solidFill>
                <a:latin typeface="Times New Roman" panose="02020603050405020304" pitchFamily="18" charset="0"/>
                <a:cs typeface="Times New Roman" panose="02020603050405020304" pitchFamily="18" charset="0"/>
              </a:rPr>
              <a:t>）</a:t>
            </a:r>
            <a:r>
              <a:rPr lang="en-US" altLang="zh-CN" sz="1200" dirty="0" smtClean="0">
                <a:solidFill>
                  <a:srgbClr val="000000"/>
                </a:solidFill>
                <a:latin typeface="Times New Roman" panose="02020603050405020304" pitchFamily="18" charset="0"/>
                <a:cs typeface="Times New Roman" panose="02020603050405020304" pitchFamily="18" charset="0"/>
              </a:rPr>
              <a:t>; </a:t>
            </a: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cs typeface="Times New Roman" panose="02020603050405020304" pitchFamily="18" charset="0"/>
              </a:rPr>
              <a:t>Zhu, et al. </a:t>
            </a:r>
            <a:r>
              <a:rPr lang="en-US" altLang="zh-CN" sz="1200" dirty="0" err="1" smtClean="0">
                <a:solidFill>
                  <a:srgbClr val="000000"/>
                </a:solidFill>
                <a:latin typeface="Times New Roman" panose="02020603050405020304" pitchFamily="18" charset="0"/>
                <a:cs typeface="Times New Roman" panose="02020603050405020304" pitchFamily="18" charset="0"/>
              </a:rPr>
              <a:t>Oncotarget</a:t>
            </a:r>
            <a:r>
              <a:rPr lang="en-US" altLang="zh-CN" sz="1200" dirty="0" smtClean="0">
                <a:solidFill>
                  <a:srgbClr val="000000"/>
                </a:solidFill>
                <a:latin typeface="Times New Roman" panose="02020603050405020304" pitchFamily="18" charset="0"/>
                <a:cs typeface="Times New Roman" panose="02020603050405020304" pitchFamily="18" charset="0"/>
              </a:rPr>
              <a:t> 2017;</a:t>
            </a: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cs typeface="Times New Roman" panose="02020603050405020304" pitchFamily="18" charset="0"/>
              </a:rPr>
              <a:t>Du, et al. </a:t>
            </a:r>
            <a:r>
              <a:rPr lang="en-US" altLang="zh-CN" sz="1200" dirty="0" err="1" smtClean="0">
                <a:solidFill>
                  <a:srgbClr val="000000"/>
                </a:solidFill>
                <a:latin typeface="Times New Roman" panose="02020603050405020304" pitchFamily="18" charset="0"/>
                <a:cs typeface="Times New Roman" panose="02020603050405020304" pitchFamily="18" charset="0"/>
              </a:rPr>
              <a:t>Thorac</a:t>
            </a:r>
            <a:r>
              <a:rPr lang="en-US" altLang="zh-CN" sz="1200" dirty="0" smtClean="0">
                <a:solidFill>
                  <a:srgbClr val="000000"/>
                </a:solidFill>
                <a:latin typeface="Times New Roman" panose="02020603050405020304" pitchFamily="18" charset="0"/>
                <a:cs typeface="Times New Roman" panose="02020603050405020304" pitchFamily="18" charset="0"/>
              </a:rPr>
              <a:t> Cancer 2018</a:t>
            </a: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cs typeface="Times New Roman" panose="02020603050405020304" pitchFamily="18" charset="0"/>
              </a:rPr>
              <a:t>Golding, et al. </a:t>
            </a:r>
            <a:r>
              <a:rPr lang="en-US" altLang="zh-CN" sz="1200" dirty="0" err="1" smtClean="0">
                <a:solidFill>
                  <a:srgbClr val="000000"/>
                </a:solidFill>
                <a:latin typeface="Times New Roman" panose="02020603050405020304" pitchFamily="18" charset="0"/>
                <a:cs typeface="Times New Roman" panose="02020603050405020304" pitchFamily="18" charset="0"/>
              </a:rPr>
              <a:t>Mol</a:t>
            </a:r>
            <a:r>
              <a:rPr lang="en-US" altLang="zh-CN" sz="1200" dirty="0" smtClean="0">
                <a:solidFill>
                  <a:srgbClr val="000000"/>
                </a:solidFill>
                <a:latin typeface="Times New Roman" panose="02020603050405020304" pitchFamily="18" charset="0"/>
                <a:cs typeface="Times New Roman" panose="02020603050405020304" pitchFamily="18" charset="0"/>
              </a:rPr>
              <a:t> Cancer 2018; </a:t>
            </a:r>
          </a:p>
          <a:p>
            <a:pPr eaLnBrk="0" fontAlgn="base" hangingPunct="0">
              <a:spcBef>
                <a:spcPct val="0"/>
              </a:spcBef>
              <a:spcAft>
                <a:spcPct val="0"/>
              </a:spcAft>
              <a:buFontTx/>
              <a:buAutoNum type="arabicPeriod"/>
              <a:defRPr/>
            </a:pPr>
            <a:r>
              <a:rPr lang="en-US" altLang="zh-CN" sz="1200" dirty="0" err="1" smtClean="0">
                <a:solidFill>
                  <a:srgbClr val="000000"/>
                </a:solidFill>
                <a:latin typeface="Times New Roman" panose="02020603050405020304" pitchFamily="18" charset="0"/>
                <a:cs typeface="Times New Roman" panose="02020603050405020304" pitchFamily="18" charset="0"/>
              </a:rPr>
              <a:t>Petrelli</a:t>
            </a:r>
            <a:r>
              <a:rPr lang="en-US" altLang="zh-CN" sz="1200" dirty="0" smtClean="0">
                <a:solidFill>
                  <a:srgbClr val="000000"/>
                </a:solidFill>
                <a:latin typeface="Times New Roman" panose="02020603050405020304" pitchFamily="18" charset="0"/>
                <a:cs typeface="Times New Roman" panose="02020603050405020304" pitchFamily="18" charset="0"/>
              </a:rPr>
              <a:t>, et al. PLOS ONE 2018; </a:t>
            </a: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cs typeface="Times New Roman" panose="02020603050405020304" pitchFamily="18" charset="0"/>
              </a:rPr>
              <a:t>Shin, et al. J </a:t>
            </a:r>
            <a:r>
              <a:rPr lang="en-US" altLang="zh-CN" sz="1200" dirty="0" err="1" smtClean="0">
                <a:solidFill>
                  <a:srgbClr val="000000"/>
                </a:solidFill>
                <a:latin typeface="Times New Roman" panose="02020603050405020304" pitchFamily="18" charset="0"/>
                <a:cs typeface="Times New Roman" panose="02020603050405020304" pitchFamily="18" charset="0"/>
              </a:rPr>
              <a:t>Thorac</a:t>
            </a:r>
            <a:r>
              <a:rPr lang="en-US" altLang="zh-CN" sz="1200" dirty="0" smtClean="0">
                <a:solidFill>
                  <a:srgbClr val="000000"/>
                </a:solidFill>
                <a:latin typeface="Times New Roman" panose="02020603050405020304" pitchFamily="18" charset="0"/>
                <a:cs typeface="Times New Roman" panose="02020603050405020304" pitchFamily="18" charset="0"/>
              </a:rPr>
              <a:t> Dis 2018</a:t>
            </a: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cs typeface="Times New Roman" panose="02020603050405020304" pitchFamily="18" charset="0"/>
              </a:rPr>
              <a:t>Gandhi, et al. Lung Cancer 2015; </a:t>
            </a: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cs typeface="Times New Roman" panose="02020603050405020304" pitchFamily="18" charset="0"/>
              </a:rPr>
              <a:t> </a:t>
            </a:r>
            <a:r>
              <a:rPr lang="en-US" altLang="zh-CN" sz="1200" dirty="0" err="1" smtClean="0">
                <a:solidFill>
                  <a:srgbClr val="000000"/>
                </a:solidFill>
                <a:latin typeface="Times New Roman" panose="02020603050405020304" pitchFamily="18" charset="0"/>
                <a:cs typeface="Times New Roman" panose="02020603050405020304" pitchFamily="18" charset="0"/>
              </a:rPr>
              <a:t>Itchins</a:t>
            </a:r>
            <a:r>
              <a:rPr lang="en-US" altLang="zh-CN" sz="1200" dirty="0" smtClean="0">
                <a:solidFill>
                  <a:srgbClr val="000000"/>
                </a:solidFill>
                <a:latin typeface="Times New Roman" panose="02020603050405020304" pitchFamily="18" charset="0"/>
                <a:cs typeface="Times New Roman" panose="02020603050405020304" pitchFamily="18" charset="0"/>
              </a:rPr>
              <a:t>, et al. Asia-Pac J </a:t>
            </a:r>
            <a:r>
              <a:rPr lang="en-US" altLang="zh-CN" sz="1200" dirty="0" err="1" smtClean="0">
                <a:solidFill>
                  <a:srgbClr val="000000"/>
                </a:solidFill>
                <a:latin typeface="Times New Roman" panose="02020603050405020304" pitchFamily="18" charset="0"/>
                <a:cs typeface="Times New Roman" panose="02020603050405020304" pitchFamily="18" charset="0"/>
              </a:rPr>
              <a:t>Clin</a:t>
            </a:r>
            <a:r>
              <a:rPr lang="en-US" altLang="zh-CN" sz="1200" dirty="0" smtClean="0">
                <a:solidFill>
                  <a:srgbClr val="000000"/>
                </a:solidFill>
                <a:latin typeface="Times New Roman" panose="02020603050405020304" pitchFamily="18" charset="0"/>
                <a:cs typeface="Times New Roman" panose="02020603050405020304" pitchFamily="18" charset="0"/>
              </a:rPr>
              <a:t> </a:t>
            </a:r>
            <a:r>
              <a:rPr lang="en-US" altLang="zh-CN" sz="1200" dirty="0" err="1" smtClean="0">
                <a:solidFill>
                  <a:srgbClr val="000000"/>
                </a:solidFill>
                <a:latin typeface="Times New Roman" panose="02020603050405020304" pitchFamily="18" charset="0"/>
                <a:cs typeface="Times New Roman" panose="02020603050405020304" pitchFamily="18" charset="0"/>
              </a:rPr>
              <a:t>Oncol</a:t>
            </a:r>
            <a:r>
              <a:rPr lang="en-US" altLang="zh-CN" sz="1200" dirty="0" smtClean="0">
                <a:solidFill>
                  <a:srgbClr val="000000"/>
                </a:solidFill>
                <a:latin typeface="Times New Roman" panose="02020603050405020304" pitchFamily="18" charset="0"/>
                <a:cs typeface="Times New Roman" panose="02020603050405020304" pitchFamily="18" charset="0"/>
              </a:rPr>
              <a:t> 2017; </a:t>
            </a: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cs typeface="Times New Roman" panose="02020603050405020304" pitchFamily="18" charset="0"/>
              </a:rPr>
              <a:t>Lin JJ, </a:t>
            </a:r>
            <a:r>
              <a:rPr lang="en-US" altLang="zh-CN" sz="1200" dirty="0" err="1" smtClean="0">
                <a:solidFill>
                  <a:srgbClr val="000000"/>
                </a:solidFill>
                <a:latin typeface="Times New Roman" panose="02020603050405020304" pitchFamily="18" charset="0"/>
                <a:cs typeface="Times New Roman" panose="02020603050405020304" pitchFamily="18" charset="0"/>
              </a:rPr>
              <a:t>Riely</a:t>
            </a:r>
            <a:r>
              <a:rPr lang="en-US" altLang="zh-CN" sz="1200" dirty="0" smtClean="0">
                <a:solidFill>
                  <a:srgbClr val="000000"/>
                </a:solidFill>
                <a:latin typeface="Times New Roman" panose="02020603050405020304" pitchFamily="18" charset="0"/>
                <a:cs typeface="Times New Roman" panose="02020603050405020304" pitchFamily="18" charset="0"/>
              </a:rPr>
              <a:t> GJ, Shaw AT Cancer </a:t>
            </a:r>
            <a:r>
              <a:rPr lang="en-US" altLang="zh-CN" sz="1200" dirty="0" err="1" smtClean="0">
                <a:solidFill>
                  <a:srgbClr val="000000"/>
                </a:solidFill>
                <a:latin typeface="Times New Roman" panose="02020603050405020304" pitchFamily="18" charset="0"/>
                <a:cs typeface="Times New Roman" panose="02020603050405020304" pitchFamily="18" charset="0"/>
              </a:rPr>
              <a:t>Discov</a:t>
            </a:r>
            <a:r>
              <a:rPr lang="en-US" altLang="zh-CN" sz="1200" dirty="0" smtClean="0">
                <a:solidFill>
                  <a:srgbClr val="000000"/>
                </a:solidFill>
                <a:latin typeface="Times New Roman" panose="02020603050405020304" pitchFamily="18" charset="0"/>
                <a:cs typeface="Times New Roman" panose="02020603050405020304" pitchFamily="18" charset="0"/>
              </a:rPr>
              <a:t>. 2017;</a:t>
            </a: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cs typeface="Times New Roman" panose="02020603050405020304" pitchFamily="18" charset="0"/>
              </a:rPr>
              <a:t>Shaw AT, et al.  J </a:t>
            </a:r>
            <a:r>
              <a:rPr lang="en-US" altLang="zh-CN" sz="1200" dirty="0" err="1" smtClean="0">
                <a:solidFill>
                  <a:srgbClr val="000000"/>
                </a:solidFill>
                <a:latin typeface="Times New Roman" panose="02020603050405020304" pitchFamily="18" charset="0"/>
                <a:cs typeface="Times New Roman" panose="02020603050405020304" pitchFamily="18" charset="0"/>
              </a:rPr>
              <a:t>Clin</a:t>
            </a:r>
            <a:r>
              <a:rPr lang="en-US" altLang="zh-CN" sz="1200" dirty="0" smtClean="0">
                <a:solidFill>
                  <a:srgbClr val="000000"/>
                </a:solidFill>
                <a:latin typeface="Times New Roman" panose="02020603050405020304" pitchFamily="18" charset="0"/>
                <a:cs typeface="Times New Roman" panose="02020603050405020304" pitchFamily="18" charset="0"/>
              </a:rPr>
              <a:t> </a:t>
            </a:r>
            <a:r>
              <a:rPr lang="en-US" altLang="zh-CN" sz="1200" dirty="0" err="1" smtClean="0">
                <a:solidFill>
                  <a:srgbClr val="000000"/>
                </a:solidFill>
                <a:latin typeface="Times New Roman" panose="02020603050405020304" pitchFamily="18" charset="0"/>
                <a:cs typeface="Times New Roman" panose="02020603050405020304" pitchFamily="18" charset="0"/>
              </a:rPr>
              <a:t>Oncol</a:t>
            </a:r>
            <a:r>
              <a:rPr lang="en-US" altLang="zh-CN" sz="1200" dirty="0" smtClean="0">
                <a:solidFill>
                  <a:srgbClr val="000000"/>
                </a:solidFill>
                <a:latin typeface="Times New Roman" panose="02020603050405020304" pitchFamily="18" charset="0"/>
                <a:cs typeface="Times New Roman" panose="02020603050405020304" pitchFamily="18" charset="0"/>
              </a:rPr>
              <a:t>. 2019 Jun 1;37(16):1370-1379</a:t>
            </a:r>
            <a:r>
              <a:rPr lang="en-US" altLang="zh-CN" sz="1200" dirty="0" smtClean="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a:t>
            </a:r>
          </a:p>
          <a:p>
            <a:pPr eaLnBrk="0" fontAlgn="base" hangingPunct="0">
              <a:spcBef>
                <a:spcPct val="0"/>
              </a:spcBef>
              <a:spcAft>
                <a:spcPct val="0"/>
              </a:spcAft>
              <a:buFontTx/>
              <a:buAutoNum type="arabicPeriod"/>
              <a:defRPr/>
            </a:pPr>
            <a:r>
              <a:rPr lang="en-US" altLang="zh-CN" sz="1200" dirty="0" smtClean="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Kang Y., et al. Front </a:t>
            </a:r>
            <a:r>
              <a:rPr lang="en-US" altLang="zh-CN" sz="1200" dirty="0" err="1" smtClean="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Oncol</a:t>
            </a:r>
            <a:r>
              <a:rPr lang="en-US" altLang="zh-CN" sz="1200" dirty="0" smtClean="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2021 Jan 18;10:606300. </a:t>
            </a:r>
          </a:p>
          <a:p>
            <a:pPr eaLnBrk="0" fontAlgn="base" hangingPunct="0">
              <a:spcBef>
                <a:spcPct val="0"/>
              </a:spcBef>
              <a:spcAft>
                <a:spcPct val="0"/>
              </a:spcAft>
              <a:buFontTx/>
              <a:buAutoNum type="arabicPeriod"/>
              <a:defRPr/>
            </a:pPr>
            <a:r>
              <a:rPr lang="zh-CN" altLang="en-US" sz="1200" dirty="0" smtClean="0">
                <a:solidFill>
                  <a:srgbClr val="000000"/>
                </a:solidFill>
                <a:latin typeface="宋体"/>
                <a:ea typeface="宋体"/>
                <a:cs typeface="Times New Roman" panose="02020603050405020304" pitchFamily="18" charset="0"/>
              </a:rPr>
              <a:t>尹强等</a:t>
            </a:r>
            <a:r>
              <a:rPr lang="en-US" altLang="zh-CN" sz="1200" dirty="0" smtClean="0">
                <a:solidFill>
                  <a:srgbClr val="000000"/>
                </a:solidFill>
                <a:latin typeface="宋体"/>
                <a:ea typeface="宋体"/>
                <a:cs typeface="Times New Roman" panose="02020603050405020304" pitchFamily="18" charset="0"/>
              </a:rPr>
              <a:t>. </a:t>
            </a:r>
            <a:r>
              <a:rPr lang="zh-CN" altLang="en-US" sz="1200" dirty="0" smtClean="0">
                <a:solidFill>
                  <a:srgbClr val="000000"/>
                </a:solidFill>
                <a:latin typeface="宋体"/>
                <a:ea typeface="宋体"/>
                <a:cs typeface="Times New Roman" panose="02020603050405020304" pitchFamily="18" charset="0"/>
              </a:rPr>
              <a:t>中国肿瘤临床</a:t>
            </a:r>
            <a:r>
              <a:rPr lang="en-US" altLang="zh-CN" sz="1200" dirty="0" smtClean="0">
                <a:solidFill>
                  <a:srgbClr val="000000"/>
                </a:solidFill>
                <a:latin typeface="宋体"/>
                <a:ea typeface="宋体"/>
                <a:cs typeface="Times New Roman" panose="02020603050405020304" pitchFamily="18" charset="0"/>
              </a:rPr>
              <a:t>.</a:t>
            </a:r>
            <a:r>
              <a:rPr lang="en-US" altLang="zh-CN" sz="1200" dirty="0" smtClean="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2020; 47(2):95-97.</a:t>
            </a:r>
          </a:p>
        </p:txBody>
      </p:sp>
      <p:sp>
        <p:nvSpPr>
          <p:cNvPr id="4" name="灯片编号占位符 3"/>
          <p:cNvSpPr>
            <a:spLocks noGrp="1"/>
          </p:cNvSpPr>
          <p:nvPr>
            <p:ph type="sldNum" sz="quarter" idx="10"/>
          </p:nvPr>
        </p:nvSpPr>
        <p:spPr/>
        <p:txBody>
          <a:bodyPr/>
          <a:lstStyle/>
          <a:p>
            <a:fld id="{4B96083A-BBE9-474C-80EC-DA78263AE711}" type="slidenum">
              <a:rPr lang="zh-CN" altLang="en-US" smtClean="0"/>
              <a:t>4</a:t>
            </a:fld>
            <a:endParaRPr lang="zh-CN" altLang="en-US"/>
          </a:p>
        </p:txBody>
      </p:sp>
    </p:spTree>
    <p:extLst>
      <p:ext uri="{BB962C8B-B14F-4D97-AF65-F5344CB8AC3E}">
        <p14:creationId xmlns:p14="http://schemas.microsoft.com/office/powerpoint/2010/main" val="3194256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伊鲁阿克片说明书（</a:t>
            </a:r>
            <a:r>
              <a:rPr lang="en-US" altLang="zh-CN" dirty="0" smtClean="0"/>
              <a:t>2024-01</a:t>
            </a:r>
            <a:r>
              <a:rPr lang="zh-CN" altLang="en-US" dirty="0" smtClean="0"/>
              <a:t>）</a:t>
            </a:r>
            <a:endParaRPr lang="zh-CN" altLang="en-US" dirty="0"/>
          </a:p>
        </p:txBody>
      </p:sp>
      <p:sp>
        <p:nvSpPr>
          <p:cNvPr id="4" name="灯片编号占位符 3"/>
          <p:cNvSpPr>
            <a:spLocks noGrp="1"/>
          </p:cNvSpPr>
          <p:nvPr>
            <p:ph type="sldNum" sz="quarter" idx="10"/>
          </p:nvPr>
        </p:nvSpPr>
        <p:spPr/>
        <p:txBody>
          <a:bodyPr/>
          <a:lstStyle/>
          <a:p>
            <a:fld id="{4B96083A-BBE9-474C-80EC-DA78263AE711}" type="slidenum">
              <a:rPr lang="zh-CN" altLang="en-US" smtClean="0"/>
              <a:t>5</a:t>
            </a:fld>
            <a:endParaRPr lang="zh-CN" altLang="en-US"/>
          </a:p>
        </p:txBody>
      </p:sp>
    </p:spTree>
    <p:extLst>
      <p:ext uri="{BB962C8B-B14F-4D97-AF65-F5344CB8AC3E}">
        <p14:creationId xmlns:p14="http://schemas.microsoft.com/office/powerpoint/2010/main" val="1527323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800" dirty="0" smtClean="0"/>
              <a:t>1. Shi, Y., et al. Journal of Thoracic Oncology 18.11 (2023): S49-S50.</a:t>
            </a:r>
          </a:p>
          <a:p>
            <a:r>
              <a:rPr lang="en-US" altLang="zh-CN" sz="800" dirty="0" smtClean="0"/>
              <a:t>2. </a:t>
            </a:r>
            <a:r>
              <a:rPr lang="en-US" altLang="zh-CN" sz="800" dirty="0" err="1" smtClean="0"/>
              <a:t>Ahn</a:t>
            </a:r>
            <a:r>
              <a:rPr lang="en-US" altLang="zh-CN" sz="800" dirty="0" smtClean="0"/>
              <a:t>, Myung J., et al. Clinical lung cancer 23.8 (2022): 720-730.</a:t>
            </a:r>
          </a:p>
          <a:p>
            <a:r>
              <a:rPr lang="en-US" altLang="zh-CN" sz="800" dirty="0" smtClean="0"/>
              <a:t>3. Zhou, </a:t>
            </a:r>
            <a:r>
              <a:rPr lang="en-US" altLang="zh-CN" sz="800" dirty="0" err="1" smtClean="0"/>
              <a:t>Caicun</a:t>
            </a:r>
            <a:r>
              <a:rPr lang="en-US" altLang="zh-CN" sz="800" dirty="0" smtClean="0"/>
              <a:t>, et </a:t>
            </a:r>
            <a:r>
              <a:rPr lang="en-US" altLang="zh-CN" sz="800" dirty="0" err="1" smtClean="0"/>
              <a:t>al.The</a:t>
            </a:r>
            <a:r>
              <a:rPr lang="en-US" altLang="zh-CN" sz="800" dirty="0" smtClean="0"/>
              <a:t> Lancet Respiratory Medicine 7.5 (2019): 437-446.</a:t>
            </a:r>
          </a:p>
          <a:p>
            <a:r>
              <a:rPr lang="en-US" altLang="zh-CN" sz="800" dirty="0" smtClean="0"/>
              <a:t>4. https://mp.weixin.qq.com/s?src=11&amp;timestamp=1704969852&amp;ver=5012&amp;signature=NtdHviiA0-VuJwynyURA2GSFgb7HF698K5g5IVCiXTXOJcJ9ArUpzOskmVze5Zbk*gRG6Wv6oPwlbKuXbcnpxuLBsUFaDizM6*cAws3TNa7m2CcAgcuw1WKmDL8xwsZh&amp;new=1</a:t>
            </a:r>
          </a:p>
          <a:p>
            <a:r>
              <a:rPr lang="en-US" altLang="zh-CN" sz="800" dirty="0" smtClean="0"/>
              <a:t>5. Zhou, Qing, et al. JTO Clinical and Research Reports 4.5 (2023): 100499.</a:t>
            </a:r>
          </a:p>
          <a:p>
            <a:r>
              <a:rPr lang="en-US" altLang="zh-CN" sz="800" dirty="0" smtClean="0"/>
              <a:t>6. </a:t>
            </a:r>
            <a:r>
              <a:rPr lang="en-US" altLang="zh-CN" sz="800" dirty="0" err="1" smtClean="0"/>
              <a:t>Camidge</a:t>
            </a:r>
            <a:r>
              <a:rPr lang="en-US" altLang="zh-CN" sz="800" dirty="0" smtClean="0"/>
              <a:t>, D. Ross, et al. New England Journal of Medicine 379.21 (2018): 2027-2039.</a:t>
            </a:r>
          </a:p>
          <a:p>
            <a:r>
              <a:rPr lang="en-US" altLang="zh-CN" sz="800" dirty="0" smtClean="0"/>
              <a:t>7. Soria, Jean-Charles, et al. The Lancet 389.10072 (2017): 917-929.</a:t>
            </a:r>
          </a:p>
          <a:p>
            <a:r>
              <a:rPr lang="en-US" altLang="zh-CN" sz="800" dirty="0" smtClean="0"/>
              <a:t>8. Horn, </a:t>
            </a:r>
            <a:r>
              <a:rPr lang="en-US" altLang="zh-CN" sz="800" dirty="0" err="1" smtClean="0"/>
              <a:t>Leora</a:t>
            </a:r>
            <a:r>
              <a:rPr lang="en-US" altLang="zh-CN" sz="800" dirty="0" smtClean="0"/>
              <a:t>, et al. JAMA oncology 7.11 (2021): 1617-1625.</a:t>
            </a:r>
          </a:p>
          <a:p>
            <a:r>
              <a:rPr lang="en-US" altLang="zh-CN" sz="800" dirty="0" smtClean="0"/>
              <a:t>9. Shaw, Alice T., et al. New England Journal of Medicine 383.21 (2020): 2018-2029.</a:t>
            </a:r>
          </a:p>
          <a:p>
            <a:r>
              <a:rPr lang="en-US" altLang="zh-CN" sz="800" dirty="0" smtClean="0"/>
              <a:t>10. </a:t>
            </a:r>
            <a:r>
              <a:rPr lang="en-US" altLang="zh-CN" sz="800" dirty="0" err="1" smtClean="0"/>
              <a:t>Hida</a:t>
            </a:r>
            <a:r>
              <a:rPr lang="en-US" altLang="zh-CN" sz="800" dirty="0" smtClean="0"/>
              <a:t>, </a:t>
            </a:r>
            <a:r>
              <a:rPr lang="en-US" altLang="zh-CN" sz="800" dirty="0" err="1" smtClean="0"/>
              <a:t>Toyoaki</a:t>
            </a:r>
            <a:r>
              <a:rPr lang="en-US" altLang="zh-CN" sz="800" dirty="0" smtClean="0"/>
              <a:t>, et al. The Lancet 390.10089 (2017): 29-39.</a:t>
            </a:r>
          </a:p>
        </p:txBody>
      </p:sp>
      <p:sp>
        <p:nvSpPr>
          <p:cNvPr id="4" name="灯片编号占位符 3"/>
          <p:cNvSpPr>
            <a:spLocks noGrp="1"/>
          </p:cNvSpPr>
          <p:nvPr>
            <p:ph type="sldNum" sz="quarter" idx="10"/>
          </p:nvPr>
        </p:nvSpPr>
        <p:spPr/>
        <p:txBody>
          <a:bodyPr/>
          <a:lstStyle/>
          <a:p>
            <a:fld id="{4B96083A-BBE9-474C-80EC-DA78263AE711}" type="slidenum">
              <a:rPr lang="zh-CN" altLang="en-US" smtClean="0"/>
              <a:t>6</a:t>
            </a:fld>
            <a:endParaRPr lang="zh-CN" altLang="en-US"/>
          </a:p>
        </p:txBody>
      </p:sp>
    </p:spTree>
    <p:extLst>
      <p:ext uri="{BB962C8B-B14F-4D97-AF65-F5344CB8AC3E}">
        <p14:creationId xmlns:p14="http://schemas.microsoft.com/office/powerpoint/2010/main" val="1300588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1.Shi Y, Fang J, </a:t>
            </a:r>
            <a:r>
              <a:rPr lang="en-US" altLang="zh-CN" dirty="0" err="1" smtClean="0"/>
              <a:t>Hao</a:t>
            </a:r>
            <a:r>
              <a:rPr lang="en-US" altLang="zh-CN" dirty="0" smtClean="0"/>
              <a:t> X, et al. Signal </a:t>
            </a:r>
            <a:r>
              <a:rPr lang="en-US" altLang="zh-CN" dirty="0" err="1" smtClean="0"/>
              <a:t>Transduct</a:t>
            </a:r>
            <a:r>
              <a:rPr lang="en-US" altLang="zh-CN" dirty="0" smtClean="0"/>
              <a:t> Target </a:t>
            </a:r>
            <a:r>
              <a:rPr lang="en-US" altLang="zh-CN" dirty="0" err="1" smtClean="0"/>
              <a:t>Ther</a:t>
            </a:r>
            <a:r>
              <a:rPr lang="en-US" altLang="zh-CN" dirty="0" smtClean="0"/>
              <a:t>. 2022;7(1):25</a:t>
            </a:r>
          </a:p>
          <a:p>
            <a:endParaRPr lang="zh-CN" altLang="en-US" dirty="0"/>
          </a:p>
        </p:txBody>
      </p:sp>
      <p:sp>
        <p:nvSpPr>
          <p:cNvPr id="4" name="灯片编号占位符 3"/>
          <p:cNvSpPr>
            <a:spLocks noGrp="1"/>
          </p:cNvSpPr>
          <p:nvPr>
            <p:ph type="sldNum" sz="quarter" idx="10"/>
          </p:nvPr>
        </p:nvSpPr>
        <p:spPr/>
        <p:txBody>
          <a:bodyPr/>
          <a:lstStyle/>
          <a:p>
            <a:fld id="{4B96083A-BBE9-474C-80EC-DA78263AE711}" type="slidenum">
              <a:rPr lang="zh-CN" altLang="en-US" smtClean="0"/>
              <a:t>7</a:t>
            </a:fld>
            <a:endParaRPr lang="zh-CN" altLang="en-US"/>
          </a:p>
        </p:txBody>
      </p:sp>
    </p:spTree>
    <p:extLst>
      <p:ext uri="{BB962C8B-B14F-4D97-AF65-F5344CB8AC3E}">
        <p14:creationId xmlns:p14="http://schemas.microsoft.com/office/powerpoint/2010/main" val="1157241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Journal of Thoracic Oncology Vol.17 No.6: 816-826</a:t>
            </a:r>
          </a:p>
          <a:p>
            <a:r>
              <a:rPr lang="en-US" altLang="zh-CN" dirty="0" smtClean="0"/>
              <a:t>2023 ESMO ASIA 556P</a:t>
            </a:r>
          </a:p>
          <a:p>
            <a:r>
              <a:rPr lang="en-US" altLang="zh-CN" dirty="0" smtClean="0"/>
              <a:t>2023 ESMO 1369P</a:t>
            </a:r>
          </a:p>
          <a:p>
            <a:r>
              <a:rPr lang="en-US" altLang="zh-CN" dirty="0" smtClean="0"/>
              <a:t>Lu S., et al.2023 WCLC MA06.11.</a:t>
            </a:r>
            <a:endParaRPr lang="zh-CN" altLang="en-US" dirty="0"/>
          </a:p>
        </p:txBody>
      </p:sp>
      <p:sp>
        <p:nvSpPr>
          <p:cNvPr id="4" name="灯片编号占位符 3"/>
          <p:cNvSpPr>
            <a:spLocks noGrp="1"/>
          </p:cNvSpPr>
          <p:nvPr>
            <p:ph type="sldNum" sz="quarter" idx="10"/>
          </p:nvPr>
        </p:nvSpPr>
        <p:spPr/>
        <p:txBody>
          <a:bodyPr/>
          <a:lstStyle/>
          <a:p>
            <a:fld id="{4B96083A-BBE9-474C-80EC-DA78263AE711}" type="slidenum">
              <a:rPr lang="zh-CN" altLang="en-US" smtClean="0"/>
              <a:t>8</a:t>
            </a:fld>
            <a:endParaRPr lang="zh-CN" altLang="en-US"/>
          </a:p>
        </p:txBody>
      </p:sp>
    </p:spTree>
    <p:extLst>
      <p:ext uri="{BB962C8B-B14F-4D97-AF65-F5344CB8AC3E}">
        <p14:creationId xmlns:p14="http://schemas.microsoft.com/office/powerpoint/2010/main" val="1744401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参考文献</a:t>
            </a:r>
            <a:endParaRPr lang="zh-CN" altLang="en-US" dirty="0"/>
          </a:p>
        </p:txBody>
      </p:sp>
      <p:sp>
        <p:nvSpPr>
          <p:cNvPr id="4" name="灯片编号占位符 3"/>
          <p:cNvSpPr>
            <a:spLocks noGrp="1"/>
          </p:cNvSpPr>
          <p:nvPr>
            <p:ph type="sldNum" sz="quarter" idx="10"/>
          </p:nvPr>
        </p:nvSpPr>
        <p:spPr/>
        <p:txBody>
          <a:bodyPr/>
          <a:lstStyle/>
          <a:p>
            <a:fld id="{4B96083A-BBE9-474C-80EC-DA78263AE711}" type="slidenum">
              <a:rPr lang="zh-CN" altLang="en-US" smtClean="0"/>
              <a:t>9</a:t>
            </a:fld>
            <a:endParaRPr lang="zh-CN" altLang="en-US"/>
          </a:p>
        </p:txBody>
      </p:sp>
    </p:spTree>
    <p:extLst>
      <p:ext uri="{BB962C8B-B14F-4D97-AF65-F5344CB8AC3E}">
        <p14:creationId xmlns:p14="http://schemas.microsoft.com/office/powerpoint/2010/main" val="329702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1833"/>
            <a:ext cx="9144000" cy="2387600"/>
          </a:xfrm>
        </p:spPr>
        <p:txBody>
          <a:bodyPr anchor="b"/>
          <a:lstStyle>
            <a:lvl1pPr algn="ctr">
              <a:defRPr sz="8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568"/>
            <a:ext cx="9144000" cy="165523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zh-CN" altLang="en-US" smtClean="0"/>
              <a:t>单击以编辑母版副标题样式</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63369A78-33C2-4534-A19A-4E058431FE66}" type="datetime1">
              <a:rPr lang="zh-CN" altLang="en-US"/>
              <a:pPr>
                <a:defRPr/>
              </a:pPr>
              <a:t>2024/7/11</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435F1079-948C-4C2F-B212-BE72871EE0D5}"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82272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4267"/>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717" y="988485"/>
            <a:ext cx="6172200" cy="48725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40318" y="2057400"/>
            <a:ext cx="3932767"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zh-CN" altLang="en-US" smtClean="0"/>
              <a:t>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61647204-5EA4-4937-9D87-346EBA3430B3}" type="datetime1">
              <a:rPr lang="zh-CN" altLang="en-US"/>
              <a:pPr>
                <a:defRPr/>
              </a:pPr>
              <a:t>2024/7/11</a:t>
            </a:fld>
            <a:endParaRPr lang="zh-CN" altLang="en-US" sz="2400">
              <a:solidFill>
                <a:srgbClr val="000000"/>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F9A9FFCD-2835-44AA-962A-5779B70255B1}"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85051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4267"/>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717" y="988485"/>
            <a:ext cx="6172200"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zh-CN" altLang="en-US" noProof="0" smtClean="0">
              <a:sym typeface="Calibri" panose="020F0502020204030204" pitchFamily="34" charset="0"/>
            </a:endParaRPr>
          </a:p>
        </p:txBody>
      </p:sp>
      <p:sp>
        <p:nvSpPr>
          <p:cNvPr id="4" name="文本占位符 3"/>
          <p:cNvSpPr>
            <a:spLocks noGrp="1"/>
          </p:cNvSpPr>
          <p:nvPr>
            <p:ph type="body" sz="half" idx="2"/>
          </p:nvPr>
        </p:nvSpPr>
        <p:spPr>
          <a:xfrm>
            <a:off x="840318" y="2057400"/>
            <a:ext cx="3932767"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zh-CN" altLang="en-US" smtClean="0"/>
              <a:t>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16FF3844-86ED-44D7-A762-7D29312FE952}" type="datetime1">
              <a:rPr lang="zh-CN" altLang="en-US"/>
              <a:pPr>
                <a:defRPr/>
              </a:pPr>
              <a:t>2024/7/11</a:t>
            </a:fld>
            <a:endParaRPr lang="zh-CN" altLang="en-US" sz="2400">
              <a:solidFill>
                <a:srgbClr val="000000"/>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B3C15010-49AB-4698-8DC0-DEFEE7330D09}"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518990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B80A4AF6-0317-42F1-9680-DF558343E62B}" type="datetime1">
              <a:rPr lang="zh-CN" altLang="en-US"/>
              <a:pPr>
                <a:defRPr/>
              </a:pPr>
              <a:t>2024/7/11</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DE3FFF4D-ECF1-4DC6-9EA5-D1E5F488D38C}"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83507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5167"/>
            <a:ext cx="2743200" cy="585046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5167"/>
            <a:ext cx="8026400" cy="5850467"/>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9D5560F3-A3EA-479E-9FAD-BD1DD76F3FBB}" type="datetime1">
              <a:rPr lang="zh-CN" altLang="en-US"/>
              <a:pPr>
                <a:defRPr/>
              </a:pPr>
              <a:t>2024/7/11</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4AB25273-B373-408B-9821-5A6C2487800D}"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812587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5167"/>
            <a:ext cx="10972800" cy="1143000"/>
          </a:xfrm>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fld id="{D1F65F4B-F759-493C-8FD7-A1149233016B}" type="datetime1">
              <a:rPr lang="zh-CN" altLang="en-US"/>
              <a:pPr>
                <a:defRPr/>
              </a:pPr>
              <a:t>2024/7/11</a:t>
            </a:fld>
            <a:endParaRPr lang="zh-CN" altLang="en-US" sz="2400">
              <a:solidFill>
                <a:srgbClr val="000000"/>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pPr>
              <a:defRPr/>
            </a:pPr>
            <a:fld id="{A21C20E8-21D4-4238-B836-7202EDDF7A30}"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821712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2500877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17668071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3"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947526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27456510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CN" altLang="en-US" smtClean="0"/>
              <a:t>单击此处编辑母版文本样式</a:t>
            </a:r>
          </a:p>
        </p:txBody>
      </p:sp>
      <p:sp>
        <p:nvSpPr>
          <p:cNvPr id="6" name="内容占位符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170260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B5B1C558-EB70-4F18-A326-8FA1652AAA5E}" type="datetime1">
              <a:rPr lang="zh-CN" altLang="en-US"/>
              <a:pPr>
                <a:defRPr/>
              </a:pPr>
              <a:t>2024/7/11</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8F8B2052-DF1B-4340-ACBB-1C73C2C4BBE4}"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9309834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31745796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3657310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3049"/>
            <a:ext cx="4011084" cy="1162051"/>
          </a:xfrm>
        </p:spPr>
        <p:txBody>
          <a:bodyPr anchor="b"/>
          <a:lstStyle>
            <a:lvl1pPr algn="l">
              <a:defRPr sz="2667"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7591772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667"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zh-CN" altLang="en-US"/>
          </a:p>
        </p:txBody>
      </p:sp>
      <p:sp>
        <p:nvSpPr>
          <p:cNvPr id="4" name="文本占位符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3714581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2578692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02D7D47-195A-450C-9ECB-295A056D2641}" type="datetimeFigureOut">
              <a:rPr lang="zh-CN" altLang="en-US" smtClean="0"/>
              <a:pPr/>
              <a:t>2024/7/11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193542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10267"/>
            <a:ext cx="10515600" cy="2853267"/>
          </a:xfrm>
        </p:spPr>
        <p:txBody>
          <a:bodyPr anchor="b"/>
          <a:lstStyle>
            <a:lvl1pPr>
              <a:defRPr sz="8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8934"/>
            <a:ext cx="10515600" cy="1500717"/>
          </a:xfrm>
        </p:spPr>
        <p:txBody>
          <a:bodyPr/>
          <a:lstStyle>
            <a:lvl1pPr marL="0" indent="0">
              <a:buNone/>
              <a:defRPr sz="3200"/>
            </a:lvl1pPr>
            <a:lvl2pPr marL="609585" indent="0">
              <a:buNone/>
              <a:defRPr sz="2667"/>
            </a:lvl2pPr>
            <a:lvl3pPr marL="1219170" indent="0">
              <a:buNone/>
              <a:defRPr sz="2400"/>
            </a:lvl3pPr>
            <a:lvl4pPr marL="1828754" indent="0">
              <a:buNone/>
              <a:defRPr sz="2133"/>
            </a:lvl4pPr>
            <a:lvl5pPr marL="2438339" indent="0">
              <a:buNone/>
              <a:defRPr sz="2133"/>
            </a:lvl5pPr>
            <a:lvl6pPr marL="3047924" indent="0">
              <a:buNone/>
              <a:defRPr sz="2133"/>
            </a:lvl6pPr>
            <a:lvl7pPr marL="3657509" indent="0">
              <a:buNone/>
              <a:defRPr sz="2133"/>
            </a:lvl7pPr>
            <a:lvl8pPr marL="4267093" indent="0">
              <a:buNone/>
              <a:defRPr sz="2133"/>
            </a:lvl8pPr>
            <a:lvl9pPr marL="4876678" indent="0">
              <a:buNone/>
              <a:defRPr sz="2133"/>
            </a:lvl9pPr>
          </a:lstStyle>
          <a:p>
            <a:pPr lvl="0"/>
            <a:r>
              <a:rPr lang="zh-CN" altLang="en-US" smtClean="0"/>
              <a:t>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fld id="{CBD29D88-43A9-4B6E-BCF6-3D04717C544B}" type="datetime1">
              <a:rPr lang="zh-CN" altLang="en-US"/>
              <a:pPr>
                <a:defRPr/>
              </a:pPr>
              <a:t>2024/7/11</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329D4CC6-807D-4D13-BC80-81BE001DDA72}"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36667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43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43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a:ln/>
        </p:spPr>
        <p:txBody>
          <a:bodyPr/>
          <a:lstStyle>
            <a:lvl1pPr>
              <a:defRPr/>
            </a:lvl1pPr>
          </a:lstStyle>
          <a:p>
            <a:pPr>
              <a:defRPr/>
            </a:pPr>
            <a:fld id="{69F6ECEC-177F-4875-929D-635DC977D847}" type="datetime1">
              <a:rPr lang="zh-CN" altLang="en-US"/>
              <a:pPr>
                <a:defRPr/>
              </a:pPr>
              <a:t>2024/7/11</a:t>
            </a:fld>
            <a:endParaRPr lang="zh-CN" altLang="en-US" sz="2400">
              <a:solidFill>
                <a:srgbClr val="000000"/>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59EFABBA-E0D2-4768-AA1D-46194956D980}"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3559458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6185"/>
            <a:ext cx="10515600" cy="132503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40318" y="1680634"/>
            <a:ext cx="5158316" cy="82550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CN" altLang="en-US" smtClean="0"/>
              <a:t>编辑母版文本样式</a:t>
            </a:r>
          </a:p>
        </p:txBody>
      </p:sp>
      <p:sp>
        <p:nvSpPr>
          <p:cNvPr id="4" name="内容占位符 3"/>
          <p:cNvSpPr>
            <a:spLocks noGrp="1"/>
          </p:cNvSpPr>
          <p:nvPr>
            <p:ph sz="half" idx="2"/>
          </p:nvPr>
        </p:nvSpPr>
        <p:spPr>
          <a:xfrm>
            <a:off x="840318" y="2506133"/>
            <a:ext cx="5158316" cy="36830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0634"/>
            <a:ext cx="5183717" cy="82550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CN" altLang="en-US" smtClean="0"/>
              <a:t>编辑母版文本样式</a:t>
            </a:r>
          </a:p>
        </p:txBody>
      </p:sp>
      <p:sp>
        <p:nvSpPr>
          <p:cNvPr id="6" name="内容占位符 5"/>
          <p:cNvSpPr>
            <a:spLocks noGrp="1"/>
          </p:cNvSpPr>
          <p:nvPr>
            <p:ph sz="quarter" idx="4"/>
          </p:nvPr>
        </p:nvSpPr>
        <p:spPr>
          <a:xfrm>
            <a:off x="6172200" y="2506133"/>
            <a:ext cx="5183717" cy="36830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noChangeArrowheads="1"/>
          </p:cNvSpPr>
          <p:nvPr>
            <p:ph type="dt" sz="half" idx="10"/>
          </p:nvPr>
        </p:nvSpPr>
        <p:spPr>
          <a:ln/>
        </p:spPr>
        <p:txBody>
          <a:bodyPr/>
          <a:lstStyle>
            <a:lvl1pPr>
              <a:defRPr/>
            </a:lvl1pPr>
          </a:lstStyle>
          <a:p>
            <a:pPr>
              <a:defRPr/>
            </a:pPr>
            <a:fld id="{5132D3BC-FF2C-4080-9688-A827CA790E47}" type="datetime1">
              <a:rPr lang="zh-CN" altLang="en-US"/>
              <a:pPr>
                <a:defRPr/>
              </a:pPr>
              <a:t>2024/7/11</a:t>
            </a:fld>
            <a:endParaRPr lang="zh-CN" altLang="en-US" sz="2400">
              <a:solidFill>
                <a:srgbClr val="000000"/>
              </a:solidFill>
            </a:endParaRPr>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9" name="灯片编号占位符 5"/>
          <p:cNvSpPr>
            <a:spLocks noGrp="1" noChangeArrowheads="1"/>
          </p:cNvSpPr>
          <p:nvPr>
            <p:ph type="sldNum" sz="quarter" idx="12"/>
          </p:nvPr>
        </p:nvSpPr>
        <p:spPr>
          <a:ln/>
        </p:spPr>
        <p:txBody>
          <a:bodyPr/>
          <a:lstStyle>
            <a:lvl1pPr>
              <a:defRPr/>
            </a:lvl1pPr>
          </a:lstStyle>
          <a:p>
            <a:pPr>
              <a:defRPr/>
            </a:pPr>
            <a:fld id="{BCDF6010-7916-4FE3-9D58-545FE81CE6F7}"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411677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fld id="{DCD4FEE4-584D-4C4B-8E4C-86710B00552C}" type="datetime1">
              <a:rPr lang="zh-CN" altLang="en-US"/>
              <a:pPr>
                <a:defRPr/>
              </a:pPr>
              <a:t>2024/7/11</a:t>
            </a:fld>
            <a:endParaRPr lang="zh-CN" altLang="en-US" sz="2400">
              <a:solidFill>
                <a:srgbClr val="000000"/>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pPr>
              <a:defRPr/>
            </a:pPr>
            <a:fld id="{1AFFFEAB-CF88-42C3-A67E-4FE9E614E204}"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091514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fld id="{4C338CB2-AF79-4CB6-812B-97C8B282366B}" type="datetime1">
              <a:rPr lang="zh-CN" altLang="en-US"/>
              <a:pPr>
                <a:defRPr/>
              </a:pPr>
              <a:t>2024/7/11</a:t>
            </a:fld>
            <a:endParaRPr lang="zh-CN" altLang="en-US" sz="2400">
              <a:solidFill>
                <a:srgbClr val="000000"/>
              </a:solidFill>
            </a:endParaRPr>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4" name="灯片编号占位符 5"/>
          <p:cNvSpPr>
            <a:spLocks noGrp="1" noChangeArrowheads="1"/>
          </p:cNvSpPr>
          <p:nvPr>
            <p:ph type="sldNum" sz="quarter" idx="12"/>
          </p:nvPr>
        </p:nvSpPr>
        <p:spPr>
          <a:ln/>
        </p:spPr>
        <p:txBody>
          <a:bodyPr/>
          <a:lstStyle>
            <a:lvl1pPr>
              <a:defRPr/>
            </a:lvl1pPr>
          </a:lstStyle>
          <a:p>
            <a:pPr>
              <a:defRPr/>
            </a:pPr>
            <a:fld id="{6C0E7A46-963F-4E44-85D8-5C3BF7584304}"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041415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grpSp>
        <p:nvGrpSpPr>
          <p:cNvPr id="2" name="组合 6"/>
          <p:cNvGrpSpPr>
            <a:grpSpLocks/>
          </p:cNvGrpSpPr>
          <p:nvPr userDrawn="1"/>
        </p:nvGrpSpPr>
        <p:grpSpPr bwMode="auto">
          <a:xfrm>
            <a:off x="1439333" y="0"/>
            <a:ext cx="1126067" cy="2235200"/>
            <a:chOff x="1009752" y="242793"/>
            <a:chExt cx="768328" cy="1525705"/>
          </a:xfrm>
        </p:grpSpPr>
        <p:sp>
          <p:nvSpPr>
            <p:cNvPr id="3" name="矩形 2"/>
            <p:cNvSpPr>
              <a:spLocks noChangeArrowheads="1"/>
            </p:cNvSpPr>
            <p:nvPr userDrawn="1"/>
          </p:nvSpPr>
          <p:spPr bwMode="auto">
            <a:xfrm>
              <a:off x="1009752" y="242793"/>
              <a:ext cx="768328" cy="1141389"/>
            </a:xfrm>
            <a:prstGeom prst="rect">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 typeface="Arial" panose="020B0604020202020204" pitchFamily="34" charset="0"/>
                <a:buNone/>
                <a:defRPr/>
              </a:pPr>
              <a:endParaRPr lang="zh-CN" altLang="en-US" sz="2400" smtClean="0">
                <a:solidFill>
                  <a:srgbClr val="000000"/>
                </a:solidFill>
              </a:endParaRPr>
            </a:p>
          </p:txBody>
        </p:sp>
        <p:sp>
          <p:nvSpPr>
            <p:cNvPr id="4" name="饼形 3"/>
            <p:cNvSpPr/>
            <p:nvPr userDrawn="1"/>
          </p:nvSpPr>
          <p:spPr bwMode="auto">
            <a:xfrm>
              <a:off x="1009752" y="999866"/>
              <a:ext cx="768328" cy="768632"/>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defRPr/>
              </a:pPr>
              <a:endParaRPr lang="zh-CN" altLang="en-US" sz="2400">
                <a:solidFill>
                  <a:srgbClr val="000000"/>
                </a:solidFill>
                <a:latin typeface="Arial" panose="020B0604020202020204" pitchFamily="34" charset="0"/>
              </a:endParaRPr>
            </a:p>
          </p:txBody>
        </p:sp>
      </p:grpSp>
      <p:sp>
        <p:nvSpPr>
          <p:cNvPr id="5" name="日期占位符 3"/>
          <p:cNvSpPr>
            <a:spLocks noGrp="1" noChangeArrowheads="1"/>
          </p:cNvSpPr>
          <p:nvPr>
            <p:ph type="dt" sz="half" idx="10"/>
          </p:nvPr>
        </p:nvSpPr>
        <p:spPr/>
        <p:txBody>
          <a:bodyPr/>
          <a:lstStyle>
            <a:lvl1pPr>
              <a:defRPr/>
            </a:lvl1pPr>
          </a:lstStyle>
          <a:p>
            <a:pPr>
              <a:defRPr/>
            </a:pPr>
            <a:fld id="{1E537928-93C8-407E-BE2D-C7DC4E022116}" type="datetime1">
              <a:rPr lang="zh-CN" altLang="en-US"/>
              <a:pPr>
                <a:defRPr/>
              </a:pPr>
              <a:t>2024/7/11</a:t>
            </a:fld>
            <a:endParaRPr lang="zh-CN" altLang="en-US" sz="2400">
              <a:solidFill>
                <a:srgbClr val="000000"/>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p:txBody>
          <a:bodyPr/>
          <a:lstStyle>
            <a:lvl1pPr>
              <a:defRPr/>
            </a:lvl1pPr>
          </a:lstStyle>
          <a:p>
            <a:pPr>
              <a:defRPr/>
            </a:pPr>
            <a:fld id="{989C05F8-8AC4-44AC-9913-9D2F4C5E8051}"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3611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2" name="矩形 1"/>
          <p:cNvSpPr>
            <a:spLocks noChangeArrowheads="1"/>
          </p:cNvSpPr>
          <p:nvPr userDrawn="1"/>
        </p:nvSpPr>
        <p:spPr bwMode="auto">
          <a:xfrm>
            <a:off x="0" y="821267"/>
            <a:ext cx="12192000" cy="186267"/>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 typeface="Arial" panose="020B0604020202020204" pitchFamily="34" charset="0"/>
              <a:buNone/>
              <a:defRPr/>
            </a:pPr>
            <a:endParaRPr lang="zh-CN" altLang="en-US" sz="2400" smtClean="0">
              <a:solidFill>
                <a:srgbClr val="000000"/>
              </a:solidFill>
            </a:endParaRPr>
          </a:p>
        </p:txBody>
      </p:sp>
      <p:grpSp>
        <p:nvGrpSpPr>
          <p:cNvPr id="3" name="组合 7"/>
          <p:cNvGrpSpPr>
            <a:grpSpLocks/>
          </p:cNvGrpSpPr>
          <p:nvPr userDrawn="1"/>
        </p:nvGrpSpPr>
        <p:grpSpPr bwMode="auto">
          <a:xfrm rot="-5400000">
            <a:off x="448733" y="101600"/>
            <a:ext cx="914400" cy="1811867"/>
            <a:chOff x="1009752" y="242793"/>
            <a:chExt cx="768328" cy="1525705"/>
          </a:xfrm>
        </p:grpSpPr>
        <p:sp>
          <p:nvSpPr>
            <p:cNvPr id="4" name="矩形 3"/>
            <p:cNvSpPr>
              <a:spLocks noChangeArrowheads="1"/>
            </p:cNvSpPr>
            <p:nvPr userDrawn="1"/>
          </p:nvSpPr>
          <p:spPr bwMode="auto">
            <a:xfrm>
              <a:off x="1009752" y="242793"/>
              <a:ext cx="768328" cy="1140714"/>
            </a:xfrm>
            <a:prstGeom prst="rect">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 typeface="Arial" panose="020B0604020202020204" pitchFamily="34" charset="0"/>
                <a:buNone/>
                <a:defRPr/>
              </a:pPr>
              <a:endParaRPr lang="zh-CN" altLang="en-US" sz="2400" smtClean="0">
                <a:solidFill>
                  <a:srgbClr val="000000"/>
                </a:solidFill>
              </a:endParaRPr>
            </a:p>
          </p:txBody>
        </p:sp>
        <p:sp>
          <p:nvSpPr>
            <p:cNvPr id="5" name="饼形 4"/>
            <p:cNvSpPr/>
            <p:nvPr userDrawn="1"/>
          </p:nvSpPr>
          <p:spPr bwMode="auto">
            <a:xfrm>
              <a:off x="1009752" y="1000299"/>
              <a:ext cx="768328" cy="768199"/>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defRPr/>
              </a:pPr>
              <a:endParaRPr lang="zh-CN" altLang="en-US" sz="2400">
                <a:solidFill>
                  <a:srgbClr val="000000"/>
                </a:solidFill>
                <a:latin typeface="Arial" panose="020B0604020202020204" pitchFamily="34" charset="0"/>
              </a:endParaRPr>
            </a:p>
          </p:txBody>
        </p:sp>
      </p:grpSp>
      <p:sp>
        <p:nvSpPr>
          <p:cNvPr id="6" name="日期占位符 3"/>
          <p:cNvSpPr>
            <a:spLocks noGrp="1" noChangeArrowheads="1"/>
          </p:cNvSpPr>
          <p:nvPr>
            <p:ph type="dt" sz="half" idx="10"/>
          </p:nvPr>
        </p:nvSpPr>
        <p:spPr/>
        <p:txBody>
          <a:bodyPr/>
          <a:lstStyle>
            <a:lvl1pPr>
              <a:defRPr/>
            </a:lvl1pPr>
          </a:lstStyle>
          <a:p>
            <a:pPr>
              <a:defRPr/>
            </a:pPr>
            <a:fld id="{C71100E5-C09F-415D-A835-71735C1CBF25}" type="datetime1">
              <a:rPr lang="zh-CN" altLang="en-US"/>
              <a:pPr>
                <a:defRPr/>
              </a:pPr>
              <a:t>2024/7/11</a:t>
            </a:fld>
            <a:endParaRPr lang="zh-CN" altLang="en-US" sz="2400">
              <a:solidFill>
                <a:srgbClr val="000000"/>
              </a:solidFill>
            </a:endParaRPr>
          </a:p>
        </p:txBody>
      </p:sp>
      <p:sp>
        <p:nvSpPr>
          <p:cNvPr id="7"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8" name="灯片编号占位符 5"/>
          <p:cNvSpPr>
            <a:spLocks noGrp="1" noChangeArrowheads="1"/>
          </p:cNvSpPr>
          <p:nvPr>
            <p:ph type="sldNum" sz="quarter" idx="12"/>
          </p:nvPr>
        </p:nvSpPr>
        <p:spPr/>
        <p:txBody>
          <a:bodyPr/>
          <a:lstStyle>
            <a:lvl1pPr>
              <a:defRPr/>
            </a:lvl1pPr>
          </a:lstStyle>
          <a:p>
            <a:pPr>
              <a:defRPr/>
            </a:pPr>
            <a:fld id="{56B04EDB-0B85-4A40-86A3-C802934AE710}"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485229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2.jp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sym typeface="Calibri" panose="020F0502020204030204" pitchFamily="34" charset="0"/>
              </a:rPr>
              <a:t>单击此处编辑母版标题样式</a:t>
            </a:r>
          </a:p>
        </p:txBody>
      </p:sp>
      <p:sp>
        <p:nvSpPr>
          <p:cNvPr id="1027" name="文本占位符 2"/>
          <p:cNvSpPr>
            <a:spLocks noGrp="1" noChangeArrowheads="1"/>
          </p:cNvSpPr>
          <p:nvPr>
            <p:ph type="body" idx="1"/>
          </p:nvPr>
        </p:nvSpPr>
        <p:spPr bwMode="auto">
          <a:xfrm>
            <a:off x="609600" y="1600201"/>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sym typeface="Calibri" panose="020F0502020204030204" pitchFamily="34" charset="0"/>
              </a:rPr>
              <a:t>单击此处编辑母版文本样式</a:t>
            </a:r>
          </a:p>
          <a:p>
            <a:pPr lvl="1"/>
            <a:r>
              <a:rPr lang="zh-CN" altLang="zh-CN" smtClean="0">
                <a:sym typeface="Calibri" panose="020F0502020204030204" pitchFamily="34" charset="0"/>
              </a:rPr>
              <a:t>第二级</a:t>
            </a:r>
          </a:p>
          <a:p>
            <a:pPr lvl="2"/>
            <a:r>
              <a:rPr lang="zh-CN" altLang="zh-CN" smtClean="0">
                <a:sym typeface="Calibri" panose="020F0502020204030204" pitchFamily="34" charset="0"/>
              </a:rPr>
              <a:t>第三级</a:t>
            </a:r>
          </a:p>
          <a:p>
            <a:pPr lvl="3"/>
            <a:r>
              <a:rPr lang="zh-CN" altLang="zh-CN" smtClean="0">
                <a:sym typeface="Calibri" panose="020F0502020204030204" pitchFamily="34" charset="0"/>
              </a:rPr>
              <a:t>第四级</a:t>
            </a:r>
          </a:p>
          <a:p>
            <a:pPr lvl="4"/>
            <a:r>
              <a:rPr lang="zh-CN" altLang="zh-CN" smtClean="0">
                <a:sym typeface="Calibri" panose="020F0502020204030204" pitchFamily="34" charset="0"/>
              </a:rPr>
              <a:t>第五级</a:t>
            </a:r>
          </a:p>
        </p:txBody>
      </p:sp>
      <p:sp>
        <p:nvSpPr>
          <p:cNvPr id="1028" name="日期占位符 3"/>
          <p:cNvSpPr>
            <a:spLocks noGrp="1" noChangeArrowheads="1"/>
          </p:cNvSpPr>
          <p:nvPr>
            <p:ph type="dt" sz="half" idx="2"/>
          </p:nvPr>
        </p:nvSpPr>
        <p:spPr bwMode="auto">
          <a:xfrm>
            <a:off x="609600" y="6356351"/>
            <a:ext cx="2844800" cy="36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buFont typeface="Arial" panose="020B0604020202020204" pitchFamily="34" charset="0"/>
              <a:buNone/>
              <a:defRPr sz="1600">
                <a:solidFill>
                  <a:srgbClr val="898989"/>
                </a:solidFill>
              </a:defRPr>
            </a:lvl1pPr>
          </a:lstStyle>
          <a:p>
            <a:pPr fontAlgn="base">
              <a:spcBef>
                <a:spcPct val="0"/>
              </a:spcBef>
              <a:spcAft>
                <a:spcPct val="0"/>
              </a:spcAft>
              <a:defRPr/>
            </a:pPr>
            <a:fld id="{B852DEB3-ECAC-42F4-9304-42417A9A4C64}" type="datetime1">
              <a:rPr lang="zh-CN" altLang="en-US">
                <a:latin typeface="Arial" panose="020B0604020202020204" pitchFamily="34" charset="0"/>
              </a:rPr>
              <a:pPr fontAlgn="base">
                <a:spcBef>
                  <a:spcPct val="0"/>
                </a:spcBef>
                <a:spcAft>
                  <a:spcPct val="0"/>
                </a:spcAft>
                <a:defRPr/>
              </a:pPr>
              <a:t>2024/7/11</a:t>
            </a:fld>
            <a:endParaRPr lang="zh-CN" altLang="en-US" sz="2400">
              <a:solidFill>
                <a:srgbClr val="000000"/>
              </a:solidFill>
              <a:latin typeface="Arial" panose="020B0604020202020204" pitchFamily="34" charset="0"/>
            </a:endParaRPr>
          </a:p>
        </p:txBody>
      </p:sp>
      <p:sp>
        <p:nvSpPr>
          <p:cNvPr id="1029" name="页脚占位符 4"/>
          <p:cNvSpPr>
            <a:spLocks noGrp="1" noChangeArrowheads="1"/>
          </p:cNvSpPr>
          <p:nvPr>
            <p:ph type="ftr" sz="quarter" idx="3"/>
          </p:nvPr>
        </p:nvSpPr>
        <p:spPr bwMode="auto">
          <a:xfrm>
            <a:off x="4165600" y="6356351"/>
            <a:ext cx="3860800" cy="36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buFont typeface="Arial" panose="020B0604020202020204" pitchFamily="34" charset="0"/>
              <a:buNone/>
              <a:defRPr sz="1600">
                <a:solidFill>
                  <a:srgbClr val="898989"/>
                </a:solidFill>
              </a:defRPr>
            </a:lvl1pPr>
          </a:lstStyle>
          <a:p>
            <a:pPr fontAlgn="base">
              <a:spcBef>
                <a:spcPct val="0"/>
              </a:spcBef>
              <a:spcAft>
                <a:spcPct val="0"/>
              </a:spcAft>
              <a:defRPr/>
            </a:pPr>
            <a:endParaRPr lang="zh-CN" altLang="zh-CN">
              <a:latin typeface="Arial" panose="020B0604020202020204" pitchFamily="34" charset="0"/>
            </a:endParaRPr>
          </a:p>
        </p:txBody>
      </p:sp>
      <p:sp>
        <p:nvSpPr>
          <p:cNvPr id="1030" name="灯片编号占位符 5"/>
          <p:cNvSpPr>
            <a:spLocks noGrp="1" noChangeArrowheads="1"/>
          </p:cNvSpPr>
          <p:nvPr>
            <p:ph type="sldNum" sz="quarter" idx="4"/>
          </p:nvPr>
        </p:nvSpPr>
        <p:spPr bwMode="auto">
          <a:xfrm>
            <a:off x="8737600" y="6356351"/>
            <a:ext cx="2844800" cy="36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buFont typeface="Arial" panose="020B0604020202020204" pitchFamily="34" charset="0"/>
              <a:buNone/>
              <a:defRPr sz="1600">
                <a:solidFill>
                  <a:srgbClr val="898989"/>
                </a:solidFill>
              </a:defRPr>
            </a:lvl1pPr>
          </a:lstStyle>
          <a:p>
            <a:pPr fontAlgn="base">
              <a:spcBef>
                <a:spcPct val="0"/>
              </a:spcBef>
              <a:spcAft>
                <a:spcPct val="0"/>
              </a:spcAft>
              <a:defRPr/>
            </a:pPr>
            <a:fld id="{0EBC35C5-EAFA-482D-BA6B-3243C4E73083}" type="slidenum">
              <a:rPr lang="zh-CN" altLang="en-US">
                <a:latin typeface="Arial" panose="020B0604020202020204" pitchFamily="34" charset="0"/>
              </a:rPr>
              <a:pPr fontAlgn="base">
                <a:spcBef>
                  <a:spcPct val="0"/>
                </a:spcBef>
                <a:spcAft>
                  <a:spcPct val="0"/>
                </a:spcAft>
                <a:defRPr/>
              </a:pPr>
              <a:t>‹#›</a:t>
            </a:fld>
            <a:endParaRPr lang="zh-CN" altLang="en-US" sz="2400">
              <a:solidFill>
                <a:srgbClr val="000000"/>
              </a:solidFill>
              <a:latin typeface="Arial" panose="020B0604020202020204" pitchFamily="34" charset="0"/>
            </a:endParaRPr>
          </a:p>
        </p:txBody>
      </p:sp>
    </p:spTree>
    <p:extLst>
      <p:ext uri="{BB962C8B-B14F-4D97-AF65-F5344CB8AC3E}">
        <p14:creationId xmlns:p14="http://schemas.microsoft.com/office/powerpoint/2010/main" val="2181638298"/>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Lst>
  <p:hf sldNum="0" hdr="0" ftr="0"/>
  <p:txStyles>
    <p:titleStyle>
      <a:lvl1pPr marL="1219170" indent="-1219170" algn="ctr" rtl="0" eaLnBrk="0" fontAlgn="base" hangingPunct="0">
        <a:spcBef>
          <a:spcPct val="0"/>
        </a:spcBef>
        <a:spcAft>
          <a:spcPct val="0"/>
        </a:spcAft>
        <a:defRPr sz="5867" kern="1200">
          <a:solidFill>
            <a:schemeClr val="tx1"/>
          </a:solidFill>
          <a:latin typeface="+mj-lt"/>
          <a:ea typeface="+mj-ea"/>
          <a:cs typeface="+mj-cs"/>
          <a:sym typeface="Calibri" panose="020F0502020204030204" pitchFamily="34" charset="0"/>
        </a:defRPr>
      </a:lvl1pPr>
      <a:lvl2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828754"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438339"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047924"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657509"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chemeClr val="tx1"/>
          </a:solidFill>
          <a:latin typeface="+mn-lt"/>
          <a:ea typeface="+mn-ea"/>
          <a:cs typeface="+mn-cs"/>
          <a:sym typeface="Calibri" panose="020F0502020204030204" pitchFamily="34" charset="0"/>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chemeClr val="tx1"/>
          </a:solidFill>
          <a:latin typeface="+mn-lt"/>
          <a:ea typeface="+mn-ea"/>
          <a:cs typeface="+mn-cs"/>
          <a:sym typeface="Calibri" panose="020F0502020204030204" pitchFamily="34" charset="0"/>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sym typeface="Calibri" panose="020F0502020204030204" pitchFamily="34" charset="0"/>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sym typeface="Calibri" panose="020F0502020204030204" pitchFamily="34" charset="0"/>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402D7D47-195A-450C-9ECB-295A056D2641}" type="datetimeFigureOut">
              <a:rPr lang="zh-CN" altLang="en-US" smtClean="0"/>
              <a:pPr/>
              <a:t>2024/7/11</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D0B9BE42-287B-4C26-93EE-F33B970E7662}" type="slidenum">
              <a:rPr lang="zh-CN" altLang="en-US" smtClean="0"/>
              <a:pPr/>
              <a:t>‹#›</a:t>
            </a:fld>
            <a:endParaRPr lang="zh-CN" altLang="en-US"/>
          </a:p>
        </p:txBody>
      </p:sp>
    </p:spTree>
    <p:extLst>
      <p:ext uri="{BB962C8B-B14F-4D97-AF65-F5344CB8AC3E}">
        <p14:creationId xmlns:p14="http://schemas.microsoft.com/office/powerpoint/2010/main" val="1089151980"/>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zh-CN"/>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1.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1.xml"/><Relationship Id="rId1" Type="http://schemas.openxmlformats.org/officeDocument/2006/relationships/tags" Target="../tags/tag8.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1.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1.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8" y="0"/>
            <a:ext cx="1218776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bwMode="auto">
          <a:xfrm>
            <a:off x="1754718" y="1193800"/>
            <a:ext cx="8682567" cy="3445933"/>
          </a:xfrm>
          <a:prstGeom prst="rect">
            <a:avLst/>
          </a:prstGeom>
          <a:solidFill>
            <a:schemeClr val="bg1"/>
          </a:solidFill>
          <a:ln w="76200" cap="flat" cmpd="sng" algn="ctr">
            <a:solidFill>
              <a:schemeClr val="bg1">
                <a:lumMod val="85000"/>
              </a:schemeClr>
            </a:solidFill>
            <a:prstDash val="solid"/>
            <a:round/>
            <a:headEnd type="none" w="med" len="med"/>
            <a:tailEnd type="none" w="med" len="med"/>
          </a:ln>
          <a:effectLst/>
          <a:extLst/>
        </p:spPr>
        <p:txBody>
          <a:bodyPr anchor="ctr"/>
          <a:lstStyle/>
          <a:p>
            <a:pPr algn="ctr" fontAlgn="base">
              <a:lnSpc>
                <a:spcPct val="150000"/>
              </a:lnSpc>
              <a:spcBef>
                <a:spcPct val="0"/>
              </a:spcBef>
              <a:spcAft>
                <a:spcPct val="0"/>
              </a:spcAft>
              <a:buFont typeface="Arial" panose="020B0604020202020204" pitchFamily="34" charset="0"/>
              <a:buNone/>
              <a:defRPr/>
            </a:pPr>
            <a:r>
              <a:rPr lang="zh-CN" altLang="en-US" sz="3200" b="1" dirty="0">
                <a:solidFill>
                  <a:srgbClr val="4F81BD"/>
                </a:solidFill>
                <a:latin typeface="微软雅黑" panose="020B0503020204020204" pitchFamily="34" charset="-122"/>
                <a:ea typeface="微软雅黑" panose="020B0503020204020204" pitchFamily="34" charset="-122"/>
              </a:rPr>
              <a:t>伊鲁阿克片</a:t>
            </a:r>
            <a:endParaRPr lang="en-US" altLang="zh-CN" sz="3200" b="1" dirty="0">
              <a:solidFill>
                <a:srgbClr val="4F81BD"/>
              </a:solidFill>
              <a:latin typeface="微软雅黑" panose="020B0503020204020204" pitchFamily="34" charset="-122"/>
              <a:ea typeface="微软雅黑" panose="020B0503020204020204" pitchFamily="34" charset="-122"/>
            </a:endParaRPr>
          </a:p>
          <a:p>
            <a:pPr algn="ctr" fontAlgn="base">
              <a:lnSpc>
                <a:spcPct val="150000"/>
              </a:lnSpc>
              <a:spcBef>
                <a:spcPct val="0"/>
              </a:spcBef>
              <a:spcAft>
                <a:spcPct val="0"/>
              </a:spcAft>
              <a:buFont typeface="Arial" panose="020B0604020202020204" pitchFamily="34" charset="0"/>
              <a:buNone/>
              <a:defRPr/>
            </a:pPr>
            <a:r>
              <a:rPr lang="zh-CN" altLang="en-US" sz="3200" b="1" dirty="0">
                <a:solidFill>
                  <a:srgbClr val="4F81BD"/>
                </a:solidFill>
                <a:latin typeface="微软雅黑" panose="020B0503020204020204" pitchFamily="34" charset="-122"/>
                <a:ea typeface="微软雅黑" panose="020B0503020204020204" pitchFamily="34" charset="-122"/>
              </a:rPr>
              <a:t>（启欣可</a:t>
            </a:r>
            <a:r>
              <a:rPr lang="en-US" altLang="zh-CN" sz="3200" b="1" baseline="30000" dirty="0">
                <a:solidFill>
                  <a:srgbClr val="4F81BD"/>
                </a:solidFill>
                <a:latin typeface="微软雅黑" panose="020B0503020204020204" pitchFamily="34" charset="-122"/>
                <a:ea typeface="微软雅黑" panose="020B0503020204020204" pitchFamily="34" charset="-122"/>
              </a:rPr>
              <a:t>®</a:t>
            </a:r>
            <a:r>
              <a:rPr lang="zh-CN" altLang="en-US" sz="3200" b="1" dirty="0">
                <a:solidFill>
                  <a:srgbClr val="4F81BD"/>
                </a:solidFill>
                <a:latin typeface="微软雅黑" panose="020B0503020204020204" pitchFamily="34" charset="-122"/>
                <a:ea typeface="微软雅黑" panose="020B0503020204020204" pitchFamily="34" charset="-122"/>
              </a:rPr>
              <a:t>）</a:t>
            </a:r>
            <a:endParaRPr lang="en-US" altLang="zh-CN" sz="3200" b="1" dirty="0">
              <a:solidFill>
                <a:srgbClr val="4F81BD"/>
              </a:solidFill>
              <a:latin typeface="微软雅黑" panose="020B0503020204020204" pitchFamily="34" charset="-122"/>
              <a:ea typeface="微软雅黑" panose="020B0503020204020204" pitchFamily="34" charset="-122"/>
            </a:endParaRPr>
          </a:p>
          <a:p>
            <a:pPr algn="ctr" fontAlgn="base">
              <a:lnSpc>
                <a:spcPct val="150000"/>
              </a:lnSpc>
              <a:spcBef>
                <a:spcPct val="0"/>
              </a:spcBef>
              <a:spcAft>
                <a:spcPct val="0"/>
              </a:spcAft>
              <a:buFont typeface="Arial" panose="020B0604020202020204" pitchFamily="34" charset="0"/>
              <a:buNone/>
              <a:defRPr/>
            </a:pPr>
            <a:endParaRPr lang="en-US" altLang="zh-CN" sz="3200" b="1" dirty="0">
              <a:solidFill>
                <a:srgbClr val="4F81BD"/>
              </a:solidFill>
              <a:latin typeface="微软雅黑" panose="020B0503020204020204" pitchFamily="34" charset="-122"/>
              <a:ea typeface="微软雅黑" panose="020B0503020204020204" pitchFamily="34" charset="-122"/>
            </a:endParaRPr>
          </a:p>
        </p:txBody>
      </p:sp>
      <p:sp>
        <p:nvSpPr>
          <p:cNvPr id="5124" name="圆角矩形 4"/>
          <p:cNvSpPr>
            <a:spLocks noChangeArrowheads="1"/>
          </p:cNvSpPr>
          <p:nvPr/>
        </p:nvSpPr>
        <p:spPr bwMode="auto">
          <a:xfrm>
            <a:off x="4512734" y="3801534"/>
            <a:ext cx="3166533" cy="651933"/>
          </a:xfrm>
          <a:prstGeom prst="roundRect">
            <a:avLst>
              <a:gd name="adj" fmla="val 38352"/>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spcBef>
                <a:spcPct val="0"/>
              </a:spcBef>
              <a:spcAft>
                <a:spcPct val="0"/>
              </a:spcAft>
              <a:buFont typeface="Arial" panose="020B0604020202020204" pitchFamily="34" charset="0"/>
              <a:buNone/>
            </a:pPr>
            <a:r>
              <a:rPr lang="zh-CN" altLang="en-US" sz="2400" b="1">
                <a:solidFill>
                  <a:srgbClr val="FFFFFF"/>
                </a:solidFill>
                <a:latin typeface="微软雅黑" panose="020B0503020204020204" pitchFamily="34" charset="-122"/>
                <a:ea typeface="微软雅黑" panose="020B0503020204020204" pitchFamily="34" charset="-122"/>
              </a:rPr>
              <a:t>齐鲁制药有限公司</a:t>
            </a:r>
          </a:p>
        </p:txBody>
      </p:sp>
    </p:spTree>
    <p:extLst>
      <p:ext uri="{BB962C8B-B14F-4D97-AF65-F5344CB8AC3E}">
        <p14:creationId xmlns:p14="http://schemas.microsoft.com/office/powerpoint/2010/main" val="1087656743"/>
      </p:ext>
    </p:extLst>
  </p:cSld>
  <p:clrMapOvr>
    <a:masterClrMapping/>
  </p:clrMapOvr>
  <p:transition advTm="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2117"/>
            <a:ext cx="4991100"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5</a:t>
            </a:r>
            <a:r>
              <a:rPr lang="zh-CN" altLang="en-US" sz="3200" b="1" smtClean="0">
                <a:solidFill>
                  <a:srgbClr val="4F81BD"/>
                </a:solidFill>
                <a:latin typeface="微软雅黑" panose="020B0503020204020204" pitchFamily="34" charset="-122"/>
                <a:ea typeface="微软雅黑" panose="020B0503020204020204" pitchFamily="34" charset="-122"/>
              </a:rPr>
              <a:t>、</a:t>
            </a:r>
            <a:r>
              <a:rPr lang="zh-CN" altLang="en-US" sz="3200" b="1" dirty="0">
                <a:solidFill>
                  <a:srgbClr val="4F81BD"/>
                </a:solidFill>
                <a:latin typeface="微软雅黑" panose="020B0503020204020204" pitchFamily="34" charset="-122"/>
                <a:ea typeface="微软雅黑" panose="020B0503020204020204" pitchFamily="34" charset="-122"/>
              </a:rPr>
              <a:t>公平性</a:t>
            </a:r>
            <a:r>
              <a:rPr lang="en-US" altLang="zh-CN" sz="3200" b="1" dirty="0">
                <a:solidFill>
                  <a:srgbClr val="4F81BD"/>
                </a:solidFill>
                <a:latin typeface="微软雅黑" panose="020B0503020204020204" pitchFamily="34" charset="-122"/>
                <a:ea typeface="微软雅黑" panose="020B0503020204020204" pitchFamily="34" charset="-122"/>
              </a:rPr>
              <a:t>   </a:t>
            </a:r>
            <a:r>
              <a:rPr lang="en-US" altLang="zh-CN" sz="2667" spc="133" dirty="0">
                <a:solidFill>
                  <a:srgbClr val="B8B8B8"/>
                </a:solidFill>
                <a:latin typeface="微软雅黑" panose="020B0503020204020204" pitchFamily="34" charset="-122"/>
                <a:ea typeface="微软雅黑" panose="020B0503020204020204" pitchFamily="34" charset="-122"/>
              </a:rPr>
              <a:t>Fairness </a:t>
            </a:r>
          </a:p>
        </p:txBody>
      </p:sp>
      <p:grpSp>
        <p:nvGrpSpPr>
          <p:cNvPr id="14339" name="组合 66"/>
          <p:cNvGrpSpPr>
            <a:grpSpLocks/>
          </p:cNvGrpSpPr>
          <p:nvPr/>
        </p:nvGrpSpPr>
        <p:grpSpPr bwMode="auto">
          <a:xfrm>
            <a:off x="609601" y="3522134"/>
            <a:ext cx="5255684" cy="1826684"/>
            <a:chOff x="640801" y="1058363"/>
            <a:chExt cx="3942297" cy="1370789"/>
          </a:xfrm>
        </p:grpSpPr>
        <p:sp>
          <p:nvSpPr>
            <p:cNvPr id="35" name="矩形 34">
              <a:extLst/>
            </p:cNvPr>
            <p:cNvSpPr/>
            <p:nvPr/>
          </p:nvSpPr>
          <p:spPr bwMode="gray">
            <a:xfrm>
              <a:off x="640801" y="1066305"/>
              <a:ext cx="3942297" cy="1362847"/>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56" name="文本框 48"/>
            <p:cNvSpPr txBox="1">
              <a:spLocks noChangeArrowheads="1"/>
            </p:cNvSpPr>
            <p:nvPr/>
          </p:nvSpPr>
          <p:spPr bwMode="gray">
            <a:xfrm>
              <a:off x="662630" y="1336008"/>
              <a:ext cx="3859681" cy="1069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pPr>
              <a:r>
                <a:rPr lang="zh-CN" altLang="en-US" sz="1333" dirty="0">
                  <a:solidFill>
                    <a:srgbClr val="000000"/>
                  </a:solidFill>
                  <a:latin typeface="微软雅黑" panose="020B0503020204020204" pitchFamily="34" charset="-122"/>
                  <a:ea typeface="微软雅黑" panose="020B0503020204020204" pitchFamily="34" charset="-122"/>
                </a:rPr>
                <a:t>肺癌死亡率居肿瘤之首。</a:t>
              </a:r>
              <a:r>
                <a:rPr lang="en-US" altLang="zh-CN" sz="1333" dirty="0">
                  <a:solidFill>
                    <a:srgbClr val="000000"/>
                  </a:solidFill>
                  <a:latin typeface="微软雅黑" panose="020B0503020204020204" pitchFamily="34" charset="-122"/>
                  <a:ea typeface="微软雅黑" panose="020B0503020204020204" pitchFamily="34" charset="-122"/>
                </a:rPr>
                <a:t>ALK</a:t>
              </a:r>
              <a:r>
                <a:rPr lang="zh-CN" altLang="en-US" sz="1333" dirty="0">
                  <a:solidFill>
                    <a:srgbClr val="000000"/>
                  </a:solidFill>
                  <a:latin typeface="微软雅黑" panose="020B0503020204020204" pitchFamily="34" charset="-122"/>
                  <a:ea typeface="微软雅黑" panose="020B0503020204020204" pitchFamily="34" charset="-122"/>
                </a:rPr>
                <a:t>阳性晚期</a:t>
              </a:r>
              <a:r>
                <a:rPr lang="en-US" altLang="zh-CN" sz="1333" dirty="0">
                  <a:solidFill>
                    <a:srgbClr val="000000"/>
                  </a:solidFill>
                  <a:latin typeface="微软雅黑" panose="020B0503020204020204" pitchFamily="34" charset="-122"/>
                  <a:ea typeface="微软雅黑" panose="020B0503020204020204" pitchFamily="34" charset="-122"/>
                </a:rPr>
                <a:t>NSCLC</a:t>
              </a:r>
              <a:r>
                <a:rPr lang="zh-CN" altLang="en-US" sz="1333" dirty="0">
                  <a:solidFill>
                    <a:srgbClr val="000000"/>
                  </a:solidFill>
                  <a:latin typeface="微软雅黑" panose="020B0503020204020204" pitchFamily="34" charset="-122"/>
                  <a:ea typeface="微软雅黑" panose="020B0503020204020204" pitchFamily="34" charset="-122"/>
                </a:rPr>
                <a:t>易发生耐药及脑转移，患者生存预期</a:t>
              </a:r>
              <a:r>
                <a:rPr lang="zh-CN" altLang="en-US" sz="1333" dirty="0" smtClean="0">
                  <a:solidFill>
                    <a:srgbClr val="000000"/>
                  </a:solidFill>
                  <a:latin typeface="微软雅黑" panose="020B0503020204020204" pitchFamily="34" charset="-122"/>
                  <a:ea typeface="微软雅黑" panose="020B0503020204020204" pitchFamily="34" charset="-122"/>
                </a:rPr>
                <a:t>差</a:t>
              </a:r>
              <a:endParaRPr lang="en-US" altLang="zh-CN" sz="1333" dirty="0">
                <a:solidFill>
                  <a:srgbClr val="000000"/>
                </a:solidFill>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r>
                <a:rPr lang="zh-CN" altLang="en-US" sz="1333" dirty="0">
                  <a:solidFill>
                    <a:srgbClr val="000000"/>
                  </a:solidFill>
                  <a:latin typeface="微软雅黑" panose="020B0503020204020204" pitchFamily="34" charset="-122"/>
                  <a:ea typeface="微软雅黑" panose="020B0503020204020204" pitchFamily="34" charset="-122"/>
                </a:rPr>
                <a:t>伊鲁阿克与同类</a:t>
              </a:r>
              <a:r>
                <a:rPr lang="en-US" altLang="zh-CN" sz="1333" dirty="0">
                  <a:solidFill>
                    <a:srgbClr val="000000"/>
                  </a:solidFill>
                  <a:latin typeface="微软雅黑" panose="020B0503020204020204" pitchFamily="34" charset="-122"/>
                  <a:ea typeface="微软雅黑" panose="020B0503020204020204" pitchFamily="34" charset="-122"/>
                </a:rPr>
                <a:t>TKI</a:t>
              </a:r>
              <a:r>
                <a:rPr lang="zh-CN" altLang="en-US" sz="1333" dirty="0">
                  <a:solidFill>
                    <a:srgbClr val="000000"/>
                  </a:solidFill>
                  <a:latin typeface="微软雅黑" panose="020B0503020204020204" pitchFamily="34" charset="-122"/>
                  <a:ea typeface="微软雅黑" panose="020B0503020204020204" pitchFamily="34" charset="-122"/>
                </a:rPr>
                <a:t>药物相比</a:t>
              </a:r>
              <a:r>
                <a:rPr lang="zh-CN" altLang="en-US" sz="1333" dirty="0" smtClean="0">
                  <a:solidFill>
                    <a:srgbClr val="000000"/>
                  </a:solidFill>
                  <a:latin typeface="微软雅黑" panose="020B0503020204020204" pitchFamily="34" charset="-122"/>
                  <a:ea typeface="微软雅黑" panose="020B0503020204020204" pitchFamily="34" charset="-122"/>
                </a:rPr>
                <a:t>，</a:t>
              </a:r>
              <a:r>
                <a:rPr lang="zh-CN" altLang="en-US" sz="1333" b="1" dirty="0">
                  <a:solidFill>
                    <a:srgbClr val="000000"/>
                  </a:solidFill>
                  <a:latin typeface="微软雅黑" panose="020B0503020204020204" pitchFamily="34" charset="-122"/>
                  <a:ea typeface="微软雅黑" panose="020B0503020204020204" pitchFamily="34" charset="-122"/>
                </a:rPr>
                <a:t>安全性好</a:t>
              </a:r>
              <a:r>
                <a:rPr lang="zh-CN" altLang="en-US" sz="1333" dirty="0">
                  <a:solidFill>
                    <a:srgbClr val="000000"/>
                  </a:solidFill>
                  <a:latin typeface="微软雅黑" panose="020B0503020204020204" pitchFamily="34" charset="-122"/>
                  <a:ea typeface="微软雅黑" panose="020B0503020204020204" pitchFamily="34" charset="-122"/>
                </a:rPr>
                <a:t>，</a:t>
              </a:r>
              <a:r>
                <a:rPr lang="zh-CN" altLang="en-US" sz="1333" b="1" dirty="0" smtClean="0">
                  <a:solidFill>
                    <a:srgbClr val="000000"/>
                  </a:solidFill>
                  <a:latin typeface="微软雅黑" panose="020B0503020204020204" pitchFamily="34" charset="-122"/>
                  <a:ea typeface="微软雅黑" panose="020B0503020204020204" pitchFamily="34" charset="-122"/>
                </a:rPr>
                <a:t>中</a:t>
              </a:r>
              <a:r>
                <a:rPr lang="zh-CN" altLang="en-US" sz="1333" b="1" dirty="0">
                  <a:solidFill>
                    <a:srgbClr val="000000"/>
                  </a:solidFill>
                  <a:latin typeface="微软雅黑" panose="020B0503020204020204" pitchFamily="34" charset="-122"/>
                  <a:ea typeface="微软雅黑" panose="020B0503020204020204" pitchFamily="34" charset="-122"/>
                </a:rPr>
                <a:t>位无进展生存期长</a:t>
              </a:r>
              <a:r>
                <a:rPr lang="zh-CN" altLang="en-US" sz="1333" dirty="0" smtClean="0">
                  <a:solidFill>
                    <a:srgbClr val="000000"/>
                  </a:solidFill>
                  <a:latin typeface="微软雅黑" panose="020B0503020204020204" pitchFamily="34" charset="-122"/>
                  <a:ea typeface="微软雅黑" panose="020B0503020204020204" pitchFamily="34" charset="-122"/>
                </a:rPr>
                <a:t>，</a:t>
              </a:r>
              <a:r>
                <a:rPr lang="zh-CN" altLang="en-US" sz="1333" b="1" dirty="0" smtClean="0">
                  <a:solidFill>
                    <a:srgbClr val="000000"/>
                  </a:solidFill>
                  <a:latin typeface="微软雅黑" panose="020B0503020204020204" pitchFamily="34" charset="-122"/>
                  <a:ea typeface="微软雅黑" panose="020B0503020204020204" pitchFamily="34" charset="-122"/>
                </a:rPr>
                <a:t>可显著降低疾病进展或死亡风险，颅</a:t>
              </a:r>
              <a:r>
                <a:rPr lang="zh-CN" altLang="en-US" sz="1333" b="1" dirty="0">
                  <a:solidFill>
                    <a:srgbClr val="000000"/>
                  </a:solidFill>
                  <a:latin typeface="微软雅黑" panose="020B0503020204020204" pitchFamily="34" charset="-122"/>
                  <a:ea typeface="微软雅黑" panose="020B0503020204020204" pitchFamily="34" charset="-122"/>
                </a:rPr>
                <a:t>内缓解率好，</a:t>
              </a:r>
              <a:r>
                <a:rPr lang="zh-CN" altLang="en-US" sz="1333" dirty="0" smtClean="0">
                  <a:solidFill>
                    <a:srgbClr val="000000"/>
                  </a:solidFill>
                  <a:latin typeface="微软雅黑" panose="020B0503020204020204" pitchFamily="34" charset="-122"/>
                  <a:ea typeface="微软雅黑" panose="020B0503020204020204" pitchFamily="34" charset="-122"/>
                </a:rPr>
                <a:t>提高</a:t>
              </a:r>
              <a:r>
                <a:rPr lang="zh-CN" altLang="en-US" sz="1333" dirty="0">
                  <a:solidFill>
                    <a:srgbClr val="000000"/>
                  </a:solidFill>
                  <a:latin typeface="微软雅黑" panose="020B0503020204020204" pitchFamily="34" charset="-122"/>
                  <a:ea typeface="微软雅黑" panose="020B0503020204020204" pitchFamily="34" charset="-122"/>
                </a:rPr>
                <a:t>患者生存质量，延长</a:t>
              </a:r>
              <a:r>
                <a:rPr lang="zh-CN" altLang="en-US" sz="1333" dirty="0" smtClean="0">
                  <a:solidFill>
                    <a:srgbClr val="000000"/>
                  </a:solidFill>
                  <a:latin typeface="微软雅黑" panose="020B0503020204020204" pitchFamily="34" charset="-122"/>
                  <a:ea typeface="微软雅黑" panose="020B0503020204020204" pitchFamily="34" charset="-122"/>
                </a:rPr>
                <a:t>患者生存</a:t>
              </a:r>
              <a:endParaRPr lang="zh-CN" altLang="en-US" sz="1333" dirty="0">
                <a:solidFill>
                  <a:srgbClr val="000000"/>
                </a:solidFill>
                <a:latin typeface="微软雅黑" panose="020B0503020204020204" pitchFamily="34" charset="-122"/>
                <a:ea typeface="微软雅黑" panose="020B0503020204020204" pitchFamily="34" charset="-122"/>
              </a:endParaRPr>
            </a:p>
          </p:txBody>
        </p:sp>
        <p:pic>
          <p:nvPicPr>
            <p:cNvPr id="14357" name="图形 36" descr="医学 纯色填充"/>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9892" y="1058363"/>
              <a:ext cx="356527" cy="356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8" name="文本框 60"/>
            <p:cNvSpPr txBox="1">
              <a:spLocks noChangeArrowheads="1"/>
            </p:cNvSpPr>
            <p:nvPr/>
          </p:nvSpPr>
          <p:spPr bwMode="gray">
            <a:xfrm>
              <a:off x="2176379" y="1090810"/>
              <a:ext cx="2019317" cy="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buNone/>
              </a:pPr>
              <a:r>
                <a:rPr lang="zh-CN" altLang="en-US" sz="1600" b="1">
                  <a:solidFill>
                    <a:srgbClr val="0047BB"/>
                  </a:solidFill>
                  <a:latin typeface="微软雅黑" panose="020B0503020204020204" pitchFamily="34" charset="-122"/>
                  <a:ea typeface="微软雅黑" panose="020B0503020204020204" pitchFamily="34" charset="-122"/>
                </a:rPr>
                <a:t>对公共健康的影响</a:t>
              </a:r>
              <a:endParaRPr lang="en-US" altLang="zh-CN" sz="1600" b="1">
                <a:solidFill>
                  <a:srgbClr val="0047BB"/>
                </a:solidFill>
                <a:latin typeface="微软雅黑" panose="020B0503020204020204" pitchFamily="34" charset="-122"/>
                <a:ea typeface="微软雅黑" panose="020B0503020204020204" pitchFamily="34" charset="-122"/>
              </a:endParaRPr>
            </a:p>
          </p:txBody>
        </p:sp>
      </p:grpSp>
      <p:grpSp>
        <p:nvGrpSpPr>
          <p:cNvPr id="14340" name="组合 68"/>
          <p:cNvGrpSpPr>
            <a:grpSpLocks/>
          </p:cNvGrpSpPr>
          <p:nvPr/>
        </p:nvGrpSpPr>
        <p:grpSpPr bwMode="auto">
          <a:xfrm>
            <a:off x="6388100" y="3494617"/>
            <a:ext cx="5090584" cy="1854200"/>
            <a:chOff x="5034962" y="1052109"/>
            <a:chExt cx="3818712" cy="1389468"/>
          </a:xfrm>
        </p:grpSpPr>
        <p:sp>
          <p:nvSpPr>
            <p:cNvPr id="36" name="矩形 35">
              <a:extLst/>
            </p:cNvPr>
            <p:cNvSpPr/>
            <p:nvPr/>
          </p:nvSpPr>
          <p:spPr bwMode="gray">
            <a:xfrm>
              <a:off x="5034962" y="1066384"/>
              <a:ext cx="3818712" cy="1375193"/>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52" name="文本框 51"/>
            <p:cNvSpPr txBox="1">
              <a:spLocks noChangeArrowheads="1"/>
            </p:cNvSpPr>
            <p:nvPr/>
          </p:nvSpPr>
          <p:spPr bwMode="gray">
            <a:xfrm>
              <a:off x="5117523" y="1413749"/>
              <a:ext cx="3595602" cy="4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pPr>
              <a:r>
                <a:rPr lang="en-US" altLang="zh-CN" sz="1333" dirty="0">
                  <a:solidFill>
                    <a:srgbClr val="000000"/>
                  </a:solidFill>
                  <a:latin typeface="微软雅黑" panose="020B0503020204020204" pitchFamily="34" charset="-122"/>
                  <a:ea typeface="微软雅黑" panose="020B0503020204020204" pitchFamily="34" charset="-122"/>
                </a:rPr>
                <a:t>ALK</a:t>
              </a:r>
              <a:r>
                <a:rPr lang="zh-CN" altLang="en-US" sz="1333" dirty="0" smtClean="0">
                  <a:solidFill>
                    <a:srgbClr val="000000"/>
                  </a:solidFill>
                  <a:latin typeface="微软雅黑" panose="020B0503020204020204" pitchFamily="34" charset="-122"/>
                  <a:ea typeface="微软雅黑" panose="020B0503020204020204" pitchFamily="34" charset="-122"/>
                </a:rPr>
                <a:t>阳性占肺癌</a:t>
              </a:r>
              <a:r>
                <a:rPr lang="zh-CN" altLang="en-US" sz="1333" dirty="0">
                  <a:solidFill>
                    <a:srgbClr val="000000"/>
                  </a:solidFill>
                  <a:latin typeface="微软雅黑" panose="020B0503020204020204" pitchFamily="34" charset="-122"/>
                  <a:ea typeface="微软雅黑" panose="020B0503020204020204" pitchFamily="34" charset="-122"/>
                </a:rPr>
                <a:t>患者的</a:t>
              </a:r>
              <a:r>
                <a:rPr lang="en-US" altLang="zh-CN" sz="1333" dirty="0">
                  <a:solidFill>
                    <a:srgbClr val="000000"/>
                  </a:solidFill>
                  <a:latin typeface="微软雅黑" panose="020B0503020204020204" pitchFamily="34" charset="-122"/>
                  <a:ea typeface="微软雅黑" panose="020B0503020204020204" pitchFamily="34" charset="-122"/>
                </a:rPr>
                <a:t>5.1%</a:t>
              </a:r>
              <a:r>
                <a:rPr lang="zh-CN" altLang="en-US" sz="1333" dirty="0">
                  <a:solidFill>
                    <a:srgbClr val="000000"/>
                  </a:solidFill>
                  <a:latin typeface="微软雅黑" panose="020B0503020204020204" pitchFamily="34" charset="-122"/>
                  <a:ea typeface="微软雅黑" panose="020B0503020204020204" pitchFamily="34" charset="-122"/>
                </a:rPr>
                <a:t>，伊鲁阿克可替代目录内药品，</a:t>
              </a:r>
              <a:r>
                <a:rPr lang="zh-CN" altLang="en-US" sz="1333" b="1" dirty="0">
                  <a:solidFill>
                    <a:srgbClr val="000000"/>
                  </a:solidFill>
                  <a:latin typeface="微软雅黑" panose="020B0503020204020204" pitchFamily="34" charset="-122"/>
                  <a:ea typeface="微软雅黑" panose="020B0503020204020204" pitchFamily="34" charset="-122"/>
                </a:rPr>
                <a:t>疗效佳，医保基金影响小</a:t>
              </a:r>
              <a:endParaRPr lang="en-US" altLang="zh-CN" sz="1333" b="1" dirty="0">
                <a:solidFill>
                  <a:srgbClr val="000000"/>
                </a:solidFill>
                <a:latin typeface="微软雅黑" panose="020B0503020204020204" pitchFamily="34" charset="-122"/>
                <a:ea typeface="微软雅黑" panose="020B0503020204020204" pitchFamily="34" charset="-122"/>
              </a:endParaRPr>
            </a:p>
          </p:txBody>
        </p:sp>
        <p:grpSp>
          <p:nvGrpSpPr>
            <p:cNvPr id="37" name="Group 654">
              <a:extLst/>
            </p:cNvPr>
            <p:cNvGrpSpPr/>
            <p:nvPr/>
          </p:nvGrpSpPr>
          <p:grpSpPr>
            <a:xfrm>
              <a:off x="5947635" y="1082059"/>
              <a:ext cx="300718" cy="234491"/>
              <a:chOff x="5083176" y="1931988"/>
              <a:chExt cx="382588" cy="304801"/>
            </a:xfrm>
            <a:solidFill>
              <a:srgbClr val="0047BB"/>
            </a:solidFill>
          </p:grpSpPr>
          <p:sp>
            <p:nvSpPr>
              <p:cNvPr id="38" name="Freeform 478">
                <a:extLst/>
              </p:cNvPr>
              <p:cNvSpPr>
                <a:spLocks/>
              </p:cNvSpPr>
              <p:nvPr/>
            </p:nvSpPr>
            <p:spPr bwMode="auto">
              <a:xfrm>
                <a:off x="5083176" y="2082801"/>
                <a:ext cx="382588" cy="153988"/>
              </a:xfrm>
              <a:custGeom>
                <a:avLst/>
                <a:gdLst>
                  <a:gd name="T0" fmla="*/ 0 w 246"/>
                  <a:gd name="T1" fmla="*/ 69 h 99"/>
                  <a:gd name="T2" fmla="*/ 21 w 246"/>
                  <a:gd name="T3" fmla="*/ 63 h 99"/>
                  <a:gd name="T4" fmla="*/ 122 w 246"/>
                  <a:gd name="T5" fmla="*/ 99 h 99"/>
                  <a:gd name="T6" fmla="*/ 230 w 246"/>
                  <a:gd name="T7" fmla="*/ 57 h 99"/>
                  <a:gd name="T8" fmla="*/ 219 w 246"/>
                  <a:gd name="T9" fmla="*/ 31 h 99"/>
                  <a:gd name="T10" fmla="*/ 148 w 246"/>
                  <a:gd name="T11" fmla="*/ 54 h 99"/>
                  <a:gd name="T12" fmla="*/ 123 w 246"/>
                  <a:gd name="T13" fmla="*/ 75 h 99"/>
                  <a:gd name="T14" fmla="*/ 67 w 246"/>
                  <a:gd name="T15" fmla="*/ 54 h 99"/>
                  <a:gd name="T16" fmla="*/ 70 w 246"/>
                  <a:gd name="T17" fmla="*/ 47 h 99"/>
                  <a:gd name="T18" fmla="*/ 123 w 246"/>
                  <a:gd name="T19" fmla="*/ 68 h 99"/>
                  <a:gd name="T20" fmla="*/ 133 w 246"/>
                  <a:gd name="T21" fmla="*/ 42 h 99"/>
                  <a:gd name="T22" fmla="*/ 0 w 246"/>
                  <a:gd name="T23" fmla="*/ 9 h 99"/>
                  <a:gd name="T24" fmla="*/ 0 w 246"/>
                  <a:gd name="T25" fmla="*/ 6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6" h="99">
                    <a:moveTo>
                      <a:pt x="0" y="69"/>
                    </a:moveTo>
                    <a:cubicBezTo>
                      <a:pt x="10" y="65"/>
                      <a:pt x="18" y="63"/>
                      <a:pt x="21" y="63"/>
                    </a:cubicBezTo>
                    <a:cubicBezTo>
                      <a:pt x="31" y="63"/>
                      <a:pt x="100" y="99"/>
                      <a:pt x="122" y="99"/>
                    </a:cubicBezTo>
                    <a:cubicBezTo>
                      <a:pt x="141" y="99"/>
                      <a:pt x="230" y="57"/>
                      <a:pt x="230" y="57"/>
                    </a:cubicBezTo>
                    <a:cubicBezTo>
                      <a:pt x="246" y="51"/>
                      <a:pt x="235" y="25"/>
                      <a:pt x="219" y="31"/>
                    </a:cubicBezTo>
                    <a:cubicBezTo>
                      <a:pt x="148" y="54"/>
                      <a:pt x="148" y="54"/>
                      <a:pt x="148" y="54"/>
                    </a:cubicBezTo>
                    <a:cubicBezTo>
                      <a:pt x="146" y="70"/>
                      <a:pt x="133" y="77"/>
                      <a:pt x="123" y="75"/>
                    </a:cubicBezTo>
                    <a:cubicBezTo>
                      <a:pt x="115" y="73"/>
                      <a:pt x="67" y="54"/>
                      <a:pt x="67" y="54"/>
                    </a:cubicBezTo>
                    <a:cubicBezTo>
                      <a:pt x="70" y="47"/>
                      <a:pt x="70" y="47"/>
                      <a:pt x="70" y="47"/>
                    </a:cubicBezTo>
                    <a:cubicBezTo>
                      <a:pt x="123" y="68"/>
                      <a:pt x="123" y="68"/>
                      <a:pt x="123" y="68"/>
                    </a:cubicBezTo>
                    <a:cubicBezTo>
                      <a:pt x="137" y="71"/>
                      <a:pt x="149" y="50"/>
                      <a:pt x="133" y="42"/>
                    </a:cubicBezTo>
                    <a:cubicBezTo>
                      <a:pt x="67" y="11"/>
                      <a:pt x="43" y="0"/>
                      <a:pt x="0" y="9"/>
                    </a:cubicBezTo>
                    <a:cubicBezTo>
                      <a:pt x="0" y="21"/>
                      <a:pt x="0" y="64"/>
                      <a:pt x="0" y="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39" name="Freeform 479">
                <a:extLst/>
              </p:cNvPr>
              <p:cNvSpPr>
                <a:spLocks/>
              </p:cNvSpPr>
              <p:nvPr/>
            </p:nvSpPr>
            <p:spPr bwMode="auto">
              <a:xfrm>
                <a:off x="5256213" y="2106614"/>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1"/>
                      <a:pt x="47" y="0"/>
                      <a:pt x="45" y="0"/>
                    </a:cubicBezTo>
                    <a:cubicBezTo>
                      <a:pt x="4" y="0"/>
                      <a:pt x="4" y="0"/>
                      <a:pt x="4" y="0"/>
                    </a:cubicBezTo>
                    <a:cubicBezTo>
                      <a:pt x="2" y="0"/>
                      <a:pt x="0" y="1"/>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0" name="Freeform 480">
                <a:extLst/>
              </p:cNvPr>
              <p:cNvSpPr>
                <a:spLocks/>
              </p:cNvSpPr>
              <p:nvPr/>
            </p:nvSpPr>
            <p:spPr bwMode="auto">
              <a:xfrm>
                <a:off x="5256213" y="2063751"/>
                <a:ext cx="76200" cy="11113"/>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1" name="Freeform 481">
                <a:extLst/>
              </p:cNvPr>
              <p:cNvSpPr>
                <a:spLocks/>
              </p:cNvSpPr>
              <p:nvPr/>
            </p:nvSpPr>
            <p:spPr bwMode="auto">
              <a:xfrm>
                <a:off x="5256213" y="2041526"/>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2" name="Freeform 482">
                <a:extLst/>
              </p:cNvPr>
              <p:cNvSpPr>
                <a:spLocks/>
              </p:cNvSpPr>
              <p:nvPr/>
            </p:nvSpPr>
            <p:spPr bwMode="auto">
              <a:xfrm>
                <a:off x="5256213" y="2084389"/>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3" name="Freeform 483">
                <a:extLst/>
              </p:cNvPr>
              <p:cNvSpPr>
                <a:spLocks/>
              </p:cNvSpPr>
              <p:nvPr/>
            </p:nvSpPr>
            <p:spPr bwMode="auto">
              <a:xfrm>
                <a:off x="5343526" y="2063751"/>
                <a:ext cx="76200" cy="11113"/>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4" name="Freeform 484">
                <a:extLst/>
              </p:cNvPr>
              <p:cNvSpPr>
                <a:spLocks/>
              </p:cNvSpPr>
              <p:nvPr/>
            </p:nvSpPr>
            <p:spPr bwMode="auto">
              <a:xfrm>
                <a:off x="5343526" y="2084389"/>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5" name="Freeform 485">
                <a:extLst/>
              </p:cNvPr>
              <p:cNvSpPr>
                <a:spLocks/>
              </p:cNvSpPr>
              <p:nvPr/>
            </p:nvSpPr>
            <p:spPr bwMode="auto">
              <a:xfrm>
                <a:off x="5343526" y="2106614"/>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1"/>
                      <a:pt x="47" y="0"/>
                      <a:pt x="45" y="0"/>
                    </a:cubicBezTo>
                    <a:cubicBezTo>
                      <a:pt x="4" y="0"/>
                      <a:pt x="4" y="0"/>
                      <a:pt x="4" y="0"/>
                    </a:cubicBezTo>
                    <a:cubicBezTo>
                      <a:pt x="2" y="0"/>
                      <a:pt x="0" y="1"/>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6" name="Freeform 487">
                <a:extLst/>
              </p:cNvPr>
              <p:cNvSpPr>
                <a:spLocks/>
              </p:cNvSpPr>
              <p:nvPr/>
            </p:nvSpPr>
            <p:spPr bwMode="auto">
              <a:xfrm>
                <a:off x="5343525" y="2019301"/>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7" name="Freeform 488">
                <a:extLst/>
              </p:cNvPr>
              <p:cNvSpPr>
                <a:spLocks/>
              </p:cNvSpPr>
              <p:nvPr/>
            </p:nvSpPr>
            <p:spPr bwMode="auto">
              <a:xfrm>
                <a:off x="5343525" y="2041526"/>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8" name="Oval 489">
                <a:extLst/>
              </p:cNvPr>
              <p:cNvSpPr>
                <a:spLocks noChangeArrowheads="1"/>
              </p:cNvSpPr>
              <p:nvPr/>
            </p:nvSpPr>
            <p:spPr bwMode="auto">
              <a:xfrm>
                <a:off x="5345113" y="1931988"/>
                <a:ext cx="74613" cy="746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grpSp>
        <p:sp>
          <p:nvSpPr>
            <p:cNvPr id="14354" name="文本框 61"/>
            <p:cNvSpPr txBox="1">
              <a:spLocks noChangeArrowheads="1"/>
            </p:cNvSpPr>
            <p:nvPr/>
          </p:nvSpPr>
          <p:spPr bwMode="gray">
            <a:xfrm>
              <a:off x="5830360" y="1052109"/>
              <a:ext cx="2380116" cy="29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fontAlgn="base" hangingPunct="0">
                <a:lnSpc>
                  <a:spcPct val="120000"/>
                </a:lnSpc>
                <a:spcBef>
                  <a:spcPts val="800"/>
                </a:spcBef>
                <a:spcAft>
                  <a:spcPct val="0"/>
                </a:spcAft>
                <a:buNone/>
              </a:pPr>
              <a:r>
                <a:rPr lang="zh-CN" altLang="en-US" sz="1600" b="1">
                  <a:solidFill>
                    <a:srgbClr val="0047BB"/>
                  </a:solidFill>
                  <a:latin typeface="微软雅黑" panose="020B0503020204020204" pitchFamily="34" charset="-122"/>
                  <a:ea typeface="微软雅黑" panose="020B0503020204020204" pitchFamily="34" charset="-122"/>
                </a:rPr>
                <a:t>符合“保基本”原则</a:t>
              </a:r>
              <a:endParaRPr lang="en-US" altLang="zh-CN" sz="1600" b="1">
                <a:solidFill>
                  <a:srgbClr val="0047BB"/>
                </a:solidFill>
                <a:latin typeface="微软雅黑" panose="020B0503020204020204" pitchFamily="34" charset="-122"/>
                <a:ea typeface="微软雅黑" panose="020B0503020204020204" pitchFamily="34" charset="-122"/>
              </a:endParaRPr>
            </a:p>
          </p:txBody>
        </p:sp>
      </p:grpSp>
      <p:grpSp>
        <p:nvGrpSpPr>
          <p:cNvPr id="14341" name="组合 67"/>
          <p:cNvGrpSpPr>
            <a:grpSpLocks/>
          </p:cNvGrpSpPr>
          <p:nvPr/>
        </p:nvGrpSpPr>
        <p:grpSpPr bwMode="auto">
          <a:xfrm>
            <a:off x="624418" y="1490131"/>
            <a:ext cx="5240867" cy="1847427"/>
            <a:chOff x="640801" y="2555007"/>
            <a:chExt cx="3930376" cy="1386129"/>
          </a:xfrm>
        </p:grpSpPr>
        <p:sp>
          <p:nvSpPr>
            <p:cNvPr id="50" name="矩形 49">
              <a:extLst/>
            </p:cNvPr>
            <p:cNvSpPr/>
            <p:nvPr/>
          </p:nvSpPr>
          <p:spPr bwMode="gray">
            <a:xfrm>
              <a:off x="640801" y="2555007"/>
              <a:ext cx="3920852" cy="1386129"/>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48" name="文本框 50"/>
            <p:cNvSpPr txBox="1">
              <a:spLocks noChangeArrowheads="1"/>
            </p:cNvSpPr>
            <p:nvPr/>
          </p:nvSpPr>
          <p:spPr bwMode="gray">
            <a:xfrm>
              <a:off x="651513" y="3048352"/>
              <a:ext cx="3919664" cy="646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960" rIns="60960" anchor="ct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pPr>
              <a:r>
                <a:rPr lang="zh-CN" altLang="en-US" sz="1333" dirty="0" smtClean="0">
                  <a:solidFill>
                    <a:srgbClr val="000000"/>
                  </a:solidFill>
                  <a:latin typeface="微软雅黑" panose="020B0503020204020204" pitchFamily="34" charset="-122"/>
                  <a:ea typeface="微软雅黑" panose="020B0503020204020204" pitchFamily="34" charset="-122"/>
                </a:rPr>
                <a:t>为</a:t>
              </a:r>
              <a:r>
                <a:rPr lang="en-US" altLang="zh-CN" sz="1333" b="1" dirty="0" smtClean="0">
                  <a:solidFill>
                    <a:srgbClr val="000000"/>
                  </a:solidFill>
                  <a:latin typeface="微软雅黑" panose="020B0503020204020204" pitchFamily="34" charset="-122"/>
                  <a:ea typeface="微软雅黑" panose="020B0503020204020204" pitchFamily="34" charset="-122"/>
                </a:rPr>
                <a:t>ALK</a:t>
              </a:r>
              <a:r>
                <a:rPr lang="zh-CN" altLang="en-US" sz="1333" b="1" dirty="0" smtClean="0">
                  <a:solidFill>
                    <a:srgbClr val="000000"/>
                  </a:solidFill>
                  <a:latin typeface="微软雅黑" panose="020B0503020204020204" pitchFamily="34" charset="-122"/>
                  <a:ea typeface="微软雅黑" panose="020B0503020204020204" pitchFamily="34" charset="-122"/>
                </a:rPr>
                <a:t>阳性晚期</a:t>
              </a:r>
              <a:r>
                <a:rPr lang="en-US" altLang="zh-CN" sz="1333" b="1" dirty="0" smtClean="0">
                  <a:solidFill>
                    <a:srgbClr val="000000"/>
                  </a:solidFill>
                  <a:latin typeface="微软雅黑" panose="020B0503020204020204" pitchFamily="34" charset="-122"/>
                  <a:ea typeface="微软雅黑" panose="020B0503020204020204" pitchFamily="34" charset="-122"/>
                </a:rPr>
                <a:t>NSCLC</a:t>
              </a:r>
              <a:r>
                <a:rPr lang="zh-CN" altLang="en-US" sz="1333" dirty="0" smtClean="0">
                  <a:solidFill>
                    <a:srgbClr val="000000"/>
                  </a:solidFill>
                  <a:latin typeface="微软雅黑" panose="020B0503020204020204" pitchFamily="34" charset="-122"/>
                  <a:ea typeface="微软雅黑" panose="020B0503020204020204" pitchFamily="34" charset="-122"/>
                </a:rPr>
                <a:t>患者</a:t>
              </a:r>
              <a:r>
                <a:rPr lang="zh-CN" altLang="en-US" sz="1333" b="1" dirty="0">
                  <a:solidFill>
                    <a:srgbClr val="000000"/>
                  </a:solidFill>
                  <a:latin typeface="微软雅黑" panose="020B0503020204020204" pitchFamily="34" charset="-122"/>
                  <a:ea typeface="微软雅黑" panose="020B0503020204020204" pitchFamily="34" charset="-122"/>
                </a:rPr>
                <a:t>提供新的治疗选择</a:t>
              </a:r>
              <a:endParaRPr lang="en-US" altLang="zh-CN" sz="1333" b="1" dirty="0">
                <a:solidFill>
                  <a:srgbClr val="000000"/>
                </a:solidFill>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r>
                <a:rPr lang="zh-CN" altLang="en-US" sz="1333" dirty="0" smtClean="0">
                  <a:solidFill>
                    <a:srgbClr val="000000"/>
                  </a:solidFill>
                  <a:latin typeface="微软雅黑" panose="020B0503020204020204" pitchFamily="34" charset="-122"/>
                  <a:ea typeface="微软雅黑" panose="020B0503020204020204" pitchFamily="34" charset="-122"/>
                </a:rPr>
                <a:t>伊鲁阿克一线</a:t>
              </a:r>
              <a:r>
                <a:rPr lang="zh-CN" altLang="en-US" sz="1333" dirty="0">
                  <a:solidFill>
                    <a:srgbClr val="000000"/>
                  </a:solidFill>
                  <a:latin typeface="微软雅黑" panose="020B0503020204020204" pitchFamily="34" charset="-122"/>
                  <a:ea typeface="微软雅黑" panose="020B0503020204020204" pitchFamily="34" charset="-122"/>
                </a:rPr>
                <a:t>治疗</a:t>
              </a:r>
              <a:r>
                <a:rPr lang="en-US" altLang="zh-CN" sz="1333" dirty="0">
                  <a:solidFill>
                    <a:srgbClr val="000000"/>
                  </a:solidFill>
                  <a:latin typeface="微软雅黑" panose="020B0503020204020204" pitchFamily="34" charset="-122"/>
                  <a:ea typeface="微软雅黑" panose="020B0503020204020204" pitchFamily="34" charset="-122"/>
                </a:rPr>
                <a:t>IRC</a:t>
              </a:r>
              <a:r>
                <a:rPr lang="zh-CN" altLang="en-US" sz="1333" dirty="0" smtClean="0">
                  <a:solidFill>
                    <a:srgbClr val="000000"/>
                  </a:solidFill>
                  <a:latin typeface="微软雅黑" panose="020B0503020204020204" pitchFamily="34" charset="-122"/>
                  <a:ea typeface="微软雅黑" panose="020B0503020204020204" pitchFamily="34" charset="-122"/>
                </a:rPr>
                <a:t>评估</a:t>
              </a:r>
              <a:r>
                <a:rPr lang="en-US" altLang="zh-CN" sz="1333" dirty="0" smtClean="0">
                  <a:solidFill>
                    <a:srgbClr val="000000"/>
                  </a:solidFill>
                  <a:latin typeface="微软雅黑" panose="020B0503020204020204" pitchFamily="34" charset="-122"/>
                  <a:ea typeface="微软雅黑" panose="020B0503020204020204" pitchFamily="34" charset="-122"/>
                </a:rPr>
                <a:t>PFS HR</a:t>
              </a:r>
              <a:r>
                <a:rPr lang="zh-CN" altLang="en-US" sz="1333" dirty="0" smtClean="0">
                  <a:solidFill>
                    <a:srgbClr val="000000"/>
                  </a:solidFill>
                  <a:latin typeface="微软雅黑" panose="020B0503020204020204" pitchFamily="34" charset="-122"/>
                  <a:ea typeface="微软雅黑" panose="020B0503020204020204" pitchFamily="34" charset="-122"/>
                </a:rPr>
                <a:t>为</a:t>
              </a:r>
              <a:r>
                <a:rPr lang="en-US" altLang="zh-CN" sz="1333" dirty="0" smtClean="0">
                  <a:solidFill>
                    <a:srgbClr val="000000"/>
                  </a:solidFill>
                  <a:latin typeface="微软雅黑" panose="020B0503020204020204" pitchFamily="34" charset="-122"/>
                  <a:ea typeface="微软雅黑" panose="020B0503020204020204" pitchFamily="34" charset="-122"/>
                </a:rPr>
                <a:t>0.34</a:t>
              </a:r>
              <a:r>
                <a:rPr lang="zh-CN" altLang="en-US" sz="1333" dirty="0" smtClean="0">
                  <a:solidFill>
                    <a:srgbClr val="000000"/>
                  </a:solidFill>
                  <a:latin typeface="微软雅黑" panose="020B0503020204020204" pitchFamily="34" charset="-122"/>
                  <a:ea typeface="微软雅黑" panose="020B0503020204020204" pitchFamily="34" charset="-122"/>
                </a:rPr>
                <a:t>，</a:t>
              </a:r>
              <a:r>
                <a:rPr lang="zh-CN" altLang="en-US" sz="1333" b="1" dirty="0" smtClean="0">
                  <a:solidFill>
                    <a:srgbClr val="000000"/>
                  </a:solidFill>
                  <a:latin typeface="微软雅黑" panose="020B0503020204020204" pitchFamily="34" charset="-122"/>
                  <a:ea typeface="微软雅黑" panose="020B0503020204020204" pitchFamily="34" charset="-122"/>
                </a:rPr>
                <a:t>降低疾病进展及死亡风险</a:t>
              </a:r>
              <a:r>
                <a:rPr lang="en-US" altLang="zh-CN" sz="1333" b="1" dirty="0" smtClean="0">
                  <a:solidFill>
                    <a:srgbClr val="000000"/>
                  </a:solidFill>
                  <a:latin typeface="微软雅黑" panose="020B0503020204020204" pitchFamily="34" charset="-122"/>
                  <a:ea typeface="微软雅黑" panose="020B0503020204020204" pitchFamily="34" charset="-122"/>
                </a:rPr>
                <a:t>66%</a:t>
              </a:r>
              <a:endParaRPr lang="en-US" altLang="zh-CN" sz="1333" b="1" dirty="0">
                <a:solidFill>
                  <a:srgbClr val="000000"/>
                </a:solidFill>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r>
                <a:rPr lang="zh-CN" altLang="en-US" sz="1333" dirty="0">
                  <a:solidFill>
                    <a:srgbClr val="000000"/>
                  </a:solidFill>
                  <a:latin typeface="微软雅黑" panose="020B0503020204020204" pitchFamily="34" charset="-122"/>
                  <a:ea typeface="微软雅黑" panose="020B0503020204020204" pitchFamily="34" charset="-122"/>
                </a:rPr>
                <a:t>中国</a:t>
              </a:r>
              <a:r>
                <a:rPr lang="zh-CN" altLang="en-US" sz="1333" b="1" dirty="0">
                  <a:solidFill>
                    <a:srgbClr val="000000"/>
                  </a:solidFill>
                  <a:latin typeface="微软雅黑" panose="020B0503020204020204" pitchFamily="34" charset="-122"/>
                  <a:ea typeface="微软雅黑" panose="020B0503020204020204" pitchFamily="34" charset="-122"/>
                </a:rPr>
                <a:t>自主研发</a:t>
              </a:r>
              <a:r>
                <a:rPr lang="zh-CN" altLang="en-US" sz="1333" dirty="0">
                  <a:solidFill>
                    <a:srgbClr val="000000"/>
                  </a:solidFill>
                  <a:latin typeface="微软雅黑" panose="020B0503020204020204" pitchFamily="34" charset="-122"/>
                  <a:ea typeface="微软雅黑" panose="020B0503020204020204" pitchFamily="34" charset="-122"/>
                </a:rPr>
                <a:t>的新一代</a:t>
              </a:r>
              <a:r>
                <a:rPr lang="en-US" altLang="zh-CN" sz="1333" dirty="0">
                  <a:solidFill>
                    <a:srgbClr val="000000"/>
                  </a:solidFill>
                  <a:latin typeface="微软雅黑" panose="020B0503020204020204" pitchFamily="34" charset="-122"/>
                  <a:ea typeface="微软雅黑" panose="020B0503020204020204" pitchFamily="34" charset="-122"/>
                </a:rPr>
                <a:t>ALK</a:t>
              </a:r>
              <a:r>
                <a:rPr lang="zh-CN" altLang="en-US" sz="1333" dirty="0">
                  <a:solidFill>
                    <a:srgbClr val="000000"/>
                  </a:solidFill>
                  <a:latin typeface="微软雅黑" panose="020B0503020204020204" pitchFamily="34" charset="-122"/>
                  <a:ea typeface="微软雅黑" panose="020B0503020204020204" pitchFamily="34" charset="-122"/>
                </a:rPr>
                <a:t>抑制剂，临床研究数据全部来自中国患者，</a:t>
              </a:r>
              <a:r>
                <a:rPr lang="zh-CN" altLang="en-US" sz="1333" b="1" dirty="0">
                  <a:solidFill>
                    <a:srgbClr val="000000"/>
                  </a:solidFill>
                  <a:latin typeface="微软雅黑" panose="020B0503020204020204" pitchFamily="34" charset="-122"/>
                  <a:ea typeface="微软雅黑" panose="020B0503020204020204" pitchFamily="34" charset="-122"/>
                </a:rPr>
                <a:t>对中国患者临床诊疗更具参考意义</a:t>
              </a:r>
            </a:p>
          </p:txBody>
        </p:sp>
        <p:pic>
          <p:nvPicPr>
            <p:cNvPr id="14349" name="图形 25" descr="文档 纯色填充"/>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40788" y="2555031"/>
              <a:ext cx="303586" cy="303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0" name="文本框 62"/>
            <p:cNvSpPr txBox="1">
              <a:spLocks noChangeArrowheads="1"/>
            </p:cNvSpPr>
            <p:nvPr/>
          </p:nvSpPr>
          <p:spPr bwMode="gray">
            <a:xfrm>
              <a:off x="2176379" y="2565927"/>
              <a:ext cx="1146215" cy="290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buNone/>
              </a:pPr>
              <a:r>
                <a:rPr lang="zh-CN" altLang="en-US" sz="1600" b="1">
                  <a:solidFill>
                    <a:srgbClr val="0047BB"/>
                  </a:solidFill>
                  <a:latin typeface="微软雅黑" panose="020B0503020204020204" pitchFamily="34" charset="-122"/>
                  <a:ea typeface="微软雅黑" panose="020B0503020204020204" pitchFamily="34" charset="-122"/>
                </a:rPr>
                <a:t>弥补目录短板</a:t>
              </a:r>
              <a:endParaRPr lang="en-US" altLang="zh-CN" sz="1600" b="1">
                <a:solidFill>
                  <a:srgbClr val="0047BB"/>
                </a:solidFill>
                <a:latin typeface="微软雅黑" panose="020B0503020204020204" pitchFamily="34" charset="-122"/>
                <a:ea typeface="微软雅黑" panose="020B0503020204020204" pitchFamily="34" charset="-122"/>
              </a:endParaRPr>
            </a:p>
          </p:txBody>
        </p:sp>
      </p:grpSp>
      <p:grpSp>
        <p:nvGrpSpPr>
          <p:cNvPr id="14342" name="组合 70"/>
          <p:cNvGrpSpPr>
            <a:grpSpLocks/>
          </p:cNvGrpSpPr>
          <p:nvPr/>
        </p:nvGrpSpPr>
        <p:grpSpPr bwMode="auto">
          <a:xfrm>
            <a:off x="6388100" y="1490132"/>
            <a:ext cx="5090584" cy="1847425"/>
            <a:chOff x="4790948" y="1117834"/>
            <a:chExt cx="3818711" cy="1308618"/>
          </a:xfrm>
        </p:grpSpPr>
        <p:sp>
          <p:nvSpPr>
            <p:cNvPr id="54" name="矩形 53">
              <a:extLst/>
            </p:cNvPr>
            <p:cNvSpPr/>
            <p:nvPr/>
          </p:nvSpPr>
          <p:spPr bwMode="gray">
            <a:xfrm>
              <a:off x="4790948" y="1117834"/>
              <a:ext cx="3818711" cy="1308618"/>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44" name="文本框 55"/>
            <p:cNvSpPr txBox="1">
              <a:spLocks noChangeArrowheads="1"/>
            </p:cNvSpPr>
            <p:nvPr/>
          </p:nvSpPr>
          <p:spPr bwMode="gray">
            <a:xfrm>
              <a:off x="4935156" y="1516584"/>
              <a:ext cx="3530294" cy="7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ct val="120000"/>
                </a:lnSpc>
                <a:spcBef>
                  <a:spcPts val="400"/>
                </a:spcBef>
                <a:spcAft>
                  <a:spcPct val="0"/>
                </a:spcAft>
              </a:pPr>
              <a:r>
                <a:rPr lang="zh-CN" altLang="en-US" sz="1333" dirty="0">
                  <a:solidFill>
                    <a:srgbClr val="000000"/>
                  </a:solidFill>
                  <a:latin typeface="微软雅黑" panose="020B0503020204020204" pitchFamily="34" charset="-122"/>
                  <a:ea typeface="微软雅黑" panose="020B0503020204020204" pitchFamily="34" charset="-122"/>
                </a:rPr>
                <a:t>口服药品，</a:t>
              </a:r>
              <a:r>
                <a:rPr lang="zh-CN" altLang="en-US" sz="1333" b="1" dirty="0">
                  <a:solidFill>
                    <a:srgbClr val="000000"/>
                  </a:solidFill>
                  <a:latin typeface="微软雅黑" panose="020B0503020204020204" pitchFamily="34" charset="-122"/>
                  <a:ea typeface="微软雅黑" panose="020B0503020204020204" pitchFamily="34" charset="-122"/>
                </a:rPr>
                <a:t>每日一次，不受餐食限制</a:t>
              </a:r>
              <a:r>
                <a:rPr lang="zh-CN" altLang="en-US" sz="1333" dirty="0">
                  <a:solidFill>
                    <a:srgbClr val="000000"/>
                  </a:solidFill>
                  <a:latin typeface="微软雅黑" panose="020B0503020204020204" pitchFamily="34" charset="-122"/>
                  <a:ea typeface="微软雅黑" panose="020B0503020204020204" pitchFamily="34" charset="-122"/>
                </a:rPr>
                <a:t>，服用方便，</a:t>
              </a:r>
              <a:r>
                <a:rPr lang="zh-CN" altLang="en-US" sz="1333" b="1" dirty="0">
                  <a:solidFill>
                    <a:srgbClr val="000000"/>
                  </a:solidFill>
                  <a:latin typeface="微软雅黑" panose="020B0503020204020204" pitchFamily="34" charset="-122"/>
                  <a:ea typeface="微软雅黑" panose="020B0503020204020204" pitchFamily="34" charset="-122"/>
                </a:rPr>
                <a:t>改善</a:t>
              </a:r>
              <a:r>
                <a:rPr lang="zh-CN" altLang="en-US" sz="1333" dirty="0">
                  <a:solidFill>
                    <a:srgbClr val="000000"/>
                  </a:solidFill>
                  <a:latin typeface="微软雅黑" panose="020B0503020204020204" pitchFamily="34" charset="-122"/>
                  <a:ea typeface="微软雅黑" panose="020B0503020204020204" pitchFamily="34" charset="-122"/>
                </a:rPr>
                <a:t>患者治疗</a:t>
              </a:r>
              <a:r>
                <a:rPr lang="zh-CN" altLang="en-US" sz="1333" b="1" dirty="0">
                  <a:solidFill>
                    <a:srgbClr val="000000"/>
                  </a:solidFill>
                  <a:latin typeface="微软雅黑" panose="020B0503020204020204" pitchFamily="34" charset="-122"/>
                  <a:ea typeface="微软雅黑" panose="020B0503020204020204" pitchFamily="34" charset="-122"/>
                </a:rPr>
                <a:t>依从性</a:t>
              </a:r>
              <a:endParaRPr lang="en-US" altLang="zh-CN" sz="1333" b="1" dirty="0">
                <a:solidFill>
                  <a:srgbClr val="000000"/>
                </a:solidFill>
                <a:latin typeface="微软雅黑" panose="020B0503020204020204" pitchFamily="34" charset="-122"/>
                <a:ea typeface="微软雅黑" panose="020B0503020204020204" pitchFamily="34" charset="-122"/>
              </a:endParaRPr>
            </a:p>
            <a:p>
              <a:pPr fontAlgn="base">
                <a:lnSpc>
                  <a:spcPct val="120000"/>
                </a:lnSpc>
                <a:spcBef>
                  <a:spcPts val="800"/>
                </a:spcBef>
                <a:spcAft>
                  <a:spcPct val="0"/>
                </a:spcAft>
              </a:pPr>
              <a:r>
                <a:rPr lang="zh-CN" altLang="en-US" sz="1333" dirty="0">
                  <a:solidFill>
                    <a:srgbClr val="000000"/>
                  </a:solidFill>
                  <a:latin typeface="微软雅黑" panose="020B0503020204020204" pitchFamily="34" charset="-122"/>
                  <a:ea typeface="微软雅黑" panose="020B0503020204020204" pitchFamily="34" charset="-122"/>
                </a:rPr>
                <a:t>常温贮藏，靶向药，不易被滥用，</a:t>
              </a:r>
              <a:r>
                <a:rPr lang="zh-CN" altLang="en-US" sz="1333" b="1" dirty="0">
                  <a:solidFill>
                    <a:srgbClr val="000000"/>
                  </a:solidFill>
                  <a:latin typeface="微软雅黑" panose="020B0503020204020204" pitchFamily="34" charset="-122"/>
                  <a:ea typeface="微软雅黑" panose="020B0503020204020204" pitchFamily="34" charset="-122"/>
                </a:rPr>
                <a:t>便于临床管理</a:t>
              </a:r>
            </a:p>
          </p:txBody>
        </p:sp>
        <p:pic>
          <p:nvPicPr>
            <p:cNvPr id="14345" name="图形 40" descr="药品 纯色填充"/>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06082" y="1144818"/>
              <a:ext cx="313932" cy="323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6" name="文本框 64"/>
            <p:cNvSpPr txBox="1">
              <a:spLocks noChangeArrowheads="1"/>
            </p:cNvSpPr>
            <p:nvPr/>
          </p:nvSpPr>
          <p:spPr bwMode="gray">
            <a:xfrm>
              <a:off x="6074185" y="1133561"/>
              <a:ext cx="1663563" cy="254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a:solidFill>
                    <a:srgbClr val="0047BB"/>
                  </a:solidFill>
                  <a:latin typeface="微软雅黑" panose="020B0503020204020204" pitchFamily="34" charset="-122"/>
                  <a:ea typeface="微软雅黑" panose="020B0503020204020204" pitchFamily="34" charset="-122"/>
                </a:rPr>
                <a:t>便于临床管理</a:t>
              </a:r>
              <a:endParaRPr lang="zh-CN" altLang="en-US" sz="1600">
                <a:solidFill>
                  <a:srgbClr val="0047BB"/>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3445189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圆角矩形 20"/>
          <p:cNvSpPr>
            <a:spLocks noChangeArrowheads="1"/>
          </p:cNvSpPr>
          <p:nvPr/>
        </p:nvSpPr>
        <p:spPr bwMode="auto">
          <a:xfrm>
            <a:off x="4514851" y="4353985"/>
            <a:ext cx="2235200" cy="594783"/>
          </a:xfrm>
          <a:prstGeom prst="roundRect">
            <a:avLst>
              <a:gd name="adj" fmla="val 16667"/>
            </a:avLst>
          </a:prstGeom>
          <a:solidFill>
            <a:schemeClr val="accent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7171" name="圆角矩形 22"/>
          <p:cNvSpPr>
            <a:spLocks noChangeArrowheads="1"/>
          </p:cNvSpPr>
          <p:nvPr/>
        </p:nvSpPr>
        <p:spPr bwMode="auto">
          <a:xfrm>
            <a:off x="4512733" y="3272367"/>
            <a:ext cx="2235200" cy="594784"/>
          </a:xfrm>
          <a:prstGeom prst="roundRect">
            <a:avLst>
              <a:gd name="adj" fmla="val 16667"/>
            </a:avLst>
          </a:prstGeom>
          <a:solidFill>
            <a:schemeClr val="accent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7172" name="圆角矩形 24"/>
          <p:cNvSpPr>
            <a:spLocks noChangeArrowheads="1"/>
          </p:cNvSpPr>
          <p:nvPr/>
        </p:nvSpPr>
        <p:spPr bwMode="auto">
          <a:xfrm>
            <a:off x="8646583" y="2192867"/>
            <a:ext cx="2235200" cy="594784"/>
          </a:xfrm>
          <a:prstGeom prst="roundRect">
            <a:avLst>
              <a:gd name="adj" fmla="val 16667"/>
            </a:avLst>
          </a:prstGeom>
          <a:solidFill>
            <a:schemeClr val="accent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15" name="MH_Others_1"/>
          <p:cNvSpPr/>
          <p:nvPr>
            <p:custDataLst>
              <p:tags r:id="rId1"/>
            </p:custDataLst>
          </p:nvPr>
        </p:nvSpPr>
        <p:spPr>
          <a:xfrm>
            <a:off x="1329267" y="1940984"/>
            <a:ext cx="1087967" cy="3367616"/>
          </a:xfrm>
          <a:prstGeom prst="rect">
            <a:avLst/>
          </a:prstGeom>
          <a:solidFill>
            <a:srgbClr val="2683C6"/>
          </a:solidFill>
          <a:ln w="25400" cap="flat" cmpd="sng" algn="ctr">
            <a:noFill/>
            <a:prstDash val="solid"/>
          </a:ln>
          <a:effectLst/>
        </p:spPr>
        <p:txBody>
          <a:bodyPr lIns="0" tIns="0" rIns="0" bIns="0" anchor="ctr">
            <a:normAutofit/>
          </a:bodyPr>
          <a:lstStyle/>
          <a:p>
            <a:pPr algn="ctr">
              <a:defRPr/>
            </a:pPr>
            <a:r>
              <a:rPr lang="zh-CN" altLang="en-US" sz="5333" kern="0">
                <a:solidFill>
                  <a:srgbClr val="FFFFFF"/>
                </a:solidFill>
                <a:latin typeface="微软雅黑" panose="020B0503020204020204" pitchFamily="34" charset="-122"/>
                <a:ea typeface="微软雅黑" panose="020B0503020204020204" pitchFamily="34" charset="-122"/>
              </a:rPr>
              <a:t>目录</a:t>
            </a:r>
            <a:endParaRPr lang="zh-CN" altLang="en-US" sz="5333" kern="0" dirty="0">
              <a:solidFill>
                <a:srgbClr val="FFFFFF"/>
              </a:solidFill>
              <a:latin typeface="微软雅黑" panose="020B0503020204020204" pitchFamily="34" charset="-122"/>
              <a:ea typeface="微软雅黑" panose="020B0503020204020204" pitchFamily="34" charset="-122"/>
            </a:endParaRPr>
          </a:p>
        </p:txBody>
      </p:sp>
      <p:sp>
        <p:nvSpPr>
          <p:cNvPr id="16" name="MH_Others_2"/>
          <p:cNvSpPr txBox="1"/>
          <p:nvPr>
            <p:custDataLst>
              <p:tags r:id="rId2"/>
            </p:custDataLst>
          </p:nvPr>
        </p:nvSpPr>
        <p:spPr>
          <a:xfrm>
            <a:off x="3208867" y="1286933"/>
            <a:ext cx="2448984" cy="654051"/>
          </a:xfrm>
          <a:prstGeom prst="rect">
            <a:avLst/>
          </a:prstGeom>
          <a:noFill/>
        </p:spPr>
        <p:txBody>
          <a:bodyPr lIns="0" tIns="0" rIns="0" bIns="0">
            <a:normAutofit/>
          </a:bodyPr>
          <a:lstStyle/>
          <a:p>
            <a:pPr algn="ctr">
              <a:defRPr/>
            </a:pPr>
            <a:r>
              <a:rPr lang="en-US" altLang="zh-CN" sz="3200" spc="133" dirty="0">
                <a:solidFill>
                  <a:srgbClr val="B8B8B8"/>
                </a:solidFill>
                <a:latin typeface="微软雅黑" panose="020B0503020204020204" pitchFamily="34" charset="-122"/>
                <a:ea typeface="微软雅黑" panose="020B0503020204020204" pitchFamily="34" charset="-122"/>
              </a:rPr>
              <a:t>CONTENTS</a:t>
            </a:r>
            <a:endParaRPr lang="zh-CN" altLang="en-US" sz="3200" spc="133" dirty="0">
              <a:solidFill>
                <a:srgbClr val="B8B8B8"/>
              </a:solidFill>
              <a:latin typeface="微软雅黑" panose="020B0503020204020204" pitchFamily="34" charset="-122"/>
              <a:ea typeface="微软雅黑" panose="020B0503020204020204" pitchFamily="34" charset="-122"/>
            </a:endParaRPr>
          </a:p>
        </p:txBody>
      </p:sp>
      <p:sp>
        <p:nvSpPr>
          <p:cNvPr id="7176" name="MH_Entry_2"/>
          <p:cNvSpPr txBox="1">
            <a:spLocks noChangeArrowheads="1"/>
          </p:cNvSpPr>
          <p:nvPr>
            <p:custDataLst>
              <p:tags r:id="rId3"/>
            </p:custDataLst>
          </p:nvPr>
        </p:nvSpPr>
        <p:spPr bwMode="auto">
          <a:xfrm>
            <a:off x="4690533" y="3285067"/>
            <a:ext cx="2463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安全性</a:t>
            </a:r>
          </a:p>
        </p:txBody>
      </p:sp>
      <p:sp>
        <p:nvSpPr>
          <p:cNvPr id="19" name="矩形 18"/>
          <p:cNvSpPr/>
          <p:nvPr/>
        </p:nvSpPr>
        <p:spPr>
          <a:xfrm>
            <a:off x="3613151" y="2180167"/>
            <a:ext cx="605367" cy="594784"/>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1</a:t>
            </a:r>
            <a:endParaRPr lang="zh-CN" altLang="en-US" sz="2400" kern="0" dirty="0">
              <a:solidFill>
                <a:prstClr val="white"/>
              </a:solidFill>
              <a:ea typeface="微软雅黑" panose="020B0503020204020204" pitchFamily="34" charset="-122"/>
            </a:endParaRPr>
          </a:p>
        </p:txBody>
      </p:sp>
      <p:sp>
        <p:nvSpPr>
          <p:cNvPr id="20" name="矩形 19"/>
          <p:cNvSpPr/>
          <p:nvPr/>
        </p:nvSpPr>
        <p:spPr>
          <a:xfrm>
            <a:off x="3613151" y="3278718"/>
            <a:ext cx="605367" cy="596900"/>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2</a:t>
            </a:r>
            <a:endParaRPr lang="zh-CN" altLang="en-US" sz="2400" kern="0" dirty="0">
              <a:solidFill>
                <a:prstClr val="white"/>
              </a:solidFill>
              <a:ea typeface="微软雅黑" panose="020B0503020204020204" pitchFamily="34" charset="-122"/>
            </a:endParaRPr>
          </a:p>
        </p:txBody>
      </p:sp>
      <p:sp>
        <p:nvSpPr>
          <p:cNvPr id="7179" name="MH_Entry_2"/>
          <p:cNvSpPr txBox="1">
            <a:spLocks noChangeArrowheads="1"/>
          </p:cNvSpPr>
          <p:nvPr>
            <p:custDataLst>
              <p:tags r:id="rId4"/>
            </p:custDataLst>
          </p:nvPr>
        </p:nvSpPr>
        <p:spPr bwMode="auto">
          <a:xfrm>
            <a:off x="4690533" y="4339167"/>
            <a:ext cx="2463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有效性</a:t>
            </a:r>
          </a:p>
        </p:txBody>
      </p:sp>
      <p:sp>
        <p:nvSpPr>
          <p:cNvPr id="22" name="矩形 21"/>
          <p:cNvSpPr/>
          <p:nvPr/>
        </p:nvSpPr>
        <p:spPr>
          <a:xfrm>
            <a:off x="3613151" y="4379385"/>
            <a:ext cx="605367" cy="596900"/>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3</a:t>
            </a:r>
            <a:endParaRPr lang="zh-CN" altLang="en-US" sz="2400" kern="0" dirty="0">
              <a:solidFill>
                <a:prstClr val="white"/>
              </a:solidFill>
              <a:ea typeface="微软雅黑" panose="020B0503020204020204" pitchFamily="34" charset="-122"/>
            </a:endParaRPr>
          </a:p>
        </p:txBody>
      </p:sp>
      <p:sp>
        <p:nvSpPr>
          <p:cNvPr id="31" name="矩形 30"/>
          <p:cNvSpPr/>
          <p:nvPr/>
        </p:nvSpPr>
        <p:spPr>
          <a:xfrm>
            <a:off x="7723718" y="2180167"/>
            <a:ext cx="605367" cy="594784"/>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4</a:t>
            </a:r>
            <a:endParaRPr lang="zh-CN" altLang="en-US" sz="2400" kern="0" dirty="0">
              <a:solidFill>
                <a:prstClr val="white"/>
              </a:solidFill>
              <a:ea typeface="微软雅黑" panose="020B0503020204020204" pitchFamily="34" charset="-122"/>
            </a:endParaRPr>
          </a:p>
        </p:txBody>
      </p:sp>
      <p:sp>
        <p:nvSpPr>
          <p:cNvPr id="7183" name="MH_Entry_2"/>
          <p:cNvSpPr txBox="1">
            <a:spLocks noChangeArrowheads="1"/>
          </p:cNvSpPr>
          <p:nvPr>
            <p:custDataLst>
              <p:tags r:id="rId5"/>
            </p:custDataLst>
          </p:nvPr>
        </p:nvSpPr>
        <p:spPr bwMode="auto">
          <a:xfrm>
            <a:off x="9021233" y="2199218"/>
            <a:ext cx="2463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dirty="0">
                <a:solidFill>
                  <a:srgbClr val="FFFFFF"/>
                </a:solidFill>
                <a:ea typeface="微软雅黑" panose="020B0503020204020204" pitchFamily="34" charset="-122"/>
              </a:rPr>
              <a:t>创新性</a:t>
            </a:r>
          </a:p>
        </p:txBody>
      </p:sp>
      <p:sp>
        <p:nvSpPr>
          <p:cNvPr id="33" name="矩形 32"/>
          <p:cNvSpPr/>
          <p:nvPr/>
        </p:nvSpPr>
        <p:spPr>
          <a:xfrm>
            <a:off x="7723718" y="3278718"/>
            <a:ext cx="605367" cy="596900"/>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5</a:t>
            </a:r>
            <a:endParaRPr lang="zh-CN" altLang="en-US" sz="2400" kern="0" dirty="0">
              <a:solidFill>
                <a:prstClr val="white"/>
              </a:solidFill>
              <a:ea typeface="微软雅黑" panose="020B0503020204020204" pitchFamily="34" charset="-122"/>
            </a:endParaRPr>
          </a:p>
        </p:txBody>
      </p:sp>
      <p:sp>
        <p:nvSpPr>
          <p:cNvPr id="7185" name="圆角矩形 1"/>
          <p:cNvSpPr>
            <a:spLocks noChangeArrowheads="1"/>
          </p:cNvSpPr>
          <p:nvPr/>
        </p:nvSpPr>
        <p:spPr bwMode="auto">
          <a:xfrm>
            <a:off x="4512733" y="2216151"/>
            <a:ext cx="2235200" cy="594783"/>
          </a:xfrm>
          <a:prstGeom prst="roundRect">
            <a:avLst>
              <a:gd name="adj" fmla="val 16667"/>
            </a:avLst>
          </a:prstGeom>
          <a:solidFill>
            <a:schemeClr val="accent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7186" name="MH_Entry_1"/>
          <p:cNvSpPr txBox="1">
            <a:spLocks noChangeArrowheads="1"/>
          </p:cNvSpPr>
          <p:nvPr>
            <p:custDataLst>
              <p:tags r:id="rId6"/>
            </p:custDataLst>
          </p:nvPr>
        </p:nvSpPr>
        <p:spPr bwMode="auto">
          <a:xfrm>
            <a:off x="4690534" y="2199218"/>
            <a:ext cx="2465917" cy="594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dirty="0">
                <a:solidFill>
                  <a:srgbClr val="FFFFFF"/>
                </a:solidFill>
                <a:ea typeface="微软雅黑" panose="020B0503020204020204" pitchFamily="34" charset="-122"/>
              </a:rPr>
              <a:t>药品基本信息</a:t>
            </a:r>
          </a:p>
        </p:txBody>
      </p:sp>
      <p:sp>
        <p:nvSpPr>
          <p:cNvPr id="21" name="圆角矩形 23"/>
          <p:cNvSpPr>
            <a:spLocks noChangeArrowheads="1"/>
          </p:cNvSpPr>
          <p:nvPr/>
        </p:nvSpPr>
        <p:spPr bwMode="auto">
          <a:xfrm>
            <a:off x="8646583" y="3240065"/>
            <a:ext cx="2235200" cy="594784"/>
          </a:xfrm>
          <a:prstGeom prst="roundRect">
            <a:avLst>
              <a:gd name="adj" fmla="val 16667"/>
            </a:avLst>
          </a:prstGeom>
          <a:solidFill>
            <a:schemeClr val="accent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23" name="MH_Entry_2"/>
          <p:cNvSpPr txBox="1">
            <a:spLocks noChangeArrowheads="1"/>
          </p:cNvSpPr>
          <p:nvPr>
            <p:custDataLst>
              <p:tags r:id="rId7"/>
            </p:custDataLst>
          </p:nvPr>
        </p:nvSpPr>
        <p:spPr bwMode="auto">
          <a:xfrm>
            <a:off x="9021233" y="3218899"/>
            <a:ext cx="2463800" cy="594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dirty="0">
                <a:solidFill>
                  <a:srgbClr val="FFFFFF"/>
                </a:solidFill>
                <a:ea typeface="微软雅黑" panose="020B0503020204020204" pitchFamily="34" charset="-122"/>
              </a:rPr>
              <a:t>公平性</a:t>
            </a:r>
          </a:p>
        </p:txBody>
      </p:sp>
    </p:spTree>
    <p:extLst>
      <p:ext uri="{BB962C8B-B14F-4D97-AF65-F5344CB8AC3E}">
        <p14:creationId xmlns:p14="http://schemas.microsoft.com/office/powerpoint/2010/main" val="2661882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35984"/>
            <a:ext cx="7264400"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1</a:t>
            </a:r>
            <a:r>
              <a:rPr lang="zh-CN" altLang="en-US" sz="3200" b="1" dirty="0">
                <a:solidFill>
                  <a:srgbClr val="4F81BD"/>
                </a:solidFill>
                <a:latin typeface="微软雅黑" panose="020B0503020204020204" pitchFamily="34" charset="-122"/>
                <a:ea typeface="微软雅黑" panose="020B0503020204020204" pitchFamily="34" charset="-122"/>
              </a:rPr>
              <a:t>、药品基本信息   </a:t>
            </a:r>
            <a:r>
              <a:rPr lang="en-US" altLang="zh-CN" sz="2667" spc="133" dirty="0">
                <a:solidFill>
                  <a:srgbClr val="B8B8B8"/>
                </a:solidFill>
                <a:latin typeface="微软雅黑" panose="020B0503020204020204" pitchFamily="34" charset="-122"/>
                <a:ea typeface="微软雅黑" panose="020B0503020204020204" pitchFamily="34" charset="-122"/>
              </a:rPr>
              <a:t>Basic information</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3292392149"/>
              </p:ext>
            </p:extLst>
          </p:nvPr>
        </p:nvGraphicFramePr>
        <p:xfrm>
          <a:off x="414867" y="1007534"/>
          <a:ext cx="6053668" cy="5148717"/>
        </p:xfrm>
        <a:graphic>
          <a:graphicData uri="http://schemas.openxmlformats.org/drawingml/2006/table">
            <a:tbl>
              <a:tblPr firstCol="1" bandRow="1">
                <a:tableStyleId>{5C22544A-7EE6-4342-B048-85BDC9FD1C3A}</a:tableStyleId>
              </a:tblPr>
              <a:tblGrid>
                <a:gridCol w="1229681">
                  <a:extLst>
                    <a:ext uri="{9D8B030D-6E8A-4147-A177-3AD203B41FA5}">
                      <a16:colId xmlns:a16="http://schemas.microsoft.com/office/drawing/2014/main" val="20000"/>
                    </a:ext>
                  </a:extLst>
                </a:gridCol>
                <a:gridCol w="1702584">
                  <a:extLst>
                    <a:ext uri="{9D8B030D-6E8A-4147-A177-3AD203B41FA5}">
                      <a16:colId xmlns:a16="http://schemas.microsoft.com/office/drawing/2014/main" val="20001"/>
                    </a:ext>
                  </a:extLst>
                </a:gridCol>
                <a:gridCol w="2080935">
                  <a:extLst>
                    <a:ext uri="{9D8B030D-6E8A-4147-A177-3AD203B41FA5}">
                      <a16:colId xmlns:a16="http://schemas.microsoft.com/office/drawing/2014/main" val="20002"/>
                    </a:ext>
                  </a:extLst>
                </a:gridCol>
                <a:gridCol w="1040468">
                  <a:extLst>
                    <a:ext uri="{9D8B030D-6E8A-4147-A177-3AD203B41FA5}">
                      <a16:colId xmlns:a16="http://schemas.microsoft.com/office/drawing/2014/main" val="20003"/>
                    </a:ext>
                  </a:extLst>
                </a:gridCol>
              </a:tblGrid>
              <a:tr h="649556">
                <a:tc>
                  <a:txBody>
                    <a:bodyPr/>
                    <a:lstStyle/>
                    <a:p>
                      <a:r>
                        <a:rPr lang="zh-CN" altLang="en-US" sz="1500" dirty="0" smtClean="0">
                          <a:ea typeface="微软雅黑" panose="020B0503020204020204" pitchFamily="34" charset="-122"/>
                        </a:rPr>
                        <a:t>通用名</a:t>
                      </a:r>
                      <a:endParaRPr lang="zh-CN" altLang="en-US" sz="1500" dirty="0">
                        <a:ea typeface="微软雅黑" panose="020B0503020204020204" pitchFamily="34" charset="-122"/>
                      </a:endParaRPr>
                    </a:p>
                  </a:txBody>
                  <a:tcPr marL="121928" marR="121928" marT="60957" marB="60957" anchor="ctr"/>
                </a:tc>
                <a:tc gridSpan="3">
                  <a:txBody>
                    <a:bodyPr/>
                    <a:lstStyle/>
                    <a:p>
                      <a:r>
                        <a:rPr lang="zh-CN" altLang="en-US" sz="1500" b="0" dirty="0" smtClean="0">
                          <a:ea typeface="微软雅黑" panose="020B0503020204020204" pitchFamily="34" charset="-122"/>
                        </a:rPr>
                        <a:t>伊鲁阿克片</a:t>
                      </a:r>
                      <a:endParaRPr lang="zh-CN" altLang="en-US" sz="1500" b="0" dirty="0">
                        <a:ea typeface="微软雅黑" panose="020B0503020204020204" pitchFamily="34" charset="-122"/>
                      </a:endParaRPr>
                    </a:p>
                  </a:txBody>
                  <a:tcPr marL="121928" marR="121928" marT="60957" marB="60957" anchor="ctr"/>
                </a:tc>
                <a:tc hMerge="1">
                  <a:txBody>
                    <a:bodyPr/>
                    <a:lstStyle/>
                    <a:p>
                      <a:endParaRPr lang="zh-CN" altLang="en-US" sz="1100" dirty="0">
                        <a:ea typeface="微软雅黑" panose="020B0503020204020204" pitchFamily="34" charset="-122"/>
                      </a:endParaRPr>
                    </a:p>
                  </a:txBody>
                  <a:tcPr marL="91443" marR="91443" marT="45721" marB="45721" anchor="ctr"/>
                </a:tc>
                <a:tc hMerge="1">
                  <a:txBody>
                    <a:bodyPr/>
                    <a:lstStyle/>
                    <a:p>
                      <a:endParaRPr lang="zh-CN" altLang="en-US"/>
                    </a:p>
                  </a:txBody>
                  <a:tcPr/>
                </a:tc>
                <a:extLst>
                  <a:ext uri="{0D108BD9-81ED-4DB2-BD59-A6C34878D82A}">
                    <a16:rowId xmlns:a16="http://schemas.microsoft.com/office/drawing/2014/main" val="10000"/>
                  </a:ext>
                </a:extLst>
              </a:tr>
              <a:tr h="547822">
                <a:tc>
                  <a:txBody>
                    <a:bodyPr/>
                    <a:lstStyle/>
                    <a:p>
                      <a:r>
                        <a:rPr lang="zh-CN" altLang="en-US" sz="1500" dirty="0" smtClean="0">
                          <a:ea typeface="微软雅黑" panose="020B0503020204020204" pitchFamily="34" charset="-122"/>
                        </a:rPr>
                        <a:t>注册规格</a:t>
                      </a:r>
                      <a:endParaRPr lang="zh-CN" altLang="en-US" sz="1500" dirty="0">
                        <a:ea typeface="微软雅黑" panose="020B0503020204020204" pitchFamily="34" charset="-122"/>
                      </a:endParaRPr>
                    </a:p>
                  </a:txBody>
                  <a:tcPr marL="121928" marR="121928" marT="60957" marB="60957" anchor="ctr"/>
                </a:tc>
                <a:tc gridSpan="3">
                  <a:txBody>
                    <a:bodyPr/>
                    <a:lstStyle/>
                    <a:p>
                      <a:r>
                        <a:rPr lang="en-US" altLang="zh-CN" sz="1500" b="0" dirty="0" smtClean="0">
                          <a:solidFill>
                            <a:schemeClr val="tx1"/>
                          </a:solidFill>
                          <a:latin typeface="微软雅黑" panose="020B0503020204020204" pitchFamily="34" charset="-122"/>
                          <a:ea typeface="微软雅黑" panose="020B0503020204020204" pitchFamily="34" charset="-122"/>
                        </a:rPr>
                        <a:t>30mg</a:t>
                      </a:r>
                      <a:r>
                        <a:rPr lang="zh-CN" altLang="en-US" sz="1500" b="0" dirty="0" smtClean="0">
                          <a:solidFill>
                            <a:schemeClr val="tx1"/>
                          </a:solidFill>
                          <a:latin typeface="微软雅黑" panose="020B0503020204020204" pitchFamily="34" charset="-122"/>
                          <a:ea typeface="微软雅黑" panose="020B0503020204020204" pitchFamily="34" charset="-122"/>
                        </a:rPr>
                        <a:t>、</a:t>
                      </a:r>
                      <a:r>
                        <a:rPr lang="en-US" altLang="zh-CN" sz="1500" b="0" dirty="0" smtClean="0">
                          <a:solidFill>
                            <a:schemeClr val="tx1"/>
                          </a:solidFill>
                          <a:latin typeface="微软雅黑" panose="020B0503020204020204" pitchFamily="34" charset="-122"/>
                          <a:ea typeface="微软雅黑" panose="020B0503020204020204" pitchFamily="34" charset="-122"/>
                        </a:rPr>
                        <a:t>60mg</a:t>
                      </a:r>
                      <a:endParaRPr lang="zh-CN" altLang="en-US" sz="1500" b="0" dirty="0">
                        <a:solidFill>
                          <a:schemeClr val="tx1"/>
                        </a:solidFill>
                      </a:endParaRPr>
                    </a:p>
                  </a:txBody>
                  <a:tcPr marL="121928" marR="121928" marT="60957" marB="60957" anchor="ctr"/>
                </a:tc>
                <a:tc hMerge="1">
                  <a:txBody>
                    <a:bodyPr/>
                    <a:lstStyle/>
                    <a:p>
                      <a:endParaRPr lang="zh-CN" altLang="en-US" sz="1100" dirty="0">
                        <a:ea typeface="微软雅黑" panose="020B0503020204020204" pitchFamily="34" charset="-122"/>
                      </a:endParaRPr>
                    </a:p>
                  </a:txBody>
                  <a:tcPr marL="91443" marR="91443" marT="45721" marB="45721" anchor="ctr"/>
                </a:tc>
                <a:tc hMerge="1">
                  <a:txBody>
                    <a:bodyPr/>
                    <a:lstStyle/>
                    <a:p>
                      <a:endParaRPr lang="zh-CN" altLang="en-US"/>
                    </a:p>
                  </a:txBody>
                  <a:tcPr/>
                </a:tc>
                <a:extLst>
                  <a:ext uri="{0D108BD9-81ED-4DB2-BD59-A6C34878D82A}">
                    <a16:rowId xmlns:a16="http://schemas.microsoft.com/office/drawing/2014/main" val="10001"/>
                  </a:ext>
                </a:extLst>
              </a:tr>
              <a:tr h="1105299">
                <a:tc>
                  <a:txBody>
                    <a:bodyPr/>
                    <a:lstStyle/>
                    <a:p>
                      <a:r>
                        <a:rPr lang="zh-CN" altLang="en-US" sz="1500" b="1" kern="1200" dirty="0" smtClean="0">
                          <a:solidFill>
                            <a:schemeClr val="lt1"/>
                          </a:solidFill>
                          <a:latin typeface="+mn-lt"/>
                          <a:ea typeface="微软雅黑" panose="020B0503020204020204" pitchFamily="34" charset="-122"/>
                          <a:cs typeface="+mn-cs"/>
                        </a:rPr>
                        <a:t>适应症</a:t>
                      </a:r>
                      <a:endParaRPr lang="zh-CN" altLang="en-US" sz="1500" b="1" kern="1200" dirty="0">
                        <a:solidFill>
                          <a:schemeClr val="lt1"/>
                        </a:solidFill>
                        <a:latin typeface="+mn-lt"/>
                        <a:ea typeface="微软雅黑" panose="020B0503020204020204" pitchFamily="34" charset="-122"/>
                        <a:cs typeface="+mn-cs"/>
                      </a:endParaRPr>
                    </a:p>
                  </a:txBody>
                  <a:tcPr marL="121928" marR="121928" marT="60957" marB="60957" anchor="ctr">
                    <a:solidFill>
                      <a:schemeClr val="accent1"/>
                    </a:solidFill>
                  </a:tcPr>
                </a:tc>
                <a:tc gridSpan="3">
                  <a:txBody>
                    <a:bodyPr/>
                    <a:lstStyle/>
                    <a:p>
                      <a:pPr>
                        <a:lnSpc>
                          <a:spcPts val="2000"/>
                        </a:lnSpc>
                      </a:pPr>
                      <a:r>
                        <a:rPr lang="zh-CN" altLang="en-US" sz="1500" b="0" kern="1200" dirty="0" smtClean="0">
                          <a:solidFill>
                            <a:schemeClr val="tx1"/>
                          </a:solidFill>
                          <a:latin typeface="微软雅黑" panose="020B0503020204020204" pitchFamily="34" charset="-122"/>
                          <a:ea typeface="微软雅黑" panose="020B0503020204020204" pitchFamily="34" charset="-122"/>
                          <a:cs typeface="+mn-cs"/>
                        </a:rPr>
                        <a:t>单药适用于间变性淋巴瘤激酶</a:t>
                      </a:r>
                      <a:r>
                        <a:rPr lang="zh-CN" altLang="en-US" sz="1500" b="0" kern="1200" dirty="0" smtClean="0">
                          <a:solidFill>
                            <a:srgbClr val="FF0000"/>
                          </a:solidFill>
                          <a:latin typeface="微软雅黑" panose="020B0503020204020204" pitchFamily="34" charset="-122"/>
                          <a:ea typeface="微软雅黑" panose="020B0503020204020204" pitchFamily="34" charset="-122"/>
                          <a:cs typeface="+mn-cs"/>
                        </a:rPr>
                        <a:t>（</a:t>
                      </a:r>
                      <a:r>
                        <a:rPr lang="en-US" altLang="zh-CN" sz="1500" b="0" kern="1200" dirty="0" smtClean="0">
                          <a:solidFill>
                            <a:srgbClr val="FF0000"/>
                          </a:solidFill>
                          <a:latin typeface="微软雅黑" panose="020B0503020204020204" pitchFamily="34" charset="-122"/>
                          <a:ea typeface="微软雅黑" panose="020B0503020204020204" pitchFamily="34" charset="-122"/>
                          <a:cs typeface="+mn-cs"/>
                        </a:rPr>
                        <a:t>ALK</a:t>
                      </a:r>
                      <a:r>
                        <a:rPr lang="zh-CN" altLang="en-US" sz="1500" b="0" kern="1200" dirty="0" smtClean="0">
                          <a:solidFill>
                            <a:srgbClr val="FF0000"/>
                          </a:solidFill>
                          <a:latin typeface="微软雅黑" panose="020B0503020204020204" pitchFamily="34" charset="-122"/>
                          <a:ea typeface="微软雅黑" panose="020B0503020204020204" pitchFamily="34" charset="-122"/>
                          <a:cs typeface="+mn-cs"/>
                        </a:rPr>
                        <a:t>）阳性</a:t>
                      </a:r>
                      <a:r>
                        <a:rPr lang="zh-CN" altLang="en-US" sz="1500" b="0" kern="1200" dirty="0" smtClean="0">
                          <a:solidFill>
                            <a:schemeClr val="tx1"/>
                          </a:solidFill>
                          <a:latin typeface="微软雅黑" panose="020B0503020204020204" pitchFamily="34" charset="-122"/>
                          <a:ea typeface="微软雅黑" panose="020B0503020204020204" pitchFamily="34" charset="-122"/>
                          <a:cs typeface="+mn-cs"/>
                        </a:rPr>
                        <a:t>的局部晚期或转移性非小细胞肺癌（</a:t>
                      </a:r>
                      <a:r>
                        <a:rPr lang="en-US" altLang="zh-CN" sz="1500" b="0" kern="1200" dirty="0" smtClean="0">
                          <a:solidFill>
                            <a:schemeClr val="tx1"/>
                          </a:solidFill>
                          <a:latin typeface="微软雅黑" panose="020B0503020204020204" pitchFamily="34" charset="-122"/>
                          <a:ea typeface="微软雅黑" panose="020B0503020204020204" pitchFamily="34" charset="-122"/>
                          <a:cs typeface="+mn-cs"/>
                        </a:rPr>
                        <a:t>NSCLC</a:t>
                      </a:r>
                      <a:r>
                        <a:rPr lang="zh-CN" altLang="en-US" sz="1500" b="0" kern="1200" dirty="0" smtClean="0">
                          <a:solidFill>
                            <a:schemeClr val="tx1"/>
                          </a:solidFill>
                          <a:latin typeface="微软雅黑" panose="020B0503020204020204" pitchFamily="34" charset="-122"/>
                          <a:ea typeface="微软雅黑" panose="020B0503020204020204" pitchFamily="34" charset="-122"/>
                          <a:cs typeface="+mn-cs"/>
                        </a:rPr>
                        <a:t>）患者的治疗</a:t>
                      </a:r>
                    </a:p>
                  </a:txBody>
                  <a:tcPr marL="121928" marR="121928" marT="60957" marB="60957" anchor="ctr">
                    <a:solidFill>
                      <a:schemeClr val="accent5">
                        <a:lumMod val="60000"/>
                        <a:lumOff val="40000"/>
                      </a:schemeClr>
                    </a:solidFill>
                  </a:tcPr>
                </a:tc>
                <a:tc hMerge="1">
                  <a:txBody>
                    <a:bodyPr/>
                    <a:lstStyle/>
                    <a:p>
                      <a:endParaRPr lang="zh-CN" altLang="en-US" sz="1100" dirty="0">
                        <a:ea typeface="微软雅黑" panose="020B0503020204020204" pitchFamily="34" charset="-122"/>
                      </a:endParaRPr>
                    </a:p>
                  </a:txBody>
                  <a:tcPr marL="91443" marR="91443" marT="45721" marB="45721" anchor="ctr"/>
                </a:tc>
                <a:tc hMerge="1">
                  <a:txBody>
                    <a:bodyPr/>
                    <a:lstStyle/>
                    <a:p>
                      <a:endParaRPr lang="zh-CN" altLang="en-US"/>
                    </a:p>
                  </a:txBody>
                  <a:tcPr/>
                </a:tc>
                <a:extLst>
                  <a:ext uri="{0D108BD9-81ED-4DB2-BD59-A6C34878D82A}">
                    <a16:rowId xmlns:a16="http://schemas.microsoft.com/office/drawing/2014/main" val="10002"/>
                  </a:ext>
                </a:extLst>
              </a:tr>
              <a:tr h="843081">
                <a:tc>
                  <a:txBody>
                    <a:bodyPr/>
                    <a:lstStyle/>
                    <a:p>
                      <a:r>
                        <a:rPr lang="zh-CN" altLang="en-US" sz="1500" dirty="0" smtClean="0">
                          <a:ea typeface="微软雅黑" panose="020B0503020204020204" pitchFamily="34" charset="-122"/>
                        </a:rPr>
                        <a:t>用法用量</a:t>
                      </a:r>
                      <a:endParaRPr lang="zh-CN" altLang="en-US" sz="1500" dirty="0">
                        <a:ea typeface="微软雅黑" panose="020B0503020204020204" pitchFamily="34" charset="-122"/>
                      </a:endParaRPr>
                    </a:p>
                  </a:txBody>
                  <a:tcPr marL="121928" marR="121928" marT="60957" marB="60957" anchor="ctr"/>
                </a:tc>
                <a:tc gridSpan="3">
                  <a:txBody>
                    <a:bodyPr/>
                    <a:lstStyle/>
                    <a:p>
                      <a:pPr>
                        <a:lnSpc>
                          <a:spcPts val="2000"/>
                        </a:lnSpc>
                      </a:pPr>
                      <a:r>
                        <a:rPr lang="zh-CN" altLang="en-US" sz="1500" kern="1200" dirty="0" smtClean="0">
                          <a:solidFill>
                            <a:schemeClr val="tx1"/>
                          </a:solidFill>
                          <a:latin typeface="微软雅黑" panose="020B0503020204020204" pitchFamily="34" charset="-122"/>
                          <a:ea typeface="微软雅黑" panose="020B0503020204020204" pitchFamily="34" charset="-122"/>
                          <a:cs typeface="+mn-cs"/>
                        </a:rPr>
                        <a:t>口服给药。每日一次，空腹或与食物同服，第</a:t>
                      </a:r>
                      <a:r>
                        <a:rPr lang="en-US" altLang="zh-CN" sz="1500" kern="1200" dirty="0" smtClean="0">
                          <a:solidFill>
                            <a:schemeClr val="tx1"/>
                          </a:solidFill>
                          <a:latin typeface="微软雅黑" panose="020B0503020204020204" pitchFamily="34" charset="-122"/>
                          <a:ea typeface="微软雅黑" panose="020B0503020204020204" pitchFamily="34" charset="-122"/>
                          <a:cs typeface="+mn-cs"/>
                        </a:rPr>
                        <a:t>1~7</a:t>
                      </a:r>
                      <a:r>
                        <a:rPr lang="zh-CN" altLang="en-US" sz="1500" kern="1200" dirty="0" smtClean="0">
                          <a:solidFill>
                            <a:schemeClr val="tx1"/>
                          </a:solidFill>
                          <a:latin typeface="微软雅黑" panose="020B0503020204020204" pitchFamily="34" charset="-122"/>
                          <a:ea typeface="微软雅黑" panose="020B0503020204020204" pitchFamily="34" charset="-122"/>
                          <a:cs typeface="+mn-cs"/>
                        </a:rPr>
                        <a:t>天每次</a:t>
                      </a:r>
                      <a:r>
                        <a:rPr lang="en-US" altLang="zh-CN" sz="1500" kern="1200" dirty="0" smtClean="0">
                          <a:solidFill>
                            <a:schemeClr val="tx1"/>
                          </a:solidFill>
                          <a:latin typeface="微软雅黑" panose="020B0503020204020204" pitchFamily="34" charset="-122"/>
                          <a:ea typeface="微软雅黑" panose="020B0503020204020204" pitchFamily="34" charset="-122"/>
                          <a:cs typeface="+mn-cs"/>
                        </a:rPr>
                        <a:t>60mg</a:t>
                      </a:r>
                      <a:r>
                        <a:rPr lang="zh-CN" altLang="en-US" sz="1500" kern="1200" dirty="0" smtClean="0">
                          <a:solidFill>
                            <a:schemeClr val="tx1"/>
                          </a:solidFill>
                          <a:latin typeface="微软雅黑" panose="020B0503020204020204" pitchFamily="34" charset="-122"/>
                          <a:ea typeface="微软雅黑" panose="020B0503020204020204" pitchFamily="34" charset="-122"/>
                          <a:cs typeface="+mn-cs"/>
                        </a:rPr>
                        <a:t>，若可以耐受，从第</a:t>
                      </a:r>
                      <a:r>
                        <a:rPr lang="en-US" altLang="zh-CN" sz="1500" kern="1200" dirty="0" smtClean="0">
                          <a:solidFill>
                            <a:schemeClr val="tx1"/>
                          </a:solidFill>
                          <a:latin typeface="微软雅黑" panose="020B0503020204020204" pitchFamily="34" charset="-122"/>
                          <a:ea typeface="微软雅黑" panose="020B0503020204020204" pitchFamily="34" charset="-122"/>
                          <a:cs typeface="+mn-cs"/>
                        </a:rPr>
                        <a:t>8</a:t>
                      </a:r>
                      <a:r>
                        <a:rPr lang="zh-CN" altLang="en-US" sz="1500" kern="1200" dirty="0" smtClean="0">
                          <a:solidFill>
                            <a:schemeClr val="tx1"/>
                          </a:solidFill>
                          <a:latin typeface="微软雅黑" panose="020B0503020204020204" pitchFamily="34" charset="-122"/>
                          <a:ea typeface="微软雅黑" panose="020B0503020204020204" pitchFamily="34" charset="-122"/>
                          <a:cs typeface="+mn-cs"/>
                        </a:rPr>
                        <a:t>天起每次</a:t>
                      </a:r>
                      <a:r>
                        <a:rPr lang="en-US" altLang="zh-CN" sz="1500" kern="1200" dirty="0" smtClean="0">
                          <a:solidFill>
                            <a:schemeClr val="tx1"/>
                          </a:solidFill>
                          <a:latin typeface="微软雅黑" panose="020B0503020204020204" pitchFamily="34" charset="-122"/>
                          <a:ea typeface="微软雅黑" panose="020B0503020204020204" pitchFamily="34" charset="-122"/>
                          <a:cs typeface="+mn-cs"/>
                        </a:rPr>
                        <a:t>180mg</a:t>
                      </a:r>
                      <a:endParaRPr lang="zh-CN" altLang="en-US" sz="1500" kern="1200" dirty="0">
                        <a:solidFill>
                          <a:schemeClr val="tx1"/>
                        </a:solidFill>
                        <a:latin typeface="微软雅黑" panose="020B0503020204020204" pitchFamily="34" charset="-122"/>
                        <a:ea typeface="微软雅黑" panose="020B0503020204020204" pitchFamily="34" charset="-122"/>
                        <a:cs typeface="+mn-cs"/>
                      </a:endParaRPr>
                    </a:p>
                  </a:txBody>
                  <a:tcPr marL="121928" marR="121928" marT="60957" marB="60957" anchor="ctr">
                    <a:solidFill>
                      <a:schemeClr val="accent5">
                        <a:lumMod val="20000"/>
                        <a:lumOff val="80000"/>
                      </a:schemeClr>
                    </a:solidFill>
                  </a:tcPr>
                </a:tc>
                <a:tc hMerge="1">
                  <a:txBody>
                    <a:bodyPr/>
                    <a:lstStyle/>
                    <a:p>
                      <a:endParaRPr lang="zh-CN" altLang="en-US" sz="1100" dirty="0">
                        <a:ea typeface="微软雅黑" panose="020B0503020204020204" pitchFamily="34" charset="-122"/>
                      </a:endParaRPr>
                    </a:p>
                  </a:txBody>
                  <a:tcPr marL="91443" marR="91443" marT="45721" marB="45721" anchor="ctr">
                    <a:solidFill>
                      <a:schemeClr val="accent5">
                        <a:lumMod val="20000"/>
                        <a:lumOff val="80000"/>
                      </a:schemeClr>
                    </a:solidFill>
                  </a:tcPr>
                </a:tc>
                <a:tc hMerge="1">
                  <a:txBody>
                    <a:bodyPr/>
                    <a:lstStyle/>
                    <a:p>
                      <a:endParaRPr lang="zh-CN" altLang="en-US"/>
                    </a:p>
                  </a:txBody>
                  <a:tcPr/>
                </a:tc>
                <a:extLst>
                  <a:ext uri="{0D108BD9-81ED-4DB2-BD59-A6C34878D82A}">
                    <a16:rowId xmlns:a16="http://schemas.microsoft.com/office/drawing/2014/main" val="10003"/>
                  </a:ext>
                </a:extLst>
              </a:tr>
              <a:tr h="823683">
                <a:tc>
                  <a:txBody>
                    <a:bodyPr/>
                    <a:lstStyle/>
                    <a:p>
                      <a:r>
                        <a:rPr lang="zh-CN" altLang="en-US" sz="1500" dirty="0" smtClean="0">
                          <a:ea typeface="微软雅黑" panose="020B0503020204020204" pitchFamily="34" charset="-122"/>
                        </a:rPr>
                        <a:t>中国首次上市时间</a:t>
                      </a:r>
                      <a:endParaRPr lang="zh-CN" altLang="en-US" sz="1500" dirty="0">
                        <a:ea typeface="微软雅黑" panose="020B0503020204020204" pitchFamily="34" charset="-122"/>
                      </a:endParaRPr>
                    </a:p>
                  </a:txBody>
                  <a:tcPr marL="121928" marR="121928" marT="60957" marB="6095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500" dirty="0" smtClean="0">
                          <a:solidFill>
                            <a:schemeClr val="tx1"/>
                          </a:solidFill>
                          <a:latin typeface="微软雅黑" panose="020B0503020204020204" pitchFamily="34" charset="-122"/>
                          <a:ea typeface="微软雅黑" panose="020B0503020204020204" pitchFamily="34" charset="-122"/>
                        </a:rPr>
                        <a:t>2023</a:t>
                      </a:r>
                      <a:r>
                        <a:rPr lang="zh-CN" altLang="en-US" sz="1500" dirty="0" smtClean="0">
                          <a:solidFill>
                            <a:schemeClr val="tx1"/>
                          </a:solidFill>
                          <a:latin typeface="微软雅黑" panose="020B0503020204020204" pitchFamily="34" charset="-122"/>
                          <a:ea typeface="微软雅黑" panose="020B0503020204020204" pitchFamily="34" charset="-122"/>
                        </a:rPr>
                        <a:t>年</a:t>
                      </a:r>
                      <a:r>
                        <a:rPr lang="en-US" altLang="zh-CN" sz="1500" dirty="0" smtClean="0">
                          <a:solidFill>
                            <a:schemeClr val="tx1"/>
                          </a:solidFill>
                          <a:latin typeface="微软雅黑" panose="020B0503020204020204" pitchFamily="34" charset="-122"/>
                          <a:ea typeface="微软雅黑" panose="020B0503020204020204" pitchFamily="34" charset="-122"/>
                        </a:rPr>
                        <a:t>6</a:t>
                      </a:r>
                      <a:r>
                        <a:rPr lang="zh-CN" altLang="en-US" sz="1500" dirty="0" smtClean="0">
                          <a:solidFill>
                            <a:schemeClr val="tx1"/>
                          </a:solidFill>
                          <a:latin typeface="微软雅黑" panose="020B0503020204020204" pitchFamily="34" charset="-122"/>
                          <a:ea typeface="微软雅黑" panose="020B0503020204020204" pitchFamily="34" charset="-122"/>
                        </a:rPr>
                        <a:t>月</a:t>
                      </a:r>
                      <a:r>
                        <a:rPr lang="en-US" altLang="zh-CN" sz="1500" dirty="0" smtClean="0">
                          <a:solidFill>
                            <a:schemeClr val="tx1"/>
                          </a:solidFill>
                          <a:latin typeface="微软雅黑" panose="020B0503020204020204" pitchFamily="34" charset="-122"/>
                          <a:ea typeface="微软雅黑" panose="020B0503020204020204" pitchFamily="34" charset="-122"/>
                        </a:rPr>
                        <a:t>27</a:t>
                      </a:r>
                      <a:r>
                        <a:rPr lang="zh-CN" altLang="en-US" sz="1500" dirty="0" smtClean="0">
                          <a:solidFill>
                            <a:schemeClr val="tx1"/>
                          </a:solidFill>
                          <a:latin typeface="微软雅黑" panose="020B0503020204020204" pitchFamily="34" charset="-122"/>
                          <a:ea typeface="微软雅黑" panose="020B0503020204020204" pitchFamily="34" charset="-122"/>
                        </a:rPr>
                        <a:t>日</a:t>
                      </a:r>
                      <a:endParaRPr lang="en-US" altLang="zh-CN" sz="1500" dirty="0" smtClean="0">
                        <a:solidFill>
                          <a:schemeClr val="tx1"/>
                        </a:solidFill>
                        <a:latin typeface="微软雅黑" panose="020B0503020204020204" pitchFamily="34" charset="-122"/>
                        <a:ea typeface="微软雅黑" panose="020B0503020204020204" pitchFamily="34" charset="-122"/>
                      </a:endParaRPr>
                    </a:p>
                  </a:txBody>
                  <a:tcPr marL="121928" marR="121928" marT="60957" marB="60957" anchor="ctr"/>
                </a:tc>
                <a:tc>
                  <a:txBody>
                    <a:bodyPr/>
                    <a:lstStyle/>
                    <a:p>
                      <a:pPr marL="0" algn="l" defTabSz="914400" rtl="0" eaLnBrk="1" latinLnBrk="0" hangingPunct="1"/>
                      <a:r>
                        <a:rPr lang="zh-CN" altLang="en-US" sz="1500" b="1" kern="1200" dirty="0" smtClean="0">
                          <a:solidFill>
                            <a:schemeClr val="lt1"/>
                          </a:solidFill>
                          <a:latin typeface="+mn-lt"/>
                          <a:ea typeface="微软雅黑" panose="020B0503020204020204" pitchFamily="34" charset="-122"/>
                          <a:cs typeface="+mn-cs"/>
                        </a:rPr>
                        <a:t>目前大陆地区同通用名药品的上市情况</a:t>
                      </a:r>
                      <a:endParaRPr lang="zh-CN" altLang="en-US" sz="1500" b="1" kern="1200" dirty="0">
                        <a:solidFill>
                          <a:schemeClr val="lt1"/>
                        </a:solidFill>
                        <a:latin typeface="+mn-lt"/>
                        <a:ea typeface="微软雅黑" panose="020B0503020204020204" pitchFamily="34" charset="-122"/>
                        <a:cs typeface="+mn-cs"/>
                      </a:endParaRPr>
                    </a:p>
                  </a:txBody>
                  <a:tcPr marL="121928" marR="121928" marT="60957" marB="60957" anchor="ctr">
                    <a:solidFill>
                      <a:schemeClr val="accent1"/>
                    </a:solidFill>
                  </a:tcPr>
                </a:tc>
                <a:tc>
                  <a:txBody>
                    <a:bodyPr/>
                    <a:lstStyle/>
                    <a:p>
                      <a:r>
                        <a:rPr lang="zh-CN" altLang="en-US" sz="1500" b="1" dirty="0" smtClean="0">
                          <a:solidFill>
                            <a:srgbClr val="FF0000"/>
                          </a:solidFill>
                          <a:ea typeface="微软雅黑" panose="020B0503020204020204" pitchFamily="34" charset="-122"/>
                        </a:rPr>
                        <a:t>无</a:t>
                      </a:r>
                      <a:endParaRPr lang="zh-CN" altLang="en-US" sz="1500" b="1" dirty="0">
                        <a:solidFill>
                          <a:srgbClr val="FF0000"/>
                        </a:solidFill>
                        <a:ea typeface="微软雅黑" panose="020B0503020204020204" pitchFamily="34" charset="-122"/>
                      </a:endParaRPr>
                    </a:p>
                  </a:txBody>
                  <a:tcPr marL="121928" marR="121928" marT="60957" marB="60957" anchor="ctr"/>
                </a:tc>
                <a:extLst>
                  <a:ext uri="{0D108BD9-81ED-4DB2-BD59-A6C34878D82A}">
                    <a16:rowId xmlns:a16="http://schemas.microsoft.com/office/drawing/2014/main" val="10004"/>
                  </a:ext>
                </a:extLst>
              </a:tr>
              <a:tr h="1179276">
                <a:tc>
                  <a:txBody>
                    <a:bodyPr/>
                    <a:lstStyle/>
                    <a:p>
                      <a:r>
                        <a:rPr lang="zh-CN" altLang="en-US" sz="1500" dirty="0" smtClean="0">
                          <a:ea typeface="微软雅黑" panose="020B0503020204020204" pitchFamily="34" charset="-122"/>
                        </a:rPr>
                        <a:t>全球首次上市时间及国家</a:t>
                      </a:r>
                      <a:r>
                        <a:rPr lang="en-US" altLang="zh-CN" sz="1500" dirty="0" smtClean="0">
                          <a:ea typeface="微软雅黑" panose="020B0503020204020204" pitchFamily="34" charset="-122"/>
                        </a:rPr>
                        <a:t>/</a:t>
                      </a:r>
                      <a:r>
                        <a:rPr lang="zh-CN" altLang="en-US" sz="1500" dirty="0" smtClean="0">
                          <a:ea typeface="微软雅黑" panose="020B0503020204020204" pitchFamily="34" charset="-122"/>
                        </a:rPr>
                        <a:t>地区</a:t>
                      </a:r>
                      <a:endParaRPr lang="zh-CN" altLang="en-US" sz="1500" dirty="0">
                        <a:ea typeface="微软雅黑" panose="020B0503020204020204" pitchFamily="34" charset="-122"/>
                      </a:endParaRPr>
                    </a:p>
                  </a:txBody>
                  <a:tcPr marL="121928" marR="121928" marT="60957" marB="6095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500" dirty="0" smtClean="0">
                          <a:solidFill>
                            <a:schemeClr val="tx1"/>
                          </a:solidFill>
                          <a:latin typeface="微软雅黑" panose="020B0503020204020204" pitchFamily="34" charset="-122"/>
                          <a:ea typeface="微软雅黑" panose="020B0503020204020204" pitchFamily="34" charset="-122"/>
                        </a:rPr>
                        <a:t>2023</a:t>
                      </a:r>
                      <a:r>
                        <a:rPr lang="zh-CN" altLang="en-US" sz="1500" dirty="0" smtClean="0">
                          <a:solidFill>
                            <a:schemeClr val="tx1"/>
                          </a:solidFill>
                          <a:latin typeface="微软雅黑" panose="020B0503020204020204" pitchFamily="34" charset="-122"/>
                          <a:ea typeface="微软雅黑" panose="020B0503020204020204" pitchFamily="34" charset="-122"/>
                        </a:rPr>
                        <a:t>年</a:t>
                      </a:r>
                      <a:r>
                        <a:rPr lang="en-US" altLang="zh-CN" sz="1500" dirty="0" smtClean="0">
                          <a:solidFill>
                            <a:schemeClr val="tx1"/>
                          </a:solidFill>
                          <a:latin typeface="微软雅黑" panose="020B0503020204020204" pitchFamily="34" charset="-122"/>
                          <a:ea typeface="微软雅黑" panose="020B0503020204020204" pitchFamily="34" charset="-122"/>
                        </a:rPr>
                        <a:t>6</a:t>
                      </a:r>
                      <a:r>
                        <a:rPr lang="zh-CN" altLang="en-US" sz="1500" dirty="0" smtClean="0">
                          <a:solidFill>
                            <a:schemeClr val="tx1"/>
                          </a:solidFill>
                          <a:latin typeface="微软雅黑" panose="020B0503020204020204" pitchFamily="34" charset="-122"/>
                          <a:ea typeface="微软雅黑" panose="020B0503020204020204" pitchFamily="34" charset="-122"/>
                        </a:rPr>
                        <a:t>月</a:t>
                      </a:r>
                      <a:r>
                        <a:rPr lang="en-US" altLang="zh-CN" sz="1500" dirty="0" smtClean="0">
                          <a:solidFill>
                            <a:schemeClr val="tx1"/>
                          </a:solidFill>
                          <a:latin typeface="微软雅黑" panose="020B0503020204020204" pitchFamily="34" charset="-122"/>
                          <a:ea typeface="微软雅黑" panose="020B0503020204020204" pitchFamily="34" charset="-122"/>
                        </a:rPr>
                        <a:t>27</a:t>
                      </a:r>
                      <a:r>
                        <a:rPr lang="zh-CN" altLang="en-US" sz="1500" dirty="0" smtClean="0">
                          <a:solidFill>
                            <a:schemeClr val="tx1"/>
                          </a:solidFill>
                          <a:latin typeface="微软雅黑" panose="020B0503020204020204" pitchFamily="34" charset="-122"/>
                          <a:ea typeface="微软雅黑" panose="020B0503020204020204" pitchFamily="34" charset="-122"/>
                        </a:rPr>
                        <a:t>日</a:t>
                      </a:r>
                      <a:endParaRPr lang="en-US" altLang="zh-CN" sz="1500" dirty="0" smtClean="0">
                        <a:solidFill>
                          <a:schemeClr val="tx1"/>
                        </a:solidFill>
                        <a:latin typeface="微软雅黑" panose="020B0503020204020204" pitchFamily="34" charset="-122"/>
                        <a:ea typeface="微软雅黑" panose="020B0503020204020204" pitchFamily="34" charset="-122"/>
                      </a:endParaRPr>
                    </a:p>
                    <a:p>
                      <a:r>
                        <a:rPr lang="zh-CN" altLang="en-US" sz="1500" kern="1200" dirty="0" smtClean="0">
                          <a:solidFill>
                            <a:schemeClr val="tx1"/>
                          </a:solidFill>
                          <a:latin typeface="微软雅黑" panose="020B0503020204020204" pitchFamily="34" charset="-122"/>
                          <a:ea typeface="微软雅黑" panose="020B0503020204020204" pitchFamily="34" charset="-122"/>
                          <a:cs typeface="+mn-cs"/>
                        </a:rPr>
                        <a:t>中国</a:t>
                      </a:r>
                      <a:endParaRPr lang="zh-CN" altLang="en-US" sz="1500" kern="1200" dirty="0">
                        <a:solidFill>
                          <a:schemeClr val="tx1"/>
                        </a:solidFill>
                        <a:latin typeface="微软雅黑" panose="020B0503020204020204" pitchFamily="34" charset="-122"/>
                        <a:ea typeface="微软雅黑" panose="020B0503020204020204" pitchFamily="34" charset="-122"/>
                        <a:cs typeface="+mn-cs"/>
                      </a:endParaRPr>
                    </a:p>
                  </a:txBody>
                  <a:tcPr marL="121928" marR="121928" marT="60957" marB="60957" anchor="ctr"/>
                </a:tc>
                <a:tc>
                  <a:txBody>
                    <a:bodyPr/>
                    <a:lstStyle/>
                    <a:p>
                      <a:pPr marL="0" algn="l" defTabSz="914400" rtl="0" eaLnBrk="1" latinLnBrk="0" hangingPunct="1"/>
                      <a:r>
                        <a:rPr lang="zh-CN" altLang="en-US" sz="1500" b="1" kern="1200" dirty="0" smtClean="0">
                          <a:solidFill>
                            <a:schemeClr val="lt1"/>
                          </a:solidFill>
                          <a:latin typeface="+mn-lt"/>
                          <a:ea typeface="微软雅黑" panose="020B0503020204020204" pitchFamily="34" charset="-122"/>
                          <a:cs typeface="+mn-cs"/>
                        </a:rPr>
                        <a:t>是否为</a:t>
                      </a:r>
                      <a:r>
                        <a:rPr lang="en-US" altLang="zh-CN" sz="1500" b="1" kern="1200" dirty="0" smtClean="0">
                          <a:solidFill>
                            <a:schemeClr val="lt1"/>
                          </a:solidFill>
                          <a:latin typeface="+mn-lt"/>
                          <a:ea typeface="微软雅黑" panose="020B0503020204020204" pitchFamily="34" charset="-122"/>
                          <a:cs typeface="+mn-cs"/>
                        </a:rPr>
                        <a:t>OTC</a:t>
                      </a:r>
                      <a:r>
                        <a:rPr lang="zh-CN" altLang="en-US" sz="1500" b="1" kern="1200" dirty="0" smtClean="0">
                          <a:solidFill>
                            <a:schemeClr val="lt1"/>
                          </a:solidFill>
                          <a:latin typeface="+mn-lt"/>
                          <a:ea typeface="微软雅黑" panose="020B0503020204020204" pitchFamily="34" charset="-122"/>
                          <a:cs typeface="+mn-cs"/>
                        </a:rPr>
                        <a:t>药品</a:t>
                      </a:r>
                      <a:endParaRPr lang="zh-CN" altLang="en-US" sz="1500" b="1" kern="1200" dirty="0">
                        <a:solidFill>
                          <a:schemeClr val="lt1"/>
                        </a:solidFill>
                        <a:latin typeface="+mn-lt"/>
                        <a:ea typeface="微软雅黑" panose="020B0503020204020204" pitchFamily="34" charset="-122"/>
                        <a:cs typeface="+mn-cs"/>
                      </a:endParaRPr>
                    </a:p>
                  </a:txBody>
                  <a:tcPr marL="121928" marR="121928" marT="60957" marB="60957" anchor="ctr">
                    <a:solidFill>
                      <a:srgbClr val="4F81BD"/>
                    </a:solidFill>
                  </a:tcPr>
                </a:tc>
                <a:tc>
                  <a:txBody>
                    <a:bodyPr/>
                    <a:lstStyle/>
                    <a:p>
                      <a:r>
                        <a:rPr lang="zh-CN" altLang="en-US" sz="1500" b="0" dirty="0" smtClean="0">
                          <a:solidFill>
                            <a:schemeClr val="tx1"/>
                          </a:solidFill>
                          <a:ea typeface="微软雅黑" panose="020B0503020204020204" pitchFamily="34" charset="-122"/>
                        </a:rPr>
                        <a:t>否</a:t>
                      </a:r>
                      <a:endParaRPr lang="zh-CN" altLang="en-US" sz="1500" b="0" dirty="0">
                        <a:solidFill>
                          <a:schemeClr val="tx1"/>
                        </a:solidFill>
                        <a:ea typeface="微软雅黑" panose="020B0503020204020204" pitchFamily="34" charset="-122"/>
                      </a:endParaRPr>
                    </a:p>
                  </a:txBody>
                  <a:tcPr marL="121928" marR="121928" marT="60957" marB="60957" anchor="ctr"/>
                </a:tc>
                <a:extLst>
                  <a:ext uri="{0D108BD9-81ED-4DB2-BD59-A6C34878D82A}">
                    <a16:rowId xmlns:a16="http://schemas.microsoft.com/office/drawing/2014/main" val="10005"/>
                  </a:ext>
                </a:extLst>
              </a:tr>
            </a:tbl>
          </a:graphicData>
        </a:graphic>
      </p:graphicFrame>
      <p:sp>
        <p:nvSpPr>
          <p:cNvPr id="7" name="文本框 6"/>
          <p:cNvSpPr txBox="1"/>
          <p:nvPr/>
        </p:nvSpPr>
        <p:spPr>
          <a:xfrm>
            <a:off x="6561667" y="937961"/>
            <a:ext cx="5537200" cy="5517921"/>
          </a:xfrm>
          <a:prstGeom prst="rect">
            <a:avLst/>
          </a:prstGeom>
          <a:solidFill>
            <a:schemeClr val="bg1"/>
          </a:solidFill>
          <a:ln w="19050">
            <a:solidFill>
              <a:schemeClr val="accent1"/>
            </a:solidFill>
            <a:prstDash val="dash"/>
          </a:ln>
        </p:spPr>
        <p:txBody>
          <a:bodyPr>
            <a:spAutoFit/>
          </a:bodyPr>
          <a:lstStyle/>
          <a:p>
            <a:pPr eaLnBrk="0" fontAlgn="base" hangingPunct="0">
              <a:lnSpc>
                <a:spcPts val="2667"/>
              </a:lnSpc>
              <a:spcBef>
                <a:spcPct val="0"/>
              </a:spcBef>
              <a:spcAft>
                <a:spcPct val="0"/>
              </a:spcAft>
              <a:defRPr/>
            </a:pPr>
            <a:r>
              <a:rPr lang="zh-CN" altLang="en-US" sz="1600" b="1" dirty="0">
                <a:solidFill>
                  <a:srgbClr val="000000"/>
                </a:solidFill>
                <a:latin typeface="微软雅黑" panose="020B0503020204020204" pitchFamily="34" charset="-122"/>
                <a:ea typeface="微软雅黑" panose="020B0503020204020204" pitchFamily="34" charset="-122"/>
              </a:rPr>
              <a:t>建议参照药品</a:t>
            </a:r>
            <a:r>
              <a:rPr lang="zh-CN" altLang="en-US" sz="1600" dirty="0">
                <a:solidFill>
                  <a:srgbClr val="000000"/>
                </a:solidFill>
                <a:latin typeface="微软雅黑" panose="020B0503020204020204" pitchFamily="34" charset="-122"/>
                <a:ea typeface="微软雅黑" panose="020B0503020204020204" pitchFamily="34" charset="-122"/>
              </a:rPr>
              <a:t>：</a:t>
            </a:r>
            <a:r>
              <a:rPr lang="zh-CN" altLang="en-US" sz="1600" dirty="0">
                <a:solidFill>
                  <a:srgbClr val="FF0000"/>
                </a:solidFill>
                <a:latin typeface="微软雅黑" panose="020B0503020204020204" pitchFamily="34" charset="-122"/>
                <a:ea typeface="微软雅黑" panose="020B0503020204020204" pitchFamily="34" charset="-122"/>
              </a:rPr>
              <a:t>盐酸阿来替尼胶囊</a:t>
            </a:r>
            <a:endParaRPr lang="en-US" altLang="zh-CN" sz="1600" dirty="0">
              <a:solidFill>
                <a:srgbClr val="FF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defRPr/>
            </a:pPr>
            <a:r>
              <a:rPr lang="zh-CN" altLang="en-US" sz="1600" b="1" dirty="0">
                <a:solidFill>
                  <a:srgbClr val="000000"/>
                </a:solidFill>
                <a:latin typeface="微软雅黑" panose="020B0503020204020204" pitchFamily="34" charset="-122"/>
                <a:ea typeface="微软雅黑" panose="020B0503020204020204" pitchFamily="34" charset="-122"/>
              </a:rPr>
              <a:t>参照品选择理由</a:t>
            </a:r>
            <a:r>
              <a:rPr lang="zh-CN" altLang="en-US" sz="1600" dirty="0">
                <a:solidFill>
                  <a:srgbClr val="000000"/>
                </a:solidFill>
                <a:latin typeface="微软雅黑" panose="020B0503020204020204" pitchFamily="34" charset="-122"/>
                <a:ea typeface="微软雅黑" panose="020B0503020204020204" pitchFamily="34" charset="-122"/>
              </a:rPr>
              <a:t>：</a:t>
            </a:r>
            <a:endParaRPr lang="en-US" altLang="zh-CN" sz="1600" dirty="0">
              <a:solidFill>
                <a:srgbClr val="000000"/>
              </a:solidFill>
              <a:latin typeface="微软雅黑" panose="020B0503020204020204" pitchFamily="34" charset="-122"/>
              <a:ea typeface="微软雅黑" panose="020B0503020204020204" pitchFamily="34" charset="-122"/>
            </a:endParaRPr>
          </a:p>
          <a:p>
            <a:pPr marL="228594" indent="-228594" eaLnBrk="0" fontAlgn="base" hangingPunct="0">
              <a:lnSpc>
                <a:spcPct val="130000"/>
              </a:lnSpc>
              <a:spcBef>
                <a:spcPct val="0"/>
              </a:spcBef>
              <a:spcAft>
                <a:spcPct val="0"/>
              </a:spcAft>
              <a:buFont typeface="Wingdings" panose="05000000000000000000" pitchFamily="2" charset="2"/>
              <a:buChar char="Ø"/>
              <a:defRPr/>
            </a:pPr>
            <a:r>
              <a:rPr lang="zh-CN" altLang="en-US" sz="1467" dirty="0">
                <a:solidFill>
                  <a:srgbClr val="FF0000"/>
                </a:solidFill>
                <a:latin typeface="微软雅黑" panose="020B0503020204020204" pitchFamily="34" charset="-122"/>
                <a:ea typeface="微软雅黑" panose="020B0503020204020204" pitchFamily="34" charset="-122"/>
              </a:rPr>
              <a:t>临床应用最广泛</a:t>
            </a:r>
            <a:r>
              <a:rPr lang="zh-CN" altLang="en-US" sz="1467" dirty="0" smtClean="0">
                <a:solidFill>
                  <a:srgbClr val="000000"/>
                </a:solidFill>
                <a:latin typeface="微软雅黑" panose="020B0503020204020204" pitchFamily="34" charset="-122"/>
                <a:ea typeface="微软雅黑" panose="020B0503020204020204" pitchFamily="34" charset="-122"/>
              </a:rPr>
              <a:t>：阿来替尼是中国</a:t>
            </a:r>
            <a:r>
              <a:rPr lang="zh-CN" altLang="en-US" sz="1467" dirty="0">
                <a:solidFill>
                  <a:srgbClr val="000000"/>
                </a:solidFill>
                <a:latin typeface="微软雅黑" panose="020B0503020204020204" pitchFamily="34" charset="-122"/>
                <a:ea typeface="微软雅黑" panose="020B0503020204020204" pitchFamily="34" charset="-122"/>
              </a:rPr>
              <a:t>目前销量和</a:t>
            </a:r>
            <a:r>
              <a:rPr lang="zh-CN" altLang="en-US" sz="1467" dirty="0" smtClean="0">
                <a:solidFill>
                  <a:srgbClr val="000000"/>
                </a:solidFill>
                <a:latin typeface="微软雅黑" panose="020B0503020204020204" pitchFamily="34" charset="-122"/>
                <a:ea typeface="微软雅黑" panose="020B0503020204020204" pitchFamily="34" charset="-122"/>
              </a:rPr>
              <a:t>销售额最高的</a:t>
            </a:r>
            <a:r>
              <a:rPr lang="en-US" altLang="zh-CN" sz="1467" dirty="0" smtClean="0">
                <a:solidFill>
                  <a:srgbClr val="000000"/>
                </a:solidFill>
                <a:latin typeface="微软雅黑" panose="020B0503020204020204" pitchFamily="34" charset="-122"/>
                <a:ea typeface="微软雅黑" panose="020B0503020204020204" pitchFamily="34" charset="-122"/>
              </a:rPr>
              <a:t>ALK</a:t>
            </a:r>
            <a:r>
              <a:rPr lang="zh-CN" altLang="en-US" sz="1467" dirty="0" smtClean="0">
                <a:solidFill>
                  <a:srgbClr val="000000"/>
                </a:solidFill>
                <a:latin typeface="微软雅黑" panose="020B0503020204020204" pitchFamily="34" charset="-122"/>
                <a:ea typeface="微软雅黑" panose="020B0503020204020204" pitchFamily="34" charset="-122"/>
              </a:rPr>
              <a:t>抑制剂</a:t>
            </a:r>
            <a:endParaRPr lang="en-US" altLang="zh-CN" sz="1467" dirty="0" smtClean="0">
              <a:solidFill>
                <a:srgbClr val="000000"/>
              </a:solidFill>
              <a:latin typeface="微软雅黑" panose="020B0503020204020204" pitchFamily="34" charset="-122"/>
              <a:ea typeface="微软雅黑" panose="020B0503020204020204" pitchFamily="34" charset="-122"/>
            </a:endParaRPr>
          </a:p>
          <a:p>
            <a:pPr marL="228594" indent="-228594" eaLnBrk="0" fontAlgn="base" hangingPunct="0">
              <a:lnSpc>
                <a:spcPct val="130000"/>
              </a:lnSpc>
              <a:spcBef>
                <a:spcPct val="0"/>
              </a:spcBef>
              <a:spcAft>
                <a:spcPct val="0"/>
              </a:spcAft>
              <a:buFont typeface="Wingdings" panose="05000000000000000000" pitchFamily="2" charset="2"/>
              <a:buChar char="Ø"/>
              <a:defRPr/>
            </a:pPr>
            <a:r>
              <a:rPr lang="zh-CN" altLang="en-US" sz="1467" dirty="0" smtClean="0">
                <a:solidFill>
                  <a:srgbClr val="FF0000"/>
                </a:solidFill>
                <a:latin typeface="微软雅黑" panose="020B0503020204020204" pitchFamily="34" charset="-122"/>
                <a:ea typeface="微软雅黑" panose="020B0503020204020204" pitchFamily="34" charset="-122"/>
              </a:rPr>
              <a:t>权威指南优先推荐</a:t>
            </a:r>
            <a:r>
              <a:rPr lang="zh-CN" altLang="en-US" sz="1467" dirty="0">
                <a:solidFill>
                  <a:srgbClr val="FF0000"/>
                </a:solidFill>
                <a:latin typeface="微软雅黑" panose="020B0503020204020204" pitchFamily="34" charset="-122"/>
                <a:ea typeface="微软雅黑" panose="020B0503020204020204" pitchFamily="34" charset="-122"/>
              </a:rPr>
              <a:t>阿来替尼</a:t>
            </a:r>
            <a:r>
              <a:rPr lang="zh-CN" altLang="en-US" sz="1467" dirty="0" smtClean="0">
                <a:solidFill>
                  <a:srgbClr val="FF0000"/>
                </a:solidFill>
                <a:latin typeface="微软雅黑" panose="020B0503020204020204" pitchFamily="34" charset="-122"/>
                <a:ea typeface="微软雅黑" panose="020B0503020204020204" pitchFamily="34" charset="-122"/>
              </a:rPr>
              <a:t>作为一线标准用药，疗效可比</a:t>
            </a:r>
            <a:endParaRPr lang="en-US" altLang="zh-CN" sz="1467" dirty="0">
              <a:solidFill>
                <a:srgbClr val="FF0000"/>
              </a:solidFill>
              <a:latin typeface="微软雅黑" panose="020B0503020204020204" pitchFamily="34" charset="-122"/>
              <a:ea typeface="微软雅黑" panose="020B0503020204020204" pitchFamily="34" charset="-122"/>
            </a:endParaRPr>
          </a:p>
          <a:p>
            <a:pPr marL="228594" indent="-228594" eaLnBrk="0" fontAlgn="base" hangingPunct="0">
              <a:lnSpc>
                <a:spcPct val="130000"/>
              </a:lnSpc>
              <a:spcBef>
                <a:spcPct val="0"/>
              </a:spcBef>
              <a:spcAft>
                <a:spcPct val="0"/>
              </a:spcAft>
              <a:buFont typeface="Wingdings" panose="05000000000000000000" pitchFamily="2" charset="2"/>
              <a:buChar char="Ø"/>
              <a:defRPr/>
            </a:pPr>
            <a:r>
              <a:rPr lang="zh-CN" altLang="en-US" sz="1467" dirty="0" smtClean="0">
                <a:solidFill>
                  <a:srgbClr val="000000"/>
                </a:solidFill>
                <a:latin typeface="微软雅黑" panose="020B0503020204020204" pitchFamily="34" charset="-122"/>
                <a:ea typeface="微软雅黑" panose="020B0503020204020204" pitchFamily="34" charset="-122"/>
              </a:rPr>
              <a:t>国际</a:t>
            </a:r>
            <a:r>
              <a:rPr lang="zh-CN" altLang="en-US" sz="1467" dirty="0">
                <a:solidFill>
                  <a:srgbClr val="000000"/>
                </a:solidFill>
                <a:latin typeface="微软雅黑" panose="020B0503020204020204" pitchFamily="34" charset="-122"/>
                <a:ea typeface="微软雅黑" panose="020B0503020204020204" pitchFamily="34" charset="-122"/>
              </a:rPr>
              <a:t>典型</a:t>
            </a:r>
            <a:r>
              <a:rPr lang="en-US" altLang="zh-CN" sz="1467" dirty="0">
                <a:solidFill>
                  <a:srgbClr val="000000"/>
                </a:solidFill>
                <a:latin typeface="微软雅黑" panose="020B0503020204020204" pitchFamily="34" charset="-122"/>
                <a:ea typeface="微软雅黑" panose="020B0503020204020204" pitchFamily="34" charset="-122"/>
              </a:rPr>
              <a:t>HTA</a:t>
            </a:r>
            <a:r>
              <a:rPr lang="zh-CN" altLang="en-US" sz="1467" dirty="0">
                <a:solidFill>
                  <a:srgbClr val="000000"/>
                </a:solidFill>
                <a:latin typeface="微软雅黑" panose="020B0503020204020204" pitchFamily="34" charset="-122"/>
                <a:ea typeface="微软雅黑" panose="020B0503020204020204" pitchFamily="34" charset="-122"/>
              </a:rPr>
              <a:t>指定参照</a:t>
            </a:r>
            <a:r>
              <a:rPr lang="zh-CN" altLang="en-US" sz="1467" dirty="0" smtClean="0">
                <a:solidFill>
                  <a:srgbClr val="000000"/>
                </a:solidFill>
                <a:latin typeface="微软雅黑" panose="020B0503020204020204" pitchFamily="34" charset="-122"/>
                <a:ea typeface="微软雅黑" panose="020B0503020204020204" pitchFamily="34" charset="-122"/>
              </a:rPr>
              <a:t>药</a:t>
            </a:r>
            <a:endParaRPr lang="en-US" altLang="zh-CN" sz="1467"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defRPr/>
            </a:pPr>
            <a:r>
              <a:rPr lang="zh-CN" altLang="en-US" sz="1600" b="1" dirty="0">
                <a:solidFill>
                  <a:srgbClr val="000000"/>
                </a:solidFill>
                <a:latin typeface="微软雅黑" panose="020B0503020204020204" pitchFamily="34" charset="-122"/>
                <a:ea typeface="微软雅黑" panose="020B0503020204020204" pitchFamily="34" charset="-122"/>
              </a:rPr>
              <a:t>对比参照品的优势</a:t>
            </a:r>
            <a:r>
              <a:rPr lang="zh-CN" altLang="en-US" sz="1600" dirty="0">
                <a:solidFill>
                  <a:srgbClr val="000000"/>
                </a:solidFill>
                <a:latin typeface="微软雅黑" panose="020B0503020204020204" pitchFamily="34" charset="-122"/>
                <a:ea typeface="微软雅黑" panose="020B0503020204020204" pitchFamily="34" charset="-122"/>
              </a:rPr>
              <a:t>：</a:t>
            </a:r>
            <a:endParaRPr lang="en-US" altLang="zh-CN" sz="1600" dirty="0">
              <a:solidFill>
                <a:srgbClr val="000000"/>
              </a:solidFill>
              <a:latin typeface="微软雅黑" panose="020B0503020204020204" pitchFamily="34" charset="-122"/>
              <a:ea typeface="微软雅黑" panose="020B0503020204020204" pitchFamily="34" charset="-122"/>
            </a:endParaRPr>
          </a:p>
          <a:p>
            <a:pPr marL="228594" indent="-228594" eaLnBrk="0" fontAlgn="base" hangingPunct="0">
              <a:lnSpc>
                <a:spcPct val="130000"/>
              </a:lnSpc>
              <a:spcBef>
                <a:spcPct val="0"/>
              </a:spcBef>
              <a:spcAft>
                <a:spcPct val="0"/>
              </a:spcAft>
              <a:buFont typeface="Wingdings" panose="05000000000000000000" pitchFamily="2" charset="2"/>
              <a:buChar char="Ø"/>
              <a:defRPr/>
            </a:pPr>
            <a:r>
              <a:rPr lang="zh-CN" altLang="en-US" sz="1467" dirty="0">
                <a:solidFill>
                  <a:srgbClr val="000000"/>
                </a:solidFill>
                <a:latin typeface="微软雅黑" panose="020B0503020204020204" pitchFamily="34" charset="-122"/>
                <a:ea typeface="微软雅黑" panose="020B0503020204020204" pitchFamily="34" charset="-122"/>
              </a:rPr>
              <a:t>首次期中</a:t>
            </a:r>
            <a:r>
              <a:rPr lang="zh-CN" altLang="en-US" sz="1467" dirty="0" smtClean="0">
                <a:solidFill>
                  <a:srgbClr val="000000"/>
                </a:solidFill>
                <a:latin typeface="微软雅黑" panose="020B0503020204020204" pitchFamily="34" charset="-122"/>
                <a:ea typeface="微软雅黑" panose="020B0503020204020204" pitchFamily="34" charset="-122"/>
              </a:rPr>
              <a:t>分析，</a:t>
            </a:r>
            <a:r>
              <a:rPr lang="en-US" altLang="zh-CN" sz="1467" dirty="0" smtClean="0">
                <a:solidFill>
                  <a:srgbClr val="000000"/>
                </a:solidFill>
                <a:latin typeface="微软雅黑" panose="020B0503020204020204" pitchFamily="34" charset="-122"/>
                <a:ea typeface="微软雅黑" panose="020B0503020204020204" pitchFamily="34" charset="-122"/>
              </a:rPr>
              <a:t>IRC</a:t>
            </a:r>
            <a:r>
              <a:rPr lang="zh-CN" altLang="en-US" sz="1467" dirty="0" smtClean="0">
                <a:solidFill>
                  <a:srgbClr val="000000"/>
                </a:solidFill>
                <a:latin typeface="微软雅黑" panose="020B0503020204020204" pitchFamily="34" charset="-122"/>
                <a:ea typeface="微软雅黑" panose="020B0503020204020204" pitchFamily="34" charset="-122"/>
              </a:rPr>
              <a:t>评估</a:t>
            </a:r>
            <a:r>
              <a:rPr lang="en-US" altLang="zh-CN" sz="1467" dirty="0" err="1" smtClean="0">
                <a:solidFill>
                  <a:srgbClr val="000000"/>
                </a:solidFill>
                <a:latin typeface="微软雅黑" panose="020B0503020204020204" pitchFamily="34" charset="-122"/>
                <a:ea typeface="微软雅黑" panose="020B0503020204020204" pitchFamily="34" charset="-122"/>
              </a:rPr>
              <a:t>mPFS</a:t>
            </a:r>
            <a:r>
              <a:rPr lang="zh-CN" altLang="en-US" sz="1467" dirty="0" smtClean="0">
                <a:solidFill>
                  <a:srgbClr val="000000"/>
                </a:solidFill>
                <a:latin typeface="微软雅黑" panose="020B0503020204020204" pitchFamily="34" charset="-122"/>
                <a:ea typeface="微软雅黑" panose="020B0503020204020204" pitchFamily="34" charset="-122"/>
              </a:rPr>
              <a:t>为</a:t>
            </a:r>
            <a:r>
              <a:rPr lang="en-US" altLang="zh-CN" sz="1467" dirty="0" smtClean="0">
                <a:solidFill>
                  <a:srgbClr val="000000"/>
                </a:solidFill>
                <a:latin typeface="微软雅黑" panose="020B0503020204020204" pitchFamily="34" charset="-122"/>
                <a:ea typeface="微软雅黑" panose="020B0503020204020204" pitchFamily="34" charset="-122"/>
              </a:rPr>
              <a:t>27.7</a:t>
            </a:r>
            <a:r>
              <a:rPr lang="zh-CN" altLang="en-US" sz="1467" dirty="0">
                <a:solidFill>
                  <a:srgbClr val="000000"/>
                </a:solidFill>
                <a:latin typeface="微软雅黑" panose="020B0503020204020204" pitchFamily="34" charset="-122"/>
                <a:ea typeface="微软雅黑" panose="020B0503020204020204" pitchFamily="34" charset="-122"/>
              </a:rPr>
              <a:t>个月，</a:t>
            </a:r>
            <a:r>
              <a:rPr lang="en-US" altLang="zh-CN" sz="1467" dirty="0">
                <a:solidFill>
                  <a:srgbClr val="000000"/>
                </a:solidFill>
                <a:latin typeface="微软雅黑" panose="020B0503020204020204" pitchFamily="34" charset="-122"/>
                <a:ea typeface="微软雅黑" panose="020B0503020204020204" pitchFamily="34" charset="-122"/>
              </a:rPr>
              <a:t>HR</a:t>
            </a:r>
            <a:r>
              <a:rPr lang="zh-CN" altLang="en-US" sz="1467" dirty="0">
                <a:solidFill>
                  <a:srgbClr val="000000"/>
                </a:solidFill>
                <a:latin typeface="微软雅黑" panose="020B0503020204020204" pitchFamily="34" charset="-122"/>
                <a:ea typeface="微软雅黑" panose="020B0503020204020204" pitchFamily="34" charset="-122"/>
              </a:rPr>
              <a:t>为</a:t>
            </a:r>
            <a:r>
              <a:rPr lang="en-US" altLang="zh-CN" sz="1467" dirty="0" smtClean="0">
                <a:solidFill>
                  <a:srgbClr val="000000"/>
                </a:solidFill>
                <a:latin typeface="微软雅黑" panose="020B0503020204020204" pitchFamily="34" charset="-122"/>
                <a:ea typeface="微软雅黑" panose="020B0503020204020204" pitchFamily="34" charset="-122"/>
              </a:rPr>
              <a:t>0.34</a:t>
            </a:r>
            <a:r>
              <a:rPr lang="zh-CN" altLang="en-US" sz="1467" dirty="0" smtClean="0">
                <a:solidFill>
                  <a:srgbClr val="000000"/>
                </a:solidFill>
                <a:latin typeface="微软雅黑" panose="020B0503020204020204" pitchFamily="34" charset="-122"/>
                <a:ea typeface="微软雅黑" panose="020B0503020204020204" pitchFamily="34" charset="-122"/>
              </a:rPr>
              <a:t>，在</a:t>
            </a:r>
            <a:r>
              <a:rPr lang="zh-CN" altLang="en-US" sz="1467" dirty="0">
                <a:solidFill>
                  <a:srgbClr val="000000"/>
                </a:solidFill>
                <a:latin typeface="微软雅黑" panose="020B0503020204020204" pitchFamily="34" charset="-122"/>
                <a:ea typeface="微软雅黑" panose="020B0503020204020204" pitchFamily="34" charset="-122"/>
              </a:rPr>
              <a:t>亚洲人群开展的同类研究中，伊鲁阿克的</a:t>
            </a:r>
            <a:r>
              <a:rPr lang="en-US" altLang="zh-CN" sz="1467" dirty="0">
                <a:solidFill>
                  <a:srgbClr val="FF0000"/>
                </a:solidFill>
                <a:latin typeface="微软雅黑" panose="020B0503020204020204" pitchFamily="34" charset="-122"/>
                <a:ea typeface="微软雅黑" panose="020B0503020204020204" pitchFamily="34" charset="-122"/>
              </a:rPr>
              <a:t>HR</a:t>
            </a:r>
            <a:r>
              <a:rPr lang="zh-CN" altLang="en-US" sz="1467" dirty="0">
                <a:solidFill>
                  <a:srgbClr val="FF0000"/>
                </a:solidFill>
                <a:latin typeface="微软雅黑" panose="020B0503020204020204" pitchFamily="34" charset="-122"/>
                <a:ea typeface="微软雅黑" panose="020B0503020204020204" pitchFamily="34" charset="-122"/>
              </a:rPr>
              <a:t>值</a:t>
            </a:r>
            <a:r>
              <a:rPr lang="zh-CN" altLang="en-US" sz="1467" dirty="0" smtClean="0">
                <a:solidFill>
                  <a:srgbClr val="FF0000"/>
                </a:solidFill>
                <a:latin typeface="微软雅黑" panose="020B0503020204020204" pitchFamily="34" charset="-122"/>
                <a:ea typeface="微软雅黑" panose="020B0503020204020204" pitchFamily="34" charset="-122"/>
              </a:rPr>
              <a:t>最低</a:t>
            </a:r>
            <a:endParaRPr lang="en-US" altLang="zh-CN" sz="1467" dirty="0" smtClean="0">
              <a:solidFill>
                <a:srgbClr val="FF0000"/>
              </a:solidFill>
              <a:latin typeface="微软雅黑" panose="020B0503020204020204" pitchFamily="34" charset="-122"/>
              <a:ea typeface="微软雅黑" panose="020B0503020204020204" pitchFamily="34" charset="-122"/>
            </a:endParaRPr>
          </a:p>
          <a:p>
            <a:pPr marL="228594" indent="-228594" eaLnBrk="0" fontAlgn="base" hangingPunct="0">
              <a:lnSpc>
                <a:spcPct val="130000"/>
              </a:lnSpc>
              <a:spcBef>
                <a:spcPct val="0"/>
              </a:spcBef>
              <a:spcAft>
                <a:spcPct val="0"/>
              </a:spcAft>
              <a:buFont typeface="Wingdings" panose="05000000000000000000" pitchFamily="2" charset="2"/>
              <a:buChar char="Ø"/>
              <a:defRPr/>
            </a:pPr>
            <a:r>
              <a:rPr lang="zh-CN" altLang="en-US" sz="1467" dirty="0">
                <a:solidFill>
                  <a:srgbClr val="000000"/>
                </a:solidFill>
                <a:latin typeface="微软雅黑" panose="020B0503020204020204" pitchFamily="34" charset="-122"/>
                <a:ea typeface="微软雅黑" panose="020B0503020204020204" pitchFamily="34" charset="-122"/>
              </a:rPr>
              <a:t>伊鲁阿克在亚洲人群中开展与克唑替尼头对头的</a:t>
            </a:r>
            <a:r>
              <a:rPr lang="en-US" altLang="zh-CN" sz="1467" dirty="0">
                <a:solidFill>
                  <a:srgbClr val="000000"/>
                </a:solidFill>
                <a:latin typeface="微软雅黑" panose="020B0503020204020204" pitchFamily="34" charset="-122"/>
                <a:ea typeface="微软雅黑" panose="020B0503020204020204" pitchFamily="34" charset="-122"/>
              </a:rPr>
              <a:t>RCT</a:t>
            </a:r>
            <a:r>
              <a:rPr lang="zh-CN" altLang="en-US" sz="1467" dirty="0">
                <a:solidFill>
                  <a:srgbClr val="000000"/>
                </a:solidFill>
                <a:latin typeface="微软雅黑" panose="020B0503020204020204" pitchFamily="34" charset="-122"/>
                <a:ea typeface="微软雅黑" panose="020B0503020204020204" pitchFamily="34" charset="-122"/>
              </a:rPr>
              <a:t>研究（含亚组分析）中</a:t>
            </a:r>
            <a:r>
              <a:rPr lang="zh-CN" altLang="en-US" sz="1467" dirty="0">
                <a:solidFill>
                  <a:srgbClr val="FF0000"/>
                </a:solidFill>
                <a:latin typeface="微软雅黑" panose="020B0503020204020204" pitchFamily="34" charset="-122"/>
                <a:ea typeface="微软雅黑" panose="020B0503020204020204" pitchFamily="34" charset="-122"/>
              </a:rPr>
              <a:t>样本量</a:t>
            </a:r>
            <a:r>
              <a:rPr lang="zh-CN" altLang="en-US" sz="1467" dirty="0" smtClean="0">
                <a:solidFill>
                  <a:srgbClr val="FF0000"/>
                </a:solidFill>
                <a:latin typeface="微软雅黑" panose="020B0503020204020204" pitchFamily="34" charset="-122"/>
                <a:ea typeface="微软雅黑" panose="020B0503020204020204" pitchFamily="34" charset="-122"/>
              </a:rPr>
              <a:t>最大</a:t>
            </a:r>
            <a:endParaRPr lang="en-US" altLang="zh-CN" sz="1467" dirty="0" smtClean="0">
              <a:solidFill>
                <a:srgbClr val="FF0000"/>
              </a:solidFill>
              <a:latin typeface="微软雅黑" panose="020B0503020204020204" pitchFamily="34" charset="-122"/>
              <a:ea typeface="微软雅黑" panose="020B0503020204020204" pitchFamily="34" charset="-122"/>
            </a:endParaRPr>
          </a:p>
          <a:p>
            <a:pPr marL="228594" indent="-228594" eaLnBrk="0" fontAlgn="base" hangingPunct="0">
              <a:lnSpc>
                <a:spcPct val="130000"/>
              </a:lnSpc>
              <a:spcBef>
                <a:spcPct val="0"/>
              </a:spcBef>
              <a:spcAft>
                <a:spcPct val="0"/>
              </a:spcAft>
              <a:buFont typeface="Wingdings" panose="05000000000000000000" pitchFamily="2" charset="2"/>
              <a:buChar char="Ø"/>
              <a:defRPr/>
            </a:pPr>
            <a:r>
              <a:rPr lang="zh-CN" altLang="en-US" sz="1467" dirty="0" smtClean="0">
                <a:solidFill>
                  <a:srgbClr val="FF0000"/>
                </a:solidFill>
                <a:latin typeface="微软雅黑" panose="020B0503020204020204" pitchFamily="34" charset="-122"/>
                <a:ea typeface="微软雅黑" panose="020B0503020204020204" pitchFamily="34" charset="-122"/>
              </a:rPr>
              <a:t>伊鲁阿克在水肿、便秘、肌肉疼痛发生率低</a:t>
            </a:r>
            <a:endParaRPr lang="en-US" altLang="zh-CN" sz="1467" dirty="0" smtClean="0">
              <a:solidFill>
                <a:srgbClr val="FF0000"/>
              </a:solidFill>
              <a:latin typeface="微软雅黑" panose="020B0503020204020204" pitchFamily="34" charset="-122"/>
              <a:ea typeface="微软雅黑" panose="020B0503020204020204" pitchFamily="34" charset="-122"/>
            </a:endParaRPr>
          </a:p>
          <a:p>
            <a:pPr marL="228594" indent="-228594" eaLnBrk="0" fontAlgn="base" hangingPunct="0">
              <a:lnSpc>
                <a:spcPct val="130000"/>
              </a:lnSpc>
              <a:spcBef>
                <a:spcPct val="0"/>
              </a:spcBef>
              <a:spcAft>
                <a:spcPct val="0"/>
              </a:spcAft>
              <a:buFont typeface="Wingdings" panose="05000000000000000000" pitchFamily="2" charset="2"/>
              <a:buChar char="Ø"/>
              <a:defRPr/>
            </a:pPr>
            <a:r>
              <a:rPr lang="zh-CN" altLang="en-US" sz="1467" dirty="0" smtClean="0">
                <a:solidFill>
                  <a:srgbClr val="000000"/>
                </a:solidFill>
                <a:latin typeface="微软雅黑" panose="020B0503020204020204" pitchFamily="34" charset="-122"/>
                <a:ea typeface="微软雅黑" panose="020B0503020204020204" pitchFamily="34" charset="-122"/>
              </a:rPr>
              <a:t>口服</a:t>
            </a:r>
            <a:r>
              <a:rPr lang="zh-CN" altLang="en-US" sz="1467" dirty="0">
                <a:solidFill>
                  <a:srgbClr val="000000"/>
                </a:solidFill>
                <a:latin typeface="微软雅黑" panose="020B0503020204020204" pitchFamily="34" charset="-122"/>
                <a:ea typeface="微软雅黑" panose="020B0503020204020204" pitchFamily="34" charset="-122"/>
              </a:rPr>
              <a:t>方便，</a:t>
            </a:r>
            <a:r>
              <a:rPr lang="zh-CN" altLang="en-US" sz="1467" dirty="0">
                <a:solidFill>
                  <a:srgbClr val="FF0000"/>
                </a:solidFill>
                <a:latin typeface="微软雅黑" panose="020B0503020204020204" pitchFamily="34" charset="-122"/>
                <a:ea typeface="微软雅黑" panose="020B0503020204020204" pitchFamily="34" charset="-122"/>
              </a:rPr>
              <a:t>一日一次</a:t>
            </a:r>
            <a:r>
              <a:rPr lang="zh-CN" altLang="en-US" sz="1467" dirty="0">
                <a:solidFill>
                  <a:srgbClr val="000000"/>
                </a:solidFill>
                <a:latin typeface="微软雅黑" panose="020B0503020204020204" pitchFamily="34" charset="-122"/>
                <a:ea typeface="微软雅黑" panose="020B0503020204020204" pitchFamily="34" charset="-122"/>
              </a:rPr>
              <a:t>，不易漏服，提高患者依从性</a:t>
            </a:r>
            <a:endParaRPr lang="en-US" altLang="zh-CN" sz="1467"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defRPr/>
            </a:pPr>
            <a:r>
              <a:rPr lang="zh-CN" altLang="en-US" sz="1600" b="1" dirty="0">
                <a:latin typeface="微软雅黑" panose="020B0503020204020204" pitchFamily="34" charset="-122"/>
                <a:ea typeface="微软雅黑" panose="020B0503020204020204" pitchFamily="34" charset="-122"/>
              </a:rPr>
              <a:t>对比参照品的不足</a:t>
            </a:r>
            <a:r>
              <a:rPr lang="zh-CN" altLang="en-US" sz="1600" dirty="0">
                <a:latin typeface="微软雅黑" panose="020B0503020204020204" pitchFamily="34" charset="-122"/>
                <a:ea typeface="微软雅黑" panose="020B0503020204020204" pitchFamily="34" charset="-122"/>
              </a:rPr>
              <a:t>：</a:t>
            </a:r>
          </a:p>
          <a:p>
            <a:pPr eaLnBrk="0" fontAlgn="base" hangingPunct="0">
              <a:lnSpc>
                <a:spcPct val="130000"/>
              </a:lnSpc>
              <a:spcBef>
                <a:spcPct val="0"/>
              </a:spcBef>
              <a:spcAft>
                <a:spcPct val="0"/>
              </a:spcAft>
              <a:defRPr/>
            </a:pPr>
            <a:r>
              <a:rPr lang="zh-CN" altLang="en-US" sz="1467" dirty="0">
                <a:solidFill>
                  <a:srgbClr val="000000"/>
                </a:solidFill>
                <a:latin typeface="微软雅黑" panose="020B0503020204020204" pitchFamily="34" charset="-122"/>
                <a:ea typeface="微软雅黑" panose="020B0503020204020204" pitchFamily="34" charset="-122"/>
              </a:rPr>
              <a:t>       伊鲁阿克</a:t>
            </a:r>
            <a:r>
              <a:rPr lang="zh-CN" altLang="en-US" sz="1467" dirty="0">
                <a:latin typeface="微软雅黑" panose="020B0503020204020204" pitchFamily="34" charset="-122"/>
                <a:ea typeface="微软雅黑" panose="020B0503020204020204" pitchFamily="34" charset="-122"/>
              </a:rPr>
              <a:t>上市时间较短</a:t>
            </a:r>
            <a:r>
              <a:rPr lang="zh-CN" altLang="en-US" sz="1467" dirty="0">
                <a:solidFill>
                  <a:srgbClr val="000000"/>
                </a:solidFill>
                <a:latin typeface="微软雅黑" panose="020B0503020204020204" pitchFamily="34" charset="-122"/>
                <a:ea typeface="微软雅黑" panose="020B0503020204020204" pitchFamily="34" charset="-122"/>
              </a:rPr>
              <a:t>，缺少大规模临床反馈，后续继续完善伊鲁阿克循证医学证据</a:t>
            </a:r>
            <a:endParaRPr lang="en-US" altLang="zh-CN" sz="1467"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35644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0"/>
          <p:cNvSpPr txBox="1">
            <a:spLocks noChangeArrowheads="1"/>
          </p:cNvSpPr>
          <p:nvPr/>
        </p:nvSpPr>
        <p:spPr bwMode="auto">
          <a:xfrm>
            <a:off x="6747933" y="1628925"/>
            <a:ext cx="4552858" cy="4106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ts val="2667"/>
              </a:lnSpc>
              <a:spcBef>
                <a:spcPts val="800"/>
              </a:spcBef>
              <a:spcAft>
                <a:spcPct val="0"/>
              </a:spcAft>
              <a:buFont typeface="Wingdings" panose="05000000000000000000" pitchFamily="2" charset="2"/>
              <a:buChar char="Ø"/>
            </a:pPr>
            <a:r>
              <a:rPr lang="zh-CN" altLang="en-US" sz="1600" b="1" dirty="0">
                <a:solidFill>
                  <a:srgbClr val="000000"/>
                </a:solidFill>
                <a:latin typeface="微软雅黑" panose="020B0503020204020204" pitchFamily="34" charset="-122"/>
                <a:ea typeface="微软雅黑" panose="020B0503020204020204" pitchFamily="34" charset="-122"/>
              </a:rPr>
              <a:t>疗效需要突破：</a:t>
            </a:r>
            <a:r>
              <a:rPr lang="en-US" altLang="zh-CN" sz="1600" dirty="0">
                <a:solidFill>
                  <a:srgbClr val="000000"/>
                </a:solidFill>
                <a:latin typeface="微软雅黑" panose="020B0503020204020204" pitchFamily="34" charset="-122"/>
                <a:ea typeface="微软雅黑" panose="020B0503020204020204" pitchFamily="34" charset="-122"/>
              </a:rPr>
              <a:t>ALK</a:t>
            </a:r>
            <a:r>
              <a:rPr lang="zh-CN" altLang="en-US" sz="1600" dirty="0">
                <a:solidFill>
                  <a:srgbClr val="000000"/>
                </a:solidFill>
                <a:latin typeface="微软雅黑" panose="020B0503020204020204" pitchFamily="34" charset="-122"/>
                <a:ea typeface="微软雅黑" panose="020B0503020204020204" pitchFamily="34" charset="-122"/>
              </a:rPr>
              <a:t>阳性患者发病年龄较轻，目录内已公布的同类</a:t>
            </a:r>
            <a:r>
              <a:rPr lang="en-US" altLang="zh-CN" sz="1600" dirty="0">
                <a:solidFill>
                  <a:srgbClr val="000000"/>
                </a:solidFill>
                <a:latin typeface="微软雅黑" panose="020B0503020204020204" pitchFamily="34" charset="-122"/>
                <a:ea typeface="微软雅黑" panose="020B0503020204020204" pitchFamily="34" charset="-122"/>
              </a:rPr>
              <a:t>ALK-TKI</a:t>
            </a:r>
            <a:r>
              <a:rPr lang="zh-CN" altLang="en-US" sz="1600" dirty="0">
                <a:solidFill>
                  <a:srgbClr val="000000"/>
                </a:solidFill>
                <a:latin typeface="微软雅黑" panose="020B0503020204020204" pitchFamily="34" charset="-122"/>
                <a:ea typeface="微软雅黑" panose="020B0503020204020204" pitchFamily="34" charset="-122"/>
              </a:rPr>
              <a:t>一线及二线治疗</a:t>
            </a:r>
            <a:r>
              <a:rPr lang="en-US" altLang="zh-CN" sz="1600" dirty="0" err="1">
                <a:solidFill>
                  <a:srgbClr val="000000"/>
                </a:solidFill>
                <a:latin typeface="微软雅黑" panose="020B0503020204020204" pitchFamily="34" charset="-122"/>
                <a:ea typeface="微软雅黑" panose="020B0503020204020204" pitchFamily="34" charset="-122"/>
              </a:rPr>
              <a:t>mPFS</a:t>
            </a:r>
            <a:r>
              <a:rPr lang="zh-CN" altLang="en-US" sz="1600" dirty="0">
                <a:solidFill>
                  <a:srgbClr val="000000"/>
                </a:solidFill>
                <a:latin typeface="微软雅黑" panose="020B0503020204020204" pitchFamily="34" charset="-122"/>
                <a:ea typeface="微软雅黑" panose="020B0503020204020204" pitchFamily="34" charset="-122"/>
              </a:rPr>
              <a:t>需要持续突破</a:t>
            </a:r>
            <a:endParaRPr lang="en-US" altLang="zh-CN" sz="1600"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buFont typeface="Wingdings" panose="05000000000000000000" pitchFamily="2" charset="2"/>
              <a:buChar char="Ø"/>
            </a:pPr>
            <a:r>
              <a:rPr lang="zh-CN" altLang="en-US" sz="1600" b="1" dirty="0">
                <a:solidFill>
                  <a:srgbClr val="000000"/>
                </a:solidFill>
                <a:latin typeface="微软雅黑" panose="020B0503020204020204" pitchFamily="34" charset="-122"/>
                <a:ea typeface="微软雅黑" panose="020B0503020204020204" pitchFamily="34" charset="-122"/>
              </a:rPr>
              <a:t>脑转移：</a:t>
            </a:r>
            <a:r>
              <a:rPr lang="en-US" altLang="zh-CN" sz="1600" dirty="0">
                <a:solidFill>
                  <a:srgbClr val="000000"/>
                </a:solidFill>
                <a:latin typeface="微软雅黑" panose="020B0503020204020204" pitchFamily="34" charset="-122"/>
                <a:ea typeface="微软雅黑" panose="020B0503020204020204" pitchFamily="34" charset="-122"/>
              </a:rPr>
              <a:t>ALK</a:t>
            </a:r>
            <a:r>
              <a:rPr lang="zh-CN" altLang="en-US" sz="1600" dirty="0">
                <a:solidFill>
                  <a:srgbClr val="000000"/>
                </a:solidFill>
                <a:latin typeface="微软雅黑" panose="020B0503020204020204" pitchFamily="34" charset="-122"/>
                <a:ea typeface="微软雅黑" panose="020B0503020204020204" pitchFamily="34" charset="-122"/>
              </a:rPr>
              <a:t>阳性</a:t>
            </a:r>
            <a:r>
              <a:rPr lang="en-US" altLang="zh-CN" sz="1600" dirty="0">
                <a:solidFill>
                  <a:srgbClr val="000000"/>
                </a:solidFill>
                <a:latin typeface="微软雅黑" panose="020B0503020204020204" pitchFamily="34" charset="-122"/>
                <a:ea typeface="微软雅黑" panose="020B0503020204020204" pitchFamily="34" charset="-122"/>
              </a:rPr>
              <a:t>NSCLC</a:t>
            </a:r>
            <a:r>
              <a:rPr lang="zh-CN" altLang="en-US" sz="1600" dirty="0">
                <a:solidFill>
                  <a:srgbClr val="000000"/>
                </a:solidFill>
                <a:latin typeface="微软雅黑" panose="020B0503020204020204" pitchFamily="34" charset="-122"/>
                <a:ea typeface="微软雅黑" panose="020B0503020204020204" pitchFamily="34" charset="-122"/>
              </a:rPr>
              <a:t>患者</a:t>
            </a:r>
            <a:r>
              <a:rPr lang="zh-CN" altLang="en-US" sz="1600" dirty="0">
                <a:solidFill>
                  <a:srgbClr val="FF0000"/>
                </a:solidFill>
                <a:latin typeface="微软雅黑" panose="020B0503020204020204" pitchFamily="34" charset="-122"/>
                <a:ea typeface="微软雅黑" panose="020B0503020204020204" pitchFamily="34" charset="-122"/>
              </a:rPr>
              <a:t>易发生脑转移</a:t>
            </a:r>
            <a:r>
              <a:rPr lang="zh-CN" altLang="en-US" sz="1600" dirty="0">
                <a:solidFill>
                  <a:srgbClr val="000000"/>
                </a:solidFill>
                <a:latin typeface="微软雅黑" panose="020B0503020204020204" pitchFamily="34" charset="-122"/>
                <a:ea typeface="微软雅黑" panose="020B0503020204020204" pitchFamily="34" charset="-122"/>
              </a:rPr>
              <a:t>，其</a:t>
            </a:r>
            <a:r>
              <a:rPr lang="en-US" altLang="zh-CN" sz="1600" dirty="0">
                <a:solidFill>
                  <a:srgbClr val="000000"/>
                </a:solidFill>
                <a:latin typeface="微软雅黑" panose="020B0503020204020204" pitchFamily="34" charset="-122"/>
                <a:ea typeface="微软雅黑" panose="020B0503020204020204" pitchFamily="34" charset="-122"/>
              </a:rPr>
              <a:t>2</a:t>
            </a:r>
            <a:r>
              <a:rPr lang="zh-CN" altLang="en-US" sz="1600" dirty="0">
                <a:solidFill>
                  <a:srgbClr val="000000"/>
                </a:solidFill>
                <a:latin typeface="微软雅黑" panose="020B0503020204020204" pitchFamily="34" charset="-122"/>
                <a:ea typeface="微软雅黑" panose="020B0503020204020204" pitchFamily="34" charset="-122"/>
              </a:rPr>
              <a:t>年及</a:t>
            </a:r>
            <a:r>
              <a:rPr lang="en-US" altLang="zh-CN" sz="1600" dirty="0">
                <a:solidFill>
                  <a:srgbClr val="000000"/>
                </a:solidFill>
                <a:latin typeface="微软雅黑" panose="020B0503020204020204" pitchFamily="34" charset="-122"/>
                <a:ea typeface="微软雅黑" panose="020B0503020204020204" pitchFamily="34" charset="-122"/>
              </a:rPr>
              <a:t>3</a:t>
            </a:r>
            <a:r>
              <a:rPr lang="zh-CN" altLang="en-US" sz="1600" dirty="0">
                <a:solidFill>
                  <a:srgbClr val="000000"/>
                </a:solidFill>
                <a:latin typeface="微软雅黑" panose="020B0503020204020204" pitchFamily="34" charset="-122"/>
                <a:ea typeface="微软雅黑" panose="020B0503020204020204" pitchFamily="34" charset="-122"/>
              </a:rPr>
              <a:t>年累计脑转移发病率分别达到</a:t>
            </a:r>
            <a:r>
              <a:rPr lang="en-US" altLang="zh-CN" sz="1600" dirty="0">
                <a:solidFill>
                  <a:srgbClr val="000000"/>
                </a:solidFill>
                <a:latin typeface="微软雅黑" panose="020B0503020204020204" pitchFamily="34" charset="-122"/>
                <a:ea typeface="微软雅黑" panose="020B0503020204020204" pitchFamily="34" charset="-122"/>
              </a:rPr>
              <a:t>45.5%</a:t>
            </a:r>
            <a:r>
              <a:rPr lang="zh-CN" altLang="en-US" sz="1600" dirty="0">
                <a:solidFill>
                  <a:srgbClr val="000000"/>
                </a:solidFill>
                <a:latin typeface="微软雅黑" panose="020B0503020204020204" pitchFamily="34" charset="-122"/>
                <a:ea typeface="微软雅黑" panose="020B0503020204020204" pitchFamily="34" charset="-122"/>
              </a:rPr>
              <a:t>和</a:t>
            </a:r>
            <a:r>
              <a:rPr lang="en-US" altLang="zh-CN" sz="1600" dirty="0">
                <a:solidFill>
                  <a:srgbClr val="000000"/>
                </a:solidFill>
                <a:latin typeface="微软雅黑" panose="020B0503020204020204" pitchFamily="34" charset="-122"/>
                <a:ea typeface="微软雅黑" panose="020B0503020204020204" pitchFamily="34" charset="-122"/>
              </a:rPr>
              <a:t>58.4</a:t>
            </a:r>
            <a:r>
              <a:rPr lang="en-US" altLang="zh-CN" sz="1600" dirty="0" smtClean="0">
                <a:solidFill>
                  <a:srgbClr val="000000"/>
                </a:solidFill>
                <a:latin typeface="微软雅黑" panose="020B0503020204020204" pitchFamily="34" charset="-122"/>
                <a:ea typeface="微软雅黑" panose="020B0503020204020204" pitchFamily="34" charset="-122"/>
              </a:rPr>
              <a:t>%</a:t>
            </a:r>
            <a:endParaRPr lang="en-US" altLang="zh-CN" sz="1600" b="1" dirty="0" smtClean="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buFont typeface="Wingdings" panose="05000000000000000000" pitchFamily="2" charset="2"/>
              <a:buChar char="Ø"/>
            </a:pPr>
            <a:r>
              <a:rPr lang="zh-CN" altLang="en-US" sz="1600" b="1" dirty="0" smtClean="0">
                <a:solidFill>
                  <a:srgbClr val="000000"/>
                </a:solidFill>
                <a:latin typeface="微软雅黑" panose="020B0503020204020204" pitchFamily="34" charset="-122"/>
                <a:ea typeface="微软雅黑" panose="020B0503020204020204" pitchFamily="34" charset="-122"/>
              </a:rPr>
              <a:t>耐药性</a:t>
            </a:r>
            <a:r>
              <a:rPr lang="zh-CN" altLang="en-US" sz="1600" b="1" dirty="0">
                <a:solidFill>
                  <a:srgbClr val="000000"/>
                </a:solidFill>
                <a:latin typeface="微软雅黑" panose="020B0503020204020204" pitchFamily="34" charset="-122"/>
                <a:ea typeface="微软雅黑" panose="020B0503020204020204" pitchFamily="34" charset="-122"/>
              </a:rPr>
              <a:t>：</a:t>
            </a:r>
            <a:r>
              <a:rPr lang="zh-CN" altLang="en-US" sz="1600" dirty="0">
                <a:solidFill>
                  <a:srgbClr val="000000"/>
                </a:solidFill>
                <a:latin typeface="微软雅黑" panose="020B0503020204020204" pitchFamily="34" charset="-122"/>
                <a:ea typeface="微软雅黑" panose="020B0503020204020204" pitchFamily="34" charset="-122"/>
              </a:rPr>
              <a:t>二代</a:t>
            </a:r>
            <a:r>
              <a:rPr lang="en-US" altLang="zh-CN" sz="1600" dirty="0">
                <a:solidFill>
                  <a:srgbClr val="000000"/>
                </a:solidFill>
                <a:latin typeface="微软雅黑" panose="020B0503020204020204" pitchFamily="34" charset="-122"/>
                <a:ea typeface="微软雅黑" panose="020B0503020204020204" pitchFamily="34" charset="-122"/>
              </a:rPr>
              <a:t>ALK</a:t>
            </a:r>
            <a:r>
              <a:rPr lang="zh-CN" altLang="en-US" sz="1600" dirty="0">
                <a:solidFill>
                  <a:srgbClr val="000000"/>
                </a:solidFill>
                <a:latin typeface="微软雅黑" panose="020B0503020204020204" pitchFamily="34" charset="-122"/>
                <a:ea typeface="微软雅黑" panose="020B0503020204020204" pitchFamily="34" charset="-122"/>
              </a:rPr>
              <a:t>抑制剂</a:t>
            </a:r>
            <a:r>
              <a:rPr lang="zh-CN" altLang="en-US" sz="1600" dirty="0">
                <a:solidFill>
                  <a:srgbClr val="FF0000"/>
                </a:solidFill>
                <a:latin typeface="微软雅黑" panose="020B0503020204020204" pitchFamily="34" charset="-122"/>
                <a:ea typeface="微软雅黑" panose="020B0503020204020204" pitchFamily="34" charset="-122"/>
              </a:rPr>
              <a:t>耐药突变率平均高达</a:t>
            </a:r>
            <a:r>
              <a:rPr lang="en-US" altLang="zh-CN" sz="1600" dirty="0">
                <a:solidFill>
                  <a:srgbClr val="FF0000"/>
                </a:solidFill>
                <a:latin typeface="微软雅黑" panose="020B0503020204020204" pitchFamily="34" charset="-122"/>
                <a:ea typeface="微软雅黑" panose="020B0503020204020204" pitchFamily="34" charset="-122"/>
              </a:rPr>
              <a:t>56</a:t>
            </a:r>
            <a:r>
              <a:rPr lang="en-US" altLang="zh-CN" sz="1600" dirty="0" smtClean="0">
                <a:solidFill>
                  <a:srgbClr val="FF0000"/>
                </a:solidFill>
                <a:latin typeface="微软雅黑" panose="020B0503020204020204" pitchFamily="34" charset="-122"/>
                <a:ea typeface="微软雅黑" panose="020B0503020204020204" pitchFamily="34" charset="-122"/>
              </a:rPr>
              <a:t>%</a:t>
            </a:r>
            <a:r>
              <a:rPr lang="zh-CN" altLang="en-US" sz="1600" dirty="0" smtClean="0">
                <a:solidFill>
                  <a:srgbClr val="000000"/>
                </a:solidFill>
                <a:latin typeface="微软雅黑" panose="020B0503020204020204" pitchFamily="34" charset="-122"/>
                <a:ea typeface="微软雅黑" panose="020B0503020204020204" pitchFamily="34" charset="-122"/>
              </a:rPr>
              <a:t>。</a:t>
            </a:r>
            <a:r>
              <a:rPr lang="zh-CN" altLang="en-US" sz="1600" dirty="0">
                <a:solidFill>
                  <a:srgbClr val="000000"/>
                </a:solidFill>
                <a:latin typeface="微软雅黑" panose="020B0503020204020204" pitchFamily="34" charset="-122"/>
                <a:ea typeface="微软雅黑" panose="020B0503020204020204" pitchFamily="34" charset="-122"/>
              </a:rPr>
              <a:t>一代与二代</a:t>
            </a:r>
            <a:r>
              <a:rPr lang="en-US" altLang="zh-CN" sz="1600" dirty="0">
                <a:solidFill>
                  <a:srgbClr val="000000"/>
                </a:solidFill>
                <a:latin typeface="微软雅黑" panose="020B0503020204020204" pitchFamily="34" charset="-122"/>
                <a:ea typeface="微软雅黑" panose="020B0503020204020204" pitchFamily="34" charset="-122"/>
              </a:rPr>
              <a:t>TKI</a:t>
            </a:r>
            <a:r>
              <a:rPr lang="zh-CN" altLang="en-US" sz="1600" dirty="0">
                <a:solidFill>
                  <a:srgbClr val="000000"/>
                </a:solidFill>
                <a:latin typeface="微软雅黑" panose="020B0503020204020204" pitchFamily="34" charset="-122"/>
                <a:ea typeface="微软雅黑" panose="020B0503020204020204" pitchFamily="34" charset="-122"/>
              </a:rPr>
              <a:t>的耐药突变存在较大差异，一代</a:t>
            </a:r>
            <a:r>
              <a:rPr lang="en-US" altLang="zh-CN" sz="1600" dirty="0" smtClean="0">
                <a:solidFill>
                  <a:srgbClr val="000000"/>
                </a:solidFill>
                <a:latin typeface="微软雅黑" panose="020B0503020204020204" pitchFamily="34" charset="-122"/>
                <a:ea typeface="微软雅黑" panose="020B0503020204020204" pitchFamily="34" charset="-122"/>
              </a:rPr>
              <a:t>TKI</a:t>
            </a:r>
            <a:r>
              <a:rPr lang="zh-CN" altLang="en-US" sz="1600" dirty="0" smtClean="0">
                <a:solidFill>
                  <a:srgbClr val="000000"/>
                </a:solidFill>
                <a:latin typeface="微软雅黑" panose="020B0503020204020204" pitchFamily="34" charset="-122"/>
                <a:ea typeface="微软雅黑" panose="020B0503020204020204" pitchFamily="34" charset="-122"/>
              </a:rPr>
              <a:t>耐药突变</a:t>
            </a:r>
            <a:r>
              <a:rPr lang="zh-CN" altLang="en-US" sz="1600" dirty="0">
                <a:solidFill>
                  <a:srgbClr val="000000"/>
                </a:solidFill>
                <a:latin typeface="微软雅黑" panose="020B0503020204020204" pitchFamily="34" charset="-122"/>
                <a:ea typeface="微软雅黑" panose="020B0503020204020204" pitchFamily="34" charset="-122"/>
              </a:rPr>
              <a:t>的比例为</a:t>
            </a:r>
            <a:r>
              <a:rPr lang="en-US" altLang="zh-CN" sz="1600" dirty="0">
                <a:solidFill>
                  <a:srgbClr val="000000"/>
                </a:solidFill>
                <a:latin typeface="微软雅黑" panose="020B0503020204020204" pitchFamily="34" charset="-122"/>
                <a:ea typeface="微软雅黑" panose="020B0503020204020204" pitchFamily="34" charset="-122"/>
              </a:rPr>
              <a:t>20%-30%</a:t>
            </a:r>
            <a:r>
              <a:rPr lang="zh-CN" altLang="en-US" sz="1600" dirty="0">
                <a:solidFill>
                  <a:srgbClr val="000000"/>
                </a:solidFill>
                <a:latin typeface="微软雅黑" panose="020B0503020204020204" pitchFamily="34" charset="-122"/>
                <a:ea typeface="微软雅黑" panose="020B0503020204020204" pitchFamily="34" charset="-122"/>
              </a:rPr>
              <a:t>，主要为</a:t>
            </a:r>
            <a:r>
              <a:rPr lang="en-US" altLang="zh-CN" sz="1600" dirty="0">
                <a:solidFill>
                  <a:srgbClr val="000000"/>
                </a:solidFill>
                <a:latin typeface="微软雅黑" panose="020B0503020204020204" pitchFamily="34" charset="-122"/>
                <a:ea typeface="微软雅黑" panose="020B0503020204020204" pitchFamily="34" charset="-122"/>
              </a:rPr>
              <a:t>L1196M</a:t>
            </a:r>
            <a:r>
              <a:rPr lang="zh-CN" altLang="en-US" sz="1600" dirty="0">
                <a:solidFill>
                  <a:srgbClr val="000000"/>
                </a:solidFill>
                <a:latin typeface="微软雅黑" panose="020B0503020204020204" pitchFamily="34" charset="-122"/>
                <a:ea typeface="微软雅黑" panose="020B0503020204020204" pitchFamily="34" charset="-122"/>
              </a:rPr>
              <a:t>、</a:t>
            </a:r>
            <a:r>
              <a:rPr lang="en-US" altLang="zh-CN" sz="1600" dirty="0">
                <a:solidFill>
                  <a:srgbClr val="000000"/>
                </a:solidFill>
                <a:latin typeface="微软雅黑" panose="020B0503020204020204" pitchFamily="34" charset="-122"/>
                <a:ea typeface="微软雅黑" panose="020B0503020204020204" pitchFamily="34" charset="-122"/>
              </a:rPr>
              <a:t>G1269A</a:t>
            </a:r>
            <a:r>
              <a:rPr lang="zh-CN" altLang="en-US" sz="1600" dirty="0">
                <a:solidFill>
                  <a:srgbClr val="000000"/>
                </a:solidFill>
                <a:latin typeface="微软雅黑" panose="020B0503020204020204" pitchFamily="34" charset="-122"/>
                <a:ea typeface="微软雅黑" panose="020B0503020204020204" pitchFamily="34" charset="-122"/>
              </a:rPr>
              <a:t>和</a:t>
            </a:r>
            <a:r>
              <a:rPr lang="en-US" altLang="zh-CN" sz="1600" dirty="0">
                <a:solidFill>
                  <a:srgbClr val="000000"/>
                </a:solidFill>
                <a:latin typeface="微软雅黑" panose="020B0503020204020204" pitchFamily="34" charset="-122"/>
                <a:ea typeface="微软雅黑" panose="020B0503020204020204" pitchFamily="34" charset="-122"/>
              </a:rPr>
              <a:t>F1174X</a:t>
            </a:r>
            <a:r>
              <a:rPr lang="zh-CN" altLang="en-US" sz="1600" dirty="0">
                <a:solidFill>
                  <a:srgbClr val="000000"/>
                </a:solidFill>
                <a:latin typeface="微软雅黑" panose="020B0503020204020204" pitchFamily="34" charset="-122"/>
                <a:ea typeface="微软雅黑" panose="020B0503020204020204" pitchFamily="34" charset="-122"/>
              </a:rPr>
              <a:t>；二代</a:t>
            </a:r>
            <a:r>
              <a:rPr lang="en-US" altLang="zh-CN" sz="1600" dirty="0" smtClean="0">
                <a:solidFill>
                  <a:srgbClr val="000000"/>
                </a:solidFill>
                <a:latin typeface="微软雅黑" panose="020B0503020204020204" pitchFamily="34" charset="-122"/>
                <a:ea typeface="微软雅黑" panose="020B0503020204020204" pitchFamily="34" charset="-122"/>
              </a:rPr>
              <a:t>TKI</a:t>
            </a:r>
            <a:r>
              <a:rPr lang="zh-CN" altLang="en-US" sz="1600" dirty="0" smtClean="0">
                <a:solidFill>
                  <a:srgbClr val="000000"/>
                </a:solidFill>
                <a:latin typeface="微软雅黑" panose="020B0503020204020204" pitchFamily="34" charset="-122"/>
                <a:ea typeface="微软雅黑" panose="020B0503020204020204" pitchFamily="34" charset="-122"/>
              </a:rPr>
              <a:t>耐药突变</a:t>
            </a:r>
            <a:r>
              <a:rPr lang="zh-CN" altLang="en-US" sz="1600" dirty="0">
                <a:solidFill>
                  <a:srgbClr val="000000"/>
                </a:solidFill>
                <a:latin typeface="微软雅黑" panose="020B0503020204020204" pitchFamily="34" charset="-122"/>
                <a:ea typeface="微软雅黑" panose="020B0503020204020204" pitchFamily="34" charset="-122"/>
              </a:rPr>
              <a:t>的比例为</a:t>
            </a:r>
            <a:r>
              <a:rPr lang="en-US" altLang="zh-CN" sz="1600" dirty="0">
                <a:solidFill>
                  <a:srgbClr val="000000"/>
                </a:solidFill>
                <a:latin typeface="微软雅黑" panose="020B0503020204020204" pitchFamily="34" charset="-122"/>
                <a:ea typeface="微软雅黑" panose="020B0503020204020204" pitchFamily="34" charset="-122"/>
              </a:rPr>
              <a:t>50%-70%</a:t>
            </a:r>
            <a:r>
              <a:rPr lang="zh-CN" altLang="en-US" sz="1600" dirty="0">
                <a:solidFill>
                  <a:srgbClr val="000000"/>
                </a:solidFill>
                <a:latin typeface="微软雅黑" panose="020B0503020204020204" pitchFamily="34" charset="-122"/>
                <a:ea typeface="微软雅黑" panose="020B0503020204020204" pitchFamily="34" charset="-122"/>
              </a:rPr>
              <a:t>，主要为</a:t>
            </a:r>
            <a:r>
              <a:rPr lang="en-US" altLang="zh-CN" sz="1600" dirty="0" smtClean="0">
                <a:solidFill>
                  <a:srgbClr val="000000"/>
                </a:solidFill>
                <a:latin typeface="微软雅黑" panose="020B0503020204020204" pitchFamily="34" charset="-122"/>
                <a:ea typeface="微软雅黑" panose="020B0503020204020204" pitchFamily="34" charset="-122"/>
              </a:rPr>
              <a:t>G1202R</a:t>
            </a:r>
            <a:endParaRPr lang="en-US" altLang="zh-CN" sz="1600" baseline="30000" dirty="0">
              <a:solidFill>
                <a:srgbClr val="000000"/>
              </a:solidFill>
              <a:latin typeface="微软雅黑" panose="020B0503020204020204" pitchFamily="34" charset="-122"/>
              <a:ea typeface="微软雅黑" panose="020B0503020204020204" pitchFamily="34" charset="-122"/>
            </a:endParaRPr>
          </a:p>
        </p:txBody>
      </p:sp>
      <p:sp>
        <p:nvSpPr>
          <p:cNvPr id="9219" name="矩形 11"/>
          <p:cNvSpPr>
            <a:spLocks noChangeArrowheads="1"/>
          </p:cNvSpPr>
          <p:nvPr/>
        </p:nvSpPr>
        <p:spPr bwMode="auto">
          <a:xfrm>
            <a:off x="6561667" y="1473200"/>
            <a:ext cx="5057176" cy="4284133"/>
          </a:xfrm>
          <a:prstGeom prst="rect">
            <a:avLst/>
          </a:prstGeom>
          <a:noFill/>
          <a:ln w="19050"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4" name="文本框 3"/>
          <p:cNvSpPr txBox="1"/>
          <p:nvPr/>
        </p:nvSpPr>
        <p:spPr>
          <a:xfrm>
            <a:off x="135467" y="35984"/>
            <a:ext cx="7264400"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1</a:t>
            </a:r>
            <a:r>
              <a:rPr lang="zh-CN" altLang="en-US" sz="3200" b="1" dirty="0">
                <a:solidFill>
                  <a:srgbClr val="4F81BD"/>
                </a:solidFill>
                <a:latin typeface="微软雅黑" panose="020B0503020204020204" pitchFamily="34" charset="-122"/>
                <a:ea typeface="微软雅黑" panose="020B0503020204020204" pitchFamily="34" charset="-122"/>
              </a:rPr>
              <a:t>、药品基本信息   </a:t>
            </a:r>
            <a:r>
              <a:rPr lang="en-US" altLang="zh-CN" sz="2667" spc="133" dirty="0">
                <a:solidFill>
                  <a:srgbClr val="B8B8B8"/>
                </a:solidFill>
                <a:latin typeface="微软雅黑" panose="020B0503020204020204" pitchFamily="34" charset="-122"/>
                <a:ea typeface="微软雅黑" panose="020B0503020204020204" pitchFamily="34" charset="-122"/>
              </a:rPr>
              <a:t>Basic information</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159933" y="1752600"/>
            <a:ext cx="4097867" cy="3580467"/>
          </a:xfrm>
          <a:prstGeom prst="rect">
            <a:avLst/>
          </a:prstGeom>
          <a:noFill/>
        </p:spPr>
        <p:txBody>
          <a:bodyPr>
            <a:spAutoFit/>
          </a:bodyPr>
          <a:lstStyle/>
          <a:p>
            <a:pPr marL="228594" indent="-228594" eaLnBrk="0" fontAlgn="base" hangingPunct="0">
              <a:lnSpc>
                <a:spcPts val="3200"/>
              </a:lnSpc>
              <a:spcBef>
                <a:spcPts val="800"/>
              </a:spcBef>
              <a:spcAft>
                <a:spcPct val="0"/>
              </a:spcAft>
              <a:buFont typeface="Wingdings" panose="05000000000000000000" pitchFamily="2" charset="2"/>
              <a:buChar char="Ø"/>
              <a:defRPr/>
            </a:pPr>
            <a:r>
              <a:rPr lang="zh-CN" altLang="en-US" sz="1600" b="1" dirty="0">
                <a:solidFill>
                  <a:srgbClr val="000000"/>
                </a:solidFill>
                <a:latin typeface="微软雅黑" panose="020B0503020204020204" pitchFamily="34" charset="-122"/>
                <a:ea typeface="微软雅黑" panose="020B0503020204020204" pitchFamily="34" charset="-122"/>
              </a:rPr>
              <a:t>肺癌患者存活率和生活质量低</a:t>
            </a:r>
            <a:r>
              <a:rPr lang="zh-CN" altLang="en-US" sz="1600" dirty="0">
                <a:solidFill>
                  <a:srgbClr val="000000"/>
                </a:solidFill>
                <a:latin typeface="微软雅黑" panose="020B0503020204020204" pitchFamily="34" charset="-122"/>
                <a:ea typeface="微软雅黑" panose="020B0503020204020204" pitchFamily="34" charset="-122"/>
              </a:rPr>
              <a:t>： </a:t>
            </a:r>
          </a:p>
          <a:p>
            <a:pPr eaLnBrk="0" fontAlgn="base" hangingPunct="0">
              <a:lnSpc>
                <a:spcPts val="3200"/>
              </a:lnSpc>
              <a:spcBef>
                <a:spcPts val="800"/>
              </a:spcBef>
              <a:spcAft>
                <a:spcPct val="0"/>
              </a:spcAft>
              <a:defRPr/>
            </a:pPr>
            <a:r>
              <a:rPr lang="zh-CN" altLang="en-US" sz="1600" dirty="0">
                <a:solidFill>
                  <a:srgbClr val="000000"/>
                </a:solidFill>
                <a:latin typeface="微软雅黑" panose="020B0503020204020204" pitchFamily="34" charset="-122"/>
                <a:ea typeface="微软雅黑" panose="020B0503020204020204" pitchFamily="34" charset="-122"/>
              </a:rPr>
              <a:t>肺癌的发病率和死亡率居中国肿瘤</a:t>
            </a:r>
            <a:r>
              <a:rPr lang="zh-CN" altLang="en-US" sz="1600" dirty="0" smtClean="0">
                <a:solidFill>
                  <a:srgbClr val="000000"/>
                </a:solidFill>
                <a:latin typeface="微软雅黑" panose="020B0503020204020204" pitchFamily="34" charset="-122"/>
                <a:ea typeface="微软雅黑" panose="020B0503020204020204" pitchFamily="34" charset="-122"/>
              </a:rPr>
              <a:t>首位，</a:t>
            </a:r>
            <a:r>
              <a:rPr lang="zh-CN" altLang="en-US" sz="1600" dirty="0">
                <a:solidFill>
                  <a:srgbClr val="000000"/>
                </a:solidFill>
                <a:latin typeface="微软雅黑" panose="020B0503020204020204" pitchFamily="34" charset="-122"/>
                <a:ea typeface="微软雅黑" panose="020B0503020204020204" pitchFamily="34" charset="-122"/>
              </a:rPr>
              <a:t>肺癌患者生活质量低于其他恶性肿瘤</a:t>
            </a:r>
            <a:r>
              <a:rPr lang="zh-CN" altLang="en-US" sz="1600" dirty="0" smtClean="0">
                <a:solidFill>
                  <a:srgbClr val="000000"/>
                </a:solidFill>
                <a:latin typeface="微软雅黑" panose="020B0503020204020204" pitchFamily="34" charset="-122"/>
                <a:ea typeface="微软雅黑" panose="020B0503020204020204" pitchFamily="34" charset="-122"/>
              </a:rPr>
              <a:t>患者，</a:t>
            </a:r>
            <a:r>
              <a:rPr lang="zh-CN" altLang="en-US" sz="1600" dirty="0">
                <a:solidFill>
                  <a:srgbClr val="000000"/>
                </a:solidFill>
                <a:latin typeface="微软雅黑" panose="020B0503020204020204" pitchFamily="34" charset="-122"/>
                <a:ea typeface="微软雅黑" panose="020B0503020204020204" pitchFamily="34" charset="-122"/>
              </a:rPr>
              <a:t>晚期非小细胞肺癌患者</a:t>
            </a:r>
            <a:r>
              <a:rPr lang="en-US" altLang="zh-CN" sz="1600" dirty="0">
                <a:solidFill>
                  <a:srgbClr val="000000"/>
                </a:solidFill>
                <a:latin typeface="微软雅黑" panose="020B0503020204020204" pitchFamily="34" charset="-122"/>
                <a:ea typeface="微软雅黑" panose="020B0503020204020204" pitchFamily="34" charset="-122"/>
              </a:rPr>
              <a:t>5</a:t>
            </a:r>
            <a:r>
              <a:rPr lang="zh-CN" altLang="en-US" sz="1600" dirty="0">
                <a:solidFill>
                  <a:srgbClr val="000000"/>
                </a:solidFill>
                <a:latin typeface="微软雅黑" panose="020B0503020204020204" pitchFamily="34" charset="-122"/>
                <a:ea typeface="微软雅黑" panose="020B0503020204020204" pitchFamily="34" charset="-122"/>
              </a:rPr>
              <a:t>年存活率不足</a:t>
            </a:r>
            <a:r>
              <a:rPr lang="en-US" altLang="zh-CN" sz="1600" dirty="0">
                <a:solidFill>
                  <a:srgbClr val="000000"/>
                </a:solidFill>
                <a:latin typeface="微软雅黑" panose="020B0503020204020204" pitchFamily="34" charset="-122"/>
                <a:ea typeface="微软雅黑" panose="020B0503020204020204" pitchFamily="34" charset="-122"/>
              </a:rPr>
              <a:t>5</a:t>
            </a:r>
            <a:r>
              <a:rPr lang="en-US" altLang="zh-CN" sz="1600" dirty="0" smtClean="0">
                <a:solidFill>
                  <a:srgbClr val="000000"/>
                </a:solidFill>
                <a:latin typeface="微软雅黑" panose="020B0503020204020204" pitchFamily="34" charset="-122"/>
                <a:ea typeface="微软雅黑" panose="020B0503020204020204" pitchFamily="34" charset="-122"/>
              </a:rPr>
              <a:t>%</a:t>
            </a:r>
            <a:endParaRPr lang="en-US" altLang="zh-CN" sz="1600" baseline="30000" dirty="0">
              <a:solidFill>
                <a:srgbClr val="000000"/>
              </a:solidFill>
              <a:latin typeface="微软雅黑" panose="020B0503020204020204" pitchFamily="34" charset="-122"/>
              <a:ea typeface="微软雅黑" panose="020B0503020204020204" pitchFamily="34" charset="-122"/>
            </a:endParaRPr>
          </a:p>
          <a:p>
            <a:pPr marL="228594" indent="-228594" eaLnBrk="0" fontAlgn="base" hangingPunct="0">
              <a:lnSpc>
                <a:spcPts val="3200"/>
              </a:lnSpc>
              <a:spcBef>
                <a:spcPts val="800"/>
              </a:spcBef>
              <a:spcAft>
                <a:spcPct val="0"/>
              </a:spcAft>
              <a:buFont typeface="Wingdings" panose="05000000000000000000" pitchFamily="2" charset="2"/>
              <a:buChar char="Ø"/>
              <a:defRPr/>
            </a:pPr>
            <a:r>
              <a:rPr lang="zh-CN" altLang="en-US" sz="1600" dirty="0">
                <a:solidFill>
                  <a:srgbClr val="000000"/>
                </a:solidFill>
                <a:latin typeface="微软雅黑" panose="020B0503020204020204" pitchFamily="34" charset="-122"/>
                <a:ea typeface="微软雅黑" panose="020B0503020204020204" pitchFamily="34" charset="-122"/>
              </a:rPr>
              <a:t>中国</a:t>
            </a:r>
            <a:r>
              <a:rPr lang="zh-CN" altLang="en-US" sz="1600" dirty="0" smtClean="0">
                <a:solidFill>
                  <a:srgbClr val="000000"/>
                </a:solidFill>
                <a:latin typeface="微软雅黑" panose="020B0503020204020204" pitchFamily="34" charset="-122"/>
                <a:ea typeface="微软雅黑" panose="020B0503020204020204" pitchFamily="34" charset="-122"/>
              </a:rPr>
              <a:t>人群</a:t>
            </a:r>
            <a:r>
              <a:rPr lang="en-US" altLang="zh-CN" sz="1600" dirty="0" smtClean="0">
                <a:solidFill>
                  <a:srgbClr val="FF0000"/>
                </a:solidFill>
                <a:latin typeface="微软雅黑" panose="020B0503020204020204" pitchFamily="34" charset="-122"/>
                <a:ea typeface="微软雅黑" panose="020B0503020204020204" pitchFamily="34" charset="-122"/>
              </a:rPr>
              <a:t>ALK</a:t>
            </a:r>
            <a:r>
              <a:rPr lang="zh-CN" altLang="en-US" sz="1600" dirty="0">
                <a:solidFill>
                  <a:srgbClr val="FF0000"/>
                </a:solidFill>
                <a:latin typeface="微软雅黑" panose="020B0503020204020204" pitchFamily="34" charset="-122"/>
                <a:ea typeface="微软雅黑" panose="020B0503020204020204" pitchFamily="34" charset="-122"/>
              </a:rPr>
              <a:t>阳性发生率为</a:t>
            </a:r>
            <a:r>
              <a:rPr lang="en-US" altLang="zh-CN" sz="1600" dirty="0">
                <a:solidFill>
                  <a:srgbClr val="FF0000"/>
                </a:solidFill>
                <a:latin typeface="微软雅黑" panose="020B0503020204020204" pitchFamily="34" charset="-122"/>
                <a:ea typeface="微软雅黑" panose="020B0503020204020204" pitchFamily="34" charset="-122"/>
              </a:rPr>
              <a:t>5.1</a:t>
            </a:r>
            <a:r>
              <a:rPr lang="en-US" altLang="zh-CN" sz="1600" dirty="0" smtClean="0">
                <a:solidFill>
                  <a:srgbClr val="FF0000"/>
                </a:solidFill>
                <a:latin typeface="微软雅黑" panose="020B0503020204020204" pitchFamily="34" charset="-122"/>
                <a:ea typeface="微软雅黑" panose="020B0503020204020204" pitchFamily="34" charset="-122"/>
              </a:rPr>
              <a:t>%</a:t>
            </a:r>
            <a:r>
              <a:rPr lang="zh-CN" altLang="en-US" sz="1600" dirty="0" smtClean="0">
                <a:solidFill>
                  <a:srgbClr val="000000"/>
                </a:solidFill>
                <a:latin typeface="微软雅黑" panose="020B0503020204020204" pitchFamily="34" charset="-122"/>
                <a:ea typeface="微软雅黑" panose="020B0503020204020204" pitchFamily="34" charset="-122"/>
              </a:rPr>
              <a:t>。</a:t>
            </a:r>
            <a:r>
              <a:rPr lang="zh-CN" altLang="en-US" sz="1600" dirty="0">
                <a:solidFill>
                  <a:srgbClr val="000000"/>
                </a:solidFill>
                <a:latin typeface="微软雅黑" panose="020B0503020204020204" pitchFamily="34" charset="-122"/>
                <a:ea typeface="微软雅黑" panose="020B0503020204020204" pitchFamily="34" charset="-122"/>
              </a:rPr>
              <a:t>大多数</a:t>
            </a:r>
            <a:r>
              <a:rPr lang="en-US" altLang="zh-CN" sz="1600" dirty="0">
                <a:solidFill>
                  <a:srgbClr val="000000"/>
                </a:solidFill>
                <a:latin typeface="微软雅黑" panose="020B0503020204020204" pitchFamily="34" charset="-122"/>
                <a:ea typeface="微软雅黑" panose="020B0503020204020204" pitchFamily="34" charset="-122"/>
              </a:rPr>
              <a:t>ALK</a:t>
            </a:r>
            <a:r>
              <a:rPr lang="zh-CN" altLang="en-US" sz="1600" dirty="0">
                <a:solidFill>
                  <a:srgbClr val="000000"/>
                </a:solidFill>
                <a:latin typeface="微软雅黑" panose="020B0503020204020204" pitchFamily="34" charset="-122"/>
                <a:ea typeface="微软雅黑" panose="020B0503020204020204" pitchFamily="34" charset="-122"/>
              </a:rPr>
              <a:t>阳性</a:t>
            </a:r>
            <a:r>
              <a:rPr lang="en-US" altLang="zh-CN" sz="1600" dirty="0">
                <a:solidFill>
                  <a:srgbClr val="000000"/>
                </a:solidFill>
                <a:latin typeface="微软雅黑" panose="020B0503020204020204" pitchFamily="34" charset="-122"/>
                <a:ea typeface="微软雅黑" panose="020B0503020204020204" pitchFamily="34" charset="-122"/>
              </a:rPr>
              <a:t>NSCLC</a:t>
            </a:r>
            <a:r>
              <a:rPr lang="zh-CN" altLang="en-US" sz="1600" dirty="0">
                <a:solidFill>
                  <a:srgbClr val="000000"/>
                </a:solidFill>
                <a:latin typeface="微软雅黑" panose="020B0503020204020204" pitchFamily="34" charset="-122"/>
                <a:ea typeface="微软雅黑" panose="020B0503020204020204" pitchFamily="34" charset="-122"/>
              </a:rPr>
              <a:t>患者为不抽烟或轻度抽烟人群，且</a:t>
            </a:r>
            <a:r>
              <a:rPr lang="zh-CN" altLang="en-US" sz="1600" dirty="0">
                <a:solidFill>
                  <a:srgbClr val="FF0000"/>
                </a:solidFill>
                <a:latin typeface="微软雅黑" panose="020B0503020204020204" pitchFamily="34" charset="-122"/>
                <a:ea typeface="微软雅黑" panose="020B0503020204020204" pitchFamily="34" charset="-122"/>
              </a:rPr>
              <a:t>发病年龄较轻，易发生脑</a:t>
            </a:r>
            <a:r>
              <a:rPr lang="zh-CN" altLang="en-US" sz="1600" dirty="0" smtClean="0">
                <a:solidFill>
                  <a:srgbClr val="FF0000"/>
                </a:solidFill>
                <a:latin typeface="微软雅黑" panose="020B0503020204020204" pitchFamily="34" charset="-122"/>
                <a:ea typeface="微软雅黑" panose="020B0503020204020204" pitchFamily="34" charset="-122"/>
              </a:rPr>
              <a:t>转移。全国</a:t>
            </a:r>
            <a:r>
              <a:rPr lang="zh-CN" altLang="en-US" sz="1600" dirty="0">
                <a:solidFill>
                  <a:srgbClr val="FF0000"/>
                </a:solidFill>
                <a:latin typeface="微软雅黑" panose="020B0503020204020204" pitchFamily="34" charset="-122"/>
                <a:ea typeface="微软雅黑" panose="020B0503020204020204" pitchFamily="34" charset="-122"/>
              </a:rPr>
              <a:t>每年约</a:t>
            </a:r>
            <a:r>
              <a:rPr lang="en-US" altLang="zh-CN" sz="1600" dirty="0">
                <a:solidFill>
                  <a:srgbClr val="FF0000"/>
                </a:solidFill>
                <a:latin typeface="微软雅黑" panose="020B0503020204020204" pitchFamily="34" charset="-122"/>
                <a:ea typeface="微软雅黑" panose="020B0503020204020204" pitchFamily="34" charset="-122"/>
              </a:rPr>
              <a:t>3.59</a:t>
            </a:r>
            <a:r>
              <a:rPr lang="zh-CN" altLang="en-US" sz="1600" dirty="0">
                <a:solidFill>
                  <a:srgbClr val="FF0000"/>
                </a:solidFill>
                <a:latin typeface="微软雅黑" panose="020B0503020204020204" pitchFamily="34" charset="-122"/>
                <a:ea typeface="微软雅黑" panose="020B0503020204020204" pitchFamily="34" charset="-122"/>
              </a:rPr>
              <a:t>万例新诊断</a:t>
            </a:r>
            <a:r>
              <a:rPr lang="zh-CN" altLang="en-US" sz="1600" dirty="0" smtClean="0">
                <a:solidFill>
                  <a:srgbClr val="FF0000"/>
                </a:solidFill>
                <a:latin typeface="微软雅黑" panose="020B0503020204020204" pitchFamily="34" charset="-122"/>
                <a:ea typeface="微软雅黑" panose="020B0503020204020204" pitchFamily="34" charset="-122"/>
              </a:rPr>
              <a:t>病例</a:t>
            </a:r>
            <a:endParaRPr lang="en-US" altLang="zh-CN" sz="1600" baseline="30000" dirty="0">
              <a:solidFill>
                <a:srgbClr val="000000"/>
              </a:solidFill>
              <a:latin typeface="微软雅黑" panose="020B0503020204020204" pitchFamily="34" charset="-122"/>
              <a:ea typeface="微软雅黑" panose="020B0503020204020204" pitchFamily="34" charset="-122"/>
            </a:endParaRPr>
          </a:p>
        </p:txBody>
      </p:sp>
      <p:sp>
        <p:nvSpPr>
          <p:cNvPr id="9222" name="矩形 6"/>
          <p:cNvSpPr>
            <a:spLocks noChangeArrowheads="1"/>
          </p:cNvSpPr>
          <p:nvPr/>
        </p:nvSpPr>
        <p:spPr bwMode="auto">
          <a:xfrm>
            <a:off x="880533" y="1473200"/>
            <a:ext cx="4656667" cy="4284133"/>
          </a:xfrm>
          <a:prstGeom prst="rect">
            <a:avLst/>
          </a:prstGeom>
          <a:noFill/>
          <a:ln w="19050"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grpSp>
        <p:nvGrpSpPr>
          <p:cNvPr id="9223" name="组合 10"/>
          <p:cNvGrpSpPr>
            <a:grpSpLocks/>
          </p:cNvGrpSpPr>
          <p:nvPr/>
        </p:nvGrpSpPr>
        <p:grpSpPr bwMode="auto">
          <a:xfrm>
            <a:off x="880533" y="1100668"/>
            <a:ext cx="1862667" cy="558800"/>
            <a:chOff x="5130784" y="2292358"/>
            <a:chExt cx="1396960" cy="419088"/>
          </a:xfrm>
        </p:grpSpPr>
        <p:sp>
          <p:nvSpPr>
            <p:cNvPr id="9227" name="横卷形 9"/>
            <p:cNvSpPr>
              <a:spLocks noChangeArrowheads="1"/>
            </p:cNvSpPr>
            <p:nvPr/>
          </p:nvSpPr>
          <p:spPr bwMode="auto">
            <a:xfrm>
              <a:off x="5130784" y="2292358"/>
              <a:ext cx="1396960" cy="419088"/>
            </a:xfrm>
            <a:prstGeom prst="horizontalScroll">
              <a:avLst>
                <a:gd name="adj" fmla="val 125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9228" name="文本框 7"/>
            <p:cNvSpPr txBox="1">
              <a:spLocks noChangeArrowheads="1"/>
            </p:cNvSpPr>
            <p:nvPr/>
          </p:nvSpPr>
          <p:spPr bwMode="auto">
            <a:xfrm>
              <a:off x="5200632" y="2363402"/>
              <a:ext cx="1327112" cy="253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a:solidFill>
                    <a:srgbClr val="FFFFFF"/>
                  </a:solidFill>
                  <a:latin typeface="微软雅黑" panose="020B0503020204020204" pitchFamily="34" charset="-122"/>
                  <a:ea typeface="微软雅黑" panose="020B0503020204020204" pitchFamily="34" charset="-122"/>
                </a:rPr>
                <a:t>疾病的基本情况</a:t>
              </a:r>
            </a:p>
          </p:txBody>
        </p:sp>
      </p:grpSp>
      <p:grpSp>
        <p:nvGrpSpPr>
          <p:cNvPr id="9224" name="组合 10"/>
          <p:cNvGrpSpPr>
            <a:grpSpLocks/>
          </p:cNvGrpSpPr>
          <p:nvPr/>
        </p:nvGrpSpPr>
        <p:grpSpPr bwMode="auto">
          <a:xfrm>
            <a:off x="6561667" y="1100669"/>
            <a:ext cx="2328333" cy="559523"/>
            <a:chOff x="5130784" y="2292358"/>
            <a:chExt cx="1396960" cy="419088"/>
          </a:xfrm>
        </p:grpSpPr>
        <p:sp>
          <p:nvSpPr>
            <p:cNvPr id="9225" name="横卷形 9"/>
            <p:cNvSpPr>
              <a:spLocks noChangeArrowheads="1"/>
            </p:cNvSpPr>
            <p:nvPr/>
          </p:nvSpPr>
          <p:spPr bwMode="auto">
            <a:xfrm>
              <a:off x="5130784" y="2292358"/>
              <a:ext cx="1396960" cy="419088"/>
            </a:xfrm>
            <a:prstGeom prst="horizontalScroll">
              <a:avLst>
                <a:gd name="adj" fmla="val 125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9226" name="文本框 7"/>
            <p:cNvSpPr txBox="1">
              <a:spLocks noChangeArrowheads="1"/>
            </p:cNvSpPr>
            <p:nvPr/>
          </p:nvSpPr>
          <p:spPr bwMode="auto">
            <a:xfrm>
              <a:off x="5200632" y="2363402"/>
              <a:ext cx="1327112" cy="25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dirty="0">
                  <a:solidFill>
                    <a:srgbClr val="FFFFFF"/>
                  </a:solidFill>
                  <a:latin typeface="微软雅黑" panose="020B0503020204020204" pitchFamily="34" charset="-122"/>
                  <a:ea typeface="微软雅黑" panose="020B0503020204020204" pitchFamily="34" charset="-122"/>
                </a:rPr>
                <a:t>临床未被满足的需求</a:t>
              </a:r>
            </a:p>
          </p:txBody>
        </p:sp>
      </p:grpSp>
    </p:spTree>
    <p:extLst>
      <p:ext uri="{BB962C8B-B14F-4D97-AF65-F5344CB8AC3E}">
        <p14:creationId xmlns:p14="http://schemas.microsoft.com/office/powerpoint/2010/main" val="3713885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1"/>
            <a:ext cx="5122333"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2</a:t>
            </a:r>
            <a:r>
              <a:rPr lang="zh-CN" altLang="en-US" sz="3200" b="1" dirty="0">
                <a:solidFill>
                  <a:srgbClr val="4F81BD"/>
                </a:solidFill>
                <a:latin typeface="微软雅黑" panose="020B0503020204020204" pitchFamily="34" charset="-122"/>
                <a:ea typeface="微软雅黑" panose="020B0503020204020204" pitchFamily="34" charset="-122"/>
              </a:rPr>
              <a:t>、安全性   </a:t>
            </a:r>
            <a:r>
              <a:rPr lang="en-US" altLang="zh-CN" sz="2667" spc="133" dirty="0">
                <a:solidFill>
                  <a:srgbClr val="B8B8B8"/>
                </a:solidFill>
                <a:latin typeface="微软雅黑" panose="020B0503020204020204" pitchFamily="34" charset="-122"/>
                <a:ea typeface="微软雅黑" panose="020B0503020204020204" pitchFamily="34" charset="-122"/>
              </a:rPr>
              <a:t>Safety </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10244" name="矩形 5"/>
          <p:cNvSpPr>
            <a:spLocks noChangeArrowheads="1"/>
          </p:cNvSpPr>
          <p:nvPr/>
        </p:nvSpPr>
        <p:spPr bwMode="auto">
          <a:xfrm>
            <a:off x="609600" y="1286934"/>
            <a:ext cx="10981267" cy="1579920"/>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ts val="2933"/>
              </a:lnSpc>
              <a:spcBef>
                <a:spcPts val="1600"/>
              </a:spcBef>
              <a:spcAft>
                <a:spcPct val="0"/>
              </a:spcAft>
              <a:buFont typeface="Wingdings" panose="05000000000000000000" pitchFamily="2" charset="2"/>
              <a:buChar char="Ø"/>
            </a:pPr>
            <a:r>
              <a:rPr lang="zh-CN" altLang="en-US" sz="1600" b="1" dirty="0" smtClean="0">
                <a:solidFill>
                  <a:srgbClr val="FF0000"/>
                </a:solidFill>
                <a:latin typeface="微软雅黑" panose="020B0503020204020204" pitchFamily="34" charset="-122"/>
                <a:ea typeface="微软雅黑" panose="020B0503020204020204" pitchFamily="34" charset="-122"/>
              </a:rPr>
              <a:t>伊鲁阿克便秘</a:t>
            </a:r>
            <a:r>
              <a:rPr lang="zh-CN" altLang="en-US" sz="1600" b="1" dirty="0">
                <a:solidFill>
                  <a:srgbClr val="FF0000"/>
                </a:solidFill>
                <a:latin typeface="微软雅黑" panose="020B0503020204020204" pitchFamily="34" charset="-122"/>
                <a:ea typeface="微软雅黑" panose="020B0503020204020204" pitchFamily="34" charset="-122"/>
              </a:rPr>
              <a:t>（</a:t>
            </a:r>
            <a:r>
              <a:rPr lang="en-US" altLang="zh-CN" sz="1600" b="1" dirty="0">
                <a:solidFill>
                  <a:srgbClr val="FF0000"/>
                </a:solidFill>
                <a:latin typeface="微软雅黑" panose="020B0503020204020204" pitchFamily="34" charset="-122"/>
                <a:ea typeface="微软雅黑" panose="020B0503020204020204" pitchFamily="34" charset="-122"/>
              </a:rPr>
              <a:t>3.2%</a:t>
            </a:r>
            <a:r>
              <a:rPr lang="zh-CN" altLang="en-US" sz="1600" b="1" dirty="0">
                <a:solidFill>
                  <a:srgbClr val="FF0000"/>
                </a:solidFill>
                <a:latin typeface="微软雅黑" panose="020B0503020204020204" pitchFamily="34" charset="-122"/>
                <a:ea typeface="微软雅黑" panose="020B0503020204020204" pitchFamily="34" charset="-122"/>
              </a:rPr>
              <a:t>） </a:t>
            </a:r>
            <a:r>
              <a:rPr lang="zh-CN" altLang="en-US" sz="1600" b="1" dirty="0" smtClean="0">
                <a:solidFill>
                  <a:srgbClr val="FF0000"/>
                </a:solidFill>
                <a:latin typeface="微软雅黑" panose="020B0503020204020204" pitchFamily="34" charset="-122"/>
                <a:ea typeface="微软雅黑" panose="020B0503020204020204" pitchFamily="34" charset="-122"/>
              </a:rPr>
              <a:t>、水肿（</a:t>
            </a:r>
            <a:r>
              <a:rPr lang="en-US" altLang="zh-CN" sz="1600" b="1" dirty="0" smtClean="0">
                <a:solidFill>
                  <a:srgbClr val="FF0000"/>
                </a:solidFill>
                <a:latin typeface="微软雅黑" panose="020B0503020204020204" pitchFamily="34" charset="-122"/>
                <a:ea typeface="微软雅黑" panose="020B0503020204020204" pitchFamily="34" charset="-122"/>
              </a:rPr>
              <a:t>4.4%</a:t>
            </a:r>
            <a:r>
              <a:rPr lang="zh-CN" altLang="en-US" sz="1600" b="1" dirty="0" smtClean="0">
                <a:solidFill>
                  <a:srgbClr val="FF0000"/>
                </a:solidFill>
                <a:latin typeface="微软雅黑" panose="020B0503020204020204" pitchFamily="34" charset="-122"/>
                <a:ea typeface="微软雅黑" panose="020B0503020204020204" pitchFamily="34" charset="-122"/>
              </a:rPr>
              <a:t>）和</a:t>
            </a:r>
            <a:r>
              <a:rPr lang="zh-CN" altLang="en-US" sz="1600" b="1" dirty="0">
                <a:solidFill>
                  <a:srgbClr val="FF0000"/>
                </a:solidFill>
                <a:latin typeface="微软雅黑" panose="020B0503020204020204" pitchFamily="34" charset="-122"/>
                <a:ea typeface="微软雅黑" panose="020B0503020204020204" pitchFamily="34" charset="-122"/>
              </a:rPr>
              <a:t>肌痛（</a:t>
            </a:r>
            <a:r>
              <a:rPr lang="en-US" altLang="zh-CN" sz="1600" b="1" dirty="0">
                <a:solidFill>
                  <a:srgbClr val="FF0000"/>
                </a:solidFill>
                <a:latin typeface="微软雅黑" panose="020B0503020204020204" pitchFamily="34" charset="-122"/>
                <a:ea typeface="微软雅黑" panose="020B0503020204020204" pitchFamily="34" charset="-122"/>
              </a:rPr>
              <a:t>5.6%</a:t>
            </a:r>
            <a:r>
              <a:rPr lang="zh-CN" altLang="en-US" sz="1600" b="1" dirty="0">
                <a:solidFill>
                  <a:srgbClr val="FF0000"/>
                </a:solidFill>
                <a:latin typeface="微软雅黑" panose="020B0503020204020204" pitchFamily="34" charset="-122"/>
                <a:ea typeface="微软雅黑" panose="020B0503020204020204" pitchFamily="34" charset="-122"/>
              </a:rPr>
              <a:t>）</a:t>
            </a:r>
            <a:r>
              <a:rPr lang="zh-CN" altLang="en-US" sz="1600" b="1" dirty="0" smtClean="0">
                <a:solidFill>
                  <a:srgbClr val="FF0000"/>
                </a:solidFill>
                <a:latin typeface="微软雅黑" panose="020B0503020204020204" pitchFamily="34" charset="-122"/>
                <a:ea typeface="微软雅黑" panose="020B0503020204020204" pitchFamily="34" charset="-122"/>
              </a:rPr>
              <a:t>等</a:t>
            </a:r>
            <a:r>
              <a:rPr lang="zh-CN" altLang="en-US" sz="1600" b="1" dirty="0">
                <a:solidFill>
                  <a:srgbClr val="FF0000"/>
                </a:solidFill>
                <a:latin typeface="微软雅黑" panose="020B0503020204020204" pitchFamily="34" charset="-122"/>
                <a:ea typeface="微软雅黑" panose="020B0503020204020204" pitchFamily="34" charset="-122"/>
              </a:rPr>
              <a:t>不良反应发生率</a:t>
            </a:r>
            <a:r>
              <a:rPr lang="zh-CN" altLang="en-US" sz="1600" b="1" dirty="0" smtClean="0">
                <a:solidFill>
                  <a:srgbClr val="FF0000"/>
                </a:solidFill>
                <a:latin typeface="微软雅黑" panose="020B0503020204020204" pitchFamily="34" charset="-122"/>
                <a:ea typeface="微软雅黑" panose="020B0503020204020204" pitchFamily="34" charset="-122"/>
              </a:rPr>
              <a:t>低</a:t>
            </a:r>
            <a:endParaRPr lang="en-US" altLang="zh-CN" sz="1600" baseline="30000" dirty="0">
              <a:solidFill>
                <a:srgbClr val="FF0000"/>
              </a:solidFill>
              <a:latin typeface="微软雅黑" panose="020B0503020204020204" pitchFamily="34" charset="-122"/>
              <a:ea typeface="微软雅黑" panose="020B0503020204020204" pitchFamily="34" charset="-122"/>
            </a:endParaRPr>
          </a:p>
          <a:p>
            <a:pPr eaLnBrk="0" fontAlgn="base" hangingPunct="0">
              <a:lnSpc>
                <a:spcPts val="2933"/>
              </a:lnSpc>
              <a:spcBef>
                <a:spcPct val="0"/>
              </a:spcBef>
              <a:spcAft>
                <a:spcPct val="0"/>
              </a:spcAft>
              <a:buFont typeface="Wingdings" panose="05000000000000000000" pitchFamily="2" charset="2"/>
              <a:buChar char="Ø"/>
            </a:pPr>
            <a:r>
              <a:rPr lang="zh-CN" altLang="en-US" sz="1600" dirty="0">
                <a:solidFill>
                  <a:srgbClr val="000000"/>
                </a:solidFill>
                <a:latin typeface="微软雅黑" panose="020B0503020204020204" pitchFamily="34" charset="-122"/>
                <a:ea typeface="微软雅黑" panose="020B0503020204020204" pitchFamily="34" charset="-122"/>
              </a:rPr>
              <a:t>与其他同类药品比，</a:t>
            </a:r>
            <a:r>
              <a:rPr lang="zh-CN" altLang="en-US" sz="1600" dirty="0">
                <a:solidFill>
                  <a:srgbClr val="FF0000"/>
                </a:solidFill>
                <a:latin typeface="微软雅黑" panose="020B0503020204020204" pitchFamily="34" charset="-122"/>
                <a:ea typeface="微软雅黑" panose="020B0503020204020204" pitchFamily="34" charset="-122"/>
              </a:rPr>
              <a:t>无新增特异性不良反应，</a:t>
            </a:r>
            <a:r>
              <a:rPr lang="zh-CN" altLang="en-US" sz="1600" dirty="0">
                <a:solidFill>
                  <a:srgbClr val="000000"/>
                </a:solidFill>
                <a:latin typeface="微软雅黑" panose="020B0503020204020204" pitchFamily="34" charset="-122"/>
                <a:ea typeface="微软雅黑" panose="020B0503020204020204" pitchFamily="34" charset="-122"/>
              </a:rPr>
              <a:t>无安全性警告、无黑框警告、无撤市</a:t>
            </a:r>
            <a:r>
              <a:rPr lang="zh-CN" altLang="en-US" sz="1600" dirty="0" smtClean="0">
                <a:solidFill>
                  <a:srgbClr val="000000"/>
                </a:solidFill>
                <a:latin typeface="微软雅黑" panose="020B0503020204020204" pitchFamily="34" charset="-122"/>
                <a:ea typeface="微软雅黑" panose="020B0503020204020204" pitchFamily="34" charset="-122"/>
              </a:rPr>
              <a:t>信息</a:t>
            </a:r>
            <a:endParaRPr lang="en-US" altLang="zh-CN" sz="1600" dirty="0" smtClean="0">
              <a:solidFill>
                <a:srgbClr val="000000"/>
              </a:solidFill>
              <a:latin typeface="微软雅黑" panose="020B0503020204020204" pitchFamily="34" charset="-122"/>
              <a:ea typeface="微软雅黑" panose="020B0503020204020204" pitchFamily="34" charset="-122"/>
            </a:endParaRPr>
          </a:p>
          <a:p>
            <a:pPr eaLnBrk="0" fontAlgn="base" hangingPunct="0">
              <a:lnSpc>
                <a:spcPts val="2933"/>
              </a:lnSpc>
              <a:spcBef>
                <a:spcPct val="0"/>
              </a:spcBef>
              <a:spcAft>
                <a:spcPct val="0"/>
              </a:spcAft>
              <a:buFont typeface="Wingdings" panose="05000000000000000000" pitchFamily="2" charset="2"/>
              <a:buChar char="Ø"/>
            </a:pPr>
            <a:r>
              <a:rPr lang="zh-CN" altLang="en-US" sz="1600" dirty="0" smtClean="0">
                <a:solidFill>
                  <a:srgbClr val="000000"/>
                </a:solidFill>
                <a:latin typeface="微软雅黑" panose="020B0503020204020204" pitchFamily="34" charset="-122"/>
                <a:ea typeface="微软雅黑" panose="020B0503020204020204" pitchFamily="34" charset="-122"/>
              </a:rPr>
              <a:t>对于</a:t>
            </a:r>
            <a:r>
              <a:rPr lang="zh-CN" altLang="en-US" sz="1600" dirty="0">
                <a:solidFill>
                  <a:srgbClr val="000000"/>
                </a:solidFill>
                <a:latin typeface="微软雅黑" panose="020B0503020204020204" pitchFamily="34" charset="-122"/>
                <a:ea typeface="微软雅黑" panose="020B0503020204020204" pitchFamily="34" charset="-122"/>
              </a:rPr>
              <a:t>轻度肝损害、轻度肾损害患者，以及</a:t>
            </a:r>
            <a:r>
              <a:rPr lang="en-US" altLang="zh-CN" sz="1600" dirty="0">
                <a:solidFill>
                  <a:srgbClr val="000000"/>
                </a:solidFill>
                <a:latin typeface="微软雅黑" panose="020B0503020204020204" pitchFamily="34" charset="-122"/>
                <a:ea typeface="微软雅黑" panose="020B0503020204020204" pitchFamily="34" charset="-122"/>
              </a:rPr>
              <a:t>65</a:t>
            </a:r>
            <a:r>
              <a:rPr lang="zh-CN" altLang="en-US" sz="1600" dirty="0">
                <a:solidFill>
                  <a:srgbClr val="000000"/>
                </a:solidFill>
                <a:latin typeface="微软雅黑" panose="020B0503020204020204" pitchFamily="34" charset="-122"/>
                <a:ea typeface="微软雅黑" panose="020B0503020204020204" pitchFamily="34" charset="-122"/>
              </a:rPr>
              <a:t>岁及以上的老人患者</a:t>
            </a:r>
            <a:r>
              <a:rPr lang="zh-CN" altLang="en-US" sz="1600" dirty="0">
                <a:solidFill>
                  <a:srgbClr val="FF0000"/>
                </a:solidFill>
                <a:latin typeface="微软雅黑" panose="020B0503020204020204" pitchFamily="34" charset="-122"/>
                <a:ea typeface="微软雅黑" panose="020B0503020204020204" pitchFamily="34" charset="-122"/>
              </a:rPr>
              <a:t>无需调整剂量</a:t>
            </a:r>
            <a:endParaRPr lang="en-US" altLang="zh-CN" sz="1600" dirty="0">
              <a:solidFill>
                <a:srgbClr val="FF0000"/>
              </a:solidFill>
              <a:latin typeface="微软雅黑" panose="020B0503020204020204" pitchFamily="34" charset="-122"/>
              <a:ea typeface="微软雅黑" panose="020B0503020204020204" pitchFamily="34" charset="-122"/>
            </a:endParaRPr>
          </a:p>
          <a:p>
            <a:pPr eaLnBrk="0" fontAlgn="base" hangingPunct="0">
              <a:lnSpc>
                <a:spcPts val="2933"/>
              </a:lnSpc>
              <a:spcBef>
                <a:spcPct val="0"/>
              </a:spcBef>
              <a:spcAft>
                <a:spcPct val="0"/>
              </a:spcAft>
              <a:buFont typeface="Wingdings" panose="05000000000000000000" pitchFamily="2" charset="2"/>
              <a:buChar char="Ø"/>
            </a:pPr>
            <a:r>
              <a:rPr lang="zh-CN" altLang="en-US" sz="1600" dirty="0" smtClean="0">
                <a:solidFill>
                  <a:srgbClr val="000000"/>
                </a:solidFill>
                <a:latin typeface="微软雅黑" panose="020B0503020204020204" pitchFamily="34" charset="-122"/>
                <a:ea typeface="微软雅黑" panose="020B0503020204020204" pitchFamily="34" charset="-122"/>
              </a:rPr>
              <a:t>常见</a:t>
            </a:r>
            <a:r>
              <a:rPr lang="zh-CN" altLang="en-US" sz="1600" dirty="0">
                <a:solidFill>
                  <a:srgbClr val="000000"/>
                </a:solidFill>
                <a:latin typeface="微软雅黑" panose="020B0503020204020204" pitchFamily="34" charset="-122"/>
                <a:ea typeface="微软雅黑" panose="020B0503020204020204" pitchFamily="34" charset="-122"/>
              </a:rPr>
              <a:t>不良反应包括高胆固醇血症、高甘油三酯血症和高血压等，</a:t>
            </a:r>
            <a:r>
              <a:rPr lang="zh-CN" altLang="en-US" sz="1600" dirty="0">
                <a:solidFill>
                  <a:srgbClr val="FF0000"/>
                </a:solidFill>
                <a:latin typeface="微软雅黑" panose="020B0503020204020204" pitchFamily="34" charset="-122"/>
                <a:ea typeface="微软雅黑" panose="020B0503020204020204" pitchFamily="34" charset="-122"/>
              </a:rPr>
              <a:t>通过用药调整</a:t>
            </a:r>
            <a:r>
              <a:rPr lang="en-US" altLang="zh-CN" sz="1600" dirty="0">
                <a:solidFill>
                  <a:srgbClr val="FF0000"/>
                </a:solidFill>
                <a:latin typeface="微软雅黑" panose="020B0503020204020204" pitchFamily="34" charset="-122"/>
                <a:ea typeface="微软雅黑" panose="020B0503020204020204" pitchFamily="34" charset="-122"/>
              </a:rPr>
              <a:t>/</a:t>
            </a:r>
            <a:r>
              <a:rPr lang="zh-CN" altLang="en-US" sz="1600" dirty="0">
                <a:solidFill>
                  <a:srgbClr val="FF0000"/>
                </a:solidFill>
                <a:latin typeface="微软雅黑" panose="020B0503020204020204" pitchFamily="34" charset="-122"/>
                <a:ea typeface="微软雅黑" panose="020B0503020204020204" pitchFamily="34" charset="-122"/>
              </a:rPr>
              <a:t>对症治疗可以得到</a:t>
            </a:r>
            <a:r>
              <a:rPr lang="zh-CN" altLang="en-US" sz="1600" dirty="0" smtClean="0">
                <a:solidFill>
                  <a:srgbClr val="FF0000"/>
                </a:solidFill>
                <a:latin typeface="微软雅黑" panose="020B0503020204020204" pitchFamily="34" charset="-122"/>
                <a:ea typeface="微软雅黑" panose="020B0503020204020204" pitchFamily="34" charset="-122"/>
              </a:rPr>
              <a:t>缓解</a:t>
            </a:r>
            <a:endParaRPr lang="en-US" altLang="zh-CN" sz="1600" dirty="0">
              <a:solidFill>
                <a:srgbClr val="FF0000"/>
              </a:solidFill>
              <a:latin typeface="微软雅黑" panose="020B0503020204020204" pitchFamily="34" charset="-122"/>
              <a:ea typeface="微软雅黑" panose="020B0503020204020204" pitchFamily="34" charset="-122"/>
            </a:endParaRPr>
          </a:p>
        </p:txBody>
      </p:sp>
      <p:sp>
        <p:nvSpPr>
          <p:cNvPr id="10245" name="文本框 6"/>
          <p:cNvSpPr txBox="1">
            <a:spLocks noChangeArrowheads="1"/>
          </p:cNvSpPr>
          <p:nvPr/>
        </p:nvSpPr>
        <p:spPr bwMode="auto">
          <a:xfrm>
            <a:off x="3767667" y="952501"/>
            <a:ext cx="4842933" cy="420564"/>
          </a:xfrm>
          <a:prstGeom prst="rect">
            <a:avLst/>
          </a:prstGeom>
          <a:solidFill>
            <a:schemeClr val="bg1"/>
          </a:solidFill>
          <a:ln w="9525">
            <a:solidFill>
              <a:schemeClr val="bg1"/>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fontAlgn="base" hangingPunct="0">
              <a:spcBef>
                <a:spcPct val="0"/>
              </a:spcBef>
              <a:spcAft>
                <a:spcPct val="0"/>
              </a:spcAft>
              <a:buFontTx/>
              <a:buNone/>
            </a:pPr>
            <a:r>
              <a:rPr lang="zh-CN" altLang="en-US" sz="2133" b="1">
                <a:solidFill>
                  <a:srgbClr val="000000"/>
                </a:solidFill>
                <a:latin typeface="微软雅黑" panose="020B0503020204020204" pitchFamily="34" charset="-122"/>
                <a:ea typeface="微软雅黑" panose="020B0503020204020204" pitchFamily="34" charset="-122"/>
              </a:rPr>
              <a:t>整体安全性好，不良反应安全可控</a:t>
            </a:r>
          </a:p>
        </p:txBody>
      </p:sp>
      <p:pic>
        <p:nvPicPr>
          <p:cNvPr id="4" name="图片 3"/>
          <p:cNvPicPr>
            <a:picLocks noChangeAspect="1"/>
          </p:cNvPicPr>
          <p:nvPr/>
        </p:nvPicPr>
        <p:blipFill rotWithShape="1">
          <a:blip r:embed="rId4"/>
          <a:srcRect r="67394" b="3750"/>
          <a:stretch/>
        </p:blipFill>
        <p:spPr>
          <a:xfrm>
            <a:off x="10639333" y="3427565"/>
            <a:ext cx="1107142" cy="493780"/>
          </a:xfrm>
          <a:prstGeom prst="rect">
            <a:avLst/>
          </a:prstGeom>
        </p:spPr>
      </p:pic>
      <p:sp>
        <p:nvSpPr>
          <p:cNvPr id="20" name="文本框 19">
            <a:extLst>
              <a:ext uri="{FF2B5EF4-FFF2-40B4-BE49-F238E27FC236}">
                <a16:creationId xmlns:a16="http://schemas.microsoft.com/office/drawing/2014/main" id="{D64D52B9-868E-9708-EAC7-6B49C35B031E}"/>
              </a:ext>
            </a:extLst>
          </p:cNvPr>
          <p:cNvSpPr txBox="1"/>
          <p:nvPr/>
        </p:nvSpPr>
        <p:spPr>
          <a:xfrm>
            <a:off x="494055" y="6657945"/>
            <a:ext cx="11775780" cy="20005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700" b="0" i="0" u="none" strike="noStrike" kern="0" cap="none" spc="0" normalizeH="0" baseline="0" noProof="0" dirty="0" smtClean="0">
                <a:ln>
                  <a:noFill/>
                </a:ln>
                <a:solidFill>
                  <a:srgbClr val="000000"/>
                </a:solidFill>
                <a:effectLst/>
                <a:uLnTx/>
                <a:uFillTx/>
                <a:ea typeface="微软雅黑" panose="020B0503020204020204" pitchFamily="34" charset="-122"/>
              </a:rPr>
              <a:t>注：以上数据主要来自中文说明书数据，</a:t>
            </a:r>
            <a:r>
              <a:rPr kumimoji="0" lang="zh-CN" altLang="zh-CN" sz="700" b="0" i="0" u="none" strike="noStrike" kern="0" cap="none" spc="0" normalizeH="0" baseline="0" noProof="0" dirty="0" smtClean="0">
                <a:ln>
                  <a:noFill/>
                </a:ln>
                <a:solidFill>
                  <a:srgbClr val="000000"/>
                </a:solidFill>
                <a:effectLst/>
                <a:uLnTx/>
                <a:uFillTx/>
                <a:ea typeface="微软雅黑" panose="020B0503020204020204" pitchFamily="34" charset="-122"/>
              </a:rPr>
              <a:t>由于各个临床研究的情况不尽相同，直接比较两种药物在不同临床研究中的不良反应发生率是不恰当的，临床研究中的不良反应发生率也可能与临床实践中的情况有所不同</a:t>
            </a:r>
            <a:r>
              <a:rPr kumimoji="0" lang="zh-CN" altLang="en-US" sz="700" b="0" i="0" u="none" strike="noStrike" kern="0" cap="none" spc="0" normalizeH="0" baseline="0" noProof="0" dirty="0" smtClean="0">
                <a:ln>
                  <a:noFill/>
                </a:ln>
                <a:solidFill>
                  <a:srgbClr val="000000"/>
                </a:solidFill>
                <a:effectLst/>
                <a:uLnTx/>
                <a:uFillTx/>
                <a:ea typeface="微软雅黑" panose="020B0503020204020204" pitchFamily="34" charset="-122"/>
              </a:rPr>
              <a:t>，不良反应不同统计维度也可能影响结果</a:t>
            </a:r>
            <a:r>
              <a:rPr kumimoji="0" lang="zh-CN" altLang="zh-CN" sz="700" b="0" i="0" u="none" strike="noStrike" kern="0" cap="none" spc="0" normalizeH="0" baseline="0" noProof="0" dirty="0" smtClean="0">
                <a:ln>
                  <a:noFill/>
                </a:ln>
                <a:solidFill>
                  <a:srgbClr val="000000"/>
                </a:solidFill>
                <a:effectLst/>
                <a:uLnTx/>
                <a:uFillTx/>
                <a:ea typeface="微软雅黑" panose="020B0503020204020204" pitchFamily="34" charset="-122"/>
              </a:rPr>
              <a:t>。</a:t>
            </a:r>
            <a:r>
              <a:rPr kumimoji="0" lang="zh-CN" altLang="en-US" sz="700" b="0" i="0" u="none" strike="noStrike" kern="0" cap="none" spc="0" normalizeH="0" baseline="0" noProof="0" dirty="0" smtClean="0">
                <a:ln>
                  <a:noFill/>
                </a:ln>
                <a:solidFill>
                  <a:srgbClr val="000000"/>
                </a:solidFill>
                <a:effectLst/>
                <a:uLnTx/>
                <a:uFillTx/>
                <a:ea typeface="微软雅黑" panose="020B0503020204020204" pitchFamily="34" charset="-122"/>
              </a:rPr>
              <a:t>以上结果仅供参考。</a:t>
            </a:r>
            <a:endParaRPr kumimoji="0" lang="zh-CN" altLang="en-US" sz="700" b="0" i="0" u="none" strike="noStrike" kern="0" cap="none" spc="0" normalizeH="0" baseline="0" noProof="0" dirty="0" smtClean="0">
              <a:ln>
                <a:noFill/>
              </a:ln>
              <a:solidFill>
                <a:prstClr val="black"/>
              </a:solidFill>
              <a:effectLst/>
              <a:uLnTx/>
              <a:uFillTx/>
            </a:endParaRPr>
          </a:p>
        </p:txBody>
      </p:sp>
      <p:graphicFrame>
        <p:nvGraphicFramePr>
          <p:cNvPr id="10" name="表格 9"/>
          <p:cNvGraphicFramePr/>
          <p:nvPr>
            <p:custDataLst>
              <p:tags r:id="rId1"/>
            </p:custDataLst>
            <p:extLst>
              <p:ext uri="{D42A27DB-BD31-4B8C-83A1-F6EECF244321}">
                <p14:modId xmlns:p14="http://schemas.microsoft.com/office/powerpoint/2010/main" val="1445198719"/>
              </p:ext>
            </p:extLst>
          </p:nvPr>
        </p:nvGraphicFramePr>
        <p:xfrm>
          <a:off x="609599" y="2976583"/>
          <a:ext cx="9672919" cy="3665472"/>
        </p:xfrm>
        <a:graphic>
          <a:graphicData uri="http://schemas.openxmlformats.org/drawingml/2006/table">
            <a:tbl>
              <a:tblPr/>
              <a:tblGrid>
                <a:gridCol w="957124">
                  <a:extLst>
                    <a:ext uri="{9D8B030D-6E8A-4147-A177-3AD203B41FA5}">
                      <a16:colId xmlns:a16="http://schemas.microsoft.com/office/drawing/2014/main" val="20000"/>
                    </a:ext>
                  </a:extLst>
                </a:gridCol>
                <a:gridCol w="1292368">
                  <a:extLst>
                    <a:ext uri="{9D8B030D-6E8A-4147-A177-3AD203B41FA5}">
                      <a16:colId xmlns:a16="http://schemas.microsoft.com/office/drawing/2014/main" val="20001"/>
                    </a:ext>
                  </a:extLst>
                </a:gridCol>
                <a:gridCol w="1233700">
                  <a:extLst>
                    <a:ext uri="{9D8B030D-6E8A-4147-A177-3AD203B41FA5}">
                      <a16:colId xmlns:a16="http://schemas.microsoft.com/office/drawing/2014/main" val="20002"/>
                    </a:ext>
                  </a:extLst>
                </a:gridCol>
                <a:gridCol w="1065519">
                  <a:extLst>
                    <a:ext uri="{9D8B030D-6E8A-4147-A177-3AD203B41FA5}">
                      <a16:colId xmlns:a16="http://schemas.microsoft.com/office/drawing/2014/main" val="20003"/>
                    </a:ext>
                  </a:extLst>
                </a:gridCol>
                <a:gridCol w="1490161">
                  <a:extLst>
                    <a:ext uri="{9D8B030D-6E8A-4147-A177-3AD203B41FA5}">
                      <a16:colId xmlns:a16="http://schemas.microsoft.com/office/drawing/2014/main" val="20004"/>
                    </a:ext>
                  </a:extLst>
                </a:gridCol>
                <a:gridCol w="1149887">
                  <a:extLst>
                    <a:ext uri="{9D8B030D-6E8A-4147-A177-3AD203B41FA5}">
                      <a16:colId xmlns:a16="http://schemas.microsoft.com/office/drawing/2014/main" val="20005"/>
                    </a:ext>
                  </a:extLst>
                </a:gridCol>
                <a:gridCol w="1163298">
                  <a:extLst>
                    <a:ext uri="{9D8B030D-6E8A-4147-A177-3AD203B41FA5}">
                      <a16:colId xmlns:a16="http://schemas.microsoft.com/office/drawing/2014/main" val="20006"/>
                    </a:ext>
                  </a:extLst>
                </a:gridCol>
                <a:gridCol w="1320862">
                  <a:extLst>
                    <a:ext uri="{9D8B030D-6E8A-4147-A177-3AD203B41FA5}">
                      <a16:colId xmlns:a16="http://schemas.microsoft.com/office/drawing/2014/main" val="20007"/>
                    </a:ext>
                  </a:extLst>
                </a:gridCol>
              </a:tblGrid>
              <a:tr h="254327">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buNone/>
                      </a:pPr>
                      <a:endParaRPr lang="en-US" altLang="en-US" sz="1400" b="0" dirty="0">
                        <a:solidFill>
                          <a:srgbClr val="000000"/>
                        </a:solidFill>
                        <a:latin typeface="微软雅黑" panose="020B0503020204020204" charset="-122"/>
                      </a:endParaRP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400" b="1" dirty="0" err="1">
                          <a:solidFill>
                            <a:srgbClr val="FF0000"/>
                          </a:solidFill>
                          <a:latin typeface="微软雅黑" panose="020B0503020204020204" charset="-122"/>
                        </a:rPr>
                        <a:t>伊鲁阿克</a:t>
                      </a:r>
                      <a:endParaRPr lang="en-US" altLang="en-US" sz="1400" b="1" baseline="30000" dirty="0">
                        <a:solidFill>
                          <a:srgbClr val="FF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chemeClr val="accent1">
                        <a:lumMod val="40000"/>
                        <a:lumOff val="60000"/>
                      </a:schemeClr>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400" b="1" dirty="0" err="1">
                          <a:solidFill>
                            <a:srgbClr val="000000"/>
                          </a:solidFill>
                          <a:latin typeface="微软雅黑" panose="020B0503020204020204" charset="-122"/>
                        </a:rPr>
                        <a:t>阿来替尼</a:t>
                      </a:r>
                      <a:endParaRPr lang="en-US" altLang="en-US" sz="1400" b="1" baseline="3000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chemeClr val="bg1">
                        <a:lumMod val="85000"/>
                      </a:schemeClr>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400" b="1" dirty="0" err="1">
                          <a:solidFill>
                            <a:srgbClr val="000000"/>
                          </a:solidFill>
                          <a:latin typeface="微软雅黑" panose="020B0503020204020204" charset="-122"/>
                        </a:rPr>
                        <a:t>克唑替尼</a:t>
                      </a:r>
                      <a:endParaRPr lang="en-US" altLang="en-US" sz="1400" b="1" baseline="3000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chemeClr val="bg1">
                        <a:lumMod val="85000"/>
                      </a:schemeClr>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400" b="1" dirty="0" err="1">
                          <a:solidFill>
                            <a:srgbClr val="000000"/>
                          </a:solidFill>
                          <a:latin typeface="微软雅黑" panose="020B0503020204020204" charset="-122"/>
                        </a:rPr>
                        <a:t>塞瑞替尼</a:t>
                      </a:r>
                      <a:endParaRPr lang="en-US" altLang="en-US" sz="1400" b="1" baseline="3000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chemeClr val="bg1">
                        <a:lumMod val="85000"/>
                      </a:schemeClr>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400" b="1" dirty="0" err="1">
                          <a:solidFill>
                            <a:srgbClr val="000000"/>
                          </a:solidFill>
                          <a:latin typeface="微软雅黑" panose="020B0503020204020204" charset="-122"/>
                        </a:rPr>
                        <a:t>布格替尼</a:t>
                      </a:r>
                      <a:endParaRPr lang="en-US" altLang="en-US" sz="1400" b="1" baseline="3000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chemeClr val="bg1">
                        <a:lumMod val="85000"/>
                      </a:schemeClr>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400" b="1" dirty="0" err="1">
                          <a:solidFill>
                            <a:srgbClr val="000000"/>
                          </a:solidFill>
                          <a:latin typeface="微软雅黑" panose="020B0503020204020204" charset="-122"/>
                        </a:rPr>
                        <a:t>洛拉替尼</a:t>
                      </a:r>
                      <a:endParaRPr lang="en-US" altLang="en-US" sz="1400" b="1" baseline="3000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chemeClr val="bg1">
                        <a:lumMod val="85000"/>
                      </a:schemeClr>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400" b="1" dirty="0" err="1">
                          <a:solidFill>
                            <a:srgbClr val="000000"/>
                          </a:solidFill>
                          <a:latin typeface="微软雅黑" panose="020B0503020204020204" charset="-122"/>
                        </a:rPr>
                        <a:t>恩沙替尼</a:t>
                      </a:r>
                      <a:endParaRPr lang="en-US" altLang="en-US" sz="1400" b="1" baseline="3000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301375">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a:solidFill>
                            <a:srgbClr val="000000"/>
                          </a:solidFill>
                          <a:latin typeface="微软雅黑" panose="020B0503020204020204" charset="-122"/>
                        </a:rPr>
                        <a:t>数据来源</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altLang="en-US" sz="900" b="1">
                          <a:solidFill>
                            <a:srgbClr val="000000"/>
                          </a:solidFill>
                          <a:latin typeface="微软雅黑" panose="020B0503020204020204" charset="-122"/>
                        </a:rPr>
                        <a:t>中文说明书</a:t>
                      </a:r>
                    </a:p>
                    <a:p>
                      <a:pPr indent="0" algn="ctr">
                        <a:buNone/>
                      </a:pPr>
                      <a:r>
                        <a:rPr lang="en-US" altLang="en-US" sz="900" b="1">
                          <a:solidFill>
                            <a:srgbClr val="000000"/>
                          </a:solidFill>
                          <a:latin typeface="微软雅黑" panose="020B0503020204020204" charset="-122"/>
                        </a:rPr>
                        <a:t>2024-01</a:t>
                      </a: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no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altLang="en-US" sz="800" b="0">
                          <a:solidFill>
                            <a:srgbClr val="000000"/>
                          </a:solidFill>
                          <a:latin typeface="微软雅黑" panose="020B0503020204020204" charset="-122"/>
                        </a:rPr>
                        <a:t>中文说明书</a:t>
                      </a:r>
                    </a:p>
                    <a:p>
                      <a:pPr indent="0" algn="ctr">
                        <a:buNone/>
                      </a:pPr>
                      <a:r>
                        <a:rPr lang="en-US" altLang="en-US" sz="800" b="0">
                          <a:solidFill>
                            <a:srgbClr val="000000"/>
                          </a:solidFill>
                          <a:latin typeface="微软雅黑" panose="020B0503020204020204" charset="-122"/>
                        </a:rPr>
                        <a:t>2023-08</a:t>
                      </a: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no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800" b="0">
                          <a:solidFill>
                            <a:srgbClr val="000000"/>
                          </a:solidFill>
                          <a:latin typeface="Arial" panose="020B0604020202020204" pitchFamily="34" charset="0"/>
                          <a:ea typeface="微软雅黑" panose="020B0503020204020204" charset="-122"/>
                        </a:rPr>
                        <a:t>中文说明书</a:t>
                      </a:r>
                    </a:p>
                    <a:p>
                      <a:pPr indent="0" algn="ctr">
                        <a:buNone/>
                      </a:pPr>
                      <a:r>
                        <a:rPr lang="zh-CN" altLang="en-US" sz="800" b="0">
                          <a:solidFill>
                            <a:srgbClr val="000000"/>
                          </a:solidFill>
                          <a:latin typeface="Arial" panose="020B0604020202020204" pitchFamily="34" charset="0"/>
                          <a:ea typeface="微软雅黑" panose="020B0503020204020204" charset="-122"/>
                        </a:rPr>
                        <a:t>2023-01</a:t>
                      </a: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altLang="en-US" sz="800" b="0" dirty="0" err="1">
                          <a:solidFill>
                            <a:srgbClr val="000000"/>
                          </a:solidFill>
                          <a:latin typeface="微软雅黑" panose="020B0503020204020204" charset="-122"/>
                        </a:rPr>
                        <a:t>中文说明书</a:t>
                      </a:r>
                      <a:endParaRPr lang="en-US" altLang="en-US" sz="800" b="0" dirty="0">
                        <a:solidFill>
                          <a:srgbClr val="000000"/>
                        </a:solidFill>
                        <a:latin typeface="微软雅黑" panose="020B0503020204020204" charset="-122"/>
                      </a:endParaRPr>
                    </a:p>
                    <a:p>
                      <a:pPr indent="0" algn="ctr">
                        <a:buNone/>
                      </a:pPr>
                      <a:r>
                        <a:rPr lang="en-US" altLang="en-US" sz="800" b="0" dirty="0">
                          <a:solidFill>
                            <a:srgbClr val="000000"/>
                          </a:solidFill>
                          <a:latin typeface="微软雅黑" panose="020B0503020204020204" charset="-122"/>
                        </a:rPr>
                        <a:t>2020-05</a:t>
                      </a: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altLang="en-US" sz="800" b="0" dirty="0" err="1">
                          <a:solidFill>
                            <a:srgbClr val="000000"/>
                          </a:solidFill>
                          <a:latin typeface="微软雅黑" panose="020B0503020204020204" charset="-122"/>
                        </a:rPr>
                        <a:t>中文说明书</a:t>
                      </a:r>
                      <a:endParaRPr lang="en-US" altLang="en-US" sz="800" b="0" dirty="0">
                        <a:solidFill>
                          <a:srgbClr val="000000"/>
                        </a:solidFill>
                        <a:latin typeface="微软雅黑" panose="020B0503020204020204" charset="-122"/>
                      </a:endParaRPr>
                    </a:p>
                    <a:p>
                      <a:pPr indent="0" algn="ctr">
                        <a:buNone/>
                      </a:pPr>
                      <a:r>
                        <a:rPr lang="en-US" altLang="en-US" sz="800" b="0" dirty="0">
                          <a:solidFill>
                            <a:srgbClr val="000000"/>
                          </a:solidFill>
                          <a:latin typeface="微软雅黑" panose="020B0503020204020204" charset="-122"/>
                        </a:rPr>
                        <a:t>2022-12</a:t>
                      </a: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altLang="en-US" sz="800" b="0" dirty="0" err="1">
                          <a:solidFill>
                            <a:srgbClr val="000000"/>
                          </a:solidFill>
                          <a:latin typeface="微软雅黑" panose="020B0503020204020204" charset="-122"/>
                        </a:rPr>
                        <a:t>中文说明书</a:t>
                      </a:r>
                      <a:endParaRPr lang="en-US" altLang="en-US" sz="800" b="0" dirty="0">
                        <a:solidFill>
                          <a:srgbClr val="000000"/>
                        </a:solidFill>
                        <a:latin typeface="微软雅黑" panose="020B0503020204020204" charset="-122"/>
                      </a:endParaRPr>
                    </a:p>
                    <a:p>
                      <a:pPr indent="0" algn="ctr">
                        <a:buNone/>
                      </a:pPr>
                      <a:r>
                        <a:rPr lang="en-US" altLang="en-US" sz="800" b="0" dirty="0">
                          <a:solidFill>
                            <a:srgbClr val="000000"/>
                          </a:solidFill>
                          <a:latin typeface="微软雅黑" panose="020B0503020204020204" charset="-122"/>
                        </a:rPr>
                        <a:t>2022-04</a:t>
                      </a: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altLang="en-US" sz="800" b="0" dirty="0" err="1">
                          <a:solidFill>
                            <a:srgbClr val="000000"/>
                          </a:solidFill>
                          <a:latin typeface="微软雅黑" panose="020B0503020204020204" charset="-122"/>
                        </a:rPr>
                        <a:t>中文说明书</a:t>
                      </a:r>
                      <a:endParaRPr lang="en-US" altLang="en-US" sz="800" b="0" dirty="0">
                        <a:solidFill>
                          <a:srgbClr val="000000"/>
                        </a:solidFill>
                        <a:latin typeface="微软雅黑" panose="020B0503020204020204" charset="-122"/>
                      </a:endParaRPr>
                    </a:p>
                    <a:p>
                      <a:pPr indent="0" algn="ctr">
                        <a:buNone/>
                      </a:pPr>
                      <a:r>
                        <a:rPr lang="en-US" altLang="en-US" sz="800" b="0" dirty="0">
                          <a:solidFill>
                            <a:srgbClr val="000000"/>
                          </a:solidFill>
                          <a:latin typeface="微软雅黑" panose="020B0503020204020204" charset="-122"/>
                        </a:rPr>
                        <a:t>2022-03</a:t>
                      </a: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193038">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a:solidFill>
                            <a:srgbClr val="000000"/>
                          </a:solidFill>
                          <a:latin typeface="微软雅黑" panose="020B0503020204020204" charset="-122"/>
                        </a:rPr>
                        <a:t>统计人群</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1" dirty="0">
                          <a:solidFill>
                            <a:srgbClr val="000000"/>
                          </a:solidFill>
                          <a:latin typeface="微软雅黑" panose="020B0503020204020204" charset="-122"/>
                        </a:rPr>
                        <a:t>4项研究</a:t>
                      </a:r>
                      <a:endParaRPr lang="en-US" altLang="en-US" sz="900" b="1"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no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3项研究</a:t>
                      </a:r>
                      <a:endParaRPr lang="en-US" altLang="en-US" sz="8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no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A8081029</a:t>
                      </a:r>
                    </a:p>
                    <a:p>
                      <a:pPr indent="0" algn="ctr">
                        <a:buNone/>
                      </a:pPr>
                      <a:r>
                        <a:rPr lang="zh-CN" sz="800" b="0">
                          <a:solidFill>
                            <a:srgbClr val="000000"/>
                          </a:solidFill>
                          <a:latin typeface="Arial" panose="020B0604020202020204" pitchFamily="34" charset="0"/>
                          <a:ea typeface="微软雅黑" panose="020B0503020204020204" charset="-122"/>
                        </a:rPr>
                        <a:t>东亚人群研究</a:t>
                      </a:r>
                      <a:endParaRPr lang="zh-CN" altLang="en-US" sz="800" b="0">
                        <a:solidFill>
                          <a:srgbClr val="000000"/>
                        </a:solidFill>
                        <a:latin typeface="Arial" panose="020B0604020202020204" pitchFamily="34" charset="0"/>
                        <a:ea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7项研究</a:t>
                      </a:r>
                      <a:endParaRPr lang="en-US" altLang="en-US" sz="8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ALTA1L</a:t>
                      </a:r>
                      <a:endParaRPr lang="en-US" altLang="en-US" sz="8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CROWN研究</a:t>
                      </a:r>
                      <a:endParaRPr lang="en-US" altLang="en-US" sz="8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5项研究</a:t>
                      </a:r>
                      <a:endParaRPr lang="en-US" altLang="en-US" sz="8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214944">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a:solidFill>
                            <a:srgbClr val="000000"/>
                          </a:solidFill>
                          <a:latin typeface="微软雅黑" panose="020B0503020204020204" charset="-122"/>
                        </a:rPr>
                        <a:t>统计患者量</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1" dirty="0">
                          <a:solidFill>
                            <a:srgbClr val="000000"/>
                          </a:solidFill>
                          <a:latin typeface="微软雅黑" panose="020B0503020204020204" charset="-122"/>
                        </a:rPr>
                        <a:t>409</a:t>
                      </a:r>
                      <a:endParaRPr lang="en-US" altLang="en-US" sz="900" b="1"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no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253或152</a:t>
                      </a:r>
                      <a:r>
                        <a:rPr lang="en-US" sz="800" b="0" baseline="30000">
                          <a:solidFill>
                            <a:srgbClr val="000000"/>
                          </a:solidFill>
                          <a:latin typeface="微软雅黑" panose="020B0503020204020204" charset="-122"/>
                        </a:rPr>
                        <a:t>5</a:t>
                      </a:r>
                      <a:endParaRPr lang="en-US" altLang="en-US" sz="800" b="0" baseline="3000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no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104</a:t>
                      </a:r>
                      <a:endParaRPr lang="en-US" altLang="en-US" sz="8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dirty="0">
                          <a:solidFill>
                            <a:srgbClr val="000000"/>
                          </a:solidFill>
                          <a:latin typeface="微软雅黑" panose="020B0503020204020204" charset="-122"/>
                        </a:rPr>
                        <a:t>925</a:t>
                      </a:r>
                      <a:endParaRPr lang="en-US" altLang="en-US" sz="800" b="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136</a:t>
                      </a:r>
                      <a:endParaRPr lang="en-US" altLang="en-US" sz="8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149</a:t>
                      </a:r>
                      <a:endParaRPr lang="en-US" altLang="en-US" sz="8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800" b="0">
                          <a:solidFill>
                            <a:srgbClr val="000000"/>
                          </a:solidFill>
                          <a:latin typeface="微软雅黑" panose="020B0503020204020204" charset="-122"/>
                        </a:rPr>
                        <a:t>460</a:t>
                      </a:r>
                      <a:endParaRPr lang="en-US" altLang="en-US" sz="8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254327">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dirty="0">
                          <a:solidFill>
                            <a:srgbClr val="000000"/>
                          </a:solidFill>
                          <a:latin typeface="微软雅黑" panose="020B0503020204020204" charset="-122"/>
                        </a:rPr>
                        <a:t>肌肉疼痛</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000" b="1" dirty="0">
                          <a:solidFill>
                            <a:srgbClr val="000000"/>
                          </a:solidFill>
                          <a:latin typeface="微软雅黑" panose="020B0503020204020204" charset="-122"/>
                        </a:rPr>
                        <a:t>5.6%</a:t>
                      </a:r>
                      <a:r>
                        <a:rPr lang="en-US" sz="1000" b="1" baseline="30000" dirty="0">
                          <a:solidFill>
                            <a:srgbClr val="000000"/>
                          </a:solidFill>
                          <a:uFillTx/>
                          <a:latin typeface="微软雅黑" panose="020B0503020204020204" charset="-122"/>
                        </a:rPr>
                        <a:t>1</a:t>
                      </a:r>
                      <a:endParaRPr lang="en-US" altLang="en-US" sz="1000" b="1" baseline="30000" dirty="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31.0%</a:t>
                      </a:r>
                      <a:r>
                        <a:rPr lang="en-US" sz="900" b="0" baseline="30000">
                          <a:solidFill>
                            <a:srgbClr val="FFFFFF"/>
                          </a:solidFill>
                          <a:uFillTx/>
                          <a:latin typeface="微软雅黑" panose="020B0503020204020204" charset="-122"/>
                        </a:rPr>
                        <a:t>6</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20.0%</a:t>
                      </a:r>
                      <a:r>
                        <a:rPr lang="en-US" sz="900" b="0" baseline="30000">
                          <a:solidFill>
                            <a:srgbClr val="FFFFFF"/>
                          </a:solidFill>
                          <a:uFillTx/>
                          <a:latin typeface="微软雅黑" panose="020B0503020204020204" charset="-122"/>
                        </a:rPr>
                        <a:t>10</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28.0%</a:t>
                      </a:r>
                      <a:r>
                        <a:rPr lang="en-US" sz="900" b="0" baseline="30000">
                          <a:solidFill>
                            <a:srgbClr val="FFFFFF"/>
                          </a:solidFill>
                          <a:uFillTx/>
                          <a:latin typeface="微软雅黑" panose="020B0503020204020204" charset="-122"/>
                        </a:rPr>
                        <a:t>17</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15.0%</a:t>
                      </a:r>
                      <a:r>
                        <a:rPr lang="en-US" sz="900" b="0" baseline="30000">
                          <a:solidFill>
                            <a:srgbClr val="000000"/>
                          </a:solidFill>
                          <a:uFillTx/>
                          <a:latin typeface="微软雅黑" panose="020B0503020204020204" charset="-122"/>
                        </a:rPr>
                        <a:t>22</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6.7%</a:t>
                      </a:r>
                      <a:r>
                        <a:rPr lang="en-US" sz="900" b="0" baseline="30000">
                          <a:solidFill>
                            <a:srgbClr val="000000"/>
                          </a:solidFill>
                          <a:uFillTx/>
                          <a:latin typeface="微软雅黑" panose="020B0503020204020204" charset="-122"/>
                        </a:rPr>
                        <a:t>28</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extLst>
                  <a:ext uri="{0D108BD9-81ED-4DB2-BD59-A6C34878D82A}">
                    <a16:rowId xmlns:a16="http://schemas.microsoft.com/office/drawing/2014/main" val="10004"/>
                  </a:ext>
                </a:extLst>
              </a:tr>
              <a:tr h="253853">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dirty="0">
                          <a:solidFill>
                            <a:srgbClr val="000000"/>
                          </a:solidFill>
                          <a:latin typeface="微软雅黑" panose="020B0503020204020204" charset="-122"/>
                        </a:rPr>
                        <a:t>水肿</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000" b="1" dirty="0">
                          <a:solidFill>
                            <a:srgbClr val="000000"/>
                          </a:solidFill>
                          <a:latin typeface="微软雅黑" panose="020B0503020204020204" charset="-122"/>
                        </a:rPr>
                        <a:t>4.4%</a:t>
                      </a:r>
                      <a:endParaRPr lang="en-US" altLang="en-US" sz="1000" b="1"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34.0%</a:t>
                      </a:r>
                      <a:r>
                        <a:rPr lang="en-US" sz="900" b="0" baseline="30000">
                          <a:solidFill>
                            <a:srgbClr val="FFFFFF"/>
                          </a:solidFill>
                          <a:uFillTx/>
                          <a:latin typeface="微软雅黑" panose="020B0503020204020204" charset="-122"/>
                        </a:rPr>
                        <a:t>7</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32.0%</a:t>
                      </a:r>
                      <a:r>
                        <a:rPr lang="en-US" sz="900" b="0" baseline="30000">
                          <a:solidFill>
                            <a:srgbClr val="FFFFFF"/>
                          </a:solidFill>
                          <a:uFillTx/>
                          <a:latin typeface="微软雅黑" panose="020B0503020204020204" charset="-122"/>
                        </a:rPr>
                        <a:t>11</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18.0%</a:t>
                      </a:r>
                      <a:r>
                        <a:rPr lang="en-US" sz="900" b="0" baseline="30000">
                          <a:solidFill>
                            <a:srgbClr val="000000"/>
                          </a:solidFill>
                          <a:uFillTx/>
                          <a:latin typeface="微软雅黑" panose="020B0503020204020204" charset="-122"/>
                        </a:rPr>
                        <a:t>18</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56.0%</a:t>
                      </a:r>
                      <a:r>
                        <a:rPr lang="en-US" sz="900" b="0" baseline="30000">
                          <a:solidFill>
                            <a:srgbClr val="FFFFFF"/>
                          </a:solidFill>
                          <a:uFillTx/>
                          <a:latin typeface="微软雅黑" panose="020B0503020204020204" charset="-122"/>
                        </a:rPr>
                        <a:t>23</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17.8%</a:t>
                      </a:r>
                      <a:r>
                        <a:rPr lang="en-US" sz="900" b="0" baseline="30000">
                          <a:solidFill>
                            <a:srgbClr val="000000"/>
                          </a:solidFill>
                          <a:uFillTx/>
                          <a:latin typeface="微软雅黑" panose="020B0503020204020204" charset="-122"/>
                        </a:rPr>
                        <a:t>29</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5"/>
                  </a:ext>
                </a:extLst>
              </a:tr>
              <a:tr h="254802">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dirty="0">
                          <a:solidFill>
                            <a:srgbClr val="000000"/>
                          </a:solidFill>
                          <a:latin typeface="微软雅黑" panose="020B0503020204020204" charset="-122"/>
                        </a:rPr>
                        <a:t>便秘</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000" b="1" dirty="0">
                          <a:solidFill>
                            <a:srgbClr val="000000"/>
                          </a:solidFill>
                          <a:latin typeface="微软雅黑" panose="020B0503020204020204" charset="-122"/>
                        </a:rPr>
                        <a:t>3.2%</a:t>
                      </a:r>
                      <a:r>
                        <a:rPr lang="en-US" sz="1000" b="1" baseline="30000" dirty="0">
                          <a:solidFill>
                            <a:srgbClr val="000000"/>
                          </a:solidFill>
                          <a:uFillTx/>
                          <a:latin typeface="微软雅黑" panose="020B0503020204020204" charset="-122"/>
                        </a:rPr>
                        <a:t>2</a:t>
                      </a:r>
                      <a:endParaRPr lang="en-US" altLang="en-US" sz="1000" b="1" baseline="30000" dirty="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dirty="0">
                          <a:solidFill>
                            <a:srgbClr val="FFFFFF"/>
                          </a:solidFill>
                          <a:latin typeface="微软雅黑" panose="020B0503020204020204" charset="-122"/>
                        </a:rPr>
                        <a:t>36.0%</a:t>
                      </a:r>
                      <a:endParaRPr lang="en-US" altLang="en-US" sz="900" b="0" dirty="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35.0%</a:t>
                      </a:r>
                      <a:endParaRPr lang="en-US" altLang="en-US" sz="900" b="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24.0%</a:t>
                      </a:r>
                      <a:endParaRPr lang="en-US" altLang="en-US" sz="900" b="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18.0%</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17.0%</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dirty="0">
                          <a:solidFill>
                            <a:srgbClr val="000000"/>
                          </a:solidFill>
                          <a:latin typeface="微软雅黑" panose="020B0503020204020204" charset="-122"/>
                        </a:rPr>
                        <a:t>17.0%</a:t>
                      </a:r>
                      <a:endParaRPr lang="en-US" altLang="en-US" sz="900" b="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6"/>
                  </a:ext>
                </a:extLst>
              </a:tr>
              <a:tr h="254327">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dirty="0">
                          <a:solidFill>
                            <a:srgbClr val="000000"/>
                          </a:solidFill>
                          <a:latin typeface="微软雅黑" panose="020B0503020204020204" charset="-122"/>
                        </a:rPr>
                        <a:t>视觉障碍</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000" b="1" dirty="0">
                          <a:solidFill>
                            <a:srgbClr val="000000"/>
                          </a:solidFill>
                          <a:latin typeface="微软雅黑" panose="020B0503020204020204" charset="-122"/>
                        </a:rPr>
                        <a:t>/</a:t>
                      </a:r>
                      <a:endParaRPr lang="en-US" altLang="en-US" sz="1000" b="1"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12.0%</a:t>
                      </a:r>
                      <a:r>
                        <a:rPr lang="en-US" sz="900" b="0" baseline="30000">
                          <a:solidFill>
                            <a:srgbClr val="000000"/>
                          </a:solidFill>
                          <a:uFillTx/>
                          <a:latin typeface="微软雅黑" panose="020B0503020204020204" charset="-122"/>
                        </a:rPr>
                        <a:t>8</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59.0%</a:t>
                      </a:r>
                      <a:r>
                        <a:rPr lang="en-US" sz="900" b="0" baseline="30000">
                          <a:solidFill>
                            <a:srgbClr val="FFFFFF"/>
                          </a:solidFill>
                          <a:uFillTx/>
                          <a:latin typeface="微软雅黑" panose="020B0503020204020204" charset="-122"/>
                        </a:rPr>
                        <a:t>12</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dirty="0">
                          <a:solidFill>
                            <a:srgbClr val="000000"/>
                          </a:solidFill>
                          <a:latin typeface="微软雅黑" panose="020B0503020204020204" charset="-122"/>
                        </a:rPr>
                        <a:t>7.0%</a:t>
                      </a:r>
                      <a:r>
                        <a:rPr lang="en-US" sz="900" b="0" baseline="30000" dirty="0">
                          <a:solidFill>
                            <a:srgbClr val="000000"/>
                          </a:solidFill>
                          <a:uFillTx/>
                          <a:latin typeface="微软雅黑" panose="020B0503020204020204" charset="-122"/>
                        </a:rPr>
                        <a:t>14</a:t>
                      </a:r>
                      <a:endParaRPr lang="en-US" altLang="en-US" sz="900" b="0" baseline="30000" dirty="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7.4%</a:t>
                      </a:r>
                      <a:r>
                        <a:rPr lang="en-US" sz="900" b="0" baseline="30000">
                          <a:solidFill>
                            <a:srgbClr val="000000"/>
                          </a:solidFill>
                          <a:uFillTx/>
                          <a:latin typeface="微软雅黑" panose="020B0503020204020204" charset="-122"/>
                        </a:rPr>
                        <a:t>19</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18.0%</a:t>
                      </a:r>
                      <a:r>
                        <a:rPr lang="en-US" sz="900" b="0" baseline="30000">
                          <a:solidFill>
                            <a:srgbClr val="000000"/>
                          </a:solidFill>
                          <a:uFillTx/>
                          <a:latin typeface="微软雅黑" panose="020B0503020204020204" charset="-122"/>
                        </a:rPr>
                        <a:t>24</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dirty="0">
                          <a:solidFill>
                            <a:srgbClr val="000000"/>
                          </a:solidFill>
                          <a:latin typeface="微软雅黑" panose="020B0503020204020204" charset="-122"/>
                        </a:rPr>
                        <a:t>6.1%</a:t>
                      </a:r>
                      <a:r>
                        <a:rPr lang="en-US" sz="900" b="0" baseline="30000" dirty="0">
                          <a:solidFill>
                            <a:srgbClr val="000000"/>
                          </a:solidFill>
                          <a:uFillTx/>
                          <a:latin typeface="微软雅黑" panose="020B0503020204020204" charset="-122"/>
                        </a:rPr>
                        <a:t>30</a:t>
                      </a:r>
                      <a:endParaRPr lang="en-US" altLang="en-US" sz="900" b="0" baseline="30000" dirty="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extLst>
                  <a:ext uri="{0D108BD9-81ED-4DB2-BD59-A6C34878D82A}">
                    <a16:rowId xmlns:a16="http://schemas.microsoft.com/office/drawing/2014/main" val="10007"/>
                  </a:ext>
                </a:extLst>
              </a:tr>
              <a:tr h="254802">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dirty="0">
                          <a:solidFill>
                            <a:srgbClr val="000000"/>
                          </a:solidFill>
                          <a:latin typeface="微软雅黑" panose="020B0503020204020204" charset="-122"/>
                        </a:rPr>
                        <a:t>认知影响</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000" b="1" dirty="0">
                          <a:solidFill>
                            <a:srgbClr val="000000"/>
                          </a:solidFill>
                          <a:latin typeface="微软雅黑" panose="020B0503020204020204" charset="-122"/>
                        </a:rPr>
                        <a:t>/</a:t>
                      </a:r>
                      <a:endParaRPr lang="en-US" altLang="en-US" sz="1000" b="1"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dirty="0">
                          <a:solidFill>
                            <a:srgbClr val="000000"/>
                          </a:solidFill>
                          <a:latin typeface="微软雅黑" panose="020B0503020204020204" charset="-122"/>
                        </a:rPr>
                        <a:t>/</a:t>
                      </a:r>
                      <a:endParaRPr lang="en-US" altLang="en-US" sz="900" b="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dirty="0">
                          <a:solidFill>
                            <a:srgbClr val="000000"/>
                          </a:solidFill>
                          <a:latin typeface="微软雅黑" panose="020B0503020204020204" charset="-122"/>
                        </a:rPr>
                        <a:t>/</a:t>
                      </a:r>
                      <a:endParaRPr lang="en-US" altLang="en-US" sz="900" b="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21.0%</a:t>
                      </a:r>
                      <a:r>
                        <a:rPr lang="en-US" sz="900" b="0" baseline="30000">
                          <a:solidFill>
                            <a:srgbClr val="FFFFFF"/>
                          </a:solidFill>
                          <a:uFillTx/>
                          <a:latin typeface="微软雅黑" panose="020B0503020204020204" charset="-122"/>
                        </a:rPr>
                        <a:t>25</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extLst>
                  <a:ext uri="{0D108BD9-81ED-4DB2-BD59-A6C34878D82A}">
                    <a16:rowId xmlns:a16="http://schemas.microsoft.com/office/drawing/2014/main" val="10008"/>
                  </a:ext>
                </a:extLst>
              </a:tr>
              <a:tr h="253853">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dirty="0">
                          <a:solidFill>
                            <a:srgbClr val="000000"/>
                          </a:solidFill>
                          <a:latin typeface="微软雅黑" panose="020B0503020204020204" charset="-122"/>
                        </a:rPr>
                        <a:t>疲乏</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000" b="1" dirty="0">
                          <a:solidFill>
                            <a:srgbClr val="000000"/>
                          </a:solidFill>
                          <a:latin typeface="微软雅黑" panose="020B0503020204020204" charset="-122"/>
                        </a:rPr>
                        <a:t>5.4%</a:t>
                      </a:r>
                      <a:r>
                        <a:rPr lang="en-US" sz="1000" b="1" baseline="30000" dirty="0">
                          <a:solidFill>
                            <a:srgbClr val="000000"/>
                          </a:solidFill>
                          <a:uFillTx/>
                          <a:latin typeface="微软雅黑" panose="020B0503020204020204" charset="-122"/>
                        </a:rPr>
                        <a:t>3</a:t>
                      </a:r>
                      <a:endParaRPr lang="en-US" altLang="en-US" sz="1000" b="1" baseline="30000" dirty="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8.7%</a:t>
                      </a:r>
                      <a:r>
                        <a:rPr lang="en-US" sz="900" b="0" baseline="30000">
                          <a:solidFill>
                            <a:srgbClr val="000000"/>
                          </a:solidFill>
                          <a:uFillTx/>
                          <a:latin typeface="微软雅黑" panose="020B0503020204020204" charset="-122"/>
                        </a:rPr>
                        <a:t>13</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48.4%</a:t>
                      </a:r>
                      <a:r>
                        <a:rPr lang="en-US" sz="900" b="0" baseline="30000">
                          <a:solidFill>
                            <a:srgbClr val="FFFFFF"/>
                          </a:solidFill>
                          <a:uFillTx/>
                          <a:latin typeface="微软雅黑" panose="020B0503020204020204" charset="-122"/>
                        </a:rPr>
                        <a:t>15</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32.0%</a:t>
                      </a:r>
                      <a:r>
                        <a:rPr lang="en-US" sz="900" b="0" baseline="30000">
                          <a:solidFill>
                            <a:srgbClr val="FFFFFF"/>
                          </a:solidFill>
                          <a:uFillTx/>
                          <a:latin typeface="微软雅黑" panose="020B0503020204020204" charset="-122"/>
                        </a:rPr>
                        <a:t>20</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17.0%</a:t>
                      </a:r>
                      <a:r>
                        <a:rPr lang="en-US" sz="900" b="0" baseline="30000">
                          <a:solidFill>
                            <a:srgbClr val="000000"/>
                          </a:solidFill>
                          <a:uFillTx/>
                          <a:latin typeface="微软雅黑" panose="020B0503020204020204" charset="-122"/>
                        </a:rPr>
                        <a:t>26</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9.6%</a:t>
                      </a:r>
                      <a:r>
                        <a:rPr lang="en-US" sz="900" b="0" baseline="30000">
                          <a:solidFill>
                            <a:srgbClr val="000000"/>
                          </a:solidFill>
                          <a:uFillTx/>
                          <a:latin typeface="微软雅黑" panose="020B0503020204020204" charset="-122"/>
                        </a:rPr>
                        <a:t>31</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extLst>
                  <a:ext uri="{0D108BD9-81ED-4DB2-BD59-A6C34878D82A}">
                    <a16:rowId xmlns:a16="http://schemas.microsoft.com/office/drawing/2014/main" val="10009"/>
                  </a:ext>
                </a:extLst>
              </a:tr>
              <a:tr h="254802">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dirty="0">
                          <a:solidFill>
                            <a:srgbClr val="000000"/>
                          </a:solidFill>
                          <a:latin typeface="微软雅黑" panose="020B0503020204020204" charset="-122"/>
                        </a:rPr>
                        <a:t>呕吐</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000" b="1" dirty="0">
                          <a:solidFill>
                            <a:srgbClr val="000000"/>
                          </a:solidFill>
                          <a:latin typeface="微软雅黑" panose="020B0503020204020204" charset="-122"/>
                        </a:rPr>
                        <a:t>15.2%</a:t>
                      </a:r>
                      <a:endParaRPr lang="en-US" altLang="en-US" sz="1000" b="1"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13.0%</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59.0%</a:t>
                      </a:r>
                      <a:endParaRPr lang="en-US" altLang="en-US" sz="900" b="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dirty="0">
                          <a:solidFill>
                            <a:srgbClr val="FFFFFF"/>
                          </a:solidFill>
                          <a:latin typeface="微软雅黑" panose="020B0503020204020204" charset="-122"/>
                        </a:rPr>
                        <a:t>63.2%/34.8%</a:t>
                      </a:r>
                      <a:r>
                        <a:rPr lang="en-US" sz="900" b="0" baseline="30000" dirty="0">
                          <a:solidFill>
                            <a:srgbClr val="FFFFFF"/>
                          </a:solidFill>
                          <a:uFillTx/>
                          <a:latin typeface="微软雅黑" panose="020B0503020204020204" charset="-122"/>
                        </a:rPr>
                        <a:t>16</a:t>
                      </a:r>
                      <a:endParaRPr lang="en-US" altLang="en-US" sz="900" b="0" baseline="30000" dirty="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21.0%</a:t>
                      </a:r>
                      <a:endParaRPr lang="en-US" altLang="en-US" sz="900" b="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13.0%</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13.5%</a:t>
                      </a:r>
                      <a:r>
                        <a:rPr lang="en-US" sz="900" b="0" baseline="30000">
                          <a:solidFill>
                            <a:srgbClr val="000000"/>
                          </a:solidFill>
                          <a:uFillTx/>
                          <a:latin typeface="微软雅黑" panose="020B0503020204020204" charset="-122"/>
                        </a:rPr>
                        <a:t>32</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10"/>
                  </a:ext>
                </a:extLst>
              </a:tr>
              <a:tr h="253853">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dirty="0">
                          <a:solidFill>
                            <a:srgbClr val="000000"/>
                          </a:solidFill>
                          <a:latin typeface="微软雅黑" panose="020B0503020204020204" charset="-122"/>
                        </a:rPr>
                        <a:t>腹泻</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000" b="1" dirty="0">
                          <a:solidFill>
                            <a:srgbClr val="000000"/>
                          </a:solidFill>
                          <a:latin typeface="微软雅黑" panose="020B0503020204020204" charset="-122"/>
                        </a:rPr>
                        <a:t>16.4%</a:t>
                      </a:r>
                      <a:endParaRPr lang="en-US" altLang="en-US" sz="1000" b="1"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dirty="0">
                          <a:solidFill>
                            <a:srgbClr val="000000"/>
                          </a:solidFill>
                          <a:latin typeface="微软雅黑" panose="020B0503020204020204" charset="-122"/>
                        </a:rPr>
                        <a:t>18.0%</a:t>
                      </a:r>
                      <a:endParaRPr lang="en-US" altLang="en-US" sz="900" b="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61.0%</a:t>
                      </a:r>
                      <a:endParaRPr lang="en-US" altLang="en-US" sz="900" b="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82.1%/56.2%</a:t>
                      </a:r>
                      <a:r>
                        <a:rPr lang="en-US" sz="900" b="0" baseline="30000">
                          <a:solidFill>
                            <a:srgbClr val="FFFFFF"/>
                          </a:solidFill>
                          <a:uFillTx/>
                          <a:latin typeface="微软雅黑" panose="020B0503020204020204" charset="-122"/>
                        </a:rPr>
                        <a:t>16</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53.0%</a:t>
                      </a:r>
                      <a:endParaRPr lang="en-US" altLang="en-US" sz="900" b="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21.0%</a:t>
                      </a:r>
                      <a:endParaRPr lang="en-US" altLang="en-US" sz="900" b="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5.0%</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00B050"/>
                    </a:solidFill>
                  </a:tcPr>
                </a:tc>
                <a:extLst>
                  <a:ext uri="{0D108BD9-81ED-4DB2-BD59-A6C34878D82A}">
                    <a16:rowId xmlns:a16="http://schemas.microsoft.com/office/drawing/2014/main" val="10011"/>
                  </a:ext>
                </a:extLst>
              </a:tr>
              <a:tr h="254802">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dirty="0">
                          <a:solidFill>
                            <a:srgbClr val="000000"/>
                          </a:solidFill>
                          <a:latin typeface="微软雅黑" panose="020B0503020204020204" charset="-122"/>
                        </a:rPr>
                        <a:t>皮疹</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000" b="1" dirty="0">
                          <a:solidFill>
                            <a:srgbClr val="000000"/>
                          </a:solidFill>
                          <a:latin typeface="微软雅黑" panose="020B0503020204020204" charset="-122"/>
                        </a:rPr>
                        <a:t>18.8%</a:t>
                      </a:r>
                      <a:r>
                        <a:rPr lang="en-US" sz="1000" b="1" baseline="30000" dirty="0">
                          <a:solidFill>
                            <a:srgbClr val="000000"/>
                          </a:solidFill>
                          <a:uFillTx/>
                          <a:latin typeface="微软雅黑" panose="020B0503020204020204" charset="-122"/>
                        </a:rPr>
                        <a:t>4</a:t>
                      </a:r>
                      <a:endParaRPr lang="en-US" altLang="en-US" sz="1000" b="1" baseline="30000" dirty="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20.0%</a:t>
                      </a:r>
                      <a:r>
                        <a:rPr lang="en-US" sz="900" b="0" baseline="30000">
                          <a:solidFill>
                            <a:srgbClr val="FFFFFF"/>
                          </a:solidFill>
                          <a:uFillTx/>
                          <a:latin typeface="微软雅黑" panose="020B0503020204020204" charset="-122"/>
                        </a:rPr>
                        <a:t>9</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11.5%</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19.6%</a:t>
                      </a:r>
                      <a:endParaRPr lang="en-US" altLang="en-US" sz="900" b="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40.0%</a:t>
                      </a:r>
                      <a:r>
                        <a:rPr lang="en-US" sz="900" b="0" baseline="30000">
                          <a:solidFill>
                            <a:srgbClr val="FFFFFF"/>
                          </a:solidFill>
                          <a:uFillTx/>
                          <a:latin typeface="微软雅黑" panose="020B0503020204020204" charset="-122"/>
                        </a:rPr>
                        <a:t>21</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000000"/>
                          </a:solidFill>
                          <a:latin typeface="微软雅黑" panose="020B0503020204020204" charset="-122"/>
                        </a:rPr>
                        <a:t>11.0%</a:t>
                      </a:r>
                      <a:r>
                        <a:rPr lang="en-US" sz="900" b="0" baseline="30000">
                          <a:solidFill>
                            <a:srgbClr val="000000"/>
                          </a:solidFill>
                          <a:uFillTx/>
                          <a:latin typeface="微软雅黑" panose="020B0503020204020204" charset="-122"/>
                        </a:rPr>
                        <a:t>27</a:t>
                      </a:r>
                      <a:endParaRPr lang="en-US" altLang="en-US" sz="900" b="0" baseline="3000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61.5%</a:t>
                      </a:r>
                      <a:r>
                        <a:rPr lang="en-US" sz="900" b="0" baseline="30000">
                          <a:solidFill>
                            <a:srgbClr val="FFFFFF"/>
                          </a:solidFill>
                          <a:uFillTx/>
                          <a:latin typeface="微软雅黑" panose="020B0503020204020204" charset="-122"/>
                        </a:rPr>
                        <a:t>33</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extLst>
                  <a:ext uri="{0D108BD9-81ED-4DB2-BD59-A6C34878D82A}">
                    <a16:rowId xmlns:a16="http://schemas.microsoft.com/office/drawing/2014/main" val="10012"/>
                  </a:ext>
                </a:extLst>
              </a:tr>
              <a:tr h="254327">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zh-CN" altLang="en-US" sz="900" b="1" dirty="0">
                          <a:solidFill>
                            <a:srgbClr val="000000"/>
                          </a:solidFill>
                          <a:latin typeface="微软雅黑" panose="020B0503020204020204" charset="-122"/>
                        </a:rPr>
                        <a:t>恶心</a:t>
                      </a:r>
                    </a:p>
                  </a:txBody>
                  <a:tcPr marL="12700" marR="12700" marT="12700" anchor="ctr">
                    <a:lnL w="12700" cap="flat" cmpd="sng">
                      <a:solidFill>
                        <a:srgbClr val="BFBFBF"/>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FF"/>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1000" b="1" dirty="0">
                          <a:solidFill>
                            <a:srgbClr val="000000"/>
                          </a:solidFill>
                          <a:latin typeface="微软雅黑" panose="020B0503020204020204" charset="-122"/>
                        </a:rPr>
                        <a:t>19.6%</a:t>
                      </a:r>
                      <a:endParaRPr lang="en-US" altLang="en-US" sz="1000" b="1"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22.0%</a:t>
                      </a:r>
                      <a:endParaRPr lang="en-US" altLang="en-US" sz="900" b="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54.0%</a:t>
                      </a:r>
                      <a:endParaRPr lang="en-US" altLang="en-US" sz="900" b="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74.7%/44.9%</a:t>
                      </a:r>
                      <a:r>
                        <a:rPr lang="en-US" sz="900" b="0" baseline="30000">
                          <a:solidFill>
                            <a:srgbClr val="FFFFFF"/>
                          </a:solidFill>
                          <a:uFillTx/>
                          <a:latin typeface="微软雅黑" panose="020B0503020204020204" charset="-122"/>
                        </a:rPr>
                        <a:t>16</a:t>
                      </a:r>
                      <a:endParaRPr lang="en-US" altLang="en-US" sz="900" b="0" baseline="30000">
                        <a:solidFill>
                          <a:srgbClr val="FFFFFF"/>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a:solidFill>
                            <a:srgbClr val="FFFFFF"/>
                          </a:solidFill>
                          <a:latin typeface="微软雅黑" panose="020B0503020204020204" charset="-122"/>
                        </a:rPr>
                        <a:t>30.0%</a:t>
                      </a:r>
                      <a:endParaRPr lang="en-US" altLang="en-US" sz="900" b="0">
                        <a:solidFill>
                          <a:srgbClr val="FFFFFF"/>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C000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dirty="0">
                          <a:solidFill>
                            <a:srgbClr val="000000"/>
                          </a:solidFill>
                          <a:latin typeface="微软雅黑" panose="020B0503020204020204" charset="-122"/>
                        </a:rPr>
                        <a:t>15.0%</a:t>
                      </a:r>
                      <a:endParaRPr lang="en-US" altLang="en-US" sz="900" b="0" dirty="0">
                        <a:solidFill>
                          <a:srgbClr val="000000"/>
                        </a:solidFill>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tc>
                  <a:txBody>
                    <a:bodyPr/>
                    <a:lstStyle>
                      <a:lvl1pPr marL="0" algn="l" defTabSz="1219170" rtl="0" eaLnBrk="1" latinLnBrk="0" hangingPunct="1">
                        <a:defRPr sz="2400" kern="1200">
                          <a:solidFill>
                            <a:schemeClr val="tx1"/>
                          </a:solidFill>
                          <a:latin typeface="Arial"/>
                          <a:ea typeface="微软雅黑"/>
                        </a:defRPr>
                      </a:lvl1pPr>
                      <a:lvl2pPr marL="609585" algn="l" defTabSz="1219170" rtl="0" eaLnBrk="1" latinLnBrk="0" hangingPunct="1">
                        <a:defRPr sz="2400" kern="1200">
                          <a:solidFill>
                            <a:schemeClr val="tx1"/>
                          </a:solidFill>
                          <a:latin typeface="Arial"/>
                          <a:ea typeface="微软雅黑"/>
                        </a:defRPr>
                      </a:lvl2pPr>
                      <a:lvl3pPr marL="1219170" algn="l" defTabSz="1219170" rtl="0" eaLnBrk="1" latinLnBrk="0" hangingPunct="1">
                        <a:defRPr sz="2400" kern="1200">
                          <a:solidFill>
                            <a:schemeClr val="tx1"/>
                          </a:solidFill>
                          <a:latin typeface="Arial"/>
                          <a:ea typeface="微软雅黑"/>
                        </a:defRPr>
                      </a:lvl3pPr>
                      <a:lvl4pPr marL="1828754" algn="l" defTabSz="1219170" rtl="0" eaLnBrk="1" latinLnBrk="0" hangingPunct="1">
                        <a:defRPr sz="2400" kern="1200">
                          <a:solidFill>
                            <a:schemeClr val="tx1"/>
                          </a:solidFill>
                          <a:latin typeface="Arial"/>
                          <a:ea typeface="微软雅黑"/>
                        </a:defRPr>
                      </a:lvl4pPr>
                      <a:lvl5pPr marL="2438339" algn="l" defTabSz="1219170" rtl="0" eaLnBrk="1" latinLnBrk="0" hangingPunct="1">
                        <a:defRPr sz="2400" kern="1200">
                          <a:solidFill>
                            <a:schemeClr val="tx1"/>
                          </a:solidFill>
                          <a:latin typeface="Arial"/>
                          <a:ea typeface="微软雅黑"/>
                        </a:defRPr>
                      </a:lvl5pPr>
                      <a:lvl6pPr marL="3047924" algn="l" defTabSz="1219170" rtl="0" eaLnBrk="1" latinLnBrk="0" hangingPunct="1">
                        <a:defRPr sz="2400" kern="1200">
                          <a:solidFill>
                            <a:schemeClr val="tx1"/>
                          </a:solidFill>
                          <a:latin typeface="Arial"/>
                          <a:ea typeface="微软雅黑"/>
                        </a:defRPr>
                      </a:lvl6pPr>
                      <a:lvl7pPr marL="3657509" algn="l" defTabSz="1219170" rtl="0" eaLnBrk="1" latinLnBrk="0" hangingPunct="1">
                        <a:defRPr sz="2400" kern="1200">
                          <a:solidFill>
                            <a:schemeClr val="tx1"/>
                          </a:solidFill>
                          <a:latin typeface="Arial"/>
                          <a:ea typeface="微软雅黑"/>
                        </a:defRPr>
                      </a:lvl7pPr>
                      <a:lvl8pPr marL="4267093" algn="l" defTabSz="1219170" rtl="0" eaLnBrk="1" latinLnBrk="0" hangingPunct="1">
                        <a:defRPr sz="2400" kern="1200">
                          <a:solidFill>
                            <a:schemeClr val="tx1"/>
                          </a:solidFill>
                          <a:latin typeface="Arial"/>
                          <a:ea typeface="微软雅黑"/>
                        </a:defRPr>
                      </a:lvl8pPr>
                      <a:lvl9pPr marL="4876678" algn="l" defTabSz="1219170" rtl="0" eaLnBrk="1" latinLnBrk="0" hangingPunct="1">
                        <a:defRPr sz="2400" kern="1200">
                          <a:solidFill>
                            <a:schemeClr val="tx1"/>
                          </a:solidFill>
                          <a:latin typeface="Arial"/>
                          <a:ea typeface="微软雅黑"/>
                        </a:defRPr>
                      </a:lvl9pPr>
                    </a:lstStyle>
                    <a:p>
                      <a:pPr indent="0" algn="ctr">
                        <a:buNone/>
                      </a:pPr>
                      <a:r>
                        <a:rPr lang="en-US" sz="900" b="0" dirty="0">
                          <a:solidFill>
                            <a:srgbClr val="000000"/>
                          </a:solidFill>
                          <a:latin typeface="微软雅黑" panose="020B0503020204020204" charset="-122"/>
                        </a:rPr>
                        <a:t>18.0%</a:t>
                      </a:r>
                      <a:r>
                        <a:rPr lang="en-US" sz="900" b="0" baseline="30000" dirty="0">
                          <a:solidFill>
                            <a:srgbClr val="000000"/>
                          </a:solidFill>
                          <a:uFillTx/>
                          <a:latin typeface="微软雅黑" panose="020B0503020204020204" charset="-122"/>
                        </a:rPr>
                        <a:t>34</a:t>
                      </a:r>
                      <a:endParaRPr lang="en-US" altLang="en-US" sz="900" b="0" baseline="30000" dirty="0">
                        <a:solidFill>
                          <a:srgbClr val="000000"/>
                        </a:solidFill>
                        <a:uFillTx/>
                        <a:latin typeface="微软雅黑" panose="020B0503020204020204" charset="-122"/>
                      </a:endParaRPr>
                    </a:p>
                  </a:txBody>
                  <a:tcPr marL="12700" marR="12700" marT="12700" anchor="ctr">
                    <a:lnL w="12700" cap="flat" cmpd="sng">
                      <a:solidFill>
                        <a:srgbClr val="F2F2F2"/>
                      </a:solidFill>
                      <a:prstDash val="solid"/>
                      <a:headEnd type="none" w="med" len="med"/>
                      <a:tailEnd type="none" w="med" len="med"/>
                    </a:lnL>
                    <a:lnR w="12700" cap="flat" cmpd="sng">
                      <a:solidFill>
                        <a:srgbClr val="F2F2F2"/>
                      </a:solidFill>
                      <a:prstDash val="solid"/>
                      <a:headEnd type="none" w="med" len="med"/>
                      <a:tailEnd type="none" w="med" len="med"/>
                    </a:lnR>
                    <a:lnT w="12700" cap="flat" cmpd="sng">
                      <a:solidFill>
                        <a:srgbClr val="BFBFBF"/>
                      </a:solidFill>
                      <a:prstDash val="solid"/>
                      <a:headEnd type="none" w="med" len="med"/>
                      <a:tailEnd type="none" w="med" len="med"/>
                    </a:lnT>
                    <a:lnB w="12700" cap="flat" cmpd="sng">
                      <a:solidFill>
                        <a:srgbClr val="BFBFBF"/>
                      </a:solidFill>
                      <a:prstDash val="soli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13"/>
                  </a:ext>
                </a:extLst>
              </a:tr>
            </a:tbl>
          </a:graphicData>
        </a:graphic>
      </p:graphicFrame>
      <p:pic>
        <p:nvPicPr>
          <p:cNvPr id="9" name="图片 8"/>
          <p:cNvPicPr>
            <a:picLocks noChangeAspect="1"/>
          </p:cNvPicPr>
          <p:nvPr/>
        </p:nvPicPr>
        <p:blipFill rotWithShape="1">
          <a:blip r:embed="rId4"/>
          <a:srcRect l="33398" t="-4416" r="33863" b="-7418"/>
          <a:stretch/>
        </p:blipFill>
        <p:spPr>
          <a:xfrm>
            <a:off x="10634852" y="4122123"/>
            <a:ext cx="1111623" cy="573741"/>
          </a:xfrm>
          <a:prstGeom prst="rect">
            <a:avLst/>
          </a:prstGeom>
        </p:spPr>
      </p:pic>
      <p:pic>
        <p:nvPicPr>
          <p:cNvPr id="12" name="图片 11"/>
          <p:cNvPicPr>
            <a:picLocks noChangeAspect="1"/>
          </p:cNvPicPr>
          <p:nvPr/>
        </p:nvPicPr>
        <p:blipFill rotWithShape="1">
          <a:blip r:embed="rId4"/>
          <a:srcRect l="66998" b="-59413"/>
          <a:stretch/>
        </p:blipFill>
        <p:spPr>
          <a:xfrm>
            <a:off x="10625887" y="5055679"/>
            <a:ext cx="1120588" cy="817825"/>
          </a:xfrm>
          <a:prstGeom prst="rect">
            <a:avLst/>
          </a:prstGeom>
        </p:spPr>
      </p:pic>
    </p:spTree>
    <p:extLst>
      <p:ext uri="{BB962C8B-B14F-4D97-AF65-F5344CB8AC3E}">
        <p14:creationId xmlns:p14="http://schemas.microsoft.com/office/powerpoint/2010/main" val="339477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26"/>
          <p:cNvSpPr/>
          <p:nvPr/>
        </p:nvSpPr>
        <p:spPr bwMode="auto">
          <a:xfrm>
            <a:off x="0" y="5499766"/>
            <a:ext cx="12192000" cy="140461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文本框 2"/>
          <p:cNvSpPr txBox="1"/>
          <p:nvPr/>
        </p:nvSpPr>
        <p:spPr>
          <a:xfrm>
            <a:off x="135467" y="0"/>
            <a:ext cx="5122333"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3</a:t>
            </a:r>
            <a:r>
              <a:rPr lang="zh-CN" altLang="en-US" sz="3200" b="1" dirty="0">
                <a:solidFill>
                  <a:srgbClr val="4F81BD"/>
                </a:solidFill>
                <a:latin typeface="微软雅黑" panose="020B0503020204020204" pitchFamily="34" charset="-122"/>
                <a:ea typeface="微软雅黑" panose="020B0503020204020204" pitchFamily="34" charset="-122"/>
              </a:rPr>
              <a:t>、有效性   </a:t>
            </a:r>
            <a:r>
              <a:rPr lang="en-US" altLang="zh-CN" sz="2667" spc="133" dirty="0">
                <a:solidFill>
                  <a:srgbClr val="B8B8B8"/>
                </a:solidFill>
                <a:latin typeface="微软雅黑" panose="020B0503020204020204" pitchFamily="34" charset="-122"/>
                <a:ea typeface="微软雅黑" panose="020B0503020204020204" pitchFamily="34" charset="-122"/>
              </a:rPr>
              <a:t>Efficiency  </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11267" name="标题 1"/>
          <p:cNvSpPr txBox="1">
            <a:spLocks/>
          </p:cNvSpPr>
          <p:nvPr/>
        </p:nvSpPr>
        <p:spPr bwMode="auto">
          <a:xfrm>
            <a:off x="246158" y="1207648"/>
            <a:ext cx="5235429" cy="1010013"/>
          </a:xfrm>
          <a:prstGeom prst="rect">
            <a:avLst/>
          </a:prstGeom>
          <a:gradFill>
            <a:gsLst>
              <a:gs pos="0">
                <a:srgbClr val="C4D2ED"/>
              </a:gs>
              <a:gs pos="100000">
                <a:srgbClr val="DCE6F2"/>
              </a:gs>
            </a:gsLst>
            <a:lin ang="0" scaled="1"/>
          </a:gradFill>
          <a:ln>
            <a:noFill/>
          </a:ln>
          <a:extLst/>
        </p:spPr>
        <p:txBody>
          <a:bodyPr l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ts val="2200"/>
              </a:lnSpc>
              <a:spcBef>
                <a:spcPct val="0"/>
              </a:spcBef>
              <a:spcAft>
                <a:spcPct val="0"/>
              </a:spcAft>
              <a:buNone/>
            </a:pPr>
            <a:r>
              <a:rPr lang="zh-CN" altLang="en-US" sz="1600" b="1" dirty="0" smtClean="0">
                <a:latin typeface="微软雅黑" panose="020B0503020204020204" pitchFamily="34" charset="-122"/>
                <a:ea typeface="微软雅黑" panose="020B0503020204020204" pitchFamily="34" charset="-122"/>
                <a:cs typeface="Calibri" panose="020F0502020204030204" pitchFamily="34" charset="0"/>
              </a:rPr>
              <a:t>伊鲁阿克片治疗一线</a:t>
            </a:r>
            <a:r>
              <a:rPr lang="en-US" altLang="zh-CN" sz="1600" b="1" dirty="0" smtClean="0">
                <a:latin typeface="微软雅黑" panose="020B0503020204020204" pitchFamily="34" charset="-122"/>
                <a:ea typeface="微软雅黑" panose="020B0503020204020204" pitchFamily="34" charset="-122"/>
                <a:cs typeface="Calibri" panose="020F0502020204030204" pitchFamily="34" charset="0"/>
              </a:rPr>
              <a:t>ALK</a:t>
            </a:r>
            <a:r>
              <a:rPr lang="zh-CN" altLang="en-US" sz="1600" b="1" dirty="0" smtClean="0">
                <a:latin typeface="微软雅黑" panose="020B0503020204020204" pitchFamily="34" charset="-122"/>
                <a:ea typeface="微软雅黑" panose="020B0503020204020204" pitchFamily="34" charset="-122"/>
                <a:cs typeface="Calibri" panose="020F0502020204030204" pitchFamily="34" charset="0"/>
              </a:rPr>
              <a:t>阳性</a:t>
            </a:r>
            <a:r>
              <a:rPr lang="en-US" altLang="zh-CN" sz="1600" b="1" dirty="0" smtClean="0">
                <a:latin typeface="微软雅黑" panose="020B0503020204020204" pitchFamily="34" charset="-122"/>
                <a:ea typeface="微软雅黑" panose="020B0503020204020204" pitchFamily="34" charset="-122"/>
                <a:cs typeface="Calibri" panose="020F0502020204030204" pitchFamily="34" charset="0"/>
              </a:rPr>
              <a:t>NSCLC</a:t>
            </a:r>
            <a:r>
              <a:rPr lang="zh-CN" altLang="en-US" sz="1600" b="1" dirty="0" smtClean="0">
                <a:latin typeface="微软雅黑" panose="020B0503020204020204" pitchFamily="34" charset="-122"/>
                <a:ea typeface="微软雅黑" panose="020B0503020204020204" pitchFamily="34" charset="-122"/>
                <a:cs typeface="Calibri" panose="020F0502020204030204" pitchFamily="34" charset="0"/>
              </a:rPr>
              <a:t>患者，首次期中分析</a:t>
            </a:r>
            <a:r>
              <a:rPr lang="en-US" altLang="zh-CN" sz="1600" b="1" dirty="0" err="1" smtClean="0">
                <a:solidFill>
                  <a:srgbClr val="C00000"/>
                </a:solidFill>
                <a:latin typeface="微软雅黑" panose="020B0503020204020204" pitchFamily="34" charset="-122"/>
                <a:ea typeface="微软雅黑" panose="020B0503020204020204" pitchFamily="34" charset="-122"/>
                <a:cs typeface="Calibri" panose="020F0502020204030204" pitchFamily="34" charset="0"/>
              </a:rPr>
              <a:t>mPFS</a:t>
            </a:r>
            <a:r>
              <a:rPr lang="zh-CN" altLang="en-US" sz="1600" b="1" dirty="0" smtClean="0">
                <a:latin typeface="微软雅黑" panose="020B0503020204020204" pitchFamily="34" charset="-122"/>
                <a:ea typeface="微软雅黑" panose="020B0503020204020204" pitchFamily="34" charset="-122"/>
                <a:cs typeface="Calibri" panose="020F0502020204030204" pitchFamily="34" charset="0"/>
              </a:rPr>
              <a:t>达</a:t>
            </a:r>
            <a:r>
              <a:rPr lang="en-US" altLang="zh-CN" sz="1600" b="1" dirty="0" smtClean="0">
                <a:solidFill>
                  <a:srgbClr val="C00000"/>
                </a:solidFill>
                <a:latin typeface="微软雅黑" panose="020B0503020204020204" pitchFamily="34" charset="-122"/>
                <a:ea typeface="微软雅黑" panose="020B0503020204020204" pitchFamily="34" charset="-122"/>
                <a:cs typeface="Calibri" panose="020F0502020204030204" pitchFamily="34" charset="0"/>
              </a:rPr>
              <a:t>27.7</a:t>
            </a:r>
            <a:r>
              <a:rPr lang="zh-CN" altLang="en-US" sz="1600" b="1" dirty="0" smtClean="0">
                <a:solidFill>
                  <a:srgbClr val="C00000"/>
                </a:solidFill>
                <a:latin typeface="微软雅黑" panose="020B0503020204020204" pitchFamily="34" charset="-122"/>
                <a:ea typeface="微软雅黑" panose="020B0503020204020204" pitchFamily="34" charset="-122"/>
                <a:cs typeface="Calibri" panose="020F0502020204030204" pitchFamily="34" charset="0"/>
              </a:rPr>
              <a:t>个月</a:t>
            </a:r>
            <a:r>
              <a:rPr lang="zh-CN" altLang="en-US" sz="1600" b="1" dirty="0" smtClean="0">
                <a:latin typeface="微软雅黑" panose="020B0503020204020204" pitchFamily="34" charset="-122"/>
                <a:ea typeface="微软雅黑" panose="020B0503020204020204" pitchFamily="34" charset="-122"/>
                <a:cs typeface="Calibri" panose="020F0502020204030204" pitchFamily="34" charset="0"/>
              </a:rPr>
              <a:t>，</a:t>
            </a:r>
            <a:r>
              <a:rPr lang="en-US" altLang="zh-CN" sz="1600" b="1"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1600" b="1" dirty="0" err="1">
                <a:solidFill>
                  <a:srgbClr val="000000"/>
                </a:solidFill>
                <a:latin typeface="微软雅黑" panose="020B0503020204020204" pitchFamily="34" charset="-122"/>
                <a:ea typeface="微软雅黑" panose="020B0503020204020204" pitchFamily="34" charset="-122"/>
                <a:cs typeface="Calibri" panose="020F0502020204030204" pitchFamily="34" charset="0"/>
              </a:rPr>
              <a:t>mDoR</a:t>
            </a:r>
            <a:r>
              <a:rPr lang="zh-CN" altLang="en-US"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rPr>
              <a:t>达到</a:t>
            </a:r>
            <a:r>
              <a:rPr lang="en-US" altLang="zh-CN"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rPr>
              <a:t>26.8</a:t>
            </a:r>
            <a:r>
              <a:rPr lang="zh-CN" altLang="en-US" sz="1600" b="1" dirty="0">
                <a:solidFill>
                  <a:srgbClr val="000000"/>
                </a:solidFill>
                <a:latin typeface="微软雅黑" panose="020B0503020204020204" pitchFamily="34" charset="-122"/>
                <a:ea typeface="微软雅黑" panose="020B0503020204020204" pitchFamily="34" charset="-122"/>
                <a:cs typeface="Calibri" panose="020F0502020204030204" pitchFamily="34" charset="0"/>
              </a:rPr>
              <a:t>个月</a:t>
            </a:r>
            <a:endParaRPr lang="en-US" altLang="zh-CN" sz="1600" b="1" dirty="0" smtClean="0">
              <a:solidFill>
                <a:srgbClr val="C00000"/>
              </a:solidFill>
              <a:latin typeface="微软雅黑" panose="020B0503020204020204" pitchFamily="34" charset="-122"/>
              <a:ea typeface="微软雅黑" panose="020B0503020204020204" pitchFamily="34" charset="-122"/>
              <a:cs typeface="Calibri" panose="020F0502020204030204" pitchFamily="34" charset="0"/>
            </a:endParaRPr>
          </a:p>
          <a:p>
            <a:pPr fontAlgn="base">
              <a:lnSpc>
                <a:spcPts val="2200"/>
              </a:lnSpc>
              <a:spcBef>
                <a:spcPct val="0"/>
              </a:spcBef>
              <a:spcAft>
                <a:spcPct val="0"/>
              </a:spcAft>
              <a:buNone/>
            </a:pPr>
            <a:r>
              <a:rPr lang="zh-CN" altLang="en-US" sz="1400" dirty="0" smtClean="0">
                <a:latin typeface="微软雅黑" panose="020B0503020204020204" pitchFamily="34" charset="-122"/>
                <a:ea typeface="微软雅黑" panose="020B0503020204020204" pitchFamily="34" charset="-122"/>
                <a:cs typeface="Calibri" panose="020F0502020204030204" pitchFamily="34" charset="0"/>
              </a:rPr>
              <a:t>（对照克唑替尼，基于</a:t>
            </a:r>
            <a:r>
              <a:rPr lang="zh-CN" altLang="en-US" sz="1400" dirty="0">
                <a:latin typeface="微软雅黑" panose="020B0503020204020204" pitchFamily="34" charset="-122"/>
                <a:ea typeface="微软雅黑" panose="020B0503020204020204" pitchFamily="34" charset="-122"/>
                <a:cs typeface="Calibri" panose="020F0502020204030204" pitchFamily="34" charset="0"/>
              </a:rPr>
              <a:t>独立评审委员会（</a:t>
            </a:r>
            <a:r>
              <a:rPr lang="en-US" altLang="zh-CN" sz="1400" dirty="0">
                <a:latin typeface="微软雅黑" panose="020B0503020204020204" pitchFamily="34" charset="-122"/>
                <a:ea typeface="微软雅黑" panose="020B0503020204020204" pitchFamily="34" charset="-122"/>
                <a:cs typeface="Calibri" panose="020F0502020204030204" pitchFamily="34" charset="0"/>
              </a:rPr>
              <a:t>IRC</a:t>
            </a:r>
            <a:r>
              <a:rPr lang="zh-CN" altLang="en-US" sz="1400" dirty="0" smtClean="0">
                <a:latin typeface="微软雅黑" panose="020B0503020204020204" pitchFamily="34" charset="-122"/>
                <a:ea typeface="微软雅黑" panose="020B0503020204020204" pitchFamily="34" charset="-122"/>
                <a:cs typeface="Calibri" panose="020F0502020204030204" pitchFamily="34" charset="0"/>
              </a:rPr>
              <a:t>）评估）</a:t>
            </a:r>
            <a:endParaRPr lang="zh-CN" altLang="en-US" sz="1400" dirty="0">
              <a:latin typeface="微软雅黑" panose="020B0503020204020204" pitchFamily="34" charset="-122"/>
              <a:ea typeface="微软雅黑" panose="020B0503020204020204" pitchFamily="34" charset="-122"/>
              <a:cs typeface="Calibri" panose="020F0502020204030204" pitchFamily="34" charset="0"/>
            </a:endParaRPr>
          </a:p>
        </p:txBody>
      </p:sp>
      <p:grpSp>
        <p:nvGrpSpPr>
          <p:cNvPr id="14" name="组合 13"/>
          <p:cNvGrpSpPr/>
          <p:nvPr/>
        </p:nvGrpSpPr>
        <p:grpSpPr>
          <a:xfrm>
            <a:off x="380909" y="2444011"/>
            <a:ext cx="5100677" cy="3581615"/>
            <a:chOff x="584934" y="1954428"/>
            <a:chExt cx="4245483" cy="2257402"/>
          </a:xfrm>
        </p:grpSpPr>
        <p:pic>
          <p:nvPicPr>
            <p:cNvPr id="4" name="图片 3"/>
            <p:cNvPicPr>
              <a:picLocks noChangeAspect="1"/>
            </p:cNvPicPr>
            <p:nvPr/>
          </p:nvPicPr>
          <p:blipFill>
            <a:blip r:embed="rId3"/>
            <a:stretch>
              <a:fillRect/>
            </a:stretch>
          </p:blipFill>
          <p:spPr>
            <a:xfrm>
              <a:off x="584934" y="1954428"/>
              <a:ext cx="4245482" cy="2257402"/>
            </a:xfrm>
            <a:prstGeom prst="rect">
              <a:avLst/>
            </a:prstGeom>
            <a:ln>
              <a:solidFill>
                <a:schemeClr val="bg1">
                  <a:lumMod val="75000"/>
                </a:schemeClr>
              </a:solidFill>
            </a:ln>
          </p:spPr>
        </p:pic>
        <p:sp>
          <p:nvSpPr>
            <p:cNvPr id="2" name="矩形 1"/>
            <p:cNvSpPr/>
            <p:nvPr/>
          </p:nvSpPr>
          <p:spPr>
            <a:xfrm>
              <a:off x="3433739" y="2480447"/>
              <a:ext cx="511679" cy="276999"/>
            </a:xfrm>
            <a:prstGeom prst="rect">
              <a:avLst/>
            </a:prstGeom>
          </p:spPr>
          <p:txBody>
            <a:bodyPr wrap="none">
              <a:spAutoFit/>
            </a:bodyPr>
            <a:lstStyle/>
            <a:p>
              <a:r>
                <a:rPr lang="en-US" altLang="zh-CN" sz="1200" b="1"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27.7</a:t>
              </a:r>
              <a:endParaRPr lang="zh-CN" altLang="en-US" sz="1200" dirty="0"/>
            </a:p>
          </p:txBody>
        </p:sp>
        <p:sp>
          <p:nvSpPr>
            <p:cNvPr id="11" name="矩形 10"/>
            <p:cNvSpPr/>
            <p:nvPr/>
          </p:nvSpPr>
          <p:spPr>
            <a:xfrm>
              <a:off x="2232172" y="2516207"/>
              <a:ext cx="511679" cy="276999"/>
            </a:xfrm>
            <a:prstGeom prst="rect">
              <a:avLst/>
            </a:prstGeom>
          </p:spPr>
          <p:txBody>
            <a:bodyPr wrap="none">
              <a:spAutoFit/>
            </a:bodyPr>
            <a:lstStyle/>
            <a:p>
              <a:r>
                <a:rPr lang="en-US" altLang="zh-CN" sz="12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14.6</a:t>
              </a:r>
              <a:endParaRPr lang="zh-CN" altLang="en-US" sz="1200" dirty="0"/>
            </a:p>
          </p:txBody>
        </p:sp>
        <p:cxnSp>
          <p:nvCxnSpPr>
            <p:cNvPr id="13" name="直接连接符 12"/>
            <p:cNvCxnSpPr/>
            <p:nvPr/>
          </p:nvCxnSpPr>
          <p:spPr bwMode="auto">
            <a:xfrm>
              <a:off x="960120" y="2718174"/>
              <a:ext cx="3870297" cy="0"/>
            </a:xfrm>
            <a:prstGeom prst="line">
              <a:avLst/>
            </a:prstGeom>
            <a:solidFill>
              <a:schemeClr val="accent1"/>
            </a:solidFill>
            <a:ln w="9525" cap="flat" cmpd="sng" algn="ctr">
              <a:solidFill>
                <a:srgbClr val="FF0000"/>
              </a:solidFill>
              <a:prstDash val="dash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标题 1"/>
          <p:cNvSpPr txBox="1">
            <a:spLocks/>
          </p:cNvSpPr>
          <p:nvPr/>
        </p:nvSpPr>
        <p:spPr bwMode="auto">
          <a:xfrm>
            <a:off x="5641832" y="1207648"/>
            <a:ext cx="6140918" cy="1010013"/>
          </a:xfrm>
          <a:prstGeom prst="rect">
            <a:avLst/>
          </a:prstGeom>
          <a:gradFill>
            <a:gsLst>
              <a:gs pos="0">
                <a:srgbClr val="C4D3EE"/>
              </a:gs>
              <a:gs pos="100000">
                <a:srgbClr val="DCE6F2"/>
              </a:gs>
            </a:gsLst>
            <a:lin ang="0" scaled="1"/>
          </a:gradFill>
          <a:ln>
            <a:noFill/>
          </a:ln>
          <a:extLst/>
        </p:spPr>
        <p:txBody>
          <a:bodyPr lIns="0" anchor="ctr"/>
          <a:lstStyle>
            <a:defPPr>
              <a:defRPr lang="zh-CN"/>
            </a:defPPr>
            <a:lvl1pPr fontAlgn="base">
              <a:lnSpc>
                <a:spcPts val="2200"/>
              </a:lnSpc>
              <a:spcBef>
                <a:spcPct val="0"/>
              </a:spcBef>
              <a:spcAft>
                <a:spcPct val="0"/>
              </a:spcAft>
              <a:buFont typeface="Arial" panose="020B0604020202020204" pitchFamily="34" charset="0"/>
              <a:buNone/>
              <a:defRPr sz="1600" b="1">
                <a:latin typeface="微软雅黑" panose="020B0503020204020204" pitchFamily="34" charset="-122"/>
                <a:ea typeface="微软雅黑" panose="020B0503020204020204" pitchFamily="34" charset="-122"/>
                <a:cs typeface="Calibri" panose="020F0502020204030204" pitchFamily="34" charset="0"/>
              </a:defRPr>
            </a:lvl1pPr>
            <a:lvl2pPr marL="742950" indent="-285750">
              <a:spcBef>
                <a:spcPct val="20000"/>
              </a:spcBef>
              <a:buFont typeface="Arial" panose="020B0604020202020204" pitchFamily="34" charset="0"/>
              <a:buChar char="–"/>
              <a:defRPr sz="2800">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ea typeface="宋体" panose="02010600030101010101" pitchFamily="2" charset="-122"/>
              </a:defRPr>
            </a:lvl9pPr>
          </a:lstStyle>
          <a:p>
            <a:r>
              <a:rPr lang="zh-CN" altLang="en-US" dirty="0" smtClean="0"/>
              <a:t>一线治疗</a:t>
            </a:r>
            <a:r>
              <a:rPr lang="en-US" altLang="zh-CN" dirty="0" smtClean="0"/>
              <a:t>ALK</a:t>
            </a:r>
            <a:r>
              <a:rPr lang="zh-CN" altLang="en-US" dirty="0"/>
              <a:t>阳性</a:t>
            </a:r>
            <a:r>
              <a:rPr lang="en-US" altLang="zh-CN" dirty="0"/>
              <a:t>NSCLC</a:t>
            </a:r>
            <a:r>
              <a:rPr lang="zh-CN" altLang="en-US" dirty="0" smtClean="0"/>
              <a:t>患者的试验中，亚洲人群</a:t>
            </a:r>
            <a:r>
              <a:rPr lang="zh-CN" altLang="en-US" dirty="0" smtClean="0">
                <a:solidFill>
                  <a:srgbClr val="C00000"/>
                </a:solidFill>
              </a:rPr>
              <a:t>最多</a:t>
            </a:r>
            <a:r>
              <a:rPr lang="zh-CN" altLang="en-US" dirty="0" smtClean="0"/>
              <a:t>，</a:t>
            </a:r>
            <a:r>
              <a:rPr lang="en-US" altLang="zh-CN" dirty="0" smtClean="0">
                <a:solidFill>
                  <a:srgbClr val="C00000"/>
                </a:solidFill>
              </a:rPr>
              <a:t>PFS </a:t>
            </a:r>
            <a:r>
              <a:rPr lang="en-US" altLang="zh-CN" dirty="0">
                <a:solidFill>
                  <a:srgbClr val="C00000"/>
                </a:solidFill>
              </a:rPr>
              <a:t>HR</a:t>
            </a:r>
            <a:r>
              <a:rPr lang="zh-CN" altLang="en-US" dirty="0">
                <a:solidFill>
                  <a:srgbClr val="C00000"/>
                </a:solidFill>
              </a:rPr>
              <a:t>值</a:t>
            </a:r>
            <a:r>
              <a:rPr lang="zh-CN" altLang="en-US" dirty="0" smtClean="0">
                <a:solidFill>
                  <a:srgbClr val="C00000"/>
                </a:solidFill>
              </a:rPr>
              <a:t>最低，</a:t>
            </a:r>
            <a:r>
              <a:rPr lang="zh-CN" altLang="en-US" dirty="0" smtClean="0"/>
              <a:t>为</a:t>
            </a:r>
            <a:r>
              <a:rPr lang="en-US" altLang="zh-CN" dirty="0" smtClean="0">
                <a:solidFill>
                  <a:srgbClr val="C00000"/>
                </a:solidFill>
              </a:rPr>
              <a:t>0.34</a:t>
            </a:r>
            <a:r>
              <a:rPr lang="zh-CN" altLang="en-US" dirty="0" smtClean="0"/>
              <a:t>，低于三代洛拉替尼，</a:t>
            </a:r>
            <a:r>
              <a:rPr lang="zh-CN" altLang="en-US" dirty="0" smtClean="0">
                <a:solidFill>
                  <a:srgbClr val="C00000"/>
                </a:solidFill>
              </a:rPr>
              <a:t>降低</a:t>
            </a:r>
            <a:r>
              <a:rPr lang="en-US" altLang="zh-CN" dirty="0" smtClean="0">
                <a:solidFill>
                  <a:srgbClr val="C00000"/>
                </a:solidFill>
              </a:rPr>
              <a:t>66%</a:t>
            </a:r>
            <a:r>
              <a:rPr lang="zh-CN" altLang="en-US" dirty="0" smtClean="0">
                <a:solidFill>
                  <a:srgbClr val="C00000"/>
                </a:solidFill>
              </a:rPr>
              <a:t>的</a:t>
            </a:r>
            <a:r>
              <a:rPr lang="zh-CN" altLang="en-US" dirty="0" smtClean="0"/>
              <a:t>疾病进展或死亡风险                                                                   </a:t>
            </a:r>
            <a:r>
              <a:rPr lang="zh-CN" altLang="en-US" b="0" dirty="0" smtClean="0"/>
              <a:t>（</a:t>
            </a:r>
            <a:r>
              <a:rPr lang="zh-CN" altLang="en-US" b="0" dirty="0"/>
              <a:t>基于</a:t>
            </a:r>
            <a:r>
              <a:rPr lang="en-US" altLang="zh-CN" b="0" dirty="0"/>
              <a:t>IRC</a:t>
            </a:r>
            <a:r>
              <a:rPr lang="zh-CN" altLang="en-US" b="0" dirty="0"/>
              <a:t>评估</a:t>
            </a:r>
            <a:r>
              <a:rPr lang="zh-CN" altLang="en-US" b="0" dirty="0" smtClean="0"/>
              <a:t>）</a:t>
            </a:r>
            <a:endParaRPr lang="en-US" altLang="zh-CN" dirty="0" smtClean="0">
              <a:solidFill>
                <a:srgbClr val="C00000"/>
              </a:solidFill>
            </a:endParaRPr>
          </a:p>
        </p:txBody>
      </p:sp>
      <p:graphicFrame>
        <p:nvGraphicFramePr>
          <p:cNvPr id="26" name="表格 4">
            <a:extLst>
              <a:ext uri="{FF2B5EF4-FFF2-40B4-BE49-F238E27FC236}">
                <a16:creationId xmlns:a16="http://schemas.microsoft.com/office/drawing/2014/main" id="{64BEBB9E-2BCB-66FA-D2FA-2390EF76FBE6}"/>
              </a:ext>
            </a:extLst>
          </p:cNvPr>
          <p:cNvGraphicFramePr>
            <a:graphicFrameLocks/>
          </p:cNvGraphicFramePr>
          <p:nvPr>
            <p:extLst>
              <p:ext uri="{D42A27DB-BD31-4B8C-83A1-F6EECF244321}">
                <p14:modId xmlns:p14="http://schemas.microsoft.com/office/powerpoint/2010/main" val="3964919721"/>
              </p:ext>
            </p:extLst>
          </p:nvPr>
        </p:nvGraphicFramePr>
        <p:xfrm>
          <a:off x="5641831" y="2311995"/>
          <a:ext cx="6140917" cy="1669813"/>
        </p:xfrm>
        <a:graphic>
          <a:graphicData uri="http://schemas.openxmlformats.org/drawingml/2006/table">
            <a:tbl>
              <a:tblPr firstRow="1" bandRow="1">
                <a:tableStyleId>{6E25E649-3F16-4E02-A733-19D2CDBF48F0}</a:tableStyleId>
              </a:tblPr>
              <a:tblGrid>
                <a:gridCol w="809891">
                  <a:extLst>
                    <a:ext uri="{9D8B030D-6E8A-4147-A177-3AD203B41FA5}">
                      <a16:colId xmlns:a16="http://schemas.microsoft.com/office/drawing/2014/main" val="4005415706"/>
                    </a:ext>
                  </a:extLst>
                </a:gridCol>
                <a:gridCol w="845766">
                  <a:extLst>
                    <a:ext uri="{9D8B030D-6E8A-4147-A177-3AD203B41FA5}">
                      <a16:colId xmlns:a16="http://schemas.microsoft.com/office/drawing/2014/main" val="2204781890"/>
                    </a:ext>
                  </a:extLst>
                </a:gridCol>
                <a:gridCol w="716726">
                  <a:extLst>
                    <a:ext uri="{9D8B030D-6E8A-4147-A177-3AD203B41FA5}">
                      <a16:colId xmlns:a16="http://schemas.microsoft.com/office/drawing/2014/main" val="324518514"/>
                    </a:ext>
                  </a:extLst>
                </a:gridCol>
                <a:gridCol w="716726">
                  <a:extLst>
                    <a:ext uri="{9D8B030D-6E8A-4147-A177-3AD203B41FA5}">
                      <a16:colId xmlns:a16="http://schemas.microsoft.com/office/drawing/2014/main" val="1821272647"/>
                    </a:ext>
                  </a:extLst>
                </a:gridCol>
                <a:gridCol w="762952">
                  <a:extLst>
                    <a:ext uri="{9D8B030D-6E8A-4147-A177-3AD203B41FA5}">
                      <a16:colId xmlns:a16="http://schemas.microsoft.com/office/drawing/2014/main" val="1654858410"/>
                    </a:ext>
                  </a:extLst>
                </a:gridCol>
                <a:gridCol w="762952">
                  <a:extLst>
                    <a:ext uri="{9D8B030D-6E8A-4147-A177-3AD203B41FA5}">
                      <a16:colId xmlns:a16="http://schemas.microsoft.com/office/drawing/2014/main" val="4195615088"/>
                    </a:ext>
                  </a:extLst>
                </a:gridCol>
                <a:gridCol w="762952">
                  <a:extLst>
                    <a:ext uri="{9D8B030D-6E8A-4147-A177-3AD203B41FA5}">
                      <a16:colId xmlns:a16="http://schemas.microsoft.com/office/drawing/2014/main" val="4052782017"/>
                    </a:ext>
                  </a:extLst>
                </a:gridCol>
                <a:gridCol w="762952">
                  <a:extLst>
                    <a:ext uri="{9D8B030D-6E8A-4147-A177-3AD203B41FA5}">
                      <a16:colId xmlns:a16="http://schemas.microsoft.com/office/drawing/2014/main" val="885990835"/>
                    </a:ext>
                  </a:extLst>
                </a:gridCol>
              </a:tblGrid>
              <a:tr h="231135">
                <a:tc>
                  <a:txBody>
                    <a:bodyPr/>
                    <a:lstStyle/>
                    <a:p>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zh-CN" altLang="en-US" sz="1050" dirty="0">
                          <a:latin typeface="微软雅黑" panose="020B0503020204020204" pitchFamily="34" charset="-122"/>
                          <a:ea typeface="微软雅黑" panose="020B0503020204020204" pitchFamily="34" charset="-122"/>
                          <a:sym typeface="Times New Roman" panose="02020603050405020304" pitchFamily="18" charset="0"/>
                        </a:rPr>
                        <a:t>伊鲁阿克</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solidFill>
                      <a:srgbClr val="FF9900"/>
                    </a:solidFill>
                  </a:tcPr>
                </a:tc>
                <a:tc>
                  <a:txBody>
                    <a:bodyPr/>
                    <a:lstStyle/>
                    <a:p>
                      <a:pPr algn="ctr"/>
                      <a:r>
                        <a:rPr lang="zh-CN" altLang="en-US" sz="1050" dirty="0">
                          <a:latin typeface="微软雅黑" panose="020B0503020204020204" pitchFamily="34" charset="-122"/>
                          <a:ea typeface="微软雅黑" panose="020B0503020204020204" pitchFamily="34" charset="-122"/>
                          <a:sym typeface="Times New Roman" panose="02020603050405020304" pitchFamily="18" charset="0"/>
                        </a:rPr>
                        <a:t>洛拉替尼</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050" dirty="0">
                          <a:latin typeface="微软雅黑" panose="020B0503020204020204" pitchFamily="34" charset="-122"/>
                          <a:ea typeface="微软雅黑" panose="020B0503020204020204" pitchFamily="34" charset="-122"/>
                          <a:sym typeface="Times New Roman" panose="02020603050405020304" pitchFamily="18" charset="0"/>
                        </a:rPr>
                        <a:t>阿来替尼</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8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阿来替尼</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p>
                      <a:pPr algn="ctr"/>
                      <a:r>
                        <a:rPr lang="zh-CN" altLang="en-US" sz="1050" dirty="0">
                          <a:latin typeface="微软雅黑" panose="020B0503020204020204" pitchFamily="34" charset="-122"/>
                          <a:ea typeface="微软雅黑" panose="020B0503020204020204" pitchFamily="34" charset="-122"/>
                          <a:sym typeface="Times New Roman" panose="02020603050405020304" pitchFamily="18" charset="0"/>
                        </a:rPr>
                        <a:t>布格替尼</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zh-CN" altLang="en-US" sz="1050" dirty="0">
                          <a:latin typeface="微软雅黑" panose="020B0503020204020204" pitchFamily="34" charset="-122"/>
                          <a:ea typeface="微软雅黑" panose="020B0503020204020204" pitchFamily="34" charset="-122"/>
                          <a:sym typeface="Times New Roman" panose="02020603050405020304" pitchFamily="18" charset="0"/>
                        </a:rPr>
                        <a:t>恩沙替尼</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zh-CN" altLang="en-US" sz="1050" dirty="0">
                          <a:latin typeface="微软雅黑" panose="020B0503020204020204" pitchFamily="34" charset="-122"/>
                          <a:ea typeface="微软雅黑" panose="020B0503020204020204" pitchFamily="34" charset="-122"/>
                          <a:sym typeface="Times New Roman" panose="02020603050405020304" pitchFamily="18" charset="0"/>
                        </a:rPr>
                        <a:t>依奉阿克</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extLst>
                  <a:ext uri="{0D108BD9-81ED-4DB2-BD59-A6C34878D82A}">
                    <a16:rowId xmlns:a16="http://schemas.microsoft.com/office/drawing/2014/main" val="3911410752"/>
                  </a:ext>
                </a:extLst>
              </a:tr>
              <a:tr h="363910">
                <a:tc>
                  <a:txBody>
                    <a:bodyPr/>
                    <a:lstStyle/>
                    <a:p>
                      <a:r>
                        <a:rPr lang="zh-CN" altLang="en-US" sz="1050" dirty="0">
                          <a:latin typeface="微软雅黑" panose="020B0503020204020204" pitchFamily="34" charset="-122"/>
                          <a:ea typeface="微软雅黑" panose="020B0503020204020204" pitchFamily="34" charset="-122"/>
                          <a:sym typeface="Times New Roman" panose="02020603050405020304" pitchFamily="18" charset="0"/>
                        </a:rPr>
                        <a:t>研究名称</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050" dirty="0">
                          <a:latin typeface="微软雅黑" panose="020B0503020204020204" pitchFamily="34" charset="-122"/>
                          <a:ea typeface="微软雅黑" panose="020B0503020204020204" pitchFamily="34" charset="-122"/>
                          <a:sym typeface="Times New Roman" panose="02020603050405020304" pitchFamily="18" charset="0"/>
                        </a:rPr>
                        <a:t>WX0593-004</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050" dirty="0">
                          <a:latin typeface="微软雅黑" panose="020B0503020204020204" pitchFamily="34" charset="-122"/>
                          <a:ea typeface="微软雅黑" panose="020B0503020204020204" pitchFamily="34" charset="-122"/>
                          <a:sym typeface="Times New Roman" panose="02020603050405020304" pitchFamily="18" charset="0"/>
                        </a:rPr>
                        <a:t>CROWN</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050" dirty="0">
                          <a:latin typeface="微软雅黑" panose="020B0503020204020204" pitchFamily="34" charset="-122"/>
                          <a:ea typeface="微软雅黑" panose="020B0503020204020204" pitchFamily="34" charset="-122"/>
                          <a:sym typeface="Times New Roman" panose="02020603050405020304" pitchFamily="18" charset="0"/>
                        </a:rPr>
                        <a:t>J-ALEX</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050" dirty="0">
                          <a:latin typeface="微软雅黑" panose="020B0503020204020204" pitchFamily="34" charset="-122"/>
                          <a:ea typeface="微软雅黑" panose="020B0503020204020204" pitchFamily="34" charset="-122"/>
                          <a:sym typeface="Times New Roman" panose="02020603050405020304" pitchFamily="18" charset="0"/>
                        </a:rPr>
                        <a:t>ALESIA</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050" dirty="0">
                          <a:latin typeface="微软雅黑" panose="020B0503020204020204" pitchFamily="34" charset="-122"/>
                          <a:ea typeface="微软雅黑" panose="020B0503020204020204" pitchFamily="34" charset="-122"/>
                          <a:sym typeface="Times New Roman" panose="02020603050405020304" pitchFamily="18" charset="0"/>
                        </a:rPr>
                        <a:t>ALTA-1L</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050" dirty="0">
                          <a:latin typeface="微软雅黑" panose="020B0503020204020204" pitchFamily="34" charset="-122"/>
                          <a:ea typeface="微软雅黑" panose="020B0503020204020204" pitchFamily="34" charset="-122"/>
                          <a:sym typeface="Times New Roman" panose="02020603050405020304" pitchFamily="18" charset="0"/>
                        </a:rPr>
                        <a:t>eXalt3</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050" dirty="0">
                          <a:latin typeface="微软雅黑" panose="020B0503020204020204" pitchFamily="34" charset="-122"/>
                          <a:ea typeface="微软雅黑" panose="020B0503020204020204" pitchFamily="34" charset="-122"/>
                          <a:sym typeface="Times New Roman" panose="02020603050405020304" pitchFamily="18" charset="0"/>
                        </a:rPr>
                        <a:t>NCT04009317</a:t>
                      </a:r>
                      <a:endParaRPr lang="zh-CN" altLang="en-US" sz="105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extLst>
                  <a:ext uri="{0D108BD9-81ED-4DB2-BD59-A6C34878D82A}">
                    <a16:rowId xmlns:a16="http://schemas.microsoft.com/office/drawing/2014/main" val="1594059998"/>
                  </a:ext>
                </a:extLst>
              </a:tr>
              <a:tr h="580153">
                <a:tc>
                  <a:txBody>
                    <a:bodyPr/>
                    <a:lstStyle/>
                    <a:p>
                      <a:r>
                        <a:rPr lang="zh-CN" altLang="en-US" sz="1050" dirty="0" smtClean="0">
                          <a:latin typeface="微软雅黑" panose="020B0503020204020204" pitchFamily="34" charset="-122"/>
                          <a:ea typeface="微软雅黑" panose="020B0503020204020204" pitchFamily="34" charset="-122"/>
                          <a:sym typeface="Times New Roman" panose="02020603050405020304" pitchFamily="18" charset="0"/>
                        </a:rPr>
                        <a:t>亚洲人群样本量</a:t>
                      </a:r>
                      <a:endParaRPr lang="zh-CN" altLang="en-US" sz="1050" b="0" dirty="0">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rgbClr val="FF0000"/>
                          </a:solidFill>
                          <a:latin typeface="微软雅黑" panose="020B0503020204020204" pitchFamily="34" charset="-122"/>
                          <a:ea typeface="微软雅黑" panose="020B0503020204020204" pitchFamily="34" charset="-122"/>
                          <a:sym typeface="Times New Roman" panose="02020603050405020304" pitchFamily="18" charset="0"/>
                        </a:rPr>
                        <a:t>143 vs 149</a:t>
                      </a:r>
                      <a:endParaRPr lang="zh-CN" altLang="en-US" sz="1200" b="0" kern="12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100" dirty="0">
                          <a:latin typeface="微软雅黑" panose="020B0503020204020204" pitchFamily="34" charset="-122"/>
                          <a:ea typeface="微软雅黑" panose="020B0503020204020204" pitchFamily="34" charset="-122"/>
                          <a:sym typeface="Times New Roman" panose="02020603050405020304" pitchFamily="18" charset="0"/>
                        </a:rPr>
                        <a:t>59 vs 61</a:t>
                      </a:r>
                      <a:endParaRPr lang="zh-CN" altLang="en-US" sz="1100" b="1" dirty="0">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100" dirty="0">
                          <a:latin typeface="微软雅黑" panose="020B0503020204020204" pitchFamily="34" charset="-122"/>
                          <a:ea typeface="微软雅黑" panose="020B0503020204020204" pitchFamily="34" charset="-122"/>
                          <a:sym typeface="Times New Roman" panose="02020603050405020304" pitchFamily="18" charset="0"/>
                        </a:rPr>
                        <a:t>103 vs 104</a:t>
                      </a:r>
                      <a:endParaRPr lang="en-US" altLang="zh-CN" sz="1100" b="1" dirty="0">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100" dirty="0">
                          <a:latin typeface="微软雅黑" panose="020B0503020204020204" pitchFamily="34" charset="-122"/>
                          <a:ea typeface="微软雅黑" panose="020B0503020204020204" pitchFamily="34" charset="-122"/>
                          <a:sym typeface="Times New Roman" panose="02020603050405020304" pitchFamily="18" charset="0"/>
                        </a:rPr>
                        <a:t>125 vs 62</a:t>
                      </a:r>
                      <a:endParaRPr lang="zh-CN" altLang="en-US" sz="1100" b="1" dirty="0">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100" dirty="0">
                          <a:latin typeface="微软雅黑" panose="020B0503020204020204" pitchFamily="34" charset="-122"/>
                          <a:ea typeface="微软雅黑" panose="020B0503020204020204" pitchFamily="34" charset="-122"/>
                          <a:sym typeface="Times New Roman" panose="02020603050405020304" pitchFamily="18" charset="0"/>
                        </a:rPr>
                        <a:t>59 vs 49</a:t>
                      </a:r>
                      <a:endParaRPr lang="zh-CN" altLang="en-US" sz="1100" b="1" dirty="0">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latin typeface="微软雅黑" panose="020B0503020204020204" pitchFamily="34" charset="-122"/>
                          <a:ea typeface="微软雅黑" panose="020B0503020204020204" pitchFamily="34" charset="-122"/>
                          <a:sym typeface="Times New Roman" panose="02020603050405020304" pitchFamily="18" charset="0"/>
                        </a:rPr>
                        <a:t>77 vs </a:t>
                      </a:r>
                      <a:r>
                        <a:rPr lang="en-US" altLang="zh-CN" sz="1100" dirty="0" smtClean="0">
                          <a:latin typeface="微软雅黑" panose="020B0503020204020204" pitchFamily="34" charset="-122"/>
                          <a:ea typeface="微软雅黑" panose="020B0503020204020204" pitchFamily="34" charset="-122"/>
                          <a:sym typeface="Times New Roman" panose="02020603050405020304" pitchFamily="18" charset="0"/>
                        </a:rPr>
                        <a:t>84</a:t>
                      </a:r>
                      <a:endParaRPr lang="en-US" altLang="zh-CN" sz="1100" dirty="0">
                        <a:latin typeface="微软雅黑" panose="020B0503020204020204" pitchFamily="34" charset="-122"/>
                        <a:ea typeface="微软雅黑" panose="020B0503020204020204" pitchFamily="34" charset="-122"/>
                        <a:sym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latin typeface="微软雅黑" panose="020B0503020204020204" pitchFamily="34" charset="-122"/>
                          <a:ea typeface="微软雅黑" panose="020B0503020204020204" pitchFamily="34" charset="-122"/>
                          <a:sym typeface="Times New Roman" panose="02020603050405020304" pitchFamily="18" charset="0"/>
                        </a:rPr>
                        <a:t>131 vs 133</a:t>
                      </a:r>
                      <a:endParaRPr lang="zh-CN" altLang="en-US" sz="1100" b="1" kern="1200" dirty="0">
                        <a:solidFill>
                          <a:schemeClr val="dk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extLst>
                  <a:ext uri="{0D108BD9-81ED-4DB2-BD59-A6C34878D82A}">
                    <a16:rowId xmlns:a16="http://schemas.microsoft.com/office/drawing/2014/main" val="3739629544"/>
                  </a:ext>
                </a:extLst>
              </a:tr>
              <a:tr h="424561">
                <a:tc>
                  <a:txBody>
                    <a:bodyPr/>
                    <a:lstStyle/>
                    <a:p>
                      <a:r>
                        <a:rPr lang="en-US" altLang="zh-CN" sz="1100" dirty="0">
                          <a:latin typeface="微软雅黑" panose="020B0503020204020204" pitchFamily="34" charset="-122"/>
                          <a:ea typeface="微软雅黑" panose="020B0503020204020204" pitchFamily="34" charset="-122"/>
                          <a:sym typeface="Times New Roman" panose="02020603050405020304" pitchFamily="18" charset="0"/>
                        </a:rPr>
                        <a:t>IRC</a:t>
                      </a:r>
                      <a:r>
                        <a:rPr lang="zh-CN" altLang="en-US" sz="1100" dirty="0" smtClean="0">
                          <a:latin typeface="微软雅黑" panose="020B0503020204020204" pitchFamily="34" charset="-122"/>
                          <a:ea typeface="微软雅黑" panose="020B0503020204020204" pitchFamily="34" charset="-122"/>
                          <a:sym typeface="Times New Roman" panose="02020603050405020304" pitchFamily="18" charset="0"/>
                        </a:rPr>
                        <a:t>评估 </a:t>
                      </a:r>
                      <a:r>
                        <a:rPr lang="en-US" altLang="zh-CN" sz="1100" dirty="0" smtClean="0">
                          <a:latin typeface="微软雅黑" panose="020B0503020204020204" pitchFamily="34" charset="-122"/>
                          <a:ea typeface="微软雅黑" panose="020B0503020204020204" pitchFamily="34" charset="-122"/>
                          <a:sym typeface="Times New Roman" panose="02020603050405020304" pitchFamily="18" charset="0"/>
                        </a:rPr>
                        <a:t>PFS </a:t>
                      </a:r>
                      <a:r>
                        <a:rPr lang="en-US" altLang="zh-CN" sz="1100" dirty="0">
                          <a:latin typeface="微软雅黑" panose="020B0503020204020204" pitchFamily="34" charset="-122"/>
                          <a:ea typeface="微软雅黑" panose="020B0503020204020204" pitchFamily="34" charset="-122"/>
                          <a:sym typeface="Times New Roman" panose="02020603050405020304" pitchFamily="18" charset="0"/>
                        </a:rPr>
                        <a:t>HR</a:t>
                      </a:r>
                      <a:endParaRPr lang="zh-CN" altLang="en-US" sz="11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400" b="0" dirty="0">
                          <a:solidFill>
                            <a:srgbClr val="FF0000"/>
                          </a:solidFill>
                          <a:latin typeface="微软雅黑" panose="020B0503020204020204" pitchFamily="34" charset="-122"/>
                          <a:ea typeface="微软雅黑" panose="020B0503020204020204" pitchFamily="34" charset="-122"/>
                          <a:sym typeface="Times New Roman" panose="02020603050405020304" pitchFamily="18" charset="0"/>
                        </a:rPr>
                        <a:t>0.34</a:t>
                      </a:r>
                      <a:endParaRPr lang="zh-CN" altLang="en-US" sz="1400" b="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微软雅黑" panose="020B0503020204020204" pitchFamily="34" charset="-122"/>
                          <a:ea typeface="微软雅黑" panose="020B0503020204020204" pitchFamily="34" charset="-122"/>
                          <a:sym typeface="Times New Roman" panose="02020603050405020304" pitchFamily="18" charset="0"/>
                        </a:rPr>
                        <a:t>0.40</a:t>
                      </a:r>
                      <a:endParaRPr lang="zh-CN" altLang="en-US" sz="14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latin typeface="微软雅黑" panose="020B0503020204020204" pitchFamily="34" charset="-122"/>
                          <a:ea typeface="微软雅黑" panose="020B0503020204020204" pitchFamily="34" charset="-122"/>
                          <a:sym typeface="Times New Roman" panose="02020603050405020304" pitchFamily="18" charset="0"/>
                        </a:rPr>
                        <a:t>0.37</a:t>
                      </a:r>
                      <a:endParaRPr lang="zh-CN" altLang="en-US" sz="1400" b="1" kern="12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400" dirty="0">
                          <a:latin typeface="微软雅黑" panose="020B0503020204020204" pitchFamily="34" charset="-122"/>
                          <a:ea typeface="微软雅黑" panose="020B0503020204020204" pitchFamily="34" charset="-122"/>
                          <a:sym typeface="Times New Roman" panose="02020603050405020304" pitchFamily="18" charset="0"/>
                        </a:rPr>
                        <a:t>0.37</a:t>
                      </a:r>
                      <a:endParaRPr lang="zh-CN" altLang="en-US" sz="14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400" dirty="0">
                          <a:latin typeface="微软雅黑" panose="020B0503020204020204" pitchFamily="34" charset="-122"/>
                          <a:ea typeface="微软雅黑" panose="020B0503020204020204" pitchFamily="34" charset="-122"/>
                          <a:sym typeface="Times New Roman" panose="02020603050405020304" pitchFamily="18" charset="0"/>
                        </a:rPr>
                        <a:t>0.35</a:t>
                      </a:r>
                      <a:endParaRPr lang="zh-CN" altLang="en-US" sz="14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400" dirty="0">
                          <a:latin typeface="微软雅黑" panose="020B0503020204020204" pitchFamily="34" charset="-122"/>
                          <a:ea typeface="微软雅黑" panose="020B0503020204020204" pitchFamily="34" charset="-122"/>
                          <a:sym typeface="Times New Roman" panose="02020603050405020304" pitchFamily="18" charset="0"/>
                        </a:rPr>
                        <a:t>0.37</a:t>
                      </a:r>
                      <a:endParaRPr lang="zh-CN" altLang="en-US" sz="14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tc>
                  <a:txBody>
                    <a:bodyPr/>
                    <a:lstStyle/>
                    <a:p>
                      <a:pPr algn="ctr"/>
                      <a:r>
                        <a:rPr lang="en-US" altLang="zh-CN" sz="1400" dirty="0">
                          <a:latin typeface="微软雅黑" panose="020B0503020204020204" pitchFamily="34" charset="-122"/>
                          <a:ea typeface="微软雅黑" panose="020B0503020204020204" pitchFamily="34" charset="-122"/>
                          <a:sym typeface="Times New Roman" panose="02020603050405020304" pitchFamily="18" charset="0"/>
                        </a:rPr>
                        <a:t>0.47</a:t>
                      </a:r>
                      <a:endParaRPr lang="zh-CN" altLang="en-US" sz="14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Times New Roman" panose="02020603050405020304" pitchFamily="18" charset="0"/>
                      </a:endParaRPr>
                    </a:p>
                  </a:txBody>
                  <a:tcPr anchor="ctr"/>
                </a:tc>
                <a:extLst>
                  <a:ext uri="{0D108BD9-81ED-4DB2-BD59-A6C34878D82A}">
                    <a16:rowId xmlns:a16="http://schemas.microsoft.com/office/drawing/2014/main" val="3458787969"/>
                  </a:ext>
                </a:extLst>
              </a:tr>
            </a:tbl>
          </a:graphicData>
        </a:graphic>
      </p:graphicFrame>
      <p:sp>
        <p:nvSpPr>
          <p:cNvPr id="28" name="文本框 27">
            <a:extLst>
              <a:ext uri="{FF2B5EF4-FFF2-40B4-BE49-F238E27FC236}">
                <a16:creationId xmlns:a16="http://schemas.microsoft.com/office/drawing/2014/main" id="{98C1AF8D-A807-C70F-D072-9C62A994D2EE}"/>
              </a:ext>
            </a:extLst>
          </p:cNvPr>
          <p:cNvSpPr txBox="1"/>
          <p:nvPr/>
        </p:nvSpPr>
        <p:spPr>
          <a:xfrm>
            <a:off x="9240819" y="3981808"/>
            <a:ext cx="2541931" cy="203133"/>
          </a:xfrm>
          <a:prstGeom prst="rect">
            <a:avLst/>
          </a:prstGeom>
          <a:noFill/>
        </p:spPr>
        <p:txBody>
          <a:bodyPr wrap="square" rtlCol="0">
            <a:spAutoFit/>
          </a:bodyPr>
          <a:lstStyle>
            <a:defPPr>
              <a:defRPr lang="zh-CN"/>
            </a:defPPr>
            <a:lvl1pPr marR="0" lvl="0" indent="0" fontAlgn="auto">
              <a:lnSpc>
                <a:spcPct val="120000"/>
              </a:lnSpc>
              <a:spcBef>
                <a:spcPts val="0"/>
              </a:spcBef>
              <a:spcAft>
                <a:spcPts val="0"/>
              </a:spcAft>
              <a:buClrTx/>
              <a:buSzTx/>
              <a:buFontTx/>
              <a:buNone/>
              <a:defRPr kumimoji="0" sz="750" b="0" i="0" u="none" strike="noStrike" cap="none" spc="0" normalizeH="0" baseline="30000">
                <a:ln>
                  <a:noFill/>
                </a:ln>
                <a:solidFill>
                  <a:prstClr val="black"/>
                </a:solidFill>
                <a:effectLst/>
                <a:uLnTx/>
                <a:uFillTx/>
                <a:latin typeface="微软雅黑" panose="020B0503020204020204" pitchFamily="34" charset="-122"/>
                <a:ea typeface="微软雅黑" panose="020B0503020204020204" pitchFamily="34" charset="-122"/>
              </a:defRPr>
            </a:lvl1pPr>
          </a:lstStyle>
          <a:p>
            <a:r>
              <a:rPr lang="zh-CN" altLang="en-US" sz="600" baseline="0" dirty="0">
                <a:latin typeface="Arial" panose="020B0604020202020204" pitchFamily="34" charset="0"/>
                <a:sym typeface="Arial" panose="020B0604020202020204" pitchFamily="34" charset="0"/>
              </a:rPr>
              <a:t>不同研究无法进行直接比较，以上数据仅供了解不同研究的试验结果。</a:t>
            </a:r>
          </a:p>
        </p:txBody>
      </p:sp>
      <p:grpSp>
        <p:nvGrpSpPr>
          <p:cNvPr id="8" name="组合 7"/>
          <p:cNvGrpSpPr/>
          <p:nvPr/>
        </p:nvGrpSpPr>
        <p:grpSpPr>
          <a:xfrm>
            <a:off x="5641831" y="4513555"/>
            <a:ext cx="6139761" cy="1956970"/>
            <a:chOff x="5801986" y="4580990"/>
            <a:chExt cx="5937732" cy="2243818"/>
          </a:xfrm>
        </p:grpSpPr>
        <p:sp>
          <p:nvSpPr>
            <p:cNvPr id="29" name="矩形 28"/>
            <p:cNvSpPr/>
            <p:nvPr/>
          </p:nvSpPr>
          <p:spPr bwMode="auto">
            <a:xfrm>
              <a:off x="5801986" y="4580990"/>
              <a:ext cx="4764708" cy="2243818"/>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graphicFrame>
          <p:nvGraphicFramePr>
            <p:cNvPr id="30" name="图表 29"/>
            <p:cNvGraphicFramePr>
              <a:graphicFrameLocks/>
            </p:cNvGraphicFramePr>
            <p:nvPr>
              <p:extLst>
                <p:ext uri="{D42A27DB-BD31-4B8C-83A1-F6EECF244321}">
                  <p14:modId xmlns:p14="http://schemas.microsoft.com/office/powerpoint/2010/main" val="3137233470"/>
                </p:ext>
              </p:extLst>
            </p:nvPr>
          </p:nvGraphicFramePr>
          <p:xfrm>
            <a:off x="6149222" y="4612349"/>
            <a:ext cx="5590496" cy="2212459"/>
          </p:xfrm>
          <a:graphic>
            <a:graphicData uri="http://schemas.openxmlformats.org/drawingml/2006/chart">
              <c:chart xmlns:c="http://schemas.openxmlformats.org/drawingml/2006/chart" xmlns:r="http://schemas.openxmlformats.org/officeDocument/2006/relationships" r:id="rId4"/>
            </a:graphicData>
          </a:graphic>
        </p:graphicFrame>
        <p:sp>
          <p:nvSpPr>
            <p:cNvPr id="31" name="文本框 30"/>
            <p:cNvSpPr txBox="1"/>
            <p:nvPr/>
          </p:nvSpPr>
          <p:spPr>
            <a:xfrm rot="16200000">
              <a:off x="5317402" y="5352284"/>
              <a:ext cx="1555509" cy="415498"/>
            </a:xfrm>
            <a:prstGeom prst="rect">
              <a:avLst/>
            </a:prstGeom>
            <a:solidFill>
              <a:schemeClr val="bg1">
                <a:lumMod val="95000"/>
              </a:schemeClr>
            </a:solidFill>
            <a:ln>
              <a:solidFill>
                <a:schemeClr val="bg1">
                  <a:lumMod val="95000"/>
                </a:schemeClr>
              </a:solidFill>
            </a:ln>
          </p:spPr>
          <p:txBody>
            <a:bodyPr wrap="square" rtlCol="0">
              <a:spAutoFit/>
            </a:bodyPr>
            <a:lstStyle/>
            <a:p>
              <a:pPr algn="ctr"/>
              <a:r>
                <a:rPr lang="en-US" altLang="zh-CN" sz="1200" b="1" dirty="0" smtClean="0">
                  <a:latin typeface="微软雅黑" panose="020B0503020204020204" pitchFamily="34" charset="-122"/>
                  <a:ea typeface="微软雅黑" panose="020B0503020204020204" pitchFamily="34" charset="-122"/>
                </a:rPr>
                <a:t>ORR</a:t>
              </a:r>
              <a:r>
                <a:rPr lang="zh-CN" altLang="en-US" sz="1200" b="1" dirty="0" smtClean="0">
                  <a:latin typeface="微软雅黑" panose="020B0503020204020204" pitchFamily="34" charset="-122"/>
                  <a:ea typeface="微软雅黑" panose="020B0503020204020204" pitchFamily="34" charset="-122"/>
                </a:rPr>
                <a:t>率</a:t>
              </a:r>
              <a:endParaRPr lang="en-US" altLang="zh-CN" sz="1200" b="1" dirty="0" smtClean="0">
                <a:latin typeface="微软雅黑" panose="020B0503020204020204" pitchFamily="34" charset="-122"/>
                <a:ea typeface="微软雅黑" panose="020B0503020204020204" pitchFamily="34" charset="-122"/>
              </a:endParaRPr>
            </a:p>
            <a:p>
              <a:pPr algn="ctr"/>
              <a:r>
                <a:rPr lang="zh-CN" altLang="en-US" sz="800" b="1" dirty="0" smtClean="0">
                  <a:latin typeface="微软雅黑" panose="020B0503020204020204" pitchFamily="34" charset="-122"/>
                  <a:ea typeface="微软雅黑" panose="020B0503020204020204" pitchFamily="34" charset="-122"/>
                </a:rPr>
                <a:t>（</a:t>
              </a:r>
              <a:r>
                <a:rPr lang="en-US" altLang="zh-CN" sz="800" b="1" dirty="0" smtClean="0">
                  <a:latin typeface="微软雅黑" panose="020B0503020204020204" pitchFamily="34" charset="-122"/>
                  <a:ea typeface="微软雅黑" panose="020B0503020204020204" pitchFamily="34" charset="-122"/>
                </a:rPr>
                <a:t>IRC</a:t>
              </a:r>
              <a:r>
                <a:rPr lang="zh-CN" altLang="en-US" sz="800" b="1" dirty="0" smtClean="0">
                  <a:latin typeface="微软雅黑" panose="020B0503020204020204" pitchFamily="34" charset="-122"/>
                  <a:ea typeface="微软雅黑" panose="020B0503020204020204" pitchFamily="34" charset="-122"/>
                </a:rPr>
                <a:t>评估）</a:t>
              </a:r>
              <a:endParaRPr lang="zh-CN" altLang="en-US" sz="1000" b="1" dirty="0">
                <a:latin typeface="微软雅黑" panose="020B0503020204020204" pitchFamily="34" charset="-122"/>
                <a:ea typeface="微软雅黑" panose="020B0503020204020204" pitchFamily="34" charset="-122"/>
              </a:endParaRPr>
            </a:p>
          </p:txBody>
        </p:sp>
      </p:grpSp>
      <p:sp>
        <p:nvSpPr>
          <p:cNvPr id="32" name="矩形 31"/>
          <p:cNvSpPr/>
          <p:nvPr/>
        </p:nvSpPr>
        <p:spPr>
          <a:xfrm>
            <a:off x="5641831" y="4157364"/>
            <a:ext cx="6139761" cy="383542"/>
          </a:xfrm>
          <a:prstGeom prst="rect">
            <a:avLst/>
          </a:prstGeom>
          <a:gradFill flip="none" rotWithShape="1">
            <a:gsLst>
              <a:gs pos="0">
                <a:schemeClr val="accent1">
                  <a:tint val="44500"/>
                  <a:satMod val="160000"/>
                </a:schemeClr>
              </a:gs>
              <a:gs pos="100000">
                <a:schemeClr val="accent1">
                  <a:tint val="23500"/>
                  <a:satMod val="160000"/>
                </a:schemeClr>
              </a:gs>
            </a:gsLst>
            <a:lin ang="0" scaled="1"/>
            <a:tileRect/>
          </a:gradFill>
          <a:ln>
            <a:noFill/>
          </a:ln>
        </p:spPr>
        <p:txBody>
          <a:bodyPr lIns="0" anchor="ctr"/>
          <a:lstStyle/>
          <a:p>
            <a:pPr fontAlgn="base">
              <a:lnSpc>
                <a:spcPts val="2200"/>
              </a:lnSpc>
              <a:spcBef>
                <a:spcPct val="0"/>
              </a:spcBef>
              <a:spcAft>
                <a:spcPct val="0"/>
              </a:spcAft>
              <a:buFont typeface="Arial" panose="020B0604020202020204" pitchFamily="34" charset="0"/>
              <a:buNone/>
            </a:pPr>
            <a:r>
              <a:rPr lang="zh-CN" altLang="en-US" sz="1600" b="1" dirty="0">
                <a:latin typeface="微软雅黑" panose="020B0503020204020204" pitchFamily="34" charset="-122"/>
                <a:ea typeface="微软雅黑" panose="020B0503020204020204" pitchFamily="34" charset="-122"/>
                <a:cs typeface="Calibri" panose="020F0502020204030204" pitchFamily="34" charset="0"/>
              </a:rPr>
              <a:t>一线治疗</a:t>
            </a:r>
            <a:r>
              <a:rPr lang="en-US" altLang="zh-CN" sz="1600" b="1" dirty="0">
                <a:latin typeface="微软雅黑" panose="020B0503020204020204" pitchFamily="34" charset="-122"/>
                <a:ea typeface="微软雅黑" panose="020B0503020204020204" pitchFamily="34" charset="-122"/>
                <a:cs typeface="Calibri" panose="020F0502020204030204" pitchFamily="34" charset="0"/>
              </a:rPr>
              <a:t>ALK+</a:t>
            </a:r>
            <a:r>
              <a:rPr lang="zh-CN" altLang="en-US" sz="1600" b="1" dirty="0">
                <a:latin typeface="微软雅黑" panose="020B0503020204020204" pitchFamily="34" charset="-122"/>
                <a:ea typeface="微软雅黑" panose="020B0503020204020204" pitchFamily="34" charset="-122"/>
                <a:cs typeface="Calibri" panose="020F0502020204030204" pitchFamily="34" charset="0"/>
              </a:rPr>
              <a:t>晚期</a:t>
            </a:r>
            <a:r>
              <a:rPr lang="en-US" altLang="zh-CN" sz="1600" b="1" dirty="0">
                <a:latin typeface="微软雅黑" panose="020B0503020204020204" pitchFamily="34" charset="-122"/>
                <a:ea typeface="微软雅黑" panose="020B0503020204020204" pitchFamily="34" charset="-122"/>
                <a:cs typeface="Calibri" panose="020F0502020204030204" pitchFamily="34" charset="0"/>
              </a:rPr>
              <a:t>NSCLC</a:t>
            </a:r>
            <a:r>
              <a:rPr lang="zh-CN" altLang="en-US" sz="1600" b="1" dirty="0">
                <a:latin typeface="微软雅黑" panose="020B0503020204020204" pitchFamily="34" charset="-122"/>
                <a:ea typeface="微软雅黑" panose="020B0503020204020204" pitchFamily="34" charset="-122"/>
                <a:cs typeface="Calibri" panose="020F0502020204030204" pitchFamily="34" charset="0"/>
              </a:rPr>
              <a:t>中，伊鲁阿克的</a:t>
            </a:r>
            <a:r>
              <a:rPr lang="en-US" altLang="zh-CN" sz="16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rPr>
              <a:t>ORR</a:t>
            </a:r>
            <a:r>
              <a:rPr lang="zh-CN" altLang="en-US" sz="16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rPr>
              <a:t>值</a:t>
            </a:r>
            <a:r>
              <a:rPr lang="zh-CN" altLang="en-US" sz="1600" b="1" dirty="0" smtClean="0">
                <a:solidFill>
                  <a:srgbClr val="C00000"/>
                </a:solidFill>
                <a:latin typeface="微软雅黑" panose="020B0503020204020204" pitchFamily="34" charset="-122"/>
                <a:ea typeface="微软雅黑" panose="020B0503020204020204" pitchFamily="34" charset="-122"/>
                <a:cs typeface="Calibri" panose="020F0502020204030204" pitchFamily="34" charset="0"/>
              </a:rPr>
              <a:t>最高，为</a:t>
            </a:r>
            <a:r>
              <a:rPr lang="en-US" altLang="zh-CN" sz="1600" b="1" dirty="0" smtClean="0">
                <a:solidFill>
                  <a:srgbClr val="C00000"/>
                </a:solidFill>
                <a:latin typeface="微软雅黑" panose="020B0503020204020204" pitchFamily="34" charset="-122"/>
                <a:ea typeface="微软雅黑" panose="020B0503020204020204" pitchFamily="34" charset="-122"/>
                <a:cs typeface="Calibri" panose="020F0502020204030204" pitchFamily="34" charset="0"/>
              </a:rPr>
              <a:t>93%</a:t>
            </a:r>
            <a:endParaRPr lang="en-US" altLang="zh-CN" sz="1600" b="1" dirty="0">
              <a:solidFill>
                <a:srgbClr val="C00000"/>
              </a:solidFill>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79200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bwMode="auto">
          <a:xfrm>
            <a:off x="164453" y="1099658"/>
            <a:ext cx="6002737" cy="56740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文本框 2"/>
          <p:cNvSpPr txBox="1"/>
          <p:nvPr/>
        </p:nvSpPr>
        <p:spPr>
          <a:xfrm>
            <a:off x="135467" y="0"/>
            <a:ext cx="5122333"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3</a:t>
            </a:r>
            <a:r>
              <a:rPr lang="zh-CN" altLang="en-US" sz="3200" b="1" dirty="0">
                <a:solidFill>
                  <a:srgbClr val="4F81BD"/>
                </a:solidFill>
                <a:latin typeface="微软雅黑" panose="020B0503020204020204" pitchFamily="34" charset="-122"/>
                <a:ea typeface="微软雅黑" panose="020B0503020204020204" pitchFamily="34" charset="-122"/>
              </a:rPr>
              <a:t>、有效性   </a:t>
            </a:r>
            <a:r>
              <a:rPr lang="en-US" altLang="zh-CN" sz="2667" spc="133" dirty="0">
                <a:solidFill>
                  <a:srgbClr val="B8B8B8"/>
                </a:solidFill>
                <a:latin typeface="微软雅黑" panose="020B0503020204020204" pitchFamily="34" charset="-122"/>
                <a:ea typeface="微软雅黑" panose="020B0503020204020204" pitchFamily="34" charset="-122"/>
              </a:rPr>
              <a:t>Efficiency  </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pic>
        <p:nvPicPr>
          <p:cNvPr id="13" name="Picture 2">
            <a:extLst>
              <a:ext uri="{FF2B5EF4-FFF2-40B4-BE49-F238E27FC236}">
                <a16:creationId xmlns:a16="http://schemas.microsoft.com/office/drawing/2014/main" id="{5476CA8F-C767-805E-3391-7C297CE91C3B}"/>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18" r="452" b="49218"/>
          <a:stretch/>
        </p:blipFill>
        <p:spPr bwMode="auto">
          <a:xfrm>
            <a:off x="467350" y="1739852"/>
            <a:ext cx="5237172" cy="2318690"/>
          </a:xfrm>
          <a:prstGeom prst="rect">
            <a:avLst/>
          </a:prstGeom>
          <a:noFill/>
          <a:extLst>
            <a:ext uri="{909E8E84-426E-40DD-AFC4-6F175D3DCCD1}">
              <a14:hiddenFill xmlns:a14="http://schemas.microsoft.com/office/drawing/2010/main">
                <a:solidFill>
                  <a:srgbClr val="FFFFFF"/>
                </a:solidFill>
              </a14:hiddenFill>
            </a:ext>
          </a:extLst>
        </p:spPr>
      </p:pic>
      <p:sp>
        <p:nvSpPr>
          <p:cNvPr id="9" name="矩形 8"/>
          <p:cNvSpPr/>
          <p:nvPr/>
        </p:nvSpPr>
        <p:spPr>
          <a:xfrm>
            <a:off x="467350" y="1116701"/>
            <a:ext cx="5237172" cy="584775"/>
          </a:xfrm>
          <a:prstGeom prst="rect">
            <a:avLst/>
          </a:prstGeom>
          <a:solidFill>
            <a:schemeClr val="accent5">
              <a:lumMod val="40000"/>
              <a:lumOff val="60000"/>
            </a:schemeClr>
          </a:solidFill>
        </p:spPr>
        <p:txBody>
          <a:bodyPr wrap="square">
            <a:spAutoFit/>
          </a:bodyPr>
          <a:lstStyle/>
          <a:p>
            <a:pPr algn="ctr"/>
            <a:r>
              <a:rPr lang="zh-CN" altLang="en-US" sz="1600" b="1" dirty="0">
                <a:latin typeface="微软雅黑" panose="020B0503020204020204" pitchFamily="34" charset="-122"/>
                <a:ea typeface="微软雅黑" panose="020B0503020204020204" pitchFamily="34" charset="-122"/>
              </a:rPr>
              <a:t>对基线有</a:t>
            </a:r>
            <a:r>
              <a:rPr lang="en-US" altLang="zh-CN" sz="1600" b="1" dirty="0">
                <a:latin typeface="微软雅黑" panose="020B0503020204020204" pitchFamily="34" charset="-122"/>
                <a:ea typeface="微软雅黑" panose="020B0503020204020204" pitchFamily="34" charset="-122"/>
              </a:rPr>
              <a:t>CNS</a:t>
            </a:r>
            <a:r>
              <a:rPr lang="zh-CN" altLang="en-US" sz="1600" b="1" dirty="0">
                <a:latin typeface="微软雅黑" panose="020B0503020204020204" pitchFamily="34" charset="-122"/>
                <a:ea typeface="微软雅黑" panose="020B0503020204020204" pitchFamily="34" charset="-122"/>
              </a:rPr>
              <a:t>转移的患者，</a:t>
            </a:r>
            <a:r>
              <a:rPr lang="zh-CN" altLang="en-US" sz="1600" b="1" dirty="0">
                <a:solidFill>
                  <a:srgbClr val="FF0000"/>
                </a:solidFill>
                <a:latin typeface="微软雅黑" panose="020B0503020204020204" pitchFamily="34" charset="-122"/>
                <a:ea typeface="微软雅黑" panose="020B0503020204020204" pitchFamily="34" charset="-122"/>
              </a:rPr>
              <a:t>伊鲁阿克</a:t>
            </a:r>
            <a:r>
              <a:rPr lang="zh-CN" altLang="en-US" sz="1600" b="1" dirty="0" smtClean="0">
                <a:solidFill>
                  <a:srgbClr val="FF0000"/>
                </a:solidFill>
                <a:latin typeface="微软雅黑" panose="020B0503020204020204" pitchFamily="34" charset="-122"/>
                <a:ea typeface="微软雅黑" panose="020B0503020204020204" pitchFamily="34" charset="-122"/>
              </a:rPr>
              <a:t>降低疾病进展</a:t>
            </a:r>
            <a:r>
              <a:rPr lang="zh-CN" altLang="en-US" sz="1600" b="1" dirty="0">
                <a:solidFill>
                  <a:srgbClr val="FF0000"/>
                </a:solidFill>
                <a:latin typeface="微软雅黑" panose="020B0503020204020204" pitchFamily="34" charset="-122"/>
                <a:ea typeface="微软雅黑" panose="020B0503020204020204" pitchFamily="34" charset="-122"/>
              </a:rPr>
              <a:t>或死亡的</a:t>
            </a:r>
            <a:r>
              <a:rPr lang="zh-CN" altLang="en-US" sz="1600" b="1" dirty="0" smtClean="0">
                <a:solidFill>
                  <a:srgbClr val="FF0000"/>
                </a:solidFill>
                <a:latin typeface="微软雅黑" panose="020B0503020204020204" pitchFamily="34" charset="-122"/>
                <a:ea typeface="微软雅黑" panose="020B0503020204020204" pitchFamily="34" charset="-122"/>
              </a:rPr>
              <a:t>风险</a:t>
            </a:r>
            <a:r>
              <a:rPr lang="en-US" altLang="zh-CN" sz="1600" b="1" dirty="0" smtClean="0">
                <a:solidFill>
                  <a:srgbClr val="FF0000"/>
                </a:solidFill>
                <a:latin typeface="微软雅黑" panose="020B0503020204020204" pitchFamily="34" charset="-122"/>
                <a:ea typeface="微软雅黑" panose="020B0503020204020204" pitchFamily="34" charset="-122"/>
              </a:rPr>
              <a:t>76%</a:t>
            </a:r>
            <a:r>
              <a:rPr lang="zh-CN" altLang="en-US" sz="1600" b="1" dirty="0" smtClean="0">
                <a:solidFill>
                  <a:srgbClr val="FF0000"/>
                </a:solidFill>
                <a:latin typeface="微软雅黑" panose="020B0503020204020204" pitchFamily="34" charset="-122"/>
                <a:ea typeface="微软雅黑" panose="020B0503020204020204" pitchFamily="34" charset="-122"/>
              </a:rPr>
              <a:t>（</a:t>
            </a:r>
            <a:r>
              <a:rPr lang="en-US" altLang="zh-CN" sz="1600" b="1" dirty="0">
                <a:solidFill>
                  <a:srgbClr val="FF0000"/>
                </a:solidFill>
                <a:latin typeface="微软雅黑" panose="020B0503020204020204" pitchFamily="34" charset="-122"/>
                <a:ea typeface="微软雅黑" panose="020B0503020204020204" pitchFamily="34" charset="-122"/>
              </a:rPr>
              <a:t>HR=0.24</a:t>
            </a:r>
            <a:r>
              <a:rPr lang="zh-CN" altLang="en-US" sz="1600" b="1" dirty="0">
                <a:solidFill>
                  <a:srgbClr val="FF0000"/>
                </a:solidFill>
                <a:latin typeface="微软雅黑" panose="020B0503020204020204" pitchFamily="34" charset="-122"/>
                <a:ea typeface="微软雅黑" panose="020B0503020204020204" pitchFamily="34" charset="-122"/>
              </a:rPr>
              <a:t>）</a:t>
            </a:r>
          </a:p>
        </p:txBody>
      </p:sp>
      <p:grpSp>
        <p:nvGrpSpPr>
          <p:cNvPr id="11" name="组合 10"/>
          <p:cNvGrpSpPr/>
          <p:nvPr/>
        </p:nvGrpSpPr>
        <p:grpSpPr>
          <a:xfrm>
            <a:off x="6482698" y="2763424"/>
            <a:ext cx="4957934" cy="1039175"/>
            <a:chOff x="6584392" y="3654284"/>
            <a:chExt cx="4957934" cy="1039175"/>
          </a:xfrm>
        </p:grpSpPr>
        <p:sp>
          <p:nvSpPr>
            <p:cNvPr id="12" name="矩形 11"/>
            <p:cNvSpPr/>
            <p:nvPr/>
          </p:nvSpPr>
          <p:spPr bwMode="auto">
            <a:xfrm>
              <a:off x="6584392" y="3654284"/>
              <a:ext cx="4957934" cy="103917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pic>
          <p:nvPicPr>
            <p:cNvPr id="14" name="图片 13">
              <a:extLst>
                <a:ext uri="{FF2B5EF4-FFF2-40B4-BE49-F238E27FC236}">
                  <a16:creationId xmlns:a16="http://schemas.microsoft.com/office/drawing/2014/main" id="{031AA3C6-5526-42C0-8210-06CA58840E5B}"/>
                </a:ext>
              </a:extLst>
            </p:cNvPr>
            <p:cNvPicPr>
              <a:picLocks noChangeAspect="1"/>
            </p:cNvPicPr>
            <p:nvPr/>
          </p:nvPicPr>
          <p:blipFill>
            <a:blip r:embed="rId4"/>
            <a:stretch>
              <a:fillRect/>
            </a:stretch>
          </p:blipFill>
          <p:spPr>
            <a:xfrm>
              <a:off x="6657990" y="3782255"/>
              <a:ext cx="775667" cy="783235"/>
            </a:xfrm>
            <a:prstGeom prst="rect">
              <a:avLst/>
            </a:prstGeom>
          </p:spPr>
        </p:pic>
        <p:sp>
          <p:nvSpPr>
            <p:cNvPr id="15" name="文本框 14">
              <a:extLst>
                <a:ext uri="{FF2B5EF4-FFF2-40B4-BE49-F238E27FC236}">
                  <a16:creationId xmlns:a16="http://schemas.microsoft.com/office/drawing/2014/main" id="{7647E038-9274-417C-8366-65F26508C670}"/>
                </a:ext>
              </a:extLst>
            </p:cNvPr>
            <p:cNvSpPr txBox="1"/>
            <p:nvPr/>
          </p:nvSpPr>
          <p:spPr>
            <a:xfrm>
              <a:off x="7587416" y="4026555"/>
              <a:ext cx="3764175" cy="530915"/>
            </a:xfrm>
            <a:prstGeom prst="rect">
              <a:avLst/>
            </a:prstGeom>
            <a:noFill/>
          </p:spPr>
          <p:txBody>
            <a:bodyPr wrap="square">
              <a:spAutoFit/>
            </a:bodyPr>
            <a:lstStyle/>
            <a:p>
              <a:pPr marL="171450" indent="-171450">
                <a:lnSpc>
                  <a:spcPct val="150000"/>
                </a:lnSpc>
                <a:buFont typeface="Wingdings" panose="05000000000000000000" pitchFamily="2" charset="2"/>
                <a:buChar char="ü"/>
              </a:pPr>
              <a:r>
                <a:rPr lang="en-US" altLang="zh-CN" sz="1100" kern="100" dirty="0">
                  <a:latin typeface="微软雅黑" panose="020B0503020204020204" pitchFamily="34" charset="-122"/>
                  <a:ea typeface="微软雅黑" panose="020B0503020204020204" pitchFamily="34" charset="-122"/>
                </a:rPr>
                <a:t>ALK</a:t>
              </a:r>
              <a:r>
                <a:rPr lang="zh-CN" altLang="en-US" sz="1100" kern="100" dirty="0">
                  <a:latin typeface="微软雅黑" panose="020B0503020204020204" pitchFamily="34" charset="-122"/>
                  <a:ea typeface="微软雅黑" panose="020B0503020204020204" pitchFamily="34" charset="-122"/>
                </a:rPr>
                <a:t>融合基因阳性</a:t>
              </a:r>
              <a:r>
                <a:rPr lang="zh-CN" altLang="en-US" sz="1100" kern="100" dirty="0">
                  <a:solidFill>
                    <a:srgbClr val="FF0000"/>
                  </a:solidFill>
                  <a:latin typeface="微软雅黑" panose="020B0503020204020204" pitchFamily="34" charset="-122"/>
                  <a:ea typeface="微软雅黑" panose="020B0503020204020204" pitchFamily="34" charset="-122"/>
                </a:rPr>
                <a:t>一线治疗</a:t>
              </a:r>
              <a:r>
                <a:rPr lang="en-US" altLang="zh-CN" sz="1100" kern="100" dirty="0">
                  <a:solidFill>
                    <a:srgbClr val="FF0000"/>
                  </a:solidFill>
                  <a:latin typeface="微软雅黑" panose="020B0503020204020204" pitchFamily="34" charset="-122"/>
                  <a:ea typeface="微软雅黑" panose="020B0503020204020204" pitchFamily="34" charset="-122"/>
                </a:rPr>
                <a:t>I</a:t>
              </a:r>
              <a:r>
                <a:rPr lang="zh-CN" altLang="en-US" sz="1100" kern="100" dirty="0">
                  <a:solidFill>
                    <a:srgbClr val="FF0000"/>
                  </a:solidFill>
                  <a:latin typeface="微软雅黑" panose="020B0503020204020204" pitchFamily="34" charset="-122"/>
                  <a:ea typeface="微软雅黑" panose="020B0503020204020204" pitchFamily="34" charset="-122"/>
                </a:rPr>
                <a:t>级</a:t>
              </a:r>
              <a:r>
                <a:rPr lang="zh-CN" altLang="en-US" sz="1100" kern="100" dirty="0" smtClean="0">
                  <a:solidFill>
                    <a:srgbClr val="FF0000"/>
                  </a:solidFill>
                  <a:latin typeface="微软雅黑" panose="020B0503020204020204" pitchFamily="34" charset="-122"/>
                  <a:ea typeface="微软雅黑" panose="020B0503020204020204" pitchFamily="34" charset="-122"/>
                </a:rPr>
                <a:t>推荐</a:t>
              </a:r>
              <a:endParaRPr lang="en-US" altLang="zh-CN" sz="1100" kern="100" dirty="0" smtClean="0">
                <a:solidFill>
                  <a:srgbClr val="FF0000"/>
                </a:solidFill>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ü"/>
              </a:pPr>
              <a:r>
                <a:rPr lang="en-US" altLang="zh-CN" sz="1100" kern="100" dirty="0">
                  <a:latin typeface="微软雅黑" panose="020B0503020204020204" pitchFamily="34" charset="-122"/>
                  <a:ea typeface="微软雅黑" panose="020B0503020204020204" pitchFamily="34" charset="-122"/>
                </a:rPr>
                <a:t>ALK</a:t>
              </a:r>
              <a:r>
                <a:rPr lang="zh-CN" altLang="en-US" sz="1100" kern="100" dirty="0">
                  <a:latin typeface="微软雅黑" panose="020B0503020204020204" pitchFamily="34" charset="-122"/>
                  <a:ea typeface="微软雅黑" panose="020B0503020204020204" pitchFamily="34" charset="-122"/>
                </a:rPr>
                <a:t>融合基因阳性的</a:t>
              </a:r>
              <a:r>
                <a:rPr lang="en-US" altLang="zh-CN" sz="1100" kern="100" dirty="0" smtClean="0">
                  <a:latin typeface="微软雅黑" panose="020B0503020204020204" pitchFamily="34" charset="-122"/>
                  <a:ea typeface="微软雅黑" panose="020B0503020204020204" pitchFamily="34" charset="-122"/>
                </a:rPr>
                <a:t>IV</a:t>
              </a:r>
              <a:r>
                <a:rPr lang="zh-CN" altLang="en-US" sz="1100" kern="100" dirty="0" smtClean="0">
                  <a:latin typeface="微软雅黑" panose="020B0503020204020204" pitchFamily="34" charset="-122"/>
                  <a:ea typeface="微软雅黑" panose="020B0503020204020204" pitchFamily="34" charset="-122"/>
                </a:rPr>
                <a:t>期</a:t>
              </a:r>
              <a:r>
                <a:rPr lang="zh-CN" altLang="en-US" sz="1100" kern="100" dirty="0">
                  <a:latin typeface="微软雅黑" panose="020B0503020204020204" pitchFamily="34" charset="-122"/>
                  <a:ea typeface="微软雅黑" panose="020B0503020204020204" pitchFamily="34" charset="-122"/>
                </a:rPr>
                <a:t>非鳞状细胞癌二线治疗</a:t>
              </a:r>
              <a:r>
                <a:rPr lang="en-US" altLang="zh-CN" sz="1100" kern="100" dirty="0">
                  <a:latin typeface="微软雅黑" panose="020B0503020204020204" pitchFamily="34" charset="-122"/>
                  <a:ea typeface="微软雅黑" panose="020B0503020204020204" pitchFamily="34" charset="-122"/>
                </a:rPr>
                <a:t>I</a:t>
              </a:r>
              <a:r>
                <a:rPr lang="zh-CN" altLang="en-US" sz="1100" kern="100" dirty="0">
                  <a:latin typeface="微软雅黑" panose="020B0503020204020204" pitchFamily="34" charset="-122"/>
                  <a:ea typeface="微软雅黑" panose="020B0503020204020204" pitchFamily="34" charset="-122"/>
                </a:rPr>
                <a:t>级</a:t>
              </a:r>
              <a:r>
                <a:rPr lang="zh-CN" altLang="en-US" sz="1200" kern="100" dirty="0">
                  <a:latin typeface="微软雅黑" panose="020B0503020204020204" pitchFamily="34" charset="-122"/>
                  <a:ea typeface="微软雅黑" panose="020B0503020204020204" pitchFamily="34" charset="-122"/>
                </a:rPr>
                <a:t>推荐</a:t>
              </a:r>
              <a:endParaRPr lang="en-US" altLang="zh-CN" sz="1100" kern="100" dirty="0">
                <a:latin typeface="微软雅黑" panose="020B0503020204020204" pitchFamily="34" charset="-122"/>
                <a:ea typeface="微软雅黑" panose="020B0503020204020204" pitchFamily="34" charset="-122"/>
              </a:endParaRPr>
            </a:p>
          </p:txBody>
        </p:sp>
        <p:sp>
          <p:nvSpPr>
            <p:cNvPr id="18" name="文本框 17">
              <a:extLst>
                <a:ext uri="{FF2B5EF4-FFF2-40B4-BE49-F238E27FC236}">
                  <a16:creationId xmlns:a16="http://schemas.microsoft.com/office/drawing/2014/main" id="{A5845EE6-DD6E-4226-8438-0E3B415CF902}"/>
                </a:ext>
              </a:extLst>
            </p:cNvPr>
            <p:cNvSpPr txBox="1"/>
            <p:nvPr/>
          </p:nvSpPr>
          <p:spPr>
            <a:xfrm>
              <a:off x="7587416" y="3782255"/>
              <a:ext cx="3880648" cy="329321"/>
            </a:xfrm>
            <a:prstGeom prst="rect">
              <a:avLst/>
            </a:prstGeom>
            <a:noFill/>
          </p:spPr>
          <p:txBody>
            <a:bodyPr wrap="square">
              <a:spAutoFit/>
            </a:bodyPr>
            <a:lstStyle/>
            <a:p>
              <a:pPr>
                <a:lnSpc>
                  <a:spcPct val="110000"/>
                </a:lnSpc>
              </a:pPr>
              <a:r>
                <a:rPr lang="en-US" altLang="zh-CN" sz="1400" b="1" kern="100" dirty="0">
                  <a:latin typeface="微软雅黑" panose="020B0503020204020204" pitchFamily="34" charset="-122"/>
                  <a:ea typeface="微软雅黑" panose="020B0503020204020204" pitchFamily="34" charset="-122"/>
                </a:rPr>
                <a:t>《</a:t>
              </a:r>
              <a:r>
                <a:rPr lang="zh-CN" altLang="en-US" sz="1400" b="1" kern="100" dirty="0">
                  <a:latin typeface="微软雅黑" panose="020B0503020204020204" pitchFamily="34" charset="-122"/>
                  <a:ea typeface="微软雅黑" panose="020B0503020204020204" pitchFamily="34" charset="-122"/>
                </a:rPr>
                <a:t>中华医学会肺癌临床诊疗指南（</a:t>
              </a:r>
              <a:r>
                <a:rPr lang="en-US" altLang="zh-CN" sz="1400" b="1" kern="100" dirty="0" smtClean="0">
                  <a:latin typeface="微软雅黑" panose="020B0503020204020204" pitchFamily="34" charset="-122"/>
                  <a:ea typeface="微软雅黑" panose="020B0503020204020204" pitchFamily="34" charset="-122"/>
                </a:rPr>
                <a:t>2024</a:t>
              </a:r>
              <a:r>
                <a:rPr lang="zh-CN" altLang="en-US" sz="1400" b="1" kern="100" dirty="0" smtClean="0">
                  <a:latin typeface="微软雅黑" panose="020B0503020204020204" pitchFamily="34" charset="-122"/>
                  <a:ea typeface="微软雅黑" panose="020B0503020204020204" pitchFamily="34" charset="-122"/>
                </a:rPr>
                <a:t>版</a:t>
              </a:r>
              <a:r>
                <a:rPr lang="zh-CN" altLang="en-US" sz="1400" b="1" kern="100" dirty="0">
                  <a:latin typeface="微软雅黑" panose="020B0503020204020204" pitchFamily="34" charset="-122"/>
                  <a:ea typeface="微软雅黑" panose="020B0503020204020204" pitchFamily="34" charset="-122"/>
                </a:rPr>
                <a:t>）</a:t>
              </a:r>
              <a:r>
                <a:rPr lang="en-US" altLang="zh-CN" sz="1400" b="1" kern="100" dirty="0">
                  <a:latin typeface="微软雅黑" panose="020B0503020204020204" pitchFamily="34" charset="-122"/>
                  <a:ea typeface="微软雅黑" panose="020B0503020204020204" pitchFamily="34" charset="-122"/>
                </a:rPr>
                <a:t>》</a:t>
              </a:r>
            </a:p>
          </p:txBody>
        </p:sp>
      </p:grpSp>
      <p:grpSp>
        <p:nvGrpSpPr>
          <p:cNvPr id="19" name="组合 18"/>
          <p:cNvGrpSpPr/>
          <p:nvPr/>
        </p:nvGrpSpPr>
        <p:grpSpPr>
          <a:xfrm>
            <a:off x="6482698" y="1634235"/>
            <a:ext cx="4957934" cy="1039175"/>
            <a:chOff x="6482698" y="1634235"/>
            <a:chExt cx="4957934" cy="1039175"/>
          </a:xfrm>
        </p:grpSpPr>
        <p:sp>
          <p:nvSpPr>
            <p:cNvPr id="20" name="矩形 19"/>
            <p:cNvSpPr/>
            <p:nvPr/>
          </p:nvSpPr>
          <p:spPr bwMode="auto">
            <a:xfrm>
              <a:off x="6482698" y="1634235"/>
              <a:ext cx="4957934" cy="103917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1" name="文本框 20">
              <a:extLst>
                <a:ext uri="{FF2B5EF4-FFF2-40B4-BE49-F238E27FC236}">
                  <a16:creationId xmlns:a16="http://schemas.microsoft.com/office/drawing/2014/main" id="{20A862AF-E5FF-41D9-ADDE-7B8E14A9445F}"/>
                </a:ext>
              </a:extLst>
            </p:cNvPr>
            <p:cNvSpPr txBox="1"/>
            <p:nvPr/>
          </p:nvSpPr>
          <p:spPr>
            <a:xfrm>
              <a:off x="7587416" y="1772899"/>
              <a:ext cx="3438383" cy="329321"/>
            </a:xfrm>
            <a:prstGeom prst="rect">
              <a:avLst/>
            </a:prstGeom>
            <a:noFill/>
          </p:spPr>
          <p:txBody>
            <a:bodyPr wrap="square">
              <a:spAutoFit/>
            </a:bodyPr>
            <a:lstStyle/>
            <a:p>
              <a:pPr algn="ctr">
                <a:lnSpc>
                  <a:spcPct val="110000"/>
                </a:lnSpc>
              </a:pPr>
              <a:r>
                <a:rPr lang="en-US" altLang="zh-CN" sz="1400" b="1" kern="100" dirty="0">
                  <a:latin typeface="微软雅黑" panose="020B0503020204020204" pitchFamily="34" charset="-122"/>
                  <a:ea typeface="微软雅黑" panose="020B0503020204020204" pitchFamily="34" charset="-122"/>
                </a:rPr>
                <a:t>《CSCO </a:t>
              </a:r>
              <a:r>
                <a:rPr lang="zh-CN" altLang="en-US" sz="1400" b="1" kern="100" dirty="0">
                  <a:latin typeface="微软雅黑" panose="020B0503020204020204" pitchFamily="34" charset="-122"/>
                  <a:ea typeface="微软雅黑" panose="020B0503020204020204" pitchFamily="34" charset="-122"/>
                </a:rPr>
                <a:t>非小细胞肺癌指南</a:t>
              </a:r>
              <a:r>
                <a:rPr lang="en-US" altLang="zh-CN" sz="1400" b="1" kern="100" dirty="0" smtClean="0">
                  <a:latin typeface="微软雅黑" panose="020B0503020204020204" pitchFamily="34" charset="-122"/>
                  <a:ea typeface="微软雅黑" panose="020B0503020204020204" pitchFamily="34" charset="-122"/>
                </a:rPr>
                <a:t>2024</a:t>
              </a:r>
              <a:r>
                <a:rPr lang="zh-CN" altLang="en-US" sz="1400" b="1" kern="100" dirty="0" smtClean="0">
                  <a:latin typeface="微软雅黑" panose="020B0503020204020204" pitchFamily="34" charset="-122"/>
                  <a:ea typeface="微软雅黑" panose="020B0503020204020204" pitchFamily="34" charset="-122"/>
                </a:rPr>
                <a:t>版</a:t>
              </a:r>
              <a:r>
                <a:rPr lang="en-US" altLang="zh-CN" sz="1400" b="1" kern="100" dirty="0">
                  <a:latin typeface="微软雅黑" panose="020B0503020204020204" pitchFamily="34" charset="-122"/>
                  <a:ea typeface="微软雅黑" panose="020B0503020204020204" pitchFamily="34" charset="-122"/>
                </a:rPr>
                <a:t>》</a:t>
              </a:r>
            </a:p>
          </p:txBody>
        </p:sp>
        <p:sp>
          <p:nvSpPr>
            <p:cNvPr id="22" name="文本框 21">
              <a:extLst>
                <a:ext uri="{FF2B5EF4-FFF2-40B4-BE49-F238E27FC236}">
                  <a16:creationId xmlns:a16="http://schemas.microsoft.com/office/drawing/2014/main" id="{D5F4F1E7-7163-48E5-ACCF-F06253485A78}"/>
                </a:ext>
              </a:extLst>
            </p:cNvPr>
            <p:cNvSpPr txBox="1"/>
            <p:nvPr/>
          </p:nvSpPr>
          <p:spPr>
            <a:xfrm>
              <a:off x="7965448" y="2124223"/>
              <a:ext cx="3135368" cy="461665"/>
            </a:xfrm>
            <a:prstGeom prst="rect">
              <a:avLst/>
            </a:prstGeom>
            <a:noFill/>
          </p:spPr>
          <p:txBody>
            <a:bodyPr wrap="square">
              <a:spAutoFit/>
            </a:bodyPr>
            <a:lstStyle/>
            <a:p>
              <a:pPr marL="171450" indent="-171450">
                <a:buFont typeface="Wingdings" panose="05000000000000000000" pitchFamily="2" charset="2"/>
                <a:buChar char="ü"/>
              </a:pPr>
              <a:r>
                <a:rPr lang="en-US" altLang="zh-CN" sz="1200" kern="100" dirty="0" smtClean="0">
                  <a:solidFill>
                    <a:srgbClr val="FF0000"/>
                  </a:solidFill>
                  <a:latin typeface="微软雅黑" panose="020B0503020204020204" pitchFamily="34" charset="-122"/>
                  <a:ea typeface="微软雅黑" panose="020B0503020204020204" pitchFamily="34" charset="-122"/>
                </a:rPr>
                <a:t>IV</a:t>
              </a:r>
              <a:r>
                <a:rPr lang="zh-CN" altLang="en-US" sz="1200" kern="100" dirty="0" smtClean="0">
                  <a:solidFill>
                    <a:srgbClr val="FF0000"/>
                  </a:solidFill>
                  <a:latin typeface="微软雅黑" panose="020B0503020204020204" pitchFamily="34" charset="-122"/>
                  <a:ea typeface="微软雅黑" panose="020B0503020204020204" pitchFamily="34" charset="-122"/>
                </a:rPr>
                <a:t>期</a:t>
              </a:r>
              <a:r>
                <a:rPr lang="en-US" altLang="zh-CN" sz="1200" kern="100" dirty="0" smtClean="0">
                  <a:solidFill>
                    <a:srgbClr val="FF0000"/>
                  </a:solidFill>
                  <a:latin typeface="微软雅黑" panose="020B0503020204020204" pitchFamily="34" charset="-122"/>
                  <a:ea typeface="微软雅黑" panose="020B0503020204020204" pitchFamily="34" charset="-122"/>
                </a:rPr>
                <a:t>ALK</a:t>
              </a:r>
              <a:r>
                <a:rPr lang="zh-CN" altLang="en-US" sz="1200" kern="100" dirty="0" smtClean="0">
                  <a:solidFill>
                    <a:srgbClr val="FF0000"/>
                  </a:solidFill>
                  <a:latin typeface="微软雅黑" panose="020B0503020204020204" pitchFamily="34" charset="-122"/>
                  <a:ea typeface="微软雅黑" panose="020B0503020204020204" pitchFamily="34" charset="-122"/>
                </a:rPr>
                <a:t>融合</a:t>
              </a:r>
              <a:r>
                <a:rPr lang="en-US" altLang="zh-CN" sz="1200" kern="100" dirty="0" smtClean="0">
                  <a:solidFill>
                    <a:srgbClr val="FF0000"/>
                  </a:solidFill>
                  <a:latin typeface="微软雅黑" panose="020B0503020204020204" pitchFamily="34" charset="-122"/>
                  <a:ea typeface="微软雅黑" panose="020B0503020204020204" pitchFamily="34" charset="-122"/>
                </a:rPr>
                <a:t>NSCLC</a:t>
              </a:r>
              <a:r>
                <a:rPr lang="zh-CN" altLang="en-US" sz="1200" kern="100" dirty="0" smtClean="0">
                  <a:solidFill>
                    <a:srgbClr val="FF0000"/>
                  </a:solidFill>
                  <a:latin typeface="微软雅黑" panose="020B0503020204020204" pitchFamily="34" charset="-122"/>
                  <a:ea typeface="微软雅黑" panose="020B0503020204020204" pitchFamily="34" charset="-122"/>
                </a:rPr>
                <a:t>一线</a:t>
              </a:r>
              <a:r>
                <a:rPr lang="zh-CN" altLang="en-US" sz="1200" kern="100" dirty="0">
                  <a:solidFill>
                    <a:srgbClr val="FF0000"/>
                  </a:solidFill>
                  <a:latin typeface="微软雅黑" panose="020B0503020204020204" pitchFamily="34" charset="-122"/>
                  <a:ea typeface="微软雅黑" panose="020B0503020204020204" pitchFamily="34" charset="-122"/>
                </a:rPr>
                <a:t>治疗</a:t>
              </a:r>
              <a:r>
                <a:rPr lang="en-US" altLang="zh-CN" sz="1200" kern="100" dirty="0">
                  <a:solidFill>
                    <a:srgbClr val="FF0000"/>
                  </a:solidFill>
                  <a:latin typeface="微软雅黑" panose="020B0503020204020204" pitchFamily="34" charset="-122"/>
                  <a:ea typeface="微软雅黑" panose="020B0503020204020204" pitchFamily="34" charset="-122"/>
                </a:rPr>
                <a:t>I</a:t>
              </a:r>
              <a:r>
                <a:rPr lang="zh-CN" altLang="en-US" sz="1200" kern="100" dirty="0">
                  <a:solidFill>
                    <a:srgbClr val="FF0000"/>
                  </a:solidFill>
                  <a:latin typeface="微软雅黑" panose="020B0503020204020204" pitchFamily="34" charset="-122"/>
                  <a:ea typeface="微软雅黑" panose="020B0503020204020204" pitchFamily="34" charset="-122"/>
                </a:rPr>
                <a:t>级</a:t>
              </a:r>
              <a:r>
                <a:rPr lang="zh-CN" altLang="en-US" sz="1200" kern="100" dirty="0" smtClean="0">
                  <a:solidFill>
                    <a:srgbClr val="FF0000"/>
                  </a:solidFill>
                  <a:latin typeface="微软雅黑" panose="020B0503020204020204" pitchFamily="34" charset="-122"/>
                  <a:ea typeface="微软雅黑" panose="020B0503020204020204" pitchFamily="34" charset="-122"/>
                </a:rPr>
                <a:t>推荐</a:t>
              </a:r>
              <a:endParaRPr lang="en-US" altLang="zh-CN" sz="1200" kern="100" dirty="0" smtClean="0">
                <a:solidFill>
                  <a:srgbClr val="FF0000"/>
                </a:solidFill>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ü"/>
              </a:pPr>
              <a:r>
                <a:rPr lang="en-US" altLang="zh-CN" sz="1200" kern="100" dirty="0">
                  <a:latin typeface="微软雅黑" panose="020B0503020204020204" pitchFamily="34" charset="-122"/>
                  <a:ea typeface="微软雅黑" panose="020B0503020204020204" pitchFamily="34" charset="-122"/>
                </a:rPr>
                <a:t>IV</a:t>
              </a:r>
              <a:r>
                <a:rPr lang="zh-CN" altLang="en-US" sz="1200" kern="100" dirty="0">
                  <a:latin typeface="微软雅黑" panose="020B0503020204020204" pitchFamily="34" charset="-122"/>
                  <a:ea typeface="微软雅黑" panose="020B0503020204020204" pitchFamily="34" charset="-122"/>
                </a:rPr>
                <a:t>期</a:t>
              </a:r>
              <a:r>
                <a:rPr lang="en-US" altLang="zh-CN" sz="1200" kern="100" dirty="0">
                  <a:latin typeface="微软雅黑" panose="020B0503020204020204" pitchFamily="34" charset="-122"/>
                  <a:ea typeface="微软雅黑" panose="020B0503020204020204" pitchFamily="34" charset="-122"/>
                </a:rPr>
                <a:t>ALK</a:t>
              </a:r>
              <a:r>
                <a:rPr lang="zh-CN" altLang="en-US" sz="1200" kern="100" dirty="0">
                  <a:latin typeface="微软雅黑" panose="020B0503020204020204" pitchFamily="34" charset="-122"/>
                  <a:ea typeface="微软雅黑" panose="020B0503020204020204" pitchFamily="34" charset="-122"/>
                </a:rPr>
                <a:t>融合</a:t>
              </a:r>
              <a:r>
                <a:rPr lang="en-US" altLang="zh-CN" sz="1200" kern="100" dirty="0" smtClean="0">
                  <a:latin typeface="微软雅黑" panose="020B0503020204020204" pitchFamily="34" charset="-122"/>
                  <a:ea typeface="微软雅黑" panose="020B0503020204020204" pitchFamily="34" charset="-122"/>
                </a:rPr>
                <a:t>NSCLC</a:t>
              </a:r>
              <a:r>
                <a:rPr lang="zh-CN" altLang="en-US" sz="1200" kern="100" dirty="0" smtClean="0">
                  <a:latin typeface="微软雅黑" panose="020B0503020204020204" pitchFamily="34" charset="-122"/>
                  <a:ea typeface="微软雅黑" panose="020B0503020204020204" pitchFamily="34" charset="-122"/>
                </a:rPr>
                <a:t>后线治疗</a:t>
              </a:r>
              <a:r>
                <a:rPr lang="en-US" altLang="zh-CN" sz="1200" kern="100" dirty="0">
                  <a:latin typeface="微软雅黑" panose="020B0503020204020204" pitchFamily="34" charset="-122"/>
                  <a:ea typeface="微软雅黑" panose="020B0503020204020204" pitchFamily="34" charset="-122"/>
                </a:rPr>
                <a:t>I</a:t>
              </a:r>
              <a:r>
                <a:rPr lang="zh-CN" altLang="en-US" sz="1200" kern="100" dirty="0">
                  <a:latin typeface="微软雅黑" panose="020B0503020204020204" pitchFamily="34" charset="-122"/>
                  <a:ea typeface="微软雅黑" panose="020B0503020204020204" pitchFamily="34" charset="-122"/>
                </a:rPr>
                <a:t>级推荐</a:t>
              </a:r>
              <a:endParaRPr lang="en-US" altLang="zh-CN" sz="1200" kern="100" dirty="0">
                <a:latin typeface="微软雅黑" panose="020B0503020204020204" pitchFamily="34" charset="-122"/>
                <a:ea typeface="微软雅黑" panose="020B0503020204020204" pitchFamily="34" charset="-122"/>
              </a:endParaRPr>
            </a:p>
          </p:txBody>
        </p:sp>
        <p:pic>
          <p:nvPicPr>
            <p:cNvPr id="23" name="图片 22">
              <a:extLst>
                <a:ext uri="{FF2B5EF4-FFF2-40B4-BE49-F238E27FC236}">
                  <a16:creationId xmlns:a16="http://schemas.microsoft.com/office/drawing/2014/main" id="{65D94208-B258-411F-BC73-7BFCA0E6531E}"/>
                </a:ext>
              </a:extLst>
            </p:cNvPr>
            <p:cNvPicPr>
              <a:picLocks noChangeAspect="1"/>
            </p:cNvPicPr>
            <p:nvPr/>
          </p:nvPicPr>
          <p:blipFill rotWithShape="1">
            <a:blip r:embed="rId5"/>
            <a:srcRect t="1" r="56247" b="6542"/>
            <a:stretch/>
          </p:blipFill>
          <p:spPr>
            <a:xfrm>
              <a:off x="6657990" y="1805462"/>
              <a:ext cx="1031440" cy="401073"/>
            </a:xfrm>
            <a:prstGeom prst="rect">
              <a:avLst/>
            </a:prstGeom>
          </p:spPr>
        </p:pic>
        <p:pic>
          <p:nvPicPr>
            <p:cNvPr id="24" name="图片 23">
              <a:extLst>
                <a:ext uri="{FF2B5EF4-FFF2-40B4-BE49-F238E27FC236}">
                  <a16:creationId xmlns:a16="http://schemas.microsoft.com/office/drawing/2014/main" id="{95DE4E4E-47EA-40BE-ABFD-CCA7DFEDC24E}"/>
                </a:ext>
              </a:extLst>
            </p:cNvPr>
            <p:cNvPicPr>
              <a:picLocks noChangeAspect="1"/>
            </p:cNvPicPr>
            <p:nvPr/>
          </p:nvPicPr>
          <p:blipFill rotWithShape="1">
            <a:blip r:embed="rId5"/>
            <a:srcRect l="42527" t="17926"/>
            <a:stretch/>
          </p:blipFill>
          <p:spPr>
            <a:xfrm>
              <a:off x="6650073" y="2184042"/>
              <a:ext cx="1039357" cy="279996"/>
            </a:xfrm>
            <a:prstGeom prst="rect">
              <a:avLst/>
            </a:prstGeom>
          </p:spPr>
        </p:pic>
      </p:grpSp>
      <p:sp>
        <p:nvSpPr>
          <p:cNvPr id="25" name="矩形 24"/>
          <p:cNvSpPr/>
          <p:nvPr/>
        </p:nvSpPr>
        <p:spPr>
          <a:xfrm>
            <a:off x="7022672" y="1099659"/>
            <a:ext cx="3877985" cy="424732"/>
          </a:xfrm>
          <a:prstGeom prst="rect">
            <a:avLst/>
          </a:prstGeom>
        </p:spPr>
        <p:txBody>
          <a:bodyPr wrap="none">
            <a:spAutoFit/>
          </a:bodyPr>
          <a:lstStyle/>
          <a:p>
            <a:pPr>
              <a:lnSpc>
                <a:spcPct val="120000"/>
              </a:lnSpc>
              <a:spcBef>
                <a:spcPts val="0"/>
              </a:spcBef>
              <a:defRPr/>
            </a:pPr>
            <a:r>
              <a:rPr lang="zh-CN" altLang="en-US" b="1" dirty="0" smtClean="0">
                <a:latin typeface="Microsoft YaHei" panose="020B0503020204020204" pitchFamily="34" charset="-122"/>
                <a:ea typeface="Microsoft YaHei" panose="020B0503020204020204" pitchFamily="34" charset="-122"/>
              </a:rPr>
              <a:t>伊鲁阿克获各大权威指南高级别推荐</a:t>
            </a:r>
            <a:endParaRPr lang="zh-CN" altLang="en-US" dirty="0"/>
          </a:p>
        </p:txBody>
      </p:sp>
      <p:grpSp>
        <p:nvGrpSpPr>
          <p:cNvPr id="26" name="组合 25"/>
          <p:cNvGrpSpPr/>
          <p:nvPr/>
        </p:nvGrpSpPr>
        <p:grpSpPr>
          <a:xfrm>
            <a:off x="6482698" y="5094096"/>
            <a:ext cx="4957934" cy="1039175"/>
            <a:chOff x="6584392" y="3654284"/>
            <a:chExt cx="4957934" cy="1039175"/>
          </a:xfrm>
        </p:grpSpPr>
        <p:sp>
          <p:nvSpPr>
            <p:cNvPr id="27" name="矩形 26"/>
            <p:cNvSpPr/>
            <p:nvPr/>
          </p:nvSpPr>
          <p:spPr bwMode="auto">
            <a:xfrm>
              <a:off x="6584392" y="3654284"/>
              <a:ext cx="4957934" cy="103917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pic>
          <p:nvPicPr>
            <p:cNvPr id="28" name="图片 27">
              <a:extLst>
                <a:ext uri="{FF2B5EF4-FFF2-40B4-BE49-F238E27FC236}">
                  <a16:creationId xmlns:a16="http://schemas.microsoft.com/office/drawing/2014/main" id="{031AA3C6-5526-42C0-8210-06CA58840E5B}"/>
                </a:ext>
              </a:extLst>
            </p:cNvPr>
            <p:cNvPicPr>
              <a:picLocks noChangeAspect="1"/>
            </p:cNvPicPr>
            <p:nvPr/>
          </p:nvPicPr>
          <p:blipFill>
            <a:blip r:embed="rId4"/>
            <a:stretch>
              <a:fillRect/>
            </a:stretch>
          </p:blipFill>
          <p:spPr>
            <a:xfrm>
              <a:off x="6657990" y="3782255"/>
              <a:ext cx="775667" cy="783235"/>
            </a:xfrm>
            <a:prstGeom prst="rect">
              <a:avLst/>
            </a:prstGeom>
          </p:spPr>
        </p:pic>
        <p:sp>
          <p:nvSpPr>
            <p:cNvPr id="29" name="文本框 28">
              <a:extLst>
                <a:ext uri="{FF2B5EF4-FFF2-40B4-BE49-F238E27FC236}">
                  <a16:creationId xmlns:a16="http://schemas.microsoft.com/office/drawing/2014/main" id="{A5845EE6-DD6E-4226-8438-0E3B415CF902}"/>
                </a:ext>
              </a:extLst>
            </p:cNvPr>
            <p:cNvSpPr txBox="1"/>
            <p:nvPr/>
          </p:nvSpPr>
          <p:spPr>
            <a:xfrm>
              <a:off x="7587416" y="3782255"/>
              <a:ext cx="3880648" cy="803297"/>
            </a:xfrm>
            <a:prstGeom prst="rect">
              <a:avLst/>
            </a:prstGeom>
            <a:noFill/>
          </p:spPr>
          <p:txBody>
            <a:bodyPr wrap="square">
              <a:spAutoFit/>
            </a:bodyPr>
            <a:lstStyle/>
            <a:p>
              <a:pPr>
                <a:lnSpc>
                  <a:spcPct val="110000"/>
                </a:lnSpc>
              </a:pPr>
              <a:r>
                <a:rPr lang="en-US" altLang="zh-CN" sz="1400" b="1" kern="100" dirty="0" smtClean="0">
                  <a:latin typeface="微软雅黑" panose="020B0503020204020204" pitchFamily="34" charset="-122"/>
                  <a:ea typeface="微软雅黑" panose="020B0503020204020204" pitchFamily="34" charset="-122"/>
                </a:rPr>
                <a:t>《</a:t>
              </a:r>
              <a:r>
                <a:rPr lang="zh-CN" altLang="en-US" sz="1400" b="1" kern="100" dirty="0">
                  <a:latin typeface="微软雅黑" panose="020B0503020204020204" pitchFamily="34" charset="-122"/>
                  <a:ea typeface="微软雅黑" panose="020B0503020204020204" pitchFamily="34" charset="-122"/>
                </a:rPr>
                <a:t>伊鲁阿克治疗间变性淋巴瘤激酶融合基因阳性局部晚期或转移性非小细胞肺癌中国专家共识（</a:t>
              </a:r>
              <a:r>
                <a:rPr lang="en-US" altLang="zh-CN" sz="1400" b="1" kern="100" dirty="0">
                  <a:latin typeface="微软雅黑" panose="020B0503020204020204" pitchFamily="34" charset="-122"/>
                  <a:ea typeface="微软雅黑" panose="020B0503020204020204" pitchFamily="34" charset="-122"/>
                </a:rPr>
                <a:t>2024 </a:t>
              </a:r>
              <a:r>
                <a:rPr lang="zh-CN" altLang="en-US" sz="1400" b="1" kern="100" dirty="0">
                  <a:latin typeface="微软雅黑" panose="020B0503020204020204" pitchFamily="34" charset="-122"/>
                  <a:ea typeface="微软雅黑" panose="020B0503020204020204" pitchFamily="34" charset="-122"/>
                </a:rPr>
                <a:t>版</a:t>
              </a:r>
              <a:r>
                <a:rPr lang="zh-CN" altLang="en-US" sz="1400" b="1" kern="100" dirty="0" smtClean="0">
                  <a:latin typeface="微软雅黑" panose="020B0503020204020204" pitchFamily="34" charset="-122"/>
                  <a:ea typeface="微软雅黑" panose="020B0503020204020204" pitchFamily="34" charset="-122"/>
                </a:rPr>
                <a:t>）</a:t>
              </a:r>
              <a:r>
                <a:rPr lang="en-US" altLang="zh-CN" sz="1400" b="1" kern="100" dirty="0" smtClean="0">
                  <a:latin typeface="微软雅黑" panose="020B0503020204020204" pitchFamily="34" charset="-122"/>
                  <a:ea typeface="微软雅黑" panose="020B0503020204020204" pitchFamily="34" charset="-122"/>
                </a:rPr>
                <a:t>》</a:t>
              </a:r>
              <a:endParaRPr lang="en-US" altLang="zh-CN" sz="1400" b="1" kern="100" dirty="0">
                <a:latin typeface="微软雅黑" panose="020B0503020204020204" pitchFamily="34" charset="-122"/>
                <a:ea typeface="微软雅黑" panose="020B0503020204020204" pitchFamily="34" charset="-122"/>
              </a:endParaRPr>
            </a:p>
          </p:txBody>
        </p:sp>
      </p:grpSp>
      <p:grpSp>
        <p:nvGrpSpPr>
          <p:cNvPr id="30" name="组合 29"/>
          <p:cNvGrpSpPr/>
          <p:nvPr/>
        </p:nvGrpSpPr>
        <p:grpSpPr>
          <a:xfrm>
            <a:off x="6484186" y="3930570"/>
            <a:ext cx="4957934" cy="1039175"/>
            <a:chOff x="6584392" y="3654284"/>
            <a:chExt cx="4957934" cy="1039175"/>
          </a:xfrm>
        </p:grpSpPr>
        <p:sp>
          <p:nvSpPr>
            <p:cNvPr id="31" name="矩形 30"/>
            <p:cNvSpPr/>
            <p:nvPr/>
          </p:nvSpPr>
          <p:spPr bwMode="auto">
            <a:xfrm>
              <a:off x="6584392" y="3654284"/>
              <a:ext cx="4957934" cy="103917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pic>
          <p:nvPicPr>
            <p:cNvPr id="32" name="图片 31">
              <a:extLst>
                <a:ext uri="{FF2B5EF4-FFF2-40B4-BE49-F238E27FC236}">
                  <a16:creationId xmlns:a16="http://schemas.microsoft.com/office/drawing/2014/main" id="{031AA3C6-5526-42C0-8210-06CA58840E5B}"/>
                </a:ext>
              </a:extLst>
            </p:cNvPr>
            <p:cNvPicPr>
              <a:picLocks noChangeAspect="1"/>
            </p:cNvPicPr>
            <p:nvPr/>
          </p:nvPicPr>
          <p:blipFill>
            <a:blip r:embed="rId4"/>
            <a:stretch>
              <a:fillRect/>
            </a:stretch>
          </p:blipFill>
          <p:spPr>
            <a:xfrm>
              <a:off x="6657990" y="3782255"/>
              <a:ext cx="775667" cy="783235"/>
            </a:xfrm>
            <a:prstGeom prst="rect">
              <a:avLst/>
            </a:prstGeom>
          </p:spPr>
        </p:pic>
        <p:sp>
          <p:nvSpPr>
            <p:cNvPr id="33" name="文本框 32">
              <a:extLst>
                <a:ext uri="{FF2B5EF4-FFF2-40B4-BE49-F238E27FC236}">
                  <a16:creationId xmlns:a16="http://schemas.microsoft.com/office/drawing/2014/main" id="{7647E038-9274-417C-8366-65F26508C670}"/>
                </a:ext>
              </a:extLst>
            </p:cNvPr>
            <p:cNvSpPr txBox="1"/>
            <p:nvPr/>
          </p:nvSpPr>
          <p:spPr>
            <a:xfrm>
              <a:off x="7772786" y="4279271"/>
              <a:ext cx="3768052" cy="316369"/>
            </a:xfrm>
            <a:prstGeom prst="rect">
              <a:avLst/>
            </a:prstGeom>
            <a:noFill/>
          </p:spPr>
          <p:txBody>
            <a:bodyPr wrap="square">
              <a:spAutoFit/>
            </a:bodyPr>
            <a:lstStyle/>
            <a:p>
              <a:pPr marL="171450" indent="-171450">
                <a:lnSpc>
                  <a:spcPct val="150000"/>
                </a:lnSpc>
                <a:buFont typeface="Wingdings" panose="05000000000000000000" pitchFamily="2" charset="2"/>
                <a:buChar char="ü"/>
              </a:pPr>
              <a:r>
                <a:rPr lang="en-US" altLang="zh-CN" sz="1100" kern="100" dirty="0">
                  <a:latin typeface="微软雅黑" panose="020B0503020204020204" pitchFamily="34" charset="-122"/>
                  <a:ea typeface="微软雅黑" panose="020B0503020204020204" pitchFamily="34" charset="-122"/>
                </a:rPr>
                <a:t>ALK</a:t>
              </a:r>
              <a:r>
                <a:rPr lang="zh-CN" altLang="en-US" sz="1100" kern="100" dirty="0">
                  <a:latin typeface="微软雅黑" panose="020B0503020204020204" pitchFamily="34" charset="-122"/>
                  <a:ea typeface="微软雅黑" panose="020B0503020204020204" pitchFamily="34" charset="-122"/>
                </a:rPr>
                <a:t>融合基因阳性晚期</a:t>
              </a:r>
              <a:r>
                <a:rPr lang="en-US" altLang="zh-CN" sz="1100" kern="100" dirty="0">
                  <a:latin typeface="微软雅黑" panose="020B0503020204020204" pitchFamily="34" charset="-122"/>
                  <a:ea typeface="微软雅黑" panose="020B0503020204020204" pitchFamily="34" charset="-122"/>
                </a:rPr>
                <a:t>NSCLC</a:t>
              </a:r>
              <a:r>
                <a:rPr lang="zh-CN" altLang="en-US" sz="1100" kern="100" dirty="0">
                  <a:latin typeface="微软雅黑" panose="020B0503020204020204" pitchFamily="34" charset="-122"/>
                  <a:ea typeface="微软雅黑" panose="020B0503020204020204" pitchFamily="34" charset="-122"/>
                </a:rPr>
                <a:t>惠者的</a:t>
              </a:r>
              <a:r>
                <a:rPr lang="zh-CN" altLang="en-US" sz="1100" kern="100" dirty="0">
                  <a:solidFill>
                    <a:srgbClr val="FF0000"/>
                  </a:solidFill>
                  <a:latin typeface="微软雅黑" panose="020B0503020204020204" pitchFamily="34" charset="-122"/>
                  <a:ea typeface="微软雅黑" panose="020B0503020204020204" pitchFamily="34" charset="-122"/>
                </a:rPr>
                <a:t>一线</a:t>
              </a:r>
              <a:r>
                <a:rPr lang="zh-CN" altLang="en-US" sz="1100" kern="100" dirty="0" smtClean="0">
                  <a:solidFill>
                    <a:srgbClr val="FF0000"/>
                  </a:solidFill>
                  <a:latin typeface="微软雅黑" panose="020B0503020204020204" pitchFamily="34" charset="-122"/>
                  <a:ea typeface="微软雅黑" panose="020B0503020204020204" pitchFamily="34" charset="-122"/>
                </a:rPr>
                <a:t>治疗优先推荐</a:t>
              </a:r>
              <a:endParaRPr lang="en-US" altLang="zh-CN" sz="1100" kern="100" dirty="0" smtClean="0">
                <a:solidFill>
                  <a:srgbClr val="FF0000"/>
                </a:solidFill>
                <a:latin typeface="微软雅黑" panose="020B0503020204020204" pitchFamily="34" charset="-122"/>
                <a:ea typeface="微软雅黑" panose="020B0503020204020204" pitchFamily="34" charset="-122"/>
              </a:endParaRPr>
            </a:p>
          </p:txBody>
        </p:sp>
        <p:sp>
          <p:nvSpPr>
            <p:cNvPr id="34" name="文本框 33">
              <a:extLst>
                <a:ext uri="{FF2B5EF4-FFF2-40B4-BE49-F238E27FC236}">
                  <a16:creationId xmlns:a16="http://schemas.microsoft.com/office/drawing/2014/main" id="{A5845EE6-DD6E-4226-8438-0E3B415CF902}"/>
                </a:ext>
              </a:extLst>
            </p:cNvPr>
            <p:cNvSpPr txBox="1"/>
            <p:nvPr/>
          </p:nvSpPr>
          <p:spPr>
            <a:xfrm>
              <a:off x="7587416" y="3782255"/>
              <a:ext cx="3880648" cy="566309"/>
            </a:xfrm>
            <a:prstGeom prst="rect">
              <a:avLst/>
            </a:prstGeom>
            <a:noFill/>
          </p:spPr>
          <p:txBody>
            <a:bodyPr wrap="square">
              <a:spAutoFit/>
            </a:bodyPr>
            <a:lstStyle/>
            <a:p>
              <a:pPr>
                <a:lnSpc>
                  <a:spcPct val="110000"/>
                </a:lnSpc>
              </a:pPr>
              <a:r>
                <a:rPr lang="en-US" altLang="zh-CN" sz="1400" b="1" kern="100" dirty="0" smtClean="0">
                  <a:latin typeface="微软雅黑" panose="020B0503020204020204" pitchFamily="34" charset="-122"/>
                  <a:ea typeface="微软雅黑" panose="020B0503020204020204" pitchFamily="34" charset="-122"/>
                </a:rPr>
                <a:t>《</a:t>
              </a:r>
              <a:r>
                <a:rPr lang="zh-CN" altLang="en-US" sz="1400" b="1" kern="100" dirty="0">
                  <a:latin typeface="微软雅黑" panose="020B0503020204020204" pitchFamily="34" charset="-122"/>
                  <a:ea typeface="微软雅黑" panose="020B0503020204020204" pitchFamily="34" charset="-122"/>
                </a:rPr>
                <a:t>间变性淋巴瘤激酶酪氨酸激酶抑制剂治疗晚期非小细胞肺癌中国专家建议（</a:t>
              </a:r>
              <a:r>
                <a:rPr lang="en-US" altLang="zh-CN" sz="1400" b="1" kern="100" dirty="0">
                  <a:latin typeface="微软雅黑" panose="020B0503020204020204" pitchFamily="34" charset="-122"/>
                  <a:ea typeface="微软雅黑" panose="020B0503020204020204" pitchFamily="34" charset="-122"/>
                </a:rPr>
                <a:t>2024 </a:t>
              </a:r>
              <a:r>
                <a:rPr lang="zh-CN" altLang="en-US" sz="1400" b="1" kern="100" dirty="0">
                  <a:latin typeface="微软雅黑" panose="020B0503020204020204" pitchFamily="34" charset="-122"/>
                  <a:ea typeface="微软雅黑" panose="020B0503020204020204" pitchFamily="34" charset="-122"/>
                </a:rPr>
                <a:t>版）</a:t>
              </a:r>
              <a:r>
                <a:rPr lang="en-US" altLang="zh-CN" sz="1400" b="1" kern="100" dirty="0" smtClean="0">
                  <a:latin typeface="微软雅黑" panose="020B0503020204020204" pitchFamily="34" charset="-122"/>
                  <a:ea typeface="微软雅黑" panose="020B0503020204020204" pitchFamily="34" charset="-122"/>
                </a:rPr>
                <a:t>》</a:t>
              </a:r>
              <a:endParaRPr lang="en-US" altLang="zh-CN" sz="1400" b="1" kern="100" dirty="0">
                <a:latin typeface="微软雅黑" panose="020B0503020204020204" pitchFamily="34" charset="-122"/>
                <a:ea typeface="微软雅黑" panose="020B0503020204020204" pitchFamily="34" charset="-122"/>
              </a:endParaRPr>
            </a:p>
          </p:txBody>
        </p:sp>
      </p:grpSp>
      <p:sp>
        <p:nvSpPr>
          <p:cNvPr id="35" name="矩形 34"/>
          <p:cNvSpPr/>
          <p:nvPr/>
        </p:nvSpPr>
        <p:spPr bwMode="auto">
          <a:xfrm>
            <a:off x="6391656" y="1099658"/>
            <a:ext cx="5257800" cy="5054254"/>
          </a:xfrm>
          <a:prstGeom prst="rect">
            <a:avLst/>
          </a:prstGeom>
          <a:noFill/>
          <a:ln w="19050" cap="flat" cmpd="sng" algn="ctr">
            <a:solidFill>
              <a:schemeClr val="tx2">
                <a:lumMod val="60000"/>
                <a:lumOff val="40000"/>
              </a:schemeClr>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graphicFrame>
        <p:nvGraphicFramePr>
          <p:cNvPr id="36" name="表格 4">
            <a:extLst>
              <a:ext uri="{FF2B5EF4-FFF2-40B4-BE49-F238E27FC236}">
                <a16:creationId xmlns:a16="http://schemas.microsoft.com/office/drawing/2014/main" id="{53F20AB9-889E-BBEA-733A-C70763576C4C}"/>
              </a:ext>
            </a:extLst>
          </p:cNvPr>
          <p:cNvGraphicFramePr>
            <a:graphicFrameLocks/>
          </p:cNvGraphicFramePr>
          <p:nvPr>
            <p:extLst>
              <p:ext uri="{D42A27DB-BD31-4B8C-83A1-F6EECF244321}">
                <p14:modId xmlns:p14="http://schemas.microsoft.com/office/powerpoint/2010/main" val="3191721149"/>
              </p:ext>
            </p:extLst>
          </p:nvPr>
        </p:nvGraphicFramePr>
        <p:xfrm>
          <a:off x="268450" y="4685443"/>
          <a:ext cx="5794742" cy="2088314"/>
        </p:xfrm>
        <a:graphic>
          <a:graphicData uri="http://schemas.openxmlformats.org/drawingml/2006/table">
            <a:tbl>
              <a:tblPr firstRow="1" bandRow="1"/>
              <a:tblGrid>
                <a:gridCol w="493516">
                  <a:extLst>
                    <a:ext uri="{9D8B030D-6E8A-4147-A177-3AD203B41FA5}">
                      <a16:colId xmlns:a16="http://schemas.microsoft.com/office/drawing/2014/main" val="4005415706"/>
                    </a:ext>
                  </a:extLst>
                </a:gridCol>
                <a:gridCol w="433645">
                  <a:extLst>
                    <a:ext uri="{9D8B030D-6E8A-4147-A177-3AD203B41FA5}">
                      <a16:colId xmlns:a16="http://schemas.microsoft.com/office/drawing/2014/main" val="1671927361"/>
                    </a:ext>
                  </a:extLst>
                </a:gridCol>
                <a:gridCol w="717292">
                  <a:extLst>
                    <a:ext uri="{9D8B030D-6E8A-4147-A177-3AD203B41FA5}">
                      <a16:colId xmlns:a16="http://schemas.microsoft.com/office/drawing/2014/main" val="2438299085"/>
                    </a:ext>
                  </a:extLst>
                </a:gridCol>
                <a:gridCol w="591769">
                  <a:extLst>
                    <a:ext uri="{9D8B030D-6E8A-4147-A177-3AD203B41FA5}">
                      <a16:colId xmlns:a16="http://schemas.microsoft.com/office/drawing/2014/main" val="1912432799"/>
                    </a:ext>
                  </a:extLst>
                </a:gridCol>
                <a:gridCol w="661148">
                  <a:extLst>
                    <a:ext uri="{9D8B030D-6E8A-4147-A177-3AD203B41FA5}">
                      <a16:colId xmlns:a16="http://schemas.microsoft.com/office/drawing/2014/main" val="1654858410"/>
                    </a:ext>
                  </a:extLst>
                </a:gridCol>
                <a:gridCol w="704766">
                  <a:extLst>
                    <a:ext uri="{9D8B030D-6E8A-4147-A177-3AD203B41FA5}">
                      <a16:colId xmlns:a16="http://schemas.microsoft.com/office/drawing/2014/main" val="4195615088"/>
                    </a:ext>
                  </a:extLst>
                </a:gridCol>
                <a:gridCol w="704766">
                  <a:extLst>
                    <a:ext uri="{9D8B030D-6E8A-4147-A177-3AD203B41FA5}">
                      <a16:colId xmlns:a16="http://schemas.microsoft.com/office/drawing/2014/main" val="3912443493"/>
                    </a:ext>
                  </a:extLst>
                </a:gridCol>
                <a:gridCol w="776136">
                  <a:extLst>
                    <a:ext uri="{9D8B030D-6E8A-4147-A177-3AD203B41FA5}">
                      <a16:colId xmlns:a16="http://schemas.microsoft.com/office/drawing/2014/main" val="4052782017"/>
                    </a:ext>
                  </a:extLst>
                </a:gridCol>
                <a:gridCol w="711704">
                  <a:extLst>
                    <a:ext uri="{9D8B030D-6E8A-4147-A177-3AD203B41FA5}">
                      <a16:colId xmlns:a16="http://schemas.microsoft.com/office/drawing/2014/main" val="1215068223"/>
                    </a:ext>
                  </a:extLst>
                </a:gridCol>
              </a:tblGrid>
              <a:tr h="286210">
                <a:tc gridSpan="2">
                  <a:txBody>
                    <a:bodyPr/>
                    <a:lstStyle>
                      <a:lvl1pPr marL="0" algn="l" defTabSz="1219170" rtl="0" eaLnBrk="1" latinLnBrk="0" hangingPunct="1">
                        <a:defRPr sz="2400" b="1" kern="1200">
                          <a:solidFill>
                            <a:schemeClr val="lt1"/>
                          </a:solidFill>
                          <a:latin typeface="Arial"/>
                          <a:ea typeface="微软雅黑"/>
                        </a:defRPr>
                      </a:lvl1pPr>
                      <a:lvl2pPr marL="609585" algn="l" defTabSz="1219170" rtl="0" eaLnBrk="1" latinLnBrk="0" hangingPunct="1">
                        <a:defRPr sz="2400" b="1" kern="1200">
                          <a:solidFill>
                            <a:schemeClr val="lt1"/>
                          </a:solidFill>
                          <a:latin typeface="Arial"/>
                          <a:ea typeface="微软雅黑"/>
                        </a:defRPr>
                      </a:lvl2pPr>
                      <a:lvl3pPr marL="1219170" algn="l" defTabSz="1219170" rtl="0" eaLnBrk="1" latinLnBrk="0" hangingPunct="1">
                        <a:defRPr sz="2400" b="1" kern="1200">
                          <a:solidFill>
                            <a:schemeClr val="lt1"/>
                          </a:solidFill>
                          <a:latin typeface="Arial"/>
                          <a:ea typeface="微软雅黑"/>
                        </a:defRPr>
                      </a:lvl3pPr>
                      <a:lvl4pPr marL="1828754" algn="l" defTabSz="1219170" rtl="0" eaLnBrk="1" latinLnBrk="0" hangingPunct="1">
                        <a:defRPr sz="2400" b="1" kern="1200">
                          <a:solidFill>
                            <a:schemeClr val="lt1"/>
                          </a:solidFill>
                          <a:latin typeface="Arial"/>
                          <a:ea typeface="微软雅黑"/>
                        </a:defRPr>
                      </a:lvl4pPr>
                      <a:lvl5pPr marL="2438339" algn="l" defTabSz="1219170" rtl="0" eaLnBrk="1" latinLnBrk="0" hangingPunct="1">
                        <a:defRPr sz="2400" b="1" kern="1200">
                          <a:solidFill>
                            <a:schemeClr val="lt1"/>
                          </a:solidFill>
                          <a:latin typeface="Arial"/>
                          <a:ea typeface="微软雅黑"/>
                        </a:defRPr>
                      </a:lvl5pPr>
                      <a:lvl6pPr marL="3047924" algn="l" defTabSz="1219170" rtl="0" eaLnBrk="1" latinLnBrk="0" hangingPunct="1">
                        <a:defRPr sz="2400" b="1" kern="1200">
                          <a:solidFill>
                            <a:schemeClr val="lt1"/>
                          </a:solidFill>
                          <a:latin typeface="Arial"/>
                          <a:ea typeface="微软雅黑"/>
                        </a:defRPr>
                      </a:lvl6pPr>
                      <a:lvl7pPr marL="3657509" algn="l" defTabSz="1219170" rtl="0" eaLnBrk="1" latinLnBrk="0" hangingPunct="1">
                        <a:defRPr sz="2400" b="1" kern="1200">
                          <a:solidFill>
                            <a:schemeClr val="lt1"/>
                          </a:solidFill>
                          <a:latin typeface="Arial"/>
                          <a:ea typeface="微软雅黑"/>
                        </a:defRPr>
                      </a:lvl7pPr>
                      <a:lvl8pPr marL="4267093" algn="l" defTabSz="1219170" rtl="0" eaLnBrk="1" latinLnBrk="0" hangingPunct="1">
                        <a:defRPr sz="2400" b="1" kern="1200">
                          <a:solidFill>
                            <a:schemeClr val="lt1"/>
                          </a:solidFill>
                          <a:latin typeface="Arial"/>
                          <a:ea typeface="微软雅黑"/>
                        </a:defRPr>
                      </a:lvl8pPr>
                      <a:lvl9pPr marL="4876678" algn="l" defTabSz="1219170" rtl="0" eaLnBrk="1" latinLnBrk="0" hangingPunct="1">
                        <a:defRPr sz="2400" b="1" kern="1200">
                          <a:solidFill>
                            <a:schemeClr val="lt1"/>
                          </a:solidFill>
                          <a:latin typeface="Arial"/>
                          <a:ea typeface="微软雅黑"/>
                        </a:defRPr>
                      </a:lvl9pPr>
                    </a:lstStyle>
                    <a:p>
                      <a:endParaRPr lang="zh-CN" altLang="en-US" sz="105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a:noFill/>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hMerge="1">
                  <a:txBody>
                    <a:bodyPr/>
                    <a:lstStyle/>
                    <a:p>
                      <a:endParaRPr lang="zh-CN" altLang="en-US" sz="1200" dirty="0">
                        <a:latin typeface="Times New Roman" panose="02020603050405020304" pitchFamily="18" charset="0"/>
                        <a:ea typeface="微软雅黑" panose="020B0503020204020204" pitchFamily="34" charset="-122"/>
                        <a:cs typeface="Times New Roman" panose="02020603050405020304" pitchFamily="18" charset="0"/>
                      </a:endParaRPr>
                    </a:p>
                  </a:txBody>
                  <a:tcPr anchor="ctr">
                    <a:lnL>
                      <a:noFill/>
                    </a:lnL>
                    <a:lnR>
                      <a:noFill/>
                    </a:lnR>
                    <a:lnT w="1905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tcPr>
                </a:tc>
                <a:tc>
                  <a:txBody>
                    <a:bodyPr/>
                    <a:lstStyle>
                      <a:lvl1pPr marL="0" algn="l" defTabSz="1219170" rtl="0" eaLnBrk="1" latinLnBrk="0" hangingPunct="1">
                        <a:defRPr sz="2400" b="1" kern="1200">
                          <a:solidFill>
                            <a:schemeClr val="lt1"/>
                          </a:solidFill>
                          <a:latin typeface="Arial"/>
                          <a:ea typeface="微软雅黑"/>
                        </a:defRPr>
                      </a:lvl1pPr>
                      <a:lvl2pPr marL="609585" algn="l" defTabSz="1219170" rtl="0" eaLnBrk="1" latinLnBrk="0" hangingPunct="1">
                        <a:defRPr sz="2400" b="1" kern="1200">
                          <a:solidFill>
                            <a:schemeClr val="lt1"/>
                          </a:solidFill>
                          <a:latin typeface="Arial"/>
                          <a:ea typeface="微软雅黑"/>
                        </a:defRPr>
                      </a:lvl2pPr>
                      <a:lvl3pPr marL="1219170" algn="l" defTabSz="1219170" rtl="0" eaLnBrk="1" latinLnBrk="0" hangingPunct="1">
                        <a:defRPr sz="2400" b="1" kern="1200">
                          <a:solidFill>
                            <a:schemeClr val="lt1"/>
                          </a:solidFill>
                          <a:latin typeface="Arial"/>
                          <a:ea typeface="微软雅黑"/>
                        </a:defRPr>
                      </a:lvl3pPr>
                      <a:lvl4pPr marL="1828754" algn="l" defTabSz="1219170" rtl="0" eaLnBrk="1" latinLnBrk="0" hangingPunct="1">
                        <a:defRPr sz="2400" b="1" kern="1200">
                          <a:solidFill>
                            <a:schemeClr val="lt1"/>
                          </a:solidFill>
                          <a:latin typeface="Arial"/>
                          <a:ea typeface="微软雅黑"/>
                        </a:defRPr>
                      </a:lvl4pPr>
                      <a:lvl5pPr marL="2438339" algn="l" defTabSz="1219170" rtl="0" eaLnBrk="1" latinLnBrk="0" hangingPunct="1">
                        <a:defRPr sz="2400" b="1" kern="1200">
                          <a:solidFill>
                            <a:schemeClr val="lt1"/>
                          </a:solidFill>
                          <a:latin typeface="Arial"/>
                          <a:ea typeface="微软雅黑"/>
                        </a:defRPr>
                      </a:lvl5pPr>
                      <a:lvl6pPr marL="3047924" algn="l" defTabSz="1219170" rtl="0" eaLnBrk="1" latinLnBrk="0" hangingPunct="1">
                        <a:defRPr sz="2400" b="1" kern="1200">
                          <a:solidFill>
                            <a:schemeClr val="lt1"/>
                          </a:solidFill>
                          <a:latin typeface="Arial"/>
                          <a:ea typeface="微软雅黑"/>
                        </a:defRPr>
                      </a:lvl6pPr>
                      <a:lvl7pPr marL="3657509" algn="l" defTabSz="1219170" rtl="0" eaLnBrk="1" latinLnBrk="0" hangingPunct="1">
                        <a:defRPr sz="2400" b="1" kern="1200">
                          <a:solidFill>
                            <a:schemeClr val="lt1"/>
                          </a:solidFill>
                          <a:latin typeface="Arial"/>
                          <a:ea typeface="微软雅黑"/>
                        </a:defRPr>
                      </a:lvl7pPr>
                      <a:lvl8pPr marL="4267093" algn="l" defTabSz="1219170" rtl="0" eaLnBrk="1" latinLnBrk="0" hangingPunct="1">
                        <a:defRPr sz="2400" b="1" kern="1200">
                          <a:solidFill>
                            <a:schemeClr val="lt1"/>
                          </a:solidFill>
                          <a:latin typeface="Arial"/>
                          <a:ea typeface="微软雅黑"/>
                        </a:defRPr>
                      </a:lvl8pPr>
                      <a:lvl9pPr marL="4876678" algn="l" defTabSz="1219170" rtl="0" eaLnBrk="1" latinLnBrk="0" hangingPunct="1">
                        <a:defRPr sz="2400" b="1" kern="1200">
                          <a:solidFill>
                            <a:schemeClr val="lt1"/>
                          </a:solidFill>
                          <a:latin typeface="Arial"/>
                          <a:ea typeface="微软雅黑"/>
                        </a:defRPr>
                      </a:lvl9pPr>
                    </a:lstStyle>
                    <a:p>
                      <a:r>
                        <a:rPr lang="zh-CN" altLang="en-US" sz="9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塞瑞替尼</a:t>
                      </a: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gridSpan="2">
                  <a:txBody>
                    <a:bodyPr/>
                    <a:lstStyle>
                      <a:lvl1pPr marL="0" algn="l" defTabSz="1219170" rtl="0" eaLnBrk="1" latinLnBrk="0" hangingPunct="1">
                        <a:defRPr sz="2400" b="1" kern="1200">
                          <a:solidFill>
                            <a:schemeClr val="lt1"/>
                          </a:solidFill>
                          <a:latin typeface="Arial"/>
                          <a:ea typeface="微软雅黑"/>
                        </a:defRPr>
                      </a:lvl1pPr>
                      <a:lvl2pPr marL="609585" algn="l" defTabSz="1219170" rtl="0" eaLnBrk="1" latinLnBrk="0" hangingPunct="1">
                        <a:defRPr sz="2400" b="1" kern="1200">
                          <a:solidFill>
                            <a:schemeClr val="lt1"/>
                          </a:solidFill>
                          <a:latin typeface="Arial"/>
                          <a:ea typeface="微软雅黑"/>
                        </a:defRPr>
                      </a:lvl2pPr>
                      <a:lvl3pPr marL="1219170" algn="l" defTabSz="1219170" rtl="0" eaLnBrk="1" latinLnBrk="0" hangingPunct="1">
                        <a:defRPr sz="2400" b="1" kern="1200">
                          <a:solidFill>
                            <a:schemeClr val="lt1"/>
                          </a:solidFill>
                          <a:latin typeface="Arial"/>
                          <a:ea typeface="微软雅黑"/>
                        </a:defRPr>
                      </a:lvl3pPr>
                      <a:lvl4pPr marL="1828754" algn="l" defTabSz="1219170" rtl="0" eaLnBrk="1" latinLnBrk="0" hangingPunct="1">
                        <a:defRPr sz="2400" b="1" kern="1200">
                          <a:solidFill>
                            <a:schemeClr val="lt1"/>
                          </a:solidFill>
                          <a:latin typeface="Arial"/>
                          <a:ea typeface="微软雅黑"/>
                        </a:defRPr>
                      </a:lvl4pPr>
                      <a:lvl5pPr marL="2438339" algn="l" defTabSz="1219170" rtl="0" eaLnBrk="1" latinLnBrk="0" hangingPunct="1">
                        <a:defRPr sz="2400" b="1" kern="1200">
                          <a:solidFill>
                            <a:schemeClr val="lt1"/>
                          </a:solidFill>
                          <a:latin typeface="Arial"/>
                          <a:ea typeface="微软雅黑"/>
                        </a:defRPr>
                      </a:lvl5pPr>
                      <a:lvl6pPr marL="3047924" algn="l" defTabSz="1219170" rtl="0" eaLnBrk="1" latinLnBrk="0" hangingPunct="1">
                        <a:defRPr sz="2400" b="1" kern="1200">
                          <a:solidFill>
                            <a:schemeClr val="lt1"/>
                          </a:solidFill>
                          <a:latin typeface="Arial"/>
                          <a:ea typeface="微软雅黑"/>
                        </a:defRPr>
                      </a:lvl6pPr>
                      <a:lvl7pPr marL="3657509" algn="l" defTabSz="1219170" rtl="0" eaLnBrk="1" latinLnBrk="0" hangingPunct="1">
                        <a:defRPr sz="2400" b="1" kern="1200">
                          <a:solidFill>
                            <a:schemeClr val="lt1"/>
                          </a:solidFill>
                          <a:latin typeface="Arial"/>
                          <a:ea typeface="微软雅黑"/>
                        </a:defRPr>
                      </a:lvl7pPr>
                      <a:lvl8pPr marL="4267093" algn="l" defTabSz="1219170" rtl="0" eaLnBrk="1" latinLnBrk="0" hangingPunct="1">
                        <a:defRPr sz="2400" b="1" kern="1200">
                          <a:solidFill>
                            <a:schemeClr val="lt1"/>
                          </a:solidFill>
                          <a:latin typeface="Arial"/>
                          <a:ea typeface="微软雅黑"/>
                        </a:defRPr>
                      </a:lvl8pPr>
                      <a:lvl9pPr marL="4876678" algn="l" defTabSz="1219170" rtl="0" eaLnBrk="1" latinLnBrk="0" hangingPunct="1">
                        <a:defRPr sz="2400" b="1" kern="1200">
                          <a:solidFill>
                            <a:schemeClr val="lt1"/>
                          </a:solidFill>
                          <a:latin typeface="Arial"/>
                          <a:ea typeface="微软雅黑"/>
                        </a:defRPr>
                      </a:lvl9pPr>
                    </a:lstStyle>
                    <a:p>
                      <a:pPr algn="ctr"/>
                      <a:r>
                        <a:rPr lang="zh-CN" altLang="en-US" sz="9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阿来替尼</a:t>
                      </a: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阿来替尼</a:t>
                      </a:r>
                    </a:p>
                  </a:txBody>
                  <a:tcPr anchor="ctr">
                    <a:lnL>
                      <a:noFill/>
                    </a:lnL>
                    <a:lnR>
                      <a:noFill/>
                    </a:lnR>
                    <a:lnT w="1905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tcPr>
                </a:tc>
                <a:tc>
                  <a:txBody>
                    <a:bodyPr/>
                    <a:lstStyle>
                      <a:lvl1pPr marL="0" algn="l" defTabSz="1219170" rtl="0" eaLnBrk="1" latinLnBrk="0" hangingPunct="1">
                        <a:defRPr sz="2400" b="1" kern="1200">
                          <a:solidFill>
                            <a:schemeClr val="lt1"/>
                          </a:solidFill>
                          <a:latin typeface="Arial"/>
                          <a:ea typeface="微软雅黑"/>
                        </a:defRPr>
                      </a:lvl1pPr>
                      <a:lvl2pPr marL="609585" algn="l" defTabSz="1219170" rtl="0" eaLnBrk="1" latinLnBrk="0" hangingPunct="1">
                        <a:defRPr sz="2400" b="1" kern="1200">
                          <a:solidFill>
                            <a:schemeClr val="lt1"/>
                          </a:solidFill>
                          <a:latin typeface="Arial"/>
                          <a:ea typeface="微软雅黑"/>
                        </a:defRPr>
                      </a:lvl2pPr>
                      <a:lvl3pPr marL="1219170" algn="l" defTabSz="1219170" rtl="0" eaLnBrk="1" latinLnBrk="0" hangingPunct="1">
                        <a:defRPr sz="2400" b="1" kern="1200">
                          <a:solidFill>
                            <a:schemeClr val="lt1"/>
                          </a:solidFill>
                          <a:latin typeface="Arial"/>
                          <a:ea typeface="微软雅黑"/>
                        </a:defRPr>
                      </a:lvl3pPr>
                      <a:lvl4pPr marL="1828754" algn="l" defTabSz="1219170" rtl="0" eaLnBrk="1" latinLnBrk="0" hangingPunct="1">
                        <a:defRPr sz="2400" b="1" kern="1200">
                          <a:solidFill>
                            <a:schemeClr val="lt1"/>
                          </a:solidFill>
                          <a:latin typeface="Arial"/>
                          <a:ea typeface="微软雅黑"/>
                        </a:defRPr>
                      </a:lvl4pPr>
                      <a:lvl5pPr marL="2438339" algn="l" defTabSz="1219170" rtl="0" eaLnBrk="1" latinLnBrk="0" hangingPunct="1">
                        <a:defRPr sz="2400" b="1" kern="1200">
                          <a:solidFill>
                            <a:schemeClr val="lt1"/>
                          </a:solidFill>
                          <a:latin typeface="Arial"/>
                          <a:ea typeface="微软雅黑"/>
                        </a:defRPr>
                      </a:lvl5pPr>
                      <a:lvl6pPr marL="3047924" algn="l" defTabSz="1219170" rtl="0" eaLnBrk="1" latinLnBrk="0" hangingPunct="1">
                        <a:defRPr sz="2400" b="1" kern="1200">
                          <a:solidFill>
                            <a:schemeClr val="lt1"/>
                          </a:solidFill>
                          <a:latin typeface="Arial"/>
                          <a:ea typeface="微软雅黑"/>
                        </a:defRPr>
                      </a:lvl6pPr>
                      <a:lvl7pPr marL="3657509" algn="l" defTabSz="1219170" rtl="0" eaLnBrk="1" latinLnBrk="0" hangingPunct="1">
                        <a:defRPr sz="2400" b="1" kern="1200">
                          <a:solidFill>
                            <a:schemeClr val="lt1"/>
                          </a:solidFill>
                          <a:latin typeface="Arial"/>
                          <a:ea typeface="微软雅黑"/>
                        </a:defRPr>
                      </a:lvl7pPr>
                      <a:lvl8pPr marL="4267093" algn="l" defTabSz="1219170" rtl="0" eaLnBrk="1" latinLnBrk="0" hangingPunct="1">
                        <a:defRPr sz="2400" b="1" kern="1200">
                          <a:solidFill>
                            <a:schemeClr val="lt1"/>
                          </a:solidFill>
                          <a:latin typeface="Arial"/>
                          <a:ea typeface="微软雅黑"/>
                        </a:defRPr>
                      </a:lvl8pPr>
                      <a:lvl9pPr marL="4876678" algn="l" defTabSz="1219170" rtl="0" eaLnBrk="1" latinLnBrk="0" hangingPunct="1">
                        <a:defRPr sz="2400" b="1" kern="1200">
                          <a:solidFill>
                            <a:schemeClr val="lt1"/>
                          </a:solidFill>
                          <a:latin typeface="Arial"/>
                          <a:ea typeface="微软雅黑"/>
                        </a:defRPr>
                      </a:lvl9pPr>
                    </a:lstStyle>
                    <a:p>
                      <a:pPr algn="ctr"/>
                      <a:r>
                        <a:rPr lang="zh-CN" altLang="en-US" sz="9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布格替尼</a:t>
                      </a: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b="1" kern="1200">
                          <a:solidFill>
                            <a:schemeClr val="lt1"/>
                          </a:solidFill>
                          <a:latin typeface="Arial"/>
                          <a:ea typeface="微软雅黑"/>
                        </a:defRPr>
                      </a:lvl1pPr>
                      <a:lvl2pPr marL="609585" algn="l" defTabSz="1219170" rtl="0" eaLnBrk="1" latinLnBrk="0" hangingPunct="1">
                        <a:defRPr sz="2400" b="1" kern="1200">
                          <a:solidFill>
                            <a:schemeClr val="lt1"/>
                          </a:solidFill>
                          <a:latin typeface="Arial"/>
                          <a:ea typeface="微软雅黑"/>
                        </a:defRPr>
                      </a:lvl2pPr>
                      <a:lvl3pPr marL="1219170" algn="l" defTabSz="1219170" rtl="0" eaLnBrk="1" latinLnBrk="0" hangingPunct="1">
                        <a:defRPr sz="2400" b="1" kern="1200">
                          <a:solidFill>
                            <a:schemeClr val="lt1"/>
                          </a:solidFill>
                          <a:latin typeface="Arial"/>
                          <a:ea typeface="微软雅黑"/>
                        </a:defRPr>
                      </a:lvl3pPr>
                      <a:lvl4pPr marL="1828754" algn="l" defTabSz="1219170" rtl="0" eaLnBrk="1" latinLnBrk="0" hangingPunct="1">
                        <a:defRPr sz="2400" b="1" kern="1200">
                          <a:solidFill>
                            <a:schemeClr val="lt1"/>
                          </a:solidFill>
                          <a:latin typeface="Arial"/>
                          <a:ea typeface="微软雅黑"/>
                        </a:defRPr>
                      </a:lvl4pPr>
                      <a:lvl5pPr marL="2438339" algn="l" defTabSz="1219170" rtl="0" eaLnBrk="1" latinLnBrk="0" hangingPunct="1">
                        <a:defRPr sz="2400" b="1" kern="1200">
                          <a:solidFill>
                            <a:schemeClr val="lt1"/>
                          </a:solidFill>
                          <a:latin typeface="Arial"/>
                          <a:ea typeface="微软雅黑"/>
                        </a:defRPr>
                      </a:lvl5pPr>
                      <a:lvl6pPr marL="3047924" algn="l" defTabSz="1219170" rtl="0" eaLnBrk="1" latinLnBrk="0" hangingPunct="1">
                        <a:defRPr sz="2400" b="1" kern="1200">
                          <a:solidFill>
                            <a:schemeClr val="lt1"/>
                          </a:solidFill>
                          <a:latin typeface="Arial"/>
                          <a:ea typeface="微软雅黑"/>
                        </a:defRPr>
                      </a:lvl6pPr>
                      <a:lvl7pPr marL="3657509" algn="l" defTabSz="1219170" rtl="0" eaLnBrk="1" latinLnBrk="0" hangingPunct="1">
                        <a:defRPr sz="2400" b="1" kern="1200">
                          <a:solidFill>
                            <a:schemeClr val="lt1"/>
                          </a:solidFill>
                          <a:latin typeface="Arial"/>
                          <a:ea typeface="微软雅黑"/>
                        </a:defRPr>
                      </a:lvl7pPr>
                      <a:lvl8pPr marL="4267093" algn="l" defTabSz="1219170" rtl="0" eaLnBrk="1" latinLnBrk="0" hangingPunct="1">
                        <a:defRPr sz="2400" b="1" kern="1200">
                          <a:solidFill>
                            <a:schemeClr val="lt1"/>
                          </a:solidFill>
                          <a:latin typeface="Arial"/>
                          <a:ea typeface="微软雅黑"/>
                        </a:defRPr>
                      </a:lvl8pPr>
                      <a:lvl9pPr marL="4876678" algn="l" defTabSz="1219170" rtl="0" eaLnBrk="1" latinLnBrk="0" hangingPunct="1">
                        <a:defRPr sz="2400" b="1" kern="1200">
                          <a:solidFill>
                            <a:schemeClr val="lt1"/>
                          </a:solidFill>
                          <a:latin typeface="Arial"/>
                          <a:ea typeface="微软雅黑"/>
                        </a:defRPr>
                      </a:lvl9pPr>
                    </a:lstStyle>
                    <a:p>
                      <a:pPr algn="ctr"/>
                      <a:r>
                        <a:rPr lang="zh-CN" altLang="en-US" sz="9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洛拉替尼</a:t>
                      </a: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b="1" kern="1200">
                          <a:solidFill>
                            <a:schemeClr val="lt1"/>
                          </a:solidFill>
                          <a:latin typeface="Arial"/>
                          <a:ea typeface="微软雅黑"/>
                        </a:defRPr>
                      </a:lvl1pPr>
                      <a:lvl2pPr marL="609585" algn="l" defTabSz="1219170" rtl="0" eaLnBrk="1" latinLnBrk="0" hangingPunct="1">
                        <a:defRPr sz="2400" b="1" kern="1200">
                          <a:solidFill>
                            <a:schemeClr val="lt1"/>
                          </a:solidFill>
                          <a:latin typeface="Arial"/>
                          <a:ea typeface="微软雅黑"/>
                        </a:defRPr>
                      </a:lvl2pPr>
                      <a:lvl3pPr marL="1219170" algn="l" defTabSz="1219170" rtl="0" eaLnBrk="1" latinLnBrk="0" hangingPunct="1">
                        <a:defRPr sz="2400" b="1" kern="1200">
                          <a:solidFill>
                            <a:schemeClr val="lt1"/>
                          </a:solidFill>
                          <a:latin typeface="Arial"/>
                          <a:ea typeface="微软雅黑"/>
                        </a:defRPr>
                      </a:lvl3pPr>
                      <a:lvl4pPr marL="1828754" algn="l" defTabSz="1219170" rtl="0" eaLnBrk="1" latinLnBrk="0" hangingPunct="1">
                        <a:defRPr sz="2400" b="1" kern="1200">
                          <a:solidFill>
                            <a:schemeClr val="lt1"/>
                          </a:solidFill>
                          <a:latin typeface="Arial"/>
                          <a:ea typeface="微软雅黑"/>
                        </a:defRPr>
                      </a:lvl4pPr>
                      <a:lvl5pPr marL="2438339" algn="l" defTabSz="1219170" rtl="0" eaLnBrk="1" latinLnBrk="0" hangingPunct="1">
                        <a:defRPr sz="2400" b="1" kern="1200">
                          <a:solidFill>
                            <a:schemeClr val="lt1"/>
                          </a:solidFill>
                          <a:latin typeface="Arial"/>
                          <a:ea typeface="微软雅黑"/>
                        </a:defRPr>
                      </a:lvl5pPr>
                      <a:lvl6pPr marL="3047924" algn="l" defTabSz="1219170" rtl="0" eaLnBrk="1" latinLnBrk="0" hangingPunct="1">
                        <a:defRPr sz="2400" b="1" kern="1200">
                          <a:solidFill>
                            <a:schemeClr val="lt1"/>
                          </a:solidFill>
                          <a:latin typeface="Arial"/>
                          <a:ea typeface="微软雅黑"/>
                        </a:defRPr>
                      </a:lvl6pPr>
                      <a:lvl7pPr marL="3657509" algn="l" defTabSz="1219170" rtl="0" eaLnBrk="1" latinLnBrk="0" hangingPunct="1">
                        <a:defRPr sz="2400" b="1" kern="1200">
                          <a:solidFill>
                            <a:schemeClr val="lt1"/>
                          </a:solidFill>
                          <a:latin typeface="Arial"/>
                          <a:ea typeface="微软雅黑"/>
                        </a:defRPr>
                      </a:lvl7pPr>
                      <a:lvl8pPr marL="4267093" algn="l" defTabSz="1219170" rtl="0" eaLnBrk="1" latinLnBrk="0" hangingPunct="1">
                        <a:defRPr sz="2400" b="1" kern="1200">
                          <a:solidFill>
                            <a:schemeClr val="lt1"/>
                          </a:solidFill>
                          <a:latin typeface="Arial"/>
                          <a:ea typeface="微软雅黑"/>
                        </a:defRPr>
                      </a:lvl8pPr>
                      <a:lvl9pPr marL="4876678" algn="l" defTabSz="1219170" rtl="0" eaLnBrk="1" latinLnBrk="0" hangingPunct="1">
                        <a:defRPr sz="2400" b="1" kern="1200">
                          <a:solidFill>
                            <a:schemeClr val="lt1"/>
                          </a:solidFill>
                          <a:latin typeface="Arial"/>
                          <a:ea typeface="微软雅黑"/>
                        </a:defRPr>
                      </a:lvl9pPr>
                    </a:lstStyle>
                    <a:p>
                      <a:pPr algn="ctr"/>
                      <a:r>
                        <a:rPr lang="zh-CN" altLang="en-US" sz="9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恩沙替尼</a:t>
                      </a: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b="1" kern="1200">
                          <a:solidFill>
                            <a:schemeClr val="lt1"/>
                          </a:solidFill>
                          <a:latin typeface="Arial"/>
                          <a:ea typeface="微软雅黑"/>
                        </a:defRPr>
                      </a:lvl1pPr>
                      <a:lvl2pPr marL="609585" algn="l" defTabSz="1219170" rtl="0" eaLnBrk="1" latinLnBrk="0" hangingPunct="1">
                        <a:defRPr sz="2400" b="1" kern="1200">
                          <a:solidFill>
                            <a:schemeClr val="lt1"/>
                          </a:solidFill>
                          <a:latin typeface="Arial"/>
                          <a:ea typeface="微软雅黑"/>
                        </a:defRPr>
                      </a:lvl2pPr>
                      <a:lvl3pPr marL="1219170" algn="l" defTabSz="1219170" rtl="0" eaLnBrk="1" latinLnBrk="0" hangingPunct="1">
                        <a:defRPr sz="2400" b="1" kern="1200">
                          <a:solidFill>
                            <a:schemeClr val="lt1"/>
                          </a:solidFill>
                          <a:latin typeface="Arial"/>
                          <a:ea typeface="微软雅黑"/>
                        </a:defRPr>
                      </a:lvl3pPr>
                      <a:lvl4pPr marL="1828754" algn="l" defTabSz="1219170" rtl="0" eaLnBrk="1" latinLnBrk="0" hangingPunct="1">
                        <a:defRPr sz="2400" b="1" kern="1200">
                          <a:solidFill>
                            <a:schemeClr val="lt1"/>
                          </a:solidFill>
                          <a:latin typeface="Arial"/>
                          <a:ea typeface="微软雅黑"/>
                        </a:defRPr>
                      </a:lvl4pPr>
                      <a:lvl5pPr marL="2438339" algn="l" defTabSz="1219170" rtl="0" eaLnBrk="1" latinLnBrk="0" hangingPunct="1">
                        <a:defRPr sz="2400" b="1" kern="1200">
                          <a:solidFill>
                            <a:schemeClr val="lt1"/>
                          </a:solidFill>
                          <a:latin typeface="Arial"/>
                          <a:ea typeface="微软雅黑"/>
                        </a:defRPr>
                      </a:lvl5pPr>
                      <a:lvl6pPr marL="3047924" algn="l" defTabSz="1219170" rtl="0" eaLnBrk="1" latinLnBrk="0" hangingPunct="1">
                        <a:defRPr sz="2400" b="1" kern="1200">
                          <a:solidFill>
                            <a:schemeClr val="lt1"/>
                          </a:solidFill>
                          <a:latin typeface="Arial"/>
                          <a:ea typeface="微软雅黑"/>
                        </a:defRPr>
                      </a:lvl6pPr>
                      <a:lvl7pPr marL="3657509" algn="l" defTabSz="1219170" rtl="0" eaLnBrk="1" latinLnBrk="0" hangingPunct="1">
                        <a:defRPr sz="2400" b="1" kern="1200">
                          <a:solidFill>
                            <a:schemeClr val="lt1"/>
                          </a:solidFill>
                          <a:latin typeface="Arial"/>
                          <a:ea typeface="微软雅黑"/>
                        </a:defRPr>
                      </a:lvl7pPr>
                      <a:lvl8pPr marL="4267093" algn="l" defTabSz="1219170" rtl="0" eaLnBrk="1" latinLnBrk="0" hangingPunct="1">
                        <a:defRPr sz="2400" b="1" kern="1200">
                          <a:solidFill>
                            <a:schemeClr val="lt1"/>
                          </a:solidFill>
                          <a:latin typeface="Arial"/>
                          <a:ea typeface="微软雅黑"/>
                        </a:defRPr>
                      </a:lvl8pPr>
                      <a:lvl9pPr marL="4876678" algn="l" defTabSz="1219170" rtl="0" eaLnBrk="1" latinLnBrk="0" hangingPunct="1">
                        <a:defRPr sz="2400" b="1" kern="1200">
                          <a:solidFill>
                            <a:schemeClr val="lt1"/>
                          </a:solidFill>
                          <a:latin typeface="Arial"/>
                          <a:ea typeface="微软雅黑"/>
                        </a:defRPr>
                      </a:lvl9pPr>
                    </a:lstStyle>
                    <a:p>
                      <a:pPr algn="ctr"/>
                      <a:r>
                        <a:rPr lang="zh-CN" altLang="en-US" sz="9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伊鲁阿克</a:t>
                      </a:r>
                    </a:p>
                  </a:txBody>
                  <a:tcPr anchor="ctr">
                    <a:lnL w="12700" cap="flat" cmpd="sng" algn="ctr">
                      <a:solidFill>
                        <a:sysClr val="window" lastClr="FFFFFF">
                          <a:lumMod val="95000"/>
                        </a:sysClr>
                      </a:solidFill>
                      <a:prstDash val="solid"/>
                      <a:round/>
                      <a:headEnd type="none" w="med" len="med"/>
                      <a:tailEnd type="none" w="med" len="med"/>
                    </a:lnL>
                    <a:lnR>
                      <a:noFill/>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extLst>
                  <a:ext uri="{0D108BD9-81ED-4DB2-BD59-A6C34878D82A}">
                    <a16:rowId xmlns:a16="http://schemas.microsoft.com/office/drawing/2014/main" val="3911410752"/>
                  </a:ext>
                </a:extLst>
              </a:tr>
              <a:tr h="214658">
                <a:tc gridSpan="2">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r>
                        <a:rPr lang="zh-CN" altLang="en-US"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研究名称</a:t>
                      </a:r>
                    </a:p>
                  </a:txBody>
                  <a:tcPr anchor="ctr">
                    <a:lnL>
                      <a:noFill/>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hMerge="1">
                  <a:txBody>
                    <a:bodyPr/>
                    <a:lstStyle/>
                    <a:p>
                      <a:r>
                        <a:rPr lang="zh-CN" altLang="en-US" sz="800" dirty="0"/>
                        <a:t>研究名称</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endParaRPr>
                    </a:p>
                  </a:txBody>
                  <a:tcPr anchor="ctr">
                    <a:lnL>
                      <a:noFill/>
                    </a:lnL>
                    <a:lnR>
                      <a:noFill/>
                    </a:lnR>
                    <a:lnT w="25400" cmpd="sng">
                      <a:noFill/>
                    </a:lnT>
                    <a:lnB>
                      <a:noFill/>
                    </a:lnB>
                    <a:lnTlToBr w="12700" cmpd="sng">
                      <a:noFill/>
                      <a:prstDash val="solid"/>
                    </a:lnTlToBr>
                    <a:lnBlToTr w="12700" cmpd="sng">
                      <a:noFill/>
                      <a:prstDash val="solid"/>
                    </a:lnBlToTr>
                    <a:solidFill>
                      <a:srgbClr val="4F81BD"/>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r>
                        <a:rPr lang="en-US" altLang="zh-CN"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ASCEND-4</a:t>
                      </a:r>
                      <a:endParaRPr lang="zh-CN" altLang="en-US"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ALEX</a:t>
                      </a:r>
                      <a:endParaRPr lang="zh-CN" altLang="en-US"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ALESIA</a:t>
                      </a:r>
                      <a:endParaRPr lang="zh-CN" altLang="en-US"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ALTA-1L</a:t>
                      </a:r>
                      <a:endParaRPr lang="zh-CN" altLang="en-US"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CROWN</a:t>
                      </a:r>
                      <a:endParaRPr lang="zh-CN" altLang="en-US"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eXalt3</a:t>
                      </a:r>
                      <a:endParaRPr lang="zh-CN" altLang="en-US"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WX0593-004</a:t>
                      </a:r>
                      <a:endParaRPr lang="zh-CN" altLang="en-US" sz="7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w="12700" cap="flat" cmpd="sng" algn="ctr">
                      <a:solidFill>
                        <a:sysClr val="window" lastClr="FFFFFF">
                          <a:lumMod val="95000"/>
                        </a:sysClr>
                      </a:solidFill>
                      <a:prstDash val="solid"/>
                      <a:round/>
                      <a:headEnd type="none" w="med" len="med"/>
                      <a:tailEnd type="none" w="med" len="med"/>
                    </a:lnL>
                    <a:lnR>
                      <a:noFill/>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extLst>
                  <a:ext uri="{0D108BD9-81ED-4DB2-BD59-A6C34878D82A}">
                    <a16:rowId xmlns:a16="http://schemas.microsoft.com/office/drawing/2014/main" val="1594059998"/>
                  </a:ext>
                </a:extLst>
              </a:tr>
              <a:tr h="232545">
                <a:tc rowSpan="3">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r>
                        <a:rPr lang="zh-CN" altLang="en-US"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基线具有脑转移（</a:t>
                      </a:r>
                      <a:r>
                        <a:rPr lang="en-US" altLang="zh-CN"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IRC</a:t>
                      </a:r>
                      <a:r>
                        <a:rPr lang="zh-CN" altLang="en-US"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评估）</a:t>
                      </a:r>
                    </a:p>
                  </a:txBody>
                  <a:tcPr anchor="ctr">
                    <a:lnL>
                      <a:noFill/>
                    </a:lnL>
                    <a:lnR>
                      <a:noFill/>
                    </a:lnR>
                    <a:lnT w="3175" cap="flat" cmpd="sng" algn="ctr">
                      <a:solidFill>
                        <a:sysClr val="window" lastClr="FFFFFF">
                          <a:lumMod val="95000"/>
                        </a:sysClr>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r>
                        <a:rPr lang="zh-CN" altLang="en-US" sz="7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例数</a:t>
                      </a:r>
                    </a:p>
                  </a:txBody>
                  <a:tcPr anchor="ctr">
                    <a:lnL>
                      <a:noFill/>
                    </a:lnL>
                    <a:lnR w="12700" cap="flat" cmpd="sng" algn="ctr">
                      <a:solidFill>
                        <a:sysClr val="window" lastClr="FFFFFF">
                          <a:lumMod val="95000"/>
                        </a:sysClr>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b="1"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59vs 62</a:t>
                      </a:r>
                      <a:endParaRPr lang="zh-CN" altLang="en-US" sz="8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a:noFill/>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a:noFill/>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b="1"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44 </a:t>
                      </a:r>
                      <a:r>
                        <a:rPr lang="en-US" altLang="zh-CN" sz="8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vs </a:t>
                      </a:r>
                      <a:r>
                        <a:rPr lang="en-US" altLang="zh-CN" sz="800" b="1"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23</a:t>
                      </a:r>
                      <a:endParaRPr lang="zh-CN" altLang="en-US" sz="8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a:noFill/>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43 vs 47</a:t>
                      </a:r>
                      <a:endParaRPr lang="zh-CN" altLang="en-US" sz="8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a:noFill/>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b="1"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38</a:t>
                      </a:r>
                      <a:r>
                        <a:rPr lang="zh-CN" altLang="en-US" sz="800" b="1"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 </a:t>
                      </a:r>
                      <a:r>
                        <a:rPr lang="en-US" altLang="zh-CN" sz="8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vs </a:t>
                      </a:r>
                      <a:r>
                        <a:rPr lang="en-US" altLang="zh-CN" sz="800" b="1"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40</a:t>
                      </a:r>
                      <a:endParaRPr lang="zh-CN" altLang="en-US" sz="8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a:noFill/>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b="1"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47vs 57</a:t>
                      </a:r>
                      <a:endParaRPr lang="zh-CN" altLang="en-US" sz="800" b="1"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a:noFill/>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b="1"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37</a:t>
                      </a:r>
                      <a:r>
                        <a:rPr lang="zh-CN" altLang="en-US" sz="800" b="1"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 </a:t>
                      </a:r>
                      <a:r>
                        <a:rPr lang="en-US" altLang="zh-CN" sz="800" b="1"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vs </a:t>
                      </a:r>
                      <a:r>
                        <a:rPr lang="en-US" altLang="zh-CN" sz="800" b="1"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44</a:t>
                      </a:r>
                      <a:endParaRPr lang="zh-CN" altLang="en-US" sz="800" b="1"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a:noFill/>
                    </a:lnR>
                    <a:lnT w="3175" cap="flat" cmpd="sng" algn="ctr">
                      <a:solidFill>
                        <a:sysClr val="window" lastClr="FFFFFF">
                          <a:lumMod val="95000"/>
                        </a:sysClr>
                      </a:solidFill>
                      <a:prstDash val="solid"/>
                      <a:round/>
                      <a:headEnd type="none" w="med" len="med"/>
                      <a:tailEnd type="none" w="med" len="med"/>
                    </a:lnT>
                    <a:lnB>
                      <a:no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9440673"/>
                  </a:ext>
                </a:extLst>
              </a:tr>
              <a:tr h="232545">
                <a:tc vMerge="1">
                  <a:txBody>
                    <a:bodyPr/>
                    <a:lstStyle/>
                    <a:p>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endParaRPr>
                    </a:p>
                  </a:txBody>
                  <a:tcPr>
                    <a:lnL>
                      <a:noFill/>
                    </a:lnL>
                    <a:lnR>
                      <a:noFill/>
                    </a:lnR>
                    <a:lnT>
                      <a:noFill/>
                    </a:lnT>
                    <a:lnB>
                      <a:noFill/>
                    </a:lnB>
                    <a:lnTlToBr w="12700" cmpd="sng">
                      <a:noFill/>
                      <a:prstDash val="solid"/>
                    </a:lnTlToBr>
                    <a:lnBlToTr w="12700" cmpd="sng">
                      <a:noFill/>
                      <a:prstDash val="solid"/>
                    </a:lnBlToTr>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r>
                        <a:rPr lang="en-US" altLang="zh-CN"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mPFS</a:t>
                      </a:r>
                      <a:endParaRPr lang="zh-CN" altLang="en-US"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a:noFill/>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10.7 vs 6.7</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NE vs 9.2</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22.0/11.0</a:t>
                      </a:r>
                      <a:endParaRPr lang="zh-CN" altLang="en-US" sz="8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ysClr val="windowText" lastClr="000000">
                        <a:tint val="20000"/>
                      </a:sysClr>
                    </a:solidFill>
                  </a:tcPr>
                </a:tc>
                <a:extLst>
                  <a:ext uri="{0D108BD9-81ED-4DB2-BD59-A6C34878D82A}">
                    <a16:rowId xmlns:a16="http://schemas.microsoft.com/office/drawing/2014/main" val="136548015"/>
                  </a:ext>
                </a:extLst>
              </a:tr>
              <a:tr h="232545">
                <a:tc vMerge="1">
                  <a:txBody>
                    <a:bodyPr/>
                    <a:lstStyle/>
                    <a:p>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endParaRPr>
                    </a:p>
                  </a:txBody>
                  <a:tcPr>
                    <a:lnL>
                      <a:noFill/>
                    </a:lnL>
                    <a:lnR>
                      <a:noFill/>
                    </a:lnR>
                    <a:lnT>
                      <a:noFill/>
                    </a:lnT>
                    <a:lnB>
                      <a:noFill/>
                    </a:lnB>
                    <a:lnTlToBr w="12700" cmpd="sng">
                      <a:noFill/>
                      <a:prstDash val="solid"/>
                    </a:lnTlToBr>
                    <a:lnBlToTr w="12700" cmpd="sng">
                      <a:noFill/>
                      <a:prstDash val="solid"/>
                    </a:lnBlToTr>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r>
                        <a:rPr lang="en-US" altLang="zh-CN"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HR</a:t>
                      </a:r>
                      <a:endParaRPr lang="zh-CN" altLang="en-US"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a:noFill/>
                    </a:lnL>
                    <a:lnR w="12700" cap="flat" cmpd="sng" algn="ctr">
                      <a:solidFill>
                        <a:sysClr val="window" lastClr="FFFFFF">
                          <a:lumMod val="95000"/>
                        </a:sysClr>
                      </a:solidFill>
                      <a:prstDash val="solid"/>
                      <a:round/>
                      <a:headEnd type="none" w="med" len="med"/>
                      <a:tailEnd type="none" w="med" len="med"/>
                    </a:lnR>
                    <a:lnT>
                      <a:noFill/>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0.70</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0.11</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0.24</a:t>
                      </a:r>
                      <a:endParaRPr lang="zh-CN" altLang="en-US" sz="8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a:noFill/>
                    </a:lnR>
                    <a:lnT>
                      <a:noFill/>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56824887"/>
                  </a:ext>
                </a:extLst>
              </a:tr>
              <a:tr h="232545">
                <a:tc rowSpan="3">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r>
                        <a:rPr lang="zh-CN" altLang="en-US" sz="700" dirty="0">
                          <a:sym typeface="Times New Roman" panose="02020603050405020304" pitchFamily="18" charset="0"/>
                        </a:rPr>
                        <a:t>基线可测量脑转移病灶</a:t>
                      </a:r>
                    </a:p>
                  </a:txBody>
                  <a:tcPr anchor="ctr">
                    <a:lnL>
                      <a:noFill/>
                    </a:lnL>
                    <a:lnR>
                      <a:noFill/>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r>
                        <a:rPr lang="zh-CN" altLang="en-US"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例数</a:t>
                      </a:r>
                    </a:p>
                  </a:txBody>
                  <a:tcPr anchor="ctr">
                    <a:lnL>
                      <a:noFill/>
                    </a:lnL>
                    <a:lnR w="12700" cap="flat" cmpd="sng" algn="ctr">
                      <a:solidFill>
                        <a:sysClr val="window" lastClr="FFFFFF">
                          <a:lumMod val="95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22 vs </a:t>
                      </a:r>
                      <a:r>
                        <a:rPr lang="en-US" altLang="zh-CN" sz="800"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22</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21 vs </a:t>
                      </a:r>
                      <a:r>
                        <a:rPr lang="en-US" altLang="zh-CN" sz="800"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22</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17 vs 7</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18 vs </a:t>
                      </a:r>
                      <a:r>
                        <a:rPr lang="en-US" altLang="zh-CN" sz="800"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21</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17 vs </a:t>
                      </a:r>
                      <a:r>
                        <a:rPr lang="en-US" altLang="zh-CN" sz="800"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13</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17 v </a:t>
                      </a:r>
                      <a:r>
                        <a:rPr lang="en-US" altLang="zh-CN" sz="800" dirty="0" smtClean="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24</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10 vs 20</a:t>
                      </a:r>
                      <a:endParaRPr lang="zh-CN" altLang="en-US" sz="8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a:noFill/>
                    </a:lnR>
                    <a:lnT w="635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ysClr val="windowText" lastClr="000000">
                        <a:tint val="20000"/>
                      </a:sysClr>
                    </a:solidFill>
                  </a:tcPr>
                </a:tc>
                <a:extLst>
                  <a:ext uri="{0D108BD9-81ED-4DB2-BD59-A6C34878D82A}">
                    <a16:rowId xmlns:a16="http://schemas.microsoft.com/office/drawing/2014/main" val="3492710257"/>
                  </a:ext>
                </a:extLst>
              </a:tr>
              <a:tr h="321986">
                <a:tc vMerge="1">
                  <a:txBody>
                    <a:bodyPr/>
                    <a:lstStyle/>
                    <a:p>
                      <a:endParaRPr lang="zh-CN" altLang="en-US" sz="500" dirty="0">
                        <a:latin typeface="Times New Roman" panose="02020603050405020304" pitchFamily="18" charset="0"/>
                        <a:ea typeface="微软雅黑" panose="020B0503020204020204" pitchFamily="34" charset="-122"/>
                        <a:cs typeface="Times New Roman" panose="02020603050405020304" pitchFamily="18" charset="0"/>
                      </a:endParaRPr>
                    </a:p>
                  </a:txBody>
                  <a:tcPr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r>
                        <a:rPr lang="zh-CN" altLang="en-US"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颅内</a:t>
                      </a:r>
                      <a:r>
                        <a:rPr lang="en-US" altLang="zh-CN"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ORR</a:t>
                      </a:r>
                      <a:endParaRPr lang="zh-CN" altLang="en-US"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a:noFill/>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79646">
                        <a:lumMod val="40000"/>
                        <a:lumOff val="60000"/>
                      </a:srgb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72.2%</a:t>
                      </a:r>
                      <a:r>
                        <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 </a:t>
                      </a: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vs 27.3%</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79646">
                        <a:lumMod val="40000"/>
                        <a:lumOff val="60000"/>
                      </a:srgb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81% vs 50%</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79646">
                        <a:lumMod val="40000"/>
                        <a:lumOff val="60000"/>
                      </a:srgb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94% vs 29%</a:t>
                      </a:r>
                      <a:endParaRPr lang="zh-CN" altLang="en-US" sz="8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79646">
                        <a:lumMod val="40000"/>
                        <a:lumOff val="60000"/>
                      </a:srgb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78% vs 29%</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79646">
                        <a:lumMod val="40000"/>
                        <a:lumOff val="60000"/>
                      </a:srgb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82% vs 23%</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79646">
                        <a:lumMod val="40000"/>
                        <a:lumOff val="60000"/>
                      </a:srgb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58.8% vs 20.8%</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79646">
                        <a:lumMod val="40000"/>
                        <a:lumOff val="60000"/>
                      </a:srgb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90.9% vs60.0%</a:t>
                      </a:r>
                      <a:endParaRPr lang="zh-CN" altLang="en-US" sz="8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79646">
                        <a:lumMod val="40000"/>
                        <a:lumOff val="60000"/>
                      </a:srgbClr>
                    </a:solidFill>
                  </a:tcPr>
                </a:tc>
                <a:extLst>
                  <a:ext uri="{0D108BD9-81ED-4DB2-BD59-A6C34878D82A}">
                    <a16:rowId xmlns:a16="http://schemas.microsoft.com/office/drawing/2014/main" val="2038997289"/>
                  </a:ext>
                </a:extLst>
              </a:tr>
              <a:tr h="321986">
                <a:tc vMerge="1">
                  <a:txBody>
                    <a:bodyPr/>
                    <a:lstStyle/>
                    <a:p>
                      <a:endParaRPr lang="zh-CN" altLang="en-US" sz="500" dirty="0">
                        <a:latin typeface="Times New Roman" panose="02020603050405020304" pitchFamily="18" charset="0"/>
                        <a:ea typeface="微软雅黑" panose="020B0503020204020204" pitchFamily="34" charset="-122"/>
                        <a:cs typeface="Times New Roman" panose="02020603050405020304" pitchFamily="18" charset="0"/>
                      </a:endParaRPr>
                    </a:p>
                  </a:txBody>
                  <a:tcPr anchor="ctr">
                    <a:lnL>
                      <a:noFill/>
                    </a:lnL>
                    <a:lnR>
                      <a:noFill/>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r>
                        <a:rPr lang="zh-CN" altLang="en-US"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颅内</a:t>
                      </a:r>
                      <a:r>
                        <a:rPr lang="en-US" altLang="zh-CN" sz="700" dirty="0" err="1">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DoR</a:t>
                      </a:r>
                      <a:endParaRPr lang="zh-CN" altLang="en-US" sz="7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anchor="ctr">
                    <a:lnL>
                      <a:noFill/>
                    </a:lnL>
                    <a:lnR w="12700" cap="flat" cmpd="sng" algn="ctr">
                      <a:solidFill>
                        <a:sysClr val="window" lastClr="FFFFFF">
                          <a:lumMod val="95000"/>
                        </a:sysClr>
                      </a:solidFill>
                      <a:prstDash val="solid"/>
                      <a:round/>
                      <a:headEnd type="none" w="med" len="med"/>
                      <a:tailEnd type="none" w="med" len="med"/>
                    </a:lnR>
                    <a:lnT>
                      <a:noFill/>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16.6 vs NE</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NE vs NE</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NE vs 10.2</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a:noFill/>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1219170" rtl="0" eaLnBrk="1" latinLnBrk="0" hangingPunct="1">
                        <a:defRPr sz="2400" kern="1200">
                          <a:solidFill>
                            <a:schemeClr val="dk1"/>
                          </a:solidFill>
                          <a:latin typeface="Arial"/>
                          <a:ea typeface="微软雅黑"/>
                        </a:defRPr>
                      </a:lvl1pPr>
                      <a:lvl2pPr marL="609585" algn="l" defTabSz="1219170" rtl="0" eaLnBrk="1" latinLnBrk="0" hangingPunct="1">
                        <a:defRPr sz="2400" kern="1200">
                          <a:solidFill>
                            <a:schemeClr val="dk1"/>
                          </a:solidFill>
                          <a:latin typeface="Arial"/>
                          <a:ea typeface="微软雅黑"/>
                        </a:defRPr>
                      </a:lvl2pPr>
                      <a:lvl3pPr marL="1219170" algn="l" defTabSz="1219170" rtl="0" eaLnBrk="1" latinLnBrk="0" hangingPunct="1">
                        <a:defRPr sz="2400" kern="1200">
                          <a:solidFill>
                            <a:schemeClr val="dk1"/>
                          </a:solidFill>
                          <a:latin typeface="Arial"/>
                          <a:ea typeface="微软雅黑"/>
                        </a:defRPr>
                      </a:lvl3pPr>
                      <a:lvl4pPr marL="1828754" algn="l" defTabSz="1219170" rtl="0" eaLnBrk="1" latinLnBrk="0" hangingPunct="1">
                        <a:defRPr sz="2400" kern="1200">
                          <a:solidFill>
                            <a:schemeClr val="dk1"/>
                          </a:solidFill>
                          <a:latin typeface="Arial"/>
                          <a:ea typeface="微软雅黑"/>
                        </a:defRPr>
                      </a:lvl4pPr>
                      <a:lvl5pPr marL="2438339" algn="l" defTabSz="1219170" rtl="0" eaLnBrk="1" latinLnBrk="0" hangingPunct="1">
                        <a:defRPr sz="2400" kern="1200">
                          <a:solidFill>
                            <a:schemeClr val="dk1"/>
                          </a:solidFill>
                          <a:latin typeface="Arial"/>
                          <a:ea typeface="微软雅黑"/>
                        </a:defRPr>
                      </a:lvl5pPr>
                      <a:lvl6pPr marL="3047924" algn="l" defTabSz="1219170" rtl="0" eaLnBrk="1" latinLnBrk="0" hangingPunct="1">
                        <a:defRPr sz="2400" kern="1200">
                          <a:solidFill>
                            <a:schemeClr val="dk1"/>
                          </a:solidFill>
                          <a:latin typeface="Arial"/>
                          <a:ea typeface="微软雅黑"/>
                        </a:defRPr>
                      </a:lvl6pPr>
                      <a:lvl7pPr marL="3657509" algn="l" defTabSz="1219170" rtl="0" eaLnBrk="1" latinLnBrk="0" hangingPunct="1">
                        <a:defRPr sz="2400" kern="1200">
                          <a:solidFill>
                            <a:schemeClr val="dk1"/>
                          </a:solidFill>
                          <a:latin typeface="Arial"/>
                          <a:ea typeface="微软雅黑"/>
                        </a:defRPr>
                      </a:lvl7pPr>
                      <a:lvl8pPr marL="4267093" algn="l" defTabSz="1219170" rtl="0" eaLnBrk="1" latinLnBrk="0" hangingPunct="1">
                        <a:defRPr sz="2400" kern="1200">
                          <a:solidFill>
                            <a:schemeClr val="dk1"/>
                          </a:solidFill>
                          <a:latin typeface="Arial"/>
                          <a:ea typeface="微软雅黑"/>
                        </a:defRPr>
                      </a:lvl8pPr>
                      <a:lvl9pPr marL="4876678" algn="l" defTabSz="1219170" rtl="0" eaLnBrk="1" latinLnBrk="0" hangingPunct="1">
                        <a:defRPr sz="2400" kern="1200">
                          <a:solidFill>
                            <a:schemeClr val="dk1"/>
                          </a:solidFill>
                          <a:latin typeface="Arial"/>
                          <a:ea typeface="微软雅黑"/>
                        </a:defRPr>
                      </a:lvl9pPr>
                    </a:lstStyle>
                    <a:p>
                      <a:pPr algn="ctr"/>
                      <a:r>
                        <a:rPr lang="en-US" altLang="zh-CN" sz="8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rPr>
                        <a:t>/</a:t>
                      </a:r>
                      <a:endParaRPr lang="zh-CN" altLang="en-US" sz="8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sym typeface="Times New Roman" panose="02020603050405020304" pitchFamily="18" charset="0"/>
                      </a:endParaRPr>
                    </a:p>
                  </a:txBody>
                  <a:tcPr marL="45720" marR="45720" anchor="ctr">
                    <a:lnL w="12700" cap="flat" cmpd="sng" algn="ctr">
                      <a:solidFill>
                        <a:sysClr val="window" lastClr="FFFFFF">
                          <a:lumMod val="95000"/>
                        </a:sysClr>
                      </a:solidFill>
                      <a:prstDash val="solid"/>
                      <a:round/>
                      <a:headEnd type="none" w="med" len="med"/>
                      <a:tailEnd type="none" w="med" len="med"/>
                    </a:lnL>
                    <a:lnR>
                      <a:noFill/>
                    </a:lnR>
                    <a:lnT>
                      <a:noFill/>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Text" lastClr="000000">
                        <a:tint val="20000"/>
                      </a:sysClr>
                    </a:solidFill>
                  </a:tcPr>
                </a:tc>
                <a:extLst>
                  <a:ext uri="{0D108BD9-81ED-4DB2-BD59-A6C34878D82A}">
                    <a16:rowId xmlns:a16="http://schemas.microsoft.com/office/drawing/2014/main" val="583877223"/>
                  </a:ext>
                </a:extLst>
              </a:tr>
            </a:tbl>
          </a:graphicData>
        </a:graphic>
      </p:graphicFrame>
      <p:sp>
        <p:nvSpPr>
          <p:cNvPr id="37" name="矩形 36"/>
          <p:cNvSpPr/>
          <p:nvPr/>
        </p:nvSpPr>
        <p:spPr>
          <a:xfrm>
            <a:off x="268450" y="4086736"/>
            <a:ext cx="5784076" cy="584775"/>
          </a:xfrm>
          <a:prstGeom prst="rect">
            <a:avLst/>
          </a:prstGeom>
          <a:solidFill>
            <a:schemeClr val="accent5">
              <a:lumMod val="40000"/>
              <a:lumOff val="60000"/>
            </a:schemeClr>
          </a:solidFill>
        </p:spPr>
        <p:txBody>
          <a:bodyPr wrap="square">
            <a:spAutoFit/>
          </a:bodyPr>
          <a:lstStyle/>
          <a:p>
            <a:pPr algn="ctr"/>
            <a:r>
              <a:rPr lang="zh-CN" altLang="en-US" sz="1600" b="1" dirty="0" smtClean="0">
                <a:latin typeface="微软雅黑" panose="020B0503020204020204" pitchFamily="34" charset="-122"/>
                <a:ea typeface="微软雅黑" panose="020B0503020204020204" pitchFamily="34" charset="-122"/>
              </a:rPr>
              <a:t>伊鲁阿克与同类</a:t>
            </a:r>
            <a:r>
              <a:rPr lang="en-US" altLang="zh-CN" sz="1600" b="1" dirty="0" smtClean="0">
                <a:latin typeface="微软雅黑" panose="020B0503020204020204" pitchFamily="34" charset="-122"/>
                <a:ea typeface="微软雅黑" panose="020B0503020204020204" pitchFamily="34" charset="-122"/>
              </a:rPr>
              <a:t>ALK-TKI</a:t>
            </a:r>
            <a:r>
              <a:rPr lang="zh-CN" altLang="en-US" sz="1600" b="1" dirty="0" smtClean="0">
                <a:latin typeface="微软雅黑" panose="020B0503020204020204" pitchFamily="34" charset="-122"/>
                <a:ea typeface="微软雅黑" panose="020B0503020204020204" pitchFamily="34" charset="-122"/>
              </a:rPr>
              <a:t>药物相比，对</a:t>
            </a:r>
            <a:r>
              <a:rPr lang="zh-CN" altLang="en-US" sz="1600" b="1" dirty="0">
                <a:latin typeface="微软雅黑" panose="020B0503020204020204" pitchFamily="34" charset="-122"/>
                <a:ea typeface="微软雅黑" panose="020B0503020204020204" pitchFamily="34" charset="-122"/>
              </a:rPr>
              <a:t>基线有</a:t>
            </a:r>
            <a:r>
              <a:rPr lang="en-US" altLang="zh-CN" sz="1600" b="1" dirty="0">
                <a:latin typeface="微软雅黑" panose="020B0503020204020204" pitchFamily="34" charset="-122"/>
                <a:ea typeface="微软雅黑" panose="020B0503020204020204" pitchFamily="34" charset="-122"/>
              </a:rPr>
              <a:t>CNS</a:t>
            </a:r>
            <a:r>
              <a:rPr lang="zh-CN" altLang="en-US" sz="1600" b="1" dirty="0">
                <a:latin typeface="微软雅黑" panose="020B0503020204020204" pitchFamily="34" charset="-122"/>
                <a:ea typeface="微软雅黑" panose="020B0503020204020204" pitchFamily="34" charset="-122"/>
              </a:rPr>
              <a:t>转移的</a:t>
            </a:r>
            <a:r>
              <a:rPr lang="zh-CN" altLang="en-US" sz="1600" b="1" dirty="0" smtClean="0">
                <a:latin typeface="微软雅黑" panose="020B0503020204020204" pitchFamily="34" charset="-122"/>
                <a:ea typeface="微软雅黑" panose="020B0503020204020204" pitchFamily="34" charset="-122"/>
              </a:rPr>
              <a:t>患者疗效较好</a:t>
            </a:r>
            <a:endParaRPr lang="zh-CN" altLang="en-US" sz="1600" b="1" dirty="0">
              <a:solidFill>
                <a:srgbClr val="FF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97809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bwMode="auto">
          <a:xfrm>
            <a:off x="6230275" y="4122337"/>
            <a:ext cx="5961725" cy="2095371"/>
          </a:xfrm>
          <a:prstGeom prst="rect">
            <a:avLst/>
          </a:prstGeom>
          <a:solidFill>
            <a:schemeClr val="bg1">
              <a:lumMod val="95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5" name="矩形 4"/>
          <p:cNvSpPr/>
          <p:nvPr/>
        </p:nvSpPr>
        <p:spPr bwMode="auto">
          <a:xfrm>
            <a:off x="6207944" y="1163454"/>
            <a:ext cx="5961725" cy="2830911"/>
          </a:xfrm>
          <a:prstGeom prst="rect">
            <a:avLst/>
          </a:prstGeom>
          <a:solidFill>
            <a:schemeClr val="bg1">
              <a:lumMod val="95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文本框 2"/>
          <p:cNvSpPr txBox="1"/>
          <p:nvPr/>
        </p:nvSpPr>
        <p:spPr>
          <a:xfrm>
            <a:off x="135467" y="0"/>
            <a:ext cx="5122333"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3</a:t>
            </a:r>
            <a:r>
              <a:rPr lang="zh-CN" altLang="en-US" sz="3200" b="1" dirty="0">
                <a:solidFill>
                  <a:srgbClr val="4F81BD"/>
                </a:solidFill>
                <a:latin typeface="微软雅黑" panose="020B0503020204020204" pitchFamily="34" charset="-122"/>
                <a:ea typeface="微软雅黑" panose="020B0503020204020204" pitchFamily="34" charset="-122"/>
              </a:rPr>
              <a:t>、有效性   </a:t>
            </a:r>
            <a:r>
              <a:rPr lang="en-US" altLang="zh-CN" sz="2667" spc="133" dirty="0">
                <a:solidFill>
                  <a:srgbClr val="B8B8B8"/>
                </a:solidFill>
                <a:latin typeface="微软雅黑" panose="020B0503020204020204" pitchFamily="34" charset="-122"/>
                <a:ea typeface="微软雅黑" panose="020B0503020204020204" pitchFamily="34" charset="-122"/>
              </a:rPr>
              <a:t>Efficiency  </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graphicFrame>
        <p:nvGraphicFramePr>
          <p:cNvPr id="6" name="表格 5"/>
          <p:cNvGraphicFramePr>
            <a:graphicFrameLocks noGrp="1"/>
          </p:cNvGraphicFramePr>
          <p:nvPr>
            <p:extLst>
              <p:ext uri="{D42A27DB-BD31-4B8C-83A1-F6EECF244321}">
                <p14:modId xmlns:p14="http://schemas.microsoft.com/office/powerpoint/2010/main" val="3514011550"/>
              </p:ext>
            </p:extLst>
          </p:nvPr>
        </p:nvGraphicFramePr>
        <p:xfrm>
          <a:off x="6373882" y="4693972"/>
          <a:ext cx="5420220" cy="1367678"/>
        </p:xfrm>
        <a:graphic>
          <a:graphicData uri="http://schemas.openxmlformats.org/drawingml/2006/table">
            <a:tbl>
              <a:tblPr firstRow="1" bandRow="1">
                <a:tableStyleId>{5C22544A-7EE6-4342-B048-85BDC9FD1C3A}</a:tableStyleId>
              </a:tblPr>
              <a:tblGrid>
                <a:gridCol w="1084044">
                  <a:extLst>
                    <a:ext uri="{9D8B030D-6E8A-4147-A177-3AD203B41FA5}">
                      <a16:colId xmlns:a16="http://schemas.microsoft.com/office/drawing/2014/main" val="20000"/>
                    </a:ext>
                  </a:extLst>
                </a:gridCol>
                <a:gridCol w="1084044">
                  <a:extLst>
                    <a:ext uri="{9D8B030D-6E8A-4147-A177-3AD203B41FA5}">
                      <a16:colId xmlns:a16="http://schemas.microsoft.com/office/drawing/2014/main" val="20001"/>
                    </a:ext>
                  </a:extLst>
                </a:gridCol>
                <a:gridCol w="1084044">
                  <a:extLst>
                    <a:ext uri="{9D8B030D-6E8A-4147-A177-3AD203B41FA5}">
                      <a16:colId xmlns:a16="http://schemas.microsoft.com/office/drawing/2014/main" val="20002"/>
                    </a:ext>
                  </a:extLst>
                </a:gridCol>
                <a:gridCol w="1084044">
                  <a:extLst>
                    <a:ext uri="{9D8B030D-6E8A-4147-A177-3AD203B41FA5}">
                      <a16:colId xmlns:a16="http://schemas.microsoft.com/office/drawing/2014/main" val="20003"/>
                    </a:ext>
                  </a:extLst>
                </a:gridCol>
                <a:gridCol w="1084044">
                  <a:extLst>
                    <a:ext uri="{9D8B030D-6E8A-4147-A177-3AD203B41FA5}">
                      <a16:colId xmlns:a16="http://schemas.microsoft.com/office/drawing/2014/main" val="20004"/>
                    </a:ext>
                  </a:extLst>
                </a:gridCol>
              </a:tblGrid>
              <a:tr h="256512">
                <a:tc>
                  <a:txBody>
                    <a:bodyPr/>
                    <a:lstStyle/>
                    <a:p>
                      <a:pPr algn="ctr" fontAlgn="ctr"/>
                      <a:endParaRPr lang="zh-CN" altLang="en-US" sz="1100" b="0" i="0" u="none" strike="noStrike" dirty="0">
                        <a:solidFill>
                          <a:schemeClr val="bg1"/>
                        </a:solidFill>
                        <a:effectLst/>
                        <a:latin typeface="微软雅黑" panose="020B0503020204020204" pitchFamily="34" charset="-122"/>
                        <a:ea typeface="微软雅黑" panose="020B0503020204020204" pitchFamily="34" charset="-122"/>
                      </a:endParaRPr>
                    </a:p>
                  </a:txBody>
                  <a:tcPr marL="6350" marR="6350" marT="6350" marB="0" anchor="ctr"/>
                </a:tc>
                <a:tc>
                  <a:txBody>
                    <a:bodyPr/>
                    <a:lstStyle/>
                    <a:p>
                      <a:pPr algn="ctr" fontAlgn="ctr"/>
                      <a:r>
                        <a:rPr lang="zh-CN" altLang="en-US" sz="1100" b="1" i="0" u="none" strike="noStrike" dirty="0">
                          <a:solidFill>
                            <a:schemeClr val="bg1"/>
                          </a:solidFill>
                          <a:effectLst/>
                          <a:latin typeface="微软雅黑" panose="020B0503020204020204" pitchFamily="34" charset="-122"/>
                          <a:ea typeface="微软雅黑" panose="020B0503020204020204" pitchFamily="34" charset="-122"/>
                        </a:rPr>
                        <a:t>布格替尼</a:t>
                      </a:r>
                    </a:p>
                  </a:txBody>
                  <a:tcPr marL="6350" marR="6350" marT="6350" marB="0" anchor="ctr"/>
                </a:tc>
                <a:tc>
                  <a:txBody>
                    <a:bodyPr/>
                    <a:lstStyle/>
                    <a:p>
                      <a:pPr algn="ctr" fontAlgn="ctr"/>
                      <a:r>
                        <a:rPr lang="zh-CN" altLang="en-US" sz="1100" b="1" i="0" u="none" strike="noStrike" dirty="0">
                          <a:solidFill>
                            <a:schemeClr val="bg1"/>
                          </a:solidFill>
                          <a:effectLst/>
                          <a:latin typeface="微软雅黑" panose="020B0503020204020204" pitchFamily="34" charset="-122"/>
                          <a:ea typeface="微软雅黑" panose="020B0503020204020204" pitchFamily="34" charset="-122"/>
                        </a:rPr>
                        <a:t>阿来替尼</a:t>
                      </a:r>
                    </a:p>
                  </a:txBody>
                  <a:tcPr marL="6350" marR="6350" marT="6350" marB="0" anchor="ctr"/>
                </a:tc>
                <a:tc>
                  <a:txBody>
                    <a:bodyPr/>
                    <a:lstStyle/>
                    <a:p>
                      <a:pPr algn="ctr" fontAlgn="ctr"/>
                      <a:r>
                        <a:rPr lang="zh-CN" altLang="en-US" sz="1100" b="1" i="0" u="none" strike="noStrike" dirty="0">
                          <a:solidFill>
                            <a:schemeClr val="bg1"/>
                          </a:solidFill>
                          <a:effectLst/>
                          <a:latin typeface="微软雅黑" panose="020B0503020204020204" pitchFamily="34" charset="-122"/>
                          <a:ea typeface="微软雅黑" panose="020B0503020204020204" pitchFamily="34" charset="-122"/>
                        </a:rPr>
                        <a:t>洛拉替尼</a:t>
                      </a:r>
                    </a:p>
                  </a:txBody>
                  <a:tcPr marL="6350" marR="6350" marT="6350" marB="0" anchor="ctr"/>
                </a:tc>
                <a:tc>
                  <a:txBody>
                    <a:bodyPr/>
                    <a:lstStyle/>
                    <a:p>
                      <a:pPr algn="ctr" fontAlgn="ctr"/>
                      <a:r>
                        <a:rPr lang="zh-CN" altLang="en-US" sz="1100" b="1" i="0" u="none" strike="noStrike" dirty="0">
                          <a:solidFill>
                            <a:schemeClr val="bg1"/>
                          </a:solidFill>
                          <a:effectLst/>
                          <a:latin typeface="微软雅黑" panose="020B0503020204020204" pitchFamily="34" charset="-122"/>
                          <a:ea typeface="微软雅黑" panose="020B0503020204020204" pitchFamily="34" charset="-122"/>
                        </a:rPr>
                        <a:t>伊鲁阿克</a:t>
                      </a:r>
                    </a:p>
                  </a:txBody>
                  <a:tcPr marL="6350" marR="6350" marT="6350" marB="0" anchor="ctr">
                    <a:solidFill>
                      <a:schemeClr val="accent6"/>
                    </a:solidFill>
                  </a:tcPr>
                </a:tc>
                <a:extLst>
                  <a:ext uri="{0D108BD9-81ED-4DB2-BD59-A6C34878D82A}">
                    <a16:rowId xmlns:a16="http://schemas.microsoft.com/office/drawing/2014/main" val="10000"/>
                  </a:ext>
                </a:extLst>
              </a:tr>
              <a:tr h="256512">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研究名称</a:t>
                      </a:r>
                    </a:p>
                  </a:txBody>
                  <a:tcPr marL="6350" marR="6350" marT="6350" marB="0" anchor="ctr"/>
                </a:tc>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rPr>
                        <a:t>ALTA-2</a:t>
                      </a:r>
                    </a:p>
                  </a:txBody>
                  <a:tcPr marL="6350" marR="6350" marT="6350" marB="0" anchor="ctr"/>
                </a:tc>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rPr>
                        <a:t>BrigALK2</a:t>
                      </a:r>
                    </a:p>
                  </a:txBody>
                  <a:tcPr marL="6350" marR="6350" marT="6350" marB="0" anchor="ctr"/>
                </a:tc>
                <a:tc>
                  <a:txBody>
                    <a:bodyPr/>
                    <a:lstStyle/>
                    <a:p>
                      <a:pPr algn="ctr"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中国二线队列</a:t>
                      </a: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2</a:t>
                      </a:r>
                    </a:p>
                  </a:txBody>
                  <a:tcPr marL="6350" marR="6350" marT="6350" marB="0" anchor="ctr"/>
                </a:tc>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rPr>
                        <a:t>NCT033898</a:t>
                      </a:r>
                    </a:p>
                  </a:txBody>
                  <a:tcPr marL="6350" marR="6350" marT="6350" marB="0" anchor="ctr"/>
                </a:tc>
                <a:extLst>
                  <a:ext uri="{0D108BD9-81ED-4DB2-BD59-A6C34878D82A}">
                    <a16:rowId xmlns:a16="http://schemas.microsoft.com/office/drawing/2014/main" val="10001"/>
                  </a:ext>
                </a:extLst>
              </a:tr>
              <a:tr h="338424">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rPr>
                        <a:t>ORR,%</a:t>
                      </a:r>
                      <a:br>
                        <a:rPr lang="en-US" sz="1100" b="0" i="0" u="none" strike="noStrike">
                          <a:solidFill>
                            <a:srgbClr val="000000"/>
                          </a:solidFill>
                          <a:effectLst/>
                          <a:latin typeface="微软雅黑" panose="020B0503020204020204" pitchFamily="34" charset="-122"/>
                          <a:ea typeface="微软雅黑" panose="020B0503020204020204" pitchFamily="34" charset="-122"/>
                        </a:rPr>
                      </a:br>
                      <a:r>
                        <a:rPr lang="en-US" sz="1100" b="0" i="0" u="none" strike="noStrike">
                          <a:solidFill>
                            <a:srgbClr val="000000"/>
                          </a:solidFill>
                          <a:effectLst/>
                          <a:latin typeface="微软雅黑" panose="020B0503020204020204" pitchFamily="34" charset="-122"/>
                          <a:ea typeface="微软雅黑" panose="020B0503020204020204" pitchFamily="34" charset="-122"/>
                        </a:rPr>
                        <a:t>(IRC</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评估</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a:t>
                      </a:r>
                    </a:p>
                  </a:txBody>
                  <a:tcPr marL="6350" marR="6350" marT="6350" marB="0" anchor="ct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26.2</a:t>
                      </a:r>
                    </a:p>
                  </a:txBody>
                  <a:tcPr marL="6350" marR="6350" marT="6350" marB="0" anchor="ct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25</a:t>
                      </a:r>
                    </a:p>
                  </a:txBody>
                  <a:tcPr marL="6350" marR="6350" marT="6350" marB="0" anchor="ct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47.6</a:t>
                      </a:r>
                    </a:p>
                  </a:txBody>
                  <a:tcPr marL="6350" marR="6350" marT="6350" marB="0" anchor="ctr"/>
                </a:tc>
                <a:tc>
                  <a:txBody>
                    <a:bodyPr/>
                    <a:lstStyle/>
                    <a:p>
                      <a:pPr algn="ctr" fontAlgn="ctr"/>
                      <a:r>
                        <a:rPr lang="en-US" altLang="zh-CN" sz="1100" b="1" i="0" u="none" strike="noStrike" dirty="0">
                          <a:solidFill>
                            <a:srgbClr val="000000"/>
                          </a:solidFill>
                          <a:effectLst/>
                          <a:latin typeface="微软雅黑" panose="020B0503020204020204" pitchFamily="34" charset="-122"/>
                          <a:ea typeface="微软雅黑" panose="020B0503020204020204" pitchFamily="34" charset="-122"/>
                        </a:rPr>
                        <a:t>55</a:t>
                      </a:r>
                    </a:p>
                  </a:txBody>
                  <a:tcPr marL="6350" marR="6350" marT="6350" marB="0" anchor="ctr"/>
                </a:tc>
                <a:extLst>
                  <a:ext uri="{0D108BD9-81ED-4DB2-BD59-A6C34878D82A}">
                    <a16:rowId xmlns:a16="http://schemas.microsoft.com/office/drawing/2014/main" val="10002"/>
                  </a:ext>
                </a:extLst>
              </a:tr>
              <a:tr h="256512">
                <a:tc>
                  <a:txBody>
                    <a:bodyPr/>
                    <a:lstStyle/>
                    <a:p>
                      <a:pPr algn="ctr" fontAlgn="ctr"/>
                      <a:r>
                        <a:rPr lang="en-US" sz="1100" b="0" i="0" u="none" strike="noStrike">
                          <a:solidFill>
                            <a:srgbClr val="000000"/>
                          </a:solidFill>
                          <a:effectLst/>
                          <a:latin typeface="微软雅黑" panose="020B0503020204020204" pitchFamily="34" charset="-122"/>
                          <a:ea typeface="微软雅黑" panose="020B0503020204020204" pitchFamily="34" charset="-122"/>
                        </a:rPr>
                        <a:t>DCR,%</a:t>
                      </a:r>
                    </a:p>
                  </a:txBody>
                  <a:tcPr marL="6350" marR="6350" marT="6350" marB="0" anchor="ct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54.4</a:t>
                      </a:r>
                    </a:p>
                  </a:txBody>
                  <a:tcPr marL="6350" marR="6350" marT="6350" marB="0" anchor="ct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60</a:t>
                      </a:r>
                    </a:p>
                  </a:txBody>
                  <a:tcPr marL="6350" marR="6350" marT="6350" marB="0" anchor="ct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61.9</a:t>
                      </a:r>
                    </a:p>
                  </a:txBody>
                  <a:tcPr marL="6350" marR="6350" marT="6350" marB="0" anchor="ctr"/>
                </a:tc>
                <a:tc>
                  <a:txBody>
                    <a:bodyPr/>
                    <a:lstStyle/>
                    <a:p>
                      <a:pPr algn="ctr" fontAlgn="ctr"/>
                      <a:r>
                        <a:rPr lang="en-US" altLang="zh-CN" sz="1100" b="1" i="0" u="none" strike="noStrike" dirty="0">
                          <a:solidFill>
                            <a:srgbClr val="000000"/>
                          </a:solidFill>
                          <a:effectLst/>
                          <a:latin typeface="微软雅黑" panose="020B0503020204020204" pitchFamily="34" charset="-122"/>
                          <a:ea typeface="微软雅黑" panose="020B0503020204020204" pitchFamily="34" charset="-122"/>
                        </a:rPr>
                        <a:t>91</a:t>
                      </a:r>
                    </a:p>
                  </a:txBody>
                  <a:tcPr marL="6350" marR="6350" marT="6350" marB="0" anchor="ctr"/>
                </a:tc>
                <a:extLst>
                  <a:ext uri="{0D108BD9-81ED-4DB2-BD59-A6C34878D82A}">
                    <a16:rowId xmlns:a16="http://schemas.microsoft.com/office/drawing/2014/main" val="10003"/>
                  </a:ext>
                </a:extLst>
              </a:tr>
              <a:tr h="256512">
                <a:tc>
                  <a:txBody>
                    <a:bodyPr/>
                    <a:lstStyle/>
                    <a:p>
                      <a:pPr algn="ctr" fontAlgn="ctr"/>
                      <a:r>
                        <a:rPr lang="en-US" sz="1100" b="0" i="0" u="none" strike="noStrike" dirty="0" err="1">
                          <a:solidFill>
                            <a:srgbClr val="000000"/>
                          </a:solidFill>
                          <a:effectLst/>
                          <a:latin typeface="微软雅黑" panose="020B0503020204020204" pitchFamily="34" charset="-122"/>
                          <a:ea typeface="微软雅黑" panose="020B0503020204020204" pitchFamily="34" charset="-122"/>
                        </a:rPr>
                        <a:t>mPFS,m</a:t>
                      </a:r>
                      <a:endParaRPr lang="en-US" sz="11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3.8</a:t>
                      </a:r>
                    </a:p>
                  </a:txBody>
                  <a:tcPr marL="6350" marR="6350" marT="6350" marB="0" anchor="ct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4.8</a:t>
                      </a:r>
                    </a:p>
                  </a:txBody>
                  <a:tcPr marL="6350" marR="6350" marT="6350" marB="0" anchor="ct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5.6</a:t>
                      </a:r>
                    </a:p>
                  </a:txBody>
                  <a:tcPr marL="6350" marR="6350" marT="6350" marB="0" anchor="ctr"/>
                </a:tc>
                <a:tc>
                  <a:txBody>
                    <a:bodyPr/>
                    <a:lstStyle/>
                    <a:p>
                      <a:pPr algn="ctr" fontAlgn="ctr"/>
                      <a:r>
                        <a:rPr lang="en-US" altLang="zh-CN" sz="1100" b="1" i="0" u="none" strike="noStrike" dirty="0">
                          <a:solidFill>
                            <a:srgbClr val="000000"/>
                          </a:solidFill>
                          <a:effectLst/>
                          <a:latin typeface="微软雅黑" panose="020B0503020204020204" pitchFamily="34" charset="-122"/>
                          <a:ea typeface="微软雅黑" panose="020B0503020204020204" pitchFamily="34" charset="-122"/>
                        </a:rPr>
                        <a:t>8.1</a:t>
                      </a:r>
                    </a:p>
                  </a:txBody>
                  <a:tcPr marL="6350" marR="6350" marT="6350" marB="0" anchor="ctr"/>
                </a:tc>
                <a:extLst>
                  <a:ext uri="{0D108BD9-81ED-4DB2-BD59-A6C34878D82A}">
                    <a16:rowId xmlns:a16="http://schemas.microsoft.com/office/drawing/2014/main" val="10004"/>
                  </a:ext>
                </a:extLst>
              </a:tr>
            </a:tbl>
          </a:graphicData>
        </a:graphic>
      </p:graphicFrame>
      <p:sp>
        <p:nvSpPr>
          <p:cNvPr id="26" name="矩形 25"/>
          <p:cNvSpPr/>
          <p:nvPr/>
        </p:nvSpPr>
        <p:spPr>
          <a:xfrm>
            <a:off x="6373882" y="4193125"/>
            <a:ext cx="5495928" cy="424732"/>
          </a:xfrm>
          <a:prstGeom prst="rect">
            <a:avLst/>
          </a:prstGeom>
        </p:spPr>
        <p:txBody>
          <a:bodyPr wrap="none">
            <a:spAutoFit/>
          </a:bodyPr>
          <a:lstStyle/>
          <a:p>
            <a:pPr>
              <a:lnSpc>
                <a:spcPct val="120000"/>
              </a:lnSpc>
              <a:spcBef>
                <a:spcPts val="0"/>
              </a:spcBef>
              <a:defRPr/>
            </a:pPr>
            <a:r>
              <a:rPr lang="zh-CN" altLang="en-US" b="1" dirty="0" smtClean="0">
                <a:latin typeface="Microsoft YaHei" panose="020B0503020204020204" pitchFamily="34" charset="-122"/>
                <a:ea typeface="Microsoft YaHei" panose="020B0503020204020204" pitchFamily="34" charset="-122"/>
              </a:rPr>
              <a:t>伊鲁阿克对</a:t>
            </a:r>
            <a:r>
              <a:rPr lang="zh-CN" altLang="en-US" b="1" dirty="0">
                <a:latin typeface="Microsoft YaHei" panose="020B0503020204020204" pitchFamily="34" charset="-122"/>
                <a:ea typeface="Microsoft YaHei" panose="020B0503020204020204" pitchFamily="34" charset="-122"/>
              </a:rPr>
              <a:t>第</a:t>
            </a:r>
            <a:r>
              <a:rPr lang="en-US" altLang="zh-CN" b="1" dirty="0">
                <a:solidFill>
                  <a:srgbClr val="FF0000"/>
                </a:solidFill>
                <a:latin typeface="Microsoft YaHei" panose="020B0503020204020204" pitchFamily="34" charset="-122"/>
                <a:ea typeface="Microsoft YaHei" panose="020B0503020204020204" pitchFamily="34" charset="-122"/>
              </a:rPr>
              <a:t>2</a:t>
            </a:r>
            <a:r>
              <a:rPr lang="zh-CN" altLang="en-US" b="1" dirty="0">
                <a:solidFill>
                  <a:srgbClr val="FF0000"/>
                </a:solidFill>
                <a:latin typeface="Microsoft YaHei" panose="020B0503020204020204" pitchFamily="34" charset="-122"/>
                <a:ea typeface="Microsoft YaHei" panose="020B0503020204020204" pitchFamily="34" charset="-122"/>
              </a:rPr>
              <a:t>代</a:t>
            </a:r>
            <a:r>
              <a:rPr lang="en-US" altLang="zh-CN" b="1" dirty="0">
                <a:solidFill>
                  <a:srgbClr val="FF0000"/>
                </a:solidFill>
                <a:latin typeface="Microsoft YaHei" panose="020B0503020204020204" pitchFamily="34" charset="-122"/>
                <a:ea typeface="Microsoft YaHei" panose="020B0503020204020204" pitchFamily="34" charset="-122"/>
              </a:rPr>
              <a:t>ALK-TKI</a:t>
            </a:r>
            <a:r>
              <a:rPr lang="zh-CN" altLang="en-US" b="1" dirty="0">
                <a:solidFill>
                  <a:srgbClr val="FF0000"/>
                </a:solidFill>
                <a:latin typeface="Microsoft YaHei" panose="020B0503020204020204" pitchFamily="34" charset="-122"/>
                <a:ea typeface="Microsoft YaHei" panose="020B0503020204020204" pitchFamily="34" charset="-122"/>
              </a:rPr>
              <a:t>耐药</a:t>
            </a:r>
            <a:r>
              <a:rPr lang="zh-CN" altLang="en-US" b="1" dirty="0" smtClean="0">
                <a:latin typeface="Microsoft YaHei" panose="020B0503020204020204" pitchFamily="34" charset="-122"/>
                <a:ea typeface="Microsoft YaHei" panose="020B0503020204020204" pitchFamily="34" charset="-122"/>
              </a:rPr>
              <a:t>患者</a:t>
            </a:r>
            <a:r>
              <a:rPr lang="en-US" altLang="zh-CN" b="1" dirty="0" err="1" smtClean="0">
                <a:latin typeface="Microsoft YaHei" panose="020B0503020204020204" pitchFamily="34" charset="-122"/>
                <a:ea typeface="Microsoft YaHei" panose="020B0503020204020204" pitchFamily="34" charset="-122"/>
              </a:rPr>
              <a:t>mPFS</a:t>
            </a:r>
            <a:r>
              <a:rPr lang="zh-CN" altLang="en-US" b="1" dirty="0" smtClean="0">
                <a:latin typeface="Microsoft YaHei" panose="020B0503020204020204" pitchFamily="34" charset="-122"/>
                <a:ea typeface="Microsoft YaHei" panose="020B0503020204020204" pitchFamily="34" charset="-122"/>
              </a:rPr>
              <a:t>达</a:t>
            </a:r>
            <a:r>
              <a:rPr lang="en-US" altLang="zh-CN" b="1" dirty="0" smtClean="0">
                <a:solidFill>
                  <a:srgbClr val="FF0000"/>
                </a:solidFill>
                <a:latin typeface="Microsoft YaHei" panose="020B0503020204020204" pitchFamily="34" charset="-122"/>
                <a:ea typeface="Microsoft YaHei" panose="020B0503020204020204" pitchFamily="34" charset="-122"/>
              </a:rPr>
              <a:t>8.1</a:t>
            </a:r>
            <a:r>
              <a:rPr lang="zh-CN" altLang="en-US" b="1" dirty="0" smtClean="0">
                <a:solidFill>
                  <a:srgbClr val="FF0000"/>
                </a:solidFill>
                <a:latin typeface="Microsoft YaHei" panose="020B0503020204020204" pitchFamily="34" charset="-122"/>
                <a:ea typeface="Microsoft YaHei" panose="020B0503020204020204" pitchFamily="34" charset="-122"/>
              </a:rPr>
              <a:t>个月</a:t>
            </a:r>
            <a:endParaRPr lang="zh-CN" altLang="en-US" dirty="0">
              <a:solidFill>
                <a:srgbClr val="FF0000"/>
              </a:solidFill>
            </a:endParaRPr>
          </a:p>
        </p:txBody>
      </p:sp>
      <p:graphicFrame>
        <p:nvGraphicFramePr>
          <p:cNvPr id="27" name="表格 26"/>
          <p:cNvGraphicFramePr>
            <a:graphicFrameLocks noGrp="1"/>
          </p:cNvGraphicFramePr>
          <p:nvPr>
            <p:extLst>
              <p:ext uri="{D42A27DB-BD31-4B8C-83A1-F6EECF244321}">
                <p14:modId xmlns:p14="http://schemas.microsoft.com/office/powerpoint/2010/main" val="311784355"/>
              </p:ext>
            </p:extLst>
          </p:nvPr>
        </p:nvGraphicFramePr>
        <p:xfrm>
          <a:off x="6348549" y="2304482"/>
          <a:ext cx="5445553" cy="1479152"/>
        </p:xfrm>
        <a:graphic>
          <a:graphicData uri="http://schemas.openxmlformats.org/drawingml/2006/table">
            <a:tbl>
              <a:tblPr/>
              <a:tblGrid>
                <a:gridCol w="306493">
                  <a:extLst>
                    <a:ext uri="{9D8B030D-6E8A-4147-A177-3AD203B41FA5}">
                      <a16:colId xmlns:a16="http://schemas.microsoft.com/office/drawing/2014/main" val="20000"/>
                    </a:ext>
                  </a:extLst>
                </a:gridCol>
                <a:gridCol w="588906">
                  <a:extLst>
                    <a:ext uri="{9D8B030D-6E8A-4147-A177-3AD203B41FA5}">
                      <a16:colId xmlns:a16="http://schemas.microsoft.com/office/drawing/2014/main" val="20001"/>
                    </a:ext>
                  </a:extLst>
                </a:gridCol>
                <a:gridCol w="758359">
                  <a:extLst>
                    <a:ext uri="{9D8B030D-6E8A-4147-A177-3AD203B41FA5}">
                      <a16:colId xmlns:a16="http://schemas.microsoft.com/office/drawing/2014/main" val="20002"/>
                    </a:ext>
                  </a:extLst>
                </a:gridCol>
                <a:gridCol w="629411">
                  <a:extLst>
                    <a:ext uri="{9D8B030D-6E8A-4147-A177-3AD203B41FA5}">
                      <a16:colId xmlns:a16="http://schemas.microsoft.com/office/drawing/2014/main" val="20006"/>
                    </a:ext>
                  </a:extLst>
                </a:gridCol>
                <a:gridCol w="612648">
                  <a:extLst>
                    <a:ext uri="{9D8B030D-6E8A-4147-A177-3AD203B41FA5}">
                      <a16:colId xmlns:a16="http://schemas.microsoft.com/office/drawing/2014/main" val="20008"/>
                    </a:ext>
                  </a:extLst>
                </a:gridCol>
                <a:gridCol w="731520">
                  <a:extLst>
                    <a:ext uri="{9D8B030D-6E8A-4147-A177-3AD203B41FA5}">
                      <a16:colId xmlns:a16="http://schemas.microsoft.com/office/drawing/2014/main" val="20009"/>
                    </a:ext>
                  </a:extLst>
                </a:gridCol>
                <a:gridCol w="941832">
                  <a:extLst>
                    <a:ext uri="{9D8B030D-6E8A-4147-A177-3AD203B41FA5}">
                      <a16:colId xmlns:a16="http://schemas.microsoft.com/office/drawing/2014/main" val="20011"/>
                    </a:ext>
                  </a:extLst>
                </a:gridCol>
                <a:gridCol w="876384">
                  <a:extLst>
                    <a:ext uri="{9D8B030D-6E8A-4147-A177-3AD203B41FA5}">
                      <a16:colId xmlns:a16="http://schemas.microsoft.com/office/drawing/2014/main" val="20012"/>
                    </a:ext>
                  </a:extLst>
                </a:gridCol>
              </a:tblGrid>
              <a:tr h="282642">
                <a:tc gridSpan="2">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endParaRPr lang="zh-CN" altLang="en-US" sz="900" b="1" i="0" u="none" strike="noStrike"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no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hMerge="1">
                  <a:txBody>
                    <a:bodyPr/>
                    <a:lstStyle/>
                    <a:p>
                      <a:endParaRPr lang="zh-CN"/>
                    </a:p>
                  </a:txBody>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zh-CN" altLang="en-US" sz="900" b="1" u="none" strike="noStrike"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塞瑞替尼</a:t>
                      </a:r>
                      <a:endParaRPr lang="zh-CN" altLang="en-US" sz="900" b="1" i="0" u="none" strike="noStrike"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zh-CN" altLang="en-US" sz="900" b="1" u="none" strike="noStrike"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阿来替尼</a:t>
                      </a:r>
                      <a:endParaRPr lang="zh-CN" altLang="en-US" sz="900" b="1" i="0" u="none" strike="noStrike"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zh-CN" altLang="en-US" sz="900" b="1" u="none" strike="noStrike"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布格替尼</a:t>
                      </a:r>
                      <a:endParaRPr lang="zh-CN" altLang="en-US" sz="900" b="1" i="0" u="none" strike="noStrike"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1219200" rtl="0" eaLnBrk="1" fontAlgn="ctr" latinLnBrk="0" hangingPunct="1"/>
                      <a:r>
                        <a:rPr lang="zh-CN" altLang="en-US" sz="900" b="1"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恩沙替尼</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1219200" rtl="0" eaLnBrk="1" fontAlgn="ctr" latinLnBrk="0" hangingPunct="1"/>
                      <a:r>
                        <a:rPr lang="zh-CN" altLang="en-US" sz="900" b="1"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洛拉替尼</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zh-CN" altLang="en-US" sz="900" b="1" u="none" strike="noStrike"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伊鲁阿克</a:t>
                      </a:r>
                      <a:endParaRPr lang="zh-CN" altLang="en-US" sz="900" b="1" i="0" u="none" strike="noStrike"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527012">
                <a:tc gridSpan="2">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914400" rtl="0" eaLnBrk="1" fontAlgn="ctr" latinLnBrk="0" hangingPunct="1"/>
                      <a:r>
                        <a:rPr lang="zh-CN" altLang="en-US"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研究名称</a:t>
                      </a:r>
                      <a:endParaRPr lang="en-US" altLang="zh-CN"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no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hMerge="1">
                  <a:txBody>
                    <a:bodyPr/>
                    <a:lstStyle/>
                    <a:p>
                      <a:endParaRPr lang="zh-CN"/>
                    </a:p>
                  </a:txBody>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914400" rtl="0" eaLnBrk="1" fontAlgn="ctr" latinLnBrk="0" hangingPunct="1"/>
                      <a:r>
                        <a:rPr lang="en-US"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ASCEND-5 </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914400" rtl="0" eaLnBrk="1" fontAlgn="ctr" latinLnBrk="0" hangingPunct="1"/>
                      <a:r>
                        <a:rPr lang="en-US" sz="900" b="0" u="none" strike="noStrike" kern="1200" dirty="0" smtClean="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ALUR-3</a:t>
                      </a:r>
                      <a:endParaRPr lang="en-US"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914400" rtl="0" eaLnBrk="1" fontAlgn="ctr" latinLnBrk="0" hangingPunct="1"/>
                      <a:r>
                        <a:rPr lang="en-US"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ALTA-3</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914400" rtl="0" eaLnBrk="1" fontAlgn="ctr" latinLnBrk="0" hangingPunct="1"/>
                      <a:r>
                        <a:rPr lang="en-US"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BTP-42322</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914400" rtl="0" eaLnBrk="1" fontAlgn="ctr" latinLnBrk="0" hangingPunct="1"/>
                      <a:r>
                        <a:rPr lang="en-US" altLang="zh-CN"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NCT03909971</a:t>
                      </a:r>
                      <a:endParaRPr lang="zh-CN" altLang="en-US"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914400" rtl="0" eaLnBrk="1" fontAlgn="ctr" latinLnBrk="0" hangingPunct="1"/>
                      <a:r>
                        <a:rPr lang="en-US" altLang="zh-CN"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Intellect</a:t>
                      </a:r>
                      <a:r>
                        <a:rPr lang="zh-CN" altLang="en-US"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研究</a:t>
                      </a:r>
                      <a:endParaRPr lang="en-US" sz="900" b="0" u="none" strike="noStrike" kern="1200" dirty="0">
                        <a:solidFill>
                          <a:schemeClr val="bg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 lastClr="FFFFFF">
                          <a:lumMod val="95000"/>
                        </a:sysClr>
                      </a:solidFill>
                      <a:prstDash val="solid"/>
                      <a:round/>
                      <a:headEnd type="none" w="med" len="med"/>
                      <a:tailEnd type="none" w="med" len="med"/>
                    </a:lnT>
                    <a:lnB w="3175" cap="flat" cmpd="sng" algn="ctr">
                      <a:solidFill>
                        <a:sysClr val="window" lastClr="FFFFFF">
                          <a:lumMod val="95000"/>
                        </a:sysClr>
                      </a:solidFill>
                      <a:prstDash val="solid"/>
                      <a:round/>
                      <a:headEnd type="none" w="med" len="med"/>
                      <a:tailEnd type="none" w="med" len="med"/>
                    </a:lnB>
                    <a:lnTlToBr w="12700" cmpd="sng">
                      <a:noFill/>
                      <a:prstDash val="solid"/>
                    </a:lnTlToBr>
                    <a:lnBlToTr w="12700" cmpd="sng">
                      <a:noFill/>
                      <a:prstDash val="solid"/>
                    </a:lnBlToTr>
                    <a:solidFill>
                      <a:srgbClr val="083F8A"/>
                    </a:solidFill>
                  </a:tcPr>
                </a:tc>
                <a:extLst>
                  <a:ext uri="{0D108BD9-81ED-4DB2-BD59-A6C34878D82A}">
                    <a16:rowId xmlns:a16="http://schemas.microsoft.com/office/drawing/2014/main" val="10001"/>
                  </a:ext>
                </a:extLst>
              </a:tr>
              <a:tr h="223166">
                <a:tc rowSpan="3">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ctr" defTabSz="1219200" rtl="0" eaLnBrk="1" fontAlgn="ctr" latinLnBrk="0" hangingPunct="1">
                        <a:lnSpc>
                          <a:spcPct val="100000"/>
                        </a:lnSpc>
                        <a:spcBef>
                          <a:spcPts val="0"/>
                        </a:spcBef>
                        <a:spcAft>
                          <a:spcPts val="0"/>
                        </a:spcAft>
                        <a:buClrTx/>
                        <a:buSzTx/>
                        <a:buFontTx/>
                        <a:buNone/>
                        <a:defRPr/>
                      </a:pPr>
                      <a:r>
                        <a:rPr lang="en-US" altLang="zh-CN" sz="900" b="0" i="0" u="none" strike="noStrike" kern="1200"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IRC</a:t>
                      </a:r>
                      <a:r>
                        <a:rPr lang="zh-CN" altLang="en-US" sz="900" b="0" i="0" u="none" strike="noStrike" kern="1200"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评估</a:t>
                      </a:r>
                    </a:p>
                  </a:txBody>
                  <a:tcPr anchor="ctr">
                    <a:lnL w="12700" cmpd="sng">
                      <a:noFill/>
                    </a:lnL>
                    <a:lnR w="6350" cap="flat" cmpd="sng" algn="ctr">
                      <a:no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ctr" defTabSz="1219200" rtl="0" eaLnBrk="1" fontAlgn="ctr" latinLnBrk="0" hangingPunct="1">
                        <a:lnSpc>
                          <a:spcPct val="100000"/>
                        </a:lnSpc>
                        <a:spcBef>
                          <a:spcPts val="0"/>
                        </a:spcBef>
                        <a:spcAft>
                          <a:spcPts val="0"/>
                        </a:spcAft>
                        <a:buClrTx/>
                        <a:buSzTx/>
                        <a:buFontTx/>
                        <a:buNone/>
                        <a:defRPr/>
                      </a:pPr>
                      <a:r>
                        <a:rPr lang="en-US" altLang="zh-CN" sz="900" b="0" i="0" u="none" strike="noStrike" kern="1200"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ORR</a:t>
                      </a:r>
                    </a:p>
                  </a:txBody>
                  <a:tcPr marL="68580" marR="68580" marT="34290" marB="34290" anchor="ctr">
                    <a:lnL w="6350" cap="flat" cmpd="sng" algn="ctr">
                      <a:no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39.1%</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61%</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52%</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52</a:t>
                      </a:r>
                      <a:r>
                        <a:rPr lang="en-US" altLang="zh-CN" sz="900" b="0" i="0" u="none" strike="noStrike" dirty="0" smtClean="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a:t>
                      </a:r>
                      <a:endPar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914400" rtl="0" eaLnBrk="1" fontAlgn="ctr" latinLnBrk="0" hangingPunct="1"/>
                      <a:r>
                        <a:rPr lang="en-US" altLang="zh-CN" sz="900" b="0" i="0" u="none" strike="noStrike" kern="1200"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79.1%</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rgbClr val="C00000"/>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69.9%</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ysClr val="window" lastClr="FFFFFF">
                          <a:lumMod val="95000"/>
                        </a:sys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6"/>
                  </a:ext>
                </a:extLst>
              </a:tr>
              <a:tr h="223166">
                <a:tc vMerge="1">
                  <a:txBody>
                    <a:bodyPr/>
                    <a:lstStyle/>
                    <a:p>
                      <a:endParaRPr lang="zh-CN"/>
                    </a:p>
                  </a:txBody>
                  <a:tcPr marL="68580" marR="68580" marT="34290" marB="3429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6350" cap="flat" cmpd="sng" algn="ctr">
                      <a:noFill/>
                      <a:prstDash val="solid"/>
                      <a:round/>
                      <a:headEnd type="none" w="med" len="med"/>
                      <a:tailEnd type="none" w="med" len="med"/>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ctr" defTabSz="1219200" rtl="0" eaLnBrk="1" fontAlgn="ctr" latinLnBrk="0" hangingPunct="1">
                        <a:lnSpc>
                          <a:spcPct val="100000"/>
                        </a:lnSpc>
                        <a:spcBef>
                          <a:spcPts val="0"/>
                        </a:spcBef>
                        <a:spcAft>
                          <a:spcPts val="0"/>
                        </a:spcAft>
                        <a:buClrTx/>
                        <a:buSzTx/>
                        <a:buFontTx/>
                        <a:buNone/>
                        <a:defRPr/>
                      </a:pPr>
                      <a:r>
                        <a:rPr lang="en-US" altLang="zh-CN" sz="900" b="0" i="0" u="none" strike="noStrike" kern="1200"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DCR</a:t>
                      </a:r>
                      <a:endParaRPr lang="zh-CN" altLang="en-US" sz="900" b="0" i="0" u="none" strike="noStrike" kern="1200"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6350" cap="flat" cmpd="sng" algn="ctr">
                      <a:no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76.5%</a:t>
                      </a:r>
                      <a:endParaRPr lang="zh-CN" altLang="en-US"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a:t>
                      </a:r>
                      <a:endParaRPr lang="zh-CN" altLang="en-US"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a:t>
                      </a:r>
                      <a:endParaRPr lang="zh-CN" altLang="en-US"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93</a:t>
                      </a:r>
                      <a:r>
                        <a:rPr lang="en-US" altLang="zh-CN" sz="900" b="0" i="0" u="none" strike="noStrike" dirty="0" smtClean="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a:t>
                      </a:r>
                      <a:endParaRPr lang="zh-CN" altLang="en-US"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914400" rtl="0" eaLnBrk="1" fontAlgn="ctr" latinLnBrk="0" hangingPunct="1"/>
                      <a:r>
                        <a:rPr lang="en-US" sz="900" b="0" i="0" u="none" strike="noStrike" kern="1200"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rgbClr val="C00000"/>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96.6%</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7"/>
                  </a:ext>
                </a:extLst>
              </a:tr>
              <a:tr h="223166">
                <a:tc vMerge="1">
                  <a:txBody>
                    <a:bodyPr/>
                    <a:lstStyle/>
                    <a:p>
                      <a:pPr marL="0" marR="0" lvl="0" indent="0" algn="ctr" defTabSz="1219200" rtl="0" eaLnBrk="1" fontAlgn="ctr" latinLnBrk="0" hangingPunct="1">
                        <a:lnSpc>
                          <a:spcPct val="100000"/>
                        </a:lnSpc>
                        <a:spcBef>
                          <a:spcPts val="0"/>
                        </a:spcBef>
                        <a:spcAft>
                          <a:spcPts val="0"/>
                        </a:spcAft>
                        <a:buClrTx/>
                        <a:buSzTx/>
                        <a:buFontTx/>
                        <a:buNone/>
                        <a:defRPr/>
                      </a:pPr>
                      <a:endParaRPr lang="zh-CN" altLang="en-US" sz="600" b="0" i="0" u="none" strike="noStrike" kern="1200" dirty="0">
                        <a:solidFill>
                          <a:srgbClr val="000000"/>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ctr" defTabSz="1219200" rtl="0" eaLnBrk="1" fontAlgn="ctr" latinLnBrk="0" hangingPunct="1">
                        <a:lnSpc>
                          <a:spcPct val="100000"/>
                        </a:lnSpc>
                        <a:spcBef>
                          <a:spcPts val="0"/>
                        </a:spcBef>
                        <a:spcAft>
                          <a:spcPts val="0"/>
                        </a:spcAft>
                        <a:buClrTx/>
                        <a:buSzTx/>
                        <a:buFontTx/>
                        <a:buNone/>
                        <a:defRPr/>
                      </a:pPr>
                      <a:r>
                        <a:rPr lang="en-US" altLang="zh-CN" sz="900" b="0" i="0" u="none" strike="noStrike" kern="1200"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mPFS(m)</a:t>
                      </a:r>
                      <a:endParaRPr lang="zh-CN" altLang="en-US" sz="900" b="0" i="0" u="none" strike="noStrike" kern="1200"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txBody>
                  <a:tcPr marL="68580" marR="68580" marT="34290" marB="34290" anchor="ctr">
                    <a:lnL w="6350" cap="flat" cmpd="sng" algn="ctr">
                      <a:no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5.4</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19.2</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19.3</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0" i="0" u="none" strike="noStrike"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algn="ctr" defTabSz="914400" rtl="0" eaLnBrk="1" fontAlgn="ctr" latinLnBrk="0" hangingPunct="1"/>
                      <a:r>
                        <a:rPr lang="en-US" altLang="zh-CN" sz="900" b="0" i="0" u="none" strike="noStrike" kern="1200" dirty="0">
                          <a:solidFill>
                            <a:schemeClr val="tx1"/>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26.3</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12700" cap="flat" cmpd="sng" algn="ctr">
                      <a:solidFill>
                        <a:sysClr val="window" lastClr="FFFFFF">
                          <a:lumMod val="9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algn="ctr" fontAlgn="ctr"/>
                      <a:r>
                        <a:rPr lang="en-US" altLang="zh-CN" sz="900" b="1" i="0" u="none" strike="noStrike" dirty="0">
                          <a:solidFill>
                            <a:srgbClr val="C00000"/>
                          </a:solidFill>
                          <a:effectLst/>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19.8</a:t>
                      </a:r>
                    </a:p>
                  </a:txBody>
                  <a:tcPr marL="68580" marR="68580" marT="34290" marB="34290" anchor="ctr">
                    <a:lnL w="12700" cap="flat" cmpd="sng" algn="ctr">
                      <a:solidFill>
                        <a:sysClr val="window" lastClr="FFFFFF">
                          <a:lumMod val="95000"/>
                        </a:sysClr>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extLst>
                  <a:ext uri="{0D108BD9-81ED-4DB2-BD59-A6C34878D82A}">
                    <a16:rowId xmlns:a16="http://schemas.microsoft.com/office/drawing/2014/main" val="3078191910"/>
                  </a:ext>
                </a:extLst>
              </a:tr>
            </a:tbl>
          </a:graphicData>
        </a:graphic>
      </p:graphicFrame>
      <p:sp>
        <p:nvSpPr>
          <p:cNvPr id="28" name="矩形 27"/>
          <p:cNvSpPr/>
          <p:nvPr/>
        </p:nvSpPr>
        <p:spPr>
          <a:xfrm>
            <a:off x="6348549" y="1335113"/>
            <a:ext cx="5374059" cy="683264"/>
          </a:xfrm>
          <a:prstGeom prst="rect">
            <a:avLst/>
          </a:prstGeom>
        </p:spPr>
        <p:txBody>
          <a:bodyPr wrap="square">
            <a:spAutoFit/>
          </a:bodyPr>
          <a:lstStyle/>
          <a:p>
            <a:pPr>
              <a:lnSpc>
                <a:spcPct val="120000"/>
              </a:lnSpc>
              <a:spcBef>
                <a:spcPts val="0"/>
              </a:spcBef>
              <a:defRPr/>
            </a:pPr>
            <a:r>
              <a:rPr lang="zh-CN" altLang="en-US" sz="1600" b="1" dirty="0" smtClean="0">
                <a:latin typeface="Microsoft YaHei" panose="020B0503020204020204" pitchFamily="34" charset="-122"/>
                <a:ea typeface="Microsoft YaHei" panose="020B0503020204020204" pitchFamily="34" charset="-122"/>
              </a:rPr>
              <a:t>伊鲁阿克对克唑替尼耐</a:t>
            </a:r>
            <a:r>
              <a:rPr lang="zh-CN" altLang="en-US" sz="1600" b="1" smtClean="0">
                <a:latin typeface="Microsoft YaHei" panose="020B0503020204020204" pitchFamily="34" charset="-122"/>
                <a:ea typeface="Microsoft YaHei" panose="020B0503020204020204" pitchFamily="34" charset="-122"/>
              </a:rPr>
              <a:t>药后二线患者</a:t>
            </a:r>
            <a:r>
              <a:rPr lang="zh-CN" altLang="en-US" sz="1600" b="1" dirty="0" smtClean="0">
                <a:latin typeface="Microsoft YaHei" panose="020B0503020204020204" pitchFamily="34" charset="-122"/>
                <a:ea typeface="Microsoft YaHei" panose="020B0503020204020204" pitchFamily="34" charset="-122"/>
              </a:rPr>
              <a:t>治疗的（</a:t>
            </a:r>
            <a:r>
              <a:rPr lang="en-US" altLang="zh-CN" sz="1600" b="1" dirty="0" smtClean="0">
                <a:latin typeface="Microsoft YaHei" panose="020B0503020204020204" pitchFamily="34" charset="-122"/>
                <a:ea typeface="Microsoft YaHei" panose="020B0503020204020204" pitchFamily="34" charset="-122"/>
              </a:rPr>
              <a:t>IRC</a:t>
            </a:r>
            <a:r>
              <a:rPr lang="zh-CN" altLang="en-US" sz="1600" b="1" dirty="0" smtClean="0">
                <a:latin typeface="Microsoft YaHei" panose="020B0503020204020204" pitchFamily="34" charset="-122"/>
                <a:ea typeface="Microsoft YaHei" panose="020B0503020204020204" pitchFamily="34" charset="-122"/>
              </a:rPr>
              <a:t>评估）</a:t>
            </a:r>
            <a:r>
              <a:rPr lang="en-US" altLang="zh-CN" sz="1600" b="1" dirty="0" err="1" smtClean="0">
                <a:solidFill>
                  <a:srgbClr val="FF0000"/>
                </a:solidFill>
                <a:latin typeface="Microsoft YaHei" panose="020B0503020204020204" pitchFamily="34" charset="-122"/>
                <a:ea typeface="Microsoft YaHei" panose="020B0503020204020204" pitchFamily="34" charset="-122"/>
              </a:rPr>
              <a:t>mPFS</a:t>
            </a:r>
            <a:r>
              <a:rPr lang="zh-CN" altLang="en-US" sz="1600" b="1" dirty="0">
                <a:latin typeface="Microsoft YaHei" panose="020B0503020204020204" pitchFamily="34" charset="-122"/>
                <a:ea typeface="Microsoft YaHei" panose="020B0503020204020204" pitchFamily="34" charset="-122"/>
              </a:rPr>
              <a:t>长达</a:t>
            </a:r>
            <a:r>
              <a:rPr lang="en-US" altLang="zh-CN" sz="1600" b="1" dirty="0">
                <a:solidFill>
                  <a:srgbClr val="FF0000"/>
                </a:solidFill>
                <a:latin typeface="Microsoft YaHei" panose="020B0503020204020204" pitchFamily="34" charset="-122"/>
                <a:ea typeface="Microsoft YaHei" panose="020B0503020204020204" pitchFamily="34" charset="-122"/>
              </a:rPr>
              <a:t>19.8</a:t>
            </a:r>
            <a:r>
              <a:rPr lang="zh-CN" altLang="en-US" sz="1600" b="1" dirty="0">
                <a:solidFill>
                  <a:srgbClr val="FF0000"/>
                </a:solidFill>
                <a:latin typeface="Microsoft YaHei" panose="020B0503020204020204" pitchFamily="34" charset="-122"/>
                <a:ea typeface="Microsoft YaHei" panose="020B0503020204020204" pitchFamily="34" charset="-122"/>
              </a:rPr>
              <a:t>个</a:t>
            </a:r>
            <a:r>
              <a:rPr lang="zh-CN" altLang="en-US" sz="1600" b="1" dirty="0" smtClean="0">
                <a:solidFill>
                  <a:srgbClr val="FF0000"/>
                </a:solidFill>
                <a:latin typeface="Microsoft YaHei" panose="020B0503020204020204" pitchFamily="34" charset="-122"/>
                <a:ea typeface="Microsoft YaHei" panose="020B0503020204020204" pitchFamily="34" charset="-122"/>
              </a:rPr>
              <a:t>月</a:t>
            </a:r>
            <a:r>
              <a:rPr lang="zh-CN" altLang="en-US" sz="1600" b="1" dirty="0" smtClean="0">
                <a:latin typeface="Microsoft YaHei" panose="020B0503020204020204" pitchFamily="34" charset="-122"/>
                <a:ea typeface="Microsoft YaHei" panose="020B0503020204020204" pitchFamily="34" charset="-122"/>
              </a:rPr>
              <a:t>，</a:t>
            </a:r>
            <a:r>
              <a:rPr lang="en-US" altLang="zh-CN" sz="1600" b="1" dirty="0" smtClean="0">
                <a:latin typeface="Microsoft YaHei" panose="020B0503020204020204" pitchFamily="34" charset="-122"/>
                <a:ea typeface="Microsoft YaHei" panose="020B0503020204020204" pitchFamily="34" charset="-122"/>
              </a:rPr>
              <a:t>ORR</a:t>
            </a:r>
            <a:r>
              <a:rPr lang="zh-CN" altLang="en-US" sz="1600" b="1" dirty="0">
                <a:latin typeface="Microsoft YaHei" panose="020B0503020204020204" pitchFamily="34" charset="-122"/>
                <a:ea typeface="Microsoft YaHei" panose="020B0503020204020204" pitchFamily="34" charset="-122"/>
              </a:rPr>
              <a:t>达到</a:t>
            </a:r>
            <a:r>
              <a:rPr lang="en-US" altLang="zh-CN" sz="1600" b="1" dirty="0">
                <a:latin typeface="Microsoft YaHei" panose="020B0503020204020204" pitchFamily="34" charset="-122"/>
                <a:ea typeface="Microsoft YaHei" panose="020B0503020204020204" pitchFamily="34" charset="-122"/>
              </a:rPr>
              <a:t>69.9%</a:t>
            </a:r>
            <a:r>
              <a:rPr lang="zh-CN" altLang="en-US" sz="1600" b="1" dirty="0">
                <a:latin typeface="Microsoft YaHei" panose="020B0503020204020204" pitchFamily="34" charset="-122"/>
                <a:ea typeface="Microsoft YaHei" panose="020B0503020204020204" pitchFamily="34" charset="-122"/>
              </a:rPr>
              <a:t>，</a:t>
            </a:r>
            <a:r>
              <a:rPr lang="en-US" altLang="zh-CN" sz="1600" b="1" dirty="0">
                <a:solidFill>
                  <a:srgbClr val="FF0000"/>
                </a:solidFill>
                <a:latin typeface="Microsoft YaHei" panose="020B0503020204020204" pitchFamily="34" charset="-122"/>
                <a:ea typeface="Microsoft YaHei" panose="020B0503020204020204" pitchFamily="34" charset="-122"/>
              </a:rPr>
              <a:t>DCR</a:t>
            </a:r>
            <a:r>
              <a:rPr lang="zh-CN" altLang="en-US" sz="1600" b="1" dirty="0">
                <a:latin typeface="Microsoft YaHei" panose="020B0503020204020204" pitchFamily="34" charset="-122"/>
                <a:ea typeface="Microsoft YaHei" panose="020B0503020204020204" pitchFamily="34" charset="-122"/>
              </a:rPr>
              <a:t>高达</a:t>
            </a:r>
            <a:r>
              <a:rPr lang="en-US" altLang="zh-CN" sz="1600" b="1" dirty="0">
                <a:solidFill>
                  <a:srgbClr val="FF0000"/>
                </a:solidFill>
                <a:latin typeface="Microsoft YaHei" panose="020B0503020204020204" pitchFamily="34" charset="-122"/>
                <a:ea typeface="Microsoft YaHei" panose="020B0503020204020204" pitchFamily="34" charset="-122"/>
              </a:rPr>
              <a:t>96.6</a:t>
            </a:r>
            <a:r>
              <a:rPr lang="en-US" altLang="zh-CN" sz="1600" b="1" dirty="0" smtClean="0">
                <a:solidFill>
                  <a:srgbClr val="FF0000"/>
                </a:solidFill>
                <a:latin typeface="Microsoft YaHei" panose="020B0503020204020204" pitchFamily="34" charset="-122"/>
                <a:ea typeface="Microsoft YaHei" panose="020B0503020204020204" pitchFamily="34" charset="-122"/>
              </a:rPr>
              <a:t>%</a:t>
            </a:r>
            <a:endParaRPr lang="zh-CN" altLang="en-US" sz="1600" dirty="0">
              <a:solidFill>
                <a:srgbClr val="FF0000"/>
              </a:solidFill>
            </a:endParaRPr>
          </a:p>
        </p:txBody>
      </p:sp>
      <p:graphicFrame>
        <p:nvGraphicFramePr>
          <p:cNvPr id="32" name="表格 4"/>
          <p:cNvGraphicFramePr>
            <a:graphicFrameLocks/>
          </p:cNvGraphicFramePr>
          <p:nvPr>
            <p:extLst>
              <p:ext uri="{D42A27DB-BD31-4B8C-83A1-F6EECF244321}">
                <p14:modId xmlns:p14="http://schemas.microsoft.com/office/powerpoint/2010/main" val="1662395044"/>
              </p:ext>
            </p:extLst>
          </p:nvPr>
        </p:nvGraphicFramePr>
        <p:xfrm>
          <a:off x="0" y="1601290"/>
          <a:ext cx="6162113" cy="4786149"/>
        </p:xfrm>
        <a:graphic>
          <a:graphicData uri="http://schemas.openxmlformats.org/drawingml/2006/table">
            <a:tbl>
              <a:tblPr firstRow="1" bandRow="1"/>
              <a:tblGrid>
                <a:gridCol w="895817">
                  <a:extLst>
                    <a:ext uri="{9D8B030D-6E8A-4147-A177-3AD203B41FA5}">
                      <a16:colId xmlns:a16="http://schemas.microsoft.com/office/drawing/2014/main" val="20000"/>
                    </a:ext>
                  </a:extLst>
                </a:gridCol>
                <a:gridCol w="697371">
                  <a:extLst>
                    <a:ext uri="{9D8B030D-6E8A-4147-A177-3AD203B41FA5}">
                      <a16:colId xmlns:a16="http://schemas.microsoft.com/office/drawing/2014/main" val="20001"/>
                    </a:ext>
                  </a:extLst>
                </a:gridCol>
                <a:gridCol w="792343">
                  <a:extLst>
                    <a:ext uri="{9D8B030D-6E8A-4147-A177-3AD203B41FA5}">
                      <a16:colId xmlns:a16="http://schemas.microsoft.com/office/drawing/2014/main" val="20002"/>
                    </a:ext>
                  </a:extLst>
                </a:gridCol>
                <a:gridCol w="772484">
                  <a:extLst>
                    <a:ext uri="{9D8B030D-6E8A-4147-A177-3AD203B41FA5}">
                      <a16:colId xmlns:a16="http://schemas.microsoft.com/office/drawing/2014/main" val="20003"/>
                    </a:ext>
                  </a:extLst>
                </a:gridCol>
                <a:gridCol w="772484">
                  <a:extLst>
                    <a:ext uri="{9D8B030D-6E8A-4147-A177-3AD203B41FA5}">
                      <a16:colId xmlns:a16="http://schemas.microsoft.com/office/drawing/2014/main" val="20004"/>
                    </a:ext>
                  </a:extLst>
                </a:gridCol>
                <a:gridCol w="772484">
                  <a:extLst>
                    <a:ext uri="{9D8B030D-6E8A-4147-A177-3AD203B41FA5}">
                      <a16:colId xmlns:a16="http://schemas.microsoft.com/office/drawing/2014/main" val="20005"/>
                    </a:ext>
                  </a:extLst>
                </a:gridCol>
                <a:gridCol w="703056">
                  <a:extLst>
                    <a:ext uri="{9D8B030D-6E8A-4147-A177-3AD203B41FA5}">
                      <a16:colId xmlns:a16="http://schemas.microsoft.com/office/drawing/2014/main" val="20006"/>
                    </a:ext>
                  </a:extLst>
                </a:gridCol>
                <a:gridCol w="756074">
                  <a:extLst>
                    <a:ext uri="{9D8B030D-6E8A-4147-A177-3AD203B41FA5}">
                      <a16:colId xmlns:a16="http://schemas.microsoft.com/office/drawing/2014/main" val="20007"/>
                    </a:ext>
                  </a:extLst>
                </a:gridCol>
              </a:tblGrid>
              <a:tr h="253766">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fontAlgn="b"/>
                      <a:r>
                        <a:rPr lang="en-US" altLang="zh-CN" sz="9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Ba/F3</a:t>
                      </a:r>
                      <a:r>
                        <a:rPr lang="zh-CN" altLang="en-US" sz="9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细胞系</a:t>
                      </a:r>
                      <a:r>
                        <a:rPr lang="en-US" altLang="zh-CN" sz="9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EML4-ALK</a:t>
                      </a:r>
                    </a:p>
                    <a:p>
                      <a:pPr algn="l" fontAlgn="b"/>
                      <a:r>
                        <a:rPr lang="zh-CN" altLang="en-US" sz="9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变异类型</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gridSpan="7">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fontAlgn="b"/>
                      <a:r>
                        <a:rPr lang="en-US" altLang="zh-CN"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IC 50 (</a:t>
                      </a:r>
                      <a:r>
                        <a:rPr lang="en-US" altLang="zh-CN" sz="1100" b="1" i="0" u="none" strike="noStrike" dirty="0" err="1">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nM</a:t>
                      </a:r>
                      <a:r>
                        <a:rPr lang="en-US" altLang="zh-CN"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a:t>
                      </a:r>
                      <a:endPar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endParaRP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8839">
                <a:tc v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0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伊鲁阿克</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0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克唑替尼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0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恩沙替尼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0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塞瑞替尼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0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阿来替尼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0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布格替尼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0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洛拉替尼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WT</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 </a:t>
                      </a:r>
                    </a:p>
                  </a:txBody>
                  <a:tcPr marL="91445" marR="91445" marT="45725" marB="45725" anchor="ctr">
                    <a:lnL w="12700" cmpd="sng">
                      <a:solidFill>
                        <a:sysClr val="window" lastClr="FFFFFF"/>
                      </a:solidFill>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64 </a:t>
                      </a:r>
                    </a:p>
                  </a:txBody>
                  <a:tcPr marL="91445" marR="91445" marT="45725" marB="45725" anchor="ctr">
                    <a:lnL w="12700" cmpd="sng">
                      <a:solidFill>
                        <a:sysClr val="window" lastClr="FFFFFF"/>
                      </a:solidFill>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14 </a:t>
                      </a:r>
                    </a:p>
                  </a:txBody>
                  <a:tcPr marL="91445" marR="91445" marT="45725" marB="45725" anchor="ctr">
                    <a:lnL w="12700" cmpd="sng">
                      <a:solidFill>
                        <a:sysClr val="window" lastClr="FFFFFF"/>
                      </a:solidFill>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13 </a:t>
                      </a:r>
                    </a:p>
                  </a:txBody>
                  <a:tcPr marL="91445" marR="91445" marT="45725" marB="45725" anchor="ctr">
                    <a:lnL w="12700" cmpd="sng">
                      <a:solidFill>
                        <a:sysClr val="window" lastClr="FFFFFF"/>
                      </a:solidFill>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43 </a:t>
                      </a:r>
                    </a:p>
                  </a:txBody>
                  <a:tcPr marL="91445" marR="91445" marT="45725" marB="45725" anchor="ctr">
                    <a:lnL w="12700" cmpd="sng">
                      <a:solidFill>
                        <a:sysClr val="window" lastClr="FFFFFF"/>
                      </a:solidFill>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25 </a:t>
                      </a:r>
                    </a:p>
                  </a:txBody>
                  <a:tcPr marL="91445" marR="91445" marT="45725" marB="45725" anchor="ctr">
                    <a:lnL w="12700" cmpd="sng">
                      <a:solidFill>
                        <a:sysClr val="window" lastClr="FFFFFF"/>
                      </a:solidFill>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2"/>
                  </a:ext>
                </a:extLst>
              </a:tr>
              <a:tr h="39685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T1151Tins</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473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7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3"/>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L1152P</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228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72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4"/>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L1152R</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449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71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116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13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17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5"/>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C1156Y</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353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17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87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6"/>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I1171N</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205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41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7"/>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I1171S</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327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151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53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8"/>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I1171T</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213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19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9"/>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F1174C</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303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62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97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11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0"/>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F1174L</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82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1"/>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F1174V</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195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54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16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2"/>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V1180L</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128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17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469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3"/>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1" i="0" u="none" strike="noStrike" dirty="0">
                          <a:solidFill>
                            <a:schemeClr val="accent6">
                              <a:lumMod val="75000"/>
                            </a:schemeClr>
                          </a:solidFill>
                          <a:effectLst/>
                          <a:latin typeface="Arial" pitchFamily="34" charset="0"/>
                          <a:ea typeface="微软雅黑" panose="020B0503020204020204" pitchFamily="34" charset="-122"/>
                          <a:cs typeface="Arial" pitchFamily="34" charset="0"/>
                          <a:sym typeface="Arial" panose="020B0604020202020204" pitchFamily="34" charset="0"/>
                        </a:rPr>
                        <a:t>L1196M</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478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33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205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54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14"/>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G1202del</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930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573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932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925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1000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1000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215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10015"/>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1" i="0" u="none" strike="noStrike" dirty="0">
                          <a:solidFill>
                            <a:schemeClr val="accent6">
                              <a:lumMod val="75000"/>
                            </a:schemeClr>
                          </a:solidFill>
                          <a:effectLst/>
                          <a:latin typeface="Arial" pitchFamily="34" charset="0"/>
                          <a:ea typeface="微软雅黑" panose="020B0503020204020204" pitchFamily="34" charset="-122"/>
                          <a:cs typeface="Arial" pitchFamily="34" charset="0"/>
                          <a:sym typeface="Arial" panose="020B0604020202020204" pitchFamily="34" charset="0"/>
                        </a:rPr>
                        <a:t>G1202R</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1241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409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502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1000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340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26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6"/>
                  </a:ext>
                </a:extLst>
              </a:tr>
              <a:tr h="25376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G1269A</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553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35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7"/>
                  </a:ext>
                </a:extLst>
              </a:tr>
            </a:tbl>
          </a:graphicData>
        </a:graphic>
      </p:graphicFrame>
      <p:sp>
        <p:nvSpPr>
          <p:cNvPr id="33" name="矩形 10"/>
          <p:cNvSpPr>
            <a:spLocks noChangeArrowheads="1"/>
          </p:cNvSpPr>
          <p:nvPr/>
        </p:nvSpPr>
        <p:spPr bwMode="auto">
          <a:xfrm>
            <a:off x="0" y="1016514"/>
            <a:ext cx="6162113" cy="584775"/>
          </a:xfrm>
          <a:prstGeom prst="rect">
            <a:avLst/>
          </a:prstGeom>
          <a:solidFill>
            <a:schemeClr val="accent5">
              <a:lumMod val="40000"/>
              <a:lumOff val="60000"/>
            </a:schemeClr>
          </a:solidFill>
          <a:ln>
            <a:noFill/>
          </a:ln>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fontAlgn="base" hangingPunct="0">
              <a:spcBef>
                <a:spcPct val="0"/>
              </a:spcBef>
              <a:spcAft>
                <a:spcPct val="0"/>
              </a:spcAft>
              <a:buNone/>
            </a:pPr>
            <a:r>
              <a:rPr lang="zh-CN" altLang="en-US" sz="1600" b="1" dirty="0" smtClean="0">
                <a:solidFill>
                  <a:srgbClr val="000000"/>
                </a:solidFill>
                <a:latin typeface="微软雅黑" panose="020B0503020204020204" pitchFamily="34" charset="-122"/>
                <a:ea typeface="微软雅黑" panose="020B0503020204020204" pitchFamily="34" charset="-122"/>
              </a:rPr>
              <a:t>伊鲁阿克</a:t>
            </a:r>
            <a:r>
              <a:rPr lang="zh-CN" altLang="en-US" sz="1600" b="1" dirty="0" smtClean="0">
                <a:solidFill>
                  <a:srgbClr val="FF0000"/>
                </a:solidFill>
                <a:latin typeface="微软雅黑" panose="020B0503020204020204" pitchFamily="34" charset="-122"/>
                <a:ea typeface="微软雅黑" panose="020B0503020204020204" pitchFamily="34" charset="-122"/>
              </a:rPr>
              <a:t>低剂量</a:t>
            </a:r>
            <a:r>
              <a:rPr lang="zh-CN" altLang="en-US" sz="1600" b="1" dirty="0" smtClean="0">
                <a:solidFill>
                  <a:srgbClr val="000000"/>
                </a:solidFill>
                <a:latin typeface="微软雅黑" panose="020B0503020204020204" pitchFamily="34" charset="-122"/>
                <a:ea typeface="微软雅黑" panose="020B0503020204020204" pitchFamily="34" charset="-122"/>
              </a:rPr>
              <a:t>时，即可对</a:t>
            </a:r>
            <a:r>
              <a:rPr lang="zh-CN" altLang="en-US" sz="1600" b="1" dirty="0">
                <a:solidFill>
                  <a:srgbClr val="FF0000"/>
                </a:solidFill>
                <a:latin typeface="微软雅黑" panose="020B0503020204020204" pitchFamily="34" charset="-122"/>
                <a:ea typeface="微软雅黑" panose="020B0503020204020204" pitchFamily="34" charset="-122"/>
              </a:rPr>
              <a:t>绝大多数</a:t>
            </a:r>
            <a:r>
              <a:rPr lang="en-US" altLang="zh-CN" sz="1600" b="1" dirty="0">
                <a:solidFill>
                  <a:srgbClr val="FF0000"/>
                </a:solidFill>
                <a:latin typeface="微软雅黑" panose="020B0503020204020204" pitchFamily="34" charset="-122"/>
                <a:ea typeface="微软雅黑" panose="020B0503020204020204" pitchFamily="34" charset="-122"/>
              </a:rPr>
              <a:t>ALK TKI</a:t>
            </a:r>
            <a:r>
              <a:rPr lang="zh-CN" altLang="en-US" sz="1600" b="1" dirty="0">
                <a:solidFill>
                  <a:srgbClr val="FF0000"/>
                </a:solidFill>
                <a:latin typeface="微软雅黑" panose="020B0503020204020204" pitchFamily="34" charset="-122"/>
                <a:ea typeface="微软雅黑" panose="020B0503020204020204" pitchFamily="34" charset="-122"/>
              </a:rPr>
              <a:t>耐药突变</a:t>
            </a:r>
            <a:r>
              <a:rPr lang="zh-CN" altLang="en-US" sz="1600" b="1" dirty="0">
                <a:solidFill>
                  <a:srgbClr val="000000"/>
                </a:solidFill>
                <a:latin typeface="微软雅黑" panose="020B0503020204020204" pitchFamily="34" charset="-122"/>
                <a:ea typeface="微软雅黑" panose="020B0503020204020204" pitchFamily="34" charset="-122"/>
              </a:rPr>
              <a:t>都有优异的</a:t>
            </a:r>
            <a:r>
              <a:rPr lang="zh-CN" altLang="en-US" sz="1600" b="1" dirty="0">
                <a:solidFill>
                  <a:srgbClr val="FF0000"/>
                </a:solidFill>
                <a:latin typeface="微软雅黑" panose="020B0503020204020204" pitchFamily="34" charset="-122"/>
                <a:ea typeface="微软雅黑" panose="020B0503020204020204" pitchFamily="34" charset="-122"/>
              </a:rPr>
              <a:t>抑制</a:t>
            </a:r>
            <a:r>
              <a:rPr lang="zh-CN" altLang="en-US" sz="1600" b="1" dirty="0" smtClean="0">
                <a:solidFill>
                  <a:srgbClr val="000000"/>
                </a:solidFill>
                <a:latin typeface="微软雅黑" panose="020B0503020204020204" pitchFamily="34" charset="-122"/>
                <a:ea typeface="微软雅黑" panose="020B0503020204020204" pitchFamily="34" charset="-122"/>
              </a:rPr>
              <a:t>活性，特别是</a:t>
            </a:r>
            <a:r>
              <a:rPr lang="zh-CN" altLang="en-US" sz="1600" b="1" dirty="0">
                <a:solidFill>
                  <a:srgbClr val="000000"/>
                </a:solidFill>
                <a:latin typeface="微软雅黑" panose="020B0503020204020204" pitchFamily="34" charset="-122"/>
                <a:ea typeface="微软雅黑" panose="020B0503020204020204" pitchFamily="34" charset="-122"/>
              </a:rPr>
              <a:t>发生率较高的</a:t>
            </a:r>
            <a:r>
              <a:rPr lang="en-US" altLang="zh-CN" sz="1600" b="1" dirty="0">
                <a:solidFill>
                  <a:srgbClr val="000000"/>
                </a:solidFill>
                <a:latin typeface="微软雅黑" panose="020B0503020204020204" pitchFamily="34" charset="-122"/>
                <a:ea typeface="微软雅黑" panose="020B0503020204020204" pitchFamily="34" charset="-122"/>
              </a:rPr>
              <a:t>L1196M</a:t>
            </a:r>
            <a:r>
              <a:rPr lang="zh-CN" altLang="en-US" sz="1600" b="1" dirty="0">
                <a:solidFill>
                  <a:srgbClr val="000000"/>
                </a:solidFill>
                <a:latin typeface="微软雅黑" panose="020B0503020204020204" pitchFamily="34" charset="-122"/>
                <a:ea typeface="微软雅黑" panose="020B0503020204020204" pitchFamily="34" charset="-122"/>
              </a:rPr>
              <a:t>和</a:t>
            </a:r>
            <a:r>
              <a:rPr lang="en-US" altLang="zh-CN" sz="1600" b="1" dirty="0">
                <a:solidFill>
                  <a:srgbClr val="000000"/>
                </a:solidFill>
                <a:latin typeface="微软雅黑" panose="020B0503020204020204" pitchFamily="34" charset="-122"/>
                <a:ea typeface="微软雅黑" panose="020B0503020204020204" pitchFamily="34" charset="-122"/>
              </a:rPr>
              <a:t>G1202R</a:t>
            </a:r>
            <a:r>
              <a:rPr lang="zh-CN" altLang="en-US" sz="1600" b="1" dirty="0">
                <a:solidFill>
                  <a:srgbClr val="000000"/>
                </a:solidFill>
                <a:latin typeface="微软雅黑" panose="020B0503020204020204" pitchFamily="34" charset="-122"/>
                <a:ea typeface="微软雅黑" panose="020B0503020204020204" pitchFamily="34" charset="-122"/>
              </a:rPr>
              <a:t>等</a:t>
            </a:r>
            <a:r>
              <a:rPr lang="zh-CN" altLang="en-US" sz="1600" b="1" dirty="0" smtClean="0">
                <a:solidFill>
                  <a:srgbClr val="000000"/>
                </a:solidFill>
                <a:latin typeface="微软雅黑" panose="020B0503020204020204" pitchFamily="34" charset="-122"/>
                <a:ea typeface="微软雅黑" panose="020B0503020204020204" pitchFamily="34" charset="-122"/>
              </a:rPr>
              <a:t>突变</a:t>
            </a:r>
            <a:endParaRPr lang="zh-CN" altLang="en-US" sz="1600" b="1" baseline="30000" dirty="0">
              <a:solidFill>
                <a:srgbClr val="000000"/>
              </a:solidFill>
              <a:latin typeface="微软雅黑" panose="020B0503020204020204" pitchFamily="34" charset="-122"/>
              <a:ea typeface="微软雅黑" panose="020B0503020204020204" pitchFamily="34" charset="-122"/>
            </a:endParaRPr>
          </a:p>
        </p:txBody>
      </p:sp>
      <p:sp>
        <p:nvSpPr>
          <p:cNvPr id="37" name="文本框 25"/>
          <p:cNvSpPr txBox="1">
            <a:spLocks noChangeArrowheads="1"/>
          </p:cNvSpPr>
          <p:nvPr/>
        </p:nvSpPr>
        <p:spPr bwMode="auto">
          <a:xfrm>
            <a:off x="2556518" y="6387437"/>
            <a:ext cx="1277803" cy="23299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spcBef>
                <a:spcPct val="0"/>
              </a:spcBef>
              <a:spcAft>
                <a:spcPct val="0"/>
              </a:spcAft>
              <a:buFontTx/>
              <a:buNone/>
            </a:pPr>
            <a:r>
              <a:rPr lang="en-US" altLang="zh-CN"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IC50</a:t>
            </a:r>
            <a:r>
              <a:rPr lang="zh-CN" altLang="en-US"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200nM</a:t>
            </a:r>
            <a:endParaRPr lang="zh-CN" altLang="en-US"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 name="文本框 23"/>
          <p:cNvSpPr txBox="1">
            <a:spLocks noChangeArrowheads="1"/>
          </p:cNvSpPr>
          <p:nvPr/>
        </p:nvSpPr>
        <p:spPr bwMode="auto">
          <a:xfrm>
            <a:off x="0" y="6387439"/>
            <a:ext cx="1277803" cy="232991"/>
          </a:xfrm>
          <a:prstGeom prst="rect">
            <a:avLst/>
          </a:prstGeom>
          <a:solidFill>
            <a:srgbClr val="358D3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spcBef>
                <a:spcPct val="0"/>
              </a:spcBef>
              <a:spcAft>
                <a:spcPct val="0"/>
              </a:spcAft>
              <a:buFontTx/>
              <a:buNone/>
            </a:pPr>
            <a:r>
              <a:rPr lang="en-US" altLang="zh-CN"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IC50</a:t>
            </a:r>
            <a:r>
              <a:rPr lang="zh-CN" altLang="en-US"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50nM</a:t>
            </a:r>
            <a:endParaRPr lang="zh-CN" altLang="en-US"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文本框 24"/>
          <p:cNvSpPr txBox="1">
            <a:spLocks noChangeArrowheads="1"/>
          </p:cNvSpPr>
          <p:nvPr/>
        </p:nvSpPr>
        <p:spPr bwMode="auto">
          <a:xfrm>
            <a:off x="1278715" y="6387438"/>
            <a:ext cx="1277803" cy="232991"/>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spcBef>
                <a:spcPct val="0"/>
              </a:spcBef>
              <a:spcAft>
                <a:spcPct val="0"/>
              </a:spcAft>
              <a:buFontTx/>
              <a:buNone/>
            </a:pPr>
            <a:r>
              <a:rPr lang="en-US" altLang="zh-CN" sz="933" b="1"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IC50&gt;50 &lt;</a:t>
            </a:r>
            <a:r>
              <a:rPr lang="zh-CN" altLang="en-US" sz="933" b="1"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933" b="1"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200nM</a:t>
            </a:r>
            <a:endParaRPr lang="zh-CN" altLang="en-US" sz="933" b="1"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 name="矩形 1"/>
          <p:cNvSpPr/>
          <p:nvPr/>
        </p:nvSpPr>
        <p:spPr bwMode="auto">
          <a:xfrm>
            <a:off x="878541" y="1855695"/>
            <a:ext cx="699247" cy="233082"/>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54493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0"/>
            <a:ext cx="5494867"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4</a:t>
            </a:r>
            <a:r>
              <a:rPr lang="zh-CN" altLang="en-US" sz="3200" b="1" dirty="0" smtClean="0">
                <a:solidFill>
                  <a:srgbClr val="4F81BD"/>
                </a:solidFill>
                <a:latin typeface="微软雅黑" panose="020B0503020204020204" pitchFamily="34" charset="-122"/>
                <a:ea typeface="微软雅黑" panose="020B0503020204020204" pitchFamily="34" charset="-122"/>
              </a:rPr>
              <a:t>、</a:t>
            </a:r>
            <a:r>
              <a:rPr lang="zh-CN" altLang="en-US" sz="3200" b="1" dirty="0">
                <a:solidFill>
                  <a:srgbClr val="4F81BD"/>
                </a:solidFill>
                <a:latin typeface="微软雅黑" panose="020B0503020204020204" pitchFamily="34" charset="-122"/>
                <a:ea typeface="微软雅黑" panose="020B0503020204020204" pitchFamily="34" charset="-122"/>
              </a:rPr>
              <a:t>创新性</a:t>
            </a:r>
            <a:r>
              <a:rPr lang="en-US" altLang="zh-CN" sz="3200" b="1" dirty="0">
                <a:solidFill>
                  <a:srgbClr val="4F81BD"/>
                </a:solidFill>
                <a:latin typeface="微软雅黑" panose="020B0503020204020204" pitchFamily="34" charset="-122"/>
                <a:ea typeface="微软雅黑" panose="020B0503020204020204" pitchFamily="34" charset="-122"/>
              </a:rPr>
              <a:t>   </a:t>
            </a:r>
            <a:r>
              <a:rPr lang="en-US" altLang="zh-CN" sz="2667" spc="133" dirty="0">
                <a:solidFill>
                  <a:srgbClr val="B8B8B8"/>
                </a:solidFill>
                <a:latin typeface="微软雅黑" panose="020B0503020204020204" pitchFamily="34" charset="-122"/>
                <a:ea typeface="微软雅黑" panose="020B0503020204020204" pitchFamily="34" charset="-122"/>
              </a:rPr>
              <a:t>Innovativeness</a:t>
            </a:r>
            <a:r>
              <a:rPr lang="zh-CN" altLang="en-US" sz="2667" spc="133" dirty="0">
                <a:solidFill>
                  <a:srgbClr val="B8B8B8"/>
                </a:solidFill>
                <a:latin typeface="微软雅黑" panose="020B0503020204020204" pitchFamily="34" charset="-122"/>
                <a:ea typeface="微软雅黑" panose="020B0503020204020204" pitchFamily="34" charset="-122"/>
              </a:rPr>
              <a:t> </a:t>
            </a:r>
            <a:endParaRPr lang="en-US" altLang="zh-CN" sz="2667" spc="133" dirty="0">
              <a:solidFill>
                <a:srgbClr val="B8B8B8"/>
              </a:solidFill>
              <a:latin typeface="微软雅黑" panose="020B0503020204020204" pitchFamily="34" charset="-122"/>
              <a:ea typeface="微软雅黑" panose="020B0503020204020204" pitchFamily="34" charset="-122"/>
            </a:endParaRPr>
          </a:p>
        </p:txBody>
      </p:sp>
      <p:sp>
        <p:nvSpPr>
          <p:cNvPr id="13315" name="矩形 3"/>
          <p:cNvSpPr>
            <a:spLocks noChangeArrowheads="1"/>
          </p:cNvSpPr>
          <p:nvPr/>
        </p:nvSpPr>
        <p:spPr bwMode="auto">
          <a:xfrm>
            <a:off x="228601" y="1380067"/>
            <a:ext cx="5829300" cy="4173586"/>
          </a:xfrm>
          <a:prstGeom prst="rect">
            <a:avLst/>
          </a:prstGeom>
          <a:solidFill>
            <a:schemeClr val="bg1"/>
          </a:solidFill>
          <a:ln w="12700" algn="ctr">
            <a:solidFill>
              <a:schemeClr val="accent1"/>
            </a:solidFill>
            <a:prstDash val="dash"/>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endParaRPr lang="zh-CN" altLang="en-US" sz="1600">
              <a:solidFill>
                <a:srgbClr val="000000"/>
              </a:solidFill>
              <a:latin typeface="Arial" panose="020B0604020202020204" pitchFamily="34" charset="0"/>
            </a:endParaRPr>
          </a:p>
        </p:txBody>
      </p:sp>
      <p:sp>
        <p:nvSpPr>
          <p:cNvPr id="13316" name="矩形 5"/>
          <p:cNvSpPr>
            <a:spLocks noChangeArrowheads="1"/>
          </p:cNvSpPr>
          <p:nvPr/>
        </p:nvSpPr>
        <p:spPr bwMode="auto">
          <a:xfrm>
            <a:off x="647701" y="1185334"/>
            <a:ext cx="4610100" cy="243417"/>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spcBef>
                <a:spcPct val="0"/>
              </a:spcBef>
              <a:spcAft>
                <a:spcPct val="0"/>
              </a:spcAft>
              <a:buFontTx/>
              <a:buNone/>
            </a:pPr>
            <a:r>
              <a:rPr lang="zh-CN" altLang="en-US" sz="1600" b="1" dirty="0">
                <a:solidFill>
                  <a:srgbClr val="000000"/>
                </a:solidFill>
                <a:latin typeface="微软雅黑" panose="020B0503020204020204" pitchFamily="34" charset="-122"/>
                <a:ea typeface="微软雅黑" panose="020B0503020204020204" pitchFamily="34" charset="-122"/>
              </a:rPr>
              <a:t>创新结构，提高了对</a:t>
            </a:r>
            <a:r>
              <a:rPr lang="en-US" altLang="zh-CN" sz="1600" b="1" dirty="0">
                <a:solidFill>
                  <a:srgbClr val="000000"/>
                </a:solidFill>
                <a:latin typeface="微软雅黑" panose="020B0503020204020204" pitchFamily="34" charset="-122"/>
                <a:ea typeface="微软雅黑" panose="020B0503020204020204" pitchFamily="34" charset="-122"/>
              </a:rPr>
              <a:t>ALK</a:t>
            </a:r>
            <a:r>
              <a:rPr lang="zh-CN" altLang="en-US" sz="1600" b="1" dirty="0">
                <a:solidFill>
                  <a:srgbClr val="000000"/>
                </a:solidFill>
                <a:latin typeface="微软雅黑" panose="020B0503020204020204" pitchFamily="34" charset="-122"/>
                <a:ea typeface="微软雅黑" panose="020B0503020204020204" pitchFamily="34" charset="-122"/>
              </a:rPr>
              <a:t>的抑制能力和</a:t>
            </a:r>
            <a:r>
              <a:rPr lang="zh-CN" altLang="en-US" sz="1600" b="1" dirty="0" smtClean="0">
                <a:solidFill>
                  <a:srgbClr val="000000"/>
                </a:solidFill>
                <a:latin typeface="微软雅黑" panose="020B0503020204020204" pitchFamily="34" charset="-122"/>
                <a:ea typeface="微软雅黑" panose="020B0503020204020204" pitchFamily="34" charset="-122"/>
              </a:rPr>
              <a:t>选择性</a:t>
            </a:r>
            <a:endParaRPr lang="zh-CN" altLang="en-US" sz="1600" b="1" baseline="30000" dirty="0">
              <a:solidFill>
                <a:srgbClr val="FF0000"/>
              </a:solidFill>
              <a:latin typeface="微软雅黑" panose="020B0503020204020204" pitchFamily="34" charset="-122"/>
              <a:ea typeface="微软雅黑" panose="020B0503020204020204" pitchFamily="34" charset="-122"/>
            </a:endParaRPr>
          </a:p>
        </p:txBody>
      </p:sp>
      <p:pic>
        <p:nvPicPr>
          <p:cNvPr id="13317" name="图片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2901" y="2504871"/>
            <a:ext cx="2309283" cy="2865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椭圆 7"/>
          <p:cNvSpPr/>
          <p:nvPr/>
        </p:nvSpPr>
        <p:spPr>
          <a:xfrm>
            <a:off x="3331634" y="3014989"/>
            <a:ext cx="635000" cy="62018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0" fontAlgn="base" hangingPunct="0">
              <a:spcBef>
                <a:spcPct val="0"/>
              </a:spcBef>
              <a:spcAft>
                <a:spcPct val="0"/>
              </a:spcAft>
              <a:defRPr/>
            </a:pPr>
            <a:endParaRPr lang="zh-CN" altLang="en-US" sz="16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319" name="文本框 4"/>
          <p:cNvSpPr txBox="1">
            <a:spLocks noChangeArrowheads="1"/>
          </p:cNvSpPr>
          <p:nvPr/>
        </p:nvSpPr>
        <p:spPr bwMode="auto">
          <a:xfrm>
            <a:off x="3917951" y="3031922"/>
            <a:ext cx="107103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en-US" altLang="zh-CN"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C4</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位苯胺基</a:t>
            </a:r>
            <a:r>
              <a:rPr lang="en-US" altLang="zh-CN"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C2’</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中引入</a:t>
            </a:r>
            <a:r>
              <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二甲基氧化磷（</a:t>
            </a:r>
            <a:r>
              <a:rPr lang="en-US" altLang="zh-CN"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DMPO</a:t>
            </a:r>
            <a:r>
              <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作为氢键受体</a:t>
            </a:r>
          </a:p>
        </p:txBody>
      </p:sp>
      <p:sp>
        <p:nvSpPr>
          <p:cNvPr id="10" name="椭圆 9"/>
          <p:cNvSpPr/>
          <p:nvPr/>
        </p:nvSpPr>
        <p:spPr>
          <a:xfrm>
            <a:off x="2965451" y="2504871"/>
            <a:ext cx="421217" cy="41275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0" fontAlgn="base" hangingPunct="0">
              <a:spcBef>
                <a:spcPct val="0"/>
              </a:spcBef>
              <a:spcAft>
                <a:spcPct val="0"/>
              </a:spcAft>
              <a:defRPr/>
            </a:pPr>
            <a:endParaRPr lang="zh-CN" altLang="en-US" sz="16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321" name="文本框 12"/>
          <p:cNvSpPr txBox="1">
            <a:spLocks noChangeArrowheads="1"/>
          </p:cNvSpPr>
          <p:nvPr/>
        </p:nvSpPr>
        <p:spPr bwMode="auto">
          <a:xfrm>
            <a:off x="846668" y="3220305"/>
            <a:ext cx="9694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en-US" altLang="zh-CN"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C2</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苯胺基</a:t>
            </a:r>
            <a:r>
              <a:rPr lang="en-US" altLang="zh-CN"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C2’</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引入</a:t>
            </a:r>
            <a:r>
              <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甲氧基</a:t>
            </a:r>
          </a:p>
        </p:txBody>
      </p:sp>
      <p:sp>
        <p:nvSpPr>
          <p:cNvPr id="12" name="椭圆 11"/>
          <p:cNvSpPr/>
          <p:nvPr/>
        </p:nvSpPr>
        <p:spPr>
          <a:xfrm>
            <a:off x="1663701" y="3241472"/>
            <a:ext cx="421216" cy="41063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0" fontAlgn="base" hangingPunct="0">
              <a:spcBef>
                <a:spcPct val="0"/>
              </a:spcBef>
              <a:spcAft>
                <a:spcPct val="0"/>
              </a:spcAft>
              <a:defRPr/>
            </a:pPr>
            <a:endParaRPr lang="zh-CN" altLang="en-US" sz="16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323" name="文本框 16"/>
          <p:cNvSpPr txBox="1">
            <a:spLocks noChangeArrowheads="1"/>
          </p:cNvSpPr>
          <p:nvPr/>
        </p:nvSpPr>
        <p:spPr bwMode="auto">
          <a:xfrm>
            <a:off x="3357034" y="2415971"/>
            <a:ext cx="11916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en-US" altLang="zh-CN"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C5</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位引入</a:t>
            </a:r>
            <a:r>
              <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氯原子</a:t>
            </a:r>
          </a:p>
        </p:txBody>
      </p:sp>
      <p:sp>
        <p:nvSpPr>
          <p:cNvPr id="14" name="椭圆 13"/>
          <p:cNvSpPr/>
          <p:nvPr/>
        </p:nvSpPr>
        <p:spPr>
          <a:xfrm>
            <a:off x="2021417" y="4014055"/>
            <a:ext cx="635000" cy="114088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0" fontAlgn="base" hangingPunct="0">
              <a:spcBef>
                <a:spcPct val="0"/>
              </a:spcBef>
              <a:spcAft>
                <a:spcPct val="0"/>
              </a:spcAft>
              <a:defRPr/>
            </a:pPr>
            <a:endParaRPr lang="zh-CN" altLang="en-US" sz="16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325" name="文本框 20"/>
          <p:cNvSpPr txBox="1">
            <a:spLocks noChangeArrowheads="1"/>
          </p:cNvSpPr>
          <p:nvPr/>
        </p:nvSpPr>
        <p:spPr bwMode="auto">
          <a:xfrm>
            <a:off x="2620434" y="4217255"/>
            <a:ext cx="1219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en-US" altLang="zh-CN" sz="800" b="1">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C2</a:t>
            </a:r>
            <a:r>
              <a:rPr lang="zh-CN" altLang="en-US" sz="800" b="1">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苯胺基</a:t>
            </a:r>
            <a:r>
              <a:rPr lang="en-US" altLang="zh-CN" sz="800" b="1">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C4’</a:t>
            </a:r>
            <a:r>
              <a:rPr lang="zh-CN" altLang="en-US" sz="800" b="1">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引入</a:t>
            </a:r>
            <a:r>
              <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甲基螺环二胺</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基团</a:t>
            </a:r>
            <a:endPar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 name="矩形: 圆角 21"/>
          <p:cNvSpPr/>
          <p:nvPr/>
        </p:nvSpPr>
        <p:spPr>
          <a:xfrm>
            <a:off x="1481668" y="2585305"/>
            <a:ext cx="2343149" cy="1325033"/>
          </a:xfrm>
          <a:prstGeom prst="roundRect">
            <a:avLst/>
          </a:prstGeom>
          <a:solidFill>
            <a:srgbClr val="F2F2F2">
              <a:alpha val="2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0" fontAlgn="base" hangingPunct="0">
              <a:spcBef>
                <a:spcPct val="0"/>
              </a:spcBef>
              <a:spcAft>
                <a:spcPct val="0"/>
              </a:spcAft>
              <a:defRPr/>
            </a:pPr>
            <a:endParaRPr lang="zh-CN" altLang="en-US" sz="16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327" name="文本框 16"/>
          <p:cNvSpPr txBox="1">
            <a:spLocks noChangeArrowheads="1"/>
          </p:cNvSpPr>
          <p:nvPr/>
        </p:nvSpPr>
        <p:spPr bwMode="auto">
          <a:xfrm>
            <a:off x="4093634" y="2022271"/>
            <a:ext cx="121708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800">
                <a:solidFill>
                  <a:srgbClr val="000000"/>
                </a:solidFill>
                <a:latin typeface="微软雅黑" panose="020B0503020204020204" pitchFamily="34" charset="-122"/>
                <a:ea typeface="微软雅黑" panose="020B0503020204020204" pitchFamily="34" charset="-122"/>
              </a:rPr>
              <a:t>进一步</a:t>
            </a:r>
            <a:r>
              <a:rPr lang="zh-CN" altLang="en-US" sz="800" b="1">
                <a:solidFill>
                  <a:srgbClr val="000000"/>
                </a:solidFill>
                <a:latin typeface="微软雅黑" panose="020B0503020204020204" pitchFamily="34" charset="-122"/>
                <a:ea typeface="微软雅黑" panose="020B0503020204020204" pitchFamily="34" charset="-122"/>
              </a:rPr>
              <a:t>提高了对</a:t>
            </a:r>
            <a:r>
              <a:rPr lang="en-US" altLang="zh-CN" sz="800" b="1">
                <a:solidFill>
                  <a:srgbClr val="000000"/>
                </a:solidFill>
                <a:latin typeface="微软雅黑" panose="020B0503020204020204" pitchFamily="34" charset="-122"/>
                <a:ea typeface="微软雅黑" panose="020B0503020204020204" pitchFamily="34" charset="-122"/>
              </a:rPr>
              <a:t>ALK</a:t>
            </a:r>
            <a:r>
              <a:rPr lang="zh-CN" altLang="en-US" sz="800" b="1">
                <a:solidFill>
                  <a:srgbClr val="000000"/>
                </a:solidFill>
                <a:latin typeface="微软雅黑" panose="020B0503020204020204" pitchFamily="34" charset="-122"/>
                <a:ea typeface="微软雅黑" panose="020B0503020204020204" pitchFamily="34" charset="-122"/>
              </a:rPr>
              <a:t>的抑制能力</a:t>
            </a:r>
          </a:p>
        </p:txBody>
      </p:sp>
      <p:sp>
        <p:nvSpPr>
          <p:cNvPr id="13328" name="文本框 17"/>
          <p:cNvSpPr txBox="1">
            <a:spLocks noChangeArrowheads="1"/>
          </p:cNvSpPr>
          <p:nvPr/>
        </p:nvSpPr>
        <p:spPr bwMode="auto">
          <a:xfrm>
            <a:off x="228601" y="3503937"/>
            <a:ext cx="10477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800" b="1" dirty="0" smtClean="0">
                <a:solidFill>
                  <a:srgbClr val="000000"/>
                </a:solidFill>
                <a:latin typeface="微软雅黑" panose="020B0503020204020204" pitchFamily="34" charset="-122"/>
                <a:ea typeface="微软雅黑" panose="020B0503020204020204" pitchFamily="34" charset="-122"/>
              </a:rPr>
              <a:t>提高</a:t>
            </a:r>
            <a:r>
              <a:rPr lang="zh-CN" altLang="en-US" sz="800" b="1" dirty="0">
                <a:solidFill>
                  <a:srgbClr val="000000"/>
                </a:solidFill>
                <a:latin typeface="微软雅黑" panose="020B0503020204020204" pitchFamily="34" charset="-122"/>
                <a:ea typeface="微软雅黑" panose="020B0503020204020204" pitchFamily="34" charset="-122"/>
              </a:rPr>
              <a:t>对</a:t>
            </a:r>
            <a:r>
              <a:rPr lang="en-US" altLang="zh-CN" sz="800" b="1" dirty="0">
                <a:solidFill>
                  <a:srgbClr val="000000"/>
                </a:solidFill>
                <a:latin typeface="微软雅黑" panose="020B0503020204020204" pitchFamily="34" charset="-122"/>
                <a:ea typeface="微软雅黑" panose="020B0503020204020204" pitchFamily="34" charset="-122"/>
              </a:rPr>
              <a:t>ALK</a:t>
            </a:r>
            <a:r>
              <a:rPr lang="zh-CN" altLang="en-US" sz="800" b="1" dirty="0">
                <a:solidFill>
                  <a:srgbClr val="000000"/>
                </a:solidFill>
                <a:latin typeface="微软雅黑" panose="020B0503020204020204" pitchFamily="34" charset="-122"/>
                <a:ea typeface="微软雅黑" panose="020B0503020204020204" pitchFamily="34" charset="-122"/>
              </a:rPr>
              <a:t>的抑制能力</a:t>
            </a:r>
          </a:p>
        </p:txBody>
      </p:sp>
      <p:sp>
        <p:nvSpPr>
          <p:cNvPr id="13329" name="文本框 18"/>
          <p:cNvSpPr txBox="1">
            <a:spLocks noChangeArrowheads="1"/>
          </p:cNvSpPr>
          <p:nvPr/>
        </p:nvSpPr>
        <p:spPr bwMode="auto">
          <a:xfrm>
            <a:off x="2620434" y="4712555"/>
            <a:ext cx="176953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800" b="1" dirty="0" smtClean="0">
                <a:solidFill>
                  <a:srgbClr val="000000"/>
                </a:solidFill>
                <a:latin typeface="微软雅黑" panose="020B0503020204020204" pitchFamily="34" charset="-122"/>
                <a:ea typeface="微软雅黑" panose="020B0503020204020204" pitchFamily="34" charset="-122"/>
              </a:rPr>
              <a:t>提高</a:t>
            </a:r>
            <a:r>
              <a:rPr lang="zh-CN" altLang="en-US" sz="800" b="1" dirty="0">
                <a:solidFill>
                  <a:srgbClr val="000000"/>
                </a:solidFill>
                <a:latin typeface="微软雅黑" panose="020B0503020204020204" pitchFamily="34" charset="-122"/>
                <a:ea typeface="微软雅黑" panose="020B0503020204020204" pitchFamily="34" charset="-122"/>
              </a:rPr>
              <a:t>对</a:t>
            </a:r>
            <a:r>
              <a:rPr lang="en-US" altLang="zh-CN" sz="800" b="1" dirty="0">
                <a:solidFill>
                  <a:srgbClr val="000000"/>
                </a:solidFill>
                <a:latin typeface="微软雅黑" panose="020B0503020204020204" pitchFamily="34" charset="-122"/>
                <a:ea typeface="微软雅黑" panose="020B0503020204020204" pitchFamily="34" charset="-122"/>
              </a:rPr>
              <a:t>ALK </a:t>
            </a:r>
            <a:r>
              <a:rPr lang="zh-CN" altLang="en-US" sz="800" b="1" dirty="0">
                <a:solidFill>
                  <a:srgbClr val="000000"/>
                </a:solidFill>
                <a:latin typeface="微软雅黑" panose="020B0503020204020204" pitchFamily="34" charset="-122"/>
                <a:ea typeface="微软雅黑" panose="020B0503020204020204" pitchFamily="34" charset="-122"/>
              </a:rPr>
              <a:t>耐药突变株的抑制活性</a:t>
            </a:r>
          </a:p>
        </p:txBody>
      </p:sp>
      <p:sp>
        <p:nvSpPr>
          <p:cNvPr id="13330" name="文本框 19"/>
          <p:cNvSpPr txBox="1">
            <a:spLocks noChangeArrowheads="1"/>
          </p:cNvSpPr>
          <p:nvPr/>
        </p:nvSpPr>
        <p:spPr bwMode="auto">
          <a:xfrm>
            <a:off x="4353983" y="3635171"/>
            <a:ext cx="15578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800">
                <a:solidFill>
                  <a:srgbClr val="000000"/>
                </a:solidFill>
                <a:latin typeface="微软雅黑" panose="020B0503020204020204" pitchFamily="34" charset="-122"/>
                <a:ea typeface="微软雅黑" panose="020B0503020204020204" pitchFamily="34" charset="-122"/>
              </a:rPr>
              <a:t>极大提高对</a:t>
            </a:r>
            <a:r>
              <a:rPr lang="en-US" altLang="zh-CN" sz="800">
                <a:solidFill>
                  <a:srgbClr val="000000"/>
                </a:solidFill>
                <a:latin typeface="微软雅黑" panose="020B0503020204020204" pitchFamily="34" charset="-122"/>
                <a:ea typeface="微软雅黑" panose="020B0503020204020204" pitchFamily="34" charset="-122"/>
              </a:rPr>
              <a:t>IGF1R</a:t>
            </a:r>
            <a:r>
              <a:rPr lang="zh-CN" altLang="en-US" sz="800">
                <a:solidFill>
                  <a:srgbClr val="000000"/>
                </a:solidFill>
                <a:latin typeface="微软雅黑" panose="020B0503020204020204" pitchFamily="34" charset="-122"/>
                <a:ea typeface="微软雅黑" panose="020B0503020204020204" pitchFamily="34" charset="-122"/>
              </a:rPr>
              <a:t>和</a:t>
            </a:r>
            <a:r>
              <a:rPr lang="en-US" altLang="zh-CN" sz="800">
                <a:solidFill>
                  <a:srgbClr val="000000"/>
                </a:solidFill>
                <a:latin typeface="微软雅黑" panose="020B0503020204020204" pitchFamily="34" charset="-122"/>
                <a:ea typeface="微软雅黑" panose="020B0503020204020204" pitchFamily="34" charset="-122"/>
              </a:rPr>
              <a:t>InsR</a:t>
            </a:r>
            <a:r>
              <a:rPr lang="zh-CN" altLang="en-US" sz="800">
                <a:solidFill>
                  <a:srgbClr val="000000"/>
                </a:solidFill>
                <a:latin typeface="微软雅黑" panose="020B0503020204020204" pitchFamily="34" charset="-122"/>
                <a:ea typeface="微软雅黑" panose="020B0503020204020204" pitchFamily="34" charset="-122"/>
              </a:rPr>
              <a:t>的选择性，</a:t>
            </a:r>
            <a:r>
              <a:rPr lang="zh-CN" altLang="en-US" sz="800" b="1">
                <a:solidFill>
                  <a:srgbClr val="000000"/>
                </a:solidFill>
                <a:latin typeface="微软雅黑" panose="020B0503020204020204" pitchFamily="34" charset="-122"/>
                <a:ea typeface="微软雅黑" panose="020B0503020204020204" pitchFamily="34" charset="-122"/>
              </a:rPr>
              <a:t>降低血糖相关毒性，维持血糖稳态</a:t>
            </a:r>
          </a:p>
        </p:txBody>
      </p:sp>
      <p:sp>
        <p:nvSpPr>
          <p:cNvPr id="21" name="矩形标注 20"/>
          <p:cNvSpPr/>
          <p:nvPr/>
        </p:nvSpPr>
        <p:spPr bwMode="auto">
          <a:xfrm>
            <a:off x="4119035" y="1977821"/>
            <a:ext cx="1085849" cy="446616"/>
          </a:xfrm>
          <a:prstGeom prst="wedgeRectCallout">
            <a:avLst>
              <a:gd name="adj1" fmla="val -62473"/>
              <a:gd name="adj2" fmla="val 51537"/>
            </a:avLst>
          </a:prstGeom>
          <a:noFill/>
          <a:ln w="9525" cap="flat" cmpd="sng" algn="ctr">
            <a:solidFill>
              <a:schemeClr val="tx2">
                <a:lumMod val="60000"/>
                <a:lumOff val="40000"/>
              </a:schemeClr>
            </a:solidFill>
            <a:prstDash val="solid"/>
            <a:round/>
            <a:headEnd type="none" w="med" len="med"/>
            <a:tailEnd type="none" w="med" len="med"/>
          </a:ln>
          <a:effectLst/>
          <a:extLst/>
        </p:spPr>
        <p:txBody>
          <a:bodyPr/>
          <a:lstStyle/>
          <a:p>
            <a:pPr fontAlgn="base">
              <a:spcBef>
                <a:spcPct val="0"/>
              </a:spcBef>
              <a:spcAft>
                <a:spcPct val="0"/>
              </a:spcAft>
              <a:buFont typeface="Arial" panose="020B0604020202020204" pitchFamily="34" charset="0"/>
              <a:buNone/>
              <a:defRPr/>
            </a:pPr>
            <a:endParaRPr lang="zh-CN" altLang="en-US" sz="1600">
              <a:solidFill>
                <a:srgbClr val="000000"/>
              </a:solidFill>
              <a:latin typeface="Arial" panose="020B0604020202020204" pitchFamily="34" charset="0"/>
            </a:endParaRPr>
          </a:p>
        </p:txBody>
      </p:sp>
      <p:sp>
        <p:nvSpPr>
          <p:cNvPr id="22" name="矩形标注 21"/>
          <p:cNvSpPr/>
          <p:nvPr/>
        </p:nvSpPr>
        <p:spPr bwMode="auto">
          <a:xfrm>
            <a:off x="281517" y="3512406"/>
            <a:ext cx="876300" cy="330086"/>
          </a:xfrm>
          <a:prstGeom prst="wedgeRectCallout">
            <a:avLst>
              <a:gd name="adj1" fmla="val 83085"/>
              <a:gd name="adj2" fmla="val -39244"/>
            </a:avLst>
          </a:prstGeom>
          <a:noFill/>
          <a:ln w="9525" cap="flat" cmpd="sng" algn="ctr">
            <a:solidFill>
              <a:schemeClr val="tx2">
                <a:lumMod val="60000"/>
                <a:lumOff val="40000"/>
              </a:schemeClr>
            </a:solidFill>
            <a:prstDash val="solid"/>
            <a:round/>
            <a:headEnd type="none" w="med" len="med"/>
            <a:tailEnd type="none" w="med" len="med"/>
          </a:ln>
          <a:effectLst/>
          <a:extLst/>
        </p:spPr>
        <p:txBody>
          <a:bodyPr/>
          <a:lstStyle/>
          <a:p>
            <a:pPr fontAlgn="base">
              <a:spcBef>
                <a:spcPct val="0"/>
              </a:spcBef>
              <a:spcAft>
                <a:spcPct val="0"/>
              </a:spcAft>
              <a:buFont typeface="Arial" panose="020B0604020202020204" pitchFamily="34" charset="0"/>
              <a:buNone/>
              <a:defRPr/>
            </a:pPr>
            <a:endParaRPr lang="zh-CN" altLang="en-US" sz="1600">
              <a:solidFill>
                <a:srgbClr val="000000"/>
              </a:solidFill>
              <a:latin typeface="Arial" panose="020B0604020202020204" pitchFamily="34" charset="0"/>
            </a:endParaRPr>
          </a:p>
        </p:txBody>
      </p:sp>
      <p:sp>
        <p:nvSpPr>
          <p:cNvPr id="23" name="矩形标注 22"/>
          <p:cNvSpPr/>
          <p:nvPr/>
        </p:nvSpPr>
        <p:spPr bwMode="auto">
          <a:xfrm>
            <a:off x="2660650" y="4682921"/>
            <a:ext cx="1670051" cy="245078"/>
          </a:xfrm>
          <a:prstGeom prst="wedgeRectCallout">
            <a:avLst>
              <a:gd name="adj1" fmla="val -31352"/>
              <a:gd name="adj2" fmla="val -84681"/>
            </a:avLst>
          </a:prstGeom>
          <a:noFill/>
          <a:ln w="9525" cap="flat" cmpd="sng" algn="ctr">
            <a:solidFill>
              <a:schemeClr val="tx2">
                <a:lumMod val="60000"/>
                <a:lumOff val="40000"/>
              </a:schemeClr>
            </a:solidFill>
            <a:prstDash val="solid"/>
            <a:round/>
            <a:headEnd type="none" w="med" len="med"/>
            <a:tailEnd type="none" w="med" len="med"/>
          </a:ln>
          <a:effectLst/>
          <a:extLst/>
        </p:spPr>
        <p:txBody>
          <a:bodyPr/>
          <a:lstStyle/>
          <a:p>
            <a:pPr fontAlgn="base">
              <a:spcBef>
                <a:spcPct val="0"/>
              </a:spcBef>
              <a:spcAft>
                <a:spcPct val="0"/>
              </a:spcAft>
              <a:buFont typeface="Arial" panose="020B0604020202020204" pitchFamily="34" charset="0"/>
              <a:buNone/>
              <a:defRPr/>
            </a:pPr>
            <a:endParaRPr lang="zh-CN" altLang="en-US" sz="1600">
              <a:solidFill>
                <a:srgbClr val="000000"/>
              </a:solidFill>
              <a:latin typeface="Arial" panose="020B0604020202020204" pitchFamily="34" charset="0"/>
            </a:endParaRPr>
          </a:p>
        </p:txBody>
      </p:sp>
      <p:sp>
        <p:nvSpPr>
          <p:cNvPr id="24" name="矩形标注 23"/>
          <p:cNvSpPr/>
          <p:nvPr/>
        </p:nvSpPr>
        <p:spPr bwMode="auto">
          <a:xfrm>
            <a:off x="4373034" y="3584371"/>
            <a:ext cx="1405467" cy="543984"/>
          </a:xfrm>
          <a:prstGeom prst="wedgeRectCallout">
            <a:avLst>
              <a:gd name="adj1" fmla="val -58570"/>
              <a:gd name="adj2" fmla="val -65286"/>
            </a:avLst>
          </a:prstGeom>
          <a:noFill/>
          <a:ln w="9525" cap="flat" cmpd="sng" algn="ctr">
            <a:solidFill>
              <a:schemeClr val="tx2">
                <a:lumMod val="60000"/>
                <a:lumOff val="40000"/>
              </a:schemeClr>
            </a:solidFill>
            <a:prstDash val="solid"/>
            <a:round/>
            <a:headEnd type="none" w="med" len="med"/>
            <a:tailEnd type="none" w="med" len="med"/>
          </a:ln>
          <a:effectLst/>
          <a:extLst/>
        </p:spPr>
        <p:txBody>
          <a:bodyPr/>
          <a:lstStyle/>
          <a:p>
            <a:pPr fontAlgn="base">
              <a:spcBef>
                <a:spcPct val="0"/>
              </a:spcBef>
              <a:spcAft>
                <a:spcPct val="0"/>
              </a:spcAft>
              <a:buFont typeface="Arial" panose="020B0604020202020204" pitchFamily="34" charset="0"/>
              <a:buNone/>
              <a:defRPr/>
            </a:pPr>
            <a:endParaRPr lang="zh-CN" altLang="en-US" sz="1600">
              <a:solidFill>
                <a:srgbClr val="000000"/>
              </a:solidFill>
              <a:latin typeface="Arial" panose="020B0604020202020204" pitchFamily="34" charset="0"/>
            </a:endParaRPr>
          </a:p>
        </p:txBody>
      </p:sp>
      <p:sp>
        <p:nvSpPr>
          <p:cNvPr id="25" name="矩形 266"/>
          <p:cNvSpPr>
            <a:spLocks noChangeArrowheads="1"/>
          </p:cNvSpPr>
          <p:nvPr/>
        </p:nvSpPr>
        <p:spPr bwMode="auto">
          <a:xfrm>
            <a:off x="6521451" y="1399118"/>
            <a:ext cx="5118100" cy="4154535"/>
          </a:xfrm>
          <a:prstGeom prst="rect">
            <a:avLst/>
          </a:prstGeom>
          <a:noFill/>
          <a:ln w="12700">
            <a:solidFill>
              <a:srgbClr val="FFC000"/>
            </a:solidFill>
            <a:prstDash val="dash"/>
            <a:miter lim="800000"/>
            <a:headEnd/>
            <a:tailEnd/>
          </a:ln>
        </p:spPr>
        <p:txBody>
          <a:bodyPr>
            <a:spAutoFit/>
          </a:bodyPr>
          <a:lstStyle>
            <a:lvl1pPr>
              <a:spcBef>
                <a:spcPct val="15000"/>
              </a:spcBef>
              <a:buChar char="•"/>
              <a:defRPr sz="2400">
                <a:solidFill>
                  <a:schemeClr val="tx1"/>
                </a:solidFill>
                <a:latin typeface="微软雅黑" panose="020B0503020204020204" pitchFamily="34" charset="-122"/>
                <a:ea typeface="微软雅黑" panose="020B0503020204020204" pitchFamily="34" charset="-122"/>
              </a:defRPr>
            </a:lvl1pPr>
            <a:lvl2pPr marL="742950" indent="-285750">
              <a:spcBef>
                <a:spcPct val="15000"/>
              </a:spcBef>
              <a:buChar char="–"/>
              <a:defRPr sz="2100">
                <a:solidFill>
                  <a:schemeClr val="tx1"/>
                </a:solidFill>
                <a:latin typeface="微软雅黑" panose="020B0503020204020204" pitchFamily="34" charset="-122"/>
                <a:ea typeface="微软雅黑" panose="020B0503020204020204" pitchFamily="34" charset="-122"/>
              </a:defRPr>
            </a:lvl2pPr>
            <a:lvl3pPr marL="1143000" indent="-228600">
              <a:spcBef>
                <a:spcPct val="15000"/>
              </a:spcBef>
              <a:buChar char="•"/>
              <a:defRPr>
                <a:solidFill>
                  <a:schemeClr val="tx1"/>
                </a:solidFill>
                <a:latin typeface="微软雅黑" panose="020B0503020204020204" pitchFamily="34" charset="-122"/>
                <a:ea typeface="微软雅黑" panose="020B0503020204020204" pitchFamily="34" charset="-122"/>
              </a:defRPr>
            </a:lvl3pPr>
            <a:lvl4pPr marL="1600200" indent="-228600">
              <a:spcBef>
                <a:spcPct val="15000"/>
              </a:spcBef>
              <a:buChar char="–"/>
              <a:defRPr sz="1500">
                <a:solidFill>
                  <a:schemeClr val="tx1"/>
                </a:solidFill>
                <a:latin typeface="微软雅黑" panose="020B0503020204020204" pitchFamily="34" charset="-122"/>
                <a:ea typeface="微软雅黑" panose="020B0503020204020204" pitchFamily="34" charset="-122"/>
              </a:defRPr>
            </a:lvl4pPr>
            <a:lvl5pPr marL="2057400" indent="-228600">
              <a:spcBef>
                <a:spcPct val="15000"/>
              </a:spcBef>
              <a:buChar char="»"/>
              <a:defRPr sz="15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15000"/>
              </a:spcBef>
              <a:spcAft>
                <a:spcPct val="0"/>
              </a:spcAft>
              <a:buChar char="»"/>
              <a:defRPr sz="15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15000"/>
              </a:spcBef>
              <a:spcAft>
                <a:spcPct val="0"/>
              </a:spcAft>
              <a:buChar char="»"/>
              <a:defRPr sz="15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15000"/>
              </a:spcBef>
              <a:spcAft>
                <a:spcPct val="0"/>
              </a:spcAft>
              <a:buChar char="»"/>
              <a:defRPr sz="15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15000"/>
              </a:spcBef>
              <a:spcAft>
                <a:spcPct val="0"/>
              </a:spcAft>
              <a:buChar char="»"/>
              <a:defRPr sz="1500">
                <a:solidFill>
                  <a:schemeClr val="tx1"/>
                </a:solidFill>
                <a:latin typeface="微软雅黑" panose="020B0503020204020204" pitchFamily="34" charset="-122"/>
                <a:ea typeface="微软雅黑" panose="020B0503020204020204" pitchFamily="34" charset="-122"/>
              </a:defRPr>
            </a:lvl9pPr>
          </a:lstStyle>
          <a:p>
            <a:pPr>
              <a:lnSpc>
                <a:spcPct val="150000"/>
              </a:lnSpc>
              <a:spcBef>
                <a:spcPct val="0"/>
              </a:spcBef>
              <a:buFontTx/>
              <a:buNone/>
              <a:defRPr/>
            </a:pPr>
            <a:r>
              <a:rPr lang="zh-CN" altLang="en-US" sz="1467" b="1" kern="0" dirty="0" smtClean="0">
                <a:cs typeface="Times New Roman" panose="02020603050405020304" pitchFamily="18" charset="0"/>
              </a:rPr>
              <a:t>机制创新</a:t>
            </a:r>
            <a:endParaRPr lang="en-US" altLang="zh-CN" sz="1467" b="1" kern="0" dirty="0">
              <a:cs typeface="Times New Roman" panose="02020603050405020304" pitchFamily="18" charset="0"/>
            </a:endParaRPr>
          </a:p>
          <a:p>
            <a:pPr marL="228594" indent="-228594">
              <a:lnSpc>
                <a:spcPct val="150000"/>
              </a:lnSpc>
              <a:spcBef>
                <a:spcPct val="0"/>
              </a:spcBef>
              <a:buFont typeface="Wingdings" panose="05000000000000000000" pitchFamily="2" charset="2"/>
              <a:buChar char="Ø"/>
              <a:defRPr/>
            </a:pPr>
            <a:r>
              <a:rPr lang="zh-CN" altLang="en-US" sz="1333" b="1" kern="0" dirty="0" smtClean="0">
                <a:solidFill>
                  <a:srgbClr val="000000"/>
                </a:solidFill>
                <a:cs typeface="Times New Roman" panose="02020603050405020304" pitchFamily="18" charset="0"/>
              </a:rPr>
              <a:t>伊鲁阿克片为</a:t>
            </a:r>
            <a:r>
              <a:rPr lang="en-US" altLang="zh-CN" sz="1333" b="1" kern="0" dirty="0" smtClean="0">
                <a:solidFill>
                  <a:srgbClr val="FF0000"/>
                </a:solidFill>
                <a:cs typeface="Times New Roman" panose="02020603050405020304" pitchFamily="18" charset="0"/>
              </a:rPr>
              <a:t>1</a:t>
            </a:r>
            <a:r>
              <a:rPr lang="zh-CN" altLang="en-US" sz="1333" b="1" kern="0" dirty="0" smtClean="0">
                <a:solidFill>
                  <a:srgbClr val="FF0000"/>
                </a:solidFill>
                <a:cs typeface="Times New Roman" panose="02020603050405020304" pitchFamily="18" charset="0"/>
              </a:rPr>
              <a:t>类新药</a:t>
            </a:r>
            <a:r>
              <a:rPr lang="zh-CN" altLang="en-US" sz="1333" kern="0" dirty="0" smtClean="0">
                <a:solidFill>
                  <a:srgbClr val="000000"/>
                </a:solidFill>
                <a:cs typeface="Times New Roman" panose="02020603050405020304" pitchFamily="18" charset="0"/>
              </a:rPr>
              <a:t>，是中国</a:t>
            </a:r>
            <a:r>
              <a:rPr lang="zh-CN" altLang="en-US" sz="1333" kern="0" dirty="0">
                <a:solidFill>
                  <a:srgbClr val="FF0000"/>
                </a:solidFill>
                <a:cs typeface="Times New Roman" panose="02020603050405020304" pitchFamily="18" charset="0"/>
              </a:rPr>
              <a:t>自主研发</a:t>
            </a:r>
            <a:r>
              <a:rPr lang="zh-CN" altLang="en-US" sz="1333" kern="0" dirty="0">
                <a:solidFill>
                  <a:srgbClr val="000000"/>
                </a:solidFill>
                <a:cs typeface="Times New Roman" panose="02020603050405020304" pitchFamily="18" charset="0"/>
              </a:rPr>
              <a:t>新一代</a:t>
            </a:r>
            <a:r>
              <a:rPr lang="en-US" altLang="zh-CN" sz="1333" kern="0" dirty="0">
                <a:solidFill>
                  <a:srgbClr val="000000"/>
                </a:solidFill>
                <a:cs typeface="Times New Roman" panose="02020603050405020304" pitchFamily="18" charset="0"/>
              </a:rPr>
              <a:t>ALK</a:t>
            </a:r>
            <a:r>
              <a:rPr lang="zh-CN" altLang="en-US" sz="1333" kern="0" dirty="0" smtClean="0">
                <a:solidFill>
                  <a:srgbClr val="000000"/>
                </a:solidFill>
                <a:cs typeface="Times New Roman" panose="02020603050405020304" pitchFamily="18" charset="0"/>
              </a:rPr>
              <a:t>抑制剂（化学药品</a:t>
            </a:r>
            <a:r>
              <a:rPr lang="en-US" altLang="zh-CN" sz="1333" kern="0" dirty="0" smtClean="0">
                <a:solidFill>
                  <a:srgbClr val="000000"/>
                </a:solidFill>
                <a:cs typeface="Times New Roman" panose="02020603050405020304" pitchFamily="18" charset="0"/>
              </a:rPr>
              <a:t>1</a:t>
            </a:r>
            <a:r>
              <a:rPr lang="zh-CN" altLang="en-US" sz="1333" kern="0" dirty="0" smtClean="0">
                <a:solidFill>
                  <a:srgbClr val="000000"/>
                </a:solidFill>
                <a:cs typeface="Times New Roman" panose="02020603050405020304" pitchFamily="18" charset="0"/>
              </a:rPr>
              <a:t>类），</a:t>
            </a:r>
            <a:r>
              <a:rPr lang="zh-CN" altLang="en-US" sz="1333" kern="0" dirty="0">
                <a:solidFill>
                  <a:srgbClr val="000000"/>
                </a:solidFill>
                <a:cs typeface="Times New Roman" panose="02020603050405020304" pitchFamily="18" charset="0"/>
              </a:rPr>
              <a:t>可</a:t>
            </a:r>
            <a:r>
              <a:rPr lang="zh-CN" altLang="en-US" sz="1333" kern="0" dirty="0">
                <a:solidFill>
                  <a:srgbClr val="FF0000"/>
                </a:solidFill>
                <a:cs typeface="Times New Roman" panose="02020603050405020304" pitchFamily="18" charset="0"/>
              </a:rPr>
              <a:t>抑制 </a:t>
            </a:r>
            <a:r>
              <a:rPr lang="en-US" altLang="zh-CN" sz="1333" kern="0" dirty="0">
                <a:solidFill>
                  <a:srgbClr val="FF0000"/>
                </a:solidFill>
                <a:cs typeface="Times New Roman" panose="02020603050405020304" pitchFamily="18" charset="0"/>
              </a:rPr>
              <a:t>ALK </a:t>
            </a:r>
            <a:r>
              <a:rPr lang="zh-CN" altLang="en-US" sz="1333" kern="0" dirty="0">
                <a:solidFill>
                  <a:srgbClr val="FF0000"/>
                </a:solidFill>
                <a:cs typeface="Times New Roman" panose="02020603050405020304" pitchFamily="18" charset="0"/>
              </a:rPr>
              <a:t>和</a:t>
            </a:r>
            <a:r>
              <a:rPr lang="zh-CN" altLang="en-US" sz="1333" kern="0" dirty="0">
                <a:solidFill>
                  <a:srgbClr val="000000"/>
                </a:solidFill>
                <a:cs typeface="Times New Roman" panose="02020603050405020304" pitchFamily="18" charset="0"/>
              </a:rPr>
              <a:t> </a:t>
            </a:r>
            <a:r>
              <a:rPr lang="en-US" altLang="zh-CN" sz="1333" kern="0" dirty="0" smtClean="0">
                <a:solidFill>
                  <a:srgbClr val="FF0000"/>
                </a:solidFill>
                <a:cs typeface="Times New Roman" panose="02020603050405020304" pitchFamily="18" charset="0"/>
              </a:rPr>
              <a:t>ROS1</a:t>
            </a:r>
            <a:r>
              <a:rPr lang="zh-CN" altLang="en-US" sz="1333" kern="0" dirty="0" smtClean="0">
                <a:solidFill>
                  <a:srgbClr val="FF0000"/>
                </a:solidFill>
                <a:cs typeface="Times New Roman" panose="02020603050405020304" pitchFamily="18" charset="0"/>
              </a:rPr>
              <a:t>靶点</a:t>
            </a:r>
            <a:endParaRPr lang="en-US" altLang="zh-CN" sz="1333" kern="0" dirty="0" smtClean="0">
              <a:solidFill>
                <a:srgbClr val="FF0000"/>
              </a:solidFill>
              <a:cs typeface="Times New Roman" panose="02020603050405020304" pitchFamily="18" charset="0"/>
            </a:endParaRPr>
          </a:p>
          <a:p>
            <a:pPr marL="228594" indent="-228594">
              <a:lnSpc>
                <a:spcPct val="150000"/>
              </a:lnSpc>
              <a:spcBef>
                <a:spcPct val="0"/>
              </a:spcBef>
              <a:buFont typeface="Wingdings" panose="05000000000000000000" pitchFamily="2" charset="2"/>
              <a:buChar char="Ø"/>
              <a:defRPr/>
            </a:pPr>
            <a:r>
              <a:rPr lang="zh-CN" altLang="en-US" sz="1333" kern="0" dirty="0" smtClean="0">
                <a:solidFill>
                  <a:srgbClr val="FF0000"/>
                </a:solidFill>
                <a:cs typeface="Times New Roman" panose="02020603050405020304" pitchFamily="18" charset="0"/>
              </a:rPr>
              <a:t>唯一临床</a:t>
            </a:r>
            <a:r>
              <a:rPr lang="zh-CN" altLang="en-US" sz="1333" kern="0" dirty="0">
                <a:solidFill>
                  <a:srgbClr val="FF0000"/>
                </a:solidFill>
                <a:cs typeface="Times New Roman" panose="02020603050405020304" pitchFamily="18" charset="0"/>
              </a:rPr>
              <a:t>研究数据全部来自中国患者</a:t>
            </a:r>
            <a:r>
              <a:rPr lang="zh-CN" altLang="en-US" sz="1333" kern="0" dirty="0">
                <a:solidFill>
                  <a:srgbClr val="000000"/>
                </a:solidFill>
                <a:cs typeface="Times New Roman" panose="02020603050405020304" pitchFamily="18" charset="0"/>
              </a:rPr>
              <a:t>，</a:t>
            </a:r>
            <a:r>
              <a:rPr lang="zh-CN" altLang="en-US" sz="1333" kern="0" dirty="0">
                <a:solidFill>
                  <a:srgbClr val="FF0000"/>
                </a:solidFill>
                <a:cs typeface="Times New Roman" panose="02020603050405020304" pitchFamily="18" charset="0"/>
              </a:rPr>
              <a:t>样本量大</a:t>
            </a:r>
            <a:r>
              <a:rPr lang="zh-CN" altLang="en-US" sz="1333" b="1" kern="0" dirty="0">
                <a:solidFill>
                  <a:srgbClr val="000000"/>
                </a:solidFill>
                <a:cs typeface="Times New Roman" panose="02020603050405020304" pitchFamily="18" charset="0"/>
              </a:rPr>
              <a:t>，</a:t>
            </a:r>
            <a:r>
              <a:rPr lang="zh-CN" altLang="en-US" sz="1333" kern="0" dirty="0">
                <a:solidFill>
                  <a:srgbClr val="000000"/>
                </a:solidFill>
                <a:cs typeface="Times New Roman" panose="02020603050405020304" pitchFamily="18" charset="0"/>
              </a:rPr>
              <a:t>对中国患者的治疗具有更直接的指导意义</a:t>
            </a:r>
            <a:endParaRPr lang="en-US" altLang="zh-CN" sz="1333" kern="0" dirty="0">
              <a:solidFill>
                <a:srgbClr val="000000"/>
              </a:solidFill>
              <a:cs typeface="Times New Roman" panose="02020603050405020304" pitchFamily="18" charset="0"/>
            </a:endParaRPr>
          </a:p>
          <a:p>
            <a:pPr marL="228594" indent="-228594">
              <a:lnSpc>
                <a:spcPct val="150000"/>
              </a:lnSpc>
              <a:spcBef>
                <a:spcPct val="0"/>
              </a:spcBef>
              <a:buFont typeface="Wingdings" panose="05000000000000000000" pitchFamily="2" charset="2"/>
              <a:buChar char="Ø"/>
              <a:defRPr/>
            </a:pPr>
            <a:r>
              <a:rPr lang="zh-CN" altLang="en-US" sz="1333" kern="0" dirty="0">
                <a:solidFill>
                  <a:srgbClr val="000000"/>
                </a:solidFill>
                <a:cs typeface="Times New Roman" panose="02020603050405020304" pitchFamily="18" charset="0"/>
              </a:rPr>
              <a:t>属于</a:t>
            </a:r>
            <a:r>
              <a:rPr lang="zh-CN" altLang="en-US" sz="1333" kern="0" dirty="0">
                <a:solidFill>
                  <a:srgbClr val="FF0000"/>
                </a:solidFill>
                <a:cs typeface="Times New Roman" panose="02020603050405020304" pitchFamily="18" charset="0"/>
              </a:rPr>
              <a:t>国家重大新药创制药品，有化合物</a:t>
            </a:r>
            <a:r>
              <a:rPr lang="zh-CN" altLang="en-US" sz="1333" kern="0" dirty="0" smtClean="0">
                <a:solidFill>
                  <a:srgbClr val="FF0000"/>
                </a:solidFill>
                <a:cs typeface="Times New Roman" panose="02020603050405020304" pitchFamily="18" charset="0"/>
              </a:rPr>
              <a:t>专利</a:t>
            </a:r>
            <a:endParaRPr lang="en-US" altLang="zh-CN" sz="1333" kern="0" dirty="0" smtClean="0">
              <a:solidFill>
                <a:srgbClr val="FF0000"/>
              </a:solidFill>
              <a:cs typeface="Times New Roman" panose="02020603050405020304" pitchFamily="18" charset="0"/>
            </a:endParaRPr>
          </a:p>
          <a:p>
            <a:pPr marL="228594" indent="-228594">
              <a:lnSpc>
                <a:spcPct val="150000"/>
              </a:lnSpc>
              <a:spcBef>
                <a:spcPct val="0"/>
              </a:spcBef>
              <a:buFont typeface="Wingdings" panose="05000000000000000000" pitchFamily="2" charset="2"/>
              <a:buChar char="Ø"/>
              <a:defRPr/>
            </a:pPr>
            <a:r>
              <a:rPr lang="zh-CN" altLang="en-US" sz="1333" kern="0" dirty="0" smtClean="0">
                <a:solidFill>
                  <a:srgbClr val="000000"/>
                </a:solidFill>
                <a:cs typeface="Times New Roman" panose="02020603050405020304" pitchFamily="18" charset="0"/>
              </a:rPr>
              <a:t>原料</a:t>
            </a:r>
            <a:r>
              <a:rPr lang="zh-CN" altLang="en-US" sz="1333" kern="0" dirty="0">
                <a:solidFill>
                  <a:srgbClr val="000000"/>
                </a:solidFill>
                <a:cs typeface="Times New Roman" panose="02020603050405020304" pitchFamily="18" charset="0"/>
              </a:rPr>
              <a:t>自产，合成方法和工艺路线均属国内</a:t>
            </a:r>
            <a:r>
              <a:rPr lang="zh-CN" altLang="en-US" sz="1333" kern="0" dirty="0" smtClean="0">
                <a:solidFill>
                  <a:srgbClr val="000000"/>
                </a:solidFill>
                <a:cs typeface="Times New Roman" panose="02020603050405020304" pitchFamily="18" charset="0"/>
              </a:rPr>
              <a:t>首创</a:t>
            </a:r>
            <a:endParaRPr lang="en-US" altLang="zh-CN" sz="1333" kern="0" dirty="0">
              <a:solidFill>
                <a:srgbClr val="000000"/>
              </a:solidFill>
              <a:cs typeface="Times New Roman" panose="02020603050405020304" pitchFamily="18" charset="0"/>
            </a:endParaRPr>
          </a:p>
          <a:p>
            <a:pPr>
              <a:lnSpc>
                <a:spcPct val="150000"/>
              </a:lnSpc>
              <a:spcBef>
                <a:spcPct val="0"/>
              </a:spcBef>
              <a:buFontTx/>
              <a:buNone/>
              <a:defRPr/>
            </a:pPr>
            <a:r>
              <a:rPr lang="zh-CN" altLang="en-US" sz="1467" b="1" kern="0" dirty="0">
                <a:cs typeface="Times New Roman" panose="02020603050405020304" pitchFamily="18" charset="0"/>
              </a:rPr>
              <a:t>患者获益</a:t>
            </a:r>
            <a:endParaRPr lang="en-US" altLang="zh-CN" sz="1333" kern="0" dirty="0">
              <a:cs typeface="Times New Roman" panose="02020603050405020304" pitchFamily="18" charset="0"/>
            </a:endParaRPr>
          </a:p>
          <a:p>
            <a:pPr marL="228594" indent="-228594">
              <a:lnSpc>
                <a:spcPct val="150000"/>
              </a:lnSpc>
              <a:spcBef>
                <a:spcPct val="0"/>
              </a:spcBef>
              <a:buFont typeface="Wingdings" panose="05000000000000000000" pitchFamily="2" charset="2"/>
              <a:buChar char="Ø"/>
              <a:defRPr/>
            </a:pPr>
            <a:r>
              <a:rPr lang="zh-CN" altLang="en-US" sz="1333" kern="0" dirty="0">
                <a:solidFill>
                  <a:srgbClr val="000000"/>
                </a:solidFill>
                <a:cs typeface="Times New Roman" panose="02020603050405020304" pitchFamily="18" charset="0"/>
              </a:rPr>
              <a:t>伊鲁阿克</a:t>
            </a:r>
            <a:r>
              <a:rPr lang="zh-CN" altLang="en-US" sz="1333" kern="0" dirty="0" smtClean="0">
                <a:solidFill>
                  <a:srgbClr val="FF0000"/>
                </a:solidFill>
                <a:cs typeface="Times New Roman" panose="02020603050405020304" pitchFamily="18" charset="0"/>
              </a:rPr>
              <a:t>对大多数</a:t>
            </a:r>
            <a:r>
              <a:rPr lang="en-US" altLang="zh-CN" sz="1333" kern="0" dirty="0">
                <a:solidFill>
                  <a:srgbClr val="FF0000"/>
                </a:solidFill>
                <a:cs typeface="Times New Roman" panose="02020603050405020304" pitchFamily="18" charset="0"/>
              </a:rPr>
              <a:t>ALK TKI</a:t>
            </a:r>
            <a:r>
              <a:rPr lang="zh-CN" altLang="en-US" sz="1333" kern="0" dirty="0">
                <a:solidFill>
                  <a:srgbClr val="FF0000"/>
                </a:solidFill>
                <a:cs typeface="Times New Roman" panose="02020603050405020304" pitchFamily="18" charset="0"/>
              </a:rPr>
              <a:t>耐药突变都有优异的抑制活性</a:t>
            </a:r>
            <a:r>
              <a:rPr lang="zh-CN" altLang="en-US" sz="1333" kern="0" dirty="0">
                <a:solidFill>
                  <a:srgbClr val="000000"/>
                </a:solidFill>
                <a:cs typeface="Times New Roman" panose="02020603050405020304" pitchFamily="18" charset="0"/>
              </a:rPr>
              <a:t>，特别是发生率较高的</a:t>
            </a:r>
            <a:r>
              <a:rPr lang="en-US" altLang="zh-CN" sz="1333" kern="0" dirty="0">
                <a:solidFill>
                  <a:srgbClr val="000000"/>
                </a:solidFill>
                <a:cs typeface="Times New Roman" panose="02020603050405020304" pitchFamily="18" charset="0"/>
              </a:rPr>
              <a:t>L1196M</a:t>
            </a:r>
            <a:r>
              <a:rPr lang="zh-CN" altLang="en-US" sz="1333" kern="0" dirty="0">
                <a:solidFill>
                  <a:srgbClr val="000000"/>
                </a:solidFill>
                <a:cs typeface="Times New Roman" panose="02020603050405020304" pitchFamily="18" charset="0"/>
              </a:rPr>
              <a:t>和</a:t>
            </a:r>
            <a:r>
              <a:rPr lang="en-US" altLang="zh-CN" sz="1333" kern="0" dirty="0">
                <a:solidFill>
                  <a:srgbClr val="000000"/>
                </a:solidFill>
                <a:cs typeface="Times New Roman" panose="02020603050405020304" pitchFamily="18" charset="0"/>
              </a:rPr>
              <a:t>G1202R</a:t>
            </a:r>
            <a:r>
              <a:rPr lang="zh-CN" altLang="en-US" sz="1333" kern="0" dirty="0">
                <a:solidFill>
                  <a:srgbClr val="000000"/>
                </a:solidFill>
                <a:cs typeface="Times New Roman" panose="02020603050405020304" pitchFamily="18" charset="0"/>
              </a:rPr>
              <a:t>等</a:t>
            </a:r>
            <a:r>
              <a:rPr lang="zh-CN" altLang="en-US" sz="1333" kern="0" dirty="0" smtClean="0">
                <a:solidFill>
                  <a:srgbClr val="000000"/>
                </a:solidFill>
                <a:cs typeface="Times New Roman" panose="02020603050405020304" pitchFamily="18" charset="0"/>
              </a:rPr>
              <a:t>突变</a:t>
            </a:r>
            <a:endParaRPr lang="en-US" altLang="zh-CN" sz="1333" kern="0" dirty="0" smtClean="0">
              <a:solidFill>
                <a:srgbClr val="000000"/>
              </a:solidFill>
              <a:cs typeface="Times New Roman" panose="02020603050405020304" pitchFamily="18" charset="0"/>
            </a:endParaRPr>
          </a:p>
          <a:p>
            <a:pPr marL="228594" indent="-228594">
              <a:lnSpc>
                <a:spcPct val="150000"/>
              </a:lnSpc>
              <a:spcBef>
                <a:spcPct val="0"/>
              </a:spcBef>
              <a:buFont typeface="Wingdings" panose="05000000000000000000" pitchFamily="2" charset="2"/>
              <a:buChar char="Ø"/>
              <a:defRPr/>
            </a:pPr>
            <a:r>
              <a:rPr lang="zh-CN" altLang="en-US" sz="1333" kern="0" dirty="0" smtClean="0">
                <a:solidFill>
                  <a:srgbClr val="000000"/>
                </a:solidFill>
                <a:cs typeface="Times New Roman" panose="02020603050405020304" pitchFamily="18" charset="0"/>
              </a:rPr>
              <a:t>创新设计，患者</a:t>
            </a:r>
            <a:r>
              <a:rPr lang="zh-CN" altLang="en-US" sz="1333" kern="0" dirty="0" smtClean="0">
                <a:solidFill>
                  <a:srgbClr val="FF0000"/>
                </a:solidFill>
                <a:cs typeface="Times New Roman" panose="02020603050405020304" pitchFamily="18" charset="0"/>
              </a:rPr>
              <a:t>更好的安全性获益</a:t>
            </a:r>
            <a:endParaRPr lang="en-US" altLang="zh-CN" sz="1333" kern="0" dirty="0">
              <a:solidFill>
                <a:srgbClr val="FF0000"/>
              </a:solidFill>
              <a:cs typeface="Times New Roman" panose="02020603050405020304" pitchFamily="18" charset="0"/>
            </a:endParaRPr>
          </a:p>
          <a:p>
            <a:pPr marL="228594" indent="-228594">
              <a:lnSpc>
                <a:spcPct val="150000"/>
              </a:lnSpc>
              <a:spcBef>
                <a:spcPct val="0"/>
              </a:spcBef>
              <a:buFont typeface="Wingdings" panose="05000000000000000000" pitchFamily="2" charset="2"/>
              <a:buChar char="Ø"/>
              <a:defRPr/>
            </a:pPr>
            <a:r>
              <a:rPr lang="zh-CN" altLang="en-US" sz="1333" kern="0" dirty="0">
                <a:solidFill>
                  <a:srgbClr val="000000"/>
                </a:solidFill>
                <a:cs typeface="Times New Roman" panose="02020603050405020304" pitchFamily="18" charset="0"/>
              </a:rPr>
              <a:t>口服，一天一次，空腹或与食物同服均可。不易漏服，患者</a:t>
            </a:r>
            <a:r>
              <a:rPr lang="zh-CN" altLang="en-US" sz="1333" kern="0" dirty="0">
                <a:solidFill>
                  <a:srgbClr val="FF0000"/>
                </a:solidFill>
                <a:cs typeface="Times New Roman" panose="02020603050405020304" pitchFamily="18" charset="0"/>
              </a:rPr>
              <a:t>依从性高</a:t>
            </a:r>
            <a:endParaRPr lang="en-US" altLang="zh-CN" sz="1333" kern="0" dirty="0">
              <a:solidFill>
                <a:srgbClr val="FF0000"/>
              </a:solidFill>
              <a:cs typeface="Times New Roman" panose="02020603050405020304" pitchFamily="18" charset="0"/>
            </a:endParaRPr>
          </a:p>
        </p:txBody>
      </p:sp>
      <p:sp>
        <p:nvSpPr>
          <p:cNvPr id="13336" name="文本框 25"/>
          <p:cNvSpPr txBox="1">
            <a:spLocks noChangeArrowheads="1"/>
          </p:cNvSpPr>
          <p:nvPr/>
        </p:nvSpPr>
        <p:spPr bwMode="auto">
          <a:xfrm>
            <a:off x="8238067" y="1168401"/>
            <a:ext cx="1483784" cy="3385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fontAlgn="base" hangingPunct="0">
              <a:spcBef>
                <a:spcPct val="0"/>
              </a:spcBef>
              <a:spcAft>
                <a:spcPct val="0"/>
              </a:spcAft>
              <a:buFontTx/>
              <a:buNone/>
            </a:pPr>
            <a:r>
              <a:rPr lang="zh-CN" altLang="en-US" sz="1600" b="1" dirty="0">
                <a:solidFill>
                  <a:srgbClr val="000000"/>
                </a:solidFill>
                <a:latin typeface="微软雅黑" panose="020B0503020204020204" pitchFamily="34" charset="-122"/>
                <a:ea typeface="微软雅黑" panose="020B0503020204020204" pitchFamily="34" charset="-122"/>
              </a:rPr>
              <a:t>创新</a:t>
            </a:r>
            <a:r>
              <a:rPr lang="en-US" altLang="zh-CN" sz="1600" b="1" dirty="0">
                <a:solidFill>
                  <a:srgbClr val="000000"/>
                </a:solidFill>
                <a:latin typeface="微软雅黑" panose="020B0503020204020204" pitchFamily="34" charset="-122"/>
                <a:ea typeface="微软雅黑" panose="020B0503020204020204" pitchFamily="34" charset="-122"/>
              </a:rPr>
              <a:t>VS</a:t>
            </a:r>
            <a:r>
              <a:rPr lang="zh-CN" altLang="en-US" sz="1600" b="1" dirty="0">
                <a:solidFill>
                  <a:srgbClr val="000000"/>
                </a:solidFill>
                <a:latin typeface="微软雅黑" panose="020B0503020204020204" pitchFamily="34" charset="-122"/>
                <a:ea typeface="微软雅黑" panose="020B0503020204020204" pitchFamily="34" charset="-122"/>
              </a:rPr>
              <a:t>获益</a:t>
            </a:r>
          </a:p>
        </p:txBody>
      </p:sp>
    </p:spTree>
    <p:extLst>
      <p:ext uri="{BB962C8B-B14F-4D97-AF65-F5344CB8AC3E}">
        <p14:creationId xmlns:p14="http://schemas.microsoft.com/office/powerpoint/2010/main" val="35317990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OTHERS"/>
  <p:tag name="ID" val="626776"/>
</p:tagLst>
</file>

<file path=ppt/tags/tag2.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OTHERS"/>
  <p:tag name="ID" val="626776"/>
</p:tagLst>
</file>

<file path=ppt/tags/tag3.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1"/>
</p:tagLst>
</file>

<file path=ppt/tags/tag7.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8.xml><?xml version="1.0" encoding="utf-8"?>
<p:tagLst xmlns:a="http://schemas.openxmlformats.org/drawingml/2006/main" xmlns:r="http://schemas.openxmlformats.org/officeDocument/2006/relationships" xmlns:p="http://schemas.openxmlformats.org/presentationml/2006/main">
  <p:tag name="TABLE_ENDDRAG_ORIGIN_RECT" val="865*391"/>
  <p:tag name="TABLE_ENDDRAG_RECT" val="45*41*865*391"/>
</p:tagLst>
</file>

<file path=ppt/theme/theme1.xml><?xml version="1.0" encoding="utf-8"?>
<a:theme xmlns:a="http://schemas.openxmlformats.org/drawingml/2006/main" name="3_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3538</TotalTime>
  <Words>2565</Words>
  <Application>Microsoft Office PowerPoint</Application>
  <PresentationFormat>宽屏</PresentationFormat>
  <Paragraphs>575</Paragraphs>
  <Slides>10</Slides>
  <Notes>8</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10</vt:i4>
      </vt:variant>
    </vt:vector>
  </HeadingPairs>
  <TitlesOfParts>
    <vt:vector size="19" baseType="lpstr">
      <vt:lpstr>宋体</vt:lpstr>
      <vt:lpstr>微软雅黑</vt:lpstr>
      <vt:lpstr>微软雅黑</vt:lpstr>
      <vt:lpstr>Arial</vt:lpstr>
      <vt:lpstr>Calibri</vt:lpstr>
      <vt:lpstr>Times New Roman</vt:lpstr>
      <vt:lpstr>Wingdings</vt:lpstr>
      <vt:lpstr>3_Office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启欣可®（伊鲁阿克）-医保准入策略</dc:title>
  <dc:creator>王亚楠</dc:creator>
  <cp:lastModifiedBy>赵翔</cp:lastModifiedBy>
  <cp:revision>224</cp:revision>
  <dcterms:created xsi:type="dcterms:W3CDTF">2023-07-12T11:35:45Z</dcterms:created>
  <dcterms:modified xsi:type="dcterms:W3CDTF">2024-07-11T06:28:59Z</dcterms:modified>
</cp:coreProperties>
</file>