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heme/theme3.xml" ContentType="application/vnd.openxmlformats-officedocument.theme+xml"/>
  <Override PartName="/ppt/tags/tag184.xml" ContentType="application/vnd.openxmlformats-officedocument.presentationml.tags+xml"/>
  <Override PartName="/ppt/tags/tag185.xml" ContentType="application/vnd.openxmlformats-officedocument.presentationml.tags+xml"/>
  <Override PartName="/ppt/notesSlides/notesSlide1.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2.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3.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4.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5.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6.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7.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8.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2"/>
  </p:notesMasterIdLst>
  <p:sldIdLst>
    <p:sldId id="257" r:id="rId3"/>
    <p:sldId id="258" r:id="rId4"/>
    <p:sldId id="261" r:id="rId5"/>
    <p:sldId id="1010" r:id="rId6"/>
    <p:sldId id="1009" r:id="rId7"/>
    <p:sldId id="1017" r:id="rId8"/>
    <p:sldId id="1012" r:id="rId9"/>
    <p:sldId id="1018" r:id="rId10"/>
    <p:sldId id="1014" r:id="rId11"/>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FFB"/>
    <a:srgbClr val="5A87B8"/>
    <a:srgbClr val="419BFD"/>
    <a:srgbClr val="3861FB"/>
    <a:srgbClr val="444494"/>
    <a:srgbClr val="3967FB"/>
    <a:srgbClr val="FAFCFF"/>
    <a:srgbClr val="D9EBFF"/>
    <a:srgbClr val="E5F1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88" autoAdjust="0"/>
    <p:restoredTop sz="94660"/>
  </p:normalViewPr>
  <p:slideViewPr>
    <p:cSldViewPr snapToGrid="0">
      <p:cViewPr varScale="1">
        <p:scale>
          <a:sx n="89" d="100"/>
          <a:sy n="89" d="100"/>
        </p:scale>
        <p:origin x="56" y="268"/>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2024/7/12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A5F825-9C29-43CC-BB96-80A60E9689F0}"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A5F825-9C29-43CC-BB96-80A60E9689F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4</a:t>
            </a:fld>
            <a:endParaRPr lang="zh-CN" altLang="en-US"/>
          </a:p>
        </p:txBody>
      </p:sp>
    </p:spTree>
    <p:extLst>
      <p:ext uri="{BB962C8B-B14F-4D97-AF65-F5344CB8AC3E}">
        <p14:creationId xmlns:p14="http://schemas.microsoft.com/office/powerpoint/2010/main" val="1934244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5</a:t>
            </a:fld>
            <a:endParaRPr lang="zh-CN" altLang="en-US"/>
          </a:p>
        </p:txBody>
      </p:sp>
    </p:spTree>
    <p:extLst>
      <p:ext uri="{BB962C8B-B14F-4D97-AF65-F5344CB8AC3E}">
        <p14:creationId xmlns:p14="http://schemas.microsoft.com/office/powerpoint/2010/main" val="324292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6</a:t>
            </a:fld>
            <a:endParaRPr lang="zh-CN" altLang="en-US"/>
          </a:p>
        </p:txBody>
      </p:sp>
    </p:spTree>
    <p:extLst>
      <p:ext uri="{BB962C8B-B14F-4D97-AF65-F5344CB8AC3E}">
        <p14:creationId xmlns:p14="http://schemas.microsoft.com/office/powerpoint/2010/main" val="515259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7</a:t>
            </a:fld>
            <a:endParaRPr lang="zh-CN" altLang="en-US"/>
          </a:p>
        </p:txBody>
      </p:sp>
    </p:spTree>
    <p:extLst>
      <p:ext uri="{BB962C8B-B14F-4D97-AF65-F5344CB8AC3E}">
        <p14:creationId xmlns:p14="http://schemas.microsoft.com/office/powerpoint/2010/main" val="2609957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8</a:t>
            </a:fld>
            <a:endParaRPr lang="zh-CN" altLang="en-US"/>
          </a:p>
        </p:txBody>
      </p:sp>
    </p:spTree>
    <p:extLst>
      <p:ext uri="{BB962C8B-B14F-4D97-AF65-F5344CB8AC3E}">
        <p14:creationId xmlns:p14="http://schemas.microsoft.com/office/powerpoint/2010/main" val="4100318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9</a:t>
            </a:fld>
            <a:endParaRPr lang="zh-CN" altLang="en-US"/>
          </a:p>
        </p:txBody>
      </p:sp>
    </p:spTree>
    <p:extLst>
      <p:ext uri="{BB962C8B-B14F-4D97-AF65-F5344CB8AC3E}">
        <p14:creationId xmlns:p14="http://schemas.microsoft.com/office/powerpoint/2010/main" val="2875582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18" Type="http://schemas.openxmlformats.org/officeDocument/2006/relationships/tags" Target="../tags/tag91.xml"/><Relationship Id="rId3" Type="http://schemas.openxmlformats.org/officeDocument/2006/relationships/tags" Target="../tags/tag76.xml"/><Relationship Id="rId21" Type="http://schemas.openxmlformats.org/officeDocument/2006/relationships/slideMaster" Target="../slideMasters/slideMaster2.xml"/><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tags" Target="../tags/tag90.xml"/><Relationship Id="rId2" Type="http://schemas.openxmlformats.org/officeDocument/2006/relationships/tags" Target="../tags/tag75.xml"/><Relationship Id="rId16" Type="http://schemas.openxmlformats.org/officeDocument/2006/relationships/tags" Target="../tags/tag89.xml"/><Relationship Id="rId20" Type="http://schemas.openxmlformats.org/officeDocument/2006/relationships/tags" Target="../tags/tag93.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5" Type="http://schemas.openxmlformats.org/officeDocument/2006/relationships/tags" Target="../tags/tag88.xml"/><Relationship Id="rId23" Type="http://schemas.openxmlformats.org/officeDocument/2006/relationships/image" Target="../media/image2.svg"/><Relationship Id="rId10" Type="http://schemas.openxmlformats.org/officeDocument/2006/relationships/tags" Target="../tags/tag83.xml"/><Relationship Id="rId19" Type="http://schemas.openxmlformats.org/officeDocument/2006/relationships/tags" Target="../tags/tag92.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Master" Target="../slideMasters/slideMaster2.xml"/><Relationship Id="rId5" Type="http://schemas.openxmlformats.org/officeDocument/2006/relationships/tags" Target="../tags/tag98.xml"/><Relationship Id="rId4" Type="http://schemas.openxmlformats.org/officeDocument/2006/relationships/tags" Target="../tags/tag97.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slideMaster" Target="../slideMasters/slideMaster2.xml"/><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tags" Target="../tags/tag130.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tags" Target="../tags/tag129.xml"/><Relationship Id="rId2" Type="http://schemas.openxmlformats.org/officeDocument/2006/relationships/tags" Target="../tags/tag114.xml"/><Relationship Id="rId16" Type="http://schemas.openxmlformats.org/officeDocument/2006/relationships/tags" Target="../tags/tag128.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tags" Target="../tags/tag127.xml"/><Relationship Id="rId10" Type="http://schemas.openxmlformats.org/officeDocument/2006/relationships/tags" Target="../tags/tag122.xml"/><Relationship Id="rId19" Type="http://schemas.openxmlformats.org/officeDocument/2006/relationships/slideMaster" Target="../slideMasters/slideMaster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slideMaster" Target="../slideMasters/slideMaster2.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44.xml"/><Relationship Id="rId3" Type="http://schemas.openxmlformats.org/officeDocument/2006/relationships/tags" Target="../tags/tag139.xml"/><Relationship Id="rId7" Type="http://schemas.openxmlformats.org/officeDocument/2006/relationships/tags" Target="../tags/tag14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slideMaster" Target="../slideMasters/slideMaster2.xml"/><Relationship Id="rId4" Type="http://schemas.openxmlformats.org/officeDocument/2006/relationships/tags" Target="../tags/tag148.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slideMaster" Target="../slideMasters/slideMaster2.xml"/><Relationship Id="rId4" Type="http://schemas.openxmlformats.org/officeDocument/2006/relationships/tags" Target="../tags/tag155.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Master" Target="../slideMasters/slideMaster2.xml"/><Relationship Id="rId5" Type="http://schemas.openxmlformats.org/officeDocument/2006/relationships/tags" Target="../tags/tag160.xml"/><Relationship Id="rId4" Type="http://schemas.openxmlformats.org/officeDocument/2006/relationships/tags" Target="../tags/tag159.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68.xml"/><Relationship Id="rId13" Type="http://schemas.openxmlformats.org/officeDocument/2006/relationships/tags" Target="../tags/tag173.xml"/><Relationship Id="rId18" Type="http://schemas.openxmlformats.org/officeDocument/2006/relationships/tags" Target="../tags/tag178.xml"/><Relationship Id="rId26" Type="http://schemas.openxmlformats.org/officeDocument/2006/relationships/image" Target="../media/image2.svg"/><Relationship Id="rId3" Type="http://schemas.openxmlformats.org/officeDocument/2006/relationships/tags" Target="../tags/tag163.xml"/><Relationship Id="rId21" Type="http://schemas.openxmlformats.org/officeDocument/2006/relationships/tags" Target="../tags/tag181.xml"/><Relationship Id="rId7" Type="http://schemas.openxmlformats.org/officeDocument/2006/relationships/tags" Target="../tags/tag167.xml"/><Relationship Id="rId12" Type="http://schemas.openxmlformats.org/officeDocument/2006/relationships/tags" Target="../tags/tag172.xml"/><Relationship Id="rId17" Type="http://schemas.openxmlformats.org/officeDocument/2006/relationships/tags" Target="../tags/tag177.xml"/><Relationship Id="rId25" Type="http://schemas.openxmlformats.org/officeDocument/2006/relationships/image" Target="../media/image1.png"/><Relationship Id="rId2" Type="http://schemas.openxmlformats.org/officeDocument/2006/relationships/tags" Target="../tags/tag162.xml"/><Relationship Id="rId16" Type="http://schemas.openxmlformats.org/officeDocument/2006/relationships/tags" Target="../tags/tag176.xml"/><Relationship Id="rId20" Type="http://schemas.openxmlformats.org/officeDocument/2006/relationships/tags" Target="../tags/tag180.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tags" Target="../tags/tag171.xml"/><Relationship Id="rId24" Type="http://schemas.openxmlformats.org/officeDocument/2006/relationships/slideMaster" Target="../slideMasters/slideMaster2.xml"/><Relationship Id="rId5" Type="http://schemas.openxmlformats.org/officeDocument/2006/relationships/tags" Target="../tags/tag165.xml"/><Relationship Id="rId15" Type="http://schemas.openxmlformats.org/officeDocument/2006/relationships/tags" Target="../tags/tag175.xml"/><Relationship Id="rId23" Type="http://schemas.openxmlformats.org/officeDocument/2006/relationships/tags" Target="../tags/tag183.xml"/><Relationship Id="rId10" Type="http://schemas.openxmlformats.org/officeDocument/2006/relationships/tags" Target="../tags/tag170.xml"/><Relationship Id="rId19" Type="http://schemas.openxmlformats.org/officeDocument/2006/relationships/tags" Target="../tags/tag179.xml"/><Relationship Id="rId4" Type="http://schemas.openxmlformats.org/officeDocument/2006/relationships/tags" Target="../tags/tag164.xml"/><Relationship Id="rId9" Type="http://schemas.openxmlformats.org/officeDocument/2006/relationships/tags" Target="../tags/tag169.xml"/><Relationship Id="rId14" Type="http://schemas.openxmlformats.org/officeDocument/2006/relationships/tags" Target="../tags/tag174.xml"/><Relationship Id="rId22" Type="http://schemas.openxmlformats.org/officeDocument/2006/relationships/tags" Target="../tags/tag18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2024/7/12</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2024/7/12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2024/7/12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7" name="矩形 6"/>
          <p:cNvSpPr/>
          <p:nvPr userDrawn="1">
            <p:custDataLst>
              <p:tags r:id="rId1"/>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2"/>
            </p:custDataLst>
          </p:nvPr>
        </p:nvSpPr>
        <p:spPr>
          <a:xfrm>
            <a:off x="7370926" y="1455960"/>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custDataLst>
              <p:tags r:id="rId3"/>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矩形 21"/>
          <p:cNvSpPr/>
          <p:nvPr userDrawn="1">
            <p:custDataLst>
              <p:tags r:id="rId4"/>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4" name="直接连接符 13"/>
          <p:cNvCxnSpPr/>
          <p:nvPr userDrawn="1">
            <p:custDataLst>
              <p:tags r:id="rId5"/>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6"/>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椭圆 8"/>
          <p:cNvSpPr/>
          <p:nvPr userDrawn="1">
            <p:custDataLst>
              <p:tags r:id="rId7"/>
            </p:custDataLst>
          </p:nvPr>
        </p:nvSpPr>
        <p:spPr>
          <a:xfrm>
            <a:off x="1065726"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custDataLst>
              <p:tags r:id="rId8"/>
            </p:custDataLst>
          </p:nvPr>
        </p:nvSpPr>
        <p:spPr>
          <a:xfrm>
            <a:off x="1471998"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9"/>
            </p:custDataLst>
          </p:nvPr>
        </p:nvSpPr>
        <p:spPr>
          <a:xfrm>
            <a:off x="1675135"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10"/>
            </p:custDataLst>
          </p:nvPr>
        </p:nvSpPr>
        <p:spPr>
          <a:xfrm>
            <a:off x="1268862"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custDataLst>
              <p:tags r:id="rId11"/>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12"/>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椭圆 25"/>
          <p:cNvSpPr/>
          <p:nvPr userDrawn="1">
            <p:custDataLst>
              <p:tags r:id="rId13"/>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14"/>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15"/>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形 29"/>
          <p:cNvPicPr>
            <a:picLocks noChangeAspect="1"/>
          </p:cNvPicPr>
          <p:nvPr userDrawn="1">
            <p:custDataLst>
              <p:tags r:id="rId16"/>
            </p:custDataLst>
          </p:nvPr>
        </p:nvPicPr>
        <p:blipFill>
          <a:blip r:embed="rId22">
            <a:extLst>
              <a:ext uri="{96DAC541-7B7A-43D3-8B79-37D633B846F1}">
                <asvg:svgBlip xmlns:asvg="http://schemas.microsoft.com/office/drawing/2016/SVG/main" r:embed="rId23"/>
              </a:ext>
            </a:extLst>
          </a:blip>
          <a:stretch>
            <a:fillRect/>
          </a:stretch>
        </p:blipFill>
        <p:spPr>
          <a:xfrm rot="2700000">
            <a:off x="1360596" y="4813301"/>
            <a:ext cx="162734" cy="162734"/>
          </a:xfrm>
          <a:prstGeom prst="rect">
            <a:avLst/>
          </a:prstGeom>
        </p:spPr>
      </p:pic>
      <p:sp>
        <p:nvSpPr>
          <p:cNvPr id="4" name="日期占位符 3"/>
          <p:cNvSpPr>
            <a:spLocks noGrp="1"/>
          </p:cNvSpPr>
          <p:nvPr>
            <p:ph type="dt" sz="half" idx="10"/>
            <p:custDataLst>
              <p:tags r:id="rId17"/>
            </p:custDataLst>
          </p:nvPr>
        </p:nvSpPr>
        <p:spPr/>
        <p:txBody>
          <a:bodyPr wrap="square">
            <a:normAutofit/>
          </a:bodyPr>
          <a:lstStyle/>
          <a:p>
            <a:fld id="{5592522B-0F24-4480-B9DD-A9474A6880D6}" type="datetimeFigureOut">
              <a:rPr lang="zh-CN" altLang="en-US" smtClean="0"/>
              <a:t>2024/7/12</a:t>
            </a:fld>
            <a:endParaRPr lang="zh-CN" altLang="en-US" dirty="0"/>
          </a:p>
        </p:txBody>
      </p:sp>
      <p:sp>
        <p:nvSpPr>
          <p:cNvPr id="5" name="页脚占位符 4"/>
          <p:cNvSpPr>
            <a:spLocks noGrp="1"/>
          </p:cNvSpPr>
          <p:nvPr>
            <p:ph type="ftr" sz="quarter" idx="11"/>
            <p:custDataLst>
              <p:tags r:id="rId18"/>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9"/>
            </p:custDataLst>
          </p:nvPr>
        </p:nvSpPr>
        <p:spPr>
          <a:xfrm>
            <a:off x="8610600" y="6356350"/>
            <a:ext cx="2743200" cy="365125"/>
          </a:xfrm>
        </p:spPr>
        <p:txBody>
          <a:bodyPr wrap="square">
            <a:normAutofit/>
          </a:bodyPr>
          <a:lstStyle/>
          <a:p>
            <a:fld id="{BE5F26B5-172A-4DC2-B0B7-181CFC56B87C}" type="slidenum">
              <a:rPr lang="zh-CN" altLang="en-US" smtClean="0"/>
              <a:t>‹#›</a:t>
            </a:fld>
            <a:endParaRPr lang="zh-CN" altLang="en-US" dirty="0"/>
          </a:p>
        </p:txBody>
      </p:sp>
      <p:sp>
        <p:nvSpPr>
          <p:cNvPr id="2" name="标题 1"/>
          <p:cNvSpPr>
            <a:spLocks noGrp="1"/>
          </p:cNvSpPr>
          <p:nvPr>
            <p:ph type="ctrTitle"/>
            <p:custDataLst>
              <p:tags r:id="rId20"/>
            </p:custDataLst>
          </p:nvPr>
        </p:nvSpPr>
        <p:spPr>
          <a:xfrm>
            <a:off x="1054102" y="1589837"/>
            <a:ext cx="6093417" cy="2294852"/>
          </a:xfrm>
        </p:spPr>
        <p:txBody>
          <a:bodyPr wrap="square" anchor="b">
            <a:normAutofit/>
          </a:bodyPr>
          <a:lstStyle>
            <a:lvl1pPr algn="l">
              <a:lnSpc>
                <a:spcPct val="100000"/>
              </a:lnSpc>
              <a:defRPr sz="6000">
                <a:solidFill>
                  <a:schemeClr val="tx2"/>
                </a:solidFill>
              </a:defRPr>
            </a:lvl1pPr>
          </a:lstStyle>
          <a:p>
            <a:r>
              <a:rPr lang="zh-CN" altLang="en-US" dirty="0"/>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wrap="square">
            <a:normAutofit/>
          </a:bodyPr>
          <a:lstStyle/>
          <a:p>
            <a:r>
              <a:rPr lang="zh-CN" altLang="en-US" dirty="0"/>
              <a:t>单击此处编辑母版标题样式</a:t>
            </a:r>
          </a:p>
        </p:txBody>
      </p:sp>
      <p:sp>
        <p:nvSpPr>
          <p:cNvPr id="3" name="内容占位符 2"/>
          <p:cNvSpPr>
            <a:spLocks noGrp="1"/>
          </p:cNvSpPr>
          <p:nvPr>
            <p:ph idx="1"/>
            <p:custDataLst>
              <p:tags r:id="rId2"/>
            </p:custDataLst>
          </p:nvPr>
        </p:nvSpPr>
        <p:spPr/>
        <p:txBody>
          <a:bodyPr wrap="square">
            <a:normAutofit/>
          </a:bodyPr>
          <a:lstStyle/>
          <a:p>
            <a:pPr lvl="0"/>
            <a:r>
              <a:rPr lang="zh-CN" altLang="en-US" dirty="0"/>
              <a:t>单击此处编辑母版文本样式</a:t>
            </a:r>
          </a:p>
          <a:p>
            <a:pPr lvl="1"/>
            <a:r>
              <a:rPr lang="zh-CN" altLang="en-US" dirty="0"/>
              <a:t>第二级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t>2024/7/12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sp>
        <p:nvSpPr>
          <p:cNvPr id="18" name="矩形 17"/>
          <p:cNvSpPr/>
          <p:nvPr userDrawn="1">
            <p:custDataLst>
              <p:tags r:id="rId1"/>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9" name="椭圆 18"/>
          <p:cNvSpPr/>
          <p:nvPr userDrawn="1">
            <p:custDataLst>
              <p:tags r:id="rId2"/>
            </p:custDataLst>
          </p:nvPr>
        </p:nvSpPr>
        <p:spPr>
          <a:xfrm>
            <a:off x="10122177" y="390350"/>
            <a:ext cx="1224507" cy="1224507"/>
          </a:xfrm>
          <a:prstGeom prst="ellipse">
            <a:avLst/>
          </a:prstGeom>
          <a:gradFill>
            <a:gsLst>
              <a:gs pos="100000">
                <a:schemeClr val="accent2">
                  <a:alpha val="70000"/>
                </a:schemeClr>
              </a:gs>
              <a:gs pos="0">
                <a:schemeClr val="accent2">
                  <a:alpha val="0"/>
                </a:schemeClr>
              </a:gs>
            </a:gsLst>
            <a:lin ang="5400000" scaled="1"/>
          </a:grad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userDrawn="1">
            <p:custDataLst>
              <p:tags r:id="rId3"/>
            </p:custDataLst>
          </p:nvPr>
        </p:nvSpPr>
        <p:spPr>
          <a:xfrm>
            <a:off x="10315575" y="527100"/>
            <a:ext cx="1876425" cy="1444245"/>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71000">
                <a:schemeClr val="bg1">
                  <a:alpha val="68000"/>
                </a:schemeClr>
              </a:gs>
              <a:gs pos="50000">
                <a:schemeClr val="bg1">
                  <a:alpha val="5000"/>
                </a:schemeClr>
              </a:gs>
            </a:gsLst>
            <a:lin ang="13500000" scaled="1"/>
            <a:tileRect/>
          </a:gradFill>
          <a:ln w="6350">
            <a:gradFill flip="none" rotWithShape="1">
              <a:gsLst>
                <a:gs pos="17000">
                  <a:schemeClr val="bg2"/>
                </a:gs>
                <a:gs pos="30000">
                  <a:schemeClr val="bg2">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1" name="矩形 30"/>
          <p:cNvSpPr/>
          <p:nvPr userDrawn="1">
            <p:custDataLst>
              <p:tags r:id="rId4"/>
            </p:custDataLst>
          </p:nvPr>
        </p:nvSpPr>
        <p:spPr>
          <a:xfrm>
            <a:off x="0" y="1893811"/>
            <a:ext cx="12192000" cy="4964189"/>
          </a:xfrm>
          <a:prstGeom prst="rect">
            <a:avLst/>
          </a:prstGeom>
          <a:gradFill>
            <a:gsLst>
              <a:gs pos="95000">
                <a:srgbClr val="FEFEFF">
                  <a:alpha val="100000"/>
                </a:srgbClr>
              </a:gs>
              <a:gs pos="0">
                <a:srgbClr val="E6EFFE">
                  <a:alpha val="100000"/>
                  <a:lumMod val="5000"/>
                  <a:lumOff val="9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custDataLst>
              <p:tags r:id="rId5"/>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p:cNvSpPr/>
          <p:nvPr userDrawn="1">
            <p:custDataLst>
              <p:tags r:id="rId6"/>
            </p:custDataLst>
          </p:nvPr>
        </p:nvSpPr>
        <p:spPr>
          <a:xfrm>
            <a:off x="2" y="2"/>
            <a:ext cx="891201" cy="780696"/>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椭圆 22"/>
          <p:cNvSpPr/>
          <p:nvPr userDrawn="1">
            <p:custDataLst>
              <p:tags r:id="rId7"/>
            </p:custDataLst>
          </p:nvPr>
        </p:nvSpPr>
        <p:spPr>
          <a:xfrm>
            <a:off x="8346055" y="1014463"/>
            <a:ext cx="106363" cy="106363"/>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userDrawn="1">
            <p:custDataLst>
              <p:tags r:id="rId8"/>
            </p:custDataLst>
          </p:nvPr>
        </p:nvSpPr>
        <p:spPr>
          <a:xfrm>
            <a:off x="8708679" y="1014463"/>
            <a:ext cx="106363" cy="106363"/>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9"/>
            </p:custDataLst>
          </p:nvPr>
        </p:nvSpPr>
        <p:spPr>
          <a:xfrm>
            <a:off x="8889990" y="1014463"/>
            <a:ext cx="106363" cy="106363"/>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0"/>
            </p:custDataLst>
          </p:nvPr>
        </p:nvSpPr>
        <p:spPr>
          <a:xfrm>
            <a:off x="8527367" y="1014463"/>
            <a:ext cx="106363" cy="1063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3"/>
          <p:cNvSpPr>
            <a:spLocks noGrp="1"/>
          </p:cNvSpPr>
          <p:nvPr userDrawn="1">
            <p:ph type="dt" sz="half" idx="10"/>
            <p:custDataLst>
              <p:tags r:id="rId11"/>
            </p:custDataLst>
          </p:nvPr>
        </p:nvSpPr>
        <p:spPr/>
        <p:txBody>
          <a:bodyPr wrap="square">
            <a:normAutofit/>
          </a:bodyPr>
          <a:lstStyle/>
          <a:p>
            <a:fld id="{5592522B-0F24-4480-B9DD-A9474A6880D6}" type="datetimeFigureOut">
              <a:rPr lang="zh-CN" altLang="en-US" smtClean="0"/>
              <a:t>2024/7/12</a:t>
            </a:fld>
            <a:endParaRPr lang="zh-CN" altLang="en-US"/>
          </a:p>
        </p:txBody>
      </p:sp>
      <p:sp>
        <p:nvSpPr>
          <p:cNvPr id="8" name="页脚占位符 4"/>
          <p:cNvSpPr>
            <a:spLocks noGrp="1"/>
          </p:cNvSpPr>
          <p:nvPr userDrawn="1">
            <p:ph type="ftr" sz="quarter" idx="11"/>
            <p:custDataLst>
              <p:tags r:id="rId12"/>
            </p:custDataLst>
          </p:nvPr>
        </p:nvSpPr>
        <p:spPr/>
        <p:txBody>
          <a:bodyPr/>
          <a:lstStyle/>
          <a:p>
            <a:endParaRPr lang="zh-CN" altLang="en-US"/>
          </a:p>
        </p:txBody>
      </p:sp>
      <p:sp>
        <p:nvSpPr>
          <p:cNvPr id="9" name="灯片编号占位符 5"/>
          <p:cNvSpPr>
            <a:spLocks noGrp="1"/>
          </p:cNvSpPr>
          <p:nvPr userDrawn="1">
            <p:ph type="sldNum" sz="quarter" idx="12"/>
            <p:custDataLst>
              <p:tags r:id="rId13"/>
            </p:custDataLst>
          </p:nvPr>
        </p:nvSpPr>
        <p:spPr/>
        <p:txBody>
          <a:bodyPr wrap="square">
            <a:normAutofit/>
          </a:bodyPr>
          <a:lstStyle/>
          <a:p>
            <a:fld id="{BE5F26B5-172A-4DC2-B0B7-181CFC56B87C}" type="slidenum">
              <a:rPr lang="zh-CN" altLang="en-US" smtClean="0"/>
              <a:t>‹#›</a:t>
            </a:fld>
            <a:endParaRPr lang="zh-CN" altLang="en-US"/>
          </a:p>
        </p:txBody>
      </p:sp>
      <p:sp>
        <p:nvSpPr>
          <p:cNvPr id="2" name="标题 1"/>
          <p:cNvSpPr>
            <a:spLocks noGrp="1"/>
          </p:cNvSpPr>
          <p:nvPr userDrawn="1">
            <p:ph type="title" hasCustomPrompt="1"/>
            <p:custDataLst>
              <p:tags r:id="rId14"/>
            </p:custDataLst>
          </p:nvPr>
        </p:nvSpPr>
        <p:spPr>
          <a:xfrm>
            <a:off x="1066800" y="527100"/>
            <a:ext cx="1760105" cy="1081088"/>
          </a:xfrm>
        </p:spPr>
        <p:txBody>
          <a:bodyPr wrap="square" anchor="ctr" anchorCtr="0">
            <a:normAutofit/>
          </a:bodyPr>
          <a:lstStyle>
            <a:lvl1pPr>
              <a:defRPr sz="5400"/>
            </a:lvl1pPr>
          </a:lstStyle>
          <a:p>
            <a:r>
              <a:rPr lang="zh-CN" altLang="en-US" dirty="0"/>
              <a:t>标题</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7" name="矩形 6"/>
          <p:cNvSpPr/>
          <p:nvPr userDrawn="1">
            <p:custDataLst>
              <p:tags r:id="rId1"/>
            </p:custDataLst>
          </p:nvPr>
        </p:nvSpPr>
        <p:spPr>
          <a:xfrm>
            <a:off x="0" y="0"/>
            <a:ext cx="12192000" cy="6837002"/>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任意多边形: 形状 4"/>
          <p:cNvSpPr/>
          <p:nvPr userDrawn="1">
            <p:custDataLst>
              <p:tags r:id="rId2"/>
            </p:custDataLst>
          </p:nvPr>
        </p:nvSpPr>
        <p:spPr>
          <a:xfrm>
            <a:off x="11163935" y="5203190"/>
            <a:ext cx="1028065" cy="1173480"/>
          </a:xfrm>
          <a:custGeom>
            <a:avLst/>
            <a:gdLst>
              <a:gd name="connsiteX0" fmla="*/ 1028065 w 1028065"/>
              <a:gd name="connsiteY0" fmla="*/ 0 h 1173480"/>
              <a:gd name="connsiteX1" fmla="*/ 1028065 w 1028065"/>
              <a:gd name="connsiteY1" fmla="*/ 1173480 h 1173480"/>
              <a:gd name="connsiteX2" fmla="*/ 0 w 1028065"/>
              <a:gd name="connsiteY2" fmla="*/ 1173480 h 1173480"/>
              <a:gd name="connsiteX3" fmla="*/ 3825 w 1028065"/>
              <a:gd name="connsiteY3" fmla="*/ 1097731 h 1173480"/>
              <a:gd name="connsiteX4" fmla="*/ 991311 w 1028065"/>
              <a:gd name="connsiteY4" fmla="*/ 5608 h 117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65" h="1173480">
                <a:moveTo>
                  <a:pt x="1028065" y="0"/>
                </a:moveTo>
                <a:lnTo>
                  <a:pt x="1028065" y="1173480"/>
                </a:lnTo>
                <a:lnTo>
                  <a:pt x="0" y="1173480"/>
                </a:lnTo>
                <a:lnTo>
                  <a:pt x="3825" y="1097731"/>
                </a:lnTo>
                <a:cubicBezTo>
                  <a:pt x="59071" y="553783"/>
                  <a:pt x="464603" y="113379"/>
                  <a:pt x="991311" y="5608"/>
                </a:cubicBezTo>
                <a:close/>
              </a:path>
            </a:pathLst>
          </a:custGeom>
          <a:gradFill>
            <a:gsLst>
              <a:gs pos="33000">
                <a:schemeClr val="bg1">
                  <a:alpha val="0"/>
                </a:schemeClr>
              </a:gs>
              <a:gs pos="85000">
                <a:schemeClr val="bg1"/>
              </a:gs>
            </a:gsLst>
            <a:lin ang="13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椭圆 8"/>
          <p:cNvSpPr/>
          <p:nvPr userDrawn="1">
            <p:custDataLst>
              <p:tags r:id="rId3"/>
            </p:custDataLst>
          </p:nvPr>
        </p:nvSpPr>
        <p:spPr>
          <a:xfrm flipH="1">
            <a:off x="2304848" y="959828"/>
            <a:ext cx="2704621" cy="270462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254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4"/>
            </p:custDataLst>
          </p:nvPr>
        </p:nvSpPr>
        <p:spPr>
          <a:xfrm flipH="1">
            <a:off x="0" y="922053"/>
            <a:ext cx="4260648" cy="5935948"/>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矩形 14"/>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sp>
        <p:nvSpPr>
          <p:cNvPr id="12" name="椭圆 11"/>
          <p:cNvSpPr/>
          <p:nvPr userDrawn="1">
            <p:custDataLst>
              <p:tags r:id="rId6"/>
            </p:custDataLst>
          </p:nvPr>
        </p:nvSpPr>
        <p:spPr>
          <a:xfrm>
            <a:off x="1777048" y="3626673"/>
            <a:ext cx="1055600" cy="1055600"/>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7"/>
            </p:custDataLst>
          </p:nvPr>
        </p:nvSpPr>
        <p:spPr>
          <a:xfrm>
            <a:off x="1675814" y="673304"/>
            <a:ext cx="436971" cy="436971"/>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8"/>
            </p:custDataLst>
          </p:nvPr>
        </p:nvSpPr>
        <p:spPr>
          <a:xfrm flipH="1">
            <a:off x="10690611" y="5145127"/>
            <a:ext cx="92066" cy="9206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custDataLst>
              <p:tags r:id="rId9"/>
            </p:custDataLst>
          </p:nvPr>
        </p:nvSpPr>
        <p:spPr>
          <a:xfrm flipH="1">
            <a:off x="10376728" y="5145127"/>
            <a:ext cx="92066" cy="92066"/>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custDataLst>
              <p:tags r:id="rId10"/>
            </p:custDataLst>
          </p:nvPr>
        </p:nvSpPr>
        <p:spPr>
          <a:xfrm flipH="1">
            <a:off x="10219788" y="5145127"/>
            <a:ext cx="92066" cy="9206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custDataLst>
              <p:tags r:id="rId11"/>
            </p:custDataLst>
          </p:nvPr>
        </p:nvSpPr>
        <p:spPr>
          <a:xfrm flipH="1">
            <a:off x="10533670" y="5145127"/>
            <a:ext cx="92066" cy="9206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4"/>
          <p:cNvSpPr>
            <a:spLocks noGrp="1"/>
          </p:cNvSpPr>
          <p:nvPr>
            <p:ph type="dt" sz="half" idx="10"/>
            <p:custDataLst>
              <p:tags r:id="rId12"/>
            </p:custDataLst>
          </p:nvPr>
        </p:nvSpPr>
        <p:spPr/>
        <p:txBody>
          <a:bodyPr wrap="square">
            <a:normAutofit/>
          </a:bodyPr>
          <a:lstStyle/>
          <a:p>
            <a:fld id="{5592522B-0F24-4480-B9DD-A9474A6880D6}" type="datetimeFigureOut">
              <a:rPr lang="zh-CN" altLang="en-US" smtClean="0"/>
              <a:t>2024/7/12</a:t>
            </a:fld>
            <a:endParaRPr lang="zh-CN" altLang="en-US"/>
          </a:p>
        </p:txBody>
      </p:sp>
      <p:sp>
        <p:nvSpPr>
          <p:cNvPr id="5" name="页脚占位符 5"/>
          <p:cNvSpPr>
            <a:spLocks noGrp="1"/>
          </p:cNvSpPr>
          <p:nvPr>
            <p:ph type="ftr" sz="quarter" idx="11"/>
            <p:custDataLst>
              <p:tags r:id="rId13"/>
            </p:custDataLst>
          </p:nvPr>
        </p:nvSpPr>
        <p:spPr/>
        <p:txBody>
          <a:bodyPr/>
          <a:lstStyle/>
          <a:p>
            <a:endParaRPr lang="zh-CN" altLang="en-US"/>
          </a:p>
        </p:txBody>
      </p:sp>
      <p:sp>
        <p:nvSpPr>
          <p:cNvPr id="6" name="灯片编号占位符 6"/>
          <p:cNvSpPr>
            <a:spLocks noGrp="1"/>
          </p:cNvSpPr>
          <p:nvPr>
            <p:ph type="sldNum" sz="quarter" idx="12"/>
            <p:custDataLst>
              <p:tags r:id="rId14"/>
            </p:custDataLst>
          </p:nvPr>
        </p:nvSpPr>
        <p:spPr/>
        <p:txBody>
          <a:bodyPr wrap="square">
            <a:normAutofit/>
          </a:bodyPr>
          <a:lstStyle/>
          <a:p>
            <a:fld id="{BE5F26B5-172A-4DC2-B0B7-181CFC56B87C}" type="slidenum">
              <a:rPr lang="zh-CN" altLang="en-US" smtClean="0"/>
              <a:t>‹#›</a:t>
            </a:fld>
            <a:endParaRPr lang="zh-CN" altLang="en-US"/>
          </a:p>
        </p:txBody>
      </p:sp>
      <p:sp>
        <p:nvSpPr>
          <p:cNvPr id="2" name="标题 1"/>
          <p:cNvSpPr>
            <a:spLocks noGrp="1"/>
          </p:cNvSpPr>
          <p:nvPr>
            <p:ph type="title"/>
            <p:custDataLst>
              <p:tags r:id="rId15"/>
            </p:custDataLst>
          </p:nvPr>
        </p:nvSpPr>
        <p:spPr>
          <a:xfrm>
            <a:off x="5305909" y="3019881"/>
            <a:ext cx="5466468" cy="2055473"/>
          </a:xfrm>
        </p:spPr>
        <p:txBody>
          <a:bodyPr wrap="square" anchor="t" anchorCtr="0">
            <a:normAutofit/>
          </a:bodyPr>
          <a:lstStyle>
            <a:lvl1pPr algn="r">
              <a:defRPr sz="5400"/>
            </a:lvl1pPr>
          </a:lstStyle>
          <a:p>
            <a:r>
              <a:rPr lang="zh-CN" altLang="en-US" dirty="0"/>
              <a:t>单击此处编辑母版标题样式</a:t>
            </a:r>
          </a:p>
        </p:txBody>
      </p:sp>
      <p:sp>
        <p:nvSpPr>
          <p:cNvPr id="8" name="节编号 3"/>
          <p:cNvSpPr>
            <a:spLocks noGrp="1"/>
          </p:cNvSpPr>
          <p:nvPr>
            <p:ph type="body" sz="quarter" idx="13" hasCustomPrompt="1"/>
            <p:custDataLst>
              <p:tags r:id="rId16"/>
            </p:custDataLst>
          </p:nvPr>
        </p:nvSpPr>
        <p:spPr>
          <a:xfrm>
            <a:off x="5303509" y="1110275"/>
            <a:ext cx="5466468" cy="1813863"/>
          </a:xfrm>
        </p:spPr>
        <p:txBody>
          <a:bodyPr wrap="none" anchor="b" anchorCtr="0">
            <a:normAutofit/>
          </a:bodyPr>
          <a:lstStyle>
            <a:lvl1pPr marL="0" indent="0" algn="r">
              <a:buNone/>
              <a:defRPr sz="8800" b="1">
                <a:gradFill flip="none" rotWithShape="1">
                  <a:gsLst>
                    <a:gs pos="0">
                      <a:schemeClr val="accent2"/>
                    </a:gs>
                    <a:gs pos="100000">
                      <a:schemeClr val="accent1"/>
                    </a:gs>
                  </a:gsLst>
                  <a:lin ang="2700000" scaled="1"/>
                  <a:tileRect/>
                </a:gradFill>
              </a:defRPr>
            </a:lvl1pPr>
          </a:lstStyle>
          <a:p>
            <a:pPr lvl="0"/>
            <a:r>
              <a:rPr lang="zh-CN" altLang="en-US" dirty="0"/>
              <a:t>节编号</a:t>
            </a:r>
          </a:p>
        </p:txBody>
      </p:sp>
      <p:cxnSp>
        <p:nvCxnSpPr>
          <p:cNvPr id="3" name="直接连接符 2"/>
          <p:cNvCxnSpPr/>
          <p:nvPr userDrawn="1">
            <p:custDataLst>
              <p:tags r:id="rId17"/>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8"/>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p>
        </p:txBody>
      </p:sp>
      <p:sp>
        <p:nvSpPr>
          <p:cNvPr id="3" name="内容占位符 2"/>
          <p:cNvSpPr>
            <a:spLocks noGrp="1"/>
          </p:cNvSpPr>
          <p:nvPr>
            <p:ph sz="half" idx="1"/>
            <p:custDataLst>
              <p:tags r:id="rId2"/>
            </p:custDataLst>
          </p:nvPr>
        </p:nvSpPr>
        <p:spPr>
          <a:xfrm>
            <a:off x="695960" y="1301750"/>
            <a:ext cx="5323840" cy="4875850"/>
          </a:xfrm>
        </p:spPr>
        <p:txBody>
          <a:bodyPr wrap="square">
            <a:normAutofit/>
          </a:body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内容占位符 3"/>
          <p:cNvSpPr>
            <a:spLocks noGrp="1"/>
          </p:cNvSpPr>
          <p:nvPr>
            <p:ph sz="half" idx="2"/>
            <p:custDataLst>
              <p:tags r:id="rId3"/>
            </p:custDataLst>
          </p:nvPr>
        </p:nvSpPr>
        <p:spPr>
          <a:xfrm>
            <a:off x="6172200" y="1301750"/>
            <a:ext cx="5323840" cy="4875850"/>
          </a:xfrm>
        </p:spPr>
        <p:txBody>
          <a:bodyPr wrap="square">
            <a:normAutofit/>
          </a:body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5" name="日期占位符 4"/>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t>2024/7/12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custDataLst>
              <p:tags r:id="rId2"/>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5" name="文本占位符 4"/>
          <p:cNvSpPr>
            <a:spLocks noGrp="1"/>
          </p:cNvSpPr>
          <p:nvPr>
            <p:ph type="body" sz="quarter" idx="3"/>
            <p:custDataLst>
              <p:tags r:id="rId3"/>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custDataLst>
              <p:tags r:id="rId4"/>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7" name="日期占位符 6"/>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t>2024/7/12</a:t>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t>‹#›</a:t>
            </a:fld>
            <a:endParaRPr lang="zh-CN" altLang="en-US"/>
          </a:p>
        </p:txBody>
      </p:sp>
      <p:sp>
        <p:nvSpPr>
          <p:cNvPr id="10" name="标题 9"/>
          <p:cNvSpPr>
            <a:spLocks noGrp="1"/>
          </p:cNvSpPr>
          <p:nvPr>
            <p:ph type="title"/>
            <p:custDataLst>
              <p:tags r:id="rId8"/>
            </p:custDataLst>
          </p:nvPr>
        </p:nvSpPr>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wrap="square">
            <a:normAutofit/>
          </a:bodyPr>
          <a:lstStyle/>
          <a:p>
            <a:r>
              <a:rPr lang="zh-CN" altLang="en-US" dirty="0"/>
              <a:t>单击此处编辑母版标题样式</a:t>
            </a:r>
          </a:p>
        </p:txBody>
      </p:sp>
      <p:sp>
        <p:nvSpPr>
          <p:cNvPr id="3" name="日期占位符 2"/>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t>2024/7/12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wrap="square">
            <a:normAutofit/>
          </a:bodyPr>
          <a:lstStyle/>
          <a:p>
            <a:fld id="{5592522B-0F24-4480-B9DD-A9474A6880D6}" type="datetimeFigureOut">
              <a:rPr lang="zh-CN" altLang="en-US" smtClean="0"/>
              <a:t>2024/7/12</a:t>
            </a:fld>
            <a:endParaRPr lang="zh-CN" altLang="en-US" dirty="0"/>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2024/7/12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1"/>
            </p:custDataLst>
          </p:nvPr>
        </p:nvSpPr>
        <p:spPr>
          <a:xfrm>
            <a:off x="695960" y="360045"/>
            <a:ext cx="10801985" cy="5817870"/>
          </a:xfrm>
        </p:spPr>
        <p:txBody>
          <a:bodyPr wrap="square">
            <a:normAutofit/>
          </a:body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4" name="日期占位符 2"/>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t>2024/7/12</a:t>
            </a:fld>
            <a:endParaRPr lang="zh-CN" altLang="en-US"/>
          </a:p>
        </p:txBody>
      </p:sp>
      <p:sp>
        <p:nvSpPr>
          <p:cNvPr id="5" name="页脚占位符 3"/>
          <p:cNvSpPr>
            <a:spLocks noGrp="1"/>
          </p:cNvSpPr>
          <p:nvPr>
            <p:ph type="ftr" sz="quarter" idx="11"/>
            <p:custDataLst>
              <p:tags r:id="rId3"/>
            </p:custDataLst>
          </p:nvPr>
        </p:nvSpPr>
        <p:spPr/>
        <p:txBody>
          <a:bodyPr/>
          <a:lstStyle/>
          <a:p>
            <a:endParaRPr lang="zh-CN" altLang="en-US"/>
          </a:p>
        </p:txBody>
      </p:sp>
      <p:sp>
        <p:nvSpPr>
          <p:cNvPr id="6"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p>
        </p:txBody>
      </p:sp>
      <p:sp>
        <p:nvSpPr>
          <p:cNvPr id="7" name="日期占位符 3"/>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t>2024/7/12</a:t>
            </a:fld>
            <a:endParaRPr lang="zh-CN" altLang="en-US"/>
          </a:p>
        </p:txBody>
      </p:sp>
      <p:sp>
        <p:nvSpPr>
          <p:cNvPr id="8" name="页脚占位符 4"/>
          <p:cNvSpPr>
            <a:spLocks noGrp="1"/>
          </p:cNvSpPr>
          <p:nvPr>
            <p:ph type="ftr" sz="quarter" idx="11"/>
            <p:custDataLst>
              <p:tags r:id="rId3"/>
            </p:custDataLst>
          </p:nvPr>
        </p:nvSpPr>
        <p:spPr/>
        <p:txBody>
          <a:bodyPr/>
          <a:lstStyle/>
          <a:p>
            <a:endParaRPr lang="zh-CN" altLang="en-US"/>
          </a:p>
        </p:txBody>
      </p:sp>
      <p:sp>
        <p:nvSpPr>
          <p:cNvPr id="9" name="灯片编号占位符 5"/>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t>‹#›</a:t>
            </a:fld>
            <a:endParaRPr lang="zh-CN" altLang="en-US"/>
          </a:p>
        </p:txBody>
      </p:sp>
      <p:sp>
        <p:nvSpPr>
          <p:cNvPr id="4" name="标题 3"/>
          <p:cNvSpPr>
            <a:spLocks noGrp="1"/>
          </p:cNvSpPr>
          <p:nvPr>
            <p:ph type="title"/>
            <p:custDataLst>
              <p:tags r:id="rId5"/>
            </p:custDataLst>
          </p:nvPr>
        </p:nvSpPr>
        <p:spPr/>
        <p:txBody>
          <a:bodyPr/>
          <a:lstStyle/>
          <a:p>
            <a:r>
              <a:rPr lang="zh-CN" altLang="en-US"/>
              <a:t>单击此处编辑母版标题样式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7" name="矩形 6"/>
          <p:cNvSpPr/>
          <p:nvPr userDrawn="1">
            <p:custDataLst>
              <p:tags r:id="rId1"/>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2"/>
            </p:custDataLst>
          </p:nvPr>
        </p:nvSpPr>
        <p:spPr>
          <a:xfrm>
            <a:off x="7367286" y="1479791"/>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任意多边形: 形状 18"/>
          <p:cNvSpPr/>
          <p:nvPr userDrawn="1">
            <p:custDataLst>
              <p:tags r:id="rId3"/>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矩形 13"/>
          <p:cNvSpPr/>
          <p:nvPr userDrawn="1">
            <p:custDataLst>
              <p:tags r:id="rId4"/>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8" name="直接连接符 17"/>
          <p:cNvCxnSpPr/>
          <p:nvPr userDrawn="1">
            <p:custDataLst>
              <p:tags r:id="rId5"/>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6"/>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任意多边形: 形状 16"/>
          <p:cNvSpPr/>
          <p:nvPr userDrawn="1">
            <p:custDataLst>
              <p:tags r:id="rId7"/>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8"/>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椭圆 30"/>
          <p:cNvSpPr/>
          <p:nvPr userDrawn="1">
            <p:custDataLst>
              <p:tags r:id="rId9"/>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custDataLst>
              <p:tags r:id="rId10"/>
            </p:custDataLst>
          </p:nvPr>
        </p:nvSpPr>
        <p:spPr/>
        <p:txBody>
          <a:bodyPr wrap="square">
            <a:normAutofit/>
          </a:bodyPr>
          <a:lstStyle/>
          <a:p>
            <a:fld id="{5592522B-0F24-4480-B9DD-A9474A6880D6}" type="datetimeFigureOut">
              <a:rPr lang="zh-CN" altLang="en-US" smtClean="0"/>
              <a:t>2024/7/12</a:t>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a:xfrm>
            <a:off x="8610600" y="6356350"/>
            <a:ext cx="2743200" cy="365125"/>
          </a:xfrm>
        </p:spPr>
        <p:txBody>
          <a:bodyPr wrap="square">
            <a:normAutofit/>
          </a:bodyPr>
          <a:lstStyle/>
          <a:p>
            <a:fld id="{BE5F26B5-172A-4DC2-B0B7-181CFC56B87C}" type="slidenum">
              <a:rPr lang="zh-CN" altLang="en-US" smtClean="0"/>
              <a:t>‹#›</a:t>
            </a:fld>
            <a:endParaRPr lang="zh-CN" altLang="en-US"/>
          </a:p>
        </p:txBody>
      </p:sp>
      <p:sp>
        <p:nvSpPr>
          <p:cNvPr id="2" name="标题 1"/>
          <p:cNvSpPr>
            <a:spLocks noGrp="1"/>
          </p:cNvSpPr>
          <p:nvPr>
            <p:ph type="ctrTitle"/>
            <p:custDataLst>
              <p:tags r:id="rId13"/>
            </p:custDataLst>
          </p:nvPr>
        </p:nvSpPr>
        <p:spPr>
          <a:xfrm>
            <a:off x="1063228" y="1775895"/>
            <a:ext cx="5235972" cy="2024362"/>
          </a:xfrm>
        </p:spPr>
        <p:txBody>
          <a:bodyPr wrap="square" anchor="b">
            <a:noAutofit/>
          </a:bodyPr>
          <a:lstStyle>
            <a:lvl1pPr algn="l">
              <a:lnSpc>
                <a:spcPct val="100000"/>
              </a:lnSpc>
              <a:defRPr sz="6400"/>
            </a:lvl1pPr>
          </a:lstStyle>
          <a:p>
            <a:r>
              <a:rPr lang="zh-CN" altLang="en-US" dirty="0"/>
              <a:t>单击此处编辑母版标题样式</a:t>
            </a:r>
          </a:p>
        </p:txBody>
      </p:sp>
      <p:sp>
        <p:nvSpPr>
          <p:cNvPr id="10" name="公司名占位符 6"/>
          <p:cNvSpPr>
            <a:spLocks noGrp="1"/>
          </p:cNvSpPr>
          <p:nvPr>
            <p:ph type="body" sz="quarter" idx="13" hasCustomPrompt="1"/>
            <p:custDataLst>
              <p:tags r:id="rId14"/>
            </p:custDataLst>
          </p:nvPr>
        </p:nvSpPr>
        <p:spPr>
          <a:xfrm>
            <a:off x="8473202" y="667501"/>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p>
        </p:txBody>
      </p:sp>
      <p:sp>
        <p:nvSpPr>
          <p:cNvPr id="22" name="椭圆 21"/>
          <p:cNvSpPr/>
          <p:nvPr userDrawn="1">
            <p:custDataLst>
              <p:tags r:id="rId15"/>
            </p:custDataLst>
          </p:nvPr>
        </p:nvSpPr>
        <p:spPr>
          <a:xfrm>
            <a:off x="1074851"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custDataLst>
              <p:tags r:id="rId16"/>
            </p:custDataLst>
          </p:nvPr>
        </p:nvSpPr>
        <p:spPr>
          <a:xfrm>
            <a:off x="1481123"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7"/>
            </p:custDataLst>
          </p:nvPr>
        </p:nvSpPr>
        <p:spPr>
          <a:xfrm>
            <a:off x="1684260"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8"/>
            </p:custDataLst>
          </p:nvPr>
        </p:nvSpPr>
        <p:spPr>
          <a:xfrm>
            <a:off x="1277987"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19"/>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20"/>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p:cNvSpPr/>
          <p:nvPr userDrawn="1">
            <p:custDataLst>
              <p:tags r:id="rId21"/>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3" name="图形 32"/>
          <p:cNvPicPr>
            <a:picLocks noChangeAspect="1"/>
          </p:cNvPicPr>
          <p:nvPr userDrawn="1">
            <p:custDataLst>
              <p:tags r:id="rId22"/>
            </p:custDataLst>
          </p:nvPr>
        </p:nvPicPr>
        <p:blipFill>
          <a:blip r:embed="rId25">
            <a:extLst>
              <a:ext uri="{96DAC541-7B7A-43D3-8B79-37D633B846F1}">
                <asvg:svgBlip xmlns:asvg="http://schemas.microsoft.com/office/drawing/2016/SVG/main" r:embed="rId26"/>
              </a:ext>
            </a:extLst>
          </a:blip>
          <a:stretch>
            <a:fillRect/>
          </a:stretch>
        </p:blipFill>
        <p:spPr>
          <a:xfrm rot="2700000">
            <a:off x="1360596" y="4813301"/>
            <a:ext cx="162734" cy="162734"/>
          </a:xfrm>
          <a:prstGeom prst="rect">
            <a:avLst/>
          </a:prstGeom>
        </p:spPr>
      </p:pic>
      <p:sp>
        <p:nvSpPr>
          <p:cNvPr id="34" name="署名占位符 10"/>
          <p:cNvSpPr>
            <a:spLocks noGrp="1"/>
          </p:cNvSpPr>
          <p:nvPr>
            <p:ph type="body" sz="quarter" idx="17" hasCustomPrompt="1"/>
            <p:custDataLst>
              <p:tags r:id="rId23"/>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2024/7/12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2024/7/12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2024/7/12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2024/7/12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2024/7/12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2024/7/12</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2024/7/12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64.xml"/><Relationship Id="rId18" Type="http://schemas.openxmlformats.org/officeDocument/2006/relationships/tags" Target="../tags/tag69.xml"/><Relationship Id="rId3" Type="http://schemas.openxmlformats.org/officeDocument/2006/relationships/slideLayout" Target="../slideLayouts/slideLayout14.xml"/><Relationship Id="rId21" Type="http://schemas.openxmlformats.org/officeDocument/2006/relationships/tags" Target="../tags/tag72.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68.xml"/><Relationship Id="rId2" Type="http://schemas.openxmlformats.org/officeDocument/2006/relationships/slideLayout" Target="../slideLayouts/slideLayout13.xml"/><Relationship Id="rId16" Type="http://schemas.openxmlformats.org/officeDocument/2006/relationships/tags" Target="../tags/tag67.xml"/><Relationship Id="rId20" Type="http://schemas.openxmlformats.org/officeDocument/2006/relationships/tags" Target="../tags/tag7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66.xml"/><Relationship Id="rId10" Type="http://schemas.openxmlformats.org/officeDocument/2006/relationships/slideLayout" Target="../slideLayouts/slideLayout21.xml"/><Relationship Id="rId19" Type="http://schemas.openxmlformats.org/officeDocument/2006/relationships/tags" Target="../tags/tag7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5.xml"/><Relationship Id="rId22" Type="http://schemas.openxmlformats.org/officeDocument/2006/relationships/tags" Target="../tags/tag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2024/7/12</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3"/>
            </p:custDataLst>
          </p:nvPr>
        </p:nvSpPr>
        <p:spPr>
          <a:xfrm>
            <a:off x="0" y="0"/>
            <a:ext cx="12192000" cy="6837002"/>
          </a:xfrm>
          <a:prstGeom prst="rect">
            <a:avLst/>
          </a:prstGeom>
          <a:gradFill flip="none" rotWithShape="1">
            <a:gsLst>
              <a:gs pos="0">
                <a:schemeClr val="bg1">
                  <a:alpha val="0"/>
                </a:schemeClr>
              </a:gs>
              <a:gs pos="100000">
                <a:schemeClr val="accent2">
                  <a:alpha val="15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14"/>
            </p:custDataLst>
          </p:nvPr>
        </p:nvSpPr>
        <p:spPr>
          <a:xfrm>
            <a:off x="10767139" y="296501"/>
            <a:ext cx="742236" cy="742238"/>
          </a:xfrm>
          <a:prstGeom prst="ellipse">
            <a:avLst/>
          </a:prstGeom>
          <a:gradFill>
            <a:gsLst>
              <a:gs pos="100000">
                <a:schemeClr val="accent2">
                  <a:alpha val="50000"/>
                </a:schemeClr>
              </a:gs>
              <a:gs pos="0">
                <a:schemeClr val="accent2">
                  <a:alpha val="0"/>
                </a:schemeClr>
              </a:gs>
            </a:gsLst>
            <a:lin ang="5400000" scaled="1"/>
          </a:gradFill>
          <a:ln>
            <a:noFill/>
          </a:ln>
          <a:effectLst>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custDataLst>
              <p:tags r:id="rId15"/>
            </p:custDataLst>
          </p:nvPr>
        </p:nvSpPr>
        <p:spPr>
          <a:xfrm>
            <a:off x="10975832" y="261411"/>
            <a:ext cx="1216167" cy="936058"/>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83000">
                <a:schemeClr val="bg1">
                  <a:alpha val="50000"/>
                </a:schemeClr>
              </a:gs>
              <a:gs pos="39000">
                <a:schemeClr val="bg1">
                  <a:alpha val="5000"/>
                </a:schemeClr>
              </a:gs>
            </a:gsLst>
            <a:lin ang="13500000" scaled="1"/>
            <a:tileRect/>
          </a:gradFill>
          <a:ln w="6350">
            <a:gradFill flip="none" rotWithShape="1">
              <a:gsLst>
                <a:gs pos="17000">
                  <a:schemeClr val="bg1"/>
                </a:gs>
                <a:gs pos="43000">
                  <a:schemeClr val="bg1">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矩形 15"/>
          <p:cNvSpPr/>
          <p:nvPr userDrawn="1">
            <p:custDataLst>
              <p:tags r:id="rId16"/>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日期占位符 3"/>
          <p:cNvSpPr>
            <a:spLocks noGrp="1"/>
          </p:cNvSpPr>
          <p:nvPr>
            <p:ph type="dt" sz="half" idx="2"/>
            <p:custDataLst>
              <p:tags r:id="rId17"/>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t>2024/7/12</a:t>
            </a:fld>
            <a:endParaRPr lang="zh-CN" altLang="en-US"/>
          </a:p>
        </p:txBody>
      </p:sp>
      <p:sp>
        <p:nvSpPr>
          <p:cNvPr id="5" name="页脚占位符 4"/>
          <p:cNvSpPr>
            <a:spLocks noGrp="1"/>
          </p:cNvSpPr>
          <p:nvPr>
            <p:ph type="ftr" sz="quarter" idx="3"/>
            <p:custDataLst>
              <p:tags r:id="rId18"/>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t>‹#›</a:t>
            </a:fld>
            <a:endParaRPr lang="zh-CN" altLang="en-US"/>
          </a:p>
        </p:txBody>
      </p:sp>
      <p:sp>
        <p:nvSpPr>
          <p:cNvPr id="2" name="标题占位符 1"/>
          <p:cNvSpPr>
            <a:spLocks noGrp="1"/>
          </p:cNvSpPr>
          <p:nvPr>
            <p:ph type="title"/>
            <p:custDataLst>
              <p:tags r:id="rId20"/>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p>
          <a:p>
            <a:pPr lvl="1"/>
            <a:r>
              <a:rPr lang="zh-CN" altLang="en-US" dirty="0"/>
              <a:t>第二级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10" name="KSO_TEMPLATE" hidden="1"/>
          <p:cNvSpPr/>
          <p:nvPr userDrawn="1">
            <p:custDataLst>
              <p:tags r:id="rId22"/>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tags" Target="../tags/tag193.xml"/><Relationship Id="rId13" Type="http://schemas.openxmlformats.org/officeDocument/2006/relationships/tags" Target="../tags/tag198.xml"/><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tags" Target="../tags/tag197.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tags" Target="../tags/tag196.xml"/><Relationship Id="rId5" Type="http://schemas.openxmlformats.org/officeDocument/2006/relationships/tags" Target="../tags/tag190.xml"/><Relationship Id="rId15" Type="http://schemas.openxmlformats.org/officeDocument/2006/relationships/notesSlide" Target="../notesSlides/notesSlide2.xml"/><Relationship Id="rId10" Type="http://schemas.openxmlformats.org/officeDocument/2006/relationships/tags" Target="../tags/tag195.xml"/><Relationship Id="rId4" Type="http://schemas.openxmlformats.org/officeDocument/2006/relationships/tags" Target="../tags/tag189.xml"/><Relationship Id="rId9" Type="http://schemas.openxmlformats.org/officeDocument/2006/relationships/tags" Target="../tags/tag194.xml"/><Relationship Id="rId14"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notesSlide" Target="../notesSlides/notesSlide3.xml"/><Relationship Id="rId4"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5" Type="http://schemas.openxmlformats.org/officeDocument/2006/relationships/notesSlide" Target="../notesSlides/notesSlide4.xml"/><Relationship Id="rId4"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5.png"/><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image" Target="../media/image4.png"/><Relationship Id="rId5" Type="http://schemas.openxmlformats.org/officeDocument/2006/relationships/notesSlide" Target="../notesSlides/notesSlide5.xml"/><Relationship Id="rId4"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image" Target="../media/image6.jpeg"/><Relationship Id="rId5" Type="http://schemas.openxmlformats.org/officeDocument/2006/relationships/notesSlide" Target="../notesSlides/notesSlide6.xml"/><Relationship Id="rId4"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tags" Target="../tags/tag213.xml"/><Relationship Id="rId7" Type="http://schemas.openxmlformats.org/officeDocument/2006/relationships/image" Target="../media/image4.png"/><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image" Target="../media/image7.png"/><Relationship Id="rId5" Type="http://schemas.openxmlformats.org/officeDocument/2006/relationships/notesSlide" Target="../notesSlides/notesSlide7.xml"/><Relationship Id="rId4"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16.xml"/><Relationship Id="rId7" Type="http://schemas.openxmlformats.org/officeDocument/2006/relationships/image" Target="../media/image9.png"/><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image" Target="../media/image8.emf"/><Relationship Id="rId5" Type="http://schemas.openxmlformats.org/officeDocument/2006/relationships/notesSlide" Target="../notesSlides/notesSlide8.xml"/><Relationship Id="rId4"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5" Type="http://schemas.openxmlformats.org/officeDocument/2006/relationships/notesSlide" Target="../notesSlides/notesSlide9.xml"/><Relationship Id="rId4"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2"/>
            </p:custDataLst>
          </p:nvPr>
        </p:nvSpPr>
        <p:spPr>
          <a:xfrm>
            <a:off x="411164" y="1666153"/>
            <a:ext cx="7282654" cy="2294852"/>
          </a:xfrm>
        </p:spPr>
        <p:txBody>
          <a:bodyPr>
            <a:normAutofit/>
          </a:bodyPr>
          <a:lstStyle/>
          <a:p>
            <a:pPr algn="ctr" defTabSz="685800" eaLnBrk="1" hangingPunct="1">
              <a:buSzTx/>
              <a:buFontTx/>
            </a:pPr>
            <a:r>
              <a:rPr lang="" altLang="en-US" kern="1200" dirty="0">
                <a:latin typeface="Arial Black" panose="020B0A04020102020204" pitchFamily="34" charset="0"/>
                <a:ea typeface="微软雅黑" panose="020B0503020204020204" pitchFamily="34" charset="-122"/>
                <a:cs typeface="+mj-cs"/>
              </a:rPr>
              <a:t>甲磺酸</a:t>
            </a:r>
            <a:r>
              <a:rPr lang="" altLang="en-US" kern="1200" dirty="0">
                <a:solidFill>
                  <a:srgbClr val="FF0000"/>
                </a:solidFill>
                <a:latin typeface="Arial Black" panose="020B0A04020102020204" pitchFamily="34" charset="0"/>
                <a:ea typeface="微软雅黑" panose="020B0503020204020204" pitchFamily="34" charset="-122"/>
                <a:cs typeface="+mj-cs"/>
              </a:rPr>
              <a:t>贝福替尼胶囊</a:t>
            </a:r>
            <a:r>
              <a:rPr lang="" altLang="en-US" kern="1200" dirty="0">
                <a:latin typeface="Arial Black" panose="020B0A04020102020204" pitchFamily="34" charset="0"/>
                <a:ea typeface="微软雅黑" panose="020B0503020204020204" pitchFamily="34" charset="-122"/>
                <a:cs typeface="+mj-cs"/>
              </a:rPr>
              <a:t>（赛美纳）</a:t>
            </a:r>
          </a:p>
        </p:txBody>
      </p:sp>
      <p:pic>
        <p:nvPicPr>
          <p:cNvPr id="9" name="图片 8">
            <a:extLst>
              <a:ext uri="{FF2B5EF4-FFF2-40B4-BE49-F238E27FC236}">
                <a16:creationId xmlns:a16="http://schemas.microsoft.com/office/drawing/2014/main" id="{585CC03F-6510-7F80-4DFD-CB16A7FF86B1}"/>
              </a:ext>
            </a:extLst>
          </p:cNvPr>
          <p:cNvPicPr>
            <a:picLocks noChangeAspect="1"/>
          </p:cNvPicPr>
          <p:nvPr/>
        </p:nvPicPr>
        <p:blipFill>
          <a:blip r:embed="rId5"/>
          <a:stretch>
            <a:fillRect/>
          </a:stretch>
        </p:blipFill>
        <p:spPr>
          <a:xfrm>
            <a:off x="1852732" y="4627436"/>
            <a:ext cx="730250" cy="415925"/>
          </a:xfrm>
          <a:prstGeom prst="rect">
            <a:avLst/>
          </a:prstGeom>
          <a:noFill/>
          <a:ln w="9525">
            <a:noFill/>
          </a:ln>
        </p:spPr>
      </p:pic>
      <p:sp>
        <p:nvSpPr>
          <p:cNvPr id="11" name="副标题 2">
            <a:extLst>
              <a:ext uri="{FF2B5EF4-FFF2-40B4-BE49-F238E27FC236}">
                <a16:creationId xmlns:a16="http://schemas.microsoft.com/office/drawing/2014/main" id="{618066AB-5C2E-0FED-8EDD-77741570865D}"/>
              </a:ext>
            </a:extLst>
          </p:cNvPr>
          <p:cNvSpPr>
            <a:spLocks noGrp="1"/>
          </p:cNvSpPr>
          <p:nvPr/>
        </p:nvSpPr>
        <p:spPr bwMode="auto">
          <a:xfrm>
            <a:off x="209550" y="4597487"/>
            <a:ext cx="7334250" cy="594360"/>
          </a:xfrm>
          <a:prstGeom prst="rect">
            <a:avLst/>
          </a:prstGeom>
          <a:noFill/>
          <a:ln w="9525">
            <a:noFill/>
          </a:ln>
          <a:effectLst/>
          <a:scene3d>
            <a:camera prst="orthographicFront"/>
            <a:lightRig rig="balanced" dir="t"/>
          </a:scene3d>
          <a:sp3d prstMaterial="plastic"/>
        </p:spPr>
        <p:txBody>
          <a:bodyPr vert="horz" wrap="square" lIns="91440" tIns="45720" rIns="91440" bIns="45720" numCol="1" anchor="t" anchorCtr="0" compatLnSpc="1"/>
          <a:lstStyle>
            <a:lvl1pPr marL="0" lvl="0" indent="0" algn="ctr" defTabSz="685800" rtl="0" eaLnBrk="0" fontAlgn="base" hangingPunct="0">
              <a:spcBef>
                <a:spcPct val="15000"/>
              </a:spcBef>
              <a:spcAft>
                <a:spcPct val="0"/>
              </a:spcAft>
              <a:buClrTx/>
              <a:buSzTx/>
              <a:buFontTx/>
              <a:buNone/>
              <a:defRPr sz="2400" kern="1200">
                <a:solidFill>
                  <a:schemeClr val="bg1"/>
                </a:solidFill>
                <a:latin typeface="Arial Rounded MT Bold" pitchFamily="2" charset="0"/>
                <a:ea typeface="微软雅黑" panose="020B0503020204020204" pitchFamily="34" charset="-122"/>
                <a:cs typeface="+mn-cs"/>
              </a:defRPr>
            </a:lvl1pPr>
            <a:lvl2pPr marL="342900" lvl="1" indent="0" algn="ctr" defTabSz="685800" rtl="0" eaLnBrk="0" fontAlgn="base" hangingPunct="0">
              <a:spcBef>
                <a:spcPct val="15000"/>
              </a:spcBef>
              <a:spcAft>
                <a:spcPct val="0"/>
              </a:spcAft>
              <a:buClrTx/>
              <a:buSzTx/>
              <a:buFontTx/>
              <a:buNone/>
              <a:defRPr sz="2100" kern="1200">
                <a:solidFill>
                  <a:schemeClr val="bg1"/>
                </a:solidFill>
                <a:latin typeface="Arial Rounded MT Bold" pitchFamily="2" charset="0"/>
                <a:ea typeface="微软雅黑" panose="020B0503020204020204" pitchFamily="34" charset="-122"/>
                <a:cs typeface="+mn-cs"/>
              </a:defRPr>
            </a:lvl2pPr>
            <a:lvl3pPr marL="685800" lvl="2" indent="0" algn="ctr" defTabSz="685800" rtl="0" eaLnBrk="0" fontAlgn="base" hangingPunct="0">
              <a:spcBef>
                <a:spcPct val="15000"/>
              </a:spcBef>
              <a:spcAft>
                <a:spcPct val="0"/>
              </a:spcAft>
              <a:buClrTx/>
              <a:buSzTx/>
              <a:buFontTx/>
              <a:buNone/>
              <a:defRPr kern="1200">
                <a:solidFill>
                  <a:schemeClr val="bg1"/>
                </a:solidFill>
                <a:latin typeface="Arial Rounded MT Bold" pitchFamily="2" charset="0"/>
                <a:ea typeface="微软雅黑" panose="020B0503020204020204" pitchFamily="34" charset="-122"/>
                <a:cs typeface="+mn-cs"/>
              </a:defRPr>
            </a:lvl3pPr>
            <a:lvl4pPr marL="1028700" lvl="3" indent="0" algn="ctr" defTabSz="685800" rtl="0" eaLnBrk="0" fontAlgn="base" hangingPunct="0">
              <a:spcBef>
                <a:spcPct val="15000"/>
              </a:spcBef>
              <a:spcAft>
                <a:spcPct val="0"/>
              </a:spcAft>
              <a:buClrTx/>
              <a:buSzTx/>
              <a:buFontTx/>
              <a:buNone/>
              <a:defRPr sz="1500" kern="1200">
                <a:solidFill>
                  <a:schemeClr val="bg1"/>
                </a:solidFill>
                <a:latin typeface="Arial Rounded MT Bold" pitchFamily="2" charset="0"/>
                <a:ea typeface="微软雅黑" panose="020B0503020204020204" pitchFamily="34" charset="-122"/>
                <a:cs typeface="+mn-cs"/>
              </a:defRPr>
            </a:lvl4pPr>
            <a:lvl5pPr marL="1371600" lvl="4" indent="0" algn="ctr" defTabSz="685800" rtl="0" eaLnBrk="0" fontAlgn="base" hangingPunct="0">
              <a:spcBef>
                <a:spcPct val="15000"/>
              </a:spcBef>
              <a:spcAft>
                <a:spcPct val="0"/>
              </a:spcAft>
              <a:buClrTx/>
              <a:buSzTx/>
              <a:buFontTx/>
              <a:buNone/>
              <a:defRPr sz="1500" kern="1200">
                <a:solidFill>
                  <a:schemeClr val="bg1"/>
                </a:solidFill>
                <a:latin typeface="Arial Rounded MT Bold" pitchFamily="2" charset="0"/>
                <a:ea typeface="微软雅黑" panose="020B0503020204020204" pitchFamily="34" charset="-122"/>
                <a:cs typeface="+mn-cs"/>
              </a:defRPr>
            </a:lvl5pPr>
            <a:lvl6pPr marL="1886585"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微软雅黑" panose="020B0503020204020204" pitchFamily="34" charset="-122"/>
                <a:ea typeface="微软雅黑" panose="020B0503020204020204" pitchFamily="34" charset="-122"/>
                <a:cs typeface="+mn-cs"/>
              </a:defRPr>
            </a:lvl6pPr>
            <a:lvl7pPr marL="2229485"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微软雅黑" panose="020B0503020204020204" pitchFamily="34" charset="-122"/>
                <a:ea typeface="微软雅黑" panose="020B0503020204020204" pitchFamily="34" charset="-122"/>
                <a:cs typeface="+mn-cs"/>
              </a:defRPr>
            </a:lvl7pPr>
            <a:lvl8pPr marL="2572385"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微软雅黑" panose="020B0503020204020204" pitchFamily="34" charset="-122"/>
                <a:ea typeface="微软雅黑" panose="020B0503020204020204" pitchFamily="34" charset="-122"/>
                <a:cs typeface="+mn-cs"/>
              </a:defRPr>
            </a:lvl8pPr>
            <a:lvl9pPr marL="2915285"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微软雅黑" panose="020B0503020204020204" pitchFamily="34" charset="-122"/>
                <a:ea typeface="微软雅黑" panose="020B0503020204020204" pitchFamily="34" charset="-122"/>
                <a:cs typeface="+mn-cs"/>
              </a:defRPr>
            </a:lvl9pPr>
          </a:lstStyle>
          <a:p>
            <a:pPr marL="0" marR="0" lvl="0" indent="0" algn="ctr" defTabSz="685800" rtl="0" eaLnBrk="1" fontAlgn="base" latinLnBrk="0" hangingPunct="1">
              <a:lnSpc>
                <a:spcPct val="100000"/>
              </a:lnSpc>
              <a:spcBef>
                <a:spcPct val="15000"/>
              </a:spcBef>
              <a:spcAft>
                <a:spcPct val="0"/>
              </a:spcAft>
              <a:buClrTx/>
              <a:buSzTx/>
              <a:buFontTx/>
              <a:buNone/>
              <a:defRPr/>
            </a:pPr>
            <a:r>
              <a:rPr kumimoji="0" lang="en-US" altLang="zh-CN" sz="2400" b="0" i="0" u="none" strike="noStrike" kern="1200" cap="none" spc="0" normalizeH="0" baseline="0" noProof="1">
                <a:ln>
                  <a:noFill/>
                </a:ln>
                <a:solidFill>
                  <a:schemeClr val="bg1"/>
                </a:solidFill>
                <a:effectLst/>
                <a:uLnTx/>
                <a:uFillTx/>
                <a:latin typeface="Arial Rounded MT Bold" pitchFamily="2" charset="0"/>
                <a:ea typeface="微软雅黑" panose="020B0503020204020204" pitchFamily="34" charset="-122"/>
                <a:cs typeface="+mn-cs"/>
              </a:rPr>
              <a:t>                  </a:t>
            </a:r>
            <a:r>
              <a:rPr kumimoji="0" lang="zh-CN" altLang="en-US" sz="2000" b="1" i="0" u="none" strike="noStrike" kern="1200" cap="none" spc="0" normalizeH="0" baseline="0" noProof="1">
                <a:ln>
                  <a:noFill/>
                </a:ln>
                <a:solidFill>
                  <a:srgbClr val="FF0000"/>
                </a:solidFill>
                <a:effectLst/>
                <a:uLnTx/>
                <a:uFillTx/>
                <a:latin typeface="Arial Rounded MT Bold" pitchFamily="2" charset="0"/>
                <a:ea typeface="微软雅黑" panose="020B0503020204020204" pitchFamily="34" charset="-122"/>
                <a:cs typeface="+mn-cs"/>
              </a:rPr>
              <a:t>贝达</a:t>
            </a:r>
            <a:r>
              <a:rPr kumimoji="0" lang="zh-CN" altLang="en-US" sz="2000" b="1" i="0" u="none" strike="noStrike" kern="1200" cap="none" spc="0" normalizeH="0" baseline="0" noProof="1">
                <a:ln>
                  <a:noFill/>
                </a:ln>
                <a:gradFill>
                  <a:gsLst>
                    <a:gs pos="0">
                      <a:srgbClr val="012D86"/>
                    </a:gs>
                    <a:gs pos="100000">
                      <a:srgbClr val="0E2557"/>
                    </a:gs>
                  </a:gsLst>
                  <a:lin scaled="0"/>
                </a:gradFill>
                <a:effectLst/>
                <a:uLnTx/>
                <a:uFillTx/>
                <a:latin typeface="Arial Rounded MT Bold" pitchFamily="2" charset="0"/>
                <a:ea typeface="微软雅黑" panose="020B0503020204020204" pitchFamily="34" charset="-122"/>
                <a:cs typeface="+mn-cs"/>
              </a:rPr>
              <a:t>药业</a:t>
            </a:r>
            <a:r>
              <a:rPr kumimoji="0" lang="zh-CN" altLang="en-US" sz="2000" b="1" i="0" u="none" strike="noStrike" kern="1200" cap="none" spc="0" normalizeH="0" baseline="0" noProof="1">
                <a:ln>
                  <a:noFill/>
                </a:ln>
                <a:solidFill>
                  <a:srgbClr val="0A1F9A"/>
                </a:solidFill>
                <a:effectLst/>
                <a:uLnTx/>
                <a:uFillTx/>
                <a:latin typeface="Arial Rounded MT Bold" pitchFamily="2" charset="0"/>
                <a:ea typeface="微软雅黑" panose="020B0503020204020204" pitchFamily="34" charset="-122"/>
                <a:cs typeface="+mn-cs"/>
              </a:rPr>
              <a:t>股份有限公司</a:t>
            </a:r>
            <a:r>
              <a:rPr kumimoji="0" lang="en-US" altLang="zh-CN" sz="2000" b="1" i="0" u="none" strike="noStrike" kern="1200" cap="none" spc="0" normalizeH="0" baseline="0" noProof="1">
                <a:ln>
                  <a:noFill/>
                </a:ln>
                <a:solidFill>
                  <a:srgbClr val="0A1F9A"/>
                </a:solidFill>
                <a:effectLst/>
                <a:uLnTx/>
                <a:uFillTx/>
                <a:latin typeface="Arial Rounded MT Bold" pitchFamily="2" charset="0"/>
                <a:ea typeface="微软雅黑" panose="020B0503020204020204" pitchFamily="34" charset="-122"/>
                <a:cs typeface="+mn-cs"/>
              </a:rPr>
              <a:t>-</a:t>
            </a:r>
            <a:r>
              <a:rPr kumimoji="0" lang="zh-CN" altLang="en-US" sz="2000" b="1" i="0" u="none" strike="noStrike" kern="1200" cap="none" spc="0" normalizeH="0" baseline="0" noProof="1">
                <a:ln>
                  <a:noFill/>
                </a:ln>
                <a:solidFill>
                  <a:srgbClr val="0A1F9A"/>
                </a:solidFill>
                <a:effectLst/>
                <a:uLnTx/>
                <a:uFillTx/>
                <a:latin typeface="Arial Rounded MT Bold" pitchFamily="2" charset="0"/>
                <a:ea typeface="微软雅黑" panose="020B0503020204020204" pitchFamily="34" charset="-122"/>
                <a:cs typeface="+mn-cs"/>
              </a:rPr>
              <a:t>市场部</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2"/>
            </p:custDataLst>
          </p:nvPr>
        </p:nvSpPr>
        <p:spPr/>
        <p:txBody>
          <a:bodyPr/>
          <a:lstStyle/>
          <a:p>
            <a:r>
              <a:rPr lang="zh-CN" altLang="en-US"/>
              <a:t>目录</a:t>
            </a:r>
          </a:p>
        </p:txBody>
      </p:sp>
      <p:grpSp>
        <p:nvGrpSpPr>
          <p:cNvPr id="21" name="组合 20">
            <a:extLst>
              <a:ext uri="{FF2B5EF4-FFF2-40B4-BE49-F238E27FC236}">
                <a16:creationId xmlns:a16="http://schemas.microsoft.com/office/drawing/2014/main" id="{89F53AB6-75DA-D8C2-656B-E3D69FADD0CE}"/>
              </a:ext>
            </a:extLst>
          </p:cNvPr>
          <p:cNvGrpSpPr/>
          <p:nvPr/>
        </p:nvGrpSpPr>
        <p:grpSpPr>
          <a:xfrm>
            <a:off x="558649" y="3009103"/>
            <a:ext cx="3040316" cy="2427357"/>
            <a:chOff x="1404136" y="2911332"/>
            <a:chExt cx="3040316" cy="2427357"/>
          </a:xfrm>
        </p:grpSpPr>
        <p:sp>
          <p:nvSpPr>
            <p:cNvPr id="9" name="椭圆 8"/>
            <p:cNvSpPr/>
            <p:nvPr>
              <p:custDataLst>
                <p:tags r:id="rId12"/>
              </p:custDataLst>
            </p:nvPr>
          </p:nvSpPr>
          <p:spPr>
            <a:xfrm>
              <a:off x="2339086" y="2911332"/>
              <a:ext cx="1170414" cy="1170414"/>
            </a:xfrm>
            <a:prstGeom prst="ellipse">
              <a:avLst/>
            </a:prstGeom>
            <a:gradFill flip="none" rotWithShape="1">
              <a:gsLst>
                <a:gs pos="17000">
                  <a:schemeClr val="accent1"/>
                </a:gs>
                <a:gs pos="72000">
                  <a:schemeClr val="accent2"/>
                </a:gs>
              </a:gsLst>
              <a:lin ang="13500000" scaled="1"/>
              <a:tileRect/>
            </a:gradFill>
            <a:ln>
              <a:noFill/>
            </a:ln>
            <a:effectLst>
              <a:outerShdw blurRad="190500" dist="190500" dir="2700000" sx="98000" sy="98000" algn="tl" rotWithShape="0">
                <a:schemeClr val="accent2">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3200" b="1" dirty="0">
                  <a:solidFill>
                    <a:srgbClr val="FFFFFF"/>
                  </a:solidFill>
                  <a:latin typeface="+mn-ea"/>
                  <a:sym typeface="+mn-ea"/>
                </a:rPr>
                <a:t>01</a:t>
              </a:r>
            </a:p>
          </p:txBody>
        </p:sp>
        <p:sp>
          <p:nvSpPr>
            <p:cNvPr id="10" name="标题 1"/>
            <p:cNvSpPr txBox="1"/>
            <p:nvPr>
              <p:custDataLst>
                <p:tags r:id="rId13"/>
              </p:custDataLst>
            </p:nvPr>
          </p:nvSpPr>
          <p:spPr>
            <a:xfrm>
              <a:off x="1404136" y="4373403"/>
              <a:ext cx="3040316" cy="965286"/>
            </a:xfrm>
            <a:prstGeom prst="rect">
              <a:avLst/>
            </a:prstGeom>
          </p:spPr>
          <p:txBody>
            <a:bodyPr vert="horz" wrap="square" lIns="90170" tIns="46990" rIns="90170" bIns="46990" rtlCol="0" anchor="t"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algn="ctr">
                <a:lnSpc>
                  <a:spcPct val="110000"/>
                </a:lnSpc>
              </a:pPr>
              <a:r>
                <a:rPr lang="zh-CN" altLang="en-US" sz="2400" dirty="0">
                  <a:solidFill>
                    <a:schemeClr val="dk2"/>
                  </a:solidFill>
                  <a:latin typeface="+mn-ea"/>
                  <a:ea typeface="+mn-ea"/>
                </a:rPr>
                <a:t>药品</a:t>
              </a:r>
              <a:endParaRPr lang="en-US" altLang="zh-CN" sz="2400" dirty="0">
                <a:solidFill>
                  <a:schemeClr val="dk2"/>
                </a:solidFill>
                <a:latin typeface="+mn-ea"/>
                <a:ea typeface="+mn-ea"/>
              </a:endParaRPr>
            </a:p>
            <a:p>
              <a:pPr algn="ctr">
                <a:lnSpc>
                  <a:spcPct val="110000"/>
                </a:lnSpc>
              </a:pPr>
              <a:r>
                <a:rPr lang="zh-CN" altLang="en-US" sz="2400" dirty="0">
                  <a:solidFill>
                    <a:schemeClr val="dk2"/>
                  </a:solidFill>
                  <a:latin typeface="+mn-ea"/>
                  <a:ea typeface="+mn-ea"/>
                </a:rPr>
                <a:t>基本信息</a:t>
              </a:r>
            </a:p>
          </p:txBody>
        </p:sp>
      </p:grpSp>
      <p:sp>
        <p:nvSpPr>
          <p:cNvPr id="2" name="任意多边形: 形状 1"/>
          <p:cNvSpPr/>
          <p:nvPr>
            <p:custDataLst>
              <p:tags r:id="rId3"/>
            </p:custDataLst>
          </p:nvPr>
        </p:nvSpPr>
        <p:spPr>
          <a:xfrm>
            <a:off x="2903625" y="774701"/>
            <a:ext cx="4246473" cy="601543"/>
          </a:xfrm>
          <a:custGeom>
            <a:avLst/>
            <a:gdLst/>
            <a:ahLst/>
            <a:cxnLst/>
            <a:rect l="l" t="t" r="r" b="b"/>
            <a:pathLst>
              <a:path w="4207743" h="596057">
                <a:moveTo>
                  <a:pt x="789087" y="106412"/>
                </a:moveTo>
                <a:cubicBezTo>
                  <a:pt x="740966" y="106412"/>
                  <a:pt x="703076" y="124271"/>
                  <a:pt x="675419" y="159990"/>
                </a:cubicBezTo>
                <a:cubicBezTo>
                  <a:pt x="647762" y="195709"/>
                  <a:pt x="633933" y="241970"/>
                  <a:pt x="633933" y="298772"/>
                </a:cubicBezTo>
                <a:cubicBezTo>
                  <a:pt x="633933" y="354831"/>
                  <a:pt x="647452" y="400658"/>
                  <a:pt x="674489" y="436252"/>
                </a:cubicBezTo>
                <a:cubicBezTo>
                  <a:pt x="701526" y="471847"/>
                  <a:pt x="738609" y="489644"/>
                  <a:pt x="785738" y="489644"/>
                </a:cubicBezTo>
                <a:cubicBezTo>
                  <a:pt x="833859" y="489644"/>
                  <a:pt x="871314" y="472591"/>
                  <a:pt x="898103" y="438485"/>
                </a:cubicBezTo>
                <a:cubicBezTo>
                  <a:pt x="924892" y="404378"/>
                  <a:pt x="938287" y="358552"/>
                  <a:pt x="938287" y="301005"/>
                </a:cubicBezTo>
                <a:cubicBezTo>
                  <a:pt x="938287" y="240977"/>
                  <a:pt x="925264" y="193538"/>
                  <a:pt x="899220" y="158688"/>
                </a:cubicBezTo>
                <a:cubicBezTo>
                  <a:pt x="873175" y="123837"/>
                  <a:pt x="836464" y="106412"/>
                  <a:pt x="789087" y="106412"/>
                </a:cubicBezTo>
                <a:close/>
                <a:moveTo>
                  <a:pt x="3315891" y="9674"/>
                </a:moveTo>
                <a:lnTo>
                  <a:pt x="3767584" y="9674"/>
                </a:lnTo>
                <a:lnTo>
                  <a:pt x="3767584" y="110133"/>
                </a:lnTo>
                <a:lnTo>
                  <a:pt x="3603129" y="110133"/>
                </a:lnTo>
                <a:lnTo>
                  <a:pt x="3603129" y="586011"/>
                </a:lnTo>
                <a:lnTo>
                  <a:pt x="3479974" y="586011"/>
                </a:lnTo>
                <a:lnTo>
                  <a:pt x="3479974" y="110133"/>
                </a:lnTo>
                <a:lnTo>
                  <a:pt x="3315891" y="110133"/>
                </a:lnTo>
                <a:close/>
                <a:moveTo>
                  <a:pt x="2722141" y="9674"/>
                </a:moveTo>
                <a:lnTo>
                  <a:pt x="2856086" y="9674"/>
                </a:lnTo>
                <a:lnTo>
                  <a:pt x="3091234" y="372070"/>
                </a:lnTo>
                <a:cubicBezTo>
                  <a:pt x="3106861" y="396131"/>
                  <a:pt x="3116411" y="411386"/>
                  <a:pt x="3119884" y="417835"/>
                </a:cubicBezTo>
                <a:lnTo>
                  <a:pt x="3121744" y="417835"/>
                </a:lnTo>
                <a:cubicBezTo>
                  <a:pt x="3119264" y="403944"/>
                  <a:pt x="3118024" y="377403"/>
                  <a:pt x="3118024" y="338212"/>
                </a:cubicBezTo>
                <a:lnTo>
                  <a:pt x="3118024" y="9674"/>
                </a:lnTo>
                <a:lnTo>
                  <a:pt x="3234482" y="9674"/>
                </a:lnTo>
                <a:lnTo>
                  <a:pt x="3234482" y="586011"/>
                </a:lnTo>
                <a:lnTo>
                  <a:pt x="3108722" y="586011"/>
                </a:lnTo>
                <a:lnTo>
                  <a:pt x="2864644" y="213196"/>
                </a:lnTo>
                <a:cubicBezTo>
                  <a:pt x="2851993" y="193848"/>
                  <a:pt x="2842815" y="178221"/>
                  <a:pt x="2837110" y="166315"/>
                </a:cubicBezTo>
                <a:lnTo>
                  <a:pt x="2835250" y="166315"/>
                </a:lnTo>
                <a:cubicBezTo>
                  <a:pt x="2837483" y="186159"/>
                  <a:pt x="2838599" y="216793"/>
                  <a:pt x="2838599" y="258217"/>
                </a:cubicBezTo>
                <a:lnTo>
                  <a:pt x="2838599" y="586011"/>
                </a:lnTo>
                <a:lnTo>
                  <a:pt x="2722141" y="586011"/>
                </a:lnTo>
                <a:close/>
                <a:moveTo>
                  <a:pt x="2283991" y="9674"/>
                </a:moveTo>
                <a:lnTo>
                  <a:pt x="2611785" y="9674"/>
                </a:lnTo>
                <a:lnTo>
                  <a:pt x="2611785" y="110133"/>
                </a:lnTo>
                <a:lnTo>
                  <a:pt x="2406774" y="110133"/>
                </a:lnTo>
                <a:lnTo>
                  <a:pt x="2406774" y="245938"/>
                </a:lnTo>
                <a:lnTo>
                  <a:pt x="2597274" y="245938"/>
                </a:lnTo>
                <a:lnTo>
                  <a:pt x="2597274" y="346025"/>
                </a:lnTo>
                <a:lnTo>
                  <a:pt x="2406774" y="346025"/>
                </a:lnTo>
                <a:lnTo>
                  <a:pt x="2406774" y="485552"/>
                </a:lnTo>
                <a:lnTo>
                  <a:pt x="2625179" y="485552"/>
                </a:lnTo>
                <a:lnTo>
                  <a:pt x="2625179" y="586011"/>
                </a:lnTo>
                <a:lnTo>
                  <a:pt x="2283991" y="586011"/>
                </a:lnTo>
                <a:close/>
                <a:moveTo>
                  <a:pt x="1753791" y="9674"/>
                </a:moveTo>
                <a:lnTo>
                  <a:pt x="2205484" y="9674"/>
                </a:lnTo>
                <a:lnTo>
                  <a:pt x="2205484" y="110133"/>
                </a:lnTo>
                <a:lnTo>
                  <a:pt x="2041029" y="110133"/>
                </a:lnTo>
                <a:lnTo>
                  <a:pt x="2041029" y="586011"/>
                </a:lnTo>
                <a:lnTo>
                  <a:pt x="1917874" y="586011"/>
                </a:lnTo>
                <a:lnTo>
                  <a:pt x="1917874" y="110133"/>
                </a:lnTo>
                <a:lnTo>
                  <a:pt x="1753791" y="110133"/>
                </a:lnTo>
                <a:close/>
                <a:moveTo>
                  <a:pt x="1160041" y="9674"/>
                </a:moveTo>
                <a:lnTo>
                  <a:pt x="1293986" y="9674"/>
                </a:lnTo>
                <a:lnTo>
                  <a:pt x="1529135" y="372070"/>
                </a:lnTo>
                <a:cubicBezTo>
                  <a:pt x="1544761" y="396131"/>
                  <a:pt x="1554311" y="411386"/>
                  <a:pt x="1557784" y="417835"/>
                </a:cubicBezTo>
                <a:lnTo>
                  <a:pt x="1559644" y="417835"/>
                </a:lnTo>
                <a:cubicBezTo>
                  <a:pt x="1557164" y="403944"/>
                  <a:pt x="1555924" y="377403"/>
                  <a:pt x="1555924" y="338212"/>
                </a:cubicBezTo>
                <a:lnTo>
                  <a:pt x="1555924" y="9674"/>
                </a:lnTo>
                <a:lnTo>
                  <a:pt x="1672382" y="9674"/>
                </a:lnTo>
                <a:lnTo>
                  <a:pt x="1672382" y="586011"/>
                </a:lnTo>
                <a:lnTo>
                  <a:pt x="1546622" y="586011"/>
                </a:lnTo>
                <a:lnTo>
                  <a:pt x="1302544" y="213196"/>
                </a:lnTo>
                <a:cubicBezTo>
                  <a:pt x="1289893" y="193848"/>
                  <a:pt x="1280716" y="178221"/>
                  <a:pt x="1275011" y="166315"/>
                </a:cubicBezTo>
                <a:lnTo>
                  <a:pt x="1273150" y="166315"/>
                </a:lnTo>
                <a:cubicBezTo>
                  <a:pt x="1275383" y="186159"/>
                  <a:pt x="1276499" y="216793"/>
                  <a:pt x="1276499" y="258217"/>
                </a:cubicBezTo>
                <a:lnTo>
                  <a:pt x="1276499" y="586011"/>
                </a:lnTo>
                <a:lnTo>
                  <a:pt x="1160041" y="586011"/>
                </a:lnTo>
                <a:close/>
                <a:moveTo>
                  <a:pt x="4040683" y="0"/>
                </a:moveTo>
                <a:cubicBezTo>
                  <a:pt x="4096990" y="0"/>
                  <a:pt x="4144243" y="7317"/>
                  <a:pt x="4182442" y="21952"/>
                </a:cubicBezTo>
                <a:lnTo>
                  <a:pt x="4182442" y="137294"/>
                </a:lnTo>
                <a:cubicBezTo>
                  <a:pt x="4143747" y="111001"/>
                  <a:pt x="4098478" y="97854"/>
                  <a:pt x="4046637" y="97854"/>
                </a:cubicBezTo>
                <a:cubicBezTo>
                  <a:pt x="4016375" y="97854"/>
                  <a:pt x="3992191" y="103373"/>
                  <a:pt x="3974083" y="114411"/>
                </a:cubicBezTo>
                <a:cubicBezTo>
                  <a:pt x="3955975" y="125449"/>
                  <a:pt x="3946922" y="140270"/>
                  <a:pt x="3946922" y="158874"/>
                </a:cubicBezTo>
                <a:cubicBezTo>
                  <a:pt x="3946922" y="173757"/>
                  <a:pt x="3953123" y="187461"/>
                  <a:pt x="3965525" y="199988"/>
                </a:cubicBezTo>
                <a:cubicBezTo>
                  <a:pt x="3977927" y="212514"/>
                  <a:pt x="4008562" y="229443"/>
                  <a:pt x="4057427" y="250775"/>
                </a:cubicBezTo>
                <a:cubicBezTo>
                  <a:pt x="4114726" y="275332"/>
                  <a:pt x="4154103" y="301253"/>
                  <a:pt x="4175559" y="328538"/>
                </a:cubicBezTo>
                <a:cubicBezTo>
                  <a:pt x="4197015" y="355823"/>
                  <a:pt x="4207743" y="388317"/>
                  <a:pt x="4207743" y="426020"/>
                </a:cubicBezTo>
                <a:cubicBezTo>
                  <a:pt x="4207743" y="481335"/>
                  <a:pt x="4188147" y="523503"/>
                  <a:pt x="4148956" y="552524"/>
                </a:cubicBezTo>
                <a:cubicBezTo>
                  <a:pt x="4109765" y="581546"/>
                  <a:pt x="4054078" y="596057"/>
                  <a:pt x="3981896" y="596057"/>
                </a:cubicBezTo>
                <a:cubicBezTo>
                  <a:pt x="3915916" y="596057"/>
                  <a:pt x="3861841" y="585391"/>
                  <a:pt x="3819674" y="564058"/>
                </a:cubicBezTo>
                <a:lnTo>
                  <a:pt x="3819674" y="440903"/>
                </a:lnTo>
                <a:cubicBezTo>
                  <a:pt x="3866059" y="479350"/>
                  <a:pt x="3918768" y="498574"/>
                  <a:pt x="3977804" y="498574"/>
                </a:cubicBezTo>
                <a:cubicBezTo>
                  <a:pt x="4011290" y="498574"/>
                  <a:pt x="4036467" y="492807"/>
                  <a:pt x="4053334" y="481273"/>
                </a:cubicBezTo>
                <a:cubicBezTo>
                  <a:pt x="4070201" y="469739"/>
                  <a:pt x="4078635" y="454918"/>
                  <a:pt x="4078635" y="436810"/>
                </a:cubicBezTo>
                <a:cubicBezTo>
                  <a:pt x="4078635" y="421183"/>
                  <a:pt x="4071937" y="406425"/>
                  <a:pt x="4058543" y="392534"/>
                </a:cubicBezTo>
                <a:cubicBezTo>
                  <a:pt x="4045148" y="378643"/>
                  <a:pt x="4009802" y="359792"/>
                  <a:pt x="3952503" y="335979"/>
                </a:cubicBezTo>
                <a:cubicBezTo>
                  <a:pt x="3862462" y="297780"/>
                  <a:pt x="3817441" y="242218"/>
                  <a:pt x="3817441" y="169292"/>
                </a:cubicBezTo>
                <a:cubicBezTo>
                  <a:pt x="3817441" y="115714"/>
                  <a:pt x="3837843" y="74104"/>
                  <a:pt x="3878647" y="44462"/>
                </a:cubicBezTo>
                <a:cubicBezTo>
                  <a:pt x="3919451" y="14821"/>
                  <a:pt x="3973463" y="0"/>
                  <a:pt x="4040683" y="0"/>
                </a:cubicBezTo>
                <a:close/>
                <a:moveTo>
                  <a:pt x="792807" y="0"/>
                </a:moveTo>
                <a:cubicBezTo>
                  <a:pt x="875159" y="0"/>
                  <a:pt x="941449" y="27409"/>
                  <a:pt x="991679" y="82227"/>
                </a:cubicBezTo>
                <a:cubicBezTo>
                  <a:pt x="1041909" y="137046"/>
                  <a:pt x="1067023" y="207491"/>
                  <a:pt x="1067023" y="293563"/>
                </a:cubicBezTo>
                <a:cubicBezTo>
                  <a:pt x="1067023" y="383356"/>
                  <a:pt x="1040916" y="456220"/>
                  <a:pt x="988702" y="512155"/>
                </a:cubicBezTo>
                <a:cubicBezTo>
                  <a:pt x="936489" y="568089"/>
                  <a:pt x="868090" y="596057"/>
                  <a:pt x="783506" y="596057"/>
                </a:cubicBezTo>
                <a:cubicBezTo>
                  <a:pt x="700906" y="596057"/>
                  <a:pt x="633809" y="568957"/>
                  <a:pt x="582216" y="514759"/>
                </a:cubicBezTo>
                <a:cubicBezTo>
                  <a:pt x="530622" y="460561"/>
                  <a:pt x="504825" y="390798"/>
                  <a:pt x="504825" y="305470"/>
                </a:cubicBezTo>
                <a:cubicBezTo>
                  <a:pt x="504825" y="215180"/>
                  <a:pt x="531180" y="141697"/>
                  <a:pt x="583890" y="85018"/>
                </a:cubicBezTo>
                <a:cubicBezTo>
                  <a:pt x="636600" y="28339"/>
                  <a:pt x="706239" y="0"/>
                  <a:pt x="792807" y="0"/>
                </a:cubicBezTo>
                <a:close/>
                <a:moveTo>
                  <a:pt x="305842" y="0"/>
                </a:moveTo>
                <a:cubicBezTo>
                  <a:pt x="362148" y="0"/>
                  <a:pt x="409277" y="7317"/>
                  <a:pt x="447229" y="21952"/>
                </a:cubicBezTo>
                <a:lnTo>
                  <a:pt x="447229" y="140642"/>
                </a:lnTo>
                <a:cubicBezTo>
                  <a:pt x="408285" y="117822"/>
                  <a:pt x="364133" y="106412"/>
                  <a:pt x="314771" y="106412"/>
                </a:cubicBezTo>
                <a:cubicBezTo>
                  <a:pt x="258465" y="106412"/>
                  <a:pt x="213444" y="124395"/>
                  <a:pt x="179710" y="160362"/>
                </a:cubicBezTo>
                <a:cubicBezTo>
                  <a:pt x="145976" y="196329"/>
                  <a:pt x="129108" y="243334"/>
                  <a:pt x="129108" y="301377"/>
                </a:cubicBezTo>
                <a:cubicBezTo>
                  <a:pt x="129108" y="357932"/>
                  <a:pt x="145107" y="403448"/>
                  <a:pt x="177105" y="437927"/>
                </a:cubicBezTo>
                <a:cubicBezTo>
                  <a:pt x="209104" y="472405"/>
                  <a:pt x="252388" y="489644"/>
                  <a:pt x="306958" y="489644"/>
                </a:cubicBezTo>
                <a:cubicBezTo>
                  <a:pt x="358304" y="489644"/>
                  <a:pt x="405060" y="477242"/>
                  <a:pt x="447229" y="452437"/>
                </a:cubicBezTo>
                <a:lnTo>
                  <a:pt x="447229" y="565175"/>
                </a:lnTo>
                <a:cubicBezTo>
                  <a:pt x="405309" y="585763"/>
                  <a:pt x="350614" y="596057"/>
                  <a:pt x="283145" y="596057"/>
                </a:cubicBezTo>
                <a:cubicBezTo>
                  <a:pt x="196329" y="596057"/>
                  <a:pt x="127434" y="570074"/>
                  <a:pt x="76460" y="518108"/>
                </a:cubicBezTo>
                <a:cubicBezTo>
                  <a:pt x="25487" y="466142"/>
                  <a:pt x="0" y="396875"/>
                  <a:pt x="0" y="310307"/>
                </a:cubicBezTo>
                <a:cubicBezTo>
                  <a:pt x="0" y="219273"/>
                  <a:pt x="28463" y="144797"/>
                  <a:pt x="85390" y="86878"/>
                </a:cubicBezTo>
                <a:cubicBezTo>
                  <a:pt x="142317" y="28959"/>
                  <a:pt x="215801" y="0"/>
                  <a:pt x="305842" y="0"/>
                </a:cubicBezTo>
                <a:close/>
              </a:path>
            </a:pathLst>
          </a:custGeom>
          <a:solidFill>
            <a:schemeClr val="accent2">
              <a:lumMod val="60000"/>
              <a:lumOff val="4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4" name="组合 23">
            <a:extLst>
              <a:ext uri="{FF2B5EF4-FFF2-40B4-BE49-F238E27FC236}">
                <a16:creationId xmlns:a16="http://schemas.microsoft.com/office/drawing/2014/main" id="{D15EB4C0-7BCB-3E1B-11D3-3FF3E8BBC207}"/>
              </a:ext>
            </a:extLst>
          </p:cNvPr>
          <p:cNvGrpSpPr/>
          <p:nvPr/>
        </p:nvGrpSpPr>
        <p:grpSpPr>
          <a:xfrm>
            <a:off x="2621822" y="3052368"/>
            <a:ext cx="3040316" cy="2427357"/>
            <a:chOff x="1404136" y="2911332"/>
            <a:chExt cx="3040316" cy="2427357"/>
          </a:xfrm>
        </p:grpSpPr>
        <p:sp>
          <p:nvSpPr>
            <p:cNvPr id="25" name="椭圆 24">
              <a:extLst>
                <a:ext uri="{FF2B5EF4-FFF2-40B4-BE49-F238E27FC236}">
                  <a16:creationId xmlns:a16="http://schemas.microsoft.com/office/drawing/2014/main" id="{7A1B9B85-2D5D-7E04-1087-E3D502523497}"/>
                </a:ext>
              </a:extLst>
            </p:cNvPr>
            <p:cNvSpPr/>
            <p:nvPr>
              <p:custDataLst>
                <p:tags r:id="rId10"/>
              </p:custDataLst>
            </p:nvPr>
          </p:nvSpPr>
          <p:spPr>
            <a:xfrm>
              <a:off x="2339086" y="2911332"/>
              <a:ext cx="1170414" cy="1170414"/>
            </a:xfrm>
            <a:prstGeom prst="ellipse">
              <a:avLst/>
            </a:prstGeom>
            <a:gradFill flip="none" rotWithShape="1">
              <a:gsLst>
                <a:gs pos="17000">
                  <a:schemeClr val="accent1"/>
                </a:gs>
                <a:gs pos="72000">
                  <a:schemeClr val="accent2"/>
                </a:gs>
              </a:gsLst>
              <a:lin ang="13500000" scaled="1"/>
              <a:tileRect/>
            </a:gradFill>
            <a:ln>
              <a:noFill/>
            </a:ln>
            <a:effectLst>
              <a:outerShdw blurRad="190500" dist="190500" dir="2700000" sx="98000" sy="98000" algn="tl" rotWithShape="0">
                <a:schemeClr val="accent2">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3200" b="1" dirty="0">
                  <a:solidFill>
                    <a:srgbClr val="FFFFFF"/>
                  </a:solidFill>
                  <a:latin typeface="+mn-ea"/>
                  <a:sym typeface="+mn-ea"/>
                </a:rPr>
                <a:t>02</a:t>
              </a:r>
            </a:p>
          </p:txBody>
        </p:sp>
        <p:sp>
          <p:nvSpPr>
            <p:cNvPr id="26" name="标题 1">
              <a:extLst>
                <a:ext uri="{FF2B5EF4-FFF2-40B4-BE49-F238E27FC236}">
                  <a16:creationId xmlns:a16="http://schemas.microsoft.com/office/drawing/2014/main" id="{B3EBEBA5-6FFB-0E21-B205-347644E77F38}"/>
                </a:ext>
              </a:extLst>
            </p:cNvPr>
            <p:cNvSpPr txBox="1"/>
            <p:nvPr>
              <p:custDataLst>
                <p:tags r:id="rId11"/>
              </p:custDataLst>
            </p:nvPr>
          </p:nvSpPr>
          <p:spPr>
            <a:xfrm>
              <a:off x="1404136" y="4373403"/>
              <a:ext cx="3040316" cy="965286"/>
            </a:xfrm>
            <a:prstGeom prst="rect">
              <a:avLst/>
            </a:prstGeom>
          </p:spPr>
          <p:txBody>
            <a:bodyPr vert="horz" wrap="square" lIns="90170" tIns="46990" rIns="90170" bIns="46990" rtlCol="0" anchor="t"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algn="ctr">
                <a:lnSpc>
                  <a:spcPct val="110000"/>
                </a:lnSpc>
              </a:pPr>
              <a:r>
                <a:rPr lang="zh-CN" altLang="en-US" sz="2400" dirty="0">
                  <a:solidFill>
                    <a:schemeClr val="dk2"/>
                  </a:solidFill>
                  <a:latin typeface="+mn-ea"/>
                  <a:ea typeface="+mn-ea"/>
                </a:rPr>
                <a:t>安全性</a:t>
              </a:r>
            </a:p>
          </p:txBody>
        </p:sp>
      </p:grpSp>
      <p:grpSp>
        <p:nvGrpSpPr>
          <p:cNvPr id="27" name="组合 26">
            <a:extLst>
              <a:ext uri="{FF2B5EF4-FFF2-40B4-BE49-F238E27FC236}">
                <a16:creationId xmlns:a16="http://schemas.microsoft.com/office/drawing/2014/main" id="{9D062CC7-7989-61A5-E1C3-2FDE5762973D}"/>
              </a:ext>
            </a:extLst>
          </p:cNvPr>
          <p:cNvGrpSpPr/>
          <p:nvPr/>
        </p:nvGrpSpPr>
        <p:grpSpPr>
          <a:xfrm>
            <a:off x="4699759" y="3066655"/>
            <a:ext cx="3040316" cy="2427357"/>
            <a:chOff x="1404136" y="2911332"/>
            <a:chExt cx="3040316" cy="2427357"/>
          </a:xfrm>
        </p:grpSpPr>
        <p:sp>
          <p:nvSpPr>
            <p:cNvPr id="28" name="椭圆 27">
              <a:extLst>
                <a:ext uri="{FF2B5EF4-FFF2-40B4-BE49-F238E27FC236}">
                  <a16:creationId xmlns:a16="http://schemas.microsoft.com/office/drawing/2014/main" id="{7C00FB76-D233-80F6-D627-B3E63507F8DF}"/>
                </a:ext>
              </a:extLst>
            </p:cNvPr>
            <p:cNvSpPr/>
            <p:nvPr>
              <p:custDataLst>
                <p:tags r:id="rId8"/>
              </p:custDataLst>
            </p:nvPr>
          </p:nvSpPr>
          <p:spPr>
            <a:xfrm>
              <a:off x="2339086" y="2911332"/>
              <a:ext cx="1170414" cy="1170414"/>
            </a:xfrm>
            <a:prstGeom prst="ellipse">
              <a:avLst/>
            </a:prstGeom>
            <a:gradFill flip="none" rotWithShape="1">
              <a:gsLst>
                <a:gs pos="17000">
                  <a:schemeClr val="accent1"/>
                </a:gs>
                <a:gs pos="72000">
                  <a:schemeClr val="accent2"/>
                </a:gs>
              </a:gsLst>
              <a:lin ang="13500000" scaled="1"/>
              <a:tileRect/>
            </a:gradFill>
            <a:ln>
              <a:noFill/>
            </a:ln>
            <a:effectLst>
              <a:outerShdw blurRad="190500" dist="190500" dir="2700000" sx="98000" sy="98000" algn="tl" rotWithShape="0">
                <a:schemeClr val="accent2">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3200" b="1" dirty="0">
                  <a:solidFill>
                    <a:srgbClr val="FFFFFF"/>
                  </a:solidFill>
                  <a:latin typeface="+mn-ea"/>
                  <a:sym typeface="+mn-ea"/>
                </a:rPr>
                <a:t>03</a:t>
              </a:r>
            </a:p>
          </p:txBody>
        </p:sp>
        <p:sp>
          <p:nvSpPr>
            <p:cNvPr id="29" name="标题 1">
              <a:extLst>
                <a:ext uri="{FF2B5EF4-FFF2-40B4-BE49-F238E27FC236}">
                  <a16:creationId xmlns:a16="http://schemas.microsoft.com/office/drawing/2014/main" id="{C0049BBC-D712-853E-FC47-9365B64797A9}"/>
                </a:ext>
              </a:extLst>
            </p:cNvPr>
            <p:cNvSpPr txBox="1"/>
            <p:nvPr>
              <p:custDataLst>
                <p:tags r:id="rId9"/>
              </p:custDataLst>
            </p:nvPr>
          </p:nvSpPr>
          <p:spPr>
            <a:xfrm>
              <a:off x="1404136" y="4373403"/>
              <a:ext cx="3040316" cy="965286"/>
            </a:xfrm>
            <a:prstGeom prst="rect">
              <a:avLst/>
            </a:prstGeom>
          </p:spPr>
          <p:txBody>
            <a:bodyPr vert="horz" wrap="square" lIns="90170" tIns="46990" rIns="90170" bIns="46990" rtlCol="0" anchor="t"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algn="ctr">
                <a:lnSpc>
                  <a:spcPct val="110000"/>
                </a:lnSpc>
              </a:pPr>
              <a:r>
                <a:rPr lang="zh-CN" altLang="en-US" sz="2400" dirty="0">
                  <a:solidFill>
                    <a:schemeClr val="dk2"/>
                  </a:solidFill>
                  <a:latin typeface="+mn-ea"/>
                  <a:ea typeface="+mn-ea"/>
                </a:rPr>
                <a:t>优效性</a:t>
              </a:r>
            </a:p>
          </p:txBody>
        </p:sp>
      </p:grpSp>
      <p:grpSp>
        <p:nvGrpSpPr>
          <p:cNvPr id="30" name="组合 29">
            <a:extLst>
              <a:ext uri="{FF2B5EF4-FFF2-40B4-BE49-F238E27FC236}">
                <a16:creationId xmlns:a16="http://schemas.microsoft.com/office/drawing/2014/main" id="{A8014E15-72B3-C4B0-1E90-B6453DD48F81}"/>
              </a:ext>
            </a:extLst>
          </p:cNvPr>
          <p:cNvGrpSpPr/>
          <p:nvPr/>
        </p:nvGrpSpPr>
        <p:grpSpPr>
          <a:xfrm>
            <a:off x="6880138" y="3052368"/>
            <a:ext cx="3040316" cy="2427357"/>
            <a:chOff x="1404136" y="2911332"/>
            <a:chExt cx="3040316" cy="2427357"/>
          </a:xfrm>
        </p:grpSpPr>
        <p:sp>
          <p:nvSpPr>
            <p:cNvPr id="31" name="椭圆 30">
              <a:extLst>
                <a:ext uri="{FF2B5EF4-FFF2-40B4-BE49-F238E27FC236}">
                  <a16:creationId xmlns:a16="http://schemas.microsoft.com/office/drawing/2014/main" id="{23B3AA45-E751-0670-FE3E-1A40D5AA44BD}"/>
                </a:ext>
              </a:extLst>
            </p:cNvPr>
            <p:cNvSpPr/>
            <p:nvPr>
              <p:custDataLst>
                <p:tags r:id="rId6"/>
              </p:custDataLst>
            </p:nvPr>
          </p:nvSpPr>
          <p:spPr>
            <a:xfrm>
              <a:off x="2339086" y="2911332"/>
              <a:ext cx="1170414" cy="1170414"/>
            </a:xfrm>
            <a:prstGeom prst="ellipse">
              <a:avLst/>
            </a:prstGeom>
            <a:gradFill flip="none" rotWithShape="1">
              <a:gsLst>
                <a:gs pos="17000">
                  <a:schemeClr val="accent1"/>
                </a:gs>
                <a:gs pos="72000">
                  <a:schemeClr val="accent2"/>
                </a:gs>
              </a:gsLst>
              <a:lin ang="13500000" scaled="1"/>
              <a:tileRect/>
            </a:gradFill>
            <a:ln>
              <a:noFill/>
            </a:ln>
            <a:effectLst>
              <a:outerShdw blurRad="190500" dist="190500" dir="2700000" sx="98000" sy="98000" algn="tl" rotWithShape="0">
                <a:schemeClr val="accent2">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3200" b="1" dirty="0">
                  <a:solidFill>
                    <a:srgbClr val="FFFFFF"/>
                  </a:solidFill>
                  <a:latin typeface="+mn-ea"/>
                  <a:sym typeface="+mn-ea"/>
                </a:rPr>
                <a:t>04</a:t>
              </a:r>
            </a:p>
          </p:txBody>
        </p:sp>
        <p:sp>
          <p:nvSpPr>
            <p:cNvPr id="32" name="标题 1">
              <a:extLst>
                <a:ext uri="{FF2B5EF4-FFF2-40B4-BE49-F238E27FC236}">
                  <a16:creationId xmlns:a16="http://schemas.microsoft.com/office/drawing/2014/main" id="{5E552530-C08D-EFAE-978F-B6B22A6878F8}"/>
                </a:ext>
              </a:extLst>
            </p:cNvPr>
            <p:cNvSpPr txBox="1"/>
            <p:nvPr>
              <p:custDataLst>
                <p:tags r:id="rId7"/>
              </p:custDataLst>
            </p:nvPr>
          </p:nvSpPr>
          <p:spPr>
            <a:xfrm>
              <a:off x="1404136" y="4373403"/>
              <a:ext cx="3040316" cy="965286"/>
            </a:xfrm>
            <a:prstGeom prst="rect">
              <a:avLst/>
            </a:prstGeom>
          </p:spPr>
          <p:txBody>
            <a:bodyPr vert="horz" wrap="square" lIns="90170" tIns="46990" rIns="90170" bIns="46990" rtlCol="0" anchor="t"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algn="ctr">
                <a:lnSpc>
                  <a:spcPct val="110000"/>
                </a:lnSpc>
              </a:pPr>
              <a:r>
                <a:rPr lang="zh-CN" altLang="en-US" sz="2400" dirty="0">
                  <a:solidFill>
                    <a:schemeClr val="dk2"/>
                  </a:solidFill>
                  <a:latin typeface="+mn-ea"/>
                  <a:ea typeface="+mn-ea"/>
                </a:rPr>
                <a:t>创新性</a:t>
              </a:r>
            </a:p>
          </p:txBody>
        </p:sp>
      </p:grpSp>
      <p:grpSp>
        <p:nvGrpSpPr>
          <p:cNvPr id="33" name="组合 32">
            <a:extLst>
              <a:ext uri="{FF2B5EF4-FFF2-40B4-BE49-F238E27FC236}">
                <a16:creationId xmlns:a16="http://schemas.microsoft.com/office/drawing/2014/main" id="{A70C28E8-96FF-874C-6976-632BFD8E9193}"/>
              </a:ext>
            </a:extLst>
          </p:cNvPr>
          <p:cNvGrpSpPr/>
          <p:nvPr/>
        </p:nvGrpSpPr>
        <p:grpSpPr>
          <a:xfrm>
            <a:off x="8727618" y="3052368"/>
            <a:ext cx="3040316" cy="2427357"/>
            <a:chOff x="1404136" y="2911332"/>
            <a:chExt cx="3040316" cy="2427357"/>
          </a:xfrm>
        </p:grpSpPr>
        <p:sp>
          <p:nvSpPr>
            <p:cNvPr id="34" name="椭圆 33">
              <a:extLst>
                <a:ext uri="{FF2B5EF4-FFF2-40B4-BE49-F238E27FC236}">
                  <a16:creationId xmlns:a16="http://schemas.microsoft.com/office/drawing/2014/main" id="{EBBD097F-4A0E-FB67-B0B6-C96D7D40384C}"/>
                </a:ext>
              </a:extLst>
            </p:cNvPr>
            <p:cNvSpPr/>
            <p:nvPr>
              <p:custDataLst>
                <p:tags r:id="rId4"/>
              </p:custDataLst>
            </p:nvPr>
          </p:nvSpPr>
          <p:spPr>
            <a:xfrm>
              <a:off x="2339086" y="2911332"/>
              <a:ext cx="1170414" cy="1170414"/>
            </a:xfrm>
            <a:prstGeom prst="ellipse">
              <a:avLst/>
            </a:prstGeom>
            <a:gradFill flip="none" rotWithShape="1">
              <a:gsLst>
                <a:gs pos="17000">
                  <a:schemeClr val="accent1"/>
                </a:gs>
                <a:gs pos="72000">
                  <a:schemeClr val="accent2"/>
                </a:gs>
              </a:gsLst>
              <a:lin ang="13500000" scaled="1"/>
              <a:tileRect/>
            </a:gradFill>
            <a:ln>
              <a:noFill/>
            </a:ln>
            <a:effectLst>
              <a:outerShdw blurRad="190500" dist="190500" dir="2700000" sx="98000" sy="98000" algn="tl" rotWithShape="0">
                <a:schemeClr val="accent2">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3200" b="1" dirty="0">
                  <a:solidFill>
                    <a:srgbClr val="FFFFFF"/>
                  </a:solidFill>
                  <a:latin typeface="+mn-ea"/>
                  <a:sym typeface="+mn-ea"/>
                </a:rPr>
                <a:t>05</a:t>
              </a:r>
            </a:p>
          </p:txBody>
        </p:sp>
        <p:sp>
          <p:nvSpPr>
            <p:cNvPr id="35" name="标题 1">
              <a:extLst>
                <a:ext uri="{FF2B5EF4-FFF2-40B4-BE49-F238E27FC236}">
                  <a16:creationId xmlns:a16="http://schemas.microsoft.com/office/drawing/2014/main" id="{5F4084D5-0525-2654-37AA-617671FEDDD3}"/>
                </a:ext>
              </a:extLst>
            </p:cNvPr>
            <p:cNvSpPr txBox="1"/>
            <p:nvPr>
              <p:custDataLst>
                <p:tags r:id="rId5"/>
              </p:custDataLst>
            </p:nvPr>
          </p:nvSpPr>
          <p:spPr>
            <a:xfrm>
              <a:off x="1404136" y="4373403"/>
              <a:ext cx="3040316" cy="965286"/>
            </a:xfrm>
            <a:prstGeom prst="rect">
              <a:avLst/>
            </a:prstGeom>
          </p:spPr>
          <p:txBody>
            <a:bodyPr vert="horz" wrap="square" lIns="90170" tIns="46990" rIns="90170" bIns="46990" rtlCol="0" anchor="t"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algn="ctr">
                <a:lnSpc>
                  <a:spcPct val="110000"/>
                </a:lnSpc>
              </a:pPr>
              <a:r>
                <a:rPr lang="zh-CN" altLang="en-US" sz="2400" dirty="0">
                  <a:solidFill>
                    <a:schemeClr val="dk2"/>
                  </a:solidFill>
                  <a:latin typeface="+mn-ea"/>
                  <a:ea typeface="+mn-ea"/>
                </a:rPr>
                <a:t>公平性</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227666" y="360000"/>
            <a:ext cx="10268293" cy="720000"/>
          </a:xfrm>
        </p:spPr>
        <p:txBody>
          <a:bodyPr/>
          <a:lstStyle/>
          <a:p>
            <a:r>
              <a:rPr lang="zh-CN" altLang="en-US" dirty="0"/>
              <a:t>药品基本信息</a:t>
            </a:r>
          </a:p>
        </p:txBody>
      </p:sp>
      <p:sp>
        <p:nvSpPr>
          <p:cNvPr id="3" name="矩形: 圆角 2">
            <a:extLst>
              <a:ext uri="{FF2B5EF4-FFF2-40B4-BE49-F238E27FC236}">
                <a16:creationId xmlns:a16="http://schemas.microsoft.com/office/drawing/2014/main" id="{0C3021D7-A525-3F13-353B-EC9C67D23A3F}"/>
              </a:ext>
            </a:extLst>
          </p:cNvPr>
          <p:cNvSpPr/>
          <p:nvPr/>
        </p:nvSpPr>
        <p:spPr>
          <a:xfrm>
            <a:off x="695960" y="1507763"/>
            <a:ext cx="5400040" cy="4562837"/>
          </a:xfrm>
          <a:prstGeom prst="roundRect">
            <a:avLst>
              <a:gd name="adj" fmla="val 1116"/>
            </a:avLst>
          </a:prstGeom>
          <a:solidFill>
            <a:schemeClr val="bg1"/>
          </a:solidFill>
          <a:ln>
            <a:gradFill>
              <a:gsLst>
                <a:gs pos="0">
                  <a:srgbClr val="E60012"/>
                </a:gs>
                <a:gs pos="100000">
                  <a:srgbClr val="00B0F0"/>
                </a:gs>
              </a:gsLst>
              <a:lin ang="5400000" scaled="1"/>
            </a:gradFill>
          </a:ln>
          <a:effectLst>
            <a:outerShdw blurRad="63500" algn="ctr" rotWithShape="0">
              <a:srgbClr val="E60012">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base" latinLnBrk="0" hangingPunct="1">
              <a:lnSpc>
                <a:spcPct val="200000"/>
              </a:lnSpc>
              <a:spcBef>
                <a:spcPct val="0"/>
              </a:spcBef>
              <a:spcAft>
                <a:spcPct val="0"/>
              </a:spcAft>
              <a:buClrTx/>
              <a:buSzTx/>
              <a:buFont typeface="Arial" panose="020B0604020202020204" pitchFamily="34" charset="0"/>
              <a:buChar char="•"/>
              <a:defRPr/>
            </a:pPr>
            <a:r>
              <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通用名：</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甲磺酸贝福替尼胶囊</a:t>
            </a:r>
            <a:endPar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200000"/>
              </a:lnSpc>
              <a:spcBef>
                <a:spcPct val="0"/>
              </a:spcBef>
              <a:spcAft>
                <a:spcPct val="0"/>
              </a:spcAft>
              <a:buClrTx/>
              <a:buSzTx/>
              <a:buFont typeface="Arial" panose="020B0604020202020204" pitchFamily="34" charset="0"/>
              <a:buChar char="•"/>
              <a:defRPr/>
            </a:pPr>
            <a:r>
              <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注册规格：</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25mg/</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粒；</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50mg/</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粒</a:t>
            </a:r>
            <a:endPar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200000"/>
              </a:lnSpc>
              <a:spcBef>
                <a:spcPct val="0"/>
              </a:spcBef>
              <a:spcAft>
                <a:spcPct val="0"/>
              </a:spcAft>
              <a:buClrTx/>
              <a:buSzTx/>
              <a:buFont typeface="Arial" panose="020B0604020202020204" pitchFamily="34" charset="0"/>
              <a:buChar char="•"/>
              <a:defRPr/>
            </a:pPr>
            <a:r>
              <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用法用量：</a:t>
            </a:r>
            <a:r>
              <a:rPr kumimoji="0" lang="zh-CN" altLang="en-US"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每日一次</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，从 </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75 mg </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起始剂量开始服用，连续服用 </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21 </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日；若无严重副作用或未发生≥</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2 </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级的血小板降低和</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或未发生≥</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2 </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级的头痛，</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21 </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日后剂量调整为 </a:t>
            </a:r>
            <a:r>
              <a:rPr kumimoji="0" lang="en-US" altLang="zh-CN"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100 mg</a:t>
            </a:r>
            <a:r>
              <a:rPr kumimoji="0" lang="zh-CN" altLang="en-US"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，每日一次</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中国大陆首次上市时间：</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2023</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年</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5</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月</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29</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日</a:t>
            </a:r>
            <a:endPar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200000"/>
              </a:lnSpc>
              <a:spcBef>
                <a:spcPct val="0"/>
              </a:spcBef>
              <a:spcAft>
                <a:spcPct val="0"/>
              </a:spcAft>
              <a:buClrTx/>
              <a:buSzTx/>
              <a:buFont typeface="Arial" panose="020B0604020202020204" pitchFamily="34" charset="0"/>
              <a:buChar char="•"/>
              <a:defRPr/>
            </a:pPr>
            <a:r>
              <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目前大陆地区通用名药品上市情况：</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仅</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1</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家</a:t>
            </a:r>
            <a:endPar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200000"/>
              </a:lnSpc>
              <a:spcBef>
                <a:spcPct val="0"/>
              </a:spcBef>
              <a:spcAft>
                <a:spcPct val="0"/>
              </a:spcAft>
              <a:buClrTx/>
              <a:buSzTx/>
              <a:buFont typeface="Arial" panose="020B0604020202020204" pitchFamily="34" charset="0"/>
              <a:buChar char="•"/>
              <a:defRPr/>
            </a:pPr>
            <a:r>
              <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全球首个上市国家</a:t>
            </a:r>
            <a:r>
              <a:rPr kumimoji="0" lang="en-US" altLang="zh-CN"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地区及上市时间：</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2023</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年，中国</a:t>
            </a:r>
            <a:endPar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200000"/>
              </a:lnSpc>
              <a:spcBef>
                <a:spcPct val="0"/>
              </a:spcBef>
              <a:spcAft>
                <a:spcPct val="0"/>
              </a:spcAft>
              <a:buClrTx/>
              <a:buSzTx/>
              <a:buFont typeface="Arial" panose="020B0604020202020204" pitchFamily="34" charset="0"/>
              <a:buChar char="•"/>
              <a:defRPr/>
            </a:pPr>
            <a:r>
              <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是否为</a:t>
            </a:r>
            <a:r>
              <a:rPr kumimoji="0" lang="en-US" altLang="zh-CN"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OTC</a:t>
            </a:r>
            <a:r>
              <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药品：</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否</a:t>
            </a:r>
            <a:endPar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200000"/>
              </a:lnSpc>
              <a:spcBef>
                <a:spcPct val="0"/>
              </a:spcBef>
              <a:spcAft>
                <a:spcPct val="0"/>
              </a:spcAft>
              <a:buClrTx/>
              <a:buSzTx/>
              <a:buFont typeface="Arial" panose="020B0604020202020204" pitchFamily="34" charset="0"/>
              <a:buChar char="•"/>
              <a:defRPr/>
            </a:pPr>
            <a:r>
              <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参照药建议：</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阿美替尼</a:t>
            </a:r>
          </a:p>
        </p:txBody>
      </p:sp>
      <p:sp>
        <p:nvSpPr>
          <p:cNvPr id="4" name="矩形: 圆角 3">
            <a:extLst>
              <a:ext uri="{FF2B5EF4-FFF2-40B4-BE49-F238E27FC236}">
                <a16:creationId xmlns:a16="http://schemas.microsoft.com/office/drawing/2014/main" id="{D91986E5-5504-0581-ECB3-02D62E2117E9}"/>
              </a:ext>
            </a:extLst>
          </p:cNvPr>
          <p:cNvSpPr/>
          <p:nvPr/>
        </p:nvSpPr>
        <p:spPr>
          <a:xfrm>
            <a:off x="6427893" y="1507762"/>
            <a:ext cx="5400040" cy="4562837"/>
          </a:xfrm>
          <a:prstGeom prst="roundRect">
            <a:avLst>
              <a:gd name="adj" fmla="val 1116"/>
            </a:avLst>
          </a:prstGeom>
          <a:solidFill>
            <a:schemeClr val="bg1"/>
          </a:solidFill>
          <a:ln>
            <a:gradFill>
              <a:gsLst>
                <a:gs pos="0">
                  <a:srgbClr val="E60012"/>
                </a:gs>
                <a:gs pos="100000">
                  <a:srgbClr val="00B0F0"/>
                </a:gs>
              </a:gsLst>
              <a:lin ang="5400000" scaled="1"/>
            </a:gradFill>
          </a:ln>
          <a:effectLst>
            <a:outerShdw blurRad="63500" algn="ctr" rotWithShape="0">
              <a:srgbClr val="E60012">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适应症：</a:t>
            </a:r>
            <a:endParaRPr kumimoji="0" lang="en-US" altLang="zh-CN"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628650" lvl="1" indent="-171450" fontAlgn="base">
              <a:lnSpc>
                <a:spcPct val="150000"/>
              </a:lnSpc>
              <a:spcBef>
                <a:spcPct val="0"/>
              </a:spcBef>
              <a:spcAft>
                <a:spcPct val="0"/>
              </a:spcAft>
              <a:buFont typeface="Arial" panose="020B0604020202020204" pitchFamily="34" charset="0"/>
              <a:buChar char="•"/>
              <a:defRPr/>
            </a:pP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具有</a:t>
            </a: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EGFR</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外显子</a:t>
            </a: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19</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缺失或外显子</a:t>
            </a: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21</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L858R</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）置换突变的局部晚期或转移性非小细胞肺癌（</a:t>
            </a: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NSCLC</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）成人患者的一线治疗。</a:t>
            </a:r>
            <a:endPar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628650" lvl="1" indent="-171450" fontAlgn="base">
              <a:lnSpc>
                <a:spcPct val="150000"/>
              </a:lnSpc>
              <a:spcBef>
                <a:spcPct val="0"/>
              </a:spcBef>
              <a:spcAft>
                <a:spcPct val="0"/>
              </a:spcAft>
              <a:buFont typeface="Arial" panose="020B0604020202020204" pitchFamily="34" charset="0"/>
              <a:buChar char="•"/>
              <a:defRPr/>
            </a:pP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EGFR-TKI</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经治后进展，并且经检测确认存在</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EGFR T790M </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突变阳性的局部晚期或转移性</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NSCLC</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成人患者的治疗。</a:t>
            </a:r>
            <a:endPar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疾病的基本情况：</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我国肺癌年新增病例</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106.1</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万，占全部恶性肿瘤的</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22.0%</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，发病率</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41/10</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万人；死亡</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73.3</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万，占全部恶性肿瘤死亡的</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28.5%</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，死亡率</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26.7/10</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万人。</a:t>
            </a:r>
            <a:endPar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200000"/>
              </a:lnSpc>
              <a:spcBef>
                <a:spcPct val="0"/>
              </a:spcBef>
              <a:spcAft>
                <a:spcPct val="0"/>
              </a:spcAft>
              <a:buClrTx/>
              <a:buSzTx/>
              <a:buFont typeface="Arial" panose="020B0604020202020204" pitchFamily="34" charset="0"/>
              <a:buChar char="•"/>
              <a:defRPr/>
            </a:pPr>
            <a:r>
              <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未满足的治疗需求</a:t>
            </a:r>
            <a:r>
              <a:rPr kumimoji="0" lang="zh-CN" altLang="en-US" sz="1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进一步改善</a:t>
            </a: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PFS</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，基于安全性特征为</a:t>
            </a:r>
            <a:endPar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2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     </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不同患者提供差异化的治疗选择。</a:t>
            </a:r>
            <a:endParaRPr kumimoji="0" lang="en-US" altLang="zh-CN"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200000"/>
              </a:lnSpc>
              <a:spcBef>
                <a:spcPct val="0"/>
              </a:spcBef>
              <a:spcAft>
                <a:spcPct val="0"/>
              </a:spcAft>
              <a:buClrTx/>
              <a:buSzTx/>
              <a:buFont typeface="Arial" panose="020B0604020202020204" pitchFamily="34" charset="0"/>
              <a:buChar char="•"/>
              <a:defRPr/>
            </a:pPr>
            <a:r>
              <a:rPr kumimoji="0" lang="zh-CN" altLang="en-US" sz="1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申报述求</a:t>
            </a:r>
            <a:r>
              <a:rPr kumimoji="0" lang="zh-CN" altLang="en-US" sz="1400" b="0" i="0" u="none" strike="noStrike" kern="1200" cap="none" spc="0" normalizeH="0" baseline="0" noProof="0" dirty="0">
                <a:ln>
                  <a:noFill/>
                </a:ln>
                <a:solidFill>
                  <a:srgbClr val="0A1F9A"/>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新增一线适应症</a:t>
            </a:r>
            <a:endPar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0" name="椭圆 9">
            <a:extLst>
              <a:ext uri="{FF2B5EF4-FFF2-40B4-BE49-F238E27FC236}">
                <a16:creationId xmlns:a16="http://schemas.microsoft.com/office/drawing/2014/main" id="{EA6703EE-3C71-D057-6BD3-C9B7C697FC18}"/>
              </a:ext>
            </a:extLst>
          </p:cNvPr>
          <p:cNvSpPr/>
          <p:nvPr>
            <p:custDataLst>
              <p:tags r:id="rId3"/>
            </p:custDataLst>
          </p:nvPr>
        </p:nvSpPr>
        <p:spPr>
          <a:xfrm>
            <a:off x="405392" y="478202"/>
            <a:ext cx="720000" cy="720000"/>
          </a:xfrm>
          <a:prstGeom prst="ellipse">
            <a:avLst/>
          </a:prstGeom>
          <a:gradFill flip="none" rotWithShape="1">
            <a:gsLst>
              <a:gs pos="17000">
                <a:schemeClr val="accent1"/>
              </a:gs>
              <a:gs pos="72000">
                <a:schemeClr val="accent2"/>
              </a:gs>
            </a:gsLst>
            <a:lin ang="13500000" scaled="1"/>
            <a:tileRect/>
          </a:gradFill>
          <a:ln>
            <a:noFill/>
          </a:ln>
          <a:effectLst>
            <a:outerShdw blurRad="190500" dist="190500" dir="2700000" sx="98000" sy="98000" algn="tl" rotWithShape="0">
              <a:schemeClr val="accent2">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2800" b="1" dirty="0">
                <a:solidFill>
                  <a:srgbClr val="FFFFFF"/>
                </a:solidFill>
                <a:latin typeface="+mn-ea"/>
                <a:sym typeface="+mn-ea"/>
              </a:rPr>
              <a:t>01</a:t>
            </a:r>
          </a:p>
        </p:txBody>
      </p:sp>
      <p:sp>
        <p:nvSpPr>
          <p:cNvPr id="12" name="矩形: 对角圆角 11">
            <a:extLst>
              <a:ext uri="{FF2B5EF4-FFF2-40B4-BE49-F238E27FC236}">
                <a16:creationId xmlns:a16="http://schemas.microsoft.com/office/drawing/2014/main" id="{37A461D6-0B7F-C71B-863C-AE0914BCCD08}"/>
              </a:ext>
            </a:extLst>
          </p:cNvPr>
          <p:cNvSpPr/>
          <p:nvPr/>
        </p:nvSpPr>
        <p:spPr>
          <a:xfrm>
            <a:off x="4307842" y="1221750"/>
            <a:ext cx="1805092" cy="584200"/>
          </a:xfrm>
          <a:prstGeom prst="round2DiagRect">
            <a:avLst/>
          </a:prstGeom>
          <a:gradFill flip="none" rotWithShape="1">
            <a:gsLst>
              <a:gs pos="0">
                <a:srgbClr val="3861FB"/>
              </a:gs>
              <a:gs pos="100000">
                <a:srgbClr val="419BFD"/>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mn-lt"/>
                <a:ea typeface="+mn-ea"/>
                <a:cs typeface="+mn-cs"/>
              </a:rPr>
              <a:t>贝福替尼自述</a:t>
            </a:r>
          </a:p>
        </p:txBody>
      </p:sp>
      <p:sp>
        <p:nvSpPr>
          <p:cNvPr id="13" name="矩形: 对角圆角 12">
            <a:extLst>
              <a:ext uri="{FF2B5EF4-FFF2-40B4-BE49-F238E27FC236}">
                <a16:creationId xmlns:a16="http://schemas.microsoft.com/office/drawing/2014/main" id="{C79ED005-F80D-544D-8C10-1828CD56F193}"/>
              </a:ext>
            </a:extLst>
          </p:cNvPr>
          <p:cNvSpPr/>
          <p:nvPr/>
        </p:nvSpPr>
        <p:spPr>
          <a:xfrm>
            <a:off x="10039775" y="1206669"/>
            <a:ext cx="1805092" cy="584200"/>
          </a:xfrm>
          <a:prstGeom prst="round2DiagRect">
            <a:avLst/>
          </a:prstGeom>
          <a:gradFill flip="none" rotWithShape="1">
            <a:gsLst>
              <a:gs pos="0">
                <a:srgbClr val="3861FB"/>
              </a:gs>
              <a:gs pos="100000">
                <a:srgbClr val="419BFD"/>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疾病领域相关</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227666" y="360000"/>
            <a:ext cx="10268293" cy="720000"/>
          </a:xfrm>
        </p:spPr>
        <p:txBody>
          <a:bodyPr/>
          <a:lstStyle/>
          <a:p>
            <a:r>
              <a:rPr lang="zh-CN" altLang="en-US" dirty="0"/>
              <a:t>安全性</a:t>
            </a:r>
          </a:p>
        </p:txBody>
      </p:sp>
      <p:sp>
        <p:nvSpPr>
          <p:cNvPr id="10" name="椭圆 9">
            <a:extLst>
              <a:ext uri="{FF2B5EF4-FFF2-40B4-BE49-F238E27FC236}">
                <a16:creationId xmlns:a16="http://schemas.microsoft.com/office/drawing/2014/main" id="{EA6703EE-3C71-D057-6BD3-C9B7C697FC18}"/>
              </a:ext>
            </a:extLst>
          </p:cNvPr>
          <p:cNvSpPr/>
          <p:nvPr>
            <p:custDataLst>
              <p:tags r:id="rId3"/>
            </p:custDataLst>
          </p:nvPr>
        </p:nvSpPr>
        <p:spPr>
          <a:xfrm>
            <a:off x="405392" y="478202"/>
            <a:ext cx="720000" cy="720000"/>
          </a:xfrm>
          <a:prstGeom prst="ellipse">
            <a:avLst/>
          </a:prstGeom>
          <a:gradFill flip="none" rotWithShape="1">
            <a:gsLst>
              <a:gs pos="17000">
                <a:schemeClr val="accent1"/>
              </a:gs>
              <a:gs pos="72000">
                <a:schemeClr val="accent2"/>
              </a:gs>
            </a:gsLst>
            <a:lin ang="13500000" scaled="1"/>
            <a:tileRect/>
          </a:gradFill>
          <a:ln>
            <a:noFill/>
          </a:ln>
          <a:effectLst>
            <a:outerShdw blurRad="190500" dist="190500" dir="2700000" sx="98000" sy="98000" algn="tl" rotWithShape="0">
              <a:schemeClr val="accent2">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2800" b="1" dirty="0">
                <a:solidFill>
                  <a:srgbClr val="FFFFFF"/>
                </a:solidFill>
                <a:latin typeface="+mn-ea"/>
                <a:sym typeface="+mn-ea"/>
              </a:rPr>
              <a:t>02</a:t>
            </a:r>
          </a:p>
        </p:txBody>
      </p:sp>
      <p:grpSp>
        <p:nvGrpSpPr>
          <p:cNvPr id="8" name="组合 7">
            <a:extLst>
              <a:ext uri="{FF2B5EF4-FFF2-40B4-BE49-F238E27FC236}">
                <a16:creationId xmlns:a16="http://schemas.microsoft.com/office/drawing/2014/main" id="{C03D08E7-C750-1ACB-7B90-158A0B352908}"/>
              </a:ext>
            </a:extLst>
          </p:cNvPr>
          <p:cNvGrpSpPr/>
          <p:nvPr/>
        </p:nvGrpSpPr>
        <p:grpSpPr>
          <a:xfrm>
            <a:off x="468312" y="1352484"/>
            <a:ext cx="5432953" cy="4848068"/>
            <a:chOff x="468312" y="1352484"/>
            <a:chExt cx="5432953" cy="4848068"/>
          </a:xfrm>
        </p:grpSpPr>
        <p:grpSp>
          <p:nvGrpSpPr>
            <p:cNvPr id="4" name="组合 3">
              <a:extLst>
                <a:ext uri="{FF2B5EF4-FFF2-40B4-BE49-F238E27FC236}">
                  <a16:creationId xmlns:a16="http://schemas.microsoft.com/office/drawing/2014/main" id="{F2FD66F0-9243-98B3-2F2A-8EFE5C693D76}"/>
                </a:ext>
              </a:extLst>
            </p:cNvPr>
            <p:cNvGrpSpPr/>
            <p:nvPr/>
          </p:nvGrpSpPr>
          <p:grpSpPr>
            <a:xfrm>
              <a:off x="468312" y="1638904"/>
              <a:ext cx="5424488" cy="4561648"/>
              <a:chOff x="468312" y="1638904"/>
              <a:chExt cx="5424488" cy="4561648"/>
            </a:xfrm>
          </p:grpSpPr>
          <p:sp>
            <p:nvSpPr>
              <p:cNvPr id="5" name="矩形: 圆角 4">
                <a:extLst>
                  <a:ext uri="{FF2B5EF4-FFF2-40B4-BE49-F238E27FC236}">
                    <a16:creationId xmlns:a16="http://schemas.microsoft.com/office/drawing/2014/main" id="{57E5D41F-AFC9-4F87-D825-8E5307560868}"/>
                  </a:ext>
                </a:extLst>
              </p:cNvPr>
              <p:cNvSpPr/>
              <p:nvPr/>
            </p:nvSpPr>
            <p:spPr>
              <a:xfrm>
                <a:off x="468312" y="1638904"/>
                <a:ext cx="5424488" cy="4561647"/>
              </a:xfrm>
              <a:prstGeom prst="roundRect">
                <a:avLst>
                  <a:gd name="adj" fmla="val 0"/>
                </a:avLst>
              </a:prstGeom>
              <a:gradFill>
                <a:gsLst>
                  <a:gs pos="0">
                    <a:srgbClr val="00B0F0">
                      <a:alpha val="7000"/>
                    </a:srgbClr>
                  </a:gs>
                  <a:gs pos="50500">
                    <a:srgbClr val="00B0F0">
                      <a:alpha val="0"/>
                    </a:srgbClr>
                  </a:gs>
                  <a:gs pos="100000">
                    <a:srgbClr val="00B0F0">
                      <a:alpha val="7000"/>
                    </a:srgbClr>
                  </a:gs>
                </a:gsLst>
                <a:lin ang="10800000" scaled="1"/>
              </a:gradFill>
              <a:ln>
                <a:solidFill>
                  <a:srgbClr val="0094C8"/>
                </a:solidFill>
                <a:prstDash val="dash"/>
              </a:ln>
              <a:effectLst>
                <a:outerShdw blurRad="63500" algn="ctr" rotWithShape="0">
                  <a:srgbClr val="0094C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914400" eaLnBrk="1" hangingPunct="1">
                  <a:lnSpc>
                    <a:spcPct val="150000"/>
                  </a:lnSpc>
                  <a:spcBef>
                    <a:spcPct val="0"/>
                  </a:spcBef>
                  <a:buNone/>
                </a:pPr>
                <a:endParaRPr lang="zh-CN" altLang="en-US" sz="1400" dirty="0">
                  <a:solidFill>
                    <a:schemeClr val="tx1"/>
                  </a:solidFill>
                </a:endParaRPr>
              </a:p>
            </p:txBody>
          </p:sp>
          <p:sp>
            <p:nvSpPr>
              <p:cNvPr id="6" name="文本框 5">
                <a:extLst>
                  <a:ext uri="{FF2B5EF4-FFF2-40B4-BE49-F238E27FC236}">
                    <a16:creationId xmlns:a16="http://schemas.microsoft.com/office/drawing/2014/main" id="{16F38EB0-0108-5168-3C9D-CC9466C882A8}"/>
                  </a:ext>
                </a:extLst>
              </p:cNvPr>
              <p:cNvSpPr txBox="1"/>
              <p:nvPr/>
            </p:nvSpPr>
            <p:spPr>
              <a:xfrm>
                <a:off x="579788" y="1864365"/>
                <a:ext cx="5252337" cy="4336187"/>
              </a:xfrm>
              <a:prstGeom prst="rect">
                <a:avLst/>
              </a:prstGeom>
              <a:noFill/>
            </p:spPr>
            <p:txBody>
              <a:bodyPr wrap="square">
                <a:spAutoFit/>
              </a:bodyPr>
              <a:lstStyle/>
              <a:p>
                <a:pPr marR="0" defTabSz="914400" eaLnBrk="1" hangingPunct="1">
                  <a:lnSpc>
                    <a:spcPct val="200000"/>
                  </a:lnSpc>
                  <a:buClrTx/>
                  <a:buSzTx/>
                  <a:buFontTx/>
                  <a:buNone/>
                  <a:defRPr/>
                </a:pPr>
                <a:r>
                  <a:rPr kumimoji="0" lang="zh-CN" altLang="en-US" sz="1400" b="1" kern="1200" cap="none" spc="0" normalizeH="0" baseline="0" noProof="0" dirty="0">
                    <a:latin typeface="微软雅黑" panose="020B0503020204020204" pitchFamily="34" charset="-122"/>
                    <a:ea typeface="微软雅黑" panose="020B0503020204020204" pitchFamily="34" charset="-122"/>
                    <a:cs typeface="+mn-cs"/>
                  </a:rPr>
                  <a:t>不良反应</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mn-cs"/>
                  </a:rPr>
                  <a:t>：贝福替尼耐受性良好，常见的不良反应以血小板减少症、头痛、皮疹、贫血、白细胞计数降低和丙氨酸氨基转移酶升高为主。</a:t>
                </a:r>
              </a:p>
              <a:p>
                <a:pPr marR="0" defTabSz="914400" eaLnBrk="1" hangingPunct="1">
                  <a:lnSpc>
                    <a:spcPct val="200000"/>
                  </a:lnSpc>
                  <a:buClrTx/>
                  <a:buSzTx/>
                  <a:buFontTx/>
                  <a:buNone/>
                  <a:defRPr/>
                </a:pPr>
                <a:r>
                  <a:rPr kumimoji="0" lang="zh-CN" altLang="en-US" sz="1400" b="1" kern="1200" cap="none" spc="0" normalizeH="0" baseline="0" noProof="0" dirty="0">
                    <a:latin typeface="微软雅黑" panose="020B0503020204020204" pitchFamily="34" charset="-122"/>
                    <a:ea typeface="微软雅黑" panose="020B0503020204020204" pitchFamily="34" charset="-122"/>
                    <a:cs typeface="+mn-cs"/>
                  </a:rPr>
                  <a:t>注意事项</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mn-cs"/>
                  </a:rPr>
                  <a:t>：本品使用过程中应关注静脉血栓栓塞、动脉血栓栓塞、血小板减少症、肝功能异常、间质性肺疾病（</a:t>
                </a:r>
                <a:r>
                  <a:rPr kumimoji="0" lang="en-US" altLang="zh-CN" sz="1400" kern="1200" cap="none" spc="0" normalizeH="0" baseline="0" noProof="0" dirty="0">
                    <a:latin typeface="微软雅黑" panose="020B0503020204020204" pitchFamily="34" charset="-122"/>
                    <a:ea typeface="微软雅黑" panose="020B0503020204020204" pitchFamily="34" charset="-122"/>
                    <a:cs typeface="+mn-cs"/>
                  </a:rPr>
                  <a:t>ILD</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mn-cs"/>
                  </a:rPr>
                  <a:t>）、</a:t>
                </a:r>
                <a:r>
                  <a:rPr kumimoji="0" lang="en-US" altLang="zh-CN" sz="1400" kern="1200" cap="none" spc="0" normalizeH="0" baseline="0" noProof="0" dirty="0">
                    <a:latin typeface="微软雅黑" panose="020B0503020204020204" pitchFamily="34" charset="-122"/>
                    <a:ea typeface="微软雅黑" panose="020B0503020204020204" pitchFamily="34" charset="-122"/>
                    <a:cs typeface="+mn-cs"/>
                  </a:rPr>
                  <a:t>QT </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mn-cs"/>
                  </a:rPr>
                  <a:t>间期延长、头痛、贫血等，应在医师的指导下进行监测，发现异常应及时给予对症治疗。</a:t>
                </a:r>
                <a:endParaRPr kumimoji="0" lang="en-US" altLang="zh-CN" sz="1400" kern="1200" cap="none" spc="0" normalizeH="0" baseline="0" noProof="0" dirty="0">
                  <a:latin typeface="微软雅黑" panose="020B0503020204020204" pitchFamily="34" charset="-122"/>
                  <a:ea typeface="微软雅黑" panose="020B0503020204020204" pitchFamily="34" charset="-122"/>
                  <a:cs typeface="+mn-cs"/>
                </a:endParaRPr>
              </a:p>
              <a:p>
                <a:pPr marR="0" defTabSz="914400" eaLnBrk="1" hangingPunct="1">
                  <a:lnSpc>
                    <a:spcPct val="200000"/>
                  </a:lnSpc>
                  <a:buClrTx/>
                  <a:buSzTx/>
                  <a:buFontTx/>
                  <a:buNone/>
                  <a:defRPr/>
                </a:pPr>
                <a:r>
                  <a:rPr kumimoji="0" lang="zh-CN" altLang="en-US" sz="1400" b="1" kern="1200" cap="none" spc="0" normalizeH="0" baseline="0" noProof="0" dirty="0">
                    <a:latin typeface="微软雅黑" panose="020B0503020204020204" pitchFamily="34" charset="-122"/>
                    <a:ea typeface="微软雅黑" panose="020B0503020204020204" pitchFamily="34" charset="-122"/>
                    <a:cs typeface="+mn-cs"/>
                  </a:rPr>
                  <a:t>药物相互作用</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mn-cs"/>
                  </a:rPr>
                  <a:t>：目前本品尚未进行正式的药物相互作用研究。治疗期间应慎用对</a:t>
                </a:r>
                <a:r>
                  <a:rPr kumimoji="0" lang="en-US" altLang="zh-CN" sz="1400" kern="1200" cap="none" spc="0" normalizeH="0" baseline="0" noProof="0" dirty="0">
                    <a:latin typeface="微软雅黑" panose="020B0503020204020204" pitchFamily="34" charset="-122"/>
                    <a:ea typeface="微软雅黑" panose="020B0503020204020204" pitchFamily="34" charset="-122"/>
                    <a:cs typeface="+mn-cs"/>
                  </a:rPr>
                  <a:t>CYP3A4</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mn-cs"/>
                  </a:rPr>
                  <a:t>酶有强抑制作用</a:t>
                </a:r>
                <a:r>
                  <a:rPr kumimoji="0" lang="en-US" altLang="zh-CN" sz="1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mn-cs"/>
                  </a:rPr>
                  <a:t>强诱导作用或对</a:t>
                </a:r>
                <a:r>
                  <a:rPr kumimoji="0" lang="en-US" altLang="zh-CN" sz="1400" kern="1200" cap="none" spc="0" normalizeH="0" baseline="0" noProof="0" dirty="0">
                    <a:latin typeface="微软雅黑" panose="020B0503020204020204" pitchFamily="34" charset="-122"/>
                    <a:ea typeface="微软雅黑" panose="020B0503020204020204" pitchFamily="34" charset="-122"/>
                    <a:cs typeface="+mn-cs"/>
                  </a:rPr>
                  <a:t>P-</a:t>
                </a:r>
                <a:r>
                  <a:rPr kumimoji="0" lang="en-US" altLang="zh-CN" sz="1400" kern="1200" cap="none" spc="0" normalizeH="0" baseline="0" noProof="0" dirty="0" err="1">
                    <a:latin typeface="微软雅黑" panose="020B0503020204020204" pitchFamily="34" charset="-122"/>
                    <a:ea typeface="微软雅黑" panose="020B0503020204020204" pitchFamily="34" charset="-122"/>
                    <a:cs typeface="+mn-cs"/>
                  </a:rPr>
                  <a:t>gp</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mn-cs"/>
                  </a:rPr>
                  <a:t>有抑制作用</a:t>
                </a:r>
                <a:r>
                  <a:rPr kumimoji="0" lang="en-US" altLang="zh-CN" sz="1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mn-cs"/>
                  </a:rPr>
                  <a:t>诱导作用的药物。</a:t>
                </a:r>
              </a:p>
            </p:txBody>
          </p:sp>
        </p:grpSp>
        <p:sp>
          <p:nvSpPr>
            <p:cNvPr id="7" name="矩形: 对角圆角 6">
              <a:extLst>
                <a:ext uri="{FF2B5EF4-FFF2-40B4-BE49-F238E27FC236}">
                  <a16:creationId xmlns:a16="http://schemas.microsoft.com/office/drawing/2014/main" id="{59EB96C7-A769-D4BF-1C11-3A76F5082058}"/>
                </a:ext>
              </a:extLst>
            </p:cNvPr>
            <p:cNvSpPr/>
            <p:nvPr/>
          </p:nvSpPr>
          <p:spPr>
            <a:xfrm>
              <a:off x="4096173" y="1352484"/>
              <a:ext cx="1805092" cy="584200"/>
            </a:xfrm>
            <a:prstGeom prst="round2DiagRect">
              <a:avLst/>
            </a:prstGeom>
            <a:gradFill flip="none" rotWithShape="1">
              <a:gsLst>
                <a:gs pos="0">
                  <a:srgbClr val="3861FB"/>
                </a:gs>
                <a:gs pos="100000">
                  <a:srgbClr val="419BFD"/>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说明书记载</a:t>
              </a:r>
            </a:p>
          </p:txBody>
        </p:sp>
      </p:grpSp>
      <p:grpSp>
        <p:nvGrpSpPr>
          <p:cNvPr id="9" name="组合 8">
            <a:extLst>
              <a:ext uri="{FF2B5EF4-FFF2-40B4-BE49-F238E27FC236}">
                <a16:creationId xmlns:a16="http://schemas.microsoft.com/office/drawing/2014/main" id="{476B2BBC-D08F-C7E1-6D7D-9EDEFAF91134}"/>
              </a:ext>
            </a:extLst>
          </p:cNvPr>
          <p:cNvGrpSpPr/>
          <p:nvPr/>
        </p:nvGrpSpPr>
        <p:grpSpPr>
          <a:xfrm>
            <a:off x="6179259" y="1352484"/>
            <a:ext cx="5432953" cy="2078731"/>
            <a:chOff x="468312" y="1352484"/>
            <a:chExt cx="5432953" cy="2078731"/>
          </a:xfrm>
        </p:grpSpPr>
        <p:grpSp>
          <p:nvGrpSpPr>
            <p:cNvPr id="11" name="组合 10">
              <a:extLst>
                <a:ext uri="{FF2B5EF4-FFF2-40B4-BE49-F238E27FC236}">
                  <a16:creationId xmlns:a16="http://schemas.microsoft.com/office/drawing/2014/main" id="{ECBC353D-6379-F4F7-FF48-7560FB7E2D0C}"/>
                </a:ext>
              </a:extLst>
            </p:cNvPr>
            <p:cNvGrpSpPr/>
            <p:nvPr/>
          </p:nvGrpSpPr>
          <p:grpSpPr>
            <a:xfrm>
              <a:off x="468312" y="1638904"/>
              <a:ext cx="5424488" cy="1792311"/>
              <a:chOff x="468312" y="1638904"/>
              <a:chExt cx="5424488" cy="1792311"/>
            </a:xfrm>
          </p:grpSpPr>
          <p:sp>
            <p:nvSpPr>
              <p:cNvPr id="13" name="矩形: 圆角 12">
                <a:extLst>
                  <a:ext uri="{FF2B5EF4-FFF2-40B4-BE49-F238E27FC236}">
                    <a16:creationId xmlns:a16="http://schemas.microsoft.com/office/drawing/2014/main" id="{9AE1F990-110D-7CC3-605F-312C19299810}"/>
                  </a:ext>
                </a:extLst>
              </p:cNvPr>
              <p:cNvSpPr/>
              <p:nvPr/>
            </p:nvSpPr>
            <p:spPr>
              <a:xfrm>
                <a:off x="468312" y="1638904"/>
                <a:ext cx="5424488" cy="1792311"/>
              </a:xfrm>
              <a:prstGeom prst="roundRect">
                <a:avLst>
                  <a:gd name="adj" fmla="val 0"/>
                </a:avLst>
              </a:prstGeom>
              <a:gradFill>
                <a:gsLst>
                  <a:gs pos="0">
                    <a:srgbClr val="00B0F0">
                      <a:alpha val="7000"/>
                    </a:srgbClr>
                  </a:gs>
                  <a:gs pos="50500">
                    <a:srgbClr val="00B0F0">
                      <a:alpha val="0"/>
                    </a:srgbClr>
                  </a:gs>
                  <a:gs pos="100000">
                    <a:srgbClr val="00B0F0">
                      <a:alpha val="7000"/>
                    </a:srgbClr>
                  </a:gs>
                </a:gsLst>
                <a:lin ang="10800000" scaled="1"/>
              </a:gradFill>
              <a:ln>
                <a:solidFill>
                  <a:srgbClr val="0094C8"/>
                </a:solidFill>
                <a:prstDash val="dash"/>
              </a:ln>
              <a:effectLst>
                <a:outerShdw blurRad="63500" algn="ctr" rotWithShape="0">
                  <a:srgbClr val="0094C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914400" eaLnBrk="1" hangingPunct="1">
                  <a:lnSpc>
                    <a:spcPct val="150000"/>
                  </a:lnSpc>
                  <a:spcBef>
                    <a:spcPct val="0"/>
                  </a:spcBef>
                  <a:buNone/>
                </a:pPr>
                <a:endParaRPr lang="zh-CN" altLang="en-US" sz="1400" dirty="0">
                  <a:solidFill>
                    <a:schemeClr val="tx1"/>
                  </a:solidFill>
                </a:endParaRPr>
              </a:p>
            </p:txBody>
          </p:sp>
          <p:sp>
            <p:nvSpPr>
              <p:cNvPr id="14" name="文本框 13">
                <a:extLst>
                  <a:ext uri="{FF2B5EF4-FFF2-40B4-BE49-F238E27FC236}">
                    <a16:creationId xmlns:a16="http://schemas.microsoft.com/office/drawing/2014/main" id="{AF066EC5-E1DE-5537-794D-B8F736F23C93}"/>
                  </a:ext>
                </a:extLst>
              </p:cNvPr>
              <p:cNvSpPr txBox="1"/>
              <p:nvPr/>
            </p:nvSpPr>
            <p:spPr>
              <a:xfrm>
                <a:off x="579788" y="1864365"/>
                <a:ext cx="5252337" cy="888705"/>
              </a:xfrm>
              <a:prstGeom prst="rect">
                <a:avLst/>
              </a:prstGeom>
              <a:noFill/>
            </p:spPr>
            <p:txBody>
              <a:bodyPr wrap="square">
                <a:spAutoFit/>
              </a:bodyPr>
              <a:lstStyle/>
              <a:p>
                <a:pPr marL="0" lvl="0" indent="0" defTabSz="914400" eaLnBrk="1" hangingPunct="1">
                  <a:lnSpc>
                    <a:spcPct val="200000"/>
                  </a:lnSpc>
                  <a:spcBef>
                    <a:spcPct val="0"/>
                  </a:spcBef>
                  <a:buNone/>
                </a:pPr>
                <a:r>
                  <a:rPr lang="zh-CN" altLang="en-US" sz="1400" dirty="0"/>
                  <a:t>药品自</a:t>
                </a:r>
                <a:r>
                  <a:rPr lang="en-US" altLang="zh-CN" sz="1400" dirty="0"/>
                  <a:t>2023</a:t>
                </a:r>
                <a:r>
                  <a:rPr lang="zh-CN" altLang="en-US" sz="1400" dirty="0"/>
                  <a:t>年</a:t>
                </a:r>
                <a:r>
                  <a:rPr lang="en-US" altLang="zh-CN" sz="1400" dirty="0"/>
                  <a:t>5</a:t>
                </a:r>
                <a:r>
                  <a:rPr lang="zh-CN" altLang="en-US" sz="1400" dirty="0"/>
                  <a:t>月上市后，各国家或地区药监部门</a:t>
                </a:r>
                <a:r>
                  <a:rPr lang="zh-CN" altLang="en-US" sz="1400" dirty="0">
                    <a:solidFill>
                      <a:srgbClr val="FF0000"/>
                    </a:solidFill>
                  </a:rPr>
                  <a:t>未发布安全性警告、黑框警告、撤市信息</a:t>
                </a:r>
              </a:p>
            </p:txBody>
          </p:sp>
        </p:grpSp>
        <p:sp>
          <p:nvSpPr>
            <p:cNvPr id="12" name="矩形: 对角圆角 11">
              <a:extLst>
                <a:ext uri="{FF2B5EF4-FFF2-40B4-BE49-F238E27FC236}">
                  <a16:creationId xmlns:a16="http://schemas.microsoft.com/office/drawing/2014/main" id="{0473C821-08FC-137F-68F2-4C5AC8E4EBC9}"/>
                </a:ext>
              </a:extLst>
            </p:cNvPr>
            <p:cNvSpPr/>
            <p:nvPr/>
          </p:nvSpPr>
          <p:spPr>
            <a:xfrm>
              <a:off x="4096173" y="1352484"/>
              <a:ext cx="1805092" cy="584200"/>
            </a:xfrm>
            <a:prstGeom prst="round2DiagRect">
              <a:avLst/>
            </a:prstGeom>
            <a:gradFill flip="none" rotWithShape="1">
              <a:gsLst>
                <a:gs pos="0">
                  <a:srgbClr val="3861FB"/>
                </a:gs>
                <a:gs pos="100000">
                  <a:srgbClr val="419BFD"/>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上市后</a:t>
              </a:r>
              <a:endParaRPr kumimoji="0" lang="en-US" altLang="zh-CN" sz="1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监测数据</a:t>
              </a:r>
            </a:p>
          </p:txBody>
        </p:sp>
      </p:grpSp>
      <p:grpSp>
        <p:nvGrpSpPr>
          <p:cNvPr id="15" name="组合 14">
            <a:extLst>
              <a:ext uri="{FF2B5EF4-FFF2-40B4-BE49-F238E27FC236}">
                <a16:creationId xmlns:a16="http://schemas.microsoft.com/office/drawing/2014/main" id="{775F0482-5EC3-5197-BBCE-88E3E6E56833}"/>
              </a:ext>
            </a:extLst>
          </p:cNvPr>
          <p:cNvGrpSpPr/>
          <p:nvPr/>
        </p:nvGrpSpPr>
        <p:grpSpPr>
          <a:xfrm>
            <a:off x="6170794" y="4121820"/>
            <a:ext cx="5432953" cy="2078731"/>
            <a:chOff x="468312" y="1352484"/>
            <a:chExt cx="5432953" cy="2078731"/>
          </a:xfrm>
        </p:grpSpPr>
        <p:grpSp>
          <p:nvGrpSpPr>
            <p:cNvPr id="16" name="组合 15">
              <a:extLst>
                <a:ext uri="{FF2B5EF4-FFF2-40B4-BE49-F238E27FC236}">
                  <a16:creationId xmlns:a16="http://schemas.microsoft.com/office/drawing/2014/main" id="{0F880459-53D2-8601-E132-3A6622BDC9FB}"/>
                </a:ext>
              </a:extLst>
            </p:cNvPr>
            <p:cNvGrpSpPr/>
            <p:nvPr/>
          </p:nvGrpSpPr>
          <p:grpSpPr>
            <a:xfrm>
              <a:off x="468312" y="1638904"/>
              <a:ext cx="5424488" cy="1792311"/>
              <a:chOff x="468312" y="1638904"/>
              <a:chExt cx="5424488" cy="1792311"/>
            </a:xfrm>
          </p:grpSpPr>
          <p:sp>
            <p:nvSpPr>
              <p:cNvPr id="18" name="矩形: 圆角 17">
                <a:extLst>
                  <a:ext uri="{FF2B5EF4-FFF2-40B4-BE49-F238E27FC236}">
                    <a16:creationId xmlns:a16="http://schemas.microsoft.com/office/drawing/2014/main" id="{3E58C11C-9A30-8DB4-21D8-A04ED1A78D28}"/>
                  </a:ext>
                </a:extLst>
              </p:cNvPr>
              <p:cNvSpPr/>
              <p:nvPr/>
            </p:nvSpPr>
            <p:spPr>
              <a:xfrm>
                <a:off x="468312" y="1638904"/>
                <a:ext cx="5424488" cy="1792311"/>
              </a:xfrm>
              <a:prstGeom prst="roundRect">
                <a:avLst>
                  <a:gd name="adj" fmla="val 0"/>
                </a:avLst>
              </a:prstGeom>
              <a:gradFill>
                <a:gsLst>
                  <a:gs pos="0">
                    <a:srgbClr val="00B0F0">
                      <a:alpha val="7000"/>
                    </a:srgbClr>
                  </a:gs>
                  <a:gs pos="50500">
                    <a:srgbClr val="00B0F0">
                      <a:alpha val="0"/>
                    </a:srgbClr>
                  </a:gs>
                  <a:gs pos="100000">
                    <a:srgbClr val="00B0F0">
                      <a:alpha val="7000"/>
                    </a:srgbClr>
                  </a:gs>
                </a:gsLst>
                <a:lin ang="10800000" scaled="1"/>
              </a:gradFill>
              <a:ln>
                <a:solidFill>
                  <a:srgbClr val="0094C8"/>
                </a:solidFill>
                <a:prstDash val="dash"/>
              </a:ln>
              <a:effectLst>
                <a:outerShdw blurRad="63500" algn="ctr" rotWithShape="0">
                  <a:srgbClr val="0094C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914400" eaLnBrk="1" hangingPunct="1">
                  <a:lnSpc>
                    <a:spcPct val="150000"/>
                  </a:lnSpc>
                  <a:spcBef>
                    <a:spcPct val="0"/>
                  </a:spcBef>
                  <a:buNone/>
                </a:pPr>
                <a:endParaRPr lang="zh-CN" altLang="en-US" sz="1400" dirty="0">
                  <a:solidFill>
                    <a:schemeClr val="tx1"/>
                  </a:solidFill>
                </a:endParaRPr>
              </a:p>
            </p:txBody>
          </p:sp>
          <p:sp>
            <p:nvSpPr>
              <p:cNvPr id="19" name="文本框 18">
                <a:extLst>
                  <a:ext uri="{FF2B5EF4-FFF2-40B4-BE49-F238E27FC236}">
                    <a16:creationId xmlns:a16="http://schemas.microsoft.com/office/drawing/2014/main" id="{C859514F-2015-C37C-B6DE-F8C34438901E}"/>
                  </a:ext>
                </a:extLst>
              </p:cNvPr>
              <p:cNvSpPr txBox="1"/>
              <p:nvPr/>
            </p:nvSpPr>
            <p:spPr>
              <a:xfrm>
                <a:off x="579788" y="1864365"/>
                <a:ext cx="5252337" cy="1319977"/>
              </a:xfrm>
              <a:prstGeom prst="rect">
                <a:avLst/>
              </a:prstGeom>
              <a:noFill/>
            </p:spPr>
            <p:txBody>
              <a:bodyPr wrap="square">
                <a:spAutoFit/>
              </a:bodyPr>
              <a:lstStyle/>
              <a:p>
                <a:pPr marR="0" defTabSz="914400" eaLnBrk="1" hangingPunct="1">
                  <a:lnSpc>
                    <a:spcPct val="200000"/>
                  </a:lnSpc>
                  <a:buClrTx/>
                  <a:buSzTx/>
                  <a:buFontTx/>
                  <a:buNone/>
                  <a:defRPr/>
                </a:pPr>
                <a:r>
                  <a:rPr kumimoji="0" lang="zh-CN" altLang="en-US" sz="1400" b="1" kern="1200" cap="none" spc="0" normalizeH="0" baseline="0" noProof="0" dirty="0">
                    <a:latin typeface="微软雅黑" panose="020B0503020204020204" pitchFamily="34" charset="-122"/>
                    <a:ea typeface="微软雅黑" panose="020B0503020204020204" pitchFamily="34" charset="-122"/>
                    <a:cs typeface="+mn-cs"/>
                  </a:rPr>
                  <a:t>优势：</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mn-cs"/>
                  </a:rPr>
                  <a:t>涉及剂量导入期，后续可通过剂量提升的方式来</a:t>
                </a:r>
                <a:r>
                  <a:rPr kumimoji="0" lang="zh-CN" altLang="en-US" sz="1400"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进一步提升疗效</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mn-cs"/>
                  </a:rPr>
                  <a:t>，同时最大限度地</a:t>
                </a:r>
                <a:r>
                  <a:rPr kumimoji="0" lang="zh-CN" altLang="en-US" sz="1400"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降低药物相关不良反应</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mn-cs"/>
                  </a:rPr>
                  <a:t>对治疗的适应性和耐受性</a:t>
                </a:r>
                <a:endParaRPr kumimoji="0" lang="en-US" altLang="zh-CN" sz="1400" kern="1200" cap="none" spc="0" normalizeH="0" baseline="0" noProof="0" dirty="0">
                  <a:latin typeface="微软雅黑" panose="020B0503020204020204" pitchFamily="34" charset="-122"/>
                  <a:ea typeface="微软雅黑" panose="020B0503020204020204" pitchFamily="34" charset="-122"/>
                  <a:cs typeface="+mn-cs"/>
                </a:endParaRPr>
              </a:p>
            </p:txBody>
          </p:sp>
        </p:grpSp>
        <p:sp>
          <p:nvSpPr>
            <p:cNvPr id="17" name="矩形: 对角圆角 16">
              <a:extLst>
                <a:ext uri="{FF2B5EF4-FFF2-40B4-BE49-F238E27FC236}">
                  <a16:creationId xmlns:a16="http://schemas.microsoft.com/office/drawing/2014/main" id="{A261BFEE-D8C9-4FD6-7DA7-C2EC015F848F}"/>
                </a:ext>
              </a:extLst>
            </p:cNvPr>
            <p:cNvSpPr/>
            <p:nvPr/>
          </p:nvSpPr>
          <p:spPr>
            <a:xfrm>
              <a:off x="4096173" y="1352484"/>
              <a:ext cx="1805092" cy="584200"/>
            </a:xfrm>
            <a:prstGeom prst="round2DiagRect">
              <a:avLst/>
            </a:prstGeom>
            <a:gradFill flip="none" rotWithShape="1">
              <a:gsLst>
                <a:gs pos="0">
                  <a:srgbClr val="3861FB"/>
                </a:gs>
                <a:gs pos="100000">
                  <a:srgbClr val="419BFD"/>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用法优势</a:t>
              </a:r>
            </a:p>
          </p:txBody>
        </p:sp>
      </p:grpSp>
    </p:spTree>
    <p:custDataLst>
      <p:tags r:id="rId1"/>
    </p:custDataLst>
    <p:extLst>
      <p:ext uri="{BB962C8B-B14F-4D97-AF65-F5344CB8AC3E}">
        <p14:creationId xmlns:p14="http://schemas.microsoft.com/office/powerpoint/2010/main" val="1173965149"/>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227666" y="360000"/>
            <a:ext cx="10268293" cy="720000"/>
          </a:xfrm>
        </p:spPr>
        <p:txBody>
          <a:bodyPr/>
          <a:lstStyle/>
          <a:p>
            <a:r>
              <a:rPr lang="zh-CN" altLang="en-US" dirty="0"/>
              <a:t>有效性</a:t>
            </a:r>
          </a:p>
        </p:txBody>
      </p:sp>
      <p:sp>
        <p:nvSpPr>
          <p:cNvPr id="10" name="椭圆 9">
            <a:extLst>
              <a:ext uri="{FF2B5EF4-FFF2-40B4-BE49-F238E27FC236}">
                <a16:creationId xmlns:a16="http://schemas.microsoft.com/office/drawing/2014/main" id="{EA6703EE-3C71-D057-6BD3-C9B7C697FC18}"/>
              </a:ext>
            </a:extLst>
          </p:cNvPr>
          <p:cNvSpPr/>
          <p:nvPr>
            <p:custDataLst>
              <p:tags r:id="rId3"/>
            </p:custDataLst>
          </p:nvPr>
        </p:nvSpPr>
        <p:spPr>
          <a:xfrm>
            <a:off x="405392" y="478202"/>
            <a:ext cx="720000" cy="720000"/>
          </a:xfrm>
          <a:prstGeom prst="ellipse">
            <a:avLst/>
          </a:prstGeom>
          <a:gradFill flip="none" rotWithShape="1">
            <a:gsLst>
              <a:gs pos="17000">
                <a:schemeClr val="accent1"/>
              </a:gs>
              <a:gs pos="72000">
                <a:schemeClr val="accent2"/>
              </a:gs>
            </a:gsLst>
            <a:lin ang="13500000" scaled="1"/>
            <a:tileRect/>
          </a:gradFill>
          <a:ln>
            <a:noFill/>
          </a:ln>
          <a:effectLst>
            <a:outerShdw blurRad="190500" dist="190500" dir="2700000" sx="98000" sy="98000" algn="tl" rotWithShape="0">
              <a:schemeClr val="accent2">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2800" b="1" dirty="0">
                <a:solidFill>
                  <a:srgbClr val="FFFFFF"/>
                </a:solidFill>
                <a:latin typeface="+mn-ea"/>
                <a:sym typeface="+mn-ea"/>
              </a:rPr>
              <a:t>03</a:t>
            </a:r>
          </a:p>
        </p:txBody>
      </p:sp>
      <p:grpSp>
        <p:nvGrpSpPr>
          <p:cNvPr id="7" name="组合 6">
            <a:extLst>
              <a:ext uri="{FF2B5EF4-FFF2-40B4-BE49-F238E27FC236}">
                <a16:creationId xmlns:a16="http://schemas.microsoft.com/office/drawing/2014/main" id="{735B470B-C132-5371-3D8A-D0DCDCC64C3B}"/>
              </a:ext>
            </a:extLst>
          </p:cNvPr>
          <p:cNvGrpSpPr/>
          <p:nvPr/>
        </p:nvGrpSpPr>
        <p:grpSpPr>
          <a:xfrm>
            <a:off x="468312" y="1638905"/>
            <a:ext cx="5424488" cy="4292160"/>
            <a:chOff x="468312" y="1638905"/>
            <a:chExt cx="5424488" cy="4292160"/>
          </a:xfrm>
        </p:grpSpPr>
        <p:sp>
          <p:nvSpPr>
            <p:cNvPr id="8" name="矩形: 圆角 7">
              <a:extLst>
                <a:ext uri="{FF2B5EF4-FFF2-40B4-BE49-F238E27FC236}">
                  <a16:creationId xmlns:a16="http://schemas.microsoft.com/office/drawing/2014/main" id="{F303E3DA-9934-C405-63E8-B5B7CF49DA45}"/>
                </a:ext>
              </a:extLst>
            </p:cNvPr>
            <p:cNvSpPr/>
            <p:nvPr/>
          </p:nvSpPr>
          <p:spPr>
            <a:xfrm>
              <a:off x="468312" y="1638905"/>
              <a:ext cx="5424488" cy="4275226"/>
            </a:xfrm>
            <a:prstGeom prst="roundRect">
              <a:avLst>
                <a:gd name="adj" fmla="val 0"/>
              </a:avLst>
            </a:prstGeom>
            <a:gradFill>
              <a:gsLst>
                <a:gs pos="0">
                  <a:srgbClr val="00B0F0">
                    <a:alpha val="7000"/>
                  </a:srgbClr>
                </a:gs>
                <a:gs pos="50500">
                  <a:srgbClr val="00B0F0">
                    <a:alpha val="0"/>
                  </a:srgbClr>
                </a:gs>
                <a:gs pos="100000">
                  <a:srgbClr val="00B0F0">
                    <a:alpha val="7000"/>
                  </a:srgbClr>
                </a:gs>
              </a:gsLst>
              <a:lin ang="10800000" scaled="1"/>
            </a:gradFill>
            <a:ln>
              <a:solidFill>
                <a:srgbClr val="0094C8"/>
              </a:solidFill>
              <a:prstDash val="dash"/>
            </a:ln>
            <a:effectLst>
              <a:outerShdw blurRad="63500" algn="ctr" rotWithShape="0">
                <a:srgbClr val="0094C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914400" eaLnBrk="1" hangingPunct="1">
                <a:lnSpc>
                  <a:spcPct val="150000"/>
                </a:lnSpc>
                <a:spcBef>
                  <a:spcPct val="0"/>
                </a:spcBef>
                <a:buNone/>
              </a:pPr>
              <a:endParaRPr lang="zh-CN" altLang="en-US" sz="1400" dirty="0">
                <a:solidFill>
                  <a:schemeClr val="tx1"/>
                </a:solidFill>
              </a:endParaRPr>
            </a:p>
          </p:txBody>
        </p:sp>
        <p:sp>
          <p:nvSpPr>
            <p:cNvPr id="9" name="文本框 8">
              <a:extLst>
                <a:ext uri="{FF2B5EF4-FFF2-40B4-BE49-F238E27FC236}">
                  <a16:creationId xmlns:a16="http://schemas.microsoft.com/office/drawing/2014/main" id="{DFA81085-FEFE-3552-EE1D-2E806C1F78DB}"/>
                </a:ext>
              </a:extLst>
            </p:cNvPr>
            <p:cNvSpPr txBox="1"/>
            <p:nvPr/>
          </p:nvSpPr>
          <p:spPr>
            <a:xfrm>
              <a:off x="554387" y="1676054"/>
              <a:ext cx="5252337" cy="4255011"/>
            </a:xfrm>
            <a:prstGeom prst="rect">
              <a:avLst/>
            </a:prstGeom>
            <a:noFill/>
          </p:spPr>
          <p:txBody>
            <a:bodyPr wrap="square">
              <a:spAutoFit/>
            </a:bodyPr>
            <a:lstStyle/>
            <a:p>
              <a:pPr marL="0" lvl="0" indent="0" defTabSz="914400" eaLnBrk="1" hangingPunct="1">
                <a:lnSpc>
                  <a:spcPct val="150000"/>
                </a:lnSpc>
                <a:spcBef>
                  <a:spcPct val="0"/>
                </a:spcBef>
                <a:buNone/>
              </a:pPr>
              <a:r>
                <a:rPr lang="zh-CN" altLang="en-US" sz="1400" b="1" dirty="0">
                  <a:solidFill>
                    <a:schemeClr val="tx1"/>
                  </a:solidFill>
                </a:rPr>
                <a:t>试验类型</a:t>
              </a:r>
              <a:r>
                <a:rPr lang="en-US" altLang="zh-CN" sz="1400" b="1" dirty="0">
                  <a:solidFill>
                    <a:schemeClr val="tx1"/>
                  </a:solidFill>
                </a:rPr>
                <a:t>1</a:t>
              </a:r>
              <a:r>
                <a:rPr lang="zh-CN" altLang="en-US" sz="1400" b="1" dirty="0">
                  <a:solidFill>
                    <a:schemeClr val="tx1"/>
                  </a:solidFill>
                </a:rPr>
                <a:t>：</a:t>
              </a:r>
              <a:r>
                <a:rPr lang="zh-CN" altLang="en-US" sz="1400" dirty="0">
                  <a:solidFill>
                    <a:schemeClr val="tx1"/>
                  </a:solidFill>
                </a:rPr>
                <a:t>多中心随机对照</a:t>
              </a:r>
              <a:r>
                <a:rPr lang="en-US" altLang="zh-CN" sz="1400" dirty="0">
                  <a:solidFill>
                    <a:schemeClr val="tx1"/>
                  </a:solidFill>
                </a:rPr>
                <a:t>III</a:t>
              </a:r>
              <a:r>
                <a:rPr lang="zh-CN" altLang="en-US" sz="1400" dirty="0">
                  <a:solidFill>
                    <a:schemeClr val="tx1"/>
                  </a:solidFill>
                </a:rPr>
                <a:t>期临床试验</a:t>
              </a:r>
            </a:p>
            <a:p>
              <a:pPr marL="0" lvl="0" indent="0" defTabSz="914400" eaLnBrk="1" hangingPunct="1">
                <a:lnSpc>
                  <a:spcPct val="150000"/>
                </a:lnSpc>
                <a:spcBef>
                  <a:spcPct val="0"/>
                </a:spcBef>
                <a:buNone/>
              </a:pPr>
              <a:r>
                <a:rPr lang="zh-CN" altLang="en-US" sz="1400" b="1" dirty="0">
                  <a:solidFill>
                    <a:schemeClr val="tx1"/>
                  </a:solidFill>
                </a:rPr>
                <a:t>试验对照药品：</a:t>
              </a:r>
              <a:r>
                <a:rPr lang="zh-CN" altLang="en-US" sz="1400" dirty="0">
                  <a:solidFill>
                    <a:schemeClr val="tx1"/>
                  </a:solidFill>
                </a:rPr>
                <a:t>埃克替尼</a:t>
              </a:r>
            </a:p>
            <a:p>
              <a:pPr marL="0" lvl="0" indent="0" defTabSz="914400" eaLnBrk="1" hangingPunct="1">
                <a:lnSpc>
                  <a:spcPct val="150000"/>
                </a:lnSpc>
                <a:spcBef>
                  <a:spcPct val="0"/>
                </a:spcBef>
                <a:buNone/>
              </a:pPr>
              <a:r>
                <a:rPr lang="zh-CN" altLang="en-US" sz="1400" b="1" dirty="0">
                  <a:solidFill>
                    <a:schemeClr val="tx1"/>
                  </a:solidFill>
                </a:rPr>
                <a:t>试验阶段：</a:t>
              </a:r>
              <a:r>
                <a:rPr lang="zh-CN" altLang="en-US" sz="1400" dirty="0">
                  <a:solidFill>
                    <a:schemeClr val="tx1"/>
                  </a:solidFill>
                </a:rPr>
                <a:t>上市前</a:t>
              </a:r>
            </a:p>
            <a:p>
              <a:pPr marL="0" lvl="0" indent="0" defTabSz="914400" eaLnBrk="1" hangingPunct="1">
                <a:lnSpc>
                  <a:spcPct val="150000"/>
                </a:lnSpc>
                <a:spcBef>
                  <a:spcPct val="0"/>
                </a:spcBef>
                <a:buNone/>
              </a:pPr>
              <a:r>
                <a:rPr lang="zh-CN" altLang="en-US" sz="1400" b="1" dirty="0">
                  <a:solidFill>
                    <a:schemeClr val="tx1"/>
                  </a:solidFill>
                </a:rPr>
                <a:t>对主要临床结局指标或替代性指标改善情况：</a:t>
              </a:r>
              <a:r>
                <a:rPr lang="en-US" altLang="zh-CN" sz="1400" dirty="0">
                  <a:solidFill>
                    <a:schemeClr val="tx1"/>
                  </a:solidFill>
                </a:rPr>
                <a:t>362</a:t>
              </a:r>
              <a:r>
                <a:rPr lang="zh-CN" altLang="en-US" sz="1400" dirty="0">
                  <a:solidFill>
                    <a:schemeClr val="tx1"/>
                  </a:solidFill>
                </a:rPr>
                <a:t>例已经过组织学确诊为局部晚期或转移性</a:t>
              </a:r>
              <a:r>
                <a:rPr lang="en-US" altLang="zh-CN" sz="1400" dirty="0">
                  <a:solidFill>
                    <a:schemeClr val="tx1"/>
                  </a:solidFill>
                </a:rPr>
                <a:t>IIIB</a:t>
              </a:r>
              <a:r>
                <a:rPr lang="zh-CN" altLang="en-US" sz="1400" dirty="0">
                  <a:solidFill>
                    <a:schemeClr val="tx1"/>
                  </a:solidFill>
                </a:rPr>
                <a:t>、</a:t>
              </a:r>
              <a:r>
                <a:rPr lang="en-US" altLang="zh-CN" sz="1400" dirty="0">
                  <a:solidFill>
                    <a:schemeClr val="tx1"/>
                  </a:solidFill>
                </a:rPr>
                <a:t>IIIC</a:t>
              </a:r>
              <a:r>
                <a:rPr lang="zh-CN" altLang="en-US" sz="1400" dirty="0">
                  <a:solidFill>
                    <a:schemeClr val="tx1"/>
                  </a:solidFill>
                </a:rPr>
                <a:t>或</a:t>
              </a:r>
              <a:r>
                <a:rPr lang="en-US" altLang="zh-CN" sz="1400" dirty="0">
                  <a:solidFill>
                    <a:schemeClr val="tx1"/>
                  </a:solidFill>
                </a:rPr>
                <a:t>Ⅳ</a:t>
              </a:r>
              <a:r>
                <a:rPr lang="zh-CN" altLang="en-US" sz="1400" dirty="0">
                  <a:solidFill>
                    <a:schemeClr val="tx1"/>
                  </a:solidFill>
                </a:rPr>
                <a:t>期不能手术切除的非小细胞肺癌，且确认存在</a:t>
              </a:r>
              <a:r>
                <a:rPr lang="en-US" altLang="zh-CN" sz="1400" dirty="0">
                  <a:solidFill>
                    <a:schemeClr val="tx1"/>
                  </a:solidFill>
                </a:rPr>
                <a:t>EGFR</a:t>
              </a:r>
              <a:r>
                <a:rPr lang="zh-CN" altLang="en-US" sz="1400" dirty="0">
                  <a:solidFill>
                    <a:schemeClr val="tx1"/>
                  </a:solidFill>
                </a:rPr>
                <a:t>外显子</a:t>
              </a:r>
              <a:r>
                <a:rPr lang="en-US" altLang="zh-CN" sz="1400" dirty="0">
                  <a:solidFill>
                    <a:schemeClr val="tx1"/>
                  </a:solidFill>
                </a:rPr>
                <a:t>19</a:t>
              </a:r>
              <a:r>
                <a:rPr lang="zh-CN" altLang="en-US" sz="1400" dirty="0">
                  <a:solidFill>
                    <a:schemeClr val="tx1"/>
                  </a:solidFill>
                </a:rPr>
                <a:t>缺失或外显子</a:t>
              </a:r>
              <a:r>
                <a:rPr lang="en-US" altLang="zh-CN" sz="1400" dirty="0">
                  <a:solidFill>
                    <a:schemeClr val="tx1"/>
                  </a:solidFill>
                </a:rPr>
                <a:t>21Leu858Arg</a:t>
              </a:r>
              <a:r>
                <a:rPr lang="zh-CN" altLang="en-US" sz="1400" dirty="0">
                  <a:solidFill>
                    <a:schemeClr val="tx1"/>
                  </a:solidFill>
                </a:rPr>
                <a:t>突变的患者，贝福替尼组的由独立审查委员会评估的</a:t>
              </a:r>
              <a:r>
                <a:rPr lang="zh-CN" altLang="en-US" sz="1400" b="1" dirty="0">
                  <a:solidFill>
                    <a:srgbClr val="FF0000"/>
                  </a:solidFill>
                </a:rPr>
                <a:t>中位无进展生存期为</a:t>
              </a:r>
              <a:r>
                <a:rPr lang="en-US" altLang="zh-CN" sz="1400" b="1" dirty="0">
                  <a:solidFill>
                    <a:srgbClr val="FF0000"/>
                  </a:solidFill>
                </a:rPr>
                <a:t>22.1</a:t>
              </a:r>
              <a:r>
                <a:rPr lang="zh-CN" altLang="en-US" sz="1400" b="1" dirty="0">
                  <a:solidFill>
                    <a:srgbClr val="FF0000"/>
                  </a:solidFill>
                </a:rPr>
                <a:t>个月（三代药物中最长）</a:t>
              </a:r>
              <a:r>
                <a:rPr lang="zh-CN" altLang="en-US" sz="1400" dirty="0">
                  <a:solidFill>
                    <a:schemeClr val="tx1"/>
                  </a:solidFill>
                </a:rPr>
                <a:t>（</a:t>
              </a:r>
              <a:r>
                <a:rPr lang="en-US" altLang="zh-CN" sz="1400" dirty="0">
                  <a:solidFill>
                    <a:schemeClr val="tx1"/>
                  </a:solidFill>
                </a:rPr>
                <a:t>95%CI 17.9-</a:t>
              </a:r>
              <a:r>
                <a:rPr lang="zh-CN" altLang="en-US" sz="1400" dirty="0">
                  <a:solidFill>
                    <a:schemeClr val="tx1"/>
                  </a:solidFill>
                </a:rPr>
                <a:t>不可估计</a:t>
              </a:r>
              <a:r>
                <a:rPr lang="en-US" altLang="zh-CN" sz="1400" dirty="0">
                  <a:solidFill>
                    <a:schemeClr val="tx1"/>
                  </a:solidFill>
                </a:rPr>
                <a:t>[NE]</a:t>
              </a:r>
              <a:r>
                <a:rPr lang="zh-CN" altLang="en-US" sz="1400" dirty="0">
                  <a:solidFill>
                    <a:schemeClr val="tx1"/>
                  </a:solidFill>
                </a:rPr>
                <a:t>），埃克替尼组为</a:t>
              </a:r>
              <a:r>
                <a:rPr lang="en-US" altLang="zh-CN" sz="1400" dirty="0">
                  <a:solidFill>
                    <a:schemeClr val="tx1"/>
                  </a:solidFill>
                </a:rPr>
                <a:t>13.8</a:t>
              </a:r>
              <a:r>
                <a:rPr lang="zh-CN" altLang="en-US" sz="1400" dirty="0">
                  <a:solidFill>
                    <a:schemeClr val="tx1"/>
                  </a:solidFill>
                </a:rPr>
                <a:t>个月（</a:t>
              </a:r>
              <a:r>
                <a:rPr lang="en-US" altLang="zh-CN" sz="1400" dirty="0">
                  <a:solidFill>
                    <a:schemeClr val="tx1"/>
                  </a:solidFill>
                </a:rPr>
                <a:t>95%CI12.4-15.2</a:t>
              </a:r>
              <a:r>
                <a:rPr lang="zh-CN" altLang="en-US" sz="1400" dirty="0">
                  <a:solidFill>
                    <a:schemeClr val="tx1"/>
                  </a:solidFill>
                </a:rPr>
                <a:t>）（风险比</a:t>
              </a:r>
              <a:r>
                <a:rPr lang="en-US" altLang="zh-CN" sz="1400" dirty="0">
                  <a:solidFill>
                    <a:schemeClr val="tx1"/>
                  </a:solidFill>
                </a:rPr>
                <a:t>0.49 [95%CI 0.36-0.68], p&lt;0.0001</a:t>
              </a:r>
              <a:r>
                <a:rPr lang="zh-CN" altLang="en-US" sz="1400" dirty="0">
                  <a:solidFill>
                    <a:schemeClr val="tx1"/>
                  </a:solidFill>
                </a:rPr>
                <a:t>）。贝福替尼在安全性上与既往研究的相关结果一致，</a:t>
              </a:r>
              <a:endParaRPr lang="en-US" altLang="zh-CN" sz="1400" dirty="0">
                <a:solidFill>
                  <a:schemeClr val="tx1"/>
                </a:solidFill>
              </a:endParaRPr>
            </a:p>
            <a:p>
              <a:pPr marL="0" lvl="0" indent="0" defTabSz="914400" eaLnBrk="1" hangingPunct="1">
                <a:lnSpc>
                  <a:spcPct val="150000"/>
                </a:lnSpc>
                <a:spcBef>
                  <a:spcPct val="0"/>
                </a:spcBef>
                <a:buNone/>
              </a:pPr>
              <a:r>
                <a:rPr lang="zh-CN" altLang="en-US" sz="1400" dirty="0">
                  <a:solidFill>
                    <a:schemeClr val="tx1"/>
                  </a:solidFill>
                </a:rPr>
                <a:t>没有发现非预期的不良事件。</a:t>
              </a:r>
              <a:endParaRPr lang="en-US" altLang="zh-CN" sz="1400" dirty="0">
                <a:solidFill>
                  <a:schemeClr val="tx1"/>
                </a:solidFill>
              </a:endParaRPr>
            </a:p>
            <a:p>
              <a:pPr marL="0" lvl="0" indent="0" defTabSz="914400" eaLnBrk="1" hangingPunct="1">
                <a:lnSpc>
                  <a:spcPct val="150000"/>
                </a:lnSpc>
                <a:spcBef>
                  <a:spcPct val="0"/>
                </a:spcBef>
                <a:buNone/>
              </a:pPr>
              <a:r>
                <a:rPr lang="zh-CN" altLang="en-US" sz="1400" dirty="0">
                  <a:solidFill>
                    <a:schemeClr val="tx1"/>
                  </a:solidFill>
                </a:rPr>
                <a:t>试验数据结果证明文件：说明书；原文</a:t>
              </a:r>
            </a:p>
          </p:txBody>
        </p:sp>
      </p:grpSp>
      <p:pic>
        <p:nvPicPr>
          <p:cNvPr id="11" name="图片 10">
            <a:extLst>
              <a:ext uri="{FF2B5EF4-FFF2-40B4-BE49-F238E27FC236}">
                <a16:creationId xmlns:a16="http://schemas.microsoft.com/office/drawing/2014/main" id="{420DFA53-C3FC-B2E5-5733-B791578AB124}"/>
              </a:ext>
            </a:extLst>
          </p:cNvPr>
          <p:cNvPicPr>
            <a:picLocks noChangeAspect="1"/>
          </p:cNvPicPr>
          <p:nvPr/>
        </p:nvPicPr>
        <p:blipFill>
          <a:blip r:embed="rId6"/>
          <a:srcRect l="6049"/>
          <a:stretch>
            <a:fillRect/>
          </a:stretch>
        </p:blipFill>
        <p:spPr>
          <a:xfrm>
            <a:off x="7048051" y="478202"/>
            <a:ext cx="3802356" cy="3052259"/>
          </a:xfrm>
          <a:prstGeom prst="rect">
            <a:avLst/>
          </a:prstGeom>
          <a:noFill/>
          <a:ln w="9525">
            <a:noFill/>
          </a:ln>
        </p:spPr>
      </p:pic>
      <p:pic>
        <p:nvPicPr>
          <p:cNvPr id="12" name="图片 11">
            <a:extLst>
              <a:ext uri="{FF2B5EF4-FFF2-40B4-BE49-F238E27FC236}">
                <a16:creationId xmlns:a16="http://schemas.microsoft.com/office/drawing/2014/main" id="{DC1D9983-6ADE-FFCC-65CB-8800082BF43F}"/>
              </a:ext>
            </a:extLst>
          </p:cNvPr>
          <p:cNvPicPr>
            <a:picLocks noChangeAspect="1"/>
          </p:cNvPicPr>
          <p:nvPr/>
        </p:nvPicPr>
        <p:blipFill>
          <a:blip r:embed="rId7"/>
          <a:stretch>
            <a:fillRect/>
          </a:stretch>
        </p:blipFill>
        <p:spPr>
          <a:xfrm>
            <a:off x="7050045" y="3648663"/>
            <a:ext cx="3800362" cy="2653271"/>
          </a:xfrm>
          <a:prstGeom prst="rect">
            <a:avLst/>
          </a:prstGeom>
          <a:noFill/>
          <a:ln w="9525">
            <a:noFill/>
          </a:ln>
        </p:spPr>
      </p:pic>
      <p:sp>
        <p:nvSpPr>
          <p:cNvPr id="13" name="矩形: 对角圆角 12">
            <a:extLst>
              <a:ext uri="{FF2B5EF4-FFF2-40B4-BE49-F238E27FC236}">
                <a16:creationId xmlns:a16="http://schemas.microsoft.com/office/drawing/2014/main" id="{25FC6CB3-9955-14D4-F380-420B9D2A7B66}"/>
              </a:ext>
            </a:extLst>
          </p:cNvPr>
          <p:cNvSpPr/>
          <p:nvPr/>
        </p:nvSpPr>
        <p:spPr>
          <a:xfrm>
            <a:off x="4096173" y="1352484"/>
            <a:ext cx="1805092" cy="584200"/>
          </a:xfrm>
          <a:prstGeom prst="round2DiagRect">
            <a:avLst/>
          </a:prstGeom>
          <a:gradFill flip="none" rotWithShape="1">
            <a:gsLst>
              <a:gs pos="0">
                <a:srgbClr val="3861FB"/>
              </a:gs>
              <a:gs pos="100000">
                <a:srgbClr val="419BFD"/>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mn-lt"/>
                <a:ea typeface="+mn-ea"/>
                <a:cs typeface="+mn-cs"/>
              </a:rPr>
              <a:t>3.1 </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mn-lt"/>
                <a:ea typeface="+mn-ea"/>
                <a:cs typeface="+mn-cs"/>
              </a:rPr>
              <a:t>疗效指标改善</a:t>
            </a:r>
          </a:p>
        </p:txBody>
      </p:sp>
    </p:spTree>
    <p:custDataLst>
      <p:tags r:id="rId1"/>
    </p:custDataLst>
    <p:extLst>
      <p:ext uri="{BB962C8B-B14F-4D97-AF65-F5344CB8AC3E}">
        <p14:creationId xmlns:p14="http://schemas.microsoft.com/office/powerpoint/2010/main" val="3011130038"/>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8E60EC3F-62F4-EF7A-648C-2B156B42103C}"/>
              </a:ext>
            </a:extLst>
          </p:cNvPr>
          <p:cNvSpPr/>
          <p:nvPr/>
        </p:nvSpPr>
        <p:spPr>
          <a:xfrm>
            <a:off x="6096000" y="1393173"/>
            <a:ext cx="5935133" cy="5104827"/>
          </a:xfrm>
          <a:prstGeom prst="roundRect">
            <a:avLst>
              <a:gd name="adj" fmla="val 1116"/>
            </a:avLst>
          </a:prstGeom>
          <a:solidFill>
            <a:schemeClr val="bg1"/>
          </a:solidFill>
          <a:ln>
            <a:gradFill>
              <a:gsLst>
                <a:gs pos="0">
                  <a:srgbClr val="E60012"/>
                </a:gs>
                <a:gs pos="100000">
                  <a:srgbClr val="00B0F0"/>
                </a:gs>
              </a:gsLst>
              <a:lin ang="5400000" scaled="1"/>
            </a:gradFill>
          </a:ln>
          <a:effectLst>
            <a:outerShdw blurRad="63500" algn="ctr" rotWithShape="0">
              <a:srgbClr val="E60012">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altLang="zh-CN"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custDataLst>
              <p:tags r:id="rId2"/>
            </p:custDataLst>
          </p:nvPr>
        </p:nvSpPr>
        <p:spPr>
          <a:xfrm>
            <a:off x="1227666" y="360000"/>
            <a:ext cx="10268293" cy="720000"/>
          </a:xfrm>
        </p:spPr>
        <p:txBody>
          <a:bodyPr/>
          <a:lstStyle/>
          <a:p>
            <a:r>
              <a:rPr lang="zh-CN" altLang="en-US" dirty="0"/>
              <a:t>有效性</a:t>
            </a:r>
          </a:p>
        </p:txBody>
      </p:sp>
      <p:sp>
        <p:nvSpPr>
          <p:cNvPr id="10" name="椭圆 9">
            <a:extLst>
              <a:ext uri="{FF2B5EF4-FFF2-40B4-BE49-F238E27FC236}">
                <a16:creationId xmlns:a16="http://schemas.microsoft.com/office/drawing/2014/main" id="{EA6703EE-3C71-D057-6BD3-C9B7C697FC18}"/>
              </a:ext>
            </a:extLst>
          </p:cNvPr>
          <p:cNvSpPr/>
          <p:nvPr>
            <p:custDataLst>
              <p:tags r:id="rId3"/>
            </p:custDataLst>
          </p:nvPr>
        </p:nvSpPr>
        <p:spPr>
          <a:xfrm>
            <a:off x="405392" y="478202"/>
            <a:ext cx="720000" cy="720000"/>
          </a:xfrm>
          <a:prstGeom prst="ellipse">
            <a:avLst/>
          </a:prstGeom>
          <a:gradFill flip="none" rotWithShape="1">
            <a:gsLst>
              <a:gs pos="17000">
                <a:schemeClr val="accent1"/>
              </a:gs>
              <a:gs pos="72000">
                <a:schemeClr val="accent2"/>
              </a:gs>
            </a:gsLst>
            <a:lin ang="13500000" scaled="1"/>
            <a:tileRect/>
          </a:gradFill>
          <a:ln>
            <a:noFill/>
          </a:ln>
          <a:effectLst>
            <a:outerShdw blurRad="190500" dist="190500" dir="2700000" sx="98000" sy="98000" algn="tl" rotWithShape="0">
              <a:schemeClr val="accent2">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2800" b="1" dirty="0">
                <a:solidFill>
                  <a:srgbClr val="FFFFFF"/>
                </a:solidFill>
                <a:latin typeface="+mn-ea"/>
                <a:sym typeface="+mn-ea"/>
              </a:rPr>
              <a:t>03</a:t>
            </a:r>
          </a:p>
        </p:txBody>
      </p:sp>
      <p:grpSp>
        <p:nvGrpSpPr>
          <p:cNvPr id="7" name="组合 6">
            <a:extLst>
              <a:ext uri="{FF2B5EF4-FFF2-40B4-BE49-F238E27FC236}">
                <a16:creationId xmlns:a16="http://schemas.microsoft.com/office/drawing/2014/main" id="{735B470B-C132-5371-3D8A-D0DCDCC64C3B}"/>
              </a:ext>
            </a:extLst>
          </p:cNvPr>
          <p:cNvGrpSpPr/>
          <p:nvPr/>
        </p:nvGrpSpPr>
        <p:grpSpPr>
          <a:xfrm>
            <a:off x="468312" y="1638905"/>
            <a:ext cx="5424488" cy="4275226"/>
            <a:chOff x="468312" y="1638905"/>
            <a:chExt cx="5424488" cy="4275226"/>
          </a:xfrm>
        </p:grpSpPr>
        <p:sp>
          <p:nvSpPr>
            <p:cNvPr id="8" name="矩形: 圆角 7">
              <a:extLst>
                <a:ext uri="{FF2B5EF4-FFF2-40B4-BE49-F238E27FC236}">
                  <a16:creationId xmlns:a16="http://schemas.microsoft.com/office/drawing/2014/main" id="{F303E3DA-9934-C405-63E8-B5B7CF49DA45}"/>
                </a:ext>
              </a:extLst>
            </p:cNvPr>
            <p:cNvSpPr/>
            <p:nvPr/>
          </p:nvSpPr>
          <p:spPr>
            <a:xfrm>
              <a:off x="468312" y="1638905"/>
              <a:ext cx="5424488" cy="4275226"/>
            </a:xfrm>
            <a:prstGeom prst="roundRect">
              <a:avLst>
                <a:gd name="adj" fmla="val 0"/>
              </a:avLst>
            </a:prstGeom>
            <a:gradFill>
              <a:gsLst>
                <a:gs pos="0">
                  <a:srgbClr val="00B0F0">
                    <a:alpha val="7000"/>
                  </a:srgbClr>
                </a:gs>
                <a:gs pos="50500">
                  <a:srgbClr val="00B0F0">
                    <a:alpha val="0"/>
                  </a:srgbClr>
                </a:gs>
                <a:gs pos="100000">
                  <a:srgbClr val="00B0F0">
                    <a:alpha val="7000"/>
                  </a:srgbClr>
                </a:gs>
              </a:gsLst>
              <a:lin ang="10800000" scaled="1"/>
            </a:gradFill>
            <a:ln>
              <a:solidFill>
                <a:srgbClr val="0094C8"/>
              </a:solidFill>
              <a:prstDash val="dash"/>
            </a:ln>
            <a:effectLst>
              <a:outerShdw blurRad="63500" algn="ctr" rotWithShape="0">
                <a:srgbClr val="0094C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914400" eaLnBrk="1" hangingPunct="1">
                <a:lnSpc>
                  <a:spcPct val="150000"/>
                </a:lnSpc>
                <a:spcBef>
                  <a:spcPct val="0"/>
                </a:spcBef>
                <a:buNone/>
              </a:pPr>
              <a:endParaRPr lang="zh-CN" altLang="en-US" sz="1400" dirty="0">
                <a:solidFill>
                  <a:schemeClr val="tx1"/>
                </a:solidFill>
              </a:endParaRPr>
            </a:p>
          </p:txBody>
        </p:sp>
        <p:sp>
          <p:nvSpPr>
            <p:cNvPr id="9" name="文本框 8">
              <a:extLst>
                <a:ext uri="{FF2B5EF4-FFF2-40B4-BE49-F238E27FC236}">
                  <a16:creationId xmlns:a16="http://schemas.microsoft.com/office/drawing/2014/main" id="{DFA81085-FEFE-3552-EE1D-2E806C1F78DB}"/>
                </a:ext>
              </a:extLst>
            </p:cNvPr>
            <p:cNvSpPr txBox="1"/>
            <p:nvPr/>
          </p:nvSpPr>
          <p:spPr>
            <a:xfrm>
              <a:off x="554387" y="1676054"/>
              <a:ext cx="5252337" cy="3734292"/>
            </a:xfrm>
            <a:prstGeom prst="rect">
              <a:avLst/>
            </a:prstGeom>
            <a:noFill/>
          </p:spPr>
          <p:txBody>
            <a:bodyPr wrap="square">
              <a:spAutoFit/>
            </a:bodyPr>
            <a:lstStyle/>
            <a:p>
              <a:pPr marL="0" lvl="0" indent="0" defTabSz="914400" eaLnBrk="1" hangingPunct="1">
                <a:lnSpc>
                  <a:spcPct val="200000"/>
                </a:lnSpc>
                <a:spcBef>
                  <a:spcPct val="0"/>
                </a:spcBef>
                <a:buNone/>
              </a:pPr>
              <a:r>
                <a:rPr lang="zh-CN" altLang="en-US" sz="1400" b="1" dirty="0"/>
                <a:t>临床指南</a:t>
              </a:r>
              <a:r>
                <a:rPr lang="en-US" altLang="zh-CN" sz="1400" b="1" dirty="0"/>
                <a:t>/</a:t>
              </a:r>
              <a:r>
                <a:rPr lang="zh-CN" altLang="en-US" sz="1400" b="1" dirty="0"/>
                <a:t>诊疗规范推荐情况：</a:t>
              </a:r>
              <a:endParaRPr lang="en-US" altLang="zh-CN" sz="1400" b="1" dirty="0"/>
            </a:p>
            <a:p>
              <a:pPr marL="0" lvl="0" indent="0" defTabSz="914400" eaLnBrk="1" hangingPunct="1">
                <a:lnSpc>
                  <a:spcPct val="200000"/>
                </a:lnSpc>
                <a:spcBef>
                  <a:spcPct val="0"/>
                </a:spcBef>
                <a:buNone/>
              </a:pPr>
              <a:r>
                <a:rPr lang="en-US" altLang="zh-CN" sz="1400" dirty="0"/>
                <a:t>CSCO </a:t>
              </a:r>
              <a:r>
                <a:rPr lang="zh-CN" altLang="en-US" sz="1400" dirty="0"/>
                <a:t>非小细胞肺癌诊疗指南</a:t>
              </a:r>
              <a:r>
                <a:rPr lang="en-US" altLang="zh-CN" sz="1400" dirty="0"/>
                <a:t>2024</a:t>
              </a:r>
              <a:r>
                <a:rPr lang="zh-CN" altLang="en-US" sz="1400" dirty="0"/>
                <a:t>版</a:t>
              </a:r>
              <a:r>
                <a:rPr lang="zh-CN" altLang="en-US" sz="1400" dirty="0">
                  <a:solidFill>
                    <a:srgbClr val="FF0000"/>
                  </a:solidFill>
                </a:rPr>
                <a:t>新增</a:t>
              </a:r>
              <a:r>
                <a:rPr lang="en-US" altLang="zh-CN" sz="1400" dirty="0">
                  <a:solidFill>
                    <a:srgbClr val="FF0000"/>
                  </a:solidFill>
                </a:rPr>
                <a:t>I</a:t>
              </a:r>
              <a:r>
                <a:rPr lang="zh-CN" altLang="en-US" sz="1400" dirty="0">
                  <a:solidFill>
                    <a:srgbClr val="FF0000"/>
                  </a:solidFill>
                </a:rPr>
                <a:t>级推荐</a:t>
              </a:r>
              <a:endParaRPr lang="en-US" altLang="zh-CN" sz="1400" dirty="0">
                <a:solidFill>
                  <a:srgbClr val="FF0000"/>
                </a:solidFill>
              </a:endParaRPr>
            </a:p>
            <a:p>
              <a:pPr marL="0" lvl="0" indent="0" defTabSz="914400" eaLnBrk="1" hangingPunct="1">
                <a:lnSpc>
                  <a:spcPct val="200000"/>
                </a:lnSpc>
                <a:spcBef>
                  <a:spcPct val="0"/>
                </a:spcBef>
                <a:buNone/>
              </a:pPr>
              <a:r>
                <a:rPr lang="zh-CN" altLang="en-US" sz="1400" dirty="0"/>
                <a:t>第一、二代一线治疗失败再次活检</a:t>
              </a:r>
              <a:r>
                <a:rPr lang="en-US" altLang="zh-CN" sz="1400" dirty="0"/>
                <a:t>T790M</a:t>
              </a:r>
              <a:r>
                <a:rPr lang="zh-CN" altLang="en-US" sz="1400" dirty="0"/>
                <a:t>阳性</a:t>
              </a:r>
              <a:r>
                <a:rPr lang="en-US" altLang="zh-CN" sz="1400" dirty="0">
                  <a:solidFill>
                    <a:srgbClr val="FF0000"/>
                  </a:solidFill>
                </a:rPr>
                <a:t>:</a:t>
              </a:r>
              <a:r>
                <a:rPr lang="zh-CN" altLang="en-US" sz="1400" dirty="0">
                  <a:solidFill>
                    <a:srgbClr val="FF0000"/>
                  </a:solidFill>
                </a:rPr>
                <a:t>新增</a:t>
              </a:r>
              <a:r>
                <a:rPr lang="en-US" altLang="zh-CN" sz="1400" dirty="0">
                  <a:solidFill>
                    <a:srgbClr val="FF0000"/>
                  </a:solidFill>
                </a:rPr>
                <a:t>I</a:t>
              </a:r>
              <a:r>
                <a:rPr lang="zh-CN" altLang="en-US" sz="1400" dirty="0">
                  <a:solidFill>
                    <a:srgbClr val="FF0000"/>
                  </a:solidFill>
                </a:rPr>
                <a:t>级推荐。</a:t>
              </a:r>
              <a:endParaRPr lang="en-US" altLang="zh-CN" sz="1400" dirty="0">
                <a:solidFill>
                  <a:srgbClr val="FF0000"/>
                </a:solidFill>
              </a:endParaRPr>
            </a:p>
            <a:p>
              <a:pPr marL="0" lvl="0" indent="0" defTabSz="914400" eaLnBrk="1" hangingPunct="1">
                <a:lnSpc>
                  <a:spcPct val="200000"/>
                </a:lnSpc>
                <a:spcBef>
                  <a:spcPct val="0"/>
                </a:spcBef>
                <a:buNone/>
              </a:pPr>
              <a:endParaRPr lang="en-US" altLang="zh-CN" sz="1400" dirty="0"/>
            </a:p>
            <a:p>
              <a:pPr marL="0" lvl="0" indent="0" defTabSz="914400" eaLnBrk="1" hangingPunct="1">
                <a:lnSpc>
                  <a:spcPct val="200000"/>
                </a:lnSpc>
                <a:spcBef>
                  <a:spcPct val="0"/>
                </a:spcBef>
                <a:buNone/>
              </a:pPr>
              <a:endParaRPr lang="en-US" altLang="zh-CN" sz="1400" dirty="0"/>
            </a:p>
            <a:p>
              <a:pPr marL="0" lvl="0" indent="0" defTabSz="914400" eaLnBrk="1" hangingPunct="1">
                <a:lnSpc>
                  <a:spcPct val="200000"/>
                </a:lnSpc>
                <a:spcBef>
                  <a:spcPct val="0"/>
                </a:spcBef>
                <a:buNone/>
              </a:pPr>
              <a:endParaRPr lang="en-US" altLang="zh-CN" sz="1400" b="1" dirty="0"/>
            </a:p>
            <a:p>
              <a:pPr marL="0" lvl="0" indent="0" defTabSz="914400" eaLnBrk="1" hangingPunct="1">
                <a:lnSpc>
                  <a:spcPct val="200000"/>
                </a:lnSpc>
                <a:spcBef>
                  <a:spcPct val="0"/>
                </a:spcBef>
                <a:buNone/>
              </a:pPr>
              <a:r>
                <a:rPr lang="zh-CN" altLang="en-US" sz="1400" b="1" dirty="0"/>
                <a:t>本次新增适应症：</a:t>
              </a:r>
            </a:p>
            <a:p>
              <a:pPr marL="0" lvl="0" indent="0" defTabSz="914400" eaLnBrk="1" hangingPunct="1">
                <a:lnSpc>
                  <a:spcPct val="200000"/>
                </a:lnSpc>
                <a:spcBef>
                  <a:spcPct val="0"/>
                </a:spcBef>
                <a:buNone/>
              </a:pPr>
              <a:r>
                <a:rPr lang="zh-CN" altLang="en-US" sz="1100" b="1" dirty="0">
                  <a:solidFill>
                    <a:srgbClr val="FF0000"/>
                  </a:solidFill>
                </a:rPr>
                <a:t>具有表皮生长因子受体</a:t>
              </a:r>
              <a:r>
                <a:rPr lang="en-US" altLang="zh-CN" sz="1100" b="1" dirty="0">
                  <a:solidFill>
                    <a:srgbClr val="FF0000"/>
                  </a:solidFill>
                </a:rPr>
                <a:t>(EGFR)</a:t>
              </a:r>
              <a:r>
                <a:rPr lang="zh-CN" altLang="en-US" sz="1100" b="1" dirty="0">
                  <a:solidFill>
                    <a:srgbClr val="FF0000"/>
                  </a:solidFill>
                </a:rPr>
                <a:t>外显子</a:t>
              </a:r>
              <a:r>
                <a:rPr lang="en-US" altLang="zh-CN" sz="1100" b="1" dirty="0">
                  <a:solidFill>
                    <a:srgbClr val="FF0000"/>
                  </a:solidFill>
                </a:rPr>
                <a:t>19</a:t>
              </a:r>
              <a:r>
                <a:rPr lang="zh-CN" altLang="en-US" sz="1100" b="1" dirty="0">
                  <a:solidFill>
                    <a:srgbClr val="FF0000"/>
                  </a:solidFill>
                </a:rPr>
                <a:t>缺失或外显子</a:t>
              </a:r>
              <a:r>
                <a:rPr lang="en-US" altLang="zh-CN" sz="1100" b="1" dirty="0">
                  <a:solidFill>
                    <a:srgbClr val="FF0000"/>
                  </a:solidFill>
                </a:rPr>
                <a:t>21(L8S8R)</a:t>
              </a:r>
              <a:r>
                <a:rPr lang="zh-CN" altLang="en-US" sz="1100" b="1" dirty="0">
                  <a:solidFill>
                    <a:srgbClr val="FF0000"/>
                  </a:solidFill>
                </a:rPr>
                <a:t>置换突变的局部晚期或转移性非小细胞肺癌</a:t>
              </a:r>
              <a:r>
                <a:rPr lang="en-US" altLang="zh-CN" sz="1100" b="1" dirty="0">
                  <a:solidFill>
                    <a:srgbClr val="FF0000"/>
                  </a:solidFill>
                </a:rPr>
                <a:t>(NSCLC)</a:t>
              </a:r>
              <a:r>
                <a:rPr lang="zh-CN" altLang="en-US" sz="1100" b="1" dirty="0">
                  <a:solidFill>
                    <a:srgbClr val="FF0000"/>
                  </a:solidFill>
                </a:rPr>
                <a:t>成人患者的一线治疗。</a:t>
              </a:r>
              <a:endParaRPr lang="en-US" altLang="zh-CN" sz="1100" b="1" dirty="0">
                <a:solidFill>
                  <a:srgbClr val="FF0000"/>
                </a:solidFill>
              </a:endParaRPr>
            </a:p>
          </p:txBody>
        </p:sp>
      </p:grpSp>
      <p:sp>
        <p:nvSpPr>
          <p:cNvPr id="13" name="矩形: 对角圆角 12">
            <a:extLst>
              <a:ext uri="{FF2B5EF4-FFF2-40B4-BE49-F238E27FC236}">
                <a16:creationId xmlns:a16="http://schemas.microsoft.com/office/drawing/2014/main" id="{25FC6CB3-9955-14D4-F380-420B9D2A7B66}"/>
              </a:ext>
            </a:extLst>
          </p:cNvPr>
          <p:cNvSpPr/>
          <p:nvPr/>
        </p:nvSpPr>
        <p:spPr>
          <a:xfrm>
            <a:off x="4096173" y="1352484"/>
            <a:ext cx="1805092" cy="584200"/>
          </a:xfrm>
          <a:prstGeom prst="round2DiagRect">
            <a:avLst/>
          </a:prstGeom>
          <a:gradFill flip="none" rotWithShape="1">
            <a:gsLst>
              <a:gs pos="0">
                <a:srgbClr val="3861FB"/>
              </a:gs>
              <a:gs pos="100000">
                <a:srgbClr val="419BFD"/>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mn-lt"/>
                <a:ea typeface="+mn-ea"/>
                <a:cs typeface="+mn-cs"/>
              </a:rPr>
              <a:t>3.2</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mn-lt"/>
                <a:ea typeface="+mn-ea"/>
                <a:cs typeface="+mn-cs"/>
              </a:rPr>
              <a:t>指南推荐</a:t>
            </a:r>
          </a:p>
        </p:txBody>
      </p:sp>
      <p:pic>
        <p:nvPicPr>
          <p:cNvPr id="3" name="图片 2">
            <a:extLst>
              <a:ext uri="{FF2B5EF4-FFF2-40B4-BE49-F238E27FC236}">
                <a16:creationId xmlns:a16="http://schemas.microsoft.com/office/drawing/2014/main" id="{8CB882F0-D934-BE1E-27AD-234F4913EDC7}"/>
              </a:ext>
            </a:extLst>
          </p:cNvPr>
          <p:cNvPicPr>
            <a:picLocks noChangeAspect="1"/>
          </p:cNvPicPr>
          <p:nvPr/>
        </p:nvPicPr>
        <p:blipFill>
          <a:blip r:embed="rId6"/>
          <a:stretch>
            <a:fillRect/>
          </a:stretch>
        </p:blipFill>
        <p:spPr>
          <a:xfrm>
            <a:off x="3340100" y="3046747"/>
            <a:ext cx="2311758" cy="1459542"/>
          </a:xfrm>
          <a:prstGeom prst="rect">
            <a:avLst/>
          </a:prstGeom>
          <a:noFill/>
          <a:ln w="9525">
            <a:noFill/>
          </a:ln>
        </p:spPr>
      </p:pic>
      <p:sp>
        <p:nvSpPr>
          <p:cNvPr id="5" name="文本框 4">
            <a:extLst>
              <a:ext uri="{FF2B5EF4-FFF2-40B4-BE49-F238E27FC236}">
                <a16:creationId xmlns:a16="http://schemas.microsoft.com/office/drawing/2014/main" id="{203A7FA5-7054-4224-5D28-35E98EBE9870}"/>
              </a:ext>
            </a:extLst>
          </p:cNvPr>
          <p:cNvSpPr txBox="1"/>
          <p:nvPr/>
        </p:nvSpPr>
        <p:spPr>
          <a:xfrm>
            <a:off x="6163731" y="1676054"/>
            <a:ext cx="5774263" cy="4766690"/>
          </a:xfrm>
          <a:prstGeom prst="rect">
            <a:avLst/>
          </a:prstGeom>
          <a:noFill/>
        </p:spPr>
        <p:txBody>
          <a:bodyPr wrap="square">
            <a:spAutoFit/>
          </a:bodyPr>
          <a:lstStyle/>
          <a:p>
            <a:pPr marL="285750" lvl="0" indent="-285750" defTabSz="914400" eaLnBrk="1" hangingPunct="1">
              <a:lnSpc>
                <a:spcPct val="200000"/>
              </a:lnSpc>
              <a:spcBef>
                <a:spcPct val="0"/>
              </a:spcBef>
              <a:buFont typeface="Arial" panose="020B0604020202020204" pitchFamily="34" charset="0"/>
              <a:buChar char="•"/>
            </a:pPr>
            <a:r>
              <a:rPr lang="zh-CN" altLang="en-US" sz="1400" dirty="0"/>
              <a:t>本品的临床证据来自“</a:t>
            </a:r>
            <a:r>
              <a:rPr lang="en-US" altLang="zh-CN" sz="1400" dirty="0"/>
              <a:t>D-0316</a:t>
            </a:r>
            <a:r>
              <a:rPr lang="zh-CN" altLang="en-US" sz="1400" dirty="0"/>
              <a:t>（贝福替尼）在既往未经治疗的</a:t>
            </a:r>
            <a:r>
              <a:rPr lang="en-US" altLang="zh-CN" sz="1400" dirty="0"/>
              <a:t>EGFR</a:t>
            </a:r>
            <a:r>
              <a:rPr lang="zh-CN" altLang="en-US" sz="1400" dirty="0"/>
              <a:t>敏感突变局部晚期或转移性非小细胞肺癌患者中的</a:t>
            </a:r>
            <a:r>
              <a:rPr lang="en-US" altLang="zh-CN" sz="1400" dirty="0"/>
              <a:t>Ⅱ/Ⅲ</a:t>
            </a:r>
            <a:r>
              <a:rPr lang="zh-CN" altLang="en-US" sz="1400" dirty="0"/>
              <a:t>期临床试验”，与埃克替尼组相比，本品显示出具有统计学和临床意义的</a:t>
            </a:r>
            <a:r>
              <a:rPr lang="en-US" altLang="zh-CN" sz="1400" dirty="0"/>
              <a:t>PFS</a:t>
            </a:r>
            <a:r>
              <a:rPr lang="zh-CN" altLang="en-US" sz="1400" dirty="0"/>
              <a:t>改善（贝福替尼组和埃克替尼组</a:t>
            </a:r>
            <a:r>
              <a:rPr lang="zh-CN" altLang="en-US" sz="1400" dirty="0">
                <a:solidFill>
                  <a:srgbClr val="FF0000"/>
                </a:solidFill>
              </a:rPr>
              <a:t>中位</a:t>
            </a:r>
            <a:r>
              <a:rPr lang="en-US" altLang="zh-CN" sz="1400" dirty="0">
                <a:solidFill>
                  <a:srgbClr val="FF0000"/>
                </a:solidFill>
              </a:rPr>
              <a:t>PFS</a:t>
            </a:r>
            <a:r>
              <a:rPr lang="zh-CN" altLang="en-US" sz="1400" dirty="0">
                <a:solidFill>
                  <a:srgbClr val="FF0000"/>
                </a:solidFill>
              </a:rPr>
              <a:t>分别为</a:t>
            </a:r>
            <a:r>
              <a:rPr lang="en-US" altLang="zh-CN" sz="1400" dirty="0">
                <a:solidFill>
                  <a:srgbClr val="FF0000"/>
                </a:solidFill>
              </a:rPr>
              <a:t>22.1</a:t>
            </a:r>
            <a:r>
              <a:rPr lang="zh-CN" altLang="en-US" sz="1400" dirty="0">
                <a:solidFill>
                  <a:srgbClr val="FF0000"/>
                </a:solidFill>
              </a:rPr>
              <a:t>个月</a:t>
            </a:r>
            <a:r>
              <a:rPr lang="en-US" altLang="zh-CN" sz="1400" dirty="0">
                <a:solidFill>
                  <a:srgbClr val="FF0000"/>
                </a:solidFill>
              </a:rPr>
              <a:t> </a:t>
            </a:r>
            <a:r>
              <a:rPr lang="zh-CN" altLang="en-US" sz="1400" dirty="0">
                <a:solidFill>
                  <a:srgbClr val="FF0000"/>
                </a:solidFill>
              </a:rPr>
              <a:t>和</a:t>
            </a:r>
            <a:r>
              <a:rPr lang="en-US" altLang="zh-CN" sz="1400" dirty="0">
                <a:solidFill>
                  <a:srgbClr val="FF0000"/>
                </a:solidFill>
              </a:rPr>
              <a:t>13.8</a:t>
            </a:r>
            <a:r>
              <a:rPr lang="zh-CN" altLang="en-US" sz="1400" dirty="0">
                <a:solidFill>
                  <a:srgbClr val="FF0000"/>
                </a:solidFill>
              </a:rPr>
              <a:t>个月，</a:t>
            </a:r>
            <a:r>
              <a:rPr lang="en-US" altLang="zh-CN" sz="1400" dirty="0">
                <a:solidFill>
                  <a:srgbClr val="FF0000"/>
                </a:solidFill>
              </a:rPr>
              <a:t>HR=0.49</a:t>
            </a:r>
            <a:r>
              <a:rPr lang="zh-CN" altLang="en-US" sz="1400" dirty="0">
                <a:solidFill>
                  <a:srgbClr val="FF0000"/>
                </a:solidFill>
              </a:rPr>
              <a:t>，</a:t>
            </a:r>
            <a:r>
              <a:rPr lang="en-US" altLang="zh-CN" sz="1400" dirty="0">
                <a:solidFill>
                  <a:srgbClr val="FF0000"/>
                </a:solidFill>
              </a:rPr>
              <a:t>95%CI</a:t>
            </a:r>
            <a:r>
              <a:rPr lang="zh-CN" altLang="en-US" sz="1400" dirty="0">
                <a:solidFill>
                  <a:srgbClr val="FF0000"/>
                </a:solidFill>
              </a:rPr>
              <a:t>（</a:t>
            </a:r>
            <a:r>
              <a:rPr lang="en-US" altLang="zh-CN" sz="1400" dirty="0">
                <a:solidFill>
                  <a:srgbClr val="FF0000"/>
                </a:solidFill>
              </a:rPr>
              <a:t>0.36</a:t>
            </a:r>
            <a:r>
              <a:rPr lang="zh-CN" altLang="en-US" sz="1400" dirty="0">
                <a:solidFill>
                  <a:srgbClr val="FF0000"/>
                </a:solidFill>
              </a:rPr>
              <a:t>，</a:t>
            </a:r>
            <a:r>
              <a:rPr lang="en-US" altLang="zh-CN" sz="1400" dirty="0">
                <a:solidFill>
                  <a:srgbClr val="FF0000"/>
                </a:solidFill>
              </a:rPr>
              <a:t>0.68</a:t>
            </a:r>
            <a:r>
              <a:rPr lang="zh-CN" altLang="en-US" sz="1400" dirty="0">
                <a:solidFill>
                  <a:srgbClr val="FF0000"/>
                </a:solidFill>
              </a:rPr>
              <a:t>），</a:t>
            </a:r>
            <a:r>
              <a:rPr lang="en-US" altLang="zh-CN" sz="1400" dirty="0">
                <a:solidFill>
                  <a:srgbClr val="FF0000"/>
                </a:solidFill>
              </a:rPr>
              <a:t>P&lt;0.0001</a:t>
            </a:r>
            <a:r>
              <a:rPr lang="zh-CN" altLang="en-US" sz="1400" dirty="0"/>
              <a:t>）。基于</a:t>
            </a:r>
            <a:r>
              <a:rPr lang="en-US" altLang="zh-CN" sz="1400" dirty="0"/>
              <a:t>RECIST v1.1</a:t>
            </a:r>
            <a:r>
              <a:rPr lang="zh-CN" altLang="en-US" sz="1400" dirty="0"/>
              <a:t>评价标准，贝福替尼组及埃克替尼组中</a:t>
            </a:r>
            <a:r>
              <a:rPr lang="zh-CN" altLang="en-US" sz="1400" dirty="0">
                <a:sym typeface="+mn-ea"/>
              </a:rPr>
              <a:t>基线有</a:t>
            </a:r>
            <a:r>
              <a:rPr lang="en-US" altLang="zh-CN" sz="1400" dirty="0">
                <a:sym typeface="+mn-ea"/>
              </a:rPr>
              <a:t>CNS</a:t>
            </a:r>
            <a:r>
              <a:rPr lang="zh-CN" altLang="en-US" sz="1400" dirty="0">
                <a:sym typeface="+mn-ea"/>
              </a:rPr>
              <a:t>靶病灶患者</a:t>
            </a:r>
            <a:r>
              <a:rPr lang="zh-CN" altLang="en-US" sz="1400" dirty="0"/>
              <a:t>的</a:t>
            </a:r>
            <a:r>
              <a:rPr lang="en-US" altLang="zh-CN" sz="1400" dirty="0"/>
              <a:t>CNS ORR</a:t>
            </a:r>
            <a:r>
              <a:rPr lang="zh-CN" altLang="en-US" sz="1400" dirty="0"/>
              <a:t>分别为</a:t>
            </a:r>
            <a:r>
              <a:rPr lang="en-US" altLang="zh-CN" sz="1400" dirty="0"/>
              <a:t>92.3%</a:t>
            </a:r>
            <a:r>
              <a:rPr lang="zh-CN" altLang="en-US" sz="1400" dirty="0"/>
              <a:t>和</a:t>
            </a:r>
            <a:r>
              <a:rPr lang="en-US" altLang="zh-CN" sz="1400" dirty="0"/>
              <a:t>55.6%</a:t>
            </a:r>
            <a:r>
              <a:rPr lang="zh-CN" altLang="en-US" sz="1400" dirty="0"/>
              <a:t>，基线有</a:t>
            </a:r>
            <a:r>
              <a:rPr lang="en-US" altLang="zh-CN" sz="1400" dirty="0"/>
              <a:t>CNS</a:t>
            </a:r>
            <a:r>
              <a:rPr lang="zh-CN" altLang="en-US" sz="1400" dirty="0"/>
              <a:t>转移的患者</a:t>
            </a:r>
            <a:r>
              <a:rPr lang="en-US" altLang="zh-CN" sz="1400" dirty="0"/>
              <a:t>CNS </a:t>
            </a:r>
            <a:r>
              <a:rPr lang="en-US" altLang="zh-CN" sz="1400" dirty="0" err="1"/>
              <a:t>mPFS</a:t>
            </a:r>
            <a:r>
              <a:rPr lang="zh-CN" altLang="en-US" sz="1400" dirty="0"/>
              <a:t>为分别</a:t>
            </a:r>
            <a:r>
              <a:rPr lang="en-US" altLang="zh-CN" sz="1400" dirty="0"/>
              <a:t>24.9</a:t>
            </a:r>
            <a:r>
              <a:rPr lang="zh-CN" altLang="en-US" sz="1400" dirty="0"/>
              <a:t>个月和</a:t>
            </a:r>
            <a:r>
              <a:rPr lang="en-US" altLang="zh-CN" sz="1400" dirty="0"/>
              <a:t>15.2</a:t>
            </a:r>
            <a:r>
              <a:rPr lang="zh-CN" altLang="en-US" sz="1400" dirty="0"/>
              <a:t>个月。</a:t>
            </a:r>
          </a:p>
          <a:p>
            <a:pPr marL="285750" lvl="0" indent="-285750" defTabSz="914400" eaLnBrk="1" hangingPunct="1">
              <a:lnSpc>
                <a:spcPct val="200000"/>
              </a:lnSpc>
              <a:spcBef>
                <a:spcPct val="0"/>
              </a:spcBef>
              <a:buFont typeface="Arial" panose="020B0604020202020204" pitchFamily="34" charset="0"/>
              <a:buChar char="•"/>
            </a:pPr>
            <a:r>
              <a:rPr lang="zh-CN" altLang="en-US" sz="1400" dirty="0"/>
              <a:t>基于以上数据，与埃克替尼相比，贝福替尼可降低</a:t>
            </a:r>
            <a:r>
              <a:rPr lang="en-US" altLang="zh-CN" sz="1400" dirty="0"/>
              <a:t>51%</a:t>
            </a:r>
            <a:r>
              <a:rPr lang="zh-CN" altLang="en-US" sz="1400" dirty="0"/>
              <a:t>的疾病进展或死亡风险，本品可为</a:t>
            </a:r>
            <a:r>
              <a:rPr lang="en-US" altLang="zh-CN" sz="1400" dirty="0"/>
              <a:t>EGFR</a:t>
            </a:r>
            <a:r>
              <a:rPr lang="zh-CN" altLang="en-US" sz="1400" dirty="0"/>
              <a:t>敏感突变的局部晚期或转移性非小细胞肺癌患者带来新的一线治疗选择。</a:t>
            </a:r>
            <a:endParaRPr lang="zh-CN" altLang="en-US" sz="1400" b="1" dirty="0"/>
          </a:p>
        </p:txBody>
      </p:sp>
      <p:sp>
        <p:nvSpPr>
          <p:cNvPr id="14" name="矩形: 对角圆角 13">
            <a:extLst>
              <a:ext uri="{FF2B5EF4-FFF2-40B4-BE49-F238E27FC236}">
                <a16:creationId xmlns:a16="http://schemas.microsoft.com/office/drawing/2014/main" id="{A53F3275-A065-C563-8556-8BB7F7076DBB}"/>
              </a:ext>
            </a:extLst>
          </p:cNvPr>
          <p:cNvSpPr/>
          <p:nvPr/>
        </p:nvSpPr>
        <p:spPr>
          <a:xfrm>
            <a:off x="10226041" y="1088500"/>
            <a:ext cx="1805092" cy="584200"/>
          </a:xfrm>
          <a:prstGeom prst="round2DiagRect">
            <a:avLst/>
          </a:prstGeom>
          <a:gradFill flip="none" rotWithShape="1">
            <a:gsLst>
              <a:gs pos="0">
                <a:srgbClr val="3861FB"/>
              </a:gs>
              <a:gs pos="100000">
                <a:srgbClr val="419BFD"/>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mn-lt"/>
                <a:ea typeface="+mn-ea"/>
                <a:cs typeface="+mn-cs"/>
              </a:rPr>
              <a:t>3.3</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实际疗效证据</a:t>
            </a:r>
          </a:p>
        </p:txBody>
      </p:sp>
    </p:spTree>
    <p:custDataLst>
      <p:tags r:id="rId1"/>
    </p:custDataLst>
    <p:extLst>
      <p:ext uri="{BB962C8B-B14F-4D97-AF65-F5344CB8AC3E}">
        <p14:creationId xmlns:p14="http://schemas.microsoft.com/office/powerpoint/2010/main" val="3154270190"/>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49B3C26-7044-1E06-0B0A-D68FB0BC92E9}"/>
              </a:ext>
            </a:extLst>
          </p:cNvPr>
          <p:cNvSpPr/>
          <p:nvPr/>
        </p:nvSpPr>
        <p:spPr>
          <a:xfrm>
            <a:off x="405392" y="1544702"/>
            <a:ext cx="11202409" cy="4835096"/>
          </a:xfrm>
          <a:prstGeom prst="rect">
            <a:avLst/>
          </a:prstGeom>
          <a:no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2"/>
            </p:custDataLst>
          </p:nvPr>
        </p:nvSpPr>
        <p:spPr>
          <a:xfrm>
            <a:off x="1227666" y="360000"/>
            <a:ext cx="10268293" cy="720000"/>
          </a:xfrm>
        </p:spPr>
        <p:txBody>
          <a:bodyPr/>
          <a:lstStyle/>
          <a:p>
            <a:r>
              <a:rPr lang="zh-CN" altLang="en-US" dirty="0"/>
              <a:t>有效性</a:t>
            </a:r>
          </a:p>
        </p:txBody>
      </p:sp>
      <p:sp>
        <p:nvSpPr>
          <p:cNvPr id="10" name="椭圆 9">
            <a:extLst>
              <a:ext uri="{FF2B5EF4-FFF2-40B4-BE49-F238E27FC236}">
                <a16:creationId xmlns:a16="http://schemas.microsoft.com/office/drawing/2014/main" id="{EA6703EE-3C71-D057-6BD3-C9B7C697FC18}"/>
              </a:ext>
            </a:extLst>
          </p:cNvPr>
          <p:cNvSpPr/>
          <p:nvPr>
            <p:custDataLst>
              <p:tags r:id="rId3"/>
            </p:custDataLst>
          </p:nvPr>
        </p:nvSpPr>
        <p:spPr>
          <a:xfrm>
            <a:off x="405392" y="478202"/>
            <a:ext cx="720000" cy="720000"/>
          </a:xfrm>
          <a:prstGeom prst="ellipse">
            <a:avLst/>
          </a:prstGeom>
          <a:gradFill flip="none" rotWithShape="1">
            <a:gsLst>
              <a:gs pos="17000">
                <a:schemeClr val="accent1"/>
              </a:gs>
              <a:gs pos="72000">
                <a:schemeClr val="accent2"/>
              </a:gs>
            </a:gsLst>
            <a:lin ang="13500000" scaled="1"/>
            <a:tileRect/>
          </a:gradFill>
          <a:ln>
            <a:noFill/>
          </a:ln>
          <a:effectLst>
            <a:outerShdw blurRad="190500" dist="190500" dir="2700000" sx="98000" sy="98000" algn="tl" rotWithShape="0">
              <a:schemeClr val="accent2">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2800" b="1" dirty="0">
                <a:solidFill>
                  <a:srgbClr val="FFFFFF"/>
                </a:solidFill>
                <a:latin typeface="+mn-ea"/>
                <a:sym typeface="+mn-ea"/>
              </a:rPr>
              <a:t>03</a:t>
            </a:r>
          </a:p>
        </p:txBody>
      </p:sp>
      <p:pic>
        <p:nvPicPr>
          <p:cNvPr id="3" name="图片 2">
            <a:extLst>
              <a:ext uri="{FF2B5EF4-FFF2-40B4-BE49-F238E27FC236}">
                <a16:creationId xmlns:a16="http://schemas.microsoft.com/office/drawing/2014/main" id="{373D7070-B07A-AE6C-A63D-D3A7982E54BE}"/>
              </a:ext>
            </a:extLst>
          </p:cNvPr>
          <p:cNvPicPr>
            <a:picLocks noChangeAspect="1"/>
          </p:cNvPicPr>
          <p:nvPr/>
        </p:nvPicPr>
        <p:blipFill>
          <a:blip r:embed="rId6"/>
          <a:stretch>
            <a:fillRect/>
          </a:stretch>
        </p:blipFill>
        <p:spPr>
          <a:xfrm>
            <a:off x="584199" y="3043041"/>
            <a:ext cx="4962874" cy="3012017"/>
          </a:xfrm>
          <a:prstGeom prst="rect">
            <a:avLst/>
          </a:prstGeom>
          <a:noFill/>
          <a:ln w="9525">
            <a:noFill/>
          </a:ln>
        </p:spPr>
      </p:pic>
      <p:pic>
        <p:nvPicPr>
          <p:cNvPr id="4" name="图片 3">
            <a:extLst>
              <a:ext uri="{FF2B5EF4-FFF2-40B4-BE49-F238E27FC236}">
                <a16:creationId xmlns:a16="http://schemas.microsoft.com/office/drawing/2014/main" id="{DC08D928-2146-24D9-1C29-CD0A7FFE7B10}"/>
              </a:ext>
            </a:extLst>
          </p:cNvPr>
          <p:cNvPicPr>
            <a:picLocks noChangeAspect="1"/>
          </p:cNvPicPr>
          <p:nvPr/>
        </p:nvPicPr>
        <p:blipFill>
          <a:blip r:embed="rId7"/>
          <a:srcRect l="6049"/>
          <a:stretch>
            <a:fillRect/>
          </a:stretch>
        </p:blipFill>
        <p:spPr>
          <a:xfrm>
            <a:off x="6269567" y="3083983"/>
            <a:ext cx="4897655" cy="3012017"/>
          </a:xfrm>
          <a:prstGeom prst="rect">
            <a:avLst/>
          </a:prstGeom>
          <a:noFill/>
          <a:ln w="9525">
            <a:noFill/>
          </a:ln>
        </p:spPr>
      </p:pic>
      <p:sp>
        <p:nvSpPr>
          <p:cNvPr id="9" name="矩形 8">
            <a:extLst>
              <a:ext uri="{FF2B5EF4-FFF2-40B4-BE49-F238E27FC236}">
                <a16:creationId xmlns:a16="http://schemas.microsoft.com/office/drawing/2014/main" id="{9DCF9042-CFAE-E1AD-117B-1B50F203C2BE}"/>
              </a:ext>
            </a:extLst>
          </p:cNvPr>
          <p:cNvSpPr/>
          <p:nvPr/>
        </p:nvSpPr>
        <p:spPr>
          <a:xfrm>
            <a:off x="898789" y="1950772"/>
            <a:ext cx="5832475" cy="1023742"/>
          </a:xfrm>
          <a:prstGeom prst="rect">
            <a:avLst/>
          </a:prstGeom>
          <a:noFill/>
          <a:ln w="9525">
            <a:noFill/>
          </a:ln>
        </p:spPr>
        <p:txBody>
          <a:bodyPr>
            <a:spAutoFit/>
          </a:bodyPr>
          <a:lstStyle>
            <a:lvl1pPr marL="257175" indent="-257175" algn="l" defTabSz="685800" rtl="0" eaLnBrk="0" fontAlgn="base" hangingPunct="0">
              <a:spcBef>
                <a:spcPct val="15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mn-cs"/>
              </a:defRPr>
            </a:lvl1pPr>
            <a:lvl2pPr marL="557530" lvl="1" indent="-214630" algn="l" defTabSz="685800" rtl="0" eaLnBrk="0" fontAlgn="base" hangingPunct="0">
              <a:spcBef>
                <a:spcPct val="15000"/>
              </a:spcBef>
              <a:spcAft>
                <a:spcPct val="0"/>
              </a:spcAft>
              <a:buChar char="–"/>
              <a:defRPr sz="2100" kern="1200">
                <a:solidFill>
                  <a:schemeClr val="tx1"/>
                </a:solidFill>
                <a:latin typeface="微软雅黑" panose="020B0503020204020204" pitchFamily="34" charset="-122"/>
                <a:ea typeface="微软雅黑" panose="020B0503020204020204" pitchFamily="34" charset="-122"/>
                <a:cs typeface="+mn-cs"/>
              </a:defRPr>
            </a:lvl2pPr>
            <a:lvl3pPr marL="857250" lvl="2" indent="-171450" algn="l" defTabSz="685800" rtl="0" eaLnBrk="0" fontAlgn="base" hangingPunct="0">
              <a:spcBef>
                <a:spcPct val="15000"/>
              </a:spcBef>
              <a:spcAft>
                <a:spcPct val="0"/>
              </a:spcAft>
              <a:buChar char="•"/>
              <a:defRPr kern="1200">
                <a:solidFill>
                  <a:schemeClr val="tx1"/>
                </a:solidFill>
                <a:latin typeface="微软雅黑" panose="020B0503020204020204" pitchFamily="34" charset="-122"/>
                <a:ea typeface="微软雅黑" panose="020B0503020204020204" pitchFamily="34" charset="-122"/>
                <a:cs typeface="+mn-cs"/>
              </a:defRPr>
            </a:lvl3pPr>
            <a:lvl4pPr marL="1200150" lvl="3" indent="-171450" algn="l" defTabSz="685800" rtl="0" eaLnBrk="0" fontAlgn="base" hangingPunct="0">
              <a:spcBef>
                <a:spcPct val="15000"/>
              </a:spcBef>
              <a:spcAft>
                <a:spcPct val="0"/>
              </a:spcAft>
              <a:buChar char="–"/>
              <a:defRPr sz="1500" kern="1200">
                <a:solidFill>
                  <a:schemeClr val="tx1"/>
                </a:solidFill>
                <a:latin typeface="微软雅黑" panose="020B0503020204020204" pitchFamily="34" charset="-122"/>
                <a:ea typeface="微软雅黑" panose="020B0503020204020204" pitchFamily="34" charset="-122"/>
                <a:cs typeface="+mn-cs"/>
              </a:defRPr>
            </a:lvl4pPr>
            <a:lvl5pPr marL="1543050" lvl="4" indent="-171450" algn="l" defTabSz="685800" rtl="0" eaLnBrk="0" fontAlgn="base" hangingPunct="0">
              <a:spcBef>
                <a:spcPct val="15000"/>
              </a:spcBef>
              <a:spcAft>
                <a:spcPct val="0"/>
              </a:spcAft>
              <a:buChar char="»"/>
              <a:defRPr sz="1500" kern="1200">
                <a:solidFill>
                  <a:schemeClr val="tx1"/>
                </a:solidFill>
                <a:latin typeface="微软雅黑" panose="020B0503020204020204" pitchFamily="34" charset="-122"/>
                <a:ea typeface="微软雅黑" panose="020B0503020204020204" pitchFamily="34" charset="-122"/>
                <a:cs typeface="+mn-cs"/>
              </a:defRPr>
            </a:lvl5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优势</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、疗效更优中位</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PFS</a:t>
            </a:r>
            <a:r>
              <a:rPr kumimoji="0" lang="zh-CN" altLang="en-US"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为</a:t>
            </a:r>
            <a:r>
              <a:rPr kumimoji="0" lang="en-US" altLang="zh-CN"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22.1m</a:t>
            </a:r>
            <a:r>
              <a:rPr kumimoji="0" lang="zh-CN" altLang="en-US"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（三代中最长）</a:t>
            </a:r>
            <a:r>
              <a:rPr kumimoji="0" lang="en-US" altLang="zh-CN"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        </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B</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、脑转移治疗效果更好：颅内</a:t>
            </a:r>
            <a:r>
              <a:rPr kumimoji="0" lang="en-US" altLang="zh-CN"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ORR 92.3%</a:t>
            </a:r>
            <a:r>
              <a:rPr kumimoji="0" lang="zh-CN" altLang="en-US"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，颅内 </a:t>
            </a:r>
            <a:endParaRPr kumimoji="0" lang="en-US" altLang="zh-CN"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                mPFS 24.9 m</a:t>
            </a:r>
            <a:r>
              <a:rPr kumimoji="0" lang="zh-CN" altLang="en-US"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endParaRPr kumimoji="0" lang="en-US" altLang="zh-CN"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1" name="文本框 1">
            <a:extLst>
              <a:ext uri="{FF2B5EF4-FFF2-40B4-BE49-F238E27FC236}">
                <a16:creationId xmlns:a16="http://schemas.microsoft.com/office/drawing/2014/main" id="{F3CC99F2-FD49-C8F1-50B4-828854645BE1}"/>
              </a:ext>
            </a:extLst>
          </p:cNvPr>
          <p:cNvSpPr txBox="1"/>
          <p:nvPr/>
        </p:nvSpPr>
        <p:spPr>
          <a:xfrm>
            <a:off x="6269567" y="2304143"/>
            <a:ext cx="4681538" cy="307777"/>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9pPr>
          </a:lstStyle>
          <a:p>
            <a:r>
              <a:rPr lang="en-US" altLang="zh-CN" sz="1400" dirty="0">
                <a:latin typeface="微软雅黑" panose="020B0503020204020204" pitchFamily="34" charset="-122"/>
                <a:ea typeface="微软雅黑" panose="020B0503020204020204" pitchFamily="34" charset="-122"/>
              </a:rPr>
              <a:t>C</a:t>
            </a:r>
            <a:r>
              <a:rPr lang="zh-CN" altLang="en-US" sz="1400" dirty="0">
                <a:latin typeface="微软雅黑" panose="020B0503020204020204" pitchFamily="34" charset="-122"/>
                <a:ea typeface="微软雅黑" panose="020B0503020204020204" pitchFamily="34" charset="-122"/>
              </a:rPr>
              <a:t>、将疾病进展或</a:t>
            </a:r>
            <a:r>
              <a:rPr lang="zh-CN" altLang="en-US" sz="1400" dirty="0">
                <a:solidFill>
                  <a:srgbClr val="FF0000"/>
                </a:solidFill>
                <a:latin typeface="微软雅黑" panose="020B0503020204020204" pitchFamily="34" charset="-122"/>
                <a:ea typeface="微软雅黑" panose="020B0503020204020204" pitchFamily="34" charset="-122"/>
              </a:rPr>
              <a:t>死亡的风险降低了</a:t>
            </a:r>
            <a:r>
              <a:rPr lang="en-US" altLang="zh-CN" sz="1400" dirty="0">
                <a:solidFill>
                  <a:srgbClr val="FF0000"/>
                </a:solidFill>
                <a:latin typeface="微软雅黑" panose="020B0503020204020204" pitchFamily="34" charset="-122"/>
                <a:ea typeface="微软雅黑" panose="020B0503020204020204" pitchFamily="34" charset="-122"/>
              </a:rPr>
              <a:t>51%</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14" name="矩形: 对角圆角 13">
            <a:extLst>
              <a:ext uri="{FF2B5EF4-FFF2-40B4-BE49-F238E27FC236}">
                <a16:creationId xmlns:a16="http://schemas.microsoft.com/office/drawing/2014/main" id="{D859A3EB-C37F-B38F-9191-E9F2DD816A7F}"/>
              </a:ext>
            </a:extLst>
          </p:cNvPr>
          <p:cNvSpPr/>
          <p:nvPr/>
        </p:nvSpPr>
        <p:spPr>
          <a:xfrm>
            <a:off x="2345267" y="1274228"/>
            <a:ext cx="7501466" cy="584200"/>
          </a:xfrm>
          <a:prstGeom prst="round2DiagRect">
            <a:avLst/>
          </a:prstGeom>
          <a:gradFill flip="none" rotWithShape="1">
            <a:gsLst>
              <a:gs pos="0">
                <a:srgbClr val="3861FB"/>
              </a:gs>
              <a:gs pos="100000">
                <a:srgbClr val="419BFD"/>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mn-lt"/>
                <a:ea typeface="+mn-ea"/>
                <a:cs typeface="+mn-cs"/>
              </a:rPr>
              <a:t>3.4  </a:t>
            </a:r>
            <a:r>
              <a:rPr kumimoji="0" lang="zh-CN" altLang="en-US" sz="1800" b="1" i="0" u="none" strike="noStrike" kern="1200" cap="none" spc="0" normalizeH="0" baseline="0" noProof="0" dirty="0">
                <a:ln>
                  <a:noFill/>
                </a:ln>
                <a:solidFill>
                  <a:schemeClr val="bg1"/>
                </a:solidFill>
                <a:effectLst/>
                <a:uLnTx/>
                <a:uFillTx/>
                <a:latin typeface="+mn-lt"/>
                <a:ea typeface="+mn-ea"/>
                <a:cs typeface="+mn-cs"/>
              </a:rPr>
              <a:t>对比目前医保目录内品种有效性方面的优势</a:t>
            </a:r>
          </a:p>
        </p:txBody>
      </p:sp>
    </p:spTree>
    <p:custDataLst>
      <p:tags r:id="rId1"/>
    </p:custDataLst>
    <p:extLst>
      <p:ext uri="{BB962C8B-B14F-4D97-AF65-F5344CB8AC3E}">
        <p14:creationId xmlns:p14="http://schemas.microsoft.com/office/powerpoint/2010/main" val="3912856794"/>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C40264A2-38CF-5CE4-334C-D57A8B3D827E}"/>
              </a:ext>
            </a:extLst>
          </p:cNvPr>
          <p:cNvSpPr/>
          <p:nvPr/>
        </p:nvSpPr>
        <p:spPr>
          <a:xfrm>
            <a:off x="405392" y="1761066"/>
            <a:ext cx="11456408" cy="4736934"/>
          </a:xfrm>
          <a:prstGeom prst="rect">
            <a:avLst/>
          </a:prstGeom>
          <a:no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E51E04E2-B8EA-CE02-AB44-4FFC1CBCD1C8}"/>
              </a:ext>
            </a:extLst>
          </p:cNvPr>
          <p:cNvSpPr/>
          <p:nvPr/>
        </p:nvSpPr>
        <p:spPr>
          <a:xfrm>
            <a:off x="457199" y="5444067"/>
            <a:ext cx="11277600" cy="968707"/>
          </a:xfrm>
          <a:prstGeom prst="rect">
            <a:avLst/>
          </a:prstGeom>
          <a:solidFill>
            <a:srgbClr val="0094C8">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2"/>
            </p:custDataLst>
          </p:nvPr>
        </p:nvSpPr>
        <p:spPr>
          <a:xfrm>
            <a:off x="1227666" y="360000"/>
            <a:ext cx="10268293" cy="720000"/>
          </a:xfrm>
        </p:spPr>
        <p:txBody>
          <a:bodyPr/>
          <a:lstStyle/>
          <a:p>
            <a:r>
              <a:rPr lang="zh-CN" altLang="en-US" dirty="0"/>
              <a:t>创新性</a:t>
            </a:r>
          </a:p>
        </p:txBody>
      </p:sp>
      <p:sp>
        <p:nvSpPr>
          <p:cNvPr id="10" name="椭圆 9">
            <a:extLst>
              <a:ext uri="{FF2B5EF4-FFF2-40B4-BE49-F238E27FC236}">
                <a16:creationId xmlns:a16="http://schemas.microsoft.com/office/drawing/2014/main" id="{EA6703EE-3C71-D057-6BD3-C9B7C697FC18}"/>
              </a:ext>
            </a:extLst>
          </p:cNvPr>
          <p:cNvSpPr/>
          <p:nvPr>
            <p:custDataLst>
              <p:tags r:id="rId3"/>
            </p:custDataLst>
          </p:nvPr>
        </p:nvSpPr>
        <p:spPr>
          <a:xfrm>
            <a:off x="405392" y="478202"/>
            <a:ext cx="720000" cy="720000"/>
          </a:xfrm>
          <a:prstGeom prst="ellipse">
            <a:avLst/>
          </a:prstGeom>
          <a:gradFill flip="none" rotWithShape="1">
            <a:gsLst>
              <a:gs pos="17000">
                <a:schemeClr val="accent1"/>
              </a:gs>
              <a:gs pos="72000">
                <a:schemeClr val="accent2"/>
              </a:gs>
            </a:gsLst>
            <a:lin ang="13500000" scaled="1"/>
            <a:tileRect/>
          </a:gradFill>
          <a:ln>
            <a:noFill/>
          </a:ln>
          <a:effectLst>
            <a:outerShdw blurRad="190500" dist="190500" dir="2700000" sx="98000" sy="98000" algn="tl" rotWithShape="0">
              <a:schemeClr val="accent2">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2800" b="1" dirty="0">
                <a:solidFill>
                  <a:srgbClr val="FFFFFF"/>
                </a:solidFill>
                <a:latin typeface="+mn-ea"/>
                <a:sym typeface="+mn-ea"/>
              </a:rPr>
              <a:t>04</a:t>
            </a:r>
          </a:p>
        </p:txBody>
      </p:sp>
      <p:pic>
        <p:nvPicPr>
          <p:cNvPr id="3" name="图片 2">
            <a:extLst>
              <a:ext uri="{FF2B5EF4-FFF2-40B4-BE49-F238E27FC236}">
                <a16:creationId xmlns:a16="http://schemas.microsoft.com/office/drawing/2014/main" id="{B9645918-499F-29C3-4552-4438C9F91EE2}"/>
              </a:ext>
            </a:extLst>
          </p:cNvPr>
          <p:cNvPicPr>
            <a:picLocks noChangeAspect="1"/>
          </p:cNvPicPr>
          <p:nvPr/>
        </p:nvPicPr>
        <p:blipFill>
          <a:blip r:embed="rId6"/>
          <a:stretch>
            <a:fillRect/>
          </a:stretch>
        </p:blipFill>
        <p:spPr>
          <a:xfrm>
            <a:off x="765392" y="2238447"/>
            <a:ext cx="3548737" cy="2941634"/>
          </a:xfrm>
          <a:prstGeom prst="rect">
            <a:avLst/>
          </a:prstGeom>
          <a:noFill/>
          <a:ln w="9525">
            <a:noFill/>
          </a:ln>
        </p:spPr>
      </p:pic>
      <p:sp>
        <p:nvSpPr>
          <p:cNvPr id="4" name="图片 4">
            <a:extLst>
              <a:ext uri="{FF2B5EF4-FFF2-40B4-BE49-F238E27FC236}">
                <a16:creationId xmlns:a16="http://schemas.microsoft.com/office/drawing/2014/main" id="{2F6F16FA-E5A3-C7FA-9DA4-F32359617315}"/>
              </a:ext>
            </a:extLst>
          </p:cNvPr>
          <p:cNvSpPr>
            <a:spLocks noChangeAspect="1"/>
          </p:cNvSpPr>
          <p:nvPr/>
        </p:nvSpPr>
        <p:spPr>
          <a:xfrm>
            <a:off x="6014243" y="2126455"/>
            <a:ext cx="4208463" cy="2992438"/>
          </a:xfrm>
          <a:prstGeom prst="rect">
            <a:avLst/>
          </a:prstGeom>
          <a:noFill/>
          <a:ln w="9525">
            <a:noFill/>
          </a:ln>
        </p:spPr>
        <p:txBody>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9pPr>
          </a:lstStyle>
          <a:p>
            <a:endParaRPr lang="zh-CN" altLang="en-US" dirty="0">
              <a:latin typeface="隶书" panose="02010509060101010101" pitchFamily="49" charset="-122"/>
            </a:endParaRPr>
          </a:p>
        </p:txBody>
      </p:sp>
      <p:pic>
        <p:nvPicPr>
          <p:cNvPr id="9" name="图片 8">
            <a:extLst>
              <a:ext uri="{FF2B5EF4-FFF2-40B4-BE49-F238E27FC236}">
                <a16:creationId xmlns:a16="http://schemas.microsoft.com/office/drawing/2014/main" id="{4C7D42BB-547B-C490-D37E-743C7CE8144D}"/>
              </a:ext>
            </a:extLst>
          </p:cNvPr>
          <p:cNvPicPr>
            <a:picLocks noChangeAspect="1"/>
          </p:cNvPicPr>
          <p:nvPr/>
        </p:nvPicPr>
        <p:blipFill>
          <a:blip r:embed="rId7"/>
          <a:stretch>
            <a:fillRect/>
          </a:stretch>
        </p:blipFill>
        <p:spPr>
          <a:xfrm>
            <a:off x="4534284" y="2238447"/>
            <a:ext cx="3548736" cy="2839406"/>
          </a:xfrm>
          <a:prstGeom prst="rect">
            <a:avLst/>
          </a:prstGeom>
          <a:noFill/>
          <a:ln w="9525">
            <a:noFill/>
          </a:ln>
        </p:spPr>
      </p:pic>
      <p:pic>
        <p:nvPicPr>
          <p:cNvPr id="13" name="图片 12">
            <a:extLst>
              <a:ext uri="{FF2B5EF4-FFF2-40B4-BE49-F238E27FC236}">
                <a16:creationId xmlns:a16="http://schemas.microsoft.com/office/drawing/2014/main" id="{5B9A40B5-8B65-323F-92F9-94F489C9E0E2}"/>
              </a:ext>
            </a:extLst>
          </p:cNvPr>
          <p:cNvPicPr>
            <a:picLocks noChangeAspect="1"/>
          </p:cNvPicPr>
          <p:nvPr/>
        </p:nvPicPr>
        <p:blipFill>
          <a:blip r:embed="rId8"/>
          <a:stretch>
            <a:fillRect/>
          </a:stretch>
        </p:blipFill>
        <p:spPr>
          <a:xfrm>
            <a:off x="8303175" y="2238447"/>
            <a:ext cx="3469459" cy="2868615"/>
          </a:xfrm>
          <a:prstGeom prst="rect">
            <a:avLst/>
          </a:prstGeom>
          <a:noFill/>
          <a:ln w="9525">
            <a:noFill/>
          </a:ln>
        </p:spPr>
      </p:pic>
      <p:sp>
        <p:nvSpPr>
          <p:cNvPr id="14" name="文本框 4">
            <a:extLst>
              <a:ext uri="{FF2B5EF4-FFF2-40B4-BE49-F238E27FC236}">
                <a16:creationId xmlns:a16="http://schemas.microsoft.com/office/drawing/2014/main" id="{BCD322C8-F3F3-4839-118C-B394F3B65DAB}"/>
              </a:ext>
            </a:extLst>
          </p:cNvPr>
          <p:cNvSpPr txBox="1"/>
          <p:nvPr/>
        </p:nvSpPr>
        <p:spPr>
          <a:xfrm>
            <a:off x="482599" y="5413565"/>
            <a:ext cx="8675687" cy="890693"/>
          </a:xfrm>
          <a:prstGeom prst="rect">
            <a:avLst/>
          </a:prstGeom>
          <a:noFill/>
          <a:ln w="9525">
            <a:noFill/>
          </a:ln>
        </p:spPr>
        <p:txBody>
          <a:bodyPr>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9pPr>
          </a:lstStyle>
          <a:p>
            <a:pPr marL="171450" indent="-171450">
              <a:lnSpc>
                <a:spcPct val="150000"/>
              </a:lnSpc>
              <a:buFont typeface="Wingdings" panose="05000000000000000000" pitchFamily="2" charset="2"/>
              <a:buChar char="Ø"/>
            </a:pPr>
            <a:r>
              <a:rPr lang="zh-CN" altLang="en-US" sz="1200" b="1" dirty="0">
                <a:latin typeface="+mn-ea"/>
                <a:ea typeface="+mn-ea"/>
              </a:rPr>
              <a:t>结构创新：</a:t>
            </a:r>
            <a:r>
              <a:rPr lang="zh-CN" altLang="en-US" sz="1200" dirty="0">
                <a:latin typeface="+mn-ea"/>
                <a:ea typeface="+mn-ea"/>
              </a:rPr>
              <a:t>是</a:t>
            </a:r>
            <a:r>
              <a:rPr lang="zh-CN" altLang="en-US" sz="1200" dirty="0">
                <a:solidFill>
                  <a:srgbClr val="FF0000"/>
                </a:solidFill>
                <a:latin typeface="+mn-ea"/>
                <a:ea typeface="+mn-ea"/>
              </a:rPr>
              <a:t>全新的、拥有完全自主知识产权的新分子实体化合物</a:t>
            </a:r>
            <a:r>
              <a:rPr lang="zh-CN" altLang="en-US" sz="1200" dirty="0">
                <a:latin typeface="+mn-ea"/>
                <a:ea typeface="+mn-ea"/>
              </a:rPr>
              <a:t>，在奥希替尼基础上进行结构改造优。</a:t>
            </a:r>
            <a:endParaRPr lang="en-US" altLang="zh-CN" sz="1200" dirty="0">
              <a:latin typeface="+mn-ea"/>
              <a:ea typeface="+mn-ea"/>
            </a:endParaRPr>
          </a:p>
          <a:p>
            <a:pPr marL="171450" indent="-171450">
              <a:lnSpc>
                <a:spcPct val="150000"/>
              </a:lnSpc>
              <a:buFont typeface="Wingdings" panose="05000000000000000000" pitchFamily="2" charset="2"/>
              <a:buChar char="Ø"/>
            </a:pPr>
            <a:r>
              <a:rPr lang="zh-CN" altLang="en-US" sz="1200" b="1" dirty="0">
                <a:latin typeface="+mn-ea"/>
                <a:ea typeface="+mn-ea"/>
              </a:rPr>
              <a:t>剂量导入：</a:t>
            </a:r>
            <a:r>
              <a:rPr lang="zh-CN" altLang="en-US" sz="1200" dirty="0">
                <a:latin typeface="+mn-ea"/>
                <a:ea typeface="+mn-ea"/>
              </a:rPr>
              <a:t>可通过剂量提升的方式来</a:t>
            </a:r>
            <a:r>
              <a:rPr lang="zh-CN" altLang="en-US" sz="1200" dirty="0">
                <a:solidFill>
                  <a:srgbClr val="FF0000"/>
                </a:solidFill>
                <a:latin typeface="+mn-ea"/>
                <a:ea typeface="+mn-ea"/>
              </a:rPr>
              <a:t>进一步提升疗效</a:t>
            </a:r>
            <a:r>
              <a:rPr lang="zh-CN" altLang="en-US" sz="1200" dirty="0">
                <a:latin typeface="+mn-ea"/>
                <a:ea typeface="+mn-ea"/>
              </a:rPr>
              <a:t>，同时最大限度地</a:t>
            </a:r>
            <a:r>
              <a:rPr lang="zh-CN" altLang="en-US" sz="1200" dirty="0">
                <a:solidFill>
                  <a:srgbClr val="FF0000"/>
                </a:solidFill>
                <a:latin typeface="+mn-ea"/>
                <a:ea typeface="+mn-ea"/>
              </a:rPr>
              <a:t>降低药物相关不良反应对治疗的适应性和耐受性。</a:t>
            </a:r>
            <a:endParaRPr lang="en-US" altLang="zh-CN" sz="1200" dirty="0">
              <a:solidFill>
                <a:srgbClr val="FF0000"/>
              </a:solidFill>
              <a:latin typeface="+mn-ea"/>
              <a:ea typeface="+mn-ea"/>
            </a:endParaRPr>
          </a:p>
          <a:p>
            <a:pPr marL="171450" indent="-171450">
              <a:lnSpc>
                <a:spcPct val="150000"/>
              </a:lnSpc>
              <a:buFont typeface="Wingdings" panose="05000000000000000000" pitchFamily="2" charset="2"/>
              <a:buChar char="Ø"/>
            </a:pPr>
            <a:r>
              <a:rPr lang="zh-CN" altLang="en-US" sz="1200" dirty="0">
                <a:latin typeface="+mn-ea"/>
                <a:ea typeface="+mn-ea"/>
              </a:rPr>
              <a:t>获国家</a:t>
            </a:r>
            <a:r>
              <a:rPr lang="zh-CN" altLang="en-US" sz="1200" dirty="0">
                <a:solidFill>
                  <a:srgbClr val="FF0000"/>
                </a:solidFill>
                <a:latin typeface="+mn-ea"/>
                <a:ea typeface="+mn-ea"/>
              </a:rPr>
              <a:t>重大新药创制专项</a:t>
            </a:r>
            <a:r>
              <a:rPr lang="zh-CN" altLang="en-US" sz="1200" dirty="0">
                <a:latin typeface="+mn-ea"/>
                <a:ea typeface="+mn-ea"/>
              </a:rPr>
              <a:t>支持。</a:t>
            </a:r>
            <a:endParaRPr lang="en-US" altLang="zh-CN" sz="1200" dirty="0">
              <a:latin typeface="+mn-ea"/>
              <a:ea typeface="+mn-ea"/>
            </a:endParaRPr>
          </a:p>
        </p:txBody>
      </p:sp>
      <p:sp>
        <p:nvSpPr>
          <p:cNvPr id="16" name="矩形: 对角圆角 15">
            <a:extLst>
              <a:ext uri="{FF2B5EF4-FFF2-40B4-BE49-F238E27FC236}">
                <a16:creationId xmlns:a16="http://schemas.microsoft.com/office/drawing/2014/main" id="{9FB33B8D-35E0-6891-9DDA-7B94AE04DE23}"/>
              </a:ext>
            </a:extLst>
          </p:cNvPr>
          <p:cNvSpPr/>
          <p:nvPr/>
        </p:nvSpPr>
        <p:spPr>
          <a:xfrm>
            <a:off x="1637214" y="1463217"/>
            <a:ext cx="1805092" cy="584200"/>
          </a:xfrm>
          <a:prstGeom prst="round2DiagRect">
            <a:avLst/>
          </a:prstGeom>
          <a:gradFill flip="none" rotWithShape="1">
            <a:gsLst>
              <a:gs pos="0">
                <a:srgbClr val="3861FB"/>
              </a:gs>
              <a:gs pos="100000">
                <a:srgbClr val="419BFD"/>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b="1" dirty="0">
                <a:latin typeface="微软雅黑" panose="020B0503020204020204" pitchFamily="34" charset="-122"/>
                <a:ea typeface="微软雅黑" panose="020B0503020204020204" pitchFamily="34" charset="-122"/>
              </a:rPr>
              <a:t>结构创新</a:t>
            </a:r>
            <a:endParaRPr kumimoji="0" lang="zh-CN" altLang="en-US" sz="1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 name="矩形: 对角圆角 16">
            <a:extLst>
              <a:ext uri="{FF2B5EF4-FFF2-40B4-BE49-F238E27FC236}">
                <a16:creationId xmlns:a16="http://schemas.microsoft.com/office/drawing/2014/main" id="{81BB5E90-BC18-5D00-7402-DF648EA155EC}"/>
              </a:ext>
            </a:extLst>
          </p:cNvPr>
          <p:cNvSpPr/>
          <p:nvPr/>
        </p:nvSpPr>
        <p:spPr>
          <a:xfrm>
            <a:off x="5406106" y="1463217"/>
            <a:ext cx="1805092" cy="584200"/>
          </a:xfrm>
          <a:prstGeom prst="round2DiagRect">
            <a:avLst/>
          </a:prstGeom>
          <a:gradFill flip="none" rotWithShape="1">
            <a:gsLst>
              <a:gs pos="0">
                <a:srgbClr val="3861FB"/>
              </a:gs>
              <a:gs pos="100000">
                <a:srgbClr val="419BFD"/>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b="1" dirty="0">
                <a:latin typeface="微软雅黑" panose="020B0503020204020204" pitchFamily="34" charset="-122"/>
                <a:ea typeface="微软雅黑" panose="020B0503020204020204" pitchFamily="34" charset="-122"/>
              </a:rPr>
              <a:t>剂量导入</a:t>
            </a:r>
            <a:endParaRPr kumimoji="0" lang="zh-CN" altLang="en-US" sz="1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 name="矩形: 对角圆角 17">
            <a:extLst>
              <a:ext uri="{FF2B5EF4-FFF2-40B4-BE49-F238E27FC236}">
                <a16:creationId xmlns:a16="http://schemas.microsoft.com/office/drawing/2014/main" id="{D17EA3E4-2EA3-5776-9E2C-2872E2F383B4}"/>
              </a:ext>
            </a:extLst>
          </p:cNvPr>
          <p:cNvSpPr/>
          <p:nvPr/>
        </p:nvSpPr>
        <p:spPr>
          <a:xfrm>
            <a:off x="9135358" y="1463217"/>
            <a:ext cx="1805092" cy="584200"/>
          </a:xfrm>
          <a:prstGeom prst="round2DiagRect">
            <a:avLst/>
          </a:prstGeom>
          <a:gradFill flip="none" rotWithShape="1">
            <a:gsLst>
              <a:gs pos="0">
                <a:srgbClr val="3861FB"/>
              </a:gs>
              <a:gs pos="100000">
                <a:srgbClr val="419BFD"/>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重大专项</a:t>
            </a:r>
          </a:p>
        </p:txBody>
      </p:sp>
    </p:spTree>
    <p:custDataLst>
      <p:tags r:id="rId1"/>
    </p:custDataLst>
    <p:extLst>
      <p:ext uri="{BB962C8B-B14F-4D97-AF65-F5344CB8AC3E}">
        <p14:creationId xmlns:p14="http://schemas.microsoft.com/office/powerpoint/2010/main" val="368686608"/>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15D3301E-AA7F-87FF-E33A-A8B651080EF3}"/>
              </a:ext>
            </a:extLst>
          </p:cNvPr>
          <p:cNvSpPr/>
          <p:nvPr/>
        </p:nvSpPr>
        <p:spPr>
          <a:xfrm>
            <a:off x="405392" y="1485733"/>
            <a:ext cx="11465890" cy="5012267"/>
          </a:xfrm>
          <a:prstGeom prst="roundRect">
            <a:avLst>
              <a:gd name="adj" fmla="val 0"/>
            </a:avLst>
          </a:prstGeom>
          <a:gradFill>
            <a:gsLst>
              <a:gs pos="0">
                <a:srgbClr val="00B0F0">
                  <a:alpha val="7000"/>
                </a:srgbClr>
              </a:gs>
              <a:gs pos="50500">
                <a:srgbClr val="00B0F0">
                  <a:alpha val="0"/>
                </a:srgbClr>
              </a:gs>
              <a:gs pos="100000">
                <a:srgbClr val="00B0F0">
                  <a:alpha val="7000"/>
                </a:srgbClr>
              </a:gs>
            </a:gsLst>
            <a:lin ang="10800000" scaled="1"/>
          </a:gradFill>
          <a:ln>
            <a:solidFill>
              <a:srgbClr val="0094C8"/>
            </a:solidFill>
            <a:prstDash val="dash"/>
          </a:ln>
          <a:effectLst>
            <a:outerShdw blurRad="63500" algn="ctr" rotWithShape="0">
              <a:srgbClr val="0094C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defTabSz="914400" eaLnBrk="1" hangingPunct="1">
              <a:lnSpc>
                <a:spcPct val="150000"/>
              </a:lnSpc>
              <a:spcBef>
                <a:spcPct val="0"/>
              </a:spcBef>
              <a:buNone/>
            </a:pPr>
            <a:endParaRPr lang="zh-CN" altLang="en-US" sz="1400" dirty="0">
              <a:solidFill>
                <a:schemeClr val="tx1"/>
              </a:solidFill>
            </a:endParaRPr>
          </a:p>
        </p:txBody>
      </p:sp>
      <p:sp>
        <p:nvSpPr>
          <p:cNvPr id="2" name="标题 1"/>
          <p:cNvSpPr>
            <a:spLocks noGrp="1"/>
          </p:cNvSpPr>
          <p:nvPr>
            <p:ph type="title"/>
            <p:custDataLst>
              <p:tags r:id="rId2"/>
            </p:custDataLst>
          </p:nvPr>
        </p:nvSpPr>
        <p:spPr>
          <a:xfrm>
            <a:off x="1227666" y="360000"/>
            <a:ext cx="10268293" cy="720000"/>
          </a:xfrm>
        </p:spPr>
        <p:txBody>
          <a:bodyPr/>
          <a:lstStyle/>
          <a:p>
            <a:r>
              <a:rPr lang="zh-CN" altLang="en-US" dirty="0"/>
              <a:t>公平性</a:t>
            </a:r>
          </a:p>
        </p:txBody>
      </p:sp>
      <p:sp>
        <p:nvSpPr>
          <p:cNvPr id="10" name="椭圆 9">
            <a:extLst>
              <a:ext uri="{FF2B5EF4-FFF2-40B4-BE49-F238E27FC236}">
                <a16:creationId xmlns:a16="http://schemas.microsoft.com/office/drawing/2014/main" id="{EA6703EE-3C71-D057-6BD3-C9B7C697FC18}"/>
              </a:ext>
            </a:extLst>
          </p:cNvPr>
          <p:cNvSpPr/>
          <p:nvPr>
            <p:custDataLst>
              <p:tags r:id="rId3"/>
            </p:custDataLst>
          </p:nvPr>
        </p:nvSpPr>
        <p:spPr>
          <a:xfrm>
            <a:off x="405392" y="478202"/>
            <a:ext cx="720000" cy="720000"/>
          </a:xfrm>
          <a:prstGeom prst="ellipse">
            <a:avLst/>
          </a:prstGeom>
          <a:gradFill flip="none" rotWithShape="1">
            <a:gsLst>
              <a:gs pos="17000">
                <a:schemeClr val="accent1"/>
              </a:gs>
              <a:gs pos="72000">
                <a:schemeClr val="accent2"/>
              </a:gs>
            </a:gsLst>
            <a:lin ang="13500000" scaled="1"/>
            <a:tileRect/>
          </a:gradFill>
          <a:ln>
            <a:noFill/>
          </a:ln>
          <a:effectLst>
            <a:outerShdw blurRad="190500" dist="190500" dir="2700000" sx="98000" sy="98000" algn="tl" rotWithShape="0">
              <a:schemeClr val="accent2">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2800" b="1" dirty="0">
                <a:solidFill>
                  <a:srgbClr val="FFFFFF"/>
                </a:solidFill>
                <a:latin typeface="+mn-ea"/>
                <a:sym typeface="+mn-ea"/>
              </a:rPr>
              <a:t>05</a:t>
            </a:r>
          </a:p>
        </p:txBody>
      </p:sp>
      <p:sp>
        <p:nvSpPr>
          <p:cNvPr id="3" name="TextBox 2">
            <a:extLst>
              <a:ext uri="{FF2B5EF4-FFF2-40B4-BE49-F238E27FC236}">
                <a16:creationId xmlns:a16="http://schemas.microsoft.com/office/drawing/2014/main" id="{4379A67E-B1C3-91F6-F4E5-41C6489FD663}"/>
              </a:ext>
            </a:extLst>
          </p:cNvPr>
          <p:cNvSpPr txBox="1"/>
          <p:nvPr/>
        </p:nvSpPr>
        <p:spPr>
          <a:xfrm>
            <a:off x="575732" y="1561933"/>
            <a:ext cx="11210875" cy="4767074"/>
          </a:xfrm>
          <a:prstGeom prst="rect">
            <a:avLst/>
          </a:prstGeom>
          <a:noFill/>
          <a:ln>
            <a:noFill/>
          </a:ln>
        </p:spPr>
        <p:txBody>
          <a:bodyPr wrap="square">
            <a:spAutoFit/>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隶书" panose="02010509060101010101" pitchFamily="49" charset="-122"/>
                <a:ea typeface="宋体" panose="02010600030101010101" pitchFamily="2" charset="-122"/>
                <a:cs typeface="+mn-cs"/>
              </a:defRPr>
            </a:lvl9pPr>
          </a:lstStyle>
          <a:p>
            <a:pPr marL="285750" marR="0" indent="-285750" defTabSz="914400" eaLnBrk="1" hangingPunct="1">
              <a:lnSpc>
                <a:spcPct val="200000"/>
              </a:lnSpc>
              <a:buClrTx/>
              <a:buSzTx/>
              <a:buFont typeface="Arial" panose="020B0604020202020204" pitchFamily="34" charset="0"/>
              <a:buChar char="•"/>
              <a:defRPr/>
            </a:pPr>
            <a:r>
              <a:rPr kumimoji="0" lang="zh-CN" altLang="en-US" sz="1400" b="1"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对公共健康有重大信息影响</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：肺癌是中国发病率和死亡率最高的恶性肿瘤，</a:t>
            </a:r>
            <a:r>
              <a:rPr kumimoji="0" lang="en-US" altLang="zh-CN"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NSCLC</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约占肺癌的</a:t>
            </a:r>
            <a:r>
              <a:rPr kumimoji="0" lang="en-US" altLang="zh-CN"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80%</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，其中</a:t>
            </a:r>
            <a:r>
              <a:rPr kumimoji="0" lang="en-US" altLang="zh-CN"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EGFR</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突变阳性发病率占</a:t>
            </a:r>
            <a:r>
              <a:rPr kumimoji="0" lang="en-US" altLang="zh-CN"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85%</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。本品与目录内其他三代</a:t>
            </a:r>
            <a:r>
              <a:rPr kumimoji="0" lang="en-US" altLang="zh-CN"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EGFR-TKI</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比，一线</a:t>
            </a:r>
            <a:r>
              <a:rPr kumimoji="0" lang="en-US" altLang="zh-CN"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PFS</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达</a:t>
            </a:r>
            <a:r>
              <a:rPr kumimoji="0" lang="en-US" altLang="zh-CN"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22.1</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个月，有脑转移人群 </a:t>
            </a:r>
            <a:r>
              <a:rPr kumimoji="0" lang="en-US" altLang="zh-CN" sz="1400" kern="1200" cap="none" spc="0" normalizeH="0" baseline="0" noProof="0" dirty="0" err="1">
                <a:solidFill>
                  <a:srgbClr val="000000"/>
                </a:solidFill>
                <a:latin typeface="微软雅黑" panose="020B0503020204020204" pitchFamily="34" charset="-122"/>
                <a:ea typeface="微软雅黑" panose="020B0503020204020204" pitchFamily="34" charset="-122"/>
                <a:cs typeface="+mn-cs"/>
              </a:rPr>
              <a:t>mPFS</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达 </a:t>
            </a:r>
            <a:r>
              <a:rPr kumimoji="0" lang="en-US" altLang="zh-CN"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19.4 m</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，颅内</a:t>
            </a:r>
            <a:r>
              <a:rPr kumimoji="0" lang="en-US" altLang="zh-CN"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ORR 92.3%</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，颅内</a:t>
            </a:r>
            <a:r>
              <a:rPr kumimoji="0" lang="en-US" altLang="zh-CN" sz="1400" kern="1200" cap="none" spc="0" normalizeH="0" baseline="0" noProof="0" dirty="0" err="1">
                <a:solidFill>
                  <a:srgbClr val="000000"/>
                </a:solidFill>
                <a:latin typeface="微软雅黑" panose="020B0503020204020204" pitchFamily="34" charset="-122"/>
                <a:ea typeface="微软雅黑" panose="020B0503020204020204" pitchFamily="34" charset="-122"/>
                <a:cs typeface="+mn-cs"/>
              </a:rPr>
              <a:t>mPFS</a:t>
            </a:r>
            <a:r>
              <a:rPr kumimoji="0" lang="en-US" altLang="zh-CN"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 24.9 m</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，将疾病进展或死亡风险降低</a:t>
            </a:r>
            <a:r>
              <a:rPr kumimoji="0" lang="en-US" altLang="zh-CN"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51%</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，颅内</a:t>
            </a:r>
            <a:r>
              <a:rPr kumimoji="0" lang="en-US" altLang="zh-CN"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ORR 92.3%</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，颅内</a:t>
            </a:r>
            <a:r>
              <a:rPr kumimoji="0" lang="en-US" altLang="zh-CN" sz="1400" kern="1200" cap="none" spc="0" normalizeH="0" baseline="0" noProof="0" dirty="0" err="1">
                <a:solidFill>
                  <a:srgbClr val="000000"/>
                </a:solidFill>
                <a:latin typeface="微软雅黑" panose="020B0503020204020204" pitchFamily="34" charset="-122"/>
                <a:ea typeface="微软雅黑" panose="020B0503020204020204" pitchFamily="34" charset="-122"/>
                <a:cs typeface="+mn-cs"/>
              </a:rPr>
              <a:t>mPFS</a:t>
            </a:r>
            <a:r>
              <a:rPr kumimoji="0" lang="en-US" altLang="zh-CN"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 24.9 m</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a:t>
            </a:r>
            <a:r>
              <a:rPr kumimoji="0" lang="zh-CN" altLang="en-US" sz="14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三代</a:t>
            </a:r>
            <a:r>
              <a:rPr kumimoji="0" lang="en-US" altLang="zh-CN" sz="14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EGFR-TKI</a:t>
            </a:r>
            <a:r>
              <a:rPr kumimoji="0" lang="zh-CN" altLang="en-US" sz="14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中表现卓越，有效提高</a:t>
            </a:r>
            <a:r>
              <a:rPr kumimoji="0" lang="en-US" altLang="zh-CN" sz="14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NSCLC</a:t>
            </a:r>
            <a:r>
              <a:rPr kumimoji="0" lang="zh-CN" altLang="en-US" sz="14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患者⽣存时间并改善生活质量</a:t>
            </a:r>
            <a:r>
              <a:rPr kumimoji="0" lang="zh-CN" altLang="en-US" sz="1400" b="1"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a:t>
            </a:r>
            <a:endParaRPr kumimoji="0" lang="en-US" altLang="zh-CN" sz="1400" b="1" kern="1200" cap="none" spc="0" normalizeH="0" baseline="0" noProof="0" dirty="0">
              <a:solidFill>
                <a:srgbClr val="000000"/>
              </a:solidFill>
              <a:latin typeface="微软雅黑" panose="020B0503020204020204" pitchFamily="34" charset="-122"/>
              <a:ea typeface="微软雅黑" panose="020B0503020204020204" pitchFamily="34" charset="-122"/>
              <a:cs typeface="+mn-cs"/>
            </a:endParaRPr>
          </a:p>
          <a:p>
            <a:pPr marL="285750" marR="0" indent="-285750" defTabSz="914400" eaLnBrk="1" hangingPunct="1">
              <a:lnSpc>
                <a:spcPct val="200000"/>
              </a:lnSpc>
              <a:buClrTx/>
              <a:buSzTx/>
              <a:buFont typeface="Arial" panose="020B0604020202020204" pitchFamily="34" charset="0"/>
              <a:buChar char="•"/>
              <a:defRPr/>
            </a:pPr>
            <a:r>
              <a:rPr kumimoji="0" lang="zh-CN" altLang="en-US" sz="1400" b="1"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符合保基本原则</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：贝福替尼疗效突出，有较高的客观缓解率，对颅内靶病灶也有较好的疾病控制，具有显著临床意义，纳⼊医保能减少家庭负担，提⾼患者可及性，更多帮助患者解决支付障碍，保障医保基金可控。</a:t>
            </a:r>
            <a:endParaRPr kumimoji="0" lang="en-US" altLang="zh-CN"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endParaRPr>
          </a:p>
          <a:p>
            <a:pPr marL="285750" marR="0" indent="-285750" defTabSz="914400" eaLnBrk="1" hangingPunct="1">
              <a:lnSpc>
                <a:spcPct val="200000"/>
              </a:lnSpc>
              <a:buClrTx/>
              <a:buSzTx/>
              <a:buFont typeface="Arial" panose="020B0604020202020204" pitchFamily="34" charset="0"/>
              <a:buChar char="•"/>
              <a:defRPr/>
            </a:pPr>
            <a:r>
              <a:rPr kumimoji="0" lang="zh-CN" altLang="en-US" sz="1400" b="1"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弥补目录短板</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：全新国产创新自主原研的新分子实体化合物，实现高活性和高选择性，</a:t>
            </a:r>
            <a:r>
              <a:rPr kumimoji="0" lang="zh-CN" altLang="en-US" sz="14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突破三代</a:t>
            </a:r>
            <a:r>
              <a:rPr kumimoji="0" lang="en-US" altLang="zh-CN" sz="14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EGFR-TKI</a:t>
            </a:r>
            <a:r>
              <a:rPr kumimoji="0" lang="zh-CN" altLang="en-US" sz="14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一线及二线治疗瓶颈，更长</a:t>
            </a:r>
            <a:r>
              <a:rPr kumimoji="0" lang="en-US" altLang="zh-CN" sz="14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PFS</a:t>
            </a:r>
            <a:r>
              <a:rPr kumimoji="0" lang="zh-CN" altLang="en-US" sz="1400" b="1"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贝福替尼得到</a:t>
            </a:r>
            <a:r>
              <a:rPr kumimoji="0" lang="en-US" altLang="zh-CN"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柳叶刀</a:t>
            </a:r>
            <a:r>
              <a:rPr kumimoji="0" lang="en-US" altLang="zh-CN"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呼吸医学</a:t>
            </a:r>
            <a:r>
              <a:rPr kumimoji="0" lang="en-US" altLang="zh-CN"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高度评价，为</a:t>
            </a:r>
            <a:r>
              <a:rPr kumimoji="0" lang="en-US" altLang="zh-CN"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EGFR</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突变的晚期</a:t>
            </a:r>
            <a:r>
              <a:rPr kumimoji="0" lang="en-US" altLang="zh-CN"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NSCLC</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中国患者的最新替代用药方案。为临床提供新的治疗选择，有效弥补目录内同类药物的短板。</a:t>
            </a:r>
            <a:endParaRPr kumimoji="0" lang="en-US" altLang="zh-CN"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endParaRPr>
          </a:p>
          <a:p>
            <a:pPr marL="285750" marR="0" indent="-285750" defTabSz="914400" eaLnBrk="1" hangingPunct="1">
              <a:lnSpc>
                <a:spcPct val="200000"/>
              </a:lnSpc>
              <a:buClrTx/>
              <a:buSzTx/>
              <a:buFont typeface="Arial" panose="020B0604020202020204" pitchFamily="34" charset="0"/>
              <a:buChar char="•"/>
              <a:defRPr/>
            </a:pPr>
            <a:r>
              <a:rPr kumimoji="0" lang="zh-CN" altLang="en-US" sz="1400" b="1"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医保管理难度</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：贝福替尼适应症表述明确，⼈群界定清晰、路径明确、</a:t>
            </a:r>
            <a:r>
              <a:rPr kumimoji="0" lang="zh-CN" altLang="en-US" sz="14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精准靶向治疗，该品纳入</a:t>
            </a:r>
            <a:r>
              <a:rPr kumimoji="0" lang="en-US" altLang="zh-CN" sz="14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《2023</a:t>
            </a:r>
            <a:r>
              <a:rPr kumimoji="0" lang="zh-CN" altLang="en-US" sz="14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新型抗肿瘤药物临床应用指导原则</a:t>
            </a:r>
            <a:r>
              <a:rPr kumimoji="0" lang="en-US" altLang="zh-CN" sz="14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a:t>
            </a:r>
            <a:r>
              <a:rPr kumimoji="0" lang="zh-CN" altLang="en-US" sz="1400" kern="1200" cap="none" spc="0" normalizeH="0" baseline="0" noProof="0" dirty="0">
                <a:solidFill>
                  <a:srgbClr val="000000"/>
                </a:solidFill>
                <a:latin typeface="微软雅黑" panose="020B0503020204020204" pitchFamily="34" charset="-122"/>
                <a:ea typeface="微软雅黑" panose="020B0503020204020204" pitchFamily="34" charset="-122"/>
                <a:cs typeface="+mn-cs"/>
              </a:rPr>
              <a:t>，规范该产品的临床应用，临床滥用风险低，不增加临床管理难度。医保经办管理机构无需进行特殊管理。</a:t>
            </a:r>
          </a:p>
        </p:txBody>
      </p:sp>
    </p:spTree>
    <p:custDataLst>
      <p:tags r:id="rId1"/>
    </p:custDataLst>
    <p:extLst>
      <p:ext uri="{BB962C8B-B14F-4D97-AF65-F5344CB8AC3E}">
        <p14:creationId xmlns:p14="http://schemas.microsoft.com/office/powerpoint/2010/main" val="4280678669"/>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WI3MzljOTdmMWE1ZTliYjRkODdhOGIzOTIzOTUzYzQ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a="http://schemas.openxmlformats.org/drawingml/2006/main" xmlns:r="http://schemas.openxmlformats.org/officeDocument/2006/relationships"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a="http://schemas.openxmlformats.org/drawingml/2006/main" xmlns:r="http://schemas.openxmlformats.org/officeDocument/2006/relationships"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5.xml><?xml version="1.0" encoding="utf-8"?>
<p:tagLst xmlns:a="http://schemas.openxmlformats.org/drawingml/2006/main" xmlns:r="http://schemas.openxmlformats.org/officeDocument/2006/relationships"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6.xml><?xml version="1.0" encoding="utf-8"?>
<p:tagLst xmlns:a="http://schemas.openxmlformats.org/drawingml/2006/main" xmlns:r="http://schemas.openxmlformats.org/officeDocument/2006/relationships"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7.xml><?xml version="1.0" encoding="utf-8"?>
<p:tagLst xmlns:a="http://schemas.openxmlformats.org/drawingml/2006/main" xmlns:r="http://schemas.openxmlformats.org/officeDocument/2006/relationships"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a="http://schemas.openxmlformats.org/drawingml/2006/main" xmlns:r="http://schemas.openxmlformats.org/officeDocument/2006/relationships"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1.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2.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113.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4.xml><?xml version="1.0" encoding="utf-8"?>
<p:tagLst xmlns:a="http://schemas.openxmlformats.org/drawingml/2006/main" xmlns:r="http://schemas.openxmlformats.org/officeDocument/2006/relationships"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a="http://schemas.openxmlformats.org/drawingml/2006/main" xmlns:r="http://schemas.openxmlformats.org/officeDocument/2006/relationships"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6.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7.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8.xml><?xml version="1.0" encoding="utf-8"?>
<p:tagLst xmlns:a="http://schemas.openxmlformats.org/drawingml/2006/main" xmlns:r="http://schemas.openxmlformats.org/officeDocument/2006/relationships"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9.xml><?xml version="1.0" encoding="utf-8"?>
<p:tagLst xmlns:a="http://schemas.openxmlformats.org/drawingml/2006/main" xmlns:r="http://schemas.openxmlformats.org/officeDocument/2006/relationships"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a="http://schemas.openxmlformats.org/drawingml/2006/main" xmlns:r="http://schemas.openxmlformats.org/officeDocument/2006/relationships"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a="http://schemas.openxmlformats.org/drawingml/2006/main" xmlns:r="http://schemas.openxmlformats.org/officeDocument/2006/relationships"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3.xml><?xml version="1.0" encoding="utf-8"?>
<p:tagLst xmlns:a="http://schemas.openxmlformats.org/drawingml/2006/main" xmlns:r="http://schemas.openxmlformats.org/officeDocument/2006/relationships"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4.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5.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7.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28.xml><?xml version="1.0" encoding="utf-8"?>
<p:tagLst xmlns:a="http://schemas.openxmlformats.org/drawingml/2006/main" xmlns:r="http://schemas.openxmlformats.org/officeDocument/2006/relationships"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9.xml><?xml version="1.0" encoding="utf-8"?>
<p:tagLst xmlns:a="http://schemas.openxmlformats.org/drawingml/2006/main" xmlns:r="http://schemas.openxmlformats.org/officeDocument/2006/relationships"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1.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32.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3.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4.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5.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6.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7.xml><?xml version="1.0" encoding="utf-8"?>
<p:tagLst xmlns:a="http://schemas.openxmlformats.org/drawingml/2006/main" xmlns:r="http://schemas.openxmlformats.org/officeDocument/2006/relationships"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138.xml><?xml version="1.0" encoding="utf-8"?>
<p:tagLst xmlns:a="http://schemas.openxmlformats.org/drawingml/2006/main" xmlns:r="http://schemas.openxmlformats.org/officeDocument/2006/relationships"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139.xml><?xml version="1.0" encoding="utf-8"?>
<p:tagLst xmlns:a="http://schemas.openxmlformats.org/drawingml/2006/main" xmlns:r="http://schemas.openxmlformats.org/officeDocument/2006/relationships"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141.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2.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3.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4.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45.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46.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7.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8.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9.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1.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2.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3.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4.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5.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6.xml><?xml version="1.0" encoding="utf-8"?>
<p:tagLst xmlns:a="http://schemas.openxmlformats.org/drawingml/2006/main" xmlns:r="http://schemas.openxmlformats.org/officeDocument/2006/relationships"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57.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8.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9.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61.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2.xml><?xml version="1.0" encoding="utf-8"?>
<p:tagLst xmlns:a="http://schemas.openxmlformats.org/drawingml/2006/main" xmlns:r="http://schemas.openxmlformats.org/officeDocument/2006/relationships"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3.xml><?xml version="1.0" encoding="utf-8"?>
<p:tagLst xmlns:a="http://schemas.openxmlformats.org/drawingml/2006/main" xmlns:r="http://schemas.openxmlformats.org/officeDocument/2006/relationships"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4.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5.xml><?xml version="1.0" encoding="utf-8"?>
<p:tagLst xmlns:a="http://schemas.openxmlformats.org/drawingml/2006/main" xmlns:r="http://schemas.openxmlformats.org/officeDocument/2006/relationships"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6.xml><?xml version="1.0" encoding="utf-8"?>
<p:tagLst xmlns:a="http://schemas.openxmlformats.org/drawingml/2006/main" xmlns:r="http://schemas.openxmlformats.org/officeDocument/2006/relationships"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7.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8.xml><?xml version="1.0" encoding="utf-8"?>
<p:tagLst xmlns:a="http://schemas.openxmlformats.org/drawingml/2006/main" xmlns:r="http://schemas.openxmlformats.org/officeDocument/2006/relationships"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9.xml><?xml version="1.0" encoding="utf-8"?>
<p:tagLst xmlns:a="http://schemas.openxmlformats.org/drawingml/2006/main" xmlns:r="http://schemas.openxmlformats.org/officeDocument/2006/relationships"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1.xml><?xml version="1.0" encoding="utf-8"?>
<p:tagLst xmlns:a="http://schemas.openxmlformats.org/drawingml/2006/main" xmlns:r="http://schemas.openxmlformats.org/officeDocument/2006/relationships"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2.xml><?xml version="1.0" encoding="utf-8"?>
<p:tagLst xmlns:a="http://schemas.openxmlformats.org/drawingml/2006/main" xmlns:r="http://schemas.openxmlformats.org/officeDocument/2006/relationships"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3.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74.xml><?xml version="1.0" encoding="utf-8"?>
<p:tagLst xmlns:a="http://schemas.openxmlformats.org/drawingml/2006/main" xmlns:r="http://schemas.openxmlformats.org/officeDocument/2006/relationships"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5.xml><?xml version="1.0" encoding="utf-8"?>
<p:tagLst xmlns:a="http://schemas.openxmlformats.org/drawingml/2006/main" xmlns:r="http://schemas.openxmlformats.org/officeDocument/2006/relationships"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6.xml><?xml version="1.0" encoding="utf-8"?>
<p:tagLst xmlns:a="http://schemas.openxmlformats.org/drawingml/2006/main" xmlns:r="http://schemas.openxmlformats.org/officeDocument/2006/relationships"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7.xml><?xml version="1.0" encoding="utf-8"?>
<p:tagLst xmlns:a="http://schemas.openxmlformats.org/drawingml/2006/main" xmlns:r="http://schemas.openxmlformats.org/officeDocument/2006/relationships"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8.xml><?xml version="1.0" encoding="utf-8"?>
<p:tagLst xmlns:a="http://schemas.openxmlformats.org/drawingml/2006/main" xmlns:r="http://schemas.openxmlformats.org/officeDocument/2006/relationships"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9.xml><?xml version="1.0" encoding="utf-8"?>
<p:tagLst xmlns:a="http://schemas.openxmlformats.org/drawingml/2006/main" xmlns:r="http://schemas.openxmlformats.org/officeDocument/2006/relationships"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1.xml><?xml version="1.0" encoding="utf-8"?>
<p:tagLst xmlns:a="http://schemas.openxmlformats.org/drawingml/2006/main" xmlns:r="http://schemas.openxmlformats.org/officeDocument/2006/relationships"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2.xml><?xml version="1.0" encoding="utf-8"?>
<p:tagLst xmlns:a="http://schemas.openxmlformats.org/drawingml/2006/main" xmlns:r="http://schemas.openxmlformats.org/officeDocument/2006/relationships"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3.xml><?xml version="1.0" encoding="utf-8"?>
<p:tagLst xmlns:a="http://schemas.openxmlformats.org/drawingml/2006/main" xmlns:r="http://schemas.openxmlformats.org/officeDocument/2006/relationships"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4.xml><?xml version="1.0" encoding="utf-8"?>
<p:tagLst xmlns:a="http://schemas.openxmlformats.org/drawingml/2006/main" xmlns:r="http://schemas.openxmlformats.org/officeDocument/2006/relationships"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5934"/>
  <p:tag name="KSO_WM_TEMPLATE_CATEGORY" val="custom"/>
  <p:tag name="KSO_WM_SLIDE_INDEX" val="1"/>
  <p:tag name="KSO_WM_SLIDE_ID" val="custom20235934_1"/>
  <p:tag name="KSO_WM_TEMPLATE_MASTER_TYPE" val="0"/>
  <p:tag name="KSO_WM_SLIDE_LAYOUT" val="a_f"/>
  <p:tag name="KSO_WM_SLIDE_LAYOUT_CNT" val="1_2"/>
  <p:tag name="KSO_WM_TEMPLATE_COLORSEQUENCE" val="1,2,3,4,5,6"/>
</p:tagLst>
</file>

<file path=ppt/tags/tag185.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ID" val="custom20235934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PRESET_TEXT" val="单击此处&#10;添加文档标题"/>
</p:tagLst>
</file>

<file path=ppt/tags/tag186.xml><?xml version="1.0" encoding="utf-8"?>
<p:tagLst xmlns:a="http://schemas.openxmlformats.org/drawingml/2006/main" xmlns:r="http://schemas.openxmlformats.org/officeDocument/2006/relationships"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2"/>
  <p:tag name="KSO_WM_DIAGRAM_GROUP_CODE" val="l1-1"/>
  <p:tag name="KSO_WM_BEAUTIFY_FLAG" val="#wm#"/>
  <p:tag name="KSO_WM_TEMPLATE_INDEX" val="20235934"/>
  <p:tag name="KSO_WM_TEMPLATE_CATEGORY" val="custom"/>
  <p:tag name="KSO_WM_SLIDE_INDEX" val="2"/>
  <p:tag name="KSO_WM_SLIDE_ID" val="custom20235934_2"/>
  <p:tag name="KSO_WM_TEMPLATE_MASTER_TYPE" val="0"/>
  <p:tag name="KSO_WM_SLIDE_LAYOUT" val="a_l"/>
  <p:tag name="KSO_WM_SLIDE_LAYOUT_CNT" val="1_1"/>
  <p:tag name="KSO_WM_SLIDE_DIAGTYPE" val="l"/>
  <p:tag name="KSO_WM_TEMPLATE_COLORSEQUENCE" val="1,2,3,4,5,6"/>
</p:tagLst>
</file>

<file path=ppt/tags/tag187.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DIAGRAM_COLOR_TRICK" val="1"/>
  <p:tag name="KSO_WM_DIAGRAM_COLOR_TEXT_CAN_REMOVE" val="n"/>
  <p:tag name="KSO_WM_UNIT_ID" val="custom20235934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VALUE" val="2"/>
  <p:tag name="KSO_WM_UNIT_PRESET_TEXT" val="目录"/>
  <p:tag name="KSO_WM_UNIT_TEXT_FILL_FORE_SCHEMECOLOR_INDEX" val="15"/>
  <p:tag name="KSO_WM_UNIT_TEXT_FILL_TYPE" val="1"/>
  <p:tag name="KSO_WM_UNIT_USESOURCEFORMAT_APPLY" val="0"/>
</p:tagLst>
</file>

<file path=ppt/tags/tag188.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DIAGRAM_GROUP_CODE" val="l1-1"/>
  <p:tag name="KSO_WM_DIAGRAM_COLOR_TRICK" val="1"/>
  <p:tag name="KSO_WM_DIAGRAM_COLOR_TEXT_CAN_REMOVE" val="n"/>
  <p:tag name="KSO_WM_UNIT_ID" val="custom20235934_2*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FILL_FORE_SCHEMECOLOR_INDEX" val="6"/>
  <p:tag name="KSO_WM_UNIT_FILL_TYPE" val="1"/>
  <p:tag name="KSO_WM_UNIT_TEXT_FILL_FORE_SCHEMECOLOR_INDEX" val="2"/>
  <p:tag name="KSO_WM_UNIT_TEXT_FILL_TYPE" val="1"/>
  <p:tag name="KSO_WM_UNIT_USESOURCEFORMAT_APPLY" val="0"/>
</p:tagLst>
</file>

<file path=ppt/tags/tag189.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2*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DIAGRAM_MAX_ITEMCNT" val="6"/>
  <p:tag name="KSO_WM_DIAGRAM_MIN_ITEMCNT" val="2"/>
  <p:tag name="KSO_WM_DIAGRAM_VIRTUALLY_FRAME" val="{&quot;height&quot;:240.9055938720703,&quot;width&quot;:866.3350219726562}"/>
  <p:tag name="KSO_WM_DIAGRAM_COLOR_MATCH_VALUE" val="{&quot;shape&quot;:{&quot;fill&quot;:{&quot;gradient&quot;:[{&quot;brightness&quot;:0,&quot;colorType&quot;:1,&quot;foreColorIndex&quot;:5,&quot;pos&quot;:0.17000000178813934,&quot;transparency&quot;:0},{&quot;brightness&quot;:0,&quot;colorType&quot;:1,&quot;foreColorIndex&quot;:6,&quot;pos&quot;:0.7200000286102295,&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FORE_SCHEMECOLOR_INDEX" val="6"/>
  <p:tag name="KSO_WM_UNIT_SHADOW_SCHEMECOLOR_INDEX" val="6"/>
  <p:tag name="KSO_WM_UNIT_USESOURCEFORMAT_APPLY" val="0"/>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2*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UNIT_SUBTYPE" val="a"/>
  <p:tag name="KSO_WM_UNIT_VALUE" val="18"/>
  <p:tag name="KSO_WM_DIAGRAM_MAX_ITEMCNT" val="6"/>
  <p:tag name="KSO_WM_DIAGRAM_MIN_ITEMCNT" val="2"/>
  <p:tag name="KSO_WM_DIAGRAM_VIRTUALLY_FRAME" val="{&quot;height&quot;:240.9055938720703,&quot;width&quot;:866.33502197265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10;目录项标题"/>
  <p:tag name="KSO_WM_UNIT_TEXT_FILL_FORE_SCHEMECOLOR_INDEX" val="3"/>
  <p:tag name="KSO_WM_UNIT_TEXT_FILL_TYPE" val="1"/>
  <p:tag name="KSO_WM_UNIT_USESOURCEFORMAT_APPLY" val="0"/>
</p:tagLst>
</file>

<file path=ppt/tags/tag191.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2*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DIAGRAM_MAX_ITEMCNT" val="6"/>
  <p:tag name="KSO_WM_DIAGRAM_MIN_ITEMCNT" val="2"/>
  <p:tag name="KSO_WM_DIAGRAM_VIRTUALLY_FRAME" val="{&quot;height&quot;:240.9055938720703,&quot;width&quot;:866.3350219726562}"/>
  <p:tag name="KSO_WM_DIAGRAM_COLOR_MATCH_VALUE" val="{&quot;shape&quot;:{&quot;fill&quot;:{&quot;gradient&quot;:[{&quot;brightness&quot;:0,&quot;colorType&quot;:1,&quot;foreColorIndex&quot;:5,&quot;pos&quot;:0.17000000178813934,&quot;transparency&quot;:0},{&quot;brightness&quot;:0,&quot;colorType&quot;:1,&quot;foreColorIndex&quot;:6,&quot;pos&quot;:0.7200000286102295,&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FORE_SCHEMECOLOR_INDEX" val="6"/>
  <p:tag name="KSO_WM_UNIT_SHADOW_SCHEMECOLOR_INDEX" val="6"/>
  <p:tag name="KSO_WM_UNIT_USESOURCEFORMAT_APPLY" val="0"/>
</p:tagLst>
</file>

<file path=ppt/tags/tag192.xml><?xml version="1.0" encoding="utf-8"?>
<p:tagLst xmlns:a="http://schemas.openxmlformats.org/drawingml/2006/main" xmlns:r="http://schemas.openxmlformats.org/officeDocument/2006/relationships"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2*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UNIT_SUBTYPE" val="a"/>
  <p:tag name="KSO_WM_UNIT_VALUE" val="18"/>
  <p:tag name="KSO_WM_DIAGRAM_MAX_ITEMCNT" val="6"/>
  <p:tag name="KSO_WM_DIAGRAM_MIN_ITEMCNT" val="2"/>
  <p:tag name="KSO_WM_DIAGRAM_VIRTUALLY_FRAME" val="{&quot;height&quot;:240.9055938720703,&quot;width&quot;:866.33502197265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10;目录项标题"/>
  <p:tag name="KSO_WM_UNIT_TEXT_FILL_FORE_SCHEMECOLOR_INDEX" val="3"/>
  <p:tag name="KSO_WM_UNIT_TEXT_FILL_TYPE" val="1"/>
  <p:tag name="KSO_WM_UNIT_USESOURCEFORMAT_APPLY" val="0"/>
</p:tagLst>
</file>

<file path=ppt/tags/tag193.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2*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DIAGRAM_MAX_ITEMCNT" val="6"/>
  <p:tag name="KSO_WM_DIAGRAM_MIN_ITEMCNT" val="2"/>
  <p:tag name="KSO_WM_DIAGRAM_VIRTUALLY_FRAME" val="{&quot;height&quot;:240.9055938720703,&quot;width&quot;:866.3350219726562}"/>
  <p:tag name="KSO_WM_DIAGRAM_COLOR_MATCH_VALUE" val="{&quot;shape&quot;:{&quot;fill&quot;:{&quot;gradient&quot;:[{&quot;brightness&quot;:0,&quot;colorType&quot;:1,&quot;foreColorIndex&quot;:5,&quot;pos&quot;:0.17000000178813934,&quot;transparency&quot;:0},{&quot;brightness&quot;:0,&quot;colorType&quot;:1,&quot;foreColorIndex&quot;:6,&quot;pos&quot;:0.7200000286102295,&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FORE_SCHEMECOLOR_INDEX" val="6"/>
  <p:tag name="KSO_WM_UNIT_SHADOW_SCHEMECOLOR_INDEX" val="6"/>
  <p:tag name="KSO_WM_UNIT_USESOURCEFORMAT_APPLY" val="0"/>
</p:tagLst>
</file>

<file path=ppt/tags/tag194.xml><?xml version="1.0" encoding="utf-8"?>
<p:tagLst xmlns:a="http://schemas.openxmlformats.org/drawingml/2006/main" xmlns:r="http://schemas.openxmlformats.org/officeDocument/2006/relationships"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2*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UNIT_SUBTYPE" val="a"/>
  <p:tag name="KSO_WM_UNIT_VALUE" val="18"/>
  <p:tag name="KSO_WM_DIAGRAM_MAX_ITEMCNT" val="6"/>
  <p:tag name="KSO_WM_DIAGRAM_MIN_ITEMCNT" val="2"/>
  <p:tag name="KSO_WM_DIAGRAM_VIRTUALLY_FRAME" val="{&quot;height&quot;:240.9055938720703,&quot;width&quot;:866.33502197265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10;目录项标题"/>
  <p:tag name="KSO_WM_UNIT_TEXT_FILL_FORE_SCHEMECOLOR_INDEX" val="3"/>
  <p:tag name="KSO_WM_UNIT_TEXT_FILL_TYPE" val="1"/>
  <p:tag name="KSO_WM_UNIT_USESOURCEFORMAT_APPLY" val="0"/>
</p:tagLst>
</file>

<file path=ppt/tags/tag195.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2*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DIAGRAM_MAX_ITEMCNT" val="6"/>
  <p:tag name="KSO_WM_DIAGRAM_MIN_ITEMCNT" val="2"/>
  <p:tag name="KSO_WM_DIAGRAM_VIRTUALLY_FRAME" val="{&quot;height&quot;:240.9055938720703,&quot;width&quot;:866.3350219726562}"/>
  <p:tag name="KSO_WM_DIAGRAM_COLOR_MATCH_VALUE" val="{&quot;shape&quot;:{&quot;fill&quot;:{&quot;gradient&quot;:[{&quot;brightness&quot;:0,&quot;colorType&quot;:1,&quot;foreColorIndex&quot;:5,&quot;pos&quot;:0.17000000178813934,&quot;transparency&quot;:0},{&quot;brightness&quot;:0,&quot;colorType&quot;:1,&quot;foreColorIndex&quot;:6,&quot;pos&quot;:0.7200000286102295,&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FORE_SCHEMECOLOR_INDEX" val="6"/>
  <p:tag name="KSO_WM_UNIT_SHADOW_SCHEMECOLOR_INDEX" val="6"/>
  <p:tag name="KSO_WM_UNIT_USESOURCEFORMAT_APPLY" val="0"/>
</p:tagLst>
</file>

<file path=ppt/tags/tag196.xml><?xml version="1.0" encoding="utf-8"?>
<p:tagLst xmlns:a="http://schemas.openxmlformats.org/drawingml/2006/main" xmlns:r="http://schemas.openxmlformats.org/officeDocument/2006/relationships"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2*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UNIT_SUBTYPE" val="a"/>
  <p:tag name="KSO_WM_UNIT_VALUE" val="18"/>
  <p:tag name="KSO_WM_DIAGRAM_MAX_ITEMCNT" val="6"/>
  <p:tag name="KSO_WM_DIAGRAM_MIN_ITEMCNT" val="2"/>
  <p:tag name="KSO_WM_DIAGRAM_VIRTUALLY_FRAME" val="{&quot;height&quot;:240.9055938720703,&quot;width&quot;:866.33502197265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10;目录项标题"/>
  <p:tag name="KSO_WM_UNIT_TEXT_FILL_FORE_SCHEMECOLOR_INDEX" val="3"/>
  <p:tag name="KSO_WM_UNIT_TEXT_FILL_TYPE" val="1"/>
  <p:tag name="KSO_WM_UNIT_USESOURCEFORMAT_APPLY" val="0"/>
</p:tagLst>
</file>

<file path=ppt/tags/tag197.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2*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DIAGRAM_MAX_ITEMCNT" val="6"/>
  <p:tag name="KSO_WM_DIAGRAM_MIN_ITEMCNT" val="2"/>
  <p:tag name="KSO_WM_DIAGRAM_VIRTUALLY_FRAME" val="{&quot;height&quot;:240.9055938720703,&quot;width&quot;:866.3350219726562}"/>
  <p:tag name="KSO_WM_DIAGRAM_COLOR_MATCH_VALUE" val="{&quot;shape&quot;:{&quot;fill&quot;:{&quot;gradient&quot;:[{&quot;brightness&quot;:0,&quot;colorType&quot;:1,&quot;foreColorIndex&quot;:5,&quot;pos&quot;:0.17000000178813934,&quot;transparency&quot;:0},{&quot;brightness&quot;:0,&quot;colorType&quot;:1,&quot;foreColorIndex&quot;:6,&quot;pos&quot;:0.7200000286102295,&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FORE_SCHEMECOLOR_INDEX" val="6"/>
  <p:tag name="KSO_WM_UNIT_SHADOW_SCHEMECOLOR_INDEX" val="6"/>
  <p:tag name="KSO_WM_UNIT_USESOURCEFORMAT_APPLY" val="0"/>
</p:tagLst>
</file>

<file path=ppt/tags/tag198.xml><?xml version="1.0" encoding="utf-8"?>
<p:tagLst xmlns:a="http://schemas.openxmlformats.org/drawingml/2006/main" xmlns:r="http://schemas.openxmlformats.org/officeDocument/2006/relationships"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2*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UNIT_SUBTYPE" val="a"/>
  <p:tag name="KSO_WM_UNIT_VALUE" val="18"/>
  <p:tag name="KSO_WM_DIAGRAM_MAX_ITEMCNT" val="6"/>
  <p:tag name="KSO_WM_DIAGRAM_MIN_ITEMCNT" val="2"/>
  <p:tag name="KSO_WM_DIAGRAM_VIRTUALLY_FRAME" val="{&quot;height&quot;:240.9055938720703,&quot;width&quot;:866.33502197265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10;目录项标题"/>
  <p:tag name="KSO_WM_UNIT_TEXT_FILL_FORE_SCHEMECOLOR_INDEX" val="3"/>
  <p:tag name="KSO_WM_UNIT_TEXT_FILL_TYPE" val="1"/>
  <p:tag name="KSO_WM_UNIT_USESOURCEFORMAT_APPLY" val="0"/>
</p:tagLst>
</file>

<file path=ppt/tags/tag199.xml><?xml version="1.0" encoding="utf-8"?>
<p:tagLst xmlns:a="http://schemas.openxmlformats.org/drawingml/2006/main" xmlns:r="http://schemas.openxmlformats.org/officeDocument/2006/relationships" xmlns:p="http://schemas.openxmlformats.org/presentationml/2006/main">
  <p:tag name="KSO_WM_SLIDE_ID" val="diagram20234410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799.637*281.572"/>
  <p:tag name="KSO_WM_SLIDE_POSITION" val="82.0876*157.782"/>
  <p:tag name="KSO_WM_TAG_VERSION" val="3.0"/>
  <p:tag name="KSO_WM_BEAUTIFY_FLAG" val="#wm#"/>
  <p:tag name="KSO_WM_TEMPLATE_CATEGORY" val="custom"/>
  <p:tag name="KSO_WM_TEMPLATE_INDEX" val="20235934"/>
  <p:tag name="KSO_WM_DIAGRAM_GROUP_CODE" val="l1-1"/>
  <p:tag name="KSO_WM_SLIDE_DIAGTYPE" val="l"/>
  <p:tag name="KSO_WM_SLIDE_LAYOUT" val="a_l"/>
  <p:tag name="KSO_WM_SLIDE_LAYOUT_CNT" val="1_1"/>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4410_3*a*1"/>
  <p:tag name="KSO_WM_TEMPLATE_CATEGORY" val="diagram"/>
  <p:tag name="KSO_WM_TEMPLATE_INDEX" val="20234410"/>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PRESET_TEXT" val="单击此处添加标题"/>
  <p:tag name="KSO_WM_UNIT_TEXT_FILL_FORE_SCHEMECOLOR_INDEX" val="15"/>
  <p:tag name="KSO_WM_UNIT_TEXT_FILL_TYPE" val="1"/>
  <p:tag name="KSO_WM_UNIT_USESOURCEFORMAT_APPLY" val="0"/>
</p:tagLst>
</file>

<file path=ppt/tags/tag201.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2*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DIAGRAM_MAX_ITEMCNT" val="6"/>
  <p:tag name="KSO_WM_DIAGRAM_MIN_ITEMCNT" val="2"/>
  <p:tag name="KSO_WM_DIAGRAM_VIRTUALLY_FRAME" val="{&quot;height&quot;:240.9055938720703,&quot;width&quot;:866.3350219726562}"/>
  <p:tag name="KSO_WM_DIAGRAM_COLOR_MATCH_VALUE" val="{&quot;shape&quot;:{&quot;fill&quot;:{&quot;gradient&quot;:[{&quot;brightness&quot;:0,&quot;colorType&quot;:1,&quot;foreColorIndex&quot;:5,&quot;pos&quot;:0.17000000178813934,&quot;transparency&quot;:0},{&quot;brightness&quot;:0,&quot;colorType&quot;:1,&quot;foreColorIndex&quot;:6,&quot;pos&quot;:0.7200000286102295,&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FORE_SCHEMECOLOR_INDEX" val="6"/>
  <p:tag name="KSO_WM_UNIT_SHADOW_SCHEMECOLOR_INDEX" val="6"/>
  <p:tag name="KSO_WM_UNIT_USESOURCEFORMAT_APPLY" val="0"/>
</p:tagLst>
</file>

<file path=ppt/tags/tag202.xml><?xml version="1.0" encoding="utf-8"?>
<p:tagLst xmlns:a="http://schemas.openxmlformats.org/drawingml/2006/main" xmlns:r="http://schemas.openxmlformats.org/officeDocument/2006/relationships" xmlns:p="http://schemas.openxmlformats.org/presentationml/2006/main">
  <p:tag name="KSO_WM_SLIDE_ID" val="diagram20234410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799.637*281.572"/>
  <p:tag name="KSO_WM_SLIDE_POSITION" val="82.0876*157.782"/>
  <p:tag name="KSO_WM_TAG_VERSION" val="3.0"/>
  <p:tag name="KSO_WM_BEAUTIFY_FLAG" val="#wm#"/>
  <p:tag name="KSO_WM_TEMPLATE_CATEGORY" val="custom"/>
  <p:tag name="KSO_WM_TEMPLATE_INDEX" val="20235934"/>
  <p:tag name="KSO_WM_DIAGRAM_GROUP_CODE" val="l1-1"/>
  <p:tag name="KSO_WM_SLIDE_DIAGTYPE" val="l"/>
  <p:tag name="KSO_WM_SLIDE_LAYOUT" val="a_l"/>
  <p:tag name="KSO_WM_SLIDE_LAYOUT_CNT" val="1_1"/>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4410_3*a*1"/>
  <p:tag name="KSO_WM_TEMPLATE_CATEGORY" val="diagram"/>
  <p:tag name="KSO_WM_TEMPLATE_INDEX" val="20234410"/>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PRESET_TEXT" val="单击此处添加标题"/>
  <p:tag name="KSO_WM_UNIT_TEXT_FILL_FORE_SCHEMECOLOR_INDEX" val="15"/>
  <p:tag name="KSO_WM_UNIT_TEXT_FILL_TYPE" val="1"/>
  <p:tag name="KSO_WM_UNIT_USESOURCEFORMAT_APPLY" val="0"/>
</p:tagLst>
</file>

<file path=ppt/tags/tag204.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2*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DIAGRAM_MAX_ITEMCNT" val="6"/>
  <p:tag name="KSO_WM_DIAGRAM_MIN_ITEMCNT" val="2"/>
  <p:tag name="KSO_WM_DIAGRAM_VIRTUALLY_FRAME" val="{&quot;height&quot;:240.9055938720703,&quot;width&quot;:866.3350219726562}"/>
  <p:tag name="KSO_WM_DIAGRAM_COLOR_MATCH_VALUE" val="{&quot;shape&quot;:{&quot;fill&quot;:{&quot;gradient&quot;:[{&quot;brightness&quot;:0,&quot;colorType&quot;:1,&quot;foreColorIndex&quot;:5,&quot;pos&quot;:0.17000000178813934,&quot;transparency&quot;:0},{&quot;brightness&quot;:0,&quot;colorType&quot;:1,&quot;foreColorIndex&quot;:6,&quot;pos&quot;:0.7200000286102295,&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FORE_SCHEMECOLOR_INDEX" val="6"/>
  <p:tag name="KSO_WM_UNIT_SHADOW_SCHEMECOLOR_INDEX" val="6"/>
  <p:tag name="KSO_WM_UNIT_USESOURCEFORMAT_APPLY" val="0"/>
</p:tagLst>
</file>

<file path=ppt/tags/tag205.xml><?xml version="1.0" encoding="utf-8"?>
<p:tagLst xmlns:a="http://schemas.openxmlformats.org/drawingml/2006/main" xmlns:r="http://schemas.openxmlformats.org/officeDocument/2006/relationships" xmlns:p="http://schemas.openxmlformats.org/presentationml/2006/main">
  <p:tag name="KSO_WM_SLIDE_ID" val="diagram20234410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799.637*281.572"/>
  <p:tag name="KSO_WM_SLIDE_POSITION" val="82.0876*157.782"/>
  <p:tag name="KSO_WM_TAG_VERSION" val="3.0"/>
  <p:tag name="KSO_WM_BEAUTIFY_FLAG" val="#wm#"/>
  <p:tag name="KSO_WM_TEMPLATE_CATEGORY" val="custom"/>
  <p:tag name="KSO_WM_TEMPLATE_INDEX" val="20235934"/>
  <p:tag name="KSO_WM_DIAGRAM_GROUP_CODE" val="l1-1"/>
  <p:tag name="KSO_WM_SLIDE_DIAGTYPE" val="l"/>
  <p:tag name="KSO_WM_SLIDE_LAYOUT" val="a_l"/>
  <p:tag name="KSO_WM_SLIDE_LAYOUT_CNT" val="1_1"/>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4410_3*a*1"/>
  <p:tag name="KSO_WM_TEMPLATE_CATEGORY" val="diagram"/>
  <p:tag name="KSO_WM_TEMPLATE_INDEX" val="20234410"/>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PRESET_TEXT" val="单击此处添加标题"/>
  <p:tag name="KSO_WM_UNIT_TEXT_FILL_FORE_SCHEMECOLOR_INDEX" val="15"/>
  <p:tag name="KSO_WM_UNIT_TEXT_FILL_TYPE" val="1"/>
  <p:tag name="KSO_WM_UNIT_USESOURCEFORMAT_APPLY" val="0"/>
</p:tagLst>
</file>

<file path=ppt/tags/tag207.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2*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DIAGRAM_MAX_ITEMCNT" val="6"/>
  <p:tag name="KSO_WM_DIAGRAM_MIN_ITEMCNT" val="2"/>
  <p:tag name="KSO_WM_DIAGRAM_VIRTUALLY_FRAME" val="{&quot;height&quot;:240.9055938720703,&quot;width&quot;:866.3350219726562}"/>
  <p:tag name="KSO_WM_DIAGRAM_COLOR_MATCH_VALUE" val="{&quot;shape&quot;:{&quot;fill&quot;:{&quot;gradient&quot;:[{&quot;brightness&quot;:0,&quot;colorType&quot;:1,&quot;foreColorIndex&quot;:5,&quot;pos&quot;:0.17000000178813934,&quot;transparency&quot;:0},{&quot;brightness&quot;:0,&quot;colorType&quot;:1,&quot;foreColorIndex&quot;:6,&quot;pos&quot;:0.7200000286102295,&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FORE_SCHEMECOLOR_INDEX" val="6"/>
  <p:tag name="KSO_WM_UNIT_SHADOW_SCHEMECOLOR_INDEX" val="6"/>
  <p:tag name="KSO_WM_UNIT_USESOURCEFORMAT_APPLY" val="0"/>
</p:tagLst>
</file>

<file path=ppt/tags/tag208.xml><?xml version="1.0" encoding="utf-8"?>
<p:tagLst xmlns:a="http://schemas.openxmlformats.org/drawingml/2006/main" xmlns:r="http://schemas.openxmlformats.org/officeDocument/2006/relationships" xmlns:p="http://schemas.openxmlformats.org/presentationml/2006/main">
  <p:tag name="KSO_WM_SLIDE_ID" val="diagram20234410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799.637*281.572"/>
  <p:tag name="KSO_WM_SLIDE_POSITION" val="82.0876*157.782"/>
  <p:tag name="KSO_WM_TAG_VERSION" val="3.0"/>
  <p:tag name="KSO_WM_BEAUTIFY_FLAG" val="#wm#"/>
  <p:tag name="KSO_WM_TEMPLATE_CATEGORY" val="custom"/>
  <p:tag name="KSO_WM_TEMPLATE_INDEX" val="20235934"/>
  <p:tag name="KSO_WM_DIAGRAM_GROUP_CODE" val="l1-1"/>
  <p:tag name="KSO_WM_SLIDE_DIAGTYPE" val="l"/>
  <p:tag name="KSO_WM_SLIDE_LAYOUT" val="a_l"/>
  <p:tag name="KSO_WM_SLIDE_LAYOUT_CNT" val="1_1"/>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4410_3*a*1"/>
  <p:tag name="KSO_WM_TEMPLATE_CATEGORY" val="diagram"/>
  <p:tag name="KSO_WM_TEMPLATE_INDEX" val="20234410"/>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PRESET_TEXT" val="单击此处添加标题"/>
  <p:tag name="KSO_WM_UNIT_TEXT_FILL_FORE_SCHEMECOLOR_INDEX" val="15"/>
  <p:tag name="KSO_WM_UNIT_TEXT_FILL_TYPE" val="1"/>
  <p:tag name="KSO_WM_UNIT_USESOURCEFORMAT_APPLY" val="0"/>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2*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DIAGRAM_MAX_ITEMCNT" val="6"/>
  <p:tag name="KSO_WM_DIAGRAM_MIN_ITEMCNT" val="2"/>
  <p:tag name="KSO_WM_DIAGRAM_VIRTUALLY_FRAME" val="{&quot;height&quot;:240.9055938720703,&quot;width&quot;:866.3350219726562}"/>
  <p:tag name="KSO_WM_DIAGRAM_COLOR_MATCH_VALUE" val="{&quot;shape&quot;:{&quot;fill&quot;:{&quot;gradient&quot;:[{&quot;brightness&quot;:0,&quot;colorType&quot;:1,&quot;foreColorIndex&quot;:5,&quot;pos&quot;:0.17000000178813934,&quot;transparency&quot;:0},{&quot;brightness&quot;:0,&quot;colorType&quot;:1,&quot;foreColorIndex&quot;:6,&quot;pos&quot;:0.7200000286102295,&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FORE_SCHEMECOLOR_INDEX" val="6"/>
  <p:tag name="KSO_WM_UNIT_SHADOW_SCHEMECOLOR_INDEX" val="6"/>
  <p:tag name="KSO_WM_UNIT_USESOURCEFORMAT_APPLY" val="0"/>
</p:tagLst>
</file>

<file path=ppt/tags/tag211.xml><?xml version="1.0" encoding="utf-8"?>
<p:tagLst xmlns:a="http://schemas.openxmlformats.org/drawingml/2006/main" xmlns:r="http://schemas.openxmlformats.org/officeDocument/2006/relationships" xmlns:p="http://schemas.openxmlformats.org/presentationml/2006/main">
  <p:tag name="KSO_WM_SLIDE_ID" val="diagram20234410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799.637*281.572"/>
  <p:tag name="KSO_WM_SLIDE_POSITION" val="82.0876*157.782"/>
  <p:tag name="KSO_WM_TAG_VERSION" val="3.0"/>
  <p:tag name="KSO_WM_BEAUTIFY_FLAG" val="#wm#"/>
  <p:tag name="KSO_WM_TEMPLATE_CATEGORY" val="custom"/>
  <p:tag name="KSO_WM_TEMPLATE_INDEX" val="20235934"/>
  <p:tag name="KSO_WM_DIAGRAM_GROUP_CODE" val="l1-1"/>
  <p:tag name="KSO_WM_SLIDE_DIAGTYPE" val="l"/>
  <p:tag name="KSO_WM_SLIDE_LAYOUT" val="a_l"/>
  <p:tag name="KSO_WM_SLIDE_LAYOUT_CNT" val="1_1"/>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4410_3*a*1"/>
  <p:tag name="KSO_WM_TEMPLATE_CATEGORY" val="diagram"/>
  <p:tag name="KSO_WM_TEMPLATE_INDEX" val="20234410"/>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PRESET_TEXT" val="单击此处添加标题"/>
  <p:tag name="KSO_WM_UNIT_TEXT_FILL_FORE_SCHEMECOLOR_INDEX" val="15"/>
  <p:tag name="KSO_WM_UNIT_TEXT_FILL_TYPE" val="1"/>
  <p:tag name="KSO_WM_UNIT_USESOURCEFORMAT_APPLY" val="0"/>
</p:tagLst>
</file>

<file path=ppt/tags/tag213.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2*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DIAGRAM_MAX_ITEMCNT" val="6"/>
  <p:tag name="KSO_WM_DIAGRAM_MIN_ITEMCNT" val="2"/>
  <p:tag name="KSO_WM_DIAGRAM_VIRTUALLY_FRAME" val="{&quot;height&quot;:240.9055938720703,&quot;width&quot;:866.3350219726562}"/>
  <p:tag name="KSO_WM_DIAGRAM_COLOR_MATCH_VALUE" val="{&quot;shape&quot;:{&quot;fill&quot;:{&quot;gradient&quot;:[{&quot;brightness&quot;:0,&quot;colorType&quot;:1,&quot;foreColorIndex&quot;:5,&quot;pos&quot;:0.17000000178813934,&quot;transparency&quot;:0},{&quot;brightness&quot;:0,&quot;colorType&quot;:1,&quot;foreColorIndex&quot;:6,&quot;pos&quot;:0.7200000286102295,&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FORE_SCHEMECOLOR_INDEX" val="6"/>
  <p:tag name="KSO_WM_UNIT_SHADOW_SCHEMECOLOR_INDEX" val="6"/>
  <p:tag name="KSO_WM_UNIT_USESOURCEFORMAT_APPLY" val="0"/>
</p:tagLst>
</file>

<file path=ppt/tags/tag214.xml><?xml version="1.0" encoding="utf-8"?>
<p:tagLst xmlns:a="http://schemas.openxmlformats.org/drawingml/2006/main" xmlns:r="http://schemas.openxmlformats.org/officeDocument/2006/relationships" xmlns:p="http://schemas.openxmlformats.org/presentationml/2006/main">
  <p:tag name="KSO_WM_SLIDE_ID" val="diagram20234410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799.637*281.572"/>
  <p:tag name="KSO_WM_SLIDE_POSITION" val="82.0876*157.782"/>
  <p:tag name="KSO_WM_TAG_VERSION" val="3.0"/>
  <p:tag name="KSO_WM_BEAUTIFY_FLAG" val="#wm#"/>
  <p:tag name="KSO_WM_TEMPLATE_CATEGORY" val="custom"/>
  <p:tag name="KSO_WM_TEMPLATE_INDEX" val="20235934"/>
  <p:tag name="KSO_WM_DIAGRAM_GROUP_CODE" val="l1-1"/>
  <p:tag name="KSO_WM_SLIDE_DIAGTYPE" val="l"/>
  <p:tag name="KSO_WM_SLIDE_LAYOUT" val="a_l"/>
  <p:tag name="KSO_WM_SLIDE_LAYOUT_CNT" val="1_1"/>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4410_3*a*1"/>
  <p:tag name="KSO_WM_TEMPLATE_CATEGORY" val="diagram"/>
  <p:tag name="KSO_WM_TEMPLATE_INDEX" val="20234410"/>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PRESET_TEXT" val="单击此处添加标题"/>
  <p:tag name="KSO_WM_UNIT_TEXT_FILL_FORE_SCHEMECOLOR_INDEX" val="15"/>
  <p:tag name="KSO_WM_UNIT_TEXT_FILL_TYPE" val="1"/>
  <p:tag name="KSO_WM_UNIT_USESOURCEFORMAT_APPLY" val="0"/>
</p:tagLst>
</file>

<file path=ppt/tags/tag216.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2*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DIAGRAM_MAX_ITEMCNT" val="6"/>
  <p:tag name="KSO_WM_DIAGRAM_MIN_ITEMCNT" val="2"/>
  <p:tag name="KSO_WM_DIAGRAM_VIRTUALLY_FRAME" val="{&quot;height&quot;:240.9055938720703,&quot;width&quot;:866.3350219726562}"/>
  <p:tag name="KSO_WM_DIAGRAM_COLOR_MATCH_VALUE" val="{&quot;shape&quot;:{&quot;fill&quot;:{&quot;gradient&quot;:[{&quot;brightness&quot;:0,&quot;colorType&quot;:1,&quot;foreColorIndex&quot;:5,&quot;pos&quot;:0.17000000178813934,&quot;transparency&quot;:0},{&quot;brightness&quot;:0,&quot;colorType&quot;:1,&quot;foreColorIndex&quot;:6,&quot;pos&quot;:0.7200000286102295,&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FORE_SCHEMECOLOR_INDEX" val="6"/>
  <p:tag name="KSO_WM_UNIT_SHADOW_SCHEMECOLOR_INDEX" val="6"/>
  <p:tag name="KSO_WM_UNIT_USESOURCEFORMAT_APPLY" val="0"/>
</p:tagLst>
</file>

<file path=ppt/tags/tag217.xml><?xml version="1.0" encoding="utf-8"?>
<p:tagLst xmlns:a="http://schemas.openxmlformats.org/drawingml/2006/main" xmlns:r="http://schemas.openxmlformats.org/officeDocument/2006/relationships" xmlns:p="http://schemas.openxmlformats.org/presentationml/2006/main">
  <p:tag name="KSO_WM_SLIDE_ID" val="diagram20234410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799.637*281.572"/>
  <p:tag name="KSO_WM_SLIDE_POSITION" val="82.0876*157.782"/>
  <p:tag name="KSO_WM_TAG_VERSION" val="3.0"/>
  <p:tag name="KSO_WM_BEAUTIFY_FLAG" val="#wm#"/>
  <p:tag name="KSO_WM_TEMPLATE_CATEGORY" val="custom"/>
  <p:tag name="KSO_WM_TEMPLATE_INDEX" val="20235934"/>
  <p:tag name="KSO_WM_DIAGRAM_GROUP_CODE" val="l1-1"/>
  <p:tag name="KSO_WM_SLIDE_DIAGTYPE" val="l"/>
  <p:tag name="KSO_WM_SLIDE_LAYOUT" val="a_l"/>
  <p:tag name="KSO_WM_SLIDE_LAYOUT_CNT" val="1_1"/>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4410_3*a*1"/>
  <p:tag name="KSO_WM_TEMPLATE_CATEGORY" val="diagram"/>
  <p:tag name="KSO_WM_TEMPLATE_INDEX" val="20234410"/>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PRESET_TEXT" val="单击此处添加标题"/>
  <p:tag name="KSO_WM_UNIT_TEXT_FILL_FORE_SCHEMECOLOR_INDEX" val="15"/>
  <p:tag name="KSO_WM_UNIT_TEXT_FILL_TYPE" val="1"/>
  <p:tag name="KSO_WM_UNIT_USESOURCEFORMAT_APPLY" val="0"/>
</p:tagLst>
</file>

<file path=ppt/tags/tag219.xml><?xml version="1.0" encoding="utf-8"?>
<p:tagLst xmlns:a="http://schemas.openxmlformats.org/drawingml/2006/main" xmlns:r="http://schemas.openxmlformats.org/officeDocument/2006/relationships"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5934_2*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934"/>
  <p:tag name="KSO_WM_TEMPLATE_CATEGORY" val="custom"/>
  <p:tag name="KSO_WM_DIAGRAM_MAX_ITEMCNT" val="6"/>
  <p:tag name="KSO_WM_DIAGRAM_MIN_ITEMCNT" val="2"/>
  <p:tag name="KSO_WM_DIAGRAM_VIRTUALLY_FRAME" val="{&quot;height&quot;:240.9055938720703,&quot;width&quot;:866.3350219726562}"/>
  <p:tag name="KSO_WM_DIAGRAM_COLOR_MATCH_VALUE" val="{&quot;shape&quot;:{&quot;fill&quot;:{&quot;gradient&quot;:[{&quot;brightness&quot;:0,&quot;colorType&quot;:1,&quot;foreColorIndex&quot;:5,&quot;pos&quot;:0.17000000178813934,&quot;transparency&quot;:0},{&quot;brightness&quot;:0,&quot;colorType&quot;:1,&quot;foreColorIndex&quot;:6,&quot;pos&quot;:0.7200000286102295,&quot;transparency&quot;:0}],&quot;type&quot;:3},&quot;glow&quot;:{&quot;colorType&quot;:0},&quot;line&quot;:{&quot;type&quot;:0},&quot;shadow&quot;:{&quot;brightness&quot;:0,&quot;colorType&quot;:1,&quot;foreColorIndex&quot;:6,&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 name="KSO_WM_UNIT_FILL_FORE_SCHEMECOLOR_INDEX" val="6"/>
  <p:tag name="KSO_WM_UNIT_SHADOW_SCHEMECOLOR_INDEX" val="6"/>
  <p:tag name="KSO_WM_UNIT_USESOURCEFORMAT_APPLY" val="0"/>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a="http://schemas.openxmlformats.org/drawingml/2006/main" xmlns:r="http://schemas.openxmlformats.org/officeDocument/2006/relationships"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34"/>
</p:tagLst>
</file>

<file path=ppt/tags/tag72.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5934"/>
</p:tagLst>
</file>

<file path=ppt/tags/tag73.xml><?xml version="1.0" encoding="utf-8"?>
<p:tagLst xmlns:a="http://schemas.openxmlformats.org/drawingml/2006/main" xmlns:r="http://schemas.openxmlformats.org/officeDocument/2006/relationships"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34"/>
  <p:tag name="KSO_WM_TEMPLATE_CATEGORY" val="custom"/>
  <p:tag name="KSO_WM_TEMPLATE_MASTER_TYPE" val="0"/>
  <p:tag name="KSO_WM_TEMPLATE_COLORSEQUENCE" val="1,2,3,4,5,6"/>
</p:tagLst>
</file>

<file path=ppt/tags/tag74.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a="http://schemas.openxmlformats.org/drawingml/2006/main" xmlns:r="http://schemas.openxmlformats.org/officeDocument/2006/relationships"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a="http://schemas.openxmlformats.org/drawingml/2006/main" xmlns:r="http://schemas.openxmlformats.org/officeDocument/2006/relationships"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a="http://schemas.openxmlformats.org/drawingml/2006/main" xmlns:r="http://schemas.openxmlformats.org/officeDocument/2006/relationships"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a="http://schemas.openxmlformats.org/drawingml/2006/main" xmlns:r="http://schemas.openxmlformats.org/officeDocument/2006/relationships"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a="http://schemas.openxmlformats.org/drawingml/2006/main" xmlns:r="http://schemas.openxmlformats.org/officeDocument/2006/relationships"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a="http://schemas.openxmlformats.org/drawingml/2006/main" xmlns:r="http://schemas.openxmlformats.org/officeDocument/2006/relationships"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a="http://schemas.openxmlformats.org/drawingml/2006/main" xmlns:r="http://schemas.openxmlformats.org/officeDocument/2006/relationships"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a="http://schemas.openxmlformats.org/drawingml/2006/main" xmlns:r="http://schemas.openxmlformats.org/officeDocument/2006/relationships"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a="http://schemas.openxmlformats.org/drawingml/2006/main" xmlns:r="http://schemas.openxmlformats.org/officeDocument/2006/relationships"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a="http://schemas.openxmlformats.org/drawingml/2006/main" xmlns:r="http://schemas.openxmlformats.org/officeDocument/2006/relationships"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a="http://schemas.openxmlformats.org/drawingml/2006/main" xmlns:r="http://schemas.openxmlformats.org/officeDocument/2006/relationships"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a="http://schemas.openxmlformats.org/drawingml/2006/main" xmlns:r="http://schemas.openxmlformats.org/officeDocument/2006/relationships"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a="http://schemas.openxmlformats.org/drawingml/2006/main" xmlns:r="http://schemas.openxmlformats.org/officeDocument/2006/relationships"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a="http://schemas.openxmlformats.org/drawingml/2006/main" xmlns:r="http://schemas.openxmlformats.org/officeDocument/2006/relationships"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94.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95.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9.xml><?xml version="1.0" encoding="utf-8"?>
<p:tagLst xmlns:a="http://schemas.openxmlformats.org/drawingml/2006/main" xmlns:r="http://schemas.openxmlformats.org/officeDocument/2006/relationships"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2024.3.12-4">
      <a:dk1>
        <a:srgbClr val="333333"/>
      </a:dk1>
      <a:lt1>
        <a:sysClr val="window" lastClr="FFFFFF"/>
      </a:lt1>
      <a:dk2>
        <a:srgbClr val="031A2F"/>
      </a:dk2>
      <a:lt2>
        <a:srgbClr val="E6EFFE"/>
      </a:lt2>
      <a:accent1>
        <a:srgbClr val="3758FB"/>
      </a:accent1>
      <a:accent2>
        <a:srgbClr val="419BFD"/>
      </a:accent2>
      <a:accent3>
        <a:srgbClr val="6542FC"/>
      </a:accent3>
      <a:accent4>
        <a:srgbClr val="9B42FC"/>
      </a:accent4>
      <a:accent5>
        <a:srgbClr val="D042FC"/>
      </a:accent5>
      <a:accent6>
        <a:srgbClr val="FB43CB"/>
      </a:accent6>
      <a:hlink>
        <a:srgbClr val="0026E5"/>
      </a:hlink>
      <a:folHlink>
        <a:srgbClr val="7E1FAD"/>
      </a:folHlink>
    </a:clrScheme>
    <a:fontScheme name="qm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lgn="l">
          <a:lnSpc>
            <a:spcPct val="140000"/>
          </a:lnSpc>
          <a:defRPr sz="2400" kern="100" dirty="0">
            <a:effectLst/>
            <a:latin typeface="+mn-ea"/>
            <a:cs typeface="江城圆体 400W" panose="020B05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1443</Words>
  <Application>Microsoft Office PowerPoint</Application>
  <PresentationFormat>宽屏</PresentationFormat>
  <Paragraphs>99</Paragraphs>
  <Slides>9</Slides>
  <Notes>9</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9</vt:i4>
      </vt:variant>
    </vt:vector>
  </HeadingPairs>
  <TitlesOfParts>
    <vt:vector size="18" baseType="lpstr">
      <vt:lpstr>隶书</vt:lpstr>
      <vt:lpstr>微软雅黑</vt:lpstr>
      <vt:lpstr>Arial</vt:lpstr>
      <vt:lpstr>Arial Black</vt:lpstr>
      <vt:lpstr>Arial Rounded MT Bold</vt:lpstr>
      <vt:lpstr>Calibri</vt:lpstr>
      <vt:lpstr>Wingdings</vt:lpstr>
      <vt:lpstr>WPS</vt:lpstr>
      <vt:lpstr>Office 主题​​</vt:lpstr>
      <vt:lpstr>甲磺酸贝福替尼胶囊（赛美纳）</vt:lpstr>
      <vt:lpstr>目录</vt:lpstr>
      <vt:lpstr>药品基本信息</vt:lpstr>
      <vt:lpstr>安全性</vt:lpstr>
      <vt:lpstr>有效性</vt:lpstr>
      <vt:lpstr>有效性</vt:lpstr>
      <vt:lpstr>有效性</vt:lpstr>
      <vt:lpstr>创新性</vt:lpstr>
      <vt:lpstr>公平性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WD</dc:creator>
  <cp:lastModifiedBy>刚 王</cp:lastModifiedBy>
  <cp:revision>183</cp:revision>
  <dcterms:created xsi:type="dcterms:W3CDTF">2019-06-19T02:08:00Z</dcterms:created>
  <dcterms:modified xsi:type="dcterms:W3CDTF">2024-07-12T02:04:57Z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C555AF0B1DE44DAA911E8DEDCEB74ABD_11</vt:lpwstr>
  </property>
</Properties>
</file>