
<file path=[Content_Types].xml><?xml version="1.0" encoding="utf-8"?>
<Types xmlns="http://schemas.openxmlformats.org/package/2006/content-types">
  <Default Extension="png" ContentType="image/png"/>
  <Default Extension="jpeg" ContentType="image/jpeg"/>
  <Default Extension="JPG" ContentType="image/.jp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7" r:id="rId4"/>
    <p:sldId id="258" r:id="rId5"/>
    <p:sldId id="260" r:id="rId6"/>
    <p:sldId id="261" r:id="rId7"/>
    <p:sldId id="262" r:id="rId8"/>
    <p:sldId id="263" r:id="rId9"/>
    <p:sldId id="264" r:id="rId10"/>
    <p:sldId id="267" r:id="rId11"/>
  </p:sldIdLst>
  <p:sldSz cx="12192000" cy="6858000"/>
  <p:notesSz cx="6858000" cy="9144000"/>
  <p:custDataLst>
    <p:tags r:id="rId15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81" userDrawn="1">
          <p15:clr>
            <a:srgbClr val="A4A3A4"/>
          </p15:clr>
        </p15:guide>
        <p15:guide id="2" pos="387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DCDCDC"/>
    <a:srgbClr val="F0F0F0"/>
    <a:srgbClr val="E6E6E6"/>
    <a:srgbClr val="C8C8C8"/>
    <a:srgbClr val="FAFAFA"/>
    <a:srgbClr val="BEBE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778" autoAdjust="0"/>
    <p:restoredTop sz="94660"/>
  </p:normalViewPr>
  <p:slideViewPr>
    <p:cSldViewPr snapToGrid="0" showGuides="1">
      <p:cViewPr varScale="1">
        <p:scale>
          <a:sx n="94" d="100"/>
          <a:sy n="94" d="100"/>
        </p:scale>
        <p:origin x="64" y="160"/>
      </p:cViewPr>
      <p:guideLst>
        <p:guide orient="horz" pos="2181"/>
        <p:guide pos="3870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92" d="100"/>
          <a:sy n="92" d="100"/>
        </p:scale>
        <p:origin x="2550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5" Type="http://schemas.openxmlformats.org/officeDocument/2006/relationships/tags" Target="tags/tag74.xml"/><Relationship Id="rId14" Type="http://schemas.openxmlformats.org/officeDocument/2006/relationships/tableStyles" Target="tableStyles.xml"/><Relationship Id="rId13" Type="http://schemas.openxmlformats.org/officeDocument/2006/relationships/viewProps" Target="viewProps.xml"/><Relationship Id="rId12" Type="http://schemas.openxmlformats.org/officeDocument/2006/relationships/presProps" Target="presProps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6" Type="http://schemas.openxmlformats.org/officeDocument/2006/relationships/tags" Target="../tags/tag5.xml"/><Relationship Id="rId5" Type="http://schemas.openxmlformats.org/officeDocument/2006/relationships/tags" Target="../tags/tag4.xml"/><Relationship Id="rId4" Type="http://schemas.openxmlformats.org/officeDocument/2006/relationships/tags" Target="../tags/tag3.xml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5" Type="http://schemas.openxmlformats.org/officeDocument/2006/relationships/tags" Target="../tags/tag51.xml"/><Relationship Id="rId4" Type="http://schemas.openxmlformats.org/officeDocument/2006/relationships/tags" Target="../tags/tag50.xml"/><Relationship Id="rId3" Type="http://schemas.openxmlformats.org/officeDocument/2006/relationships/tags" Target="../tags/tag49.xml"/><Relationship Id="rId2" Type="http://schemas.openxmlformats.org/officeDocument/2006/relationships/tags" Target="../tags/tag48.xml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6" Type="http://schemas.openxmlformats.org/officeDocument/2006/relationships/tags" Target="../tags/tag56.xml"/><Relationship Id="rId5" Type="http://schemas.openxmlformats.org/officeDocument/2006/relationships/tags" Target="../tags/tag55.xml"/><Relationship Id="rId4" Type="http://schemas.openxmlformats.org/officeDocument/2006/relationships/tags" Target="../tags/tag54.xml"/><Relationship Id="rId3" Type="http://schemas.openxmlformats.org/officeDocument/2006/relationships/tags" Target="../tags/tag53.xml"/><Relationship Id="rId2" Type="http://schemas.openxmlformats.org/officeDocument/2006/relationships/tags" Target="../tags/tag52.xm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6" Type="http://schemas.openxmlformats.org/officeDocument/2006/relationships/tags" Target="../tags/tag10.xml"/><Relationship Id="rId5" Type="http://schemas.openxmlformats.org/officeDocument/2006/relationships/tags" Target="../tags/tag9.xml"/><Relationship Id="rId4" Type="http://schemas.openxmlformats.org/officeDocument/2006/relationships/tags" Target="../tags/tag8.xml"/><Relationship Id="rId3" Type="http://schemas.openxmlformats.org/officeDocument/2006/relationships/tags" Target="../tags/tag7.xml"/><Relationship Id="rId2" Type="http://schemas.openxmlformats.org/officeDocument/2006/relationships/tags" Target="../tags/tag6.xml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6" Type="http://schemas.openxmlformats.org/officeDocument/2006/relationships/tags" Target="../tags/tag15.xml"/><Relationship Id="rId5" Type="http://schemas.openxmlformats.org/officeDocument/2006/relationships/tags" Target="../tags/tag14.xml"/><Relationship Id="rId4" Type="http://schemas.openxmlformats.org/officeDocument/2006/relationships/tags" Target="../tags/tag13.xml"/><Relationship Id="rId3" Type="http://schemas.openxmlformats.org/officeDocument/2006/relationships/tags" Target="../tags/tag12.xml"/><Relationship Id="rId2" Type="http://schemas.openxmlformats.org/officeDocument/2006/relationships/tags" Target="../tags/tag11.xml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7" Type="http://schemas.openxmlformats.org/officeDocument/2006/relationships/tags" Target="../tags/tag21.xml"/><Relationship Id="rId6" Type="http://schemas.openxmlformats.org/officeDocument/2006/relationships/tags" Target="../tags/tag20.xml"/><Relationship Id="rId5" Type="http://schemas.openxmlformats.org/officeDocument/2006/relationships/tags" Target="../tags/tag19.xml"/><Relationship Id="rId4" Type="http://schemas.openxmlformats.org/officeDocument/2006/relationships/tags" Target="../tags/tag18.xml"/><Relationship Id="rId3" Type="http://schemas.openxmlformats.org/officeDocument/2006/relationships/tags" Target="../tags/tag17.xml"/><Relationship Id="rId2" Type="http://schemas.openxmlformats.org/officeDocument/2006/relationships/tags" Target="../tags/tag16.xml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9" Type="http://schemas.openxmlformats.org/officeDocument/2006/relationships/tags" Target="../tags/tag29.xml"/><Relationship Id="rId8" Type="http://schemas.openxmlformats.org/officeDocument/2006/relationships/tags" Target="../tags/tag28.xml"/><Relationship Id="rId7" Type="http://schemas.openxmlformats.org/officeDocument/2006/relationships/tags" Target="../tags/tag27.xml"/><Relationship Id="rId6" Type="http://schemas.openxmlformats.org/officeDocument/2006/relationships/tags" Target="../tags/tag26.xml"/><Relationship Id="rId5" Type="http://schemas.openxmlformats.org/officeDocument/2006/relationships/tags" Target="../tags/tag25.xml"/><Relationship Id="rId4" Type="http://schemas.openxmlformats.org/officeDocument/2006/relationships/tags" Target="../tags/tag24.xml"/><Relationship Id="rId3" Type="http://schemas.openxmlformats.org/officeDocument/2006/relationships/tags" Target="../tags/tag23.xml"/><Relationship Id="rId2" Type="http://schemas.openxmlformats.org/officeDocument/2006/relationships/tags" Target="../tags/tag22.xml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5" Type="http://schemas.openxmlformats.org/officeDocument/2006/relationships/tags" Target="../tags/tag33.xml"/><Relationship Id="rId4" Type="http://schemas.openxmlformats.org/officeDocument/2006/relationships/tags" Target="../tags/tag32.xml"/><Relationship Id="rId3" Type="http://schemas.openxmlformats.org/officeDocument/2006/relationships/tags" Target="../tags/tag31.xml"/><Relationship Id="rId2" Type="http://schemas.openxmlformats.org/officeDocument/2006/relationships/tags" Target="../tags/tag30.xm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4" Type="http://schemas.openxmlformats.org/officeDocument/2006/relationships/tags" Target="../tags/tag36.xml"/><Relationship Id="rId3" Type="http://schemas.openxmlformats.org/officeDocument/2006/relationships/tags" Target="../tags/tag35.xml"/><Relationship Id="rId2" Type="http://schemas.openxmlformats.org/officeDocument/2006/relationships/tags" Target="../tags/tag34.xm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7" Type="http://schemas.openxmlformats.org/officeDocument/2006/relationships/tags" Target="../tags/tag42.xml"/><Relationship Id="rId6" Type="http://schemas.openxmlformats.org/officeDocument/2006/relationships/tags" Target="../tags/tag41.xml"/><Relationship Id="rId5" Type="http://schemas.openxmlformats.org/officeDocument/2006/relationships/tags" Target="../tags/tag40.xml"/><Relationship Id="rId4" Type="http://schemas.openxmlformats.org/officeDocument/2006/relationships/tags" Target="../tags/tag39.xml"/><Relationship Id="rId3" Type="http://schemas.openxmlformats.org/officeDocument/2006/relationships/tags" Target="../tags/tag38.xml"/><Relationship Id="rId2" Type="http://schemas.openxmlformats.org/officeDocument/2006/relationships/tags" Target="../tags/tag37.xml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6" Type="http://schemas.openxmlformats.org/officeDocument/2006/relationships/tags" Target="../tags/tag47.xml"/><Relationship Id="rId5" Type="http://schemas.openxmlformats.org/officeDocument/2006/relationships/tags" Target="../tags/tag46.xml"/><Relationship Id="rId4" Type="http://schemas.openxmlformats.org/officeDocument/2006/relationships/tags" Target="../tags/tag45.xml"/><Relationship Id="rId3" Type="http://schemas.openxmlformats.org/officeDocument/2006/relationships/tags" Target="../tags/tag44.xml"/><Relationship Id="rId2" Type="http://schemas.openxmlformats.org/officeDocument/2006/relationships/tags" Target="../tags/tag43.xm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  <p:custDataLst>
              <p:tags r:id="rId2"/>
            </p:custDataLst>
          </p:nvPr>
        </p:nvSpPr>
        <p:spPr>
          <a:xfrm>
            <a:off x="1198800" y="914400"/>
            <a:ext cx="9799200" cy="2570400"/>
          </a:xfrm>
        </p:spPr>
        <p:txBody>
          <a:bodyPr lIns="90000" tIns="46800" rIns="90000" bIns="46800" anchor="b" anchorCtr="0">
            <a:normAutofit/>
          </a:bodyPr>
          <a:lstStyle>
            <a:lvl1pPr algn="ctr">
              <a:defRPr sz="6000"/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  <p:custDataLst>
              <p:tags r:id="rId3"/>
            </p:custDataLst>
          </p:nvPr>
        </p:nvSpPr>
        <p:spPr>
          <a:xfrm>
            <a:off x="1198800" y="3560400"/>
            <a:ext cx="9799200" cy="1472400"/>
          </a:xfrm>
        </p:spPr>
        <p:txBody>
          <a:bodyPr lIns="90000" tIns="46800" rIns="90000" bIns="46800">
            <a:normAutofit/>
          </a:bodyPr>
          <a:lstStyle>
            <a:lvl1pPr marL="0" indent="0" algn="ctr">
              <a:lnSpc>
                <a:spcPct val="110000"/>
              </a:lnSpc>
              <a:buNone/>
              <a:defRPr sz="2400" spc="2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单击此处编辑母版副标题样式</a:t>
            </a:r>
            <a:endParaRPr lang="zh-CN" altLang="en-US" dirty="0"/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5"/>
            </p:custDataLst>
          </p:nvPr>
        </p:nvSpPr>
        <p:spPr>
          <a:xfrm>
            <a:off x="608400" y="774000"/>
            <a:ext cx="10972800" cy="5482800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5"/>
            </p:custDataLst>
          </p:nvPr>
        </p:nvSpPr>
        <p:spPr>
          <a:xfrm>
            <a:off x="1198800" y="2484000"/>
            <a:ext cx="9799200" cy="1018800"/>
          </a:xfrm>
        </p:spPr>
        <p:txBody>
          <a:bodyPr vert="horz" lIns="90000" tIns="46800" rIns="90000" bIns="46800" rtlCol="0" anchor="t" anchorCtr="0">
            <a:normAutofit/>
          </a:bodyPr>
          <a:lstStyle>
            <a:lvl1pPr algn="ctr">
              <a:defRPr sz="6000"/>
            </a:lvl1pPr>
          </a:lstStyle>
          <a:p>
            <a:pPr lvl="0"/>
            <a:r>
              <a:rPr lang="zh-CN" altLang="en-US"/>
              <a:t>单击此处编辑标题</a:t>
            </a:r>
            <a:endParaRPr lang="zh-CN" altLang="en-US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6"/>
            </p:custDataLst>
          </p:nvPr>
        </p:nvSpPr>
        <p:spPr>
          <a:xfrm>
            <a:off x="1198800" y="3560400"/>
            <a:ext cx="9799200" cy="471600"/>
          </a:xfrm>
        </p:spPr>
        <p:txBody>
          <a:bodyPr lIns="90000" tIns="46800" rIns="90000" bIns="46800">
            <a:normAutofit/>
          </a:bodyPr>
          <a:lstStyle>
            <a:lvl1pPr algn="ctr">
              <a:lnSpc>
                <a:spcPct val="110000"/>
              </a:lnSpc>
              <a:buNone/>
              <a:defRPr sz="2400" spc="200"/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608400" y="1490400"/>
            <a:ext cx="10969200" cy="47592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2"/>
            </p:custDataLst>
          </p:nvPr>
        </p:nvSpPr>
        <p:spPr>
          <a:xfrm>
            <a:off x="1990800" y="3848400"/>
            <a:ext cx="7768800" cy="766800"/>
          </a:xfrm>
        </p:spPr>
        <p:txBody>
          <a:bodyPr lIns="90000" tIns="46800" rIns="90000" bIns="46800" anchor="b" anchorCtr="0">
            <a:normAutofit/>
          </a:bodyPr>
          <a:lstStyle>
            <a:lvl1pPr>
              <a:defRPr sz="4400"/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1990800" y="4615200"/>
            <a:ext cx="7768800" cy="867600"/>
          </a:xfrm>
        </p:spPr>
        <p:txBody>
          <a:bodyPr lIns="90000" tIns="46800" rIns="90000" bIns="46800">
            <a:normAutofit/>
          </a:bodyPr>
          <a:lstStyle>
            <a:lvl1pPr marL="0" indent="0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>
          <a:xfrm>
            <a:off x="608400" y="1501200"/>
            <a:ext cx="5176800" cy="47484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411600" y="1501200"/>
            <a:ext cx="5176800" cy="4748400"/>
          </a:xfrm>
        </p:spPr>
        <p:txBody>
          <a:bodyPr lIns="90000" tIns="46800" rIns="90000" bIns="4680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单击此处编辑文本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2"/>
            </p:custDataLst>
          </p:nvPr>
        </p:nvSpPr>
        <p:spPr>
          <a:xfrm>
            <a:off x="608400" y="1555200"/>
            <a:ext cx="5233077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3"/>
            </p:custDataLst>
          </p:nvPr>
        </p:nvSpPr>
        <p:spPr>
          <a:xfrm>
            <a:off x="6350400" y="1555200"/>
            <a:ext cx="5227200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  <p:custDataLst>
              <p:tags r:id="rId2"/>
            </p:custDataLst>
          </p:nvPr>
        </p:nvSpPr>
        <p:spPr>
          <a:xfrm>
            <a:off x="10234800" y="914400"/>
            <a:ext cx="1044000" cy="5029200"/>
          </a:xfrm>
        </p:spPr>
        <p:txBody>
          <a:bodyPr vert="eaVert" lIns="90000" tIns="46800" rIns="90000" bIns="46800" rtlCol="0" anchor="ctr" anchorCtr="0">
            <a:normAutofit/>
          </a:bodyPr>
          <a:lstStyle>
            <a:lvl1pPr>
              <a:buNone/>
              <a:defRPr sz="2800"/>
            </a:lvl1pPr>
          </a:lstStyle>
          <a:p>
            <a:pPr lvl="0"/>
            <a:r>
              <a:rPr lang="zh-CN" altLang="en-US"/>
              <a:t>单击此处编辑标题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3"/>
            </p:custDataLst>
          </p:nvPr>
        </p:nvSpPr>
        <p:spPr>
          <a:xfrm>
            <a:off x="914400" y="914400"/>
            <a:ext cx="9169200" cy="5029200"/>
          </a:xfrm>
        </p:spPr>
        <p:txBody>
          <a:bodyPr vert="eaVert" lIns="46800" tIns="46800" rIns="46800" bIns="46800"/>
          <a:lstStyle>
            <a:lvl1pPr marL="228600" indent="-228600">
              <a:spcAft>
                <a:spcPts val="1000"/>
              </a:spcAft>
              <a:defRPr spc="300"/>
            </a:lvl1pPr>
            <a:lvl2pPr marL="685800" indent="-228600">
              <a:defRPr spc="300"/>
            </a:lvl2pPr>
            <a:lvl3pPr marL="1143000" indent="-228600">
              <a:defRPr spc="300"/>
            </a:lvl3pPr>
            <a:lvl4pPr marL="1600200" indent="-228600">
              <a:defRPr spc="300"/>
            </a:lvl4pPr>
            <a:lvl5pPr marL="2057400" indent="-228600">
              <a:defRPr spc="300"/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8" Type="http://schemas.openxmlformats.org/officeDocument/2006/relationships/theme" Target="../theme/theme1.xml"/><Relationship Id="rId17" Type="http://schemas.openxmlformats.org/officeDocument/2006/relationships/tags" Target="../tags/tag62.xml"/><Relationship Id="rId16" Type="http://schemas.openxmlformats.org/officeDocument/2006/relationships/tags" Target="../tags/tag61.xml"/><Relationship Id="rId15" Type="http://schemas.openxmlformats.org/officeDocument/2006/relationships/tags" Target="../tags/tag60.xml"/><Relationship Id="rId14" Type="http://schemas.openxmlformats.org/officeDocument/2006/relationships/tags" Target="../tags/tag59.xml"/><Relationship Id="rId13" Type="http://schemas.openxmlformats.org/officeDocument/2006/relationships/tags" Target="../tags/tag58.xml"/><Relationship Id="rId12" Type="http://schemas.openxmlformats.org/officeDocument/2006/relationships/tags" Target="../tags/tag57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2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</p:spPr>
        <p:txBody>
          <a:bodyPr vert="horz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3"/>
            </p:custDataLst>
          </p:nvPr>
        </p:nvSpPr>
        <p:spPr>
          <a:xfrm>
            <a:off x="608400" y="1490400"/>
            <a:ext cx="10969200" cy="47592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4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5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6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  <p:custDataLst>
      <p:tags r:id="rId17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0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tags" Target="../tags/tag64.xml"/><Relationship Id="rId2" Type="http://schemas.openxmlformats.org/officeDocument/2006/relationships/image" Target="../media/image1.png"/><Relationship Id="rId1" Type="http://schemas.openxmlformats.org/officeDocument/2006/relationships/tags" Target="../tags/tag63.xml"/></Relationships>
</file>

<file path=ppt/slides/_rels/slide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0.xml"/><Relationship Id="rId3" Type="http://schemas.openxmlformats.org/officeDocument/2006/relationships/tags" Target="../tags/tag65.xml"/><Relationship Id="rId2" Type="http://schemas.openxmlformats.org/officeDocument/2006/relationships/image" Target="../media/image1.png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0.xml"/><Relationship Id="rId2" Type="http://schemas.openxmlformats.org/officeDocument/2006/relationships/tags" Target="../tags/tag66.xml"/><Relationship Id="rId1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0.xml"/><Relationship Id="rId1" Type="http://schemas.openxmlformats.org/officeDocument/2006/relationships/tags" Target="../tags/tag67.xml"/></Relationships>
</file>

<file path=ppt/slides/_rels/slide5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0.xml"/><Relationship Id="rId3" Type="http://schemas.openxmlformats.org/officeDocument/2006/relationships/tags" Target="../tags/tag68.xml"/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0.xml"/><Relationship Id="rId1" Type="http://schemas.openxmlformats.org/officeDocument/2006/relationships/tags" Target="../tags/tag6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0.xml"/><Relationship Id="rId1" Type="http://schemas.openxmlformats.org/officeDocument/2006/relationships/tags" Target="../tags/tag70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0.xml"/><Relationship Id="rId2" Type="http://schemas.openxmlformats.org/officeDocument/2006/relationships/tags" Target="../tags/tag71.xml"/><Relationship Id="rId1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tags" Target="../tags/tag73.xml"/><Relationship Id="rId2" Type="http://schemas.openxmlformats.org/officeDocument/2006/relationships/image" Target="../media/image1.png"/><Relationship Id="rId1" Type="http://schemas.openxmlformats.org/officeDocument/2006/relationships/tags" Target="../tags/tag7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副标题 2"/>
          <p:cNvSpPr>
            <a:spLocks noGrp="1"/>
          </p:cNvSpPr>
          <p:nvPr>
            <p:ph type="subTitle" idx="1"/>
            <p:custDataLst>
              <p:tags r:id="rId1"/>
            </p:custDataLst>
          </p:nvPr>
        </p:nvSpPr>
        <p:spPr>
          <a:xfrm>
            <a:off x="1198880" y="3884295"/>
            <a:ext cx="9799320" cy="1707515"/>
          </a:xfrm>
        </p:spPr>
        <p:txBody>
          <a:bodyPr>
            <a:normAutofit/>
          </a:bodyPr>
          <a:lstStyle/>
          <a:p>
            <a:r>
              <a:rPr lang="zh-CN" altLang="en-US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盐酸阿比多尔颗粒</a:t>
            </a:r>
            <a:endParaRPr lang="zh-CN" altLang="en-US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r>
              <a:rPr lang="zh-CN" altLang="en-US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（壮彤）</a:t>
            </a:r>
            <a:endParaRPr lang="zh-CN" altLang="en-US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r>
              <a:rPr lang="zh-CN" altLang="en-US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江苏涟水制药有限公司</a:t>
            </a:r>
            <a:endParaRPr lang="zh-CN" altLang="en-US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7" name="流程图: 可选过程 6"/>
          <p:cNvSpPr/>
          <p:nvPr/>
        </p:nvSpPr>
        <p:spPr>
          <a:xfrm>
            <a:off x="352425" y="343535"/>
            <a:ext cx="1932305" cy="882650"/>
          </a:xfrm>
          <a:prstGeom prst="flowChartAlternateProcess">
            <a:avLst/>
          </a:prstGeom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4400"/>
              <a:t>PPT2</a:t>
            </a:r>
            <a:endParaRPr lang="en-US" altLang="zh-CN" sz="4400"/>
          </a:p>
        </p:txBody>
      </p:sp>
      <p:pic>
        <p:nvPicPr>
          <p:cNvPr id="8" name="图片 7" descr="抠图文件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77210" y="528320"/>
            <a:ext cx="5325110" cy="3123565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图片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386205" y="2545080"/>
            <a:ext cx="1621155" cy="1621155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4509770" y="911860"/>
            <a:ext cx="180403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zh-CN" altLang="en-US"/>
          </a:p>
        </p:txBody>
      </p:sp>
      <p:sp>
        <p:nvSpPr>
          <p:cNvPr id="7" name="文本框 6"/>
          <p:cNvSpPr txBox="1"/>
          <p:nvPr/>
        </p:nvSpPr>
        <p:spPr>
          <a:xfrm>
            <a:off x="4636770" y="1038860"/>
            <a:ext cx="180403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zh-CN" altLang="en-US"/>
          </a:p>
        </p:txBody>
      </p:sp>
      <p:sp>
        <p:nvSpPr>
          <p:cNvPr id="11" name="矩形 10"/>
          <p:cNvSpPr/>
          <p:nvPr/>
        </p:nvSpPr>
        <p:spPr>
          <a:xfrm>
            <a:off x="3656330" y="979805"/>
            <a:ext cx="3220085" cy="89217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>
                <a:solidFill>
                  <a:srgbClr val="00B0F0"/>
                </a:solidFill>
              </a:rPr>
              <a:t>01</a:t>
            </a:r>
            <a:r>
              <a:rPr lang="zh-CN" altLang="en-US">
                <a:solidFill>
                  <a:srgbClr val="00B0F0"/>
                </a:solidFill>
              </a:rPr>
              <a:t>药品基本信息</a:t>
            </a:r>
            <a:endParaRPr lang="zh-CN" altLang="en-US">
              <a:solidFill>
                <a:srgbClr val="00B0F0"/>
              </a:solidFill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3591560" y="4166235"/>
            <a:ext cx="3220085" cy="89217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>
                <a:solidFill>
                  <a:srgbClr val="00B0F0"/>
                </a:solidFill>
              </a:rPr>
              <a:t>05</a:t>
            </a:r>
            <a:r>
              <a:rPr lang="zh-CN" altLang="en-US">
                <a:solidFill>
                  <a:srgbClr val="00B0F0"/>
                </a:solidFill>
              </a:rPr>
              <a:t>公平性</a:t>
            </a:r>
            <a:endParaRPr lang="zh-CN" altLang="en-US">
              <a:solidFill>
                <a:srgbClr val="00B0F0"/>
              </a:solidFill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3591560" y="2759075"/>
            <a:ext cx="3220085" cy="89217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>
                <a:solidFill>
                  <a:srgbClr val="00B0F0"/>
                </a:solidFill>
              </a:rPr>
              <a:t>03</a:t>
            </a:r>
            <a:r>
              <a:rPr lang="zh-CN" altLang="en-US">
                <a:solidFill>
                  <a:srgbClr val="00B0F0"/>
                </a:solidFill>
              </a:rPr>
              <a:t>有效性</a:t>
            </a:r>
            <a:endParaRPr lang="zh-CN" altLang="en-US">
              <a:solidFill>
                <a:srgbClr val="00B0F0"/>
              </a:solidFill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7618095" y="2759075"/>
            <a:ext cx="3220085" cy="89217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>
                <a:solidFill>
                  <a:srgbClr val="00B0F0"/>
                </a:solidFill>
              </a:rPr>
              <a:t>04</a:t>
            </a:r>
            <a:r>
              <a:rPr lang="zh-CN" altLang="en-US">
                <a:solidFill>
                  <a:srgbClr val="00B0F0"/>
                </a:solidFill>
              </a:rPr>
              <a:t>创新性</a:t>
            </a:r>
            <a:endParaRPr lang="zh-CN" altLang="en-US">
              <a:solidFill>
                <a:srgbClr val="00B0F0"/>
              </a:solidFill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7618095" y="979805"/>
            <a:ext cx="3220085" cy="89217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rgbClr val="00B0F0"/>
                </a:solidFill>
              </a:rPr>
              <a:t>02</a:t>
            </a:r>
            <a:r>
              <a:rPr lang="zh-CN" altLang="en-US">
                <a:solidFill>
                  <a:srgbClr val="00B0F0"/>
                </a:solidFill>
              </a:rPr>
              <a:t>安全性</a:t>
            </a:r>
            <a:endParaRPr lang="zh-CN" altLang="en-US">
              <a:solidFill>
                <a:srgbClr val="00B0F0"/>
              </a:solidFill>
            </a:endParaRPr>
          </a:p>
        </p:txBody>
      </p:sp>
      <p:pic>
        <p:nvPicPr>
          <p:cNvPr id="18" name="图片 17" descr="抠图文件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03185" y="3966210"/>
            <a:ext cx="3513455" cy="2092960"/>
          </a:xfrm>
          <a:prstGeom prst="rect">
            <a:avLst/>
          </a:prstGeom>
        </p:spPr>
      </p:pic>
      <p:sp>
        <p:nvSpPr>
          <p:cNvPr id="20" name="流程图: 可选过程 19"/>
          <p:cNvSpPr/>
          <p:nvPr/>
        </p:nvSpPr>
        <p:spPr>
          <a:xfrm>
            <a:off x="1117600" y="1010285"/>
            <a:ext cx="1903095" cy="902335"/>
          </a:xfrm>
          <a:prstGeom prst="flowChartAlternateProcess">
            <a:avLst/>
          </a:prstGeom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4400"/>
              <a:t>目录</a:t>
            </a:r>
            <a:endParaRPr lang="zh-CN" altLang="en-US" sz="4400"/>
          </a:p>
        </p:txBody>
      </p:sp>
    </p:spTree>
    <p:custDataLst>
      <p:tags r:id="rId3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1" grpId="1" animBg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10">
          <a:fgClr>
            <a:schemeClr val="accent4">
              <a:lumMod val="20000"/>
              <a:lumOff val="80000"/>
            </a:schemeClr>
          </a:fgClr>
          <a:bgClr>
            <a:srgbClr val="FFFFFF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内容占位符 6"/>
          <p:cNvSpPr>
            <a:spLocks noGrp="1"/>
          </p:cNvSpPr>
          <p:nvPr>
            <p:ph sz="quarter" idx="13"/>
          </p:nvPr>
        </p:nvSpPr>
        <p:spPr>
          <a:xfrm>
            <a:off x="979170" y="1957070"/>
            <a:ext cx="4498975" cy="4436110"/>
          </a:xfrm>
          <a:ln w="28575" cmpd="dbl">
            <a:solidFill>
              <a:schemeClr val="accent1">
                <a:shade val="50000"/>
              </a:schemeClr>
            </a:solidFill>
            <a:prstDash val="sysDot"/>
          </a:ln>
        </p:spPr>
        <p:txBody>
          <a:bodyPr>
            <a:normAutofit fontScale="75000" lnSpcReduction="20000"/>
          </a:bodyPr>
          <a:lstStyle/>
          <a:p>
            <a:pPr marL="0" indent="0">
              <a:buNone/>
            </a:pPr>
            <a:r>
              <a:rPr lang="zh-CN" altLang="en-US">
                <a:sym typeface="+mn-ea"/>
              </a:rPr>
              <a:t>药品基本信息</a:t>
            </a:r>
            <a:endParaRPr lang="zh-CN" altLang="en-US"/>
          </a:p>
          <a:p>
            <a:pPr marL="0" indent="0">
              <a:buNone/>
            </a:pPr>
            <a:r>
              <a:rPr lang="en-US" altLang="zh-CN">
                <a:sym typeface="+mn-ea"/>
              </a:rPr>
              <a:t>   </a:t>
            </a:r>
            <a:r>
              <a:rPr lang="zh-CN" altLang="en-US">
                <a:latin typeface="+mj-ea"/>
                <a:ea typeface="+mj-ea"/>
                <a:cs typeface="+mj-ea"/>
                <a:sym typeface="+mn-ea"/>
              </a:rPr>
              <a:t>通用名：</a:t>
            </a:r>
            <a:r>
              <a:rPr lang="zh-CN" altLang="en-US" b="1">
                <a:solidFill>
                  <a:schemeClr val="tx2">
                    <a:lumMod val="60000"/>
                    <a:lumOff val="40000"/>
                  </a:schemeClr>
                </a:solidFill>
                <a:latin typeface="+mj-ea"/>
                <a:ea typeface="+mj-ea"/>
                <a:cs typeface="+mj-ea"/>
                <a:sym typeface="+mn-ea"/>
              </a:rPr>
              <a:t>盐酸阿比多尔颗粒</a:t>
            </a:r>
            <a:endParaRPr lang="zh-CN" altLang="en-US" b="1">
              <a:solidFill>
                <a:schemeClr val="tx2">
                  <a:lumMod val="60000"/>
                  <a:lumOff val="40000"/>
                </a:schemeClr>
              </a:solidFill>
              <a:latin typeface="+mj-ea"/>
              <a:ea typeface="+mj-ea"/>
              <a:cs typeface="+mj-ea"/>
            </a:endParaRPr>
          </a:p>
          <a:p>
            <a:pPr marL="0" indent="0">
              <a:buNone/>
            </a:pPr>
            <a:r>
              <a:rPr lang="en-US" altLang="zh-CN">
                <a:latin typeface="+mj-ea"/>
                <a:ea typeface="+mj-ea"/>
                <a:cs typeface="+mj-ea"/>
                <a:sym typeface="+mn-ea"/>
              </a:rPr>
              <a:t>   </a:t>
            </a:r>
            <a:r>
              <a:rPr lang="zh-CN" altLang="en-US">
                <a:latin typeface="+mj-ea"/>
                <a:ea typeface="+mj-ea"/>
                <a:cs typeface="+mj-ea"/>
                <a:sym typeface="+mn-ea"/>
              </a:rPr>
              <a:t>注册规格：</a:t>
            </a:r>
            <a:r>
              <a:rPr lang="zh-CN" altLang="en-US" b="1">
                <a:solidFill>
                  <a:schemeClr val="tx2">
                    <a:lumMod val="60000"/>
                    <a:lumOff val="40000"/>
                  </a:schemeClr>
                </a:solidFill>
                <a:latin typeface="+mj-ea"/>
                <a:ea typeface="+mj-ea"/>
                <a:cs typeface="+mj-ea"/>
                <a:sym typeface="+mn-ea"/>
              </a:rPr>
              <a:t>0.1g*6袋、0.1g*9袋、0.1g*12袋。</a:t>
            </a:r>
            <a:endParaRPr lang="zh-CN" altLang="en-US" b="1">
              <a:solidFill>
                <a:schemeClr val="tx2">
                  <a:lumMod val="60000"/>
                  <a:lumOff val="40000"/>
                </a:schemeClr>
              </a:solidFill>
              <a:latin typeface="+mj-ea"/>
              <a:ea typeface="+mj-ea"/>
              <a:cs typeface="+mj-ea"/>
              <a:sym typeface="+mn-ea"/>
            </a:endParaRPr>
          </a:p>
          <a:p>
            <a:pPr marL="0" indent="0">
              <a:buNone/>
            </a:pPr>
            <a:r>
              <a:rPr lang="en-US" altLang="zh-CN">
                <a:latin typeface="+mj-ea"/>
                <a:ea typeface="+mj-ea"/>
                <a:cs typeface="+mj-ea"/>
                <a:sym typeface="+mn-ea"/>
              </a:rPr>
              <a:t>  </a:t>
            </a:r>
            <a:r>
              <a:rPr lang="zh-CN" altLang="en-US">
                <a:latin typeface="+mj-ea"/>
                <a:ea typeface="+mj-ea"/>
                <a:cs typeface="+mj-ea"/>
                <a:sym typeface="+mn-ea"/>
              </a:rPr>
              <a:t>目前大陆地区同通用名药品的上市情况：</a:t>
            </a:r>
            <a:r>
              <a:rPr lang="zh-CN" altLang="en-US" b="1">
                <a:solidFill>
                  <a:schemeClr val="tx2">
                    <a:lumMod val="60000"/>
                    <a:lumOff val="40000"/>
                  </a:schemeClr>
                </a:solidFill>
                <a:latin typeface="+mj-ea"/>
                <a:ea typeface="+mj-ea"/>
                <a:cs typeface="+mj-ea"/>
                <a:sym typeface="+mn-ea"/>
              </a:rPr>
              <a:t>共</a:t>
            </a:r>
            <a:r>
              <a:rPr lang="en-US" altLang="zh-CN" b="1">
                <a:solidFill>
                  <a:schemeClr val="tx2">
                    <a:lumMod val="60000"/>
                    <a:lumOff val="40000"/>
                  </a:schemeClr>
                </a:solidFill>
                <a:latin typeface="+mj-ea"/>
                <a:ea typeface="+mj-ea"/>
                <a:cs typeface="+mj-ea"/>
                <a:sym typeface="+mn-ea"/>
              </a:rPr>
              <a:t>1</a:t>
            </a:r>
            <a:r>
              <a:rPr lang="zh-CN" altLang="en-US" b="1">
                <a:solidFill>
                  <a:schemeClr val="tx2">
                    <a:lumMod val="60000"/>
                    <a:lumOff val="40000"/>
                  </a:schemeClr>
                </a:solidFill>
                <a:latin typeface="+mj-ea"/>
                <a:ea typeface="+mj-ea"/>
                <a:cs typeface="+mj-ea"/>
                <a:sym typeface="+mn-ea"/>
              </a:rPr>
              <a:t>家。</a:t>
            </a:r>
            <a:endParaRPr lang="zh-CN" altLang="en-US">
              <a:latin typeface="+mj-ea"/>
              <a:ea typeface="+mj-ea"/>
              <a:cs typeface="+mj-ea"/>
              <a:sym typeface="+mn-ea"/>
            </a:endParaRPr>
          </a:p>
          <a:p>
            <a:pPr marL="0" indent="0">
              <a:buNone/>
            </a:pPr>
            <a:r>
              <a:rPr lang="en-US" altLang="zh-CN">
                <a:latin typeface="+mj-ea"/>
                <a:ea typeface="+mj-ea"/>
                <a:cs typeface="+mj-ea"/>
                <a:sym typeface="+mn-ea"/>
              </a:rPr>
              <a:t>   </a:t>
            </a:r>
            <a:r>
              <a:rPr lang="zh-CN" altLang="en-US">
                <a:latin typeface="+mj-ea"/>
                <a:ea typeface="+mj-ea"/>
                <a:cs typeface="+mj-ea"/>
                <a:sym typeface="+mn-ea"/>
              </a:rPr>
              <a:t>是否为</a:t>
            </a:r>
            <a:r>
              <a:rPr lang="en-US" altLang="zh-CN">
                <a:latin typeface="+mj-ea"/>
                <a:ea typeface="+mj-ea"/>
                <a:cs typeface="+mj-ea"/>
                <a:sym typeface="+mn-ea"/>
              </a:rPr>
              <a:t>OTC</a:t>
            </a:r>
            <a:r>
              <a:rPr lang="zh-CN" altLang="en-US">
                <a:latin typeface="+mj-ea"/>
                <a:ea typeface="+mj-ea"/>
                <a:cs typeface="+mj-ea"/>
                <a:sym typeface="+mn-ea"/>
              </a:rPr>
              <a:t>药品：</a:t>
            </a:r>
            <a:r>
              <a:rPr lang="zh-CN" altLang="en-US" b="1">
                <a:solidFill>
                  <a:schemeClr val="tx2">
                    <a:lumMod val="60000"/>
                    <a:lumOff val="40000"/>
                  </a:schemeClr>
                </a:solidFill>
                <a:latin typeface="+mj-ea"/>
                <a:ea typeface="+mj-ea"/>
                <a:cs typeface="+mj-ea"/>
                <a:sym typeface="+mn-ea"/>
              </a:rPr>
              <a:t>否。</a:t>
            </a:r>
            <a:endParaRPr lang="zh-CN" altLang="en-US" b="1">
              <a:solidFill>
                <a:schemeClr val="tx2">
                  <a:lumMod val="60000"/>
                  <a:lumOff val="40000"/>
                </a:schemeClr>
              </a:solidFill>
              <a:latin typeface="+mj-ea"/>
              <a:ea typeface="+mj-ea"/>
              <a:cs typeface="+mj-ea"/>
              <a:sym typeface="+mn-ea"/>
            </a:endParaRPr>
          </a:p>
          <a:p>
            <a:pPr marL="0" indent="0">
              <a:buNone/>
            </a:pPr>
            <a:r>
              <a:rPr lang="zh-CN" altLang="en-US" b="1">
                <a:solidFill>
                  <a:schemeClr val="tx2">
                    <a:lumMod val="60000"/>
                    <a:lumOff val="40000"/>
                  </a:schemeClr>
                </a:solidFill>
                <a:latin typeface="+mj-ea"/>
                <a:ea typeface="+mj-ea"/>
                <a:cs typeface="+mj-ea"/>
                <a:sym typeface="+mn-ea"/>
              </a:rPr>
              <a:t> </a:t>
            </a:r>
            <a:r>
              <a:rPr lang="en-US" altLang="zh-CN" b="1">
                <a:solidFill>
                  <a:schemeClr val="tx2">
                    <a:lumMod val="60000"/>
                    <a:lumOff val="40000"/>
                  </a:schemeClr>
                </a:solidFill>
                <a:latin typeface="+mj-ea"/>
                <a:ea typeface="+mj-ea"/>
                <a:cs typeface="+mj-ea"/>
                <a:sym typeface="+mn-ea"/>
              </a:rPr>
              <a:t> </a:t>
            </a:r>
            <a:r>
              <a:rPr>
                <a:sym typeface="+mn-ea"/>
              </a:rPr>
              <a:t>阿比多尔(arbidol)是前苏联药物化学研究中心研制的非核苷类抗病毒药物, 于 1993 年在俄罗斯首次上市,在俄罗斯用于治疗流行性感冒(流感)已有多年。 </a:t>
            </a:r>
            <a:endParaRPr>
              <a:sym typeface="+mn-ea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>
                <a:sym typeface="+mn-ea"/>
              </a:rPr>
              <a:t>目前,阿比多尔的疗效已经得到国际专家的认可和青睐, 俄罗斯联邦健康保健会及发展部已将此药列为</a:t>
            </a:r>
            <a:r>
              <a:rPr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sym typeface="+mn-ea"/>
              </a:rPr>
              <a:t>医生无偿医疗救助的处方药和急救机关必备的药物品种</a:t>
            </a:r>
            <a:r>
              <a:rPr>
                <a:sym typeface="+mn-ea"/>
              </a:rPr>
              <a:t>, 并且已经在日本和欧洲一些国家上市, 并于2006年在中国亦已获准上市。</a:t>
            </a:r>
            <a:endParaRPr>
              <a:sym typeface="+mn-ea"/>
            </a:endParaRPr>
          </a:p>
          <a:p>
            <a:pPr marL="0" indent="0">
              <a:buNone/>
            </a:pPr>
            <a:r>
              <a:rPr lang="en-US" altLang="zh-CN">
                <a:latin typeface="+mj-ea"/>
                <a:ea typeface="+mj-ea"/>
                <a:cs typeface="+mj-ea"/>
                <a:sym typeface="+mn-ea"/>
              </a:rPr>
              <a:t>  </a:t>
            </a:r>
            <a:r>
              <a:rPr lang="zh-CN" altLang="en-US">
                <a:latin typeface="+mj-ea"/>
                <a:ea typeface="+mj-ea"/>
                <a:cs typeface="+mj-ea"/>
                <a:sym typeface="+mn-ea"/>
              </a:rPr>
              <a:t>参照药品建议：</a:t>
            </a:r>
            <a:r>
              <a:rPr lang="zh-CN" altLang="en-US" b="1">
                <a:solidFill>
                  <a:schemeClr val="tx2">
                    <a:lumMod val="60000"/>
                    <a:lumOff val="40000"/>
                  </a:schemeClr>
                </a:solidFill>
                <a:latin typeface="+mj-ea"/>
                <a:ea typeface="+mj-ea"/>
                <a:cs typeface="+mj-ea"/>
                <a:sym typeface="+mn-ea"/>
              </a:rPr>
              <a:t>盐酸阿比多尔口服常释剂型</a:t>
            </a:r>
            <a:endParaRPr lang="zh-CN" altLang="en-US">
              <a:latin typeface="+mj-ea"/>
              <a:ea typeface="+mj-ea"/>
              <a:cs typeface="+mj-ea"/>
            </a:endParaRPr>
          </a:p>
          <a:p>
            <a:pPr marL="0" indent="0">
              <a:buNone/>
            </a:pPr>
            <a:endParaRPr lang="zh-CN" altLang="en-US"/>
          </a:p>
        </p:txBody>
      </p:sp>
      <p:sp>
        <p:nvSpPr>
          <p:cNvPr id="8" name="单圆角矩形 7"/>
          <p:cNvSpPr/>
          <p:nvPr/>
        </p:nvSpPr>
        <p:spPr>
          <a:xfrm>
            <a:off x="979170" y="960120"/>
            <a:ext cx="1602105" cy="827405"/>
          </a:xfrm>
          <a:prstGeom prst="round1Rect">
            <a:avLst/>
          </a:prstGeom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4400"/>
              <a:t>01</a:t>
            </a:r>
            <a:endParaRPr lang="en-US" altLang="zh-CN" sz="4400"/>
          </a:p>
        </p:txBody>
      </p:sp>
      <p:sp>
        <p:nvSpPr>
          <p:cNvPr id="9" name="燕尾形 8"/>
          <p:cNvSpPr/>
          <p:nvPr/>
        </p:nvSpPr>
        <p:spPr>
          <a:xfrm>
            <a:off x="5031105" y="1289685"/>
            <a:ext cx="1711960" cy="589280"/>
          </a:xfrm>
          <a:prstGeom prst="chevron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/>
              <a:t>02</a:t>
            </a:r>
            <a:r>
              <a:rPr lang="zh-CN" altLang="en-US"/>
              <a:t>安全性</a:t>
            </a:r>
            <a:endParaRPr lang="zh-CN" altLang="en-US"/>
          </a:p>
        </p:txBody>
      </p:sp>
      <p:sp>
        <p:nvSpPr>
          <p:cNvPr id="10" name="燕尾形 9"/>
          <p:cNvSpPr/>
          <p:nvPr/>
        </p:nvSpPr>
        <p:spPr>
          <a:xfrm>
            <a:off x="3272790" y="1289685"/>
            <a:ext cx="1915795" cy="564515"/>
          </a:xfrm>
          <a:prstGeom prst="chevron">
            <a:avLst/>
          </a:prstGeom>
          <a:solidFill>
            <a:schemeClr val="accent1"/>
          </a:solidFill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/>
              <a:t>01</a:t>
            </a:r>
            <a:r>
              <a:rPr lang="zh-CN" altLang="en-US"/>
              <a:t>基本信息</a:t>
            </a:r>
            <a:endParaRPr lang="zh-CN" altLang="en-US"/>
          </a:p>
        </p:txBody>
      </p:sp>
      <p:sp>
        <p:nvSpPr>
          <p:cNvPr id="11" name="燕尾形 10"/>
          <p:cNvSpPr/>
          <p:nvPr/>
        </p:nvSpPr>
        <p:spPr>
          <a:xfrm>
            <a:off x="6597650" y="1289685"/>
            <a:ext cx="1765935" cy="589280"/>
          </a:xfrm>
          <a:prstGeom prst="chevron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/>
              <a:t>03</a:t>
            </a:r>
            <a:r>
              <a:rPr lang="zh-CN" altLang="en-US"/>
              <a:t>有效性</a:t>
            </a:r>
            <a:endParaRPr lang="zh-CN" altLang="en-US"/>
          </a:p>
        </p:txBody>
      </p:sp>
      <p:sp>
        <p:nvSpPr>
          <p:cNvPr id="12" name="燕尾形 11"/>
          <p:cNvSpPr/>
          <p:nvPr/>
        </p:nvSpPr>
        <p:spPr>
          <a:xfrm>
            <a:off x="8246110" y="1307465"/>
            <a:ext cx="1873250" cy="546735"/>
          </a:xfrm>
          <a:prstGeom prst="chevron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/>
              <a:t>04</a:t>
            </a:r>
            <a:r>
              <a:rPr lang="zh-CN" altLang="en-US"/>
              <a:t>创新性</a:t>
            </a:r>
            <a:endParaRPr lang="zh-CN" altLang="en-US"/>
          </a:p>
        </p:txBody>
      </p:sp>
      <p:sp>
        <p:nvSpPr>
          <p:cNvPr id="13" name="燕尾形 12"/>
          <p:cNvSpPr/>
          <p:nvPr/>
        </p:nvSpPr>
        <p:spPr>
          <a:xfrm>
            <a:off x="9952990" y="1307465"/>
            <a:ext cx="1736725" cy="571500"/>
          </a:xfrm>
          <a:prstGeom prst="chevron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/>
              <a:t>05</a:t>
            </a:r>
            <a:r>
              <a:rPr lang="zh-CN" altLang="en-US"/>
              <a:t>公平性</a:t>
            </a:r>
            <a:endParaRPr lang="zh-CN" altLang="en-US"/>
          </a:p>
        </p:txBody>
      </p:sp>
      <p:sp>
        <p:nvSpPr>
          <p:cNvPr id="14" name="文本框 13"/>
          <p:cNvSpPr txBox="1"/>
          <p:nvPr/>
        </p:nvSpPr>
        <p:spPr>
          <a:xfrm>
            <a:off x="5478145" y="1957705"/>
            <a:ext cx="6414770" cy="443484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zh-CN" altLang="en-US" b="1">
                <a:sym typeface="+mn-ea"/>
              </a:rPr>
              <a:t>药理作用：广谱抗病毒，有效抑制呼吸道病毒等多种病毒</a:t>
            </a:r>
            <a:endParaRPr lang="zh-CN" altLang="en-US" b="1"/>
          </a:p>
          <a:p>
            <a:endParaRPr lang="zh-CN" altLang="en-US"/>
          </a:p>
        </p:txBody>
      </p:sp>
      <p:pic>
        <p:nvPicPr>
          <p:cNvPr id="2" name="图片 1" descr="微信图片_20180129153600"/>
          <p:cNvPicPr>
            <a:picLocks noChangeAspect="1"/>
          </p:cNvPicPr>
          <p:nvPr/>
        </p:nvPicPr>
        <p:blipFill>
          <a:blip r:embed="rId1"/>
          <a:srcRect l="53420" t="27773" r="31185" b="42970"/>
          <a:stretch>
            <a:fillRect/>
          </a:stretch>
        </p:blipFill>
        <p:spPr>
          <a:xfrm>
            <a:off x="5541645" y="2883535"/>
            <a:ext cx="4071620" cy="3509645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9651365" y="2580005"/>
            <a:ext cx="2025015" cy="381254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indent="0">
              <a:lnSpc>
                <a:spcPct val="150000"/>
              </a:lnSpc>
            </a:pPr>
            <a:r>
              <a:rPr lang="zh-CN" altLang="en-US" sz="1400" b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此图以</a:t>
            </a:r>
            <a:r>
              <a:rPr lang="en-US" altLang="zh-CN" sz="1400" b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HCV</a:t>
            </a:r>
            <a:r>
              <a:rPr lang="zh-CN" altLang="en-US" sz="1400" b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病毒入侵宿主细胞的过程为模型  </a:t>
            </a:r>
            <a:endParaRPr lang="zh-CN" altLang="en-US" sz="1400" b="1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 indent="0">
              <a:lnSpc>
                <a:spcPct val="150000"/>
              </a:lnSpc>
            </a:pPr>
            <a:r>
              <a:rPr lang="zh-CN" altLang="en-US" sz="1400" b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蓝紫色：</a:t>
            </a:r>
            <a:r>
              <a:rPr lang="zh-CN" altLang="en-US" sz="1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网格蛋白  </a:t>
            </a:r>
            <a:endParaRPr lang="zh-CN" altLang="en-US" sz="1400" b="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 indent="0">
              <a:lnSpc>
                <a:spcPct val="150000"/>
              </a:lnSpc>
            </a:pPr>
            <a:r>
              <a:rPr lang="zh-CN" altLang="en-US" sz="1400" b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紫框：</a:t>
            </a:r>
            <a:r>
              <a:rPr lang="zh-CN" altLang="en-US" sz="1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病毒生命周期被阿比多尔影响的步骤 </a:t>
            </a:r>
            <a:endParaRPr lang="zh-CN" altLang="en-US" sz="1400" b="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 indent="0">
              <a:lnSpc>
                <a:spcPct val="150000"/>
              </a:lnSpc>
            </a:pPr>
            <a:r>
              <a:rPr lang="zh-CN" altLang="en-US" sz="1400" b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橙字：</a:t>
            </a:r>
            <a:r>
              <a:rPr lang="zh-CN" altLang="en-US" sz="1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对其他病毒可能存在相同的影响   </a:t>
            </a:r>
            <a:endParaRPr lang="zh-CN" altLang="en-US" sz="1400" b="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 indent="0">
              <a:lnSpc>
                <a:spcPct val="150000"/>
              </a:lnSpc>
            </a:pPr>
            <a:r>
              <a:rPr lang="zh-CN" altLang="en-US" sz="1400" b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紫色箭头和文字：</a:t>
            </a:r>
            <a:r>
              <a:rPr lang="zh-CN" altLang="en-US" sz="1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阿比多尔对细胞通路和病毒体的影响</a:t>
            </a:r>
            <a:endParaRPr lang="zh-CN" altLang="en-US" sz="1400" b="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endParaRPr lang="zh-CN" altLang="en-US" sz="1400"/>
          </a:p>
        </p:txBody>
      </p:sp>
    </p:spTree>
    <p:custDataLst>
      <p:tags r:id="rId2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 build="p"/>
      <p:bldP spid="7" grpId="1" animBg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 sz="quarter" idx="13"/>
          </p:nvPr>
        </p:nvSpPr>
        <p:spPr>
          <a:xfrm>
            <a:off x="608330" y="1871980"/>
            <a:ext cx="10806430" cy="4453255"/>
          </a:xfrm>
          <a:ln w="28575" cmpd="thickThin">
            <a:solidFill>
              <a:schemeClr val="accent1"/>
            </a:solidFill>
            <a:prstDash val="lgDashDotDot"/>
          </a:ln>
        </p:spPr>
        <p:txBody>
          <a:bodyPr>
            <a:normAutofit fontScale="40000" lnSpcReduction="20000"/>
          </a:bodyPr>
          <a:lstStyle/>
          <a:p>
            <a:r>
              <a:rPr lang="zh-CN" altLang="en-US" sz="3335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sym typeface="+mn-ea"/>
              </a:rPr>
              <a:t>【不良反应】</a:t>
            </a:r>
            <a:r>
              <a:rPr lang="zh-CN" altLang="en-US" sz="3335">
                <a:sym typeface="+mn-ea"/>
              </a:rPr>
              <a:t> </a:t>
            </a:r>
            <a:endParaRPr lang="zh-CN" altLang="en-US" sz="3335"/>
          </a:p>
          <a:p>
            <a:r>
              <a:rPr lang="zh-CN" altLang="en-US" sz="3335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sym typeface="+mn-ea"/>
              </a:rPr>
              <a:t>1、药品说明书收载的安全性信息：</a:t>
            </a:r>
            <a:endParaRPr lang="zh-CN" altLang="en-US" sz="3335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r>
              <a:rPr lang="zh-CN" altLang="en-US" sz="3335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sym typeface="+mn-ea"/>
              </a:rPr>
              <a:t>【不良反应】 不良事件发生率约为6.2%，主要表现为恶心、腹泻、头晕和血清转氨酶增高。 </a:t>
            </a:r>
            <a:endParaRPr lang="zh-CN" altLang="en-US" sz="3335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r>
              <a:rPr lang="zh-CN" altLang="en-US" sz="3335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sym typeface="+mn-ea"/>
              </a:rPr>
              <a:t>上市后监测中发现本品报告有以下不良反应（发生率未知）：胃肠系统：腹泻、腹部不适、腹胀、恶心、呕吐、口腔感觉减退。 肝胆系统：肝功能异常、黄疸、血胆红素升高、肝酶升高。 皮肤及皮下组织：皮疹、瘙痒。 神经系统和精神类反应：头晕、食欲减退。 代谢和营养障碍：血尿酸升高、血脂异常。 全身性损害：乏力、疼痛。 心血管系统：心动过缓。 免疫系统：过敏反应。 </a:t>
            </a:r>
            <a:endParaRPr lang="zh-CN" altLang="en-US" sz="3335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r>
              <a:rPr lang="zh-CN" altLang="en-US" sz="3335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sym typeface="+mn-ea"/>
              </a:rPr>
              <a:t>【禁忌】 对本药过敏者禁用。 </a:t>
            </a:r>
            <a:endParaRPr lang="zh-CN" altLang="en-US" sz="3335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r>
              <a:rPr lang="zh-CN" altLang="en-US" sz="3335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sym typeface="+mn-ea"/>
              </a:rPr>
              <a:t>【注意事项】尚不明确。孕妇及哺乳期妇女、严重肾功能不全者、有窦房结病变或功能不全 </a:t>
            </a:r>
            <a:endParaRPr lang="zh-CN" altLang="en-US" sz="3335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r>
              <a:rPr lang="zh-CN" altLang="en-US" sz="3335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sym typeface="+mn-ea"/>
              </a:rPr>
              <a:t>的患者慎用。 </a:t>
            </a:r>
            <a:endParaRPr lang="zh-CN" altLang="en-US" sz="3335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r>
              <a:rPr lang="zh-CN" altLang="en-US" sz="3335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sym typeface="+mn-ea"/>
              </a:rPr>
              <a:t>【孕妇及哺乳期妇女用药】 本品用于妊娠期和哺乳期妇女的疗效与安全性尚无充分证据， </a:t>
            </a:r>
            <a:endParaRPr lang="zh-CN" altLang="en-US" sz="3335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r>
              <a:rPr lang="zh-CN" altLang="en-US" sz="3335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sym typeface="+mn-ea"/>
              </a:rPr>
              <a:t>孕妇及哺乳期妇女慎用。 </a:t>
            </a:r>
            <a:endParaRPr lang="zh-CN" altLang="en-US" sz="3335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r>
              <a:rPr lang="zh-CN" altLang="en-US" sz="3335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sym typeface="+mn-ea"/>
              </a:rPr>
              <a:t>【儿童用药】 在俄联邦，阿比多尔可用于 2 岁以上儿童的流感。我国尚无相关儿童临床研究数据。 </a:t>
            </a:r>
            <a:endParaRPr lang="zh-CN" altLang="en-US" sz="3335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r>
              <a:rPr lang="zh-CN" altLang="en-US" sz="3335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sym typeface="+mn-ea"/>
              </a:rPr>
              <a:t>【老年用药】 65岁以上老年人用药的安全性尚不明确。 </a:t>
            </a:r>
            <a:endParaRPr lang="zh-CN" altLang="en-US" sz="3335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r>
              <a:rPr lang="zh-CN" altLang="en-US" sz="3335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sym typeface="+mn-ea"/>
              </a:rPr>
              <a:t>【药物相互作用】 未进行该项实验,且无可靠参考文献。 </a:t>
            </a:r>
            <a:endParaRPr lang="zh-CN" altLang="en-US" sz="3335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endParaRPr lang="zh-CN" altLang="en-US"/>
          </a:p>
        </p:txBody>
      </p:sp>
      <p:sp>
        <p:nvSpPr>
          <p:cNvPr id="8" name="单圆角矩形 7"/>
          <p:cNvSpPr/>
          <p:nvPr/>
        </p:nvSpPr>
        <p:spPr>
          <a:xfrm>
            <a:off x="979170" y="960120"/>
            <a:ext cx="1602105" cy="827405"/>
          </a:xfrm>
          <a:prstGeom prst="round1Rect">
            <a:avLst/>
          </a:prstGeom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4400"/>
              <a:t>02</a:t>
            </a:r>
            <a:endParaRPr lang="en-US" altLang="zh-CN" sz="4400"/>
          </a:p>
        </p:txBody>
      </p:sp>
      <p:sp>
        <p:nvSpPr>
          <p:cNvPr id="9" name="燕尾形 8"/>
          <p:cNvSpPr/>
          <p:nvPr/>
        </p:nvSpPr>
        <p:spPr>
          <a:xfrm>
            <a:off x="5031105" y="1289685"/>
            <a:ext cx="1711960" cy="589280"/>
          </a:xfrm>
          <a:prstGeom prst="chevron">
            <a:avLst/>
          </a:prstGeom>
          <a:solidFill>
            <a:schemeClr val="accent1"/>
          </a:solidFill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/>
              <a:t>02</a:t>
            </a:r>
            <a:r>
              <a:rPr lang="zh-CN" altLang="en-US"/>
              <a:t>安全性</a:t>
            </a:r>
            <a:endParaRPr lang="zh-CN" altLang="en-US"/>
          </a:p>
        </p:txBody>
      </p:sp>
      <p:sp>
        <p:nvSpPr>
          <p:cNvPr id="11" name="燕尾形 10"/>
          <p:cNvSpPr/>
          <p:nvPr/>
        </p:nvSpPr>
        <p:spPr>
          <a:xfrm>
            <a:off x="3272790" y="1289685"/>
            <a:ext cx="1915795" cy="564515"/>
          </a:xfrm>
          <a:prstGeom prst="chevron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/>
              <a:t>01</a:t>
            </a:r>
            <a:r>
              <a:rPr lang="zh-CN" altLang="en-US"/>
              <a:t>基本信息</a:t>
            </a:r>
            <a:endParaRPr lang="zh-CN" altLang="en-US"/>
          </a:p>
        </p:txBody>
      </p:sp>
      <p:sp>
        <p:nvSpPr>
          <p:cNvPr id="12" name="燕尾形 11"/>
          <p:cNvSpPr/>
          <p:nvPr/>
        </p:nvSpPr>
        <p:spPr>
          <a:xfrm>
            <a:off x="6597650" y="1307465"/>
            <a:ext cx="1765935" cy="589280"/>
          </a:xfrm>
          <a:prstGeom prst="chevron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/>
              <a:t>03</a:t>
            </a:r>
            <a:r>
              <a:rPr lang="zh-CN" altLang="en-US"/>
              <a:t>有效性</a:t>
            </a:r>
            <a:endParaRPr lang="zh-CN" altLang="en-US"/>
          </a:p>
        </p:txBody>
      </p:sp>
      <p:sp>
        <p:nvSpPr>
          <p:cNvPr id="13" name="燕尾形 12"/>
          <p:cNvSpPr/>
          <p:nvPr/>
        </p:nvSpPr>
        <p:spPr>
          <a:xfrm>
            <a:off x="8246110" y="1307465"/>
            <a:ext cx="1873250" cy="571500"/>
          </a:xfrm>
          <a:prstGeom prst="chevron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/>
              <a:t>04</a:t>
            </a:r>
            <a:r>
              <a:rPr lang="zh-CN" altLang="en-US"/>
              <a:t>创新性</a:t>
            </a:r>
            <a:endParaRPr lang="zh-CN" altLang="en-US"/>
          </a:p>
        </p:txBody>
      </p:sp>
      <p:sp>
        <p:nvSpPr>
          <p:cNvPr id="14" name="燕尾形 13"/>
          <p:cNvSpPr/>
          <p:nvPr/>
        </p:nvSpPr>
        <p:spPr>
          <a:xfrm>
            <a:off x="9952990" y="1307465"/>
            <a:ext cx="1736725" cy="571500"/>
          </a:xfrm>
          <a:prstGeom prst="chevron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/>
              <a:t>05</a:t>
            </a:r>
            <a:r>
              <a:rPr lang="zh-CN" altLang="en-US"/>
              <a:t>公平性</a:t>
            </a:r>
            <a:endParaRPr lang="zh-CN" altLang="en-US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7" dur="1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2" dur="1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7" dur="1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2" dur="1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7" dur="1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52" dur="1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57" dur="1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62" dur="1" fill="hold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67" dur="1" fill="hold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 build="p"/>
      <p:bldP spid="2" grpId="1" animBg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 sz="quarter" idx="13"/>
          </p:nvPr>
        </p:nvSpPr>
        <p:spPr>
          <a:xfrm>
            <a:off x="794385" y="1878965"/>
            <a:ext cx="10972800" cy="991870"/>
          </a:xfrm>
          <a:ln w="28575" cap="rnd" cmpd="sng">
            <a:solidFill>
              <a:schemeClr val="accent1">
                <a:lumMod val="75000"/>
              </a:schemeClr>
            </a:solidFill>
            <a:prstDash val="solid"/>
            <a:bevel/>
          </a:ln>
        </p:spPr>
        <p:txBody>
          <a:bodyPr>
            <a:normAutofit fontScale="85000" lnSpcReduction="20000"/>
          </a:bodyPr>
          <a:lstStyle/>
          <a:p>
            <a:pPr marL="12700">
              <a:lnSpc>
                <a:spcPct val="100000"/>
              </a:lnSpc>
              <a:spcBef>
                <a:spcPts val="510"/>
              </a:spcBef>
            </a:pPr>
            <a:r>
              <a:rPr lang="zh-CN" dirty="0">
                <a:latin typeface="微软雅黑" panose="020B0503020204020204" charset="-122"/>
                <a:cs typeface="微软雅黑" panose="020B0503020204020204" charset="-122"/>
                <a:sym typeface="+mn-ea"/>
              </a:rPr>
              <a:t>阿比多尔与参照药品的生物等效性试验</a:t>
            </a:r>
            <a:r>
              <a:rPr dirty="0">
                <a:latin typeface="微软雅黑" panose="020B0503020204020204" charset="-122"/>
                <a:cs typeface="微软雅黑" panose="020B0503020204020204" charset="-122"/>
                <a:sym typeface="+mn-ea"/>
              </a:rPr>
              <a:t>结果表明盐酸阿比多尔颗粒剂和参比制剂生物等效，但盐酸阿比多尔颗粒剂达峰时间更快</a:t>
            </a:r>
            <a:r>
              <a:rPr b="1" dirty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charset="-122"/>
                <a:cs typeface="微软雅黑" panose="020B0503020204020204" charset="-122"/>
                <a:sym typeface="+mn-ea"/>
              </a:rPr>
              <a:t>。</a:t>
            </a:r>
            <a:endParaRPr b="1" dirty="0">
              <a:solidFill>
                <a:schemeClr val="tx2">
                  <a:lumMod val="60000"/>
                  <a:lumOff val="40000"/>
                </a:schemeClr>
              </a:solidFill>
              <a:latin typeface="微软雅黑" panose="020B0503020204020204" charset="-122"/>
              <a:cs typeface="微软雅黑" panose="020B0503020204020204" charset="-122"/>
            </a:endParaRPr>
          </a:p>
          <a:p>
            <a:pPr marL="12700">
              <a:lnSpc>
                <a:spcPct val="100000"/>
              </a:lnSpc>
              <a:spcBef>
                <a:spcPts val="420"/>
              </a:spcBef>
            </a:pPr>
            <a:r>
              <a:rPr b="1" spc="30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临床指南</a:t>
            </a:r>
            <a:r>
              <a:rPr b="1" spc="10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/</a:t>
            </a:r>
            <a:r>
              <a:rPr b="1" spc="30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诊疗规范推荐</a:t>
            </a:r>
            <a:r>
              <a:rPr spc="30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cs typeface="微软雅黑" panose="020B0503020204020204" charset="-122"/>
                <a:sym typeface="+mn-ea"/>
              </a:rPr>
              <a:t>：</a:t>
            </a:r>
            <a:r>
              <a:rPr lang="zh-CN" spc="30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cs typeface="微软雅黑" panose="020B0503020204020204" charset="-122"/>
                <a:sym typeface="+mn-ea"/>
              </a:rPr>
              <a:t>《</a:t>
            </a:r>
            <a:r>
              <a:rPr b="1" spc="30" dirty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charset="-122"/>
                <a:cs typeface="微软雅黑" panose="020B0503020204020204" charset="-122"/>
                <a:sym typeface="+mn-ea"/>
              </a:rPr>
              <a:t>盐酸阿比多尔颗粒剂在人体内的药动学及生物等效性研究</a:t>
            </a:r>
            <a:r>
              <a:rPr lang="zh-CN" b="1" spc="30" dirty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charset="-122"/>
                <a:cs typeface="微软雅黑" panose="020B0503020204020204" charset="-122"/>
                <a:sym typeface="+mn-ea"/>
              </a:rPr>
              <a:t>》</a:t>
            </a:r>
            <a:r>
              <a:rPr b="1" spc="30" dirty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charset="-122"/>
                <a:cs typeface="微软雅黑" panose="020B0503020204020204" charset="-122"/>
                <a:sym typeface="+mn-ea"/>
              </a:rPr>
              <a:t>，一线推荐。</a:t>
            </a:r>
            <a:endParaRPr b="1" spc="30" dirty="0">
              <a:solidFill>
                <a:schemeClr val="tx2">
                  <a:lumMod val="60000"/>
                  <a:lumOff val="40000"/>
                </a:schemeClr>
              </a:solidFill>
              <a:latin typeface="微软雅黑" panose="020B0503020204020204" charset="-122"/>
              <a:cs typeface="微软雅黑" panose="020B0503020204020204" charset="-122"/>
            </a:endParaRPr>
          </a:p>
          <a:p>
            <a:endParaRPr lang="zh-CN" altLang="en-US"/>
          </a:p>
        </p:txBody>
      </p:sp>
      <p:sp>
        <p:nvSpPr>
          <p:cNvPr id="8" name="单圆角矩形 7"/>
          <p:cNvSpPr/>
          <p:nvPr/>
        </p:nvSpPr>
        <p:spPr>
          <a:xfrm>
            <a:off x="979170" y="842645"/>
            <a:ext cx="1602105" cy="827405"/>
          </a:xfrm>
          <a:prstGeom prst="round1Rect">
            <a:avLst/>
          </a:prstGeom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4400"/>
              <a:t>03</a:t>
            </a:r>
            <a:endParaRPr lang="en-US" altLang="zh-CN" sz="4400"/>
          </a:p>
        </p:txBody>
      </p:sp>
      <p:sp>
        <p:nvSpPr>
          <p:cNvPr id="10" name="燕尾形 9"/>
          <p:cNvSpPr/>
          <p:nvPr/>
        </p:nvSpPr>
        <p:spPr>
          <a:xfrm>
            <a:off x="2968625" y="1101090"/>
            <a:ext cx="1915795" cy="564515"/>
          </a:xfrm>
          <a:prstGeom prst="chevron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/>
              <a:t>01</a:t>
            </a:r>
            <a:r>
              <a:rPr lang="zh-CN" altLang="en-US"/>
              <a:t>基本信息</a:t>
            </a:r>
            <a:endParaRPr lang="zh-CN" altLang="en-US"/>
          </a:p>
        </p:txBody>
      </p:sp>
      <p:sp>
        <p:nvSpPr>
          <p:cNvPr id="4" name="燕尾形 3"/>
          <p:cNvSpPr/>
          <p:nvPr/>
        </p:nvSpPr>
        <p:spPr>
          <a:xfrm>
            <a:off x="4884420" y="1120775"/>
            <a:ext cx="1711960" cy="589280"/>
          </a:xfrm>
          <a:prstGeom prst="chevron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/>
              <a:t>02</a:t>
            </a:r>
            <a:r>
              <a:rPr lang="zh-CN" altLang="en-US"/>
              <a:t>安全性</a:t>
            </a:r>
            <a:endParaRPr lang="zh-CN" altLang="en-US"/>
          </a:p>
        </p:txBody>
      </p:sp>
      <p:sp>
        <p:nvSpPr>
          <p:cNvPr id="11" name="燕尾形 10"/>
          <p:cNvSpPr/>
          <p:nvPr/>
        </p:nvSpPr>
        <p:spPr>
          <a:xfrm>
            <a:off x="6596380" y="1120775"/>
            <a:ext cx="1765935" cy="589280"/>
          </a:xfrm>
          <a:prstGeom prst="chevron">
            <a:avLst/>
          </a:prstGeom>
          <a:solidFill>
            <a:schemeClr val="accent1"/>
          </a:solidFill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/>
              <a:t>03</a:t>
            </a:r>
            <a:r>
              <a:rPr lang="zh-CN" altLang="en-US"/>
              <a:t>有效性</a:t>
            </a:r>
            <a:endParaRPr lang="zh-CN" altLang="en-US"/>
          </a:p>
        </p:txBody>
      </p:sp>
      <p:sp>
        <p:nvSpPr>
          <p:cNvPr id="12" name="燕尾形 11"/>
          <p:cNvSpPr/>
          <p:nvPr/>
        </p:nvSpPr>
        <p:spPr>
          <a:xfrm>
            <a:off x="8362315" y="1163320"/>
            <a:ext cx="1873250" cy="546735"/>
          </a:xfrm>
          <a:prstGeom prst="chevron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/>
              <a:t>04</a:t>
            </a:r>
            <a:r>
              <a:rPr lang="zh-CN" altLang="en-US"/>
              <a:t>创新性</a:t>
            </a:r>
            <a:endParaRPr lang="zh-CN" altLang="en-US"/>
          </a:p>
        </p:txBody>
      </p:sp>
      <p:sp>
        <p:nvSpPr>
          <p:cNvPr id="13" name="燕尾形 12"/>
          <p:cNvSpPr/>
          <p:nvPr/>
        </p:nvSpPr>
        <p:spPr>
          <a:xfrm>
            <a:off x="10235565" y="1138555"/>
            <a:ext cx="1736725" cy="571500"/>
          </a:xfrm>
          <a:prstGeom prst="chevron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/>
              <a:t>05</a:t>
            </a:r>
            <a:r>
              <a:rPr lang="zh-CN" altLang="en-US"/>
              <a:t>公平性</a:t>
            </a:r>
            <a:endParaRPr lang="zh-CN" altLang="en-US"/>
          </a:p>
        </p:txBody>
      </p:sp>
      <p:sp>
        <p:nvSpPr>
          <p:cNvPr id="5" name="文本框 4"/>
          <p:cNvSpPr txBox="1"/>
          <p:nvPr/>
        </p:nvSpPr>
        <p:spPr>
          <a:xfrm>
            <a:off x="784225" y="3462655"/>
            <a:ext cx="4561205" cy="312483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endParaRPr lang="zh-CN" altLang="en-US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33095" y="3173730"/>
            <a:ext cx="5394960" cy="341376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28055" y="3174365"/>
            <a:ext cx="5739130" cy="3347085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 build="p"/>
      <p:bldP spid="2" grpId="1" animBg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 sz="quarter" idx="13"/>
          </p:nvPr>
        </p:nvSpPr>
        <p:spPr>
          <a:xfrm>
            <a:off x="979170" y="2176780"/>
            <a:ext cx="9895205" cy="3569970"/>
          </a:xfrm>
        </p:spPr>
        <p:txBody>
          <a:bodyPr>
            <a:normAutofit/>
          </a:bodyPr>
          <a:lstStyle/>
          <a:p>
            <a:pPr marL="0" indent="0">
              <a:lnSpc>
                <a:spcPct val="170000"/>
              </a:lnSpc>
              <a:buNone/>
            </a:pPr>
            <a:r>
              <a:rPr lang="zh-CN" altLang="en-US" dirty="0">
                <a:sym typeface="+mn-ea"/>
              </a:rPr>
              <a:t>1、创新程度：盐酸阿比多尔颗粒作用靶点为血凝素，多项研究表明，服用阿比多尔后，内源性干扰素[1]、CD4+、CD8+淋巴细胞血清免疫球蛋白水平明显升高。同时，阿比多尔不会抑制人针对呼吸道病毒感染产生的特异性抗体，是优于其他抗病毒的重要特点。</a:t>
            </a:r>
            <a:endParaRPr lang="zh-CN" altLang="en-US" dirty="0"/>
          </a:p>
          <a:p>
            <a:pPr marL="0" indent="0">
              <a:lnSpc>
                <a:spcPct val="170000"/>
              </a:lnSpc>
              <a:buNone/>
            </a:pPr>
            <a:endParaRPr lang="zh-CN" altLang="en-US" dirty="0"/>
          </a:p>
          <a:p>
            <a:pPr marL="0" indent="0">
              <a:lnSpc>
                <a:spcPct val="170000"/>
              </a:lnSpc>
              <a:buNone/>
            </a:pPr>
            <a:r>
              <a:rPr lang="zh-CN" altLang="en-US" dirty="0">
                <a:sym typeface="+mn-ea"/>
              </a:rPr>
              <a:t>2、应用创新：独家颗粒剂型，针对儿童、老人及服药困难等特殊人群具有服用方便、依从性更好的优势；同时颗粒剂比口服常释剂型达峰时间更短，见效更快。</a:t>
            </a:r>
            <a:endParaRPr lang="zh-CN" altLang="en-US" dirty="0"/>
          </a:p>
          <a:p>
            <a:pPr marL="0" indent="0">
              <a:buNone/>
            </a:pPr>
            <a:endParaRPr lang="zh-CN" altLang="en-US" dirty="0"/>
          </a:p>
        </p:txBody>
      </p:sp>
      <p:sp>
        <p:nvSpPr>
          <p:cNvPr id="8" name="单圆角矩形 7"/>
          <p:cNvSpPr/>
          <p:nvPr/>
        </p:nvSpPr>
        <p:spPr>
          <a:xfrm>
            <a:off x="979170" y="960120"/>
            <a:ext cx="1602105" cy="827405"/>
          </a:xfrm>
          <a:prstGeom prst="round1Rect">
            <a:avLst/>
          </a:prstGeom>
        </p:spPr>
        <p:style>
          <a:lnRef idx="0">
            <a:srgbClr val="FFFFFF"/>
          </a:lnRef>
          <a:fillRef idx="1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4400"/>
              <a:t>04</a:t>
            </a:r>
            <a:endParaRPr lang="en-US" altLang="zh-CN" sz="4400"/>
          </a:p>
        </p:txBody>
      </p:sp>
      <p:sp>
        <p:nvSpPr>
          <p:cNvPr id="10" name="燕尾形 9"/>
          <p:cNvSpPr/>
          <p:nvPr/>
        </p:nvSpPr>
        <p:spPr>
          <a:xfrm>
            <a:off x="2852420" y="1289685"/>
            <a:ext cx="1915795" cy="564515"/>
          </a:xfrm>
          <a:prstGeom prst="chevron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/>
              <a:t>01</a:t>
            </a:r>
            <a:r>
              <a:rPr lang="zh-CN" altLang="en-US"/>
              <a:t>基本信息</a:t>
            </a:r>
            <a:endParaRPr lang="zh-CN" altLang="en-US"/>
          </a:p>
        </p:txBody>
      </p:sp>
      <p:sp>
        <p:nvSpPr>
          <p:cNvPr id="5" name="燕尾形 4"/>
          <p:cNvSpPr/>
          <p:nvPr/>
        </p:nvSpPr>
        <p:spPr>
          <a:xfrm>
            <a:off x="4768215" y="1289685"/>
            <a:ext cx="1711960" cy="589280"/>
          </a:xfrm>
          <a:prstGeom prst="chevron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/>
              <a:t>02</a:t>
            </a:r>
            <a:r>
              <a:rPr lang="zh-CN" altLang="en-US"/>
              <a:t>安全性</a:t>
            </a:r>
            <a:endParaRPr lang="zh-CN" altLang="en-US"/>
          </a:p>
        </p:txBody>
      </p:sp>
      <p:sp>
        <p:nvSpPr>
          <p:cNvPr id="12" name="燕尾形 11"/>
          <p:cNvSpPr/>
          <p:nvPr/>
        </p:nvSpPr>
        <p:spPr>
          <a:xfrm>
            <a:off x="8216900" y="1307465"/>
            <a:ext cx="1873250" cy="546735"/>
          </a:xfrm>
          <a:prstGeom prst="chevron">
            <a:avLst/>
          </a:prstGeom>
          <a:solidFill>
            <a:schemeClr val="accent1"/>
          </a:solidFill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/>
              <a:t>04</a:t>
            </a:r>
            <a:r>
              <a:rPr lang="zh-CN" altLang="en-US"/>
              <a:t>创新性</a:t>
            </a:r>
            <a:endParaRPr lang="zh-CN" altLang="en-US"/>
          </a:p>
        </p:txBody>
      </p:sp>
      <p:sp>
        <p:nvSpPr>
          <p:cNvPr id="13" name="燕尾形 12"/>
          <p:cNvSpPr/>
          <p:nvPr/>
        </p:nvSpPr>
        <p:spPr>
          <a:xfrm>
            <a:off x="10090150" y="1289685"/>
            <a:ext cx="1736725" cy="571500"/>
          </a:xfrm>
          <a:prstGeom prst="chevron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/>
              <a:t>05</a:t>
            </a:r>
            <a:r>
              <a:rPr lang="zh-CN" altLang="en-US"/>
              <a:t>公平性</a:t>
            </a:r>
            <a:endParaRPr lang="zh-CN" altLang="en-US"/>
          </a:p>
        </p:txBody>
      </p:sp>
      <p:sp>
        <p:nvSpPr>
          <p:cNvPr id="7" name="燕尾形 6"/>
          <p:cNvSpPr/>
          <p:nvPr/>
        </p:nvSpPr>
        <p:spPr>
          <a:xfrm>
            <a:off x="6480175" y="1307465"/>
            <a:ext cx="1736725" cy="571500"/>
          </a:xfrm>
          <a:prstGeom prst="chevron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/>
              <a:t>03</a:t>
            </a:r>
            <a:r>
              <a:rPr lang="zh-CN" altLang="en-US"/>
              <a:t>有效性</a:t>
            </a:r>
            <a:endParaRPr lang="zh-CN" altLang="en-US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2" grpI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 sz="quarter" idx="13"/>
          </p:nvPr>
        </p:nvSpPr>
        <p:spPr>
          <a:xfrm>
            <a:off x="979170" y="2249170"/>
            <a:ext cx="10710545" cy="3972560"/>
          </a:xfrm>
        </p:spPr>
        <p:txBody>
          <a:bodyPr>
            <a:normAutofit fontScale="80000"/>
          </a:bodyPr>
          <a:lstStyle/>
          <a:p>
            <a:pPr marL="2365375" indent="0">
              <a:lnSpc>
                <a:spcPct val="120000"/>
              </a:lnSpc>
              <a:buNone/>
            </a:pPr>
            <a:r>
              <a:rPr lang="en-US" sz="1600" b="1" spc="30" dirty="0">
                <a:solidFill>
                  <a:schemeClr val="tx1"/>
                </a:solidFill>
                <a:latin typeface="微软雅黑" panose="020B0503020204020204" charset="-122"/>
                <a:cs typeface="微软雅黑" panose="020B0503020204020204" charset="-122"/>
                <a:sym typeface="+mn-ea"/>
              </a:rPr>
              <a:t>1</a:t>
            </a:r>
            <a:r>
              <a:rPr lang="zh-CN" altLang="en-US" sz="1600" spc="30" dirty="0">
                <a:latin typeface="微软雅黑" panose="020B0503020204020204" charset="-122"/>
                <a:cs typeface="微软雅黑" panose="020B0503020204020204" charset="-122"/>
                <a:sym typeface="+mn-ea"/>
              </a:rPr>
              <a:t>、</a:t>
            </a:r>
            <a:r>
              <a:rPr sz="1600" spc="30" dirty="0">
                <a:latin typeface="微软雅黑" panose="020B0503020204020204" charset="-122"/>
                <a:cs typeface="微软雅黑" panose="020B0503020204020204" charset="-122"/>
                <a:sym typeface="+mn-ea"/>
              </a:rPr>
              <a:t>年发病患者总数</a:t>
            </a:r>
            <a:r>
              <a:rPr sz="1600" spc="10" dirty="0">
                <a:latin typeface="微软雅黑" panose="020B0503020204020204" charset="-122"/>
                <a:cs typeface="微软雅黑" panose="020B0503020204020204" charset="-122"/>
                <a:sym typeface="+mn-ea"/>
              </a:rPr>
              <a:t>：</a:t>
            </a:r>
            <a:r>
              <a:rPr lang="en-US" sz="1600" b="1" spc="10" dirty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charset="-122"/>
                <a:cs typeface="微软雅黑" panose="020B0503020204020204" charset="-122"/>
                <a:sym typeface="+mn-ea"/>
              </a:rPr>
              <a:t>1314728</a:t>
            </a:r>
            <a:r>
              <a:rPr lang="zh-CN" altLang="en-US" sz="1600" spc="10" dirty="0"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charset="-122"/>
                <a:cs typeface="微软雅黑" panose="020B0503020204020204" charset="-122"/>
                <a:sym typeface="+mn-ea"/>
              </a:rPr>
              <a:t>，</a:t>
            </a:r>
            <a:r>
              <a:rPr lang="zh-CN" altLang="en-US" sz="1600" b="1" spc="10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cs typeface="微软雅黑" panose="020B0503020204020204" charset="-122"/>
                <a:sym typeface="+mn-ea"/>
              </a:rPr>
              <a:t>（</a:t>
            </a:r>
            <a:r>
              <a:rPr lang="zh-CN" sz="1600" b="1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cs typeface="微软雅黑" panose="020B0503020204020204" charset="-122"/>
                <a:sym typeface="+mn-ea"/>
              </a:rPr>
              <a:t>数据来源华经产业研究院</a:t>
            </a:r>
            <a:r>
              <a:rPr lang="zh-CN" altLang="en-US" sz="1600" b="1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cs typeface="微软雅黑" panose="020B0503020204020204" charset="-122"/>
                <a:sym typeface="+mn-ea"/>
              </a:rPr>
              <a:t>五年数据平均</a:t>
            </a:r>
            <a:r>
              <a:rPr lang="zh-CN" sz="1600" b="1" spc="30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cs typeface="微软雅黑" panose="020B0503020204020204" charset="-122"/>
                <a:sym typeface="+mn-ea"/>
              </a:rPr>
              <a:t>）</a:t>
            </a:r>
            <a:endParaRPr lang="zh-CN" sz="1600" b="1" spc="30" dirty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marL="2365375" indent="0">
              <a:lnSpc>
                <a:spcPct val="120000"/>
              </a:lnSpc>
              <a:buNone/>
            </a:pPr>
            <a:r>
              <a:rPr lang="en-US" sz="1600" b="1" spc="30" dirty="0">
                <a:solidFill>
                  <a:schemeClr val="tx1"/>
                </a:solidFill>
                <a:latin typeface="微软雅黑" panose="020B0503020204020204" charset="-122"/>
                <a:cs typeface="微软雅黑" panose="020B0503020204020204" charset="-122"/>
                <a:sym typeface="+mn-ea"/>
              </a:rPr>
              <a:t>2</a:t>
            </a:r>
            <a:r>
              <a:rPr lang="zh-CN" altLang="en-US" sz="1600" b="1" spc="30" dirty="0">
                <a:solidFill>
                  <a:schemeClr val="tx1"/>
                </a:solidFill>
                <a:latin typeface="微软雅黑" panose="020B0503020204020204" charset="-122"/>
                <a:cs typeface="微软雅黑" panose="020B0503020204020204" charset="-122"/>
                <a:sym typeface="+mn-ea"/>
              </a:rPr>
              <a:t>、</a:t>
            </a:r>
            <a:r>
              <a:rPr sz="1600" b="1" spc="30" dirty="0">
                <a:solidFill>
                  <a:schemeClr val="tx1"/>
                </a:solidFill>
                <a:latin typeface="微软雅黑" panose="020B0503020204020204" charset="-122"/>
                <a:cs typeface="微软雅黑" panose="020B0503020204020204" charset="-122"/>
                <a:sym typeface="+mn-ea"/>
              </a:rPr>
              <a:t>弥补药品目录短板</a:t>
            </a:r>
            <a:r>
              <a:rPr sz="1600" spc="30" dirty="0">
                <a:latin typeface="微软雅黑" panose="020B0503020204020204" charset="-122"/>
                <a:cs typeface="微软雅黑" panose="020B0503020204020204" charset="-122"/>
                <a:sym typeface="+mn-ea"/>
              </a:rPr>
              <a:t>：</a:t>
            </a:r>
            <a:r>
              <a:rPr sz="1600" b="1" spc="30" dirty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charset="-122"/>
                <a:cs typeface="微软雅黑" panose="020B0503020204020204" charset="-122"/>
                <a:sym typeface="+mn-ea"/>
              </a:rPr>
              <a:t>弥补了目录内无</a:t>
            </a:r>
            <a:r>
              <a:rPr lang="zh-CN" sz="1600" b="1" spc="30" dirty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charset="-122"/>
                <a:cs typeface="微软雅黑" panose="020B0503020204020204" charset="-122"/>
                <a:sym typeface="+mn-ea"/>
              </a:rPr>
              <a:t>颗粒剂</a:t>
            </a:r>
            <a:r>
              <a:rPr sz="1600" b="1" spc="30" dirty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charset="-122"/>
                <a:cs typeface="微软雅黑" panose="020B0503020204020204" charset="-122"/>
                <a:sym typeface="+mn-ea"/>
              </a:rPr>
              <a:t>的短板</a:t>
            </a:r>
            <a:r>
              <a:rPr sz="1600" spc="30" dirty="0">
                <a:latin typeface="微软雅黑" panose="020B0503020204020204" charset="-122"/>
                <a:cs typeface="微软雅黑" panose="020B0503020204020204" charset="-122"/>
                <a:sym typeface="+mn-ea"/>
              </a:rPr>
              <a:t>。 </a:t>
            </a:r>
            <a:r>
              <a:rPr sz="1600" dirty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charset="-122"/>
                <a:cs typeface="微软雅黑" panose="020B0503020204020204" charset="-122"/>
                <a:sym typeface="+mn-ea"/>
              </a:rPr>
              <a:t>儿童病毒感染性疾病为儿科多发疾病，但我国针对儿科专用化学药少、儿童用药困难以及部分疾病无药可用。盐酸阿比多尔颗粒作为广谱抗病毒药物，最早于1993年在俄罗斯上市，被批准用于2岁及2岁以上儿童和成人多种病毒感染性疾病的预防和治疗。填补了儿童抗病毒用药的市场需求，弥补了口服常释剂型用药便捷性。</a:t>
            </a:r>
            <a:endParaRPr sz="1600" spc="30" dirty="0">
              <a:latin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marL="2365375" marR="149860" indent="0">
              <a:lnSpc>
                <a:spcPct val="120000"/>
              </a:lnSpc>
              <a:spcBef>
                <a:spcPts val="115"/>
              </a:spcBef>
              <a:buNone/>
            </a:pPr>
            <a:r>
              <a:rPr lang="en-US" sz="1600" spc="30" dirty="0">
                <a:latin typeface="微软雅黑" panose="020B0503020204020204" charset="-122"/>
                <a:cs typeface="微软雅黑" panose="020B0503020204020204" charset="-122"/>
                <a:sym typeface="+mn-ea"/>
              </a:rPr>
              <a:t> 3</a:t>
            </a:r>
            <a:r>
              <a:rPr lang="zh-CN" altLang="en-US" sz="1600" spc="30" dirty="0">
                <a:latin typeface="微软雅黑" panose="020B0503020204020204" charset="-122"/>
                <a:cs typeface="微软雅黑" panose="020B0503020204020204" charset="-122"/>
                <a:sym typeface="+mn-ea"/>
              </a:rPr>
              <a:t>、</a:t>
            </a:r>
            <a:r>
              <a:rPr lang="en-US" sz="1600" spc="30" dirty="0">
                <a:latin typeface="微软雅黑" panose="020B0503020204020204" charset="-122"/>
                <a:cs typeface="微软雅黑" panose="020B0503020204020204" charset="-122"/>
                <a:sym typeface="+mn-ea"/>
              </a:rPr>
              <a:t> </a:t>
            </a:r>
            <a:r>
              <a:rPr sz="1600" b="1" spc="30" dirty="0">
                <a:solidFill>
                  <a:schemeClr val="tx1"/>
                </a:solidFill>
                <a:latin typeface="微软雅黑" panose="020B0503020204020204" charset="-122"/>
                <a:cs typeface="微软雅黑" panose="020B0503020204020204" charset="-122"/>
                <a:sym typeface="+mn-ea"/>
              </a:rPr>
              <a:t>临床管理难度</a:t>
            </a:r>
            <a:r>
              <a:rPr sz="1600" spc="30" dirty="0">
                <a:latin typeface="微软雅黑" panose="020B0503020204020204" charset="-122"/>
                <a:cs typeface="微软雅黑" panose="020B0503020204020204" charset="-122"/>
                <a:sym typeface="+mn-ea"/>
              </a:rPr>
              <a:t>：</a:t>
            </a:r>
            <a:r>
              <a:rPr sz="1600" spc="30" dirty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charset="-122"/>
                <a:cs typeface="微软雅黑" panose="020B0503020204020204" charset="-122"/>
                <a:sym typeface="+mn-ea"/>
              </a:rPr>
              <a:t>盐酸阿比多尔颗粒，适应症为治疗由A、B型流感病毒引起的上呼吸道感染。适应症及疗效明确，不存在临床滥用风险，且目前支付范围与适应症不符，不存在超适应症用药风险，申请调整支付范围，让广大患者获益，降低临床使用难度。独家颗粒剂型，针对儿童、老人及服药困难等特殊人群具有服用方便、依从性更好的优势；同时颗粒剂比口服常释剂型达峰时间更短，见效更快。</a:t>
            </a:r>
            <a:r>
              <a:rPr lang="zh-CN" sz="1600" spc="30" dirty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charset="-122"/>
                <a:cs typeface="微软雅黑" panose="020B0503020204020204" charset="-122"/>
                <a:sym typeface="+mn-ea"/>
              </a:rPr>
              <a:t>。</a:t>
            </a:r>
            <a:endParaRPr lang="zh-CN" sz="1600" spc="30" dirty="0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marL="2365375" marR="149860" indent="0">
              <a:lnSpc>
                <a:spcPct val="120000"/>
              </a:lnSpc>
              <a:spcBef>
                <a:spcPts val="115"/>
              </a:spcBef>
              <a:buNone/>
            </a:pPr>
            <a:r>
              <a:rPr lang="en-US" altLang="zh-CN" sz="1600" b="1" spc="30" dirty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charset="-122"/>
                <a:cs typeface="微软雅黑" panose="020B0503020204020204" charset="-122"/>
                <a:sym typeface="+mn-ea"/>
              </a:rPr>
              <a:t> </a:t>
            </a:r>
            <a:r>
              <a:rPr lang="en-US" altLang="zh-CN" sz="1600" b="1" spc="30" dirty="0"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charset="-122"/>
                <a:cs typeface="微软雅黑" panose="020B0503020204020204" charset="-122"/>
                <a:sym typeface="+mn-ea"/>
              </a:rPr>
              <a:t>4</a:t>
            </a:r>
            <a:r>
              <a:rPr lang="zh-CN" altLang="en-US" sz="1600" b="1" spc="30" dirty="0"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charset="-122"/>
                <a:cs typeface="微软雅黑" panose="020B0503020204020204" charset="-122"/>
                <a:sym typeface="+mn-ea"/>
              </a:rPr>
              <a:t>、</a:t>
            </a:r>
            <a:r>
              <a:rPr lang="zh-CN" sz="1600" b="1" spc="30" dirty="0"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charset="-122"/>
                <a:cs typeface="微软雅黑" panose="020B0503020204020204" charset="-122"/>
                <a:sym typeface="+mn-ea"/>
              </a:rPr>
              <a:t>所治疗疾病对公共健康的影响：</a:t>
            </a:r>
            <a:endParaRPr lang="zh-CN" sz="1600" b="1" spc="30" dirty="0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marL="2365375" marR="149860" indent="0">
              <a:lnSpc>
                <a:spcPct val="120000"/>
              </a:lnSpc>
              <a:spcBef>
                <a:spcPts val="115"/>
              </a:spcBef>
              <a:buNone/>
            </a:pPr>
            <a:r>
              <a:rPr sz="1600" dirty="0" err="1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charset="-122"/>
                <a:cs typeface="微软雅黑" panose="020B0503020204020204" charset="-122"/>
                <a:sym typeface="+mn-ea"/>
              </a:rPr>
              <a:t>新冠疫情中，盐酸阿比多尔颗粒作为新冠肺炎重点防控药品，被纳入《新型冠状病毒肺炎诊疗方案（试行六、七八、版</a:t>
            </a:r>
            <a:r>
              <a:rPr sz="1600" dirty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charset="-122"/>
                <a:cs typeface="微软雅黑" panose="020B0503020204020204" charset="-122"/>
                <a:sym typeface="+mn-ea"/>
              </a:rPr>
              <a:t>）》中，多地省市卫健委将其列入“新型冠状病毒感染的肺炎防控药品储备清单”。国内一项临床研究采用盐酸阿比多尔进行新冠肺炎暴露后预防，感染率下降54.92%（</a:t>
            </a:r>
            <a:r>
              <a:rPr sz="1600" dirty="0" err="1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charset="-122"/>
                <a:cs typeface="微软雅黑" panose="020B0503020204020204" charset="-122"/>
                <a:sym typeface="+mn-ea"/>
              </a:rPr>
              <a:t>家庭组</a:t>
            </a:r>
            <a:r>
              <a:rPr sz="1600" dirty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charset="-122"/>
                <a:cs typeface="微软雅黑" panose="020B0503020204020204" charset="-122"/>
                <a:sym typeface="+mn-ea"/>
              </a:rPr>
              <a:t>）、8.33%（</a:t>
            </a:r>
            <a:r>
              <a:rPr sz="1600" dirty="0" err="1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charset="-122"/>
                <a:cs typeface="微软雅黑" panose="020B0503020204020204" charset="-122"/>
                <a:sym typeface="+mn-ea"/>
              </a:rPr>
              <a:t>医护组</a:t>
            </a:r>
            <a:r>
              <a:rPr sz="1600" dirty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charset="-122"/>
                <a:cs typeface="微软雅黑" panose="020B0503020204020204" charset="-122"/>
                <a:sym typeface="+mn-ea"/>
              </a:rPr>
              <a:t>），</a:t>
            </a:r>
            <a:r>
              <a:rPr sz="1600" dirty="0" err="1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charset="-122"/>
                <a:cs typeface="微软雅黑" panose="020B0503020204020204" charset="-122"/>
                <a:sym typeface="+mn-ea"/>
              </a:rPr>
              <a:t>结果表明阿比多尔对于阻止新冠的传播具有重大意义</a:t>
            </a:r>
            <a:endParaRPr lang="zh-CN" altLang="en-US" sz="1600" dirty="0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8" name="单圆角矩形 7"/>
          <p:cNvSpPr/>
          <p:nvPr/>
        </p:nvSpPr>
        <p:spPr>
          <a:xfrm>
            <a:off x="979170" y="960120"/>
            <a:ext cx="1602105" cy="827405"/>
          </a:xfrm>
          <a:prstGeom prst="round1Rect">
            <a:avLst/>
          </a:prstGeom>
        </p:spPr>
        <p:style>
          <a:lnRef idx="0">
            <a:srgbClr val="FFFFFF"/>
          </a:lnRef>
          <a:fillRef idx="1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4400"/>
              <a:t>05</a:t>
            </a:r>
            <a:endParaRPr lang="en-US" altLang="zh-CN" sz="4400"/>
          </a:p>
        </p:txBody>
      </p:sp>
      <p:sp>
        <p:nvSpPr>
          <p:cNvPr id="10" name="燕尾形 9"/>
          <p:cNvSpPr/>
          <p:nvPr/>
        </p:nvSpPr>
        <p:spPr>
          <a:xfrm>
            <a:off x="2686050" y="1289685"/>
            <a:ext cx="1915795" cy="564515"/>
          </a:xfrm>
          <a:prstGeom prst="chevron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/>
              <a:t>01</a:t>
            </a:r>
            <a:r>
              <a:rPr lang="zh-CN" altLang="en-US"/>
              <a:t>基本信息</a:t>
            </a:r>
            <a:endParaRPr lang="zh-CN" altLang="en-US"/>
          </a:p>
        </p:txBody>
      </p:sp>
      <p:sp>
        <p:nvSpPr>
          <p:cNvPr id="4" name="燕尾形 3"/>
          <p:cNvSpPr/>
          <p:nvPr/>
        </p:nvSpPr>
        <p:spPr>
          <a:xfrm>
            <a:off x="4601845" y="1307465"/>
            <a:ext cx="1711960" cy="589280"/>
          </a:xfrm>
          <a:prstGeom prst="chevron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/>
              <a:t>02</a:t>
            </a:r>
            <a:r>
              <a:rPr lang="zh-CN" altLang="en-US"/>
              <a:t>安全性</a:t>
            </a:r>
            <a:endParaRPr lang="zh-CN" altLang="en-US"/>
          </a:p>
        </p:txBody>
      </p:sp>
      <p:sp>
        <p:nvSpPr>
          <p:cNvPr id="11" name="燕尾形 10"/>
          <p:cNvSpPr/>
          <p:nvPr/>
        </p:nvSpPr>
        <p:spPr>
          <a:xfrm>
            <a:off x="6313805" y="1307465"/>
            <a:ext cx="1765935" cy="589280"/>
          </a:xfrm>
          <a:prstGeom prst="chevron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/>
              <a:t>03</a:t>
            </a:r>
            <a:r>
              <a:rPr lang="zh-CN" altLang="en-US"/>
              <a:t>有效性</a:t>
            </a:r>
            <a:endParaRPr lang="zh-CN" altLang="en-US"/>
          </a:p>
        </p:txBody>
      </p:sp>
      <p:sp>
        <p:nvSpPr>
          <p:cNvPr id="12" name="燕尾形 11"/>
          <p:cNvSpPr/>
          <p:nvPr/>
        </p:nvSpPr>
        <p:spPr>
          <a:xfrm>
            <a:off x="8079740" y="1332230"/>
            <a:ext cx="1873250" cy="546735"/>
          </a:xfrm>
          <a:prstGeom prst="chevron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/>
              <a:t>04</a:t>
            </a:r>
            <a:r>
              <a:rPr lang="zh-CN" altLang="en-US"/>
              <a:t>创新性</a:t>
            </a:r>
            <a:endParaRPr lang="zh-CN" altLang="en-US"/>
          </a:p>
        </p:txBody>
      </p:sp>
      <p:sp>
        <p:nvSpPr>
          <p:cNvPr id="13" name="燕尾形 12"/>
          <p:cNvSpPr/>
          <p:nvPr/>
        </p:nvSpPr>
        <p:spPr>
          <a:xfrm>
            <a:off x="9952990" y="1307465"/>
            <a:ext cx="1736725" cy="571500"/>
          </a:xfrm>
          <a:prstGeom prst="chevron">
            <a:avLst/>
          </a:prstGeom>
          <a:solidFill>
            <a:schemeClr val="accent1"/>
          </a:solidFill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/>
              <a:t>05</a:t>
            </a:r>
            <a:r>
              <a:rPr lang="zh-CN" altLang="en-US"/>
              <a:t>公平性</a:t>
            </a:r>
            <a:endParaRPr lang="zh-CN" altLang="en-US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2" grpI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 sz="quarter" idx="13"/>
          </p:nvPr>
        </p:nvSpPr>
        <p:spPr>
          <a:xfrm>
            <a:off x="608330" y="1788160"/>
            <a:ext cx="10972800" cy="1320800"/>
          </a:xfrm>
        </p:spPr>
        <p:txBody>
          <a:bodyPr/>
          <a:lstStyle/>
          <a:p>
            <a:r>
              <a:rPr lang="zh-CN" altLang="en-US"/>
              <a:t>疫情期间，确诊新增病例不断增加，无症状感染者日均突破20000例，医疗物资紧张。盐酸阿比多尔颗粒是新冠肺炎诊疗方案中推荐药品，也是当下疫情各医疗单位所需药品。“一方有难 八方支援”，江苏涟水制药无偿捐赠预计432万元药品驰援疫区，共同抗疫。</a:t>
            </a:r>
            <a:endParaRPr lang="zh-CN" altLang="en-US"/>
          </a:p>
        </p:txBody>
      </p:sp>
      <p:sp>
        <p:nvSpPr>
          <p:cNvPr id="8" name="单圆角矩形 7"/>
          <p:cNvSpPr/>
          <p:nvPr/>
        </p:nvSpPr>
        <p:spPr>
          <a:xfrm>
            <a:off x="979170" y="960120"/>
            <a:ext cx="1602105" cy="827405"/>
          </a:xfrm>
          <a:prstGeom prst="round1Rect">
            <a:avLst/>
          </a:prstGeom>
        </p:spPr>
        <p:style>
          <a:lnRef idx="0">
            <a:srgbClr val="FFFFFF"/>
          </a:lnRef>
          <a:fillRef idx="1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4400"/>
              <a:t>06</a:t>
            </a:r>
            <a:endParaRPr lang="en-US" altLang="zh-CN" sz="4400"/>
          </a:p>
        </p:txBody>
      </p:sp>
      <p:sp>
        <p:nvSpPr>
          <p:cNvPr id="3" name="文本框 2"/>
          <p:cNvSpPr txBox="1"/>
          <p:nvPr/>
        </p:nvSpPr>
        <p:spPr>
          <a:xfrm>
            <a:off x="2581275" y="2981960"/>
            <a:ext cx="5414010" cy="282067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endParaRPr lang="zh-CN" altLang="en-US"/>
          </a:p>
        </p:txBody>
      </p:sp>
      <p:pic>
        <p:nvPicPr>
          <p:cNvPr id="4" name="图片 3" descr="KT板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762250" y="2981960"/>
            <a:ext cx="5088890" cy="2820670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4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副标题 2"/>
          <p:cNvSpPr>
            <a:spLocks noGrp="1"/>
          </p:cNvSpPr>
          <p:nvPr>
            <p:ph type="subTitle" idx="1"/>
            <p:custDataLst>
              <p:tags r:id="rId1"/>
            </p:custDataLst>
          </p:nvPr>
        </p:nvSpPr>
        <p:spPr>
          <a:xfrm>
            <a:off x="3076575" y="3884295"/>
            <a:ext cx="5325745" cy="1707515"/>
          </a:xfrm>
        </p:spPr>
        <p:txBody>
          <a:bodyPr>
            <a:normAutofit/>
          </a:bodyPr>
          <a:lstStyle/>
          <a:p>
            <a:r>
              <a:rPr lang="zh-CN" altLang="en-US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感谢！</a:t>
            </a:r>
            <a:endParaRPr lang="zh-CN" altLang="en-US" dirty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8" name="图片 7" descr="抠图文件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77210" y="528320"/>
            <a:ext cx="5325110" cy="3123565"/>
          </a:xfrm>
          <a:prstGeom prst="rect">
            <a:avLst/>
          </a:prstGeom>
          <a:ln w="28575" cmpd="sng">
            <a:noFill/>
            <a:prstDash val="sysDash"/>
          </a:ln>
        </p:spPr>
      </p:pic>
    </p:spTree>
    <p:custDataLst>
      <p:tags r:id="rId3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5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5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6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2.xml><?xml version="1.0" encoding="utf-8"?>
<p:tagLst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081"/>
  <p:tag name="KSO_WM_TEMPLATE_MASTER_TYPE" val="0"/>
  <p:tag name="KSO_WM_TEMPLATE_COLOR_TYPE" val="1"/>
  <p:tag name="KSO_WM_UNIT_SHOW_EDIT_AREA_INDICATION" val="1"/>
</p:tagLst>
</file>

<file path=ppt/tags/tag63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SHOW_EDIT_AREA_INDICATION" val="1"/>
  <p:tag name="KSO_WM_UNIT_VALUE" val="111"/>
  <p:tag name="KSO_WM_UNIT_HIGHLIGHT" val="0"/>
  <p:tag name="KSO_WM_UNIT_COMPATIBLE" val="0"/>
  <p:tag name="KSO_WM_UNIT_DIAGRAM_ISNUMVISUAL" val="0"/>
  <p:tag name="KSO_WM_UNIT_DIAGRAM_ISREFERUNIT" val="0"/>
  <p:tag name="KSO_WM_UNIT_TYPE" val="b"/>
  <p:tag name="KSO_WM_UNIT_INDEX" val="1"/>
  <p:tag name="KSO_WM_UNIT_ID" val="custom20205081_1*b*1"/>
  <p:tag name="KSO_WM_TEMPLATE_CATEGORY" val="custom"/>
  <p:tag name="KSO_WM_TEMPLATE_INDEX" val="20205081"/>
  <p:tag name="KSO_WM_UNIT_LAYERLEVEL" val="1"/>
  <p:tag name="KSO_WM_TAG_VERSION" val="1.0"/>
  <p:tag name="KSO_WM_BEAUTIFY_FLAG" val="#wm#"/>
</p:tagLst>
</file>

<file path=ppt/tags/tag64.xml><?xml version="1.0" encoding="utf-8"?>
<p:tagLst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65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66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67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68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69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70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71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72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SHOW_EDIT_AREA_INDICATION" val="1"/>
  <p:tag name="KSO_WM_UNIT_VALUE" val="111"/>
  <p:tag name="KSO_WM_UNIT_HIGHLIGHT" val="0"/>
  <p:tag name="KSO_WM_UNIT_COMPATIBLE" val="0"/>
  <p:tag name="KSO_WM_UNIT_DIAGRAM_ISNUMVISUAL" val="0"/>
  <p:tag name="KSO_WM_UNIT_DIAGRAM_ISREFERUNIT" val="0"/>
  <p:tag name="KSO_WM_UNIT_TYPE" val="b"/>
  <p:tag name="KSO_WM_UNIT_INDEX" val="1"/>
  <p:tag name="KSO_WM_UNIT_ID" val="custom20205081_1*b*1"/>
  <p:tag name="KSO_WM_TEMPLATE_CATEGORY" val="custom"/>
  <p:tag name="KSO_WM_TEMPLATE_INDEX" val="20205081"/>
  <p:tag name="KSO_WM_UNIT_LAYERLEVEL" val="1"/>
  <p:tag name="KSO_WM_TAG_VERSION" val="1.0"/>
  <p:tag name="KSO_WM_BEAUTIFY_FLAG" val="#wm#"/>
</p:tagLst>
</file>

<file path=ppt/tags/tag73.xml><?xml version="1.0" encoding="utf-8"?>
<p:tagLst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74.xml><?xml version="1.0" encoding="utf-8"?>
<p:tagLst xmlns:p="http://schemas.openxmlformats.org/presentationml/2006/main">
  <p:tag name="COMMONDATA" val="eyJoZGlkIjoiYTkxNGNiODFkMzFiMTFmNGVmMTllOTQxN2FjOWI0YTgifQ==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WPS">
  <a:themeElements>
    <a:clrScheme name="WPS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874CB"/>
      </a:accent1>
      <a:accent2>
        <a:srgbClr val="EE822F"/>
      </a:accent2>
      <a:accent3>
        <a:srgbClr val="F2BA02"/>
      </a:accent3>
      <a:accent4>
        <a:srgbClr val="75BD42"/>
      </a:accent4>
      <a:accent5>
        <a:srgbClr val="30C0B4"/>
      </a:accent5>
      <a:accent6>
        <a:srgbClr val="E54C5E"/>
      </a:accent6>
      <a:hlink>
        <a:srgbClr val="0026E5"/>
      </a:hlink>
      <a:folHlink>
        <a:srgbClr val="7E1FAD"/>
      </a:folHlink>
    </a:clrScheme>
    <a:fontScheme name="WPS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WPS">
      <a:fillStyleLst>
        <a:solidFill>
          <a:schemeClr val="phClr"/>
        </a:solidFill>
        <a:gradFill>
          <a:gsLst>
            <a:gs pos="0">
              <a:schemeClr val="phClr">
                <a:lumOff val="17500"/>
              </a:schemeClr>
            </a:gs>
            <a:gs pos="100000">
              <a:schemeClr val="phClr"/>
            </a:gs>
          </a:gsLst>
          <a:lin ang="2700000" scaled="0"/>
        </a:gradFill>
        <a:gradFill>
          <a:gsLst>
            <a:gs pos="0">
              <a:schemeClr val="phClr">
                <a:hueOff val="-2520000"/>
              </a:schemeClr>
            </a:gs>
            <a:gs pos="100000">
              <a:schemeClr val="phClr"/>
            </a:gs>
          </a:gsLst>
          <a:lin ang="27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gradFill>
            <a:gsLst>
              <a:gs pos="0">
                <a:schemeClr val="phClr">
                  <a:hueOff val="-4200000"/>
                </a:schemeClr>
              </a:gs>
              <a:gs pos="100000">
                <a:schemeClr val="phClr"/>
              </a:gs>
            </a:gsLst>
            <a:lin ang="2700000" scaled="1"/>
          </a:gradFill>
          <a:prstDash val="solid"/>
          <a:miter lim="800000"/>
        </a:ln>
      </a:lnStyleLst>
      <a:effectStyleLst>
        <a:effectStyle>
          <a:effectLst>
            <a:outerShdw blurRad="101600" dist="50800" dir="5400000" algn="ctr" rotWithShape="0">
              <a:schemeClr val="phClr">
                <a:alpha val="60000"/>
              </a:schemeClr>
            </a:outerShdw>
          </a:effectLst>
        </a:effectStyle>
        <a:effectStyle>
          <a:effectLst>
            <a:reflection stA="50000" endA="300" endPos="40000" dist="25400" dir="5400000" sy="-100000" algn="bl" rotWithShape="0"/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2069</Words>
  <Application>WPS 演示</Application>
  <PresentationFormat>宽屏</PresentationFormat>
  <Paragraphs>133</Paragraphs>
  <Slides>9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9</vt:i4>
      </vt:variant>
    </vt:vector>
  </HeadingPairs>
  <TitlesOfParts>
    <vt:vector size="17" baseType="lpstr">
      <vt:lpstr>Arial</vt:lpstr>
      <vt:lpstr>宋体</vt:lpstr>
      <vt:lpstr>Wingdings</vt:lpstr>
      <vt:lpstr>Wingdings</vt:lpstr>
      <vt:lpstr>微软雅黑</vt:lpstr>
      <vt:lpstr>Arial Unicode MS</vt:lpstr>
      <vt:lpstr>Calibri</vt:lpstr>
      <vt:lpstr>WPS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空白演示</dc:title>
  <dc:creator/>
  <cp:lastModifiedBy>admin</cp:lastModifiedBy>
  <cp:revision>199</cp:revision>
  <dcterms:created xsi:type="dcterms:W3CDTF">2019-06-19T02:08:00Z</dcterms:created>
  <dcterms:modified xsi:type="dcterms:W3CDTF">2024-07-12T09:09:35Z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2052-12.1.0.17468</vt:lpwstr>
  </property>
  <property fmtid="{D5CDD505-2E9C-101B-9397-08002B2CF9AE}" pid="3" name="ICV">
    <vt:lpwstr>ED02AD2DC3504832A6B5F70D5F6EB279_13</vt:lpwstr>
  </property>
</Properties>
</file>