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notesMasterIdLst>
    <p:notesMasterId r:id="rId13"/>
  </p:notesMasterIdLst>
  <p:sldIdLst>
    <p:sldId id="395" r:id="rId3"/>
    <p:sldId id="406" r:id="rId4"/>
    <p:sldId id="347" r:id="rId5"/>
    <p:sldId id="396" r:id="rId6"/>
    <p:sldId id="398" r:id="rId7"/>
    <p:sldId id="405" r:id="rId8"/>
    <p:sldId id="400" r:id="rId9"/>
    <p:sldId id="402" r:id="rId10"/>
    <p:sldId id="403" r:id="rId11"/>
    <p:sldId id="370" r:id="rId1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69">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E5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showGuides="1">
      <p:cViewPr varScale="1">
        <p:scale>
          <a:sx n="95" d="100"/>
          <a:sy n="95" d="100"/>
        </p:scale>
        <p:origin x="424" y="64"/>
      </p:cViewPr>
      <p:guideLst>
        <p:guide orient="horz" pos="2469"/>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62DCDB-B2D4-4D8F-8AAC-CDCA5954F4B2}" type="datetimeFigureOut">
              <a:rPr lang="zh-CN" altLang="en-US" smtClean="0"/>
              <a:t>2024/7/12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051B5-468E-4E31-BF0F-BBE86D9FCDC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FB051B5-468E-4E31-BF0F-BBE86D9FCDC1}" type="slidenum">
              <a:rPr lang="zh-CN" altLang="en-US" smtClean="0"/>
              <a:t>4</a:t>
            </a:fld>
            <a:endParaRPr lang="zh-CN" altLang="en-US"/>
          </a:p>
        </p:txBody>
      </p:sp>
    </p:spTree>
    <p:extLst>
      <p:ext uri="{BB962C8B-B14F-4D97-AF65-F5344CB8AC3E}">
        <p14:creationId xmlns:p14="http://schemas.microsoft.com/office/powerpoint/2010/main" val="1299927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FB051B5-468E-4E31-BF0F-BBE86D9FCDC1}" type="slidenum">
              <a:rPr lang="zh-CN" altLang="en-US" smtClean="0"/>
              <a:t>5</a:t>
            </a:fld>
            <a:endParaRPr lang="zh-CN" altLang="en-US"/>
          </a:p>
        </p:txBody>
      </p:sp>
    </p:spTree>
    <p:extLst>
      <p:ext uri="{BB962C8B-B14F-4D97-AF65-F5344CB8AC3E}">
        <p14:creationId xmlns:p14="http://schemas.microsoft.com/office/powerpoint/2010/main" val="3496723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FB051B5-468E-4E31-BF0F-BBE86D9FCDC1}" type="slidenum">
              <a:rPr lang="zh-CN" altLang="en-US" smtClean="0"/>
              <a:t>6</a:t>
            </a:fld>
            <a:endParaRPr lang="zh-CN" altLang="en-US"/>
          </a:p>
        </p:txBody>
      </p:sp>
    </p:spTree>
    <p:extLst>
      <p:ext uri="{BB962C8B-B14F-4D97-AF65-F5344CB8AC3E}">
        <p14:creationId xmlns:p14="http://schemas.microsoft.com/office/powerpoint/2010/main" val="30400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FB051B5-468E-4E31-BF0F-BBE86D9FCDC1}" type="slidenum">
              <a:rPr lang="zh-CN" altLang="en-US" smtClean="0"/>
              <a:t>7</a:t>
            </a:fld>
            <a:endParaRPr lang="zh-CN" altLang="en-US"/>
          </a:p>
        </p:txBody>
      </p:sp>
    </p:spTree>
    <p:extLst>
      <p:ext uri="{BB962C8B-B14F-4D97-AF65-F5344CB8AC3E}">
        <p14:creationId xmlns:p14="http://schemas.microsoft.com/office/powerpoint/2010/main" val="3870910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FB051B5-468E-4E31-BF0F-BBE86D9FCDC1}" type="slidenum">
              <a:rPr lang="zh-CN" altLang="en-US" smtClean="0"/>
              <a:t>8</a:t>
            </a:fld>
            <a:endParaRPr lang="zh-CN" altLang="en-US"/>
          </a:p>
        </p:txBody>
      </p:sp>
    </p:spTree>
    <p:extLst>
      <p:ext uri="{BB962C8B-B14F-4D97-AF65-F5344CB8AC3E}">
        <p14:creationId xmlns:p14="http://schemas.microsoft.com/office/powerpoint/2010/main" val="3557204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FB051B5-468E-4E31-BF0F-BBE86D9FCDC1}" type="slidenum">
              <a:rPr lang="zh-CN" altLang="en-US" smtClean="0"/>
              <a:t>9</a:t>
            </a:fld>
            <a:endParaRPr lang="zh-CN" altLang="en-US"/>
          </a:p>
        </p:txBody>
      </p:sp>
    </p:spTree>
    <p:extLst>
      <p:ext uri="{BB962C8B-B14F-4D97-AF65-F5344CB8AC3E}">
        <p14:creationId xmlns:p14="http://schemas.microsoft.com/office/powerpoint/2010/main" val="337537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1" name="图片 20"/>
          <p:cNvPicPr>
            <a:picLocks noChangeAspect="1"/>
          </p:cNvPicPr>
          <p:nvPr userDrawn="1"/>
        </p:nvPicPr>
        <p:blipFill rotWithShape="1">
          <a:blip r:embed="rId2" cstate="print">
            <a:extLst>
              <a:ext uri="{28A0092B-C50C-407E-A947-70E740481C1C}">
                <a14:useLocalDpi xmlns:a14="http://schemas.microsoft.com/office/drawing/2010/main" val="0"/>
              </a:ext>
            </a:extLst>
          </a:blip>
          <a:srcRect l="76517" t="33712" r="9009" b="40850"/>
          <a:stretch>
            <a:fillRect/>
          </a:stretch>
        </p:blipFill>
        <p:spPr>
          <a:xfrm>
            <a:off x="9762067" y="2530973"/>
            <a:ext cx="1588168" cy="17445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8"/>
            <a:ext cx="109728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文本占位符 2"/>
          <p:cNvSpPr>
            <a:spLocks noGrp="1"/>
          </p:cNvSpPr>
          <p:nvPr>
            <p:ph type="body"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文本占位符 2"/>
          <p:cNvSpPr>
            <a:spLocks noGrp="1"/>
          </p:cNvSpPr>
          <p:nvPr>
            <p:ph type="body"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200" y="1825625"/>
            <a:ext cx="5181600" cy="20986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200" y="4076700"/>
            <a:ext cx="5181600" cy="21002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日期占位符 5"/>
          <p:cNvSpPr>
            <a:spLocks noGrp="1"/>
          </p:cNvSpPr>
          <p:nvPr>
            <p:ph type="dt" sz="half" idx="10"/>
          </p:nvPr>
        </p:nvSpPr>
        <p:spPr/>
        <p:txBody>
          <a:bodyPr/>
          <a:lstStyle/>
          <a:p>
            <a:pPr lvl="0"/>
            <a:fld id="{BB962C8B-B14F-4D97-AF65-F5344CB8AC3E}" type="datetime1">
              <a:rPr lang="zh-CN" altLang="en-US" dirty="0">
                <a:latin typeface="Arial" panose="020B0604020202020204" pitchFamily="34" charset="0"/>
              </a:rPr>
              <a:t>2024/7/12</a:t>
            </a:fld>
            <a:endParaRPr lang="zh-CN" altLang="en-US" dirty="0">
              <a:latin typeface="Arial" panose="020B0604020202020204" pitchFamily="34" charset="0"/>
            </a:endParaRPr>
          </a:p>
        </p:txBody>
      </p:sp>
      <p:sp>
        <p:nvSpPr>
          <p:cNvPr id="7" name="页脚占位符 6"/>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8" name="灯片编号占位符 7"/>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1" name="图片 20"/>
          <p:cNvPicPr>
            <a:picLocks noChangeAspect="1"/>
          </p:cNvPicPr>
          <p:nvPr userDrawn="1"/>
        </p:nvPicPr>
        <p:blipFill rotWithShape="1">
          <a:blip r:embed="rId2" cstate="print">
            <a:extLst>
              <a:ext uri="{28A0092B-C50C-407E-A947-70E740481C1C}">
                <a14:useLocalDpi xmlns:a14="http://schemas.microsoft.com/office/drawing/2010/main" val="0"/>
              </a:ext>
            </a:extLst>
          </a:blip>
          <a:srcRect l="76517" t="33712" r="9009" b="40850"/>
          <a:stretch>
            <a:fillRect/>
          </a:stretch>
        </p:blipFill>
        <p:spPr>
          <a:xfrm>
            <a:off x="9762067" y="2530973"/>
            <a:ext cx="1588168" cy="17445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8"/>
            <a:ext cx="109728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文本占位符 2"/>
          <p:cNvSpPr>
            <a:spLocks noGrp="1"/>
          </p:cNvSpPr>
          <p:nvPr>
            <p:ph type="body"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文本占位符 2"/>
          <p:cNvSpPr>
            <a:spLocks noGrp="1"/>
          </p:cNvSpPr>
          <p:nvPr>
            <p:ph type="body"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200" y="1825625"/>
            <a:ext cx="5181600" cy="20986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200" y="4076700"/>
            <a:ext cx="5181600" cy="21002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日期占位符 5"/>
          <p:cNvSpPr>
            <a:spLocks noGrp="1"/>
          </p:cNvSpPr>
          <p:nvPr>
            <p:ph type="dt" sz="half" idx="10"/>
          </p:nvPr>
        </p:nvSpPr>
        <p:spPr/>
        <p:txBody>
          <a:bodyPr/>
          <a:lstStyle/>
          <a:p>
            <a:pPr lvl="0"/>
            <a:fld id="{BB962C8B-B14F-4D97-AF65-F5344CB8AC3E}" type="datetime1">
              <a:rPr lang="zh-CN" altLang="en-US" dirty="0">
                <a:latin typeface="Arial" panose="020B0604020202020204" pitchFamily="34" charset="0"/>
              </a:rPr>
              <a:t>2024/7/12</a:t>
            </a:fld>
            <a:endParaRPr lang="zh-CN" altLang="en-US" dirty="0">
              <a:latin typeface="Arial" panose="020B0604020202020204" pitchFamily="34" charset="0"/>
            </a:endParaRPr>
          </a:p>
        </p:txBody>
      </p:sp>
      <p:sp>
        <p:nvSpPr>
          <p:cNvPr id="7" name="页脚占位符 6"/>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8" name="灯片编号占位符 7"/>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833C9-CF22-41C5-ACF0-533D843D6583}" type="datetimeFigureOut">
              <a:rPr lang="zh-CN" altLang="en-US" smtClean="0"/>
              <a:t>2024/7/12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D781F4-5367-41D2-8042-545803B86DD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833C9-CF22-41C5-ACF0-533D843D6583}" type="datetimeFigureOut">
              <a:rPr lang="zh-CN" altLang="en-US" smtClean="0"/>
              <a:t>2024/7/12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D781F4-5367-41D2-8042-545803B86DD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8.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17.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6.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8.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notesSlide" Target="../notesSlides/notesSlide1.xml"/><Relationship Id="rId4"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2-02"/>
          <p:cNvPicPr>
            <a:picLocks noChangeAspect="1"/>
          </p:cNvPicPr>
          <p:nvPr/>
        </p:nvPicPr>
        <p:blipFill>
          <a:blip r:embed="rId2"/>
          <a:stretch>
            <a:fillRect/>
          </a:stretch>
        </p:blipFill>
        <p:spPr>
          <a:xfrm>
            <a:off x="-47065" y="-50800"/>
            <a:ext cx="12182475" cy="6959600"/>
          </a:xfrm>
          <a:prstGeom prst="rect">
            <a:avLst/>
          </a:prstGeom>
        </p:spPr>
      </p:pic>
      <p:sp>
        <p:nvSpPr>
          <p:cNvPr id="5" name="文本框 4"/>
          <p:cNvSpPr txBox="1"/>
          <p:nvPr/>
        </p:nvSpPr>
        <p:spPr>
          <a:xfrm>
            <a:off x="1055687" y="2183765"/>
            <a:ext cx="10080625" cy="1245235"/>
          </a:xfrm>
          <a:prstGeom prst="rect">
            <a:avLst/>
          </a:prstGeom>
          <a:noFill/>
        </p:spPr>
        <p:txBody>
          <a:bodyPr wrap="square" rtlCol="0" anchor="t">
            <a:spAutoFit/>
          </a:bodyPr>
          <a:lstStyle/>
          <a:p>
            <a:pPr algn="ctr">
              <a:lnSpc>
                <a:spcPct val="100000"/>
              </a:lnSpc>
            </a:pPr>
            <a:r>
              <a:rPr lang="zh-CN" altLang="en-US" sz="7500" b="1" dirty="0">
                <a:solidFill>
                  <a:schemeClr val="accent1"/>
                </a:solidFill>
                <a:effectLst/>
                <a:latin typeface="微软雅黑" panose="020B0503020204020204" pitchFamily="34" charset="-122"/>
                <a:ea typeface="微软雅黑" panose="020B0503020204020204" pitchFamily="34" charset="-122"/>
                <a:cs typeface="联盟起艺卢帅正锐黑体" panose="02000509000000000000" charset="-122"/>
                <a:sym typeface="阿里巴巴普惠体" panose="00020600040101010101" pitchFamily="18" charset="-122"/>
              </a:rPr>
              <a:t>康艾注射液</a:t>
            </a:r>
            <a:endParaRPr lang="zh-CN" altLang="en-US" sz="7500" b="1" dirty="0">
              <a:solidFill>
                <a:schemeClr val="accent1"/>
              </a:solidFill>
              <a:effectLst/>
              <a:latin typeface="微软雅黑" panose="020B0503020204020204" pitchFamily="34" charset="-122"/>
              <a:ea typeface="微软雅黑" panose="020B0503020204020204" pitchFamily="34" charset="-122"/>
              <a:cs typeface="联盟起艺卢帅正锐黑体" panose="02000509000000000000" charset="-122"/>
            </a:endParaRPr>
          </a:p>
        </p:txBody>
      </p:sp>
      <p:pic>
        <p:nvPicPr>
          <p:cNvPr id="13" name="图片 12">
            <a:extLst>
              <a:ext uri="{FF2B5EF4-FFF2-40B4-BE49-F238E27FC236}">
                <a16:creationId xmlns:a16="http://schemas.microsoft.com/office/drawing/2014/main" id="{31876D8E-9240-C3C3-3D33-5E10C3BD344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65947" y="4548329"/>
            <a:ext cx="2933700" cy="1996147"/>
          </a:xfrm>
          <a:prstGeom prst="rect">
            <a:avLst/>
          </a:prstGeom>
        </p:spPr>
      </p:pic>
      <p:pic>
        <p:nvPicPr>
          <p:cNvPr id="16" name="图片 15">
            <a:extLst>
              <a:ext uri="{FF2B5EF4-FFF2-40B4-BE49-F238E27FC236}">
                <a16:creationId xmlns:a16="http://schemas.microsoft.com/office/drawing/2014/main" id="{8D7F8704-2DE0-EE5D-B154-34F4BD4539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778" y="100856"/>
            <a:ext cx="1445272" cy="1021974"/>
          </a:xfrm>
          <a:prstGeom prst="rect">
            <a:avLst/>
          </a:prstGeom>
        </p:spPr>
      </p:pic>
      <p:sp>
        <p:nvSpPr>
          <p:cNvPr id="17" name="副标题 2">
            <a:extLst>
              <a:ext uri="{FF2B5EF4-FFF2-40B4-BE49-F238E27FC236}">
                <a16:creationId xmlns:a16="http://schemas.microsoft.com/office/drawing/2014/main" id="{0FBCD563-428C-952E-E116-17D53CDC16AF}"/>
              </a:ext>
            </a:extLst>
          </p:cNvPr>
          <p:cNvSpPr txBox="1">
            <a:spLocks/>
          </p:cNvSpPr>
          <p:nvPr/>
        </p:nvSpPr>
        <p:spPr>
          <a:xfrm>
            <a:off x="4215652" y="5041264"/>
            <a:ext cx="4436151" cy="791430"/>
          </a:xfrm>
          <a:prstGeom prst="roundRect">
            <a:avLst>
              <a:gd name="adj" fmla="val 50000"/>
            </a:avLst>
          </a:prstGeom>
          <a:ln>
            <a:solidFill>
              <a:schemeClr val="accent1"/>
            </a:solidFill>
          </a:ln>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sym typeface="Arial" panose="020B0604020202020204" pitchFamily="34" charset="0"/>
              </a:rPr>
              <a:t>申报企业：长白山制药股份有限公司</a:t>
            </a:r>
          </a:p>
        </p:txBody>
      </p:sp>
      <p:sp>
        <p:nvSpPr>
          <p:cNvPr id="19" name="文本框 18">
            <a:extLst>
              <a:ext uri="{FF2B5EF4-FFF2-40B4-BE49-F238E27FC236}">
                <a16:creationId xmlns:a16="http://schemas.microsoft.com/office/drawing/2014/main" id="{399DD0D5-6839-0A42-6BF6-6DB8A5D0CE1F}"/>
              </a:ext>
            </a:extLst>
          </p:cNvPr>
          <p:cNvSpPr txBox="1"/>
          <p:nvPr/>
        </p:nvSpPr>
        <p:spPr>
          <a:xfrm>
            <a:off x="4215652" y="3546159"/>
            <a:ext cx="6158752" cy="369332"/>
          </a:xfrm>
          <a:prstGeom prst="rect">
            <a:avLst/>
          </a:prstGeom>
          <a:noFill/>
        </p:spPr>
        <p:txBody>
          <a:bodyPr wrap="square">
            <a:spAutoFit/>
          </a:bodyPr>
          <a:lstStyle/>
          <a:p>
            <a:r>
              <a:rPr lang="zh-CN" altLang="en-US" b="1" dirty="0">
                <a:solidFill>
                  <a:srgbClr val="C00000"/>
                </a:solidFill>
                <a:latin typeface="微软雅黑" panose="020B0503020204020204" pitchFamily="34" charset="-122"/>
                <a:ea typeface="微软雅黑" panose="020B0503020204020204" pitchFamily="34" charset="-122"/>
              </a:rPr>
              <a:t>目录内药品调整申报-药品申报条件2</a:t>
            </a:r>
          </a:p>
        </p:txBody>
      </p:sp>
      <p:sp>
        <p:nvSpPr>
          <p:cNvPr id="2" name="文本框 1">
            <a:extLst>
              <a:ext uri="{FF2B5EF4-FFF2-40B4-BE49-F238E27FC236}">
                <a16:creationId xmlns:a16="http://schemas.microsoft.com/office/drawing/2014/main" id="{9E4DCA6B-A190-68C8-2A21-5884D5E945BD}"/>
              </a:ext>
            </a:extLst>
          </p:cNvPr>
          <p:cNvSpPr txBox="1"/>
          <p:nvPr/>
        </p:nvSpPr>
        <p:spPr>
          <a:xfrm>
            <a:off x="2386854" y="4032650"/>
            <a:ext cx="7597588" cy="707886"/>
          </a:xfrm>
          <a:prstGeom prst="rect">
            <a:avLst/>
          </a:prstGeom>
          <a:noFill/>
        </p:spPr>
        <p:txBody>
          <a:bodyPr wrap="square">
            <a:spAutoFit/>
          </a:bodyPr>
          <a:lstStyle/>
          <a:p>
            <a:r>
              <a:rPr lang="zh-CN" altLang="en-US" sz="20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申请解除</a:t>
            </a:r>
            <a:r>
              <a:rPr lang="en-US" altLang="zh-CN" sz="20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000" b="1"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说明书适应症中各种原因引起的白细胞低下及减少症</a:t>
            </a:r>
            <a:r>
              <a:rPr lang="zh-CN" altLang="en-US" sz="20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）支付限制</a:t>
            </a: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图片1副本"/>
          <p:cNvPicPr>
            <a:picLocks noChangeAspect="1"/>
          </p:cNvPicPr>
          <p:nvPr/>
        </p:nvPicPr>
        <p:blipFill>
          <a:blip r:embed="rId3"/>
          <a:stretch>
            <a:fillRect/>
          </a:stretch>
        </p:blipFill>
        <p:spPr>
          <a:xfrm>
            <a:off x="0" y="0"/>
            <a:ext cx="12190095" cy="6896100"/>
          </a:xfrm>
          <a:prstGeom prst="rect">
            <a:avLst/>
          </a:prstGeom>
        </p:spPr>
      </p:pic>
      <p:sp>
        <p:nvSpPr>
          <p:cNvPr id="11" name="文本框 10"/>
          <p:cNvSpPr txBox="1"/>
          <p:nvPr>
            <p:custDataLst>
              <p:tags r:id="rId1"/>
            </p:custDataLst>
          </p:nvPr>
        </p:nvSpPr>
        <p:spPr>
          <a:xfrm>
            <a:off x="4476987" y="3037529"/>
            <a:ext cx="3365025" cy="1015663"/>
          </a:xfrm>
          <a:prstGeom prst="rect">
            <a:avLst/>
          </a:prstGeom>
          <a:noFill/>
        </p:spPr>
        <p:txBody>
          <a:bodyPr wrap="none" rtlCol="0">
            <a:spAutoFit/>
          </a:bodyPr>
          <a:lstStyle/>
          <a:p>
            <a:pPr algn="ctr"/>
            <a:r>
              <a:rPr lang="zh-CN" altLang="en-US" sz="6000" spc="300" dirty="0">
                <a:solidFill>
                  <a:schemeClr val="tx1">
                    <a:lumMod val="65000"/>
                    <a:lumOff val="35000"/>
                  </a:schemeClr>
                </a:solidFill>
                <a:latin typeface="阿里巴巴普惠体 Medium" panose="00020600040101010101" charset="-122"/>
                <a:ea typeface="阿里巴巴普惠体 Medium" panose="00020600040101010101" charset="-122"/>
              </a:rPr>
              <a:t>感谢审阅</a:t>
            </a:r>
          </a:p>
        </p:txBody>
      </p:sp>
      <p:grpSp>
        <p:nvGrpSpPr>
          <p:cNvPr id="9" name="组合 8"/>
          <p:cNvGrpSpPr/>
          <p:nvPr/>
        </p:nvGrpSpPr>
        <p:grpSpPr>
          <a:xfrm>
            <a:off x="5077141" y="573560"/>
            <a:ext cx="2164715" cy="2145030"/>
            <a:chOff x="7901" y="1078"/>
            <a:chExt cx="3409" cy="3378"/>
          </a:xfrm>
        </p:grpSpPr>
        <p:pic>
          <p:nvPicPr>
            <p:cNvPr id="3" name="图片 2" descr="51miz-E411289-FD7C1B6E"/>
            <p:cNvPicPr>
              <a:picLocks noChangeAspect="1"/>
            </p:cNvPicPr>
            <p:nvPr/>
          </p:nvPicPr>
          <p:blipFill>
            <a:blip r:embed="rId4"/>
            <a:stretch>
              <a:fillRect/>
            </a:stretch>
          </p:blipFill>
          <p:spPr>
            <a:xfrm>
              <a:off x="7901" y="1078"/>
              <a:ext cx="3409" cy="3378"/>
            </a:xfrm>
            <a:prstGeom prst="rect">
              <a:avLst/>
            </a:prstGeom>
          </p:spPr>
        </p:pic>
        <p:sp>
          <p:nvSpPr>
            <p:cNvPr id="7" name="文本框 6"/>
            <p:cNvSpPr txBox="1"/>
            <p:nvPr/>
          </p:nvSpPr>
          <p:spPr>
            <a:xfrm>
              <a:off x="8873" y="2320"/>
              <a:ext cx="291" cy="1236"/>
            </a:xfrm>
            <a:prstGeom prst="rect">
              <a:avLst/>
            </a:prstGeom>
            <a:noFill/>
          </p:spPr>
          <p:txBody>
            <a:bodyPr wrap="none" rtlCol="0" anchor="t">
              <a:spAutoFit/>
            </a:bodyPr>
            <a:lstStyle/>
            <a:p>
              <a:endParaRPr lang="en-US" altLang="zh-CN" sz="4500" b="1" spc="300" dirty="0">
                <a:solidFill>
                  <a:schemeClr val="accent1"/>
                </a:solidFill>
                <a:latin typeface="阿里巴巴普惠体 Medium" panose="00020600040101010101" charset="-122"/>
                <a:ea typeface="阿里巴巴普惠体 Medium" panose="00020600040101010101" charset="-122"/>
                <a:sym typeface="+mn-ea"/>
              </a:endParaRPr>
            </a:p>
          </p:txBody>
        </p:sp>
      </p:grpSp>
      <p:pic>
        <p:nvPicPr>
          <p:cNvPr id="10" name="图片 9" descr="C:\Users\Administrator\Desktop\工作总结\51miz-E349415-3094AF01.png51miz-E349415-3094AF01"/>
          <p:cNvPicPr>
            <a:picLocks noChangeAspect="1"/>
          </p:cNvPicPr>
          <p:nvPr/>
        </p:nvPicPr>
        <p:blipFill>
          <a:blip r:embed="rId5"/>
          <a:srcRect/>
          <a:stretch>
            <a:fillRect/>
          </a:stretch>
        </p:blipFill>
        <p:spPr>
          <a:xfrm flipH="1">
            <a:off x="461645" y="2244408"/>
            <a:ext cx="3124835" cy="46132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000"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par>
                          <p:cTn id="8" fill="hold">
                            <p:stCondLst>
                              <p:cond delay="1000"/>
                            </p:stCondLst>
                            <p:childTnLst>
                              <p:par>
                                <p:cTn id="9" presetID="58" presetClass="entr" presetSubtype="0" accel="10000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strVal val="#ppt_w*2.5"/>
                                          </p:val>
                                        </p:tav>
                                        <p:tav tm="100000">
                                          <p:val>
                                            <p:strVal val="#ppt_w"/>
                                          </p:val>
                                        </p:tav>
                                      </p:tavLst>
                                    </p:anim>
                                    <p:anim calcmode="lin" valueType="num">
                                      <p:cBhvr>
                                        <p:cTn id="12" dur="500" fill="hold"/>
                                        <p:tgtEl>
                                          <p:spTgt spid="11"/>
                                        </p:tgtEl>
                                        <p:attrNameLst>
                                          <p:attrName>ppt_h</p:attrName>
                                        </p:attrNameLst>
                                      </p:cBhvr>
                                      <p:tavLst>
                                        <p:tav tm="0">
                                          <p:val>
                                            <p:strVal val="#ppt_h*0.01"/>
                                          </p:val>
                                        </p:tav>
                                        <p:tav tm="100000">
                                          <p:val>
                                            <p:strVal val="#ppt_h"/>
                                          </p:val>
                                        </p:tav>
                                      </p:tavLst>
                                    </p:anim>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h+1"/>
                                          </p:val>
                                        </p:tav>
                                        <p:tav tm="100000">
                                          <p:val>
                                            <p:strVal val="#ppt_y"/>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1miz-E1238549-2EF4AAD5-3840x1920"/>
          <p:cNvPicPr>
            <a:picLocks noChangeAspect="1"/>
          </p:cNvPicPr>
          <p:nvPr/>
        </p:nvPicPr>
        <p:blipFill>
          <a:blip r:embed="rId14"/>
          <a:srcRect l="26036" t="10405" r="13099" b="16457"/>
          <a:stretch>
            <a:fillRect/>
          </a:stretch>
        </p:blipFill>
        <p:spPr>
          <a:xfrm>
            <a:off x="0" y="0"/>
            <a:ext cx="12198350" cy="6930390"/>
          </a:xfrm>
          <a:prstGeom prst="rect">
            <a:avLst/>
          </a:prstGeom>
        </p:spPr>
      </p:pic>
      <p:grpSp>
        <p:nvGrpSpPr>
          <p:cNvPr id="22" name="组合 21"/>
          <p:cNvGrpSpPr/>
          <p:nvPr/>
        </p:nvGrpSpPr>
        <p:grpSpPr>
          <a:xfrm>
            <a:off x="1798955" y="1336040"/>
            <a:ext cx="3632200" cy="4131310"/>
            <a:chOff x="2852" y="1940"/>
            <a:chExt cx="5720" cy="6506"/>
          </a:xfrm>
        </p:grpSpPr>
        <p:pic>
          <p:nvPicPr>
            <p:cNvPr id="12" name="图片 11" descr="51miz-E301363-C306F7B4"/>
            <p:cNvPicPr>
              <a:picLocks noChangeAspect="1"/>
            </p:cNvPicPr>
            <p:nvPr/>
          </p:nvPicPr>
          <p:blipFill>
            <a:blip r:embed="rId15"/>
            <a:srcRect l="13099" t="13214" r="9415" b="8561"/>
            <a:stretch>
              <a:fillRect/>
            </a:stretch>
          </p:blipFill>
          <p:spPr>
            <a:xfrm>
              <a:off x="2852" y="1940"/>
              <a:ext cx="5720" cy="6506"/>
            </a:xfrm>
            <a:prstGeom prst="rect">
              <a:avLst/>
            </a:prstGeom>
          </p:spPr>
        </p:pic>
        <p:sp>
          <p:nvSpPr>
            <p:cNvPr id="11" name="文本框 10"/>
            <p:cNvSpPr txBox="1"/>
            <p:nvPr>
              <p:custDataLst>
                <p:tags r:id="rId11"/>
              </p:custDataLst>
            </p:nvPr>
          </p:nvSpPr>
          <p:spPr>
            <a:xfrm>
              <a:off x="4172" y="4200"/>
              <a:ext cx="2808" cy="1598"/>
            </a:xfrm>
            <a:prstGeom prst="rect">
              <a:avLst/>
            </a:prstGeom>
            <a:noFill/>
          </p:spPr>
          <p:txBody>
            <a:bodyPr wrap="none" rtlCol="0">
              <a:spAutoFit/>
            </a:bodyPr>
            <a:lstStyle/>
            <a:p>
              <a:pPr algn="ctr"/>
              <a:r>
                <a:rPr lang="zh-CN" altLang="en-US" sz="6000" spc="300" dirty="0">
                  <a:solidFill>
                    <a:schemeClr val="accent1"/>
                  </a:solidFill>
                  <a:latin typeface="微软雅黑" panose="020B0503020204020204" pitchFamily="34" charset="-122"/>
                  <a:ea typeface="微软雅黑" panose="020B0503020204020204" pitchFamily="34" charset="-122"/>
                </a:rPr>
                <a:t>目录</a:t>
              </a:r>
            </a:p>
          </p:txBody>
        </p:sp>
        <p:sp>
          <p:nvSpPr>
            <p:cNvPr id="14" name="文本框 13"/>
            <p:cNvSpPr txBox="1"/>
            <p:nvPr>
              <p:custDataLst>
                <p:tags r:id="rId12"/>
              </p:custDataLst>
            </p:nvPr>
          </p:nvSpPr>
          <p:spPr>
            <a:xfrm>
              <a:off x="4368" y="5517"/>
              <a:ext cx="2530" cy="628"/>
            </a:xfrm>
            <a:prstGeom prst="rect">
              <a:avLst/>
            </a:prstGeom>
            <a:noFill/>
          </p:spPr>
          <p:txBody>
            <a:bodyPr wrap="none" rtlCol="0">
              <a:spAutoFit/>
            </a:bodyPr>
            <a:lstStyle>
              <a:defPPr>
                <a:defRPr lang="zh-CN"/>
              </a:defPPr>
              <a:lvl1pPr algn="ctr">
                <a:defRPr sz="5400" spc="300">
                  <a:solidFill>
                    <a:schemeClr val="bg1"/>
                  </a:solidFill>
                  <a:latin typeface="方正俊黑简体" panose="02000000000000000000" pitchFamily="2" charset="-122"/>
                  <a:ea typeface="方正俊黑简体" panose="02000000000000000000" pitchFamily="2" charset="-122"/>
                </a:defRPr>
              </a:lvl1pPr>
            </a:lstStyle>
            <a:p>
              <a:r>
                <a:rPr lang="en-US" altLang="zh-CN" sz="2000" dirty="0">
                  <a:solidFill>
                    <a:schemeClr val="accent2"/>
                  </a:solidFill>
                  <a:latin typeface="微软雅黑" panose="020B0503020204020204" pitchFamily="34" charset="-122"/>
                  <a:ea typeface="微软雅黑" panose="020B0503020204020204" pitchFamily="34" charset="-122"/>
                </a:rPr>
                <a:t>Contents</a:t>
              </a:r>
            </a:p>
          </p:txBody>
        </p:sp>
      </p:grpSp>
      <p:grpSp>
        <p:nvGrpSpPr>
          <p:cNvPr id="10" name="组合 9"/>
          <p:cNvGrpSpPr/>
          <p:nvPr/>
        </p:nvGrpSpPr>
        <p:grpSpPr>
          <a:xfrm>
            <a:off x="6555740" y="1513205"/>
            <a:ext cx="3294380" cy="735330"/>
            <a:chOff x="10324" y="2383"/>
            <a:chExt cx="5188" cy="1158"/>
          </a:xfrm>
        </p:grpSpPr>
        <p:sp>
          <p:nvSpPr>
            <p:cNvPr id="31" name="任意多边形 30"/>
            <p:cNvSpPr/>
            <p:nvPr>
              <p:custDataLst>
                <p:tags r:id="rId9"/>
              </p:custDataLst>
            </p:nvPr>
          </p:nvSpPr>
          <p:spPr>
            <a:xfrm>
              <a:off x="10324" y="2383"/>
              <a:ext cx="998" cy="1158"/>
            </a:xfrm>
            <a:custGeom>
              <a:avLst/>
              <a:gdLst>
                <a:gd name="connsiteX0" fmla="*/ 317019 w 634036"/>
                <a:gd name="connsiteY0" fmla="*/ 0 h 735481"/>
                <a:gd name="connsiteX1" fmla="*/ 634036 w 634036"/>
                <a:gd name="connsiteY1" fmla="*/ 180548 h 735481"/>
                <a:gd name="connsiteX2" fmla="*/ 634036 w 634036"/>
                <a:gd name="connsiteY2" fmla="*/ 554933 h 735481"/>
                <a:gd name="connsiteX3" fmla="*/ 317019 w 634036"/>
                <a:gd name="connsiteY3" fmla="*/ 735481 h 735481"/>
                <a:gd name="connsiteX4" fmla="*/ 0 w 634036"/>
                <a:gd name="connsiteY4" fmla="*/ 554933 h 735481"/>
                <a:gd name="connsiteX5" fmla="*/ 0 w 634036"/>
                <a:gd name="connsiteY5" fmla="*/ 180548 h 73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036" h="735481">
                  <a:moveTo>
                    <a:pt x="317019" y="0"/>
                  </a:moveTo>
                  <a:lnTo>
                    <a:pt x="634036" y="180548"/>
                  </a:lnTo>
                  <a:lnTo>
                    <a:pt x="634036" y="554933"/>
                  </a:lnTo>
                  <a:lnTo>
                    <a:pt x="317019" y="735481"/>
                  </a:lnTo>
                  <a:lnTo>
                    <a:pt x="0" y="554933"/>
                  </a:lnTo>
                  <a:lnTo>
                    <a:pt x="0" y="180548"/>
                  </a:lnTo>
                  <a:close/>
                </a:path>
              </a:pathLst>
            </a:custGeom>
            <a:solidFill>
              <a:schemeClr val="l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i="1" dirty="0">
                  <a:solidFill>
                    <a:schemeClr val="accent2"/>
                  </a:solidFill>
                  <a:latin typeface="微软雅黑" panose="020B0503020204020204" pitchFamily="34" charset="-122"/>
                  <a:ea typeface="微软雅黑" panose="020B0503020204020204" pitchFamily="34" charset="-122"/>
                </a:rPr>
                <a:t>01</a:t>
              </a:r>
            </a:p>
          </p:txBody>
        </p:sp>
        <p:sp>
          <p:nvSpPr>
            <p:cNvPr id="15" name="文本框 14"/>
            <p:cNvSpPr txBox="1"/>
            <p:nvPr>
              <p:custDataLst>
                <p:tags r:id="rId10"/>
              </p:custDataLst>
            </p:nvPr>
          </p:nvSpPr>
          <p:spPr>
            <a:xfrm>
              <a:off x="11586" y="2494"/>
              <a:ext cx="3926" cy="727"/>
            </a:xfrm>
            <a:prstGeom prst="rect">
              <a:avLst/>
            </a:prstGeom>
            <a:noFill/>
          </p:spPr>
          <p:txBody>
            <a:bodyPr wrap="none" rtlCol="0">
              <a:spAutoFit/>
            </a:bodyPr>
            <a:lstStyle>
              <a:defPPr>
                <a:defRPr lang="zh-CN"/>
              </a:defPPr>
              <a:lvl1pPr algn="ctr">
                <a:defRPr sz="2800" spc="600">
                  <a:solidFill>
                    <a:schemeClr val="accent1"/>
                  </a:solidFill>
                  <a:latin typeface="+mj-ea"/>
                  <a:ea typeface="+mj-ea"/>
                </a:defRPr>
              </a:lvl1pPr>
            </a:lstStyle>
            <a:p>
              <a:pPr algn="l"/>
              <a:r>
                <a:rPr lang="zh-CN" altLang="en-US" sz="2400" dirty="0">
                  <a:latin typeface="微软雅黑" panose="020B0503020204020204" pitchFamily="34" charset="-122"/>
                  <a:ea typeface="微软雅黑" panose="020B0503020204020204" pitchFamily="34" charset="-122"/>
                  <a:sym typeface="阿里巴巴普惠体" panose="00020600040101010101" pitchFamily="18" charset="-122"/>
                </a:rPr>
                <a:t>药物基本信息</a:t>
              </a:r>
              <a:endParaRPr lang="zh-CN" altLang="en-US" sz="2400" dirty="0">
                <a:solidFill>
                  <a:schemeClr val="accent1"/>
                </a:solidFill>
                <a:latin typeface="微软雅黑" panose="020B0503020204020204" pitchFamily="34" charset="-122"/>
                <a:ea typeface="微软雅黑" panose="020B0503020204020204" pitchFamily="34" charset="-122"/>
                <a:sym typeface="阿里巴巴普惠体" panose="00020600040101010101" pitchFamily="18" charset="-122"/>
              </a:endParaRPr>
            </a:p>
          </p:txBody>
        </p:sp>
      </p:grpSp>
      <p:grpSp>
        <p:nvGrpSpPr>
          <p:cNvPr id="9" name="组合 8"/>
          <p:cNvGrpSpPr/>
          <p:nvPr/>
        </p:nvGrpSpPr>
        <p:grpSpPr>
          <a:xfrm>
            <a:off x="6555740" y="2525395"/>
            <a:ext cx="2324100" cy="735330"/>
            <a:chOff x="10324" y="3977"/>
            <a:chExt cx="3660" cy="1158"/>
          </a:xfrm>
        </p:grpSpPr>
        <p:sp>
          <p:nvSpPr>
            <p:cNvPr id="33" name="任意多边形 32"/>
            <p:cNvSpPr/>
            <p:nvPr>
              <p:custDataLst>
                <p:tags r:id="rId7"/>
              </p:custDataLst>
            </p:nvPr>
          </p:nvSpPr>
          <p:spPr>
            <a:xfrm>
              <a:off x="10324" y="3977"/>
              <a:ext cx="998" cy="1158"/>
            </a:xfrm>
            <a:custGeom>
              <a:avLst/>
              <a:gdLst>
                <a:gd name="connsiteX0" fmla="*/ 317019 w 634036"/>
                <a:gd name="connsiteY0" fmla="*/ 0 h 735481"/>
                <a:gd name="connsiteX1" fmla="*/ 634036 w 634036"/>
                <a:gd name="connsiteY1" fmla="*/ 180548 h 735481"/>
                <a:gd name="connsiteX2" fmla="*/ 634036 w 634036"/>
                <a:gd name="connsiteY2" fmla="*/ 554933 h 735481"/>
                <a:gd name="connsiteX3" fmla="*/ 317019 w 634036"/>
                <a:gd name="connsiteY3" fmla="*/ 735481 h 735481"/>
                <a:gd name="connsiteX4" fmla="*/ 0 w 634036"/>
                <a:gd name="connsiteY4" fmla="*/ 554933 h 735481"/>
                <a:gd name="connsiteX5" fmla="*/ 0 w 634036"/>
                <a:gd name="connsiteY5" fmla="*/ 180548 h 73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036" h="735481">
                  <a:moveTo>
                    <a:pt x="317019" y="0"/>
                  </a:moveTo>
                  <a:lnTo>
                    <a:pt x="634036" y="180548"/>
                  </a:lnTo>
                  <a:lnTo>
                    <a:pt x="634036" y="554933"/>
                  </a:lnTo>
                  <a:lnTo>
                    <a:pt x="317019" y="735481"/>
                  </a:lnTo>
                  <a:lnTo>
                    <a:pt x="0" y="554933"/>
                  </a:lnTo>
                  <a:lnTo>
                    <a:pt x="0" y="180548"/>
                  </a:lnTo>
                  <a:close/>
                </a:path>
              </a:pathLst>
            </a:custGeom>
            <a:solidFill>
              <a:schemeClr val="l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i="1" dirty="0">
                  <a:solidFill>
                    <a:schemeClr val="accent2"/>
                  </a:solidFill>
                  <a:latin typeface="微软雅黑" panose="020B0503020204020204" pitchFamily="34" charset="-122"/>
                  <a:ea typeface="微软雅黑" panose="020B0503020204020204" pitchFamily="34" charset="-122"/>
                </a:rPr>
                <a:t>02</a:t>
              </a:r>
            </a:p>
          </p:txBody>
        </p:sp>
        <p:sp>
          <p:nvSpPr>
            <p:cNvPr id="16" name="文本框 15"/>
            <p:cNvSpPr txBox="1"/>
            <p:nvPr>
              <p:custDataLst>
                <p:tags r:id="rId8"/>
              </p:custDataLst>
            </p:nvPr>
          </p:nvSpPr>
          <p:spPr>
            <a:xfrm>
              <a:off x="11876" y="4074"/>
              <a:ext cx="2108" cy="727"/>
            </a:xfrm>
            <a:prstGeom prst="rect">
              <a:avLst/>
            </a:prstGeom>
            <a:noFill/>
          </p:spPr>
          <p:txBody>
            <a:bodyPr wrap="none" rtlCol="0">
              <a:spAutoFit/>
            </a:bodyPr>
            <a:lstStyle>
              <a:defPPr>
                <a:defRPr lang="zh-CN"/>
              </a:defPPr>
              <a:lvl1pPr algn="ctr">
                <a:defRPr sz="2800" spc="600">
                  <a:solidFill>
                    <a:schemeClr val="accent1"/>
                  </a:solidFill>
                  <a:latin typeface="+mj-ea"/>
                  <a:ea typeface="+mj-ea"/>
                </a:defRPr>
              </a:lvl1pPr>
            </a:lstStyle>
            <a:p>
              <a:pPr algn="ctr"/>
              <a:r>
                <a:rPr lang="zh-CN" altLang="en-US" sz="2400" dirty="0">
                  <a:latin typeface="微软雅黑" panose="020B0503020204020204" pitchFamily="34" charset="-122"/>
                  <a:ea typeface="微软雅黑" panose="020B0503020204020204" pitchFamily="34" charset="-122"/>
                  <a:sym typeface="阿里巴巴普惠体" panose="00020600040101010101" pitchFamily="18" charset="-122"/>
                </a:rPr>
                <a:t>安全性</a:t>
              </a:r>
              <a:endParaRPr lang="zh-CN" altLang="en-US" sz="2400" dirty="0">
                <a:solidFill>
                  <a:schemeClr val="accent1"/>
                </a:solidFill>
                <a:latin typeface="微软雅黑" panose="020B0503020204020204" pitchFamily="34" charset="-122"/>
                <a:ea typeface="微软雅黑" panose="020B0503020204020204" pitchFamily="34" charset="-122"/>
                <a:sym typeface="阿里巴巴普惠体" panose="00020600040101010101" pitchFamily="18" charset="-122"/>
              </a:endParaRPr>
            </a:p>
          </p:txBody>
        </p:sp>
      </p:grpSp>
      <p:grpSp>
        <p:nvGrpSpPr>
          <p:cNvPr id="4" name="组合 3"/>
          <p:cNvGrpSpPr/>
          <p:nvPr/>
        </p:nvGrpSpPr>
        <p:grpSpPr>
          <a:xfrm>
            <a:off x="6555740" y="3537585"/>
            <a:ext cx="2354580" cy="735330"/>
            <a:chOff x="10324" y="5571"/>
            <a:chExt cx="3708" cy="1158"/>
          </a:xfrm>
        </p:grpSpPr>
        <p:sp>
          <p:nvSpPr>
            <p:cNvPr id="34" name="任意多边形 33"/>
            <p:cNvSpPr/>
            <p:nvPr>
              <p:custDataLst>
                <p:tags r:id="rId5"/>
              </p:custDataLst>
            </p:nvPr>
          </p:nvSpPr>
          <p:spPr>
            <a:xfrm>
              <a:off x="10324" y="5571"/>
              <a:ext cx="998" cy="1158"/>
            </a:xfrm>
            <a:custGeom>
              <a:avLst/>
              <a:gdLst>
                <a:gd name="connsiteX0" fmla="*/ 317019 w 634036"/>
                <a:gd name="connsiteY0" fmla="*/ 0 h 735481"/>
                <a:gd name="connsiteX1" fmla="*/ 634036 w 634036"/>
                <a:gd name="connsiteY1" fmla="*/ 180548 h 735481"/>
                <a:gd name="connsiteX2" fmla="*/ 634036 w 634036"/>
                <a:gd name="connsiteY2" fmla="*/ 554933 h 735481"/>
                <a:gd name="connsiteX3" fmla="*/ 317019 w 634036"/>
                <a:gd name="connsiteY3" fmla="*/ 735481 h 735481"/>
                <a:gd name="connsiteX4" fmla="*/ 0 w 634036"/>
                <a:gd name="connsiteY4" fmla="*/ 554933 h 735481"/>
                <a:gd name="connsiteX5" fmla="*/ 0 w 634036"/>
                <a:gd name="connsiteY5" fmla="*/ 180548 h 73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036" h="735481">
                  <a:moveTo>
                    <a:pt x="317019" y="0"/>
                  </a:moveTo>
                  <a:lnTo>
                    <a:pt x="634036" y="180548"/>
                  </a:lnTo>
                  <a:lnTo>
                    <a:pt x="634036" y="554933"/>
                  </a:lnTo>
                  <a:lnTo>
                    <a:pt x="317019" y="735481"/>
                  </a:lnTo>
                  <a:lnTo>
                    <a:pt x="0" y="554933"/>
                  </a:lnTo>
                  <a:lnTo>
                    <a:pt x="0" y="180548"/>
                  </a:lnTo>
                  <a:close/>
                </a:path>
              </a:pathLst>
            </a:custGeom>
            <a:solidFill>
              <a:schemeClr val="l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i="1" dirty="0">
                  <a:solidFill>
                    <a:schemeClr val="accent2"/>
                  </a:solidFill>
                  <a:latin typeface="微软雅黑" panose="020B0503020204020204" pitchFamily="34" charset="-122"/>
                  <a:ea typeface="微软雅黑" panose="020B0503020204020204" pitchFamily="34" charset="-122"/>
                </a:rPr>
                <a:t>03</a:t>
              </a:r>
            </a:p>
          </p:txBody>
        </p:sp>
        <p:sp>
          <p:nvSpPr>
            <p:cNvPr id="17" name="文本框 16"/>
            <p:cNvSpPr txBox="1"/>
            <p:nvPr>
              <p:custDataLst>
                <p:tags r:id="rId6"/>
              </p:custDataLst>
            </p:nvPr>
          </p:nvSpPr>
          <p:spPr>
            <a:xfrm>
              <a:off x="11924" y="5681"/>
              <a:ext cx="2108" cy="727"/>
            </a:xfrm>
            <a:prstGeom prst="rect">
              <a:avLst/>
            </a:prstGeom>
            <a:noFill/>
          </p:spPr>
          <p:txBody>
            <a:bodyPr wrap="none" rtlCol="0">
              <a:spAutoFit/>
            </a:bodyPr>
            <a:lstStyle>
              <a:defPPr>
                <a:defRPr lang="zh-CN"/>
              </a:defPPr>
              <a:lvl1pPr algn="ctr">
                <a:defRPr sz="2800" spc="600">
                  <a:solidFill>
                    <a:schemeClr val="accent1"/>
                  </a:solidFill>
                  <a:latin typeface="+mj-ea"/>
                  <a:ea typeface="+mj-ea"/>
                </a:defRPr>
              </a:lvl1pPr>
            </a:lstStyle>
            <a:p>
              <a:pPr algn="l"/>
              <a:r>
                <a:rPr lang="zh-CN" altLang="en-US" sz="2400" dirty="0">
                  <a:latin typeface="Arial" panose="020B0604020202020204" pitchFamily="34" charset="0"/>
                  <a:ea typeface="微软雅黑" panose="020B0503020204020204" pitchFamily="34" charset="-122"/>
                  <a:sym typeface="Arial" panose="020B0604020202020204" pitchFamily="34" charset="0"/>
                </a:rPr>
                <a:t>有效性</a:t>
              </a:r>
              <a:endParaRPr lang="en-US" altLang="zh-CN" sz="2400" b="1"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 name="组合 1"/>
          <p:cNvGrpSpPr/>
          <p:nvPr/>
        </p:nvGrpSpPr>
        <p:grpSpPr>
          <a:xfrm>
            <a:off x="6555740" y="4549140"/>
            <a:ext cx="2354580" cy="735330"/>
            <a:chOff x="10324" y="7164"/>
            <a:chExt cx="3708" cy="1158"/>
          </a:xfrm>
        </p:grpSpPr>
        <p:sp>
          <p:nvSpPr>
            <p:cNvPr id="35" name="任意多边形 34"/>
            <p:cNvSpPr/>
            <p:nvPr>
              <p:custDataLst>
                <p:tags r:id="rId3"/>
              </p:custDataLst>
            </p:nvPr>
          </p:nvSpPr>
          <p:spPr>
            <a:xfrm>
              <a:off x="10324" y="7164"/>
              <a:ext cx="998" cy="1158"/>
            </a:xfrm>
            <a:custGeom>
              <a:avLst/>
              <a:gdLst>
                <a:gd name="connsiteX0" fmla="*/ 317019 w 634036"/>
                <a:gd name="connsiteY0" fmla="*/ 0 h 735481"/>
                <a:gd name="connsiteX1" fmla="*/ 634036 w 634036"/>
                <a:gd name="connsiteY1" fmla="*/ 180548 h 735481"/>
                <a:gd name="connsiteX2" fmla="*/ 634036 w 634036"/>
                <a:gd name="connsiteY2" fmla="*/ 554933 h 735481"/>
                <a:gd name="connsiteX3" fmla="*/ 317019 w 634036"/>
                <a:gd name="connsiteY3" fmla="*/ 735481 h 735481"/>
                <a:gd name="connsiteX4" fmla="*/ 0 w 634036"/>
                <a:gd name="connsiteY4" fmla="*/ 554933 h 735481"/>
                <a:gd name="connsiteX5" fmla="*/ 0 w 634036"/>
                <a:gd name="connsiteY5" fmla="*/ 180548 h 73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036" h="735481">
                  <a:moveTo>
                    <a:pt x="317019" y="0"/>
                  </a:moveTo>
                  <a:lnTo>
                    <a:pt x="634036" y="180548"/>
                  </a:lnTo>
                  <a:lnTo>
                    <a:pt x="634036" y="554933"/>
                  </a:lnTo>
                  <a:lnTo>
                    <a:pt x="317019" y="735481"/>
                  </a:lnTo>
                  <a:lnTo>
                    <a:pt x="0" y="554933"/>
                  </a:lnTo>
                  <a:lnTo>
                    <a:pt x="0" y="180548"/>
                  </a:lnTo>
                  <a:close/>
                </a:path>
              </a:pathLst>
            </a:custGeom>
            <a:solidFill>
              <a:schemeClr val="l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i="1" dirty="0">
                  <a:solidFill>
                    <a:schemeClr val="accent2"/>
                  </a:solidFill>
                  <a:latin typeface="微软雅黑" panose="020B0503020204020204" pitchFamily="34" charset="-122"/>
                  <a:ea typeface="微软雅黑" panose="020B0503020204020204" pitchFamily="34" charset="-122"/>
                </a:rPr>
                <a:t>04</a:t>
              </a:r>
            </a:p>
          </p:txBody>
        </p:sp>
        <p:sp>
          <p:nvSpPr>
            <p:cNvPr id="18" name="文本框 17"/>
            <p:cNvSpPr txBox="1"/>
            <p:nvPr>
              <p:custDataLst>
                <p:tags r:id="rId4"/>
              </p:custDataLst>
            </p:nvPr>
          </p:nvSpPr>
          <p:spPr>
            <a:xfrm>
              <a:off x="11924" y="7379"/>
              <a:ext cx="2108" cy="727"/>
            </a:xfrm>
            <a:prstGeom prst="rect">
              <a:avLst/>
            </a:prstGeom>
            <a:noFill/>
          </p:spPr>
          <p:txBody>
            <a:bodyPr wrap="none" rtlCol="0">
              <a:spAutoFit/>
            </a:bodyPr>
            <a:lstStyle>
              <a:defPPr>
                <a:defRPr lang="zh-CN"/>
              </a:defPPr>
              <a:lvl1pPr algn="ctr">
                <a:defRPr sz="2800" spc="600">
                  <a:solidFill>
                    <a:schemeClr val="accent1"/>
                  </a:solidFill>
                  <a:latin typeface="+mj-ea"/>
                  <a:ea typeface="+mj-ea"/>
                </a:defRPr>
              </a:lvl1pPr>
            </a:lstStyle>
            <a:p>
              <a:pPr algn="ctr"/>
              <a:r>
                <a:rPr lang="zh-CN" altLang="en-US" sz="2400" dirty="0">
                  <a:latin typeface="微软雅黑" panose="020B0503020204020204" pitchFamily="34" charset="-122"/>
                  <a:ea typeface="微软雅黑" panose="020B0503020204020204" pitchFamily="34" charset="-122"/>
                  <a:sym typeface="阿里巴巴普惠体" panose="00020600040101010101" pitchFamily="18" charset="-122"/>
                </a:rPr>
                <a:t>创新性</a:t>
              </a:r>
              <a:endParaRPr lang="zh-CN" altLang="en-US" sz="2400" dirty="0">
                <a:solidFill>
                  <a:schemeClr val="accent1"/>
                </a:solidFill>
                <a:latin typeface="微软雅黑" panose="020B0503020204020204" pitchFamily="34" charset="-122"/>
                <a:ea typeface="微软雅黑" panose="020B0503020204020204" pitchFamily="34" charset="-122"/>
                <a:sym typeface="阿里巴巴普惠体" panose="00020600040101010101" pitchFamily="18" charset="-122"/>
              </a:endParaRPr>
            </a:p>
          </p:txBody>
        </p:sp>
      </p:grpSp>
      <p:sp>
        <p:nvSpPr>
          <p:cNvPr id="32" name="任意多边形 34">
            <a:extLst>
              <a:ext uri="{FF2B5EF4-FFF2-40B4-BE49-F238E27FC236}">
                <a16:creationId xmlns:a16="http://schemas.microsoft.com/office/drawing/2014/main" id="{7B9F0841-28A8-D03D-385E-E060EFAB55D4}"/>
              </a:ext>
            </a:extLst>
          </p:cNvPr>
          <p:cNvSpPr/>
          <p:nvPr>
            <p:custDataLst>
              <p:tags r:id="rId1"/>
            </p:custDataLst>
          </p:nvPr>
        </p:nvSpPr>
        <p:spPr>
          <a:xfrm>
            <a:off x="6555740" y="5467350"/>
            <a:ext cx="633730" cy="735330"/>
          </a:xfrm>
          <a:custGeom>
            <a:avLst/>
            <a:gdLst>
              <a:gd name="connsiteX0" fmla="*/ 317019 w 634036"/>
              <a:gd name="connsiteY0" fmla="*/ 0 h 735481"/>
              <a:gd name="connsiteX1" fmla="*/ 634036 w 634036"/>
              <a:gd name="connsiteY1" fmla="*/ 180548 h 735481"/>
              <a:gd name="connsiteX2" fmla="*/ 634036 w 634036"/>
              <a:gd name="connsiteY2" fmla="*/ 554933 h 735481"/>
              <a:gd name="connsiteX3" fmla="*/ 317019 w 634036"/>
              <a:gd name="connsiteY3" fmla="*/ 735481 h 735481"/>
              <a:gd name="connsiteX4" fmla="*/ 0 w 634036"/>
              <a:gd name="connsiteY4" fmla="*/ 554933 h 735481"/>
              <a:gd name="connsiteX5" fmla="*/ 0 w 634036"/>
              <a:gd name="connsiteY5" fmla="*/ 180548 h 73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036" h="735481">
                <a:moveTo>
                  <a:pt x="317019" y="0"/>
                </a:moveTo>
                <a:lnTo>
                  <a:pt x="634036" y="180548"/>
                </a:lnTo>
                <a:lnTo>
                  <a:pt x="634036" y="554933"/>
                </a:lnTo>
                <a:lnTo>
                  <a:pt x="317019" y="735481"/>
                </a:lnTo>
                <a:lnTo>
                  <a:pt x="0" y="554933"/>
                </a:lnTo>
                <a:lnTo>
                  <a:pt x="0" y="180548"/>
                </a:lnTo>
                <a:close/>
              </a:path>
            </a:pathLst>
          </a:custGeom>
          <a:solidFill>
            <a:schemeClr val="l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i="1" dirty="0">
                <a:solidFill>
                  <a:schemeClr val="accent2"/>
                </a:solidFill>
                <a:latin typeface="微软雅黑" panose="020B0503020204020204" pitchFamily="34" charset="-122"/>
                <a:ea typeface="微软雅黑" panose="020B0503020204020204" pitchFamily="34" charset="-122"/>
              </a:rPr>
              <a:t>05</a:t>
            </a:r>
          </a:p>
        </p:txBody>
      </p:sp>
      <p:sp>
        <p:nvSpPr>
          <p:cNvPr id="36" name="文本框 35">
            <a:extLst>
              <a:ext uri="{FF2B5EF4-FFF2-40B4-BE49-F238E27FC236}">
                <a16:creationId xmlns:a16="http://schemas.microsoft.com/office/drawing/2014/main" id="{12F0DEB3-B315-A8AC-03DF-D710AF912ED2}"/>
              </a:ext>
            </a:extLst>
          </p:cNvPr>
          <p:cNvSpPr txBox="1"/>
          <p:nvPr>
            <p:custDataLst>
              <p:tags r:id="rId2"/>
            </p:custDataLst>
          </p:nvPr>
        </p:nvSpPr>
        <p:spPr>
          <a:xfrm>
            <a:off x="7644765" y="5631180"/>
            <a:ext cx="1338580" cy="461645"/>
          </a:xfrm>
          <a:prstGeom prst="rect">
            <a:avLst/>
          </a:prstGeom>
          <a:noFill/>
        </p:spPr>
        <p:txBody>
          <a:bodyPr wrap="none" rtlCol="0">
            <a:spAutoFit/>
          </a:bodyPr>
          <a:lstStyle>
            <a:defPPr>
              <a:defRPr lang="zh-CN"/>
            </a:defPPr>
            <a:lvl1pPr algn="ctr">
              <a:defRPr sz="2800" spc="600">
                <a:solidFill>
                  <a:schemeClr val="accent1"/>
                </a:solidFill>
                <a:latin typeface="+mj-ea"/>
                <a:ea typeface="+mj-ea"/>
              </a:defRPr>
            </a:lvl1pPr>
          </a:lstStyle>
          <a:p>
            <a:pPr algn="l"/>
            <a:r>
              <a:rPr lang="zh-CN" altLang="en-US" sz="2400" dirty="0">
                <a:latin typeface="Arial" panose="020B0604020202020204" pitchFamily="34" charset="0"/>
                <a:ea typeface="微软雅黑" panose="020B0503020204020204" pitchFamily="34" charset="-122"/>
                <a:sym typeface="Arial" panose="020B0604020202020204" pitchFamily="34" charset="0"/>
              </a:rPr>
              <a:t>公平性</a:t>
            </a:r>
            <a:endParaRPr lang="en-US" altLang="zh-CN" sz="2400" b="1" dirty="0">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69545" y="129223"/>
            <a:ext cx="3628390" cy="998220"/>
            <a:chOff x="627" y="77"/>
            <a:chExt cx="5714" cy="1572"/>
          </a:xfrm>
        </p:grpSpPr>
        <p:pic>
          <p:nvPicPr>
            <p:cNvPr id="2" name="图片 1" descr="51miz-E1125086-61ADA3B6"/>
            <p:cNvPicPr>
              <a:picLocks noChangeAspect="1"/>
            </p:cNvPicPr>
            <p:nvPr/>
          </p:nvPicPr>
          <p:blipFill>
            <a:blip r:embed="rId2"/>
            <a:stretch>
              <a:fillRect/>
            </a:stretch>
          </p:blipFill>
          <p:spPr>
            <a:xfrm>
              <a:off x="627" y="77"/>
              <a:ext cx="1572" cy="1572"/>
            </a:xfrm>
            <a:prstGeom prst="rect">
              <a:avLst/>
            </a:prstGeom>
          </p:spPr>
        </p:pic>
        <p:sp>
          <p:nvSpPr>
            <p:cNvPr id="17" name="文本框 16"/>
            <p:cNvSpPr txBox="1"/>
            <p:nvPr/>
          </p:nvSpPr>
          <p:spPr>
            <a:xfrm>
              <a:off x="986" y="500"/>
              <a:ext cx="840" cy="725"/>
            </a:xfrm>
            <a:prstGeom prst="rect">
              <a:avLst/>
            </a:prstGeom>
            <a:noFill/>
          </p:spPr>
          <p:txBody>
            <a:bodyPr wrap="none" rtlCol="0" anchor="t">
              <a:spAutoFit/>
            </a:bodyPr>
            <a:lstStyle/>
            <a:p>
              <a:r>
                <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rPr>
                <a:t>01</a:t>
              </a:r>
            </a:p>
          </p:txBody>
        </p:sp>
        <p:grpSp>
          <p:nvGrpSpPr>
            <p:cNvPr id="19" name="组合 18"/>
            <p:cNvGrpSpPr/>
            <p:nvPr/>
          </p:nvGrpSpPr>
          <p:grpSpPr>
            <a:xfrm>
              <a:off x="2020" y="398"/>
              <a:ext cx="4321" cy="942"/>
              <a:chOff x="2224" y="506"/>
              <a:chExt cx="4321" cy="942"/>
            </a:xfrm>
          </p:grpSpPr>
          <p:sp>
            <p:nvSpPr>
              <p:cNvPr id="16431" name="TextBox 15"/>
              <p:cNvSpPr txBox="1"/>
              <p:nvPr/>
            </p:nvSpPr>
            <p:spPr>
              <a:xfrm>
                <a:off x="2224" y="506"/>
                <a:ext cx="3967" cy="725"/>
              </a:xfrm>
              <a:prstGeom prst="rect">
                <a:avLst/>
              </a:prstGeom>
              <a:noFill/>
              <a:ln w="9525">
                <a:noFill/>
              </a:ln>
            </p:spPr>
            <p:txBody>
              <a:bodyPr>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Medium" panose="00020600040101010101" charset="-122"/>
                    <a:sym typeface="阿里巴巴普惠体" panose="00020600040101010101" pitchFamily="18" charset="-122"/>
                  </a:rPr>
                  <a:t> 基本信息</a:t>
                </a:r>
                <a:r>
                  <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Medium" panose="00020600040101010101" charset="-122"/>
                    <a:sym typeface="阿里巴巴普惠体" panose="00020600040101010101" pitchFamily="18" charset="-122"/>
                  </a:rPr>
                  <a:t>-1</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Medium" panose="00020600040101010101" charset="-122"/>
                  <a:sym typeface="阿里巴巴普惠体" panose="00020600040101010101" pitchFamily="18" charset="-122"/>
                </a:endParaRPr>
              </a:p>
            </p:txBody>
          </p:sp>
          <p:sp>
            <p:nvSpPr>
              <p:cNvPr id="18" name="文本框 17"/>
              <p:cNvSpPr txBox="1"/>
              <p:nvPr/>
            </p:nvSpPr>
            <p:spPr>
              <a:xfrm>
                <a:off x="2224" y="1178"/>
                <a:ext cx="4321" cy="270"/>
              </a:xfrm>
              <a:prstGeom prst="rect">
                <a:avLst/>
              </a:prstGeom>
              <a:noFill/>
            </p:spPr>
            <p:txBody>
              <a:bodyPr wrap="square" rtlCol="0" anchor="t">
                <a:spAutoFit/>
              </a:bodyPr>
              <a:lstStyle/>
              <a:p>
                <a:endParaRPr lang="zh-CN" altLang="en-US" sz="500" cap="all" dirty="0">
                  <a:solidFill>
                    <a:schemeClr val="bg1">
                      <a:lumMod val="65000"/>
                    </a:schemeClr>
                  </a:solidFill>
                  <a:uFillTx/>
                  <a:sym typeface="+mn-ea"/>
                </a:endParaRPr>
              </a:p>
            </p:txBody>
          </p:sp>
        </p:grpSp>
      </p:grpSp>
      <p:graphicFrame>
        <p:nvGraphicFramePr>
          <p:cNvPr id="7" name="表格 4">
            <a:extLst>
              <a:ext uri="{FF2B5EF4-FFF2-40B4-BE49-F238E27FC236}">
                <a16:creationId xmlns:a16="http://schemas.microsoft.com/office/drawing/2014/main" id="{A1B5B079-CC03-97B8-1597-973E72E9187D}"/>
              </a:ext>
            </a:extLst>
          </p:cNvPr>
          <p:cNvGraphicFramePr>
            <a:graphicFrameLocks noGrp="1"/>
          </p:cNvGraphicFramePr>
          <p:nvPr>
            <p:extLst>
              <p:ext uri="{D42A27DB-BD31-4B8C-83A1-F6EECF244321}">
                <p14:modId xmlns:p14="http://schemas.microsoft.com/office/powerpoint/2010/main" val="187215165"/>
              </p:ext>
            </p:extLst>
          </p:nvPr>
        </p:nvGraphicFramePr>
        <p:xfrm>
          <a:off x="920414" y="1601153"/>
          <a:ext cx="10351172" cy="4160909"/>
        </p:xfrm>
        <a:graphic>
          <a:graphicData uri="http://schemas.openxmlformats.org/drawingml/2006/table">
            <a:tbl>
              <a:tblPr firstRow="1" bandRow="1"/>
              <a:tblGrid>
                <a:gridCol w="2281151">
                  <a:extLst>
                    <a:ext uri="{9D8B030D-6E8A-4147-A177-3AD203B41FA5}">
                      <a16:colId xmlns:a16="http://schemas.microsoft.com/office/drawing/2014/main" val="862097189"/>
                    </a:ext>
                  </a:extLst>
                </a:gridCol>
                <a:gridCol w="2576584">
                  <a:extLst>
                    <a:ext uri="{9D8B030D-6E8A-4147-A177-3AD203B41FA5}">
                      <a16:colId xmlns:a16="http://schemas.microsoft.com/office/drawing/2014/main" val="2917624535"/>
                    </a:ext>
                  </a:extLst>
                </a:gridCol>
                <a:gridCol w="2642070">
                  <a:extLst>
                    <a:ext uri="{9D8B030D-6E8A-4147-A177-3AD203B41FA5}">
                      <a16:colId xmlns:a16="http://schemas.microsoft.com/office/drawing/2014/main" val="2005842428"/>
                    </a:ext>
                  </a:extLst>
                </a:gridCol>
                <a:gridCol w="2851367">
                  <a:extLst>
                    <a:ext uri="{9D8B030D-6E8A-4147-A177-3AD203B41FA5}">
                      <a16:colId xmlns:a16="http://schemas.microsoft.com/office/drawing/2014/main" val="3439431904"/>
                    </a:ext>
                  </a:extLst>
                </a:gridCol>
              </a:tblGrid>
              <a:tr h="61020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kumimoji="0" lang="zh-CN" altLang="zh-CN" sz="1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通用名</a:t>
                      </a:r>
                      <a:endParaRPr lang="zh-CN" altLang="en-US" sz="1400" dirty="0">
                        <a:solidFill>
                          <a:schemeClr val="bg1"/>
                        </a:solidFill>
                        <a:latin typeface="Microsoft YaHei" panose="020B0503020204020204" pitchFamily="34" charset="-122"/>
                        <a:ea typeface="Microsoft YaHei" panose="020B0503020204020204" pitchFamily="34" charset="-122"/>
                      </a:endParaRP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ysDash"/>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kumimoji="0" lang="zh-CN" altLang="en-US" sz="1400" b="1" i="0" u="none" strike="noStrike" kern="0" cap="none" spc="0" normalizeH="0" baseline="0" noProof="0" dirty="0">
                          <a:ln>
                            <a:noFill/>
                          </a:ln>
                          <a:solidFill>
                            <a:schemeClr val="accent2"/>
                          </a:solidFill>
                          <a:effectLst/>
                          <a:uLnTx/>
                          <a:uFillTx/>
                          <a:latin typeface="Microsoft YaHei" panose="020B0503020204020204" pitchFamily="34" charset="-122"/>
                          <a:ea typeface="Microsoft YaHei" panose="020B0503020204020204" pitchFamily="34" charset="-122"/>
                          <a:cs typeface="宋体" panose="02010600030101010101" pitchFamily="2" charset="-122"/>
                        </a:rPr>
                        <a:t>康艾注射液</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kumimoji="0" lang="zh-CN" altLang="en-US" sz="1400" b="1" i="0" u="none" strike="noStrike" kern="1200" cap="none" spc="0" normalizeH="0" baseline="0" dirty="0">
                          <a:ln>
                            <a:noFill/>
                          </a:ln>
                          <a:solidFill>
                            <a:schemeClr val="bg1"/>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药品类别</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ctr" defTabSz="914400" rtl="0" eaLnBrk="1" latinLnBrk="0" hangingPunct="1"/>
                      <a:r>
                        <a:rPr kumimoji="0" lang="zh-CN" altLang="en-US" sz="1400" b="0" i="0" u="none" strike="noStrike" kern="0" cap="none" spc="0" normalizeH="0" baseline="0" dirty="0">
                          <a:ln>
                            <a:noFill/>
                          </a:ln>
                          <a:solidFill>
                            <a:schemeClr val="tx1"/>
                          </a:solidFill>
                          <a:effectLst/>
                          <a:uLnTx/>
                          <a:uFillTx/>
                          <a:latin typeface="Microsoft YaHei" panose="020B0503020204020204" pitchFamily="34" charset="-122"/>
                          <a:ea typeface="Microsoft YaHei" panose="020B0503020204020204" pitchFamily="34" charset="-122"/>
                        </a:rPr>
                        <a:t>中成药</a:t>
                      </a:r>
                      <a:endParaRPr kumimoji="0" lang="zh-CN" altLang="en-US" sz="1400" b="0" i="0" u="none" strike="noStrike" kern="0" cap="none" spc="0" normalizeH="0" baseline="30000" dirty="0">
                        <a:ln>
                          <a:noFill/>
                        </a:ln>
                        <a:solidFill>
                          <a:schemeClr val="tx1"/>
                        </a:solidFill>
                        <a:effectLst/>
                        <a:uLnTx/>
                        <a:uFillTx/>
                        <a:latin typeface="Microsoft YaHei" panose="020B0503020204020204" pitchFamily="34" charset="-122"/>
                        <a:ea typeface="Microsoft YaHei" panose="020B0503020204020204" pitchFamily="34" charset="-122"/>
                      </a:endParaRP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36126211"/>
                  </a:ext>
                </a:extLst>
              </a:tr>
              <a:tr h="6102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zh-CN" altLang="zh-CN" sz="1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注册规格</a:t>
                      </a:r>
                      <a:endParaRPr lang="zh-CN" altLang="en-US" sz="1400" dirty="0">
                        <a:solidFill>
                          <a:schemeClr val="bg1"/>
                        </a:solidFill>
                        <a:latin typeface="Microsoft YaHei" panose="020B0503020204020204" pitchFamily="34" charset="-122"/>
                        <a:ea typeface="Microsoft YaHei" panose="020B0503020204020204" pitchFamily="34" charset="-122"/>
                      </a:endParaRPr>
                    </a:p>
                  </a:txBody>
                  <a:tcPr marL="45720" marR="45720" anchor="ctr">
                    <a:lnL w="12700" cmpd="sng">
                      <a:solidFill>
                        <a:sysClr val="window" lastClr="FFFFFF"/>
                      </a:solidFill>
                    </a:lnL>
                    <a:lnR w="12700" cmpd="sng">
                      <a:solidFill>
                        <a:sysClr val="window" lastClr="FFFFFF"/>
                      </a:solidFill>
                    </a:lnR>
                    <a:lnT w="12700" cap="flat" cmpd="sng" algn="ctr">
                      <a:solidFill>
                        <a:sysClr val="window" lastClr="FFFFFF"/>
                      </a:solidFill>
                      <a:prstDash val="sysDash"/>
                      <a:round/>
                      <a:headEnd type="none" w="med" len="med"/>
                      <a:tailEnd type="none" w="med" len="med"/>
                    </a:lnT>
                    <a:lnB w="12700" cap="flat" cmpd="sng" algn="ctr">
                      <a:solidFill>
                        <a:sysClr val="window" lastClr="FFFFFF"/>
                      </a:solidFill>
                      <a:prstDash val="sysDash"/>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400" dirty="0">
                          <a:solidFill>
                            <a:schemeClr val="tx1"/>
                          </a:solidFill>
                          <a:latin typeface="Microsoft YaHei" panose="020B0503020204020204" pitchFamily="34" charset="-122"/>
                          <a:ea typeface="Microsoft YaHei" panose="020B0503020204020204" pitchFamily="34" charset="-122"/>
                        </a:rPr>
                        <a:t>5ml</a:t>
                      </a:r>
                      <a:r>
                        <a:rPr lang="zh-CN" altLang="en-US" sz="1400" dirty="0">
                          <a:solidFill>
                            <a:schemeClr val="tx1"/>
                          </a:solidFill>
                          <a:latin typeface="Microsoft YaHei" panose="020B0503020204020204" pitchFamily="34" charset="-122"/>
                          <a:ea typeface="Microsoft YaHei" panose="020B0503020204020204" pitchFamily="34" charset="-122"/>
                        </a:rPr>
                        <a:t>、</a:t>
                      </a:r>
                      <a:r>
                        <a:rPr lang="en-US" altLang="zh-CN" sz="1400" dirty="0">
                          <a:solidFill>
                            <a:schemeClr val="tx1"/>
                          </a:solidFill>
                          <a:latin typeface="Microsoft YaHei" panose="020B0503020204020204" pitchFamily="34" charset="-122"/>
                          <a:ea typeface="Microsoft YaHei" panose="020B0503020204020204" pitchFamily="34" charset="-122"/>
                        </a:rPr>
                        <a:t>10ml</a:t>
                      </a:r>
                      <a:r>
                        <a:rPr lang="zh-CN" altLang="en-US" sz="1400" dirty="0">
                          <a:solidFill>
                            <a:schemeClr val="tx1"/>
                          </a:solidFill>
                          <a:latin typeface="Microsoft YaHei" panose="020B0503020204020204" pitchFamily="34" charset="-122"/>
                          <a:ea typeface="Microsoft YaHei" panose="020B0503020204020204" pitchFamily="34" charset="-122"/>
                        </a:rPr>
                        <a:t>、</a:t>
                      </a:r>
                      <a:r>
                        <a:rPr lang="en-US" altLang="zh-CN" sz="1400" dirty="0">
                          <a:solidFill>
                            <a:schemeClr val="tx1"/>
                          </a:solidFill>
                          <a:latin typeface="Microsoft YaHei" panose="020B0503020204020204" pitchFamily="34" charset="-122"/>
                          <a:ea typeface="Microsoft YaHei" panose="020B0503020204020204" pitchFamily="34" charset="-122"/>
                        </a:rPr>
                        <a:t>20ml</a:t>
                      </a:r>
                      <a:endParaRPr lang="zh-CN" altLang="en-US" sz="1400" dirty="0">
                        <a:solidFill>
                          <a:schemeClr val="tx1"/>
                        </a:solidFill>
                        <a:latin typeface="Microsoft YaHei" panose="020B0503020204020204" pitchFamily="34" charset="-122"/>
                        <a:ea typeface="Microsoft YaHei" panose="020B0503020204020204" pitchFamily="34" charset="-122"/>
                      </a:endParaRPr>
                    </a:p>
                  </a:txBody>
                  <a:tcPr marL="45720" marR="45720" anchor="ctr">
                    <a:lnL w="12700" cmpd="sng">
                      <a:solidFill>
                        <a:sysClr val="window" lastClr="FFFFFF"/>
                      </a:solidFill>
                    </a:lnL>
                    <a:lnR w="12700" cmpd="sng">
                      <a:solidFill>
                        <a:sysClr val="window" lastClr="FFFFFF"/>
                      </a:solidFill>
                    </a:lnR>
                    <a:lnT w="6350" cap="flat" cmpd="sng" algn="ctr">
                      <a:solidFill>
                        <a:sysClr val="window" lastClr="FFFFFF">
                          <a:lumMod val="85000"/>
                        </a:sysClr>
                      </a:solidFill>
                      <a:prstDash val="sysDash"/>
                      <a:round/>
                      <a:headEnd type="none" w="med" len="med"/>
                      <a:tailEnd type="none" w="med" len="med"/>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dirty="0">
                          <a:ln>
                            <a:noFill/>
                          </a:ln>
                          <a:solidFill>
                            <a:schemeClr val="bg1"/>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注册分类</a:t>
                      </a:r>
                    </a:p>
                  </a:txBody>
                  <a:tcPr marL="45720" marR="45720" anchor="ctr">
                    <a:lnL w="12700" cmpd="sng">
                      <a:solidFill>
                        <a:sysClr val="window" lastClr="FFFFFF"/>
                      </a:solidFill>
                    </a:lnL>
                    <a:lnR w="12700" cmpd="sng">
                      <a:solidFill>
                        <a:sysClr val="window" lastClr="FFFFFF"/>
                      </a:solidFill>
                    </a:lnR>
                    <a:lnT w="6350" cap="flat" cmpd="sng" algn="ctr">
                      <a:solidFill>
                        <a:sysClr val="window" lastClr="FFFFFF">
                          <a:lumMod val="85000"/>
                        </a:sysClr>
                      </a:solidFill>
                      <a:prstDash val="sysDash"/>
                      <a:round/>
                      <a:headEnd type="none" w="med" len="med"/>
                      <a:tailEnd type="none" w="med" len="med"/>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1400" dirty="0">
                          <a:solidFill>
                            <a:schemeClr val="tx1"/>
                          </a:solidFill>
                          <a:latin typeface="Microsoft YaHei" panose="020B0503020204020204" pitchFamily="34" charset="-122"/>
                          <a:ea typeface="Microsoft YaHei" panose="020B0503020204020204" pitchFamily="34" charset="-122"/>
                        </a:rPr>
                        <a:t>未分类</a:t>
                      </a:r>
                    </a:p>
                  </a:txBody>
                  <a:tcPr marL="45720" marR="45720" anchor="ctr">
                    <a:lnL w="12700" cmpd="sng">
                      <a:solidFill>
                        <a:sysClr val="window" lastClr="FFFFFF"/>
                      </a:solidFill>
                    </a:lnL>
                    <a:lnR w="12700" cmpd="sng">
                      <a:solidFill>
                        <a:sysClr val="window" lastClr="FFFFFF"/>
                      </a:solidFill>
                    </a:lnR>
                    <a:lnT w="6350" cap="flat" cmpd="sng" algn="ctr">
                      <a:solidFill>
                        <a:sysClr val="window" lastClr="FFFFFF">
                          <a:lumMod val="85000"/>
                        </a:sysClr>
                      </a:solidFill>
                      <a:prstDash val="sysDash"/>
                      <a:round/>
                      <a:headEnd type="none" w="med" len="med"/>
                      <a:tailEnd type="none" w="med" len="med"/>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015720811"/>
                  </a:ext>
                </a:extLst>
              </a:tr>
              <a:tr h="6102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zh-CN" sz="1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是否为</a:t>
                      </a:r>
                      <a:r>
                        <a:rPr kumimoji="0" lang="zh-CN" altLang="en-US" sz="1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独家</a:t>
                      </a:r>
                      <a:endParaRPr lang="zh-CN" altLang="en-US" sz="1400" dirty="0">
                        <a:solidFill>
                          <a:schemeClr val="bg1"/>
                        </a:solidFill>
                        <a:latin typeface="Microsoft YaHei" panose="020B0503020204020204" pitchFamily="34" charset="-122"/>
                        <a:ea typeface="Microsoft YaHei" panose="020B0503020204020204" pitchFamily="34" charset="-122"/>
                      </a:endParaRPr>
                    </a:p>
                  </a:txBody>
                  <a:tcPr marL="45720" marR="4572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ysDash"/>
                      <a:round/>
                      <a:headEnd type="none" w="med" len="med"/>
                      <a:tailEnd type="none" w="med" len="med"/>
                    </a:lnT>
                    <a:lnB w="12700" cap="flat" cmpd="sng" algn="ctr">
                      <a:solidFill>
                        <a:sysClr val="window" lastClr="FFFFFF"/>
                      </a:solidFill>
                      <a:prstDash val="sysDash"/>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a:solidFill>
                            <a:schemeClr val="tx1"/>
                          </a:solidFill>
                          <a:latin typeface="Microsoft YaHei" panose="020B0503020204020204" pitchFamily="34" charset="-122"/>
                          <a:ea typeface="Microsoft YaHei" panose="020B0503020204020204" pitchFamily="34" charset="-122"/>
                        </a:rPr>
                        <a:t>是</a:t>
                      </a:r>
                    </a:p>
                  </a:txBody>
                  <a:tcPr marL="45720" marR="4572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6350" cap="flat" cmpd="sng" algn="ctr">
                      <a:solidFill>
                        <a:sysClr val="window" lastClr="FFFFFF">
                          <a:lumMod val="85000"/>
                        </a:sysClr>
                      </a:solidFill>
                      <a:prstDash val="sysDash"/>
                      <a:round/>
                      <a:headEnd type="none" w="med" len="med"/>
                      <a:tailEnd type="none" w="med" len="med"/>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zh-CN" altLang="en-US" sz="1400" b="1" dirty="0">
                          <a:solidFill>
                            <a:schemeClr val="bg1"/>
                          </a:solidFill>
                          <a:latin typeface="Microsoft YaHei" panose="020B0503020204020204" pitchFamily="34" charset="-122"/>
                          <a:ea typeface="Microsoft YaHei" panose="020B0503020204020204" pitchFamily="34" charset="-122"/>
                        </a:rPr>
                        <a:t>是否</a:t>
                      </a:r>
                      <a:r>
                        <a:rPr lang="en-US" altLang="zh-CN" sz="1400" b="1" dirty="0">
                          <a:solidFill>
                            <a:schemeClr val="bg1"/>
                          </a:solidFill>
                          <a:latin typeface="Microsoft YaHei" panose="020B0503020204020204" pitchFamily="34" charset="-122"/>
                          <a:ea typeface="Microsoft YaHei" panose="020B0503020204020204" pitchFamily="34" charset="-122"/>
                        </a:rPr>
                        <a:t>OTC</a:t>
                      </a:r>
                      <a:endParaRPr lang="zh-CN" altLang="en-US" sz="1400" b="1" dirty="0">
                        <a:solidFill>
                          <a:schemeClr val="bg1"/>
                        </a:solidFill>
                        <a:latin typeface="Microsoft YaHei" panose="020B0503020204020204" pitchFamily="34" charset="-122"/>
                        <a:ea typeface="Microsoft YaHei" panose="020B0503020204020204" pitchFamily="34" charset="-122"/>
                      </a:endParaRPr>
                    </a:p>
                  </a:txBody>
                  <a:tcPr marL="45720" marR="4572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6350" cap="flat" cmpd="sng" algn="ctr">
                      <a:solidFill>
                        <a:sysClr val="window" lastClr="FFFFFF">
                          <a:lumMod val="85000"/>
                        </a:sysClr>
                      </a:solidFill>
                      <a:prstDash val="sysDash"/>
                      <a:round/>
                      <a:headEnd type="none" w="med" len="med"/>
                      <a:tailEnd type="none" w="med" len="med"/>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r>
                        <a:rPr lang="zh-CN" altLang="en-US" sz="1400" dirty="0">
                          <a:solidFill>
                            <a:schemeClr val="tx1"/>
                          </a:solidFill>
                          <a:latin typeface="Microsoft YaHei" panose="020B0503020204020204" pitchFamily="34" charset="-122"/>
                          <a:ea typeface="Microsoft YaHei" panose="020B0503020204020204" pitchFamily="34" charset="-122"/>
                        </a:rPr>
                        <a:t>否</a:t>
                      </a:r>
                    </a:p>
                  </a:txBody>
                  <a:tcPr marL="45720" marR="45720" anchor="ctr">
                    <a:lnL w="12700" cap="flat" cmpd="sng" algn="ctr">
                      <a:solidFill>
                        <a:sysClr val="window" lastClr="FFFFFF"/>
                      </a:solidFill>
                      <a:prstDash val="solid"/>
                      <a:round/>
                      <a:headEnd type="none" w="med" len="med"/>
                      <a:tailEnd type="none" w="med" len="med"/>
                    </a:lnL>
                    <a:lnR w="12700" cmpd="sng">
                      <a:solidFill>
                        <a:sysClr val="window" lastClr="FFFFFF"/>
                      </a:solidFill>
                    </a:lnR>
                    <a:lnT w="6350" cap="flat" cmpd="sng" algn="ctr">
                      <a:solidFill>
                        <a:sysClr val="window" lastClr="FFFFFF">
                          <a:lumMod val="85000"/>
                        </a:sysClr>
                      </a:solidFill>
                      <a:prstDash val="sysDash"/>
                      <a:round/>
                      <a:headEnd type="none" w="med" len="med"/>
                      <a:tailEnd type="none" w="med" len="med"/>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522708017"/>
                  </a:ext>
                </a:extLst>
              </a:tr>
              <a:tr h="6102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zh-CN" altLang="en-US" sz="1400" b="1" i="0" u="none" strike="noStrike" kern="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宋体" panose="02010600030101010101" pitchFamily="2" charset="-122"/>
                        </a:rPr>
                        <a:t>中国大陆首次上市时间</a:t>
                      </a:r>
                      <a:endParaRPr lang="zh-CN" altLang="en-US" sz="1400" dirty="0">
                        <a:solidFill>
                          <a:schemeClr val="bg1"/>
                        </a:solidFill>
                        <a:latin typeface="Microsoft YaHei" panose="020B0503020204020204" pitchFamily="34" charset="-122"/>
                        <a:ea typeface="Microsoft YaHei" panose="020B0503020204020204" pitchFamily="34" charset="-122"/>
                      </a:endParaRPr>
                    </a:p>
                  </a:txBody>
                  <a:tcPr marL="45720" marR="45720" anchor="ctr">
                    <a:lnL w="12700" cmpd="sng">
                      <a:solidFill>
                        <a:sysClr val="window" lastClr="FFFFFF"/>
                      </a:solidFill>
                    </a:lnL>
                    <a:lnR w="12700" cmpd="sng">
                      <a:solidFill>
                        <a:sysClr val="window" lastClr="FFFFFF"/>
                      </a:solidFill>
                    </a:lnR>
                    <a:lnT w="12700" cap="flat" cmpd="sng" algn="ctr">
                      <a:solidFill>
                        <a:sysClr val="window" lastClr="FFFFFF"/>
                      </a:solidFill>
                      <a:prstDash val="sysDash"/>
                      <a:round/>
                      <a:headEnd type="none" w="med" len="med"/>
                      <a:tailEnd type="none" w="med" len="med"/>
                    </a:lnT>
                    <a:lnB w="12700" cap="flat" cmpd="sng" algn="ctr">
                      <a:solidFill>
                        <a:sysClr val="window" lastClr="FFFFFF"/>
                      </a:solidFill>
                      <a:prstDash val="sysDash"/>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solidFill>
                          <a:latin typeface="Microsoft YaHei" panose="020B0503020204020204" pitchFamily="34" charset="-122"/>
                          <a:ea typeface="Microsoft YaHei" panose="020B0503020204020204" pitchFamily="34" charset="-122"/>
                        </a:rPr>
                        <a:t>2002</a:t>
                      </a:r>
                      <a:r>
                        <a:rPr lang="zh-CN" altLang="en-US" sz="1400" dirty="0">
                          <a:solidFill>
                            <a:schemeClr val="tx1"/>
                          </a:solidFill>
                          <a:latin typeface="Microsoft YaHei" panose="020B0503020204020204" pitchFamily="34" charset="-122"/>
                          <a:ea typeface="Microsoft YaHei" panose="020B0503020204020204" pitchFamily="34" charset="-122"/>
                        </a:rPr>
                        <a:t>年</a:t>
                      </a:r>
                      <a:r>
                        <a:rPr lang="en-US" altLang="zh-CN" sz="1400" dirty="0">
                          <a:solidFill>
                            <a:schemeClr val="tx1"/>
                          </a:solidFill>
                          <a:latin typeface="Microsoft YaHei" panose="020B0503020204020204" pitchFamily="34" charset="-122"/>
                          <a:ea typeface="Microsoft YaHei" panose="020B0503020204020204" pitchFamily="34" charset="-122"/>
                        </a:rPr>
                        <a:t>11</a:t>
                      </a:r>
                      <a:r>
                        <a:rPr lang="zh-CN" altLang="en-US" sz="1400" dirty="0">
                          <a:solidFill>
                            <a:schemeClr val="tx1"/>
                          </a:solidFill>
                          <a:latin typeface="Microsoft YaHei" panose="020B0503020204020204" pitchFamily="34" charset="-122"/>
                          <a:ea typeface="Microsoft YaHei" panose="020B0503020204020204" pitchFamily="34" charset="-122"/>
                        </a:rPr>
                        <a:t>月</a:t>
                      </a:r>
                    </a:p>
                  </a:txBody>
                  <a:tcPr marL="45720" marR="45720" anchor="ctr">
                    <a:lnL w="12700" cmpd="sng">
                      <a:solidFill>
                        <a:sysClr val="window" lastClr="FFFFFF"/>
                      </a:solidFill>
                    </a:lnL>
                    <a:lnR w="12700" cmpd="sng">
                      <a:solidFill>
                        <a:sysClr val="window" lastClr="FFFFFF"/>
                      </a:solidFill>
                    </a:lnR>
                    <a:lnT w="6350" cap="flat" cmpd="sng" algn="ctr">
                      <a:solidFill>
                        <a:sysClr val="window" lastClr="FFFFFF">
                          <a:lumMod val="85000"/>
                        </a:sysClr>
                      </a:solidFill>
                      <a:prstDash val="sysDash"/>
                      <a:round/>
                      <a:headEnd type="none" w="med" len="med"/>
                      <a:tailEnd type="none" w="med" len="med"/>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zh-CN" altLang="en-US" sz="1400" b="1" i="0" u="none" strike="noStrike" kern="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宋体" panose="02010600030101010101" pitchFamily="2" charset="-122"/>
                        </a:rPr>
                        <a:t>全球首个上市地区</a:t>
                      </a:r>
                      <a:r>
                        <a:rPr kumimoji="0" lang="en-US" altLang="zh-CN" sz="1400" b="1" i="0" u="none" strike="noStrike" kern="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宋体" panose="02010600030101010101" pitchFamily="2" charset="-122"/>
                        </a:rPr>
                        <a:t>/</a:t>
                      </a:r>
                      <a:r>
                        <a:rPr kumimoji="0" lang="zh-CN" altLang="en-US" sz="1400" b="1" i="0" u="none" strike="noStrike" kern="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宋体" panose="02010600030101010101" pitchFamily="2" charset="-122"/>
                        </a:rPr>
                        <a:t>时间</a:t>
                      </a:r>
                      <a:endParaRPr lang="zh-CN" altLang="en-US" sz="1400" dirty="0">
                        <a:solidFill>
                          <a:schemeClr val="bg1"/>
                        </a:solidFill>
                        <a:latin typeface="Microsoft YaHei" panose="020B0503020204020204" pitchFamily="34" charset="-122"/>
                        <a:ea typeface="Microsoft YaHei" panose="020B0503020204020204" pitchFamily="34" charset="-122"/>
                      </a:endParaRPr>
                    </a:p>
                  </a:txBody>
                  <a:tcPr marL="45720" marR="45720" anchor="ctr">
                    <a:lnL w="12700" cmpd="sng">
                      <a:solidFill>
                        <a:sysClr val="window" lastClr="FFFFFF"/>
                      </a:solidFill>
                    </a:lnL>
                    <a:lnR w="12700" cmpd="sng">
                      <a:solidFill>
                        <a:sysClr val="window" lastClr="FFFFFF"/>
                      </a:solidFill>
                    </a:lnR>
                    <a:lnT w="6350" cap="flat" cmpd="sng" algn="ctr">
                      <a:solidFill>
                        <a:sysClr val="window" lastClr="FFFFFF">
                          <a:lumMod val="85000"/>
                        </a:sysClr>
                      </a:solidFill>
                      <a:prstDash val="sysDash"/>
                      <a:round/>
                      <a:headEnd type="none" w="med" len="med"/>
                      <a:tailEnd type="none" w="med" len="med"/>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altLang="zh-CN" sz="14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2002</a:t>
                      </a:r>
                      <a:r>
                        <a:rPr kumimoji="0" lang="zh-CN" altLang="en-US" sz="14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年</a:t>
                      </a:r>
                      <a:r>
                        <a:rPr kumimoji="0" lang="en-US" altLang="zh-CN" sz="14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11</a:t>
                      </a:r>
                      <a:r>
                        <a:rPr kumimoji="0" lang="zh-CN" altLang="en-US" sz="14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月 （中国）</a:t>
                      </a:r>
                      <a:endParaRPr lang="zh-CN" altLang="en-US" sz="1400" dirty="0">
                        <a:solidFill>
                          <a:schemeClr val="tx1"/>
                        </a:solidFill>
                        <a:latin typeface="Microsoft YaHei" panose="020B0503020204020204" pitchFamily="34" charset="-122"/>
                        <a:ea typeface="Microsoft YaHei" panose="020B0503020204020204" pitchFamily="34" charset="-122"/>
                      </a:endParaRPr>
                    </a:p>
                  </a:txBody>
                  <a:tcPr marL="45720" marR="45720" anchor="ctr">
                    <a:lnL w="12700" cmpd="sng">
                      <a:solidFill>
                        <a:sysClr val="window" lastClr="FFFFFF"/>
                      </a:solidFill>
                    </a:lnL>
                    <a:lnR w="12700" cmpd="sng">
                      <a:solidFill>
                        <a:sysClr val="window" lastClr="FFFFFF"/>
                      </a:solidFill>
                    </a:lnR>
                    <a:lnT w="6350" cap="flat" cmpd="sng" algn="ctr">
                      <a:solidFill>
                        <a:sysClr val="window" lastClr="FFFFFF">
                          <a:lumMod val="85000"/>
                        </a:sysClr>
                      </a:solidFill>
                      <a:prstDash val="sysDash"/>
                      <a:round/>
                      <a:headEnd type="none" w="med" len="med"/>
                      <a:tailEnd type="none" w="med" len="med"/>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235119193"/>
                  </a:ext>
                </a:extLst>
              </a:tr>
              <a:tr h="105901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zh-CN" altLang="en-US" sz="1400" b="1" i="0" u="none" strike="noStrike" kern="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宋体" panose="02010600030101010101" pitchFamily="2" charset="-122"/>
                        </a:rPr>
                        <a:t>适应症</a:t>
                      </a:r>
                      <a:r>
                        <a:rPr kumimoji="0" lang="en-US" altLang="zh-CN" sz="1400" b="1" i="0" u="none" strike="noStrike" kern="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宋体" panose="02010600030101010101" pitchFamily="2" charset="-122"/>
                        </a:rPr>
                        <a:t>/</a:t>
                      </a:r>
                      <a:r>
                        <a:rPr kumimoji="0" lang="zh-CN" altLang="en-US" sz="1400" b="1" i="0" u="none" strike="noStrike" kern="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宋体" panose="02010600030101010101" pitchFamily="2" charset="-122"/>
                        </a:rPr>
                        <a:t>功能主治</a:t>
                      </a:r>
                      <a:endParaRPr lang="zh-CN" altLang="en-US" sz="1400" dirty="0">
                        <a:solidFill>
                          <a:schemeClr val="bg1"/>
                        </a:solidFill>
                        <a:latin typeface="Microsoft YaHei" panose="020B0503020204020204" pitchFamily="34" charset="-122"/>
                        <a:ea typeface="Microsoft YaHei" panose="020B0503020204020204" pitchFamily="34" charset="-122"/>
                      </a:endParaRPr>
                    </a:p>
                  </a:txBody>
                  <a:tcPr marL="45720" marR="4572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ysDash"/>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2">
                        <a:lumMod val="50000"/>
                      </a:scheme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zh-CN" altLang="en-US" sz="1400" b="0" i="0" u="none" strike="noStrike" kern="0" cap="none" spc="0" normalizeH="0" baseline="0" dirty="0">
                          <a:ln>
                            <a:noFill/>
                          </a:ln>
                          <a:solidFill>
                            <a:schemeClr val="tx1"/>
                          </a:solidFill>
                          <a:effectLst/>
                          <a:uLnTx/>
                          <a:uFillTx/>
                          <a:latin typeface="Microsoft YaHei" panose="020B0503020204020204" pitchFamily="34" charset="-122"/>
                          <a:ea typeface="Microsoft YaHei" panose="020B0503020204020204" pitchFamily="34" charset="-122"/>
                          <a:cs typeface="+mn-cs"/>
                        </a:rPr>
                        <a:t>益气扶正，增强机体免疫功能。用于原发性肝癌、肺癌、直肠癌、恶性淋巴瘤、妇科恶性肿瘤；各种原因引起的白细胞低下及减少症慢性乙型肝炎的治疗。</a:t>
                      </a:r>
                      <a:endParaRPr kumimoji="0" lang="en-US" altLang="zh-CN" sz="1400" b="1" i="0" u="none" strike="noStrike" kern="0" cap="none" spc="0" normalizeH="0" baseline="0" noProof="0" dirty="0">
                        <a:ln>
                          <a:noFill/>
                        </a:ln>
                        <a:solidFill>
                          <a:schemeClr val="accent2"/>
                        </a:solidFill>
                        <a:effectLst/>
                        <a:uLnTx/>
                        <a:uFillTx/>
                        <a:latin typeface="Microsoft YaHei" panose="020B0503020204020204" pitchFamily="34" charset="-122"/>
                        <a:ea typeface="Microsoft YaHei" panose="020B0503020204020204" pitchFamily="34" charset="-122"/>
                        <a:cs typeface="宋体" panose="02010600030101010101" pitchFamily="2" charset="-122"/>
                      </a:endParaRPr>
                    </a:p>
                  </a:txBody>
                  <a:tcPr marL="45720" marR="45720" anchor="ctr">
                    <a:lnL w="12700" cap="flat" cmpd="sng" algn="ctr">
                      <a:solidFill>
                        <a:sysClr val="window" lastClr="FFFFFF"/>
                      </a:solidFill>
                      <a:prstDash val="solid"/>
                      <a:round/>
                      <a:headEnd type="none" w="med" len="med"/>
                      <a:tailEnd type="none" w="med" len="med"/>
                    </a:lnL>
                    <a:lnR w="12700" cmpd="sng">
                      <a:solidFill>
                        <a:sysClr val="window" lastClr="FFFFFF"/>
                      </a:solidFill>
                    </a:lnR>
                    <a:lnT w="6350" cap="flat" cmpd="sng" algn="ctr">
                      <a:solidFill>
                        <a:sysClr val="window" lastClr="FFFFFF">
                          <a:lumMod val="85000"/>
                        </a:sysClr>
                      </a:solidFill>
                      <a:prstDash val="sysDash"/>
                      <a:round/>
                      <a:headEnd type="none" w="med" len="med"/>
                      <a:tailEnd type="none" w="med" len="med"/>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zh-CN" altLang="en-US"/>
                    </a:p>
                  </a:txBody>
                  <a:tcPr>
                    <a:lnT w="6350" cap="flat" cmpd="sng" algn="ctr">
                      <a:solidFill>
                        <a:schemeClr val="bg1">
                          <a:lumMod val="85000"/>
                        </a:schemeClr>
                      </a:solidFill>
                      <a:prstDash val="sysDash"/>
                      <a:round/>
                      <a:headEnd type="none" w="med" len="med"/>
                      <a:tailEnd type="none" w="med" len="med"/>
                    </a:lnT>
                  </a:tcPr>
                </a:tc>
                <a:tc hMerge="1">
                  <a:txBody>
                    <a:bodyPr/>
                    <a:lstStyle/>
                    <a:p>
                      <a:endParaRPr lang="zh-CN" altLang="en-US"/>
                    </a:p>
                  </a:txBody>
                  <a:tcPr>
                    <a:lnT w="6350" cap="flat" cmpd="sng" algn="ctr">
                      <a:solidFill>
                        <a:schemeClr val="bg1">
                          <a:lumMod val="85000"/>
                        </a:schemeClr>
                      </a:solidFill>
                      <a:prstDash val="sysDash"/>
                      <a:round/>
                      <a:headEnd type="none" w="med" len="med"/>
                      <a:tailEnd type="none" w="med" len="med"/>
                    </a:lnT>
                  </a:tcPr>
                </a:tc>
                <a:extLst>
                  <a:ext uri="{0D108BD9-81ED-4DB2-BD59-A6C34878D82A}">
                    <a16:rowId xmlns:a16="http://schemas.microsoft.com/office/drawing/2014/main" val="4234715870"/>
                  </a:ext>
                </a:extLst>
              </a:tr>
              <a:tr h="6610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zh-CN" altLang="zh-CN" sz="1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用法用量</a:t>
                      </a:r>
                      <a:endParaRPr lang="zh-CN" altLang="en-US" sz="1400" dirty="0">
                        <a:solidFill>
                          <a:schemeClr val="bg1"/>
                        </a:solidFill>
                        <a:latin typeface="Microsoft YaHei" panose="020B0503020204020204" pitchFamily="34" charset="-122"/>
                        <a:ea typeface="Microsoft YaHei" panose="020B0503020204020204" pitchFamily="34" charset="-122"/>
                      </a:endParaRP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50000"/>
                      </a:scheme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kumimoji="0" lang="zh-CN" altLang="en-US" sz="1400" b="0" i="0" u="none" strike="noStrike" kern="0" cap="none" spc="0" normalizeH="0" baseline="0" dirty="0">
                          <a:ln>
                            <a:noFill/>
                          </a:ln>
                          <a:solidFill>
                            <a:schemeClr val="tx1"/>
                          </a:solidFill>
                          <a:effectLst/>
                          <a:uLnTx/>
                          <a:uFillTx/>
                          <a:latin typeface="Microsoft YaHei" panose="020B0503020204020204" pitchFamily="34" charset="-122"/>
                          <a:ea typeface="Microsoft YaHei" panose="020B0503020204020204" pitchFamily="34" charset="-122"/>
                          <a:cs typeface="+mn-cs"/>
                        </a:rPr>
                        <a:t>缓慢静脉注射或滴注</a:t>
                      </a:r>
                      <a:r>
                        <a:rPr kumimoji="0" lang="en-US" altLang="zh-CN" sz="1400" b="0" i="0" u="none" strike="noStrike" kern="0" cap="none" spc="0" normalizeH="0" baseline="0" dirty="0">
                          <a:ln>
                            <a:noFill/>
                          </a:ln>
                          <a:solidFill>
                            <a:schemeClr val="tx1"/>
                          </a:solidFill>
                          <a:effectLst/>
                          <a:uLnTx/>
                          <a:uFillTx/>
                          <a:latin typeface="Microsoft YaHei" panose="020B0503020204020204" pitchFamily="34" charset="-122"/>
                          <a:ea typeface="Microsoft YaHei" panose="020B0503020204020204" pitchFamily="34" charset="-122"/>
                          <a:cs typeface="+mn-cs"/>
                        </a:rPr>
                        <a:t>;</a:t>
                      </a:r>
                      <a:r>
                        <a:rPr kumimoji="0" lang="zh-CN" altLang="en-US" sz="1400" b="0" i="0" u="none" strike="noStrike" kern="0" cap="none" spc="0" normalizeH="0" baseline="0" dirty="0">
                          <a:ln>
                            <a:noFill/>
                          </a:ln>
                          <a:solidFill>
                            <a:schemeClr val="tx1"/>
                          </a:solidFill>
                          <a:effectLst/>
                          <a:uLnTx/>
                          <a:uFillTx/>
                          <a:latin typeface="Microsoft YaHei" panose="020B0503020204020204" pitchFamily="34" charset="-122"/>
                          <a:ea typeface="Microsoft YaHei" panose="020B0503020204020204" pitchFamily="34" charset="-122"/>
                          <a:cs typeface="+mn-cs"/>
                        </a:rPr>
                        <a:t>一日</a:t>
                      </a:r>
                      <a:r>
                        <a:rPr kumimoji="0" lang="en-US" altLang="zh-CN" sz="1400" b="0" i="0" u="none" strike="noStrike" kern="0" cap="none" spc="0" normalizeH="0" baseline="0" dirty="0">
                          <a:ln>
                            <a:noFill/>
                          </a:ln>
                          <a:solidFill>
                            <a:schemeClr val="tx1"/>
                          </a:solidFill>
                          <a:effectLst/>
                          <a:uLnTx/>
                          <a:uFillTx/>
                          <a:latin typeface="Microsoft YaHei" panose="020B0503020204020204" pitchFamily="34" charset="-122"/>
                          <a:ea typeface="Microsoft YaHei" panose="020B0503020204020204" pitchFamily="34" charset="-122"/>
                          <a:cs typeface="+mn-cs"/>
                        </a:rPr>
                        <a:t>1~2</a:t>
                      </a:r>
                      <a:r>
                        <a:rPr kumimoji="0" lang="zh-CN" altLang="en-US" sz="1400" b="0" i="0" u="none" strike="noStrike" kern="0" cap="none" spc="0" normalizeH="0" baseline="0" dirty="0">
                          <a:ln>
                            <a:noFill/>
                          </a:ln>
                          <a:solidFill>
                            <a:schemeClr val="tx1"/>
                          </a:solidFill>
                          <a:effectLst/>
                          <a:uLnTx/>
                          <a:uFillTx/>
                          <a:latin typeface="Microsoft YaHei" panose="020B0503020204020204" pitchFamily="34" charset="-122"/>
                          <a:ea typeface="Microsoft YaHei" panose="020B0503020204020204" pitchFamily="34" charset="-122"/>
                          <a:cs typeface="+mn-cs"/>
                        </a:rPr>
                        <a:t>次，每日</a:t>
                      </a:r>
                      <a:r>
                        <a:rPr kumimoji="0" lang="en-US" altLang="zh-CN" sz="1400" b="0" i="0" u="none" strike="noStrike" kern="0" cap="none" spc="0" normalizeH="0" baseline="0" dirty="0">
                          <a:ln>
                            <a:noFill/>
                          </a:ln>
                          <a:solidFill>
                            <a:schemeClr val="tx1"/>
                          </a:solidFill>
                          <a:effectLst/>
                          <a:uLnTx/>
                          <a:uFillTx/>
                          <a:latin typeface="Microsoft YaHei" panose="020B0503020204020204" pitchFamily="34" charset="-122"/>
                          <a:ea typeface="Microsoft YaHei" panose="020B0503020204020204" pitchFamily="34" charset="-122"/>
                          <a:cs typeface="+mn-cs"/>
                        </a:rPr>
                        <a:t>40~60ml</a:t>
                      </a:r>
                      <a:r>
                        <a:rPr kumimoji="0" lang="zh-CN" altLang="en-US" sz="1400" b="0" i="0" u="none" strike="noStrike" kern="0" cap="none" spc="0" normalizeH="0" baseline="0" dirty="0">
                          <a:ln>
                            <a:noFill/>
                          </a:ln>
                          <a:solidFill>
                            <a:schemeClr val="tx1"/>
                          </a:solidFill>
                          <a:effectLst/>
                          <a:uLnTx/>
                          <a:uFillTx/>
                          <a:latin typeface="Microsoft YaHei" panose="020B0503020204020204" pitchFamily="34" charset="-122"/>
                          <a:ea typeface="Microsoft YaHei" panose="020B0503020204020204" pitchFamily="34" charset="-122"/>
                          <a:cs typeface="+mn-cs"/>
                        </a:rPr>
                        <a:t>，用</a:t>
                      </a:r>
                      <a:r>
                        <a:rPr kumimoji="0" lang="en-US" altLang="zh-CN" sz="1400" b="0" i="0" u="none" strike="noStrike" kern="0" cap="none" spc="0" normalizeH="0" baseline="0" dirty="0">
                          <a:ln>
                            <a:noFill/>
                          </a:ln>
                          <a:solidFill>
                            <a:schemeClr val="tx1"/>
                          </a:solidFill>
                          <a:effectLst/>
                          <a:uLnTx/>
                          <a:uFillTx/>
                          <a:latin typeface="Microsoft YaHei" panose="020B0503020204020204" pitchFamily="34" charset="-122"/>
                          <a:ea typeface="Microsoft YaHei" panose="020B0503020204020204" pitchFamily="34" charset="-122"/>
                          <a:cs typeface="+mn-cs"/>
                        </a:rPr>
                        <a:t>5%</a:t>
                      </a:r>
                      <a:r>
                        <a:rPr kumimoji="0" lang="zh-CN" altLang="en-US" sz="1400" b="0" i="0" u="none" strike="noStrike" kern="0" cap="none" spc="0" normalizeH="0" baseline="0" dirty="0">
                          <a:ln>
                            <a:noFill/>
                          </a:ln>
                          <a:solidFill>
                            <a:schemeClr val="tx1"/>
                          </a:solidFill>
                          <a:effectLst/>
                          <a:uLnTx/>
                          <a:uFillTx/>
                          <a:latin typeface="Microsoft YaHei" panose="020B0503020204020204" pitchFamily="34" charset="-122"/>
                          <a:ea typeface="Microsoft YaHei" panose="020B0503020204020204" pitchFamily="34" charset="-122"/>
                          <a:cs typeface="+mn-cs"/>
                        </a:rPr>
                        <a:t>葡萄糖或</a:t>
                      </a:r>
                      <a:r>
                        <a:rPr kumimoji="0" lang="en-US" altLang="zh-CN" sz="1400" b="0" i="0" u="none" strike="noStrike" kern="0" cap="none" spc="0" normalizeH="0" baseline="0" dirty="0">
                          <a:ln>
                            <a:noFill/>
                          </a:ln>
                          <a:solidFill>
                            <a:schemeClr val="tx1"/>
                          </a:solidFill>
                          <a:effectLst/>
                          <a:uLnTx/>
                          <a:uFillTx/>
                          <a:latin typeface="Microsoft YaHei" panose="020B0503020204020204" pitchFamily="34" charset="-122"/>
                          <a:ea typeface="Microsoft YaHei" panose="020B0503020204020204" pitchFamily="34" charset="-122"/>
                          <a:cs typeface="+mn-cs"/>
                        </a:rPr>
                        <a:t>0.9%</a:t>
                      </a:r>
                      <a:r>
                        <a:rPr kumimoji="0" lang="zh-CN" altLang="en-US" sz="1400" b="0" i="0" u="none" strike="noStrike" kern="0" cap="none" spc="0" normalizeH="0" baseline="0" dirty="0">
                          <a:ln>
                            <a:noFill/>
                          </a:ln>
                          <a:solidFill>
                            <a:schemeClr val="tx1"/>
                          </a:solidFill>
                          <a:effectLst/>
                          <a:uLnTx/>
                          <a:uFillTx/>
                          <a:latin typeface="Microsoft YaHei" panose="020B0503020204020204" pitchFamily="34" charset="-122"/>
                          <a:ea typeface="Microsoft YaHei" panose="020B0503020204020204" pitchFamily="34" charset="-122"/>
                          <a:cs typeface="+mn-cs"/>
                        </a:rPr>
                        <a:t>生理盐水</a:t>
                      </a:r>
                      <a:r>
                        <a:rPr kumimoji="0" lang="en-US" altLang="zh-CN" sz="1400" b="0" i="0" u="none" strike="noStrike" kern="0" cap="none" spc="0" normalizeH="0" baseline="0" dirty="0">
                          <a:ln>
                            <a:noFill/>
                          </a:ln>
                          <a:solidFill>
                            <a:schemeClr val="tx1"/>
                          </a:solidFill>
                          <a:effectLst/>
                          <a:uLnTx/>
                          <a:uFillTx/>
                          <a:latin typeface="Microsoft YaHei" panose="020B0503020204020204" pitchFamily="34" charset="-122"/>
                          <a:ea typeface="Microsoft YaHei" panose="020B0503020204020204" pitchFamily="34" charset="-122"/>
                          <a:cs typeface="+mn-cs"/>
                        </a:rPr>
                        <a:t>250~500ml</a:t>
                      </a:r>
                      <a:r>
                        <a:rPr kumimoji="0" lang="zh-CN" altLang="en-US" sz="1400" b="0" i="0" u="none" strike="noStrike" kern="0" cap="none" spc="0" normalizeH="0" baseline="0" dirty="0">
                          <a:ln>
                            <a:noFill/>
                          </a:ln>
                          <a:solidFill>
                            <a:schemeClr val="tx1"/>
                          </a:solidFill>
                          <a:effectLst/>
                          <a:uLnTx/>
                          <a:uFillTx/>
                          <a:latin typeface="Microsoft YaHei" panose="020B0503020204020204" pitchFamily="34" charset="-122"/>
                          <a:ea typeface="Microsoft YaHei" panose="020B0503020204020204" pitchFamily="34" charset="-122"/>
                          <a:cs typeface="+mn-cs"/>
                        </a:rPr>
                        <a:t>稀释后使用。</a:t>
                      </a:r>
                      <a:r>
                        <a:rPr kumimoji="0" lang="en-US" altLang="zh-CN" sz="1400" b="0" i="0" u="none" strike="noStrike" kern="0" cap="none" spc="0" normalizeH="0" baseline="0" dirty="0">
                          <a:ln>
                            <a:noFill/>
                          </a:ln>
                          <a:solidFill>
                            <a:schemeClr val="tx1"/>
                          </a:solidFill>
                          <a:effectLst/>
                          <a:uLnTx/>
                          <a:uFillTx/>
                          <a:latin typeface="Microsoft YaHei" panose="020B0503020204020204" pitchFamily="34" charset="-122"/>
                          <a:ea typeface="Microsoft YaHei" panose="020B0503020204020204" pitchFamily="34" charset="-122"/>
                          <a:cs typeface="+mn-cs"/>
                        </a:rPr>
                        <a:t>30</a:t>
                      </a:r>
                      <a:r>
                        <a:rPr kumimoji="0" lang="zh-CN" altLang="en-US" sz="1400" b="0" i="0" u="none" strike="noStrike" kern="0" cap="none" spc="0" normalizeH="0" baseline="0" dirty="0">
                          <a:ln>
                            <a:noFill/>
                          </a:ln>
                          <a:solidFill>
                            <a:schemeClr val="tx1"/>
                          </a:solidFill>
                          <a:effectLst/>
                          <a:uLnTx/>
                          <a:uFillTx/>
                          <a:latin typeface="Microsoft YaHei" panose="020B0503020204020204" pitchFamily="34" charset="-122"/>
                          <a:ea typeface="Microsoft YaHei" panose="020B0503020204020204" pitchFamily="34" charset="-122"/>
                          <a:cs typeface="+mn-cs"/>
                        </a:rPr>
                        <a:t>天为一疗程或遵医嘱。</a:t>
                      </a:r>
                      <a:endParaRPr lang="zh-CN" altLang="en-US" sz="1400" b="0" dirty="0">
                        <a:solidFill>
                          <a:schemeClr val="tx1"/>
                        </a:solidFill>
                        <a:latin typeface="Microsoft YaHei" panose="020B0503020204020204" pitchFamily="34" charset="-122"/>
                        <a:ea typeface="Microsoft YaHei" panose="020B0503020204020204" pitchFamily="34" charset="-122"/>
                      </a:endParaRPr>
                    </a:p>
                  </a:txBody>
                  <a:tcPr marL="45720" marR="45720" anchor="ctr">
                    <a:lnL w="12700" cmpd="sng">
                      <a:solidFill>
                        <a:sysClr val="window" lastClr="FFFFFF"/>
                      </a:solidFill>
                    </a:lnL>
                    <a:lnR w="12700" cmpd="sng">
                      <a:solidFill>
                        <a:sysClr val="window" lastClr="FFFFFF"/>
                      </a:solidFill>
                    </a:lnR>
                    <a:lnT w="6350" cap="flat" cmpd="sng" algn="ctr">
                      <a:solidFill>
                        <a:sysClr val="window" lastClr="FFFFFF">
                          <a:lumMod val="85000"/>
                        </a:sysClr>
                      </a:solidFill>
                      <a:prstDash val="sysDash"/>
                      <a:round/>
                      <a:headEnd type="none" w="med" len="med"/>
                      <a:tailEnd type="none" w="med" len="med"/>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59644768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69545" y="129223"/>
            <a:ext cx="3628390" cy="998220"/>
            <a:chOff x="627" y="77"/>
            <a:chExt cx="5714" cy="1572"/>
          </a:xfrm>
        </p:grpSpPr>
        <p:pic>
          <p:nvPicPr>
            <p:cNvPr id="2" name="图片 1" descr="51miz-E1125086-61ADA3B6"/>
            <p:cNvPicPr>
              <a:picLocks noChangeAspect="1"/>
            </p:cNvPicPr>
            <p:nvPr/>
          </p:nvPicPr>
          <p:blipFill>
            <a:blip r:embed="rId6"/>
            <a:stretch>
              <a:fillRect/>
            </a:stretch>
          </p:blipFill>
          <p:spPr>
            <a:xfrm>
              <a:off x="627" y="77"/>
              <a:ext cx="1572" cy="1572"/>
            </a:xfrm>
            <a:prstGeom prst="rect">
              <a:avLst/>
            </a:prstGeom>
          </p:spPr>
        </p:pic>
        <p:sp>
          <p:nvSpPr>
            <p:cNvPr id="17" name="文本框 16"/>
            <p:cNvSpPr txBox="1"/>
            <p:nvPr/>
          </p:nvSpPr>
          <p:spPr>
            <a:xfrm>
              <a:off x="986" y="500"/>
              <a:ext cx="840" cy="725"/>
            </a:xfrm>
            <a:prstGeom prst="rect">
              <a:avLst/>
            </a:prstGeom>
            <a:noFill/>
          </p:spPr>
          <p:txBody>
            <a:bodyPr wrap="none" rtlCol="0" anchor="t">
              <a:spAutoFit/>
            </a:bodyPr>
            <a:lstStyle/>
            <a:p>
              <a:r>
                <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rPr>
                <a:t>01</a:t>
              </a:r>
            </a:p>
          </p:txBody>
        </p:sp>
        <p:grpSp>
          <p:nvGrpSpPr>
            <p:cNvPr id="19" name="组合 18"/>
            <p:cNvGrpSpPr/>
            <p:nvPr/>
          </p:nvGrpSpPr>
          <p:grpSpPr>
            <a:xfrm>
              <a:off x="2020" y="398"/>
              <a:ext cx="4321" cy="942"/>
              <a:chOff x="2224" y="506"/>
              <a:chExt cx="4321" cy="942"/>
            </a:xfrm>
          </p:grpSpPr>
          <p:sp>
            <p:nvSpPr>
              <p:cNvPr id="16431" name="TextBox 15"/>
              <p:cNvSpPr txBox="1"/>
              <p:nvPr/>
            </p:nvSpPr>
            <p:spPr>
              <a:xfrm>
                <a:off x="2224" y="506"/>
                <a:ext cx="3967" cy="725"/>
              </a:xfrm>
              <a:prstGeom prst="rect">
                <a:avLst/>
              </a:prstGeom>
              <a:noFill/>
              <a:ln w="9525">
                <a:noFill/>
              </a:ln>
            </p:spPr>
            <p:txBody>
              <a:bodyPr>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Medium" panose="00020600040101010101" charset="-122"/>
                    <a:sym typeface="阿里巴巴普惠体" panose="00020600040101010101" pitchFamily="18" charset="-122"/>
                  </a:rPr>
                  <a:t> 基本信息</a:t>
                </a:r>
                <a:r>
                  <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Medium" panose="00020600040101010101" charset="-122"/>
                    <a:sym typeface="阿里巴巴普惠体" panose="00020600040101010101" pitchFamily="18" charset="-122"/>
                  </a:rPr>
                  <a:t>-2</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Medium" panose="00020600040101010101" charset="-122"/>
                  <a:sym typeface="阿里巴巴普惠体" panose="00020600040101010101" pitchFamily="18" charset="-122"/>
                </a:endParaRPr>
              </a:p>
            </p:txBody>
          </p:sp>
          <p:sp>
            <p:nvSpPr>
              <p:cNvPr id="18" name="文本框 17"/>
              <p:cNvSpPr txBox="1"/>
              <p:nvPr/>
            </p:nvSpPr>
            <p:spPr>
              <a:xfrm>
                <a:off x="2224" y="1178"/>
                <a:ext cx="4321" cy="270"/>
              </a:xfrm>
              <a:prstGeom prst="rect">
                <a:avLst/>
              </a:prstGeom>
              <a:noFill/>
            </p:spPr>
            <p:txBody>
              <a:bodyPr wrap="square" rtlCol="0" anchor="t">
                <a:spAutoFit/>
              </a:bodyPr>
              <a:lstStyle/>
              <a:p>
                <a:endParaRPr lang="zh-CN" altLang="en-US" sz="500" cap="all" dirty="0">
                  <a:solidFill>
                    <a:schemeClr val="bg1">
                      <a:lumMod val="65000"/>
                    </a:schemeClr>
                  </a:solidFill>
                  <a:uFillTx/>
                  <a:sym typeface="+mn-ea"/>
                </a:endParaRPr>
              </a:p>
            </p:txBody>
          </p:sp>
        </p:grpSp>
      </p:grpSp>
      <p:sp>
        <p:nvSpPr>
          <p:cNvPr id="11" name="矩形: 圆角 58">
            <a:extLst>
              <a:ext uri="{FF2B5EF4-FFF2-40B4-BE49-F238E27FC236}">
                <a16:creationId xmlns:a16="http://schemas.microsoft.com/office/drawing/2014/main" id="{28835480-D87A-E353-84D8-06DCAB50B627}"/>
              </a:ext>
            </a:extLst>
          </p:cNvPr>
          <p:cNvSpPr/>
          <p:nvPr/>
        </p:nvSpPr>
        <p:spPr>
          <a:xfrm>
            <a:off x="397510" y="1244918"/>
            <a:ext cx="6340475" cy="1827736"/>
          </a:xfrm>
          <a:prstGeom prst="roundRect">
            <a:avLst>
              <a:gd name="adj" fmla="val 7478"/>
            </a:avLst>
          </a:prstGeom>
          <a:noFill/>
          <a:ln w="31750" cmpd="thickThin">
            <a:solidFill>
              <a:srgbClr val="E7E6E6">
                <a:lumMod val="90000"/>
              </a:srgbClr>
            </a:solidFill>
          </a:ln>
          <a:effectLst>
            <a:outerShdw blurRad="50800" dist="38100" dir="2700000" algn="tl" rotWithShape="0">
              <a:prstClr val="black">
                <a:alpha val="40000"/>
              </a:prstClr>
            </a:outerShdw>
          </a:effectLst>
        </p:spPr>
        <p:txBody>
          <a:bodyPr spcFirstLastPara="0" vert="horz" wrap="square" lIns="2587746" tIns="506173" rIns="2587746" bIns="5538991" numCol="1" spcCol="2539"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2" name="文本框 119">
            <a:extLst>
              <a:ext uri="{FF2B5EF4-FFF2-40B4-BE49-F238E27FC236}">
                <a16:creationId xmlns:a16="http://schemas.microsoft.com/office/drawing/2014/main" id="{307DA431-AC58-081C-618F-5EC0B968BEF1}"/>
              </a:ext>
            </a:extLst>
          </p:cNvPr>
          <p:cNvSpPr txBox="1">
            <a:spLocks noChangeArrowheads="1"/>
          </p:cNvSpPr>
          <p:nvPr/>
        </p:nvSpPr>
        <p:spPr bwMode="auto">
          <a:xfrm>
            <a:off x="615315" y="1389063"/>
            <a:ext cx="612267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a:lnSpc>
                <a:spcPct val="150000"/>
              </a:lnSpc>
            </a:pPr>
            <a:r>
              <a:rPr lang="zh-CN" altLang="en-US" sz="1400" b="1" dirty="0">
                <a:solidFill>
                  <a:srgbClr val="C00000"/>
                </a:solidFill>
                <a:latin typeface="微软雅黑" panose="020B0503020204020204" pitchFamily="34" charset="-122"/>
                <a:ea typeface="微软雅黑" panose="020B0503020204020204" pitchFamily="34" charset="-122"/>
              </a:rPr>
              <a:t>                    </a:t>
            </a:r>
            <a:r>
              <a:rPr lang="zh-CN" altLang="en-US" sz="1200" b="1" dirty="0">
                <a:solidFill>
                  <a:srgbClr val="C00000"/>
                </a:solidFill>
                <a:latin typeface="微软雅黑" panose="020B0503020204020204" pitchFamily="34" charset="-122"/>
                <a:ea typeface="微软雅黑" panose="020B0503020204020204" pitchFamily="34" charset="-122"/>
              </a:rPr>
              <a:t>康莱特注射液</a:t>
            </a:r>
            <a:endParaRPr lang="en-US" altLang="zh-CN" sz="1400" b="1" dirty="0">
              <a:solidFill>
                <a:srgbClr val="C00000"/>
              </a:solidFill>
              <a:latin typeface="微软雅黑" panose="020B0503020204020204" pitchFamily="34" charset="-122"/>
              <a:ea typeface="微软雅黑" panose="020B0503020204020204" pitchFamily="34" charset="-122"/>
            </a:endParaRPr>
          </a:p>
          <a:p>
            <a:pPr algn="just">
              <a:lnSpc>
                <a:spcPct val="150000"/>
              </a:lnSpc>
            </a:pP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选择理由：</a:t>
            </a:r>
            <a:r>
              <a:rPr lang="en-US" altLang="zh-CN" sz="1400" dirty="0">
                <a:solidFill>
                  <a:prstClr val="black">
                    <a:lumMod val="75000"/>
                    <a:lumOff val="25000"/>
                  </a:prstClr>
                </a:solidFill>
                <a:latin typeface="微软雅黑" panose="020B0503020204020204" pitchFamily="34" charset="-122"/>
                <a:ea typeface="微软雅黑" panose="020B0503020204020204" pitchFamily="34" charset="-122"/>
              </a:rPr>
              <a:t>1.</a:t>
            </a:r>
            <a:r>
              <a:rPr lang="zh-CN" altLang="en-US" sz="1200" dirty="0">
                <a:solidFill>
                  <a:srgbClr val="606266"/>
                </a:solidFill>
                <a:highlight>
                  <a:srgbClr val="FFFFFF"/>
                </a:highlight>
                <a:latin typeface="Microsoft YaHei" panose="020B0503020204020204" pitchFamily="34" charset="-122"/>
                <a:ea typeface="Microsoft YaHei" panose="020B0503020204020204" pitchFamily="34" charset="-122"/>
              </a:rPr>
              <a:t>现国谈目录物功能主治均不含升白 </a:t>
            </a:r>
            <a:r>
              <a:rPr lang="en-US" altLang="zh-CN" sz="1200" dirty="0">
                <a:solidFill>
                  <a:srgbClr val="606266"/>
                </a:solidFill>
                <a:highlight>
                  <a:srgbClr val="FFFFFF"/>
                </a:highlight>
                <a:latin typeface="Microsoft YaHei" panose="020B0503020204020204" pitchFamily="34" charset="-122"/>
                <a:ea typeface="Microsoft YaHei" panose="020B0503020204020204" pitchFamily="34" charset="-122"/>
              </a:rPr>
              <a:t>2.</a:t>
            </a:r>
            <a:r>
              <a:rPr lang="zh-CN" altLang="en-US" sz="1200" dirty="0">
                <a:solidFill>
                  <a:srgbClr val="606266"/>
                </a:solidFill>
                <a:highlight>
                  <a:srgbClr val="FFFFFF"/>
                </a:highlight>
                <a:latin typeface="Microsoft YaHei" panose="020B0503020204020204" pitchFamily="34" charset="-122"/>
                <a:ea typeface="Microsoft YaHei" panose="020B0503020204020204" pitchFamily="34" charset="-122"/>
              </a:rPr>
              <a:t>康莱特文献有关于升白的报道且康莱特注射液与康莱特注射液属于同领域的产品。</a:t>
            </a:r>
            <a:endParaRPr lang="en-US" altLang="zh-CN" sz="1200" dirty="0">
              <a:solidFill>
                <a:srgbClr val="606266"/>
              </a:solidFill>
              <a:highlight>
                <a:srgbClr val="FFFFFF"/>
              </a:highlight>
              <a:latin typeface="Microsoft YaHei" panose="020B0503020204020204" pitchFamily="34" charset="-122"/>
              <a:ea typeface="Microsoft YaHei" panose="020B0503020204020204" pitchFamily="34" charset="-122"/>
            </a:endParaRPr>
          </a:p>
        </p:txBody>
      </p:sp>
      <p:sp>
        <p:nvSpPr>
          <p:cNvPr id="13" name="矩形: 圆角 58">
            <a:extLst>
              <a:ext uri="{FF2B5EF4-FFF2-40B4-BE49-F238E27FC236}">
                <a16:creationId xmlns:a16="http://schemas.microsoft.com/office/drawing/2014/main" id="{0D174BB6-0D1F-1A3B-05F5-3DEC9682AF85}"/>
              </a:ext>
            </a:extLst>
          </p:cNvPr>
          <p:cNvSpPr/>
          <p:nvPr/>
        </p:nvSpPr>
        <p:spPr>
          <a:xfrm>
            <a:off x="6967854" y="1284923"/>
            <a:ext cx="4394911" cy="1787732"/>
          </a:xfrm>
          <a:prstGeom prst="roundRect">
            <a:avLst>
              <a:gd name="adj" fmla="val 7478"/>
            </a:avLst>
          </a:prstGeom>
          <a:noFill/>
          <a:ln w="31750" cmpd="thickThin">
            <a:solidFill>
              <a:srgbClr val="E7E6E6">
                <a:lumMod val="90000"/>
              </a:srgbClr>
            </a:solidFill>
          </a:ln>
          <a:effectLst>
            <a:outerShdw blurRad="50800" dist="38100" dir="2700000" algn="tl" rotWithShape="0">
              <a:prstClr val="black">
                <a:alpha val="40000"/>
              </a:prstClr>
            </a:outerShdw>
          </a:effectLst>
        </p:spPr>
        <p:txBody>
          <a:bodyPr spcFirstLastPara="0" vert="horz" wrap="square" lIns="2587746" tIns="506173" rIns="2587746" bIns="5538991" numCol="1" spcCol="2539"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B9969DDF-8F53-03D7-8CA5-3F5D4BDCD211}"/>
              </a:ext>
            </a:extLst>
          </p:cNvPr>
          <p:cNvSpPr txBox="1"/>
          <p:nvPr/>
        </p:nvSpPr>
        <p:spPr bwMode="auto">
          <a:xfrm>
            <a:off x="7427594" y="1020498"/>
            <a:ext cx="2650778" cy="307777"/>
          </a:xfrm>
          <a:prstGeom prst="rect">
            <a:avLst/>
          </a:prstGeom>
          <a:blipFill>
            <a:blip r:embed="rId7"/>
            <a:stretch>
              <a:fillRect t="-45000"/>
            </a:stretch>
          </a:blipFill>
        </p:spPr>
        <p:txBody>
          <a:bodyPr wrap="square">
            <a:spAutoFit/>
          </a:bodyPr>
          <a:lstStyle/>
          <a:p>
            <a:pPr algn="ctr">
              <a:defRPr/>
            </a:pPr>
            <a:r>
              <a:rPr lang="zh-CN" altLang="en-US" sz="1400" b="1" dirty="0">
                <a:solidFill>
                  <a:srgbClr val="044875"/>
                </a:solidFill>
                <a:latin typeface="微软雅黑" panose="020B0503020204020204" pitchFamily="34" charset="-122"/>
                <a:ea typeface="微软雅黑" panose="020B0503020204020204" pitchFamily="34" charset="-122"/>
              </a:rPr>
              <a:t>与对照品对比优势或不足</a:t>
            </a:r>
          </a:p>
        </p:txBody>
      </p:sp>
      <p:sp>
        <p:nvSpPr>
          <p:cNvPr id="21" name="文本框 20">
            <a:extLst>
              <a:ext uri="{FF2B5EF4-FFF2-40B4-BE49-F238E27FC236}">
                <a16:creationId xmlns:a16="http://schemas.microsoft.com/office/drawing/2014/main" id="{BFBC06D5-B639-DAC3-41F8-2EAE50ECE63E}"/>
              </a:ext>
            </a:extLst>
          </p:cNvPr>
          <p:cNvSpPr txBox="1"/>
          <p:nvPr/>
        </p:nvSpPr>
        <p:spPr bwMode="auto">
          <a:xfrm>
            <a:off x="911225" y="1119823"/>
            <a:ext cx="2031365" cy="334010"/>
          </a:xfrm>
          <a:prstGeom prst="rect">
            <a:avLst/>
          </a:prstGeom>
          <a:blipFill>
            <a:blip r:embed="rId7"/>
            <a:stretch>
              <a:fillRect t="-45000"/>
            </a:stretch>
          </a:blipFill>
        </p:spPr>
        <p:txBody>
          <a:bodyPr wrap="square">
            <a:noAutofit/>
          </a:bodyPr>
          <a:lstStyle/>
          <a:p>
            <a:pPr algn="ctr">
              <a:defRPr/>
            </a:pPr>
            <a:r>
              <a:rPr lang="zh-CN" altLang="en-US" sz="1400" b="1" dirty="0">
                <a:solidFill>
                  <a:srgbClr val="044875"/>
                </a:solidFill>
                <a:latin typeface="微软雅黑" panose="020B0503020204020204" pitchFamily="34" charset="-122"/>
                <a:ea typeface="微软雅黑" panose="020B0503020204020204" pitchFamily="34" charset="-122"/>
              </a:rPr>
              <a:t>参照品建议和选择理由</a:t>
            </a:r>
          </a:p>
        </p:txBody>
      </p:sp>
      <p:sp>
        <p:nvSpPr>
          <p:cNvPr id="22" name="文本框 21">
            <a:extLst>
              <a:ext uri="{FF2B5EF4-FFF2-40B4-BE49-F238E27FC236}">
                <a16:creationId xmlns:a16="http://schemas.microsoft.com/office/drawing/2014/main" id="{1672A00E-06F7-35F4-F9D8-BA958BD9281F}"/>
              </a:ext>
            </a:extLst>
          </p:cNvPr>
          <p:cNvSpPr txBox="1"/>
          <p:nvPr/>
        </p:nvSpPr>
        <p:spPr bwMode="auto">
          <a:xfrm>
            <a:off x="7090146" y="1154761"/>
            <a:ext cx="4190628" cy="1196248"/>
          </a:xfrm>
          <a:prstGeom prst="rect">
            <a:avLst/>
          </a:prstGeom>
          <a:noFill/>
        </p:spPr>
        <p:txBody>
          <a:bodyPr wrap="square">
            <a:noAutofit/>
          </a:bodyPr>
          <a:lstStyle>
            <a:defPPr>
              <a:defRPr lang="zh-CN"/>
            </a:defPPr>
            <a:lvl1pPr algn="just">
              <a:lnSpc>
                <a:spcPct val="150000"/>
              </a:lnSpc>
              <a:defRPr sz="1200">
                <a:solidFill>
                  <a:prstClr val="black">
                    <a:lumMod val="75000"/>
                    <a:lumOff val="25000"/>
                  </a:prstClr>
                </a:solidFill>
                <a:latin typeface="微软雅黑" panose="020B0503020204020204" pitchFamily="34" charset="-122"/>
                <a:ea typeface="微软雅黑" panose="020B0503020204020204" pitchFamily="34" charset="-122"/>
              </a:defRPr>
            </a:lvl1pPr>
          </a:lstStyle>
          <a:p>
            <a:endParaRPr lang="en-US" altLang="zh-CN" dirty="0">
              <a:sym typeface="+mn-ea"/>
            </a:endParaRPr>
          </a:p>
          <a:p>
            <a:r>
              <a:rPr lang="en-US" altLang="zh-CN" dirty="0">
                <a:sym typeface="+mn-ea"/>
              </a:rPr>
              <a:t>1.</a:t>
            </a:r>
            <a:r>
              <a:rPr lang="zh-CN" altLang="en-US" dirty="0">
                <a:sym typeface="+mn-ea"/>
              </a:rPr>
              <a:t>经济性：康艾日治疗费用</a:t>
            </a:r>
            <a:r>
              <a:rPr lang="en-US" altLang="zh-CN" dirty="0">
                <a:sym typeface="+mn-ea"/>
              </a:rPr>
              <a:t>67.8-101.7</a:t>
            </a:r>
            <a:r>
              <a:rPr lang="zh-CN" altLang="en-US" dirty="0">
                <a:sym typeface="+mn-ea"/>
              </a:rPr>
              <a:t>低于参照品</a:t>
            </a:r>
            <a:r>
              <a:rPr lang="en-US" altLang="zh-CN" dirty="0">
                <a:sym typeface="+mn-ea"/>
              </a:rPr>
              <a:t>272</a:t>
            </a:r>
            <a:r>
              <a:rPr lang="zh-CN" altLang="en-US" dirty="0">
                <a:sym typeface="+mn-ea"/>
              </a:rPr>
              <a:t>元</a:t>
            </a:r>
            <a:endParaRPr lang="en-US" altLang="zh-CN" dirty="0">
              <a:sym typeface="+mn-ea"/>
            </a:endParaRPr>
          </a:p>
          <a:p>
            <a:r>
              <a:rPr lang="en-US" altLang="zh-CN" dirty="0">
                <a:sym typeface="+mn-ea"/>
              </a:rPr>
              <a:t>2.</a:t>
            </a:r>
            <a:r>
              <a:rPr lang="zh-CN" altLang="en-US" dirty="0">
                <a:sym typeface="+mn-ea"/>
              </a:rPr>
              <a:t>康艾的配伍更符合“扶正祛邪”的治疗观点，药理更全面，效果更好。</a:t>
            </a:r>
            <a:endParaRPr lang="en-US" altLang="zh-CN" dirty="0">
              <a:sym typeface="+mn-ea"/>
            </a:endParaRPr>
          </a:p>
          <a:p>
            <a:r>
              <a:rPr lang="en-US" altLang="zh-CN" dirty="0">
                <a:sym typeface="+mn-ea"/>
              </a:rPr>
              <a:t>3.</a:t>
            </a:r>
            <a:r>
              <a:rPr lang="zh-CN" altLang="en-US" dirty="0">
                <a:sym typeface="+mn-ea"/>
              </a:rPr>
              <a:t>安全性好，不良反应发生率低</a:t>
            </a:r>
            <a:endParaRPr lang="en-US" altLang="zh-CN" dirty="0">
              <a:sym typeface="+mn-ea"/>
            </a:endParaRPr>
          </a:p>
          <a:p>
            <a:r>
              <a:rPr lang="en-US" altLang="zh-CN" dirty="0">
                <a:sym typeface="+mn-ea"/>
              </a:rPr>
              <a:t>4.</a:t>
            </a:r>
            <a:r>
              <a:rPr lang="zh-CN" altLang="en-US" dirty="0">
                <a:sym typeface="+mn-ea"/>
              </a:rPr>
              <a:t>说明书的适应症有升白的明确标注，治疗性明确。</a:t>
            </a:r>
            <a:endParaRPr lang="en-US" altLang="zh-CN" dirty="0">
              <a:sym typeface="+mn-ea"/>
            </a:endParaRPr>
          </a:p>
          <a:p>
            <a:endParaRPr lang="zh-CN" altLang="en-US" dirty="0">
              <a:sym typeface="+mn-ea"/>
            </a:endParaRPr>
          </a:p>
          <a:p>
            <a:endParaRPr lang="zh-CN" altLang="en-US" dirty="0">
              <a:sym typeface="+mn-ea"/>
            </a:endParaRPr>
          </a:p>
        </p:txBody>
      </p:sp>
      <p:sp>
        <p:nvSpPr>
          <p:cNvPr id="23" name="矩形: 圆角 58">
            <a:extLst>
              <a:ext uri="{FF2B5EF4-FFF2-40B4-BE49-F238E27FC236}">
                <a16:creationId xmlns:a16="http://schemas.microsoft.com/office/drawing/2014/main" id="{2026B9CB-8B6C-F9A1-A19D-4016760D933C}"/>
              </a:ext>
            </a:extLst>
          </p:cNvPr>
          <p:cNvSpPr/>
          <p:nvPr>
            <p:custDataLst>
              <p:tags r:id="rId1"/>
            </p:custDataLst>
          </p:nvPr>
        </p:nvSpPr>
        <p:spPr>
          <a:xfrm>
            <a:off x="324373" y="3456096"/>
            <a:ext cx="11270615" cy="1415415"/>
          </a:xfrm>
          <a:prstGeom prst="roundRect">
            <a:avLst>
              <a:gd name="adj" fmla="val 7478"/>
            </a:avLst>
          </a:prstGeom>
          <a:noFill/>
          <a:ln w="31750" cmpd="thickThin">
            <a:solidFill>
              <a:srgbClr val="E7E6E6">
                <a:lumMod val="90000"/>
              </a:srgbClr>
            </a:solidFill>
          </a:ln>
          <a:effectLst>
            <a:outerShdw blurRad="50800" dist="38100" dir="2700000" algn="tl" rotWithShape="0">
              <a:prstClr val="black">
                <a:alpha val="40000"/>
              </a:prstClr>
            </a:outerShdw>
          </a:effectLst>
        </p:spPr>
        <p:txBody>
          <a:bodyPr spcFirstLastPara="0" vert="horz" wrap="square" lIns="2587746" tIns="506173" rIns="2587746" bIns="5538991" numCol="1" spcCol="2539"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B8A3A93E-30C6-66AC-1198-C5E30210439C}"/>
              </a:ext>
            </a:extLst>
          </p:cNvPr>
          <p:cNvSpPr txBox="1"/>
          <p:nvPr>
            <p:custDataLst>
              <p:tags r:id="rId2"/>
            </p:custDataLst>
          </p:nvPr>
        </p:nvSpPr>
        <p:spPr>
          <a:xfrm>
            <a:off x="782395" y="3303251"/>
            <a:ext cx="1977502" cy="363220"/>
          </a:xfrm>
          <a:prstGeom prst="rect">
            <a:avLst/>
          </a:prstGeom>
          <a:noFill/>
        </p:spPr>
        <p:txBody>
          <a:bodyPr wrap="square">
            <a:noAutofit/>
          </a:bodyPr>
          <a:lstStyle/>
          <a:p>
            <a:pPr algn="ctr">
              <a:lnSpc>
                <a:spcPct val="200000"/>
              </a:lnSpc>
            </a:pPr>
            <a:endParaRPr lang="zh-CN" altLang="en-US" sz="2000" b="1" baseline="30000" dirty="0">
              <a:solidFill>
                <a:srgbClr val="044875"/>
              </a:solidFill>
              <a:latin typeface="微软雅黑" panose="020B0503020204020204" pitchFamily="34" charset="-122"/>
              <a:ea typeface="微软雅黑" panose="020B0503020204020204" pitchFamily="34" charset="-122"/>
            </a:endParaRPr>
          </a:p>
        </p:txBody>
      </p:sp>
      <p:sp>
        <p:nvSpPr>
          <p:cNvPr id="25" name="文本框 119">
            <a:extLst>
              <a:ext uri="{FF2B5EF4-FFF2-40B4-BE49-F238E27FC236}">
                <a16:creationId xmlns:a16="http://schemas.microsoft.com/office/drawing/2014/main" id="{2326A789-C786-1F12-908F-2B4299C8C383}"/>
              </a:ext>
            </a:extLst>
          </p:cNvPr>
          <p:cNvSpPr txBox="1">
            <a:spLocks noChangeArrowheads="1"/>
          </p:cNvSpPr>
          <p:nvPr/>
        </p:nvSpPr>
        <p:spPr bwMode="auto">
          <a:xfrm>
            <a:off x="728531" y="3702293"/>
            <a:ext cx="10552243"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a:lnSpc>
                <a:spcPct val="150000"/>
              </a:lnSpc>
            </a:pPr>
            <a:r>
              <a:rPr lang="zh-CN" altLang="en-US" sz="1200" b="0" i="0" dirty="0">
                <a:solidFill>
                  <a:srgbClr val="606266"/>
                </a:solidFill>
                <a:effectLst/>
                <a:highlight>
                  <a:srgbClr val="FFFFFF"/>
                </a:highlight>
                <a:latin typeface="Microsoft YaHei" panose="020B0503020204020204" pitchFamily="34" charset="-122"/>
                <a:ea typeface="Microsoft YaHei" panose="020B0503020204020204" pitchFamily="34" charset="-122"/>
              </a:rPr>
              <a:t>白细胞减少症是指各种因素导致成人外周血白细胞</a:t>
            </a:r>
            <a:r>
              <a:rPr lang="en-US" altLang="zh-CN" sz="1200" b="0" i="0" dirty="0">
                <a:solidFill>
                  <a:srgbClr val="606266"/>
                </a:solidFill>
                <a:effectLst/>
                <a:highlight>
                  <a:srgbClr val="FFFFFF"/>
                </a:highlight>
                <a:latin typeface="Microsoft YaHei" panose="020B0503020204020204" pitchFamily="34" charset="-122"/>
                <a:ea typeface="Microsoft YaHei" panose="020B0503020204020204" pitchFamily="34" charset="-122"/>
              </a:rPr>
              <a:t>&lt;4×109/L</a:t>
            </a:r>
            <a:r>
              <a:rPr lang="zh-CN" altLang="en-US" sz="1200" b="0" i="0" dirty="0">
                <a:solidFill>
                  <a:srgbClr val="606266"/>
                </a:solidFill>
                <a:effectLst/>
                <a:highlight>
                  <a:srgbClr val="FFFFFF"/>
                </a:highlight>
                <a:latin typeface="Microsoft YaHei" panose="020B0503020204020204" pitchFamily="34" charset="-122"/>
                <a:ea typeface="Microsoft YaHei" panose="020B0503020204020204" pitchFamily="34" charset="-122"/>
              </a:rPr>
              <a:t>，白细胞减少症常继发于多种全身性疾病，尤其在肿瘤患者化疗期间最为常见，化疗后的白细胞减少发生率在</a:t>
            </a:r>
            <a:r>
              <a:rPr lang="en-US" altLang="zh-CN" sz="1200" b="0" i="0" dirty="0">
                <a:solidFill>
                  <a:srgbClr val="606266"/>
                </a:solidFill>
                <a:effectLst/>
                <a:highlight>
                  <a:srgbClr val="FFFFFF"/>
                </a:highlight>
                <a:latin typeface="Microsoft YaHei" panose="020B0503020204020204" pitchFamily="34" charset="-122"/>
                <a:ea typeface="Microsoft YaHei" panose="020B0503020204020204" pitchFamily="34" charset="-122"/>
              </a:rPr>
              <a:t>80%~90%</a:t>
            </a:r>
            <a:r>
              <a:rPr lang="zh-CN" altLang="en-US" sz="1200" b="0" i="0" dirty="0">
                <a:solidFill>
                  <a:srgbClr val="606266"/>
                </a:solidFill>
                <a:effectLst/>
                <a:highlight>
                  <a:srgbClr val="FFFFFF"/>
                </a:highlight>
                <a:latin typeface="Microsoft YaHei" panose="020B0503020204020204" pitchFamily="34" charset="-122"/>
                <a:ea typeface="Microsoft YaHei" panose="020B0503020204020204" pitchFamily="34" charset="-122"/>
              </a:rPr>
              <a:t>。全国每年接受化疗的癌症患者人次超过</a:t>
            </a:r>
            <a:r>
              <a:rPr lang="en-US" altLang="zh-CN" sz="1200" b="0" i="0" dirty="0">
                <a:solidFill>
                  <a:srgbClr val="606266"/>
                </a:solidFill>
                <a:effectLst/>
                <a:highlight>
                  <a:srgbClr val="FFFFFF"/>
                </a:highlight>
                <a:latin typeface="Microsoft YaHei" panose="020B0503020204020204" pitchFamily="34" charset="-122"/>
                <a:ea typeface="Microsoft YaHei" panose="020B0503020204020204" pitchFamily="34" charset="-122"/>
              </a:rPr>
              <a:t>500</a:t>
            </a:r>
            <a:r>
              <a:rPr lang="zh-CN" altLang="en-US" sz="1200" b="0" i="0" dirty="0">
                <a:solidFill>
                  <a:srgbClr val="606266"/>
                </a:solidFill>
                <a:effectLst/>
                <a:highlight>
                  <a:srgbClr val="FFFFFF"/>
                </a:highlight>
                <a:latin typeface="Microsoft YaHei" panose="020B0503020204020204" pitchFamily="34" charset="-122"/>
                <a:ea typeface="Microsoft YaHei" panose="020B0503020204020204" pitchFamily="34" charset="-122"/>
              </a:rPr>
              <a:t>万，白细胞减少会增加侵袭性感染的发生风，会引起治疗费用的增加、抗生素的使用、住院时间的延长、化学药物的减量或延迟，严重者可导致感染性休克、脓毒综合征等危及生命的并发症，甚至导致患者死亡。</a:t>
            </a:r>
            <a:endParaRPr lang="en-US" altLang="zh-CN" sz="1200" b="1" u="sng"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E945C1D7-CA08-8312-2AB7-90A94A1EA0B1}"/>
              </a:ext>
            </a:extLst>
          </p:cNvPr>
          <p:cNvSpPr txBox="1"/>
          <p:nvPr/>
        </p:nvSpPr>
        <p:spPr bwMode="auto">
          <a:xfrm>
            <a:off x="728532" y="3339073"/>
            <a:ext cx="2031365" cy="334010"/>
          </a:xfrm>
          <a:prstGeom prst="rect">
            <a:avLst/>
          </a:prstGeom>
          <a:blipFill>
            <a:blip r:embed="rId7"/>
            <a:stretch>
              <a:fillRect t="-45000"/>
            </a:stretch>
          </a:blipFill>
        </p:spPr>
        <p:txBody>
          <a:bodyPr wrap="square">
            <a:noAutofit/>
          </a:bodyPr>
          <a:lstStyle/>
          <a:p>
            <a:pPr algn="ctr">
              <a:lnSpc>
                <a:spcPct val="200000"/>
              </a:lnSpc>
            </a:pPr>
            <a:r>
              <a:rPr lang="zh-CN" altLang="en-US" b="1" baseline="30000" dirty="0">
                <a:solidFill>
                  <a:srgbClr val="044875"/>
                </a:solidFill>
                <a:latin typeface="微软雅黑" panose="020B0503020204020204" pitchFamily="34" charset="-122"/>
                <a:ea typeface="微软雅黑" panose="020B0503020204020204" pitchFamily="34" charset="-122"/>
              </a:rPr>
              <a:t>所治疗疾病基本情况</a:t>
            </a:r>
          </a:p>
        </p:txBody>
      </p:sp>
      <p:sp>
        <p:nvSpPr>
          <p:cNvPr id="27" name="矩形: 圆角 58">
            <a:extLst>
              <a:ext uri="{FF2B5EF4-FFF2-40B4-BE49-F238E27FC236}">
                <a16:creationId xmlns:a16="http://schemas.microsoft.com/office/drawing/2014/main" id="{0466F428-324A-F278-02BA-8BB0AE938233}"/>
              </a:ext>
            </a:extLst>
          </p:cNvPr>
          <p:cNvSpPr/>
          <p:nvPr>
            <p:custDataLst>
              <p:tags r:id="rId3"/>
            </p:custDataLst>
          </p:nvPr>
        </p:nvSpPr>
        <p:spPr>
          <a:xfrm>
            <a:off x="324373" y="5231746"/>
            <a:ext cx="11270615" cy="1327150"/>
          </a:xfrm>
          <a:prstGeom prst="roundRect">
            <a:avLst>
              <a:gd name="adj" fmla="val 7478"/>
            </a:avLst>
          </a:prstGeom>
          <a:noFill/>
          <a:ln w="31750" cmpd="thickThin">
            <a:solidFill>
              <a:srgbClr val="E7E6E6">
                <a:lumMod val="90000"/>
              </a:srgbClr>
            </a:solidFill>
          </a:ln>
          <a:effectLst>
            <a:outerShdw blurRad="50800" dist="38100" dir="2700000" algn="tl" rotWithShape="0">
              <a:prstClr val="black">
                <a:alpha val="40000"/>
              </a:prstClr>
            </a:outerShdw>
          </a:effectLst>
        </p:spPr>
        <p:txBody>
          <a:bodyPr spcFirstLastPara="0" vert="horz" wrap="square" lIns="2587746" tIns="506173" rIns="2587746" bIns="5538991" numCol="1" spcCol="2539"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28" name="文本框 27">
            <a:extLst>
              <a:ext uri="{FF2B5EF4-FFF2-40B4-BE49-F238E27FC236}">
                <a16:creationId xmlns:a16="http://schemas.microsoft.com/office/drawing/2014/main" id="{AC75F6E7-9F28-3F37-1DE6-F599E07E5813}"/>
              </a:ext>
            </a:extLst>
          </p:cNvPr>
          <p:cNvSpPr txBox="1"/>
          <p:nvPr/>
        </p:nvSpPr>
        <p:spPr bwMode="auto">
          <a:xfrm>
            <a:off x="733761" y="5055668"/>
            <a:ext cx="2031365" cy="334010"/>
          </a:xfrm>
          <a:prstGeom prst="rect">
            <a:avLst/>
          </a:prstGeom>
          <a:blipFill>
            <a:blip r:embed="rId7"/>
            <a:stretch>
              <a:fillRect t="-45000"/>
            </a:stretch>
          </a:blipFill>
        </p:spPr>
        <p:txBody>
          <a:bodyPr wrap="square">
            <a:noAutofit/>
          </a:bodyPr>
          <a:lstStyle/>
          <a:p>
            <a:pPr algn="ctr">
              <a:lnSpc>
                <a:spcPct val="200000"/>
              </a:lnSpc>
            </a:pPr>
            <a:r>
              <a:rPr lang="zh-CN" altLang="en-US" b="1" baseline="30000" dirty="0">
                <a:solidFill>
                  <a:srgbClr val="044875"/>
                </a:solidFill>
                <a:latin typeface="微软雅黑" panose="020B0503020204020204" pitchFamily="34" charset="-122"/>
                <a:ea typeface="微软雅黑" panose="020B0503020204020204" pitchFamily="34" charset="-122"/>
              </a:rPr>
              <a:t>弥补临床未满足需求</a:t>
            </a:r>
          </a:p>
        </p:txBody>
      </p:sp>
      <p:sp>
        <p:nvSpPr>
          <p:cNvPr id="29" name="文本框 119">
            <a:extLst>
              <a:ext uri="{FF2B5EF4-FFF2-40B4-BE49-F238E27FC236}">
                <a16:creationId xmlns:a16="http://schemas.microsoft.com/office/drawing/2014/main" id="{15243D89-D51B-CB4F-9940-FC669650D758}"/>
              </a:ext>
            </a:extLst>
          </p:cNvPr>
          <p:cNvSpPr txBox="1">
            <a:spLocks noChangeArrowheads="1"/>
          </p:cNvSpPr>
          <p:nvPr/>
        </p:nvSpPr>
        <p:spPr bwMode="auto">
          <a:xfrm>
            <a:off x="728532" y="5361908"/>
            <a:ext cx="10552242"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a:lnSpc>
                <a:spcPct val="150000"/>
              </a:lnSpc>
            </a:pPr>
            <a:r>
              <a:rPr lang="zh-CN" altLang="en-US" sz="1200" dirty="0">
                <a:solidFill>
                  <a:srgbClr val="606266"/>
                </a:solidFill>
                <a:highlight>
                  <a:srgbClr val="FFFFFF"/>
                </a:highlight>
                <a:latin typeface="Microsoft YaHei" panose="020B0503020204020204" pitchFamily="34" charset="-122"/>
                <a:ea typeface="Microsoft YaHei" panose="020B0503020204020204" pitchFamily="34" charset="-122"/>
              </a:rPr>
              <a:t>目前升白制剂市场分为生物制剂（占主要市场份额，</a:t>
            </a:r>
            <a:r>
              <a:rPr lang="en-US" altLang="zh-CN" sz="1200" dirty="0">
                <a:solidFill>
                  <a:srgbClr val="606266"/>
                </a:solidFill>
                <a:highlight>
                  <a:srgbClr val="FFFFFF"/>
                </a:highlight>
                <a:latin typeface="Microsoft YaHei" panose="020B0503020204020204" pitchFamily="34" charset="-122"/>
                <a:ea typeface="Microsoft YaHei" panose="020B0503020204020204" pitchFamily="34" charset="-122"/>
              </a:rPr>
              <a:t>85%</a:t>
            </a:r>
            <a:r>
              <a:rPr lang="zh-CN" altLang="en-US" sz="1200" dirty="0">
                <a:solidFill>
                  <a:srgbClr val="606266"/>
                </a:solidFill>
                <a:highlight>
                  <a:srgbClr val="FFFFFF"/>
                </a:highlight>
                <a:latin typeface="Microsoft YaHei" panose="020B0503020204020204" pitchFamily="34" charset="-122"/>
                <a:ea typeface="Microsoft YaHei" panose="020B0503020204020204" pitchFamily="34" charset="-122"/>
              </a:rPr>
              <a:t>）、中药制剂、化学制剂。生物制剂</a:t>
            </a:r>
            <a:r>
              <a:rPr lang="en-US" altLang="zh-CN" sz="1200" dirty="0">
                <a:solidFill>
                  <a:srgbClr val="606266"/>
                </a:solidFill>
                <a:highlight>
                  <a:srgbClr val="FFFFFF"/>
                </a:highlight>
                <a:latin typeface="Microsoft YaHei" panose="020B0503020204020204" pitchFamily="34" charset="-122"/>
                <a:ea typeface="Microsoft YaHei" panose="020B0503020204020204" pitchFamily="34" charset="-122"/>
              </a:rPr>
              <a:t>G-CSF</a:t>
            </a:r>
            <a:r>
              <a:rPr lang="zh-CN" altLang="en-US" sz="1200" dirty="0">
                <a:solidFill>
                  <a:srgbClr val="606266"/>
                </a:solidFill>
                <a:highlight>
                  <a:srgbClr val="FFFFFF"/>
                </a:highlight>
                <a:latin typeface="Microsoft YaHei" panose="020B0503020204020204" pitchFamily="34" charset="-122"/>
                <a:ea typeface="Microsoft YaHei" panose="020B0503020204020204" pitchFamily="34" charset="-122"/>
              </a:rPr>
              <a:t>的作用原理是催熟、透支白细胞，只可作为升高癌症患者体内白细胞的暂时性手段，且存在副作用“骨痛”等，除非骨髓功能严重抑制到了</a:t>
            </a:r>
            <a:r>
              <a:rPr lang="en-US" altLang="zh-CN" sz="1200" dirty="0">
                <a:solidFill>
                  <a:srgbClr val="606266"/>
                </a:solidFill>
                <a:highlight>
                  <a:srgbClr val="FFFFFF"/>
                </a:highlight>
                <a:latin typeface="Microsoft YaHei" panose="020B0503020204020204" pitchFamily="34" charset="-122"/>
                <a:ea typeface="Microsoft YaHei" panose="020B0503020204020204" pitchFamily="34" charset="-122"/>
              </a:rPr>
              <a:t>3</a:t>
            </a:r>
            <a:r>
              <a:rPr lang="zh-CN" altLang="en-US" sz="1200" dirty="0">
                <a:solidFill>
                  <a:srgbClr val="606266"/>
                </a:solidFill>
                <a:highlight>
                  <a:srgbClr val="FFFFFF"/>
                </a:highlight>
                <a:latin typeface="Microsoft YaHei" panose="020B0503020204020204" pitchFamily="34" charset="-122"/>
                <a:ea typeface="Microsoft YaHei" panose="020B0503020204020204" pitchFamily="34" charset="-122"/>
              </a:rPr>
              <a:t>度骨髓抑制的程度，否则不建议使用。升白化学制剂单独使用时疗效没有显著优势。康艾注射液对白细胞低下患者病症期及预防期单独使用时，症状缓解更高效，副作用小，可显著提升患者的生活质量。</a:t>
            </a:r>
            <a:endParaRPr lang="en-US" altLang="zh-CN" sz="1200" b="1" u="sng" dirty="0">
              <a:solidFill>
                <a:prstClr val="black">
                  <a:lumMod val="75000"/>
                  <a:lumOff val="25000"/>
                </a:prst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320040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69545" y="129223"/>
            <a:ext cx="3628390" cy="998220"/>
            <a:chOff x="627" y="77"/>
            <a:chExt cx="5714" cy="1572"/>
          </a:xfrm>
        </p:grpSpPr>
        <p:pic>
          <p:nvPicPr>
            <p:cNvPr id="2" name="图片 1" descr="51miz-E1125086-61ADA3B6"/>
            <p:cNvPicPr>
              <a:picLocks noChangeAspect="1"/>
            </p:cNvPicPr>
            <p:nvPr/>
          </p:nvPicPr>
          <p:blipFill>
            <a:blip r:embed="rId3"/>
            <a:stretch>
              <a:fillRect/>
            </a:stretch>
          </p:blipFill>
          <p:spPr>
            <a:xfrm>
              <a:off x="627" y="77"/>
              <a:ext cx="1572" cy="1572"/>
            </a:xfrm>
            <a:prstGeom prst="rect">
              <a:avLst/>
            </a:prstGeom>
          </p:spPr>
        </p:pic>
        <p:sp>
          <p:nvSpPr>
            <p:cNvPr id="17" name="文本框 16"/>
            <p:cNvSpPr txBox="1"/>
            <p:nvPr/>
          </p:nvSpPr>
          <p:spPr>
            <a:xfrm>
              <a:off x="986" y="500"/>
              <a:ext cx="861" cy="727"/>
            </a:xfrm>
            <a:prstGeom prst="rect">
              <a:avLst/>
            </a:prstGeom>
            <a:noFill/>
          </p:spPr>
          <p:txBody>
            <a:bodyPr wrap="none" rtlCol="0" anchor="t">
              <a:spAutoFit/>
            </a:bodyPr>
            <a:lstStyle/>
            <a:p>
              <a:r>
                <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rPr>
                <a:t>02</a:t>
              </a:r>
            </a:p>
          </p:txBody>
        </p:sp>
        <p:grpSp>
          <p:nvGrpSpPr>
            <p:cNvPr id="19" name="组合 18"/>
            <p:cNvGrpSpPr/>
            <p:nvPr/>
          </p:nvGrpSpPr>
          <p:grpSpPr>
            <a:xfrm>
              <a:off x="2020" y="398"/>
              <a:ext cx="4321" cy="942"/>
              <a:chOff x="2224" y="506"/>
              <a:chExt cx="4321" cy="942"/>
            </a:xfrm>
          </p:grpSpPr>
          <p:sp>
            <p:nvSpPr>
              <p:cNvPr id="16431" name="TextBox 15"/>
              <p:cNvSpPr txBox="1"/>
              <p:nvPr/>
            </p:nvSpPr>
            <p:spPr>
              <a:xfrm>
                <a:off x="2224" y="506"/>
                <a:ext cx="3967" cy="725"/>
              </a:xfrm>
              <a:prstGeom prst="rect">
                <a:avLst/>
              </a:prstGeom>
              <a:noFill/>
              <a:ln w="9525">
                <a:noFill/>
              </a:ln>
            </p:spPr>
            <p:txBody>
              <a:bodyPr>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Medium" panose="00020600040101010101" charset="-122"/>
                    <a:sym typeface="阿里巴巴普惠体" panose="00020600040101010101" pitchFamily="18" charset="-122"/>
                  </a:rPr>
                  <a:t> 安全性</a:t>
                </a:r>
              </a:p>
            </p:txBody>
          </p:sp>
          <p:sp>
            <p:nvSpPr>
              <p:cNvPr id="18" name="文本框 17"/>
              <p:cNvSpPr txBox="1"/>
              <p:nvPr/>
            </p:nvSpPr>
            <p:spPr>
              <a:xfrm>
                <a:off x="2224" y="1178"/>
                <a:ext cx="4321" cy="270"/>
              </a:xfrm>
              <a:prstGeom prst="rect">
                <a:avLst/>
              </a:prstGeom>
              <a:noFill/>
            </p:spPr>
            <p:txBody>
              <a:bodyPr wrap="square" rtlCol="0" anchor="t">
                <a:spAutoFit/>
              </a:bodyPr>
              <a:lstStyle/>
              <a:p>
                <a:endParaRPr lang="zh-CN" altLang="en-US" sz="500" cap="all" dirty="0">
                  <a:solidFill>
                    <a:schemeClr val="bg1">
                      <a:lumMod val="65000"/>
                    </a:schemeClr>
                  </a:solidFill>
                  <a:uFillTx/>
                  <a:sym typeface="+mn-ea"/>
                </a:endParaRPr>
              </a:p>
            </p:txBody>
          </p:sp>
        </p:grpSp>
      </p:grpSp>
      <p:sp>
        <p:nvSpPr>
          <p:cNvPr id="3" name="矩形 2">
            <a:extLst>
              <a:ext uri="{FF2B5EF4-FFF2-40B4-BE49-F238E27FC236}">
                <a16:creationId xmlns:a16="http://schemas.microsoft.com/office/drawing/2014/main" id="{3F0AD8BD-362F-98C3-04EB-A52A22EE2749}"/>
              </a:ext>
            </a:extLst>
          </p:cNvPr>
          <p:cNvSpPr/>
          <p:nvPr/>
        </p:nvSpPr>
        <p:spPr>
          <a:xfrm>
            <a:off x="919917" y="2970004"/>
            <a:ext cx="10347162" cy="2301911"/>
          </a:xfrm>
          <a:prstGeom prst="rect">
            <a:avLst/>
          </a:prstGeom>
          <a:solidFill>
            <a:sysClr val="window" lastClr="FFFFFF">
              <a:lumMod val="95000"/>
            </a:sysClr>
          </a:solidFill>
          <a:ln w="12700" cap="flat" cmpd="sng" algn="ctr">
            <a:noFill/>
            <a:prstDash val="solid"/>
            <a:miter lim="800000"/>
          </a:ln>
          <a:effectLst/>
        </p:spPr>
        <p:txBody>
          <a:bodyPr rtlCol="0" anchor="ctr"/>
          <a:lstStyle/>
          <a:p>
            <a:pPr marL="171450" marR="0" lvl="0" indent="-288000" algn="just"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zh-CN" altLang="en-US" sz="1800" b="0" i="0" u="none" strike="noStrike" kern="0" cap="none" spc="0" normalizeH="0" baseline="0" noProof="0" dirty="0">
              <a:ln>
                <a:noFill/>
              </a:ln>
              <a:solidFill>
                <a:srgbClr val="44546A">
                  <a:lumMod val="75000"/>
                </a:srgbClr>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矩形 3">
            <a:extLst>
              <a:ext uri="{FF2B5EF4-FFF2-40B4-BE49-F238E27FC236}">
                <a16:creationId xmlns:a16="http://schemas.microsoft.com/office/drawing/2014/main" id="{1AEE0140-C3B1-9131-47BD-1D42A90B012F}"/>
              </a:ext>
            </a:extLst>
          </p:cNvPr>
          <p:cNvSpPr/>
          <p:nvPr/>
        </p:nvSpPr>
        <p:spPr>
          <a:xfrm>
            <a:off x="935283" y="1292477"/>
            <a:ext cx="10331795" cy="1429497"/>
          </a:xfrm>
          <a:prstGeom prst="rect">
            <a:avLst/>
          </a:prstGeom>
          <a:solidFill>
            <a:sysClr val="window" lastClr="FFFFFF">
              <a:lumMod val="95000"/>
            </a:sysClr>
          </a:solidFill>
          <a:ln w="12700" cap="flat" cmpd="sng" algn="ctr">
            <a:noFill/>
            <a:prstDash val="solid"/>
            <a:miter lim="800000"/>
          </a:ln>
          <a:effectLst/>
        </p:spPr>
        <p:txBody>
          <a:bodyPr rtlCol="0" anchor="ctr"/>
          <a:lstStyle/>
          <a:p>
            <a:pPr marL="171450" marR="0" lvl="0" indent="-288000" algn="just"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zh-CN" altLang="en-US" sz="1800" b="0" i="0" u="none" strike="noStrike" kern="0" cap="none" spc="0" normalizeH="0" baseline="0" noProof="0" dirty="0">
              <a:ln>
                <a:noFill/>
              </a:ln>
              <a:solidFill>
                <a:srgbClr val="44546A">
                  <a:lumMod val="75000"/>
                </a:srgbClr>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TextBox 43">
            <a:extLst>
              <a:ext uri="{FF2B5EF4-FFF2-40B4-BE49-F238E27FC236}">
                <a16:creationId xmlns:a16="http://schemas.microsoft.com/office/drawing/2014/main" id="{64D24EB6-A256-776B-B68C-9160B1A16304}"/>
              </a:ext>
            </a:extLst>
          </p:cNvPr>
          <p:cNvSpPr txBox="1"/>
          <p:nvPr/>
        </p:nvSpPr>
        <p:spPr>
          <a:xfrm>
            <a:off x="935284" y="1553165"/>
            <a:ext cx="10203305" cy="1312795"/>
          </a:xfrm>
          <a:prstGeom prst="rect">
            <a:avLst/>
          </a:prstGeom>
          <a:noFill/>
        </p:spPr>
        <p:txBody>
          <a:bodyPr wrap="square">
            <a:spAutoFit/>
          </a:bodyPr>
          <a:lstStyle/>
          <a:p>
            <a:pPr marL="285750" indent="-285750">
              <a:lnSpc>
                <a:spcPct val="125000"/>
              </a:lnSpc>
              <a:spcBef>
                <a:spcPts val="600"/>
              </a:spcBef>
              <a:buFont typeface="Wingdings" panose="05000000000000000000" pitchFamily="2" charset="2"/>
              <a:buChar char="n"/>
            </a:pPr>
            <a:r>
              <a:rPr lang="en-US" altLang="zh-CN" sz="1200" kern="100" dirty="0">
                <a:effectLst/>
                <a:latin typeface="微软雅黑" panose="020B0503020204020204" pitchFamily="34" charset="-122"/>
                <a:ea typeface="等线" panose="02010600030101010101" pitchFamily="2" charset="-122"/>
                <a:cs typeface="Times New Roman" panose="02020603050405020304" pitchFamily="18" charset="0"/>
              </a:rPr>
              <a:t>[</a:t>
            </a:r>
            <a:r>
              <a:rPr lang="zh-CN"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不良反应</a:t>
            </a:r>
            <a:r>
              <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a:t>
            </a:r>
            <a:r>
              <a:rPr lang="zh-CN" altLang="en-US" sz="1200" kern="100" dirty="0">
                <a:effectLst/>
                <a:latin typeface="等线" panose="02010600030101010101" pitchFamily="2" charset="-122"/>
                <a:ea typeface="微软雅黑" panose="020B0503020204020204" pitchFamily="34" charset="-122"/>
                <a:cs typeface="Times New Roman" panose="02020603050405020304" pitchFamily="18" charset="0"/>
              </a:rPr>
              <a:t>本品偶见皮疹、瘙痒、寒战、发热、恶心、呕吐、胸闷、心悸等不良反应，罕见严重过敏反应，表现为过敏性休克等。</a:t>
            </a:r>
            <a:endPar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endParaRPr>
          </a:p>
          <a:p>
            <a:pPr marL="285750" indent="-285750">
              <a:lnSpc>
                <a:spcPct val="125000"/>
              </a:lnSpc>
              <a:spcBef>
                <a:spcPts val="600"/>
              </a:spcBef>
              <a:buFont typeface="Wingdings" panose="05000000000000000000" pitchFamily="2" charset="2"/>
              <a:buChar char="n"/>
            </a:pPr>
            <a:r>
              <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 [</a:t>
            </a:r>
            <a:r>
              <a:rPr lang="zh-CN"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禁忌</a:t>
            </a:r>
            <a:r>
              <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a:t>
            </a:r>
            <a:r>
              <a:rPr lang="zh-CN" altLang="en-US" sz="1200" kern="100" dirty="0">
                <a:effectLst/>
                <a:latin typeface="等线" panose="02010600030101010101" pitchFamily="2" charset="-122"/>
                <a:ea typeface="微软雅黑" panose="020B0503020204020204" pitchFamily="34" charset="-122"/>
                <a:cs typeface="Times New Roman" panose="02020603050405020304" pitchFamily="18" charset="0"/>
              </a:rPr>
              <a:t>禁止和含有藜芦的制剂配伍使用。</a:t>
            </a:r>
            <a:endPar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endParaRPr>
          </a:p>
          <a:p>
            <a:pPr marL="285750" indent="-285750">
              <a:lnSpc>
                <a:spcPct val="125000"/>
              </a:lnSpc>
              <a:spcBef>
                <a:spcPts val="600"/>
              </a:spcBef>
              <a:buFont typeface="Wingdings" panose="05000000000000000000" pitchFamily="2" charset="2"/>
              <a:buChar char="n"/>
            </a:pPr>
            <a:r>
              <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 [</a:t>
            </a:r>
            <a:r>
              <a:rPr lang="zh-CN" altLang="en-US" sz="1200" kern="100" dirty="0">
                <a:effectLst/>
                <a:latin typeface="等线" panose="02010600030101010101" pitchFamily="2" charset="-122"/>
                <a:ea typeface="微软雅黑" panose="020B0503020204020204" pitchFamily="34" charset="-122"/>
                <a:cs typeface="Times New Roman" panose="02020603050405020304" pitchFamily="18" charset="0"/>
              </a:rPr>
              <a:t>相互作用</a:t>
            </a:r>
            <a:r>
              <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a:t>
            </a:r>
            <a:r>
              <a:rPr lang="zh-CN" altLang="en-US" sz="1200" kern="100" dirty="0">
                <a:effectLst/>
                <a:latin typeface="等线" panose="02010600030101010101" pitchFamily="2" charset="-122"/>
                <a:ea typeface="微软雅黑" panose="020B0503020204020204" pitchFamily="34" charset="-122"/>
                <a:cs typeface="Times New Roman" panose="02020603050405020304" pitchFamily="18" charset="0"/>
              </a:rPr>
              <a:t>尚无本品与其能药物相互作用的信息</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pPr marL="285750" indent="-285750">
              <a:lnSpc>
                <a:spcPct val="125000"/>
              </a:lnSpc>
              <a:spcBef>
                <a:spcPts val="600"/>
              </a:spcBef>
              <a:buFont typeface="Wingdings" panose="05000000000000000000" pitchFamily="2" charset="2"/>
              <a:buChar char="n"/>
            </a:pPr>
            <a:endParaRPr lang="en-US" altLang="zh-CN" sz="1700" b="1" dirty="0">
              <a:solidFill>
                <a:srgbClr val="ED7D31"/>
              </a:solidFill>
              <a:latin typeface="微软雅黑" panose="020B0503020204020204" pitchFamily="34" charset="-122"/>
              <a:ea typeface="微软雅黑" panose="020B0503020204020204" pitchFamily="34" charset="-122"/>
            </a:endParaRPr>
          </a:p>
        </p:txBody>
      </p:sp>
      <p:sp>
        <p:nvSpPr>
          <p:cNvPr id="8" name="矩形: 圆角 7">
            <a:extLst>
              <a:ext uri="{FF2B5EF4-FFF2-40B4-BE49-F238E27FC236}">
                <a16:creationId xmlns:a16="http://schemas.microsoft.com/office/drawing/2014/main" id="{D1409606-3FD4-1D9D-F3BC-AFB89D56FA3B}"/>
              </a:ext>
            </a:extLst>
          </p:cNvPr>
          <p:cNvSpPr/>
          <p:nvPr/>
        </p:nvSpPr>
        <p:spPr>
          <a:xfrm>
            <a:off x="847319" y="2556212"/>
            <a:ext cx="3966727" cy="457877"/>
          </a:xfrm>
          <a:prstGeom prst="round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临床试验</a:t>
            </a:r>
            <a:r>
              <a:rPr kumimoji="0" lang="en-US" altLang="zh-CN"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不良反应监测  安全性信息</a:t>
            </a:r>
          </a:p>
        </p:txBody>
      </p:sp>
      <p:sp>
        <p:nvSpPr>
          <p:cNvPr id="10" name="矩形: 圆角 9">
            <a:extLst>
              <a:ext uri="{FF2B5EF4-FFF2-40B4-BE49-F238E27FC236}">
                <a16:creationId xmlns:a16="http://schemas.microsoft.com/office/drawing/2014/main" id="{C21B7F36-A262-5FD6-A626-47F50C3C84B9}"/>
              </a:ext>
            </a:extLst>
          </p:cNvPr>
          <p:cNvSpPr/>
          <p:nvPr/>
        </p:nvSpPr>
        <p:spPr>
          <a:xfrm>
            <a:off x="919916" y="1053558"/>
            <a:ext cx="3134741" cy="45339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sz="1800" b="1" dirty="0">
                <a:latin typeface="微软雅黑" panose="020B0503020204020204" pitchFamily="34" charset="-122"/>
                <a:ea typeface="微软雅黑" panose="020B0503020204020204" pitchFamily="34" charset="-122"/>
                <a:sym typeface="Arial" panose="020B0604020202020204" pitchFamily="34" charset="0"/>
              </a:rPr>
              <a:t>   说明书收载的安全性信息</a:t>
            </a:r>
            <a:endParaRPr lang="zh-CN" altLang="en-US" sz="1800" dirty="0">
              <a:latin typeface="微软雅黑" panose="020B0503020204020204" pitchFamily="34" charset="-122"/>
              <a:ea typeface="微软雅黑" panose="020B0503020204020204" pitchFamily="34" charset="-122"/>
            </a:endParaRPr>
          </a:p>
        </p:txBody>
      </p:sp>
      <p:sp>
        <p:nvSpPr>
          <p:cNvPr id="14" name="TextBox 43">
            <a:extLst>
              <a:ext uri="{FF2B5EF4-FFF2-40B4-BE49-F238E27FC236}">
                <a16:creationId xmlns:a16="http://schemas.microsoft.com/office/drawing/2014/main" id="{153D640E-D5AC-5304-ADA2-1599031849D9}"/>
              </a:ext>
            </a:extLst>
          </p:cNvPr>
          <p:cNvSpPr txBox="1"/>
          <p:nvPr/>
        </p:nvSpPr>
        <p:spPr>
          <a:xfrm>
            <a:off x="1063772" y="2985442"/>
            <a:ext cx="10203306" cy="2482539"/>
          </a:xfrm>
          <a:prstGeom prst="rect">
            <a:avLst/>
          </a:prstGeom>
          <a:noFill/>
        </p:spPr>
        <p:txBody>
          <a:bodyPr wrap="square">
            <a:spAutoFit/>
          </a:bodyPr>
          <a:lstStyle/>
          <a:p>
            <a:pPr marL="285750" indent="-285750">
              <a:lnSpc>
                <a:spcPct val="125000"/>
              </a:lnSpc>
              <a:spcBef>
                <a:spcPts val="600"/>
              </a:spcBef>
              <a:buFont typeface="Wingdings" panose="05000000000000000000" pitchFamily="2" charset="2"/>
              <a:buChar char="n"/>
            </a:pPr>
            <a:r>
              <a:rPr lang="zh-CN" altLang="en-US" sz="1200" b="1" kern="100" dirty="0">
                <a:latin typeface="等线" panose="02010600030101010101" pitchFamily="2" charset="-122"/>
                <a:ea typeface="微软雅黑" panose="020B0503020204020204" pitchFamily="34" charset="-122"/>
                <a:cs typeface="Times New Roman" panose="02020603050405020304" pitchFamily="18" charset="0"/>
              </a:rPr>
              <a:t>不良反应数据监测：</a:t>
            </a:r>
            <a:r>
              <a:rPr lang="zh-CN" altLang="en-US" sz="1200" kern="100" dirty="0">
                <a:latin typeface="等线" panose="02010600030101010101" pitchFamily="2" charset="-122"/>
                <a:ea typeface="微软雅黑" panose="020B0503020204020204" pitchFamily="34" charset="-122"/>
                <a:cs typeface="Times New Roman" panose="02020603050405020304" pitchFamily="18" charset="0"/>
              </a:rPr>
              <a:t>根据药品上市许可持有人药品不良反应直接报告系统数据显示，自</a:t>
            </a:r>
            <a:r>
              <a:rPr lang="en-US" altLang="zh-CN" sz="1200" kern="100" dirty="0">
                <a:latin typeface="等线" panose="02010600030101010101" pitchFamily="2" charset="-122"/>
                <a:ea typeface="微软雅黑" panose="020B0503020204020204" pitchFamily="34" charset="-122"/>
                <a:cs typeface="Times New Roman" panose="02020603050405020304" pitchFamily="18" charset="0"/>
              </a:rPr>
              <a:t>2018</a:t>
            </a:r>
            <a:r>
              <a:rPr lang="zh-CN" altLang="en-US" sz="1200" kern="100" dirty="0">
                <a:latin typeface="等线" panose="02010600030101010101" pitchFamily="2" charset="-122"/>
                <a:ea typeface="微软雅黑" panose="020B0503020204020204" pitchFamily="34" charset="-122"/>
                <a:cs typeface="Times New Roman" panose="02020603050405020304" pitchFamily="18" charset="0"/>
              </a:rPr>
              <a:t>年</a:t>
            </a:r>
            <a:r>
              <a:rPr lang="en-US" altLang="zh-CN" sz="1200" kern="100" dirty="0">
                <a:latin typeface="等线" panose="02010600030101010101" pitchFamily="2" charset="-122"/>
                <a:ea typeface="微软雅黑" panose="020B0503020204020204" pitchFamily="34" charset="-122"/>
                <a:cs typeface="Times New Roman" panose="02020603050405020304" pitchFamily="18" charset="0"/>
              </a:rPr>
              <a:t>1</a:t>
            </a:r>
            <a:r>
              <a:rPr lang="zh-CN" altLang="en-US" sz="1200" kern="100" dirty="0">
                <a:latin typeface="等线" panose="02010600030101010101" pitchFamily="2" charset="-122"/>
                <a:ea typeface="微软雅黑" panose="020B0503020204020204" pitchFamily="34" charset="-122"/>
                <a:cs typeface="Times New Roman" panose="02020603050405020304" pitchFamily="18" charset="0"/>
              </a:rPr>
              <a:t>月</a:t>
            </a:r>
            <a:r>
              <a:rPr lang="en-US" altLang="zh-CN" sz="1200" kern="100" dirty="0">
                <a:latin typeface="等线" panose="02010600030101010101" pitchFamily="2" charset="-122"/>
                <a:ea typeface="微软雅黑" panose="020B0503020204020204" pitchFamily="34" charset="-122"/>
                <a:cs typeface="Times New Roman" panose="02020603050405020304" pitchFamily="18" charset="0"/>
              </a:rPr>
              <a:t>1</a:t>
            </a:r>
            <a:r>
              <a:rPr lang="zh-CN" altLang="en-US" sz="1200" kern="100" dirty="0">
                <a:latin typeface="等线" panose="02010600030101010101" pitchFamily="2" charset="-122"/>
                <a:ea typeface="微软雅黑" panose="020B0503020204020204" pitchFamily="34" charset="-122"/>
                <a:cs typeface="Times New Roman" panose="02020603050405020304" pitchFamily="18" charset="0"/>
              </a:rPr>
              <a:t>日至</a:t>
            </a:r>
            <a:r>
              <a:rPr lang="en-US" altLang="zh-CN" sz="1200" kern="100" dirty="0">
                <a:latin typeface="等线" panose="02010600030101010101" pitchFamily="2" charset="-122"/>
                <a:ea typeface="微软雅黑" panose="020B0503020204020204" pitchFamily="34" charset="-122"/>
                <a:cs typeface="Times New Roman" panose="02020603050405020304" pitchFamily="18" charset="0"/>
              </a:rPr>
              <a:t>2023</a:t>
            </a:r>
            <a:r>
              <a:rPr lang="zh-CN" altLang="en-US" sz="1200" kern="100" dirty="0">
                <a:latin typeface="等线" panose="02010600030101010101" pitchFamily="2" charset="-122"/>
                <a:ea typeface="微软雅黑" panose="020B0503020204020204" pitchFamily="34" charset="-122"/>
                <a:cs typeface="Times New Roman" panose="02020603050405020304" pitchFamily="18" charset="0"/>
              </a:rPr>
              <a:t>年</a:t>
            </a:r>
            <a:r>
              <a:rPr lang="en-US" altLang="zh-CN" sz="1200" kern="100" dirty="0">
                <a:latin typeface="等线" panose="02010600030101010101" pitchFamily="2" charset="-122"/>
                <a:ea typeface="微软雅黑" panose="020B0503020204020204" pitchFamily="34" charset="-122"/>
                <a:cs typeface="Times New Roman" panose="02020603050405020304" pitchFamily="18" charset="0"/>
              </a:rPr>
              <a:t>12</a:t>
            </a:r>
            <a:r>
              <a:rPr lang="zh-CN" altLang="en-US" sz="1200" kern="100" dirty="0">
                <a:latin typeface="等线" panose="02010600030101010101" pitchFamily="2" charset="-122"/>
                <a:ea typeface="微软雅黑" panose="020B0503020204020204" pitchFamily="34" charset="-122"/>
                <a:cs typeface="Times New Roman" panose="02020603050405020304" pitchFamily="18" charset="0"/>
              </a:rPr>
              <a:t>月</a:t>
            </a:r>
            <a:r>
              <a:rPr lang="en-US" altLang="zh-CN" sz="1200" kern="100" dirty="0">
                <a:latin typeface="等线" panose="02010600030101010101" pitchFamily="2" charset="-122"/>
                <a:ea typeface="微软雅黑" panose="020B0503020204020204" pitchFamily="34" charset="-122"/>
                <a:cs typeface="Times New Roman" panose="02020603050405020304" pitchFamily="18" charset="0"/>
              </a:rPr>
              <a:t>30</a:t>
            </a:r>
            <a:r>
              <a:rPr lang="zh-CN" altLang="en-US" sz="1200" kern="100" dirty="0">
                <a:latin typeface="等线" panose="02010600030101010101" pitchFamily="2" charset="-122"/>
                <a:ea typeface="微软雅黑" panose="020B0503020204020204" pitchFamily="34" charset="-122"/>
                <a:cs typeface="Times New Roman" panose="02020603050405020304" pitchFamily="18" charset="0"/>
              </a:rPr>
              <a:t>日按照每个患者每日使用</a:t>
            </a:r>
            <a:r>
              <a:rPr lang="en-US" altLang="zh-CN" sz="1200" kern="100" dirty="0">
                <a:latin typeface="等线" panose="02010600030101010101" pitchFamily="2" charset="-122"/>
                <a:ea typeface="微软雅黑" panose="020B0503020204020204" pitchFamily="34" charset="-122"/>
                <a:cs typeface="Times New Roman" panose="02020603050405020304" pitchFamily="18" charset="0"/>
              </a:rPr>
              <a:t>5</a:t>
            </a:r>
            <a:r>
              <a:rPr lang="zh-CN" altLang="en-US" sz="1200" kern="100" dirty="0">
                <a:latin typeface="等线" panose="02010600030101010101" pitchFamily="2" charset="-122"/>
                <a:ea typeface="微软雅黑" panose="020B0503020204020204" pitchFamily="34" charset="-122"/>
                <a:cs typeface="Times New Roman" panose="02020603050405020304" pitchFamily="18" charset="0"/>
              </a:rPr>
              <a:t>支，疗程</a:t>
            </a:r>
            <a:r>
              <a:rPr lang="en-US" altLang="zh-CN" sz="1200" kern="100" dirty="0">
                <a:latin typeface="等线" panose="02010600030101010101" pitchFamily="2" charset="-122"/>
                <a:ea typeface="微软雅黑" panose="020B0503020204020204" pitchFamily="34" charset="-122"/>
                <a:cs typeface="Times New Roman" panose="02020603050405020304" pitchFamily="18" charset="0"/>
              </a:rPr>
              <a:t>10</a:t>
            </a:r>
            <a:r>
              <a:rPr lang="zh-CN" altLang="en-US" sz="1200" kern="100" dirty="0">
                <a:latin typeface="等线" panose="02010600030101010101" pitchFamily="2" charset="-122"/>
                <a:ea typeface="微软雅黑" panose="020B0503020204020204" pitchFamily="34" charset="-122"/>
                <a:cs typeface="Times New Roman" panose="02020603050405020304" pitchFamily="18" charset="0"/>
              </a:rPr>
              <a:t>天计数。临床使用覆盖</a:t>
            </a:r>
            <a:r>
              <a:rPr lang="en-US" altLang="zh-CN" sz="1200" kern="100" dirty="0">
                <a:latin typeface="等线" panose="02010600030101010101" pitchFamily="2" charset="-122"/>
                <a:ea typeface="微软雅黑" panose="020B0503020204020204" pitchFamily="34" charset="-122"/>
                <a:cs typeface="Times New Roman" panose="02020603050405020304" pitchFamily="18" charset="0"/>
              </a:rPr>
              <a:t>326.4</a:t>
            </a:r>
            <a:r>
              <a:rPr lang="zh-CN" altLang="en-US" sz="1200" kern="100" dirty="0">
                <a:latin typeface="等线" panose="02010600030101010101" pitchFamily="2" charset="-122"/>
                <a:ea typeface="微软雅黑" panose="020B0503020204020204" pitchFamily="34" charset="-122"/>
                <a:cs typeface="Times New Roman" panose="02020603050405020304" pitchFamily="18" charset="0"/>
              </a:rPr>
              <a:t>万人次，共发生</a:t>
            </a:r>
            <a:r>
              <a:rPr lang="en-US" altLang="zh-CN" sz="1200" kern="100" dirty="0">
                <a:latin typeface="等线" panose="02010600030101010101" pitchFamily="2" charset="-122"/>
                <a:ea typeface="微软雅黑" panose="020B0503020204020204" pitchFamily="34" charset="-122"/>
                <a:cs typeface="Times New Roman" panose="02020603050405020304" pitchFamily="18" charset="0"/>
              </a:rPr>
              <a:t>1925</a:t>
            </a:r>
            <a:r>
              <a:rPr lang="zh-CN" altLang="en-US" sz="1200" kern="100" dirty="0">
                <a:latin typeface="等线" panose="02010600030101010101" pitchFamily="2" charset="-122"/>
                <a:ea typeface="微软雅黑" panose="020B0503020204020204" pitchFamily="34" charset="-122"/>
                <a:cs typeface="Times New Roman" panose="02020603050405020304" pitchFamily="18" charset="0"/>
              </a:rPr>
              <a:t>例不良反应，不良反应发生率为</a:t>
            </a:r>
            <a:r>
              <a:rPr lang="en-US" altLang="zh-CN" sz="1200" kern="100" dirty="0">
                <a:latin typeface="等线" panose="02010600030101010101" pitchFamily="2" charset="-122"/>
                <a:ea typeface="微软雅黑" panose="020B0503020204020204" pitchFamily="34" charset="-122"/>
                <a:cs typeface="Times New Roman" panose="02020603050405020304" pitchFamily="18" charset="0"/>
              </a:rPr>
              <a:t>0.05%</a:t>
            </a:r>
            <a:r>
              <a:rPr lang="zh-CN" altLang="en-US" sz="1200" kern="100" dirty="0">
                <a:latin typeface="等线" panose="02010600030101010101" pitchFamily="2" charset="-122"/>
                <a:ea typeface="微软雅黑" panose="020B0503020204020204" pitchFamily="34" charset="-122"/>
                <a:cs typeface="Times New Roman" panose="02020603050405020304" pitchFamily="18" charset="0"/>
              </a:rPr>
              <a:t>。 </a:t>
            </a:r>
            <a:endParaRPr lang="en-US" altLang="zh-CN" sz="1200" kern="100" dirty="0">
              <a:latin typeface="等线" panose="02010600030101010101" pitchFamily="2" charset="-122"/>
              <a:ea typeface="微软雅黑" panose="020B0503020204020204" pitchFamily="34" charset="-122"/>
              <a:cs typeface="Times New Roman" panose="02020603050405020304" pitchFamily="18" charset="0"/>
            </a:endParaRPr>
          </a:p>
          <a:p>
            <a:pPr marL="285750" indent="-285750">
              <a:lnSpc>
                <a:spcPct val="125000"/>
              </a:lnSpc>
              <a:spcBef>
                <a:spcPts val="600"/>
              </a:spcBef>
              <a:buFont typeface="Wingdings" panose="05000000000000000000" pitchFamily="2" charset="2"/>
              <a:buChar char="n"/>
            </a:pPr>
            <a:r>
              <a:rPr lang="zh-CN" altLang="en-US" sz="1200" b="1" kern="100" dirty="0">
                <a:effectLst/>
                <a:latin typeface="等线" panose="02010600030101010101" pitchFamily="2" charset="-122"/>
                <a:ea typeface="微软雅黑" panose="020B0503020204020204" pitchFamily="34" charset="-122"/>
                <a:cs typeface="Times New Roman" panose="02020603050405020304" pitchFamily="18" charset="0"/>
              </a:rPr>
              <a:t>上市后临床研究：</a:t>
            </a:r>
            <a:endParaRPr lang="en-US" altLang="zh-CN" sz="1200" b="1" kern="100" dirty="0">
              <a:effectLst/>
              <a:latin typeface="等线" panose="02010600030101010101" pitchFamily="2" charset="-122"/>
              <a:ea typeface="微软雅黑" panose="020B0503020204020204" pitchFamily="34" charset="-122"/>
              <a:cs typeface="Times New Roman" panose="02020603050405020304" pitchFamily="18" charset="0"/>
            </a:endParaRPr>
          </a:p>
          <a:p>
            <a:pPr marL="285750" indent="-285750" algn="l">
              <a:lnSpc>
                <a:spcPct val="180000"/>
              </a:lnSpc>
              <a:buClrTx/>
              <a:buSzTx/>
              <a:buFont typeface="Arial" panose="020B0604020202020204" pitchFamily="34" charset="0"/>
              <a:buChar char="•"/>
            </a:pPr>
            <a:r>
              <a:rPr lang="en-US" altLang="zh-CN" sz="1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2015-2019</a:t>
            </a:r>
            <a:r>
              <a:rPr lang="zh-CN" altLang="en-US" sz="1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年康艾注射液上市后安全性评价纳入</a:t>
            </a:r>
            <a:r>
              <a:rPr lang="en-US" altLang="zh-CN" sz="1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10387</a:t>
            </a:r>
            <a:r>
              <a:rPr lang="zh-CN" altLang="en-US" sz="1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例患者，仅出现</a:t>
            </a:r>
            <a:r>
              <a:rPr lang="en-US" altLang="zh-CN" sz="1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12</a:t>
            </a:r>
            <a:r>
              <a:rPr lang="zh-CN" altLang="en-US" sz="1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例</a:t>
            </a:r>
            <a:r>
              <a:rPr lang="en-US" altLang="zh-CN" sz="1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ADR</a:t>
            </a:r>
            <a:r>
              <a:rPr lang="zh-CN" altLang="en-US" sz="1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病例，</a:t>
            </a:r>
            <a:r>
              <a:rPr lang="en-US" altLang="zh-CN" sz="1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ADR</a:t>
            </a:r>
            <a:r>
              <a:rPr lang="zh-CN" altLang="en-US" sz="1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发生率为</a:t>
            </a:r>
            <a:r>
              <a:rPr lang="en-US" altLang="zh-CN" sz="1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0.115%</a:t>
            </a:r>
            <a:r>
              <a:rPr lang="zh-CN" altLang="en-US" sz="1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200" dirty="0">
                <a:solidFill>
                  <a:srgbClr val="000000"/>
                </a:solidFill>
                <a:effectLst/>
                <a:ea typeface="微软雅黑" panose="020B0503020204020204" pitchFamily="34" charset="-122"/>
                <a:cs typeface="宋体" panose="02010600030101010101" pitchFamily="2" charset="-122"/>
              </a:rPr>
              <a:t>属于偶见不良反应。</a:t>
            </a:r>
            <a:r>
              <a:rPr lang="en-US" altLang="zh-CN" sz="1200" dirty="0">
                <a:solidFill>
                  <a:srgbClr val="000000"/>
                </a:solidFill>
                <a:effectLst/>
                <a:ea typeface="微软雅黑" panose="020B0503020204020204" pitchFamily="34" charset="-122"/>
                <a:cs typeface="宋体" panose="02010600030101010101" pitchFamily="2" charset="-122"/>
              </a:rPr>
              <a:t>ADR</a:t>
            </a:r>
            <a:r>
              <a:rPr lang="zh-CN" altLang="en-US" sz="1200" dirty="0">
                <a:solidFill>
                  <a:srgbClr val="000000"/>
                </a:solidFill>
                <a:effectLst/>
                <a:ea typeface="微软雅黑" panose="020B0503020204020204" pitchFamily="34" charset="-122"/>
                <a:cs typeface="宋体" panose="02010600030101010101" pitchFamily="2" charset="-122"/>
              </a:rPr>
              <a:t>主要表现为皮疹、瘙痒、水肿、寒战等，未监测到严重</a:t>
            </a:r>
            <a:r>
              <a:rPr lang="en-US" altLang="zh-CN" sz="1200" dirty="0">
                <a:solidFill>
                  <a:srgbClr val="000000"/>
                </a:solidFill>
                <a:effectLst/>
                <a:ea typeface="微软雅黑" panose="020B0503020204020204" pitchFamily="34" charset="-122"/>
                <a:cs typeface="宋体" panose="02010600030101010101" pitchFamily="2" charset="-122"/>
              </a:rPr>
              <a:t>ADR</a:t>
            </a:r>
            <a:r>
              <a:rPr lang="zh-CN" altLang="en-US" sz="1200" dirty="0">
                <a:solidFill>
                  <a:srgbClr val="000000"/>
                </a:solidFill>
                <a:effectLst/>
                <a:ea typeface="微软雅黑" panose="020B0503020204020204" pitchFamily="34" charset="-122"/>
                <a:cs typeface="宋体" panose="02010600030101010101" pitchFamily="2" charset="-122"/>
              </a:rPr>
              <a:t>。</a:t>
            </a:r>
            <a:endParaRPr lang="en-US" altLang="zh-CN" sz="1200" dirty="0">
              <a:solidFill>
                <a:srgbClr val="000000"/>
              </a:solidFill>
              <a:effectLst/>
              <a:ea typeface="微软雅黑" panose="020B0503020204020204" pitchFamily="34" charset="-122"/>
              <a:cs typeface="宋体" panose="02010600030101010101" pitchFamily="2" charset="-122"/>
            </a:endParaRPr>
          </a:p>
          <a:p>
            <a:pPr marL="285750" indent="-285750">
              <a:lnSpc>
                <a:spcPct val="180000"/>
              </a:lnSpc>
              <a:buFont typeface="Arial" panose="020B0604020202020204" pitchFamily="34" charset="0"/>
              <a:buChar char="•"/>
            </a:pPr>
            <a:r>
              <a:rPr lang="en-US" altLang="zh-CN" sz="1200" dirty="0">
                <a:solidFill>
                  <a:srgbClr val="000000"/>
                </a:solidFill>
                <a:effectLst/>
                <a:ea typeface="微软雅黑" panose="020B0503020204020204" pitchFamily="34" charset="-122"/>
                <a:cs typeface="宋体" panose="02010600030101010101" pitchFamily="2" charset="-122"/>
              </a:rPr>
              <a:t>2013-2014</a:t>
            </a:r>
            <a:r>
              <a:rPr lang="zh-CN" altLang="en-US" sz="1200" dirty="0">
                <a:solidFill>
                  <a:srgbClr val="000000"/>
                </a:solidFill>
                <a:effectLst/>
                <a:ea typeface="微软雅黑" panose="020B0503020204020204" pitchFamily="34" charset="-122"/>
                <a:cs typeface="宋体" panose="02010600030101010101" pitchFamily="2" charset="-122"/>
              </a:rPr>
              <a:t>年康艾上市后随机、对照、多中心临床研究纳入</a:t>
            </a:r>
            <a:r>
              <a:rPr lang="en-US" altLang="zh-CN" sz="1200" dirty="0">
                <a:solidFill>
                  <a:srgbClr val="000000"/>
                </a:solidFill>
                <a:effectLst/>
                <a:ea typeface="微软雅黑" panose="020B0503020204020204" pitchFamily="34" charset="-122"/>
                <a:cs typeface="宋体" panose="02010600030101010101" pitchFamily="2" charset="-122"/>
              </a:rPr>
              <a:t>390</a:t>
            </a:r>
            <a:r>
              <a:rPr lang="zh-CN" altLang="en-US" sz="1200" dirty="0">
                <a:solidFill>
                  <a:srgbClr val="000000"/>
                </a:solidFill>
                <a:effectLst/>
                <a:ea typeface="微软雅黑" panose="020B0503020204020204" pitchFamily="34" charset="-122"/>
                <a:cs typeface="宋体" panose="02010600030101010101" pitchFamily="2" charset="-122"/>
              </a:rPr>
              <a:t>例患者，出现</a:t>
            </a:r>
            <a:r>
              <a:rPr lang="en-US" altLang="zh-CN" sz="1200" dirty="0">
                <a:solidFill>
                  <a:srgbClr val="000000"/>
                </a:solidFill>
                <a:effectLst/>
                <a:ea typeface="微软雅黑" panose="020B0503020204020204" pitchFamily="34" charset="-122"/>
                <a:cs typeface="宋体" panose="02010600030101010101" pitchFamily="2" charset="-122"/>
              </a:rPr>
              <a:t>4</a:t>
            </a:r>
            <a:r>
              <a:rPr lang="zh-CN" altLang="en-US" sz="1200" dirty="0">
                <a:solidFill>
                  <a:srgbClr val="000000"/>
                </a:solidFill>
                <a:effectLst/>
                <a:ea typeface="微软雅黑" panose="020B0503020204020204" pitchFamily="34" charset="-122"/>
                <a:cs typeface="宋体" panose="02010600030101010101" pitchFamily="2" charset="-122"/>
              </a:rPr>
              <a:t>例</a:t>
            </a:r>
            <a:r>
              <a:rPr lang="en-US" altLang="zh-CN" sz="1200" dirty="0">
                <a:solidFill>
                  <a:srgbClr val="000000"/>
                </a:solidFill>
                <a:effectLst/>
                <a:ea typeface="微软雅黑" panose="020B0503020204020204" pitchFamily="34" charset="-122"/>
                <a:cs typeface="宋体" panose="02010600030101010101" pitchFamily="2" charset="-122"/>
              </a:rPr>
              <a:t>ADR</a:t>
            </a:r>
            <a:r>
              <a:rPr lang="zh-CN" altLang="en-US" sz="1200" dirty="0">
                <a:solidFill>
                  <a:srgbClr val="000000"/>
                </a:solidFill>
                <a:effectLst/>
                <a:ea typeface="微软雅黑" panose="020B0503020204020204" pitchFamily="34" charset="-122"/>
                <a:cs typeface="宋体" panose="02010600030101010101" pitchFamily="2" charset="-122"/>
              </a:rPr>
              <a:t>病例，所有不良反应症状</a:t>
            </a:r>
            <a:r>
              <a:rPr lang="en-US" altLang="zh-CN" sz="1200" dirty="0">
                <a:solidFill>
                  <a:srgbClr val="000000"/>
                </a:solidFill>
                <a:effectLst/>
                <a:ea typeface="微软雅黑" panose="020B0503020204020204" pitchFamily="34" charset="-122"/>
                <a:cs typeface="宋体" panose="02010600030101010101" pitchFamily="2" charset="-122"/>
              </a:rPr>
              <a:t>/</a:t>
            </a:r>
            <a:r>
              <a:rPr lang="zh-CN" altLang="en-US" sz="1200" dirty="0">
                <a:solidFill>
                  <a:srgbClr val="000000"/>
                </a:solidFill>
                <a:effectLst/>
                <a:ea typeface="微软雅黑" panose="020B0503020204020204" pitchFamily="34" charset="-122"/>
                <a:cs typeface="宋体" panose="02010600030101010101" pitchFamily="2" charset="-122"/>
              </a:rPr>
              <a:t>体征主要为轻、中度，在减慢滴注速度、适当给予治疗后不良反应均基本消失或得到改善。</a:t>
            </a:r>
            <a:endParaRPr lang="en-US" altLang="zh-CN" sz="1200" dirty="0">
              <a:solidFill>
                <a:srgbClr val="000000"/>
              </a:solidFill>
              <a:effectLst/>
              <a:ea typeface="微软雅黑" panose="020B0503020204020204" pitchFamily="34" charset="-122"/>
              <a:cs typeface="宋体" panose="02010600030101010101" pitchFamily="2" charset="-122"/>
            </a:endParaRPr>
          </a:p>
          <a:p>
            <a:pPr marL="285750" indent="-285750">
              <a:lnSpc>
                <a:spcPct val="125000"/>
              </a:lnSpc>
              <a:spcBef>
                <a:spcPts val="600"/>
              </a:spcBef>
              <a:buFont typeface="Wingdings" panose="05000000000000000000" pitchFamily="2" charset="2"/>
              <a:buChar char="n"/>
            </a:pPr>
            <a:endPar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endParaRPr>
          </a:p>
        </p:txBody>
      </p:sp>
      <p:sp>
        <p:nvSpPr>
          <p:cNvPr id="29" name="矩形 28">
            <a:extLst>
              <a:ext uri="{FF2B5EF4-FFF2-40B4-BE49-F238E27FC236}">
                <a16:creationId xmlns:a16="http://schemas.microsoft.com/office/drawing/2014/main" id="{FB33665C-DD74-DCA6-A3AD-ACAFC13DC93B}"/>
              </a:ext>
            </a:extLst>
          </p:cNvPr>
          <p:cNvSpPr/>
          <p:nvPr/>
        </p:nvSpPr>
        <p:spPr>
          <a:xfrm>
            <a:off x="806796" y="5565523"/>
            <a:ext cx="10460282" cy="1154722"/>
          </a:xfrm>
          <a:prstGeom prst="rect">
            <a:avLst/>
          </a:prstGeom>
          <a:solidFill>
            <a:sysClr val="window" lastClr="FFFFFF">
              <a:lumMod val="95000"/>
            </a:sysClr>
          </a:solidFill>
          <a:ln w="12700" cap="flat" cmpd="sng" algn="ctr">
            <a:noFill/>
            <a:prstDash val="solid"/>
            <a:miter lim="800000"/>
          </a:ln>
          <a:effectLst/>
        </p:spPr>
        <p:txBody>
          <a:bodyPr rtlCol="0" anchor="ctr"/>
          <a:lstStyle/>
          <a:p>
            <a:pPr marL="171450" marR="0" lvl="0" indent="-288000" algn="just"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zh-CN" altLang="en-US" sz="1800" b="0" i="0" u="none" strike="noStrike" kern="0" cap="none" spc="0" normalizeH="0" baseline="0" noProof="0" dirty="0">
              <a:ln>
                <a:noFill/>
              </a:ln>
              <a:solidFill>
                <a:srgbClr val="44546A">
                  <a:lumMod val="75000"/>
                </a:srgbClr>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0" name="矩形: 圆角 29">
            <a:extLst>
              <a:ext uri="{FF2B5EF4-FFF2-40B4-BE49-F238E27FC236}">
                <a16:creationId xmlns:a16="http://schemas.microsoft.com/office/drawing/2014/main" id="{5C264D45-064C-1698-8B2C-A7E35A0B47BD}"/>
              </a:ext>
            </a:extLst>
          </p:cNvPr>
          <p:cNvSpPr/>
          <p:nvPr/>
        </p:nvSpPr>
        <p:spPr>
          <a:xfrm>
            <a:off x="753752" y="5425888"/>
            <a:ext cx="3824972" cy="360001"/>
          </a:xfrm>
          <a:prstGeom prst="round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优势或不足</a:t>
            </a:r>
          </a:p>
        </p:txBody>
      </p:sp>
      <p:sp>
        <p:nvSpPr>
          <p:cNvPr id="32" name="TextBox 43">
            <a:extLst>
              <a:ext uri="{FF2B5EF4-FFF2-40B4-BE49-F238E27FC236}">
                <a16:creationId xmlns:a16="http://schemas.microsoft.com/office/drawing/2014/main" id="{16D4AC52-F9B9-23CB-F47F-2B8838AF36D8}"/>
              </a:ext>
            </a:extLst>
          </p:cNvPr>
          <p:cNvSpPr txBox="1"/>
          <p:nvPr/>
        </p:nvSpPr>
        <p:spPr>
          <a:xfrm>
            <a:off x="1167765" y="5804442"/>
            <a:ext cx="10203305" cy="844205"/>
          </a:xfrm>
          <a:prstGeom prst="rect">
            <a:avLst/>
          </a:prstGeom>
          <a:noFill/>
        </p:spPr>
        <p:txBody>
          <a:bodyPr wrap="square">
            <a:spAutoFit/>
          </a:bodyPr>
          <a:lstStyle/>
          <a:p>
            <a:pPr marL="285750" indent="-285750">
              <a:lnSpc>
                <a:spcPct val="125000"/>
              </a:lnSpc>
              <a:spcBef>
                <a:spcPts val="600"/>
              </a:spcBef>
              <a:buFont typeface="Wingdings" panose="05000000000000000000" pitchFamily="2" charset="2"/>
              <a:buChar char="n"/>
            </a:pPr>
            <a:r>
              <a:rPr lang="zh-CN" altLang="en-US" sz="1200" b="1" kern="100" dirty="0">
                <a:latin typeface="等线" panose="02010600030101010101" pitchFamily="2" charset="-122"/>
                <a:ea typeface="微软雅黑" panose="020B0503020204020204" pitchFamily="34" charset="-122"/>
                <a:cs typeface="Times New Roman" panose="02020603050405020304" pitchFamily="18" charset="0"/>
              </a:rPr>
              <a:t>优势：</a:t>
            </a:r>
            <a:r>
              <a:rPr lang="zh-CN" altLang="en-US" sz="1200" kern="100" dirty="0">
                <a:effectLst/>
                <a:latin typeface="等线" panose="02010600030101010101" pitchFamily="2" charset="-122"/>
                <a:ea typeface="微软雅黑" panose="020B0503020204020204" pitchFamily="34" charset="-122"/>
                <a:cs typeface="Times New Roman" panose="02020603050405020304" pitchFamily="18" charset="0"/>
              </a:rPr>
              <a:t>经过多年的挖掘，康艾注射液生产工艺成熟，药效物质、机制明确。不良反应发生率大大低于目录内同类产品的不良反应发生率，且以轻中度为主，对原患疾病影响不明显，患者多能好转或痊愈，儿童、老人均可使用，安全性高。 </a:t>
            </a:r>
            <a:endPar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endParaRPr>
          </a:p>
          <a:p>
            <a:pPr marL="285750" indent="-285750">
              <a:lnSpc>
                <a:spcPct val="125000"/>
              </a:lnSpc>
              <a:spcBef>
                <a:spcPts val="600"/>
              </a:spcBef>
              <a:buFont typeface="Wingdings" panose="05000000000000000000" pitchFamily="2" charset="2"/>
              <a:buChar char="n"/>
            </a:pPr>
            <a:r>
              <a:rPr lang="zh-CN" altLang="en-US" sz="1200" b="1" kern="100" dirty="0">
                <a:latin typeface="等线" panose="02010600030101010101" pitchFamily="2" charset="-122"/>
                <a:ea typeface="微软雅黑" panose="020B0503020204020204" pitchFamily="34" charset="-122"/>
                <a:cs typeface="Times New Roman" panose="02020603050405020304" pitchFamily="18" charset="0"/>
              </a:rPr>
              <a:t>劣势</a:t>
            </a:r>
            <a:r>
              <a:rPr lang="zh-CN" altLang="en-US" sz="1200" b="1" kern="100" dirty="0">
                <a:effectLst/>
                <a:latin typeface="等线" panose="02010600030101010101" pitchFamily="2" charset="-122"/>
                <a:ea typeface="微软雅黑" panose="020B0503020204020204" pitchFamily="34" charset="-122"/>
                <a:cs typeface="Times New Roman" panose="02020603050405020304" pitchFamily="18" charset="0"/>
              </a:rPr>
              <a:t>：</a:t>
            </a:r>
            <a:r>
              <a:rPr lang="zh-CN" altLang="en-US" sz="1200" kern="100" dirty="0">
                <a:latin typeface="等线" panose="02010600030101010101" pitchFamily="2" charset="-122"/>
                <a:ea typeface="微软雅黑" panose="020B0503020204020204" pitchFamily="34" charset="-122"/>
                <a:cs typeface="Times New Roman" panose="02020603050405020304" pitchFamily="18" charset="0"/>
              </a:rPr>
              <a:t>企业近期未开展大样本量安全性研究</a:t>
            </a:r>
            <a:endParaRPr lang="en-US" altLang="zh-CN" sz="1200" kern="100" dirty="0">
              <a:latin typeface="等线" panose="02010600030101010101" pitchFamily="2"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3389676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15757" y="109053"/>
            <a:ext cx="3628390" cy="998220"/>
            <a:chOff x="627" y="77"/>
            <a:chExt cx="5714" cy="1572"/>
          </a:xfrm>
        </p:grpSpPr>
        <p:pic>
          <p:nvPicPr>
            <p:cNvPr id="2" name="图片 1" descr="51miz-E1125086-61ADA3B6"/>
            <p:cNvPicPr>
              <a:picLocks noChangeAspect="1"/>
            </p:cNvPicPr>
            <p:nvPr/>
          </p:nvPicPr>
          <p:blipFill>
            <a:blip r:embed="rId3"/>
            <a:stretch>
              <a:fillRect/>
            </a:stretch>
          </p:blipFill>
          <p:spPr>
            <a:xfrm>
              <a:off x="627" y="77"/>
              <a:ext cx="1572" cy="1572"/>
            </a:xfrm>
            <a:prstGeom prst="rect">
              <a:avLst/>
            </a:prstGeom>
          </p:spPr>
        </p:pic>
        <p:sp>
          <p:nvSpPr>
            <p:cNvPr id="17" name="文本框 16"/>
            <p:cNvSpPr txBox="1"/>
            <p:nvPr/>
          </p:nvSpPr>
          <p:spPr>
            <a:xfrm>
              <a:off x="986" y="500"/>
              <a:ext cx="861" cy="727"/>
            </a:xfrm>
            <a:prstGeom prst="rect">
              <a:avLst/>
            </a:prstGeom>
            <a:noFill/>
          </p:spPr>
          <p:txBody>
            <a:bodyPr wrap="none" rtlCol="0" anchor="t">
              <a:spAutoFit/>
            </a:bodyPr>
            <a:lstStyle/>
            <a:p>
              <a:r>
                <a:rPr lang="en-US" altLang="zh-CN" sz="2400" dirty="0">
                  <a:solidFill>
                    <a:schemeClr val="accent1"/>
                  </a:solidFill>
                  <a:latin typeface="微软雅黑" panose="020B0503020204020204" pitchFamily="34" charset="-122"/>
                  <a:ea typeface="微软雅黑" panose="020B0503020204020204" pitchFamily="34" charset="-122"/>
                  <a:cs typeface="阿里巴巴普惠体" panose="00020600040101010101" pitchFamily="18" charset="-122"/>
                  <a:sym typeface="阿里巴巴普惠体" panose="00020600040101010101" pitchFamily="18" charset="-122"/>
                </a:rPr>
                <a:t>03</a:t>
              </a:r>
            </a:p>
          </p:txBody>
        </p:sp>
        <p:grpSp>
          <p:nvGrpSpPr>
            <p:cNvPr id="19" name="组合 18"/>
            <p:cNvGrpSpPr/>
            <p:nvPr/>
          </p:nvGrpSpPr>
          <p:grpSpPr>
            <a:xfrm>
              <a:off x="2020" y="398"/>
              <a:ext cx="4321" cy="942"/>
              <a:chOff x="2224" y="506"/>
              <a:chExt cx="4321" cy="942"/>
            </a:xfrm>
          </p:grpSpPr>
          <p:sp>
            <p:nvSpPr>
              <p:cNvPr id="16431" name="TextBox 15"/>
              <p:cNvSpPr txBox="1"/>
              <p:nvPr/>
            </p:nvSpPr>
            <p:spPr>
              <a:xfrm>
                <a:off x="2224" y="506"/>
                <a:ext cx="3967" cy="725"/>
              </a:xfrm>
              <a:prstGeom prst="rect">
                <a:avLst/>
              </a:prstGeom>
              <a:noFill/>
              <a:ln w="9525">
                <a:noFill/>
              </a:ln>
            </p:spPr>
            <p:txBody>
              <a:bodyPr>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Medium" panose="00020600040101010101" charset="-122"/>
                    <a:sym typeface="阿里巴巴普惠体" panose="00020600040101010101" pitchFamily="18" charset="-122"/>
                  </a:rPr>
                  <a:t> 有效性</a:t>
                </a:r>
              </a:p>
            </p:txBody>
          </p:sp>
          <p:sp>
            <p:nvSpPr>
              <p:cNvPr id="18" name="文本框 17"/>
              <p:cNvSpPr txBox="1"/>
              <p:nvPr/>
            </p:nvSpPr>
            <p:spPr>
              <a:xfrm>
                <a:off x="2224" y="1178"/>
                <a:ext cx="4321" cy="270"/>
              </a:xfrm>
              <a:prstGeom prst="rect">
                <a:avLst/>
              </a:prstGeom>
              <a:noFill/>
            </p:spPr>
            <p:txBody>
              <a:bodyPr wrap="square" rtlCol="0" anchor="t">
                <a:spAutoFit/>
              </a:bodyPr>
              <a:lstStyle/>
              <a:p>
                <a:endParaRPr lang="zh-CN" altLang="en-US" sz="500" cap="all" dirty="0">
                  <a:solidFill>
                    <a:schemeClr val="bg1">
                      <a:lumMod val="65000"/>
                    </a:schemeClr>
                  </a:solidFill>
                  <a:uFillTx/>
                  <a:latin typeface="微软雅黑" panose="020B0503020204020204" pitchFamily="34" charset="-122"/>
                  <a:ea typeface="微软雅黑" panose="020B0503020204020204" pitchFamily="34" charset="-122"/>
                  <a:sym typeface="+mn-ea"/>
                </a:endParaRPr>
              </a:p>
            </p:txBody>
          </p:sp>
        </p:grpSp>
      </p:grpSp>
      <p:sp>
        <p:nvSpPr>
          <p:cNvPr id="3" name="文本框 8">
            <a:extLst>
              <a:ext uri="{FF2B5EF4-FFF2-40B4-BE49-F238E27FC236}">
                <a16:creationId xmlns:a16="http://schemas.microsoft.com/office/drawing/2014/main" id="{19BB25BD-93D2-7F89-24E8-C2408C89294A}"/>
              </a:ext>
            </a:extLst>
          </p:cNvPr>
          <p:cNvSpPr txBox="1">
            <a:spLocks noChangeArrowheads="1"/>
          </p:cNvSpPr>
          <p:nvPr/>
        </p:nvSpPr>
        <p:spPr bwMode="auto">
          <a:xfrm>
            <a:off x="627174" y="911058"/>
            <a:ext cx="40852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9pPr>
          </a:lstStyle>
          <a:p>
            <a:pPr algn="ctr">
              <a:spcBef>
                <a:spcPct val="20000"/>
              </a:spcBef>
            </a:pPr>
            <a:r>
              <a:rPr lang="zh-CN" altLang="en-US" sz="1400" b="1"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新增适应症</a:t>
            </a:r>
            <a:r>
              <a:rPr lang="en-US" altLang="zh-CN" sz="1400" b="1"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1:  </a:t>
            </a:r>
            <a:r>
              <a:rPr lang="zh-CN" altLang="en-US" sz="1400" b="1"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重症监护期间机械通气时的镇静 </a:t>
            </a:r>
            <a:endParaRPr lang="zh-CN" altLang="en-US" sz="1400" b="1" dirty="0">
              <a:solidFill>
                <a:srgbClr val="E7E6E6">
                  <a:lumMod val="90000"/>
                </a:srgb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 name="文本框 4">
            <a:extLst>
              <a:ext uri="{FF2B5EF4-FFF2-40B4-BE49-F238E27FC236}">
                <a16:creationId xmlns:a16="http://schemas.microsoft.com/office/drawing/2014/main" id="{9D7E1B6B-DCE0-936E-3D66-55F912C975EE}"/>
              </a:ext>
            </a:extLst>
          </p:cNvPr>
          <p:cNvSpPr txBox="1"/>
          <p:nvPr/>
        </p:nvSpPr>
        <p:spPr bwMode="auto">
          <a:xfrm>
            <a:off x="614867" y="996922"/>
            <a:ext cx="2425700" cy="338554"/>
          </a:xfrm>
          <a:prstGeom prst="rect">
            <a:avLst/>
          </a:prstGeom>
          <a:noFill/>
        </p:spPr>
        <p:txBody>
          <a:bodyPr>
            <a:spAutoFit/>
          </a:bodyPr>
          <a:lstStyle/>
          <a:p>
            <a:pPr algn="just">
              <a:defRPr/>
            </a:pPr>
            <a:r>
              <a:rPr lang="zh-CN" altLang="en-US" sz="1600" b="1" dirty="0">
                <a:solidFill>
                  <a:srgbClr val="4A66AC"/>
                </a:solidFill>
                <a:latin typeface="微软雅黑" panose="020B0503020204020204" pitchFamily="34" charset="-122"/>
                <a:ea typeface="微软雅黑" panose="020B0503020204020204" pitchFamily="34" charset="-122"/>
              </a:rPr>
              <a:t>临床试验</a:t>
            </a:r>
            <a:r>
              <a:rPr lang="en-US" altLang="zh-CN" sz="1600" b="1" dirty="0">
                <a:solidFill>
                  <a:srgbClr val="4A66AC"/>
                </a:solidFill>
                <a:latin typeface="微软雅黑" panose="020B0503020204020204" pitchFamily="34" charset="-122"/>
                <a:ea typeface="微软雅黑" panose="020B0503020204020204" pitchFamily="34" charset="-122"/>
              </a:rPr>
              <a:t>/meta</a:t>
            </a:r>
            <a:r>
              <a:rPr lang="zh-CN" altLang="en-US" sz="1600" b="1" dirty="0">
                <a:solidFill>
                  <a:srgbClr val="4A66AC"/>
                </a:solidFill>
                <a:latin typeface="微软雅黑" panose="020B0503020204020204" pitchFamily="34" charset="-122"/>
                <a:ea typeface="微软雅黑" panose="020B0503020204020204" pitchFamily="34" charset="-122"/>
              </a:rPr>
              <a:t>分析</a:t>
            </a:r>
            <a:endParaRPr lang="zh-CN" altLang="en-US" sz="1600" b="1" dirty="0">
              <a:solidFill>
                <a:srgbClr val="044875"/>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圆角矩形 56">
            <a:extLst>
              <a:ext uri="{FF2B5EF4-FFF2-40B4-BE49-F238E27FC236}">
                <a16:creationId xmlns:a16="http://schemas.microsoft.com/office/drawing/2014/main" id="{8AD43C49-8B0A-65FF-58E5-F8C22BE3E2FE}"/>
              </a:ext>
            </a:extLst>
          </p:cNvPr>
          <p:cNvSpPr/>
          <p:nvPr/>
        </p:nvSpPr>
        <p:spPr>
          <a:xfrm flipV="1">
            <a:off x="627174" y="1339198"/>
            <a:ext cx="2141604" cy="45719"/>
          </a:xfrm>
          <a:prstGeom prst="roundRect">
            <a:avLst>
              <a:gd name="adj" fmla="val 50000"/>
            </a:avLst>
          </a:prstGeom>
          <a:gradFill>
            <a:gsLst>
              <a:gs pos="0">
                <a:sysClr val="window" lastClr="FFFFFF">
                  <a:lumMod val="75000"/>
                </a:sysClr>
              </a:gs>
              <a:gs pos="100000">
                <a:sysClr val="window" lastClr="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8167AECB-C69D-03AC-9614-665ADF4E6972}"/>
              </a:ext>
            </a:extLst>
          </p:cNvPr>
          <p:cNvSpPr txBox="1"/>
          <p:nvPr/>
        </p:nvSpPr>
        <p:spPr>
          <a:xfrm>
            <a:off x="1223832" y="911058"/>
            <a:ext cx="9595241" cy="6426375"/>
          </a:xfrm>
          <a:prstGeom prst="rect">
            <a:avLst/>
          </a:prstGeom>
          <a:noFill/>
        </p:spPr>
        <p:txBody>
          <a:bodyPr wrap="square" rtlCol="0">
            <a:spAutoFit/>
          </a:bodyPr>
          <a:lstStyle/>
          <a:p>
            <a:pPr>
              <a:lnSpc>
                <a:spcPct val="140000"/>
              </a:lnSpc>
            </a:pPr>
            <a:endParaRPr lang="en-US" altLang="zh-CN" sz="2000" b="1" dirty="0">
              <a:solidFill>
                <a:srgbClr val="4A66AC"/>
              </a:solidFill>
              <a:latin typeface="微软雅黑" panose="020B0503020204020204" pitchFamily="34" charset="-122"/>
              <a:ea typeface="微软雅黑" panose="020B0503020204020204" pitchFamily="34" charset="-122"/>
            </a:endParaRPr>
          </a:p>
          <a:p>
            <a:pPr>
              <a:lnSpc>
                <a:spcPct val="140000"/>
              </a:lnSpc>
            </a:pPr>
            <a:endParaRPr lang="en-US" altLang="zh-CN" sz="1400" dirty="0">
              <a:solidFill>
                <a:prstClr val="black"/>
              </a:solidFill>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baseline="30000" dirty="0">
                <a:solidFill>
                  <a:prstClr val="black"/>
                </a:solidFill>
                <a:latin typeface="微软雅黑" panose="020B0503020204020204" pitchFamily="34" charset="-122"/>
                <a:ea typeface="微软雅黑" panose="020B0503020204020204" pitchFamily="34" charset="-122"/>
              </a:rPr>
              <a:t>一项康艾联合同步放化疗治疗中晚期宫颈癌的疗效的</a:t>
            </a:r>
            <a:r>
              <a:rPr lang="en-US" altLang="zh-CN" sz="1600" baseline="30000" dirty="0">
                <a:solidFill>
                  <a:prstClr val="black"/>
                </a:solidFill>
                <a:latin typeface="微软雅黑" panose="020B0503020204020204" pitchFamily="34" charset="-122"/>
                <a:ea typeface="微软雅黑" panose="020B0503020204020204" pitchFamily="34" charset="-122"/>
              </a:rPr>
              <a:t>META</a:t>
            </a:r>
            <a:r>
              <a:rPr lang="zh-CN" altLang="en-US" sz="1600" baseline="30000" dirty="0">
                <a:solidFill>
                  <a:prstClr val="black"/>
                </a:solidFill>
                <a:latin typeface="微软雅黑" panose="020B0503020204020204" pitchFamily="34" charset="-122"/>
                <a:ea typeface="微软雅黑" panose="020B0503020204020204" pitchFamily="34" charset="-122"/>
              </a:rPr>
              <a:t>分析。纳入 </a:t>
            </a:r>
            <a:r>
              <a:rPr lang="en-US" altLang="zh-CN" sz="1600" baseline="30000" dirty="0">
                <a:solidFill>
                  <a:prstClr val="black"/>
                </a:solidFill>
                <a:latin typeface="微软雅黑" panose="020B0503020204020204" pitchFamily="34" charset="-122"/>
                <a:ea typeface="微软雅黑" panose="020B0503020204020204" pitchFamily="34" charset="-122"/>
              </a:rPr>
              <a:t>6 </a:t>
            </a:r>
            <a:r>
              <a:rPr lang="zh-CN" altLang="en-US" sz="1600" baseline="30000" dirty="0">
                <a:solidFill>
                  <a:prstClr val="black"/>
                </a:solidFill>
                <a:latin typeface="微软雅黑" panose="020B0503020204020204" pitchFamily="34" charset="-122"/>
                <a:ea typeface="微软雅黑" panose="020B0503020204020204" pitchFamily="34" charset="-122"/>
              </a:rPr>
              <a:t>项 Ｒ</a:t>
            </a:r>
            <a:r>
              <a:rPr lang="en-US" altLang="zh-CN" sz="1600" baseline="30000" dirty="0">
                <a:solidFill>
                  <a:prstClr val="black"/>
                </a:solidFill>
                <a:latin typeface="微软雅黑" panose="020B0503020204020204" pitchFamily="34" charset="-122"/>
                <a:ea typeface="微软雅黑" panose="020B0503020204020204" pitchFamily="34" charset="-122"/>
              </a:rPr>
              <a:t>CT</a:t>
            </a:r>
            <a:r>
              <a:rPr lang="zh-CN" altLang="en-US" sz="1600" baseline="30000" dirty="0">
                <a:solidFill>
                  <a:prstClr val="black"/>
                </a:solidFill>
                <a:latin typeface="微软雅黑" panose="020B0503020204020204" pitchFamily="34" charset="-122"/>
                <a:ea typeface="微软雅黑" panose="020B0503020204020204" pitchFamily="34" charset="-122"/>
              </a:rPr>
              <a:t>，共计 </a:t>
            </a:r>
            <a:r>
              <a:rPr lang="en-US" altLang="zh-CN" sz="1600" baseline="30000" dirty="0">
                <a:solidFill>
                  <a:prstClr val="black"/>
                </a:solidFill>
                <a:latin typeface="微软雅黑" panose="020B0503020204020204" pitchFamily="34" charset="-122"/>
                <a:ea typeface="微软雅黑" panose="020B0503020204020204" pitchFamily="34" charset="-122"/>
              </a:rPr>
              <a:t>570 </a:t>
            </a:r>
            <a:r>
              <a:rPr lang="zh-CN" altLang="en-US" sz="1600" baseline="30000" dirty="0">
                <a:solidFill>
                  <a:prstClr val="black"/>
                </a:solidFill>
                <a:latin typeface="微软雅黑" panose="020B0503020204020204" pitchFamily="34" charset="-122"/>
                <a:ea typeface="微软雅黑" panose="020B0503020204020204" pitchFamily="34" charset="-122"/>
              </a:rPr>
              <a:t>例中晚期宫颈癌患者中，在同步放化疗的治疗基础上配合康艾注射液与单同步放化疗的比较。发现</a:t>
            </a:r>
            <a:r>
              <a:rPr lang="en-US" altLang="zh-CN" sz="1600" baseline="30000" dirty="0">
                <a:solidFill>
                  <a:prstClr val="black"/>
                </a:solidFill>
                <a:latin typeface="微软雅黑" panose="020B0503020204020204" pitchFamily="34" charset="-122"/>
                <a:ea typeface="微软雅黑" panose="020B0503020204020204" pitchFamily="34" charset="-122"/>
              </a:rPr>
              <a:t>:;</a:t>
            </a:r>
            <a:r>
              <a:rPr lang="zh-CN" altLang="en-US" sz="1600" baseline="30000" dirty="0">
                <a:solidFill>
                  <a:prstClr val="black"/>
                </a:solidFill>
                <a:latin typeface="微软雅黑" panose="020B0503020204020204" pitchFamily="34" charset="-122"/>
                <a:ea typeface="微软雅黑" panose="020B0503020204020204" pitchFamily="34" charset="-122"/>
              </a:rPr>
              <a:t>康艾组对放化疗白细胞下降有一定的减轻作用［</a:t>
            </a:r>
            <a:r>
              <a:rPr lang="en-US" altLang="zh-CN" sz="1600" baseline="30000" dirty="0">
                <a:solidFill>
                  <a:prstClr val="black"/>
                </a:solidFill>
                <a:latin typeface="微软雅黑" panose="020B0503020204020204" pitchFamily="34" charset="-122"/>
                <a:ea typeface="微软雅黑" panose="020B0503020204020204" pitchFamily="34" charset="-122"/>
              </a:rPr>
              <a:t>O</a:t>
            </a:r>
            <a:r>
              <a:rPr lang="zh-CN" altLang="en-US" sz="1600" baseline="30000" dirty="0">
                <a:solidFill>
                  <a:prstClr val="black"/>
                </a:solidFill>
                <a:latin typeface="微软雅黑" panose="020B0503020204020204" pitchFamily="34" charset="-122"/>
                <a:ea typeface="微软雅黑" panose="020B0503020204020204" pitchFamily="34" charset="-122"/>
              </a:rPr>
              <a:t>Ｒ </a:t>
            </a:r>
            <a:r>
              <a:rPr lang="en-US" altLang="zh-CN" sz="1600" baseline="30000" dirty="0">
                <a:solidFill>
                  <a:prstClr val="black"/>
                </a:solidFill>
                <a:latin typeface="微软雅黑" panose="020B0503020204020204" pitchFamily="34" charset="-122"/>
                <a:ea typeface="微软雅黑" panose="020B0503020204020204" pitchFamily="34" charset="-122"/>
              </a:rPr>
              <a:t>= 0. 51</a:t>
            </a:r>
            <a:r>
              <a:rPr lang="zh-CN" altLang="en-US" sz="1600" baseline="30000" dirty="0">
                <a:solidFill>
                  <a:prstClr val="black"/>
                </a:solidFill>
                <a:latin typeface="微软雅黑" panose="020B0503020204020204" pitchFamily="34" charset="-122"/>
                <a:ea typeface="微软雅黑" panose="020B0503020204020204" pitchFamily="34" charset="-122"/>
              </a:rPr>
              <a:t>］，康艾组近期疗效增效显著［</a:t>
            </a:r>
            <a:r>
              <a:rPr lang="en-US" altLang="zh-CN" sz="1600" baseline="30000" dirty="0">
                <a:solidFill>
                  <a:prstClr val="black"/>
                </a:solidFill>
                <a:latin typeface="微软雅黑" panose="020B0503020204020204" pitchFamily="34" charset="-122"/>
                <a:ea typeface="微软雅黑" panose="020B0503020204020204" pitchFamily="34" charset="-122"/>
              </a:rPr>
              <a:t>O</a:t>
            </a:r>
            <a:r>
              <a:rPr lang="zh-CN" altLang="en-US" sz="1600" baseline="30000" dirty="0">
                <a:solidFill>
                  <a:prstClr val="black"/>
                </a:solidFill>
                <a:latin typeface="微软雅黑" panose="020B0503020204020204" pitchFamily="34" charset="-122"/>
                <a:ea typeface="微软雅黑" panose="020B0503020204020204" pitchFamily="34" charset="-122"/>
              </a:rPr>
              <a:t>Ｒ</a:t>
            </a:r>
            <a:r>
              <a:rPr lang="en-US" altLang="zh-CN" sz="1600" baseline="30000" dirty="0">
                <a:solidFill>
                  <a:prstClr val="black"/>
                </a:solidFill>
                <a:latin typeface="微软雅黑" panose="020B0503020204020204" pitchFamily="34" charset="-122"/>
                <a:ea typeface="微软雅黑" panose="020B0503020204020204" pitchFamily="34" charset="-122"/>
              </a:rPr>
              <a:t>= 3. 13)</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P</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0. 00001</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a:t>
            </a:r>
            <a:r>
              <a:rPr lang="zh-CN" altLang="en-US" sz="1600" baseline="30000" dirty="0">
                <a:solidFill>
                  <a:prstClr val="black"/>
                </a:solidFill>
                <a:latin typeface="微软雅黑" panose="020B0503020204020204" pitchFamily="34" charset="-122"/>
                <a:ea typeface="微软雅黑" panose="020B0503020204020204" pitchFamily="34" charset="-122"/>
              </a:rPr>
              <a:t>对放化疗消化道不良反应的减轻作用明显［</a:t>
            </a:r>
            <a:r>
              <a:rPr lang="en-US" altLang="zh-CN" sz="1600" baseline="30000" dirty="0">
                <a:solidFill>
                  <a:prstClr val="black"/>
                </a:solidFill>
                <a:latin typeface="微软雅黑" panose="020B0503020204020204" pitchFamily="34" charset="-122"/>
                <a:ea typeface="微软雅黑" panose="020B0503020204020204" pitchFamily="34" charset="-122"/>
              </a:rPr>
              <a:t>O</a:t>
            </a:r>
            <a:r>
              <a:rPr lang="zh-CN" altLang="en-US" sz="1600" baseline="30000" dirty="0">
                <a:solidFill>
                  <a:prstClr val="black"/>
                </a:solidFill>
                <a:latin typeface="微软雅黑" panose="020B0503020204020204" pitchFamily="34" charset="-122"/>
                <a:ea typeface="微软雅黑" panose="020B0503020204020204" pitchFamily="34" charset="-122"/>
              </a:rPr>
              <a:t>Ｒ </a:t>
            </a:r>
            <a:r>
              <a:rPr lang="en-US" altLang="zh-CN" sz="1600" baseline="30000" dirty="0">
                <a:solidFill>
                  <a:prstClr val="black"/>
                </a:solidFill>
                <a:latin typeface="微软雅黑" panose="020B0503020204020204" pitchFamily="34" charset="-122"/>
                <a:ea typeface="微软雅黑" panose="020B0503020204020204" pitchFamily="34" charset="-122"/>
              </a:rPr>
              <a:t>= 0. 38</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a:t>
            </a:r>
            <a:r>
              <a:rPr lang="zh-CN" altLang="en-US" sz="1600" baseline="30000" dirty="0">
                <a:solidFill>
                  <a:prstClr val="black"/>
                </a:solidFill>
                <a:latin typeface="微软雅黑" panose="020B0503020204020204" pitchFamily="34" charset="-122"/>
                <a:ea typeface="微软雅黑" panose="020B0503020204020204" pitchFamily="34" charset="-122"/>
              </a:rPr>
              <a:t>对患者生活质量有所提高［</a:t>
            </a:r>
            <a:r>
              <a:rPr lang="en-US" altLang="zh-CN" sz="1600" baseline="30000" dirty="0">
                <a:solidFill>
                  <a:prstClr val="black"/>
                </a:solidFill>
                <a:latin typeface="微软雅黑" panose="020B0503020204020204" pitchFamily="34" charset="-122"/>
                <a:ea typeface="微软雅黑" panose="020B0503020204020204" pitchFamily="34" charset="-122"/>
              </a:rPr>
              <a:t>O</a:t>
            </a:r>
            <a:r>
              <a:rPr lang="zh-CN" altLang="en-US" sz="1600" baseline="30000" dirty="0">
                <a:solidFill>
                  <a:prstClr val="black"/>
                </a:solidFill>
                <a:latin typeface="微软雅黑" panose="020B0503020204020204" pitchFamily="34" charset="-122"/>
                <a:ea typeface="微软雅黑" panose="020B0503020204020204" pitchFamily="34" charset="-122"/>
              </a:rPr>
              <a:t>Ｒ </a:t>
            </a:r>
            <a:r>
              <a:rPr lang="en-US" altLang="zh-CN" sz="1600" baseline="30000" dirty="0">
                <a:solidFill>
                  <a:prstClr val="black"/>
                </a:solidFill>
                <a:latin typeface="微软雅黑" panose="020B0503020204020204" pitchFamily="34" charset="-122"/>
                <a:ea typeface="微软雅黑" panose="020B0503020204020204" pitchFamily="34" charset="-122"/>
              </a:rPr>
              <a:t>= 3. 91)</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P</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0. 00001</a:t>
            </a:r>
            <a:r>
              <a:rPr lang="zh-CN" altLang="en-US" sz="1600" baseline="30000" dirty="0">
                <a:solidFill>
                  <a:prstClr val="black"/>
                </a:solidFill>
                <a:latin typeface="微软雅黑" panose="020B0503020204020204" pitchFamily="34" charset="-122"/>
                <a:ea typeface="微软雅黑" panose="020B0503020204020204" pitchFamily="34" charset="-122"/>
              </a:rPr>
              <a:t>，可显著提高疗效并提高患者生活质量。</a:t>
            </a:r>
            <a:endParaRPr lang="en-US" altLang="zh-CN" sz="1600" baseline="30000" dirty="0">
              <a:solidFill>
                <a:prstClr val="black"/>
              </a:solidFill>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baseline="30000" dirty="0">
                <a:solidFill>
                  <a:prstClr val="black"/>
                </a:solidFill>
                <a:latin typeface="微软雅黑" panose="020B0503020204020204" pitchFamily="34" charset="-122"/>
                <a:ea typeface="微软雅黑" panose="020B0503020204020204" pitchFamily="34" charset="-122"/>
              </a:rPr>
              <a:t>一项关于研究了康艾对化疗后的白细胞减少症研究，共纳入</a:t>
            </a:r>
            <a:r>
              <a:rPr lang="en-US" altLang="zh-CN" sz="1600" baseline="30000" dirty="0">
                <a:solidFill>
                  <a:prstClr val="black"/>
                </a:solidFill>
                <a:latin typeface="微软雅黑" panose="020B0503020204020204" pitchFamily="34" charset="-122"/>
                <a:ea typeface="微软雅黑" panose="020B0503020204020204" pitchFamily="34" charset="-122"/>
              </a:rPr>
              <a:t>96</a:t>
            </a:r>
            <a:r>
              <a:rPr lang="zh-CN" altLang="en-US" sz="1600" baseline="30000" dirty="0">
                <a:solidFill>
                  <a:prstClr val="black"/>
                </a:solidFill>
                <a:latin typeface="微软雅黑" panose="020B0503020204020204" pitchFamily="34" charset="-122"/>
                <a:ea typeface="微软雅黑" panose="020B0503020204020204" pitchFamily="34" charset="-122"/>
              </a:rPr>
              <a:t>例腺性膀胱炎患者。结果显示：康艾注射液治疗腺性膀胱炎患者膀胱灌注化疗后白细胞减少症有明显疗效。与对照组相比近期临床总有效率（</a:t>
            </a:r>
            <a:r>
              <a:rPr lang="en-US" altLang="zh-CN" sz="1600" baseline="30000" dirty="0">
                <a:solidFill>
                  <a:prstClr val="black"/>
                </a:solidFill>
                <a:latin typeface="微软雅黑" panose="020B0503020204020204" pitchFamily="34" charset="-122"/>
                <a:ea typeface="微软雅黑" panose="020B0503020204020204" pitchFamily="34" charset="-122"/>
              </a:rPr>
              <a:t>98% VS 65.2%</a:t>
            </a:r>
            <a:r>
              <a:rPr lang="zh-CN" altLang="en-US" sz="1600" baseline="30000" dirty="0">
                <a:solidFill>
                  <a:prstClr val="black"/>
                </a:solidFill>
                <a:latin typeface="微软雅黑" panose="020B0503020204020204" pitchFamily="34" charset="-122"/>
                <a:ea typeface="微软雅黑" panose="020B0503020204020204" pitchFamily="34" charset="-122"/>
              </a:rPr>
              <a:t>）、康艾组治疗前后</a:t>
            </a:r>
            <a:r>
              <a:rPr lang="en-US" altLang="zh-CN" sz="1600" baseline="30000" dirty="0">
                <a:solidFill>
                  <a:prstClr val="black"/>
                </a:solidFill>
                <a:latin typeface="微软雅黑" panose="020B0503020204020204" pitchFamily="34" charset="-122"/>
                <a:ea typeface="微软雅黑" panose="020B0503020204020204" pitchFamily="34" charset="-122"/>
              </a:rPr>
              <a:t>WBC</a:t>
            </a:r>
            <a:r>
              <a:rPr lang="zh-CN" altLang="en-US" sz="1600" baseline="30000" dirty="0">
                <a:solidFill>
                  <a:prstClr val="black"/>
                </a:solidFill>
                <a:latin typeface="微软雅黑" panose="020B0503020204020204" pitchFamily="34" charset="-122"/>
                <a:ea typeface="微软雅黑" panose="020B0503020204020204" pitchFamily="34" charset="-122"/>
              </a:rPr>
              <a:t>比较（</a:t>
            </a:r>
            <a:r>
              <a:rPr lang="en-US" altLang="zh-CN" sz="1600" baseline="30000" dirty="0">
                <a:solidFill>
                  <a:prstClr val="black"/>
                </a:solidFill>
                <a:latin typeface="微软雅黑" panose="020B0503020204020204" pitchFamily="34" charset="-122"/>
                <a:ea typeface="微软雅黑" panose="020B0503020204020204" pitchFamily="34" charset="-122"/>
              </a:rPr>
              <a:t>3.351±0.423 VS 4.795±1.105</a:t>
            </a:r>
            <a:r>
              <a:rPr lang="zh-CN" altLang="en-US" sz="1600" baseline="30000" dirty="0">
                <a:solidFill>
                  <a:prstClr val="black"/>
                </a:solidFill>
                <a:latin typeface="微软雅黑" panose="020B0503020204020204" pitchFamily="34" charset="-122"/>
                <a:ea typeface="微软雅黑" panose="020B0503020204020204" pitchFamily="34" charset="-122"/>
              </a:rPr>
              <a:t>）与对照组</a:t>
            </a:r>
            <a:r>
              <a:rPr lang="en-US" altLang="zh-CN" sz="1600" baseline="30000" dirty="0">
                <a:solidFill>
                  <a:prstClr val="black"/>
                </a:solidFill>
                <a:latin typeface="微软雅黑" panose="020B0503020204020204" pitchFamily="34" charset="-122"/>
                <a:ea typeface="微软雅黑" panose="020B0503020204020204" pitchFamily="34" charset="-122"/>
              </a:rPr>
              <a:t>WBC</a:t>
            </a:r>
            <a:r>
              <a:rPr lang="zh-CN" altLang="en-US" sz="1600" baseline="30000" dirty="0">
                <a:solidFill>
                  <a:prstClr val="black"/>
                </a:solidFill>
                <a:latin typeface="微软雅黑" panose="020B0503020204020204" pitchFamily="34" charset="-122"/>
                <a:ea typeface="微软雅黑" panose="020B0503020204020204" pitchFamily="34" charset="-122"/>
              </a:rPr>
              <a:t>比较（</a:t>
            </a:r>
            <a:r>
              <a:rPr lang="en-US" altLang="zh-CN" sz="1600" baseline="30000" dirty="0">
                <a:solidFill>
                  <a:prstClr val="black"/>
                </a:solidFill>
                <a:latin typeface="微软雅黑" panose="020B0503020204020204" pitchFamily="34" charset="-122"/>
                <a:ea typeface="微软雅黑" panose="020B0503020204020204" pitchFamily="34" charset="-122"/>
              </a:rPr>
              <a:t>4.135±1.102 VS 4.795±1.105</a:t>
            </a:r>
            <a:r>
              <a:rPr lang="zh-CN" altLang="en-US" sz="1600" baseline="30000" dirty="0">
                <a:solidFill>
                  <a:prstClr val="black"/>
                </a:solidFill>
                <a:latin typeface="微软雅黑" panose="020B0503020204020204" pitchFamily="34" charset="-122"/>
                <a:ea typeface="微软雅黑" panose="020B0503020204020204" pitchFamily="34" charset="-122"/>
              </a:rPr>
              <a:t>），均具有统计学意义。</a:t>
            </a:r>
            <a:r>
              <a:rPr lang="en-US" altLang="zh-CN" sz="1600" baseline="30000" dirty="0">
                <a:solidFill>
                  <a:prstClr val="black"/>
                </a:solidFill>
                <a:latin typeface="微软雅黑" panose="020B0503020204020204" pitchFamily="34" charset="-122"/>
                <a:ea typeface="微软雅黑" panose="020B0503020204020204" pitchFamily="34" charset="-122"/>
              </a:rPr>
              <a:t> </a:t>
            </a:r>
          </a:p>
          <a:p>
            <a:pPr marL="342900" indent="-342900">
              <a:lnSpc>
                <a:spcPct val="150000"/>
              </a:lnSpc>
              <a:buFont typeface="+mj-lt"/>
              <a:buAutoNum type="arabicPeriod"/>
            </a:pPr>
            <a:r>
              <a:rPr lang="zh-CN" altLang="en-US" sz="1600" baseline="30000" dirty="0">
                <a:solidFill>
                  <a:prstClr val="black"/>
                </a:solidFill>
                <a:latin typeface="微软雅黑" panose="020B0503020204020204" pitchFamily="34" charset="-122"/>
                <a:ea typeface="微软雅黑" panose="020B0503020204020204" pitchFamily="34" charset="-122"/>
              </a:rPr>
              <a:t>一项关于康艾注射液联合</a:t>
            </a:r>
            <a:r>
              <a:rPr lang="en-US" altLang="zh-CN" sz="1600" baseline="30000" dirty="0">
                <a:solidFill>
                  <a:prstClr val="black"/>
                </a:solidFill>
                <a:latin typeface="微软雅黑" panose="020B0503020204020204" pitchFamily="34" charset="-122"/>
                <a:ea typeface="微软雅黑" panose="020B0503020204020204" pitchFamily="34" charset="-122"/>
              </a:rPr>
              <a:t>FOLFIR I</a:t>
            </a:r>
            <a:r>
              <a:rPr lang="zh-CN" altLang="en-US" sz="1600" baseline="30000" dirty="0">
                <a:solidFill>
                  <a:prstClr val="black"/>
                </a:solidFill>
                <a:latin typeface="微软雅黑" panose="020B0503020204020204" pitchFamily="34" charset="-122"/>
                <a:ea typeface="微软雅黑" panose="020B0503020204020204" pitchFamily="34" charset="-122"/>
              </a:rPr>
              <a:t>方案治疗结直肠癌的</a:t>
            </a:r>
            <a:r>
              <a:rPr lang="en-US" altLang="zh-CN" sz="1600" baseline="30000" dirty="0">
                <a:solidFill>
                  <a:prstClr val="black"/>
                </a:solidFill>
                <a:latin typeface="微软雅黑" panose="020B0503020204020204" pitchFamily="34" charset="-122"/>
                <a:ea typeface="微软雅黑" panose="020B0503020204020204" pitchFamily="34" charset="-122"/>
              </a:rPr>
              <a:t>META</a:t>
            </a:r>
            <a:r>
              <a:rPr lang="zh-CN" altLang="en-US" sz="1600" baseline="30000" dirty="0">
                <a:solidFill>
                  <a:prstClr val="black"/>
                </a:solidFill>
                <a:latin typeface="微软雅黑" panose="020B0503020204020204" pitchFamily="34" charset="-122"/>
                <a:ea typeface="微软雅黑" panose="020B0503020204020204" pitchFamily="34" charset="-122"/>
              </a:rPr>
              <a:t>分析，共纳入 </a:t>
            </a:r>
            <a:r>
              <a:rPr lang="en-US" altLang="zh-CN" sz="1600" baseline="30000" dirty="0">
                <a:solidFill>
                  <a:prstClr val="black"/>
                </a:solidFill>
                <a:latin typeface="微软雅黑" panose="020B0503020204020204" pitchFamily="34" charset="-122"/>
                <a:ea typeface="微软雅黑" panose="020B0503020204020204" pitchFamily="34" charset="-122"/>
              </a:rPr>
              <a:t>4 </a:t>
            </a:r>
            <a:r>
              <a:rPr lang="zh-CN" altLang="en-US" sz="1600" baseline="30000" dirty="0">
                <a:solidFill>
                  <a:prstClr val="black"/>
                </a:solidFill>
                <a:latin typeface="微软雅黑" panose="020B0503020204020204" pitchFamily="34" charset="-122"/>
                <a:ea typeface="微软雅黑" panose="020B0503020204020204" pitchFamily="34" charset="-122"/>
              </a:rPr>
              <a:t>项研究，涉及患者 </a:t>
            </a:r>
            <a:r>
              <a:rPr lang="en-US" altLang="zh-CN" sz="1600" baseline="30000" dirty="0">
                <a:solidFill>
                  <a:prstClr val="black"/>
                </a:solidFill>
                <a:latin typeface="微软雅黑" panose="020B0503020204020204" pitchFamily="34" charset="-122"/>
                <a:ea typeface="微软雅黑" panose="020B0503020204020204" pitchFamily="34" charset="-122"/>
              </a:rPr>
              <a:t>299 </a:t>
            </a:r>
            <a:r>
              <a:rPr lang="zh-CN" altLang="en-US" sz="1600" baseline="30000" dirty="0">
                <a:solidFill>
                  <a:prstClr val="black"/>
                </a:solidFill>
                <a:latin typeface="微软雅黑" panose="020B0503020204020204" pitchFamily="34" charset="-122"/>
                <a:ea typeface="微软雅黑" panose="020B0503020204020204" pitchFamily="34" charset="-122"/>
              </a:rPr>
              <a:t>名</a:t>
            </a:r>
            <a:r>
              <a:rPr lang="en-US" altLang="zh-CN" sz="1600" baseline="30000" dirty="0">
                <a:solidFill>
                  <a:prstClr val="black"/>
                </a:solidFill>
                <a:latin typeface="微软雅黑" panose="020B0503020204020204" pitchFamily="34" charset="-122"/>
                <a:ea typeface="微软雅黑" panose="020B0503020204020204" pitchFamily="34" charset="-122"/>
              </a:rPr>
              <a:t>Meta </a:t>
            </a:r>
            <a:r>
              <a:rPr lang="zh-CN" altLang="en-US" sz="1600" baseline="30000" dirty="0">
                <a:solidFill>
                  <a:prstClr val="black"/>
                </a:solidFill>
                <a:latin typeface="微软雅黑" panose="020B0503020204020204" pitchFamily="34" charset="-122"/>
                <a:ea typeface="微软雅黑" panose="020B0503020204020204" pitchFamily="34" charset="-122"/>
              </a:rPr>
              <a:t>分析，结果显示康艾组白细胞减少发生率明显低于对照方案组（</a:t>
            </a:r>
            <a:r>
              <a:rPr lang="en-US" altLang="zh-CN" sz="1600" baseline="30000" dirty="0">
                <a:solidFill>
                  <a:prstClr val="black"/>
                </a:solidFill>
                <a:latin typeface="微软雅黑" panose="020B0503020204020204" pitchFamily="34" charset="-122"/>
                <a:ea typeface="微软雅黑" panose="020B0503020204020204" pitchFamily="34" charset="-122"/>
              </a:rPr>
              <a:t>P</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0.01</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OR=51.46</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95%CI=10.36~255.67</a:t>
            </a:r>
            <a:r>
              <a:rPr lang="zh-CN" altLang="en-US" sz="1600" baseline="30000" dirty="0">
                <a:solidFill>
                  <a:prstClr val="black"/>
                </a:solidFill>
                <a:latin typeface="微软雅黑" panose="020B0503020204020204" pitchFamily="34" charset="-122"/>
                <a:ea typeface="微软雅黑" panose="020B0503020204020204" pitchFamily="34" charset="-122"/>
              </a:rPr>
              <a:t>），治疗后的有效率差异有统计学意义（</a:t>
            </a:r>
            <a:r>
              <a:rPr lang="en-US" altLang="zh-CN" sz="1600" baseline="30000" dirty="0">
                <a:solidFill>
                  <a:prstClr val="black"/>
                </a:solidFill>
                <a:latin typeface="微软雅黑" panose="020B0503020204020204" pitchFamily="34" charset="-122"/>
                <a:ea typeface="微软雅黑" panose="020B0503020204020204" pitchFamily="34" charset="-122"/>
              </a:rPr>
              <a:t>P</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0.01</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OR=1.82</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95%CI=1.16~2.87</a:t>
            </a:r>
            <a:r>
              <a:rPr lang="zh-CN" altLang="en-US" sz="1600" baseline="30000" dirty="0">
                <a:solidFill>
                  <a:prstClr val="black"/>
                </a:solidFill>
                <a:latin typeface="微软雅黑" panose="020B0503020204020204" pitchFamily="34" charset="-122"/>
                <a:ea typeface="微软雅黑" panose="020B0503020204020204" pitchFamily="34" charset="-122"/>
              </a:rPr>
              <a:t>）；康艾组对结直肠癌的生活质量改善率，与对照组比较，差异有统计学意义（</a:t>
            </a:r>
            <a:r>
              <a:rPr lang="en-US" altLang="zh-CN" sz="1600" baseline="30000" dirty="0">
                <a:solidFill>
                  <a:prstClr val="black"/>
                </a:solidFill>
                <a:latin typeface="微软雅黑" panose="020B0503020204020204" pitchFamily="34" charset="-122"/>
                <a:ea typeface="微软雅黑" panose="020B0503020204020204" pitchFamily="34" charset="-122"/>
              </a:rPr>
              <a:t>P</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0.01</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OR=2.32</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95%CI=1.33~4.07</a:t>
            </a:r>
            <a:r>
              <a:rPr lang="zh-CN" altLang="en-US" sz="1600" baseline="30000" dirty="0">
                <a:solidFill>
                  <a:prstClr val="black"/>
                </a:solidFill>
                <a:latin typeface="微软雅黑" panose="020B0503020204020204" pitchFamily="34" charset="-122"/>
                <a:ea typeface="微软雅黑" panose="020B0503020204020204" pitchFamily="34" charset="-122"/>
              </a:rPr>
              <a:t>） 。</a:t>
            </a:r>
            <a:endParaRPr lang="en-US" altLang="zh-CN" sz="1600" baseline="30000" dirty="0">
              <a:solidFill>
                <a:prstClr val="black"/>
              </a:solidFill>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baseline="30000" dirty="0">
                <a:solidFill>
                  <a:prstClr val="black"/>
                </a:solidFill>
                <a:latin typeface="微软雅黑" panose="020B0503020204020204" pitchFamily="34" charset="-122"/>
                <a:ea typeface="微软雅黑" panose="020B0503020204020204" pitchFamily="34" charset="-122"/>
              </a:rPr>
              <a:t>一项荟萃分析康艾治疗中晚期胃癌的疗效以及对免疫功能的影响，共纳入</a:t>
            </a:r>
            <a:r>
              <a:rPr lang="en-US" altLang="zh-CN" sz="1600" baseline="30000" dirty="0">
                <a:solidFill>
                  <a:prstClr val="black"/>
                </a:solidFill>
                <a:latin typeface="微软雅黑" panose="020B0503020204020204" pitchFamily="34" charset="-122"/>
                <a:ea typeface="微软雅黑" panose="020B0503020204020204" pitchFamily="34" charset="-122"/>
              </a:rPr>
              <a:t>13</a:t>
            </a:r>
            <a:r>
              <a:rPr lang="zh-CN" altLang="en-US" sz="1600" baseline="30000" dirty="0">
                <a:solidFill>
                  <a:prstClr val="black"/>
                </a:solidFill>
                <a:latin typeface="微软雅黑" panose="020B0503020204020204" pitchFamily="34" charset="-122"/>
                <a:ea typeface="微软雅黑" panose="020B0503020204020204" pitchFamily="34" charset="-122"/>
              </a:rPr>
              <a:t>个</a:t>
            </a:r>
            <a:r>
              <a:rPr lang="en-US" altLang="zh-CN" sz="1600" baseline="30000" dirty="0">
                <a:solidFill>
                  <a:prstClr val="black"/>
                </a:solidFill>
                <a:latin typeface="微软雅黑" panose="020B0503020204020204" pitchFamily="34" charset="-122"/>
                <a:ea typeface="微软雅黑" panose="020B0503020204020204" pitchFamily="34" charset="-122"/>
              </a:rPr>
              <a:t>RCT</a:t>
            </a:r>
            <a:r>
              <a:rPr lang="zh-CN" altLang="en-US" sz="1600" baseline="30000" dirty="0">
                <a:solidFill>
                  <a:prstClr val="black"/>
                </a:solidFill>
                <a:latin typeface="微软雅黑" panose="020B0503020204020204" pitchFamily="34" charset="-122"/>
                <a:ea typeface="微软雅黑" panose="020B0503020204020204" pitchFamily="34" charset="-122"/>
              </a:rPr>
              <a:t>研究，包括</a:t>
            </a:r>
            <a:r>
              <a:rPr lang="en-US" altLang="zh-CN" sz="1600" baseline="30000" dirty="0">
                <a:solidFill>
                  <a:prstClr val="black"/>
                </a:solidFill>
                <a:latin typeface="微软雅黑" panose="020B0503020204020204" pitchFamily="34" charset="-122"/>
                <a:ea typeface="微软雅黑" panose="020B0503020204020204" pitchFamily="34" charset="-122"/>
              </a:rPr>
              <a:t>1205</a:t>
            </a:r>
            <a:r>
              <a:rPr lang="zh-CN" altLang="en-US" sz="1600" baseline="30000" dirty="0">
                <a:solidFill>
                  <a:prstClr val="black"/>
                </a:solidFill>
                <a:latin typeface="微软雅黑" panose="020B0503020204020204" pitchFamily="34" charset="-122"/>
                <a:ea typeface="微软雅黑" panose="020B0503020204020204" pitchFamily="34" charset="-122"/>
              </a:rPr>
              <a:t>例患者。治疗组常规化疗</a:t>
            </a:r>
            <a:r>
              <a:rPr lang="en-US" altLang="zh-CN" sz="1600" baseline="30000" dirty="0">
                <a:solidFill>
                  <a:prstClr val="black"/>
                </a:solidFill>
                <a:latin typeface="微软雅黑" panose="020B0503020204020204" pitchFamily="34" charset="-122"/>
                <a:ea typeface="微软雅黑" panose="020B0503020204020204" pitchFamily="34" charset="-122"/>
              </a:rPr>
              <a:t>+</a:t>
            </a:r>
            <a:r>
              <a:rPr lang="zh-CN" altLang="en-US" sz="1600" baseline="30000" dirty="0">
                <a:solidFill>
                  <a:prstClr val="black"/>
                </a:solidFill>
                <a:latin typeface="微软雅黑" panose="020B0503020204020204" pitchFamily="34" charset="-122"/>
                <a:ea typeface="微软雅黑" panose="020B0503020204020204" pitchFamily="34" charset="-122"/>
              </a:rPr>
              <a:t>康艾注射液；对照组常规化疗，结果显示：康艾组与对照组相比，减少白细胞降低发生率（</a:t>
            </a:r>
            <a:r>
              <a:rPr lang="en-US" altLang="zh-CN" sz="1600" baseline="30000" dirty="0">
                <a:solidFill>
                  <a:prstClr val="black"/>
                </a:solidFill>
                <a:latin typeface="微软雅黑" panose="020B0503020204020204" pitchFamily="34" charset="-122"/>
                <a:ea typeface="微软雅黑" panose="020B0503020204020204" pitchFamily="34" charset="-122"/>
              </a:rPr>
              <a:t>RR=0.55, 95%cl=</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0.46,0.65 p</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0.01</a:t>
            </a:r>
            <a:r>
              <a:rPr lang="zh-CN" altLang="en-US" sz="1600" baseline="30000" dirty="0">
                <a:solidFill>
                  <a:prstClr val="black"/>
                </a:solidFill>
                <a:latin typeface="微软雅黑" panose="020B0503020204020204" pitchFamily="34" charset="-122"/>
                <a:ea typeface="微软雅黑" panose="020B0503020204020204" pitchFamily="34" charset="-122"/>
              </a:rPr>
              <a:t>），可改善免疫功能，</a:t>
            </a:r>
            <a:r>
              <a:rPr lang="en-US" altLang="zh-CN" sz="1600" baseline="30000" dirty="0">
                <a:solidFill>
                  <a:prstClr val="black"/>
                </a:solidFill>
                <a:latin typeface="微软雅黑" panose="020B0503020204020204" pitchFamily="34" charset="-122"/>
                <a:ea typeface="微软雅黑" panose="020B0503020204020204" pitchFamily="34" charset="-122"/>
              </a:rPr>
              <a:t>CD3+ </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SMD=3.39</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 CD4+</a:t>
            </a:r>
            <a:r>
              <a:rPr lang="zh-CN" altLang="en-US" sz="1600" baseline="30000" dirty="0">
                <a:solidFill>
                  <a:prstClr val="black"/>
                </a:solidFill>
                <a:latin typeface="微软雅黑" panose="020B0503020204020204" pitchFamily="34" charset="-122"/>
                <a:ea typeface="微软雅黑" panose="020B0503020204020204" pitchFamily="34" charset="-122"/>
              </a:rPr>
              <a:t> （</a:t>
            </a:r>
            <a:r>
              <a:rPr lang="en-US" altLang="zh-CN" sz="1600" baseline="30000" dirty="0">
                <a:solidFill>
                  <a:prstClr val="black"/>
                </a:solidFill>
                <a:latin typeface="微软雅黑" panose="020B0503020204020204" pitchFamily="34" charset="-122"/>
                <a:ea typeface="微软雅黑" panose="020B0503020204020204" pitchFamily="34" charset="-122"/>
              </a:rPr>
              <a:t>SMD=2.19</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CD4+/CD8+=</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SMD=0.34</a:t>
            </a:r>
            <a:r>
              <a:rPr lang="zh-CN" altLang="en-US" sz="1600" baseline="30000" dirty="0">
                <a:solidFill>
                  <a:prstClr val="black"/>
                </a:solidFill>
                <a:latin typeface="微软雅黑" panose="020B0503020204020204" pitchFamily="34" charset="-122"/>
                <a:ea typeface="微软雅黑" panose="020B0503020204020204" pitchFamily="34" charset="-122"/>
              </a:rPr>
              <a:t>），临床总缓解率（</a:t>
            </a:r>
            <a:r>
              <a:rPr lang="en-US" altLang="zh-CN" sz="1600" baseline="30000" dirty="0">
                <a:solidFill>
                  <a:prstClr val="black"/>
                </a:solidFill>
                <a:latin typeface="微软雅黑" panose="020B0503020204020204" pitchFamily="34" charset="-122"/>
                <a:ea typeface="微软雅黑" panose="020B0503020204020204" pitchFamily="34" charset="-122"/>
              </a:rPr>
              <a:t>RR=1.58,95%cl=</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1.39,1.79</a:t>
            </a:r>
            <a:r>
              <a:rPr lang="zh-CN" altLang="en-US" sz="1600" baseline="30000" dirty="0">
                <a:solidFill>
                  <a:prstClr val="black"/>
                </a:solidFill>
                <a:latin typeface="微软雅黑" panose="020B0503020204020204" pitchFamily="34" charset="-122"/>
                <a:ea typeface="微软雅黑" panose="020B0503020204020204" pitchFamily="34" charset="-122"/>
              </a:rPr>
              <a:t>）），差异均有统计学意义。</a:t>
            </a:r>
            <a:endParaRPr lang="en-US" altLang="zh-CN" sz="1600" baseline="30000" dirty="0">
              <a:solidFill>
                <a:prstClr val="black"/>
              </a:solidFill>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baseline="30000" dirty="0">
                <a:solidFill>
                  <a:prstClr val="black"/>
                </a:solidFill>
                <a:latin typeface="微软雅黑" panose="020B0503020204020204" pitchFamily="34" charset="-122"/>
                <a:ea typeface="微软雅黑" panose="020B0503020204020204" pitchFamily="34" charset="-122"/>
              </a:rPr>
              <a:t>一项</a:t>
            </a:r>
            <a:r>
              <a:rPr lang="en-US" altLang="zh-CN" sz="1600" baseline="30000" dirty="0">
                <a:solidFill>
                  <a:prstClr val="black"/>
                </a:solidFill>
                <a:latin typeface="微软雅黑" panose="020B0503020204020204" pitchFamily="34" charset="-122"/>
                <a:ea typeface="微软雅黑" panose="020B0503020204020204" pitchFamily="34" charset="-122"/>
              </a:rPr>
              <a:t>142</a:t>
            </a:r>
            <a:r>
              <a:rPr lang="zh-CN" altLang="en-US" sz="1600" baseline="30000" dirty="0">
                <a:solidFill>
                  <a:prstClr val="black"/>
                </a:solidFill>
                <a:latin typeface="微软雅黑" panose="020B0503020204020204" pitchFamily="34" charset="-122"/>
                <a:ea typeface="微软雅黑" panose="020B0503020204020204" pitchFamily="34" charset="-122"/>
              </a:rPr>
              <a:t>关于对老年晚期消化系统肿瘤患者的疗效和安全性的例随机、多中心、平行对照的临床试验，对照组采用最佳支持治疗，康艾组采用康艾注射液联合最佳支持治疗。结果显示：康艾组与对照组相比，白细胞比异常比例（</a:t>
            </a:r>
            <a:r>
              <a:rPr lang="en-US" altLang="zh-CN" sz="1600" baseline="30000" dirty="0">
                <a:solidFill>
                  <a:prstClr val="black"/>
                </a:solidFill>
                <a:latin typeface="微软雅黑" panose="020B0503020204020204" pitchFamily="34" charset="-122"/>
                <a:ea typeface="微软雅黑" panose="020B0503020204020204" pitchFamily="34" charset="-122"/>
              </a:rPr>
              <a:t>14.81% Vs 19.67%</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a:t>
            </a:r>
            <a:r>
              <a:rPr lang="zh-CN" altLang="en-US" sz="1600" baseline="30000" dirty="0">
                <a:solidFill>
                  <a:prstClr val="black"/>
                </a:solidFill>
                <a:latin typeface="微软雅黑" panose="020B0503020204020204" pitchFamily="34" charset="-122"/>
                <a:ea typeface="微软雅黑" panose="020B0503020204020204" pitchFamily="34" charset="-122"/>
              </a:rPr>
              <a:t>中性粒细胞比异常比例（</a:t>
            </a:r>
            <a:r>
              <a:rPr lang="en-US" altLang="zh-CN" sz="1600" baseline="30000" dirty="0">
                <a:solidFill>
                  <a:prstClr val="black"/>
                </a:solidFill>
                <a:latin typeface="微软雅黑" panose="020B0503020204020204" pitchFamily="34" charset="-122"/>
                <a:ea typeface="微软雅黑" panose="020B0503020204020204" pitchFamily="34" charset="-122"/>
              </a:rPr>
              <a:t>7.41% Vs 29.51%</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(P</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0. 05)</a:t>
            </a:r>
            <a:r>
              <a:rPr lang="zh-CN" altLang="en-US" sz="1600" baseline="30000" dirty="0">
                <a:solidFill>
                  <a:prstClr val="black"/>
                </a:solidFill>
                <a:latin typeface="微软雅黑" panose="020B0503020204020204" pitchFamily="34" charset="-122"/>
                <a:ea typeface="微软雅黑" panose="020B0503020204020204" pitchFamily="34" charset="-122"/>
              </a:rPr>
              <a:t>，临床症状改善率（</a:t>
            </a:r>
            <a:r>
              <a:rPr lang="en-US" altLang="zh-CN" sz="1600" baseline="30000" dirty="0">
                <a:solidFill>
                  <a:prstClr val="black"/>
                </a:solidFill>
                <a:latin typeface="微软雅黑" panose="020B0503020204020204" pitchFamily="34" charset="-122"/>
                <a:ea typeface="微软雅黑" panose="020B0503020204020204" pitchFamily="34" charset="-122"/>
              </a:rPr>
              <a:t>88.88% Vs 67.21%</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(P</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0. 05)</a:t>
            </a:r>
            <a:r>
              <a:rPr lang="zh-CN" altLang="en-US" sz="1600" baseline="30000" dirty="0">
                <a:solidFill>
                  <a:prstClr val="black"/>
                </a:solidFill>
                <a:latin typeface="微软雅黑" panose="020B0503020204020204" pitchFamily="34" charset="-122"/>
                <a:ea typeface="微软雅黑" panose="020B0503020204020204" pitchFamily="34" charset="-122"/>
              </a:rPr>
              <a:t>，治疗后卡氏评分</a:t>
            </a:r>
            <a:r>
              <a:rPr lang="en-US" altLang="zh-CN" sz="1600" baseline="30000" dirty="0">
                <a:solidFill>
                  <a:prstClr val="black"/>
                </a:solidFill>
                <a:latin typeface="微软雅黑" panose="020B0503020204020204" pitchFamily="34" charset="-122"/>
                <a:ea typeface="微软雅黑" panose="020B0503020204020204" pitchFamily="34" charset="-122"/>
              </a:rPr>
              <a:t>(KPS)</a:t>
            </a:r>
            <a:r>
              <a:rPr lang="zh-CN" altLang="en-US" sz="1600" baseline="30000" dirty="0">
                <a:solidFill>
                  <a:prstClr val="black"/>
                </a:solidFill>
                <a:latin typeface="微软雅黑" panose="020B0503020204020204" pitchFamily="34" charset="-122"/>
                <a:ea typeface="微软雅黑" panose="020B0503020204020204" pitchFamily="34" charset="-122"/>
              </a:rPr>
              <a:t>提高、稳定、下降率明显优于对照组</a:t>
            </a:r>
            <a:r>
              <a:rPr lang="en-US" altLang="zh-CN" sz="1600" baseline="30000" dirty="0">
                <a:solidFill>
                  <a:prstClr val="black"/>
                </a:solidFill>
                <a:latin typeface="微软雅黑" panose="020B0503020204020204" pitchFamily="34" charset="-122"/>
                <a:ea typeface="微软雅黑" panose="020B0503020204020204" pitchFamily="34" charset="-122"/>
              </a:rPr>
              <a:t>(P</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0. 05);</a:t>
            </a:r>
            <a:r>
              <a:rPr lang="zh-CN" altLang="en-US" sz="1600" baseline="30000" dirty="0">
                <a:solidFill>
                  <a:prstClr val="black"/>
                </a:solidFill>
                <a:latin typeface="微软雅黑" panose="020B0503020204020204" pitchFamily="34" charset="-122"/>
                <a:ea typeface="微软雅黑" panose="020B0503020204020204" pitchFamily="34" charset="-122"/>
              </a:rPr>
              <a:t>康艾组、对照组中位无疾病进展生存期</a:t>
            </a:r>
            <a:r>
              <a:rPr lang="en-US" altLang="zh-CN" sz="1600" baseline="30000" dirty="0">
                <a:solidFill>
                  <a:prstClr val="black"/>
                </a:solidFill>
                <a:latin typeface="微软雅黑" panose="020B0503020204020204" pitchFamily="34" charset="-122"/>
                <a:ea typeface="微软雅黑" panose="020B0503020204020204" pitchFamily="34" charset="-122"/>
              </a:rPr>
              <a:t>(PFS)</a:t>
            </a:r>
            <a:r>
              <a:rPr lang="zh-CN" altLang="en-US" sz="1600" baseline="30000" dirty="0">
                <a:solidFill>
                  <a:prstClr val="black"/>
                </a:solidFill>
                <a:latin typeface="微软雅黑" panose="020B0503020204020204" pitchFamily="34" charset="-122"/>
                <a:ea typeface="微软雅黑" panose="020B0503020204020204" pitchFamily="34" charset="-122"/>
              </a:rPr>
              <a:t>分别为 </a:t>
            </a:r>
            <a:r>
              <a:rPr lang="en-US" altLang="zh-CN" sz="1600" baseline="30000" dirty="0">
                <a:solidFill>
                  <a:prstClr val="black"/>
                </a:solidFill>
                <a:latin typeface="微软雅黑" panose="020B0503020204020204" pitchFamily="34" charset="-122"/>
                <a:ea typeface="微软雅黑" panose="020B0503020204020204" pitchFamily="34" charset="-122"/>
              </a:rPr>
              <a:t>264(95%CI:115 </a:t>
            </a:r>
            <a:r>
              <a:rPr lang="zh-CN" altLang="en-US" sz="1600" baseline="30000" dirty="0">
                <a:solidFill>
                  <a:prstClr val="black"/>
                </a:solidFill>
                <a:latin typeface="微软雅黑" panose="020B0503020204020204" pitchFamily="34" charset="-122"/>
                <a:ea typeface="微软雅黑" panose="020B0503020204020204" pitchFamily="34" charset="-122"/>
              </a:rPr>
              <a:t>～ </a:t>
            </a:r>
            <a:r>
              <a:rPr lang="en-US" altLang="zh-CN" sz="1600" baseline="30000" dirty="0">
                <a:solidFill>
                  <a:prstClr val="black"/>
                </a:solidFill>
                <a:latin typeface="微软雅黑" panose="020B0503020204020204" pitchFamily="34" charset="-122"/>
                <a:ea typeface="微软雅黑" panose="020B0503020204020204" pitchFamily="34" charset="-122"/>
              </a:rPr>
              <a:t>531)d</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142(95%CI:81 </a:t>
            </a:r>
            <a:r>
              <a:rPr lang="zh-CN" altLang="en-US" sz="1600" baseline="30000" dirty="0">
                <a:solidFill>
                  <a:prstClr val="black"/>
                </a:solidFill>
                <a:latin typeface="微软雅黑" panose="020B0503020204020204" pitchFamily="34" charset="-122"/>
                <a:ea typeface="微软雅黑" panose="020B0503020204020204" pitchFamily="34" charset="-122"/>
              </a:rPr>
              <a:t>～</a:t>
            </a:r>
            <a:r>
              <a:rPr lang="en-US" altLang="zh-CN" sz="1600" baseline="30000" dirty="0">
                <a:solidFill>
                  <a:prstClr val="black"/>
                </a:solidFill>
                <a:latin typeface="微软雅黑" panose="020B0503020204020204" pitchFamily="34" charset="-122"/>
                <a:ea typeface="微软雅黑" panose="020B0503020204020204" pitchFamily="34" charset="-122"/>
              </a:rPr>
              <a:t>280)d</a:t>
            </a:r>
            <a:r>
              <a:rPr lang="zh-CN" altLang="en-US" sz="1600" baseline="30000" dirty="0">
                <a:solidFill>
                  <a:prstClr val="black"/>
                </a:solidFill>
                <a:latin typeface="微软雅黑" panose="020B0503020204020204" pitchFamily="34" charset="-122"/>
                <a:ea typeface="微软雅黑" panose="020B0503020204020204" pitchFamily="34" charset="-122"/>
              </a:rPr>
              <a:t>。</a:t>
            </a:r>
            <a:endParaRPr lang="en-US" altLang="zh-CN" sz="1600" baseline="30000" dirty="0">
              <a:solidFill>
                <a:prstClr val="black"/>
              </a:solidFill>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baseline="30000" dirty="0">
                <a:solidFill>
                  <a:prstClr val="black"/>
                </a:solidFill>
                <a:latin typeface="微软雅黑" panose="020B0503020204020204" pitchFamily="34" charset="-122"/>
                <a:ea typeface="微软雅黑" panose="020B0503020204020204" pitchFamily="34" charset="-122"/>
              </a:rPr>
              <a:t>一项评探讨康艾注射液联合伏立康唑对肺癌合并肺部真菌感染患者白细胞恢复的影响的随机对照研究。结果：观察组白细胞恢复时间、体温恢复时间及住院时间均明显短于对照组（Ｐ＜０</a:t>
            </a:r>
            <a:r>
              <a:rPr lang="en-US" altLang="zh-CN" sz="1600" baseline="30000" dirty="0">
                <a:solidFill>
                  <a:prstClr val="black"/>
                </a:solidFill>
                <a:latin typeface="微软雅黑" panose="020B0503020204020204" pitchFamily="34" charset="-122"/>
                <a:ea typeface="微软雅黑" panose="020B0503020204020204" pitchFamily="34" charset="-122"/>
              </a:rPr>
              <a:t>.</a:t>
            </a:r>
            <a:r>
              <a:rPr lang="zh-CN" altLang="en-US" sz="1600" baseline="30000" dirty="0">
                <a:solidFill>
                  <a:prstClr val="black"/>
                </a:solidFill>
                <a:latin typeface="微软雅黑" panose="020B0503020204020204" pitchFamily="34" charset="-122"/>
                <a:ea typeface="微软雅黑" panose="020B0503020204020204" pitchFamily="34" charset="-122"/>
              </a:rPr>
              <a:t>５）；观察组治疗总有效率明显高于对照组 （Ｐ＜０</a:t>
            </a:r>
            <a:r>
              <a:rPr lang="en-US" altLang="zh-CN" sz="1600" baseline="30000" dirty="0">
                <a:solidFill>
                  <a:prstClr val="black"/>
                </a:solidFill>
                <a:latin typeface="微软雅黑" panose="020B0503020204020204" pitchFamily="34" charset="-122"/>
                <a:ea typeface="微软雅黑" panose="020B0503020204020204" pitchFamily="34" charset="-122"/>
              </a:rPr>
              <a:t>.0</a:t>
            </a:r>
            <a:r>
              <a:rPr lang="zh-CN" altLang="en-US" sz="1600" baseline="30000" dirty="0">
                <a:solidFill>
                  <a:prstClr val="black"/>
                </a:solidFill>
                <a:latin typeface="微软雅黑" panose="020B0503020204020204" pitchFamily="34" charset="-122"/>
                <a:ea typeface="微软雅黑" panose="020B0503020204020204" pitchFamily="34" charset="-122"/>
              </a:rPr>
              <a:t>５）；对照组及观察组治疗期间无明显不良反应出现</a:t>
            </a:r>
            <a:r>
              <a:rPr lang="en-US" altLang="zh-CN" sz="1600" baseline="30000" dirty="0">
                <a:solidFill>
                  <a:prstClr val="black"/>
                </a:solidFill>
                <a:latin typeface="微软雅黑" panose="020B0503020204020204" pitchFamily="34" charset="-122"/>
                <a:ea typeface="微软雅黑" panose="020B0503020204020204" pitchFamily="34" charset="-122"/>
              </a:rPr>
              <a:t>,</a:t>
            </a:r>
            <a:r>
              <a:rPr lang="zh-CN" altLang="en-US" sz="1600" baseline="30000" dirty="0">
                <a:solidFill>
                  <a:prstClr val="black"/>
                </a:solidFill>
                <a:latin typeface="微软雅黑" panose="020B0503020204020204" pitchFamily="34" charset="-122"/>
                <a:ea typeface="微软雅黑" panose="020B0503020204020204" pitchFamily="34" charset="-122"/>
              </a:rPr>
              <a:t>表明康艾可有效缩短白细胞及体温恢复时间，提高治疗效果，促进患者恢复。</a:t>
            </a:r>
            <a:endParaRPr lang="en-US" altLang="zh-CN" sz="1600" baseline="30000" dirty="0">
              <a:solidFill>
                <a:prstClr val="black"/>
              </a:solidFill>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endParaRPr lang="en-US" altLang="zh-CN" sz="1600" baseline="30000" dirty="0">
              <a:solidFill>
                <a:prstClr val="black"/>
              </a:solidFill>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endParaRPr lang="en-US" altLang="zh-CN" sz="1600" baseline="30000" dirty="0">
              <a:solidFill>
                <a:prstClr val="black"/>
              </a:solidFill>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AutoNum type="arabicPeriod"/>
            </a:pPr>
            <a:endParaRPr lang="zh-CN" altLang="en-US" baseline="30000"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7412353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15757" y="109053"/>
            <a:ext cx="3628390" cy="998220"/>
            <a:chOff x="627" y="77"/>
            <a:chExt cx="5714" cy="1572"/>
          </a:xfrm>
        </p:grpSpPr>
        <p:pic>
          <p:nvPicPr>
            <p:cNvPr id="2" name="图片 1" descr="51miz-E1125086-61ADA3B6"/>
            <p:cNvPicPr>
              <a:picLocks noChangeAspect="1"/>
            </p:cNvPicPr>
            <p:nvPr/>
          </p:nvPicPr>
          <p:blipFill>
            <a:blip r:embed="rId3"/>
            <a:stretch>
              <a:fillRect/>
            </a:stretch>
          </p:blipFill>
          <p:spPr>
            <a:xfrm>
              <a:off x="627" y="77"/>
              <a:ext cx="1572" cy="1572"/>
            </a:xfrm>
            <a:prstGeom prst="rect">
              <a:avLst/>
            </a:prstGeom>
          </p:spPr>
        </p:pic>
        <p:sp>
          <p:nvSpPr>
            <p:cNvPr id="17" name="文本框 16"/>
            <p:cNvSpPr txBox="1"/>
            <p:nvPr/>
          </p:nvSpPr>
          <p:spPr>
            <a:xfrm>
              <a:off x="986" y="500"/>
              <a:ext cx="861" cy="727"/>
            </a:xfrm>
            <a:prstGeom prst="rect">
              <a:avLst/>
            </a:prstGeom>
            <a:noFill/>
          </p:spPr>
          <p:txBody>
            <a:bodyPr wrap="none" rtlCol="0" anchor="t">
              <a:spAutoFit/>
            </a:bodyPr>
            <a:lstStyle/>
            <a:p>
              <a:r>
                <a:rPr lang="en-US" altLang="zh-CN" sz="2400" dirty="0">
                  <a:solidFill>
                    <a:schemeClr val="accent1"/>
                  </a:solidFill>
                  <a:latin typeface="微软雅黑" panose="020B0503020204020204" pitchFamily="34" charset="-122"/>
                  <a:ea typeface="微软雅黑" panose="020B0503020204020204" pitchFamily="34" charset="-122"/>
                  <a:cs typeface="阿里巴巴普惠体" panose="00020600040101010101" pitchFamily="18" charset="-122"/>
                  <a:sym typeface="阿里巴巴普惠体" panose="00020600040101010101" pitchFamily="18" charset="-122"/>
                </a:rPr>
                <a:t>03</a:t>
              </a:r>
            </a:p>
          </p:txBody>
        </p:sp>
        <p:grpSp>
          <p:nvGrpSpPr>
            <p:cNvPr id="19" name="组合 18"/>
            <p:cNvGrpSpPr/>
            <p:nvPr/>
          </p:nvGrpSpPr>
          <p:grpSpPr>
            <a:xfrm>
              <a:off x="2020" y="398"/>
              <a:ext cx="4321" cy="942"/>
              <a:chOff x="2224" y="506"/>
              <a:chExt cx="4321" cy="942"/>
            </a:xfrm>
          </p:grpSpPr>
          <p:sp>
            <p:nvSpPr>
              <p:cNvPr id="16431" name="TextBox 15"/>
              <p:cNvSpPr txBox="1"/>
              <p:nvPr/>
            </p:nvSpPr>
            <p:spPr>
              <a:xfrm>
                <a:off x="2224" y="506"/>
                <a:ext cx="3967" cy="725"/>
              </a:xfrm>
              <a:prstGeom prst="rect">
                <a:avLst/>
              </a:prstGeom>
              <a:noFill/>
              <a:ln w="9525">
                <a:noFill/>
              </a:ln>
            </p:spPr>
            <p:txBody>
              <a:bodyPr>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Medium" panose="00020600040101010101" charset="-122"/>
                    <a:sym typeface="阿里巴巴普惠体" panose="00020600040101010101" pitchFamily="18" charset="-122"/>
                  </a:rPr>
                  <a:t> 有效性</a:t>
                </a:r>
              </a:p>
            </p:txBody>
          </p:sp>
          <p:sp>
            <p:nvSpPr>
              <p:cNvPr id="18" name="文本框 17"/>
              <p:cNvSpPr txBox="1"/>
              <p:nvPr/>
            </p:nvSpPr>
            <p:spPr>
              <a:xfrm>
                <a:off x="2224" y="1178"/>
                <a:ext cx="4321" cy="270"/>
              </a:xfrm>
              <a:prstGeom prst="rect">
                <a:avLst/>
              </a:prstGeom>
              <a:noFill/>
            </p:spPr>
            <p:txBody>
              <a:bodyPr wrap="square" rtlCol="0" anchor="t">
                <a:spAutoFit/>
              </a:bodyPr>
              <a:lstStyle/>
              <a:p>
                <a:endParaRPr lang="zh-CN" altLang="en-US" sz="500" cap="all" dirty="0">
                  <a:solidFill>
                    <a:schemeClr val="bg1">
                      <a:lumMod val="65000"/>
                    </a:schemeClr>
                  </a:solidFill>
                  <a:uFillTx/>
                  <a:latin typeface="微软雅黑" panose="020B0503020204020204" pitchFamily="34" charset="-122"/>
                  <a:ea typeface="微软雅黑" panose="020B0503020204020204" pitchFamily="34" charset="-122"/>
                  <a:sym typeface="+mn-ea"/>
                </a:endParaRPr>
              </a:p>
            </p:txBody>
          </p:sp>
        </p:grpSp>
      </p:grpSp>
      <p:sp>
        <p:nvSpPr>
          <p:cNvPr id="3" name="文本框 8">
            <a:extLst>
              <a:ext uri="{FF2B5EF4-FFF2-40B4-BE49-F238E27FC236}">
                <a16:creationId xmlns:a16="http://schemas.microsoft.com/office/drawing/2014/main" id="{19BB25BD-93D2-7F89-24E8-C2408C89294A}"/>
              </a:ext>
            </a:extLst>
          </p:cNvPr>
          <p:cNvSpPr txBox="1">
            <a:spLocks noChangeArrowheads="1"/>
          </p:cNvSpPr>
          <p:nvPr/>
        </p:nvSpPr>
        <p:spPr bwMode="auto">
          <a:xfrm>
            <a:off x="627174" y="911058"/>
            <a:ext cx="40852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9pPr>
          </a:lstStyle>
          <a:p>
            <a:pPr algn="ctr">
              <a:spcBef>
                <a:spcPct val="20000"/>
              </a:spcBef>
            </a:pPr>
            <a:r>
              <a:rPr lang="zh-CN" altLang="en-US" sz="1400" b="1"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新增适应症</a:t>
            </a:r>
            <a:r>
              <a:rPr lang="en-US" altLang="zh-CN" sz="1400" b="1"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1:  </a:t>
            </a:r>
            <a:r>
              <a:rPr lang="zh-CN" altLang="en-US" sz="1400" b="1"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重症监护期间机械通气时的镇静 </a:t>
            </a:r>
            <a:endParaRPr lang="zh-CN" altLang="en-US" sz="1400" b="1" dirty="0">
              <a:solidFill>
                <a:srgbClr val="E7E6E6">
                  <a:lumMod val="90000"/>
                </a:srgb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 name="文本框 4">
            <a:extLst>
              <a:ext uri="{FF2B5EF4-FFF2-40B4-BE49-F238E27FC236}">
                <a16:creationId xmlns:a16="http://schemas.microsoft.com/office/drawing/2014/main" id="{9D7E1B6B-DCE0-936E-3D66-55F912C975EE}"/>
              </a:ext>
            </a:extLst>
          </p:cNvPr>
          <p:cNvSpPr txBox="1"/>
          <p:nvPr/>
        </p:nvSpPr>
        <p:spPr bwMode="auto">
          <a:xfrm>
            <a:off x="614867" y="996922"/>
            <a:ext cx="2425700" cy="338554"/>
          </a:xfrm>
          <a:prstGeom prst="rect">
            <a:avLst/>
          </a:prstGeom>
          <a:noFill/>
        </p:spPr>
        <p:txBody>
          <a:bodyPr>
            <a:spAutoFit/>
          </a:bodyPr>
          <a:lstStyle/>
          <a:p>
            <a:pPr algn="just">
              <a:defRPr/>
            </a:pPr>
            <a:r>
              <a:rPr lang="zh-CN" altLang="en-US" sz="1600" b="1" dirty="0">
                <a:solidFill>
                  <a:srgbClr val="044875"/>
                </a:solidFill>
                <a:latin typeface="微软雅黑" panose="020B0503020204020204" pitchFamily="34" charset="-122"/>
                <a:ea typeface="微软雅黑" panose="020B0503020204020204" pitchFamily="34" charset="-122"/>
                <a:cs typeface="Arial" panose="020B0604020202020204" pitchFamily="34" charset="0"/>
              </a:rPr>
              <a:t>指南共识等收录情况</a:t>
            </a:r>
          </a:p>
        </p:txBody>
      </p:sp>
      <p:sp>
        <p:nvSpPr>
          <p:cNvPr id="8" name="圆角矩形 56">
            <a:extLst>
              <a:ext uri="{FF2B5EF4-FFF2-40B4-BE49-F238E27FC236}">
                <a16:creationId xmlns:a16="http://schemas.microsoft.com/office/drawing/2014/main" id="{8AD43C49-8B0A-65FF-58E5-F8C22BE3E2FE}"/>
              </a:ext>
            </a:extLst>
          </p:cNvPr>
          <p:cNvSpPr/>
          <p:nvPr/>
        </p:nvSpPr>
        <p:spPr>
          <a:xfrm flipV="1">
            <a:off x="627174" y="1339198"/>
            <a:ext cx="2141604" cy="45719"/>
          </a:xfrm>
          <a:prstGeom prst="roundRect">
            <a:avLst>
              <a:gd name="adj" fmla="val 50000"/>
            </a:avLst>
          </a:prstGeom>
          <a:gradFill>
            <a:gsLst>
              <a:gs pos="0">
                <a:sysClr val="window" lastClr="FFFFFF">
                  <a:lumMod val="75000"/>
                </a:sysClr>
              </a:gs>
              <a:gs pos="100000">
                <a:sysClr val="window" lastClr="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EE865F12-42A2-DD72-234D-6FAA739FA7B4}"/>
              </a:ext>
            </a:extLst>
          </p:cNvPr>
          <p:cNvSpPr/>
          <p:nvPr/>
        </p:nvSpPr>
        <p:spPr>
          <a:xfrm>
            <a:off x="2861767" y="977098"/>
            <a:ext cx="8117397" cy="6091219"/>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eaLnBrk="1" hangingPunct="1">
              <a:lnSpc>
                <a:spcPct val="200000"/>
              </a:lnSpc>
              <a:spcBef>
                <a:spcPct val="0"/>
              </a:spcBef>
              <a:buFontTx/>
              <a:buNone/>
            </a:pPr>
            <a:endParaRPr lang="en-US" altLang="zh-CN" sz="2400" dirty="0">
              <a:solidFill>
                <a:prstClr val="black"/>
              </a:solidFill>
              <a:latin typeface="微软雅黑" panose="020B0503020204020204" pitchFamily="34" charset="-122"/>
              <a:ea typeface="微软雅黑" panose="020B0503020204020204" pitchFamily="34" charset="-122"/>
            </a:endParaRPr>
          </a:p>
          <a:p>
            <a:pPr eaLnBrk="1" hangingPunct="1">
              <a:lnSpc>
                <a:spcPct val="200000"/>
              </a:lnSpc>
              <a:spcBef>
                <a:spcPct val="0"/>
              </a:spcBef>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化疗后白细胞减少症中医药防治与评估专家共识（</a:t>
            </a:r>
            <a:r>
              <a:rPr lang="en-US" altLang="zh-CN" sz="1600" dirty="0">
                <a:solidFill>
                  <a:prstClr val="black"/>
                </a:solidFill>
                <a:latin typeface="微软雅黑" panose="020B0503020204020204" pitchFamily="34" charset="-122"/>
                <a:ea typeface="微软雅黑" panose="020B0503020204020204" pitchFamily="34" charset="-122"/>
              </a:rPr>
              <a:t>2018</a:t>
            </a:r>
            <a:r>
              <a:rPr lang="zh-CN" altLang="en-US" sz="1600" dirty="0">
                <a:solidFill>
                  <a:prstClr val="black"/>
                </a:solidFill>
                <a:latin typeface="微软雅黑" panose="020B0503020204020204" pitchFamily="34" charset="-122"/>
                <a:ea typeface="微软雅黑" panose="020B0503020204020204" pitchFamily="34" charset="-122"/>
              </a:rPr>
              <a:t>）</a:t>
            </a:r>
          </a:p>
          <a:p>
            <a:pPr eaLnBrk="1" hangingPunct="1">
              <a:lnSpc>
                <a:spcPct val="200000"/>
              </a:lnSpc>
              <a:spcBef>
                <a:spcPct val="0"/>
              </a:spcBef>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肿瘤放化疗后白细胞减少症中西医结合治疗专家共识（</a:t>
            </a:r>
            <a:r>
              <a:rPr lang="en-US" altLang="zh-CN" sz="1600" dirty="0">
                <a:solidFill>
                  <a:prstClr val="black"/>
                </a:solidFill>
                <a:latin typeface="微软雅黑" panose="020B0503020204020204" pitchFamily="34" charset="-122"/>
                <a:ea typeface="微软雅黑" panose="020B0503020204020204" pitchFamily="34" charset="-122"/>
              </a:rPr>
              <a:t>2022</a:t>
            </a:r>
            <a:r>
              <a:rPr lang="zh-CN" altLang="en-US" sz="1600" dirty="0">
                <a:solidFill>
                  <a:prstClr val="black"/>
                </a:solidFill>
                <a:latin typeface="微软雅黑" panose="020B0503020204020204" pitchFamily="34" charset="-122"/>
                <a:ea typeface="微软雅黑" panose="020B0503020204020204" pitchFamily="34" charset="-122"/>
              </a:rPr>
              <a:t>）</a:t>
            </a:r>
          </a:p>
          <a:p>
            <a:pPr eaLnBrk="1" hangingPunct="1">
              <a:lnSpc>
                <a:spcPct val="200000"/>
              </a:lnSpc>
              <a:spcBef>
                <a:spcPct val="0"/>
              </a:spcBef>
              <a:buFont typeface="Wingdings" panose="05000000000000000000" pitchFamily="2" charset="2"/>
              <a:buChar char="n"/>
            </a:pP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中成药治疗优势病种临床应用指南（</a:t>
            </a:r>
            <a:r>
              <a:rPr lang="en-US" altLang="zh-CN" sz="1600" dirty="0">
                <a:solidFill>
                  <a:prstClr val="black"/>
                </a:solidFill>
                <a:latin typeface="微软雅黑" panose="020B0503020204020204" pitchFamily="34" charset="-122"/>
                <a:ea typeface="微软雅黑" panose="020B0503020204020204" pitchFamily="34" charset="-122"/>
              </a:rPr>
              <a:t>2020</a:t>
            </a:r>
            <a:r>
              <a:rPr lang="zh-CN" altLang="en-US" sz="1600" dirty="0">
                <a:solidFill>
                  <a:prstClr val="black"/>
                </a:solidFill>
                <a:latin typeface="微软雅黑" panose="020B0503020204020204" pitchFamily="34" charset="-122"/>
                <a:ea typeface="微软雅黑" panose="020B0503020204020204" pitchFamily="34" charset="-122"/>
              </a:rPr>
              <a:t>年）</a:t>
            </a:r>
            <a:r>
              <a:rPr lang="en-US" altLang="zh-CN" sz="1600" dirty="0">
                <a:solidFill>
                  <a:prstClr val="black"/>
                </a:solidFill>
                <a:latin typeface="微软雅黑" panose="020B0503020204020204" pitchFamily="34" charset="-122"/>
                <a:ea typeface="微软雅黑" panose="020B0503020204020204" pitchFamily="34" charset="-122"/>
              </a:rPr>
              <a:t>》</a:t>
            </a:r>
          </a:p>
          <a:p>
            <a:pPr eaLnBrk="1" hangingPunct="1">
              <a:lnSpc>
                <a:spcPct val="200000"/>
              </a:lnSpc>
              <a:spcBef>
                <a:spcPct val="0"/>
              </a:spcBef>
              <a:buFont typeface="Wingdings" panose="05000000000000000000" pitchFamily="2" charset="2"/>
              <a:buChar char="n"/>
            </a:pPr>
            <a:r>
              <a:rPr lang="en-US" altLang="zh-CN" sz="1600" dirty="0">
                <a:solidFill>
                  <a:prstClr val="black"/>
                </a:solidFill>
                <a:latin typeface="微软雅黑" panose="020B0503020204020204" pitchFamily="34" charset="-122"/>
                <a:ea typeface="微软雅黑" panose="020B0503020204020204" pitchFamily="34" charset="-122"/>
              </a:rPr>
              <a:t>2019</a:t>
            </a:r>
            <a:r>
              <a:rPr lang="zh-CN" altLang="en-US" sz="1600" dirty="0">
                <a:solidFill>
                  <a:prstClr val="black"/>
                </a:solidFill>
                <a:latin typeface="微软雅黑" panose="020B0503020204020204" pitchFamily="34" charset="-122"/>
                <a:ea typeface="微软雅黑" panose="020B0503020204020204" pitchFamily="34" charset="-122"/>
              </a:rPr>
              <a:t>原发性肝癌诊疗规范（卫健委）</a:t>
            </a:r>
          </a:p>
          <a:p>
            <a:pPr eaLnBrk="1" hangingPunct="1">
              <a:lnSpc>
                <a:spcPct val="200000"/>
              </a:lnSpc>
              <a:spcBef>
                <a:spcPct val="0"/>
              </a:spcBef>
              <a:buFont typeface="Wingdings" panose="05000000000000000000" pitchFamily="2" charset="2"/>
              <a:buChar char="n"/>
            </a:pPr>
            <a:r>
              <a:rPr lang="en-US" altLang="zh-CN" sz="1600" dirty="0">
                <a:solidFill>
                  <a:prstClr val="black"/>
                </a:solidFill>
                <a:latin typeface="微软雅黑" panose="020B0503020204020204" pitchFamily="34" charset="-122"/>
                <a:ea typeface="微软雅黑" panose="020B0503020204020204" pitchFamily="34" charset="-122"/>
              </a:rPr>
              <a:t>2022</a:t>
            </a:r>
            <a:r>
              <a:rPr lang="zh-CN" altLang="en-US" sz="1600" dirty="0">
                <a:solidFill>
                  <a:prstClr val="black"/>
                </a:solidFill>
                <a:latin typeface="微软雅黑" panose="020B0503020204020204" pitchFamily="34" charset="-122"/>
                <a:ea typeface="微软雅黑" panose="020B0503020204020204" pitchFamily="34" charset="-122"/>
              </a:rPr>
              <a:t>原发性肝癌诊疗指南（卫健委）</a:t>
            </a:r>
          </a:p>
          <a:p>
            <a:pPr eaLnBrk="1" hangingPunct="1">
              <a:lnSpc>
                <a:spcPct val="200000"/>
              </a:lnSpc>
              <a:spcBef>
                <a:spcPct val="0"/>
              </a:spcBef>
              <a:buFont typeface="Wingdings" panose="05000000000000000000" pitchFamily="2" charset="2"/>
              <a:buChar char="n"/>
            </a:pPr>
            <a:r>
              <a:rPr lang="en-US" altLang="zh-CN" sz="1600" dirty="0">
                <a:solidFill>
                  <a:prstClr val="black"/>
                </a:solidFill>
                <a:latin typeface="微软雅黑" panose="020B0503020204020204" pitchFamily="34" charset="-122"/>
                <a:ea typeface="微软雅黑" panose="020B0503020204020204" pitchFamily="34" charset="-122"/>
              </a:rPr>
              <a:t>2022</a:t>
            </a:r>
            <a:r>
              <a:rPr lang="zh-CN" altLang="en-US" sz="1600" dirty="0">
                <a:solidFill>
                  <a:prstClr val="black"/>
                </a:solidFill>
                <a:latin typeface="微软雅黑" panose="020B0503020204020204" pitchFamily="34" charset="-122"/>
                <a:ea typeface="微软雅黑" panose="020B0503020204020204" pitchFamily="34" charset="-122"/>
              </a:rPr>
              <a:t>年临床路径释义（肿瘤疾病分册）</a:t>
            </a:r>
          </a:p>
          <a:p>
            <a:pPr marL="0" indent="0" eaLnBrk="1" hangingPunct="1">
              <a:lnSpc>
                <a:spcPct val="150000"/>
              </a:lnSpc>
              <a:spcBef>
                <a:spcPct val="0"/>
              </a:spcBef>
              <a:buFontTx/>
              <a:buNone/>
            </a:pPr>
            <a:endParaRPr lang="en-US" altLang="zh-CN" sz="2400" dirty="0">
              <a:solidFill>
                <a:prstClr val="black"/>
              </a:solidFill>
              <a:latin typeface="微软雅黑" panose="020B0503020204020204" pitchFamily="34" charset="-122"/>
              <a:ea typeface="微软雅黑" panose="020B0503020204020204" pitchFamily="34" charset="-122"/>
            </a:endParaRPr>
          </a:p>
          <a:p>
            <a:pPr marL="0" indent="0" eaLnBrk="1" hangingPunct="1">
              <a:lnSpc>
                <a:spcPct val="150000"/>
              </a:lnSpc>
              <a:spcBef>
                <a:spcPct val="0"/>
              </a:spcBef>
              <a:buFontTx/>
              <a:buNone/>
            </a:pPr>
            <a:endParaRPr lang="zh-CN" altLang="en-US" sz="2400" dirty="0">
              <a:solidFill>
                <a:prstClr val="black"/>
              </a:solidFill>
              <a:latin typeface="微软雅黑" panose="020B0503020204020204" pitchFamily="34" charset="-122"/>
              <a:ea typeface="微软雅黑" panose="020B0503020204020204" pitchFamily="34" charset="-122"/>
            </a:endParaRPr>
          </a:p>
          <a:p>
            <a:pPr marL="0" indent="0" eaLnBrk="1" hangingPunct="1">
              <a:spcBef>
                <a:spcPct val="0"/>
              </a:spcBef>
              <a:buFontTx/>
              <a:buNone/>
            </a:pPr>
            <a:endParaRPr lang="en-US" altLang="zh-CN" sz="1800" dirty="0">
              <a:solidFill>
                <a:prstClr val="black"/>
              </a:solidFill>
              <a:latin typeface="微软雅黑" panose="020B0503020204020204" pitchFamily="34" charset="-122"/>
              <a:ea typeface="微软雅黑" panose="020B0503020204020204" pitchFamily="34" charset="-122"/>
            </a:endParaRPr>
          </a:p>
          <a:p>
            <a:pPr marL="0" indent="0" eaLnBrk="1" hangingPunct="1">
              <a:spcBef>
                <a:spcPct val="0"/>
              </a:spcBef>
              <a:buFontTx/>
              <a:buNone/>
            </a:pPr>
            <a:endParaRPr lang="zh-CN" altLang="en-US" sz="1800" dirty="0">
              <a:solidFill>
                <a:prstClr val="black"/>
              </a:solidFill>
              <a:latin typeface="微软雅黑" panose="020B0503020204020204" pitchFamily="34" charset="-122"/>
              <a:ea typeface="微软雅黑" panose="020B0503020204020204" pitchFamily="34" charset="-122"/>
            </a:endParaRPr>
          </a:p>
          <a:p>
            <a:pPr marL="0" indent="0" eaLnBrk="1" hangingPunct="1">
              <a:spcBef>
                <a:spcPct val="0"/>
              </a:spcBef>
              <a:buFontTx/>
              <a:buNone/>
            </a:pPr>
            <a:endParaRPr lang="en-US" altLang="zh-CN" sz="1800" b="1" dirty="0">
              <a:solidFill>
                <a:prstClr val="black"/>
              </a:solidFill>
              <a:latin typeface="微软雅黑" panose="020B0503020204020204" pitchFamily="34" charset="-122"/>
              <a:ea typeface="微软雅黑" panose="020B0503020204020204" pitchFamily="34" charset="-122"/>
            </a:endParaRPr>
          </a:p>
          <a:p>
            <a:pPr marL="0" indent="0" eaLnBrk="1" hangingPunct="1">
              <a:lnSpc>
                <a:spcPct val="150000"/>
              </a:lnSpc>
              <a:spcBef>
                <a:spcPct val="0"/>
              </a:spcBef>
              <a:buFontTx/>
              <a:buNone/>
            </a:pPr>
            <a:endParaRPr lang="en-US" altLang="zh-CN" sz="1800" dirty="0">
              <a:solidFill>
                <a:prstClr val="black"/>
              </a:solidFill>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2409097F-718D-E02F-33A7-2C56F97F8CC5}"/>
              </a:ext>
            </a:extLst>
          </p:cNvPr>
          <p:cNvSpPr txBox="1"/>
          <p:nvPr/>
        </p:nvSpPr>
        <p:spPr>
          <a:xfrm>
            <a:off x="1000312" y="5093379"/>
            <a:ext cx="10369176" cy="787523"/>
          </a:xfrm>
          <a:prstGeom prst="rect">
            <a:avLst/>
          </a:prstGeom>
          <a:noFill/>
        </p:spPr>
        <p:txBody>
          <a:bodyPr wrap="square">
            <a:spAutoFit/>
          </a:bodyPr>
          <a:lstStyle/>
          <a:p>
            <a:pPr>
              <a:lnSpc>
                <a:spcPct val="150000"/>
              </a:lnSpc>
            </a:pPr>
            <a:r>
              <a:rPr lang="zh-CN" altLang="en-US" sz="1600" b="1" dirty="0">
                <a:solidFill>
                  <a:prstClr val="black"/>
                </a:solidFill>
                <a:latin typeface="微软雅黑" panose="020B0503020204020204" pitchFamily="34" charset="-122"/>
                <a:ea typeface="微软雅黑" panose="020B0503020204020204" pitchFamily="34" charset="-122"/>
              </a:rPr>
              <a:t>康艾注射液既有抗肿瘤作用又有防治白细胞减少、慢性乙型肝炎的作用，可以提升患者临床获益，改善临床症状，提高患者生活质量，提高患者依从性。康艾注射液的应用被多本指南与教科书收录并获得相关推荐。</a:t>
            </a:r>
          </a:p>
        </p:txBody>
      </p:sp>
    </p:spTree>
    <p:extLst>
      <p:ext uri="{BB962C8B-B14F-4D97-AF65-F5344CB8AC3E}">
        <p14:creationId xmlns:p14="http://schemas.microsoft.com/office/powerpoint/2010/main" val="195399502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15757" y="109053"/>
            <a:ext cx="3628390" cy="998220"/>
            <a:chOff x="627" y="77"/>
            <a:chExt cx="5714" cy="1572"/>
          </a:xfrm>
        </p:grpSpPr>
        <p:pic>
          <p:nvPicPr>
            <p:cNvPr id="2" name="图片 1" descr="51miz-E1125086-61ADA3B6"/>
            <p:cNvPicPr>
              <a:picLocks noChangeAspect="1"/>
            </p:cNvPicPr>
            <p:nvPr/>
          </p:nvPicPr>
          <p:blipFill>
            <a:blip r:embed="rId3"/>
            <a:stretch>
              <a:fillRect/>
            </a:stretch>
          </p:blipFill>
          <p:spPr>
            <a:xfrm>
              <a:off x="627" y="77"/>
              <a:ext cx="1572" cy="1572"/>
            </a:xfrm>
            <a:prstGeom prst="rect">
              <a:avLst/>
            </a:prstGeom>
          </p:spPr>
        </p:pic>
        <p:sp>
          <p:nvSpPr>
            <p:cNvPr id="17" name="文本框 16"/>
            <p:cNvSpPr txBox="1"/>
            <p:nvPr/>
          </p:nvSpPr>
          <p:spPr>
            <a:xfrm>
              <a:off x="986" y="500"/>
              <a:ext cx="861" cy="727"/>
            </a:xfrm>
            <a:prstGeom prst="rect">
              <a:avLst/>
            </a:prstGeom>
            <a:noFill/>
          </p:spPr>
          <p:txBody>
            <a:bodyPr wrap="none" rtlCol="0" anchor="t">
              <a:spAutoFit/>
            </a:bodyPr>
            <a:lstStyle/>
            <a:p>
              <a:r>
                <a:rPr lang="en-US" altLang="zh-CN" sz="2400" dirty="0">
                  <a:solidFill>
                    <a:schemeClr val="accent1"/>
                  </a:solidFill>
                  <a:latin typeface="微软雅黑" panose="020B0503020204020204" pitchFamily="34" charset="-122"/>
                  <a:ea typeface="微软雅黑" panose="020B0503020204020204" pitchFamily="34" charset="-122"/>
                  <a:cs typeface="阿里巴巴普惠体" panose="00020600040101010101" pitchFamily="18" charset="-122"/>
                  <a:sym typeface="阿里巴巴普惠体" panose="00020600040101010101" pitchFamily="18" charset="-122"/>
                </a:rPr>
                <a:t>04</a:t>
              </a:r>
            </a:p>
          </p:txBody>
        </p:sp>
        <p:grpSp>
          <p:nvGrpSpPr>
            <p:cNvPr id="19" name="组合 18"/>
            <p:cNvGrpSpPr/>
            <p:nvPr/>
          </p:nvGrpSpPr>
          <p:grpSpPr>
            <a:xfrm>
              <a:off x="2020" y="398"/>
              <a:ext cx="4321" cy="942"/>
              <a:chOff x="2224" y="506"/>
              <a:chExt cx="4321" cy="942"/>
            </a:xfrm>
          </p:grpSpPr>
          <p:sp>
            <p:nvSpPr>
              <p:cNvPr id="16431" name="TextBox 15"/>
              <p:cNvSpPr txBox="1"/>
              <p:nvPr/>
            </p:nvSpPr>
            <p:spPr>
              <a:xfrm>
                <a:off x="2224" y="506"/>
                <a:ext cx="3967" cy="725"/>
              </a:xfrm>
              <a:prstGeom prst="rect">
                <a:avLst/>
              </a:prstGeom>
              <a:noFill/>
              <a:ln w="9525">
                <a:noFill/>
              </a:ln>
            </p:spPr>
            <p:txBody>
              <a:bodyPr>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Medium" panose="00020600040101010101" charset="-122"/>
                    <a:sym typeface="阿里巴巴普惠体" panose="00020600040101010101" pitchFamily="18" charset="-122"/>
                  </a:rPr>
                  <a:t> 创新性</a:t>
                </a:r>
              </a:p>
            </p:txBody>
          </p:sp>
          <p:sp>
            <p:nvSpPr>
              <p:cNvPr id="18" name="文本框 17"/>
              <p:cNvSpPr txBox="1"/>
              <p:nvPr/>
            </p:nvSpPr>
            <p:spPr>
              <a:xfrm>
                <a:off x="2224" y="1178"/>
                <a:ext cx="4321" cy="270"/>
              </a:xfrm>
              <a:prstGeom prst="rect">
                <a:avLst/>
              </a:prstGeom>
              <a:noFill/>
            </p:spPr>
            <p:txBody>
              <a:bodyPr wrap="square" rtlCol="0" anchor="t">
                <a:spAutoFit/>
              </a:bodyPr>
              <a:lstStyle/>
              <a:p>
                <a:endParaRPr lang="zh-CN" altLang="en-US" sz="500" cap="all" dirty="0">
                  <a:solidFill>
                    <a:schemeClr val="bg1">
                      <a:lumMod val="65000"/>
                    </a:schemeClr>
                  </a:solidFill>
                  <a:uFillTx/>
                  <a:latin typeface="微软雅黑" panose="020B0503020204020204" pitchFamily="34" charset="-122"/>
                  <a:ea typeface="微软雅黑" panose="020B0503020204020204" pitchFamily="34" charset="-122"/>
                  <a:sym typeface="+mn-ea"/>
                </a:endParaRPr>
              </a:p>
            </p:txBody>
          </p:sp>
        </p:grpSp>
      </p:grpSp>
      <p:grpSp>
        <p:nvGrpSpPr>
          <p:cNvPr id="3" name="组合 2">
            <a:extLst>
              <a:ext uri="{FF2B5EF4-FFF2-40B4-BE49-F238E27FC236}">
                <a16:creationId xmlns:a16="http://schemas.microsoft.com/office/drawing/2014/main" id="{C97C98CA-BA2C-C564-2178-55FCB89C3090}"/>
              </a:ext>
            </a:extLst>
          </p:cNvPr>
          <p:cNvGrpSpPr/>
          <p:nvPr/>
        </p:nvGrpSpPr>
        <p:grpSpPr>
          <a:xfrm>
            <a:off x="289620" y="1368457"/>
            <a:ext cx="7467477" cy="4803742"/>
            <a:chOff x="655392" y="2407011"/>
            <a:chExt cx="5982605" cy="4244716"/>
          </a:xfrm>
        </p:grpSpPr>
        <p:sp>
          <p:nvSpPr>
            <p:cNvPr id="5" name="圆角矩形 14">
              <a:extLst>
                <a:ext uri="{FF2B5EF4-FFF2-40B4-BE49-F238E27FC236}">
                  <a16:creationId xmlns:a16="http://schemas.microsoft.com/office/drawing/2014/main" id="{A247B4DE-C8C8-79ED-049C-43C2FF103D3C}"/>
                </a:ext>
              </a:extLst>
            </p:cNvPr>
            <p:cNvSpPr/>
            <p:nvPr/>
          </p:nvSpPr>
          <p:spPr>
            <a:xfrm>
              <a:off x="3975508" y="2733626"/>
              <a:ext cx="2662489" cy="3805220"/>
            </a:xfrm>
            <a:prstGeom prst="roundRect">
              <a:avLst>
                <a:gd name="adj" fmla="val 5121"/>
              </a:avLst>
            </a:prstGeom>
            <a:solidFill>
              <a:sysClr val="windowText" lastClr="000000">
                <a:lumMod val="50000"/>
                <a:lumOff val="50000"/>
                <a:alpha val="1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36号-正文宋楷"/>
                <a:cs typeface="+mn-cs"/>
              </a:endParaRPr>
            </a:p>
          </p:txBody>
        </p:sp>
        <p:sp>
          <p:nvSpPr>
            <p:cNvPr id="8" name="圆角矩形 15">
              <a:extLst>
                <a:ext uri="{FF2B5EF4-FFF2-40B4-BE49-F238E27FC236}">
                  <a16:creationId xmlns:a16="http://schemas.microsoft.com/office/drawing/2014/main" id="{E1DB1DB7-49DB-C9D9-587D-AD58B96E7778}"/>
                </a:ext>
              </a:extLst>
            </p:cNvPr>
            <p:cNvSpPr/>
            <p:nvPr/>
          </p:nvSpPr>
          <p:spPr>
            <a:xfrm>
              <a:off x="4487278" y="2407011"/>
              <a:ext cx="1638949" cy="417130"/>
            </a:xfrm>
            <a:prstGeom prst="roundRect">
              <a:avLst>
                <a:gd name="adj" fmla="val 20000"/>
              </a:avLst>
            </a:prstGeom>
            <a:solidFill>
              <a:schemeClr val="accent1"/>
            </a:solidFill>
            <a:ln w="57150" cap="rnd" cmpd="sng" algn="ctr">
              <a:noFill/>
              <a:prstDash val="solid"/>
              <a:round/>
            </a:ln>
            <a:effectLst/>
          </p:spPr>
          <p:txBody>
            <a:bodyPr rot="0" spcFirstLastPara="0" vert="horz" wrap="square" lIns="91440" tIns="45720" rIns="91440" bIns="45720" numCol="1" spcCol="0" rtlCol="0" fromWordArt="0" anchor="ctr" anchorCtr="0" forceAA="0" compatLnSpc="1">
              <a:normAutofit/>
            </a:bodyP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white"/>
                  </a:solidFill>
                  <a:effectLst/>
                  <a:uLnTx/>
                  <a:uFillTx/>
                  <a:latin typeface="字魂36号-正文宋楷"/>
                  <a:cs typeface="+mn-cs"/>
                </a:rPr>
                <a:t>创新应用</a:t>
              </a:r>
            </a:p>
          </p:txBody>
        </p:sp>
        <p:sp>
          <p:nvSpPr>
            <p:cNvPr id="10" name="文本框 9">
              <a:extLst>
                <a:ext uri="{FF2B5EF4-FFF2-40B4-BE49-F238E27FC236}">
                  <a16:creationId xmlns:a16="http://schemas.microsoft.com/office/drawing/2014/main" id="{343D6A18-5A2E-0DC6-850D-532929B873A7}"/>
                </a:ext>
              </a:extLst>
            </p:cNvPr>
            <p:cNvSpPr txBox="1"/>
            <p:nvPr/>
          </p:nvSpPr>
          <p:spPr>
            <a:xfrm>
              <a:off x="3975508" y="3059486"/>
              <a:ext cx="2513631" cy="1761279"/>
            </a:xfrm>
            <a:prstGeom prst="rect">
              <a:avLst/>
            </a:prstGeom>
            <a:noFill/>
          </p:spPr>
          <p:txBody>
            <a:bodyPr wrap="square" anchor="t" anchorCtr="0">
              <a:spAutoFit/>
            </a:bodyPr>
            <a:lstStyle/>
            <a:p>
              <a:pPr marL="171450" indent="-171450" defTabSz="457200">
                <a:lnSpc>
                  <a:spcPct val="150000"/>
                </a:lnSpc>
                <a:buFont typeface="Arial" panose="020B0604020202020204" pitchFamily="34" charset="0"/>
                <a:buChar char="•"/>
              </a:pPr>
              <a:r>
                <a:rPr lang="zh-CN" altLang="en-US" sz="1400" kern="0" dirty="0">
                  <a:latin typeface="微软雅黑" panose="020B0503020204020204" pitchFamily="34" charset="-122"/>
                  <a:ea typeface="微软雅黑" panose="020B0503020204020204" pitchFamily="34" charset="-122"/>
                </a:rPr>
                <a:t>康艾注射液可适用于老人与儿童等特殊人群，尤其在老人人群中应用较多。康艾使用剂量与次数灵活，可极大的提升患者的依从性。无需特殊条件贮存，可降低药品管理难度与成本。</a:t>
              </a:r>
              <a:endParaRPr lang="en-US" altLang="zh-CN" sz="1400" kern="0" dirty="0">
                <a:latin typeface="微软雅黑" panose="020B0503020204020204" pitchFamily="34" charset="-122"/>
                <a:ea typeface="微软雅黑" panose="020B0503020204020204" pitchFamily="34" charset="-122"/>
              </a:endParaRPr>
            </a:p>
          </p:txBody>
        </p:sp>
        <p:sp>
          <p:nvSpPr>
            <p:cNvPr id="11" name="圆角矩形 7">
              <a:extLst>
                <a:ext uri="{FF2B5EF4-FFF2-40B4-BE49-F238E27FC236}">
                  <a16:creationId xmlns:a16="http://schemas.microsoft.com/office/drawing/2014/main" id="{D98EC0D7-9BE2-364D-BF36-6E9095E42ACB}"/>
                </a:ext>
              </a:extLst>
            </p:cNvPr>
            <p:cNvSpPr/>
            <p:nvPr/>
          </p:nvSpPr>
          <p:spPr>
            <a:xfrm>
              <a:off x="655392" y="2693521"/>
              <a:ext cx="3173495" cy="3958206"/>
            </a:xfrm>
            <a:prstGeom prst="roundRect">
              <a:avLst>
                <a:gd name="adj" fmla="val 5121"/>
              </a:avLst>
            </a:prstGeom>
            <a:solidFill>
              <a:sysClr val="windowText" lastClr="000000">
                <a:lumMod val="50000"/>
                <a:lumOff val="50000"/>
                <a:alpha val="1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36号-正文宋楷"/>
                <a:cs typeface="+mn-cs"/>
              </a:endParaRPr>
            </a:p>
          </p:txBody>
        </p:sp>
        <p:sp>
          <p:nvSpPr>
            <p:cNvPr id="14" name="圆角矩形 8">
              <a:extLst>
                <a:ext uri="{FF2B5EF4-FFF2-40B4-BE49-F238E27FC236}">
                  <a16:creationId xmlns:a16="http://schemas.microsoft.com/office/drawing/2014/main" id="{46E3695B-3E86-4A4B-5B8F-099325EF790C}"/>
                </a:ext>
              </a:extLst>
            </p:cNvPr>
            <p:cNvSpPr/>
            <p:nvPr/>
          </p:nvSpPr>
          <p:spPr>
            <a:xfrm>
              <a:off x="1473849" y="2407768"/>
              <a:ext cx="1638949" cy="417130"/>
            </a:xfrm>
            <a:prstGeom prst="roundRect">
              <a:avLst>
                <a:gd name="adj" fmla="val 20000"/>
              </a:avLst>
            </a:prstGeom>
            <a:solidFill>
              <a:schemeClr val="accent1"/>
            </a:solidFill>
            <a:ln w="57150" cap="rnd" cmpd="sng" algn="ctr">
              <a:noFill/>
              <a:prstDash val="solid"/>
              <a:round/>
            </a:ln>
            <a:effectLst/>
          </p:spPr>
          <p:txBody>
            <a:bodyPr rot="0" spcFirstLastPara="0" vert="horz" wrap="square" lIns="91440" tIns="45720" rIns="91440" bIns="45720" numCol="1" spcCol="0" rtlCol="0" fromWordArt="0" anchor="ctr" anchorCtr="0" forceAA="0" compatLnSpc="1">
              <a:normAutofit/>
            </a:bodyP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white"/>
                  </a:solidFill>
                  <a:effectLst/>
                  <a:uLnTx/>
                  <a:uFillTx/>
                  <a:latin typeface="字魂36号-正文宋楷"/>
                  <a:cs typeface="+mn-cs"/>
                </a:rPr>
                <a:t>创新点</a:t>
              </a:r>
            </a:p>
          </p:txBody>
        </p:sp>
        <p:sp>
          <p:nvSpPr>
            <p:cNvPr id="23" name="文本框 22">
              <a:extLst>
                <a:ext uri="{FF2B5EF4-FFF2-40B4-BE49-F238E27FC236}">
                  <a16:creationId xmlns:a16="http://schemas.microsoft.com/office/drawing/2014/main" id="{B5F637B9-9A45-8E96-3FC3-529F53F80F21}"/>
                </a:ext>
              </a:extLst>
            </p:cNvPr>
            <p:cNvSpPr txBox="1"/>
            <p:nvPr/>
          </p:nvSpPr>
          <p:spPr>
            <a:xfrm>
              <a:off x="837314" y="2981641"/>
              <a:ext cx="2818000" cy="2332394"/>
            </a:xfrm>
            <a:prstGeom prst="rect">
              <a:avLst/>
            </a:prstGeom>
            <a:noFill/>
          </p:spPr>
          <p:txBody>
            <a:bodyPr wrap="square" anchor="t" anchorCtr="0">
              <a:spAutoFit/>
            </a:bodyPr>
            <a:lstStyle/>
            <a:p>
              <a:pPr marL="171450" marR="0" lvl="0" indent="-171450" defTabSz="45720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zh-CN" altLang="en-US" sz="1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171450" marR="0" lvl="0" indent="-171450" defTabSz="4572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康艾注射液上市后与浙江大学联合进行品种二次再开发，重点围绕康艾的化学组成、药效物质、配伍合理性、类过敏物筛查等进行了探究。揭示康艾注射液的作用机制，增强产品质量控制，降低不良反应发生率，打造“看得见、说得清”中药注射剂产品。</a:t>
              </a:r>
              <a:endParaRPr kumimoji="0" lang="en-US" altLang="zh-CN" sz="1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grpSp>
      <p:sp>
        <p:nvSpPr>
          <p:cNvPr id="24" name="圆角矩形 14">
            <a:extLst>
              <a:ext uri="{FF2B5EF4-FFF2-40B4-BE49-F238E27FC236}">
                <a16:creationId xmlns:a16="http://schemas.microsoft.com/office/drawing/2014/main" id="{1DFFBFDE-231F-1018-FCBC-461F74FDA0CC}"/>
              </a:ext>
            </a:extLst>
          </p:cNvPr>
          <p:cNvSpPr/>
          <p:nvPr/>
        </p:nvSpPr>
        <p:spPr>
          <a:xfrm>
            <a:off x="8444753" y="1840523"/>
            <a:ext cx="3047984" cy="4203929"/>
          </a:xfrm>
          <a:prstGeom prst="roundRect">
            <a:avLst>
              <a:gd name="adj" fmla="val 5121"/>
            </a:avLst>
          </a:prstGeom>
          <a:solidFill>
            <a:sysClr val="windowText" lastClr="000000">
              <a:lumMod val="50000"/>
              <a:lumOff val="50000"/>
              <a:alpha val="1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200000"/>
              </a:lnSpc>
              <a:spcBef>
                <a:spcPts val="0"/>
              </a:spcBef>
              <a:spcAft>
                <a:spcPts val="0"/>
              </a:spcAft>
              <a:buClrTx/>
              <a:buSzTx/>
              <a:buFontTx/>
              <a:buNone/>
              <a:tabLst/>
              <a:defRPr/>
            </a:pPr>
            <a:r>
              <a:rPr lang="zh-CN" altLang="en-US" sz="1400" kern="0" dirty="0">
                <a:latin typeface="微软雅黑" panose="020B0503020204020204" pitchFamily="34" charset="-122"/>
                <a:ea typeface="微软雅黑" panose="020B0503020204020204" pitchFamily="34" charset="-122"/>
              </a:rPr>
              <a:t>康艾注射液是基于扶正解毒方人参、黄芪提取物联合苦参素，经现代工艺研制而成的现代中药。具有益气扶正、增免、抗肿瘤的作用。其中人参有大补元气、固脱生津、安神的功效</a:t>
            </a:r>
            <a:r>
              <a:rPr lang="en-US" altLang="zh-CN" sz="1400" kern="0" dirty="0">
                <a:latin typeface="微软雅黑" panose="020B0503020204020204" pitchFamily="34" charset="-122"/>
                <a:ea typeface="微软雅黑" panose="020B0503020204020204" pitchFamily="34" charset="-122"/>
              </a:rPr>
              <a:t>; </a:t>
            </a:r>
            <a:r>
              <a:rPr lang="zh-CN" altLang="en-US" sz="1400" kern="0" dirty="0">
                <a:latin typeface="微软雅黑" panose="020B0503020204020204" pitchFamily="34" charset="-122"/>
                <a:ea typeface="微软雅黑" panose="020B0503020204020204" pitchFamily="34" charset="-122"/>
              </a:rPr>
              <a:t>黄芪具有益卫固表、利水消肿、脱毒生肌及补中益气的作用</a:t>
            </a:r>
            <a:r>
              <a:rPr lang="en-US" altLang="zh-CN" sz="1400" kern="0" dirty="0">
                <a:latin typeface="微软雅黑" panose="020B0503020204020204" pitchFamily="34" charset="-122"/>
                <a:ea typeface="微软雅黑" panose="020B0503020204020204" pitchFamily="34" charset="-122"/>
              </a:rPr>
              <a:t>; </a:t>
            </a:r>
            <a:r>
              <a:rPr lang="zh-CN" altLang="en-US" sz="1400" kern="0" dirty="0">
                <a:latin typeface="微软雅黑" panose="020B0503020204020204" pitchFamily="34" charset="-122"/>
                <a:ea typeface="微软雅黑" panose="020B0503020204020204" pitchFamily="34" charset="-122"/>
              </a:rPr>
              <a:t>苦参具有清热燥湿、杀虫利尿的功效。</a:t>
            </a:r>
          </a:p>
        </p:txBody>
      </p:sp>
      <p:sp>
        <p:nvSpPr>
          <p:cNvPr id="25" name="圆角矩形 8">
            <a:extLst>
              <a:ext uri="{FF2B5EF4-FFF2-40B4-BE49-F238E27FC236}">
                <a16:creationId xmlns:a16="http://schemas.microsoft.com/office/drawing/2014/main" id="{E54566A8-0522-703B-C3F7-E16334C6B1D6}"/>
              </a:ext>
            </a:extLst>
          </p:cNvPr>
          <p:cNvSpPr/>
          <p:nvPr/>
        </p:nvSpPr>
        <p:spPr>
          <a:xfrm>
            <a:off x="8885125" y="1508808"/>
            <a:ext cx="2067001" cy="458560"/>
          </a:xfrm>
          <a:prstGeom prst="roundRect">
            <a:avLst>
              <a:gd name="adj" fmla="val 20000"/>
            </a:avLst>
          </a:prstGeom>
          <a:solidFill>
            <a:schemeClr val="accent2"/>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r>
              <a:rPr lang="zh-CN" altLang="en-US" b="1" dirty="0">
                <a:solidFill>
                  <a:schemeClr val="bg1"/>
                </a:solidFill>
              </a:rPr>
              <a:t>传承性</a:t>
            </a:r>
          </a:p>
        </p:txBody>
      </p:sp>
    </p:spTree>
    <p:extLst>
      <p:ext uri="{BB962C8B-B14F-4D97-AF65-F5344CB8AC3E}">
        <p14:creationId xmlns:p14="http://schemas.microsoft.com/office/powerpoint/2010/main" val="374475918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15757" y="109053"/>
            <a:ext cx="3628390" cy="998220"/>
            <a:chOff x="627" y="77"/>
            <a:chExt cx="5714" cy="1572"/>
          </a:xfrm>
        </p:grpSpPr>
        <p:pic>
          <p:nvPicPr>
            <p:cNvPr id="2" name="图片 1" descr="51miz-E1125086-61ADA3B6"/>
            <p:cNvPicPr>
              <a:picLocks noChangeAspect="1"/>
            </p:cNvPicPr>
            <p:nvPr/>
          </p:nvPicPr>
          <p:blipFill>
            <a:blip r:embed="rId3"/>
            <a:stretch>
              <a:fillRect/>
            </a:stretch>
          </p:blipFill>
          <p:spPr>
            <a:xfrm>
              <a:off x="627" y="77"/>
              <a:ext cx="1572" cy="1572"/>
            </a:xfrm>
            <a:prstGeom prst="rect">
              <a:avLst/>
            </a:prstGeom>
          </p:spPr>
        </p:pic>
        <p:sp>
          <p:nvSpPr>
            <p:cNvPr id="17" name="文本框 16"/>
            <p:cNvSpPr txBox="1"/>
            <p:nvPr/>
          </p:nvSpPr>
          <p:spPr>
            <a:xfrm>
              <a:off x="986" y="500"/>
              <a:ext cx="861" cy="727"/>
            </a:xfrm>
            <a:prstGeom prst="rect">
              <a:avLst/>
            </a:prstGeom>
            <a:noFill/>
          </p:spPr>
          <p:txBody>
            <a:bodyPr wrap="none" rtlCol="0" anchor="t">
              <a:spAutoFit/>
            </a:bodyPr>
            <a:lstStyle/>
            <a:p>
              <a:r>
                <a:rPr lang="en-US" altLang="zh-CN" sz="2400" dirty="0">
                  <a:solidFill>
                    <a:schemeClr val="accent1"/>
                  </a:solidFill>
                  <a:latin typeface="微软雅黑" panose="020B0503020204020204" pitchFamily="34" charset="-122"/>
                  <a:ea typeface="微软雅黑" panose="020B0503020204020204" pitchFamily="34" charset="-122"/>
                  <a:cs typeface="阿里巴巴普惠体" panose="00020600040101010101" pitchFamily="18" charset="-122"/>
                  <a:sym typeface="阿里巴巴普惠体" panose="00020600040101010101" pitchFamily="18" charset="-122"/>
                </a:rPr>
                <a:t>05</a:t>
              </a:r>
            </a:p>
          </p:txBody>
        </p:sp>
        <p:grpSp>
          <p:nvGrpSpPr>
            <p:cNvPr id="19" name="组合 18"/>
            <p:cNvGrpSpPr/>
            <p:nvPr/>
          </p:nvGrpSpPr>
          <p:grpSpPr>
            <a:xfrm>
              <a:off x="2020" y="398"/>
              <a:ext cx="4321" cy="942"/>
              <a:chOff x="2224" y="506"/>
              <a:chExt cx="4321" cy="942"/>
            </a:xfrm>
          </p:grpSpPr>
          <p:sp>
            <p:nvSpPr>
              <p:cNvPr id="16431" name="TextBox 15"/>
              <p:cNvSpPr txBox="1"/>
              <p:nvPr/>
            </p:nvSpPr>
            <p:spPr>
              <a:xfrm>
                <a:off x="2224" y="506"/>
                <a:ext cx="3967" cy="725"/>
              </a:xfrm>
              <a:prstGeom prst="rect">
                <a:avLst/>
              </a:prstGeom>
              <a:noFill/>
              <a:ln w="9525">
                <a:noFill/>
              </a:ln>
            </p:spPr>
            <p:txBody>
              <a:bodyPr>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Medium" panose="00020600040101010101" charset="-122"/>
                    <a:sym typeface="阿里巴巴普惠体" panose="00020600040101010101" pitchFamily="18" charset="-122"/>
                  </a:rPr>
                  <a:t>公平性</a:t>
                </a:r>
              </a:p>
            </p:txBody>
          </p:sp>
          <p:sp>
            <p:nvSpPr>
              <p:cNvPr id="18" name="文本框 17"/>
              <p:cNvSpPr txBox="1"/>
              <p:nvPr/>
            </p:nvSpPr>
            <p:spPr>
              <a:xfrm>
                <a:off x="2224" y="1178"/>
                <a:ext cx="4321" cy="270"/>
              </a:xfrm>
              <a:prstGeom prst="rect">
                <a:avLst/>
              </a:prstGeom>
              <a:noFill/>
            </p:spPr>
            <p:txBody>
              <a:bodyPr wrap="square" rtlCol="0" anchor="t">
                <a:spAutoFit/>
              </a:bodyPr>
              <a:lstStyle/>
              <a:p>
                <a:endParaRPr lang="zh-CN" altLang="en-US" sz="500" cap="all" dirty="0">
                  <a:solidFill>
                    <a:schemeClr val="bg1">
                      <a:lumMod val="65000"/>
                    </a:schemeClr>
                  </a:solidFill>
                  <a:uFillTx/>
                  <a:latin typeface="微软雅黑" panose="020B0503020204020204" pitchFamily="34" charset="-122"/>
                  <a:ea typeface="微软雅黑" panose="020B0503020204020204" pitchFamily="34" charset="-122"/>
                  <a:sym typeface="+mn-ea"/>
                </a:endParaRPr>
              </a:p>
            </p:txBody>
          </p:sp>
        </p:grpSp>
      </p:grpSp>
      <p:sp>
        <p:nvSpPr>
          <p:cNvPr id="38" name="文本框 37">
            <a:extLst>
              <a:ext uri="{FF2B5EF4-FFF2-40B4-BE49-F238E27FC236}">
                <a16:creationId xmlns:a16="http://schemas.microsoft.com/office/drawing/2014/main" id="{F53A458A-C7B2-7EC4-12A3-7C0366BFF95C}"/>
              </a:ext>
            </a:extLst>
          </p:cNvPr>
          <p:cNvSpPr txBox="1"/>
          <p:nvPr/>
        </p:nvSpPr>
        <p:spPr bwMode="auto">
          <a:xfrm>
            <a:off x="1307495" y="1225326"/>
            <a:ext cx="10129230" cy="1023742"/>
          </a:xfrm>
          <a:prstGeom prst="rect">
            <a:avLst/>
          </a:prstGeom>
          <a:noFill/>
        </p:spPr>
        <p:txBody>
          <a:bodyPr wrap="square">
            <a:spAutoFit/>
          </a:bodyPr>
          <a:lstStyle/>
          <a:p>
            <a:pPr marL="285750" indent="-285750" algn="just">
              <a:lnSpc>
                <a:spcPct val="150000"/>
              </a:lnSpc>
              <a:buFont typeface="Wingdings" pitchFamily="2" charset="2"/>
              <a:buChar char="n"/>
              <a:defRPr/>
            </a:pPr>
            <a:r>
              <a:rPr lang="zh-CN" altLang="en-US" sz="1400" b="0" i="0" dirty="0">
                <a:solidFill>
                  <a:srgbClr val="333333"/>
                </a:solidFill>
                <a:effectLst/>
                <a:highlight>
                  <a:srgbClr val="FFFFFF"/>
                </a:highlight>
                <a:latin typeface="Microsoft YaHei" panose="020B0503020204020204" pitchFamily="34" charset="-122"/>
                <a:ea typeface="Microsoft YaHei" panose="020B0503020204020204" pitchFamily="34" charset="-122"/>
              </a:rPr>
              <a:t>白细胞减少症多发于肿瘤患者放化疗时期，康艾本身可作为抗肿瘤药物使用，即可满足基本临床用药需求，可减少升白制剂的使用，节省医保基金。本品</a:t>
            </a:r>
            <a:r>
              <a:rPr lang="en-US" altLang="zh-CN" sz="1400" b="0" i="0" dirty="0">
                <a:solidFill>
                  <a:srgbClr val="333333"/>
                </a:solidFill>
                <a:effectLst/>
                <a:highlight>
                  <a:srgbClr val="FFFFFF"/>
                </a:highlight>
                <a:latin typeface="Microsoft YaHei" panose="020B0503020204020204" pitchFamily="34" charset="-122"/>
                <a:ea typeface="Microsoft YaHei" panose="020B0503020204020204" pitchFamily="34" charset="-122"/>
              </a:rPr>
              <a:t>2021</a:t>
            </a:r>
            <a:r>
              <a:rPr lang="zh-CN" altLang="en-US" sz="1400" b="0" i="0" dirty="0">
                <a:solidFill>
                  <a:srgbClr val="333333"/>
                </a:solidFill>
                <a:effectLst/>
                <a:highlight>
                  <a:srgbClr val="FFFFFF"/>
                </a:highlight>
                <a:latin typeface="Microsoft YaHei" panose="020B0503020204020204" pitchFamily="34" charset="-122"/>
                <a:ea typeface="Microsoft YaHei" panose="020B0503020204020204" pitchFamily="34" charset="-122"/>
              </a:rPr>
              <a:t>年国谈降幅已高达</a:t>
            </a:r>
            <a:r>
              <a:rPr lang="en-US" altLang="zh-CN" sz="1400" b="0" i="0" dirty="0">
                <a:solidFill>
                  <a:srgbClr val="333333"/>
                </a:solidFill>
                <a:effectLst/>
                <a:highlight>
                  <a:srgbClr val="FFFFFF"/>
                </a:highlight>
                <a:latin typeface="Microsoft YaHei" panose="020B0503020204020204" pitchFamily="34" charset="-122"/>
                <a:ea typeface="Microsoft YaHei" panose="020B0503020204020204" pitchFamily="34" charset="-122"/>
              </a:rPr>
              <a:t>60%</a:t>
            </a:r>
            <a:r>
              <a:rPr lang="zh-CN" altLang="en-US" sz="1400" b="0" i="0" dirty="0">
                <a:solidFill>
                  <a:srgbClr val="333333"/>
                </a:solidFill>
                <a:effectLst/>
                <a:highlight>
                  <a:srgbClr val="FFFFFF"/>
                </a:highlight>
                <a:latin typeface="Microsoft YaHei" panose="020B0503020204020204" pitchFamily="34" charset="-122"/>
                <a:ea typeface="Microsoft YaHei" panose="020B0503020204020204" pitchFamily="34" charset="-122"/>
              </a:rPr>
              <a:t>多，目前日治疗费用远远低于同类产品，恢复说明书支付范围（白细胞减少症），产品临床价值更高，经济性优，患者自付更低，能带来更多医保基金结余。</a:t>
            </a:r>
            <a:endParaRPr lang="en-US" altLang="zh-CN" sz="1300" dirty="0">
              <a:latin typeface="Microsoft YaHei" panose="020B0503020204020204" pitchFamily="34" charset="-122"/>
              <a:ea typeface="Microsoft YaHei" panose="020B0503020204020204" pitchFamily="34" charset="-122"/>
              <a:cs typeface="Arial" panose="020B0604020202020204" pitchFamily="34" charset="0"/>
            </a:endParaRPr>
          </a:p>
        </p:txBody>
      </p:sp>
      <p:grpSp>
        <p:nvGrpSpPr>
          <p:cNvPr id="39" name="组合 4">
            <a:extLst>
              <a:ext uri="{FF2B5EF4-FFF2-40B4-BE49-F238E27FC236}">
                <a16:creationId xmlns:a16="http://schemas.microsoft.com/office/drawing/2014/main" id="{E80D20A4-E21C-2262-6DEF-5BE386CB88D2}"/>
              </a:ext>
            </a:extLst>
          </p:cNvPr>
          <p:cNvGrpSpPr>
            <a:grpSpLocks/>
          </p:cNvGrpSpPr>
          <p:nvPr/>
        </p:nvGrpSpPr>
        <p:grpSpPr bwMode="auto">
          <a:xfrm>
            <a:off x="1156285" y="805234"/>
            <a:ext cx="10401536" cy="1715956"/>
            <a:chOff x="538007" y="2622116"/>
            <a:chExt cx="10400128" cy="1715101"/>
          </a:xfrm>
        </p:grpSpPr>
        <p:sp>
          <p:nvSpPr>
            <p:cNvPr id="40" name="矩形 39">
              <a:extLst>
                <a:ext uri="{FF2B5EF4-FFF2-40B4-BE49-F238E27FC236}">
                  <a16:creationId xmlns:a16="http://schemas.microsoft.com/office/drawing/2014/main" id="{E6B4C2E2-B699-3BD6-6C65-24908F307E4D}"/>
                </a:ext>
              </a:extLst>
            </p:cNvPr>
            <p:cNvSpPr/>
            <p:nvPr/>
          </p:nvSpPr>
          <p:spPr>
            <a:xfrm>
              <a:off x="618761" y="2855926"/>
              <a:ext cx="10319374" cy="1481291"/>
            </a:xfrm>
            <a:prstGeom prst="rect">
              <a:avLst/>
            </a:prstGeom>
            <a:noFill/>
            <a:ln w="19050" cap="flat" cmpd="sng" algn="ctr">
              <a:solidFill>
                <a:schemeClr val="accent1"/>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1" name="文本框 40">
              <a:extLst>
                <a:ext uri="{FF2B5EF4-FFF2-40B4-BE49-F238E27FC236}">
                  <a16:creationId xmlns:a16="http://schemas.microsoft.com/office/drawing/2014/main" id="{49432649-9566-254C-A79D-84D47D78B732}"/>
                </a:ext>
              </a:extLst>
            </p:cNvPr>
            <p:cNvSpPr txBox="1"/>
            <p:nvPr/>
          </p:nvSpPr>
          <p:spPr>
            <a:xfrm>
              <a:off x="790188" y="2670355"/>
              <a:ext cx="2237279" cy="307624"/>
            </a:xfrm>
            <a:prstGeom prst="rect">
              <a:avLst/>
            </a:prstGeom>
            <a:blipFill>
              <a:blip r:embed="rId4"/>
              <a:stretch>
                <a:fillRect t="-45000"/>
              </a:stretch>
            </a:blip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chemeClr val="accent1"/>
                  </a:solidFill>
                  <a:effectLst/>
                  <a:uLnTx/>
                  <a:uFillTx/>
                  <a:latin typeface="Microsoft YaHei" panose="020B0503020204020204" pitchFamily="34" charset="-122"/>
                  <a:ea typeface="Microsoft YaHei" panose="020B0503020204020204" pitchFamily="34" charset="-122"/>
                </a:rPr>
                <a:t>符合“保基本”原则描述</a:t>
              </a:r>
              <a:r>
                <a:rPr kumimoji="0" lang="zh-CN" altLang="en-US" sz="1400" b="1" i="0" u="none" strike="noStrike" kern="0" cap="none" spc="0" normalizeH="0" baseline="0" noProof="0" dirty="0">
                  <a:ln>
                    <a:noFill/>
                  </a:ln>
                  <a:solidFill>
                    <a:srgbClr val="044875"/>
                  </a:solidFill>
                  <a:effectLst/>
                  <a:uLnTx/>
                  <a:uFillTx/>
                  <a:latin typeface="Microsoft YaHei" panose="020B0503020204020204" pitchFamily="34" charset="-122"/>
                  <a:ea typeface="Microsoft YaHei" panose="020B0503020204020204" pitchFamily="34" charset="-122"/>
                </a:rPr>
                <a:t>：</a:t>
              </a:r>
            </a:p>
          </p:txBody>
        </p:sp>
        <p:sp>
          <p:nvSpPr>
            <p:cNvPr id="42" name="矩形 41">
              <a:extLst>
                <a:ext uri="{FF2B5EF4-FFF2-40B4-BE49-F238E27FC236}">
                  <a16:creationId xmlns:a16="http://schemas.microsoft.com/office/drawing/2014/main" id="{CBB7EC29-CA08-108D-1345-DEAA3B720E58}"/>
                </a:ext>
              </a:extLst>
            </p:cNvPr>
            <p:cNvSpPr/>
            <p:nvPr/>
          </p:nvSpPr>
          <p:spPr>
            <a:xfrm>
              <a:off x="538007" y="2622116"/>
              <a:ext cx="171427" cy="461731"/>
            </a:xfrm>
            <a:prstGeom prst="rect">
              <a:avLst/>
            </a:prstGeom>
            <a:solidFill>
              <a:schemeClr val="accent1"/>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43" name="文本框 42">
            <a:extLst>
              <a:ext uri="{FF2B5EF4-FFF2-40B4-BE49-F238E27FC236}">
                <a16:creationId xmlns:a16="http://schemas.microsoft.com/office/drawing/2014/main" id="{4B2FA72D-3DC1-F2AF-5973-3C429EC29DED}"/>
              </a:ext>
            </a:extLst>
          </p:cNvPr>
          <p:cNvSpPr txBox="1"/>
          <p:nvPr/>
        </p:nvSpPr>
        <p:spPr bwMode="auto">
          <a:xfrm>
            <a:off x="1253847" y="3158139"/>
            <a:ext cx="10182878" cy="1346907"/>
          </a:xfrm>
          <a:prstGeom prst="rect">
            <a:avLst/>
          </a:prstGeom>
          <a:noFill/>
        </p:spPr>
        <p:txBody>
          <a:bodyPr wrap="square">
            <a:spAutoFit/>
          </a:bodyPr>
          <a:lstStyle/>
          <a:p>
            <a:pPr marL="285750" indent="-285750" algn="just">
              <a:lnSpc>
                <a:spcPct val="150000"/>
              </a:lnSpc>
              <a:buFont typeface="Wingdings" panose="05000000000000000000" pitchFamily="2" charset="2"/>
              <a:buChar char="n"/>
              <a:defRPr/>
            </a:pPr>
            <a:r>
              <a:rPr lang="zh-CN" altLang="en-US" sz="1400" b="0" i="0" dirty="0">
                <a:solidFill>
                  <a:srgbClr val="333333"/>
                </a:solidFill>
                <a:effectLst/>
                <a:highlight>
                  <a:srgbClr val="FFFFFF"/>
                </a:highlight>
                <a:latin typeface="Microsoft YaHei" panose="020B0503020204020204" pitchFamily="34" charset="-122"/>
                <a:ea typeface="Microsoft YaHei" panose="020B0503020204020204" pitchFamily="34" charset="-122"/>
              </a:rPr>
              <a:t>升白药物中，以重组人粒细胞刺激因子使用最为广泛，但对骨髓持续保护作用较差，放射治疗后白细胞再次下降的发生率较高，且价格昂贵，并且存在严重副作用。康艾注射液对病症期及预防期单独使用时，症状缓解更高效，副作用小。康艾是同类目录产品中说明书明确标注可用于升白治疗的药品，且康艾进入国谈前已经大幅度降价</a:t>
            </a:r>
            <a:r>
              <a:rPr lang="en-US" altLang="zh-CN" sz="1400" b="0" i="0" dirty="0">
                <a:solidFill>
                  <a:srgbClr val="333333"/>
                </a:solidFill>
                <a:effectLst/>
                <a:highlight>
                  <a:srgbClr val="FFFFFF"/>
                </a:highlight>
                <a:latin typeface="Microsoft YaHei" panose="020B0503020204020204" pitchFamily="34" charset="-122"/>
                <a:ea typeface="Microsoft YaHei" panose="020B0503020204020204" pitchFamily="34" charset="-122"/>
              </a:rPr>
              <a:t>60%</a:t>
            </a:r>
            <a:r>
              <a:rPr lang="zh-CN" altLang="en-US" sz="1400" b="0" i="0" dirty="0">
                <a:solidFill>
                  <a:srgbClr val="333333"/>
                </a:solidFill>
                <a:effectLst/>
                <a:highlight>
                  <a:srgbClr val="FFFFFF"/>
                </a:highlight>
                <a:latin typeface="Microsoft YaHei" panose="020B0503020204020204" pitchFamily="34" charset="-122"/>
                <a:ea typeface="Microsoft YaHei" panose="020B0503020204020204" pitchFamily="34" charset="-122"/>
              </a:rPr>
              <a:t>以上，疗效确切，经济性优异，更能保障参保人员的合理用药需求，满足参保人的承受能力。</a:t>
            </a:r>
            <a:endParaRPr lang="zh-CN" altLang="en-US" sz="1300" dirty="0">
              <a:latin typeface="Microsoft YaHei" panose="020B0503020204020204" pitchFamily="34" charset="-122"/>
              <a:ea typeface="Microsoft YaHei" panose="020B0503020204020204" pitchFamily="34" charset="-122"/>
              <a:cs typeface="Arial" panose="020B0604020202020204" pitchFamily="34" charset="0"/>
            </a:endParaRPr>
          </a:p>
        </p:txBody>
      </p:sp>
      <p:grpSp>
        <p:nvGrpSpPr>
          <p:cNvPr id="44" name="组合 3">
            <a:extLst>
              <a:ext uri="{FF2B5EF4-FFF2-40B4-BE49-F238E27FC236}">
                <a16:creationId xmlns:a16="http://schemas.microsoft.com/office/drawing/2014/main" id="{499946F0-1D60-6969-78D0-AA9D189B2E0A}"/>
              </a:ext>
            </a:extLst>
          </p:cNvPr>
          <p:cNvGrpSpPr>
            <a:grpSpLocks/>
          </p:cNvGrpSpPr>
          <p:nvPr/>
        </p:nvGrpSpPr>
        <p:grpSpPr bwMode="auto">
          <a:xfrm>
            <a:off x="1113977" y="2657622"/>
            <a:ext cx="10402728" cy="1910597"/>
            <a:chOff x="671736" y="724105"/>
            <a:chExt cx="10401317" cy="1341272"/>
          </a:xfrm>
        </p:grpSpPr>
        <p:sp>
          <p:nvSpPr>
            <p:cNvPr id="45" name="矩形 44">
              <a:extLst>
                <a:ext uri="{FF2B5EF4-FFF2-40B4-BE49-F238E27FC236}">
                  <a16:creationId xmlns:a16="http://schemas.microsoft.com/office/drawing/2014/main" id="{3849BEEE-70B9-9A70-FDC4-2EFC904256D5}"/>
                </a:ext>
              </a:extLst>
            </p:cNvPr>
            <p:cNvSpPr/>
            <p:nvPr/>
          </p:nvSpPr>
          <p:spPr>
            <a:xfrm>
              <a:off x="753681" y="948593"/>
              <a:ext cx="10319372" cy="1116784"/>
            </a:xfrm>
            <a:prstGeom prst="rect">
              <a:avLst/>
            </a:prstGeom>
            <a:noFill/>
            <a:ln w="19050" cap="flat" cmpd="sng" algn="ctr">
              <a:solidFill>
                <a:schemeClr val="tx2"/>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1"/>
                </a:solidFill>
                <a:effectLst/>
                <a:uLnTx/>
                <a:uFillTx/>
                <a:latin typeface="Microsoft YaHei" panose="020B0503020204020204" pitchFamily="34" charset="-122"/>
                <a:ea typeface="Microsoft YaHei" panose="020B0503020204020204" pitchFamily="34" charset="-122"/>
                <a:cs typeface="+mn-cs"/>
              </a:endParaRPr>
            </a:p>
          </p:txBody>
        </p:sp>
        <p:sp>
          <p:nvSpPr>
            <p:cNvPr id="46" name="文本框 45">
              <a:extLst>
                <a:ext uri="{FF2B5EF4-FFF2-40B4-BE49-F238E27FC236}">
                  <a16:creationId xmlns:a16="http://schemas.microsoft.com/office/drawing/2014/main" id="{E50FABFC-A972-F998-AD38-946626C8B39A}"/>
                </a:ext>
              </a:extLst>
            </p:cNvPr>
            <p:cNvSpPr txBox="1"/>
            <p:nvPr/>
          </p:nvSpPr>
          <p:spPr>
            <a:xfrm>
              <a:off x="965129" y="771589"/>
              <a:ext cx="1622393" cy="307649"/>
            </a:xfrm>
            <a:prstGeom prst="rect">
              <a:avLst/>
            </a:prstGeom>
            <a:blipFill>
              <a:blip r:embed="rId4"/>
              <a:stretch>
                <a:fillRect t="-45000"/>
              </a:stretch>
            </a:blipFill>
            <a:ln>
              <a:solidFill>
                <a:schemeClr val="tx2"/>
              </a:solidFill>
            </a:ln>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chemeClr val="accent1"/>
                  </a:solidFill>
                  <a:effectLst/>
                  <a:uLnTx/>
                  <a:uFillTx/>
                  <a:latin typeface="Microsoft YaHei" panose="020B0503020204020204" pitchFamily="34" charset="-122"/>
                  <a:ea typeface="Microsoft YaHei" panose="020B0503020204020204" pitchFamily="34" charset="-122"/>
                </a:rPr>
                <a:t>弥补目录短板描述</a:t>
              </a:r>
              <a:endParaRPr kumimoji="0" lang="en-US" altLang="zh-CN" sz="1400" b="1" i="0" u="none" strike="noStrike" kern="0" cap="none" spc="0" normalizeH="0" baseline="0" noProof="0" dirty="0">
                <a:ln>
                  <a:noFill/>
                </a:ln>
                <a:solidFill>
                  <a:schemeClr val="accent1"/>
                </a:solidFill>
                <a:effectLst/>
                <a:uLnTx/>
                <a:uFillTx/>
                <a:latin typeface="Microsoft YaHei" panose="020B0503020204020204" pitchFamily="34" charset="-122"/>
                <a:ea typeface="Microsoft YaHei" panose="020B0503020204020204" pitchFamily="34" charset="-122"/>
              </a:endParaRPr>
            </a:p>
          </p:txBody>
        </p:sp>
        <p:sp>
          <p:nvSpPr>
            <p:cNvPr id="47" name="矩形 46">
              <a:extLst>
                <a:ext uri="{FF2B5EF4-FFF2-40B4-BE49-F238E27FC236}">
                  <a16:creationId xmlns:a16="http://schemas.microsoft.com/office/drawing/2014/main" id="{78C1A4F5-B5DD-0F9C-A74C-C2BA10C53617}"/>
                </a:ext>
              </a:extLst>
            </p:cNvPr>
            <p:cNvSpPr/>
            <p:nvPr/>
          </p:nvSpPr>
          <p:spPr>
            <a:xfrm>
              <a:off x="671736" y="724105"/>
              <a:ext cx="171427" cy="461771"/>
            </a:xfrm>
            <a:prstGeom prst="rect">
              <a:avLst/>
            </a:prstGeom>
            <a:solidFill>
              <a:schemeClr val="tx2"/>
            </a:solidFill>
            <a:ln w="12700" cap="flat" cmpd="sng" algn="ctr">
              <a:solidFill>
                <a:schemeClr val="tx2"/>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accent1"/>
                </a:solidFill>
                <a:effectLst/>
                <a:uLnTx/>
                <a:uFillTx/>
                <a:latin typeface="Microsoft YaHei" panose="020B0503020204020204" pitchFamily="34" charset="-122"/>
                <a:ea typeface="Microsoft YaHei" panose="020B0503020204020204" pitchFamily="34" charset="-122"/>
                <a:cs typeface="+mn-cs"/>
              </a:endParaRPr>
            </a:p>
          </p:txBody>
        </p:sp>
      </p:grpSp>
      <p:sp>
        <p:nvSpPr>
          <p:cNvPr id="48" name="文本框 47">
            <a:extLst>
              <a:ext uri="{FF2B5EF4-FFF2-40B4-BE49-F238E27FC236}">
                <a16:creationId xmlns:a16="http://schemas.microsoft.com/office/drawing/2014/main" id="{69B1872A-B394-6ACF-A075-09A9A3C16C53}"/>
              </a:ext>
            </a:extLst>
          </p:cNvPr>
          <p:cNvSpPr txBox="1"/>
          <p:nvPr/>
        </p:nvSpPr>
        <p:spPr bwMode="auto">
          <a:xfrm>
            <a:off x="1221769" y="5061963"/>
            <a:ext cx="10320771" cy="1513941"/>
          </a:xfrm>
          <a:prstGeom prst="rect">
            <a:avLst/>
          </a:prstGeom>
          <a:noFill/>
          <a:ln>
            <a:solidFill>
              <a:schemeClr val="tx2"/>
            </a:solidFill>
          </a:ln>
        </p:spPr>
        <p:txBody>
          <a:bodyPr wrap="square">
            <a:spAutoFit/>
          </a:bodyPr>
          <a:lstStyle/>
          <a:p>
            <a:pPr marL="285750" indent="-285750">
              <a:lnSpc>
                <a:spcPct val="200000"/>
              </a:lnSpc>
              <a:buFont typeface="Wingdings" pitchFamily="2" charset="2"/>
              <a:buChar char="l"/>
              <a:defRPr/>
            </a:pPr>
            <a:r>
              <a:rPr lang="zh-CN" altLang="en-US" sz="1200" dirty="0">
                <a:solidFill>
                  <a:srgbClr val="333333"/>
                </a:solidFill>
                <a:highlight>
                  <a:srgbClr val="FFFFFF"/>
                </a:highlight>
                <a:latin typeface="Microsoft YaHei" panose="020B0503020204020204" pitchFamily="34" charset="-122"/>
                <a:ea typeface="Microsoft YaHei" panose="020B0503020204020204" pitchFamily="34" charset="-122"/>
              </a:rPr>
              <a:t>限定医保支付范围影响了临床合理⽤药，易引发医患及医保基金结算纠纷，导致临床管理混乱，为满⾜临床需求，医师改用费用更高的产品作为替代治疗，增加了医保基金实际支出。申请⽀付范围恢复为说明书适应症，可以维护患者⽤药公平、改善医患关系、便于临床合理施治，将用药选择权、决策权真正还给临床医⽣，提升药品的可及性，更好满足患者需求，降低临床管理难度，减少医保基金支出。</a:t>
            </a:r>
          </a:p>
          <a:p>
            <a:pPr marL="285750" indent="-285750">
              <a:lnSpc>
                <a:spcPct val="200000"/>
              </a:lnSpc>
              <a:buFont typeface="Wingdings" pitchFamily="2" charset="2"/>
              <a:buChar char="l"/>
              <a:defRPr/>
            </a:pPr>
            <a:endParaRPr lang="zh-CN" alt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grpSp>
        <p:nvGrpSpPr>
          <p:cNvPr id="49" name="组合 3">
            <a:extLst>
              <a:ext uri="{FF2B5EF4-FFF2-40B4-BE49-F238E27FC236}">
                <a16:creationId xmlns:a16="http://schemas.microsoft.com/office/drawing/2014/main" id="{61F6064D-C2FD-DE34-4516-C4D3F7217B3A}"/>
              </a:ext>
            </a:extLst>
          </p:cNvPr>
          <p:cNvGrpSpPr>
            <a:grpSpLocks/>
          </p:cNvGrpSpPr>
          <p:nvPr/>
        </p:nvGrpSpPr>
        <p:grpSpPr bwMode="auto">
          <a:xfrm>
            <a:off x="1136044" y="4781049"/>
            <a:ext cx="10421777" cy="1590821"/>
            <a:chOff x="652689" y="724105"/>
            <a:chExt cx="10420364" cy="2025651"/>
          </a:xfrm>
        </p:grpSpPr>
        <p:sp>
          <p:nvSpPr>
            <p:cNvPr id="50" name="矩形 49">
              <a:extLst>
                <a:ext uri="{FF2B5EF4-FFF2-40B4-BE49-F238E27FC236}">
                  <a16:creationId xmlns:a16="http://schemas.microsoft.com/office/drawing/2014/main" id="{B727EAAD-5B5B-999A-459E-5A1361EAB0DA}"/>
                </a:ext>
              </a:extLst>
            </p:cNvPr>
            <p:cNvSpPr/>
            <p:nvPr/>
          </p:nvSpPr>
          <p:spPr>
            <a:xfrm>
              <a:off x="753681" y="948592"/>
              <a:ext cx="10319372" cy="1801164"/>
            </a:xfrm>
            <a:prstGeom prst="rect">
              <a:avLst/>
            </a:prstGeom>
            <a:noFill/>
            <a:ln w="19050" cap="flat" cmpd="sng" algn="ctr">
              <a:solidFill>
                <a:schemeClr val="accent1"/>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51" name="文本框 50">
              <a:extLst>
                <a:ext uri="{FF2B5EF4-FFF2-40B4-BE49-F238E27FC236}">
                  <a16:creationId xmlns:a16="http://schemas.microsoft.com/office/drawing/2014/main" id="{A0C263B6-70E7-0826-54D9-2D58B860F4E6}"/>
                </a:ext>
              </a:extLst>
            </p:cNvPr>
            <p:cNvSpPr txBox="1"/>
            <p:nvPr/>
          </p:nvSpPr>
          <p:spPr>
            <a:xfrm>
              <a:off x="965130" y="745748"/>
              <a:ext cx="1476232" cy="307649"/>
            </a:xfrm>
            <a:prstGeom prst="rect">
              <a:avLst/>
            </a:prstGeom>
            <a:blipFill>
              <a:blip r:embed="rId4"/>
              <a:stretch>
                <a:fillRect t="-45000"/>
              </a:stretch>
            </a:blipFill>
            <a:ln>
              <a:solidFill>
                <a:schemeClr val="accent1"/>
              </a:solidFill>
            </a:ln>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chemeClr val="accent1"/>
                  </a:solidFill>
                  <a:effectLst/>
                  <a:uLnTx/>
                  <a:uFillTx/>
                  <a:latin typeface="Microsoft YaHei" panose="020B0503020204020204" pitchFamily="34" charset="-122"/>
                  <a:ea typeface="Microsoft YaHei" panose="020B0503020204020204" pitchFamily="34" charset="-122"/>
                </a:rPr>
                <a:t>临床管理难度</a:t>
              </a:r>
            </a:p>
          </p:txBody>
        </p:sp>
        <p:sp>
          <p:nvSpPr>
            <p:cNvPr id="52" name="矩形 51">
              <a:extLst>
                <a:ext uri="{FF2B5EF4-FFF2-40B4-BE49-F238E27FC236}">
                  <a16:creationId xmlns:a16="http://schemas.microsoft.com/office/drawing/2014/main" id="{240436FE-D9C3-98C4-4963-4B6436808684}"/>
                </a:ext>
              </a:extLst>
            </p:cNvPr>
            <p:cNvSpPr/>
            <p:nvPr/>
          </p:nvSpPr>
          <p:spPr>
            <a:xfrm>
              <a:off x="652689" y="724105"/>
              <a:ext cx="171427" cy="461771"/>
            </a:xfrm>
            <a:prstGeom prst="rect">
              <a:avLst/>
            </a:prstGeom>
            <a:solidFill>
              <a:schemeClr val="tx2"/>
            </a:solidFill>
            <a:ln w="12700" cap="flat" cmpd="sng" algn="ctr">
              <a:solidFill>
                <a:schemeClr val="accent1"/>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spTree>
    <p:extLst>
      <p:ext uri="{BB962C8B-B14F-4D97-AF65-F5344CB8AC3E}">
        <p14:creationId xmlns:p14="http://schemas.microsoft.com/office/powerpoint/2010/main" val="49882333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6"/>
  <p:tag name="KSO_WM_UNIT_TEXT_FILL_TYPE" val="1"/>
</p:tagLst>
</file>

<file path=ppt/tags/tag1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6"/>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6"/>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6"/>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6"/>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6"/>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qrhfixi">
      <a:majorFont>
        <a:latin typeface="Arial"/>
        <a:ea typeface="阿里巴巴普惠体"/>
        <a:cs typeface=""/>
      </a:majorFont>
      <a:minorFont>
        <a:latin typeface="Arial"/>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557160"/>
      </a:dk2>
      <a:lt2>
        <a:srgbClr val="DEEEE5"/>
      </a:lt2>
      <a:accent1>
        <a:srgbClr val="46795A"/>
      </a:accent1>
      <a:accent2>
        <a:srgbClr val="496E60"/>
      </a:accent2>
      <a:accent3>
        <a:srgbClr val="4D6466"/>
      </a:accent3>
      <a:accent4>
        <a:srgbClr val="51596C"/>
      </a:accent4>
      <a:accent5>
        <a:srgbClr val="554F72"/>
      </a:accent5>
      <a:accent6>
        <a:srgbClr val="594578"/>
      </a:accent6>
      <a:hlink>
        <a:srgbClr val="0563C1"/>
      </a:hlink>
      <a:folHlink>
        <a:srgbClr val="954F72"/>
      </a:folHlink>
    </a:clrScheme>
    <a:fontScheme name="bqrhfixi">
      <a:majorFont>
        <a:latin typeface="Arial"/>
        <a:ea typeface="阿里巴巴普惠体"/>
        <a:cs typeface=""/>
      </a:majorFont>
      <a:minorFont>
        <a:latin typeface="Arial"/>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TotalTime>
  <Words>2287</Words>
  <Application>Microsoft Office PowerPoint</Application>
  <PresentationFormat>宽屏</PresentationFormat>
  <Paragraphs>120</Paragraphs>
  <Slides>10</Slides>
  <Notes>6</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10</vt:i4>
      </vt:variant>
    </vt:vector>
  </HeadingPairs>
  <TitlesOfParts>
    <vt:vector size="22" baseType="lpstr">
      <vt:lpstr>阿里巴巴普惠体</vt:lpstr>
      <vt:lpstr>阿里巴巴普惠体 Medium</vt:lpstr>
      <vt:lpstr>等线</vt:lpstr>
      <vt:lpstr>微软雅黑</vt:lpstr>
      <vt:lpstr>微软雅黑</vt:lpstr>
      <vt:lpstr>字魂36号-正文宋楷</vt:lpstr>
      <vt:lpstr>Arial</vt:lpstr>
      <vt:lpstr>Calibri</vt:lpstr>
      <vt:lpstr>Times New Roman</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大学生创新创业项目答辩</dc:title>
  <dc:creator>ASUS</dc:creator>
  <cp:lastModifiedBy>天泽 林</cp:lastModifiedBy>
  <cp:revision>46</cp:revision>
  <dcterms:created xsi:type="dcterms:W3CDTF">2022-03-15T03:38:00Z</dcterms:created>
  <dcterms:modified xsi:type="dcterms:W3CDTF">2024-07-12T04:10:09Z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FA64636C61014832B1E1059BC4B155C3</vt:lpwstr>
  </property>
  <property fmtid="{D5CDD505-2E9C-101B-9397-08002B2CF9AE}" pid="3" name="KSOProductBuildVer">
    <vt:lpwstr>2052-11.1.0.11636</vt:lpwstr>
  </property>
</Properties>
</file>