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2"/>
  </p:notesMasterIdLst>
  <p:sldIdLst>
    <p:sldId id="1986356207" r:id="rId2"/>
    <p:sldId id="2007578533" r:id="rId3"/>
    <p:sldId id="2038388658" r:id="rId4"/>
    <p:sldId id="2038388659" r:id="rId5"/>
    <p:sldId id="2076137830" r:id="rId6"/>
    <p:sldId id="2076137843" r:id="rId7"/>
    <p:sldId id="2038388667" r:id="rId8"/>
    <p:sldId id="2076137827" r:id="rId9"/>
    <p:sldId id="2076137828" r:id="rId10"/>
    <p:sldId id="2038388670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8B19"/>
    <a:srgbClr val="0183C9"/>
    <a:srgbClr val="0076C0"/>
    <a:srgbClr val="C9DDF0"/>
    <a:srgbClr val="F4F9FE"/>
    <a:srgbClr val="F6FBFF"/>
    <a:srgbClr val="05A8E3"/>
    <a:srgbClr val="666666"/>
    <a:srgbClr val="026DB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6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02:22:46.979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0 24575,'5'0'0,"7"0"0,1 0-8191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38B72-3645-4A42-AAF1-E1C4DE29648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7D55B-A112-44D9-BB5D-8517555DAC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74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7D55B-A112-44D9-BB5D-8517555DAC1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5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7D55B-A112-44D9-BB5D-8517555DAC1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7D55B-A112-44D9-BB5D-8517555DAC1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9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7D55B-A112-44D9-BB5D-8517555DAC1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234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7D55B-A112-44D9-BB5D-8517555DAC1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2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10950" y="6524053"/>
            <a:ext cx="392784" cy="276999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1200">
                <a:solidFill>
                  <a:srgbClr val="A6A6A6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fld id="{09DE6286-202F-4133-90FD-7874002BBA2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5" name="Picture 22" descr="http://cdn.lizhi.fm/audio_cover/2014/09/25/14681037079423239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21518" r="422" b="22491"/>
          <a:stretch/>
        </p:blipFill>
        <p:spPr bwMode="auto">
          <a:xfrm>
            <a:off x="-58057" y="-7258"/>
            <a:ext cx="12250057" cy="686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904E087-1C75-4166-BBE9-F62DB7BB3FD5}"/>
              </a:ext>
            </a:extLst>
          </p:cNvPr>
          <p:cNvSpPr txBox="1">
            <a:spLocks/>
          </p:cNvSpPr>
          <p:nvPr userDrawn="1"/>
        </p:nvSpPr>
        <p:spPr>
          <a:xfrm>
            <a:off x="6867524" y="6536718"/>
            <a:ext cx="4568687" cy="253916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defPPr>
              <a:defRPr lang="zh-CN"/>
            </a:defPPr>
            <a:lvl1pPr algn="r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>
                <a:solidFill>
                  <a:schemeClr val="bg1"/>
                </a:solidFill>
              </a:rPr>
              <a:t>Copyright © 2020 Ascentage Pharma Group Corp Ltd.</a:t>
            </a:r>
          </a:p>
        </p:txBody>
      </p:sp>
    </p:spTree>
    <p:extLst>
      <p:ext uri="{BB962C8B-B14F-4D97-AF65-F5344CB8AC3E}">
        <p14:creationId xmlns:p14="http://schemas.microsoft.com/office/powerpoint/2010/main" val="179701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92000" cy="10169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19314" y="145144"/>
            <a:ext cx="11034486" cy="8128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8342" y="1274078"/>
            <a:ext cx="11509830" cy="4938036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10950" y="6524053"/>
            <a:ext cx="392784" cy="276999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1200">
                <a:solidFill>
                  <a:srgbClr val="A6A6A6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fld id="{09DE6286-202F-4133-90FD-7874002BBA2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944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92000" cy="10169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9314" y="145144"/>
            <a:ext cx="11034486" cy="8128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10950" y="6524053"/>
            <a:ext cx="392784" cy="276999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1200">
                <a:solidFill>
                  <a:srgbClr val="A6A6A6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fld id="{09DE6286-202F-4133-90FD-7874002BBA2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711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71594" y="1040436"/>
            <a:ext cx="9226550" cy="1269132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513622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39FF2-EF4D-4A8A-AD3E-0DB4A5A51B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317" y="243518"/>
            <a:ext cx="2996942" cy="576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FE7FCE-1F0B-429F-8E11-F23E6D292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2"/>
          <a:stretch/>
        </p:blipFill>
        <p:spPr>
          <a:xfrm>
            <a:off x="8264318" y="3785890"/>
            <a:ext cx="3938677" cy="3073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AE4F44-1AB7-4B7E-BB22-8917E4D898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" y="3779486"/>
            <a:ext cx="8278233" cy="3080085"/>
          </a:xfrm>
          <a:prstGeom prst="rect">
            <a:avLst/>
          </a:prstGeom>
        </p:spPr>
      </p:pic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8F8C6F2F-10F2-4B13-AFE8-96E2E94028A9}"/>
              </a:ext>
            </a:extLst>
          </p:cNvPr>
          <p:cNvSpPr txBox="1">
            <a:spLocks/>
          </p:cNvSpPr>
          <p:nvPr userDrawn="1"/>
        </p:nvSpPr>
        <p:spPr>
          <a:xfrm>
            <a:off x="3475444" y="6538289"/>
            <a:ext cx="4568687" cy="253916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defPPr>
              <a:defRPr lang="zh-CN"/>
            </a:defPPr>
            <a:lvl1pPr algn="r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en-US" altLang="zh-CN" dirty="0">
                <a:solidFill>
                  <a:schemeClr val="bg1"/>
                </a:solidFill>
              </a:rPr>
              <a:t>Copyright © 2020 Ascentage Pharma Group Corp Ltd.</a:t>
            </a:r>
          </a:p>
        </p:txBody>
      </p:sp>
    </p:spTree>
    <p:extLst>
      <p:ext uri="{BB962C8B-B14F-4D97-AF65-F5344CB8AC3E}">
        <p14:creationId xmlns:p14="http://schemas.microsoft.com/office/powerpoint/2010/main" val="116260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 hidden="1">
            <a:extLst>
              <a:ext uri="{FF2B5EF4-FFF2-40B4-BE49-F238E27FC236}">
                <a16:creationId xmlns:a16="http://schemas.microsoft.com/office/drawing/2014/main" id="{0C3E3865-1BBC-47E3-9798-01593DD976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5" name="对象 4" hidden="1">
                        <a:extLst>
                          <a:ext uri="{FF2B5EF4-FFF2-40B4-BE49-F238E27FC236}">
                            <a16:creationId xmlns:a16="http://schemas.microsoft.com/office/drawing/2014/main" id="{0C3E3865-1BBC-47E3-9798-01593DD976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4134" y="1295400"/>
            <a:ext cx="5535084" cy="4724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295400"/>
            <a:ext cx="5535083" cy="4724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18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FF02133-7C67-4DA3-8DE6-506648FF4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8621F0F-9414-4BCE-A684-567679A58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6C4D46-8016-4D9F-BFE6-41EA411B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BFAA-D465-447D-9D34-B617FC1697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59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7E9C5FF-5E47-9F36-8706-070CB35DD3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7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7E9C5FF-5E47-9F36-8706-070CB35DD3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42DF222-ABB1-75DF-5893-7EC2E1982EFD}"/>
              </a:ext>
            </a:extLst>
          </p:cNvPr>
          <p:cNvGrpSpPr/>
          <p:nvPr userDrawn="1"/>
        </p:nvGrpSpPr>
        <p:grpSpPr>
          <a:xfrm>
            <a:off x="0" y="187131"/>
            <a:ext cx="11898668" cy="670509"/>
            <a:chOff x="0" y="172616"/>
            <a:chExt cx="11898668" cy="670509"/>
          </a:xfrm>
        </p:grpSpPr>
        <p:pic>
          <p:nvPicPr>
            <p:cNvPr id="7" name="图片 6" descr="徽标&#10;&#10;低可信度描述已自动生成">
              <a:extLst>
                <a:ext uri="{FF2B5EF4-FFF2-40B4-BE49-F238E27FC236}">
                  <a16:creationId xmlns:a16="http://schemas.microsoft.com/office/drawing/2014/main" id="{BECCC301-9C4A-24B5-8117-6B0E2E00F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10482" y="264698"/>
              <a:ext cx="2588186" cy="536575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A2137BE1-F3BE-510E-47B8-E7CC6E039886}"/>
                </a:ext>
              </a:extLst>
            </p:cNvPr>
            <p:cNvCxnSpPr>
              <a:cxnSpLocks/>
            </p:cNvCxnSpPr>
            <p:nvPr/>
          </p:nvCxnSpPr>
          <p:spPr>
            <a:xfrm>
              <a:off x="980052" y="825391"/>
              <a:ext cx="8100025" cy="0"/>
            </a:xfrm>
            <a:prstGeom prst="line">
              <a:avLst/>
            </a:prstGeom>
            <a:ln w="6350">
              <a:solidFill>
                <a:srgbClr val="0076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C6D6C3D-581A-0277-DB22-E35109259B0B}"/>
                </a:ext>
              </a:extLst>
            </p:cNvPr>
            <p:cNvSpPr/>
            <p:nvPr/>
          </p:nvSpPr>
          <p:spPr>
            <a:xfrm rot="10800000" flipV="1">
              <a:off x="0" y="172616"/>
              <a:ext cx="1262969" cy="670509"/>
            </a:xfrm>
            <a:custGeom>
              <a:avLst/>
              <a:gdLst>
                <a:gd name="connsiteX0" fmla="*/ 1262969 w 1262969"/>
                <a:gd name="connsiteY0" fmla="*/ 0 h 670509"/>
                <a:gd name="connsiteX1" fmla="*/ 167627 w 1262969"/>
                <a:gd name="connsiteY1" fmla="*/ 0 h 670509"/>
                <a:gd name="connsiteX2" fmla="*/ 0 w 1262969"/>
                <a:gd name="connsiteY2" fmla="*/ 670509 h 670509"/>
                <a:gd name="connsiteX3" fmla="*/ 1262969 w 1262969"/>
                <a:gd name="connsiteY3" fmla="*/ 670509 h 67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2969" h="670509">
                  <a:moveTo>
                    <a:pt x="1262969" y="0"/>
                  </a:moveTo>
                  <a:lnTo>
                    <a:pt x="167627" y="0"/>
                  </a:lnTo>
                  <a:lnTo>
                    <a:pt x="0" y="670509"/>
                  </a:lnTo>
                  <a:lnTo>
                    <a:pt x="1262969" y="670509"/>
                  </a:lnTo>
                  <a:close/>
                </a:path>
              </a:pathLst>
            </a:custGeom>
            <a:gradFill>
              <a:gsLst>
                <a:gs pos="46000">
                  <a:srgbClr val="0076C0"/>
                </a:gs>
                <a:gs pos="100000">
                  <a:srgbClr val="05A8E3"/>
                </a:gs>
              </a:gsLst>
              <a:lin ang="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9ADE9142-DDEF-2C97-CA93-5E235BCCC688}"/>
              </a:ext>
            </a:extLst>
          </p:cNvPr>
          <p:cNvSpPr/>
          <p:nvPr userDrawn="1"/>
        </p:nvSpPr>
        <p:spPr>
          <a:xfrm flipV="1">
            <a:off x="7476013" y="347277"/>
            <a:ext cx="1220172" cy="203134"/>
          </a:xfrm>
          <a:prstGeom prst="parallelogram">
            <a:avLst/>
          </a:prstGeom>
          <a:gradFill>
            <a:gsLst>
              <a:gs pos="100000">
                <a:srgbClr val="0076C0">
                  <a:alpha val="5000"/>
                </a:srgbClr>
              </a:gs>
              <a:gs pos="0">
                <a:srgbClr val="05A8E3">
                  <a:alpha val="0"/>
                </a:srgbClr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B54D31E1-1AE3-39CE-B442-DE2601974D32}"/>
              </a:ext>
            </a:extLst>
          </p:cNvPr>
          <p:cNvSpPr/>
          <p:nvPr userDrawn="1"/>
        </p:nvSpPr>
        <p:spPr>
          <a:xfrm flipV="1">
            <a:off x="8325616" y="634043"/>
            <a:ext cx="691534" cy="45719"/>
          </a:xfrm>
          <a:prstGeom prst="parallelogram">
            <a:avLst/>
          </a:prstGeom>
          <a:gradFill>
            <a:gsLst>
              <a:gs pos="100000">
                <a:srgbClr val="0076C0">
                  <a:alpha val="5000"/>
                </a:srgbClr>
              </a:gs>
              <a:gs pos="0">
                <a:srgbClr val="05A8E3">
                  <a:alpha val="0"/>
                </a:srgbClr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7CB7BF49-331F-F57C-BA8C-1456DB58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6377" y="6447982"/>
            <a:ext cx="472291" cy="261610"/>
          </a:xfrm>
        </p:spPr>
        <p:txBody>
          <a:bodyPr/>
          <a:lstStyle/>
          <a:p>
            <a:fld id="{18F8BFAA-D465-447D-9D34-B617FC1697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85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5" name="Group 6"/>
          <p:cNvGrpSpPr/>
          <p:nvPr userDrawn="1"/>
        </p:nvGrpSpPr>
        <p:grpSpPr>
          <a:xfrm>
            <a:off x="6492082" y="6382880"/>
            <a:ext cx="4514840" cy="357190"/>
            <a:chOff x="6557969" y="6152102"/>
            <a:chExt cx="4514840" cy="357190"/>
          </a:xfrm>
        </p:grpSpPr>
        <p:grpSp>
          <p:nvGrpSpPr>
            <p:cNvPr id="6" name="Group 7"/>
            <p:cNvGrpSpPr/>
            <p:nvPr/>
          </p:nvGrpSpPr>
          <p:grpSpPr>
            <a:xfrm>
              <a:off x="6557969" y="6214829"/>
              <a:ext cx="4354471" cy="240553"/>
              <a:chOff x="6557969" y="6214829"/>
              <a:chExt cx="4354471" cy="240553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3475" y="6214829"/>
                <a:ext cx="1238965" cy="23837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6557969" y="6224550"/>
                <a:ext cx="29718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>
                    <a:solidFill>
                      <a:srgbClr val="FFFFFF">
                        <a:lumMod val="65000"/>
                      </a:srgbClr>
                    </a:solidFill>
                    <a:latin typeface="Arial" charset="0"/>
                    <a:ea typeface="Arial" charset="0"/>
                    <a:cs typeface="Arial" charset="0"/>
                  </a:rPr>
                  <a:t>Copyright © 2020 Ascentage Pharma Group Corp Ltd.</a:t>
                </a:r>
                <a:endParaRPr lang="en-US" sz="900" dirty="0">
                  <a:solidFill>
                    <a:srgbClr val="FFFFFF">
                      <a:lumMod val="6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7" name="Straight Connector 8"/>
            <p:cNvCxnSpPr/>
            <p:nvPr/>
          </p:nvCxnSpPr>
          <p:spPr>
            <a:xfrm>
              <a:off x="11072809" y="6152102"/>
              <a:ext cx="0" cy="357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9"/>
            <p:cNvCxnSpPr/>
            <p:nvPr/>
          </p:nvCxnSpPr>
          <p:spPr>
            <a:xfrm>
              <a:off x="9515471" y="6152102"/>
              <a:ext cx="0" cy="357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6922" y="6424550"/>
            <a:ext cx="47229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r">
              <a:defRPr lang="en-US" sz="1100" b="1" smtClean="0">
                <a:solidFill>
                  <a:srgbClr val="F751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86A329-61ED-9A44-9F22-5751E948A792}" type="slidenum">
              <a:rPr lang="en-GB"/>
              <a:pPr/>
              <a:t>‹#›</a:t>
            </a:fld>
            <a:endParaRPr lang="en-GB" dirty="0"/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E4CC31F4-77BE-4852-9C5A-47C5E1DCDDB0}"/>
              </a:ext>
            </a:extLst>
          </p:cNvPr>
          <p:cNvCxnSpPr/>
          <p:nvPr userDrawn="1"/>
        </p:nvCxnSpPr>
        <p:spPr>
          <a:xfrm>
            <a:off x="6096000" y="6371619"/>
            <a:ext cx="540226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microsoft.com/office/2007/relationships/hdphoto" Target="../media/hdphoto1.wdp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9.wdp"/><Relationship Id="rId18" Type="http://schemas.openxmlformats.org/officeDocument/2006/relationships/image" Target="../media/image41.png"/><Relationship Id="rId3" Type="http://schemas.openxmlformats.org/officeDocument/2006/relationships/notesSlide" Target="../notesSlides/notesSlide3.xml"/><Relationship Id="rId7" Type="http://schemas.microsoft.com/office/2007/relationships/hdphoto" Target="../media/hdphoto6.wdp"/><Relationship Id="rId12" Type="http://schemas.openxmlformats.org/officeDocument/2006/relationships/image" Target="../media/image39.png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8.xml"/><Relationship Id="rId16" Type="http://schemas.openxmlformats.org/officeDocument/2006/relationships/customXml" Target="../ink/ink1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11" Type="http://schemas.microsoft.com/office/2007/relationships/hdphoto" Target="../media/hdphoto8.wdp"/><Relationship Id="rId5" Type="http://schemas.openxmlformats.org/officeDocument/2006/relationships/image" Target="../media/image20.svg"/><Relationship Id="rId15" Type="http://schemas.microsoft.com/office/2007/relationships/hdphoto" Target="../media/hdphoto10.wdp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19.png"/><Relationship Id="rId9" Type="http://schemas.microsoft.com/office/2007/relationships/hdphoto" Target="../media/hdphoto7.wdp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jpg"/><Relationship Id="rId3" Type="http://schemas.openxmlformats.org/officeDocument/2006/relationships/notesSlide" Target="../notesSlides/notesSlide4.xml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16.svg"/><Relationship Id="rId10" Type="http://schemas.microsoft.com/office/2007/relationships/hdphoto" Target="../media/hdphoto12.wdp"/><Relationship Id="rId4" Type="http://schemas.openxmlformats.org/officeDocument/2006/relationships/image" Target="../media/image15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背景图案&#10;&#10;描述已自动生成">
            <a:extLst>
              <a:ext uri="{FF2B5EF4-FFF2-40B4-BE49-F238E27FC236}">
                <a16:creationId xmlns:a16="http://schemas.microsoft.com/office/drawing/2014/main" id="{D1A5939C-EE00-12D6-E885-8A6AD9090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34DD711-8295-21DB-E8FB-2E418E8C36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2000">
                <a:srgbClr val="05A8E3">
                  <a:alpha val="0"/>
                </a:srgbClr>
              </a:gs>
              <a:gs pos="65000">
                <a:srgbClr val="05A8E3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5B74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平行四边形 46">
            <a:extLst>
              <a:ext uri="{FF2B5EF4-FFF2-40B4-BE49-F238E27FC236}">
                <a16:creationId xmlns:a16="http://schemas.microsoft.com/office/drawing/2014/main" id="{28D7B46D-759B-B242-FC16-5192E30A5109}"/>
              </a:ext>
            </a:extLst>
          </p:cNvPr>
          <p:cNvSpPr/>
          <p:nvPr/>
        </p:nvSpPr>
        <p:spPr>
          <a:xfrm>
            <a:off x="6489459" y="1968722"/>
            <a:ext cx="6435584" cy="3665919"/>
          </a:xfrm>
          <a:prstGeom prst="parallelogram">
            <a:avLst/>
          </a:prstGeom>
          <a:gradFill>
            <a:gsLst>
              <a:gs pos="34000">
                <a:schemeClr val="bg1">
                  <a:alpha val="44000"/>
                </a:schemeClr>
              </a:gs>
              <a:gs pos="99000">
                <a:srgbClr val="0076C0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5B74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4">
            <a:extLst>
              <a:ext uri="{FF2B5EF4-FFF2-40B4-BE49-F238E27FC236}">
                <a16:creationId xmlns:a16="http://schemas.microsoft.com/office/drawing/2014/main" id="{971A70A6-9975-AD59-80A5-655BAE3FA50A}"/>
              </a:ext>
            </a:extLst>
          </p:cNvPr>
          <p:cNvSpPr txBox="1">
            <a:spLocks/>
          </p:cNvSpPr>
          <p:nvPr/>
        </p:nvSpPr>
        <p:spPr>
          <a:xfrm>
            <a:off x="3258378" y="11301745"/>
            <a:ext cx="5675243" cy="755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 descr="徽标&#10;&#10;低可信度描述已自动生成">
            <a:extLst>
              <a:ext uri="{FF2B5EF4-FFF2-40B4-BE49-F238E27FC236}">
                <a16:creationId xmlns:a16="http://schemas.microsoft.com/office/drawing/2014/main" id="{C71ABF67-8707-F73B-AC42-A94BFE223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482" y="279213"/>
            <a:ext cx="2588186" cy="536575"/>
          </a:xfrm>
          <a:prstGeom prst="rect">
            <a:avLst/>
          </a:prstGeom>
          <a:noFill/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61B64D7-748B-2D75-773E-8F265B7F195F}"/>
              </a:ext>
            </a:extLst>
          </p:cNvPr>
          <p:cNvSpPr txBox="1"/>
          <p:nvPr/>
        </p:nvSpPr>
        <p:spPr>
          <a:xfrm>
            <a:off x="920032" y="3388867"/>
            <a:ext cx="5175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rgbClr val="05A8E3">
                        <a:lumMod val="10000"/>
                        <a:lumOff val="9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（耐立克</a:t>
            </a:r>
            <a:r>
              <a:rPr kumimoji="0" lang="en-US" altLang="zh-CN" sz="2800" b="1" i="1" u="none" strike="noStrike" kern="0" cap="none" spc="0" normalizeH="0" baseline="30000" noProof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rgbClr val="05A8E3">
                        <a:lumMod val="10000"/>
                        <a:lumOff val="9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</a:rPr>
              <a:t>®</a:t>
            </a: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rgbClr val="05A8E3">
                        <a:lumMod val="10000"/>
                        <a:lumOff val="9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zh-CN" altLang="en-US" sz="4400" b="1" i="1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srgbClr val="05A8E3">
                      <a:lumMod val="10000"/>
                      <a:lumOff val="90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524F875-C92C-A527-E432-038433AF48C3}"/>
              </a:ext>
            </a:extLst>
          </p:cNvPr>
          <p:cNvSpPr txBox="1"/>
          <p:nvPr/>
        </p:nvSpPr>
        <p:spPr>
          <a:xfrm>
            <a:off x="920033" y="2269395"/>
            <a:ext cx="5175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rgbClr val="05A8E3">
                        <a:lumMod val="10000"/>
                        <a:lumOff val="9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奥雷巴替尼片</a:t>
            </a:r>
            <a:endParaRPr kumimoji="0" lang="zh-CN" altLang="en-US" sz="6000" b="1" i="1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srgbClr val="05A8E3">
                      <a:lumMod val="10000"/>
                      <a:lumOff val="90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A44EF63-080E-70C7-5135-EE98A50933BA}"/>
              </a:ext>
            </a:extLst>
          </p:cNvPr>
          <p:cNvGrpSpPr/>
          <p:nvPr/>
        </p:nvGrpSpPr>
        <p:grpSpPr>
          <a:xfrm>
            <a:off x="-1190171" y="4273697"/>
            <a:ext cx="8171996" cy="1747493"/>
            <a:chOff x="-1190171" y="4273697"/>
            <a:chExt cx="8171996" cy="1747493"/>
          </a:xfrm>
        </p:grpSpPr>
        <p:sp>
          <p:nvSpPr>
            <p:cNvPr id="38" name="平行四边形 37">
              <a:extLst>
                <a:ext uri="{FF2B5EF4-FFF2-40B4-BE49-F238E27FC236}">
                  <a16:creationId xmlns:a16="http://schemas.microsoft.com/office/drawing/2014/main" id="{3A6F8BF7-0299-37F2-0AA6-6E106FF68451}"/>
                </a:ext>
              </a:extLst>
            </p:cNvPr>
            <p:cNvSpPr/>
            <p:nvPr/>
          </p:nvSpPr>
          <p:spPr>
            <a:xfrm>
              <a:off x="-1190171" y="4273697"/>
              <a:ext cx="6884867" cy="1365103"/>
            </a:xfrm>
            <a:prstGeom prst="parallelogram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6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平行四边形 38">
              <a:extLst>
                <a:ext uri="{FF2B5EF4-FFF2-40B4-BE49-F238E27FC236}">
                  <a16:creationId xmlns:a16="http://schemas.microsoft.com/office/drawing/2014/main" id="{91F25A33-5CC5-439D-F58C-BA4D52B65C2C}"/>
                </a:ext>
              </a:extLst>
            </p:cNvPr>
            <p:cNvSpPr/>
            <p:nvPr/>
          </p:nvSpPr>
          <p:spPr>
            <a:xfrm>
              <a:off x="2082800" y="5469634"/>
              <a:ext cx="4899025" cy="551556"/>
            </a:xfrm>
            <a:prstGeom prst="parallelogram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99000">
                  <a:schemeClr val="bg1">
                    <a:alpha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2E8ED01E-F577-19C8-194A-D76310EFFCB9}"/>
              </a:ext>
            </a:extLst>
          </p:cNvPr>
          <p:cNvSpPr txBox="1"/>
          <p:nvPr/>
        </p:nvSpPr>
        <p:spPr>
          <a:xfrm>
            <a:off x="920034" y="4535007"/>
            <a:ext cx="4556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1" u="none" strike="noStrike" kern="1200" cap="none" spc="300" normalizeH="0" baseline="0" noProof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广州顺健生物医药科技有限公司</a:t>
            </a:r>
          </a:p>
        </p:txBody>
      </p:sp>
      <p:sp>
        <p:nvSpPr>
          <p:cNvPr id="41" name="平行四边形 40">
            <a:extLst>
              <a:ext uri="{FF2B5EF4-FFF2-40B4-BE49-F238E27FC236}">
                <a16:creationId xmlns:a16="http://schemas.microsoft.com/office/drawing/2014/main" id="{E08D3017-7AFD-FA0D-E2CC-5D485A2C02FB}"/>
              </a:ext>
            </a:extLst>
          </p:cNvPr>
          <p:cNvSpPr/>
          <p:nvPr/>
        </p:nvSpPr>
        <p:spPr>
          <a:xfrm>
            <a:off x="-723900" y="1308100"/>
            <a:ext cx="8128000" cy="523220"/>
          </a:xfrm>
          <a:prstGeom prst="parallelogram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5B74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平行四边形 41">
            <a:extLst>
              <a:ext uri="{FF2B5EF4-FFF2-40B4-BE49-F238E27FC236}">
                <a16:creationId xmlns:a16="http://schemas.microsoft.com/office/drawing/2014/main" id="{14CC73DF-FDAE-1526-059F-74DD16E4C315}"/>
              </a:ext>
            </a:extLst>
          </p:cNvPr>
          <p:cNvSpPr/>
          <p:nvPr/>
        </p:nvSpPr>
        <p:spPr>
          <a:xfrm>
            <a:off x="3924300" y="597258"/>
            <a:ext cx="4495800" cy="928933"/>
          </a:xfrm>
          <a:prstGeom prst="parallelogram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5B74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F797AB98-DCA1-D102-5C97-77F0CA8C5AC5}"/>
              </a:ext>
            </a:extLst>
          </p:cNvPr>
          <p:cNvGrpSpPr/>
          <p:nvPr/>
        </p:nvGrpSpPr>
        <p:grpSpPr>
          <a:xfrm>
            <a:off x="3327400" y="3429000"/>
            <a:ext cx="1943100" cy="127000"/>
            <a:chOff x="3327400" y="3429000"/>
            <a:chExt cx="1943100" cy="127000"/>
          </a:xfrm>
        </p:grpSpPr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E458C2AD-4658-826A-D4DC-66CD4D7902BE}"/>
                </a:ext>
              </a:extLst>
            </p:cNvPr>
            <p:cNvCxnSpPr>
              <a:cxnSpLocks/>
            </p:cNvCxnSpPr>
            <p:nvPr/>
          </p:nvCxnSpPr>
          <p:spPr>
            <a:xfrm>
              <a:off x="3924300" y="3429000"/>
              <a:ext cx="1346200" cy="0"/>
            </a:xfrm>
            <a:prstGeom prst="line">
              <a:avLst/>
            </a:prstGeom>
            <a:ln w="6350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C3CD040E-5AE0-62D6-CAEA-ACD84CF6AC72}"/>
                </a:ext>
              </a:extLst>
            </p:cNvPr>
            <p:cNvCxnSpPr>
              <a:cxnSpLocks/>
            </p:cNvCxnSpPr>
            <p:nvPr/>
          </p:nvCxnSpPr>
          <p:spPr>
            <a:xfrm>
              <a:off x="3327400" y="3556000"/>
              <a:ext cx="838200" cy="0"/>
            </a:xfrm>
            <a:prstGeom prst="line">
              <a:avLst/>
            </a:prstGeom>
            <a:ln w="6350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3000"/>
                    </a:schemeClr>
                  </a:gs>
                </a:gsLst>
                <a:lin ang="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07A42D40-9CDD-0718-22A2-72B99E2D6172}"/>
              </a:ext>
            </a:extLst>
          </p:cNvPr>
          <p:cNvSpPr txBox="1"/>
          <p:nvPr/>
        </p:nvSpPr>
        <p:spPr>
          <a:xfrm>
            <a:off x="3044824" y="6370462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B63546D-C654-F219-96AC-DD9C1E7A2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437" y="2308279"/>
            <a:ext cx="5117629" cy="33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8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背景图案&#10;&#10;描述已自动生成">
            <a:extLst>
              <a:ext uri="{FF2B5EF4-FFF2-40B4-BE49-F238E27FC236}">
                <a16:creationId xmlns:a16="http://schemas.microsoft.com/office/drawing/2014/main" id="{D1A5939C-EE00-12D6-E885-8A6AD9090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34DD711-8295-21DB-E8FB-2E418E8C36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2000">
                <a:srgbClr val="05A8E3">
                  <a:alpha val="0"/>
                </a:srgbClr>
              </a:gs>
              <a:gs pos="65000">
                <a:srgbClr val="05A8E3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4" name="文本占位符 4">
            <a:extLst>
              <a:ext uri="{FF2B5EF4-FFF2-40B4-BE49-F238E27FC236}">
                <a16:creationId xmlns:a16="http://schemas.microsoft.com/office/drawing/2014/main" id="{971A70A6-9975-AD59-80A5-655BAE3FA50A}"/>
              </a:ext>
            </a:extLst>
          </p:cNvPr>
          <p:cNvSpPr txBox="1">
            <a:spLocks/>
          </p:cNvSpPr>
          <p:nvPr/>
        </p:nvSpPr>
        <p:spPr>
          <a:xfrm>
            <a:off x="3258378" y="11301745"/>
            <a:ext cx="5675243" cy="755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 descr="徽标&#10;&#10;低可信度描述已自动生成">
            <a:extLst>
              <a:ext uri="{FF2B5EF4-FFF2-40B4-BE49-F238E27FC236}">
                <a16:creationId xmlns:a16="http://schemas.microsoft.com/office/drawing/2014/main" id="{C71ABF67-8707-F73B-AC42-A94BFE223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482" y="279213"/>
            <a:ext cx="2588186" cy="536575"/>
          </a:xfrm>
          <a:prstGeom prst="rect">
            <a:avLst/>
          </a:prstGeom>
          <a:noFill/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B524F875-C92C-A527-E432-038433AF48C3}"/>
              </a:ext>
            </a:extLst>
          </p:cNvPr>
          <p:cNvSpPr txBox="1"/>
          <p:nvPr/>
        </p:nvSpPr>
        <p:spPr>
          <a:xfrm>
            <a:off x="920033" y="2269395"/>
            <a:ext cx="51759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7200" b="1" i="1">
                <a:gradFill>
                  <a:gsLst>
                    <a:gs pos="0">
                      <a:schemeClr val="bg1"/>
                    </a:gs>
                    <a:gs pos="100000">
                      <a:srgbClr val="05A8E3">
                        <a:lumMod val="10000"/>
                        <a:lumOff val="9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zh-CN" altLang="en-US" sz="7200" b="1" i="1">
              <a:gradFill>
                <a:gsLst>
                  <a:gs pos="0">
                    <a:schemeClr val="bg1"/>
                  </a:gs>
                  <a:gs pos="100000">
                    <a:srgbClr val="05A8E3">
                      <a:lumMod val="10000"/>
                      <a:lumOff val="90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A44EF63-080E-70C7-5135-EE98A50933BA}"/>
              </a:ext>
            </a:extLst>
          </p:cNvPr>
          <p:cNvGrpSpPr/>
          <p:nvPr/>
        </p:nvGrpSpPr>
        <p:grpSpPr>
          <a:xfrm>
            <a:off x="-1190171" y="4273697"/>
            <a:ext cx="8171996" cy="1747493"/>
            <a:chOff x="-1190171" y="4273697"/>
            <a:chExt cx="8171996" cy="1747493"/>
          </a:xfrm>
        </p:grpSpPr>
        <p:sp>
          <p:nvSpPr>
            <p:cNvPr id="38" name="平行四边形 37">
              <a:extLst>
                <a:ext uri="{FF2B5EF4-FFF2-40B4-BE49-F238E27FC236}">
                  <a16:creationId xmlns:a16="http://schemas.microsoft.com/office/drawing/2014/main" id="{3A6F8BF7-0299-37F2-0AA6-6E106FF68451}"/>
                </a:ext>
              </a:extLst>
            </p:cNvPr>
            <p:cNvSpPr/>
            <p:nvPr/>
          </p:nvSpPr>
          <p:spPr>
            <a:xfrm>
              <a:off x="-1190171" y="4273697"/>
              <a:ext cx="6884867" cy="1365103"/>
            </a:xfrm>
            <a:prstGeom prst="parallelogram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6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39" name="平行四边形 38">
              <a:extLst>
                <a:ext uri="{FF2B5EF4-FFF2-40B4-BE49-F238E27FC236}">
                  <a16:creationId xmlns:a16="http://schemas.microsoft.com/office/drawing/2014/main" id="{91F25A33-5CC5-439D-F58C-BA4D52B65C2C}"/>
                </a:ext>
              </a:extLst>
            </p:cNvPr>
            <p:cNvSpPr/>
            <p:nvPr/>
          </p:nvSpPr>
          <p:spPr>
            <a:xfrm>
              <a:off x="2082800" y="5469634"/>
              <a:ext cx="4899025" cy="551556"/>
            </a:xfrm>
            <a:prstGeom prst="parallelogram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99000">
                  <a:schemeClr val="bg1">
                    <a:alpha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2E8ED01E-F577-19C8-194A-D76310EFFCB9}"/>
              </a:ext>
            </a:extLst>
          </p:cNvPr>
          <p:cNvSpPr txBox="1"/>
          <p:nvPr/>
        </p:nvSpPr>
        <p:spPr>
          <a:xfrm>
            <a:off x="920034" y="4535007"/>
            <a:ext cx="4556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i="1" spc="3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广州顺健生物医药科技有限公司</a:t>
            </a:r>
          </a:p>
        </p:txBody>
      </p:sp>
      <p:sp>
        <p:nvSpPr>
          <p:cNvPr id="41" name="平行四边形 40">
            <a:extLst>
              <a:ext uri="{FF2B5EF4-FFF2-40B4-BE49-F238E27FC236}">
                <a16:creationId xmlns:a16="http://schemas.microsoft.com/office/drawing/2014/main" id="{E08D3017-7AFD-FA0D-E2CC-5D485A2C02FB}"/>
              </a:ext>
            </a:extLst>
          </p:cNvPr>
          <p:cNvSpPr/>
          <p:nvPr/>
        </p:nvSpPr>
        <p:spPr>
          <a:xfrm>
            <a:off x="-723900" y="1308100"/>
            <a:ext cx="8128000" cy="523220"/>
          </a:xfrm>
          <a:prstGeom prst="parallelogram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42" name="平行四边形 41">
            <a:extLst>
              <a:ext uri="{FF2B5EF4-FFF2-40B4-BE49-F238E27FC236}">
                <a16:creationId xmlns:a16="http://schemas.microsoft.com/office/drawing/2014/main" id="{14CC73DF-FDAE-1526-059F-74DD16E4C315}"/>
              </a:ext>
            </a:extLst>
          </p:cNvPr>
          <p:cNvSpPr/>
          <p:nvPr/>
        </p:nvSpPr>
        <p:spPr>
          <a:xfrm>
            <a:off x="3924300" y="597258"/>
            <a:ext cx="4495800" cy="928933"/>
          </a:xfrm>
          <a:prstGeom prst="parallelogram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F797AB98-DCA1-D102-5C97-77F0CA8C5AC5}"/>
              </a:ext>
            </a:extLst>
          </p:cNvPr>
          <p:cNvGrpSpPr/>
          <p:nvPr/>
        </p:nvGrpSpPr>
        <p:grpSpPr>
          <a:xfrm>
            <a:off x="3327400" y="3429000"/>
            <a:ext cx="1943100" cy="127000"/>
            <a:chOff x="3327400" y="3429000"/>
            <a:chExt cx="1943100" cy="127000"/>
          </a:xfrm>
        </p:grpSpPr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E458C2AD-4658-826A-D4DC-66CD4D7902BE}"/>
                </a:ext>
              </a:extLst>
            </p:cNvPr>
            <p:cNvCxnSpPr>
              <a:cxnSpLocks/>
            </p:cNvCxnSpPr>
            <p:nvPr/>
          </p:nvCxnSpPr>
          <p:spPr>
            <a:xfrm>
              <a:off x="3924300" y="3429000"/>
              <a:ext cx="1346200" cy="0"/>
            </a:xfrm>
            <a:prstGeom prst="line">
              <a:avLst/>
            </a:prstGeom>
            <a:ln w="6350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C3CD040E-5AE0-62D6-CAEA-ACD84CF6AC72}"/>
                </a:ext>
              </a:extLst>
            </p:cNvPr>
            <p:cNvCxnSpPr>
              <a:cxnSpLocks/>
            </p:cNvCxnSpPr>
            <p:nvPr/>
          </p:nvCxnSpPr>
          <p:spPr>
            <a:xfrm>
              <a:off x="3327400" y="3556000"/>
              <a:ext cx="838200" cy="0"/>
            </a:xfrm>
            <a:prstGeom prst="line">
              <a:avLst/>
            </a:prstGeom>
            <a:ln w="6350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3000"/>
                    </a:schemeClr>
                  </a:gs>
                </a:gsLst>
                <a:lin ang="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E9B2B2C9-5763-7F84-C916-3D5B45807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437" y="2308279"/>
            <a:ext cx="5117629" cy="33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66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2F34CE2-0E4E-CD65-B792-5115BC8569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5A8E3">
                  <a:lumMod val="10000"/>
                  <a:lumOff val="90000"/>
                </a:srgbClr>
              </a:gs>
              <a:gs pos="100000">
                <a:srgbClr val="05A8E3">
                  <a:lumMod val="0"/>
                  <a:lumOff val="100000"/>
                </a:srgbClr>
              </a:gs>
            </a:gsLst>
            <a:lin ang="54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D012129D-9A39-79F6-7784-645E9F1BB7D8}"/>
              </a:ext>
            </a:extLst>
          </p:cNvPr>
          <p:cNvSpPr/>
          <p:nvPr/>
        </p:nvSpPr>
        <p:spPr>
          <a:xfrm rot="1800000">
            <a:off x="-815198" y="1173268"/>
            <a:ext cx="10171679" cy="7565217"/>
          </a:xfrm>
          <a:custGeom>
            <a:avLst/>
            <a:gdLst>
              <a:gd name="connsiteX0" fmla="*/ 0 w 10171679"/>
              <a:gd name="connsiteY0" fmla="*/ 996367 h 7565217"/>
              <a:gd name="connsiteX1" fmla="*/ 1725758 w 10171679"/>
              <a:gd name="connsiteY1" fmla="*/ 0 h 7565217"/>
              <a:gd name="connsiteX2" fmla="*/ 9605804 w 10171679"/>
              <a:gd name="connsiteY2" fmla="*/ 0 h 7565217"/>
              <a:gd name="connsiteX3" fmla="*/ 10171679 w 10171679"/>
              <a:gd name="connsiteY3" fmla="*/ 565875 h 7565217"/>
              <a:gd name="connsiteX4" fmla="*/ 10171679 w 10171679"/>
              <a:gd name="connsiteY4" fmla="*/ 3042681 h 7565217"/>
              <a:gd name="connsiteX5" fmla="*/ 2338417 w 10171679"/>
              <a:gd name="connsiteY5" fmla="*/ 7565217 h 7565217"/>
              <a:gd name="connsiteX6" fmla="*/ 0 w 10171679"/>
              <a:gd name="connsiteY6" fmla="*/ 3514960 h 756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71679" h="7565217">
                <a:moveTo>
                  <a:pt x="0" y="996367"/>
                </a:moveTo>
                <a:lnTo>
                  <a:pt x="1725758" y="0"/>
                </a:lnTo>
                <a:lnTo>
                  <a:pt x="9605804" y="0"/>
                </a:lnTo>
                <a:cubicBezTo>
                  <a:pt x="9918328" y="0"/>
                  <a:pt x="10171679" y="253351"/>
                  <a:pt x="10171679" y="565875"/>
                </a:cubicBezTo>
                <a:lnTo>
                  <a:pt x="10171679" y="3042681"/>
                </a:lnTo>
                <a:lnTo>
                  <a:pt x="2338417" y="7565217"/>
                </a:lnTo>
                <a:lnTo>
                  <a:pt x="0" y="3514960"/>
                </a:lnTo>
                <a:close/>
              </a:path>
            </a:pathLst>
          </a:custGeom>
          <a:gradFill>
            <a:gsLst>
              <a:gs pos="39000">
                <a:schemeClr val="bg1">
                  <a:alpha val="0"/>
                </a:schemeClr>
              </a:gs>
              <a:gs pos="0">
                <a:schemeClr val="bg1">
                  <a:alpha val="70000"/>
                </a:schemeClr>
              </a:gs>
            </a:gsLst>
            <a:lin ang="2700000" scaled="0"/>
          </a:gradFill>
          <a:ln w="19050">
            <a:gradFill>
              <a:gsLst>
                <a:gs pos="0">
                  <a:schemeClr val="bg1"/>
                </a:gs>
                <a:gs pos="98000">
                  <a:schemeClr val="bg1">
                    <a:alpha val="0"/>
                  </a:schemeClr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A3766443-844C-EC4A-8636-E284B40A7633}"/>
              </a:ext>
            </a:extLst>
          </p:cNvPr>
          <p:cNvSpPr txBox="1"/>
          <p:nvPr/>
        </p:nvSpPr>
        <p:spPr>
          <a:xfrm>
            <a:off x="1176615" y="651203"/>
            <a:ext cx="233475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zh-CN" sz="20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CD0575AD-520E-7E3A-03B6-55411775699D}"/>
              </a:ext>
            </a:extLst>
          </p:cNvPr>
          <p:cNvSpPr txBox="1"/>
          <p:nvPr/>
        </p:nvSpPr>
        <p:spPr>
          <a:xfrm>
            <a:off x="1176615" y="1150276"/>
            <a:ext cx="2334754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zh-CN" altLang="en-US" sz="4400" b="1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  <p:pic>
        <p:nvPicPr>
          <p:cNvPr id="70" name="图片 69" descr="徽标&#10;&#10;低可信度描述已自动生成">
            <a:extLst>
              <a:ext uri="{FF2B5EF4-FFF2-40B4-BE49-F238E27FC236}">
                <a16:creationId xmlns:a16="http://schemas.microsoft.com/office/drawing/2014/main" id="{6C2E7A76-2573-09E2-EF92-77C021E9C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482" y="279213"/>
            <a:ext cx="2588186" cy="536575"/>
          </a:xfrm>
          <a:prstGeom prst="rect">
            <a:avLst/>
          </a:prstGeom>
          <a:noFill/>
        </p:spPr>
      </p:pic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088E5996-A4E6-6609-781C-B941A47F799A}"/>
              </a:ext>
            </a:extLst>
          </p:cNvPr>
          <p:cNvGrpSpPr/>
          <p:nvPr/>
        </p:nvGrpSpPr>
        <p:grpSpPr>
          <a:xfrm>
            <a:off x="759358" y="2534843"/>
            <a:ext cx="4905947" cy="795032"/>
            <a:chOff x="759358" y="2534843"/>
            <a:chExt cx="4905947" cy="795032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04670DF-FA5E-7C95-433B-58B4607FE74D}"/>
                </a:ext>
              </a:extLst>
            </p:cNvPr>
            <p:cNvGrpSpPr/>
            <p:nvPr/>
          </p:nvGrpSpPr>
          <p:grpSpPr>
            <a:xfrm>
              <a:off x="759358" y="2534843"/>
              <a:ext cx="4905947" cy="719907"/>
              <a:chOff x="759358" y="2362016"/>
              <a:chExt cx="4905947" cy="719907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89A9B9E7-EF58-6EC1-EDD4-F90203CE7E09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05A8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1FF59740-4228-E6A5-C22E-00E13E3EA777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 </a:t>
                </a:r>
                <a:r>
                  <a:rPr lang="zh-CN" altLang="en-US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药品基本信息</a:t>
                </a:r>
              </a:p>
            </p:txBody>
          </p:sp>
        </p:grpSp>
        <p:sp>
          <p:nvSpPr>
            <p:cNvPr id="14" name="梯形 13">
              <a:extLst>
                <a:ext uri="{FF2B5EF4-FFF2-40B4-BE49-F238E27FC236}">
                  <a16:creationId xmlns:a16="http://schemas.microsoft.com/office/drawing/2014/main" id="{8820F3F0-79D1-629D-787A-18B4EC732F90}"/>
                </a:ext>
              </a:extLst>
            </p:cNvPr>
            <p:cNvSpPr/>
            <p:nvPr/>
          </p:nvSpPr>
          <p:spPr>
            <a:xfrm flipV="1">
              <a:off x="3445980" y="3249096"/>
              <a:ext cx="2219325" cy="80779"/>
            </a:xfrm>
            <a:prstGeom prst="trapezoid">
              <a:avLst/>
            </a:prstGeom>
            <a:solidFill>
              <a:srgbClr val="05A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0" name="矩形: 圆角 71">
              <a:extLst>
                <a:ext uri="{FF2B5EF4-FFF2-40B4-BE49-F238E27FC236}">
                  <a16:creationId xmlns:a16="http://schemas.microsoft.com/office/drawing/2014/main" id="{41901EF2-231F-062A-5E32-488DC977A6D2}"/>
                </a:ext>
              </a:extLst>
            </p:cNvPr>
            <p:cNvSpPr/>
            <p:nvPr/>
          </p:nvSpPr>
          <p:spPr>
            <a:xfrm>
              <a:off x="825500" y="2595353"/>
              <a:ext cx="1167867" cy="598888"/>
            </a:xfrm>
            <a:prstGeom prst="homePlate">
              <a:avLst/>
            </a:prstGeom>
            <a:gradFill>
              <a:gsLst>
                <a:gs pos="0">
                  <a:srgbClr val="05A8E3"/>
                </a:gs>
                <a:gs pos="98000">
                  <a:srgbClr val="0076C0"/>
                </a:gs>
              </a:gsLst>
              <a:lin ang="2700000" scaled="0"/>
            </a:gra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B009AC4A-949C-0BEB-B0E5-02E5B2C9B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8762" y="2690276"/>
              <a:ext cx="409042" cy="409042"/>
            </a:xfrm>
            <a:prstGeom prst="rect">
              <a:avLst/>
            </a:prstGeom>
          </p:spPr>
        </p:pic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D4B33663-9C1B-232C-4C1E-1459F801F030}"/>
              </a:ext>
            </a:extLst>
          </p:cNvPr>
          <p:cNvGrpSpPr/>
          <p:nvPr/>
        </p:nvGrpSpPr>
        <p:grpSpPr>
          <a:xfrm>
            <a:off x="2760158" y="5248936"/>
            <a:ext cx="4905947" cy="798914"/>
            <a:chOff x="6096000" y="5226302"/>
            <a:chExt cx="4905947" cy="798914"/>
          </a:xfrm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5CC81DDE-FE18-0B78-E1B0-FB7C75D6470F}"/>
                </a:ext>
              </a:extLst>
            </p:cNvPr>
            <p:cNvGrpSpPr/>
            <p:nvPr/>
          </p:nvGrpSpPr>
          <p:grpSpPr>
            <a:xfrm>
              <a:off x="6096000" y="5226302"/>
              <a:ext cx="4905947" cy="719907"/>
              <a:chOff x="759358" y="2362016"/>
              <a:chExt cx="4905947" cy="719907"/>
            </a:xfrm>
          </p:grpSpPr>
          <p:sp>
            <p:nvSpPr>
              <p:cNvPr id="92" name="矩形: 圆角 91">
                <a:extLst>
                  <a:ext uri="{FF2B5EF4-FFF2-40B4-BE49-F238E27FC236}">
                    <a16:creationId xmlns:a16="http://schemas.microsoft.com/office/drawing/2014/main" id="{B60838F6-CE4B-9470-1348-0FEB4D754B74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05A8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3AB7BBF4-3E69-155E-45B0-8B4209D464BB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05 </a:t>
                </a:r>
                <a:r>
                  <a:rPr lang="zh-CN" altLang="en-US" sz="20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公平性</a:t>
                </a:r>
              </a:p>
            </p:txBody>
          </p:sp>
        </p:grpSp>
        <p:sp>
          <p:nvSpPr>
            <p:cNvPr id="99" name="梯形 98">
              <a:extLst>
                <a:ext uri="{FF2B5EF4-FFF2-40B4-BE49-F238E27FC236}">
                  <a16:creationId xmlns:a16="http://schemas.microsoft.com/office/drawing/2014/main" id="{7E649FB6-57CC-2E68-93FA-677E8F5967F9}"/>
                </a:ext>
              </a:extLst>
            </p:cNvPr>
            <p:cNvSpPr/>
            <p:nvPr/>
          </p:nvSpPr>
          <p:spPr>
            <a:xfrm flipV="1">
              <a:off x="8777782" y="5944437"/>
              <a:ext cx="2219325" cy="80779"/>
            </a:xfrm>
            <a:prstGeom prst="trapezoid">
              <a:avLst/>
            </a:prstGeom>
            <a:solidFill>
              <a:srgbClr val="05A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4" name="矩形: 圆角 92">
              <a:extLst>
                <a:ext uri="{FF2B5EF4-FFF2-40B4-BE49-F238E27FC236}">
                  <a16:creationId xmlns:a16="http://schemas.microsoft.com/office/drawing/2014/main" id="{CEEA2C91-FE7D-5F24-F575-DF91D9368351}"/>
                </a:ext>
              </a:extLst>
            </p:cNvPr>
            <p:cNvSpPr/>
            <p:nvPr/>
          </p:nvSpPr>
          <p:spPr>
            <a:xfrm>
              <a:off x="6162142" y="5286812"/>
              <a:ext cx="1167867" cy="598888"/>
            </a:xfrm>
            <a:prstGeom prst="homePlate">
              <a:avLst/>
            </a:prstGeom>
            <a:gradFill>
              <a:gsLst>
                <a:gs pos="0">
                  <a:srgbClr val="05A8E3"/>
                </a:gs>
                <a:gs pos="98000">
                  <a:srgbClr val="0076C0"/>
                </a:gs>
              </a:gsLst>
              <a:lin ang="2700000" scaled="0"/>
            </a:gra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20" name="图形 19">
              <a:extLst>
                <a:ext uri="{FF2B5EF4-FFF2-40B4-BE49-F238E27FC236}">
                  <a16:creationId xmlns:a16="http://schemas.microsoft.com/office/drawing/2014/main" id="{AC598E9A-A929-A194-E0BE-7EC5E99A4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24663" y="5402849"/>
              <a:ext cx="467270" cy="389392"/>
            </a:xfrm>
            <a:prstGeom prst="rect">
              <a:avLst/>
            </a:prstGeom>
          </p:spPr>
        </p:pic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40E5FF3D-6698-006F-8A0F-A846E4D61182}"/>
              </a:ext>
            </a:extLst>
          </p:cNvPr>
          <p:cNvGrpSpPr/>
          <p:nvPr/>
        </p:nvGrpSpPr>
        <p:grpSpPr>
          <a:xfrm>
            <a:off x="6460553" y="3880572"/>
            <a:ext cx="4905947" cy="795465"/>
            <a:chOff x="6096000" y="3880572"/>
            <a:chExt cx="4905947" cy="795465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31109038-0560-4958-01D1-6C9C00CA57C4}"/>
                </a:ext>
              </a:extLst>
            </p:cNvPr>
            <p:cNvGrpSpPr/>
            <p:nvPr/>
          </p:nvGrpSpPr>
          <p:grpSpPr>
            <a:xfrm>
              <a:off x="6096000" y="3880572"/>
              <a:ext cx="4905947" cy="719907"/>
              <a:chOff x="759358" y="2362016"/>
              <a:chExt cx="4905947" cy="719907"/>
            </a:xfrm>
          </p:grpSpPr>
          <p:sp>
            <p:nvSpPr>
              <p:cNvPr id="88" name="矩形: 圆角 87">
                <a:extLst>
                  <a:ext uri="{FF2B5EF4-FFF2-40B4-BE49-F238E27FC236}">
                    <a16:creationId xmlns:a16="http://schemas.microsoft.com/office/drawing/2014/main" id="{50045C09-73E5-A799-E475-93BAC64256E2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05A8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F1737AF9-DA3F-B25C-4F97-B51A5775467C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 </a:t>
                </a:r>
                <a:r>
                  <a:rPr lang="zh-CN" altLang="en-US" sz="20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创新性</a:t>
                </a:r>
              </a:p>
            </p:txBody>
          </p:sp>
        </p:grpSp>
        <p:sp>
          <p:nvSpPr>
            <p:cNvPr id="97" name="梯形 96">
              <a:extLst>
                <a:ext uri="{FF2B5EF4-FFF2-40B4-BE49-F238E27FC236}">
                  <a16:creationId xmlns:a16="http://schemas.microsoft.com/office/drawing/2014/main" id="{EED78A20-CAE0-DA55-7FCC-D20E024FD6D3}"/>
                </a:ext>
              </a:extLst>
            </p:cNvPr>
            <p:cNvSpPr/>
            <p:nvPr/>
          </p:nvSpPr>
          <p:spPr>
            <a:xfrm flipV="1">
              <a:off x="8777782" y="4595258"/>
              <a:ext cx="2219325" cy="80779"/>
            </a:xfrm>
            <a:prstGeom prst="trapezoid">
              <a:avLst/>
            </a:prstGeom>
            <a:solidFill>
              <a:srgbClr val="05A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5" name="矩形: 圆角 88">
              <a:extLst>
                <a:ext uri="{FF2B5EF4-FFF2-40B4-BE49-F238E27FC236}">
                  <a16:creationId xmlns:a16="http://schemas.microsoft.com/office/drawing/2014/main" id="{12AB4F5D-8E69-CF79-4C81-FC1A8A8B10E0}"/>
                </a:ext>
              </a:extLst>
            </p:cNvPr>
            <p:cNvSpPr/>
            <p:nvPr/>
          </p:nvSpPr>
          <p:spPr>
            <a:xfrm>
              <a:off x="6162142" y="3941082"/>
              <a:ext cx="1167867" cy="598888"/>
            </a:xfrm>
            <a:prstGeom prst="homePlate">
              <a:avLst/>
            </a:prstGeom>
            <a:gradFill>
              <a:gsLst>
                <a:gs pos="0">
                  <a:srgbClr val="05A8E3"/>
                </a:gs>
                <a:gs pos="98000">
                  <a:srgbClr val="0076C0"/>
                </a:gs>
              </a:gsLst>
              <a:lin ang="2700000" scaled="0"/>
            </a:gra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108" name="图形 107">
              <a:extLst>
                <a:ext uri="{FF2B5EF4-FFF2-40B4-BE49-F238E27FC236}">
                  <a16:creationId xmlns:a16="http://schemas.microsoft.com/office/drawing/2014/main" id="{A5995472-F7EE-2A8F-1BC0-7132DB633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24663" y="3969920"/>
              <a:ext cx="500375" cy="500375"/>
            </a:xfrm>
            <a:prstGeom prst="rect">
              <a:avLst/>
            </a:prstGeom>
          </p:spPr>
        </p:pic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31DF811D-E316-DC8C-DA83-F922CBB35373}"/>
              </a:ext>
            </a:extLst>
          </p:cNvPr>
          <p:cNvGrpSpPr/>
          <p:nvPr/>
        </p:nvGrpSpPr>
        <p:grpSpPr>
          <a:xfrm>
            <a:off x="6460552" y="2534843"/>
            <a:ext cx="4905947" cy="795465"/>
            <a:chOff x="759358" y="3880572"/>
            <a:chExt cx="4905947" cy="795465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48A6E291-BB1A-34B3-DF1F-0E4F9AB54C7B}"/>
                </a:ext>
              </a:extLst>
            </p:cNvPr>
            <p:cNvGrpSpPr/>
            <p:nvPr/>
          </p:nvGrpSpPr>
          <p:grpSpPr>
            <a:xfrm>
              <a:off x="759358" y="3880572"/>
              <a:ext cx="4905947" cy="719907"/>
              <a:chOff x="759358" y="2362016"/>
              <a:chExt cx="4905947" cy="719907"/>
            </a:xfrm>
          </p:grpSpPr>
          <p:sp>
            <p:nvSpPr>
              <p:cNvPr id="76" name="矩形: 圆角 75">
                <a:extLst>
                  <a:ext uri="{FF2B5EF4-FFF2-40B4-BE49-F238E27FC236}">
                    <a16:creationId xmlns:a16="http://schemas.microsoft.com/office/drawing/2014/main" id="{F2DDBE95-6FA1-8B6E-715D-3A6D1AB9ADCA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05A8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4D9B8F93-6888-A342-6D2F-CBB6D3903282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 </a:t>
                </a:r>
                <a:r>
                  <a:rPr lang="zh-CN" altLang="en-US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安全性</a:t>
                </a:r>
              </a:p>
            </p:txBody>
          </p:sp>
        </p:grpSp>
        <p:sp>
          <p:nvSpPr>
            <p:cNvPr id="96" name="梯形 95">
              <a:extLst>
                <a:ext uri="{FF2B5EF4-FFF2-40B4-BE49-F238E27FC236}">
                  <a16:creationId xmlns:a16="http://schemas.microsoft.com/office/drawing/2014/main" id="{4EB01A57-E670-59E5-1649-9350DD25B441}"/>
                </a:ext>
              </a:extLst>
            </p:cNvPr>
            <p:cNvSpPr/>
            <p:nvPr/>
          </p:nvSpPr>
          <p:spPr>
            <a:xfrm flipV="1">
              <a:off x="3445980" y="4595258"/>
              <a:ext cx="2219325" cy="80779"/>
            </a:xfrm>
            <a:prstGeom prst="trapezoid">
              <a:avLst/>
            </a:prstGeom>
            <a:solidFill>
              <a:srgbClr val="05A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1" name="矩形: 圆角 76">
              <a:extLst>
                <a:ext uri="{FF2B5EF4-FFF2-40B4-BE49-F238E27FC236}">
                  <a16:creationId xmlns:a16="http://schemas.microsoft.com/office/drawing/2014/main" id="{D8420CEE-3128-8775-AC4B-A1138DCC8ACE}"/>
                </a:ext>
              </a:extLst>
            </p:cNvPr>
            <p:cNvSpPr/>
            <p:nvPr/>
          </p:nvSpPr>
          <p:spPr>
            <a:xfrm>
              <a:off x="825500" y="3941082"/>
              <a:ext cx="1167867" cy="598888"/>
            </a:xfrm>
            <a:prstGeom prst="homePlate">
              <a:avLst/>
            </a:prstGeom>
            <a:gradFill>
              <a:gsLst>
                <a:gs pos="0">
                  <a:srgbClr val="05A8E3"/>
                </a:gs>
                <a:gs pos="98000">
                  <a:srgbClr val="0076C0"/>
                </a:gs>
              </a:gsLst>
              <a:lin ang="2700000" scaled="0"/>
            </a:gra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110" name="图形 109">
              <a:extLst>
                <a:ext uri="{FF2B5EF4-FFF2-40B4-BE49-F238E27FC236}">
                  <a16:creationId xmlns:a16="http://schemas.microsoft.com/office/drawing/2014/main" id="{84689C0D-28BB-8030-95CF-7D6C2CE2E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28762" y="4036004"/>
              <a:ext cx="409042" cy="409042"/>
            </a:xfrm>
            <a:prstGeom prst="rect">
              <a:avLst/>
            </a:prstGeom>
          </p:spPr>
        </p:pic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112BED2C-9472-94BB-529E-C18295B2E1D4}"/>
              </a:ext>
            </a:extLst>
          </p:cNvPr>
          <p:cNvGrpSpPr/>
          <p:nvPr/>
        </p:nvGrpSpPr>
        <p:grpSpPr>
          <a:xfrm>
            <a:off x="693885" y="3970793"/>
            <a:ext cx="4905947" cy="798914"/>
            <a:chOff x="759358" y="5226302"/>
            <a:chExt cx="4905947" cy="798914"/>
          </a:xfrm>
        </p:grpSpPr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D0FF0588-AD44-F14A-2143-5BFCF008C765}"/>
                </a:ext>
              </a:extLst>
            </p:cNvPr>
            <p:cNvGrpSpPr/>
            <p:nvPr/>
          </p:nvGrpSpPr>
          <p:grpSpPr>
            <a:xfrm>
              <a:off x="759358" y="5226302"/>
              <a:ext cx="4905947" cy="719907"/>
              <a:chOff x="759358" y="2362016"/>
              <a:chExt cx="4905947" cy="719907"/>
            </a:xfrm>
          </p:grpSpPr>
          <p:sp>
            <p:nvSpPr>
              <p:cNvPr id="80" name="矩形: 圆角 79">
                <a:extLst>
                  <a:ext uri="{FF2B5EF4-FFF2-40B4-BE49-F238E27FC236}">
                    <a16:creationId xmlns:a16="http://schemas.microsoft.com/office/drawing/2014/main" id="{99D521D3-0099-E360-55BC-368087972D65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05A8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C06DC9BE-12DD-6DE3-2F20-C428B15DAEF2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 </a:t>
                </a:r>
                <a:r>
                  <a:rPr lang="zh-CN" altLang="en-US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有效性</a:t>
                </a:r>
              </a:p>
            </p:txBody>
          </p:sp>
        </p:grpSp>
        <p:sp>
          <p:nvSpPr>
            <p:cNvPr id="98" name="梯形 97">
              <a:extLst>
                <a:ext uri="{FF2B5EF4-FFF2-40B4-BE49-F238E27FC236}">
                  <a16:creationId xmlns:a16="http://schemas.microsoft.com/office/drawing/2014/main" id="{2F7ABE2C-BEE1-8D09-2E24-15425818E397}"/>
                </a:ext>
              </a:extLst>
            </p:cNvPr>
            <p:cNvSpPr/>
            <p:nvPr/>
          </p:nvSpPr>
          <p:spPr>
            <a:xfrm flipV="1">
              <a:off x="3445980" y="5944437"/>
              <a:ext cx="2219325" cy="80779"/>
            </a:xfrm>
            <a:prstGeom prst="trapezoid">
              <a:avLst/>
            </a:prstGeom>
            <a:solidFill>
              <a:srgbClr val="05A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2" name="矩形: 圆角 80">
              <a:extLst>
                <a:ext uri="{FF2B5EF4-FFF2-40B4-BE49-F238E27FC236}">
                  <a16:creationId xmlns:a16="http://schemas.microsoft.com/office/drawing/2014/main" id="{CE369F9E-09BE-39F2-71EF-7A7186B89459}"/>
                </a:ext>
              </a:extLst>
            </p:cNvPr>
            <p:cNvSpPr/>
            <p:nvPr/>
          </p:nvSpPr>
          <p:spPr>
            <a:xfrm>
              <a:off x="804070" y="5298101"/>
              <a:ext cx="1167867" cy="598888"/>
            </a:xfrm>
            <a:prstGeom prst="homePlate">
              <a:avLst/>
            </a:prstGeom>
            <a:gradFill>
              <a:gsLst>
                <a:gs pos="0">
                  <a:srgbClr val="05A8E3"/>
                </a:gs>
                <a:gs pos="98000">
                  <a:srgbClr val="0076C0"/>
                </a:gs>
              </a:gsLst>
              <a:lin ang="2700000" scaled="0"/>
            </a:gra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49" name="图形 48">
            <a:extLst>
              <a:ext uri="{FF2B5EF4-FFF2-40B4-BE49-F238E27FC236}">
                <a16:creationId xmlns:a16="http://schemas.microsoft.com/office/drawing/2014/main" id="{C03C29A5-5355-A355-068A-DCB86C58E7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2492" y="5354506"/>
            <a:ext cx="446954" cy="446954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B5CD719D-AAC9-7EE8-9C76-84A2619B496C}"/>
              </a:ext>
            </a:extLst>
          </p:cNvPr>
          <p:cNvSpPr txBox="1"/>
          <p:nvPr/>
        </p:nvSpPr>
        <p:spPr>
          <a:xfrm>
            <a:off x="3044824" y="6370462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216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文本框 68">
            <a:extLst>
              <a:ext uri="{FF2B5EF4-FFF2-40B4-BE49-F238E27FC236}">
                <a16:creationId xmlns:a16="http://schemas.microsoft.com/office/drawing/2014/main" id="{A2296897-723A-B36B-7A1C-D9C44C4DDE46}"/>
              </a:ext>
            </a:extLst>
          </p:cNvPr>
          <p:cNvSpPr txBox="1"/>
          <p:nvPr/>
        </p:nvSpPr>
        <p:spPr>
          <a:xfrm>
            <a:off x="1462835" y="270674"/>
            <a:ext cx="734481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4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奥雷巴替尼片药品基本信息</a:t>
            </a:r>
          </a:p>
        </p:txBody>
      </p: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603B2735-5991-D692-B586-07C1A65CB8C6}"/>
              </a:ext>
            </a:extLst>
          </p:cNvPr>
          <p:cNvGrpSpPr/>
          <p:nvPr/>
        </p:nvGrpSpPr>
        <p:grpSpPr>
          <a:xfrm>
            <a:off x="0" y="5306511"/>
            <a:ext cx="12192002" cy="1582190"/>
            <a:chOff x="-1" y="4652018"/>
            <a:chExt cx="12192002" cy="2201102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A11FC2B6-EBCA-E4E9-B1AF-78BF9532D4E4}"/>
                </a:ext>
              </a:extLst>
            </p:cNvPr>
            <p:cNvSpPr/>
            <p:nvPr/>
          </p:nvSpPr>
          <p:spPr>
            <a:xfrm>
              <a:off x="-1" y="4652018"/>
              <a:ext cx="12192002" cy="2201102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5A8E3">
                        <a:lumMod val="5000"/>
                        <a:lumOff val="95000"/>
                      </a:srgbClr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BCD4777F-2781-CD16-BA2D-3BF71C999B3C}"/>
                </a:ext>
              </a:extLst>
            </p:cNvPr>
            <p:cNvSpPr txBox="1"/>
            <p:nvPr/>
          </p:nvSpPr>
          <p:spPr>
            <a:xfrm>
              <a:off x="1292322" y="6385918"/>
              <a:ext cx="9607356" cy="428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持续至疾病进展或患者不再耐受该治疗。</a:t>
              </a:r>
            </a:p>
          </p:txBody>
        </p: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A40EAAA3-836A-195C-EF76-4BAC83DC10A5}"/>
                </a:ext>
              </a:extLst>
            </p:cNvPr>
            <p:cNvGrpSpPr/>
            <p:nvPr/>
          </p:nvGrpSpPr>
          <p:grpSpPr>
            <a:xfrm>
              <a:off x="463346" y="5588888"/>
              <a:ext cx="2331748" cy="735348"/>
              <a:chOff x="463346" y="5319293"/>
              <a:chExt cx="2331748" cy="735348"/>
            </a:xfrm>
          </p:grpSpPr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C21E17EB-99C0-6BFB-9F6C-2E3EB1228067}"/>
                  </a:ext>
                </a:extLst>
              </p:cNvPr>
              <p:cNvSpPr/>
              <p:nvPr/>
            </p:nvSpPr>
            <p:spPr>
              <a:xfrm>
                <a:off x="463346" y="5319293"/>
                <a:ext cx="735348" cy="7353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5B74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585771B5-ED7C-3536-118C-05E3CB2F857F}"/>
                  </a:ext>
                </a:extLst>
              </p:cNvPr>
              <p:cNvSpPr txBox="1"/>
              <p:nvPr/>
            </p:nvSpPr>
            <p:spPr>
              <a:xfrm>
                <a:off x="1245252" y="5480103"/>
                <a:ext cx="1549842" cy="41372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5A8E3">
                      <a:lumMod val="5000"/>
                      <a:lumOff val="95000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wrap="square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40 mg/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天</a:t>
                </a:r>
              </a:p>
            </p:txBody>
          </p:sp>
        </p:grp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DA45DDC8-1788-1C84-FAEF-AF27C4FB5D0B}"/>
                </a:ext>
              </a:extLst>
            </p:cNvPr>
            <p:cNvGrpSpPr/>
            <p:nvPr/>
          </p:nvGrpSpPr>
          <p:grpSpPr>
            <a:xfrm>
              <a:off x="3439809" y="5588888"/>
              <a:ext cx="2331748" cy="735348"/>
              <a:chOff x="463346" y="5319293"/>
              <a:chExt cx="2331748" cy="735348"/>
            </a:xfrm>
          </p:grpSpPr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535D1E5A-C90C-5A6E-CC2A-29F52F84A279}"/>
                  </a:ext>
                </a:extLst>
              </p:cNvPr>
              <p:cNvSpPr/>
              <p:nvPr/>
            </p:nvSpPr>
            <p:spPr>
              <a:xfrm>
                <a:off x="463346" y="5319293"/>
                <a:ext cx="735348" cy="7353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5B74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1" name="文本框 110">
                <a:extLst>
                  <a:ext uri="{FF2B5EF4-FFF2-40B4-BE49-F238E27FC236}">
                    <a16:creationId xmlns:a16="http://schemas.microsoft.com/office/drawing/2014/main" id="{B60A6A27-D2EF-A62E-A04B-7788775F6E93}"/>
                  </a:ext>
                </a:extLst>
              </p:cNvPr>
              <p:cNvSpPr txBox="1"/>
              <p:nvPr/>
            </p:nvSpPr>
            <p:spPr>
              <a:xfrm>
                <a:off x="1245252" y="5480103"/>
                <a:ext cx="1549842" cy="41372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5A8E3">
                      <a:lumMod val="5000"/>
                      <a:lumOff val="95000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wrap="square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隔天一次</a:t>
                </a:r>
              </a:p>
            </p:txBody>
          </p:sp>
        </p:grpSp>
        <p:grpSp>
          <p:nvGrpSpPr>
            <p:cNvPr id="113" name="组合 112">
              <a:extLst>
                <a:ext uri="{FF2B5EF4-FFF2-40B4-BE49-F238E27FC236}">
                  <a16:creationId xmlns:a16="http://schemas.microsoft.com/office/drawing/2014/main" id="{A988C9B8-E0E4-3FE8-9FFB-1FB3DACDEC03}"/>
                </a:ext>
              </a:extLst>
            </p:cNvPr>
            <p:cNvGrpSpPr/>
            <p:nvPr/>
          </p:nvGrpSpPr>
          <p:grpSpPr>
            <a:xfrm>
              <a:off x="6416272" y="5588888"/>
              <a:ext cx="2331748" cy="735348"/>
              <a:chOff x="463346" y="5319293"/>
              <a:chExt cx="2331748" cy="735348"/>
            </a:xfrm>
          </p:grpSpPr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3A4990F7-8D7A-3D22-11A5-B15076E3282B}"/>
                  </a:ext>
                </a:extLst>
              </p:cNvPr>
              <p:cNvSpPr/>
              <p:nvPr/>
            </p:nvSpPr>
            <p:spPr>
              <a:xfrm>
                <a:off x="463346" y="5319293"/>
                <a:ext cx="735348" cy="7353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5B74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id="{C5DD812F-2374-1CDE-6521-088A5E2D5D76}"/>
                  </a:ext>
                </a:extLst>
              </p:cNvPr>
              <p:cNvSpPr txBox="1"/>
              <p:nvPr/>
            </p:nvSpPr>
            <p:spPr>
              <a:xfrm>
                <a:off x="1245252" y="5480103"/>
                <a:ext cx="1549842" cy="41372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5A8E3">
                      <a:lumMod val="5000"/>
                      <a:lumOff val="95000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wrap="square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口服</a:t>
                </a:r>
              </a:p>
            </p:txBody>
          </p: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5BA68F8B-400D-4B1B-C3B7-34AE7E12B942}"/>
                </a:ext>
              </a:extLst>
            </p:cNvPr>
            <p:cNvGrpSpPr/>
            <p:nvPr/>
          </p:nvGrpSpPr>
          <p:grpSpPr>
            <a:xfrm>
              <a:off x="9392735" y="5588888"/>
              <a:ext cx="2331748" cy="735348"/>
              <a:chOff x="463346" y="5319293"/>
              <a:chExt cx="2331748" cy="735348"/>
            </a:xfrm>
          </p:grpSpPr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3D1B9676-3075-BC21-7D60-6A89058C2F18}"/>
                  </a:ext>
                </a:extLst>
              </p:cNvPr>
              <p:cNvSpPr/>
              <p:nvPr/>
            </p:nvSpPr>
            <p:spPr>
              <a:xfrm>
                <a:off x="463346" y="5319293"/>
                <a:ext cx="735348" cy="7353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5B74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3F1FF130-598C-3485-8E82-FC759573275F}"/>
                  </a:ext>
                </a:extLst>
              </p:cNvPr>
              <p:cNvSpPr txBox="1"/>
              <p:nvPr/>
            </p:nvSpPr>
            <p:spPr>
              <a:xfrm>
                <a:off x="1245252" y="5480103"/>
                <a:ext cx="1549842" cy="41372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5A8E3">
                      <a:lumMod val="5000"/>
                      <a:lumOff val="95000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wrap="square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随餐服用</a:t>
                </a:r>
              </a:p>
            </p:txBody>
          </p:sp>
        </p:grpSp>
        <p:sp>
          <p:nvSpPr>
            <p:cNvPr id="120" name="drugs-capsules-and-pills_45988">
              <a:extLst>
                <a:ext uri="{FF2B5EF4-FFF2-40B4-BE49-F238E27FC236}">
                  <a16:creationId xmlns:a16="http://schemas.microsoft.com/office/drawing/2014/main" id="{58A0B0B1-C7A1-D955-54EA-C6F6A039B20F}"/>
                </a:ext>
              </a:extLst>
            </p:cNvPr>
            <p:cNvSpPr/>
            <p:nvPr/>
          </p:nvSpPr>
          <p:spPr>
            <a:xfrm>
              <a:off x="648044" y="5814460"/>
              <a:ext cx="381330" cy="284204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09792" h="454476">
                  <a:moveTo>
                    <a:pt x="345949" y="188794"/>
                  </a:moveTo>
                  <a:cubicBezTo>
                    <a:pt x="339492" y="190048"/>
                    <a:pt x="333753" y="193631"/>
                    <a:pt x="330166" y="199364"/>
                  </a:cubicBezTo>
                  <a:lnTo>
                    <a:pt x="277079" y="278191"/>
                  </a:lnTo>
                  <a:cubicBezTo>
                    <a:pt x="264166" y="296823"/>
                    <a:pt x="259862" y="319754"/>
                    <a:pt x="264166" y="342686"/>
                  </a:cubicBezTo>
                  <a:cubicBezTo>
                    <a:pt x="268470" y="364184"/>
                    <a:pt x="281383" y="384249"/>
                    <a:pt x="300036" y="397148"/>
                  </a:cubicBezTo>
                  <a:cubicBezTo>
                    <a:pt x="314383" y="405747"/>
                    <a:pt x="331601" y="411480"/>
                    <a:pt x="348818" y="411480"/>
                  </a:cubicBezTo>
                  <a:cubicBezTo>
                    <a:pt x="377514" y="411480"/>
                    <a:pt x="403340" y="397148"/>
                    <a:pt x="419123" y="374216"/>
                  </a:cubicBezTo>
                  <a:lnTo>
                    <a:pt x="472210" y="295390"/>
                  </a:lnTo>
                  <a:cubicBezTo>
                    <a:pt x="476514" y="289657"/>
                    <a:pt x="477949" y="283924"/>
                    <a:pt x="476514" y="276758"/>
                  </a:cubicBezTo>
                  <a:cubicBezTo>
                    <a:pt x="475079" y="269592"/>
                    <a:pt x="470775" y="263859"/>
                    <a:pt x="465036" y="260992"/>
                  </a:cubicBezTo>
                  <a:lnTo>
                    <a:pt x="366036" y="192198"/>
                  </a:lnTo>
                  <a:cubicBezTo>
                    <a:pt x="359579" y="188615"/>
                    <a:pt x="352405" y="187540"/>
                    <a:pt x="345949" y="188794"/>
                  </a:cubicBezTo>
                  <a:close/>
                  <a:moveTo>
                    <a:pt x="58861" y="108991"/>
                  </a:moveTo>
                  <a:cubicBezTo>
                    <a:pt x="45946" y="108991"/>
                    <a:pt x="37336" y="117594"/>
                    <a:pt x="37336" y="129064"/>
                  </a:cubicBezTo>
                  <a:cubicBezTo>
                    <a:pt x="35901" y="141968"/>
                    <a:pt x="45946" y="150570"/>
                    <a:pt x="57426" y="152004"/>
                  </a:cubicBezTo>
                  <a:lnTo>
                    <a:pt x="205230" y="154872"/>
                  </a:lnTo>
                  <a:lnTo>
                    <a:pt x="206665" y="154872"/>
                  </a:lnTo>
                  <a:cubicBezTo>
                    <a:pt x="218145" y="154872"/>
                    <a:pt x="226755" y="146269"/>
                    <a:pt x="228190" y="134799"/>
                  </a:cubicBezTo>
                  <a:cubicBezTo>
                    <a:pt x="228190" y="121895"/>
                    <a:pt x="218145" y="113293"/>
                    <a:pt x="206665" y="111859"/>
                  </a:cubicBezTo>
                  <a:close/>
                  <a:moveTo>
                    <a:pt x="499067" y="35911"/>
                  </a:moveTo>
                  <a:cubicBezTo>
                    <a:pt x="480370" y="34366"/>
                    <a:pt x="440286" y="37053"/>
                    <a:pt x="409079" y="83274"/>
                  </a:cubicBezTo>
                  <a:lnTo>
                    <a:pt x="373210" y="134870"/>
                  </a:lnTo>
                  <a:cubicBezTo>
                    <a:pt x="367470" y="144902"/>
                    <a:pt x="368905" y="159234"/>
                    <a:pt x="378949" y="164967"/>
                  </a:cubicBezTo>
                  <a:cubicBezTo>
                    <a:pt x="383253" y="167834"/>
                    <a:pt x="387557" y="169267"/>
                    <a:pt x="391862" y="169267"/>
                  </a:cubicBezTo>
                  <a:cubicBezTo>
                    <a:pt x="397601" y="169267"/>
                    <a:pt x="404775" y="166400"/>
                    <a:pt x="409079" y="159234"/>
                  </a:cubicBezTo>
                  <a:lnTo>
                    <a:pt x="444949" y="107639"/>
                  </a:lnTo>
                  <a:cubicBezTo>
                    <a:pt x="467905" y="73242"/>
                    <a:pt x="495166" y="78975"/>
                    <a:pt x="498036" y="78975"/>
                  </a:cubicBezTo>
                  <a:cubicBezTo>
                    <a:pt x="509514" y="81841"/>
                    <a:pt x="520992" y="76108"/>
                    <a:pt x="525297" y="64642"/>
                  </a:cubicBezTo>
                  <a:cubicBezTo>
                    <a:pt x="528166" y="53177"/>
                    <a:pt x="520992" y="41711"/>
                    <a:pt x="509514" y="37411"/>
                  </a:cubicBezTo>
                  <a:cubicBezTo>
                    <a:pt x="509156" y="37411"/>
                    <a:pt x="505299" y="36426"/>
                    <a:pt x="499067" y="35911"/>
                  </a:cubicBezTo>
                  <a:close/>
                  <a:moveTo>
                    <a:pt x="480818" y="1581"/>
                  </a:moveTo>
                  <a:cubicBezTo>
                    <a:pt x="506644" y="1581"/>
                    <a:pt x="531036" y="8747"/>
                    <a:pt x="552558" y="23079"/>
                  </a:cubicBezTo>
                  <a:cubicBezTo>
                    <a:pt x="581253" y="43144"/>
                    <a:pt x="601340" y="71808"/>
                    <a:pt x="607079" y="106206"/>
                  </a:cubicBezTo>
                  <a:cubicBezTo>
                    <a:pt x="614253" y="139169"/>
                    <a:pt x="607079" y="173567"/>
                    <a:pt x="586992" y="202231"/>
                  </a:cubicBezTo>
                  <a:lnTo>
                    <a:pt x="454992" y="398581"/>
                  </a:lnTo>
                  <a:cubicBezTo>
                    <a:pt x="430601" y="432978"/>
                    <a:pt x="391862" y="454476"/>
                    <a:pt x="348818" y="454476"/>
                  </a:cubicBezTo>
                  <a:cubicBezTo>
                    <a:pt x="322992" y="454476"/>
                    <a:pt x="297166" y="447310"/>
                    <a:pt x="275644" y="432978"/>
                  </a:cubicBezTo>
                  <a:cubicBezTo>
                    <a:pt x="248383" y="412913"/>
                    <a:pt x="228296" y="384249"/>
                    <a:pt x="222557" y="349852"/>
                  </a:cubicBezTo>
                  <a:cubicBezTo>
                    <a:pt x="215383" y="316888"/>
                    <a:pt x="222557" y="282491"/>
                    <a:pt x="241209" y="253826"/>
                  </a:cubicBezTo>
                  <a:lnTo>
                    <a:pt x="374644" y="57476"/>
                  </a:lnTo>
                  <a:cubicBezTo>
                    <a:pt x="397601" y="23079"/>
                    <a:pt x="437775" y="1581"/>
                    <a:pt x="480818" y="1581"/>
                  </a:cubicBezTo>
                  <a:close/>
                  <a:moveTo>
                    <a:pt x="134916" y="26"/>
                  </a:moveTo>
                  <a:cubicBezTo>
                    <a:pt x="206665" y="1460"/>
                    <a:pt x="265500" y="60244"/>
                    <a:pt x="264065" y="133365"/>
                  </a:cubicBezTo>
                  <a:cubicBezTo>
                    <a:pt x="262630" y="206487"/>
                    <a:pt x="203795" y="265271"/>
                    <a:pt x="130611" y="263837"/>
                  </a:cubicBezTo>
                  <a:cubicBezTo>
                    <a:pt x="57426" y="262404"/>
                    <a:pt x="-1409" y="202186"/>
                    <a:pt x="26" y="130498"/>
                  </a:cubicBezTo>
                  <a:cubicBezTo>
                    <a:pt x="1461" y="57376"/>
                    <a:pt x="61731" y="-1408"/>
                    <a:pt x="134916" y="26"/>
                  </a:cubicBezTo>
                  <a:close/>
                </a:path>
              </a:pathLst>
            </a:custGeom>
            <a:solidFill>
              <a:srgbClr val="0076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5" name="图形 123">
              <a:extLst>
                <a:ext uri="{FF2B5EF4-FFF2-40B4-BE49-F238E27FC236}">
                  <a16:creationId xmlns:a16="http://schemas.microsoft.com/office/drawing/2014/main" id="{0C7BDC5D-D619-008B-C485-88103456B106}"/>
                </a:ext>
              </a:extLst>
            </p:cNvPr>
            <p:cNvSpPr/>
            <p:nvPr/>
          </p:nvSpPr>
          <p:spPr>
            <a:xfrm>
              <a:off x="6571214" y="5869961"/>
              <a:ext cx="398763" cy="166042"/>
            </a:xfrm>
            <a:custGeom>
              <a:avLst/>
              <a:gdLst>
                <a:gd name="connsiteX0" fmla="*/ 764076 w 795219"/>
                <a:gd name="connsiteY0" fmla="*/ 158051 h 331123"/>
                <a:gd name="connsiteX1" fmla="*/ 534708 w 795219"/>
                <a:gd name="connsiteY1" fmla="*/ 1423 h 331123"/>
                <a:gd name="connsiteX2" fmla="*/ 517630 w 795219"/>
                <a:gd name="connsiteY2" fmla="*/ 0 h 331123"/>
                <a:gd name="connsiteX3" fmla="*/ 498813 w 795219"/>
                <a:gd name="connsiteY3" fmla="*/ 2135 h 331123"/>
                <a:gd name="connsiteX4" fmla="*/ 437142 w 795219"/>
                <a:gd name="connsiteY4" fmla="*/ 46727 h 331123"/>
                <a:gd name="connsiteX5" fmla="*/ 397610 w 795219"/>
                <a:gd name="connsiteY5" fmla="*/ 52736 h 331123"/>
                <a:gd name="connsiteX6" fmla="*/ 358077 w 795219"/>
                <a:gd name="connsiteY6" fmla="*/ 46727 h 331123"/>
                <a:gd name="connsiteX7" fmla="*/ 296407 w 795219"/>
                <a:gd name="connsiteY7" fmla="*/ 2135 h 331123"/>
                <a:gd name="connsiteX8" fmla="*/ 277589 w 795219"/>
                <a:gd name="connsiteY8" fmla="*/ 0 h 331123"/>
                <a:gd name="connsiteX9" fmla="*/ 260511 w 795219"/>
                <a:gd name="connsiteY9" fmla="*/ 1423 h 331123"/>
                <a:gd name="connsiteX10" fmla="*/ 32172 w 795219"/>
                <a:gd name="connsiteY10" fmla="*/ 157102 h 331123"/>
                <a:gd name="connsiteX11" fmla="*/ 4262 w 795219"/>
                <a:gd name="connsiteY11" fmla="*/ 181691 h 331123"/>
                <a:gd name="connsiteX12" fmla="*/ 5131 w 795219"/>
                <a:gd name="connsiteY12" fmla="*/ 201299 h 331123"/>
                <a:gd name="connsiteX13" fmla="*/ 21972 w 795219"/>
                <a:gd name="connsiteY13" fmla="*/ 213396 h 331123"/>
                <a:gd name="connsiteX14" fmla="*/ 397610 w 795219"/>
                <a:gd name="connsiteY14" fmla="*/ 331124 h 331123"/>
                <a:gd name="connsiteX15" fmla="*/ 772536 w 795219"/>
                <a:gd name="connsiteY15" fmla="*/ 213871 h 331123"/>
                <a:gd name="connsiteX16" fmla="*/ 790088 w 795219"/>
                <a:gd name="connsiteY16" fmla="*/ 201378 h 331123"/>
                <a:gd name="connsiteX17" fmla="*/ 790958 w 795219"/>
                <a:gd name="connsiteY17" fmla="*/ 181770 h 331123"/>
                <a:gd name="connsiteX18" fmla="*/ 764076 w 795219"/>
                <a:gd name="connsiteY18" fmla="*/ 158051 h 331123"/>
                <a:gd name="connsiteX19" fmla="*/ 186269 w 795219"/>
                <a:gd name="connsiteY19" fmla="*/ 98989 h 331123"/>
                <a:gd name="connsiteX20" fmla="*/ 268576 w 795219"/>
                <a:gd name="connsiteY20" fmla="*/ 51392 h 331123"/>
                <a:gd name="connsiteX21" fmla="*/ 277668 w 795219"/>
                <a:gd name="connsiteY21" fmla="*/ 50602 h 331123"/>
                <a:gd name="connsiteX22" fmla="*/ 285417 w 795219"/>
                <a:gd name="connsiteY22" fmla="*/ 53922 h 331123"/>
                <a:gd name="connsiteX23" fmla="*/ 288737 w 795219"/>
                <a:gd name="connsiteY23" fmla="*/ 57480 h 331123"/>
                <a:gd name="connsiteX24" fmla="*/ 340130 w 795219"/>
                <a:gd name="connsiteY24" fmla="*/ 94087 h 331123"/>
                <a:gd name="connsiteX25" fmla="*/ 397689 w 795219"/>
                <a:gd name="connsiteY25" fmla="*/ 103417 h 331123"/>
                <a:gd name="connsiteX26" fmla="*/ 455248 w 795219"/>
                <a:gd name="connsiteY26" fmla="*/ 94087 h 331123"/>
                <a:gd name="connsiteX27" fmla="*/ 506640 w 795219"/>
                <a:gd name="connsiteY27" fmla="*/ 57480 h 331123"/>
                <a:gd name="connsiteX28" fmla="*/ 509961 w 795219"/>
                <a:gd name="connsiteY28" fmla="*/ 53922 h 331123"/>
                <a:gd name="connsiteX29" fmla="*/ 517710 w 795219"/>
                <a:gd name="connsiteY29" fmla="*/ 50602 h 331123"/>
                <a:gd name="connsiteX30" fmla="*/ 526723 w 795219"/>
                <a:gd name="connsiteY30" fmla="*/ 51392 h 331123"/>
                <a:gd name="connsiteX31" fmla="*/ 609030 w 795219"/>
                <a:gd name="connsiteY31" fmla="*/ 98989 h 331123"/>
                <a:gd name="connsiteX32" fmla="*/ 655678 w 795219"/>
                <a:gd name="connsiteY32" fmla="*/ 133936 h 331123"/>
                <a:gd name="connsiteX33" fmla="*/ 638837 w 795219"/>
                <a:gd name="connsiteY33" fmla="*/ 131959 h 331123"/>
                <a:gd name="connsiteX34" fmla="*/ 520161 w 795219"/>
                <a:gd name="connsiteY34" fmla="*/ 134648 h 331123"/>
                <a:gd name="connsiteX35" fmla="*/ 510831 w 795219"/>
                <a:gd name="connsiteY35" fmla="*/ 136229 h 331123"/>
                <a:gd name="connsiteX36" fmla="*/ 397768 w 795219"/>
                <a:gd name="connsiteY36" fmla="*/ 146903 h 331123"/>
                <a:gd name="connsiteX37" fmla="*/ 284626 w 795219"/>
                <a:gd name="connsiteY37" fmla="*/ 136150 h 331123"/>
                <a:gd name="connsiteX38" fmla="*/ 275375 w 795219"/>
                <a:gd name="connsiteY38" fmla="*/ 134569 h 331123"/>
                <a:gd name="connsiteX39" fmla="*/ 156778 w 795219"/>
                <a:gd name="connsiteY39" fmla="*/ 131722 h 331123"/>
                <a:gd name="connsiteX40" fmla="*/ 140174 w 795219"/>
                <a:gd name="connsiteY40" fmla="*/ 133620 h 331123"/>
                <a:gd name="connsiteX41" fmla="*/ 186269 w 795219"/>
                <a:gd name="connsiteY41" fmla="*/ 98989 h 331123"/>
                <a:gd name="connsiteX42" fmla="*/ 644055 w 795219"/>
                <a:gd name="connsiteY42" fmla="*/ 227865 h 331123"/>
                <a:gd name="connsiteX43" fmla="*/ 397610 w 795219"/>
                <a:gd name="connsiteY43" fmla="*/ 280522 h 331123"/>
                <a:gd name="connsiteX44" fmla="*/ 250628 w 795219"/>
                <a:gd name="connsiteY44" fmla="*/ 262100 h 331123"/>
                <a:gd name="connsiteX45" fmla="*/ 93605 w 795219"/>
                <a:gd name="connsiteY45" fmla="*/ 199006 h 331123"/>
                <a:gd name="connsiteX46" fmla="*/ 94475 w 795219"/>
                <a:gd name="connsiteY46" fmla="*/ 193156 h 331123"/>
                <a:gd name="connsiteX47" fmla="*/ 266916 w 795219"/>
                <a:gd name="connsiteY47" fmla="*/ 184538 h 331123"/>
                <a:gd name="connsiteX48" fmla="*/ 275613 w 795219"/>
                <a:gd name="connsiteY48" fmla="*/ 186040 h 331123"/>
                <a:gd name="connsiteX49" fmla="*/ 397531 w 795219"/>
                <a:gd name="connsiteY49" fmla="*/ 197504 h 331123"/>
                <a:gd name="connsiteX50" fmla="*/ 519370 w 795219"/>
                <a:gd name="connsiteY50" fmla="*/ 186040 h 331123"/>
                <a:gd name="connsiteX51" fmla="*/ 528146 w 795219"/>
                <a:gd name="connsiteY51" fmla="*/ 184538 h 331123"/>
                <a:gd name="connsiteX52" fmla="*/ 699796 w 795219"/>
                <a:gd name="connsiteY52" fmla="*/ 193393 h 331123"/>
                <a:gd name="connsiteX53" fmla="*/ 700666 w 795219"/>
                <a:gd name="connsiteY53" fmla="*/ 199244 h 331123"/>
                <a:gd name="connsiteX54" fmla="*/ 644055 w 795219"/>
                <a:gd name="connsiteY54" fmla="*/ 227865 h 331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5219" h="331123">
                  <a:moveTo>
                    <a:pt x="764076" y="158051"/>
                  </a:moveTo>
                  <a:cubicBezTo>
                    <a:pt x="657654" y="65782"/>
                    <a:pt x="571790" y="7432"/>
                    <a:pt x="534708" y="1423"/>
                  </a:cubicBezTo>
                  <a:cubicBezTo>
                    <a:pt x="528225" y="395"/>
                    <a:pt x="522532" y="0"/>
                    <a:pt x="517630" y="0"/>
                  </a:cubicBezTo>
                  <a:cubicBezTo>
                    <a:pt x="505771" y="0"/>
                    <a:pt x="498813" y="2135"/>
                    <a:pt x="498813" y="2135"/>
                  </a:cubicBezTo>
                  <a:cubicBezTo>
                    <a:pt x="470429" y="10990"/>
                    <a:pt x="468926" y="34710"/>
                    <a:pt x="437142" y="46727"/>
                  </a:cubicBezTo>
                  <a:cubicBezTo>
                    <a:pt x="421408" y="52736"/>
                    <a:pt x="406386" y="52736"/>
                    <a:pt x="397610" y="52736"/>
                  </a:cubicBezTo>
                  <a:cubicBezTo>
                    <a:pt x="388834" y="52736"/>
                    <a:pt x="373811" y="52736"/>
                    <a:pt x="358077" y="46727"/>
                  </a:cubicBezTo>
                  <a:cubicBezTo>
                    <a:pt x="326372" y="34630"/>
                    <a:pt x="324791" y="10990"/>
                    <a:pt x="296407" y="2135"/>
                  </a:cubicBezTo>
                  <a:cubicBezTo>
                    <a:pt x="296407" y="2135"/>
                    <a:pt x="289528" y="0"/>
                    <a:pt x="277589" y="0"/>
                  </a:cubicBezTo>
                  <a:cubicBezTo>
                    <a:pt x="272687" y="0"/>
                    <a:pt x="266916" y="395"/>
                    <a:pt x="260511" y="1423"/>
                  </a:cubicBezTo>
                  <a:cubicBezTo>
                    <a:pt x="223509" y="7353"/>
                    <a:pt x="138119" y="65387"/>
                    <a:pt x="32172" y="157102"/>
                  </a:cubicBezTo>
                  <a:cubicBezTo>
                    <a:pt x="23000" y="165009"/>
                    <a:pt x="13670" y="173231"/>
                    <a:pt x="4262" y="181691"/>
                  </a:cubicBezTo>
                  <a:cubicBezTo>
                    <a:pt x="-1747" y="186989"/>
                    <a:pt x="-1352" y="196476"/>
                    <a:pt x="5131" y="201299"/>
                  </a:cubicBezTo>
                  <a:cubicBezTo>
                    <a:pt x="10745" y="205490"/>
                    <a:pt x="16359" y="209522"/>
                    <a:pt x="21972" y="213396"/>
                  </a:cubicBezTo>
                  <a:cubicBezTo>
                    <a:pt x="182790" y="325036"/>
                    <a:pt x="346139" y="331124"/>
                    <a:pt x="397610" y="331124"/>
                  </a:cubicBezTo>
                  <a:cubicBezTo>
                    <a:pt x="577087" y="331124"/>
                    <a:pt x="708809" y="257752"/>
                    <a:pt x="772536" y="213871"/>
                  </a:cubicBezTo>
                  <a:cubicBezTo>
                    <a:pt x="779098" y="209364"/>
                    <a:pt x="784949" y="205094"/>
                    <a:pt x="790088" y="201378"/>
                  </a:cubicBezTo>
                  <a:cubicBezTo>
                    <a:pt x="796572" y="196635"/>
                    <a:pt x="796967" y="187068"/>
                    <a:pt x="790958" y="181770"/>
                  </a:cubicBezTo>
                  <a:cubicBezTo>
                    <a:pt x="781865" y="173548"/>
                    <a:pt x="772931" y="165641"/>
                    <a:pt x="764076" y="158051"/>
                  </a:cubicBezTo>
                  <a:close/>
                  <a:moveTo>
                    <a:pt x="186269" y="98989"/>
                  </a:moveTo>
                  <a:cubicBezTo>
                    <a:pt x="247545" y="55425"/>
                    <a:pt x="267785" y="51550"/>
                    <a:pt x="268576" y="51392"/>
                  </a:cubicBezTo>
                  <a:cubicBezTo>
                    <a:pt x="271738" y="50918"/>
                    <a:pt x="274743" y="50602"/>
                    <a:pt x="277668" y="50602"/>
                  </a:cubicBezTo>
                  <a:cubicBezTo>
                    <a:pt x="280594" y="50602"/>
                    <a:pt x="283361" y="51788"/>
                    <a:pt x="285417" y="53922"/>
                  </a:cubicBezTo>
                  <a:cubicBezTo>
                    <a:pt x="286524" y="55108"/>
                    <a:pt x="287789" y="56452"/>
                    <a:pt x="288737" y="57480"/>
                  </a:cubicBezTo>
                  <a:cubicBezTo>
                    <a:pt x="298462" y="67917"/>
                    <a:pt x="313089" y="83809"/>
                    <a:pt x="340130" y="94087"/>
                  </a:cubicBezTo>
                  <a:cubicBezTo>
                    <a:pt x="364561" y="103417"/>
                    <a:pt x="386936" y="103417"/>
                    <a:pt x="397689" y="103417"/>
                  </a:cubicBezTo>
                  <a:cubicBezTo>
                    <a:pt x="408442" y="103417"/>
                    <a:pt x="430738" y="103417"/>
                    <a:pt x="455248" y="94087"/>
                  </a:cubicBezTo>
                  <a:cubicBezTo>
                    <a:pt x="482288" y="83809"/>
                    <a:pt x="496915" y="67996"/>
                    <a:pt x="506640" y="57480"/>
                  </a:cubicBezTo>
                  <a:cubicBezTo>
                    <a:pt x="507668" y="56373"/>
                    <a:pt x="508854" y="55108"/>
                    <a:pt x="509961" y="53922"/>
                  </a:cubicBezTo>
                  <a:cubicBezTo>
                    <a:pt x="512017" y="51788"/>
                    <a:pt x="514784" y="50602"/>
                    <a:pt x="517710" y="50602"/>
                  </a:cubicBezTo>
                  <a:cubicBezTo>
                    <a:pt x="520556" y="50602"/>
                    <a:pt x="523639" y="50839"/>
                    <a:pt x="526723" y="51392"/>
                  </a:cubicBezTo>
                  <a:cubicBezTo>
                    <a:pt x="527514" y="51550"/>
                    <a:pt x="547754" y="55425"/>
                    <a:pt x="609030" y="98989"/>
                  </a:cubicBezTo>
                  <a:cubicBezTo>
                    <a:pt x="623657" y="109426"/>
                    <a:pt x="639232" y="121127"/>
                    <a:pt x="655678" y="133936"/>
                  </a:cubicBezTo>
                  <a:cubicBezTo>
                    <a:pt x="649985" y="133145"/>
                    <a:pt x="644372" y="132513"/>
                    <a:pt x="638837" y="131959"/>
                  </a:cubicBezTo>
                  <a:cubicBezTo>
                    <a:pt x="597012" y="127611"/>
                    <a:pt x="557084" y="128560"/>
                    <a:pt x="520161" y="134648"/>
                  </a:cubicBezTo>
                  <a:cubicBezTo>
                    <a:pt x="517393" y="135122"/>
                    <a:pt x="514310" y="135675"/>
                    <a:pt x="510831" y="136229"/>
                  </a:cubicBezTo>
                  <a:cubicBezTo>
                    <a:pt x="487902" y="140261"/>
                    <a:pt x="449635" y="146903"/>
                    <a:pt x="397768" y="146903"/>
                  </a:cubicBezTo>
                  <a:cubicBezTo>
                    <a:pt x="345822" y="146903"/>
                    <a:pt x="307476" y="140182"/>
                    <a:pt x="284626" y="136150"/>
                  </a:cubicBezTo>
                  <a:cubicBezTo>
                    <a:pt x="281226" y="135517"/>
                    <a:pt x="278143" y="135043"/>
                    <a:pt x="275375" y="134569"/>
                  </a:cubicBezTo>
                  <a:cubicBezTo>
                    <a:pt x="238452" y="128481"/>
                    <a:pt x="198524" y="127532"/>
                    <a:pt x="156778" y="131722"/>
                  </a:cubicBezTo>
                  <a:cubicBezTo>
                    <a:pt x="151323" y="132276"/>
                    <a:pt x="145788" y="132908"/>
                    <a:pt x="140174" y="133620"/>
                  </a:cubicBezTo>
                  <a:cubicBezTo>
                    <a:pt x="156225" y="120890"/>
                    <a:pt x="171721" y="109268"/>
                    <a:pt x="186269" y="98989"/>
                  </a:cubicBezTo>
                  <a:close/>
                  <a:moveTo>
                    <a:pt x="644055" y="227865"/>
                  </a:moveTo>
                  <a:cubicBezTo>
                    <a:pt x="565386" y="262812"/>
                    <a:pt x="482447" y="280522"/>
                    <a:pt x="397610" y="280522"/>
                  </a:cubicBezTo>
                  <a:cubicBezTo>
                    <a:pt x="349855" y="280522"/>
                    <a:pt x="299016" y="274118"/>
                    <a:pt x="250628" y="262100"/>
                  </a:cubicBezTo>
                  <a:cubicBezTo>
                    <a:pt x="194808" y="248185"/>
                    <a:pt x="142309" y="227075"/>
                    <a:pt x="93605" y="199006"/>
                  </a:cubicBezTo>
                  <a:cubicBezTo>
                    <a:pt x="91075" y="197583"/>
                    <a:pt x="91708" y="193788"/>
                    <a:pt x="94475" y="193156"/>
                  </a:cubicBezTo>
                  <a:cubicBezTo>
                    <a:pt x="158043" y="179003"/>
                    <a:pt x="215760" y="176078"/>
                    <a:pt x="266916" y="184538"/>
                  </a:cubicBezTo>
                  <a:cubicBezTo>
                    <a:pt x="269525" y="184933"/>
                    <a:pt x="272450" y="185486"/>
                    <a:pt x="275613" y="186040"/>
                  </a:cubicBezTo>
                  <a:cubicBezTo>
                    <a:pt x="300123" y="190309"/>
                    <a:pt x="341237" y="197504"/>
                    <a:pt x="397531" y="197504"/>
                  </a:cubicBezTo>
                  <a:cubicBezTo>
                    <a:pt x="453825" y="197504"/>
                    <a:pt x="494860" y="190309"/>
                    <a:pt x="519370" y="186040"/>
                  </a:cubicBezTo>
                  <a:cubicBezTo>
                    <a:pt x="522611" y="185486"/>
                    <a:pt x="525537" y="184933"/>
                    <a:pt x="528146" y="184538"/>
                  </a:cubicBezTo>
                  <a:cubicBezTo>
                    <a:pt x="579064" y="176157"/>
                    <a:pt x="636544" y="179161"/>
                    <a:pt x="699796" y="193393"/>
                  </a:cubicBezTo>
                  <a:cubicBezTo>
                    <a:pt x="702642" y="194025"/>
                    <a:pt x="703196" y="197820"/>
                    <a:pt x="700666" y="199244"/>
                  </a:cubicBezTo>
                  <a:cubicBezTo>
                    <a:pt x="682323" y="209680"/>
                    <a:pt x="663347" y="219326"/>
                    <a:pt x="644055" y="227865"/>
                  </a:cubicBezTo>
                  <a:close/>
                </a:path>
              </a:pathLst>
            </a:custGeom>
            <a:solidFill>
              <a:srgbClr val="0076C0"/>
            </a:solidFill>
            <a:ln w="7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28" name="图形 127">
              <a:extLst>
                <a:ext uri="{FF2B5EF4-FFF2-40B4-BE49-F238E27FC236}">
                  <a16:creationId xmlns:a16="http://schemas.microsoft.com/office/drawing/2014/main" id="{B517C3E3-8C76-E23E-83BF-D7594688F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65070" y="5752948"/>
              <a:ext cx="402836" cy="400832"/>
            </a:xfrm>
            <a:prstGeom prst="rect">
              <a:avLst/>
            </a:prstGeom>
          </p:spPr>
        </p:pic>
        <p:grpSp>
          <p:nvGrpSpPr>
            <p:cNvPr id="135" name="组合 134">
              <a:extLst>
                <a:ext uri="{FF2B5EF4-FFF2-40B4-BE49-F238E27FC236}">
                  <a16:creationId xmlns:a16="http://schemas.microsoft.com/office/drawing/2014/main" id="{E9000CF5-EB9B-F992-4EAA-395DD8D7DAF6}"/>
                </a:ext>
              </a:extLst>
            </p:cNvPr>
            <p:cNvGrpSpPr/>
            <p:nvPr/>
          </p:nvGrpSpPr>
          <p:grpSpPr>
            <a:xfrm>
              <a:off x="4598460" y="4769433"/>
              <a:ext cx="2995080" cy="400110"/>
              <a:chOff x="4598460" y="4450511"/>
              <a:chExt cx="2995080" cy="400110"/>
            </a:xfrm>
          </p:grpSpPr>
          <p:sp>
            <p:nvSpPr>
              <p:cNvPr id="130" name="文本框 129">
                <a:extLst>
                  <a:ext uri="{FF2B5EF4-FFF2-40B4-BE49-F238E27FC236}">
                    <a16:creationId xmlns:a16="http://schemas.microsoft.com/office/drawing/2014/main" id="{09B119A3-D0A2-08F1-74AE-9CF4506C8B02}"/>
                  </a:ext>
                </a:extLst>
              </p:cNvPr>
              <p:cNvSpPr txBox="1"/>
              <p:nvPr/>
            </p:nvSpPr>
            <p:spPr>
              <a:xfrm>
                <a:off x="5239455" y="4450511"/>
                <a:ext cx="1713092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prstClr val="white"/>
                        </a:gs>
                        <a:gs pos="77000">
                          <a:prstClr val="white">
                            <a:lumMod val="95000"/>
                          </a:prst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用法用量</a:t>
                </a:r>
              </a:p>
            </p:txBody>
          </p:sp>
          <p:grpSp>
            <p:nvGrpSpPr>
              <p:cNvPr id="134" name="组合 133">
                <a:extLst>
                  <a:ext uri="{FF2B5EF4-FFF2-40B4-BE49-F238E27FC236}">
                    <a16:creationId xmlns:a16="http://schemas.microsoft.com/office/drawing/2014/main" id="{19B33F93-8A95-688A-6C0D-DA81EBF5078C}"/>
                  </a:ext>
                </a:extLst>
              </p:cNvPr>
              <p:cNvGrpSpPr/>
              <p:nvPr/>
            </p:nvGrpSpPr>
            <p:grpSpPr>
              <a:xfrm>
                <a:off x="4598460" y="4650566"/>
                <a:ext cx="2995080" cy="0"/>
                <a:chOff x="4604136" y="4650566"/>
                <a:chExt cx="2995080" cy="0"/>
              </a:xfrm>
            </p:grpSpPr>
            <p:cxnSp>
              <p:nvCxnSpPr>
                <p:cNvPr id="132" name="直接箭头连接符 131">
                  <a:extLst>
                    <a:ext uri="{FF2B5EF4-FFF2-40B4-BE49-F238E27FC236}">
                      <a16:creationId xmlns:a16="http://schemas.microsoft.com/office/drawing/2014/main" id="{3F1A4315-49ED-9D6B-F757-E8481FB79E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61285" y="4650566"/>
                  <a:ext cx="837931" cy="0"/>
                </a:xfrm>
                <a:prstGeom prst="straightConnector1">
                  <a:avLst/>
                </a:prstGeom>
                <a:ln w="635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0"/>
                  </a:gradFill>
                  <a:headEnd type="none" w="med" len="me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箭头连接符 132">
                  <a:extLst>
                    <a:ext uri="{FF2B5EF4-FFF2-40B4-BE49-F238E27FC236}">
                      <a16:creationId xmlns:a16="http://schemas.microsoft.com/office/drawing/2014/main" id="{93033168-8581-0BE8-04B2-2842F4BB2E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136" y="4650566"/>
                  <a:ext cx="837931" cy="0"/>
                </a:xfrm>
                <a:prstGeom prst="straightConnector1">
                  <a:avLst/>
                </a:prstGeom>
                <a:ln w="635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0"/>
                  </a:gradFill>
                  <a:headEnd type="none" w="med" len="me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37" name="文本框 136">
            <a:extLst>
              <a:ext uri="{FF2B5EF4-FFF2-40B4-BE49-F238E27FC236}">
                <a16:creationId xmlns:a16="http://schemas.microsoft.com/office/drawing/2014/main" id="{B22BE183-E29C-70BA-E260-5B278F87E6A1}"/>
              </a:ext>
            </a:extLst>
          </p:cNvPr>
          <p:cNvSpPr txBox="1"/>
          <p:nvPr/>
        </p:nvSpPr>
        <p:spPr>
          <a:xfrm>
            <a:off x="443819" y="984848"/>
            <a:ext cx="11261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BA"/>
              </a:buClr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中国原创，全新化学结构，拥有全球自主知识产权的国家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类新药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76C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155AE0B5-2B19-272C-E928-C88241737C7E}"/>
              </a:ext>
            </a:extLst>
          </p:cNvPr>
          <p:cNvGrpSpPr/>
          <p:nvPr/>
        </p:nvGrpSpPr>
        <p:grpSpPr>
          <a:xfrm>
            <a:off x="3440017" y="1585367"/>
            <a:ext cx="3758368" cy="537194"/>
            <a:chOff x="3199062" y="1970970"/>
            <a:chExt cx="3758368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D2E47557-6768-1A31-D938-E91228652552}"/>
                </a:ext>
              </a:extLst>
            </p:cNvPr>
            <p:cNvSpPr/>
            <p:nvPr/>
          </p:nvSpPr>
          <p:spPr>
            <a:xfrm>
              <a:off x="3199062" y="1970970"/>
              <a:ext cx="1022654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通用名</a:t>
              </a:r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62D397CA-1B7A-3917-FAC7-B5601A5644EF}"/>
                </a:ext>
              </a:extLst>
            </p:cNvPr>
            <p:cNvSpPr/>
            <p:nvPr/>
          </p:nvSpPr>
          <p:spPr>
            <a:xfrm>
              <a:off x="4221715" y="1970970"/>
              <a:ext cx="2735715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10" normalizeH="0" baseline="0" noProof="0" dirty="0">
                  <a:ln>
                    <a:noFill/>
                  </a:ln>
                  <a:gradFill>
                    <a:gsLst>
                      <a:gs pos="95000">
                        <a:prstClr val="black">
                          <a:lumMod val="95000"/>
                          <a:lumOff val="5000"/>
                        </a:prstClr>
                      </a:gs>
                      <a:gs pos="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奥雷巴替尼</a:t>
              </a:r>
              <a:r>
                <a:rPr kumimoji="0" lang="zh-CN" altLang="en-US" sz="1200" b="0" i="0" u="none" strike="noStrike" kern="1200" cap="none" spc="5" normalizeH="0" baseline="0" noProof="0" dirty="0">
                  <a:ln>
                    <a:noFill/>
                  </a:ln>
                  <a:gradFill>
                    <a:gsLst>
                      <a:gs pos="95000">
                        <a:prstClr val="black">
                          <a:lumMod val="95000"/>
                          <a:lumOff val="5000"/>
                        </a:prstClr>
                      </a:gs>
                      <a:gs pos="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片</a:t>
              </a:r>
              <a:endParaRPr kumimoji="0" lang="en-US" altLang="zh-CN" sz="1200" b="0" i="0" u="none" strike="noStrike" kern="1200" cap="none" spc="5" normalizeH="0" baseline="0" noProof="0" dirty="0">
                <a:ln>
                  <a:noFill/>
                </a:ln>
                <a:gradFill>
                  <a:gsLst>
                    <a:gs pos="95000">
                      <a:prstClr val="black">
                        <a:lumMod val="95000"/>
                        <a:lumOff val="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5" normalizeH="0" baseline="0" noProof="0" dirty="0">
                  <a:ln>
                    <a:noFill/>
                  </a:ln>
                  <a:gradFill>
                    <a:gsLst>
                      <a:gs pos="95000">
                        <a:prstClr val="black">
                          <a:lumMod val="95000"/>
                          <a:lumOff val="5000"/>
                        </a:prstClr>
                      </a:gs>
                      <a:gs pos="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（</a:t>
              </a:r>
              <a:r>
                <a:rPr kumimoji="0" lang="en-US" altLang="zh-CN" sz="1200" b="0" i="0" u="none" strike="noStrike" kern="1200" cap="none" spc="5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Olverembatinib</a:t>
              </a:r>
              <a:r>
                <a:rPr kumimoji="0" lang="en-US" altLang="zh-CN" sz="1200" b="0" i="0" u="none" strike="noStrike" kern="1200" cap="none" spc="5" normalizeH="0" baseline="0" noProof="0" dirty="0">
                  <a:ln>
                    <a:noFill/>
                  </a:ln>
                  <a:gradFill>
                    <a:gsLst>
                      <a:gs pos="95000">
                        <a:prstClr val="black">
                          <a:lumMod val="95000"/>
                          <a:lumOff val="5000"/>
                        </a:prstClr>
                      </a:gs>
                      <a:gs pos="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 Tablets)</a:t>
              </a:r>
            </a:p>
          </p:txBody>
        </p: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9D00417F-D55D-954C-DB9B-E7B554AB90F1}"/>
              </a:ext>
            </a:extLst>
          </p:cNvPr>
          <p:cNvGrpSpPr/>
          <p:nvPr/>
        </p:nvGrpSpPr>
        <p:grpSpPr>
          <a:xfrm>
            <a:off x="3440017" y="3019546"/>
            <a:ext cx="3758368" cy="467871"/>
            <a:chOff x="3199062" y="1970970"/>
            <a:chExt cx="3758368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F8162DF1-4DF5-3D9B-0BEE-2CD174161845}"/>
                </a:ext>
              </a:extLst>
            </p:cNvPr>
            <p:cNvSpPr/>
            <p:nvPr/>
          </p:nvSpPr>
          <p:spPr>
            <a:xfrm>
              <a:off x="3199062" y="1970970"/>
              <a:ext cx="1022654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曾用名</a:t>
              </a:r>
            </a:p>
          </p:txBody>
        </p:sp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3B97F396-2839-A2BB-E07B-D00661F9A7B5}"/>
                </a:ext>
              </a:extLst>
            </p:cNvPr>
            <p:cNvSpPr/>
            <p:nvPr/>
          </p:nvSpPr>
          <p:spPr>
            <a:xfrm>
              <a:off x="4221715" y="1970970"/>
              <a:ext cx="2735715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HQP1351</a:t>
              </a:r>
              <a:r>
                <a:rPr kumimoji="0" lang="zh-CN" altLang="en-US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、耐克替尼</a:t>
              </a:r>
              <a:endParaRPr kumimoji="0" lang="en-US" altLang="zh-CN" sz="1200" b="0" i="0" u="none" strike="noStrike" kern="1200" cap="none" spc="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</p:txBody>
        </p:sp>
      </p:grpSp>
      <p:grpSp>
        <p:nvGrpSpPr>
          <p:cNvPr id="158" name="组合 157">
            <a:extLst>
              <a:ext uri="{FF2B5EF4-FFF2-40B4-BE49-F238E27FC236}">
                <a16:creationId xmlns:a16="http://schemas.microsoft.com/office/drawing/2014/main" id="{46D4D0CF-BB1B-9D18-9F74-10C927249F19}"/>
              </a:ext>
            </a:extLst>
          </p:cNvPr>
          <p:cNvGrpSpPr/>
          <p:nvPr/>
        </p:nvGrpSpPr>
        <p:grpSpPr>
          <a:xfrm>
            <a:off x="3440016" y="2302456"/>
            <a:ext cx="3758368" cy="537194"/>
            <a:chOff x="8329862" y="1970970"/>
            <a:chExt cx="3758368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156" name="矩形 155">
              <a:extLst>
                <a:ext uri="{FF2B5EF4-FFF2-40B4-BE49-F238E27FC236}">
                  <a16:creationId xmlns:a16="http://schemas.microsoft.com/office/drawing/2014/main" id="{89D7ACD2-9597-0B56-DB5E-58E517B7DBAF}"/>
                </a:ext>
              </a:extLst>
            </p:cNvPr>
            <p:cNvSpPr/>
            <p:nvPr/>
          </p:nvSpPr>
          <p:spPr>
            <a:xfrm>
              <a:off x="8329862" y="1970970"/>
              <a:ext cx="1022654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商品名</a:t>
              </a:r>
            </a:p>
          </p:txBody>
        </p:sp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A64A303B-9263-B3F6-84E8-126B667D0C4E}"/>
                </a:ext>
              </a:extLst>
            </p:cNvPr>
            <p:cNvSpPr/>
            <p:nvPr/>
          </p:nvSpPr>
          <p:spPr>
            <a:xfrm>
              <a:off x="9352515" y="1970970"/>
              <a:ext cx="2735715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5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耐立克</a:t>
              </a:r>
              <a:r>
                <a:rPr kumimoji="0" lang="en-US" altLang="zh-CN" sz="1200" b="0" i="0" u="none" strike="noStrike" kern="1200" cap="none" spc="5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®</a:t>
              </a:r>
              <a:endParaRPr kumimoji="0" lang="en-US" altLang="zh-CN" sz="1200" b="0" i="0" u="none" strike="noStrike" kern="1200" cap="none" spc="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5" name="组合 204">
            <a:extLst>
              <a:ext uri="{FF2B5EF4-FFF2-40B4-BE49-F238E27FC236}">
                <a16:creationId xmlns:a16="http://schemas.microsoft.com/office/drawing/2014/main" id="{911E67FF-24B2-59C4-F2C7-00ED4C4A58EB}"/>
              </a:ext>
            </a:extLst>
          </p:cNvPr>
          <p:cNvGrpSpPr/>
          <p:nvPr/>
        </p:nvGrpSpPr>
        <p:grpSpPr>
          <a:xfrm>
            <a:off x="7480838" y="1585367"/>
            <a:ext cx="4243646" cy="537194"/>
            <a:chOff x="3199062" y="1970970"/>
            <a:chExt cx="4243646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212" name="矩形 211">
              <a:extLst>
                <a:ext uri="{FF2B5EF4-FFF2-40B4-BE49-F238E27FC236}">
                  <a16:creationId xmlns:a16="http://schemas.microsoft.com/office/drawing/2014/main" id="{C5E9DEF4-6077-8653-3C29-9E8546458C2B}"/>
                </a:ext>
              </a:extLst>
            </p:cNvPr>
            <p:cNvSpPr/>
            <p:nvPr/>
          </p:nvSpPr>
          <p:spPr>
            <a:xfrm>
              <a:off x="3199062" y="1970970"/>
              <a:ext cx="1507930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药品上市</a:t>
              </a:r>
              <a:endParaRPr kumimoji="0" lang="en-US" altLang="zh-CN" sz="14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5A8E3">
                        <a:lumMod val="5000"/>
                        <a:lumOff val="95000"/>
                      </a:srgbClr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许可持有人</a:t>
              </a:r>
            </a:p>
          </p:txBody>
        </p:sp>
        <p:sp>
          <p:nvSpPr>
            <p:cNvPr id="213" name="矩形 212">
              <a:extLst>
                <a:ext uri="{FF2B5EF4-FFF2-40B4-BE49-F238E27FC236}">
                  <a16:creationId xmlns:a16="http://schemas.microsoft.com/office/drawing/2014/main" id="{0349EE54-150D-F25D-6A70-2DA78D7E2117}"/>
                </a:ext>
              </a:extLst>
            </p:cNvPr>
            <p:cNvSpPr/>
            <p:nvPr/>
          </p:nvSpPr>
          <p:spPr>
            <a:xfrm>
              <a:off x="4706993" y="1970970"/>
              <a:ext cx="2735715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广州顺健生物医药科技有限公司</a:t>
              </a:r>
              <a:endParaRPr kumimoji="0" lang="en-US" altLang="zh-CN" sz="1200" b="0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（亚盛医药全资子公司）</a:t>
              </a:r>
            </a:p>
          </p:txBody>
        </p:sp>
      </p:grpSp>
      <p:grpSp>
        <p:nvGrpSpPr>
          <p:cNvPr id="206" name="组合 205">
            <a:extLst>
              <a:ext uri="{FF2B5EF4-FFF2-40B4-BE49-F238E27FC236}">
                <a16:creationId xmlns:a16="http://schemas.microsoft.com/office/drawing/2014/main" id="{86A34546-5075-5451-B0A5-129D9F4B4833}"/>
              </a:ext>
            </a:extLst>
          </p:cNvPr>
          <p:cNvGrpSpPr/>
          <p:nvPr/>
        </p:nvGrpSpPr>
        <p:grpSpPr>
          <a:xfrm>
            <a:off x="7480838" y="3019546"/>
            <a:ext cx="4243646" cy="439013"/>
            <a:chOff x="3199062" y="1970970"/>
            <a:chExt cx="4243646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6FC138DA-F069-20A7-B990-8CB311D69454}"/>
                </a:ext>
              </a:extLst>
            </p:cNvPr>
            <p:cNvSpPr/>
            <p:nvPr/>
          </p:nvSpPr>
          <p:spPr>
            <a:xfrm>
              <a:off x="3199062" y="1970970"/>
              <a:ext cx="1507930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包装规格</a:t>
              </a:r>
            </a:p>
          </p:txBody>
        </p:sp>
        <p:sp>
          <p:nvSpPr>
            <p:cNvPr id="211" name="矩形 210">
              <a:extLst>
                <a:ext uri="{FF2B5EF4-FFF2-40B4-BE49-F238E27FC236}">
                  <a16:creationId xmlns:a16="http://schemas.microsoft.com/office/drawing/2014/main" id="{D82B0BC7-A069-7BDE-F81C-E4004088B072}"/>
                </a:ext>
              </a:extLst>
            </p:cNvPr>
            <p:cNvSpPr/>
            <p:nvPr/>
          </p:nvSpPr>
          <p:spPr>
            <a:xfrm>
              <a:off x="4706993" y="1970970"/>
              <a:ext cx="2735715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10mg/</a:t>
              </a:r>
              <a:r>
                <a:rPr kumimoji="0" lang="zh-CN" altLang="en-US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片，</a:t>
              </a:r>
              <a:r>
                <a:rPr kumimoji="0" lang="en-US" altLang="zh-CN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60</a:t>
              </a:r>
              <a:r>
                <a:rPr kumimoji="0" lang="zh-CN" altLang="en-US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片</a:t>
              </a:r>
              <a:r>
                <a:rPr kumimoji="0" lang="en-US" altLang="zh-CN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/</a:t>
              </a:r>
              <a:r>
                <a:rPr kumimoji="0" lang="zh-CN" altLang="en-US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瓶</a:t>
              </a:r>
              <a:endParaRPr kumimoji="0" lang="en-US" altLang="zh-CN" sz="1200" b="0" i="0" u="none" strike="noStrike" kern="1200" cap="none" spc="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7" name="组合 206">
            <a:extLst>
              <a:ext uri="{FF2B5EF4-FFF2-40B4-BE49-F238E27FC236}">
                <a16:creationId xmlns:a16="http://schemas.microsoft.com/office/drawing/2014/main" id="{20C47622-CD18-D6B8-BCE2-C3D660AE4337}"/>
              </a:ext>
            </a:extLst>
          </p:cNvPr>
          <p:cNvGrpSpPr/>
          <p:nvPr/>
        </p:nvGrpSpPr>
        <p:grpSpPr>
          <a:xfrm>
            <a:off x="7480837" y="2302456"/>
            <a:ext cx="4243646" cy="537194"/>
            <a:chOff x="8329862" y="1970970"/>
            <a:chExt cx="4243646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208" name="矩形 207">
              <a:extLst>
                <a:ext uri="{FF2B5EF4-FFF2-40B4-BE49-F238E27FC236}">
                  <a16:creationId xmlns:a16="http://schemas.microsoft.com/office/drawing/2014/main" id="{20D5E66E-4006-A98F-9166-B26743B5CB59}"/>
                </a:ext>
              </a:extLst>
            </p:cNvPr>
            <p:cNvSpPr/>
            <p:nvPr/>
          </p:nvSpPr>
          <p:spPr>
            <a:xfrm>
              <a:off x="8329862" y="1970970"/>
              <a:ext cx="1507930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中国大陆</a:t>
              </a:r>
              <a:endParaRPr kumimoji="0" lang="en-US" altLang="zh-CN" sz="14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5A8E3">
                        <a:lumMod val="5000"/>
                        <a:lumOff val="95000"/>
                      </a:srgbClr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首次上市时间</a:t>
              </a:r>
            </a:p>
          </p:txBody>
        </p:sp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04EEDDFA-EC16-5F71-70D6-A28F0B757497}"/>
                </a:ext>
              </a:extLst>
            </p:cNvPr>
            <p:cNvSpPr/>
            <p:nvPr/>
          </p:nvSpPr>
          <p:spPr>
            <a:xfrm>
              <a:off x="9837793" y="1970970"/>
              <a:ext cx="2735715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5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2021</a:t>
              </a:r>
              <a:r>
                <a:rPr kumimoji="0" lang="zh-CN" altLang="en-US" sz="1200" b="0" i="0" u="none" strike="noStrike" kern="1200" cap="none" spc="5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年</a:t>
              </a:r>
              <a:r>
                <a:rPr kumimoji="0" lang="en-US" altLang="zh-CN" sz="1200" b="0" i="0" u="none" strike="noStrike" kern="1200" cap="none" spc="5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11</a:t>
              </a:r>
              <a:r>
                <a:rPr kumimoji="0" lang="zh-CN" altLang="en-US" sz="1200" b="0" i="0" u="none" strike="noStrike" kern="1200" cap="none" spc="5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月</a:t>
              </a:r>
              <a:r>
                <a:rPr kumimoji="0" lang="en-US" altLang="zh-CN" sz="1200" b="0" i="0" u="none" strike="noStrike" kern="1200" cap="none" spc="5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24</a:t>
              </a:r>
              <a:r>
                <a:rPr kumimoji="0" lang="zh-CN" altLang="en-US" sz="1200" b="0" i="0" u="none" strike="noStrike" kern="1200" cap="none" spc="5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日</a:t>
              </a:r>
              <a:endParaRPr kumimoji="0" lang="en-US" altLang="zh-CN" sz="1200" b="0" i="0" u="none" strike="noStrike" kern="1200" cap="none" spc="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6" name="组合 215">
            <a:extLst>
              <a:ext uri="{FF2B5EF4-FFF2-40B4-BE49-F238E27FC236}">
                <a16:creationId xmlns:a16="http://schemas.microsoft.com/office/drawing/2014/main" id="{A0C4ED4A-6A02-3422-F94C-2FD3B8133AF1}"/>
              </a:ext>
            </a:extLst>
          </p:cNvPr>
          <p:cNvGrpSpPr/>
          <p:nvPr/>
        </p:nvGrpSpPr>
        <p:grpSpPr>
          <a:xfrm>
            <a:off x="3440017" y="3572992"/>
            <a:ext cx="8617304" cy="1550383"/>
            <a:chOff x="3199062" y="1863615"/>
            <a:chExt cx="8617304" cy="61414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217" name="矩形 216">
              <a:extLst>
                <a:ext uri="{FF2B5EF4-FFF2-40B4-BE49-F238E27FC236}">
                  <a16:creationId xmlns:a16="http://schemas.microsoft.com/office/drawing/2014/main" id="{452582F2-46EF-0CB9-9AFD-F5C923DFF2DA}"/>
                </a:ext>
              </a:extLst>
            </p:cNvPr>
            <p:cNvSpPr/>
            <p:nvPr/>
          </p:nvSpPr>
          <p:spPr>
            <a:xfrm>
              <a:off x="3199062" y="1863615"/>
              <a:ext cx="1022654" cy="61414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适应症</a:t>
              </a:r>
            </a:p>
          </p:txBody>
        </p:sp>
        <p:sp>
          <p:nvSpPr>
            <p:cNvPr id="218" name="矩形 217">
              <a:extLst>
                <a:ext uri="{FF2B5EF4-FFF2-40B4-BE49-F238E27FC236}">
                  <a16:creationId xmlns:a16="http://schemas.microsoft.com/office/drawing/2014/main" id="{4B5CCE94-C4F1-01A0-9152-72603CF5D644}"/>
                </a:ext>
              </a:extLst>
            </p:cNvPr>
            <p:cNvSpPr/>
            <p:nvPr/>
          </p:nvSpPr>
          <p:spPr>
            <a:xfrm>
              <a:off x="4221716" y="1893990"/>
              <a:ext cx="7594650" cy="566364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用于治疗对一代和二代酪氨酸激酶抑制剂</a:t>
              </a:r>
              <a:r>
                <a:rPr kumimoji="0" lang="en-US" altLang="zh-CN" sz="15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(TKI)</a:t>
              </a:r>
              <a:r>
                <a:rPr kumimoji="0" lang="zh-CN" altLang="en-US" sz="15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耐药和</a:t>
              </a:r>
              <a:r>
                <a:rPr kumimoji="0" lang="en-US" altLang="zh-CN" sz="15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/</a:t>
              </a:r>
              <a:r>
                <a:rPr kumimoji="0" lang="zh-CN" altLang="en-US" sz="15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或不耐受的慢性髓细胞白血病慢性期</a:t>
              </a:r>
              <a:r>
                <a:rPr kumimoji="0" lang="en-US" altLang="zh-CN" sz="15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(CML-CP)</a:t>
              </a:r>
              <a:r>
                <a:rPr kumimoji="0" lang="zh-CN" altLang="en-US" sz="15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成年患者。</a:t>
              </a:r>
              <a:r>
                <a:rPr kumimoji="0" lang="zh-CN" altLang="en-US" sz="14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（</a:t>
              </a:r>
              <a:r>
                <a:rPr kumimoji="0" lang="zh-CN" altLang="en-US" sz="15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适应症完全批准，</a:t>
              </a:r>
              <a:r>
                <a:rPr kumimoji="0" lang="en-US" altLang="zh-CN" sz="14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2023</a:t>
              </a:r>
              <a:r>
                <a:rPr kumimoji="0" lang="zh-CN" altLang="en-US" sz="14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年</a:t>
              </a:r>
              <a:r>
                <a:rPr kumimoji="0" lang="en-US" altLang="zh-CN" sz="14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11</a:t>
              </a:r>
              <a:r>
                <a:rPr kumimoji="0" lang="zh-CN" altLang="en-US" sz="14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月</a:t>
              </a:r>
              <a:r>
                <a:rPr kumimoji="0" lang="en-US" altLang="zh-CN" sz="14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14</a:t>
              </a:r>
              <a:r>
                <a:rPr kumimoji="0" lang="zh-CN" altLang="en-US" sz="14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日获批）</a:t>
              </a:r>
            </a:p>
            <a:p>
              <a:pPr lvl="0">
                <a:lnSpc>
                  <a:spcPct val="130000"/>
                </a:lnSpc>
                <a:defRPr/>
              </a:pPr>
              <a:r>
                <a:rPr kumimoji="0" lang="zh-CN" altLang="en-US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本品用于任何酪氨酸激酶抑制剂耐药，并采用经充分验证的检测方法诊断为伴有 </a:t>
              </a:r>
              <a:r>
                <a:rPr kumimoji="0" lang="en-US" altLang="zh-CN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T315I </a:t>
              </a:r>
              <a:r>
                <a:rPr kumimoji="0" lang="zh-CN" altLang="en-US" sz="1200" b="0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突变的慢性髓细胞白血病慢性期或加速期的成年患者。</a:t>
              </a:r>
              <a:r>
                <a:rPr kumimoji="0" lang="zh-CN" altLang="en-US" sz="12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（</a:t>
              </a:r>
              <a:r>
                <a:rPr lang="zh-CN" altLang="en-US" sz="1400" b="1" spc="1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附条件审批上市。</a:t>
              </a:r>
              <a:r>
                <a:rPr kumimoji="0" lang="zh-CN" altLang="en-US" sz="12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已纳入</a:t>
              </a:r>
              <a:r>
                <a:rPr kumimoji="0" lang="en-US" altLang="zh-CN" sz="12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2022</a:t>
              </a:r>
              <a:r>
                <a:rPr kumimoji="0" lang="zh-CN" altLang="en-US" sz="12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年国家医保药品目录，</a:t>
              </a:r>
              <a:r>
                <a:rPr kumimoji="0" lang="en-US" altLang="zh-CN" sz="12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2024</a:t>
              </a:r>
              <a:r>
                <a:rPr kumimoji="0" lang="zh-CN" altLang="en-US" sz="1200" b="1" i="0" u="none" strike="noStrike" kern="1200" cap="none" spc="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年续约）</a:t>
              </a:r>
            </a:p>
          </p:txBody>
        </p:sp>
      </p:grp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D3713F36-F890-30F9-A39F-EBBC72B408AD}"/>
              </a:ext>
            </a:extLst>
          </p:cNvPr>
          <p:cNvSpPr/>
          <p:nvPr/>
        </p:nvSpPr>
        <p:spPr>
          <a:xfrm>
            <a:off x="3583672" y="6042177"/>
            <a:ext cx="403957" cy="398978"/>
          </a:xfrm>
          <a:custGeom>
            <a:avLst/>
            <a:gdLst>
              <a:gd name="connsiteX0" fmla="*/ 205477 w 403957"/>
              <a:gd name="connsiteY0" fmla="*/ 86565 h 398978"/>
              <a:gd name="connsiteX1" fmla="*/ 215672 w 403957"/>
              <a:gd name="connsiteY1" fmla="*/ 90788 h 398978"/>
              <a:gd name="connsiteX2" fmla="*/ 219897 w 403957"/>
              <a:gd name="connsiteY2" fmla="*/ 100989 h 398978"/>
              <a:gd name="connsiteX3" fmla="*/ 219897 w 403957"/>
              <a:gd name="connsiteY3" fmla="*/ 216405 h 398978"/>
              <a:gd name="connsiteX4" fmla="*/ 215684 w 403957"/>
              <a:gd name="connsiteY4" fmla="*/ 226605 h 398978"/>
              <a:gd name="connsiteX5" fmla="*/ 154470 w 403957"/>
              <a:gd name="connsiteY5" fmla="*/ 287819 h 398978"/>
              <a:gd name="connsiteX6" fmla="*/ 134070 w 403957"/>
              <a:gd name="connsiteY6" fmla="*/ 287465 h 398978"/>
              <a:gd name="connsiteX7" fmla="*/ 134070 w 403957"/>
              <a:gd name="connsiteY7" fmla="*/ 267419 h 398978"/>
              <a:gd name="connsiteX8" fmla="*/ 191057 w 403957"/>
              <a:gd name="connsiteY8" fmla="*/ 210433 h 398978"/>
              <a:gd name="connsiteX9" fmla="*/ 191057 w 403957"/>
              <a:gd name="connsiteY9" fmla="*/ 100989 h 398978"/>
              <a:gd name="connsiteX10" fmla="*/ 195283 w 403957"/>
              <a:gd name="connsiteY10" fmla="*/ 90788 h 398978"/>
              <a:gd name="connsiteX11" fmla="*/ 205470 w 403957"/>
              <a:gd name="connsiteY11" fmla="*/ 86562 h 398978"/>
              <a:gd name="connsiteX12" fmla="*/ 205484 w 403957"/>
              <a:gd name="connsiteY12" fmla="*/ 86562 h 398978"/>
              <a:gd name="connsiteX13" fmla="*/ 205477 w 403957"/>
              <a:gd name="connsiteY13" fmla="*/ 86565 h 398978"/>
              <a:gd name="connsiteX14" fmla="*/ 201978 w 403957"/>
              <a:gd name="connsiteY14" fmla="*/ 0 h 398978"/>
              <a:gd name="connsiteX15" fmla="*/ 403957 w 403957"/>
              <a:gd name="connsiteY15" fmla="*/ 201978 h 398978"/>
              <a:gd name="connsiteX16" fmla="*/ 389530 w 403957"/>
              <a:gd name="connsiteY16" fmla="*/ 216405 h 398978"/>
              <a:gd name="connsiteX17" fmla="*/ 375103 w 403957"/>
              <a:gd name="connsiteY17" fmla="*/ 201978 h 398978"/>
              <a:gd name="connsiteX18" fmla="*/ 201978 w 403957"/>
              <a:gd name="connsiteY18" fmla="*/ 28854 h 398978"/>
              <a:gd name="connsiteX19" fmla="*/ 28854 w 403957"/>
              <a:gd name="connsiteY19" fmla="*/ 201978 h 398978"/>
              <a:gd name="connsiteX20" fmla="*/ 162160 w 403957"/>
              <a:gd name="connsiteY20" fmla="*/ 370501 h 398978"/>
              <a:gd name="connsiteX21" fmla="*/ 172894 w 403957"/>
              <a:gd name="connsiteY21" fmla="*/ 387856 h 398978"/>
              <a:gd name="connsiteX22" fmla="*/ 155538 w 403957"/>
              <a:gd name="connsiteY22" fmla="*/ 398590 h 398978"/>
              <a:gd name="connsiteX23" fmla="*/ 0 w 403957"/>
              <a:gd name="connsiteY23" fmla="*/ 201978 h 398978"/>
              <a:gd name="connsiteX24" fmla="*/ 201978 w 403957"/>
              <a:gd name="connsiteY24" fmla="*/ 0 h 39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3957" h="398978">
                <a:moveTo>
                  <a:pt x="205477" y="86565"/>
                </a:moveTo>
                <a:lnTo>
                  <a:pt x="215672" y="90788"/>
                </a:lnTo>
                <a:cubicBezTo>
                  <a:pt x="218282" y="93399"/>
                  <a:pt x="219897" y="97005"/>
                  <a:pt x="219897" y="100989"/>
                </a:cubicBezTo>
                <a:lnTo>
                  <a:pt x="219897" y="216405"/>
                </a:lnTo>
                <a:cubicBezTo>
                  <a:pt x="219904" y="220230"/>
                  <a:pt x="218389" y="223901"/>
                  <a:pt x="215684" y="226605"/>
                </a:cubicBezTo>
                <a:lnTo>
                  <a:pt x="154470" y="287819"/>
                </a:lnTo>
                <a:cubicBezTo>
                  <a:pt x="148739" y="293355"/>
                  <a:pt x="139606" y="293196"/>
                  <a:pt x="134070" y="287465"/>
                </a:cubicBezTo>
                <a:cubicBezTo>
                  <a:pt x="128671" y="281874"/>
                  <a:pt x="128671" y="273010"/>
                  <a:pt x="134070" y="267419"/>
                </a:cubicBezTo>
                <a:lnTo>
                  <a:pt x="191057" y="210433"/>
                </a:lnTo>
                <a:lnTo>
                  <a:pt x="191057" y="100989"/>
                </a:lnTo>
                <a:cubicBezTo>
                  <a:pt x="191057" y="97005"/>
                  <a:pt x="192672" y="93399"/>
                  <a:pt x="195283" y="90788"/>
                </a:cubicBezTo>
                <a:close/>
                <a:moveTo>
                  <a:pt x="205470" y="86562"/>
                </a:moveTo>
                <a:lnTo>
                  <a:pt x="205484" y="86562"/>
                </a:lnTo>
                <a:lnTo>
                  <a:pt x="205477" y="86565"/>
                </a:lnTo>
                <a:close/>
                <a:moveTo>
                  <a:pt x="201978" y="0"/>
                </a:moveTo>
                <a:cubicBezTo>
                  <a:pt x="313528" y="0"/>
                  <a:pt x="403957" y="90429"/>
                  <a:pt x="403957" y="201978"/>
                </a:cubicBezTo>
                <a:cubicBezTo>
                  <a:pt x="403957" y="209946"/>
                  <a:pt x="397498" y="216405"/>
                  <a:pt x="389530" y="216405"/>
                </a:cubicBezTo>
                <a:cubicBezTo>
                  <a:pt x="381562" y="216405"/>
                  <a:pt x="375103" y="209946"/>
                  <a:pt x="375103" y="201978"/>
                </a:cubicBezTo>
                <a:cubicBezTo>
                  <a:pt x="375103" y="106371"/>
                  <a:pt x="297586" y="28854"/>
                  <a:pt x="201978" y="28854"/>
                </a:cubicBezTo>
                <a:cubicBezTo>
                  <a:pt x="106371" y="28854"/>
                  <a:pt x="28854" y="106371"/>
                  <a:pt x="28854" y="201978"/>
                </a:cubicBezTo>
                <a:cubicBezTo>
                  <a:pt x="28862" y="282259"/>
                  <a:pt x="84038" y="352011"/>
                  <a:pt x="162160" y="370501"/>
                </a:cubicBezTo>
                <a:cubicBezTo>
                  <a:pt x="169917" y="372329"/>
                  <a:pt x="174722" y="380100"/>
                  <a:pt x="172894" y="387856"/>
                </a:cubicBezTo>
                <a:cubicBezTo>
                  <a:pt x="171065" y="395613"/>
                  <a:pt x="163295" y="400419"/>
                  <a:pt x="155538" y="398590"/>
                </a:cubicBezTo>
                <a:cubicBezTo>
                  <a:pt x="64386" y="377027"/>
                  <a:pt x="6" y="295645"/>
                  <a:pt x="0" y="201978"/>
                </a:cubicBezTo>
                <a:cubicBezTo>
                  <a:pt x="0" y="90429"/>
                  <a:pt x="90429" y="0"/>
                  <a:pt x="201978" y="0"/>
                </a:cubicBezTo>
                <a:close/>
              </a:path>
            </a:pathLst>
          </a:custGeom>
          <a:solidFill>
            <a:srgbClr val="0076C0"/>
          </a:solidFill>
          <a:ln w="4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0D4AF5A-1FBD-E8A5-0FFA-9491547EF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198" y="6221132"/>
            <a:ext cx="244980" cy="250506"/>
          </a:xfrm>
          <a:prstGeom prst="rect">
            <a:avLst/>
          </a:prstGeom>
        </p:spPr>
      </p:pic>
      <p:pic>
        <p:nvPicPr>
          <p:cNvPr id="59" name="图形 58">
            <a:extLst>
              <a:ext uri="{FF2B5EF4-FFF2-40B4-BE49-F238E27FC236}">
                <a16:creationId xmlns:a16="http://schemas.microsoft.com/office/drawing/2014/main" id="{9B309878-E287-3D9C-BDF4-ACD29CCD7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1741" y="296985"/>
            <a:ext cx="409042" cy="409042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CBB5B642-EFEF-05E7-3F10-E6C810A66192}"/>
              </a:ext>
            </a:extLst>
          </p:cNvPr>
          <p:cNvSpPr txBox="1"/>
          <p:nvPr/>
        </p:nvSpPr>
        <p:spPr>
          <a:xfrm>
            <a:off x="7480837" y="6633301"/>
            <a:ext cx="6102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8B0D3AB-65D2-ECCF-B777-9265C85CC9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06" y="2017245"/>
            <a:ext cx="3161982" cy="205779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A31757-7AE2-676D-0BC4-E915FCD98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51757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E65193E-DFEC-012A-BF80-B378035CE897}"/>
              </a:ext>
            </a:extLst>
          </p:cNvPr>
          <p:cNvSpPr/>
          <p:nvPr/>
        </p:nvSpPr>
        <p:spPr>
          <a:xfrm>
            <a:off x="9773013" y="3528999"/>
            <a:ext cx="2217318" cy="1814347"/>
          </a:xfrm>
          <a:prstGeom prst="rect">
            <a:avLst/>
          </a:prstGeom>
          <a:solidFill>
            <a:srgbClr val="0076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7E85D98-EC08-0469-E5CD-0D52105573AA}"/>
              </a:ext>
            </a:extLst>
          </p:cNvPr>
          <p:cNvSpPr txBox="1"/>
          <p:nvPr/>
        </p:nvSpPr>
        <p:spPr>
          <a:xfrm>
            <a:off x="1462835" y="270674"/>
            <a:ext cx="734481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zh-CN" altLang="en-US" sz="24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中国慢粒疾病基本信息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914A54A-4EFE-CC95-E092-C1B0CE5C7A7A}"/>
              </a:ext>
            </a:extLst>
          </p:cNvPr>
          <p:cNvGrpSpPr/>
          <p:nvPr/>
        </p:nvGrpSpPr>
        <p:grpSpPr>
          <a:xfrm>
            <a:off x="461205" y="4175014"/>
            <a:ext cx="6850509" cy="556965"/>
            <a:chOff x="463347" y="4104399"/>
            <a:chExt cx="6623340" cy="518821"/>
          </a:xfrm>
        </p:grpSpPr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969AC3B4-6EFC-E8C0-BFAE-E556C6E92068}"/>
                </a:ext>
              </a:extLst>
            </p:cNvPr>
            <p:cNvSpPr txBox="1"/>
            <p:nvPr/>
          </p:nvSpPr>
          <p:spPr>
            <a:xfrm>
              <a:off x="665975" y="4114102"/>
              <a:ext cx="6420712" cy="509118"/>
            </a:xfrm>
            <a:prstGeom prst="rect">
              <a:avLst/>
            </a:prstGeom>
            <a:solidFill>
              <a:srgbClr val="0076C0">
                <a:alpha val="5000"/>
              </a:srgbClr>
            </a:solidFill>
          </p:spPr>
          <p:txBody>
            <a:bodyPr wrap="square" anchor="ctr">
              <a:no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在慢粒靶向药物出来之后，慢粒患者五年生存率从不足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提升到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90%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。大部分患者可以获得长期生存。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952DABA7-AD7B-E7E7-1CC7-BD56DAD97E33}"/>
                </a:ext>
              </a:extLst>
            </p:cNvPr>
            <p:cNvSpPr txBox="1"/>
            <p:nvPr/>
          </p:nvSpPr>
          <p:spPr>
            <a:xfrm>
              <a:off x="463347" y="4104399"/>
              <a:ext cx="87257" cy="509118"/>
            </a:xfrm>
            <a:prstGeom prst="rect">
              <a:avLst/>
            </a:prstGeom>
            <a:solidFill>
              <a:srgbClr val="05A8E3"/>
            </a:solidFill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B7A39321-7B58-F8C5-86E3-F4E1D4419A22}"/>
              </a:ext>
            </a:extLst>
          </p:cNvPr>
          <p:cNvGrpSpPr/>
          <p:nvPr/>
        </p:nvGrpSpPr>
        <p:grpSpPr>
          <a:xfrm>
            <a:off x="461205" y="5343346"/>
            <a:ext cx="6788076" cy="546550"/>
            <a:chOff x="509066" y="4965328"/>
            <a:chExt cx="6788076" cy="509119"/>
          </a:xfrm>
        </p:grpSpPr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FB19C856-B385-DFF1-E073-8FB9950D11D5}"/>
                </a:ext>
              </a:extLst>
            </p:cNvPr>
            <p:cNvSpPr txBox="1"/>
            <p:nvPr/>
          </p:nvSpPr>
          <p:spPr>
            <a:xfrm>
              <a:off x="525780" y="4965329"/>
              <a:ext cx="6771362" cy="509118"/>
            </a:xfrm>
            <a:prstGeom prst="rect">
              <a:avLst/>
            </a:prstGeom>
            <a:solidFill>
              <a:srgbClr val="0076C0">
                <a:alpha val="5000"/>
              </a:srgbClr>
            </a:solidFill>
          </p:spPr>
          <p:txBody>
            <a:bodyPr wrap="square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gradFill>
                    <a:gsLst>
                      <a:gs pos="100000">
                        <a:srgbClr val="0076C0"/>
                      </a:gs>
                      <a:gs pos="0">
                        <a:srgbClr val="05A8E3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目前上市的一</a:t>
              </a:r>
              <a:r>
                <a:rPr lang="en-US" altLang="zh-CN" sz="1400" b="1" dirty="0">
                  <a:gradFill>
                    <a:gsLst>
                      <a:gs pos="100000">
                        <a:srgbClr val="0076C0"/>
                      </a:gs>
                      <a:gs pos="0">
                        <a:srgbClr val="05A8E3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400" b="1" dirty="0">
                  <a:gradFill>
                    <a:gsLst>
                      <a:gs pos="100000">
                        <a:srgbClr val="0076C0"/>
                      </a:gs>
                      <a:gs pos="0">
                        <a:srgbClr val="05A8E3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二代</a:t>
              </a:r>
              <a:r>
                <a:rPr lang="en-US" altLang="zh-CN" sz="1400" b="1" dirty="0">
                  <a:gradFill>
                    <a:gsLst>
                      <a:gs pos="100000">
                        <a:srgbClr val="0076C0"/>
                      </a:gs>
                      <a:gs pos="0">
                        <a:srgbClr val="05A8E3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TKI</a:t>
              </a:r>
              <a:r>
                <a:rPr lang="zh-CN" altLang="en-US" sz="1400" b="1" dirty="0">
                  <a:gradFill>
                    <a:gsLst>
                      <a:gs pos="100000">
                        <a:srgbClr val="0076C0"/>
                      </a:gs>
                      <a:gs pos="0">
                        <a:srgbClr val="05A8E3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使用后，耐药仍然是临床棘手问题。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二代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TKI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每年治疗的失效风险率高达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27.7%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72139BAB-AC42-B075-1CBF-0FF382E3E27F}"/>
                </a:ext>
              </a:extLst>
            </p:cNvPr>
            <p:cNvSpPr txBox="1"/>
            <p:nvPr/>
          </p:nvSpPr>
          <p:spPr>
            <a:xfrm flipH="1">
              <a:off x="509066" y="4965328"/>
              <a:ext cx="62433" cy="509119"/>
            </a:xfrm>
            <a:prstGeom prst="rect">
              <a:avLst/>
            </a:prstGeom>
            <a:solidFill>
              <a:srgbClr val="05A8E3"/>
            </a:solidFill>
          </p:spPr>
          <p:txBody>
            <a:bodyPr wrap="square" anchor="ctr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E08E6053-99A8-0AB3-F19B-2F05DC55C766}"/>
              </a:ext>
            </a:extLst>
          </p:cNvPr>
          <p:cNvGrpSpPr/>
          <p:nvPr/>
        </p:nvGrpSpPr>
        <p:grpSpPr>
          <a:xfrm>
            <a:off x="463347" y="1549150"/>
            <a:ext cx="6938616" cy="867669"/>
            <a:chOff x="463347" y="1653957"/>
            <a:chExt cx="9213878" cy="794761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89F9DDF9-C729-6336-C4CE-C57B8F4CABD9}"/>
                </a:ext>
              </a:extLst>
            </p:cNvPr>
            <p:cNvSpPr txBox="1"/>
            <p:nvPr/>
          </p:nvSpPr>
          <p:spPr>
            <a:xfrm>
              <a:off x="525780" y="1653957"/>
              <a:ext cx="9151445" cy="794761"/>
            </a:xfrm>
            <a:prstGeom prst="rect">
              <a:avLst/>
            </a:prstGeom>
            <a:solidFill>
              <a:srgbClr val="0076C0">
                <a:alpha val="5000"/>
              </a:srgbClr>
            </a:solidFill>
          </p:spPr>
          <p:txBody>
            <a:bodyPr wrap="square" anchor="ctr">
              <a:no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</a:rPr>
                <a:t>慢性髓性白血病（慢粒）是一种以髓系增生为主的造血干细胞恶性疾病。</a:t>
              </a:r>
              <a:endParaRPr lang="en-US" altLang="zh-CN" dirty="0">
                <a:solidFill>
                  <a:schemeClr val="tx1"/>
                </a:solidFill>
              </a:endParaRPr>
            </a:p>
            <a:p>
              <a:r>
                <a:rPr lang="zh-CN" altLang="en-US" dirty="0">
                  <a:solidFill>
                    <a:schemeClr val="tx1"/>
                  </a:solidFill>
                </a:rPr>
                <a:t>患者常有白细胞增多或伴脾大，外周血中可见髓系不成熟细胞，且存在</a:t>
              </a:r>
              <a:r>
                <a:rPr lang="en-US" altLang="zh-CN" dirty="0">
                  <a:solidFill>
                    <a:schemeClr val="tx1"/>
                  </a:solidFill>
                </a:rPr>
                <a:t>Ph</a:t>
              </a:r>
              <a:r>
                <a:rPr lang="zh-CN" altLang="en-US" dirty="0">
                  <a:solidFill>
                    <a:schemeClr val="tx1"/>
                  </a:solidFill>
                </a:rPr>
                <a:t>染色体和</a:t>
              </a:r>
              <a:r>
                <a:rPr lang="en-US" altLang="zh-CN" dirty="0">
                  <a:solidFill>
                    <a:schemeClr val="tx1"/>
                  </a:solidFill>
                </a:rPr>
                <a:t>/</a:t>
              </a:r>
              <a:r>
                <a:rPr lang="zh-CN" altLang="en-US" dirty="0">
                  <a:solidFill>
                    <a:schemeClr val="tx1"/>
                  </a:solidFill>
                </a:rPr>
                <a:t>或</a:t>
              </a:r>
              <a:r>
                <a:rPr lang="en-US" altLang="zh-CN" dirty="0">
                  <a:solidFill>
                    <a:schemeClr val="tx1"/>
                  </a:solidFill>
                </a:rPr>
                <a:t>BCR-ABL</a:t>
              </a:r>
              <a:r>
                <a:rPr lang="zh-CN" altLang="en-US" dirty="0">
                  <a:solidFill>
                    <a:schemeClr val="tx1"/>
                  </a:solidFill>
                </a:rPr>
                <a:t>融合基因阳性。</a:t>
              </a: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2237E3E5-55CA-D713-A5F4-565B0E9C6CDF}"/>
                </a:ext>
              </a:extLst>
            </p:cNvPr>
            <p:cNvSpPr txBox="1"/>
            <p:nvPr/>
          </p:nvSpPr>
          <p:spPr>
            <a:xfrm>
              <a:off x="463347" y="1653957"/>
              <a:ext cx="62433" cy="794761"/>
            </a:xfrm>
            <a:prstGeom prst="rect">
              <a:avLst/>
            </a:prstGeom>
            <a:solidFill>
              <a:srgbClr val="05A8E3"/>
            </a:solidFill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6629CBA6-538B-A660-4EA8-C605CE83F713}"/>
              </a:ext>
            </a:extLst>
          </p:cNvPr>
          <p:cNvGrpSpPr/>
          <p:nvPr/>
        </p:nvGrpSpPr>
        <p:grpSpPr>
          <a:xfrm>
            <a:off x="463345" y="2538644"/>
            <a:ext cx="6938618" cy="1303289"/>
            <a:chOff x="463345" y="2482896"/>
            <a:chExt cx="6938618" cy="1303289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CBD43B4E-0AF7-064E-A4D0-4F3987AE5670}"/>
                </a:ext>
              </a:extLst>
            </p:cNvPr>
            <p:cNvGrpSpPr/>
            <p:nvPr/>
          </p:nvGrpSpPr>
          <p:grpSpPr>
            <a:xfrm>
              <a:off x="463345" y="2482897"/>
              <a:ext cx="3113616" cy="1303288"/>
              <a:chOff x="463344" y="2482897"/>
              <a:chExt cx="3232355" cy="1303288"/>
            </a:xfrm>
          </p:grpSpPr>
          <p:sp>
            <p:nvSpPr>
              <p:cNvPr id="63" name="矩形: 圆角 62">
                <a:extLst>
                  <a:ext uri="{FF2B5EF4-FFF2-40B4-BE49-F238E27FC236}">
                    <a16:creationId xmlns:a16="http://schemas.microsoft.com/office/drawing/2014/main" id="{4F115D4E-960E-6039-AC7B-61736D31EEAA}"/>
                  </a:ext>
                </a:extLst>
              </p:cNvPr>
              <p:cNvSpPr/>
              <p:nvPr/>
            </p:nvSpPr>
            <p:spPr>
              <a:xfrm>
                <a:off x="463344" y="2482897"/>
                <a:ext cx="3232355" cy="130328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>
                <a:solidFill>
                  <a:srgbClr val="05A8E3"/>
                </a:solidFill>
              </a:ln>
              <a:effectLst>
                <a:outerShdw blurRad="63500" dist="635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spc="5" dirty="0"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ABB0EE76-949E-61BF-2885-9FCC5809D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3931" y="2624562"/>
                <a:ext cx="3051180" cy="1019958"/>
              </a:xfrm>
              <a:prstGeom prst="rect">
                <a:avLst/>
              </a:prstGeom>
            </p:spPr>
          </p:pic>
        </p:grp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44E8EC9D-A2F6-56EC-E17A-8D016234735D}"/>
                </a:ext>
              </a:extLst>
            </p:cNvPr>
            <p:cNvGrpSpPr/>
            <p:nvPr/>
          </p:nvGrpSpPr>
          <p:grpSpPr>
            <a:xfrm>
              <a:off x="3786286" y="2482896"/>
              <a:ext cx="3615677" cy="1303287"/>
              <a:chOff x="463347" y="1249684"/>
              <a:chExt cx="3615677" cy="1023742"/>
            </a:xfrm>
          </p:grpSpPr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A9BB24A2-8954-9F92-5169-5BF3932CFE1F}"/>
                  </a:ext>
                </a:extLst>
              </p:cNvPr>
              <p:cNvSpPr txBox="1"/>
              <p:nvPr/>
            </p:nvSpPr>
            <p:spPr>
              <a:xfrm>
                <a:off x="525780" y="1249684"/>
                <a:ext cx="3553244" cy="1023742"/>
              </a:xfrm>
              <a:prstGeom prst="rect">
                <a:avLst/>
              </a:prstGeom>
              <a:solidFill>
                <a:srgbClr val="0076C0">
                  <a:alpha val="5000"/>
                </a:srgbClr>
              </a:solidFill>
            </p:spPr>
            <p:txBody>
              <a:bodyPr wrap="square" anchor="ctr">
                <a:no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gradFill>
                      <a:gsLst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据国家癌症中心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中国医学科学院肿瘤医院发表的“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Cancer Statistics in China &amp; US”2020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年数据，中国白血病新发病例数量为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88,249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，其中慢粒约占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15%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3CD6690F-7BCC-20A6-5E1C-BA9E82228EF7}"/>
                  </a:ext>
                </a:extLst>
              </p:cNvPr>
              <p:cNvSpPr txBox="1"/>
              <p:nvPr/>
            </p:nvSpPr>
            <p:spPr>
              <a:xfrm>
                <a:off x="463347" y="1249684"/>
                <a:ext cx="62433" cy="1023742"/>
              </a:xfrm>
              <a:prstGeom prst="rect">
                <a:avLst/>
              </a:prstGeom>
              <a:solidFill>
                <a:srgbClr val="05A8E3"/>
              </a:solidFill>
            </p:spPr>
            <p:txBody>
              <a:bodyPr wrap="square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140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80" name="文本框 79">
            <a:extLst>
              <a:ext uri="{FF2B5EF4-FFF2-40B4-BE49-F238E27FC236}">
                <a16:creationId xmlns:a16="http://schemas.microsoft.com/office/drawing/2014/main" id="{F33656B9-61DE-1E78-2D14-DD307012DB12}"/>
              </a:ext>
            </a:extLst>
          </p:cNvPr>
          <p:cNvSpPr txBox="1"/>
          <p:nvPr/>
        </p:nvSpPr>
        <p:spPr>
          <a:xfrm>
            <a:off x="3131378" y="1013549"/>
            <a:ext cx="2311400" cy="385172"/>
          </a:xfrm>
          <a:prstGeom prst="parallelogram">
            <a:avLst/>
          </a:prstGeom>
          <a:gradFill>
            <a:gsLst>
              <a:gs pos="0">
                <a:srgbClr val="05A8E3">
                  <a:alpha val="0"/>
                </a:srgbClr>
              </a:gs>
              <a:gs pos="100000">
                <a:srgbClr val="05A8E3">
                  <a:alpha val="5000"/>
                </a:srgbClr>
              </a:gs>
            </a:gsLst>
            <a:lin ang="0" scaled="0"/>
          </a:gradFill>
          <a:ln>
            <a:gradFill>
              <a:gsLst>
                <a:gs pos="0">
                  <a:srgbClr val="05A8E3">
                    <a:alpha val="0"/>
                  </a:srgbClr>
                </a:gs>
                <a:gs pos="100000">
                  <a:srgbClr val="05A8E3"/>
                </a:gs>
              </a:gsLst>
              <a:lin ang="0" scaled="0"/>
            </a:gradFill>
          </a:ln>
        </p:spPr>
        <p:txBody>
          <a:bodyPr wrap="square" anchor="ctr">
            <a:noAutofit/>
          </a:bodyPr>
          <a:lstStyle/>
          <a:p>
            <a:pPr algn="ctr"/>
            <a:r>
              <a:rPr lang="zh-CN" altLang="en-US" b="1" dirty="0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疾病基本情况</a:t>
            </a: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55BA99C3-1566-2790-CB6D-096FB08FAF28}"/>
              </a:ext>
            </a:extLst>
          </p:cNvPr>
          <p:cNvGrpSpPr/>
          <p:nvPr/>
        </p:nvGrpSpPr>
        <p:grpSpPr>
          <a:xfrm>
            <a:off x="7803369" y="1031633"/>
            <a:ext cx="3859153" cy="1690642"/>
            <a:chOff x="8319960" y="5258128"/>
            <a:chExt cx="3859153" cy="1690642"/>
          </a:xfrm>
        </p:grpSpPr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DF7F64E8-0A01-F3BB-4A97-73E2CBD9853E}"/>
                </a:ext>
              </a:extLst>
            </p:cNvPr>
            <p:cNvSpPr txBox="1"/>
            <p:nvPr/>
          </p:nvSpPr>
          <p:spPr>
            <a:xfrm>
              <a:off x="8319960" y="5258128"/>
              <a:ext cx="2733261" cy="440095"/>
            </a:xfrm>
            <a:prstGeom prst="parallelogram">
              <a:avLst/>
            </a:prstGeom>
            <a:gradFill>
              <a:gsLst>
                <a:gs pos="0">
                  <a:srgbClr val="05A8E3">
                    <a:alpha val="0"/>
                  </a:srgbClr>
                </a:gs>
                <a:gs pos="100000">
                  <a:srgbClr val="05A8E3">
                    <a:alpha val="5000"/>
                  </a:srgbClr>
                </a:gs>
              </a:gsLst>
              <a:lin ang="0" scaled="0"/>
            </a:gradFill>
            <a:ln>
              <a:gradFill>
                <a:gsLst>
                  <a:gs pos="0">
                    <a:srgbClr val="05A8E3">
                      <a:alpha val="0"/>
                    </a:srgbClr>
                  </a:gs>
                  <a:gs pos="100000">
                    <a:srgbClr val="05A8E3"/>
                  </a:gs>
                </a:gsLst>
                <a:lin ang="0" scaled="0"/>
              </a:gradFill>
            </a:ln>
          </p:spPr>
          <p:txBody>
            <a:bodyPr wrap="square" anchor="ctr">
              <a:noAutofit/>
            </a:bodyPr>
            <a:lstStyle/>
            <a:p>
              <a:pPr algn="ctr"/>
              <a:r>
                <a:rPr lang="zh-CN" altLang="en-US" b="1" dirty="0">
                  <a:gradFill>
                    <a:gsLst>
                      <a:gs pos="0">
                        <a:srgbClr val="05A8E3"/>
                      </a:gs>
                      <a:gs pos="100000">
                        <a:srgbClr val="0076C0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参照药品建议</a:t>
              </a:r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23C026DA-46BE-A12B-D043-5E7A1613D66F}"/>
                </a:ext>
              </a:extLst>
            </p:cNvPr>
            <p:cNvSpPr txBox="1"/>
            <p:nvPr/>
          </p:nvSpPr>
          <p:spPr>
            <a:xfrm>
              <a:off x="8382394" y="5902330"/>
              <a:ext cx="3796719" cy="104644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285750" marR="0" lvl="0" indent="-28575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33CCCC">
                    <a:lumMod val="50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中国首个且唯一治疗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CML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耐药的第三代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BCR-ABL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抑制剂</a:t>
              </a:r>
            </a:p>
            <a:p>
              <a:pPr marL="285750" marR="0" lvl="0" indent="-28575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33CCCC">
                    <a:lumMod val="50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285750" marR="0" lvl="0" indent="-28575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33CCCC">
                    <a:lumMod val="50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国内无参照药品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pic>
        <p:nvPicPr>
          <p:cNvPr id="30" name="图形 29">
            <a:extLst>
              <a:ext uri="{FF2B5EF4-FFF2-40B4-BE49-F238E27FC236}">
                <a16:creationId xmlns:a16="http://schemas.microsoft.com/office/drawing/2014/main" id="{D25995B8-764E-F296-AFE7-46B2B603B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741" y="296985"/>
            <a:ext cx="409042" cy="40904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06A2EFC6-FF00-D155-27CB-615F80D42F75}"/>
              </a:ext>
            </a:extLst>
          </p:cNvPr>
          <p:cNvSpPr txBox="1"/>
          <p:nvPr/>
        </p:nvSpPr>
        <p:spPr>
          <a:xfrm>
            <a:off x="3038784" y="6548407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058D88C-09DB-D0E1-8722-6F125353C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pic>
        <p:nvPicPr>
          <p:cNvPr id="2" name="Picture 2" descr="查看源图像">
            <a:extLst>
              <a:ext uri="{FF2B5EF4-FFF2-40B4-BE49-F238E27FC236}">
                <a16:creationId xmlns:a16="http://schemas.microsoft.com/office/drawing/2014/main" id="{B306B1F0-7AEE-C7D2-511C-A0F49E47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10" y="2921429"/>
            <a:ext cx="2197896" cy="3676182"/>
          </a:xfrm>
          <a:prstGeom prst="rect">
            <a:avLst/>
          </a:prstGeom>
          <a:noFill/>
          <a:effectLst>
            <a:outerShdw blurRad="190500" dist="190500" dir="5400000" algn="t" rotWithShape="0">
              <a:prstClr val="black">
                <a:alpha val="10000"/>
              </a:prstClr>
            </a:outerShdw>
          </a:effectLst>
          <a:scene3d>
            <a:camera prst="perspectiveRight">
              <a:rot lat="0" lon="20099999" rev="0"/>
            </a:camera>
            <a:lightRig rig="threePt" dir="t"/>
          </a:scene3d>
          <a:sp3d extrusionH="1905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4DB5D35-13DB-DB38-C532-BD3A54D0BB4F}"/>
              </a:ext>
            </a:extLst>
          </p:cNvPr>
          <p:cNvSpPr txBox="1"/>
          <p:nvPr/>
        </p:nvSpPr>
        <p:spPr>
          <a:xfrm>
            <a:off x="10023726" y="3538020"/>
            <a:ext cx="1890414" cy="1793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100" b="1" dirty="0">
                <a:gradFill>
                  <a:gsLst>
                    <a:gs pos="0">
                      <a:schemeClr val="bg1"/>
                    </a:gs>
                    <a:gs pos="74000">
                      <a:schemeClr val="bg1">
                        <a:lumMod val="9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伊马替尼的医保报销解决了慢粒治疗的第一步。</a:t>
            </a:r>
            <a:endParaRPr lang="en-US" altLang="zh-CN" sz="1100" b="1" dirty="0">
              <a:gradFill>
                <a:gsLst>
                  <a:gs pos="0">
                    <a:schemeClr val="bg1"/>
                  </a:gs>
                  <a:gs pos="74000">
                    <a:schemeClr val="bg1">
                      <a:lumMod val="9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>
                <a:gradFill>
                  <a:gsLst>
                    <a:gs pos="0">
                      <a:schemeClr val="bg1"/>
                    </a:gs>
                    <a:gs pos="74000">
                      <a:schemeClr val="bg1">
                        <a:lumMod val="9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奥雷巴替尼片</a:t>
            </a:r>
            <a:r>
              <a:rPr lang="zh-CN" altLang="en-US" sz="1400" b="1" dirty="0">
                <a:solidFill>
                  <a:srgbClr val="E78B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填补了临床空白，临床不可替代，</a:t>
            </a:r>
            <a:r>
              <a:rPr lang="zh-CN" altLang="en-US" sz="1100" b="1" dirty="0">
                <a:gradFill>
                  <a:gsLst>
                    <a:gs pos="0">
                      <a:schemeClr val="bg1"/>
                    </a:gs>
                    <a:gs pos="74000">
                      <a:schemeClr val="bg1">
                        <a:lumMod val="9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解决了慢粒患者耐药后持续治疗。</a:t>
            </a:r>
          </a:p>
        </p:txBody>
      </p:sp>
    </p:spTree>
    <p:extLst>
      <p:ext uri="{BB962C8B-B14F-4D97-AF65-F5344CB8AC3E}">
        <p14:creationId xmlns:p14="http://schemas.microsoft.com/office/powerpoint/2010/main" val="3905951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5897B45-DFFB-2D86-7C71-F94D7A55FD7D}"/>
              </a:ext>
            </a:extLst>
          </p:cNvPr>
          <p:cNvSpPr txBox="1">
            <a:spLocks/>
          </p:cNvSpPr>
          <p:nvPr/>
        </p:nvSpPr>
        <p:spPr>
          <a:xfrm>
            <a:off x="1464064" y="268421"/>
            <a:ext cx="1118362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奥雷巴替尼治疗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CML</a:t>
            </a: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耐药患者安全性良好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2439499-4297-C411-7B98-9FFC03D57B82}"/>
              </a:ext>
            </a:extLst>
          </p:cNvPr>
          <p:cNvSpPr txBox="1"/>
          <p:nvPr/>
        </p:nvSpPr>
        <p:spPr>
          <a:xfrm>
            <a:off x="7878735" y="6581001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D2F4DF-FDC0-5BD2-4EA5-4C8ACCA34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624BF97-78C9-994F-D605-EDB7AC3307DD}"/>
              </a:ext>
            </a:extLst>
          </p:cNvPr>
          <p:cNvSpPr txBox="1"/>
          <p:nvPr/>
        </p:nvSpPr>
        <p:spPr>
          <a:xfrm>
            <a:off x="10178773" y="5083331"/>
            <a:ext cx="1771470" cy="9541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泊那替尼在美国上市后撤市，并带黑框警告再上市（目前尚未在国内上市）</a:t>
            </a:r>
          </a:p>
        </p:txBody>
      </p:sp>
      <p:pic>
        <p:nvPicPr>
          <p:cNvPr id="674" name="图片 673" descr="图形用户界面&#10;&#10;描述已自动生成">
            <a:extLst>
              <a:ext uri="{FF2B5EF4-FFF2-40B4-BE49-F238E27FC236}">
                <a16:creationId xmlns:a16="http://schemas.microsoft.com/office/drawing/2014/main" id="{A3876380-AFA5-6BCF-51A1-AED1FBC4D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0"/>
          <a:stretch/>
        </p:blipFill>
        <p:spPr>
          <a:xfrm>
            <a:off x="241757" y="3678913"/>
            <a:ext cx="6668600" cy="292318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89" name="任意多边形: 形状 688">
            <a:extLst>
              <a:ext uri="{FF2B5EF4-FFF2-40B4-BE49-F238E27FC236}">
                <a16:creationId xmlns:a16="http://schemas.microsoft.com/office/drawing/2014/main" id="{903B3037-6D18-D16D-FF26-9380D00F6178}"/>
              </a:ext>
            </a:extLst>
          </p:cNvPr>
          <p:cNvSpPr/>
          <p:nvPr/>
        </p:nvSpPr>
        <p:spPr>
          <a:xfrm>
            <a:off x="6469521" y="4492795"/>
            <a:ext cx="952954" cy="1013707"/>
          </a:xfrm>
          <a:custGeom>
            <a:avLst/>
            <a:gdLst>
              <a:gd name="connsiteX0" fmla="*/ 0 w 1123570"/>
              <a:gd name="connsiteY0" fmla="*/ 0 h 1129703"/>
              <a:gd name="connsiteX1" fmla="*/ 11321 w 1123570"/>
              <a:gd name="connsiteY1" fmla="*/ 0 h 1129703"/>
              <a:gd name="connsiteX2" fmla="*/ 15183 w 1123570"/>
              <a:gd name="connsiteY2" fmla="*/ 23050 h 1129703"/>
              <a:gd name="connsiteX3" fmla="*/ 12105 w 1123570"/>
              <a:gd name="connsiteY3" fmla="*/ 0 h 1129703"/>
              <a:gd name="connsiteX4" fmla="*/ 22370 w 1123570"/>
              <a:gd name="connsiteY4" fmla="*/ 0 h 1129703"/>
              <a:gd name="connsiteX5" fmla="*/ 15436 w 1123570"/>
              <a:gd name="connsiteY5" fmla="*/ 24557 h 1129703"/>
              <a:gd name="connsiteX6" fmla="*/ 15862 w 1123570"/>
              <a:gd name="connsiteY6" fmla="*/ 27100 h 1129703"/>
              <a:gd name="connsiteX7" fmla="*/ 51300 w 1123570"/>
              <a:gd name="connsiteY7" fmla="*/ 136434 h 1129703"/>
              <a:gd name="connsiteX8" fmla="*/ 57486 w 1123570"/>
              <a:gd name="connsiteY8" fmla="*/ 151985 h 1129703"/>
              <a:gd name="connsiteX9" fmla="*/ 80545 w 1123570"/>
              <a:gd name="connsiteY9" fmla="*/ 195089 h 1129703"/>
              <a:gd name="connsiteX10" fmla="*/ 127468 w 1123570"/>
              <a:gd name="connsiteY10" fmla="*/ 275626 h 1129703"/>
              <a:gd name="connsiteX11" fmla="*/ 160802 w 1123570"/>
              <a:gd name="connsiteY11" fmla="*/ 318966 h 1129703"/>
              <a:gd name="connsiteX12" fmla="*/ 218723 w 1123570"/>
              <a:gd name="connsiteY12" fmla="*/ 386205 h 1129703"/>
              <a:gd name="connsiteX13" fmla="*/ 261602 w 1123570"/>
              <a:gd name="connsiteY13" fmla="*/ 427276 h 1129703"/>
              <a:gd name="connsiteX14" fmla="*/ 331612 w 1123570"/>
              <a:gd name="connsiteY14" fmla="*/ 485368 h 1129703"/>
              <a:gd name="connsiteX15" fmla="*/ 381866 w 1123570"/>
              <a:gd name="connsiteY15" fmla="*/ 521549 h 1129703"/>
              <a:gd name="connsiteX16" fmla="*/ 465478 w 1123570"/>
              <a:gd name="connsiteY16" fmla="*/ 571559 h 1129703"/>
              <a:gd name="connsiteX17" fmla="*/ 519976 w 1123570"/>
              <a:gd name="connsiteY17" fmla="*/ 600859 h 1129703"/>
              <a:gd name="connsiteX18" fmla="*/ 622932 w 1123570"/>
              <a:gd name="connsiteY18" fmla="*/ 643849 h 1129703"/>
              <a:gd name="connsiteX19" fmla="*/ 674182 w 1123570"/>
              <a:gd name="connsiteY19" fmla="*/ 663702 h 1129703"/>
              <a:gd name="connsiteX20" fmla="*/ 842677 w 1123570"/>
              <a:gd name="connsiteY20" fmla="*/ 708365 h 1129703"/>
              <a:gd name="connsiteX21" fmla="*/ 842678 w 1123570"/>
              <a:gd name="connsiteY21" fmla="*/ 567918 h 1129703"/>
              <a:gd name="connsiteX22" fmla="*/ 1123570 w 1123570"/>
              <a:gd name="connsiteY22" fmla="*/ 875839 h 1129703"/>
              <a:gd name="connsiteX23" fmla="*/ 842678 w 1123570"/>
              <a:gd name="connsiteY23" fmla="*/ 1129703 h 1129703"/>
              <a:gd name="connsiteX24" fmla="*/ 842678 w 1123570"/>
              <a:gd name="connsiteY24" fmla="*/ 989257 h 1129703"/>
              <a:gd name="connsiteX25" fmla="*/ 235311 w 1123570"/>
              <a:gd name="connsiteY25" fmla="*/ 686352 h 1129703"/>
              <a:gd name="connsiteX26" fmla="*/ 1 w 1123570"/>
              <a:gd name="connsiteY26" fmla="*/ 165125 h 112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23570" h="1129703">
                <a:moveTo>
                  <a:pt x="0" y="0"/>
                </a:moveTo>
                <a:lnTo>
                  <a:pt x="11321" y="0"/>
                </a:lnTo>
                <a:lnTo>
                  <a:pt x="15183" y="23050"/>
                </a:lnTo>
                <a:lnTo>
                  <a:pt x="12105" y="0"/>
                </a:lnTo>
                <a:lnTo>
                  <a:pt x="22370" y="0"/>
                </a:lnTo>
                <a:lnTo>
                  <a:pt x="15436" y="24557"/>
                </a:lnTo>
                <a:lnTo>
                  <a:pt x="15862" y="27100"/>
                </a:lnTo>
                <a:lnTo>
                  <a:pt x="51300" y="136434"/>
                </a:lnTo>
                <a:lnTo>
                  <a:pt x="57486" y="151985"/>
                </a:lnTo>
                <a:lnTo>
                  <a:pt x="80545" y="195089"/>
                </a:lnTo>
                <a:lnTo>
                  <a:pt x="127468" y="275626"/>
                </a:lnTo>
                <a:lnTo>
                  <a:pt x="160802" y="318966"/>
                </a:lnTo>
                <a:lnTo>
                  <a:pt x="218723" y="386205"/>
                </a:lnTo>
                <a:lnTo>
                  <a:pt x="261602" y="427276"/>
                </a:lnTo>
                <a:lnTo>
                  <a:pt x="331612" y="485368"/>
                </a:lnTo>
                <a:lnTo>
                  <a:pt x="381866" y="521549"/>
                </a:lnTo>
                <a:lnTo>
                  <a:pt x="465478" y="571559"/>
                </a:lnTo>
                <a:lnTo>
                  <a:pt x="519976" y="600859"/>
                </a:lnTo>
                <a:lnTo>
                  <a:pt x="622932" y="643849"/>
                </a:lnTo>
                <a:lnTo>
                  <a:pt x="674182" y="663702"/>
                </a:lnTo>
                <a:lnTo>
                  <a:pt x="842677" y="708365"/>
                </a:lnTo>
                <a:cubicBezTo>
                  <a:pt x="842677" y="661549"/>
                  <a:pt x="842678" y="614734"/>
                  <a:pt x="842678" y="567918"/>
                </a:cubicBezTo>
                <a:lnTo>
                  <a:pt x="1123570" y="875839"/>
                </a:lnTo>
                <a:lnTo>
                  <a:pt x="842678" y="1129703"/>
                </a:lnTo>
                <a:lnTo>
                  <a:pt x="842678" y="989257"/>
                </a:lnTo>
                <a:cubicBezTo>
                  <a:pt x="594640" y="940741"/>
                  <a:pt x="383970" y="831740"/>
                  <a:pt x="235311" y="686352"/>
                </a:cubicBezTo>
                <a:cubicBezTo>
                  <a:pt x="86651" y="540964"/>
                  <a:pt x="1" y="359189"/>
                  <a:pt x="1" y="165125"/>
                </a:cubicBezTo>
                <a:close/>
              </a:path>
            </a:pathLst>
          </a:custGeom>
          <a:gradFill>
            <a:gsLst>
              <a:gs pos="0">
                <a:srgbClr val="0065A1">
                  <a:alpha val="0"/>
                </a:srgbClr>
              </a:gs>
              <a:gs pos="100000">
                <a:srgbClr val="0065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90" name="图片 689">
            <a:extLst>
              <a:ext uri="{FF2B5EF4-FFF2-40B4-BE49-F238E27FC236}">
                <a16:creationId xmlns:a16="http://schemas.microsoft.com/office/drawing/2014/main" id="{9BFE1613-7C01-DC08-9255-9B19D99D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426" y="1967407"/>
            <a:ext cx="1782767" cy="2923185"/>
          </a:xfrm>
          <a:prstGeom prst="rect">
            <a:avLst/>
          </a:prstGeom>
        </p:spPr>
      </p:pic>
      <p:pic>
        <p:nvPicPr>
          <p:cNvPr id="692" name="图片 691">
            <a:extLst>
              <a:ext uri="{FF2B5EF4-FFF2-40B4-BE49-F238E27FC236}">
                <a16:creationId xmlns:a16="http://schemas.microsoft.com/office/drawing/2014/main" id="{A89ADEEC-8159-84F4-137E-D41687069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04" y="934318"/>
            <a:ext cx="4659852" cy="2639208"/>
          </a:xfrm>
          <a:prstGeom prst="rect">
            <a:avLst/>
          </a:prstGeom>
        </p:spPr>
      </p:pic>
      <p:cxnSp>
        <p:nvCxnSpPr>
          <p:cNvPr id="693" name="直接连接符 692">
            <a:extLst>
              <a:ext uri="{FF2B5EF4-FFF2-40B4-BE49-F238E27FC236}">
                <a16:creationId xmlns:a16="http://schemas.microsoft.com/office/drawing/2014/main" id="{862B8524-361C-A916-2221-2EF9B9AD9A28}"/>
              </a:ext>
            </a:extLst>
          </p:cNvPr>
          <p:cNvCxnSpPr>
            <a:cxnSpLocks/>
          </p:cNvCxnSpPr>
          <p:nvPr/>
        </p:nvCxnSpPr>
        <p:spPr>
          <a:xfrm>
            <a:off x="9601308" y="1613108"/>
            <a:ext cx="27877" cy="4834874"/>
          </a:xfrm>
          <a:prstGeom prst="line">
            <a:avLst/>
          </a:prstGeom>
          <a:ln w="38100">
            <a:solidFill>
              <a:srgbClr val="E78B19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形 3">
            <a:extLst>
              <a:ext uri="{FF2B5EF4-FFF2-40B4-BE49-F238E27FC236}">
                <a16:creationId xmlns:a16="http://schemas.microsoft.com/office/drawing/2014/main" id="{F666C00C-4755-76E2-D413-56FF3EA3A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3217" y="325764"/>
            <a:ext cx="409042" cy="4090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FBB370E-1656-1BA9-E574-78ADB2D4F69B}"/>
              </a:ext>
            </a:extLst>
          </p:cNvPr>
          <p:cNvSpPr txBox="1"/>
          <p:nvPr/>
        </p:nvSpPr>
        <p:spPr>
          <a:xfrm>
            <a:off x="7407594" y="4552395"/>
            <a:ext cx="1960150" cy="95410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5A8E3"/>
              </a:gs>
              <a:gs pos="100000">
                <a:srgbClr val="0076C0"/>
              </a:gs>
            </a:gsLst>
            <a:lin ang="0" scaled="0"/>
          </a:gradFill>
        </p:spPr>
        <p:txBody>
          <a:bodyPr wrap="square" anchor="ctr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五年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持续安全性研究显示，多数治疗相关不良事件的发生率随时间推移而降低 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A8B6BC8-0C64-CF43-E27E-359C39A325CF}"/>
              </a:ext>
            </a:extLst>
          </p:cNvPr>
          <p:cNvSpPr txBox="1"/>
          <p:nvPr/>
        </p:nvSpPr>
        <p:spPr>
          <a:xfrm>
            <a:off x="6514019" y="1613108"/>
            <a:ext cx="2853725" cy="138499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5A8E3"/>
              </a:gs>
              <a:gs pos="100000">
                <a:srgbClr val="0076C0"/>
              </a:gs>
            </a:gsLst>
            <a:lin ang="0" scaled="0"/>
          </a:gradFill>
        </p:spPr>
        <p:txBody>
          <a:bodyPr wrap="square" anchor="ctr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奥雷巴替尼治疗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CML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耐药患者安全性良好。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3-4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级非血液学不良事件发生率低，治疗相关的动脉闭塞事件（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AOE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）发生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5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例（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N=96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）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5%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，尚无静脉血栓栓塞事件（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VTE)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发生。</a:t>
            </a:r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8CCBDDF2-C735-3776-5082-438C44AF0875}"/>
              </a:ext>
            </a:extLst>
          </p:cNvPr>
          <p:cNvSpPr/>
          <p:nvPr/>
        </p:nvSpPr>
        <p:spPr>
          <a:xfrm>
            <a:off x="5555965" y="1716409"/>
            <a:ext cx="952954" cy="1013707"/>
          </a:xfrm>
          <a:custGeom>
            <a:avLst/>
            <a:gdLst>
              <a:gd name="connsiteX0" fmla="*/ 0 w 1123570"/>
              <a:gd name="connsiteY0" fmla="*/ 0 h 1129703"/>
              <a:gd name="connsiteX1" fmla="*/ 11321 w 1123570"/>
              <a:gd name="connsiteY1" fmla="*/ 0 h 1129703"/>
              <a:gd name="connsiteX2" fmla="*/ 15183 w 1123570"/>
              <a:gd name="connsiteY2" fmla="*/ 23050 h 1129703"/>
              <a:gd name="connsiteX3" fmla="*/ 12105 w 1123570"/>
              <a:gd name="connsiteY3" fmla="*/ 0 h 1129703"/>
              <a:gd name="connsiteX4" fmla="*/ 22370 w 1123570"/>
              <a:gd name="connsiteY4" fmla="*/ 0 h 1129703"/>
              <a:gd name="connsiteX5" fmla="*/ 15436 w 1123570"/>
              <a:gd name="connsiteY5" fmla="*/ 24557 h 1129703"/>
              <a:gd name="connsiteX6" fmla="*/ 15862 w 1123570"/>
              <a:gd name="connsiteY6" fmla="*/ 27100 h 1129703"/>
              <a:gd name="connsiteX7" fmla="*/ 51300 w 1123570"/>
              <a:gd name="connsiteY7" fmla="*/ 136434 h 1129703"/>
              <a:gd name="connsiteX8" fmla="*/ 57486 w 1123570"/>
              <a:gd name="connsiteY8" fmla="*/ 151985 h 1129703"/>
              <a:gd name="connsiteX9" fmla="*/ 80545 w 1123570"/>
              <a:gd name="connsiteY9" fmla="*/ 195089 h 1129703"/>
              <a:gd name="connsiteX10" fmla="*/ 127468 w 1123570"/>
              <a:gd name="connsiteY10" fmla="*/ 275626 h 1129703"/>
              <a:gd name="connsiteX11" fmla="*/ 160802 w 1123570"/>
              <a:gd name="connsiteY11" fmla="*/ 318966 h 1129703"/>
              <a:gd name="connsiteX12" fmla="*/ 218723 w 1123570"/>
              <a:gd name="connsiteY12" fmla="*/ 386205 h 1129703"/>
              <a:gd name="connsiteX13" fmla="*/ 261602 w 1123570"/>
              <a:gd name="connsiteY13" fmla="*/ 427276 h 1129703"/>
              <a:gd name="connsiteX14" fmla="*/ 331612 w 1123570"/>
              <a:gd name="connsiteY14" fmla="*/ 485368 h 1129703"/>
              <a:gd name="connsiteX15" fmla="*/ 381866 w 1123570"/>
              <a:gd name="connsiteY15" fmla="*/ 521549 h 1129703"/>
              <a:gd name="connsiteX16" fmla="*/ 465478 w 1123570"/>
              <a:gd name="connsiteY16" fmla="*/ 571559 h 1129703"/>
              <a:gd name="connsiteX17" fmla="*/ 519976 w 1123570"/>
              <a:gd name="connsiteY17" fmla="*/ 600859 h 1129703"/>
              <a:gd name="connsiteX18" fmla="*/ 622932 w 1123570"/>
              <a:gd name="connsiteY18" fmla="*/ 643849 h 1129703"/>
              <a:gd name="connsiteX19" fmla="*/ 674182 w 1123570"/>
              <a:gd name="connsiteY19" fmla="*/ 663702 h 1129703"/>
              <a:gd name="connsiteX20" fmla="*/ 842677 w 1123570"/>
              <a:gd name="connsiteY20" fmla="*/ 708365 h 1129703"/>
              <a:gd name="connsiteX21" fmla="*/ 842678 w 1123570"/>
              <a:gd name="connsiteY21" fmla="*/ 567918 h 1129703"/>
              <a:gd name="connsiteX22" fmla="*/ 1123570 w 1123570"/>
              <a:gd name="connsiteY22" fmla="*/ 875839 h 1129703"/>
              <a:gd name="connsiteX23" fmla="*/ 842678 w 1123570"/>
              <a:gd name="connsiteY23" fmla="*/ 1129703 h 1129703"/>
              <a:gd name="connsiteX24" fmla="*/ 842678 w 1123570"/>
              <a:gd name="connsiteY24" fmla="*/ 989257 h 1129703"/>
              <a:gd name="connsiteX25" fmla="*/ 235311 w 1123570"/>
              <a:gd name="connsiteY25" fmla="*/ 686352 h 1129703"/>
              <a:gd name="connsiteX26" fmla="*/ 1 w 1123570"/>
              <a:gd name="connsiteY26" fmla="*/ 165125 h 112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23570" h="1129703">
                <a:moveTo>
                  <a:pt x="0" y="0"/>
                </a:moveTo>
                <a:lnTo>
                  <a:pt x="11321" y="0"/>
                </a:lnTo>
                <a:lnTo>
                  <a:pt x="15183" y="23050"/>
                </a:lnTo>
                <a:lnTo>
                  <a:pt x="12105" y="0"/>
                </a:lnTo>
                <a:lnTo>
                  <a:pt x="22370" y="0"/>
                </a:lnTo>
                <a:lnTo>
                  <a:pt x="15436" y="24557"/>
                </a:lnTo>
                <a:lnTo>
                  <a:pt x="15862" y="27100"/>
                </a:lnTo>
                <a:lnTo>
                  <a:pt x="51300" y="136434"/>
                </a:lnTo>
                <a:lnTo>
                  <a:pt x="57486" y="151985"/>
                </a:lnTo>
                <a:lnTo>
                  <a:pt x="80545" y="195089"/>
                </a:lnTo>
                <a:lnTo>
                  <a:pt x="127468" y="275626"/>
                </a:lnTo>
                <a:lnTo>
                  <a:pt x="160802" y="318966"/>
                </a:lnTo>
                <a:lnTo>
                  <a:pt x="218723" y="386205"/>
                </a:lnTo>
                <a:lnTo>
                  <a:pt x="261602" y="427276"/>
                </a:lnTo>
                <a:lnTo>
                  <a:pt x="331612" y="485368"/>
                </a:lnTo>
                <a:lnTo>
                  <a:pt x="381866" y="521549"/>
                </a:lnTo>
                <a:lnTo>
                  <a:pt x="465478" y="571559"/>
                </a:lnTo>
                <a:lnTo>
                  <a:pt x="519976" y="600859"/>
                </a:lnTo>
                <a:lnTo>
                  <a:pt x="622932" y="643849"/>
                </a:lnTo>
                <a:lnTo>
                  <a:pt x="674182" y="663702"/>
                </a:lnTo>
                <a:lnTo>
                  <a:pt x="842677" y="708365"/>
                </a:lnTo>
                <a:cubicBezTo>
                  <a:pt x="842677" y="661549"/>
                  <a:pt x="842678" y="614734"/>
                  <a:pt x="842678" y="567918"/>
                </a:cubicBezTo>
                <a:lnTo>
                  <a:pt x="1123570" y="875839"/>
                </a:lnTo>
                <a:lnTo>
                  <a:pt x="842678" y="1129703"/>
                </a:lnTo>
                <a:lnTo>
                  <a:pt x="842678" y="989257"/>
                </a:lnTo>
                <a:cubicBezTo>
                  <a:pt x="594640" y="940741"/>
                  <a:pt x="383970" y="831740"/>
                  <a:pt x="235311" y="686352"/>
                </a:cubicBezTo>
                <a:cubicBezTo>
                  <a:pt x="86651" y="540964"/>
                  <a:pt x="1" y="359189"/>
                  <a:pt x="1" y="165125"/>
                </a:cubicBezTo>
                <a:close/>
              </a:path>
            </a:pathLst>
          </a:custGeom>
          <a:gradFill>
            <a:gsLst>
              <a:gs pos="0">
                <a:srgbClr val="0065A1">
                  <a:alpha val="0"/>
                </a:srgbClr>
              </a:gs>
              <a:gs pos="100000">
                <a:srgbClr val="0065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7950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>
            <a:extLst>
              <a:ext uri="{FF2B5EF4-FFF2-40B4-BE49-F238E27FC236}">
                <a16:creationId xmlns:a16="http://schemas.microsoft.com/office/drawing/2014/main" id="{2389A6D0-E830-41B4-FB59-DC7462B27702}"/>
              </a:ext>
            </a:extLst>
          </p:cNvPr>
          <p:cNvSpPr txBox="1"/>
          <p:nvPr/>
        </p:nvSpPr>
        <p:spPr>
          <a:xfrm>
            <a:off x="1497085" y="12435"/>
            <a:ext cx="5314135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奥雷巴替尼片临床疗效得到充分验证填补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CML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耐药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患者治疗空白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CA577933-7CC1-A225-C2C3-B0D146E15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069" y="270674"/>
            <a:ext cx="461666" cy="461666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A722F8B0-08D6-D799-A5D9-12930D80C978}"/>
              </a:ext>
            </a:extLst>
          </p:cNvPr>
          <p:cNvSpPr txBox="1"/>
          <p:nvPr/>
        </p:nvSpPr>
        <p:spPr>
          <a:xfrm>
            <a:off x="0" y="884374"/>
            <a:ext cx="1267854" cy="1104533"/>
          </a:xfrm>
          <a:prstGeom prst="rect">
            <a:avLst/>
          </a:prstGeom>
          <a:gradFill>
            <a:gsLst>
              <a:gs pos="4000">
                <a:srgbClr val="0076C0">
                  <a:alpha val="0"/>
                </a:srgbClr>
              </a:gs>
              <a:gs pos="100000">
                <a:srgbClr val="0076C0">
                  <a:alpha val="0"/>
                </a:srgbClr>
              </a:gs>
              <a:gs pos="50000">
                <a:srgbClr val="0076C0">
                  <a:alpha val="500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0076C0">
                    <a:alpha val="0"/>
                  </a:srgbClr>
                </a:gs>
                <a:gs pos="50000">
                  <a:srgbClr val="0076C0"/>
                </a:gs>
                <a:gs pos="100000">
                  <a:srgbClr val="0076C0">
                    <a:alpha val="0"/>
                  </a:srgbClr>
                </a:gs>
              </a:gsLst>
              <a:lin ang="0" scaled="0"/>
            </a:gra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用于耐药</a:t>
            </a:r>
            <a:r>
              <a:rPr lang="en-US" altLang="zh-CN" sz="1400" b="1" dirty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CML</a:t>
            </a:r>
            <a:r>
              <a:rPr lang="zh-CN" altLang="en-US" sz="1400" b="1" dirty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慢性期患者的</a:t>
            </a:r>
            <a:r>
              <a:rPr lang="en-US" altLang="zh-CN" sz="1400" b="1" dirty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r>
              <a:rPr lang="zh-CN" altLang="en-US" sz="1400" b="1" dirty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期研究</a:t>
            </a:r>
            <a:r>
              <a:rPr lang="en-US" altLang="zh-CN" sz="1400" b="1" dirty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(CC203)</a:t>
            </a:r>
            <a:endParaRPr lang="zh-CN" altLang="en-US" sz="1400" b="1" dirty="0">
              <a:gradFill>
                <a:gsLst>
                  <a:gs pos="4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EF16EF3-9F14-D942-0E12-90ABDCD4B687}"/>
              </a:ext>
            </a:extLst>
          </p:cNvPr>
          <p:cNvSpPr/>
          <p:nvPr/>
        </p:nvSpPr>
        <p:spPr>
          <a:xfrm>
            <a:off x="1230509" y="917067"/>
            <a:ext cx="4384272" cy="664285"/>
          </a:xfrm>
          <a:prstGeom prst="rect">
            <a:avLst/>
          </a:prstGeom>
          <a:solidFill>
            <a:srgbClr val="0076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1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入组患者：</a:t>
            </a:r>
            <a:r>
              <a:rPr lang="en-US" altLang="zh-CN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CP-CML</a:t>
            </a:r>
            <a:r>
              <a:rPr lang="zh-CN" altLang="en-US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成人患者</a:t>
            </a:r>
            <a:r>
              <a:rPr lang="en-US" altLang="zh-CN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对伊马</a:t>
            </a:r>
            <a:r>
              <a:rPr lang="en-US" altLang="zh-CN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达沙</a:t>
            </a:r>
            <a:r>
              <a:rPr lang="en-US" altLang="zh-CN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尼罗替尼耐药或不耐受。</a:t>
            </a:r>
          </a:p>
          <a:p>
            <a:pPr>
              <a:lnSpc>
                <a:spcPct val="150000"/>
              </a:lnSpc>
            </a:pPr>
            <a:r>
              <a:rPr lang="zh-CN" altLang="en-US" sz="11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研究目的：</a:t>
            </a:r>
            <a:r>
              <a:rPr lang="zh-CN" altLang="en-US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评估奥雷巴替尼与</a:t>
            </a:r>
            <a:r>
              <a:rPr lang="en-US" altLang="zh-CN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BAT</a:t>
            </a:r>
            <a:r>
              <a:rPr lang="zh-CN" altLang="en-US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相比，在对</a:t>
            </a:r>
            <a:r>
              <a:rPr lang="en-US" altLang="zh-CN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r>
              <a:rPr lang="en-US" altLang="zh-CN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TKI</a:t>
            </a:r>
            <a:r>
              <a:rPr lang="zh-CN" altLang="en-US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耐药和</a:t>
            </a:r>
            <a:r>
              <a:rPr lang="en-US" altLang="zh-CN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或不耐受的</a:t>
            </a:r>
            <a:r>
              <a:rPr lang="en-US" altLang="zh-CN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CML-CP</a:t>
            </a:r>
            <a:r>
              <a:rPr lang="zh-CN" altLang="en-US" sz="11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患者在中国的疗效和安全性。</a:t>
            </a:r>
            <a:endParaRPr lang="en-US" altLang="zh-CN" sz="11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1BE659B7-C465-AE2C-0175-7585E705B956}"/>
              </a:ext>
            </a:extLst>
          </p:cNvPr>
          <p:cNvSpPr txBox="1"/>
          <p:nvPr/>
        </p:nvSpPr>
        <p:spPr>
          <a:xfrm>
            <a:off x="184930" y="2015433"/>
            <a:ext cx="813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gradFill flip="none" rotWithShape="1">
                  <a:gsLst>
                    <a:gs pos="4000">
                      <a:srgbClr val="05A8E3"/>
                    </a:gs>
                    <a:gs pos="100000">
                      <a:srgbClr val="0076C0"/>
                    </a:gs>
                  </a:gsLst>
                  <a:lin ang="5400000" scaled="0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144</a:t>
            </a:r>
            <a:r>
              <a:rPr lang="zh-CN" altLang="en-US" sz="2000" dirty="0">
                <a:gradFill flip="none" rotWithShape="1">
                  <a:gsLst>
                    <a:gs pos="4000">
                      <a:srgbClr val="05A8E3"/>
                    </a:gs>
                    <a:gs pos="100000">
                      <a:srgbClr val="0076C0"/>
                    </a:gs>
                  </a:gsLst>
                  <a:lin ang="5400000" scaled="0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C0E0FD2-5EA1-5641-C3F5-18A98995095B}"/>
              </a:ext>
            </a:extLst>
          </p:cNvPr>
          <p:cNvSpPr txBox="1"/>
          <p:nvPr/>
        </p:nvSpPr>
        <p:spPr>
          <a:xfrm>
            <a:off x="11544300" y="6394121"/>
            <a:ext cx="354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11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1EC87C-E005-A448-BAE4-F1C154B8FBE8}"/>
              </a:ext>
            </a:extLst>
          </p:cNvPr>
          <p:cNvSpPr txBox="1"/>
          <p:nvPr/>
        </p:nvSpPr>
        <p:spPr>
          <a:xfrm>
            <a:off x="6096000" y="939636"/>
            <a:ext cx="1681771" cy="587469"/>
          </a:xfrm>
          <a:prstGeom prst="rect">
            <a:avLst/>
          </a:prstGeom>
          <a:gradFill>
            <a:gsLst>
              <a:gs pos="4000">
                <a:srgbClr val="0076C0">
                  <a:alpha val="0"/>
                </a:srgbClr>
              </a:gs>
              <a:gs pos="100000">
                <a:srgbClr val="0076C0">
                  <a:alpha val="0"/>
                </a:srgbClr>
              </a:gs>
              <a:gs pos="50000">
                <a:srgbClr val="0076C0">
                  <a:alpha val="500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0076C0">
                    <a:alpha val="0"/>
                  </a:srgbClr>
                </a:gs>
                <a:gs pos="50000">
                  <a:srgbClr val="0076C0"/>
                </a:gs>
                <a:gs pos="100000">
                  <a:srgbClr val="0076C0">
                    <a:alpha val="0"/>
                  </a:srgbClr>
                </a:gs>
              </a:gsLst>
              <a:lin ang="0" scaled="0"/>
            </a:gra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b="1" dirty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CU101</a:t>
            </a:r>
          </a:p>
          <a:p>
            <a:pPr algn="ctr">
              <a:lnSpc>
                <a:spcPct val="120000"/>
              </a:lnSpc>
            </a:pPr>
            <a:r>
              <a:rPr lang="zh-CN" altLang="en-US" sz="1400" b="1" dirty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海外</a:t>
            </a:r>
            <a:r>
              <a:rPr lang="en-US" altLang="zh-CN" sz="1400" b="1" dirty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IB</a:t>
            </a:r>
            <a:r>
              <a:rPr lang="zh-CN" altLang="en-US" sz="1400" b="1" dirty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桥接试验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75EDA57-ED01-5A5A-C536-DDCCE2F2C0B6}"/>
              </a:ext>
            </a:extLst>
          </p:cNvPr>
          <p:cNvSpPr/>
          <p:nvPr/>
        </p:nvSpPr>
        <p:spPr>
          <a:xfrm>
            <a:off x="7789180" y="930367"/>
            <a:ext cx="3755120" cy="587323"/>
          </a:xfrm>
          <a:prstGeom prst="rect">
            <a:avLst/>
          </a:prstGeom>
          <a:solidFill>
            <a:srgbClr val="0076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1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入组患者：</a:t>
            </a:r>
            <a:r>
              <a:rPr lang="zh-CN" altLang="en-US" sz="1100" dirty="0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成人</a:t>
            </a:r>
            <a:r>
              <a:rPr lang="en-US" altLang="zh-CN" sz="1100" dirty="0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CP-CML</a:t>
            </a:r>
            <a:r>
              <a:rPr lang="zh-CN" altLang="en-US" sz="1100" dirty="0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en-US" altLang="zh-CN" sz="1100" dirty="0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AP-CML</a:t>
            </a:r>
            <a:r>
              <a:rPr lang="zh-CN" altLang="en-US" sz="1100" dirty="0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en-US" altLang="zh-CN" sz="1100" dirty="0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BP-CML</a:t>
            </a:r>
            <a:r>
              <a:rPr lang="zh-CN" altLang="en-US" sz="1100" dirty="0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和</a:t>
            </a:r>
            <a:r>
              <a:rPr lang="en-US" altLang="zh-CN" sz="1100" dirty="0" err="1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Ph+ALL</a:t>
            </a:r>
            <a:r>
              <a:rPr lang="zh-CN" altLang="en-US" sz="1100" dirty="0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患者，伴或不伴</a:t>
            </a:r>
            <a:r>
              <a:rPr lang="en-US" altLang="zh-CN" sz="1100" dirty="0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T315I</a:t>
            </a:r>
            <a:r>
              <a:rPr lang="zh-CN" altLang="en-US" sz="1100" dirty="0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突变。对≥</a:t>
            </a:r>
            <a:r>
              <a:rPr lang="en-US" altLang="zh-CN" sz="1100" dirty="0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1100" dirty="0">
                <a:solidFill>
                  <a:srgbClr val="0414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种</a:t>
            </a:r>
            <a:r>
              <a:rPr lang="en-US" altLang="zh-CN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TKI</a:t>
            </a:r>
            <a:r>
              <a:rPr lang="zh-CN" altLang="en-US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耐药或不耐受。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01C7A4A-E504-B93E-E60B-D59878AB0A74}"/>
              </a:ext>
            </a:extLst>
          </p:cNvPr>
          <p:cNvSpPr txBox="1"/>
          <p:nvPr/>
        </p:nvSpPr>
        <p:spPr>
          <a:xfrm>
            <a:off x="5691721" y="1548782"/>
            <a:ext cx="813943" cy="412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gradFill flip="none" rotWithShape="1">
                  <a:gsLst>
                    <a:gs pos="4000">
                      <a:srgbClr val="05A8E3"/>
                    </a:gs>
                    <a:gs pos="100000">
                      <a:srgbClr val="0076C0"/>
                    </a:gs>
                  </a:gsLst>
                  <a:lin ang="5400000" scaled="0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76</a:t>
            </a:r>
            <a:r>
              <a:rPr lang="zh-CN" altLang="en-US" sz="2000" dirty="0">
                <a:gradFill flip="none" rotWithShape="1">
                  <a:gsLst>
                    <a:gs pos="4000">
                      <a:srgbClr val="05A8E3"/>
                    </a:gs>
                    <a:gs pos="100000">
                      <a:srgbClr val="0076C0"/>
                    </a:gs>
                  </a:gsLst>
                  <a:lin ang="5400000" scaled="0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66531C1-F6C8-41A5-E66B-1544135B0FCA}"/>
              </a:ext>
            </a:extLst>
          </p:cNvPr>
          <p:cNvGrpSpPr/>
          <p:nvPr/>
        </p:nvGrpSpPr>
        <p:grpSpPr>
          <a:xfrm>
            <a:off x="5904116" y="2415543"/>
            <a:ext cx="6126290" cy="4178625"/>
            <a:chOff x="-197298" y="1895216"/>
            <a:chExt cx="5886321" cy="254885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5D79AB1-3BD7-C436-797B-CC2961D41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104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97298" y="1895216"/>
              <a:ext cx="2826926" cy="2548858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C43427F1-6144-CA12-021E-9EE94ACF9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contrast="5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43615" y="1895216"/>
              <a:ext cx="2945408" cy="2544774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37878F73-14B5-1A30-4470-8D082855EE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506" y="2052784"/>
            <a:ext cx="4465819" cy="198997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47" name="图片 346">
            <a:extLst>
              <a:ext uri="{FF2B5EF4-FFF2-40B4-BE49-F238E27FC236}">
                <a16:creationId xmlns:a16="http://schemas.microsoft.com/office/drawing/2014/main" id="{8A5587CC-8EDB-7549-C9FF-2101A41605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7000"/>
                    </a14:imgEffect>
                    <a14:imgEffect>
                      <a14:brightnessContrast contrast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42" y="4805296"/>
            <a:ext cx="5695241" cy="178663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16" name="文本框 115">
            <a:extLst>
              <a:ext uri="{FF2B5EF4-FFF2-40B4-BE49-F238E27FC236}">
                <a16:creationId xmlns:a16="http://schemas.microsoft.com/office/drawing/2014/main" id="{B9366958-BD7B-E66B-D451-9EA9EF89FFF8}"/>
              </a:ext>
            </a:extLst>
          </p:cNvPr>
          <p:cNvSpPr txBox="1"/>
          <p:nvPr/>
        </p:nvSpPr>
        <p:spPr>
          <a:xfrm>
            <a:off x="490201" y="4268373"/>
            <a:ext cx="4642499" cy="46166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5A8E3"/>
              </a:gs>
              <a:gs pos="100000">
                <a:srgbClr val="0076C0"/>
              </a:gs>
            </a:gsLst>
            <a:lin ang="0" scaled="0"/>
          </a:gradFill>
        </p:spPr>
        <p:txBody>
          <a:bodyPr wrap="square" anchor="ctr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I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期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5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年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长期数据显示：累积反应率随治疗时间延长而增加。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48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月时，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CP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组及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AP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组均有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40%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患者可达到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MR4.5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。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Arial" panose="020B0604020202020204" pitchFamily="34" charset="0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79BDC835-019D-DB04-0C70-16BE2D958D3F}"/>
              </a:ext>
            </a:extLst>
          </p:cNvPr>
          <p:cNvSpPr txBox="1"/>
          <p:nvPr/>
        </p:nvSpPr>
        <p:spPr>
          <a:xfrm>
            <a:off x="1304417" y="1706044"/>
            <a:ext cx="3990597" cy="27699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5A8E3"/>
              </a:gs>
              <a:gs pos="100000">
                <a:srgbClr val="0076C0"/>
              </a:gs>
            </a:gsLst>
            <a:lin ang="0" scaled="0"/>
          </a:gradFill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与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BAT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相比，奥雷巴替尼延长中位</a:t>
            </a:r>
            <a:r>
              <a:rPr lang="en-US" altLang="zh-CN" sz="12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EFS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6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倍至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21.22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个月</a:t>
            </a: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BE37B1C4-FFC9-3446-5AC6-19F29F5A0504}"/>
              </a:ext>
            </a:extLst>
          </p:cNvPr>
          <p:cNvSpPr txBox="1"/>
          <p:nvPr/>
        </p:nvSpPr>
        <p:spPr>
          <a:xfrm>
            <a:off x="6505663" y="1883916"/>
            <a:ext cx="2031693" cy="46166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5A8E3"/>
              </a:gs>
              <a:gs pos="100000">
                <a:srgbClr val="0076C0"/>
              </a:gs>
            </a:gsLst>
            <a:lin ang="0" scaled="0"/>
          </a:gradFill>
        </p:spPr>
        <p:txBody>
          <a:bodyPr wrap="square" anchor="ctr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患者无论是否伴有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T315I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突变，奥雷巴替尼疗效相似</a:t>
            </a: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34A71328-5841-A46D-44D2-37ED3BC946F8}"/>
              </a:ext>
            </a:extLst>
          </p:cNvPr>
          <p:cNvSpPr txBox="1"/>
          <p:nvPr/>
        </p:nvSpPr>
        <p:spPr>
          <a:xfrm>
            <a:off x="9278178" y="1844543"/>
            <a:ext cx="2438972" cy="46166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5A8E3"/>
              </a:gs>
              <a:gs pos="100000">
                <a:srgbClr val="0076C0"/>
              </a:gs>
            </a:gsLst>
            <a:lin ang="0" scaled="0"/>
          </a:gradFill>
        </p:spPr>
        <p:txBody>
          <a:bodyPr wrap="square" anchor="ctr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奥雷巴替尼在治疗泊那替尼</a:t>
            </a:r>
            <a:r>
              <a:rPr lang="en-US" altLang="zh-CN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阿思尼布耐药的慢粒患者中疗效明显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23" name="图片 122">
            <a:extLst>
              <a:ext uri="{FF2B5EF4-FFF2-40B4-BE49-F238E27FC236}">
                <a16:creationId xmlns:a16="http://schemas.microsoft.com/office/drawing/2014/main" id="{7EE82F85-4FD5-2C4E-D43B-FAA7B0BD04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702" y="2383616"/>
            <a:ext cx="572998" cy="400111"/>
          </a:xfrm>
          <a:prstGeom prst="rect">
            <a:avLst/>
          </a:prstGeom>
        </p:spPr>
      </p:pic>
      <p:pic>
        <p:nvPicPr>
          <p:cNvPr id="124" name="图片 123">
            <a:extLst>
              <a:ext uri="{FF2B5EF4-FFF2-40B4-BE49-F238E27FC236}">
                <a16:creationId xmlns:a16="http://schemas.microsoft.com/office/drawing/2014/main" id="{1DEBE32F-0F59-F14F-892D-BEEA3B1C0A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9328" y="1933341"/>
            <a:ext cx="590368" cy="412240"/>
          </a:xfrm>
          <a:prstGeom prst="rect">
            <a:avLst/>
          </a:prstGeom>
        </p:spPr>
      </p:pic>
      <p:sp>
        <p:nvSpPr>
          <p:cNvPr id="6" name="object 34">
            <a:extLst>
              <a:ext uri="{FF2B5EF4-FFF2-40B4-BE49-F238E27FC236}">
                <a16:creationId xmlns:a16="http://schemas.microsoft.com/office/drawing/2014/main" id="{D852AA62-A81F-55E9-A22D-46BBC9433D85}"/>
              </a:ext>
            </a:extLst>
          </p:cNvPr>
          <p:cNvSpPr txBox="1"/>
          <p:nvPr/>
        </p:nvSpPr>
        <p:spPr>
          <a:xfrm>
            <a:off x="275712" y="6660638"/>
            <a:ext cx="11537599" cy="197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1705"/>
              </a:lnSpc>
              <a:spcBef>
                <a:spcPct val="0"/>
              </a:spcBef>
              <a:spcAft>
                <a:spcPct val="0"/>
              </a:spcAft>
            </a:pPr>
            <a:r>
              <a:rPr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/>
                <a:cs typeface="Calibri" panose="020F0502020204030204"/>
              </a:rPr>
              <a:t>Jabbour</a:t>
            </a:r>
            <a:r>
              <a:rPr sz="10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cs typeface="Calibri" panose="020F0502020204030204"/>
              </a:rPr>
              <a:t> E </a:t>
            </a:r>
            <a:r>
              <a:rPr sz="1000" spc="-12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cs typeface="Calibri" panose="020F0502020204030204"/>
              </a:rPr>
              <a:t>et</a:t>
            </a:r>
            <a:r>
              <a:rPr sz="1000" spc="11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cs typeface="Calibri" panose="020F0502020204030204"/>
              </a:rPr>
              <a:t>al. ASH abstract</a:t>
            </a:r>
            <a:r>
              <a:rPr sz="1000" spc="1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cs typeface="Calibri" panose="020F0502020204030204"/>
              </a:rPr>
              <a:t>#1798</a:t>
            </a:r>
            <a:r>
              <a:rPr lang="en-US" sz="1000" spc="14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sz="10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cs typeface="Calibri" panose="020F0502020204030204"/>
              </a:rPr>
              <a:t>2023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cs typeface="Calibri" panose="020F0502020204030204"/>
              </a:rPr>
              <a:t>             </a:t>
            </a:r>
            <a:r>
              <a:rPr lang="fr-FR" sz="1000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cs typeface="Calibri" panose="020F0502020204030204"/>
              </a:rPr>
              <a:t>Jiang Q, et al. ASH abstract #869, 2023                     Qian Jiang,et al.2022ASH Oral 81</a:t>
            </a:r>
            <a:endParaRPr sz="1000" dirty="0">
              <a:solidFill>
                <a:schemeClr val="bg1">
                  <a:lumMod val="75000"/>
                </a:schemeClr>
              </a:solidFill>
              <a:latin typeface="Calibri" panose="020F0502020204030204"/>
              <a:cs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8292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>
            <a:extLst>
              <a:ext uri="{FF2B5EF4-FFF2-40B4-BE49-F238E27FC236}">
                <a16:creationId xmlns:a16="http://schemas.microsoft.com/office/drawing/2014/main" id="{2389A6D0-E830-41B4-FB59-DC7462B27702}"/>
              </a:ext>
            </a:extLst>
          </p:cNvPr>
          <p:cNvSpPr txBox="1"/>
          <p:nvPr/>
        </p:nvSpPr>
        <p:spPr>
          <a:xfrm>
            <a:off x="1497085" y="12435"/>
            <a:ext cx="7634965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国内外多部权威指南推荐包括奥雷巴替尼在内三代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TKI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用于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CML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  <a:cs typeface="+mn-ea"/>
                <a:sym typeface="Arial" panose="020B0604020202020204" pitchFamily="34" charset="0"/>
              </a:rPr>
              <a:t>耐药的治疗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C0E0FD2-5EA1-5641-C3F5-18A98995095B}"/>
              </a:ext>
            </a:extLst>
          </p:cNvPr>
          <p:cNvSpPr txBox="1"/>
          <p:nvPr/>
        </p:nvSpPr>
        <p:spPr>
          <a:xfrm>
            <a:off x="11544300" y="6394121"/>
            <a:ext cx="354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11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2F82A0DC-4500-00EA-85D4-D3B3393E0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844" y="218179"/>
            <a:ext cx="446954" cy="446954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91DF23B-36AA-7927-D148-FF2AF613BB46}"/>
              </a:ext>
            </a:extLst>
          </p:cNvPr>
          <p:cNvSpPr txBox="1"/>
          <p:nvPr/>
        </p:nvSpPr>
        <p:spPr>
          <a:xfrm>
            <a:off x="7851836" y="6576010"/>
            <a:ext cx="35213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1FF8A50-CD60-F109-A08F-8223F9A49140}"/>
              </a:ext>
            </a:extLst>
          </p:cNvPr>
          <p:cNvSpPr txBox="1"/>
          <p:nvPr/>
        </p:nvSpPr>
        <p:spPr>
          <a:xfrm>
            <a:off x="11544300" y="6394121"/>
            <a:ext cx="354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5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FAD681F-95C1-0B6C-ABC8-AF0145181767}"/>
              </a:ext>
            </a:extLst>
          </p:cNvPr>
          <p:cNvGrpSpPr/>
          <p:nvPr/>
        </p:nvGrpSpPr>
        <p:grpSpPr>
          <a:xfrm>
            <a:off x="379228" y="1139086"/>
            <a:ext cx="7212419" cy="5141269"/>
            <a:chOff x="1941377" y="1185817"/>
            <a:chExt cx="9050312" cy="514126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263270C-3388-4569-4353-EC5FA7CC6F27}"/>
                </a:ext>
              </a:extLst>
            </p:cNvPr>
            <p:cNvGrpSpPr/>
            <p:nvPr/>
          </p:nvGrpSpPr>
          <p:grpSpPr>
            <a:xfrm>
              <a:off x="1941378" y="1185817"/>
              <a:ext cx="8819388" cy="3999354"/>
              <a:chOff x="390930" y="1347432"/>
              <a:chExt cx="9499255" cy="4358039"/>
            </a:xfrm>
          </p:grpSpPr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25A59944-7709-76EF-DBFC-752F37B47B16}"/>
                  </a:ext>
                </a:extLst>
              </p:cNvPr>
              <p:cNvSpPr/>
              <p:nvPr/>
            </p:nvSpPr>
            <p:spPr>
              <a:xfrm>
                <a:off x="390932" y="1347432"/>
                <a:ext cx="9499253" cy="1077994"/>
              </a:xfrm>
              <a:prstGeom prst="roundRect">
                <a:avLst>
                  <a:gd name="adj" fmla="val 2039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92000"/>
                    </a:schemeClr>
                  </a:gs>
                </a:gsLst>
                <a:lin ang="16200000" scaled="1"/>
                <a:tileRect/>
              </a:gradFill>
              <a:ln w="6350">
                <a:gradFill>
                  <a:gsLst>
                    <a:gs pos="0">
                      <a:srgbClr val="0065A1"/>
                    </a:gs>
                    <a:gs pos="100000">
                      <a:srgbClr val="0065A1">
                        <a:alpha val="0"/>
                      </a:srgbClr>
                    </a:gs>
                  </a:gsLst>
                  <a:lin ang="5400000" scaled="1"/>
                </a:gradFill>
              </a:ln>
              <a:effectLst>
                <a:outerShdw blurRad="241300" dist="38100" dir="2700000" algn="tl" rotWithShape="0">
                  <a:schemeClr val="accent1">
                    <a:alpha val="2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4C941749-A676-8589-836C-44CE6545B4D3}"/>
                  </a:ext>
                </a:extLst>
              </p:cNvPr>
              <p:cNvSpPr/>
              <p:nvPr/>
            </p:nvSpPr>
            <p:spPr>
              <a:xfrm>
                <a:off x="390933" y="2535495"/>
                <a:ext cx="9499252" cy="1945679"/>
              </a:xfrm>
              <a:prstGeom prst="roundRect">
                <a:avLst>
                  <a:gd name="adj" fmla="val 2039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92000"/>
                    </a:schemeClr>
                  </a:gs>
                </a:gsLst>
                <a:lin ang="16200000" scaled="1"/>
                <a:tileRect/>
              </a:gradFill>
              <a:ln w="6350">
                <a:gradFill>
                  <a:gsLst>
                    <a:gs pos="0">
                      <a:srgbClr val="0065A1"/>
                    </a:gs>
                    <a:gs pos="100000">
                      <a:srgbClr val="0065A1">
                        <a:alpha val="0"/>
                      </a:srgbClr>
                    </a:gs>
                  </a:gsLst>
                  <a:lin ang="5400000" scaled="1"/>
                </a:gradFill>
              </a:ln>
              <a:effectLst>
                <a:outerShdw blurRad="241300" dist="38100" dir="2700000" algn="tl" rotWithShape="0">
                  <a:schemeClr val="accent1">
                    <a:alpha val="2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2EED6DFA-3BC1-997D-E677-EC19E1F0C351}"/>
                  </a:ext>
                </a:extLst>
              </p:cNvPr>
              <p:cNvSpPr/>
              <p:nvPr/>
            </p:nvSpPr>
            <p:spPr>
              <a:xfrm>
                <a:off x="390930" y="4627477"/>
                <a:ext cx="9499252" cy="1077994"/>
              </a:xfrm>
              <a:prstGeom prst="roundRect">
                <a:avLst>
                  <a:gd name="adj" fmla="val 2039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92000"/>
                    </a:schemeClr>
                  </a:gs>
                </a:gsLst>
                <a:lin ang="16200000" scaled="1"/>
                <a:tileRect/>
              </a:gradFill>
              <a:ln w="6350">
                <a:gradFill>
                  <a:gsLst>
                    <a:gs pos="0">
                      <a:srgbClr val="0065A1"/>
                    </a:gs>
                    <a:gs pos="100000">
                      <a:srgbClr val="0065A1">
                        <a:alpha val="0"/>
                      </a:srgbClr>
                    </a:gs>
                  </a:gsLst>
                  <a:lin ang="5400000" scaled="1"/>
                </a:gradFill>
              </a:ln>
              <a:effectLst>
                <a:outerShdw blurRad="241300" dist="38100" dir="2700000" algn="tl" rotWithShape="0">
                  <a:schemeClr val="accent1">
                    <a:alpha val="2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789F07B6-5474-71EE-323F-DDC1BC297880}"/>
                  </a:ext>
                </a:extLst>
              </p:cNvPr>
              <p:cNvGrpSpPr/>
              <p:nvPr/>
            </p:nvGrpSpPr>
            <p:grpSpPr>
              <a:xfrm>
                <a:off x="547219" y="1396379"/>
                <a:ext cx="9098417" cy="4150629"/>
                <a:chOff x="458229" y="1139609"/>
                <a:chExt cx="9098417" cy="4150629"/>
              </a:xfrm>
            </p:grpSpPr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06AABEC9-3BD6-FBC2-81D9-3E46A57333AC}"/>
                    </a:ext>
                  </a:extLst>
                </p:cNvPr>
                <p:cNvGrpSpPr/>
                <p:nvPr/>
              </p:nvGrpSpPr>
              <p:grpSpPr>
                <a:xfrm>
                  <a:off x="458229" y="2451883"/>
                  <a:ext cx="3026320" cy="792208"/>
                  <a:chOff x="1238301" y="2626218"/>
                  <a:chExt cx="2378851" cy="622719"/>
                </a:xfrm>
              </p:grpSpPr>
              <p:sp>
                <p:nvSpPr>
                  <p:cNvPr id="29" name="矩形: 圆角 28">
                    <a:extLst>
                      <a:ext uri="{FF2B5EF4-FFF2-40B4-BE49-F238E27FC236}">
                        <a16:creationId xmlns:a16="http://schemas.microsoft.com/office/drawing/2014/main" id="{798A69E3-0A64-C9B6-6926-2D834FAE6D4F}"/>
                      </a:ext>
                    </a:extLst>
                  </p:cNvPr>
                  <p:cNvSpPr/>
                  <p:nvPr/>
                </p:nvSpPr>
                <p:spPr>
                  <a:xfrm>
                    <a:off x="1279102" y="2626218"/>
                    <a:ext cx="2174400" cy="565200"/>
                  </a:xfrm>
                  <a:prstGeom prst="roundRect">
                    <a:avLst>
                      <a:gd name="adj" fmla="val 2039"/>
                    </a:avLst>
                  </a:prstGeom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92000"/>
                        </a:schemeClr>
                      </a:gs>
                    </a:gsLst>
                    <a:lin ang="16200000" scaled="1"/>
                    <a:tileRect/>
                  </a:gradFill>
                  <a:ln w="6350">
                    <a:noFill/>
                  </a:ln>
                  <a:effectLst>
                    <a:outerShdw blurRad="241300" dist="38100" dir="2700000" algn="tl" rotWithShape="0">
                      <a:schemeClr val="accent1">
                        <a:alpha val="24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30" name="图片 6">
                    <a:extLst>
                      <a:ext uri="{FF2B5EF4-FFF2-40B4-BE49-F238E27FC236}">
                        <a16:creationId xmlns:a16="http://schemas.microsoft.com/office/drawing/2014/main" id="{BB9C88E1-CB8F-183C-088C-EB13254CBE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54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8301" y="2630483"/>
                    <a:ext cx="2378851" cy="618454"/>
                  </a:xfrm>
                  <a:prstGeom prst="rect">
                    <a:avLst/>
                  </a:prstGeom>
                  <a:effectLst/>
                </p:spPr>
              </p:pic>
            </p:grpSp>
            <p:sp>
              <p:nvSpPr>
                <p:cNvPr id="19" name="Rectangle 23">
                  <a:extLst>
                    <a:ext uri="{FF2B5EF4-FFF2-40B4-BE49-F238E27FC236}">
                      <a16:creationId xmlns:a16="http://schemas.microsoft.com/office/drawing/2014/main" id="{4D1A6E19-90C8-A97B-FC55-3DE9D506D6E0}"/>
                    </a:ext>
                  </a:extLst>
                </p:cNvPr>
                <p:cNvSpPr/>
                <p:nvPr/>
              </p:nvSpPr>
              <p:spPr>
                <a:xfrm>
                  <a:off x="3779399" y="2625514"/>
                  <a:ext cx="5777247" cy="1598889"/>
                </a:xfrm>
                <a:prstGeom prst="rect">
                  <a:avLst/>
                </a:prstGeom>
                <a:noFill/>
                <a:ln w="19050">
                  <a:noFill/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p"/>
                    <a:tabLst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三代</a:t>
                  </a:r>
                  <a: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TKI</a:t>
                  </a: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列入≥</a:t>
                  </a:r>
                  <a: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2</a:t>
                  </a: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种</a:t>
                  </a:r>
                  <a: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TKI</a:t>
                  </a: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耐药或不耐受</a:t>
                  </a:r>
                  <a: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CML-CP</a:t>
                  </a: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患者推荐方案</a:t>
                  </a:r>
                </a:p>
              </p:txBody>
            </p: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1F6561FE-CEAF-780E-9A05-1F20CC01BA77}"/>
                    </a:ext>
                  </a:extLst>
                </p:cNvPr>
                <p:cNvGrpSpPr/>
                <p:nvPr/>
              </p:nvGrpSpPr>
              <p:grpSpPr>
                <a:xfrm>
                  <a:off x="528454" y="3374487"/>
                  <a:ext cx="2956096" cy="760534"/>
                  <a:chOff x="2388319" y="3652800"/>
                  <a:chExt cx="2323651" cy="597821"/>
                </a:xfrm>
              </p:grpSpPr>
              <p:sp>
                <p:nvSpPr>
                  <p:cNvPr id="26" name="矩形: 圆角 25">
                    <a:extLst>
                      <a:ext uri="{FF2B5EF4-FFF2-40B4-BE49-F238E27FC236}">
                        <a16:creationId xmlns:a16="http://schemas.microsoft.com/office/drawing/2014/main" id="{EF2D5011-5A0D-FB12-9E8B-CFDFE4BF4B70}"/>
                      </a:ext>
                    </a:extLst>
                  </p:cNvPr>
                  <p:cNvSpPr/>
                  <p:nvPr/>
                </p:nvSpPr>
                <p:spPr>
                  <a:xfrm>
                    <a:off x="2388319" y="3652800"/>
                    <a:ext cx="2323651" cy="597821"/>
                  </a:xfrm>
                  <a:prstGeom prst="roundRect">
                    <a:avLst>
                      <a:gd name="adj" fmla="val 2039"/>
                    </a:avLst>
                  </a:prstGeom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92000"/>
                        </a:schemeClr>
                      </a:gs>
                    </a:gsLst>
                    <a:lin ang="16200000" scaled="1"/>
                    <a:tileRect/>
                  </a:gradFill>
                  <a:ln w="6350">
                    <a:noFill/>
                  </a:ln>
                  <a:effectLst>
                    <a:outerShdw blurRad="241300" dist="38100" dir="2700000" algn="tl" rotWithShape="0">
                      <a:schemeClr val="accent1">
                        <a:alpha val="24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27" name="图片 3">
                    <a:extLst>
                      <a:ext uri="{FF2B5EF4-FFF2-40B4-BE49-F238E27FC236}">
                        <a16:creationId xmlns:a16="http://schemas.microsoft.com/office/drawing/2014/main" id="{78418E60-5D4F-04AB-AB68-F7769747D6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sharpenSoften amount="75000"/>
                            </a14:imgEffect>
                            <a14:imgEffect>
                              <a14:brightnessContrast bright="-13000" contrast="1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91527" y="3671941"/>
                    <a:ext cx="2296500" cy="565200"/>
                  </a:xfrm>
                  <a:prstGeom prst="rect">
                    <a:avLst/>
                  </a:prstGeom>
                  <a:solidFill>
                    <a:schemeClr val="bg1"/>
                  </a:solidFill>
                  <a:effectLst/>
                </p:spPr>
              </p:pic>
            </p:grpSp>
            <p:sp>
              <p:nvSpPr>
                <p:cNvPr id="21" name="Rectangle 19">
                  <a:extLst>
                    <a:ext uri="{FF2B5EF4-FFF2-40B4-BE49-F238E27FC236}">
                      <a16:creationId xmlns:a16="http://schemas.microsoft.com/office/drawing/2014/main" id="{83F96845-3716-28C2-D237-0C98816B9A36}"/>
                    </a:ext>
                  </a:extLst>
                </p:cNvPr>
                <p:cNvSpPr/>
                <p:nvPr/>
              </p:nvSpPr>
              <p:spPr>
                <a:xfrm>
                  <a:off x="3779400" y="1139609"/>
                  <a:ext cx="5777246" cy="941357"/>
                </a:xfrm>
                <a:prstGeom prst="rect">
                  <a:avLst/>
                </a:prstGeom>
                <a:noFill/>
                <a:ln w="19050">
                  <a:noFill/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p"/>
                    <a:tabLst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奥雷巴替尼列入耐药</a:t>
                  </a:r>
                  <a: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CML-CP</a:t>
                  </a: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或</a:t>
                  </a:r>
                  <a:r>
                    <a:rPr kumimoji="0" lang="en-US" altLang="zh-CN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CML-AP</a:t>
                  </a: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患者的新兴治疗方案</a:t>
                  </a:r>
                </a:p>
              </p:txBody>
            </p: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314A66CB-CADD-7144-C385-DAB0FA191BBB}"/>
                    </a:ext>
                  </a:extLst>
                </p:cNvPr>
                <p:cNvGrpSpPr/>
                <p:nvPr/>
              </p:nvGrpSpPr>
              <p:grpSpPr>
                <a:xfrm>
                  <a:off x="510136" y="1277810"/>
                  <a:ext cx="2974414" cy="772311"/>
                  <a:chOff x="1826509" y="1882655"/>
                  <a:chExt cx="2338049" cy="607079"/>
                </a:xfrm>
              </p:grpSpPr>
              <p:sp>
                <p:nvSpPr>
                  <p:cNvPr id="24" name="矩形: 圆角 23">
                    <a:extLst>
                      <a:ext uri="{FF2B5EF4-FFF2-40B4-BE49-F238E27FC236}">
                        <a16:creationId xmlns:a16="http://schemas.microsoft.com/office/drawing/2014/main" id="{E231D1B3-F630-E3B3-8F4F-4D15D904CE3D}"/>
                      </a:ext>
                    </a:extLst>
                  </p:cNvPr>
                  <p:cNvSpPr/>
                  <p:nvPr/>
                </p:nvSpPr>
                <p:spPr>
                  <a:xfrm>
                    <a:off x="1826509" y="1882655"/>
                    <a:ext cx="2174400" cy="565200"/>
                  </a:xfrm>
                  <a:prstGeom prst="roundRect">
                    <a:avLst>
                      <a:gd name="adj" fmla="val 2039"/>
                    </a:avLst>
                  </a:prstGeom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alpha val="92000"/>
                        </a:schemeClr>
                      </a:gs>
                    </a:gsLst>
                    <a:lin ang="16200000" scaled="1"/>
                    <a:tileRect/>
                  </a:gradFill>
                  <a:ln w="6350">
                    <a:noFill/>
                  </a:ln>
                  <a:effectLst>
                    <a:outerShdw blurRad="241300" dist="38100" dir="2700000" algn="tl" rotWithShape="0">
                      <a:schemeClr val="accent1">
                        <a:alpha val="24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25" name="Picture 2" descr="Home">
                    <a:extLst>
                      <a:ext uri="{FF2B5EF4-FFF2-40B4-BE49-F238E27FC236}">
                        <a16:creationId xmlns:a16="http://schemas.microsoft.com/office/drawing/2014/main" id="{CDA7431C-1895-576E-48D4-249F7F50A1E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rightnessContrast contrast="57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40908" y="1882655"/>
                    <a:ext cx="2323650" cy="607079"/>
                  </a:xfrm>
                  <a:prstGeom prst="rect">
                    <a:avLst/>
                  </a:prstGeom>
                  <a:solidFill>
                    <a:schemeClr val="bg1"/>
                  </a:solidFill>
                  <a:effectLst/>
                </p:spPr>
              </p:pic>
            </p:grpSp>
            <p:sp>
              <p:nvSpPr>
                <p:cNvPr id="23" name="矩形: 圆角 22">
                  <a:extLst>
                    <a:ext uri="{FF2B5EF4-FFF2-40B4-BE49-F238E27FC236}">
                      <a16:creationId xmlns:a16="http://schemas.microsoft.com/office/drawing/2014/main" id="{030B453F-1D5D-D3C9-8FC2-4774B164E6A5}"/>
                    </a:ext>
                  </a:extLst>
                </p:cNvPr>
                <p:cNvSpPr/>
                <p:nvPr/>
              </p:nvSpPr>
              <p:spPr>
                <a:xfrm>
                  <a:off x="479171" y="4580728"/>
                  <a:ext cx="3005379" cy="709510"/>
                </a:xfrm>
                <a:prstGeom prst="roundRect">
                  <a:avLst>
                    <a:gd name="adj" fmla="val 2039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92000"/>
                      </a:schemeClr>
                    </a:gs>
                  </a:gsLst>
                  <a:lin ang="16200000" scaled="1"/>
                  <a:tileRect/>
                </a:gradFill>
                <a:ln w="6350">
                  <a:noFill/>
                </a:ln>
                <a:effectLst>
                  <a:outerShdw blurRad="241300" dist="38100" dir="2700000" algn="tl" rotWithShape="0">
                    <a:schemeClr val="accent1">
                      <a:alpha val="24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7" name="图片 16" descr="文本&#10;&#10;描述已自动生成">
                <a:extLst>
                  <a:ext uri="{FF2B5EF4-FFF2-40B4-BE49-F238E27FC236}">
                    <a16:creationId xmlns:a16="http://schemas.microsoft.com/office/drawing/2014/main" id="{707F8903-EC34-B4BB-8105-B5340F054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74000"/>
                        </a14:imgEffect>
                        <a14:imgEffect>
                          <a14:brightnessContrast contrast="28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1985" y="4799783"/>
                <a:ext cx="2956096" cy="727953"/>
              </a:xfrm>
              <a:prstGeom prst="rect">
                <a:avLst/>
              </a:prstGeom>
            </p:spPr>
          </p:pic>
        </p:grp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EF84E7AF-72BE-62B2-14B1-72148279751C}"/>
                </a:ext>
              </a:extLst>
            </p:cNvPr>
            <p:cNvSpPr/>
            <p:nvPr/>
          </p:nvSpPr>
          <p:spPr>
            <a:xfrm>
              <a:off x="1941377" y="5337815"/>
              <a:ext cx="8819385" cy="989271"/>
            </a:xfrm>
            <a:prstGeom prst="roundRect">
              <a:avLst>
                <a:gd name="adj" fmla="val 2039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92000"/>
                  </a:schemeClr>
                </a:gs>
              </a:gsLst>
              <a:lin ang="16200000" scaled="1"/>
              <a:tileRect/>
            </a:gradFill>
            <a:ln w="6350">
              <a:gradFill>
                <a:gsLst>
                  <a:gs pos="0">
                    <a:srgbClr val="0065A1"/>
                  </a:gs>
                  <a:gs pos="100000">
                    <a:srgbClr val="0065A1">
                      <a:alpha val="0"/>
                    </a:srgbClr>
                  </a:gs>
                </a:gsLst>
                <a:lin ang="5400000" scaled="1"/>
              </a:gradFill>
            </a:ln>
            <a:effectLst>
              <a:outerShdw blurRad="241300" dist="38100" dir="2700000" algn="tl" rotWithShape="0">
                <a:schemeClr val="accent1">
                  <a:alpha val="2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5511E111-9A2E-4EAA-5A31-2547212C8244}"/>
                </a:ext>
              </a:extLst>
            </p:cNvPr>
            <p:cNvSpPr/>
            <p:nvPr/>
          </p:nvSpPr>
          <p:spPr>
            <a:xfrm>
              <a:off x="2158732" y="5516101"/>
              <a:ext cx="2766222" cy="659855"/>
            </a:xfrm>
            <a:prstGeom prst="roundRect">
              <a:avLst>
                <a:gd name="adj" fmla="val 2039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92000"/>
                  </a:schemeClr>
                </a:gs>
              </a:gsLst>
              <a:lin ang="16200000" scaled="1"/>
              <a:tileRect/>
            </a:gradFill>
            <a:ln w="6350">
              <a:noFill/>
            </a:ln>
            <a:effectLst>
              <a:outerShdw blurRad="241300" dist="38100" dir="2700000" algn="tl" rotWithShape="0">
                <a:schemeClr val="accent1">
                  <a:alpha val="2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5" name="Rectangle 19">
              <a:extLst>
                <a:ext uri="{FF2B5EF4-FFF2-40B4-BE49-F238E27FC236}">
                  <a16:creationId xmlns:a16="http://schemas.microsoft.com/office/drawing/2014/main" id="{3F1A6A42-6C84-AF34-7372-757A0D1A8175}"/>
                </a:ext>
              </a:extLst>
            </p:cNvPr>
            <p:cNvSpPr/>
            <p:nvPr/>
          </p:nvSpPr>
          <p:spPr>
            <a:xfrm>
              <a:off x="5205282" y="4354025"/>
              <a:ext cx="5786407" cy="989271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级推荐奥雷巴替尼治疗≥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种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TKI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耐药或不耐受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CML-CP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患者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级推荐奥雷巴替尼治疗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T315I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突变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CML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患者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" name="Rectangle 19">
              <a:extLst>
                <a:ext uri="{FF2B5EF4-FFF2-40B4-BE49-F238E27FC236}">
                  <a16:creationId xmlns:a16="http://schemas.microsoft.com/office/drawing/2014/main" id="{DD967882-4AB8-66C6-1DB5-D13B2E3E32F3}"/>
                </a:ext>
              </a:extLst>
            </p:cNvPr>
            <p:cNvSpPr/>
            <p:nvPr/>
          </p:nvSpPr>
          <p:spPr>
            <a:xfrm>
              <a:off x="5238224" y="5489702"/>
              <a:ext cx="5522540" cy="690978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奥雷巴替尼列入耐药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不耐受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CML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患者的治疗方案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奥雷巴替尼列入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T315I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突变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CML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患者的治疗方案</a:t>
              </a:r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C39EBA7D-A82E-BCDD-B037-1F659326D9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81" t="8131" r="10824" b="7768"/>
            <a:stretch/>
          </p:blipFill>
          <p:spPr bwMode="auto">
            <a:xfrm>
              <a:off x="2338506" y="5581321"/>
              <a:ext cx="409051" cy="586395"/>
            </a:xfrm>
            <a:prstGeom prst="rect">
              <a:avLst/>
            </a:prstGeom>
            <a:noFill/>
            <a:effectLst>
              <a:outerShdw blurRad="190500" dist="190500" dir="5400000" algn="t" rotWithShape="0">
                <a:srgbClr val="0076C0">
                  <a:alpha val="1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A94273A-28A0-6AB0-C1E4-5CA5474CFD20}"/>
                </a:ext>
              </a:extLst>
            </p:cNvPr>
            <p:cNvSpPr txBox="1"/>
            <p:nvPr/>
          </p:nvSpPr>
          <p:spPr>
            <a:xfrm>
              <a:off x="2856234" y="5602979"/>
              <a:ext cx="2513438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中国肿瘤整合诊治指南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8B1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（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8B1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CACA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8B1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）</a:t>
              </a:r>
              <a:r>
                <a:rPr lang="en-US" altLang="zh-CN" sz="1200" b="1" dirty="0">
                  <a:solidFill>
                    <a:srgbClr val="E78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2022</a:t>
              </a:r>
              <a:r>
                <a:rPr lang="zh-CN" altLang="en-US" sz="1200" b="1" dirty="0">
                  <a:solidFill>
                    <a:srgbClr val="E78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en-US" altLang="zh-CN" sz="1200" b="1" dirty="0">
                <a:solidFill>
                  <a:srgbClr val="E78B1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100" b="1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墨迹 41">
                <a:extLst>
                  <a:ext uri="{FF2B5EF4-FFF2-40B4-BE49-F238E27FC236}">
                    <a16:creationId xmlns:a16="http://schemas.microsoft.com/office/drawing/2014/main" id="{1DAAE3CE-298A-785C-3B97-C2014F7D2DDE}"/>
                  </a:ext>
                </a:extLst>
              </p14:cNvPr>
              <p14:cNvContentPartPr/>
              <p14:nvPr/>
            </p14:nvContentPartPr>
            <p14:xfrm>
              <a:off x="3146961" y="159354"/>
              <a:ext cx="11160" cy="360"/>
            </p14:xfrm>
          </p:contentPart>
        </mc:Choice>
        <mc:Fallback xmlns="">
          <p:pic>
            <p:nvPicPr>
              <p:cNvPr id="42" name="墨迹 41">
                <a:extLst>
                  <a:ext uri="{FF2B5EF4-FFF2-40B4-BE49-F238E27FC236}">
                    <a16:creationId xmlns:a16="http://schemas.microsoft.com/office/drawing/2014/main" id="{1DAAE3CE-298A-785C-3B97-C2014F7D2DD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40841" y="153234"/>
                <a:ext cx="234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8739C32C-E412-F847-E4C7-5F8D4C817FDD}"/>
              </a:ext>
            </a:extLst>
          </p:cNvPr>
          <p:cNvSpPr txBox="1"/>
          <p:nvPr/>
        </p:nvSpPr>
        <p:spPr>
          <a:xfrm>
            <a:off x="7562683" y="906135"/>
            <a:ext cx="4159153" cy="553998"/>
          </a:xfrm>
          <a:prstGeom prst="rect">
            <a:avLst/>
          </a:prstGeom>
          <a:solidFill>
            <a:srgbClr val="0183C9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-2023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kumimoji="0" lang="zh-CN" altLang="en-US" sz="1600" b="1" i="0" u="none" strike="noStrike" kern="1200" normalizeH="0" baseline="0" noProof="0" dirty="0">
                <a:solidFill>
                  <a:srgbClr val="E78B1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连续</a:t>
            </a:r>
            <a:r>
              <a:rPr kumimoji="0" lang="en-US" altLang="zh-CN" sz="1600" b="1" i="0" u="none" strike="noStrike" kern="1200" normalizeH="0" baseline="0" noProof="0" dirty="0">
                <a:solidFill>
                  <a:srgbClr val="E78B1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kumimoji="0" lang="zh-CN" altLang="en-US" sz="1600" b="1" i="0" u="none" strike="noStrike" kern="1200" normalizeH="0" baseline="0" noProof="0" dirty="0">
                <a:solidFill>
                  <a:srgbClr val="E78B1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入选美国血液病年会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(ASH)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口头报告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003E91D-3E3F-0C6D-93CB-EF9F2956B2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3619" y="1489091"/>
            <a:ext cx="4159153" cy="24385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166CC5-8A94-97A0-C8DC-4A3F1A2CE9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04868" y="3917144"/>
            <a:ext cx="4093800" cy="2500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539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BE0A8A6D-45AD-DB19-1FD8-DE988DAE4A78}"/>
              </a:ext>
            </a:extLst>
          </p:cNvPr>
          <p:cNvSpPr txBox="1"/>
          <p:nvPr/>
        </p:nvSpPr>
        <p:spPr>
          <a:xfrm>
            <a:off x="1462835" y="270674"/>
            <a:ext cx="734481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4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奥雷巴替尼片创新性信息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D3ED3B0F-969B-7D09-0122-8EF8EC8D01A9}"/>
              </a:ext>
            </a:extLst>
          </p:cNvPr>
          <p:cNvSpPr/>
          <p:nvPr/>
        </p:nvSpPr>
        <p:spPr>
          <a:xfrm>
            <a:off x="606095" y="911639"/>
            <a:ext cx="11047423" cy="354369"/>
          </a:xfrm>
          <a:prstGeom prst="rect">
            <a:avLst/>
          </a:prstGeom>
          <a:gradFill flip="none" rotWithShape="1">
            <a:gsLst>
              <a:gs pos="0">
                <a:srgbClr val="0076C0">
                  <a:alpha val="18000"/>
                </a:srgbClr>
              </a:gs>
              <a:gs pos="100000">
                <a:srgbClr val="0076C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83C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中国原创，全新化学结构，拥有全球自主知识产权。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拥有全球授权专利高达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350+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项。</a:t>
            </a: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72000">
                    <a:prstClr val="black">
                      <a:lumMod val="95000"/>
                      <a:lumOff val="5000"/>
                    </a:prst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DD1EAFEE-4277-A55C-598F-6BB2C45D5B49}"/>
              </a:ext>
            </a:extLst>
          </p:cNvPr>
          <p:cNvSpPr/>
          <p:nvPr/>
        </p:nvSpPr>
        <p:spPr>
          <a:xfrm>
            <a:off x="615099" y="2185625"/>
            <a:ext cx="11047423" cy="354369"/>
          </a:xfrm>
          <a:prstGeom prst="rect">
            <a:avLst/>
          </a:prstGeom>
          <a:gradFill flip="none" rotWithShape="1">
            <a:gsLst>
              <a:gs pos="0">
                <a:srgbClr val="0076C0">
                  <a:alpha val="18000"/>
                </a:srgbClr>
              </a:gs>
              <a:gs pos="100000">
                <a:srgbClr val="0076C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在中国首次进入临床研究，全球中国率先获批上市。</a:t>
            </a: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72000">
                    <a:prstClr val="black">
                      <a:lumMod val="95000"/>
                      <a:lumOff val="5000"/>
                    </a:prst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436D77D-1511-1906-A608-FC83C64924F3}"/>
              </a:ext>
            </a:extLst>
          </p:cNvPr>
          <p:cNvSpPr/>
          <p:nvPr/>
        </p:nvSpPr>
        <p:spPr>
          <a:xfrm>
            <a:off x="615099" y="1336428"/>
            <a:ext cx="11047423" cy="354369"/>
          </a:xfrm>
          <a:prstGeom prst="rect">
            <a:avLst/>
          </a:prstGeom>
          <a:gradFill flip="none" rotWithShape="1">
            <a:gsLst>
              <a:gs pos="0">
                <a:srgbClr val="0076C0">
                  <a:alpha val="18000"/>
                </a:srgbClr>
              </a:gs>
              <a:gs pos="100000">
                <a:srgbClr val="0076C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6D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83C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国家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183C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83C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类新药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，中国首个且唯一获批治疗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CML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耐药的第三代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BCR-ABL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抑制剂。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7C55CE3-F076-89D8-5599-9764B66D3D04}"/>
              </a:ext>
            </a:extLst>
          </p:cNvPr>
          <p:cNvSpPr/>
          <p:nvPr/>
        </p:nvSpPr>
        <p:spPr>
          <a:xfrm>
            <a:off x="615099" y="1770293"/>
            <a:ext cx="11047423" cy="354369"/>
          </a:xfrm>
          <a:prstGeom prst="rect">
            <a:avLst/>
          </a:prstGeom>
          <a:gradFill flip="none" rotWithShape="1">
            <a:gsLst>
              <a:gs pos="0">
                <a:srgbClr val="0076C0">
                  <a:alpha val="18000"/>
                </a:srgbClr>
              </a:gs>
              <a:gs pos="100000">
                <a:srgbClr val="0076C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Clr>
                <a:srgbClr val="026DBA"/>
              </a:buClr>
              <a:buFont typeface="Wingdings" panose="05000000000000000000" pitchFamily="2" charset="2"/>
              <a:buChar char="ü"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83C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填补</a:t>
            </a:r>
            <a:r>
              <a:rPr lang="zh-CN" altLang="en-US" sz="1200" b="1" dirty="0">
                <a:solidFill>
                  <a:srgbClr val="0183C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耐药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183C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CML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83C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患者治疗空白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，弥补国内外已上市药物的不足。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91E7918-FAE9-E18E-2450-2F5FB8ED4CB8}"/>
              </a:ext>
            </a:extLst>
          </p:cNvPr>
          <p:cNvSpPr/>
          <p:nvPr/>
        </p:nvSpPr>
        <p:spPr>
          <a:xfrm>
            <a:off x="615099" y="2608051"/>
            <a:ext cx="8879775" cy="449661"/>
          </a:xfrm>
          <a:prstGeom prst="rect">
            <a:avLst/>
          </a:prstGeom>
          <a:gradFill flip="none" rotWithShape="1">
            <a:gsLst>
              <a:gs pos="0">
                <a:srgbClr val="0076C0">
                  <a:alpha val="18000"/>
                </a:srgbClr>
              </a:gs>
              <a:gs pos="100000">
                <a:srgbClr val="0076C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rgbClr val="026DBA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Best-in-Class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20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FDA</a:t>
            </a:r>
            <a:r>
              <a:rPr lang="zh-CN" altLang="en-US" sz="120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批准全球注册</a:t>
            </a:r>
            <a:r>
              <a:rPr lang="en-US" altLang="zh-CN" sz="120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III </a:t>
            </a:r>
            <a:r>
              <a:rPr lang="zh-CN" altLang="en-US" sz="120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临床，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同步在美国、加拿大、俄罗斯、欧洲等多国进行临床试验</a:t>
            </a:r>
            <a:r>
              <a:rPr lang="zh-CN" altLang="en-US" sz="120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，美国</a:t>
            </a:r>
            <a:r>
              <a:rPr lang="en-US" altLang="zh-CN" sz="120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FDA</a:t>
            </a:r>
            <a:r>
              <a:rPr lang="zh-CN" altLang="en-US" sz="120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授予孤儿药资格和审评快速通道资格，以及欧盟授予孤儿药资格。积极推进产品出海。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72000">
                    <a:prstClr val="black">
                      <a:lumMod val="95000"/>
                      <a:lumOff val="5000"/>
                    </a:prst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294B77C3-6A7F-6E40-5EDE-1572516A6C58}"/>
              </a:ext>
            </a:extLst>
          </p:cNvPr>
          <p:cNvSpPr/>
          <p:nvPr/>
        </p:nvSpPr>
        <p:spPr>
          <a:xfrm>
            <a:off x="499455" y="5761266"/>
            <a:ext cx="4326928" cy="616162"/>
          </a:xfrm>
          <a:prstGeom prst="rect">
            <a:avLst/>
          </a:prstGeom>
          <a:gradFill flip="none" rotWithShape="1">
            <a:gsLst>
              <a:gs pos="0">
                <a:srgbClr val="0076C0"/>
              </a:gs>
              <a:gs pos="72000">
                <a:srgbClr val="05A8E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72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美国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72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FDA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72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授予的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孤儿药资格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72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审评快速通道资格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72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以及欧盟授予的孤儿药资格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5E973937-AA6E-F1B6-6538-F132C57CC274}"/>
              </a:ext>
            </a:extLst>
          </p:cNvPr>
          <p:cNvSpPr/>
          <p:nvPr/>
        </p:nvSpPr>
        <p:spPr>
          <a:xfrm>
            <a:off x="5020977" y="5784743"/>
            <a:ext cx="4305943" cy="616162"/>
          </a:xfrm>
          <a:prstGeom prst="rect">
            <a:avLst/>
          </a:prstGeom>
          <a:gradFill flip="none" rotWithShape="1">
            <a:gsLst>
              <a:gs pos="0">
                <a:srgbClr val="0076C0"/>
              </a:gs>
              <a:gs pos="72000">
                <a:srgbClr val="05A8E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72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连续六年入选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美国血液病年会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(ASH)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口头报告</a:t>
            </a:r>
          </a:p>
        </p:txBody>
      </p:sp>
      <p:pic>
        <p:nvPicPr>
          <p:cNvPr id="28" name="图形 27">
            <a:extLst>
              <a:ext uri="{FF2B5EF4-FFF2-40B4-BE49-F238E27FC236}">
                <a16:creationId xmlns:a16="http://schemas.microsoft.com/office/drawing/2014/main" id="{5A41E191-84D6-0610-FB04-D5A25E983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68" y="251318"/>
            <a:ext cx="500375" cy="50037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FF748370-217C-6E12-BD20-E4F0E85AC63C}"/>
              </a:ext>
            </a:extLst>
          </p:cNvPr>
          <p:cNvSpPr txBox="1"/>
          <p:nvPr/>
        </p:nvSpPr>
        <p:spPr>
          <a:xfrm>
            <a:off x="3017781" y="6594301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BBEC08-0C8F-6E9C-D75C-11527551B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8</a:t>
            </a:r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29596AB-CAC2-3F54-9771-04C9E5691779}"/>
              </a:ext>
            </a:extLst>
          </p:cNvPr>
          <p:cNvGrpSpPr/>
          <p:nvPr/>
        </p:nvGrpSpPr>
        <p:grpSpPr>
          <a:xfrm>
            <a:off x="508682" y="3168736"/>
            <a:ext cx="8840413" cy="2440345"/>
            <a:chOff x="609599" y="3223531"/>
            <a:chExt cx="10972801" cy="2607079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7FE0489-A630-1F05-EEFA-2955DEB49694}"/>
                </a:ext>
              </a:extLst>
            </p:cNvPr>
            <p:cNvGrpSpPr/>
            <p:nvPr/>
          </p:nvGrpSpPr>
          <p:grpSpPr>
            <a:xfrm>
              <a:off x="609599" y="3223531"/>
              <a:ext cx="5370624" cy="2607079"/>
              <a:chOff x="609599" y="3143445"/>
              <a:chExt cx="5370624" cy="2607079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CD95042D-C04C-E178-D9D4-78D5C46F4CA8}"/>
                  </a:ext>
                </a:extLst>
              </p:cNvPr>
              <p:cNvGrpSpPr/>
              <p:nvPr/>
            </p:nvGrpSpPr>
            <p:grpSpPr>
              <a:xfrm>
                <a:off x="609599" y="3143445"/>
                <a:ext cx="5370624" cy="2607079"/>
                <a:chOff x="609599" y="3143445"/>
                <a:chExt cx="5243658" cy="2607079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DC27B686-8492-A623-4914-4B10E24A2DFF}"/>
                    </a:ext>
                  </a:extLst>
                </p:cNvPr>
                <p:cNvSpPr/>
                <p:nvPr/>
              </p:nvSpPr>
              <p:spPr>
                <a:xfrm>
                  <a:off x="609599" y="3143445"/>
                  <a:ext cx="5243657" cy="45244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76C0"/>
                    </a:gs>
                    <a:gs pos="72000">
                      <a:srgbClr val="05A8E3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0">
                            <a:schemeClr val="bg1"/>
                          </a:gs>
                          <a:gs pos="72000">
                            <a:schemeClr val="bg1">
                              <a:lumMod val="95000"/>
                            </a:schemeClr>
                          </a:gs>
                        </a:gsLst>
                        <a:lin ang="5400000" scaled="1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被国家药品监督管理局纳入“</a:t>
                  </a:r>
                  <a:r>
                    <a:rPr lang="zh-CN" altLang="en-US" sz="1400" b="1" dirty="0">
                      <a:solidFill>
                        <a:srgbClr val="FFC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优先审评</a:t>
                  </a:r>
                  <a:r>
                    <a:rPr lang="zh-CN" altLang="en-US" sz="1400" b="1" dirty="0">
                      <a:gradFill>
                        <a:gsLst>
                          <a:gs pos="0">
                            <a:schemeClr val="bg1"/>
                          </a:gs>
                          <a:gs pos="72000">
                            <a:schemeClr val="bg1">
                              <a:lumMod val="95000"/>
                            </a:schemeClr>
                          </a:gs>
                        </a:gsLst>
                        <a:lin ang="5400000" scaled="1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”和“</a:t>
                  </a:r>
                  <a:r>
                    <a:rPr lang="zh-CN" altLang="en-US" sz="1400" b="1" dirty="0">
                      <a:solidFill>
                        <a:srgbClr val="FFC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突破性治疗品种</a:t>
                  </a:r>
                  <a:r>
                    <a:rPr lang="zh-CN" altLang="en-US" sz="1400" b="1" dirty="0">
                      <a:gradFill>
                        <a:gsLst>
                          <a:gs pos="0">
                            <a:schemeClr val="bg1"/>
                          </a:gs>
                          <a:gs pos="72000">
                            <a:schemeClr val="bg1">
                              <a:lumMod val="95000"/>
                            </a:schemeClr>
                          </a:gs>
                        </a:gsLst>
                        <a:lin ang="5400000" scaled="1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”</a:t>
                  </a:r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9BC929FE-8AC9-7ACB-0F7A-EA74DA4A5D70}"/>
                    </a:ext>
                  </a:extLst>
                </p:cNvPr>
                <p:cNvSpPr/>
                <p:nvPr/>
              </p:nvSpPr>
              <p:spPr>
                <a:xfrm>
                  <a:off x="609600" y="3595890"/>
                  <a:ext cx="5243657" cy="21546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6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 dirty="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1A71FDE3-5433-D76E-7B4E-9ED27E375DE9}"/>
                  </a:ext>
                </a:extLst>
              </p:cNvPr>
              <p:cNvGrpSpPr/>
              <p:nvPr/>
            </p:nvGrpSpPr>
            <p:grpSpPr>
              <a:xfrm>
                <a:off x="680042" y="3684480"/>
                <a:ext cx="5231216" cy="2014846"/>
                <a:chOff x="1169584" y="8205677"/>
                <a:chExt cx="4167963" cy="1605325"/>
              </a:xfrm>
            </p:grpSpPr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16BD8928-C747-D70F-3B14-57CBCE28C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46000"/>
                          </a14:imgEffect>
                          <a14:imgEffect>
                            <a14:brightnessContrast contrast="36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9584" y="8205677"/>
                  <a:ext cx="4167963" cy="619835"/>
                </a:xfrm>
                <a:prstGeom prst="rect">
                  <a:avLst/>
                </a:prstGeom>
              </p:spPr>
            </p:pic>
            <p:pic>
              <p:nvPicPr>
                <p:cNvPr id="18" name="图片 17">
                  <a:extLst>
                    <a:ext uri="{FF2B5EF4-FFF2-40B4-BE49-F238E27FC236}">
                      <a16:creationId xmlns:a16="http://schemas.microsoft.com/office/drawing/2014/main" id="{B1A457F7-D4DE-7D57-037C-390898D11C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69584" y="8891340"/>
                  <a:ext cx="4167963" cy="91966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008F72C2-865D-C2EB-5F32-DE97C35D0872}"/>
                </a:ext>
              </a:extLst>
            </p:cNvPr>
            <p:cNvGrpSpPr/>
            <p:nvPr/>
          </p:nvGrpSpPr>
          <p:grpSpPr>
            <a:xfrm>
              <a:off x="6210300" y="3223531"/>
              <a:ext cx="5372100" cy="2607079"/>
              <a:chOff x="6210300" y="3143445"/>
              <a:chExt cx="5372100" cy="2607079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77CBC13B-DA49-ED12-28A8-B1F83FADD6E4}"/>
                  </a:ext>
                </a:extLst>
              </p:cNvPr>
              <p:cNvGrpSpPr/>
              <p:nvPr/>
            </p:nvGrpSpPr>
            <p:grpSpPr>
              <a:xfrm>
                <a:off x="6210300" y="3143445"/>
                <a:ext cx="5372100" cy="2607079"/>
                <a:chOff x="609600" y="3143445"/>
                <a:chExt cx="5245099" cy="2607079"/>
              </a:xfrm>
            </p:grpSpPr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649EFC3A-8A8D-9006-7805-4FD40B80B5A2}"/>
                    </a:ext>
                  </a:extLst>
                </p:cNvPr>
                <p:cNvSpPr/>
                <p:nvPr/>
              </p:nvSpPr>
              <p:spPr>
                <a:xfrm>
                  <a:off x="611042" y="3143445"/>
                  <a:ext cx="5243657" cy="45244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76C0"/>
                    </a:gs>
                    <a:gs pos="72000">
                      <a:srgbClr val="05A8E3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0">
                            <a:schemeClr val="bg1"/>
                          </a:gs>
                          <a:gs pos="72000">
                            <a:schemeClr val="bg1">
                              <a:lumMod val="95000"/>
                            </a:schemeClr>
                          </a:gs>
                        </a:gsLst>
                        <a:lin ang="5400000" scaled="1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十二五、十三五“</a:t>
                  </a:r>
                  <a:r>
                    <a:rPr lang="zh-CN" altLang="en-US" sz="1400" b="1" dirty="0">
                      <a:solidFill>
                        <a:srgbClr val="FFC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国家重大新药创制</a:t>
                  </a:r>
                  <a:r>
                    <a:rPr lang="zh-CN" altLang="en-US" sz="1400" b="1" dirty="0">
                      <a:gradFill>
                        <a:gsLst>
                          <a:gs pos="0">
                            <a:schemeClr val="bg1"/>
                          </a:gs>
                          <a:gs pos="72000">
                            <a:schemeClr val="bg1">
                              <a:lumMod val="95000"/>
                            </a:schemeClr>
                          </a:gs>
                        </a:gsLst>
                        <a:lin ang="5400000" scaled="1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”专项支持品种 </a:t>
                  </a:r>
                  <a:endParaRPr lang="en-US" altLang="zh-CN" sz="1400" b="1" dirty="0">
                    <a:gradFill>
                      <a:gsLst>
                        <a:gs pos="0">
                          <a:schemeClr val="bg1"/>
                        </a:gs>
                        <a:gs pos="72000">
                          <a:schemeClr val="bg1">
                            <a:lumMod val="9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1D10B96F-547D-7B7B-B071-6AEEA11BF6F1}"/>
                    </a:ext>
                  </a:extLst>
                </p:cNvPr>
                <p:cNvSpPr/>
                <p:nvPr/>
              </p:nvSpPr>
              <p:spPr>
                <a:xfrm>
                  <a:off x="609600" y="3595890"/>
                  <a:ext cx="5243657" cy="21546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6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 dirty="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067FB63D-2F67-700A-880D-82DFAD949AB3}"/>
                  </a:ext>
                </a:extLst>
              </p:cNvPr>
              <p:cNvGrpSpPr/>
              <p:nvPr/>
            </p:nvGrpSpPr>
            <p:grpSpPr>
              <a:xfrm>
                <a:off x="6270811" y="3718148"/>
                <a:ext cx="5027396" cy="1981174"/>
                <a:chOff x="6570327" y="8205680"/>
                <a:chExt cx="4081204" cy="1122548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4C4878E4-0FBA-905A-38DB-75979C1EB9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26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0327" y="8205680"/>
                  <a:ext cx="2324681" cy="1122546"/>
                </a:xfrm>
                <a:prstGeom prst="rect">
                  <a:avLst/>
                </a:prstGeom>
              </p:spPr>
            </p:pic>
            <p:pic>
              <p:nvPicPr>
                <p:cNvPr id="11" name="图片 10">
                  <a:extLst>
                    <a:ext uri="{FF2B5EF4-FFF2-40B4-BE49-F238E27FC236}">
                      <a16:creationId xmlns:a16="http://schemas.microsoft.com/office/drawing/2014/main" id="{612C7966-1486-C4A4-9021-D73804AE2D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32000"/>
                          </a14:imgEffect>
                          <a14:imgEffect>
                            <a14:brightnessContrast contrast="33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64448" y="8205681"/>
                  <a:ext cx="1887083" cy="1122547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2B43D406-7D2E-4B2F-9256-BDE50F5BBF09}"/>
              </a:ext>
            </a:extLst>
          </p:cNvPr>
          <p:cNvSpPr txBox="1"/>
          <p:nvPr/>
        </p:nvSpPr>
        <p:spPr>
          <a:xfrm>
            <a:off x="9120131" y="991127"/>
            <a:ext cx="2714128" cy="1219308"/>
          </a:xfrm>
          <a:prstGeom prst="rect">
            <a:avLst/>
          </a:prstGeom>
          <a:solidFill>
            <a:srgbClr val="C9DD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1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月，亚盛与武田就奥雷巴替尼达成独家选择权协议。武田将获得开发及商业化奥雷巴替尼的全球权利许可，（中国大陆、中国香港特别行政区、中国澳门特别行政区、中国台湾等地区除外）。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13954DB-CA72-9DFE-A08D-E0D1B3034D61}"/>
              </a:ext>
            </a:extLst>
          </p:cNvPr>
          <p:cNvGrpSpPr/>
          <p:nvPr/>
        </p:nvGrpSpPr>
        <p:grpSpPr>
          <a:xfrm>
            <a:off x="9441184" y="3282226"/>
            <a:ext cx="2697533" cy="2145583"/>
            <a:chOff x="9489936" y="3135154"/>
            <a:chExt cx="2637702" cy="1721098"/>
          </a:xfrm>
        </p:grpSpPr>
        <p:pic>
          <p:nvPicPr>
            <p:cNvPr id="4" name="图片 3" descr="文本&#10;&#10;中度可信度描述已自动生成">
              <a:extLst>
                <a:ext uri="{FF2B5EF4-FFF2-40B4-BE49-F238E27FC236}">
                  <a16:creationId xmlns:a16="http://schemas.microsoft.com/office/drawing/2014/main" id="{60C31375-DF92-DE73-0796-029C65E1F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499" y="3135154"/>
              <a:ext cx="2580139" cy="458255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72B53EB-BE73-53F1-E76B-EC4658CCE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489936" y="3636249"/>
              <a:ext cx="2611216" cy="1220003"/>
            </a:xfrm>
            <a:prstGeom prst="rect">
              <a:avLst/>
            </a:prstGeom>
            <a:ln w="12700">
              <a:solidFill>
                <a:srgbClr val="0076C0"/>
              </a:solidFill>
            </a:ln>
          </p:spPr>
        </p:pic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B78585F9-B670-AF82-BAD4-439B2D7A09E5}"/>
              </a:ext>
            </a:extLst>
          </p:cNvPr>
          <p:cNvSpPr/>
          <p:nvPr/>
        </p:nvSpPr>
        <p:spPr>
          <a:xfrm>
            <a:off x="9441183" y="5484755"/>
            <a:ext cx="2670447" cy="900899"/>
          </a:xfrm>
          <a:prstGeom prst="rect">
            <a:avLst/>
          </a:prstGeom>
          <a:solidFill>
            <a:srgbClr val="0076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奥雷巴替尼</a:t>
            </a: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I/II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期研究结果在国际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著名肿瘤学术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JHO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发表。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结果显示奥雷巴替尼在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TKI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耐药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CML-CP/AP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患者中耐受良好且疗效稳定持久，进一步验证其</a:t>
            </a:r>
            <a:r>
              <a:rPr lang="en-US" altLang="zh-CN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Best-in-class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的实力。</a:t>
            </a:r>
            <a:endParaRPr kumimoji="0" lang="zh-CN" altLang="en-US" sz="1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1A0459E-A75F-30F6-A812-3E16EE893E19}"/>
              </a:ext>
            </a:extLst>
          </p:cNvPr>
          <p:cNvSpPr/>
          <p:nvPr/>
        </p:nvSpPr>
        <p:spPr>
          <a:xfrm>
            <a:off x="10173977" y="3085569"/>
            <a:ext cx="1479541" cy="244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影响因子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79089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>
            <a:extLst>
              <a:ext uri="{FF2B5EF4-FFF2-40B4-BE49-F238E27FC236}">
                <a16:creationId xmlns:a16="http://schemas.microsoft.com/office/drawing/2014/main" id="{C1E7AD92-991E-2BB7-ABDD-FBFF8174FB8F}"/>
              </a:ext>
            </a:extLst>
          </p:cNvPr>
          <p:cNvSpPr txBox="1"/>
          <p:nvPr/>
        </p:nvSpPr>
        <p:spPr>
          <a:xfrm>
            <a:off x="1462835" y="270674"/>
            <a:ext cx="734481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4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奥雷巴替尼片公平性信息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BA8B6FA7-B645-9B4A-5274-3ACD766F8F23}"/>
              </a:ext>
            </a:extLst>
          </p:cNvPr>
          <p:cNvSpPr/>
          <p:nvPr/>
        </p:nvSpPr>
        <p:spPr>
          <a:xfrm>
            <a:off x="233131" y="1182638"/>
            <a:ext cx="4987676" cy="5347417"/>
          </a:xfrm>
          <a:prstGeom prst="rect">
            <a:avLst/>
          </a:prstGeom>
          <a:solidFill>
            <a:schemeClr val="bg1"/>
          </a:solidFill>
          <a:ln>
            <a:solidFill>
              <a:srgbClr val="0076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5B74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D65FBA54-E209-CBC2-4B17-AFF442F0B58C}"/>
              </a:ext>
            </a:extLst>
          </p:cNvPr>
          <p:cNvSpPr/>
          <p:nvPr/>
        </p:nvSpPr>
        <p:spPr>
          <a:xfrm>
            <a:off x="428013" y="957883"/>
            <a:ext cx="3541823" cy="433409"/>
          </a:xfrm>
          <a:prstGeom prst="rect">
            <a:avLst/>
          </a:prstGeom>
          <a:gradFill flip="none" rotWithShape="1">
            <a:gsLst>
              <a:gs pos="0">
                <a:srgbClr val="0076C0"/>
              </a:gs>
              <a:gs pos="72000">
                <a:srgbClr val="05A8E3"/>
              </a:gs>
            </a:gsLst>
            <a:lin ang="10800000" scaled="1"/>
            <a:tileRect/>
          </a:gradFill>
          <a:ln>
            <a:solidFill>
              <a:srgbClr val="0076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72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对公共卫生有积极影响</a:t>
            </a: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D4285183-C0C1-AA71-9765-16859B3D4B1B}"/>
              </a:ext>
            </a:extLst>
          </p:cNvPr>
          <p:cNvGrpSpPr/>
          <p:nvPr/>
        </p:nvGrpSpPr>
        <p:grpSpPr>
          <a:xfrm>
            <a:off x="539566" y="1432559"/>
            <a:ext cx="4698920" cy="2700618"/>
            <a:chOff x="681354" y="1587251"/>
            <a:chExt cx="4557132" cy="2408391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597B97A1-3F5F-CC79-D16F-9BD7B94D1EE6}"/>
                </a:ext>
              </a:extLst>
            </p:cNvPr>
            <p:cNvSpPr/>
            <p:nvPr/>
          </p:nvSpPr>
          <p:spPr>
            <a:xfrm>
              <a:off x="698500" y="1587251"/>
              <a:ext cx="4539986" cy="538957"/>
            </a:xfrm>
            <a:prstGeom prst="rect">
              <a:avLst/>
            </a:prstGeom>
            <a:gradFill flip="none" rotWithShape="1">
              <a:gsLst>
                <a:gs pos="0">
                  <a:srgbClr val="0076C0">
                    <a:alpha val="10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6DBA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奥雷巴替尼上市前，慢粒患者在目前获批的药物耐药后无药可医，患者生存预后可低至数月。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72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492214A0-A8C3-592B-0E58-EDB32E79149B}"/>
                </a:ext>
              </a:extLst>
            </p:cNvPr>
            <p:cNvSpPr/>
            <p:nvPr/>
          </p:nvSpPr>
          <p:spPr>
            <a:xfrm>
              <a:off x="689927" y="2211707"/>
              <a:ext cx="4539986" cy="885304"/>
            </a:xfrm>
            <a:prstGeom prst="rect">
              <a:avLst/>
            </a:prstGeom>
            <a:gradFill flip="none" rotWithShape="1">
              <a:gsLst>
                <a:gs pos="0">
                  <a:srgbClr val="0076C0">
                    <a:alpha val="10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50000"/>
                </a:lnSpc>
                <a:buClr>
                  <a:srgbClr val="026DBA"/>
                </a:buClr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中国慢粒患者中位发病年龄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仅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40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多岁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，比国外患者年轻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10~20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岁，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正值壮年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。持续用药后</a:t>
              </a:r>
              <a:r>
                <a:rPr lang="zh-CN" altLang="en-US" sz="120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患者可以跟正常人一样</a:t>
              </a:r>
              <a:r>
                <a:rPr lang="zh-CN" altLang="en-US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回归生活与工作，</a:t>
              </a:r>
              <a:r>
                <a:rPr lang="zh-CN" altLang="en-US" sz="120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创造巨大社会价值，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对家庭和社会意义重大</a:t>
              </a:r>
              <a:r>
                <a:rPr lang="zh-CN" altLang="en-US" sz="120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</a:t>
              </a:r>
              <a:r>
                <a:rPr lang="en-US" altLang="zh-CN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我不是药神</a:t>
              </a:r>
              <a:r>
                <a:rPr lang="en-US" altLang="zh-CN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的悲剧不再重演。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F7E6BA05-72DA-7050-A8BC-7C6D98D64504}"/>
                </a:ext>
              </a:extLst>
            </p:cNvPr>
            <p:cNvSpPr/>
            <p:nvPr/>
          </p:nvSpPr>
          <p:spPr>
            <a:xfrm>
              <a:off x="681354" y="3163827"/>
              <a:ext cx="4539986" cy="831815"/>
            </a:xfrm>
            <a:prstGeom prst="rect">
              <a:avLst/>
            </a:prstGeom>
            <a:gradFill flip="none" rotWithShape="1">
              <a:gsLst>
                <a:gs pos="0">
                  <a:srgbClr val="0076C0">
                    <a:alpha val="10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6DBA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作为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国内唯一获批的针对一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/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二代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TKI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耐药和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/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或不耐受慢粒患者的药物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，奥雷巴替尼显著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延长患者生存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（延长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BAT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组中位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EFS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从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2.86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个月到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21.22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个月）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。</a:t>
              </a: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F6B29FA2-8034-50D4-8E6D-0AD6835B6D2B}"/>
              </a:ext>
            </a:extLst>
          </p:cNvPr>
          <p:cNvGrpSpPr/>
          <p:nvPr/>
        </p:nvGrpSpPr>
        <p:grpSpPr>
          <a:xfrm>
            <a:off x="5562599" y="927592"/>
            <a:ext cx="6156693" cy="1939960"/>
            <a:chOff x="609600" y="1064342"/>
            <a:chExt cx="6019800" cy="1960053"/>
          </a:xfrm>
        </p:grpSpPr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39E53F83-421F-2F80-5779-FB6733F10523}"/>
                </a:ext>
              </a:extLst>
            </p:cNvPr>
            <p:cNvSpPr/>
            <p:nvPr/>
          </p:nvSpPr>
          <p:spPr>
            <a:xfrm>
              <a:off x="609600" y="1496246"/>
              <a:ext cx="6019800" cy="152814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6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B9564FBF-C006-1447-7156-2704F80D7DF1}"/>
                </a:ext>
              </a:extLst>
            </p:cNvPr>
            <p:cNvSpPr/>
            <p:nvPr/>
          </p:nvSpPr>
          <p:spPr>
            <a:xfrm>
              <a:off x="611077" y="1064342"/>
              <a:ext cx="3541823" cy="433409"/>
            </a:xfrm>
            <a:prstGeom prst="rect">
              <a:avLst/>
            </a:prstGeom>
            <a:gradFill flip="none" rotWithShape="1">
              <a:gsLst>
                <a:gs pos="0">
                  <a:srgbClr val="0076C0"/>
                </a:gs>
                <a:gs pos="72000">
                  <a:srgbClr val="05A8E3"/>
                </a:gs>
              </a:gsLst>
              <a:lin ang="10800000" scaled="1"/>
              <a:tileRect/>
            </a:gradFill>
            <a:ln>
              <a:solidFill>
                <a:srgbClr val="0076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white"/>
                      </a:gs>
                      <a:gs pos="72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符合“保基本”原则</a:t>
              </a:r>
            </a:p>
          </p:txBody>
        </p: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3B945561-8550-8B3E-19A3-A58DDDCD13E3}"/>
                </a:ext>
              </a:extLst>
            </p:cNvPr>
            <p:cNvGrpSpPr/>
            <p:nvPr/>
          </p:nvGrpSpPr>
          <p:grpSpPr>
            <a:xfrm>
              <a:off x="717549" y="1592903"/>
              <a:ext cx="5803901" cy="1283201"/>
              <a:chOff x="717549" y="1592903"/>
              <a:chExt cx="5803901" cy="1283201"/>
            </a:xfrm>
          </p:grpSpPr>
          <p:sp>
            <p:nvSpPr>
              <p:cNvPr id="91" name="矩形: 圆角 90">
                <a:extLst>
                  <a:ext uri="{FF2B5EF4-FFF2-40B4-BE49-F238E27FC236}">
                    <a16:creationId xmlns:a16="http://schemas.microsoft.com/office/drawing/2014/main" id="{BD902277-B945-5EC8-1474-E795108618CD}"/>
                  </a:ext>
                </a:extLst>
              </p:cNvPr>
              <p:cNvSpPr/>
              <p:nvPr/>
            </p:nvSpPr>
            <p:spPr>
              <a:xfrm>
                <a:off x="717550" y="1592903"/>
                <a:ext cx="5803900" cy="534027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76C0">
                      <a:alpha val="18000"/>
                    </a:srgbClr>
                  </a:gs>
                  <a:gs pos="100000">
                    <a:srgbClr val="0076C0">
                      <a:alpha val="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26DBA"/>
                  </a:buClr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prstClr val="black">
                            <a:lumMod val="85000"/>
                            <a:lumOff val="15000"/>
                          </a:prstClr>
                        </a:gs>
                        <a:gs pos="72000">
                          <a:prstClr val="black">
                            <a:lumMod val="95000"/>
                            <a:lumOff val="5000"/>
                          </a:prst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奥雷巴替尼可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替代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prstClr val="black">
                            <a:lumMod val="85000"/>
                            <a:lumOff val="15000"/>
                          </a:prstClr>
                        </a:gs>
                        <a:gs pos="72000">
                          <a:prstClr val="black">
                            <a:lumMod val="95000"/>
                            <a:lumOff val="5000"/>
                          </a:prst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骨髓移植手术治疗、无疗效的化疗和姑息治疗等，释放临床和医保资源，符合“保基本”原则。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" name="矩形: 圆角 91">
                <a:extLst>
                  <a:ext uri="{FF2B5EF4-FFF2-40B4-BE49-F238E27FC236}">
                    <a16:creationId xmlns:a16="http://schemas.microsoft.com/office/drawing/2014/main" id="{67576530-8C03-C8FD-F5D3-F454342241F9}"/>
                  </a:ext>
                </a:extLst>
              </p:cNvPr>
              <p:cNvSpPr/>
              <p:nvPr/>
            </p:nvSpPr>
            <p:spPr>
              <a:xfrm>
                <a:off x="717549" y="2297075"/>
                <a:ext cx="5803900" cy="579029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76C0">
                      <a:alpha val="18000"/>
                    </a:srgbClr>
                  </a:gs>
                  <a:gs pos="100000">
                    <a:srgbClr val="0076C0">
                      <a:alpha val="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26DBA"/>
                  </a:buClr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prstClr val="black">
                            <a:lumMod val="85000"/>
                            <a:lumOff val="15000"/>
                          </a:prstClr>
                        </a:gs>
                        <a:gs pos="72000">
                          <a:prstClr val="black">
                            <a:lumMod val="95000"/>
                            <a:lumOff val="5000"/>
                          </a:prst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奥雷巴替尼目前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适应症覆盖人群小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prstClr val="black">
                            <a:lumMod val="85000"/>
                            <a:lumOff val="15000"/>
                          </a:prstClr>
                        </a:gs>
                        <a:gs pos="72000">
                          <a:prstClr val="black">
                            <a:lumMod val="95000"/>
                            <a:lumOff val="5000"/>
                          </a:prst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：白血病位于中国癌症排名第九位，其中慢粒仅占白血病的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prstClr val="black">
                            <a:lumMod val="85000"/>
                            <a:lumOff val="15000"/>
                          </a:prstClr>
                        </a:gs>
                        <a:gs pos="72000">
                          <a:prstClr val="black">
                            <a:lumMod val="95000"/>
                            <a:lumOff val="5000"/>
                          </a:prst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15%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prstClr val="black">
                            <a:lumMod val="85000"/>
                            <a:lumOff val="15000"/>
                          </a:prstClr>
                        </a:gs>
                        <a:gs pos="72000">
                          <a:prstClr val="black">
                            <a:lumMod val="95000"/>
                            <a:lumOff val="5000"/>
                          </a:prst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，对医保基金影响小。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B4441CA5-BB78-CDFB-EAE0-A596854E16A2}"/>
              </a:ext>
            </a:extLst>
          </p:cNvPr>
          <p:cNvGrpSpPr/>
          <p:nvPr/>
        </p:nvGrpSpPr>
        <p:grpSpPr>
          <a:xfrm>
            <a:off x="5572125" y="3002850"/>
            <a:ext cx="6156694" cy="2201323"/>
            <a:chOff x="600287" y="1010724"/>
            <a:chExt cx="6019800" cy="2201323"/>
          </a:xfrm>
        </p:grpSpPr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40DA02D1-442D-0FD5-467B-107D7D674B20}"/>
                </a:ext>
              </a:extLst>
            </p:cNvPr>
            <p:cNvSpPr/>
            <p:nvPr/>
          </p:nvSpPr>
          <p:spPr>
            <a:xfrm>
              <a:off x="600287" y="1455256"/>
              <a:ext cx="6019800" cy="17567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6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CD5995BB-E2A6-7B72-AF50-D6F74F125329}"/>
                </a:ext>
              </a:extLst>
            </p:cNvPr>
            <p:cNvSpPr/>
            <p:nvPr/>
          </p:nvSpPr>
          <p:spPr>
            <a:xfrm>
              <a:off x="603415" y="1010724"/>
              <a:ext cx="3541823" cy="433409"/>
            </a:xfrm>
            <a:prstGeom prst="rect">
              <a:avLst/>
            </a:prstGeom>
            <a:gradFill flip="none" rotWithShape="1">
              <a:gsLst>
                <a:gs pos="0">
                  <a:srgbClr val="0076C0"/>
                </a:gs>
                <a:gs pos="72000">
                  <a:srgbClr val="05A8E3"/>
                </a:gs>
              </a:gsLst>
              <a:lin ang="10800000" scaled="1"/>
              <a:tileRect/>
            </a:gradFill>
            <a:ln>
              <a:solidFill>
                <a:srgbClr val="0076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white"/>
                      </a:gs>
                      <a:gs pos="72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弥补现有目录短板</a:t>
              </a:r>
            </a:p>
          </p:txBody>
        </p:sp>
        <p:sp>
          <p:nvSpPr>
            <p:cNvPr id="96" name="矩形: 圆角 95">
              <a:extLst>
                <a:ext uri="{FF2B5EF4-FFF2-40B4-BE49-F238E27FC236}">
                  <a16:creationId xmlns:a16="http://schemas.microsoft.com/office/drawing/2014/main" id="{8499EA67-4476-5841-7CC5-6F1BC01B48AE}"/>
                </a:ext>
              </a:extLst>
            </p:cNvPr>
            <p:cNvSpPr/>
            <p:nvPr/>
          </p:nvSpPr>
          <p:spPr>
            <a:xfrm>
              <a:off x="718367" y="1576786"/>
              <a:ext cx="5803900" cy="424005"/>
            </a:xfrm>
            <a:prstGeom prst="roundRect">
              <a:avLst/>
            </a:prstGeom>
            <a:gradFill flip="none" rotWithShape="1">
              <a:gsLst>
                <a:gs pos="0">
                  <a:srgbClr val="0076C0">
                    <a:alpha val="18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6DBA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奥雷巴替尼是中国原创，全新化学结构，拥有全球自主知识产权专利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类原创新药。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7" name="矩形: 圆角 96">
              <a:extLst>
                <a:ext uri="{FF2B5EF4-FFF2-40B4-BE49-F238E27FC236}">
                  <a16:creationId xmlns:a16="http://schemas.microsoft.com/office/drawing/2014/main" id="{DB25AB52-7989-2EBD-EFD7-07AB18BD0403}"/>
                </a:ext>
              </a:extLst>
            </p:cNvPr>
            <p:cNvSpPr/>
            <p:nvPr/>
          </p:nvSpPr>
          <p:spPr>
            <a:xfrm>
              <a:off x="736600" y="2128286"/>
              <a:ext cx="5803900" cy="535010"/>
            </a:xfrm>
            <a:prstGeom prst="roundRect">
              <a:avLst/>
            </a:prstGeom>
            <a:gradFill flip="none" rotWithShape="1">
              <a:gsLst>
                <a:gs pos="0">
                  <a:srgbClr val="0076C0">
                    <a:alpha val="18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6DBA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泊那替尼国内尚未获批，奥雷巴替尼是患者唯一选择。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6DBA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国内目录内药品对一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二代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TKI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耐药和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或不耐受慢粒患者均无效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A4085CBE-E413-0C1F-35AB-8FD18EED9CDF}"/>
                </a:ext>
              </a:extLst>
            </p:cNvPr>
            <p:cNvSpPr/>
            <p:nvPr/>
          </p:nvSpPr>
          <p:spPr>
            <a:xfrm>
              <a:off x="736600" y="2765209"/>
              <a:ext cx="5803900" cy="424005"/>
            </a:xfrm>
            <a:prstGeom prst="roundRect">
              <a:avLst/>
            </a:prstGeom>
            <a:gradFill flip="none" rotWithShape="1">
              <a:gsLst>
                <a:gs pos="0">
                  <a:srgbClr val="0076C0">
                    <a:alpha val="18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6DBA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填补原</a:t>
              </a: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目录内慢粒耐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药患者的治疗空白，临床不可替代。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药品强效、持久、安全、便捷，可显著改善患者生存获益和生活质量。</a:t>
              </a: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D62C1E77-E3FE-6B95-4FB4-962CBB4FE395}"/>
              </a:ext>
            </a:extLst>
          </p:cNvPr>
          <p:cNvGrpSpPr/>
          <p:nvPr/>
        </p:nvGrpSpPr>
        <p:grpSpPr>
          <a:xfrm>
            <a:off x="5562600" y="5426369"/>
            <a:ext cx="6175744" cy="1028132"/>
            <a:chOff x="609600" y="1211531"/>
            <a:chExt cx="6019800" cy="1112404"/>
          </a:xfrm>
        </p:grpSpPr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8A0201C2-179D-2996-772F-5AC0FD99D447}"/>
                </a:ext>
              </a:extLst>
            </p:cNvPr>
            <p:cNvSpPr/>
            <p:nvPr/>
          </p:nvSpPr>
          <p:spPr>
            <a:xfrm>
              <a:off x="609600" y="1644940"/>
              <a:ext cx="6019800" cy="67899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6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5F2A7BB9-A648-B3DF-868B-EF3F073269A2}"/>
                </a:ext>
              </a:extLst>
            </p:cNvPr>
            <p:cNvSpPr/>
            <p:nvPr/>
          </p:nvSpPr>
          <p:spPr>
            <a:xfrm>
              <a:off x="611077" y="1211531"/>
              <a:ext cx="3541823" cy="433409"/>
            </a:xfrm>
            <a:prstGeom prst="rect">
              <a:avLst/>
            </a:prstGeom>
            <a:gradFill flip="none" rotWithShape="1">
              <a:gsLst>
                <a:gs pos="0">
                  <a:srgbClr val="0076C0"/>
                </a:gs>
                <a:gs pos="72000">
                  <a:srgbClr val="05A8E3"/>
                </a:gs>
              </a:gsLst>
              <a:lin ang="10800000" scaled="1"/>
              <a:tileRect/>
            </a:gradFill>
            <a:ln>
              <a:solidFill>
                <a:srgbClr val="0076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white"/>
                      </a:gs>
                      <a:gs pos="72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降低临床管理难度</a:t>
              </a:r>
            </a:p>
          </p:txBody>
        </p:sp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F6DFED84-720B-D966-E4C1-EF9DE7699D5E}"/>
                </a:ext>
              </a:extLst>
            </p:cNvPr>
            <p:cNvSpPr/>
            <p:nvPr/>
          </p:nvSpPr>
          <p:spPr>
            <a:xfrm>
              <a:off x="736600" y="1763767"/>
              <a:ext cx="5803900" cy="424005"/>
            </a:xfrm>
            <a:prstGeom prst="roundRect">
              <a:avLst/>
            </a:prstGeom>
            <a:gradFill flip="none" rotWithShape="1">
              <a:gsLst>
                <a:gs pos="0">
                  <a:srgbClr val="0076C0">
                    <a:alpha val="18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6DBA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口服制剂、依从性好，门诊用药，无需住院，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常温保存，有效期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83C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48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83C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个月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72000">
                        <a:prstClr val="black">
                          <a:lumMod val="95000"/>
                          <a:lumOff val="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，医保经办机构无需特殊管理。</a:t>
              </a:r>
            </a:p>
          </p:txBody>
        </p:sp>
      </p:grpSp>
      <p:pic>
        <p:nvPicPr>
          <p:cNvPr id="33" name="图形 32">
            <a:extLst>
              <a:ext uri="{FF2B5EF4-FFF2-40B4-BE49-F238E27FC236}">
                <a16:creationId xmlns:a16="http://schemas.microsoft.com/office/drawing/2014/main" id="{D685514E-A904-45DB-F3CC-82EC67FDE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089" y="327944"/>
            <a:ext cx="467270" cy="389392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E848B800-63E2-6337-B08E-E11F0CD301A2}"/>
              </a:ext>
            </a:extLst>
          </p:cNvPr>
          <p:cNvSpPr txBox="1"/>
          <p:nvPr/>
        </p:nvSpPr>
        <p:spPr>
          <a:xfrm>
            <a:off x="2861254" y="6601270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A88101F-E4F4-3094-1B1A-D718C9221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9</a:t>
            </a:r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1B619A5-3090-57B7-F682-063700DE2FFB}"/>
              </a:ext>
            </a:extLst>
          </p:cNvPr>
          <p:cNvGrpSpPr/>
          <p:nvPr/>
        </p:nvGrpSpPr>
        <p:grpSpPr>
          <a:xfrm>
            <a:off x="539566" y="4175378"/>
            <a:ext cx="4624340" cy="2279754"/>
            <a:chOff x="539566" y="4175378"/>
            <a:chExt cx="4624340" cy="227975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257977E-7F6A-526A-2EC0-32B7E9A60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49" t="51016" r="38859"/>
            <a:stretch/>
          </p:blipFill>
          <p:spPr>
            <a:xfrm>
              <a:off x="539566" y="4175378"/>
              <a:ext cx="4624340" cy="2279754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1172C07-D0D5-7486-4731-708634DE9198}"/>
                </a:ext>
              </a:extLst>
            </p:cNvPr>
            <p:cNvSpPr txBox="1"/>
            <p:nvPr/>
          </p:nvSpPr>
          <p:spPr>
            <a:xfrm>
              <a:off x="938985" y="4180188"/>
              <a:ext cx="93405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2022</a:t>
              </a:r>
              <a:r>
                <a:rPr lang="zh-CN" altLang="en-US" sz="12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95880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0747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0747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9983;"/>
</p:tagLst>
</file>

<file path=ppt/theme/theme1.xml><?xml version="1.0" encoding="utf-8"?>
<a:theme xmlns:a="http://schemas.openxmlformats.org/drawingml/2006/main" name="Office 主题">
  <a:themeElements>
    <a:clrScheme name="Acrux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0099"/>
      </a:accent1>
      <a:accent2>
        <a:srgbClr val="1A75BB"/>
      </a:accent2>
      <a:accent3>
        <a:srgbClr val="25A9E0"/>
      </a:accent3>
      <a:accent4>
        <a:srgbClr val="7BA1E1"/>
      </a:accent4>
      <a:accent5>
        <a:srgbClr val="B4D0F8"/>
      </a:accent5>
      <a:accent6>
        <a:srgbClr val="33CCCC"/>
      </a:accent6>
      <a:hlink>
        <a:srgbClr val="0066FF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6C0"/>
        </a:solidFill>
        <a:ln>
          <a:noFill/>
        </a:ln>
      </a:spPr>
      <a:bodyPr rtlCol="0" anchor="ctr"/>
      <a:lstStyle>
        <a:defPPr algn="ctr">
          <a:defRPr b="1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0076C0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4414</TotalTime>
  <Words>1713</Words>
  <Application>Microsoft Office PowerPoint</Application>
  <PresentationFormat>宽屏</PresentationFormat>
  <Paragraphs>133</Paragraphs>
  <Slides>10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OPPOSans R</vt:lpstr>
      <vt:lpstr>等线</vt:lpstr>
      <vt:lpstr>微软雅黑</vt:lpstr>
      <vt:lpstr>Arial</vt:lpstr>
      <vt:lpstr>Calibri</vt:lpstr>
      <vt:lpstr>Impact</vt:lpstr>
      <vt:lpstr>Wingdings</vt:lpstr>
      <vt:lpstr>Office 主题</vt:lpstr>
      <vt:lpstr>think-cell Slide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奥雷巴替尼片  （耐立克®）</dc:title>
  <dc:creator>吴颖</dc:creator>
  <cp:lastModifiedBy>Ying Wu</cp:lastModifiedBy>
  <cp:revision>493</cp:revision>
  <dcterms:created xsi:type="dcterms:W3CDTF">2022-07-10T13:58:38Z</dcterms:created>
  <dcterms:modified xsi:type="dcterms:W3CDTF">2024-07-12T14:29:38Z</dcterms:modified>
</cp:coreProperties>
</file>