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6"/>
  </p:notesMasterIdLst>
  <p:sldIdLst>
    <p:sldId id="256" r:id="rId3"/>
    <p:sldId id="261" r:id="rId4"/>
    <p:sldId id="283" r:id="rId5"/>
    <p:sldId id="318" r:id="rId7"/>
    <p:sldId id="258" r:id="rId8"/>
    <p:sldId id="329" r:id="rId9"/>
    <p:sldId id="313" r:id="rId10"/>
    <p:sldId id="315" r:id="rId11"/>
    <p:sldId id="316" r:id="rId12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93D3"/>
    <a:srgbClr val="DEEBF7"/>
    <a:srgbClr val="EAF2FA"/>
    <a:srgbClr val="515151"/>
    <a:srgbClr val="383838"/>
    <a:srgbClr val="0065C4"/>
    <a:srgbClr val="5EB3E4"/>
    <a:srgbClr val="E9F6FC"/>
    <a:srgbClr val="00478E"/>
    <a:srgbClr val="E4F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37" autoAdjust="0"/>
    <p:restoredTop sz="96182" autoAdjust="0"/>
  </p:normalViewPr>
  <p:slideViewPr>
    <p:cSldViewPr snapToGrid="0">
      <p:cViewPr varScale="1">
        <p:scale>
          <a:sx n="131" d="100"/>
          <a:sy n="131" d="100"/>
        </p:scale>
        <p:origin x="232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gs" Target="tags/tag55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tags" Target="../tags/tag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tags" Target="../tags/tag4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image" Target="../media/image7.png"/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3"/>
            <a:ext cx="12192000" cy="6854653"/>
          </a:xfrm>
          <a:prstGeom prst="rect">
            <a:avLst/>
          </a:prstGeom>
        </p:spPr>
      </p:pic>
      <p:sp>
        <p:nvSpPr>
          <p:cNvPr id="43" name="文本框 42"/>
          <p:cNvSpPr txBox="1"/>
          <p:nvPr userDrawn="1"/>
        </p:nvSpPr>
        <p:spPr>
          <a:xfrm>
            <a:off x="489074" y="6466589"/>
            <a:ext cx="1960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n w="0"/>
                <a:solidFill>
                  <a:schemeClr val="bg1"/>
                </a:solidFill>
              </a:rPr>
              <a:t>INNOVATIONS FOR LIFE</a:t>
            </a:r>
            <a:endParaRPr lang="zh-CN" altLang="en-US" sz="1200" dirty="0">
              <a:ln w="0"/>
              <a:solidFill>
                <a:schemeClr val="bg1"/>
              </a:solidFill>
            </a:endParaRPr>
          </a:p>
        </p:txBody>
      </p:sp>
      <p:sp>
        <p:nvSpPr>
          <p:cNvPr id="9801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541174" y="3177584"/>
            <a:ext cx="5270086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这是一段副标题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  <a:endParaRPr lang="en-US" dirty="0"/>
          </a:p>
        </p:txBody>
      </p:sp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4200" y="627380"/>
            <a:ext cx="5780405" cy="5277485"/>
          </a:xfrm>
          <a:prstGeom prst="rect">
            <a:avLst/>
          </a:prstGeom>
        </p:spPr>
      </p:pic>
      <p:sp>
        <p:nvSpPr>
          <p:cNvPr id="9802" name="标题 1"/>
          <p:cNvSpPr>
            <a:spLocks noGrp="1"/>
          </p:cNvSpPr>
          <p:nvPr>
            <p:ph type="ctrTitle" hasCustomPrompt="1"/>
          </p:nvPr>
        </p:nvSpPr>
        <p:spPr>
          <a:xfrm>
            <a:off x="541174" y="1756775"/>
            <a:ext cx="6755052" cy="142081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>
                <a:solidFill>
                  <a:srgbClr val="00478E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这是一段大标题</a:t>
            </a:r>
            <a:r>
              <a:rPr lang="en-US" altLang="zh-CN" dirty="0"/>
              <a:t>48</a:t>
            </a:r>
            <a:r>
              <a:rPr lang="zh-CN" altLang="en-US" dirty="0"/>
              <a:t>号字</a:t>
            </a:r>
            <a:endParaRPr lang="zh-CN" altLang="en-US" dirty="0"/>
          </a:p>
        </p:txBody>
      </p:sp>
      <p:sp>
        <p:nvSpPr>
          <p:cNvPr id="40" name="Freeform 12_1"/>
          <p:cNvSpPr/>
          <p:nvPr userDrawn="1"/>
        </p:nvSpPr>
        <p:spPr bwMode="auto">
          <a:xfrm>
            <a:off x="14394055" y="4372943"/>
            <a:ext cx="1209872" cy="1396006"/>
          </a:xfrm>
          <a:custGeom>
            <a:avLst/>
            <a:gdLst>
              <a:gd name="T0" fmla="*/ 2106 w 2106"/>
              <a:gd name="T1" fmla="*/ 1822 h 2430"/>
              <a:gd name="T2" fmla="*/ 2106 w 2106"/>
              <a:gd name="T3" fmla="*/ 608 h 2430"/>
              <a:gd name="T4" fmla="*/ 1053 w 2106"/>
              <a:gd name="T5" fmla="*/ 0 h 2430"/>
              <a:gd name="T6" fmla="*/ 0 w 2106"/>
              <a:gd name="T7" fmla="*/ 608 h 2430"/>
              <a:gd name="T8" fmla="*/ 0 w 2106"/>
              <a:gd name="T9" fmla="*/ 1822 h 2430"/>
              <a:gd name="T10" fmla="*/ 1053 w 2106"/>
              <a:gd name="T11" fmla="*/ 2430 h 2430"/>
              <a:gd name="T12" fmla="*/ 2106 w 2106"/>
              <a:gd name="T13" fmla="*/ 1822 h 2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06" h="2430">
                <a:moveTo>
                  <a:pt x="2106" y="1822"/>
                </a:moveTo>
                <a:lnTo>
                  <a:pt x="2106" y="608"/>
                </a:lnTo>
                <a:lnTo>
                  <a:pt x="1053" y="0"/>
                </a:lnTo>
                <a:lnTo>
                  <a:pt x="0" y="608"/>
                </a:lnTo>
                <a:lnTo>
                  <a:pt x="0" y="1822"/>
                </a:lnTo>
                <a:lnTo>
                  <a:pt x="1053" y="2430"/>
                </a:lnTo>
                <a:lnTo>
                  <a:pt x="2106" y="18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1" name="图片 4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t="25761" r="11854" b="23909"/>
          <a:stretch>
            <a:fillRect/>
          </a:stretch>
        </p:blipFill>
        <p:spPr>
          <a:xfrm>
            <a:off x="8094699" y="2936798"/>
            <a:ext cx="2562799" cy="98440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7371080" y="4433570"/>
            <a:ext cx="1496695" cy="770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7380605" y="4531360"/>
            <a:ext cx="1530350" cy="582930"/>
            <a:chOff x="6653" y="5206"/>
            <a:chExt cx="10667" cy="4060"/>
          </a:xfrm>
        </p:grpSpPr>
        <p:pic>
          <p:nvPicPr>
            <p:cNvPr id="6" name="图片 5" descr="微信图片_2023020112455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10543" t="12337" r="48139" b="13518"/>
            <a:stretch>
              <a:fillRect/>
            </a:stretch>
          </p:blipFill>
          <p:spPr>
            <a:xfrm>
              <a:off x="6653" y="5206"/>
              <a:ext cx="4171" cy="4060"/>
            </a:xfrm>
            <a:prstGeom prst="rect">
              <a:avLst/>
            </a:prstGeom>
          </p:spPr>
        </p:pic>
        <p:pic>
          <p:nvPicPr>
            <p:cNvPr id="5" name="图片 4" descr="微信图片_2023020112455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rcRect l="59927" t="29401" r="5642" b="14421"/>
            <a:stretch>
              <a:fillRect/>
            </a:stretch>
          </p:blipFill>
          <p:spPr>
            <a:xfrm>
              <a:off x="14017" y="6183"/>
              <a:ext cx="3303" cy="2924"/>
            </a:xfrm>
            <a:prstGeom prst="rect">
              <a:avLst/>
            </a:prstGeom>
          </p:spPr>
        </p:pic>
        <p:pic>
          <p:nvPicPr>
            <p:cNvPr id="8" name="图片 7" descr="56712d10-951c-4399-8beb-41914fd5765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57" y="5713"/>
              <a:ext cx="3482" cy="3423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3" y="-80544"/>
            <a:ext cx="12429583" cy="6962742"/>
          </a:xfrm>
          <a:prstGeom prst="rect">
            <a:avLst/>
          </a:prstGeom>
        </p:spPr>
      </p:pic>
      <p:sp>
        <p:nvSpPr>
          <p:cNvPr id="20" name="标题 1"/>
          <p:cNvSpPr>
            <a:spLocks noGrp="1"/>
          </p:cNvSpPr>
          <p:nvPr>
            <p:ph type="title" hasCustomPrompt="1"/>
          </p:nvPr>
        </p:nvSpPr>
        <p:spPr>
          <a:xfrm>
            <a:off x="6105161" y="2572021"/>
            <a:ext cx="3931932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00478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err="1"/>
              <a:t>这是一段标题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 hasCustomPrompt="1"/>
          </p:nvPr>
        </p:nvSpPr>
        <p:spPr>
          <a:xfrm>
            <a:off x="6105161" y="3573962"/>
            <a:ext cx="3163196" cy="6126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rgbClr val="62B3E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这是一段副标题</a:t>
            </a:r>
            <a:endParaRPr lang="en-US" dirty="0"/>
          </a:p>
        </p:txBody>
      </p:sp>
      <p:pic>
        <p:nvPicPr>
          <p:cNvPr id="70" name="图片 6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543" y="353402"/>
            <a:ext cx="1526075" cy="554937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1083241" y="1165626"/>
            <a:ext cx="5273173" cy="4816672"/>
            <a:chOff x="1083241" y="1165626"/>
            <a:chExt cx="5273173" cy="4816672"/>
          </a:xfrm>
        </p:grpSpPr>
        <p:sp>
          <p:nvSpPr>
            <p:cNvPr id="9" name="椭圆 8"/>
            <p:cNvSpPr/>
            <p:nvPr userDrawn="1"/>
          </p:nvSpPr>
          <p:spPr>
            <a:xfrm>
              <a:off x="1358511" y="4163293"/>
              <a:ext cx="1648918" cy="1648918"/>
            </a:xfrm>
            <a:prstGeom prst="ellipse">
              <a:avLst/>
            </a:prstGeom>
            <a:solidFill>
              <a:srgbClr val="0047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69" name="图片 68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62"/>
            <a:stretch>
              <a:fillRect/>
            </a:stretch>
          </p:blipFill>
          <p:spPr>
            <a:xfrm>
              <a:off x="1083241" y="1165626"/>
              <a:ext cx="5273173" cy="4816672"/>
            </a:xfrm>
            <a:prstGeom prst="rect">
              <a:avLst/>
            </a:prstGeom>
          </p:spPr>
        </p:pic>
      </p:grp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2784689" y="3098142"/>
            <a:ext cx="1559398" cy="1065151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76" name="任意形状 75"/>
          <p:cNvSpPr/>
          <p:nvPr userDrawn="1"/>
        </p:nvSpPr>
        <p:spPr>
          <a:xfrm>
            <a:off x="8295774" y="3448185"/>
            <a:ext cx="3942664" cy="3453199"/>
          </a:xfrm>
          <a:custGeom>
            <a:avLst/>
            <a:gdLst>
              <a:gd name="connsiteX0" fmla="*/ 4340698 w 4340698"/>
              <a:gd name="connsiteY0" fmla="*/ 0 h 3801819"/>
              <a:gd name="connsiteX1" fmla="*/ 4340698 w 4340698"/>
              <a:gd name="connsiteY1" fmla="*/ 3801819 h 3801819"/>
              <a:gd name="connsiteX2" fmla="*/ 0 w 4340698"/>
              <a:gd name="connsiteY2" fmla="*/ 3801819 h 3801819"/>
              <a:gd name="connsiteX3" fmla="*/ 0 w 4340698"/>
              <a:gd name="connsiteY3" fmla="*/ 3801214 h 3801819"/>
              <a:gd name="connsiteX4" fmla="*/ 179359 w 4340698"/>
              <a:gd name="connsiteY4" fmla="*/ 3797103 h 3801819"/>
              <a:gd name="connsiteX5" fmla="*/ 4332624 w 4340698"/>
              <a:gd name="connsiteY5" fmla="*/ 63542 h 380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0698" h="3801819">
                <a:moveTo>
                  <a:pt x="4340698" y="0"/>
                </a:moveTo>
                <a:lnTo>
                  <a:pt x="4340698" y="3801819"/>
                </a:lnTo>
                <a:lnTo>
                  <a:pt x="0" y="3801819"/>
                </a:lnTo>
                <a:lnTo>
                  <a:pt x="0" y="3801214"/>
                </a:lnTo>
                <a:lnTo>
                  <a:pt x="179359" y="3797103"/>
                </a:lnTo>
                <a:cubicBezTo>
                  <a:pt x="2293556" y="3699991"/>
                  <a:pt x="4019297" y="2114152"/>
                  <a:pt x="4332624" y="63542"/>
                </a:cubicBezTo>
                <a:close/>
              </a:path>
            </a:pathLst>
          </a:custGeom>
          <a:solidFill>
            <a:srgbClr val="004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77" name="任意形状 76"/>
          <p:cNvSpPr/>
          <p:nvPr userDrawn="1"/>
        </p:nvSpPr>
        <p:spPr>
          <a:xfrm rot="10800000">
            <a:off x="-53990" y="-80545"/>
            <a:ext cx="3435046" cy="3008600"/>
          </a:xfrm>
          <a:custGeom>
            <a:avLst/>
            <a:gdLst>
              <a:gd name="connsiteX0" fmla="*/ 4340698 w 4340698"/>
              <a:gd name="connsiteY0" fmla="*/ 0 h 3801819"/>
              <a:gd name="connsiteX1" fmla="*/ 4340698 w 4340698"/>
              <a:gd name="connsiteY1" fmla="*/ 3801819 h 3801819"/>
              <a:gd name="connsiteX2" fmla="*/ 0 w 4340698"/>
              <a:gd name="connsiteY2" fmla="*/ 3801819 h 3801819"/>
              <a:gd name="connsiteX3" fmla="*/ 0 w 4340698"/>
              <a:gd name="connsiteY3" fmla="*/ 3801214 h 3801819"/>
              <a:gd name="connsiteX4" fmla="*/ 179359 w 4340698"/>
              <a:gd name="connsiteY4" fmla="*/ 3797103 h 3801819"/>
              <a:gd name="connsiteX5" fmla="*/ 4332624 w 4340698"/>
              <a:gd name="connsiteY5" fmla="*/ 63542 h 380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0698" h="3801819">
                <a:moveTo>
                  <a:pt x="4340698" y="0"/>
                </a:moveTo>
                <a:lnTo>
                  <a:pt x="4340698" y="3801819"/>
                </a:lnTo>
                <a:lnTo>
                  <a:pt x="0" y="3801819"/>
                </a:lnTo>
                <a:lnTo>
                  <a:pt x="0" y="3801214"/>
                </a:lnTo>
                <a:lnTo>
                  <a:pt x="179359" y="3797103"/>
                </a:lnTo>
                <a:cubicBezTo>
                  <a:pt x="2293556" y="3699991"/>
                  <a:pt x="4019297" y="2114152"/>
                  <a:pt x="4332624" y="63542"/>
                </a:cubicBezTo>
                <a:close/>
              </a:path>
            </a:pathLst>
          </a:custGeom>
          <a:solidFill>
            <a:srgbClr val="004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8625" y="331173"/>
            <a:ext cx="6242404" cy="669855"/>
          </a:xfrm>
          <a:prstGeom prst="rect">
            <a:avLst/>
          </a:prstGeom>
        </p:spPr>
        <p:txBody>
          <a:bodyPr bIns="36195" anchor="t" anchorCtr="0">
            <a:noAutofit/>
          </a:bodyPr>
          <a:lstStyle>
            <a:lvl1pPr>
              <a:defRPr sz="2800">
                <a:solidFill>
                  <a:srgbClr val="00478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这是一段标题</a:t>
            </a:r>
            <a:r>
              <a:rPr kumimoji="1" lang="en-US" altLang="zh-CN" dirty="0"/>
              <a:t>24</a:t>
            </a:r>
            <a:r>
              <a:rPr kumimoji="1" lang="zh-CN" altLang="en-US" dirty="0"/>
              <a:t>号字</a:t>
            </a:r>
            <a:endParaRPr lang="en-US" dirty="0"/>
          </a:p>
        </p:txBody>
      </p:sp>
      <p:pic>
        <p:nvPicPr>
          <p:cNvPr id="7" name="图片 6" descr="资源 1@2x"/>
          <p:cNvPicPr>
            <a:picLocks noChangeAspect="1"/>
          </p:cNvPicPr>
          <p:nvPr/>
        </p:nvPicPr>
        <p:blipFill>
          <a:blip r:embed="rId2"/>
          <a:srcRect b="31281"/>
          <a:stretch>
            <a:fillRect/>
          </a:stretch>
        </p:blipFill>
        <p:spPr>
          <a:xfrm>
            <a:off x="-248920" y="3829050"/>
            <a:ext cx="12689840" cy="31038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558" y="135597"/>
            <a:ext cx="1526075" cy="554937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100013" y="6602730"/>
            <a:ext cx="12292013" cy="246380"/>
          </a:xfrm>
          <a:prstGeom prst="rect">
            <a:avLst/>
          </a:prstGeom>
          <a:solidFill>
            <a:srgbClr val="0047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444920" y="419086"/>
            <a:ext cx="288114" cy="288114"/>
          </a:xfrm>
          <a:prstGeom prst="ellipse">
            <a:avLst/>
          </a:prstGeom>
          <a:solidFill>
            <a:srgbClr val="004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564663" y="419086"/>
            <a:ext cx="288114" cy="28811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1@2x"/>
          <p:cNvPicPr>
            <a:picLocks noChangeAspect="1"/>
          </p:cNvPicPr>
          <p:nvPr userDrawn="1"/>
        </p:nvPicPr>
        <p:blipFill>
          <a:blip r:embed="rId2"/>
          <a:srcRect b="31281"/>
          <a:stretch>
            <a:fillRect/>
          </a:stretch>
        </p:blipFill>
        <p:spPr>
          <a:xfrm>
            <a:off x="-248920" y="3829050"/>
            <a:ext cx="12689840" cy="310388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00013" y="6595745"/>
            <a:ext cx="12292013" cy="246380"/>
          </a:xfrm>
          <a:prstGeom prst="rect">
            <a:avLst/>
          </a:prstGeom>
          <a:solidFill>
            <a:srgbClr val="0047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558" y="135597"/>
            <a:ext cx="1526075" cy="554937"/>
          </a:xfrm>
          <a:prstGeom prst="rect">
            <a:avLst/>
          </a:prstGeom>
        </p:spPr>
      </p:pic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42" y="6431884"/>
            <a:ext cx="2556584" cy="13994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543" y="353402"/>
            <a:ext cx="1526075" cy="55493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3"/>
            <a:ext cx="12192000" cy="6854653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>
            <p:custDataLst>
              <p:tags r:id="rId6"/>
            </p:custDataLst>
          </p:nvPr>
        </p:nvSpPr>
        <p:spPr>
          <a:xfrm>
            <a:off x="489074" y="6466589"/>
            <a:ext cx="1960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200" dirty="0">
                <a:ln w="0"/>
                <a:solidFill>
                  <a:schemeClr val="bg1"/>
                </a:solidFill>
              </a:rPr>
              <a:t>INNOVATIONS FOR LIFE</a:t>
            </a:r>
            <a:endParaRPr lang="zh-CN" altLang="en-US" sz="1200" dirty="0">
              <a:ln w="0"/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30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 txBox="1"/>
          <p:nvPr/>
        </p:nvSpPr>
        <p:spPr>
          <a:xfrm>
            <a:off x="1034321" y="1814565"/>
            <a:ext cx="7903646" cy="1025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zh-CN" altLang="en-US" sz="4800" b="0" dirty="0">
              <a:solidFill>
                <a:schemeClr val="bg1"/>
              </a:solidFill>
            </a:endParaRPr>
          </a:p>
        </p:txBody>
      </p:sp>
      <p:sp>
        <p:nvSpPr>
          <p:cNvPr id="21" name="标题 20"/>
          <p:cNvSpPr>
            <a:spLocks noGrp="1"/>
          </p:cNvSpPr>
          <p:nvPr>
            <p:ph type="ctrTitle"/>
          </p:nvPr>
        </p:nvSpPr>
        <p:spPr>
          <a:xfrm>
            <a:off x="1033145" y="1938655"/>
            <a:ext cx="5770245" cy="1051560"/>
          </a:xfrm>
        </p:spPr>
        <p:txBody>
          <a:bodyPr/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/>
              <a:t>托珠单抗注射液</a:t>
            </a:r>
            <a:br>
              <a:rPr lang="zh-CN" altLang="en-US" dirty="0"/>
            </a:br>
            <a:r>
              <a:rPr lang="zh-CN" altLang="en-US" dirty="0"/>
              <a:t>（施瑞立</a:t>
            </a:r>
            <a:r>
              <a:rPr lang="en-US" altLang="zh-CN" baseline="30000" dirty="0"/>
              <a:t>®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3550920" y="6482715"/>
            <a:ext cx="5090160" cy="22352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9510" tIns="19755" rIns="39510" bIns="19755" rtlCol="0" anchor="t">
            <a:spAutoFit/>
          </a:bodyPr>
          <a:p>
            <a:pPr algn="ctr" defTabSz="394970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此资料仅用于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“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20</a:t>
            </a:r>
            <a:r>
              <a:rPr 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24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年国家医保目录调整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”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申报工作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28215" y="3948430"/>
            <a:ext cx="3380740" cy="3467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39510" tIns="19755" rIns="39510" bIns="19755" rtlCol="0">
            <a:spAutoFit/>
          </a:bodyPr>
          <a:p>
            <a:pPr algn="ctr" defTabSz="394970"/>
            <a:r>
              <a:rPr lang="zh-CN" altLang="en-US" sz="2000" b="1" dirty="0">
                <a:solidFill>
                  <a:srgbClr val="0047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百奥泰生物制药股份有限公司</a:t>
            </a:r>
            <a:endParaRPr lang="zh-CN" altLang="en-US" sz="2000" b="1" dirty="0">
              <a:solidFill>
                <a:srgbClr val="00478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9148445" y="6482715"/>
            <a:ext cx="3043555" cy="22352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9510" tIns="19755" rIns="39510" bIns="19755" rtlCol="0" anchor="t">
            <a:spAutoFit/>
          </a:bodyPr>
          <a:p>
            <a:pPr algn="ctr" defTabSz="394970"/>
            <a:r>
              <a:rPr lang="x-none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不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含经济性信息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23666" y="1608722"/>
            <a:ext cx="8072373" cy="3883345"/>
            <a:chOff x="757282" y="1700808"/>
            <a:chExt cx="10763164" cy="5177793"/>
          </a:xfrm>
        </p:grpSpPr>
        <p:grpSp>
          <p:nvGrpSpPr>
            <p:cNvPr id="3" name="2b751056-6b97-492c-b763-340acee7e99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757282" y="1700808"/>
              <a:ext cx="10763164" cy="5138825"/>
              <a:chOff x="1175743" y="1700808"/>
              <a:chExt cx="10344705" cy="5138825"/>
            </a:xfrm>
          </p:grpSpPr>
          <p:sp>
            <p:nvSpPr>
              <p:cNvPr id="5" name="iṡľïḑè"/>
              <p:cNvSpPr txBox="1"/>
              <p:nvPr/>
            </p:nvSpPr>
            <p:spPr bwMode="auto">
              <a:xfrm>
                <a:off x="3822154" y="1700808"/>
                <a:ext cx="7698294" cy="4003616"/>
              </a:xfrm>
              <a:prstGeom prst="rect">
                <a:avLst/>
              </a:prstGeom>
              <a:noFill/>
            </p:spPr>
            <p:txBody>
              <a:bodyPr wrap="square" tIns="0" anchor="t">
                <a:noAutofit/>
              </a:bodyPr>
              <a:lstStyle>
                <a:defPPr>
                  <a:defRPr lang="zh-CN"/>
                </a:defPPr>
                <a:lvl1pPr>
                  <a:defRPr sz="1600" b="1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742950" indent="-28575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marL="257175" indent="-257175">
                  <a:lnSpc>
                    <a:spcPct val="150000"/>
                  </a:lnSpc>
                  <a:buFont typeface="+mj-lt"/>
                  <a:buAutoNum type="arabicPeriod"/>
                </a:pPr>
                <a:endParaRPr lang="en-US" altLang="zh-CN" sz="1200" b="0" dirty="0">
                  <a:solidFill>
                    <a:schemeClr val="accent6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cxnSp>
            <p:nvCxnSpPr>
              <p:cNvPr id="6" name="直接连接符 9"/>
              <p:cNvCxnSpPr/>
              <p:nvPr/>
            </p:nvCxnSpPr>
            <p:spPr>
              <a:xfrm>
                <a:off x="3696888" y="1780800"/>
                <a:ext cx="0" cy="5058833"/>
              </a:xfrm>
              <a:prstGeom prst="line">
                <a:avLst/>
              </a:prstGeom>
              <a:solidFill>
                <a:srgbClr val="FFCC00"/>
              </a:solidFill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" name="išľïḋé"/>
              <p:cNvSpPr txBox="1"/>
              <p:nvPr/>
            </p:nvSpPr>
            <p:spPr>
              <a:xfrm>
                <a:off x="1175743" y="1700808"/>
                <a:ext cx="2521108" cy="553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r-TR" sz="2100" b="1" dirty="0">
                    <a:solidFill>
                      <a:srgbClr val="12478E"/>
                    </a:solidFill>
                    <a:cs typeface="+mn-ea"/>
                    <a:sym typeface="+mn-lt"/>
                  </a:rPr>
                  <a:t>CONTENTS</a:t>
                </a:r>
                <a:endParaRPr lang="tr-TR" sz="2100" b="1" dirty="0">
                  <a:solidFill>
                    <a:srgbClr val="12478E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" name="poetry_91022"/>
            <p:cNvSpPr>
              <a:spLocks noChangeAspect="1"/>
            </p:cNvSpPr>
            <p:nvPr/>
          </p:nvSpPr>
          <p:spPr bwMode="auto">
            <a:xfrm>
              <a:off x="2263540" y="5962934"/>
              <a:ext cx="870506" cy="915667"/>
            </a:xfrm>
            <a:custGeom>
              <a:avLst/>
              <a:gdLst>
                <a:gd name="T0" fmla="*/ 3353 w 5127"/>
                <a:gd name="T1" fmla="*/ 1728 h 5401"/>
                <a:gd name="T2" fmla="*/ 2183 w 5127"/>
                <a:gd name="T3" fmla="*/ 1608 h 5401"/>
                <a:gd name="T4" fmla="*/ 3353 w 5127"/>
                <a:gd name="T5" fmla="*/ 1488 h 5401"/>
                <a:gd name="T6" fmla="*/ 3103 w 5127"/>
                <a:gd name="T7" fmla="*/ 2231 h 5401"/>
                <a:gd name="T8" fmla="*/ 3103 w 5127"/>
                <a:gd name="T9" fmla="*/ 1991 h 5401"/>
                <a:gd name="T10" fmla="*/ 2432 w 5127"/>
                <a:gd name="T11" fmla="*/ 2111 h 5401"/>
                <a:gd name="T12" fmla="*/ 3103 w 5127"/>
                <a:gd name="T13" fmla="*/ 2231 h 5401"/>
                <a:gd name="T14" fmla="*/ 3353 w 5127"/>
                <a:gd name="T15" fmla="*/ 2648 h 5401"/>
                <a:gd name="T16" fmla="*/ 2183 w 5127"/>
                <a:gd name="T17" fmla="*/ 2768 h 5401"/>
                <a:gd name="T18" fmla="*/ 3353 w 5127"/>
                <a:gd name="T19" fmla="*/ 2888 h 5401"/>
                <a:gd name="T20" fmla="*/ 2552 w 5127"/>
                <a:gd name="T21" fmla="*/ 3151 h 5401"/>
                <a:gd name="T22" fmla="*/ 2552 w 5127"/>
                <a:gd name="T23" fmla="*/ 3391 h 5401"/>
                <a:gd name="T24" fmla="*/ 3223 w 5127"/>
                <a:gd name="T25" fmla="*/ 3271 h 5401"/>
                <a:gd name="T26" fmla="*/ 2552 w 5127"/>
                <a:gd name="T27" fmla="*/ 3151 h 5401"/>
                <a:gd name="T28" fmla="*/ 4448 w 5127"/>
                <a:gd name="T29" fmla="*/ 1442 h 5401"/>
                <a:gd name="T30" fmla="*/ 4688 w 5127"/>
                <a:gd name="T31" fmla="*/ 1442 h 5401"/>
                <a:gd name="T32" fmla="*/ 3988 w 5127"/>
                <a:gd name="T33" fmla="*/ 0 h 5401"/>
                <a:gd name="T34" fmla="*/ 0 w 5127"/>
                <a:gd name="T35" fmla="*/ 604 h 5401"/>
                <a:gd name="T36" fmla="*/ 120 w 5127"/>
                <a:gd name="T37" fmla="*/ 1792 h 5401"/>
                <a:gd name="T38" fmla="*/ 686 w 5127"/>
                <a:gd name="T39" fmla="*/ 1672 h 5401"/>
                <a:gd name="T40" fmla="*/ 240 w 5127"/>
                <a:gd name="T41" fmla="*/ 1552 h 5401"/>
                <a:gd name="T42" fmla="*/ 604 w 5127"/>
                <a:gd name="T43" fmla="*/ 240 h 5401"/>
                <a:gd name="T44" fmla="*/ 968 w 5127"/>
                <a:gd name="T45" fmla="*/ 4179 h 5401"/>
                <a:gd name="T46" fmla="*/ 3904 w 5127"/>
                <a:gd name="T47" fmla="*/ 4879 h 5401"/>
                <a:gd name="T48" fmla="*/ 3904 w 5127"/>
                <a:gd name="T49" fmla="*/ 4639 h 5401"/>
                <a:gd name="T50" fmla="*/ 1208 w 5127"/>
                <a:gd name="T51" fmla="*/ 4179 h 5401"/>
                <a:gd name="T52" fmla="*/ 1086 w 5127"/>
                <a:gd name="T53" fmla="*/ 240 h 5401"/>
                <a:gd name="T54" fmla="*/ 4448 w 5127"/>
                <a:gd name="T55" fmla="*/ 700 h 5401"/>
                <a:gd name="T56" fmla="*/ 4568 w 5127"/>
                <a:gd name="T57" fmla="*/ 2000 h 5401"/>
                <a:gd name="T58" fmla="*/ 4568 w 5127"/>
                <a:gd name="T59" fmla="*/ 2240 h 5401"/>
                <a:gd name="T60" fmla="*/ 4887 w 5127"/>
                <a:gd name="T61" fmla="*/ 2340 h 5401"/>
                <a:gd name="T62" fmla="*/ 5007 w 5127"/>
                <a:gd name="T63" fmla="*/ 3838 h 5401"/>
                <a:gd name="T64" fmla="*/ 5127 w 5127"/>
                <a:gd name="T65" fmla="*/ 2340 h 5401"/>
                <a:gd name="T66" fmla="*/ 4568 w 5127"/>
                <a:gd name="T67" fmla="*/ 5139 h 5401"/>
                <a:gd name="T68" fmla="*/ 4448 w 5127"/>
                <a:gd name="T69" fmla="*/ 5281 h 5401"/>
                <a:gd name="T70" fmla="*/ 4688 w 5127"/>
                <a:gd name="T71" fmla="*/ 5281 h 5401"/>
                <a:gd name="T72" fmla="*/ 4568 w 5127"/>
                <a:gd name="T73" fmla="*/ 5139 h 5401"/>
                <a:gd name="T74" fmla="*/ 4448 w 5127"/>
                <a:gd name="T75" fmla="*/ 2559 h 5401"/>
                <a:gd name="T76" fmla="*/ 4568 w 5127"/>
                <a:gd name="T77" fmla="*/ 4974 h 5401"/>
                <a:gd name="T78" fmla="*/ 4688 w 5127"/>
                <a:gd name="T79" fmla="*/ 2559 h 5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27" h="5401">
                  <a:moveTo>
                    <a:pt x="3473" y="1608"/>
                  </a:moveTo>
                  <a:cubicBezTo>
                    <a:pt x="3473" y="1674"/>
                    <a:pt x="3419" y="1728"/>
                    <a:pt x="3353" y="1728"/>
                  </a:cubicBezTo>
                  <a:lnTo>
                    <a:pt x="2303" y="1728"/>
                  </a:lnTo>
                  <a:cubicBezTo>
                    <a:pt x="2236" y="1728"/>
                    <a:pt x="2183" y="1674"/>
                    <a:pt x="2183" y="1608"/>
                  </a:cubicBezTo>
                  <a:cubicBezTo>
                    <a:pt x="2183" y="1542"/>
                    <a:pt x="2236" y="1488"/>
                    <a:pt x="2303" y="1488"/>
                  </a:cubicBezTo>
                  <a:lnTo>
                    <a:pt x="3353" y="1488"/>
                  </a:lnTo>
                  <a:cubicBezTo>
                    <a:pt x="3419" y="1488"/>
                    <a:pt x="3473" y="1542"/>
                    <a:pt x="3473" y="1608"/>
                  </a:cubicBezTo>
                  <a:close/>
                  <a:moveTo>
                    <a:pt x="3103" y="2231"/>
                  </a:moveTo>
                  <a:cubicBezTo>
                    <a:pt x="3170" y="2231"/>
                    <a:pt x="3223" y="2178"/>
                    <a:pt x="3223" y="2111"/>
                  </a:cubicBezTo>
                  <a:cubicBezTo>
                    <a:pt x="3223" y="2045"/>
                    <a:pt x="3170" y="1991"/>
                    <a:pt x="3103" y="1991"/>
                  </a:cubicBezTo>
                  <a:lnTo>
                    <a:pt x="2552" y="1991"/>
                  </a:lnTo>
                  <a:cubicBezTo>
                    <a:pt x="2486" y="1991"/>
                    <a:pt x="2432" y="2045"/>
                    <a:pt x="2432" y="2111"/>
                  </a:cubicBezTo>
                  <a:cubicBezTo>
                    <a:pt x="2432" y="2178"/>
                    <a:pt x="2486" y="2231"/>
                    <a:pt x="2552" y="2231"/>
                  </a:cubicBezTo>
                  <a:lnTo>
                    <a:pt x="3103" y="2231"/>
                  </a:lnTo>
                  <a:close/>
                  <a:moveTo>
                    <a:pt x="3473" y="2768"/>
                  </a:moveTo>
                  <a:cubicBezTo>
                    <a:pt x="3473" y="2701"/>
                    <a:pt x="3419" y="2648"/>
                    <a:pt x="3353" y="2648"/>
                  </a:cubicBezTo>
                  <a:lnTo>
                    <a:pt x="2303" y="2648"/>
                  </a:lnTo>
                  <a:cubicBezTo>
                    <a:pt x="2236" y="2648"/>
                    <a:pt x="2183" y="2701"/>
                    <a:pt x="2183" y="2768"/>
                  </a:cubicBezTo>
                  <a:cubicBezTo>
                    <a:pt x="2183" y="2834"/>
                    <a:pt x="2236" y="2888"/>
                    <a:pt x="2303" y="2888"/>
                  </a:cubicBezTo>
                  <a:lnTo>
                    <a:pt x="3353" y="2888"/>
                  </a:lnTo>
                  <a:cubicBezTo>
                    <a:pt x="3419" y="2888"/>
                    <a:pt x="3473" y="2834"/>
                    <a:pt x="3473" y="2768"/>
                  </a:cubicBezTo>
                  <a:close/>
                  <a:moveTo>
                    <a:pt x="2552" y="3151"/>
                  </a:moveTo>
                  <a:cubicBezTo>
                    <a:pt x="2486" y="3151"/>
                    <a:pt x="2432" y="3205"/>
                    <a:pt x="2432" y="3271"/>
                  </a:cubicBezTo>
                  <a:cubicBezTo>
                    <a:pt x="2432" y="3338"/>
                    <a:pt x="2486" y="3391"/>
                    <a:pt x="2552" y="3391"/>
                  </a:cubicBezTo>
                  <a:lnTo>
                    <a:pt x="3103" y="3391"/>
                  </a:lnTo>
                  <a:cubicBezTo>
                    <a:pt x="3170" y="3391"/>
                    <a:pt x="3223" y="3338"/>
                    <a:pt x="3223" y="3271"/>
                  </a:cubicBezTo>
                  <a:cubicBezTo>
                    <a:pt x="3223" y="3205"/>
                    <a:pt x="3170" y="3151"/>
                    <a:pt x="3103" y="3151"/>
                  </a:cubicBezTo>
                  <a:lnTo>
                    <a:pt x="2552" y="3151"/>
                  </a:lnTo>
                  <a:close/>
                  <a:moveTo>
                    <a:pt x="4448" y="700"/>
                  </a:moveTo>
                  <a:lnTo>
                    <a:pt x="4448" y="1442"/>
                  </a:lnTo>
                  <a:cubicBezTo>
                    <a:pt x="4448" y="1509"/>
                    <a:pt x="4501" y="1562"/>
                    <a:pt x="4568" y="1562"/>
                  </a:cubicBezTo>
                  <a:cubicBezTo>
                    <a:pt x="4634" y="1562"/>
                    <a:pt x="4688" y="1509"/>
                    <a:pt x="4688" y="1442"/>
                  </a:cubicBezTo>
                  <a:lnTo>
                    <a:pt x="4688" y="700"/>
                  </a:lnTo>
                  <a:cubicBezTo>
                    <a:pt x="4688" y="314"/>
                    <a:pt x="4374" y="0"/>
                    <a:pt x="3988" y="0"/>
                  </a:cubicBezTo>
                  <a:lnTo>
                    <a:pt x="604" y="0"/>
                  </a:lnTo>
                  <a:cubicBezTo>
                    <a:pt x="271" y="0"/>
                    <a:pt x="0" y="271"/>
                    <a:pt x="0" y="604"/>
                  </a:cubicBezTo>
                  <a:lnTo>
                    <a:pt x="0" y="1672"/>
                  </a:lnTo>
                  <a:cubicBezTo>
                    <a:pt x="0" y="1738"/>
                    <a:pt x="53" y="1792"/>
                    <a:pt x="120" y="1792"/>
                  </a:cubicBezTo>
                  <a:lnTo>
                    <a:pt x="566" y="1792"/>
                  </a:lnTo>
                  <a:cubicBezTo>
                    <a:pt x="632" y="1792"/>
                    <a:pt x="686" y="1738"/>
                    <a:pt x="686" y="1672"/>
                  </a:cubicBezTo>
                  <a:cubicBezTo>
                    <a:pt x="686" y="1606"/>
                    <a:pt x="632" y="1552"/>
                    <a:pt x="566" y="1552"/>
                  </a:cubicBezTo>
                  <a:lnTo>
                    <a:pt x="240" y="1552"/>
                  </a:lnTo>
                  <a:lnTo>
                    <a:pt x="240" y="604"/>
                  </a:lnTo>
                  <a:cubicBezTo>
                    <a:pt x="240" y="403"/>
                    <a:pt x="403" y="240"/>
                    <a:pt x="604" y="240"/>
                  </a:cubicBezTo>
                  <a:cubicBezTo>
                    <a:pt x="805" y="240"/>
                    <a:pt x="968" y="403"/>
                    <a:pt x="968" y="604"/>
                  </a:cubicBezTo>
                  <a:lnTo>
                    <a:pt x="968" y="4179"/>
                  </a:lnTo>
                  <a:cubicBezTo>
                    <a:pt x="968" y="4565"/>
                    <a:pt x="1282" y="4879"/>
                    <a:pt x="1668" y="4879"/>
                  </a:cubicBezTo>
                  <a:lnTo>
                    <a:pt x="3904" y="4879"/>
                  </a:lnTo>
                  <a:cubicBezTo>
                    <a:pt x="3970" y="4879"/>
                    <a:pt x="4024" y="4825"/>
                    <a:pt x="4024" y="4759"/>
                  </a:cubicBezTo>
                  <a:cubicBezTo>
                    <a:pt x="4024" y="4693"/>
                    <a:pt x="3970" y="4639"/>
                    <a:pt x="3904" y="4639"/>
                  </a:cubicBezTo>
                  <a:lnTo>
                    <a:pt x="1668" y="4639"/>
                  </a:lnTo>
                  <a:cubicBezTo>
                    <a:pt x="1415" y="4639"/>
                    <a:pt x="1208" y="4433"/>
                    <a:pt x="1208" y="4179"/>
                  </a:cubicBezTo>
                  <a:lnTo>
                    <a:pt x="1208" y="604"/>
                  </a:lnTo>
                  <a:cubicBezTo>
                    <a:pt x="1208" y="468"/>
                    <a:pt x="1163" y="341"/>
                    <a:pt x="1086" y="240"/>
                  </a:cubicBezTo>
                  <a:lnTo>
                    <a:pt x="3988" y="240"/>
                  </a:lnTo>
                  <a:cubicBezTo>
                    <a:pt x="4241" y="240"/>
                    <a:pt x="4448" y="446"/>
                    <a:pt x="4448" y="700"/>
                  </a:cubicBezTo>
                  <a:close/>
                  <a:moveTo>
                    <a:pt x="4787" y="2000"/>
                  </a:moveTo>
                  <a:lnTo>
                    <a:pt x="4568" y="2000"/>
                  </a:lnTo>
                  <a:cubicBezTo>
                    <a:pt x="4501" y="2000"/>
                    <a:pt x="4448" y="2054"/>
                    <a:pt x="4448" y="2120"/>
                  </a:cubicBezTo>
                  <a:cubicBezTo>
                    <a:pt x="4448" y="2187"/>
                    <a:pt x="4501" y="2240"/>
                    <a:pt x="4568" y="2240"/>
                  </a:cubicBezTo>
                  <a:lnTo>
                    <a:pt x="4787" y="2240"/>
                  </a:lnTo>
                  <a:cubicBezTo>
                    <a:pt x="4842" y="2240"/>
                    <a:pt x="4887" y="2285"/>
                    <a:pt x="4887" y="2340"/>
                  </a:cubicBezTo>
                  <a:lnTo>
                    <a:pt x="4887" y="3718"/>
                  </a:lnTo>
                  <a:cubicBezTo>
                    <a:pt x="4887" y="3785"/>
                    <a:pt x="4941" y="3838"/>
                    <a:pt x="5007" y="3838"/>
                  </a:cubicBezTo>
                  <a:cubicBezTo>
                    <a:pt x="5073" y="3838"/>
                    <a:pt x="5127" y="3785"/>
                    <a:pt x="5127" y="3718"/>
                  </a:cubicBezTo>
                  <a:lnTo>
                    <a:pt x="5127" y="2340"/>
                  </a:lnTo>
                  <a:cubicBezTo>
                    <a:pt x="5127" y="2153"/>
                    <a:pt x="4975" y="2000"/>
                    <a:pt x="4787" y="2000"/>
                  </a:cubicBezTo>
                  <a:close/>
                  <a:moveTo>
                    <a:pt x="4568" y="5139"/>
                  </a:moveTo>
                  <a:cubicBezTo>
                    <a:pt x="4501" y="5139"/>
                    <a:pt x="4448" y="5193"/>
                    <a:pt x="4448" y="5259"/>
                  </a:cubicBezTo>
                  <a:lnTo>
                    <a:pt x="4448" y="5281"/>
                  </a:lnTo>
                  <a:cubicBezTo>
                    <a:pt x="4448" y="5347"/>
                    <a:pt x="4501" y="5401"/>
                    <a:pt x="4568" y="5401"/>
                  </a:cubicBezTo>
                  <a:cubicBezTo>
                    <a:pt x="4634" y="5401"/>
                    <a:pt x="4688" y="5347"/>
                    <a:pt x="4688" y="5281"/>
                  </a:cubicBezTo>
                  <a:lnTo>
                    <a:pt x="4688" y="5259"/>
                  </a:lnTo>
                  <a:cubicBezTo>
                    <a:pt x="4688" y="5193"/>
                    <a:pt x="4634" y="5139"/>
                    <a:pt x="4568" y="5139"/>
                  </a:cubicBezTo>
                  <a:close/>
                  <a:moveTo>
                    <a:pt x="4568" y="2439"/>
                  </a:moveTo>
                  <a:cubicBezTo>
                    <a:pt x="4501" y="2439"/>
                    <a:pt x="4448" y="2492"/>
                    <a:pt x="4448" y="2559"/>
                  </a:cubicBezTo>
                  <a:lnTo>
                    <a:pt x="4448" y="4854"/>
                  </a:lnTo>
                  <a:cubicBezTo>
                    <a:pt x="4448" y="4920"/>
                    <a:pt x="4501" y="4974"/>
                    <a:pt x="4568" y="4974"/>
                  </a:cubicBezTo>
                  <a:cubicBezTo>
                    <a:pt x="4634" y="4974"/>
                    <a:pt x="4688" y="4920"/>
                    <a:pt x="4688" y="4854"/>
                  </a:cubicBezTo>
                  <a:lnTo>
                    <a:pt x="4688" y="2559"/>
                  </a:lnTo>
                  <a:cubicBezTo>
                    <a:pt x="4688" y="2492"/>
                    <a:pt x="4634" y="2439"/>
                    <a:pt x="4568" y="243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9" name="iṡļiḑe"/>
          <p:cNvSpPr/>
          <p:nvPr/>
        </p:nvSpPr>
        <p:spPr>
          <a:xfrm>
            <a:off x="3584459" y="1890585"/>
            <a:ext cx="672696" cy="415498"/>
          </a:xfrm>
          <a:prstGeom prst="rect">
            <a:avLst/>
          </a:prstGeom>
        </p:spPr>
        <p:txBody>
          <a:bodyPr wrap="none" lIns="0" tIns="0" rIns="0" bIns="0" anchor="b" anchorCtr="0">
            <a:noAutofit/>
          </a:bodyPr>
          <a:lstStyle/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478E"/>
                </a:solidFill>
                <a:ea typeface="微软雅黑" panose="020B0503020204020204" pitchFamily="34" charset="-122"/>
              </a:rPr>
              <a:t>目录</a:t>
            </a:r>
            <a:endParaRPr lang="zh-CN" altLang="zh-CN" sz="2000" b="1" dirty="0">
              <a:solidFill>
                <a:srgbClr val="00478E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83430" y="1962785"/>
            <a:ext cx="6649085" cy="4083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9510" tIns="19755" rIns="39510" bIns="19755" rtlCol="0" anchor="t">
            <a:spAutoFit/>
          </a:bodyPr>
          <a:p>
            <a:pPr algn="l" defTabSz="394970"/>
            <a:r>
              <a:rPr lang="en-US" altLang="zh-CN" sz="2400" b="1" dirty="0">
                <a:solidFill>
                  <a:srgbClr val="0047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01  </a:t>
            </a:r>
            <a:r>
              <a:rPr lang="zh-CN" altLang="en-US" sz="2400" b="1" dirty="0">
                <a:solidFill>
                  <a:srgbClr val="0047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药品基本信息</a:t>
            </a:r>
            <a:endParaRPr lang="zh-CN" altLang="en-US" sz="2400" b="1" dirty="0">
              <a:solidFill>
                <a:srgbClr val="00478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4583430" y="2590165"/>
            <a:ext cx="6649085" cy="4083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9510" tIns="19755" rIns="39510" bIns="19755" rtlCol="0" anchor="t">
            <a:spAutoFit/>
          </a:bodyPr>
          <a:p>
            <a:pPr algn="l" defTabSz="394970"/>
            <a:r>
              <a:rPr lang="en-US" altLang="zh-CN" sz="2400" b="1" dirty="0">
                <a:solidFill>
                  <a:srgbClr val="0047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02  </a:t>
            </a:r>
            <a:r>
              <a:rPr lang="zh-CN" altLang="en-US" sz="2400" b="1" dirty="0">
                <a:solidFill>
                  <a:srgbClr val="0047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安全性</a:t>
            </a:r>
            <a:endParaRPr lang="zh-CN" altLang="en-US" sz="2400" b="1" dirty="0">
              <a:solidFill>
                <a:srgbClr val="00478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4583430" y="3217545"/>
            <a:ext cx="6649085" cy="4083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9510" tIns="19755" rIns="39510" bIns="19755" rtlCol="0" anchor="t">
            <a:spAutoFit/>
          </a:bodyPr>
          <a:p>
            <a:pPr algn="l" defTabSz="394970"/>
            <a:r>
              <a:rPr lang="en-US" altLang="zh-CN" sz="2400" b="1" dirty="0">
                <a:solidFill>
                  <a:srgbClr val="0047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03  </a:t>
            </a:r>
            <a:r>
              <a:rPr lang="zh-CN" altLang="en-US" sz="2400" b="1" dirty="0">
                <a:solidFill>
                  <a:srgbClr val="0047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有效性</a:t>
            </a:r>
            <a:endParaRPr lang="zh-CN" altLang="en-US" sz="2400" b="1" dirty="0">
              <a:solidFill>
                <a:srgbClr val="00478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4583430" y="3844925"/>
            <a:ext cx="6649085" cy="4083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9510" tIns="19755" rIns="39510" bIns="19755" rtlCol="0" anchor="t">
            <a:spAutoFit/>
          </a:bodyPr>
          <a:p>
            <a:pPr algn="l" defTabSz="394970"/>
            <a:r>
              <a:rPr lang="en-US" altLang="zh-CN" sz="2400" b="1" dirty="0">
                <a:solidFill>
                  <a:srgbClr val="0047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04  </a:t>
            </a:r>
            <a:r>
              <a:rPr lang="zh-CN" altLang="en-US" sz="2400" b="1" dirty="0">
                <a:solidFill>
                  <a:srgbClr val="0047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创新性</a:t>
            </a:r>
            <a:endParaRPr lang="zh-CN" altLang="en-US" sz="2400" b="1" dirty="0">
              <a:solidFill>
                <a:srgbClr val="00478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4583430" y="4472305"/>
            <a:ext cx="6649085" cy="4083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9510" tIns="19755" rIns="39510" bIns="19755" rtlCol="0" anchor="t">
            <a:spAutoFit/>
          </a:bodyPr>
          <a:p>
            <a:pPr algn="l" defTabSz="394970"/>
            <a:r>
              <a:rPr lang="en-US" altLang="zh-CN" sz="2400" b="1" dirty="0">
                <a:solidFill>
                  <a:srgbClr val="0047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05  </a:t>
            </a:r>
            <a:r>
              <a:rPr lang="zh-CN" altLang="en-US" sz="2400" b="1" dirty="0">
                <a:solidFill>
                  <a:srgbClr val="0047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公平性</a:t>
            </a:r>
            <a:endParaRPr lang="zh-CN" altLang="en-US" sz="2400" b="1" dirty="0">
              <a:solidFill>
                <a:srgbClr val="00478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8525" y="331470"/>
            <a:ext cx="6887210" cy="669925"/>
          </a:xfrm>
        </p:spPr>
        <p:txBody>
          <a:bodyPr>
            <a:normAutofit/>
          </a:bodyPr>
          <a:lstStyle/>
          <a:p>
            <a:r>
              <a:rPr lang="en-US"/>
              <a:t>01 </a:t>
            </a:r>
            <a:r>
              <a:rPr lang="zh-CN" altLang="en-US"/>
              <a:t>药品基本</a:t>
            </a:r>
            <a:r>
              <a:rPr lang="zh-CN" altLang="en-US"/>
              <a:t>信息</a:t>
            </a:r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6353810" y="1444625"/>
            <a:ext cx="5480685" cy="4711700"/>
          </a:xfrm>
          <a:prstGeom prst="rect">
            <a:avLst/>
          </a:prstGeom>
          <a:solidFill>
            <a:srgbClr val="EAF2F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107950" tIns="19755" rIns="107950" bIns="19755" rtlCol="0" anchor="ctr" anchorCtr="0">
            <a:noAutofit/>
          </a:bodyPr>
          <a:p>
            <a:pPr marL="285750" indent="-285750" algn="just" defTabSz="39497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charset="0"/>
              <a:buChar char="u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类风湿关节炎（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RA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  <a:p>
            <a:pPr indent="0" algn="just" defTabSz="39497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Font typeface="Wingdings" panose="05000000000000000000" charset="0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    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本品用于治疗对改善病情的抗风湿药物（DMARDs）治疗应答不足的中到重度活动性类风湿关节炎的成年患者。托珠单抗与甲氨蝶呤（MTX）之外的其他DMARDs联用。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  <a:p>
            <a:pPr marL="285750" indent="-285750" algn="just" defTabSz="394970">
              <a:lnSpc>
                <a:spcPct val="120000"/>
              </a:lnSpc>
              <a:spcBef>
                <a:spcPts val="1000"/>
              </a:spcBef>
              <a:spcAft>
                <a:spcPts val="300"/>
              </a:spcAft>
              <a:buFont typeface="Wingdings" panose="05000000000000000000" charset="0"/>
              <a:buChar char="u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全身型幼年特发性关节炎（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sJIA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  <a:p>
            <a:pPr indent="0" algn="just" defTabSz="39497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Font typeface="Wingdings" panose="05000000000000000000" charset="0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    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本品用于治疗此前经非甾体抗炎药（NSAIDs）和糖皮质激素治疗应答不足的2岁或2岁以上儿童的活动性全身型幼年特发性关节炎（sJIA），可作为单药治疗（对甲氨蝶呤不耐受或不宜接受甲氨蝶呤治疗）或者与甲氨蝶呤联合使用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  <a:p>
            <a:pPr marL="285750" indent="-285750" algn="just" defTabSz="394970">
              <a:lnSpc>
                <a:spcPct val="120000"/>
              </a:lnSpc>
              <a:spcBef>
                <a:spcPts val="1000"/>
              </a:spcBef>
              <a:spcAft>
                <a:spcPts val="300"/>
              </a:spcAft>
              <a:buFont typeface="Wingdings" panose="05000000000000000000" charset="0"/>
              <a:buChar char="u"/>
            </a:pP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细胞因子释放综合征（</a:t>
            </a: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CRS</a:t>
            </a: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）</a:t>
            </a:r>
            <a:r>
              <a:rPr lang="zh-CN" altLang="en-US" sz="14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（本次申请新增）</a:t>
            </a:r>
            <a:endParaRPr lang="zh-CN" altLang="en-US" sz="1400" b="1" u="sng" dirty="0"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  <a:p>
            <a:pPr indent="0" algn="just" defTabSz="39497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Font typeface="Wingdings" panose="05000000000000000000" charset="0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       </a:t>
            </a:r>
            <a:r>
              <a:rPr lang="zh-CN" altLang="en-US" sz="14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本品用于治疗成年和2岁及以上儿童患者由嵌合抗原受体（CAR）T细胞引起的重度或危及生命的细胞因子释放综合征（CRS）。</a:t>
            </a:r>
            <a:endParaRPr lang="zh-CN" altLang="en-US" sz="1400" b="1" u="sng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6353175" y="1065530"/>
            <a:ext cx="2840355" cy="379095"/>
          </a:xfrm>
          <a:prstGeom prst="rect">
            <a:avLst/>
          </a:prstGeom>
          <a:solidFill>
            <a:srgbClr val="23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说明书适应症</a:t>
            </a:r>
            <a:r>
              <a:rPr lang="en-US" altLang="zh-CN" b="1"/>
              <a:t>/</a:t>
            </a:r>
            <a:r>
              <a:rPr lang="zh-CN" altLang="en-US" b="1"/>
              <a:t>功能</a:t>
            </a:r>
            <a:r>
              <a:rPr lang="zh-CN" altLang="en-US" b="1"/>
              <a:t>主治</a:t>
            </a:r>
            <a:endParaRPr lang="zh-CN" altLang="en-US" b="1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0670540" y="6604000"/>
            <a:ext cx="1521460" cy="1930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39510" tIns="19755" rIns="39510" bIns="19755" rtlCol="0">
            <a:spAutoFit/>
          </a:bodyPr>
          <a:p>
            <a:pPr algn="l" defTabSz="394970"/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1. </a:t>
            </a:r>
            <a:r>
              <a:rPr lang="zh-CN" altLang="en-US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托珠单抗注射液说明书</a:t>
            </a:r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.</a:t>
            </a:r>
            <a:endParaRPr lang="en-US" altLang="zh-CN" sz="1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4"/>
            </p:custDataLst>
          </p:nvPr>
        </p:nvGraphicFramePr>
        <p:xfrm>
          <a:off x="320675" y="1072515"/>
          <a:ext cx="5593715" cy="50831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2320"/>
                <a:gridCol w="3541395"/>
              </a:tblGrid>
              <a:tr h="352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</a:rPr>
                        <a:t>通用名</a:t>
                      </a:r>
                      <a:endParaRPr lang="zh-CN" alt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93D3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0"/>
                        <a:t>托珠单抗注射液（施瑞立</a:t>
                      </a:r>
                      <a:r>
                        <a:rPr lang="en-US" altLang="zh-CN" sz="1400" b="0" baseline="30000"/>
                        <a:t>®</a:t>
                      </a:r>
                      <a:r>
                        <a:rPr lang="zh-CN" altLang="en-US" sz="1400" b="0"/>
                        <a:t>）</a:t>
                      </a:r>
                      <a:endParaRPr lang="zh-CN" altLang="en-US" sz="1400" b="0"/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2FA"/>
                    </a:solidFill>
                  </a:tcPr>
                </a:tc>
              </a:tr>
              <a:tr h="3409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</a:rPr>
                        <a:t>药品类别</a:t>
                      </a:r>
                      <a:endParaRPr lang="zh-CN" alt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93D3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0"/>
                        <a:t>西药</a:t>
                      </a:r>
                      <a:endParaRPr lang="zh-CN" altLang="en-US" sz="1400" b="0"/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2FA"/>
                    </a:solidFill>
                  </a:tcPr>
                </a:tc>
              </a:tr>
              <a:tr h="3778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</a:rPr>
                        <a:t>是否</a:t>
                      </a:r>
                      <a:r>
                        <a:rPr lang="en-US" altLang="zh-CN" sz="1400" b="1">
                          <a:solidFill>
                            <a:schemeClr val="bg1"/>
                          </a:solidFill>
                        </a:rPr>
                        <a:t>OTC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</a:rPr>
                        <a:t>药品</a:t>
                      </a:r>
                      <a:endParaRPr lang="zh-CN" alt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93D3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0"/>
                        <a:t>否</a:t>
                      </a:r>
                      <a:endParaRPr lang="zh-CN" altLang="en-US" sz="1400" b="0"/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2FA"/>
                    </a:solidFill>
                  </a:tcPr>
                </a:tc>
              </a:tr>
              <a:tr h="7708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</a:rPr>
                        <a:t>注册规格</a:t>
                      </a:r>
                      <a:endParaRPr lang="zh-CN" alt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93D3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 b="0"/>
                        <a:t>80mg/4mL</a:t>
                      </a:r>
                      <a:endParaRPr lang="en-US" altLang="zh-CN" sz="1400" b="0"/>
                    </a:p>
                    <a:p>
                      <a:pPr>
                        <a:buNone/>
                      </a:pPr>
                      <a:r>
                        <a:rPr lang="en-US" altLang="zh-CN" sz="1400" b="0"/>
                        <a:t>200mg/10mL</a:t>
                      </a:r>
                      <a:endParaRPr lang="en-US" altLang="zh-CN" sz="1400" b="0"/>
                    </a:p>
                    <a:p>
                      <a:pPr>
                        <a:buNone/>
                      </a:pPr>
                      <a:r>
                        <a:rPr lang="en-US" altLang="zh-CN" sz="1400" b="0"/>
                        <a:t>400mg/20mL</a:t>
                      </a:r>
                      <a:endParaRPr lang="en-US" altLang="zh-CN" sz="1400" b="0"/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2FA"/>
                    </a:solidFill>
                  </a:tcPr>
                </a:tc>
              </a:tr>
              <a:tr h="3689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</a:rPr>
                        <a:t>全球首个上市国家</a:t>
                      </a:r>
                      <a:r>
                        <a:rPr lang="en-US" altLang="zh-CN" sz="14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zh-CN" altLang="en-US" sz="1400" b="1" dirty="0">
                          <a:solidFill>
                            <a:schemeClr val="bg1"/>
                          </a:solidFill>
                        </a:rPr>
                        <a:t>地区</a:t>
                      </a:r>
                      <a:endParaRPr lang="zh-CN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93D3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 b="0" dirty="0"/>
                        <a:t>2</a:t>
                      </a:r>
                      <a:r>
                        <a:rPr lang="en-US" sz="1400" b="0" dirty="0"/>
                        <a:t>023</a:t>
                      </a:r>
                      <a:r>
                        <a:rPr lang="zh-CN" altLang="en-US" sz="1400" b="0" dirty="0"/>
                        <a:t>年首次在中国上市</a:t>
                      </a:r>
                      <a:endParaRPr lang="zh-CN" altLang="en-US" sz="1400" b="0" dirty="0"/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2FA"/>
                    </a:solidFill>
                  </a:tcPr>
                </a:tc>
              </a:tr>
              <a:tr h="342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</a:rPr>
                        <a:t>中国大陆首次上市时间</a:t>
                      </a:r>
                      <a:endParaRPr lang="zh-CN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93D3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 b="0"/>
                        <a:t>2023</a:t>
                      </a:r>
                      <a:r>
                        <a:rPr lang="zh-CN" altLang="en-US" sz="1400" b="0"/>
                        <a:t>年</a:t>
                      </a:r>
                      <a:r>
                        <a:rPr lang="en-US" altLang="zh-CN" sz="1400" b="0"/>
                        <a:t>1</a:t>
                      </a:r>
                      <a:r>
                        <a:rPr lang="zh-CN" altLang="en-US" sz="1400" b="0"/>
                        <a:t>月</a:t>
                      </a:r>
                      <a:r>
                        <a:rPr lang="en-US" altLang="zh-CN" sz="1400" b="0"/>
                        <a:t>16</a:t>
                      </a:r>
                      <a:r>
                        <a:rPr lang="zh-CN" altLang="en-US" sz="1400" b="0"/>
                        <a:t>日</a:t>
                      </a:r>
                      <a:endParaRPr lang="zh-CN" altLang="en-US" sz="1400" b="0"/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2FA"/>
                    </a:solidFill>
                  </a:tcPr>
                </a:tc>
              </a:tr>
              <a:tr h="3371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</a:rPr>
                        <a:t>同通用名药品上市情况</a:t>
                      </a:r>
                      <a:endParaRPr lang="zh-CN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93D3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 b="0"/>
                        <a:t>4</a:t>
                      </a:r>
                      <a:r>
                        <a:rPr lang="zh-CN" altLang="en-US" sz="1400" b="0"/>
                        <a:t>家</a:t>
                      </a:r>
                      <a:endParaRPr lang="zh-CN" altLang="en-US" sz="1400" b="0"/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2FA"/>
                    </a:solidFill>
                  </a:tcPr>
                </a:tc>
              </a:tr>
              <a:tr h="9956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</a:rPr>
                        <a:t>中国医保准入情况</a:t>
                      </a:r>
                      <a:endParaRPr lang="zh-CN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93D3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0"/>
                        <a:t>托珠单抗注射液自</a:t>
                      </a:r>
                      <a:r>
                        <a:rPr lang="en-US" altLang="zh-CN" sz="1400" b="0"/>
                        <a:t>2019</a:t>
                      </a:r>
                      <a:r>
                        <a:rPr lang="zh-CN" altLang="en-US" sz="1400" b="0"/>
                        <a:t>年</a:t>
                      </a:r>
                      <a:r>
                        <a:rPr lang="en-US" altLang="zh-CN" sz="1400" b="0"/>
                        <a:t>8</a:t>
                      </a:r>
                      <a:r>
                        <a:rPr lang="zh-CN" altLang="en-US" sz="1400" b="0"/>
                        <a:t>月起被纳入国家医保目录，</a:t>
                      </a:r>
                      <a:r>
                        <a:rPr lang="zh-CN" altLang="en-US" sz="1400">
                          <a:sym typeface="+mn-ea"/>
                        </a:rPr>
                        <a:t>类风湿关节炎和全身型幼年特发性关节炎纳入报销范围。</a:t>
                      </a:r>
                      <a:r>
                        <a:rPr lang="en-US" altLang="zh-CN" sz="1400" b="0"/>
                        <a:t>2023</a:t>
                      </a:r>
                      <a:r>
                        <a:rPr lang="zh-CN" altLang="en-US" sz="1400" b="0"/>
                        <a:t>年施瑞立</a:t>
                      </a:r>
                      <a:r>
                        <a:rPr lang="en-US" altLang="zh-CN" sz="1400" b="0" baseline="30000"/>
                        <a:t>®</a:t>
                      </a:r>
                      <a:r>
                        <a:rPr lang="zh-CN" altLang="en-US" sz="1400" b="0"/>
                        <a:t>进入国家医保目录。</a:t>
                      </a:r>
                      <a:endParaRPr lang="zh-CN" altLang="en-US" sz="1400" b="0"/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2FA"/>
                    </a:solidFill>
                  </a:tcPr>
                </a:tc>
              </a:tr>
              <a:tr h="11969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</a:rPr>
                        <a:t>参照药品</a:t>
                      </a:r>
                      <a:r>
                        <a:rPr lang="zh-CN" altLang="en-US" sz="1400" b="1" dirty="0">
                          <a:solidFill>
                            <a:schemeClr val="bg1"/>
                          </a:solidFill>
                        </a:rPr>
                        <a:t>建议</a:t>
                      </a:r>
                      <a:endParaRPr lang="zh-CN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93D3"/>
                    </a:solidFill>
                  </a:tcPr>
                </a:tc>
                <a:tc>
                  <a:txBody>
                    <a:bodyPr/>
                    <a:p>
                      <a:pPr fontAlgn="auto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altLang="en-US" sz="1400" b="0"/>
                        <a:t>雅美罗</a:t>
                      </a:r>
                      <a:r>
                        <a:rPr lang="zh-CN" altLang="en-US" sz="1400" b="0" baseline="30000"/>
                        <a:t>®</a:t>
                      </a:r>
                      <a:r>
                        <a:rPr lang="zh-CN" altLang="en-US" sz="1400" b="0"/>
                        <a:t>（原研托珠单抗注射液）</a:t>
                      </a:r>
                      <a:endParaRPr lang="zh-CN" altLang="en-US" sz="1400" b="0"/>
                    </a:p>
                    <a:p>
                      <a:pPr marL="171450" indent="-171450" fontAlgn="auto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b="0">
                          <a:solidFill>
                            <a:srgbClr val="515151"/>
                          </a:solidFill>
                        </a:rPr>
                        <a:t>施瑞立</a:t>
                      </a:r>
                      <a:r>
                        <a:rPr lang="en-US" altLang="zh-CN" sz="1200" b="0" baseline="30000">
                          <a:solidFill>
                            <a:srgbClr val="515151"/>
                          </a:solidFill>
                        </a:rPr>
                        <a:t>®</a:t>
                      </a:r>
                      <a:r>
                        <a:rPr lang="zh-CN" altLang="en-US" sz="1200" b="0">
                          <a:solidFill>
                            <a:srgbClr val="515151"/>
                          </a:solidFill>
                        </a:rPr>
                        <a:t>是原研托珠单抗（雅美罗</a:t>
                      </a:r>
                      <a:r>
                        <a:rPr lang="en-US" altLang="zh-CN" sz="1200" b="0" baseline="30000">
                          <a:solidFill>
                            <a:srgbClr val="515151"/>
                          </a:solidFill>
                        </a:rPr>
                        <a:t>®</a:t>
                      </a:r>
                      <a:r>
                        <a:rPr lang="zh-CN" altLang="en-US" sz="1200" b="0">
                          <a:solidFill>
                            <a:srgbClr val="515151"/>
                          </a:solidFill>
                        </a:rPr>
                        <a:t>）的生物类似药，在质量、安全性和有效性上均高度相似。</a:t>
                      </a:r>
                      <a:endParaRPr lang="zh-CN" altLang="en-US" sz="1200" b="0">
                        <a:solidFill>
                          <a:srgbClr val="515151"/>
                        </a:solidFill>
                      </a:endParaRPr>
                    </a:p>
                    <a:p>
                      <a:pPr marL="171450" indent="-171450" fontAlgn="auto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b="0">
                          <a:solidFill>
                            <a:srgbClr val="515151"/>
                          </a:solidFill>
                        </a:rPr>
                        <a:t>施瑞立</a:t>
                      </a:r>
                      <a:r>
                        <a:rPr lang="en-US" altLang="zh-CN" sz="1200" b="0" baseline="30000">
                          <a:solidFill>
                            <a:srgbClr val="515151"/>
                          </a:solidFill>
                        </a:rPr>
                        <a:t>®</a:t>
                      </a:r>
                      <a:r>
                        <a:rPr lang="zh-CN" altLang="en-US" sz="1200" b="0">
                          <a:solidFill>
                            <a:srgbClr val="515151"/>
                          </a:solidFill>
                        </a:rPr>
                        <a:t>与雅美罗</a:t>
                      </a:r>
                      <a:r>
                        <a:rPr lang="en-US" altLang="zh-CN" sz="1200" b="0" baseline="30000">
                          <a:solidFill>
                            <a:srgbClr val="515151"/>
                          </a:solidFill>
                        </a:rPr>
                        <a:t>®</a:t>
                      </a:r>
                      <a:r>
                        <a:rPr lang="zh-CN" altLang="en-US" sz="1200" b="0">
                          <a:solidFill>
                            <a:srgbClr val="515151"/>
                          </a:solidFill>
                        </a:rPr>
                        <a:t>在中国的适应症完全一致。</a:t>
                      </a:r>
                      <a:endParaRPr lang="zh-CN" altLang="en-US" sz="1200" b="0">
                        <a:solidFill>
                          <a:srgbClr val="51515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2F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8525" y="331470"/>
            <a:ext cx="6887210" cy="669925"/>
          </a:xfrm>
        </p:spPr>
        <p:txBody>
          <a:bodyPr>
            <a:normAutofit/>
          </a:bodyPr>
          <a:lstStyle/>
          <a:p>
            <a:r>
              <a:rPr lang="en-US"/>
              <a:t>01 </a:t>
            </a:r>
            <a:r>
              <a:rPr lang="zh-CN" altLang="en-US"/>
              <a:t>药品基本</a:t>
            </a:r>
            <a:r>
              <a:rPr lang="zh-CN" altLang="en-US"/>
              <a:t>信息</a:t>
            </a: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20675" y="857250"/>
            <a:ext cx="1780540" cy="379095"/>
          </a:xfrm>
          <a:prstGeom prst="rect">
            <a:avLst/>
          </a:prstGeom>
          <a:solidFill>
            <a:srgbClr val="23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疾病基本情况</a:t>
            </a:r>
            <a:endParaRPr lang="zh-CN" altLang="en-US" b="1"/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320675" y="3569335"/>
            <a:ext cx="1780540" cy="382270"/>
          </a:xfrm>
          <a:prstGeom prst="rect">
            <a:avLst/>
          </a:prstGeom>
          <a:solidFill>
            <a:srgbClr val="23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用法用量</a:t>
            </a:r>
            <a:r>
              <a:rPr lang="en-US" altLang="zh-CN" b="1" baseline="30000"/>
              <a:t>4</a:t>
            </a:r>
            <a:endParaRPr lang="en-US" altLang="zh-CN" b="1" baseline="30000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585470" y="5397500"/>
            <a:ext cx="11262360" cy="11449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9510" tIns="19755" rIns="39510" bIns="19755" rtlCol="0">
            <a:spAutoFit/>
          </a:bodyPr>
          <a:p>
            <a:pPr marL="171450" indent="-171450" algn="just" defTabSz="39497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治疗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CRS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患者时，建议托珠单抗静脉滴注时间在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1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小时以上。托珠单抗可单用或与皮质类固醇联用。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  <a:p>
            <a:pPr marL="171450" indent="-171450" algn="just" defTabSz="39497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若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CRS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的体征和症状在托珠单抗首次给药后未出现临床改善，最多可再给予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3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次托珠单抗。连续给药的时间间隔不得少于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8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小时。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CRS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患者输注的剂量不应超过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800 mg/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次。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  <a:p>
            <a:pPr marL="171450" indent="-171450" algn="just" defTabSz="39497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重度或危及生命的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CRS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患者经常因恶性肿瘤、清淋预处理化疗或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CRS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发生血细胞减少、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ALT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或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AST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升高，建议根据治疗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CRS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的潜在获益与短期治疗风险考虑使用托珠单抗。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80155" y="6604000"/>
            <a:ext cx="8411210" cy="2654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39510" tIns="19755" rIns="39510" bIns="19755" rtlCol="0">
            <a:noAutofit/>
          </a:bodyPr>
          <a:p>
            <a:pPr algn="l" defTabSz="394970"/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1. </a:t>
            </a:r>
            <a:r>
              <a:rPr lang="zh-CN" altLang="en-US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智研咨询《中国</a:t>
            </a:r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CAR-T</a:t>
            </a:r>
            <a:r>
              <a:rPr lang="zh-CN" altLang="en-US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免疫细胞治疗行业市场深度监测及战略咨询研究报告》</a:t>
            </a:r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   2. https://classic.clinicaltrials.gov   3. </a:t>
            </a:r>
            <a:r>
              <a:rPr lang="zh-CN" altLang="en-US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托珠单抗注射液说明书</a:t>
            </a:r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.</a:t>
            </a:r>
            <a:endParaRPr lang="en-US" altLang="zh-CN" sz="1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3"/>
            </p:custDataLst>
          </p:nvPr>
        </p:nvGraphicFramePr>
        <p:xfrm>
          <a:off x="1830070" y="4317365"/>
          <a:ext cx="8532495" cy="102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9050"/>
                <a:gridCol w="1668780"/>
                <a:gridCol w="5574665"/>
              </a:tblGrid>
              <a:tr h="3225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体重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推荐剂量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稀释</a:t>
                      </a:r>
                      <a:endParaRPr lang="zh-CN" altLang="en-US" sz="1400"/>
                    </a:p>
                  </a:txBody>
                  <a:tcPr anchor="ctr" anchorCtr="0"/>
                </a:tc>
              </a:tr>
              <a:tr h="3517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/>
                        <a:t>≥ 30 kg</a:t>
                      </a:r>
                      <a:endParaRPr lang="en-US" altLang="zh-CN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/>
                        <a:t>8 mg/kg</a:t>
                      </a:r>
                      <a:endParaRPr lang="en-US" altLang="zh-CN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在无菌条件下，用</a:t>
                      </a:r>
                      <a:r>
                        <a:rPr lang="en-US" altLang="zh-CN" sz="1400"/>
                        <a:t>0.9%</a:t>
                      </a:r>
                      <a:r>
                        <a:rPr lang="zh-CN" altLang="en-US" sz="1400"/>
                        <a:t>生理盐水溶液稀释至</a:t>
                      </a:r>
                      <a:r>
                        <a:rPr lang="en-US" altLang="zh-CN" sz="1400"/>
                        <a:t>100 mL</a:t>
                      </a:r>
                      <a:r>
                        <a:rPr lang="zh-CN" altLang="en-US" sz="1400"/>
                        <a:t>，用于静脉输注</a:t>
                      </a:r>
                      <a:endParaRPr lang="zh-CN" altLang="en-US" sz="1400"/>
                    </a:p>
                  </a:txBody>
                  <a:tcPr anchor="ctr" anchorCtr="0"/>
                </a:tc>
              </a:tr>
              <a:tr h="3517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＜</a:t>
                      </a:r>
                      <a:r>
                        <a:rPr lang="en-US" altLang="zh-CN" sz="1400"/>
                        <a:t>30 kg</a:t>
                      </a:r>
                      <a:endParaRPr lang="en-US" altLang="zh-CN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/>
                        <a:t>12 mg/kg</a:t>
                      </a:r>
                      <a:endParaRPr lang="en-US" altLang="zh-CN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在无菌条件下，用</a:t>
                      </a:r>
                      <a:r>
                        <a:rPr lang="en-US" altLang="zh-CN" sz="1400">
                          <a:sym typeface="+mn-ea"/>
                        </a:rPr>
                        <a:t>0.9%</a:t>
                      </a:r>
                      <a:r>
                        <a:rPr lang="zh-CN" altLang="en-US" sz="1400">
                          <a:sym typeface="+mn-ea"/>
                        </a:rPr>
                        <a:t>生理盐水溶液稀释至</a:t>
                      </a:r>
                      <a:r>
                        <a:rPr lang="en-US" altLang="zh-CN" sz="1400">
                          <a:sym typeface="+mn-ea"/>
                        </a:rPr>
                        <a:t>50 mL</a:t>
                      </a:r>
                      <a:r>
                        <a:rPr lang="zh-CN" altLang="en-US" sz="1400">
                          <a:sym typeface="+mn-ea"/>
                        </a:rPr>
                        <a:t>，用于静脉输注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321310" y="3985895"/>
            <a:ext cx="6227445" cy="29718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9510" tIns="19755" rIns="39510" bIns="19755" rtlCol="0" anchor="t">
            <a:spAutoFit/>
          </a:bodyPr>
          <a:p>
            <a:pPr marL="285750" indent="-285750" algn="just" defTabSz="39497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charset="0"/>
              <a:buChar char="u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细胞因子释放综合征（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CRS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）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（本次申请新增）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20675" y="1236345"/>
            <a:ext cx="6227445" cy="29718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9510" tIns="19755" rIns="39510" bIns="19755" rtlCol="0" anchor="t">
            <a:spAutoFit/>
          </a:bodyPr>
          <a:p>
            <a:pPr marL="285750" indent="-285750" algn="just" defTabSz="39497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charset="0"/>
              <a:buChar char="u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细胞因子释放综合征（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CRS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）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（本次申请新增）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321310" y="1511300"/>
            <a:ext cx="11527155" cy="1989455"/>
          </a:xfrm>
          <a:prstGeom prst="rect">
            <a:avLst/>
          </a:prstGeom>
        </p:spPr>
        <p:txBody>
          <a:bodyPr wrap="square">
            <a:spAutoFit/>
          </a:bodyPr>
          <a:p>
            <a:pPr marL="171450" indent="-171450" algn="just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rgbClr val="0065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疾病概况：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细胞因子释放综合征是一种医源性细胞因子风暴，可由嵌合抗原受体（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CAR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细胞疗法引起，是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CAR 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细胞疗法最常见的一种严重不良反应。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根据输注的细胞产品不同，CAR T细胞输注后</a:t>
            </a:r>
            <a:r>
              <a:rPr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发生CRS的概率为50</a:t>
            </a:r>
            <a:r>
              <a:rPr 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~</a:t>
            </a:r>
            <a:r>
              <a:rPr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100%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随着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CAR 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细胞的产品日益增多和不断扩大的临床应用，发生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CRS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的患者数呈现上升趋势。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71450" indent="-171450" algn="just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rgbClr val="0065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未满足的治疗需求：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发病迅速，症状明显，全身症状包括发热、头痛、乏力、疲劳、皮疹、腹泻、关节痛、肌痛等，部分患者出现严重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，导致多器官衰竭，甚至危及生命。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患者的治疗选择有限，常使用激素进行治疗，但大剂量激素冲击可能会影响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CAR 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细胞的毒活性，需要更有效的治疗手段。托珠单抗可以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快速缓解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患者的全身炎症反应，并同时维持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CAR 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细胞的数量和毒活性，对于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患者来说是一种更优的选择。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just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rgbClr val="0065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大陆地区发病率：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截至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年年底，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CAR T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细胞产品已有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个在中国上市，中国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CAR T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市场规模增长至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6.89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亿元，以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120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例为单价计算，使用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CAR T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细胞疗法的患者约为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574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人，以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≥50%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的发病率计算，发生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CRS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的患者超过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287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en-US" altLang="zh-CN" sz="1200" baseline="300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。预估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年中国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CAR T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市场有望达到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16.42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亿元，预估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CRS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发病人数约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700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人。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Clini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calTrials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官网显示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年（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-2023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年）中国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CAR T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细胞疗法临床研究高达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280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，未来将有更多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CAR 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细胞产品上市，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CRS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的治疗需求将进一步扩大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02 </a:t>
            </a:r>
            <a:r>
              <a:rPr lang="zh-CN" altLang="en-US"/>
              <a:t>安全性</a:t>
            </a:r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721360" y="3701415"/>
            <a:ext cx="5107940" cy="379095"/>
          </a:xfrm>
          <a:prstGeom prst="rect">
            <a:avLst/>
          </a:prstGeom>
          <a:solidFill>
            <a:srgbClr val="23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b="1"/>
              <a:t>药品不良反应监测情况和药品安全性研究结果</a:t>
            </a:r>
            <a:endParaRPr b="1"/>
          </a:p>
        </p:txBody>
      </p:sp>
      <p:grpSp>
        <p:nvGrpSpPr>
          <p:cNvPr id="7" name="组合 6"/>
          <p:cNvGrpSpPr/>
          <p:nvPr/>
        </p:nvGrpSpPr>
        <p:grpSpPr>
          <a:xfrm>
            <a:off x="344170" y="1115060"/>
            <a:ext cx="11487150" cy="2092325"/>
            <a:chOff x="542" y="1649"/>
            <a:chExt cx="18090" cy="3295"/>
          </a:xfrm>
        </p:grpSpPr>
        <p:sp>
          <p:nvSpPr>
            <p:cNvPr id="4" name="矩形 3"/>
            <p:cNvSpPr/>
            <p:nvPr>
              <p:custDataLst>
                <p:tags r:id="rId2"/>
              </p:custDataLst>
            </p:nvPr>
          </p:nvSpPr>
          <p:spPr>
            <a:xfrm>
              <a:off x="1136" y="1649"/>
              <a:ext cx="6429" cy="597"/>
            </a:xfrm>
            <a:prstGeom prst="rect">
              <a:avLst/>
            </a:prstGeom>
            <a:solidFill>
              <a:srgbClr val="239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b="1"/>
                <a:t>药品说明书收载的安全性信息</a:t>
              </a:r>
              <a:r>
                <a:rPr lang="en-US" b="1" baseline="30000"/>
                <a:t>1</a:t>
              </a:r>
              <a:endParaRPr lang="en-US" b="1" baseline="30000"/>
            </a:p>
          </p:txBody>
        </p:sp>
        <p:sp>
          <p:nvSpPr>
            <p:cNvPr id="5" name="圆角矩形 4"/>
            <p:cNvSpPr/>
            <p:nvPr>
              <p:custDataLst>
                <p:tags r:id="rId3"/>
              </p:custDataLst>
            </p:nvPr>
          </p:nvSpPr>
          <p:spPr>
            <a:xfrm>
              <a:off x="542" y="2256"/>
              <a:ext cx="18090" cy="2689"/>
            </a:xfrm>
            <a:prstGeom prst="roundRect">
              <a:avLst>
                <a:gd name="adj" fmla="val 11046"/>
              </a:avLst>
            </a:prstGeom>
            <a:solidFill>
              <a:srgbClr val="E9F6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p>
              <a:pPr marL="342900" indent="-34290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AutoNum type="arabicPeriod"/>
              </a:pPr>
              <a:r>
                <a:rPr lang="zh-CN" altLang="en-US" sz="1400" b="1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黑框警告为存在严重感染风险，发生这类感染的患者大多合并免疫抑制剂，如甲氨蝶呤或皮质类固醇。</a:t>
              </a:r>
              <a:r>
                <a:rPr lang="zh-CN" altLang="en-US"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如发生严重感染，应中断托珠单抗治疗，直至感染得到控制。本品禁用于已知对托珠单抗或者对任何辅料发生超敏反应的患者。</a:t>
              </a:r>
              <a:endParaRPr lang="zh-CN" altLang="en-US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342900" indent="-34290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AutoNum type="arabicPeriod"/>
              </a:pPr>
              <a:r>
                <a:rPr lang="zh-CN" altLang="en-US"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在细胞因子释放综合征的回顾性临床研究数据分析中，</a:t>
              </a:r>
              <a:r>
                <a:rPr lang="zh-CN" altLang="en-US" sz="1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没有报告可归因于托珠单抗的不良反应</a:t>
              </a:r>
              <a:r>
                <a:rPr lang="zh-CN" altLang="en-US"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342900" indent="-34290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AutoNum type="arabicPeriod"/>
              </a:pPr>
              <a:r>
                <a:rPr lang="zh-CN" altLang="en-US"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重度或危及生命的</a:t>
              </a:r>
              <a:r>
                <a:rPr lang="en-US" altLang="zh-CN"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CRS</a:t>
              </a:r>
              <a:r>
                <a:rPr lang="zh-CN" altLang="en-US"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患者经常因</a:t>
              </a:r>
              <a:r>
                <a:rPr lang="zh-CN" altLang="en-US"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恶性肿瘤、清淋预处理化疗或CRS发生血细胞减少、ALT或AST升高，建议根据治疗CRS的潜在获益与短期治疗风险考虑使用托珠单抗。</a:t>
              </a:r>
              <a:endParaRPr lang="zh-CN" altLang="en-US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10483215" y="6604000"/>
            <a:ext cx="1709420" cy="1930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9510" tIns="19755" rIns="39510" bIns="19755" rtlCol="0" anchor="t">
            <a:spAutoFit/>
          </a:bodyPr>
          <a:p>
            <a:pPr algn="l" defTabSz="394970"/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sym typeface="+mn-ea"/>
              </a:rPr>
              <a:t> 1. </a:t>
            </a:r>
            <a:r>
              <a:rPr lang="zh-CN" altLang="en-US" sz="1000" dirty="0">
                <a:solidFill>
                  <a:schemeClr val="bg1">
                    <a:lumMod val="95000"/>
                  </a:schemeClr>
                </a:solidFill>
                <a:sym typeface="+mn-ea"/>
              </a:rPr>
              <a:t>托珠单抗注射液说明书</a:t>
            </a:r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sym typeface="+mn-ea"/>
              </a:rPr>
              <a:t>.  </a:t>
            </a:r>
            <a:endParaRPr lang="en-US" altLang="zh-CN" sz="1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ea"/>
            </a:endParaRPr>
          </a:p>
        </p:txBody>
      </p:sp>
      <p:sp>
        <p:nvSpPr>
          <p:cNvPr id="2" name="圆角矩形 1"/>
          <p:cNvSpPr/>
          <p:nvPr>
            <p:custDataLst>
              <p:tags r:id="rId5"/>
            </p:custDataLst>
          </p:nvPr>
        </p:nvSpPr>
        <p:spPr>
          <a:xfrm>
            <a:off x="344170" y="4080510"/>
            <a:ext cx="11487150" cy="1981835"/>
          </a:xfrm>
          <a:prstGeom prst="roundRect">
            <a:avLst>
              <a:gd name="adj" fmla="val 11046"/>
            </a:avLst>
          </a:prstGeom>
          <a:solidFill>
            <a:srgbClr val="E9F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42900" indent="-3429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altLang="zh-CN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总体安全性良好，</a:t>
            </a:r>
            <a:r>
              <a:rPr lang="zh-CN" altLang="en-US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对于托珠单抗治疗细胞因子释放综合征，</a:t>
            </a:r>
            <a:r>
              <a:rPr lang="en-US" altLang="zh-CN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药监部门5年内未发布任何安全性警告、撤市信息。</a:t>
            </a:r>
            <a:endParaRPr lang="en-US" altLang="zh-CN" sz="140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本品自上市后至</a:t>
            </a:r>
            <a:r>
              <a:rPr lang="en-US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2024</a:t>
            </a:r>
            <a:r>
              <a:rPr lang="zh-CN" altLang="en-US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altLang="en-US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30</a:t>
            </a:r>
            <a:r>
              <a:rPr lang="zh-CN" altLang="en-US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r>
              <a:rPr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，暂未收到治疗细胞因子释放综合征相关的不良反应报告。</a:t>
            </a:r>
            <a:endParaRPr sz="140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zh-CN" altLang="en-US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百奥泰生物制药股份有限公司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会按照法规的要求，持续监测和收集施瑞立</a:t>
            </a:r>
            <a:r>
              <a:rPr lang="en-US" altLang="zh-CN" sz="1400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®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上市后的安全性数据，</a:t>
            </a:r>
            <a:r>
              <a:rPr lang="zh-CN" altLang="en-US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对于收到的安全性报告会进行及时的分析和评估，必要时及时更新药品说明书，或采取其它措施，以保证用药患者的安全性。</a:t>
            </a:r>
            <a:endParaRPr lang="zh-CN" altLang="en-US" sz="140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8525" y="331470"/>
            <a:ext cx="9805035" cy="669925"/>
          </a:xfrm>
        </p:spPr>
        <p:txBody>
          <a:bodyPr/>
          <a:p>
            <a:r>
              <a:rPr lang="en-US" altLang="zh-CN"/>
              <a:t>03 </a:t>
            </a:r>
            <a:r>
              <a:rPr lang="zh-CN" altLang="en-US"/>
              <a:t>有效性</a:t>
            </a:r>
            <a:br>
              <a:rPr lang="zh-CN" altLang="en-US"/>
            </a:br>
            <a:r>
              <a:rPr lang="en-US" altLang="zh-CN"/>
              <a:t>            ——</a:t>
            </a:r>
            <a:r>
              <a:rPr lang="zh-CN" altLang="en-US"/>
              <a:t>托珠单抗快速缓解炎症反应</a:t>
            </a: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344170" y="1569085"/>
            <a:ext cx="11487150" cy="4372610"/>
            <a:chOff x="542" y="1662"/>
            <a:chExt cx="18090" cy="6886"/>
          </a:xfrm>
        </p:grpSpPr>
        <p:sp>
          <p:nvSpPr>
            <p:cNvPr id="4" name="矩形 3"/>
            <p:cNvSpPr/>
            <p:nvPr>
              <p:custDataLst>
                <p:tags r:id="rId1"/>
              </p:custDataLst>
            </p:nvPr>
          </p:nvSpPr>
          <p:spPr>
            <a:xfrm>
              <a:off x="1136" y="1662"/>
              <a:ext cx="5045" cy="597"/>
            </a:xfrm>
            <a:prstGeom prst="rect">
              <a:avLst/>
            </a:prstGeom>
            <a:solidFill>
              <a:srgbClr val="239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b="1"/>
                <a:t>回顾性研究的数据分析</a:t>
              </a:r>
              <a:r>
                <a:rPr lang="zh-CN" b="1"/>
                <a:t>结果</a:t>
              </a:r>
              <a:endParaRPr lang="zh-CN" b="1"/>
            </a:p>
          </p:txBody>
        </p:sp>
        <p:sp>
          <p:nvSpPr>
            <p:cNvPr id="5" name="圆角矩形 4"/>
            <p:cNvSpPr/>
            <p:nvPr>
              <p:custDataLst>
                <p:tags r:id="rId2"/>
              </p:custDataLst>
            </p:nvPr>
          </p:nvSpPr>
          <p:spPr>
            <a:xfrm>
              <a:off x="542" y="2256"/>
              <a:ext cx="18090" cy="6292"/>
            </a:xfrm>
            <a:prstGeom prst="roundRect">
              <a:avLst>
                <a:gd name="adj" fmla="val 6651"/>
              </a:avLst>
            </a:prstGeom>
            <a:solidFill>
              <a:srgbClr val="E9F6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p>
              <a:pPr indent="0">
                <a:lnSpc>
                  <a:spcPct val="120000"/>
                </a:lnSpc>
                <a:spcBef>
                  <a:spcPts val="700"/>
                </a:spcBef>
                <a:spcAft>
                  <a:spcPts val="700"/>
                </a:spcAft>
                <a:buNone/>
              </a:pPr>
              <a:r>
                <a:rPr lang="en-US" altLang="zh-CN" sz="1400" b="1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    </a:t>
              </a:r>
              <a:r>
                <a:rPr lang="zh-CN" altLang="en-US" sz="1600" b="1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本次申请新增的适应症（细胞因子释放综合征）属于</a:t>
              </a:r>
              <a:r>
                <a:rPr lang="en-US" altLang="zh-CN" sz="1600" b="1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CAR T</a:t>
              </a:r>
              <a:r>
                <a:rPr lang="zh-CN" altLang="en-US" sz="1600" b="1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细胞疗法引发的一种不良反应，没有随机对照临床研究的数据。本适应症的获批是基于回顾性研究的分析结果，因此本次申报提供的有效性证据也是回顾性研究的数据分析结果。</a:t>
              </a:r>
              <a:endParaRPr lang="zh-CN" altLang="en-US" sz="16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342900" indent="-342900">
                <a:lnSpc>
                  <a:spcPct val="120000"/>
                </a:lnSpc>
                <a:spcBef>
                  <a:spcPts val="700"/>
                </a:spcBef>
                <a:spcAft>
                  <a:spcPts val="700"/>
                </a:spcAft>
                <a:buFont typeface="+mj-lt"/>
                <a:buAutoNum type="arabicPeriod"/>
              </a:pPr>
              <a:r>
                <a:rPr lang="en-US" altLang="zh-CN" sz="16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对CAR T细胞治疗血液肿瘤的临床试验数据进行回顾性分析，评估了托珠单抗用于治疗CRS的有效性</a:t>
              </a:r>
              <a:r>
                <a:rPr lang="en-US" altLang="zh-CN" sz="1600" baseline="300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</a:t>
              </a:r>
              <a:r>
                <a:rPr lang="en-US" altLang="zh-CN" sz="16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。Tisagenlecleucel队列共纳入51例患者，</a:t>
              </a:r>
              <a:r>
                <a:rPr lang="en-US" altLang="zh-CN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39例（76.5%）达到临床应答</a:t>
              </a:r>
              <a:r>
                <a:rPr lang="en-US" altLang="zh-CN" sz="16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。Axicabtagene ciloleucel引发CRS的15例患者独立队列中，</a:t>
              </a:r>
              <a:r>
                <a:rPr lang="en-US" altLang="zh-CN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53%的患者应答</a:t>
              </a:r>
              <a:r>
                <a:rPr lang="en-US" altLang="zh-CN" sz="16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。益基利仑赛引起CRS的研究中，1例重度或危及生命的CRS患者使用5次托珠单抗后CRS症状减轻。</a:t>
              </a:r>
              <a:endParaRPr lang="en-US" altLang="zh-CN" sz="16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342900" indent="-342900">
                <a:lnSpc>
                  <a:spcPct val="120000"/>
                </a:lnSpc>
                <a:spcBef>
                  <a:spcPts val="700"/>
                </a:spcBef>
                <a:spcAft>
                  <a:spcPts val="700"/>
                </a:spcAft>
                <a:buFont typeface="+mj-lt"/>
                <a:buAutoNum type="arabicPeriod"/>
              </a:pPr>
              <a:r>
                <a:rPr lang="en-US" altLang="zh-CN" sz="16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24例使用CAR T细胞治疗难治复发多发性骨髓瘤的患者中有21例患者发生了CRS，发生2级及以上CRS的患者（14例）经托珠单抗治疗后，</a:t>
              </a:r>
              <a:r>
                <a:rPr lang="en-US" altLang="zh-CN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临床症状明显缓解、体温迅速下降，细胞因子、HsCRP含量逐渐恢复正常</a:t>
              </a:r>
              <a:r>
                <a:rPr lang="en-US" altLang="zh-CN" sz="16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，无明显毒副作用发生</a:t>
              </a:r>
              <a:r>
                <a:rPr lang="en-US" altLang="zh-CN" sz="1600" baseline="300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</a:t>
              </a:r>
              <a:r>
                <a:rPr lang="en-US" altLang="zh-CN" sz="16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en-US" altLang="zh-CN" sz="16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342900" indent="-342900">
                <a:lnSpc>
                  <a:spcPct val="120000"/>
                </a:lnSpc>
                <a:spcBef>
                  <a:spcPts val="700"/>
                </a:spcBef>
                <a:spcAft>
                  <a:spcPts val="700"/>
                </a:spcAft>
                <a:buFont typeface="+mj-lt"/>
                <a:buAutoNum type="arabicPeriod"/>
              </a:pPr>
              <a:r>
                <a:rPr lang="en-US" altLang="zh-CN" sz="16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14例复发性B系急性淋巴细胞白血病的儿童患者使用CAR T细胞治疗后发生CRS（≥3级），都联合使用广谱抗生素和托珠单抗治疗，其中7例还接受静脉糖皮质激素，5例行血液净化治疗。</a:t>
              </a:r>
              <a:r>
                <a:rPr lang="en-US" altLang="zh-CN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11例患者在2周内好转</a:t>
              </a:r>
              <a:r>
                <a:rPr lang="en-US" altLang="zh-CN" sz="16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，3例患者因严重CRS的毒性无法逆转而死亡</a:t>
              </a:r>
              <a:r>
                <a:rPr lang="en-US" altLang="zh-CN" sz="1600" baseline="300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</a:t>
              </a:r>
              <a:r>
                <a:rPr lang="en-US" altLang="zh-CN" sz="16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en-US" altLang="zh-CN" sz="16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3978275" y="6604000"/>
            <a:ext cx="8213725" cy="1930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9510" tIns="19755" rIns="39510" bIns="19755" rtlCol="0">
            <a:spAutoFit/>
          </a:bodyPr>
          <a:p>
            <a:pPr algn="l" defTabSz="394970"/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1. </a:t>
            </a:r>
            <a:r>
              <a:rPr lang="zh-CN" altLang="en-US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托珠单抗注射液说明书</a:t>
            </a:r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.    2. </a:t>
            </a:r>
            <a:r>
              <a:rPr lang="zh-CN" altLang="en-US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张亦琳</a:t>
            </a:r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 </a:t>
            </a:r>
            <a:r>
              <a:rPr lang="zh-CN" altLang="en-US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中国肿瘤生物治疗杂志</a:t>
            </a:r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 2017,24(09):990-994.   3. 朱秋皎,等. 临床儿科杂志, 2022, 40(11):848-853.</a:t>
            </a:r>
            <a:endParaRPr lang="en-US" altLang="zh-CN" sz="1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8525" y="331470"/>
            <a:ext cx="9805035" cy="669925"/>
          </a:xfrm>
        </p:spPr>
        <p:txBody>
          <a:bodyPr/>
          <a:p>
            <a:r>
              <a:rPr lang="en-US" altLang="zh-CN"/>
              <a:t>03 </a:t>
            </a:r>
            <a:r>
              <a:rPr lang="zh-CN" altLang="en-US"/>
              <a:t>有效性</a:t>
            </a:r>
            <a:br>
              <a:rPr lang="zh-CN" altLang="en-US"/>
            </a:br>
            <a:r>
              <a:rPr lang="en-US" altLang="zh-CN"/>
              <a:t>            ——</a:t>
            </a:r>
            <a:r>
              <a:rPr lang="zh-CN" altLang="en-US"/>
              <a:t>托珠单抗是国内外指南与共识推荐的</a:t>
            </a:r>
            <a:r>
              <a:rPr lang="zh-CN" altLang="en-US">
                <a:solidFill>
                  <a:srgbClr val="2393D3"/>
                </a:solidFill>
              </a:rPr>
              <a:t>一线用药</a:t>
            </a:r>
            <a:endParaRPr lang="zh-CN" altLang="en-US">
              <a:solidFill>
                <a:srgbClr val="2393D3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8455" y="1405172"/>
            <a:ext cx="5019675" cy="2165218"/>
            <a:chOff x="1136" y="1759"/>
            <a:chExt cx="12320" cy="3450"/>
          </a:xfrm>
        </p:grpSpPr>
        <p:sp>
          <p:nvSpPr>
            <p:cNvPr id="4" name="矩形 3"/>
            <p:cNvSpPr/>
            <p:nvPr>
              <p:custDataLst>
                <p:tags r:id="rId1"/>
              </p:custDataLst>
            </p:nvPr>
          </p:nvSpPr>
          <p:spPr>
            <a:xfrm>
              <a:off x="1136" y="1759"/>
              <a:ext cx="12320" cy="1110"/>
            </a:xfrm>
            <a:prstGeom prst="rect">
              <a:avLst/>
            </a:prstGeom>
            <a:solidFill>
              <a:srgbClr val="2393D3"/>
            </a:solidFill>
            <a:ln>
              <a:solidFill>
                <a:srgbClr val="2393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 fontAlgn="auto">
                <a:lnSpc>
                  <a:spcPct val="120000"/>
                </a:lnSpc>
              </a:pPr>
              <a:r>
                <a:rPr lang="zh-CN" sz="1600" b="1"/>
                <a:t>嵌合抗原受体T细胞治疗的免疫相关不良事件的管理：ASCO指南（2021年）</a:t>
              </a:r>
              <a:r>
                <a:rPr lang="en-US" altLang="zh-CN" sz="1600" b="1" baseline="30000"/>
                <a:t>1</a:t>
              </a:r>
              <a:endParaRPr lang="en-US" altLang="zh-CN" sz="1600" b="1" baseline="30000"/>
            </a:p>
          </p:txBody>
        </p:sp>
        <p:sp>
          <p:nvSpPr>
            <p:cNvPr id="5" name="矩形 4"/>
            <p:cNvSpPr/>
            <p:nvPr>
              <p:custDataLst>
                <p:tags r:id="rId2"/>
              </p:custDataLst>
            </p:nvPr>
          </p:nvSpPr>
          <p:spPr>
            <a:xfrm>
              <a:off x="1136" y="2869"/>
              <a:ext cx="12320" cy="2340"/>
            </a:xfrm>
            <a:prstGeom prst="rect">
              <a:avLst/>
            </a:prstGeom>
            <a:noFill/>
            <a:ln>
              <a:solidFill>
                <a:srgbClr val="2393D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9F6F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p>
              <a:pPr marL="285750" indent="-285750" algn="just" fontAlgn="auto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对于患有与CAR T细胞相关的长期或严重CRS的患者，推荐使用托珠单抗联合或不联合皮质类固醇进行治疗。</a:t>
              </a:r>
              <a:endParaRPr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 algn="just" fontAlgn="auto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CRS≥2</a:t>
              </a:r>
              <a:r>
                <a:rPr lang="zh-CN" altLang="en-US"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级，可使用托珠单抗治疗。</a:t>
              </a:r>
              <a:endParaRPr lang="zh-CN" altLang="en-US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593215" y="6587490"/>
            <a:ext cx="10605135" cy="28511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9510" tIns="19755" rIns="39510" bIns="19755" rtlCol="0">
            <a:spAutoFit/>
          </a:bodyPr>
          <a:p>
            <a:pPr algn="l" defTabSz="394970"/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1. </a:t>
            </a:r>
            <a:r>
              <a:rPr sz="800" dirty="0">
                <a:solidFill>
                  <a:schemeClr val="bg1">
                    <a:lumMod val="95000"/>
                  </a:schemeClr>
                </a:solidFill>
              </a:rPr>
              <a:t>Santomasso BD, et al. J Clin Oncol. 2021 Dec 10;39(35):3978-3992.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                                                                           </a:t>
            </a:r>
            <a:r>
              <a:rPr lang="en-US" altLang="zh-CN" sz="800" dirty="0">
                <a:solidFill>
                  <a:schemeClr val="bg1">
                    <a:lumMod val="95000"/>
                  </a:schemeClr>
                </a:solidFill>
                <a:sym typeface="+mn-ea"/>
              </a:rPr>
              <a:t>2. </a:t>
            </a:r>
            <a:r>
              <a:rPr sz="800" dirty="0">
                <a:solidFill>
                  <a:schemeClr val="bg1">
                    <a:lumMod val="95000"/>
                  </a:schemeClr>
                </a:solidFill>
                <a:sym typeface="+mn-ea"/>
              </a:rPr>
              <a:t>嵌合抗原受体T细胞治疗成人急性B淋巴细胞白血病中国专家共识(2022年版)</a:t>
            </a:r>
            <a:r>
              <a:rPr lang="en-US" altLang="zh-CN" sz="800" dirty="0">
                <a:solidFill>
                  <a:schemeClr val="bg1">
                    <a:lumMod val="95000"/>
                  </a:schemeClr>
                </a:solidFill>
                <a:sym typeface="+mn-ea"/>
              </a:rPr>
              <a:t>. </a:t>
            </a:r>
            <a:r>
              <a:rPr lang="zh-CN" altLang="en-US" sz="800" dirty="0">
                <a:solidFill>
                  <a:schemeClr val="bg1">
                    <a:lumMod val="95000"/>
                  </a:schemeClr>
                </a:solidFill>
                <a:sym typeface="+mn-ea"/>
              </a:rPr>
              <a:t>中华血液学杂志</a:t>
            </a:r>
            <a:r>
              <a:rPr lang="en-US" altLang="zh-CN" sz="800" dirty="0">
                <a:solidFill>
                  <a:schemeClr val="bg1">
                    <a:lumMod val="95000"/>
                  </a:schemeClr>
                </a:solidFill>
                <a:sym typeface="+mn-ea"/>
              </a:rPr>
              <a:t>,2022,43(02):89-95. </a:t>
            </a:r>
            <a:endParaRPr lang="en-US" altLang="zh-CN" sz="800" dirty="0">
              <a:solidFill>
                <a:schemeClr val="bg1">
                  <a:lumMod val="95000"/>
                </a:schemeClr>
              </a:solidFill>
              <a:sym typeface="+mn-ea"/>
            </a:endParaRPr>
          </a:p>
          <a:p>
            <a:pPr algn="l" defTabSz="394970"/>
            <a:r>
              <a:rPr lang="en-US" altLang="zh-CN" sz="800" dirty="0">
                <a:solidFill>
                  <a:schemeClr val="bg1">
                    <a:lumMod val="95000"/>
                  </a:schemeClr>
                </a:solidFill>
              </a:rPr>
              <a:t>3. 嵌合抗原受体T细胞治疗多发性骨髓瘤中国血液临床专家共识(2022年版). 中华血液学杂志,2022,43(04):265-271.       4. CAR T细胞治疗NHL毒副作用临床管理专家共识. 转化医学杂志,2021,10(1): 1-11.</a:t>
            </a:r>
            <a:endParaRPr lang="en-US" altLang="zh-CN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61325" y="6103620"/>
            <a:ext cx="3759835" cy="22352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9510" tIns="19755" rIns="39510" bIns="19755" rtlCol="0">
            <a:spAutoFit/>
          </a:bodyPr>
          <a:p>
            <a:pPr algn="r" defTabSz="394970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ASCO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：美国临床肿瘤学会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   NHL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pitchFamily="34" charset="-122"/>
                <a:sym typeface="+mn-lt"/>
              </a:rPr>
              <a:t>：非霍奇金淋巴瘤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678805" y="1405255"/>
            <a:ext cx="6141720" cy="2164551"/>
            <a:chOff x="1136" y="1759"/>
            <a:chExt cx="12320" cy="3449"/>
          </a:xfrm>
        </p:grpSpPr>
        <p:sp>
          <p:nvSpPr>
            <p:cNvPr id="12" name="矩形 11"/>
            <p:cNvSpPr/>
            <p:nvPr>
              <p:custDataLst>
                <p:tags r:id="rId4"/>
              </p:custDataLst>
            </p:nvPr>
          </p:nvSpPr>
          <p:spPr>
            <a:xfrm>
              <a:off x="1136" y="1759"/>
              <a:ext cx="12320" cy="1110"/>
            </a:xfrm>
            <a:prstGeom prst="rect">
              <a:avLst/>
            </a:prstGeom>
            <a:solidFill>
              <a:srgbClr val="2393D3"/>
            </a:solidFill>
            <a:ln>
              <a:solidFill>
                <a:srgbClr val="2393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 fontAlgn="auto">
                <a:lnSpc>
                  <a:spcPct val="120000"/>
                </a:lnSpc>
              </a:pPr>
              <a:r>
                <a:rPr sz="1600" b="1"/>
                <a:t>嵌合抗原受体T细胞治疗成人急性B淋巴细胞白血病中国专家共识（2022年版）</a:t>
              </a:r>
              <a:r>
                <a:rPr lang="en-US" sz="1600" b="1" baseline="30000"/>
                <a:t>2</a:t>
              </a:r>
              <a:endParaRPr lang="en-US" sz="1600" b="1" baseline="30000"/>
            </a:p>
          </p:txBody>
        </p:sp>
        <p:sp>
          <p:nvSpPr>
            <p:cNvPr id="13" name="矩形 12"/>
            <p:cNvSpPr/>
            <p:nvPr>
              <p:custDataLst>
                <p:tags r:id="rId5"/>
              </p:custDataLst>
            </p:nvPr>
          </p:nvSpPr>
          <p:spPr>
            <a:xfrm>
              <a:off x="1136" y="2869"/>
              <a:ext cx="12320" cy="2339"/>
            </a:xfrm>
            <a:prstGeom prst="rect">
              <a:avLst/>
            </a:prstGeom>
            <a:noFill/>
            <a:ln>
              <a:solidFill>
                <a:srgbClr val="2393D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9F6F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p>
              <a:pPr marL="285750" indent="-285750" algn="just" fontAlgn="auto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zh-CN"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如发生</a:t>
              </a:r>
              <a:r>
                <a:rPr lang="en-US" altLang="zh-CN"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CRS</a:t>
              </a:r>
              <a:r>
                <a:rPr lang="zh-CN" altLang="en-US"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：</a:t>
              </a:r>
              <a:r>
                <a:rPr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可考虑应用IL-6受体拮抗剂托珠单抗。</a:t>
              </a:r>
              <a:endParaRPr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 algn="just" fontAlgn="auto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zh-CN" altLang="en-US"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噬血细胞性淋巴组织细胞增生症/巨噬细胞活化综合征（HLH/MAS）：CAR-T细胞治疗相关HLH/MAS一线治疗方案可按3级CRS处理方案，应用托珠单抗联合糖皮质激素治疗。</a:t>
              </a:r>
              <a:endParaRPr lang="zh-CN" altLang="en-US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38455" y="3813092"/>
            <a:ext cx="5019675" cy="2165218"/>
            <a:chOff x="1136" y="1759"/>
            <a:chExt cx="12320" cy="3450"/>
          </a:xfrm>
        </p:grpSpPr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1136" y="1759"/>
              <a:ext cx="12320" cy="1110"/>
            </a:xfrm>
            <a:prstGeom prst="rect">
              <a:avLst/>
            </a:prstGeom>
            <a:solidFill>
              <a:srgbClr val="2393D3"/>
            </a:solidFill>
            <a:ln>
              <a:solidFill>
                <a:srgbClr val="2393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 fontAlgn="auto">
                <a:lnSpc>
                  <a:spcPct val="120000"/>
                </a:lnSpc>
              </a:pPr>
              <a:r>
                <a:rPr sz="1600" b="1"/>
                <a:t>嵌合抗原受体T细胞治疗多发性骨髓瘤中国血液临床专家共识（2022年版）</a:t>
              </a:r>
              <a:r>
                <a:rPr lang="en-US" sz="1600" b="1" baseline="30000"/>
                <a:t>3</a:t>
              </a:r>
              <a:endParaRPr lang="en-US" sz="1600" b="1" baseline="30000"/>
            </a:p>
          </p:txBody>
        </p:sp>
        <p:sp>
          <p:nvSpPr>
            <p:cNvPr id="17" name="矩形 16"/>
            <p:cNvSpPr/>
            <p:nvPr>
              <p:custDataLst>
                <p:tags r:id="rId7"/>
              </p:custDataLst>
            </p:nvPr>
          </p:nvSpPr>
          <p:spPr>
            <a:xfrm>
              <a:off x="1136" y="2869"/>
              <a:ext cx="12320" cy="2340"/>
            </a:xfrm>
            <a:prstGeom prst="rect">
              <a:avLst/>
            </a:prstGeom>
            <a:noFill/>
            <a:ln>
              <a:solidFill>
                <a:srgbClr val="2393D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9F6F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p>
              <a:pPr marL="285750" indent="-285750" algn="just" fontAlgn="auto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托珠单抗和糖皮质激素是治疗严重或危及生命CRS的主要药物，可根据不同CAR-T细胞产品的安全性推荐，</a:t>
              </a:r>
              <a:r>
                <a:rPr sz="1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适时应用托珠单抗和（或）糖皮质激素（包括一线应用）</a:t>
              </a:r>
              <a:r>
                <a:rPr lang="zh-CN" altLang="en-US"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en-US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 algn="just" fontAlgn="auto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发生2级及以上CRS时，可使用托珠单抗。</a:t>
              </a:r>
              <a:endParaRPr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683885" y="3813175"/>
            <a:ext cx="6137275" cy="2165350"/>
            <a:chOff x="1136" y="1759"/>
            <a:chExt cx="12320" cy="3450"/>
          </a:xfrm>
        </p:grpSpPr>
        <p:sp>
          <p:nvSpPr>
            <p:cNvPr id="20" name="矩形 19"/>
            <p:cNvSpPr/>
            <p:nvPr>
              <p:custDataLst>
                <p:tags r:id="rId8"/>
              </p:custDataLst>
            </p:nvPr>
          </p:nvSpPr>
          <p:spPr>
            <a:xfrm>
              <a:off x="1136" y="1759"/>
              <a:ext cx="12320" cy="1110"/>
            </a:xfrm>
            <a:prstGeom prst="rect">
              <a:avLst/>
            </a:prstGeom>
            <a:solidFill>
              <a:srgbClr val="2393D3"/>
            </a:solidFill>
            <a:ln>
              <a:solidFill>
                <a:srgbClr val="2393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 fontAlgn="auto">
                <a:lnSpc>
                  <a:spcPct val="120000"/>
                </a:lnSpc>
              </a:pPr>
              <a:r>
                <a:rPr sz="1600" b="1"/>
                <a:t>CAR T细胞治疗NHL毒副作用临床管理专家共识</a:t>
              </a:r>
              <a:r>
                <a:rPr lang="zh-CN" sz="1600" b="1"/>
                <a:t>（</a:t>
              </a:r>
              <a:r>
                <a:rPr lang="en-US" altLang="zh-CN" sz="1600" b="1"/>
                <a:t>2021</a:t>
              </a:r>
              <a:r>
                <a:rPr lang="zh-CN" altLang="en-US" sz="1600" b="1"/>
                <a:t>年）</a:t>
              </a:r>
              <a:r>
                <a:rPr lang="en-US" altLang="zh-CN" sz="1600" b="1" baseline="30000"/>
                <a:t>4</a:t>
              </a:r>
              <a:endParaRPr lang="en-US" altLang="zh-CN" sz="1600" b="1" baseline="30000"/>
            </a:p>
          </p:txBody>
        </p:sp>
        <p:sp>
          <p:nvSpPr>
            <p:cNvPr id="21" name="矩形 20"/>
            <p:cNvSpPr/>
            <p:nvPr>
              <p:custDataLst>
                <p:tags r:id="rId9"/>
              </p:custDataLst>
            </p:nvPr>
          </p:nvSpPr>
          <p:spPr>
            <a:xfrm>
              <a:off x="1136" y="2869"/>
              <a:ext cx="12320" cy="2340"/>
            </a:xfrm>
            <a:prstGeom prst="rect">
              <a:avLst/>
            </a:prstGeom>
            <a:noFill/>
            <a:ln>
              <a:solidFill>
                <a:srgbClr val="2393D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9F6F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p>
              <a:pPr indent="0"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急性CRS的临床分级处置策略：</a:t>
              </a:r>
              <a:endParaRPr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CRS 1级：可考虑预防性使用IL-6受体拮抗剂（如托珠单抗）</a:t>
              </a:r>
              <a:r>
                <a:rPr sz="1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（推荐应用）</a:t>
              </a:r>
              <a:endParaRPr sz="1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CRS 2~4级：选择使用细胞因子抗体，推荐可选择的抗体种类包括IL-6受体拮抗剂（如托珠单抗）</a:t>
              </a:r>
              <a:r>
                <a:rPr sz="1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（推荐应用）</a:t>
              </a:r>
              <a:endParaRPr sz="1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8525" y="331470"/>
            <a:ext cx="7977505" cy="669925"/>
          </a:xfrm>
        </p:spPr>
        <p:txBody>
          <a:bodyPr/>
          <a:p>
            <a:r>
              <a:rPr lang="en-US" altLang="zh-CN"/>
              <a:t>04 </a:t>
            </a:r>
            <a:r>
              <a:rPr lang="zh-CN" altLang="en-US"/>
              <a:t>创新</a:t>
            </a:r>
            <a:r>
              <a:rPr lang="zh-CN" altLang="en-US"/>
              <a:t>性</a:t>
            </a:r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44170" y="1018540"/>
            <a:ext cx="11487150" cy="3045460"/>
            <a:chOff x="542" y="1413"/>
            <a:chExt cx="18090" cy="4796"/>
          </a:xfrm>
        </p:grpSpPr>
        <p:sp>
          <p:nvSpPr>
            <p:cNvPr id="5" name="圆角矩形 4"/>
            <p:cNvSpPr/>
            <p:nvPr/>
          </p:nvSpPr>
          <p:spPr>
            <a:xfrm>
              <a:off x="542" y="2013"/>
              <a:ext cx="18090" cy="4196"/>
            </a:xfrm>
            <a:prstGeom prst="roundRect">
              <a:avLst>
                <a:gd name="adj" fmla="val 11046"/>
              </a:avLst>
            </a:prstGeom>
            <a:solidFill>
              <a:srgbClr val="E9F6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285750" indent="-285750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charset="0"/>
                <a:buChar char="ü"/>
              </a:pPr>
              <a:r>
                <a:rPr lang="zh-CN" sz="1600" b="1">
                  <a:solidFill>
                    <a:srgbClr val="0065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全球首个托珠单抗生物类似药：</a:t>
              </a:r>
              <a:r>
                <a: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施瑞立</a:t>
              </a:r>
              <a:r>
                <a:rPr sz="1600" baseline="300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®</a:t>
              </a:r>
              <a:r>
                <a: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为托珠单抗注射液（雅美罗</a:t>
              </a:r>
              <a:r>
                <a:rPr sz="1600" baseline="300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®</a:t>
              </a:r>
              <a:r>
                <a: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）的全球首个生物类似药，全面的质量相似性研究、临床前研究和临床研究都证明了施瑞立</a:t>
              </a:r>
              <a:r>
                <a:rPr sz="1600" baseline="300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®</a:t>
              </a:r>
              <a:r>
                <a: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与雅美罗</a:t>
              </a:r>
              <a:r>
                <a:rPr sz="1600" baseline="300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®</a:t>
              </a:r>
              <a:r>
                <a: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在质量、安全性和有效性上高度相似。</a:t>
              </a:r>
              <a:endParaRPr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charset="0"/>
                <a:buChar char="ü"/>
              </a:pPr>
              <a:r>
                <a:rPr lang="zh-CN" sz="1600" b="1">
                  <a:solidFill>
                    <a:srgbClr val="0065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首个全球开发的国产托珠单抗：</a:t>
              </a:r>
              <a:r>
                <a: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施瑞立</a:t>
              </a:r>
              <a:r>
                <a:rPr sz="1600" baseline="300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®</a:t>
              </a:r>
              <a:r>
                <a: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是根据中国NMPA、美国FDA、欧盟EMA生物类似药指导原则进行全球开发的，目前已在中国、美国、欧盟获批上市。 </a:t>
              </a:r>
              <a:endParaRPr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charset="0"/>
                <a:buChar char="ü"/>
              </a:pPr>
              <a:r>
                <a:rPr lang="zh-CN" sz="1600" b="1">
                  <a:solidFill>
                    <a:srgbClr val="0065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液体制剂配方荣获国家发明专利：</a:t>
              </a:r>
              <a:r>
                <a: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获得“一种治疗IL-6相关疾病的人源化抗体的液体制剂”国家发明专利</a:t>
              </a:r>
              <a:r>
                <a:rPr lang="en-US" sz="1600" baseline="300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</a:t>
              </a:r>
              <a:r>
                <a: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，该制剂配方增强药物的稳定性。</a:t>
              </a:r>
              <a:endParaRPr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1"/>
              </p:custDataLst>
            </p:nvPr>
          </p:nvSpPr>
          <p:spPr>
            <a:xfrm>
              <a:off x="956" y="1413"/>
              <a:ext cx="2752" cy="600"/>
            </a:xfrm>
            <a:prstGeom prst="rect">
              <a:avLst/>
            </a:prstGeom>
            <a:solidFill>
              <a:srgbClr val="239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b="1"/>
                <a:t>创新点</a:t>
              </a:r>
              <a:endParaRPr lang="zh-CN" b="1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44170" y="4398645"/>
            <a:ext cx="11487150" cy="1818640"/>
            <a:chOff x="542" y="1244"/>
            <a:chExt cx="18090" cy="2864"/>
          </a:xfrm>
        </p:grpSpPr>
        <p:sp>
          <p:nvSpPr>
            <p:cNvPr id="8" name="圆角矩形 7"/>
            <p:cNvSpPr/>
            <p:nvPr>
              <p:custDataLst>
                <p:tags r:id="rId2"/>
              </p:custDataLst>
            </p:nvPr>
          </p:nvSpPr>
          <p:spPr>
            <a:xfrm>
              <a:off x="542" y="1844"/>
              <a:ext cx="18090" cy="2264"/>
            </a:xfrm>
            <a:prstGeom prst="roundRect">
              <a:avLst>
                <a:gd name="adj" fmla="val 11046"/>
              </a:avLst>
            </a:prstGeom>
            <a:solidFill>
              <a:srgbClr val="E9F6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285750" indent="-285750" algn="just" fontAlgn="auto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charset="0"/>
                <a:buChar char="ü"/>
              </a:pPr>
              <a:r>
                <a:rPr sz="1600" b="1">
                  <a:solidFill>
                    <a:srgbClr val="0065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适用</a:t>
              </a:r>
              <a:r>
                <a:rPr lang="zh-CN" sz="1600" b="1">
                  <a:solidFill>
                    <a:srgbClr val="0065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人群范围广</a:t>
              </a:r>
              <a:r>
                <a:rPr sz="1600" b="1">
                  <a:solidFill>
                    <a:srgbClr val="0065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：</a:t>
              </a:r>
              <a:r>
                <a: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托珠单抗注射液（施瑞立</a:t>
              </a:r>
              <a:r>
                <a:rPr sz="1600" baseline="300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®</a:t>
              </a:r>
              <a:r>
                <a: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）可用于2岁及以上儿童患者和成人患者，儿童患者也适用。</a:t>
              </a:r>
              <a:endParaRPr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 algn="just" fontAlgn="auto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charset="0"/>
                <a:buChar char="ü"/>
              </a:pPr>
              <a:r>
                <a:rPr lang="zh-CN" sz="1600" b="1">
                  <a:solidFill>
                    <a:srgbClr val="0065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三</a:t>
              </a:r>
              <a:r>
                <a:rPr sz="1600" b="1">
                  <a:solidFill>
                    <a:srgbClr val="0065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规格，</a:t>
              </a:r>
              <a:r>
                <a:rPr lang="zh-CN" sz="1600" b="1">
                  <a:solidFill>
                    <a:srgbClr val="0065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配药</a:t>
              </a:r>
              <a:r>
                <a:rPr sz="1600" b="1">
                  <a:solidFill>
                    <a:srgbClr val="0065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便利：</a:t>
              </a:r>
              <a:r>
                <a: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施瑞立</a:t>
              </a:r>
              <a:r>
                <a:rPr sz="1600" baseline="300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®</a:t>
              </a:r>
              <a:r>
                <a:rPr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是国内唯一具有三规格的托珠单抗注射液（静脉给药）（80mg/4mL，200mg/10mL，400mg/20mL），更方便满足患者的不同剂量需求，配药更便利。</a:t>
              </a:r>
              <a:endParaRPr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3"/>
              </p:custDataLst>
            </p:nvPr>
          </p:nvSpPr>
          <p:spPr>
            <a:xfrm>
              <a:off x="956" y="1244"/>
              <a:ext cx="2752" cy="600"/>
            </a:xfrm>
            <a:prstGeom prst="rect">
              <a:avLst/>
            </a:prstGeom>
            <a:solidFill>
              <a:srgbClr val="239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b="1"/>
                <a:t>应用创新</a:t>
              </a:r>
              <a:r>
                <a:rPr lang="zh-CN" b="1"/>
                <a:t>优势</a:t>
              </a:r>
              <a:endParaRPr lang="zh-CN" b="1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372735" y="6595745"/>
            <a:ext cx="6819265" cy="1930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9510" tIns="19755" rIns="39510" bIns="19755" rtlCol="0" anchor="t">
            <a:spAutoFit/>
          </a:bodyPr>
          <a:p>
            <a:pPr algn="l" defTabSz="394970"/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sym typeface="+mn-ea"/>
              </a:rPr>
              <a:t>1. 林键,等. 一种治疗IL-6相关疾病的人源化抗体的液体制剂.（专利号ZL 202010129494.9）   2. </a:t>
            </a:r>
            <a:r>
              <a:rPr lang="zh-CN" altLang="en-US" sz="1000" dirty="0">
                <a:solidFill>
                  <a:schemeClr val="bg1">
                    <a:lumMod val="95000"/>
                  </a:schemeClr>
                </a:solidFill>
                <a:sym typeface="+mn-ea"/>
              </a:rPr>
              <a:t>托珠单抗注射液说明书</a:t>
            </a:r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sym typeface="+mn-ea"/>
              </a:rPr>
              <a:t>.    </a:t>
            </a:r>
            <a:endParaRPr lang="en-US" altLang="zh-CN" sz="1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8525" y="331470"/>
            <a:ext cx="7977505" cy="669925"/>
          </a:xfrm>
        </p:spPr>
        <p:txBody>
          <a:bodyPr/>
          <a:p>
            <a:r>
              <a:rPr lang="en-US" altLang="zh-CN"/>
              <a:t>05 </a:t>
            </a:r>
            <a:r>
              <a:rPr lang="zh-CN" altLang="en-US"/>
              <a:t>公平性</a:t>
            </a:r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344170" y="927735"/>
            <a:ext cx="11487150" cy="1379220"/>
            <a:chOff x="542" y="1413"/>
            <a:chExt cx="18090" cy="2172"/>
          </a:xfrm>
        </p:grpSpPr>
        <p:sp>
          <p:nvSpPr>
            <p:cNvPr id="5" name="圆角矩形 4"/>
            <p:cNvSpPr/>
            <p:nvPr>
              <p:custDataLst>
                <p:tags r:id="rId2"/>
              </p:custDataLst>
            </p:nvPr>
          </p:nvSpPr>
          <p:spPr>
            <a:xfrm>
              <a:off x="542" y="2013"/>
              <a:ext cx="18090" cy="1572"/>
            </a:xfrm>
            <a:prstGeom prst="roundRect">
              <a:avLst>
                <a:gd name="adj" fmla="val 11046"/>
              </a:avLst>
            </a:prstGeom>
            <a:solidFill>
              <a:srgbClr val="E9F6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p>
              <a:pPr marL="285750" indent="-285750" algn="just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charset="0"/>
                <a:buChar char="ü"/>
              </a:pPr>
              <a:r>
                <a:rPr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CAR T细胞疗法是治疗恶性肿瘤的一种新型细胞免疫疗法，具有广阔的应用前景，未来将应用于更多疾病和患者群体。细胞因子释放综合征（CRS）是CAR T细胞疗法最常见的严重不良反应之一，</a:t>
              </a:r>
              <a:r>
                <a:rPr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发生率可高达50%~100%</a:t>
              </a:r>
              <a:r>
                <a:rPr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。发生CRS的患者会出现全身症状，不仅影响CAR T细胞的疗效，而且容易出现系统性炎症反应，导致多脏器损害，严重者甚至出现多器官衰竭，危及生命。</a:t>
              </a:r>
              <a:endParaRPr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>
              <a:off x="956" y="1413"/>
              <a:ext cx="3740" cy="600"/>
            </a:xfrm>
            <a:prstGeom prst="rect">
              <a:avLst/>
            </a:prstGeom>
            <a:solidFill>
              <a:srgbClr val="239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b="1"/>
                <a:t>提升公共健康</a:t>
              </a:r>
              <a:r>
                <a:rPr lang="zh-CN" b="1"/>
                <a:t>获益</a:t>
              </a:r>
              <a:endParaRPr lang="zh-CN" b="1"/>
            </a:p>
          </p:txBody>
        </p:sp>
      </p:grpSp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344170" y="2468245"/>
            <a:ext cx="11487150" cy="1355370"/>
            <a:chOff x="542" y="1413"/>
            <a:chExt cx="18090" cy="2054"/>
          </a:xfrm>
        </p:grpSpPr>
        <p:sp>
          <p:nvSpPr>
            <p:cNvPr id="7" name="圆角矩形 6"/>
            <p:cNvSpPr/>
            <p:nvPr>
              <p:custDataLst>
                <p:tags r:id="rId5"/>
              </p:custDataLst>
            </p:nvPr>
          </p:nvSpPr>
          <p:spPr>
            <a:xfrm>
              <a:off x="542" y="2013"/>
              <a:ext cx="18090" cy="1454"/>
            </a:xfrm>
            <a:prstGeom prst="roundRect">
              <a:avLst>
                <a:gd name="adj" fmla="val 11046"/>
              </a:avLst>
            </a:prstGeom>
            <a:solidFill>
              <a:srgbClr val="E9F6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285750" indent="-285750" algn="just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charset="0"/>
                <a:buChar char="ü"/>
              </a:pPr>
              <a:r>
                <a:rPr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CAR T细胞疗法虽然目前应用的患者数较少，但给很多难治性恶性肿瘤患者带来新的治疗希望，其引发的严重不良反应——细胞因子释放综合症的用药治疗应该得到保障。CAR T细胞疗法未来将应用于更多疾病和患者群体，应更重视和管理其带来的不良反应。</a:t>
              </a:r>
              <a:endParaRPr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 algn="just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charset="0"/>
                <a:buChar char="ü"/>
              </a:pPr>
              <a:r>
                <a:rPr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目前使用CAR T细胞疗法的患者数有限，</a:t>
              </a:r>
              <a:r>
                <a:rPr sz="1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托珠单抗（施瑞立</a:t>
              </a:r>
              <a:r>
                <a:rPr sz="1400" baseline="300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®</a:t>
              </a:r>
              <a:r>
                <a:rPr sz="1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）该适应症纳入医保对基金的总体影响可控</a:t>
              </a:r>
              <a:r>
                <a:rPr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956" y="1413"/>
              <a:ext cx="3739" cy="600"/>
            </a:xfrm>
            <a:prstGeom prst="rect">
              <a:avLst/>
            </a:prstGeom>
            <a:solidFill>
              <a:srgbClr val="239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b="1"/>
                <a:t>符合</a:t>
              </a: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b="1"/>
                <a:t>保基本</a:t>
              </a: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b="1"/>
                <a:t>原则</a:t>
              </a:r>
              <a:endParaRPr lang="zh-CN" b="1"/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344170" y="3949065"/>
            <a:ext cx="11487150" cy="1102995"/>
            <a:chOff x="542" y="1413"/>
            <a:chExt cx="18090" cy="1737"/>
          </a:xfrm>
        </p:grpSpPr>
        <p:sp>
          <p:nvSpPr>
            <p:cNvPr id="10" name="圆角矩形 9"/>
            <p:cNvSpPr/>
            <p:nvPr>
              <p:custDataLst>
                <p:tags r:id="rId8"/>
              </p:custDataLst>
            </p:nvPr>
          </p:nvSpPr>
          <p:spPr>
            <a:xfrm>
              <a:off x="542" y="2013"/>
              <a:ext cx="18090" cy="1137"/>
            </a:xfrm>
            <a:prstGeom prst="roundRect">
              <a:avLst>
                <a:gd name="adj" fmla="val 11046"/>
              </a:avLst>
            </a:prstGeom>
            <a:solidFill>
              <a:srgbClr val="E9F6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285750" indent="-285750" algn="just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charset="0"/>
                <a:buChar char="ü"/>
              </a:pPr>
              <a:r>
                <a:rPr lang="zh-CN" altLang="en-US"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托珠单抗是</a:t>
              </a:r>
              <a:r>
                <a:rPr lang="zh-CN" altLang="en-US" sz="1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国内唯一获批用于治疗细胞因子释放综合征的生物制剂</a:t>
              </a:r>
              <a:r>
                <a:rPr lang="zh-CN" altLang="en-US" sz="14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，儿童患者也适用。本次新增适应症（细胞因子释放综合征），弥补目录短板，提高了细胞因子释放综合征患者的用药可及性，让患者得到更多保障。</a:t>
              </a:r>
              <a:endParaRPr lang="zh-CN" altLang="en-US" sz="14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9"/>
              </p:custDataLst>
            </p:nvPr>
          </p:nvSpPr>
          <p:spPr>
            <a:xfrm>
              <a:off x="956" y="1413"/>
              <a:ext cx="4054" cy="600"/>
            </a:xfrm>
            <a:prstGeom prst="rect">
              <a:avLst/>
            </a:prstGeom>
            <a:solidFill>
              <a:srgbClr val="239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b="1"/>
                <a:t>弥补医保目录</a:t>
              </a:r>
              <a:r>
                <a:rPr lang="zh-CN" b="1"/>
                <a:t>短板</a:t>
              </a:r>
              <a:endParaRPr lang="zh-CN" b="1"/>
            </a:p>
          </p:txBody>
        </p:sp>
      </p:grpSp>
      <p:grpSp>
        <p:nvGrpSpPr>
          <p:cNvPr id="12" name="组合 11"/>
          <p:cNvGrpSpPr/>
          <p:nvPr>
            <p:custDataLst>
              <p:tags r:id="rId10"/>
            </p:custDataLst>
          </p:nvPr>
        </p:nvGrpSpPr>
        <p:grpSpPr>
          <a:xfrm>
            <a:off x="344170" y="5166360"/>
            <a:ext cx="11487150" cy="1136015"/>
            <a:chOff x="542" y="1413"/>
            <a:chExt cx="18090" cy="1789"/>
          </a:xfrm>
        </p:grpSpPr>
        <p:sp>
          <p:nvSpPr>
            <p:cNvPr id="13" name="圆角矩形 12"/>
            <p:cNvSpPr/>
            <p:nvPr>
              <p:custDataLst>
                <p:tags r:id="rId11"/>
              </p:custDataLst>
            </p:nvPr>
          </p:nvSpPr>
          <p:spPr>
            <a:xfrm>
              <a:off x="542" y="2013"/>
              <a:ext cx="18090" cy="1189"/>
            </a:xfrm>
            <a:prstGeom prst="roundRect">
              <a:avLst>
                <a:gd name="adj" fmla="val 11046"/>
              </a:avLst>
            </a:prstGeom>
            <a:solidFill>
              <a:srgbClr val="E9F6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285750" indent="-285750" algn="just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charset="0"/>
                <a:buChar char="ü"/>
              </a:pPr>
              <a:r>
                <a:rPr lang="zh-CN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本次新增适应症（细胞因子释放综合征）的</a:t>
              </a:r>
              <a:r>
                <a:rPr lang="zh-CN" altLang="en-US" sz="1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病因和临床诊断明确</a:t>
              </a:r>
              <a:r>
                <a:rPr lang="zh-CN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，管理难度</a:t>
              </a:r>
              <a:r>
                <a:rPr lang="zh-CN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小。</a:t>
              </a:r>
              <a:endParaRPr lang="zh-CN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 algn="just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charset="0"/>
                <a:buChar char="ü"/>
              </a:pPr>
              <a:r>
                <a:rPr lang="zh-CN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托珠单抗</a:t>
              </a:r>
              <a:r>
                <a:rPr lang="zh-CN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（施瑞立</a:t>
              </a:r>
              <a:r>
                <a:rPr lang="en-US" altLang="zh-CN" sz="1400" baseline="300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®</a:t>
              </a:r>
              <a:r>
                <a:rPr lang="zh-CN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）</a:t>
              </a:r>
              <a:r>
                <a:rPr lang="zh-CN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治疗细胞因子释放综合征的</a:t>
              </a:r>
              <a:r>
                <a:rPr lang="zh-CN" altLang="en-US" sz="1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用药次数少（累计最多</a:t>
              </a:r>
              <a:r>
                <a:rPr lang="en-US" altLang="zh-CN" sz="1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4</a:t>
              </a:r>
              <a:r>
                <a:rPr lang="zh-CN" altLang="en-US" sz="1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次）</a:t>
              </a:r>
              <a:r>
                <a:rPr lang="en-US" altLang="zh-CN" sz="1400" baseline="300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</a:t>
              </a:r>
              <a:r>
                <a:rPr lang="zh-CN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，无临床滥用</a:t>
              </a:r>
              <a:r>
                <a:rPr lang="zh-CN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风险。</a:t>
              </a:r>
              <a:endParaRPr lang="zh-CN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12"/>
              </p:custDataLst>
            </p:nvPr>
          </p:nvSpPr>
          <p:spPr>
            <a:xfrm>
              <a:off x="956" y="1413"/>
              <a:ext cx="4054" cy="600"/>
            </a:xfrm>
            <a:prstGeom prst="rect">
              <a:avLst/>
            </a:prstGeom>
            <a:solidFill>
              <a:srgbClr val="239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b="1"/>
                <a:t>临床和医保管理难度</a:t>
              </a:r>
              <a:r>
                <a:rPr lang="zh-CN" b="1"/>
                <a:t>小</a:t>
              </a:r>
              <a:endParaRPr lang="zh-CN" b="1"/>
            </a:p>
          </p:txBody>
        </p:sp>
      </p:grp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10462895" y="6595745"/>
            <a:ext cx="1729105" cy="1930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9510" tIns="19755" rIns="39510" bIns="19755" rtlCol="0" anchor="t">
            <a:spAutoFit/>
          </a:bodyPr>
          <a:p>
            <a:pPr algn="l" defTabSz="394970"/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sym typeface="+mn-ea"/>
              </a:rPr>
              <a:t> 1. </a:t>
            </a:r>
            <a:r>
              <a:rPr lang="zh-CN" altLang="en-US" sz="1000" dirty="0">
                <a:solidFill>
                  <a:schemeClr val="bg1">
                    <a:lumMod val="95000"/>
                  </a:schemeClr>
                </a:solidFill>
                <a:sym typeface="+mn-ea"/>
              </a:rPr>
              <a:t>托珠单抗注射液说明书</a:t>
            </a:r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sym typeface="+mn-ea"/>
              </a:rPr>
              <a:t>.    </a:t>
            </a:r>
            <a:endParaRPr lang="en-US" altLang="zh-CN" sz="1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pitchFamily="3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4432,&quot;width&quot;:4554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TABLE_BEAUTIFY" val="smartTable{1ea75f4f-2964-47ce-99ca-39f7eee5b292}"/>
  <p:tag name="TABLE_ENDDRAG_ORIGIN_RECT" val="440*400"/>
  <p:tag name="TABLE_ENDDRAG_RECT" val="25*84*440*400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TABLE_BEAUTIFY" val="smartTable{192451ad-01ba-4b0c-b4dd-765e1f0c6a29}"/>
  <p:tag name="TABLE_ENDDRAG_ORIGIN_RECT" val="671*80"/>
  <p:tag name="TABLE_ENDDRAG_RECT" val="144*320*671*80"/>
</p:tagLst>
</file>

<file path=ppt/tags/tag2.xml><?xml version="1.0" encoding="utf-8"?>
<p:tagLst xmlns:p="http://schemas.openxmlformats.org/presentationml/2006/main">
  <p:tag name="KSO_WM_BEAUTIFY_FLAG" val=""/>
  <p:tag name="KSO_WM_UNIT_PLACING_PICTURE_USER_VIEWPORT" val="{&quot;height&quot;:3358,&quot;width&quot;:3795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DIAGRAM_VIRTUALLY_FRAME" val="{&quot;height&quot;:499.25,&quot;left&quot;:16.9,&quot;top&quot;:84.55,&quot;width&quot;:933.4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DIAGRAM_VIRTUALLY_FRAME" val="{&quot;height&quot;:423.2,&quot;left&quot;:27.1,&quot;top&quot;:73.05,&quot;width&quot;:904.5}"/>
</p:tagLst>
</file>

<file path=ppt/tags/tag43.xml><?xml version="1.0" encoding="utf-8"?>
<p:tagLst xmlns:p="http://schemas.openxmlformats.org/presentationml/2006/main">
  <p:tag name="KSO_WM_BEAUTIFY_FLAG" val=""/>
  <p:tag name="KSO_WM_DIAGRAM_VIRTUALLY_FRAME" val="{&quot;height&quot;:423.2,&quot;left&quot;:27.1,&quot;top&quot;:73.05,&quot;width&quot;:904.5}"/>
</p:tagLst>
</file>

<file path=ppt/tags/tag44.xml><?xml version="1.0" encoding="utf-8"?>
<p:tagLst xmlns:p="http://schemas.openxmlformats.org/presentationml/2006/main">
  <p:tag name="KSO_WM_BEAUTIFY_FLAG" val=""/>
  <p:tag name="KSO_WM_DIAGRAM_VIRTUALLY_FRAME" val="{&quot;height&quot;:423.2,&quot;left&quot;:27.1,&quot;top&quot;:73.05,&quot;width&quot;:904.5}"/>
</p:tagLst>
</file>

<file path=ppt/tags/tag45.xml><?xml version="1.0" encoding="utf-8"?>
<p:tagLst xmlns:p="http://schemas.openxmlformats.org/presentationml/2006/main">
  <p:tag name="KSO_WM_DIAGRAM_VIRTUALLY_FRAME" val="{&quot;height&quot;:423.2,&quot;left&quot;:27.1,&quot;top&quot;:73.05,&quot;width&quot;:904.5}"/>
</p:tagLst>
</file>

<file path=ppt/tags/tag46.xml><?xml version="1.0" encoding="utf-8"?>
<p:tagLst xmlns:p="http://schemas.openxmlformats.org/presentationml/2006/main">
  <p:tag name="KSO_WM_BEAUTIFY_FLAG" val=""/>
  <p:tag name="KSO_WM_DIAGRAM_VIRTUALLY_FRAME" val="{&quot;height&quot;:423.2,&quot;left&quot;:27.1,&quot;top&quot;:73.05,&quot;width&quot;:904.5}"/>
</p:tagLst>
</file>

<file path=ppt/tags/tag47.xml><?xml version="1.0" encoding="utf-8"?>
<p:tagLst xmlns:p="http://schemas.openxmlformats.org/presentationml/2006/main">
  <p:tag name="KSO_WM_BEAUTIFY_FLAG" val=""/>
  <p:tag name="KSO_WM_DIAGRAM_VIRTUALLY_FRAME" val="{&quot;height&quot;:423.2,&quot;left&quot;:27.1,&quot;top&quot;:73.05,&quot;width&quot;:904.5}"/>
</p:tagLst>
</file>

<file path=ppt/tags/tag48.xml><?xml version="1.0" encoding="utf-8"?>
<p:tagLst xmlns:p="http://schemas.openxmlformats.org/presentationml/2006/main">
  <p:tag name="KSO_WM_DIAGRAM_VIRTUALLY_FRAME" val="{&quot;height&quot;:423.2,&quot;left&quot;:27.1,&quot;top&quot;:73.05,&quot;width&quot;:904.5}"/>
</p:tagLst>
</file>

<file path=ppt/tags/tag49.xml><?xml version="1.0" encoding="utf-8"?>
<p:tagLst xmlns:p="http://schemas.openxmlformats.org/presentationml/2006/main">
  <p:tag name="KSO_WM_BEAUTIFY_FLAG" val=""/>
  <p:tag name="KSO_WM_DIAGRAM_VIRTUALLY_FRAME" val="{&quot;height&quot;:423.2,&quot;left&quot;:27.1,&quot;top&quot;:73.05,&quot;width&quot;:904.5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  <p:tag name="KSO_WM_DIAGRAM_VIRTUALLY_FRAME" val="{&quot;height&quot;:423.2,&quot;left&quot;:27.1,&quot;top&quot;:73.05,&quot;width&quot;:904.5}"/>
</p:tagLst>
</file>

<file path=ppt/tags/tag51.xml><?xml version="1.0" encoding="utf-8"?>
<p:tagLst xmlns:p="http://schemas.openxmlformats.org/presentationml/2006/main">
  <p:tag name="KSO_WM_DIAGRAM_VIRTUALLY_FRAME" val="{&quot;height&quot;:423.2,&quot;left&quot;:27.1,&quot;top&quot;:73.05,&quot;width&quot;:904.5}"/>
</p:tagLst>
</file>

<file path=ppt/tags/tag52.xml><?xml version="1.0" encoding="utf-8"?>
<p:tagLst xmlns:p="http://schemas.openxmlformats.org/presentationml/2006/main">
  <p:tag name="KSO_WM_BEAUTIFY_FLAG" val=""/>
  <p:tag name="KSO_WM_DIAGRAM_VIRTUALLY_FRAME" val="{&quot;height&quot;:423.2,&quot;left&quot;:27.1,&quot;top&quot;:73.05,&quot;width&quot;:904.5}"/>
</p:tagLst>
</file>

<file path=ppt/tags/tag53.xml><?xml version="1.0" encoding="utf-8"?>
<p:tagLst xmlns:p="http://schemas.openxmlformats.org/presentationml/2006/main">
  <p:tag name="KSO_WM_BEAUTIFY_FLAG" val=""/>
  <p:tag name="KSO_WM_DIAGRAM_VIRTUALLY_FRAME" val="{&quot;height&quot;:423.2,&quot;left&quot;:27.1,&quot;top&quot;:73.05,&quot;width&quot;:904.5}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THINKCELLUNDODONOTDELETE" val="0"/>
  <p:tag name="ISLIDE.THEME" val="bb3897fc-1c0b-4fc0-bf1c-bcd8ea288abb"/>
  <p:tag name="KSO_WPP_MARK_KEY" val="8cc6477f-c93e-47d1-96d3-6bab8f9bae7d"/>
  <p:tag name="COMMONDATA" val="eyJoZGlkIjoiZTQ5NDU3MWQ1NTQ0MmVlYWM4ZjQ5ZDE3M2Y5ODNjNDcifQ=="/>
  <p:tag name="commondata" val="eyJoZGlkIjoiYThjNzgxZWRmZGE5MjQxN2QwNGZkMGU0ZDEyMWQyMjUi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ISLIDE.DIAGRAM" val="2b751056-6b97-492c-b763-340acee7e99d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百奥泰公司PPT模板">
  <a:themeElements>
    <a:clrScheme name="tm3hkhsg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5EB3E4"/>
      </a:accent1>
      <a:accent2>
        <a:srgbClr val="00478E"/>
      </a:accent2>
      <a:accent3>
        <a:srgbClr val="7B98AA"/>
      </a:accent3>
      <a:accent4>
        <a:srgbClr val="989A98"/>
      </a:accent4>
      <a:accent5>
        <a:srgbClr val="688BAC"/>
      </a:accent5>
      <a:accent6>
        <a:srgbClr val="898A8A"/>
      </a:accent6>
      <a:hlink>
        <a:srgbClr val="4472C4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39510" tIns="19755" rIns="39510" bIns="19755" rtlCol="0">
        <a:spAutoFit/>
      </a:bodyPr>
      <a:lstStyle>
        <a:defPPr algn="l" defTabSz="394970">
          <a:defRPr dirty="0">
            <a:latin typeface="微软雅黑" panose="020B0503020204020204" pitchFamily="34" charset="-122"/>
            <a:ea typeface="微软雅黑" panose="020B0503020204020204" pitchFamily="34" charset="-122"/>
            <a:cs typeface="微软雅黑 Light" panose="020B0502040204020203" pitchFamily="34" charset="-122"/>
            <a:sym typeface="+mn-l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ajor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百奥泰公司PPT模板16：9（源文件）</Template>
  <TotalTime>0</TotalTime>
  <Words>4942</Words>
  <Application>WPS 演示</Application>
  <PresentationFormat>宽屏</PresentationFormat>
  <Paragraphs>205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9" baseType="lpstr">
      <vt:lpstr>Arial</vt:lpstr>
      <vt:lpstr>宋体</vt:lpstr>
      <vt:lpstr>Wingdings</vt:lpstr>
      <vt:lpstr>微软雅黑</vt:lpstr>
      <vt:lpstr>微软雅黑 Light</vt:lpstr>
      <vt:lpstr>黑体</vt:lpstr>
      <vt:lpstr>Wingdings</vt:lpstr>
      <vt:lpstr>Arial Unicode MS</vt:lpstr>
      <vt:lpstr>Calibri</vt:lpstr>
      <vt:lpstr>百奥泰公司PPT模板</vt:lpstr>
      <vt:lpstr>托珠单抗注射液 （施瑞立®）</vt:lpstr>
      <vt:lpstr>PowerPoint 演示文稿</vt:lpstr>
      <vt:lpstr>01 药品基本信息</vt:lpstr>
      <vt:lpstr>01 药品基本信息</vt:lpstr>
      <vt:lpstr>02 安全性</vt:lpstr>
      <vt:lpstr>03 有效性             ——托珠单抗快速缓解炎症反应</vt:lpstr>
      <vt:lpstr>03 有效性             ——托珠单抗是国内外指南与共识推荐的一线用药</vt:lpstr>
      <vt:lpstr>04 创新性</vt:lpstr>
      <vt:lpstr>05 公平性</vt:lpstr>
    </vt:vector>
  </TitlesOfParts>
  <Company>iSlide</Company>
  <LinksUpToDate>false</LinksUpToDate>
  <SharedDoc>false</SharedDoc>
  <HyperlinksChanged>false</HyperlinksChanged>
  <AppVersion>14.0000</AppVersion>
  <Manager>iSlide</Manager>
  <HyperlinkBase>https://www.islide.cc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line</cp:lastModifiedBy>
  <cp:revision>386</cp:revision>
  <cp:lastPrinted>2024-07-12T16:48:00Z</cp:lastPrinted>
  <dcterms:created xsi:type="dcterms:W3CDTF">2024-07-12T16:48:00Z</dcterms:created>
  <dcterms:modified xsi:type="dcterms:W3CDTF">2024-07-13T04:54:56Z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ICV">
    <vt:lpwstr>6DE6EB0431A4D782415E916660DEB118_43</vt:lpwstr>
  </property>
  <property fmtid="{D5CDD505-2E9C-101B-9397-08002B2CF9AE}" pid="4" name="KSOProductBuildVer">
    <vt:lpwstr>2052-12.1.0.17147</vt:lpwstr>
  </property>
</Properties>
</file>