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8" r:id="rId2"/>
    <p:sldId id="272" r:id="rId3"/>
    <p:sldId id="260" r:id="rId4"/>
    <p:sldId id="287" r:id="rId5"/>
    <p:sldId id="286" r:id="rId6"/>
    <p:sldId id="279" r:id="rId7"/>
    <p:sldId id="280" r:id="rId8"/>
    <p:sldId id="281" r:id="rId9"/>
    <p:sldId id="284" r:id="rId10"/>
    <p:sldId id="282" r:id="rId11"/>
    <p:sldId id="283" r:id="rId12"/>
    <p:sldId id="27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BAB"/>
    <a:srgbClr val="FB8403"/>
    <a:srgbClr val="FDAD56"/>
    <a:srgbClr val="067A86"/>
    <a:srgbClr val="CCDEE2"/>
    <a:srgbClr val="E7F5F7"/>
    <a:srgbClr val="09B1C3"/>
    <a:srgbClr val="022F34"/>
    <a:srgbClr val="68EAF8"/>
    <a:srgbClr val="F6D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3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792" y="52"/>
      </p:cViewPr>
      <p:guideLst>
        <p:guide orient="horz" pos="2160"/>
        <p:guide pos="3840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b="1" dirty="0"/>
              <a:t>氟康唑治疗有效性</a:t>
            </a:r>
            <a:r>
              <a:rPr lang="zh-CN" altLang="en-US" b="1" dirty="0"/>
              <a:t>情况</a:t>
            </a:r>
            <a:endParaRPr lang="zh-CN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Sheet1!$B$3:$B$4</c:f>
              <c:strCache>
                <c:ptCount val="2"/>
                <c:pt idx="0">
                  <c:v>氟康唑对真菌敏感率</c:v>
                </c:pt>
                <c:pt idx="1">
                  <c:v>氟康唑治疗治愈率</c:v>
                </c:pt>
              </c:strCache>
            </c:strRef>
          </c:cat>
          <c:val>
            <c:numRef>
              <c:f>Sheet1!$C$3:$C$4</c:f>
              <c:numCache>
                <c:formatCode>0.0%</c:formatCode>
                <c:ptCount val="2"/>
                <c:pt idx="0">
                  <c:v>1</c:v>
                </c:pt>
                <c:pt idx="1">
                  <c:v>0.82399999999999995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3B-4E47-9E98-DE5660BB6B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5972128"/>
        <c:axId val="1715979328"/>
      </c:barChart>
      <c:catAx>
        <c:axId val="171597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5979328"/>
        <c:crosses val="autoZero"/>
        <c:auto val="1"/>
        <c:lblAlgn val="ctr"/>
        <c:lblOffset val="100"/>
        <c:noMultiLvlLbl val="0"/>
      </c:catAx>
      <c:valAx>
        <c:axId val="171597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597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altLang="en-US" b="1" dirty="0"/>
              <a:t>氟康唑</a:t>
            </a:r>
            <a:r>
              <a:rPr lang="zh-CN" b="1" dirty="0"/>
              <a:t>预防真菌感染情况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氟康唑组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Sheet1!$C$18:$E$18</c:f>
              <c:strCache>
                <c:ptCount val="3"/>
                <c:pt idx="0">
                  <c:v>IFI发生率</c:v>
                </c:pt>
                <c:pt idx="1">
                  <c:v>真菌定植率</c:v>
                </c:pt>
                <c:pt idx="2">
                  <c:v>真菌感染相关死亡率</c:v>
                </c:pt>
              </c:strCache>
            </c:strRef>
          </c:cat>
          <c:val>
            <c:numRef>
              <c:f>Sheet1!$C$19:$E$19</c:f>
              <c:numCache>
                <c:formatCode>0.0%</c:formatCode>
                <c:ptCount val="3"/>
                <c:pt idx="0">
                  <c:v>7.0999999999999994E-2</c:v>
                </c:pt>
                <c:pt idx="1">
                  <c:v>0.11600000000000001</c:v>
                </c:pt>
                <c:pt idx="2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23-434C-B7E3-9EDA6F7718A5}"/>
            </c:ext>
          </c:extLst>
        </c:ser>
        <c:ser>
          <c:idx val="1"/>
          <c:order val="1"/>
          <c:tx>
            <c:strRef>
              <c:f>Sheet1!$B$20</c:f>
              <c:strCache>
                <c:ptCount val="1"/>
                <c:pt idx="0">
                  <c:v>对照组</c:v>
                </c:pt>
              </c:strCache>
            </c:strRef>
          </c:tx>
          <c:spPr>
            <a:solidFill>
              <a:srgbClr val="FB840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Sheet1!$C$18:$E$18</c:f>
              <c:strCache>
                <c:ptCount val="3"/>
                <c:pt idx="0">
                  <c:v>IFI发生率</c:v>
                </c:pt>
                <c:pt idx="1">
                  <c:v>真菌定植率</c:v>
                </c:pt>
                <c:pt idx="2">
                  <c:v>真菌感染相关死亡率</c:v>
                </c:pt>
              </c:strCache>
            </c:strRef>
          </c:cat>
          <c:val>
            <c:numRef>
              <c:f>Sheet1!$C$20:$E$20</c:f>
              <c:numCache>
                <c:formatCode>0.0%</c:formatCode>
                <c:ptCount val="3"/>
                <c:pt idx="0">
                  <c:v>0.17699999999999999</c:v>
                </c:pt>
                <c:pt idx="1">
                  <c:v>0.39900000000000002</c:v>
                </c:pt>
                <c:pt idx="2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23-434C-B7E3-9EDA6F7718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8228368"/>
        <c:axId val="1728220208"/>
      </c:barChart>
      <c:catAx>
        <c:axId val="172822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28220208"/>
        <c:crosses val="autoZero"/>
        <c:auto val="1"/>
        <c:lblAlgn val="ctr"/>
        <c:lblOffset val="100"/>
        <c:noMultiLvlLbl val="0"/>
      </c:catAx>
      <c:valAx>
        <c:axId val="172822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2822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altLang="en-US" b="1" dirty="0"/>
              <a:t>治疗有效性情况</a:t>
            </a:r>
            <a:endParaRPr lang="zh-CN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Sheet1!$C$23</c:f>
              <c:strCache>
                <c:ptCount val="1"/>
                <c:pt idx="0">
                  <c:v>氟康唑干混悬剂组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Sheet1!$B$24:$B$25</c:f>
              <c:strCache>
                <c:ptCount val="2"/>
                <c:pt idx="0">
                  <c:v>治愈率</c:v>
                </c:pt>
                <c:pt idx="1">
                  <c:v>真菌根除率</c:v>
                </c:pt>
              </c:strCache>
            </c:strRef>
          </c:cat>
          <c:val>
            <c:numRef>
              <c:f>Sheet1!$C$24:$C$25</c:f>
              <c:numCache>
                <c:formatCode>0%</c:formatCode>
                <c:ptCount val="2"/>
                <c:pt idx="0">
                  <c:v>0.91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3-479B-B457-B6EF95339152}"/>
            </c:ext>
          </c:extLst>
        </c:ser>
        <c:ser>
          <c:idx val="1"/>
          <c:order val="1"/>
          <c:tx>
            <c:strRef>
              <c:f>Sheet1!$D$23</c:f>
              <c:strCache>
                <c:ptCount val="1"/>
                <c:pt idx="0">
                  <c:v>制霉菌素组</c:v>
                </c:pt>
              </c:strCache>
            </c:strRef>
          </c:tx>
          <c:spPr>
            <a:solidFill>
              <a:srgbClr val="FB840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Sheet1!$B$24:$B$25</c:f>
              <c:strCache>
                <c:ptCount val="2"/>
                <c:pt idx="0">
                  <c:v>治愈率</c:v>
                </c:pt>
                <c:pt idx="1">
                  <c:v>真菌根除率</c:v>
                </c:pt>
              </c:strCache>
            </c:strRef>
          </c:cat>
          <c:val>
            <c:numRef>
              <c:f>Sheet1!$D$24:$D$25</c:f>
              <c:numCache>
                <c:formatCode>0%</c:formatCode>
                <c:ptCount val="2"/>
                <c:pt idx="0">
                  <c:v>0.76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E3-479B-B457-B6EF953391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8988416"/>
        <c:axId val="1718984576"/>
      </c:barChart>
      <c:catAx>
        <c:axId val="171898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8984576"/>
        <c:crosses val="autoZero"/>
        <c:auto val="1"/>
        <c:lblAlgn val="ctr"/>
        <c:lblOffset val="100"/>
        <c:noMultiLvlLbl val="0"/>
      </c:catAx>
      <c:valAx>
        <c:axId val="171898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898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altLang="en-US" dirty="0"/>
              <a:t>治疗有效性情况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Sheet1!$B$30:$B$31</c:f>
              <c:strCache>
                <c:ptCount val="2"/>
                <c:pt idx="0">
                  <c:v>治疗有效性</c:v>
                </c:pt>
                <c:pt idx="1">
                  <c:v>2周内症状缓解占比</c:v>
                </c:pt>
              </c:strCache>
            </c:strRef>
          </c:cat>
          <c:val>
            <c:numRef>
              <c:f>Sheet1!$C$30:$C$31</c:f>
              <c:numCache>
                <c:formatCode>0%</c:formatCode>
                <c:ptCount val="2"/>
                <c:pt idx="0">
                  <c:v>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E-43E8-9C84-F9B577E8F8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9517519"/>
        <c:axId val="1289505999"/>
      </c:barChart>
      <c:catAx>
        <c:axId val="1289517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289505999"/>
        <c:crosses val="autoZero"/>
        <c:auto val="1"/>
        <c:lblAlgn val="ctr"/>
        <c:lblOffset val="100"/>
        <c:noMultiLvlLbl val="0"/>
      </c:catAx>
      <c:valAx>
        <c:axId val="1289505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289517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D14FA-0729-462A-A16F-676C0E86F80D}" type="datetimeFigureOut">
              <a:rPr lang="zh-CN" altLang="en-US" smtClean="0"/>
              <a:t>2024/7/3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53A9E-AE28-4EF6-8E15-515EBC79BB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64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3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1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3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13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17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6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591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4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47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9188AF5-BAD0-ABB2-B97A-9D1D7826F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9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C24A6D-0C8D-9C4A-BB0D-4751EC78E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5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6564906-72B8-6777-6878-046CD72BF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12192000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83F226F-125A-1A1C-0F98-95E47774E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9B2C7EEA-71FC-1AF4-4B6B-95DE03FFEFB2}"/>
              </a:ext>
            </a:extLst>
          </p:cNvPr>
          <p:cNvSpPr/>
          <p:nvPr userDrawn="1"/>
        </p:nvSpPr>
        <p:spPr>
          <a:xfrm>
            <a:off x="518454" y="466985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69E54F4-9229-7D09-F222-A62B46B539C1}"/>
              </a:ext>
            </a:extLst>
          </p:cNvPr>
          <p:cNvSpPr/>
          <p:nvPr userDrawn="1"/>
        </p:nvSpPr>
        <p:spPr>
          <a:xfrm>
            <a:off x="309480" y="241372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35C8732-A615-F648-9721-71E6A13D8CAF}"/>
              </a:ext>
            </a:extLst>
          </p:cNvPr>
          <p:cNvCxnSpPr>
            <a:cxnSpLocks/>
          </p:cNvCxnSpPr>
          <p:nvPr userDrawn="1"/>
        </p:nvCxnSpPr>
        <p:spPr>
          <a:xfrm>
            <a:off x="885283" y="833812"/>
            <a:ext cx="1044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37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D750321-52CC-D120-E3FB-3C55A6645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22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BFE0CCE-D397-CBEC-ED56-5737428C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0" y="0"/>
            <a:ext cx="8827008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562D483-D521-89C2-16E1-0C27CE3E92D3}"/>
              </a:ext>
            </a:extLst>
          </p:cNvPr>
          <p:cNvSpPr/>
          <p:nvPr/>
        </p:nvSpPr>
        <p:spPr>
          <a:xfrm>
            <a:off x="0" y="1182277"/>
            <a:ext cx="12192000" cy="4605206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2700000" scaled="1"/>
            <a:tileRect/>
          </a:gradFill>
          <a:ln w="47625" cap="flat" cmpd="sng" algn="ctr">
            <a:gradFill flip="none" rotWithShape="1">
              <a:gsLst>
                <a:gs pos="17000">
                  <a:schemeClr val="accent6"/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42900" sx="102000" sy="102000" algn="ctr" rotWithShape="0">
              <a:srgbClr val="022F34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2E429C8-429B-94FF-0803-67B8FB1CF2EE}"/>
              </a:ext>
            </a:extLst>
          </p:cNvPr>
          <p:cNvSpPr txBox="1"/>
          <p:nvPr/>
        </p:nvSpPr>
        <p:spPr>
          <a:xfrm>
            <a:off x="667859" y="1515454"/>
            <a:ext cx="6628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ln w="158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98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氟康唑干混悬剂</a:t>
            </a:r>
            <a:endParaRPr lang="zh-CN" altLang="en-US" sz="7200" b="1" dirty="0">
              <a:ln w="15875"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417C6E-FAFB-06C3-0D93-E0F95752DEA9}"/>
              </a:ext>
            </a:extLst>
          </p:cNvPr>
          <p:cNvSpPr txBox="1"/>
          <p:nvPr/>
        </p:nvSpPr>
        <p:spPr>
          <a:xfrm>
            <a:off x="1281825" y="2872890"/>
            <a:ext cx="481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（普利康唑</a:t>
            </a:r>
            <a:r>
              <a:rPr lang="en-US" altLang="zh-CN" sz="6000" b="1" baseline="30000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®</a:t>
            </a:r>
            <a:r>
              <a:rPr lang="zh-CN" altLang="en-US" sz="6000" b="1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55744B5-9462-1F67-C610-C207E6D82B55}"/>
              </a:ext>
            </a:extLst>
          </p:cNvPr>
          <p:cNvSpPr/>
          <p:nvPr/>
        </p:nvSpPr>
        <p:spPr>
          <a:xfrm>
            <a:off x="2019493" y="4628262"/>
            <a:ext cx="8426904" cy="7357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>
                  <a:lumMod val="90000"/>
                </a:schemeClr>
              </a:gs>
              <a:gs pos="0">
                <a:schemeClr val="accent3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 flip="none" rotWithShape="1">
              <a:gsLst>
                <a:gs pos="51700">
                  <a:schemeClr val="accent3">
                    <a:alpha val="48000"/>
                  </a:schemeClr>
                </a:gs>
                <a:gs pos="0">
                  <a:schemeClr val="bg1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2800" b="1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申报人：浙江普利药业有限公司</a:t>
            </a: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E7FC235C-CE60-E036-B633-767A15022A9A}"/>
              </a:ext>
            </a:extLst>
          </p:cNvPr>
          <p:cNvSpPr/>
          <p:nvPr/>
        </p:nvSpPr>
        <p:spPr>
          <a:xfrm>
            <a:off x="711198" y="4167667"/>
            <a:ext cx="11043493" cy="262380"/>
          </a:xfrm>
          <a:custGeom>
            <a:avLst/>
            <a:gdLst>
              <a:gd name="connsiteX0" fmla="*/ 0 w 3484880"/>
              <a:gd name="connsiteY0" fmla="*/ 0 h 182880"/>
              <a:gd name="connsiteX1" fmla="*/ 0 w 3484880"/>
              <a:gd name="connsiteY1" fmla="*/ 0 h 182880"/>
              <a:gd name="connsiteX2" fmla="*/ 955040 w 3484880"/>
              <a:gd name="connsiteY2" fmla="*/ 0 h 182880"/>
              <a:gd name="connsiteX3" fmla="*/ 863600 w 3484880"/>
              <a:gd name="connsiteY3" fmla="*/ 182880 h 182880"/>
              <a:gd name="connsiteX4" fmla="*/ 1127760 w 3484880"/>
              <a:gd name="connsiteY4" fmla="*/ 20320 h 182880"/>
              <a:gd name="connsiteX5" fmla="*/ 3484880 w 3484880"/>
              <a:gd name="connsiteY5" fmla="*/ 2032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4880" h="182880">
                <a:moveTo>
                  <a:pt x="0" y="0"/>
                </a:moveTo>
                <a:lnTo>
                  <a:pt x="0" y="0"/>
                </a:lnTo>
                <a:lnTo>
                  <a:pt x="955040" y="0"/>
                </a:lnTo>
                <a:lnTo>
                  <a:pt x="863600" y="182880"/>
                </a:lnTo>
                <a:lnTo>
                  <a:pt x="1127760" y="20320"/>
                </a:lnTo>
                <a:lnTo>
                  <a:pt x="3484880" y="2032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DFB64961-D005-DF9B-BF9D-401119678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79" y="1224778"/>
            <a:ext cx="4191317" cy="2942889"/>
          </a:xfrm>
          <a:prstGeom prst="rect">
            <a:avLst/>
          </a:prstGeom>
          <a:ln>
            <a:solidFill>
              <a:srgbClr val="089BAB"/>
            </a:solidFill>
          </a:ln>
        </p:spPr>
      </p:pic>
    </p:spTree>
    <p:extLst>
      <p:ext uri="{BB962C8B-B14F-4D97-AF65-F5344CB8AC3E}">
        <p14:creationId xmlns:p14="http://schemas.microsoft.com/office/powerpoint/2010/main" val="1707573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F66CDB-321E-7D58-9405-FF7249FFBF88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创新性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4B866F5-D067-BB08-C019-35FBE94C9DB8}"/>
              </a:ext>
            </a:extLst>
          </p:cNvPr>
          <p:cNvGrpSpPr/>
          <p:nvPr/>
        </p:nvGrpSpPr>
        <p:grpSpPr>
          <a:xfrm>
            <a:off x="337459" y="1926545"/>
            <a:ext cx="11517082" cy="4739446"/>
            <a:chOff x="337459" y="1651120"/>
            <a:chExt cx="11517082" cy="473944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7BA7EC3-9B9E-ED6F-494B-415EE18116D0}"/>
                </a:ext>
              </a:extLst>
            </p:cNvPr>
            <p:cNvGrpSpPr/>
            <p:nvPr/>
          </p:nvGrpSpPr>
          <p:grpSpPr>
            <a:xfrm>
              <a:off x="337459" y="1651120"/>
              <a:ext cx="5431972" cy="4739446"/>
              <a:chOff x="337459" y="1651120"/>
              <a:chExt cx="5431972" cy="4739446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6A37A03-29C9-5388-7F40-6AF2358C7851}"/>
                  </a:ext>
                </a:extLst>
              </p:cNvPr>
              <p:cNvSpPr txBox="1"/>
              <p:nvPr/>
            </p:nvSpPr>
            <p:spPr>
              <a:xfrm>
                <a:off x="337459" y="2295445"/>
                <a:ext cx="5431972" cy="1006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+mn-ea"/>
                  </a:rPr>
                  <a:t>本品为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国内独家干混悬剂型</a:t>
                </a:r>
                <a:r>
                  <a:rPr lang="zh-CN" altLang="en-US" sz="1600" dirty="0">
                    <a:latin typeface="+mn-ea"/>
                  </a:rPr>
                  <a:t>的经典三唑类抗深部真菌感染药物，临床应用广泛，经验丰富。创新的剂型带来了用药的依从性、安全性和有效性的优势：</a:t>
                </a:r>
                <a:endParaRPr lang="en-US" altLang="zh-CN" sz="1600" dirty="0">
                  <a:latin typeface="+mn-ea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551EA74-FA07-0FA3-EAF2-CD6F888B216D}"/>
                  </a:ext>
                </a:extLst>
              </p:cNvPr>
              <p:cNvSpPr txBox="1"/>
              <p:nvPr/>
            </p:nvSpPr>
            <p:spPr>
              <a:xfrm>
                <a:off x="337459" y="1651120"/>
                <a:ext cx="5431972" cy="500400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剂型的创新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4453DEE-E315-DA7E-4249-C8CCBFB97EED}"/>
                  </a:ext>
                </a:extLst>
              </p:cNvPr>
              <p:cNvSpPr/>
              <p:nvPr/>
            </p:nvSpPr>
            <p:spPr>
              <a:xfrm>
                <a:off x="337459" y="2207309"/>
                <a:ext cx="5431972" cy="4120882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433CE7D-2B0D-766C-6A97-BD1D9D755BE9}"/>
                  </a:ext>
                </a:extLst>
              </p:cNvPr>
              <p:cNvSpPr txBox="1"/>
              <p:nvPr/>
            </p:nvSpPr>
            <p:spPr>
              <a:xfrm>
                <a:off x="337459" y="3484834"/>
                <a:ext cx="5431972" cy="2905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+mn-ea"/>
                  </a:rPr>
                  <a:t>干混悬剂型方便存储，同时添加矫味剂，配置成混悬液后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提高了患者口服依从性</a:t>
                </a:r>
                <a:endParaRPr lang="en-US" altLang="zh-CN" b="1" dirty="0">
                  <a:solidFill>
                    <a:srgbClr val="FB8403"/>
                  </a:solidFill>
                  <a:latin typeface="+mn-ea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+mn-ea"/>
                  </a:rPr>
                  <a:t>氟康唑干混悬剂配置成混悬液后浓度为</a:t>
                </a:r>
                <a:r>
                  <a:rPr lang="en-US" altLang="zh-CN" sz="1600" dirty="0">
                    <a:latin typeface="+mn-ea"/>
                  </a:rPr>
                  <a:t>40mg/ml</a:t>
                </a:r>
                <a:r>
                  <a:rPr lang="zh-CN" altLang="en-US" sz="1600" dirty="0">
                    <a:latin typeface="+mn-ea"/>
                  </a:rPr>
                  <a:t>，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易于调配剂量</a:t>
                </a:r>
                <a:r>
                  <a:rPr lang="zh-CN" altLang="en-US" sz="1600" dirty="0">
                    <a:latin typeface="+mn-ea"/>
                  </a:rPr>
                  <a:t>，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配备专用给药器</a:t>
                </a:r>
                <a:r>
                  <a:rPr lang="zh-CN" altLang="en-US" sz="1600" dirty="0">
                    <a:latin typeface="+mn-ea"/>
                  </a:rPr>
                  <a:t>，可以最大程度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精准给药</a:t>
                </a:r>
                <a:r>
                  <a:rPr lang="zh-CN" altLang="en-US" sz="1600" dirty="0">
                    <a:latin typeface="+mn-ea"/>
                  </a:rPr>
                  <a:t>，保证用药安全</a:t>
                </a:r>
                <a:endParaRPr lang="en-US" altLang="zh-CN" sz="1600" dirty="0">
                  <a:latin typeface="+mn-ea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+mn-ea"/>
                  </a:rPr>
                  <a:t>干混悬剂型口服后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胃肠分布面积更大，吸收更快，提高了口服的生物利用度</a:t>
                </a:r>
                <a:endParaRPr lang="zh-CN" altLang="en-US" sz="1600" b="1" dirty="0">
                  <a:solidFill>
                    <a:srgbClr val="FB8403"/>
                  </a:solidFill>
                  <a:latin typeface="+mn-ea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317CFE3-E461-641A-8F0E-9FF454CEBAA4}"/>
                </a:ext>
              </a:extLst>
            </p:cNvPr>
            <p:cNvGrpSpPr/>
            <p:nvPr/>
          </p:nvGrpSpPr>
          <p:grpSpPr>
            <a:xfrm>
              <a:off x="6422569" y="1651896"/>
              <a:ext cx="5431972" cy="4676293"/>
              <a:chOff x="6422569" y="1651896"/>
              <a:chExt cx="5431972" cy="4676293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0E5A793-C4DD-B223-71F7-DF2AB5C34C7E}"/>
                  </a:ext>
                </a:extLst>
              </p:cNvPr>
              <p:cNvSpPr txBox="1"/>
              <p:nvPr/>
            </p:nvSpPr>
            <p:spPr>
              <a:xfrm>
                <a:off x="6422569" y="1651896"/>
                <a:ext cx="5431972" cy="499624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创新带来的患者获益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F52AB9C2-557F-F8C8-F3AB-7A381A2F0BC9}"/>
                  </a:ext>
                </a:extLst>
              </p:cNvPr>
              <p:cNvGrpSpPr/>
              <p:nvPr/>
            </p:nvGrpSpPr>
            <p:grpSpPr>
              <a:xfrm>
                <a:off x="6422569" y="2207308"/>
                <a:ext cx="5431972" cy="4120881"/>
                <a:chOff x="6422569" y="1823916"/>
                <a:chExt cx="5431972" cy="4120881"/>
              </a:xfrm>
            </p:grpSpPr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6C5F5458-5EA3-327C-93B0-071D4C7DEF72}"/>
                    </a:ext>
                  </a:extLst>
                </p:cNvPr>
                <p:cNvSpPr/>
                <p:nvPr/>
              </p:nvSpPr>
              <p:spPr>
                <a:xfrm>
                  <a:off x="6422569" y="1823916"/>
                  <a:ext cx="5431972" cy="4120881"/>
                </a:xfrm>
                <a:prstGeom prst="rect">
                  <a:avLst/>
                </a:prstGeom>
                <a:noFill/>
                <a:ln w="19050">
                  <a:solidFill>
                    <a:srgbClr val="067A8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4B38EAC6-FA5F-300F-0AE1-135567D2020B}"/>
                    </a:ext>
                  </a:extLst>
                </p:cNvPr>
                <p:cNvSpPr txBox="1"/>
                <p:nvPr/>
              </p:nvSpPr>
              <p:spPr>
                <a:xfrm>
                  <a:off x="6422569" y="1931029"/>
                  <a:ext cx="5431972" cy="3731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600" dirty="0">
                      <a:latin typeface="+mn-ea"/>
                    </a:rPr>
                    <a:t>对于婴幼儿童、吞咽困难患者，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更容易服用，提高了依从性</a:t>
                  </a:r>
                  <a:endParaRPr lang="en-US" altLang="zh-CN" sz="1600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lang="en-US" altLang="zh-CN" sz="1600" dirty="0"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600" dirty="0">
                      <a:latin typeface="+mn-ea"/>
                    </a:rPr>
                    <a:t>对于婴幼儿童患者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精准给药</a:t>
                  </a:r>
                  <a:r>
                    <a:rPr lang="zh-CN" altLang="en-US" sz="1600" dirty="0">
                      <a:latin typeface="+mn-ea"/>
                    </a:rPr>
                    <a:t>，可按体重给药，避免了使用其他剂型“剂量靠猜，使用靠掰”的问题，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保障儿童用药安全性</a:t>
                  </a:r>
                  <a:endParaRPr lang="en-US" altLang="zh-CN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lang="en-US" altLang="zh-CN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600" dirty="0">
                      <a:latin typeface="+mn-ea"/>
                    </a:rPr>
                    <a:t>患者口服后吸收迅速，不受饮食影响，剂型在体内分散面积大，提高了生物利用度，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提高用药有效性</a:t>
                  </a:r>
                  <a:endParaRPr lang="zh-CN" altLang="en-US" sz="1600" b="1" dirty="0">
                    <a:solidFill>
                      <a:srgbClr val="FB8403"/>
                    </a:solidFill>
                    <a:latin typeface="+mn-ea"/>
                  </a:endParaRPr>
                </a:p>
              </p:txBody>
            </p:sp>
          </p:grp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FB963B6-DC28-D22B-AD8E-D58BBD32F929}"/>
              </a:ext>
            </a:extLst>
          </p:cNvPr>
          <p:cNvSpPr txBox="1"/>
          <p:nvPr/>
        </p:nvSpPr>
        <p:spPr>
          <a:xfrm>
            <a:off x="108332" y="933890"/>
            <a:ext cx="11975335" cy="833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氟康唑干混悬剂</a:t>
            </a:r>
            <a:r>
              <a:rPr lang="zh-CN" altLang="en-US" sz="1600" dirty="0">
                <a:latin typeface="+mn-ea"/>
              </a:rPr>
              <a:t>是浙江普利已承担国家“十三五”科技重大专项</a:t>
            </a:r>
            <a:r>
              <a:rPr lang="en-US" altLang="zh-CN" sz="1600" dirty="0">
                <a:latin typeface="+mn-ea"/>
              </a:rPr>
              <a:t>--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儿童用药品种及关键技术研发</a:t>
            </a:r>
            <a:r>
              <a:rPr lang="zh-CN" altLang="en-US" sz="1600" dirty="0">
                <a:latin typeface="+mn-ea"/>
              </a:rPr>
              <a:t>的</a:t>
            </a:r>
            <a:r>
              <a:rPr lang="en-US" altLang="zh-CN" sz="1600" dirty="0">
                <a:latin typeface="+mn-ea"/>
              </a:rPr>
              <a:t>8</a:t>
            </a:r>
            <a:r>
              <a:rPr lang="zh-CN" altLang="en-US" sz="1600" dirty="0">
                <a:latin typeface="+mn-ea"/>
              </a:rPr>
              <a:t>个项目之一。浙江普利儿童药基地已被纳入工信部</a:t>
            </a:r>
            <a:r>
              <a:rPr lang="en-US" altLang="zh-CN" sz="1600" dirty="0">
                <a:latin typeface="+mn-ea"/>
              </a:rPr>
              <a:t>2016</a:t>
            </a:r>
            <a:r>
              <a:rPr lang="zh-CN" altLang="en-US" sz="1600" dirty="0">
                <a:latin typeface="+mn-ea"/>
              </a:rPr>
              <a:t>年工业转型升级</a:t>
            </a:r>
            <a:r>
              <a:rPr lang="en-US" altLang="zh-CN" sz="1600" dirty="0">
                <a:latin typeface="+mn-ea"/>
              </a:rPr>
              <a:t>—</a:t>
            </a:r>
            <a:r>
              <a:rPr lang="zh-CN" altLang="en-US" sz="1600" dirty="0">
                <a:latin typeface="+mn-ea"/>
              </a:rPr>
              <a:t>中国制造</a:t>
            </a:r>
            <a:r>
              <a:rPr lang="en-US" altLang="zh-CN" sz="1600" dirty="0">
                <a:latin typeface="+mn-ea"/>
              </a:rPr>
              <a:t>2025</a:t>
            </a:r>
            <a:r>
              <a:rPr lang="zh-CN" altLang="en-US" sz="1600" dirty="0">
                <a:latin typeface="+mn-ea"/>
              </a:rPr>
              <a:t>儿童药重点项目，并成为中国儿童药物研发和产业化联盟首批联盟成员。</a:t>
            </a:r>
            <a:endParaRPr lang="en-US" altLang="zh-CN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800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3038A8B-3931-539C-AE0A-C29C38387B9C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公平性（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1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）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3C5EBC1-FA00-CA83-B345-A3BA94D07C98}"/>
              </a:ext>
            </a:extLst>
          </p:cNvPr>
          <p:cNvGrpSpPr/>
          <p:nvPr/>
        </p:nvGrpSpPr>
        <p:grpSpPr>
          <a:xfrm>
            <a:off x="751111" y="1008081"/>
            <a:ext cx="10689778" cy="5513740"/>
            <a:chOff x="696682" y="931881"/>
            <a:chExt cx="10689778" cy="5513740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E5CCE36-2C57-0003-813B-0345D666A6C6}"/>
                </a:ext>
              </a:extLst>
            </p:cNvPr>
            <p:cNvGrpSpPr/>
            <p:nvPr/>
          </p:nvGrpSpPr>
          <p:grpSpPr>
            <a:xfrm>
              <a:off x="696682" y="931881"/>
              <a:ext cx="4931232" cy="2650930"/>
              <a:chOff x="6291940" y="1160482"/>
              <a:chExt cx="5431972" cy="2410033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1F5D3BF-B42C-21E7-F6E6-6AA86A20BB47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对公共健康的影响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A0788B7-C2AF-80B4-5C38-A3F587CFF01F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FF358E3-EBCC-95C5-EB88-469C08F9409C}"/>
                  </a:ext>
                </a:extLst>
              </p:cNvPr>
              <p:cNvSpPr txBox="1"/>
              <p:nvPr/>
            </p:nvSpPr>
            <p:spPr>
              <a:xfrm>
                <a:off x="6291940" y="1794170"/>
                <a:ext cx="5431972" cy="1671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全球每年真菌感染患者超过</a:t>
                </a:r>
                <a:r>
                  <a:rPr lang="en-US" altLang="zh-CN" dirty="0">
                    <a:latin typeface="+mn-ea"/>
                  </a:rPr>
                  <a:t>3</a:t>
                </a:r>
                <a:r>
                  <a:rPr lang="zh-CN" altLang="en-US" dirty="0">
                    <a:latin typeface="+mn-ea"/>
                  </a:rPr>
                  <a:t>亿，因侵袭性真菌病死亡的患者超过</a:t>
                </a:r>
                <a:r>
                  <a:rPr lang="en-US" altLang="zh-CN" sz="2000" b="1" dirty="0">
                    <a:solidFill>
                      <a:srgbClr val="FB8403"/>
                    </a:solidFill>
                    <a:latin typeface="+mn-ea"/>
                  </a:rPr>
                  <a:t>150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万</a:t>
                </a:r>
                <a:r>
                  <a:rPr lang="zh-CN" altLang="en-US" dirty="0">
                    <a:latin typeface="+mn-ea"/>
                  </a:rPr>
                  <a:t>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我国每年有超过</a:t>
                </a:r>
                <a:r>
                  <a:rPr lang="en-US" altLang="zh-CN" sz="2000" b="1" dirty="0">
                    <a:solidFill>
                      <a:srgbClr val="FB8403"/>
                    </a:solidFill>
                    <a:latin typeface="+mn-ea"/>
                  </a:rPr>
                  <a:t>500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万人</a:t>
                </a:r>
                <a:r>
                  <a:rPr lang="zh-CN" altLang="en-US" dirty="0">
                    <a:latin typeface="+mn-ea"/>
                  </a:rPr>
                  <a:t>受到</a:t>
                </a:r>
                <a:r>
                  <a:rPr lang="en-US" altLang="zh-CN" dirty="0">
                    <a:latin typeface="+mn-ea"/>
                  </a:rPr>
                  <a:t>IFD</a:t>
                </a:r>
                <a:r>
                  <a:rPr lang="zh-CN" altLang="en-US" dirty="0">
                    <a:latin typeface="+mn-ea"/>
                  </a:rPr>
                  <a:t>的威胁，其中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儿童</a:t>
                </a:r>
                <a:r>
                  <a:rPr lang="zh-CN" altLang="en-US" dirty="0">
                    <a:latin typeface="+mn-ea"/>
                  </a:rPr>
                  <a:t>也占有相当的比例，尤其是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新生儿</a:t>
                </a:r>
                <a:r>
                  <a:rPr lang="zh-CN" altLang="en-US" dirty="0">
                    <a:latin typeface="+mn-ea"/>
                  </a:rPr>
                  <a:t>本属于免疫低下人群。</a:t>
                </a:r>
                <a:endParaRPr lang="en-US" altLang="zh-CN" dirty="0">
                  <a:latin typeface="+mn-ea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0B53C2E-8AE3-10A1-0577-80A9CB6C40E8}"/>
                </a:ext>
              </a:extLst>
            </p:cNvPr>
            <p:cNvGrpSpPr/>
            <p:nvPr/>
          </p:nvGrpSpPr>
          <p:grpSpPr>
            <a:xfrm>
              <a:off x="6455228" y="931881"/>
              <a:ext cx="4931232" cy="2650930"/>
              <a:chOff x="6291940" y="1160482"/>
              <a:chExt cx="5431972" cy="2410033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E4D71BE-6261-0565-87DA-A59AF7DFC980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弥补目录短板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BA58AE-67DF-C8C0-8F8E-5A038426C353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4608377-5B14-BE4E-0D7F-94E5D2259E7B}"/>
                  </a:ext>
                </a:extLst>
              </p:cNvPr>
              <p:cNvSpPr txBox="1"/>
              <p:nvPr/>
            </p:nvSpPr>
            <p:spPr>
              <a:xfrm>
                <a:off x="6291940" y="1794170"/>
                <a:ext cx="5431972" cy="167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目录内药品主要针对成人及青少年人群，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针对婴幼儿、儿童人群的药物较少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氟康唑干混悬剂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依据儿童体重精准给药</a:t>
                </a:r>
                <a:r>
                  <a:rPr lang="zh-CN" altLang="en-US" dirty="0">
                    <a:latin typeface="+mn-ea"/>
                  </a:rPr>
                  <a:t>，优于目录内氟康唑其他剂型。</a:t>
                </a:r>
                <a:endParaRPr lang="en-US" altLang="zh-CN" dirty="0">
                  <a:latin typeface="+mn-ea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748D988-0EC7-AB0D-4EF1-996CEF7907DC}"/>
                </a:ext>
              </a:extLst>
            </p:cNvPr>
            <p:cNvGrpSpPr/>
            <p:nvPr/>
          </p:nvGrpSpPr>
          <p:grpSpPr>
            <a:xfrm>
              <a:off x="6455228" y="3794691"/>
              <a:ext cx="4931232" cy="2650930"/>
              <a:chOff x="6291940" y="1160482"/>
              <a:chExt cx="5431972" cy="2410033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76ACC05-841C-0510-D2C5-D5F7F7B67BDA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临床管理便利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953F623-3BE9-14D3-E6C4-8ADD56126A40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9544E8E-3A13-FFED-561F-BE478A65EC1A}"/>
                  </a:ext>
                </a:extLst>
              </p:cNvPr>
              <p:cNvSpPr txBox="1"/>
              <p:nvPr/>
            </p:nvSpPr>
            <p:spPr>
              <a:xfrm>
                <a:off x="6291940" y="2051898"/>
                <a:ext cx="5431972" cy="125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口服液体制剂，不受饮食影响，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服用依从性好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适应症范围明确，同时明确儿童适应症和用法用量，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不会超说明书滥用药物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B5A00894-DAAE-419E-B133-DA61A672E23A}"/>
                </a:ext>
              </a:extLst>
            </p:cNvPr>
            <p:cNvGrpSpPr/>
            <p:nvPr/>
          </p:nvGrpSpPr>
          <p:grpSpPr>
            <a:xfrm>
              <a:off x="696682" y="3794691"/>
              <a:ext cx="4931232" cy="2650930"/>
              <a:chOff x="6291940" y="1160482"/>
              <a:chExt cx="5431972" cy="2410033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AA2896D-1FB7-99BB-D29F-76203D328F9D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符合“保基本”原则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75188DE9-CE09-1E2B-1375-61129FCC3D93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E566FAF-A8EA-ED36-6331-55728926A98F}"/>
                  </a:ext>
                </a:extLst>
              </p:cNvPr>
              <p:cNvSpPr txBox="1"/>
              <p:nvPr/>
            </p:nvSpPr>
            <p:spPr>
              <a:xfrm>
                <a:off x="6291940" y="2033802"/>
                <a:ext cx="5431972" cy="1293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本品安全高效，临床应用广泛，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婴幼儿童用药更具保障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精准给药</a:t>
                </a:r>
                <a:r>
                  <a:rPr lang="zh-CN" altLang="en-US" dirty="0">
                    <a:latin typeface="+mn-ea"/>
                  </a:rPr>
                  <a:t>，避免用药浪费，节约医保资金。</a:t>
                </a:r>
                <a:endParaRPr lang="en-US" altLang="zh-CN" dirty="0"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363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BFE0CCE-D397-CBEC-ED56-5737428C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0" y="0"/>
            <a:ext cx="8827008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562D483-D521-89C2-16E1-0C27CE3E92D3}"/>
              </a:ext>
            </a:extLst>
          </p:cNvPr>
          <p:cNvSpPr/>
          <p:nvPr/>
        </p:nvSpPr>
        <p:spPr>
          <a:xfrm>
            <a:off x="0" y="1182277"/>
            <a:ext cx="12192000" cy="4605206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2700000" scaled="1"/>
            <a:tileRect/>
          </a:gradFill>
          <a:ln w="47625" cap="flat" cmpd="sng" algn="ctr">
            <a:gradFill flip="none" rotWithShape="1">
              <a:gsLst>
                <a:gs pos="17000">
                  <a:schemeClr val="accent6"/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42900" sx="102000" sy="102000" algn="ctr" rotWithShape="0">
              <a:srgbClr val="022F34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B4ABA58-D195-B6CC-9D9B-317620B4B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23538"/>
          <a:stretch/>
        </p:blipFill>
        <p:spPr>
          <a:xfrm flipH="1">
            <a:off x="5786652" y="0"/>
            <a:ext cx="6405349" cy="6858000"/>
          </a:xfrm>
          <a:custGeom>
            <a:avLst/>
            <a:gdLst>
              <a:gd name="connsiteX0" fmla="*/ 6405349 w 6405349"/>
              <a:gd name="connsiteY0" fmla="*/ 0 h 6858000"/>
              <a:gd name="connsiteX1" fmla="*/ 0 w 6405349"/>
              <a:gd name="connsiteY1" fmla="*/ 0 h 6858000"/>
              <a:gd name="connsiteX2" fmla="*/ 0 w 6405349"/>
              <a:gd name="connsiteY2" fmla="*/ 6858000 h 6858000"/>
              <a:gd name="connsiteX3" fmla="*/ 6405349 w 64053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5349" h="6858000">
                <a:moveTo>
                  <a:pt x="6405349" y="0"/>
                </a:moveTo>
                <a:lnTo>
                  <a:pt x="0" y="0"/>
                </a:lnTo>
                <a:lnTo>
                  <a:pt x="0" y="6858000"/>
                </a:lnTo>
                <a:lnTo>
                  <a:pt x="6405349" y="6858000"/>
                </a:lnTo>
                <a:close/>
              </a:path>
            </a:pathLst>
          </a:custGeom>
          <a:effectLst>
            <a:outerShdw blurRad="469900" dist="508000" dir="10800000" sx="97000" sy="97000" algn="r" rotWithShape="0">
              <a:srgbClr val="022F34">
                <a:alpha val="16000"/>
              </a:srgb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2E429C8-429B-94FF-0803-67B8FB1CF2EE}"/>
              </a:ext>
            </a:extLst>
          </p:cNvPr>
          <p:cNvSpPr txBox="1"/>
          <p:nvPr/>
        </p:nvSpPr>
        <p:spPr>
          <a:xfrm>
            <a:off x="574254" y="1818156"/>
            <a:ext cx="576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n w="15875"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THANKS</a:t>
            </a:r>
            <a:endParaRPr lang="zh-CN" altLang="en-US" sz="7200" b="1" dirty="0">
              <a:ln w="15875"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417C6E-FAFB-06C3-0D93-E0F95752DEA9}"/>
              </a:ext>
            </a:extLst>
          </p:cNvPr>
          <p:cNvSpPr txBox="1"/>
          <p:nvPr/>
        </p:nvSpPr>
        <p:spPr>
          <a:xfrm>
            <a:off x="574254" y="2922241"/>
            <a:ext cx="576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ln w="158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98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谢谢您的观看</a:t>
            </a: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E7FC235C-CE60-E036-B633-767A15022A9A}"/>
              </a:ext>
            </a:extLst>
          </p:cNvPr>
          <p:cNvSpPr/>
          <p:nvPr/>
        </p:nvSpPr>
        <p:spPr>
          <a:xfrm>
            <a:off x="711200" y="4238702"/>
            <a:ext cx="5419102" cy="182880"/>
          </a:xfrm>
          <a:custGeom>
            <a:avLst/>
            <a:gdLst>
              <a:gd name="connsiteX0" fmla="*/ 0 w 3484880"/>
              <a:gd name="connsiteY0" fmla="*/ 0 h 182880"/>
              <a:gd name="connsiteX1" fmla="*/ 0 w 3484880"/>
              <a:gd name="connsiteY1" fmla="*/ 0 h 182880"/>
              <a:gd name="connsiteX2" fmla="*/ 955040 w 3484880"/>
              <a:gd name="connsiteY2" fmla="*/ 0 h 182880"/>
              <a:gd name="connsiteX3" fmla="*/ 863600 w 3484880"/>
              <a:gd name="connsiteY3" fmla="*/ 182880 h 182880"/>
              <a:gd name="connsiteX4" fmla="*/ 1127760 w 3484880"/>
              <a:gd name="connsiteY4" fmla="*/ 20320 h 182880"/>
              <a:gd name="connsiteX5" fmla="*/ 3484880 w 3484880"/>
              <a:gd name="connsiteY5" fmla="*/ 2032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4880" h="182880">
                <a:moveTo>
                  <a:pt x="0" y="0"/>
                </a:moveTo>
                <a:lnTo>
                  <a:pt x="0" y="0"/>
                </a:lnTo>
                <a:lnTo>
                  <a:pt x="955040" y="0"/>
                </a:lnTo>
                <a:lnTo>
                  <a:pt x="863600" y="182880"/>
                </a:lnTo>
                <a:lnTo>
                  <a:pt x="1127760" y="20320"/>
                </a:lnTo>
                <a:lnTo>
                  <a:pt x="3484880" y="2032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35FC4D45-0AD3-CAFB-2FF2-55EC80CCD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02" y="1622268"/>
            <a:ext cx="5350498" cy="37567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697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2B6A34E5-D02D-A7EB-6B48-7D5F2826018A}"/>
              </a:ext>
            </a:extLst>
          </p:cNvPr>
          <p:cNvSpPr txBox="1"/>
          <p:nvPr/>
        </p:nvSpPr>
        <p:spPr>
          <a:xfrm>
            <a:off x="5112817" y="478672"/>
            <a:ext cx="196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</a:rPr>
              <a:t>目 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250942-4F10-62AF-2E4B-521EC810B3E6}"/>
              </a:ext>
            </a:extLst>
          </p:cNvPr>
          <p:cNvSpPr txBox="1"/>
          <p:nvPr/>
        </p:nvSpPr>
        <p:spPr>
          <a:xfrm>
            <a:off x="5365020" y="1245872"/>
            <a:ext cx="151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ln>
                  <a:solidFill>
                    <a:schemeClr val="bg1"/>
                  </a:solidFill>
                </a:ln>
                <a:noFill/>
              </a:rPr>
              <a:t>CONTENTS</a:t>
            </a:r>
            <a:endParaRPr lang="zh-CN" altLang="en-US" sz="1600" dirty="0">
              <a:ln>
                <a:solidFill>
                  <a:schemeClr val="bg1"/>
                </a:solidFill>
              </a:ln>
              <a:noFill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1E55937-453F-E3CE-AAEB-6025BC94C85B}"/>
              </a:ext>
            </a:extLst>
          </p:cNvPr>
          <p:cNvGrpSpPr/>
          <p:nvPr/>
        </p:nvGrpSpPr>
        <p:grpSpPr>
          <a:xfrm>
            <a:off x="5328950" y="1986623"/>
            <a:ext cx="1584000" cy="3765995"/>
            <a:chOff x="6245246" y="1986623"/>
            <a:chExt cx="1584000" cy="376599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1C979AE-FA83-C032-4871-F45D023B1D0B}"/>
                </a:ext>
              </a:extLst>
            </p:cNvPr>
            <p:cNvSpPr/>
            <p:nvPr/>
          </p:nvSpPr>
          <p:spPr>
            <a:xfrm>
              <a:off x="6245246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1FE91D2-88F4-3BA6-B88F-03E5B9D61B6D}"/>
                </a:ext>
              </a:extLst>
            </p:cNvPr>
            <p:cNvSpPr/>
            <p:nvPr/>
          </p:nvSpPr>
          <p:spPr>
            <a:xfrm>
              <a:off x="6413652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03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5CA1E10-C4B9-3D17-6A71-9FCF985A39EE}"/>
              </a:ext>
            </a:extLst>
          </p:cNvPr>
          <p:cNvGrpSpPr/>
          <p:nvPr/>
        </p:nvGrpSpPr>
        <p:grpSpPr>
          <a:xfrm>
            <a:off x="243901" y="1986623"/>
            <a:ext cx="2327172" cy="3765995"/>
            <a:chOff x="323738" y="1986623"/>
            <a:chExt cx="2327172" cy="3765995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0089422-6507-4D2B-14D3-BCB8DFD4BE9A}"/>
                </a:ext>
              </a:extLst>
            </p:cNvPr>
            <p:cNvSpPr/>
            <p:nvPr/>
          </p:nvSpPr>
          <p:spPr>
            <a:xfrm>
              <a:off x="695325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DD904E5C-E2F9-C8FF-8C8A-1FE1AC39AF90}"/>
                </a:ext>
              </a:extLst>
            </p:cNvPr>
            <p:cNvSpPr/>
            <p:nvPr/>
          </p:nvSpPr>
          <p:spPr>
            <a:xfrm>
              <a:off x="880726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01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9B43C8E-36D7-0A0C-0714-147853DC49C8}"/>
                </a:ext>
              </a:extLst>
            </p:cNvPr>
            <p:cNvSpPr txBox="1"/>
            <p:nvPr/>
          </p:nvSpPr>
          <p:spPr>
            <a:xfrm>
              <a:off x="323738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基本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信息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C3492FA-1127-76B6-D1C4-C33F7B49ABA0}"/>
              </a:ext>
            </a:extLst>
          </p:cNvPr>
          <p:cNvGrpSpPr/>
          <p:nvPr/>
        </p:nvGrpSpPr>
        <p:grpSpPr>
          <a:xfrm>
            <a:off x="2684836" y="1986623"/>
            <a:ext cx="2327172" cy="3765995"/>
            <a:chOff x="3087730" y="1986623"/>
            <a:chExt cx="2327172" cy="376599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49E3DAD-EC8D-2019-BC65-4A69D7040477}"/>
                </a:ext>
              </a:extLst>
            </p:cNvPr>
            <p:cNvGrpSpPr/>
            <p:nvPr/>
          </p:nvGrpSpPr>
          <p:grpSpPr>
            <a:xfrm>
              <a:off x="3470285" y="1986623"/>
              <a:ext cx="1584000" cy="3765995"/>
              <a:chOff x="3470285" y="1986623"/>
              <a:chExt cx="1584000" cy="3765995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1EF20E8B-6A74-6BB0-2CD6-C3A9BFE504A5}"/>
                  </a:ext>
                </a:extLst>
              </p:cNvPr>
              <p:cNvSpPr/>
              <p:nvPr/>
            </p:nvSpPr>
            <p:spPr>
              <a:xfrm>
                <a:off x="3470285" y="2371349"/>
                <a:ext cx="1584000" cy="3381269"/>
              </a:xfrm>
              <a:prstGeom prst="roundRect">
                <a:avLst>
                  <a:gd name="adj" fmla="val 7209"/>
                </a:avLst>
              </a:prstGeom>
              <a:solidFill>
                <a:schemeClr val="accent6"/>
              </a:solidFill>
              <a:ln>
                <a:solidFill>
                  <a:schemeClr val="accent1"/>
                </a:solidFill>
              </a:ln>
              <a:effectLst>
                <a:outerShdw blurRad="723900" dist="508000" dir="5400000" sx="87000" sy="87000" algn="t" rotWithShape="0">
                  <a:schemeClr val="accent5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47FA789D-0B26-23B4-962B-958D952E8760}"/>
                  </a:ext>
                </a:extLst>
              </p:cNvPr>
              <p:cNvSpPr/>
              <p:nvPr/>
            </p:nvSpPr>
            <p:spPr>
              <a:xfrm>
                <a:off x="3655686" y="1986623"/>
                <a:ext cx="1213197" cy="995422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accent3">
                      <a:lumMod val="40000"/>
                      <a:lumOff val="60000"/>
                    </a:schemeClr>
                  </a:gs>
                  <a:gs pos="88000">
                    <a:schemeClr val="accent3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190500" dist="228600" dir="5400000" sx="92000" sy="92000" algn="t" rotWithShape="0">
                  <a:schemeClr val="accent3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4000" b="1" dirty="0">
                    <a:latin typeface="+mj-lt"/>
                    <a:ea typeface="+mj-ea"/>
                  </a:rPr>
                  <a:t>02</a:t>
                </a:r>
                <a:endParaRPr lang="zh-CN" altLang="en-US" sz="4000" b="1" dirty="0">
                  <a:latin typeface="+mj-lt"/>
                  <a:ea typeface="+mj-ea"/>
                </a:endParaRP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363BA2B-9D08-A9ED-EB91-1C23F718CF56}"/>
                </a:ext>
              </a:extLst>
            </p:cNvPr>
            <p:cNvSpPr txBox="1"/>
            <p:nvPr/>
          </p:nvSpPr>
          <p:spPr>
            <a:xfrm>
              <a:off x="3087730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安全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性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F6AB809-046D-3033-74BC-0E521B7B1A31}"/>
              </a:ext>
            </a:extLst>
          </p:cNvPr>
          <p:cNvSpPr txBox="1"/>
          <p:nvPr/>
        </p:nvSpPr>
        <p:spPr>
          <a:xfrm>
            <a:off x="4957933" y="3768143"/>
            <a:ext cx="232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有效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性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B3D01EA-25D8-DB0B-B900-C4B81E7B2E44}"/>
              </a:ext>
            </a:extLst>
          </p:cNvPr>
          <p:cNvGrpSpPr/>
          <p:nvPr/>
        </p:nvGrpSpPr>
        <p:grpSpPr>
          <a:xfrm>
            <a:off x="7293755" y="1986623"/>
            <a:ext cx="2327172" cy="3765995"/>
            <a:chOff x="8637648" y="1986623"/>
            <a:chExt cx="2327172" cy="3765995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810E935D-F3A5-3133-7D17-E0E92D19D4C7}"/>
                </a:ext>
              </a:extLst>
            </p:cNvPr>
            <p:cNvSpPr/>
            <p:nvPr/>
          </p:nvSpPr>
          <p:spPr>
            <a:xfrm>
              <a:off x="9020206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17D87B8-DF07-AC38-B7D2-12DA53C58839}"/>
                </a:ext>
              </a:extLst>
            </p:cNvPr>
            <p:cNvSpPr/>
            <p:nvPr/>
          </p:nvSpPr>
          <p:spPr>
            <a:xfrm>
              <a:off x="9194635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04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5F91608-DFA4-EDE2-9420-D8017AA228E8}"/>
                </a:ext>
              </a:extLst>
            </p:cNvPr>
            <p:cNvSpPr txBox="1"/>
            <p:nvPr/>
          </p:nvSpPr>
          <p:spPr>
            <a:xfrm>
              <a:off x="8637648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创新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性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4AA362A-2554-45A5-7BAF-4F99B8F6E13D}"/>
              </a:ext>
            </a:extLst>
          </p:cNvPr>
          <p:cNvGrpSpPr/>
          <p:nvPr/>
        </p:nvGrpSpPr>
        <p:grpSpPr>
          <a:xfrm>
            <a:off x="9620927" y="1992958"/>
            <a:ext cx="2327172" cy="3765995"/>
            <a:chOff x="8637648" y="1986623"/>
            <a:chExt cx="2327172" cy="3765995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CBC9BB47-B5B2-3B9D-3FC4-36E08307FA84}"/>
                </a:ext>
              </a:extLst>
            </p:cNvPr>
            <p:cNvSpPr/>
            <p:nvPr/>
          </p:nvSpPr>
          <p:spPr>
            <a:xfrm>
              <a:off x="9020206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948C99A-8999-D072-006E-546D089E13A5}"/>
                </a:ext>
              </a:extLst>
            </p:cNvPr>
            <p:cNvSpPr/>
            <p:nvPr/>
          </p:nvSpPr>
          <p:spPr>
            <a:xfrm>
              <a:off x="9194635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05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61F8B65-BF1F-FABD-A602-28E8EF96DA7B}"/>
                </a:ext>
              </a:extLst>
            </p:cNvPr>
            <p:cNvSpPr txBox="1"/>
            <p:nvPr/>
          </p:nvSpPr>
          <p:spPr>
            <a:xfrm>
              <a:off x="8637648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公平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8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基本信息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(1)</a:t>
            </a:r>
            <a:endParaRPr lang="zh-CN" altLang="en-US" sz="3200" b="1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7B00EAF-8D5E-6082-DCF3-4EF912918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069798"/>
              </p:ext>
            </p:extLst>
          </p:nvPr>
        </p:nvGraphicFramePr>
        <p:xfrm>
          <a:off x="87086" y="968826"/>
          <a:ext cx="6203814" cy="5301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343189232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386771142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1835758199"/>
                    </a:ext>
                  </a:extLst>
                </a:gridCol>
                <a:gridCol w="623814">
                  <a:extLst>
                    <a:ext uri="{9D8B030D-6E8A-4147-A177-3AD203B41FA5}">
                      <a16:colId xmlns:a16="http://schemas.microsoft.com/office/drawing/2014/main" val="469068007"/>
                    </a:ext>
                  </a:extLst>
                </a:gridCol>
              </a:tblGrid>
              <a:tr h="433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通用名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氟康唑干混悬剂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681696"/>
                  </a:ext>
                </a:extLst>
              </a:tr>
              <a:tr h="433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商品名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普利康唑</a:t>
                      </a:r>
                      <a:r>
                        <a:rPr lang="en-US" altLang="zh-CN" sz="1600" b="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®</a:t>
                      </a:r>
                      <a:endParaRPr lang="zh-CN" altLang="en-US" sz="1600" b="0" baseline="30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177311"/>
                  </a:ext>
                </a:extLst>
              </a:tr>
              <a:tr h="433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注册规格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1.4g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65080"/>
                  </a:ext>
                </a:extLst>
              </a:tr>
              <a:tr h="9629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适应症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治疗隐球菌性脑膜炎、球孢子菌病、侵袭性念珠菌病以及粘膜念珠菌病等；预防隐球菌性脑膜炎复发和念珠菌感染。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6351"/>
                  </a:ext>
                </a:extLst>
              </a:tr>
              <a:tr h="185788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用法用量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配置成混悬液后通过口服给药。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根据真菌感染的性质和和严重程度确定用药剂量，儿童人群应按体重和疾病确定用药剂量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。对于需要多剂量治疗的感染应持续用药，直到临床参数或实验室检查表明活动性真菌感染已消退，疗程不足可能导致活动性感染的复发。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71114"/>
                  </a:ext>
                </a:extLst>
              </a:tr>
              <a:tr h="590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中国获批时间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目前大陆地区同通用名药品的上市情况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无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731286"/>
                  </a:ext>
                </a:extLst>
              </a:tr>
              <a:tr h="590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全球首次上市时间及国家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地区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美国，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1993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是否为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OTC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药品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54301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B86ADB9C-E117-3CE0-A256-7EED59ED8314}"/>
              </a:ext>
            </a:extLst>
          </p:cNvPr>
          <p:cNvSpPr txBox="1"/>
          <p:nvPr/>
        </p:nvSpPr>
        <p:spPr>
          <a:xfrm>
            <a:off x="6476999" y="968825"/>
            <a:ext cx="5627915" cy="2501775"/>
          </a:xfrm>
          <a:prstGeom prst="rect">
            <a:avLst/>
          </a:prstGeom>
          <a:noFill/>
          <a:ln w="28575">
            <a:solidFill>
              <a:srgbClr val="089B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+mn-ea"/>
              </a:rPr>
              <a:t>参照药品建议：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斯皮仁诺</a:t>
            </a:r>
            <a:r>
              <a:rPr lang="en-US" altLang="zh-CN" b="1" baseline="30000" dirty="0">
                <a:solidFill>
                  <a:srgbClr val="FB8403"/>
                </a:solidFill>
                <a:latin typeface="+mn-ea"/>
              </a:rPr>
              <a:t>®</a:t>
            </a:r>
            <a:r>
              <a:rPr lang="zh-CN" altLang="en-US" b="1" dirty="0">
                <a:latin typeface="+mn-ea"/>
              </a:rPr>
              <a:t>（伊曲康唑口服溶液）</a:t>
            </a:r>
            <a:endParaRPr lang="en-US" altLang="zh-CN" b="1" dirty="0">
              <a:latin typeface="+mn-ea"/>
            </a:endParaRPr>
          </a:p>
          <a:p>
            <a:pPr algn="ctr"/>
            <a:endParaRPr lang="en-US" altLang="zh-CN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参照药品选择理由：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众多权威指南推荐</a:t>
            </a:r>
            <a:r>
              <a:rPr lang="en-US" altLang="zh-CN" baseline="30000" dirty="0">
                <a:latin typeface="+mn-ea"/>
              </a:rPr>
              <a:t>1</a:t>
            </a:r>
            <a:r>
              <a:rPr lang="zh-CN" altLang="en-US" sz="1600" dirty="0">
                <a:latin typeface="+mn-ea"/>
              </a:rPr>
              <a:t>：斯皮仁诺</a:t>
            </a:r>
            <a:r>
              <a:rPr lang="en-US" altLang="zh-CN" sz="1600" baseline="30000" dirty="0">
                <a:latin typeface="+mn-ea"/>
              </a:rPr>
              <a:t>®</a:t>
            </a:r>
            <a:r>
              <a:rPr lang="zh-CN" altLang="en-US" sz="1600" dirty="0">
                <a:latin typeface="+mn-ea"/>
              </a:rPr>
              <a:t>是目前临床常用的抗真菌感染药物之一，具有大量的临床研究和真实世界的有效性和安全性数据。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适应症重合度高</a:t>
            </a:r>
            <a:r>
              <a:rPr lang="zh-CN" altLang="en-US" sz="1600" dirty="0">
                <a:latin typeface="+mn-ea"/>
              </a:rPr>
              <a:t>：均可用于预防和治疗念珠菌感染。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剂型优势相似</a:t>
            </a:r>
            <a:r>
              <a:rPr lang="zh-CN" altLang="en-US" sz="1600" dirty="0">
                <a:latin typeface="+mn-ea"/>
              </a:rPr>
              <a:t>：均服用方便，吸收快，用药依从性好。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189F30-0CAB-CE4C-10F2-56293836117E}"/>
              </a:ext>
            </a:extLst>
          </p:cNvPr>
          <p:cNvSpPr txBox="1"/>
          <p:nvPr/>
        </p:nvSpPr>
        <p:spPr>
          <a:xfrm>
            <a:off x="6476999" y="3474369"/>
            <a:ext cx="5627915" cy="2790000"/>
          </a:xfrm>
          <a:prstGeom prst="rect">
            <a:avLst/>
          </a:prstGeom>
          <a:noFill/>
          <a:ln w="28575">
            <a:solidFill>
              <a:srgbClr val="089BAB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+mn-ea"/>
              </a:rPr>
              <a:t>与参照药品相比，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普利康唑</a:t>
            </a:r>
            <a:r>
              <a:rPr lang="en-US" altLang="zh-CN" b="1" baseline="30000" dirty="0">
                <a:solidFill>
                  <a:srgbClr val="FF0000"/>
                </a:solidFill>
                <a:latin typeface="+mn-ea"/>
              </a:rPr>
              <a:t>®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（氟康唑干混悬剂）</a:t>
            </a:r>
            <a:endParaRPr lang="en-US" altLang="zh-CN" b="1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疾病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适用范围更广</a:t>
            </a:r>
            <a:r>
              <a:rPr lang="zh-CN" altLang="en-US" sz="1600" dirty="0">
                <a:latin typeface="+mn-ea"/>
              </a:rPr>
              <a:t>，可用于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更多类型</a:t>
            </a:r>
            <a:r>
              <a:rPr lang="zh-CN" altLang="en-US" sz="1600" dirty="0">
                <a:latin typeface="+mn-ea"/>
              </a:rPr>
              <a:t>的念珠菌感染的预防和治疗，同时对部分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其他真菌感染</a:t>
            </a:r>
            <a:r>
              <a:rPr lang="zh-CN" altLang="en-US" sz="1600" dirty="0">
                <a:latin typeface="+mn-ea"/>
              </a:rPr>
              <a:t>亦有疗效。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适用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人群无限制</a:t>
            </a:r>
            <a:r>
              <a:rPr lang="zh-CN" altLang="en-US" sz="1600" dirty="0">
                <a:latin typeface="+mn-ea"/>
              </a:rPr>
              <a:t>，儿童用药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安全</a:t>
            </a:r>
            <a:r>
              <a:rPr lang="zh-CN" altLang="en-US" sz="1600" b="1" dirty="0">
                <a:latin typeface="+mn-ea"/>
              </a:rPr>
              <a:t>，</a:t>
            </a:r>
            <a:r>
              <a:rPr lang="zh-CN" altLang="en-US" sz="1600" dirty="0">
                <a:latin typeface="+mn-ea"/>
              </a:rPr>
              <a:t>口服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不受饮食影响</a:t>
            </a:r>
            <a:endParaRPr lang="en-US" altLang="zh-CN" sz="1800" b="1" dirty="0">
              <a:solidFill>
                <a:srgbClr val="FB8403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endParaRPr lang="en-US" altLang="zh-CN" sz="16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latin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85FB8B5-927C-C601-B5CC-78674E47FE16}"/>
              </a:ext>
            </a:extLst>
          </p:cNvPr>
          <p:cNvGrpSpPr/>
          <p:nvPr/>
        </p:nvGrpSpPr>
        <p:grpSpPr>
          <a:xfrm>
            <a:off x="7454921" y="4904658"/>
            <a:ext cx="3672067" cy="1252607"/>
            <a:chOff x="7454921" y="4948202"/>
            <a:chExt cx="3672067" cy="1252607"/>
          </a:xfrm>
        </p:grpSpPr>
        <p:pic>
          <p:nvPicPr>
            <p:cNvPr id="8" name="图片 7" descr="图示&#10;&#10;中度可信度描述已自动生成">
              <a:extLst>
                <a:ext uri="{FF2B5EF4-FFF2-40B4-BE49-F238E27FC236}">
                  <a16:creationId xmlns:a16="http://schemas.microsoft.com/office/drawing/2014/main" id="{4F929366-94EB-C383-6F6F-23550B94C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921" y="4948952"/>
              <a:ext cx="1782918" cy="1251857"/>
            </a:xfrm>
            <a:prstGeom prst="rect">
              <a:avLst/>
            </a:prstGeom>
            <a:ln>
              <a:solidFill>
                <a:srgbClr val="067A86"/>
              </a:solidFill>
            </a:ln>
          </p:spPr>
        </p:pic>
        <p:pic>
          <p:nvPicPr>
            <p:cNvPr id="1026" name="Picture 2" descr="斯皮仁诺 的图像结果">
              <a:extLst>
                <a:ext uri="{FF2B5EF4-FFF2-40B4-BE49-F238E27FC236}">
                  <a16:creationId xmlns:a16="http://schemas.microsoft.com/office/drawing/2014/main" id="{DF54CE33-D6D8-B887-8CE7-D80A555D5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8920" y="4948202"/>
              <a:ext cx="1118068" cy="1252607"/>
            </a:xfrm>
            <a:prstGeom prst="rect">
              <a:avLst/>
            </a:prstGeom>
            <a:noFill/>
            <a:ln>
              <a:solidFill>
                <a:srgbClr val="067A8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C94B08F-69E2-E4CE-DD91-C39B693925AA}"/>
              </a:ext>
            </a:extLst>
          </p:cNvPr>
          <p:cNvSpPr txBox="1"/>
          <p:nvPr/>
        </p:nvSpPr>
        <p:spPr>
          <a:xfrm>
            <a:off x="9426909" y="5346295"/>
            <a:ext cx="48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+mn-ea"/>
              </a:rPr>
              <a:t>VS.</a:t>
            </a:r>
            <a:endParaRPr lang="zh-CN" altLang="en-US" b="1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B9BA00-CD67-9941-1B56-84CC8EFF043C}"/>
              </a:ext>
            </a:extLst>
          </p:cNvPr>
          <p:cNvSpPr txBox="1"/>
          <p:nvPr/>
        </p:nvSpPr>
        <p:spPr>
          <a:xfrm>
            <a:off x="87086" y="6309248"/>
            <a:ext cx="1201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</a:t>
            </a:r>
            <a:r>
              <a:rPr lang="zh-CN" altLang="en-US" sz="1000" dirty="0">
                <a:latin typeface="+mn-ea"/>
              </a:rPr>
              <a:t>推荐的权威指南包括但不局限于：</a:t>
            </a:r>
            <a:r>
              <a:rPr lang="en-US" altLang="zh-CN" sz="1000" dirty="0">
                <a:latin typeface="+mn-ea"/>
              </a:rPr>
              <a:t>《</a:t>
            </a:r>
            <a:r>
              <a:rPr lang="zh-CN" altLang="en-US" sz="1000" dirty="0">
                <a:latin typeface="+mn-ea"/>
              </a:rPr>
              <a:t>血液病／恶性肿瘤患者侵袭性真菌病的诊断标准与治疗原则（第六次修订版）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、</a:t>
            </a:r>
            <a:r>
              <a:rPr lang="en-US" altLang="zh-CN" sz="1000" dirty="0">
                <a:latin typeface="+mn-ea"/>
              </a:rPr>
              <a:t>《</a:t>
            </a:r>
            <a:r>
              <a:rPr lang="zh-CN" altLang="en-US" sz="1000" b="0" i="0" dirty="0">
                <a:solidFill>
                  <a:srgbClr val="404040"/>
                </a:solidFill>
                <a:effectLst/>
                <a:latin typeface="+mn-ea"/>
              </a:rPr>
              <a:t>儿童侵袭性肺部真菌感染临床实践专家共识</a:t>
            </a:r>
            <a:r>
              <a:rPr lang="en-US" altLang="zh-CN" sz="1000" b="0" i="0" dirty="0">
                <a:solidFill>
                  <a:srgbClr val="404040"/>
                </a:solidFill>
                <a:effectLst/>
                <a:latin typeface="+mn-ea"/>
              </a:rPr>
              <a:t>(2022</a:t>
            </a:r>
            <a:r>
              <a:rPr lang="zh-CN" altLang="en-US" sz="1000" b="0" i="0" dirty="0">
                <a:solidFill>
                  <a:srgbClr val="404040"/>
                </a:solidFill>
                <a:effectLst/>
                <a:latin typeface="+mn-ea"/>
              </a:rPr>
              <a:t>版</a:t>
            </a:r>
            <a:r>
              <a:rPr lang="en-US" altLang="zh-CN" sz="1000" b="0" i="0" dirty="0">
                <a:solidFill>
                  <a:srgbClr val="404040"/>
                </a:solidFill>
                <a:effectLst/>
                <a:latin typeface="+mn-ea"/>
              </a:rPr>
              <a:t>)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、</a:t>
            </a:r>
            <a:r>
              <a:rPr lang="en-US" altLang="zh-CN" sz="1000" dirty="0">
                <a:latin typeface="+mn-ea"/>
              </a:rPr>
              <a:t>《</a:t>
            </a:r>
            <a:r>
              <a:rPr lang="en-US" altLang="zh-CN" sz="1000" dirty="0">
                <a:solidFill>
                  <a:srgbClr val="000000"/>
                </a:solidFill>
                <a:latin typeface="+mn-ea"/>
              </a:rPr>
              <a:t>IDSA</a:t>
            </a:r>
            <a:r>
              <a:rPr lang="zh-CN" altLang="en-US" sz="1000" dirty="0">
                <a:solidFill>
                  <a:srgbClr val="000000"/>
                </a:solidFill>
                <a:latin typeface="+mn-ea"/>
              </a:rPr>
              <a:t>念珠菌病处置的临床实践指南（</a:t>
            </a:r>
            <a:r>
              <a:rPr lang="en-US" altLang="zh-CN" sz="1000" dirty="0">
                <a:solidFill>
                  <a:srgbClr val="000000"/>
                </a:solidFill>
                <a:latin typeface="+mn-ea"/>
              </a:rPr>
              <a:t>2016</a:t>
            </a:r>
            <a:r>
              <a:rPr lang="zh-CN" altLang="en-US" sz="1000" dirty="0">
                <a:solidFill>
                  <a:srgbClr val="000000"/>
                </a:solidFill>
                <a:latin typeface="+mn-ea"/>
              </a:rPr>
              <a:t>）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、</a:t>
            </a:r>
            <a:r>
              <a:rPr lang="en-US" altLang="zh-CN" sz="1000" dirty="0">
                <a:latin typeface="+mn-ea"/>
              </a:rPr>
              <a:t>《</a:t>
            </a:r>
            <a:r>
              <a:rPr lang="zh-CN" altLang="en-US" sz="1000" dirty="0">
                <a:latin typeface="+mn-ea"/>
              </a:rPr>
              <a:t>中国成人念珠菌病诊断与治疗专家共识（</a:t>
            </a:r>
            <a:r>
              <a:rPr lang="en-US" altLang="zh-CN" sz="1000" dirty="0">
                <a:latin typeface="+mn-ea"/>
              </a:rPr>
              <a:t>2020</a:t>
            </a:r>
            <a:r>
              <a:rPr lang="zh-CN" altLang="en-US" sz="1000" dirty="0">
                <a:latin typeface="+mn-ea"/>
              </a:rPr>
              <a:t>版）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等</a:t>
            </a:r>
          </a:p>
        </p:txBody>
      </p:sp>
    </p:spTree>
    <p:extLst>
      <p:ext uri="{BB962C8B-B14F-4D97-AF65-F5344CB8AC3E}">
        <p14:creationId xmlns:p14="http://schemas.microsoft.com/office/powerpoint/2010/main" val="56246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731235B-1684-4D52-1362-F4B4DB0AF28D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基本信息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(2)</a:t>
            </a:r>
            <a:endParaRPr lang="zh-CN" altLang="en-US" sz="3200" b="1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9860480-16D2-3D95-3FFB-0F94BDE68112}"/>
              </a:ext>
            </a:extLst>
          </p:cNvPr>
          <p:cNvGraphicFramePr>
            <a:graphicFrameLocks noGrp="1"/>
          </p:cNvGraphicFramePr>
          <p:nvPr/>
        </p:nvGraphicFramePr>
        <p:xfrm>
          <a:off x="480109" y="1002691"/>
          <a:ext cx="522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疾病基本情况</a:t>
                      </a:r>
                    </a:p>
                  </a:txBody>
                  <a:tcPr anchor="ctr">
                    <a:solidFill>
                      <a:srgbClr val="089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318D222-57F8-AC84-E1BF-60AC20653C8E}"/>
              </a:ext>
            </a:extLst>
          </p:cNvPr>
          <p:cNvGraphicFramePr>
            <a:graphicFrameLocks noGrp="1"/>
          </p:cNvGraphicFramePr>
          <p:nvPr/>
        </p:nvGraphicFramePr>
        <p:xfrm>
          <a:off x="6491893" y="1002691"/>
          <a:ext cx="522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临床未被满足的需求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689BA8E-9E71-4D90-C338-8767CECB5F6A}"/>
              </a:ext>
            </a:extLst>
          </p:cNvPr>
          <p:cNvGraphicFramePr>
            <a:graphicFrameLocks noGrp="1"/>
          </p:cNvGraphicFramePr>
          <p:nvPr/>
        </p:nvGraphicFramePr>
        <p:xfrm>
          <a:off x="480109" y="1699374"/>
          <a:ext cx="5220000" cy="4561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456152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侵袭性真菌感染，是指真菌侵入人体组织、血液，并在其中生长繁殖导致组织损害、器官功能障碍和炎症反应的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病理改变及病理生理过程。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流行病学：根据估算的全球真菌感染情况，全球严重真菌病患者数量超过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1.5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亿例，真菌病导致的死亡人数每年约为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万例。侵袭性念珠菌病发病率为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0.50%-0.69%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zh-CN" altLang="en-US" sz="1800" b="1" kern="1200" dirty="0">
                          <a:solidFill>
                            <a:srgbClr val="FB8403"/>
                          </a:solidFill>
                          <a:latin typeface="+mn-ea"/>
                          <a:ea typeface="+mn-ea"/>
                          <a:cs typeface="+mn-cs"/>
                        </a:rPr>
                        <a:t>我国住院患者中念珠菌感染发病率逐年增加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危险因素：</a:t>
                      </a:r>
                      <a:r>
                        <a:rPr lang="zh-CN" altLang="en-US" sz="1800" b="1" kern="1200" dirty="0">
                          <a:solidFill>
                            <a:srgbClr val="FB8403"/>
                          </a:solidFill>
                          <a:latin typeface="+mn-ea"/>
                          <a:ea typeface="+mn-ea"/>
                          <a:cs typeface="+mn-cs"/>
                        </a:rPr>
                        <a:t>念珠菌定植是侵袭性念珠菌病重要前提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，其他危险因素包括肿瘤放化疗、器官移植、糖皮质激素、免疫抑制剂和广谱抗菌药物的广泛应用等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600" b="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  <a:endParaRPr lang="en-US" altLang="zh-CN" sz="1600" b="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73168C2-3090-298F-8F07-727C0D00D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688694"/>
              </p:ext>
            </p:extLst>
          </p:nvPr>
        </p:nvGraphicFramePr>
        <p:xfrm>
          <a:off x="6491891" y="1699373"/>
          <a:ext cx="5220000" cy="4561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456152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侵袭性真菌感染发病率逐年增高，临床对抗真菌药物的</a:t>
                      </a:r>
                      <a:r>
                        <a:rPr lang="zh-CN" altLang="en-US" sz="18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需求量进一步增大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。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1" dirty="0">
                        <a:solidFill>
                          <a:srgbClr val="FB8403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现有目录中品种主要针对成年及青少年，</a:t>
                      </a:r>
                      <a:r>
                        <a:rPr lang="zh-CN" altLang="en-US" sz="1800" b="1" dirty="0">
                          <a:solidFill>
                            <a:srgbClr val="FB8403"/>
                          </a:solidFill>
                        </a:rPr>
                        <a:t>针对儿童和婴幼儿的抗真菌药物相对较少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，很多药物在儿童和婴幼儿使用缺少临床研究数据。</a:t>
                      </a:r>
                      <a:r>
                        <a:rPr lang="zh-CN" altLang="en-US" sz="1800" b="1" kern="1200" dirty="0">
                          <a:solidFill>
                            <a:srgbClr val="FB8403"/>
                          </a:solidFill>
                          <a:latin typeface="+mn-lt"/>
                          <a:ea typeface="+mn-ea"/>
                          <a:cs typeface="+mn-cs"/>
                        </a:rPr>
                        <a:t>有儿童和婴幼儿适应症的抗真菌药品，剂型又不能满足。</a:t>
                      </a:r>
                      <a:endParaRPr lang="en-US" altLang="zh-CN" sz="1800" b="1" kern="1200" dirty="0">
                        <a:solidFill>
                          <a:srgbClr val="FB840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针对不同类型和疾病严重程度的真菌感染的预防和治疗，现有目录中多数是使用相同剂量，</a:t>
                      </a:r>
                      <a:r>
                        <a:rPr lang="zh-CN" altLang="en-US" sz="1800" b="1" dirty="0">
                          <a:solidFill>
                            <a:srgbClr val="FB8403"/>
                          </a:solidFill>
                        </a:rPr>
                        <a:t>缺乏针对性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</a:txBody>
                  <a:tcPr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EC3F6CDE-C311-C93F-C16F-8CDE0BAF0A2E}"/>
              </a:ext>
            </a:extLst>
          </p:cNvPr>
          <p:cNvSpPr txBox="1"/>
          <p:nvPr/>
        </p:nvSpPr>
        <p:spPr>
          <a:xfrm>
            <a:off x="87086" y="6309248"/>
            <a:ext cx="1201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</a:t>
            </a:r>
            <a:r>
              <a:rPr lang="zh-CN" altLang="en-US" sz="1000" dirty="0">
                <a:latin typeface="+mn-ea"/>
              </a:rPr>
              <a:t>侵袭性真菌病流行现状 </a:t>
            </a:r>
            <a:r>
              <a:rPr lang="en-US" altLang="zh-CN" sz="1000" dirty="0">
                <a:latin typeface="+mn-ea"/>
              </a:rPr>
              <a:t>[J] . </a:t>
            </a:r>
            <a:r>
              <a:rPr lang="zh-CN" altLang="en-US" sz="1000" dirty="0">
                <a:latin typeface="+mn-ea"/>
              </a:rPr>
              <a:t>中华医学信息导报</a:t>
            </a:r>
            <a:r>
              <a:rPr lang="en-US" altLang="zh-CN" sz="1000" dirty="0">
                <a:latin typeface="+mn-ea"/>
              </a:rPr>
              <a:t>, 2021, 36(10) : 21-21</a:t>
            </a:r>
          </a:p>
          <a:p>
            <a:r>
              <a:rPr lang="en-US" altLang="zh-CN" sz="1000" dirty="0">
                <a:latin typeface="+mn-ea"/>
              </a:rPr>
              <a:t>2. 《</a:t>
            </a:r>
            <a:r>
              <a:rPr lang="zh-CN" altLang="en-US" sz="1000" dirty="0">
                <a:latin typeface="+mn-ea"/>
              </a:rPr>
              <a:t>中国成人念珠菌病诊断与治疗专家共识（</a:t>
            </a:r>
            <a:r>
              <a:rPr lang="en-US" altLang="zh-CN" sz="1000" dirty="0">
                <a:latin typeface="+mn-ea"/>
              </a:rPr>
              <a:t>2020</a:t>
            </a:r>
            <a:r>
              <a:rPr lang="zh-CN" altLang="en-US" sz="1000" dirty="0">
                <a:latin typeface="+mn-ea"/>
              </a:rPr>
              <a:t>版）</a:t>
            </a:r>
            <a:r>
              <a:rPr lang="en-US" altLang="zh-CN" sz="1000" dirty="0">
                <a:latin typeface="+mn-ea"/>
              </a:rPr>
              <a:t>》</a:t>
            </a:r>
            <a:endParaRPr lang="zh-CN" altLang="en-US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499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CF0237-4A2A-CDFE-86B1-6336DB9A1EB5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基本信息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(3)</a:t>
            </a:r>
            <a:endParaRPr lang="zh-CN" altLang="en-US" sz="3200" b="1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ACD83E-C005-25E3-0C1E-0D872DEAEA4B}"/>
              </a:ext>
            </a:extLst>
          </p:cNvPr>
          <p:cNvSpPr txBox="1"/>
          <p:nvPr/>
        </p:nvSpPr>
        <p:spPr>
          <a:xfrm>
            <a:off x="87086" y="6441451"/>
            <a:ext cx="12017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+mn-ea"/>
              </a:rPr>
              <a:t>数据来源：各产品上市说明书及挂网情况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EAD615-5907-B2B4-A4C8-082507261730}"/>
              </a:ext>
            </a:extLst>
          </p:cNvPr>
          <p:cNvSpPr txBox="1"/>
          <p:nvPr/>
        </p:nvSpPr>
        <p:spPr>
          <a:xfrm>
            <a:off x="353999" y="801686"/>
            <a:ext cx="114840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ea"/>
              </a:rPr>
              <a:t>氟康唑临床应用</a:t>
            </a:r>
            <a:r>
              <a:rPr lang="en-US" altLang="zh-CN" dirty="0">
                <a:latin typeface="+mn-ea"/>
              </a:rPr>
              <a:t>30</a:t>
            </a:r>
            <a:r>
              <a:rPr lang="zh-CN" altLang="en-US" dirty="0">
                <a:latin typeface="+mn-ea"/>
              </a:rPr>
              <a:t>余年，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适应症范围广</a:t>
            </a:r>
            <a:r>
              <a:rPr lang="zh-CN" altLang="en-US" dirty="0">
                <a:latin typeface="+mn-ea"/>
              </a:rPr>
              <a:t>，已充分证明了其临床使用的安全性和有效性。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氟康唑干混悬剂</a:t>
            </a:r>
            <a:r>
              <a:rPr lang="zh-CN" altLang="en-US" dirty="0">
                <a:latin typeface="+mn-ea"/>
              </a:rPr>
              <a:t>是国内独家剂型，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儿童服用依从性好</a:t>
            </a:r>
            <a:r>
              <a:rPr lang="zh-CN" altLang="en-US" dirty="0">
                <a:latin typeface="+mn-ea"/>
              </a:rPr>
              <a:t>，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配备专用给药器，按体重精准给药</a:t>
            </a:r>
            <a:r>
              <a:rPr lang="zh-CN" altLang="en-US" dirty="0">
                <a:latin typeface="+mn-ea"/>
              </a:rPr>
              <a:t>，进一步保证了用药安全性和有效性。</a:t>
            </a:r>
            <a:endParaRPr lang="en-US" altLang="zh-CN" dirty="0">
              <a:latin typeface="+mn-ea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C60DD88-B67B-1A3E-2587-201DE3DFA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441105"/>
              </p:ext>
            </p:extLst>
          </p:nvPr>
        </p:nvGraphicFramePr>
        <p:xfrm>
          <a:off x="353999" y="1782615"/>
          <a:ext cx="11484000" cy="4647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72">
                  <a:extLst>
                    <a:ext uri="{9D8B030D-6E8A-4147-A177-3AD203B41FA5}">
                      <a16:colId xmlns:a16="http://schemas.microsoft.com/office/drawing/2014/main" val="1343189232"/>
                    </a:ext>
                  </a:extLst>
                </a:gridCol>
                <a:gridCol w="2471828">
                  <a:extLst>
                    <a:ext uri="{9D8B030D-6E8A-4147-A177-3AD203B41FA5}">
                      <a16:colId xmlns:a16="http://schemas.microsoft.com/office/drawing/2014/main" val="2386771142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1438206724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2886496596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2890336191"/>
                    </a:ext>
                  </a:extLst>
                </a:gridCol>
              </a:tblGrid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通用名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氟康唑干混悬剂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伊曲康唑口服溶液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伏立康唑干混悬剂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泊沙康唑口服混悬液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681696"/>
                  </a:ext>
                </a:extLst>
              </a:tr>
              <a:tr h="6707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适应症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各种念珠菌及隐球菌感染的预防和治疗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口腔或食道念珠菌病治疗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标准治疗不适用时可用于真菌感染预防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造血干细胞移植患者真菌感染预防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念珠菌及曲霉菌感染的治疗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口咽念珠菌病治疗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造血干细胞移植、恶性血液病患者真菌感染预防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6351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用药人群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任何年龄人群均可安全用药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儿童用药应判定潜在的获益大于风险，否则不予以推荐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岁及以上人群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13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岁及以上人群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731286"/>
                  </a:ext>
                </a:extLst>
              </a:tr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儿童推荐剂量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3-12mg/kg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，每日一次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无，同成人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200-400mg/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9mg/kg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，每日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无，同成人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600mg/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039329"/>
                  </a:ext>
                </a:extLst>
              </a:tr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生物利用度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90%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以上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55%-85%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96%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8%-47%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9181"/>
                  </a:ext>
                </a:extLst>
              </a:tr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医保报销政策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非医保，自费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医保乙类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医保乙类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医保乙类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659308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挂网价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512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577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587.5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2086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4896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2180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2200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860890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日治疗费用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（按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20kg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计算）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22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-88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77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-154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endParaRPr lang="en-US" altLang="zh-CN" sz="14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78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-156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250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endParaRPr lang="en-US" altLang="zh-CN" sz="14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588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311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endParaRPr lang="en-US" altLang="zh-CN" sz="14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314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543017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与同类产品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相比的优势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干混悬剂适应症范围广，口服无限制，剂型服用依从性好，并且利于吸收，生物利用度高。任何年龄患者均可安全用药，儿童患者推荐剂量基于体重，更加安全高效。氟康唑是最经典的唑类抗深部真菌感染药物。</a:t>
                      </a:r>
                      <a:endParaRPr lang="en-US" altLang="zh-CN" sz="1400" b="1" dirty="0">
                        <a:solidFill>
                          <a:srgbClr val="FB8403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853991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与同类产品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相比的劣势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氟康唑主要针对念珠菌和隐球菌，对其他种类真菌敏感度低，如曲霉菌。目前临床最主要真菌感染种类是念珠菌。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1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598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65FACB0-3552-34D4-DA66-EB438E16F3A7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安全性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299499D-FC52-C188-5B84-BEA817989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123253"/>
              </p:ext>
            </p:extLst>
          </p:nvPr>
        </p:nvGraphicFramePr>
        <p:xfrm>
          <a:off x="336000" y="2069758"/>
          <a:ext cx="11520000" cy="458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2504130134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3621576979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878059840"/>
                    </a:ext>
                  </a:extLst>
                </a:gridCol>
                <a:gridCol w="3096000">
                  <a:extLst>
                    <a:ext uri="{9D8B030D-6E8A-4147-A177-3AD203B41FA5}">
                      <a16:colId xmlns:a16="http://schemas.microsoft.com/office/drawing/2014/main" val="207774729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3787698538"/>
                    </a:ext>
                  </a:extLst>
                </a:gridCol>
              </a:tblGrid>
              <a:tr h="18647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系统器官分类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常见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少见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罕见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未知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9577919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血药及淋巴系统疾病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贫血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粒细胞缺乏，白细胞减少，血小板减少，中性粒细胞减少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748522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免疫系统疾病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过敏反应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534146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代谢与营养疾病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食欲减退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高胆固醇血症，高甘油三脂血症，低钾血症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00697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精神性疾病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嗜睡，失眠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06550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神经系统疾病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头痛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惊厥发作，感觉异常，头晕，味觉倒错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震颤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703194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耳及迷路类疾病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眩晕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6614190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心脏疾病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尖端扭转型室性心动过速，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QT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间期延长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1016114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胃肠道疾病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腹痛，呕吐，腹泻，恶心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便秘，消化不良，胃肠胀气，口干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504008"/>
                  </a:ext>
                </a:extLst>
              </a:tr>
              <a:tr h="318409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肝胆疾病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丙氨酸氨基转移酶升高，天门冬氨酸氨基转移酶升高，血碱性磷酸酶升高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胆汁淤积，黄疸，胆红素升高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肝功能衰竭，肝细胞坏死，肝炎，肝细胞损害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218007"/>
                  </a:ext>
                </a:extLst>
              </a:tr>
              <a:tr h="559435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皮肤及皮下组织疾病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皮疹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药疹（包括固定性药疹），荨麻疹，瘙痒，出汗增多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中毒性表皮坏死松解症，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Stevens-Johnson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综合征，急性全身发疹性脓疱性皮肤病，剥脱性皮炎，血管性水肿，面部水肿，脱发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药物反应伴嗜酸性粒细胞增多和全身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性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症状（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DRESS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4480640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骨骼肌及结缔组织疾病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肌痛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3221958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全身疾病及给药部位病情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疲劳，难受，乏力，发热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052166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7477BE19-E545-78B9-2BCF-D2CC24FC3EBE}"/>
              </a:ext>
            </a:extLst>
          </p:cNvPr>
          <p:cNvSpPr txBox="1"/>
          <p:nvPr/>
        </p:nvSpPr>
        <p:spPr>
          <a:xfrm>
            <a:off x="1230085" y="903201"/>
            <a:ext cx="973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氟康唑干混悬剂在治疗过程中</a:t>
            </a:r>
            <a:r>
              <a:rPr lang="zh-CN" altLang="en-US" sz="2000" b="1" dirty="0">
                <a:solidFill>
                  <a:srgbClr val="FB8403"/>
                </a:solidFill>
              </a:rPr>
              <a:t>不良反应轻微</a:t>
            </a:r>
            <a:r>
              <a:rPr lang="zh-CN" altLang="en-US" b="1" dirty="0"/>
              <a:t>，对症治疗或减量或停药即可恢复，</a:t>
            </a:r>
            <a:r>
              <a:rPr lang="zh-CN" altLang="en-US" sz="2000" b="1" dirty="0">
                <a:solidFill>
                  <a:srgbClr val="FB8403"/>
                </a:solidFill>
              </a:rPr>
              <a:t>安全性好</a:t>
            </a:r>
            <a:endParaRPr lang="zh-CN" altLang="en-US" b="1" dirty="0">
              <a:solidFill>
                <a:srgbClr val="FB8403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947E19-5691-0F4A-D2FA-EBA7D86C2CD0}"/>
              </a:ext>
            </a:extLst>
          </p:cNvPr>
          <p:cNvSpPr txBox="1"/>
          <p:nvPr/>
        </p:nvSpPr>
        <p:spPr>
          <a:xfrm>
            <a:off x="576213" y="1304095"/>
            <a:ext cx="11039572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+mn-ea"/>
              </a:rPr>
              <a:t>根据说明书披露，下表为氟康唑治疗过程中观察到的不良反应及其频率：很常见（≥</a:t>
            </a:r>
            <a:r>
              <a:rPr lang="en-US" altLang="zh-CN" sz="1400" dirty="0">
                <a:latin typeface="+mn-ea"/>
              </a:rPr>
              <a:t>1/10</a:t>
            </a:r>
            <a:r>
              <a:rPr lang="zh-CN" altLang="en-US" sz="1400" dirty="0">
                <a:latin typeface="+mn-ea"/>
              </a:rPr>
              <a:t>）；常见（≥</a:t>
            </a:r>
            <a:r>
              <a:rPr lang="en-US" altLang="zh-CN" sz="1400" dirty="0">
                <a:latin typeface="+mn-ea"/>
              </a:rPr>
              <a:t>1/100</a:t>
            </a:r>
            <a:r>
              <a:rPr lang="zh-CN" altLang="en-US" sz="1400" dirty="0">
                <a:latin typeface="+mn-ea"/>
              </a:rPr>
              <a:t>至</a:t>
            </a:r>
            <a:r>
              <a:rPr lang="en-US" altLang="zh-CN" sz="1400" dirty="0">
                <a:latin typeface="+mn-ea"/>
              </a:rPr>
              <a:t>&lt;1/10</a:t>
            </a:r>
            <a:r>
              <a:rPr lang="zh-CN" altLang="en-US" sz="1400" dirty="0">
                <a:latin typeface="+mn-ea"/>
              </a:rPr>
              <a:t>）；少见（≥</a:t>
            </a:r>
            <a:r>
              <a:rPr lang="en-US" altLang="zh-CN" sz="1400" dirty="0">
                <a:latin typeface="+mn-ea"/>
              </a:rPr>
              <a:t>1/1000</a:t>
            </a:r>
            <a:r>
              <a:rPr lang="zh-CN" altLang="en-US" sz="1400" dirty="0">
                <a:latin typeface="+mn-ea"/>
              </a:rPr>
              <a:t>至 </a:t>
            </a:r>
            <a:r>
              <a:rPr lang="en-US" altLang="zh-CN" sz="1400" dirty="0">
                <a:latin typeface="+mn-ea"/>
              </a:rPr>
              <a:t>&lt;1/100</a:t>
            </a:r>
            <a:r>
              <a:rPr lang="zh-CN" altLang="en-US" sz="1400" dirty="0">
                <a:latin typeface="+mn-ea"/>
              </a:rPr>
              <a:t>）；罕见（≥</a:t>
            </a:r>
            <a:r>
              <a:rPr lang="en-US" altLang="zh-CN" sz="1400" dirty="0">
                <a:latin typeface="+mn-ea"/>
              </a:rPr>
              <a:t>1/10000</a:t>
            </a:r>
            <a:r>
              <a:rPr lang="zh-CN" altLang="en-US" sz="1400" dirty="0">
                <a:latin typeface="+mn-ea"/>
              </a:rPr>
              <a:t>至</a:t>
            </a:r>
            <a:r>
              <a:rPr lang="en-US" altLang="zh-CN" sz="1400" dirty="0">
                <a:latin typeface="+mn-ea"/>
              </a:rPr>
              <a:t>&lt;1/1000</a:t>
            </a:r>
            <a:r>
              <a:rPr lang="zh-CN" altLang="en-US" sz="1400" dirty="0">
                <a:latin typeface="+mn-ea"/>
              </a:rPr>
              <a:t>）；极罕见（</a:t>
            </a:r>
            <a:r>
              <a:rPr lang="en-US" altLang="zh-CN" sz="1400" dirty="0">
                <a:latin typeface="+mn-ea"/>
              </a:rPr>
              <a:t>&lt;1/10000</a:t>
            </a:r>
            <a:r>
              <a:rPr lang="zh-CN" altLang="en-US" sz="1400" dirty="0">
                <a:latin typeface="+mn-ea"/>
              </a:rPr>
              <a:t>）；未知（现有资料无法确认）。</a:t>
            </a:r>
          </a:p>
        </p:txBody>
      </p:sp>
    </p:spTree>
    <p:extLst>
      <p:ext uri="{BB962C8B-B14F-4D97-AF65-F5344CB8AC3E}">
        <p14:creationId xmlns:p14="http://schemas.microsoft.com/office/powerpoint/2010/main" val="172427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7C8892B-2B38-8CD5-9C13-A996FEAFCB88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有效性（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1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）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C31D708-F3CD-511E-87C7-A392C9132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91385"/>
              </p:ext>
            </p:extLst>
          </p:nvPr>
        </p:nvGraphicFramePr>
        <p:xfrm>
          <a:off x="343383" y="1521734"/>
          <a:ext cx="11505234" cy="500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2297860798"/>
                    </a:ext>
                  </a:extLst>
                </a:gridCol>
                <a:gridCol w="9021234">
                  <a:extLst>
                    <a:ext uri="{9D8B030D-6E8A-4147-A177-3AD203B41FA5}">
                      <a16:colId xmlns:a16="http://schemas.microsoft.com/office/drawing/2014/main" val="3283538463"/>
                    </a:ext>
                  </a:extLst>
                </a:gridCol>
              </a:tblGrid>
              <a:tr h="125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儿童侵袭性肺部真菌感染临床实践专家共识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推荐氟康唑用于重症高危患儿的初级预防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</a:t>
                      </a:r>
                      <a:r>
                        <a:rPr lang="en-US" altLang="zh-CN" sz="1600" b="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Wiskott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-Aldrich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综合征有频繁或严重真菌感染者应用氟康唑预防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念珠菌和隐球菌感染轻症首选氟康唑，重症可选择氟康唑联合治疗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421912"/>
                  </a:ext>
                </a:extLst>
              </a:tr>
              <a:tr h="125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中国血液病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恶性肿瘤侵袭性真菌病的诊断标准和治疗原则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具有侵袭性真菌感染高危因素患者，应接受预防治疗，初始预防，无论化疗或移植患者，均可选择氟康唑；再次预防首选既往治疗有效抗真菌药物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念珠菌血症、播散性念珠菌病，均推荐氟康唑目标治疗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255249"/>
                  </a:ext>
                </a:extLst>
              </a:tr>
              <a:tr h="16522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中国隐球菌性脑膜炎诊治专家共识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隐球菌脑膜炎患者诱导期次选氟康唑治疗，巩固期首选高剂量氟康唑治疗；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对于艾滋病患者，在维持期首选氟康唑治疗；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难治性和复发性隐球菌脑膜炎，首选高剂量氟康唑联合其他药物治疗，诱导治疗后选择高剂量氟康唑维持治疗。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40474"/>
                  </a:ext>
                </a:extLst>
              </a:tr>
              <a:tr h="852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 IDSA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临床实践指南：念珠菌病的管理（更新版）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多种念珠菌感染（念珠菌血症、</a:t>
                      </a: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ICU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侵袭性念珠菌感染、新生儿</a:t>
                      </a: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ICU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念珠菌感染、念珠菌心内膜炎、血栓静脉炎、骨髓炎、关节炎、眼内炎等）预防和治疗的首选；新生儿念珠菌预防和治疗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973708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88A0417E-5594-82D1-EA98-A742BF5EA1B9}"/>
              </a:ext>
            </a:extLst>
          </p:cNvPr>
          <p:cNvSpPr txBox="1"/>
          <p:nvPr/>
        </p:nvSpPr>
        <p:spPr>
          <a:xfrm>
            <a:off x="891273" y="1042228"/>
            <a:ext cx="10477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氟康唑作为</a:t>
            </a:r>
            <a:r>
              <a:rPr lang="zh-CN" altLang="en-US" sz="2000" b="1" dirty="0">
                <a:solidFill>
                  <a:srgbClr val="FB8403"/>
                </a:solidFill>
              </a:rPr>
              <a:t>最经典的三唑类</a:t>
            </a:r>
            <a:r>
              <a:rPr lang="zh-CN" altLang="en-US" b="1" dirty="0"/>
              <a:t>抗深部真菌感染药物，</a:t>
            </a:r>
            <a:r>
              <a:rPr lang="zh-CN" altLang="en-US" sz="2000" b="1" dirty="0">
                <a:solidFill>
                  <a:srgbClr val="FB8403"/>
                </a:solidFill>
              </a:rPr>
              <a:t>诸多权威指南推荐</a:t>
            </a:r>
            <a:r>
              <a:rPr lang="zh-CN" altLang="en-US" b="1" dirty="0"/>
              <a:t>其用于真菌感染的预防和治疗</a:t>
            </a:r>
            <a:endParaRPr lang="zh-CN" altLang="en-US" b="1" dirty="0">
              <a:solidFill>
                <a:srgbClr val="FB84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5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F06BEF-C682-88F3-BFBC-2C8303A10E9A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有效性（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2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）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D25A38-212D-6C88-44AF-98781018BC3F}"/>
              </a:ext>
            </a:extLst>
          </p:cNvPr>
          <p:cNvGrpSpPr/>
          <p:nvPr/>
        </p:nvGrpSpPr>
        <p:grpSpPr>
          <a:xfrm>
            <a:off x="359227" y="1081253"/>
            <a:ext cx="5431973" cy="5156258"/>
            <a:chOff x="468084" y="1320738"/>
            <a:chExt cx="4844144" cy="515625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21DEAD2-04E0-39FB-7FBB-D9E0F6F4E1D0}"/>
                </a:ext>
              </a:extLst>
            </p:cNvPr>
            <p:cNvGrpSpPr/>
            <p:nvPr/>
          </p:nvGrpSpPr>
          <p:grpSpPr>
            <a:xfrm>
              <a:off x="468084" y="1320738"/>
              <a:ext cx="4844144" cy="5071628"/>
              <a:chOff x="468084" y="1320738"/>
              <a:chExt cx="4844144" cy="5071628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9DCFC093-1963-3989-FD23-F90A841DE3B8}"/>
                  </a:ext>
                </a:extLst>
              </p:cNvPr>
              <p:cNvGrpSpPr/>
              <p:nvPr/>
            </p:nvGrpSpPr>
            <p:grpSpPr>
              <a:xfrm>
                <a:off x="468085" y="1854299"/>
                <a:ext cx="4844143" cy="4538067"/>
                <a:chOff x="468086" y="1676399"/>
                <a:chExt cx="4844143" cy="4538067"/>
              </a:xfrm>
            </p:grpSpPr>
            <p:graphicFrame>
              <p:nvGraphicFramePr>
                <p:cNvPr id="3" name="图表 2">
                  <a:extLst>
                    <a:ext uri="{FF2B5EF4-FFF2-40B4-BE49-F238E27FC236}">
                      <a16:creationId xmlns:a16="http://schemas.microsoft.com/office/drawing/2014/main" id="{17295A7B-B5C0-303A-3BFD-D81809F12F05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726229391"/>
                    </p:ext>
                  </p:extLst>
                </p:nvPr>
              </p:nvGraphicFramePr>
              <p:xfrm>
                <a:off x="468086" y="3471266"/>
                <a:ext cx="4844143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7C4E751-F815-597D-716B-D4B636F53226}"/>
                    </a:ext>
                  </a:extLst>
                </p:cNvPr>
                <p:cNvSpPr txBox="1"/>
                <p:nvPr/>
              </p:nvSpPr>
              <p:spPr>
                <a:xfrm>
                  <a:off x="468086" y="1676399"/>
                  <a:ext cx="4844143" cy="1838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dirty="0">
                      <a:latin typeface="+mn-ea"/>
                    </a:rPr>
                    <a:t>氟康唑为三唑类抗真菌药物，安全性高，能渗入脑脊液，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广泛应用于新生儿</a:t>
                  </a:r>
                  <a:r>
                    <a:rPr lang="en-US" altLang="zh-CN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IFI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防治</a:t>
                  </a:r>
                  <a:endParaRPr lang="en-US" altLang="zh-CN" sz="2000" b="1" dirty="0">
                    <a:solidFill>
                      <a:schemeClr val="accent3">
                        <a:lumMod val="75000"/>
                      </a:schemeClr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dirty="0">
                      <a:latin typeface="+mn-ea"/>
                    </a:rPr>
                    <a:t>本研究中药敏结果显示各真菌菌株对氟康唑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敏感率</a:t>
                  </a:r>
                  <a:r>
                    <a:rPr lang="en-US" altLang="zh-CN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100%</a:t>
                  </a:r>
                  <a:r>
                    <a:rPr lang="zh-CN" altLang="en-US" dirty="0">
                      <a:latin typeface="+mn-ea"/>
                    </a:rPr>
                    <a:t>，治疗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治愈率高达</a:t>
                  </a:r>
                  <a:r>
                    <a:rPr lang="en-US" altLang="zh-CN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82.4%</a:t>
                  </a:r>
                  <a:endParaRPr lang="zh-CN" altLang="en-US" sz="2000" b="1" dirty="0">
                    <a:solidFill>
                      <a:schemeClr val="accent3">
                        <a:lumMod val="7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3AB9395-5CED-7466-2057-305CB111F235}"/>
                  </a:ext>
                </a:extLst>
              </p:cNvPr>
              <p:cNvSpPr txBox="1"/>
              <p:nvPr/>
            </p:nvSpPr>
            <p:spPr>
              <a:xfrm>
                <a:off x="468084" y="1320738"/>
                <a:ext cx="4844143" cy="499624"/>
              </a:xfrm>
              <a:prstGeom prst="rect">
                <a:avLst/>
              </a:prstGeom>
              <a:solidFill>
                <a:srgbClr val="089BAB"/>
              </a:solidFill>
              <a:ln w="19050">
                <a:solidFill>
                  <a:srgbClr val="067A8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+mn-ea"/>
                  </a:rPr>
                  <a:t>氟康唑在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新生儿侵袭性真菌感染</a:t>
                </a:r>
                <a:r>
                  <a:rPr lang="zh-CN" altLang="en-US" dirty="0">
                    <a:solidFill>
                      <a:schemeClr val="bg1"/>
                    </a:solidFill>
                    <a:latin typeface="+mn-ea"/>
                  </a:rPr>
                  <a:t>的临床应用</a:t>
                </a:r>
                <a:r>
                  <a:rPr lang="en-US" altLang="zh-CN" baseline="30000" dirty="0">
                    <a:solidFill>
                      <a:schemeClr val="bg1"/>
                    </a:solidFill>
                    <a:latin typeface="+mn-ea"/>
                  </a:rPr>
                  <a:t>1</a:t>
                </a:r>
                <a:endParaRPr lang="zh-CN" altLang="en-US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9E886BD-5ED4-212D-F4D7-0B0F444EE1AF}"/>
                </a:ext>
              </a:extLst>
            </p:cNvPr>
            <p:cNvSpPr/>
            <p:nvPr/>
          </p:nvSpPr>
          <p:spPr>
            <a:xfrm>
              <a:off x="468084" y="1820362"/>
              <a:ext cx="4844143" cy="4656634"/>
            </a:xfrm>
            <a:prstGeom prst="rect">
              <a:avLst/>
            </a:prstGeom>
            <a:noFill/>
            <a:ln w="19050">
              <a:solidFill>
                <a:srgbClr val="067A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B218694-0043-318E-9B8A-67465926BE85}"/>
              </a:ext>
            </a:extLst>
          </p:cNvPr>
          <p:cNvSpPr txBox="1"/>
          <p:nvPr/>
        </p:nvSpPr>
        <p:spPr>
          <a:xfrm>
            <a:off x="87086" y="6309248"/>
            <a:ext cx="1201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</a:t>
            </a:r>
            <a:r>
              <a:rPr lang="zh-CN" altLang="en-US" sz="1000" dirty="0">
                <a:latin typeface="+mn-ea"/>
              </a:rPr>
              <a:t>新生儿侵袭性深部真菌感染的临床特点分析</a:t>
            </a:r>
            <a:r>
              <a:rPr lang="en-US" altLang="zh-CN" sz="1000" dirty="0">
                <a:latin typeface="+mn-ea"/>
              </a:rPr>
              <a:t>[J]. </a:t>
            </a:r>
            <a:r>
              <a:rPr lang="zh-CN" altLang="en-US" sz="1000" dirty="0">
                <a:latin typeface="+mn-ea"/>
              </a:rPr>
              <a:t>发育医学电子杂志</a:t>
            </a:r>
            <a:r>
              <a:rPr lang="en-US" altLang="zh-CN" sz="1000" dirty="0">
                <a:latin typeface="+mn-ea"/>
              </a:rPr>
              <a:t>, 2019, 7(4): 292-296.</a:t>
            </a:r>
          </a:p>
          <a:p>
            <a:r>
              <a:rPr lang="en-US" altLang="zh-CN" sz="1000" dirty="0">
                <a:latin typeface="+mn-ea"/>
              </a:rPr>
              <a:t>2.</a:t>
            </a:r>
            <a:r>
              <a:rPr lang="zh-CN" altLang="en-US" sz="1000" dirty="0">
                <a:latin typeface="+mn-ea"/>
              </a:rPr>
              <a:t>氟康唑预防极低出生体重儿侵袭性真菌感染疗效和安全性的</a:t>
            </a:r>
            <a:r>
              <a:rPr lang="en-US" altLang="zh-CN" sz="1000" dirty="0">
                <a:latin typeface="+mn-ea"/>
              </a:rPr>
              <a:t>Meta</a:t>
            </a:r>
            <a:r>
              <a:rPr lang="zh-CN" altLang="en-US" sz="1000" dirty="0">
                <a:latin typeface="+mn-ea"/>
              </a:rPr>
              <a:t>分析</a:t>
            </a:r>
            <a:r>
              <a:rPr lang="en-US" altLang="zh-CN" sz="1000" dirty="0">
                <a:latin typeface="+mn-ea"/>
              </a:rPr>
              <a:t>[J]. </a:t>
            </a:r>
            <a:r>
              <a:rPr lang="zh-CN" altLang="en-US" sz="1000" dirty="0">
                <a:latin typeface="+mn-ea"/>
              </a:rPr>
              <a:t>中国当代儿科杂志</a:t>
            </a:r>
            <a:r>
              <a:rPr lang="en-US" altLang="zh-CN" sz="1000" dirty="0">
                <a:latin typeface="+mn-ea"/>
              </a:rPr>
              <a:t>, 2020, 22(5): 446-453. </a:t>
            </a:r>
            <a:endParaRPr lang="zh-CN" altLang="en-US" sz="1000" dirty="0">
              <a:latin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056F138-16A4-C43C-94E2-F39ED32325F6}"/>
              </a:ext>
            </a:extLst>
          </p:cNvPr>
          <p:cNvGrpSpPr/>
          <p:nvPr/>
        </p:nvGrpSpPr>
        <p:grpSpPr>
          <a:xfrm>
            <a:off x="6400802" y="1081253"/>
            <a:ext cx="5431973" cy="5164604"/>
            <a:chOff x="6433456" y="1079321"/>
            <a:chExt cx="5138059" cy="5164604"/>
          </a:xfrm>
        </p:grpSpPr>
        <p:graphicFrame>
          <p:nvGraphicFramePr>
            <p:cNvPr id="12" name="图表 11">
              <a:extLst>
                <a:ext uri="{FF2B5EF4-FFF2-40B4-BE49-F238E27FC236}">
                  <a16:creationId xmlns:a16="http://schemas.microsoft.com/office/drawing/2014/main" id="{CA3CFC2F-0BAB-4B2E-A9DF-BCE1CEC2D2B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20393065"/>
                </p:ext>
              </p:extLst>
            </p:nvPr>
          </p:nvGraphicFramePr>
          <p:xfrm>
            <a:off x="6433457" y="3407100"/>
            <a:ext cx="5138058" cy="2830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BD79AC2-FF2D-FCCC-B3BE-A11F9092751F}"/>
                </a:ext>
              </a:extLst>
            </p:cNvPr>
            <p:cNvSpPr txBox="1"/>
            <p:nvPr/>
          </p:nvSpPr>
          <p:spPr>
            <a:xfrm>
              <a:off x="6433457" y="1614814"/>
              <a:ext cx="5138058" cy="1884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预防性使用氟康唑可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有效降低</a:t>
              </a:r>
              <a:r>
                <a:rPr lang="en-US" altLang="zh-CN" sz="2000" b="1" dirty="0">
                  <a:solidFill>
                    <a:srgbClr val="FB8403"/>
                  </a:solidFill>
                  <a:latin typeface="+mn-ea"/>
                </a:rPr>
                <a:t>IFI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的发生率、真菌定植率</a:t>
              </a:r>
              <a:endParaRPr lang="en-US" altLang="zh-CN" sz="2000" b="1" dirty="0">
                <a:solidFill>
                  <a:srgbClr val="FB8403"/>
                </a:solidFill>
                <a:latin typeface="+mj-ea"/>
                <a:ea typeface="+mj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预防性使用氟康唑可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降低患儿住院期间病死率及真菌感染相关病死率</a:t>
              </a:r>
              <a:endParaRPr lang="zh-CN" altLang="en-US" sz="2000" b="1" dirty="0">
                <a:solidFill>
                  <a:srgbClr val="FB8403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184E7AC-559C-8E9D-564E-4500B00ED89F}"/>
                </a:ext>
              </a:extLst>
            </p:cNvPr>
            <p:cNvSpPr txBox="1"/>
            <p:nvPr/>
          </p:nvSpPr>
          <p:spPr>
            <a:xfrm>
              <a:off x="6433457" y="1079321"/>
              <a:ext cx="5138058" cy="499624"/>
            </a:xfrm>
            <a:prstGeom prst="rect">
              <a:avLst/>
            </a:prstGeom>
            <a:solidFill>
              <a:srgbClr val="089BAB"/>
            </a:solidFill>
            <a:ln w="19050">
              <a:solidFill>
                <a:srgbClr val="067A8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氟康唑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预防儿童侵袭性真菌感染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疗效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Mate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分析</a:t>
              </a:r>
              <a:r>
                <a:rPr lang="en-US" altLang="zh-CN" baseline="3000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zh-CN" altLang="en-US" baseline="30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1E2B03C-56A8-98A8-1765-F176D1CE5DFA}"/>
                </a:ext>
              </a:extLst>
            </p:cNvPr>
            <p:cNvSpPr/>
            <p:nvPr/>
          </p:nvSpPr>
          <p:spPr>
            <a:xfrm>
              <a:off x="6433456" y="1587291"/>
              <a:ext cx="5138058" cy="4656634"/>
            </a:xfrm>
            <a:prstGeom prst="rect">
              <a:avLst/>
            </a:prstGeom>
            <a:noFill/>
            <a:ln w="19050">
              <a:solidFill>
                <a:srgbClr val="067A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935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F06BEF-C682-88F3-BFBC-2C8303A10E9A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有效性（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3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218694-0043-318E-9B8A-67465926BE85}"/>
              </a:ext>
            </a:extLst>
          </p:cNvPr>
          <p:cNvSpPr txBox="1"/>
          <p:nvPr/>
        </p:nvSpPr>
        <p:spPr>
          <a:xfrm>
            <a:off x="0" y="6171067"/>
            <a:ext cx="12017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  Oropharyngeal candidiasis in immunocompromised children: a randomized, multicenter study of orally administered fluconazole suspension versus nystatin. The Multicenter Fluconazole Study Group. J </a:t>
            </a:r>
            <a:r>
              <a:rPr lang="en-US" altLang="zh-CN" sz="1000" dirty="0" err="1">
                <a:latin typeface="+mn-ea"/>
              </a:rPr>
              <a:t>Pediatr</a:t>
            </a:r>
            <a:r>
              <a:rPr lang="en-US" altLang="zh-CN" sz="1000" dirty="0">
                <a:latin typeface="+mn-ea"/>
              </a:rPr>
              <a:t>. 1995 Aug;127(2):322-8</a:t>
            </a:r>
          </a:p>
          <a:p>
            <a:r>
              <a:rPr lang="en-US" altLang="zh-CN" sz="1000" dirty="0">
                <a:latin typeface="+mn-ea"/>
              </a:rPr>
              <a:t>2. Prospective study of fluconazole suspension for the treatment of </a:t>
            </a:r>
            <a:r>
              <a:rPr lang="en-US" altLang="zh-CN" sz="1000" dirty="0" err="1">
                <a:latin typeface="+mn-ea"/>
              </a:rPr>
              <a:t>oesophageal</a:t>
            </a:r>
            <a:r>
              <a:rPr lang="en-US" altLang="zh-CN" sz="1000" dirty="0">
                <a:latin typeface="+mn-ea"/>
              </a:rPr>
              <a:t> candidiasis in patients with AIDS. Aliment </a:t>
            </a:r>
            <a:r>
              <a:rPr lang="en-US" altLang="zh-CN" sz="1000" dirty="0" err="1">
                <a:latin typeface="+mn-ea"/>
              </a:rPr>
              <a:t>Pharmacol</a:t>
            </a:r>
            <a:r>
              <a:rPr lang="en-US" altLang="zh-CN" sz="1000" dirty="0">
                <a:latin typeface="+mn-ea"/>
              </a:rPr>
              <a:t> </a:t>
            </a:r>
            <a:r>
              <a:rPr lang="en-US" altLang="zh-CN" sz="1000" dirty="0" err="1">
                <a:latin typeface="+mn-ea"/>
              </a:rPr>
              <a:t>Ther</a:t>
            </a:r>
            <a:r>
              <a:rPr lang="en-US" altLang="zh-CN" sz="1000" dirty="0">
                <a:latin typeface="+mn-ea"/>
              </a:rPr>
              <a:t>. 1995 Oct;9(5):553-6.</a:t>
            </a:r>
            <a:endParaRPr lang="zh-CN" altLang="en-US" sz="1000" dirty="0"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2156042-523D-AE55-D657-1F996A79AAAA}"/>
              </a:ext>
            </a:extLst>
          </p:cNvPr>
          <p:cNvGrpSpPr/>
          <p:nvPr/>
        </p:nvGrpSpPr>
        <p:grpSpPr>
          <a:xfrm>
            <a:off x="348341" y="1018969"/>
            <a:ext cx="5431972" cy="5061038"/>
            <a:chOff x="359225" y="898481"/>
            <a:chExt cx="5431972" cy="506103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4D25A38-212D-6C88-44AF-98781018BC3F}"/>
                </a:ext>
              </a:extLst>
            </p:cNvPr>
            <p:cNvGrpSpPr/>
            <p:nvPr/>
          </p:nvGrpSpPr>
          <p:grpSpPr>
            <a:xfrm>
              <a:off x="359225" y="898481"/>
              <a:ext cx="5431972" cy="5061038"/>
              <a:chOff x="468084" y="1320738"/>
              <a:chExt cx="4844143" cy="5061038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921DEAD2-04E0-39FB-7FBB-D9E0F6F4E1D0}"/>
                  </a:ext>
                </a:extLst>
              </p:cNvPr>
              <p:cNvGrpSpPr/>
              <p:nvPr/>
            </p:nvGrpSpPr>
            <p:grpSpPr>
              <a:xfrm>
                <a:off x="468084" y="1320738"/>
                <a:ext cx="4844143" cy="2325253"/>
                <a:chOff x="468084" y="1320738"/>
                <a:chExt cx="4844143" cy="2325253"/>
              </a:xfrm>
            </p:grpSpPr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7C4E751-F815-597D-716B-D4B636F53226}"/>
                    </a:ext>
                  </a:extLst>
                </p:cNvPr>
                <p:cNvSpPr txBox="1"/>
                <p:nvPr/>
              </p:nvSpPr>
              <p:spPr>
                <a:xfrm>
                  <a:off x="468084" y="1807539"/>
                  <a:ext cx="4844143" cy="1838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dirty="0">
                      <a:latin typeface="+mn-ea"/>
                    </a:rPr>
                    <a:t>氟康唑干混悬剂治疗免疫功能低下儿童鹅口疮患者，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治愈率高达</a:t>
                  </a:r>
                  <a:r>
                    <a:rPr lang="en-US" altLang="zh-CN" sz="2000" b="1" dirty="0">
                      <a:solidFill>
                        <a:srgbClr val="FB8403"/>
                      </a:solidFill>
                      <a:latin typeface="+mn-ea"/>
                    </a:rPr>
                    <a:t>91%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，真菌根除率高达</a:t>
                  </a:r>
                  <a:r>
                    <a:rPr lang="en-US" altLang="zh-CN" sz="2000" b="1" dirty="0">
                      <a:solidFill>
                        <a:srgbClr val="FB8403"/>
                      </a:solidFill>
                      <a:latin typeface="+mn-ea"/>
                    </a:rPr>
                    <a:t>76%</a:t>
                  </a:r>
                  <a:endParaRPr lang="en-US" altLang="zh-CN" sz="2400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氟康唑干混悬剂</a:t>
                  </a:r>
                  <a:r>
                    <a:rPr lang="zh-CN" altLang="en-US" dirty="0">
                      <a:latin typeface="+mn-ea"/>
                    </a:rPr>
                    <a:t>治疗免疫功能低下儿童鹅口疮比制霉菌素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更有效</a:t>
                  </a:r>
                </a:p>
              </p:txBody>
            </p:sp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D3AB9395-5CED-7466-2057-305CB111F235}"/>
                    </a:ext>
                  </a:extLst>
                </p:cNvPr>
                <p:cNvSpPr txBox="1"/>
                <p:nvPr/>
              </p:nvSpPr>
              <p:spPr>
                <a:xfrm>
                  <a:off x="468084" y="1320738"/>
                  <a:ext cx="4844143" cy="499624"/>
                </a:xfrm>
                <a:prstGeom prst="rect">
                  <a:avLst/>
                </a:prstGeom>
                <a:solidFill>
                  <a:srgbClr val="089BAB"/>
                </a:solidFill>
                <a:ln w="19050">
                  <a:solidFill>
                    <a:srgbClr val="067A8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zh-CN" altLang="en-US" dirty="0">
                      <a:solidFill>
                        <a:schemeClr val="bg1"/>
                      </a:solidFill>
                      <a:latin typeface="+mn-ea"/>
                    </a:rPr>
                    <a:t>氟康唑干混悬剂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治疗免疫功能低下儿童鹅口疮</a:t>
                  </a:r>
                  <a:r>
                    <a:rPr lang="en-US" altLang="zh-CN" baseline="30000" dirty="0">
                      <a:solidFill>
                        <a:schemeClr val="bg1"/>
                      </a:solidFill>
                      <a:latin typeface="+mn-ea"/>
                    </a:rPr>
                    <a:t>1</a:t>
                  </a:r>
                  <a:endParaRPr lang="zh-CN" altLang="en-US" baseline="300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9E886BD-5ED4-212D-F4D7-0B0F444EE1AF}"/>
                  </a:ext>
                </a:extLst>
              </p:cNvPr>
              <p:cNvSpPr/>
              <p:nvPr/>
            </p:nvSpPr>
            <p:spPr>
              <a:xfrm>
                <a:off x="468084" y="1820362"/>
                <a:ext cx="4844143" cy="4561414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aphicFrame>
          <p:nvGraphicFramePr>
            <p:cNvPr id="6" name="图表 5">
              <a:extLst>
                <a:ext uri="{FF2B5EF4-FFF2-40B4-BE49-F238E27FC236}">
                  <a16:creationId xmlns:a16="http://schemas.microsoft.com/office/drawing/2014/main" id="{8A8E7E39-7108-987F-0EDC-DD99DAC3EF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17135119"/>
                </p:ext>
              </p:extLst>
            </p:nvPr>
          </p:nvGraphicFramePr>
          <p:xfrm>
            <a:off x="359225" y="3203871"/>
            <a:ext cx="5431972" cy="2744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42BA141-9924-C753-AE17-EF2C404E9473}"/>
              </a:ext>
            </a:extLst>
          </p:cNvPr>
          <p:cNvGrpSpPr/>
          <p:nvPr/>
        </p:nvGrpSpPr>
        <p:grpSpPr>
          <a:xfrm>
            <a:off x="6411686" y="1018969"/>
            <a:ext cx="5431973" cy="5050152"/>
            <a:chOff x="6400800" y="1065955"/>
            <a:chExt cx="5431973" cy="5050152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056F138-16A4-C43C-94E2-F39ED32325F6}"/>
                </a:ext>
              </a:extLst>
            </p:cNvPr>
            <p:cNvGrpSpPr/>
            <p:nvPr/>
          </p:nvGrpSpPr>
          <p:grpSpPr>
            <a:xfrm>
              <a:off x="6400800" y="1065955"/>
              <a:ext cx="5431973" cy="5050152"/>
              <a:chOff x="6433456" y="1079321"/>
              <a:chExt cx="5138059" cy="5164604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BD79AC2-FF2D-FCCC-B3BE-A11F9092751F}"/>
                  </a:ext>
                </a:extLst>
              </p:cNvPr>
              <p:cNvSpPr txBox="1"/>
              <p:nvPr/>
            </p:nvSpPr>
            <p:spPr>
              <a:xfrm>
                <a:off x="6433457" y="1614814"/>
                <a:ext cx="5138058" cy="18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ea"/>
                  </a:rPr>
                  <a:t>儿童或有食道症状的患者中，以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悬浮液形式</a:t>
                </a:r>
                <a:r>
                  <a:rPr lang="zh-CN" altLang="en-US" dirty="0">
                    <a:latin typeface="+mn-ea"/>
                  </a:rPr>
                  <a:t>给予的抗真菌治疗可能比胶囊或片剂耐受性及有效性更好</a:t>
                </a:r>
                <a:endParaRPr lang="en-US" altLang="zh-CN" dirty="0">
                  <a:latin typeface="+mn-ea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ea"/>
                  </a:rPr>
                  <a:t>相比胶囊氟康唑干混悬剂能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更快治愈临床疾病</a:t>
                </a:r>
                <a:endParaRPr lang="en-US" altLang="zh-CN" b="1" dirty="0">
                  <a:solidFill>
                    <a:srgbClr val="FB8403"/>
                  </a:solidFill>
                  <a:latin typeface="+mn-ea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184E7AC-559C-8E9D-564E-4500B00ED89F}"/>
                  </a:ext>
                </a:extLst>
              </p:cNvPr>
              <p:cNvSpPr txBox="1"/>
              <p:nvPr/>
            </p:nvSpPr>
            <p:spPr>
              <a:xfrm>
                <a:off x="6433457" y="1079321"/>
                <a:ext cx="5138058" cy="499624"/>
              </a:xfrm>
              <a:prstGeom prst="rect">
                <a:avLst/>
              </a:prstGeom>
              <a:solidFill>
                <a:srgbClr val="089BAB"/>
              </a:solidFill>
              <a:ln w="19050">
                <a:solidFill>
                  <a:srgbClr val="067A8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+mn-ea"/>
                  </a:rPr>
                  <a:t>氟康唑干混悬剂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治疗食管念珠菌病</a:t>
                </a:r>
                <a:r>
                  <a:rPr lang="en-US" altLang="zh-CN" baseline="30000" dirty="0">
                    <a:solidFill>
                      <a:schemeClr val="bg1"/>
                    </a:solidFill>
                    <a:latin typeface="+mn-ea"/>
                  </a:rPr>
                  <a:t>2</a:t>
                </a:r>
                <a:endParaRPr lang="zh-CN" altLang="en-US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1E2B03C-56A8-98A8-1765-F176D1CE5DFA}"/>
                  </a:ext>
                </a:extLst>
              </p:cNvPr>
              <p:cNvSpPr/>
              <p:nvPr/>
            </p:nvSpPr>
            <p:spPr>
              <a:xfrm>
                <a:off x="6433456" y="1587291"/>
                <a:ext cx="5138058" cy="4656634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aphicFrame>
          <p:nvGraphicFramePr>
            <p:cNvPr id="18" name="图表 17">
              <a:extLst>
                <a:ext uri="{FF2B5EF4-FFF2-40B4-BE49-F238E27FC236}">
                  <a16:creationId xmlns:a16="http://schemas.microsoft.com/office/drawing/2014/main" id="{C1E2771A-7D17-AD04-ADA8-B4C80607AA2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49820622"/>
                </p:ext>
              </p:extLst>
            </p:nvPr>
          </p:nvGraphicFramePr>
          <p:xfrm>
            <a:off x="6400800" y="3349574"/>
            <a:ext cx="5431972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6068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医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9BAB"/>
      </a:accent1>
      <a:accent2>
        <a:srgbClr val="E7F5F7"/>
      </a:accent2>
      <a:accent3>
        <a:srgbClr val="FDAD56"/>
      </a:accent3>
      <a:accent4>
        <a:srgbClr val="09B1C3"/>
      </a:accent4>
      <a:accent5>
        <a:srgbClr val="067A86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3769</TotalTime>
  <Words>2619</Words>
  <Application>Microsoft Office PowerPoint</Application>
  <PresentationFormat>宽屏</PresentationFormat>
  <Paragraphs>264</Paragraphs>
  <Slides>12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柠</dc:creator>
  <cp:lastModifiedBy>pluser</cp:lastModifiedBy>
  <cp:revision>130</cp:revision>
  <dcterms:created xsi:type="dcterms:W3CDTF">2022-07-13T06:33:10Z</dcterms:created>
  <dcterms:modified xsi:type="dcterms:W3CDTF">2024-07-03T07:09:06Z</dcterms:modified>
</cp:coreProperties>
</file>