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6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24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768" y="592"/>
      </p:cViewPr>
      <p:guideLst>
        <p:guide orient="horz" pos="221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1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752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1048753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8754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755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756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6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1048677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697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048698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1048699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0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722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72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104872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2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5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706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70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104870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0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0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711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71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104871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1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6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727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728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1048729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3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732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733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734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1048735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36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7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738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739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740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741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742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1048743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44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702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1048703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04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1048582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3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5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746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747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748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1048749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50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5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48716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717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048718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1048719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720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2024/7/9</a:t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33">
            <a:alpha val="2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4FA81252-4061-DC45-CAEC-2CC4B8F860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11" name="文本框 8"/>
          <p:cNvSpPr txBox="1"/>
          <p:nvPr/>
        </p:nvSpPr>
        <p:spPr>
          <a:xfrm>
            <a:off x="258443" y="5928351"/>
            <a:ext cx="49485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3200" b="1" spc="250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</a:rPr>
              <a:t>湖北齐进药业有限公司</a:t>
            </a:r>
          </a:p>
        </p:txBody>
      </p:sp>
      <p:sp>
        <p:nvSpPr>
          <p:cNvPr id="2" name="文本框 8">
            <a:extLst>
              <a:ext uri="{FF2B5EF4-FFF2-40B4-BE49-F238E27FC236}">
                <a16:creationId xmlns:a16="http://schemas.microsoft.com/office/drawing/2014/main" id="{B4C440A0-A463-FE5A-D6BE-ECCA20C2A4EF}"/>
              </a:ext>
            </a:extLst>
          </p:cNvPr>
          <p:cNvSpPr txBox="1"/>
          <p:nvPr/>
        </p:nvSpPr>
        <p:spPr>
          <a:xfrm>
            <a:off x="410843" y="401836"/>
            <a:ext cx="4948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 spc="250" dirty="0">
                <a:solidFill>
                  <a:srgbClr val="FF0000"/>
                </a:solidFill>
                <a:latin typeface="+mj-ea"/>
                <a:ea typeface="+mj-ea"/>
              </a:rPr>
              <a:t>中药</a:t>
            </a:r>
            <a:r>
              <a:rPr lang="en-US" altLang="zh-CN" sz="2400" b="1" spc="250" dirty="0">
                <a:solidFill>
                  <a:srgbClr val="FF0000"/>
                </a:solidFill>
                <a:latin typeface="+mj-ea"/>
                <a:ea typeface="+mj-ea"/>
              </a:rPr>
              <a:t>1.1</a:t>
            </a:r>
            <a:r>
              <a:rPr lang="zh-CN" altLang="en-US" sz="2400" b="1" spc="250" dirty="0">
                <a:solidFill>
                  <a:srgbClr val="FF0000"/>
                </a:solidFill>
                <a:latin typeface="+mj-ea"/>
                <a:ea typeface="+mj-ea"/>
              </a:rPr>
              <a:t>类创新药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/>
    </mc:Choice>
    <mc:Fallback xmlns="">
      <p:transition spd="med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33">
            <a:alpha val="6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矩形 1"/>
          <p:cNvSpPr/>
          <p:nvPr/>
        </p:nvSpPr>
        <p:spPr>
          <a:xfrm>
            <a:off x="546100" y="336550"/>
            <a:ext cx="11099800" cy="6184900"/>
          </a:xfrm>
          <a:prstGeom prst="rect">
            <a:avLst/>
          </a:prstGeom>
          <a:solidFill>
            <a:schemeClr val="bg1">
              <a:alpha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+mn-ea"/>
            </a:endParaRPr>
          </a:p>
        </p:txBody>
      </p:sp>
      <p:sp>
        <p:nvSpPr>
          <p:cNvPr id="1048590" name="文本框 9"/>
          <p:cNvSpPr txBox="1"/>
          <p:nvPr/>
        </p:nvSpPr>
        <p:spPr>
          <a:xfrm>
            <a:off x="3745696" y="799069"/>
            <a:ext cx="43372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latin typeface="+mn-ea"/>
              </a:rPr>
              <a:t>目    录</a:t>
            </a:r>
          </a:p>
        </p:txBody>
      </p:sp>
      <p:sp>
        <p:nvSpPr>
          <p:cNvPr id="1048591" name="文本框 12"/>
          <p:cNvSpPr txBox="1"/>
          <p:nvPr/>
        </p:nvSpPr>
        <p:spPr>
          <a:xfrm>
            <a:off x="1167118" y="1917689"/>
            <a:ext cx="9879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latin typeface="+mn-ea"/>
                <a:cs typeface="Arial" panose="020B0604020202020204" pitchFamily="34" charset="0"/>
              </a:rPr>
              <a:t>01</a:t>
            </a:r>
            <a:endParaRPr lang="zh-CN" altLang="en-US" sz="4400" dirty="0">
              <a:latin typeface="+mn-ea"/>
              <a:cs typeface="Arial" panose="020B0604020202020204" pitchFamily="34" charset="0"/>
            </a:endParaRPr>
          </a:p>
        </p:txBody>
      </p:sp>
      <p:sp>
        <p:nvSpPr>
          <p:cNvPr id="1048593" name="文本框 16"/>
          <p:cNvSpPr txBox="1"/>
          <p:nvPr/>
        </p:nvSpPr>
        <p:spPr>
          <a:xfrm>
            <a:off x="6737738" y="1912727"/>
            <a:ext cx="9879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latin typeface="+mn-ea"/>
                <a:cs typeface="Arial" panose="020B0604020202020204" pitchFamily="34" charset="0"/>
              </a:rPr>
              <a:t>02</a:t>
            </a:r>
            <a:endParaRPr lang="zh-CN" altLang="en-US" sz="4400" dirty="0">
              <a:latin typeface="+mn-ea"/>
              <a:cs typeface="Arial" panose="020B0604020202020204" pitchFamily="34" charset="0"/>
            </a:endParaRPr>
          </a:p>
        </p:txBody>
      </p:sp>
      <p:sp>
        <p:nvSpPr>
          <p:cNvPr id="1048594" name="文本框 19"/>
          <p:cNvSpPr txBox="1"/>
          <p:nvPr/>
        </p:nvSpPr>
        <p:spPr>
          <a:xfrm>
            <a:off x="1169855" y="3384600"/>
            <a:ext cx="9879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latin typeface="+mn-ea"/>
                <a:cs typeface="Arial" panose="020B0604020202020204" pitchFamily="34" charset="0"/>
              </a:rPr>
              <a:t>03</a:t>
            </a:r>
            <a:endParaRPr lang="zh-CN" altLang="en-US" sz="4400" dirty="0">
              <a:latin typeface="+mn-ea"/>
              <a:cs typeface="Arial" panose="020B0604020202020204" pitchFamily="34" charset="0"/>
            </a:endParaRPr>
          </a:p>
        </p:txBody>
      </p:sp>
      <p:sp>
        <p:nvSpPr>
          <p:cNvPr id="1048595" name="文本框 22"/>
          <p:cNvSpPr txBox="1"/>
          <p:nvPr/>
        </p:nvSpPr>
        <p:spPr>
          <a:xfrm>
            <a:off x="6727775" y="3379638"/>
            <a:ext cx="9879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latin typeface="+mn-ea"/>
                <a:cs typeface="Arial" panose="020B0604020202020204" pitchFamily="34" charset="0"/>
              </a:rPr>
              <a:t>04</a:t>
            </a:r>
            <a:endParaRPr lang="zh-CN" altLang="en-US" sz="4400" dirty="0">
              <a:latin typeface="+mn-ea"/>
              <a:cs typeface="Arial" panose="020B0604020202020204" pitchFamily="34" charset="0"/>
            </a:endParaRPr>
          </a:p>
        </p:txBody>
      </p:sp>
      <p:sp>
        <p:nvSpPr>
          <p:cNvPr id="1048596" name="文本框 25"/>
          <p:cNvSpPr txBox="1"/>
          <p:nvPr/>
        </p:nvSpPr>
        <p:spPr>
          <a:xfrm>
            <a:off x="1159892" y="4775311"/>
            <a:ext cx="9879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>
                <a:latin typeface="+mn-ea"/>
                <a:cs typeface="Arial" panose="020B0604020202020204" pitchFamily="34" charset="0"/>
              </a:rPr>
              <a:t>05</a:t>
            </a:r>
            <a:endParaRPr lang="zh-CN" altLang="en-US" sz="4400" dirty="0">
              <a:latin typeface="+mn-ea"/>
              <a:cs typeface="Arial" panose="020B0604020202020204" pitchFamily="34" charset="0"/>
            </a:endParaRPr>
          </a:p>
        </p:txBody>
      </p:sp>
      <p:sp>
        <p:nvSpPr>
          <p:cNvPr id="1048597" name="文本框 18"/>
          <p:cNvSpPr txBox="1"/>
          <p:nvPr/>
        </p:nvSpPr>
        <p:spPr>
          <a:xfrm>
            <a:off x="2155117" y="2044102"/>
            <a:ext cx="26734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2800" spc="250" dirty="0">
                <a:latin typeface="+mn-ea"/>
              </a:rPr>
              <a:t>药品基本信息</a:t>
            </a:r>
          </a:p>
        </p:txBody>
      </p:sp>
      <p:sp>
        <p:nvSpPr>
          <p:cNvPr id="1048598" name="文本框 24"/>
          <p:cNvSpPr txBox="1"/>
          <p:nvPr/>
        </p:nvSpPr>
        <p:spPr>
          <a:xfrm>
            <a:off x="7882939" y="2107602"/>
            <a:ext cx="26734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2800" spc="250" dirty="0">
                <a:latin typeface="+mn-ea"/>
              </a:rPr>
              <a:t>安全性</a:t>
            </a:r>
          </a:p>
        </p:txBody>
      </p:sp>
      <p:sp>
        <p:nvSpPr>
          <p:cNvPr id="1048599" name="文本框 29"/>
          <p:cNvSpPr txBox="1"/>
          <p:nvPr/>
        </p:nvSpPr>
        <p:spPr>
          <a:xfrm>
            <a:off x="2164447" y="3550025"/>
            <a:ext cx="26734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2800" spc="250" dirty="0">
                <a:latin typeface="+mn-ea"/>
              </a:rPr>
              <a:t>有效性</a:t>
            </a:r>
          </a:p>
        </p:txBody>
      </p:sp>
      <p:sp>
        <p:nvSpPr>
          <p:cNvPr id="1048600" name="文本框 31"/>
          <p:cNvSpPr txBox="1"/>
          <p:nvPr/>
        </p:nvSpPr>
        <p:spPr>
          <a:xfrm>
            <a:off x="7882109" y="3528435"/>
            <a:ext cx="26734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2800" spc="250" dirty="0">
                <a:latin typeface="+mn-ea"/>
              </a:rPr>
              <a:t>创新性</a:t>
            </a:r>
          </a:p>
        </p:txBody>
      </p:sp>
      <p:sp>
        <p:nvSpPr>
          <p:cNvPr id="1048601" name="文本框 36"/>
          <p:cNvSpPr txBox="1"/>
          <p:nvPr/>
        </p:nvSpPr>
        <p:spPr>
          <a:xfrm>
            <a:off x="2164447" y="4949675"/>
            <a:ext cx="26734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2800" spc="250" dirty="0">
                <a:latin typeface="+mn-ea"/>
              </a:rPr>
              <a:t>公平性</a:t>
            </a:r>
          </a:p>
        </p:txBody>
      </p:sp>
      <p:cxnSp>
        <p:nvCxnSpPr>
          <p:cNvPr id="3145728" name="直接连接符 4"/>
          <p:cNvCxnSpPr/>
          <p:nvPr/>
        </p:nvCxnSpPr>
        <p:spPr>
          <a:xfrm>
            <a:off x="1287624" y="2616851"/>
            <a:ext cx="597160" cy="0"/>
          </a:xfrm>
          <a:prstGeom prst="line">
            <a:avLst/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29" name="直接连接符 38"/>
          <p:cNvCxnSpPr/>
          <p:nvPr/>
        </p:nvCxnSpPr>
        <p:spPr>
          <a:xfrm>
            <a:off x="1287624" y="4072426"/>
            <a:ext cx="597160" cy="0"/>
          </a:xfrm>
          <a:prstGeom prst="line">
            <a:avLst/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0" name="直接连接符 39"/>
          <p:cNvCxnSpPr/>
          <p:nvPr/>
        </p:nvCxnSpPr>
        <p:spPr>
          <a:xfrm>
            <a:off x="1287624" y="5472018"/>
            <a:ext cx="597160" cy="0"/>
          </a:xfrm>
          <a:prstGeom prst="line">
            <a:avLst/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1" name="直接连接符 40"/>
          <p:cNvCxnSpPr/>
          <p:nvPr/>
        </p:nvCxnSpPr>
        <p:spPr>
          <a:xfrm>
            <a:off x="6885992" y="2616851"/>
            <a:ext cx="597160" cy="0"/>
          </a:xfrm>
          <a:prstGeom prst="line">
            <a:avLst/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5732" name="直接连接符 41"/>
          <p:cNvCxnSpPr/>
          <p:nvPr/>
        </p:nvCxnSpPr>
        <p:spPr>
          <a:xfrm>
            <a:off x="6885992" y="4072426"/>
            <a:ext cx="597160" cy="0"/>
          </a:xfrm>
          <a:prstGeom prst="line">
            <a:avLst/>
          </a:prstGeom>
          <a:ln w="38100">
            <a:solidFill>
              <a:srgbClr val="9966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/>
    </mc:Choice>
    <mc:Fallback xmlns="">
      <p:transition spd="med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文本框 13"/>
          <p:cNvSpPr txBox="1"/>
          <p:nvPr/>
        </p:nvSpPr>
        <p:spPr>
          <a:xfrm>
            <a:off x="473710" y="144145"/>
            <a:ext cx="1859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spc="600" dirty="0">
                <a:solidFill>
                  <a:srgbClr val="996633"/>
                </a:solidFill>
                <a:latin typeface="+mn-ea"/>
              </a:rPr>
              <a:t>01</a:t>
            </a:r>
            <a:endParaRPr lang="en-US" altLang="zh-CN" sz="7200" spc="600" dirty="0">
              <a:solidFill>
                <a:srgbClr val="996633"/>
              </a:solidFill>
              <a:latin typeface="+mn-ea"/>
            </a:endParaRPr>
          </a:p>
        </p:txBody>
      </p:sp>
      <p:sp>
        <p:nvSpPr>
          <p:cNvPr id="1048604" name="文本框 8"/>
          <p:cNvSpPr txBox="1"/>
          <p:nvPr/>
        </p:nvSpPr>
        <p:spPr>
          <a:xfrm>
            <a:off x="1648140" y="282644"/>
            <a:ext cx="4254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3600" spc="300" dirty="0">
                <a:latin typeface="+mn-ea"/>
              </a:rPr>
              <a:t>药品基本信息</a:t>
            </a:r>
          </a:p>
        </p:txBody>
      </p:sp>
      <p:sp>
        <p:nvSpPr>
          <p:cNvPr id="1048605" name="文本框 9"/>
          <p:cNvSpPr txBox="1"/>
          <p:nvPr/>
        </p:nvSpPr>
        <p:spPr>
          <a:xfrm>
            <a:off x="473711" y="1316061"/>
            <a:ext cx="10992866" cy="5174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pc="50" dirty="0">
                <a:latin typeface="+mn-ea"/>
                <a:cs typeface="+mj-ea"/>
              </a:rPr>
              <a:t>通用名：</a:t>
            </a:r>
            <a:r>
              <a:rPr lang="zh-CN" altLang="en-US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  <a:sym typeface="+mn-ea"/>
              </a:rPr>
              <a:t>儿茶上清丸       </a:t>
            </a:r>
            <a:endParaRPr lang="en-US" altLang="zh-CN" spc="50" dirty="0">
              <a:latin typeface="仿宋_GB2312" panose="02010609030101010101" pitchFamily="49" charset="-122"/>
              <a:ea typeface="仿宋_GB2312" panose="02010609030101010101" pitchFamily="49" charset="-122"/>
              <a:cs typeface="+mj-ea"/>
              <a:sym typeface="+mn-ea"/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pc="50" dirty="0">
                <a:latin typeface="+mn-ea"/>
                <a:cs typeface="+mj-ea"/>
              </a:rPr>
              <a:t>注册规格：</a:t>
            </a:r>
            <a:r>
              <a:rPr lang="zh-CN" altLang="en-US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</a:rPr>
              <a:t>每丸重</a:t>
            </a:r>
            <a:r>
              <a:rPr lang="en-US" altLang="zh-CN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</a:rPr>
              <a:t>0.14g</a:t>
            </a:r>
            <a:r>
              <a:rPr lang="zh-CN" altLang="en-US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</a:rPr>
              <a:t>（相当于饮片</a:t>
            </a:r>
            <a:r>
              <a:rPr lang="en-US" altLang="zh-CN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</a:rPr>
              <a:t>0.16g</a:t>
            </a:r>
            <a:r>
              <a:rPr lang="zh-CN" altLang="en-US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</a:rPr>
              <a:t>）</a:t>
            </a:r>
            <a:endParaRPr lang="en-US" altLang="zh-CN" spc="50" dirty="0">
              <a:latin typeface="仿宋_GB2312" panose="02010609030101010101" pitchFamily="49" charset="-122"/>
              <a:ea typeface="仿宋_GB2312" panose="02010609030101010101" pitchFamily="49" charset="-122"/>
              <a:cs typeface="+mj-ea"/>
            </a:endParaRPr>
          </a:p>
          <a:p>
            <a:pPr marL="342900" lvl="1" indent="-342900">
              <a:lnSpc>
                <a:spcPct val="150000"/>
              </a:lnSpc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pc="50" dirty="0">
                <a:latin typeface="+mn-ea"/>
                <a:cs typeface="+mj-ea"/>
              </a:rPr>
              <a:t>功能主治：</a:t>
            </a:r>
            <a:r>
              <a:rPr lang="zh-CN" altLang="en-US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  <a:sym typeface="+mn-ea"/>
              </a:rPr>
              <a:t>清热退火，解毒敛疮，止痛。用于轻型复发性阿弗他溃疡上焦实热证。症见：口舌生疮，溃疡疼痛，口渴欲饮，口粘口臭，舌质红，舌苔黄或黄腻，脉弦洪或弦数。</a:t>
            </a:r>
            <a:endParaRPr lang="en-US" altLang="zh-CN" spc="50" dirty="0">
              <a:latin typeface="仿宋_GB2312" panose="02010609030101010101" pitchFamily="49" charset="-122"/>
              <a:ea typeface="仿宋_GB2312" panose="02010609030101010101" pitchFamily="49" charset="-122"/>
              <a:cs typeface="+mj-ea"/>
              <a:sym typeface="+mn-ea"/>
            </a:endParaRPr>
          </a:p>
          <a:p>
            <a:pPr marL="342900" lvl="1" indent="-3429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pc="50" dirty="0">
                <a:latin typeface="+mn-ea"/>
                <a:cs typeface="+mj-ea"/>
                <a:sym typeface="+mn-ea"/>
              </a:rPr>
              <a:t>用法用量：</a:t>
            </a:r>
            <a:r>
              <a:rPr lang="zh-CN" altLang="en-US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  <a:sym typeface="+mn-ea"/>
              </a:rPr>
              <a:t>含服。一次</a:t>
            </a:r>
            <a:r>
              <a:rPr lang="en-US" altLang="zh-CN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  <a:sym typeface="+mn-ea"/>
              </a:rPr>
              <a:t>4</a:t>
            </a:r>
            <a:r>
              <a:rPr lang="zh-CN" altLang="en-US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  <a:sym typeface="+mn-ea"/>
              </a:rPr>
              <a:t>丸，一日</a:t>
            </a:r>
            <a:r>
              <a:rPr lang="en-US" altLang="zh-CN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  <a:sym typeface="+mn-ea"/>
              </a:rPr>
              <a:t>4</a:t>
            </a:r>
            <a:r>
              <a:rPr lang="zh-CN" altLang="en-US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  <a:sym typeface="+mn-ea"/>
              </a:rPr>
              <a:t>次，早、中、晚饭后及睡前各一次。疗程</a:t>
            </a:r>
            <a:r>
              <a:rPr lang="en-US" altLang="zh-CN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  <a:sym typeface="+mn-ea"/>
              </a:rPr>
              <a:t>5</a:t>
            </a:r>
            <a:r>
              <a:rPr lang="zh-CN" altLang="en-US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  <a:sym typeface="+mn-ea"/>
              </a:rPr>
              <a:t>天。</a:t>
            </a:r>
            <a:endParaRPr lang="zh-CN" altLang="zh-CN" spc="50" dirty="0">
              <a:latin typeface="仿宋_GB2312" panose="02010609030101010101" pitchFamily="49" charset="-122"/>
              <a:ea typeface="仿宋_GB2312" panose="02010609030101010101" pitchFamily="49" charset="-122"/>
              <a:cs typeface="+mj-ea"/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pc="50" dirty="0">
                <a:latin typeface="+mn-ea"/>
                <a:cs typeface="+mj-ea"/>
              </a:rPr>
              <a:t>中国大陆首次上市时间：</a:t>
            </a:r>
            <a:r>
              <a:rPr lang="zh-CN" altLang="en-US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  <a:sym typeface="+mn-ea"/>
              </a:rPr>
              <a:t>202</a:t>
            </a:r>
            <a:r>
              <a:rPr lang="en-US" altLang="zh-CN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  <a:sym typeface="+mn-ea"/>
              </a:rPr>
              <a:t>4</a:t>
            </a:r>
            <a:r>
              <a:rPr lang="zh-CN" altLang="en-US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  <a:sym typeface="+mn-ea"/>
              </a:rPr>
              <a:t>年1月      </a:t>
            </a:r>
            <a:endParaRPr lang="en-US" altLang="zh-CN" spc="50" dirty="0">
              <a:latin typeface="仿宋_GB2312" panose="02010609030101010101" pitchFamily="49" charset="-122"/>
              <a:ea typeface="仿宋_GB2312" panose="02010609030101010101" pitchFamily="49" charset="-122"/>
              <a:cs typeface="+mj-ea"/>
              <a:sym typeface="+mn-ea"/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pc="50" dirty="0">
                <a:latin typeface="+mn-ea"/>
                <a:cs typeface="+mj-ea"/>
              </a:rPr>
              <a:t>目前大陆地区同通用名药品的上市情况：</a:t>
            </a:r>
            <a:r>
              <a:rPr lang="zh-CN" altLang="en-US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</a:rPr>
              <a:t>无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pc="50" dirty="0">
                <a:latin typeface="+mn-ea"/>
                <a:cs typeface="+mj-ea"/>
              </a:rPr>
              <a:t>全球首个上市国家</a:t>
            </a:r>
            <a:r>
              <a:rPr lang="en-US" altLang="zh-CN" spc="50" dirty="0">
                <a:latin typeface="+mn-ea"/>
                <a:cs typeface="+mj-ea"/>
              </a:rPr>
              <a:t>/</a:t>
            </a:r>
            <a:r>
              <a:rPr lang="zh-CN" altLang="en-US" spc="50" dirty="0">
                <a:latin typeface="+mn-ea"/>
                <a:cs typeface="+mj-ea"/>
              </a:rPr>
              <a:t>地区及上市时间：</a:t>
            </a:r>
            <a:r>
              <a:rPr lang="zh-CN" altLang="en-US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</a:rPr>
              <a:t>中国 </a:t>
            </a:r>
            <a:r>
              <a:rPr lang="en-US" altLang="zh-CN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</a:rPr>
              <a:t>2024</a:t>
            </a:r>
            <a:r>
              <a:rPr lang="zh-CN" altLang="en-US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</a:rPr>
              <a:t>年</a:t>
            </a:r>
            <a:r>
              <a:rPr lang="en-US" altLang="zh-CN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</a:rPr>
              <a:t>1</a:t>
            </a:r>
            <a:r>
              <a:rPr lang="zh-CN" altLang="en-US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</a:rPr>
              <a:t>月   </a:t>
            </a:r>
            <a:endParaRPr lang="en-US" altLang="zh-CN" spc="50" dirty="0">
              <a:latin typeface="仿宋_GB2312" panose="02010609030101010101" pitchFamily="49" charset="-122"/>
              <a:ea typeface="仿宋_GB2312" panose="02010609030101010101" pitchFamily="49" charset="-122"/>
              <a:cs typeface="+mj-ea"/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pc="50" dirty="0">
                <a:latin typeface="+mn-ea"/>
                <a:cs typeface="+mj-ea"/>
              </a:rPr>
              <a:t>是否为</a:t>
            </a:r>
            <a:r>
              <a:rPr lang="en-US" altLang="zh-CN" spc="50" dirty="0">
                <a:latin typeface="+mn-ea"/>
                <a:cs typeface="+mj-ea"/>
              </a:rPr>
              <a:t>OTC</a:t>
            </a:r>
            <a:r>
              <a:rPr lang="zh-CN" altLang="en-US" spc="50" dirty="0">
                <a:latin typeface="+mn-ea"/>
                <a:cs typeface="+mj-ea"/>
              </a:rPr>
              <a:t>产品：</a:t>
            </a:r>
            <a:r>
              <a:rPr lang="zh-CN" altLang="en-US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</a:rPr>
              <a:t>否</a:t>
            </a:r>
            <a:endParaRPr lang="en-US" altLang="zh-CN" spc="50" dirty="0">
              <a:latin typeface="仿宋_GB2312" panose="02010609030101010101" pitchFamily="49" charset="-122"/>
              <a:ea typeface="仿宋_GB2312" panose="02010609030101010101" pitchFamily="49" charset="-122"/>
              <a:cs typeface="+mj-ea"/>
            </a:endParaRP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pc="50" dirty="0">
                <a:latin typeface="+mn-ea"/>
                <a:cs typeface="+mj-ea"/>
                <a:sym typeface="Arial" panose="020B0604020202020204" pitchFamily="34" charset="0"/>
              </a:rPr>
              <a:t>CDE</a:t>
            </a:r>
            <a:r>
              <a:rPr lang="zh-CN" altLang="en-US" spc="50" dirty="0">
                <a:latin typeface="+mn-ea"/>
                <a:cs typeface="+mj-ea"/>
                <a:sym typeface="Arial" panose="020B0604020202020204" pitchFamily="34" charset="0"/>
              </a:rPr>
              <a:t>注册分类：</a:t>
            </a:r>
            <a:r>
              <a:rPr lang="zh-CN" altLang="en-US" spc="50" dirty="0">
                <a:solidFill>
                  <a:srgbClr val="FF0000"/>
                </a:solidFill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  <a:sym typeface="Arial" panose="020B0604020202020204" pitchFamily="34" charset="0"/>
              </a:rPr>
              <a:t>中药</a:t>
            </a:r>
            <a:r>
              <a:rPr lang="en-US" altLang="zh-CN" spc="50" dirty="0">
                <a:solidFill>
                  <a:srgbClr val="FF0000"/>
                </a:solidFill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  <a:sym typeface="Arial" panose="020B0604020202020204" pitchFamily="34" charset="0"/>
              </a:rPr>
              <a:t>1</a:t>
            </a:r>
            <a:r>
              <a:rPr lang="zh-CN" altLang="en-US" spc="50" dirty="0">
                <a:solidFill>
                  <a:srgbClr val="FF0000"/>
                </a:solidFill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  <a:sym typeface="Arial" panose="020B0604020202020204" pitchFamily="34" charset="0"/>
              </a:rPr>
              <a:t>.1类</a:t>
            </a:r>
            <a:endParaRPr lang="en-US" altLang="zh-CN" spc="50" dirty="0">
              <a:solidFill>
                <a:srgbClr val="FF0000"/>
              </a:solidFill>
              <a:latin typeface="仿宋_GB2312" panose="02010609030101010101" pitchFamily="49" charset="-122"/>
              <a:ea typeface="仿宋_GB2312" panose="02010609030101010101" pitchFamily="49" charset="-122"/>
              <a:cs typeface="+mj-ea"/>
              <a:sym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600" spc="50" dirty="0">
              <a:latin typeface="仿宋_GB2312" panose="02010609030101010101" pitchFamily="49" charset="-122"/>
              <a:ea typeface="仿宋_GB2312" panose="02010609030101010101" pitchFamily="49" charset="-122"/>
              <a:cs typeface="+mj-ea"/>
              <a:sym typeface="Arial" panose="020B0604020202020204" pitchFamily="34" charset="0"/>
            </a:endParaRPr>
          </a:p>
        </p:txBody>
      </p:sp>
      <p:sp>
        <p:nvSpPr>
          <p:cNvPr id="1048606" name="矩形 6"/>
          <p:cNvSpPr/>
          <p:nvPr/>
        </p:nvSpPr>
        <p:spPr>
          <a:xfrm>
            <a:off x="0" y="0"/>
            <a:ext cx="342900" cy="973606"/>
          </a:xfrm>
          <a:prstGeom prst="rect">
            <a:avLst/>
          </a:prstGeom>
          <a:solidFill>
            <a:srgbClr val="996633"/>
          </a:solidFill>
          <a:ln w="12700" cap="flat" cmpd="sng" algn="ctr">
            <a:solidFill>
              <a:srgbClr val="996633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/>
    </mc:Choice>
    <mc:Fallback xmlns="">
      <p:transition spd="med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文本框 13"/>
          <p:cNvSpPr txBox="1"/>
          <p:nvPr/>
        </p:nvSpPr>
        <p:spPr>
          <a:xfrm>
            <a:off x="473710" y="144145"/>
            <a:ext cx="1859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spc="600" dirty="0">
                <a:solidFill>
                  <a:srgbClr val="996633"/>
                </a:solidFill>
                <a:latin typeface="+mn-ea"/>
              </a:rPr>
              <a:t>01</a:t>
            </a:r>
            <a:endParaRPr lang="en-US" altLang="zh-CN" sz="7200" spc="600" dirty="0">
              <a:solidFill>
                <a:srgbClr val="996633"/>
              </a:solidFill>
              <a:latin typeface="+mn-ea"/>
            </a:endParaRPr>
          </a:p>
        </p:txBody>
      </p:sp>
      <p:sp>
        <p:nvSpPr>
          <p:cNvPr id="1048604" name="文本框 8"/>
          <p:cNvSpPr txBox="1"/>
          <p:nvPr/>
        </p:nvSpPr>
        <p:spPr>
          <a:xfrm>
            <a:off x="1648140" y="282644"/>
            <a:ext cx="4254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3600" spc="300" dirty="0">
                <a:latin typeface="+mn-ea"/>
              </a:rPr>
              <a:t>药品基本信息</a:t>
            </a:r>
          </a:p>
        </p:txBody>
      </p:sp>
      <p:sp>
        <p:nvSpPr>
          <p:cNvPr id="1048605" name="文本框 9"/>
          <p:cNvSpPr txBox="1"/>
          <p:nvPr/>
        </p:nvSpPr>
        <p:spPr>
          <a:xfrm>
            <a:off x="473711" y="1316061"/>
            <a:ext cx="1119403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rgbClr val="000000"/>
                </a:solidFill>
                <a:effectLst/>
                <a:latin typeface="+mn-ea"/>
                <a:cs typeface="宋体" panose="02010600030101010101" pitchFamily="2" charset="-122"/>
              </a:rPr>
              <a:t>疾病基本情况：</a:t>
            </a:r>
            <a:endParaRPr lang="en-US" altLang="zh-CN" kern="0" dirty="0">
              <a:solidFill>
                <a:srgbClr val="000000"/>
              </a:solidFill>
              <a:effectLst/>
              <a:latin typeface="+mn-ea"/>
              <a:cs typeface="宋体" panose="02010600030101010101" pitchFamily="2" charset="-122"/>
            </a:endParaRP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</a:rPr>
              <a:t>复发性口腔溃疡，又称复发性阿弗他溃疡（</a:t>
            </a:r>
            <a:r>
              <a:rPr lang="en-US" altLang="zh-CN" sz="1600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</a:rPr>
              <a:t>RAU</a:t>
            </a:r>
            <a:r>
              <a:rPr lang="zh-CN" altLang="en-US" sz="1600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</a:rPr>
              <a:t>），属中医“口疮”“口疡”等范畴，是最常见的口腔黏膜病。“口疮”始见于</a:t>
            </a:r>
            <a:r>
              <a:rPr lang="en-US" altLang="zh-CN" sz="1600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</a:rPr>
              <a:t>《</a:t>
            </a:r>
            <a:r>
              <a:rPr lang="zh-CN" altLang="en-US" sz="1600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</a:rPr>
              <a:t>内经</a:t>
            </a:r>
            <a:r>
              <a:rPr lang="en-US" altLang="zh-CN" sz="1600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</a:rPr>
              <a:t>》“</a:t>
            </a:r>
            <a:r>
              <a:rPr lang="zh-CN" altLang="en-US" sz="1600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</a:rPr>
              <a:t>岁金不及，炎火上行</a:t>
            </a:r>
            <a:r>
              <a:rPr lang="en-US" altLang="zh-CN" sz="1600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</a:rPr>
              <a:t>……</a:t>
            </a:r>
            <a:r>
              <a:rPr lang="zh-CN" altLang="en-US" sz="1600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</a:rPr>
              <a:t>民病口疮，甚则心痛”。</a:t>
            </a:r>
            <a:endParaRPr lang="en-US" altLang="zh-CN" sz="1600" spc="50" dirty="0">
              <a:latin typeface="仿宋_GB2312" panose="02010609030101010101" pitchFamily="49" charset="-122"/>
              <a:ea typeface="仿宋_GB2312" panose="02010609030101010101" pitchFamily="49" charset="-122"/>
              <a:cs typeface="+mj-ea"/>
            </a:endParaRP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</a:rPr>
              <a:t>其临床表现为口疮反复发作，黏膜灼痛，缠绵难愈，影响进食、言语甚至情绪。</a:t>
            </a:r>
            <a:endParaRPr lang="en-US" altLang="zh-CN" sz="1600" spc="50" dirty="0">
              <a:latin typeface="仿宋_GB2312" panose="02010609030101010101" pitchFamily="49" charset="-122"/>
              <a:ea typeface="仿宋_GB2312" panose="02010609030101010101" pitchFamily="49" charset="-122"/>
              <a:cs typeface="+mj-ea"/>
            </a:endParaRP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</a:rPr>
              <a:t>病机为上焦实火熏灼，即火热内盛，上攻口舌；上行头目、咽喉，亦可致病。</a:t>
            </a:r>
            <a:endParaRPr lang="en-US" altLang="zh-CN" sz="1600" spc="50" dirty="0">
              <a:latin typeface="仿宋_GB2312" panose="02010609030101010101" pitchFamily="49" charset="-122"/>
              <a:ea typeface="仿宋_GB2312" panose="02010609030101010101" pitchFamily="49" charset="-122"/>
              <a:cs typeface="+mj-ea"/>
            </a:endParaRP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rgbClr val="000000"/>
                </a:solidFill>
                <a:latin typeface="+mn-ea"/>
              </a:rPr>
              <a:t>我国流行病学情况：</a:t>
            </a:r>
            <a:endParaRPr lang="en-US" altLang="zh-CN" kern="0" dirty="0">
              <a:solidFill>
                <a:srgbClr val="000000"/>
              </a:solidFill>
              <a:latin typeface="+mn-ea"/>
            </a:endParaRP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</a:rPr>
              <a:t>我国目前尚无全国范围内的复发性阿弗他流行病学调查报告。</a:t>
            </a:r>
            <a:endParaRPr lang="en-US" altLang="zh-CN" sz="1600" spc="50" dirty="0">
              <a:latin typeface="仿宋_GB2312" panose="02010609030101010101" pitchFamily="49" charset="-122"/>
              <a:ea typeface="仿宋_GB2312" panose="02010609030101010101" pitchFamily="49" charset="-122"/>
              <a:cs typeface="+mj-ea"/>
            </a:endParaRP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</a:rPr>
              <a:t>近年发表于</a:t>
            </a:r>
            <a:r>
              <a:rPr lang="en-US" altLang="zh-CN" sz="1600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</a:rPr>
              <a:t>SCI</a:t>
            </a:r>
            <a:r>
              <a:rPr lang="zh-CN" altLang="en-US" sz="1600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</a:rPr>
              <a:t>期刊基于上海和四川地区人群的流行病学研究报告显示，该病的患病率为</a:t>
            </a:r>
            <a:r>
              <a:rPr lang="en-US" altLang="zh-CN" sz="1600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</a:rPr>
              <a:t>1.48%</a:t>
            </a:r>
            <a:r>
              <a:rPr lang="zh-CN" altLang="en-US" sz="1600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</a:rPr>
              <a:t>至</a:t>
            </a:r>
            <a:r>
              <a:rPr lang="en-US" altLang="zh-CN" sz="1600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</a:rPr>
              <a:t>2.69%</a:t>
            </a:r>
            <a:r>
              <a:rPr lang="zh-CN" altLang="en-US" sz="1600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</a:rPr>
              <a:t>。</a:t>
            </a:r>
            <a:endParaRPr lang="en-US" altLang="zh-CN" sz="1600" spc="50" dirty="0">
              <a:latin typeface="仿宋_GB2312" panose="02010609030101010101" pitchFamily="49" charset="-122"/>
              <a:ea typeface="仿宋_GB2312" panose="02010609030101010101" pitchFamily="49" charset="-122"/>
              <a:cs typeface="+mj-ea"/>
            </a:endParaRPr>
          </a:p>
          <a:p>
            <a:pPr marL="285750" indent="-285750" algn="just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rgbClr val="000000"/>
                </a:solidFill>
                <a:latin typeface="+mn-ea"/>
              </a:rPr>
              <a:t>弥补未满足的治疗需求情况：</a:t>
            </a:r>
            <a:endParaRPr lang="en-US" altLang="zh-CN" kern="0" dirty="0">
              <a:solidFill>
                <a:srgbClr val="000000"/>
              </a:solidFill>
              <a:latin typeface="+mn-ea"/>
            </a:endParaRP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b="1" kern="0" dirty="0">
                <a:solidFill>
                  <a:srgbClr val="FF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儿茶上清丸是</a:t>
            </a:r>
            <a:r>
              <a:rPr lang="zh-CN" altLang="zh-CN" sz="1600" b="1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含服</a:t>
            </a:r>
            <a:r>
              <a:rPr lang="zh-CN" altLang="zh-CN" sz="1600" b="1" kern="0" dirty="0">
                <a:solidFill>
                  <a:srgbClr val="FF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治疗</a:t>
            </a:r>
            <a:r>
              <a:rPr lang="zh-CN" altLang="en-US" sz="1600" b="1" kern="0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“</a:t>
            </a:r>
            <a:r>
              <a:rPr lang="zh-CN" altLang="en-US" sz="1600" b="1" spc="50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+mj-ea"/>
                <a:sym typeface="+mn-ea"/>
              </a:rPr>
              <a:t>复发性阿弗他溃疡上焦实热证</a:t>
            </a:r>
            <a:r>
              <a:rPr lang="zh-CN" altLang="en-US" sz="1600" b="1" kern="0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”</a:t>
            </a:r>
            <a:r>
              <a:rPr lang="zh-CN" altLang="en-US" sz="1600" b="1" spc="50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+mj-ea"/>
                <a:sym typeface="+mn-ea"/>
              </a:rPr>
              <a:t> </a:t>
            </a:r>
            <a:r>
              <a:rPr lang="zh-CN" altLang="en-US" sz="1600" b="1" kern="0" dirty="0">
                <a:solidFill>
                  <a:srgbClr val="FF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的唯一代表</a:t>
            </a:r>
            <a:r>
              <a:rPr lang="zh-CN" altLang="zh-CN" sz="1600" b="1" kern="0" dirty="0">
                <a:solidFill>
                  <a:srgbClr val="FF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药物</a:t>
            </a:r>
            <a:r>
              <a:rPr lang="zh-CN" altLang="en-US" sz="1600" kern="0" dirty="0"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。</a:t>
            </a:r>
            <a:r>
              <a:rPr lang="zh-CN" altLang="en-US" sz="1600" kern="0" dirty="0"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不但具有</a:t>
            </a:r>
            <a:r>
              <a:rPr lang="zh-CN" altLang="en-US" sz="1600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  <a:sym typeface="+mn-ea"/>
              </a:rPr>
              <a:t>清热退火，解毒止痛的功效，还增加了敛疮之功效，大大的缩短了</a:t>
            </a:r>
            <a:r>
              <a:rPr lang="zh-CN" altLang="zh-CN" sz="1600" kern="0" dirty="0"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复发性阿弗他溃疡</a:t>
            </a:r>
            <a:r>
              <a:rPr lang="zh-CN" altLang="en-US" sz="1600" kern="0" dirty="0"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的愈合时间</a:t>
            </a:r>
            <a:r>
              <a:rPr lang="zh-CN" altLang="en-US" sz="1600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  <a:sym typeface="+mn-ea"/>
              </a:rPr>
              <a:t>。</a:t>
            </a:r>
            <a:endParaRPr lang="en-US" altLang="zh-CN" sz="1600" spc="50" dirty="0">
              <a:latin typeface="仿宋_GB2312" panose="02010609030101010101" pitchFamily="49" charset="-122"/>
              <a:ea typeface="仿宋_GB2312" panose="02010609030101010101" pitchFamily="49" charset="-122"/>
              <a:cs typeface="+mj-ea"/>
              <a:sym typeface="+mn-ea"/>
            </a:endParaRP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spc="50" dirty="0">
                <a:latin typeface="仿宋_GB2312" panose="02010609030101010101" pitchFamily="49" charset="-122"/>
                <a:ea typeface="仿宋_GB2312" panose="02010609030101010101" pitchFamily="49" charset="-122"/>
                <a:cs typeface="+mj-ea"/>
                <a:sym typeface="+mn-ea"/>
              </a:rPr>
              <a:t>另外含服给药，极大的降低了口服药物全身给药的不良反应，尤其是对于一些胃肠功能不好的患者，明显提高服药意愿和顺应性。</a:t>
            </a:r>
            <a:endParaRPr lang="zh-CN" altLang="en-US" sz="1600" dirty="0">
              <a:latin typeface="+mn-ea"/>
              <a:cs typeface="微软雅黑" panose="020B0503020204020204" charset="-122"/>
              <a:sym typeface="+mn-ea"/>
            </a:endParaRPr>
          </a:p>
        </p:txBody>
      </p:sp>
      <p:sp>
        <p:nvSpPr>
          <p:cNvPr id="1048606" name="矩形 6"/>
          <p:cNvSpPr/>
          <p:nvPr/>
        </p:nvSpPr>
        <p:spPr>
          <a:xfrm>
            <a:off x="0" y="0"/>
            <a:ext cx="342900" cy="973606"/>
          </a:xfrm>
          <a:prstGeom prst="rect">
            <a:avLst/>
          </a:prstGeom>
          <a:solidFill>
            <a:srgbClr val="996633"/>
          </a:solidFill>
          <a:ln w="12700" cap="flat" cmpd="sng" algn="ctr">
            <a:solidFill>
              <a:srgbClr val="996633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5023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/>
    </mc:Choice>
    <mc:Fallback xmlns="">
      <p:transition spd="med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文本框 61"/>
          <p:cNvSpPr txBox="1"/>
          <p:nvPr/>
        </p:nvSpPr>
        <p:spPr>
          <a:xfrm>
            <a:off x="2689520" y="3178588"/>
            <a:ext cx="8705410" cy="34184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lvl="1" indent="-285750" algn="l">
              <a:lnSpc>
                <a:spcPct val="150000"/>
              </a:lnSpc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rgbClr val="FF0000"/>
                </a:solidFill>
                <a:effectLst/>
                <a:latin typeface="+mj-ea"/>
                <a:ea typeface="+mj-ea"/>
                <a:cs typeface="宋体" panose="02010600030101010101" pitchFamily="2" charset="-122"/>
              </a:rPr>
              <a:t>本品的优势：</a:t>
            </a:r>
            <a:endParaRPr lang="en-US" altLang="zh-CN" kern="0" dirty="0">
              <a:solidFill>
                <a:srgbClr val="FF0000"/>
              </a:solidFill>
              <a:effectLst/>
              <a:latin typeface="+mj-ea"/>
              <a:ea typeface="+mj-ea"/>
              <a:cs typeface="宋体" panose="02010600030101010101" pitchFamily="2" charset="-122"/>
            </a:endParaRPr>
          </a:p>
          <a:p>
            <a:pPr marL="742950" lvl="2" indent="-285750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CN" altLang="en-US" sz="1600" kern="0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源自古方、中外使用。</a:t>
            </a:r>
            <a:r>
              <a:rPr lang="zh-CN" altLang="en-US" sz="16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儿茶上清丸由荆门城“积荫堂”李氏创制于明末清初，迄今已有四百多年历史，是</a:t>
            </a:r>
            <a:r>
              <a:rPr lang="zh-CN" altLang="en-US" sz="1600" b="1" u="sng" kern="0" dirty="0">
                <a:solidFill>
                  <a:srgbClr val="00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湖北省非物质文化遗产</a:t>
            </a:r>
            <a:r>
              <a:rPr lang="zh-CN" altLang="en-US" sz="1600" kern="0" dirty="0">
                <a:solidFill>
                  <a:srgbClr val="00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，</a:t>
            </a:r>
            <a:r>
              <a:rPr lang="zh-CN" altLang="en-US" sz="16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远销欧美、日本、新加坡、马来西亚等地。</a:t>
            </a:r>
            <a:endParaRPr lang="en-US" altLang="zh-CN" sz="1600" kern="0" dirty="0">
              <a:solidFill>
                <a:srgbClr val="000000"/>
              </a:solidFill>
              <a:effectLst/>
              <a:ea typeface="仿宋_GB2312" panose="02010609030101010101" pitchFamily="49" charset="-122"/>
              <a:cs typeface="宋体" panose="02010600030101010101" pitchFamily="2" charset="-122"/>
            </a:endParaRPr>
          </a:p>
          <a:p>
            <a:pPr marL="742950" lvl="2" indent="-285750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CN" altLang="en-US" sz="1600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组方合理、疗效确切、安全性高。</a:t>
            </a:r>
            <a:r>
              <a:rPr lang="zh-CN" altLang="en-US" sz="16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国家</a:t>
            </a:r>
            <a:r>
              <a:rPr lang="en-US" altLang="zh-CN" sz="16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CDE</a:t>
            </a:r>
            <a:r>
              <a:rPr lang="zh-CN" altLang="en-US" sz="16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公开的技术审评报告中，根据</a:t>
            </a:r>
            <a:r>
              <a:rPr lang="zh-CN" altLang="en-US" sz="1600" b="1" u="sng" kern="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最新版</a:t>
            </a:r>
            <a:r>
              <a:rPr lang="en-US" altLang="zh-CN" sz="1600" b="1" u="sng" kern="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《</a:t>
            </a:r>
            <a:r>
              <a:rPr lang="zh-CN" altLang="en-US" sz="1600" b="1" u="sng" kern="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药品注册管理办法</a:t>
            </a:r>
            <a:r>
              <a:rPr lang="en-US" altLang="zh-CN" sz="1600" b="1" u="sng" kern="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》</a:t>
            </a:r>
            <a:r>
              <a:rPr lang="zh-CN" altLang="en-US" sz="1600" b="1" u="sng" kern="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要求完成的</a:t>
            </a:r>
            <a:r>
              <a:rPr lang="en-US" altLang="zh-CN" sz="1600" b="1" u="sng" kern="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Ⅱ</a:t>
            </a:r>
            <a:r>
              <a:rPr lang="zh-CN" altLang="en-US" sz="1600" b="1" u="sng" kern="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期、</a:t>
            </a:r>
            <a:r>
              <a:rPr lang="en-US" altLang="zh-CN" sz="1600" b="1" u="sng" kern="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Ⅲ</a:t>
            </a:r>
            <a:r>
              <a:rPr lang="zh-CN" altLang="en-US" sz="1600" b="1" u="sng" kern="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期临床</a:t>
            </a:r>
            <a:r>
              <a:rPr lang="zh-CN" altLang="en-US" sz="16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试验显示本品治疗复发性口腔溃疡（上焦实热证）能够促进溃疡愈合、缓解溃疡疼痛，改善上焦实热证口渴欲饮、口粘口臭的症状，治疗优势显著，且具有较好的安全性。组方不含石膏等容易引起腹泻的成分。</a:t>
            </a:r>
            <a:endParaRPr lang="en-US" altLang="zh-CN" sz="1600" kern="0" dirty="0">
              <a:solidFill>
                <a:srgbClr val="000000"/>
              </a:solidFill>
              <a:effectLst/>
              <a:ea typeface="仿宋_GB2312" panose="02010609030101010101" pitchFamily="49" charset="-122"/>
              <a:cs typeface="宋体" panose="02010600030101010101" pitchFamily="2" charset="-122"/>
            </a:endParaRPr>
          </a:p>
          <a:p>
            <a:pPr marL="742950" lvl="2" indent="-285750">
              <a:lnSpc>
                <a:spcPct val="13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zh-CN" altLang="en-US" sz="1600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直达病灶、标本兼治。</a:t>
            </a:r>
            <a:r>
              <a:rPr lang="zh-CN" altLang="en-US" sz="16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以局部解毒敛疮，消肿止痛为主，含服随津液到达全身亦可整体清热退火，</a:t>
            </a:r>
            <a:r>
              <a:rPr lang="zh-CN" altLang="en-US" sz="1600" b="1" u="sng" kern="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突显中医药标本兼治的专长</a:t>
            </a:r>
            <a:r>
              <a:rPr lang="zh-CN" altLang="en-US" sz="16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。</a:t>
            </a:r>
            <a:endParaRPr lang="zh-CN" altLang="en-US" sz="1400" dirty="0">
              <a:latin typeface="+mn-ea"/>
            </a:endParaRPr>
          </a:p>
        </p:txBody>
      </p:sp>
      <p:sp>
        <p:nvSpPr>
          <p:cNvPr id="1048610" name="文本框 66"/>
          <p:cNvSpPr txBox="1"/>
          <p:nvPr/>
        </p:nvSpPr>
        <p:spPr>
          <a:xfrm>
            <a:off x="1067997" y="260917"/>
            <a:ext cx="4337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latin typeface="+mn-ea"/>
              </a:rPr>
              <a:t>药品基本信息</a:t>
            </a:r>
          </a:p>
        </p:txBody>
      </p:sp>
      <p:sp>
        <p:nvSpPr>
          <p:cNvPr id="1048611" name="矩形 18"/>
          <p:cNvSpPr/>
          <p:nvPr/>
        </p:nvSpPr>
        <p:spPr>
          <a:xfrm>
            <a:off x="0" y="0"/>
            <a:ext cx="342900" cy="1013076"/>
          </a:xfrm>
          <a:prstGeom prst="rect">
            <a:avLst/>
          </a:prstGeom>
          <a:solidFill>
            <a:srgbClr val="99663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+mn-ea"/>
            </a:endParaRPr>
          </a:p>
        </p:txBody>
      </p:sp>
      <p:sp>
        <p:nvSpPr>
          <p:cNvPr id="1048613" name="文本框 13"/>
          <p:cNvSpPr txBox="1"/>
          <p:nvPr/>
        </p:nvSpPr>
        <p:spPr>
          <a:xfrm>
            <a:off x="473709" y="144145"/>
            <a:ext cx="15593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spc="600" dirty="0">
                <a:solidFill>
                  <a:srgbClr val="996633"/>
                </a:solidFill>
                <a:latin typeface="+mn-ea"/>
              </a:rPr>
              <a:t>01</a:t>
            </a:r>
          </a:p>
        </p:txBody>
      </p:sp>
      <p:sp>
        <p:nvSpPr>
          <p:cNvPr id="1048614" name="文本框 32"/>
          <p:cNvSpPr txBox="1"/>
          <p:nvPr/>
        </p:nvSpPr>
        <p:spPr>
          <a:xfrm>
            <a:off x="905539" y="3764126"/>
            <a:ext cx="1071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rgbClr val="002060"/>
                </a:solidFill>
                <a:latin typeface="+mn-ea"/>
              </a:rPr>
              <a:t>（</a:t>
            </a:r>
            <a:r>
              <a:rPr lang="en-US" altLang="zh-CN" sz="3600" dirty="0">
                <a:solidFill>
                  <a:srgbClr val="002060"/>
                </a:solidFill>
                <a:latin typeface="+mn-ea"/>
              </a:rPr>
              <a:t>2</a:t>
            </a:r>
            <a:r>
              <a:rPr lang="zh-CN" altLang="en-US" sz="3600" dirty="0">
                <a:solidFill>
                  <a:srgbClr val="002060"/>
                </a:solidFill>
                <a:latin typeface="+mn-ea"/>
              </a:rPr>
              <a:t>）</a:t>
            </a:r>
          </a:p>
        </p:txBody>
      </p:sp>
      <p:sp>
        <p:nvSpPr>
          <p:cNvPr id="1048619" name="文本框 62"/>
          <p:cNvSpPr txBox="1"/>
          <p:nvPr/>
        </p:nvSpPr>
        <p:spPr>
          <a:xfrm>
            <a:off x="480226" y="4642234"/>
            <a:ext cx="20173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CN" kern="0" dirty="0">
                <a:solidFill>
                  <a:srgbClr val="000000"/>
                </a:solidFill>
                <a:effectLst/>
                <a:ea typeface="微软雅黑" panose="020B0503020204020204" pitchFamily="34" charset="-122"/>
                <a:cs typeface="宋体" panose="02010600030101010101" pitchFamily="2" charset="-122"/>
              </a:rPr>
              <a:t>同疾病治疗领域内或同药理作用药品上市情况</a:t>
            </a:r>
            <a:endParaRPr lang="zh-CN" altLang="en-US" sz="2000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048622" name="矩形 4"/>
          <p:cNvSpPr/>
          <p:nvPr/>
        </p:nvSpPr>
        <p:spPr>
          <a:xfrm>
            <a:off x="544017" y="4492471"/>
            <a:ext cx="2014220" cy="134620"/>
          </a:xfrm>
          <a:prstGeom prst="rect">
            <a:avLst/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+mn-ea"/>
            </a:endParaRPr>
          </a:p>
        </p:txBody>
      </p:sp>
      <p:sp>
        <p:nvSpPr>
          <p:cNvPr id="2" name="文本框 65"/>
          <p:cNvSpPr txBox="1"/>
          <p:nvPr/>
        </p:nvSpPr>
        <p:spPr>
          <a:xfrm>
            <a:off x="2689520" y="1192428"/>
            <a:ext cx="8592466" cy="170098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参照药品建议：</a:t>
            </a:r>
            <a:r>
              <a:rPr lang="zh-CN" altLang="en-US" b="1" kern="0" dirty="0">
                <a:solidFill>
                  <a:srgbClr val="000000"/>
                </a:solidFill>
                <a:latin typeface="+mn-ea"/>
              </a:rPr>
              <a:t>连芩珍珠滴丸</a:t>
            </a:r>
            <a:endParaRPr lang="en-US" altLang="zh-CN" b="1" kern="0" dirty="0">
              <a:solidFill>
                <a:srgbClr val="000000"/>
              </a:solidFill>
              <a:latin typeface="+mn-ea"/>
            </a:endParaRP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kern="0" dirty="0">
                <a:solidFill>
                  <a:srgbClr val="000000"/>
                </a:solidFill>
                <a:latin typeface="等线" panose="02010600030101010101" pitchFamily="2" charset="-122"/>
                <a:ea typeface="仿宋_GB2312" panose="02010609030101010101" pitchFamily="49" charset="-122"/>
              </a:rPr>
              <a:t>医保目录中</a:t>
            </a:r>
            <a:r>
              <a:rPr lang="zh-CN" altLang="en-US" sz="1600" kern="0" dirty="0">
                <a:solidFill>
                  <a:srgbClr val="FF0000"/>
                </a:solidFill>
                <a:latin typeface="等线" panose="02010600030101010101" pitchFamily="2" charset="-122"/>
                <a:ea typeface="仿宋_GB2312" panose="02010609030101010101" pitchFamily="49" charset="-122"/>
              </a:rPr>
              <a:t>唯一给药途径与本品一致</a:t>
            </a:r>
            <a:r>
              <a:rPr lang="zh-CN" altLang="en-US" sz="1600" kern="0" dirty="0">
                <a:solidFill>
                  <a:srgbClr val="000000"/>
                </a:solidFill>
                <a:latin typeface="等线" panose="02010600030101010101" pitchFamily="2" charset="-122"/>
                <a:ea typeface="仿宋_GB2312" panose="02010609030101010101" pitchFamily="49" charset="-122"/>
              </a:rPr>
              <a:t>的复发性口疮（复发性阿弗他溃疡）用药，且</a:t>
            </a:r>
            <a:r>
              <a:rPr lang="zh-CN" altLang="en-US" sz="1600" kern="0" dirty="0">
                <a:solidFill>
                  <a:srgbClr val="FF0000"/>
                </a:solidFill>
                <a:latin typeface="等线" panose="02010600030101010101" pitchFamily="2" charset="-122"/>
                <a:ea typeface="仿宋_GB2312" panose="02010609030101010101" pitchFamily="49" charset="-122"/>
              </a:rPr>
              <a:t>功能主治与本品相近</a:t>
            </a:r>
            <a:r>
              <a:rPr lang="zh-CN" altLang="en-US" sz="1600" kern="0" dirty="0">
                <a:solidFill>
                  <a:srgbClr val="000000"/>
                </a:solidFill>
                <a:latin typeface="等线" panose="02010600030101010101" pitchFamily="2" charset="-122"/>
                <a:ea typeface="仿宋_GB2312" panose="02010609030101010101" pitchFamily="49" charset="-122"/>
              </a:rPr>
              <a:t>；其上市时间较早，</a:t>
            </a:r>
            <a:r>
              <a:rPr lang="zh-CN" altLang="en-US" sz="1600" kern="0" dirty="0">
                <a:solidFill>
                  <a:srgbClr val="FF0000"/>
                </a:solidFill>
                <a:latin typeface="等线" panose="02010600030101010101" pitchFamily="2" charset="-122"/>
                <a:ea typeface="仿宋_GB2312" panose="02010609030101010101" pitchFamily="49" charset="-122"/>
              </a:rPr>
              <a:t>临床应用广泛</a:t>
            </a:r>
            <a:r>
              <a:rPr lang="zh-CN" altLang="en-US" sz="1600" kern="0" dirty="0">
                <a:solidFill>
                  <a:srgbClr val="000000"/>
                </a:solidFill>
                <a:latin typeface="等线" panose="02010600030101010101" pitchFamily="2" charset="-122"/>
                <a:ea typeface="仿宋_GB2312" panose="02010609030101010101" pitchFamily="49" charset="-122"/>
              </a:rPr>
              <a:t>。</a:t>
            </a:r>
            <a:endParaRPr lang="en-US" altLang="zh-CN" sz="1600" kern="0" dirty="0">
              <a:solidFill>
                <a:srgbClr val="000000"/>
              </a:solidFill>
              <a:latin typeface="等线" panose="02010600030101010101" pitchFamily="2" charset="-122"/>
              <a:ea typeface="仿宋_GB2312" panose="02010609030101010101" pitchFamily="49" charset="-122"/>
            </a:endParaRP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目前医保目录内治疗复发性口疮（复发性阿弗他溃疡）且同为含服的药品为</a:t>
            </a:r>
            <a:r>
              <a:rPr lang="en-US" altLang="zh-CN" sz="16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2009</a:t>
            </a:r>
            <a:r>
              <a:rPr lang="zh-CN" altLang="en-US" sz="16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年上市的连芩珍珠滴丸，其与本品在作用机理和给药途径上最为相似。</a:t>
            </a:r>
            <a:endParaRPr lang="en-US" altLang="zh-CN" sz="1600" kern="0" dirty="0">
              <a:solidFill>
                <a:srgbClr val="000000"/>
              </a:solidFill>
              <a:effectLst/>
              <a:ea typeface="仿宋_GB2312" panose="02010609030101010101" pitchFamily="49" charset="-122"/>
              <a:cs typeface="宋体" panose="02010600030101010101" pitchFamily="2" charset="-122"/>
            </a:endParaRPr>
          </a:p>
        </p:txBody>
      </p:sp>
      <p:sp>
        <p:nvSpPr>
          <p:cNvPr id="3" name="文本框 38"/>
          <p:cNvSpPr txBox="1"/>
          <p:nvPr/>
        </p:nvSpPr>
        <p:spPr>
          <a:xfrm>
            <a:off x="782877" y="1245070"/>
            <a:ext cx="1354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rgbClr val="002060"/>
                </a:solidFill>
                <a:latin typeface="+mn-ea"/>
              </a:rPr>
              <a:t>（</a:t>
            </a:r>
            <a:r>
              <a:rPr lang="en-US" altLang="zh-CN" sz="3600" dirty="0">
                <a:solidFill>
                  <a:srgbClr val="002060"/>
                </a:solidFill>
                <a:latin typeface="+mn-ea"/>
              </a:rPr>
              <a:t>1</a:t>
            </a:r>
            <a:r>
              <a:rPr lang="zh-CN" altLang="en-US" sz="3600" dirty="0">
                <a:solidFill>
                  <a:srgbClr val="002060"/>
                </a:solidFill>
                <a:latin typeface="+mn-ea"/>
              </a:rPr>
              <a:t>）</a:t>
            </a:r>
          </a:p>
        </p:txBody>
      </p:sp>
      <p:sp>
        <p:nvSpPr>
          <p:cNvPr id="4" name="矩形 39"/>
          <p:cNvSpPr/>
          <p:nvPr/>
        </p:nvSpPr>
        <p:spPr>
          <a:xfrm>
            <a:off x="556895" y="1891401"/>
            <a:ext cx="2014220" cy="134620"/>
          </a:xfrm>
          <a:prstGeom prst="rect">
            <a:avLst/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+mn-ea"/>
            </a:endParaRPr>
          </a:p>
        </p:txBody>
      </p:sp>
      <p:sp>
        <p:nvSpPr>
          <p:cNvPr id="5" name="文本框 60"/>
          <p:cNvSpPr txBox="1"/>
          <p:nvPr/>
        </p:nvSpPr>
        <p:spPr>
          <a:xfrm>
            <a:off x="504251" y="2042918"/>
            <a:ext cx="1899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+mn-ea"/>
              </a:rPr>
              <a:t>参照药建议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/>
    </mc:Choice>
    <mc:Fallback xmlns="">
      <p:transition spd="med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矩形 18"/>
          <p:cNvSpPr/>
          <p:nvPr/>
        </p:nvSpPr>
        <p:spPr>
          <a:xfrm>
            <a:off x="0" y="0"/>
            <a:ext cx="342900" cy="1059125"/>
          </a:xfrm>
          <a:prstGeom prst="rect">
            <a:avLst/>
          </a:prstGeom>
          <a:solidFill>
            <a:srgbClr val="99663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+mn-ea"/>
            </a:endParaRPr>
          </a:p>
        </p:txBody>
      </p:sp>
      <p:sp>
        <p:nvSpPr>
          <p:cNvPr id="1048628" name="文本框 32"/>
          <p:cNvSpPr txBox="1"/>
          <p:nvPr/>
        </p:nvSpPr>
        <p:spPr>
          <a:xfrm>
            <a:off x="920065" y="1081120"/>
            <a:ext cx="1071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rgbClr val="002060"/>
                </a:solidFill>
                <a:latin typeface="+mn-ea"/>
              </a:rPr>
              <a:t>（</a:t>
            </a:r>
            <a:r>
              <a:rPr lang="en-US" altLang="zh-CN" sz="3600" dirty="0">
                <a:solidFill>
                  <a:srgbClr val="002060"/>
                </a:solidFill>
                <a:latin typeface="+mn-ea"/>
              </a:rPr>
              <a:t>1</a:t>
            </a:r>
            <a:r>
              <a:rPr lang="zh-CN" altLang="en-US" sz="3600" dirty="0">
                <a:solidFill>
                  <a:srgbClr val="002060"/>
                </a:solidFill>
                <a:latin typeface="+mn-ea"/>
              </a:rPr>
              <a:t>）</a:t>
            </a:r>
          </a:p>
        </p:txBody>
      </p:sp>
      <p:sp>
        <p:nvSpPr>
          <p:cNvPr id="1048629" name="文本框 38"/>
          <p:cNvSpPr txBox="1"/>
          <p:nvPr/>
        </p:nvSpPr>
        <p:spPr>
          <a:xfrm>
            <a:off x="957892" y="2732786"/>
            <a:ext cx="1129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rgbClr val="002060"/>
                </a:solidFill>
                <a:latin typeface="+mn-ea"/>
              </a:rPr>
              <a:t>（</a:t>
            </a:r>
            <a:r>
              <a:rPr lang="en-US" altLang="zh-CN" sz="3600" dirty="0">
                <a:solidFill>
                  <a:srgbClr val="002060"/>
                </a:solidFill>
                <a:latin typeface="+mn-ea"/>
              </a:rPr>
              <a:t>2</a:t>
            </a:r>
            <a:r>
              <a:rPr lang="zh-CN" altLang="en-US" sz="3600" dirty="0">
                <a:solidFill>
                  <a:srgbClr val="002060"/>
                </a:solidFill>
                <a:latin typeface="+mn-ea"/>
              </a:rPr>
              <a:t>）</a:t>
            </a:r>
          </a:p>
        </p:txBody>
      </p:sp>
      <p:sp>
        <p:nvSpPr>
          <p:cNvPr id="1048630" name="矩形 39"/>
          <p:cNvSpPr/>
          <p:nvPr/>
        </p:nvSpPr>
        <p:spPr>
          <a:xfrm>
            <a:off x="556895" y="3449041"/>
            <a:ext cx="2014220" cy="134620"/>
          </a:xfrm>
          <a:prstGeom prst="rect">
            <a:avLst/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048631" name="文本框 56"/>
          <p:cNvSpPr txBox="1"/>
          <p:nvPr/>
        </p:nvSpPr>
        <p:spPr>
          <a:xfrm>
            <a:off x="886518" y="4963668"/>
            <a:ext cx="1130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rgbClr val="002060"/>
                </a:solidFill>
                <a:latin typeface="+mn-ea"/>
              </a:rPr>
              <a:t>（</a:t>
            </a:r>
            <a:r>
              <a:rPr lang="en-US" altLang="zh-CN" sz="3600" dirty="0">
                <a:solidFill>
                  <a:srgbClr val="002060"/>
                </a:solidFill>
                <a:latin typeface="+mn-ea"/>
              </a:rPr>
              <a:t>3</a:t>
            </a:r>
            <a:r>
              <a:rPr lang="zh-CN" altLang="en-US" sz="3600" dirty="0">
                <a:solidFill>
                  <a:srgbClr val="002060"/>
                </a:solidFill>
                <a:latin typeface="+mn-ea"/>
              </a:rPr>
              <a:t>）</a:t>
            </a:r>
          </a:p>
        </p:txBody>
      </p:sp>
      <p:sp>
        <p:nvSpPr>
          <p:cNvPr id="1048632" name="文本框 60"/>
          <p:cNvSpPr txBox="1"/>
          <p:nvPr/>
        </p:nvSpPr>
        <p:spPr>
          <a:xfrm>
            <a:off x="460648" y="1956150"/>
            <a:ext cx="1936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rgbClr val="002060"/>
                </a:solidFill>
                <a:latin typeface="+mn-ea"/>
              </a:rPr>
              <a:t>不良反应情况</a:t>
            </a:r>
          </a:p>
        </p:txBody>
      </p:sp>
      <p:sp>
        <p:nvSpPr>
          <p:cNvPr id="1048633" name="文本框 62"/>
          <p:cNvSpPr txBox="1"/>
          <p:nvPr/>
        </p:nvSpPr>
        <p:spPr>
          <a:xfrm>
            <a:off x="556895" y="3633851"/>
            <a:ext cx="2014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rgbClr val="002060"/>
                </a:solidFill>
                <a:latin typeface="+mn-ea"/>
                <a:sym typeface="+mn-ea"/>
              </a:rPr>
              <a:t>说明书收载的</a:t>
            </a:r>
          </a:p>
          <a:p>
            <a:pPr algn="ctr"/>
            <a:r>
              <a:rPr lang="zh-CN" altLang="en-US" dirty="0">
                <a:solidFill>
                  <a:srgbClr val="002060"/>
                </a:solidFill>
                <a:latin typeface="+mn-ea"/>
                <a:sym typeface="+mn-ea"/>
              </a:rPr>
              <a:t>安全性信息描述</a:t>
            </a:r>
            <a:endParaRPr lang="zh-CN" altLang="en-US" dirty="0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048634" name="文本框 64"/>
          <p:cNvSpPr txBox="1"/>
          <p:nvPr/>
        </p:nvSpPr>
        <p:spPr>
          <a:xfrm>
            <a:off x="442170" y="5751576"/>
            <a:ext cx="2044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rgbClr val="002060"/>
                </a:solidFill>
                <a:latin typeface="+mn-ea"/>
                <a:sym typeface="+mn-ea"/>
              </a:rPr>
              <a:t>安全性方面</a:t>
            </a:r>
            <a:endParaRPr lang="en-US" altLang="zh-CN" dirty="0">
              <a:solidFill>
                <a:srgbClr val="002060"/>
              </a:solidFill>
              <a:latin typeface="+mn-ea"/>
              <a:sym typeface="+mn-ea"/>
            </a:endParaRPr>
          </a:p>
          <a:p>
            <a:pPr algn="ctr"/>
            <a:r>
              <a:rPr lang="zh-CN" altLang="en-US" dirty="0">
                <a:solidFill>
                  <a:srgbClr val="002060"/>
                </a:solidFill>
                <a:latin typeface="+mn-ea"/>
                <a:sym typeface="+mn-ea"/>
              </a:rPr>
              <a:t>优势和不足</a:t>
            </a:r>
          </a:p>
        </p:txBody>
      </p:sp>
      <p:sp>
        <p:nvSpPr>
          <p:cNvPr id="1048635" name="矩形 2"/>
          <p:cNvSpPr/>
          <p:nvPr/>
        </p:nvSpPr>
        <p:spPr>
          <a:xfrm>
            <a:off x="556895" y="5616956"/>
            <a:ext cx="2014220" cy="134620"/>
          </a:xfrm>
          <a:prstGeom prst="rect">
            <a:avLst/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048636" name="矩形 4"/>
          <p:cNvSpPr/>
          <p:nvPr/>
        </p:nvSpPr>
        <p:spPr>
          <a:xfrm>
            <a:off x="489858" y="1809465"/>
            <a:ext cx="2014220" cy="134620"/>
          </a:xfrm>
          <a:prstGeom prst="rect">
            <a:avLst/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048637" name="文本框 6"/>
          <p:cNvSpPr txBox="1"/>
          <p:nvPr/>
        </p:nvSpPr>
        <p:spPr>
          <a:xfrm>
            <a:off x="2939198" y="1460946"/>
            <a:ext cx="8827172" cy="460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lnSpc>
                <a:spcPct val="15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kern="0" dirty="0">
                <a:solidFill>
                  <a:srgbClr val="000000"/>
                </a:solidFill>
                <a:latin typeface="等线" panose="02010600030101010101" pitchFamily="2" charset="-122"/>
                <a:ea typeface="仿宋_GB2312" panose="02010609030101010101" pitchFamily="49" charset="-122"/>
                <a:sym typeface="Arial" panose="020B0604020202020204" pitchFamily="34" charset="0"/>
              </a:rPr>
              <a:t>上市至今</a:t>
            </a:r>
            <a:r>
              <a:rPr lang="zh-CN" altLang="en-US" kern="0" dirty="0">
                <a:solidFill>
                  <a:srgbClr val="FF0000"/>
                </a:solidFill>
                <a:latin typeface="等线" panose="02010600030101010101" pitchFamily="2" charset="-122"/>
                <a:ea typeface="仿宋_GB2312" panose="02010609030101010101" pitchFamily="49" charset="-122"/>
                <a:sym typeface="+mn-ea"/>
              </a:rPr>
              <a:t>未监测到任何不良反应发生及报道</a:t>
            </a:r>
            <a:r>
              <a:rPr lang="zh-CN" altLang="en-US" kern="0" dirty="0">
                <a:solidFill>
                  <a:srgbClr val="000000"/>
                </a:solidFill>
                <a:latin typeface="等线" panose="02010600030101010101" pitchFamily="2" charset="-122"/>
                <a:ea typeface="仿宋_GB2312" panose="02010609030101010101" pitchFamily="49" charset="-122"/>
                <a:sym typeface="+mn-ea"/>
              </a:rPr>
              <a:t>。</a:t>
            </a:r>
          </a:p>
        </p:txBody>
      </p:sp>
      <p:sp>
        <p:nvSpPr>
          <p:cNvPr id="1048638" name="文本框 10"/>
          <p:cNvSpPr txBox="1"/>
          <p:nvPr/>
        </p:nvSpPr>
        <p:spPr>
          <a:xfrm>
            <a:off x="473710" y="58420"/>
            <a:ext cx="1859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spc="600" dirty="0">
                <a:solidFill>
                  <a:srgbClr val="996633"/>
                </a:solidFill>
                <a:latin typeface="+mn-ea"/>
              </a:rPr>
              <a:t>02</a:t>
            </a:r>
          </a:p>
        </p:txBody>
      </p:sp>
      <p:sp>
        <p:nvSpPr>
          <p:cNvPr id="1048639" name="文本框 11"/>
          <p:cNvSpPr txBox="1"/>
          <p:nvPr/>
        </p:nvSpPr>
        <p:spPr>
          <a:xfrm>
            <a:off x="2016818" y="178948"/>
            <a:ext cx="4254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CN" altLang="en-US" sz="3600" dirty="0">
                <a:latin typeface="+mn-ea"/>
              </a:rPr>
              <a:t>安全性</a:t>
            </a:r>
          </a:p>
        </p:txBody>
      </p:sp>
      <p:sp>
        <p:nvSpPr>
          <p:cNvPr id="1048640" name="矩形 5"/>
          <p:cNvSpPr/>
          <p:nvPr>
            <p:custDataLst>
              <p:tags r:id="rId1"/>
            </p:custDataLst>
          </p:nvPr>
        </p:nvSpPr>
        <p:spPr>
          <a:xfrm>
            <a:off x="2922904" y="5036840"/>
            <a:ext cx="8712201" cy="1667215"/>
          </a:xfrm>
          <a:prstGeom prst="rect">
            <a:avLst/>
          </a:prstGeom>
          <a:noFill/>
        </p:spPr>
        <p:txBody>
          <a:bodyPr wrap="square" lIns="91440" tIns="45720" rIns="91440" bIns="45720"/>
          <a:lstStyle/>
          <a:p>
            <a:pPr marL="285750" lvl="1" indent="-285750">
              <a:lnSpc>
                <a:spcPct val="12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zh-CN" sz="18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临床试验期间并</a:t>
            </a:r>
            <a:r>
              <a:rPr lang="zh-CN" altLang="zh-CN" sz="1800" kern="0" dirty="0">
                <a:solidFill>
                  <a:srgbClr val="FF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未发生</a:t>
            </a:r>
            <a:r>
              <a:rPr lang="zh-CN" altLang="zh-CN" sz="18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严重不良事件，已发现的不良事件均为胃肠系统疾病，表现为腹部不适、恶心、消化不良、干呕、腹泻、腹痛等，均未采取治疗措施，治疗期间或治疗结束后</a:t>
            </a:r>
            <a:r>
              <a:rPr lang="zh-CN" altLang="zh-CN" sz="1800" kern="0" dirty="0">
                <a:solidFill>
                  <a:srgbClr val="FF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自行消失或缓解</a:t>
            </a:r>
            <a:r>
              <a:rPr lang="zh-CN" altLang="zh-CN" sz="18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。</a:t>
            </a:r>
            <a:endParaRPr lang="en-US" altLang="zh-CN" sz="1800" kern="0" dirty="0">
              <a:solidFill>
                <a:srgbClr val="000000"/>
              </a:solidFill>
              <a:effectLst/>
              <a:ea typeface="仿宋_GB2312" panose="02010609030101010101" pitchFamily="49" charset="-122"/>
              <a:cs typeface="宋体" panose="02010600030101010101" pitchFamily="2" charset="-122"/>
            </a:endParaRPr>
          </a:p>
          <a:p>
            <a:pPr marL="285750" lvl="1" indent="-285750">
              <a:lnSpc>
                <a:spcPct val="12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zh-CN" sz="18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实验室检查指标</a:t>
            </a:r>
            <a:r>
              <a:rPr lang="zh-CN" altLang="zh-CN" sz="1800" kern="0" dirty="0">
                <a:solidFill>
                  <a:srgbClr val="FF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未见</a:t>
            </a:r>
            <a:r>
              <a:rPr lang="zh-CN" altLang="zh-CN" sz="18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合并多项指标的疗前正常、疗后</a:t>
            </a:r>
            <a:r>
              <a:rPr lang="zh-CN" altLang="zh-CN" sz="1800" kern="0" dirty="0">
                <a:solidFill>
                  <a:srgbClr val="FF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异常者。</a:t>
            </a:r>
            <a:r>
              <a:rPr lang="zh-CN" altLang="zh-CN" sz="18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组方</a:t>
            </a:r>
            <a:r>
              <a:rPr lang="zh-CN" altLang="zh-CN" sz="1800" kern="0" dirty="0">
                <a:solidFill>
                  <a:srgbClr val="FF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不含</a:t>
            </a:r>
            <a:r>
              <a:rPr lang="zh-CN" altLang="en-US" sz="18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其它药品常用的</a:t>
            </a:r>
            <a:r>
              <a:rPr lang="zh-CN" altLang="zh-CN" sz="18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石膏等容易引起腹泻的成分。</a:t>
            </a:r>
            <a:endParaRPr lang="zh-CN" altLang="zh-CN" sz="1600" baseline="30000" dirty="0">
              <a:solidFill>
                <a:srgbClr val="FF0000"/>
              </a:solidFill>
              <a:latin typeface="+mn-ea"/>
              <a:sym typeface="Arial" panose="020B0604020202020204" pitchFamily="34" charset="0"/>
            </a:endParaRPr>
          </a:p>
        </p:txBody>
      </p:sp>
      <p:sp>
        <p:nvSpPr>
          <p:cNvPr id="2" name="文本框 6">
            <a:extLst>
              <a:ext uri="{FF2B5EF4-FFF2-40B4-BE49-F238E27FC236}">
                <a16:creationId xmlns:a16="http://schemas.microsoft.com/office/drawing/2014/main" id="{D0E427B6-AB26-CB27-EFA9-30EAD8E73C43}"/>
              </a:ext>
            </a:extLst>
          </p:cNvPr>
          <p:cNvSpPr txBox="1"/>
          <p:nvPr/>
        </p:nvSpPr>
        <p:spPr>
          <a:xfrm>
            <a:off x="2939198" y="2290026"/>
            <a:ext cx="8827172" cy="26407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720000" algn="just" fontAlgn="t">
              <a:lnSpc>
                <a:spcPct val="115000"/>
              </a:lnSpc>
            </a:pPr>
            <a:r>
              <a:rPr lang="zh-CN" altLang="zh-CN" sz="1800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【不良反应】临床试验期间受试者用药后出现：恶心、腹痛、消化不良、干呕、腹泻、尿</a:t>
            </a:r>
            <a:r>
              <a:rPr lang="en-US" altLang="zh-CN" sz="1800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NAG</a:t>
            </a:r>
            <a:r>
              <a:rPr lang="zh-CN" altLang="zh-CN" sz="1800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酶升高、尿微量白蛋白、大便潜血等。</a:t>
            </a:r>
            <a:endParaRPr lang="en-US" altLang="zh-CN" sz="1800" kern="0" dirty="0">
              <a:solidFill>
                <a:srgbClr val="000000"/>
              </a:solidFill>
              <a:effectLst/>
              <a:latin typeface="等线" panose="02010600030101010101" pitchFamily="2" charset="-122"/>
              <a:ea typeface="仿宋_GB2312" panose="02010609030101010101" pitchFamily="49" charset="-122"/>
              <a:cs typeface="宋体" panose="02010600030101010101" pitchFamily="2" charset="-122"/>
            </a:endParaRPr>
          </a:p>
          <a:p>
            <a:pPr indent="-720000" algn="just" fontAlgn="t">
              <a:lnSpc>
                <a:spcPct val="115000"/>
              </a:lnSpc>
            </a:pPr>
            <a:r>
              <a:rPr lang="zh-CN" altLang="zh-CN" sz="1800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【禁忌】</a:t>
            </a:r>
            <a:r>
              <a:rPr lang="en-US" altLang="zh-CN" sz="1800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1.</a:t>
            </a:r>
            <a:r>
              <a:rPr lang="zh-CN" altLang="zh-CN" sz="1800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孕妇、儿童、吞咽功能障碍者禁用。</a:t>
            </a:r>
            <a:r>
              <a:rPr lang="en-US" altLang="zh-CN" sz="1800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2.</a:t>
            </a:r>
            <a:r>
              <a:rPr lang="zh-CN" altLang="zh-CN" sz="1800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对本品及所含成份过敏者禁用。</a:t>
            </a:r>
            <a:endParaRPr lang="en-US" altLang="zh-CN" sz="1800" kern="0" dirty="0">
              <a:solidFill>
                <a:srgbClr val="000000"/>
              </a:solidFill>
              <a:effectLst/>
              <a:latin typeface="等线" panose="02010600030101010101" pitchFamily="2" charset="-122"/>
              <a:ea typeface="仿宋_GB2312" panose="02010609030101010101" pitchFamily="49" charset="-122"/>
              <a:cs typeface="宋体" panose="02010600030101010101" pitchFamily="2" charset="-122"/>
            </a:endParaRPr>
          </a:p>
          <a:p>
            <a:pPr indent="-720000" algn="just" fontAlgn="t">
              <a:lnSpc>
                <a:spcPct val="115000"/>
              </a:lnSpc>
            </a:pPr>
            <a:r>
              <a:rPr lang="zh-CN" altLang="zh-CN" sz="1800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【注意事项】</a:t>
            </a:r>
            <a:r>
              <a:rPr lang="en-US" altLang="zh-CN" sz="1800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1.</a:t>
            </a:r>
            <a:r>
              <a:rPr lang="zh-CN" altLang="zh-CN" sz="1800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不宜超疗程、长期反复使用。</a:t>
            </a:r>
            <a:r>
              <a:rPr lang="en-US" altLang="zh-CN" sz="1800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2.</a:t>
            </a:r>
            <a:r>
              <a:rPr lang="zh-CN" altLang="zh-CN" sz="1800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运动员慎用。</a:t>
            </a:r>
            <a:r>
              <a:rPr lang="en-US" altLang="zh-CN" sz="1800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3.</a:t>
            </a:r>
            <a:r>
              <a:rPr lang="zh-CN" altLang="zh-CN" sz="1800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有肾脏基础疾病者慎用。消化道溃疡患者慎用。</a:t>
            </a:r>
            <a:endParaRPr lang="en-US" altLang="zh-CN" sz="1800" kern="0" dirty="0">
              <a:solidFill>
                <a:srgbClr val="000000"/>
              </a:solidFill>
              <a:effectLst/>
              <a:latin typeface="等线" panose="02010600030101010101" pitchFamily="2" charset="-122"/>
              <a:ea typeface="仿宋_GB2312" panose="02010609030101010101" pitchFamily="49" charset="-122"/>
              <a:cs typeface="宋体" panose="02010600030101010101" pitchFamily="2" charset="-122"/>
            </a:endParaRPr>
          </a:p>
          <a:p>
            <a:pPr indent="-720000" algn="just" fontAlgn="t">
              <a:lnSpc>
                <a:spcPct val="115000"/>
              </a:lnSpc>
            </a:pPr>
            <a:r>
              <a:rPr lang="zh-CN" altLang="zh-CN" sz="1800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【临床试验】安全性研究结果：Ⅱ、Ⅲ期临床试验中，试验组共有</a:t>
            </a:r>
            <a:r>
              <a:rPr lang="en-US" altLang="zh-CN" sz="1800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477</a:t>
            </a:r>
            <a:r>
              <a:rPr lang="zh-CN" altLang="zh-CN" sz="1800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例受试者进入安全性数据集，</a:t>
            </a:r>
            <a:r>
              <a:rPr lang="zh-CN" altLang="zh-CN" sz="1800" kern="0" dirty="0">
                <a:solidFill>
                  <a:srgbClr val="FF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个别</a:t>
            </a:r>
            <a:r>
              <a:rPr lang="zh-CN" altLang="zh-CN" sz="1800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受试者出现恶心、腹痛、消化不良、干呕、腹泻、尿</a:t>
            </a:r>
            <a:r>
              <a:rPr lang="en-US" altLang="zh-CN" sz="1800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NAG</a:t>
            </a:r>
            <a:r>
              <a:rPr lang="zh-CN" altLang="zh-CN" sz="1800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酶升高、尿微量白蛋白、大便潜血等不良事件</a:t>
            </a:r>
            <a:r>
              <a:rPr lang="en-US" altLang="zh-CN" sz="1800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/</a:t>
            </a:r>
            <a:r>
              <a:rPr lang="zh-CN" altLang="zh-CN" sz="1800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反应。</a:t>
            </a: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/>
    </mc:Choice>
    <mc:Fallback xmlns="">
      <p:transition spd="med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矩形 18"/>
          <p:cNvSpPr/>
          <p:nvPr/>
        </p:nvSpPr>
        <p:spPr>
          <a:xfrm>
            <a:off x="0" y="0"/>
            <a:ext cx="342900" cy="981750"/>
          </a:xfrm>
          <a:prstGeom prst="rect">
            <a:avLst/>
          </a:prstGeom>
          <a:solidFill>
            <a:srgbClr val="99663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+mn-ea"/>
            </a:endParaRPr>
          </a:p>
        </p:txBody>
      </p:sp>
      <p:sp>
        <p:nvSpPr>
          <p:cNvPr id="1048644" name="文本框 32"/>
          <p:cNvSpPr txBox="1"/>
          <p:nvPr/>
        </p:nvSpPr>
        <p:spPr>
          <a:xfrm>
            <a:off x="991569" y="1118362"/>
            <a:ext cx="1071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rgbClr val="002060"/>
                </a:solidFill>
                <a:latin typeface="+mn-ea"/>
              </a:rPr>
              <a:t>（</a:t>
            </a:r>
            <a:r>
              <a:rPr lang="en-US" altLang="zh-CN" sz="3600" dirty="0">
                <a:solidFill>
                  <a:srgbClr val="002060"/>
                </a:solidFill>
                <a:latin typeface="+mn-ea"/>
              </a:rPr>
              <a:t>1</a:t>
            </a:r>
            <a:r>
              <a:rPr lang="zh-CN" altLang="en-US" sz="3600" dirty="0">
                <a:solidFill>
                  <a:srgbClr val="002060"/>
                </a:solidFill>
                <a:latin typeface="+mn-ea"/>
              </a:rPr>
              <a:t>）</a:t>
            </a:r>
          </a:p>
        </p:txBody>
      </p:sp>
      <p:sp>
        <p:nvSpPr>
          <p:cNvPr id="1048645" name="文本框 38"/>
          <p:cNvSpPr txBox="1"/>
          <p:nvPr/>
        </p:nvSpPr>
        <p:spPr>
          <a:xfrm>
            <a:off x="991569" y="2837730"/>
            <a:ext cx="1129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rgbClr val="002060"/>
                </a:solidFill>
                <a:latin typeface="+mn-ea"/>
              </a:rPr>
              <a:t>（</a:t>
            </a:r>
            <a:r>
              <a:rPr lang="en-US" altLang="zh-CN" sz="3600" dirty="0">
                <a:solidFill>
                  <a:srgbClr val="002060"/>
                </a:solidFill>
                <a:latin typeface="+mn-ea"/>
              </a:rPr>
              <a:t>2</a:t>
            </a:r>
            <a:r>
              <a:rPr lang="zh-CN" altLang="en-US" sz="3600" dirty="0">
                <a:solidFill>
                  <a:srgbClr val="002060"/>
                </a:solidFill>
                <a:latin typeface="+mn-ea"/>
              </a:rPr>
              <a:t>）</a:t>
            </a:r>
          </a:p>
        </p:txBody>
      </p:sp>
      <p:sp>
        <p:nvSpPr>
          <p:cNvPr id="1048646" name="矩形 39"/>
          <p:cNvSpPr/>
          <p:nvPr/>
        </p:nvSpPr>
        <p:spPr>
          <a:xfrm>
            <a:off x="556895" y="3527647"/>
            <a:ext cx="2014220" cy="134620"/>
          </a:xfrm>
          <a:prstGeom prst="rect">
            <a:avLst/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048647" name="文本框 56"/>
          <p:cNvSpPr txBox="1"/>
          <p:nvPr/>
        </p:nvSpPr>
        <p:spPr>
          <a:xfrm>
            <a:off x="918417" y="4590313"/>
            <a:ext cx="1130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rgbClr val="002060"/>
                </a:solidFill>
                <a:latin typeface="+mn-ea"/>
              </a:rPr>
              <a:t>（</a:t>
            </a:r>
            <a:r>
              <a:rPr lang="en-US" altLang="zh-CN" sz="3600" dirty="0">
                <a:solidFill>
                  <a:srgbClr val="002060"/>
                </a:solidFill>
                <a:latin typeface="+mn-ea"/>
              </a:rPr>
              <a:t>3</a:t>
            </a:r>
            <a:r>
              <a:rPr lang="zh-CN" altLang="en-US" sz="3600" dirty="0">
                <a:solidFill>
                  <a:srgbClr val="002060"/>
                </a:solidFill>
                <a:latin typeface="+mn-ea"/>
              </a:rPr>
              <a:t>）</a:t>
            </a:r>
          </a:p>
        </p:txBody>
      </p:sp>
      <p:sp>
        <p:nvSpPr>
          <p:cNvPr id="1048648" name="文本框 60"/>
          <p:cNvSpPr txBox="1"/>
          <p:nvPr/>
        </p:nvSpPr>
        <p:spPr>
          <a:xfrm>
            <a:off x="556895" y="1993392"/>
            <a:ext cx="2014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rgbClr val="002060"/>
                </a:solidFill>
                <a:latin typeface="+mn-ea"/>
              </a:rPr>
              <a:t>临床试验及技术审评报告</a:t>
            </a:r>
          </a:p>
        </p:txBody>
      </p:sp>
      <p:sp>
        <p:nvSpPr>
          <p:cNvPr id="1048649" name="文本框 62"/>
          <p:cNvSpPr txBox="1"/>
          <p:nvPr/>
        </p:nvSpPr>
        <p:spPr>
          <a:xfrm>
            <a:off x="527685" y="3660221"/>
            <a:ext cx="194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rgbClr val="002060"/>
                </a:solidFill>
                <a:latin typeface="+mn-ea"/>
                <a:sym typeface="+mn-ea"/>
              </a:rPr>
              <a:t>临床指南/</a:t>
            </a:r>
            <a:endParaRPr lang="en-US" altLang="zh-CN" dirty="0">
              <a:solidFill>
                <a:srgbClr val="002060"/>
              </a:solidFill>
              <a:latin typeface="+mn-ea"/>
              <a:sym typeface="+mn-ea"/>
            </a:endParaRPr>
          </a:p>
          <a:p>
            <a:pPr algn="ctr"/>
            <a:r>
              <a:rPr lang="zh-CN" altLang="en-US" dirty="0">
                <a:solidFill>
                  <a:srgbClr val="002060"/>
                </a:solidFill>
                <a:latin typeface="+mn-ea"/>
                <a:sym typeface="+mn-ea"/>
              </a:rPr>
              <a:t>诊疗规范推荐</a:t>
            </a:r>
          </a:p>
        </p:txBody>
      </p:sp>
      <p:sp>
        <p:nvSpPr>
          <p:cNvPr id="1048650" name="文本框 64"/>
          <p:cNvSpPr txBox="1"/>
          <p:nvPr/>
        </p:nvSpPr>
        <p:spPr>
          <a:xfrm>
            <a:off x="447039" y="5434375"/>
            <a:ext cx="22840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rgbClr val="002060"/>
                </a:solidFill>
                <a:latin typeface="+mn-ea"/>
                <a:sym typeface="+mn-ea"/>
              </a:rPr>
              <a:t>组方合理性及发挥中成药治疗优势</a:t>
            </a:r>
          </a:p>
        </p:txBody>
      </p:sp>
      <p:sp>
        <p:nvSpPr>
          <p:cNvPr id="1048651" name="矩形 2"/>
          <p:cNvSpPr/>
          <p:nvPr/>
        </p:nvSpPr>
        <p:spPr>
          <a:xfrm>
            <a:off x="556895" y="5299755"/>
            <a:ext cx="2014220" cy="134620"/>
          </a:xfrm>
          <a:prstGeom prst="rect">
            <a:avLst/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048652" name="矩形 4"/>
          <p:cNvSpPr/>
          <p:nvPr/>
        </p:nvSpPr>
        <p:spPr>
          <a:xfrm>
            <a:off x="556895" y="1846707"/>
            <a:ext cx="2014220" cy="134620"/>
          </a:xfrm>
          <a:prstGeom prst="rect">
            <a:avLst/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048653" name="文本框 6"/>
          <p:cNvSpPr txBox="1"/>
          <p:nvPr/>
        </p:nvSpPr>
        <p:spPr>
          <a:xfrm>
            <a:off x="2694512" y="1170855"/>
            <a:ext cx="9034680" cy="177291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lvl="1" indent="-2857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zh-CN" altLang="zh-CN" kern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支持本品上市申请的Ⅲ期临床试验采用多中心、随机、双盲、安慰剂对照试验设计</a:t>
            </a:r>
            <a:endParaRPr lang="en-US" altLang="zh-CN" kern="0" dirty="0">
              <a:solidFill>
                <a:srgbClr val="00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742950" lvl="2" indent="-2857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zh-CN" altLang="zh-CN" sz="1600" kern="0" dirty="0">
                <a:solidFill>
                  <a:srgbClr val="00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主要有效性结果：</a:t>
            </a:r>
            <a:r>
              <a:rPr lang="zh-CN" altLang="zh-CN" sz="1600" kern="0" dirty="0">
                <a:solidFill>
                  <a:srgbClr val="FF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所有溃疡愈合率</a:t>
            </a:r>
            <a:r>
              <a:rPr lang="zh-CN" altLang="en-US" sz="16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，</a:t>
            </a:r>
            <a:r>
              <a:rPr lang="zh-CN" altLang="zh-CN" sz="16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靶溃疡愈合率试验组为</a:t>
            </a:r>
            <a:r>
              <a:rPr lang="en-US" altLang="zh-CN" sz="16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70.95%</a:t>
            </a:r>
            <a:r>
              <a:rPr lang="zh-CN" altLang="zh-CN" sz="16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、对照组为</a:t>
            </a:r>
            <a:r>
              <a:rPr lang="en-US" altLang="zh-CN" sz="16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36.13%</a:t>
            </a:r>
            <a:r>
              <a:rPr lang="zh-CN" altLang="zh-CN" sz="16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，</a:t>
            </a:r>
            <a:r>
              <a:rPr lang="en-US" altLang="zh-CN" sz="16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,</a:t>
            </a:r>
            <a:r>
              <a:rPr lang="zh-CN" altLang="zh-CN" sz="1600" kern="0" dirty="0">
                <a:solidFill>
                  <a:srgbClr val="FF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试验组优于对照组</a:t>
            </a:r>
            <a:r>
              <a:rPr lang="zh-CN" altLang="zh-CN" sz="16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，两组间比较有显著性差异（</a:t>
            </a:r>
            <a:r>
              <a:rPr lang="en-US" altLang="zh-CN" sz="16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p</a:t>
            </a:r>
            <a:r>
              <a:rPr lang="zh-CN" altLang="zh-CN" sz="16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＜</a:t>
            </a:r>
            <a:r>
              <a:rPr lang="en-US" altLang="zh-CN" sz="16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0.05</a:t>
            </a:r>
            <a:r>
              <a:rPr lang="zh-CN" altLang="zh-CN" sz="16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）。</a:t>
            </a:r>
            <a:endParaRPr lang="en-US" altLang="zh-CN" sz="1600" kern="0" dirty="0">
              <a:solidFill>
                <a:srgbClr val="000000"/>
              </a:solidFill>
              <a:effectLst/>
              <a:ea typeface="仿宋_GB2312" panose="02010609030101010101" pitchFamily="49" charset="-122"/>
              <a:cs typeface="宋体" panose="02010600030101010101" pitchFamily="2" charset="-122"/>
            </a:endParaRPr>
          </a:p>
          <a:p>
            <a:pPr marL="742950" lvl="2" indent="-285750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zh-CN" altLang="zh-CN" sz="16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所有</a:t>
            </a:r>
            <a:r>
              <a:rPr lang="zh-CN" altLang="en-US" sz="1600" kern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其它有效性指标：</a:t>
            </a:r>
            <a:r>
              <a:rPr lang="zh-CN" altLang="en-US" sz="1600" kern="0" dirty="0">
                <a:solidFill>
                  <a:srgbClr val="000000"/>
                </a:solidFill>
                <a:ea typeface="仿宋_GB2312" panose="02010609030101010101" pitchFamily="49" charset="-122"/>
              </a:rPr>
              <a:t>如</a:t>
            </a:r>
            <a:r>
              <a:rPr lang="zh-CN" altLang="zh-CN" sz="16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溃疡愈合时间、靶溃疡愈合时间、口腔溃疡自觉疼痛评分、靶溃疡激惹痛评分、靶溃疡激惹痛消失率、口腔溃疡自觉疼痛消失率、口腔溃疡自觉疼痛消失时间、靶溃疡面积变化、靶溃疡局部体征评分、中医证候疗效试验组</a:t>
            </a:r>
            <a:r>
              <a:rPr lang="zh-CN" altLang="en-US" sz="1600" kern="0" dirty="0">
                <a:solidFill>
                  <a:srgbClr val="FF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均</a:t>
            </a:r>
            <a:r>
              <a:rPr lang="zh-CN" altLang="zh-CN" sz="1600" kern="0" dirty="0">
                <a:solidFill>
                  <a:srgbClr val="FF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优于对照组</a:t>
            </a:r>
            <a:r>
              <a:rPr lang="zh-CN" altLang="en-US" sz="1600" kern="0" dirty="0">
                <a:solidFill>
                  <a:srgbClr val="FF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。</a:t>
            </a:r>
            <a:endParaRPr lang="en-US" altLang="zh-CN" sz="14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048654" name="文本框 10"/>
          <p:cNvSpPr txBox="1"/>
          <p:nvPr/>
        </p:nvSpPr>
        <p:spPr>
          <a:xfrm>
            <a:off x="473710" y="58420"/>
            <a:ext cx="1859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spc="600" dirty="0">
                <a:solidFill>
                  <a:srgbClr val="996633"/>
                </a:solidFill>
                <a:latin typeface="+mn-ea"/>
              </a:rPr>
              <a:t>03</a:t>
            </a:r>
          </a:p>
        </p:txBody>
      </p:sp>
      <p:sp>
        <p:nvSpPr>
          <p:cNvPr id="1048655" name="文本框 11"/>
          <p:cNvSpPr txBox="1"/>
          <p:nvPr/>
        </p:nvSpPr>
        <p:spPr>
          <a:xfrm>
            <a:off x="1989662" y="127339"/>
            <a:ext cx="4254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latin typeface="+mn-ea"/>
              </a:rPr>
              <a:t>有效性</a:t>
            </a:r>
          </a:p>
        </p:txBody>
      </p:sp>
      <p:sp>
        <p:nvSpPr>
          <p:cNvPr id="1048656" name="文本框 12"/>
          <p:cNvSpPr txBox="1"/>
          <p:nvPr/>
        </p:nvSpPr>
        <p:spPr>
          <a:xfrm>
            <a:off x="2840990" y="4341349"/>
            <a:ext cx="8942070" cy="218605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zh-CN" sz="16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儿茶上清丸（原荆门上清丸）来源于荆门李氏“积荫堂”</a:t>
            </a:r>
            <a:r>
              <a:rPr lang="zh-CN" altLang="zh-CN" sz="1600" kern="0" dirty="0">
                <a:solidFill>
                  <a:srgbClr val="FF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传统古方</a:t>
            </a:r>
            <a:r>
              <a:rPr lang="zh-CN" altLang="zh-CN" sz="16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。</a:t>
            </a:r>
            <a:r>
              <a:rPr lang="zh-CN" altLang="zh-CN" sz="1600" kern="0" dirty="0"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方中以重用儿茶为</a:t>
            </a:r>
            <a:r>
              <a:rPr lang="zh-CN" altLang="zh-CN" sz="1600" kern="0" dirty="0">
                <a:solidFill>
                  <a:srgbClr val="FF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君药</a:t>
            </a:r>
            <a:r>
              <a:rPr lang="zh-CN" altLang="zh-CN" sz="1600" kern="0" dirty="0"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，清退上焦之实热，敛门户之疮淫，以黄连、山豆根为</a:t>
            </a:r>
            <a:r>
              <a:rPr lang="zh-CN" altLang="zh-CN" sz="1600" kern="0" dirty="0">
                <a:solidFill>
                  <a:srgbClr val="FF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臣药</a:t>
            </a:r>
            <a:r>
              <a:rPr lang="zh-CN" altLang="zh-CN" sz="1600" kern="0" dirty="0"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，两药同助君药清退肺热、消肿止痛。</a:t>
            </a:r>
            <a:r>
              <a:rPr lang="zh-CN" altLang="zh-CN" sz="1600" kern="0" dirty="0">
                <a:solidFill>
                  <a:srgbClr val="FF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人工麝香</a:t>
            </a:r>
            <a:r>
              <a:rPr lang="zh-CN" altLang="zh-CN" sz="1600" kern="0" dirty="0"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、冰片、硼砂三味相配共助，解毒敛疮，消肿止痛，为方中</a:t>
            </a:r>
            <a:r>
              <a:rPr lang="zh-CN" altLang="zh-CN" sz="1600" kern="0" dirty="0">
                <a:solidFill>
                  <a:srgbClr val="FF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佐药</a:t>
            </a:r>
            <a:r>
              <a:rPr lang="zh-CN" altLang="zh-CN" sz="1600" kern="0" dirty="0"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。荆芥、薄荷两药合用既能“火郁发之”，又清热消肿止痛，同为佐药。桔梗宣肺利咽，载药上行，生甘草调和诸药与桔梗合为</a:t>
            </a:r>
            <a:r>
              <a:rPr lang="zh-CN" altLang="zh-CN" sz="1600" kern="0" dirty="0">
                <a:solidFill>
                  <a:srgbClr val="FF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使药</a:t>
            </a:r>
            <a:r>
              <a:rPr lang="zh-CN" altLang="zh-CN" sz="1600" kern="0" dirty="0"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。</a:t>
            </a:r>
            <a:r>
              <a:rPr lang="zh-CN" altLang="zh-CN" sz="1600" kern="0" dirty="0">
                <a:solidFill>
                  <a:srgbClr val="FF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共奏清热退火、解毒敛疮、消肿止痛之功。</a:t>
            </a:r>
            <a:endParaRPr lang="en-US" altLang="zh-CN" sz="1600" kern="0" dirty="0">
              <a:solidFill>
                <a:srgbClr val="FF0000"/>
              </a:solidFill>
              <a:effectLst/>
              <a:ea typeface="仿宋_GB2312" panose="02010609030101010101" pitchFamily="49" charset="-122"/>
              <a:cs typeface="宋体" panose="02010600030101010101" pitchFamily="2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1600" kern="0" dirty="0">
              <a:solidFill>
                <a:srgbClr val="FF0000"/>
              </a:solidFill>
              <a:effectLst/>
              <a:ea typeface="仿宋_GB2312" panose="02010609030101010101" pitchFamily="49" charset="-122"/>
              <a:cs typeface="宋体" panose="02010600030101010101" pitchFamily="2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zh-CN" sz="16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儿茶上清丸含服给药，直接用于病变部位，</a:t>
            </a:r>
            <a:r>
              <a:rPr lang="zh-CN" altLang="zh-CN" sz="1600" kern="0" dirty="0">
                <a:solidFill>
                  <a:srgbClr val="FF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起效快、吸收好，</a:t>
            </a:r>
            <a:r>
              <a:rPr lang="zh-CN" altLang="zh-CN" sz="16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能够快速促进溃疡愈合；且含服后随津液到达全身亦可整体清热退火，</a:t>
            </a:r>
            <a:r>
              <a:rPr lang="zh-CN" altLang="zh-CN" sz="1600" kern="0" dirty="0">
                <a:solidFill>
                  <a:srgbClr val="FF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突显中医标本兼治之长</a:t>
            </a:r>
            <a:r>
              <a:rPr lang="zh-CN" altLang="zh-CN" sz="1600" kern="0" dirty="0">
                <a:solidFill>
                  <a:srgbClr val="000000"/>
                </a:solidFill>
                <a:effectLst/>
                <a:ea typeface="仿宋_GB2312" panose="02010609030101010101" pitchFamily="49" charset="-122"/>
                <a:cs typeface="宋体" panose="02010600030101010101" pitchFamily="2" charset="-122"/>
              </a:rPr>
              <a:t>。</a:t>
            </a:r>
            <a:endParaRPr lang="en-US" altLang="zh-CN" sz="1400" kern="0" dirty="0">
              <a:solidFill>
                <a:srgbClr val="000000"/>
              </a:solidFill>
              <a:effectLst/>
              <a:ea typeface="仿宋_GB2312" panose="02010609030101010101" pitchFamily="49" charset="-122"/>
              <a:cs typeface="宋体" panose="02010600030101010101" pitchFamily="2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CN" altLang="en-US" sz="1400" dirty="0">
              <a:latin typeface="+mn-ea"/>
              <a:sym typeface="Arial" panose="020B0604020202020204" pitchFamily="34" charset="0"/>
            </a:endParaRPr>
          </a:p>
        </p:txBody>
      </p:sp>
      <p:sp>
        <p:nvSpPr>
          <p:cNvPr id="1048657" name="文本框 5"/>
          <p:cNvSpPr txBox="1"/>
          <p:nvPr>
            <p:custDataLst>
              <p:tags r:id="rId1"/>
            </p:custDataLst>
          </p:nvPr>
        </p:nvSpPr>
        <p:spPr>
          <a:xfrm>
            <a:off x="2840990" y="3307887"/>
            <a:ext cx="9069705" cy="4395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lvl="1" indent="-285750" algn="l">
              <a:lnSpc>
                <a:spcPct val="150000"/>
              </a:lnSpc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sz="1600" kern="0" dirty="0">
                <a:solidFill>
                  <a:srgbClr val="000000"/>
                </a:solidFill>
                <a:ea typeface="仿宋_GB2312" panose="02010609030101010101" pitchFamily="49" charset="-122"/>
                <a:sym typeface="+mn-ea"/>
              </a:rPr>
              <a:t>年初刚上市，暂未列入相关指南、规范。</a:t>
            </a:r>
            <a:endParaRPr lang="en-US" altLang="zh-CN" sz="1600" kern="0" dirty="0">
              <a:solidFill>
                <a:srgbClr val="000000"/>
              </a:solidFill>
              <a:ea typeface="仿宋_GB2312" panose="02010609030101010101" pitchFamily="49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/>
    </mc:Choice>
    <mc:Fallback xmlns="">
      <p:transition spd="med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矩形 18"/>
          <p:cNvSpPr/>
          <p:nvPr/>
        </p:nvSpPr>
        <p:spPr>
          <a:xfrm>
            <a:off x="0" y="0"/>
            <a:ext cx="342900" cy="923330"/>
          </a:xfrm>
          <a:prstGeom prst="rect">
            <a:avLst/>
          </a:prstGeom>
          <a:solidFill>
            <a:srgbClr val="99663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+mn-ea"/>
            </a:endParaRPr>
          </a:p>
        </p:txBody>
      </p:sp>
      <p:sp>
        <p:nvSpPr>
          <p:cNvPr id="1048662" name="文本框 32"/>
          <p:cNvSpPr txBox="1"/>
          <p:nvPr/>
        </p:nvSpPr>
        <p:spPr>
          <a:xfrm>
            <a:off x="1003481" y="1266190"/>
            <a:ext cx="1071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rgbClr val="002060"/>
                </a:solidFill>
                <a:latin typeface="+mn-ea"/>
              </a:rPr>
              <a:t>（</a:t>
            </a:r>
            <a:r>
              <a:rPr lang="en-US" altLang="zh-CN" sz="3600" dirty="0">
                <a:solidFill>
                  <a:srgbClr val="002060"/>
                </a:solidFill>
                <a:latin typeface="+mn-ea"/>
              </a:rPr>
              <a:t>1</a:t>
            </a:r>
            <a:r>
              <a:rPr lang="zh-CN" altLang="en-US" sz="3600" dirty="0">
                <a:solidFill>
                  <a:srgbClr val="002060"/>
                </a:solidFill>
                <a:latin typeface="+mn-ea"/>
              </a:rPr>
              <a:t>）</a:t>
            </a:r>
          </a:p>
        </p:txBody>
      </p:sp>
      <p:sp>
        <p:nvSpPr>
          <p:cNvPr id="1048665" name="文本框 56"/>
          <p:cNvSpPr txBox="1"/>
          <p:nvPr/>
        </p:nvSpPr>
        <p:spPr>
          <a:xfrm>
            <a:off x="1050472" y="4869712"/>
            <a:ext cx="1130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rgbClr val="002060"/>
                </a:solidFill>
                <a:latin typeface="+mn-ea"/>
              </a:rPr>
              <a:t>（</a:t>
            </a:r>
            <a:r>
              <a:rPr lang="en-US" altLang="zh-CN" sz="3600" dirty="0">
                <a:solidFill>
                  <a:srgbClr val="002060"/>
                </a:solidFill>
                <a:latin typeface="+mn-ea"/>
              </a:rPr>
              <a:t>2</a:t>
            </a:r>
            <a:r>
              <a:rPr lang="zh-CN" altLang="en-US" sz="3600" dirty="0">
                <a:solidFill>
                  <a:srgbClr val="002060"/>
                </a:solidFill>
                <a:latin typeface="+mn-ea"/>
              </a:rPr>
              <a:t>）</a:t>
            </a:r>
          </a:p>
        </p:txBody>
      </p:sp>
      <p:sp>
        <p:nvSpPr>
          <p:cNvPr id="1048666" name="文本框 60"/>
          <p:cNvSpPr txBox="1"/>
          <p:nvPr/>
        </p:nvSpPr>
        <p:spPr>
          <a:xfrm>
            <a:off x="603886" y="2141220"/>
            <a:ext cx="1861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rgbClr val="002060"/>
                </a:solidFill>
                <a:latin typeface="+mn-ea"/>
              </a:rPr>
              <a:t>创新程度及应用创新</a:t>
            </a:r>
          </a:p>
        </p:txBody>
      </p:sp>
      <p:sp>
        <p:nvSpPr>
          <p:cNvPr id="1048668" name="文本框 64"/>
          <p:cNvSpPr txBox="1"/>
          <p:nvPr/>
        </p:nvSpPr>
        <p:spPr>
          <a:xfrm>
            <a:off x="683896" y="5796812"/>
            <a:ext cx="1839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solidFill>
                  <a:srgbClr val="002060"/>
                </a:solidFill>
                <a:latin typeface="+mn-ea"/>
                <a:sym typeface="+mn-ea"/>
              </a:rPr>
              <a:t>传承性</a:t>
            </a:r>
          </a:p>
        </p:txBody>
      </p:sp>
      <p:sp>
        <p:nvSpPr>
          <p:cNvPr id="1048669" name="矩形 2"/>
          <p:cNvSpPr/>
          <p:nvPr/>
        </p:nvSpPr>
        <p:spPr>
          <a:xfrm>
            <a:off x="603886" y="5641872"/>
            <a:ext cx="1919605" cy="134620"/>
          </a:xfrm>
          <a:prstGeom prst="rect">
            <a:avLst/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048670" name="矩形 4"/>
          <p:cNvSpPr/>
          <p:nvPr/>
        </p:nvSpPr>
        <p:spPr>
          <a:xfrm>
            <a:off x="556895" y="1994535"/>
            <a:ext cx="1919605" cy="142875"/>
          </a:xfrm>
          <a:prstGeom prst="rect">
            <a:avLst/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048671" name="文本框 8"/>
          <p:cNvSpPr txBox="1"/>
          <p:nvPr/>
        </p:nvSpPr>
        <p:spPr>
          <a:xfrm>
            <a:off x="2476500" y="4688767"/>
            <a:ext cx="8775224" cy="19088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zh-CN" altLang="zh-CN" kern="100" dirty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儿茶上清丸（原荆门上清丸）来源于荆门李氏“积荫堂”传统古方，具有清热解毒、消肿止痛之功。成方自明末清初，流传</a:t>
            </a:r>
            <a:r>
              <a:rPr lang="zh-CN" altLang="zh-CN" b="1" kern="100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应用</a:t>
            </a:r>
            <a:r>
              <a:rPr lang="en-US" altLang="zh-CN" b="1" kern="100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400</a:t>
            </a:r>
            <a:r>
              <a:rPr lang="zh-CN" altLang="en-US" b="1" kern="100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余</a:t>
            </a:r>
            <a:r>
              <a:rPr lang="zh-CN" altLang="zh-CN" b="1" kern="100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年</a:t>
            </a:r>
            <a:r>
              <a:rPr lang="zh-CN" altLang="zh-CN" kern="100" dirty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。中医学认为口疮病机之一为上焦实火熏灼，即火热内盛，上焦实热，上攻口舌所致。根据中医整体观念、辨证施治的基本特点，秉承《内经》</a:t>
            </a:r>
            <a:r>
              <a:rPr lang="en-US" altLang="zh-CN" kern="100" dirty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“</a:t>
            </a:r>
            <a:r>
              <a:rPr lang="zh-CN" altLang="zh-CN" kern="100" dirty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热者寒之</a:t>
            </a:r>
            <a:r>
              <a:rPr lang="en-US" altLang="zh-CN" kern="100" dirty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”</a:t>
            </a:r>
            <a:r>
              <a:rPr lang="zh-CN" altLang="zh-CN" kern="100" dirty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和</a:t>
            </a:r>
            <a:r>
              <a:rPr lang="en-US" altLang="zh-CN" kern="100" dirty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“</a:t>
            </a:r>
            <a:r>
              <a:rPr lang="zh-CN" altLang="zh-CN" kern="100" dirty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热淫于内，治以咸寒，佐以苦甘</a:t>
            </a:r>
            <a:r>
              <a:rPr lang="en-US" altLang="zh-CN" kern="100" dirty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”</a:t>
            </a:r>
            <a:r>
              <a:rPr lang="zh-CN" altLang="zh-CN" kern="100" dirty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的治疗原则，使用儿茶上</a:t>
            </a:r>
            <a:r>
              <a:rPr lang="zh-CN" altLang="zh-CN" b="1" kern="100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清丸清热退火，解毒敛疮，消肿止痛治之体现了中医经典理论以及临床经验的传承</a:t>
            </a:r>
            <a:r>
              <a:rPr lang="zh-CN" altLang="zh-CN" kern="100" dirty="0"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1048672" name="文本框 10"/>
          <p:cNvSpPr txBox="1"/>
          <p:nvPr/>
        </p:nvSpPr>
        <p:spPr>
          <a:xfrm>
            <a:off x="473710" y="58420"/>
            <a:ext cx="12320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spc="600" dirty="0">
                <a:solidFill>
                  <a:srgbClr val="996633"/>
                </a:solidFill>
                <a:latin typeface="+mn-ea"/>
              </a:rPr>
              <a:t>04</a:t>
            </a:r>
          </a:p>
        </p:txBody>
      </p:sp>
      <p:sp>
        <p:nvSpPr>
          <p:cNvPr id="1048673" name="文本框 11"/>
          <p:cNvSpPr txBox="1"/>
          <p:nvPr/>
        </p:nvSpPr>
        <p:spPr>
          <a:xfrm>
            <a:off x="1705762" y="154474"/>
            <a:ext cx="4254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latin typeface="+mn-ea"/>
              </a:rPr>
              <a:t>创新性</a:t>
            </a:r>
          </a:p>
        </p:txBody>
      </p:sp>
      <p:sp>
        <p:nvSpPr>
          <p:cNvPr id="1048675" name="文本框 6"/>
          <p:cNvSpPr txBox="1"/>
          <p:nvPr/>
        </p:nvSpPr>
        <p:spPr>
          <a:xfrm>
            <a:off x="2523491" y="896858"/>
            <a:ext cx="8957442" cy="362434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zh-CN" altLang="en-US" dirty="0"/>
              <a:t>自主知识产权的</a:t>
            </a:r>
            <a:r>
              <a:rPr lang="en-US" altLang="zh-CN" kern="0" dirty="0">
                <a:solidFill>
                  <a:srgbClr val="000000"/>
                </a:solidFill>
                <a:latin typeface="+mn-ea"/>
              </a:rPr>
              <a:t>1.1</a:t>
            </a:r>
            <a:r>
              <a:rPr lang="zh-CN" altLang="en-US" kern="0" dirty="0">
                <a:solidFill>
                  <a:srgbClr val="000000"/>
                </a:solidFill>
                <a:latin typeface="+mn-ea"/>
              </a:rPr>
              <a:t>类创新药。</a:t>
            </a:r>
            <a:r>
              <a:rPr lang="zh-CN" altLang="zh-CN" kern="0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唯一</a:t>
            </a:r>
            <a:r>
              <a:rPr lang="zh-CN" altLang="zh-CN" kern="0" dirty="0"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的治疗轻型复发性阿弗他溃疡上焦实热证的</a:t>
            </a:r>
            <a:r>
              <a:rPr lang="en-US" altLang="zh-CN" kern="0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1.1</a:t>
            </a:r>
            <a:r>
              <a:rPr lang="zh-CN" altLang="zh-CN" kern="0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类</a:t>
            </a:r>
            <a:r>
              <a:rPr lang="zh-CN" altLang="en-US" kern="0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自主知识产权的</a:t>
            </a:r>
            <a:r>
              <a:rPr lang="en-US" altLang="zh-CN" kern="0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1.1</a:t>
            </a:r>
            <a:r>
              <a:rPr lang="zh-CN" altLang="en-US" kern="0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类创新药。</a:t>
            </a:r>
            <a:endParaRPr lang="en-US" altLang="zh-CN" kern="0" dirty="0">
              <a:solidFill>
                <a:srgbClr val="FF0000"/>
              </a:solidFill>
              <a:latin typeface="仿宋" panose="02010609060101010101" pitchFamily="49" charset="-122"/>
              <a:ea typeface="仿宋" panose="02010609060101010101" pitchFamily="49" charset="-122"/>
              <a:cs typeface="宋体" panose="02010600030101010101" pitchFamily="2" charset="-122"/>
            </a:endParaRP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zh-CN" altLang="en-US" sz="1800" kern="0" dirty="0">
                <a:solidFill>
                  <a:srgbClr val="000000"/>
                </a:solidFill>
                <a:effectLst/>
                <a:latin typeface="+mn-ea"/>
                <a:cs typeface="宋体" panose="02010600030101010101" pitchFamily="2" charset="-122"/>
              </a:rPr>
              <a:t>标本兼治。</a:t>
            </a:r>
            <a:r>
              <a:rPr lang="zh-CN" altLang="zh-CN" sz="1800" kern="0" dirty="0">
                <a:solidFill>
                  <a:srgbClr val="00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以局部解毒敛疮，消肿止痛为主，含服随津液到达全身亦可整体清热退火，突显</a:t>
            </a:r>
            <a:r>
              <a:rPr lang="zh-CN" altLang="zh-CN" sz="1800" b="1" kern="0" dirty="0">
                <a:solidFill>
                  <a:srgbClr val="FF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中医药标本兼治</a:t>
            </a:r>
            <a:r>
              <a:rPr lang="zh-CN" altLang="zh-CN" sz="1800" kern="0" dirty="0">
                <a:solidFill>
                  <a:srgbClr val="00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的专长。</a:t>
            </a:r>
            <a:endParaRPr lang="en-US" altLang="zh-CN" sz="1800" kern="0" dirty="0">
              <a:solidFill>
                <a:srgbClr val="000000"/>
              </a:solidFill>
              <a:effectLst/>
              <a:latin typeface="仿宋" panose="02010609060101010101" pitchFamily="49" charset="-122"/>
              <a:ea typeface="仿宋" panose="02010609060101010101" pitchFamily="49" charset="-122"/>
              <a:cs typeface="宋体" panose="02010600030101010101" pitchFamily="2" charset="-122"/>
            </a:endParaRP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zh-CN" altLang="en-US" kern="0" dirty="0">
                <a:solidFill>
                  <a:srgbClr val="000000"/>
                </a:solidFill>
                <a:latin typeface="+mn-ea"/>
              </a:rPr>
              <a:t>奖誉有加。</a:t>
            </a:r>
            <a:r>
              <a:rPr lang="zh-CN" altLang="zh-CN" sz="1800" kern="0" dirty="0">
                <a:solidFill>
                  <a:srgbClr val="00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该方药“颇得制法、功力独胜、中外驰名”，被列为</a:t>
            </a:r>
            <a:r>
              <a:rPr lang="zh-CN" altLang="en-US" b="1" kern="0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</a:rPr>
              <a:t>省级非物</a:t>
            </a:r>
            <a:r>
              <a:rPr lang="zh-CN" altLang="en-US" sz="1800" b="1" kern="0" dirty="0">
                <a:solidFill>
                  <a:srgbClr val="FF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质文化遗产</a:t>
            </a:r>
            <a:r>
              <a:rPr lang="zh-CN" altLang="en-US" sz="1800" kern="0" dirty="0">
                <a:solidFill>
                  <a:srgbClr val="00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、</a:t>
            </a:r>
            <a:r>
              <a:rPr lang="zh-CN" altLang="en-US" sz="1800" b="1" kern="0" dirty="0">
                <a:solidFill>
                  <a:srgbClr val="FF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地方</a:t>
            </a:r>
            <a:r>
              <a:rPr lang="zh-CN" altLang="zh-CN" sz="1800" b="1" kern="0" dirty="0">
                <a:solidFill>
                  <a:srgbClr val="FF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科技进步一等奖</a:t>
            </a:r>
            <a:r>
              <a:rPr lang="zh-CN" altLang="zh-CN" sz="1800" kern="0" dirty="0">
                <a:solidFill>
                  <a:srgbClr val="00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。</a:t>
            </a:r>
            <a:endParaRPr lang="en-US" altLang="zh-CN" sz="1800" kern="0" dirty="0">
              <a:solidFill>
                <a:srgbClr val="000000"/>
              </a:solidFill>
              <a:effectLst/>
              <a:latin typeface="仿宋" panose="02010609060101010101" pitchFamily="49" charset="-122"/>
              <a:ea typeface="仿宋" panose="02010609060101010101" pitchFamily="49" charset="-122"/>
              <a:cs typeface="宋体" panose="02010600030101010101" pitchFamily="2" charset="-122"/>
            </a:endParaRP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zh-CN" altLang="en-US" kern="0" dirty="0">
                <a:solidFill>
                  <a:srgbClr val="000000"/>
                </a:solidFill>
                <a:latin typeface="+mn-ea"/>
              </a:rPr>
              <a:t>制备工艺现代化。</a:t>
            </a:r>
            <a:r>
              <a:rPr lang="zh-CN" altLang="zh-CN" sz="1800" kern="0" dirty="0">
                <a:solidFill>
                  <a:srgbClr val="00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传统古方为手工塑制丸，不能量产，质量难以保证，特别是微生物限度很难保证。</a:t>
            </a:r>
            <a:r>
              <a:rPr lang="zh-CN" altLang="en-US" sz="1800" kern="100" dirty="0">
                <a:effectLst/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采用现代机械泛制的生产技术，既降低了药品的生产成本，有保证了药品</a:t>
            </a:r>
            <a:r>
              <a:rPr lang="zh-CN" altLang="en-US" sz="1800" kern="100" dirty="0">
                <a:solidFill>
                  <a:srgbClr val="FF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质量均一稳定</a:t>
            </a:r>
            <a:r>
              <a:rPr lang="zh-CN" altLang="en-US" sz="1800" kern="100" dirty="0">
                <a:effectLst/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，还更</a:t>
            </a:r>
            <a:r>
              <a:rPr lang="zh-CN" altLang="en-US" sz="1800" kern="100" dirty="0">
                <a:solidFill>
                  <a:srgbClr val="FF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利于产品的储存、使用、携带</a:t>
            </a:r>
            <a:r>
              <a:rPr lang="zh-CN" altLang="en-US" sz="1800" kern="100" dirty="0">
                <a:effectLst/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。</a:t>
            </a: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zh-CN" altLang="en-US" kern="0" dirty="0">
                <a:solidFill>
                  <a:srgbClr val="000000"/>
                </a:solidFill>
                <a:latin typeface="+mn-ea"/>
              </a:rPr>
              <a:t>剂型更加合理。</a:t>
            </a:r>
            <a:r>
              <a:rPr lang="zh-CN" altLang="en-US" sz="1800" kern="100" dirty="0">
                <a:effectLst/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含服给药方式，</a:t>
            </a:r>
            <a:r>
              <a:rPr lang="zh-CN" altLang="en-US" sz="1800" kern="100" dirty="0">
                <a:solidFill>
                  <a:srgbClr val="FF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用药更精准便捷</a:t>
            </a:r>
            <a:r>
              <a:rPr lang="zh-CN" altLang="en-US" sz="1800" kern="100" dirty="0">
                <a:effectLst/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，同时极大的降低了口服药物对胃部的刺激，</a:t>
            </a:r>
            <a:r>
              <a:rPr lang="zh-CN" altLang="en-US" sz="1800" kern="100" dirty="0">
                <a:solidFill>
                  <a:srgbClr val="FF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Times New Roman" panose="02020603050405020304" pitchFamily="18" charset="0"/>
              </a:rPr>
              <a:t>提高了患者服药意愿和顺应性。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zh-CN" altLang="zh-CN" sz="16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/>
    </mc:Choice>
    <mc:Fallback xmlns="">
      <p:transition spd="med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矩形 18"/>
          <p:cNvSpPr/>
          <p:nvPr/>
        </p:nvSpPr>
        <p:spPr>
          <a:xfrm>
            <a:off x="0" y="0"/>
            <a:ext cx="342900" cy="981750"/>
          </a:xfrm>
          <a:prstGeom prst="rect">
            <a:avLst/>
          </a:prstGeom>
          <a:solidFill>
            <a:srgbClr val="99663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+mn-ea"/>
            </a:endParaRPr>
          </a:p>
        </p:txBody>
      </p:sp>
      <p:sp>
        <p:nvSpPr>
          <p:cNvPr id="1048681" name="文本框 32"/>
          <p:cNvSpPr txBox="1"/>
          <p:nvPr/>
        </p:nvSpPr>
        <p:spPr>
          <a:xfrm>
            <a:off x="1028382" y="1265250"/>
            <a:ext cx="1071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rgbClr val="002060"/>
                </a:solidFill>
                <a:latin typeface="+mn-ea"/>
              </a:rPr>
              <a:t>（</a:t>
            </a:r>
            <a:r>
              <a:rPr lang="en-US" altLang="zh-CN" sz="3600" dirty="0">
                <a:solidFill>
                  <a:srgbClr val="002060"/>
                </a:solidFill>
                <a:latin typeface="+mn-ea"/>
              </a:rPr>
              <a:t>1</a:t>
            </a:r>
            <a:r>
              <a:rPr lang="zh-CN" altLang="en-US" sz="3600" dirty="0">
                <a:solidFill>
                  <a:srgbClr val="002060"/>
                </a:solidFill>
                <a:latin typeface="+mn-ea"/>
              </a:rPr>
              <a:t>）</a:t>
            </a:r>
          </a:p>
        </p:txBody>
      </p:sp>
      <p:sp>
        <p:nvSpPr>
          <p:cNvPr id="1048682" name="文本框 38"/>
          <p:cNvSpPr txBox="1"/>
          <p:nvPr/>
        </p:nvSpPr>
        <p:spPr>
          <a:xfrm>
            <a:off x="992979" y="3137612"/>
            <a:ext cx="1129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rgbClr val="002060"/>
                </a:solidFill>
                <a:latin typeface="+mn-ea"/>
              </a:rPr>
              <a:t>（</a:t>
            </a:r>
            <a:r>
              <a:rPr lang="en-US" altLang="zh-CN" sz="3600" dirty="0">
                <a:solidFill>
                  <a:srgbClr val="002060"/>
                </a:solidFill>
                <a:latin typeface="+mn-ea"/>
              </a:rPr>
              <a:t>2</a:t>
            </a:r>
            <a:r>
              <a:rPr lang="zh-CN" altLang="en-US" sz="3600" dirty="0">
                <a:solidFill>
                  <a:srgbClr val="002060"/>
                </a:solidFill>
                <a:latin typeface="+mn-ea"/>
              </a:rPr>
              <a:t>）</a:t>
            </a:r>
          </a:p>
        </p:txBody>
      </p:sp>
      <p:sp>
        <p:nvSpPr>
          <p:cNvPr id="1048683" name="矩形 39"/>
          <p:cNvSpPr/>
          <p:nvPr/>
        </p:nvSpPr>
        <p:spPr>
          <a:xfrm>
            <a:off x="556895" y="3818967"/>
            <a:ext cx="2014220" cy="134620"/>
          </a:xfrm>
          <a:prstGeom prst="rect">
            <a:avLst/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048684" name="文本框 56"/>
          <p:cNvSpPr txBox="1"/>
          <p:nvPr/>
        </p:nvSpPr>
        <p:spPr>
          <a:xfrm>
            <a:off x="985613" y="5048465"/>
            <a:ext cx="1130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dirty="0">
                <a:solidFill>
                  <a:srgbClr val="002060"/>
                </a:solidFill>
                <a:latin typeface="+mn-ea"/>
              </a:rPr>
              <a:t>（</a:t>
            </a:r>
            <a:r>
              <a:rPr lang="en-US" altLang="zh-CN" sz="3600" dirty="0">
                <a:solidFill>
                  <a:srgbClr val="002060"/>
                </a:solidFill>
                <a:latin typeface="+mn-ea"/>
              </a:rPr>
              <a:t>3</a:t>
            </a:r>
            <a:r>
              <a:rPr lang="zh-CN" altLang="en-US" sz="3600" dirty="0">
                <a:solidFill>
                  <a:srgbClr val="002060"/>
                </a:solidFill>
                <a:latin typeface="+mn-ea"/>
              </a:rPr>
              <a:t>）</a:t>
            </a:r>
          </a:p>
        </p:txBody>
      </p:sp>
      <p:sp>
        <p:nvSpPr>
          <p:cNvPr id="1048685" name="文本框 60"/>
          <p:cNvSpPr txBox="1"/>
          <p:nvPr/>
        </p:nvSpPr>
        <p:spPr>
          <a:xfrm>
            <a:off x="447040" y="2134889"/>
            <a:ext cx="2272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000" kern="0" dirty="0">
                <a:solidFill>
                  <a:srgbClr val="000000"/>
                </a:solidFill>
                <a:effectLst/>
                <a:ea typeface="微软雅黑" panose="020B0503020204020204" pitchFamily="34" charset="-122"/>
                <a:cs typeface="宋体" panose="02010600030101010101" pitchFamily="2" charset="-122"/>
              </a:rPr>
              <a:t>公共健康</a:t>
            </a:r>
            <a:r>
              <a:rPr lang="zh-CN" altLang="en-US" sz="2000" kern="0" dirty="0">
                <a:solidFill>
                  <a:srgbClr val="000000"/>
                </a:solidFill>
                <a:effectLst/>
                <a:ea typeface="微软雅黑" panose="020B0503020204020204" pitchFamily="34" charset="-122"/>
                <a:cs typeface="宋体" panose="02010600030101010101" pitchFamily="2" charset="-122"/>
              </a:rPr>
              <a:t>、保基本</a:t>
            </a:r>
            <a:endParaRPr lang="zh-CN" altLang="en-US" sz="2000" dirty="0"/>
          </a:p>
        </p:txBody>
      </p:sp>
      <p:sp>
        <p:nvSpPr>
          <p:cNvPr id="1048686" name="文本框 62"/>
          <p:cNvSpPr txBox="1"/>
          <p:nvPr/>
        </p:nvSpPr>
        <p:spPr>
          <a:xfrm>
            <a:off x="458470" y="4038677"/>
            <a:ext cx="22726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rgbClr val="002060"/>
                </a:solidFill>
                <a:latin typeface="+mn-ea"/>
                <a:sym typeface="+mn-ea"/>
              </a:rPr>
              <a:t>弥补药品目录短板</a:t>
            </a:r>
          </a:p>
        </p:txBody>
      </p:sp>
      <p:sp>
        <p:nvSpPr>
          <p:cNvPr id="1048687" name="文本框 64"/>
          <p:cNvSpPr txBox="1"/>
          <p:nvPr/>
        </p:nvSpPr>
        <p:spPr>
          <a:xfrm>
            <a:off x="447040" y="5858398"/>
            <a:ext cx="212471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dirty="0">
                <a:solidFill>
                  <a:srgbClr val="002060"/>
                </a:solidFill>
                <a:latin typeface="+mn-ea"/>
                <a:sym typeface="+mn-ea"/>
              </a:rPr>
              <a:t>临床管理便利</a:t>
            </a:r>
          </a:p>
        </p:txBody>
      </p:sp>
      <p:sp>
        <p:nvSpPr>
          <p:cNvPr id="1048688" name="矩形 2"/>
          <p:cNvSpPr/>
          <p:nvPr/>
        </p:nvSpPr>
        <p:spPr>
          <a:xfrm>
            <a:off x="556895" y="5723778"/>
            <a:ext cx="2014220" cy="134620"/>
          </a:xfrm>
          <a:prstGeom prst="rect">
            <a:avLst/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048689" name="矩形 4"/>
          <p:cNvSpPr/>
          <p:nvPr/>
        </p:nvSpPr>
        <p:spPr>
          <a:xfrm>
            <a:off x="556895" y="1996671"/>
            <a:ext cx="2014220" cy="134620"/>
          </a:xfrm>
          <a:prstGeom prst="rect">
            <a:avLst/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+mn-ea"/>
            </a:endParaRPr>
          </a:p>
        </p:txBody>
      </p:sp>
      <p:sp>
        <p:nvSpPr>
          <p:cNvPr id="1048690" name="文本框 10"/>
          <p:cNvSpPr txBox="1"/>
          <p:nvPr/>
        </p:nvSpPr>
        <p:spPr>
          <a:xfrm>
            <a:off x="473710" y="58420"/>
            <a:ext cx="1859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spc="600" dirty="0">
                <a:solidFill>
                  <a:srgbClr val="996633"/>
                </a:solidFill>
                <a:latin typeface="+mn-ea"/>
              </a:rPr>
              <a:t>05</a:t>
            </a:r>
          </a:p>
        </p:txBody>
      </p:sp>
      <p:sp>
        <p:nvSpPr>
          <p:cNvPr id="1048691" name="文本框 11"/>
          <p:cNvSpPr txBox="1"/>
          <p:nvPr/>
        </p:nvSpPr>
        <p:spPr>
          <a:xfrm>
            <a:off x="1688828" y="171380"/>
            <a:ext cx="4254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spc="300" dirty="0">
                <a:latin typeface="+mn-ea"/>
              </a:rPr>
              <a:t>公平性（一）</a:t>
            </a:r>
          </a:p>
        </p:txBody>
      </p:sp>
      <p:sp>
        <p:nvSpPr>
          <p:cNvPr id="1048692" name="文本框 12"/>
          <p:cNvSpPr txBox="1"/>
          <p:nvPr/>
        </p:nvSpPr>
        <p:spPr>
          <a:xfrm>
            <a:off x="2830303" y="3574336"/>
            <a:ext cx="9081635" cy="75850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zh-CN" sz="1800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本品</a:t>
            </a:r>
            <a:r>
              <a:rPr lang="zh-CN" altLang="zh-CN" sz="1800" kern="0" dirty="0">
                <a:solidFill>
                  <a:srgbClr val="FF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弥补了医保目录内</a:t>
            </a:r>
            <a:r>
              <a:rPr lang="zh-CN" altLang="zh-CN" sz="1800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尚无治疗复发性阿弗他溃疡上焦实热证的含服药物的</a:t>
            </a:r>
            <a:r>
              <a:rPr lang="zh-CN" altLang="zh-CN" sz="1800" kern="0" dirty="0">
                <a:solidFill>
                  <a:srgbClr val="FF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空白</a:t>
            </a:r>
            <a:r>
              <a:rPr lang="zh-CN" altLang="zh-CN" sz="1800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，且开展了</a:t>
            </a:r>
            <a:r>
              <a:rPr lang="zh-CN" altLang="zh-CN" sz="1800" kern="0" dirty="0">
                <a:solidFill>
                  <a:srgbClr val="FF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严谨的临床试验</a:t>
            </a:r>
            <a:r>
              <a:rPr lang="zh-CN" altLang="zh-CN" sz="1800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，具有</a:t>
            </a:r>
            <a:r>
              <a:rPr lang="zh-CN" altLang="zh-CN" sz="1800" kern="0" dirty="0">
                <a:solidFill>
                  <a:srgbClr val="FF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微软雅黑" panose="020B0503020204020204" pitchFamily="34" charset="-122"/>
              </a:rPr>
              <a:t>高质量</a:t>
            </a:r>
            <a:r>
              <a:rPr lang="zh-CN" altLang="zh-CN" sz="1800" kern="0" dirty="0">
                <a:solidFill>
                  <a:srgbClr val="FF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的循证学证据</a:t>
            </a:r>
            <a:r>
              <a:rPr lang="zh-CN" altLang="zh-CN" sz="1800" kern="0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仿宋_GB2312" panose="02010609030101010101" pitchFamily="49" charset="-122"/>
                <a:cs typeface="宋体" panose="02010600030101010101" pitchFamily="2" charset="-122"/>
              </a:rPr>
              <a:t>。</a:t>
            </a:r>
            <a:endParaRPr lang="zh-CN" altLang="zh-CN" sz="1800" kern="100" dirty="0">
              <a:effectLst/>
              <a:latin typeface="等线" panose="02010600030101010101" pitchFamily="2" charset="-122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48693" name="矩形 30"/>
          <p:cNvSpPr/>
          <p:nvPr>
            <p:custDataLst>
              <p:tags r:id="rId1"/>
            </p:custDataLst>
          </p:nvPr>
        </p:nvSpPr>
        <p:spPr>
          <a:xfrm>
            <a:off x="2830303" y="4916786"/>
            <a:ext cx="8819515" cy="758501"/>
          </a:xfrm>
          <a:prstGeom prst="rect">
            <a:avLst/>
          </a:prstGeom>
        </p:spPr>
        <p:txBody>
          <a:bodyPr wrap="square" lIns="91440" tIns="45720" rIns="91440" bIns="45720">
            <a:noAutofit/>
          </a:bodyPr>
          <a:lstStyle/>
          <a:p>
            <a:pPr algn="l">
              <a:lnSpc>
                <a:spcPct val="120000"/>
              </a:lnSpc>
            </a:pPr>
            <a:endParaRPr lang="zh-CN" altLang="zh-CN" sz="2000" spc="150" dirty="0">
              <a:solidFill>
                <a:srgbClr val="0070C0"/>
              </a:solidFill>
              <a:latin typeface="+mn-ea"/>
              <a:cs typeface="微软雅黑" panose="020B0503020204020204" charset="-122"/>
              <a:sym typeface="+mn-ea"/>
            </a:endParaRPr>
          </a:p>
        </p:txBody>
      </p:sp>
      <p:sp>
        <p:nvSpPr>
          <p:cNvPr id="1048694" name="文本框 5"/>
          <p:cNvSpPr txBox="1"/>
          <p:nvPr>
            <p:custDataLst>
              <p:tags r:id="rId2"/>
            </p:custDataLst>
          </p:nvPr>
        </p:nvSpPr>
        <p:spPr>
          <a:xfrm>
            <a:off x="2848643" y="1113509"/>
            <a:ext cx="9173625" cy="231549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lvl="1" indent="-285750">
              <a:lnSpc>
                <a:spcPct val="120000"/>
              </a:lnSpc>
              <a:buSzPct val="50000"/>
              <a:buFont typeface="Wingdings" panose="05000000000000000000" pitchFamily="2" charset="2"/>
              <a:buChar char="l"/>
            </a:pPr>
            <a:r>
              <a:rPr lang="zh-CN" altLang="en-US" kern="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本病因发作时疼痛，影响进食及言语，给患者的日常生活及工作带来负面影响。本品能够促进口腔溃疡的愈合，减轻溃疡疼痛程度，缩短溃疡病程，改善口腔溃疡上焦实热证相关症状，</a:t>
            </a:r>
            <a:r>
              <a:rPr lang="zh-CN" altLang="en-US" kern="0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可显著改善患者的口腔健康水平及生活质量。</a:t>
            </a:r>
            <a:endParaRPr lang="en-US" altLang="zh-CN" kern="0" dirty="0">
              <a:solidFill>
                <a:srgbClr val="FF0000"/>
              </a:solidFill>
              <a:latin typeface="仿宋" panose="02010609060101010101" pitchFamily="49" charset="-122"/>
              <a:ea typeface="仿宋" panose="02010609060101010101" pitchFamily="49" charset="-122"/>
              <a:sym typeface="+mn-ea"/>
            </a:endParaRPr>
          </a:p>
          <a:p>
            <a:pPr marL="285750" lvl="1" indent="-285750">
              <a:lnSpc>
                <a:spcPct val="120000"/>
              </a:lnSpc>
              <a:buSzPct val="50000"/>
              <a:buFont typeface="Wingdings" panose="05000000000000000000" pitchFamily="2" charset="2"/>
              <a:buChar char="l"/>
            </a:pPr>
            <a:r>
              <a:rPr lang="zh-CN" altLang="en-US" kern="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口腔溃疡是常见疾病，属于基本医疗卫生服务需求。本品</a:t>
            </a:r>
            <a:r>
              <a:rPr lang="zh-CN" altLang="en-US" kern="0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非长期慢性病用药，仅需短期针对性治疗，药品费用对医保基金影响有限</a:t>
            </a:r>
            <a:r>
              <a:rPr lang="zh-CN" altLang="en-US" kern="0" dirty="0">
                <a:solidFill>
                  <a:srgbClr val="000000"/>
                </a:solidFill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，能满足临床合理用药需求。本品治疗高效快速，</a:t>
            </a:r>
            <a:r>
              <a:rPr lang="zh-CN" altLang="en-US" kern="0" dirty="0">
                <a:solidFill>
                  <a:srgbClr val="FF0000"/>
                </a:solidFill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缩短病程，报销后费用较低，参保人可承受。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ED92243-3238-35FD-E0CD-5C8DB0768E6E}"/>
              </a:ext>
            </a:extLst>
          </p:cNvPr>
          <p:cNvSpPr txBox="1"/>
          <p:nvPr/>
        </p:nvSpPr>
        <p:spPr>
          <a:xfrm>
            <a:off x="2830303" y="5031890"/>
            <a:ext cx="9081635" cy="13258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zh-CN" altLang="zh-CN" sz="1800" kern="0" dirty="0">
                <a:solidFill>
                  <a:srgbClr val="00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儿茶上清丸功能主治明确</a:t>
            </a:r>
            <a:r>
              <a:rPr lang="en-US" altLang="zh-CN" sz="1800" kern="0" dirty="0">
                <a:solidFill>
                  <a:srgbClr val="00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,</a:t>
            </a:r>
            <a:r>
              <a:rPr lang="zh-CN" altLang="zh-CN" sz="1800" kern="0" dirty="0">
                <a:solidFill>
                  <a:srgbClr val="00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开展了严谨的Ⅱ、Ⅲ期临床试验，按最新新药审评审批办法批准，</a:t>
            </a:r>
            <a:r>
              <a:rPr lang="zh-CN" altLang="zh-CN" sz="1800" b="1" kern="0" dirty="0">
                <a:solidFill>
                  <a:srgbClr val="FF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说明书中功能主治及适应症明确、用法用量及疗程清晰，</a:t>
            </a:r>
            <a:r>
              <a:rPr lang="zh-CN" altLang="zh-CN" sz="1800" kern="0" dirty="0">
                <a:solidFill>
                  <a:srgbClr val="00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注意事项、不良反应、禁忌等内容描述完整，便于临床医生合理、规范的用药，</a:t>
            </a:r>
            <a:r>
              <a:rPr lang="zh-CN" altLang="zh-CN" sz="1800" b="1" kern="0" dirty="0">
                <a:solidFill>
                  <a:srgbClr val="FF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临床管理难度低，经办审核难度低，</a:t>
            </a:r>
            <a:r>
              <a:rPr lang="zh-CN" altLang="zh-CN" sz="1800" kern="0" dirty="0">
                <a:solidFill>
                  <a:srgbClr val="00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口腔溃疡病程一般较短、且康复情况</a:t>
            </a:r>
            <a:r>
              <a:rPr lang="zh-CN" altLang="zh-CN" sz="1800" b="1" kern="0" dirty="0">
                <a:solidFill>
                  <a:srgbClr val="FF0000"/>
                </a:solidFill>
                <a:effectLst/>
                <a:latin typeface="仿宋" panose="02010609060101010101" pitchFamily="49" charset="-122"/>
                <a:ea typeface="仿宋" panose="02010609060101010101" pitchFamily="49" charset="-122"/>
                <a:cs typeface="宋体" panose="02010600030101010101" pitchFamily="2" charset="-122"/>
              </a:rPr>
              <a:t>患者自知性好，无滥用风险。</a:t>
            </a:r>
            <a:endParaRPr lang="zh-CN" altLang="zh-CN" sz="2400" b="1" kern="100" dirty="0">
              <a:solidFill>
                <a:srgbClr val="FF0000"/>
              </a:solidFill>
              <a:effectLst/>
              <a:latin typeface="仿宋" panose="02010609060101010101" pitchFamily="49" charset="-122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/>
    </mc:Choice>
    <mc:Fallback xmlns="">
      <p:transition spd="med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60c7ed01-4153-49cb-b06c-0512adbc43a4"/>
  <p:tag name="COMMONDATA" val="eyJoZGlkIjoiZjFmZWIzNDg2MmIzZjExOTIzMmViNTBmYTMwYTk0ZWY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NOCLEAR" val="0"/>
  <p:tag name="KSO_WM_UNIT_VALUE" val="54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076_3_1"/>
  <p:tag name="KSO_WM_UNIT_ID" val="diagram634_3*l_h_f*1076_3_1"/>
  <p:tag name="KSO_WM_TEMPLATE_CATEGORY" val="diagram"/>
  <p:tag name="KSO_WM_TEMPLATE_INDEX" val="634"/>
  <p:tag name="KSO_WM_UNIT_LAYERLEVEL" val="1_1_1"/>
  <p:tag name="KSO_WM_TAG_VERSION" val="1.0"/>
  <p:tag name="KSO_WM_BEAUTIFY_FLAG" val=""/>
  <p:tag name="KSO_WM_UNIT_PRESET_TEXT" val="单击此处添加文本具体内容，简明扼要的阐述您的观点。"/>
  <p:tag name="KSO_WM_UNIT_TEXT_FILL_FORE_SCHEMECOLOR_INDEX" val="13"/>
  <p:tag name="KSO_WM_UNIT_TEXT_FILL_TYPE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SUBTYPE" val="a"/>
  <p:tag name="KSO_WM_UNIT_NOCLEAR" val="0"/>
  <p:tag name="KSO_WM_UNIT_VALUE" val="54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076_3_1"/>
  <p:tag name="KSO_WM_UNIT_ID" val="diagram634_3*l_h_f*1076_3_1"/>
  <p:tag name="KSO_WM_TEMPLATE_CATEGORY" val="diagram"/>
  <p:tag name="KSO_WM_TEMPLATE_INDEX" val="634"/>
  <p:tag name="KSO_WM_UNIT_LAYERLEVEL" val="1_1_1"/>
  <p:tag name="KSO_WM_TAG_VERSION" val="1.0"/>
  <p:tag name="KSO_WM_BEAUTIFY_FLAG" val=""/>
  <p:tag name="KSO_WM_UNIT_PRESET_TEXT" val="单击此处添加文本具体内容，简明扼要的阐述您的观点。"/>
  <p:tag name="KSO_WM_UNIT_TEXT_FILL_FORE_SCHEMECOLOR_INDEX" val="13"/>
  <p:tag name="KSO_WM_UNIT_TEXT_FILL_TYPE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1950</Words>
  <Application>Microsoft Office PowerPoint</Application>
  <PresentationFormat>宽屏</PresentationFormat>
  <Paragraphs>106</Paragraphs>
  <Slides>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等线</vt:lpstr>
      <vt:lpstr>仿宋</vt:lpstr>
      <vt:lpstr>仿宋_GB2312</vt:lpstr>
      <vt:lpstr>微软雅黑</vt:lpstr>
      <vt:lpstr>Arial</vt:lpstr>
      <vt:lpstr>Calibri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Wei Wei</cp:lastModifiedBy>
  <cp:revision>1</cp:revision>
  <dcterms:created xsi:type="dcterms:W3CDTF">2023-07-04T14:51:00Z</dcterms:created>
  <dcterms:modified xsi:type="dcterms:W3CDTF">2024-07-09T08:14:07Z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0AFA78081A9D435A84EECC97846CB90D_13</vt:lpwstr>
  </property>
  <property fmtid="{D5CDD505-2E9C-101B-9397-08002B2CF9AE}" pid="3" name="KSOProductBuildVer">
    <vt:lpwstr>2052-11.1.0.14309</vt:lpwstr>
  </property>
</Properties>
</file>