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sldIdLst>
    <p:sldId id="267" r:id="rId2"/>
    <p:sldId id="257" r:id="rId3"/>
    <p:sldId id="258" r:id="rId4"/>
    <p:sldId id="259" r:id="rId5"/>
    <p:sldId id="279" r:id="rId6"/>
    <p:sldId id="262" r:id="rId7"/>
    <p:sldId id="264" r:id="rId8"/>
    <p:sldId id="265" r:id="rId9"/>
    <p:sldId id="266"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 huang" initials="" lastIdx="0" clrIdx="0"/>
  <p:cmAuthor id="1" name="daisy" initials="d" lastIdx="2" clrIdx="0"/>
  <p:cmAuthor id="2" name="林韵涵" initials="林" lastIdx="1" clrIdx="0"/>
  <p:cmAuthor id="3" name="Windows 用户" initials="W" lastIdx="1" clrIdx="0"/>
  <p:cmAuthor id="4" name="User" initials="U" lastIdx="1" clrIdx="0"/>
  <p:cmAuthor id="5" name="VivianSheng" initials="V" lastIdx="16" clrIdx="0"/>
  <p:cmAuthor id="6" name="dell" initials="d" lastIdx="1" clrIdx="5"/>
  <p:cmAuthor id="7" name="liangliling" initials="l" lastIdx="7" clrIdx="6"/>
  <p:cmAuthor id="11" name="tion" initials="t" lastIdx="1" clrIdx="10"/>
  <p:cmAuthor id="12" name="zhihu" initials="z" lastIdx="2" clrIdx="11"/>
  <p:cmAuthor id="13" name="派大星" initials="派" lastIdx="1" clrIdx="12"/>
  <p:cmAuthor id="75" name="作者" initials="A" lastIdx="0" clrIdx="24"/>
  <p:cmAuthor id="76" name="望月" initials="望月" lastIdx="2"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437F"/>
    <a:srgbClr val="F2F2F2"/>
    <a:srgbClr val="D3EEF9"/>
    <a:srgbClr val="26A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他克莫司颗粒合理使用时安全性可控</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0" y="0"/>
            <a:ext cx="12192000" cy="6858000"/>
          </a:xfrm>
          <a:prstGeom prst="rect">
            <a:avLst/>
          </a:prstGeom>
        </p:spPr>
      </p:pic>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828800" y="3840480"/>
            <a:ext cx="8534399" cy="276999"/>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dirty="0"/>
          </a:p>
        </p:txBody>
      </p:sp>
      <p:sp>
        <p:nvSpPr>
          <p:cNvPr id="6" name="Holder 6"/>
          <p:cNvSpPr>
            <a:spLocks noGrp="1"/>
          </p:cNvSpPr>
          <p:nvPr>
            <p:ph type="sldNum" sz="quarter" idx="7"/>
          </p:nvPr>
        </p:nvSpPr>
        <p:spPr>
          <a:xfrm>
            <a:off x="9067800" y="6377940"/>
            <a:ext cx="2804160" cy="276999"/>
          </a:xfrm>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
        <p:nvSpPr>
          <p:cNvPr id="11" name="object 2"/>
          <p:cNvSpPr/>
          <p:nvPr userDrawn="1"/>
        </p:nvSpPr>
        <p:spPr>
          <a:xfrm>
            <a:off x="609600" y="506859"/>
            <a:ext cx="2133600" cy="4888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62" name="path 62"/>
          <p:cNvSpPr/>
          <p:nvPr userDrawn="1"/>
        </p:nvSpPr>
        <p:spPr>
          <a:xfrm>
            <a:off x="458723" y="6379000"/>
            <a:ext cx="11506200" cy="22263"/>
          </a:xfrm>
          <a:custGeom>
            <a:avLst/>
            <a:gdLst/>
            <a:ahLst/>
            <a:cxnLst/>
            <a:rect l="0" t="0" r="0" b="0"/>
            <a:pathLst>
              <a:path w="18120" h="35">
                <a:moveTo>
                  <a:pt x="0" y="17"/>
                </a:moveTo>
                <a:lnTo>
                  <a:pt x="18120" y="17"/>
                </a:lnTo>
              </a:path>
            </a:pathLst>
          </a:custGeom>
          <a:noFill/>
          <a:ln w="22263" cap="flat">
            <a:solidFill>
              <a:srgbClr val="2B437F"/>
            </a:solidFill>
            <a:prstDash val="solid"/>
            <a:round/>
          </a:ln>
        </p:spPr>
        <p:txBody>
          <a:bodyPr rtlCol="0"/>
          <a:lstStyle/>
          <a:p>
            <a:pPr algn="ctr"/>
            <a:endParaRPr lang="zh-CN" altLang="en-US"/>
          </a:p>
        </p:txBody>
      </p:sp>
      <p:sp>
        <p:nvSpPr>
          <p:cNvPr id="64" name="rect 64"/>
          <p:cNvSpPr/>
          <p:nvPr userDrawn="1"/>
        </p:nvSpPr>
        <p:spPr>
          <a:xfrm>
            <a:off x="0" y="451104"/>
            <a:ext cx="228600" cy="685800"/>
          </a:xfrm>
          <a:prstGeom prst="rect">
            <a:avLst/>
          </a:prstGeom>
          <a:solidFill>
            <a:srgbClr val="2B437F"/>
          </a:solidFill>
          <a:ln w="0" cap="flat">
            <a:noFill/>
            <a:prstDash val="solid"/>
            <a:miter lim="0"/>
          </a:ln>
        </p:spPr>
        <p:txBody>
          <a:bodyPr rtlCol="0"/>
          <a:lstStyle/>
          <a:p>
            <a:pPr algn="ctr"/>
            <a:endParaRPr lang="zh-CN" altLang="en-US"/>
          </a:p>
        </p:txBody>
      </p:sp>
      <p:sp>
        <p:nvSpPr>
          <p:cNvPr id="2" name="object 2"/>
          <p:cNvSpPr/>
          <p:nvPr userDrawn="1"/>
        </p:nvSpPr>
        <p:spPr>
          <a:xfrm>
            <a:off x="10201910" y="257810"/>
            <a:ext cx="1762760" cy="3657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62" name="path 62"/>
          <p:cNvSpPr/>
          <p:nvPr userDrawn="1"/>
        </p:nvSpPr>
        <p:spPr>
          <a:xfrm>
            <a:off x="458723" y="6379000"/>
            <a:ext cx="11506200" cy="22263"/>
          </a:xfrm>
          <a:custGeom>
            <a:avLst/>
            <a:gdLst/>
            <a:ahLst/>
            <a:cxnLst/>
            <a:rect l="0" t="0" r="0" b="0"/>
            <a:pathLst>
              <a:path w="18120" h="35">
                <a:moveTo>
                  <a:pt x="0" y="17"/>
                </a:moveTo>
                <a:lnTo>
                  <a:pt x="18120" y="17"/>
                </a:lnTo>
              </a:path>
            </a:pathLst>
          </a:custGeom>
          <a:noFill/>
          <a:ln w="22263" cap="flat">
            <a:solidFill>
              <a:srgbClr val="2B437F"/>
            </a:solidFill>
            <a:prstDash val="solid"/>
            <a:round/>
          </a:ln>
        </p:spPr>
        <p:txBody>
          <a:bodyPr rtlCol="0"/>
          <a:lstStyle/>
          <a:p>
            <a:pPr algn="ctr"/>
            <a:endParaRPr lang="zh-CN" altLang="en-US"/>
          </a:p>
        </p:txBody>
      </p:sp>
      <p:sp>
        <p:nvSpPr>
          <p:cNvPr id="2" name="object 2"/>
          <p:cNvSpPr/>
          <p:nvPr userDrawn="1"/>
        </p:nvSpPr>
        <p:spPr>
          <a:xfrm>
            <a:off x="10201910" y="257810"/>
            <a:ext cx="1762760" cy="3657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4.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3.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7"/>
          </p:nvPr>
        </p:nvSpPr>
        <p:spPr>
          <a:xfrm>
            <a:off x="9067800" y="6377940"/>
            <a:ext cx="280416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F15528-21DE-4FAA-801E-634DDDAF4B2B}" type="slidenum">
              <a:rPr kumimoji="0" lang="en-US" altLang="zh-C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宋体" panose="02010600030101010101" pitchFamily="2" charset="-122"/>
                <a:cs typeface="+mn-cs"/>
              </a:rPr>
              <a:t>1</a:t>
            </a:fld>
            <a:endParaRPr kumimoji="0" lang="en-US" altLang="zh-CN" sz="1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15" name="文本框 14"/>
          <p:cNvSpPr txBox="1"/>
          <p:nvPr>
            <p:custDataLst>
              <p:tags r:id="rId1"/>
            </p:custDataLst>
          </p:nvPr>
        </p:nvSpPr>
        <p:spPr>
          <a:xfrm>
            <a:off x="1371600" y="2641600"/>
            <a:ext cx="7284720" cy="1568450"/>
          </a:xfrm>
          <a:prstGeom prst="rect">
            <a:avLst/>
          </a:prstGeom>
          <a:noFill/>
        </p:spPr>
        <p:txBody>
          <a:bodyPr wrap="square" rtlCol="0">
            <a:spAutoFit/>
          </a:bodyPr>
          <a:lstStyle/>
          <a:p>
            <a:pPr algn="ctr"/>
            <a:endParaRPr lang="en-US" altLang="zh-CN" sz="2400" b="1" dirty="0">
              <a:solidFill>
                <a:schemeClr val="tx1"/>
              </a:solidFill>
              <a:latin typeface="微软雅黑" panose="020B0503020204020204" charset="-122"/>
              <a:ea typeface="微软雅黑" panose="020B0503020204020204" charset="-122"/>
              <a:sym typeface="微软雅黑" panose="020B0503020204020204" charset="-122"/>
            </a:endParaRPr>
          </a:p>
          <a:p>
            <a:pPr algn="ctr"/>
            <a:r>
              <a:rPr lang="zh-CN" altLang="en-US" sz="4000" b="1" dirty="0">
                <a:solidFill>
                  <a:schemeClr val="tx1"/>
                </a:solidFill>
                <a:latin typeface="微软雅黑" panose="020B0503020204020204" charset="-122"/>
                <a:ea typeface="微软雅黑" panose="020B0503020204020204" charset="-122"/>
                <a:sym typeface="微软雅黑" panose="020B0503020204020204" charset="-122"/>
              </a:rPr>
              <a:t>他克莫司颗粒</a:t>
            </a:r>
          </a:p>
          <a:p>
            <a:pPr algn="ctr"/>
            <a:r>
              <a:rPr sz="3200" b="1"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sz="3200" b="1"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赛倍乐</a:t>
            </a:r>
            <a:r>
              <a:rPr sz="3200" b="1" kern="0" spc="30" baseline="170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sz="3200" b="1" kern="0" spc="-20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32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32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textbox 6"/>
          <p:cNvSpPr/>
          <p:nvPr/>
        </p:nvSpPr>
        <p:spPr>
          <a:xfrm>
            <a:off x="2691256" y="4538599"/>
            <a:ext cx="4947284" cy="424180"/>
          </a:xfrm>
          <a:prstGeom prst="rect">
            <a:avLst/>
          </a:prstGeom>
          <a:solidFill>
            <a:srgbClr val="2B437F"/>
          </a:solidFill>
          <a:ln w="0" cap="flat">
            <a:noFill/>
            <a:prstDash val="solid"/>
            <a:miter lim="0"/>
          </a:ln>
        </p:spPr>
        <p:txBody>
          <a:bodyPr vert="horz" wrap="square" lIns="0" tIns="0" rIns="0" bIns="0"/>
          <a:lstStyle/>
          <a:p>
            <a:pPr algn="l" rtl="0" eaLnBrk="0">
              <a:lnSpc>
                <a:spcPct val="102000"/>
              </a:lnSpc>
            </a:pPr>
            <a:endParaRPr sz="700" dirty="0">
              <a:latin typeface="Arial" panose="020B0604020202020204"/>
              <a:ea typeface="Arial" panose="020B0604020202020204"/>
              <a:cs typeface="Arial" panose="020B0604020202020204"/>
            </a:endParaRPr>
          </a:p>
          <a:p>
            <a:pPr marL="838835" algn="l" rtl="0" eaLnBrk="0">
              <a:lnSpc>
                <a:spcPct val="95000"/>
              </a:lnSpc>
              <a:spcBef>
                <a:spcPts val="5"/>
              </a:spcBef>
            </a:pPr>
            <a:r>
              <a:rPr lang="zh-CN"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杭州中美华东</a:t>
            </a:r>
            <a:r>
              <a:rPr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制药</a:t>
            </a:r>
            <a:r>
              <a:rPr lang="zh-CN" sz="18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江东有限公司</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p:nvPr/>
        </p:nvSpPr>
        <p:spPr>
          <a:xfrm>
            <a:off x="0" y="0"/>
            <a:ext cx="3721734" cy="6858000"/>
          </a:xfrm>
          <a:prstGeom prst="rect">
            <a:avLst/>
          </a:prstGeom>
          <a:solidFill>
            <a:srgbClr val="2B437F"/>
          </a:solidFill>
          <a:ln w="0" cap="flat">
            <a:solidFill>
              <a:srgbClr val="2B437F"/>
            </a:solid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1846580" algn="l" rtl="0" eaLnBrk="0">
              <a:lnSpc>
                <a:spcPct val="97000"/>
              </a:lnSpc>
            </a:pPr>
            <a:r>
              <a:rPr sz="48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目录</a:t>
            </a:r>
            <a:endParaRPr sz="4800" dirty="0">
              <a:latin typeface="微软雅黑" panose="020B0503020204020204" charset="-122"/>
              <a:ea typeface="微软雅黑" panose="020B0503020204020204" charset="-122"/>
              <a:cs typeface="微软雅黑" panose="020B0503020204020204" charset="-122"/>
            </a:endParaRPr>
          </a:p>
          <a:p>
            <a:pPr marL="594360" algn="l" rtl="0" eaLnBrk="0">
              <a:lnSpc>
                <a:spcPct val="86000"/>
              </a:lnSpc>
              <a:spcBef>
                <a:spcPts val="55"/>
              </a:spcBef>
            </a:pPr>
            <a:r>
              <a:rPr sz="3100" b="1" kern="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CONTENTS</a:t>
            </a:r>
            <a:endParaRPr sz="3100" dirty="0">
              <a:latin typeface="微软雅黑" panose="020B0503020204020204" charset="-122"/>
              <a:ea typeface="微软雅黑" panose="020B0503020204020204" charset="-122"/>
              <a:cs typeface="微软雅黑" panose="020B0503020204020204" charset="-122"/>
            </a:endParaRPr>
          </a:p>
        </p:txBody>
      </p:sp>
      <p:sp>
        <p:nvSpPr>
          <p:cNvPr id="14" name="textbox 14"/>
          <p:cNvSpPr/>
          <p:nvPr>
            <p:custDataLst>
              <p:tags r:id="rId1"/>
            </p:custDataLst>
          </p:nvPr>
        </p:nvSpPr>
        <p:spPr>
          <a:xfrm>
            <a:off x="6662927" y="1028319"/>
            <a:ext cx="3743325" cy="512444"/>
          </a:xfrm>
          <a:prstGeom prst="rect">
            <a:avLst/>
          </a:prstGeom>
          <a:solidFill>
            <a:srgbClr val="2B437F"/>
          </a:solidFill>
          <a:ln w="0" cap="flat">
            <a:noFill/>
            <a:prstDash val="solid"/>
            <a:miter lim="0"/>
          </a:ln>
        </p:spPr>
        <p:txBody>
          <a:bodyPr vert="horz" wrap="square" lIns="0" tIns="0" rIns="0" bIns="0"/>
          <a:lstStyle/>
          <a:p>
            <a:pPr algn="l" rtl="0" eaLnBrk="0">
              <a:lnSpc>
                <a:spcPct val="102000"/>
              </a:lnSpc>
            </a:pPr>
            <a:endParaRPr sz="900" dirty="0">
              <a:latin typeface="Arial" panose="020B0604020202020204"/>
              <a:ea typeface="Arial" panose="020B0604020202020204"/>
              <a:cs typeface="Arial" panose="020B0604020202020204"/>
            </a:endParaRPr>
          </a:p>
          <a:p>
            <a:pPr marL="512445" algn="l" rtl="0" eaLnBrk="0">
              <a:lnSpc>
                <a:spcPts val="2330"/>
              </a:lnSpc>
              <a:spcBef>
                <a:spcPts val="0"/>
              </a:spcBef>
            </a:pPr>
            <a:r>
              <a:rPr sz="1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药品基本信息</a:t>
            </a:r>
            <a:endParaRPr sz="1900" dirty="0">
              <a:latin typeface="微软雅黑" panose="020B0503020204020204" charset="-122"/>
              <a:ea typeface="微软雅黑" panose="020B0503020204020204" charset="-122"/>
              <a:cs typeface="微软雅黑" panose="020B0503020204020204" charset="-122"/>
            </a:endParaRPr>
          </a:p>
        </p:txBody>
      </p:sp>
      <p:sp>
        <p:nvSpPr>
          <p:cNvPr id="16" name="textbox 16"/>
          <p:cNvSpPr/>
          <p:nvPr>
            <p:custDataLst>
              <p:tags r:id="rId2"/>
            </p:custDataLst>
          </p:nvPr>
        </p:nvSpPr>
        <p:spPr>
          <a:xfrm>
            <a:off x="6662927" y="2750439"/>
            <a:ext cx="3743325" cy="512444"/>
          </a:xfrm>
          <a:prstGeom prst="rect">
            <a:avLst/>
          </a:prstGeom>
          <a:solidFill>
            <a:srgbClr val="2B437F"/>
          </a:solidFill>
          <a:ln w="0" cap="flat">
            <a:noFill/>
            <a:prstDash val="solid"/>
            <a:miter lim="0"/>
          </a:ln>
        </p:spPr>
        <p:txBody>
          <a:bodyPr vert="horz" wrap="square" lIns="0" tIns="0" rIns="0" bIns="0"/>
          <a:lstStyle/>
          <a:p>
            <a:pPr algn="l" rtl="0" eaLnBrk="0">
              <a:lnSpc>
                <a:spcPct val="102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12445" algn="l" rtl="0" eaLnBrk="0">
              <a:lnSpc>
                <a:spcPts val="2325"/>
              </a:lnSpc>
            </a:pPr>
            <a:r>
              <a:rPr lang="zh-CN"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有效</a:t>
            </a:r>
            <a:r>
              <a:rPr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性</a:t>
            </a:r>
            <a:endParaRPr sz="1900" dirty="0">
              <a:latin typeface="微软雅黑" panose="020B0503020204020204" charset="-122"/>
              <a:ea typeface="微软雅黑" panose="020B0503020204020204" charset="-122"/>
              <a:cs typeface="微软雅黑" panose="020B0503020204020204" charset="-122"/>
            </a:endParaRPr>
          </a:p>
        </p:txBody>
      </p:sp>
      <p:sp>
        <p:nvSpPr>
          <p:cNvPr id="20" name="textbox 20"/>
          <p:cNvSpPr/>
          <p:nvPr>
            <p:custDataLst>
              <p:tags r:id="rId3"/>
            </p:custDataLst>
          </p:nvPr>
        </p:nvSpPr>
        <p:spPr>
          <a:xfrm>
            <a:off x="6662927" y="4512183"/>
            <a:ext cx="3743325" cy="512444"/>
          </a:xfrm>
          <a:prstGeom prst="rect">
            <a:avLst/>
          </a:prstGeom>
          <a:solidFill>
            <a:srgbClr val="2B437F"/>
          </a:solid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510540" algn="l" rtl="0" eaLnBrk="0">
              <a:lnSpc>
                <a:spcPts val="2315"/>
              </a:lnSpc>
              <a:spcBef>
                <a:spcPts val="5"/>
              </a:spcBef>
            </a:pPr>
            <a:r>
              <a:rPr lang="zh-CN" sz="19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（一）公平性信息</a:t>
            </a:r>
            <a:endParaRPr sz="1900" dirty="0">
              <a:latin typeface="微软雅黑" panose="020B0503020204020204" charset="-122"/>
              <a:ea typeface="微软雅黑" panose="020B0503020204020204" charset="-122"/>
              <a:cs typeface="微软雅黑" panose="020B0503020204020204" charset="-122"/>
            </a:endParaRPr>
          </a:p>
        </p:txBody>
      </p:sp>
      <p:sp>
        <p:nvSpPr>
          <p:cNvPr id="22" name="textbox 22"/>
          <p:cNvSpPr/>
          <p:nvPr>
            <p:custDataLst>
              <p:tags r:id="rId4"/>
            </p:custDataLst>
          </p:nvPr>
        </p:nvSpPr>
        <p:spPr>
          <a:xfrm>
            <a:off x="6641592" y="1863471"/>
            <a:ext cx="3740150" cy="512444"/>
          </a:xfrm>
          <a:prstGeom prst="rect">
            <a:avLst/>
          </a:prstGeom>
          <a:solidFill>
            <a:srgbClr val="2B437F"/>
          </a:solidFill>
          <a:ln w="0" cap="flat">
            <a:noFill/>
            <a:prstDash val="solid"/>
            <a:miter lim="0"/>
          </a:ln>
        </p:spPr>
        <p:txBody>
          <a:bodyPr vert="horz" wrap="square" lIns="0" tIns="0" rIns="0" bIns="0"/>
          <a:lstStyle/>
          <a:p>
            <a:pPr algn="l" rtl="0" eaLnBrk="0">
              <a:lnSpc>
                <a:spcPct val="103000"/>
              </a:lnSpc>
            </a:pPr>
            <a:endParaRPr sz="900" dirty="0">
              <a:latin typeface="Arial" panose="020B0604020202020204"/>
              <a:ea typeface="Arial" panose="020B0604020202020204"/>
              <a:cs typeface="Arial" panose="020B0604020202020204"/>
            </a:endParaRPr>
          </a:p>
          <a:p>
            <a:pPr marL="558800" algn="l" rtl="0" eaLnBrk="0">
              <a:lnSpc>
                <a:spcPts val="2320"/>
              </a:lnSpc>
              <a:spcBef>
                <a:spcPts val="5"/>
              </a:spcBef>
            </a:pPr>
            <a:r>
              <a:rPr lang="zh-CN"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安全性</a:t>
            </a:r>
          </a:p>
        </p:txBody>
      </p:sp>
      <p:sp>
        <p:nvSpPr>
          <p:cNvPr id="24" name="textbox 24"/>
          <p:cNvSpPr/>
          <p:nvPr>
            <p:custDataLst>
              <p:tags r:id="rId5"/>
            </p:custDataLst>
          </p:nvPr>
        </p:nvSpPr>
        <p:spPr>
          <a:xfrm>
            <a:off x="6681216" y="5347334"/>
            <a:ext cx="3743325" cy="509269"/>
          </a:xfrm>
          <a:prstGeom prst="rect">
            <a:avLst/>
          </a:prstGeom>
          <a:solidFill>
            <a:srgbClr val="2B437F"/>
          </a:solid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513080" algn="l" rtl="0" eaLnBrk="0">
              <a:lnSpc>
                <a:spcPts val="2320"/>
              </a:lnSpc>
            </a:pPr>
            <a:r>
              <a:rPr lang="zh-CN"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（二）</a:t>
            </a:r>
            <a:r>
              <a:rPr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公平性</a:t>
            </a:r>
            <a:r>
              <a:rPr lang="zh-CN"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信息（不公示）</a:t>
            </a:r>
          </a:p>
        </p:txBody>
      </p:sp>
      <p:sp>
        <p:nvSpPr>
          <p:cNvPr id="28" name="textbox 28"/>
          <p:cNvSpPr/>
          <p:nvPr>
            <p:custDataLst>
              <p:tags r:id="rId6"/>
            </p:custDataLst>
          </p:nvPr>
        </p:nvSpPr>
        <p:spPr>
          <a:xfrm>
            <a:off x="5782055" y="1028319"/>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06000"/>
              </a:lnSpc>
            </a:pPr>
            <a:endParaRPr sz="600" dirty="0">
              <a:latin typeface="Arial" panose="020B0604020202020204"/>
              <a:ea typeface="Arial" panose="020B0604020202020204"/>
              <a:cs typeface="Arial" panose="020B0604020202020204"/>
            </a:endParaRPr>
          </a:p>
          <a:p>
            <a:pPr marL="181610" algn="l" rtl="0" eaLnBrk="0">
              <a:lnSpc>
                <a:spcPct val="80000"/>
              </a:lnSpc>
              <a:spcBef>
                <a:spcPts val="5"/>
              </a:spcBef>
            </a:pPr>
            <a:r>
              <a:rPr sz="3600" kern="0" spc="-10" dirty="0">
                <a:solidFill>
                  <a:srgbClr val="FFFFFF">
                    <a:alpha val="100000"/>
                  </a:srgbClr>
                </a:solidFill>
                <a:latin typeface="Arial" panose="020B0604020202020204"/>
                <a:ea typeface="Arial" panose="020B0604020202020204"/>
                <a:cs typeface="Arial" panose="020B0604020202020204"/>
              </a:rPr>
              <a:t>1</a:t>
            </a:r>
            <a:endParaRPr sz="3600" dirty="0">
              <a:latin typeface="Arial" panose="020B0604020202020204"/>
              <a:ea typeface="Arial" panose="020B0604020202020204"/>
              <a:cs typeface="Arial" panose="020B0604020202020204"/>
            </a:endParaRPr>
          </a:p>
        </p:txBody>
      </p:sp>
      <p:sp>
        <p:nvSpPr>
          <p:cNvPr id="30" name="textbox 30"/>
          <p:cNvSpPr/>
          <p:nvPr>
            <p:custDataLst>
              <p:tags r:id="rId7"/>
            </p:custDataLst>
          </p:nvPr>
        </p:nvSpPr>
        <p:spPr>
          <a:xfrm>
            <a:off x="5782055" y="2750439"/>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07000"/>
              </a:lnSpc>
            </a:pPr>
            <a:endParaRPr sz="600" dirty="0">
              <a:latin typeface="Arial" panose="020B0604020202020204"/>
              <a:ea typeface="Arial" panose="020B0604020202020204"/>
              <a:cs typeface="Arial" panose="020B0604020202020204"/>
            </a:endParaRPr>
          </a:p>
          <a:p>
            <a:pPr marL="151130" algn="l" rtl="0" eaLnBrk="0">
              <a:lnSpc>
                <a:spcPct val="80000"/>
              </a:lnSpc>
              <a:spcBef>
                <a:spcPts val="5"/>
              </a:spcBef>
            </a:pPr>
            <a:r>
              <a:rPr sz="3600" kern="0" spc="-10" dirty="0">
                <a:solidFill>
                  <a:srgbClr val="FFFFFF">
                    <a:alpha val="100000"/>
                  </a:srgbClr>
                </a:solidFill>
                <a:latin typeface="Arial" panose="020B0604020202020204"/>
                <a:ea typeface="Arial" panose="020B0604020202020204"/>
                <a:cs typeface="Arial" panose="020B0604020202020204"/>
              </a:rPr>
              <a:t>3</a:t>
            </a:r>
            <a:endParaRPr sz="3600" dirty="0">
              <a:latin typeface="Arial" panose="020B0604020202020204"/>
              <a:ea typeface="Arial" panose="020B0604020202020204"/>
              <a:cs typeface="Arial" panose="020B0604020202020204"/>
            </a:endParaRPr>
          </a:p>
        </p:txBody>
      </p:sp>
      <p:sp>
        <p:nvSpPr>
          <p:cNvPr id="34" name="textbox 34"/>
          <p:cNvSpPr/>
          <p:nvPr>
            <p:custDataLst>
              <p:tags r:id="rId8"/>
            </p:custDataLst>
          </p:nvPr>
        </p:nvSpPr>
        <p:spPr>
          <a:xfrm>
            <a:off x="5782055" y="5347334"/>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149225" algn="l" rtl="0" eaLnBrk="0">
              <a:lnSpc>
                <a:spcPct val="80000"/>
              </a:lnSpc>
              <a:spcBef>
                <a:spcPts val="5"/>
              </a:spcBef>
            </a:pPr>
            <a:r>
              <a:rPr sz="3600" kern="0" spc="-10" dirty="0">
                <a:solidFill>
                  <a:srgbClr val="FFFFFF">
                    <a:alpha val="100000"/>
                  </a:srgbClr>
                </a:solidFill>
                <a:latin typeface="Arial" panose="020B0604020202020204"/>
                <a:ea typeface="Arial" panose="020B0604020202020204"/>
                <a:cs typeface="Arial" panose="020B0604020202020204"/>
              </a:rPr>
              <a:t>6</a:t>
            </a:r>
            <a:endParaRPr sz="3600" dirty="0">
              <a:latin typeface="Arial" panose="020B0604020202020204"/>
              <a:ea typeface="Arial" panose="020B0604020202020204"/>
              <a:cs typeface="Arial" panose="020B0604020202020204"/>
            </a:endParaRPr>
          </a:p>
        </p:txBody>
      </p:sp>
      <p:sp>
        <p:nvSpPr>
          <p:cNvPr id="36" name="textbox 36"/>
          <p:cNvSpPr/>
          <p:nvPr>
            <p:custDataLst>
              <p:tags r:id="rId9"/>
            </p:custDataLst>
          </p:nvPr>
        </p:nvSpPr>
        <p:spPr>
          <a:xfrm>
            <a:off x="5782055" y="4512183"/>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14000"/>
              </a:lnSpc>
            </a:pPr>
            <a:endParaRPr sz="600" dirty="0">
              <a:latin typeface="Arial" panose="020B0604020202020204"/>
              <a:ea typeface="Arial" panose="020B0604020202020204"/>
              <a:cs typeface="Arial" panose="020B0604020202020204"/>
            </a:endParaRPr>
          </a:p>
          <a:p>
            <a:pPr marL="151130" algn="l" rtl="0" eaLnBrk="0">
              <a:lnSpc>
                <a:spcPct val="79000"/>
              </a:lnSpc>
            </a:pPr>
            <a:r>
              <a:rPr sz="3600" kern="0" spc="-10" dirty="0">
                <a:solidFill>
                  <a:srgbClr val="FFFFFF">
                    <a:alpha val="100000"/>
                  </a:srgbClr>
                </a:solidFill>
                <a:latin typeface="Arial" panose="020B0604020202020204"/>
                <a:ea typeface="Arial" panose="020B0604020202020204"/>
                <a:cs typeface="Arial" panose="020B0604020202020204"/>
              </a:rPr>
              <a:t>5</a:t>
            </a:r>
            <a:endParaRPr sz="3600" dirty="0">
              <a:latin typeface="Arial" panose="020B0604020202020204"/>
              <a:ea typeface="Arial" panose="020B0604020202020204"/>
              <a:cs typeface="Arial" panose="020B0604020202020204"/>
            </a:endParaRPr>
          </a:p>
        </p:txBody>
      </p:sp>
      <p:sp>
        <p:nvSpPr>
          <p:cNvPr id="38" name="textbox 38"/>
          <p:cNvSpPr/>
          <p:nvPr>
            <p:custDataLst>
              <p:tags r:id="rId10"/>
            </p:custDataLst>
          </p:nvPr>
        </p:nvSpPr>
        <p:spPr>
          <a:xfrm>
            <a:off x="5782055" y="1863471"/>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09000"/>
              </a:lnSpc>
            </a:pPr>
            <a:endParaRPr sz="600" dirty="0">
              <a:latin typeface="Arial" panose="020B0604020202020204"/>
              <a:ea typeface="Arial" panose="020B0604020202020204"/>
              <a:cs typeface="Arial" panose="020B0604020202020204"/>
            </a:endParaRPr>
          </a:p>
          <a:p>
            <a:pPr marL="144780" algn="l" rtl="0" eaLnBrk="0">
              <a:lnSpc>
                <a:spcPct val="80000"/>
              </a:lnSpc>
              <a:spcBef>
                <a:spcPts val="0"/>
              </a:spcBef>
            </a:pPr>
            <a:r>
              <a:rPr sz="3600" kern="0" spc="-10" dirty="0">
                <a:solidFill>
                  <a:srgbClr val="FFFFFF">
                    <a:alpha val="100000"/>
                  </a:srgbClr>
                </a:solidFill>
                <a:latin typeface="Arial" panose="020B0604020202020204"/>
                <a:ea typeface="Arial" panose="020B0604020202020204"/>
                <a:cs typeface="Arial" panose="020B0604020202020204"/>
              </a:rPr>
              <a:t>2</a:t>
            </a:r>
            <a:endParaRPr sz="3600" dirty="0">
              <a:latin typeface="Arial" panose="020B0604020202020204"/>
              <a:ea typeface="Arial" panose="020B0604020202020204"/>
              <a:cs typeface="Arial" panose="020B0604020202020204"/>
            </a:endParaRPr>
          </a:p>
        </p:txBody>
      </p:sp>
      <p:sp>
        <p:nvSpPr>
          <p:cNvPr id="2" name="textbox 30"/>
          <p:cNvSpPr/>
          <p:nvPr>
            <p:custDataLst>
              <p:tags r:id="rId11"/>
            </p:custDataLst>
          </p:nvPr>
        </p:nvSpPr>
        <p:spPr>
          <a:xfrm>
            <a:off x="5782055" y="3631184"/>
            <a:ext cx="515619" cy="512444"/>
          </a:xfrm>
          <a:prstGeom prst="rect">
            <a:avLst/>
          </a:prstGeom>
          <a:solidFill>
            <a:srgbClr val="2B437F"/>
          </a:solidFill>
          <a:ln w="0" cap="flat">
            <a:noFill/>
            <a:prstDash val="solid"/>
            <a:miter lim="0"/>
          </a:ln>
        </p:spPr>
        <p:txBody>
          <a:bodyPr vert="horz" wrap="square" lIns="0" tIns="0" rIns="0" bIns="0"/>
          <a:lstStyle/>
          <a:p>
            <a:pPr algn="l" rtl="0" eaLnBrk="0">
              <a:lnSpc>
                <a:spcPct val="107000"/>
              </a:lnSpc>
            </a:pPr>
            <a:endParaRPr sz="600" dirty="0">
              <a:latin typeface="Arial" panose="020B0604020202020204"/>
              <a:ea typeface="Arial" panose="020B0604020202020204"/>
              <a:cs typeface="Arial" panose="020B0604020202020204"/>
            </a:endParaRPr>
          </a:p>
          <a:p>
            <a:pPr marL="151130" algn="l" rtl="0" eaLnBrk="0">
              <a:lnSpc>
                <a:spcPct val="80000"/>
              </a:lnSpc>
              <a:spcBef>
                <a:spcPts val="5"/>
              </a:spcBef>
            </a:pPr>
            <a:r>
              <a:rPr lang="en-US" sz="3600" kern="0" spc="-10" dirty="0">
                <a:solidFill>
                  <a:srgbClr val="FFFFFF">
                    <a:alpha val="100000"/>
                  </a:srgbClr>
                </a:solidFill>
                <a:latin typeface="Arial" panose="020B0604020202020204"/>
                <a:ea typeface="Arial" panose="020B0604020202020204"/>
                <a:cs typeface="Arial" panose="020B0604020202020204"/>
              </a:rPr>
              <a:t>4</a:t>
            </a:r>
          </a:p>
        </p:txBody>
      </p:sp>
      <p:sp>
        <p:nvSpPr>
          <p:cNvPr id="3" name="textbox 16"/>
          <p:cNvSpPr/>
          <p:nvPr>
            <p:custDataLst>
              <p:tags r:id="rId12"/>
            </p:custDataLst>
          </p:nvPr>
        </p:nvSpPr>
        <p:spPr>
          <a:xfrm>
            <a:off x="6662927" y="3677539"/>
            <a:ext cx="3743325" cy="512444"/>
          </a:xfrm>
          <a:prstGeom prst="rect">
            <a:avLst/>
          </a:prstGeom>
          <a:solidFill>
            <a:srgbClr val="2B437F"/>
          </a:solidFill>
          <a:ln w="0" cap="flat">
            <a:noFill/>
            <a:prstDash val="solid"/>
            <a:miter lim="0"/>
          </a:ln>
        </p:spPr>
        <p:txBody>
          <a:bodyPr vert="horz" wrap="square" lIns="0" tIns="0" rIns="0" bIns="0"/>
          <a:lstStyle/>
          <a:p>
            <a:pPr algn="l" rtl="0" eaLnBrk="0">
              <a:lnSpc>
                <a:spcPct val="102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512445" algn="l" rtl="0" eaLnBrk="0">
              <a:lnSpc>
                <a:spcPts val="2325"/>
              </a:lnSpc>
            </a:pPr>
            <a:r>
              <a:rPr lang="zh-CN"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a:t>
            </a:r>
            <a:r>
              <a:rPr sz="19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性</a:t>
            </a:r>
            <a:endParaRPr sz="19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p:nvPr/>
        </p:nvSpPr>
        <p:spPr>
          <a:xfrm>
            <a:off x="475615" y="625475"/>
            <a:ext cx="4650740" cy="5331980"/>
          </a:xfrm>
          <a:prstGeom prst="rect">
            <a:avLst/>
          </a:prstGeom>
          <a:noFill/>
          <a:ln w="0" cap="flat">
            <a:noFill/>
            <a:prstDash val="solid"/>
            <a:miter lim="0"/>
          </a:ln>
        </p:spPr>
        <p:txBody>
          <a:bodyPr vert="horz" wrap="square" lIns="0" tIns="0" rIns="0" bIns="0"/>
          <a:lstStyle/>
          <a:p>
            <a:pPr algn="l" rtl="0" eaLnBrk="0">
              <a:lnSpc>
                <a:spcPct val="81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8000"/>
              </a:lnSpc>
            </a:pPr>
            <a:r>
              <a:rPr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1.  药品基本信息</a:t>
            </a:r>
            <a:r>
              <a:rPr sz="2400" b="1" kern="0" spc="2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1/2</a:t>
            </a:r>
            <a:endParaRPr sz="240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1000" dirty="0">
              <a:solidFill>
                <a:schemeClr val="tx1"/>
              </a:solidFill>
              <a:latin typeface="Arial" panose="020B0604020202020204"/>
              <a:ea typeface="Arial" panose="020B0604020202020204"/>
              <a:cs typeface="Arial" panose="020B0604020202020204"/>
            </a:endParaRPr>
          </a:p>
          <a:p>
            <a:pPr algn="l" rtl="0" eaLnBrk="0">
              <a:lnSpc>
                <a:spcPct val="102000"/>
              </a:lnSpc>
            </a:pPr>
            <a:endParaRPr lang="en-US" sz="1000" dirty="0" smtClean="0">
              <a:solidFill>
                <a:schemeClr val="tx1"/>
              </a:solidFill>
              <a:latin typeface="Arial" panose="020B0604020202020204"/>
              <a:ea typeface="Arial" panose="020B0604020202020204"/>
              <a:cs typeface="Arial" panose="020B0604020202020204"/>
            </a:endParaRPr>
          </a:p>
          <a:p>
            <a:pPr algn="l" rtl="0" eaLnBrk="0">
              <a:lnSpc>
                <a:spcPct val="102000"/>
              </a:lnSpc>
            </a:pPr>
            <a:endParaRPr lang="en-US" sz="1000" dirty="0">
              <a:latin typeface="Arial" panose="020B0604020202020204"/>
              <a:ea typeface="Arial" panose="020B0604020202020204"/>
              <a:cs typeface="Arial" panose="020B0604020202020204"/>
            </a:endParaRPr>
          </a:p>
          <a:p>
            <a:pPr algn="l" rtl="0" eaLnBrk="0">
              <a:lnSpc>
                <a:spcPct val="102000"/>
              </a:lnSpc>
            </a:pPr>
            <a:endParaRPr sz="1000" dirty="0">
              <a:solidFill>
                <a:schemeClr val="tx1"/>
              </a:solidFill>
              <a:latin typeface="Arial" panose="020B0604020202020204"/>
              <a:ea typeface="Arial" panose="020B0604020202020204"/>
              <a:cs typeface="Arial" panose="020B0604020202020204"/>
            </a:endParaRPr>
          </a:p>
          <a:p>
            <a:pPr marL="231140" algn="l" rtl="0" eaLnBrk="0">
              <a:lnSpc>
                <a:spcPct val="200000"/>
              </a:lnSpc>
              <a:spcBef>
                <a:spcPts val="400"/>
              </a:spcBef>
            </a:pPr>
            <a:r>
              <a:rPr sz="1300" kern="0" spc="40" dirty="0">
                <a:solidFill>
                  <a:schemeClr val="tx1">
                    <a:alpha val="100000"/>
                  </a:schemeClr>
                </a:solidFill>
                <a:latin typeface="Wingdings" panose="05000000000000000000"/>
                <a:ea typeface="Wingdings" panose="05000000000000000000"/>
                <a:cs typeface="Wingdings" panose="05000000000000000000"/>
              </a:rPr>
              <a:t>u</a:t>
            </a:r>
            <a:r>
              <a:rPr sz="1300" kern="0" spc="-410" dirty="0">
                <a:solidFill>
                  <a:schemeClr val="tx1">
                    <a:alpha val="100000"/>
                  </a:schemeClr>
                </a:solidFill>
                <a:latin typeface="Wingdings" panose="05000000000000000000"/>
                <a:ea typeface="Wingdings" panose="05000000000000000000"/>
                <a:cs typeface="Wingdings" panose="05000000000000000000"/>
              </a:rPr>
              <a:t> </a:t>
            </a:r>
            <a:r>
              <a:rPr sz="13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通用名：</a:t>
            </a:r>
            <a:r>
              <a:rPr sz="13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rPr>
              <a:t>他克莫</a:t>
            </a:r>
            <a:r>
              <a:rPr sz="1300" b="1" kern="0" spc="30" dirty="0">
                <a:solidFill>
                  <a:srgbClr val="2B437F">
                    <a:alpha val="100000"/>
                  </a:srgbClr>
                </a:solidFill>
                <a:latin typeface="微软雅黑" panose="020B0503020204020204" charset="-122"/>
                <a:ea typeface="微软雅黑" panose="020B0503020204020204" charset="-122"/>
                <a:cs typeface="微软雅黑" panose="020B0503020204020204" charset="-122"/>
              </a:rPr>
              <a:t>司颗粒</a:t>
            </a:r>
            <a:r>
              <a:rPr sz="1300" kern="0" spc="3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395"/>
              </a:spcBef>
            </a:pPr>
            <a:r>
              <a:rPr sz="1300" kern="0" spc="10" dirty="0">
                <a:solidFill>
                  <a:schemeClr val="tx1">
                    <a:alpha val="100000"/>
                  </a:schemeClr>
                </a:solidFill>
                <a:latin typeface="Wingdings" panose="05000000000000000000"/>
                <a:ea typeface="Wingdings" panose="05000000000000000000"/>
                <a:cs typeface="Wingdings" panose="05000000000000000000"/>
              </a:rPr>
              <a:t>u</a:t>
            </a:r>
            <a:r>
              <a:rPr sz="1300" kern="0" spc="-380" dirty="0">
                <a:solidFill>
                  <a:schemeClr val="tx1">
                    <a:alpha val="100000"/>
                  </a:schemeClr>
                </a:solidFill>
                <a:latin typeface="Wingdings" panose="05000000000000000000"/>
                <a:ea typeface="Wingdings" panose="05000000000000000000"/>
                <a:cs typeface="Wingdings" panose="05000000000000000000"/>
              </a:rPr>
              <a:t> </a:t>
            </a:r>
            <a:r>
              <a:rPr sz="13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注册规格：</a:t>
            </a:r>
            <a:r>
              <a:rPr sz="1300" b="1" kern="0" spc="10" dirty="0">
                <a:solidFill>
                  <a:srgbClr val="2B437F">
                    <a:alpha val="100000"/>
                  </a:srgbClr>
                </a:solidFill>
                <a:latin typeface="微软雅黑" panose="020B0503020204020204" charset="-122"/>
                <a:ea typeface="微软雅黑" panose="020B0503020204020204" charset="-122"/>
                <a:cs typeface="微软雅黑" panose="020B0503020204020204" charset="-122"/>
              </a:rPr>
              <a:t>1</a:t>
            </a:r>
            <a:r>
              <a:rPr sz="13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mg</a:t>
            </a:r>
            <a:r>
              <a:rPr sz="1300" b="1" kern="0" spc="1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400"/>
              </a:spcBef>
            </a:pPr>
            <a:r>
              <a:rPr sz="1300" kern="0" spc="30" dirty="0">
                <a:solidFill>
                  <a:schemeClr val="tx1">
                    <a:alpha val="100000"/>
                  </a:schemeClr>
                </a:solidFill>
                <a:latin typeface="Wingdings" panose="05000000000000000000"/>
                <a:ea typeface="Wingdings" panose="05000000000000000000"/>
                <a:cs typeface="Wingdings" panose="05000000000000000000"/>
              </a:rPr>
              <a:t>u</a:t>
            </a:r>
            <a:r>
              <a:rPr sz="1300" kern="0" spc="-310" dirty="0">
                <a:solidFill>
                  <a:schemeClr val="tx1">
                    <a:alpha val="100000"/>
                  </a:schemeClr>
                </a:solidFill>
                <a:latin typeface="Wingdings" panose="05000000000000000000"/>
                <a:ea typeface="Wingdings" panose="05000000000000000000"/>
                <a:cs typeface="Wingdings" panose="05000000000000000000"/>
              </a:rPr>
              <a:t> </a:t>
            </a:r>
            <a:r>
              <a:rPr sz="13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我司品种中国大陆首次上市</a:t>
            </a:r>
            <a:r>
              <a:rPr sz="13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时间</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：202</a:t>
            </a:r>
            <a:r>
              <a:rPr 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4</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年</a:t>
            </a:r>
            <a:r>
              <a:rPr 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5</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月2</a:t>
            </a:r>
            <a:r>
              <a:rPr 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1</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日。</a:t>
            </a:r>
          </a:p>
          <a:p>
            <a:pPr marL="231140" algn="l" rtl="0" eaLnBrk="0">
              <a:lnSpc>
                <a:spcPct val="200000"/>
              </a:lnSpc>
              <a:spcBef>
                <a:spcPts val="400"/>
              </a:spcBef>
            </a:pPr>
            <a:r>
              <a:rPr sz="1300" kern="0" spc="30" dirty="0">
                <a:solidFill>
                  <a:schemeClr val="tx1">
                    <a:alpha val="100000"/>
                  </a:schemeClr>
                </a:solidFill>
                <a:latin typeface="Wingdings" panose="05000000000000000000"/>
                <a:ea typeface="Wingdings" panose="05000000000000000000"/>
                <a:cs typeface="Wingdings" panose="05000000000000000000"/>
                <a:sym typeface="+mn-ea"/>
              </a:rPr>
              <a:t>u</a:t>
            </a:r>
            <a:r>
              <a:rPr sz="1300" kern="0" spc="-310" dirty="0">
                <a:solidFill>
                  <a:schemeClr val="tx1">
                    <a:alpha val="100000"/>
                  </a:schemeClr>
                </a:solidFill>
                <a:latin typeface="Wingdings" panose="05000000000000000000"/>
                <a:ea typeface="Wingdings" panose="05000000000000000000"/>
                <a:cs typeface="Wingdings" panose="05000000000000000000"/>
                <a:sym typeface="+mn-ea"/>
              </a:rPr>
              <a:t> </a:t>
            </a:r>
            <a:r>
              <a:rPr lang="zh-CN" sz="13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该通用名中国大陆首次上市时间：</a:t>
            </a:r>
            <a:r>
              <a:rPr lang="en-US" altLang="zh-CN"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2020</a:t>
            </a:r>
            <a:r>
              <a:rPr lang="zh-CN" alt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年</a:t>
            </a:r>
            <a:r>
              <a:rPr lang="en-US" altLang="zh-CN"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8</a:t>
            </a:r>
            <a:r>
              <a:rPr lang="zh-CN" alt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月</a:t>
            </a:r>
            <a:r>
              <a:rPr lang="en-US" altLang="zh-CN"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26</a:t>
            </a:r>
            <a:r>
              <a:rPr lang="zh-CN" altLang="en-US"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日。</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400"/>
              </a:spcBef>
            </a:pPr>
            <a:r>
              <a:rPr sz="1300" kern="0" spc="70" dirty="0">
                <a:solidFill>
                  <a:schemeClr val="tx1">
                    <a:alpha val="100000"/>
                  </a:schemeClr>
                </a:solidFill>
                <a:latin typeface="Wingdings" panose="05000000000000000000"/>
                <a:ea typeface="Wingdings" panose="05000000000000000000"/>
                <a:cs typeface="Wingdings" panose="05000000000000000000"/>
              </a:rPr>
              <a:t>u</a:t>
            </a:r>
            <a:r>
              <a:rPr sz="1300" kern="0" spc="-220" dirty="0">
                <a:solidFill>
                  <a:schemeClr val="tx1">
                    <a:alpha val="100000"/>
                  </a:schemeClr>
                </a:solidFill>
                <a:latin typeface="Wingdings" panose="05000000000000000000"/>
                <a:ea typeface="Wingdings" panose="05000000000000000000"/>
                <a:cs typeface="Wingdings" panose="05000000000000000000"/>
              </a:rPr>
              <a:t> </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目前大陆地区同通</a:t>
            </a:r>
            <a:r>
              <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用名药品的上市情况：</a:t>
            </a:r>
            <a:r>
              <a:rPr sz="1300" b="1" kern="0" spc="-150" dirty="0">
                <a:solidFill>
                  <a:srgbClr val="2B437F">
                    <a:alpha val="100000"/>
                  </a:srgbClr>
                </a:solidFill>
                <a:latin typeface="微软雅黑" panose="020B0503020204020204" charset="-122"/>
                <a:ea typeface="微软雅黑" panose="020B0503020204020204" charset="-122"/>
                <a:cs typeface="微软雅黑" panose="020B0503020204020204" charset="-122"/>
              </a:rPr>
              <a:t> </a:t>
            </a:r>
            <a:r>
              <a:rPr sz="1300" b="1" kern="0" spc="60" dirty="0">
                <a:solidFill>
                  <a:srgbClr val="2B437F">
                    <a:alpha val="100000"/>
                  </a:srgbClr>
                </a:solidFill>
                <a:latin typeface="微软雅黑" panose="020B0503020204020204" charset="-122"/>
                <a:ea typeface="微软雅黑" panose="020B0503020204020204" charset="-122"/>
                <a:cs typeface="微软雅黑" panose="020B0503020204020204" charset="-122"/>
              </a:rPr>
              <a:t>共</a:t>
            </a:r>
            <a:r>
              <a:rPr lang="en-US" sz="1300" b="1" kern="0" spc="60" dirty="0">
                <a:solidFill>
                  <a:srgbClr val="2B437F">
                    <a:alpha val="100000"/>
                  </a:srgbClr>
                </a:solidFill>
                <a:latin typeface="微软雅黑" panose="020B0503020204020204" charset="-122"/>
                <a:ea typeface="微软雅黑" panose="020B0503020204020204" charset="-122"/>
                <a:cs typeface="微软雅黑" panose="020B0503020204020204" charset="-122"/>
              </a:rPr>
              <a:t>2</a:t>
            </a:r>
            <a:r>
              <a:rPr sz="1300" b="1" kern="0" spc="60" dirty="0">
                <a:solidFill>
                  <a:srgbClr val="2B437F">
                    <a:alpha val="100000"/>
                  </a:srgbClr>
                </a:solidFill>
                <a:latin typeface="微软雅黑" panose="020B0503020204020204" charset="-122"/>
                <a:ea typeface="微软雅黑" panose="020B0503020204020204" charset="-122"/>
                <a:cs typeface="微软雅黑" panose="020B0503020204020204" charset="-122"/>
              </a:rPr>
              <a:t>家。</a:t>
            </a:r>
            <a:endPar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400"/>
              </a:spcBef>
            </a:pPr>
            <a:r>
              <a:rPr sz="1300" kern="0" spc="30" dirty="0">
                <a:solidFill>
                  <a:schemeClr val="tx1">
                    <a:alpha val="100000"/>
                  </a:schemeClr>
                </a:solidFill>
                <a:latin typeface="Wingdings" panose="05000000000000000000"/>
                <a:ea typeface="Wingdings" panose="05000000000000000000"/>
                <a:cs typeface="Wingdings" panose="05000000000000000000"/>
              </a:rPr>
              <a:t>u</a:t>
            </a:r>
            <a:r>
              <a:rPr sz="1300" kern="0" spc="-410" dirty="0">
                <a:solidFill>
                  <a:schemeClr val="tx1">
                    <a:alpha val="100000"/>
                  </a:schemeClr>
                </a:solidFill>
                <a:latin typeface="Wingdings" panose="05000000000000000000"/>
                <a:ea typeface="Wingdings" panose="05000000000000000000"/>
                <a:cs typeface="Wingdings" panose="05000000000000000000"/>
              </a:rPr>
              <a:t> </a:t>
            </a:r>
            <a:r>
              <a:rPr sz="13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全球首个上市国家/地区及上市时</a:t>
            </a:r>
            <a:r>
              <a:rPr sz="13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间：</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 2001年,</a:t>
            </a:r>
            <a:r>
              <a:rPr sz="1300" b="1" kern="0" spc="200" dirty="0">
                <a:solidFill>
                  <a:srgbClr val="2B437F">
                    <a:alpha val="100000"/>
                  </a:srgbClr>
                </a:solidFill>
                <a:latin typeface="微软雅黑" panose="020B0503020204020204" charset="-122"/>
                <a:ea typeface="微软雅黑" panose="020B0503020204020204" charset="-122"/>
                <a:cs typeface="微软雅黑" panose="020B0503020204020204" charset="-122"/>
              </a:rPr>
              <a:t> </a:t>
            </a:r>
            <a:r>
              <a:rPr sz="1300" b="1" kern="0" spc="20" dirty="0">
                <a:solidFill>
                  <a:srgbClr val="2B437F">
                    <a:alpha val="100000"/>
                  </a:srgbClr>
                </a:solidFill>
                <a:latin typeface="微软雅黑" panose="020B0503020204020204" charset="-122"/>
                <a:ea typeface="微软雅黑" panose="020B0503020204020204" charset="-122"/>
                <a:cs typeface="微软雅黑" panose="020B0503020204020204" charset="-122"/>
              </a:rPr>
              <a:t>日本。</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395"/>
              </a:spcBef>
            </a:pPr>
            <a:r>
              <a:rPr sz="1300" kern="0" spc="30" dirty="0">
                <a:solidFill>
                  <a:schemeClr val="tx1">
                    <a:alpha val="100000"/>
                  </a:schemeClr>
                </a:solidFill>
                <a:latin typeface="Wingdings" panose="05000000000000000000"/>
                <a:ea typeface="Wingdings" panose="05000000000000000000"/>
                <a:cs typeface="Wingdings" panose="05000000000000000000"/>
              </a:rPr>
              <a:t>u</a:t>
            </a:r>
            <a:r>
              <a:rPr sz="1300" kern="0" spc="-360" dirty="0">
                <a:solidFill>
                  <a:schemeClr val="tx1">
                    <a:alpha val="100000"/>
                  </a:schemeClr>
                </a:solidFill>
                <a:latin typeface="Wingdings" panose="05000000000000000000"/>
                <a:ea typeface="Wingdings" panose="05000000000000000000"/>
                <a:cs typeface="Wingdings" panose="05000000000000000000"/>
              </a:rPr>
              <a:t> </a:t>
            </a:r>
            <a:r>
              <a:rPr sz="13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是否为</a:t>
            </a:r>
            <a:r>
              <a:rPr sz="13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OTC</a:t>
            </a:r>
            <a:r>
              <a:rPr sz="1300"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药品：</a:t>
            </a:r>
            <a:r>
              <a:rPr sz="1300" b="1" kern="0" spc="30" dirty="0">
                <a:solidFill>
                  <a:srgbClr val="2B437F">
                    <a:alpha val="100000"/>
                  </a:srgbClr>
                </a:solidFill>
                <a:latin typeface="微软雅黑" panose="020B0503020204020204" charset="-122"/>
                <a:ea typeface="微软雅黑" panose="020B0503020204020204" charset="-122"/>
                <a:cs typeface="微软雅黑" panose="020B0503020204020204" charset="-122"/>
              </a:rPr>
              <a:t>否。</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231140" algn="l" rtl="0" eaLnBrk="0">
              <a:lnSpc>
                <a:spcPct val="200000"/>
              </a:lnSpc>
              <a:spcBef>
                <a:spcPts val="0"/>
              </a:spcBef>
            </a:pPr>
            <a:r>
              <a:rPr sz="1300" kern="0" spc="30" dirty="0">
                <a:solidFill>
                  <a:schemeClr val="tx1">
                    <a:alpha val="100000"/>
                  </a:schemeClr>
                </a:solidFill>
                <a:latin typeface="Wingdings" panose="05000000000000000000"/>
                <a:ea typeface="Wingdings" panose="05000000000000000000"/>
                <a:cs typeface="Wingdings" panose="05000000000000000000"/>
              </a:rPr>
              <a:t>u</a:t>
            </a:r>
            <a:r>
              <a:rPr sz="1300" kern="0" spc="-380" dirty="0">
                <a:solidFill>
                  <a:schemeClr val="tx1">
                    <a:alpha val="100000"/>
                  </a:schemeClr>
                </a:solidFill>
                <a:latin typeface="Wingdings" panose="05000000000000000000"/>
                <a:ea typeface="Wingdings" panose="05000000000000000000"/>
                <a:cs typeface="Wingdings" panose="05000000000000000000"/>
              </a:rPr>
              <a:t> </a:t>
            </a:r>
            <a:r>
              <a:rPr sz="1300" kern="0" spc="3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参照药品建议：</a:t>
            </a:r>
            <a:r>
              <a:rPr sz="1300" b="1" kern="0" spc="30" dirty="0" err="1">
                <a:solidFill>
                  <a:srgbClr val="2B437F">
                    <a:alpha val="100000"/>
                  </a:srgbClr>
                </a:solidFill>
                <a:latin typeface="微软雅黑" panose="020B0503020204020204" charset="-122"/>
                <a:ea typeface="微软雅黑" panose="020B0503020204020204" charset="-122"/>
                <a:cs typeface="微软雅黑" panose="020B0503020204020204" charset="-122"/>
              </a:rPr>
              <a:t>他克莫司胶囊</a:t>
            </a:r>
            <a:r>
              <a:rPr sz="1300" b="1" kern="0" spc="30" dirty="0" smtClean="0">
                <a:solidFill>
                  <a:srgbClr val="2B437F">
                    <a:alpha val="100000"/>
                  </a:srgbClr>
                </a:solidFill>
                <a:latin typeface="微软雅黑" panose="020B0503020204020204" charset="-122"/>
                <a:ea typeface="微软雅黑" panose="020B0503020204020204" charset="-122"/>
                <a:cs typeface="微软雅黑" panose="020B0503020204020204" charset="-122"/>
              </a:rPr>
              <a:t>。</a:t>
            </a:r>
            <a:endParaRPr lang="en-US" sz="1300" b="1" kern="0" spc="30" dirty="0" smtClean="0">
              <a:solidFill>
                <a:srgbClr val="2B437F">
                  <a:alpha val="100000"/>
                </a:srgbClr>
              </a:solidFill>
              <a:latin typeface="微软雅黑" panose="020B0503020204020204" charset="-122"/>
              <a:ea typeface="微软雅黑" panose="020B0503020204020204" charset="-122"/>
              <a:cs typeface="微软雅黑" panose="020B0503020204020204" charset="-122"/>
            </a:endParaRPr>
          </a:p>
          <a:p>
            <a:pPr marL="516890" indent="-285750" algn="l" rtl="0" eaLnBrk="0">
              <a:lnSpc>
                <a:spcPct val="200000"/>
              </a:lnSpc>
              <a:spcBef>
                <a:spcPts val="0"/>
              </a:spcBef>
              <a:buFont typeface="Wingdings" panose="05000000000000000000" pitchFamily="2" charset="2"/>
              <a:buChar char="u"/>
            </a:pPr>
            <a:r>
              <a:rPr lang="zh-CN" altLang="en-US" sz="1300" b="1" kern="0" spc="30" dirty="0">
                <a:solidFill>
                  <a:srgbClr val="FF0000"/>
                </a:solidFill>
                <a:latin typeface="微软雅黑" panose="020B0503020204020204" charset="-122"/>
                <a:ea typeface="微软雅黑" panose="020B0503020204020204" charset="-122"/>
                <a:cs typeface="微软雅黑" panose="020B0503020204020204" charset="-122"/>
              </a:rPr>
              <a:t>本品</a:t>
            </a:r>
            <a:r>
              <a:rPr lang="zh-CN" altLang="en-US" sz="1300" b="1" kern="0" spc="30" dirty="0" smtClean="0">
                <a:solidFill>
                  <a:srgbClr val="FF0000"/>
                </a:solidFill>
                <a:latin typeface="微软雅黑" panose="020B0503020204020204" charset="-122"/>
                <a:ea typeface="微软雅黑" panose="020B0503020204020204" charset="-122"/>
                <a:cs typeface="微软雅黑" panose="020B0503020204020204" charset="-122"/>
              </a:rPr>
              <a:t>为儿童专用剂型，儿童器官移植手术例数极少。</a:t>
            </a:r>
            <a:endParaRPr sz="1300" b="1" kern="0" spc="3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2" name="textbox 42"/>
          <p:cNvSpPr/>
          <p:nvPr/>
        </p:nvSpPr>
        <p:spPr>
          <a:xfrm>
            <a:off x="5440045" y="3703320"/>
            <a:ext cx="6427470" cy="2148205"/>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tx1"/>
              </a:solidFill>
              <a:latin typeface="Arial" panose="020B0604020202020204"/>
              <a:ea typeface="Arial" panose="020B0604020202020204"/>
              <a:cs typeface="Arial" panose="020B0604020202020204"/>
            </a:endParaRPr>
          </a:p>
          <a:p>
            <a:pPr marL="310515" indent="-285750" algn="l" rtl="0" eaLnBrk="0">
              <a:lnSpc>
                <a:spcPct val="150000"/>
              </a:lnSpc>
              <a:buFont typeface="Wingdings" panose="05000000000000000000" charset="0"/>
              <a:buChar char="Ø"/>
              <a:tabLst>
                <a:tab pos="150495" algn="l"/>
              </a:tabLst>
            </a:pPr>
            <a:r>
              <a:rPr sz="13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预防儿童肝移植排斥</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反应</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12700" indent="0" algn="l" rtl="0" eaLnBrk="0">
              <a:lnSpc>
                <a:spcPct val="150000"/>
              </a:lnSpc>
              <a:spcBef>
                <a:spcPts val="380"/>
              </a:spcBef>
              <a:buFont typeface="Wingdings" panose="05000000000000000000" charset="0"/>
              <a:buNone/>
            </a:pP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本品口服初始剂量应为</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0.15-0.30</a:t>
            </a:r>
            <a:r>
              <a:rPr sz="13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mg</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r>
              <a:rPr sz="13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kg</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/天</a:t>
            </a:r>
            <a:r>
              <a:rPr sz="1300" b="1" kern="0" spc="-150" dirty="0">
                <a:solidFill>
                  <a:srgbClr val="2B437F">
                    <a:alpha val="100000"/>
                  </a:srgbClr>
                </a:solidFill>
                <a:latin typeface="微软雅黑" panose="020B0503020204020204" charset="-122"/>
                <a:ea typeface="微软雅黑" panose="020B0503020204020204" charset="-122"/>
                <a:cs typeface="微软雅黑" panose="020B0503020204020204" charset="-122"/>
              </a:rPr>
              <a:t> </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，分两次口</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服（如早晨和晚上）</a:t>
            </a:r>
            <a:r>
              <a:rPr sz="1300" kern="0" spc="-17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如不能口服给药 ，则连续24小时静脉滴注</a:t>
            </a:r>
            <a:r>
              <a:rPr lang="zh-CN" altLang="en-US" sz="1300" kern="0" spc="70" dirty="0">
                <a:solidFill>
                  <a:schemeClr val="tx1"/>
                </a:solidFill>
                <a:latin typeface="微软雅黑" panose="020B0503020204020204" charset="-122"/>
                <a:ea typeface="微软雅黑" panose="020B0503020204020204" charset="-122"/>
                <a:cs typeface="微软雅黑" panose="020B0503020204020204" charset="-122"/>
              </a:rPr>
              <a:t>他克莫司注射液</a:t>
            </a:r>
            <a:r>
              <a:rPr sz="1300" kern="0" spc="-150" dirty="0">
                <a:solidFill>
                  <a:schemeClr val="tx1"/>
                </a:solidFill>
                <a:latin typeface="微软雅黑" panose="020B0503020204020204" charset="-122"/>
                <a:ea typeface="微软雅黑" panose="020B0503020204020204" charset="-122"/>
                <a:cs typeface="微软雅黑" panose="020B0503020204020204" charset="-122"/>
              </a:rPr>
              <a:t> </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，剂量为0.05mg/kg/天。</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310515" indent="-285750" algn="l" rtl="0" eaLnBrk="0">
              <a:lnSpc>
                <a:spcPct val="150000"/>
              </a:lnSpc>
              <a:spcBef>
                <a:spcPts val="820"/>
              </a:spcBef>
              <a:buFont typeface="Wingdings" panose="05000000000000000000" charset="0"/>
              <a:buChar char="Ø"/>
              <a:tabLst>
                <a:tab pos="150495" algn="l"/>
              </a:tabLst>
            </a:pPr>
            <a:r>
              <a:rPr sz="13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预防儿童肾移植排斥</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反应</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12700" indent="0" algn="l" rtl="0" eaLnBrk="0">
              <a:lnSpc>
                <a:spcPct val="150000"/>
              </a:lnSpc>
              <a:spcBef>
                <a:spcPts val="380"/>
              </a:spcBef>
              <a:buFont typeface="Wingdings" panose="05000000000000000000" charset="0"/>
              <a:buNone/>
            </a:pP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本品口服初始剂量应为</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0.15-0.30</a:t>
            </a:r>
            <a:r>
              <a:rPr sz="13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mg</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r>
              <a:rPr sz="13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kg</a:t>
            </a:r>
            <a:r>
              <a:rPr sz="13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/天</a:t>
            </a:r>
            <a:r>
              <a:rPr sz="1300" b="1" kern="0" spc="-16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，分两次口服</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（如早晨和晚上）</a:t>
            </a:r>
            <a:r>
              <a:rPr sz="1300" kern="0" spc="-17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3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如不能口服给药</a:t>
            </a:r>
            <a:r>
              <a:rPr sz="1300" kern="0" spc="-18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，则连续24小时静脉滴注</a:t>
            </a:r>
            <a:r>
              <a:rPr lang="zh-CN" altLang="en-US" sz="1300" kern="0" spc="70" dirty="0">
                <a:solidFill>
                  <a:schemeClr val="tx1"/>
                </a:solidFill>
                <a:latin typeface="微软雅黑" panose="020B0503020204020204" charset="-122"/>
                <a:ea typeface="微软雅黑" panose="020B0503020204020204" charset="-122"/>
                <a:cs typeface="微软雅黑" panose="020B0503020204020204" charset="-122"/>
                <a:sym typeface="+mn-ea"/>
              </a:rPr>
              <a:t>他克莫司注射液</a:t>
            </a:r>
            <a:r>
              <a:rPr sz="13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，剂量为</a:t>
            </a:r>
            <a:r>
              <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0.</a:t>
            </a:r>
            <a:r>
              <a:rPr sz="1300" kern="0" spc="-21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1</a:t>
            </a:r>
            <a:r>
              <a:rPr sz="13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mg</a:t>
            </a:r>
            <a:r>
              <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3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kg</a:t>
            </a:r>
            <a:r>
              <a:rPr sz="13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/天。</a:t>
            </a:r>
          </a:p>
        </p:txBody>
      </p:sp>
      <p:sp>
        <p:nvSpPr>
          <p:cNvPr id="48" name="textbox 48"/>
          <p:cNvSpPr/>
          <p:nvPr/>
        </p:nvSpPr>
        <p:spPr>
          <a:xfrm>
            <a:off x="5452609" y="2072474"/>
            <a:ext cx="6259195" cy="871219"/>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tx1"/>
              </a:solidFill>
              <a:latin typeface="Arial" panose="020B0604020202020204"/>
              <a:ea typeface="Arial" panose="020B0604020202020204"/>
              <a:cs typeface="Arial" panose="020B0604020202020204"/>
            </a:endParaRPr>
          </a:p>
          <a:p>
            <a:pPr marL="298450" indent="-285750" algn="l" rtl="0" eaLnBrk="0">
              <a:lnSpc>
                <a:spcPts val="1605"/>
              </a:lnSpc>
              <a:buFont typeface="Wingdings" panose="05000000000000000000" charset="0"/>
              <a:buChar char="Ø"/>
              <a:tabLst>
                <a:tab pos="137795" algn="l"/>
              </a:tabLst>
            </a:pPr>
            <a:r>
              <a:rPr sz="13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预防儿童肝脏或肾脏移植术后的移植物排斥反应</a:t>
            </a:r>
            <a:endParaRPr sz="1300"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gn="l" rtl="0" eaLnBrk="0">
              <a:lnSpc>
                <a:spcPct val="107000"/>
              </a:lnSpc>
              <a:buFont typeface="Wingdings" panose="05000000000000000000" charset="0"/>
              <a:buChar char="Ø"/>
            </a:pPr>
            <a:endParaRPr sz="700" dirty="0">
              <a:solidFill>
                <a:schemeClr val="tx1"/>
              </a:solidFill>
              <a:latin typeface="Arial" panose="020B0604020202020204"/>
              <a:ea typeface="Arial" panose="020B0604020202020204"/>
              <a:cs typeface="Arial" panose="020B0604020202020204"/>
            </a:endParaRPr>
          </a:p>
          <a:p>
            <a:pPr marL="298450" indent="-285750" algn="l" rtl="0" eaLnBrk="0">
              <a:lnSpc>
                <a:spcPct val="133000"/>
              </a:lnSpc>
              <a:spcBef>
                <a:spcPts val="5"/>
              </a:spcBef>
              <a:buFont typeface="Wingdings" panose="05000000000000000000" charset="0"/>
              <a:buChar char="Ø"/>
              <a:tabLst>
                <a:tab pos="137795" algn="l"/>
              </a:tabLst>
            </a:pPr>
            <a:r>
              <a:rPr sz="1300" kern="0" spc="120" dirty="0">
                <a:solidFill>
                  <a:schemeClr val="tx1">
                    <a:alpha val="100000"/>
                  </a:schemeClr>
                </a:solidFill>
                <a:latin typeface="微软雅黑" panose="020B0503020204020204" charset="-122"/>
                <a:ea typeface="微软雅黑" panose="020B0503020204020204" charset="-122"/>
                <a:cs typeface="微软雅黑" panose="020B0503020204020204" charset="-122"/>
              </a:rPr>
              <a:t>治疗儿童肝脏或肾脏移植术后应用其他免疫抑制药物无法控制的移植物排斥</a:t>
            </a:r>
            <a:r>
              <a:rPr sz="13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3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反应</a:t>
            </a:r>
          </a:p>
        </p:txBody>
      </p:sp>
      <p:sp>
        <p:nvSpPr>
          <p:cNvPr id="54" name="textbox 54"/>
          <p:cNvSpPr/>
          <p:nvPr/>
        </p:nvSpPr>
        <p:spPr>
          <a:xfrm>
            <a:off x="5367528" y="1572767"/>
            <a:ext cx="2161539"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l" rtl="0" eaLnBrk="0">
              <a:lnSpc>
                <a:spcPct val="109000"/>
              </a:lnSpc>
            </a:pPr>
            <a:endParaRPr sz="400" dirty="0">
              <a:latin typeface="Arial" panose="020B0604020202020204"/>
              <a:ea typeface="Arial" panose="020B0604020202020204"/>
              <a:cs typeface="Arial" panose="020B0604020202020204"/>
            </a:endParaRPr>
          </a:p>
          <a:p>
            <a:pPr marL="697865" algn="l" rtl="0" eaLnBrk="0">
              <a:lnSpc>
                <a:spcPct val="98000"/>
              </a:lnSpc>
              <a:spcBef>
                <a:spcPts val="5"/>
              </a:spcBef>
            </a:pPr>
            <a:r>
              <a:rPr sz="1600" b="1" kern="0" spc="300" dirty="0">
                <a:solidFill>
                  <a:srgbClr val="FFFFFF">
                    <a:alpha val="100000"/>
                  </a:srgbClr>
                </a:solidFill>
                <a:latin typeface="微软雅黑" panose="020B0503020204020204" charset="-122"/>
                <a:ea typeface="微软雅黑" panose="020B0503020204020204" charset="-122"/>
                <a:cs typeface="微软雅黑" panose="020B0503020204020204" charset="-122"/>
              </a:rPr>
              <a:t>适应症</a:t>
            </a:r>
            <a:endParaRPr sz="1600" dirty="0">
              <a:latin typeface="微软雅黑" panose="020B0503020204020204" charset="-122"/>
              <a:ea typeface="微软雅黑" panose="020B0503020204020204" charset="-122"/>
              <a:cs typeface="微软雅黑" panose="020B0503020204020204" charset="-122"/>
            </a:endParaRPr>
          </a:p>
        </p:txBody>
      </p:sp>
      <p:sp>
        <p:nvSpPr>
          <p:cNvPr id="56" name="textbox 56"/>
          <p:cNvSpPr/>
          <p:nvPr/>
        </p:nvSpPr>
        <p:spPr>
          <a:xfrm>
            <a:off x="5413248" y="3206496"/>
            <a:ext cx="2161539"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l" rtl="0" eaLnBrk="0">
              <a:lnSpc>
                <a:spcPct val="111000"/>
              </a:lnSpc>
            </a:pPr>
            <a:endParaRPr sz="400" dirty="0">
              <a:latin typeface="Arial" panose="020B0604020202020204"/>
              <a:ea typeface="Arial" panose="020B0604020202020204"/>
              <a:cs typeface="Arial" panose="020B0604020202020204"/>
            </a:endParaRPr>
          </a:p>
          <a:p>
            <a:pPr marL="569595" algn="l" rtl="0" eaLnBrk="0">
              <a:lnSpc>
                <a:spcPct val="98000"/>
              </a:lnSpc>
              <a:spcBef>
                <a:spcPts val="0"/>
              </a:spcBef>
            </a:pPr>
            <a:r>
              <a:rPr sz="1600" b="1" kern="0" spc="340" dirty="0">
                <a:solidFill>
                  <a:srgbClr val="FFFFFF">
                    <a:alpha val="100000"/>
                  </a:srgbClr>
                </a:solidFill>
                <a:latin typeface="微软雅黑" panose="020B0503020204020204" charset="-122"/>
                <a:ea typeface="微软雅黑" panose="020B0503020204020204" charset="-122"/>
                <a:cs typeface="微软雅黑" panose="020B0503020204020204" charset="-122"/>
              </a:rPr>
              <a:t>用法用量</a:t>
            </a:r>
            <a:endParaRPr sz="1600" dirty="0">
              <a:latin typeface="微软雅黑" panose="020B0503020204020204" charset="-122"/>
              <a:ea typeface="微软雅黑" panose="020B0503020204020204" charset="-122"/>
              <a:cs typeface="微软雅黑" panose="020B0503020204020204" charset="-122"/>
            </a:endParaRPr>
          </a:p>
        </p:txBody>
      </p:sp>
      <p:sp>
        <p:nvSpPr>
          <p:cNvPr id="64" name="rect 64"/>
          <p:cNvSpPr/>
          <p:nvPr/>
        </p:nvSpPr>
        <p:spPr>
          <a:xfrm>
            <a:off x="0" y="451104"/>
            <a:ext cx="228600" cy="685800"/>
          </a:xfrm>
          <a:prstGeom prst="rect">
            <a:avLst/>
          </a:prstGeom>
          <a:solidFill>
            <a:srgbClr val="2B437F"/>
          </a:solidFill>
          <a:ln w="0" cap="flat">
            <a:noFill/>
            <a:prstDash val="solid"/>
            <a:miter lim="0"/>
          </a:ln>
        </p:spPr>
        <p:txBody>
          <a:bodyPr rtlCol="0"/>
          <a:lstStyle/>
          <a:p>
            <a:pPr algn="ctr"/>
            <a:endParaRPr lang="zh-CN" altLang="en-US"/>
          </a:p>
        </p:txBody>
      </p:sp>
      <p:sp>
        <p:nvSpPr>
          <p:cNvPr id="66" name="path 66"/>
          <p:cNvSpPr/>
          <p:nvPr/>
        </p:nvSpPr>
        <p:spPr>
          <a:xfrm>
            <a:off x="5413248" y="1907666"/>
            <a:ext cx="5039995" cy="19050"/>
          </a:xfrm>
          <a:custGeom>
            <a:avLst/>
            <a:gdLst/>
            <a:ahLst/>
            <a:cxnLst/>
            <a:rect l="0" t="0" r="0" b="0"/>
            <a:pathLst>
              <a:path w="7937" h="30">
                <a:moveTo>
                  <a:pt x="0" y="15"/>
                </a:moveTo>
                <a:lnTo>
                  <a:pt x="7937" y="15"/>
                </a:lnTo>
              </a:path>
            </a:pathLst>
          </a:custGeom>
          <a:noFill/>
          <a:ln w="19050" cap="flat">
            <a:solidFill>
              <a:srgbClr val="2B437F"/>
            </a:solidFill>
            <a:prstDash val="solid"/>
            <a:miter lim="800000"/>
          </a:ln>
        </p:spPr>
        <p:txBody>
          <a:bodyPr rtlCol="0"/>
          <a:lstStyle/>
          <a:p>
            <a:pPr algn="ctr"/>
            <a:endParaRPr lang="zh-CN" altLang="en-US"/>
          </a:p>
        </p:txBody>
      </p:sp>
      <p:sp>
        <p:nvSpPr>
          <p:cNvPr id="68" name="path 68"/>
          <p:cNvSpPr/>
          <p:nvPr/>
        </p:nvSpPr>
        <p:spPr>
          <a:xfrm>
            <a:off x="5413248" y="3538346"/>
            <a:ext cx="5039995" cy="19050"/>
          </a:xfrm>
          <a:custGeom>
            <a:avLst/>
            <a:gdLst/>
            <a:ahLst/>
            <a:cxnLst/>
            <a:rect l="0" t="0" r="0" b="0"/>
            <a:pathLst>
              <a:path w="7937" h="30">
                <a:moveTo>
                  <a:pt x="0" y="15"/>
                </a:moveTo>
                <a:lnTo>
                  <a:pt x="7937" y="15"/>
                </a:lnTo>
              </a:path>
            </a:pathLst>
          </a:custGeom>
          <a:noFill/>
          <a:ln w="19050" cap="flat">
            <a:solidFill>
              <a:srgbClr val="2B437F"/>
            </a:solidFill>
            <a:prstDash val="solid"/>
            <a:miter lim="800000"/>
          </a:ln>
        </p:spPr>
        <p:txBody>
          <a:bodyPr rtlCol="0"/>
          <a:lstStyle/>
          <a:p>
            <a:pPr algn="ctr"/>
            <a:endParaRPr lang="zh-CN" altLang="en-US"/>
          </a:p>
        </p:txBody>
      </p:sp>
      <p:sp>
        <p:nvSpPr>
          <p:cNvPr id="3"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70"/>
          <p:cNvSpPr/>
          <p:nvPr/>
        </p:nvSpPr>
        <p:spPr>
          <a:xfrm>
            <a:off x="774700" y="3545205"/>
            <a:ext cx="10515600" cy="2557145"/>
          </a:xfrm>
          <a:prstGeom prst="rect">
            <a:avLst/>
          </a:prstGeom>
          <a:noFill/>
          <a:ln w="0" cap="flat">
            <a:noFill/>
            <a:prstDash val="solid"/>
            <a:miter lim="0"/>
          </a:ln>
        </p:spPr>
        <p:txBody>
          <a:bodyPr vert="horz" wrap="square" lIns="0" tIns="0" rIns="0" bIns="0"/>
          <a:lstStyle/>
          <a:p>
            <a:pPr algn="l" rtl="0" eaLnBrk="0">
              <a:lnSpc>
                <a:spcPct val="72000"/>
              </a:lnSpc>
            </a:pPr>
            <a:endParaRPr sz="100" dirty="0">
              <a:solidFill>
                <a:schemeClr val="tx1"/>
              </a:solidFill>
              <a:latin typeface="Arial" panose="020B0604020202020204"/>
              <a:ea typeface="Arial" panose="020B0604020202020204"/>
              <a:cs typeface="Arial" panose="020B0604020202020204"/>
            </a:endParaRPr>
          </a:p>
          <a:p>
            <a:pPr marL="297815" indent="-285750" algn="just" rtl="0" eaLnBrk="0">
              <a:lnSpc>
                <a:spcPct val="150000"/>
              </a:lnSpc>
              <a:buFont typeface="Wingdings" panose="05000000000000000000" charset="0"/>
              <a:buChar char="Ø"/>
              <a:tabLst>
                <a:tab pos="137795" algn="l"/>
              </a:tabLst>
            </a:pPr>
            <a:r>
              <a:rPr lang="zh-CN" altLang="en-US" sz="1400" b="1" kern="0" spc="100" dirty="0" smtClean="0">
                <a:solidFill>
                  <a:srgbClr val="FF0000"/>
                </a:solidFill>
                <a:latin typeface="微软雅黑" panose="020B0503020204020204" charset="-122"/>
                <a:ea typeface="微软雅黑" panose="020B0503020204020204" charset="-122"/>
                <a:cs typeface="微软雅黑" panose="020B0503020204020204" charset="-122"/>
              </a:rPr>
              <a:t>解决儿童吞咽困难：</a:t>
            </a:r>
            <a:r>
              <a:rPr sz="1400" kern="0" spc="10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rPr>
              <a:t>医保目录内常用于治疗儿童肝肾移</a:t>
            </a:r>
            <a:r>
              <a:rPr sz="1400" kern="0" spc="9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rPr>
              <a:t>植的免疫抑制剂为他克莫司胶囊</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0.5</a:t>
            </a:r>
            <a:r>
              <a:rPr sz="14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mg</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和1</a:t>
            </a:r>
            <a:r>
              <a:rPr sz="14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mg</a:t>
            </a:r>
            <a:r>
              <a:rPr sz="1400" kern="0" spc="-16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28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我国约80%儿童肝移植受者为3岁以下</a:t>
            </a:r>
            <a:r>
              <a:rPr sz="14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低龄儿童存在无法吞咽胶囊或吞咽困难问题</a:t>
            </a:r>
            <a:r>
              <a:rPr lang="zh-CN"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。颗粒剂可配置混悬液，更方便儿童服药，可提高服药依从性，尤其是对于难以吞咽胶囊的儿童。</a:t>
            </a:r>
            <a:endParaRPr lang="zh-CN" sz="1400" kern="0" spc="100" dirty="0">
              <a:solidFill>
                <a:schemeClr val="tx1">
                  <a:alpha val="100000"/>
                </a:schemeClr>
              </a:solidFill>
              <a:highlight>
                <a:srgbClr val="FFFF00"/>
              </a:highlight>
              <a:latin typeface="微软雅黑" panose="020B0503020204020204" charset="-122"/>
              <a:ea typeface="微软雅黑" panose="020B0503020204020204" charset="-122"/>
              <a:cs typeface="微软雅黑" panose="020B0503020204020204" charset="-122"/>
            </a:endParaRPr>
          </a:p>
          <a:p>
            <a:pPr marL="298450" indent="-285750" algn="just" rtl="0" eaLnBrk="0">
              <a:lnSpc>
                <a:spcPct val="150000"/>
              </a:lnSpc>
              <a:spcBef>
                <a:spcPts val="680"/>
              </a:spcBef>
              <a:buFont typeface="Wingdings" panose="05000000000000000000" charset="0"/>
              <a:buChar char="Ø"/>
              <a:tabLst>
                <a:tab pos="137795" algn="l"/>
              </a:tabLst>
            </a:pPr>
            <a:r>
              <a:rPr lang="zh-CN" altLang="en-US" sz="1400" b="1" kern="0" spc="90" dirty="0" smtClean="0">
                <a:solidFill>
                  <a:srgbClr val="FF0000"/>
                </a:solidFill>
                <a:latin typeface="微软雅黑" panose="020B0503020204020204" charset="-122"/>
                <a:ea typeface="微软雅黑" panose="020B0503020204020204" charset="-122"/>
                <a:cs typeface="微软雅黑" panose="020B0503020204020204" charset="-122"/>
              </a:rPr>
              <a:t>精准调整剂量：</a:t>
            </a:r>
            <a:r>
              <a:rPr sz="1400" kern="0" spc="90" dirty="0" err="1" smtClean="0">
                <a:solidFill>
                  <a:schemeClr val="tx1">
                    <a:alpha val="100000"/>
                  </a:schemeClr>
                </a:solidFill>
                <a:latin typeface="微软雅黑" panose="020B0503020204020204" charset="-122"/>
                <a:ea typeface="微软雅黑" panose="020B0503020204020204" charset="-122"/>
                <a:cs typeface="微软雅黑" panose="020B0503020204020204" charset="-122"/>
              </a:rPr>
              <a:t>他克莫司属于狭窄治疗指数</a:t>
            </a:r>
            <a:r>
              <a:rPr lang="zh-CN"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NTI</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）药物</a:t>
            </a:r>
            <a:r>
              <a:rPr sz="14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，对治疗剂量和血药浓度有精准的要求</a:t>
            </a:r>
            <a:r>
              <a:rPr lang="zh-CN" sz="14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儿童体重较轻且药代动力学与成人差异大</a:t>
            </a:r>
            <a:r>
              <a:rPr lang="zh-CN" sz="1400" kern="0" spc="-13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儿童肝肾移植排斥反应发生率高于成人</a:t>
            </a:r>
            <a:r>
              <a:rPr lang="zh-CN"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现有他克莫司胶</a:t>
            </a:r>
            <a:r>
              <a:rPr sz="14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囊规格较大</a:t>
            </a:r>
            <a:r>
              <a:rPr lang="zh-CN" sz="14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r>
              <a:rPr sz="14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儿童移植受者微调剂量较困难</a:t>
            </a:r>
            <a:r>
              <a:rPr lang="zh-CN" sz="1400" b="1" kern="0" spc="80" dirty="0">
                <a:solidFill>
                  <a:srgbClr val="2B437F">
                    <a:alpha val="100000"/>
                  </a:srgbClr>
                </a:solidFill>
                <a:latin typeface="微软雅黑" panose="020B0503020204020204" charset="-122"/>
                <a:ea typeface="微软雅黑" panose="020B0503020204020204" charset="-122"/>
                <a:cs typeface="微软雅黑" panose="020B0503020204020204" charset="-122"/>
              </a:rPr>
              <a:t>。颗粒剂可以更精确地调整剂量</a:t>
            </a:r>
            <a:r>
              <a:rPr lang="zh-CN" sz="14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，以满足儿童患者的个体化治疗需求，特别是对于体重较轻或需要精细调整药物剂量的儿童患者。</a:t>
            </a:r>
          </a:p>
          <a:p>
            <a:pPr marL="298450" indent="-285750" algn="just" rtl="0" eaLnBrk="0">
              <a:lnSpc>
                <a:spcPct val="150000"/>
              </a:lnSpc>
              <a:spcBef>
                <a:spcPts val="5"/>
              </a:spcBef>
              <a:buFont typeface="Wingdings" panose="05000000000000000000" charset="0"/>
              <a:buChar char="Ø"/>
              <a:tabLst>
                <a:tab pos="137795" algn="l"/>
              </a:tabLst>
            </a:pPr>
            <a:r>
              <a:rPr lang="zh-CN" altLang="en-US" sz="1400" b="1" kern="0" spc="90" dirty="0" smtClean="0">
                <a:solidFill>
                  <a:srgbClr val="FF0000"/>
                </a:solidFill>
                <a:latin typeface="微软雅黑" panose="020B0503020204020204" charset="-122"/>
                <a:ea typeface="微软雅黑" panose="020B0503020204020204" charset="-122"/>
                <a:cs typeface="微软雅黑" panose="020B0503020204020204" charset="-122"/>
              </a:rPr>
              <a:t>提高依从性：</a:t>
            </a:r>
            <a:r>
              <a:rPr sz="1400" kern="0" spc="90" dirty="0" err="1" smtClean="0">
                <a:solidFill>
                  <a:schemeClr val="tx1">
                    <a:alpha val="100000"/>
                  </a:schemeClr>
                </a:solidFill>
                <a:latin typeface="微软雅黑" panose="020B0503020204020204" charset="-122"/>
                <a:ea typeface="微软雅黑" panose="020B0503020204020204" charset="-122"/>
                <a:cs typeface="微软雅黑" panose="020B0503020204020204" charset="-122"/>
              </a:rPr>
              <a:t>颗粒剂可以调味</a:t>
            </a:r>
            <a:r>
              <a:rPr sz="1400" kern="0" spc="9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b="1" kern="0" spc="90" dirty="0" err="1">
                <a:solidFill>
                  <a:srgbClr val="2B437F">
                    <a:alpha val="100000"/>
                  </a:srgbClr>
                </a:solidFill>
                <a:latin typeface="微软雅黑" panose="020B0503020204020204" charset="-122"/>
                <a:ea typeface="微软雅黑" panose="020B0503020204020204" charset="-122"/>
                <a:cs typeface="微软雅黑" panose="020B0503020204020204" charset="-122"/>
              </a:rPr>
              <a:t>口味甜，儿童接受度更高</a:t>
            </a:r>
            <a:r>
              <a:rPr lang="zh-CN"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，从而提高患者依从性</a:t>
            </a:r>
            <a:r>
              <a:rPr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为儿童移植患者提供了一个更加适宜</a:t>
            </a:r>
            <a:r>
              <a:rPr lang="zh-CN"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的</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治疗选择。</a:t>
            </a:r>
          </a:p>
        </p:txBody>
      </p:sp>
      <p:sp>
        <p:nvSpPr>
          <p:cNvPr id="80" name="textbox 80"/>
          <p:cNvSpPr/>
          <p:nvPr/>
        </p:nvSpPr>
        <p:spPr>
          <a:xfrm>
            <a:off x="795655" y="1542415"/>
            <a:ext cx="10293985" cy="1487170"/>
          </a:xfrm>
          <a:prstGeom prst="rect">
            <a:avLst/>
          </a:prstGeom>
          <a:noFill/>
          <a:ln w="0" cap="flat">
            <a:noFill/>
            <a:prstDash val="solid"/>
            <a:miter lim="0"/>
          </a:ln>
        </p:spPr>
        <p:txBody>
          <a:bodyPr vert="horz" wrap="square" lIns="0" tIns="0" rIns="0" bIns="0"/>
          <a:lstStyle/>
          <a:p>
            <a:pPr algn="l" rtl="0" eaLnBrk="0">
              <a:lnSpc>
                <a:spcPct val="92000"/>
              </a:lnSpc>
            </a:pPr>
            <a:endParaRPr sz="100" dirty="0">
              <a:solidFill>
                <a:schemeClr val="tx1"/>
              </a:solidFill>
              <a:latin typeface="Arial" panose="020B0604020202020204"/>
              <a:ea typeface="Arial" panose="020B0604020202020204"/>
              <a:cs typeface="Arial" panose="020B0604020202020204"/>
            </a:endParaRPr>
          </a:p>
          <a:p>
            <a:pPr marL="298450" indent="-285750" algn="just" rtl="0" eaLnBrk="0">
              <a:lnSpc>
                <a:spcPct val="150000"/>
              </a:lnSpc>
              <a:buFont typeface="Wingdings" panose="05000000000000000000" charset="0"/>
              <a:buChar char="Ø"/>
              <a:tabLst>
                <a:tab pos="137795" algn="l"/>
              </a:tabLst>
            </a:pPr>
            <a:r>
              <a:rPr sz="14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中国儿童实体器官移植近年来</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发展迅速</a:t>
            </a:r>
            <a:r>
              <a:rPr lang="zh-CN" sz="1400" kern="0" spc="-1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2019年儿童肝</a:t>
            </a:r>
            <a:r>
              <a:rPr lang="zh-CN"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17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肾移植分别占所有肝肾移植人群的</a:t>
            </a:r>
            <a:r>
              <a:rPr sz="1400" b="1" kern="0" spc="70" dirty="0">
                <a:solidFill>
                  <a:srgbClr val="2B437F">
                    <a:alpha val="100000"/>
                  </a:srgbClr>
                </a:solidFill>
                <a:latin typeface="微软雅黑" panose="020B0503020204020204" charset="-122"/>
                <a:ea typeface="微软雅黑" panose="020B0503020204020204" charset="-122"/>
                <a:cs typeface="微软雅黑" panose="020B0503020204020204" charset="-122"/>
              </a:rPr>
              <a:t>17.7%</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和</a:t>
            </a:r>
            <a:r>
              <a:rPr sz="1400" b="1" kern="0" spc="70" dirty="0">
                <a:solidFill>
                  <a:srgbClr val="2B437F">
                    <a:alpha val="100000"/>
                  </a:srgbClr>
                </a:solidFill>
                <a:latin typeface="微软雅黑" panose="020B0503020204020204" charset="-122"/>
                <a:ea typeface="微软雅黑" panose="020B0503020204020204" charset="-122"/>
                <a:cs typeface="微软雅黑" panose="020B0503020204020204" charset="-122"/>
              </a:rPr>
              <a:t>2.9%</a:t>
            </a:r>
            <a:r>
              <a:rPr sz="1400" b="1" kern="0" spc="-2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28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其中</a:t>
            </a:r>
            <a:r>
              <a:rPr sz="1400" kern="0" spc="-1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2019-2022年，这4年来我国累计完成儿童肾移植</a:t>
            </a:r>
            <a:r>
              <a:rPr sz="1400" b="1" kern="0" spc="70" dirty="0">
                <a:solidFill>
                  <a:srgbClr val="2B437F">
                    <a:alpha val="100000"/>
                  </a:srgbClr>
                </a:solidFill>
                <a:latin typeface="微软雅黑" panose="020B0503020204020204" charset="-122"/>
                <a:ea typeface="微软雅黑" panose="020B0503020204020204" charset="-122"/>
                <a:cs typeface="微软雅黑" panose="020B0503020204020204" charset="-122"/>
              </a:rPr>
              <a:t>1889</a:t>
            </a:r>
            <a:r>
              <a:rPr sz="1400" b="1" kern="0" spc="70" dirty="0" smtClean="0">
                <a:solidFill>
                  <a:srgbClr val="2B437F">
                    <a:alpha val="100000"/>
                  </a:srgbClr>
                </a:solidFill>
                <a:latin typeface="微软雅黑" panose="020B0503020204020204" charset="-122"/>
                <a:ea typeface="微软雅黑" panose="020B0503020204020204" charset="-122"/>
                <a:cs typeface="微软雅黑" panose="020B0503020204020204" charset="-122"/>
              </a:rPr>
              <a:t>例</a:t>
            </a:r>
            <a:r>
              <a:rPr lang="zh-CN" altLang="en-US" sz="1400" b="1" kern="0" spc="70" dirty="0" smtClean="0">
                <a:solidFill>
                  <a:srgbClr val="2B437F">
                    <a:alpha val="100000"/>
                  </a:srgbClr>
                </a:solidFill>
                <a:latin typeface="微软雅黑" panose="020B0503020204020204" charset="-122"/>
                <a:ea typeface="微软雅黑" panose="020B0503020204020204" charset="-122"/>
                <a:cs typeface="微软雅黑" panose="020B0503020204020204" charset="-122"/>
              </a:rPr>
              <a:t>（年均</a:t>
            </a:r>
            <a:r>
              <a:rPr lang="en-US" altLang="zh-CN" sz="1400" b="1" kern="0" spc="70" dirty="0" smtClean="0">
                <a:solidFill>
                  <a:srgbClr val="2B437F">
                    <a:alpha val="100000"/>
                  </a:srgbClr>
                </a:solidFill>
                <a:latin typeface="微软雅黑" panose="020B0503020204020204" charset="-122"/>
                <a:ea typeface="微软雅黑" panose="020B0503020204020204" charset="-122"/>
                <a:cs typeface="微软雅黑" panose="020B0503020204020204" charset="-122"/>
              </a:rPr>
              <a:t>472</a:t>
            </a:r>
            <a:r>
              <a:rPr lang="zh-CN" altLang="en-US" sz="1400" b="1" kern="0" spc="70" dirty="0" smtClean="0">
                <a:solidFill>
                  <a:srgbClr val="2B437F">
                    <a:alpha val="100000"/>
                  </a:srgbClr>
                </a:solidFill>
                <a:latin typeface="微软雅黑" panose="020B0503020204020204" charset="-122"/>
                <a:ea typeface="微软雅黑" panose="020B0503020204020204" charset="-122"/>
                <a:cs typeface="微软雅黑" panose="020B0503020204020204" charset="-122"/>
              </a:rPr>
              <a:t>例）</a:t>
            </a:r>
            <a:r>
              <a:rPr lang="zh-CN" sz="1400" kern="0" spc="7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2020年</a:t>
            </a:r>
            <a:r>
              <a:rPr lang="zh-CN" sz="1400" b="1" kern="0" spc="7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儿童</a:t>
            </a:r>
            <a:r>
              <a:rPr sz="1400" b="1" kern="0" spc="70" dirty="0" err="1" smtClean="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肝移植</a:t>
            </a:r>
            <a:r>
              <a:rPr lang="zh-CN" sz="14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新增手术</a:t>
            </a:r>
            <a:r>
              <a:rPr sz="14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例数</a:t>
            </a:r>
            <a:r>
              <a:rPr lang="zh-CN" sz="1400" b="1"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为</a:t>
            </a:r>
            <a:r>
              <a:rPr sz="1400" b="1" kern="0" spc="70" dirty="0">
                <a:solidFill>
                  <a:srgbClr val="2B437F">
                    <a:alpha val="100000"/>
                  </a:srgbClr>
                </a:solidFill>
                <a:latin typeface="微软雅黑" panose="020B0503020204020204" charset="-122"/>
                <a:ea typeface="微软雅黑" panose="020B0503020204020204" charset="-122"/>
                <a:cs typeface="微软雅黑" panose="020B0503020204020204" charset="-122"/>
              </a:rPr>
              <a:t>1178例</a:t>
            </a:r>
            <a:r>
              <a:rPr sz="1400" kern="0" spc="70" dirty="0" smtClean="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lang="zh-CN" altLang="en-US"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已是</a:t>
            </a:r>
            <a:r>
              <a:rPr sz="1400" kern="0" spc="70" dirty="0" err="1" smtClean="0">
                <a:solidFill>
                  <a:schemeClr val="tx1">
                    <a:alpha val="100000"/>
                  </a:schemeClr>
                </a:solidFill>
                <a:latin typeface="微软雅黑" panose="020B0503020204020204" charset="-122"/>
                <a:ea typeface="微软雅黑" panose="020B0503020204020204" charset="-122"/>
                <a:cs typeface="微软雅黑" panose="020B0503020204020204" charset="-122"/>
              </a:rPr>
              <a:t>全世界儿童肝移植年开展例数最多的国家</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sz="1400" dirty="0">
              <a:solidFill>
                <a:schemeClr val="tx1"/>
              </a:solidFill>
              <a:latin typeface="Arial" panose="020B0604020202020204"/>
              <a:ea typeface="Arial" panose="020B0604020202020204"/>
              <a:cs typeface="Arial" panose="020B0604020202020204"/>
            </a:endParaRPr>
          </a:p>
          <a:p>
            <a:pPr marL="298450" indent="-285750" algn="just" rtl="0" eaLnBrk="0">
              <a:lnSpc>
                <a:spcPct val="150000"/>
              </a:lnSpc>
              <a:spcBef>
                <a:spcPts val="0"/>
              </a:spcBef>
              <a:buFont typeface="Wingdings" panose="05000000000000000000" charset="0"/>
              <a:buChar char="Ø"/>
              <a:tabLst>
                <a:tab pos="137795" algn="l"/>
              </a:tabLst>
            </a:pPr>
            <a:r>
              <a:rPr sz="1400" kern="0" spc="100" dirty="0">
                <a:solidFill>
                  <a:schemeClr val="tx1">
                    <a:alpha val="100000"/>
                  </a:schemeClr>
                </a:solidFill>
                <a:latin typeface="微软雅黑" panose="020B0503020204020204" charset="-122"/>
                <a:ea typeface="微软雅黑" panose="020B0503020204020204" charset="-122"/>
                <a:cs typeface="微软雅黑" panose="020B0503020204020204" charset="-122"/>
              </a:rPr>
              <a:t>以胆道闭锁、遗传代谢性</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疾病为主的3岁以下婴幼儿逐渐成为国内儿童肝移植手术最主要的受者群体。</a:t>
            </a:r>
            <a:endParaRPr lang="zh-CN" sz="1400" kern="0" spc="90" dirty="0">
              <a:solidFill>
                <a:schemeClr val="tx1">
                  <a:alpha val="100000"/>
                </a:schemeClr>
              </a:solidFill>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86" name="textbox 86"/>
          <p:cNvSpPr/>
          <p:nvPr/>
        </p:nvSpPr>
        <p:spPr>
          <a:xfrm>
            <a:off x="475312" y="419893"/>
            <a:ext cx="2893695" cy="383540"/>
          </a:xfrm>
          <a:prstGeom prst="rect">
            <a:avLst/>
          </a:prstGeom>
          <a:noFill/>
          <a:ln w="0" cap="flat">
            <a:noFill/>
            <a:prstDash val="solid"/>
            <a:miter lim="0"/>
          </a:ln>
        </p:spPr>
        <p:txBody>
          <a:bodyPr vert="horz" wrap="square" lIns="0" tIns="0" rIns="0" bIns="0"/>
          <a:lstStyle/>
          <a:p>
            <a:pPr algn="l" rtl="0" eaLnBrk="0">
              <a:lnSpc>
                <a:spcPct val="81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8000"/>
              </a:lnSpc>
            </a:pP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1.  药品基本信息 2/2</a:t>
            </a:r>
          </a:p>
        </p:txBody>
      </p:sp>
      <p:sp>
        <p:nvSpPr>
          <p:cNvPr id="88" name="textbox 88"/>
          <p:cNvSpPr/>
          <p:nvPr/>
        </p:nvSpPr>
        <p:spPr>
          <a:xfrm>
            <a:off x="801623" y="3105149"/>
            <a:ext cx="2158364"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l" rtl="0" eaLnBrk="0">
              <a:lnSpc>
                <a:spcPct val="109000"/>
              </a:lnSpc>
            </a:pPr>
            <a:endParaRPr sz="400" dirty="0">
              <a:latin typeface="Arial" panose="020B0604020202020204"/>
              <a:ea typeface="Arial" panose="020B0604020202020204"/>
              <a:cs typeface="Arial" panose="020B0604020202020204"/>
            </a:endParaRPr>
          </a:p>
          <a:p>
            <a:pPr marL="243840" algn="l" rtl="0" eaLnBrk="0">
              <a:lnSpc>
                <a:spcPct val="98000"/>
              </a:lnSpc>
              <a:spcBef>
                <a:spcPts val="5"/>
              </a:spcBef>
            </a:pP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未满足的治疗需求</a:t>
            </a:r>
            <a:endParaRPr sz="1600" dirty="0">
              <a:latin typeface="微软雅黑" panose="020B0503020204020204" charset="-122"/>
              <a:ea typeface="微软雅黑" panose="020B0503020204020204" charset="-122"/>
              <a:cs typeface="微软雅黑" panose="020B0503020204020204" charset="-122"/>
            </a:endParaRPr>
          </a:p>
        </p:txBody>
      </p:sp>
      <p:sp>
        <p:nvSpPr>
          <p:cNvPr id="90" name="path 90"/>
          <p:cNvSpPr/>
          <p:nvPr/>
        </p:nvSpPr>
        <p:spPr>
          <a:xfrm>
            <a:off x="829055" y="1375664"/>
            <a:ext cx="5039995" cy="19050"/>
          </a:xfrm>
          <a:custGeom>
            <a:avLst/>
            <a:gdLst/>
            <a:ahLst/>
            <a:cxnLst/>
            <a:rect l="0" t="0" r="0" b="0"/>
            <a:pathLst>
              <a:path w="7937" h="30">
                <a:moveTo>
                  <a:pt x="0" y="15"/>
                </a:moveTo>
                <a:lnTo>
                  <a:pt x="7937" y="15"/>
                </a:lnTo>
              </a:path>
            </a:pathLst>
          </a:custGeom>
          <a:noFill/>
          <a:ln w="19050" cap="flat">
            <a:solidFill>
              <a:srgbClr val="2B437F"/>
            </a:solidFill>
            <a:prstDash val="solid"/>
            <a:miter lim="800000"/>
          </a:ln>
        </p:spPr>
        <p:txBody>
          <a:bodyPr rtlCol="0"/>
          <a:lstStyle/>
          <a:p>
            <a:pPr algn="ctr"/>
            <a:endParaRPr lang="zh-CN" altLang="en-US"/>
          </a:p>
        </p:txBody>
      </p:sp>
      <p:sp>
        <p:nvSpPr>
          <p:cNvPr id="92" name="textbox 92"/>
          <p:cNvSpPr/>
          <p:nvPr/>
        </p:nvSpPr>
        <p:spPr>
          <a:xfrm>
            <a:off x="801623" y="1034669"/>
            <a:ext cx="2158364"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l" rtl="0" eaLnBrk="0">
              <a:lnSpc>
                <a:spcPct val="110000"/>
              </a:lnSpc>
            </a:pPr>
            <a:endParaRPr sz="400" dirty="0">
              <a:latin typeface="Arial" panose="020B0604020202020204"/>
              <a:ea typeface="Arial" panose="020B0604020202020204"/>
              <a:cs typeface="Arial" panose="020B0604020202020204"/>
            </a:endParaRPr>
          </a:p>
          <a:p>
            <a:pPr marL="447040" algn="l" rtl="0" eaLnBrk="0">
              <a:lnSpc>
                <a:spcPct val="98000"/>
              </a:lnSpc>
              <a:spcBef>
                <a:spcPts val="5"/>
              </a:spcBef>
            </a:pP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疾病基本情况</a:t>
            </a:r>
            <a:endParaRPr sz="1600" dirty="0">
              <a:latin typeface="微软雅黑" panose="020B0503020204020204" charset="-122"/>
              <a:ea typeface="微软雅黑" panose="020B0503020204020204" charset="-122"/>
              <a:cs typeface="微软雅黑" panose="020B0503020204020204" charset="-122"/>
            </a:endParaRPr>
          </a:p>
        </p:txBody>
      </p:sp>
      <p:sp>
        <p:nvSpPr>
          <p:cNvPr id="102" name="path 102"/>
          <p:cNvSpPr/>
          <p:nvPr/>
        </p:nvSpPr>
        <p:spPr>
          <a:xfrm>
            <a:off x="829055" y="3446144"/>
            <a:ext cx="5039995" cy="19050"/>
          </a:xfrm>
          <a:custGeom>
            <a:avLst/>
            <a:gdLst/>
            <a:ahLst/>
            <a:cxnLst/>
            <a:rect l="0" t="0" r="0" b="0"/>
            <a:pathLst>
              <a:path w="7937" h="30">
                <a:moveTo>
                  <a:pt x="0" y="15"/>
                </a:moveTo>
                <a:lnTo>
                  <a:pt x="7937" y="15"/>
                </a:lnTo>
              </a:path>
            </a:pathLst>
          </a:custGeom>
          <a:solidFill>
            <a:srgbClr val="2B437F"/>
          </a:solidFill>
          <a:ln w="19050" cap="flat">
            <a:solidFill>
              <a:srgbClr val="2B437F"/>
            </a:solidFill>
            <a:prstDash val="solid"/>
            <a:miter lim="800000"/>
          </a:ln>
        </p:spPr>
        <p:txBody>
          <a:bodyPr rtlCol="0"/>
          <a:lstStyle/>
          <a:p>
            <a:pPr algn="ctr"/>
            <a:endParaRPr lang="zh-CN" altLang="en-US"/>
          </a:p>
        </p:txBody>
      </p:sp>
      <p:sp>
        <p:nvSpPr>
          <p:cNvPr id="2" name="灯片编号占位符 1"/>
          <p:cNvSpPr>
            <a:spLocks noGrp="1"/>
          </p:cNvSpPr>
          <p:nvPr/>
        </p:nvSpPr>
        <p:spPr>
          <a:xfrm>
            <a:off x="11156950" y="6055995"/>
            <a:ext cx="671195"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2</a:t>
            </a:r>
          </a:p>
        </p:txBody>
      </p:sp>
      <p:sp>
        <p:nvSpPr>
          <p:cNvPr id="3" name="文本框 2"/>
          <p:cNvSpPr txBox="1"/>
          <p:nvPr/>
        </p:nvSpPr>
        <p:spPr>
          <a:xfrm>
            <a:off x="801370" y="6460490"/>
            <a:ext cx="7030085" cy="368300"/>
          </a:xfrm>
          <a:prstGeom prst="rect">
            <a:avLst/>
          </a:prstGeom>
          <a:noFill/>
        </p:spPr>
        <p:txBody>
          <a:bodyPr wrap="square" rtlCol="0">
            <a:spAutoFit/>
          </a:bodyPr>
          <a:lstStyle/>
          <a:p>
            <a:r>
              <a:rPr lang="en-US" altLang="zh-CN" sz="900"/>
              <a:t>1.</a:t>
            </a:r>
            <a:r>
              <a:rPr lang="zh-CN" altLang="en-US" sz="900">
                <a:sym typeface="+mn-ea"/>
              </a:rPr>
              <a:t>中国器官移植发展报告（2020）</a:t>
            </a:r>
            <a:r>
              <a:rPr lang="en-US" altLang="zh-CN" sz="900">
                <a:sym typeface="+mn-ea"/>
              </a:rPr>
              <a:t>                3.中国儿童肾移植的现状及对未来发展的思考 《中华器官移植杂志》 2020，41（01）：1</a:t>
            </a:r>
          </a:p>
          <a:p>
            <a:r>
              <a:rPr lang="en-US" altLang="zh-CN" sz="900">
                <a:sym typeface="+mn-ea"/>
              </a:rPr>
              <a:t>2.</a:t>
            </a:r>
            <a:r>
              <a:rPr lang="zh-CN" altLang="en-US" sz="900"/>
              <a:t>医促会肾移植会议（2023年4月郑州）</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4"/>
          <p:cNvSpPr/>
          <p:nvPr/>
        </p:nvSpPr>
        <p:spPr>
          <a:xfrm>
            <a:off x="6421755" y="1606550"/>
            <a:ext cx="4912995" cy="1513205"/>
          </a:xfrm>
          <a:prstGeom prst="rect">
            <a:avLst/>
          </a:prstGeom>
          <a:noFill/>
          <a:ln w="0" cap="flat">
            <a:noFill/>
            <a:prstDash val="solid"/>
            <a:miter lim="0"/>
          </a:ln>
        </p:spPr>
        <p:txBody>
          <a:bodyPr vert="horz" wrap="square" lIns="0" tIns="0" rIns="0" bIns="0"/>
          <a:lstStyle/>
          <a:p>
            <a:pPr algn="l" rtl="0" eaLnBrk="0">
              <a:lnSpc>
                <a:spcPct val="93000"/>
              </a:lnSpc>
            </a:pPr>
            <a:endParaRPr sz="100" dirty="0">
              <a:solidFill>
                <a:schemeClr val="tx1"/>
              </a:solidFill>
              <a:latin typeface="Arial" panose="020B0604020202020204"/>
              <a:ea typeface="Arial" panose="020B0604020202020204"/>
              <a:cs typeface="Arial" panose="020B0604020202020204"/>
            </a:endParaRPr>
          </a:p>
          <a:p>
            <a:pPr marL="298450"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对本品中任何成分过敏者禁用。</a:t>
            </a:r>
          </a:p>
          <a:p>
            <a:pPr marL="298450" indent="-285750" algn="l" rtl="0" eaLnBrk="0">
              <a:lnSpc>
                <a:spcPct val="150000"/>
              </a:lnSpc>
              <a:spcBef>
                <a:spcPts val="5"/>
              </a:spcBef>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对其他大环内酯类药物过敏者禁用。</a:t>
            </a:r>
          </a:p>
          <a:p>
            <a:pPr marL="298450" indent="-285750" algn="l" rtl="0" eaLnBrk="0">
              <a:lnSpc>
                <a:spcPct val="150000"/>
              </a:lnSpc>
              <a:spcBef>
                <a:spcPts val="5"/>
              </a:spcBef>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由于CYP3A4抑制剂或诱导剂与他克莫司联合使用时可能产生药物相互作用，从而导致严重不良反应（包括排斥反应或毒性），因此仅应在咨询移植专家后才可合用此类药物。</a:t>
            </a:r>
            <a:endPar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298450" indent="-285750" algn="l" rtl="0" eaLnBrk="0">
              <a:lnSpc>
                <a:spcPct val="200000"/>
              </a:lnSpc>
              <a:spcBef>
                <a:spcPts val="5"/>
              </a:spcBef>
              <a:buFont typeface="Wingdings" panose="05000000000000000000" charset="0"/>
              <a:buChar char="Ø"/>
              <a:tabLst>
                <a:tab pos="137795" algn="l"/>
              </a:tabLst>
            </a:pPr>
            <a:endPar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0" name="textbox 120"/>
          <p:cNvSpPr/>
          <p:nvPr/>
        </p:nvSpPr>
        <p:spPr>
          <a:xfrm>
            <a:off x="1043940" y="1671955"/>
            <a:ext cx="4703445" cy="1283335"/>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tx1"/>
              </a:solidFill>
              <a:latin typeface="Arial" panose="020B0604020202020204"/>
              <a:ea typeface="Arial" panose="020B0604020202020204"/>
              <a:cs typeface="Arial" panose="020B0604020202020204"/>
            </a:endParaRPr>
          </a:p>
          <a:p>
            <a:pPr marL="298450"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由于患者的基础疾病和同时使用多种药物， 通常很难确立与 免疫抑制剂相关的不良反应。</a:t>
            </a:r>
          </a:p>
          <a:p>
            <a:pPr marL="171450" indent="-171450" algn="l" rtl="0" eaLnBrk="0">
              <a:lnSpc>
                <a:spcPct val="150000"/>
              </a:lnSpc>
              <a:buFont typeface="Wingdings" panose="05000000000000000000" charset="0"/>
              <a:buChar char="Ø"/>
            </a:pPr>
            <a:endParaRPr sz="100" dirty="0">
              <a:solidFill>
                <a:schemeClr val="tx1"/>
              </a:solidFill>
              <a:latin typeface="Arial" panose="020B0604020202020204"/>
              <a:ea typeface="Arial" panose="020B0604020202020204"/>
              <a:cs typeface="Arial" panose="020B0604020202020204"/>
            </a:endParaRPr>
          </a:p>
          <a:p>
            <a:pPr marL="297815"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最常报告的不良反应（发生率&gt;10%）为震颤、肾损害、各  种高血糖状况、糖尿病、高钾血症、感染、高血压和失眠。</a:t>
            </a:r>
          </a:p>
        </p:txBody>
      </p:sp>
      <p:sp>
        <p:nvSpPr>
          <p:cNvPr id="128" name="textbox 128"/>
          <p:cNvSpPr/>
          <p:nvPr/>
        </p:nvSpPr>
        <p:spPr>
          <a:xfrm>
            <a:off x="6361175" y="1167384"/>
            <a:ext cx="4895215"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ctr" rtl="0" eaLnBrk="0">
              <a:lnSpc>
                <a:spcPct val="110000"/>
              </a:lnSpc>
            </a:pP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药品说明书收载的</a:t>
            </a:r>
            <a:r>
              <a:rPr lang="zh-CN"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禁忌事项及药物相互作用</a:t>
            </a:r>
          </a:p>
        </p:txBody>
      </p:sp>
      <p:sp>
        <p:nvSpPr>
          <p:cNvPr id="130" name="textbox 130"/>
          <p:cNvSpPr/>
          <p:nvPr/>
        </p:nvSpPr>
        <p:spPr>
          <a:xfrm>
            <a:off x="972311" y="1167384"/>
            <a:ext cx="4895215"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ctr" rtl="0" eaLnBrk="0">
              <a:lnSpc>
                <a:spcPct val="108000"/>
              </a:lnSpc>
            </a:pPr>
            <a:r>
              <a:rPr sz="1600" b="1" kern="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药品说明书收载的安全性信息</a:t>
            </a:r>
            <a:endParaRPr sz="1600" dirty="0">
              <a:latin typeface="微软雅黑" panose="020B0503020204020204" charset="-122"/>
              <a:ea typeface="微软雅黑" panose="020B0503020204020204" charset="-122"/>
              <a:cs typeface="微软雅黑" panose="020B0503020204020204" charset="-122"/>
            </a:endParaRPr>
          </a:p>
        </p:txBody>
      </p:sp>
      <p:sp>
        <p:nvSpPr>
          <p:cNvPr id="134" name="textbox 134"/>
          <p:cNvSpPr/>
          <p:nvPr/>
        </p:nvSpPr>
        <p:spPr>
          <a:xfrm>
            <a:off x="462915" y="625475"/>
            <a:ext cx="7665720" cy="468630"/>
          </a:xfrm>
          <a:prstGeom prst="rect">
            <a:avLst/>
          </a:prstGeom>
          <a:noFill/>
          <a:ln w="0" cap="flat">
            <a:noFill/>
            <a:prstDash val="solid"/>
            <a:miter lim="0"/>
          </a:ln>
        </p:spPr>
        <p:txBody>
          <a:bodyPr vert="horz" wrap="square" lIns="0" tIns="0" rIns="0" bIns="0"/>
          <a:lstStyle/>
          <a:p>
            <a:pPr algn="l" rtl="0" eaLnBrk="0">
              <a:lnSpc>
                <a:spcPct val="95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7000"/>
              </a:lnSpc>
            </a:pPr>
            <a:r>
              <a:rPr 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2</a:t>
            </a: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安全性：</a:t>
            </a:r>
            <a:r>
              <a:rPr sz="2400" b="1" kern="0" spc="-2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他克莫司颗粒安全可控</a:t>
            </a:r>
            <a:r>
              <a:rPr lang="zh-CN" sz="2400" b="1" kern="0" spc="-2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，安全性与原研一致</a:t>
            </a:r>
            <a:endParaRPr lang="zh-CN" sz="2400" b="1" kern="0" spc="-2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Wingdings" panose="05000000000000000000" pitchFamily="2" charset="2"/>
            </a:endParaRPr>
          </a:p>
        </p:txBody>
      </p:sp>
      <p:sp>
        <p:nvSpPr>
          <p:cNvPr id="2"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3</a:t>
            </a:r>
          </a:p>
        </p:txBody>
      </p:sp>
      <p:sp>
        <p:nvSpPr>
          <p:cNvPr id="5" name="textbox 114"/>
          <p:cNvSpPr/>
          <p:nvPr/>
        </p:nvSpPr>
        <p:spPr>
          <a:xfrm>
            <a:off x="6421755" y="3749675"/>
            <a:ext cx="5094605" cy="2233295"/>
          </a:xfrm>
          <a:prstGeom prst="rect">
            <a:avLst/>
          </a:prstGeom>
          <a:noFill/>
          <a:ln w="0" cap="flat">
            <a:noFill/>
            <a:prstDash val="solid"/>
            <a:miter lim="0"/>
          </a:ln>
        </p:spPr>
        <p:txBody>
          <a:bodyPr vert="horz" wrap="square" lIns="0" tIns="0" rIns="0" bIns="0"/>
          <a:lstStyle/>
          <a:p>
            <a:pPr algn="l" rtl="0" eaLnBrk="0">
              <a:lnSpc>
                <a:spcPct val="93000"/>
              </a:lnSpc>
            </a:pPr>
            <a:endParaRPr sz="100" dirty="0">
              <a:solidFill>
                <a:schemeClr val="tx1"/>
              </a:solidFill>
              <a:latin typeface="Arial" panose="020B0604020202020204"/>
              <a:ea typeface="Arial" panose="020B0604020202020204"/>
              <a:cs typeface="Arial" panose="020B0604020202020204"/>
            </a:endParaRPr>
          </a:p>
          <a:p>
            <a:pPr marL="12700" indent="0" algn="l" rtl="0" eaLnBrk="0">
              <a:lnSpc>
                <a:spcPct val="200000"/>
              </a:lnSpc>
              <a:buFont typeface="Wingdings" panose="05000000000000000000" charset="0"/>
              <a:buNone/>
              <a:tabLst>
                <a:tab pos="137795" algn="l"/>
              </a:tabLst>
            </a:pPr>
            <a:r>
              <a:rPr lang="en-US" alt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人体生物等效性试验结果显示</a:t>
            </a:r>
            <a:r>
              <a:rPr lang="en-US" alt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p>
          <a:p>
            <a:pPr marL="298450" indent="-285750" algn="l" rtl="0" eaLnBrk="0">
              <a:lnSpc>
                <a:spcPct val="200000"/>
              </a:lnSpc>
              <a:buFont typeface="Wingdings" panose="05000000000000000000" charset="0"/>
              <a:buChar char="Ø"/>
              <a:tabLst>
                <a:tab pos="137795" algn="l"/>
              </a:tabLst>
            </a:pP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空腹条件下，</a:t>
            </a: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受试制剂与参比制剂在不良事件发生率（</a:t>
            </a:r>
            <a:r>
              <a:rPr lang="en-US" alt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39.3% VS 34.6%)</a:t>
            </a: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上相近，且不良反应的发生率处于可接受范围内。</a:t>
            </a:r>
            <a:endPar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298450" indent="-285750" algn="l" rtl="0" eaLnBrk="0">
              <a:lnSpc>
                <a:spcPct val="200000"/>
              </a:lnSpc>
              <a:buFont typeface="Wingdings" panose="05000000000000000000" charset="0"/>
              <a:buChar char="Ø"/>
              <a:tabLst>
                <a:tab pos="137795" algn="l"/>
              </a:tabLst>
            </a:pP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餐后条件下，</a:t>
            </a: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受试制剂与参比制剂在不良事件发生率</a:t>
            </a:r>
            <a:r>
              <a:rPr lang="zh-CN" sz="13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300" b="1"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25.6% VS 35.0%)</a:t>
            </a:r>
            <a:r>
              <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上相比更低，且不良反应的发生率也处于可接受范围内。</a:t>
            </a:r>
            <a:endParaRPr lang="zh-CN"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120"/>
          <p:cNvSpPr/>
          <p:nvPr/>
        </p:nvSpPr>
        <p:spPr>
          <a:xfrm>
            <a:off x="1043940" y="3728085"/>
            <a:ext cx="4823460" cy="2437130"/>
          </a:xfrm>
          <a:prstGeom prst="rect">
            <a:avLst/>
          </a:prstGeom>
          <a:noFill/>
          <a:ln w="0" cap="flat">
            <a:noFill/>
            <a:prstDash val="solid"/>
            <a:miter lim="0"/>
          </a:ln>
        </p:spPr>
        <p:txBody>
          <a:bodyPr vert="horz" wrap="square" lIns="0" tIns="0" rIns="0" bIns="0"/>
          <a:lstStyle/>
          <a:p>
            <a:pPr algn="l" rtl="0" eaLnBrk="0">
              <a:lnSpc>
                <a:spcPct val="83000"/>
              </a:lnSpc>
            </a:pPr>
            <a:endParaRPr sz="100" dirty="0">
              <a:solidFill>
                <a:schemeClr val="tx1"/>
              </a:solidFill>
              <a:latin typeface="Arial" panose="020B0604020202020204"/>
              <a:ea typeface="Arial" panose="020B0604020202020204"/>
              <a:cs typeface="Arial" panose="020B0604020202020204"/>
            </a:endParaRPr>
          </a:p>
          <a:p>
            <a:pPr marL="298450"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由尚无在危重患者中暂时将他克莫司胶囊或他克莫司缓释胶囊换成本品使用的安全性数据。</a:t>
            </a:r>
          </a:p>
          <a:p>
            <a:pPr marL="298450"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因无法排除生物利用度方面的临床相关差异，本品不应与他克莫司缓释胶囊转换使用。</a:t>
            </a:r>
          </a:p>
          <a:p>
            <a:pPr marL="298450" indent="-285750" algn="l" rtl="0" eaLnBrk="0">
              <a:lnSpc>
                <a:spcPct val="150000"/>
              </a:lnSpc>
              <a:buFont typeface="Wingdings" panose="05000000000000000000" charset="0"/>
              <a:buChar char="Ø"/>
              <a:tabLst>
                <a:tab pos="137795" algn="l"/>
              </a:tabLst>
            </a:pPr>
            <a:r>
              <a:rPr sz="1300" kern="0" dirty="0">
                <a:solidFill>
                  <a:schemeClr val="tx1">
                    <a:alpha val="100000"/>
                  </a:schemeClr>
                </a:solidFill>
                <a:latin typeface="微软雅黑" panose="020B0503020204020204" charset="-122"/>
                <a:ea typeface="微软雅黑" panose="020B0503020204020204" charset="-122"/>
                <a:cs typeface="微软雅黑" panose="020B0503020204020204" charset="-122"/>
              </a:rPr>
              <a:t>在移植后早期，应对以下参数进行常规监测：血压、心电图、神经性视觉状态、空腹血糖水平、电解质（尤其是血钾）、肝肾功能检查、血液学参数、凝血值和血浆蛋白测定。如果上述参数发生了临床相关变化，应考虑调整免疫抑制方案。</a:t>
            </a:r>
          </a:p>
        </p:txBody>
      </p:sp>
      <p:sp>
        <p:nvSpPr>
          <p:cNvPr id="7" name="textbox 128"/>
          <p:cNvSpPr/>
          <p:nvPr/>
        </p:nvSpPr>
        <p:spPr>
          <a:xfrm>
            <a:off x="6361175" y="3223514"/>
            <a:ext cx="4895215"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ctr" rtl="0" eaLnBrk="0">
              <a:lnSpc>
                <a:spcPct val="110000"/>
              </a:lnSpc>
            </a:pPr>
            <a:r>
              <a:rPr lang="zh-CN"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本</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品</a:t>
            </a:r>
            <a:r>
              <a:rPr lang="zh-CN"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整体安全性良好，与原研一致</a:t>
            </a:r>
          </a:p>
        </p:txBody>
      </p:sp>
      <p:sp>
        <p:nvSpPr>
          <p:cNvPr id="8" name="textbox 130"/>
          <p:cNvSpPr/>
          <p:nvPr/>
        </p:nvSpPr>
        <p:spPr>
          <a:xfrm>
            <a:off x="972311" y="3223514"/>
            <a:ext cx="4895215" cy="360045"/>
          </a:xfrm>
          <a:prstGeom prst="roundRect">
            <a:avLst>
              <a:gd name="adj" fmla="val 19508"/>
            </a:avLst>
          </a:prstGeom>
          <a:solidFill>
            <a:srgbClr val="2B437F"/>
          </a:solidFill>
          <a:ln w="12700" cap="flat">
            <a:solidFill>
              <a:srgbClr val="2B437F"/>
            </a:solidFill>
            <a:prstDash val="solid"/>
            <a:miter lim="0"/>
          </a:ln>
        </p:spPr>
        <p:txBody>
          <a:bodyPr vert="horz" wrap="square" lIns="0" tIns="0" rIns="0" bIns="0"/>
          <a:lstStyle/>
          <a:p>
            <a:pPr algn="ctr" rtl="0" eaLnBrk="0">
              <a:lnSpc>
                <a:spcPct val="108000"/>
              </a:lnSpc>
            </a:pPr>
            <a:r>
              <a:rPr sz="1600" b="1" kern="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药品说明书收载的</a:t>
            </a:r>
            <a:r>
              <a:rPr lang="zh-CN" sz="1600" b="1" kern="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注意事项</a:t>
            </a:r>
            <a:endParaRPr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box 202"/>
          <p:cNvSpPr/>
          <p:nvPr/>
        </p:nvSpPr>
        <p:spPr>
          <a:xfrm>
            <a:off x="920750" y="1074420"/>
            <a:ext cx="10071100" cy="503555"/>
          </a:xfrm>
          <a:prstGeom prst="rect">
            <a:avLst/>
          </a:prstGeom>
          <a:solidFill>
            <a:srgbClr val="2B437F"/>
          </a:solidFill>
          <a:ln w="0" cap="flat">
            <a:solidFill>
              <a:srgbClr val="2B437F"/>
            </a:solidFill>
            <a:prstDash val="solid"/>
            <a:miter lim="0"/>
          </a:ln>
        </p:spPr>
        <p:txBody>
          <a:bodyPr vert="horz" wrap="square" lIns="0" tIns="0" rIns="0" bIns="0"/>
          <a:lstStyle/>
          <a:p>
            <a:pPr algn="l" rtl="0" eaLnBrk="0">
              <a:lnSpc>
                <a:spcPct val="114000"/>
              </a:lnSpc>
            </a:pPr>
            <a:endParaRPr sz="1000" dirty="0">
              <a:latin typeface="Arial" panose="020B0604020202020204"/>
              <a:ea typeface="Arial" panose="020B0604020202020204"/>
              <a:cs typeface="Arial" panose="020B0604020202020204"/>
            </a:endParaRPr>
          </a:p>
          <a:p>
            <a:pPr marL="391160" indent="-285750" algn="l" rtl="0" eaLnBrk="0">
              <a:lnSpc>
                <a:spcPts val="1605"/>
              </a:lnSpc>
              <a:spcBef>
                <a:spcPts val="5"/>
              </a:spcBef>
              <a:buFont typeface="Wingdings" panose="05000000000000000000" charset="0"/>
              <a:buChar char="Ø"/>
              <a:tabLst>
                <a:tab pos="231140" algn="l"/>
              </a:tabLst>
            </a:pPr>
            <a:r>
              <a:rPr lang="zh-CN"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生物等效性试验：</a:t>
            </a:r>
            <a:r>
              <a:rPr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与他克莫司颗粒（Prograf®）相比，</a:t>
            </a:r>
            <a:r>
              <a:rPr lang="zh-CN" sz="16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本品</a:t>
            </a:r>
            <a:r>
              <a:rPr sz="1600" b="1" kern="0" dirty="0">
                <a:solidFill>
                  <a:srgbClr val="FFFFFF">
                    <a:alpha val="100000"/>
                  </a:srgbClr>
                </a:solidFill>
                <a:latin typeface="微软雅黑" panose="020B0503020204020204" charset="-122"/>
                <a:ea typeface="微软雅黑" panose="020B0503020204020204" charset="-122"/>
                <a:cs typeface="微软雅黑" panose="020B0503020204020204" charset="-122"/>
              </a:rPr>
              <a:t>在</a:t>
            </a:r>
            <a:r>
              <a:rPr lang="zh-CN" sz="16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空腹和餐后条件下生物等效性和安全性一致</a:t>
            </a:r>
          </a:p>
        </p:txBody>
      </p:sp>
      <p:sp>
        <p:nvSpPr>
          <p:cNvPr id="210" name="textbox 210"/>
          <p:cNvSpPr/>
          <p:nvPr/>
        </p:nvSpPr>
        <p:spPr>
          <a:xfrm>
            <a:off x="460982" y="526573"/>
            <a:ext cx="2075179" cy="382270"/>
          </a:xfrm>
          <a:prstGeom prst="rect">
            <a:avLst/>
          </a:prstGeom>
          <a:noFill/>
          <a:ln w="0" cap="flat">
            <a:noFill/>
            <a:prstDash val="solid"/>
            <a:miter lim="0"/>
          </a:ln>
        </p:spPr>
        <p:txBody>
          <a:bodyPr vert="horz" wrap="square" lIns="0" tIns="0" rIns="0" bIns="0"/>
          <a:lstStyle/>
          <a:p>
            <a:pPr algn="l" rtl="0" eaLnBrk="0">
              <a:lnSpc>
                <a:spcPct val="73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8000"/>
              </a:lnSpc>
            </a:pPr>
            <a:r>
              <a:rPr lang="en-US"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3</a:t>
            </a:r>
            <a:r>
              <a:rPr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  有效性</a:t>
            </a:r>
            <a:r>
              <a:rPr sz="2400" b="1"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en-US"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1</a:t>
            </a:r>
            <a:r>
              <a:rPr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lang="en-US" sz="24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2</a:t>
            </a:r>
          </a:p>
        </p:txBody>
      </p:sp>
      <p:sp>
        <p:nvSpPr>
          <p:cNvPr id="2"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4</a:t>
            </a:r>
          </a:p>
        </p:txBody>
      </p:sp>
      <p:sp>
        <p:nvSpPr>
          <p:cNvPr id="5" name="文本框 4"/>
          <p:cNvSpPr txBox="1"/>
          <p:nvPr/>
        </p:nvSpPr>
        <p:spPr>
          <a:xfrm>
            <a:off x="920750" y="1670050"/>
            <a:ext cx="10070465" cy="4481830"/>
          </a:xfrm>
          <a:prstGeom prst="rect">
            <a:avLst/>
          </a:prstGeom>
          <a:ln w="19050">
            <a:solidFill>
              <a:srgbClr val="2B437F"/>
            </a:solidFill>
            <a:prstDash val="dash"/>
          </a:ln>
        </p:spPr>
        <p:style>
          <a:lnRef idx="3">
            <a:schemeClr val="accent1"/>
          </a:lnRef>
          <a:fillRef idx="0">
            <a:srgbClr val="FFFFFF"/>
          </a:fillRef>
          <a:effectRef idx="0">
            <a:srgbClr val="FFFFFF"/>
          </a:effectRef>
          <a:fontRef idx="minor">
            <a:schemeClr val="tx1"/>
          </a:fontRef>
        </p:style>
        <p:txBody>
          <a:bodyPr wrap="square" rtlCol="0">
            <a:noAutofit/>
          </a:bodyPr>
          <a:lstStyle/>
          <a:p>
            <a:pPr marL="105410" algn="l" rtl="0" eaLnBrk="0">
              <a:lnSpc>
                <a:spcPct val="150000"/>
              </a:lnSpc>
            </a:pPr>
            <a:r>
              <a:rPr sz="1200" kern="0" dirty="0">
                <a:solidFill>
                  <a:srgbClr val="262627">
                    <a:alpha val="100000"/>
                  </a:srgbClr>
                </a:solidFill>
                <a:latin typeface="Arial" panose="020B0604020202020204"/>
                <a:ea typeface="Arial" panose="020B0604020202020204"/>
                <a:cs typeface="Arial" panose="020B0604020202020204"/>
                <a:sym typeface="+mn-ea"/>
              </a:rPr>
              <a:t>•     </a:t>
            </a:r>
            <a:r>
              <a:rPr sz="1200" b="1" kern="0" dirty="0">
                <a:solidFill>
                  <a:srgbClr val="262627">
                    <a:alpha val="100000"/>
                  </a:srgbClr>
                </a:solidFill>
                <a:latin typeface="微软雅黑" panose="020B0503020204020204" charset="-122"/>
                <a:ea typeface="微软雅黑" panose="020B0503020204020204" charset="-122"/>
                <a:cs typeface="微软雅黑" panose="020B0503020204020204" charset="-122"/>
                <a:sym typeface="+mn-ea"/>
              </a:rPr>
              <a:t>一项为期2个月，他克莫司颗粒在空腹条件</a:t>
            </a:r>
            <a:r>
              <a:rPr lang="zh-CN" sz="1200" b="1" kern="0" dirty="0">
                <a:solidFill>
                  <a:srgbClr val="262627">
                    <a:alpha val="100000"/>
                  </a:srgbClr>
                </a:solidFill>
                <a:latin typeface="微软雅黑" panose="020B0503020204020204" charset="-122"/>
                <a:ea typeface="微软雅黑" panose="020B0503020204020204" charset="-122"/>
                <a:cs typeface="微软雅黑" panose="020B0503020204020204" charset="-122"/>
                <a:sym typeface="+mn-ea"/>
              </a:rPr>
              <a:t>和餐后条件</a:t>
            </a:r>
            <a:r>
              <a:rPr sz="1200" b="1" kern="0" dirty="0">
                <a:solidFill>
                  <a:srgbClr val="262627">
                    <a:alpha val="100000"/>
                  </a:srgbClr>
                </a:solidFill>
                <a:latin typeface="微软雅黑" panose="020B0503020204020204" charset="-122"/>
                <a:ea typeface="微软雅黑" panose="020B0503020204020204" charset="-122"/>
                <a:cs typeface="微软雅黑" panose="020B0503020204020204" charset="-122"/>
                <a:sym typeface="+mn-ea"/>
              </a:rPr>
              <a:t>下的人体生物等效性试验</a:t>
            </a:r>
          </a:p>
          <a:p>
            <a:pPr marL="105410" algn="l" rtl="0" eaLnBrk="0">
              <a:lnSpc>
                <a:spcPct val="150000"/>
              </a:lnSpc>
              <a:spcBef>
                <a:spcPts val="1340"/>
              </a:spcBef>
            </a:pPr>
            <a:r>
              <a:rPr sz="1200" kern="0" spc="10" dirty="0">
                <a:solidFill>
                  <a:srgbClr val="262627">
                    <a:alpha val="100000"/>
                  </a:srgbClr>
                </a:solidFill>
                <a:latin typeface="Arial" panose="020B0604020202020204"/>
                <a:ea typeface="Arial" panose="020B0604020202020204"/>
                <a:cs typeface="Arial" panose="020B0604020202020204"/>
                <a:sym typeface="+mn-ea"/>
              </a:rPr>
              <a:t>•    </a:t>
            </a:r>
            <a:r>
              <a:rPr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考察空腹条件</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N=28</a:t>
            </a:r>
            <a:r>
              <a:rPr lang="zh-CN" altLang="en-US"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和餐后条件（</a:t>
            </a:r>
            <a:r>
              <a:rPr lang="en-US" alt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N=40</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a:t>
            </a:r>
            <a:r>
              <a:rPr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下，单次口服1袋由杭州中美华东制药有限公司生产的受试制剂他克莫司颗粒（</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商品名：赛倍乐</a:t>
            </a:r>
            <a:r>
              <a:rPr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a:t>
            </a:r>
            <a:r>
              <a:rPr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规格：1mg）或单次口服1袋由安斯泰来制药生产的参比制剂他克莫司颗粒（商品名：Prograf®，规格：1mg）的药动学特征，评价两制剂间的生物等效性</a:t>
            </a:r>
            <a:r>
              <a:rPr lang="zh-CN"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和安全性。</a:t>
            </a:r>
            <a:endParaRPr sz="1200" b="1" kern="0" spc="-4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endParaRPr>
          </a:p>
          <a:p>
            <a:endParaRPr lang="zh-CN" altLang="en-US" sz="1200" dirty="0"/>
          </a:p>
        </p:txBody>
      </p:sp>
      <p:sp>
        <p:nvSpPr>
          <p:cNvPr id="9" name="文本框 8"/>
          <p:cNvSpPr txBox="1"/>
          <p:nvPr/>
        </p:nvSpPr>
        <p:spPr>
          <a:xfrm>
            <a:off x="977900" y="3248660"/>
            <a:ext cx="4801235" cy="306705"/>
          </a:xfrm>
          <a:prstGeom prst="rect">
            <a:avLst/>
          </a:prstGeom>
          <a:solidFill>
            <a:srgbClr val="2B437F"/>
          </a:solidFill>
        </p:spPr>
        <p:txBody>
          <a:bodyPr wrap="square" rtlCol="0">
            <a:spAutoFit/>
          </a:bodyPr>
          <a:lstStyle/>
          <a:p>
            <a:pPr algn="ctr"/>
            <a:r>
              <a:rPr lang="zh-CN" altLang="en-US" sz="1400" b="1">
                <a:solidFill>
                  <a:schemeClr val="bg1"/>
                </a:solidFill>
                <a:sym typeface="+mn-ea"/>
              </a:rPr>
              <a:t>空腹条件下他克莫司的生物等效性结果（BES，N=28）</a:t>
            </a:r>
            <a:endParaRPr lang="zh-CN" altLang="en-US" sz="1400" b="1" dirty="0">
              <a:solidFill>
                <a:schemeClr val="bg1"/>
              </a:solidFill>
              <a:sym typeface="+mn-ea"/>
            </a:endParaRPr>
          </a:p>
        </p:txBody>
      </p:sp>
      <p:sp>
        <p:nvSpPr>
          <p:cNvPr id="6" name="文本框 5"/>
          <p:cNvSpPr txBox="1"/>
          <p:nvPr/>
        </p:nvSpPr>
        <p:spPr>
          <a:xfrm>
            <a:off x="6133465" y="3248660"/>
            <a:ext cx="4801235" cy="306705"/>
          </a:xfrm>
          <a:prstGeom prst="rect">
            <a:avLst/>
          </a:prstGeom>
          <a:solidFill>
            <a:srgbClr val="2B437F"/>
          </a:solidFill>
        </p:spPr>
        <p:txBody>
          <a:bodyPr wrap="square" rtlCol="0">
            <a:spAutoFit/>
          </a:bodyPr>
          <a:lstStyle/>
          <a:p>
            <a:pPr algn="ctr"/>
            <a:r>
              <a:rPr lang="zh-CN" altLang="en-US" sz="1400" b="1">
                <a:solidFill>
                  <a:schemeClr val="bg1"/>
                </a:solidFill>
                <a:sym typeface="+mn-ea"/>
              </a:rPr>
              <a:t>餐后条件下他克莫司的生物等效性结果（BES，N=</a:t>
            </a:r>
            <a:r>
              <a:rPr lang="en-US" altLang="zh-CN" sz="1400" b="1">
                <a:solidFill>
                  <a:schemeClr val="bg1"/>
                </a:solidFill>
                <a:sym typeface="+mn-ea"/>
              </a:rPr>
              <a:t>40</a:t>
            </a:r>
            <a:r>
              <a:rPr lang="zh-CN" altLang="en-US" sz="1400" b="1">
                <a:solidFill>
                  <a:schemeClr val="bg1"/>
                </a:solidFill>
                <a:sym typeface="+mn-ea"/>
              </a:rPr>
              <a:t>）</a:t>
            </a:r>
            <a:endParaRPr lang="zh-CN" altLang="en-US" sz="1400" b="1" dirty="0">
              <a:solidFill>
                <a:schemeClr val="bg1"/>
              </a:solidFill>
              <a:sym typeface="+mn-ea"/>
            </a:endParaRPr>
          </a:p>
        </p:txBody>
      </p:sp>
      <p:sp>
        <p:nvSpPr>
          <p:cNvPr id="7" name="文本框 6"/>
          <p:cNvSpPr txBox="1"/>
          <p:nvPr/>
        </p:nvSpPr>
        <p:spPr>
          <a:xfrm>
            <a:off x="977900" y="3766820"/>
            <a:ext cx="4800600" cy="2209800"/>
          </a:xfrm>
          <a:prstGeom prst="rect">
            <a:avLst/>
          </a:prstGeom>
          <a:solidFill>
            <a:schemeClr val="accent3">
              <a:lumMod val="20000"/>
              <a:lumOff val="80000"/>
            </a:schemeClr>
          </a:solidFill>
        </p:spPr>
        <p:txBody>
          <a:bodyPr wrap="square" rtlCol="0" anchor="t">
            <a:noAutofit/>
          </a:bodyPr>
          <a:lstStyle/>
          <a:p>
            <a:pPr marL="285750" indent="-285750" algn="just">
              <a:lnSpc>
                <a:spcPct val="150000"/>
              </a:lnSpc>
              <a:buFont typeface="Wingdings" panose="05000000000000000000" charset="0"/>
              <a:buChar char="Ø"/>
            </a:pP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rPr>
              <a:t>受试制剂和参比制剂</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C</a:t>
            </a:r>
            <a:r>
              <a:rPr lang="en-US"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rPr>
              <a:t>max</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的几何均值比90%置信区间为88.23%~97.43%，AUC</a:t>
            </a:r>
            <a:r>
              <a:rPr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rPr>
              <a:t>0-72h</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为91.04%~100.98%</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rPr>
              <a:t>，在生物等效范围（80.00%~125.00%）内。</a:t>
            </a:r>
          </a:p>
          <a:p>
            <a:pPr indent="0" algn="just">
              <a:lnSpc>
                <a:spcPct val="150000"/>
              </a:lnSpc>
              <a:buFont typeface="Wingdings" panose="05000000000000000000" charset="0"/>
              <a:buNone/>
            </a:pPr>
            <a:endPar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Tx/>
              <a:buSzTx/>
              <a:buFont typeface="Wingdings" panose="05000000000000000000" charset="0"/>
              <a:buChar char="Ø"/>
            </a:pP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比较受试制剂与参比制剂AUC</a:t>
            </a:r>
            <a:r>
              <a:rPr sz="1200" b="1" kern="0" baseline="-2500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0-72h</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个体内变异性（WSV），计算得出</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C</a:t>
            </a:r>
            <a:r>
              <a:rPr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max</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个体内标准方差比率的90%置信区间上限为2.11，AUC0-72h为1.52，小于2.5</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，符合生物等效性标准。</a:t>
            </a:r>
            <a:endPar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134100" y="3766820"/>
            <a:ext cx="4800600" cy="2209800"/>
          </a:xfrm>
          <a:prstGeom prst="rect">
            <a:avLst/>
          </a:prstGeom>
          <a:solidFill>
            <a:schemeClr val="accent3">
              <a:lumMod val="20000"/>
              <a:lumOff val="80000"/>
            </a:schemeClr>
          </a:solidFill>
        </p:spPr>
        <p:txBody>
          <a:bodyPr wrap="square" rtlCol="0" anchor="t">
            <a:noAutofit/>
          </a:bodyPr>
          <a:lstStyle/>
          <a:p>
            <a:pPr marL="285750" indent="-285750" algn="just">
              <a:lnSpc>
                <a:spcPct val="150000"/>
              </a:lnSpc>
              <a:buFont typeface="Wingdings" panose="05000000000000000000" charset="0"/>
              <a:buChar char="Ø"/>
            </a:pP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rPr>
              <a:t>受试制剂和参比制剂</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C</a:t>
            </a:r>
            <a:r>
              <a:rPr lang="en-US"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rPr>
              <a:t>max</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的几何均值比90%置信区间为</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95.61</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106.85</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%，AUC</a:t>
            </a:r>
            <a:r>
              <a:rPr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rPr>
              <a:t>0-72h</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为</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95.73</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%~10</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1</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24</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rPr>
              <a:t>%</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rPr>
              <a:t>，在生物等效范围（80.00%~125.00%）内。</a:t>
            </a:r>
          </a:p>
          <a:p>
            <a:pPr indent="0" algn="just">
              <a:lnSpc>
                <a:spcPct val="150000"/>
              </a:lnSpc>
              <a:buFont typeface="Wingdings" panose="05000000000000000000" charset="0"/>
              <a:buNone/>
            </a:pPr>
            <a:endPar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endParaRPr>
          </a:p>
          <a:p>
            <a:pPr marL="285750" indent="-285750" algn="just">
              <a:lnSpc>
                <a:spcPct val="150000"/>
              </a:lnSpc>
              <a:buClrTx/>
              <a:buSzTx/>
              <a:buFont typeface="Wingdings" panose="05000000000000000000" charset="0"/>
              <a:buChar char="Ø"/>
            </a:pP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比较受试制剂与参比制剂AUC</a:t>
            </a:r>
            <a:r>
              <a:rPr sz="1200" b="1" kern="0" baseline="-2500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0-72h</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个体内变异性（WSV），计算得出</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C</a:t>
            </a:r>
            <a:r>
              <a:rPr sz="1200" b="1" kern="0" baseline="-2500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max</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个体内标准方差比率的90%置信区间上限为</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1.25</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，AUC0-72h为1.</a:t>
            </a:r>
            <a:r>
              <a:rPr lang="en-US"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01</a:t>
            </a:r>
            <a:r>
              <a:rPr sz="1200" b="1" kern="0" dirty="0">
                <a:solidFill>
                  <a:srgbClr val="C00000">
                    <a:alpha val="100000"/>
                  </a:srgbClr>
                </a:solidFill>
                <a:latin typeface="微软雅黑" panose="020B0503020204020204" charset="-122"/>
                <a:ea typeface="微软雅黑" panose="020B0503020204020204" charset="-122"/>
                <a:cs typeface="微软雅黑" panose="020B0503020204020204" charset="-122"/>
                <a:sym typeface="+mn-ea"/>
              </a:rPr>
              <a:t>，小于2.5</a:t>
            </a:r>
            <a:r>
              <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sym typeface="+mn-ea"/>
              </a:rPr>
              <a:t>，符合生物等效性标准。</a:t>
            </a:r>
            <a:endParaRPr sz="1200" b="1" kern="0" dirty="0">
              <a:solidFill>
                <a:srgbClr val="2B437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551305" y="2556510"/>
            <a:ext cx="3232150" cy="1582420"/>
          </a:xfrm>
          <a:prstGeom prst="rect">
            <a:avLst/>
          </a:prstGeom>
        </p:spPr>
      </p:pic>
      <p:graphicFrame>
        <p:nvGraphicFramePr>
          <p:cNvPr id="248" name="table 248"/>
          <p:cNvGraphicFramePr>
            <a:graphicFrameLocks noGrp="1"/>
          </p:cNvGraphicFramePr>
          <p:nvPr>
            <p:custDataLst>
              <p:tags r:id="rId1"/>
            </p:custDataLst>
          </p:nvPr>
        </p:nvGraphicFramePr>
        <p:xfrm>
          <a:off x="912495" y="2011680"/>
          <a:ext cx="5029200" cy="4305300"/>
        </p:xfrm>
        <a:graphic>
          <a:graphicData uri="http://schemas.openxmlformats.org/drawingml/2006/table">
            <a:tbl>
              <a:tblPr/>
              <a:tblGrid>
                <a:gridCol w="638175">
                  <a:extLst>
                    <a:ext uri="{9D8B030D-6E8A-4147-A177-3AD203B41FA5}">
                      <a16:colId xmlns:a16="http://schemas.microsoft.com/office/drawing/2014/main" val="20000"/>
                    </a:ext>
                  </a:extLst>
                </a:gridCol>
                <a:gridCol w="2353945">
                  <a:extLst>
                    <a:ext uri="{9D8B030D-6E8A-4147-A177-3AD203B41FA5}">
                      <a16:colId xmlns:a16="http://schemas.microsoft.com/office/drawing/2014/main" val="20001"/>
                    </a:ext>
                  </a:extLst>
                </a:gridCol>
                <a:gridCol w="2037080">
                  <a:extLst>
                    <a:ext uri="{9D8B030D-6E8A-4147-A177-3AD203B41FA5}">
                      <a16:colId xmlns:a16="http://schemas.microsoft.com/office/drawing/2014/main" val="20002"/>
                    </a:ext>
                  </a:extLst>
                </a:gridCol>
              </a:tblGrid>
              <a:tr h="577850">
                <a:tc gridSpan="3">
                  <a:txBody>
                    <a:bodyPr/>
                    <a:lstStyle/>
                    <a:p>
                      <a:pPr algn="l" rtl="0" eaLnBrk="0">
                        <a:lnSpc>
                          <a:spcPct val="114000"/>
                        </a:lnSpc>
                      </a:pPr>
                      <a:endParaRPr sz="600" dirty="0">
                        <a:latin typeface="Arial" panose="020B0604020202020204"/>
                        <a:ea typeface="Arial" panose="020B0604020202020204"/>
                        <a:cs typeface="Arial" panose="020B0604020202020204"/>
                      </a:endParaRPr>
                    </a:p>
                    <a:p>
                      <a:pPr marL="582930" algn="l" rtl="0" eaLnBrk="0">
                        <a:lnSpc>
                          <a:spcPts val="1610"/>
                        </a:lnSpc>
                        <a:spcBef>
                          <a:spcPts val="5"/>
                        </a:spcBef>
                      </a:pPr>
                      <a:r>
                        <a:rPr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2009年《</a:t>
                      </a:r>
                      <a:r>
                        <a:rPr sz="13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KDIGO</a:t>
                      </a:r>
                      <a:r>
                        <a:rPr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肾移植</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受者管理临床实践指南》</a:t>
                      </a:r>
                      <a:endParaRPr sz="13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w="12700" cap="flat" cmpd="sng" algn="ctr">
                      <a:solidFill>
                        <a:srgbClr val="26AFE4"/>
                      </a:solidFill>
                      <a:prstDash val="solid"/>
                      <a:round/>
                      <a:headEnd type="none" w="med" len="med"/>
                      <a:tailEnd type="none" w="med" len="med"/>
                    </a:lnB>
                    <a:solidFill>
                      <a:srgbClr val="26AFE4"/>
                    </a:solidFill>
                  </a:tcPr>
                </a:tc>
                <a:tc hMerge="1">
                  <a:txBody>
                    <a:bodyPr/>
                    <a:lstStyle/>
                    <a:p>
                      <a:endParaRPr lang="zh-CN"/>
                    </a:p>
                  </a:txBody>
                  <a:tcPr marL="0" marR="0" marT="0" marB="0">
                    <a:lnL>
                      <a:noFill/>
                    </a:lnL>
                    <a:lnR>
                      <a:noFill/>
                    </a:lnR>
                    <a:lnT>
                      <a:noFill/>
                    </a:lnT>
                    <a:lnB w="12700" cap="flat" cmpd="sng" algn="ctr">
                      <a:solidFill>
                        <a:srgbClr val="26AFE4"/>
                      </a:solidFill>
                      <a:prstDash val="solid"/>
                      <a:round/>
                      <a:headEnd type="none" w="med" len="med"/>
                      <a:tailEnd type="none" w="med" len="med"/>
                    </a:lnB>
                    <a:solidFill>
                      <a:srgbClr val="26AFE4"/>
                    </a:solidFill>
                  </a:tcPr>
                </a:tc>
                <a:tc hMerge="1">
                  <a:txBody>
                    <a:bodyPr/>
                    <a:lstStyle/>
                    <a:p>
                      <a:endParaRPr lang="zh-CN"/>
                    </a:p>
                  </a:txBody>
                  <a:tcPr marL="0" marR="0" marT="0" marB="0">
                    <a:lnL>
                      <a:noFill/>
                    </a:lnL>
                    <a:lnR>
                      <a:noFill/>
                    </a:lnR>
                    <a:lnT>
                      <a:noFill/>
                    </a:lnT>
                    <a:lnB w="12700" cap="flat" cmpd="sng" algn="ctr">
                      <a:solidFill>
                        <a:srgbClr val="26AFE4"/>
                      </a:solidFill>
                      <a:prstDash val="solid"/>
                      <a:round/>
                      <a:headEnd type="none" w="med" len="med"/>
                      <a:tailEnd type="none" w="med" len="med"/>
                    </a:lnB>
                    <a:solidFill>
                      <a:srgbClr val="26AFE4"/>
                    </a:solidFill>
                  </a:tcPr>
                </a:tc>
                <a:extLst>
                  <a:ext uri="{0D108BD9-81ED-4DB2-BD59-A6C34878D82A}">
                    <a16:rowId xmlns:a16="http://schemas.microsoft.com/office/drawing/2014/main" val="10000"/>
                  </a:ext>
                </a:extLst>
              </a:tr>
              <a:tr h="1535430">
                <a:tc gridSpan="3">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26AFE4"/>
                      </a:solidFill>
                      <a:prstDash val="solid"/>
                      <a:round/>
                      <a:headEnd type="none" w="med" len="med"/>
                      <a:tailEnd type="none" w="med" len="med"/>
                    </a:lnL>
                    <a:lnR>
                      <a:noFill/>
                    </a:lnR>
                    <a:lnT w="12700" cap="flat" cmpd="sng" algn="ctr">
                      <a:solidFill>
                        <a:srgbClr val="26AFE4"/>
                      </a:solidFill>
                      <a:prstDash val="solid"/>
                      <a:round/>
                      <a:headEnd type="none" w="med" len="med"/>
                      <a:tailEnd type="none" w="med" len="med"/>
                    </a:lnT>
                    <a:lnB>
                      <a:noFill/>
                    </a:lnB>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w="12700" cap="flat" cmpd="sng" algn="ctr">
                      <a:solidFill>
                        <a:srgbClr val="26AFE4"/>
                      </a:solidFill>
                      <a:prstDash val="solid"/>
                      <a:round/>
                      <a:headEnd type="none" w="med" len="med"/>
                      <a:tailEnd type="none" w="med" len="med"/>
                    </a:lnT>
                    <a:lnB>
                      <a:noFill/>
                    </a:lnB>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w="12700" cap="flat" cmpd="sng" algn="ctr">
                      <a:solidFill>
                        <a:srgbClr val="26AFE4"/>
                      </a:solidFill>
                      <a:prstDash val="solid"/>
                      <a:round/>
                      <a:headEnd type="none" w="med" len="med"/>
                      <a:tailEnd type="none" w="med" len="med"/>
                    </a:lnT>
                    <a:lnB>
                      <a:noFill/>
                    </a:lnB>
                  </a:tcPr>
                </a:tc>
                <a:extLst>
                  <a:ext uri="{0D108BD9-81ED-4DB2-BD59-A6C34878D82A}">
                    <a16:rowId xmlns:a16="http://schemas.microsoft.com/office/drawing/2014/main" val="10001"/>
                  </a:ext>
                </a:extLst>
              </a:tr>
              <a:tr h="798830">
                <a:tc gridSpan="3">
                  <a:txBody>
                    <a:bodyPr/>
                    <a:lstStyle/>
                    <a:p>
                      <a:pPr algn="l" rtl="0" eaLnBrk="0">
                        <a:lnSpc>
                          <a:spcPct val="102000"/>
                        </a:lnSpc>
                      </a:pPr>
                      <a:endParaRPr sz="600" dirty="0">
                        <a:latin typeface="Arial" panose="020B0604020202020204"/>
                        <a:ea typeface="Arial" panose="020B0604020202020204"/>
                        <a:cs typeface="Arial" panose="020B0604020202020204"/>
                      </a:endParaRPr>
                    </a:p>
                    <a:p>
                      <a:pPr marL="229870" indent="8255" algn="l" rtl="0" eaLnBrk="0">
                        <a:lnSpc>
                          <a:spcPct val="111000"/>
                        </a:lnSpc>
                        <a:spcBef>
                          <a:spcPts val="0"/>
                        </a:spcBef>
                      </a:pP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2.1：建议维持治疗联合使用免疫抑制药物，包括</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CNI</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和抗增殖类药       物，使用或不使用激素。(1</a:t>
                      </a:r>
                      <a:r>
                        <a:rPr sz="12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B)</a:t>
                      </a:r>
                      <a:endParaRPr sz="1200" dirty="0">
                        <a:solidFill>
                          <a:schemeClr val="tx1"/>
                        </a:solidFill>
                        <a:latin typeface="Arial" panose="020B0604020202020204"/>
                        <a:ea typeface="Arial" panose="020B0604020202020204"/>
                        <a:cs typeface="Arial" panose="020B0604020202020204"/>
                      </a:endParaRPr>
                    </a:p>
                    <a:p>
                      <a:pPr marL="238125" algn="l" rtl="0" eaLnBrk="0">
                        <a:lnSpc>
                          <a:spcPts val="1590"/>
                        </a:lnSpc>
                      </a:pPr>
                      <a:r>
                        <a:rPr sz="12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2.2：建议</a:t>
                      </a:r>
                      <a:r>
                        <a:rPr sz="1200" b="1"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他克莫司作为一线</a:t>
                      </a:r>
                      <a:r>
                        <a:rPr sz="1200" b="1"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CNI</a:t>
                      </a:r>
                      <a:r>
                        <a:rPr sz="1200" b="1"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药物使用。</a:t>
                      </a:r>
                      <a:r>
                        <a:rPr sz="1200" b="1"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200"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(2A)</a:t>
                      </a:r>
                    </a:p>
                  </a:txBody>
                  <a:tcPr marL="0" marR="0" marT="0" marB="0">
                    <a:lnL w="12700" cap="flat" cmpd="sng" algn="ctr">
                      <a:solidFill>
                        <a:srgbClr val="26AFE4"/>
                      </a:solidFill>
                      <a:prstDash val="solid"/>
                      <a:round/>
                      <a:headEnd type="none" w="med" len="med"/>
                      <a:tailEnd type="none" w="med" len="med"/>
                    </a:lnL>
                    <a:lnR>
                      <a:noFill/>
                    </a:lnR>
                    <a:lnT>
                      <a:noFill/>
                    </a:lnT>
                    <a:lnB>
                      <a:noFill/>
                    </a:lnB>
                    <a:solidFill>
                      <a:srgbClr val="F2F2F2"/>
                    </a:solidFill>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a:noFill/>
                    </a:lnT>
                    <a:lnB>
                      <a:noFill/>
                    </a:lnB>
                    <a:solidFill>
                      <a:srgbClr val="F2F2F2"/>
                    </a:solidFill>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0002"/>
                  </a:ext>
                </a:extLst>
              </a:tr>
              <a:tr h="349885">
                <a:tc gridSpan="3">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180340" indent="1905" algn="l" rtl="0" eaLnBrk="0">
                        <a:lnSpc>
                          <a:spcPct val="151000"/>
                        </a:lnSpc>
                      </a:pPr>
                      <a:r>
                        <a:rPr sz="700" kern="0" spc="150" dirty="0">
                          <a:solidFill>
                            <a:srgbClr val="262627">
                              <a:alpha val="100000"/>
                            </a:srgbClr>
                          </a:solidFill>
                          <a:latin typeface="微软雅黑" panose="020B0503020204020204" charset="-122"/>
                          <a:ea typeface="微软雅黑" panose="020B0503020204020204" charset="-122"/>
                          <a:cs typeface="微软雅黑" panose="020B0503020204020204" charset="-122"/>
                        </a:rPr>
                        <a:t>*说明：推荐强度分1级</a:t>
                      </a:r>
                      <a:r>
                        <a:rPr sz="7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recommend</a:t>
                      </a:r>
                      <a:r>
                        <a:rPr sz="700" kern="0" spc="150" dirty="0">
                          <a:solidFill>
                            <a:srgbClr val="262627">
                              <a:alpha val="100000"/>
                            </a:srgbClr>
                          </a:solidFill>
                          <a:latin typeface="微软雅黑" panose="020B0503020204020204" charset="-122"/>
                          <a:ea typeface="微软雅黑" panose="020B0503020204020204" charset="-122"/>
                          <a:cs typeface="微软雅黑" panose="020B0503020204020204" charset="-122"/>
                        </a:rPr>
                        <a:t>、</a:t>
                      </a:r>
                      <a:r>
                        <a:rPr sz="700" kern="0" spc="-80" dirty="0">
                          <a:solidFill>
                            <a:srgbClr val="262627">
                              <a:alpha val="100000"/>
                            </a:srgbClr>
                          </a:solidFill>
                          <a:latin typeface="微软雅黑" panose="020B0503020204020204" charset="-122"/>
                          <a:ea typeface="微软雅黑" panose="020B0503020204020204" charset="-122"/>
                          <a:cs typeface="微软雅黑" panose="020B0503020204020204" charset="-122"/>
                        </a:rPr>
                        <a:t> </a:t>
                      </a:r>
                      <a:r>
                        <a:rPr sz="700" kern="0" spc="150" dirty="0">
                          <a:solidFill>
                            <a:srgbClr val="262627">
                              <a:alpha val="100000"/>
                            </a:srgbClr>
                          </a:solidFill>
                          <a:latin typeface="微软雅黑" panose="020B0503020204020204" charset="-122"/>
                          <a:ea typeface="微软雅黑" panose="020B0503020204020204" charset="-122"/>
                          <a:cs typeface="微软雅黑" panose="020B0503020204020204" charset="-122"/>
                        </a:rPr>
                        <a:t>2级</a:t>
                      </a:r>
                      <a:r>
                        <a:rPr sz="7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suggest</a:t>
                      </a:r>
                      <a:r>
                        <a:rPr sz="700" kern="0" spc="150" dirty="0">
                          <a:solidFill>
                            <a:srgbClr val="262627">
                              <a:alpha val="100000"/>
                            </a:srgbClr>
                          </a:solidFill>
                          <a:latin typeface="微软雅黑" panose="020B0503020204020204" charset="-122"/>
                          <a:ea typeface="微软雅黑" panose="020B0503020204020204" charset="-122"/>
                          <a:cs typeface="微软雅黑" panose="020B0503020204020204" charset="-122"/>
                        </a:rPr>
                        <a:t>或未分级，证据质量分</a:t>
                      </a:r>
                      <a:r>
                        <a:rPr sz="7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AHigh</a:t>
                      </a:r>
                      <a:r>
                        <a:rPr sz="700" kern="0" spc="150" dirty="0">
                          <a:solidFill>
                            <a:srgbClr val="262627">
                              <a:alpha val="100000"/>
                            </a:srgbClr>
                          </a:solidFill>
                          <a:latin typeface="微软雅黑" panose="020B0503020204020204" charset="-122"/>
                          <a:ea typeface="微软雅黑" panose="020B0503020204020204" charset="-122"/>
                          <a:cs typeface="微软雅黑" panose="020B0503020204020204" charset="-122"/>
                        </a:rPr>
                        <a:t>、</a:t>
                      </a:r>
                      <a:r>
                        <a:rPr sz="700" kern="0" spc="-70" dirty="0">
                          <a:solidFill>
                            <a:srgbClr val="262627">
                              <a:alpha val="100000"/>
                            </a:srgbClr>
                          </a:solidFill>
                          <a:latin typeface="微软雅黑" panose="020B0503020204020204" charset="-122"/>
                          <a:ea typeface="微软雅黑" panose="020B0503020204020204" charset="-122"/>
                          <a:cs typeface="微软雅黑" panose="020B0503020204020204" charset="-122"/>
                        </a:rPr>
                        <a:t> </a:t>
                      </a:r>
                      <a:r>
                        <a:rPr sz="7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BModerate</a:t>
                      </a:r>
                      <a:r>
                        <a:rPr sz="700" kern="0" spc="140" dirty="0">
                          <a:solidFill>
                            <a:srgbClr val="262627">
                              <a:alpha val="100000"/>
                            </a:srgbClr>
                          </a:solidFill>
                          <a:latin typeface="微软雅黑" panose="020B0503020204020204" charset="-122"/>
                          <a:ea typeface="微软雅黑" panose="020B0503020204020204" charset="-122"/>
                          <a:cs typeface="微软雅黑" panose="020B0503020204020204" charset="-122"/>
                        </a:rPr>
                        <a:t>、</a:t>
                      </a:r>
                      <a:r>
                        <a:rPr sz="700" kern="0" spc="-80" dirty="0">
                          <a:solidFill>
                            <a:srgbClr val="262627">
                              <a:alpha val="100000"/>
                            </a:srgbClr>
                          </a:solidFill>
                          <a:latin typeface="微软雅黑" panose="020B0503020204020204" charset="-122"/>
                          <a:ea typeface="微软雅黑" panose="020B0503020204020204" charset="-122"/>
                          <a:cs typeface="微软雅黑" panose="020B0503020204020204" charset="-122"/>
                        </a:rPr>
                        <a:t> </a:t>
                      </a:r>
                      <a:r>
                        <a:rPr sz="7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CLow             </a:t>
                      </a:r>
                      <a:r>
                        <a:rPr sz="700" kern="0" spc="40" dirty="0">
                          <a:solidFill>
                            <a:srgbClr val="262627">
                              <a:alpha val="100000"/>
                            </a:srgbClr>
                          </a:solidFill>
                          <a:latin typeface="微软雅黑" panose="020B0503020204020204" charset="-122"/>
                          <a:ea typeface="微软雅黑" panose="020B0503020204020204" charset="-122"/>
                          <a:cs typeface="微软雅黑" panose="020B0503020204020204" charset="-122"/>
                        </a:rPr>
                        <a:t>或DVery</a:t>
                      </a:r>
                      <a:r>
                        <a:rPr sz="700" kern="0" spc="160" dirty="0">
                          <a:solidFill>
                            <a:srgbClr val="262627">
                              <a:alpha val="100000"/>
                            </a:srgbClr>
                          </a:solidFill>
                          <a:latin typeface="微软雅黑" panose="020B0503020204020204" charset="-122"/>
                          <a:ea typeface="微软雅黑" panose="020B0503020204020204" charset="-122"/>
                          <a:cs typeface="微软雅黑" panose="020B0503020204020204" charset="-122"/>
                        </a:rPr>
                        <a:t> </a:t>
                      </a:r>
                      <a:r>
                        <a:rPr sz="700" kern="0" spc="40" dirty="0">
                          <a:solidFill>
                            <a:srgbClr val="262627">
                              <a:alpha val="100000"/>
                            </a:srgbClr>
                          </a:solidFill>
                          <a:latin typeface="微软雅黑" panose="020B0503020204020204" charset="-122"/>
                          <a:ea typeface="微软雅黑" panose="020B0503020204020204" charset="-122"/>
                          <a:cs typeface="微软雅黑" panose="020B0503020204020204" charset="-122"/>
                        </a:rPr>
                        <a:t>low</a:t>
                      </a:r>
                      <a:endParaRPr sz="700" dirty="0">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26AFE4"/>
                      </a:solidFill>
                      <a:prstDash val="solid"/>
                      <a:round/>
                      <a:headEnd type="none" w="med" len="med"/>
                      <a:tailEnd type="none" w="med" len="med"/>
                    </a:lnL>
                    <a:lnR>
                      <a:noFill/>
                    </a:lnR>
                    <a:lnT>
                      <a:noFill/>
                    </a:lnT>
                    <a:lnB w="3175" cap="flat" cmpd="sng" algn="ctr">
                      <a:solidFill>
                        <a:srgbClr val="FFFFFF"/>
                      </a:solidFill>
                      <a:prstDash val="solid"/>
                      <a:round/>
                      <a:headEnd type="none" w="med" len="med"/>
                      <a:tailEnd type="none" w="med" len="med"/>
                    </a:lnB>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a:noFill/>
                    </a:lnT>
                    <a:lnB w="3175" cap="flat" cmpd="sng" algn="ctr">
                      <a:solidFill>
                        <a:srgbClr val="FFFFFF"/>
                      </a:solidFill>
                      <a:prstDash val="solid"/>
                      <a:round/>
                      <a:headEnd type="none" w="med" len="med"/>
                      <a:tailEnd type="none" w="med" len="med"/>
                    </a:lnB>
                  </a:tcPr>
                </a:tc>
                <a:tc hMerge="1">
                  <a:txBody>
                    <a:bodyPr/>
                    <a:lstStyle/>
                    <a:p>
                      <a:endParaRPr lang="zh-CN"/>
                    </a:p>
                  </a:txBody>
                  <a:tcPr marL="0" marR="0" marT="0" marB="0">
                    <a:lnL w="12700" cap="flat" cmpd="sng" algn="ctr">
                      <a:solidFill>
                        <a:srgbClr val="26AFE4"/>
                      </a:solidFill>
                      <a:prstDash val="solid"/>
                      <a:round/>
                      <a:headEnd type="none" w="med" len="med"/>
                      <a:tailEnd type="none" w="med" len="med"/>
                    </a:lnL>
                    <a:lnR>
                      <a:noFill/>
                    </a:lnR>
                    <a:lnT>
                      <a:noFill/>
                    </a:lnT>
                    <a:lnB w="31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1305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71780">
                <a:tc>
                  <a:txBody>
                    <a:bodyPr/>
                    <a:lstStyle/>
                    <a:p>
                      <a:pPr algn="l" rtl="0" eaLnBrk="0">
                        <a:lnSpc>
                          <a:spcPct val="117000"/>
                        </a:lnSpc>
                      </a:pPr>
                      <a:r>
                        <a:rPr lang="en-US"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剂量</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tc>
                  <a:txBody>
                    <a:bodyPr/>
                    <a:lstStyle/>
                    <a:p>
                      <a:pPr algn="l" rtl="0" eaLnBrk="0">
                        <a:lnSpc>
                          <a:spcPct val="115000"/>
                        </a:lnSpc>
                      </a:pPr>
                      <a:r>
                        <a:rPr lang="en-US"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一般基于体重给药</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tc>
                  <a:txBody>
                    <a:bodyPr/>
                    <a:lstStyle/>
                    <a:p>
                      <a:pPr algn="l" rtl="0" eaLnBrk="0">
                        <a:lnSpc>
                          <a:spcPct val="116000"/>
                        </a:lnSpc>
                      </a:pPr>
                      <a:r>
                        <a:rPr lang="en-US"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可用标准剂量</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extLst>
                  <a:ext uri="{0D108BD9-81ED-4DB2-BD59-A6C34878D82A}">
                    <a16:rowId xmlns:a16="http://schemas.microsoft.com/office/drawing/2014/main" val="10005"/>
                  </a:ext>
                </a:extLst>
              </a:tr>
              <a:tr h="458470">
                <a:tc>
                  <a:txBody>
                    <a:bodyPr/>
                    <a:lstStyle/>
                    <a:p>
                      <a:pPr algn="l" rtl="0" eaLnBrk="0">
                        <a:lnSpc>
                          <a:spcPct val="107000"/>
                        </a:lnSpc>
                      </a:pPr>
                      <a:r>
                        <a:rPr lang="en-US"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剂型</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tc>
                  <a:txBody>
                    <a:bodyPr/>
                    <a:lstStyle/>
                    <a:p>
                      <a:pPr algn="l" rtl="0" eaLnBrk="0">
                        <a:lnSpc>
                          <a:spcPct val="116000"/>
                        </a:lnSpc>
                      </a:pPr>
                      <a:endParaRPr sz="400" dirty="0">
                        <a:latin typeface="Arial" panose="020B0604020202020204"/>
                        <a:ea typeface="Arial" panose="020B0604020202020204"/>
                        <a:cs typeface="Arial" panose="020B0604020202020204"/>
                      </a:endParaRPr>
                    </a:p>
                    <a:p>
                      <a:pPr marL="93980" indent="-635" algn="l" rtl="0" eaLnBrk="0">
                        <a:lnSpc>
                          <a:spcPct val="94000"/>
                        </a:lnSpc>
                        <a:spcBef>
                          <a:spcPts val="0"/>
                        </a:spcBef>
                      </a:pPr>
                      <a:r>
                        <a:rPr sz="1200" kern="0" spc="20" dirty="0">
                          <a:solidFill>
                            <a:srgbClr val="160307">
                              <a:alpha val="100000"/>
                            </a:srgbClr>
                          </a:solidFill>
                          <a:latin typeface="微软雅黑" panose="020B0503020204020204" charset="-122"/>
                          <a:ea typeface="微软雅黑" panose="020B0503020204020204" charset="-122"/>
                          <a:cs typeface="微软雅黑" panose="020B0503020204020204" charset="-122"/>
                        </a:rPr>
                        <a:t>婴幼儿需要口服液和混</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悬液剂</a:t>
                      </a:r>
                      <a:r>
                        <a:rPr sz="1200" kern="0" spc="-10" dirty="0">
                          <a:solidFill>
                            <a:srgbClr val="160307">
                              <a:alpha val="100000"/>
                            </a:srgbClr>
                          </a:solidFill>
                          <a:latin typeface="微软雅黑" panose="020B0503020204020204" charset="-122"/>
                          <a:ea typeface="微软雅黑" panose="020B0503020204020204" charset="-122"/>
                          <a:cs typeface="微软雅黑" panose="020B0503020204020204" charset="-122"/>
                        </a:rPr>
                        <a:t>型</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tc>
                  <a:txBody>
                    <a:bodyPr/>
                    <a:lstStyle/>
                    <a:p>
                      <a:pPr algn="l" rtl="0" eaLnBrk="0">
                        <a:lnSpc>
                          <a:spcPct val="107000"/>
                        </a:lnSpc>
                      </a:pPr>
                      <a:r>
                        <a:rPr lang="en-US" sz="1200" kern="0" spc="-4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160307">
                              <a:alpha val="100000"/>
                            </a:srgbClr>
                          </a:solidFill>
                          <a:latin typeface="微软雅黑" panose="020B0503020204020204" charset="-122"/>
                          <a:ea typeface="微软雅黑" panose="020B0503020204020204" charset="-122"/>
                          <a:cs typeface="微软雅黑" panose="020B0503020204020204" charset="-122"/>
                        </a:rPr>
                        <a:t>丸剂</a:t>
                      </a:r>
                      <a:r>
                        <a:rPr sz="1200" kern="0" spc="-170" dirty="0">
                          <a:solidFill>
                            <a:srgbClr val="160307">
                              <a:alpha val="100000"/>
                            </a:srgbClr>
                          </a:solidFill>
                          <a:latin typeface="微软雅黑" panose="020B0503020204020204" charset="-122"/>
                          <a:ea typeface="微软雅黑" panose="020B0503020204020204" charset="-122"/>
                          <a:cs typeface="微软雅黑" panose="020B0503020204020204" charset="-122"/>
                        </a:rPr>
                        <a:t> </a:t>
                      </a:r>
                      <a:r>
                        <a:rPr sz="1200" kern="0" spc="-40" dirty="0">
                          <a:solidFill>
                            <a:srgbClr val="160307">
                              <a:alpha val="100000"/>
                            </a:srgbClr>
                          </a:solidFill>
                          <a:latin typeface="微软雅黑" panose="020B0503020204020204" charset="-122"/>
                          <a:ea typeface="微软雅黑" panose="020B0503020204020204" charset="-122"/>
                          <a:cs typeface="微软雅黑" panose="020B0503020204020204" charset="-122"/>
                        </a:rPr>
                        <a:t>，片剂</a:t>
                      </a:r>
                      <a:endParaRPr sz="1200" dirty="0">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EF9"/>
                    </a:solidFill>
                  </a:tcPr>
                </a:tc>
                <a:extLst>
                  <a:ext uri="{0D108BD9-81ED-4DB2-BD59-A6C34878D82A}">
                    <a16:rowId xmlns:a16="http://schemas.microsoft.com/office/drawing/2014/main" val="10006"/>
                  </a:ext>
                </a:extLst>
              </a:tr>
            </a:tbl>
          </a:graphicData>
        </a:graphic>
      </p:graphicFrame>
      <p:graphicFrame>
        <p:nvGraphicFramePr>
          <p:cNvPr id="252" name="table 252"/>
          <p:cNvGraphicFramePr>
            <a:graphicFrameLocks noGrp="1"/>
          </p:cNvGraphicFramePr>
          <p:nvPr>
            <p:custDataLst>
              <p:tags r:id="rId2"/>
            </p:custDataLst>
          </p:nvPr>
        </p:nvGraphicFramePr>
        <p:xfrm>
          <a:off x="6102350" y="2011680"/>
          <a:ext cx="4657090" cy="4300855"/>
        </p:xfrm>
        <a:graphic>
          <a:graphicData uri="http://schemas.openxmlformats.org/drawingml/2006/table">
            <a:tbl>
              <a:tblPr/>
              <a:tblGrid>
                <a:gridCol w="4657090">
                  <a:extLst>
                    <a:ext uri="{9D8B030D-6E8A-4147-A177-3AD203B41FA5}">
                      <a16:colId xmlns:a16="http://schemas.microsoft.com/office/drawing/2014/main" val="20000"/>
                    </a:ext>
                  </a:extLst>
                </a:gridCol>
              </a:tblGrid>
              <a:tr h="438785">
                <a:tc>
                  <a:txBody>
                    <a:bodyPr/>
                    <a:lstStyle/>
                    <a:p>
                      <a:pPr algn="l" rtl="0" eaLnBrk="0">
                        <a:lnSpc>
                          <a:spcPct val="114000"/>
                        </a:lnSpc>
                      </a:pPr>
                      <a:endParaRPr sz="600" dirty="0">
                        <a:latin typeface="Arial" panose="020B0604020202020204"/>
                        <a:ea typeface="Arial" panose="020B0604020202020204"/>
                        <a:cs typeface="Arial" panose="020B0604020202020204"/>
                      </a:endParaRPr>
                    </a:p>
                    <a:p>
                      <a:pPr marL="170180" algn="l" rtl="0" eaLnBrk="0">
                        <a:lnSpc>
                          <a:spcPts val="1605"/>
                        </a:lnSpc>
                        <a:spcBef>
                          <a:spcPts val="5"/>
                        </a:spcBef>
                      </a:pP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202</a:t>
                      </a:r>
                      <a:r>
                        <a:rPr lang="en-US"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年《实体器官移植他克莫司个体化治疗专家共识》</a:t>
                      </a:r>
                      <a:endParaRPr sz="13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w="12700" cap="flat" cmpd="sng" algn="ctr">
                      <a:solidFill>
                        <a:srgbClr val="26AFE4"/>
                      </a:solidFill>
                      <a:prstDash val="solid"/>
                      <a:round/>
                      <a:headEnd type="none" w="med" len="med"/>
                      <a:tailEnd type="none" w="med" len="med"/>
                    </a:lnB>
                    <a:solidFill>
                      <a:srgbClr val="26AFE4"/>
                    </a:solidFill>
                  </a:tcPr>
                </a:tc>
                <a:extLst>
                  <a:ext uri="{0D108BD9-81ED-4DB2-BD59-A6C34878D82A}">
                    <a16:rowId xmlns:a16="http://schemas.microsoft.com/office/drawing/2014/main" val="10000"/>
                  </a:ext>
                </a:extLst>
              </a:tr>
              <a:tr h="181610">
                <a:tc>
                  <a:txBody>
                    <a:bodyPr/>
                    <a:lstStyle/>
                    <a:p>
                      <a:pPr algn="l" rtl="0" eaLnBrk="0">
                        <a:lnSpc>
                          <a:spcPct val="7000"/>
                        </a:lnSpc>
                      </a:pPr>
                      <a:endParaRPr sz="100" dirty="0">
                        <a:latin typeface="Arial" panose="020B0604020202020204"/>
                        <a:ea typeface="Arial" panose="020B0604020202020204"/>
                        <a:cs typeface="Arial" panose="020B0604020202020204"/>
                      </a:endParaRPr>
                    </a:p>
                    <a:p>
                      <a:pPr marL="1624330" algn="l" rtl="0" eaLnBrk="0">
                        <a:lnSpc>
                          <a:spcPct val="87000"/>
                        </a:lnSpc>
                      </a:pP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他克莫司颗粒推荐</a:t>
                      </a:r>
                      <a:endParaRPr sz="1300" dirty="0">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26AFE4"/>
                      </a:solidFill>
                      <a:prstDash val="solid"/>
                      <a:round/>
                      <a:headEnd type="none" w="med" len="med"/>
                      <a:tailEnd type="none" w="med" len="med"/>
                    </a:lnL>
                    <a:lnR w="12700" cap="flat" cmpd="sng" algn="ctr">
                      <a:solidFill>
                        <a:srgbClr val="26AFE4"/>
                      </a:solidFill>
                      <a:prstDash val="solid"/>
                      <a:round/>
                      <a:headEnd type="none" w="med" len="med"/>
                      <a:tailEnd type="none" w="med" len="med"/>
                    </a:lnR>
                    <a:lnT w="12700" cap="flat" cmpd="sng" algn="ctr">
                      <a:solidFill>
                        <a:srgbClr val="26AFE4"/>
                      </a:solidFill>
                      <a:prstDash val="solid"/>
                      <a:round/>
                      <a:headEnd type="none" w="med" len="med"/>
                      <a:tailEnd type="none" w="med" len="med"/>
                    </a:lnT>
                    <a:lnB>
                      <a:noFill/>
                    </a:lnB>
                    <a:solidFill>
                      <a:srgbClr val="26AFE4"/>
                    </a:solidFill>
                  </a:tcPr>
                </a:tc>
                <a:extLst>
                  <a:ext uri="{0D108BD9-81ED-4DB2-BD59-A6C34878D82A}">
                    <a16:rowId xmlns:a16="http://schemas.microsoft.com/office/drawing/2014/main" val="10001"/>
                  </a:ext>
                </a:extLst>
              </a:tr>
              <a:tr h="3680460">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26AFE4"/>
                      </a:solidFill>
                      <a:prstDash val="solid"/>
                      <a:round/>
                      <a:headEnd type="none" w="med" len="med"/>
                      <a:tailEnd type="none" w="med" len="med"/>
                    </a:lnL>
                    <a:lnR w="12700" cap="flat" cmpd="sng" algn="ctr">
                      <a:solidFill>
                        <a:srgbClr val="26AFE4"/>
                      </a:solidFill>
                      <a:prstDash val="solid"/>
                      <a:round/>
                      <a:headEnd type="none" w="med" len="med"/>
                      <a:tailEnd type="none" w="med" len="med"/>
                    </a:lnR>
                    <a:lnT>
                      <a:noFill/>
                    </a:lnT>
                    <a:lnB w="12700" cap="flat" cmpd="sng" algn="ctr">
                      <a:solidFill>
                        <a:srgbClr val="26AFE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54" name="textbox 254"/>
          <p:cNvSpPr/>
          <p:nvPr/>
        </p:nvSpPr>
        <p:spPr>
          <a:xfrm>
            <a:off x="920750" y="906780"/>
            <a:ext cx="9838690" cy="977900"/>
          </a:xfrm>
          <a:prstGeom prst="rect">
            <a:avLst/>
          </a:prstGeom>
          <a:solidFill>
            <a:srgbClr val="2B437F"/>
          </a:solidFill>
          <a:ln w="0" cap="flat">
            <a:solidFill>
              <a:srgbClr val="2B437F"/>
            </a:solidFill>
            <a:prstDash val="solid"/>
            <a:miter lim="0"/>
          </a:ln>
        </p:spPr>
        <p:txBody>
          <a:bodyPr vert="horz" wrap="square" lIns="0" tIns="0" rIns="0" bIns="0"/>
          <a:lstStyle/>
          <a:p>
            <a:pPr algn="l" rtl="0" eaLnBrk="0">
              <a:lnSpc>
                <a:spcPct val="102000"/>
              </a:lnSpc>
            </a:pPr>
            <a:endParaRPr sz="700" dirty="0">
              <a:latin typeface="Arial" panose="020B0604020202020204"/>
              <a:ea typeface="Arial" panose="020B0604020202020204"/>
              <a:cs typeface="Arial" panose="020B0604020202020204"/>
            </a:endParaRPr>
          </a:p>
          <a:p>
            <a:pPr marL="391160" indent="-285750" algn="l" rtl="0" eaLnBrk="0">
              <a:lnSpc>
                <a:spcPts val="1610"/>
              </a:lnSpc>
              <a:spcBef>
                <a:spcPts val="5"/>
              </a:spcBef>
              <a:buFont typeface="Wingdings" panose="05000000000000000000" charset="0"/>
              <a:buChar char="Ø"/>
              <a:tabLst>
                <a:tab pos="231140" algn="l"/>
              </a:tabLst>
            </a:pPr>
            <a:r>
              <a:rPr sz="1300"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3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KDIGO</a:t>
            </a:r>
            <a:r>
              <a:rPr sz="1300"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肾移植受者管理临床实践指南》推荐他克莫司作为一线</a:t>
            </a:r>
            <a:r>
              <a:rPr sz="13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CNI</a:t>
            </a:r>
            <a:r>
              <a:rPr sz="1300" b="1" kern="0" spc="110" dirty="0">
                <a:solidFill>
                  <a:srgbClr val="FFFFFF">
                    <a:alpha val="100000"/>
                  </a:srgbClr>
                </a:solidFill>
                <a:latin typeface="微软雅黑" panose="020B0503020204020204" charset="-122"/>
                <a:ea typeface="微软雅黑" panose="020B0503020204020204" charset="-122"/>
                <a:cs typeface="微软雅黑" panose="020B0503020204020204" charset="-122"/>
              </a:rPr>
              <a:t>药物使用</a:t>
            </a:r>
            <a:endParaRPr sz="1300" dirty="0">
              <a:latin typeface="微软雅黑" panose="020B0503020204020204" charset="-122"/>
              <a:ea typeface="微软雅黑" panose="020B0503020204020204" charset="-122"/>
              <a:cs typeface="微软雅黑" panose="020B0503020204020204" charset="-122"/>
            </a:endParaRPr>
          </a:p>
          <a:p>
            <a:pPr marL="391160" indent="-285750" algn="l" rtl="0" eaLnBrk="0">
              <a:lnSpc>
                <a:spcPts val="1610"/>
              </a:lnSpc>
              <a:spcBef>
                <a:spcPts val="410"/>
              </a:spcBef>
              <a:buFont typeface="Wingdings" panose="05000000000000000000" charset="0"/>
              <a:buChar char="Ø"/>
              <a:tabLst>
                <a:tab pos="231140" algn="l"/>
              </a:tabLst>
            </a:pP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儿童肝移植受者需要基于体重更精准给药， 同时婴幼儿需要口服液和混悬液剂型</a:t>
            </a:r>
            <a:endParaRPr sz="1300" dirty="0">
              <a:latin typeface="微软雅黑" panose="020B0503020204020204" charset="-122"/>
              <a:ea typeface="微软雅黑" panose="020B0503020204020204" charset="-122"/>
              <a:cs typeface="微软雅黑" panose="020B0503020204020204" charset="-122"/>
            </a:endParaRPr>
          </a:p>
          <a:p>
            <a:pPr marL="171450" indent="-171450" algn="l" rtl="0" eaLnBrk="0">
              <a:lnSpc>
                <a:spcPct val="112000"/>
              </a:lnSpc>
              <a:buFont typeface="Wingdings" panose="05000000000000000000" charset="0"/>
              <a:buChar char="Ø"/>
            </a:pPr>
            <a:endParaRPr sz="300" dirty="0">
              <a:latin typeface="Arial" panose="020B0604020202020204"/>
              <a:ea typeface="Arial" panose="020B0604020202020204"/>
              <a:cs typeface="Arial" panose="020B0604020202020204"/>
            </a:endParaRPr>
          </a:p>
          <a:p>
            <a:pPr marL="391160" indent="-285750" algn="l" rtl="0" eaLnBrk="0">
              <a:lnSpc>
                <a:spcPts val="1605"/>
              </a:lnSpc>
              <a:spcBef>
                <a:spcPts val="5"/>
              </a:spcBef>
              <a:buFont typeface="Wingdings" panose="05000000000000000000" charset="0"/>
              <a:buChar char="Ø"/>
              <a:tabLst>
                <a:tab pos="231140" algn="l"/>
              </a:tabLst>
            </a:pPr>
            <a:r>
              <a:rPr lang="en-US"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2021</a:t>
            </a:r>
            <a:r>
              <a:rPr lang="zh-CN" altLang="en-US"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年</a:t>
            </a:r>
            <a:r>
              <a:rPr sz="1300" b="1" kern="0" spc="100" dirty="0">
                <a:solidFill>
                  <a:srgbClr val="FFFFFF">
                    <a:alpha val="100000"/>
                  </a:srgbClr>
                </a:solidFill>
                <a:latin typeface="微软雅黑" panose="020B0503020204020204" charset="-122"/>
                <a:ea typeface="微软雅黑" panose="020B0503020204020204" charset="-122"/>
                <a:cs typeface="微软雅黑" panose="020B0503020204020204" charset="-122"/>
              </a:rPr>
              <a:t>发布的中国《实体器官移植他克莫司个体化治疗专家共识》推荐他克</a:t>
            </a:r>
            <a:r>
              <a:rPr sz="1300" b="1" kern="0" spc="90" dirty="0">
                <a:solidFill>
                  <a:srgbClr val="FFFFFF">
                    <a:alpha val="100000"/>
                  </a:srgbClr>
                </a:solidFill>
                <a:latin typeface="微软雅黑" panose="020B0503020204020204" charset="-122"/>
                <a:ea typeface="微软雅黑" panose="020B0503020204020204" charset="-122"/>
                <a:cs typeface="微软雅黑" panose="020B0503020204020204" charset="-122"/>
              </a:rPr>
              <a:t>莫司颗粒适用于儿童移植受者治疗</a:t>
            </a:r>
            <a:endParaRPr sz="1300" dirty="0">
              <a:latin typeface="微软雅黑" panose="020B0503020204020204" charset="-122"/>
              <a:ea typeface="微软雅黑" panose="020B0503020204020204" charset="-122"/>
              <a:cs typeface="微软雅黑" panose="020B0503020204020204" charset="-122"/>
            </a:endParaRPr>
          </a:p>
        </p:txBody>
      </p:sp>
      <p:sp>
        <p:nvSpPr>
          <p:cNvPr id="262" name="textbox 262"/>
          <p:cNvSpPr/>
          <p:nvPr/>
        </p:nvSpPr>
        <p:spPr>
          <a:xfrm>
            <a:off x="6251448" y="4629911"/>
            <a:ext cx="4422775" cy="1454150"/>
          </a:xfrm>
          <a:prstGeom prst="rect">
            <a:avLst/>
          </a:prstGeom>
          <a:solidFill>
            <a:srgbClr val="F2F2F2">
              <a:alpha val="100000"/>
            </a:srgbClr>
          </a:solidFill>
          <a:ln w="0" cap="flat">
            <a:noFill/>
            <a:prstDash val="solid"/>
            <a:miter lim="0"/>
          </a:ln>
        </p:spPr>
        <p:txBody>
          <a:bodyPr vert="horz" wrap="square" lIns="0" tIns="0" rIns="0" bIns="0"/>
          <a:lstStyle/>
          <a:p>
            <a:pPr algn="l" rtl="0" eaLnBrk="0">
              <a:lnSpc>
                <a:spcPct val="114000"/>
              </a:lnSpc>
            </a:pPr>
            <a:endParaRPr sz="500" dirty="0">
              <a:solidFill>
                <a:schemeClr val="tx1"/>
              </a:solidFill>
              <a:latin typeface="Arial" panose="020B0604020202020204"/>
              <a:ea typeface="Arial" panose="020B0604020202020204"/>
              <a:cs typeface="Arial" panose="020B0604020202020204"/>
            </a:endParaRPr>
          </a:p>
          <a:p>
            <a:pPr marL="262890" indent="-163195" algn="l" rtl="0" eaLnBrk="0">
              <a:lnSpc>
                <a:spcPct val="109000"/>
              </a:lnSpc>
              <a:spcBef>
                <a:spcPts val="0"/>
              </a:spcBef>
            </a:pPr>
            <a:r>
              <a:rPr sz="1200" kern="0" spc="0" dirty="0">
                <a:solidFill>
                  <a:schemeClr val="tx1">
                    <a:alpha val="100000"/>
                  </a:schemeClr>
                </a:solidFill>
                <a:latin typeface="Arial" panose="020B0604020202020204"/>
                <a:ea typeface="Arial" panose="020B0604020202020204"/>
                <a:cs typeface="Arial" panose="020B0604020202020204"/>
              </a:rPr>
              <a:t>•   </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国内首部由临床和药学专家共同制</a:t>
            </a:r>
            <a:r>
              <a:rPr sz="12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定的他克莫司在实体器官</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sz="12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移植应用的专家共识</a:t>
            </a:r>
            <a:endParaRPr sz="1200" dirty="0">
              <a:solidFill>
                <a:schemeClr val="tx1"/>
              </a:solidFill>
              <a:latin typeface="微软雅黑" panose="020B0503020204020204" charset="-122"/>
              <a:ea typeface="微软雅黑" panose="020B0503020204020204" charset="-122"/>
              <a:cs typeface="微软雅黑" panose="020B0503020204020204" charset="-122"/>
            </a:endParaRPr>
          </a:p>
          <a:p>
            <a:pPr marL="264795" indent="-163830" algn="l" rtl="0" eaLnBrk="0">
              <a:lnSpc>
                <a:spcPct val="112000"/>
              </a:lnSpc>
              <a:spcBef>
                <a:spcPts val="390"/>
              </a:spcBef>
            </a:pPr>
            <a:r>
              <a:rPr sz="1300" kern="0" spc="30" dirty="0">
                <a:solidFill>
                  <a:schemeClr val="tx1">
                    <a:alpha val="100000"/>
                  </a:schemeClr>
                </a:solidFill>
                <a:latin typeface="Arial" panose="020B0604020202020204"/>
                <a:ea typeface="Arial" panose="020B0604020202020204"/>
                <a:cs typeface="Arial" panose="020B0604020202020204"/>
              </a:rPr>
              <a:t>•  </a:t>
            </a:r>
            <a:r>
              <a:rPr sz="1300" b="1" kern="0" spc="30" dirty="0">
                <a:solidFill>
                  <a:schemeClr val="tx1">
                    <a:alpha val="100000"/>
                  </a:schemeClr>
                </a:solidFill>
                <a:latin typeface="微软雅黑" panose="020B0503020204020204" charset="-122"/>
                <a:ea typeface="微软雅黑" panose="020B0503020204020204" charset="-122"/>
                <a:cs typeface="微软雅黑" panose="020B0503020204020204" charset="-122"/>
              </a:rPr>
              <a:t>推荐他克莫司颗粒适用于儿童受者，</a:t>
            </a:r>
            <a:r>
              <a:rPr sz="1200"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也适用于吞咽困难</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或需精准剂量调整的成人受者</a:t>
            </a:r>
            <a:endParaRPr sz="1200" dirty="0">
              <a:solidFill>
                <a:schemeClr val="tx1"/>
              </a:solidFill>
              <a:latin typeface="微软雅黑" panose="020B0503020204020204" charset="-122"/>
              <a:ea typeface="微软雅黑" panose="020B0503020204020204" charset="-122"/>
              <a:cs typeface="微软雅黑" panose="020B0503020204020204" charset="-122"/>
            </a:endParaRPr>
          </a:p>
          <a:p>
            <a:pPr marL="264795" indent="-165100" algn="l" rtl="0" eaLnBrk="0">
              <a:lnSpc>
                <a:spcPct val="109000"/>
              </a:lnSpc>
              <a:spcBef>
                <a:spcPts val="320"/>
              </a:spcBef>
            </a:pPr>
            <a:r>
              <a:rPr sz="1200" kern="0" spc="0" dirty="0">
                <a:solidFill>
                  <a:schemeClr val="tx1">
                    <a:alpha val="100000"/>
                  </a:schemeClr>
                </a:solidFill>
                <a:latin typeface="Arial" panose="020B0604020202020204"/>
                <a:ea typeface="Arial" panose="020B0604020202020204"/>
                <a:cs typeface="Arial" panose="020B0604020202020204"/>
              </a:rPr>
              <a:t>•</a:t>
            </a:r>
            <a:r>
              <a:rPr sz="1200" kern="0" spc="130" dirty="0">
                <a:solidFill>
                  <a:schemeClr val="tx1">
                    <a:alpha val="100000"/>
                  </a:schemeClr>
                </a:solidFill>
                <a:latin typeface="Arial" panose="020B0604020202020204"/>
                <a:ea typeface="Arial" panose="020B0604020202020204"/>
                <a:cs typeface="Arial" panose="020B0604020202020204"/>
              </a:rPr>
              <a:t>  </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推荐器官移植受者他克莫司剂型品规选择应根据受</a:t>
            </a:r>
            <a:r>
              <a:rPr sz="12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者的治疗</a:t>
            </a:r>
            <a:r>
              <a:rPr sz="12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需要和药品保障情况选</a:t>
            </a:r>
            <a:r>
              <a:rPr sz="1200"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rPr>
              <a:t>择</a:t>
            </a:r>
          </a:p>
        </p:txBody>
      </p:sp>
      <p:sp>
        <p:nvSpPr>
          <p:cNvPr id="270" name="textbox 270"/>
          <p:cNvSpPr/>
          <p:nvPr/>
        </p:nvSpPr>
        <p:spPr>
          <a:xfrm>
            <a:off x="930772" y="6458033"/>
            <a:ext cx="3224529" cy="28447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20955" algn="l" rtl="0" eaLnBrk="0">
              <a:lnSpc>
                <a:spcPct val="89000"/>
              </a:lnSpc>
            </a:pPr>
            <a:r>
              <a:rPr sz="9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1.    KDIGO. Am J of Transplant 2009; 3(Su</a:t>
            </a:r>
            <a:r>
              <a:rPr sz="900" kern="0" spc="-10" dirty="0">
                <a:solidFill>
                  <a:srgbClr val="262627">
                    <a:alpha val="100000"/>
                  </a:srgbClr>
                </a:solidFill>
                <a:latin typeface="微软雅黑" panose="020B0503020204020204" charset="-122"/>
                <a:ea typeface="微软雅黑" panose="020B0503020204020204" charset="-122"/>
                <a:cs typeface="微软雅黑" panose="020B0503020204020204" charset="-122"/>
              </a:rPr>
              <a:t>pple 9): S1-S155.</a:t>
            </a:r>
            <a:endParaRPr sz="900" dirty="0">
              <a:latin typeface="微软雅黑" panose="020B0503020204020204" charset="-122"/>
              <a:ea typeface="微软雅黑" panose="020B0503020204020204" charset="-122"/>
              <a:cs typeface="微软雅黑" panose="020B0503020204020204" charset="-122"/>
            </a:endParaRPr>
          </a:p>
          <a:p>
            <a:pPr marL="12700" algn="l" rtl="0" eaLnBrk="0">
              <a:lnSpc>
                <a:spcPct val="82000"/>
              </a:lnSpc>
              <a:spcBef>
                <a:spcPts val="190"/>
              </a:spcBef>
            </a:pPr>
            <a:r>
              <a:rPr sz="900" kern="0" spc="10" dirty="0">
                <a:solidFill>
                  <a:srgbClr val="4D4D4F">
                    <a:alpha val="100000"/>
                  </a:srgbClr>
                </a:solidFill>
                <a:latin typeface="Arial" panose="020B0604020202020204"/>
                <a:ea typeface="Arial" panose="020B0604020202020204"/>
                <a:cs typeface="Arial" panose="020B0604020202020204"/>
              </a:rPr>
              <a:t>2.    </a:t>
            </a:r>
            <a:r>
              <a:rPr sz="900" kern="0" spc="0" dirty="0">
                <a:solidFill>
                  <a:srgbClr val="4D4D4F">
                    <a:alpha val="100000"/>
                  </a:srgbClr>
                </a:solidFill>
                <a:latin typeface="Arial" panose="020B0604020202020204"/>
                <a:ea typeface="Arial" panose="020B0604020202020204"/>
                <a:cs typeface="Arial" panose="020B0604020202020204"/>
              </a:rPr>
              <a:t>MilohT</a:t>
            </a:r>
            <a:r>
              <a:rPr sz="900" kern="0" spc="10" dirty="0">
                <a:solidFill>
                  <a:srgbClr val="4D4D4F">
                    <a:alpha val="100000"/>
                  </a:srgbClr>
                </a:solidFill>
                <a:latin typeface="Arial" panose="020B0604020202020204"/>
                <a:ea typeface="Arial" panose="020B0604020202020204"/>
                <a:cs typeface="Arial" panose="020B0604020202020204"/>
              </a:rPr>
              <a:t>, </a:t>
            </a:r>
            <a:r>
              <a:rPr sz="900" kern="0" spc="0" dirty="0">
                <a:solidFill>
                  <a:srgbClr val="4D4D4F">
                    <a:alpha val="100000"/>
                  </a:srgbClr>
                </a:solidFill>
                <a:latin typeface="Arial" panose="020B0604020202020204"/>
                <a:ea typeface="Arial" panose="020B0604020202020204"/>
                <a:cs typeface="Arial" panose="020B0604020202020204"/>
              </a:rPr>
              <a:t>et</a:t>
            </a:r>
            <a:r>
              <a:rPr sz="900" kern="0" spc="10" dirty="0">
                <a:solidFill>
                  <a:srgbClr val="4D4D4F">
                    <a:alpha val="100000"/>
                  </a:srgbClr>
                </a:solidFill>
                <a:latin typeface="Arial" panose="020B0604020202020204"/>
                <a:ea typeface="Arial" panose="020B0604020202020204"/>
                <a:cs typeface="Arial" panose="020B0604020202020204"/>
              </a:rPr>
              <a:t> </a:t>
            </a:r>
            <a:r>
              <a:rPr sz="900" kern="0" spc="0" dirty="0">
                <a:solidFill>
                  <a:srgbClr val="4D4D4F">
                    <a:alpha val="100000"/>
                  </a:srgbClr>
                </a:solidFill>
                <a:latin typeface="Arial" panose="020B0604020202020204"/>
                <a:ea typeface="Arial" panose="020B0604020202020204"/>
                <a:cs typeface="Arial" panose="020B0604020202020204"/>
              </a:rPr>
              <a:t>al</a:t>
            </a:r>
            <a:r>
              <a:rPr sz="900" kern="0" spc="10" dirty="0">
                <a:solidFill>
                  <a:srgbClr val="4D4D4F">
                    <a:alpha val="100000"/>
                  </a:srgbClr>
                </a:solidFill>
                <a:latin typeface="Arial" panose="020B0604020202020204"/>
                <a:ea typeface="Arial" panose="020B0604020202020204"/>
                <a:cs typeface="Arial" panose="020B0604020202020204"/>
              </a:rPr>
              <a:t>.</a:t>
            </a:r>
            <a:r>
              <a:rPr sz="900" kern="0" spc="40" dirty="0">
                <a:solidFill>
                  <a:srgbClr val="4D4D4F">
                    <a:alpha val="100000"/>
                  </a:srgbClr>
                </a:solidFill>
                <a:latin typeface="Arial" panose="020B0604020202020204"/>
                <a:ea typeface="Arial" panose="020B0604020202020204"/>
                <a:cs typeface="Arial" panose="020B0604020202020204"/>
              </a:rPr>
              <a:t> </a:t>
            </a:r>
            <a:r>
              <a:rPr sz="900" kern="0" spc="0" dirty="0">
                <a:solidFill>
                  <a:srgbClr val="4D4D4F">
                    <a:alpha val="100000"/>
                  </a:srgbClr>
                </a:solidFill>
                <a:latin typeface="Arial" panose="020B0604020202020204"/>
                <a:ea typeface="Arial" panose="020B0604020202020204"/>
                <a:cs typeface="Arial" panose="020B0604020202020204"/>
              </a:rPr>
              <a:t>Liver</a:t>
            </a:r>
            <a:r>
              <a:rPr sz="900" kern="0" spc="10" dirty="0">
                <a:solidFill>
                  <a:srgbClr val="4D4D4F">
                    <a:alpha val="100000"/>
                  </a:srgbClr>
                </a:solidFill>
                <a:latin typeface="Arial" panose="020B0604020202020204"/>
                <a:ea typeface="Arial" panose="020B0604020202020204"/>
                <a:cs typeface="Arial" panose="020B0604020202020204"/>
              </a:rPr>
              <a:t> </a:t>
            </a:r>
            <a:r>
              <a:rPr sz="900" kern="0" spc="0" dirty="0">
                <a:solidFill>
                  <a:srgbClr val="4D4D4F">
                    <a:alpha val="100000"/>
                  </a:srgbClr>
                </a:solidFill>
                <a:latin typeface="Arial" panose="020B0604020202020204"/>
                <a:ea typeface="Arial" panose="020B0604020202020204"/>
                <a:cs typeface="Arial" panose="020B0604020202020204"/>
              </a:rPr>
              <a:t>Transpl</a:t>
            </a:r>
            <a:r>
              <a:rPr sz="900" kern="0" spc="10" dirty="0">
                <a:solidFill>
                  <a:srgbClr val="4D4D4F">
                    <a:alpha val="100000"/>
                  </a:srgbClr>
                </a:solidFill>
                <a:latin typeface="Arial" panose="020B0604020202020204"/>
                <a:ea typeface="Arial" panose="020B0604020202020204"/>
                <a:cs typeface="Arial" panose="020B0604020202020204"/>
              </a:rPr>
              <a:t>. 2017</a:t>
            </a:r>
            <a:r>
              <a:rPr sz="900" kern="0" spc="60" dirty="0">
                <a:solidFill>
                  <a:srgbClr val="4D4D4F">
                    <a:alpha val="100000"/>
                  </a:srgbClr>
                </a:solidFill>
                <a:latin typeface="Arial" panose="020B0604020202020204"/>
                <a:ea typeface="Arial" panose="020B0604020202020204"/>
                <a:cs typeface="Arial" panose="020B0604020202020204"/>
              </a:rPr>
              <a:t> </a:t>
            </a:r>
            <a:r>
              <a:rPr sz="900" kern="0" spc="0" dirty="0">
                <a:solidFill>
                  <a:srgbClr val="4D4D4F">
                    <a:alpha val="100000"/>
                  </a:srgbClr>
                </a:solidFill>
                <a:latin typeface="Arial" panose="020B0604020202020204"/>
                <a:ea typeface="Arial" panose="020B0604020202020204"/>
                <a:cs typeface="Arial" panose="020B0604020202020204"/>
              </a:rPr>
              <a:t>Feb</a:t>
            </a:r>
            <a:r>
              <a:rPr sz="900" kern="0" spc="10" dirty="0">
                <a:solidFill>
                  <a:srgbClr val="4D4D4F">
                    <a:alpha val="100000"/>
                  </a:srgbClr>
                </a:solidFill>
                <a:latin typeface="Arial" panose="020B0604020202020204"/>
                <a:ea typeface="Arial" panose="020B0604020202020204"/>
                <a:cs typeface="Arial" panose="020B0604020202020204"/>
              </a:rPr>
              <a:t>;23(2):</a:t>
            </a:r>
            <a:r>
              <a:rPr sz="900" kern="0" spc="0" dirty="0">
                <a:solidFill>
                  <a:srgbClr val="4D4D4F">
                    <a:alpha val="100000"/>
                  </a:srgbClr>
                </a:solidFill>
                <a:latin typeface="Arial" panose="020B0604020202020204"/>
                <a:ea typeface="Arial" panose="020B0604020202020204"/>
                <a:cs typeface="Arial" panose="020B0604020202020204"/>
              </a:rPr>
              <a:t>244-256.</a:t>
            </a:r>
            <a:endParaRPr sz="900" dirty="0">
              <a:latin typeface="Arial" panose="020B0604020202020204"/>
              <a:ea typeface="Arial" panose="020B0604020202020204"/>
              <a:cs typeface="Arial" panose="020B0604020202020204"/>
            </a:endParaRPr>
          </a:p>
        </p:txBody>
      </p:sp>
      <p:sp>
        <p:nvSpPr>
          <p:cNvPr id="272" name="textbox 272"/>
          <p:cNvSpPr/>
          <p:nvPr/>
        </p:nvSpPr>
        <p:spPr>
          <a:xfrm>
            <a:off x="461010" y="480695"/>
            <a:ext cx="2424430" cy="382270"/>
          </a:xfrm>
          <a:prstGeom prst="rect">
            <a:avLst/>
          </a:prstGeom>
          <a:noFill/>
          <a:ln w="0" cap="flat">
            <a:noFill/>
            <a:prstDash val="solid"/>
            <a:miter lim="0"/>
          </a:ln>
        </p:spPr>
        <p:txBody>
          <a:bodyPr vert="horz" wrap="square" lIns="0" tIns="0" rIns="0" bIns="0"/>
          <a:lstStyle/>
          <a:p>
            <a:pPr algn="l" rtl="0" eaLnBrk="0">
              <a:lnSpc>
                <a:spcPct val="73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8000"/>
              </a:lnSpc>
            </a:pPr>
            <a:r>
              <a:rPr 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3</a:t>
            </a: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有效性</a:t>
            </a:r>
            <a:r>
              <a:rPr 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2</a:t>
            </a: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2</a:t>
            </a:r>
            <a:endParaRPr lang="en-US" alt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4" name="textbox 274"/>
          <p:cNvSpPr/>
          <p:nvPr/>
        </p:nvSpPr>
        <p:spPr>
          <a:xfrm>
            <a:off x="3743071" y="5266537"/>
            <a:ext cx="2192654" cy="274320"/>
          </a:xfrm>
          <a:prstGeom prst="rect">
            <a:avLst/>
          </a:prstGeom>
          <a:solidFill>
            <a:srgbClr val="26AFE4"/>
          </a:solidFill>
          <a:ln w="0" cap="flat">
            <a:solidFill>
              <a:srgbClr val="26AFE4"/>
            </a:solidFill>
            <a:prstDash val="solid"/>
            <a:miter lim="0"/>
          </a:ln>
        </p:spPr>
        <p:txBody>
          <a:bodyPr vert="horz" wrap="square" lIns="0" tIns="0" rIns="0" bIns="0"/>
          <a:lstStyle/>
          <a:p>
            <a:pPr algn="l" rtl="0" eaLnBrk="0">
              <a:lnSpc>
                <a:spcPct val="114000"/>
              </a:lnSpc>
            </a:pPr>
            <a:endParaRPr sz="400" dirty="0">
              <a:latin typeface="Arial" panose="020B0604020202020204"/>
              <a:ea typeface="Arial" panose="020B0604020202020204"/>
              <a:cs typeface="Arial" panose="020B0604020202020204"/>
            </a:endParaRPr>
          </a:p>
          <a:p>
            <a:pPr marL="793115" algn="l" rtl="0" eaLnBrk="0">
              <a:lnSpc>
                <a:spcPct val="98000"/>
              </a:lnSpc>
              <a:spcBef>
                <a:spcPts val="5"/>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成人受者</a:t>
            </a:r>
            <a:endParaRPr sz="1200" dirty="0">
              <a:latin typeface="微软雅黑" panose="020B0503020204020204" charset="-122"/>
              <a:ea typeface="微软雅黑" panose="020B0503020204020204" charset="-122"/>
              <a:cs typeface="微软雅黑" panose="020B0503020204020204" charset="-122"/>
            </a:endParaRPr>
          </a:p>
        </p:txBody>
      </p:sp>
      <p:sp>
        <p:nvSpPr>
          <p:cNvPr id="276" name="textbox 276"/>
          <p:cNvSpPr/>
          <p:nvPr/>
        </p:nvSpPr>
        <p:spPr>
          <a:xfrm>
            <a:off x="1550797" y="5266537"/>
            <a:ext cx="2192654" cy="274320"/>
          </a:xfrm>
          <a:prstGeom prst="rect">
            <a:avLst/>
          </a:prstGeom>
          <a:solidFill>
            <a:srgbClr val="26AFE4"/>
          </a:solidFill>
          <a:ln w="0" cap="flat">
            <a:solidFill>
              <a:srgbClr val="26AFE4"/>
            </a:solidFill>
            <a:prstDash val="solid"/>
            <a:miter lim="0"/>
          </a:ln>
        </p:spPr>
        <p:txBody>
          <a:bodyPr vert="horz" wrap="square" lIns="0" tIns="0" rIns="0" bIns="0"/>
          <a:lstStyle/>
          <a:p>
            <a:pPr algn="l" rtl="0" eaLnBrk="0">
              <a:lnSpc>
                <a:spcPct val="115000"/>
              </a:lnSpc>
            </a:pPr>
            <a:endParaRPr sz="400" dirty="0">
              <a:latin typeface="Arial" panose="020B0604020202020204"/>
              <a:ea typeface="Arial" panose="020B0604020202020204"/>
              <a:cs typeface="Arial" panose="020B0604020202020204"/>
            </a:endParaRPr>
          </a:p>
          <a:p>
            <a:pPr marL="792480" algn="l" rtl="0" eaLnBrk="0">
              <a:lnSpc>
                <a:spcPct val="98000"/>
              </a:lnSpc>
              <a:spcBef>
                <a:spcPts val="0"/>
              </a:spcBef>
            </a:pPr>
            <a:r>
              <a:rPr sz="12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儿童受者</a:t>
            </a:r>
            <a:endParaRPr sz="1200" dirty="0">
              <a:latin typeface="微软雅黑" panose="020B0503020204020204" charset="-122"/>
              <a:ea typeface="微软雅黑" panose="020B0503020204020204" charset="-122"/>
              <a:cs typeface="微软雅黑" panose="020B0503020204020204" charset="-122"/>
            </a:endParaRPr>
          </a:p>
        </p:txBody>
      </p:sp>
      <p:sp>
        <p:nvSpPr>
          <p:cNvPr id="280" name="textbox 280"/>
          <p:cNvSpPr/>
          <p:nvPr/>
        </p:nvSpPr>
        <p:spPr>
          <a:xfrm>
            <a:off x="4307205" y="6457950"/>
            <a:ext cx="6832600" cy="27749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900" kern="0" spc="0" dirty="0">
                <a:solidFill>
                  <a:srgbClr val="262627">
                    <a:alpha val="100000"/>
                  </a:srgbClr>
                </a:solidFill>
                <a:latin typeface="微软雅黑" panose="020B0503020204020204" charset="-122"/>
                <a:ea typeface="微软雅黑" panose="020B0503020204020204" charset="-122"/>
                <a:cs typeface="微软雅黑" panose="020B0503020204020204" charset="-122"/>
              </a:rPr>
              <a:t>3. </a:t>
            </a:r>
            <a:r>
              <a:rPr sz="900" kern="0" dirty="0">
                <a:solidFill>
                  <a:srgbClr val="262627">
                    <a:alpha val="100000"/>
                  </a:srgbClr>
                </a:solidFill>
                <a:latin typeface="微软雅黑" panose="020B0503020204020204" charset="-122"/>
                <a:ea typeface="微软雅黑" panose="020B0503020204020204" charset="-122"/>
                <a:cs typeface="微软雅黑" panose="020B0503020204020204" charset="-122"/>
              </a:rPr>
              <a:t>陈文倩,张雷,张弋,等.实体器官移植他克莫司个体化治疗专家共识[J].中国医院用药评价与分析,2021,21(12):1409-1424.</a:t>
            </a:r>
          </a:p>
        </p:txBody>
      </p:sp>
      <p:sp>
        <p:nvSpPr>
          <p:cNvPr id="284" name="textbox 284"/>
          <p:cNvSpPr/>
          <p:nvPr/>
        </p:nvSpPr>
        <p:spPr>
          <a:xfrm>
            <a:off x="2885474" y="2326093"/>
            <a:ext cx="1083310" cy="2305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610"/>
              </a:lnSpc>
            </a:pPr>
            <a:r>
              <a:rPr sz="13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他克莫司推荐</a:t>
            </a:r>
            <a:endParaRPr sz="1300" dirty="0">
              <a:latin typeface="微软雅黑" panose="020B0503020204020204" charset="-122"/>
              <a:ea typeface="微软雅黑" panose="020B0503020204020204" charset="-122"/>
              <a:cs typeface="微软雅黑" panose="020B0503020204020204" charset="-122"/>
            </a:endParaRPr>
          </a:p>
        </p:txBody>
      </p:sp>
      <p:sp>
        <p:nvSpPr>
          <p:cNvPr id="286" name="textbox 286"/>
          <p:cNvSpPr/>
          <p:nvPr/>
        </p:nvSpPr>
        <p:spPr>
          <a:xfrm>
            <a:off x="918819" y="5266537"/>
            <a:ext cx="632459" cy="274320"/>
          </a:xfrm>
          <a:prstGeom prst="rect">
            <a:avLst/>
          </a:prstGeom>
          <a:solidFill>
            <a:srgbClr val="26AFE4"/>
          </a:solidFill>
          <a:ln w="0" cap="flat">
            <a:solidFill>
              <a:srgbClr val="26AFE4"/>
            </a:solidFill>
            <a:prstDash val="solid"/>
            <a:miter lim="0"/>
          </a:ln>
        </p:spPr>
        <p:txBody>
          <a:bodyPr vert="horz" wrap="square" lIns="0" tIns="0" rIns="0" bIns="0"/>
          <a:lstStyle/>
          <a:p>
            <a:pPr algn="l" rtl="0" eaLnBrk="0">
              <a:lnSpc>
                <a:spcPct val="116000"/>
              </a:lnSpc>
            </a:pPr>
            <a:endParaRPr sz="400" dirty="0">
              <a:latin typeface="Arial" panose="020B0604020202020204"/>
              <a:ea typeface="Arial" panose="020B0604020202020204"/>
              <a:cs typeface="Arial" panose="020B0604020202020204"/>
            </a:endParaRPr>
          </a:p>
          <a:p>
            <a:pPr marL="166370" algn="l" rtl="0" eaLnBrk="0">
              <a:lnSpc>
                <a:spcPct val="97000"/>
              </a:lnSpc>
              <a:spcBef>
                <a:spcPts val="5"/>
              </a:spcBef>
            </a:pPr>
            <a:r>
              <a:rPr sz="12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类别</a:t>
            </a:r>
            <a:endParaRPr sz="1200" dirty="0">
              <a:latin typeface="微软雅黑" panose="020B0503020204020204" charset="-122"/>
              <a:ea typeface="微软雅黑" panose="020B0503020204020204" charset="-122"/>
              <a:cs typeface="微软雅黑" panose="020B0503020204020204" charset="-122"/>
            </a:endParaRPr>
          </a:p>
        </p:txBody>
      </p:sp>
      <p:sp>
        <p:nvSpPr>
          <p:cNvPr id="290" name="path 290"/>
          <p:cNvSpPr/>
          <p:nvPr/>
        </p:nvSpPr>
        <p:spPr>
          <a:xfrm>
            <a:off x="5918961" y="2511551"/>
            <a:ext cx="12700" cy="2712720"/>
          </a:xfrm>
          <a:custGeom>
            <a:avLst/>
            <a:gdLst/>
            <a:ahLst/>
            <a:cxnLst/>
            <a:rect l="0" t="0" r="0" b="0"/>
            <a:pathLst>
              <a:path w="20" h="4272">
                <a:moveTo>
                  <a:pt x="10" y="4272"/>
                </a:moveTo>
                <a:lnTo>
                  <a:pt x="10" y="0"/>
                </a:lnTo>
              </a:path>
            </a:pathLst>
          </a:custGeom>
          <a:noFill/>
          <a:ln w="12700" cap="flat">
            <a:solidFill>
              <a:srgbClr val="26AFE4"/>
            </a:solidFill>
            <a:prstDash val="solid"/>
            <a:miter lim="800000"/>
          </a:ln>
        </p:spPr>
        <p:txBody>
          <a:bodyPr rtlCol="0"/>
          <a:lstStyle/>
          <a:p>
            <a:pPr algn="ctr"/>
            <a:endParaRPr lang="zh-CN" altLang="en-US"/>
          </a:p>
        </p:txBody>
      </p:sp>
      <p:sp>
        <p:nvSpPr>
          <p:cNvPr id="2"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5</a:t>
            </a:r>
          </a:p>
        </p:txBody>
      </p:sp>
      <p:pic>
        <p:nvPicPr>
          <p:cNvPr id="4" name="图片 3"/>
          <p:cNvPicPr>
            <a:picLocks noChangeAspect="1"/>
          </p:cNvPicPr>
          <p:nvPr/>
        </p:nvPicPr>
        <p:blipFill>
          <a:blip r:embed="rId5"/>
          <a:stretch>
            <a:fillRect/>
          </a:stretch>
        </p:blipFill>
        <p:spPr>
          <a:xfrm>
            <a:off x="6337935" y="2767330"/>
            <a:ext cx="4336415" cy="514985"/>
          </a:xfrm>
          <a:prstGeom prst="rect">
            <a:avLst/>
          </a:prstGeom>
        </p:spPr>
      </p:pic>
      <p:pic>
        <p:nvPicPr>
          <p:cNvPr id="5" name="图片 4"/>
          <p:cNvPicPr>
            <a:picLocks noChangeAspect="1"/>
          </p:cNvPicPr>
          <p:nvPr/>
        </p:nvPicPr>
        <p:blipFill>
          <a:blip r:embed="rId6"/>
          <a:stretch>
            <a:fillRect/>
          </a:stretch>
        </p:blipFill>
        <p:spPr>
          <a:xfrm>
            <a:off x="6338570" y="3424555"/>
            <a:ext cx="4356000" cy="9019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 292"/>
          <p:cNvSpPr/>
          <p:nvPr/>
        </p:nvSpPr>
        <p:spPr>
          <a:xfrm>
            <a:off x="1161415" y="3410585"/>
            <a:ext cx="9869170" cy="2815590"/>
          </a:xfrm>
          <a:prstGeom prst="rect">
            <a:avLst/>
          </a:prstGeom>
          <a:solidFill>
            <a:srgbClr val="F2F2F2">
              <a:alpha val="98431"/>
            </a:srgbClr>
          </a:solidFill>
          <a:ln w="0" cap="flat">
            <a:noFill/>
            <a:prstDash val="solid"/>
            <a:miter lim="0"/>
          </a:ln>
        </p:spPr>
        <p:txBody>
          <a:bodyPr rtlCol="0"/>
          <a:lstStyle/>
          <a:p>
            <a:pPr algn="ctr"/>
            <a:endParaRPr lang="zh-CN" altLang="en-US"/>
          </a:p>
        </p:txBody>
      </p:sp>
      <p:grpSp>
        <p:nvGrpSpPr>
          <p:cNvPr id="10" name="group 10"/>
          <p:cNvGrpSpPr/>
          <p:nvPr/>
        </p:nvGrpSpPr>
        <p:grpSpPr>
          <a:xfrm rot="21600000">
            <a:off x="1161288" y="1768602"/>
            <a:ext cx="9869423" cy="1450085"/>
            <a:chOff x="0" y="-163830"/>
            <a:chExt cx="9869423" cy="1450085"/>
          </a:xfrm>
        </p:grpSpPr>
        <p:sp>
          <p:nvSpPr>
            <p:cNvPr id="294" name="rect 294"/>
            <p:cNvSpPr/>
            <p:nvPr/>
          </p:nvSpPr>
          <p:spPr>
            <a:xfrm>
              <a:off x="0" y="0"/>
              <a:ext cx="9869423" cy="1286255"/>
            </a:xfrm>
            <a:prstGeom prst="rect">
              <a:avLst/>
            </a:prstGeom>
            <a:solidFill>
              <a:srgbClr val="F2F2F2">
                <a:alpha val="100000"/>
              </a:srgbClr>
            </a:solidFill>
            <a:ln w="0" cap="flat">
              <a:noFill/>
              <a:prstDash val="solid"/>
              <a:miter lim="0"/>
            </a:ln>
          </p:spPr>
          <p:txBody>
            <a:bodyPr rtlCol="0"/>
            <a:lstStyle/>
            <a:p>
              <a:pPr algn="ctr"/>
              <a:endParaRPr lang="zh-CN" altLang="en-US"/>
            </a:p>
          </p:txBody>
        </p:sp>
        <p:sp>
          <p:nvSpPr>
            <p:cNvPr id="296" name="textbox 296"/>
            <p:cNvSpPr/>
            <p:nvPr/>
          </p:nvSpPr>
          <p:spPr>
            <a:xfrm>
              <a:off x="1678305" y="-163830"/>
              <a:ext cx="8098155" cy="13855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615"/>
                </a:lnSpc>
                <a:tabLst>
                  <a:tab pos="137795" algn="l"/>
                </a:tabLst>
              </a:pPr>
              <a:r>
                <a:rPr sz="1300" kern="0" spc="0" dirty="0">
                  <a:solidFill>
                    <a:srgbClr val="26AFE4">
                      <a:alpha val="100000"/>
                    </a:srgbClr>
                  </a:solidFill>
                  <a:latin typeface="微软雅黑" panose="020B0503020204020204" charset="-122"/>
                  <a:ea typeface="微软雅黑" panose="020B0503020204020204" charset="-122"/>
                  <a:cs typeface="微软雅黑" panose="020B0503020204020204" charset="-122"/>
                </a:rPr>
                <a:t>	</a:t>
              </a:r>
              <a:r>
                <a:rPr sz="1300" b="1" kern="0" spc="40" dirty="0">
                  <a:solidFill>
                    <a:srgbClr val="26AFE4">
                      <a:alpha val="100000"/>
                    </a:srgbClr>
                  </a:solidFill>
                  <a:latin typeface="微软雅黑" panose="020B0503020204020204" charset="-122"/>
                  <a:ea typeface="微软雅黑" panose="020B0503020204020204" charset="-122"/>
                  <a:cs typeface="微软雅黑" panose="020B0503020204020204" charset="-122"/>
                </a:rPr>
                <a:t>   </a:t>
              </a:r>
              <a:endParaRPr sz="13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00" dirty="0">
                <a:latin typeface="Arial" panose="020B0604020202020204"/>
                <a:ea typeface="Arial" panose="020B0604020202020204"/>
                <a:cs typeface="Arial" panose="020B0604020202020204"/>
              </a:endParaRPr>
            </a:p>
            <a:p>
              <a:pPr marL="285750" indent="-273685" algn="l" rtl="0" eaLnBrk="0">
                <a:lnSpc>
                  <a:spcPct val="150000"/>
                </a:lnSpc>
                <a:tabLst>
                  <a:tab pos="137795" algn="l"/>
                </a:tabLst>
              </a:pPr>
              <a:r>
                <a:rPr sz="1300" kern="0" spc="0" dirty="0">
                  <a:solidFill>
                    <a:srgbClr val="26AFE4">
                      <a:alpha val="100000"/>
                    </a:srgbClr>
                  </a:solidFill>
                  <a:latin typeface="微软雅黑" panose="020B0503020204020204" charset="-122"/>
                  <a:ea typeface="微软雅黑" panose="020B0503020204020204" charset="-122"/>
                  <a:cs typeface="微软雅黑" panose="020B0503020204020204" charset="-122"/>
                </a:rPr>
                <a:t>	</a:t>
              </a:r>
              <a:r>
                <a:rPr sz="1300" b="1" kern="0" spc="20" dirty="0">
                  <a:solidFill>
                    <a:srgbClr val="26AFE4">
                      <a:alpha val="100000"/>
                    </a:srgbClr>
                  </a:solidFill>
                  <a:latin typeface="微软雅黑" panose="020B0503020204020204" charset="-122"/>
                  <a:ea typeface="微软雅黑" panose="020B0503020204020204" charset="-122"/>
                  <a:cs typeface="微软雅黑" panose="020B0503020204020204" charset="-122"/>
                </a:rPr>
                <a:t>  </a:t>
              </a:r>
              <a:r>
                <a:rPr b="1" kern="0" spc="20" dirty="0">
                  <a:solidFill>
                    <a:srgbClr val="26AFE4">
                      <a:alpha val="100000"/>
                    </a:srgbClr>
                  </a:solidFill>
                  <a:latin typeface="微软雅黑" panose="020B0503020204020204" charset="-122"/>
                  <a:ea typeface="微软雅黑" panose="020B0503020204020204" charset="-122"/>
                  <a:cs typeface="微软雅黑" panose="020B0503020204020204" charset="-122"/>
                </a:rPr>
                <a:t> </a:t>
              </a:r>
              <a:r>
                <a:rPr b="1" kern="0" spc="100" dirty="0">
                  <a:solidFill>
                    <a:srgbClr val="2B437F">
                      <a:alpha val="100000"/>
                    </a:srgbClr>
                  </a:solidFill>
                  <a:latin typeface="微软雅黑" panose="020B0503020204020204" charset="-122"/>
                  <a:ea typeface="微软雅黑" panose="020B0503020204020204" charset="-122"/>
                  <a:cs typeface="微软雅黑" panose="020B0503020204020204" charset="-122"/>
                </a:rPr>
                <a:t>2019年</a:t>
              </a:r>
              <a:r>
                <a:rPr lang="zh-CN" b="1" kern="0" spc="100" dirty="0">
                  <a:solidFill>
                    <a:srgbClr val="2B437F">
                      <a:alpha val="100000"/>
                    </a:srgbClr>
                  </a:solidFill>
                  <a:latin typeface="微软雅黑" panose="020B0503020204020204" charset="-122"/>
                  <a:ea typeface="微软雅黑" panose="020B0503020204020204" charset="-122"/>
                  <a:cs typeface="微软雅黑" panose="020B0503020204020204" charset="-122"/>
                </a:rPr>
                <a:t>他克莫司颗粒</a:t>
              </a:r>
              <a:r>
                <a:rPr b="1" kern="0" spc="100" dirty="0">
                  <a:solidFill>
                    <a:srgbClr val="2B437F">
                      <a:alpha val="100000"/>
                    </a:srgbClr>
                  </a:solidFill>
                  <a:latin typeface="微软雅黑" panose="020B0503020204020204" charset="-122"/>
                  <a:ea typeface="微软雅黑" panose="020B0503020204020204" charset="-122"/>
                  <a:cs typeface="微软雅黑" panose="020B0503020204020204" charset="-122"/>
                </a:rPr>
                <a:t>纳入</a:t>
              </a:r>
              <a:r>
                <a:rPr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中国国家卫生健康委员会</a:t>
              </a:r>
              <a:r>
                <a:rPr b="1" kern="0" spc="100" dirty="0">
                  <a:solidFill>
                    <a:srgbClr val="2B437F">
                      <a:alpha val="100000"/>
                    </a:srgbClr>
                  </a:solidFill>
                  <a:latin typeface="微软雅黑" panose="020B0503020204020204" charset="-122"/>
                  <a:ea typeface="微软雅黑" panose="020B0503020204020204" charset="-122"/>
                  <a:cs typeface="微软雅黑" panose="020B0503020204020204" charset="-122"/>
                </a:rPr>
                <a:t>《</a:t>
              </a:r>
              <a:r>
                <a:rPr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第三批鼓励研发申报儿童药品清单》</a:t>
              </a:r>
              <a:r>
                <a:rPr b="1" kern="0" spc="-19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，是国</a:t>
              </a:r>
              <a:r>
                <a:rPr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内</a:t>
              </a:r>
              <a:r>
                <a:rPr lang="zh-CN"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第一家</a:t>
              </a:r>
              <a:r>
                <a:rPr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获批</a:t>
              </a:r>
              <a:r>
                <a:rPr kern="0" spc="100" dirty="0">
                  <a:solidFill>
                    <a:schemeClr val="tx1">
                      <a:alpha val="100000"/>
                    </a:schemeClr>
                  </a:solidFill>
                  <a:latin typeface="微软雅黑" panose="020B0503020204020204" charset="-122"/>
                  <a:ea typeface="微软雅黑" panose="020B0503020204020204" charset="-122"/>
                  <a:cs typeface="微软雅黑" panose="020B0503020204020204" charset="-122"/>
                </a:rPr>
                <a:t>的</a:t>
              </a:r>
              <a:r>
                <a:rPr lang="zh-CN" kern="0" spc="100" dirty="0">
                  <a:solidFill>
                    <a:schemeClr val="tx1">
                      <a:alpha val="100000"/>
                    </a:schemeClr>
                  </a:solidFill>
                  <a:latin typeface="微软雅黑" panose="020B0503020204020204" charset="-122"/>
                  <a:ea typeface="微软雅黑" panose="020B0503020204020204" charset="-122"/>
                  <a:cs typeface="微软雅黑" panose="020B0503020204020204" charset="-122"/>
                </a:rPr>
                <a:t>国产</a:t>
              </a:r>
              <a:r>
                <a:rPr kern="0" spc="10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免</a:t>
              </a:r>
              <a:r>
                <a:rPr kern="0" spc="90" dirty="0" err="1">
                  <a:solidFill>
                    <a:schemeClr val="tx1">
                      <a:alpha val="100000"/>
                    </a:schemeClr>
                  </a:solidFill>
                  <a:latin typeface="微软雅黑" panose="020B0503020204020204" charset="-122"/>
                  <a:ea typeface="微软雅黑" panose="020B0503020204020204" charset="-122"/>
                  <a:cs typeface="微软雅黑" panose="020B0503020204020204" charset="-122"/>
                </a:rPr>
                <a:t>疫抑制剂</a:t>
              </a:r>
              <a:r>
                <a:rPr lang="zh-CN"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，打破进口垄断。</a:t>
              </a:r>
            </a:p>
          </p:txBody>
        </p:sp>
        <p:pic>
          <p:nvPicPr>
            <p:cNvPr id="298" name="picture 298"/>
            <p:cNvPicPr>
              <a:picLocks noChangeAspect="1"/>
            </p:cNvPicPr>
            <p:nvPr/>
          </p:nvPicPr>
          <p:blipFill>
            <a:blip r:embed="rId3"/>
            <a:stretch>
              <a:fillRect/>
            </a:stretch>
          </p:blipFill>
          <p:spPr>
            <a:xfrm rot="21600000">
              <a:off x="1690995" y="367826"/>
              <a:ext cx="125516" cy="129759"/>
            </a:xfrm>
            <a:prstGeom prst="rect">
              <a:avLst/>
            </a:prstGeom>
          </p:spPr>
        </p:pic>
        <p:sp>
          <p:nvSpPr>
            <p:cNvPr id="302" name="path 302"/>
            <p:cNvSpPr/>
            <p:nvPr/>
          </p:nvSpPr>
          <p:spPr>
            <a:xfrm>
              <a:off x="1557527" y="85344"/>
              <a:ext cx="51816" cy="1152144"/>
            </a:xfrm>
            <a:custGeom>
              <a:avLst/>
              <a:gdLst/>
              <a:ahLst/>
              <a:cxnLst/>
              <a:rect l="0" t="0" r="0" b="0"/>
              <a:pathLst>
                <a:path w="81" h="1814">
                  <a:moveTo>
                    <a:pt x="0" y="40"/>
                  </a:moveTo>
                  <a:cubicBezTo>
                    <a:pt x="0" y="18"/>
                    <a:pt x="18" y="0"/>
                    <a:pt x="40" y="0"/>
                  </a:cubicBezTo>
                  <a:lnTo>
                    <a:pt x="40" y="0"/>
                  </a:lnTo>
                  <a:cubicBezTo>
                    <a:pt x="63" y="0"/>
                    <a:pt x="81" y="18"/>
                    <a:pt x="81" y="40"/>
                  </a:cubicBezTo>
                  <a:lnTo>
                    <a:pt x="81" y="1773"/>
                  </a:lnTo>
                  <a:cubicBezTo>
                    <a:pt x="81" y="1796"/>
                    <a:pt x="63" y="1814"/>
                    <a:pt x="40" y="1814"/>
                  </a:cubicBezTo>
                  <a:lnTo>
                    <a:pt x="40" y="1814"/>
                  </a:lnTo>
                  <a:cubicBezTo>
                    <a:pt x="18" y="1814"/>
                    <a:pt x="0" y="1796"/>
                    <a:pt x="0" y="1773"/>
                  </a:cubicBezTo>
                  <a:lnTo>
                    <a:pt x="0" y="40"/>
                  </a:lnTo>
                  <a:close/>
                </a:path>
              </a:pathLst>
            </a:custGeom>
            <a:solidFill>
              <a:srgbClr val="A5A5A5">
                <a:alpha val="100000"/>
              </a:srgbClr>
            </a:solidFill>
            <a:ln w="0" cap="flat">
              <a:noFill/>
              <a:prstDash val="solid"/>
              <a:miter lim="0"/>
            </a:ln>
          </p:spPr>
          <p:txBody>
            <a:bodyPr rtlCol="0"/>
            <a:lstStyle/>
            <a:p>
              <a:pPr algn="ctr"/>
              <a:endParaRPr lang="zh-CN" altLang="en-US"/>
            </a:p>
          </p:txBody>
        </p:sp>
      </p:grpSp>
      <p:sp>
        <p:nvSpPr>
          <p:cNvPr id="304" name="textbox 304"/>
          <p:cNvSpPr/>
          <p:nvPr/>
        </p:nvSpPr>
        <p:spPr>
          <a:xfrm>
            <a:off x="2874645" y="3427095"/>
            <a:ext cx="8063230" cy="2687320"/>
          </a:xfrm>
          <a:prstGeom prst="rect">
            <a:avLst/>
          </a:prstGeom>
          <a:noFill/>
          <a:ln w="0" cap="flat">
            <a:noFill/>
            <a:prstDash val="solid"/>
            <a:miter lim="0"/>
          </a:ln>
        </p:spPr>
        <p:txBody>
          <a:bodyPr vert="horz" wrap="square" lIns="0" tIns="0" rIns="0" bIns="0"/>
          <a:lstStyle/>
          <a:p>
            <a:pPr algn="l" rtl="0" eaLnBrk="0">
              <a:lnSpc>
                <a:spcPct val="82000"/>
              </a:lnSpc>
            </a:pPr>
            <a:endParaRPr sz="100" dirty="0">
              <a:solidFill>
                <a:schemeClr val="tx1"/>
              </a:solidFill>
              <a:latin typeface="Arial" panose="020B0604020202020204"/>
              <a:ea typeface="Arial" panose="020B0604020202020204"/>
              <a:cs typeface="Arial" panose="020B0604020202020204"/>
            </a:endParaRPr>
          </a:p>
          <a:p>
            <a:pPr marL="298450" indent="-285750" algn="just" rtl="0" eaLnBrk="0">
              <a:lnSpc>
                <a:spcPct val="200000"/>
              </a:lnSpc>
              <a:buFont typeface="Wingdings" panose="05000000000000000000" charset="0"/>
              <a:buChar char="Ø"/>
              <a:tabLst>
                <a:tab pos="137795" algn="l"/>
              </a:tabLst>
            </a:pPr>
            <a:r>
              <a:rPr sz="14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目前国内儿童移植以肝为主，80%的肝移植儿童为3岁以下，创新的颗粒剂型和混悬液</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满足了低龄儿童患者的用药需求，提高患者依</a:t>
            </a:r>
            <a:r>
              <a:rPr sz="1400" kern="0" spc="80" dirty="0">
                <a:solidFill>
                  <a:schemeClr val="tx1">
                    <a:alpha val="100000"/>
                  </a:schemeClr>
                </a:solidFill>
                <a:latin typeface="微软雅黑" panose="020B0503020204020204" charset="-122"/>
                <a:ea typeface="微软雅黑" panose="020B0503020204020204" charset="-122"/>
                <a:cs typeface="微软雅黑" panose="020B0503020204020204" charset="-122"/>
              </a:rPr>
              <a:t>从性。</a:t>
            </a:r>
          </a:p>
          <a:p>
            <a:pPr marL="298450" indent="-285750" algn="just" rtl="0" eaLnBrk="0">
              <a:lnSpc>
                <a:spcPct val="200000"/>
              </a:lnSpc>
              <a:buFont typeface="Wingdings" panose="05000000000000000000" charset="0"/>
              <a:buChar char="Ø"/>
              <a:tabLst>
                <a:tab pos="137795" algn="l"/>
              </a:tabLst>
            </a:pPr>
            <a:r>
              <a:rPr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他克莫司是狭窄治疗指数（</a:t>
            </a:r>
            <a:r>
              <a:rPr sz="1400" b="1" kern="0" spc="0" dirty="0">
                <a:solidFill>
                  <a:srgbClr val="2B437F">
                    <a:alpha val="100000"/>
                  </a:srgbClr>
                </a:solidFill>
                <a:latin typeface="微软雅黑" panose="020B0503020204020204" charset="-122"/>
                <a:ea typeface="微软雅黑" panose="020B0503020204020204" charset="-122"/>
                <a:cs typeface="微软雅黑" panose="020B0503020204020204" charset="-122"/>
              </a:rPr>
              <a:t>NTI</a:t>
            </a:r>
            <a:r>
              <a:rPr sz="1400" b="1" kern="0" spc="90" dirty="0">
                <a:solidFill>
                  <a:srgbClr val="2B437F">
                    <a:alpha val="100000"/>
                  </a:srgbClr>
                </a:solidFill>
                <a:latin typeface="微软雅黑" panose="020B0503020204020204" charset="-122"/>
                <a:ea typeface="微软雅黑" panose="020B0503020204020204" charset="-122"/>
                <a:cs typeface="微软雅黑" panose="020B0503020204020204" charset="-122"/>
              </a:rPr>
              <a:t>）药物</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，浓度过低可导致免疫抑制不足引起排斥反应</a:t>
            </a:r>
            <a:r>
              <a:rPr lang="zh-CN"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100" dirty="0">
                <a:solidFill>
                  <a:schemeClr val="tx1">
                    <a:alpha val="100000"/>
                  </a:schemeClr>
                </a:solidFill>
                <a:latin typeface="微软雅黑" panose="020B0503020204020204" charset="-122"/>
                <a:ea typeface="微软雅黑" panose="020B0503020204020204" charset="-122"/>
                <a:cs typeface="微软雅黑" panose="020B0503020204020204" charset="-122"/>
              </a:rPr>
              <a:t>浓度过高则导致不良事件的发生。随着儿童患者的</a:t>
            </a:r>
            <a:r>
              <a:rPr sz="1400"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rPr>
              <a:t>生长发育和体重增长，经常需要调整</a:t>
            </a:r>
            <a:r>
              <a:rPr sz="14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药物剂量，本品利于儿童精准给药，提高儿童患者的服药依从性和长期存活</a:t>
            </a:r>
            <a:r>
              <a:rPr sz="1400" kern="0" spc="5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endParaRPr sz="1400" dirty="0">
              <a:solidFill>
                <a:schemeClr val="tx1"/>
              </a:solidFill>
              <a:latin typeface="Arial" panose="020B0604020202020204"/>
              <a:ea typeface="Arial" panose="020B0604020202020204"/>
              <a:cs typeface="Arial" panose="020B0604020202020204"/>
            </a:endParaRPr>
          </a:p>
          <a:p>
            <a:pPr marL="298450" indent="-285750" algn="just" rtl="0" eaLnBrk="0">
              <a:lnSpc>
                <a:spcPct val="200000"/>
              </a:lnSpc>
              <a:buFont typeface="Wingdings" panose="05000000000000000000" charset="0"/>
              <a:buChar char="Ø"/>
              <a:tabLst>
                <a:tab pos="137795" algn="l"/>
              </a:tabLst>
            </a:pPr>
            <a:r>
              <a:rPr lang="zh-CN"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本品</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口感较好（甜味）</a:t>
            </a:r>
            <a:r>
              <a:rPr lang="zh-CN"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a:t>
            </a:r>
            <a:r>
              <a:rPr sz="1400" kern="0" spc="70" dirty="0">
                <a:solidFill>
                  <a:schemeClr val="tx1">
                    <a:alpha val="100000"/>
                  </a:schemeClr>
                </a:solidFill>
                <a:latin typeface="微软雅黑" panose="020B0503020204020204" charset="-122"/>
                <a:ea typeface="微软雅黑" panose="020B0503020204020204" charset="-122"/>
                <a:cs typeface="微软雅黑" panose="020B0503020204020204" charset="-122"/>
              </a:rPr>
              <a:t>更贴近低龄儿童的口感偏好，利于提高患者的服药适</a:t>
            </a:r>
            <a:r>
              <a:rPr sz="1400" kern="0" spc="60" dirty="0">
                <a:solidFill>
                  <a:schemeClr val="tx1">
                    <a:alpha val="100000"/>
                  </a:schemeClr>
                </a:solidFill>
                <a:latin typeface="微软雅黑" panose="020B0503020204020204" charset="-122"/>
                <a:ea typeface="微软雅黑" panose="020B0503020204020204" charset="-122"/>
                <a:cs typeface="微软雅黑" panose="020B0503020204020204" charset="-122"/>
              </a:rPr>
              <a:t>宜性。</a:t>
            </a:r>
          </a:p>
        </p:txBody>
      </p:sp>
      <p:sp>
        <p:nvSpPr>
          <p:cNvPr id="312" name="textbox 312"/>
          <p:cNvSpPr/>
          <p:nvPr/>
        </p:nvSpPr>
        <p:spPr>
          <a:xfrm>
            <a:off x="1161288" y="1264920"/>
            <a:ext cx="9869805" cy="503555"/>
          </a:xfrm>
          <a:prstGeom prst="rect">
            <a:avLst/>
          </a:prstGeom>
          <a:solidFill>
            <a:srgbClr val="2B437F"/>
          </a:solidFill>
          <a:ln w="0" cap="flat">
            <a:solidFill>
              <a:srgbClr val="2B437F"/>
            </a:solidFill>
            <a:prstDash val="solid"/>
            <a:miter lim="0"/>
          </a:ln>
        </p:spPr>
        <p:txBody>
          <a:bodyPr vert="horz" wrap="square" lIns="0" tIns="0" rIns="0" bIns="0"/>
          <a:lstStyle/>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086610" algn="l" rtl="0" eaLnBrk="0">
              <a:lnSpc>
                <a:spcPct val="97000"/>
              </a:lnSpc>
            </a:pPr>
            <a:r>
              <a:rPr sz="16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他克莫司颗粒是目前国</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内</a:t>
            </a:r>
            <a:r>
              <a:rPr lang="zh-CN"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第一家</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专用于儿童肝肾移植的</a:t>
            </a:r>
            <a:r>
              <a:rPr lang="zh-CN"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国产</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免疫抑制剂</a:t>
            </a:r>
            <a:endParaRPr sz="1600" dirty="0">
              <a:latin typeface="微软雅黑" panose="020B0503020204020204" charset="-122"/>
              <a:ea typeface="微软雅黑" panose="020B0503020204020204" charset="-122"/>
              <a:cs typeface="微软雅黑" panose="020B0503020204020204" charset="-122"/>
            </a:endParaRPr>
          </a:p>
        </p:txBody>
      </p:sp>
      <p:sp>
        <p:nvSpPr>
          <p:cNvPr id="314" name="textbox 314"/>
          <p:cNvSpPr/>
          <p:nvPr/>
        </p:nvSpPr>
        <p:spPr>
          <a:xfrm>
            <a:off x="1314360" y="4177957"/>
            <a:ext cx="1248410" cy="75056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indent="635" algn="l" rtl="0" eaLnBrk="0">
              <a:lnSpc>
                <a:spcPct val="99000"/>
              </a:lnSpc>
            </a:pPr>
            <a:r>
              <a:rPr sz="1600" b="1" kern="0" spc="0" dirty="0">
                <a:solidFill>
                  <a:srgbClr val="4D4D4F">
                    <a:alpha val="100000"/>
                  </a:srgbClr>
                </a:solidFill>
                <a:latin typeface="微软雅黑" panose="020B0503020204020204" charset="-122"/>
                <a:ea typeface="微软雅黑" panose="020B0503020204020204" charset="-122"/>
                <a:cs typeface="微软雅黑" panose="020B0503020204020204" charset="-122"/>
              </a:rPr>
              <a:t>该创新带来的 疗效或安全性</a:t>
            </a:r>
            <a:r>
              <a:rPr sz="1600" b="1" kern="0" spc="10" dirty="0">
                <a:solidFill>
                  <a:srgbClr val="4D4D4F">
                    <a:alpha val="100000"/>
                  </a:srgbClr>
                </a:solidFill>
                <a:latin typeface="微软雅黑" panose="020B0503020204020204" charset="-122"/>
                <a:ea typeface="微软雅黑" panose="020B0503020204020204" charset="-122"/>
                <a:cs typeface="微软雅黑" panose="020B0503020204020204" charset="-122"/>
              </a:rPr>
              <a:t> </a:t>
            </a:r>
            <a:r>
              <a:rPr sz="1600" b="1" kern="0" spc="160" dirty="0">
                <a:solidFill>
                  <a:srgbClr val="4D4D4F">
                    <a:alpha val="100000"/>
                  </a:srgbClr>
                </a:solidFill>
                <a:latin typeface="微软雅黑" panose="020B0503020204020204" charset="-122"/>
                <a:ea typeface="微软雅黑" panose="020B0503020204020204" charset="-122"/>
                <a:cs typeface="微软雅黑" panose="020B0503020204020204" charset="-122"/>
              </a:rPr>
              <a:t>方面的优势</a:t>
            </a:r>
            <a:endParaRPr sz="1600" dirty="0">
              <a:latin typeface="微软雅黑" panose="020B0503020204020204" charset="-122"/>
              <a:ea typeface="微软雅黑" panose="020B0503020204020204" charset="-122"/>
              <a:cs typeface="微软雅黑" panose="020B0503020204020204" charset="-122"/>
            </a:endParaRPr>
          </a:p>
        </p:txBody>
      </p:sp>
      <p:sp>
        <p:nvSpPr>
          <p:cNvPr id="320" name="textbox 320"/>
          <p:cNvSpPr/>
          <p:nvPr/>
        </p:nvSpPr>
        <p:spPr>
          <a:xfrm>
            <a:off x="472872" y="625633"/>
            <a:ext cx="1280794" cy="381634"/>
          </a:xfrm>
          <a:prstGeom prst="rect">
            <a:avLst/>
          </a:prstGeom>
          <a:noFill/>
          <a:ln w="0" cap="flat">
            <a:noFill/>
            <a:prstDash val="solid"/>
            <a:miter lim="0"/>
          </a:ln>
        </p:spPr>
        <p:txBody>
          <a:bodyPr vert="horz" wrap="square" lIns="0" tIns="0" rIns="0" bIns="0"/>
          <a:lstStyle/>
          <a:p>
            <a:pPr algn="l" rtl="0" eaLnBrk="0">
              <a:lnSpc>
                <a:spcPct val="89000"/>
              </a:lnSpc>
            </a:pPr>
            <a:endParaRPr sz="100" dirty="0">
              <a:solidFill>
                <a:schemeClr val="tx1"/>
              </a:solidFill>
              <a:latin typeface="Arial" panose="020B0604020202020204"/>
              <a:ea typeface="Arial" panose="020B0604020202020204"/>
              <a:cs typeface="Arial" panose="020B0604020202020204"/>
            </a:endParaRPr>
          </a:p>
          <a:p>
            <a:pPr marL="12700" algn="l" rtl="0" eaLnBrk="0">
              <a:lnSpc>
                <a:spcPct val="97000"/>
              </a:lnSpc>
            </a:pPr>
            <a:r>
              <a:rPr lang="en-US" sz="2400" b="1"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4</a:t>
            </a:r>
            <a:r>
              <a:rPr sz="2400" b="1" kern="0" spc="-40" dirty="0">
                <a:solidFill>
                  <a:schemeClr val="tx1">
                    <a:alpha val="100000"/>
                  </a:schemeClr>
                </a:solidFill>
                <a:latin typeface="微软雅黑" panose="020B0503020204020204" charset="-122"/>
                <a:ea typeface="微软雅黑" panose="020B0503020204020204" charset="-122"/>
                <a:cs typeface="微软雅黑" panose="020B0503020204020204" charset="-122"/>
              </a:rPr>
              <a:t>. 创新性</a:t>
            </a:r>
          </a:p>
        </p:txBody>
      </p:sp>
      <p:sp>
        <p:nvSpPr>
          <p:cNvPr id="324" name="textbox 324"/>
          <p:cNvSpPr/>
          <p:nvPr/>
        </p:nvSpPr>
        <p:spPr>
          <a:xfrm>
            <a:off x="1337915" y="2470188"/>
            <a:ext cx="1042669" cy="26352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7000"/>
              </a:lnSpc>
            </a:pPr>
            <a:r>
              <a:rPr sz="1600" b="1" kern="0" spc="-10" dirty="0">
                <a:solidFill>
                  <a:srgbClr val="4D4D4F">
                    <a:alpha val="100000"/>
                  </a:srgbClr>
                </a:solidFill>
                <a:latin typeface="微软雅黑" panose="020B0503020204020204" charset="-122"/>
                <a:ea typeface="微软雅黑" panose="020B0503020204020204" charset="-122"/>
                <a:cs typeface="微软雅黑" panose="020B0503020204020204" charset="-122"/>
              </a:rPr>
              <a:t>主要创新点</a:t>
            </a:r>
            <a:endParaRPr sz="1600" dirty="0">
              <a:latin typeface="微软雅黑" panose="020B0503020204020204" charset="-122"/>
              <a:ea typeface="微软雅黑" panose="020B0503020204020204" charset="-122"/>
              <a:cs typeface="微软雅黑" panose="020B0503020204020204" charset="-122"/>
            </a:endParaRPr>
          </a:p>
        </p:txBody>
      </p:sp>
      <p:sp>
        <p:nvSpPr>
          <p:cNvPr id="328" name="path 328"/>
          <p:cNvSpPr/>
          <p:nvPr/>
        </p:nvSpPr>
        <p:spPr>
          <a:xfrm>
            <a:off x="2719070" y="3610610"/>
            <a:ext cx="76200" cy="2399665"/>
          </a:xfrm>
          <a:custGeom>
            <a:avLst/>
            <a:gdLst/>
            <a:ahLst/>
            <a:cxnLst/>
            <a:rect l="0" t="0" r="0" b="0"/>
            <a:pathLst>
              <a:path w="81" h="2553">
                <a:moveTo>
                  <a:pt x="0" y="40"/>
                </a:moveTo>
                <a:cubicBezTo>
                  <a:pt x="0" y="18"/>
                  <a:pt x="18" y="0"/>
                  <a:pt x="40" y="0"/>
                </a:cubicBezTo>
                <a:lnTo>
                  <a:pt x="40" y="0"/>
                </a:lnTo>
                <a:cubicBezTo>
                  <a:pt x="63" y="0"/>
                  <a:pt x="81" y="18"/>
                  <a:pt x="81" y="40"/>
                </a:cubicBezTo>
                <a:lnTo>
                  <a:pt x="81" y="2512"/>
                </a:lnTo>
                <a:cubicBezTo>
                  <a:pt x="81" y="2535"/>
                  <a:pt x="63" y="2553"/>
                  <a:pt x="40" y="2553"/>
                </a:cubicBezTo>
                <a:lnTo>
                  <a:pt x="40" y="2553"/>
                </a:lnTo>
                <a:cubicBezTo>
                  <a:pt x="18" y="2553"/>
                  <a:pt x="0" y="2535"/>
                  <a:pt x="0" y="2512"/>
                </a:cubicBezTo>
                <a:lnTo>
                  <a:pt x="0" y="40"/>
                </a:lnTo>
                <a:close/>
              </a:path>
            </a:pathLst>
          </a:custGeom>
          <a:solidFill>
            <a:srgbClr val="A5A5A5">
              <a:alpha val="100000"/>
            </a:srgbClr>
          </a:solidFill>
          <a:ln w="0" cap="flat">
            <a:noFill/>
            <a:prstDash val="solid"/>
            <a:miter lim="0"/>
          </a:ln>
        </p:spPr>
        <p:txBody>
          <a:bodyPr rtlCol="0"/>
          <a:lstStyle/>
          <a:p>
            <a:pPr algn="ctr"/>
            <a:endParaRPr lang="zh-CN" altLang="en-US"/>
          </a:p>
        </p:txBody>
      </p:sp>
      <p:sp>
        <p:nvSpPr>
          <p:cNvPr id="2"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box 346"/>
          <p:cNvSpPr/>
          <p:nvPr/>
        </p:nvSpPr>
        <p:spPr>
          <a:xfrm>
            <a:off x="-12700" y="438150"/>
            <a:ext cx="3480435" cy="743585"/>
          </a:xfrm>
          <a:prstGeom prst="rect">
            <a:avLst/>
          </a:prstGeom>
          <a:noFill/>
          <a:ln w="0" cap="flat">
            <a:noFill/>
            <a:prstDash val="solid"/>
            <a:miter lim="0"/>
          </a:ln>
        </p:spPr>
        <p:txBody>
          <a:bodyPr vert="horz" wrap="square" lIns="0" tIns="0" rIns="0" bIns="0"/>
          <a:lstStyle/>
          <a:p>
            <a:pPr algn="l" rtl="0" eaLnBrk="0">
              <a:lnSpc>
                <a:spcPct val="130000"/>
              </a:lnSpc>
            </a:pPr>
            <a:endParaRPr sz="1000" dirty="0">
              <a:solidFill>
                <a:schemeClr val="tx1"/>
              </a:solidFill>
              <a:latin typeface="Arial" panose="020B0604020202020204"/>
              <a:ea typeface="Arial" panose="020B0604020202020204"/>
              <a:cs typeface="Arial" panose="020B0604020202020204"/>
            </a:endParaRPr>
          </a:p>
          <a:p>
            <a:pPr marL="241300" algn="l" rtl="0" eaLnBrk="0">
              <a:lnSpc>
                <a:spcPct val="98000"/>
              </a:lnSpc>
              <a:spcBef>
                <a:spcPts val="0"/>
              </a:spcBef>
              <a:tabLst>
                <a:tab pos="478790" algn="l"/>
              </a:tabLst>
            </a:pPr>
            <a:r>
              <a:rPr sz="2400" kern="0" spc="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en-US"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5</a:t>
            </a: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（一）</a:t>
            </a:r>
            <a:r>
              <a:rPr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公平性</a:t>
            </a:r>
            <a:r>
              <a:rPr lang="zh-CN" sz="24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信息</a:t>
            </a:r>
          </a:p>
        </p:txBody>
      </p:sp>
      <p:sp>
        <p:nvSpPr>
          <p:cNvPr id="2" name="灯片编号占位符 1"/>
          <p:cNvSpPr>
            <a:spLocks noGrp="1"/>
          </p:cNvSpPr>
          <p:nvPr/>
        </p:nvSpPr>
        <p:spPr>
          <a:xfrm>
            <a:off x="8825610" y="6101080"/>
            <a:ext cx="2804160" cy="276860"/>
          </a:xfrm>
          <a:prstGeom prst="rect">
            <a:avLst/>
          </a:prstGeom>
        </p:spPr>
        <p:txBody>
          <a:bodyPr wrap="square" lIns="0" tIns="0" rIns="0" bIns="0">
            <a:spAutoFit/>
          </a:bodyPr>
          <a:lstStyle>
            <a:lvl1pPr marL="0" algn="r">
              <a:defRPr>
                <a:solidFill>
                  <a:schemeClr val="tx1">
                    <a:tint val="75000"/>
                  </a:schemeClr>
                </a:solidFill>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zh-CN"/>
              <a:t>7</a:t>
            </a:r>
          </a:p>
        </p:txBody>
      </p:sp>
      <p:sp>
        <p:nvSpPr>
          <p:cNvPr id="5" name="文本框 4"/>
          <p:cNvSpPr txBox="1"/>
          <p:nvPr>
            <p:custDataLst>
              <p:tags r:id="rId1"/>
            </p:custDataLst>
          </p:nvPr>
        </p:nvSpPr>
        <p:spPr>
          <a:xfrm>
            <a:off x="466090" y="1181100"/>
            <a:ext cx="5320665" cy="672465"/>
          </a:xfrm>
          <a:prstGeom prst="rect">
            <a:avLst/>
          </a:prstGeom>
          <a:solidFill>
            <a:srgbClr val="2B437F"/>
          </a:solidFill>
          <a:ln>
            <a:solidFill>
              <a:srgbClr val="2B437F"/>
            </a:solidFill>
          </a:ln>
        </p:spPr>
        <p:txBody>
          <a:bodyPr wrap="square" rtlCol="0">
            <a:noAutofit/>
          </a:bodyPr>
          <a:lstStyle/>
          <a:p>
            <a:pPr>
              <a:lnSpc>
                <a:spcPct val="150000"/>
              </a:lnSpc>
            </a:pPr>
            <a:r>
              <a:rPr lang="zh-CN" altLang="en-US" sz="1400" b="1" dirty="0">
                <a:solidFill>
                  <a:schemeClr val="bg1"/>
                </a:solidFill>
                <a:latin typeface="微软雅黑" panose="020B0503020204020204" charset="-122"/>
                <a:ea typeface="微软雅黑" panose="020B0503020204020204" charset="-122"/>
              </a:rPr>
              <a:t>影响公共健康</a:t>
            </a:r>
          </a:p>
          <a:p>
            <a:pPr marL="171450" indent="-171450">
              <a:lnSpc>
                <a:spcPct val="150000"/>
              </a:lnSpc>
              <a:buFont typeface="Wingdings" panose="05000000000000000000" charset="0"/>
              <a:buChar char="Ø"/>
            </a:pPr>
            <a:r>
              <a:rPr lang="zh-CN" altLang="en-US" sz="1200" b="1" dirty="0">
                <a:solidFill>
                  <a:schemeClr val="bg1"/>
                </a:solidFill>
                <a:latin typeface="微软雅黑" panose="020B0503020204020204" charset="-122"/>
                <a:ea typeface="微软雅黑" panose="020B0503020204020204" charset="-122"/>
              </a:rPr>
              <a:t>中国儿童移植领跑全球：胆道闭锁与遗传病患儿依赖肝移植重获新生</a:t>
            </a:r>
          </a:p>
        </p:txBody>
      </p:sp>
      <p:sp>
        <p:nvSpPr>
          <p:cNvPr id="6" name="文本框 5"/>
          <p:cNvSpPr txBox="1"/>
          <p:nvPr>
            <p:custDataLst>
              <p:tags r:id="rId2"/>
            </p:custDataLst>
          </p:nvPr>
        </p:nvSpPr>
        <p:spPr>
          <a:xfrm>
            <a:off x="466136" y="1875452"/>
            <a:ext cx="5320710" cy="2030095"/>
          </a:xfrm>
          <a:prstGeom prst="rect">
            <a:avLst/>
          </a:prstGeom>
          <a:solidFill>
            <a:srgbClr val="F2F2F2"/>
          </a:solidFill>
          <a:ln>
            <a:noFill/>
          </a:ln>
        </p:spPr>
        <p:txBody>
          <a:bodyPr wrap="square" rtlCol="0">
            <a:spAutoFit/>
          </a:bodyPr>
          <a:lstStyle/>
          <a:p>
            <a:pPr algn="just">
              <a:lnSpc>
                <a:spcPct val="150000"/>
              </a:lnSpc>
            </a:pP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2020年儿童肝移植新增手术例数为</a:t>
            </a:r>
            <a:r>
              <a:rPr lang="zh-CN" altLang="zh-CN" sz="1400" b="1" dirty="0">
                <a:solidFill>
                  <a:srgbClr val="2B437F"/>
                </a:solidFill>
                <a:latin typeface="微软雅黑" panose="020B0503020204020204" charset="-122"/>
                <a:ea typeface="微软雅黑" panose="020B0503020204020204" charset="-122"/>
                <a:cs typeface="微软雅黑" panose="020B0503020204020204" charset="-122"/>
              </a:rPr>
              <a:t>1178例</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，2022年儿童肾移植新增手术例数为</a:t>
            </a:r>
            <a:r>
              <a:rPr lang="zh-CN" altLang="zh-CN" sz="1400" b="1" dirty="0">
                <a:solidFill>
                  <a:srgbClr val="2B437F"/>
                </a:solidFill>
                <a:latin typeface="微软雅黑" panose="020B0503020204020204" charset="-122"/>
                <a:ea typeface="微软雅黑" panose="020B0503020204020204" charset="-122"/>
                <a:cs typeface="微软雅黑" panose="020B0503020204020204" charset="-122"/>
              </a:rPr>
              <a:t>575例</a:t>
            </a:r>
            <a:r>
              <a:rPr lang="zh-CN" altLang="zh-CN" sz="1400" dirty="0">
                <a:solidFill>
                  <a:schemeClr val="tx1"/>
                </a:solidFill>
                <a:latin typeface="微软雅黑" panose="020B0503020204020204" charset="-122"/>
                <a:ea typeface="微软雅黑" panose="020B0503020204020204" charset="-122"/>
                <a:cs typeface="微软雅黑" panose="020B0503020204020204" charset="-122"/>
              </a:rPr>
              <a:t>。中国是全世界儿童肝移植年开展例数最多的国家。以胆道闭锁、遗传代谢性疾病为主的3岁以下婴幼儿逐渐成为国内儿童肝移植手术最主要的受者群体。如果不及时治疗，多数胆道闭锁病人将在⼀年内因为肝功能衰竭而死亡，而肝移植是其最终治疗手段。</a:t>
            </a:r>
          </a:p>
        </p:txBody>
      </p:sp>
      <p:sp>
        <p:nvSpPr>
          <p:cNvPr id="17" name="文本框 16"/>
          <p:cNvSpPr txBox="1"/>
          <p:nvPr/>
        </p:nvSpPr>
        <p:spPr>
          <a:xfrm>
            <a:off x="6066790" y="1181100"/>
            <a:ext cx="5320665" cy="766445"/>
          </a:xfrm>
          <a:prstGeom prst="rect">
            <a:avLst/>
          </a:prstGeom>
          <a:solidFill>
            <a:srgbClr val="2B437F"/>
          </a:solidFill>
          <a:ln>
            <a:solidFill>
              <a:srgbClr val="2B437F"/>
            </a:solidFill>
          </a:ln>
        </p:spPr>
        <p:txBody>
          <a:bodyPr wrap="square" rtlCol="0">
            <a:noAutofit/>
          </a:bodyPr>
          <a:lstStyle/>
          <a:p>
            <a:pPr>
              <a:lnSpc>
                <a:spcPct val="150000"/>
              </a:lnSpc>
            </a:pPr>
            <a:r>
              <a:rPr lang="zh-CN" altLang="en-US" sz="1400" b="1" dirty="0">
                <a:solidFill>
                  <a:schemeClr val="bg1"/>
                </a:solidFill>
                <a:latin typeface="微软雅黑" panose="020B0503020204020204" charset="-122"/>
                <a:ea typeface="微软雅黑" panose="020B0503020204020204" charset="-122"/>
              </a:rPr>
              <a:t>弥补目录短板</a:t>
            </a:r>
            <a:endParaRPr lang="zh-CN" altLang="en-US" sz="1200" b="1" dirty="0">
              <a:solidFill>
                <a:schemeClr val="bg1"/>
              </a:solidFill>
              <a:latin typeface="微软雅黑" panose="020B0503020204020204" charset="-122"/>
              <a:ea typeface="微软雅黑" panose="020B0503020204020204" charset="-122"/>
            </a:endParaRPr>
          </a:p>
          <a:p>
            <a:pPr marL="171450" indent="-171450">
              <a:lnSpc>
                <a:spcPct val="150000"/>
              </a:lnSpc>
              <a:buFont typeface="Wingdings" panose="05000000000000000000" charset="0"/>
              <a:buChar char="Ø"/>
            </a:pPr>
            <a:r>
              <a:rPr lang="zh-CN" altLang="en-US" sz="1200" b="1" dirty="0">
                <a:solidFill>
                  <a:schemeClr val="bg1"/>
                </a:solidFill>
                <a:latin typeface="微软雅黑" panose="020B0503020204020204" charset="-122"/>
                <a:ea typeface="微软雅黑" panose="020B0503020204020204" charset="-122"/>
              </a:rPr>
              <a:t>现有目录暂无儿童移植专用免疫抑制剂型</a:t>
            </a:r>
          </a:p>
        </p:txBody>
      </p:sp>
      <p:sp>
        <p:nvSpPr>
          <p:cNvPr id="18" name="文本框 17"/>
          <p:cNvSpPr txBox="1"/>
          <p:nvPr/>
        </p:nvSpPr>
        <p:spPr>
          <a:xfrm>
            <a:off x="6058535" y="1875155"/>
            <a:ext cx="5329555" cy="2029460"/>
          </a:xfrm>
          <a:prstGeom prst="rect">
            <a:avLst/>
          </a:prstGeom>
          <a:solidFill>
            <a:srgbClr val="F2F2F2"/>
          </a:solidFill>
          <a:ln>
            <a:noFill/>
          </a:ln>
        </p:spPr>
        <p:txBody>
          <a:bodyPr wrap="square" rtlCol="0">
            <a:noAutofit/>
          </a:bodyPr>
          <a:lstStyle/>
          <a:p>
            <a:pPr>
              <a:lnSpc>
                <a:spcPct val="150000"/>
              </a:lnSpc>
            </a:pPr>
            <a:r>
              <a:rPr altLang="zh-CN" sz="1400" dirty="0">
                <a:solidFill>
                  <a:schemeClr val="tx1"/>
                </a:solidFill>
                <a:latin typeface="微软雅黑" panose="020B0503020204020204" charset="-122"/>
                <a:ea typeface="微软雅黑" panose="020B0503020204020204" charset="-122"/>
                <a:cs typeface="微软雅黑" panose="020B0503020204020204" charset="-122"/>
              </a:rPr>
              <a:t>他克莫司作为NTI类药物，对治疗剂量和血药浓度有精准的要求，且儿童移植受者药代动力学与成人差异较大，用药依从性较差，易导致急性排斥反应，同时受到服药便利性、药物味道等多种因素的影响。</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目前，目录内尚未存在专用于儿童移植受者的免疫抑制剂型</a:t>
            </a:r>
            <a:r>
              <a:rPr lang="zh-CN" sz="1400" b="1" dirty="0">
                <a:solidFill>
                  <a:srgbClr val="2B437F"/>
                </a:solidFill>
                <a:latin typeface="微软雅黑" panose="020B0503020204020204" charset="-122"/>
                <a:ea typeface="微软雅黑" panose="020B0503020204020204" charset="-122"/>
                <a:cs typeface="微软雅黑" panose="020B0503020204020204" charset="-122"/>
              </a:rPr>
              <a:t>，他克莫司颗粒填补了该领域临床空白。</a:t>
            </a:r>
          </a:p>
        </p:txBody>
      </p:sp>
      <p:sp>
        <p:nvSpPr>
          <p:cNvPr id="7" name="文本框 6"/>
          <p:cNvSpPr txBox="1"/>
          <p:nvPr>
            <p:custDataLst>
              <p:tags r:id="rId3"/>
            </p:custDataLst>
          </p:nvPr>
        </p:nvSpPr>
        <p:spPr>
          <a:xfrm>
            <a:off x="466090" y="4069715"/>
            <a:ext cx="5320665" cy="655320"/>
          </a:xfrm>
          <a:prstGeom prst="rect">
            <a:avLst/>
          </a:prstGeom>
          <a:solidFill>
            <a:srgbClr val="2B437F"/>
          </a:solidFill>
          <a:ln>
            <a:solidFill>
              <a:srgbClr val="2B437F"/>
            </a:solidFill>
          </a:ln>
        </p:spPr>
        <p:txBody>
          <a:bodyPr wrap="square" rtlCol="0">
            <a:noAutofit/>
          </a:bodyPr>
          <a:lstStyle/>
          <a:p>
            <a:pPr>
              <a:lnSpc>
                <a:spcPct val="150000"/>
              </a:lnSpc>
            </a:pPr>
            <a:r>
              <a:rPr lang="zh-CN" altLang="en-US" sz="1400" b="1" dirty="0">
                <a:solidFill>
                  <a:schemeClr val="bg1"/>
                </a:solidFill>
                <a:latin typeface="微软雅黑" panose="020B0503020204020204" charset="-122"/>
                <a:ea typeface="微软雅黑" panose="020B0503020204020204" charset="-122"/>
              </a:rPr>
              <a:t>保障基本原则</a:t>
            </a:r>
          </a:p>
          <a:p>
            <a:pPr marL="171450" indent="-171450">
              <a:lnSpc>
                <a:spcPct val="150000"/>
              </a:lnSpc>
              <a:buFont typeface="Wingdings" panose="05000000000000000000" charset="0"/>
              <a:buChar char="Ø"/>
            </a:pPr>
            <a:r>
              <a:rPr lang="zh-CN" altLang="en-US" sz="1200" b="1" dirty="0">
                <a:solidFill>
                  <a:schemeClr val="bg1"/>
                </a:solidFill>
                <a:latin typeface="微软雅黑" panose="020B0503020204020204" charset="-122"/>
                <a:ea typeface="微软雅黑" panose="020B0503020204020204" charset="-122"/>
              </a:rPr>
              <a:t>实现儿童移植受体精准用药，降低患者负担</a:t>
            </a:r>
          </a:p>
        </p:txBody>
      </p:sp>
      <p:sp>
        <p:nvSpPr>
          <p:cNvPr id="8" name="文本框 7"/>
          <p:cNvSpPr txBox="1"/>
          <p:nvPr>
            <p:custDataLst>
              <p:tags r:id="rId4"/>
            </p:custDataLst>
          </p:nvPr>
        </p:nvSpPr>
        <p:spPr>
          <a:xfrm>
            <a:off x="466090" y="4721860"/>
            <a:ext cx="5320665" cy="1183640"/>
          </a:xfrm>
          <a:prstGeom prst="rect">
            <a:avLst/>
          </a:prstGeom>
          <a:solidFill>
            <a:srgbClr val="F2F2F2"/>
          </a:solidFill>
          <a:ln>
            <a:noFill/>
          </a:ln>
        </p:spPr>
        <p:txBody>
          <a:bodyPr wrap="square" rtlCol="0">
            <a:noAutofit/>
          </a:bodyPr>
          <a:lstStyle/>
          <a:p>
            <a:pPr>
              <a:lnSpc>
                <a:spcPct val="150000"/>
              </a:lnSpc>
            </a:pPr>
            <a:r>
              <a:rPr lang="zh-CN" sz="1400" b="1" dirty="0">
                <a:solidFill>
                  <a:srgbClr val="2B437F"/>
                </a:solidFill>
                <a:latin typeface="微软雅黑" panose="020B0503020204020204" charset="-122"/>
                <a:ea typeface="微软雅黑" panose="020B0503020204020204" charset="-122"/>
                <a:cs typeface="微软雅黑" panose="020B0503020204020204" charset="-122"/>
              </a:rPr>
              <a:t>儿</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童移植受者是特殊的用药群体，需要更精准地用药。</a:t>
            </a:r>
            <a:r>
              <a:rPr altLang="zh-CN" sz="1400" dirty="0">
                <a:solidFill>
                  <a:schemeClr val="tx1"/>
                </a:solidFill>
                <a:latin typeface="微软雅黑" panose="020B0503020204020204" charset="-122"/>
                <a:ea typeface="微软雅黑" panose="020B0503020204020204" charset="-122"/>
                <a:cs typeface="微软雅黑" panose="020B0503020204020204" charset="-122"/>
              </a:rPr>
              <a:t>目前可开展儿童器官移植的医院相对集中。</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进</a:t>
            </a:r>
            <a:r>
              <a:rPr lang="zh-CN" sz="1400" b="1" dirty="0">
                <a:solidFill>
                  <a:srgbClr val="2B437F"/>
                </a:solidFill>
                <a:latin typeface="微软雅黑" panose="020B0503020204020204" charset="-122"/>
                <a:ea typeface="微软雅黑" panose="020B0503020204020204" charset="-122"/>
                <a:cs typeface="微软雅黑" panose="020B0503020204020204" charset="-122"/>
              </a:rPr>
              <a:t>入</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医保后将能迅速提高患者可及性，极大降低患者负担。</a:t>
            </a:r>
          </a:p>
        </p:txBody>
      </p:sp>
      <p:sp>
        <p:nvSpPr>
          <p:cNvPr id="19" name="文本框 18"/>
          <p:cNvSpPr txBox="1"/>
          <p:nvPr/>
        </p:nvSpPr>
        <p:spPr>
          <a:xfrm>
            <a:off x="6066790" y="4069080"/>
            <a:ext cx="5320665" cy="974725"/>
          </a:xfrm>
          <a:prstGeom prst="rect">
            <a:avLst/>
          </a:prstGeom>
          <a:solidFill>
            <a:srgbClr val="2B437F"/>
          </a:solidFill>
          <a:ln>
            <a:solidFill>
              <a:srgbClr val="2B437F"/>
            </a:solidFill>
          </a:ln>
        </p:spPr>
        <p:txBody>
          <a:bodyPr wrap="square" rtlCol="0">
            <a:noAutofit/>
          </a:bodyPr>
          <a:lstStyle/>
          <a:p>
            <a:pPr>
              <a:lnSpc>
                <a:spcPct val="150000"/>
              </a:lnSpc>
            </a:pPr>
            <a:r>
              <a:rPr lang="zh-CN" altLang="en-US" sz="1400" b="1" dirty="0">
                <a:solidFill>
                  <a:schemeClr val="bg1"/>
                </a:solidFill>
                <a:latin typeface="微软雅黑" panose="020B0503020204020204" charset="-122"/>
                <a:ea typeface="微软雅黑" panose="020B0503020204020204" charset="-122"/>
              </a:rPr>
              <a:t>便于临床管理</a:t>
            </a:r>
          </a:p>
          <a:p>
            <a:pPr marL="171450" indent="-171450">
              <a:lnSpc>
                <a:spcPct val="150000"/>
              </a:lnSpc>
              <a:buFont typeface="Wingdings" panose="05000000000000000000" charset="0"/>
              <a:buChar char="Ø"/>
            </a:pPr>
            <a:r>
              <a:rPr lang="zh-CN" altLang="en-US" sz="1200" b="1" dirty="0">
                <a:solidFill>
                  <a:schemeClr val="bg1"/>
                </a:solidFill>
                <a:latin typeface="微软雅黑" panose="020B0503020204020204" charset="-122"/>
                <a:ea typeface="微软雅黑" panose="020B0503020204020204" charset="-122"/>
                <a:sym typeface="+mn-ea"/>
              </a:rPr>
              <a:t>保障用药规范，</a:t>
            </a:r>
            <a:r>
              <a:rPr lang="zh-CN" altLang="en-US" sz="1200" b="1" dirty="0">
                <a:solidFill>
                  <a:schemeClr val="bg1"/>
                </a:solidFill>
                <a:latin typeface="微软雅黑" panose="020B0503020204020204" charset="-122"/>
                <a:ea typeface="微软雅黑" panose="020B0503020204020204" charset="-122"/>
              </a:rPr>
              <a:t>降低超说明书滥用风险</a:t>
            </a:r>
          </a:p>
        </p:txBody>
      </p:sp>
      <p:sp>
        <p:nvSpPr>
          <p:cNvPr id="20" name="文本框 19"/>
          <p:cNvSpPr txBox="1"/>
          <p:nvPr/>
        </p:nvSpPr>
        <p:spPr>
          <a:xfrm>
            <a:off x="6058535" y="4745990"/>
            <a:ext cx="5329555" cy="1160145"/>
          </a:xfrm>
          <a:prstGeom prst="rect">
            <a:avLst/>
          </a:prstGeom>
          <a:solidFill>
            <a:srgbClr val="F2F2F2"/>
          </a:solidFill>
          <a:ln>
            <a:noFill/>
          </a:ln>
        </p:spPr>
        <p:txBody>
          <a:bodyPr wrap="square" rtlCol="0">
            <a:noAutofit/>
          </a:bodyPr>
          <a:lstStyle/>
          <a:p>
            <a:pPr>
              <a:lnSpc>
                <a:spcPct val="150000"/>
              </a:lnSpc>
            </a:pPr>
            <a:r>
              <a:rPr altLang="zh-CN" sz="1400" dirty="0">
                <a:solidFill>
                  <a:schemeClr val="tx1"/>
                </a:solidFill>
                <a:latin typeface="微软雅黑" panose="020B0503020204020204" charset="-122"/>
                <a:ea typeface="微软雅黑" panose="020B0503020204020204" charset="-122"/>
                <a:cs typeface="微软雅黑" panose="020B0503020204020204" charset="-122"/>
              </a:rPr>
              <a:t>本品属于</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特药范围</a:t>
            </a:r>
            <a:r>
              <a:rPr altLang="zh-CN" sz="1400" dirty="0">
                <a:solidFill>
                  <a:schemeClr val="tx1"/>
                </a:solidFill>
                <a:latin typeface="微软雅黑" panose="020B0503020204020204" charset="-122"/>
                <a:ea typeface="微软雅黑" panose="020B0503020204020204" charset="-122"/>
                <a:cs typeface="微软雅黑" panose="020B0503020204020204" charset="-122"/>
              </a:rPr>
              <a:t>，处方管理严格，人群及适应症定义明确，</a:t>
            </a:r>
            <a:r>
              <a:rPr altLang="zh-CN" sz="1400" b="1" dirty="0">
                <a:solidFill>
                  <a:srgbClr val="2B437F"/>
                </a:solidFill>
                <a:latin typeface="微软雅黑" panose="020B0503020204020204" charset="-122"/>
                <a:ea typeface="微软雅黑" panose="020B0503020204020204" charset="-122"/>
                <a:cs typeface="微软雅黑" panose="020B0503020204020204" charset="-122"/>
              </a:rPr>
              <a:t>便于临床用药管理，降低超说明书滥用风险。</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hkZDc3NTkzYzNlYzQ0MTg0NGEwMGI1YjEyYjg4NTM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396*339"/>
  <p:tag name="TABLE_ENDDRAG_RECT" val="71*163*396*339"/>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366*338"/>
  <p:tag name="TABLE_ENDDRAG_RECT" val="480*158*366*338"/>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36.17338582677166,&quot;left&quot;:36.7,&quot;top&quot;:81,&quot;width&quot;:857.207165354330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36.17338582677166,&quot;left&quot;:36.7,&quot;top&quot;:81,&quot;width&quot;:857.207165354330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36.17338582677166,&quot;left&quot;:36.7,&quot;top&quot;:81,&quot;width&quot;:857.207165354330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36.17338582677166,&quot;left&quot;:36.7,&quot;top&quot;:81,&quot;width&quot;:857.207165354330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96.1798425196851,&quot;left&quot;:455.2799212598426,&quot;top&quot;:80.97,&quot;width&quot;:365.55007874015735}"/>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1215</Words>
  <Application>Microsoft Office PowerPoint</Application>
  <PresentationFormat>宽屏</PresentationFormat>
  <Paragraphs>212</Paragraphs>
  <Slides>9</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宋体</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 Jane(金 晔)</dc:creator>
  <cp:lastModifiedBy>Lenovo</cp:lastModifiedBy>
  <cp:revision>71</cp:revision>
  <dcterms:created xsi:type="dcterms:W3CDTF">2024-06-19T06:26:00Z</dcterms:created>
  <dcterms:modified xsi:type="dcterms:W3CDTF">2024-07-10T05:53:12Z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2024-06-27T05:58:17Z</vt:filetime>
  </property>
  <property fmtid="{D5CDD505-2E9C-101B-9397-08002B2CF9AE}" pid="4" name="ICV">
    <vt:lpwstr>AE621AADD93149459519D36EB5361033_13</vt:lpwstr>
  </property>
  <property fmtid="{D5CDD505-2E9C-101B-9397-08002B2CF9AE}" pid="5" name="KSOProductBuildVer">
    <vt:lpwstr>2052-12.1.0.16929</vt:lpwstr>
  </property>
</Properties>
</file>