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media/image5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</p:sldMasterIdLst>
  <p:notesMasterIdLst>
    <p:notesMasterId r:id="rId15"/>
  </p:notesMasterIdLst>
  <p:sldIdLst>
    <p:sldId id="12820" r:id="rId4"/>
    <p:sldId id="266" r:id="rId5"/>
    <p:sldId id="12842" r:id="rId6"/>
    <p:sldId id="12843" r:id="rId7"/>
    <p:sldId id="12844" r:id="rId8"/>
    <p:sldId id="12845" r:id="rId9"/>
    <p:sldId id="12846" r:id="rId10"/>
    <p:sldId id="12847" r:id="rId11"/>
    <p:sldId id="12848" r:id="rId12"/>
    <p:sldId id="12849" r:id="rId13"/>
    <p:sldId id="12852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" initials="C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7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8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r>
              <a:rPr lang="en-US" sz="1100" b="1"/>
              <a:t>【2022】</a:t>
            </a:r>
            <a:r>
              <a:rPr lang="zh-CN" sz="1100" b="1"/>
              <a:t>中国</a:t>
            </a:r>
            <a:r>
              <a:rPr lang="en-US" sz="1100" b="1"/>
              <a:t>【</a:t>
            </a:r>
            <a:r>
              <a:rPr lang="zh-CN" sz="1100" b="1"/>
              <a:t>城市公立</a:t>
            </a:r>
            <a:r>
              <a:rPr lang="en-US" sz="1100" b="1"/>
              <a:t>,</a:t>
            </a:r>
            <a:r>
              <a:rPr lang="zh-CN" sz="1100" b="1"/>
              <a:t>城市社区</a:t>
            </a:r>
            <a:r>
              <a:rPr lang="en-US" sz="1100" b="1"/>
              <a:t>,</a:t>
            </a:r>
            <a:r>
              <a:rPr lang="zh-CN" sz="1100" b="1"/>
              <a:t>县级公立</a:t>
            </a:r>
            <a:r>
              <a:rPr lang="en-US" sz="1100" b="1"/>
              <a:t>,</a:t>
            </a:r>
            <a:r>
              <a:rPr lang="zh-CN" sz="1100" b="1"/>
              <a:t>乡镇卫生</a:t>
            </a:r>
            <a:r>
              <a:rPr lang="en-US" sz="1100" b="1"/>
              <a:t>】【</a:t>
            </a:r>
            <a:r>
              <a:rPr lang="zh-CN" sz="1100" b="1"/>
              <a:t>化学药</a:t>
            </a:r>
            <a:r>
              <a:rPr lang="en-US" sz="1100" b="1"/>
              <a:t>】【</a:t>
            </a:r>
            <a:r>
              <a:rPr lang="zh-CN" sz="1100" b="1"/>
              <a:t>溴己新</a:t>
            </a:r>
            <a:r>
              <a:rPr lang="en-US" sz="1100" b="1"/>
              <a:t>】</a:t>
            </a:r>
            <a:r>
              <a:rPr lang="zh-CN" sz="1100" b="1"/>
              <a:t>用药途径格局</a:t>
            </a:r>
            <a:endParaRPr lang="zh-CN" sz="1100" b="1"/>
          </a:p>
        </c:rich>
      </c:tx>
      <c:layout>
        <c:manualLayout>
          <c:xMode val="edge"/>
          <c:yMode val="edge"/>
          <c:x val="0.090607117307008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47957846459286"/>
          <c:w val="0.965625"/>
          <c:h val="0.7520421535407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销售额占比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0.136658781927767"/>
                  <c:y val="0.1655283399233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注射</c:v>
                </c:pt>
                <c:pt idx="1">
                  <c:v>口服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93.51</c:v>
                </c:pt>
                <c:pt idx="1">
                  <c:v>6.49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50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B30D1-6FA8-49CD-B46C-E13A07F3D1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9A081-DC85-4D06-8EEC-20ED93D72BD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78ED-44A9-42F3-AE6E-68FF30935DD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46D9-5728-4C7F-AEC8-FC8EF079E0D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E0F-1C3F-4A4A-916E-7E2B3A5CC87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3500000">
            <a:off x="1338014" y="553189"/>
            <a:ext cx="291422" cy="291423"/>
          </a:xfrm>
          <a:prstGeom prst="rect">
            <a:avLst/>
          </a:prstGeom>
          <a:gradFill flip="none" rotWithShape="1">
            <a:gsLst>
              <a:gs pos="0">
                <a:srgbClr val="2B63F3">
                  <a:shade val="30000"/>
                  <a:satMod val="115000"/>
                </a:srgbClr>
              </a:gs>
              <a:gs pos="50000">
                <a:srgbClr val="2B63F3">
                  <a:shade val="67500"/>
                  <a:satMod val="115000"/>
                </a:srgbClr>
              </a:gs>
              <a:gs pos="100000">
                <a:srgbClr val="2B63F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 rot="13500000">
            <a:off x="1591471" y="587059"/>
            <a:ext cx="223681" cy="223682"/>
          </a:xfrm>
          <a:prstGeom prst="rect">
            <a:avLst/>
          </a:prstGeom>
          <a:gradFill flip="none" rotWithShape="1">
            <a:gsLst>
              <a:gs pos="0">
                <a:srgbClr val="2B63F3">
                  <a:shade val="30000"/>
                  <a:satMod val="115000"/>
                </a:srgbClr>
              </a:gs>
              <a:gs pos="50000">
                <a:srgbClr val="2B63F3">
                  <a:shade val="67500"/>
                  <a:satMod val="115000"/>
                </a:srgbClr>
              </a:gs>
              <a:gs pos="100000">
                <a:srgbClr val="2B63F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圆角矩形 3"/>
          <p:cNvSpPr/>
          <p:nvPr userDrawn="1"/>
        </p:nvSpPr>
        <p:spPr>
          <a:xfrm rot="2700000">
            <a:off x="451479" y="347642"/>
            <a:ext cx="702516" cy="7025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09C96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653561"/>
            <a:ext cx="12192000" cy="204439"/>
          </a:xfrm>
          <a:prstGeom prst="rect">
            <a:avLst/>
          </a:prstGeom>
          <a:gradFill flip="none" rotWithShape="1">
            <a:gsLst>
              <a:gs pos="0">
                <a:srgbClr val="2B63F3">
                  <a:shade val="30000"/>
                  <a:satMod val="115000"/>
                </a:srgbClr>
              </a:gs>
              <a:gs pos="50000">
                <a:srgbClr val="2B63F3">
                  <a:shade val="67500"/>
                  <a:satMod val="115000"/>
                </a:srgbClr>
              </a:gs>
              <a:gs pos="100000">
                <a:srgbClr val="2B63F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1861479" y="490364"/>
            <a:ext cx="8397929" cy="4664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zh-CN" altLang="en-US" dirty="0"/>
              <a:t>单击此处添加幻灯片标题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839248" y="1155666"/>
            <a:ext cx="101998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94" b="58532" l="14498" r="69656">
                        <a14:foregroundMark x1="25556" y1="29171" x2="25556" y2="29171"/>
                        <a14:foregroundMark x1="25017" y1="28694" x2="25017" y2="28694"/>
                        <a14:foregroundMark x1="21848" y1="46330" x2="21848" y2="46330"/>
                        <a14:foregroundMark x1="21848" y1="46330" x2="21848" y2="46330"/>
                        <a14:foregroundMark x1="23196" y1="53480" x2="23196" y2="53480"/>
                        <a14:foregroundMark x1="23196" y1="53575" x2="23196" y2="53575"/>
                        <a14:foregroundMark x1="23196" y1="53575" x2="23196" y2="53575"/>
                        <a14:foregroundMark x1="18004" y1="47950" x2="18004" y2="47950"/>
                        <a14:foregroundMark x1="18004" y1="47950" x2="18004" y2="47950"/>
                        <a14:foregroundMark x1="18409" y1="50429" x2="18409" y2="50429"/>
                        <a14:foregroundMark x1="20769" y1="54147" x2="20904" y2="54337"/>
                        <a14:foregroundMark x1="20971" y1="54623" x2="20971" y2="54623"/>
                        <a14:foregroundMark x1="22050" y1="55195" x2="22994" y2="55672"/>
                        <a14:foregroundMark x1="27242" y1="55767" x2="27242" y2="55767"/>
                        <a14:foregroundMark x1="27242" y1="55767" x2="27242" y2="55767"/>
                        <a14:foregroundMark x1="27242" y1="55767" x2="27782" y2="55958"/>
                        <a14:foregroundMark x1="28456" y1="56149" x2="28456" y2="56149"/>
                        <a14:foregroundMark x1="29602" y1="55767" x2="29602" y2="55767"/>
                        <a14:foregroundMark x1="45111" y1="38322" x2="45111" y2="38322"/>
                        <a14:foregroundMark x1="45111" y1="38322" x2="45111" y2="38322"/>
                        <a14:foregroundMark x1="45111" y1="38322" x2="45111" y2="38322"/>
                        <a14:foregroundMark x1="45111" y1="38322" x2="45111" y2="38322"/>
                        <a14:foregroundMark x1="45516" y1="43947" x2="45516" y2="43947"/>
                        <a14:foregroundMark x1="45516" y1="43947" x2="45516" y2="43947"/>
                        <a14:foregroundMark x1="51517" y1="40133" x2="51517" y2="40133"/>
                        <a14:foregroundMark x1="51517" y1="40133" x2="51517" y2="40133"/>
                        <a14:foregroundMark x1="51517" y1="35558" x2="51517" y2="35558"/>
                        <a14:foregroundMark x1="51517" y1="35558" x2="51517" y2="35558"/>
                        <a14:foregroundMark x1="51382" y1="45949" x2="51382" y2="45949"/>
                        <a14:foregroundMark x1="51382" y1="45949" x2="51382" y2="45949"/>
                        <a14:foregroundMark x1="53810" y1="41659" x2="53810" y2="41659"/>
                        <a14:foregroundMark x1="53810" y1="41659" x2="53810" y2="41659"/>
                        <a14:foregroundMark x1="54012" y1="36606" x2="54012" y2="36606"/>
                        <a14:foregroundMark x1="54012" y1="36606" x2="54012" y2="36606"/>
                        <a14:foregroundMark x1="54282" y1="36702" x2="54282" y2="36702"/>
                        <a14:foregroundMark x1="54282" y1="36702" x2="54282" y2="36702"/>
                        <a14:foregroundMark x1="54282" y1="36702" x2="54282" y2="36702"/>
                        <a14:foregroundMark x1="56642" y1="40324" x2="56642" y2="40324"/>
                        <a14:foregroundMark x1="56642" y1="40324" x2="56642" y2="40324"/>
                        <a14:foregroundMark x1="56440" y1="43947" x2="56440" y2="43947"/>
                        <a14:foregroundMark x1="56440" y1="43947" x2="56440" y2="43947"/>
                        <a14:foregroundMark x1="66419" y1="42517" x2="66419" y2="42517"/>
                        <a14:foregroundMark x1="66419" y1="42517" x2="66419" y2="42517"/>
                        <a14:foregroundMark x1="66082" y1="42135" x2="66082" y2="42135"/>
                        <a14:foregroundMark x1="66082" y1="42135" x2="66082" y2="42135"/>
                        <a14:foregroundMark x1="66082" y1="42135" x2="66082" y2="42135"/>
                        <a14:foregroundMark x1="66419" y1="36511" x2="66419" y2="36511"/>
                        <a14:foregroundMark x1="66419" y1="36511" x2="66419" y2="36511"/>
                        <a14:foregroundMark x1="66419" y1="36511" x2="66419" y2="36511"/>
                        <a14:foregroundMark x1="69656" y1="36988" x2="69656" y2="36988"/>
                        <a14:foregroundMark x1="69656" y1="36988" x2="69656" y2="36988"/>
                        <a14:foregroundMark x1="64127" y1="43947" x2="64127" y2="43947"/>
                        <a14:foregroundMark x1="64127" y1="43947" x2="64127" y2="43947"/>
                        <a14:foregroundMark x1="41065" y1="51096" x2="41065" y2="51096"/>
                        <a14:foregroundMark x1="41065" y1="51096" x2="41065" y2="51096"/>
                        <a14:foregroundMark x1="41403" y1="51287" x2="41403" y2="51287"/>
                        <a14:foregroundMark x1="41403" y1="51287" x2="41403" y2="51287"/>
                        <a14:foregroundMark x1="41403" y1="51287" x2="41403" y2="51287"/>
                        <a14:foregroundMark x1="43021" y1="51096" x2="43021" y2="51096"/>
                        <a14:foregroundMark x1="43021" y1="51096" x2="43021" y2="51096"/>
                        <a14:foregroundMark x1="42144" y1="50048" x2="42144" y2="50048"/>
                        <a14:foregroundMark x1="42144" y1="50048" x2="42144" y2="50048"/>
                        <a14:foregroundMark x1="44100" y1="50810" x2="44100" y2="50810"/>
                        <a14:foregroundMark x1="44100" y1="50810" x2="44100" y2="50810"/>
                        <a14:foregroundMark x1="46460" y1="50715" x2="46460" y2="50715"/>
                        <a14:foregroundMark x1="46460" y1="50715" x2="46460" y2="50715"/>
                        <a14:foregroundMark x1="50573" y1="51287" x2="50573" y2="51287"/>
                        <a14:foregroundMark x1="50573" y1="51287" x2="50573" y2="51287"/>
                        <a14:foregroundMark x1="59137" y1="51287" x2="59137" y2="51287"/>
                        <a14:foregroundMark x1="59137" y1="51287" x2="59137" y2="51287"/>
                        <a14:foregroundMark x1="59137" y1="50524" x2="59137" y2="50524"/>
                        <a14:foregroundMark x1="59137" y1="50524" x2="59137" y2="50524"/>
                        <a14:foregroundMark x1="59137" y1="50048" x2="59137" y2="50048"/>
                        <a14:foregroundMark x1="59137" y1="50048" x2="59137" y2="50048"/>
                        <a14:foregroundMark x1="60553" y1="51764" x2="60553" y2="51764"/>
                        <a14:foregroundMark x1="60553" y1="51764" x2="60553" y2="51764"/>
                        <a14:foregroundMark x1="62913" y1="51096" x2="62913" y2="51096"/>
                        <a14:foregroundMark x1="62913" y1="51096" x2="62913" y2="51096"/>
                        <a14:foregroundMark x1="64801" y1="51954" x2="64801" y2="51954"/>
                        <a14:foregroundMark x1="64801" y1="51954" x2="64801" y2="51954"/>
                        <a14:foregroundMark x1="67161" y1="50906" x2="67161" y2="50906"/>
                        <a14:foregroundMark x1="67161" y1="50906" x2="67161" y2="50906"/>
                        <a14:foregroundMark x1="67161" y1="50429" x2="67161" y2="50429"/>
                        <a14:foregroundMark x1="67161" y1="50429" x2="67161" y2="50429"/>
                        <a14:foregroundMark x1="69184" y1="51764" x2="69184" y2="51764"/>
                        <a14:foregroundMark x1="69184" y1="51764" x2="69184" y2="51764"/>
                        <a14:foregroundMark x1="52933" y1="51287" x2="52933" y2="51287"/>
                        <a14:foregroundMark x1="52933" y1="51287" x2="52933" y2="51287"/>
                        <a14:foregroundMark x1="54889" y1="51478" x2="54889" y2="51478"/>
                        <a14:foregroundMark x1="54889" y1="51478" x2="54889" y2="51478"/>
                        <a14:foregroundMark x1="57114" y1="51287" x2="57114" y2="51287"/>
                        <a14:foregroundMark x1="57114" y1="51287" x2="57114" y2="51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1" t="25714" r="28105" b="37672"/>
          <a:stretch>
            <a:fillRect/>
          </a:stretch>
        </p:blipFill>
        <p:spPr>
          <a:xfrm>
            <a:off x="10628369" y="6080679"/>
            <a:ext cx="1410682" cy="572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653561"/>
            <a:ext cx="12192000" cy="204439"/>
          </a:xfrm>
          <a:prstGeom prst="rect">
            <a:avLst/>
          </a:prstGeom>
          <a:gradFill flip="none" rotWithShape="1">
            <a:gsLst>
              <a:gs pos="0">
                <a:srgbClr val="2B63F3">
                  <a:shade val="30000"/>
                  <a:satMod val="115000"/>
                </a:srgbClr>
              </a:gs>
              <a:gs pos="50000">
                <a:srgbClr val="2B63F3">
                  <a:shade val="67500"/>
                  <a:satMod val="115000"/>
                </a:srgbClr>
              </a:gs>
              <a:gs pos="100000">
                <a:srgbClr val="2B63F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2718824" y="97673"/>
            <a:ext cx="8397929" cy="4664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zh-CN" altLang="en-US" dirty="0"/>
              <a:t>单击此处添加幻灯片标题</a:t>
            </a:r>
            <a:endParaRPr lang="zh-CN" altLang="en-US" dirty="0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-14750" y="8500"/>
            <a:ext cx="2646543" cy="561344"/>
            <a:chOff x="0" y="0"/>
            <a:chExt cx="3707995" cy="786483"/>
          </a:xfrm>
        </p:grpSpPr>
        <p:sp>
          <p:nvSpPr>
            <p:cNvPr id="15" name="任意多边形: 形状 14"/>
            <p:cNvSpPr/>
            <p:nvPr userDrawn="1"/>
          </p:nvSpPr>
          <p:spPr>
            <a:xfrm flipH="1" flipV="1">
              <a:off x="757001" y="0"/>
              <a:ext cx="2950994" cy="571039"/>
            </a:xfrm>
            <a:custGeom>
              <a:avLst/>
              <a:gdLst>
                <a:gd name="connsiteX0" fmla="*/ 2950994 w 2950994"/>
                <a:gd name="connsiteY0" fmla="*/ 571039 h 571039"/>
                <a:gd name="connsiteX1" fmla="*/ 0 w 2950994"/>
                <a:gd name="connsiteY1" fmla="*/ 571039 h 571039"/>
                <a:gd name="connsiteX2" fmla="*/ 382882 w 2950994"/>
                <a:gd name="connsiteY2" fmla="*/ 0 h 571039"/>
                <a:gd name="connsiteX3" fmla="*/ 2950994 w 2950994"/>
                <a:gd name="connsiteY3" fmla="*/ 0 h 571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0994" h="571039">
                  <a:moveTo>
                    <a:pt x="2950994" y="571039"/>
                  </a:moveTo>
                  <a:lnTo>
                    <a:pt x="0" y="571039"/>
                  </a:lnTo>
                  <a:lnTo>
                    <a:pt x="382882" y="0"/>
                  </a:lnTo>
                  <a:lnTo>
                    <a:pt x="2950994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 userDrawn="1"/>
          </p:nvSpPr>
          <p:spPr>
            <a:xfrm flipH="1" flipV="1">
              <a:off x="0" y="0"/>
              <a:ext cx="3304637" cy="786483"/>
            </a:xfrm>
            <a:custGeom>
              <a:avLst/>
              <a:gdLst>
                <a:gd name="connsiteX0" fmla="*/ 3304637 w 3304637"/>
                <a:gd name="connsiteY0" fmla="*/ 786483 h 786483"/>
                <a:gd name="connsiteX1" fmla="*/ 0 w 3304637"/>
                <a:gd name="connsiteY1" fmla="*/ 786483 h 786483"/>
                <a:gd name="connsiteX2" fmla="*/ 527337 w 3304637"/>
                <a:gd name="connsiteY2" fmla="*/ 0 h 786483"/>
                <a:gd name="connsiteX3" fmla="*/ 3304637 w 3304637"/>
                <a:gd name="connsiteY3" fmla="*/ 0 h 78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4637" h="786483">
                  <a:moveTo>
                    <a:pt x="3304637" y="786483"/>
                  </a:moveTo>
                  <a:lnTo>
                    <a:pt x="0" y="786483"/>
                  </a:lnTo>
                  <a:lnTo>
                    <a:pt x="527337" y="0"/>
                  </a:lnTo>
                  <a:lnTo>
                    <a:pt x="33046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 t="27323" r="27607" b="39235"/>
          <a:stretch>
            <a:fillRect/>
          </a:stretch>
        </p:blipFill>
        <p:spPr>
          <a:xfrm>
            <a:off x="10942820" y="6139409"/>
            <a:ext cx="1249180" cy="508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FBC92-AC42-4869-A6E4-D01672F978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F77F-6989-417E-A1CF-602D1BEC39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0F59-927D-4D56-86F9-4DE89622CF5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29DA-6412-4AE7-88E2-B669BDBDF9F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77BB-26BC-4B5A-81A6-C74DBDC0F47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FCB8-B1B0-49FD-8FA2-02BF3A64505C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D1F6-22CF-4B9F-A34C-4B736AF67C2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A46F-1518-41BA-8D49-6B38C061F51C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FD71-32A7-4788-8D33-B2A5C32F1474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1553-94FB-43A3-A81E-B1B8B7185F5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878FD-2D97-46C4-AC03-B2A9CD6F380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江西亿友药业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864B-9BC2-48AB-B3B9-D1A3347761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背景" hidden="1"/>
          <p:cNvSpPr txBox="1"/>
          <p:nvPr userDrawn="1"/>
        </p:nvSpPr>
        <p:spPr>
          <a:xfrm>
            <a:off x="4716167" y="13663974"/>
            <a:ext cx="324866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rgbClr val="E6E6E6"/>
                </a:solidFill>
              </a:rPr>
              <a:t>版权所有：</a:t>
            </a:r>
            <a:r>
              <a:rPr lang="en-US" altLang="zh-CN" sz="1200">
                <a:solidFill>
                  <a:srgbClr val="E6E6E6"/>
                </a:solidFill>
              </a:rPr>
              <a:t>请自行输入 WWW.请自行输入.CN</a:t>
            </a:r>
            <a:endParaRPr lang="en-US" sz="1200">
              <a:solidFill>
                <a:srgbClr val="E6E6E6"/>
              </a:solidFill>
            </a:endParaRPr>
          </a:p>
        </p:txBody>
      </p:sp>
      <p:sp>
        <p:nvSpPr>
          <p:cNvPr id="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77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52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tags" Target="../tags/tag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8.png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6" Type="http://schemas.openxmlformats.org/officeDocument/2006/relationships/tags" Target="../tags/tag2.xml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openxmlformats.org/officeDocument/2006/relationships/slide" Target="slide1.xml"/><Relationship Id="rId2" Type="http://schemas.openxmlformats.org/officeDocument/2006/relationships/slide" Target="slide5.xml"/><Relationship Id="rId1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tags" Target="../tags/tag24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98708" y="1474885"/>
            <a:ext cx="5032147" cy="1190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盐酸溴己新</a:t>
            </a:r>
            <a:r>
              <a:rPr lang="zh-CN" alt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颗粒</a:t>
            </a:r>
            <a:endParaRPr lang="en-US" altLang="zh-CN" sz="54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65304" y="5717346"/>
            <a:ext cx="3262432" cy="580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江西亿友药业有限公司</a:t>
            </a:r>
            <a:endParaRPr lang="en-US" altLang="zh-CN" sz="24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53" b="100000" l="2165" r="98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5" t="1" r="2782" b="749"/>
          <a:stretch>
            <a:fillRect/>
          </a:stretch>
        </p:blipFill>
        <p:spPr>
          <a:xfrm>
            <a:off x="88778" y="4958172"/>
            <a:ext cx="2308194" cy="1792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2396972" y="2991077"/>
            <a:ext cx="7055497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填补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儿童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吞咽困难</a:t>
            </a:r>
            <a:r>
              <a:rPr lang="zh-CN" alt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国内首仿，创新剂型</a:t>
            </a:r>
            <a:endParaRPr lang="en-US" altLang="zh-CN" sz="2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患者</a:t>
            </a:r>
            <a:r>
              <a:rPr lang="zh-CN" alt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用药需求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 descr="59e0f39fbc36465916aaa2b21c2a46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5218721" cy="419600"/>
          </a:xfrm>
        </p:spPr>
        <p:txBody>
          <a:bodyPr/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五、公平性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59e0f39fbc36465916aaa2b21c2a46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75640" y="825500"/>
            <a:ext cx="10509885" cy="34048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zh-CN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填补目录内无溴己新颗粒剂型的空白，进一步满足吞咽困难患者临床需求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目前目录内仅有溴己新口服常释剂型和注射剂，新增颗粒剂型可填补目录空白，进一步优化目录结构。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相比于片剂、注射剂、口服溶液，溴己新颗粒剂型优势明显：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增加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肺结核、尘肺、手术后的祛痰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适应症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适用于</a:t>
            </a:r>
            <a:r>
              <a:rPr lang="zh-CN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吞咽困难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患者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，尤其咽喉肿痛（刀片喉）患者</a:t>
            </a:r>
            <a:endParaRPr lang="en-US" altLang="zh-CN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溶化性好，入口即化，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可含服</a:t>
            </a:r>
            <a:endParaRPr lang="zh-CN" altLang="en-US" sz="16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药品生物利用率高，每日口服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剂量为片剂的一半或</a:t>
            </a:r>
            <a:r>
              <a:rPr lang="en-US" altLang="zh-CN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1/4</a:t>
            </a:r>
            <a:endParaRPr lang="zh-CN" altLang="en-US" sz="16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辅料友好，可用于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糖尿病患者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，而盐酸溴己新注射液含有无水葡萄糖。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较口服溶液给药更精准，携带更方便，减少浪费。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5376" y="4491906"/>
            <a:ext cx="10509813" cy="13394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、口服剂型、临床易于管理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溴己新颗粒剂增加“手术后祛痰”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的适应症，可减少盐酸溴己新注射液使用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，临床更易于管理、用药便利性更高、且可节省医疗费用支出。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078350" y="1748276"/>
            <a:ext cx="7835671" cy="27659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恳请您支持</a:t>
            </a:r>
            <a:r>
              <a:rPr lang="zh-CN" altLang="en-US" sz="4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盐酸溴己新颗粒</a:t>
            </a:r>
            <a:endParaRPr lang="en-US" altLang="zh-CN" sz="4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纳入医保目录</a:t>
            </a:r>
            <a:endParaRPr lang="en-US" altLang="zh-CN" sz="3600" b="1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给临床用药增添新选择！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62"/>
          <p:cNvSpPr/>
          <p:nvPr/>
        </p:nvSpPr>
        <p:spPr>
          <a:xfrm>
            <a:off x="7091020" y="324161"/>
            <a:ext cx="1778992" cy="949947"/>
          </a:xfrm>
          <a:prstGeom prst="roundRect">
            <a:avLst>
              <a:gd name="adj" fmla="val 910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    录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46"/>
          <p:cNvSpPr/>
          <p:nvPr/>
        </p:nvSpPr>
        <p:spPr>
          <a:xfrm>
            <a:off x="4911325" y="1667030"/>
            <a:ext cx="6528725" cy="4715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47">
            <a:hlinkClick r:id="rId1" action="ppaction://hlinksldjump"/>
          </p:cNvPr>
          <p:cNvSpPr/>
          <p:nvPr/>
        </p:nvSpPr>
        <p:spPr>
          <a:xfrm>
            <a:off x="5142804" y="1639106"/>
            <a:ext cx="1632181" cy="480053"/>
          </a:xfrm>
          <a:prstGeom prst="roundRect">
            <a:avLst>
              <a:gd name="adj" fmla="val 1005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1</a:t>
            </a:r>
            <a:endParaRPr kumimoji="0" lang="zh-CN" altLang="en-US" sz="21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圆角矩形 49"/>
          <p:cNvSpPr/>
          <p:nvPr/>
        </p:nvSpPr>
        <p:spPr>
          <a:xfrm>
            <a:off x="4886540" y="2541027"/>
            <a:ext cx="6528725" cy="471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圆角矩形 50">
            <a:hlinkClick r:id="rId2" action="ppaction://hlinksldjump"/>
          </p:cNvPr>
          <p:cNvSpPr/>
          <p:nvPr/>
        </p:nvSpPr>
        <p:spPr>
          <a:xfrm>
            <a:off x="5142805" y="2546125"/>
            <a:ext cx="1632181" cy="480053"/>
          </a:xfrm>
          <a:prstGeom prst="roundRect">
            <a:avLst>
              <a:gd name="adj" fmla="val 1005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2</a:t>
            </a:r>
            <a:endParaRPr kumimoji="0" lang="zh-CN" altLang="en-US" sz="21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55"/>
          <p:cNvSpPr/>
          <p:nvPr/>
        </p:nvSpPr>
        <p:spPr>
          <a:xfrm>
            <a:off x="4911325" y="3404063"/>
            <a:ext cx="6528725" cy="4715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defTabSz="1219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圆角矩形 56">
            <a:hlinkClick r:id="rId3" action="ppaction://hlinksldjump"/>
          </p:cNvPr>
          <p:cNvSpPr/>
          <p:nvPr/>
        </p:nvSpPr>
        <p:spPr>
          <a:xfrm>
            <a:off x="5142806" y="3387779"/>
            <a:ext cx="1632181" cy="479407"/>
          </a:xfrm>
          <a:prstGeom prst="roundRect">
            <a:avLst>
              <a:gd name="adj" fmla="val 1005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3</a:t>
            </a:r>
            <a:endParaRPr kumimoji="0" lang="zh-CN" altLang="en-US" sz="21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94685" y="1686440"/>
            <a:ext cx="2813404" cy="461665"/>
          </a:xfrm>
          <a:prstGeom prst="rect">
            <a:avLst/>
          </a:prstGeom>
          <a:ln w="15875"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1219200"/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  <a:endParaRPr lang="en-GB" altLang="zh-CN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63310" y="2559955"/>
            <a:ext cx="2813404" cy="461665"/>
          </a:xfrm>
          <a:prstGeom prst="rect">
            <a:avLst/>
          </a:prstGeom>
          <a:ln w="15875"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1219200"/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安全性</a:t>
            </a:r>
            <a:endParaRPr lang="en-GB" altLang="zh-CN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46"/>
          <p:cNvSpPr/>
          <p:nvPr/>
        </p:nvSpPr>
        <p:spPr>
          <a:xfrm>
            <a:off x="4911306" y="4201602"/>
            <a:ext cx="6528725" cy="471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46"/>
          <p:cNvSpPr/>
          <p:nvPr/>
        </p:nvSpPr>
        <p:spPr>
          <a:xfrm>
            <a:off x="4911960" y="5018119"/>
            <a:ext cx="6528725" cy="4715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59">
            <a:hlinkClick r:id="rId3" action="ppaction://hlinksldjump"/>
          </p:cNvPr>
          <p:cNvSpPr/>
          <p:nvPr/>
        </p:nvSpPr>
        <p:spPr>
          <a:xfrm>
            <a:off x="5142806" y="4201602"/>
            <a:ext cx="1632181" cy="461664"/>
          </a:xfrm>
          <a:prstGeom prst="roundRect">
            <a:avLst>
              <a:gd name="adj" fmla="val 1005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4</a:t>
            </a:r>
            <a:endParaRPr kumimoji="0" lang="zh-CN" altLang="en-US" sz="21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59">
            <a:hlinkClick r:id="rId3" action="ppaction://hlinksldjump"/>
          </p:cNvPr>
          <p:cNvSpPr/>
          <p:nvPr/>
        </p:nvSpPr>
        <p:spPr>
          <a:xfrm>
            <a:off x="5194092" y="4997855"/>
            <a:ext cx="1632181" cy="464027"/>
          </a:xfrm>
          <a:prstGeom prst="roundRect">
            <a:avLst>
              <a:gd name="adj" fmla="val 1005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1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5</a:t>
            </a:r>
            <a:endParaRPr kumimoji="0" lang="zh-CN" altLang="en-US" sz="21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518555" y="4202117"/>
            <a:ext cx="2813404" cy="461665"/>
          </a:xfrm>
          <a:prstGeom prst="rect">
            <a:avLst/>
          </a:prstGeom>
          <a:ln w="15875"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1219200"/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创新性</a:t>
            </a:r>
            <a:endParaRPr lang="en-GB" altLang="zh-CN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18555" y="5032494"/>
            <a:ext cx="2813404" cy="461665"/>
          </a:xfrm>
          <a:prstGeom prst="rect">
            <a:avLst/>
          </a:prstGeom>
          <a:ln w="15875"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1219200"/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公平性</a:t>
            </a:r>
            <a:endParaRPr lang="en-GB" altLang="zh-CN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3" b="100000" l="2165" r="989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5" t="1" r="2782" b="749"/>
          <a:stretch>
            <a:fillRect/>
          </a:stretch>
        </p:blipFill>
        <p:spPr>
          <a:xfrm>
            <a:off x="463557" y="2644211"/>
            <a:ext cx="3339023" cy="25924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7463310" y="3387779"/>
            <a:ext cx="2813404" cy="461665"/>
          </a:xfrm>
          <a:prstGeom prst="rect">
            <a:avLst/>
          </a:prstGeom>
          <a:ln w="15875">
            <a:noFill/>
          </a:ln>
        </p:spPr>
        <p:txBody>
          <a:bodyPr wrap="square" lIns="91440" tIns="45720" rIns="91440" bIns="45720">
            <a:spAutoFit/>
          </a:bodyPr>
          <a:lstStyle/>
          <a:p>
            <a:pPr defTabSz="1219200"/>
            <a:r>
              <a: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</a:t>
            </a:r>
            <a:r>
              <a:rPr lang="zh-CN" alt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性</a:t>
            </a:r>
            <a:endParaRPr lang="en-GB" altLang="zh-CN" sz="24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 descr="59e0f39fbc36465916aaa2b21c2a46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3583903" cy="419600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13562" y="959421"/>
            <a:ext cx="3536822" cy="356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盐酸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溴己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新颗粒</a:t>
            </a:r>
            <a:endParaRPr lang="zh-CN" altLang="en-US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862668" y="959421"/>
            <a:ext cx="1566398" cy="322879"/>
          </a:xfrm>
          <a:prstGeom prst="rightArrow">
            <a:avLst>
              <a:gd name="adj1" fmla="val 100000"/>
              <a:gd name="adj2" fmla="val 2727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通用名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3831" y="943036"/>
            <a:ext cx="3087746" cy="322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4mg</a:t>
            </a:r>
            <a:endParaRPr lang="en-US" altLang="zh-CN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6166051" y="943036"/>
            <a:ext cx="1913658" cy="332505"/>
          </a:xfrm>
          <a:prstGeom prst="rightArrow">
            <a:avLst>
              <a:gd name="adj1" fmla="val 100000"/>
              <a:gd name="adj2" fmla="val 2727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注册规格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13562" y="1325180"/>
            <a:ext cx="3536822" cy="3657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2022-09-14</a:t>
            </a:r>
            <a:endParaRPr lang="zh-CN" altLang="en-US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862668" y="1325180"/>
            <a:ext cx="1566398" cy="322879"/>
          </a:xfrm>
          <a:prstGeom prst="rightArrow">
            <a:avLst>
              <a:gd name="adj1" fmla="val 100000"/>
              <a:gd name="adj2" fmla="val 2727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我国获批时间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73831" y="1308795"/>
            <a:ext cx="3087746" cy="3657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日本</a:t>
            </a:r>
            <a:r>
              <a:rPr lang="zh-CN" alt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  <a:r>
              <a:rPr lang="zh-CN" alt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endParaRPr lang="zh-CN" altLang="en-US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166051" y="1308795"/>
            <a:ext cx="1913658" cy="332505"/>
          </a:xfrm>
          <a:prstGeom prst="rightArrow">
            <a:avLst>
              <a:gd name="adj1" fmla="val 100000"/>
              <a:gd name="adj2" fmla="val 2727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全球首个上市国家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13562" y="1690939"/>
            <a:ext cx="3536822" cy="3325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否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862668" y="1690939"/>
            <a:ext cx="1566397" cy="332505"/>
          </a:xfrm>
          <a:prstGeom prst="rightArrow">
            <a:avLst>
              <a:gd name="adj1" fmla="val 100000"/>
              <a:gd name="adj2" fmla="val 2727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是否为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OTC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73831" y="1684180"/>
            <a:ext cx="3087746" cy="3228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</a:t>
            </a:r>
            <a:r>
              <a:rPr lang="zh-CN" alt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zh-CN" altLang="en-US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国内首仿</a:t>
            </a:r>
            <a:r>
              <a:rPr lang="zh-CN" alt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6166051" y="1674554"/>
            <a:ext cx="1913658" cy="332505"/>
          </a:xfrm>
          <a:prstGeom prst="rightArrow">
            <a:avLst>
              <a:gd name="adj1" fmla="val 100000"/>
              <a:gd name="adj2" fmla="val 27273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其他厂家上市情况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62669" y="2066324"/>
            <a:ext cx="4987714" cy="561475"/>
            <a:chOff x="1185680" y="2030060"/>
            <a:chExt cx="4987714" cy="167735"/>
          </a:xfrm>
        </p:grpSpPr>
        <p:sp>
          <p:nvSpPr>
            <p:cNvPr id="18" name="矩形 17"/>
            <p:cNvSpPr/>
            <p:nvPr/>
          </p:nvSpPr>
          <p:spPr>
            <a:xfrm>
              <a:off x="2637323" y="2030060"/>
              <a:ext cx="3536071" cy="1677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630"/>
              <a:r>
                <a:rPr lang="zh-CN" altLang="en-US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主要用于急性支气管炎、慢性支气管炎、肺结核、尘肺、手术后的祛痰</a:t>
              </a:r>
              <a:r>
                <a:rPr lang="zh-CN" altLang="en-US" sz="14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右箭头 18"/>
            <p:cNvSpPr/>
            <p:nvPr/>
          </p:nvSpPr>
          <p:spPr>
            <a:xfrm>
              <a:off x="1185680" y="2030060"/>
              <a:ext cx="1567148" cy="167735"/>
            </a:xfrm>
            <a:prstGeom prst="rightArrow">
              <a:avLst>
                <a:gd name="adj1" fmla="val 100000"/>
                <a:gd name="adj2" fmla="val 823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适应症</a:t>
              </a:r>
              <a:endPara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66051" y="2040325"/>
            <a:ext cx="4895526" cy="587474"/>
            <a:chOff x="1185680" y="2030060"/>
            <a:chExt cx="4168991" cy="173997"/>
          </a:xfrm>
        </p:grpSpPr>
        <p:sp>
          <p:nvSpPr>
            <p:cNvPr id="21" name="矩形 20"/>
            <p:cNvSpPr/>
            <p:nvPr/>
          </p:nvSpPr>
          <p:spPr>
            <a:xfrm>
              <a:off x="2725171" y="2030060"/>
              <a:ext cx="2629500" cy="173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630"/>
              <a:r>
                <a:rPr lang="zh-CN" altLang="en-US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通常成人一次</a:t>
              </a:r>
              <a:r>
                <a:rPr lang="en-US" altLang="zh-CN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4mg</a:t>
              </a:r>
              <a:r>
                <a:rPr lang="zh-CN" altLang="en-US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，每日</a:t>
              </a:r>
              <a:r>
                <a:rPr lang="en-US" altLang="zh-CN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次。剂量可根据年龄和症状进行调整。</a:t>
              </a:r>
              <a:endParaRPr lang="zh-CN" altLang="en-US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右箭头 21"/>
            <p:cNvSpPr/>
            <p:nvPr/>
          </p:nvSpPr>
          <p:spPr>
            <a:xfrm>
              <a:off x="1185680" y="2030060"/>
              <a:ext cx="1629656" cy="173997"/>
            </a:xfrm>
            <a:prstGeom prst="rightArrow">
              <a:avLst>
                <a:gd name="adj1" fmla="val 100000"/>
                <a:gd name="adj2" fmla="val 8233"/>
              </a:avLst>
            </a:prstGeom>
            <a:solidFill>
              <a:srgbClr val="3477B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用法用量</a:t>
              </a:r>
              <a:endPara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782343" y="2764339"/>
            <a:ext cx="4636680" cy="37123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★ </a:t>
            </a:r>
            <a:r>
              <a:rPr lang="zh-CN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参照药品建议</a:t>
            </a:r>
            <a:r>
              <a:rPr lang="zh-CN" altLang="zh-CN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：</a:t>
            </a:r>
            <a:r>
              <a:rPr lang="zh-CN" altLang="en-US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盐酸溴己新注射液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化学活性成分一致，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仅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为剂型不同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溴己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新注射剂为医保目录品种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溴己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新注射剂型是</a:t>
            </a:r>
            <a:r>
              <a:rPr lang="zh-CN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临床使用最广泛的剂型，使用占比达</a:t>
            </a:r>
            <a:r>
              <a:rPr lang="en-US" altLang="zh-CN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94%</a:t>
            </a:r>
            <a:endParaRPr lang="en-US" altLang="zh-CN" sz="1600" b="1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zh-CN" sz="140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61883" y="2787458"/>
            <a:ext cx="5605741" cy="272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★ </a:t>
            </a:r>
            <a:r>
              <a:rPr lang="zh-CN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相比于参照药优势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增加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肺结核、尘肺、手术后的祛痰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适应症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适用于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吞咽困难患者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，尤其咽喉肿痛（刀片喉）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患者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溶化性好，入口即化，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可含服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药品生物利用率高，每日口服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剂量为片剂的一半或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1/4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辅料友好，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可用于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糖尿病患者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，而盐酸溴己新注射液含有无水葡萄糖。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5523087" y="3950564"/>
            <a:ext cx="319596" cy="426129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燕尾形 27"/>
          <p:cNvSpPr/>
          <p:nvPr/>
        </p:nvSpPr>
        <p:spPr>
          <a:xfrm>
            <a:off x="5762502" y="3950564"/>
            <a:ext cx="319596" cy="426129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9" name="图片 28" descr="59e0f39fbc36465916aaa2b21c2a46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  <p:graphicFrame>
        <p:nvGraphicFramePr>
          <p:cNvPr id="36" name="图表 35"/>
          <p:cNvGraphicFramePr/>
          <p:nvPr/>
        </p:nvGraphicFramePr>
        <p:xfrm>
          <a:off x="317635" y="4726419"/>
          <a:ext cx="5205452" cy="200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7" name="文本框 36"/>
          <p:cNvSpPr txBox="1"/>
          <p:nvPr/>
        </p:nvSpPr>
        <p:spPr>
          <a:xfrm>
            <a:off x="3577930" y="6613245"/>
            <a:ext cx="1945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数据来源：米内网数据库</a:t>
            </a:r>
            <a:endParaRPr lang="zh-CN" altLang="en-US" sz="11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3583903" cy="419600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基本信息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11562" y="1027051"/>
            <a:ext cx="3514209" cy="38357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临床中祛痰治疗必不可少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"/>
            </p:custDataLst>
          </p:nvPr>
        </p:nvSpPr>
        <p:spPr>
          <a:xfrm>
            <a:off x="711562" y="1500528"/>
            <a:ext cx="10234324" cy="15286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fontAlgn="auto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呼吸系统疾病导致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的气道黏液高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分泌症状发生率高，临床表现为咳痰症状，祛痰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治疗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有助于慢性气道炎症性疾病患者减轻气道狭窄，避免反复感染，延缓肺功能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下降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6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indent="-342900" fontAlgn="auto">
              <a:lnSpc>
                <a:spcPts val="2800"/>
              </a:lnSpc>
              <a:buFont typeface="Wingdings" panose="05000000000000000000" pitchFamily="2" charset="2"/>
              <a:buChar char="p"/>
            </a:pP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手术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后痰多不易排出主要是由于气管插管会对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咽喉部造成刺激，引起分泌物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增多，因此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手术后的袪痰有利于患者术后恢复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11561" y="3212437"/>
            <a:ext cx="3514209" cy="38357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呼吸系统疾病发病率逐年升高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30185" y="4005161"/>
          <a:ext cx="9241784" cy="18345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341310"/>
                <a:gridCol w="4900474"/>
              </a:tblGrid>
              <a:tr h="3715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大陆地区发病率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年发病患者总数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  <a:tr h="3380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肺炎：69.39%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24163.7人</a:t>
                      </a:r>
                      <a:r>
                        <a:rPr lang="en-US" altLang="zh-CN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百万人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  <a:tr h="3380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尘肺：3.13%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1066.57人</a:t>
                      </a:r>
                      <a:r>
                        <a:rPr lang="en-US" altLang="zh-CN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百万人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急性上呼吸道感染：10.63%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3713.33人</a:t>
                      </a:r>
                      <a:r>
                        <a:rPr lang="en-US" altLang="zh-CN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百万人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  <a:tr h="3380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慢性支气管炎：5.53%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1901.29人</a:t>
                      </a:r>
                      <a:r>
                        <a:rPr lang="en-US" altLang="zh-CN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80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百万人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" name="图片 27" descr="59e0f39fbc36465916aaa2b21c2a46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3583903" cy="419600"/>
          </a:xfrm>
        </p:spPr>
        <p:txBody>
          <a:bodyPr/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二、安全性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右箭头 13"/>
          <p:cNvSpPr/>
          <p:nvPr/>
        </p:nvSpPr>
        <p:spPr>
          <a:xfrm>
            <a:off x="574969" y="812553"/>
            <a:ext cx="3857087" cy="371723"/>
          </a:xfrm>
          <a:prstGeom prst="rightArrow">
            <a:avLst>
              <a:gd name="adj1" fmla="val 100000"/>
              <a:gd name="adj2" fmla="val 5571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、药品说明书收载的安全性信息</a:t>
            </a:r>
            <a:endParaRPr lang="zh-CN" altLang="en-US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1078" y="1272739"/>
            <a:ext cx="10975067" cy="567403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fontAlgn="auto">
              <a:lnSpc>
                <a:spcPts val="2020"/>
              </a:lnSpc>
            </a:pPr>
            <a:r>
              <a:rPr lang="zh-CN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</a:t>
            </a:r>
            <a:r>
              <a:rPr lang="zh-CN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不良反应</a:t>
            </a:r>
            <a:r>
              <a:rPr lang="zh-CN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1、据报道，实验中长时间持续给药，可能使血清转氨酶暂时升高。</a:t>
            </a:r>
            <a:endParaRPr 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可能会出现休克或过敏性症状，如皮疹、血管性水肿、支气管痉挛、呼吸困难、瘙痒等，需仔细监测，并且如果观察到任何异常，应中止给药，并采取适当的措施进行治疗。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、消化系统：可能出现恶心、食欲不振，胃部不适，腹痛。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、神经系统：可能出现头痛。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、其他：可能出现血痰</a:t>
            </a:r>
            <a:r>
              <a:rPr lang="zh-CN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【禁    忌】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对本品或本品中任何成分过敏者禁用。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【注意事项】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1、本品对胃肠道黏膜有刺激性，胃炎或胃溃疡患者慎用。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2、肝功能不全患者应在医师指导下使用。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3、对本品过敏者禁用，过敏体质者慎用。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4、本品辅料中含少量焦亚硫酸钠，若患者对焦亚硫酸钠过敏，可能会导致过敏反应，出现皮肤红肿、瘙痒等症状。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5、本品性状发生改变时禁止使用。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6、如正在使用其他药品，使用本品前请咨询医师或药师。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【孕妇及哺乳期妇女用药】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用于孕妇或产妇的获益风险需根据不同的情况进行判断，并确定使用剂量。对于孕妇治疗时的安全性尚未确定。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【儿童用药】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本品尚未开展用于儿童的临床研究。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【老年用药】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一般情况下，中老年人生理机能低下，剂量应减半使用。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【药物相互作用】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1、本品可增加四环素与阿莫西林的疗效。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2、如与其他药物同时使用可能会发生药物相互作用，详情请咨询医师或药师。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【药物滥用和药物依赖】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尚不明确。</a:t>
            </a:r>
            <a:endParaRPr 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fontAlgn="auto">
              <a:lnSpc>
                <a:spcPts val="2020"/>
              </a:lnSpc>
            </a:pPr>
            <a:r>
              <a:rPr 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【药物过量】</a:t>
            </a:r>
            <a:r>
              <a:rPr lang="zh-CN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尚不明确</a:t>
            </a:r>
            <a:r>
              <a:rPr lang="zh-CN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 descr="59e0f39fbc36465916aaa2b21c2a46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3583903" cy="419600"/>
          </a:xfrm>
        </p:spPr>
        <p:txBody>
          <a:bodyPr/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二、安全性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右箭头 13"/>
          <p:cNvSpPr/>
          <p:nvPr/>
        </p:nvSpPr>
        <p:spPr>
          <a:xfrm>
            <a:off x="521065" y="3072176"/>
            <a:ext cx="4965335" cy="430065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与目录内同治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疗领域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药品的安全性对比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右箭头 13"/>
          <p:cNvSpPr/>
          <p:nvPr/>
        </p:nvSpPr>
        <p:spPr>
          <a:xfrm>
            <a:off x="521065" y="1033131"/>
            <a:ext cx="4148589" cy="398753"/>
          </a:xfrm>
          <a:prstGeom prst="homePlat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、国内外不良反应发生情况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414533" y="1584965"/>
            <a:ext cx="11205345" cy="1267549"/>
          </a:xfrm>
          <a:prstGeom prst="rect">
            <a:avLst/>
          </a:prstGeom>
          <a:noFill/>
          <a:ln w="9525">
            <a:noFill/>
            <a:prstDash val="dashDot"/>
          </a:ln>
        </p:spPr>
        <p:txBody>
          <a:bodyPr wrap="square">
            <a:no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各国家或地区监管部门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未发布任何</a:t>
            </a:r>
            <a:r>
              <a:rPr lang="zh-CN" altLang="en-US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黑框警告或撤市信息。</a:t>
            </a:r>
            <a:endParaRPr lang="en-US" b="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目前可收集到的国内外不良反应数据和公司收集数据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保持一致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无超出说明书的不良反应发生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，盐酸溴己新颗粒患者获益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风险明显有利。</a:t>
            </a:r>
            <a:endParaRPr lang="zh-CN" altLang="en-US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929" y="3557666"/>
            <a:ext cx="11161949" cy="2124710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>
            <a:no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优势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endParaRPr lang="en-US" altLang="zh-CN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、可</a:t>
            </a:r>
            <a:r>
              <a:rPr 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增加四环素与阿莫西林的疗效</a:t>
            </a:r>
            <a:r>
              <a:rPr lang="zh-CN" altLang="en-US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；</a:t>
            </a:r>
            <a:endParaRPr lang="zh-CN" altLang="en-US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、服用剂量小，</a:t>
            </a:r>
            <a:r>
              <a:rPr lang="zh-CN" altLang="en-US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降低毒</a:t>
            </a:r>
            <a:r>
              <a:rPr lang="zh-CN" altLang="en-US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副作用；</a:t>
            </a:r>
            <a:endParaRPr lang="zh-CN" altLang="en-US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、本品仅含少量的乳糖，糖尿病患者可服用；</a:t>
            </a:r>
            <a:endParaRPr lang="zh-CN" altLang="en-US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、本品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</a:t>
            </a:r>
            <a:r>
              <a:rPr lang="zh-CN" altLang="en-US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胃肠道出血、呕吐、呼吸道粘膜刺激、口干、荨麻疹、中毒性表皮坏死症、肝损害等症状</a:t>
            </a:r>
            <a:r>
              <a:rPr lang="zh-CN" altLang="en-US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不足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本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品含少量焦亚硫酸钠可能会导致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过敏反应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 descr="59e0f39fbc36465916aaa2b21c2a46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6258757" y="1207363"/>
            <a:ext cx="5255581" cy="544449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ot"/>
          </a:ln>
        </p:spPr>
        <p:txBody>
          <a:bodyPr wrap="square">
            <a:noAutofit/>
          </a:bodyPr>
          <a:lstStyle/>
          <a:p>
            <a:pPr marL="285750" indent="-28575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endParaRPr lang="en-US" altLang="zh-CN" kern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日</a:t>
            </a: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服用量少</a:t>
            </a:r>
            <a:r>
              <a:rPr lang="zh-CN" altLang="en-US" sz="1600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：盐酸溴己新颗粒为12mg，片剂为24-48mg，治疗效果相同情况下，片剂日服用量为颗粒的2-4倍。减少体内积蓄，安全性更高；</a:t>
            </a:r>
            <a:endParaRPr lang="zh-CN" altLang="en-US" sz="1600" kern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600" kern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溴</a:t>
            </a:r>
            <a:r>
              <a:rPr lang="zh-CN" altLang="en-US" sz="1600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己新颗粒溶出度高，可在病人口腔内快速溶化吸收</a:t>
            </a: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，可用于伴有吞咽障碍的患者或婴幼儿，患者依从性高</a:t>
            </a:r>
            <a:r>
              <a:rPr lang="zh-CN" altLang="en-US" sz="1600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；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1600" kern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国家</a:t>
            </a:r>
            <a:r>
              <a:rPr lang="zh-CN" altLang="en-US" sz="1600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药监局批准的说明书中明确</a:t>
            </a:r>
            <a:r>
              <a:rPr lang="zh-CN" altLang="en-US" sz="1600" b="1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增加了“手术后祛痰”的适应症，可减少盐酸溴己新注射液</a:t>
            </a:r>
            <a:r>
              <a:rPr lang="zh-CN" altLang="en-US" sz="1600" b="1" kern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使用。</a:t>
            </a:r>
            <a:endParaRPr lang="en-US" altLang="zh-CN" sz="1600" b="1" kern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Tx/>
              <a:buFont typeface="Wingdings" panose="05000000000000000000" pitchFamily="2" charset="2"/>
              <a:buChar char="l"/>
              <a:defRPr/>
            </a:pPr>
            <a:endParaRPr lang="en-US" altLang="zh-CN" sz="1600" b="1" kern="0" dirty="0">
              <a:solidFill>
                <a:srgbClr val="0039A6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marL="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Tx/>
              <a:defRPr/>
            </a:pPr>
            <a:endParaRPr lang="en-US" altLang="zh-CN" kern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"/>
                <a:sym typeface="Arial" panose="020B0604020202020204" pitchFamily="34" charset="0"/>
              </a:rPr>
              <a:t>目录内</a:t>
            </a:r>
            <a:r>
              <a:rPr lang="zh-CN" altLang="en-US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Helvetica"/>
                <a:sym typeface="Arial" panose="020B0604020202020204" pitchFamily="34" charset="0"/>
              </a:rPr>
              <a:t>目前</a:t>
            </a:r>
            <a:r>
              <a:rPr lang="zh-CN" altLang="en-US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Helvetica"/>
                <a:sym typeface="Arial" panose="020B0604020202020204" pitchFamily="34" charset="0"/>
              </a:rPr>
              <a:t>有盐酸溴己新片、盐酸溴己新注射液、盐酸溴己新口服液。</a:t>
            </a:r>
            <a:endParaRPr lang="zh-CN" altLang="en-US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Helvetica"/>
                <a:sym typeface="Arial" panose="020B0604020202020204" pitchFamily="34" charset="0"/>
              </a:rPr>
              <a:t>盐酸溴己新颗粒可增加临床用药选择。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endParaRPr lang="zh-CN" altLang="en-US" kern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endParaRPr lang="zh-CN" altLang="en-US" b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304800"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25450" y="1207363"/>
            <a:ext cx="5259883" cy="5450889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ot"/>
          </a:ln>
        </p:spPr>
        <p:txBody>
          <a:bodyPr wrap="square">
            <a:no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kern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CN" altLang="en-US" sz="1600" kern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德国</a:t>
            </a:r>
            <a:r>
              <a:rPr lang="zh-CN" altLang="en-US" sz="1600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研究发现，溴己新是阻断新冠病毒进入细胞的有效药物 ；</a:t>
            </a:r>
            <a:endParaRPr lang="zh-CN" alt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85750" indent="-285750" fontAlgn="auto">
              <a:lnSpc>
                <a:spcPts val="202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CN" altLang="en-US" sz="1600" kern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盐酸溴己新颗粒（规格：每袋重 0.4g，含盐酸溴己新 8mg）与サノフィ株式会社生产的盐酸溴己新细粒（Bisolvon ，规格：2%，100g/瓶） 生物等效试验。</a:t>
            </a:r>
            <a:endParaRPr lang="en-US" altLang="zh-CN" sz="1600" kern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3583903" cy="419600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、有效性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标题 1"/>
          <p:cNvSpPr txBox="1"/>
          <p:nvPr>
            <p:custDataLst>
              <p:tags r:id="rId3"/>
            </p:custDataLst>
          </p:nvPr>
        </p:nvSpPr>
        <p:spPr>
          <a:xfrm>
            <a:off x="534213" y="5993142"/>
            <a:ext cx="515112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Helvetica"/>
                <a:sym typeface="Arial" panose="020B0604020202020204" pitchFamily="34" charset="0"/>
              </a:rPr>
              <a:t>盐酸溴己新</a:t>
            </a:r>
            <a:r>
              <a: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Helvetica"/>
                <a:sym typeface="Arial" panose="020B0604020202020204" pitchFamily="34" charset="0"/>
              </a:rPr>
              <a:t>颗粒与</a:t>
            </a:r>
            <a:r>
              <a:rPr lang="zh-CN" altLang="en-US" sz="1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/>
                <a:sym typeface="Arial" panose="020B0604020202020204" pitchFamily="34" charset="0"/>
              </a:rPr>
              <a:t>盐酸溴己新细粒空腹、餐后均生物等效。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13" name="右箭头 13"/>
          <p:cNvSpPr/>
          <p:nvPr/>
        </p:nvSpPr>
        <p:spPr>
          <a:xfrm>
            <a:off x="1826610" y="997532"/>
            <a:ext cx="2566325" cy="39875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药物有效性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右箭头 13"/>
          <p:cNvSpPr/>
          <p:nvPr/>
        </p:nvSpPr>
        <p:spPr>
          <a:xfrm>
            <a:off x="7632237" y="997531"/>
            <a:ext cx="2566325" cy="39875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剂型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有效性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6" name="图片 15" descr="59e0f39fbc36465916aaa2b21c2a46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  <p:graphicFrame>
        <p:nvGraphicFramePr>
          <p:cNvPr id="27" name="表格 26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649605" y="3097530"/>
          <a:ext cx="4810760" cy="27660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71245"/>
                <a:gridCol w="1768475"/>
                <a:gridCol w="1971040"/>
              </a:tblGrid>
              <a:tr h="383540">
                <a:tc>
                  <a:txBody>
                    <a:bodyPr/>
                    <a:p>
                      <a:pPr algn="ctr"/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空腹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餐后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  <a:tr h="383540"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试验设计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单中心、随机、开放、单次给药、两制剂、两序列、两周期交叉研究</a:t>
                      </a:r>
                      <a:endParaRPr lang="zh-CN" altLang="en-US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816610"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入选标准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1） 年龄为≥18 周岁的中国健康成年人，男女兼有；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2） 体重男性≥50.0kg，女性≥45.0kg 且身体质量指数（BMI）：19.0~28.0g/m2（含 19.0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和 28.0，身体质量指数=体重/身高 2）；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83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给药剂量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0.4g</a:t>
                      </a:r>
                      <a:endParaRPr lang="en-US" altLang="zh-CN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0.4g</a:t>
                      </a:r>
                      <a:endParaRPr lang="en-US" altLang="zh-CN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  <a:tr h="383540">
                <a:tc>
                  <a:txBody>
                    <a:bodyPr/>
                    <a:p>
                      <a:pPr algn="ctr"/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例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      </a:t>
                      </a:r>
                      <a:r>
                        <a:rPr lang="zh-CN" altLang="en-US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数</a:t>
                      </a:r>
                      <a:endParaRPr lang="zh-CN" altLang="en-US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48</a:t>
                      </a:r>
                      <a:endParaRPr lang="en-US" altLang="zh-CN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48</a:t>
                      </a:r>
                      <a:endParaRPr lang="en-US" altLang="zh-CN" sz="14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5218721" cy="419600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</a:t>
            </a: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、有效性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96570" y="1815465"/>
          <a:ext cx="11291570" cy="4274820"/>
        </p:xfrm>
        <a:graphic>
          <a:graphicData uri="http://schemas.openxmlformats.org/drawingml/2006/table">
            <a:tbl>
              <a:tblPr firstRow="1" bandRow="1"/>
              <a:tblGrid>
                <a:gridCol w="3048000"/>
                <a:gridCol w="8243570"/>
              </a:tblGrid>
              <a:tr h="422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指南名称</a:t>
                      </a:r>
                      <a:endParaRPr lang="zh-CN" altLang="en-US" sz="16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39A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推荐内容</a:t>
                      </a:r>
                      <a:endParaRPr lang="zh-CN" altLang="en-US" sz="16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39A6"/>
                      </a:solidFill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/>
                    </a:solidFill>
                  </a:tcPr>
                </a:tc>
              </a:tr>
              <a:tr h="710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r>
                        <a:rPr lang="zh-CN" altLang="en-US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急性气管</a:t>
                      </a:r>
                      <a:r>
                        <a:rPr lang="en-US" altLang="zh-CN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-</a:t>
                      </a:r>
                      <a:r>
                        <a:rPr lang="zh-CN" altLang="en-US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支气管炎基层合理用药指南（</a:t>
                      </a:r>
                      <a:r>
                        <a:rPr lang="en-US" altLang="zh-CN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2020</a:t>
                      </a:r>
                      <a:r>
                        <a:rPr lang="zh-CN" altLang="en-US" sz="1600" b="1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）</a:t>
                      </a:r>
                      <a:endParaRPr lang="zh-CN" altLang="en-US" sz="1600" b="1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39A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用于急性气管</a:t>
                      </a:r>
                      <a:r>
                        <a:rPr lang="en-US" altLang="zh-CN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-</a:t>
                      </a: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支气管的治疗首选药物。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IC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级推荐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）</a:t>
                      </a:r>
                      <a:endParaRPr lang="zh-CN" altLang="en-US" sz="16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39A6"/>
                      </a:solidFill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>
                        <a:tint val="20000"/>
                      </a:srgbClr>
                    </a:solidFill>
                  </a:tcPr>
                </a:tc>
              </a:tr>
              <a:tr h="710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急性气管</a:t>
                      </a: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-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支气管炎基层诊疗指南（</a:t>
                      </a: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2018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年）</a:t>
                      </a:r>
                      <a:endParaRPr lang="en-US" altLang="zh-CN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39A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r>
                        <a:rPr lang="zh-CN" altLang="en-US" sz="1600" b="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复方氧化铵、</a:t>
                      </a:r>
                      <a:r>
                        <a:rPr lang="zh-CN" alt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溴己新</a:t>
                      </a:r>
                      <a:r>
                        <a:rPr lang="zh-CN" altLang="en-US" sz="1600" b="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、</a:t>
                      </a:r>
                      <a:r>
                        <a:rPr lang="en-US" altLang="zh-CN" sz="1600" b="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N-</a:t>
                      </a:r>
                      <a:r>
                        <a:rPr lang="zh-CN" altLang="en-US" sz="1600" b="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乙酰半胱氨酸、氨溴索和标准桃金油等均具化痰作用，祛痰常用药物。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en-US" altLang="zh-CN" sz="16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IIbB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级推荐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）</a:t>
                      </a:r>
                      <a:endParaRPr lang="zh-CN" altLang="en-US" sz="16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39A6"/>
                      </a:solidFill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710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尘肺病治疗中国专家共识（</a:t>
                      </a:r>
                      <a:r>
                        <a:rPr lang="en-US" altLang="zh-CN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2018</a:t>
                      </a:r>
                      <a:r>
                        <a:rPr lang="zh-CN" altLang="en-US" sz="1600" b="1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）</a:t>
                      </a:r>
                      <a:endParaRPr lang="en-US" altLang="zh-CN" sz="1600" b="1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39A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多糖纤维分解剂。此类药物使酸性糖蛋白纤维断裂，从而降低痰液黏稠度，同时有一定镇咳作用。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39A6"/>
                      </a:solidFill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>
                        <a:tint val="20000"/>
                      </a:srgbClr>
                    </a:solidFill>
                  </a:tcPr>
                </a:tc>
              </a:tr>
              <a:tr h="1009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咳嗽的诊断与治疗指南（</a:t>
                      </a: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2015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）</a:t>
                      </a:r>
                      <a:endParaRPr lang="en-US" altLang="zh-CN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39A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祛痰药物：氨溴索和</a:t>
                      </a:r>
                      <a:r>
                        <a:rPr kumimoji="0" lang="zh-CN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溴己新</a:t>
                      </a:r>
                      <a:r>
                        <a:rPr kumimoji="0" lang="zh-CN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两者均属于黏液溶解药，破坏类黏蛋白的酸性结构，使分泌物黏滞度下降，还可促进纤毛运动。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9A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（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推荐等级</a:t>
                      </a: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I/B </a:t>
                      </a:r>
                      <a:r>
                        <a:rPr kumimoji="0" lang="zh-CN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9A6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）</a:t>
                      </a:r>
                      <a:endParaRPr kumimoji="0" lang="zh-CN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9A6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  <a:p>
                      <a:endParaRPr kumimoji="0" lang="zh-CN" altLang="en-US" sz="1600" i="0" u="none" strike="noStrike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39A6"/>
                      </a:solidFill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710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noProof="0" dirty="0">
                          <a:latin typeface="微软雅黑" panose="020B0503020204020204" pitchFamily="34" charset="-122"/>
                          <a:cs typeface="+mn-cs"/>
                          <a:sym typeface="+mn-ea"/>
                        </a:rPr>
                        <a:t>干燥综合征诊断及治疗指南（</a:t>
                      </a:r>
                      <a:r>
                        <a:rPr lang="en-US" altLang="zh-CN" sz="1600" b="1" noProof="0" dirty="0">
                          <a:latin typeface="微软雅黑" panose="020B0503020204020204" pitchFamily="34" charset="-122"/>
                          <a:cs typeface="+mn-cs"/>
                          <a:sym typeface="+mn-ea"/>
                        </a:rPr>
                        <a:t>2010</a:t>
                      </a:r>
                      <a:r>
                        <a:rPr lang="zh-CN" altLang="en-US" sz="1600" b="1" noProof="0" dirty="0">
                          <a:latin typeface="微软雅黑" panose="020B0503020204020204" pitchFamily="34" charset="-122"/>
                          <a:cs typeface="+mn-cs"/>
                          <a:sym typeface="+mn-ea"/>
                        </a:rPr>
                        <a:t>）</a:t>
                      </a:r>
                      <a:endParaRPr sz="1600" b="1" kern="1200" noProof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0039A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Calibri" panose="020F0502020204030204"/>
                        </a:defRPr>
                      </a:lvl9pPr>
                    </a:lstStyle>
                    <a:p>
                      <a:r>
                        <a:rPr lang="zh-CN" altLang="en-US" sz="1600" dirty="0">
                          <a:sym typeface="+mn-ea"/>
                        </a:rPr>
                        <a:t>溴己新可增加外分泌腺的分泌功能</a:t>
                      </a:r>
                      <a:endParaRPr lang="zh-CN" altLang="en-US" sz="1600" dirty="0"/>
                    </a:p>
                    <a:p>
                      <a:endParaRPr lang="zh-CN" altLang="en-US" sz="1600" dirty="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0039A6"/>
                      </a:solidFill>
                    </a:lnR>
                    <a:lnT w="12700" cmpd="sng">
                      <a:solidFill>
                        <a:srgbClr val="0039A6"/>
                      </a:solidFill>
                    </a:lnT>
                    <a:lnB w="12700" cmpd="sng">
                      <a:solidFill>
                        <a:srgbClr val="0039A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A6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11562" y="870011"/>
            <a:ext cx="6507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指南一致推荐、高等级推荐用于祛痰治疗</a:t>
            </a:r>
            <a:endParaRPr lang="zh-CN" alt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 descr="59e0f39fbc36465916aaa2b21c2a46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1"/>
          <p:cNvSpPr>
            <a:spLocks noGrp="1"/>
          </p:cNvSpPr>
          <p:nvPr>
            <p:ph type="ftr" sz="quarter" idx="11"/>
          </p:nvPr>
        </p:nvSpPr>
        <p:spPr>
          <a:xfrm>
            <a:off x="711562" y="304490"/>
            <a:ext cx="5218721" cy="419600"/>
          </a:xfrm>
        </p:spPr>
        <p:txBody>
          <a:bodyPr/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四、创新性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59e0f39fbc36465916aaa2b21c2a46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996" y="114490"/>
            <a:ext cx="661670" cy="6096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11562" y="834115"/>
            <a:ext cx="9503976" cy="1562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zh-CN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国内首仿、化药</a:t>
            </a: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类，填补溴己新剂型空白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参比制剂为日本赛诺菲盐酸溴己新细粒剂，国家药典委员会专门发文核准通用名称为盐酸溴己新颗粒，代表我国盐酸溴己新颗粒制剂技术达到国际先进水平，填补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国内剂型空白</a:t>
            </a:r>
            <a:r>
              <a:rPr lang="zh-CN" altLang="en-US" sz="14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597500" y="2139136"/>
            <a:ext cx="11067757" cy="1562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制剂工艺发明专利（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ZL201610557232.6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）、江西省重大科技研发专项（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20203ABC28W017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亿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友药业与中国医学科学院药物研究所共同研制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，采用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领先技术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，全面提升质量，</a:t>
            </a:r>
            <a:r>
              <a:rPr lang="zh-CN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延长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保质期，降低储存</a:t>
            </a:r>
            <a:r>
              <a:rPr lang="zh-CN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条件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；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特别适用于</a:t>
            </a:r>
            <a:r>
              <a:rPr lang="zh-CN" alt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伴有吞咽障碍的患者或婴幼儿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，普遍适用性好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1600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盐酸溴己新颗粒关键技术研究属于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《2020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年省级科技计划项目（第三批）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》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重点专项，</a:t>
            </a:r>
            <a:r>
              <a:rPr lang="zh-CN" altLang="en-US" sz="1600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获江西省</a:t>
            </a:r>
            <a:r>
              <a:rPr lang="zh-CN" altLang="en-US" sz="16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科学技术厅项目支持</a:t>
            </a:r>
            <a:endParaRPr lang="zh-CN" altLang="en-US" sz="1600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9" name="图片 8" descr="8a5dbdce9e0c63dbda15dbe367ef2fd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4690" t="5126" r="5949" b="4148"/>
          <a:stretch>
            <a:fillRect/>
          </a:stretch>
        </p:blipFill>
        <p:spPr>
          <a:xfrm>
            <a:off x="2312069" y="3909167"/>
            <a:ext cx="1887434" cy="284897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404741" y="3916287"/>
            <a:ext cx="2067080" cy="2841852"/>
            <a:chOff x="13984" y="4679"/>
            <a:chExt cx="3724" cy="5829"/>
          </a:xfrm>
        </p:grpSpPr>
        <p:pic>
          <p:nvPicPr>
            <p:cNvPr id="11" name="图片 10" descr="c7c97748f09df63c9f1b6ae85e1b6b4"/>
            <p:cNvPicPr>
              <a:picLocks noChangeAspect="1"/>
            </p:cNvPicPr>
            <p:nvPr/>
          </p:nvPicPr>
          <p:blipFill>
            <a:blip r:embed="rId7"/>
            <a:srcRect l="4938" r="4569"/>
            <a:stretch>
              <a:fillRect/>
            </a:stretch>
          </p:blipFill>
          <p:spPr>
            <a:xfrm>
              <a:off x="13984" y="4679"/>
              <a:ext cx="3724" cy="5829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3985" y="9845"/>
              <a:ext cx="2554" cy="364"/>
            </a:xfrm>
            <a:prstGeom prst="rect">
              <a:avLst/>
            </a:prstGeom>
            <a:solidFill>
              <a:schemeClr val="accent4">
                <a:alpha val="44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8"/>
              </p:custDataLst>
            </p:nvPr>
          </p:nvSpPr>
          <p:spPr>
            <a:xfrm>
              <a:off x="13985" y="9331"/>
              <a:ext cx="3649" cy="377"/>
            </a:xfrm>
            <a:prstGeom prst="rect">
              <a:avLst/>
            </a:prstGeom>
            <a:solidFill>
              <a:schemeClr val="accent4">
                <a:alpha val="44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9"/>
              </p:custDataLst>
            </p:nvPr>
          </p:nvSpPr>
          <p:spPr>
            <a:xfrm>
              <a:off x="13985" y="8859"/>
              <a:ext cx="3649" cy="336"/>
            </a:xfrm>
            <a:prstGeom prst="rect">
              <a:avLst/>
            </a:prstGeom>
            <a:solidFill>
              <a:schemeClr val="accent4">
                <a:alpha val="44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15882" y="8350"/>
              <a:ext cx="1753" cy="329"/>
            </a:xfrm>
            <a:prstGeom prst="rect">
              <a:avLst/>
            </a:prstGeom>
            <a:solidFill>
              <a:schemeClr val="accent4">
                <a:alpha val="44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图片 16" descr="946973801969e509f981ac39053483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5344" y="3947622"/>
            <a:ext cx="1974504" cy="277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TABLE_BEAUTIFY" val="smartTable{fb945a74-9480-4bb1-9b44-4e1fe3c52ebd}"/>
  <p:tag name="TABLE_ENDDRAG_ORIGIN_RECT" val="378*154"/>
  <p:tag name="TABLE_ENDDRAG_RECT" val="51*303*378*154"/>
  <p:tag name="KSO_WM_BEAUTIFY_FLAG" val=""/>
</p:tagLst>
</file>

<file path=ppt/tags/tag16.xml><?xml version="1.0" encoding="utf-8"?>
<p:tagLst xmlns:p="http://schemas.openxmlformats.org/presentationml/2006/main">
  <p:tag name="KSO_WM_UNIT_TABLE_BEAUTIFY" val="smartTable{74c0b7a4-8d29-44b8-97c5-7f231e367ed4}"/>
  <p:tag name="TABLE_ENDDRAG_ORIGIN_RECT" val="889*336"/>
  <p:tag name="TABLE_ENDDRAG_RECT" val="39*142*889*336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PLACING_PICTURE_USER_VIEWPORT" val="{&quot;height&quot;:8833,&quot;width&quot;:5942}"/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PP_MARK_KEY" val="49dce858-a552-4ee1-bac2-1da9a76925e7"/>
  <p:tag name="COMMONDATA" val="eyJoZGlkIjoiMzY4ZDczZGIxOGQyOTU1OTdhMDFhY2E5M2JkZGUyMW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TABLE_BEAUTIFY" val="smartTable{fb945a74-9480-4bb1-9b44-4e1fe3c52ebd}"/>
  <p:tag name="TABLE_ENDDRAG_ORIGIN_RECT" val="874*206"/>
  <p:tag name="TABLE_ENDDRAG_RECT" val="29*336*874*206"/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O">
  <a:themeElements>
    <a:clrScheme name="00000　年终总结">
      <a:dk1>
        <a:srgbClr val="0039A6"/>
      </a:dk1>
      <a:lt1>
        <a:srgbClr val="FFFFFF"/>
      </a:lt1>
      <a:dk2>
        <a:srgbClr val="5C5C5C"/>
      </a:dk2>
      <a:lt2>
        <a:srgbClr val="FFFFFF"/>
      </a:lt2>
      <a:accent1>
        <a:srgbClr val="0039A6"/>
      </a:accent1>
      <a:accent2>
        <a:srgbClr val="0039A6"/>
      </a:accent2>
      <a:accent3>
        <a:srgbClr val="0039A6"/>
      </a:accent3>
      <a:accent4>
        <a:srgbClr val="0039A6"/>
      </a:accent4>
      <a:accent5>
        <a:srgbClr val="0039A6"/>
      </a:accent5>
      <a:accent6>
        <a:srgbClr val="0039A6"/>
      </a:accent6>
      <a:hlink>
        <a:srgbClr val="FFFFFF"/>
      </a:hlink>
      <a:folHlink>
        <a:srgbClr val="FFFFFF"/>
      </a:folHlink>
    </a:clrScheme>
    <a:fontScheme name="微软雅黑Arial">
      <a:majorFont>
        <a:latin typeface="Arial"/>
        <a:ea typeface="微软雅黑"/>
        <a:cs typeface="Helvetica"/>
      </a:majorFont>
      <a:minorFont>
        <a:latin typeface="Arial"/>
        <a:ea typeface="微软雅黑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5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3164</Words>
  <Application>WPS 演示</Application>
  <PresentationFormat>宽屏</PresentationFormat>
  <Paragraphs>266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Agency FB</vt:lpstr>
      <vt:lpstr>Times New Roman</vt:lpstr>
      <vt:lpstr>Calibri</vt:lpstr>
      <vt:lpstr>Helvetica</vt:lpstr>
      <vt:lpstr>Arial</vt:lpstr>
      <vt:lpstr>Wingdings</vt:lpstr>
      <vt:lpstr>Arial Unicode MS</vt:lpstr>
      <vt:lpstr>等线</vt:lpstr>
      <vt:lpstr>等线 Light</vt:lpstr>
      <vt:lpstr>Trebuchet MS</vt:lpstr>
      <vt:lpstr>Office 主题​​</vt:lpstr>
      <vt:lpstr>1_NO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Administrator</cp:lastModifiedBy>
  <cp:revision>251</cp:revision>
  <dcterms:created xsi:type="dcterms:W3CDTF">2022-10-24T07:14:00Z</dcterms:created>
  <dcterms:modified xsi:type="dcterms:W3CDTF">2024-07-10T07:28:36Z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63C6ECA7AC244A2192E27BBA80EE083D_13</vt:lpwstr>
  </property>
  <property fmtid="{D5CDD505-2E9C-101B-9397-08002B2CF9AE}" pid="3" name="KSOProductBuildVer">
    <vt:lpwstr>2052-12.1.0.16929</vt:lpwstr>
  </property>
</Properties>
</file>