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669388-FA06-3B1E-4027-AB0F80EDAF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468593F-330E-8D2A-A762-E7824C6D30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1BA6168-E56E-455A-5D7C-89826EDC2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5577-BAA9-44B1-BF1A-DD6F97BB3640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177D388-D610-7988-35A7-93E66A73D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0BE69EA-D819-E85F-7ECC-582B5D513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614BE-B2CC-4557-A2C4-238D13E134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5115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44C2E5-DC4B-0071-DCF4-A9A4288FD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FD20DCD-EBF9-6AD6-B9C7-9753C671F4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80DD122-5A0E-1AF2-73BE-D9D3CD66D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5577-BAA9-44B1-BF1A-DD6F97BB3640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39C11E2-0400-2C2C-2503-66381E548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4E9921B-8F86-7FD4-36E9-98CFDF374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614BE-B2CC-4557-A2C4-238D13E134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6963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6E4F7A7-86BC-A71F-3B9D-9049B2125B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B8239D6-EF9D-E5E9-C4FA-CF63A76D8B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18F95DE-43A1-2636-42D1-B71A2591E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5577-BAA9-44B1-BF1A-DD6F97BB3640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4BF9E66-6126-A313-9036-42930C640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08B2421-A818-2C1C-6CF1-796F495B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614BE-B2CC-4557-A2C4-238D13E134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129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3BA613-F459-37C3-2630-483E4F450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48DE8D-B708-DBEB-8A62-68F445E27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BBABAFD-7739-43F7-36D6-F391B68EF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5577-BAA9-44B1-BF1A-DD6F97BB3640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8A85E40-FD6F-1F47-B9F3-41D1D2C84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713BCA7-4A06-5557-E76D-45060E710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614BE-B2CC-4557-A2C4-238D13E134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498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6EBECC-0095-5DEC-5EEC-AFE54ABE5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FC57E32-8A16-D5DD-7EBF-665F106BF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F946134-070A-AD83-F7B8-96359BFCC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5577-BAA9-44B1-BF1A-DD6F97BB3640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5CB3475-3C45-D769-32B5-14526AA88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166FA36-177B-D030-65B3-2DD713FDD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614BE-B2CC-4557-A2C4-238D13E134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1287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F01667-DDBD-3279-B576-1C57FC93D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3573798-3727-1B31-2E2A-92C419B648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6904B95-C34A-564B-9F6F-0E5F6B0F14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11ECA9C-1CD8-A6D0-00B1-C9C215E40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5577-BAA9-44B1-BF1A-DD6F97BB3640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27A9B3F-E02F-AE31-80C6-FAA02ECAB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4F72CA0-68F6-D139-E3EB-667207A9F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614BE-B2CC-4557-A2C4-238D13E134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5906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869FD1E-DC4E-F5BD-EB3C-8E4FE785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7A3B29E-2EDD-691E-64DA-D2D71A78F2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7AAC9CF-969D-6526-4184-278D3BCE40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AEBD728-ABC8-1C61-2AA2-46D69427D2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CA1C497-7C21-2999-5259-33AB34260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4F6C706-8E12-D3BE-7A1D-39D06548E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5577-BAA9-44B1-BF1A-DD6F97BB3640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ACC80FD-680A-0714-0E68-D697D2BAB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0A4ABAF-E692-7695-6D06-73EA9FA68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614BE-B2CC-4557-A2C4-238D13E134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6129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445D4A-086F-A354-AF0B-92CE3AB92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35974D0-E766-E50E-CAFB-433907295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5577-BAA9-44B1-BF1A-DD6F97BB3640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57DF741-98F7-766D-F6E6-0486B6E5F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5107CDC-D5B5-7495-9DE0-2116B9A8B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614BE-B2CC-4557-A2C4-238D13E134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0582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E9905ED-0572-D43F-8162-51BC8373F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5577-BAA9-44B1-BF1A-DD6F97BB3640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FF69873-F573-E4BF-5DE3-1D2F1DA2D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5E520F5-B15A-9D0A-225A-BDB45A28B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614BE-B2CC-4557-A2C4-238D13E134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357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25E8EF-97C9-FAAD-EB3D-1800B9798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1CC1479-FC62-657C-DE41-A47CBCA0D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EB4D83E-27D4-B792-234F-E24293523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AD13514-8CE1-3085-0280-F0450DF87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5577-BAA9-44B1-BF1A-DD6F97BB3640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47FD570-C2D8-E537-21C7-90D0AB65D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7CB975D-101D-AC2C-E990-6F2001B94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614BE-B2CC-4557-A2C4-238D13E134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1514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3B2D24-53F2-D14C-97C4-E98EAFA2F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D5AE4BD-C328-D86A-447D-078E177B11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FF609A3-8937-0BAC-8F87-28BD0D22D3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5C96FE3-E29F-C78C-8748-B4FB65BDD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5577-BAA9-44B1-BF1A-DD6F97BB3640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9AD8F68-20E0-0347-6002-CEE32E2B5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33880EB-6022-BE5B-B77A-443D2CC1D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614BE-B2CC-4557-A2C4-238D13E134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6084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FC6AA69-EC77-9225-92F3-E1E815113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978520A-8EAB-7FEC-B5E0-AE714D35AA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EBE0252-9DFC-719C-4A74-EFE0DA0FBE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D5577-BAA9-44B1-BF1A-DD6F97BB3640}" type="datetimeFigureOut">
              <a:rPr lang="zh-CN" altLang="en-US" smtClean="0"/>
              <a:t>2024/7/11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314395E-E341-4739-439A-CAEBA660A3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C80C9D-B590-0EB5-C8A8-FC53A0B697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614BE-B2CC-4557-A2C4-238D13E134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5735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4787F8-5D04-0D70-4831-554F3FF751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3513" y="2667759"/>
            <a:ext cx="9144000" cy="1015241"/>
          </a:xfrm>
        </p:spPr>
        <p:txBody>
          <a:bodyPr/>
          <a:lstStyle/>
          <a:p>
            <a:r>
              <a:rPr lang="zh-CN" altLang="en-US" dirty="0"/>
              <a:t>香松通络油药品摘要</a:t>
            </a:r>
          </a:p>
        </p:txBody>
      </p:sp>
    </p:spTree>
    <p:extLst>
      <p:ext uri="{BB962C8B-B14F-4D97-AF65-F5344CB8AC3E}">
        <p14:creationId xmlns:p14="http://schemas.microsoft.com/office/powerpoint/2010/main" val="639561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CC8A3E-1E78-F931-5B3F-E6B8A68F3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目录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12AB151-35B4-9D56-DB74-A2494E3DB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1</a:t>
            </a:r>
            <a:r>
              <a:rPr lang="zh-CN" altLang="en-US" dirty="0"/>
              <a:t>、基本信息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</a:t>
            </a:r>
            <a:r>
              <a:rPr lang="zh-CN" altLang="en-US" dirty="0"/>
              <a:t>、安全性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3</a:t>
            </a:r>
            <a:r>
              <a:rPr lang="zh-CN" altLang="en-US" dirty="0"/>
              <a:t>、有效性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4</a:t>
            </a:r>
            <a:r>
              <a:rPr lang="zh-CN" altLang="en-US" dirty="0"/>
              <a:t>、创新性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22784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51FDA21B-47B5-D998-1478-1308DD58C5B7}"/>
              </a:ext>
            </a:extLst>
          </p:cNvPr>
          <p:cNvSpPr/>
          <p:nvPr/>
        </p:nvSpPr>
        <p:spPr>
          <a:xfrm>
            <a:off x="1107791" y="1945539"/>
            <a:ext cx="4997742" cy="4111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2855" indent="-1252855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药品通用名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香松通络油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规       格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en-US" altLang="zh-TW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ml/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瓶；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40ml/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瓶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TW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功能与主治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消炎散肿，生肌排脓。主治浅</a:t>
            </a:r>
            <a:r>
              <a:rPr lang="en-US" altLang="zh-TW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Ⅱ</a:t>
            </a:r>
            <a:r>
              <a:rPr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度烧烫伤、无名肿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毒</a:t>
            </a:r>
            <a:r>
              <a:rPr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、疥癞疮疔、蚊虫叮咬、筋骨酸痛。</a:t>
            </a:r>
            <a:endParaRPr lang="en-US" altLang="zh-TW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用法用量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以药油涂敷患处，每次搽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3-4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滴于患处，每日搽用不超过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次。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中国大陆首次上市时间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1988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中国大陆同通用名上市情况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无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全球首个上市国家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地区及时间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香港、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60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年代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是否为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OTC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药品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否</a:t>
            </a: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C2F145B1-F003-33B2-B5E9-87C83B39D552}"/>
              </a:ext>
            </a:extLst>
          </p:cNvPr>
          <p:cNvSpPr/>
          <p:nvPr/>
        </p:nvSpPr>
        <p:spPr>
          <a:xfrm>
            <a:off x="3606661" y="559347"/>
            <a:ext cx="58965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、香松通络油基本信息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9EBC9A9-5F80-FFBE-FFCD-700338B9144C}"/>
              </a:ext>
            </a:extLst>
          </p:cNvPr>
          <p:cNvSpPr/>
          <p:nvPr/>
        </p:nvSpPr>
        <p:spPr>
          <a:xfrm>
            <a:off x="6781482" y="1244584"/>
            <a:ext cx="4997742" cy="5219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2855" indent="-1252855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参照药品建议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布洛芬乳膏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外用。用于缓解局部软组织疼痛，以及扭伤、拉伤、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劳损引起的疼痛，也可用于骨关节炎的对症治疗。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优势和不足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</a:p>
          <a:p>
            <a:pPr marL="1252855" indent="-1252855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优势：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、日治疗费用极低；</a:t>
            </a:r>
          </a:p>
          <a:p>
            <a:pPr marL="1252855" indent="-1252855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、处方中成分为植物提取，性质温和，质量稳定，疗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效可靠，适合妇女和儿童。</a:t>
            </a:r>
          </a:p>
          <a:p>
            <a:pPr marL="1252855" indent="-1252855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、香港岭南药厂为百年品牌，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1988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年即在国内注册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销售，有近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40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年的市场检验，从未发生过质量问题。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有统计的记录为，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2005-2024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年，香松通络油在大陆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销售超过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362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万瓶。</a:t>
            </a:r>
          </a:p>
          <a:p>
            <a:pPr marL="1252855" indent="-1252855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、岭南药厂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年即通过美国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FDA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药品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GMP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审查认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证，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2000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年，获得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TGA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澳洲药品管理局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GMP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优质生产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管理认证。</a:t>
            </a: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AEDD4C93-2E02-4E25-13F9-6690622C2183}"/>
              </a:ext>
            </a:extLst>
          </p:cNvPr>
          <p:cNvSpPr txBox="1"/>
          <p:nvPr/>
        </p:nvSpPr>
        <p:spPr>
          <a:xfrm>
            <a:off x="11292206" y="6279424"/>
            <a:ext cx="487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1284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A424698C-D0FD-0BE0-2958-D33AE0F49DD4}"/>
              </a:ext>
            </a:extLst>
          </p:cNvPr>
          <p:cNvSpPr/>
          <p:nvPr/>
        </p:nvSpPr>
        <p:spPr>
          <a:xfrm>
            <a:off x="2635265" y="1482114"/>
            <a:ext cx="6921469" cy="3372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2855" indent="-1252855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所治疗疾病基本情况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年全球疼痛指数报告统计显示，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％的中国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人有过身体疼痛经历，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34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％的人每周都会经历身体疼痛，最常见的疼痛部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位是颈部、肩膀和腰背部。世界各国中有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8%-11.2%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的人患有慢性全身疼痛。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弥补未满足的治疗需求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处方中成分为植物提取，性质温和，质量稳定，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疗效可靠，适合妇女和儿童。</a:t>
            </a:r>
          </a:p>
          <a:p>
            <a:pPr marL="1252855" indent="-1252855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大陆地区发病率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％的中国人有过身体疼痛经历，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34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％的人每周都会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经历身体疼痛。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年发病患者总数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我国慢性疼痛患者超过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亿，且以每年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1~2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千万人的速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度增长。</a:t>
            </a: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56042565-A811-9687-EEED-17699C0BED59}"/>
              </a:ext>
            </a:extLst>
          </p:cNvPr>
          <p:cNvSpPr/>
          <p:nvPr/>
        </p:nvSpPr>
        <p:spPr>
          <a:xfrm>
            <a:off x="3606661" y="559347"/>
            <a:ext cx="58965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、香松通络油基本信息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E88CDC4-4EE8-508C-8923-09A36BFC0B2F}"/>
              </a:ext>
            </a:extLst>
          </p:cNvPr>
          <p:cNvSpPr txBox="1"/>
          <p:nvPr/>
        </p:nvSpPr>
        <p:spPr>
          <a:xfrm>
            <a:off x="11292206" y="6279424"/>
            <a:ext cx="487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335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DE0B43CB-F82F-4CEA-D8BD-B66DBD9FA8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610" y="1882718"/>
            <a:ext cx="6519851" cy="3978817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5235FF30-0116-0284-EE86-071F137DC879}"/>
              </a:ext>
            </a:extLst>
          </p:cNvPr>
          <p:cNvSpPr/>
          <p:nvPr/>
        </p:nvSpPr>
        <p:spPr>
          <a:xfrm>
            <a:off x="3606661" y="559347"/>
            <a:ext cx="58965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、香松通络油基本信息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B5AA7EE-868C-E6B6-2241-B4A30E505A6B}"/>
              </a:ext>
            </a:extLst>
          </p:cNvPr>
          <p:cNvSpPr txBox="1"/>
          <p:nvPr/>
        </p:nvSpPr>
        <p:spPr>
          <a:xfrm>
            <a:off x="11292206" y="6279424"/>
            <a:ext cx="487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30638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3DF071EE-BD79-284F-1205-C2F3804DEB20}"/>
              </a:ext>
            </a:extLst>
          </p:cNvPr>
          <p:cNvSpPr/>
          <p:nvPr/>
        </p:nvSpPr>
        <p:spPr>
          <a:xfrm>
            <a:off x="3201069" y="2111908"/>
            <a:ext cx="7602350" cy="2634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2855" indent="-1252855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说明书安全信息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不良反应尚不明确；注意事项尚不明确。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该药品在国内外不良反应情况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尚未发现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与目录内同类药品安全性优势和不足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</a:p>
          <a:p>
            <a:pPr marL="1252855" indent="-1252855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香松通络油上市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60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余年，尚未有国内及国外不良反应的报道及公告。与其他同类品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种比较，香松通络油处方中成分为植物提取，性质温和，质量稳定，疗效可靠，适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合妇女和儿童。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726EC36F-677E-E6CC-1217-CC471227FFE1}"/>
              </a:ext>
            </a:extLst>
          </p:cNvPr>
          <p:cNvSpPr/>
          <p:nvPr/>
        </p:nvSpPr>
        <p:spPr>
          <a:xfrm>
            <a:off x="3201069" y="1035103"/>
            <a:ext cx="57898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、香松通络油安全性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53564F1-3014-7A2A-087B-F3035556EA51}"/>
              </a:ext>
            </a:extLst>
          </p:cNvPr>
          <p:cNvSpPr txBox="1"/>
          <p:nvPr/>
        </p:nvSpPr>
        <p:spPr>
          <a:xfrm>
            <a:off x="11292206" y="6279424"/>
            <a:ext cx="487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4</a:t>
            </a:r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2B1C917-24F4-4026-6C43-9D587F3F89DD}"/>
              </a:ext>
            </a:extLst>
          </p:cNvPr>
          <p:cNvSpPr txBox="1"/>
          <p:nvPr/>
        </p:nvSpPr>
        <p:spPr>
          <a:xfrm>
            <a:off x="3201069" y="4288020"/>
            <a:ext cx="7056114" cy="1777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质量认证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endParaRPr lang="en-US" altLang="zh-TW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50000"/>
              </a:lnSpc>
            </a:pPr>
            <a:r>
              <a:rPr lang="en-US" altLang="zh-TW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2000</a:t>
            </a:r>
            <a:r>
              <a:rPr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年荣获由澳洲</a:t>
            </a:r>
            <a:r>
              <a:rPr lang="en-US" altLang="zh-TW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TGA</a:t>
            </a:r>
            <a:r>
              <a:rPr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颁发的「优良药品生产管理规范认证」</a:t>
            </a:r>
          </a:p>
          <a:p>
            <a:pPr lvl="0">
              <a:lnSpc>
                <a:spcPct val="150000"/>
              </a:lnSpc>
            </a:pPr>
            <a:r>
              <a:rPr lang="en-US" altLang="zh-TW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2012</a:t>
            </a:r>
            <a:r>
              <a:rPr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年获升级至「国际级优良药品生产管理规范 </a:t>
            </a:r>
            <a:r>
              <a:rPr lang="en-US" altLang="zh-TW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(PIC/S GMP)</a:t>
            </a:r>
            <a:r>
              <a:rPr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」</a:t>
            </a:r>
          </a:p>
          <a:p>
            <a:pPr lvl="0">
              <a:lnSpc>
                <a:spcPct val="150000"/>
              </a:lnSpc>
            </a:pPr>
            <a:r>
              <a:rPr lang="en-US" altLang="zh-TW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2016</a:t>
            </a:r>
            <a:r>
              <a:rPr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年荣获香港卫生署颁发「优良药品生产管理规范认证」</a:t>
            </a:r>
          </a:p>
          <a:p>
            <a:pPr lvl="0">
              <a:lnSpc>
                <a:spcPct val="150000"/>
              </a:lnSpc>
            </a:pPr>
            <a:r>
              <a:rPr lang="en-US" altLang="zh-TW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年通过美国</a:t>
            </a:r>
            <a:r>
              <a:rPr lang="en-US" altLang="zh-TW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FDA</a:t>
            </a:r>
            <a:r>
              <a:rPr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药品</a:t>
            </a:r>
            <a:r>
              <a:rPr lang="en-US" altLang="zh-TW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GMP</a:t>
            </a:r>
            <a:r>
              <a:rPr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规格审查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18298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80EF279F-FA2E-FA69-4EC8-24A0EC52A27F}"/>
              </a:ext>
            </a:extLst>
          </p:cNvPr>
          <p:cNvSpPr/>
          <p:nvPr/>
        </p:nvSpPr>
        <p:spPr>
          <a:xfrm>
            <a:off x="2552244" y="1801022"/>
            <a:ext cx="8739962" cy="2634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2855" indent="-1252855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临床试验和真实世界与对照品的比较优势和不足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</a:p>
          <a:p>
            <a:pPr marL="1252855" indent="-1252855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香松通络油对热板、甲醛引起的小鼠疼痛优于对照品或与对照品相似。对巴豆油、角叉菜胶引起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的小鼠炎症优于对照品或与对照品相似。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诊疗规范实施建议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可以在中医药领域临床从业者的指导下，开展合理的针灸和中药治疗。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技术评审报告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</a:p>
          <a:p>
            <a:pPr marL="1252855" indent="-1252855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消炎散肿、生肌排脓。主治浅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Ⅱ°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烧烫伤，无名肿毒，疥癞疮</a:t>
            </a:r>
            <a:r>
              <a:rPr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疔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蚊虫叮咬、筋骨酸痛。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70287635-59BA-4421-F72A-4A95EF0F001C}"/>
              </a:ext>
            </a:extLst>
          </p:cNvPr>
          <p:cNvSpPr/>
          <p:nvPr/>
        </p:nvSpPr>
        <p:spPr>
          <a:xfrm>
            <a:off x="3966269" y="932910"/>
            <a:ext cx="54879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、香松通络油有效性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4A7473E-00BA-7D03-7A61-BCCB5358026B}"/>
              </a:ext>
            </a:extLst>
          </p:cNvPr>
          <p:cNvSpPr txBox="1"/>
          <p:nvPr/>
        </p:nvSpPr>
        <p:spPr>
          <a:xfrm>
            <a:off x="11292206" y="6279424"/>
            <a:ext cx="487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5</a:t>
            </a:r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9879DF0-7297-07FA-71DE-14D4BB818677}"/>
              </a:ext>
            </a:extLst>
          </p:cNvPr>
          <p:cNvSpPr txBox="1"/>
          <p:nvPr/>
        </p:nvSpPr>
        <p:spPr>
          <a:xfrm>
            <a:off x="2522042" y="4576581"/>
            <a:ext cx="83764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产品销售范围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</a:p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产品除畅销香港、台湾、中国大陆、新加坡、越南、马来西亚等东南亚国家，还覆盖美国东西两岸，以及澳洲、欧洲等国家。</a:t>
            </a:r>
          </a:p>
        </p:txBody>
      </p:sp>
    </p:spTree>
    <p:extLst>
      <p:ext uri="{BB962C8B-B14F-4D97-AF65-F5344CB8AC3E}">
        <p14:creationId xmlns:p14="http://schemas.microsoft.com/office/powerpoint/2010/main" val="2313598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E5DB6D09-C4DA-44A8-BF64-8B4C0B3CA386}"/>
              </a:ext>
            </a:extLst>
          </p:cNvPr>
          <p:cNvSpPr/>
          <p:nvPr/>
        </p:nvSpPr>
        <p:spPr>
          <a:xfrm>
            <a:off x="3965313" y="1009735"/>
            <a:ext cx="53419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、香松通络油创新性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39A8C5A3-B77C-C97C-C87F-B6DEA6A32BAB}"/>
              </a:ext>
            </a:extLst>
          </p:cNvPr>
          <p:cNvSpPr/>
          <p:nvPr/>
        </p:nvSpPr>
        <p:spPr>
          <a:xfrm>
            <a:off x="3511870" y="2607282"/>
            <a:ext cx="7560097" cy="2501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2855" indent="-1252855">
              <a:lnSpc>
                <a:spcPct val="150000"/>
              </a:lnSpc>
            </a:pP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疗效和安全性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处方中成分为植物提取，性质温和，质量稳定，疗效可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靠，适合妇女和儿童。国内外无不良反应记录。</a:t>
            </a:r>
          </a:p>
          <a:p>
            <a:pPr marL="1252855" indent="-1252855">
              <a:lnSpc>
                <a:spcPct val="200000"/>
              </a:lnSpc>
            </a:pP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是否为自主知识产权的创新药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200000"/>
              </a:lnSpc>
            </a:pP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药品注册分类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中药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2855" indent="-1252855">
              <a:lnSpc>
                <a:spcPct val="200000"/>
              </a:lnSpc>
            </a:pP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传承性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药品配方、生产工艺独家。</a:t>
            </a: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2953D502-A60A-FA4D-1D49-1397C7B7DD44}"/>
              </a:ext>
            </a:extLst>
          </p:cNvPr>
          <p:cNvSpPr txBox="1"/>
          <p:nvPr/>
        </p:nvSpPr>
        <p:spPr>
          <a:xfrm>
            <a:off x="11292206" y="6279424"/>
            <a:ext cx="487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7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54753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835</Words>
  <Application>Microsoft Office PowerPoint</Application>
  <PresentationFormat>宽屏</PresentationFormat>
  <Paragraphs>73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等线</vt:lpstr>
      <vt:lpstr>等线 Light</vt:lpstr>
      <vt:lpstr>微软雅黑</vt:lpstr>
      <vt:lpstr>Arial</vt:lpstr>
      <vt:lpstr>Office 主题​​</vt:lpstr>
      <vt:lpstr>香松通络油药品摘要</vt:lpstr>
      <vt:lpstr>目录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xiaohui tian</dc:creator>
  <cp:lastModifiedBy>xiaohui tian</cp:lastModifiedBy>
  <cp:revision>4</cp:revision>
  <dcterms:created xsi:type="dcterms:W3CDTF">2024-07-09T06:28:33Z</dcterms:created>
  <dcterms:modified xsi:type="dcterms:W3CDTF">2024-07-11T03:11:57Z</dcterms:modified>
</cp:coreProperties>
</file>