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74" r:id="rId5"/>
    <p:sldId id="436" r:id="rId6"/>
    <p:sldId id="455" r:id="rId7"/>
    <p:sldId id="406" r:id="rId8"/>
    <p:sldId id="421" r:id="rId9"/>
    <p:sldId id="422" r:id="rId10"/>
    <p:sldId id="424" r:id="rId11"/>
    <p:sldId id="464" r:id="rId12"/>
    <p:sldId id="427" r:id="rId13"/>
    <p:sldId id="428" r:id="rId14"/>
    <p:sldId id="429" r:id="rId15"/>
  </p:sldIdLst>
  <p:sldSz cx="9144000" cy="6858000" type="screen4x3"/>
  <p:notesSz cx="6781800" cy="9926320"/>
  <p:custDataLst>
    <p:tags r:id="rId19"/>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7" userDrawn="1">
          <p15:clr>
            <a:srgbClr val="A4A3A4"/>
          </p15:clr>
        </p15:guide>
        <p15:guide id="2" pos="29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6699"/>
    <a:srgbClr val="006666"/>
    <a:srgbClr val="333399"/>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827" autoAdjust="0"/>
  </p:normalViewPr>
  <p:slideViewPr>
    <p:cSldViewPr showGuides="1">
      <p:cViewPr>
        <p:scale>
          <a:sx n="90" d="100"/>
          <a:sy n="90" d="100"/>
        </p:scale>
        <p:origin x="-1404" y="90"/>
      </p:cViewPr>
      <p:guideLst>
        <p:guide orient="horz" pos="2087"/>
        <p:guide pos="291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59.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41750" y="0"/>
            <a:ext cx="2938463" cy="496888"/>
          </a:xfrm>
          <a:prstGeom prst="rect">
            <a:avLst/>
          </a:prstGeom>
        </p:spPr>
        <p:txBody>
          <a:bodyPr vert="horz" lIns="91440" tIns="45720" rIns="91440" bIns="45720" rtlCol="0"/>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02DF2DA4-B05E-4EFE-A3EE-FDF5E44020D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09638" y="744538"/>
            <a:ext cx="4962525" cy="3722688"/>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7863" y="4714875"/>
            <a:ext cx="5426075" cy="4467225"/>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428163"/>
            <a:ext cx="2938463" cy="496888"/>
          </a:xfrm>
          <a:prstGeom prst="rect">
            <a:avLst/>
          </a:prstGeom>
        </p:spPr>
        <p:txBody>
          <a:bodyPr vert="horz" lIns="91440" tIns="45720" rIns="91440" bIns="45720" rtlCol="0" anchor="b"/>
          <a:lstStyle>
            <a:lvl1pPr algn="l">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41750" y="9428163"/>
            <a:ext cx="2938463" cy="496888"/>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TextEdit="1"/>
          </p:cNvSpPr>
          <p:nvPr>
            <p:ph type="sldImg"/>
          </p:nvPr>
        </p:nvSpPr>
        <p:spPr>
          <a:xfrm>
            <a:off x="909638" y="744538"/>
            <a:ext cx="4962525" cy="3722687"/>
          </a:xfrm>
          <a:ln>
            <a:solidFill>
              <a:srgbClr val="000000">
                <a:alpha val="100000"/>
              </a:srgbClr>
            </a:solidFill>
            <a:miter lim="800000"/>
          </a:ln>
        </p:spPr>
      </p:sp>
      <p:sp>
        <p:nvSpPr>
          <p:cNvPr id="21507" name="备注占位符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21508" name="灯片编号占位符 3"/>
          <p:cNvSpPr txBox="1">
            <a:spLocks noGrp="1"/>
          </p:cNvSpPr>
          <p:nvPr>
            <p:ph type="sldNum" sz="quarter"/>
          </p:nvPr>
        </p:nvSpPr>
        <p:spPr>
          <a:xfrm>
            <a:off x="3841750" y="9428163"/>
            <a:ext cx="2938463" cy="496887"/>
          </a:xfrm>
          <a:prstGeom prst="rect">
            <a:avLst/>
          </a:prstGeom>
          <a:noFill/>
          <a:ln w="9525">
            <a:noFill/>
          </a:ln>
        </p:spPr>
        <p:txBody>
          <a:bodyPr anchor="b" anchorCtr="0"/>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1"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1" y="609600"/>
            <a:ext cx="56769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nchorCtr="0"/>
          <a:lstStyle/>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kumimoji="1"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kumimoji="1"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latin typeface="Times New Roman" panose="02020603050405020304" pitchFamily="18" charset="0"/>
              </a:defRPr>
            </a:lvl1pPr>
          </a:lstStyle>
          <a:p>
            <a:pPr lvl="0" eaLnBrk="1" hangingPunct="1">
              <a:buNone/>
            </a:pPr>
            <a:fld id="{9A0DB2DC-4C9A-4742-B13C-FB6460FD3503}" type="slidenum">
              <a:rPr lang="en-US" altLang="zh-CN" dirty="0"/>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indefinite"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8" fill="hold">
                                          <p:stCondLst>
                                            <p:cond delay="0"/>
                                          </p:stCondLst>
                                        </p:cTn>
                                        <p:tgtEl>
                                          <p:spTgt spid="1026"/>
                                        </p:tgtEl>
                                      </p:cBhvr>
                                      <p:to x="150000" y="150000"/>
                                    </p:animScale>
                                  </p:childTnLst>
                                </p:cTn>
                              </p:par>
                              <p:par>
                                <p:cTn id="15" presetID="23" presetClass="entr" presetSubtype="16" fill="hold" grpId="0" nodeType="withEffect">
                                  <p:stCondLst>
                                    <p:cond delay="398"/>
                                  </p:stCondLst>
                                  <p:childTnLst>
                                    <p:set>
                                      <p:cBhvr>
                                        <p:cTn id="16" dur="indefinite" fill="hold">
                                          <p:stCondLst>
                                            <p:cond delay="0"/>
                                          </p:stCondLst>
                                        </p:cTn>
                                        <p:tgtEl>
                                          <p:spTgt spid="1027">
                                            <p:txEl>
                                              <p:pRg st="0" end="0"/>
                                            </p:txEl>
                                          </p:spTgt>
                                        </p:tgtEl>
                                        <p:attrNameLst>
                                          <p:attrName>style.visibility</p:attrName>
                                        </p:attrNameLst>
                                      </p:cBhvr>
                                      <p:to>
                                        <p:strVal val="visible"/>
                                      </p:to>
                                    </p:set>
                                    <p:anim calcmode="lin" valueType="num">
                                      <p:cBhvr>
                                        <p:cTn id="1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027">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indefinite"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398"/>
                                  </p:stCondLst>
                                  <p:childTnLst>
                                    <p:set>
                                      <p:cBhvr>
                                        <p:cTn id="24" dur="indefinite" fill="hold">
                                          <p:stCondLst>
                                            <p:cond delay="0"/>
                                          </p:stCondLst>
                                        </p:cTn>
                                        <p:tgtEl>
                                          <p:spTgt spid="1027">
                                            <p:txEl>
                                              <p:pRg st="2" end="2"/>
                                            </p:txEl>
                                          </p:spTgt>
                                        </p:tgtEl>
                                        <p:attrNameLst>
                                          <p:attrName>style.visibility</p:attrName>
                                        </p:attrNameLst>
                                      </p:cBhvr>
                                      <p:to>
                                        <p:strVal val="visible"/>
                                      </p:to>
                                    </p:set>
                                    <p:anim calcmode="lin" valueType="num">
                                      <p:cBhvr>
                                        <p:cTn id="25"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398"/>
                                  </p:stCondLst>
                                  <p:childTnLst>
                                    <p:set>
                                      <p:cBhvr>
                                        <p:cTn id="28" dur="indefinite" fill="hold">
                                          <p:stCondLst>
                                            <p:cond delay="0"/>
                                          </p:stCondLst>
                                        </p:cTn>
                                        <p:tgtEl>
                                          <p:spTgt spid="1027">
                                            <p:txEl>
                                              <p:pRg st="3" end="3"/>
                                            </p:txEl>
                                          </p:spTgt>
                                        </p:tgtEl>
                                        <p:attrNameLst>
                                          <p:attrName>style.visibility</p:attrName>
                                        </p:attrNameLst>
                                      </p:cBhvr>
                                      <p:to>
                                        <p:strVal val="visible"/>
                                      </p:to>
                                    </p:set>
                                    <p:anim calcmode="lin" valueType="num">
                                      <p:cBhvr>
                                        <p:cTn id="29"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027">
                                            <p:txEl>
                                              <p:pRg st="3" end="3"/>
                                            </p:txEl>
                                          </p:spTgt>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398"/>
                                  </p:stCondLst>
                                  <p:childTnLst>
                                    <p:set>
                                      <p:cBhvr>
                                        <p:cTn id="32" dur="indefinite" fill="hold">
                                          <p:stCondLst>
                                            <p:cond delay="0"/>
                                          </p:stCondLst>
                                        </p:cTn>
                                        <p:tgtEl>
                                          <p:spTgt spid="1027">
                                            <p:txEl>
                                              <p:pRg st="4" end="4"/>
                                            </p:txEl>
                                          </p:spTgt>
                                        </p:tgtEl>
                                        <p:attrNameLst>
                                          <p:attrName>style.visibility</p:attrName>
                                        </p:attrNameLst>
                                      </p:cBhvr>
                                      <p:to>
                                        <p:strVal val="visible"/>
                                      </p:to>
                                    </p:set>
                                    <p:anim calcmode="lin" valueType="num">
                                      <p:cBhvr>
                                        <p:cTn id="33"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xit" presetSubtype="32" fill="hold" grpId="2" nodeType="clickEffect">
                                  <p:stCondLst>
                                    <p:cond delay="0"/>
                                  </p:stCondLst>
                                  <p:childTnLst>
                                    <p:anim calcmode="lin" valueType="num">
                                      <p:cBhvr>
                                        <p:cTn id="38" dur="500" fill="hold"/>
                                        <p:tgtEl>
                                          <p:spTgt spid="1026"/>
                                        </p:tgtEl>
                                        <p:attrNameLst>
                                          <p:attrName>ppt_w</p:attrName>
                                        </p:attrNameLst>
                                      </p:cBhvr>
                                      <p:tavLst>
                                        <p:tav tm="0">
                                          <p:val>
                                            <p:strVal val="ppt_w"/>
                                          </p:val>
                                        </p:tav>
                                        <p:tav tm="100000">
                                          <p:val>
                                            <p:fltVal val="0"/>
                                          </p:val>
                                        </p:tav>
                                      </p:tavLst>
                                    </p:anim>
                                    <p:anim calcmode="lin" valueType="num">
                                      <p:cBhvr>
                                        <p:cTn id="39" dur="500" fill="hold"/>
                                        <p:tgtEl>
                                          <p:spTgt spid="1026"/>
                                        </p:tgtEl>
                                        <p:attrNameLst>
                                          <p:attrName>ppt_h</p:attrName>
                                        </p:attrNameLst>
                                      </p:cBhvr>
                                      <p:tavLst>
                                        <p:tav tm="0">
                                          <p:val>
                                            <p:strVal val="ppt_h"/>
                                          </p:val>
                                        </p:tav>
                                        <p:tav tm="100000">
                                          <p:val>
                                            <p:fltVal val="0"/>
                                          </p:val>
                                        </p:tav>
                                      </p:tavLst>
                                    </p:anim>
                                    <p:set>
                                      <p:cBhvr>
                                        <p:cTn id="40" dur="indefinite" fill="hold">
                                          <p:stCondLst>
                                            <p:cond delay="497"/>
                                          </p:stCondLst>
                                        </p:cTn>
                                        <p:tgtEl>
                                          <p:spTgt spid="1026"/>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1027">
                                            <p:txEl>
                                              <p:pRg st="0" end="0"/>
                                            </p:txEl>
                                          </p:spTgt>
                                        </p:tgtEl>
                                        <p:attrNameLst>
                                          <p:attrName>ppt_w</p:attrName>
                                        </p:attrNameLst>
                                      </p:cBhvr>
                                      <p:tavLst>
                                        <p:tav tm="0">
                                          <p:val>
                                            <p:strVal val="ppt_w"/>
                                          </p:val>
                                        </p:tav>
                                        <p:tav tm="100000">
                                          <p:val>
                                            <p:fltVal val="0"/>
                                          </p:val>
                                        </p:tav>
                                      </p:tavLst>
                                    </p:anim>
                                    <p:anim calcmode="lin" valueType="num">
                                      <p:cBhvr>
                                        <p:cTn id="43" dur="500" fill="hold"/>
                                        <p:tgtEl>
                                          <p:spTgt spid="1027">
                                            <p:txEl>
                                              <p:pRg st="0" end="0"/>
                                            </p:txEl>
                                          </p:spTgt>
                                        </p:tgtEl>
                                        <p:attrNameLst>
                                          <p:attrName>ppt_h</p:attrName>
                                        </p:attrNameLst>
                                      </p:cBhvr>
                                      <p:tavLst>
                                        <p:tav tm="0">
                                          <p:val>
                                            <p:strVal val="ppt_h"/>
                                          </p:val>
                                        </p:tav>
                                        <p:tav tm="100000">
                                          <p:val>
                                            <p:fltVal val="0"/>
                                          </p:val>
                                        </p:tav>
                                      </p:tavLst>
                                    </p:anim>
                                    <p:set>
                                      <p:cBhvr>
                                        <p:cTn id="44" dur="indefinite" fill="hold">
                                          <p:stCondLst>
                                            <p:cond delay="497"/>
                                          </p:stCondLst>
                                        </p:cTn>
                                        <p:tgtEl>
                                          <p:spTgt spid="1027">
                                            <p:txEl>
                                              <p:pRg st="0" end="0"/>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1027">
                                            <p:txEl>
                                              <p:pRg st="1" end="1"/>
                                            </p:txEl>
                                          </p:spTgt>
                                        </p:tgtEl>
                                        <p:attrNameLst>
                                          <p:attrName>ppt_w</p:attrName>
                                        </p:attrNameLst>
                                      </p:cBhvr>
                                      <p:tavLst>
                                        <p:tav tm="0">
                                          <p:val>
                                            <p:strVal val="ppt_w"/>
                                          </p:val>
                                        </p:tav>
                                        <p:tav tm="100000">
                                          <p:val>
                                            <p:fltVal val="0"/>
                                          </p:val>
                                        </p:tav>
                                      </p:tavLst>
                                    </p:anim>
                                    <p:anim calcmode="lin" valueType="num">
                                      <p:cBhvr>
                                        <p:cTn id="47" dur="500" fill="hold"/>
                                        <p:tgtEl>
                                          <p:spTgt spid="1027">
                                            <p:txEl>
                                              <p:pRg st="1" end="1"/>
                                            </p:txEl>
                                          </p:spTgt>
                                        </p:tgtEl>
                                        <p:attrNameLst>
                                          <p:attrName>ppt_h</p:attrName>
                                        </p:attrNameLst>
                                      </p:cBhvr>
                                      <p:tavLst>
                                        <p:tav tm="0">
                                          <p:val>
                                            <p:strVal val="ppt_h"/>
                                          </p:val>
                                        </p:tav>
                                        <p:tav tm="100000">
                                          <p:val>
                                            <p:fltVal val="0"/>
                                          </p:val>
                                        </p:tav>
                                      </p:tavLst>
                                    </p:anim>
                                    <p:set>
                                      <p:cBhvr>
                                        <p:cTn id="48" dur="indefinite" fill="hold">
                                          <p:stCondLst>
                                            <p:cond delay="497"/>
                                          </p:stCondLst>
                                        </p:cTn>
                                        <p:tgtEl>
                                          <p:spTgt spid="1027">
                                            <p:txEl>
                                              <p:pRg st="1" end="1"/>
                                            </p:txEl>
                                          </p:spTgt>
                                        </p:tgtEl>
                                        <p:attrNameLst>
                                          <p:attrName>style.visibility</p:attrName>
                                        </p:attrNameLst>
                                      </p:cBhvr>
                                      <p:to>
                                        <p:strVal val="hidden"/>
                                      </p:to>
                                    </p:set>
                                  </p:childTnLst>
                                </p:cTn>
                              </p:par>
                              <p:par>
                                <p:cTn id="49" presetID="23" presetClass="exit" presetSubtype="32" fill="hold" grpId="1" nodeType="withEffect">
                                  <p:stCondLst>
                                    <p:cond delay="0"/>
                                  </p:stCondLst>
                                  <p:childTnLst>
                                    <p:anim calcmode="lin" valueType="num">
                                      <p:cBhvr>
                                        <p:cTn id="50" dur="500" fill="hold"/>
                                        <p:tgtEl>
                                          <p:spTgt spid="1027">
                                            <p:txEl>
                                              <p:pRg st="2" end="2"/>
                                            </p:txEl>
                                          </p:spTgt>
                                        </p:tgtEl>
                                        <p:attrNameLst>
                                          <p:attrName>ppt_w</p:attrName>
                                        </p:attrNameLst>
                                      </p:cBhvr>
                                      <p:tavLst>
                                        <p:tav tm="0">
                                          <p:val>
                                            <p:strVal val="ppt_w"/>
                                          </p:val>
                                        </p:tav>
                                        <p:tav tm="100000">
                                          <p:val>
                                            <p:fltVal val="0"/>
                                          </p:val>
                                        </p:tav>
                                      </p:tavLst>
                                    </p:anim>
                                    <p:anim calcmode="lin" valueType="num">
                                      <p:cBhvr>
                                        <p:cTn id="51" dur="500" fill="hold"/>
                                        <p:tgtEl>
                                          <p:spTgt spid="1027">
                                            <p:txEl>
                                              <p:pRg st="2" end="2"/>
                                            </p:txEl>
                                          </p:spTgt>
                                        </p:tgtEl>
                                        <p:attrNameLst>
                                          <p:attrName>ppt_h</p:attrName>
                                        </p:attrNameLst>
                                      </p:cBhvr>
                                      <p:tavLst>
                                        <p:tav tm="0">
                                          <p:val>
                                            <p:strVal val="ppt_h"/>
                                          </p:val>
                                        </p:tav>
                                        <p:tav tm="100000">
                                          <p:val>
                                            <p:fltVal val="0"/>
                                          </p:val>
                                        </p:tav>
                                      </p:tavLst>
                                    </p:anim>
                                    <p:set>
                                      <p:cBhvr>
                                        <p:cTn id="52" dur="indefinite" fill="hold">
                                          <p:stCondLst>
                                            <p:cond delay="497"/>
                                          </p:stCondLst>
                                        </p:cTn>
                                        <p:tgtEl>
                                          <p:spTgt spid="1027">
                                            <p:txEl>
                                              <p:pRg st="2" end="2"/>
                                            </p:txEl>
                                          </p:spTgt>
                                        </p:tgtEl>
                                        <p:attrNameLst>
                                          <p:attrName>style.visibility</p:attrName>
                                        </p:attrNameLst>
                                      </p:cBhvr>
                                      <p:to>
                                        <p:strVal val="hidden"/>
                                      </p:to>
                                    </p:set>
                                  </p:childTnLst>
                                </p:cTn>
                              </p:par>
                              <p:par>
                                <p:cTn id="53" presetID="23" presetClass="exit" presetSubtype="32" fill="hold" grpId="1" nodeType="withEffect">
                                  <p:stCondLst>
                                    <p:cond delay="0"/>
                                  </p:stCondLst>
                                  <p:childTnLst>
                                    <p:anim calcmode="lin" valueType="num">
                                      <p:cBhvr>
                                        <p:cTn id="54" dur="500" fill="hold"/>
                                        <p:tgtEl>
                                          <p:spTgt spid="1027">
                                            <p:txEl>
                                              <p:pRg st="3" end="3"/>
                                            </p:txEl>
                                          </p:spTgt>
                                        </p:tgtEl>
                                        <p:attrNameLst>
                                          <p:attrName>ppt_w</p:attrName>
                                        </p:attrNameLst>
                                      </p:cBhvr>
                                      <p:tavLst>
                                        <p:tav tm="0">
                                          <p:val>
                                            <p:strVal val="ppt_w"/>
                                          </p:val>
                                        </p:tav>
                                        <p:tav tm="100000">
                                          <p:val>
                                            <p:fltVal val="0"/>
                                          </p:val>
                                        </p:tav>
                                      </p:tavLst>
                                    </p:anim>
                                    <p:anim calcmode="lin" valueType="num">
                                      <p:cBhvr>
                                        <p:cTn id="55" dur="500" fill="hold"/>
                                        <p:tgtEl>
                                          <p:spTgt spid="1027">
                                            <p:txEl>
                                              <p:pRg st="3" end="3"/>
                                            </p:txEl>
                                          </p:spTgt>
                                        </p:tgtEl>
                                        <p:attrNameLst>
                                          <p:attrName>ppt_h</p:attrName>
                                        </p:attrNameLst>
                                      </p:cBhvr>
                                      <p:tavLst>
                                        <p:tav tm="0">
                                          <p:val>
                                            <p:strVal val="ppt_h"/>
                                          </p:val>
                                        </p:tav>
                                        <p:tav tm="100000">
                                          <p:val>
                                            <p:fltVal val="0"/>
                                          </p:val>
                                        </p:tav>
                                      </p:tavLst>
                                    </p:anim>
                                    <p:set>
                                      <p:cBhvr>
                                        <p:cTn id="56" dur="indefinite" fill="hold">
                                          <p:stCondLst>
                                            <p:cond delay="497"/>
                                          </p:stCondLst>
                                        </p:cTn>
                                        <p:tgtEl>
                                          <p:spTgt spid="1027">
                                            <p:txEl>
                                              <p:pRg st="3" end="3"/>
                                            </p:txEl>
                                          </p:spTgt>
                                        </p:tgtEl>
                                        <p:attrNameLst>
                                          <p:attrName>style.visibility</p:attrName>
                                        </p:attrNameLst>
                                      </p:cBhvr>
                                      <p:to>
                                        <p:strVal val="hidden"/>
                                      </p:to>
                                    </p:set>
                                  </p:childTnLst>
                                </p:cTn>
                              </p:par>
                              <p:par>
                                <p:cTn id="57" presetID="23" presetClass="exit" presetSubtype="32" fill="hold" grpId="1" nodeType="withEffect">
                                  <p:stCondLst>
                                    <p:cond delay="0"/>
                                  </p:stCondLst>
                                  <p:childTnLst>
                                    <p:anim calcmode="lin" valueType="num">
                                      <p:cBhvr>
                                        <p:cTn id="58" dur="500" fill="hold"/>
                                        <p:tgtEl>
                                          <p:spTgt spid="1027">
                                            <p:txEl>
                                              <p:pRg st="4" end="4"/>
                                            </p:txEl>
                                          </p:spTgt>
                                        </p:tgtEl>
                                        <p:attrNameLst>
                                          <p:attrName>ppt_w</p:attrName>
                                        </p:attrNameLst>
                                      </p:cBhvr>
                                      <p:tavLst>
                                        <p:tav tm="0">
                                          <p:val>
                                            <p:strVal val="ppt_w"/>
                                          </p:val>
                                        </p:tav>
                                        <p:tav tm="100000">
                                          <p:val>
                                            <p:fltVal val="0"/>
                                          </p:val>
                                        </p:tav>
                                      </p:tavLst>
                                    </p:anim>
                                    <p:anim calcmode="lin" valueType="num">
                                      <p:cBhvr>
                                        <p:cTn id="59" dur="500" fill="hold"/>
                                        <p:tgtEl>
                                          <p:spTgt spid="1027">
                                            <p:txEl>
                                              <p:pRg st="4" end="4"/>
                                            </p:txEl>
                                          </p:spTgt>
                                        </p:tgtEl>
                                        <p:attrNameLst>
                                          <p:attrName>ppt_h</p:attrName>
                                        </p:attrNameLst>
                                      </p:cBhvr>
                                      <p:tavLst>
                                        <p:tav tm="0">
                                          <p:val>
                                            <p:strVal val="ppt_h"/>
                                          </p:val>
                                        </p:tav>
                                        <p:tav tm="100000">
                                          <p:val>
                                            <p:fltVal val="0"/>
                                          </p:val>
                                        </p:tav>
                                      </p:tavLst>
                                    </p:anim>
                                    <p:set>
                                      <p:cBhvr>
                                        <p:cTn id="60" dur="indefinite" fill="hold">
                                          <p:stCondLst>
                                            <p:cond delay="497"/>
                                          </p:stCondLst>
                                        </p:cTn>
                                        <p:tgtEl>
                                          <p:spTgt spid="102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6" grpId="1"/>
      <p:bldP spid="1026" grpId="2"/>
      <p:bldP spid="1027" grpId="0" build="p">
        <p:tmplLst>
          <p:tmpl lvl="1">
            <p:tnLst>
              <p:par>
                <p:cTn presetID="23" presetClass="entr" presetSubtype="16" fill="hold" nodeType="withEffect">
                  <p:stCondLst>
                    <p:cond delay="398"/>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2">
            <p:tnLst>
              <p:par>
                <p:cTn presetID="23" presetClass="entr" presetSubtype="16" fill="hold" nodeType="withEffect">
                  <p:stCondLst>
                    <p:cond delay="0"/>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3">
            <p:tnLst>
              <p:par>
                <p:cTn presetID="23" presetClass="entr" presetSubtype="16" fill="hold" nodeType="withEffect">
                  <p:stCondLst>
                    <p:cond delay="398"/>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4">
            <p:tnLst>
              <p:par>
                <p:cTn presetID="23" presetClass="entr" presetSubtype="16" fill="hold" nodeType="withEffect">
                  <p:stCondLst>
                    <p:cond delay="398"/>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 lvl="5">
            <p:tnLst>
              <p:par>
                <p:cTn presetID="23" presetClass="entr" presetSubtype="16" fill="hold" nodeType="withEffect">
                  <p:stCondLst>
                    <p:cond delay="398"/>
                  </p:stCondLst>
                  <p:childTnLst>
                    <p:set>
                      <p:cBhvr>
                        <p:cTn dur="indefinite"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childTnLst>
                </p:cTn>
              </p:par>
            </p:tnLst>
          </p:tmpl>
        </p:tmplLst>
      </p:bldP>
      <p:bldP spid="1027" grpId="1" build="allAtOnce">
        <p:tmplLst>
          <p:tmpl lvl="1">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indefinite" fill="hold">
                          <p:stCondLst>
                            <p:cond delay="497"/>
                          </p:stCondLst>
                        </p:cTn>
                        <p:tgtEl>
                          <p:spTgt spid="1027"/>
                        </p:tgtEl>
                        <p:attrNameLst>
                          <p:attrName>style.visibility</p:attrName>
                        </p:attrNameLst>
                      </p:cBhvr>
                      <p:to>
                        <p:strVal val="hidden"/>
                      </p:to>
                    </p:set>
                  </p:childTnLst>
                </p:cTn>
              </p:par>
            </p:tnLst>
          </p:tmpl>
          <p:tmpl lvl="2">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indefinite" fill="hold">
                          <p:stCondLst>
                            <p:cond delay="497"/>
                          </p:stCondLst>
                        </p:cTn>
                        <p:tgtEl>
                          <p:spTgt spid="1027"/>
                        </p:tgtEl>
                        <p:attrNameLst>
                          <p:attrName>style.visibility</p:attrName>
                        </p:attrNameLst>
                      </p:cBhvr>
                      <p:to>
                        <p:strVal val="hidden"/>
                      </p:to>
                    </p:set>
                  </p:childTnLst>
                </p:cTn>
              </p:par>
            </p:tnLst>
          </p:tmpl>
          <p:tmpl lvl="3">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indefinite" fill="hold">
                          <p:stCondLst>
                            <p:cond delay="497"/>
                          </p:stCondLst>
                        </p:cTn>
                        <p:tgtEl>
                          <p:spTgt spid="1027"/>
                        </p:tgtEl>
                        <p:attrNameLst>
                          <p:attrName>style.visibility</p:attrName>
                        </p:attrNameLst>
                      </p:cBhvr>
                      <p:to>
                        <p:strVal val="hidden"/>
                      </p:to>
                    </p:set>
                  </p:childTnLst>
                </p:cTn>
              </p:par>
            </p:tnLst>
          </p:tmpl>
          <p:tmpl lvl="4">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indefinite" fill="hold">
                          <p:stCondLst>
                            <p:cond delay="497"/>
                          </p:stCondLst>
                        </p:cTn>
                        <p:tgtEl>
                          <p:spTgt spid="1027"/>
                        </p:tgtEl>
                        <p:attrNameLst>
                          <p:attrName>style.visibility</p:attrName>
                        </p:attrNameLst>
                      </p:cBhvr>
                      <p:to>
                        <p:strVal val="hidden"/>
                      </p:to>
                    </p:set>
                  </p:childTnLst>
                </p:cTn>
              </p:par>
            </p:tnLst>
          </p:tmpl>
          <p:tmpl lvl="5">
            <p:tnLst>
              <p:par>
                <p:cTn presetID="23" presetClass="exit" presetSubtype="32" fill="hold" nodeType="withEffect">
                  <p:stCondLst>
                    <p:cond delay="0"/>
                  </p:stCondLst>
                  <p:childTnLst>
                    <p:anim calcmode="lin" valueType="num">
                      <p:cBhvr>
                        <p:cTn dur="500" fill="hold"/>
                        <p:tgtEl>
                          <p:spTgt spid="1027"/>
                        </p:tgtEl>
                        <p:attrNameLst>
                          <p:attrName>ppt_w</p:attrName>
                        </p:attrNameLst>
                      </p:cBhvr>
                      <p:tavLst>
                        <p:tav tm="0">
                          <p:val>
                            <p:strVal val="ppt_w"/>
                          </p:val>
                        </p:tav>
                        <p:tav tm="100000">
                          <p:val>
                            <p:fltVal val="0"/>
                          </p:val>
                        </p:tav>
                      </p:tavLst>
                    </p:anim>
                    <p:anim calcmode="lin" valueType="num">
                      <p:cBhvr>
                        <p:cTn dur="500" fill="hold"/>
                        <p:tgtEl>
                          <p:spTgt spid="1027"/>
                        </p:tgtEl>
                        <p:attrNameLst>
                          <p:attrName>ppt_h</p:attrName>
                        </p:attrNameLst>
                      </p:cBhvr>
                      <p:tavLst>
                        <p:tav tm="0">
                          <p:val>
                            <p:strVal val="ppt_h"/>
                          </p:val>
                        </p:tav>
                        <p:tav tm="100000">
                          <p:val>
                            <p:fltVal val="0"/>
                          </p:val>
                        </p:tav>
                      </p:tavLst>
                    </p:anim>
                    <p:set>
                      <p:cBhvr>
                        <p:cTn dur="indefinite" fill="hold">
                          <p:stCondLst>
                            <p:cond delay="497"/>
                          </p:stCondLst>
                        </p:cTn>
                        <p:tgtEl>
                          <p:spTgt spid="1027"/>
                        </p:tgtEl>
                        <p:attrNameLst>
                          <p:attrName>style.visibility</p:attrName>
                        </p:attrNameLst>
                      </p:cBhvr>
                      <p:to>
                        <p:strVal val="hidden"/>
                      </p:to>
                    </p:set>
                  </p:childTnLst>
                </p:cTn>
              </p:par>
            </p:tnLst>
          </p:tmpl>
        </p:tmplLst>
      </p:bldP>
    </p:bldLst>
  </p:timing>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9" Type="http://schemas.openxmlformats.org/officeDocument/2006/relationships/slideLayout" Target="../slideLayouts/slideLayout7.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4" Type="http://schemas.openxmlformats.org/officeDocument/2006/relationships/slideLayout" Target="../slideLayouts/slideLayout7.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cstate="print"/>
          <a:stretch>
            <a:fillRect/>
          </a:stretch>
        </a:blipFill>
        <a:effectLst/>
      </p:bgPr>
    </p:bg>
    <p:spTree>
      <p:nvGrpSpPr>
        <p:cNvPr id="1" name=""/>
        <p:cNvGrpSpPr/>
        <p:nvPr/>
      </p:nvGrpSpPr>
      <p:grpSpPr>
        <a:xfrm>
          <a:off x="0" y="0"/>
          <a:ext cx="0" cy="0"/>
          <a:chOff x="0" y="0"/>
          <a:chExt cx="0" cy="0"/>
        </a:xfrm>
      </p:grpSpPr>
      <p:pic>
        <p:nvPicPr>
          <p:cNvPr id="2051" name="Picture 5" descr="logo"/>
          <p:cNvPicPr>
            <a:picLocks noChangeAspect="1"/>
          </p:cNvPicPr>
          <p:nvPr/>
        </p:nvPicPr>
        <p:blipFill>
          <a:blip r:embed="rId2" cstate="print">
            <a:lum contrast="48000"/>
          </a:blip>
          <a:stretch>
            <a:fillRect/>
          </a:stretch>
        </p:blipFill>
        <p:spPr>
          <a:xfrm>
            <a:off x="7740352" y="5877272"/>
            <a:ext cx="1188132" cy="720080"/>
          </a:xfrm>
          <a:prstGeom prst="rect">
            <a:avLst/>
          </a:prstGeom>
          <a:noFill/>
          <a:ln w="9525">
            <a:noFill/>
          </a:ln>
        </p:spPr>
      </p:pic>
      <p:sp>
        <p:nvSpPr>
          <p:cNvPr id="2052" name="标题 3"/>
          <p:cNvSpPr/>
          <p:nvPr/>
        </p:nvSpPr>
        <p:spPr>
          <a:xfrm>
            <a:off x="1979930" y="1517650"/>
            <a:ext cx="3977640" cy="706755"/>
          </a:xfrm>
          <a:prstGeom prst="rect">
            <a:avLst/>
          </a:prstGeom>
          <a:noFill/>
          <a:ln w="9525">
            <a:noFill/>
          </a:ln>
        </p:spPr>
        <p:txBody>
          <a:bodyPr wrap="square" anchor="ctr" anchorCtr="0">
            <a:spAutoFit/>
          </a:bodyPr>
          <a:lstStyle/>
          <a:p>
            <a:pPr algn="ctr"/>
            <a:r>
              <a:rPr lang="zh-CN" altLang="en-US" sz="4000" dirty="0" smtClean="0">
                <a:solidFill>
                  <a:srgbClr val="1E4649"/>
                </a:solidFill>
                <a:latin typeface="华文行楷" panose="02010800040101010101" pitchFamily="2" charset="-122"/>
                <a:ea typeface="华文行楷" panose="02010800040101010101" pitchFamily="2" charset="-122"/>
              </a:rPr>
              <a:t>益心酮滴丸</a:t>
            </a:r>
            <a:endParaRPr lang="zh-CN" altLang="en-US" sz="4000" dirty="0">
              <a:solidFill>
                <a:srgbClr val="1E4649"/>
              </a:solidFill>
              <a:latin typeface="华文行楷" panose="02010800040101010101" pitchFamily="2" charset="-122"/>
              <a:ea typeface="华文行楷" panose="02010800040101010101" pitchFamily="2" charset="-122"/>
            </a:endParaRPr>
          </a:p>
        </p:txBody>
      </p:sp>
      <p:sp>
        <p:nvSpPr>
          <p:cNvPr id="2053" name="TextBox 5"/>
          <p:cNvSpPr txBox="1"/>
          <p:nvPr/>
        </p:nvSpPr>
        <p:spPr>
          <a:xfrm>
            <a:off x="1691680" y="3573016"/>
            <a:ext cx="5760640" cy="400110"/>
          </a:xfrm>
          <a:prstGeom prst="rect">
            <a:avLst/>
          </a:prstGeom>
          <a:noFill/>
          <a:ln w="9525">
            <a:noFill/>
          </a:ln>
        </p:spPr>
        <p:txBody>
          <a:bodyPr wrap="square">
            <a:spAutoFit/>
          </a:bodyPr>
          <a:lstStyle/>
          <a:p>
            <a:r>
              <a:rPr lang="zh-CN" altLang="en-US" sz="2000" b="1" dirty="0" smtClean="0">
                <a:solidFill>
                  <a:srgbClr val="006600"/>
                </a:solidFill>
                <a:latin typeface="Times New Roman" panose="02020603050405020304" pitchFamily="18" charset="0"/>
              </a:rPr>
              <a:t>上市许可持有人：</a:t>
            </a:r>
            <a:r>
              <a:rPr lang="zh-CN" sz="2000" b="1" dirty="0" smtClean="0">
                <a:solidFill>
                  <a:srgbClr val="006600"/>
                </a:solidFill>
                <a:latin typeface="Times New Roman" panose="02020603050405020304" pitchFamily="18" charset="0"/>
              </a:rPr>
              <a:t>浙</a:t>
            </a:r>
            <a:r>
              <a:rPr lang="zh-CN" sz="2000" b="1" dirty="0">
                <a:solidFill>
                  <a:srgbClr val="006600"/>
                </a:solidFill>
                <a:latin typeface="Times New Roman" panose="02020603050405020304" pitchFamily="18" charset="0"/>
              </a:rPr>
              <a:t>江天一堂药业有限公司</a:t>
            </a:r>
            <a:endParaRPr lang="zh-CN" sz="2000" b="1" dirty="0">
              <a:solidFill>
                <a:srgbClr val="006600"/>
              </a:solidFill>
              <a:latin typeface="Arial" panose="020B0604020202020204" pitchFamily="34" charset="0"/>
            </a:endParaRPr>
          </a:p>
        </p:txBody>
      </p:sp>
      <p:sp>
        <p:nvSpPr>
          <p:cNvPr id="6" name="标题 3"/>
          <p:cNvSpPr/>
          <p:nvPr/>
        </p:nvSpPr>
        <p:spPr>
          <a:xfrm>
            <a:off x="1547664" y="2637537"/>
            <a:ext cx="5760640" cy="521970"/>
          </a:xfrm>
          <a:prstGeom prst="rect">
            <a:avLst/>
          </a:prstGeom>
          <a:noFill/>
          <a:ln w="9525">
            <a:noFill/>
          </a:ln>
        </p:spPr>
        <p:txBody>
          <a:bodyPr wrap="square" anchor="ctr" anchorCtr="0">
            <a:spAutoFit/>
          </a:bodyPr>
          <a:lstStyle/>
          <a:p>
            <a:r>
              <a:rPr lang="en-US" altLang="zh-CN" sz="2800" b="1" dirty="0" smtClean="0">
                <a:latin typeface="+mj-ea"/>
                <a:ea typeface="+mj-ea"/>
              </a:rPr>
              <a:t>2024</a:t>
            </a:r>
            <a:r>
              <a:rPr lang="zh-CN" altLang="zh-CN" sz="2800" b="1" dirty="0" smtClean="0"/>
              <a:t>年国家医保药品目录调整</a:t>
            </a:r>
            <a:r>
              <a:rPr lang="zh-CN" altLang="en-US" sz="2800" b="1" dirty="0" smtClean="0"/>
              <a:t>申报</a:t>
            </a:r>
            <a:endParaRPr lang="zh-CN" altLang="zh-CN" sz="2800" dirty="0"/>
          </a:p>
        </p:txBody>
      </p:sp>
      <p:sp>
        <p:nvSpPr>
          <p:cNvPr id="7" name="Text Box 4"/>
          <p:cNvSpPr txBox="1"/>
          <p:nvPr/>
        </p:nvSpPr>
        <p:spPr>
          <a:xfrm>
            <a:off x="3635896" y="4149080"/>
            <a:ext cx="1728192" cy="307975"/>
          </a:xfrm>
          <a:prstGeom prst="rect">
            <a:avLst/>
          </a:prstGeom>
          <a:noFill/>
          <a:ln w="9525">
            <a:noFill/>
          </a:ln>
        </p:spPr>
        <p:txBody>
          <a:bodyPr wrap="square">
            <a:spAutoFit/>
          </a:bodyPr>
          <a:lstStyle/>
          <a:p>
            <a:pPr>
              <a:spcBef>
                <a:spcPct val="50000"/>
              </a:spcBef>
            </a:pPr>
            <a:r>
              <a:rPr lang="zh-CN" altLang="en-US" sz="1400" b="1" dirty="0" smtClean="0">
                <a:solidFill>
                  <a:schemeClr val="bg2"/>
                </a:solidFill>
                <a:latin typeface="Times New Roman" panose="02020603050405020304" pitchFamily="18" charset="0"/>
                <a:ea typeface="黑体" panose="02010609060101010101" pitchFamily="49" charset="-122"/>
              </a:rPr>
              <a:t>二</a:t>
            </a:r>
            <a:r>
              <a:rPr lang="en-US" altLang="zh-CN" sz="1400" b="1" dirty="0" smtClean="0">
                <a:solidFill>
                  <a:schemeClr val="bg2"/>
                </a:solidFill>
                <a:latin typeface="Times New Roman" panose="02020603050405020304" pitchFamily="18" charset="0"/>
                <a:ea typeface="黑体" panose="02010609060101010101" pitchFamily="49" charset="-122"/>
              </a:rPr>
              <a:t>○</a:t>
            </a:r>
            <a:r>
              <a:rPr lang="zh-CN" altLang="en-US" sz="1400" b="1" dirty="0" smtClean="0">
                <a:solidFill>
                  <a:schemeClr val="bg2"/>
                </a:solidFill>
                <a:latin typeface="Times New Roman" panose="02020603050405020304" pitchFamily="18" charset="0"/>
                <a:ea typeface="黑体" panose="02010609060101010101" pitchFamily="49" charset="-122"/>
              </a:rPr>
              <a:t>二四年七月</a:t>
            </a:r>
            <a:endParaRPr lang="zh-CN" altLang="en-US" sz="1400" b="1" dirty="0">
              <a:solidFill>
                <a:schemeClr val="bg2"/>
              </a:solidFill>
              <a:latin typeface="Times New Roman" panose="02020603050405020304" pitchFamily="18" charset="0"/>
              <a:ea typeface="黑体" panose="02010609060101010101" pitchFamily="49" charset="-122"/>
            </a:endParaRPr>
          </a:p>
        </p:txBody>
      </p:sp>
    </p:spTree>
  </p:cSld>
  <p:clrMapOvr>
    <a:masterClrMapping/>
  </p:clrMapOvr>
  <p:transition>
    <p:pull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516216" y="6381328"/>
            <a:ext cx="2971800" cy="307975"/>
          </a:xfrm>
          <a:prstGeom prst="rect">
            <a:avLst/>
          </a:prstGeom>
          <a:noFill/>
          <a:ln w="9525">
            <a:noFill/>
          </a:ln>
        </p:spPr>
        <p:txBody>
          <a:bodyPr>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128" y="6237312"/>
            <a:ext cx="838200" cy="508000"/>
          </a:xfrm>
          <a:prstGeom prst="rect">
            <a:avLst/>
          </a:prstGeom>
          <a:noFill/>
          <a:ln w="9525">
            <a:noFill/>
          </a:ln>
        </p:spPr>
      </p:pic>
      <p:sp>
        <p:nvSpPr>
          <p:cNvPr id="12" name="任意多边形 11"/>
          <p:cNvSpPr/>
          <p:nvPr>
            <p:custDataLst>
              <p:tags r:id="rId2"/>
            </p:custDataLst>
          </p:nvPr>
        </p:nvSpPr>
        <p:spPr>
          <a:xfrm>
            <a:off x="539552" y="188640"/>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611560" y="332656"/>
            <a:ext cx="802005"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charset="-122"/>
                <a:ea typeface="微软雅黑" panose="020B0503020204020204" charset="-122"/>
              </a:rPr>
              <a:t>04</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547664" y="476672"/>
            <a:ext cx="3888432" cy="50405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创新性（一）</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8" name="文本框 12"/>
          <p:cNvSpPr txBox="1"/>
          <p:nvPr/>
        </p:nvSpPr>
        <p:spPr>
          <a:xfrm>
            <a:off x="1259632" y="1340768"/>
            <a:ext cx="1440160"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创新程度</a:t>
            </a:r>
            <a:endParaRPr lang="zh-CN" altLang="en-US" dirty="0">
              <a:sym typeface="+mn-ea"/>
            </a:endParaRPr>
          </a:p>
        </p:txBody>
      </p:sp>
      <p:sp>
        <p:nvSpPr>
          <p:cNvPr id="19" name="文本框 8"/>
          <p:cNvSpPr txBox="1"/>
          <p:nvPr/>
        </p:nvSpPr>
        <p:spPr>
          <a:xfrm>
            <a:off x="755576" y="1844824"/>
            <a:ext cx="7632848" cy="1728192"/>
          </a:xfrm>
          <a:prstGeom prst="rect">
            <a:avLst/>
          </a:prstGeom>
          <a:noFill/>
        </p:spPr>
        <p:txBody>
          <a:bodyPr wrap="square" rtlCol="0">
            <a:noAutofit/>
          </a:bodyPr>
          <a:lstStyle/>
          <a:p>
            <a:pPr>
              <a:lnSpc>
                <a:spcPct val="120000"/>
              </a:lnSpc>
            </a:pPr>
            <a:r>
              <a:rPr lang="en-US" altLang="zh-CN" sz="1600" dirty="0" smtClean="0"/>
              <a:t>      </a:t>
            </a:r>
            <a:r>
              <a:rPr lang="zh-CN" altLang="zh-CN" sz="1600" dirty="0" smtClean="0">
                <a:latin typeface="宋体" panose="02010600030101010101" pitchFamily="2" charset="-122"/>
                <a:cs typeface="宋体" panose="02010600030101010101" pitchFamily="2" charset="-122"/>
              </a:rPr>
              <a:t>益心酮滴丸为</a:t>
            </a:r>
            <a:r>
              <a:rPr lang="zh-CN" altLang="zh-CN" sz="1600" dirty="0" smtClean="0">
                <a:solidFill>
                  <a:srgbClr val="FF0000"/>
                </a:solidFill>
                <a:latin typeface="宋体" panose="02010600030101010101" pitchFamily="2" charset="-122"/>
                <a:cs typeface="宋体" panose="02010600030101010101" pitchFamily="2" charset="-122"/>
              </a:rPr>
              <a:t>国家新药</a:t>
            </a:r>
            <a:r>
              <a:rPr lang="zh-CN" altLang="zh-CN" sz="1600" dirty="0" smtClean="0">
                <a:latin typeface="宋体" panose="02010600030101010101" pitchFamily="2" charset="-122"/>
                <a:cs typeface="宋体" panose="02010600030101010101" pitchFamily="2" charset="-122"/>
              </a:rPr>
              <a:t>、</a:t>
            </a:r>
            <a:r>
              <a:rPr lang="zh-CN" altLang="zh-CN" sz="1600" dirty="0" smtClean="0">
                <a:solidFill>
                  <a:srgbClr val="FF0000"/>
                </a:solidFill>
                <a:latin typeface="宋体" panose="02010600030101010101" pitchFamily="2" charset="-122"/>
                <a:cs typeface="宋体" panose="02010600030101010101" pitchFamily="2" charset="-122"/>
              </a:rPr>
              <a:t>国家火炬计划项目</a:t>
            </a:r>
            <a:r>
              <a:rPr lang="zh-CN" altLang="zh-CN" sz="1600" dirty="0" smtClean="0">
                <a:latin typeface="宋体" panose="02010600030101010101" pitchFamily="2" charset="-122"/>
                <a:cs typeface="宋体" panose="02010600030101010101" pitchFamily="2" charset="-122"/>
              </a:rPr>
              <a:t>产品、市优秀新产品，获市科学技术二等奖。</a:t>
            </a:r>
            <a:br>
              <a:rPr lang="en-US" altLang="zh-CN" sz="1600" dirty="0" smtClean="0">
                <a:latin typeface="宋体" panose="02010600030101010101" pitchFamily="2" charset="-122"/>
                <a:cs typeface="宋体" panose="02010600030101010101" pitchFamily="2" charset="-122"/>
              </a:rPr>
            </a:br>
            <a:r>
              <a:rPr lang="en-US" altLang="zh-CN" sz="1600" dirty="0" smtClean="0">
                <a:latin typeface="宋体" panose="02010600030101010101" pitchFamily="2" charset="-122"/>
                <a:cs typeface="宋体" panose="02010600030101010101" pitchFamily="2" charset="-122"/>
              </a:rPr>
              <a:t>    1</a:t>
            </a:r>
            <a:r>
              <a:rPr lang="zh-CN" altLang="zh-CN" sz="1600" dirty="0" smtClean="0">
                <a:latin typeface="宋体" panose="02010600030101010101" pitchFamily="2" charset="-122"/>
                <a:cs typeface="宋体" panose="02010600030101010101" pitchFamily="2" charset="-122"/>
              </a:rPr>
              <a:t>、采用渗漉、除色素、萃取等技术制备提取物，总黄酮含量大于</a:t>
            </a:r>
            <a:r>
              <a:rPr lang="en-US" altLang="zh-CN" sz="1600" dirty="0" smtClean="0">
                <a:latin typeface="宋体" panose="02010600030101010101" pitchFamily="2" charset="-122"/>
                <a:cs typeface="宋体" panose="02010600030101010101" pitchFamily="2" charset="-122"/>
              </a:rPr>
              <a:t>80%</a:t>
            </a:r>
            <a:r>
              <a:rPr lang="zh-CN" altLang="en-US" sz="1600" dirty="0" smtClean="0">
                <a:latin typeface="宋体" panose="02010600030101010101" pitchFamily="2" charset="-122"/>
                <a:cs typeface="宋体" panose="02010600030101010101" pitchFamily="2" charset="-122"/>
              </a:rPr>
              <a:t>。</a:t>
            </a:r>
            <a:endParaRPr lang="en-US" altLang="zh-CN" sz="1600" dirty="0" smtClean="0">
              <a:latin typeface="宋体" panose="02010600030101010101" pitchFamily="2" charset="-122"/>
              <a:cs typeface="宋体" panose="02010600030101010101" pitchFamily="2" charset="-122"/>
            </a:endParaRPr>
          </a:p>
          <a:p>
            <a:pPr>
              <a:lnSpc>
                <a:spcPct val="120000"/>
              </a:lnSpc>
            </a:pPr>
            <a:r>
              <a:rPr lang="en-US" altLang="zh-CN" sz="1600" dirty="0" smtClean="0">
                <a:latin typeface="宋体" panose="02010600030101010101" pitchFamily="2" charset="-122"/>
                <a:cs typeface="宋体" panose="02010600030101010101" pitchFamily="2" charset="-122"/>
              </a:rPr>
              <a:t>    2</a:t>
            </a:r>
            <a:r>
              <a:rPr lang="zh-CN" altLang="zh-CN" sz="1600" dirty="0" smtClean="0">
                <a:latin typeface="宋体" panose="02010600030101010101" pitchFamily="2" charset="-122"/>
                <a:cs typeface="宋体" panose="02010600030101010101" pitchFamily="2" charset="-122"/>
              </a:rPr>
              <a:t>、应用固体分散技术滴制成形，采用上下双层控温技术制成的滴丸圆整光洁</a:t>
            </a:r>
            <a:r>
              <a:rPr lang="zh-CN" altLang="en-US" sz="1600" dirty="0" smtClean="0">
                <a:latin typeface="宋体" panose="02010600030101010101" pitchFamily="2" charset="-122"/>
                <a:cs typeface="宋体" panose="02010600030101010101" pitchFamily="2" charset="-122"/>
              </a:rPr>
              <a:t>。</a:t>
            </a:r>
            <a:endParaRPr lang="en-US" altLang="zh-CN" sz="1600" dirty="0" smtClean="0">
              <a:latin typeface="宋体" panose="02010600030101010101" pitchFamily="2" charset="-122"/>
              <a:cs typeface="宋体" panose="02010600030101010101" pitchFamily="2" charset="-122"/>
            </a:endParaRPr>
          </a:p>
          <a:p>
            <a:pPr>
              <a:lnSpc>
                <a:spcPct val="120000"/>
              </a:lnSpc>
            </a:pPr>
            <a:r>
              <a:rPr lang="en-US" altLang="zh-CN" sz="1600" dirty="0" smtClean="0">
                <a:latin typeface="宋体" panose="02010600030101010101" pitchFamily="2" charset="-122"/>
                <a:cs typeface="宋体" panose="02010600030101010101" pitchFamily="2" charset="-122"/>
              </a:rPr>
              <a:t>    3</a:t>
            </a:r>
            <a:r>
              <a:rPr lang="zh-CN" altLang="zh-CN" sz="1600" dirty="0" smtClean="0">
                <a:latin typeface="宋体" panose="02010600030101010101" pitchFamily="2" charset="-122"/>
                <a:cs typeface="宋体" panose="02010600030101010101" pitchFamily="2" charset="-122"/>
              </a:rPr>
              <a:t>、滴丸剂较片剂、胶囊剂崩解时间短、吸收起效快</a:t>
            </a:r>
            <a:r>
              <a:rPr lang="zh-CN" altLang="en-US" sz="1600" dirty="0" smtClean="0">
                <a:latin typeface="宋体" panose="02010600030101010101" pitchFamily="2" charset="-122"/>
                <a:cs typeface="宋体" panose="02010600030101010101" pitchFamily="2" charset="-122"/>
              </a:rPr>
              <a:t>。</a:t>
            </a:r>
            <a:endParaRPr lang="zh-CN" altLang="zh-CN" sz="1600" dirty="0">
              <a:solidFill>
                <a:schemeClr val="tx1"/>
              </a:solidFill>
              <a:latin typeface="宋体" panose="02010600030101010101" pitchFamily="2" charset="-122"/>
              <a:cs typeface="宋体" panose="02010600030101010101" pitchFamily="2" charset="-122"/>
            </a:endParaRPr>
          </a:p>
        </p:txBody>
      </p:sp>
      <p:pic>
        <p:nvPicPr>
          <p:cNvPr id="14" name="图片 13" descr="2005年益心酮滴丸新药证书原件照片2"/>
          <p:cNvPicPr/>
          <p:nvPr/>
        </p:nvPicPr>
        <p:blipFill>
          <a:blip r:embed="rId4" cstate="print"/>
          <a:stretch>
            <a:fillRect/>
          </a:stretch>
        </p:blipFill>
        <p:spPr>
          <a:xfrm>
            <a:off x="395536" y="3717032"/>
            <a:ext cx="1944216" cy="2736304"/>
          </a:xfrm>
          <a:prstGeom prst="rect">
            <a:avLst/>
          </a:prstGeom>
        </p:spPr>
      </p:pic>
      <p:pic>
        <p:nvPicPr>
          <p:cNvPr id="16" name="图片 15" descr="2006年益心酮火炬计划项目证书照片"/>
          <p:cNvPicPr/>
          <p:nvPr/>
        </p:nvPicPr>
        <p:blipFill>
          <a:blip r:embed="rId5" cstate="print"/>
          <a:stretch>
            <a:fillRect/>
          </a:stretch>
        </p:blipFill>
        <p:spPr>
          <a:xfrm>
            <a:off x="2627784" y="3717032"/>
            <a:ext cx="2016224" cy="2736304"/>
          </a:xfrm>
          <a:prstGeom prst="rect">
            <a:avLst/>
          </a:prstGeom>
        </p:spPr>
      </p:pic>
      <p:pic>
        <p:nvPicPr>
          <p:cNvPr id="18" name="图片 17" descr="2005年度益心酮滴丸金华优秀新产品证书照片"/>
          <p:cNvPicPr/>
          <p:nvPr/>
        </p:nvPicPr>
        <p:blipFill>
          <a:blip r:embed="rId6" cstate="print"/>
          <a:stretch>
            <a:fillRect/>
          </a:stretch>
        </p:blipFill>
        <p:spPr>
          <a:xfrm>
            <a:off x="4788024" y="4149080"/>
            <a:ext cx="1800200" cy="1440160"/>
          </a:xfrm>
          <a:prstGeom prst="rect">
            <a:avLst/>
          </a:prstGeom>
        </p:spPr>
      </p:pic>
      <p:pic>
        <p:nvPicPr>
          <p:cNvPr id="20" name="图片 19" descr="2010年益心酮滴丸兰溪二等奖证书照片"/>
          <p:cNvPicPr/>
          <p:nvPr/>
        </p:nvPicPr>
        <p:blipFill>
          <a:blip r:embed="rId7" cstate="print"/>
          <a:stretch>
            <a:fillRect/>
          </a:stretch>
        </p:blipFill>
        <p:spPr>
          <a:xfrm>
            <a:off x="6804248" y="4149080"/>
            <a:ext cx="2195736" cy="1431806"/>
          </a:xfrm>
          <a:prstGeom prst="rect">
            <a:avLst/>
          </a:prstGeom>
        </p:spPr>
      </p:pic>
    </p:spTree>
  </p:cSld>
  <p:clrMapOvr>
    <a:masterClrMapping/>
  </p:clrMapOvr>
  <p:transition>
    <p:pull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444208" y="6165304"/>
            <a:ext cx="2304256" cy="307975"/>
          </a:xfrm>
          <a:prstGeom prst="rect">
            <a:avLst/>
          </a:prstGeom>
          <a:noFill/>
          <a:ln w="9525">
            <a:noFill/>
          </a:ln>
        </p:spPr>
        <p:txBody>
          <a:bodyPr wrap="square">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128" y="6093296"/>
            <a:ext cx="838200" cy="508000"/>
          </a:xfrm>
          <a:prstGeom prst="rect">
            <a:avLst/>
          </a:prstGeom>
          <a:noFill/>
          <a:ln w="9525">
            <a:noFill/>
          </a:ln>
        </p:spPr>
      </p:pic>
      <p:sp>
        <p:nvSpPr>
          <p:cNvPr id="12" name="任意多边形 11"/>
          <p:cNvSpPr/>
          <p:nvPr>
            <p:custDataLst>
              <p:tags r:id="rId2"/>
            </p:custDataLst>
          </p:nvPr>
        </p:nvSpPr>
        <p:spPr>
          <a:xfrm>
            <a:off x="539552" y="188640"/>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611560" y="332656"/>
            <a:ext cx="802005"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charset="-122"/>
                <a:ea typeface="微软雅黑" panose="020B0503020204020204" charset="-122"/>
              </a:rPr>
              <a:t>04</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547664" y="476672"/>
            <a:ext cx="3888432" cy="50405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创新性（二）</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8" name="文本框 12"/>
          <p:cNvSpPr txBox="1"/>
          <p:nvPr/>
        </p:nvSpPr>
        <p:spPr>
          <a:xfrm>
            <a:off x="1259632" y="1340768"/>
            <a:ext cx="1440160"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传承性</a:t>
            </a:r>
            <a:endParaRPr lang="zh-CN" altLang="en-US" dirty="0">
              <a:sym typeface="+mn-ea"/>
            </a:endParaRPr>
          </a:p>
        </p:txBody>
      </p:sp>
      <p:sp>
        <p:nvSpPr>
          <p:cNvPr id="19" name="文本框 8"/>
          <p:cNvSpPr txBox="1"/>
          <p:nvPr/>
        </p:nvSpPr>
        <p:spPr>
          <a:xfrm>
            <a:off x="755576" y="1844824"/>
            <a:ext cx="7632848" cy="1728192"/>
          </a:xfrm>
          <a:prstGeom prst="rect">
            <a:avLst/>
          </a:prstGeom>
          <a:noFill/>
        </p:spPr>
        <p:txBody>
          <a:bodyPr wrap="square" rtlCol="0">
            <a:noAutofit/>
          </a:bodyPr>
          <a:lstStyle/>
          <a:p>
            <a:r>
              <a:rPr lang="en-US" altLang="zh-CN" sz="1600" dirty="0" smtClean="0"/>
              <a:t>    </a:t>
            </a:r>
            <a:r>
              <a:rPr lang="zh-CN" altLang="zh-CN" sz="1600" dirty="0" smtClean="0"/>
              <a:t>《中药大辞典》、《中华本草》等记载，山楂叶为蔷薇科植物山里红或山楂的干燥叶，性平，味酸，归肝经，主含黄酮类成份，有活血化瘀、理气通脉、化浊降脂作用，临床用于冠心病、心绞痛及高脂血症等治疗。</a:t>
            </a:r>
            <a:endParaRPr lang="en-US" altLang="zh-CN" sz="1600" dirty="0" smtClean="0"/>
          </a:p>
          <a:p>
            <a:r>
              <a:rPr lang="en-US" altLang="zh-CN" sz="1600" dirty="0" smtClean="0"/>
              <a:t>       </a:t>
            </a:r>
            <a:r>
              <a:rPr lang="zh-CN" altLang="zh-CN" sz="1600" dirty="0" smtClean="0"/>
              <a:t>益心酮滴丸是以单味山楂叶为原料制成的滴丸，经临床研究，对冶疗冠心病心绞痛等疗效显著。</a:t>
            </a:r>
            <a:endParaRPr lang="zh-CN" altLang="zh-CN" sz="1600" dirty="0" smtClean="0"/>
          </a:p>
          <a:p>
            <a:pPr>
              <a:lnSpc>
                <a:spcPct val="100000"/>
              </a:lnSpc>
              <a:spcBef>
                <a:spcPts val="50"/>
              </a:spcBef>
              <a:spcAft>
                <a:spcPts val="0"/>
              </a:spcAft>
            </a:pPr>
            <a:r>
              <a:rPr lang="en-US" altLang="zh-CN" sz="1600" dirty="0" smtClean="0"/>
              <a:t>      </a:t>
            </a:r>
            <a:r>
              <a:rPr lang="zh-CN" altLang="zh-CN" sz="1600" dirty="0" smtClean="0"/>
              <a:t>上市持有许可人为</a:t>
            </a:r>
            <a:r>
              <a:rPr lang="zh-CN" altLang="zh-CN" sz="1600" dirty="0" smtClean="0">
                <a:solidFill>
                  <a:srgbClr val="FF0000"/>
                </a:solidFill>
              </a:rPr>
              <a:t>中华老字号企业</a:t>
            </a:r>
            <a:r>
              <a:rPr lang="zh-CN" altLang="zh-CN" sz="1600" dirty="0" smtClean="0"/>
              <a:t>，中药材炮制及制剂技艺为</a:t>
            </a:r>
            <a:r>
              <a:rPr lang="zh-CN" altLang="zh-CN" sz="1600" dirty="0" smtClean="0">
                <a:solidFill>
                  <a:srgbClr val="FF0000"/>
                </a:solidFill>
              </a:rPr>
              <a:t>非物质文化遗产</a:t>
            </a:r>
            <a:r>
              <a:rPr lang="zh-CN" altLang="zh-CN" sz="1600" dirty="0" smtClean="0"/>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7" name="图片 16" descr="2011年中华老字号证书"/>
          <p:cNvPicPr/>
          <p:nvPr/>
        </p:nvPicPr>
        <p:blipFill>
          <a:blip r:embed="rId4" cstate="print"/>
          <a:stretch>
            <a:fillRect/>
          </a:stretch>
        </p:blipFill>
        <p:spPr>
          <a:xfrm>
            <a:off x="755576" y="3645024"/>
            <a:ext cx="3384376" cy="2016224"/>
          </a:xfrm>
          <a:prstGeom prst="rect">
            <a:avLst/>
          </a:prstGeom>
        </p:spPr>
      </p:pic>
      <p:pic>
        <p:nvPicPr>
          <p:cNvPr id="21" name="图片 20" descr="2016年12月省非遗牌"/>
          <p:cNvPicPr/>
          <p:nvPr/>
        </p:nvPicPr>
        <p:blipFill>
          <a:blip r:embed="rId5" cstate="print"/>
          <a:stretch>
            <a:fillRect/>
          </a:stretch>
        </p:blipFill>
        <p:spPr>
          <a:xfrm>
            <a:off x="4572000" y="3645025"/>
            <a:ext cx="3633202" cy="2016224"/>
          </a:xfrm>
          <a:prstGeom prst="rect">
            <a:avLst/>
          </a:prstGeom>
        </p:spPr>
      </p:pic>
    </p:spTree>
  </p:cSld>
  <p:clrMapOvr>
    <a:masterClrMapping/>
  </p:clrMapOvr>
  <p:transition>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444208" y="6165304"/>
            <a:ext cx="2304256" cy="307975"/>
          </a:xfrm>
          <a:prstGeom prst="rect">
            <a:avLst/>
          </a:prstGeom>
          <a:noFill/>
          <a:ln w="9525">
            <a:noFill/>
          </a:ln>
        </p:spPr>
        <p:txBody>
          <a:bodyPr wrap="square">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128" y="6093296"/>
            <a:ext cx="838200" cy="508000"/>
          </a:xfrm>
          <a:prstGeom prst="rect">
            <a:avLst/>
          </a:prstGeom>
          <a:noFill/>
          <a:ln w="9525">
            <a:noFill/>
          </a:ln>
        </p:spPr>
      </p:pic>
      <p:sp>
        <p:nvSpPr>
          <p:cNvPr id="12" name="任意多边形 11"/>
          <p:cNvSpPr/>
          <p:nvPr>
            <p:custDataLst>
              <p:tags r:id="rId2"/>
            </p:custDataLst>
          </p:nvPr>
        </p:nvSpPr>
        <p:spPr>
          <a:xfrm>
            <a:off x="539552" y="188640"/>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611560" y="332656"/>
            <a:ext cx="802005"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charset="-122"/>
                <a:ea typeface="微软雅黑" panose="020B0503020204020204" charset="-122"/>
              </a:rPr>
              <a:t>05</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547664" y="332527"/>
            <a:ext cx="3888432" cy="50405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公平性（一）</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8" name="文本框 12"/>
          <p:cNvSpPr txBox="1"/>
          <p:nvPr/>
        </p:nvSpPr>
        <p:spPr>
          <a:xfrm>
            <a:off x="1331595" y="948690"/>
            <a:ext cx="3196590" cy="360045"/>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sz="1600" dirty="0" smtClean="0"/>
              <a:t>所治疗疾病对公共健康的影响</a:t>
            </a:r>
            <a:endParaRPr lang="zh-CN" altLang="zh-CN" sz="1600" dirty="0" smtClean="0">
              <a:sym typeface="+mn-ea"/>
            </a:endParaRPr>
          </a:p>
        </p:txBody>
      </p:sp>
      <p:sp>
        <p:nvSpPr>
          <p:cNvPr id="19" name="文本框 8"/>
          <p:cNvSpPr txBox="1"/>
          <p:nvPr/>
        </p:nvSpPr>
        <p:spPr>
          <a:xfrm>
            <a:off x="683260" y="1421130"/>
            <a:ext cx="7632700" cy="862965"/>
          </a:xfrm>
          <a:prstGeom prst="rect">
            <a:avLst/>
          </a:prstGeom>
          <a:noFill/>
        </p:spPr>
        <p:txBody>
          <a:bodyPr wrap="square" rtlCol="0">
            <a:noAutofit/>
          </a:bodyPr>
          <a:lstStyle/>
          <a:p>
            <a:pPr>
              <a:lnSpc>
                <a:spcPct val="100000"/>
              </a:lnSpc>
            </a:pPr>
            <a:r>
              <a:rPr lang="en-US" altLang="zh-CN" sz="1600" dirty="0" smtClean="0"/>
              <a:t>       </a:t>
            </a:r>
            <a:r>
              <a:rPr lang="zh-CN" altLang="zh-CN" sz="1600" dirty="0" smtClean="0"/>
              <a:t>心脑血管疾病为严重危害人民身体健康及生命安全的常见病、多发病，发病率和死亡率</a:t>
            </a:r>
            <a:r>
              <a:rPr lang="zh-CN" altLang="zh-CN" sz="1600" dirty="0" smtClean="0">
                <a:solidFill>
                  <a:srgbClr val="FF0000"/>
                </a:solidFill>
              </a:rPr>
              <a:t>居第一位</a:t>
            </a:r>
            <a:r>
              <a:rPr lang="zh-CN" altLang="zh-CN" sz="1600" dirty="0" smtClean="0"/>
              <a:t>。益心酮滴丸具有活血化瘀、宣通血脉功效，疗效显著，安全性高，</a:t>
            </a:r>
            <a:r>
              <a:rPr lang="zh-CN" altLang="zh-CN" sz="1600" dirty="0" smtClean="0">
                <a:solidFill>
                  <a:srgbClr val="FF0000"/>
                </a:solidFill>
              </a:rPr>
              <a:t>是治疗冠心病、心绞痛较理想中成药</a:t>
            </a:r>
            <a:r>
              <a:rPr lang="zh-CN" altLang="zh-CN" sz="1600" dirty="0" smtClean="0"/>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文本框 12"/>
          <p:cNvSpPr txBox="1"/>
          <p:nvPr/>
        </p:nvSpPr>
        <p:spPr>
          <a:xfrm>
            <a:off x="1188085" y="2258060"/>
            <a:ext cx="3129280" cy="360045"/>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sz="1600" dirty="0" smtClean="0"/>
              <a:t>符合“保基本”原则描述</a:t>
            </a:r>
            <a:endParaRPr lang="zh-CN" altLang="zh-CN" sz="1600" dirty="0" smtClean="0">
              <a:sym typeface="+mn-ea"/>
            </a:endParaRPr>
          </a:p>
        </p:txBody>
      </p:sp>
      <p:sp>
        <p:nvSpPr>
          <p:cNvPr id="14" name="文本框 8"/>
          <p:cNvSpPr txBox="1"/>
          <p:nvPr/>
        </p:nvSpPr>
        <p:spPr>
          <a:xfrm>
            <a:off x="683260" y="2636520"/>
            <a:ext cx="7632700" cy="628650"/>
          </a:xfrm>
          <a:prstGeom prst="rect">
            <a:avLst/>
          </a:prstGeom>
          <a:noFill/>
        </p:spPr>
        <p:txBody>
          <a:bodyPr wrap="square" rtlCol="0">
            <a:noAutofit/>
          </a:bodyPr>
          <a:lstStyle/>
          <a:p>
            <a:pPr>
              <a:lnSpc>
                <a:spcPct val="100000"/>
              </a:lnSpc>
            </a:pPr>
            <a:r>
              <a:rPr lang="en-US" altLang="zh-CN" sz="1600" dirty="0" smtClean="0"/>
              <a:t>       </a:t>
            </a:r>
            <a:r>
              <a:rPr lang="zh-CN" altLang="zh-CN" sz="1600" dirty="0" smtClean="0"/>
              <a:t>益心酮滴丸价格合理（</a:t>
            </a:r>
            <a:r>
              <a:rPr lang="zh-CN" altLang="zh-CN" sz="1600" dirty="0" smtClean="0">
                <a:solidFill>
                  <a:srgbClr val="FF0000"/>
                </a:solidFill>
              </a:rPr>
              <a:t>日均费用约</a:t>
            </a:r>
            <a:r>
              <a:rPr lang="en-US" altLang="zh-CN" sz="1600" dirty="0" smtClean="0">
                <a:solidFill>
                  <a:srgbClr val="FF0000"/>
                </a:solidFill>
              </a:rPr>
              <a:t>5</a:t>
            </a:r>
            <a:r>
              <a:rPr lang="zh-CN" altLang="zh-CN" sz="1600" dirty="0" smtClean="0">
                <a:solidFill>
                  <a:srgbClr val="FF0000"/>
                </a:solidFill>
              </a:rPr>
              <a:t>元</a:t>
            </a:r>
            <a:r>
              <a:rPr lang="zh-CN" altLang="zh-CN" sz="1600" dirty="0" smtClean="0"/>
              <a:t>），与同类药物比费用较低，药品费用水平与基本医疗保险基⾦和参保⼈承受能⼒相适</a:t>
            </a:r>
            <a:r>
              <a:rPr lang="zh-CN" altLang="zh-CN" sz="1600" dirty="0" smtClean="0"/>
              <a:t>应，</a:t>
            </a:r>
            <a:r>
              <a:rPr lang="zh-CN" altLang="zh-CN" sz="1600" dirty="0" smtClean="0">
                <a:solidFill>
                  <a:srgbClr val="FF0000"/>
                </a:solidFill>
              </a:rPr>
              <a:t>符合“保基本”原则</a:t>
            </a:r>
            <a:r>
              <a:rPr lang="zh-CN" altLang="zh-CN" sz="1600" dirty="0" smtClean="0"/>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 name="文本框 12"/>
          <p:cNvSpPr txBox="1"/>
          <p:nvPr/>
        </p:nvSpPr>
        <p:spPr>
          <a:xfrm>
            <a:off x="1187242" y="3305329"/>
            <a:ext cx="2520280"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sz="1600" dirty="0" smtClean="0"/>
              <a:t>弥补目录短板描述</a:t>
            </a:r>
            <a:endParaRPr lang="zh-CN" altLang="en-US" sz="1600" dirty="0">
              <a:sym typeface="+mn-ea"/>
            </a:endParaRPr>
          </a:p>
        </p:txBody>
      </p:sp>
      <p:sp>
        <p:nvSpPr>
          <p:cNvPr id="3" name="文本框 8"/>
          <p:cNvSpPr txBox="1"/>
          <p:nvPr/>
        </p:nvSpPr>
        <p:spPr>
          <a:xfrm>
            <a:off x="900430" y="3705225"/>
            <a:ext cx="5976620" cy="822960"/>
          </a:xfrm>
          <a:prstGeom prst="rect">
            <a:avLst/>
          </a:prstGeom>
          <a:noFill/>
        </p:spPr>
        <p:txBody>
          <a:bodyPr wrap="square" rtlCol="0">
            <a:noAutofit/>
          </a:bodyPr>
          <a:p>
            <a:pPr>
              <a:lnSpc>
                <a:spcPct val="100000"/>
              </a:lnSpc>
            </a:pPr>
            <a:r>
              <a:rPr lang="en-US" altLang="zh-CN" sz="1600" dirty="0" smtClean="0"/>
              <a:t>       </a:t>
            </a:r>
            <a:r>
              <a:rPr lang="zh-CN" altLang="zh-CN" sz="1600" dirty="0" smtClean="0"/>
              <a:t>益心酮滴丸属化瘀通脉剂，用于冠心病心绞痛</a:t>
            </a:r>
            <a:r>
              <a:rPr lang="zh-CN" altLang="zh-CN" sz="1600" dirty="0" smtClean="0">
                <a:solidFill>
                  <a:srgbClr val="FF0000"/>
                </a:solidFill>
              </a:rPr>
              <a:t>合并高脂血症的治疗效果明显</a:t>
            </a:r>
            <a:r>
              <a:rPr lang="zh-CN" altLang="zh-CN" sz="1600" dirty="0" smtClean="0"/>
              <a:t>，具有一药多用的疗效，能更好地满⾜临床⽤药需求，弥补了目录短板。</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12"/>
          <p:cNvSpPr txBox="1"/>
          <p:nvPr/>
        </p:nvSpPr>
        <p:spPr>
          <a:xfrm>
            <a:off x="1259632" y="4656202"/>
            <a:ext cx="2520280"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sz="1600" dirty="0" smtClean="0"/>
              <a:t>临床管理难度描述</a:t>
            </a:r>
            <a:endParaRPr lang="zh-CN" altLang="zh-CN" sz="1600" b="0" dirty="0" smtClean="0">
              <a:sym typeface="+mn-ea"/>
            </a:endParaRPr>
          </a:p>
        </p:txBody>
      </p:sp>
      <p:sp>
        <p:nvSpPr>
          <p:cNvPr id="5" name="文本框 8"/>
          <p:cNvSpPr txBox="1"/>
          <p:nvPr/>
        </p:nvSpPr>
        <p:spPr>
          <a:xfrm>
            <a:off x="899795" y="5016500"/>
            <a:ext cx="6408420" cy="610235"/>
          </a:xfrm>
          <a:prstGeom prst="rect">
            <a:avLst/>
          </a:prstGeom>
          <a:noFill/>
        </p:spPr>
        <p:txBody>
          <a:bodyPr wrap="square" rtlCol="0">
            <a:noAutofit/>
          </a:bodyPr>
          <a:p>
            <a:pPr>
              <a:lnSpc>
                <a:spcPct val="100000"/>
              </a:lnSpc>
            </a:pPr>
            <a:r>
              <a:rPr lang="en-US" altLang="zh-CN" sz="1600" dirty="0" smtClean="0"/>
              <a:t>       </a:t>
            </a:r>
            <a:r>
              <a:rPr lang="zh-CN" altLang="zh-CN" sz="1600" dirty="0" smtClean="0"/>
              <a:t>益心酮滴丸</a:t>
            </a:r>
            <a:r>
              <a:rPr lang="zh-CN" altLang="zh-CN" sz="1600" dirty="0" smtClean="0">
                <a:solidFill>
                  <a:srgbClr val="FF0000"/>
                </a:solidFill>
              </a:rPr>
              <a:t>安全性高</a:t>
            </a:r>
            <a:r>
              <a:rPr lang="zh-CN" altLang="zh-CN" sz="1600" dirty="0" smtClean="0"/>
              <a:t>，临床</a:t>
            </a:r>
            <a:r>
              <a:rPr lang="zh-CN" altLang="zh-CN" sz="1600" dirty="0" smtClean="0">
                <a:solidFill>
                  <a:srgbClr val="FF0000"/>
                </a:solidFill>
              </a:rPr>
              <a:t>滥用风险低</a:t>
            </a:r>
            <a:r>
              <a:rPr lang="zh-CN" altLang="zh-CN" sz="1600" dirty="0" smtClean="0"/>
              <a:t>；阴凉贮藏即可，易于临床应用管理；无需特殊临床管理，不额外增加临床管</a:t>
            </a:r>
            <a:r>
              <a:rPr lang="zh-CN" altLang="zh-CN" sz="1600" dirty="0" smtClean="0"/>
              <a:t>理难度</a:t>
            </a:r>
            <a:r>
              <a:rPr lang="zh-CN" altLang="zh-CN" sz="1600" dirty="0" smtClean="0"/>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732270" y="5949315"/>
            <a:ext cx="2251710" cy="306705"/>
          </a:xfrm>
          <a:prstGeom prst="rect">
            <a:avLst/>
          </a:prstGeom>
          <a:noFill/>
          <a:ln w="9525">
            <a:noFill/>
          </a:ln>
        </p:spPr>
        <p:txBody>
          <a:bodyPr wrap="square">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51830" y="5876608"/>
            <a:ext cx="838200" cy="508000"/>
          </a:xfrm>
          <a:prstGeom prst="rect">
            <a:avLst/>
          </a:prstGeom>
          <a:noFill/>
          <a:ln w="9525">
            <a:noFill/>
          </a:ln>
        </p:spPr>
      </p:pic>
      <p:sp>
        <p:nvSpPr>
          <p:cNvPr id="12" name="矩形 247"/>
          <p:cNvSpPr>
            <a:spLocks noChangeArrowheads="1"/>
          </p:cNvSpPr>
          <p:nvPr>
            <p:custDataLst>
              <p:tags r:id="rId2"/>
            </p:custDataLst>
          </p:nvPr>
        </p:nvSpPr>
        <p:spPr bwMode="auto">
          <a:xfrm>
            <a:off x="755576" y="1124744"/>
            <a:ext cx="147828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fontScale="90000"/>
          </a:bodyPr>
          <a:lstStyle>
            <a:lvl1pPr>
              <a:spcBef>
                <a:spcPct val="20000"/>
              </a:spcBef>
              <a:buFont typeface="Arial" panose="020B0604020202020204" pitchFamily="34" charset="0"/>
              <a:buChar char="•"/>
              <a:defRPr sz="3200">
                <a:solidFill>
                  <a:schemeClr val="tx1"/>
                </a:solidFill>
                <a:latin typeface="Calibri" panose="020F0502020204030204" charset="0"/>
                <a:ea typeface="PMingLiU"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PMingLiU"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PMingLiU"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9pPr>
          </a:lstStyle>
          <a:p>
            <a:pPr fontAlgn="auto">
              <a:lnSpc>
                <a:spcPct val="100000"/>
              </a:lnSpc>
              <a:spcBef>
                <a:spcPct val="0"/>
              </a:spcBef>
              <a:buFontTx/>
              <a:buNone/>
            </a:pPr>
            <a:r>
              <a:rPr kumimoji="0" lang="zh-CN" altLang="en-US" sz="5400" dirty="0">
                <a:solidFill>
                  <a:schemeClr val="lt1"/>
                </a:solidFill>
                <a:latin typeface="微软雅黑" panose="020B0503020204020204" charset="-122"/>
                <a:ea typeface="微软雅黑" panose="020B0503020204020204" charset="-122"/>
                <a:sym typeface="Arial" panose="020B0604020202020204" pitchFamily="34" charset="0"/>
              </a:rPr>
              <a:t>目录</a:t>
            </a:r>
            <a:endParaRPr kumimoji="0" lang="zh-CN" altLang="en-US" sz="540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13" name="矩形 248"/>
          <p:cNvSpPr>
            <a:spLocks noChangeArrowheads="1"/>
          </p:cNvSpPr>
          <p:nvPr>
            <p:custDataLst>
              <p:tags r:id="rId3"/>
            </p:custDataLst>
          </p:nvPr>
        </p:nvSpPr>
        <p:spPr bwMode="auto">
          <a:xfrm>
            <a:off x="2195736" y="1340768"/>
            <a:ext cx="23583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fontScale="97500"/>
          </a:bodyPr>
          <a:lstStyle>
            <a:lvl1pPr>
              <a:spcBef>
                <a:spcPct val="20000"/>
              </a:spcBef>
              <a:buFont typeface="Arial" panose="020B0604020202020204" pitchFamily="34" charset="0"/>
              <a:buChar char="•"/>
              <a:defRPr sz="3200">
                <a:solidFill>
                  <a:schemeClr val="tx1"/>
                </a:solidFill>
                <a:latin typeface="Calibri" panose="020F0502020204030204" charset="0"/>
                <a:ea typeface="PMingLiU"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PMingLiU"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PMingLiU"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PMingLiU" panose="02020500000000000000" pitchFamily="18" charset="-120"/>
              </a:defRPr>
            </a:lvl9pPr>
          </a:lstStyle>
          <a:p>
            <a:pPr algn="ctr" eaLnBrk="1" hangingPunct="1">
              <a:spcBef>
                <a:spcPct val="0"/>
              </a:spcBef>
              <a:buFontTx/>
              <a:buNone/>
            </a:pPr>
            <a:r>
              <a:rPr kumimoji="0" lang="en-US" altLang="zh-CN" sz="2800" dirty="0">
                <a:solidFill>
                  <a:schemeClr val="lt1"/>
                </a:solidFill>
                <a:latin typeface="微软雅黑" panose="020B0503020204020204" charset="-122"/>
                <a:ea typeface="微软雅黑" panose="020B0503020204020204" charset="-122"/>
                <a:sym typeface="Arial" panose="020B0604020202020204" pitchFamily="34" charset="0"/>
              </a:rPr>
              <a:t>/ CONTENTS</a:t>
            </a:r>
            <a:endParaRPr kumimoji="0" lang="en-US" altLang="zh-CN" sz="2800" dirty="0">
              <a:solidFill>
                <a:schemeClr val="lt1"/>
              </a:solidFill>
              <a:latin typeface="微软雅黑" panose="020B0503020204020204" charset="-122"/>
              <a:ea typeface="微软雅黑" panose="020B0503020204020204" charset="-122"/>
              <a:sym typeface="Arial" panose="020B0604020202020204" pitchFamily="34" charset="0"/>
            </a:endParaRPr>
          </a:p>
        </p:txBody>
      </p:sp>
      <p:sp>
        <p:nvSpPr>
          <p:cNvPr id="20" name="文本框 22"/>
          <p:cNvSpPr txBox="1"/>
          <p:nvPr>
            <p:custDataLst>
              <p:tags r:id="rId4"/>
            </p:custDataLst>
          </p:nvPr>
        </p:nvSpPr>
        <p:spPr>
          <a:xfrm>
            <a:off x="323528" y="3933056"/>
            <a:ext cx="2212985" cy="472771"/>
          </a:xfrm>
          <a:prstGeom prst="rect">
            <a:avLst/>
          </a:prstGeom>
          <a:noFill/>
        </p:spPr>
        <p:txBody>
          <a:bodyPr wrap="square" rtlCol="0"/>
          <a:lstStyle/>
          <a:p>
            <a:pPr marL="0" marR="0" lvl="0" indent="0" algn="ctr" defTabSz="914400" rtl="0" fontAlgn="auto">
              <a:lnSpc>
                <a:spcPct val="100000"/>
              </a:lnSpc>
              <a:spcBef>
                <a:spcPts val="0"/>
              </a:spcBef>
              <a:spcAft>
                <a:spcPts val="0"/>
              </a:spcAft>
              <a:buClrTx/>
              <a:buSzTx/>
              <a:buFontTx/>
              <a:buNone/>
            </a:pPr>
            <a:r>
              <a:rPr kumimoji="0" lang="zh-CN" altLang="en-US" sz="2200" b="1" i="0"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rPr>
              <a:t>药品基本信息</a:t>
            </a:r>
            <a:endParaRPr kumimoji="0" lang="zh-CN" altLang="en-US" sz="2200" b="1" i="0"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grpSp>
        <p:nvGrpSpPr>
          <p:cNvPr id="11" name="组合 10"/>
          <p:cNvGrpSpPr/>
          <p:nvPr>
            <p:custDataLst>
              <p:tags r:id="rId5"/>
            </p:custDataLst>
          </p:nvPr>
        </p:nvGrpSpPr>
        <p:grpSpPr>
          <a:xfrm>
            <a:off x="2771800" y="2996952"/>
            <a:ext cx="830188" cy="717084"/>
            <a:chOff x="4265" y="5641"/>
            <a:chExt cx="1803" cy="1803"/>
          </a:xfrm>
        </p:grpSpPr>
        <p:sp>
          <p:nvSpPr>
            <p:cNvPr id="14" name="椭圆 13"/>
            <p:cNvSpPr/>
            <p:nvPr>
              <p:custDataLst>
                <p:tags r:id="rId6"/>
              </p:custDataLst>
            </p:nvPr>
          </p:nvSpPr>
          <p:spPr>
            <a:xfrm>
              <a:off x="4265" y="5641"/>
              <a:ext cx="1803" cy="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15" name="椭圆 14"/>
            <p:cNvSpPr/>
            <p:nvPr>
              <p:custDataLst>
                <p:tags r:id="rId7"/>
              </p:custDataLst>
            </p:nvPr>
          </p:nvSpPr>
          <p:spPr>
            <a:xfrm>
              <a:off x="4345" y="5721"/>
              <a:ext cx="1644" cy="1644"/>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21" name="文本框 27"/>
            <p:cNvSpPr txBox="1"/>
            <p:nvPr>
              <p:custDataLst>
                <p:tags r:id="rId8"/>
              </p:custDataLst>
            </p:nvPr>
          </p:nvSpPr>
          <p:spPr>
            <a:xfrm>
              <a:off x="4491" y="6073"/>
              <a:ext cx="1341" cy="1018"/>
            </a:xfrm>
            <a:prstGeom prst="rect">
              <a:avLst/>
            </a:prstGeom>
            <a:noFill/>
          </p:spPr>
          <p:txBody>
            <a:bodyPr wrap="square" rtlCol="0">
              <a:normAutofit fontScale="70000" lnSpcReduction="20000"/>
            </a:bodyPr>
            <a:lstStyle/>
            <a:p>
              <a:pPr algn="ctr" fontAlgn="auto"/>
              <a:r>
                <a:rPr lang="en-US" altLang="zh-CN" sz="3600" spc="200" dirty="0">
                  <a:solidFill>
                    <a:schemeClr val="lt1"/>
                  </a:solidFill>
                  <a:latin typeface="Arial" panose="020B0604020202020204" pitchFamily="34" charset="0"/>
                  <a:ea typeface="微软雅黑" panose="020B0503020204020204" charset="-122"/>
                </a:rPr>
                <a:t>02</a:t>
              </a:r>
              <a:endParaRPr lang="en-US" altLang="zh-CN" sz="3600" spc="200" dirty="0">
                <a:solidFill>
                  <a:schemeClr val="lt1"/>
                </a:solidFill>
                <a:latin typeface="Arial" panose="020B0604020202020204" pitchFamily="34" charset="0"/>
                <a:ea typeface="微软雅黑" panose="020B0503020204020204" charset="-122"/>
              </a:endParaRPr>
            </a:p>
          </p:txBody>
        </p:sp>
      </p:grpSp>
      <p:grpSp>
        <p:nvGrpSpPr>
          <p:cNvPr id="22" name="组合 21"/>
          <p:cNvGrpSpPr/>
          <p:nvPr>
            <p:custDataLst>
              <p:tags r:id="rId9"/>
            </p:custDataLst>
          </p:nvPr>
        </p:nvGrpSpPr>
        <p:grpSpPr>
          <a:xfrm>
            <a:off x="1043608" y="2996952"/>
            <a:ext cx="796328" cy="742120"/>
            <a:chOff x="4265" y="5641"/>
            <a:chExt cx="1803" cy="1803"/>
          </a:xfrm>
        </p:grpSpPr>
        <p:sp>
          <p:nvSpPr>
            <p:cNvPr id="23" name="椭圆 22"/>
            <p:cNvSpPr/>
            <p:nvPr>
              <p:custDataLst>
                <p:tags r:id="rId10"/>
              </p:custDataLst>
            </p:nvPr>
          </p:nvSpPr>
          <p:spPr>
            <a:xfrm>
              <a:off x="4265" y="5641"/>
              <a:ext cx="1803" cy="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24" name="椭圆 23"/>
            <p:cNvSpPr/>
            <p:nvPr>
              <p:custDataLst>
                <p:tags r:id="rId11"/>
              </p:custDataLst>
            </p:nvPr>
          </p:nvSpPr>
          <p:spPr>
            <a:xfrm>
              <a:off x="4345" y="5721"/>
              <a:ext cx="1644" cy="1644"/>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25" name="文本框 33"/>
            <p:cNvSpPr txBox="1"/>
            <p:nvPr>
              <p:custDataLst>
                <p:tags r:id="rId12"/>
              </p:custDataLst>
            </p:nvPr>
          </p:nvSpPr>
          <p:spPr>
            <a:xfrm>
              <a:off x="4491" y="6073"/>
              <a:ext cx="1341" cy="1018"/>
            </a:xfrm>
            <a:prstGeom prst="rect">
              <a:avLst/>
            </a:prstGeom>
            <a:noFill/>
          </p:spPr>
          <p:txBody>
            <a:bodyPr wrap="square" rtlCol="0">
              <a:normAutofit fontScale="70000" lnSpcReduction="20000"/>
            </a:bodyPr>
            <a:lstStyle/>
            <a:p>
              <a:pPr algn="ctr" fontAlgn="auto"/>
              <a:r>
                <a:rPr lang="en-US" altLang="zh-CN" sz="3600" spc="200" dirty="0">
                  <a:solidFill>
                    <a:schemeClr val="lt1"/>
                  </a:solidFill>
                  <a:latin typeface="Arial" panose="020B0604020202020204" pitchFamily="34" charset="0"/>
                  <a:ea typeface="微软雅黑" panose="020B0503020204020204" charset="-122"/>
                </a:rPr>
                <a:t>01</a:t>
              </a:r>
              <a:endParaRPr lang="en-US" altLang="zh-CN" sz="3600" spc="200" dirty="0">
                <a:solidFill>
                  <a:schemeClr val="lt1"/>
                </a:solidFill>
                <a:latin typeface="Arial" panose="020B0604020202020204" pitchFamily="34" charset="0"/>
                <a:ea typeface="微软雅黑" panose="020B0503020204020204" charset="-122"/>
              </a:endParaRPr>
            </a:p>
          </p:txBody>
        </p:sp>
      </p:grpSp>
      <p:grpSp>
        <p:nvGrpSpPr>
          <p:cNvPr id="27" name="组合 26"/>
          <p:cNvGrpSpPr/>
          <p:nvPr>
            <p:custDataLst>
              <p:tags r:id="rId13"/>
            </p:custDataLst>
          </p:nvPr>
        </p:nvGrpSpPr>
        <p:grpSpPr>
          <a:xfrm>
            <a:off x="4283968" y="2996952"/>
            <a:ext cx="830188" cy="717084"/>
            <a:chOff x="4265" y="5641"/>
            <a:chExt cx="1803" cy="1803"/>
          </a:xfrm>
        </p:grpSpPr>
        <p:sp>
          <p:nvSpPr>
            <p:cNvPr id="28" name="椭圆 27"/>
            <p:cNvSpPr/>
            <p:nvPr>
              <p:custDataLst>
                <p:tags r:id="rId14"/>
              </p:custDataLst>
            </p:nvPr>
          </p:nvSpPr>
          <p:spPr>
            <a:xfrm>
              <a:off x="4265" y="5641"/>
              <a:ext cx="1803" cy="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29" name="椭圆 28"/>
            <p:cNvSpPr/>
            <p:nvPr>
              <p:custDataLst>
                <p:tags r:id="rId15"/>
              </p:custDataLst>
            </p:nvPr>
          </p:nvSpPr>
          <p:spPr>
            <a:xfrm>
              <a:off x="4345" y="5721"/>
              <a:ext cx="1644" cy="1644"/>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0" name="文本框 27"/>
            <p:cNvSpPr txBox="1"/>
            <p:nvPr>
              <p:custDataLst>
                <p:tags r:id="rId16"/>
              </p:custDataLst>
            </p:nvPr>
          </p:nvSpPr>
          <p:spPr>
            <a:xfrm>
              <a:off x="4491" y="6073"/>
              <a:ext cx="1341" cy="1018"/>
            </a:xfrm>
            <a:prstGeom prst="rect">
              <a:avLst/>
            </a:prstGeom>
            <a:noFill/>
          </p:spPr>
          <p:txBody>
            <a:bodyPr wrap="square" rtlCol="0">
              <a:normAutofit fontScale="70000" lnSpcReduction="20000"/>
            </a:bodyPr>
            <a:lstStyle/>
            <a:p>
              <a:pPr algn="ctr" fontAlgn="auto"/>
              <a:r>
                <a:rPr lang="en-US" altLang="zh-CN" sz="3600" spc="200" dirty="0" smtClean="0">
                  <a:solidFill>
                    <a:schemeClr val="lt1"/>
                  </a:solidFill>
                  <a:latin typeface="Arial" panose="020B0604020202020204" pitchFamily="34" charset="0"/>
                  <a:ea typeface="微软雅黑" panose="020B0503020204020204" charset="-122"/>
                </a:rPr>
                <a:t>03</a:t>
              </a:r>
              <a:endParaRPr lang="en-US" altLang="zh-CN" sz="3600" spc="200" dirty="0">
                <a:solidFill>
                  <a:schemeClr val="lt1"/>
                </a:solidFill>
                <a:latin typeface="Arial" panose="020B0604020202020204" pitchFamily="34" charset="0"/>
                <a:ea typeface="微软雅黑" panose="020B0503020204020204" charset="-122"/>
              </a:endParaRPr>
            </a:p>
          </p:txBody>
        </p:sp>
      </p:grpSp>
      <p:grpSp>
        <p:nvGrpSpPr>
          <p:cNvPr id="31" name="组合 30"/>
          <p:cNvGrpSpPr/>
          <p:nvPr>
            <p:custDataLst>
              <p:tags r:id="rId17"/>
            </p:custDataLst>
          </p:nvPr>
        </p:nvGrpSpPr>
        <p:grpSpPr>
          <a:xfrm>
            <a:off x="5796136" y="2996952"/>
            <a:ext cx="830188" cy="717084"/>
            <a:chOff x="4265" y="5641"/>
            <a:chExt cx="1803" cy="1803"/>
          </a:xfrm>
        </p:grpSpPr>
        <p:sp>
          <p:nvSpPr>
            <p:cNvPr id="32" name="椭圆 31"/>
            <p:cNvSpPr/>
            <p:nvPr>
              <p:custDataLst>
                <p:tags r:id="rId18"/>
              </p:custDataLst>
            </p:nvPr>
          </p:nvSpPr>
          <p:spPr>
            <a:xfrm>
              <a:off x="4265" y="5641"/>
              <a:ext cx="1803" cy="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3" name="椭圆 32"/>
            <p:cNvSpPr/>
            <p:nvPr>
              <p:custDataLst>
                <p:tags r:id="rId19"/>
              </p:custDataLst>
            </p:nvPr>
          </p:nvSpPr>
          <p:spPr>
            <a:xfrm>
              <a:off x="4345" y="5721"/>
              <a:ext cx="1644" cy="1644"/>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4" name="文本框 27"/>
            <p:cNvSpPr txBox="1"/>
            <p:nvPr>
              <p:custDataLst>
                <p:tags r:id="rId20"/>
              </p:custDataLst>
            </p:nvPr>
          </p:nvSpPr>
          <p:spPr>
            <a:xfrm>
              <a:off x="4491" y="6073"/>
              <a:ext cx="1341" cy="1018"/>
            </a:xfrm>
            <a:prstGeom prst="rect">
              <a:avLst/>
            </a:prstGeom>
            <a:noFill/>
          </p:spPr>
          <p:txBody>
            <a:bodyPr wrap="square" rtlCol="0">
              <a:normAutofit fontScale="70000" lnSpcReduction="20000"/>
            </a:bodyPr>
            <a:lstStyle/>
            <a:p>
              <a:pPr algn="ctr" fontAlgn="auto"/>
              <a:r>
                <a:rPr lang="en-US" altLang="zh-CN" sz="3600" spc="200" dirty="0" smtClean="0">
                  <a:solidFill>
                    <a:schemeClr val="lt1"/>
                  </a:solidFill>
                  <a:latin typeface="Arial" panose="020B0604020202020204" pitchFamily="34" charset="0"/>
                  <a:ea typeface="微软雅黑" panose="020B0503020204020204" charset="-122"/>
                </a:rPr>
                <a:t>04</a:t>
              </a:r>
              <a:endParaRPr lang="en-US" altLang="zh-CN" sz="3600" spc="200" dirty="0">
                <a:solidFill>
                  <a:schemeClr val="lt1"/>
                </a:solidFill>
                <a:latin typeface="Arial" panose="020B0604020202020204" pitchFamily="34" charset="0"/>
                <a:ea typeface="微软雅黑" panose="020B0503020204020204" charset="-122"/>
              </a:endParaRPr>
            </a:p>
          </p:txBody>
        </p:sp>
      </p:grpSp>
      <p:grpSp>
        <p:nvGrpSpPr>
          <p:cNvPr id="35" name="组合 34"/>
          <p:cNvGrpSpPr/>
          <p:nvPr>
            <p:custDataLst>
              <p:tags r:id="rId21"/>
            </p:custDataLst>
          </p:nvPr>
        </p:nvGrpSpPr>
        <p:grpSpPr>
          <a:xfrm>
            <a:off x="7236296" y="2996952"/>
            <a:ext cx="830188" cy="717084"/>
            <a:chOff x="4265" y="5641"/>
            <a:chExt cx="1803" cy="1803"/>
          </a:xfrm>
        </p:grpSpPr>
        <p:sp>
          <p:nvSpPr>
            <p:cNvPr id="36" name="椭圆 35"/>
            <p:cNvSpPr/>
            <p:nvPr>
              <p:custDataLst>
                <p:tags r:id="rId22"/>
              </p:custDataLst>
            </p:nvPr>
          </p:nvSpPr>
          <p:spPr>
            <a:xfrm>
              <a:off x="4265" y="5641"/>
              <a:ext cx="1803" cy="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7" name="椭圆 36"/>
            <p:cNvSpPr/>
            <p:nvPr>
              <p:custDataLst>
                <p:tags r:id="rId23"/>
              </p:custDataLst>
            </p:nvPr>
          </p:nvSpPr>
          <p:spPr>
            <a:xfrm>
              <a:off x="4345" y="5721"/>
              <a:ext cx="1644" cy="1644"/>
            </a:xfrm>
            <a:prstGeom prst="ellipse">
              <a:avLst/>
            </a:prstGeom>
            <a:no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a:endParaRPr lang="zh-CN" altLang="en-US" spc="200">
                <a:solidFill>
                  <a:schemeClr val="lt1"/>
                </a:solidFill>
                <a:latin typeface="Arial" panose="020B0604020202020204" pitchFamily="34" charset="0"/>
                <a:ea typeface="微软雅黑" panose="020B0503020204020204" charset="-122"/>
              </a:endParaRPr>
            </a:p>
          </p:txBody>
        </p:sp>
        <p:sp>
          <p:nvSpPr>
            <p:cNvPr id="38" name="文本框 27"/>
            <p:cNvSpPr txBox="1"/>
            <p:nvPr>
              <p:custDataLst>
                <p:tags r:id="rId24"/>
              </p:custDataLst>
            </p:nvPr>
          </p:nvSpPr>
          <p:spPr>
            <a:xfrm>
              <a:off x="4491" y="6073"/>
              <a:ext cx="1341" cy="1018"/>
            </a:xfrm>
            <a:prstGeom prst="rect">
              <a:avLst/>
            </a:prstGeom>
            <a:noFill/>
          </p:spPr>
          <p:txBody>
            <a:bodyPr wrap="square" rtlCol="0">
              <a:normAutofit fontScale="70000" lnSpcReduction="20000"/>
            </a:bodyPr>
            <a:lstStyle/>
            <a:p>
              <a:pPr algn="ctr" fontAlgn="auto"/>
              <a:r>
                <a:rPr lang="en-US" altLang="zh-CN" sz="3600" spc="200" dirty="0" smtClean="0">
                  <a:solidFill>
                    <a:schemeClr val="lt1"/>
                  </a:solidFill>
                  <a:latin typeface="Arial" panose="020B0604020202020204" pitchFamily="34" charset="0"/>
                  <a:ea typeface="微软雅黑" panose="020B0503020204020204" charset="-122"/>
                </a:rPr>
                <a:t>05</a:t>
              </a:r>
              <a:endParaRPr lang="en-US" altLang="zh-CN" sz="3600" spc="200" dirty="0">
                <a:solidFill>
                  <a:schemeClr val="lt1"/>
                </a:solidFill>
                <a:latin typeface="Arial" panose="020B0604020202020204" pitchFamily="34" charset="0"/>
                <a:ea typeface="微软雅黑" panose="020B0503020204020204" charset="-122"/>
              </a:endParaRPr>
            </a:p>
          </p:txBody>
        </p:sp>
      </p:grpSp>
      <p:sp>
        <p:nvSpPr>
          <p:cNvPr id="39" name="文本框 23"/>
          <p:cNvSpPr txBox="1"/>
          <p:nvPr>
            <p:custDataLst>
              <p:tags r:id="rId25"/>
            </p:custDataLst>
          </p:nvPr>
        </p:nvSpPr>
        <p:spPr>
          <a:xfrm>
            <a:off x="2483768" y="3933056"/>
            <a:ext cx="1423863" cy="472771"/>
          </a:xfrm>
          <a:prstGeom prst="rect">
            <a:avLst/>
          </a:prstGeom>
          <a:noFill/>
        </p:spPr>
        <p:txBody>
          <a:bodyPr wrap="square" rtlCol="0">
            <a:normAutofit fontScale="97500"/>
          </a:bodyPr>
          <a:lstStyle/>
          <a:p>
            <a:pPr marL="0" marR="0" lvl="0" indent="0" algn="ctr" defTabSz="914400" rtl="0" fontAlgn="auto">
              <a:lnSpc>
                <a:spcPct val="100000"/>
              </a:lnSpc>
              <a:spcBef>
                <a:spcPts val="0"/>
              </a:spcBef>
              <a:spcAft>
                <a:spcPts val="0"/>
              </a:spcAft>
              <a:buClrTx/>
              <a:buSzTx/>
              <a:buFontTx/>
              <a:buNone/>
            </a:pPr>
            <a:r>
              <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rPr>
              <a:t>安全性</a:t>
            </a:r>
            <a:endPar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
        <p:nvSpPr>
          <p:cNvPr id="40" name="文本框 29"/>
          <p:cNvSpPr txBox="1"/>
          <p:nvPr>
            <p:custDataLst>
              <p:tags r:id="rId26"/>
            </p:custDataLst>
          </p:nvPr>
        </p:nvSpPr>
        <p:spPr>
          <a:xfrm>
            <a:off x="3995936" y="3933056"/>
            <a:ext cx="1457398" cy="472771"/>
          </a:xfrm>
          <a:prstGeom prst="rect">
            <a:avLst/>
          </a:prstGeom>
          <a:noFill/>
        </p:spPr>
        <p:txBody>
          <a:bodyPr wrap="square" rtlCol="0">
            <a:normAutofit fontScale="97500"/>
          </a:bodyPr>
          <a:lstStyle/>
          <a:p>
            <a:pPr marL="0" marR="0" lvl="0" indent="0" algn="ctr" defTabSz="914400" rtl="0" fontAlgn="auto">
              <a:lnSpc>
                <a:spcPct val="100000"/>
              </a:lnSpc>
              <a:spcBef>
                <a:spcPts val="0"/>
              </a:spcBef>
              <a:spcAft>
                <a:spcPts val="0"/>
              </a:spcAft>
              <a:buClrTx/>
              <a:buSzTx/>
              <a:buFontTx/>
              <a:buNone/>
            </a:pPr>
            <a:r>
              <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rPr>
              <a:t>有效性</a:t>
            </a:r>
            <a:endPar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
        <p:nvSpPr>
          <p:cNvPr id="41" name="文本框 28"/>
          <p:cNvSpPr txBox="1"/>
          <p:nvPr>
            <p:custDataLst>
              <p:tags r:id="rId27"/>
            </p:custDataLst>
          </p:nvPr>
        </p:nvSpPr>
        <p:spPr>
          <a:xfrm>
            <a:off x="5580112" y="3933056"/>
            <a:ext cx="1274908" cy="472771"/>
          </a:xfrm>
          <a:prstGeom prst="rect">
            <a:avLst/>
          </a:prstGeom>
          <a:noFill/>
        </p:spPr>
        <p:txBody>
          <a:bodyPr wrap="square" rtlCol="0">
            <a:normAutofit fontScale="97500"/>
          </a:bodyPr>
          <a:lstStyle/>
          <a:p>
            <a:pPr marL="0" marR="0" lvl="0" indent="0" algn="ctr" defTabSz="914400" rtl="0" fontAlgn="auto">
              <a:lnSpc>
                <a:spcPct val="100000"/>
              </a:lnSpc>
              <a:spcBef>
                <a:spcPts val="0"/>
              </a:spcBef>
              <a:spcAft>
                <a:spcPts val="0"/>
              </a:spcAft>
              <a:buClrTx/>
              <a:buSzTx/>
              <a:buFontTx/>
              <a:buNone/>
            </a:pPr>
            <a:r>
              <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rPr>
              <a:t>创新性</a:t>
            </a:r>
            <a:endPar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
        <p:nvSpPr>
          <p:cNvPr id="42" name="文本框 60"/>
          <p:cNvSpPr txBox="1"/>
          <p:nvPr>
            <p:custDataLst>
              <p:tags r:id="rId28"/>
            </p:custDataLst>
          </p:nvPr>
        </p:nvSpPr>
        <p:spPr>
          <a:xfrm>
            <a:off x="7164288" y="3933056"/>
            <a:ext cx="1124063" cy="472771"/>
          </a:xfrm>
          <a:prstGeom prst="rect">
            <a:avLst/>
          </a:prstGeom>
          <a:noFill/>
        </p:spPr>
        <p:txBody>
          <a:bodyPr wrap="square" rtlCol="0">
            <a:normAutofit fontScale="90000"/>
          </a:bodyPr>
          <a:lstStyle/>
          <a:p>
            <a:pPr marL="0" marR="0" lvl="0" indent="0" algn="ctr" defTabSz="914400" rtl="0" fontAlgn="auto">
              <a:lnSpc>
                <a:spcPct val="100000"/>
              </a:lnSpc>
              <a:spcBef>
                <a:spcPts val="0"/>
              </a:spcBef>
              <a:spcAft>
                <a:spcPts val="0"/>
              </a:spcAft>
              <a:buClrTx/>
              <a:buSzTx/>
              <a:buFontTx/>
              <a:buNone/>
            </a:pPr>
            <a:r>
              <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rPr>
              <a:t>公平性</a:t>
            </a:r>
            <a:endParaRPr lang="zh-CN" altLang="en-US" sz="2400" b="1" spc="200" noProof="0" dirty="0">
              <a:ln>
                <a:noFill/>
              </a:ln>
              <a:solidFill>
                <a:schemeClr val="dk1"/>
              </a:solidFill>
              <a:effectLst/>
              <a:uLnTx/>
              <a:uFillTx/>
              <a:latin typeface="微软雅黑" panose="020B0503020204020204" charset="-122"/>
              <a:ea typeface="微软雅黑" panose="020B0503020204020204" charset="-122"/>
              <a:cs typeface="Arial" panose="020B0604020202020204" pitchFamily="34" charset="0"/>
              <a:sym typeface="+mn-lt"/>
            </a:endParaRPr>
          </a:p>
        </p:txBody>
      </p:sp>
    </p:spTree>
  </p:cSld>
  <p:clrMapOvr>
    <a:masterClrMapping/>
  </p:clrMapOvr>
  <p:transition>
    <p:pull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logo"/>
          <p:cNvPicPr>
            <a:picLocks noChangeAspect="1"/>
          </p:cNvPicPr>
          <p:nvPr/>
        </p:nvPicPr>
        <p:blipFill>
          <a:blip r:embed="rId1" cstate="print">
            <a:lum contrast="48000"/>
          </a:blip>
          <a:stretch>
            <a:fillRect/>
          </a:stretch>
        </p:blipFill>
        <p:spPr>
          <a:xfrm>
            <a:off x="8028384" y="5949280"/>
            <a:ext cx="838200" cy="508000"/>
          </a:xfrm>
          <a:prstGeom prst="rect">
            <a:avLst/>
          </a:prstGeom>
          <a:noFill/>
          <a:ln w="9525">
            <a:noFill/>
          </a:ln>
        </p:spPr>
      </p:pic>
      <p:sp>
        <p:nvSpPr>
          <p:cNvPr id="12" name="任意多边形 11"/>
          <p:cNvSpPr/>
          <p:nvPr>
            <p:custDataLst>
              <p:tags r:id="rId2"/>
            </p:custDataLst>
          </p:nvPr>
        </p:nvSpPr>
        <p:spPr>
          <a:xfrm>
            <a:off x="251460" y="116205"/>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308610" y="188595"/>
            <a:ext cx="802005" cy="583565"/>
          </a:xfrm>
          <a:prstGeom prst="rect">
            <a:avLst/>
          </a:prstGeom>
          <a:noFill/>
        </p:spPr>
        <p:txBody>
          <a:bodyPr wrap="square" rtlCol="0">
            <a:spAutoFit/>
          </a:bodyPr>
          <a:lstStyle/>
          <a:p>
            <a:r>
              <a:rPr lang="en-US" altLang="zh-CN" sz="3200" b="1" dirty="0">
                <a:solidFill>
                  <a:schemeClr val="bg1"/>
                </a:solidFill>
                <a:latin typeface="微软雅黑" panose="020B0503020204020204" charset="-122"/>
                <a:ea typeface="微软雅黑" panose="020B0503020204020204" charset="-122"/>
              </a:rPr>
              <a:t>01</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187743" y="404530"/>
            <a:ext cx="3888432" cy="58961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药品基本信息（一）</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16" name="矩形 15"/>
          <p:cNvSpPr/>
          <p:nvPr/>
        </p:nvSpPr>
        <p:spPr>
          <a:xfrm>
            <a:off x="539805" y="1196360"/>
            <a:ext cx="4392488" cy="369332"/>
          </a:xfrm>
          <a:prstGeom prst="rect">
            <a:avLst/>
          </a:prstGeom>
        </p:spPr>
        <p:txBody>
          <a:bodyPr wrap="square">
            <a:spAutoFit/>
          </a:bodyPr>
          <a:lstStyle/>
          <a:p>
            <a:r>
              <a:rPr lang="en-US" altLang="zh-CN" dirty="0" smtClean="0">
                <a:sym typeface="+mn-ea"/>
              </a:rPr>
              <a:t>【</a:t>
            </a:r>
            <a:r>
              <a:rPr lang="zh-CN" altLang="en-US" dirty="0" smtClean="0">
                <a:sym typeface="+mn-ea"/>
              </a:rPr>
              <a:t>通用名称</a:t>
            </a:r>
            <a:r>
              <a:rPr lang="en-US" altLang="zh-CN" dirty="0" smtClean="0">
                <a:sym typeface="+mn-ea"/>
              </a:rPr>
              <a:t>】</a:t>
            </a:r>
            <a:r>
              <a:rPr lang="zh-CN" altLang="zh-CN" dirty="0" smtClean="0">
                <a:latin typeface="+mj-ea"/>
                <a:cs typeface="+mj-ea"/>
              </a:rPr>
              <a:t>益心酮滴丸</a:t>
            </a:r>
            <a:endParaRPr lang="zh-CN" altLang="en-US" dirty="0"/>
          </a:p>
        </p:txBody>
      </p:sp>
      <p:sp>
        <p:nvSpPr>
          <p:cNvPr id="17" name="矩形 16"/>
          <p:cNvSpPr/>
          <p:nvPr/>
        </p:nvSpPr>
        <p:spPr>
          <a:xfrm>
            <a:off x="539805" y="1538620"/>
            <a:ext cx="2592288" cy="369332"/>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药品类别</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中成药</a:t>
            </a:r>
            <a:endParaRPr lang="zh-CN" altLang="en-US" dirty="0"/>
          </a:p>
        </p:txBody>
      </p:sp>
      <p:sp>
        <p:nvSpPr>
          <p:cNvPr id="18" name="矩形 17"/>
          <p:cNvSpPr/>
          <p:nvPr/>
        </p:nvSpPr>
        <p:spPr>
          <a:xfrm>
            <a:off x="539805" y="1920885"/>
            <a:ext cx="3312368" cy="369332"/>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处方组成</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山楂叶提取物</a:t>
            </a:r>
            <a:endParaRPr lang="zh-CN" altLang="en-US" dirty="0"/>
          </a:p>
        </p:txBody>
      </p:sp>
      <p:sp>
        <p:nvSpPr>
          <p:cNvPr id="19" name="矩形 18"/>
          <p:cNvSpPr/>
          <p:nvPr/>
        </p:nvSpPr>
        <p:spPr>
          <a:xfrm>
            <a:off x="3563620" y="1628775"/>
            <a:ext cx="4211955" cy="368300"/>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是否独家</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ym typeface="+mn-ea"/>
              </a:rPr>
              <a:t>否（同通用名全国共</a:t>
            </a:r>
            <a:r>
              <a:rPr lang="en-US" altLang="zh-CN" dirty="0" smtClean="0">
                <a:latin typeface="宋体" panose="02010600030101010101" pitchFamily="2" charset="-122"/>
                <a:sym typeface="+mn-ea"/>
              </a:rPr>
              <a:t>5</a:t>
            </a:r>
            <a:r>
              <a:rPr lang="zh-CN" altLang="en-US" dirty="0" smtClean="0">
                <a:sym typeface="+mn-ea"/>
              </a:rPr>
              <a:t>家）</a:t>
            </a:r>
            <a:endParaRPr lang="zh-CN" altLang="en-US" dirty="0"/>
          </a:p>
        </p:txBody>
      </p:sp>
      <p:sp>
        <p:nvSpPr>
          <p:cNvPr id="20" name="矩形 19"/>
          <p:cNvSpPr/>
          <p:nvPr/>
        </p:nvSpPr>
        <p:spPr>
          <a:xfrm>
            <a:off x="3563878" y="1221125"/>
            <a:ext cx="2016224" cy="369332"/>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ym typeface="+mn-ea"/>
              </a:rPr>
              <a:t>剂型</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latin typeface="+mj-ea"/>
                <a:cs typeface="+mj-ea"/>
                <a:sym typeface="+mn-ea"/>
              </a:rPr>
              <a:t>滴丸剂</a:t>
            </a:r>
            <a:endParaRPr lang="zh-CN" altLang="en-US" dirty="0" smtClean="0">
              <a:latin typeface="+mj-ea"/>
              <a:cs typeface="+mj-ea"/>
            </a:endParaRPr>
          </a:p>
        </p:txBody>
      </p:sp>
      <p:sp>
        <p:nvSpPr>
          <p:cNvPr id="23" name="矩形 22"/>
          <p:cNvSpPr/>
          <p:nvPr/>
        </p:nvSpPr>
        <p:spPr>
          <a:xfrm>
            <a:off x="539805" y="3216900"/>
            <a:ext cx="5040560" cy="369332"/>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上市许可持有人</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浙江天一堂药业有限公司</a:t>
            </a:r>
            <a:endParaRPr lang="zh-CN" altLang="en-US" dirty="0"/>
          </a:p>
        </p:txBody>
      </p:sp>
      <p:pic>
        <p:nvPicPr>
          <p:cNvPr id="2" name="图片 1"/>
          <p:cNvPicPr>
            <a:picLocks noChangeAspect="1"/>
          </p:cNvPicPr>
          <p:nvPr/>
        </p:nvPicPr>
        <p:blipFill>
          <a:blip r:embed="rId4" cstate="print"/>
          <a:stretch>
            <a:fillRect/>
          </a:stretch>
        </p:blipFill>
        <p:spPr>
          <a:xfrm>
            <a:off x="7559040" y="4928235"/>
            <a:ext cx="1497330" cy="931545"/>
          </a:xfrm>
          <a:prstGeom prst="rect">
            <a:avLst/>
          </a:prstGeom>
        </p:spPr>
      </p:pic>
      <p:pic>
        <p:nvPicPr>
          <p:cNvPr id="21" name="图片 20"/>
          <p:cNvPicPr>
            <a:picLocks noChangeAspect="1"/>
          </p:cNvPicPr>
          <p:nvPr/>
        </p:nvPicPr>
        <p:blipFill>
          <a:blip r:embed="rId5" cstate="print"/>
          <a:stretch>
            <a:fillRect/>
          </a:stretch>
        </p:blipFill>
        <p:spPr>
          <a:xfrm>
            <a:off x="7524115" y="2420620"/>
            <a:ext cx="1532255" cy="982980"/>
          </a:xfrm>
          <a:prstGeom prst="rect">
            <a:avLst/>
          </a:prstGeom>
        </p:spPr>
      </p:pic>
      <p:sp>
        <p:nvSpPr>
          <p:cNvPr id="24" name="矩形 23"/>
          <p:cNvSpPr/>
          <p:nvPr/>
        </p:nvSpPr>
        <p:spPr>
          <a:xfrm>
            <a:off x="539805" y="2276480"/>
            <a:ext cx="6624736" cy="368300"/>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ym typeface="+mn-ea"/>
              </a:rPr>
              <a:t>注册规格</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每丸</a:t>
            </a:r>
            <a:r>
              <a:rPr lang="zh-CN" altLang="zh-CN" dirty="0" smtClean="0">
                <a:latin typeface="宋体" panose="02010600030101010101" pitchFamily="2" charset="-122"/>
                <a:cs typeface="宋体" panose="02010600030101010101" pitchFamily="2" charset="-122"/>
              </a:rPr>
              <a:t>重</a:t>
            </a:r>
            <a:r>
              <a:rPr lang="en-US" altLang="zh-CN" dirty="0" smtClean="0">
                <a:latin typeface="宋体" panose="02010600030101010101" pitchFamily="2" charset="-122"/>
                <a:cs typeface="宋体" panose="02010600030101010101" pitchFamily="2" charset="-122"/>
              </a:rPr>
              <a:t>36.4mg </a:t>
            </a:r>
            <a:r>
              <a:rPr lang="zh-CN" altLang="zh-CN" dirty="0" smtClean="0">
                <a:latin typeface="宋体" panose="02010600030101010101" pitchFamily="2" charset="-122"/>
                <a:cs typeface="宋体" panose="02010600030101010101" pitchFamily="2" charset="-122"/>
              </a:rPr>
              <a:t>（每丸含山楂叶提取物</a:t>
            </a:r>
            <a:r>
              <a:rPr lang="en-US" altLang="zh-CN" dirty="0" smtClean="0">
                <a:latin typeface="宋体" panose="02010600030101010101" pitchFamily="2" charset="-122"/>
                <a:cs typeface="宋体" panose="02010600030101010101" pitchFamily="2" charset="-122"/>
              </a:rPr>
              <a:t>6.4mg</a:t>
            </a:r>
            <a:r>
              <a:rPr lang="zh-CN" altLang="zh-CN" dirty="0" smtClean="0">
                <a:latin typeface="宋体" panose="02010600030101010101" pitchFamily="2" charset="-122"/>
                <a:cs typeface="宋体" panose="02010600030101010101" pitchFamily="2" charset="-122"/>
              </a:rPr>
              <a:t>）</a:t>
            </a:r>
            <a:endParaRPr lang="zh-CN" altLang="en-US" dirty="0">
              <a:latin typeface="宋体" panose="02010600030101010101" pitchFamily="2" charset="-122"/>
              <a:cs typeface="宋体" panose="02010600030101010101" pitchFamily="2" charset="-122"/>
            </a:endParaRPr>
          </a:p>
        </p:txBody>
      </p:sp>
      <p:sp>
        <p:nvSpPr>
          <p:cNvPr id="25" name="矩形 24"/>
          <p:cNvSpPr/>
          <p:nvPr/>
        </p:nvSpPr>
        <p:spPr>
          <a:xfrm>
            <a:off x="539805" y="2620645"/>
            <a:ext cx="4392488" cy="368300"/>
          </a:xfrm>
          <a:prstGeom prst="rect">
            <a:avLst/>
          </a:prstGeom>
        </p:spPr>
        <p:txBody>
          <a:bodyPr wrap="square">
            <a:spAutoFit/>
          </a:bodyPr>
          <a:lstStyle/>
          <a:p>
            <a:r>
              <a:rPr lang="en-US" altLang="zh-CN" dirty="0" smtClean="0">
                <a:sym typeface="+mn-ea"/>
              </a:rPr>
              <a:t>【</a:t>
            </a:r>
            <a:r>
              <a:rPr lang="zh-CN" altLang="zh-CN" dirty="0" smtClean="0"/>
              <a:t>批准文号</a:t>
            </a:r>
            <a:r>
              <a:rPr lang="en-US" altLang="zh-CN" dirty="0" smtClean="0">
                <a:sym typeface="+mn-ea"/>
              </a:rPr>
              <a:t>】</a:t>
            </a:r>
            <a:r>
              <a:rPr lang="zh-CN" altLang="zh-CN" dirty="0" smtClean="0"/>
              <a:t>国</a:t>
            </a:r>
            <a:r>
              <a:rPr lang="zh-CN" altLang="zh-CN" dirty="0" smtClean="0">
                <a:latin typeface="宋体" panose="02010600030101010101" pitchFamily="2" charset="-122"/>
                <a:cs typeface="宋体" panose="02010600030101010101" pitchFamily="2" charset="-122"/>
              </a:rPr>
              <a:t>药准字</a:t>
            </a:r>
            <a:r>
              <a:rPr lang="en-US" altLang="zh-CN" dirty="0" smtClean="0">
                <a:latin typeface="宋体" panose="02010600030101010101" pitchFamily="2" charset="-122"/>
                <a:cs typeface="宋体" panose="02010600030101010101" pitchFamily="2" charset="-122"/>
              </a:rPr>
              <a:t>Z20050268</a:t>
            </a:r>
            <a:endParaRPr lang="zh-CN" altLang="en-US" dirty="0">
              <a:latin typeface="宋体" panose="02010600030101010101" pitchFamily="2" charset="-122"/>
              <a:cs typeface="宋体" panose="02010600030101010101" pitchFamily="2" charset="-122"/>
            </a:endParaRPr>
          </a:p>
        </p:txBody>
      </p:sp>
      <p:sp>
        <p:nvSpPr>
          <p:cNvPr id="26" name="矩形 25"/>
          <p:cNvSpPr/>
          <p:nvPr/>
        </p:nvSpPr>
        <p:spPr>
          <a:xfrm>
            <a:off x="539805" y="2888610"/>
            <a:ext cx="5760640" cy="368300"/>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ym typeface="+mn-ea"/>
              </a:rPr>
              <a:t>中国大陆首次上市时间</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dirty="0" smtClean="0">
                <a:latin typeface="宋体" panose="02010600030101010101" pitchFamily="2" charset="-122"/>
                <a:cs typeface="宋体" panose="02010600030101010101" pitchFamily="2" charset="-122"/>
              </a:rPr>
              <a:t> 2005</a:t>
            </a:r>
            <a:r>
              <a:rPr lang="zh-CN" altLang="zh-CN" dirty="0" smtClean="0">
                <a:latin typeface="宋体" panose="02010600030101010101" pitchFamily="2" charset="-122"/>
                <a:cs typeface="宋体" panose="02010600030101010101" pitchFamily="2" charset="-122"/>
              </a:rPr>
              <a:t>年</a:t>
            </a:r>
            <a:r>
              <a:rPr lang="en-US" altLang="zh-CN" dirty="0" smtClean="0">
                <a:latin typeface="宋体" panose="02010600030101010101" pitchFamily="2" charset="-122"/>
                <a:cs typeface="宋体" panose="02010600030101010101" pitchFamily="2" charset="-122"/>
              </a:rPr>
              <a:t>06</a:t>
            </a:r>
            <a:r>
              <a:rPr lang="zh-CN" altLang="zh-CN" dirty="0" smtClean="0">
                <a:latin typeface="宋体" panose="02010600030101010101" pitchFamily="2" charset="-122"/>
                <a:cs typeface="宋体" panose="02010600030101010101" pitchFamily="2" charset="-122"/>
              </a:rPr>
              <a:t>月</a:t>
            </a:r>
            <a:endParaRPr lang="zh-CN" altLang="en-US" dirty="0">
              <a:latin typeface="宋体" panose="02010600030101010101" pitchFamily="2" charset="-122"/>
              <a:cs typeface="宋体" panose="02010600030101010101" pitchFamily="2" charset="-122"/>
            </a:endParaRPr>
          </a:p>
        </p:txBody>
      </p:sp>
      <p:sp>
        <p:nvSpPr>
          <p:cNvPr id="27" name="矩形 26"/>
          <p:cNvSpPr/>
          <p:nvPr/>
        </p:nvSpPr>
        <p:spPr>
          <a:xfrm>
            <a:off x="3563878" y="1988830"/>
            <a:ext cx="2088232" cy="368300"/>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是否</a:t>
            </a:r>
            <a:r>
              <a:rPr lang="zh-CN" altLang="zh-CN" dirty="0" smtClean="0">
                <a:latin typeface="宋体" panose="02010600030101010101" pitchFamily="2" charset="-122"/>
                <a:cs typeface="宋体" panose="02010600030101010101" pitchFamily="2" charset="-122"/>
              </a:rPr>
              <a:t>为</a:t>
            </a:r>
            <a:r>
              <a:rPr lang="en-US" altLang="zh-CN" dirty="0" smtClean="0">
                <a:latin typeface="宋体" panose="02010600030101010101" pitchFamily="2" charset="-122"/>
                <a:cs typeface="宋体" panose="02010600030101010101" pitchFamily="2" charset="-122"/>
              </a:rPr>
              <a:t>OTC </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en-US" dirty="0" smtClean="0">
                <a:sym typeface="+mn-ea"/>
              </a:rPr>
              <a:t>否</a:t>
            </a:r>
            <a:endParaRPr lang="zh-CN" altLang="en-US" dirty="0"/>
          </a:p>
        </p:txBody>
      </p:sp>
      <p:sp>
        <p:nvSpPr>
          <p:cNvPr id="3" name="矩形 2"/>
          <p:cNvSpPr/>
          <p:nvPr/>
        </p:nvSpPr>
        <p:spPr>
          <a:xfrm>
            <a:off x="539750" y="3512185"/>
            <a:ext cx="8327390" cy="922020"/>
          </a:xfrm>
          <a:prstGeom prst="rect">
            <a:avLst/>
          </a:prstGeom>
        </p:spPr>
        <p:txBody>
          <a:bodyPr wrap="square">
            <a:spAutoFit/>
          </a:bodyPr>
          <a:lstStyle/>
          <a:p>
            <a:pPr>
              <a:lnSpc>
                <a:spcPct val="100000"/>
              </a:lnSpc>
            </a:pP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功能主治</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活血化瘀，宣通血脉。用于瘀血阻脉所致的胸痹，症见胸闷憋气、心前区刺痛、心悸健忘、眩晕耳鸣；冠心病心绞痛、高脂血症、脑动脉供血不足见上述证候者。</a:t>
            </a:r>
            <a:r>
              <a:rPr lang="zh-CN" altLang="en-US" dirty="0" smtClean="0">
                <a:latin typeface="宋体" panose="02010600030101010101" pitchFamily="2" charset="-122"/>
                <a:cs typeface="宋体" panose="02010600030101010101" pitchFamily="2" charset="-122"/>
              </a:rPr>
              <a:t>（</a:t>
            </a:r>
            <a:r>
              <a:rPr lang="en-US" altLang="zh-CN" dirty="0" smtClean="0">
                <a:solidFill>
                  <a:schemeClr val="tx1"/>
                </a:solidFill>
                <a:latin typeface="宋体" panose="02010600030101010101" pitchFamily="2" charset="-122"/>
                <a:cs typeface="宋体" panose="02010600030101010101" pitchFamily="2" charset="-122"/>
              </a:rPr>
              <a:t>2024</a:t>
            </a:r>
            <a:r>
              <a:rPr lang="zh-CN" altLang="en-US" dirty="0" smtClean="0">
                <a:solidFill>
                  <a:schemeClr val="tx1"/>
                </a:solidFill>
                <a:latin typeface="宋体" panose="02010600030101010101" pitchFamily="2" charset="-122"/>
                <a:cs typeface="宋体" panose="02010600030101010101" pitchFamily="2" charset="-122"/>
              </a:rPr>
              <a:t>年</a:t>
            </a:r>
            <a:r>
              <a:rPr lang="en-US" altLang="zh-CN" dirty="0" smtClean="0">
                <a:solidFill>
                  <a:schemeClr val="tx1"/>
                </a:solidFill>
                <a:latin typeface="宋体" panose="02010600030101010101" pitchFamily="2" charset="-122"/>
                <a:cs typeface="宋体" panose="02010600030101010101" pitchFamily="2" charset="-122"/>
              </a:rPr>
              <a:t>4</a:t>
            </a:r>
            <a:r>
              <a:rPr lang="zh-CN" altLang="en-US" dirty="0" smtClean="0">
                <a:solidFill>
                  <a:schemeClr val="tx1"/>
                </a:solidFill>
                <a:latin typeface="宋体" panose="02010600030101010101" pitchFamily="2" charset="-122"/>
                <a:cs typeface="宋体" panose="02010600030101010101" pitchFamily="2" charset="-122"/>
              </a:rPr>
              <a:t>月</a:t>
            </a:r>
            <a:r>
              <a:rPr lang="en-US" altLang="zh-CN" dirty="0" smtClean="0">
                <a:solidFill>
                  <a:schemeClr val="tx1"/>
                </a:solidFill>
                <a:latin typeface="宋体" panose="02010600030101010101" pitchFamily="2" charset="-122"/>
                <a:cs typeface="宋体" panose="02010600030101010101" pitchFamily="2" charset="-122"/>
              </a:rPr>
              <a:t>10</a:t>
            </a:r>
            <a:r>
              <a:rPr lang="zh-CN" altLang="en-US" dirty="0" smtClean="0">
                <a:solidFill>
                  <a:schemeClr val="tx1"/>
                </a:solidFill>
                <a:latin typeface="宋体" panose="02010600030101010101" pitchFamily="2" charset="-122"/>
                <a:cs typeface="宋体" panose="02010600030101010101" pitchFamily="2" charset="-122"/>
              </a:rPr>
              <a:t> </a:t>
            </a:r>
            <a:r>
              <a:rPr lang="zh-CN" altLang="en-US" dirty="0" smtClean="0">
                <a:solidFill>
                  <a:schemeClr val="tx1"/>
                </a:solidFill>
              </a:rPr>
              <a:t>国家药品监督管理局注册批准变更功能主治</a:t>
            </a:r>
            <a:r>
              <a:rPr lang="zh-CN" altLang="en-US" dirty="0" smtClean="0"/>
              <a:t>）</a:t>
            </a:r>
            <a:endParaRPr lang="zh-CN" altLang="en-US" dirty="0"/>
          </a:p>
        </p:txBody>
      </p:sp>
      <p:sp>
        <p:nvSpPr>
          <p:cNvPr id="4" name="矩形 3"/>
          <p:cNvSpPr/>
          <p:nvPr/>
        </p:nvSpPr>
        <p:spPr>
          <a:xfrm>
            <a:off x="539929" y="4365223"/>
            <a:ext cx="4824536" cy="368300"/>
          </a:xfrm>
          <a:prstGeom prst="rect">
            <a:avLst/>
          </a:prstGeom>
        </p:spPr>
        <p:txBody>
          <a:bodyPr wrap="square">
            <a:spAutoFit/>
          </a:bodyPr>
          <a:lstStyle/>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用法用量</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口</a:t>
            </a:r>
            <a:r>
              <a:rPr lang="zh-CN" altLang="zh-CN" dirty="0" smtClean="0">
                <a:latin typeface="宋体" panose="02010600030101010101" pitchFamily="2" charset="-122"/>
                <a:cs typeface="宋体" panose="02010600030101010101" pitchFamily="2" charset="-122"/>
              </a:rPr>
              <a:t>服，一次</a:t>
            </a:r>
            <a:r>
              <a:rPr lang="en-US" altLang="zh-CN" dirty="0" smtClean="0">
                <a:latin typeface="宋体" panose="02010600030101010101" pitchFamily="2" charset="-122"/>
                <a:cs typeface="宋体" panose="02010600030101010101" pitchFamily="2" charset="-122"/>
              </a:rPr>
              <a:t>10~15</a:t>
            </a:r>
            <a:r>
              <a:rPr lang="zh-CN" altLang="zh-CN" dirty="0" smtClean="0">
                <a:latin typeface="宋体" panose="02010600030101010101" pitchFamily="2" charset="-122"/>
                <a:cs typeface="宋体" panose="02010600030101010101" pitchFamily="2" charset="-122"/>
              </a:rPr>
              <a:t>丸，一日３次。</a:t>
            </a:r>
            <a:endParaRPr lang="zh-CN" altLang="en-US" dirty="0">
              <a:latin typeface="宋体" panose="02010600030101010101" pitchFamily="2" charset="-122"/>
              <a:cs typeface="宋体" panose="02010600030101010101" pitchFamily="2" charset="-122"/>
            </a:endParaRPr>
          </a:p>
        </p:txBody>
      </p:sp>
      <p:sp>
        <p:nvSpPr>
          <p:cNvPr id="5" name="矩形 4"/>
          <p:cNvSpPr/>
          <p:nvPr/>
        </p:nvSpPr>
        <p:spPr>
          <a:xfrm>
            <a:off x="539750" y="4733290"/>
            <a:ext cx="6481445" cy="898525"/>
          </a:xfrm>
          <a:prstGeom prst="rect">
            <a:avLst/>
          </a:prstGeom>
        </p:spPr>
        <p:txBody>
          <a:bodyPr wrap="square">
            <a:noAutofit/>
          </a:bodyPr>
          <a:p>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sym typeface="+mn-ea"/>
              </a:rPr>
              <a:t>同通用名</a:t>
            </a:r>
            <a:r>
              <a:rPr lang="en-US" altLang="zh-CN" spc="-70" dirty="0" smtClean="0">
                <a:ln w="3175" cap="flat" cmpd="sng">
                  <a:solidFill>
                    <a:srgbClr val="000000">
                      <a:alpha val="100000"/>
                    </a:srgbClr>
                  </a:solidFill>
                  <a:prstDash val="solid"/>
                  <a:miter lim="0"/>
                </a:ln>
                <a:solidFill>
                  <a:srgbClr val="000000"/>
                </a:solidFill>
                <a:latin typeface="微软雅黑" panose="020B0503020204020204" charset="-122"/>
                <a:ea typeface="微软雅黑" panose="020B0503020204020204" charset="-122"/>
                <a:cs typeface="微软雅黑" panose="020B0503020204020204" charset="-122"/>
                <a:sym typeface="+mn-ea"/>
              </a:rPr>
              <a:t>】</a:t>
            </a:r>
            <a:r>
              <a:rPr lang="zh-CN" altLang="zh-CN" dirty="0" smtClean="0"/>
              <a:t>同一通用名其他厂家共有4家，长春普华制药股份有限公司、烟台东诚大洋制药有限公司、贵州黄果树立爽药业公司公司、太极集团重庆涪陵制药厂有限公司。</a:t>
            </a:r>
            <a:endParaRPr lang="zh-CN" altLang="zh-CN" dirty="0" smtClean="0"/>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516688" y="5876925"/>
            <a:ext cx="2971800" cy="307975"/>
          </a:xfrm>
          <a:prstGeom prst="rect">
            <a:avLst/>
          </a:prstGeom>
          <a:noFill/>
          <a:ln w="9525">
            <a:noFill/>
          </a:ln>
        </p:spPr>
        <p:txBody>
          <a:bodyPr>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525" y="5805488"/>
            <a:ext cx="838200" cy="508000"/>
          </a:xfrm>
          <a:prstGeom prst="rect">
            <a:avLst/>
          </a:prstGeom>
          <a:noFill/>
          <a:ln w="9525">
            <a:noFill/>
          </a:ln>
        </p:spPr>
      </p:pic>
      <p:sp>
        <p:nvSpPr>
          <p:cNvPr id="12" name="任意多边形 11"/>
          <p:cNvSpPr/>
          <p:nvPr>
            <p:custDataLst>
              <p:tags r:id="rId2"/>
            </p:custDataLst>
          </p:nvPr>
        </p:nvSpPr>
        <p:spPr>
          <a:xfrm>
            <a:off x="424180" y="137160"/>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467995" y="260350"/>
            <a:ext cx="802005" cy="583565"/>
          </a:xfrm>
          <a:prstGeom prst="rect">
            <a:avLst/>
          </a:prstGeom>
          <a:noFill/>
        </p:spPr>
        <p:txBody>
          <a:bodyPr wrap="square" rtlCol="0">
            <a:spAutoFit/>
          </a:bodyPr>
          <a:lstStyle/>
          <a:p>
            <a:r>
              <a:rPr lang="en-US" altLang="zh-CN" sz="3200" b="1" dirty="0">
                <a:solidFill>
                  <a:schemeClr val="bg1"/>
                </a:solidFill>
                <a:latin typeface="微软雅黑" panose="020B0503020204020204" charset="-122"/>
                <a:ea typeface="微软雅黑" panose="020B0503020204020204" charset="-122"/>
              </a:rPr>
              <a:t>01</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475740" y="254000"/>
            <a:ext cx="3888740" cy="470535"/>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药品基本信息</a:t>
            </a: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（二）</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grpSp>
        <p:nvGrpSpPr>
          <p:cNvPr id="27" name="组合 26"/>
          <p:cNvGrpSpPr/>
          <p:nvPr/>
        </p:nvGrpSpPr>
        <p:grpSpPr>
          <a:xfrm>
            <a:off x="920750" y="900370"/>
            <a:ext cx="7272344" cy="3119180"/>
            <a:chOff x="930" y="6856"/>
            <a:chExt cx="17039" cy="1771"/>
          </a:xfrm>
        </p:grpSpPr>
        <p:sp>
          <p:nvSpPr>
            <p:cNvPr id="28" name="矩形: 剪去对角 26"/>
            <p:cNvSpPr/>
            <p:nvPr>
              <p:custDataLst>
                <p:tags r:id="rId4"/>
              </p:custDataLst>
            </p:nvPr>
          </p:nvSpPr>
          <p:spPr>
            <a:xfrm>
              <a:off x="1268" y="7071"/>
              <a:ext cx="16701" cy="1173"/>
            </a:xfrm>
            <a:prstGeom prst="snip2DiagRect">
              <a:avLst/>
            </a:prstGeom>
            <a:noFill/>
            <a:ln w="19050">
              <a:solidFill>
                <a:srgbClr val="0070C0">
                  <a:alpha val="60000"/>
                </a:srgbClr>
              </a:solid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000000">
                    <a:lumMod val="75000"/>
                    <a:lumOff val="25000"/>
                  </a:srgbClr>
                </a:solidFill>
                <a:cs typeface="思源黑体 CN Normal" panose="020B0400000000000000" charset="-122"/>
                <a:sym typeface="思源黑体 CN Normal" panose="020B0400000000000000" charset="-122"/>
              </a:endParaRPr>
            </a:p>
          </p:txBody>
        </p:sp>
        <p:sp>
          <p:nvSpPr>
            <p:cNvPr id="29" name="直角三角形 28"/>
            <p:cNvSpPr/>
            <p:nvPr>
              <p:custDataLst>
                <p:tags r:id="rId5"/>
              </p:custDataLst>
            </p:nvPr>
          </p:nvSpPr>
          <p:spPr>
            <a:xfrm rot="10800000">
              <a:off x="17239" y="6860"/>
              <a:ext cx="393" cy="185"/>
            </a:xfrm>
            <a:prstGeom prst="rtTriangle">
              <a:avLst/>
            </a:prstGeom>
            <a:solidFill>
              <a:schemeClr val="accent2">
                <a:lumMod val="20000"/>
                <a:lumOff val="80000"/>
                <a:alpha val="50000"/>
              </a:schemeClr>
            </a:solidFill>
            <a:ln w="6350">
              <a:solidFill>
                <a:schemeClr val="accent4">
                  <a:alpha val="60000"/>
                </a:schemeClr>
              </a:solid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000000">
                    <a:lumMod val="75000"/>
                    <a:lumOff val="25000"/>
                  </a:srgbClr>
                </a:solidFill>
                <a:cs typeface="思源黑体 CN Normal" panose="020B0400000000000000" charset="-122"/>
              </a:endParaRPr>
            </a:p>
          </p:txBody>
        </p:sp>
        <p:sp>
          <p:nvSpPr>
            <p:cNvPr id="30" name="直角三角形 29"/>
            <p:cNvSpPr/>
            <p:nvPr>
              <p:custDataLst>
                <p:tags r:id="rId6"/>
              </p:custDataLst>
            </p:nvPr>
          </p:nvSpPr>
          <p:spPr>
            <a:xfrm>
              <a:off x="930" y="8442"/>
              <a:ext cx="393" cy="185"/>
            </a:xfrm>
            <a:prstGeom prst="rtTriangle">
              <a:avLst/>
            </a:prstGeom>
            <a:solidFill>
              <a:schemeClr val="accent2">
                <a:lumMod val="20000"/>
                <a:lumOff val="80000"/>
                <a:alpha val="50000"/>
              </a:schemeClr>
            </a:solidFill>
            <a:ln w="6350">
              <a:solidFill>
                <a:schemeClr val="accent4">
                  <a:alpha val="60000"/>
                </a:schemeClr>
              </a:solid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000000">
                    <a:lumMod val="75000"/>
                    <a:lumOff val="25000"/>
                  </a:srgbClr>
                </a:solidFill>
                <a:cs typeface="思源黑体 CN Normal" panose="020B0400000000000000" charset="-122"/>
              </a:endParaRPr>
            </a:p>
          </p:txBody>
        </p:sp>
        <p:sp>
          <p:nvSpPr>
            <p:cNvPr id="31" name="文本框 37"/>
            <p:cNvSpPr txBox="1"/>
            <p:nvPr>
              <p:custDataLst>
                <p:tags r:id="rId7"/>
              </p:custDataLst>
            </p:nvPr>
          </p:nvSpPr>
          <p:spPr>
            <a:xfrm>
              <a:off x="1647" y="6856"/>
              <a:ext cx="11988" cy="169"/>
            </a:xfrm>
            <a:prstGeom prst="rect">
              <a:avLst/>
            </a:prstGeom>
            <a:noFill/>
          </p:spPr>
          <p:txBody>
            <a:bodyPr wrap="square" rtlCol="0">
              <a:noAutofit/>
            </a:bodyPr>
            <a:lstStyle/>
            <a:p>
              <a:r>
                <a:rPr lang="zh-CN" altLang="en-US" b="1" dirty="0">
                  <a:solidFill>
                    <a:srgbClr val="000000"/>
                  </a:solidFill>
                  <a:highlight>
                    <a:srgbClr val="C0C0C0"/>
                  </a:highlight>
                  <a:latin typeface="微软雅黑" panose="020B0503020204020204" charset="-122"/>
                  <a:ea typeface="微软雅黑" panose="020B0503020204020204" charset="-122"/>
                  <a:cs typeface="思源黑体 CN Normal" panose="020B0400000000000000" charset="-122"/>
                </a:rPr>
                <a:t>所治疗疾病基本情</a:t>
              </a:r>
              <a:r>
                <a:rPr lang="zh-CN" altLang="en-US" b="1" dirty="0" smtClean="0">
                  <a:solidFill>
                    <a:srgbClr val="000000"/>
                  </a:solidFill>
                  <a:highlight>
                    <a:srgbClr val="C0C0C0"/>
                  </a:highlight>
                  <a:latin typeface="微软雅黑" panose="020B0503020204020204" charset="-122"/>
                  <a:ea typeface="微软雅黑" panose="020B0503020204020204" charset="-122"/>
                  <a:cs typeface="思源黑体 CN Normal" panose="020B0400000000000000" charset="-122"/>
                </a:rPr>
                <a:t>况</a:t>
              </a:r>
              <a:endParaRPr lang="en-US" altLang="zh-CN" baseline="30000" dirty="0">
                <a:solidFill>
                  <a:srgbClr val="000000"/>
                </a:solidFill>
                <a:highlight>
                  <a:srgbClr val="C0C0C0"/>
                </a:highlight>
                <a:latin typeface="微软雅黑" panose="020B0503020204020204" charset="-122"/>
                <a:ea typeface="微软雅黑" panose="020B0503020204020204" charset="-122"/>
                <a:cs typeface="思源黑体 CN Normal" panose="020B0400000000000000" charset="-122"/>
                <a:sym typeface="+mn-ea"/>
              </a:endParaRPr>
            </a:p>
          </p:txBody>
        </p:sp>
        <p:sp>
          <p:nvSpPr>
            <p:cNvPr id="32" name="文本框 38"/>
            <p:cNvSpPr txBox="1"/>
            <p:nvPr>
              <p:custDataLst>
                <p:tags r:id="rId8"/>
              </p:custDataLst>
            </p:nvPr>
          </p:nvSpPr>
          <p:spPr>
            <a:xfrm>
              <a:off x="1321" y="7033"/>
              <a:ext cx="15598" cy="1246"/>
            </a:xfrm>
            <a:prstGeom prst="rect">
              <a:avLst/>
            </a:prstGeom>
            <a:noFill/>
          </p:spPr>
          <p:txBody>
            <a:bodyPr wrap="square" rtlCol="0"/>
            <a:lstStyle>
              <a:defPPr>
                <a:defRPr lang="zh-CN"/>
              </a:defPPr>
              <a:lvl1pPr>
                <a:lnSpc>
                  <a:spcPct val="150000"/>
                </a:lnSpc>
                <a:defRPr sz="1050">
                  <a:solidFill>
                    <a:srgbClr val="FFFFFF"/>
                  </a:solidFill>
                  <a:latin typeface="思源黑体 CN Normal" panose="020B0400000000000000" charset="-122"/>
                  <a:cs typeface="思源黑体 CN Normal" panose="020B0400000000000000" charset="-122"/>
                </a:defRPr>
              </a:lvl1pPr>
            </a:lstStyle>
            <a:p>
              <a:pPr>
                <a:lnSpc>
                  <a:spcPct val="130000"/>
                </a:lnSpc>
              </a:pPr>
              <a:r>
                <a:rPr lang="zh-CN" altLang="zh-CN" sz="1400" dirty="0" smtClean="0">
                  <a:solidFill>
                    <a:schemeClr val="tx1"/>
                  </a:solidFill>
                </a:rPr>
                <a:t>   </a:t>
              </a:r>
              <a:endParaRPr lang="zh-CN" altLang="zh-CN" sz="1400" dirty="0" smtClean="0">
                <a:solidFill>
                  <a:schemeClr val="tx1"/>
                </a:solidFill>
              </a:endParaRPr>
            </a:p>
            <a:p>
              <a:pPr>
                <a:lnSpc>
                  <a:spcPct val="130000"/>
                </a:lnSpc>
              </a:pPr>
              <a:r>
                <a:rPr lang="zh-CN" altLang="zh-CN" sz="1400" dirty="0" smtClean="0">
                  <a:solidFill>
                    <a:schemeClr val="tx1"/>
                  </a:solidFill>
                </a:rPr>
                <a:t> </a:t>
              </a:r>
              <a:r>
                <a:rPr lang="en-US" altLang="zh-CN" sz="1400" dirty="0" smtClean="0">
                  <a:solidFill>
                    <a:schemeClr val="tx1"/>
                  </a:solidFill>
                </a:rPr>
                <a:t>   </a:t>
              </a:r>
              <a:r>
                <a:rPr lang="zh-CN" altLang="zh-CN" sz="1400" dirty="0" smtClean="0">
                  <a:solidFill>
                    <a:schemeClr val="tx1"/>
                  </a:solidFill>
                </a:rPr>
                <a:t>心脑血管疾病为严重危害身体健康的常见病、多发病，发病率和死亡率居第一位。血瘀证是冠心病心绞痛的主要病理基础，由于动脉粥样硬化导致血管狭窄或阻塞，使心肌因血氧供给不足而引发的以胸痛为典型症状的临床综合征。治疗方法多为活血化瘀、改善微循环、扩张冠状动脉。冠心病患者</a:t>
              </a:r>
              <a:r>
                <a:rPr lang="zh-CN" altLang="zh-CN" sz="1400" dirty="0" smtClean="0">
                  <a:solidFill>
                    <a:schemeClr val="tx1"/>
                  </a:solidFill>
                  <a:latin typeface="宋体" panose="02010600030101010101" pitchFamily="2" charset="-122"/>
                  <a:cs typeface="宋体" panose="02010600030101010101" pitchFamily="2" charset="-122"/>
                </a:rPr>
                <a:t>中约60%以上有心绞痛，脑动脉供血不足临床上较为常见，国内发病率约17.6％，其中约70％伴椎动脉受累，多见于中老年人，男性高于女性。</a:t>
              </a:r>
              <a:endParaRPr lang="zh-CN" altLang="zh-CN" sz="1400" dirty="0" smtClean="0">
                <a:solidFill>
                  <a:schemeClr val="tx1"/>
                </a:solidFill>
                <a:latin typeface="宋体" panose="02010600030101010101" pitchFamily="2" charset="-122"/>
                <a:cs typeface="宋体" panose="02010600030101010101" pitchFamily="2" charset="-122"/>
              </a:endParaRPr>
            </a:p>
          </p:txBody>
        </p:sp>
      </p:grpSp>
      <p:grpSp>
        <p:nvGrpSpPr>
          <p:cNvPr id="2" name="组合 1"/>
          <p:cNvGrpSpPr/>
          <p:nvPr/>
        </p:nvGrpSpPr>
        <p:grpSpPr>
          <a:xfrm>
            <a:off x="1019810" y="3512111"/>
            <a:ext cx="7152411" cy="2382742"/>
            <a:chOff x="930" y="6813"/>
            <a:chExt cx="16758" cy="2072"/>
          </a:xfrm>
        </p:grpSpPr>
        <p:sp>
          <p:nvSpPr>
            <p:cNvPr id="3" name="矩形: 剪去对角 26"/>
            <p:cNvSpPr/>
            <p:nvPr>
              <p:custDataLst>
                <p:tags r:id="rId9"/>
              </p:custDataLst>
            </p:nvPr>
          </p:nvSpPr>
          <p:spPr>
            <a:xfrm>
              <a:off x="987" y="7224"/>
              <a:ext cx="16701" cy="1659"/>
            </a:xfrm>
            <a:prstGeom prst="snip2DiagRect">
              <a:avLst/>
            </a:prstGeom>
            <a:noFill/>
            <a:ln w="19050">
              <a:solidFill>
                <a:srgbClr val="0070C0">
                  <a:alpha val="60000"/>
                </a:srgbClr>
              </a:solidFill>
            </a:ln>
          </p:spPr>
          <p:style>
            <a:lnRef idx="2">
              <a:srgbClr val="376FFF">
                <a:shade val="50000"/>
              </a:srgbClr>
            </a:lnRef>
            <a:fillRef idx="1">
              <a:srgbClr val="376FFF"/>
            </a:fillRef>
            <a:effectRef idx="0">
              <a:srgbClr val="376FFF"/>
            </a:effectRef>
            <a:fontRef idx="minor">
              <a:srgbClr val="FFFFFF"/>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olidFill>
                  <a:srgbClr val="000000">
                    <a:lumMod val="75000"/>
                    <a:lumOff val="25000"/>
                  </a:srgbClr>
                </a:solidFill>
                <a:cs typeface="思源黑体 CN Normal" panose="020B0400000000000000" charset="-122"/>
                <a:sym typeface="思源黑体 CN Normal" panose="020B0400000000000000" charset="-122"/>
              </a:endParaRPr>
            </a:p>
          </p:txBody>
        </p:sp>
        <p:sp>
          <p:nvSpPr>
            <p:cNvPr id="4" name="直角三角形 3"/>
            <p:cNvSpPr/>
            <p:nvPr>
              <p:custDataLst>
                <p:tags r:id="rId10"/>
              </p:custDataLst>
            </p:nvPr>
          </p:nvSpPr>
          <p:spPr>
            <a:xfrm rot="10800000">
              <a:off x="17239" y="6860"/>
              <a:ext cx="393" cy="185"/>
            </a:xfrm>
            <a:prstGeom prst="rtTriangle">
              <a:avLst/>
            </a:prstGeom>
            <a:solidFill>
              <a:schemeClr val="accent2">
                <a:lumMod val="20000"/>
                <a:lumOff val="80000"/>
                <a:alpha val="50000"/>
              </a:schemeClr>
            </a:solidFill>
            <a:ln w="6350">
              <a:solidFill>
                <a:schemeClr val="accent4">
                  <a:alpha val="60000"/>
                </a:schemeClr>
              </a:solid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000000">
                    <a:lumMod val="75000"/>
                    <a:lumOff val="25000"/>
                  </a:srgbClr>
                </a:solidFill>
                <a:cs typeface="思源黑体 CN Normal" panose="020B0400000000000000" charset="-122"/>
              </a:endParaRPr>
            </a:p>
          </p:txBody>
        </p:sp>
        <p:sp>
          <p:nvSpPr>
            <p:cNvPr id="5" name="直角三角形 4"/>
            <p:cNvSpPr/>
            <p:nvPr>
              <p:custDataLst>
                <p:tags r:id="rId11"/>
              </p:custDataLst>
            </p:nvPr>
          </p:nvSpPr>
          <p:spPr>
            <a:xfrm>
              <a:off x="930" y="8442"/>
              <a:ext cx="393" cy="185"/>
            </a:xfrm>
            <a:prstGeom prst="rtTriangle">
              <a:avLst/>
            </a:prstGeom>
            <a:solidFill>
              <a:schemeClr val="accent2">
                <a:lumMod val="20000"/>
                <a:lumOff val="80000"/>
                <a:alpha val="50000"/>
              </a:schemeClr>
            </a:solidFill>
            <a:ln w="6350">
              <a:solidFill>
                <a:schemeClr val="accent4">
                  <a:alpha val="60000"/>
                </a:schemeClr>
              </a:solidFill>
            </a:ln>
          </p:spPr>
          <p:style>
            <a:lnRef idx="2">
              <a:srgbClr val="376FFF">
                <a:shade val="50000"/>
              </a:srgbClr>
            </a:lnRef>
            <a:fillRef idx="1">
              <a:srgbClr val="376FFF"/>
            </a:fillRef>
            <a:effectRef idx="0">
              <a:srgbClr val="376FFF"/>
            </a:effectRef>
            <a:fontRef idx="minor">
              <a:srgbClr val="FFFFFF"/>
            </a:fontRef>
          </p:style>
          <p:txBody>
            <a:bodyPr rtlCol="0" anchor="ctr"/>
            <a:lstStyle/>
            <a:p>
              <a:pPr algn="ctr"/>
              <a:endParaRPr lang="zh-CN" altLang="en-US">
                <a:solidFill>
                  <a:srgbClr val="000000">
                    <a:lumMod val="75000"/>
                    <a:lumOff val="25000"/>
                  </a:srgbClr>
                </a:solidFill>
                <a:cs typeface="思源黑体 CN Normal" panose="020B0400000000000000" charset="-122"/>
              </a:endParaRPr>
            </a:p>
          </p:txBody>
        </p:sp>
        <p:sp>
          <p:nvSpPr>
            <p:cNvPr id="6" name="文本框 37"/>
            <p:cNvSpPr txBox="1"/>
            <p:nvPr>
              <p:custDataLst>
                <p:tags r:id="rId12"/>
              </p:custDataLst>
            </p:nvPr>
          </p:nvSpPr>
          <p:spPr>
            <a:xfrm>
              <a:off x="1493" y="6813"/>
              <a:ext cx="11988" cy="169"/>
            </a:xfrm>
            <a:prstGeom prst="rect">
              <a:avLst/>
            </a:prstGeom>
            <a:noFill/>
          </p:spPr>
          <p:txBody>
            <a:bodyPr wrap="square" rtlCol="0">
              <a:noAutofit/>
            </a:bodyPr>
            <a:lstStyle/>
            <a:p>
              <a:r>
                <a:rPr lang="zh-CN" altLang="en-US" b="1" dirty="0">
                  <a:solidFill>
                    <a:srgbClr val="000000"/>
                  </a:solidFill>
                  <a:highlight>
                    <a:srgbClr val="C0C0C0"/>
                  </a:highlight>
                  <a:latin typeface="微软雅黑" panose="020B0503020204020204" charset="-122"/>
                  <a:ea typeface="微软雅黑" panose="020B0503020204020204" charset="-122"/>
                  <a:cs typeface="思源黑体 CN Normal" panose="020B0400000000000000" charset="-122"/>
                </a:rPr>
                <a:t>同疾病治疗领域内药品</a:t>
              </a:r>
              <a:endParaRPr lang="zh-CN" altLang="en-US" b="1" dirty="0">
                <a:solidFill>
                  <a:srgbClr val="000000"/>
                </a:solidFill>
                <a:highlight>
                  <a:srgbClr val="C0C0C0"/>
                </a:highlight>
                <a:latin typeface="微软雅黑" panose="020B0503020204020204" charset="-122"/>
                <a:ea typeface="微软雅黑" panose="020B0503020204020204" charset="-122"/>
                <a:cs typeface="思源黑体 CN Normal" panose="020B0400000000000000" charset="-122"/>
              </a:endParaRPr>
            </a:p>
          </p:txBody>
        </p:sp>
        <p:sp>
          <p:nvSpPr>
            <p:cNvPr id="7" name="文本框 38"/>
            <p:cNvSpPr txBox="1"/>
            <p:nvPr>
              <p:custDataLst>
                <p:tags r:id="rId13"/>
              </p:custDataLst>
            </p:nvPr>
          </p:nvSpPr>
          <p:spPr>
            <a:xfrm>
              <a:off x="1478" y="7144"/>
              <a:ext cx="15763" cy="1741"/>
            </a:xfrm>
            <a:prstGeom prst="rect">
              <a:avLst/>
            </a:prstGeom>
            <a:noFill/>
          </p:spPr>
          <p:txBody>
            <a:bodyPr wrap="square" rtlCol="0"/>
            <a:lstStyle>
              <a:defPPr>
                <a:defRPr lang="zh-CN"/>
              </a:defPPr>
              <a:lvl1pPr>
                <a:lnSpc>
                  <a:spcPct val="150000"/>
                </a:lnSpc>
                <a:defRPr sz="1050">
                  <a:solidFill>
                    <a:srgbClr val="FFFFFF"/>
                  </a:solidFill>
                  <a:latin typeface="思源黑体 CN Normal" panose="020B0400000000000000" charset="-122"/>
                  <a:cs typeface="思源黑体 CN Normal" panose="020B0400000000000000" charset="-122"/>
                </a:defRPr>
              </a:lvl1pPr>
            </a:lstStyle>
            <a:p>
              <a:pPr>
                <a:lnSpc>
                  <a:spcPct val="130000"/>
                </a:lnSpc>
              </a:pPr>
              <a:r>
                <a:rPr lang="en-US" altLang="zh-CN" sz="1200" dirty="0" smtClean="0">
                  <a:solidFill>
                    <a:schemeClr val="tx1"/>
                  </a:solidFill>
                </a:rPr>
                <a:t>    </a:t>
              </a:r>
              <a:r>
                <a:rPr lang="zh-CN" altLang="zh-CN" sz="1400" dirty="0" smtClean="0">
                  <a:solidFill>
                    <a:schemeClr val="tx1"/>
                  </a:solidFill>
                  <a:latin typeface="宋体" panose="02010600030101010101" pitchFamily="2" charset="-122"/>
                  <a:cs typeface="宋体" panose="02010600030101010101" pitchFamily="2" charset="-122"/>
                </a:rPr>
                <a:t>益心酮滴丸属化瘀通脉剂，对治疗瘀血阻脉冠心病心绞痛合并高脂血症的冶疗有明显优势，安全性高。同一通用名其他厂家共有4家，长</a:t>
              </a:r>
              <a:r>
                <a:rPr lang="zh-CN" altLang="zh-CN" sz="1400" dirty="0" smtClean="0">
                  <a:solidFill>
                    <a:schemeClr val="tx1"/>
                  </a:solidFill>
                </a:rPr>
                <a:t>春普华制药股份有限公司、烟台东诚大洋制药有限公司、贵州黄果树立爽药业公司公司、太极集团重庆涪陵制药厂有限公司</a:t>
              </a:r>
              <a:r>
                <a:rPr lang="zh-CN" altLang="zh-CN" sz="1400" dirty="0" smtClean="0">
                  <a:solidFill>
                    <a:schemeClr val="tx1"/>
                  </a:solidFill>
                  <a:latin typeface="宋体" panose="02010600030101010101" pitchFamily="2" charset="-122"/>
                  <a:cs typeface="宋体" panose="02010600030101010101" pitchFamily="2" charset="-122"/>
                </a:rPr>
                <a:t>。</a:t>
              </a:r>
              <a:endParaRPr lang="zh-CN" altLang="zh-CN" sz="1400" dirty="0" smtClean="0">
                <a:solidFill>
                  <a:schemeClr val="tx1"/>
                </a:solidFill>
                <a:latin typeface="宋体" panose="02010600030101010101" pitchFamily="2" charset="-122"/>
                <a:cs typeface="宋体" panose="02010600030101010101" pitchFamily="2" charset="-122"/>
              </a:endParaRPr>
            </a:p>
            <a:p>
              <a:pPr>
                <a:lnSpc>
                  <a:spcPct val="130000"/>
                </a:lnSpc>
              </a:pPr>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zh-CN" sz="1400" dirty="0" smtClean="0">
                  <a:solidFill>
                    <a:schemeClr val="tx1"/>
                  </a:solidFill>
                  <a:latin typeface="宋体" panose="02010600030101010101" pitchFamily="2" charset="-122"/>
                  <a:cs typeface="宋体" panose="02010600030101010101" pitchFamily="2" charset="-122"/>
                  <a:sym typeface="+mn-ea"/>
                </a:rPr>
                <a:t>同疾病治疗领域药品上市情况： 麝香保心丸1981年上市（独家），复方丹参滴丸1994年上市（独家），丹参注射液2002年上市（65家），脉络宁颗粒2005年上市（独家），冠心苏合丸1982年上市（61家）</a:t>
              </a:r>
              <a:endParaRPr lang="zh-CN" altLang="zh-CN" sz="1400" dirty="0" smtClean="0">
                <a:solidFill>
                  <a:schemeClr val="tx1"/>
                </a:solidFill>
                <a:latin typeface="宋体" panose="02010600030101010101" pitchFamily="2" charset="-122"/>
                <a:cs typeface="宋体" panose="02010600030101010101" pitchFamily="2" charset="-122"/>
                <a:sym typeface="+mn-ea"/>
              </a:endParaRPr>
            </a:p>
          </p:txBody>
        </p:sp>
      </p:gr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516688" y="5876925"/>
            <a:ext cx="2971800" cy="307975"/>
          </a:xfrm>
          <a:prstGeom prst="rect">
            <a:avLst/>
          </a:prstGeom>
          <a:noFill/>
          <a:ln w="9525">
            <a:noFill/>
          </a:ln>
        </p:spPr>
        <p:txBody>
          <a:bodyPr>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525" y="5805488"/>
            <a:ext cx="838200" cy="508000"/>
          </a:xfrm>
          <a:prstGeom prst="rect">
            <a:avLst/>
          </a:prstGeom>
          <a:noFill/>
          <a:ln w="9525">
            <a:noFill/>
          </a:ln>
        </p:spPr>
      </p:pic>
      <p:sp>
        <p:nvSpPr>
          <p:cNvPr id="12" name="任意多边形 11"/>
          <p:cNvSpPr/>
          <p:nvPr>
            <p:custDataLst>
              <p:tags r:id="rId2"/>
            </p:custDataLst>
          </p:nvPr>
        </p:nvSpPr>
        <p:spPr>
          <a:xfrm>
            <a:off x="251460" y="116205"/>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308610" y="188595"/>
            <a:ext cx="802005" cy="583565"/>
          </a:xfrm>
          <a:prstGeom prst="rect">
            <a:avLst/>
          </a:prstGeom>
          <a:noFill/>
        </p:spPr>
        <p:txBody>
          <a:bodyPr wrap="square" rtlCol="0">
            <a:spAutoFit/>
          </a:bodyPr>
          <a:lstStyle/>
          <a:p>
            <a:r>
              <a:rPr lang="en-US" altLang="zh-CN" sz="3200" b="1" dirty="0">
                <a:solidFill>
                  <a:schemeClr val="bg1"/>
                </a:solidFill>
                <a:latin typeface="微软雅黑" panose="020B0503020204020204" charset="-122"/>
                <a:ea typeface="微软雅黑" panose="020B0503020204020204" charset="-122"/>
              </a:rPr>
              <a:t>01</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260133" y="548675"/>
            <a:ext cx="3888432" cy="58961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药品基本信息</a:t>
            </a: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（三）</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16" name="文本框 4"/>
          <p:cNvSpPr txBox="1"/>
          <p:nvPr>
            <p:custDataLst>
              <p:tags r:id="rId4"/>
            </p:custDataLst>
          </p:nvPr>
        </p:nvSpPr>
        <p:spPr>
          <a:xfrm>
            <a:off x="1110615" y="1484630"/>
            <a:ext cx="6600825" cy="1235075"/>
          </a:xfrm>
          <a:prstGeom prst="rect">
            <a:avLst/>
          </a:prstGeom>
          <a:noFill/>
        </p:spPr>
        <p:txBody>
          <a:bodyPr wrap="square" rtlCol="0" anchor="t">
            <a:noAutofit/>
          </a:bodyPr>
          <a:lstStyle/>
          <a:p>
            <a:pPr>
              <a:lnSpc>
                <a:spcPct val="150000"/>
              </a:lnSpc>
            </a:pPr>
            <a:r>
              <a:rPr lang="zh-CN" altLang="en-US" b="1" dirty="0">
                <a:latin typeface="微软雅黑" panose="020B0503020204020204" charset="-122"/>
                <a:ea typeface="微软雅黑" panose="020B0503020204020204" charset="-122"/>
                <a:cs typeface="微软雅黑" panose="020B0503020204020204" charset="-122"/>
                <a:sym typeface="+mn-ea"/>
              </a:rPr>
              <a:t>参照药</a:t>
            </a:r>
            <a:r>
              <a:rPr lang="zh-CN" altLang="en-US" b="1" dirty="0" smtClean="0">
                <a:latin typeface="微软雅黑" panose="020B0503020204020204" charset="-122"/>
                <a:ea typeface="微软雅黑" panose="020B0503020204020204" charset="-122"/>
                <a:cs typeface="微软雅黑" panose="020B0503020204020204" charset="-122"/>
                <a:sym typeface="+mn-ea"/>
              </a:rPr>
              <a:t>品选择：</a:t>
            </a:r>
            <a:r>
              <a:rPr lang="zh-CN" altLang="en-US" sz="1600" dirty="0" smtClean="0">
                <a:latin typeface="微软雅黑" panose="020B0503020204020204" charset="-122"/>
                <a:ea typeface="微软雅黑" panose="020B0503020204020204" charset="-122"/>
                <a:cs typeface="微软雅黑" panose="020B0503020204020204" charset="-122"/>
                <a:sym typeface="+mn-ea"/>
              </a:rPr>
              <a:t>银杏叶滴丸和益心酮滴丸均为化瘀通脉剂，均由植物叶提取物制成的滴丸，两者功能主治相近，且银杏叶滴丸为医保目录内品种，因此选择银杏叶滴丸为参照药品。</a:t>
            </a:r>
            <a:endParaRPr lang="zh-CN" altLang="en-US" sz="1600" dirty="0" smtClean="0">
              <a:latin typeface="微软雅黑" panose="020B0503020204020204" charset="-122"/>
              <a:ea typeface="微软雅黑" panose="020B0503020204020204" charset="-122"/>
              <a:cs typeface="微软雅黑" panose="020B0503020204020204" charset="-122"/>
              <a:sym typeface="+mn-ea"/>
            </a:endParaRPr>
          </a:p>
        </p:txBody>
      </p:sp>
      <p:pic>
        <p:nvPicPr>
          <p:cNvPr id="1028" name="Picture 4"/>
          <p:cNvPicPr>
            <a:picLocks noChangeAspect="1" noChangeArrowheads="1"/>
          </p:cNvPicPr>
          <p:nvPr/>
        </p:nvPicPr>
        <p:blipFill>
          <a:blip r:embed="rId5" cstate="print"/>
          <a:srcRect/>
          <a:stretch>
            <a:fillRect/>
          </a:stretch>
        </p:blipFill>
        <p:spPr bwMode="auto">
          <a:xfrm>
            <a:off x="971550" y="3005455"/>
            <a:ext cx="6810375" cy="2585720"/>
          </a:xfrm>
          <a:prstGeom prst="rect">
            <a:avLst/>
          </a:prstGeom>
          <a:noFill/>
          <a:ln w="9525">
            <a:noFill/>
            <a:miter lim="800000"/>
            <a:headEnd/>
            <a:tailEnd/>
          </a:ln>
        </p:spPr>
      </p:pic>
    </p:spTree>
  </p:cSld>
  <p:clrMapOvr>
    <a:masterClrMapping/>
  </p:clrMapOvr>
  <p:transition>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516688" y="5876925"/>
            <a:ext cx="2971800" cy="307975"/>
          </a:xfrm>
          <a:prstGeom prst="rect">
            <a:avLst/>
          </a:prstGeom>
          <a:noFill/>
          <a:ln w="9525">
            <a:noFill/>
          </a:ln>
        </p:spPr>
        <p:txBody>
          <a:bodyPr>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525" y="5805488"/>
            <a:ext cx="838200" cy="508000"/>
          </a:xfrm>
          <a:prstGeom prst="rect">
            <a:avLst/>
          </a:prstGeom>
          <a:noFill/>
          <a:ln w="9525">
            <a:noFill/>
          </a:ln>
        </p:spPr>
      </p:pic>
      <p:sp>
        <p:nvSpPr>
          <p:cNvPr id="12" name="任意多边形 11"/>
          <p:cNvSpPr/>
          <p:nvPr>
            <p:custDataLst>
              <p:tags r:id="rId2"/>
            </p:custDataLst>
          </p:nvPr>
        </p:nvSpPr>
        <p:spPr>
          <a:xfrm>
            <a:off x="323652" y="142538"/>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381055" y="260519"/>
            <a:ext cx="802005" cy="583565"/>
          </a:xfrm>
          <a:prstGeom prst="rect">
            <a:avLst/>
          </a:prstGeom>
          <a:noFill/>
        </p:spPr>
        <p:txBody>
          <a:bodyPr wrap="square" rtlCol="0">
            <a:spAutoFit/>
          </a:bodyPr>
          <a:lstStyle/>
          <a:p>
            <a:r>
              <a:rPr lang="en-US" altLang="zh-CN" sz="3200" b="1" dirty="0">
                <a:solidFill>
                  <a:schemeClr val="bg1"/>
                </a:solidFill>
                <a:latin typeface="微软雅黑" panose="020B0503020204020204" charset="-122"/>
                <a:ea typeface="微软雅黑" panose="020B0503020204020204" charset="-122"/>
              </a:rPr>
              <a:t>02</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403985" y="260350"/>
            <a:ext cx="2931795" cy="589915"/>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安全性（一）</a:t>
            </a:r>
            <a:endParaRPr kumimoji="1" lang="zh-CN" altLang="en-US" sz="24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8" name="文本框 12"/>
          <p:cNvSpPr txBox="1"/>
          <p:nvPr/>
        </p:nvSpPr>
        <p:spPr>
          <a:xfrm>
            <a:off x="1044114" y="1167290"/>
            <a:ext cx="3295650" cy="432047"/>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药品说明书收载的安全性信息</a:t>
            </a:r>
            <a:endParaRPr lang="zh-CN" altLang="en-US" dirty="0">
              <a:sym typeface="+mn-ea"/>
            </a:endParaRPr>
          </a:p>
        </p:txBody>
      </p:sp>
      <p:sp>
        <p:nvSpPr>
          <p:cNvPr id="10" name="文本框 8"/>
          <p:cNvSpPr txBox="1"/>
          <p:nvPr/>
        </p:nvSpPr>
        <p:spPr>
          <a:xfrm>
            <a:off x="899587" y="1700426"/>
            <a:ext cx="6408712" cy="792088"/>
          </a:xfrm>
          <a:prstGeom prst="rect">
            <a:avLst/>
          </a:prstGeom>
          <a:noFill/>
        </p:spPr>
        <p:txBody>
          <a:bodyPr wrap="square" rtlCol="0">
            <a:noAutofit/>
          </a:bodyPr>
          <a:lstStyle/>
          <a:p>
            <a:pPr marL="0" lvl="1">
              <a:lnSpc>
                <a:spcPct val="140000"/>
              </a:lnSpc>
            </a:pPr>
            <a:r>
              <a:rPr lang="zh-CN" altLang="zh-CN" sz="1600" dirty="0" smtClean="0"/>
              <a:t>【不良反应】本品可见口干、舌燥、乏力、胃脘不适等不良反应。【禁 忌】对本品及所含成份过敏者禁用。 【注意事项】孕妇慎用。</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文本框 12"/>
          <p:cNvSpPr txBox="1"/>
          <p:nvPr/>
        </p:nvSpPr>
        <p:spPr>
          <a:xfrm>
            <a:off x="971724" y="2780675"/>
            <a:ext cx="2952328" cy="432048"/>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药品不良反应监测情况</a:t>
            </a:r>
            <a:endParaRPr lang="zh-CN" altLang="en-US" dirty="0">
              <a:sym typeface="+mn-ea"/>
            </a:endParaRPr>
          </a:p>
        </p:txBody>
      </p:sp>
      <p:sp>
        <p:nvSpPr>
          <p:cNvPr id="16" name="文本框 8"/>
          <p:cNvSpPr txBox="1"/>
          <p:nvPr/>
        </p:nvSpPr>
        <p:spPr>
          <a:xfrm>
            <a:off x="755442" y="3284855"/>
            <a:ext cx="5976664" cy="648072"/>
          </a:xfrm>
          <a:prstGeom prst="rect">
            <a:avLst/>
          </a:prstGeom>
          <a:noFill/>
        </p:spPr>
        <p:txBody>
          <a:bodyPr wrap="square" rtlCol="0">
            <a:noAutofit/>
          </a:bodyPr>
          <a:lstStyle/>
          <a:p>
            <a:r>
              <a:rPr lang="en-US" altLang="zh-CN" sz="1600" dirty="0" smtClean="0"/>
              <a:t>       </a:t>
            </a:r>
            <a:r>
              <a:rPr lang="zh-CN" altLang="zh-CN" sz="1600" dirty="0" smtClean="0"/>
              <a:t>药品上市后，经国家药品不良反应监测中⼼检索，未检索到益心酮滴丸不良反应相关报道。</a:t>
            </a:r>
            <a:endParaRPr lang="zh-CN" altLang="zh-CN" sz="1600" dirty="0"/>
          </a:p>
        </p:txBody>
      </p:sp>
      <p:sp>
        <p:nvSpPr>
          <p:cNvPr id="17" name="文本框 12"/>
          <p:cNvSpPr txBox="1"/>
          <p:nvPr/>
        </p:nvSpPr>
        <p:spPr>
          <a:xfrm>
            <a:off x="1115869" y="4149333"/>
            <a:ext cx="2160240"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安全性</a:t>
            </a:r>
            <a:r>
              <a:rPr lang="zh-CN" altLang="en-US" dirty="0" smtClean="0"/>
              <a:t>优势</a:t>
            </a:r>
            <a:endParaRPr lang="zh-CN" altLang="en-US" dirty="0">
              <a:sym typeface="+mn-ea"/>
            </a:endParaRPr>
          </a:p>
        </p:txBody>
      </p:sp>
      <p:sp>
        <p:nvSpPr>
          <p:cNvPr id="18" name="文本框 8"/>
          <p:cNvSpPr txBox="1"/>
          <p:nvPr/>
        </p:nvSpPr>
        <p:spPr>
          <a:xfrm>
            <a:off x="828214" y="4508991"/>
            <a:ext cx="6336704" cy="1080120"/>
          </a:xfrm>
          <a:prstGeom prst="rect">
            <a:avLst/>
          </a:prstGeom>
          <a:noFill/>
        </p:spPr>
        <p:txBody>
          <a:bodyPr wrap="square" rtlCol="0">
            <a:noAutofit/>
          </a:bodyPr>
          <a:lstStyle/>
          <a:p>
            <a:pPr marL="0" lvl="1">
              <a:lnSpc>
                <a:spcPct val="140000"/>
              </a:lnSpc>
            </a:pPr>
            <a:r>
              <a:rPr lang="en-US" altLang="zh-CN" sz="1600" dirty="0" smtClean="0"/>
              <a:t>       </a:t>
            </a:r>
            <a:r>
              <a:rPr lang="zh-CN" altLang="zh-CN" sz="1600" dirty="0" smtClean="0"/>
              <a:t>益心酮滴丸</a:t>
            </a:r>
            <a:r>
              <a:rPr lang="zh-CN" altLang="en-US" sz="1600" dirty="0" smtClean="0"/>
              <a:t>为中成药，</a:t>
            </a:r>
            <a:r>
              <a:rPr lang="zh-CN" altLang="zh-CN" sz="1600" dirty="0" smtClean="0"/>
              <a:t>较化学药安全性高，如治疗冠心病心绞痛的尼可地尔片对免疫系统和肝肾功能有损害，益心酮滴丸不良反应仅为消化系统，停药症状即可消失</a:t>
            </a:r>
            <a:r>
              <a:rPr lang="zh-CN" altLang="en-US" sz="1600" dirty="0" smtClean="0"/>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516688" y="5876925"/>
            <a:ext cx="2971800" cy="307975"/>
          </a:xfrm>
          <a:prstGeom prst="rect">
            <a:avLst/>
          </a:prstGeom>
          <a:noFill/>
          <a:ln w="9525">
            <a:noFill/>
          </a:ln>
        </p:spPr>
        <p:txBody>
          <a:bodyPr>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525" y="5805488"/>
            <a:ext cx="838200" cy="508000"/>
          </a:xfrm>
          <a:prstGeom prst="rect">
            <a:avLst/>
          </a:prstGeom>
          <a:noFill/>
          <a:ln w="9525">
            <a:noFill/>
          </a:ln>
        </p:spPr>
      </p:pic>
      <p:sp>
        <p:nvSpPr>
          <p:cNvPr id="12" name="任意多边形 11"/>
          <p:cNvSpPr/>
          <p:nvPr>
            <p:custDataLst>
              <p:tags r:id="rId2"/>
            </p:custDataLst>
          </p:nvPr>
        </p:nvSpPr>
        <p:spPr>
          <a:xfrm>
            <a:off x="539552" y="260648"/>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611560" y="404664"/>
            <a:ext cx="802005" cy="583565"/>
          </a:xfrm>
          <a:prstGeom prst="rect">
            <a:avLst/>
          </a:prstGeom>
          <a:noFill/>
        </p:spPr>
        <p:txBody>
          <a:bodyPr wrap="square" rtlCol="0">
            <a:spAutoFit/>
          </a:bodyPr>
          <a:lstStyle/>
          <a:p>
            <a:r>
              <a:rPr lang="en-US" altLang="zh-CN" sz="3200" b="1" dirty="0">
                <a:solidFill>
                  <a:schemeClr val="bg1"/>
                </a:solidFill>
                <a:latin typeface="微软雅黑" panose="020B0503020204020204" charset="-122"/>
                <a:ea typeface="微软雅黑" panose="020B0503020204020204" charset="-122"/>
              </a:rPr>
              <a:t>02</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619796" y="260519"/>
            <a:ext cx="3888432" cy="58961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安全性（二）</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8" name="文本框 12"/>
          <p:cNvSpPr txBox="1"/>
          <p:nvPr/>
        </p:nvSpPr>
        <p:spPr>
          <a:xfrm>
            <a:off x="1475909" y="980599"/>
            <a:ext cx="2664296" cy="432048"/>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药品安全性研究结果</a:t>
            </a:r>
            <a:endParaRPr lang="zh-CN" altLang="en-US" dirty="0">
              <a:sym typeface="+mn-ea"/>
            </a:endParaRPr>
          </a:p>
        </p:txBody>
      </p:sp>
      <p:sp>
        <p:nvSpPr>
          <p:cNvPr id="10" name="文本框 8"/>
          <p:cNvSpPr txBox="1"/>
          <p:nvPr/>
        </p:nvSpPr>
        <p:spPr>
          <a:xfrm>
            <a:off x="540440" y="1484908"/>
            <a:ext cx="7776864" cy="1152128"/>
          </a:xfrm>
          <a:prstGeom prst="rect">
            <a:avLst/>
          </a:prstGeom>
          <a:noFill/>
        </p:spPr>
        <p:txBody>
          <a:bodyPr wrap="square" rtlCol="0">
            <a:noAutofit/>
          </a:bodyPr>
          <a:lstStyle/>
          <a:p>
            <a:pPr marL="0" lvl="1">
              <a:lnSpc>
                <a:spcPct val="140000"/>
              </a:lnSpc>
            </a:pPr>
            <a:r>
              <a:rPr lang="en-US" altLang="zh-CN" sz="1600" dirty="0" smtClean="0"/>
              <a:t>       </a:t>
            </a:r>
            <a:r>
              <a:rPr lang="zh-CN" altLang="zh-CN" sz="1600" dirty="0" smtClean="0">
                <a:latin typeface="宋体" panose="02010600030101010101" pitchFamily="2" charset="-122"/>
                <a:cs typeface="宋体" panose="02010600030101010101" pitchFamily="2" charset="-122"/>
              </a:rPr>
              <a:t>大鼠组高、中、低</a:t>
            </a:r>
            <a:r>
              <a:rPr lang="en-US" altLang="zh-CN" sz="1600" dirty="0" smtClean="0">
                <a:latin typeface="宋体" panose="02010600030101010101" pitchFamily="2" charset="-122"/>
                <a:cs typeface="宋体" panose="02010600030101010101" pitchFamily="2" charset="-122"/>
              </a:rPr>
              <a:t>3</a:t>
            </a:r>
            <a:r>
              <a:rPr lang="zh-CN" altLang="zh-CN" sz="1600" dirty="0" smtClean="0">
                <a:latin typeface="宋体" panose="02010600030101010101" pitchFamily="2" charset="-122"/>
                <a:cs typeface="宋体" panose="02010600030101010101" pitchFamily="2" charset="-122"/>
              </a:rPr>
              <a:t>个剂量组（相当于临床使用剂量的</a:t>
            </a:r>
            <a:r>
              <a:rPr lang="en-US" altLang="zh-CN" sz="1600" dirty="0" smtClean="0">
                <a:solidFill>
                  <a:srgbClr val="FF0000"/>
                </a:solidFill>
                <a:latin typeface="宋体" panose="02010600030101010101" pitchFamily="2" charset="-122"/>
                <a:cs typeface="宋体" panose="02010600030101010101" pitchFamily="2" charset="-122"/>
              </a:rPr>
              <a:t>50</a:t>
            </a:r>
            <a:r>
              <a:rPr lang="zh-CN" altLang="zh-CN" sz="1600" dirty="0" smtClean="0">
                <a:solidFill>
                  <a:srgbClr val="FF0000"/>
                </a:solidFill>
                <a:latin typeface="宋体" panose="02010600030101010101" pitchFamily="2" charset="-122"/>
                <a:cs typeface="宋体" panose="02010600030101010101" pitchFamily="2" charset="-122"/>
              </a:rPr>
              <a:t>、</a:t>
            </a:r>
            <a:r>
              <a:rPr lang="en-US" altLang="zh-CN" sz="1600" dirty="0" smtClean="0">
                <a:solidFill>
                  <a:srgbClr val="FF0000"/>
                </a:solidFill>
                <a:latin typeface="宋体" panose="02010600030101010101" pitchFamily="2" charset="-122"/>
                <a:cs typeface="宋体" panose="02010600030101010101" pitchFamily="2" charset="-122"/>
              </a:rPr>
              <a:t>100</a:t>
            </a:r>
            <a:r>
              <a:rPr lang="zh-CN" altLang="zh-CN" sz="1600" dirty="0" smtClean="0">
                <a:solidFill>
                  <a:srgbClr val="FF0000"/>
                </a:solidFill>
                <a:latin typeface="宋体" panose="02010600030101010101" pitchFamily="2" charset="-122"/>
                <a:cs typeface="宋体" panose="02010600030101010101" pitchFamily="2" charset="-122"/>
              </a:rPr>
              <a:t>、</a:t>
            </a:r>
            <a:r>
              <a:rPr lang="en-US" altLang="zh-CN" sz="1600" dirty="0" smtClean="0">
                <a:solidFill>
                  <a:srgbClr val="FF0000"/>
                </a:solidFill>
                <a:latin typeface="宋体" panose="02010600030101010101" pitchFamily="2" charset="-122"/>
                <a:cs typeface="宋体" panose="02010600030101010101" pitchFamily="2" charset="-122"/>
              </a:rPr>
              <a:t>200</a:t>
            </a:r>
            <a:r>
              <a:rPr lang="zh-CN" altLang="zh-CN" sz="1600" dirty="0" smtClean="0">
                <a:latin typeface="宋体" panose="02010600030101010101" pitchFamily="2" charset="-122"/>
                <a:cs typeface="宋体" panose="02010600030101010101" pitchFamily="2" charset="-122"/>
              </a:rPr>
              <a:t>倍），连续灌胃给药</a:t>
            </a:r>
            <a:r>
              <a:rPr lang="en-US" altLang="zh-CN" sz="1600" dirty="0" smtClean="0">
                <a:latin typeface="宋体" panose="02010600030101010101" pitchFamily="2" charset="-122"/>
                <a:cs typeface="宋体" panose="02010600030101010101" pitchFamily="2" charset="-122"/>
              </a:rPr>
              <a:t>3</a:t>
            </a:r>
            <a:r>
              <a:rPr lang="zh-CN" altLang="zh-CN" sz="1600" dirty="0" smtClean="0">
                <a:latin typeface="宋体" panose="02010600030101010101" pitchFamily="2" charset="-122"/>
                <a:cs typeface="宋体" panose="02010600030101010101" pitchFamily="2" charset="-122"/>
              </a:rPr>
              <a:t>个月，测试大鼠体重、血液学、血液生化学、脏器系数及病理组织学变化，结果：</a:t>
            </a:r>
            <a:r>
              <a:rPr lang="en-US" altLang="zh-CN" sz="1600" dirty="0" smtClean="0">
                <a:latin typeface="宋体" panose="02010600030101010101" pitchFamily="2" charset="-122"/>
                <a:cs typeface="宋体" panose="02010600030101010101" pitchFamily="2" charset="-122"/>
              </a:rPr>
              <a:t>3</a:t>
            </a:r>
            <a:r>
              <a:rPr lang="zh-CN" altLang="zh-CN" sz="1600" dirty="0" smtClean="0">
                <a:latin typeface="宋体" panose="02010600030101010101" pitchFamily="2" charset="-122"/>
                <a:cs typeface="宋体" panose="02010600030101010101" pitchFamily="2" charset="-122"/>
              </a:rPr>
              <a:t>个剂量组与对照组比较</a:t>
            </a:r>
            <a:r>
              <a:rPr lang="zh-CN" altLang="zh-CN" sz="1600" dirty="0" smtClean="0">
                <a:solidFill>
                  <a:srgbClr val="FF0000"/>
                </a:solidFill>
                <a:latin typeface="宋体" panose="02010600030101010101" pitchFamily="2" charset="-122"/>
                <a:cs typeface="宋体" panose="02010600030101010101" pitchFamily="2" charset="-122"/>
              </a:rPr>
              <a:t>无明显的毒性</a:t>
            </a:r>
            <a:r>
              <a:rPr lang="zh-CN" altLang="zh-CN" sz="1600" dirty="0" smtClean="0">
                <a:latin typeface="宋体" panose="02010600030101010101" pitchFamily="2" charset="-122"/>
                <a:cs typeface="宋体" panose="02010600030101010101" pitchFamily="2" charset="-122"/>
              </a:rPr>
              <a:t>，连续服用</a:t>
            </a:r>
            <a:r>
              <a:rPr lang="en-US" altLang="zh-CN" sz="1600" dirty="0" smtClean="0">
                <a:latin typeface="宋体" panose="02010600030101010101" pitchFamily="2" charset="-122"/>
                <a:cs typeface="宋体" panose="02010600030101010101" pitchFamily="2" charset="-122"/>
              </a:rPr>
              <a:t>3</a:t>
            </a:r>
            <a:r>
              <a:rPr lang="zh-CN" altLang="zh-CN" sz="1600" dirty="0" smtClean="0">
                <a:latin typeface="宋体" panose="02010600030101010101" pitchFamily="2" charset="-122"/>
                <a:cs typeface="宋体" panose="02010600030101010101" pitchFamily="2" charset="-122"/>
              </a:rPr>
              <a:t>个月是安全的</a:t>
            </a:r>
            <a:r>
              <a:rPr lang="zh-CN" altLang="en-US" sz="1600" dirty="0" smtClean="0">
                <a:latin typeface="宋体" panose="02010600030101010101" pitchFamily="2" charset="-122"/>
                <a:cs typeface="宋体" panose="02010600030101010101" pitchFamily="2" charset="-122"/>
              </a:rPr>
              <a:t>。</a:t>
            </a:r>
            <a:endParaRPr lang="zh-CN" altLang="zh-CN" sz="1600" dirty="0">
              <a:solidFill>
                <a:schemeClr val="tx1"/>
              </a:solidFill>
              <a:latin typeface="宋体" panose="02010600030101010101" pitchFamily="2" charset="-122"/>
              <a:cs typeface="宋体" panose="02010600030101010101" pitchFamily="2" charset="-122"/>
            </a:endParaRPr>
          </a:p>
        </p:txBody>
      </p:sp>
      <p:sp>
        <p:nvSpPr>
          <p:cNvPr id="23" name="文本框 8"/>
          <p:cNvSpPr txBox="1"/>
          <p:nvPr/>
        </p:nvSpPr>
        <p:spPr>
          <a:xfrm>
            <a:off x="539934" y="2600811"/>
            <a:ext cx="7632848" cy="720080"/>
          </a:xfrm>
          <a:prstGeom prst="rect">
            <a:avLst/>
          </a:prstGeom>
          <a:noFill/>
        </p:spPr>
        <p:txBody>
          <a:bodyPr wrap="square" rtlCol="0">
            <a:noAutofit/>
          </a:bodyPr>
          <a:lstStyle/>
          <a:p>
            <a:pPr marL="0" lvl="1">
              <a:lnSpc>
                <a:spcPct val="140000"/>
              </a:lnSpc>
            </a:pPr>
            <a:r>
              <a:rPr lang="en-US" altLang="zh-CN" sz="1600" dirty="0" smtClean="0"/>
              <a:t>      </a:t>
            </a:r>
            <a:r>
              <a:rPr lang="zh-CN" altLang="zh-CN" sz="1600" dirty="0" smtClean="0">
                <a:solidFill>
                  <a:srgbClr val="FF0000"/>
                </a:solidFill>
              </a:rPr>
              <a:t>血液学检查结果表明</a:t>
            </a:r>
            <a:r>
              <a:rPr lang="zh-CN" altLang="en-US" sz="1600" dirty="0" smtClean="0"/>
              <a:t>：</a:t>
            </a:r>
            <a:r>
              <a:rPr lang="zh-CN" altLang="zh-CN" sz="1600" dirty="0" smtClean="0"/>
              <a:t>给药组大鼠在停药次日和停药两周后的红细胞、血红蛋白、白细胞、血小板和白细胞分类与空白对照组比</a:t>
            </a:r>
            <a:r>
              <a:rPr lang="zh-CN" altLang="zh-CN" sz="1600" dirty="0" smtClean="0">
                <a:latin typeface="宋体" panose="02010600030101010101" pitchFamily="2" charset="-122"/>
                <a:cs typeface="宋体" panose="02010600030101010101" pitchFamily="2" charset="-122"/>
              </a:rPr>
              <a:t>较，均无明显差异</a:t>
            </a:r>
            <a:r>
              <a:rPr lang="en-US" altLang="zh-CN" sz="1600" dirty="0" smtClean="0">
                <a:latin typeface="宋体" panose="02010600030101010101" pitchFamily="2" charset="-122"/>
                <a:cs typeface="宋体" panose="02010600030101010101" pitchFamily="2" charset="-122"/>
              </a:rPr>
              <a:t> (P&gt;0.05) </a:t>
            </a:r>
            <a:r>
              <a:rPr lang="zh-CN" altLang="en-US" sz="1600" dirty="0" smtClean="0">
                <a:latin typeface="宋体" panose="02010600030101010101" pitchFamily="2" charset="-122"/>
                <a:cs typeface="宋体" panose="02010600030101010101" pitchFamily="2" charset="-122"/>
              </a:rPr>
              <a:t>。</a:t>
            </a:r>
            <a:endParaRPr lang="zh-CN" altLang="zh-CN" sz="1600" dirty="0">
              <a:solidFill>
                <a:schemeClr val="tx1"/>
              </a:solidFill>
              <a:latin typeface="宋体" panose="02010600030101010101" pitchFamily="2" charset="-122"/>
              <a:cs typeface="宋体" panose="02010600030101010101" pitchFamily="2" charset="-122"/>
            </a:endParaRPr>
          </a:p>
        </p:txBody>
      </p:sp>
      <p:sp>
        <p:nvSpPr>
          <p:cNvPr id="14" name="文本框 8"/>
          <p:cNvSpPr txBox="1"/>
          <p:nvPr/>
        </p:nvSpPr>
        <p:spPr>
          <a:xfrm>
            <a:off x="467926" y="3271505"/>
            <a:ext cx="8352928" cy="936104"/>
          </a:xfrm>
          <a:prstGeom prst="rect">
            <a:avLst/>
          </a:prstGeom>
          <a:noFill/>
        </p:spPr>
        <p:txBody>
          <a:bodyPr wrap="square" rtlCol="0">
            <a:noAutofit/>
          </a:bodyPr>
          <a:p>
            <a:pPr marL="0" lvl="1">
              <a:lnSpc>
                <a:spcPct val="140000"/>
              </a:lnSpc>
            </a:pPr>
            <a:r>
              <a:rPr lang="en-US" altLang="zh-CN" sz="1600" dirty="0" smtClean="0">
                <a:solidFill>
                  <a:srgbClr val="FF0000"/>
                </a:solidFill>
              </a:rPr>
              <a:t>       </a:t>
            </a:r>
            <a:r>
              <a:rPr lang="zh-CN" altLang="zh-CN" sz="1600" dirty="0" smtClean="0">
                <a:solidFill>
                  <a:srgbClr val="FF0000"/>
                </a:solidFill>
              </a:rPr>
              <a:t>血液生化检查结果表明</a:t>
            </a:r>
            <a:r>
              <a:rPr lang="en-US" altLang="zh-CN" sz="1600" dirty="0" smtClean="0"/>
              <a:t>:</a:t>
            </a:r>
            <a:r>
              <a:rPr lang="zh-CN" altLang="zh-CN" sz="1600" dirty="0" smtClean="0">
                <a:latin typeface="宋体" panose="02010600030101010101" pitchFamily="2" charset="-122"/>
                <a:cs typeface="宋体" panose="02010600030101010101" pitchFamily="2" charset="-122"/>
              </a:rPr>
              <a:t>停药次日给药组大</a:t>
            </a:r>
            <a:r>
              <a:rPr lang="zh-CN" altLang="zh-CN" sz="1600" dirty="0" smtClean="0">
                <a:latin typeface="宋体" panose="02010600030101010101" pitchFamily="2" charset="-122"/>
                <a:cs typeface="宋体" panose="02010600030101010101" pitchFamily="2" charset="-122"/>
              </a:rPr>
              <a:t>鼠</a:t>
            </a:r>
            <a:r>
              <a:rPr lang="en-US" altLang="zh-CN" sz="1600" dirty="0" smtClean="0">
                <a:latin typeface="宋体" panose="02010600030101010101" pitchFamily="2" charset="-122"/>
                <a:cs typeface="宋体" panose="02010600030101010101" pitchFamily="2" charset="-122"/>
              </a:rPr>
              <a:t>AST</a:t>
            </a:r>
            <a:r>
              <a:rPr lang="zh-CN" altLang="zh-CN" sz="1600" dirty="0" smtClean="0">
                <a:latin typeface="宋体" panose="02010600030101010101" pitchFamily="2" charset="-122"/>
                <a:cs typeface="宋体" panose="02010600030101010101" pitchFamily="2" charset="-122"/>
              </a:rPr>
              <a:t>的</a:t>
            </a:r>
            <a:r>
              <a:rPr lang="zh-CN" altLang="zh-CN" sz="1600" dirty="0" smtClean="0">
                <a:latin typeface="宋体" panose="02010600030101010101" pitchFamily="2" charset="-122"/>
                <a:cs typeface="宋体" panose="02010600030101010101" pitchFamily="2" charset="-122"/>
              </a:rPr>
              <a:t>值低于空白对照组</a:t>
            </a:r>
            <a:r>
              <a:rPr lang="en-US" altLang="zh-CN" sz="1600" dirty="0" smtClean="0">
                <a:latin typeface="宋体" panose="02010600030101010101" pitchFamily="2" charset="-122"/>
                <a:cs typeface="宋体" panose="02010600030101010101" pitchFamily="2" charset="-122"/>
              </a:rPr>
              <a:t>(</a:t>
            </a:r>
            <a:r>
              <a:rPr lang="en-US" altLang="zh-CN" sz="1600" dirty="0" smtClean="0">
                <a:latin typeface="宋体" panose="02010600030101010101" pitchFamily="2" charset="-122"/>
                <a:cs typeface="宋体" panose="02010600030101010101" pitchFamily="2" charset="-122"/>
              </a:rPr>
              <a:t>P&lt;0.05 </a:t>
            </a:r>
            <a:r>
              <a:rPr lang="en-US" altLang="zh-CN" sz="1600" dirty="0" smtClean="0">
                <a:latin typeface="宋体" panose="02010600030101010101" pitchFamily="2" charset="-122"/>
                <a:cs typeface="宋体" panose="02010600030101010101" pitchFamily="2" charset="-122"/>
              </a:rPr>
              <a:t>)</a:t>
            </a:r>
            <a:r>
              <a:rPr lang="zh-CN" altLang="zh-CN" sz="1600" dirty="0" smtClean="0">
                <a:latin typeface="宋体" panose="02010600030101010101" pitchFamily="2" charset="-122"/>
                <a:cs typeface="宋体" panose="02010600030101010101" pitchFamily="2" charset="-122"/>
              </a:rPr>
              <a:t>，但停药两周后基本恢复</a:t>
            </a:r>
            <a:r>
              <a:rPr lang="en-US" altLang="zh-CN" sz="1600" dirty="0" smtClean="0">
                <a:latin typeface="宋体" panose="02010600030101010101" pitchFamily="2" charset="-122"/>
                <a:cs typeface="宋体" panose="02010600030101010101" pitchFamily="2" charset="-122"/>
              </a:rPr>
              <a:t>(</a:t>
            </a:r>
            <a:r>
              <a:rPr lang="en-US" altLang="zh-CN" sz="1600" dirty="0" smtClean="0">
                <a:latin typeface="宋体" panose="02010600030101010101" pitchFamily="2" charset="-122"/>
                <a:cs typeface="宋体" panose="02010600030101010101" pitchFamily="2" charset="-122"/>
              </a:rPr>
              <a:t>P&gt;0.05 </a:t>
            </a:r>
            <a:r>
              <a:rPr lang="en-US" altLang="zh-CN" sz="1600" dirty="0" smtClean="0">
                <a:latin typeface="宋体" panose="02010600030101010101" pitchFamily="2" charset="-122"/>
                <a:cs typeface="宋体" panose="02010600030101010101" pitchFamily="2" charset="-122"/>
              </a:rPr>
              <a:t>)</a:t>
            </a:r>
            <a:r>
              <a:rPr lang="zh-CN" altLang="zh-CN" sz="1600" dirty="0" smtClean="0">
                <a:latin typeface="宋体" panose="02010600030101010101" pitchFamily="2" charset="-122"/>
                <a:cs typeface="宋体" panose="02010600030101010101" pitchFamily="2" charset="-122"/>
              </a:rPr>
              <a:t>，其余各指标和</a:t>
            </a:r>
            <a:r>
              <a:rPr lang="zh-CN" altLang="zh-CN" sz="1600" dirty="0" smtClean="0">
                <a:latin typeface="宋体" panose="02010600030101010101" pitchFamily="2" charset="-122"/>
                <a:cs typeface="宋体" panose="02010600030101010101" pitchFamily="2" charset="-122"/>
              </a:rPr>
              <a:t>空白</a:t>
            </a:r>
            <a:r>
              <a:rPr lang="zh-CN" altLang="zh-CN" sz="1600" dirty="0" smtClean="0">
                <a:latin typeface="宋体" panose="02010600030101010101" pitchFamily="2" charset="-122"/>
                <a:cs typeface="宋体" panose="02010600030101010101" pitchFamily="2" charset="-122"/>
              </a:rPr>
              <a:t>对照组比较均无明显差异</a:t>
            </a:r>
            <a:r>
              <a:rPr lang="en-US" altLang="zh-CN" sz="1600" dirty="0" smtClean="0">
                <a:latin typeface="宋体" panose="02010600030101010101" pitchFamily="2" charset="-122"/>
                <a:cs typeface="宋体" panose="02010600030101010101" pitchFamily="2" charset="-122"/>
              </a:rPr>
              <a:t>(P&gt;0.05 )</a:t>
            </a:r>
            <a:r>
              <a:rPr lang="zh-CN" altLang="en-US" sz="1600" dirty="0" smtClean="0">
                <a:latin typeface="宋体" panose="02010600030101010101" pitchFamily="2" charset="-122"/>
                <a:cs typeface="宋体" panose="02010600030101010101" pitchFamily="2" charset="-122"/>
              </a:rPr>
              <a:t>。</a:t>
            </a:r>
            <a:endParaRPr lang="zh-CN" altLang="zh-CN" sz="1600" dirty="0" smtClean="0"/>
          </a:p>
          <a:p>
            <a:pPr marL="0" lvl="1">
              <a:lnSpc>
                <a:spcPct val="140000"/>
              </a:lnSpc>
            </a:pP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 name="文本框 8"/>
          <p:cNvSpPr txBox="1"/>
          <p:nvPr/>
        </p:nvSpPr>
        <p:spPr>
          <a:xfrm>
            <a:off x="395605" y="4076700"/>
            <a:ext cx="8362315" cy="1660525"/>
          </a:xfrm>
          <a:prstGeom prst="rect">
            <a:avLst/>
          </a:prstGeom>
          <a:noFill/>
        </p:spPr>
        <p:txBody>
          <a:bodyPr wrap="square" rtlCol="0">
            <a:noAutofit/>
          </a:bodyPr>
          <a:p>
            <a:r>
              <a:rPr lang="en-US" altLang="zh-CN" sz="1600" dirty="0" smtClean="0">
                <a:solidFill>
                  <a:srgbClr val="FF0000"/>
                </a:solidFill>
              </a:rPr>
              <a:t>       </a:t>
            </a:r>
            <a:r>
              <a:rPr lang="zh-CN" altLang="zh-CN" sz="1600" dirty="0" smtClean="0">
                <a:solidFill>
                  <a:srgbClr val="FF0000"/>
                </a:solidFill>
              </a:rPr>
              <a:t>组织病理学检查结果表明</a:t>
            </a:r>
            <a:r>
              <a:rPr lang="zh-CN" altLang="en-US" sz="1600" dirty="0" smtClean="0">
                <a:solidFill>
                  <a:srgbClr val="FF0000"/>
                </a:solidFill>
              </a:rPr>
              <a:t>：</a:t>
            </a:r>
            <a:r>
              <a:rPr lang="zh-CN" altLang="zh-CN" sz="1600" dirty="0" smtClean="0">
                <a:latin typeface="宋体" panose="02010600030101010101" pitchFamily="2" charset="-122"/>
                <a:cs typeface="宋体" panose="02010600030101010101" pitchFamily="2" charset="-122"/>
              </a:rPr>
              <a:t>停药次日和停药两周后，各组动物的心、肝、脾、</a:t>
            </a:r>
            <a:r>
              <a:rPr lang="zh-CN" altLang="zh-CN" sz="1600" dirty="0" smtClean="0">
                <a:latin typeface="宋体" panose="02010600030101010101" pitchFamily="2" charset="-122"/>
                <a:cs typeface="宋体" panose="02010600030101010101" pitchFamily="2" charset="-122"/>
              </a:rPr>
              <a:t>肺、</a:t>
            </a:r>
            <a:r>
              <a:rPr lang="zh-CN" altLang="zh-CN" sz="1600" dirty="0" smtClean="0">
                <a:latin typeface="宋体" panose="02010600030101010101" pitchFamily="2" charset="-122"/>
                <a:cs typeface="宋体" panose="02010600030101010101" pitchFamily="2" charset="-122"/>
              </a:rPr>
              <a:t>肾、肾上腺、胸</a:t>
            </a:r>
            <a:r>
              <a:rPr lang="zh-CN" altLang="zh-CN" sz="1600" dirty="0" smtClean="0">
                <a:latin typeface="宋体" panose="02010600030101010101" pitchFamily="2" charset="-122"/>
                <a:cs typeface="宋体" panose="02010600030101010101" pitchFamily="2" charset="-122"/>
              </a:rPr>
              <a:t>腺、</a:t>
            </a:r>
            <a:r>
              <a:rPr lang="zh-CN" altLang="zh-CN" sz="1600" dirty="0" smtClean="0">
                <a:latin typeface="宋体" panose="02010600030101010101" pitchFamily="2" charset="-122"/>
                <a:cs typeface="宋体" panose="02010600030101010101" pitchFamily="2" charset="-122"/>
              </a:rPr>
              <a:t>睾丸</a:t>
            </a:r>
            <a:r>
              <a:rPr lang="en-US" altLang="zh-CN" sz="1600" dirty="0" smtClean="0">
                <a:latin typeface="宋体" panose="02010600030101010101" pitchFamily="2" charset="-122"/>
                <a:cs typeface="宋体" panose="02010600030101010101" pitchFamily="2" charset="-122"/>
              </a:rPr>
              <a:t>(</a:t>
            </a:r>
            <a:r>
              <a:rPr lang="zh-CN" altLang="zh-CN" sz="1600" dirty="0" smtClean="0">
                <a:latin typeface="宋体" panose="02010600030101010101" pitchFamily="2" charset="-122"/>
                <a:cs typeface="宋体" panose="02010600030101010101" pitchFamily="2" charset="-122"/>
              </a:rPr>
              <a:t>带附睾</a:t>
            </a:r>
            <a:r>
              <a:rPr lang="en-US" altLang="zh-CN" sz="1600" dirty="0" smtClean="0">
                <a:latin typeface="宋体" panose="02010600030101010101" pitchFamily="2" charset="-122"/>
                <a:cs typeface="宋体" panose="02010600030101010101" pitchFamily="2" charset="-122"/>
              </a:rPr>
              <a:t>)</a:t>
            </a:r>
            <a:r>
              <a:rPr lang="zh-CN" altLang="zh-CN" sz="1600" dirty="0" smtClean="0">
                <a:latin typeface="宋体" panose="02010600030101010101" pitchFamily="2" charset="-122"/>
                <a:cs typeface="宋体" panose="02010600030101010101" pitchFamily="2" charset="-122"/>
              </a:rPr>
              <a:t>、</a:t>
            </a:r>
            <a:r>
              <a:rPr lang="zh-CN" altLang="zh-CN" sz="1600" dirty="0" smtClean="0">
                <a:latin typeface="宋体" panose="02010600030101010101" pitchFamily="2" charset="-122"/>
                <a:cs typeface="宋体" panose="02010600030101010101" pitchFamily="2" charset="-122"/>
              </a:rPr>
              <a:t>卵巢、子宫等脏器和腺体，肉眼观察未见异常。停药次日高、低剂量组的雌性大鼠的卵巢与对照组相比较轻</a:t>
            </a:r>
            <a:r>
              <a:rPr lang="en-US" altLang="zh-CN" sz="1600" dirty="0" smtClean="0">
                <a:latin typeface="宋体" panose="02010600030101010101" pitchFamily="2" charset="-122"/>
                <a:cs typeface="宋体" panose="02010600030101010101" pitchFamily="2" charset="-122"/>
              </a:rPr>
              <a:t>(P&lt; 0.05 )</a:t>
            </a:r>
            <a:r>
              <a:rPr lang="zh-CN" altLang="zh-CN" sz="1600" dirty="0" smtClean="0">
                <a:latin typeface="宋体" panose="02010600030101010101" pitchFamily="2" charset="-122"/>
                <a:cs typeface="宋体" panose="02010600030101010101" pitchFamily="2" charset="-122"/>
              </a:rPr>
              <a:t>，但停药两周后可以恢复。其余各脏器系数停药次日和停药两周后与空白对照组比较差异均无显著性意义</a:t>
            </a:r>
            <a:r>
              <a:rPr lang="en-US" altLang="zh-CN" sz="1600" dirty="0" smtClean="0">
                <a:latin typeface="宋体" panose="02010600030101010101" pitchFamily="2" charset="-122"/>
                <a:cs typeface="宋体" panose="02010600030101010101" pitchFamily="2" charset="-122"/>
              </a:rPr>
              <a:t>(P &gt;0.05 )</a:t>
            </a:r>
            <a:r>
              <a:rPr lang="zh-CN" altLang="zh-CN" sz="1600" dirty="0" smtClean="0">
                <a:latin typeface="宋体" panose="02010600030101010101" pitchFamily="2" charset="-122"/>
                <a:cs typeface="宋体" panose="02010600030101010101" pitchFamily="2" charset="-122"/>
              </a:rPr>
              <a:t>。病理切片结果显示，各给药组动物的各主要脏器于停药次日和停药两周后与空白对照组比较，组织形态和特征均无明显改变。</a:t>
            </a:r>
            <a:endParaRPr lang="zh-CN" altLang="zh-CN" sz="1600" dirty="0" smtClean="0">
              <a:latin typeface="宋体" panose="02010600030101010101" pitchFamily="2" charset="-122"/>
              <a:cs typeface="宋体" panose="02010600030101010101" pitchFamily="2" charset="-122"/>
            </a:endParaRPr>
          </a:p>
          <a:p>
            <a:pPr marL="0" lvl="1">
              <a:lnSpc>
                <a:spcPct val="140000"/>
              </a:lnSpc>
            </a:pPr>
            <a:endParaRPr lang="zh-CN" altLang="zh-CN" sz="1600" dirty="0">
              <a:solidFill>
                <a:schemeClr val="tx1"/>
              </a:solidFill>
              <a:latin typeface="宋体" panose="02010600030101010101" pitchFamily="2" charset="-122"/>
              <a:cs typeface="宋体" panose="02010600030101010101" pitchFamily="2" charset="-122"/>
            </a:endParaRPr>
          </a:p>
        </p:txBody>
      </p:sp>
    </p:spTree>
  </p:cSld>
  <p:clrMapOvr>
    <a:masterClrMapping/>
  </p:clrMapOvr>
  <p:transition>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logo"/>
          <p:cNvPicPr>
            <a:picLocks noChangeAspect="1"/>
          </p:cNvPicPr>
          <p:nvPr/>
        </p:nvPicPr>
        <p:blipFill>
          <a:blip r:embed="rId1" cstate="print">
            <a:lum contrast="48000"/>
          </a:blip>
          <a:stretch>
            <a:fillRect/>
          </a:stretch>
        </p:blipFill>
        <p:spPr>
          <a:xfrm>
            <a:off x="5724525" y="5805488"/>
            <a:ext cx="838200" cy="508000"/>
          </a:xfrm>
          <a:prstGeom prst="rect">
            <a:avLst/>
          </a:prstGeom>
          <a:noFill/>
          <a:ln w="9525">
            <a:noFill/>
          </a:ln>
        </p:spPr>
      </p:pic>
      <p:sp>
        <p:nvSpPr>
          <p:cNvPr id="12" name="任意多边形 11"/>
          <p:cNvSpPr/>
          <p:nvPr>
            <p:custDataLst>
              <p:tags r:id="rId2"/>
            </p:custDataLst>
          </p:nvPr>
        </p:nvSpPr>
        <p:spPr>
          <a:xfrm>
            <a:off x="539552" y="188640"/>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611560" y="332656"/>
            <a:ext cx="802005"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charset="-122"/>
                <a:ea typeface="微软雅黑" panose="020B0503020204020204" charset="-122"/>
              </a:rPr>
              <a:t>03</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547664" y="260137"/>
            <a:ext cx="3888432" cy="50405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有效性（一）</a:t>
            </a:r>
            <a:endParaRPr kumimoji="1" lang="zh-CN" altLang="en-US" sz="24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8" name="文本框 12"/>
          <p:cNvSpPr txBox="1"/>
          <p:nvPr/>
        </p:nvSpPr>
        <p:spPr>
          <a:xfrm>
            <a:off x="1398697" y="836578"/>
            <a:ext cx="3744416"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对主要临床结果指标改善情况</a:t>
            </a:r>
            <a:endParaRPr lang="zh-CN" altLang="en-US" dirty="0">
              <a:sym typeface="+mn-ea"/>
            </a:endParaRPr>
          </a:p>
        </p:txBody>
      </p:sp>
      <p:sp>
        <p:nvSpPr>
          <p:cNvPr id="19" name="文本框 8"/>
          <p:cNvSpPr txBox="1"/>
          <p:nvPr/>
        </p:nvSpPr>
        <p:spPr>
          <a:xfrm>
            <a:off x="610870" y="1264285"/>
            <a:ext cx="7488555" cy="1125855"/>
          </a:xfrm>
          <a:prstGeom prst="rect">
            <a:avLst/>
          </a:prstGeom>
          <a:noFill/>
        </p:spPr>
        <p:txBody>
          <a:bodyPr wrap="square" rtlCol="0">
            <a:noAutofit/>
          </a:bodyPr>
          <a:lstStyle/>
          <a:p>
            <a:pPr marL="0" lvl="1">
              <a:lnSpc>
                <a:spcPct val="100000"/>
              </a:lnSpc>
            </a:pPr>
            <a:r>
              <a:rPr lang="en-US" altLang="zh-CN" sz="1600" dirty="0" smtClean="0"/>
              <a:t>     </a:t>
            </a:r>
            <a:r>
              <a:rPr lang="en-US" altLang="zh-CN" sz="1600" dirty="0" smtClean="0">
                <a:latin typeface="宋体" panose="02010600030101010101" pitchFamily="2" charset="-122"/>
                <a:cs typeface="宋体" panose="02010600030101010101" pitchFamily="2" charset="-122"/>
              </a:rPr>
              <a:t> </a:t>
            </a:r>
            <a:r>
              <a:rPr lang="zh-CN" altLang="zh-CN" sz="1600" dirty="0" smtClean="0">
                <a:latin typeface="宋体" panose="02010600030101010101" pitchFamily="2" charset="-122"/>
                <a:cs typeface="宋体" panose="02010600030101010101" pitchFamily="2" charset="-122"/>
              </a:rPr>
              <a:t>试验组较对照组治疗后心绞痛发作频率明显降低</a:t>
            </a:r>
            <a:r>
              <a:rPr lang="en-US" altLang="zh-CN" sz="1600" dirty="0" smtClean="0">
                <a:latin typeface="宋体" panose="02010600030101010101" pitchFamily="2" charset="-122"/>
                <a:cs typeface="宋体" panose="02010600030101010101" pitchFamily="2" charset="-122"/>
              </a:rPr>
              <a:t>P&lt;0.05</a:t>
            </a:r>
            <a:r>
              <a:rPr lang="zh-CN" altLang="zh-CN" sz="1600" dirty="0" smtClean="0">
                <a:latin typeface="宋体" panose="02010600030101010101" pitchFamily="2" charset="-122"/>
                <a:cs typeface="宋体" panose="02010600030101010101" pitchFamily="2" charset="-122"/>
              </a:rPr>
              <a:t>；每次心绞痛发作持续时间显著缩短</a:t>
            </a:r>
            <a:r>
              <a:rPr lang="en-US" altLang="zh-CN" sz="1600" dirty="0" smtClean="0">
                <a:latin typeface="宋体" panose="02010600030101010101" pitchFamily="2" charset="-122"/>
                <a:cs typeface="宋体" panose="02010600030101010101" pitchFamily="2" charset="-122"/>
              </a:rPr>
              <a:t> P&lt;0.05)</a:t>
            </a:r>
            <a:r>
              <a:rPr lang="zh-CN" altLang="zh-CN" sz="1600" dirty="0" smtClean="0">
                <a:latin typeface="宋体" panose="02010600030101010101" pitchFamily="2" charset="-122"/>
                <a:cs typeface="宋体" panose="02010600030101010101" pitchFamily="2" charset="-122"/>
              </a:rPr>
              <a:t>；硝酸甘油用量显著减少</a:t>
            </a:r>
            <a:r>
              <a:rPr lang="en-US" altLang="zh-CN" sz="1600" dirty="0" smtClean="0">
                <a:latin typeface="宋体" panose="02010600030101010101" pitchFamily="2" charset="-122"/>
                <a:cs typeface="宋体" panose="02010600030101010101" pitchFamily="2" charset="-122"/>
              </a:rPr>
              <a:t>P&lt;0.01</a:t>
            </a:r>
            <a:r>
              <a:rPr lang="zh-CN" altLang="zh-CN" sz="1600" dirty="0" smtClean="0">
                <a:latin typeface="宋体" panose="02010600030101010101" pitchFamily="2" charset="-122"/>
                <a:cs typeface="宋体" panose="02010600030101010101" pitchFamily="2" charset="-122"/>
              </a:rPr>
              <a:t>；心电图有效率明显优于对照</a:t>
            </a:r>
            <a:r>
              <a:rPr lang="en-US" altLang="zh-CN" sz="1600" dirty="0" smtClean="0">
                <a:latin typeface="宋体" panose="02010600030101010101" pitchFamily="2" charset="-122"/>
                <a:cs typeface="宋体" panose="02010600030101010101" pitchFamily="2" charset="-122"/>
              </a:rPr>
              <a:t>P&lt;0.05</a:t>
            </a:r>
            <a:r>
              <a:rPr lang="zh-CN" altLang="zh-CN" sz="1600" dirty="0" smtClean="0">
                <a:latin typeface="宋体" panose="02010600030101010101" pitchFamily="2" charset="-122"/>
                <a:cs typeface="宋体" panose="02010600030101010101" pitchFamily="2" charset="-122"/>
              </a:rPr>
              <a:t>；全血粘度、血浆黏度及纤维蛋白原下降幅度明显大于对照组</a:t>
            </a:r>
            <a:r>
              <a:rPr lang="en-US" altLang="zh-CN" sz="1600" dirty="0" smtClean="0">
                <a:latin typeface="宋体" panose="02010600030101010101" pitchFamily="2" charset="-122"/>
                <a:cs typeface="宋体" panose="02010600030101010101" pitchFamily="2" charset="-122"/>
              </a:rPr>
              <a:t> P&lt;0.05</a:t>
            </a:r>
            <a:r>
              <a:rPr lang="zh-CN" altLang="zh-CN" sz="1600" dirty="0" smtClean="0">
                <a:latin typeface="宋体" panose="02010600030101010101" pitchFamily="2" charset="-122"/>
                <a:cs typeface="宋体" panose="02010600030101010101" pitchFamily="2" charset="-122"/>
              </a:rPr>
              <a:t>。</a:t>
            </a:r>
            <a:r>
              <a:rPr lang="zh-CN" altLang="zh-CN" sz="1600" dirty="0" smtClean="0">
                <a:solidFill>
                  <a:srgbClr val="FF0000"/>
                </a:solidFill>
                <a:latin typeface="宋体" panose="02010600030101010101" pitchFamily="2" charset="-122"/>
                <a:cs typeface="宋体" panose="02010600030101010101" pitchFamily="2" charset="-122"/>
              </a:rPr>
              <a:t>试验组总有效率</a:t>
            </a:r>
            <a:r>
              <a:rPr lang="en-US" altLang="zh-CN" sz="1600" dirty="0" smtClean="0">
                <a:solidFill>
                  <a:srgbClr val="FF0000"/>
                </a:solidFill>
                <a:latin typeface="宋体" panose="02010600030101010101" pitchFamily="2" charset="-122"/>
                <a:cs typeface="宋体" panose="02010600030101010101" pitchFamily="2" charset="-122"/>
              </a:rPr>
              <a:t>83.3%</a:t>
            </a:r>
            <a:r>
              <a:rPr lang="zh-CN" altLang="zh-CN" sz="1600" dirty="0" smtClean="0">
                <a:latin typeface="宋体" panose="02010600030101010101" pitchFamily="2" charset="-122"/>
                <a:cs typeface="宋体" panose="02010600030101010101" pitchFamily="2" charset="-122"/>
              </a:rPr>
              <a:t>，明显优于对照组总有效率 </a:t>
            </a:r>
            <a:r>
              <a:rPr lang="en-US" altLang="zh-CN" sz="1600" dirty="0" smtClean="0">
                <a:latin typeface="宋体" panose="02010600030101010101" pitchFamily="2" charset="-122"/>
                <a:cs typeface="宋体" panose="02010600030101010101" pitchFamily="2" charset="-122"/>
              </a:rPr>
              <a:t>62.5%</a:t>
            </a:r>
            <a:r>
              <a:rPr lang="zh-CN" altLang="zh-CN" sz="1600" dirty="0" smtClean="0">
                <a:latin typeface="宋体" panose="02010600030101010101" pitchFamily="2" charset="-122"/>
                <a:cs typeface="宋体" panose="02010600030101010101" pitchFamily="2" charset="-122"/>
              </a:rPr>
              <a:t>（</a:t>
            </a:r>
            <a:r>
              <a:rPr lang="en-US" altLang="zh-CN" sz="1600" dirty="0" smtClean="0">
                <a:latin typeface="宋体" panose="02010600030101010101" pitchFamily="2" charset="-122"/>
                <a:cs typeface="宋体" panose="02010600030101010101" pitchFamily="2" charset="-122"/>
              </a:rPr>
              <a:t>P&lt;0.05</a:t>
            </a:r>
            <a:r>
              <a:rPr lang="zh-CN" altLang="zh-CN" sz="1600" dirty="0" smtClean="0">
                <a:latin typeface="宋体" panose="02010600030101010101" pitchFamily="2" charset="-122"/>
                <a:cs typeface="宋体" panose="02010600030101010101" pitchFamily="2" charset="-122"/>
              </a:rPr>
              <a:t>）</a:t>
            </a:r>
            <a:r>
              <a:rPr lang="zh-CN" altLang="zh-CN" sz="1600" dirty="0" smtClean="0"/>
              <a:t>。</a:t>
            </a: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4" cstate="print"/>
          <a:stretch>
            <a:fillRect/>
          </a:stretch>
        </p:blipFill>
        <p:spPr>
          <a:xfrm>
            <a:off x="611505" y="2303780"/>
            <a:ext cx="7218045" cy="1137285"/>
          </a:xfrm>
          <a:prstGeom prst="rect">
            <a:avLst/>
          </a:prstGeom>
        </p:spPr>
      </p:pic>
      <p:sp>
        <p:nvSpPr>
          <p:cNvPr id="3" name="文本框 8"/>
          <p:cNvSpPr txBox="1"/>
          <p:nvPr/>
        </p:nvSpPr>
        <p:spPr>
          <a:xfrm>
            <a:off x="828040" y="4882515"/>
            <a:ext cx="7488555" cy="784860"/>
          </a:xfrm>
          <a:prstGeom prst="rect">
            <a:avLst/>
          </a:prstGeom>
          <a:noFill/>
        </p:spPr>
        <p:txBody>
          <a:bodyPr wrap="square" rtlCol="0">
            <a:noAutofit/>
          </a:bodyPr>
          <a:lstStyle/>
          <a:p>
            <a:pPr marL="0" lvl="1">
              <a:lnSpc>
                <a:spcPct val="140000"/>
              </a:lnSpc>
            </a:pPr>
            <a:endParaRPr lang="zh-CN" altLang="zh-CN" sz="160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5" cstate="print"/>
          <a:stretch>
            <a:fillRect/>
          </a:stretch>
        </p:blipFill>
        <p:spPr>
          <a:xfrm>
            <a:off x="610870" y="3441065"/>
            <a:ext cx="7218680" cy="953135"/>
          </a:xfrm>
          <a:prstGeom prst="rect">
            <a:avLst/>
          </a:prstGeom>
        </p:spPr>
      </p:pic>
      <p:pic>
        <p:nvPicPr>
          <p:cNvPr id="5" name="图片 4"/>
          <p:cNvPicPr>
            <a:picLocks noChangeAspect="1"/>
          </p:cNvPicPr>
          <p:nvPr/>
        </p:nvPicPr>
        <p:blipFill>
          <a:blip r:embed="rId6" cstate="print"/>
          <a:stretch>
            <a:fillRect/>
          </a:stretch>
        </p:blipFill>
        <p:spPr>
          <a:xfrm>
            <a:off x="611505" y="4364990"/>
            <a:ext cx="7218045" cy="1074420"/>
          </a:xfrm>
          <a:prstGeom prst="rect">
            <a:avLst/>
          </a:prstGeom>
        </p:spPr>
      </p:pic>
      <p:pic>
        <p:nvPicPr>
          <p:cNvPr id="6" name="图片 5"/>
          <p:cNvPicPr>
            <a:picLocks noChangeAspect="1"/>
          </p:cNvPicPr>
          <p:nvPr/>
        </p:nvPicPr>
        <p:blipFill>
          <a:blip r:embed="rId7" cstate="print"/>
          <a:stretch>
            <a:fillRect/>
          </a:stretch>
        </p:blipFill>
        <p:spPr>
          <a:xfrm>
            <a:off x="612775" y="5445125"/>
            <a:ext cx="7217410" cy="1090295"/>
          </a:xfrm>
          <a:prstGeom prst="rect">
            <a:avLst/>
          </a:prstGeom>
        </p:spPr>
      </p:pic>
    </p:spTree>
  </p:cSld>
  <p:clrMapOvr>
    <a:masterClrMapping/>
  </p:clrMapOvr>
  <p:transition>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p:nvPr/>
        </p:nvSpPr>
        <p:spPr>
          <a:xfrm>
            <a:off x="6516688" y="5876925"/>
            <a:ext cx="2971800" cy="307975"/>
          </a:xfrm>
          <a:prstGeom prst="rect">
            <a:avLst/>
          </a:prstGeom>
          <a:noFill/>
          <a:ln w="9525">
            <a:noFill/>
          </a:ln>
        </p:spPr>
        <p:txBody>
          <a:bodyPr>
            <a:spAutoFit/>
          </a:bodyPr>
          <a:lstStyle/>
          <a:p>
            <a:pPr>
              <a:spcBef>
                <a:spcPct val="50000"/>
              </a:spcBef>
            </a:pPr>
            <a:r>
              <a:rPr lang="zh-CN" altLang="en-US" sz="1400" b="1" dirty="0">
                <a:solidFill>
                  <a:schemeClr val="bg2"/>
                </a:solidFill>
                <a:latin typeface="Times New Roman" panose="02020603050405020304" pitchFamily="18" charset="0"/>
                <a:ea typeface="黑体" panose="02010609060101010101" pitchFamily="49" charset="-122"/>
              </a:rPr>
              <a:t>浙江天一堂药业有限公司</a:t>
            </a:r>
            <a:endParaRPr lang="zh-CN" altLang="en-US" sz="1400" b="1" dirty="0">
              <a:solidFill>
                <a:schemeClr val="bg2"/>
              </a:solidFill>
              <a:latin typeface="Times New Roman" panose="02020603050405020304" pitchFamily="18" charset="0"/>
              <a:ea typeface="黑体" panose="02010609060101010101" pitchFamily="49" charset="-122"/>
            </a:endParaRPr>
          </a:p>
        </p:txBody>
      </p:sp>
      <p:pic>
        <p:nvPicPr>
          <p:cNvPr id="3075" name="Picture 3" descr="logo"/>
          <p:cNvPicPr>
            <a:picLocks noChangeAspect="1"/>
          </p:cNvPicPr>
          <p:nvPr/>
        </p:nvPicPr>
        <p:blipFill>
          <a:blip r:embed="rId1" cstate="print">
            <a:lum contrast="48000"/>
          </a:blip>
          <a:stretch>
            <a:fillRect/>
          </a:stretch>
        </p:blipFill>
        <p:spPr>
          <a:xfrm>
            <a:off x="5724525" y="5805488"/>
            <a:ext cx="838200" cy="508000"/>
          </a:xfrm>
          <a:prstGeom prst="rect">
            <a:avLst/>
          </a:prstGeom>
          <a:noFill/>
          <a:ln w="9525">
            <a:noFill/>
          </a:ln>
        </p:spPr>
      </p:pic>
      <p:sp>
        <p:nvSpPr>
          <p:cNvPr id="12" name="任意多边形 11"/>
          <p:cNvSpPr/>
          <p:nvPr>
            <p:custDataLst>
              <p:tags r:id="rId2"/>
            </p:custDataLst>
          </p:nvPr>
        </p:nvSpPr>
        <p:spPr>
          <a:xfrm>
            <a:off x="539552" y="188640"/>
            <a:ext cx="859155" cy="982345"/>
          </a:xfrm>
          <a:custGeom>
            <a:avLst/>
            <a:gdLst>
              <a:gd name="connsiteX0" fmla="*/ 0 w 466725"/>
              <a:gd name="connsiteY0" fmla="*/ 0 h 533401"/>
              <a:gd name="connsiteX1" fmla="*/ 466725 w 466725"/>
              <a:gd name="connsiteY1" fmla="*/ 0 h 533401"/>
              <a:gd name="connsiteX2" fmla="*/ 466725 w 466725"/>
              <a:gd name="connsiteY2" fmla="*/ 300038 h 533401"/>
              <a:gd name="connsiteX3" fmla="*/ 233362 w 466725"/>
              <a:gd name="connsiteY3" fmla="*/ 533401 h 533401"/>
              <a:gd name="connsiteX4" fmla="*/ 233363 w 466725"/>
              <a:gd name="connsiteY4" fmla="*/ 533400 h 533401"/>
              <a:gd name="connsiteX5" fmla="*/ 0 w 466725"/>
              <a:gd name="connsiteY5" fmla="*/ 300037 h 5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533401">
                <a:moveTo>
                  <a:pt x="0" y="0"/>
                </a:moveTo>
                <a:lnTo>
                  <a:pt x="466725" y="0"/>
                </a:lnTo>
                <a:lnTo>
                  <a:pt x="466725" y="300038"/>
                </a:lnTo>
                <a:cubicBezTo>
                  <a:pt x="466725" y="428921"/>
                  <a:pt x="362245" y="533401"/>
                  <a:pt x="233362" y="533401"/>
                </a:cubicBezTo>
                <a:lnTo>
                  <a:pt x="233363" y="533400"/>
                </a:lnTo>
                <a:cubicBezTo>
                  <a:pt x="104480" y="533400"/>
                  <a:pt x="0" y="428920"/>
                  <a:pt x="0" y="300037"/>
                </a:cubicBezTo>
                <a:close/>
              </a:path>
            </a:pathLst>
          </a:custGeom>
          <a:solidFill>
            <a:srgbClr val="D70010"/>
          </a:solidFill>
          <a:ln>
            <a:noFill/>
          </a:ln>
          <a:effectLst>
            <a:outerShdw blurRad="50800" dist="25400" dir="10800000" algn="r" rotWithShape="0">
              <a:prstClr val="black">
                <a:alpha val="40000"/>
              </a:prstClr>
            </a:outerShdw>
          </a:effectLst>
        </p:spPr>
        <p:style>
          <a:lnRef idx="2">
            <a:srgbClr val="3B9DBB">
              <a:shade val="50000"/>
            </a:srgbClr>
          </a:lnRef>
          <a:fillRef idx="1">
            <a:srgbClr val="3B9DBB"/>
          </a:fillRef>
          <a:effectRef idx="0">
            <a:srgbClr val="3B9DBB"/>
          </a:effectRef>
          <a:fontRef idx="minor">
            <a:srgbClr val="FFFFFF"/>
          </a:fontRef>
        </p:style>
        <p:txBody>
          <a:bodyPr rtlCol="0" anchor="ctr">
            <a:normAutofit/>
          </a:bodyPr>
          <a:lstStyle/>
          <a:p>
            <a:pPr algn="ctr"/>
            <a:endParaRPr lang="zh-CN" altLang="en-US" sz="2000" dirty="0">
              <a:solidFill>
                <a:srgbClr val="FEFFFF"/>
              </a:solidFill>
              <a:sym typeface="Arial" panose="020B0604020202020204" pitchFamily="34" charset="0"/>
            </a:endParaRPr>
          </a:p>
        </p:txBody>
      </p:sp>
      <p:sp>
        <p:nvSpPr>
          <p:cNvPr id="13" name="文本框 1"/>
          <p:cNvSpPr txBox="1"/>
          <p:nvPr/>
        </p:nvSpPr>
        <p:spPr>
          <a:xfrm>
            <a:off x="611560" y="332656"/>
            <a:ext cx="802005"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charset="-122"/>
                <a:ea typeface="微软雅黑" panose="020B0503020204020204" charset="-122"/>
              </a:rPr>
              <a:t>03</a:t>
            </a:r>
            <a:endParaRPr lang="en-US" altLang="zh-CN" sz="3200" b="1" dirty="0">
              <a:solidFill>
                <a:schemeClr val="bg1"/>
              </a:solidFill>
              <a:latin typeface="微软雅黑" panose="020B0503020204020204" charset="-122"/>
              <a:ea typeface="微软雅黑" panose="020B0503020204020204" charset="-122"/>
            </a:endParaRPr>
          </a:p>
        </p:txBody>
      </p:sp>
      <p:sp>
        <p:nvSpPr>
          <p:cNvPr id="15" name="标题 3"/>
          <p:cNvSpPr txBox="1"/>
          <p:nvPr>
            <p:custDataLst>
              <p:tags r:id="rId3"/>
            </p:custDataLst>
          </p:nvPr>
        </p:nvSpPr>
        <p:spPr>
          <a:xfrm>
            <a:off x="1547664" y="476672"/>
            <a:ext cx="3888432" cy="504056"/>
          </a:xfrm>
          <a:ln>
            <a:noFill/>
          </a:ln>
        </p:spPr>
        <p:txBody>
          <a:bodyPr tIns="144145" anchor="ctr" anchorCtr="0">
            <a:noAutofit/>
          </a:bodyPr>
          <a:lstStyle/>
          <a:p>
            <a:pPr marL="0" marR="0" lvl="0" indent="0" defTabSz="914400" rtl="0" eaLnBrk="0" fontAlgn="base" latinLnBrk="0" hangingPunct="0">
              <a:lnSpc>
                <a:spcPct val="100000"/>
              </a:lnSpc>
              <a:spcBef>
                <a:spcPct val="0"/>
              </a:spcBef>
              <a:spcAft>
                <a:spcPct val="0"/>
              </a:spcAft>
              <a:buClrTx/>
              <a:buSzTx/>
              <a:buFontTx/>
              <a:buNone/>
              <a:defRPr/>
            </a:pPr>
            <a:r>
              <a:rPr kumimoji="1" lang="zh-CN" altLang="en-US" sz="2900" b="1" i="0" u="none" strike="noStrike" kern="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rPr>
              <a:t>有效性（二）</a:t>
            </a:r>
            <a:endParaRPr kumimoji="1" lang="zh-CN" altLang="en-US" sz="2900" b="1"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方正兰亭中粗黑_GBK" panose="02000000000000000000" charset="-122"/>
            </a:endParaRPr>
          </a:p>
        </p:txBody>
      </p:sp>
      <p:sp>
        <p:nvSpPr>
          <p:cNvPr id="14" name="文本框 12"/>
          <p:cNvSpPr txBox="1"/>
          <p:nvPr/>
        </p:nvSpPr>
        <p:spPr>
          <a:xfrm>
            <a:off x="1259885" y="1163702"/>
            <a:ext cx="1872208"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组方合理性</a:t>
            </a:r>
            <a:endParaRPr lang="zh-CN" altLang="en-US" dirty="0">
              <a:sym typeface="+mn-ea"/>
            </a:endParaRPr>
          </a:p>
        </p:txBody>
      </p:sp>
      <p:sp>
        <p:nvSpPr>
          <p:cNvPr id="16" name="文本框 8"/>
          <p:cNvSpPr txBox="1"/>
          <p:nvPr/>
        </p:nvSpPr>
        <p:spPr>
          <a:xfrm>
            <a:off x="891540" y="1628775"/>
            <a:ext cx="7488555" cy="1561465"/>
          </a:xfrm>
          <a:prstGeom prst="rect">
            <a:avLst/>
          </a:prstGeom>
          <a:noFill/>
        </p:spPr>
        <p:txBody>
          <a:bodyPr wrap="square" rtlCol="0">
            <a:noAutofit/>
          </a:bodyPr>
          <a:lstStyle/>
          <a:p>
            <a:pPr marL="0" lvl="1">
              <a:lnSpc>
                <a:spcPct val="100000"/>
              </a:lnSpc>
            </a:pPr>
            <a:r>
              <a:rPr lang="en-US" altLang="zh-CN" sz="1600" dirty="0" smtClean="0">
                <a:solidFill>
                  <a:srgbClr val="FF0000"/>
                </a:solidFill>
              </a:rPr>
              <a:t>       </a:t>
            </a:r>
            <a:r>
              <a:rPr altLang="zh-CN" sz="1600" dirty="0" smtClean="0">
                <a:solidFill>
                  <a:srgbClr val="FF0000"/>
                </a:solidFill>
                <a:latin typeface="宋体" panose="02010600030101010101" pitchFamily="2" charset="-122"/>
                <a:cs typeface="宋体" panose="02010600030101010101" pitchFamily="2" charset="-122"/>
              </a:rPr>
              <a:t>益心酮滴</a:t>
            </a:r>
            <a:r>
              <a:rPr altLang="zh-CN" sz="1600" dirty="0" smtClean="0">
                <a:latin typeface="宋体" panose="02010600030101010101" pitchFamily="2" charset="-122"/>
                <a:cs typeface="宋体" panose="02010600030101010101" pitchFamily="2" charset="-122"/>
              </a:rPr>
              <a:t>丸以单味</a:t>
            </a:r>
            <a:r>
              <a:rPr altLang="zh-CN" sz="1600" dirty="0" smtClean="0">
                <a:solidFill>
                  <a:srgbClr val="FF0000"/>
                </a:solidFill>
                <a:latin typeface="宋体" panose="02010600030101010101" pitchFamily="2" charset="-122"/>
                <a:cs typeface="宋体" panose="02010600030101010101" pitchFamily="2" charset="-122"/>
              </a:rPr>
              <a:t>山楂叶</a:t>
            </a:r>
            <a:r>
              <a:rPr altLang="zh-CN" sz="1600" dirty="0" smtClean="0">
                <a:latin typeface="宋体" panose="02010600030101010101" pitchFamily="2" charset="-122"/>
                <a:cs typeface="宋体" panose="02010600030101010101" pitchFamily="2" charset="-122"/>
              </a:rPr>
              <a:t>为原料（无珍稀濒危或贵细药材），经渗漉、除色素、萃取等技术制得山楂叶提取物（山楂叶总黄酮）。山楂叶有</a:t>
            </a:r>
            <a:r>
              <a:rPr altLang="zh-CN" sz="1600" dirty="0" smtClean="0">
                <a:solidFill>
                  <a:srgbClr val="FF0000"/>
                </a:solidFill>
                <a:latin typeface="宋体" panose="02010600030101010101" pitchFamily="2" charset="-122"/>
                <a:cs typeface="宋体" panose="02010600030101010101" pitchFamily="2" charset="-122"/>
              </a:rPr>
              <a:t>活血化瘀、理气通脉、化浊降脂</a:t>
            </a:r>
            <a:r>
              <a:rPr altLang="zh-CN" sz="1600" dirty="0" smtClean="0">
                <a:latin typeface="宋体" panose="02010600030101010101" pitchFamily="2" charset="-122"/>
                <a:cs typeface="宋体" panose="02010600030101010101" pitchFamily="2" charset="-122"/>
              </a:rPr>
              <a:t>作用，药理研究表明有抗心肌缺血、缩小心肌梗死范围、降低心电图S-T段上移和T波增高、降低心肌耗氧量、降低血管阻力、抑制血小板聚焦、降低全血粘度、降低胆固醇含量等作用。临床研究表明，治疗冠心病、心绞痛总有效率90%以上，对三酰甘油、胆固醇有降低作用</a:t>
            </a:r>
            <a:r>
              <a:rPr lang="zh-CN" altLang="zh-CN" sz="1600" dirty="0" smtClean="0">
                <a:latin typeface="宋体" panose="02010600030101010101" pitchFamily="2" charset="-122"/>
                <a:cs typeface="宋体" panose="02010600030101010101" pitchFamily="2" charset="-122"/>
              </a:rPr>
              <a:t>。</a:t>
            </a:r>
            <a:endParaRPr lang="zh-CN" altLang="zh-CN" sz="1600" dirty="0">
              <a:solidFill>
                <a:schemeClr val="tx1"/>
              </a:solidFill>
              <a:latin typeface="宋体" panose="02010600030101010101" pitchFamily="2" charset="-122"/>
              <a:cs typeface="宋体" panose="02010600030101010101" pitchFamily="2" charset="-122"/>
            </a:endParaRPr>
          </a:p>
        </p:txBody>
      </p:sp>
      <p:sp>
        <p:nvSpPr>
          <p:cNvPr id="2" name="文本框 12"/>
          <p:cNvSpPr txBox="1"/>
          <p:nvPr/>
        </p:nvSpPr>
        <p:spPr>
          <a:xfrm>
            <a:off x="1115487" y="3501038"/>
            <a:ext cx="2592288" cy="360040"/>
          </a:xfrm>
          <a:prstGeom prst="rect">
            <a:avLst/>
          </a:prstGeom>
          <a:solidFill>
            <a:srgbClr val="4B5C7D"/>
          </a:solidFill>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algn="ctr">
              <a:defRPr b="1">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zh-CN" dirty="0" smtClean="0"/>
              <a:t>发挥中成药治疗优势</a:t>
            </a:r>
            <a:endParaRPr lang="zh-CN" altLang="en-US" dirty="0">
              <a:sym typeface="+mn-ea"/>
            </a:endParaRPr>
          </a:p>
        </p:txBody>
      </p:sp>
      <p:sp>
        <p:nvSpPr>
          <p:cNvPr id="3" name="文本框 8"/>
          <p:cNvSpPr txBox="1"/>
          <p:nvPr/>
        </p:nvSpPr>
        <p:spPr>
          <a:xfrm>
            <a:off x="755650" y="4004945"/>
            <a:ext cx="7488555" cy="1600835"/>
          </a:xfrm>
          <a:prstGeom prst="rect">
            <a:avLst/>
          </a:prstGeom>
          <a:noFill/>
        </p:spPr>
        <p:txBody>
          <a:bodyPr wrap="square" rtlCol="0">
            <a:noAutofit/>
          </a:bodyPr>
          <a:lstStyle/>
          <a:p>
            <a:pPr>
              <a:lnSpc>
                <a:spcPct val="100000"/>
              </a:lnSpc>
            </a:pPr>
            <a:r>
              <a:rPr lang="en-US" altLang="zh-CN" sz="1600" dirty="0" smtClean="0"/>
              <a:t>       </a:t>
            </a:r>
            <a:r>
              <a:rPr altLang="zh-CN" sz="1600" dirty="0" smtClean="0">
                <a:latin typeface="宋体" panose="02010600030101010101" pitchFamily="2" charset="-122"/>
                <a:cs typeface="宋体" panose="02010600030101010101" pitchFamily="2" charset="-122"/>
              </a:rPr>
              <a:t>冠心病即冠状动脉粥样硬化性心脏病，由于冠状动脉血管粥样硬化，造成血管被堵塞或变窄，血液无法正常流通，从而导致心肌供血不足，出现坏死诱发心脏病。在服用单硝酸异山梨酯片的基础上加服益心酮滴丸，</a:t>
            </a:r>
            <a:r>
              <a:rPr altLang="zh-CN" sz="1600" dirty="0" smtClean="0">
                <a:solidFill>
                  <a:srgbClr val="FF0000"/>
                </a:solidFill>
                <a:latin typeface="宋体" panose="02010600030101010101" pitchFamily="2" charset="-122"/>
                <a:cs typeface="宋体" panose="02010600030101010101" pitchFamily="2" charset="-122"/>
              </a:rPr>
              <a:t>冶疗冠心病总有效率98%</a:t>
            </a:r>
            <a:r>
              <a:rPr altLang="zh-CN" sz="1600" dirty="0" smtClean="0">
                <a:latin typeface="宋体" panose="02010600030101010101" pitchFamily="2" charset="-122"/>
                <a:cs typeface="宋体" panose="02010600030101010101" pitchFamily="2" charset="-122"/>
              </a:rPr>
              <a:t>，与对照组比有明显差异（P&lt;0.05）。</a:t>
            </a:r>
            <a:endParaRPr altLang="zh-CN" sz="1600" dirty="0" smtClean="0">
              <a:latin typeface="宋体" panose="02010600030101010101" pitchFamily="2" charset="-122"/>
              <a:cs typeface="宋体" panose="02010600030101010101" pitchFamily="2" charset="-122"/>
            </a:endParaRPr>
          </a:p>
          <a:p>
            <a:pPr>
              <a:lnSpc>
                <a:spcPct val="100000"/>
              </a:lnSpc>
            </a:pPr>
            <a:r>
              <a:rPr lang="en-US" sz="1600" dirty="0" smtClean="0">
                <a:latin typeface="宋体" panose="02010600030101010101" pitchFamily="2" charset="-122"/>
                <a:cs typeface="宋体" panose="02010600030101010101" pitchFamily="2" charset="-122"/>
              </a:rPr>
              <a:t>    </a:t>
            </a:r>
            <a:r>
              <a:rPr altLang="zh-CN" sz="1600" dirty="0" smtClean="0">
                <a:latin typeface="宋体" panose="02010600030101010101" pitchFamily="2" charset="-122"/>
                <a:cs typeface="宋体" panose="02010600030101010101" pitchFamily="2" charset="-122"/>
              </a:rPr>
              <a:t>益心酮滴丸为</a:t>
            </a:r>
            <a:r>
              <a:rPr altLang="zh-CN" sz="1600" dirty="0" smtClean="0">
                <a:solidFill>
                  <a:srgbClr val="FF0000"/>
                </a:solidFill>
                <a:latin typeface="宋体" panose="02010600030101010101" pitchFamily="2" charset="-122"/>
                <a:cs typeface="宋体" panose="02010600030101010101" pitchFamily="2" charset="-122"/>
              </a:rPr>
              <a:t>纯中药滴丸制剂</a:t>
            </a:r>
            <a:r>
              <a:rPr altLang="zh-CN" sz="1600" dirty="0" smtClean="0">
                <a:latin typeface="宋体" panose="02010600030101010101" pitchFamily="2" charset="-122"/>
                <a:cs typeface="宋体" panose="02010600030101010101" pitchFamily="2" charset="-122"/>
              </a:rPr>
              <a:t>，滴丸</a:t>
            </a:r>
            <a:r>
              <a:rPr altLang="zh-CN" sz="1600" dirty="0" smtClean="0">
                <a:solidFill>
                  <a:srgbClr val="FF0000"/>
                </a:solidFill>
                <a:latin typeface="宋体" panose="02010600030101010101" pitchFamily="2" charset="-122"/>
                <a:cs typeface="宋体" panose="02010600030101010101" pitchFamily="2" charset="-122"/>
              </a:rPr>
              <a:t>起效快</a:t>
            </a:r>
            <a:r>
              <a:rPr altLang="zh-CN" sz="1600" dirty="0" smtClean="0">
                <a:latin typeface="宋体" panose="02010600030101010101" pitchFamily="2" charset="-122"/>
                <a:cs typeface="宋体" panose="02010600030101010101" pitchFamily="2" charset="-122"/>
              </a:rPr>
              <a:t>、</a:t>
            </a:r>
            <a:r>
              <a:rPr altLang="zh-CN" sz="1600" dirty="0" smtClean="0">
                <a:solidFill>
                  <a:srgbClr val="FF0000"/>
                </a:solidFill>
                <a:latin typeface="宋体" panose="02010600030101010101" pitchFamily="2" charset="-122"/>
                <a:cs typeface="宋体" panose="02010600030101010101" pitchFamily="2" charset="-122"/>
              </a:rPr>
              <a:t>疗效明显</a:t>
            </a:r>
            <a:r>
              <a:rPr altLang="zh-CN" sz="1600" dirty="0" smtClean="0">
                <a:latin typeface="宋体" panose="02010600030101010101" pitchFamily="2" charset="-122"/>
                <a:cs typeface="宋体" panose="02010600030101010101" pitchFamily="2" charset="-122"/>
              </a:rPr>
              <a:t>，毒副反应小、</a:t>
            </a:r>
            <a:r>
              <a:rPr altLang="zh-CN" sz="1600" dirty="0" smtClean="0">
                <a:solidFill>
                  <a:srgbClr val="FF0000"/>
                </a:solidFill>
                <a:latin typeface="宋体" panose="02010600030101010101" pitchFamily="2" charset="-122"/>
                <a:cs typeface="宋体" panose="02010600030101010101" pitchFamily="2" charset="-122"/>
              </a:rPr>
              <a:t>安全性高</a:t>
            </a:r>
            <a:r>
              <a:rPr altLang="zh-CN" sz="1600" dirty="0" smtClean="0">
                <a:latin typeface="宋体" panose="02010600030101010101" pitchFamily="2" charset="-122"/>
                <a:cs typeface="宋体" panose="02010600030101010101" pitchFamily="2" charset="-122"/>
              </a:rPr>
              <a:t>，有较高的临床应用价值</a:t>
            </a:r>
            <a:r>
              <a:rPr lang="zh-CN" altLang="zh-CN" sz="1600" dirty="0" smtClean="0">
                <a:latin typeface="宋体" panose="02010600030101010101" pitchFamily="2" charset="-122"/>
                <a:cs typeface="宋体" panose="02010600030101010101" pitchFamily="2" charset="-122"/>
              </a:rPr>
              <a:t>。</a:t>
            </a:r>
            <a:endParaRPr lang="zh-CN" altLang="zh-CN" sz="1600" dirty="0">
              <a:solidFill>
                <a:schemeClr val="tx1"/>
              </a:solidFill>
              <a:latin typeface="宋体" panose="02010600030101010101" pitchFamily="2" charset="-122"/>
              <a:cs typeface="宋体" panose="02010600030101010101" pitchFamily="2" charset="-122"/>
            </a:endParaRPr>
          </a:p>
        </p:txBody>
      </p:sp>
    </p:spTree>
  </p:cSld>
  <p:clrMapOvr>
    <a:masterClrMapping/>
  </p:clrMapOvr>
  <p:transition>
    <p:pull dir="rd"/>
  </p:transition>
</p:sld>
</file>

<file path=ppt/tags/tag1.xml><?xml version="1.0" encoding="utf-8"?>
<p:tagLst xmlns:p="http://schemas.openxmlformats.org/presentationml/2006/main">
  <p:tag name="KSO_WM_UNIT_ISCONTENTSTITLE" val="1"/>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838_4*a*1"/>
  <p:tag name="KSO_WM_TEMPLATE_CATEGORY" val="custom"/>
  <p:tag name="KSO_WM_TEMPLATE_INDEX" val="20202838"/>
  <p:tag name="KSO_WM_UNIT_LAYERLEVEL" val="1"/>
  <p:tag name="KSO_WM_TAG_VERSION" val="1.0"/>
  <p:tag name="KSO_WM_BEAUTIFY_FLAG" val=""/>
  <p:tag name="KSO_WM_UNIT_ISNUMDGMTITLE" val="0"/>
  <p:tag name="KSO_WM_UNIT_TEXT_FILL_FORE_SCHEMECOLOR_INDEX" val="14"/>
  <p:tag name="KSO_WM_UNIT_TEXT_FILL_TYPE" val="1"/>
  <p:tag name="KSO_WM_UNIT_USESOURCEFORMAT_APPLY"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1_2"/>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1_2"/>
  <p:tag name="KSO_WM_UNIT_TEXT_FILL_FORE_SCHEMECOLOR_INDEX" val="2"/>
  <p:tag name="KSO_WM_UNIT_TEXT_FILL_TYPE" val="1"/>
  <p:tag name="KSO_WM_UNIT_USESOURCEFORMAT_APPLY" val="1"/>
  <p:tag name="KSO_WM_UNIT_LINE_FORE_SCHEMECOLOR_INDEX_BRIGHTNESS" val="0"/>
  <p:tag name="KSO_WM_UNIT_LINE_FORE_SCHEMECOLOR_INDEX" val="14"/>
  <p:tag name="KSO_WM_UNIT_LINE_FILL_TYPE"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1_1"/>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1_1"/>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838_5*i*1"/>
  <p:tag name="KSO_WM_TEMPLATE_CATEGORY" val="custom"/>
  <p:tag name="KSO_WM_TEMPLATE_INDEX" val="20202838"/>
  <p:tag name="KSO_WM_UNIT_LAYERLEVEL" val="1"/>
  <p:tag name="KSO_WM_TAG_VERSION" val="1.0"/>
  <p:tag name="KSO_WM_BEAUTIFY_FLAG" val="#wm#"/>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3"/>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3"/>
  <p:tag name="KSO_WM_UNIT_FILL_FORE_SCHEMECOLOR_INDEX" val="5"/>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2"/>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2"/>
  <p:tag name="KSO_WM_UNIT_TEXT_FILL_FORE_SCHEMECOLOR_INDEX" val="2"/>
  <p:tag name="KSO_WM_UNIT_TEXT_FILL_TYPE" val="1"/>
  <p:tag name="KSO_WM_UNIT_USESOURCEFORMAT_APPLY" val="1"/>
  <p:tag name="KSO_WM_UNIT_LINE_FORE_SCHEMECOLOR_INDEX_BRIGHTNESS" val="0"/>
  <p:tag name="KSO_WM_UNIT_LINE_FORE_SCHEMECOLOR_INDEX" val="14"/>
  <p:tag name="KSO_WM_UNIT_LINE_FILL_TYPE"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1"/>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1"/>
  <p:tag name="KSO_WM_UNIT_TEXT_FILL_FORE_SCHEMECOLOR_INDEX" val="14"/>
  <p:tag name="KSO_WM_UNIT_TEXT_FILL_TYPE" val="1"/>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838_5*i*1"/>
  <p:tag name="KSO_WM_TEMPLATE_CATEGORY" val="custom"/>
  <p:tag name="KSO_WM_TEMPLATE_INDEX" val="20202838"/>
  <p:tag name="KSO_WM_UNIT_LAYERLEVEL" val="1"/>
  <p:tag name="KSO_WM_TAG_VERSION" val="1.0"/>
  <p:tag name="KSO_WM_BEAUTIFY_FLAG" val="#wm#"/>
  <p:tag name="KSO_WM_UNIT_USESOURCEFORMAT_APPLY"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3"/>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3"/>
  <p:tag name="KSO_WM_UNIT_FILL_FORE_SCHEMECOLOR_INDEX" val="5"/>
  <p:tag name="KSO_WM_UNIT_FILL_TYPE" val="1"/>
  <p:tag name="KSO_WM_UNIT_TEXT_FILL_FORE_SCHEMECOLOR_INDEX" val="2"/>
  <p:tag name="KSO_WM_UNIT_TEXT_FILL_TYPE" val="1"/>
  <p:tag name="KSO_WM_UNIT_USESOURCEFORMAT_APPLY"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2"/>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2"/>
  <p:tag name="KSO_WM_UNIT_TEXT_FILL_FORE_SCHEMECOLOR_INDEX" val="2"/>
  <p:tag name="KSO_WM_UNIT_TEXT_FILL_TYPE" val="1"/>
  <p:tag name="KSO_WM_UNIT_USESOURCEFORMAT_APPLY" val="1"/>
  <p:tag name="KSO_WM_UNIT_LINE_FORE_SCHEMECOLOR_INDEX_BRIGHTNESS" val="0"/>
  <p:tag name="KSO_WM_UNIT_LINE_FORE_SCHEMECOLOR_INDEX" val="14"/>
  <p:tag name="KSO_WM_UNIT_LINE_FILL_TYPE"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1"/>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1"/>
  <p:tag name="KSO_WM_UNIT_TEXT_FILL_FORE_SCHEMECOLOR_INDEX" val="14"/>
  <p:tag name="KSO_WM_UNIT_TEXT_FILL_TYPE" val="1"/>
  <p:tag name="KSO_WM_UNIT_USESOURCEFORMAT_APPLY" val="1"/>
</p:tagLst>
</file>

<file path=ppt/tags/tag2.xml><?xml version="1.0" encoding="utf-8"?>
<p:tagLst xmlns:p="http://schemas.openxmlformats.org/presentationml/2006/main">
  <p:tag name="KSO_WM_UNIT_ISCONTENTSTITLE" val="0"/>
  <p:tag name="KSO_WM_UNIT_PRESET_TEXT" val="/ CONTENTS"/>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838_4*b*1"/>
  <p:tag name="KSO_WM_TEMPLATE_CATEGORY" val="custom"/>
  <p:tag name="KSO_WM_TEMPLATE_INDEX" val="20202838"/>
  <p:tag name="KSO_WM_UNIT_LAYERLEVEL" val="1"/>
  <p:tag name="KSO_WM_TAG_VERSION" val="1.0"/>
  <p:tag name="KSO_WM_BEAUTIFY_FLAG" val=""/>
  <p:tag name="KSO_WM_UNIT_ISNUMDGMTITLE" val="0"/>
  <p:tag name="KSO_WM_UNIT_TEXT_FILL_FORE_SCHEMECOLOR_INDEX" val="14"/>
  <p:tag name="KSO_WM_UNIT_TEXT_FILL_TYPE" val="1"/>
  <p:tag name="KSO_WM_UNIT_USESOURCEFORMAT_APPLY"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838_5*i*1"/>
  <p:tag name="KSO_WM_TEMPLATE_CATEGORY" val="custom"/>
  <p:tag name="KSO_WM_TEMPLATE_INDEX" val="20202838"/>
  <p:tag name="KSO_WM_UNIT_LAYERLEVEL" val="1"/>
  <p:tag name="KSO_WM_TAG_VERSION" val="1.0"/>
  <p:tag name="KSO_WM_BEAUTIFY_FLAG" val="#wm#"/>
  <p:tag name="KSO_WM_UNIT_USESOURCEFORMAT_APPLY"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3"/>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3"/>
  <p:tag name="KSO_WM_UNIT_FILL_FORE_SCHEMECOLOR_INDEX" val="5"/>
  <p:tag name="KSO_WM_UNIT_FILL_TYPE" val="1"/>
  <p:tag name="KSO_WM_UNIT_TEXT_FILL_FORE_SCHEMECOLOR_INDEX" val="2"/>
  <p:tag name="KSO_WM_UNIT_TEXT_FILL_TYPE" val="1"/>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2"/>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2"/>
  <p:tag name="KSO_WM_UNIT_TEXT_FILL_FORE_SCHEMECOLOR_INDEX" val="2"/>
  <p:tag name="KSO_WM_UNIT_TEXT_FILL_TYPE" val="1"/>
  <p:tag name="KSO_WM_UNIT_USESOURCEFORMAT_APPLY" val="1"/>
  <p:tag name="KSO_WM_UNIT_LINE_FORE_SCHEMECOLOR_INDEX_BRIGHTNESS" val="0"/>
  <p:tag name="KSO_WM_UNIT_LINE_FORE_SCHEMECOLOR_INDEX" val="14"/>
  <p:tag name="KSO_WM_UNIT_LINE_FILL_TYPE" val="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1"/>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1"/>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a*1_2_1"/>
  <p:tag name="KSO_WM_TEMPLATE_CATEGORY" val="custom"/>
  <p:tag name="KSO_WM_TEMPLATE_INDEX" val="20202838"/>
  <p:tag name="KSO_WM_UNIT_LAYERLEVEL" val="1_1_1"/>
  <p:tag name="KSO_WM_TAG_VERSION" val="1.0"/>
  <p:tag name="KSO_WM_BEAUTIFY_FLAG" val=""/>
  <p:tag name="KSO_WM_UNIT_ISCONTENTSTITLE" val="0"/>
  <p:tag name="KSO_WM_UNIT_PRESET_TEXT" val="添加标题"/>
  <p:tag name="KSO_WM_UNIT_NOCLEAR" val="0"/>
  <p:tag name="KSO_WM_UNIT_VALUE" val="6"/>
  <p:tag name="KSO_WM_DIAGRAM_GROUP_CODE" val="l1-1"/>
  <p:tag name="KSO_WM_UNIT_TYPE" val="l_h_a"/>
  <p:tag name="KSO_WM_UNIT_INDEX" val="1_2_1"/>
  <p:tag name="KSO_WM_UNIT_TEXT_FILL_FORE_SCHEMECOLOR_INDEX" val="13"/>
  <p:tag name="KSO_WM_UNIT_TEXT_FILL_TYPE" val="1"/>
  <p:tag name="KSO_WM_UNIT_USESOURCEFORMAT_APPLY" val="1"/>
  <p:tag name="KSO_WM_UNIT_ISNUMDGMTITLE"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a*1_3_1"/>
  <p:tag name="KSO_WM_TEMPLATE_CATEGORY" val="custom"/>
  <p:tag name="KSO_WM_TEMPLATE_INDEX" val="20202838"/>
  <p:tag name="KSO_WM_UNIT_LAYERLEVEL" val="1_1_1"/>
  <p:tag name="KSO_WM_TAG_VERSION" val="1.0"/>
  <p:tag name="KSO_WM_BEAUTIFY_FLAG" val=""/>
  <p:tag name="KSO_WM_UNIT_ISCONTENTSTITLE" val="0"/>
  <p:tag name="KSO_WM_UNIT_PRESET_TEXT" val="添加标题"/>
  <p:tag name="KSO_WM_UNIT_NOCLEAR" val="0"/>
  <p:tag name="KSO_WM_DIAGRAM_GROUP_CODE" val="l1-1"/>
  <p:tag name="KSO_WM_UNIT_TYPE" val="l_h_a"/>
  <p:tag name="KSO_WM_UNIT_INDEX" val="1_3_1"/>
  <p:tag name="KSO_WM_UNIT_TEXT_FILL_FORE_SCHEMECOLOR_INDEX" val="13"/>
  <p:tag name="KSO_WM_UNIT_TEXT_FILL_TYPE" val="1"/>
  <p:tag name="KSO_WM_UNIT_USESOURCEFORMAT_APPLY" val="1"/>
  <p:tag name="KSO_WM_UNIT_ISNUMDGMTITLE"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a*1_4_1"/>
  <p:tag name="KSO_WM_TEMPLATE_CATEGORY" val="custom"/>
  <p:tag name="KSO_WM_TEMPLATE_INDEX" val="20202838"/>
  <p:tag name="KSO_WM_UNIT_LAYERLEVEL" val="1_1_1"/>
  <p:tag name="KSO_WM_TAG_VERSION" val="1.0"/>
  <p:tag name="KSO_WM_BEAUTIFY_FLAG" val=""/>
  <p:tag name="KSO_WM_UNIT_ISCONTENTSTITLE" val="0"/>
  <p:tag name="KSO_WM_UNIT_PRESET_TEXT" val="添加标题"/>
  <p:tag name="KSO_WM_UNIT_NOCLEAR" val="0"/>
  <p:tag name="KSO_WM_DIAGRAM_GROUP_CODE" val="l1-1"/>
  <p:tag name="KSO_WM_UNIT_TYPE" val="l_h_a"/>
  <p:tag name="KSO_WM_UNIT_INDEX" val="1_4_1"/>
  <p:tag name="KSO_WM_UNIT_TEXT_FILL_FORE_SCHEMECOLOR_INDEX" val="13"/>
  <p:tag name="KSO_WM_UNIT_TEXT_FILL_TYPE" val="1"/>
  <p:tag name="KSO_WM_UNIT_USESOURCEFORMAT_APPLY" val="1"/>
  <p:tag name="KSO_WM_UNIT_ISNUMDGMTITLE"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a*1_5_1"/>
  <p:tag name="KSO_WM_TEMPLATE_CATEGORY" val="custom"/>
  <p:tag name="KSO_WM_TEMPLATE_INDEX" val="20202838"/>
  <p:tag name="KSO_WM_UNIT_LAYERLEVEL" val="1_1_1"/>
  <p:tag name="KSO_WM_TAG_VERSION" val="1.0"/>
  <p:tag name="KSO_WM_BEAUTIFY_FLAG" val=""/>
  <p:tag name="KSO_WM_UNIT_ISCONTENTSTITLE" val="0"/>
  <p:tag name="KSO_WM_UNIT_PRESET_TEXT" val="添加标题"/>
  <p:tag name="KSO_WM_UNIT_NOCLEAR" val="0"/>
  <p:tag name="KSO_WM_DIAGRAM_GROUP_CODE" val="l1-1"/>
  <p:tag name="KSO_WM_UNIT_TYPE" val="l_h_a"/>
  <p:tag name="KSO_WM_UNIT_INDEX" val="1_5_1"/>
  <p:tag name="KSO_WM_UNIT_TEXT_FILL_FORE_SCHEMECOLOR_INDEX" val="13"/>
  <p:tag name="KSO_WM_UNIT_TEXT_FILL_TYPE" val="1"/>
  <p:tag name="KSO_WM_UNIT_USESOURCEFORMAT_APPLY" val="1"/>
  <p:tag name="KSO_WM_UNIT_ISNUMDGMTITLE" val="0"/>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 name="KSO_WM_DIAGRAM_VIRTUALLY_FRAME" val="{&quot;height&quot;:138.8,&quot;left&quot;:19.8,&quot;top&quot;:9.15,&quot;width&quot;:92.4}"/>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a*1_1_1"/>
  <p:tag name="KSO_WM_TEMPLATE_CATEGORY" val="custom"/>
  <p:tag name="KSO_WM_TEMPLATE_INDEX" val="20202838"/>
  <p:tag name="KSO_WM_UNIT_LAYERLEVEL" val="1_1_1"/>
  <p:tag name="KSO_WM_TAG_VERSION" val="1.0"/>
  <p:tag name="KSO_WM_BEAUTIFY_FLAG" val=""/>
  <p:tag name="KSO_WM_UNIT_ISCONTENTSTITLE" val="0"/>
  <p:tag name="KSO_WM_UNIT_PRESET_TEXT" val="添加标题"/>
  <p:tag name="KSO_WM_UNIT_NOCLEAR" val="0"/>
  <p:tag name="KSO_WM_UNIT_VALUE" val="6"/>
  <p:tag name="KSO_WM_DIAGRAM_GROUP_CODE" val="l1-1"/>
  <p:tag name="KSO_WM_UNIT_TYPE" val="l_h_a"/>
  <p:tag name="KSO_WM_UNIT_INDEX" val="1_1_1"/>
  <p:tag name="KSO_WM_UNIT_TEXT_FILL_FORE_SCHEMECOLOR_INDEX" val="13"/>
  <p:tag name="KSO_WM_UNIT_TEXT_FILL_TYPE" val="1"/>
  <p:tag name="KSO_WM_UNIT_USESOURCEFORMAT_APPLY" val="1"/>
  <p:tag name="KSO_WM_UNIT_ISNUMDGMTITLE"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 name="KSO_WM_DIAGRAM_VIRTUALLY_FRAME" val="{&quot;height&quot;:77.35,&quot;left&quot;:33.4,&quot;top&quot;:10.8,&quot;width&quot;:67.65}"/>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9825_1*h_i*1_1"/>
  <p:tag name="KSO_WM_TEMPLATE_CATEGORY" val="diagram"/>
  <p:tag name="KSO_WM_TEMPLATE_INDEX" val="20229825"/>
  <p:tag name="KSO_WM_UNIT_LAYERLEVEL" val="1_1"/>
  <p:tag name="KSO_WM_TAG_VERSION" val="1.0"/>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9825_1*h_i*1_2"/>
  <p:tag name="KSO_WM_TEMPLATE_CATEGORY" val="diagram"/>
  <p:tag name="KSO_WM_TEMPLATE_INDEX" val="20229825"/>
  <p:tag name="KSO_WM_UNIT_LAYERLEVEL" val="1_1"/>
  <p:tag name="KSO_WM_TAG_VERSION" val="1.0"/>
  <p:tag name="KSO_WM_BEAUTIFY_FLAG" val=""/>
  <p:tag name="KSO_WM_UNIT_FILL_FORE_SCHEMECOLOR_INDEX_BRIGHTNESS" val="0.8"/>
  <p:tag name="KSO_WM_UNIT_FILL_FORE_SCHEMECOLOR_INDEX" val="6"/>
  <p:tag name="KSO_WM_UNIT_FILL_TYPE" val="1"/>
  <p:tag name="KSO_WM_UNIT_LINE_FORE_SCHEMECOLOR_INDEX_BRIGHTNESS" val="0"/>
  <p:tag name="KSO_WM_UNIT_LINE_FORE_SCHEMECOLOR_INDEX" val="8"/>
  <p:tag name="KSO_WM_UNIT_LINE_FILL_TYPE"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3"/>
  <p:tag name="KSO_WM_UNIT_ID" val="diagram20229825_1*h_i*1_3"/>
  <p:tag name="KSO_WM_TEMPLATE_CATEGORY" val="diagram"/>
  <p:tag name="KSO_WM_TEMPLATE_INDEX" val="20229825"/>
  <p:tag name="KSO_WM_UNIT_LAYERLEVEL" val="1_1"/>
  <p:tag name="KSO_WM_TAG_VERSION" val="1.0"/>
  <p:tag name="KSO_WM_BEAUTIFY_FLAG" val=""/>
  <p:tag name="KSO_WM_UNIT_FILL_FORE_SCHEMECOLOR_INDEX_BRIGHTNESS" val="0.8"/>
  <p:tag name="KSO_WM_UNIT_FILL_FORE_SCHEMECOLOR_INDEX" val="6"/>
  <p:tag name="KSO_WM_UNIT_FILL_TYPE" val="1"/>
  <p:tag name="KSO_WM_UNIT_LINE_FORE_SCHEMECOLOR_INDEX_BRIGHTNESS" val="0"/>
  <p:tag name="KSO_WM_UNIT_LINE_FORE_SCHEMECOLOR_INDEX" val="8"/>
  <p:tag name="KSO_WM_UNIT_LINE_FILL_TYPE" val="2"/>
</p:tagLst>
</file>

<file path=ppt/tags/tag35.xml><?xml version="1.0" encoding="utf-8"?>
<p:tagLst xmlns:p="http://schemas.openxmlformats.org/presentationml/2006/main">
  <p:tag name="KSO_WM_UNIT_ISCONTENTSTITLE" val="0"/>
  <p:tag name="KSO_WM_UNIT_ISNUMDGMTITLE" val="0"/>
  <p:tag name="KSO_WM_UNIT_PRESET_TEXT" val="请输入标题"/>
  <p:tag name="KSO_WM_UNIT_NOCLEAR" val="0"/>
  <p:tag name="KSO_WM_UNIT_VALUE" val="12"/>
  <p:tag name="KSO_WM_UNIT_HIGHLIGHT" val="0"/>
  <p:tag name="KSO_WM_UNIT_COMPATIBLE" val="0"/>
  <p:tag name="KSO_WM_UNIT_DIAGRAM_ISNUMVISUAL" val="0"/>
  <p:tag name="KSO_WM_UNIT_DIAGRAM_ISREFERUNIT" val="0"/>
  <p:tag name="KSO_WM_UNIT_TYPE" val="h_a"/>
  <p:tag name="KSO_WM_UNIT_INDEX" val="1_1"/>
  <p:tag name="KSO_WM_UNIT_ID" val="diagram20229825_1*h_a*1_1"/>
  <p:tag name="KSO_WM_TEMPLATE_CATEGORY" val="diagram"/>
  <p:tag name="KSO_WM_TEMPLATE_INDEX" val="20229825"/>
  <p:tag name="KSO_WM_UNIT_LAYERLEVEL" val="1_1"/>
  <p:tag name="KSO_WM_TAG_VERSION" val="1.0"/>
  <p:tag name="KSO_WM_BEAUTIFY_FLAG" val=""/>
</p:tagLst>
</file>

<file path=ppt/tags/tag36.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84"/>
  <p:tag name="KSO_WM_UNIT_HIGHLIGHT" val="0"/>
  <p:tag name="KSO_WM_UNIT_COMPATIBLE" val="0"/>
  <p:tag name="KSO_WM_UNIT_DIAGRAM_ISNUMVISUAL" val="0"/>
  <p:tag name="KSO_WM_UNIT_DIAGRAM_ISREFERUNIT" val="0"/>
  <p:tag name="KSO_WM_UNIT_TYPE" val="h_f"/>
  <p:tag name="KSO_WM_UNIT_INDEX" val="1_1"/>
  <p:tag name="KSO_WM_UNIT_ID" val="diagram20229825_1*h_f*1_1"/>
  <p:tag name="KSO_WM_TEMPLATE_CATEGORY" val="diagram"/>
  <p:tag name="KSO_WM_TEMPLATE_INDEX" val="20229825"/>
  <p:tag name="KSO_WM_UNIT_LAYERLEVEL" val="1_1"/>
  <p:tag name="KSO_WM_TAG_VERSION" val="1.0"/>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29825_1*h_i*1_1"/>
  <p:tag name="KSO_WM_TEMPLATE_CATEGORY" val="diagram"/>
  <p:tag name="KSO_WM_TEMPLATE_INDEX" val="20229825"/>
  <p:tag name="KSO_WM_UNIT_LAYERLEVEL" val="1_1"/>
  <p:tag name="KSO_WM_TAG_VERSION" val="1.0"/>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2"/>
  <p:tag name="KSO_WM_UNIT_ID" val="diagram20229825_1*h_i*1_2"/>
  <p:tag name="KSO_WM_TEMPLATE_CATEGORY" val="diagram"/>
  <p:tag name="KSO_WM_TEMPLATE_INDEX" val="20229825"/>
  <p:tag name="KSO_WM_UNIT_LAYERLEVEL" val="1_1"/>
  <p:tag name="KSO_WM_TAG_VERSION" val="1.0"/>
  <p:tag name="KSO_WM_BEAUTIFY_FLAG" val=""/>
  <p:tag name="KSO_WM_UNIT_FILL_FORE_SCHEMECOLOR_INDEX_BRIGHTNESS" val="0.8"/>
  <p:tag name="KSO_WM_UNIT_FILL_FORE_SCHEMECOLOR_INDEX" val="6"/>
  <p:tag name="KSO_WM_UNIT_FILL_TYPE" val="1"/>
  <p:tag name="KSO_WM_UNIT_LINE_FORE_SCHEMECOLOR_INDEX_BRIGHTNESS" val="0"/>
  <p:tag name="KSO_WM_UNIT_LINE_FORE_SCHEMECOLOR_INDEX" val="8"/>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3"/>
  <p:tag name="KSO_WM_UNIT_ID" val="diagram20229825_1*h_i*1_3"/>
  <p:tag name="KSO_WM_TEMPLATE_CATEGORY" val="diagram"/>
  <p:tag name="KSO_WM_TEMPLATE_INDEX" val="20229825"/>
  <p:tag name="KSO_WM_UNIT_LAYERLEVEL" val="1_1"/>
  <p:tag name="KSO_WM_TAG_VERSION" val="1.0"/>
  <p:tag name="KSO_WM_BEAUTIFY_FLAG" val=""/>
  <p:tag name="KSO_WM_UNIT_FILL_FORE_SCHEMECOLOR_INDEX_BRIGHTNESS" val="0.8"/>
  <p:tag name="KSO_WM_UNIT_FILL_FORE_SCHEMECOLOR_INDEX" val="6"/>
  <p:tag name="KSO_WM_UNIT_FILL_TYPE" val="1"/>
  <p:tag name="KSO_WM_UNIT_LINE_FORE_SCHEMECOLOR_INDEX_BRIGHTNESS" val="0"/>
  <p:tag name="KSO_WM_UNIT_LINE_FORE_SCHEMECOLOR_INDEX" val="8"/>
  <p:tag name="KSO_WM_UNIT_LINE_FILL_TYPE"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838_5*i*1"/>
  <p:tag name="KSO_WM_TEMPLATE_CATEGORY" val="custom"/>
  <p:tag name="KSO_WM_TEMPLATE_INDEX" val="20202838"/>
  <p:tag name="KSO_WM_UNIT_LAYERLEVEL" val="1"/>
  <p:tag name="KSO_WM_TAG_VERSION" val="1.0"/>
  <p:tag name="KSO_WM_BEAUTIFY_FLAG" val="#wm#"/>
  <p:tag name="KSO_WM_UNIT_USESOURCEFORMAT_APPLY" val="1"/>
</p:tagLst>
</file>

<file path=ppt/tags/tag40.xml><?xml version="1.0" encoding="utf-8"?>
<p:tagLst xmlns:p="http://schemas.openxmlformats.org/presentationml/2006/main">
  <p:tag name="KSO_WM_UNIT_ISCONTENTSTITLE" val="0"/>
  <p:tag name="KSO_WM_UNIT_ISNUMDGMTITLE" val="0"/>
  <p:tag name="KSO_WM_UNIT_PRESET_TEXT" val="请输入标题"/>
  <p:tag name="KSO_WM_UNIT_NOCLEAR" val="0"/>
  <p:tag name="KSO_WM_UNIT_VALUE" val="12"/>
  <p:tag name="KSO_WM_UNIT_HIGHLIGHT" val="0"/>
  <p:tag name="KSO_WM_UNIT_COMPATIBLE" val="0"/>
  <p:tag name="KSO_WM_UNIT_DIAGRAM_ISNUMVISUAL" val="0"/>
  <p:tag name="KSO_WM_UNIT_DIAGRAM_ISREFERUNIT" val="0"/>
  <p:tag name="KSO_WM_UNIT_TYPE" val="h_a"/>
  <p:tag name="KSO_WM_UNIT_INDEX" val="1_1"/>
  <p:tag name="KSO_WM_UNIT_ID" val="diagram20229825_1*h_a*1_1"/>
  <p:tag name="KSO_WM_TEMPLATE_CATEGORY" val="diagram"/>
  <p:tag name="KSO_WM_TEMPLATE_INDEX" val="20229825"/>
  <p:tag name="KSO_WM_UNIT_LAYERLEVEL" val="1_1"/>
  <p:tag name="KSO_WM_TAG_VERSION" val="1.0"/>
  <p:tag name="KSO_WM_BEAUTIFY_FLAG" val=""/>
</p:tagLst>
</file>

<file path=ppt/tags/tag41.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VALUE" val="84"/>
  <p:tag name="KSO_WM_UNIT_HIGHLIGHT" val="0"/>
  <p:tag name="KSO_WM_UNIT_COMPATIBLE" val="0"/>
  <p:tag name="KSO_WM_UNIT_DIAGRAM_ISNUMVISUAL" val="0"/>
  <p:tag name="KSO_WM_UNIT_DIAGRAM_ISREFERUNIT" val="0"/>
  <p:tag name="KSO_WM_UNIT_TYPE" val="h_f"/>
  <p:tag name="KSO_WM_UNIT_INDEX" val="1_1"/>
  <p:tag name="KSO_WM_UNIT_ID" val="diagram20229825_1*h_f*1_1"/>
  <p:tag name="KSO_WM_TEMPLATE_CATEGORY" val="diagram"/>
  <p:tag name="KSO_WM_TEMPLATE_INDEX" val="20229825"/>
  <p:tag name="KSO_WM_UNIT_LAYERLEVEL" val="1_1"/>
  <p:tag name="KSO_WM_TAG_VERSION" val="1.0"/>
  <p:tag name="KSO_WM_BEAUTIFY_FLAG" val=""/>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 name="KSO_WM_DIAGRAM_VIRTUALLY_FRAME" val="{&quot;height&quot;:138.8,&quot;left&quot;:19.8,&quot;top&quot;:9.15,&quot;width&quot;:92.4}"/>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 name="KSO_WM_DIAGRAM_VIRTUALLY_FRAME" val="{&quot;height&quot;:86.65,&quot;left&quot;:25.48440944881889,&quot;top&quot;:11.223464566929135,&quot;width&quot;:84.65}"/>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3"/>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3"/>
  <p:tag name="KSO_WM_UNIT_FILL_FORE_SCHEMECOLOR_INDEX" val="5"/>
  <p:tag name="KSO_WM_UNIT_FILL_TYPE" val="1"/>
  <p:tag name="KSO_WM_UNIT_TEXT_FILL_FORE_SCHEMECOLOR_INDEX" val="2"/>
  <p:tag name="KSO_WM_UNIT_TEXT_FILL_TYPE" val="1"/>
  <p:tag name="KSO_WM_UNIT_USESOURCEFORMAT_APPLY"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TAG_VERSION" val="1.0"/>
  <p:tag name="KSO_WM_BEAUTIFY_FLAG" val="#wm#"/>
  <p:tag name="KSO_WM_TEMPLATE_CATEGORY" val="diagram"/>
  <p:tag name="KSO_WM_TEMPLATE_INDEX" val="160094"/>
  <p:tag name="KSO_WM_UNIT_TYPE" val="l_i"/>
  <p:tag name="KSO_WM_UNIT_INDEX" val="1_2"/>
  <p:tag name="KSO_WM_UNIT_ID" val="diagram160094_1*l_i*1_2"/>
  <p:tag name="KSO_WM_UNIT_CLEAR" val="1"/>
  <p:tag name="KSO_WM_UNIT_LAYERLEVEL" val="1_1"/>
  <p:tag name="KSO_WM_DIAGRAM_GROUP_CODE" val="l1-1"/>
  <p:tag name="KSO_WM_UNIT_FILL_FORE_SCHEMECOLOR_INDEX" val="6"/>
  <p:tag name="KSO_WM_UNIT_FILL_TYPE" val="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PP_MARK_KEY" val="57d1280d-b353-4c6e-b3e6-d99f2f5e5afb"/>
  <p:tag name="COMMONDATA" val="eyJoZGlkIjoiZjRlY2YwMTQ3NmFhYjJkODkyNTVlZjBlNTNmNzdmNTU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2"/>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2"/>
  <p:tag name="KSO_WM_UNIT_TEXT_FILL_FORE_SCHEMECOLOR_INDEX" val="2"/>
  <p:tag name="KSO_WM_UNIT_TEXT_FILL_TYPE" val="1"/>
  <p:tag name="KSO_WM_UNIT_USESOURCEFORMAT_APPLY" val="1"/>
  <p:tag name="KSO_WM_UNIT_LINE_FORE_SCHEMECOLOR_INDEX_BRIGHTNESS" val="0"/>
  <p:tag name="KSO_WM_UNIT_LINE_FORE_SCHEMECOLOR_INDEX" val="14"/>
  <p:tag name="KSO_WM_UNIT_LINE_FILL_TYPE"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2_1"/>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2_1"/>
  <p:tag name="KSO_WM_UNIT_TEXT_FILL_FORE_SCHEMECOLOR_INDEX" val="14"/>
  <p:tag name="KSO_WM_UNIT_TEXT_FILL_TYPE" val="1"/>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838_5*i*2"/>
  <p:tag name="KSO_WM_TEMPLATE_CATEGORY" val="custom"/>
  <p:tag name="KSO_WM_TEMPLATE_INDEX" val="20202838"/>
  <p:tag name="KSO_WM_UNIT_LAYERLEVEL" val="1"/>
  <p:tag name="KSO_WM_TAG_VERSION" val="1.0"/>
  <p:tag name="KSO_WM_BEAUTIFY_FLAG" val="#wm#"/>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38_5*l_h_i*1_1_3"/>
  <p:tag name="KSO_WM_TEMPLATE_CATEGORY" val="custom"/>
  <p:tag name="KSO_WM_TEMPLATE_INDEX" val="20202838"/>
  <p:tag name="KSO_WM_UNIT_LAYERLEVEL" val="1_1_1"/>
  <p:tag name="KSO_WM_TAG_VERSION" val="1.0"/>
  <p:tag name="KSO_WM_BEAUTIFY_FLAG" val=""/>
  <p:tag name="KSO_WM_DIAGRAM_GROUP_CODE" val="l1-1"/>
  <p:tag name="KSO_WM_UNIT_TYPE" val="l_h_i"/>
  <p:tag name="KSO_WM_UNIT_INDEX" val="1_1_3"/>
  <p:tag name="KSO_WM_UNIT_FILL_FORE_SCHEMECOLOR_INDEX" val="5"/>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w="12700" cap="flat" cmpd="sng" algn="ctr">
          <a:solidFill>
            <a:schemeClr val="bg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3366FF"/>
        </a:solidFill>
        <a:ln w="12700" cap="flat" cmpd="sng" algn="ctr">
          <a:solidFill>
            <a:schemeClr val="bg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3191</Words>
  <Application>WPS 演示</Application>
  <PresentationFormat>全屏显示(4:3)</PresentationFormat>
  <Paragraphs>193</Paragraphs>
  <Slides>12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Times New Roman</vt:lpstr>
      <vt:lpstr>华文行楷</vt:lpstr>
      <vt:lpstr>黑体</vt:lpstr>
      <vt:lpstr>Calibri</vt:lpstr>
      <vt:lpstr>PMingLiU</vt:lpstr>
      <vt:lpstr>PMingLiU-ExtB</vt:lpstr>
      <vt:lpstr>微软雅黑</vt:lpstr>
      <vt:lpstr>方正兰亭中粗黑_GBK</vt:lpstr>
      <vt:lpstr>思源黑体 CN Normal</vt:lpstr>
      <vt:lpstr>Arial Unicode MS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stonrose</dc:creator>
  <cp:lastModifiedBy>苹果树</cp:lastModifiedBy>
  <cp:revision>262</cp:revision>
  <dcterms:created xsi:type="dcterms:W3CDTF">2006-09-20T02:39:00Z</dcterms:created>
  <dcterms:modified xsi:type="dcterms:W3CDTF">2024-07-11T01:03:06Z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EB4BE34BCE1C4304B0C5B6FA801F0015</vt:lpwstr>
  </property>
  <property fmtid="{D5CDD505-2E9C-101B-9397-08002B2CF9AE}" pid="3" name="KSOProductBuildVer">
    <vt:lpwstr>2052-12.1.0.16929</vt:lpwstr>
  </property>
</Properties>
</file>