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256" r:id="rId6"/>
    <p:sldId id="257" r:id="rId7"/>
    <p:sldId id="436" r:id="rId8"/>
    <p:sldId id="259" r:id="rId9"/>
    <p:sldId id="410" r:id="rId10"/>
    <p:sldId id="446" r:id="rId11"/>
    <p:sldId id="445" r:id="rId12"/>
    <p:sldId id="447" r:id="rId13"/>
    <p:sldId id="448" r:id="rId14"/>
    <p:sldId id="45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p:cViewPr varScale="1">
        <p:scale>
          <a:sx n="74" d="100"/>
          <a:sy n="74" d="100"/>
        </p:scale>
        <p:origin x="492"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8353A-4985-4903-8ECE-BE08F4790FD5}" type="datetimeFigureOut">
              <a:rPr lang="zh-CN" altLang="en-US" smtClean="0"/>
              <a:t>2024/7/11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BEDAE-9157-487F-9775-31BB672003DC}" type="slidenum">
              <a:rPr lang="zh-CN" altLang="en-US" smtClean="0"/>
              <a:t>‹#›</a:t>
            </a:fld>
            <a:endParaRPr lang="zh-CN" altLang="en-US"/>
          </a:p>
        </p:txBody>
      </p:sp>
    </p:spTree>
    <p:extLst>
      <p:ext uri="{BB962C8B-B14F-4D97-AF65-F5344CB8AC3E}">
        <p14:creationId xmlns:p14="http://schemas.microsoft.com/office/powerpoint/2010/main" val="110993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31DAA-1864-41BF-81AC-C475D83C71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2436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31DAA-1864-41BF-81AC-C475D83C71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067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31DAA-1864-41BF-81AC-C475D83C71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581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AFBEDAE-9157-487F-9775-31BB672003DC}" type="slidenum">
              <a:rPr lang="zh-CN" altLang="en-US" smtClean="0"/>
              <a:t>9</a:t>
            </a:fld>
            <a:endParaRPr lang="zh-CN" altLang="en-US"/>
          </a:p>
        </p:txBody>
      </p:sp>
    </p:spTree>
    <p:extLst>
      <p:ext uri="{BB962C8B-B14F-4D97-AF65-F5344CB8AC3E}">
        <p14:creationId xmlns:p14="http://schemas.microsoft.com/office/powerpoint/2010/main" val="42524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spenpharma.cn/" TargetMode="External"/><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aspenpharma.cn/" TargetMode="External"/><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FE6C2-D1B7-ED17-3FEC-DCE57488FA7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85CE77B-F5D0-9A68-7454-F92CC1E55E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4A6B16E-AE2E-6875-FFD9-6738EB03A5E1}"/>
              </a:ext>
            </a:extLst>
          </p:cNvPr>
          <p:cNvSpPr>
            <a:spLocks noGrp="1"/>
          </p:cNvSpPr>
          <p:nvPr>
            <p:ph type="dt" sz="half" idx="10"/>
          </p:nvPr>
        </p:nvSpPr>
        <p:spPr/>
        <p:txBody>
          <a:bodyPr/>
          <a:lstStyle/>
          <a:p>
            <a:fld id="{1E036F0D-4032-4006-B34B-7CB53EB4A5C6}"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id="{BC1F8799-8664-CACA-9295-CCDD44E0C4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BEFAE02-35F0-6C25-1B7F-2FE37685B21A}"/>
              </a:ext>
            </a:extLst>
          </p:cNvPr>
          <p:cNvSpPr>
            <a:spLocks noGrp="1"/>
          </p:cNvSpPr>
          <p:nvPr>
            <p:ph type="sldNum" sz="quarter" idx="12"/>
          </p:nvPr>
        </p:nvSpPr>
        <p:spPr/>
        <p:txBody>
          <a:bodyPr/>
          <a:lstStyle/>
          <a:p>
            <a:fld id="{01FB45A9-B01D-4250-946C-21C1FDED32E9}" type="slidenum">
              <a:rPr lang="zh-CN" altLang="en-US" smtClean="0"/>
              <a:t>‹#›</a:t>
            </a:fld>
            <a:endParaRPr lang="zh-CN" altLang="en-US"/>
          </a:p>
        </p:txBody>
      </p:sp>
    </p:spTree>
    <p:extLst>
      <p:ext uri="{BB962C8B-B14F-4D97-AF65-F5344CB8AC3E}">
        <p14:creationId xmlns:p14="http://schemas.microsoft.com/office/powerpoint/2010/main" val="220839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776D74-0DD2-9019-633F-7A4192822F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485B14E-3DF8-3EC4-0B1C-4602B3DFFF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757EA7C-B1DB-3F81-994A-AE3DECCFB98F}"/>
              </a:ext>
            </a:extLst>
          </p:cNvPr>
          <p:cNvSpPr>
            <a:spLocks noGrp="1"/>
          </p:cNvSpPr>
          <p:nvPr>
            <p:ph type="dt" sz="half" idx="10"/>
          </p:nvPr>
        </p:nvSpPr>
        <p:spPr/>
        <p:txBody>
          <a:bodyPr/>
          <a:lstStyle/>
          <a:p>
            <a:fld id="{5E0670BC-1D28-43DD-8E4F-D6C681FEDE50}"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id="{19446750-85D4-4A7D-9E78-BF51B881EC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060AE7-45B4-E4D1-0E37-61917CAE7A2F}"/>
              </a:ext>
            </a:extLst>
          </p:cNvPr>
          <p:cNvSpPr>
            <a:spLocks noGrp="1"/>
          </p:cNvSpPr>
          <p:nvPr>
            <p:ph type="sldNum" sz="quarter" idx="12"/>
          </p:nvPr>
        </p:nvSpPr>
        <p:spPr/>
        <p:txBody>
          <a:bodyPr/>
          <a:lstStyle/>
          <a:p>
            <a:fld id="{1DD15065-00A4-4B08-9138-0A80EE2BD6EC}" type="slidenum">
              <a:rPr lang="zh-CN" altLang="en-US" smtClean="0"/>
              <a:t>‹#›</a:t>
            </a:fld>
            <a:endParaRPr lang="zh-CN" altLang="en-US"/>
          </a:p>
        </p:txBody>
      </p:sp>
    </p:spTree>
    <p:extLst>
      <p:ext uri="{BB962C8B-B14F-4D97-AF65-F5344CB8AC3E}">
        <p14:creationId xmlns:p14="http://schemas.microsoft.com/office/powerpoint/2010/main" val="2880030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2913D-609C-B292-7F4B-5CA18FA7525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F88640A-EC3A-CF9C-AD97-17C79ABF238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5BA6998-F225-DE84-5F3F-B4D16FE6533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4058A6-49A0-7927-F7F3-213EB1DCD3D7}"/>
              </a:ext>
            </a:extLst>
          </p:cNvPr>
          <p:cNvSpPr>
            <a:spLocks noGrp="1"/>
          </p:cNvSpPr>
          <p:nvPr>
            <p:ph type="dt" sz="half" idx="10"/>
          </p:nvPr>
        </p:nvSpPr>
        <p:spPr/>
        <p:txBody>
          <a:bodyPr/>
          <a:lstStyle/>
          <a:p>
            <a:fld id="{5E0670BC-1D28-43DD-8E4F-D6C681FEDE50}" type="datetimeFigureOut">
              <a:rPr lang="zh-CN" altLang="en-US" smtClean="0"/>
              <a:t>2024/7/11</a:t>
            </a:fld>
            <a:endParaRPr lang="zh-CN" altLang="en-US"/>
          </a:p>
        </p:txBody>
      </p:sp>
      <p:sp>
        <p:nvSpPr>
          <p:cNvPr id="6" name="页脚占位符 5">
            <a:extLst>
              <a:ext uri="{FF2B5EF4-FFF2-40B4-BE49-F238E27FC236}">
                <a16:creationId xmlns:a16="http://schemas.microsoft.com/office/drawing/2014/main" id="{AF066EA8-D8C9-BCF2-8F91-3E59DF1649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84B2CA3-F796-5FEE-6EFA-99FD8C17EBB6}"/>
              </a:ext>
            </a:extLst>
          </p:cNvPr>
          <p:cNvSpPr>
            <a:spLocks noGrp="1"/>
          </p:cNvSpPr>
          <p:nvPr>
            <p:ph type="sldNum" sz="quarter" idx="12"/>
          </p:nvPr>
        </p:nvSpPr>
        <p:spPr/>
        <p:txBody>
          <a:bodyPr/>
          <a:lstStyle/>
          <a:p>
            <a:fld id="{1DD15065-00A4-4B08-9138-0A80EE2BD6EC}" type="slidenum">
              <a:rPr lang="zh-CN" altLang="en-US" smtClean="0"/>
              <a:t>‹#›</a:t>
            </a:fld>
            <a:endParaRPr lang="zh-CN" altLang="en-US"/>
          </a:p>
        </p:txBody>
      </p:sp>
    </p:spTree>
    <p:extLst>
      <p:ext uri="{BB962C8B-B14F-4D97-AF65-F5344CB8AC3E}">
        <p14:creationId xmlns:p14="http://schemas.microsoft.com/office/powerpoint/2010/main" val="73133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C30396-E6E4-3226-1ACC-8E9E7E85721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0116B69-B4F6-A75B-9602-D9195F5504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9A94379-8533-4CDA-E88C-FB659BF62D1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A13508E-3361-1850-0EB3-7E4985032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4A27B56-8819-759E-A91E-E571B7DDB05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09E2DFE-32D7-AE5B-D9FA-A30DD0C32AF6}"/>
              </a:ext>
            </a:extLst>
          </p:cNvPr>
          <p:cNvSpPr>
            <a:spLocks noGrp="1"/>
          </p:cNvSpPr>
          <p:nvPr>
            <p:ph type="dt" sz="half" idx="10"/>
          </p:nvPr>
        </p:nvSpPr>
        <p:spPr/>
        <p:txBody>
          <a:bodyPr/>
          <a:lstStyle/>
          <a:p>
            <a:fld id="{5E0670BC-1D28-43DD-8E4F-D6C681FEDE50}" type="datetimeFigureOut">
              <a:rPr lang="zh-CN" altLang="en-US" smtClean="0"/>
              <a:t>2024/7/11</a:t>
            </a:fld>
            <a:endParaRPr lang="zh-CN" altLang="en-US"/>
          </a:p>
        </p:txBody>
      </p:sp>
      <p:sp>
        <p:nvSpPr>
          <p:cNvPr id="8" name="页脚占位符 7">
            <a:extLst>
              <a:ext uri="{FF2B5EF4-FFF2-40B4-BE49-F238E27FC236}">
                <a16:creationId xmlns:a16="http://schemas.microsoft.com/office/drawing/2014/main" id="{0C6C4345-D7FF-5E36-2A18-0A0AAEEFDDE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B5D520C-93D1-65C6-8CB2-C84977B4F5D5}"/>
              </a:ext>
            </a:extLst>
          </p:cNvPr>
          <p:cNvSpPr>
            <a:spLocks noGrp="1"/>
          </p:cNvSpPr>
          <p:nvPr>
            <p:ph type="sldNum" sz="quarter" idx="12"/>
          </p:nvPr>
        </p:nvSpPr>
        <p:spPr/>
        <p:txBody>
          <a:bodyPr/>
          <a:lstStyle/>
          <a:p>
            <a:fld id="{1DD15065-00A4-4B08-9138-0A80EE2BD6EC}" type="slidenum">
              <a:rPr lang="zh-CN" altLang="en-US" smtClean="0"/>
              <a:t>‹#›</a:t>
            </a:fld>
            <a:endParaRPr lang="zh-CN" altLang="en-US"/>
          </a:p>
        </p:txBody>
      </p:sp>
    </p:spTree>
    <p:extLst>
      <p:ext uri="{BB962C8B-B14F-4D97-AF65-F5344CB8AC3E}">
        <p14:creationId xmlns:p14="http://schemas.microsoft.com/office/powerpoint/2010/main" val="1400331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7F8F19-CEEF-C301-A939-FD20D86DEA8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741A518-A7A2-87D8-5317-764AC953E81C}"/>
              </a:ext>
            </a:extLst>
          </p:cNvPr>
          <p:cNvSpPr>
            <a:spLocks noGrp="1"/>
          </p:cNvSpPr>
          <p:nvPr>
            <p:ph type="dt" sz="half" idx="10"/>
          </p:nvPr>
        </p:nvSpPr>
        <p:spPr/>
        <p:txBody>
          <a:bodyPr/>
          <a:lstStyle/>
          <a:p>
            <a:fld id="{5E0670BC-1D28-43DD-8E4F-D6C681FEDE50}" type="datetimeFigureOut">
              <a:rPr lang="zh-CN" altLang="en-US" smtClean="0"/>
              <a:t>2024/7/11</a:t>
            </a:fld>
            <a:endParaRPr lang="zh-CN" altLang="en-US"/>
          </a:p>
        </p:txBody>
      </p:sp>
      <p:sp>
        <p:nvSpPr>
          <p:cNvPr id="4" name="页脚占位符 3">
            <a:extLst>
              <a:ext uri="{FF2B5EF4-FFF2-40B4-BE49-F238E27FC236}">
                <a16:creationId xmlns:a16="http://schemas.microsoft.com/office/drawing/2014/main" id="{9DD9B4F0-4E7B-DD21-14F8-26D6B749032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E24D9E7-E8AF-C598-1EC7-F6D235FB2C61}"/>
              </a:ext>
            </a:extLst>
          </p:cNvPr>
          <p:cNvSpPr>
            <a:spLocks noGrp="1"/>
          </p:cNvSpPr>
          <p:nvPr>
            <p:ph type="sldNum" sz="quarter" idx="12"/>
          </p:nvPr>
        </p:nvSpPr>
        <p:spPr/>
        <p:txBody>
          <a:bodyPr/>
          <a:lstStyle/>
          <a:p>
            <a:fld id="{1DD15065-00A4-4B08-9138-0A80EE2BD6EC}" type="slidenum">
              <a:rPr lang="zh-CN" altLang="en-US" smtClean="0"/>
              <a:t>‹#›</a:t>
            </a:fld>
            <a:endParaRPr lang="zh-CN" altLang="en-US"/>
          </a:p>
        </p:txBody>
      </p:sp>
    </p:spTree>
    <p:extLst>
      <p:ext uri="{BB962C8B-B14F-4D97-AF65-F5344CB8AC3E}">
        <p14:creationId xmlns:p14="http://schemas.microsoft.com/office/powerpoint/2010/main" val="1489829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6B44411-E441-308E-E7C3-0925A5F5E5CA}"/>
              </a:ext>
            </a:extLst>
          </p:cNvPr>
          <p:cNvSpPr>
            <a:spLocks noGrp="1"/>
          </p:cNvSpPr>
          <p:nvPr>
            <p:ph type="dt" sz="half" idx="10"/>
          </p:nvPr>
        </p:nvSpPr>
        <p:spPr/>
        <p:txBody>
          <a:bodyPr/>
          <a:lstStyle/>
          <a:p>
            <a:fld id="{5E0670BC-1D28-43DD-8E4F-D6C681FEDE50}" type="datetimeFigureOut">
              <a:rPr lang="zh-CN" altLang="en-US" smtClean="0"/>
              <a:t>2024/7/11</a:t>
            </a:fld>
            <a:endParaRPr lang="zh-CN" altLang="en-US"/>
          </a:p>
        </p:txBody>
      </p:sp>
      <p:sp>
        <p:nvSpPr>
          <p:cNvPr id="3" name="页脚占位符 2">
            <a:extLst>
              <a:ext uri="{FF2B5EF4-FFF2-40B4-BE49-F238E27FC236}">
                <a16:creationId xmlns:a16="http://schemas.microsoft.com/office/drawing/2014/main" id="{8D7D7961-452F-F806-455A-515F377DF0E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D6F4EE1-7C9D-2457-DF7D-35AA52A37545}"/>
              </a:ext>
            </a:extLst>
          </p:cNvPr>
          <p:cNvSpPr>
            <a:spLocks noGrp="1"/>
          </p:cNvSpPr>
          <p:nvPr>
            <p:ph type="sldNum" sz="quarter" idx="12"/>
          </p:nvPr>
        </p:nvSpPr>
        <p:spPr/>
        <p:txBody>
          <a:bodyPr/>
          <a:lstStyle/>
          <a:p>
            <a:fld id="{1DD15065-00A4-4B08-9138-0A80EE2BD6EC}" type="slidenum">
              <a:rPr lang="zh-CN" altLang="en-US" smtClean="0"/>
              <a:t>‹#›</a:t>
            </a:fld>
            <a:endParaRPr lang="zh-CN" altLang="en-US"/>
          </a:p>
        </p:txBody>
      </p:sp>
    </p:spTree>
    <p:extLst>
      <p:ext uri="{BB962C8B-B14F-4D97-AF65-F5344CB8AC3E}">
        <p14:creationId xmlns:p14="http://schemas.microsoft.com/office/powerpoint/2010/main" val="180124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85D79-B9D7-AB7A-18B4-D724CE28BB4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D069477-840B-2419-09FE-4485D0AD4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DEA1D5-C361-BDD2-9361-CDCBBCED55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40CA8AE-97E6-B2C6-B892-0B3239B4B566}"/>
              </a:ext>
            </a:extLst>
          </p:cNvPr>
          <p:cNvSpPr>
            <a:spLocks noGrp="1"/>
          </p:cNvSpPr>
          <p:nvPr>
            <p:ph type="dt" sz="half" idx="10"/>
          </p:nvPr>
        </p:nvSpPr>
        <p:spPr/>
        <p:txBody>
          <a:bodyPr/>
          <a:lstStyle/>
          <a:p>
            <a:fld id="{5E0670BC-1D28-43DD-8E4F-D6C681FEDE50}" type="datetimeFigureOut">
              <a:rPr lang="zh-CN" altLang="en-US" smtClean="0"/>
              <a:t>2024/7/11</a:t>
            </a:fld>
            <a:endParaRPr lang="zh-CN" altLang="en-US"/>
          </a:p>
        </p:txBody>
      </p:sp>
      <p:sp>
        <p:nvSpPr>
          <p:cNvPr id="6" name="页脚占位符 5">
            <a:extLst>
              <a:ext uri="{FF2B5EF4-FFF2-40B4-BE49-F238E27FC236}">
                <a16:creationId xmlns:a16="http://schemas.microsoft.com/office/drawing/2014/main" id="{E668F6E9-FA02-CA89-1F0B-3C1A139B81D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9182265-8B38-6C81-8BA0-51E85BAF473D}"/>
              </a:ext>
            </a:extLst>
          </p:cNvPr>
          <p:cNvSpPr>
            <a:spLocks noGrp="1"/>
          </p:cNvSpPr>
          <p:nvPr>
            <p:ph type="sldNum" sz="quarter" idx="12"/>
          </p:nvPr>
        </p:nvSpPr>
        <p:spPr/>
        <p:txBody>
          <a:bodyPr/>
          <a:lstStyle/>
          <a:p>
            <a:fld id="{1DD15065-00A4-4B08-9138-0A80EE2BD6EC}" type="slidenum">
              <a:rPr lang="zh-CN" altLang="en-US" smtClean="0"/>
              <a:t>‹#›</a:t>
            </a:fld>
            <a:endParaRPr lang="zh-CN" altLang="en-US"/>
          </a:p>
        </p:txBody>
      </p:sp>
    </p:spTree>
    <p:extLst>
      <p:ext uri="{BB962C8B-B14F-4D97-AF65-F5344CB8AC3E}">
        <p14:creationId xmlns:p14="http://schemas.microsoft.com/office/powerpoint/2010/main" val="1746145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2C066B-C222-2B54-9AA0-6CF6C849A83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26F1E1C-6836-2897-2591-F32AF7491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4AF2B0C-D87B-D085-7CA2-DCFEFDACC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CC0A4D1-A7CC-5469-5DB8-AACE8E91899F}"/>
              </a:ext>
            </a:extLst>
          </p:cNvPr>
          <p:cNvSpPr>
            <a:spLocks noGrp="1"/>
          </p:cNvSpPr>
          <p:nvPr>
            <p:ph type="dt" sz="half" idx="10"/>
          </p:nvPr>
        </p:nvSpPr>
        <p:spPr/>
        <p:txBody>
          <a:bodyPr/>
          <a:lstStyle/>
          <a:p>
            <a:fld id="{5E0670BC-1D28-43DD-8E4F-D6C681FEDE50}" type="datetimeFigureOut">
              <a:rPr lang="zh-CN" altLang="en-US" smtClean="0"/>
              <a:t>2024/7/11</a:t>
            </a:fld>
            <a:endParaRPr lang="zh-CN" altLang="en-US"/>
          </a:p>
        </p:txBody>
      </p:sp>
      <p:sp>
        <p:nvSpPr>
          <p:cNvPr id="6" name="页脚占位符 5">
            <a:extLst>
              <a:ext uri="{FF2B5EF4-FFF2-40B4-BE49-F238E27FC236}">
                <a16:creationId xmlns:a16="http://schemas.microsoft.com/office/drawing/2014/main" id="{A1850A3F-63D4-5721-C135-66A0E7984A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E46F884-DE57-702A-892D-29C19F604163}"/>
              </a:ext>
            </a:extLst>
          </p:cNvPr>
          <p:cNvSpPr>
            <a:spLocks noGrp="1"/>
          </p:cNvSpPr>
          <p:nvPr>
            <p:ph type="sldNum" sz="quarter" idx="12"/>
          </p:nvPr>
        </p:nvSpPr>
        <p:spPr/>
        <p:txBody>
          <a:bodyPr/>
          <a:lstStyle/>
          <a:p>
            <a:fld id="{1DD15065-00A4-4B08-9138-0A80EE2BD6EC}" type="slidenum">
              <a:rPr lang="zh-CN" altLang="en-US" smtClean="0"/>
              <a:t>‹#›</a:t>
            </a:fld>
            <a:endParaRPr lang="zh-CN" altLang="en-US"/>
          </a:p>
        </p:txBody>
      </p:sp>
    </p:spTree>
    <p:extLst>
      <p:ext uri="{BB962C8B-B14F-4D97-AF65-F5344CB8AC3E}">
        <p14:creationId xmlns:p14="http://schemas.microsoft.com/office/powerpoint/2010/main" val="1358529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21CB80-AA14-6AF1-9BF6-BD5AF8F58DA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3850B6F-ED65-7701-B6F7-68639E0A83C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67A3AF9-97C7-19CE-635D-7C0E0C0F3415}"/>
              </a:ext>
            </a:extLst>
          </p:cNvPr>
          <p:cNvSpPr>
            <a:spLocks noGrp="1"/>
          </p:cNvSpPr>
          <p:nvPr>
            <p:ph type="dt" sz="half" idx="10"/>
          </p:nvPr>
        </p:nvSpPr>
        <p:spPr/>
        <p:txBody>
          <a:bodyPr/>
          <a:lstStyle/>
          <a:p>
            <a:fld id="{5E0670BC-1D28-43DD-8E4F-D6C681FEDE50}"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id="{69C3A7A1-9D0B-0B14-E6AB-D100FAE4EB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496CC3-035F-2322-B23E-357EFC2D9F28}"/>
              </a:ext>
            </a:extLst>
          </p:cNvPr>
          <p:cNvSpPr>
            <a:spLocks noGrp="1"/>
          </p:cNvSpPr>
          <p:nvPr>
            <p:ph type="sldNum" sz="quarter" idx="12"/>
          </p:nvPr>
        </p:nvSpPr>
        <p:spPr/>
        <p:txBody>
          <a:bodyPr/>
          <a:lstStyle/>
          <a:p>
            <a:fld id="{1DD15065-00A4-4B08-9138-0A80EE2BD6EC}" type="slidenum">
              <a:rPr lang="zh-CN" altLang="en-US" smtClean="0"/>
              <a:t>‹#›</a:t>
            </a:fld>
            <a:endParaRPr lang="zh-CN" altLang="en-US"/>
          </a:p>
        </p:txBody>
      </p:sp>
    </p:spTree>
    <p:extLst>
      <p:ext uri="{BB962C8B-B14F-4D97-AF65-F5344CB8AC3E}">
        <p14:creationId xmlns:p14="http://schemas.microsoft.com/office/powerpoint/2010/main" val="3891456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9830D12-154A-65DD-4936-DF585F0B04A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2D0F6F6-E524-B867-C862-BB068177ED1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B5BD1C7-1CDB-6E65-96E3-EB33F5DD4478}"/>
              </a:ext>
            </a:extLst>
          </p:cNvPr>
          <p:cNvSpPr>
            <a:spLocks noGrp="1"/>
          </p:cNvSpPr>
          <p:nvPr>
            <p:ph type="dt" sz="half" idx="10"/>
          </p:nvPr>
        </p:nvSpPr>
        <p:spPr/>
        <p:txBody>
          <a:bodyPr/>
          <a:lstStyle/>
          <a:p>
            <a:fld id="{5E0670BC-1D28-43DD-8E4F-D6C681FEDE50}"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id="{DC1D1E2D-18B0-F555-B17C-7649E7BAC2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182AC81-33EF-DFF5-BD25-B43830F5205A}"/>
              </a:ext>
            </a:extLst>
          </p:cNvPr>
          <p:cNvSpPr>
            <a:spLocks noGrp="1"/>
          </p:cNvSpPr>
          <p:nvPr>
            <p:ph type="sldNum" sz="quarter" idx="12"/>
          </p:nvPr>
        </p:nvSpPr>
        <p:spPr/>
        <p:txBody>
          <a:bodyPr/>
          <a:lstStyle/>
          <a:p>
            <a:fld id="{1DD15065-00A4-4B08-9138-0A80EE2BD6EC}" type="slidenum">
              <a:rPr lang="zh-CN" altLang="en-US" smtClean="0"/>
              <a:t>‹#›</a:t>
            </a:fld>
            <a:endParaRPr lang="zh-CN" altLang="en-US"/>
          </a:p>
        </p:txBody>
      </p:sp>
    </p:spTree>
    <p:extLst>
      <p:ext uri="{BB962C8B-B14F-4D97-AF65-F5344CB8AC3E}">
        <p14:creationId xmlns:p14="http://schemas.microsoft.com/office/powerpoint/2010/main" val="2915640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8C53DBB-3212-9928-7243-25BC53C5823C}"/>
              </a:ext>
            </a:extLst>
          </p:cNvPr>
          <p:cNvSpPr txBox="1"/>
          <p:nvPr userDrawn="1"/>
        </p:nvSpPr>
        <p:spPr>
          <a:xfrm>
            <a:off x="7063286" y="764571"/>
            <a:ext cx="5092700" cy="1015663"/>
          </a:xfrm>
          <a:prstGeom prst="rect">
            <a:avLst/>
          </a:prstGeom>
          <a:noFill/>
        </p:spPr>
        <p:txBody>
          <a:bodyPr wrap="square" rtlCol="0">
            <a:spAutoFit/>
          </a:bodyPr>
          <a:lstStyle/>
          <a:p>
            <a:r>
              <a:rPr lang="en-US" altLang="zh-CN" sz="2000" dirty="0">
                <a:solidFill>
                  <a:srgbClr val="11326B"/>
                </a:solidFill>
                <a:latin typeface="微软雅黑" panose="020B0503020204020204" pitchFamily="34" charset="-122"/>
                <a:ea typeface="微软雅黑" panose="020B0503020204020204" pitchFamily="34" charset="-122"/>
              </a:rPr>
              <a:t>/  </a:t>
            </a:r>
            <a:r>
              <a:rPr lang="zh-CN" altLang="en-US" sz="2000" dirty="0">
                <a:solidFill>
                  <a:srgbClr val="11326B"/>
                </a:solidFill>
                <a:latin typeface="微软雅黑" panose="020B0503020204020204" pitchFamily="34" charset="-122"/>
                <a:ea typeface="微软雅黑" panose="020B0503020204020204" pitchFamily="34" charset="-122"/>
              </a:rPr>
              <a:t>目  录  </a:t>
            </a:r>
            <a:r>
              <a:rPr lang="en-US" altLang="zh-CN" sz="2000" dirty="0">
                <a:solidFill>
                  <a:srgbClr val="11326B"/>
                </a:solidFill>
                <a:latin typeface="微软雅黑" panose="020B0503020204020204" pitchFamily="34" charset="-122"/>
                <a:ea typeface="微软雅黑" panose="020B0503020204020204" pitchFamily="34" charset="-122"/>
              </a:rPr>
              <a:t>/</a:t>
            </a:r>
          </a:p>
          <a:p>
            <a:r>
              <a:rPr lang="en-US" altLang="zh-CN" sz="4000" dirty="0">
                <a:solidFill>
                  <a:srgbClr val="003E8B"/>
                </a:solidFill>
                <a:latin typeface="微软雅黑" panose="020B0503020204020204" pitchFamily="34" charset="-122"/>
                <a:ea typeface="微软雅黑" panose="020B0503020204020204" pitchFamily="34" charset="-122"/>
              </a:rPr>
              <a:t>Contents</a:t>
            </a:r>
            <a:endParaRPr lang="zh-CN" altLang="en-US" sz="4000" dirty="0">
              <a:solidFill>
                <a:srgbClr val="003E8B"/>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8B40905F-8A35-C8F3-D6B5-09EB673B05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5641" y="2464234"/>
            <a:ext cx="6007851" cy="684000"/>
          </a:xfrm>
          <a:prstGeom prst="rect">
            <a:avLst/>
          </a:prstGeom>
        </p:spPr>
      </p:pic>
      <p:pic>
        <p:nvPicPr>
          <p:cNvPr id="8" name="图片 7">
            <a:extLst>
              <a:ext uri="{FF2B5EF4-FFF2-40B4-BE49-F238E27FC236}">
                <a16:creationId xmlns:a16="http://schemas.microsoft.com/office/drawing/2014/main" id="{186ED571-40FE-48B3-A211-1307BA80A5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87704" y="3148234"/>
            <a:ext cx="6136570" cy="684000"/>
          </a:xfrm>
          <a:prstGeom prst="rect">
            <a:avLst/>
          </a:prstGeom>
        </p:spPr>
      </p:pic>
      <p:pic>
        <p:nvPicPr>
          <p:cNvPr id="9" name="图片 8">
            <a:extLst>
              <a:ext uri="{FF2B5EF4-FFF2-40B4-BE49-F238E27FC236}">
                <a16:creationId xmlns:a16="http://schemas.microsoft.com/office/drawing/2014/main" id="{338E2465-AD55-F394-67B2-45FAE04E75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72451" y="3832234"/>
            <a:ext cx="5720214" cy="684000"/>
          </a:xfrm>
          <a:prstGeom prst="rect">
            <a:avLst/>
          </a:prstGeom>
        </p:spPr>
      </p:pic>
      <p:pic>
        <p:nvPicPr>
          <p:cNvPr id="10" name="图片 9">
            <a:extLst>
              <a:ext uri="{FF2B5EF4-FFF2-40B4-BE49-F238E27FC236}">
                <a16:creationId xmlns:a16="http://schemas.microsoft.com/office/drawing/2014/main" id="{B4177315-95A0-B076-D326-9270A36A5D1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053905" y="4516234"/>
            <a:ext cx="5859794" cy="684000"/>
          </a:xfrm>
          <a:prstGeom prst="rect">
            <a:avLst/>
          </a:prstGeom>
        </p:spPr>
      </p:pic>
      <p:pic>
        <p:nvPicPr>
          <p:cNvPr id="11" name="图片 10">
            <a:extLst>
              <a:ext uri="{FF2B5EF4-FFF2-40B4-BE49-F238E27FC236}">
                <a16:creationId xmlns:a16="http://schemas.microsoft.com/office/drawing/2014/main" id="{D9BA0694-80BE-A47D-0F1C-2BD41B0BB02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749039" y="5200234"/>
            <a:ext cx="5656218" cy="684000"/>
          </a:xfrm>
          <a:prstGeom prst="rect">
            <a:avLst/>
          </a:prstGeom>
        </p:spPr>
      </p:pic>
      <p:pic>
        <p:nvPicPr>
          <p:cNvPr id="12" name="图片 11">
            <a:extLst>
              <a:ext uri="{FF2B5EF4-FFF2-40B4-BE49-F238E27FC236}">
                <a16:creationId xmlns:a16="http://schemas.microsoft.com/office/drawing/2014/main" id="{E0C6942B-E794-F9BA-988C-C9169FDEC486}"/>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0" y="403"/>
            <a:ext cx="12192000" cy="6857193"/>
          </a:xfrm>
          <a:prstGeom prst="rect">
            <a:avLst/>
          </a:prstGeom>
        </p:spPr>
      </p:pic>
      <p:pic>
        <p:nvPicPr>
          <p:cNvPr id="3" name="图片 2">
            <a:extLst>
              <a:ext uri="{FF2B5EF4-FFF2-40B4-BE49-F238E27FC236}">
                <a16:creationId xmlns:a16="http://schemas.microsoft.com/office/drawing/2014/main" id="{8145AFC7-B169-C20E-75EF-BD4CE9E67C83}"/>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6172521"/>
            <a:ext cx="12192000" cy="684000"/>
          </a:xfrm>
          <a:prstGeom prst="rect">
            <a:avLst/>
          </a:prstGeom>
        </p:spPr>
      </p:pic>
    </p:spTree>
    <p:extLst>
      <p:ext uri="{BB962C8B-B14F-4D97-AF65-F5344CB8AC3E}">
        <p14:creationId xmlns:p14="http://schemas.microsoft.com/office/powerpoint/2010/main" val="28902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封面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54FB773-E0F7-A6DC-2480-B9F6C2F93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78"/>
            <a:ext cx="12192000" cy="6855043"/>
          </a:xfrm>
          <a:prstGeom prst="rect">
            <a:avLst/>
          </a:prstGeom>
        </p:spPr>
      </p:pic>
    </p:spTree>
    <p:extLst>
      <p:ext uri="{BB962C8B-B14F-4D97-AF65-F5344CB8AC3E}">
        <p14:creationId xmlns:p14="http://schemas.microsoft.com/office/powerpoint/2010/main" val="1353495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标题页">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EF6D553-8DEB-DA45-F256-38D3EAFAC13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03"/>
            <a:ext cx="12192000" cy="6857193"/>
          </a:xfrm>
          <a:prstGeom prst="rect">
            <a:avLst/>
          </a:prstGeom>
        </p:spPr>
      </p:pic>
    </p:spTree>
    <p:extLst>
      <p:ext uri="{BB962C8B-B14F-4D97-AF65-F5344CB8AC3E}">
        <p14:creationId xmlns:p14="http://schemas.microsoft.com/office/powerpoint/2010/main" val="612844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0412FF2-1285-C36E-7AAF-ACBE9CCA74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78"/>
            <a:ext cx="12192000" cy="6855043"/>
          </a:xfrm>
          <a:prstGeom prst="rect">
            <a:avLst/>
          </a:prstGeom>
        </p:spPr>
      </p:pic>
      <p:sp>
        <p:nvSpPr>
          <p:cNvPr id="2" name="标题 1">
            <a:extLst>
              <a:ext uri="{FF2B5EF4-FFF2-40B4-BE49-F238E27FC236}">
                <a16:creationId xmlns:a16="http://schemas.microsoft.com/office/drawing/2014/main" id="{DB9739CE-CDB1-CEC9-802C-AA501AEF9CC8}"/>
              </a:ext>
            </a:extLst>
          </p:cNvPr>
          <p:cNvSpPr>
            <a:spLocks noGrp="1"/>
          </p:cNvSpPr>
          <p:nvPr>
            <p:ph type="title"/>
          </p:nvPr>
        </p:nvSpPr>
        <p:spPr>
          <a:xfrm>
            <a:off x="292100" y="288925"/>
            <a:ext cx="10515600" cy="638175"/>
          </a:xfrm>
        </p:spPr>
        <p:txBody>
          <a:bodyPr>
            <a:noAutofit/>
          </a:bodyPr>
          <a:lstStyle>
            <a:lvl1pPr>
              <a:defRPr sz="2800" b="1">
                <a:solidFill>
                  <a:schemeClr val="accent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14296541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8C53DBB-3212-9928-7243-25BC53C5823C}"/>
              </a:ext>
            </a:extLst>
          </p:cNvPr>
          <p:cNvSpPr txBox="1"/>
          <p:nvPr userDrawn="1"/>
        </p:nvSpPr>
        <p:spPr>
          <a:xfrm>
            <a:off x="7063286" y="764571"/>
            <a:ext cx="5092700" cy="1015663"/>
          </a:xfrm>
          <a:prstGeom prst="rect">
            <a:avLst/>
          </a:prstGeom>
          <a:noFill/>
        </p:spPr>
        <p:txBody>
          <a:bodyPr wrap="square" rtlCol="0">
            <a:spAutoFit/>
          </a:bodyPr>
          <a:lstStyle/>
          <a:p>
            <a:r>
              <a:rPr lang="en-US" altLang="zh-CN" sz="2000" dirty="0">
                <a:solidFill>
                  <a:srgbClr val="11326B"/>
                </a:solidFill>
                <a:latin typeface="微软雅黑" panose="020B0503020204020204" pitchFamily="34" charset="-122"/>
                <a:ea typeface="微软雅黑" panose="020B0503020204020204" pitchFamily="34" charset="-122"/>
              </a:rPr>
              <a:t>/  </a:t>
            </a:r>
            <a:r>
              <a:rPr lang="zh-CN" altLang="en-US" sz="2000" dirty="0">
                <a:solidFill>
                  <a:srgbClr val="11326B"/>
                </a:solidFill>
                <a:latin typeface="微软雅黑" panose="020B0503020204020204" pitchFamily="34" charset="-122"/>
                <a:ea typeface="微软雅黑" panose="020B0503020204020204" pitchFamily="34" charset="-122"/>
              </a:rPr>
              <a:t>目  录  </a:t>
            </a:r>
            <a:r>
              <a:rPr lang="en-US" altLang="zh-CN" sz="2000" dirty="0">
                <a:solidFill>
                  <a:srgbClr val="11326B"/>
                </a:solidFill>
                <a:latin typeface="微软雅黑" panose="020B0503020204020204" pitchFamily="34" charset="-122"/>
                <a:ea typeface="微软雅黑" panose="020B0503020204020204" pitchFamily="34" charset="-122"/>
              </a:rPr>
              <a:t>/</a:t>
            </a:r>
          </a:p>
          <a:p>
            <a:r>
              <a:rPr lang="en-US" altLang="zh-CN" sz="4000" dirty="0">
                <a:solidFill>
                  <a:srgbClr val="003E8B"/>
                </a:solidFill>
                <a:latin typeface="微软雅黑" panose="020B0503020204020204" pitchFamily="34" charset="-122"/>
                <a:ea typeface="微软雅黑" panose="020B0503020204020204" pitchFamily="34" charset="-122"/>
              </a:rPr>
              <a:t>Contents</a:t>
            </a:r>
            <a:endParaRPr lang="zh-CN" altLang="en-US" sz="4000" dirty="0">
              <a:solidFill>
                <a:srgbClr val="003E8B"/>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8B40905F-8A35-C8F3-D6B5-09EB673B05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5641" y="2464234"/>
            <a:ext cx="6007851" cy="684000"/>
          </a:xfrm>
          <a:prstGeom prst="rect">
            <a:avLst/>
          </a:prstGeom>
        </p:spPr>
      </p:pic>
      <p:pic>
        <p:nvPicPr>
          <p:cNvPr id="8" name="图片 7">
            <a:extLst>
              <a:ext uri="{FF2B5EF4-FFF2-40B4-BE49-F238E27FC236}">
                <a16:creationId xmlns:a16="http://schemas.microsoft.com/office/drawing/2014/main" id="{186ED571-40FE-48B3-A211-1307BA80A5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87704" y="3148234"/>
            <a:ext cx="6136570" cy="684000"/>
          </a:xfrm>
          <a:prstGeom prst="rect">
            <a:avLst/>
          </a:prstGeom>
        </p:spPr>
      </p:pic>
      <p:pic>
        <p:nvPicPr>
          <p:cNvPr id="9" name="图片 8">
            <a:extLst>
              <a:ext uri="{FF2B5EF4-FFF2-40B4-BE49-F238E27FC236}">
                <a16:creationId xmlns:a16="http://schemas.microsoft.com/office/drawing/2014/main" id="{338E2465-AD55-F394-67B2-45FAE04E75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72451" y="3832234"/>
            <a:ext cx="5720214" cy="684000"/>
          </a:xfrm>
          <a:prstGeom prst="rect">
            <a:avLst/>
          </a:prstGeom>
        </p:spPr>
      </p:pic>
      <p:pic>
        <p:nvPicPr>
          <p:cNvPr id="10" name="图片 9">
            <a:extLst>
              <a:ext uri="{FF2B5EF4-FFF2-40B4-BE49-F238E27FC236}">
                <a16:creationId xmlns:a16="http://schemas.microsoft.com/office/drawing/2014/main" id="{B4177315-95A0-B076-D326-9270A36A5D1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053905" y="4516234"/>
            <a:ext cx="5859794" cy="684000"/>
          </a:xfrm>
          <a:prstGeom prst="rect">
            <a:avLst/>
          </a:prstGeom>
        </p:spPr>
      </p:pic>
      <p:pic>
        <p:nvPicPr>
          <p:cNvPr id="11" name="图片 10">
            <a:extLst>
              <a:ext uri="{FF2B5EF4-FFF2-40B4-BE49-F238E27FC236}">
                <a16:creationId xmlns:a16="http://schemas.microsoft.com/office/drawing/2014/main" id="{D9BA0694-80BE-A47D-0F1C-2BD41B0BB02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749039" y="5200234"/>
            <a:ext cx="5656218" cy="684000"/>
          </a:xfrm>
          <a:prstGeom prst="rect">
            <a:avLst/>
          </a:prstGeom>
        </p:spPr>
      </p:pic>
      <p:pic>
        <p:nvPicPr>
          <p:cNvPr id="12" name="图片 11">
            <a:extLst>
              <a:ext uri="{FF2B5EF4-FFF2-40B4-BE49-F238E27FC236}">
                <a16:creationId xmlns:a16="http://schemas.microsoft.com/office/drawing/2014/main" id="{E0C6942B-E794-F9BA-988C-C9169FDEC486}"/>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0" y="403"/>
            <a:ext cx="12192000" cy="6857193"/>
          </a:xfrm>
          <a:prstGeom prst="rect">
            <a:avLst/>
          </a:prstGeom>
        </p:spPr>
      </p:pic>
      <p:pic>
        <p:nvPicPr>
          <p:cNvPr id="3" name="图片 2">
            <a:extLst>
              <a:ext uri="{FF2B5EF4-FFF2-40B4-BE49-F238E27FC236}">
                <a16:creationId xmlns:a16="http://schemas.microsoft.com/office/drawing/2014/main" id="{8145AFC7-B169-C20E-75EF-BD4CE9E67C83}"/>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6172521"/>
            <a:ext cx="12192000" cy="684000"/>
          </a:xfrm>
          <a:prstGeom prst="rect">
            <a:avLst/>
          </a:prstGeom>
        </p:spPr>
      </p:pic>
    </p:spTree>
    <p:extLst>
      <p:ext uri="{BB962C8B-B14F-4D97-AF65-F5344CB8AC3E}">
        <p14:creationId xmlns:p14="http://schemas.microsoft.com/office/powerpoint/2010/main" val="170479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页">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EF6D553-8DEB-DA45-F256-38D3EAFAC13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403"/>
            <a:ext cx="12192000" cy="6857193"/>
          </a:xfrm>
          <a:prstGeom prst="rect">
            <a:avLst/>
          </a:prstGeom>
        </p:spPr>
      </p:pic>
    </p:spTree>
    <p:extLst>
      <p:ext uri="{BB962C8B-B14F-4D97-AF65-F5344CB8AC3E}">
        <p14:creationId xmlns:p14="http://schemas.microsoft.com/office/powerpoint/2010/main" val="280444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0412FF2-1285-C36E-7AAF-ACBE9CCA74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478"/>
            <a:ext cx="12192000" cy="6855043"/>
          </a:xfrm>
          <a:prstGeom prst="rect">
            <a:avLst/>
          </a:prstGeom>
        </p:spPr>
      </p:pic>
    </p:spTree>
    <p:extLst>
      <p:ext uri="{BB962C8B-B14F-4D97-AF65-F5344CB8AC3E}">
        <p14:creationId xmlns:p14="http://schemas.microsoft.com/office/powerpoint/2010/main" val="1007315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感谢页（英文）">
    <p:spTree>
      <p:nvGrpSpPr>
        <p:cNvPr id="1" name=""/>
        <p:cNvGrpSpPr/>
        <p:nvPr/>
      </p:nvGrpSpPr>
      <p:grpSpPr>
        <a:xfrm>
          <a:off x="0" y="0"/>
          <a:ext cx="0" cy="0"/>
          <a:chOff x="0" y="0"/>
          <a:chExt cx="0" cy="0"/>
        </a:xfrm>
      </p:grpSpPr>
      <p:pic>
        <p:nvPicPr>
          <p:cNvPr id="6" name="图片 5" descr="卡通人物&#10;&#10;中度可信度描述已自动生成">
            <a:extLst>
              <a:ext uri="{FF2B5EF4-FFF2-40B4-BE49-F238E27FC236}">
                <a16:creationId xmlns:a16="http://schemas.microsoft.com/office/drawing/2014/main" id="{AFB2B090-4765-80C0-0DC7-5E669919BD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39"/>
            <a:ext cx="12192000" cy="6852961"/>
          </a:xfrm>
          <a:prstGeom prst="rect">
            <a:avLst/>
          </a:prstGeom>
        </p:spPr>
      </p:pic>
      <p:sp>
        <p:nvSpPr>
          <p:cNvPr id="7" name="文本框 6">
            <a:extLst>
              <a:ext uri="{FF2B5EF4-FFF2-40B4-BE49-F238E27FC236}">
                <a16:creationId xmlns:a16="http://schemas.microsoft.com/office/drawing/2014/main" id="{1EFAFBBA-D5E1-DB30-14BA-4F2433B77D02}"/>
              </a:ext>
            </a:extLst>
          </p:cNvPr>
          <p:cNvSpPr txBox="1"/>
          <p:nvPr userDrawn="1"/>
        </p:nvSpPr>
        <p:spPr>
          <a:xfrm>
            <a:off x="364312" y="3335302"/>
            <a:ext cx="2701319" cy="646331"/>
          </a:xfrm>
          <a:prstGeom prst="rect">
            <a:avLst/>
          </a:prstGeom>
          <a:noFill/>
        </p:spPr>
        <p:txBody>
          <a:bodyPr wrap="square" rtlCol="0">
            <a:spAutoFit/>
          </a:bodyPr>
          <a:lstStyle/>
          <a:p>
            <a:r>
              <a:rPr lang="en-US" altLang="zh-CN" sz="3600" b="1" dirty="0">
                <a:solidFill>
                  <a:schemeClr val="bg1"/>
                </a:solidFill>
              </a:rPr>
              <a:t>Thank you</a:t>
            </a:r>
            <a:r>
              <a:rPr lang="zh-CN" altLang="en-US" sz="3600" b="1" dirty="0">
                <a:solidFill>
                  <a:schemeClr val="bg1"/>
                </a:solidFill>
              </a:rPr>
              <a:t>！</a:t>
            </a:r>
          </a:p>
        </p:txBody>
      </p:sp>
      <p:sp>
        <p:nvSpPr>
          <p:cNvPr id="8" name="文本框 7">
            <a:extLst>
              <a:ext uri="{FF2B5EF4-FFF2-40B4-BE49-F238E27FC236}">
                <a16:creationId xmlns:a16="http://schemas.microsoft.com/office/drawing/2014/main" id="{33C499BD-8438-F34E-F9B8-86AD103C3102}"/>
              </a:ext>
            </a:extLst>
          </p:cNvPr>
          <p:cNvSpPr txBox="1"/>
          <p:nvPr userDrawn="1"/>
        </p:nvSpPr>
        <p:spPr>
          <a:xfrm>
            <a:off x="364312" y="5061794"/>
            <a:ext cx="2815116" cy="553998"/>
          </a:xfrm>
          <a:prstGeom prst="rect">
            <a:avLst/>
          </a:prstGeom>
          <a:noFill/>
        </p:spPr>
        <p:txBody>
          <a:bodyPr wrap="square" rtlCol="0">
            <a:spAutoFit/>
          </a:bodyPr>
          <a:lstStyle/>
          <a:p>
            <a:r>
              <a:rPr lang="en-US" altLang="zh-CN" sz="1000" dirty="0">
                <a:solidFill>
                  <a:schemeClr val="bg1"/>
                </a:solidFill>
                <a:latin typeface="Arial" panose="020B0604020202020204" pitchFamily="34" charset="0"/>
                <a:ea typeface="微软雅黑" panose="020B0503020204020204" pitchFamily="34" charset="-122"/>
                <a:cs typeface="Arial" panose="020B0604020202020204" pitchFamily="34" charset="0"/>
              </a:rPr>
              <a:t>For more information, you can visit the website</a:t>
            </a:r>
          </a:p>
          <a:p>
            <a:r>
              <a:rPr lang="en-US" altLang="zh-CN" sz="1000" u="sng" dirty="0">
                <a:solidFill>
                  <a:schemeClr val="bg1"/>
                </a:solidFill>
                <a:effectLst/>
                <a:latin typeface="Arial" panose="020B0604020202020204" pitchFamily="34" charset="0"/>
                <a:ea typeface="微软雅黑" panose="020B0503020204020204" pitchFamily="34" charset="-122"/>
                <a:cs typeface="Arial" panose="020B0604020202020204" pitchFamily="34" charset="0"/>
                <a:hlinkClick r:id="rId3">
                  <a:extLst>
                    <a:ext uri="{A12FA001-AC4F-418D-AE19-62706E023703}">
                      <ahyp:hlinkClr xmlns:ahyp="http://schemas.microsoft.com/office/drawing/2018/hyperlinkcolor" val="tx"/>
                    </a:ext>
                  </a:extLst>
                </a:hlinkClick>
              </a:rPr>
              <a:t>www.aspenpharma.cn</a:t>
            </a:r>
            <a:endParaRPr lang="en-US" altLang="zh-CN" sz="1000" u="none" dirty="0">
              <a:solidFill>
                <a:schemeClr val="bg1"/>
              </a:solidFill>
              <a:effectLst/>
              <a:latin typeface="Arial" panose="020B0604020202020204" pitchFamily="34" charset="0"/>
              <a:ea typeface="微软雅黑" panose="020B0503020204020204" pitchFamily="34" charset="-122"/>
              <a:cs typeface="Arial" panose="020B0604020202020204" pitchFamily="34" charset="0"/>
            </a:endParaRPr>
          </a:p>
          <a:p>
            <a:r>
              <a:rPr lang="en-US" altLang="zh-CN" sz="1000" u="none" dirty="0">
                <a:solidFill>
                  <a:schemeClr val="bg1"/>
                </a:solidFill>
                <a:effectLst/>
                <a:latin typeface="Arial" panose="020B0604020202020204" pitchFamily="34" charset="0"/>
                <a:ea typeface="微软雅黑" panose="020B0503020204020204" pitchFamily="34" charset="-122"/>
                <a:cs typeface="Arial" panose="020B0604020202020204" pitchFamily="34" charset="0"/>
              </a:rPr>
              <a:t>Welcome to scan QR code and follow us.</a:t>
            </a:r>
            <a:endParaRPr lang="zh-CN" altLang="en-US" sz="1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文本框 9">
            <a:extLst>
              <a:ext uri="{FF2B5EF4-FFF2-40B4-BE49-F238E27FC236}">
                <a16:creationId xmlns:a16="http://schemas.microsoft.com/office/drawing/2014/main" id="{7F83098F-5545-CE4B-C7B7-567223BA15B0}"/>
              </a:ext>
            </a:extLst>
          </p:cNvPr>
          <p:cNvSpPr txBox="1"/>
          <p:nvPr userDrawn="1"/>
        </p:nvSpPr>
        <p:spPr>
          <a:xfrm>
            <a:off x="364312" y="6546339"/>
            <a:ext cx="2487389" cy="246221"/>
          </a:xfrm>
          <a:prstGeom prst="rect">
            <a:avLst/>
          </a:prstGeom>
          <a:noFill/>
        </p:spPr>
        <p:txBody>
          <a:bodyPr wrap="square" rtlCol="0">
            <a:spAutoFit/>
          </a:bodyPr>
          <a:lstStyle/>
          <a:p>
            <a:r>
              <a:rPr lang="en-US" altLang="zh-CN" sz="1000" dirty="0">
                <a:solidFill>
                  <a:schemeClr val="bg1"/>
                </a:solidFill>
                <a:latin typeface="Arial" panose="020B0604020202020204" pitchFamily="34" charset="0"/>
                <a:ea typeface="黑体" panose="02010609060101010101" pitchFamily="49" charset="-122"/>
                <a:cs typeface="Arial" panose="020B0604020202020204" pitchFamily="34" charset="0"/>
              </a:rPr>
              <a:t>Aspen China Corporate Wechat Account</a:t>
            </a:r>
            <a:endParaRPr lang="zh-CN" altLang="en-US" sz="1000" dirty="0">
              <a:solidFill>
                <a:schemeClr val="bg1"/>
              </a:solidFill>
              <a:latin typeface="Arial" panose="020B0604020202020204" pitchFamily="34" charset="0"/>
              <a:ea typeface="黑体" panose="02010609060101010101" pitchFamily="49" charset="-122"/>
              <a:cs typeface="Arial" panose="020B0604020202020204" pitchFamily="34" charset="0"/>
            </a:endParaRPr>
          </a:p>
        </p:txBody>
      </p:sp>
      <p:pic>
        <p:nvPicPr>
          <p:cNvPr id="11" name="图片 10">
            <a:extLst>
              <a:ext uri="{FF2B5EF4-FFF2-40B4-BE49-F238E27FC236}">
                <a16:creationId xmlns:a16="http://schemas.microsoft.com/office/drawing/2014/main" id="{66ED1E1A-6686-A076-5534-099DDECC1C8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3396" y="5615792"/>
            <a:ext cx="930547" cy="930547"/>
          </a:xfrm>
          <a:prstGeom prst="rect">
            <a:avLst/>
          </a:prstGeom>
          <a:noFill/>
          <a:ln>
            <a:noFill/>
          </a:ln>
        </p:spPr>
      </p:pic>
    </p:spTree>
    <p:extLst>
      <p:ext uri="{BB962C8B-B14F-4D97-AF65-F5344CB8AC3E}">
        <p14:creationId xmlns:p14="http://schemas.microsoft.com/office/powerpoint/2010/main" val="905291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感谢页（中文）">
    <p:spTree>
      <p:nvGrpSpPr>
        <p:cNvPr id="1" name=""/>
        <p:cNvGrpSpPr/>
        <p:nvPr/>
      </p:nvGrpSpPr>
      <p:grpSpPr>
        <a:xfrm>
          <a:off x="0" y="0"/>
          <a:ext cx="0" cy="0"/>
          <a:chOff x="0" y="0"/>
          <a:chExt cx="0" cy="0"/>
        </a:xfrm>
      </p:grpSpPr>
      <p:pic>
        <p:nvPicPr>
          <p:cNvPr id="4" name="图片 3" descr="卡通人物&#10;&#10;中度可信度描述已自动生成">
            <a:extLst>
              <a:ext uri="{FF2B5EF4-FFF2-40B4-BE49-F238E27FC236}">
                <a16:creationId xmlns:a16="http://schemas.microsoft.com/office/drawing/2014/main" id="{EBA27D50-E3AD-ED6A-FDFE-828094916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39"/>
            <a:ext cx="12192000" cy="6852961"/>
          </a:xfrm>
          <a:prstGeom prst="rect">
            <a:avLst/>
          </a:prstGeom>
        </p:spPr>
      </p:pic>
      <p:sp>
        <p:nvSpPr>
          <p:cNvPr id="5" name="文本框 4">
            <a:extLst>
              <a:ext uri="{FF2B5EF4-FFF2-40B4-BE49-F238E27FC236}">
                <a16:creationId xmlns:a16="http://schemas.microsoft.com/office/drawing/2014/main" id="{B4DF9FFF-55C1-A574-627D-A7312C790486}"/>
              </a:ext>
            </a:extLst>
          </p:cNvPr>
          <p:cNvSpPr txBox="1"/>
          <p:nvPr userDrawn="1"/>
        </p:nvSpPr>
        <p:spPr>
          <a:xfrm>
            <a:off x="382538" y="5072749"/>
            <a:ext cx="2212708" cy="723275"/>
          </a:xfrm>
          <a:prstGeom prst="rect">
            <a:avLst/>
          </a:prstGeom>
          <a:noFill/>
        </p:spPr>
        <p:txBody>
          <a:bodyPr wrap="square" rtlCol="0">
            <a:spAutoFit/>
          </a:bodyPr>
          <a:lstStyle/>
          <a:p>
            <a:r>
              <a:rPr lang="zh-CN" altLang="en-US" sz="1000" dirty="0">
                <a:solidFill>
                  <a:schemeClr val="bg1"/>
                </a:solidFill>
                <a:latin typeface="Arial" panose="020B0604020202020204" pitchFamily="34" charset="0"/>
                <a:ea typeface="黑体" panose="02010609060101010101" pitchFamily="49" charset="-122"/>
                <a:cs typeface="Arial" panose="020B0604020202020204" pitchFamily="34" charset="0"/>
              </a:rPr>
              <a:t>了解更多，请访问官网</a:t>
            </a:r>
            <a:endParaRPr lang="en-US" altLang="zh-CN" sz="1000" dirty="0">
              <a:solidFill>
                <a:schemeClr val="bg1"/>
              </a:solidFill>
              <a:latin typeface="Arial" panose="020B0604020202020204" pitchFamily="34" charset="0"/>
              <a:ea typeface="黑体" panose="02010609060101010101" pitchFamily="49" charset="-122"/>
              <a:cs typeface="Arial" panose="020B0604020202020204" pitchFamily="34" charset="0"/>
            </a:endParaRPr>
          </a:p>
          <a:p>
            <a:r>
              <a:rPr lang="en-US" altLang="zh-CN" sz="1000" u="sng" dirty="0">
                <a:solidFill>
                  <a:schemeClr val="bg1"/>
                </a:solidFill>
                <a:effectLst/>
                <a:latin typeface="Arial" panose="020B0604020202020204" pitchFamily="34" charset="0"/>
                <a:ea typeface="黑体" panose="02010609060101010101" pitchFamily="49" charset="-122"/>
                <a:cs typeface="Arial" panose="020B0604020202020204" pitchFamily="34" charset="0"/>
                <a:hlinkClick r:id="rId3">
                  <a:extLst>
                    <a:ext uri="{A12FA001-AC4F-418D-AE19-62706E023703}">
                      <ahyp:hlinkClr xmlns:ahyp="http://schemas.microsoft.com/office/drawing/2018/hyperlinkcolor" val="tx"/>
                    </a:ext>
                  </a:extLst>
                </a:hlinkClick>
              </a:rPr>
              <a:t>www.aspenpharma.cn</a:t>
            </a:r>
            <a:endParaRPr lang="en-US" altLang="zh-CN" sz="1000" u="sng" dirty="0">
              <a:solidFill>
                <a:schemeClr val="bg1"/>
              </a:solidFill>
              <a:effectLst/>
              <a:latin typeface="Arial" panose="020B0604020202020204" pitchFamily="34" charset="0"/>
              <a:ea typeface="黑体" panose="02010609060101010101" pitchFamily="49" charset="-122"/>
              <a:cs typeface="Arial" panose="020B0604020202020204" pitchFamily="34" charset="0"/>
            </a:endParaRPr>
          </a:p>
          <a:p>
            <a:r>
              <a:rPr lang="zh-CN" altLang="en-US" sz="1000" u="none" dirty="0">
                <a:solidFill>
                  <a:schemeClr val="bg1"/>
                </a:solidFill>
                <a:effectLst/>
                <a:latin typeface="Arial" panose="020B0604020202020204" pitchFamily="34" charset="0"/>
                <a:ea typeface="黑体" panose="02010609060101010101" pitchFamily="49" charset="-122"/>
                <a:cs typeface="Arial" panose="020B0604020202020204" pitchFamily="34" charset="0"/>
              </a:rPr>
              <a:t>欢迎扫码关注</a:t>
            </a:r>
            <a:endParaRPr lang="en-US" altLang="zh-CN" sz="1000" u="none" dirty="0">
              <a:solidFill>
                <a:schemeClr val="bg1"/>
              </a:solidFill>
              <a:effectLst/>
              <a:latin typeface="Arial" panose="020B0604020202020204" pitchFamily="34" charset="0"/>
              <a:ea typeface="黑体" panose="02010609060101010101" pitchFamily="49" charset="-122"/>
              <a:cs typeface="Arial" panose="020B0604020202020204" pitchFamily="34" charset="0"/>
            </a:endParaRPr>
          </a:p>
          <a:p>
            <a:endParaRPr lang="zh-CN" altLang="en-US" sz="1100" dirty="0">
              <a:solidFill>
                <a:schemeClr val="bg1"/>
              </a:solidFill>
            </a:endParaRPr>
          </a:p>
        </p:txBody>
      </p:sp>
      <p:pic>
        <p:nvPicPr>
          <p:cNvPr id="6" name="图片 5">
            <a:extLst>
              <a:ext uri="{FF2B5EF4-FFF2-40B4-BE49-F238E27FC236}">
                <a16:creationId xmlns:a16="http://schemas.microsoft.com/office/drawing/2014/main" id="{CAF2B78B-C566-6124-A1F2-3F73C108FEE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3396" y="5615792"/>
            <a:ext cx="930547" cy="930547"/>
          </a:xfrm>
          <a:prstGeom prst="rect">
            <a:avLst/>
          </a:prstGeom>
          <a:noFill/>
          <a:ln>
            <a:noFill/>
          </a:ln>
        </p:spPr>
      </p:pic>
      <p:sp>
        <p:nvSpPr>
          <p:cNvPr id="7" name="文本框 6">
            <a:extLst>
              <a:ext uri="{FF2B5EF4-FFF2-40B4-BE49-F238E27FC236}">
                <a16:creationId xmlns:a16="http://schemas.microsoft.com/office/drawing/2014/main" id="{2EC7F68E-503F-2BBF-DE10-ECF4726FB760}"/>
              </a:ext>
            </a:extLst>
          </p:cNvPr>
          <p:cNvSpPr txBox="1"/>
          <p:nvPr userDrawn="1"/>
        </p:nvSpPr>
        <p:spPr>
          <a:xfrm>
            <a:off x="322716" y="6546339"/>
            <a:ext cx="1556418" cy="246221"/>
          </a:xfrm>
          <a:prstGeom prst="rect">
            <a:avLst/>
          </a:prstGeom>
          <a:noFill/>
        </p:spPr>
        <p:txBody>
          <a:bodyPr wrap="square" rtlCol="0">
            <a:spAutoFit/>
          </a:bodyPr>
          <a:lstStyle/>
          <a:p>
            <a:r>
              <a:rPr lang="zh-CN" altLang="en-US" sz="1000" dirty="0">
                <a:solidFill>
                  <a:schemeClr val="bg1"/>
                </a:solidFill>
                <a:latin typeface="黑体" panose="02010609060101010101" pitchFamily="49" charset="-122"/>
                <a:ea typeface="黑体" panose="02010609060101010101" pitchFamily="49" charset="-122"/>
              </a:rPr>
              <a:t>爱施健中国微信公众号</a:t>
            </a:r>
          </a:p>
        </p:txBody>
      </p:sp>
      <p:sp>
        <p:nvSpPr>
          <p:cNvPr id="8" name="文本框 7">
            <a:extLst>
              <a:ext uri="{FF2B5EF4-FFF2-40B4-BE49-F238E27FC236}">
                <a16:creationId xmlns:a16="http://schemas.microsoft.com/office/drawing/2014/main" id="{0B6D899A-2DC2-7723-0BB2-6DCC5F8CF3E9}"/>
              </a:ext>
            </a:extLst>
          </p:cNvPr>
          <p:cNvSpPr txBox="1"/>
          <p:nvPr userDrawn="1"/>
        </p:nvSpPr>
        <p:spPr>
          <a:xfrm>
            <a:off x="463396" y="3209280"/>
            <a:ext cx="1738058" cy="707886"/>
          </a:xfrm>
          <a:prstGeom prst="rect">
            <a:avLst/>
          </a:prstGeom>
          <a:noFill/>
        </p:spPr>
        <p:txBody>
          <a:bodyPr wrap="square" rtlCol="0">
            <a:spAutoFit/>
          </a:bodyPr>
          <a:lstStyle/>
          <a:p>
            <a:r>
              <a:rPr lang="zh-CN" altLang="en-US" sz="4000" b="1" dirty="0">
                <a:solidFill>
                  <a:schemeClr val="bg1"/>
                </a:solidFill>
              </a:rPr>
              <a:t>感 谢！</a:t>
            </a:r>
          </a:p>
        </p:txBody>
      </p:sp>
    </p:spTree>
    <p:extLst>
      <p:ext uri="{BB962C8B-B14F-4D97-AF65-F5344CB8AC3E}">
        <p14:creationId xmlns:p14="http://schemas.microsoft.com/office/powerpoint/2010/main" val="425908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ECA54B-FE7F-F6D0-4D8D-7A7DA55381C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F81A248-6A05-B1ED-2DE4-AA4B18AC8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038A7-E467-66E2-4E7B-D657CC2DC946}"/>
              </a:ext>
            </a:extLst>
          </p:cNvPr>
          <p:cNvSpPr>
            <a:spLocks noGrp="1"/>
          </p:cNvSpPr>
          <p:nvPr>
            <p:ph type="dt" sz="half" idx="10"/>
          </p:nvPr>
        </p:nvSpPr>
        <p:spPr/>
        <p:txBody>
          <a:bodyPr/>
          <a:lstStyle/>
          <a:p>
            <a:fld id="{5E0670BC-1D28-43DD-8E4F-D6C681FEDE50}"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id="{C212091C-4BAA-EDDA-1E6E-C13FE59EC66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59F116-D5D3-EF96-7C12-24520405A266}"/>
              </a:ext>
            </a:extLst>
          </p:cNvPr>
          <p:cNvSpPr>
            <a:spLocks noGrp="1"/>
          </p:cNvSpPr>
          <p:nvPr>
            <p:ph type="sldNum" sz="quarter" idx="12"/>
          </p:nvPr>
        </p:nvSpPr>
        <p:spPr/>
        <p:txBody>
          <a:bodyPr/>
          <a:lstStyle/>
          <a:p>
            <a:fld id="{1DD15065-00A4-4B08-9138-0A80EE2BD6EC}" type="slidenum">
              <a:rPr lang="zh-CN" altLang="en-US" smtClean="0"/>
              <a:t>‹#›</a:t>
            </a:fld>
            <a:endParaRPr lang="zh-CN" altLang="en-US"/>
          </a:p>
        </p:txBody>
      </p:sp>
    </p:spTree>
    <p:extLst>
      <p:ext uri="{BB962C8B-B14F-4D97-AF65-F5344CB8AC3E}">
        <p14:creationId xmlns:p14="http://schemas.microsoft.com/office/powerpoint/2010/main" val="3673918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78A61-CFCA-4768-89BF-3D443DADF694}"/>
              </a:ext>
            </a:extLst>
          </p:cNvPr>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94644AEE-B2B0-33C6-032C-80F36709975B}"/>
              </a:ext>
            </a:extLst>
          </p:cNvPr>
          <p:cNvSpPr>
            <a:spLocks noGrp="1"/>
          </p:cNvSpPr>
          <p:nvPr>
            <p:ph idx="1"/>
          </p:nvPr>
        </p:nvSpPr>
        <p:spPr/>
        <p:txBody>
          <a:bodyPr/>
          <a:lstStyle>
            <a:lvl1pPr>
              <a:defRPr>
                <a:latin typeface="Arial" panose="020B0604020202020204" pitchFamily="34" charset="0"/>
                <a:ea typeface="微软雅黑" panose="020B0503020204020204" pitchFamily="34" charset="-122"/>
                <a:cs typeface="Arial" panose="020B0604020202020204" pitchFamily="34" charset="0"/>
              </a:defRPr>
            </a:lvl1pPr>
            <a:lvl2pPr>
              <a:defRPr>
                <a:latin typeface="Arial" panose="020B0604020202020204" pitchFamily="34" charset="0"/>
                <a:ea typeface="微软雅黑" panose="020B0503020204020204" pitchFamily="34" charset="-122"/>
                <a:cs typeface="Arial" panose="020B0604020202020204" pitchFamily="34" charset="0"/>
              </a:defRPr>
            </a:lvl2pPr>
            <a:lvl3pPr>
              <a:defRPr>
                <a:latin typeface="Times New Roman" panose="02020603050405020304" pitchFamily="18" charset="0"/>
                <a:ea typeface="宋体" panose="02010600030101010101" pitchFamily="2" charset="-122"/>
                <a:cs typeface="Times New Roman" panose="02020603050405020304" pitchFamily="18" charset="0"/>
              </a:defRPr>
            </a:lvl3pPr>
            <a:lvl4pPr>
              <a:defRPr>
                <a:latin typeface="Times New Roman" panose="02020603050405020304" pitchFamily="18" charset="0"/>
                <a:ea typeface="宋体" panose="02010600030101010101" pitchFamily="2" charset="-122"/>
                <a:cs typeface="Times New Roman" panose="02020603050405020304" pitchFamily="18" charset="0"/>
              </a:defRPr>
            </a:lvl4pPr>
            <a:lvl5pPr>
              <a:defRPr>
                <a:latin typeface="Times New Roman" panose="02020603050405020304" pitchFamily="18" charset="0"/>
                <a:ea typeface="宋体" panose="02010600030101010101" pitchFamily="2" charset="-122"/>
                <a:cs typeface="Times New Roman" panose="02020603050405020304" pitchFamily="18"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3F6F320-85BA-57BC-2FB8-AF6EE37BE57F}"/>
              </a:ext>
            </a:extLst>
          </p:cNvPr>
          <p:cNvSpPr>
            <a:spLocks noGrp="1"/>
          </p:cNvSpPr>
          <p:nvPr>
            <p:ph type="dt" sz="half" idx="10"/>
          </p:nvPr>
        </p:nvSpPr>
        <p:spPr/>
        <p:txBody>
          <a:bodyPr/>
          <a:lstStyle/>
          <a:p>
            <a:fld id="{5E0670BC-1D28-43DD-8E4F-D6C681FEDE50}"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id="{B84472D1-FA61-69BA-B99F-2BF5EF15B4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4BA57A-9760-A94F-14D9-9953ECC91645}"/>
              </a:ext>
            </a:extLst>
          </p:cNvPr>
          <p:cNvSpPr>
            <a:spLocks noGrp="1"/>
          </p:cNvSpPr>
          <p:nvPr>
            <p:ph type="sldNum" sz="quarter" idx="12"/>
          </p:nvPr>
        </p:nvSpPr>
        <p:spPr/>
        <p:txBody>
          <a:bodyPr/>
          <a:lstStyle/>
          <a:p>
            <a:fld id="{1DD15065-00A4-4B08-9138-0A80EE2BD6EC}" type="slidenum">
              <a:rPr lang="zh-CN" altLang="en-US" smtClean="0"/>
              <a:t>‹#›</a:t>
            </a:fld>
            <a:endParaRPr lang="zh-CN" altLang="en-US"/>
          </a:p>
        </p:txBody>
      </p:sp>
    </p:spTree>
    <p:extLst>
      <p:ext uri="{BB962C8B-B14F-4D97-AF65-F5344CB8AC3E}">
        <p14:creationId xmlns:p14="http://schemas.microsoft.com/office/powerpoint/2010/main" val="223711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theme" Target="../theme/theme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62D8C24-7DC3-2352-D79F-C37E76B65B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B2F745F-5F78-1DA7-9110-06955D1D10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84FECCD-7DA4-656A-907C-1DE36042B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36F0D-4032-4006-B34B-7CB53EB4A5C6}"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id="{519E3973-5FAA-0B0B-9EC9-F7470FE5F0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B00284B-2596-36F6-CD65-A2E813EF9A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B45A9-B01D-4250-946C-21C1FDED32E9}" type="slidenum">
              <a:rPr lang="zh-CN" altLang="en-US" smtClean="0"/>
              <a:t>‹#›</a:t>
            </a:fld>
            <a:endParaRPr lang="zh-CN" altLang="en-US"/>
          </a:p>
        </p:txBody>
      </p:sp>
    </p:spTree>
    <p:extLst>
      <p:ext uri="{BB962C8B-B14F-4D97-AF65-F5344CB8AC3E}">
        <p14:creationId xmlns:p14="http://schemas.microsoft.com/office/powerpoint/2010/main" val="1333431595"/>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6" r:id="rId4"/>
    <p:sldLayoutId id="2147483657" r:id="rId5"/>
    <p:sldLayoutId id="2147483658" r:id="rId6"/>
    <p:sldLayoutId id="21474836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F6E3FE9-741D-660D-2BFA-DDD82CDBB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C70F225F-0307-9148-CD1B-0EF10C8F9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DF6D6F6-D6AC-B22C-E8CB-0E545CF3B4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670BC-1D28-43DD-8E4F-D6C681FEDE50}" type="datetimeFigureOut">
              <a:rPr lang="zh-CN" altLang="en-US" smtClean="0"/>
              <a:t>2024/7/11</a:t>
            </a:fld>
            <a:endParaRPr lang="zh-CN" altLang="en-US"/>
          </a:p>
        </p:txBody>
      </p:sp>
      <p:sp>
        <p:nvSpPr>
          <p:cNvPr id="5" name="页脚占位符 4">
            <a:extLst>
              <a:ext uri="{FF2B5EF4-FFF2-40B4-BE49-F238E27FC236}">
                <a16:creationId xmlns:a16="http://schemas.microsoft.com/office/drawing/2014/main" id="{61E58E8B-3D2B-286C-B673-82130C94B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C0989EC-6AD6-168E-8159-5221B7217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15065-00A4-4B08-9138-0A80EE2BD6EC}" type="slidenum">
              <a:rPr lang="zh-CN" altLang="en-US" smtClean="0"/>
              <a:t>‹#›</a:t>
            </a:fld>
            <a:endParaRPr lang="zh-CN" altLang="en-US"/>
          </a:p>
        </p:txBody>
      </p:sp>
    </p:spTree>
    <p:extLst>
      <p:ext uri="{BB962C8B-B14F-4D97-AF65-F5344CB8AC3E}">
        <p14:creationId xmlns:p14="http://schemas.microsoft.com/office/powerpoint/2010/main" val="2766611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9CB2BBF-327B-F497-CB7E-7297144B3B6B}"/>
              </a:ext>
            </a:extLst>
          </p:cNvPr>
          <p:cNvSpPr txBox="1"/>
          <p:nvPr/>
        </p:nvSpPr>
        <p:spPr>
          <a:xfrm>
            <a:off x="63041" y="1269337"/>
            <a:ext cx="4796920" cy="3354765"/>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醋酸氟氢可的松片</a:t>
            </a:r>
            <a:endParaRPr lang="en-US" altLang="zh-CN" sz="3200" dirty="0">
              <a:solidFill>
                <a:schemeClr val="bg1"/>
              </a:solidFill>
              <a:latin typeface="微软雅黑" panose="020B0503020204020204" pitchFamily="34" charset="-122"/>
              <a:ea typeface="微软雅黑" panose="020B0503020204020204" pitchFamily="34" charset="-122"/>
            </a:endParaRPr>
          </a:p>
          <a:p>
            <a:r>
              <a:rPr lang="zh-CN" altLang="en-US" sz="32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赋能定</a:t>
            </a:r>
            <a:r>
              <a:rPr lang="en-US" altLang="zh-CN" b="0" i="0" baseline="70000" dirty="0">
                <a:solidFill>
                  <a:schemeClr val="bg1"/>
                </a:solidFill>
                <a:effectLst/>
                <a:latin typeface="Arial" panose="020B0604020202020204" pitchFamily="34" charset="0"/>
              </a:rPr>
              <a:t>®</a:t>
            </a:r>
            <a:r>
              <a:rPr lang="en-US" altLang="zh-CN" sz="2400" baseline="30000" dirty="0">
                <a:solidFill>
                  <a:schemeClr val="bg1"/>
                </a:solidFill>
                <a:latin typeface="微软雅黑" panose="020B0503020204020204" pitchFamily="34" charset="-122"/>
                <a:ea typeface="微软雅黑" panose="020B0503020204020204" pitchFamily="34" charset="-122"/>
              </a:rPr>
              <a:t> </a:t>
            </a:r>
            <a:r>
              <a:rPr lang="en-US" altLang="zh-CN" sz="2400" dirty="0" err="1">
                <a:solidFill>
                  <a:schemeClr val="bg1"/>
                </a:solidFill>
                <a:latin typeface="微软雅黑" panose="020B0503020204020204" pitchFamily="34" charset="-122"/>
                <a:ea typeface="微软雅黑" panose="020B0503020204020204" pitchFamily="34" charset="-122"/>
              </a:rPr>
              <a:t>Florinef</a:t>
            </a:r>
            <a:r>
              <a:rPr lang="en-US" altLang="zh-CN" b="0" i="0" baseline="70000" dirty="0">
                <a:solidFill>
                  <a:schemeClr val="bg1"/>
                </a:solidFill>
                <a:effectLst/>
                <a:latin typeface="Arial" panose="020B0604020202020204" pitchFamily="34" charset="0"/>
              </a:rPr>
              <a:t>®</a:t>
            </a:r>
            <a:r>
              <a:rPr lang="zh-CN" altLang="en-US" sz="3200" dirty="0">
                <a:solidFill>
                  <a:schemeClr val="bg1"/>
                </a:solidFill>
                <a:latin typeface="微软雅黑" panose="020B0503020204020204" pitchFamily="34" charset="-122"/>
                <a:ea typeface="微软雅黑" panose="020B0503020204020204" pitchFamily="34" charset="-122"/>
              </a:rPr>
              <a:t>）</a:t>
            </a:r>
            <a:endParaRPr lang="en-US" altLang="zh-CN" sz="3200" dirty="0">
              <a:solidFill>
                <a:schemeClr val="bg1"/>
              </a:solidFill>
              <a:latin typeface="微软雅黑" panose="020B0503020204020204" pitchFamily="34" charset="-122"/>
              <a:ea typeface="微软雅黑" panose="020B0503020204020204" pitchFamily="34" charset="-122"/>
            </a:endParaRPr>
          </a:p>
          <a:p>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用于治疗</a:t>
            </a:r>
            <a:r>
              <a:rPr lang="en-US" altLang="zh-CN" dirty="0">
                <a:solidFill>
                  <a:schemeClr val="bg1"/>
                </a:solidFill>
                <a:latin typeface="微软雅黑" panose="020B0503020204020204" pitchFamily="34" charset="-122"/>
                <a:ea typeface="微软雅黑" panose="020B0503020204020204" pitchFamily="34" charset="-122"/>
              </a:rPr>
              <a:t>CAH</a:t>
            </a:r>
            <a:r>
              <a:rPr lang="zh-CN" altLang="en-US" dirty="0">
                <a:solidFill>
                  <a:schemeClr val="bg1"/>
                </a:solidFill>
                <a:latin typeface="微软雅黑" panose="020B0503020204020204" pitchFamily="34" charset="-122"/>
                <a:ea typeface="微软雅黑" panose="020B0503020204020204" pitchFamily="34" charset="-122"/>
              </a:rPr>
              <a:t>和</a:t>
            </a:r>
            <a:r>
              <a:rPr lang="en-US" altLang="zh-CN" dirty="0">
                <a:solidFill>
                  <a:schemeClr val="bg1"/>
                </a:solidFill>
                <a:latin typeface="微软雅黑" panose="020B0503020204020204" pitchFamily="34" charset="-122"/>
                <a:ea typeface="微软雅黑" panose="020B0503020204020204" pitchFamily="34" charset="-122"/>
              </a:rPr>
              <a:t>Addison</a:t>
            </a:r>
            <a:r>
              <a:rPr lang="zh-CN" altLang="en-US" dirty="0">
                <a:solidFill>
                  <a:schemeClr val="bg1"/>
                </a:solidFill>
                <a:latin typeface="微软雅黑" panose="020B0503020204020204" pitchFamily="34" charset="-122"/>
                <a:ea typeface="微软雅黑" panose="020B0503020204020204" pitchFamily="34" charset="-122"/>
              </a:rPr>
              <a:t>病的</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sz="2000" b="1" dirty="0">
                <a:solidFill>
                  <a:srgbClr val="FFFF00"/>
                </a:solidFill>
                <a:latin typeface="微软雅黑" panose="020B0503020204020204" pitchFamily="34" charset="-122"/>
                <a:ea typeface="微软雅黑" panose="020B0503020204020204" pitchFamily="34" charset="-122"/>
              </a:rPr>
              <a:t>唯一</a:t>
            </a:r>
            <a:r>
              <a:rPr lang="zh-CN" altLang="en-US" dirty="0">
                <a:solidFill>
                  <a:schemeClr val="bg1"/>
                </a:solidFill>
                <a:latin typeface="微软雅黑" panose="020B0503020204020204" pitchFamily="34" charset="-122"/>
                <a:ea typeface="微软雅黑" panose="020B0503020204020204" pitchFamily="34" charset="-122"/>
              </a:rPr>
              <a:t>的理盐激素制剂</a:t>
            </a:r>
            <a:endParaRPr lang="en-US" altLang="zh-CN" dirty="0">
              <a:solidFill>
                <a:schemeClr val="bg1"/>
              </a:solidFill>
              <a:latin typeface="微软雅黑" panose="020B0503020204020204" pitchFamily="34" charset="-122"/>
              <a:ea typeface="微软雅黑" panose="020B0503020204020204" pitchFamily="34" charset="-122"/>
            </a:endParaRPr>
          </a:p>
          <a:p>
            <a:endParaRPr lang="en-US" altLang="zh-CN" dirty="0">
              <a:solidFill>
                <a:schemeClr val="bg1"/>
              </a:solidFill>
              <a:latin typeface="微软雅黑" panose="020B0503020204020204" pitchFamily="34" charset="-122"/>
              <a:ea typeface="微软雅黑" panose="020B0503020204020204" pitchFamily="34" charset="-122"/>
            </a:endParaRPr>
          </a:p>
          <a:p>
            <a:endParaRPr lang="en-US" altLang="zh-CN" dirty="0">
              <a:solidFill>
                <a:schemeClr val="bg1"/>
              </a:solidFill>
              <a:latin typeface="微软雅黑" panose="020B0503020204020204" pitchFamily="34" charset="-122"/>
              <a:ea typeface="微软雅黑" panose="020B0503020204020204" pitchFamily="34" charset="-122"/>
            </a:endParaRPr>
          </a:p>
          <a:p>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申报企业：</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广州爱施健贸易咨询有限公司北京分公司</a:t>
            </a:r>
            <a:r>
              <a:rPr lang="zh-CN" altLang="en-US" sz="2000" dirty="0">
                <a:solidFill>
                  <a:schemeClr val="bg1"/>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2409105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6E9E553A-2A0A-32F5-17E9-0C7931F067EE}"/>
              </a:ext>
            </a:extLst>
          </p:cNvPr>
          <p:cNvSpPr txBox="1">
            <a:spLocks/>
          </p:cNvSpPr>
          <p:nvPr/>
        </p:nvSpPr>
        <p:spPr>
          <a:xfrm>
            <a:off x="703533" y="597206"/>
            <a:ext cx="9540920" cy="638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accent1"/>
                </a:solidFill>
                <a:latin typeface="微软雅黑" panose="020B0503020204020204" pitchFamily="34" charset="-122"/>
                <a:ea typeface="微软雅黑" panose="020B0503020204020204" pitchFamily="34" charset="-122"/>
                <a:cs typeface="+mj-cs"/>
              </a:defRPr>
            </a:lvl1pPr>
          </a:lstStyle>
          <a:p>
            <a:r>
              <a:rPr lang="zh-CN" altLang="en-US" sz="2000" dirty="0"/>
              <a:t>核心价值信息总结</a:t>
            </a:r>
          </a:p>
        </p:txBody>
      </p:sp>
      <p:grpSp>
        <p:nvGrpSpPr>
          <p:cNvPr id="4" name="组合 3">
            <a:extLst>
              <a:ext uri="{FF2B5EF4-FFF2-40B4-BE49-F238E27FC236}">
                <a16:creationId xmlns:a16="http://schemas.microsoft.com/office/drawing/2014/main" id="{8285B22B-FE13-B956-662E-503CE3B39E1A}"/>
              </a:ext>
            </a:extLst>
          </p:cNvPr>
          <p:cNvGrpSpPr/>
          <p:nvPr/>
        </p:nvGrpSpPr>
        <p:grpSpPr>
          <a:xfrm>
            <a:off x="597001" y="1327535"/>
            <a:ext cx="10997998" cy="4202930"/>
            <a:chOff x="838200" y="1602958"/>
            <a:chExt cx="10515600" cy="4202930"/>
          </a:xfrm>
        </p:grpSpPr>
        <p:sp>
          <p:nvSpPr>
            <p:cNvPr id="5" name="矩形: 圆角 4">
              <a:extLst>
                <a:ext uri="{FF2B5EF4-FFF2-40B4-BE49-F238E27FC236}">
                  <a16:creationId xmlns:a16="http://schemas.microsoft.com/office/drawing/2014/main" id="{206987D0-C290-ACE7-46D9-4E62EA06FE29}"/>
                </a:ext>
              </a:extLst>
            </p:cNvPr>
            <p:cNvSpPr/>
            <p:nvPr/>
          </p:nvSpPr>
          <p:spPr>
            <a:xfrm>
              <a:off x="3783247" y="1602958"/>
              <a:ext cx="7386787" cy="880112"/>
            </a:xfrm>
            <a:prstGeom prst="roundRect">
              <a:avLst>
                <a:gd name="adj" fmla="val 11862"/>
              </a:avLst>
            </a:prstGeom>
            <a:gradFill>
              <a:gsLst>
                <a:gs pos="47000">
                  <a:schemeClr val="accent1">
                    <a:lumMod val="5000"/>
                    <a:lumOff val="95000"/>
                    <a:alpha val="0"/>
                  </a:schemeClr>
                </a:gs>
                <a:gs pos="100000">
                  <a:schemeClr val="accent1">
                    <a:lumMod val="30000"/>
                    <a:lumOff val="7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CD8D5E9-8C59-93F1-918B-5336720B5BCB}"/>
                </a:ext>
              </a:extLst>
            </p:cNvPr>
            <p:cNvSpPr/>
            <p:nvPr/>
          </p:nvSpPr>
          <p:spPr>
            <a:xfrm>
              <a:off x="838200" y="1692811"/>
              <a:ext cx="10515600" cy="4113077"/>
            </a:xfrm>
            <a:prstGeom prst="roundRect">
              <a:avLst>
                <a:gd name="adj" fmla="val 4965"/>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zh-CN" altLang="en-US" sz="1600" dirty="0">
                  <a:solidFill>
                    <a:schemeClr val="accent1"/>
                  </a:solidFill>
                  <a:latin typeface="+mj-ea"/>
                  <a:ea typeface="+mj-ea"/>
                </a:rPr>
                <a:t>醋酸氟氢可的松片（赋能定</a:t>
              </a:r>
              <a:r>
                <a:rPr lang="en-US" altLang="zh-CN" sz="1200" dirty="0">
                  <a:solidFill>
                    <a:schemeClr val="accent1"/>
                  </a:solidFill>
                  <a:latin typeface="+mj-ea"/>
                  <a:ea typeface="+mj-ea"/>
                </a:rPr>
                <a:t>®</a:t>
              </a:r>
              <a:r>
                <a:rPr lang="en-US" altLang="zh-CN" sz="1600" dirty="0">
                  <a:solidFill>
                    <a:schemeClr val="accent1"/>
                  </a:solidFill>
                  <a:latin typeface="+mj-ea"/>
                  <a:ea typeface="+mj-ea"/>
                </a:rPr>
                <a:t> </a:t>
              </a:r>
              <a:r>
                <a:rPr lang="zh-CN" altLang="en-US" sz="1600" dirty="0">
                  <a:solidFill>
                    <a:schemeClr val="accent1"/>
                  </a:solidFill>
                  <a:latin typeface="+mj-ea"/>
                  <a:ea typeface="+mj-ea"/>
                </a:rPr>
                <a:t>）为罕见病治疗药物，为原研首创，目前唯一的理盐激素制剂</a:t>
              </a:r>
              <a:r>
                <a:rPr lang="en-US" altLang="zh-CN" sz="1600" baseline="30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1</a:t>
              </a:r>
              <a:endParaRPr lang="en-US" altLang="zh-CN" sz="1600" dirty="0">
                <a:solidFill>
                  <a:schemeClr val="accent1"/>
                </a:solidFill>
                <a:latin typeface="+mj-ea"/>
                <a:ea typeface="+mj-ea"/>
              </a:endParaRPr>
            </a:p>
            <a:p>
              <a:pPr marL="285750" indent="-285750">
                <a:lnSpc>
                  <a:spcPct val="200000"/>
                </a:lnSpc>
                <a:buFont typeface="Arial" panose="020B0604020202020204" pitchFamily="34" charset="0"/>
                <a:buChar char="•"/>
              </a:pPr>
              <a:r>
                <a:rPr lang="zh-CN" altLang="en-US" sz="1600" dirty="0">
                  <a:solidFill>
                    <a:schemeClr val="accent1"/>
                  </a:solidFill>
                  <a:latin typeface="+mj-ea"/>
                  <a:ea typeface="+mj-ea"/>
                </a:rPr>
                <a:t>失盐型先天性肾上腺皮质激素增生症（</a:t>
              </a:r>
              <a:r>
                <a:rPr lang="en-US" altLang="zh-CN" sz="1600" dirty="0">
                  <a:solidFill>
                    <a:schemeClr val="accent1"/>
                  </a:solidFill>
                  <a:latin typeface="+mj-ea"/>
                  <a:ea typeface="+mj-ea"/>
                </a:rPr>
                <a:t>CAH</a:t>
              </a:r>
              <a:r>
                <a:rPr lang="zh-CN" altLang="en-US" sz="1600" dirty="0">
                  <a:solidFill>
                    <a:schemeClr val="accent1"/>
                  </a:solidFill>
                  <a:latin typeface="+mj-ea"/>
                  <a:ea typeface="+mj-ea"/>
                </a:rPr>
                <a:t>）患者需要使用皮质激素进行终生替代治疗，醋酸氟氢可的松片是目前唯一的盐皮质激素替代制剂</a:t>
              </a:r>
              <a:r>
                <a:rPr lang="en-US" altLang="zh-CN" sz="1600" baseline="30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1</a:t>
              </a:r>
              <a:endParaRPr lang="en-US" altLang="zh-CN" sz="1600" dirty="0">
                <a:solidFill>
                  <a:schemeClr val="accent1"/>
                </a:solidFill>
                <a:latin typeface="+mj-ea"/>
                <a:ea typeface="+mj-ea"/>
              </a:endParaRPr>
            </a:p>
            <a:p>
              <a:pPr marL="285750" indent="-285750">
                <a:lnSpc>
                  <a:spcPct val="200000"/>
                </a:lnSpc>
                <a:buFont typeface="Arial" panose="020B0604020202020204" pitchFamily="34" charset="0"/>
                <a:buChar char="•"/>
              </a:pPr>
              <a:r>
                <a:rPr lang="en-US" altLang="zh-CN" sz="1600" dirty="0">
                  <a:solidFill>
                    <a:schemeClr val="accent1"/>
                  </a:solidFill>
                  <a:latin typeface="+mj-ea"/>
                  <a:ea typeface="+mj-ea"/>
                </a:rPr>
                <a:t>CAH</a:t>
              </a:r>
              <a:r>
                <a:rPr lang="zh-CN" altLang="en-US" sz="1600" dirty="0">
                  <a:solidFill>
                    <a:schemeClr val="accent1"/>
                  </a:solidFill>
                  <a:latin typeface="+mj-ea"/>
                  <a:ea typeface="+mj-ea"/>
                </a:rPr>
                <a:t>中最常见的分型是是</a:t>
              </a:r>
              <a:r>
                <a:rPr lang="en-US" altLang="zh-CN" sz="1600" dirty="0">
                  <a:solidFill>
                    <a:schemeClr val="accent1"/>
                  </a:solidFill>
                  <a:latin typeface="+mj-ea"/>
                  <a:ea typeface="+mj-ea"/>
                </a:rPr>
                <a:t>21-</a:t>
              </a:r>
              <a:r>
                <a:rPr lang="zh-CN" altLang="en-US" sz="1600" dirty="0">
                  <a:solidFill>
                    <a:schemeClr val="accent1"/>
                  </a:solidFill>
                  <a:latin typeface="+mj-ea"/>
                  <a:ea typeface="+mj-ea"/>
                </a:rPr>
                <a:t>羟化酶缺乏症</a:t>
              </a:r>
              <a:r>
                <a:rPr lang="en-US" altLang="zh-CN" sz="1600" dirty="0">
                  <a:solidFill>
                    <a:schemeClr val="accent1"/>
                  </a:solidFill>
                  <a:latin typeface="+mj-ea"/>
                  <a:ea typeface="+mj-ea"/>
                </a:rPr>
                <a:t>(</a:t>
              </a:r>
              <a:r>
                <a:rPr lang="zh-CN" altLang="en-US" sz="1600" dirty="0">
                  <a:solidFill>
                    <a:schemeClr val="accent1"/>
                  </a:solidFill>
                  <a:latin typeface="+mj-ea"/>
                  <a:ea typeface="+mj-ea"/>
                </a:rPr>
                <a:t>约占</a:t>
              </a:r>
              <a:r>
                <a:rPr lang="en-US" altLang="zh-CN" sz="1600" dirty="0">
                  <a:solidFill>
                    <a:schemeClr val="accent1"/>
                  </a:solidFill>
                  <a:latin typeface="+mj-ea"/>
                  <a:ea typeface="+mj-ea"/>
                </a:rPr>
                <a:t>CAH</a:t>
              </a:r>
              <a:r>
                <a:rPr lang="zh-CN" altLang="en-US" sz="1600" dirty="0">
                  <a:solidFill>
                    <a:schemeClr val="accent1"/>
                  </a:solidFill>
                  <a:latin typeface="+mj-ea"/>
                  <a:ea typeface="+mj-ea"/>
                </a:rPr>
                <a:t>的</a:t>
              </a:r>
              <a:r>
                <a:rPr lang="en-US" altLang="zh-CN" sz="1600" dirty="0">
                  <a:solidFill>
                    <a:schemeClr val="accent1"/>
                  </a:solidFill>
                  <a:latin typeface="+mj-ea"/>
                  <a:ea typeface="+mj-ea"/>
                </a:rPr>
                <a:t>90%~95%)</a:t>
              </a:r>
              <a:r>
                <a:rPr lang="en-US" altLang="zh-CN" sz="1600" baseline="30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 1</a:t>
              </a:r>
              <a:r>
                <a:rPr lang="zh-CN" altLang="en-US" sz="1600" dirty="0">
                  <a:solidFill>
                    <a:schemeClr val="accent1"/>
                  </a:solidFill>
                  <a:latin typeface="+mj-ea"/>
                  <a:ea typeface="+mj-ea"/>
                </a:rPr>
                <a:t>，该疾病于</a:t>
              </a:r>
              <a:r>
                <a:rPr lang="en-US" altLang="zh-CN" sz="1600" dirty="0">
                  <a:solidFill>
                    <a:schemeClr val="accent1"/>
                  </a:solidFill>
                  <a:latin typeface="+mj-ea"/>
                  <a:ea typeface="+mj-ea"/>
                </a:rPr>
                <a:t>2018</a:t>
              </a:r>
              <a:r>
                <a:rPr lang="zh-CN" altLang="en-US" sz="1600" dirty="0">
                  <a:solidFill>
                    <a:schemeClr val="accent1"/>
                  </a:solidFill>
                  <a:latin typeface="+mj-ea"/>
                  <a:ea typeface="+mj-ea"/>
                </a:rPr>
                <a:t>年纳入我国第一批罕见病目录</a:t>
              </a:r>
              <a:r>
                <a:rPr lang="en-US" altLang="zh-CN" sz="1600" baseline="30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2</a:t>
              </a:r>
              <a:endParaRPr lang="en-US" altLang="zh-CN" sz="1600" dirty="0">
                <a:solidFill>
                  <a:schemeClr val="accent1"/>
                </a:solidFill>
                <a:latin typeface="+mj-ea"/>
                <a:ea typeface="+mj-ea"/>
              </a:endParaRPr>
            </a:p>
            <a:p>
              <a:pPr marL="285750" indent="-285750">
                <a:lnSpc>
                  <a:spcPct val="200000"/>
                </a:lnSpc>
                <a:buFont typeface="Arial" panose="020B0604020202020204" pitchFamily="34" charset="0"/>
                <a:buChar char="•"/>
              </a:pPr>
              <a:r>
                <a:rPr lang="zh-CN" altLang="en-US" sz="1600" dirty="0">
                  <a:solidFill>
                    <a:schemeClr val="accent1"/>
                  </a:solidFill>
                  <a:latin typeface="+mj-ea"/>
                  <a:ea typeface="+mj-ea"/>
                </a:rPr>
                <a:t>国内外与</a:t>
              </a:r>
              <a:r>
                <a:rPr lang="en-US" altLang="zh-CN" sz="1600" dirty="0">
                  <a:solidFill>
                    <a:schemeClr val="accent1"/>
                  </a:solidFill>
                  <a:latin typeface="+mj-ea"/>
                  <a:ea typeface="+mj-ea"/>
                </a:rPr>
                <a:t>CAH</a:t>
              </a:r>
              <a:r>
                <a:rPr lang="zh-CN" altLang="en-US" sz="1600" dirty="0">
                  <a:solidFill>
                    <a:schemeClr val="accent1"/>
                  </a:solidFill>
                  <a:latin typeface="+mj-ea"/>
                  <a:ea typeface="+mj-ea"/>
                </a:rPr>
                <a:t>和</a:t>
              </a:r>
              <a:r>
                <a:rPr lang="en-US" altLang="zh-CN" sz="1600" dirty="0">
                  <a:solidFill>
                    <a:schemeClr val="accent1"/>
                  </a:solidFill>
                  <a:latin typeface="+mj-ea"/>
                  <a:ea typeface="+mj-ea"/>
                </a:rPr>
                <a:t>Addison</a:t>
              </a:r>
              <a:r>
                <a:rPr lang="zh-CN" altLang="en-US" sz="1600" dirty="0">
                  <a:solidFill>
                    <a:schemeClr val="accent1"/>
                  </a:solidFill>
                  <a:latin typeface="+mj-ea"/>
                  <a:ea typeface="+mj-ea"/>
                </a:rPr>
                <a:t>病治疗相关的指南共识均推荐醋酸氟氢可的松用于其盐皮质激素替代治疗</a:t>
              </a:r>
              <a:endParaRPr lang="en-US" altLang="zh-CN" sz="1600" dirty="0">
                <a:solidFill>
                  <a:schemeClr val="accent1"/>
                </a:solidFill>
                <a:latin typeface="+mj-ea"/>
                <a:ea typeface="+mj-ea"/>
              </a:endParaRPr>
            </a:p>
            <a:p>
              <a:pPr marL="285750" indent="-285750">
                <a:lnSpc>
                  <a:spcPct val="200000"/>
                </a:lnSpc>
                <a:buFont typeface="Arial" panose="020B0604020202020204" pitchFamily="34" charset="0"/>
                <a:buChar char="•"/>
              </a:pPr>
              <a:r>
                <a:rPr lang="zh-CN" altLang="en-US" sz="1600" dirty="0">
                  <a:solidFill>
                    <a:schemeClr val="accent1"/>
                  </a:solidFill>
                  <a:latin typeface="+mj-ea"/>
                  <a:ea typeface="+mj-ea"/>
                </a:rPr>
                <a:t>医保目录内无获批相同适应症、作用机制的药物</a:t>
              </a:r>
              <a:endParaRPr lang="en-US" altLang="zh-CN" sz="1600" dirty="0">
                <a:solidFill>
                  <a:schemeClr val="accent1"/>
                </a:solidFill>
                <a:latin typeface="+mj-ea"/>
                <a:ea typeface="+mj-ea"/>
              </a:endParaRPr>
            </a:p>
            <a:p>
              <a:pPr marL="285750" indent="-285750">
                <a:lnSpc>
                  <a:spcPct val="200000"/>
                </a:lnSpc>
                <a:buFont typeface="Arial" panose="020B0604020202020204" pitchFamily="34" charset="0"/>
                <a:buChar char="•"/>
              </a:pPr>
              <a:r>
                <a:rPr lang="zh-CN" altLang="en-US" sz="1600" dirty="0">
                  <a:solidFill>
                    <a:schemeClr val="accent1"/>
                  </a:solidFill>
                  <a:latin typeface="+mj-ea"/>
                  <a:ea typeface="+mj-ea"/>
                </a:rPr>
                <a:t>醋酸氟氢可的松纳入医保目录，能够弥补治疗现状，提升药物可及性</a:t>
              </a:r>
              <a:endParaRPr lang="en-US" altLang="zh-CN" sz="1600" dirty="0">
                <a:solidFill>
                  <a:schemeClr val="accent1"/>
                </a:solidFill>
                <a:latin typeface="+mj-ea"/>
                <a:ea typeface="+mj-ea"/>
              </a:endParaRPr>
            </a:p>
          </p:txBody>
        </p:sp>
      </p:grpSp>
      <p:sp>
        <p:nvSpPr>
          <p:cNvPr id="8" name="文本框 7">
            <a:extLst>
              <a:ext uri="{FF2B5EF4-FFF2-40B4-BE49-F238E27FC236}">
                <a16:creationId xmlns:a16="http://schemas.microsoft.com/office/drawing/2014/main" id="{952A25FB-2523-2CC9-D2D4-4128C1F0718A}"/>
              </a:ext>
            </a:extLst>
          </p:cNvPr>
          <p:cNvSpPr txBox="1"/>
          <p:nvPr/>
        </p:nvSpPr>
        <p:spPr>
          <a:xfrm>
            <a:off x="499367" y="5894479"/>
            <a:ext cx="8706775" cy="338554"/>
          </a:xfrm>
          <a:prstGeom prst="rect">
            <a:avLst/>
          </a:prstGeom>
          <a:noFill/>
        </p:spPr>
        <p:txBody>
          <a:bodyPr wrap="square">
            <a:spAutoFit/>
          </a:bodyPr>
          <a:lstStyle/>
          <a:p>
            <a:r>
              <a:rPr lang="zh-CN" altLang="en-US" sz="800" dirty="0">
                <a:solidFill>
                  <a:schemeClr val="tx2"/>
                </a:solidFill>
              </a:rPr>
              <a:t>1.中华医学会儿科学分会内分泌遗传代谢病学组,先天性贤上腺皮质增生症21-羟化酶快陷诊治共识川中华儿科杂志、2016.54(8):569-576</a:t>
            </a:r>
            <a:endParaRPr lang="en-US" altLang="zh-CN" sz="800" dirty="0">
              <a:solidFill>
                <a:schemeClr val="tx2"/>
              </a:solidFill>
            </a:endParaRPr>
          </a:p>
          <a:p>
            <a:r>
              <a:rPr lang="zh-CN" altLang="en-US" sz="800" dirty="0">
                <a:solidFill>
                  <a:schemeClr val="tx2"/>
                </a:solidFill>
              </a:rPr>
              <a:t>2,国家卫生健康委员会，科学技术部,工业和信息化部,国家药品监督管理局，国家中医药管理局,关于公布第一批罕见病目录的通知2018-05-11.</a:t>
            </a:r>
          </a:p>
        </p:txBody>
      </p:sp>
    </p:spTree>
    <p:extLst>
      <p:ext uri="{BB962C8B-B14F-4D97-AF65-F5344CB8AC3E}">
        <p14:creationId xmlns:p14="http://schemas.microsoft.com/office/powerpoint/2010/main" val="168920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7603CD9-9EB8-984E-8647-80FFFEA5B491}"/>
              </a:ext>
            </a:extLst>
          </p:cNvPr>
          <p:cNvSpPr txBox="1"/>
          <p:nvPr/>
        </p:nvSpPr>
        <p:spPr>
          <a:xfrm>
            <a:off x="6403308" y="2626354"/>
            <a:ext cx="423723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01   </a:t>
            </a:r>
            <a:r>
              <a:rPr lang="zh-CN" altLang="en-US" sz="2400" dirty="0">
                <a:solidFill>
                  <a:schemeClr val="bg1"/>
                </a:solidFill>
                <a:latin typeface="微软雅黑" panose="020B0503020204020204" pitchFamily="34" charset="-122"/>
                <a:ea typeface="微软雅黑" panose="020B0503020204020204" pitchFamily="34" charset="-122"/>
              </a:rPr>
              <a:t>基本信息</a:t>
            </a:r>
          </a:p>
        </p:txBody>
      </p:sp>
      <p:sp>
        <p:nvSpPr>
          <p:cNvPr id="3" name="文本框 2">
            <a:extLst>
              <a:ext uri="{FF2B5EF4-FFF2-40B4-BE49-F238E27FC236}">
                <a16:creationId xmlns:a16="http://schemas.microsoft.com/office/drawing/2014/main" id="{16826C71-7C3F-084B-BDC2-300EC8C85450}"/>
              </a:ext>
            </a:extLst>
          </p:cNvPr>
          <p:cNvSpPr txBox="1"/>
          <p:nvPr/>
        </p:nvSpPr>
        <p:spPr>
          <a:xfrm>
            <a:off x="6228579" y="3305171"/>
            <a:ext cx="423723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02   </a:t>
            </a:r>
            <a:r>
              <a:rPr lang="zh-CN" altLang="en-US" sz="2400" dirty="0">
                <a:solidFill>
                  <a:schemeClr val="bg1"/>
                </a:solidFill>
                <a:latin typeface="微软雅黑" panose="020B0503020204020204" pitchFamily="34" charset="-122"/>
                <a:ea typeface="微软雅黑" panose="020B0503020204020204" pitchFamily="34" charset="-122"/>
              </a:rPr>
              <a:t>安全性</a:t>
            </a:r>
          </a:p>
        </p:txBody>
      </p:sp>
      <p:sp>
        <p:nvSpPr>
          <p:cNvPr id="4" name="文本框 3">
            <a:extLst>
              <a:ext uri="{FF2B5EF4-FFF2-40B4-BE49-F238E27FC236}">
                <a16:creationId xmlns:a16="http://schemas.microsoft.com/office/drawing/2014/main" id="{9C0EE87C-72C7-72CF-FAB8-32AB2FDBD332}"/>
              </a:ext>
            </a:extLst>
          </p:cNvPr>
          <p:cNvSpPr txBox="1"/>
          <p:nvPr/>
        </p:nvSpPr>
        <p:spPr>
          <a:xfrm>
            <a:off x="6003563" y="3993804"/>
            <a:ext cx="423723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03   </a:t>
            </a:r>
            <a:r>
              <a:rPr lang="zh-CN" altLang="en-US" sz="2400" dirty="0">
                <a:solidFill>
                  <a:schemeClr val="bg1"/>
                </a:solidFill>
                <a:latin typeface="微软雅黑" panose="020B0503020204020204" pitchFamily="34" charset="-122"/>
                <a:ea typeface="微软雅黑" panose="020B0503020204020204" pitchFamily="34" charset="-122"/>
              </a:rPr>
              <a:t>有效性</a:t>
            </a:r>
          </a:p>
        </p:txBody>
      </p:sp>
      <p:sp>
        <p:nvSpPr>
          <p:cNvPr id="5" name="文本框 4">
            <a:extLst>
              <a:ext uri="{FF2B5EF4-FFF2-40B4-BE49-F238E27FC236}">
                <a16:creationId xmlns:a16="http://schemas.microsoft.com/office/drawing/2014/main" id="{554E2BBA-B269-D3EF-B111-5EF00526CB3A}"/>
              </a:ext>
            </a:extLst>
          </p:cNvPr>
          <p:cNvSpPr txBox="1"/>
          <p:nvPr/>
        </p:nvSpPr>
        <p:spPr>
          <a:xfrm>
            <a:off x="5665950" y="4682437"/>
            <a:ext cx="423723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04   </a:t>
            </a:r>
            <a:r>
              <a:rPr lang="zh-CN" altLang="en-US" sz="2400" dirty="0">
                <a:solidFill>
                  <a:schemeClr val="bg1"/>
                </a:solidFill>
                <a:latin typeface="微软雅黑" panose="020B0503020204020204" pitchFamily="34" charset="-122"/>
                <a:ea typeface="微软雅黑" panose="020B0503020204020204" pitchFamily="34" charset="-122"/>
              </a:rPr>
              <a:t>创新性</a:t>
            </a:r>
          </a:p>
        </p:txBody>
      </p:sp>
      <p:sp>
        <p:nvSpPr>
          <p:cNvPr id="6" name="文本框 5">
            <a:extLst>
              <a:ext uri="{FF2B5EF4-FFF2-40B4-BE49-F238E27FC236}">
                <a16:creationId xmlns:a16="http://schemas.microsoft.com/office/drawing/2014/main" id="{38CF2B63-02FC-36D8-C74B-1046FBF64A3E}"/>
              </a:ext>
            </a:extLst>
          </p:cNvPr>
          <p:cNvSpPr txBox="1"/>
          <p:nvPr/>
        </p:nvSpPr>
        <p:spPr>
          <a:xfrm>
            <a:off x="5324013" y="5371070"/>
            <a:ext cx="4237238"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05   </a:t>
            </a:r>
            <a:r>
              <a:rPr lang="zh-CN" altLang="en-US" sz="2400" dirty="0">
                <a:solidFill>
                  <a:schemeClr val="bg1"/>
                </a:solidFill>
                <a:latin typeface="微软雅黑" panose="020B0503020204020204" pitchFamily="34" charset="-122"/>
                <a:ea typeface="微软雅黑" panose="020B0503020204020204" pitchFamily="34" charset="-122"/>
              </a:rPr>
              <a:t>公平性</a:t>
            </a:r>
          </a:p>
        </p:txBody>
      </p:sp>
    </p:spTree>
    <p:extLst>
      <p:ext uri="{BB962C8B-B14F-4D97-AF65-F5344CB8AC3E}">
        <p14:creationId xmlns:p14="http://schemas.microsoft.com/office/powerpoint/2010/main" val="196649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id="{D1DCEE16-02DF-7927-06BB-E07BE8AB3ED3}"/>
              </a:ext>
            </a:extLst>
          </p:cNvPr>
          <p:cNvSpPr/>
          <p:nvPr/>
        </p:nvSpPr>
        <p:spPr>
          <a:xfrm>
            <a:off x="1592361" y="1150343"/>
            <a:ext cx="10015066" cy="364849"/>
          </a:xfrm>
          <a:prstGeom prst="rect">
            <a:avLst/>
          </a:prstGeom>
          <a:gradFill>
            <a:gsLst>
              <a:gs pos="0">
                <a:schemeClr val="accent1">
                  <a:lumMod val="20000"/>
                  <a:lumOff val="80000"/>
                  <a:alpha val="37000"/>
                </a:schemeClr>
              </a:gs>
              <a:gs pos="100000">
                <a:schemeClr val="accent1">
                  <a:lumMod val="30000"/>
                  <a:lumOff val="70000"/>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3" name="矩形 32">
            <a:extLst>
              <a:ext uri="{FF2B5EF4-FFF2-40B4-BE49-F238E27FC236}">
                <a16:creationId xmlns:a16="http://schemas.microsoft.com/office/drawing/2014/main" id="{FD572B9C-315C-E287-B397-E0293AB11383}"/>
              </a:ext>
            </a:extLst>
          </p:cNvPr>
          <p:cNvSpPr/>
          <p:nvPr/>
        </p:nvSpPr>
        <p:spPr>
          <a:xfrm>
            <a:off x="1592361" y="1622573"/>
            <a:ext cx="10015066" cy="367728"/>
          </a:xfrm>
          <a:prstGeom prst="rect">
            <a:avLst/>
          </a:prstGeom>
          <a:gradFill>
            <a:gsLst>
              <a:gs pos="0">
                <a:schemeClr val="accent1">
                  <a:lumMod val="20000"/>
                  <a:lumOff val="80000"/>
                  <a:alpha val="37000"/>
                </a:schemeClr>
              </a:gs>
              <a:gs pos="100000">
                <a:schemeClr val="accent1">
                  <a:lumMod val="30000"/>
                  <a:lumOff val="70000"/>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4" name="矩形 33">
            <a:extLst>
              <a:ext uri="{FF2B5EF4-FFF2-40B4-BE49-F238E27FC236}">
                <a16:creationId xmlns:a16="http://schemas.microsoft.com/office/drawing/2014/main" id="{B1410168-7B27-3264-E3A1-358A4A11462D}"/>
              </a:ext>
            </a:extLst>
          </p:cNvPr>
          <p:cNvSpPr/>
          <p:nvPr/>
        </p:nvSpPr>
        <p:spPr>
          <a:xfrm>
            <a:off x="1592361" y="2093357"/>
            <a:ext cx="10015066" cy="371829"/>
          </a:xfrm>
          <a:prstGeom prst="rect">
            <a:avLst/>
          </a:prstGeom>
          <a:gradFill>
            <a:gsLst>
              <a:gs pos="0">
                <a:schemeClr val="accent1">
                  <a:lumMod val="20000"/>
                  <a:lumOff val="80000"/>
                  <a:alpha val="37000"/>
                </a:schemeClr>
              </a:gs>
              <a:gs pos="100000">
                <a:schemeClr val="accent1">
                  <a:lumMod val="30000"/>
                  <a:lumOff val="70000"/>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5" name="矩形 34">
            <a:extLst>
              <a:ext uri="{FF2B5EF4-FFF2-40B4-BE49-F238E27FC236}">
                <a16:creationId xmlns:a16="http://schemas.microsoft.com/office/drawing/2014/main" id="{6050005B-0BA3-1958-D962-EC7D8005602F}"/>
              </a:ext>
            </a:extLst>
          </p:cNvPr>
          <p:cNvSpPr/>
          <p:nvPr/>
        </p:nvSpPr>
        <p:spPr>
          <a:xfrm>
            <a:off x="1592361" y="2550486"/>
            <a:ext cx="10015066" cy="382172"/>
          </a:xfrm>
          <a:prstGeom prst="rect">
            <a:avLst/>
          </a:prstGeom>
          <a:gradFill>
            <a:gsLst>
              <a:gs pos="0">
                <a:schemeClr val="accent1">
                  <a:lumMod val="20000"/>
                  <a:lumOff val="80000"/>
                  <a:alpha val="37000"/>
                </a:schemeClr>
              </a:gs>
              <a:gs pos="100000">
                <a:schemeClr val="accent1">
                  <a:lumMod val="30000"/>
                  <a:lumOff val="70000"/>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nvGrpSpPr>
          <p:cNvPr id="17" name="组合 16">
            <a:extLst>
              <a:ext uri="{FF2B5EF4-FFF2-40B4-BE49-F238E27FC236}">
                <a16:creationId xmlns:a16="http://schemas.microsoft.com/office/drawing/2014/main" id="{DBC4E0BE-849E-AEE7-3E66-27A696456C20}"/>
              </a:ext>
            </a:extLst>
          </p:cNvPr>
          <p:cNvGrpSpPr/>
          <p:nvPr/>
        </p:nvGrpSpPr>
        <p:grpSpPr>
          <a:xfrm>
            <a:off x="525081" y="1149704"/>
            <a:ext cx="1354491" cy="377891"/>
            <a:chOff x="899343" y="1125822"/>
            <a:chExt cx="1977572" cy="377891"/>
          </a:xfrm>
        </p:grpSpPr>
        <p:sp>
          <p:nvSpPr>
            <p:cNvPr id="13" name="矩形: 圆角 12">
              <a:extLst>
                <a:ext uri="{FF2B5EF4-FFF2-40B4-BE49-F238E27FC236}">
                  <a16:creationId xmlns:a16="http://schemas.microsoft.com/office/drawing/2014/main" id="{9D6EBB70-83A4-13A2-2EE2-8EC093E8D49E}"/>
                </a:ext>
              </a:extLst>
            </p:cNvPr>
            <p:cNvSpPr/>
            <p:nvPr/>
          </p:nvSpPr>
          <p:spPr>
            <a:xfrm>
              <a:off x="986202" y="1125822"/>
              <a:ext cx="1890713" cy="377891"/>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微软雅黑"/>
                <a:cs typeface="+mn-cs"/>
              </a:endParaRPr>
            </a:p>
          </p:txBody>
        </p:sp>
        <p:sp>
          <p:nvSpPr>
            <p:cNvPr id="14" name="矩形: 圆角 13">
              <a:extLst>
                <a:ext uri="{FF2B5EF4-FFF2-40B4-BE49-F238E27FC236}">
                  <a16:creationId xmlns:a16="http://schemas.microsoft.com/office/drawing/2014/main" id="{8EE01B54-C2C5-5359-9C4B-9034954D63BF}"/>
                </a:ext>
              </a:extLst>
            </p:cNvPr>
            <p:cNvSpPr/>
            <p:nvPr/>
          </p:nvSpPr>
          <p:spPr>
            <a:xfrm>
              <a:off x="899343" y="1125822"/>
              <a:ext cx="1890713" cy="377891"/>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8" name="标题 17">
            <a:extLst>
              <a:ext uri="{FF2B5EF4-FFF2-40B4-BE49-F238E27FC236}">
                <a16:creationId xmlns:a16="http://schemas.microsoft.com/office/drawing/2014/main" id="{B0E649AD-2276-13D3-F133-D01387712DA4}"/>
              </a:ext>
            </a:extLst>
          </p:cNvPr>
          <p:cNvSpPr>
            <a:spLocks noGrp="1"/>
          </p:cNvSpPr>
          <p:nvPr>
            <p:ph type="title"/>
          </p:nvPr>
        </p:nvSpPr>
        <p:spPr>
          <a:xfrm>
            <a:off x="592729" y="318627"/>
            <a:ext cx="10515600" cy="811880"/>
          </a:xfrm>
        </p:spPr>
        <p:txBody>
          <a:bodyPr/>
          <a:lstStyle/>
          <a:p>
            <a:r>
              <a:rPr lang="zh-CN" altLang="en-US" sz="1800" dirty="0"/>
              <a:t>醋酸氟氢可的松片（赋能定</a:t>
            </a:r>
            <a:r>
              <a:rPr lang="en-US" altLang="zh-CN" sz="1200" b="0" i="0" baseline="70000" dirty="0">
                <a:solidFill>
                  <a:schemeClr val="tx1"/>
                </a:solidFill>
                <a:effectLst/>
                <a:latin typeface="Arial" panose="020B0604020202020204" pitchFamily="34" charset="0"/>
              </a:rPr>
              <a:t>®</a:t>
            </a:r>
            <a:r>
              <a:rPr lang="en-US" altLang="zh-CN" sz="1200" b="0" i="0" baseline="70000" dirty="0">
                <a:solidFill>
                  <a:schemeClr val="bg1"/>
                </a:solidFill>
                <a:effectLst/>
                <a:latin typeface="Arial" panose="020B0604020202020204" pitchFamily="34" charset="0"/>
              </a:rPr>
              <a:t> </a:t>
            </a:r>
            <a:r>
              <a:rPr lang="zh-CN" altLang="en-US" sz="1800" dirty="0"/>
              <a:t>）作为罕见病治疗药物，于今年</a:t>
            </a:r>
            <a:r>
              <a:rPr lang="en-US" altLang="zh-CN" sz="1800" dirty="0"/>
              <a:t>5</a:t>
            </a:r>
            <a:r>
              <a:rPr lang="zh-CN" altLang="en-US" sz="1800" dirty="0"/>
              <a:t>月</a:t>
            </a:r>
            <a:r>
              <a:rPr lang="en-US" altLang="zh-CN" sz="1800" dirty="0"/>
              <a:t>21</a:t>
            </a:r>
            <a:r>
              <a:rPr lang="zh-CN" altLang="en-US" sz="1800" dirty="0"/>
              <a:t>日在国内获批上市</a:t>
            </a:r>
            <a:br>
              <a:rPr lang="en-US" altLang="zh-CN" sz="1800" dirty="0"/>
            </a:br>
            <a:r>
              <a:rPr lang="en-US" altLang="zh-CN" sz="1800" dirty="0">
                <a:solidFill>
                  <a:srgbClr val="FF0000"/>
                </a:solidFill>
              </a:rPr>
              <a:t>《</a:t>
            </a:r>
            <a:r>
              <a:rPr lang="zh-CN" altLang="en-US" sz="1800" dirty="0">
                <a:solidFill>
                  <a:srgbClr val="FF0000"/>
                </a:solidFill>
              </a:rPr>
              <a:t>第一批罕见病目录</a:t>
            </a:r>
            <a:r>
              <a:rPr lang="en-US" altLang="zh-CN" sz="1800" dirty="0">
                <a:solidFill>
                  <a:srgbClr val="FF0000"/>
                </a:solidFill>
              </a:rPr>
              <a:t>》</a:t>
            </a:r>
            <a:r>
              <a:rPr lang="zh-CN" altLang="en-US" sz="1800" dirty="0">
                <a:solidFill>
                  <a:srgbClr val="FF0000"/>
                </a:solidFill>
              </a:rPr>
              <a:t>所收罕见病“</a:t>
            </a:r>
            <a:r>
              <a:rPr lang="en-US" altLang="zh-CN" sz="1800" dirty="0">
                <a:solidFill>
                  <a:srgbClr val="FF0000"/>
                </a:solidFill>
              </a:rPr>
              <a:t>21-</a:t>
            </a:r>
            <a:r>
              <a:rPr lang="zh-CN" altLang="en-US" sz="1800" dirty="0">
                <a:solidFill>
                  <a:srgbClr val="FF0000"/>
                </a:solidFill>
              </a:rPr>
              <a:t>羟化酶缺乏症</a:t>
            </a:r>
            <a:r>
              <a:rPr lang="en-US" altLang="zh-CN" sz="1800" dirty="0">
                <a:solidFill>
                  <a:srgbClr val="FF0000"/>
                </a:solidFill>
              </a:rPr>
              <a:t>”</a:t>
            </a:r>
            <a:r>
              <a:rPr lang="zh-CN" altLang="en-US" sz="1800" dirty="0">
                <a:solidFill>
                  <a:srgbClr val="FF0000"/>
                </a:solidFill>
              </a:rPr>
              <a:t>的治疗药品</a:t>
            </a:r>
          </a:p>
        </p:txBody>
      </p:sp>
      <p:grpSp>
        <p:nvGrpSpPr>
          <p:cNvPr id="19" name="组合 18">
            <a:extLst>
              <a:ext uri="{FF2B5EF4-FFF2-40B4-BE49-F238E27FC236}">
                <a16:creationId xmlns:a16="http://schemas.microsoft.com/office/drawing/2014/main" id="{7FC88E10-C957-0F41-81EC-7C5D110085DE}"/>
              </a:ext>
            </a:extLst>
          </p:cNvPr>
          <p:cNvGrpSpPr/>
          <p:nvPr/>
        </p:nvGrpSpPr>
        <p:grpSpPr>
          <a:xfrm>
            <a:off x="525081" y="1616946"/>
            <a:ext cx="1457829" cy="377891"/>
            <a:chOff x="899343" y="1125822"/>
            <a:chExt cx="1977572" cy="377891"/>
          </a:xfrm>
        </p:grpSpPr>
        <p:sp>
          <p:nvSpPr>
            <p:cNvPr id="20" name="矩形: 圆角 19">
              <a:extLst>
                <a:ext uri="{FF2B5EF4-FFF2-40B4-BE49-F238E27FC236}">
                  <a16:creationId xmlns:a16="http://schemas.microsoft.com/office/drawing/2014/main" id="{46A15B61-C587-D5AA-F99B-EF872934A387}"/>
                </a:ext>
              </a:extLst>
            </p:cNvPr>
            <p:cNvSpPr/>
            <p:nvPr/>
          </p:nvSpPr>
          <p:spPr>
            <a:xfrm>
              <a:off x="986202" y="1125822"/>
              <a:ext cx="1890713" cy="377891"/>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0F62CB62-99DB-637E-782C-301FABA85ECA}"/>
                </a:ext>
              </a:extLst>
            </p:cNvPr>
            <p:cNvSpPr/>
            <p:nvPr/>
          </p:nvSpPr>
          <p:spPr>
            <a:xfrm>
              <a:off x="899343" y="1125822"/>
              <a:ext cx="1890713" cy="377891"/>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微软雅黑"/>
                <a:cs typeface="+mn-cs"/>
              </a:endParaRPr>
            </a:p>
          </p:txBody>
        </p:sp>
      </p:grpSp>
      <p:sp>
        <p:nvSpPr>
          <p:cNvPr id="22" name="文本框 21">
            <a:extLst>
              <a:ext uri="{FF2B5EF4-FFF2-40B4-BE49-F238E27FC236}">
                <a16:creationId xmlns:a16="http://schemas.microsoft.com/office/drawing/2014/main" id="{444D8601-DFDB-1ECE-60E6-5F60FCCD9E49}"/>
              </a:ext>
            </a:extLst>
          </p:cNvPr>
          <p:cNvSpPr txBox="1"/>
          <p:nvPr/>
        </p:nvSpPr>
        <p:spPr>
          <a:xfrm>
            <a:off x="510473" y="1081246"/>
            <a:ext cx="1840665" cy="41774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药品名称</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a:t>
            </a:r>
          </a:p>
        </p:txBody>
      </p:sp>
      <p:sp>
        <p:nvSpPr>
          <p:cNvPr id="23" name="文本框 22">
            <a:extLst>
              <a:ext uri="{FF2B5EF4-FFF2-40B4-BE49-F238E27FC236}">
                <a16:creationId xmlns:a16="http://schemas.microsoft.com/office/drawing/2014/main" id="{B5EFA24A-B149-10EB-A277-EDECE556F313}"/>
              </a:ext>
            </a:extLst>
          </p:cNvPr>
          <p:cNvSpPr txBox="1"/>
          <p:nvPr/>
        </p:nvSpPr>
        <p:spPr>
          <a:xfrm>
            <a:off x="416215" y="1567620"/>
            <a:ext cx="1840665" cy="41774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成份和规格</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a:t>
            </a:r>
          </a:p>
        </p:txBody>
      </p:sp>
      <p:grpSp>
        <p:nvGrpSpPr>
          <p:cNvPr id="24" name="组合 23">
            <a:extLst>
              <a:ext uri="{FF2B5EF4-FFF2-40B4-BE49-F238E27FC236}">
                <a16:creationId xmlns:a16="http://schemas.microsoft.com/office/drawing/2014/main" id="{B23A9E34-BBC4-6496-F3A1-6258F6D901FB}"/>
              </a:ext>
            </a:extLst>
          </p:cNvPr>
          <p:cNvGrpSpPr/>
          <p:nvPr/>
        </p:nvGrpSpPr>
        <p:grpSpPr>
          <a:xfrm>
            <a:off x="525081" y="2086680"/>
            <a:ext cx="1457829" cy="377891"/>
            <a:chOff x="899343" y="1125822"/>
            <a:chExt cx="1977572" cy="377891"/>
          </a:xfrm>
        </p:grpSpPr>
        <p:sp>
          <p:nvSpPr>
            <p:cNvPr id="25" name="矩形: 圆角 24">
              <a:extLst>
                <a:ext uri="{FF2B5EF4-FFF2-40B4-BE49-F238E27FC236}">
                  <a16:creationId xmlns:a16="http://schemas.microsoft.com/office/drawing/2014/main" id="{3AD9D060-8733-A91A-7A97-55FA1E511EB3}"/>
                </a:ext>
              </a:extLst>
            </p:cNvPr>
            <p:cNvSpPr/>
            <p:nvPr/>
          </p:nvSpPr>
          <p:spPr>
            <a:xfrm>
              <a:off x="986202" y="1125822"/>
              <a:ext cx="1890713" cy="377891"/>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微软雅黑"/>
                <a:cs typeface="+mn-cs"/>
              </a:endParaRPr>
            </a:p>
          </p:txBody>
        </p:sp>
        <p:sp>
          <p:nvSpPr>
            <p:cNvPr id="26" name="矩形: 圆角 25">
              <a:extLst>
                <a:ext uri="{FF2B5EF4-FFF2-40B4-BE49-F238E27FC236}">
                  <a16:creationId xmlns:a16="http://schemas.microsoft.com/office/drawing/2014/main" id="{04501DB9-0C0A-DA6D-5C64-21370EBE9317}"/>
                </a:ext>
              </a:extLst>
            </p:cNvPr>
            <p:cNvSpPr/>
            <p:nvPr/>
          </p:nvSpPr>
          <p:spPr>
            <a:xfrm>
              <a:off x="899343" y="1125822"/>
              <a:ext cx="1890713" cy="377891"/>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微软雅黑"/>
                <a:cs typeface="+mn-cs"/>
              </a:endParaRPr>
            </a:p>
          </p:txBody>
        </p:sp>
      </p:grpSp>
      <p:grpSp>
        <p:nvGrpSpPr>
          <p:cNvPr id="27" name="组合 26">
            <a:extLst>
              <a:ext uri="{FF2B5EF4-FFF2-40B4-BE49-F238E27FC236}">
                <a16:creationId xmlns:a16="http://schemas.microsoft.com/office/drawing/2014/main" id="{5B51DDAC-1336-A2C2-FAB4-931674911683}"/>
              </a:ext>
            </a:extLst>
          </p:cNvPr>
          <p:cNvGrpSpPr/>
          <p:nvPr/>
        </p:nvGrpSpPr>
        <p:grpSpPr>
          <a:xfrm>
            <a:off x="525081" y="2547802"/>
            <a:ext cx="1457829" cy="377891"/>
            <a:chOff x="899343" y="1125822"/>
            <a:chExt cx="1977572" cy="377891"/>
          </a:xfrm>
        </p:grpSpPr>
        <p:sp>
          <p:nvSpPr>
            <p:cNvPr id="28" name="矩形: 圆角 27">
              <a:extLst>
                <a:ext uri="{FF2B5EF4-FFF2-40B4-BE49-F238E27FC236}">
                  <a16:creationId xmlns:a16="http://schemas.microsoft.com/office/drawing/2014/main" id="{8B071A6C-14B9-53ED-8F62-538223502CD8}"/>
                </a:ext>
              </a:extLst>
            </p:cNvPr>
            <p:cNvSpPr/>
            <p:nvPr/>
          </p:nvSpPr>
          <p:spPr>
            <a:xfrm>
              <a:off x="986202" y="1125822"/>
              <a:ext cx="1890713" cy="377891"/>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微软雅黑"/>
                <a:cs typeface="+mn-cs"/>
              </a:endParaRPr>
            </a:p>
          </p:txBody>
        </p:sp>
        <p:sp>
          <p:nvSpPr>
            <p:cNvPr id="29" name="矩形: 圆角 28">
              <a:extLst>
                <a:ext uri="{FF2B5EF4-FFF2-40B4-BE49-F238E27FC236}">
                  <a16:creationId xmlns:a16="http://schemas.microsoft.com/office/drawing/2014/main" id="{8F53A8F8-EC51-F9E8-3B5C-578F9E5862CA}"/>
                </a:ext>
              </a:extLst>
            </p:cNvPr>
            <p:cNvSpPr/>
            <p:nvPr/>
          </p:nvSpPr>
          <p:spPr>
            <a:xfrm>
              <a:off x="899343" y="1125822"/>
              <a:ext cx="1890713" cy="377891"/>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2" name="文本框 11">
            <a:extLst>
              <a:ext uri="{FF2B5EF4-FFF2-40B4-BE49-F238E27FC236}">
                <a16:creationId xmlns:a16="http://schemas.microsoft.com/office/drawing/2014/main" id="{58F61F8C-0D8F-C093-C0D1-417ED2C592B9}"/>
              </a:ext>
            </a:extLst>
          </p:cNvPr>
          <p:cNvSpPr txBox="1"/>
          <p:nvPr/>
        </p:nvSpPr>
        <p:spPr>
          <a:xfrm>
            <a:off x="592729" y="2021537"/>
            <a:ext cx="1168636" cy="41774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适应症</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a:t>
            </a:r>
          </a:p>
        </p:txBody>
      </p:sp>
      <p:sp>
        <p:nvSpPr>
          <p:cNvPr id="30" name="文本框 29">
            <a:extLst>
              <a:ext uri="{FF2B5EF4-FFF2-40B4-BE49-F238E27FC236}">
                <a16:creationId xmlns:a16="http://schemas.microsoft.com/office/drawing/2014/main" id="{B7EB6C78-59D9-CBDF-C564-B2CBD62A3A19}"/>
              </a:ext>
            </a:extLst>
          </p:cNvPr>
          <p:cNvSpPr txBox="1"/>
          <p:nvPr/>
        </p:nvSpPr>
        <p:spPr>
          <a:xfrm>
            <a:off x="537777" y="2475454"/>
            <a:ext cx="1431868" cy="41774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zh-CN" altLang="en-US" sz="1600" dirty="0">
                <a:solidFill>
                  <a:prstClr val="white"/>
                </a:solidFill>
                <a:latin typeface="Arial" panose="020B0604020202020204" pitchFamily="34" charset="0"/>
                <a:ea typeface="微软雅黑" panose="020B0503020204020204" pitchFamily="34" charset="-122"/>
                <a:cs typeface="Arial" panose="020B0604020202020204" pitchFamily="34" charset="0"/>
              </a:rPr>
              <a:t>国内获批</a:t>
            </a: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a:t>
            </a:r>
            <a:endPar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a:extLst>
              <a:ext uri="{FF2B5EF4-FFF2-40B4-BE49-F238E27FC236}">
                <a16:creationId xmlns:a16="http://schemas.microsoft.com/office/drawing/2014/main" id="{068C97B9-6C55-A7D1-B745-80344C544D21}"/>
              </a:ext>
            </a:extLst>
          </p:cNvPr>
          <p:cNvSpPr txBox="1"/>
          <p:nvPr/>
        </p:nvSpPr>
        <p:spPr>
          <a:xfrm>
            <a:off x="1880941" y="2061508"/>
            <a:ext cx="10937774" cy="86228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  适用于</a:t>
            </a:r>
            <a:r>
              <a:rPr kumimoji="0" lang="zh-CN" altLang="en-US" sz="1600" i="0" u="none" strike="noStrike" kern="1200" cap="none" spc="0" normalizeH="0" baseline="0" noProof="0" dirty="0">
                <a:ln>
                  <a:noFill/>
                </a:ln>
                <a:solidFill>
                  <a:prstClr val="black">
                    <a:lumMod val="75000"/>
                    <a:lumOff val="25000"/>
                  </a:prstClr>
                </a:solidFill>
                <a:effectLst/>
                <a:uLnTx/>
                <a:uFillTx/>
                <a:latin typeface="+mn-ea"/>
                <a:cs typeface="Arial" panose="020B0604020202020204" pitchFamily="34" charset="0"/>
              </a:rPr>
              <a:t>失盐型先天性肾上腺皮质增生症（</a:t>
            </a:r>
            <a:r>
              <a:rPr kumimoji="0" lang="en-US" altLang="zh-CN" sz="1600" i="0" u="none" strike="noStrike" kern="1200" cap="none" spc="0" normalizeH="0" baseline="0" noProof="0" dirty="0">
                <a:ln>
                  <a:noFill/>
                </a:ln>
                <a:solidFill>
                  <a:prstClr val="black">
                    <a:lumMod val="75000"/>
                    <a:lumOff val="25000"/>
                  </a:prstClr>
                </a:solidFill>
                <a:effectLst/>
                <a:uLnTx/>
                <a:uFillTx/>
                <a:latin typeface="+mn-ea"/>
                <a:cs typeface="Arial" panose="020B0604020202020204" pitchFamily="34" charset="0"/>
              </a:rPr>
              <a:t>CAH</a:t>
            </a:r>
            <a:r>
              <a:rPr kumimoji="0" lang="zh-CN" altLang="en-US" sz="1600" i="0" u="none" strike="noStrike" kern="1200" cap="none" spc="0" normalizeH="0" baseline="0" noProof="0" dirty="0">
                <a:ln>
                  <a:noFill/>
                </a:ln>
                <a:solidFill>
                  <a:prstClr val="black">
                    <a:lumMod val="75000"/>
                    <a:lumOff val="25000"/>
                  </a:prstClr>
                </a:solidFill>
                <a:effectLst/>
                <a:uLnTx/>
                <a:uFillTx/>
                <a:latin typeface="+mn-ea"/>
                <a:cs typeface="Arial" panose="020B0604020202020204" pitchFamily="34" charset="0"/>
              </a:rPr>
              <a:t>）和失盐型原发性慢性肾上腺皮质功能减退症（</a:t>
            </a:r>
            <a:r>
              <a:rPr kumimoji="0" lang="en-US" altLang="zh-CN" sz="1600" i="0" u="none" strike="noStrike" kern="1200" cap="none" spc="0" normalizeH="0" baseline="0" noProof="0" dirty="0">
                <a:ln>
                  <a:noFill/>
                </a:ln>
                <a:solidFill>
                  <a:prstClr val="black">
                    <a:lumMod val="75000"/>
                    <a:lumOff val="25000"/>
                  </a:prstClr>
                </a:solidFill>
                <a:effectLst/>
                <a:uLnTx/>
                <a:uFillTx/>
                <a:latin typeface="+mn-ea"/>
                <a:cs typeface="Arial" panose="020B0604020202020204" pitchFamily="34" charset="0"/>
              </a:rPr>
              <a:t>Addison </a:t>
            </a:r>
            <a:r>
              <a:rPr kumimoji="0" lang="zh-CN" altLang="en-US" sz="1600" i="0" u="none" strike="noStrike" kern="1200" cap="none" spc="0" normalizeH="0" baseline="0" noProof="0" dirty="0">
                <a:ln>
                  <a:noFill/>
                </a:ln>
                <a:solidFill>
                  <a:prstClr val="black">
                    <a:lumMod val="75000"/>
                    <a:lumOff val="25000"/>
                  </a:prstClr>
                </a:solidFill>
                <a:effectLst/>
                <a:uLnTx/>
                <a:uFillTx/>
                <a:latin typeface="+mn-ea"/>
                <a:cs typeface="Arial" panose="020B0604020202020204" pitchFamily="34" charset="0"/>
              </a:rPr>
              <a:t>病）</a:t>
            </a:r>
          </a:p>
          <a:p>
            <a:pPr marL="0" marR="0" lvl="0" indent="0" algn="l" defTabSz="914400" rtl="0" eaLnBrk="1" fontAlgn="auto" latinLnBrk="0" hangingPunct="1">
              <a:lnSpc>
                <a:spcPct val="150000"/>
              </a:lnSpc>
              <a:spcBef>
                <a:spcPts val="0"/>
              </a:spcBef>
              <a:spcAft>
                <a:spcPts val="600"/>
              </a:spcAft>
              <a:buClrTx/>
              <a:buSzTx/>
              <a:buFontTx/>
              <a:buNone/>
              <a:tabLst/>
              <a:defRPr/>
            </a:pPr>
            <a:r>
              <a:rPr lang="en-US" altLang="zh-CN" sz="1600" dirty="0">
                <a:solidFill>
                  <a:prstClr val="black">
                    <a:lumMod val="75000"/>
                    <a:lumOff val="25000"/>
                  </a:prstClr>
                </a:solidFill>
                <a:latin typeface="+mj-ea"/>
                <a:ea typeface="+mj-ea"/>
                <a:cs typeface="Arial" panose="020B0604020202020204" pitchFamily="34" charset="0"/>
              </a:rPr>
              <a:t>  2024</a:t>
            </a:r>
            <a:r>
              <a:rPr lang="zh-CN" altLang="en-US" sz="1600" dirty="0">
                <a:solidFill>
                  <a:prstClr val="black">
                    <a:lumMod val="75000"/>
                    <a:lumOff val="25000"/>
                  </a:prstClr>
                </a:solidFill>
                <a:latin typeface="+mj-ea"/>
                <a:ea typeface="+mj-ea"/>
                <a:cs typeface="Arial" panose="020B0604020202020204" pitchFamily="34" charset="0"/>
              </a:rPr>
              <a:t>年</a:t>
            </a:r>
            <a:r>
              <a:rPr lang="en-US" altLang="zh-CN" sz="1600" dirty="0">
                <a:solidFill>
                  <a:prstClr val="black">
                    <a:lumMod val="75000"/>
                    <a:lumOff val="25000"/>
                  </a:prstClr>
                </a:solidFill>
                <a:latin typeface="+mj-ea"/>
                <a:ea typeface="+mj-ea"/>
                <a:cs typeface="Arial" panose="020B0604020202020204" pitchFamily="34" charset="0"/>
              </a:rPr>
              <a:t>5</a:t>
            </a:r>
            <a:r>
              <a:rPr lang="zh-CN" altLang="en-US" sz="1600" dirty="0">
                <a:solidFill>
                  <a:prstClr val="black">
                    <a:lumMod val="75000"/>
                    <a:lumOff val="25000"/>
                  </a:prstClr>
                </a:solidFill>
                <a:latin typeface="+mj-ea"/>
                <a:ea typeface="+mj-ea"/>
                <a:cs typeface="Arial" panose="020B0604020202020204" pitchFamily="34" charset="0"/>
              </a:rPr>
              <a:t>月</a:t>
            </a:r>
            <a:r>
              <a:rPr lang="en-US" altLang="zh-CN" sz="1600" dirty="0">
                <a:solidFill>
                  <a:prstClr val="black">
                    <a:lumMod val="75000"/>
                    <a:lumOff val="25000"/>
                  </a:prstClr>
                </a:solidFill>
                <a:latin typeface="+mj-ea"/>
                <a:ea typeface="+mj-ea"/>
                <a:cs typeface="Arial" panose="020B0604020202020204" pitchFamily="34" charset="0"/>
              </a:rPr>
              <a:t>21</a:t>
            </a:r>
            <a:r>
              <a:rPr lang="zh-CN" altLang="en-US" sz="1600" dirty="0">
                <a:solidFill>
                  <a:prstClr val="black">
                    <a:lumMod val="75000"/>
                    <a:lumOff val="25000"/>
                  </a:prstClr>
                </a:solidFill>
                <a:latin typeface="+mj-ea"/>
                <a:ea typeface="+mj-ea"/>
                <a:cs typeface="Arial" panose="020B0604020202020204" pitchFamily="34" charset="0"/>
              </a:rPr>
              <a:t>日获批 化学药品</a:t>
            </a:r>
            <a:r>
              <a:rPr lang="en-US" altLang="zh-CN" sz="1600" dirty="0">
                <a:solidFill>
                  <a:prstClr val="black">
                    <a:lumMod val="75000"/>
                    <a:lumOff val="25000"/>
                  </a:prstClr>
                </a:solidFill>
                <a:latin typeface="+mj-ea"/>
                <a:ea typeface="+mj-ea"/>
                <a:cs typeface="Arial" panose="020B0604020202020204" pitchFamily="34" charset="0"/>
              </a:rPr>
              <a:t>5.1</a:t>
            </a:r>
            <a:r>
              <a:rPr lang="zh-CN" altLang="en-US" sz="1600" dirty="0">
                <a:solidFill>
                  <a:prstClr val="black">
                    <a:lumMod val="75000"/>
                    <a:lumOff val="25000"/>
                  </a:prstClr>
                </a:solidFill>
                <a:latin typeface="+mj-ea"/>
                <a:ea typeface="+mj-ea"/>
                <a:cs typeface="Arial" panose="020B0604020202020204" pitchFamily="34" charset="0"/>
              </a:rPr>
              <a:t>类</a:t>
            </a:r>
            <a:endParaRPr kumimoji="0" lang="en-US" altLang="zh-CN" sz="1600" b="0" i="0" u="none" strike="noStrike" kern="1200" cap="none" spc="0" normalizeH="0" baseline="0" noProof="0" dirty="0">
              <a:ln>
                <a:noFill/>
              </a:ln>
              <a:solidFill>
                <a:prstClr val="black">
                  <a:lumMod val="75000"/>
                  <a:lumOff val="25000"/>
                </a:prstClr>
              </a:solidFill>
              <a:effectLst/>
              <a:uLnTx/>
              <a:uFillTx/>
              <a:latin typeface="+mj-ea"/>
              <a:ea typeface="+mj-ea"/>
              <a:cs typeface="Arial" panose="020B0604020202020204" pitchFamily="34" charset="0"/>
            </a:endParaRPr>
          </a:p>
        </p:txBody>
      </p:sp>
      <p:sp>
        <p:nvSpPr>
          <p:cNvPr id="37" name="文本框 36">
            <a:extLst>
              <a:ext uri="{FF2B5EF4-FFF2-40B4-BE49-F238E27FC236}">
                <a16:creationId xmlns:a16="http://schemas.microsoft.com/office/drawing/2014/main" id="{6F887470-51BA-BBC5-4A4F-E0CA5F6C3D1A}"/>
              </a:ext>
            </a:extLst>
          </p:cNvPr>
          <p:cNvSpPr txBox="1"/>
          <p:nvPr/>
        </p:nvSpPr>
        <p:spPr>
          <a:xfrm>
            <a:off x="1880941" y="1115071"/>
            <a:ext cx="8054179" cy="86401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  通用名称：醋酸氟氢可的松片 </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Fludrocortisone Acetate Tablets  	</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zh-CN" altLang="en-US"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  本品主要成分为醋酸氟氢可的松， </a:t>
            </a:r>
            <a:r>
              <a:rPr kumimoji="0" lang="en-US" altLang="zh-CN" sz="16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0.1mg</a:t>
            </a:r>
          </a:p>
        </p:txBody>
      </p:sp>
      <p:sp>
        <p:nvSpPr>
          <p:cNvPr id="39" name="矩形: 圆角 38">
            <a:extLst>
              <a:ext uri="{FF2B5EF4-FFF2-40B4-BE49-F238E27FC236}">
                <a16:creationId xmlns:a16="http://schemas.microsoft.com/office/drawing/2014/main" id="{C6018555-991D-C869-F877-88A42A735484}"/>
              </a:ext>
            </a:extLst>
          </p:cNvPr>
          <p:cNvSpPr/>
          <p:nvPr/>
        </p:nvSpPr>
        <p:spPr>
          <a:xfrm>
            <a:off x="510473" y="3804613"/>
            <a:ext cx="1515804" cy="377891"/>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0" name="矩形: 圆角 39">
            <a:extLst>
              <a:ext uri="{FF2B5EF4-FFF2-40B4-BE49-F238E27FC236}">
                <a16:creationId xmlns:a16="http://schemas.microsoft.com/office/drawing/2014/main" id="{1B15A1D7-3573-6180-CE3A-FD85E5BDAF28}"/>
              </a:ext>
            </a:extLst>
          </p:cNvPr>
          <p:cNvSpPr/>
          <p:nvPr/>
        </p:nvSpPr>
        <p:spPr>
          <a:xfrm>
            <a:off x="510473" y="3804613"/>
            <a:ext cx="1408406" cy="377891"/>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1" name="文本框 40">
            <a:extLst>
              <a:ext uri="{FF2B5EF4-FFF2-40B4-BE49-F238E27FC236}">
                <a16:creationId xmlns:a16="http://schemas.microsoft.com/office/drawing/2014/main" id="{2B311C6B-566B-F4AA-55B3-059734E959D1}"/>
              </a:ext>
            </a:extLst>
          </p:cNvPr>
          <p:cNvSpPr txBox="1"/>
          <p:nvPr/>
        </p:nvSpPr>
        <p:spPr>
          <a:xfrm>
            <a:off x="459299" y="3754479"/>
            <a:ext cx="1302065" cy="417743"/>
          </a:xfrm>
          <a:prstGeom prst="rect">
            <a:avLst/>
          </a:prstGeom>
          <a:noFill/>
        </p:spPr>
        <p:txBody>
          <a:bodyPr wrap="square">
            <a:spAutoFit/>
          </a:bodyPr>
          <a:lstStyle/>
          <a:p>
            <a:pPr marL="0" marR="0" lvl="0" indent="0" algn="just" defTabSz="914400" rtl="0" eaLnBrk="1" fontAlgn="auto" latinLnBrk="0" hangingPunct="1">
              <a:lnSpc>
                <a:spcPct val="150000"/>
              </a:lnSpc>
              <a:spcAft>
                <a:spcPts val="0"/>
              </a:spcAft>
              <a:buClrTx/>
              <a:buSzTx/>
              <a:buFontTx/>
              <a:buNone/>
              <a:tabLst/>
              <a:defRPr/>
            </a:pPr>
            <a:r>
              <a:rPr kumimoji="0" lang="en-US" altLang="zh-CN" sz="160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zh-CN" altLang="en-US" sz="160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用法用量</a:t>
            </a:r>
            <a:r>
              <a:rPr kumimoji="0" lang="en-US" altLang="zh-CN" sz="160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a:t>
            </a:r>
          </a:p>
        </p:txBody>
      </p:sp>
      <p:sp>
        <p:nvSpPr>
          <p:cNvPr id="42" name="文本框 41">
            <a:extLst>
              <a:ext uri="{FF2B5EF4-FFF2-40B4-BE49-F238E27FC236}">
                <a16:creationId xmlns:a16="http://schemas.microsoft.com/office/drawing/2014/main" id="{1BA6E391-6E21-23F1-2ACF-4B7D4510CC2D}"/>
              </a:ext>
            </a:extLst>
          </p:cNvPr>
          <p:cNvSpPr txBox="1"/>
          <p:nvPr/>
        </p:nvSpPr>
        <p:spPr>
          <a:xfrm>
            <a:off x="592729" y="4259684"/>
            <a:ext cx="11014697" cy="1895071"/>
          </a:xfrm>
          <a:prstGeom prst="rect">
            <a:avLst/>
          </a:prstGeom>
          <a:noFill/>
          <a:ln>
            <a:solidFill>
              <a:schemeClr val="accent1">
                <a:lumMod val="20000"/>
                <a:lumOff val="80000"/>
              </a:schemeClr>
            </a:solidFill>
          </a:ln>
        </p:spPr>
        <p:txBody>
          <a:bodyPr wrap="square">
            <a:spAutoFit/>
          </a:bodyPr>
          <a:lstStyle/>
          <a:p>
            <a:pPr algn="just">
              <a:lnSpc>
                <a:spcPct val="150000"/>
              </a:lnSpc>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用法：</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口服。</a:t>
            </a:r>
          </a:p>
          <a:p>
            <a:pPr algn="just">
              <a:lnSpc>
                <a:spcPct val="150000"/>
              </a:lnSpc>
              <a:defRPr/>
            </a:pPr>
            <a:r>
              <a:rPr kumimoji="0" lang="zh-CN" altLang="en-US"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用量：</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1</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失盐型先天性肾上腺皮质增生症（</a:t>
            </a:r>
            <a:r>
              <a:rPr kumimoji="0" lang="en-US" altLang="zh-CN"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CAH</a:t>
            </a:r>
            <a:r>
              <a:rPr kumimoji="0" lang="zh-CN" altLang="en-US"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0.02-0.1 mg/</a:t>
            </a:r>
            <a:r>
              <a:rPr kumimoji="0" lang="zh-CN" altLang="en-US"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天，分 </a:t>
            </a:r>
            <a:r>
              <a:rPr kumimoji="0" lang="en-US" altLang="zh-CN"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2-3 </a:t>
            </a:r>
            <a:r>
              <a:rPr kumimoji="0" lang="zh-CN" altLang="en-US"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次口服。对于新生儿和婴儿，起始给药     剂量为 </a:t>
            </a:r>
            <a:r>
              <a:rPr kumimoji="0" lang="en-US" altLang="zh-CN"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0.025-0.05 mg</a:t>
            </a:r>
            <a:r>
              <a:rPr kumimoji="0" lang="zh-CN" altLang="en-US"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a:t>
            </a:r>
          </a:p>
          <a:p>
            <a:pPr marL="561975" indent="-561975" algn="just">
              <a:lnSpc>
                <a:spcPct val="150000"/>
              </a:lnSpc>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           （</a:t>
            </a:r>
            <a:r>
              <a:rPr kumimoji="0" lang="en-US" altLang="zh-CN"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2</a:t>
            </a:r>
            <a:r>
              <a:rPr kumimoji="0" lang="zh-CN" altLang="en-US" sz="1600" b="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失盐型原发性慢性肾上腺皮质功能减退症（ </a:t>
            </a:r>
            <a:r>
              <a:rPr kumimoji="0" lang="en-US" altLang="zh-CN"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Addison </a:t>
            </a:r>
            <a:r>
              <a:rPr kumimoji="0" lang="zh-CN" altLang="en-US"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病）：</a:t>
            </a:r>
            <a:r>
              <a:rPr kumimoji="0" lang="en-US" altLang="zh-CN"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0.02-0.1 mg/</a:t>
            </a:r>
            <a:r>
              <a:rPr kumimoji="0" lang="zh-CN" altLang="en-US"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天，分 </a:t>
            </a:r>
            <a:r>
              <a:rPr kumimoji="0" lang="en-US" altLang="zh-CN"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2-3 </a:t>
            </a:r>
            <a:r>
              <a:rPr kumimoji="0" lang="zh-CN" altLang="en-US"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次口服。新生儿和婴儿，起始给药剂量为 </a:t>
            </a:r>
            <a:r>
              <a:rPr kumimoji="0" lang="en-US" altLang="zh-CN"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0.025-0.05 mg</a:t>
            </a:r>
            <a:r>
              <a:rPr kumimoji="0" lang="zh-CN" altLang="en-US"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16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 name="矩形 1">
            <a:extLst>
              <a:ext uri="{FF2B5EF4-FFF2-40B4-BE49-F238E27FC236}">
                <a16:creationId xmlns:a16="http://schemas.microsoft.com/office/drawing/2014/main" id="{ADDA2F75-FFD2-349E-A1CB-D90A13D3742C}"/>
              </a:ext>
            </a:extLst>
          </p:cNvPr>
          <p:cNvSpPr/>
          <p:nvPr/>
        </p:nvSpPr>
        <p:spPr>
          <a:xfrm>
            <a:off x="0" y="0"/>
            <a:ext cx="1592361" cy="29345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t>基本信息 （</a:t>
            </a:r>
            <a:r>
              <a:rPr lang="en-US" altLang="zh-CN" sz="1400" dirty="0"/>
              <a:t>1/3</a:t>
            </a:r>
            <a:r>
              <a:rPr lang="zh-CN" altLang="en-US" sz="1400" dirty="0"/>
              <a:t>）</a:t>
            </a:r>
          </a:p>
        </p:txBody>
      </p:sp>
      <p:sp>
        <p:nvSpPr>
          <p:cNvPr id="3" name="矩形 2">
            <a:extLst>
              <a:ext uri="{FF2B5EF4-FFF2-40B4-BE49-F238E27FC236}">
                <a16:creationId xmlns:a16="http://schemas.microsoft.com/office/drawing/2014/main" id="{389A74E1-F99B-E018-D3EE-11C48BC5AE4D}"/>
              </a:ext>
            </a:extLst>
          </p:cNvPr>
          <p:cNvSpPr/>
          <p:nvPr/>
        </p:nvSpPr>
        <p:spPr>
          <a:xfrm>
            <a:off x="1583780" y="2947574"/>
            <a:ext cx="10015066" cy="382172"/>
          </a:xfrm>
          <a:prstGeom prst="rect">
            <a:avLst/>
          </a:prstGeom>
          <a:gradFill>
            <a:gsLst>
              <a:gs pos="0">
                <a:schemeClr val="accent1">
                  <a:lumMod val="20000"/>
                  <a:lumOff val="80000"/>
                  <a:alpha val="37000"/>
                </a:schemeClr>
              </a:gs>
              <a:gs pos="100000">
                <a:schemeClr val="accent1">
                  <a:lumMod val="30000"/>
                  <a:lumOff val="70000"/>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mj-ea"/>
                <a:ea typeface="+mj-ea"/>
                <a:cs typeface="+mn-cs"/>
              </a:rPr>
              <a:t>     </a:t>
            </a:r>
            <a:r>
              <a:rPr lang="en-US" altLang="zh-CN" sz="1600" dirty="0">
                <a:solidFill>
                  <a:prstClr val="black">
                    <a:lumMod val="75000"/>
                    <a:lumOff val="25000"/>
                  </a:prstClr>
                </a:solidFill>
                <a:latin typeface="+mj-ea"/>
                <a:ea typeface="+mj-ea"/>
                <a:cs typeface="Arial" panose="020B0604020202020204" pitchFamily="34" charset="0"/>
              </a:rPr>
              <a:t>  1954</a:t>
            </a:r>
            <a:r>
              <a:rPr lang="zh-CN" altLang="en-US" sz="1600" dirty="0">
                <a:solidFill>
                  <a:prstClr val="black">
                    <a:lumMod val="75000"/>
                    <a:lumOff val="25000"/>
                  </a:prstClr>
                </a:solidFill>
                <a:latin typeface="+mj-ea"/>
                <a:ea typeface="+mj-ea"/>
                <a:cs typeface="Arial" panose="020B0604020202020204" pitchFamily="34" charset="0"/>
              </a:rPr>
              <a:t>年</a:t>
            </a:r>
            <a:r>
              <a:rPr lang="en-US" altLang="zh-CN" sz="1600" dirty="0">
                <a:solidFill>
                  <a:prstClr val="black">
                    <a:lumMod val="75000"/>
                    <a:lumOff val="25000"/>
                  </a:prstClr>
                </a:solidFill>
                <a:latin typeface="+mj-ea"/>
                <a:ea typeface="+mj-ea"/>
                <a:cs typeface="Arial" panose="020B0604020202020204" pitchFamily="34" charset="0"/>
              </a:rPr>
              <a:t>10</a:t>
            </a:r>
            <a:r>
              <a:rPr lang="zh-CN" altLang="en-US" sz="1600" dirty="0">
                <a:solidFill>
                  <a:prstClr val="black">
                    <a:lumMod val="75000"/>
                    <a:lumOff val="25000"/>
                  </a:prstClr>
                </a:solidFill>
                <a:latin typeface="+mj-ea"/>
                <a:ea typeface="+mj-ea"/>
                <a:cs typeface="Arial" panose="020B0604020202020204" pitchFamily="34" charset="0"/>
              </a:rPr>
              <a:t>月在加拿大上市</a:t>
            </a:r>
          </a:p>
        </p:txBody>
      </p:sp>
      <p:grpSp>
        <p:nvGrpSpPr>
          <p:cNvPr id="4" name="组合 3">
            <a:extLst>
              <a:ext uri="{FF2B5EF4-FFF2-40B4-BE49-F238E27FC236}">
                <a16:creationId xmlns:a16="http://schemas.microsoft.com/office/drawing/2014/main" id="{2869E89E-256F-AC31-5B2C-CF51C443DF09}"/>
              </a:ext>
            </a:extLst>
          </p:cNvPr>
          <p:cNvGrpSpPr/>
          <p:nvPr/>
        </p:nvGrpSpPr>
        <p:grpSpPr>
          <a:xfrm>
            <a:off x="516500" y="2944890"/>
            <a:ext cx="1524801" cy="377891"/>
            <a:chOff x="899343" y="1125822"/>
            <a:chExt cx="1977572" cy="377891"/>
          </a:xfrm>
        </p:grpSpPr>
        <p:sp>
          <p:nvSpPr>
            <p:cNvPr id="5" name="矩形: 圆角 4">
              <a:extLst>
                <a:ext uri="{FF2B5EF4-FFF2-40B4-BE49-F238E27FC236}">
                  <a16:creationId xmlns:a16="http://schemas.microsoft.com/office/drawing/2014/main" id="{CF58A430-8C37-770D-2057-796BC991A71D}"/>
                </a:ext>
              </a:extLst>
            </p:cNvPr>
            <p:cNvSpPr/>
            <p:nvPr/>
          </p:nvSpPr>
          <p:spPr>
            <a:xfrm>
              <a:off x="986202" y="1125822"/>
              <a:ext cx="1890713" cy="377891"/>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微软雅黑"/>
                <a:cs typeface="+mn-cs"/>
              </a:endParaRPr>
            </a:p>
          </p:txBody>
        </p:sp>
        <p:sp>
          <p:nvSpPr>
            <p:cNvPr id="6" name="矩形: 圆角 5">
              <a:extLst>
                <a:ext uri="{FF2B5EF4-FFF2-40B4-BE49-F238E27FC236}">
                  <a16:creationId xmlns:a16="http://schemas.microsoft.com/office/drawing/2014/main" id="{AB1BA898-1A09-15B5-2CFA-629DFB66570A}"/>
                </a:ext>
              </a:extLst>
            </p:cNvPr>
            <p:cNvSpPr/>
            <p:nvPr/>
          </p:nvSpPr>
          <p:spPr>
            <a:xfrm>
              <a:off x="899343" y="1125822"/>
              <a:ext cx="1890713" cy="377891"/>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微软雅黑"/>
                <a:cs typeface="+mn-cs"/>
              </a:endParaRPr>
            </a:p>
          </p:txBody>
        </p:sp>
      </p:grpSp>
      <p:sp>
        <p:nvSpPr>
          <p:cNvPr id="7" name="文本框 6">
            <a:extLst>
              <a:ext uri="{FF2B5EF4-FFF2-40B4-BE49-F238E27FC236}">
                <a16:creationId xmlns:a16="http://schemas.microsoft.com/office/drawing/2014/main" id="{B3E76FB2-A879-7990-8FDF-0694185E36B8}"/>
              </a:ext>
            </a:extLst>
          </p:cNvPr>
          <p:cNvSpPr txBox="1"/>
          <p:nvPr/>
        </p:nvSpPr>
        <p:spPr>
          <a:xfrm>
            <a:off x="339807" y="2886831"/>
            <a:ext cx="1740128" cy="41774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a:t>
            </a:r>
            <a:r>
              <a:rPr lang="zh-CN" altLang="en-US" sz="1600" dirty="0">
                <a:solidFill>
                  <a:prstClr val="white"/>
                </a:solidFill>
                <a:latin typeface="Arial" panose="020B0604020202020204" pitchFamily="34" charset="0"/>
                <a:ea typeface="微软雅黑" panose="020B0503020204020204" pitchFamily="34" charset="-122"/>
                <a:cs typeface="Arial" panose="020B0604020202020204" pitchFamily="34" charset="0"/>
              </a:rPr>
              <a:t>国外首次上市</a:t>
            </a: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a:t>
            </a:r>
            <a:endPar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矩形 7">
            <a:extLst>
              <a:ext uri="{FF2B5EF4-FFF2-40B4-BE49-F238E27FC236}">
                <a16:creationId xmlns:a16="http://schemas.microsoft.com/office/drawing/2014/main" id="{372D87B3-F7A7-9B34-B832-D7B428AE9C52}"/>
              </a:ext>
            </a:extLst>
          </p:cNvPr>
          <p:cNvSpPr/>
          <p:nvPr/>
        </p:nvSpPr>
        <p:spPr>
          <a:xfrm>
            <a:off x="1568756" y="3370425"/>
            <a:ext cx="10015066" cy="382172"/>
          </a:xfrm>
          <a:prstGeom prst="rect">
            <a:avLst/>
          </a:prstGeom>
          <a:gradFill>
            <a:gsLst>
              <a:gs pos="0">
                <a:schemeClr val="accent1">
                  <a:lumMod val="20000"/>
                  <a:lumOff val="80000"/>
                  <a:alpha val="37000"/>
                </a:schemeClr>
              </a:gs>
              <a:gs pos="100000">
                <a:schemeClr val="accent1">
                  <a:lumMod val="30000"/>
                  <a:lumOff val="70000"/>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chemeClr val="tx1"/>
                </a:solidFill>
                <a:effectLst/>
                <a:uLnTx/>
                <a:uFillTx/>
                <a:latin typeface="+mj-ea"/>
                <a:ea typeface="+mj-ea"/>
                <a:cs typeface="+mn-cs"/>
              </a:rPr>
              <a:t>     </a:t>
            </a:r>
            <a:r>
              <a:rPr lang="en-US" altLang="zh-CN" sz="1600" dirty="0">
                <a:solidFill>
                  <a:prstClr val="black">
                    <a:lumMod val="75000"/>
                    <a:lumOff val="25000"/>
                  </a:prstClr>
                </a:solidFill>
                <a:latin typeface="+mj-ea"/>
                <a:ea typeface="+mj-ea"/>
                <a:cs typeface="Arial" panose="020B0604020202020204" pitchFamily="34" charset="0"/>
              </a:rPr>
              <a:t>   </a:t>
            </a:r>
            <a:r>
              <a:rPr lang="zh-CN" altLang="en-US" sz="1600" dirty="0">
                <a:solidFill>
                  <a:prstClr val="black">
                    <a:lumMod val="75000"/>
                    <a:lumOff val="25000"/>
                  </a:prstClr>
                </a:solidFill>
                <a:latin typeface="+mj-ea"/>
                <a:ea typeface="+mj-ea"/>
                <a:cs typeface="Arial" panose="020B0604020202020204" pitchFamily="34" charset="0"/>
              </a:rPr>
              <a:t>无（医保目录内无获批相同适应症药物，多年来作为临床上唯一的理盐激素制剂，因此无同类参照药品）</a:t>
            </a:r>
          </a:p>
        </p:txBody>
      </p:sp>
      <p:grpSp>
        <p:nvGrpSpPr>
          <p:cNvPr id="9" name="组合 8">
            <a:extLst>
              <a:ext uri="{FF2B5EF4-FFF2-40B4-BE49-F238E27FC236}">
                <a16:creationId xmlns:a16="http://schemas.microsoft.com/office/drawing/2014/main" id="{592BD07F-93B7-8563-579C-653705B824CC}"/>
              </a:ext>
            </a:extLst>
          </p:cNvPr>
          <p:cNvGrpSpPr/>
          <p:nvPr/>
        </p:nvGrpSpPr>
        <p:grpSpPr>
          <a:xfrm>
            <a:off x="501476" y="3367741"/>
            <a:ext cx="1524801" cy="377891"/>
            <a:chOff x="899343" y="1125822"/>
            <a:chExt cx="1977572" cy="377891"/>
          </a:xfrm>
        </p:grpSpPr>
        <p:sp>
          <p:nvSpPr>
            <p:cNvPr id="10" name="矩形: 圆角 9">
              <a:extLst>
                <a:ext uri="{FF2B5EF4-FFF2-40B4-BE49-F238E27FC236}">
                  <a16:creationId xmlns:a16="http://schemas.microsoft.com/office/drawing/2014/main" id="{D1027C8F-A04A-A9FD-1E09-9890BF1001D9}"/>
                </a:ext>
              </a:extLst>
            </p:cNvPr>
            <p:cNvSpPr/>
            <p:nvPr/>
          </p:nvSpPr>
          <p:spPr>
            <a:xfrm>
              <a:off x="986202" y="1125822"/>
              <a:ext cx="1890713" cy="377891"/>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微软雅黑"/>
                <a:cs typeface="+mn-cs"/>
              </a:endParaRPr>
            </a:p>
          </p:txBody>
        </p:sp>
        <p:sp>
          <p:nvSpPr>
            <p:cNvPr id="11" name="矩形: 圆角 10">
              <a:extLst>
                <a:ext uri="{FF2B5EF4-FFF2-40B4-BE49-F238E27FC236}">
                  <a16:creationId xmlns:a16="http://schemas.microsoft.com/office/drawing/2014/main" id="{0AC9428A-7E81-B890-A9CC-7E4ECC009BB2}"/>
                </a:ext>
              </a:extLst>
            </p:cNvPr>
            <p:cNvSpPr/>
            <p:nvPr/>
          </p:nvSpPr>
          <p:spPr>
            <a:xfrm>
              <a:off x="899343" y="1125822"/>
              <a:ext cx="1890713" cy="377891"/>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5" name="文本框 14">
            <a:extLst>
              <a:ext uri="{FF2B5EF4-FFF2-40B4-BE49-F238E27FC236}">
                <a16:creationId xmlns:a16="http://schemas.microsoft.com/office/drawing/2014/main" id="{60DABD82-D4FC-440F-037C-25A34BF36075}"/>
              </a:ext>
            </a:extLst>
          </p:cNvPr>
          <p:cNvSpPr txBox="1"/>
          <p:nvPr/>
        </p:nvSpPr>
        <p:spPr>
          <a:xfrm>
            <a:off x="324783" y="3309682"/>
            <a:ext cx="1740128" cy="41774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    【</a:t>
            </a:r>
            <a:r>
              <a:rPr lang="zh-CN" altLang="en-US" sz="1600" dirty="0">
                <a:solidFill>
                  <a:prstClr val="white"/>
                </a:solidFill>
                <a:latin typeface="Arial" panose="020B0604020202020204" pitchFamily="34" charset="0"/>
                <a:ea typeface="微软雅黑" panose="020B0503020204020204" pitchFamily="34" charset="-122"/>
                <a:cs typeface="Arial" panose="020B0604020202020204" pitchFamily="34" charset="0"/>
              </a:rPr>
              <a:t>参照药物</a:t>
            </a:r>
            <a:r>
              <a:rPr lang="en-US" altLang="zh-CN" sz="1600" dirty="0">
                <a:solidFill>
                  <a:prstClr val="white"/>
                </a:solidFill>
                <a:latin typeface="Arial" panose="020B0604020202020204" pitchFamily="34" charset="0"/>
                <a:ea typeface="微软雅黑" panose="020B0503020204020204" pitchFamily="34" charset="-122"/>
                <a:cs typeface="Arial" panose="020B0604020202020204" pitchFamily="34" charset="0"/>
              </a:rPr>
              <a:t>】</a:t>
            </a:r>
            <a:endPar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05899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圆角 29">
            <a:extLst>
              <a:ext uri="{FF2B5EF4-FFF2-40B4-BE49-F238E27FC236}">
                <a16:creationId xmlns:a16="http://schemas.microsoft.com/office/drawing/2014/main" id="{9334F564-FF81-9BBE-629B-CE2BDF5B8724}"/>
              </a:ext>
            </a:extLst>
          </p:cNvPr>
          <p:cNvSpPr/>
          <p:nvPr/>
        </p:nvSpPr>
        <p:spPr>
          <a:xfrm>
            <a:off x="648027" y="2108044"/>
            <a:ext cx="1977713" cy="380810"/>
          </a:xfrm>
          <a:prstGeom prst="roundRect">
            <a:avLst>
              <a:gd name="adj" fmla="val 50000"/>
            </a:avLst>
          </a:prstGeom>
          <a:solidFill>
            <a:srgbClr val="017D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1" name="矩形: 圆角 30">
            <a:extLst>
              <a:ext uri="{FF2B5EF4-FFF2-40B4-BE49-F238E27FC236}">
                <a16:creationId xmlns:a16="http://schemas.microsoft.com/office/drawing/2014/main" id="{7CA30CA4-B536-1215-266C-3B90B9D0E0E6}"/>
              </a:ext>
            </a:extLst>
          </p:cNvPr>
          <p:cNvSpPr/>
          <p:nvPr/>
        </p:nvSpPr>
        <p:spPr>
          <a:xfrm>
            <a:off x="574987" y="3188186"/>
            <a:ext cx="11126136" cy="2363528"/>
          </a:xfrm>
          <a:prstGeom prst="roundRect">
            <a:avLst>
              <a:gd name="adj" fmla="val 4074"/>
            </a:avLst>
          </a:prstGeom>
          <a:solidFill>
            <a:sysClr val="window" lastClr="FFFFFF"/>
          </a:solidFill>
          <a:ln w="12700" cap="flat" cmpd="sng" algn="ctr">
            <a:solidFill>
              <a:srgbClr val="11326B">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nvGrpSpPr>
          <p:cNvPr id="32" name="组合 31">
            <a:extLst>
              <a:ext uri="{FF2B5EF4-FFF2-40B4-BE49-F238E27FC236}">
                <a16:creationId xmlns:a16="http://schemas.microsoft.com/office/drawing/2014/main" id="{D5BFFB49-3B45-DB4B-BAEC-0061E12E6715}"/>
              </a:ext>
            </a:extLst>
          </p:cNvPr>
          <p:cNvGrpSpPr/>
          <p:nvPr/>
        </p:nvGrpSpPr>
        <p:grpSpPr>
          <a:xfrm>
            <a:off x="876301" y="4325602"/>
            <a:ext cx="10620374" cy="950388"/>
            <a:chOff x="876301" y="4325602"/>
            <a:chExt cx="10439400" cy="950388"/>
          </a:xfrm>
          <a:solidFill>
            <a:srgbClr val="E2EBFA"/>
          </a:solidFill>
        </p:grpSpPr>
        <p:sp>
          <p:nvSpPr>
            <p:cNvPr id="33" name="矩形: 圆角 32">
              <a:extLst>
                <a:ext uri="{FF2B5EF4-FFF2-40B4-BE49-F238E27FC236}">
                  <a16:creationId xmlns:a16="http://schemas.microsoft.com/office/drawing/2014/main" id="{DCC2FB40-F06A-83B2-38C2-D1D72EF2AC29}"/>
                </a:ext>
              </a:extLst>
            </p:cNvPr>
            <p:cNvSpPr/>
            <p:nvPr/>
          </p:nvSpPr>
          <p:spPr>
            <a:xfrm>
              <a:off x="876301" y="4325602"/>
              <a:ext cx="5143500" cy="950388"/>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4" name="矩形: 圆角 33">
              <a:extLst>
                <a:ext uri="{FF2B5EF4-FFF2-40B4-BE49-F238E27FC236}">
                  <a16:creationId xmlns:a16="http://schemas.microsoft.com/office/drawing/2014/main" id="{5AC5AA7D-75B0-9437-07E6-E7D0EE192F34}"/>
                </a:ext>
              </a:extLst>
            </p:cNvPr>
            <p:cNvSpPr/>
            <p:nvPr/>
          </p:nvSpPr>
          <p:spPr>
            <a:xfrm>
              <a:off x="6172201" y="4325602"/>
              <a:ext cx="5143500" cy="950388"/>
            </a:xfrm>
            <a:prstGeom prst="roundRect">
              <a:avLst>
                <a:gd name="adj" fmla="val 50000"/>
              </a:avLst>
            </a:prstGeom>
            <a:solidFill>
              <a:srgbClr val="E7F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sp>
        <p:nvSpPr>
          <p:cNvPr id="35" name="矩形: 圆角 34">
            <a:extLst>
              <a:ext uri="{FF2B5EF4-FFF2-40B4-BE49-F238E27FC236}">
                <a16:creationId xmlns:a16="http://schemas.microsoft.com/office/drawing/2014/main" id="{452DF00F-D2AD-1005-4A0C-079A336AA971}"/>
              </a:ext>
            </a:extLst>
          </p:cNvPr>
          <p:cNvSpPr/>
          <p:nvPr/>
        </p:nvSpPr>
        <p:spPr>
          <a:xfrm>
            <a:off x="574987" y="2575021"/>
            <a:ext cx="5277173" cy="399105"/>
          </a:xfrm>
          <a:prstGeom prst="roundRect">
            <a:avLst>
              <a:gd name="adj" fmla="val 50000"/>
            </a:avLst>
          </a:prstGeom>
          <a:solidFill>
            <a:srgbClr val="E2EBF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6" name="矩形: 圆角 35">
            <a:extLst>
              <a:ext uri="{FF2B5EF4-FFF2-40B4-BE49-F238E27FC236}">
                <a16:creationId xmlns:a16="http://schemas.microsoft.com/office/drawing/2014/main" id="{AE99BFCA-DE87-666A-7272-D0E7CE439921}"/>
              </a:ext>
            </a:extLst>
          </p:cNvPr>
          <p:cNvSpPr/>
          <p:nvPr/>
        </p:nvSpPr>
        <p:spPr>
          <a:xfrm>
            <a:off x="574987" y="2108044"/>
            <a:ext cx="1977713" cy="380810"/>
          </a:xfrm>
          <a:prstGeom prst="roundRect">
            <a:avLst>
              <a:gd name="adj" fmla="val 50000"/>
            </a:avLst>
          </a:prstGeom>
          <a:solidFill>
            <a:srgbClr val="11326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7" name="文本框 36">
            <a:extLst>
              <a:ext uri="{FF2B5EF4-FFF2-40B4-BE49-F238E27FC236}">
                <a16:creationId xmlns:a16="http://schemas.microsoft.com/office/drawing/2014/main" id="{EF76EA7E-984B-47B8-C63A-7189C86580D6}"/>
              </a:ext>
            </a:extLst>
          </p:cNvPr>
          <p:cNvSpPr txBox="1"/>
          <p:nvPr/>
        </p:nvSpPr>
        <p:spPr>
          <a:xfrm>
            <a:off x="302987" y="1090467"/>
            <a:ext cx="10836954" cy="787075"/>
          </a:xfrm>
          <a:prstGeom prst="rect">
            <a:avLst/>
          </a:prstGeom>
          <a:noFill/>
        </p:spPr>
        <p:txBody>
          <a:bodyPr wrap="square">
            <a:spAutoFit/>
          </a:bodyPr>
          <a:lstStyle/>
          <a:p>
            <a:pPr marL="285750" indent="-285750">
              <a:lnSpc>
                <a:spcPct val="150000"/>
              </a:lnSpc>
              <a:spcBef>
                <a:spcPts val="1200"/>
              </a:spcBef>
              <a:buClr>
                <a:srgbClr val="11326B">
                  <a:lumMod val="40000"/>
                  <a:lumOff val="60000"/>
                </a:srgbClr>
              </a:buClr>
              <a:buFont typeface="Wingdings" panose="05000000000000000000" pitchFamily="2" charset="2"/>
              <a:buChar char="l"/>
            </a:pPr>
            <a:r>
              <a:rPr lang="zh-CN" altLang="en-US" sz="1600" dirty="0">
                <a:solidFill>
                  <a:prstClr val="black">
                    <a:lumMod val="75000"/>
                    <a:lumOff val="25000"/>
                  </a:prstClr>
                </a:solidFill>
                <a:latin typeface="Arial"/>
                <a:ea typeface="微软雅黑"/>
                <a:cs typeface="Arial" panose="020B0604020202020204" pitchFamily="34" charset="0"/>
              </a:rPr>
              <a:t>先天性肾上腺皮质增生症 </a:t>
            </a:r>
            <a:r>
              <a:rPr lang="en-US" altLang="zh-CN" sz="1600" dirty="0">
                <a:solidFill>
                  <a:prstClr val="black">
                    <a:lumMod val="75000"/>
                    <a:lumOff val="25000"/>
                  </a:prstClr>
                </a:solidFill>
                <a:latin typeface="Arial"/>
                <a:ea typeface="微软雅黑"/>
                <a:cs typeface="Arial" panose="020B0604020202020204" pitchFamily="34" charset="0"/>
              </a:rPr>
              <a:t>(Congenital adrenal hyperplasia</a:t>
            </a:r>
            <a:r>
              <a:rPr lang="zh-CN" altLang="en-US" sz="1600" dirty="0">
                <a:solidFill>
                  <a:prstClr val="black">
                    <a:lumMod val="75000"/>
                    <a:lumOff val="25000"/>
                  </a:prstClr>
                </a:solidFill>
                <a:latin typeface="Arial"/>
                <a:ea typeface="微软雅黑"/>
                <a:cs typeface="Arial" panose="020B0604020202020204" pitchFamily="34" charset="0"/>
              </a:rPr>
              <a:t>，</a:t>
            </a:r>
            <a:r>
              <a:rPr lang="en-US" altLang="zh-CN" sz="1600" dirty="0">
                <a:solidFill>
                  <a:prstClr val="black">
                    <a:lumMod val="75000"/>
                    <a:lumOff val="25000"/>
                  </a:prstClr>
                </a:solidFill>
                <a:latin typeface="Arial"/>
                <a:ea typeface="微软雅黑"/>
                <a:cs typeface="Arial" panose="020B0604020202020204" pitchFamily="34" charset="0"/>
              </a:rPr>
              <a:t>CAH)</a:t>
            </a:r>
            <a:r>
              <a:rPr lang="zh-CN" altLang="en-US" sz="1600" dirty="0">
                <a:solidFill>
                  <a:prstClr val="black">
                    <a:lumMod val="75000"/>
                    <a:lumOff val="25000"/>
                  </a:prstClr>
                </a:solidFill>
                <a:latin typeface="Arial"/>
                <a:ea typeface="微软雅黑"/>
                <a:cs typeface="Arial" panose="020B0604020202020204" pitchFamily="34" charset="0"/>
              </a:rPr>
              <a:t>是一组由肾上腺皮质类固醇合成通路各阶段各类</a:t>
            </a:r>
            <a:r>
              <a:rPr lang="zh-CN" altLang="en-US" sz="1600" b="1" dirty="0">
                <a:solidFill>
                  <a:srgbClr val="017DC7"/>
                </a:solidFill>
                <a:latin typeface="Arial"/>
                <a:ea typeface="微软雅黑"/>
                <a:cs typeface="Arial" panose="020B0604020202020204" pitchFamily="34" charset="0"/>
              </a:rPr>
              <a:t>催化酶的缺陷</a:t>
            </a:r>
            <a:r>
              <a:rPr lang="zh-CN" altLang="en-US" sz="1600" dirty="0">
                <a:solidFill>
                  <a:prstClr val="black">
                    <a:lumMod val="75000"/>
                    <a:lumOff val="25000"/>
                  </a:prstClr>
                </a:solidFill>
                <a:latin typeface="Arial"/>
                <a:ea typeface="微软雅黑"/>
                <a:cs typeface="Arial" panose="020B0604020202020204" pitchFamily="34" charset="0"/>
              </a:rPr>
              <a:t>，引起以</a:t>
            </a:r>
            <a:r>
              <a:rPr lang="zh-CN" altLang="en-US" sz="1600" b="1" dirty="0">
                <a:solidFill>
                  <a:srgbClr val="017DC7"/>
                </a:solidFill>
                <a:latin typeface="Arial"/>
                <a:ea typeface="微软雅黑"/>
                <a:cs typeface="Arial" panose="020B0604020202020204" pitchFamily="34" charset="0"/>
              </a:rPr>
              <a:t>皮质类固醇合成障碍</a:t>
            </a:r>
            <a:r>
              <a:rPr lang="zh-CN" altLang="en-US" sz="1600" dirty="0">
                <a:solidFill>
                  <a:prstClr val="black">
                    <a:lumMod val="75000"/>
                    <a:lumOff val="25000"/>
                  </a:prstClr>
                </a:solidFill>
                <a:latin typeface="Arial"/>
                <a:ea typeface="微软雅黑"/>
                <a:cs typeface="Arial" panose="020B0604020202020204" pitchFamily="34" charset="0"/>
              </a:rPr>
              <a:t>为主的</a:t>
            </a:r>
            <a:r>
              <a:rPr lang="zh-CN" altLang="en-US" sz="1600" b="1" dirty="0">
                <a:solidFill>
                  <a:srgbClr val="017DC7"/>
                </a:solidFill>
                <a:latin typeface="Arial"/>
                <a:ea typeface="微软雅黑"/>
                <a:cs typeface="Arial" panose="020B0604020202020204" pitchFamily="34" charset="0"/>
              </a:rPr>
              <a:t>常染色体隐性</a:t>
            </a:r>
            <a:r>
              <a:rPr lang="zh-CN" altLang="en-US" sz="1600" dirty="0">
                <a:solidFill>
                  <a:prstClr val="black">
                    <a:lumMod val="75000"/>
                    <a:lumOff val="25000"/>
                  </a:prstClr>
                </a:solidFill>
                <a:latin typeface="Arial"/>
                <a:ea typeface="微软雅黑"/>
                <a:cs typeface="Arial" panose="020B0604020202020204" pitchFamily="34" charset="0"/>
              </a:rPr>
              <a:t>遗传性疾病</a:t>
            </a:r>
            <a:r>
              <a:rPr lang="en-US" altLang="zh-CN" sz="1600" baseline="30000" dirty="0">
                <a:solidFill>
                  <a:prstClr val="black">
                    <a:lumMod val="75000"/>
                    <a:lumOff val="25000"/>
                  </a:prstClr>
                </a:solidFill>
                <a:latin typeface="Arial"/>
                <a:ea typeface="微软雅黑"/>
                <a:cs typeface="Arial" panose="020B0604020202020204" pitchFamily="34" charset="0"/>
              </a:rPr>
              <a:t>1</a:t>
            </a:r>
            <a:r>
              <a:rPr lang="zh-CN" altLang="en-US" sz="1600" dirty="0">
                <a:solidFill>
                  <a:prstClr val="black">
                    <a:lumMod val="75000"/>
                    <a:lumOff val="25000"/>
                  </a:prstClr>
                </a:solidFill>
                <a:latin typeface="Arial"/>
                <a:ea typeface="微软雅黑"/>
                <a:cs typeface="Arial" panose="020B0604020202020204" pitchFamily="34" charset="0"/>
              </a:rPr>
              <a:t>。</a:t>
            </a:r>
            <a:endParaRPr lang="zh-CN" altLang="en-US" sz="1400" dirty="0">
              <a:solidFill>
                <a:prstClr val="black">
                  <a:lumMod val="75000"/>
                  <a:lumOff val="25000"/>
                </a:prstClr>
              </a:solidFill>
              <a:latin typeface="Arial"/>
              <a:ea typeface="微软雅黑"/>
              <a:cs typeface="Arial" panose="020B0604020202020204" pitchFamily="34" charset="0"/>
            </a:endParaRPr>
          </a:p>
        </p:txBody>
      </p:sp>
      <p:sp>
        <p:nvSpPr>
          <p:cNvPr id="38" name="文本框 37">
            <a:extLst>
              <a:ext uri="{FF2B5EF4-FFF2-40B4-BE49-F238E27FC236}">
                <a16:creationId xmlns:a16="http://schemas.microsoft.com/office/drawing/2014/main" id="{12F0DED1-9672-2A2A-CC36-22205D840524}"/>
              </a:ext>
            </a:extLst>
          </p:cNvPr>
          <p:cNvSpPr txBox="1"/>
          <p:nvPr/>
        </p:nvSpPr>
        <p:spPr>
          <a:xfrm>
            <a:off x="302987" y="5887356"/>
            <a:ext cx="10515599" cy="276999"/>
          </a:xfrm>
          <a:prstGeom prst="rect">
            <a:avLst/>
          </a:prstGeom>
          <a:noFill/>
        </p:spPr>
        <p:txBody>
          <a:bodyPr wrap="square">
            <a:spAutoFit/>
          </a:bodyPr>
          <a:lstStyle/>
          <a:p>
            <a:pPr>
              <a:buFont typeface="+mj-lt"/>
              <a:buAutoNum type="arabicPeriod"/>
              <a:defRPr/>
            </a:pPr>
            <a:r>
              <a:rPr lang="en-GB" altLang="zh-CN" sz="600" dirty="0">
                <a:solidFill>
                  <a:prstClr val="black">
                    <a:lumMod val="50000"/>
                    <a:lumOff val="50000"/>
                  </a:prstClr>
                </a:solidFill>
                <a:latin typeface="Arial"/>
                <a:ea typeface="微软雅黑"/>
                <a:cs typeface="Times New Roman" panose="02020603050405020304" pitchFamily="18" charset="0"/>
              </a:rPr>
              <a:t>Li Z, Huang L, Du C, et al. Analysis of the Screening Results for Congenital Adrenal Hyperplasia Involving 7.85 Million Newborns in China: A Systematic Review and Meta-Analysis. Front Endocrinol (Lausanne). 2021;12:624507</a:t>
            </a:r>
            <a:r>
              <a:rPr lang="en-US" altLang="zh-CN" sz="600" dirty="0">
                <a:solidFill>
                  <a:prstClr val="black">
                    <a:lumMod val="50000"/>
                    <a:lumOff val="50000"/>
                  </a:prstClr>
                </a:solidFill>
                <a:latin typeface="Arial"/>
                <a:ea typeface="微软雅黑"/>
                <a:cs typeface="Times New Roman" panose="02020603050405020304" pitchFamily="18" charset="0"/>
              </a:rPr>
              <a:t>.</a:t>
            </a:r>
          </a:p>
          <a:p>
            <a:pPr>
              <a:buFont typeface="+mj-lt"/>
              <a:buAutoNum type="arabicPeriod"/>
              <a:defRPr/>
            </a:pPr>
            <a:r>
              <a:rPr lang="zh-CN" altLang="en-US" sz="600" dirty="0">
                <a:solidFill>
                  <a:prstClr val="black">
                    <a:lumMod val="50000"/>
                    <a:lumOff val="50000"/>
                  </a:prstClr>
                </a:solidFill>
                <a:latin typeface="Arial"/>
                <a:ea typeface="微软雅黑"/>
                <a:cs typeface="Times New Roman" panose="02020603050405020304" pitchFamily="18" charset="0"/>
              </a:rPr>
              <a:t>国家卫生健康委员会</a:t>
            </a:r>
            <a:r>
              <a:rPr lang="en-US" altLang="zh-CN" sz="600" dirty="0">
                <a:solidFill>
                  <a:prstClr val="black">
                    <a:lumMod val="50000"/>
                    <a:lumOff val="50000"/>
                  </a:prstClr>
                </a:solidFill>
                <a:latin typeface="Arial"/>
                <a:ea typeface="微软雅黑"/>
                <a:cs typeface="Times New Roman" panose="02020603050405020304" pitchFamily="18" charset="0"/>
              </a:rPr>
              <a:t>, </a:t>
            </a:r>
            <a:r>
              <a:rPr lang="zh-CN" altLang="en-US" sz="600" dirty="0">
                <a:solidFill>
                  <a:prstClr val="black">
                    <a:lumMod val="50000"/>
                    <a:lumOff val="50000"/>
                  </a:prstClr>
                </a:solidFill>
                <a:latin typeface="Arial"/>
                <a:ea typeface="微软雅黑"/>
                <a:cs typeface="Times New Roman" panose="02020603050405020304" pitchFamily="18" charset="0"/>
              </a:rPr>
              <a:t>科学技术部</a:t>
            </a:r>
            <a:r>
              <a:rPr lang="en-US" altLang="zh-CN" sz="600" dirty="0">
                <a:solidFill>
                  <a:prstClr val="black">
                    <a:lumMod val="50000"/>
                    <a:lumOff val="50000"/>
                  </a:prstClr>
                </a:solidFill>
                <a:latin typeface="Arial"/>
                <a:ea typeface="微软雅黑"/>
                <a:cs typeface="Times New Roman" panose="02020603050405020304" pitchFamily="18" charset="0"/>
              </a:rPr>
              <a:t>, </a:t>
            </a:r>
            <a:r>
              <a:rPr lang="zh-CN" altLang="en-US" sz="600" dirty="0">
                <a:solidFill>
                  <a:prstClr val="black">
                    <a:lumMod val="50000"/>
                    <a:lumOff val="50000"/>
                  </a:prstClr>
                </a:solidFill>
                <a:latin typeface="Arial"/>
                <a:ea typeface="微软雅黑"/>
                <a:cs typeface="Times New Roman" panose="02020603050405020304" pitchFamily="18" charset="0"/>
              </a:rPr>
              <a:t>工业和信息化部</a:t>
            </a:r>
            <a:r>
              <a:rPr lang="en-US" altLang="zh-CN" sz="600" dirty="0">
                <a:solidFill>
                  <a:prstClr val="black">
                    <a:lumMod val="50000"/>
                    <a:lumOff val="50000"/>
                  </a:prstClr>
                </a:solidFill>
                <a:latin typeface="Arial"/>
                <a:ea typeface="微软雅黑"/>
                <a:cs typeface="Times New Roman" panose="02020603050405020304" pitchFamily="18" charset="0"/>
              </a:rPr>
              <a:t>, </a:t>
            </a:r>
            <a:r>
              <a:rPr lang="zh-CN" altLang="en-US" sz="600" dirty="0">
                <a:solidFill>
                  <a:prstClr val="black">
                    <a:lumMod val="50000"/>
                    <a:lumOff val="50000"/>
                  </a:prstClr>
                </a:solidFill>
                <a:latin typeface="Arial"/>
                <a:ea typeface="微软雅黑"/>
                <a:cs typeface="Times New Roman" panose="02020603050405020304" pitchFamily="18" charset="0"/>
              </a:rPr>
              <a:t>等</a:t>
            </a:r>
            <a:r>
              <a:rPr lang="en-US" altLang="zh-CN" sz="600" dirty="0">
                <a:solidFill>
                  <a:prstClr val="black">
                    <a:lumMod val="50000"/>
                    <a:lumOff val="50000"/>
                  </a:prstClr>
                </a:solidFill>
                <a:latin typeface="Arial"/>
                <a:ea typeface="微软雅黑"/>
                <a:cs typeface="Times New Roman" panose="02020603050405020304" pitchFamily="18" charset="0"/>
              </a:rPr>
              <a:t>. </a:t>
            </a:r>
            <a:r>
              <a:rPr lang="zh-CN" altLang="en-US" sz="600" dirty="0">
                <a:solidFill>
                  <a:prstClr val="black">
                    <a:lumMod val="50000"/>
                    <a:lumOff val="50000"/>
                  </a:prstClr>
                </a:solidFill>
                <a:latin typeface="Arial"/>
                <a:ea typeface="微软雅黑"/>
                <a:cs typeface="Times New Roman" panose="02020603050405020304" pitchFamily="18" charset="0"/>
              </a:rPr>
              <a:t>关于公布第一批罕见病目录的通知 国卫医发</a:t>
            </a:r>
            <a:r>
              <a:rPr lang="en-US" altLang="zh-CN" sz="600" dirty="0">
                <a:solidFill>
                  <a:prstClr val="black">
                    <a:lumMod val="50000"/>
                    <a:lumOff val="50000"/>
                  </a:prstClr>
                </a:solidFill>
                <a:latin typeface="Arial"/>
                <a:ea typeface="微软雅黑"/>
                <a:cs typeface="Times New Roman" panose="02020603050405020304" pitchFamily="18" charset="0"/>
              </a:rPr>
              <a:t>〔2018〕10</a:t>
            </a:r>
            <a:r>
              <a:rPr lang="zh-CN" altLang="en-US" sz="600" dirty="0">
                <a:solidFill>
                  <a:prstClr val="black">
                    <a:lumMod val="50000"/>
                    <a:lumOff val="50000"/>
                  </a:prstClr>
                </a:solidFill>
                <a:latin typeface="Arial"/>
                <a:ea typeface="微软雅黑"/>
                <a:cs typeface="Times New Roman" panose="02020603050405020304" pitchFamily="18" charset="0"/>
              </a:rPr>
              <a:t>号</a:t>
            </a:r>
            <a:r>
              <a:rPr lang="en-US" altLang="zh-CN" sz="600" dirty="0">
                <a:solidFill>
                  <a:prstClr val="black">
                    <a:lumMod val="50000"/>
                    <a:lumOff val="50000"/>
                  </a:prstClr>
                </a:solidFill>
                <a:latin typeface="Arial"/>
                <a:ea typeface="微软雅黑"/>
                <a:cs typeface="Times New Roman" panose="02020603050405020304" pitchFamily="18" charset="0"/>
              </a:rPr>
              <a:t>[EB/OL]. (2018-5-11)[2024-4-22]. https://www.gov.cn/zhengce/zhengceku/2018-12/31/content_5435167.htm.</a:t>
            </a:r>
          </a:p>
        </p:txBody>
      </p:sp>
      <p:sp>
        <p:nvSpPr>
          <p:cNvPr id="39" name="标题 4">
            <a:extLst>
              <a:ext uri="{FF2B5EF4-FFF2-40B4-BE49-F238E27FC236}">
                <a16:creationId xmlns:a16="http://schemas.microsoft.com/office/drawing/2014/main" id="{31028F74-76DA-123B-2B3D-1F2809DDFC59}"/>
              </a:ext>
            </a:extLst>
          </p:cNvPr>
          <p:cNvSpPr txBox="1">
            <a:spLocks/>
          </p:cNvSpPr>
          <p:nvPr/>
        </p:nvSpPr>
        <p:spPr>
          <a:xfrm>
            <a:off x="317243" y="354637"/>
            <a:ext cx="9921461" cy="638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accent1"/>
                </a:solidFill>
                <a:latin typeface="微软雅黑" panose="020B0503020204020204" pitchFamily="34" charset="-122"/>
                <a:ea typeface="微软雅黑" panose="020B0503020204020204" pitchFamily="34" charset="-122"/>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en-US" sz="1800" b="1" i="0" u="none" strike="noStrike" kern="1200" cap="none" spc="0" normalizeH="0" baseline="0" noProof="0" dirty="0">
                <a:ln>
                  <a:noFill/>
                </a:ln>
                <a:solidFill>
                  <a:srgbClr val="11326B"/>
                </a:solidFill>
                <a:effectLst/>
                <a:uLnTx/>
                <a:uFillTx/>
                <a:latin typeface="微软雅黑" panose="020B0503020204020204" pitchFamily="34" charset="-122"/>
                <a:ea typeface="微软雅黑" panose="020B0503020204020204" pitchFamily="34" charset="-122"/>
                <a:cs typeface="+mj-cs"/>
              </a:rPr>
              <a:t>先天性肾上腺皮质增生症（</a:t>
            </a:r>
            <a:r>
              <a:rPr kumimoji="0" lang="en-US" altLang="zh-CN" sz="1800" b="1" i="0" u="none" strike="noStrike" kern="1200" cap="none" spc="0" normalizeH="0" baseline="0" noProof="0" dirty="0">
                <a:ln>
                  <a:noFill/>
                </a:ln>
                <a:solidFill>
                  <a:srgbClr val="11326B"/>
                </a:solidFill>
                <a:effectLst/>
                <a:uLnTx/>
                <a:uFillTx/>
                <a:latin typeface="微软雅黑" panose="020B0503020204020204" pitchFamily="34" charset="-122"/>
                <a:ea typeface="微软雅黑" panose="020B0503020204020204" pitchFamily="34" charset="-122"/>
                <a:cs typeface="+mj-cs"/>
              </a:rPr>
              <a:t> CAH </a:t>
            </a:r>
            <a:r>
              <a:rPr kumimoji="0" lang="zh-CN" altLang="en-US" sz="1800" b="1" i="0" u="none" strike="noStrike" kern="1200" cap="none" spc="0" normalizeH="0" baseline="0" noProof="0" dirty="0">
                <a:ln>
                  <a:noFill/>
                </a:ln>
                <a:solidFill>
                  <a:srgbClr val="11326B"/>
                </a:solidFill>
                <a:effectLst/>
                <a:uLnTx/>
                <a:uFillTx/>
                <a:latin typeface="微软雅黑" panose="020B0503020204020204" pitchFamily="34" charset="-122"/>
                <a:ea typeface="微软雅黑" panose="020B0503020204020204" pitchFamily="34" charset="-122"/>
                <a:cs typeface="+mj-cs"/>
              </a:rPr>
              <a:t>）</a:t>
            </a:r>
            <a:r>
              <a:rPr lang="zh-CN" altLang="en-US" sz="1800" dirty="0">
                <a:solidFill>
                  <a:srgbClr val="11326B"/>
                </a:solidFill>
              </a:rPr>
              <a:t>其中</a:t>
            </a:r>
            <a:r>
              <a:rPr lang="en-US" altLang="zh-CN" sz="1800" dirty="0">
                <a:solidFill>
                  <a:srgbClr val="11326B"/>
                </a:solidFill>
              </a:rPr>
              <a:t>21-</a:t>
            </a:r>
            <a:r>
              <a:rPr lang="zh-CN" altLang="en-US" sz="1800" dirty="0">
                <a:solidFill>
                  <a:srgbClr val="11326B"/>
                </a:solidFill>
              </a:rPr>
              <a:t>羟化酶缺乏症（</a:t>
            </a:r>
            <a:r>
              <a:rPr lang="en-US" altLang="zh-CN" sz="1800" dirty="0">
                <a:solidFill>
                  <a:srgbClr val="11326B"/>
                </a:solidFill>
              </a:rPr>
              <a:t>21-hydroxylase deficiency,</a:t>
            </a: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zh-CN" sz="1800" dirty="0">
                <a:solidFill>
                  <a:srgbClr val="11326B"/>
                </a:solidFill>
              </a:rPr>
              <a:t>21-OHD </a:t>
            </a:r>
            <a:r>
              <a:rPr lang="zh-CN" altLang="en-US" sz="1800" dirty="0">
                <a:solidFill>
                  <a:srgbClr val="11326B"/>
                </a:solidFill>
              </a:rPr>
              <a:t>）是最常见的类型，占比</a:t>
            </a:r>
            <a:r>
              <a:rPr lang="en-US" altLang="zh-CN" sz="1800" dirty="0">
                <a:solidFill>
                  <a:srgbClr val="11326B"/>
                </a:solidFill>
              </a:rPr>
              <a:t>90%~95%</a:t>
            </a:r>
            <a:r>
              <a:rPr lang="zh-CN" altLang="en-US" sz="1800" dirty="0">
                <a:solidFill>
                  <a:srgbClr val="11326B"/>
                </a:solidFill>
              </a:rPr>
              <a:t>，已于</a:t>
            </a:r>
            <a:r>
              <a:rPr lang="en-US" altLang="zh-CN" sz="1800" dirty="0">
                <a:solidFill>
                  <a:srgbClr val="FF0000"/>
                </a:solidFill>
              </a:rPr>
              <a:t>2018</a:t>
            </a:r>
            <a:r>
              <a:rPr lang="zh-CN" altLang="en-US" sz="1800" dirty="0">
                <a:solidFill>
                  <a:srgbClr val="FF0000"/>
                </a:solidFill>
              </a:rPr>
              <a:t>年被列入国家第一批罕见病目录</a:t>
            </a:r>
            <a:r>
              <a:rPr lang="en-US" altLang="zh-CN" sz="1200" baseline="30000" dirty="0">
                <a:solidFill>
                  <a:srgbClr val="FF0000"/>
                </a:solidFill>
                <a:latin typeface="Arial"/>
                <a:ea typeface="微软雅黑"/>
                <a:cs typeface="Arial" panose="020B0604020202020204" pitchFamily="34" charset="0"/>
              </a:rPr>
              <a:t>2 </a:t>
            </a:r>
            <a:endParaRPr lang="zh-CN" altLang="en-US" sz="1800" dirty="0">
              <a:solidFill>
                <a:srgbClr val="FF0000"/>
              </a:solidFill>
            </a:endParaRPr>
          </a:p>
        </p:txBody>
      </p:sp>
      <p:sp>
        <p:nvSpPr>
          <p:cNvPr id="40" name="文本框 39">
            <a:extLst>
              <a:ext uri="{FF2B5EF4-FFF2-40B4-BE49-F238E27FC236}">
                <a16:creationId xmlns:a16="http://schemas.microsoft.com/office/drawing/2014/main" id="{EE00BA2C-4A0E-F7DD-C36C-4E3D7E516380}"/>
              </a:ext>
            </a:extLst>
          </p:cNvPr>
          <p:cNvSpPr txBox="1"/>
          <p:nvPr/>
        </p:nvSpPr>
        <p:spPr>
          <a:xfrm>
            <a:off x="1026601" y="2575021"/>
            <a:ext cx="9096885" cy="380810"/>
          </a:xfrm>
          <a:prstGeom prst="rect">
            <a:avLst/>
          </a:prstGeom>
          <a:noFill/>
        </p:spPr>
        <p:txBody>
          <a:bodyPr wrap="square">
            <a:spAutoFit/>
          </a:bodyPr>
          <a:lstStyle/>
          <a:p>
            <a:pPr marL="0" lvl="1">
              <a:lnSpc>
                <a:spcPct val="130000"/>
              </a:lnSpc>
              <a:spcBef>
                <a:spcPts val="600"/>
              </a:spcBef>
            </a:pPr>
            <a:r>
              <a:rPr lang="zh-CN" altLang="en-US" sz="1600" dirty="0">
                <a:solidFill>
                  <a:prstClr val="black">
                    <a:lumMod val="75000"/>
                    <a:lumOff val="25000"/>
                  </a:prstClr>
                </a:solidFill>
                <a:latin typeface="Arial"/>
                <a:ea typeface="微软雅黑"/>
                <a:cs typeface="Arial" panose="020B0604020202020204" pitchFamily="34" charset="0"/>
              </a:rPr>
              <a:t>父母双方；                    </a:t>
            </a:r>
            <a:r>
              <a:rPr lang="en-US" altLang="zh-CN" sz="1600" dirty="0">
                <a:solidFill>
                  <a:prstClr val="black">
                    <a:lumMod val="75000"/>
                    <a:lumOff val="25000"/>
                  </a:prstClr>
                </a:solidFill>
                <a:latin typeface="Arial"/>
                <a:ea typeface="微软雅黑"/>
                <a:cs typeface="Arial" panose="020B0604020202020204" pitchFamily="34" charset="0"/>
              </a:rPr>
              <a:t>    </a:t>
            </a:r>
            <a:r>
              <a:rPr lang="zh-CN" altLang="en-US" sz="1600" dirty="0">
                <a:solidFill>
                  <a:prstClr val="black">
                    <a:lumMod val="75000"/>
                    <a:lumOff val="25000"/>
                  </a:prstClr>
                </a:solidFill>
                <a:latin typeface="Arial"/>
                <a:ea typeface="微软雅黑"/>
                <a:cs typeface="Arial" panose="020B0604020202020204" pitchFamily="34" charset="0"/>
              </a:rPr>
              <a:t>基因自发突变</a:t>
            </a:r>
          </a:p>
        </p:txBody>
      </p:sp>
      <p:sp>
        <p:nvSpPr>
          <p:cNvPr id="41" name="文本框 40">
            <a:extLst>
              <a:ext uri="{FF2B5EF4-FFF2-40B4-BE49-F238E27FC236}">
                <a16:creationId xmlns:a16="http://schemas.microsoft.com/office/drawing/2014/main" id="{EDC39577-D60B-8D12-646E-6B77D445FB25}"/>
              </a:ext>
            </a:extLst>
          </p:cNvPr>
          <p:cNvSpPr txBox="1"/>
          <p:nvPr/>
        </p:nvSpPr>
        <p:spPr>
          <a:xfrm>
            <a:off x="802196" y="3353796"/>
            <a:ext cx="10439399" cy="787075"/>
          </a:xfrm>
          <a:prstGeom prst="rect">
            <a:avLst/>
          </a:prstGeom>
          <a:noFill/>
        </p:spPr>
        <p:txBody>
          <a:bodyPr wrap="square">
            <a:spAutoFit/>
          </a:bodyPr>
          <a:lstStyle/>
          <a:p>
            <a:pPr>
              <a:lnSpc>
                <a:spcPct val="150000"/>
              </a:lnSpc>
              <a:spcBef>
                <a:spcPts val="1200"/>
              </a:spcBef>
            </a:pPr>
            <a:r>
              <a:rPr lang="zh-CN" altLang="en-US" sz="1600" dirty="0">
                <a:solidFill>
                  <a:prstClr val="black">
                    <a:lumMod val="75000"/>
                    <a:lumOff val="25000"/>
                  </a:prstClr>
                </a:solidFill>
                <a:latin typeface="Arial"/>
                <a:ea typeface="微软雅黑"/>
                <a:cs typeface="Arial" panose="020B0604020202020204" pitchFamily="34" charset="0"/>
              </a:rPr>
              <a:t>按照已知缺陷酶的种类可以将</a:t>
            </a:r>
            <a:r>
              <a:rPr lang="en-US" altLang="zh-CN" sz="1600" dirty="0">
                <a:solidFill>
                  <a:prstClr val="black">
                    <a:lumMod val="75000"/>
                    <a:lumOff val="25000"/>
                  </a:prstClr>
                </a:solidFill>
                <a:latin typeface="Arial"/>
                <a:ea typeface="微软雅黑"/>
                <a:cs typeface="Arial" panose="020B0604020202020204" pitchFamily="34" charset="0"/>
              </a:rPr>
              <a:t>CAH</a:t>
            </a:r>
            <a:r>
              <a:rPr lang="zh-CN" altLang="en-US" sz="1600" dirty="0">
                <a:solidFill>
                  <a:prstClr val="black">
                    <a:lumMod val="75000"/>
                    <a:lumOff val="25000"/>
                  </a:prstClr>
                </a:solidFill>
                <a:latin typeface="Arial"/>
                <a:ea typeface="微软雅黑"/>
                <a:cs typeface="Arial" panose="020B0604020202020204" pitchFamily="34" charset="0"/>
              </a:rPr>
              <a:t>分成不同的类型，其中</a:t>
            </a:r>
            <a:r>
              <a:rPr lang="en-US" altLang="zh-CN" sz="1600" b="1" dirty="0">
                <a:solidFill>
                  <a:srgbClr val="017DC7"/>
                </a:solidFill>
                <a:latin typeface="Arial"/>
                <a:ea typeface="微软雅黑"/>
                <a:cs typeface="Arial" panose="020B0604020202020204" pitchFamily="34" charset="0"/>
              </a:rPr>
              <a:t>21-</a:t>
            </a:r>
            <a:r>
              <a:rPr lang="zh-CN" altLang="en-US" sz="1600" b="1" dirty="0">
                <a:solidFill>
                  <a:srgbClr val="017DC7"/>
                </a:solidFill>
                <a:latin typeface="Arial"/>
                <a:ea typeface="微软雅黑"/>
                <a:cs typeface="Arial" panose="020B0604020202020204" pitchFamily="34" charset="0"/>
              </a:rPr>
              <a:t>羟化酶缺乏症</a:t>
            </a:r>
            <a:r>
              <a:rPr lang="zh-CN" altLang="en-US" sz="1600" dirty="0">
                <a:solidFill>
                  <a:prstClr val="black">
                    <a:lumMod val="75000"/>
                    <a:lumOff val="25000"/>
                  </a:prstClr>
                </a:solidFill>
                <a:latin typeface="Arial"/>
                <a:ea typeface="微软雅黑"/>
                <a:cs typeface="Arial" panose="020B0604020202020204" pitchFamily="34" charset="0"/>
              </a:rPr>
              <a:t>（</a:t>
            </a:r>
            <a:r>
              <a:rPr lang="en-US" altLang="zh-CN" sz="1600" dirty="0">
                <a:solidFill>
                  <a:prstClr val="black">
                    <a:lumMod val="75000"/>
                    <a:lumOff val="25000"/>
                  </a:prstClr>
                </a:solidFill>
                <a:latin typeface="Arial"/>
                <a:ea typeface="微软雅黑"/>
                <a:cs typeface="Arial" panose="020B0604020202020204" pitchFamily="34" charset="0"/>
              </a:rPr>
              <a:t>21-hydroxylase deficiency</a:t>
            </a:r>
            <a:r>
              <a:rPr lang="zh-CN" altLang="en-US" sz="1600" dirty="0">
                <a:solidFill>
                  <a:prstClr val="black">
                    <a:lumMod val="75000"/>
                    <a:lumOff val="25000"/>
                  </a:prstClr>
                </a:solidFill>
                <a:latin typeface="Arial"/>
                <a:ea typeface="微软雅黑"/>
                <a:cs typeface="Arial" panose="020B0604020202020204" pitchFamily="34" charset="0"/>
              </a:rPr>
              <a:t>，</a:t>
            </a:r>
            <a:r>
              <a:rPr lang="en-US" altLang="zh-CN" sz="1600" dirty="0">
                <a:solidFill>
                  <a:prstClr val="black">
                    <a:lumMod val="75000"/>
                    <a:lumOff val="25000"/>
                  </a:prstClr>
                </a:solidFill>
                <a:latin typeface="Arial"/>
                <a:ea typeface="微软雅黑"/>
                <a:cs typeface="Arial" panose="020B0604020202020204" pitchFamily="34" charset="0"/>
              </a:rPr>
              <a:t>21-</a:t>
            </a:r>
            <a:r>
              <a:rPr lang="en-US" altLang="zh-CN" sz="1600" dirty="0" err="1">
                <a:solidFill>
                  <a:prstClr val="black">
                    <a:lumMod val="75000"/>
                    <a:lumOff val="25000"/>
                  </a:prstClr>
                </a:solidFill>
                <a:latin typeface="Arial"/>
                <a:ea typeface="微软雅黑"/>
                <a:cs typeface="Arial" panose="020B0604020202020204" pitchFamily="34" charset="0"/>
              </a:rPr>
              <a:t>OHD</a:t>
            </a:r>
            <a:r>
              <a:rPr lang="en-US" altLang="zh-CN" sz="1600" dirty="0">
                <a:solidFill>
                  <a:prstClr val="black">
                    <a:lumMod val="75000"/>
                    <a:lumOff val="25000"/>
                  </a:prstClr>
                </a:solidFill>
                <a:latin typeface="Arial"/>
                <a:ea typeface="微软雅黑"/>
                <a:cs typeface="Arial" panose="020B0604020202020204" pitchFamily="34" charset="0"/>
              </a:rPr>
              <a:t> </a:t>
            </a:r>
            <a:r>
              <a:rPr lang="zh-CN" altLang="en-US" sz="1600" dirty="0">
                <a:solidFill>
                  <a:prstClr val="black">
                    <a:lumMod val="75000"/>
                    <a:lumOff val="25000"/>
                  </a:prstClr>
                </a:solidFill>
                <a:latin typeface="Arial"/>
                <a:ea typeface="微软雅黑"/>
                <a:cs typeface="Arial" panose="020B0604020202020204" pitchFamily="34" charset="0"/>
              </a:rPr>
              <a:t>）是最常见的类型，占比</a:t>
            </a:r>
            <a:r>
              <a:rPr lang="en-US" altLang="zh-CN" sz="1600" dirty="0">
                <a:solidFill>
                  <a:prstClr val="black">
                    <a:lumMod val="75000"/>
                    <a:lumOff val="25000"/>
                  </a:prstClr>
                </a:solidFill>
                <a:latin typeface="Arial"/>
                <a:ea typeface="微软雅黑"/>
                <a:cs typeface="Arial" panose="020B0604020202020204" pitchFamily="34" charset="0"/>
              </a:rPr>
              <a:t>90%~95%</a:t>
            </a:r>
            <a:r>
              <a:rPr lang="en-US" altLang="zh-CN" sz="1600" baseline="30000" dirty="0">
                <a:solidFill>
                  <a:prstClr val="black">
                    <a:lumMod val="75000"/>
                    <a:lumOff val="25000"/>
                  </a:prstClr>
                </a:solidFill>
                <a:latin typeface="Arial"/>
                <a:ea typeface="微软雅黑"/>
                <a:cs typeface="Arial" panose="020B0604020202020204" pitchFamily="34" charset="0"/>
              </a:rPr>
              <a:t>1</a:t>
            </a:r>
            <a:r>
              <a:rPr lang="zh-CN" altLang="en-US" sz="1600" dirty="0">
                <a:solidFill>
                  <a:prstClr val="black">
                    <a:lumMod val="75000"/>
                    <a:lumOff val="25000"/>
                  </a:prstClr>
                </a:solidFill>
                <a:latin typeface="Arial"/>
                <a:ea typeface="微软雅黑"/>
                <a:cs typeface="Arial" panose="020B0604020202020204" pitchFamily="34" charset="0"/>
              </a:rPr>
              <a:t>，已于</a:t>
            </a:r>
            <a:r>
              <a:rPr lang="en-US" altLang="zh-CN" sz="1600" dirty="0">
                <a:solidFill>
                  <a:prstClr val="black">
                    <a:lumMod val="75000"/>
                    <a:lumOff val="25000"/>
                  </a:prstClr>
                </a:solidFill>
                <a:latin typeface="Arial"/>
                <a:ea typeface="微软雅黑"/>
                <a:cs typeface="Arial" panose="020B0604020202020204" pitchFamily="34" charset="0"/>
              </a:rPr>
              <a:t>2018</a:t>
            </a:r>
            <a:r>
              <a:rPr lang="zh-CN" altLang="en-US" sz="1600" dirty="0">
                <a:solidFill>
                  <a:prstClr val="black">
                    <a:lumMod val="75000"/>
                    <a:lumOff val="25000"/>
                  </a:prstClr>
                </a:solidFill>
                <a:latin typeface="Arial"/>
                <a:ea typeface="微软雅黑"/>
                <a:cs typeface="Arial" panose="020B0604020202020204" pitchFamily="34" charset="0"/>
              </a:rPr>
              <a:t>年被列入国家第一批罕见病目录</a:t>
            </a:r>
            <a:r>
              <a:rPr lang="en-US" altLang="zh-CN" sz="1600" baseline="30000" dirty="0">
                <a:solidFill>
                  <a:prstClr val="black">
                    <a:lumMod val="75000"/>
                    <a:lumOff val="25000"/>
                  </a:prstClr>
                </a:solidFill>
                <a:latin typeface="Arial"/>
                <a:ea typeface="微软雅黑"/>
                <a:cs typeface="Arial" panose="020B0604020202020204" pitchFamily="34" charset="0"/>
              </a:rPr>
              <a:t>2</a:t>
            </a:r>
            <a:r>
              <a:rPr lang="zh-CN" altLang="en-US" sz="1600" dirty="0">
                <a:solidFill>
                  <a:prstClr val="black">
                    <a:lumMod val="75000"/>
                    <a:lumOff val="25000"/>
                  </a:prstClr>
                </a:solidFill>
                <a:latin typeface="Arial"/>
                <a:ea typeface="微软雅黑"/>
                <a:cs typeface="Arial" panose="020B0604020202020204" pitchFamily="34" charset="0"/>
              </a:rPr>
              <a:t>。</a:t>
            </a:r>
            <a:endParaRPr lang="en-US" altLang="zh-CN" sz="1400" dirty="0">
              <a:solidFill>
                <a:prstClr val="black">
                  <a:lumMod val="75000"/>
                  <a:lumOff val="25000"/>
                </a:prstClr>
              </a:solidFill>
              <a:latin typeface="Arial"/>
              <a:ea typeface="微软雅黑"/>
              <a:cs typeface="Arial" panose="020B0604020202020204" pitchFamily="34" charset="0"/>
            </a:endParaRPr>
          </a:p>
        </p:txBody>
      </p:sp>
      <p:sp>
        <p:nvSpPr>
          <p:cNvPr id="42" name="椭圆 41">
            <a:extLst>
              <a:ext uri="{FF2B5EF4-FFF2-40B4-BE49-F238E27FC236}">
                <a16:creationId xmlns:a16="http://schemas.microsoft.com/office/drawing/2014/main" id="{6092EDA5-216B-7510-DDA7-4C7BAAE65404}"/>
              </a:ext>
            </a:extLst>
          </p:cNvPr>
          <p:cNvSpPr/>
          <p:nvPr/>
        </p:nvSpPr>
        <p:spPr>
          <a:xfrm>
            <a:off x="841951" y="2681310"/>
            <a:ext cx="224405" cy="224405"/>
          </a:xfrm>
          <a:prstGeom prst="ellipse">
            <a:avLst/>
          </a:prstGeom>
          <a:solidFill>
            <a:srgbClr val="11326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white"/>
                </a:solidFill>
                <a:effectLst/>
                <a:uLnTx/>
                <a:uFillTx/>
                <a:latin typeface="Arial"/>
                <a:ea typeface="微软雅黑"/>
                <a:cs typeface="+mn-cs"/>
              </a:rPr>
              <a:t>1</a:t>
            </a:r>
            <a:endParaRPr kumimoji="0" lang="zh-CN" altLang="en-US" sz="16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3" name="椭圆 42">
            <a:extLst>
              <a:ext uri="{FF2B5EF4-FFF2-40B4-BE49-F238E27FC236}">
                <a16:creationId xmlns:a16="http://schemas.microsoft.com/office/drawing/2014/main" id="{8DAAB8C2-A3FC-F1AB-D17D-3D1AFBAFA6FB}"/>
              </a:ext>
            </a:extLst>
          </p:cNvPr>
          <p:cNvSpPr/>
          <p:nvPr/>
        </p:nvSpPr>
        <p:spPr>
          <a:xfrm>
            <a:off x="3177148" y="2681310"/>
            <a:ext cx="224405" cy="224405"/>
          </a:xfrm>
          <a:prstGeom prst="ellipse">
            <a:avLst/>
          </a:prstGeom>
          <a:solidFill>
            <a:srgbClr val="11326B">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prstClr val="white"/>
                </a:solidFill>
                <a:effectLst/>
                <a:uLnTx/>
                <a:uFillTx/>
                <a:latin typeface="Arial"/>
                <a:ea typeface="微软雅黑"/>
                <a:cs typeface="+mn-cs"/>
              </a:rPr>
              <a:t>2</a:t>
            </a:r>
            <a:endParaRPr kumimoji="0" lang="zh-CN" altLang="en-US" sz="16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4" name="文本框 43">
            <a:extLst>
              <a:ext uri="{FF2B5EF4-FFF2-40B4-BE49-F238E27FC236}">
                <a16:creationId xmlns:a16="http://schemas.microsoft.com/office/drawing/2014/main" id="{AF7C0F89-129D-8EE1-E02B-17F1370E76C6}"/>
              </a:ext>
            </a:extLst>
          </p:cNvPr>
          <p:cNvSpPr txBox="1"/>
          <p:nvPr/>
        </p:nvSpPr>
        <p:spPr>
          <a:xfrm>
            <a:off x="2221910" y="4474190"/>
            <a:ext cx="1076481" cy="657809"/>
          </a:xfrm>
          <a:prstGeom prst="rect">
            <a:avLst/>
          </a:prstGeom>
          <a:noFill/>
        </p:spPr>
        <p:txBody>
          <a:bodyPr wrap="square">
            <a:spAutoFit/>
          </a:bodyPr>
          <a:lstStyle/>
          <a:p>
            <a:pPr marL="0" lvl="1" algn="ctr">
              <a:lnSpc>
                <a:spcPct val="120000"/>
              </a:lnSpc>
            </a:pPr>
            <a:r>
              <a:rPr lang="zh-CN" altLang="en-US" sz="1600" dirty="0">
                <a:solidFill>
                  <a:srgbClr val="11326B"/>
                </a:solidFill>
                <a:latin typeface="Arial"/>
                <a:ea typeface="微软雅黑"/>
                <a:cs typeface="Arial" panose="020B0604020202020204" pitchFamily="34" charset="0"/>
              </a:rPr>
              <a:t>国际</a:t>
            </a:r>
            <a:endParaRPr lang="en-US" altLang="zh-CN" sz="1600" dirty="0">
              <a:solidFill>
                <a:srgbClr val="11326B"/>
              </a:solidFill>
              <a:latin typeface="Arial"/>
              <a:ea typeface="微软雅黑"/>
              <a:cs typeface="Arial" panose="020B0604020202020204" pitchFamily="34" charset="0"/>
            </a:endParaRPr>
          </a:p>
          <a:p>
            <a:pPr marL="0" lvl="1" algn="ctr">
              <a:lnSpc>
                <a:spcPct val="120000"/>
              </a:lnSpc>
            </a:pPr>
            <a:r>
              <a:rPr lang="zh-CN" altLang="en-US" sz="1600" dirty="0">
                <a:solidFill>
                  <a:srgbClr val="11326B"/>
                </a:solidFill>
                <a:latin typeface="Arial"/>
                <a:ea typeface="微软雅黑"/>
                <a:cs typeface="Arial" panose="020B0604020202020204" pitchFamily="34" charset="0"/>
              </a:rPr>
              <a:t>发病率</a:t>
            </a:r>
            <a:r>
              <a:rPr lang="en-US" altLang="zh-CN" sz="1600" baseline="30000" dirty="0">
                <a:solidFill>
                  <a:srgbClr val="11326B"/>
                </a:solidFill>
                <a:latin typeface="Arial"/>
                <a:ea typeface="微软雅黑"/>
                <a:cs typeface="Arial" panose="020B0604020202020204" pitchFamily="34" charset="0"/>
              </a:rPr>
              <a:t>1</a:t>
            </a:r>
            <a:endParaRPr lang="en-US" altLang="zh-CN" sz="1600" dirty="0">
              <a:solidFill>
                <a:srgbClr val="11326B"/>
              </a:solidFill>
              <a:latin typeface="Arial"/>
              <a:ea typeface="微软雅黑"/>
              <a:cs typeface="Arial" panose="020B0604020202020204" pitchFamily="34" charset="0"/>
            </a:endParaRPr>
          </a:p>
        </p:txBody>
      </p:sp>
      <p:sp>
        <p:nvSpPr>
          <p:cNvPr id="45" name="文本框 44">
            <a:extLst>
              <a:ext uri="{FF2B5EF4-FFF2-40B4-BE49-F238E27FC236}">
                <a16:creationId xmlns:a16="http://schemas.microsoft.com/office/drawing/2014/main" id="{978F1906-4E71-BF2E-DA03-D34150D09282}"/>
              </a:ext>
            </a:extLst>
          </p:cNvPr>
          <p:cNvSpPr txBox="1"/>
          <p:nvPr/>
        </p:nvSpPr>
        <p:spPr>
          <a:xfrm>
            <a:off x="7548583" y="4474190"/>
            <a:ext cx="978655" cy="657809"/>
          </a:xfrm>
          <a:prstGeom prst="rect">
            <a:avLst/>
          </a:prstGeom>
          <a:noFill/>
        </p:spPr>
        <p:txBody>
          <a:bodyPr wrap="square">
            <a:spAutoFit/>
          </a:bodyPr>
          <a:lstStyle/>
          <a:p>
            <a:pPr marL="0" lvl="1" algn="ctr">
              <a:lnSpc>
                <a:spcPct val="120000"/>
              </a:lnSpc>
            </a:pPr>
            <a:r>
              <a:rPr lang="zh-CN" altLang="en-US" sz="1600" dirty="0">
                <a:solidFill>
                  <a:srgbClr val="017DC7"/>
                </a:solidFill>
                <a:latin typeface="Arial"/>
                <a:ea typeface="微软雅黑"/>
                <a:cs typeface="Arial" panose="020B0604020202020204" pitchFamily="34" charset="0"/>
              </a:rPr>
              <a:t>国内</a:t>
            </a:r>
            <a:endParaRPr lang="en-US" altLang="zh-CN" sz="1600" dirty="0">
              <a:solidFill>
                <a:srgbClr val="017DC7"/>
              </a:solidFill>
              <a:latin typeface="Arial"/>
              <a:ea typeface="微软雅黑"/>
              <a:cs typeface="Arial" panose="020B0604020202020204" pitchFamily="34" charset="0"/>
            </a:endParaRPr>
          </a:p>
          <a:p>
            <a:pPr marL="0" lvl="1" algn="ctr">
              <a:lnSpc>
                <a:spcPct val="120000"/>
              </a:lnSpc>
            </a:pPr>
            <a:r>
              <a:rPr lang="zh-CN" altLang="en-US" sz="1600" dirty="0">
                <a:solidFill>
                  <a:srgbClr val="017DC7"/>
                </a:solidFill>
                <a:latin typeface="Arial"/>
                <a:ea typeface="微软雅黑"/>
                <a:cs typeface="Arial" panose="020B0604020202020204" pitchFamily="34" charset="0"/>
              </a:rPr>
              <a:t>发病率</a:t>
            </a:r>
            <a:r>
              <a:rPr lang="en-US" altLang="zh-CN" sz="1600" baseline="30000" dirty="0">
                <a:solidFill>
                  <a:srgbClr val="017DC7"/>
                </a:solidFill>
                <a:latin typeface="Arial"/>
                <a:ea typeface="微软雅黑"/>
                <a:cs typeface="Arial" panose="020B0604020202020204" pitchFamily="34" charset="0"/>
              </a:rPr>
              <a:t>1</a:t>
            </a:r>
            <a:endParaRPr lang="en-US" altLang="zh-CN" sz="1600" dirty="0">
              <a:solidFill>
                <a:srgbClr val="017DC7"/>
              </a:solidFill>
              <a:latin typeface="Arial"/>
              <a:ea typeface="微软雅黑"/>
              <a:cs typeface="Arial" panose="020B0604020202020204" pitchFamily="34" charset="0"/>
            </a:endParaRPr>
          </a:p>
        </p:txBody>
      </p:sp>
      <p:sp>
        <p:nvSpPr>
          <p:cNvPr id="46" name="文本框 45">
            <a:extLst>
              <a:ext uri="{FF2B5EF4-FFF2-40B4-BE49-F238E27FC236}">
                <a16:creationId xmlns:a16="http://schemas.microsoft.com/office/drawing/2014/main" id="{5186B552-3151-12B2-85DC-4A7A2D9024A7}"/>
              </a:ext>
            </a:extLst>
          </p:cNvPr>
          <p:cNvSpPr txBox="1"/>
          <p:nvPr/>
        </p:nvSpPr>
        <p:spPr>
          <a:xfrm>
            <a:off x="3414844" y="4564495"/>
            <a:ext cx="2505232" cy="450829"/>
          </a:xfrm>
          <a:prstGeom prst="rect">
            <a:avLst/>
          </a:prstGeom>
          <a:noFill/>
        </p:spPr>
        <p:txBody>
          <a:bodyPr wrap="square">
            <a:spAutoFit/>
          </a:bodyPr>
          <a:lstStyle/>
          <a:p>
            <a:pPr marL="0" lvl="1">
              <a:lnSpc>
                <a:spcPct val="130000"/>
              </a:lnSpc>
              <a:spcBef>
                <a:spcPts val="1200"/>
              </a:spcBef>
            </a:pPr>
            <a:r>
              <a:rPr lang="en-US" altLang="zh-CN" sz="2000" b="1" dirty="0">
                <a:solidFill>
                  <a:srgbClr val="11326B"/>
                </a:solidFill>
                <a:latin typeface="Arial"/>
                <a:ea typeface="微软雅黑"/>
                <a:cs typeface="Arial" panose="020B0604020202020204" pitchFamily="34" charset="0"/>
              </a:rPr>
              <a:t>1/10000 ~ 1/20000</a:t>
            </a:r>
          </a:p>
        </p:txBody>
      </p:sp>
      <p:sp>
        <p:nvSpPr>
          <p:cNvPr id="47" name="文本框 46">
            <a:extLst>
              <a:ext uri="{FF2B5EF4-FFF2-40B4-BE49-F238E27FC236}">
                <a16:creationId xmlns:a16="http://schemas.microsoft.com/office/drawing/2014/main" id="{254920B8-2587-79A7-6D68-9322939BDBCC}"/>
              </a:ext>
            </a:extLst>
          </p:cNvPr>
          <p:cNvSpPr txBox="1"/>
          <p:nvPr/>
        </p:nvSpPr>
        <p:spPr>
          <a:xfrm>
            <a:off x="8745427" y="4564495"/>
            <a:ext cx="2761660" cy="450829"/>
          </a:xfrm>
          <a:prstGeom prst="rect">
            <a:avLst/>
          </a:prstGeom>
          <a:noFill/>
        </p:spPr>
        <p:txBody>
          <a:bodyPr wrap="square">
            <a:spAutoFit/>
          </a:bodyPr>
          <a:lstStyle/>
          <a:p>
            <a:pPr marL="0" lvl="1">
              <a:lnSpc>
                <a:spcPct val="130000"/>
              </a:lnSpc>
              <a:spcBef>
                <a:spcPts val="1200"/>
              </a:spcBef>
            </a:pPr>
            <a:r>
              <a:rPr lang="en-US" altLang="zh-CN" sz="2000" b="1" dirty="0">
                <a:solidFill>
                  <a:srgbClr val="017DC7"/>
                </a:solidFill>
                <a:latin typeface="Arial"/>
                <a:ea typeface="微软雅黑"/>
                <a:cs typeface="Arial" panose="020B0604020202020204" pitchFamily="34" charset="0"/>
              </a:rPr>
              <a:t>1/20815 ~ 1/25757</a:t>
            </a:r>
          </a:p>
        </p:txBody>
      </p:sp>
      <p:cxnSp>
        <p:nvCxnSpPr>
          <p:cNvPr id="48" name="直接连接符 47">
            <a:extLst>
              <a:ext uri="{FF2B5EF4-FFF2-40B4-BE49-F238E27FC236}">
                <a16:creationId xmlns:a16="http://schemas.microsoft.com/office/drawing/2014/main" id="{1ED6D5BF-46AB-CC27-511B-D9A7CDC58DAB}"/>
              </a:ext>
            </a:extLst>
          </p:cNvPr>
          <p:cNvCxnSpPr/>
          <p:nvPr/>
        </p:nvCxnSpPr>
        <p:spPr>
          <a:xfrm>
            <a:off x="7456688" y="4526658"/>
            <a:ext cx="0" cy="567560"/>
          </a:xfrm>
          <a:prstGeom prst="line">
            <a:avLst/>
          </a:prstGeom>
          <a:noFill/>
          <a:ln w="6350" cap="flat" cmpd="sng" algn="ctr">
            <a:solidFill>
              <a:srgbClr val="017DC7"/>
            </a:solidFill>
            <a:prstDash val="solid"/>
            <a:miter lim="800000"/>
          </a:ln>
          <a:effectLst/>
        </p:spPr>
      </p:cxnSp>
      <p:cxnSp>
        <p:nvCxnSpPr>
          <p:cNvPr id="49" name="直接连接符 48">
            <a:extLst>
              <a:ext uri="{FF2B5EF4-FFF2-40B4-BE49-F238E27FC236}">
                <a16:creationId xmlns:a16="http://schemas.microsoft.com/office/drawing/2014/main" id="{5D172E9F-3632-EBEB-3447-2A3D2FF8D5B3}"/>
              </a:ext>
            </a:extLst>
          </p:cNvPr>
          <p:cNvCxnSpPr/>
          <p:nvPr/>
        </p:nvCxnSpPr>
        <p:spPr>
          <a:xfrm>
            <a:off x="8590385" y="4526658"/>
            <a:ext cx="0" cy="567560"/>
          </a:xfrm>
          <a:prstGeom prst="line">
            <a:avLst/>
          </a:prstGeom>
          <a:noFill/>
          <a:ln w="6350" cap="flat" cmpd="sng" algn="ctr">
            <a:solidFill>
              <a:srgbClr val="017DC7"/>
            </a:solidFill>
            <a:prstDash val="solid"/>
            <a:miter lim="800000"/>
          </a:ln>
          <a:effectLst/>
        </p:spPr>
      </p:cxnSp>
      <p:cxnSp>
        <p:nvCxnSpPr>
          <p:cNvPr id="50" name="直接连接符 49">
            <a:extLst>
              <a:ext uri="{FF2B5EF4-FFF2-40B4-BE49-F238E27FC236}">
                <a16:creationId xmlns:a16="http://schemas.microsoft.com/office/drawing/2014/main" id="{020E96C9-8450-7CB5-4C7D-4C58F753703B}"/>
              </a:ext>
            </a:extLst>
          </p:cNvPr>
          <p:cNvCxnSpPr/>
          <p:nvPr/>
        </p:nvCxnSpPr>
        <p:spPr>
          <a:xfrm>
            <a:off x="3294484" y="4526658"/>
            <a:ext cx="0" cy="567560"/>
          </a:xfrm>
          <a:prstGeom prst="line">
            <a:avLst/>
          </a:prstGeom>
          <a:noFill/>
          <a:ln w="6350" cap="flat" cmpd="sng" algn="ctr">
            <a:solidFill>
              <a:srgbClr val="11326B"/>
            </a:solidFill>
            <a:prstDash val="solid"/>
            <a:miter lim="800000"/>
          </a:ln>
          <a:effectLst/>
        </p:spPr>
      </p:cxnSp>
      <p:cxnSp>
        <p:nvCxnSpPr>
          <p:cNvPr id="51" name="直接连接符 50">
            <a:extLst>
              <a:ext uri="{FF2B5EF4-FFF2-40B4-BE49-F238E27FC236}">
                <a16:creationId xmlns:a16="http://schemas.microsoft.com/office/drawing/2014/main" id="{03541381-7D9E-FCC2-66D9-29C357DD9A2E}"/>
              </a:ext>
            </a:extLst>
          </p:cNvPr>
          <p:cNvCxnSpPr/>
          <p:nvPr/>
        </p:nvCxnSpPr>
        <p:spPr>
          <a:xfrm>
            <a:off x="2218159" y="4526658"/>
            <a:ext cx="0" cy="567560"/>
          </a:xfrm>
          <a:prstGeom prst="line">
            <a:avLst/>
          </a:prstGeom>
          <a:noFill/>
          <a:ln w="6350" cap="flat" cmpd="sng" algn="ctr">
            <a:solidFill>
              <a:srgbClr val="11326B"/>
            </a:solidFill>
            <a:prstDash val="solid"/>
            <a:miter lim="800000"/>
          </a:ln>
          <a:effectLst/>
        </p:spPr>
      </p:cxnSp>
      <p:sp>
        <p:nvSpPr>
          <p:cNvPr id="52" name="earth-globe_231045">
            <a:extLst>
              <a:ext uri="{FF2B5EF4-FFF2-40B4-BE49-F238E27FC236}">
                <a16:creationId xmlns:a16="http://schemas.microsoft.com/office/drawing/2014/main" id="{6D6F3531-F6BE-522A-659E-E24E9D164350}"/>
              </a:ext>
            </a:extLst>
          </p:cNvPr>
          <p:cNvSpPr/>
          <p:nvPr/>
        </p:nvSpPr>
        <p:spPr>
          <a:xfrm>
            <a:off x="1250704" y="4489705"/>
            <a:ext cx="649128" cy="646020"/>
          </a:xfrm>
          <a:custGeom>
            <a:avLst/>
            <a:gdLst>
              <a:gd name="T0" fmla="*/ 121763 h 600884"/>
              <a:gd name="T1" fmla="*/ 121763 h 600884"/>
              <a:gd name="T2" fmla="*/ 121763 h 600884"/>
              <a:gd name="T3" fmla="*/ 121763 h 600884"/>
              <a:gd name="T4" fmla="*/ 121763 h 600884"/>
              <a:gd name="T5" fmla="*/ 121763 h 600884"/>
              <a:gd name="T6" fmla="*/ 121763 h 600884"/>
              <a:gd name="T7" fmla="*/ 121763 h 600884"/>
              <a:gd name="T8" fmla="*/ 121763 h 600884"/>
              <a:gd name="T9" fmla="*/ 121763 h 600884"/>
              <a:gd name="T10" fmla="*/ 121763 h 600884"/>
              <a:gd name="T11" fmla="*/ 121763 h 600884"/>
              <a:gd name="T12" fmla="*/ 121763 h 600884"/>
              <a:gd name="T13" fmla="*/ 121763 h 600884"/>
              <a:gd name="T14" fmla="*/ 121763 h 600884"/>
              <a:gd name="T15" fmla="*/ 121763 h 600884"/>
              <a:gd name="T16" fmla="*/ 121763 h 600884"/>
              <a:gd name="T17" fmla="*/ 121763 h 600884"/>
              <a:gd name="T18" fmla="*/ 121763 h 600884"/>
              <a:gd name="T19" fmla="*/ 121763 h 600884"/>
              <a:gd name="T20" fmla="*/ 121763 h 600884"/>
              <a:gd name="T21" fmla="*/ 121763 h 600884"/>
              <a:gd name="T22" fmla="*/ 121763 h 600884"/>
              <a:gd name="T23" fmla="*/ 121763 h 600884"/>
              <a:gd name="T24" fmla="*/ 121763 h 600884"/>
              <a:gd name="T25" fmla="*/ 121763 h 600884"/>
              <a:gd name="T26" fmla="*/ 121763 h 600884"/>
              <a:gd name="T27" fmla="*/ 121763 h 600884"/>
              <a:gd name="T28" fmla="*/ 121763 h 600884"/>
              <a:gd name="T29" fmla="*/ 121763 h 600884"/>
              <a:gd name="T30" fmla="*/ 121763 h 600884"/>
              <a:gd name="T31" fmla="*/ 121763 h 600884"/>
              <a:gd name="T32" fmla="*/ 121763 h 600884"/>
              <a:gd name="T33" fmla="*/ 121763 h 600884"/>
              <a:gd name="T34" fmla="*/ 121763 h 600884"/>
              <a:gd name="T35" fmla="*/ 121763 h 600884"/>
              <a:gd name="T36" fmla="*/ 121763 h 600884"/>
              <a:gd name="T37" fmla="*/ 121763 h 600884"/>
              <a:gd name="T38" fmla="*/ 121763 h 600884"/>
              <a:gd name="T39" fmla="*/ 121763 h 600884"/>
              <a:gd name="T40" fmla="*/ 121763 h 600884"/>
              <a:gd name="T41" fmla="*/ 121763 h 600884"/>
              <a:gd name="T42" fmla="*/ 121763 h 600884"/>
              <a:gd name="T43" fmla="*/ 121763 h 600884"/>
              <a:gd name="T44" fmla="*/ 121763 h 600884"/>
              <a:gd name="T45" fmla="*/ 121763 h 600884"/>
              <a:gd name="T46" fmla="*/ 121763 h 600884"/>
              <a:gd name="T47" fmla="*/ 121763 h 600884"/>
              <a:gd name="T48" fmla="*/ 121763 h 600884"/>
              <a:gd name="T49" fmla="*/ 121763 h 600884"/>
              <a:gd name="T50" fmla="*/ 121763 h 600884"/>
              <a:gd name="T51" fmla="*/ 121763 h 600884"/>
              <a:gd name="T52" fmla="*/ 121763 h 600884"/>
              <a:gd name="T53" fmla="*/ 121763 h 600884"/>
              <a:gd name="T54" fmla="*/ 121763 h 600884"/>
              <a:gd name="T55" fmla="*/ 121763 h 600884"/>
              <a:gd name="T56" fmla="*/ 121763 h 600884"/>
              <a:gd name="T57" fmla="*/ 121763 h 600884"/>
              <a:gd name="T58" fmla="*/ 121763 h 600884"/>
              <a:gd name="T59" fmla="*/ 121763 h 600884"/>
              <a:gd name="T60" fmla="*/ 121763 h 600884"/>
              <a:gd name="T61" fmla="*/ 121763 h 600884"/>
              <a:gd name="T62" fmla="*/ 121763 h 600884"/>
              <a:gd name="T63" fmla="*/ 121763 h 600884"/>
              <a:gd name="T64" fmla="*/ 121763 h 600884"/>
              <a:gd name="T65" fmla="*/ 121763 h 600884"/>
              <a:gd name="T66" fmla="*/ 121763 h 600884"/>
              <a:gd name="T67" fmla="*/ 121763 h 600884"/>
              <a:gd name="T68" fmla="*/ 121763 h 600884"/>
              <a:gd name="T69" fmla="*/ 121763 h 600884"/>
              <a:gd name="T70" fmla="*/ 121763 h 600884"/>
              <a:gd name="T71" fmla="*/ 121763 h 600884"/>
              <a:gd name="T72" fmla="*/ 121763 h 600884"/>
              <a:gd name="T73" fmla="*/ 121763 h 600884"/>
              <a:gd name="T74" fmla="*/ 121763 h 600884"/>
              <a:gd name="T75" fmla="*/ 121763 h 600884"/>
              <a:gd name="T76" fmla="*/ 121763 h 600884"/>
              <a:gd name="T77" fmla="*/ 121763 h 600884"/>
              <a:gd name="T78" fmla="*/ 121763 h 600884"/>
              <a:gd name="T79" fmla="*/ 121763 h 600884"/>
              <a:gd name="T80" fmla="*/ 121763 h 600884"/>
              <a:gd name="T81" fmla="*/ 121763 h 600884"/>
              <a:gd name="T82" fmla="*/ 121763 h 600884"/>
              <a:gd name="T83" fmla="*/ 121763 h 600884"/>
              <a:gd name="T84" fmla="*/ 121763 h 600884"/>
              <a:gd name="T85" fmla="*/ 121763 h 600884"/>
              <a:gd name="T86" fmla="*/ 121763 h 600884"/>
              <a:gd name="T87" fmla="*/ 121763 h 600884"/>
              <a:gd name="T88" fmla="*/ 121763 h 600884"/>
              <a:gd name="T89" fmla="*/ 121763 h 600884"/>
              <a:gd name="T90" fmla="*/ 121763 h 600884"/>
              <a:gd name="T91" fmla="*/ 121763 h 600884"/>
              <a:gd name="T92" fmla="*/ 121763 h 600884"/>
              <a:gd name="T93" fmla="*/ 121763 h 600884"/>
              <a:gd name="T94" fmla="*/ 121763 h 600884"/>
              <a:gd name="T95" fmla="*/ 121763 h 600884"/>
              <a:gd name="T96" fmla="*/ 121763 h 600884"/>
              <a:gd name="T97" fmla="*/ 121763 h 600884"/>
              <a:gd name="T98" fmla="*/ 121763 h 600884"/>
              <a:gd name="T99" fmla="*/ 121763 h 600884"/>
              <a:gd name="T100" fmla="*/ 121763 h 600884"/>
              <a:gd name="T101" fmla="*/ 121763 h 600884"/>
              <a:gd name="T102" fmla="*/ 121763 h 600884"/>
              <a:gd name="T103" fmla="*/ 121763 h 600884"/>
              <a:gd name="T104" fmla="*/ 121763 h 600884"/>
              <a:gd name="T105" fmla="*/ 121763 h 600884"/>
              <a:gd name="T106" fmla="*/ 121763 h 600884"/>
              <a:gd name="T107" fmla="*/ 121763 h 600884"/>
              <a:gd name="T108" fmla="*/ 121763 h 600884"/>
              <a:gd name="T109" fmla="*/ 121763 h 600884"/>
              <a:gd name="T110" fmla="*/ 121763 h 600884"/>
              <a:gd name="T111" fmla="*/ 121763 h 600884"/>
              <a:gd name="T112" fmla="*/ 121763 h 600884"/>
              <a:gd name="T113" fmla="*/ 121763 h 600884"/>
              <a:gd name="T114" fmla="*/ 121763 h 600884"/>
              <a:gd name="T115" fmla="*/ 121763 h 600884"/>
              <a:gd name="T116" fmla="*/ 121763 h 600884"/>
              <a:gd name="T117" fmla="*/ 121763 h 600884"/>
              <a:gd name="T118" fmla="*/ 121763 h 600884"/>
              <a:gd name="T119" fmla="*/ 121763 h 600884"/>
              <a:gd name="T120" fmla="*/ 121763 h 600884"/>
              <a:gd name="T121" fmla="*/ 121763 h 600884"/>
              <a:gd name="T122" fmla="*/ 121763 h 600884"/>
              <a:gd name="T123" fmla="*/ 121763 h 600884"/>
              <a:gd name="T124" fmla="*/ 121763 h 600884"/>
              <a:gd name="T125" fmla="*/ 121763 h 600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1" h="669">
                <a:moveTo>
                  <a:pt x="282" y="479"/>
                </a:moveTo>
                <a:cubicBezTo>
                  <a:pt x="282" y="478"/>
                  <a:pt x="282" y="478"/>
                  <a:pt x="282" y="478"/>
                </a:cubicBezTo>
                <a:cubicBezTo>
                  <a:pt x="283" y="479"/>
                  <a:pt x="283" y="479"/>
                  <a:pt x="282" y="479"/>
                </a:cubicBezTo>
                <a:close/>
                <a:moveTo>
                  <a:pt x="281" y="478"/>
                </a:moveTo>
                <a:cubicBezTo>
                  <a:pt x="280" y="477"/>
                  <a:pt x="281" y="478"/>
                  <a:pt x="282" y="478"/>
                </a:cubicBezTo>
                <a:cubicBezTo>
                  <a:pt x="282" y="478"/>
                  <a:pt x="282" y="478"/>
                  <a:pt x="281" y="478"/>
                </a:cubicBezTo>
                <a:close/>
                <a:moveTo>
                  <a:pt x="355" y="304"/>
                </a:moveTo>
                <a:cubicBezTo>
                  <a:pt x="355" y="304"/>
                  <a:pt x="355" y="305"/>
                  <a:pt x="355" y="305"/>
                </a:cubicBezTo>
                <a:cubicBezTo>
                  <a:pt x="356" y="304"/>
                  <a:pt x="355" y="304"/>
                  <a:pt x="355" y="304"/>
                </a:cubicBezTo>
                <a:close/>
                <a:moveTo>
                  <a:pt x="457" y="461"/>
                </a:moveTo>
                <a:cubicBezTo>
                  <a:pt x="459" y="461"/>
                  <a:pt x="463" y="461"/>
                  <a:pt x="465" y="461"/>
                </a:cubicBezTo>
                <a:lnTo>
                  <a:pt x="466" y="461"/>
                </a:lnTo>
                <a:cubicBezTo>
                  <a:pt x="468" y="461"/>
                  <a:pt x="470" y="460"/>
                  <a:pt x="473" y="458"/>
                </a:cubicBezTo>
                <a:lnTo>
                  <a:pt x="474" y="458"/>
                </a:lnTo>
                <a:lnTo>
                  <a:pt x="474" y="458"/>
                </a:lnTo>
                <a:cubicBezTo>
                  <a:pt x="471" y="458"/>
                  <a:pt x="468" y="457"/>
                  <a:pt x="465" y="457"/>
                </a:cubicBezTo>
                <a:cubicBezTo>
                  <a:pt x="462" y="457"/>
                  <a:pt x="459" y="456"/>
                  <a:pt x="456" y="456"/>
                </a:cubicBezTo>
                <a:cubicBezTo>
                  <a:pt x="458" y="457"/>
                  <a:pt x="460" y="459"/>
                  <a:pt x="459" y="459"/>
                </a:cubicBezTo>
                <a:cubicBezTo>
                  <a:pt x="457" y="459"/>
                  <a:pt x="455" y="461"/>
                  <a:pt x="457" y="461"/>
                </a:cubicBezTo>
                <a:close/>
                <a:moveTo>
                  <a:pt x="443" y="317"/>
                </a:moveTo>
                <a:lnTo>
                  <a:pt x="442" y="316"/>
                </a:lnTo>
                <a:cubicBezTo>
                  <a:pt x="441" y="321"/>
                  <a:pt x="440" y="326"/>
                  <a:pt x="439" y="330"/>
                </a:cubicBezTo>
                <a:cubicBezTo>
                  <a:pt x="440" y="331"/>
                  <a:pt x="439" y="331"/>
                  <a:pt x="442" y="331"/>
                </a:cubicBezTo>
                <a:cubicBezTo>
                  <a:pt x="447" y="331"/>
                  <a:pt x="444" y="331"/>
                  <a:pt x="447" y="331"/>
                </a:cubicBezTo>
                <a:cubicBezTo>
                  <a:pt x="451" y="331"/>
                  <a:pt x="451" y="332"/>
                  <a:pt x="452" y="330"/>
                </a:cubicBezTo>
                <a:cubicBezTo>
                  <a:pt x="453" y="329"/>
                  <a:pt x="453" y="331"/>
                  <a:pt x="453" y="327"/>
                </a:cubicBezTo>
                <a:cubicBezTo>
                  <a:pt x="453" y="323"/>
                  <a:pt x="451" y="322"/>
                  <a:pt x="450" y="321"/>
                </a:cubicBezTo>
                <a:cubicBezTo>
                  <a:pt x="448" y="320"/>
                  <a:pt x="446" y="318"/>
                  <a:pt x="443" y="317"/>
                </a:cubicBezTo>
                <a:close/>
                <a:moveTo>
                  <a:pt x="423" y="391"/>
                </a:moveTo>
                <a:lnTo>
                  <a:pt x="422" y="394"/>
                </a:lnTo>
                <a:lnTo>
                  <a:pt x="423" y="394"/>
                </a:lnTo>
                <a:cubicBezTo>
                  <a:pt x="423" y="394"/>
                  <a:pt x="424" y="395"/>
                  <a:pt x="424" y="396"/>
                </a:cubicBezTo>
                <a:cubicBezTo>
                  <a:pt x="425" y="396"/>
                  <a:pt x="425" y="395"/>
                  <a:pt x="425" y="395"/>
                </a:cubicBezTo>
                <a:cubicBezTo>
                  <a:pt x="425" y="395"/>
                  <a:pt x="425" y="394"/>
                  <a:pt x="424" y="392"/>
                </a:cubicBezTo>
                <a:cubicBezTo>
                  <a:pt x="424" y="391"/>
                  <a:pt x="423" y="391"/>
                  <a:pt x="423" y="391"/>
                </a:cubicBezTo>
                <a:close/>
                <a:moveTo>
                  <a:pt x="433" y="356"/>
                </a:moveTo>
                <a:lnTo>
                  <a:pt x="432" y="356"/>
                </a:lnTo>
                <a:lnTo>
                  <a:pt x="432" y="358"/>
                </a:lnTo>
                <a:cubicBezTo>
                  <a:pt x="430" y="365"/>
                  <a:pt x="428" y="373"/>
                  <a:pt x="426" y="380"/>
                </a:cubicBezTo>
                <a:cubicBezTo>
                  <a:pt x="427" y="380"/>
                  <a:pt x="429" y="381"/>
                  <a:pt x="429" y="381"/>
                </a:cubicBezTo>
                <a:cubicBezTo>
                  <a:pt x="429" y="381"/>
                  <a:pt x="431" y="380"/>
                  <a:pt x="431" y="377"/>
                </a:cubicBezTo>
                <a:cubicBezTo>
                  <a:pt x="432" y="375"/>
                  <a:pt x="433" y="372"/>
                  <a:pt x="433" y="372"/>
                </a:cubicBezTo>
                <a:cubicBezTo>
                  <a:pt x="433" y="372"/>
                  <a:pt x="434" y="372"/>
                  <a:pt x="435" y="372"/>
                </a:cubicBezTo>
                <a:cubicBezTo>
                  <a:pt x="435" y="371"/>
                  <a:pt x="436" y="370"/>
                  <a:pt x="436" y="368"/>
                </a:cubicBezTo>
                <a:cubicBezTo>
                  <a:pt x="436" y="365"/>
                  <a:pt x="434" y="364"/>
                  <a:pt x="434" y="362"/>
                </a:cubicBezTo>
                <a:cubicBezTo>
                  <a:pt x="434" y="360"/>
                  <a:pt x="435" y="355"/>
                  <a:pt x="435" y="355"/>
                </a:cubicBezTo>
                <a:lnTo>
                  <a:pt x="433" y="356"/>
                </a:lnTo>
                <a:close/>
                <a:moveTo>
                  <a:pt x="482" y="459"/>
                </a:moveTo>
                <a:lnTo>
                  <a:pt x="482" y="459"/>
                </a:lnTo>
                <a:cubicBezTo>
                  <a:pt x="481" y="463"/>
                  <a:pt x="479" y="467"/>
                  <a:pt x="478" y="469"/>
                </a:cubicBezTo>
                <a:cubicBezTo>
                  <a:pt x="476" y="472"/>
                  <a:pt x="470" y="480"/>
                  <a:pt x="466" y="483"/>
                </a:cubicBezTo>
                <a:cubicBezTo>
                  <a:pt x="466" y="483"/>
                  <a:pt x="466" y="484"/>
                  <a:pt x="465" y="484"/>
                </a:cubicBezTo>
                <a:cubicBezTo>
                  <a:pt x="460" y="488"/>
                  <a:pt x="449" y="497"/>
                  <a:pt x="446" y="499"/>
                </a:cubicBezTo>
                <a:cubicBezTo>
                  <a:pt x="443" y="501"/>
                  <a:pt x="430" y="513"/>
                  <a:pt x="428" y="514"/>
                </a:cubicBezTo>
                <a:cubicBezTo>
                  <a:pt x="426" y="515"/>
                  <a:pt x="424" y="519"/>
                  <a:pt x="424" y="519"/>
                </a:cubicBezTo>
                <a:lnTo>
                  <a:pt x="422" y="523"/>
                </a:lnTo>
                <a:lnTo>
                  <a:pt x="423" y="525"/>
                </a:lnTo>
                <a:cubicBezTo>
                  <a:pt x="423" y="525"/>
                  <a:pt x="421" y="528"/>
                  <a:pt x="420" y="530"/>
                </a:cubicBezTo>
                <a:cubicBezTo>
                  <a:pt x="420" y="530"/>
                  <a:pt x="420" y="531"/>
                  <a:pt x="419" y="531"/>
                </a:cubicBezTo>
                <a:cubicBezTo>
                  <a:pt x="402" y="538"/>
                  <a:pt x="383" y="543"/>
                  <a:pt x="365" y="545"/>
                </a:cubicBezTo>
                <a:cubicBezTo>
                  <a:pt x="361" y="553"/>
                  <a:pt x="358" y="560"/>
                  <a:pt x="354" y="567"/>
                </a:cubicBezTo>
                <a:cubicBezTo>
                  <a:pt x="389" y="565"/>
                  <a:pt x="424" y="555"/>
                  <a:pt x="456" y="536"/>
                </a:cubicBezTo>
                <a:cubicBezTo>
                  <a:pt x="489" y="517"/>
                  <a:pt x="515" y="492"/>
                  <a:pt x="534" y="463"/>
                </a:cubicBezTo>
                <a:cubicBezTo>
                  <a:pt x="526" y="463"/>
                  <a:pt x="518" y="462"/>
                  <a:pt x="510" y="462"/>
                </a:cubicBezTo>
                <a:cubicBezTo>
                  <a:pt x="501" y="461"/>
                  <a:pt x="492" y="460"/>
                  <a:pt x="482" y="459"/>
                </a:cubicBezTo>
                <a:close/>
                <a:moveTo>
                  <a:pt x="665" y="420"/>
                </a:moveTo>
                <a:cubicBezTo>
                  <a:pt x="654" y="459"/>
                  <a:pt x="541" y="463"/>
                  <a:pt x="398" y="435"/>
                </a:cubicBezTo>
                <a:cubicBezTo>
                  <a:pt x="351" y="573"/>
                  <a:pt x="290" y="669"/>
                  <a:pt x="251" y="659"/>
                </a:cubicBezTo>
                <a:cubicBezTo>
                  <a:pt x="227" y="652"/>
                  <a:pt x="216" y="605"/>
                  <a:pt x="218" y="535"/>
                </a:cubicBezTo>
                <a:cubicBezTo>
                  <a:pt x="219" y="535"/>
                  <a:pt x="220" y="535"/>
                  <a:pt x="221" y="536"/>
                </a:cubicBezTo>
                <a:cubicBezTo>
                  <a:pt x="186" y="516"/>
                  <a:pt x="157" y="487"/>
                  <a:pt x="135" y="450"/>
                </a:cubicBezTo>
                <a:cubicBezTo>
                  <a:pt x="117" y="418"/>
                  <a:pt x="106" y="383"/>
                  <a:pt x="104" y="348"/>
                </a:cubicBezTo>
                <a:cubicBezTo>
                  <a:pt x="111" y="351"/>
                  <a:pt x="118" y="355"/>
                  <a:pt x="125" y="358"/>
                </a:cubicBezTo>
                <a:cubicBezTo>
                  <a:pt x="150" y="370"/>
                  <a:pt x="176" y="381"/>
                  <a:pt x="203" y="391"/>
                </a:cubicBezTo>
                <a:lnTo>
                  <a:pt x="203" y="391"/>
                </a:lnTo>
                <a:lnTo>
                  <a:pt x="203" y="393"/>
                </a:lnTo>
                <a:lnTo>
                  <a:pt x="199" y="399"/>
                </a:lnTo>
                <a:lnTo>
                  <a:pt x="196" y="402"/>
                </a:lnTo>
                <a:lnTo>
                  <a:pt x="197" y="403"/>
                </a:lnTo>
                <a:lnTo>
                  <a:pt x="197" y="406"/>
                </a:lnTo>
                <a:lnTo>
                  <a:pt x="195" y="406"/>
                </a:lnTo>
                <a:lnTo>
                  <a:pt x="195" y="414"/>
                </a:lnTo>
                <a:cubicBezTo>
                  <a:pt x="195" y="416"/>
                  <a:pt x="201" y="417"/>
                  <a:pt x="201" y="417"/>
                </a:cubicBezTo>
                <a:lnTo>
                  <a:pt x="199" y="418"/>
                </a:lnTo>
                <a:cubicBezTo>
                  <a:pt x="199" y="418"/>
                  <a:pt x="199" y="420"/>
                  <a:pt x="201" y="422"/>
                </a:cubicBezTo>
                <a:cubicBezTo>
                  <a:pt x="203" y="425"/>
                  <a:pt x="204" y="427"/>
                  <a:pt x="205" y="429"/>
                </a:cubicBezTo>
                <a:cubicBezTo>
                  <a:pt x="205" y="432"/>
                  <a:pt x="206" y="438"/>
                  <a:pt x="206" y="438"/>
                </a:cubicBezTo>
                <a:cubicBezTo>
                  <a:pt x="206" y="438"/>
                  <a:pt x="210" y="445"/>
                  <a:pt x="212" y="448"/>
                </a:cubicBezTo>
                <a:cubicBezTo>
                  <a:pt x="214" y="451"/>
                  <a:pt x="218" y="455"/>
                  <a:pt x="220" y="458"/>
                </a:cubicBezTo>
                <a:cubicBezTo>
                  <a:pt x="221" y="461"/>
                  <a:pt x="225" y="460"/>
                  <a:pt x="232" y="461"/>
                </a:cubicBezTo>
                <a:cubicBezTo>
                  <a:pt x="238" y="463"/>
                  <a:pt x="241" y="465"/>
                  <a:pt x="241" y="465"/>
                </a:cubicBezTo>
                <a:cubicBezTo>
                  <a:pt x="241" y="465"/>
                  <a:pt x="245" y="468"/>
                  <a:pt x="247" y="469"/>
                </a:cubicBezTo>
                <a:cubicBezTo>
                  <a:pt x="249" y="471"/>
                  <a:pt x="252" y="471"/>
                  <a:pt x="258" y="471"/>
                </a:cubicBezTo>
                <a:cubicBezTo>
                  <a:pt x="264" y="471"/>
                  <a:pt x="260" y="471"/>
                  <a:pt x="267" y="472"/>
                </a:cubicBezTo>
                <a:lnTo>
                  <a:pt x="268" y="472"/>
                </a:lnTo>
                <a:cubicBezTo>
                  <a:pt x="277" y="474"/>
                  <a:pt x="270" y="473"/>
                  <a:pt x="278" y="477"/>
                </a:cubicBezTo>
                <a:lnTo>
                  <a:pt x="278" y="477"/>
                </a:lnTo>
                <a:cubicBezTo>
                  <a:pt x="280" y="478"/>
                  <a:pt x="282" y="478"/>
                  <a:pt x="282" y="478"/>
                </a:cubicBezTo>
                <a:cubicBezTo>
                  <a:pt x="283" y="480"/>
                  <a:pt x="282" y="483"/>
                  <a:pt x="283" y="484"/>
                </a:cubicBezTo>
                <a:cubicBezTo>
                  <a:pt x="283" y="486"/>
                  <a:pt x="285" y="484"/>
                  <a:pt x="287" y="484"/>
                </a:cubicBezTo>
                <a:cubicBezTo>
                  <a:pt x="288" y="484"/>
                  <a:pt x="288" y="485"/>
                  <a:pt x="290" y="486"/>
                </a:cubicBezTo>
                <a:cubicBezTo>
                  <a:pt x="290" y="486"/>
                  <a:pt x="291" y="486"/>
                  <a:pt x="291" y="486"/>
                </a:cubicBezTo>
                <a:cubicBezTo>
                  <a:pt x="294" y="487"/>
                  <a:pt x="295" y="485"/>
                  <a:pt x="295" y="485"/>
                </a:cubicBezTo>
                <a:lnTo>
                  <a:pt x="298" y="489"/>
                </a:lnTo>
                <a:lnTo>
                  <a:pt x="301" y="493"/>
                </a:lnTo>
                <a:lnTo>
                  <a:pt x="298" y="499"/>
                </a:lnTo>
                <a:lnTo>
                  <a:pt x="296" y="501"/>
                </a:lnTo>
                <a:cubicBezTo>
                  <a:pt x="296" y="501"/>
                  <a:pt x="296" y="498"/>
                  <a:pt x="296" y="496"/>
                </a:cubicBezTo>
                <a:cubicBezTo>
                  <a:pt x="296" y="494"/>
                  <a:pt x="294" y="497"/>
                  <a:pt x="294" y="497"/>
                </a:cubicBezTo>
                <a:lnTo>
                  <a:pt x="292" y="503"/>
                </a:lnTo>
                <a:lnTo>
                  <a:pt x="299" y="510"/>
                </a:lnTo>
                <a:lnTo>
                  <a:pt x="301" y="512"/>
                </a:lnTo>
                <a:lnTo>
                  <a:pt x="306" y="516"/>
                </a:lnTo>
                <a:lnTo>
                  <a:pt x="306" y="517"/>
                </a:lnTo>
                <a:lnTo>
                  <a:pt x="309" y="524"/>
                </a:lnTo>
                <a:lnTo>
                  <a:pt x="308" y="527"/>
                </a:lnTo>
                <a:lnTo>
                  <a:pt x="310" y="531"/>
                </a:lnTo>
                <a:cubicBezTo>
                  <a:pt x="310" y="531"/>
                  <a:pt x="308" y="532"/>
                  <a:pt x="306" y="532"/>
                </a:cubicBezTo>
                <a:cubicBezTo>
                  <a:pt x="305" y="533"/>
                  <a:pt x="305" y="533"/>
                  <a:pt x="304" y="533"/>
                </a:cubicBezTo>
                <a:cubicBezTo>
                  <a:pt x="303" y="533"/>
                  <a:pt x="302" y="534"/>
                  <a:pt x="301" y="535"/>
                </a:cubicBezTo>
                <a:cubicBezTo>
                  <a:pt x="300" y="536"/>
                  <a:pt x="299" y="538"/>
                  <a:pt x="299" y="538"/>
                </a:cubicBezTo>
                <a:cubicBezTo>
                  <a:pt x="299" y="538"/>
                  <a:pt x="300" y="539"/>
                  <a:pt x="301" y="541"/>
                </a:cubicBezTo>
                <a:cubicBezTo>
                  <a:pt x="302" y="541"/>
                  <a:pt x="303" y="542"/>
                  <a:pt x="303" y="543"/>
                </a:cubicBezTo>
                <a:cubicBezTo>
                  <a:pt x="304" y="543"/>
                  <a:pt x="304" y="544"/>
                  <a:pt x="305" y="544"/>
                </a:cubicBezTo>
                <a:cubicBezTo>
                  <a:pt x="305" y="544"/>
                  <a:pt x="305" y="544"/>
                  <a:pt x="306" y="544"/>
                </a:cubicBezTo>
                <a:cubicBezTo>
                  <a:pt x="306" y="544"/>
                  <a:pt x="306" y="544"/>
                  <a:pt x="305" y="544"/>
                </a:cubicBezTo>
                <a:lnTo>
                  <a:pt x="305" y="544"/>
                </a:lnTo>
                <a:lnTo>
                  <a:pt x="305" y="544"/>
                </a:lnTo>
                <a:lnTo>
                  <a:pt x="305" y="546"/>
                </a:lnTo>
                <a:lnTo>
                  <a:pt x="305" y="546"/>
                </a:lnTo>
                <a:cubicBezTo>
                  <a:pt x="302" y="551"/>
                  <a:pt x="298" y="557"/>
                  <a:pt x="294" y="563"/>
                </a:cubicBezTo>
                <a:cubicBezTo>
                  <a:pt x="270" y="559"/>
                  <a:pt x="248" y="550"/>
                  <a:pt x="226" y="539"/>
                </a:cubicBezTo>
                <a:cubicBezTo>
                  <a:pt x="226" y="539"/>
                  <a:pt x="226" y="539"/>
                  <a:pt x="226" y="539"/>
                </a:cubicBezTo>
                <a:cubicBezTo>
                  <a:pt x="227" y="581"/>
                  <a:pt x="235" y="609"/>
                  <a:pt x="250" y="613"/>
                </a:cubicBezTo>
                <a:cubicBezTo>
                  <a:pt x="280" y="621"/>
                  <a:pt x="327" y="543"/>
                  <a:pt x="367" y="428"/>
                </a:cubicBezTo>
                <a:cubicBezTo>
                  <a:pt x="350" y="424"/>
                  <a:pt x="333" y="420"/>
                  <a:pt x="316" y="416"/>
                </a:cubicBezTo>
                <a:cubicBezTo>
                  <a:pt x="136" y="368"/>
                  <a:pt x="0" y="291"/>
                  <a:pt x="13" y="245"/>
                </a:cubicBezTo>
                <a:cubicBezTo>
                  <a:pt x="19" y="221"/>
                  <a:pt x="67" y="210"/>
                  <a:pt x="137" y="212"/>
                </a:cubicBezTo>
                <a:cubicBezTo>
                  <a:pt x="136" y="214"/>
                  <a:pt x="135" y="215"/>
                  <a:pt x="134" y="217"/>
                </a:cubicBezTo>
                <a:cubicBezTo>
                  <a:pt x="154" y="181"/>
                  <a:pt x="184" y="151"/>
                  <a:pt x="221" y="129"/>
                </a:cubicBezTo>
                <a:cubicBezTo>
                  <a:pt x="259" y="108"/>
                  <a:pt x="300" y="98"/>
                  <a:pt x="340" y="98"/>
                </a:cubicBezTo>
                <a:cubicBezTo>
                  <a:pt x="338" y="98"/>
                  <a:pt x="337" y="98"/>
                  <a:pt x="336" y="98"/>
                </a:cubicBezTo>
                <a:cubicBezTo>
                  <a:pt x="368" y="36"/>
                  <a:pt x="402" y="0"/>
                  <a:pt x="426" y="7"/>
                </a:cubicBezTo>
                <a:cubicBezTo>
                  <a:pt x="472" y="19"/>
                  <a:pt x="470" y="175"/>
                  <a:pt x="422" y="355"/>
                </a:cubicBezTo>
                <a:cubicBezTo>
                  <a:pt x="417" y="372"/>
                  <a:pt x="412" y="389"/>
                  <a:pt x="407" y="405"/>
                </a:cubicBezTo>
                <a:cubicBezTo>
                  <a:pt x="526" y="428"/>
                  <a:pt x="618" y="426"/>
                  <a:pt x="626" y="396"/>
                </a:cubicBezTo>
                <a:cubicBezTo>
                  <a:pt x="630" y="381"/>
                  <a:pt x="610" y="360"/>
                  <a:pt x="574" y="339"/>
                </a:cubicBezTo>
                <a:lnTo>
                  <a:pt x="574" y="338"/>
                </a:lnTo>
                <a:cubicBezTo>
                  <a:pt x="573" y="363"/>
                  <a:pt x="569" y="387"/>
                  <a:pt x="561" y="409"/>
                </a:cubicBezTo>
                <a:cubicBezTo>
                  <a:pt x="553" y="410"/>
                  <a:pt x="546" y="410"/>
                  <a:pt x="541" y="410"/>
                </a:cubicBezTo>
                <a:lnTo>
                  <a:pt x="541" y="410"/>
                </a:lnTo>
                <a:cubicBezTo>
                  <a:pt x="536" y="410"/>
                  <a:pt x="533" y="410"/>
                  <a:pt x="530" y="410"/>
                </a:cubicBezTo>
                <a:cubicBezTo>
                  <a:pt x="524" y="409"/>
                  <a:pt x="518" y="409"/>
                  <a:pt x="512" y="409"/>
                </a:cubicBezTo>
                <a:cubicBezTo>
                  <a:pt x="513" y="405"/>
                  <a:pt x="514" y="402"/>
                  <a:pt x="514" y="401"/>
                </a:cubicBezTo>
                <a:cubicBezTo>
                  <a:pt x="515" y="399"/>
                  <a:pt x="516" y="396"/>
                  <a:pt x="516" y="396"/>
                </a:cubicBezTo>
                <a:lnTo>
                  <a:pt x="509" y="394"/>
                </a:lnTo>
                <a:lnTo>
                  <a:pt x="508" y="389"/>
                </a:lnTo>
                <a:lnTo>
                  <a:pt x="505" y="389"/>
                </a:lnTo>
                <a:lnTo>
                  <a:pt x="502" y="394"/>
                </a:lnTo>
                <a:cubicBezTo>
                  <a:pt x="502" y="394"/>
                  <a:pt x="500" y="397"/>
                  <a:pt x="497" y="399"/>
                </a:cubicBezTo>
                <a:cubicBezTo>
                  <a:pt x="495" y="400"/>
                  <a:pt x="491" y="400"/>
                  <a:pt x="491" y="400"/>
                </a:cubicBezTo>
                <a:lnTo>
                  <a:pt x="492" y="396"/>
                </a:lnTo>
                <a:cubicBezTo>
                  <a:pt x="491" y="396"/>
                  <a:pt x="488" y="397"/>
                  <a:pt x="488" y="397"/>
                </a:cubicBezTo>
                <a:lnTo>
                  <a:pt x="488" y="393"/>
                </a:lnTo>
                <a:cubicBezTo>
                  <a:pt x="488" y="393"/>
                  <a:pt x="486" y="390"/>
                  <a:pt x="485" y="390"/>
                </a:cubicBezTo>
                <a:cubicBezTo>
                  <a:pt x="483" y="389"/>
                  <a:pt x="481" y="386"/>
                  <a:pt x="481" y="386"/>
                </a:cubicBezTo>
                <a:cubicBezTo>
                  <a:pt x="481" y="386"/>
                  <a:pt x="480" y="385"/>
                  <a:pt x="479" y="383"/>
                </a:cubicBezTo>
                <a:cubicBezTo>
                  <a:pt x="479" y="383"/>
                  <a:pt x="479" y="383"/>
                  <a:pt x="479" y="383"/>
                </a:cubicBezTo>
                <a:lnTo>
                  <a:pt x="480" y="381"/>
                </a:lnTo>
                <a:cubicBezTo>
                  <a:pt x="480" y="381"/>
                  <a:pt x="482" y="378"/>
                  <a:pt x="484" y="375"/>
                </a:cubicBezTo>
                <a:cubicBezTo>
                  <a:pt x="487" y="373"/>
                  <a:pt x="487" y="378"/>
                  <a:pt x="490" y="380"/>
                </a:cubicBezTo>
                <a:cubicBezTo>
                  <a:pt x="492" y="381"/>
                  <a:pt x="491" y="384"/>
                  <a:pt x="491" y="384"/>
                </a:cubicBezTo>
                <a:cubicBezTo>
                  <a:pt x="491" y="384"/>
                  <a:pt x="492" y="385"/>
                  <a:pt x="494" y="385"/>
                </a:cubicBezTo>
                <a:cubicBezTo>
                  <a:pt x="496" y="385"/>
                  <a:pt x="497" y="387"/>
                  <a:pt x="497" y="387"/>
                </a:cubicBezTo>
                <a:lnTo>
                  <a:pt x="501" y="388"/>
                </a:lnTo>
                <a:lnTo>
                  <a:pt x="504" y="384"/>
                </a:lnTo>
                <a:cubicBezTo>
                  <a:pt x="504" y="384"/>
                  <a:pt x="505" y="381"/>
                  <a:pt x="507" y="381"/>
                </a:cubicBezTo>
                <a:cubicBezTo>
                  <a:pt x="510" y="381"/>
                  <a:pt x="508" y="385"/>
                  <a:pt x="508" y="387"/>
                </a:cubicBezTo>
                <a:cubicBezTo>
                  <a:pt x="508" y="388"/>
                  <a:pt x="510" y="387"/>
                  <a:pt x="515" y="384"/>
                </a:cubicBezTo>
                <a:cubicBezTo>
                  <a:pt x="520" y="382"/>
                  <a:pt x="518" y="383"/>
                  <a:pt x="523" y="380"/>
                </a:cubicBezTo>
                <a:cubicBezTo>
                  <a:pt x="527" y="377"/>
                  <a:pt x="525" y="378"/>
                  <a:pt x="527" y="377"/>
                </a:cubicBezTo>
                <a:cubicBezTo>
                  <a:pt x="528" y="375"/>
                  <a:pt x="530" y="374"/>
                  <a:pt x="530" y="374"/>
                </a:cubicBezTo>
                <a:lnTo>
                  <a:pt x="534" y="376"/>
                </a:lnTo>
                <a:lnTo>
                  <a:pt x="538" y="376"/>
                </a:lnTo>
                <a:lnTo>
                  <a:pt x="543" y="373"/>
                </a:lnTo>
                <a:lnTo>
                  <a:pt x="543" y="376"/>
                </a:lnTo>
                <a:cubicBezTo>
                  <a:pt x="543" y="376"/>
                  <a:pt x="540" y="380"/>
                  <a:pt x="542" y="383"/>
                </a:cubicBezTo>
                <a:cubicBezTo>
                  <a:pt x="544" y="385"/>
                  <a:pt x="544" y="384"/>
                  <a:pt x="543" y="388"/>
                </a:cubicBezTo>
                <a:cubicBezTo>
                  <a:pt x="542" y="391"/>
                  <a:pt x="542" y="391"/>
                  <a:pt x="543" y="393"/>
                </a:cubicBezTo>
                <a:cubicBezTo>
                  <a:pt x="543" y="394"/>
                  <a:pt x="543" y="394"/>
                  <a:pt x="543" y="395"/>
                </a:cubicBezTo>
                <a:cubicBezTo>
                  <a:pt x="560" y="340"/>
                  <a:pt x="555" y="279"/>
                  <a:pt x="524" y="226"/>
                </a:cubicBezTo>
                <a:cubicBezTo>
                  <a:pt x="509" y="200"/>
                  <a:pt x="490" y="179"/>
                  <a:pt x="468" y="162"/>
                </a:cubicBezTo>
                <a:cubicBezTo>
                  <a:pt x="468" y="154"/>
                  <a:pt x="469" y="145"/>
                  <a:pt x="469" y="137"/>
                </a:cubicBezTo>
                <a:cubicBezTo>
                  <a:pt x="498" y="157"/>
                  <a:pt x="523" y="183"/>
                  <a:pt x="542" y="215"/>
                </a:cubicBezTo>
                <a:cubicBezTo>
                  <a:pt x="563" y="252"/>
                  <a:pt x="573" y="293"/>
                  <a:pt x="573" y="333"/>
                </a:cubicBezTo>
                <a:cubicBezTo>
                  <a:pt x="573" y="332"/>
                  <a:pt x="573" y="331"/>
                  <a:pt x="573" y="330"/>
                </a:cubicBezTo>
                <a:cubicBezTo>
                  <a:pt x="636" y="362"/>
                  <a:pt x="671" y="396"/>
                  <a:pt x="665" y="420"/>
                </a:cubicBezTo>
                <a:close/>
                <a:moveTo>
                  <a:pt x="383" y="165"/>
                </a:moveTo>
                <a:cubicBezTo>
                  <a:pt x="383" y="165"/>
                  <a:pt x="385" y="163"/>
                  <a:pt x="386" y="163"/>
                </a:cubicBezTo>
                <a:cubicBezTo>
                  <a:pt x="388" y="162"/>
                  <a:pt x="386" y="162"/>
                  <a:pt x="385" y="161"/>
                </a:cubicBezTo>
                <a:cubicBezTo>
                  <a:pt x="384" y="160"/>
                  <a:pt x="383" y="162"/>
                  <a:pt x="383" y="162"/>
                </a:cubicBezTo>
                <a:cubicBezTo>
                  <a:pt x="383" y="162"/>
                  <a:pt x="382" y="163"/>
                  <a:pt x="381" y="164"/>
                </a:cubicBezTo>
                <a:cubicBezTo>
                  <a:pt x="381" y="164"/>
                  <a:pt x="381" y="164"/>
                  <a:pt x="381" y="164"/>
                </a:cubicBezTo>
                <a:cubicBezTo>
                  <a:pt x="381" y="165"/>
                  <a:pt x="380" y="163"/>
                  <a:pt x="380" y="162"/>
                </a:cubicBezTo>
                <a:cubicBezTo>
                  <a:pt x="380" y="161"/>
                  <a:pt x="375" y="162"/>
                  <a:pt x="375" y="162"/>
                </a:cubicBezTo>
                <a:cubicBezTo>
                  <a:pt x="376" y="162"/>
                  <a:pt x="376" y="164"/>
                  <a:pt x="376" y="164"/>
                </a:cubicBezTo>
                <a:cubicBezTo>
                  <a:pt x="376" y="164"/>
                  <a:pt x="377" y="166"/>
                  <a:pt x="377" y="167"/>
                </a:cubicBezTo>
                <a:cubicBezTo>
                  <a:pt x="377" y="168"/>
                  <a:pt x="377" y="169"/>
                  <a:pt x="377" y="170"/>
                </a:cubicBezTo>
                <a:cubicBezTo>
                  <a:pt x="378" y="171"/>
                  <a:pt x="380" y="172"/>
                  <a:pt x="380" y="172"/>
                </a:cubicBezTo>
                <a:lnTo>
                  <a:pt x="381" y="172"/>
                </a:lnTo>
                <a:lnTo>
                  <a:pt x="382" y="171"/>
                </a:lnTo>
                <a:lnTo>
                  <a:pt x="384" y="168"/>
                </a:lnTo>
                <a:lnTo>
                  <a:pt x="385" y="167"/>
                </a:lnTo>
                <a:lnTo>
                  <a:pt x="383" y="165"/>
                </a:lnTo>
                <a:close/>
                <a:moveTo>
                  <a:pt x="357" y="150"/>
                </a:moveTo>
                <a:cubicBezTo>
                  <a:pt x="357" y="150"/>
                  <a:pt x="357" y="148"/>
                  <a:pt x="358" y="148"/>
                </a:cubicBezTo>
                <a:cubicBezTo>
                  <a:pt x="359" y="148"/>
                  <a:pt x="361" y="145"/>
                  <a:pt x="361" y="145"/>
                </a:cubicBezTo>
                <a:cubicBezTo>
                  <a:pt x="361" y="145"/>
                  <a:pt x="360" y="143"/>
                  <a:pt x="358" y="143"/>
                </a:cubicBezTo>
                <a:cubicBezTo>
                  <a:pt x="357" y="143"/>
                  <a:pt x="354" y="143"/>
                  <a:pt x="354" y="143"/>
                </a:cubicBezTo>
                <a:lnTo>
                  <a:pt x="353" y="141"/>
                </a:lnTo>
                <a:cubicBezTo>
                  <a:pt x="353" y="141"/>
                  <a:pt x="352" y="141"/>
                  <a:pt x="350" y="142"/>
                </a:cubicBezTo>
                <a:cubicBezTo>
                  <a:pt x="348" y="143"/>
                  <a:pt x="347" y="141"/>
                  <a:pt x="347" y="141"/>
                </a:cubicBezTo>
                <a:lnTo>
                  <a:pt x="347" y="138"/>
                </a:lnTo>
                <a:lnTo>
                  <a:pt x="344" y="138"/>
                </a:lnTo>
                <a:lnTo>
                  <a:pt x="342" y="137"/>
                </a:lnTo>
                <a:cubicBezTo>
                  <a:pt x="342" y="137"/>
                  <a:pt x="341" y="135"/>
                  <a:pt x="343" y="135"/>
                </a:cubicBezTo>
                <a:cubicBezTo>
                  <a:pt x="344" y="135"/>
                  <a:pt x="346" y="135"/>
                  <a:pt x="346" y="135"/>
                </a:cubicBezTo>
                <a:lnTo>
                  <a:pt x="348" y="134"/>
                </a:lnTo>
                <a:lnTo>
                  <a:pt x="347" y="131"/>
                </a:lnTo>
                <a:lnTo>
                  <a:pt x="349" y="129"/>
                </a:lnTo>
                <a:cubicBezTo>
                  <a:pt x="349" y="129"/>
                  <a:pt x="345" y="128"/>
                  <a:pt x="345" y="129"/>
                </a:cubicBezTo>
                <a:cubicBezTo>
                  <a:pt x="344" y="130"/>
                  <a:pt x="341" y="131"/>
                  <a:pt x="341" y="131"/>
                </a:cubicBezTo>
                <a:cubicBezTo>
                  <a:pt x="341" y="131"/>
                  <a:pt x="341" y="130"/>
                  <a:pt x="340" y="128"/>
                </a:cubicBezTo>
                <a:cubicBezTo>
                  <a:pt x="338" y="126"/>
                  <a:pt x="340" y="125"/>
                  <a:pt x="337" y="126"/>
                </a:cubicBezTo>
                <a:cubicBezTo>
                  <a:pt x="335" y="126"/>
                  <a:pt x="334" y="127"/>
                  <a:pt x="333" y="128"/>
                </a:cubicBezTo>
                <a:cubicBezTo>
                  <a:pt x="332" y="129"/>
                  <a:pt x="331" y="129"/>
                  <a:pt x="331" y="129"/>
                </a:cubicBezTo>
                <a:cubicBezTo>
                  <a:pt x="331" y="129"/>
                  <a:pt x="328" y="130"/>
                  <a:pt x="328" y="131"/>
                </a:cubicBezTo>
                <a:cubicBezTo>
                  <a:pt x="327" y="133"/>
                  <a:pt x="332" y="133"/>
                  <a:pt x="332" y="133"/>
                </a:cubicBezTo>
                <a:cubicBezTo>
                  <a:pt x="332" y="133"/>
                  <a:pt x="332" y="133"/>
                  <a:pt x="333" y="133"/>
                </a:cubicBezTo>
                <a:cubicBezTo>
                  <a:pt x="333" y="132"/>
                  <a:pt x="334" y="131"/>
                  <a:pt x="335" y="132"/>
                </a:cubicBezTo>
                <a:cubicBezTo>
                  <a:pt x="337" y="133"/>
                  <a:pt x="338" y="135"/>
                  <a:pt x="338" y="135"/>
                </a:cubicBezTo>
                <a:lnTo>
                  <a:pt x="333" y="137"/>
                </a:lnTo>
                <a:lnTo>
                  <a:pt x="333" y="137"/>
                </a:lnTo>
                <a:lnTo>
                  <a:pt x="330" y="135"/>
                </a:lnTo>
                <a:lnTo>
                  <a:pt x="325" y="135"/>
                </a:lnTo>
                <a:lnTo>
                  <a:pt x="323" y="136"/>
                </a:lnTo>
                <a:lnTo>
                  <a:pt x="318" y="137"/>
                </a:lnTo>
                <a:cubicBezTo>
                  <a:pt x="318" y="137"/>
                  <a:pt x="319" y="139"/>
                  <a:pt x="319" y="140"/>
                </a:cubicBezTo>
                <a:cubicBezTo>
                  <a:pt x="319" y="142"/>
                  <a:pt x="317" y="143"/>
                  <a:pt x="317" y="143"/>
                </a:cubicBezTo>
                <a:lnTo>
                  <a:pt x="314" y="143"/>
                </a:lnTo>
                <a:lnTo>
                  <a:pt x="314" y="143"/>
                </a:lnTo>
                <a:lnTo>
                  <a:pt x="311" y="145"/>
                </a:lnTo>
                <a:cubicBezTo>
                  <a:pt x="311" y="145"/>
                  <a:pt x="308" y="145"/>
                  <a:pt x="307" y="146"/>
                </a:cubicBezTo>
                <a:cubicBezTo>
                  <a:pt x="306" y="146"/>
                  <a:pt x="306" y="146"/>
                  <a:pt x="306" y="146"/>
                </a:cubicBezTo>
                <a:cubicBezTo>
                  <a:pt x="305" y="147"/>
                  <a:pt x="303" y="146"/>
                  <a:pt x="303" y="148"/>
                </a:cubicBezTo>
                <a:cubicBezTo>
                  <a:pt x="303" y="150"/>
                  <a:pt x="304" y="151"/>
                  <a:pt x="302" y="151"/>
                </a:cubicBezTo>
                <a:cubicBezTo>
                  <a:pt x="302" y="151"/>
                  <a:pt x="301" y="151"/>
                  <a:pt x="301" y="151"/>
                </a:cubicBezTo>
                <a:cubicBezTo>
                  <a:pt x="299" y="151"/>
                  <a:pt x="297" y="152"/>
                  <a:pt x="297" y="152"/>
                </a:cubicBezTo>
                <a:cubicBezTo>
                  <a:pt x="297" y="152"/>
                  <a:pt x="296" y="153"/>
                  <a:pt x="294" y="154"/>
                </a:cubicBezTo>
                <a:cubicBezTo>
                  <a:pt x="293" y="155"/>
                  <a:pt x="290" y="156"/>
                  <a:pt x="290" y="156"/>
                </a:cubicBezTo>
                <a:lnTo>
                  <a:pt x="290" y="156"/>
                </a:lnTo>
                <a:lnTo>
                  <a:pt x="285" y="155"/>
                </a:lnTo>
                <a:lnTo>
                  <a:pt x="278" y="158"/>
                </a:lnTo>
                <a:lnTo>
                  <a:pt x="278" y="158"/>
                </a:lnTo>
                <a:lnTo>
                  <a:pt x="277" y="162"/>
                </a:lnTo>
                <a:lnTo>
                  <a:pt x="272" y="162"/>
                </a:lnTo>
                <a:cubicBezTo>
                  <a:pt x="272" y="162"/>
                  <a:pt x="269" y="164"/>
                  <a:pt x="268" y="165"/>
                </a:cubicBezTo>
                <a:cubicBezTo>
                  <a:pt x="268" y="166"/>
                  <a:pt x="268" y="166"/>
                  <a:pt x="267" y="167"/>
                </a:cubicBezTo>
                <a:cubicBezTo>
                  <a:pt x="266" y="167"/>
                  <a:pt x="266" y="168"/>
                  <a:pt x="266" y="168"/>
                </a:cubicBezTo>
                <a:cubicBezTo>
                  <a:pt x="266" y="168"/>
                  <a:pt x="263" y="169"/>
                  <a:pt x="262" y="170"/>
                </a:cubicBezTo>
                <a:cubicBezTo>
                  <a:pt x="261" y="171"/>
                  <a:pt x="259" y="173"/>
                  <a:pt x="259" y="173"/>
                </a:cubicBezTo>
                <a:lnTo>
                  <a:pt x="258" y="175"/>
                </a:lnTo>
                <a:lnTo>
                  <a:pt x="260" y="178"/>
                </a:lnTo>
                <a:lnTo>
                  <a:pt x="256" y="178"/>
                </a:lnTo>
                <a:lnTo>
                  <a:pt x="256" y="180"/>
                </a:lnTo>
                <a:cubicBezTo>
                  <a:pt x="258" y="182"/>
                  <a:pt x="260" y="183"/>
                  <a:pt x="261" y="182"/>
                </a:cubicBezTo>
                <a:cubicBezTo>
                  <a:pt x="262" y="181"/>
                  <a:pt x="261" y="181"/>
                  <a:pt x="263" y="180"/>
                </a:cubicBezTo>
                <a:cubicBezTo>
                  <a:pt x="264" y="180"/>
                  <a:pt x="265" y="179"/>
                  <a:pt x="267" y="179"/>
                </a:cubicBezTo>
                <a:cubicBezTo>
                  <a:pt x="268" y="178"/>
                  <a:pt x="269" y="178"/>
                  <a:pt x="269" y="178"/>
                </a:cubicBezTo>
                <a:cubicBezTo>
                  <a:pt x="271" y="177"/>
                  <a:pt x="273" y="175"/>
                  <a:pt x="274" y="175"/>
                </a:cubicBezTo>
                <a:cubicBezTo>
                  <a:pt x="276" y="175"/>
                  <a:pt x="277" y="175"/>
                  <a:pt x="277" y="175"/>
                </a:cubicBezTo>
                <a:lnTo>
                  <a:pt x="278" y="175"/>
                </a:lnTo>
                <a:lnTo>
                  <a:pt x="282" y="172"/>
                </a:lnTo>
                <a:lnTo>
                  <a:pt x="286" y="173"/>
                </a:lnTo>
                <a:lnTo>
                  <a:pt x="289" y="173"/>
                </a:lnTo>
                <a:cubicBezTo>
                  <a:pt x="289" y="173"/>
                  <a:pt x="289" y="174"/>
                  <a:pt x="290" y="174"/>
                </a:cubicBezTo>
                <a:cubicBezTo>
                  <a:pt x="290" y="175"/>
                  <a:pt x="290" y="175"/>
                  <a:pt x="291" y="175"/>
                </a:cubicBezTo>
                <a:cubicBezTo>
                  <a:pt x="292" y="176"/>
                  <a:pt x="295" y="176"/>
                  <a:pt x="295" y="176"/>
                </a:cubicBezTo>
                <a:cubicBezTo>
                  <a:pt x="295" y="176"/>
                  <a:pt x="296" y="174"/>
                  <a:pt x="298" y="174"/>
                </a:cubicBezTo>
                <a:lnTo>
                  <a:pt x="301" y="174"/>
                </a:lnTo>
                <a:lnTo>
                  <a:pt x="302" y="174"/>
                </a:lnTo>
                <a:lnTo>
                  <a:pt x="303" y="171"/>
                </a:lnTo>
                <a:lnTo>
                  <a:pt x="306" y="173"/>
                </a:lnTo>
                <a:lnTo>
                  <a:pt x="306" y="173"/>
                </a:lnTo>
                <a:lnTo>
                  <a:pt x="309" y="175"/>
                </a:lnTo>
                <a:cubicBezTo>
                  <a:pt x="309" y="175"/>
                  <a:pt x="308" y="175"/>
                  <a:pt x="310" y="176"/>
                </a:cubicBezTo>
                <a:cubicBezTo>
                  <a:pt x="312" y="177"/>
                  <a:pt x="313" y="176"/>
                  <a:pt x="314" y="176"/>
                </a:cubicBezTo>
                <a:cubicBezTo>
                  <a:pt x="315" y="176"/>
                  <a:pt x="315" y="176"/>
                  <a:pt x="315" y="176"/>
                </a:cubicBezTo>
                <a:lnTo>
                  <a:pt x="319" y="177"/>
                </a:lnTo>
                <a:cubicBezTo>
                  <a:pt x="319" y="177"/>
                  <a:pt x="320" y="173"/>
                  <a:pt x="318" y="173"/>
                </a:cubicBezTo>
                <a:cubicBezTo>
                  <a:pt x="317" y="173"/>
                  <a:pt x="315" y="171"/>
                  <a:pt x="315" y="171"/>
                </a:cubicBezTo>
                <a:lnTo>
                  <a:pt x="317" y="170"/>
                </a:lnTo>
                <a:lnTo>
                  <a:pt x="321" y="170"/>
                </a:lnTo>
                <a:lnTo>
                  <a:pt x="321" y="173"/>
                </a:lnTo>
                <a:lnTo>
                  <a:pt x="326" y="172"/>
                </a:lnTo>
                <a:lnTo>
                  <a:pt x="325" y="169"/>
                </a:lnTo>
                <a:lnTo>
                  <a:pt x="326" y="164"/>
                </a:lnTo>
                <a:lnTo>
                  <a:pt x="330" y="165"/>
                </a:lnTo>
                <a:lnTo>
                  <a:pt x="331" y="168"/>
                </a:lnTo>
                <a:cubicBezTo>
                  <a:pt x="331" y="168"/>
                  <a:pt x="332" y="169"/>
                  <a:pt x="333" y="169"/>
                </a:cubicBezTo>
                <a:cubicBezTo>
                  <a:pt x="334" y="169"/>
                  <a:pt x="335" y="169"/>
                  <a:pt x="335" y="168"/>
                </a:cubicBezTo>
                <a:cubicBezTo>
                  <a:pt x="335" y="167"/>
                  <a:pt x="334" y="165"/>
                  <a:pt x="335" y="165"/>
                </a:cubicBezTo>
                <a:cubicBezTo>
                  <a:pt x="336" y="165"/>
                  <a:pt x="339" y="164"/>
                  <a:pt x="339" y="164"/>
                </a:cubicBezTo>
                <a:lnTo>
                  <a:pt x="340" y="163"/>
                </a:lnTo>
                <a:lnTo>
                  <a:pt x="342" y="158"/>
                </a:lnTo>
                <a:lnTo>
                  <a:pt x="344" y="162"/>
                </a:lnTo>
                <a:lnTo>
                  <a:pt x="347" y="160"/>
                </a:lnTo>
                <a:lnTo>
                  <a:pt x="347" y="157"/>
                </a:lnTo>
                <a:lnTo>
                  <a:pt x="353" y="154"/>
                </a:lnTo>
                <a:cubicBezTo>
                  <a:pt x="353" y="154"/>
                  <a:pt x="356" y="154"/>
                  <a:pt x="358" y="154"/>
                </a:cubicBezTo>
                <a:cubicBezTo>
                  <a:pt x="359" y="154"/>
                  <a:pt x="360" y="153"/>
                  <a:pt x="360" y="153"/>
                </a:cubicBezTo>
                <a:cubicBezTo>
                  <a:pt x="360" y="153"/>
                  <a:pt x="361" y="151"/>
                  <a:pt x="359" y="151"/>
                </a:cubicBezTo>
                <a:cubicBezTo>
                  <a:pt x="358" y="151"/>
                  <a:pt x="357" y="150"/>
                  <a:pt x="357" y="150"/>
                </a:cubicBezTo>
                <a:close/>
                <a:moveTo>
                  <a:pt x="295" y="250"/>
                </a:moveTo>
                <a:lnTo>
                  <a:pt x="292" y="251"/>
                </a:lnTo>
                <a:lnTo>
                  <a:pt x="298" y="254"/>
                </a:lnTo>
                <a:lnTo>
                  <a:pt x="301" y="255"/>
                </a:lnTo>
                <a:lnTo>
                  <a:pt x="303" y="255"/>
                </a:lnTo>
                <a:cubicBezTo>
                  <a:pt x="303" y="255"/>
                  <a:pt x="305" y="252"/>
                  <a:pt x="305" y="249"/>
                </a:cubicBezTo>
                <a:cubicBezTo>
                  <a:pt x="305" y="248"/>
                  <a:pt x="305" y="248"/>
                  <a:pt x="306" y="247"/>
                </a:cubicBezTo>
                <a:cubicBezTo>
                  <a:pt x="306" y="247"/>
                  <a:pt x="307" y="247"/>
                  <a:pt x="308" y="246"/>
                </a:cubicBezTo>
                <a:cubicBezTo>
                  <a:pt x="310" y="244"/>
                  <a:pt x="310" y="244"/>
                  <a:pt x="309" y="242"/>
                </a:cubicBezTo>
                <a:cubicBezTo>
                  <a:pt x="309" y="241"/>
                  <a:pt x="307" y="241"/>
                  <a:pt x="306" y="241"/>
                </a:cubicBezTo>
                <a:cubicBezTo>
                  <a:pt x="306" y="241"/>
                  <a:pt x="305" y="241"/>
                  <a:pt x="305" y="241"/>
                </a:cubicBezTo>
                <a:lnTo>
                  <a:pt x="301" y="244"/>
                </a:lnTo>
                <a:lnTo>
                  <a:pt x="301" y="244"/>
                </a:lnTo>
                <a:lnTo>
                  <a:pt x="299" y="241"/>
                </a:lnTo>
                <a:lnTo>
                  <a:pt x="296" y="242"/>
                </a:lnTo>
                <a:lnTo>
                  <a:pt x="293" y="245"/>
                </a:lnTo>
                <a:cubicBezTo>
                  <a:pt x="293" y="245"/>
                  <a:pt x="295" y="245"/>
                  <a:pt x="295" y="245"/>
                </a:cubicBezTo>
                <a:cubicBezTo>
                  <a:pt x="295" y="245"/>
                  <a:pt x="295" y="245"/>
                  <a:pt x="297" y="245"/>
                </a:cubicBezTo>
                <a:cubicBezTo>
                  <a:pt x="300" y="245"/>
                  <a:pt x="297" y="247"/>
                  <a:pt x="297" y="247"/>
                </a:cubicBezTo>
                <a:lnTo>
                  <a:pt x="293" y="248"/>
                </a:lnTo>
                <a:lnTo>
                  <a:pt x="295" y="250"/>
                </a:lnTo>
                <a:close/>
                <a:moveTo>
                  <a:pt x="305" y="190"/>
                </a:moveTo>
                <a:lnTo>
                  <a:pt x="301" y="190"/>
                </a:lnTo>
                <a:lnTo>
                  <a:pt x="301" y="190"/>
                </a:lnTo>
                <a:cubicBezTo>
                  <a:pt x="301" y="190"/>
                  <a:pt x="300" y="194"/>
                  <a:pt x="301" y="196"/>
                </a:cubicBezTo>
                <a:cubicBezTo>
                  <a:pt x="301" y="196"/>
                  <a:pt x="301" y="196"/>
                  <a:pt x="301" y="196"/>
                </a:cubicBezTo>
                <a:cubicBezTo>
                  <a:pt x="302" y="198"/>
                  <a:pt x="303" y="199"/>
                  <a:pt x="306" y="199"/>
                </a:cubicBezTo>
                <a:cubicBezTo>
                  <a:pt x="307" y="199"/>
                  <a:pt x="308" y="199"/>
                  <a:pt x="309" y="199"/>
                </a:cubicBezTo>
                <a:cubicBezTo>
                  <a:pt x="312" y="199"/>
                  <a:pt x="312" y="198"/>
                  <a:pt x="313" y="198"/>
                </a:cubicBezTo>
                <a:lnTo>
                  <a:pt x="312" y="199"/>
                </a:lnTo>
                <a:cubicBezTo>
                  <a:pt x="312" y="199"/>
                  <a:pt x="313" y="198"/>
                  <a:pt x="313" y="198"/>
                </a:cubicBezTo>
                <a:lnTo>
                  <a:pt x="314" y="198"/>
                </a:lnTo>
                <a:lnTo>
                  <a:pt x="316" y="197"/>
                </a:lnTo>
                <a:cubicBezTo>
                  <a:pt x="316" y="197"/>
                  <a:pt x="320" y="195"/>
                  <a:pt x="320" y="193"/>
                </a:cubicBezTo>
                <a:cubicBezTo>
                  <a:pt x="320" y="191"/>
                  <a:pt x="317" y="192"/>
                  <a:pt x="314" y="192"/>
                </a:cubicBezTo>
                <a:lnTo>
                  <a:pt x="314" y="192"/>
                </a:lnTo>
                <a:cubicBezTo>
                  <a:pt x="312" y="192"/>
                  <a:pt x="312" y="192"/>
                  <a:pt x="311" y="189"/>
                </a:cubicBezTo>
                <a:cubicBezTo>
                  <a:pt x="310" y="186"/>
                  <a:pt x="310" y="191"/>
                  <a:pt x="310" y="191"/>
                </a:cubicBezTo>
                <a:cubicBezTo>
                  <a:pt x="310" y="191"/>
                  <a:pt x="309" y="190"/>
                  <a:pt x="308" y="188"/>
                </a:cubicBezTo>
                <a:cubicBezTo>
                  <a:pt x="307" y="186"/>
                  <a:pt x="307" y="184"/>
                  <a:pt x="307" y="184"/>
                </a:cubicBezTo>
                <a:lnTo>
                  <a:pt x="306" y="184"/>
                </a:lnTo>
                <a:lnTo>
                  <a:pt x="303" y="186"/>
                </a:lnTo>
                <a:lnTo>
                  <a:pt x="304" y="187"/>
                </a:lnTo>
                <a:lnTo>
                  <a:pt x="305" y="190"/>
                </a:lnTo>
                <a:close/>
                <a:moveTo>
                  <a:pt x="302" y="264"/>
                </a:moveTo>
                <a:cubicBezTo>
                  <a:pt x="302" y="264"/>
                  <a:pt x="303" y="265"/>
                  <a:pt x="305" y="267"/>
                </a:cubicBezTo>
                <a:cubicBezTo>
                  <a:pt x="305" y="268"/>
                  <a:pt x="306" y="268"/>
                  <a:pt x="306" y="267"/>
                </a:cubicBezTo>
                <a:cubicBezTo>
                  <a:pt x="306" y="267"/>
                  <a:pt x="307" y="265"/>
                  <a:pt x="307" y="265"/>
                </a:cubicBezTo>
                <a:cubicBezTo>
                  <a:pt x="309" y="265"/>
                  <a:pt x="308" y="267"/>
                  <a:pt x="309" y="267"/>
                </a:cubicBezTo>
                <a:cubicBezTo>
                  <a:pt x="311" y="267"/>
                  <a:pt x="314" y="267"/>
                  <a:pt x="314" y="267"/>
                </a:cubicBezTo>
                <a:lnTo>
                  <a:pt x="314" y="267"/>
                </a:lnTo>
                <a:lnTo>
                  <a:pt x="316" y="269"/>
                </a:lnTo>
                <a:cubicBezTo>
                  <a:pt x="316" y="269"/>
                  <a:pt x="319" y="268"/>
                  <a:pt x="319" y="267"/>
                </a:cubicBezTo>
                <a:cubicBezTo>
                  <a:pt x="320" y="265"/>
                  <a:pt x="320" y="265"/>
                  <a:pt x="322" y="265"/>
                </a:cubicBezTo>
                <a:cubicBezTo>
                  <a:pt x="324" y="265"/>
                  <a:pt x="323" y="265"/>
                  <a:pt x="326" y="263"/>
                </a:cubicBezTo>
                <a:cubicBezTo>
                  <a:pt x="328" y="261"/>
                  <a:pt x="325" y="259"/>
                  <a:pt x="323" y="258"/>
                </a:cubicBezTo>
                <a:cubicBezTo>
                  <a:pt x="321" y="257"/>
                  <a:pt x="322" y="255"/>
                  <a:pt x="322" y="255"/>
                </a:cubicBezTo>
                <a:lnTo>
                  <a:pt x="323" y="252"/>
                </a:lnTo>
                <a:cubicBezTo>
                  <a:pt x="323" y="252"/>
                  <a:pt x="323" y="250"/>
                  <a:pt x="322" y="249"/>
                </a:cubicBezTo>
                <a:cubicBezTo>
                  <a:pt x="322" y="247"/>
                  <a:pt x="322" y="246"/>
                  <a:pt x="321" y="244"/>
                </a:cubicBezTo>
                <a:cubicBezTo>
                  <a:pt x="321" y="242"/>
                  <a:pt x="319" y="242"/>
                  <a:pt x="319" y="242"/>
                </a:cubicBezTo>
                <a:lnTo>
                  <a:pt x="319" y="240"/>
                </a:lnTo>
                <a:cubicBezTo>
                  <a:pt x="319" y="240"/>
                  <a:pt x="323" y="240"/>
                  <a:pt x="324" y="240"/>
                </a:cubicBezTo>
                <a:cubicBezTo>
                  <a:pt x="326" y="239"/>
                  <a:pt x="324" y="236"/>
                  <a:pt x="324" y="236"/>
                </a:cubicBezTo>
                <a:cubicBezTo>
                  <a:pt x="324" y="236"/>
                  <a:pt x="321" y="235"/>
                  <a:pt x="319" y="234"/>
                </a:cubicBezTo>
                <a:cubicBezTo>
                  <a:pt x="317" y="234"/>
                  <a:pt x="318" y="233"/>
                  <a:pt x="322" y="233"/>
                </a:cubicBezTo>
                <a:cubicBezTo>
                  <a:pt x="326" y="233"/>
                  <a:pt x="323" y="231"/>
                  <a:pt x="323" y="231"/>
                </a:cubicBezTo>
                <a:lnTo>
                  <a:pt x="320" y="229"/>
                </a:lnTo>
                <a:cubicBezTo>
                  <a:pt x="320" y="229"/>
                  <a:pt x="318" y="231"/>
                  <a:pt x="315" y="232"/>
                </a:cubicBezTo>
                <a:cubicBezTo>
                  <a:pt x="315" y="232"/>
                  <a:pt x="314" y="233"/>
                  <a:pt x="314" y="233"/>
                </a:cubicBezTo>
                <a:cubicBezTo>
                  <a:pt x="313" y="234"/>
                  <a:pt x="314" y="235"/>
                  <a:pt x="313" y="236"/>
                </a:cubicBezTo>
                <a:lnTo>
                  <a:pt x="313" y="238"/>
                </a:lnTo>
                <a:lnTo>
                  <a:pt x="314" y="240"/>
                </a:lnTo>
                <a:lnTo>
                  <a:pt x="315" y="241"/>
                </a:lnTo>
                <a:cubicBezTo>
                  <a:pt x="315" y="241"/>
                  <a:pt x="315" y="242"/>
                  <a:pt x="314" y="243"/>
                </a:cubicBezTo>
                <a:cubicBezTo>
                  <a:pt x="314" y="244"/>
                  <a:pt x="314" y="245"/>
                  <a:pt x="313" y="245"/>
                </a:cubicBezTo>
                <a:cubicBezTo>
                  <a:pt x="312" y="247"/>
                  <a:pt x="314" y="248"/>
                  <a:pt x="314" y="248"/>
                </a:cubicBezTo>
                <a:cubicBezTo>
                  <a:pt x="314" y="248"/>
                  <a:pt x="314" y="252"/>
                  <a:pt x="313" y="254"/>
                </a:cubicBezTo>
                <a:cubicBezTo>
                  <a:pt x="313" y="255"/>
                  <a:pt x="309" y="252"/>
                  <a:pt x="309" y="252"/>
                </a:cubicBezTo>
                <a:lnTo>
                  <a:pt x="308" y="256"/>
                </a:lnTo>
                <a:lnTo>
                  <a:pt x="306" y="256"/>
                </a:lnTo>
                <a:lnTo>
                  <a:pt x="305" y="256"/>
                </a:lnTo>
                <a:lnTo>
                  <a:pt x="305" y="259"/>
                </a:lnTo>
                <a:lnTo>
                  <a:pt x="306" y="259"/>
                </a:lnTo>
                <a:lnTo>
                  <a:pt x="307" y="261"/>
                </a:lnTo>
                <a:lnTo>
                  <a:pt x="309" y="263"/>
                </a:lnTo>
                <a:lnTo>
                  <a:pt x="306" y="262"/>
                </a:lnTo>
                <a:lnTo>
                  <a:pt x="304" y="261"/>
                </a:lnTo>
                <a:lnTo>
                  <a:pt x="302" y="264"/>
                </a:lnTo>
                <a:close/>
                <a:moveTo>
                  <a:pt x="261" y="147"/>
                </a:moveTo>
                <a:lnTo>
                  <a:pt x="257" y="152"/>
                </a:lnTo>
                <a:cubicBezTo>
                  <a:pt x="257" y="152"/>
                  <a:pt x="261" y="152"/>
                  <a:pt x="262" y="152"/>
                </a:cubicBezTo>
                <a:cubicBezTo>
                  <a:pt x="263" y="152"/>
                  <a:pt x="265" y="151"/>
                  <a:pt x="267" y="149"/>
                </a:cubicBezTo>
                <a:cubicBezTo>
                  <a:pt x="269" y="148"/>
                  <a:pt x="270" y="147"/>
                  <a:pt x="271" y="146"/>
                </a:cubicBezTo>
                <a:cubicBezTo>
                  <a:pt x="274" y="144"/>
                  <a:pt x="275" y="145"/>
                  <a:pt x="275" y="145"/>
                </a:cubicBezTo>
                <a:lnTo>
                  <a:pt x="276" y="147"/>
                </a:lnTo>
                <a:lnTo>
                  <a:pt x="270" y="151"/>
                </a:lnTo>
                <a:lnTo>
                  <a:pt x="277" y="150"/>
                </a:lnTo>
                <a:lnTo>
                  <a:pt x="278" y="149"/>
                </a:lnTo>
                <a:lnTo>
                  <a:pt x="281" y="146"/>
                </a:lnTo>
                <a:lnTo>
                  <a:pt x="284" y="143"/>
                </a:lnTo>
                <a:lnTo>
                  <a:pt x="288" y="143"/>
                </a:lnTo>
                <a:lnTo>
                  <a:pt x="290" y="142"/>
                </a:lnTo>
                <a:lnTo>
                  <a:pt x="294" y="141"/>
                </a:lnTo>
                <a:cubicBezTo>
                  <a:pt x="294" y="141"/>
                  <a:pt x="297" y="139"/>
                  <a:pt x="298" y="137"/>
                </a:cubicBezTo>
                <a:cubicBezTo>
                  <a:pt x="299" y="135"/>
                  <a:pt x="300" y="136"/>
                  <a:pt x="301" y="136"/>
                </a:cubicBezTo>
                <a:cubicBezTo>
                  <a:pt x="301" y="136"/>
                  <a:pt x="302" y="136"/>
                  <a:pt x="302" y="136"/>
                </a:cubicBezTo>
                <a:cubicBezTo>
                  <a:pt x="304" y="136"/>
                  <a:pt x="303" y="134"/>
                  <a:pt x="303" y="132"/>
                </a:cubicBezTo>
                <a:cubicBezTo>
                  <a:pt x="303" y="131"/>
                  <a:pt x="304" y="131"/>
                  <a:pt x="306" y="131"/>
                </a:cubicBezTo>
                <a:cubicBezTo>
                  <a:pt x="307" y="131"/>
                  <a:pt x="309" y="131"/>
                  <a:pt x="310" y="131"/>
                </a:cubicBezTo>
                <a:cubicBezTo>
                  <a:pt x="311" y="130"/>
                  <a:pt x="309" y="128"/>
                  <a:pt x="307" y="127"/>
                </a:cubicBezTo>
                <a:lnTo>
                  <a:pt x="306" y="127"/>
                </a:lnTo>
                <a:cubicBezTo>
                  <a:pt x="304" y="127"/>
                  <a:pt x="303" y="126"/>
                  <a:pt x="303" y="125"/>
                </a:cubicBezTo>
                <a:cubicBezTo>
                  <a:pt x="303" y="124"/>
                  <a:pt x="302" y="123"/>
                  <a:pt x="301" y="124"/>
                </a:cubicBezTo>
                <a:cubicBezTo>
                  <a:pt x="300" y="124"/>
                  <a:pt x="299" y="124"/>
                  <a:pt x="298" y="124"/>
                </a:cubicBezTo>
                <a:cubicBezTo>
                  <a:pt x="296" y="126"/>
                  <a:pt x="293" y="126"/>
                  <a:pt x="294" y="124"/>
                </a:cubicBezTo>
                <a:cubicBezTo>
                  <a:pt x="294" y="123"/>
                  <a:pt x="295" y="123"/>
                  <a:pt x="295" y="123"/>
                </a:cubicBezTo>
                <a:cubicBezTo>
                  <a:pt x="287" y="125"/>
                  <a:pt x="279" y="127"/>
                  <a:pt x="271" y="130"/>
                </a:cubicBezTo>
                <a:cubicBezTo>
                  <a:pt x="273" y="130"/>
                  <a:pt x="273" y="130"/>
                  <a:pt x="275" y="130"/>
                </a:cubicBezTo>
                <a:cubicBezTo>
                  <a:pt x="276" y="130"/>
                  <a:pt x="273" y="131"/>
                  <a:pt x="273" y="131"/>
                </a:cubicBezTo>
                <a:cubicBezTo>
                  <a:pt x="273" y="131"/>
                  <a:pt x="268" y="133"/>
                  <a:pt x="267" y="134"/>
                </a:cubicBezTo>
                <a:lnTo>
                  <a:pt x="267" y="134"/>
                </a:lnTo>
                <a:cubicBezTo>
                  <a:pt x="266" y="135"/>
                  <a:pt x="266" y="137"/>
                  <a:pt x="266" y="137"/>
                </a:cubicBezTo>
                <a:lnTo>
                  <a:pt x="267" y="137"/>
                </a:lnTo>
                <a:cubicBezTo>
                  <a:pt x="268" y="137"/>
                  <a:pt x="269" y="137"/>
                  <a:pt x="270" y="137"/>
                </a:cubicBezTo>
                <a:cubicBezTo>
                  <a:pt x="271" y="136"/>
                  <a:pt x="273" y="136"/>
                  <a:pt x="276" y="134"/>
                </a:cubicBezTo>
                <a:cubicBezTo>
                  <a:pt x="277" y="133"/>
                  <a:pt x="278" y="133"/>
                  <a:pt x="278" y="133"/>
                </a:cubicBezTo>
                <a:cubicBezTo>
                  <a:pt x="279" y="132"/>
                  <a:pt x="279" y="132"/>
                  <a:pt x="280" y="132"/>
                </a:cubicBezTo>
                <a:cubicBezTo>
                  <a:pt x="282" y="131"/>
                  <a:pt x="281" y="135"/>
                  <a:pt x="281" y="135"/>
                </a:cubicBezTo>
                <a:lnTo>
                  <a:pt x="286" y="133"/>
                </a:lnTo>
                <a:lnTo>
                  <a:pt x="290" y="133"/>
                </a:lnTo>
                <a:lnTo>
                  <a:pt x="291" y="132"/>
                </a:lnTo>
                <a:lnTo>
                  <a:pt x="293" y="130"/>
                </a:lnTo>
                <a:lnTo>
                  <a:pt x="290" y="129"/>
                </a:lnTo>
                <a:lnTo>
                  <a:pt x="288" y="129"/>
                </a:lnTo>
                <a:lnTo>
                  <a:pt x="290" y="127"/>
                </a:lnTo>
                <a:lnTo>
                  <a:pt x="290" y="127"/>
                </a:lnTo>
                <a:cubicBezTo>
                  <a:pt x="290" y="127"/>
                  <a:pt x="295" y="127"/>
                  <a:pt x="296" y="127"/>
                </a:cubicBezTo>
                <a:cubicBezTo>
                  <a:pt x="298" y="128"/>
                  <a:pt x="296" y="129"/>
                  <a:pt x="296" y="129"/>
                </a:cubicBezTo>
                <a:lnTo>
                  <a:pt x="296" y="131"/>
                </a:lnTo>
                <a:lnTo>
                  <a:pt x="294" y="135"/>
                </a:lnTo>
                <a:cubicBezTo>
                  <a:pt x="294" y="135"/>
                  <a:pt x="292" y="135"/>
                  <a:pt x="290" y="135"/>
                </a:cubicBezTo>
                <a:lnTo>
                  <a:pt x="290" y="135"/>
                </a:lnTo>
                <a:cubicBezTo>
                  <a:pt x="288" y="135"/>
                  <a:pt x="286" y="137"/>
                  <a:pt x="286" y="137"/>
                </a:cubicBezTo>
                <a:lnTo>
                  <a:pt x="282" y="140"/>
                </a:lnTo>
                <a:lnTo>
                  <a:pt x="278" y="140"/>
                </a:lnTo>
                <a:lnTo>
                  <a:pt x="277" y="140"/>
                </a:lnTo>
                <a:lnTo>
                  <a:pt x="276" y="143"/>
                </a:lnTo>
                <a:lnTo>
                  <a:pt x="272" y="142"/>
                </a:lnTo>
                <a:cubicBezTo>
                  <a:pt x="272" y="142"/>
                  <a:pt x="272" y="141"/>
                  <a:pt x="271" y="139"/>
                </a:cubicBezTo>
                <a:cubicBezTo>
                  <a:pt x="271" y="137"/>
                  <a:pt x="269" y="139"/>
                  <a:pt x="269" y="139"/>
                </a:cubicBezTo>
                <a:cubicBezTo>
                  <a:pt x="269" y="139"/>
                  <a:pt x="269" y="142"/>
                  <a:pt x="267" y="143"/>
                </a:cubicBezTo>
                <a:cubicBezTo>
                  <a:pt x="267" y="144"/>
                  <a:pt x="266" y="144"/>
                  <a:pt x="266" y="144"/>
                </a:cubicBezTo>
                <a:cubicBezTo>
                  <a:pt x="263" y="144"/>
                  <a:pt x="261" y="147"/>
                  <a:pt x="261" y="147"/>
                </a:cubicBezTo>
                <a:close/>
                <a:moveTo>
                  <a:pt x="318" y="120"/>
                </a:moveTo>
                <a:cubicBezTo>
                  <a:pt x="315" y="120"/>
                  <a:pt x="313" y="120"/>
                  <a:pt x="311" y="120"/>
                </a:cubicBezTo>
                <a:cubicBezTo>
                  <a:pt x="311" y="120"/>
                  <a:pt x="312" y="120"/>
                  <a:pt x="312" y="121"/>
                </a:cubicBezTo>
                <a:cubicBezTo>
                  <a:pt x="314" y="121"/>
                  <a:pt x="313" y="121"/>
                  <a:pt x="313" y="123"/>
                </a:cubicBezTo>
                <a:cubicBezTo>
                  <a:pt x="313" y="124"/>
                  <a:pt x="313" y="124"/>
                  <a:pt x="314" y="124"/>
                </a:cubicBezTo>
                <a:cubicBezTo>
                  <a:pt x="315" y="124"/>
                  <a:pt x="316" y="124"/>
                  <a:pt x="317" y="124"/>
                </a:cubicBezTo>
                <a:cubicBezTo>
                  <a:pt x="321" y="125"/>
                  <a:pt x="318" y="123"/>
                  <a:pt x="318" y="120"/>
                </a:cubicBezTo>
                <a:cubicBezTo>
                  <a:pt x="318" y="120"/>
                  <a:pt x="318" y="120"/>
                  <a:pt x="318" y="120"/>
                </a:cubicBezTo>
                <a:close/>
                <a:moveTo>
                  <a:pt x="303" y="121"/>
                </a:moveTo>
                <a:cubicBezTo>
                  <a:pt x="304" y="122"/>
                  <a:pt x="304" y="123"/>
                  <a:pt x="304" y="123"/>
                </a:cubicBezTo>
                <a:cubicBezTo>
                  <a:pt x="304" y="123"/>
                  <a:pt x="304" y="122"/>
                  <a:pt x="304" y="121"/>
                </a:cubicBezTo>
                <a:cubicBezTo>
                  <a:pt x="304" y="121"/>
                  <a:pt x="303" y="121"/>
                  <a:pt x="303" y="121"/>
                </a:cubicBezTo>
                <a:close/>
                <a:moveTo>
                  <a:pt x="333" y="119"/>
                </a:moveTo>
                <a:cubicBezTo>
                  <a:pt x="333" y="119"/>
                  <a:pt x="333" y="120"/>
                  <a:pt x="333" y="121"/>
                </a:cubicBezTo>
                <a:cubicBezTo>
                  <a:pt x="333" y="123"/>
                  <a:pt x="334" y="121"/>
                  <a:pt x="335" y="120"/>
                </a:cubicBezTo>
                <a:cubicBezTo>
                  <a:pt x="336" y="120"/>
                  <a:pt x="336" y="119"/>
                  <a:pt x="337" y="119"/>
                </a:cubicBezTo>
                <a:cubicBezTo>
                  <a:pt x="336" y="118"/>
                  <a:pt x="335" y="119"/>
                  <a:pt x="333" y="119"/>
                </a:cubicBezTo>
                <a:close/>
                <a:moveTo>
                  <a:pt x="181" y="187"/>
                </a:moveTo>
                <a:lnTo>
                  <a:pt x="185" y="187"/>
                </a:lnTo>
                <a:lnTo>
                  <a:pt x="189" y="185"/>
                </a:lnTo>
                <a:lnTo>
                  <a:pt x="193" y="186"/>
                </a:lnTo>
                <a:lnTo>
                  <a:pt x="191" y="187"/>
                </a:lnTo>
                <a:cubicBezTo>
                  <a:pt x="191" y="187"/>
                  <a:pt x="188" y="191"/>
                  <a:pt x="188" y="192"/>
                </a:cubicBezTo>
                <a:cubicBezTo>
                  <a:pt x="187" y="194"/>
                  <a:pt x="194" y="193"/>
                  <a:pt x="194" y="193"/>
                </a:cubicBezTo>
                <a:cubicBezTo>
                  <a:pt x="194" y="193"/>
                  <a:pt x="196" y="189"/>
                  <a:pt x="196" y="186"/>
                </a:cubicBezTo>
                <a:cubicBezTo>
                  <a:pt x="196" y="184"/>
                  <a:pt x="201" y="183"/>
                  <a:pt x="201" y="183"/>
                </a:cubicBezTo>
                <a:lnTo>
                  <a:pt x="203" y="179"/>
                </a:lnTo>
                <a:lnTo>
                  <a:pt x="205" y="181"/>
                </a:lnTo>
                <a:cubicBezTo>
                  <a:pt x="205" y="181"/>
                  <a:pt x="207" y="178"/>
                  <a:pt x="207" y="177"/>
                </a:cubicBezTo>
                <a:cubicBezTo>
                  <a:pt x="206" y="175"/>
                  <a:pt x="202" y="175"/>
                  <a:pt x="202" y="175"/>
                </a:cubicBezTo>
                <a:lnTo>
                  <a:pt x="206" y="173"/>
                </a:lnTo>
                <a:lnTo>
                  <a:pt x="211" y="174"/>
                </a:lnTo>
                <a:lnTo>
                  <a:pt x="210" y="183"/>
                </a:lnTo>
                <a:lnTo>
                  <a:pt x="215" y="183"/>
                </a:lnTo>
                <a:lnTo>
                  <a:pt x="216" y="185"/>
                </a:lnTo>
                <a:cubicBezTo>
                  <a:pt x="216" y="185"/>
                  <a:pt x="209" y="188"/>
                  <a:pt x="208" y="188"/>
                </a:cubicBezTo>
                <a:cubicBezTo>
                  <a:pt x="207" y="188"/>
                  <a:pt x="204" y="192"/>
                  <a:pt x="204" y="192"/>
                </a:cubicBezTo>
                <a:lnTo>
                  <a:pt x="201" y="194"/>
                </a:lnTo>
                <a:cubicBezTo>
                  <a:pt x="201" y="194"/>
                  <a:pt x="202" y="196"/>
                  <a:pt x="204" y="197"/>
                </a:cubicBezTo>
                <a:cubicBezTo>
                  <a:pt x="207" y="197"/>
                  <a:pt x="207" y="198"/>
                  <a:pt x="207" y="198"/>
                </a:cubicBezTo>
                <a:cubicBezTo>
                  <a:pt x="207" y="198"/>
                  <a:pt x="209" y="197"/>
                  <a:pt x="209" y="196"/>
                </a:cubicBezTo>
                <a:cubicBezTo>
                  <a:pt x="209" y="194"/>
                  <a:pt x="208" y="194"/>
                  <a:pt x="208" y="194"/>
                </a:cubicBezTo>
                <a:cubicBezTo>
                  <a:pt x="208" y="194"/>
                  <a:pt x="211" y="191"/>
                  <a:pt x="212" y="189"/>
                </a:cubicBezTo>
                <a:cubicBezTo>
                  <a:pt x="214" y="187"/>
                  <a:pt x="222" y="184"/>
                  <a:pt x="224" y="182"/>
                </a:cubicBezTo>
                <a:cubicBezTo>
                  <a:pt x="225" y="180"/>
                  <a:pt x="224" y="179"/>
                  <a:pt x="224" y="179"/>
                </a:cubicBezTo>
                <a:lnTo>
                  <a:pt x="228" y="177"/>
                </a:lnTo>
                <a:cubicBezTo>
                  <a:pt x="228" y="177"/>
                  <a:pt x="229" y="172"/>
                  <a:pt x="230" y="170"/>
                </a:cubicBezTo>
                <a:cubicBezTo>
                  <a:pt x="230" y="169"/>
                  <a:pt x="236" y="166"/>
                  <a:pt x="239" y="164"/>
                </a:cubicBezTo>
                <a:cubicBezTo>
                  <a:pt x="243" y="161"/>
                  <a:pt x="244" y="160"/>
                  <a:pt x="249" y="159"/>
                </a:cubicBezTo>
                <a:cubicBezTo>
                  <a:pt x="254" y="158"/>
                  <a:pt x="251" y="157"/>
                  <a:pt x="250" y="156"/>
                </a:cubicBezTo>
                <a:cubicBezTo>
                  <a:pt x="250" y="154"/>
                  <a:pt x="246" y="158"/>
                  <a:pt x="246" y="158"/>
                </a:cubicBezTo>
                <a:lnTo>
                  <a:pt x="240" y="156"/>
                </a:lnTo>
                <a:cubicBezTo>
                  <a:pt x="240" y="156"/>
                  <a:pt x="242" y="156"/>
                  <a:pt x="245" y="154"/>
                </a:cubicBezTo>
                <a:cubicBezTo>
                  <a:pt x="247" y="152"/>
                  <a:pt x="247" y="154"/>
                  <a:pt x="249" y="153"/>
                </a:cubicBezTo>
                <a:cubicBezTo>
                  <a:pt x="251" y="152"/>
                  <a:pt x="250" y="151"/>
                  <a:pt x="250" y="151"/>
                </a:cubicBezTo>
                <a:lnTo>
                  <a:pt x="253" y="151"/>
                </a:lnTo>
                <a:cubicBezTo>
                  <a:pt x="253" y="151"/>
                  <a:pt x="255" y="149"/>
                  <a:pt x="257" y="147"/>
                </a:cubicBezTo>
                <a:cubicBezTo>
                  <a:pt x="258" y="145"/>
                  <a:pt x="261" y="141"/>
                  <a:pt x="261" y="141"/>
                </a:cubicBezTo>
                <a:cubicBezTo>
                  <a:pt x="261" y="141"/>
                  <a:pt x="254" y="145"/>
                  <a:pt x="253" y="145"/>
                </a:cubicBezTo>
                <a:cubicBezTo>
                  <a:pt x="252" y="146"/>
                  <a:pt x="250" y="145"/>
                  <a:pt x="248" y="145"/>
                </a:cubicBezTo>
                <a:cubicBezTo>
                  <a:pt x="246" y="145"/>
                  <a:pt x="244" y="147"/>
                  <a:pt x="242" y="148"/>
                </a:cubicBezTo>
                <a:cubicBezTo>
                  <a:pt x="239" y="149"/>
                  <a:pt x="236" y="151"/>
                  <a:pt x="236" y="151"/>
                </a:cubicBezTo>
                <a:lnTo>
                  <a:pt x="232" y="150"/>
                </a:lnTo>
                <a:lnTo>
                  <a:pt x="229" y="151"/>
                </a:lnTo>
                <a:lnTo>
                  <a:pt x="222" y="154"/>
                </a:lnTo>
                <a:cubicBezTo>
                  <a:pt x="222" y="154"/>
                  <a:pt x="223" y="153"/>
                  <a:pt x="226" y="151"/>
                </a:cubicBezTo>
                <a:cubicBezTo>
                  <a:pt x="229" y="150"/>
                  <a:pt x="232" y="148"/>
                  <a:pt x="232" y="148"/>
                </a:cubicBezTo>
                <a:lnTo>
                  <a:pt x="237" y="147"/>
                </a:lnTo>
                <a:lnTo>
                  <a:pt x="238" y="144"/>
                </a:lnTo>
                <a:cubicBezTo>
                  <a:pt x="236" y="145"/>
                  <a:pt x="234" y="146"/>
                  <a:pt x="232" y="147"/>
                </a:cubicBezTo>
                <a:cubicBezTo>
                  <a:pt x="212" y="158"/>
                  <a:pt x="196" y="172"/>
                  <a:pt x="181" y="187"/>
                </a:cubicBezTo>
                <a:close/>
                <a:moveTo>
                  <a:pt x="377" y="398"/>
                </a:moveTo>
                <a:cubicBezTo>
                  <a:pt x="382" y="382"/>
                  <a:pt x="387" y="365"/>
                  <a:pt x="392" y="347"/>
                </a:cubicBezTo>
                <a:cubicBezTo>
                  <a:pt x="434" y="190"/>
                  <a:pt x="438" y="55"/>
                  <a:pt x="402" y="46"/>
                </a:cubicBezTo>
                <a:cubicBezTo>
                  <a:pt x="387" y="42"/>
                  <a:pt x="366" y="61"/>
                  <a:pt x="345" y="98"/>
                </a:cubicBezTo>
                <a:lnTo>
                  <a:pt x="344" y="98"/>
                </a:lnTo>
                <a:cubicBezTo>
                  <a:pt x="368" y="98"/>
                  <a:pt x="392" y="103"/>
                  <a:pt x="415" y="111"/>
                </a:cubicBezTo>
                <a:cubicBezTo>
                  <a:pt x="416" y="118"/>
                  <a:pt x="416" y="125"/>
                  <a:pt x="416" y="131"/>
                </a:cubicBezTo>
                <a:lnTo>
                  <a:pt x="416" y="131"/>
                </a:lnTo>
                <a:cubicBezTo>
                  <a:pt x="416" y="135"/>
                  <a:pt x="416" y="139"/>
                  <a:pt x="416" y="141"/>
                </a:cubicBezTo>
                <a:cubicBezTo>
                  <a:pt x="415" y="161"/>
                  <a:pt x="413" y="181"/>
                  <a:pt x="411" y="201"/>
                </a:cubicBezTo>
                <a:cubicBezTo>
                  <a:pt x="410" y="201"/>
                  <a:pt x="409" y="200"/>
                  <a:pt x="408" y="200"/>
                </a:cubicBezTo>
                <a:cubicBezTo>
                  <a:pt x="405" y="200"/>
                  <a:pt x="405" y="200"/>
                  <a:pt x="405" y="200"/>
                </a:cubicBezTo>
                <a:cubicBezTo>
                  <a:pt x="405" y="200"/>
                  <a:pt x="402" y="198"/>
                  <a:pt x="402" y="197"/>
                </a:cubicBezTo>
                <a:cubicBezTo>
                  <a:pt x="401" y="195"/>
                  <a:pt x="399" y="194"/>
                  <a:pt x="396" y="193"/>
                </a:cubicBezTo>
                <a:cubicBezTo>
                  <a:pt x="392" y="192"/>
                  <a:pt x="393" y="194"/>
                  <a:pt x="393" y="194"/>
                </a:cubicBezTo>
                <a:cubicBezTo>
                  <a:pt x="393" y="194"/>
                  <a:pt x="390" y="197"/>
                  <a:pt x="386" y="196"/>
                </a:cubicBezTo>
                <a:cubicBezTo>
                  <a:pt x="382" y="196"/>
                  <a:pt x="381" y="200"/>
                  <a:pt x="381" y="200"/>
                </a:cubicBezTo>
                <a:lnTo>
                  <a:pt x="381" y="200"/>
                </a:lnTo>
                <a:lnTo>
                  <a:pt x="378" y="203"/>
                </a:lnTo>
                <a:cubicBezTo>
                  <a:pt x="378" y="203"/>
                  <a:pt x="377" y="205"/>
                  <a:pt x="375" y="205"/>
                </a:cubicBezTo>
                <a:cubicBezTo>
                  <a:pt x="373" y="205"/>
                  <a:pt x="372" y="206"/>
                  <a:pt x="372" y="206"/>
                </a:cubicBezTo>
                <a:cubicBezTo>
                  <a:pt x="372" y="206"/>
                  <a:pt x="371" y="209"/>
                  <a:pt x="371" y="211"/>
                </a:cubicBezTo>
                <a:cubicBezTo>
                  <a:pt x="371" y="212"/>
                  <a:pt x="370" y="212"/>
                  <a:pt x="370" y="212"/>
                </a:cubicBezTo>
                <a:cubicBezTo>
                  <a:pt x="370" y="212"/>
                  <a:pt x="367" y="213"/>
                  <a:pt x="366" y="214"/>
                </a:cubicBezTo>
                <a:cubicBezTo>
                  <a:pt x="364" y="214"/>
                  <a:pt x="363" y="215"/>
                  <a:pt x="361" y="216"/>
                </a:cubicBezTo>
                <a:cubicBezTo>
                  <a:pt x="360" y="217"/>
                  <a:pt x="361" y="217"/>
                  <a:pt x="358" y="219"/>
                </a:cubicBezTo>
                <a:cubicBezTo>
                  <a:pt x="355" y="221"/>
                  <a:pt x="353" y="222"/>
                  <a:pt x="353" y="222"/>
                </a:cubicBezTo>
                <a:lnTo>
                  <a:pt x="349" y="222"/>
                </a:lnTo>
                <a:lnTo>
                  <a:pt x="352" y="225"/>
                </a:lnTo>
                <a:lnTo>
                  <a:pt x="348" y="225"/>
                </a:lnTo>
                <a:cubicBezTo>
                  <a:pt x="348" y="225"/>
                  <a:pt x="348" y="227"/>
                  <a:pt x="349" y="229"/>
                </a:cubicBezTo>
                <a:cubicBezTo>
                  <a:pt x="349" y="230"/>
                  <a:pt x="352" y="230"/>
                  <a:pt x="352" y="230"/>
                </a:cubicBezTo>
                <a:cubicBezTo>
                  <a:pt x="352" y="230"/>
                  <a:pt x="350" y="232"/>
                  <a:pt x="348" y="233"/>
                </a:cubicBezTo>
                <a:cubicBezTo>
                  <a:pt x="345" y="234"/>
                  <a:pt x="345" y="235"/>
                  <a:pt x="345" y="236"/>
                </a:cubicBezTo>
                <a:cubicBezTo>
                  <a:pt x="345" y="237"/>
                  <a:pt x="347" y="239"/>
                  <a:pt x="351" y="240"/>
                </a:cubicBezTo>
                <a:cubicBezTo>
                  <a:pt x="355" y="241"/>
                  <a:pt x="352" y="240"/>
                  <a:pt x="354" y="239"/>
                </a:cubicBezTo>
                <a:cubicBezTo>
                  <a:pt x="356" y="238"/>
                  <a:pt x="358" y="237"/>
                  <a:pt x="358" y="237"/>
                </a:cubicBezTo>
                <a:cubicBezTo>
                  <a:pt x="358" y="237"/>
                  <a:pt x="361" y="241"/>
                  <a:pt x="361" y="243"/>
                </a:cubicBezTo>
                <a:cubicBezTo>
                  <a:pt x="361" y="245"/>
                  <a:pt x="360" y="249"/>
                  <a:pt x="361" y="250"/>
                </a:cubicBezTo>
                <a:cubicBezTo>
                  <a:pt x="361" y="252"/>
                  <a:pt x="363" y="250"/>
                  <a:pt x="363" y="250"/>
                </a:cubicBezTo>
                <a:lnTo>
                  <a:pt x="361" y="252"/>
                </a:lnTo>
                <a:cubicBezTo>
                  <a:pt x="361" y="252"/>
                  <a:pt x="361" y="256"/>
                  <a:pt x="361" y="257"/>
                </a:cubicBezTo>
                <a:cubicBezTo>
                  <a:pt x="361" y="258"/>
                  <a:pt x="365" y="257"/>
                  <a:pt x="365" y="256"/>
                </a:cubicBezTo>
                <a:cubicBezTo>
                  <a:pt x="365" y="255"/>
                  <a:pt x="367" y="253"/>
                  <a:pt x="371" y="253"/>
                </a:cubicBezTo>
                <a:cubicBezTo>
                  <a:pt x="374" y="253"/>
                  <a:pt x="373" y="253"/>
                  <a:pt x="373" y="250"/>
                </a:cubicBezTo>
                <a:cubicBezTo>
                  <a:pt x="373" y="247"/>
                  <a:pt x="374" y="244"/>
                  <a:pt x="374" y="244"/>
                </a:cubicBezTo>
                <a:lnTo>
                  <a:pt x="378" y="243"/>
                </a:lnTo>
                <a:cubicBezTo>
                  <a:pt x="378" y="243"/>
                  <a:pt x="380" y="241"/>
                  <a:pt x="381" y="240"/>
                </a:cubicBezTo>
                <a:cubicBezTo>
                  <a:pt x="381" y="240"/>
                  <a:pt x="382" y="239"/>
                  <a:pt x="382" y="239"/>
                </a:cubicBezTo>
                <a:cubicBezTo>
                  <a:pt x="382" y="238"/>
                  <a:pt x="382" y="238"/>
                  <a:pt x="381" y="237"/>
                </a:cubicBezTo>
                <a:cubicBezTo>
                  <a:pt x="381" y="236"/>
                  <a:pt x="380" y="236"/>
                  <a:pt x="379" y="235"/>
                </a:cubicBezTo>
                <a:cubicBezTo>
                  <a:pt x="378" y="234"/>
                  <a:pt x="378" y="231"/>
                  <a:pt x="378" y="229"/>
                </a:cubicBezTo>
                <a:cubicBezTo>
                  <a:pt x="378" y="227"/>
                  <a:pt x="378" y="227"/>
                  <a:pt x="378" y="226"/>
                </a:cubicBezTo>
                <a:cubicBezTo>
                  <a:pt x="378" y="225"/>
                  <a:pt x="380" y="225"/>
                  <a:pt x="381" y="224"/>
                </a:cubicBezTo>
                <a:cubicBezTo>
                  <a:pt x="381" y="224"/>
                  <a:pt x="381" y="224"/>
                  <a:pt x="382" y="224"/>
                </a:cubicBezTo>
                <a:cubicBezTo>
                  <a:pt x="383" y="224"/>
                  <a:pt x="385" y="221"/>
                  <a:pt x="388" y="220"/>
                </a:cubicBezTo>
                <a:cubicBezTo>
                  <a:pt x="391" y="218"/>
                  <a:pt x="386" y="218"/>
                  <a:pt x="386" y="218"/>
                </a:cubicBezTo>
                <a:cubicBezTo>
                  <a:pt x="386" y="218"/>
                  <a:pt x="387" y="216"/>
                  <a:pt x="387" y="214"/>
                </a:cubicBezTo>
                <a:cubicBezTo>
                  <a:pt x="388" y="212"/>
                  <a:pt x="393" y="215"/>
                  <a:pt x="393" y="215"/>
                </a:cubicBezTo>
                <a:lnTo>
                  <a:pt x="395" y="217"/>
                </a:lnTo>
                <a:lnTo>
                  <a:pt x="393" y="219"/>
                </a:lnTo>
                <a:lnTo>
                  <a:pt x="390" y="224"/>
                </a:lnTo>
                <a:lnTo>
                  <a:pt x="385" y="229"/>
                </a:lnTo>
                <a:lnTo>
                  <a:pt x="389" y="238"/>
                </a:lnTo>
                <a:cubicBezTo>
                  <a:pt x="389" y="238"/>
                  <a:pt x="392" y="240"/>
                  <a:pt x="394" y="239"/>
                </a:cubicBezTo>
                <a:cubicBezTo>
                  <a:pt x="396" y="239"/>
                  <a:pt x="398" y="238"/>
                  <a:pt x="399" y="237"/>
                </a:cubicBezTo>
                <a:cubicBezTo>
                  <a:pt x="400" y="237"/>
                  <a:pt x="402" y="236"/>
                  <a:pt x="405" y="235"/>
                </a:cubicBezTo>
                <a:lnTo>
                  <a:pt x="404" y="241"/>
                </a:lnTo>
                <a:cubicBezTo>
                  <a:pt x="404" y="242"/>
                  <a:pt x="402" y="241"/>
                  <a:pt x="400" y="241"/>
                </a:cubicBezTo>
                <a:cubicBezTo>
                  <a:pt x="397" y="241"/>
                  <a:pt x="396" y="242"/>
                  <a:pt x="393" y="243"/>
                </a:cubicBezTo>
                <a:cubicBezTo>
                  <a:pt x="390" y="243"/>
                  <a:pt x="391" y="245"/>
                  <a:pt x="391" y="247"/>
                </a:cubicBezTo>
                <a:cubicBezTo>
                  <a:pt x="391" y="248"/>
                  <a:pt x="396" y="250"/>
                  <a:pt x="396" y="250"/>
                </a:cubicBezTo>
                <a:lnTo>
                  <a:pt x="392" y="252"/>
                </a:lnTo>
                <a:cubicBezTo>
                  <a:pt x="392" y="252"/>
                  <a:pt x="391" y="249"/>
                  <a:pt x="388" y="249"/>
                </a:cubicBezTo>
                <a:cubicBezTo>
                  <a:pt x="385" y="249"/>
                  <a:pt x="386" y="253"/>
                  <a:pt x="384" y="255"/>
                </a:cubicBezTo>
                <a:cubicBezTo>
                  <a:pt x="382" y="256"/>
                  <a:pt x="385" y="261"/>
                  <a:pt x="385" y="261"/>
                </a:cubicBezTo>
                <a:cubicBezTo>
                  <a:pt x="385" y="261"/>
                  <a:pt x="383" y="261"/>
                  <a:pt x="381" y="262"/>
                </a:cubicBezTo>
                <a:cubicBezTo>
                  <a:pt x="381" y="262"/>
                  <a:pt x="381" y="263"/>
                  <a:pt x="380" y="263"/>
                </a:cubicBezTo>
                <a:cubicBezTo>
                  <a:pt x="378" y="264"/>
                  <a:pt x="378" y="263"/>
                  <a:pt x="378" y="263"/>
                </a:cubicBezTo>
                <a:cubicBezTo>
                  <a:pt x="378" y="263"/>
                  <a:pt x="377" y="261"/>
                  <a:pt x="375" y="261"/>
                </a:cubicBezTo>
                <a:cubicBezTo>
                  <a:pt x="373" y="261"/>
                  <a:pt x="371" y="264"/>
                  <a:pt x="370" y="264"/>
                </a:cubicBezTo>
                <a:cubicBezTo>
                  <a:pt x="368" y="265"/>
                  <a:pt x="363" y="264"/>
                  <a:pt x="363" y="264"/>
                </a:cubicBezTo>
                <a:lnTo>
                  <a:pt x="360" y="261"/>
                </a:lnTo>
                <a:lnTo>
                  <a:pt x="357" y="263"/>
                </a:lnTo>
                <a:cubicBezTo>
                  <a:pt x="357" y="263"/>
                  <a:pt x="355" y="263"/>
                  <a:pt x="353" y="261"/>
                </a:cubicBezTo>
                <a:cubicBezTo>
                  <a:pt x="352" y="259"/>
                  <a:pt x="353" y="259"/>
                  <a:pt x="353" y="258"/>
                </a:cubicBezTo>
                <a:cubicBezTo>
                  <a:pt x="353" y="256"/>
                  <a:pt x="352" y="256"/>
                  <a:pt x="352" y="256"/>
                </a:cubicBezTo>
                <a:lnTo>
                  <a:pt x="353" y="254"/>
                </a:lnTo>
                <a:lnTo>
                  <a:pt x="357" y="251"/>
                </a:lnTo>
                <a:cubicBezTo>
                  <a:pt x="357" y="251"/>
                  <a:pt x="358" y="246"/>
                  <a:pt x="356" y="244"/>
                </a:cubicBezTo>
                <a:cubicBezTo>
                  <a:pt x="355" y="241"/>
                  <a:pt x="355" y="246"/>
                  <a:pt x="355" y="246"/>
                </a:cubicBezTo>
                <a:lnTo>
                  <a:pt x="349" y="250"/>
                </a:lnTo>
                <a:lnTo>
                  <a:pt x="349" y="258"/>
                </a:lnTo>
                <a:lnTo>
                  <a:pt x="348" y="262"/>
                </a:lnTo>
                <a:lnTo>
                  <a:pt x="345" y="261"/>
                </a:lnTo>
                <a:lnTo>
                  <a:pt x="344" y="263"/>
                </a:lnTo>
                <a:cubicBezTo>
                  <a:pt x="344" y="263"/>
                  <a:pt x="342" y="262"/>
                  <a:pt x="340" y="261"/>
                </a:cubicBezTo>
                <a:cubicBezTo>
                  <a:pt x="337" y="260"/>
                  <a:pt x="333" y="264"/>
                  <a:pt x="333" y="264"/>
                </a:cubicBezTo>
                <a:lnTo>
                  <a:pt x="333" y="266"/>
                </a:lnTo>
                <a:lnTo>
                  <a:pt x="332" y="268"/>
                </a:lnTo>
                <a:lnTo>
                  <a:pt x="328" y="267"/>
                </a:lnTo>
                <a:lnTo>
                  <a:pt x="326" y="270"/>
                </a:lnTo>
                <a:lnTo>
                  <a:pt x="323" y="270"/>
                </a:lnTo>
                <a:cubicBezTo>
                  <a:pt x="321" y="270"/>
                  <a:pt x="322" y="272"/>
                  <a:pt x="322" y="272"/>
                </a:cubicBezTo>
                <a:cubicBezTo>
                  <a:pt x="322" y="272"/>
                  <a:pt x="321" y="273"/>
                  <a:pt x="320" y="274"/>
                </a:cubicBezTo>
                <a:lnTo>
                  <a:pt x="319" y="273"/>
                </a:lnTo>
                <a:cubicBezTo>
                  <a:pt x="318" y="273"/>
                  <a:pt x="317" y="273"/>
                  <a:pt x="316" y="274"/>
                </a:cubicBezTo>
                <a:cubicBezTo>
                  <a:pt x="316" y="274"/>
                  <a:pt x="315" y="275"/>
                  <a:pt x="314" y="275"/>
                </a:cubicBezTo>
                <a:cubicBezTo>
                  <a:pt x="313" y="275"/>
                  <a:pt x="312" y="275"/>
                  <a:pt x="312" y="275"/>
                </a:cubicBezTo>
                <a:lnTo>
                  <a:pt x="311" y="271"/>
                </a:lnTo>
                <a:cubicBezTo>
                  <a:pt x="311" y="271"/>
                  <a:pt x="310" y="269"/>
                  <a:pt x="309" y="271"/>
                </a:cubicBezTo>
                <a:cubicBezTo>
                  <a:pt x="308" y="272"/>
                  <a:pt x="308" y="273"/>
                  <a:pt x="308" y="273"/>
                </a:cubicBezTo>
                <a:lnTo>
                  <a:pt x="309" y="276"/>
                </a:lnTo>
                <a:lnTo>
                  <a:pt x="306" y="276"/>
                </a:lnTo>
                <a:lnTo>
                  <a:pt x="306" y="276"/>
                </a:lnTo>
                <a:lnTo>
                  <a:pt x="305" y="276"/>
                </a:lnTo>
                <a:lnTo>
                  <a:pt x="301" y="274"/>
                </a:lnTo>
                <a:lnTo>
                  <a:pt x="300" y="273"/>
                </a:lnTo>
                <a:cubicBezTo>
                  <a:pt x="300" y="273"/>
                  <a:pt x="298" y="273"/>
                  <a:pt x="298" y="275"/>
                </a:cubicBezTo>
                <a:cubicBezTo>
                  <a:pt x="299" y="276"/>
                  <a:pt x="301" y="278"/>
                  <a:pt x="301" y="280"/>
                </a:cubicBezTo>
                <a:cubicBezTo>
                  <a:pt x="301" y="280"/>
                  <a:pt x="301" y="280"/>
                  <a:pt x="301" y="280"/>
                </a:cubicBezTo>
                <a:cubicBezTo>
                  <a:pt x="302" y="281"/>
                  <a:pt x="305" y="280"/>
                  <a:pt x="305" y="282"/>
                </a:cubicBezTo>
                <a:cubicBezTo>
                  <a:pt x="305" y="283"/>
                  <a:pt x="303" y="285"/>
                  <a:pt x="303" y="285"/>
                </a:cubicBezTo>
                <a:cubicBezTo>
                  <a:pt x="303" y="285"/>
                  <a:pt x="304" y="286"/>
                  <a:pt x="304" y="288"/>
                </a:cubicBezTo>
                <a:cubicBezTo>
                  <a:pt x="304" y="290"/>
                  <a:pt x="304" y="293"/>
                  <a:pt x="303" y="295"/>
                </a:cubicBezTo>
                <a:cubicBezTo>
                  <a:pt x="303" y="296"/>
                  <a:pt x="302" y="296"/>
                  <a:pt x="301" y="297"/>
                </a:cubicBezTo>
                <a:cubicBezTo>
                  <a:pt x="301" y="297"/>
                  <a:pt x="301" y="298"/>
                  <a:pt x="301" y="298"/>
                </a:cubicBezTo>
                <a:cubicBezTo>
                  <a:pt x="300" y="299"/>
                  <a:pt x="299" y="300"/>
                  <a:pt x="299" y="300"/>
                </a:cubicBezTo>
                <a:cubicBezTo>
                  <a:pt x="299" y="300"/>
                  <a:pt x="296" y="301"/>
                  <a:pt x="295" y="301"/>
                </a:cubicBezTo>
                <a:cubicBezTo>
                  <a:pt x="294" y="300"/>
                  <a:pt x="293" y="299"/>
                  <a:pt x="291" y="298"/>
                </a:cubicBezTo>
                <a:cubicBezTo>
                  <a:pt x="290" y="298"/>
                  <a:pt x="290" y="298"/>
                  <a:pt x="290" y="298"/>
                </a:cubicBezTo>
                <a:cubicBezTo>
                  <a:pt x="289" y="298"/>
                  <a:pt x="289" y="299"/>
                  <a:pt x="287" y="297"/>
                </a:cubicBezTo>
                <a:cubicBezTo>
                  <a:pt x="284" y="295"/>
                  <a:pt x="283" y="295"/>
                  <a:pt x="282" y="294"/>
                </a:cubicBezTo>
                <a:cubicBezTo>
                  <a:pt x="280" y="293"/>
                  <a:pt x="279" y="292"/>
                  <a:pt x="279" y="292"/>
                </a:cubicBezTo>
                <a:cubicBezTo>
                  <a:pt x="279" y="292"/>
                  <a:pt x="279" y="292"/>
                  <a:pt x="278" y="291"/>
                </a:cubicBezTo>
                <a:cubicBezTo>
                  <a:pt x="277" y="291"/>
                  <a:pt x="276" y="290"/>
                  <a:pt x="275" y="290"/>
                </a:cubicBezTo>
                <a:cubicBezTo>
                  <a:pt x="274" y="290"/>
                  <a:pt x="272" y="292"/>
                  <a:pt x="272" y="292"/>
                </a:cubicBezTo>
                <a:cubicBezTo>
                  <a:pt x="272" y="292"/>
                  <a:pt x="273" y="294"/>
                  <a:pt x="272" y="296"/>
                </a:cubicBezTo>
                <a:cubicBezTo>
                  <a:pt x="272" y="299"/>
                  <a:pt x="273" y="300"/>
                  <a:pt x="272" y="301"/>
                </a:cubicBezTo>
                <a:cubicBezTo>
                  <a:pt x="270" y="301"/>
                  <a:pt x="270" y="301"/>
                  <a:pt x="270" y="303"/>
                </a:cubicBezTo>
                <a:cubicBezTo>
                  <a:pt x="270" y="304"/>
                  <a:pt x="271" y="303"/>
                  <a:pt x="269" y="305"/>
                </a:cubicBezTo>
                <a:cubicBezTo>
                  <a:pt x="267" y="307"/>
                  <a:pt x="268" y="307"/>
                  <a:pt x="267" y="308"/>
                </a:cubicBezTo>
                <a:cubicBezTo>
                  <a:pt x="267" y="308"/>
                  <a:pt x="267" y="308"/>
                  <a:pt x="267" y="308"/>
                </a:cubicBezTo>
                <a:cubicBezTo>
                  <a:pt x="265" y="309"/>
                  <a:pt x="264" y="309"/>
                  <a:pt x="263" y="310"/>
                </a:cubicBezTo>
                <a:cubicBezTo>
                  <a:pt x="262" y="312"/>
                  <a:pt x="261" y="314"/>
                  <a:pt x="261" y="316"/>
                </a:cubicBezTo>
                <a:cubicBezTo>
                  <a:pt x="261" y="317"/>
                  <a:pt x="266" y="323"/>
                  <a:pt x="266" y="323"/>
                </a:cubicBezTo>
                <a:cubicBezTo>
                  <a:pt x="266" y="323"/>
                  <a:pt x="267" y="323"/>
                  <a:pt x="267" y="323"/>
                </a:cubicBezTo>
                <a:cubicBezTo>
                  <a:pt x="268" y="323"/>
                  <a:pt x="269" y="324"/>
                  <a:pt x="269" y="325"/>
                </a:cubicBezTo>
                <a:cubicBezTo>
                  <a:pt x="269" y="326"/>
                  <a:pt x="267" y="327"/>
                  <a:pt x="269" y="328"/>
                </a:cubicBezTo>
                <a:cubicBezTo>
                  <a:pt x="271" y="329"/>
                  <a:pt x="270" y="329"/>
                  <a:pt x="271" y="330"/>
                </a:cubicBezTo>
                <a:cubicBezTo>
                  <a:pt x="271" y="330"/>
                  <a:pt x="275" y="331"/>
                  <a:pt x="278" y="332"/>
                </a:cubicBezTo>
                <a:cubicBezTo>
                  <a:pt x="282" y="333"/>
                  <a:pt x="285" y="333"/>
                  <a:pt x="285" y="333"/>
                </a:cubicBezTo>
                <a:lnTo>
                  <a:pt x="288" y="331"/>
                </a:lnTo>
                <a:lnTo>
                  <a:pt x="290" y="331"/>
                </a:lnTo>
                <a:lnTo>
                  <a:pt x="292" y="331"/>
                </a:lnTo>
                <a:lnTo>
                  <a:pt x="293" y="328"/>
                </a:lnTo>
                <a:lnTo>
                  <a:pt x="296" y="327"/>
                </a:lnTo>
                <a:lnTo>
                  <a:pt x="297" y="324"/>
                </a:lnTo>
                <a:cubicBezTo>
                  <a:pt x="297" y="324"/>
                  <a:pt x="296" y="320"/>
                  <a:pt x="297" y="320"/>
                </a:cubicBezTo>
                <a:cubicBezTo>
                  <a:pt x="298" y="320"/>
                  <a:pt x="299" y="319"/>
                  <a:pt x="301" y="319"/>
                </a:cubicBezTo>
                <a:cubicBezTo>
                  <a:pt x="302" y="318"/>
                  <a:pt x="304" y="317"/>
                  <a:pt x="304" y="317"/>
                </a:cubicBezTo>
                <a:cubicBezTo>
                  <a:pt x="304" y="317"/>
                  <a:pt x="305" y="317"/>
                  <a:pt x="306" y="317"/>
                </a:cubicBezTo>
                <a:cubicBezTo>
                  <a:pt x="308" y="317"/>
                  <a:pt x="310" y="317"/>
                  <a:pt x="310" y="317"/>
                </a:cubicBezTo>
                <a:cubicBezTo>
                  <a:pt x="312" y="316"/>
                  <a:pt x="314" y="312"/>
                  <a:pt x="314" y="312"/>
                </a:cubicBezTo>
                <a:cubicBezTo>
                  <a:pt x="314" y="312"/>
                  <a:pt x="314" y="310"/>
                  <a:pt x="314" y="308"/>
                </a:cubicBezTo>
                <a:cubicBezTo>
                  <a:pt x="314" y="308"/>
                  <a:pt x="315" y="308"/>
                  <a:pt x="315" y="308"/>
                </a:cubicBezTo>
                <a:cubicBezTo>
                  <a:pt x="317" y="308"/>
                  <a:pt x="321" y="308"/>
                  <a:pt x="322" y="309"/>
                </a:cubicBezTo>
                <a:cubicBezTo>
                  <a:pt x="324" y="311"/>
                  <a:pt x="327" y="312"/>
                  <a:pt x="328" y="312"/>
                </a:cubicBezTo>
                <a:cubicBezTo>
                  <a:pt x="329" y="312"/>
                  <a:pt x="331" y="311"/>
                  <a:pt x="332" y="310"/>
                </a:cubicBezTo>
                <a:lnTo>
                  <a:pt x="333" y="310"/>
                </a:lnTo>
                <a:cubicBezTo>
                  <a:pt x="334" y="309"/>
                  <a:pt x="335" y="308"/>
                  <a:pt x="336" y="307"/>
                </a:cubicBezTo>
                <a:cubicBezTo>
                  <a:pt x="336" y="307"/>
                  <a:pt x="336" y="307"/>
                  <a:pt x="336" y="307"/>
                </a:cubicBezTo>
                <a:cubicBezTo>
                  <a:pt x="336" y="307"/>
                  <a:pt x="339" y="308"/>
                  <a:pt x="340" y="309"/>
                </a:cubicBezTo>
                <a:cubicBezTo>
                  <a:pt x="341" y="311"/>
                  <a:pt x="342" y="314"/>
                  <a:pt x="341" y="316"/>
                </a:cubicBezTo>
                <a:cubicBezTo>
                  <a:pt x="341" y="317"/>
                  <a:pt x="344" y="319"/>
                  <a:pt x="345" y="320"/>
                </a:cubicBezTo>
                <a:cubicBezTo>
                  <a:pt x="346" y="322"/>
                  <a:pt x="352" y="329"/>
                  <a:pt x="353" y="331"/>
                </a:cubicBezTo>
                <a:cubicBezTo>
                  <a:pt x="355" y="333"/>
                  <a:pt x="359" y="337"/>
                  <a:pt x="359" y="337"/>
                </a:cubicBezTo>
                <a:lnTo>
                  <a:pt x="361" y="341"/>
                </a:lnTo>
                <a:lnTo>
                  <a:pt x="357" y="344"/>
                </a:lnTo>
                <a:cubicBezTo>
                  <a:pt x="357" y="344"/>
                  <a:pt x="353" y="344"/>
                  <a:pt x="351" y="343"/>
                </a:cubicBezTo>
                <a:cubicBezTo>
                  <a:pt x="350" y="343"/>
                  <a:pt x="349" y="344"/>
                  <a:pt x="349" y="344"/>
                </a:cubicBezTo>
                <a:cubicBezTo>
                  <a:pt x="349" y="344"/>
                  <a:pt x="348" y="344"/>
                  <a:pt x="346" y="342"/>
                </a:cubicBezTo>
                <a:cubicBezTo>
                  <a:pt x="344" y="340"/>
                  <a:pt x="345" y="342"/>
                  <a:pt x="343" y="343"/>
                </a:cubicBezTo>
                <a:cubicBezTo>
                  <a:pt x="341" y="345"/>
                  <a:pt x="346" y="347"/>
                  <a:pt x="347" y="348"/>
                </a:cubicBezTo>
                <a:cubicBezTo>
                  <a:pt x="349" y="349"/>
                  <a:pt x="351" y="351"/>
                  <a:pt x="351" y="352"/>
                </a:cubicBezTo>
                <a:cubicBezTo>
                  <a:pt x="352" y="353"/>
                  <a:pt x="354" y="352"/>
                  <a:pt x="354" y="350"/>
                </a:cubicBezTo>
                <a:cubicBezTo>
                  <a:pt x="354" y="348"/>
                  <a:pt x="355" y="347"/>
                  <a:pt x="355" y="347"/>
                </a:cubicBezTo>
                <a:lnTo>
                  <a:pt x="359" y="347"/>
                </a:lnTo>
                <a:lnTo>
                  <a:pt x="361" y="344"/>
                </a:lnTo>
                <a:lnTo>
                  <a:pt x="363" y="342"/>
                </a:lnTo>
                <a:lnTo>
                  <a:pt x="364" y="339"/>
                </a:lnTo>
                <a:lnTo>
                  <a:pt x="362" y="335"/>
                </a:lnTo>
                <a:cubicBezTo>
                  <a:pt x="362" y="335"/>
                  <a:pt x="365" y="334"/>
                  <a:pt x="366" y="334"/>
                </a:cubicBezTo>
                <a:cubicBezTo>
                  <a:pt x="367" y="334"/>
                  <a:pt x="368" y="337"/>
                  <a:pt x="368" y="337"/>
                </a:cubicBezTo>
                <a:lnTo>
                  <a:pt x="369" y="338"/>
                </a:lnTo>
                <a:cubicBezTo>
                  <a:pt x="369" y="338"/>
                  <a:pt x="369" y="335"/>
                  <a:pt x="369" y="334"/>
                </a:cubicBezTo>
                <a:cubicBezTo>
                  <a:pt x="368" y="333"/>
                  <a:pt x="365" y="330"/>
                  <a:pt x="365" y="330"/>
                </a:cubicBezTo>
                <a:cubicBezTo>
                  <a:pt x="365" y="330"/>
                  <a:pt x="361" y="329"/>
                  <a:pt x="360" y="328"/>
                </a:cubicBezTo>
                <a:cubicBezTo>
                  <a:pt x="358" y="327"/>
                  <a:pt x="356" y="322"/>
                  <a:pt x="354" y="320"/>
                </a:cubicBezTo>
                <a:cubicBezTo>
                  <a:pt x="353" y="317"/>
                  <a:pt x="354" y="317"/>
                  <a:pt x="354" y="316"/>
                </a:cubicBezTo>
                <a:cubicBezTo>
                  <a:pt x="354" y="315"/>
                  <a:pt x="351" y="314"/>
                  <a:pt x="351" y="312"/>
                </a:cubicBezTo>
                <a:cubicBezTo>
                  <a:pt x="350" y="311"/>
                  <a:pt x="350" y="308"/>
                  <a:pt x="350" y="308"/>
                </a:cubicBezTo>
                <a:cubicBezTo>
                  <a:pt x="350" y="308"/>
                  <a:pt x="352" y="307"/>
                  <a:pt x="354" y="306"/>
                </a:cubicBezTo>
                <a:cubicBezTo>
                  <a:pt x="355" y="305"/>
                  <a:pt x="355" y="305"/>
                  <a:pt x="355" y="305"/>
                </a:cubicBezTo>
                <a:cubicBezTo>
                  <a:pt x="356" y="306"/>
                  <a:pt x="358" y="308"/>
                  <a:pt x="358" y="310"/>
                </a:cubicBezTo>
                <a:cubicBezTo>
                  <a:pt x="358" y="312"/>
                  <a:pt x="359" y="314"/>
                  <a:pt x="360" y="315"/>
                </a:cubicBezTo>
                <a:cubicBezTo>
                  <a:pt x="360" y="317"/>
                  <a:pt x="363" y="318"/>
                  <a:pt x="366" y="319"/>
                </a:cubicBezTo>
                <a:cubicBezTo>
                  <a:pt x="370" y="319"/>
                  <a:pt x="369" y="322"/>
                  <a:pt x="369" y="322"/>
                </a:cubicBezTo>
                <a:cubicBezTo>
                  <a:pt x="369" y="322"/>
                  <a:pt x="372" y="326"/>
                  <a:pt x="373" y="328"/>
                </a:cubicBezTo>
                <a:cubicBezTo>
                  <a:pt x="373" y="331"/>
                  <a:pt x="373" y="332"/>
                  <a:pt x="373" y="336"/>
                </a:cubicBezTo>
                <a:cubicBezTo>
                  <a:pt x="374" y="339"/>
                  <a:pt x="375" y="339"/>
                  <a:pt x="376" y="342"/>
                </a:cubicBezTo>
                <a:cubicBezTo>
                  <a:pt x="377" y="346"/>
                  <a:pt x="378" y="346"/>
                  <a:pt x="378" y="348"/>
                </a:cubicBezTo>
                <a:cubicBezTo>
                  <a:pt x="379" y="349"/>
                  <a:pt x="379" y="350"/>
                  <a:pt x="379" y="351"/>
                </a:cubicBezTo>
                <a:cubicBezTo>
                  <a:pt x="377" y="359"/>
                  <a:pt x="375" y="368"/>
                  <a:pt x="372" y="376"/>
                </a:cubicBezTo>
                <a:cubicBezTo>
                  <a:pt x="370" y="378"/>
                  <a:pt x="369" y="385"/>
                  <a:pt x="369" y="385"/>
                </a:cubicBezTo>
                <a:cubicBezTo>
                  <a:pt x="369" y="385"/>
                  <a:pt x="368" y="385"/>
                  <a:pt x="367" y="385"/>
                </a:cubicBezTo>
                <a:lnTo>
                  <a:pt x="367" y="385"/>
                </a:lnTo>
                <a:lnTo>
                  <a:pt x="363" y="384"/>
                </a:lnTo>
                <a:lnTo>
                  <a:pt x="363" y="384"/>
                </a:lnTo>
                <a:cubicBezTo>
                  <a:pt x="360" y="382"/>
                  <a:pt x="355" y="381"/>
                  <a:pt x="352" y="379"/>
                </a:cubicBezTo>
                <a:cubicBezTo>
                  <a:pt x="349" y="377"/>
                  <a:pt x="349" y="373"/>
                  <a:pt x="347" y="371"/>
                </a:cubicBezTo>
                <a:cubicBezTo>
                  <a:pt x="345" y="369"/>
                  <a:pt x="343" y="370"/>
                  <a:pt x="343" y="370"/>
                </a:cubicBezTo>
                <a:cubicBezTo>
                  <a:pt x="343" y="370"/>
                  <a:pt x="337" y="369"/>
                  <a:pt x="335" y="367"/>
                </a:cubicBezTo>
                <a:cubicBezTo>
                  <a:pt x="335" y="366"/>
                  <a:pt x="333" y="365"/>
                  <a:pt x="332" y="364"/>
                </a:cubicBezTo>
                <a:cubicBezTo>
                  <a:pt x="332" y="363"/>
                  <a:pt x="331" y="362"/>
                  <a:pt x="331" y="362"/>
                </a:cubicBezTo>
                <a:cubicBezTo>
                  <a:pt x="331" y="362"/>
                  <a:pt x="332" y="362"/>
                  <a:pt x="332" y="361"/>
                </a:cubicBezTo>
                <a:cubicBezTo>
                  <a:pt x="333" y="360"/>
                  <a:pt x="335" y="359"/>
                  <a:pt x="336" y="359"/>
                </a:cubicBezTo>
                <a:cubicBezTo>
                  <a:pt x="337" y="359"/>
                  <a:pt x="335" y="355"/>
                  <a:pt x="333" y="352"/>
                </a:cubicBezTo>
                <a:cubicBezTo>
                  <a:pt x="331" y="349"/>
                  <a:pt x="338" y="348"/>
                  <a:pt x="338" y="346"/>
                </a:cubicBezTo>
                <a:cubicBezTo>
                  <a:pt x="338" y="345"/>
                  <a:pt x="334" y="345"/>
                  <a:pt x="332" y="344"/>
                </a:cubicBezTo>
                <a:lnTo>
                  <a:pt x="332" y="344"/>
                </a:lnTo>
                <a:cubicBezTo>
                  <a:pt x="330" y="343"/>
                  <a:pt x="326" y="344"/>
                  <a:pt x="326" y="344"/>
                </a:cubicBezTo>
                <a:lnTo>
                  <a:pt x="320" y="342"/>
                </a:lnTo>
                <a:cubicBezTo>
                  <a:pt x="320" y="342"/>
                  <a:pt x="318" y="343"/>
                  <a:pt x="316" y="344"/>
                </a:cubicBezTo>
                <a:cubicBezTo>
                  <a:pt x="316" y="344"/>
                  <a:pt x="315" y="344"/>
                  <a:pt x="314" y="343"/>
                </a:cubicBezTo>
                <a:cubicBezTo>
                  <a:pt x="313" y="343"/>
                  <a:pt x="311" y="341"/>
                  <a:pt x="310" y="340"/>
                </a:cubicBezTo>
                <a:cubicBezTo>
                  <a:pt x="309" y="338"/>
                  <a:pt x="308" y="338"/>
                  <a:pt x="306" y="338"/>
                </a:cubicBezTo>
                <a:cubicBezTo>
                  <a:pt x="305" y="338"/>
                  <a:pt x="304" y="338"/>
                  <a:pt x="303" y="338"/>
                </a:cubicBezTo>
                <a:cubicBezTo>
                  <a:pt x="302" y="337"/>
                  <a:pt x="302" y="337"/>
                  <a:pt x="301" y="337"/>
                </a:cubicBezTo>
                <a:cubicBezTo>
                  <a:pt x="299" y="337"/>
                  <a:pt x="298" y="338"/>
                  <a:pt x="296" y="338"/>
                </a:cubicBezTo>
                <a:cubicBezTo>
                  <a:pt x="294" y="338"/>
                  <a:pt x="292" y="339"/>
                  <a:pt x="290" y="339"/>
                </a:cubicBezTo>
                <a:cubicBezTo>
                  <a:pt x="289" y="339"/>
                  <a:pt x="289" y="339"/>
                  <a:pt x="289" y="339"/>
                </a:cubicBezTo>
                <a:cubicBezTo>
                  <a:pt x="287" y="339"/>
                  <a:pt x="285" y="340"/>
                  <a:pt x="283" y="342"/>
                </a:cubicBezTo>
                <a:cubicBezTo>
                  <a:pt x="281" y="343"/>
                  <a:pt x="280" y="338"/>
                  <a:pt x="280" y="338"/>
                </a:cubicBezTo>
                <a:cubicBezTo>
                  <a:pt x="280" y="338"/>
                  <a:pt x="279" y="338"/>
                  <a:pt x="278" y="338"/>
                </a:cubicBezTo>
                <a:cubicBezTo>
                  <a:pt x="277" y="338"/>
                  <a:pt x="275" y="337"/>
                  <a:pt x="272" y="336"/>
                </a:cubicBezTo>
                <a:cubicBezTo>
                  <a:pt x="267" y="334"/>
                  <a:pt x="270" y="331"/>
                  <a:pt x="270" y="331"/>
                </a:cubicBezTo>
                <a:cubicBezTo>
                  <a:pt x="270" y="331"/>
                  <a:pt x="269" y="332"/>
                  <a:pt x="267" y="334"/>
                </a:cubicBezTo>
                <a:cubicBezTo>
                  <a:pt x="266" y="334"/>
                  <a:pt x="266" y="335"/>
                  <a:pt x="265" y="336"/>
                </a:cubicBezTo>
                <a:cubicBezTo>
                  <a:pt x="262" y="338"/>
                  <a:pt x="261" y="340"/>
                  <a:pt x="258" y="339"/>
                </a:cubicBezTo>
                <a:cubicBezTo>
                  <a:pt x="255" y="339"/>
                  <a:pt x="253" y="340"/>
                  <a:pt x="251" y="341"/>
                </a:cubicBezTo>
                <a:cubicBezTo>
                  <a:pt x="249" y="342"/>
                  <a:pt x="245" y="349"/>
                  <a:pt x="245" y="350"/>
                </a:cubicBezTo>
                <a:cubicBezTo>
                  <a:pt x="206" y="337"/>
                  <a:pt x="168" y="321"/>
                  <a:pt x="134" y="303"/>
                </a:cubicBezTo>
                <a:cubicBezTo>
                  <a:pt x="132" y="302"/>
                  <a:pt x="130" y="301"/>
                  <a:pt x="127" y="299"/>
                </a:cubicBezTo>
                <a:lnTo>
                  <a:pt x="127" y="299"/>
                </a:lnTo>
                <a:cubicBezTo>
                  <a:pt x="127" y="299"/>
                  <a:pt x="126" y="299"/>
                  <a:pt x="126" y="299"/>
                </a:cubicBezTo>
                <a:cubicBezTo>
                  <a:pt x="126" y="299"/>
                  <a:pt x="125" y="298"/>
                  <a:pt x="125" y="298"/>
                </a:cubicBezTo>
                <a:lnTo>
                  <a:pt x="125" y="298"/>
                </a:lnTo>
                <a:cubicBezTo>
                  <a:pt x="120" y="295"/>
                  <a:pt x="114" y="292"/>
                  <a:pt x="108" y="288"/>
                </a:cubicBezTo>
                <a:cubicBezTo>
                  <a:pt x="112" y="264"/>
                  <a:pt x="121" y="241"/>
                  <a:pt x="133" y="219"/>
                </a:cubicBezTo>
                <a:cubicBezTo>
                  <a:pt x="132" y="220"/>
                  <a:pt x="132" y="220"/>
                  <a:pt x="132" y="220"/>
                </a:cubicBezTo>
                <a:cubicBezTo>
                  <a:pt x="90" y="221"/>
                  <a:pt x="62" y="229"/>
                  <a:pt x="58" y="244"/>
                </a:cubicBezTo>
                <a:cubicBezTo>
                  <a:pt x="49" y="280"/>
                  <a:pt x="168" y="343"/>
                  <a:pt x="324" y="385"/>
                </a:cubicBezTo>
                <a:cubicBezTo>
                  <a:pt x="342" y="390"/>
                  <a:pt x="360" y="395"/>
                  <a:pt x="377" y="398"/>
                </a:cubicBezTo>
                <a:close/>
                <a:moveTo>
                  <a:pt x="329" y="332"/>
                </a:moveTo>
                <a:cubicBezTo>
                  <a:pt x="328" y="333"/>
                  <a:pt x="328" y="335"/>
                  <a:pt x="328" y="335"/>
                </a:cubicBezTo>
                <a:cubicBezTo>
                  <a:pt x="328" y="335"/>
                  <a:pt x="329" y="336"/>
                  <a:pt x="330" y="336"/>
                </a:cubicBezTo>
                <a:cubicBezTo>
                  <a:pt x="331" y="336"/>
                  <a:pt x="331" y="336"/>
                  <a:pt x="333" y="336"/>
                </a:cubicBezTo>
                <a:cubicBezTo>
                  <a:pt x="333" y="336"/>
                  <a:pt x="334" y="336"/>
                  <a:pt x="334" y="336"/>
                </a:cubicBezTo>
                <a:cubicBezTo>
                  <a:pt x="337" y="335"/>
                  <a:pt x="335" y="334"/>
                  <a:pt x="336" y="332"/>
                </a:cubicBezTo>
                <a:cubicBezTo>
                  <a:pt x="336" y="331"/>
                  <a:pt x="336" y="329"/>
                  <a:pt x="337" y="327"/>
                </a:cubicBezTo>
                <a:cubicBezTo>
                  <a:pt x="338" y="326"/>
                  <a:pt x="335" y="325"/>
                  <a:pt x="335" y="325"/>
                </a:cubicBezTo>
                <a:cubicBezTo>
                  <a:pt x="335" y="325"/>
                  <a:pt x="333" y="328"/>
                  <a:pt x="333" y="329"/>
                </a:cubicBezTo>
                <a:lnTo>
                  <a:pt x="332" y="329"/>
                </a:lnTo>
                <a:cubicBezTo>
                  <a:pt x="332" y="330"/>
                  <a:pt x="330" y="332"/>
                  <a:pt x="329" y="332"/>
                </a:cubicBezTo>
                <a:close/>
                <a:moveTo>
                  <a:pt x="333" y="321"/>
                </a:moveTo>
                <a:cubicBezTo>
                  <a:pt x="334" y="320"/>
                  <a:pt x="336" y="320"/>
                  <a:pt x="337" y="318"/>
                </a:cubicBezTo>
                <a:cubicBezTo>
                  <a:pt x="337" y="316"/>
                  <a:pt x="337" y="317"/>
                  <a:pt x="338" y="315"/>
                </a:cubicBezTo>
                <a:cubicBezTo>
                  <a:pt x="339" y="313"/>
                  <a:pt x="336" y="316"/>
                  <a:pt x="336" y="316"/>
                </a:cubicBezTo>
                <a:lnTo>
                  <a:pt x="333" y="318"/>
                </a:lnTo>
                <a:lnTo>
                  <a:pt x="333" y="319"/>
                </a:lnTo>
                <a:lnTo>
                  <a:pt x="332" y="321"/>
                </a:lnTo>
                <a:cubicBezTo>
                  <a:pt x="332" y="321"/>
                  <a:pt x="332" y="321"/>
                  <a:pt x="333" y="321"/>
                </a:cubicBezTo>
                <a:close/>
              </a:path>
            </a:pathLst>
          </a:custGeom>
          <a:solidFill>
            <a:srgbClr val="11326B"/>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3" name="earth-globe_231045">
            <a:extLst>
              <a:ext uri="{FF2B5EF4-FFF2-40B4-BE49-F238E27FC236}">
                <a16:creationId xmlns:a16="http://schemas.microsoft.com/office/drawing/2014/main" id="{4D315CD6-5B30-3C5E-1544-E98311CEE337}"/>
              </a:ext>
            </a:extLst>
          </p:cNvPr>
          <p:cNvSpPr/>
          <p:nvPr/>
        </p:nvSpPr>
        <p:spPr>
          <a:xfrm>
            <a:off x="6583584" y="4525766"/>
            <a:ext cx="649128" cy="573899"/>
          </a:xfrm>
          <a:custGeom>
            <a:avLst/>
            <a:gdLst>
              <a:gd name="connsiteX0" fmla="*/ 156223 w 608352"/>
              <a:gd name="connsiteY0" fmla="*/ 393339 h 537850"/>
              <a:gd name="connsiteX1" fmla="*/ 156223 w 608352"/>
              <a:gd name="connsiteY1" fmla="*/ 497043 h 537850"/>
              <a:gd name="connsiteX2" fmla="*/ 322766 w 608352"/>
              <a:gd name="connsiteY2" fmla="*/ 497043 h 537850"/>
              <a:gd name="connsiteX3" fmla="*/ 395283 w 608352"/>
              <a:gd name="connsiteY3" fmla="*/ 436754 h 537850"/>
              <a:gd name="connsiteX4" fmla="*/ 527412 w 608352"/>
              <a:gd name="connsiteY4" fmla="*/ 379993 h 537850"/>
              <a:gd name="connsiteX5" fmla="*/ 386526 w 608352"/>
              <a:gd name="connsiteY5" fmla="*/ 497043 h 537850"/>
              <a:gd name="connsiteX6" fmla="*/ 560905 w 608352"/>
              <a:gd name="connsiteY6" fmla="*/ 497043 h 537850"/>
              <a:gd name="connsiteX7" fmla="*/ 80940 w 608352"/>
              <a:gd name="connsiteY7" fmla="*/ 379686 h 537850"/>
              <a:gd name="connsiteX8" fmla="*/ 47447 w 608352"/>
              <a:gd name="connsiteY8" fmla="*/ 497043 h 537850"/>
              <a:gd name="connsiteX9" fmla="*/ 115355 w 608352"/>
              <a:gd name="connsiteY9" fmla="*/ 497043 h 537850"/>
              <a:gd name="connsiteX10" fmla="*/ 115355 w 608352"/>
              <a:gd name="connsiteY10" fmla="*/ 385976 h 537850"/>
              <a:gd name="connsiteX11" fmla="*/ 98916 w 608352"/>
              <a:gd name="connsiteY11" fmla="*/ 317249 h 537850"/>
              <a:gd name="connsiteX12" fmla="*/ 92309 w 608352"/>
              <a:gd name="connsiteY12" fmla="*/ 340260 h 537850"/>
              <a:gd name="connsiteX13" fmla="*/ 436151 w 608352"/>
              <a:gd name="connsiteY13" fmla="*/ 402697 h 537850"/>
              <a:gd name="connsiteX14" fmla="*/ 515121 w 608352"/>
              <a:gd name="connsiteY14" fmla="*/ 337038 h 537850"/>
              <a:gd name="connsiteX15" fmla="*/ 509436 w 608352"/>
              <a:gd name="connsiteY15" fmla="*/ 317249 h 537850"/>
              <a:gd name="connsiteX16" fmla="*/ 345966 w 608352"/>
              <a:gd name="connsiteY16" fmla="*/ 317249 h 537850"/>
              <a:gd name="connsiteX17" fmla="*/ 317696 w 608352"/>
              <a:gd name="connsiteY17" fmla="*/ 345169 h 537850"/>
              <a:gd name="connsiteX18" fmla="*/ 304176 w 608352"/>
              <a:gd name="connsiteY18" fmla="*/ 350385 h 537850"/>
              <a:gd name="connsiteX19" fmla="*/ 290656 w 608352"/>
              <a:gd name="connsiteY19" fmla="*/ 345169 h 537850"/>
              <a:gd name="connsiteX20" fmla="*/ 262386 w 608352"/>
              <a:gd name="connsiteY20" fmla="*/ 317249 h 537850"/>
              <a:gd name="connsiteX21" fmla="*/ 304183 w 608352"/>
              <a:gd name="connsiteY21" fmla="*/ 118567 h 537850"/>
              <a:gd name="connsiteX22" fmla="*/ 290055 w 608352"/>
              <a:gd name="connsiteY22" fmla="*/ 132833 h 537850"/>
              <a:gd name="connsiteX23" fmla="*/ 304183 w 608352"/>
              <a:gd name="connsiteY23" fmla="*/ 147253 h 537850"/>
              <a:gd name="connsiteX24" fmla="*/ 318311 w 608352"/>
              <a:gd name="connsiteY24" fmla="*/ 132833 h 537850"/>
              <a:gd name="connsiteX25" fmla="*/ 304183 w 608352"/>
              <a:gd name="connsiteY25" fmla="*/ 118567 h 537850"/>
              <a:gd name="connsiteX26" fmla="*/ 304183 w 608352"/>
              <a:gd name="connsiteY26" fmla="*/ 77763 h 537850"/>
              <a:gd name="connsiteX27" fmla="*/ 359006 w 608352"/>
              <a:gd name="connsiteY27" fmla="*/ 132833 h 537850"/>
              <a:gd name="connsiteX28" fmla="*/ 304183 w 608352"/>
              <a:gd name="connsiteY28" fmla="*/ 188057 h 537850"/>
              <a:gd name="connsiteX29" fmla="*/ 249206 w 608352"/>
              <a:gd name="connsiteY29" fmla="*/ 132833 h 537850"/>
              <a:gd name="connsiteX30" fmla="*/ 304183 w 608352"/>
              <a:gd name="connsiteY30" fmla="*/ 77763 h 537850"/>
              <a:gd name="connsiteX31" fmla="*/ 304176 w 608352"/>
              <a:gd name="connsiteY31" fmla="*/ 40807 h 537850"/>
              <a:gd name="connsiteX32" fmla="*/ 211840 w 608352"/>
              <a:gd name="connsiteY32" fmla="*/ 132852 h 537850"/>
              <a:gd name="connsiteX33" fmla="*/ 304176 w 608352"/>
              <a:gd name="connsiteY33" fmla="*/ 301601 h 537850"/>
              <a:gd name="connsiteX34" fmla="*/ 396512 w 608352"/>
              <a:gd name="connsiteY34" fmla="*/ 132852 h 537850"/>
              <a:gd name="connsiteX35" fmla="*/ 304176 w 608352"/>
              <a:gd name="connsiteY35" fmla="*/ 40807 h 537850"/>
              <a:gd name="connsiteX36" fmla="*/ 304176 w 608352"/>
              <a:gd name="connsiteY36" fmla="*/ 0 h 537850"/>
              <a:gd name="connsiteX37" fmla="*/ 437226 w 608352"/>
              <a:gd name="connsiteY37" fmla="*/ 132852 h 537850"/>
              <a:gd name="connsiteX38" fmla="*/ 379920 w 608352"/>
              <a:gd name="connsiteY38" fmla="*/ 276442 h 537850"/>
              <a:gd name="connsiteX39" fmla="*/ 524954 w 608352"/>
              <a:gd name="connsiteY39" fmla="*/ 276442 h 537850"/>
              <a:gd name="connsiteX40" fmla="*/ 544466 w 608352"/>
              <a:gd name="connsiteY40" fmla="*/ 291169 h 537850"/>
              <a:gd name="connsiteX41" fmla="*/ 607611 w 608352"/>
              <a:gd name="connsiteY41" fmla="*/ 511924 h 537850"/>
              <a:gd name="connsiteX42" fmla="*/ 604231 w 608352"/>
              <a:gd name="connsiteY42" fmla="*/ 529719 h 537850"/>
              <a:gd name="connsiteX43" fmla="*/ 587945 w 608352"/>
              <a:gd name="connsiteY43" fmla="*/ 537850 h 537850"/>
              <a:gd name="connsiteX44" fmla="*/ 20407 w 608352"/>
              <a:gd name="connsiteY44" fmla="*/ 537850 h 537850"/>
              <a:gd name="connsiteX45" fmla="*/ 4121 w 608352"/>
              <a:gd name="connsiteY45" fmla="*/ 529719 h 537850"/>
              <a:gd name="connsiteX46" fmla="*/ 741 w 608352"/>
              <a:gd name="connsiteY46" fmla="*/ 511924 h 537850"/>
              <a:gd name="connsiteX47" fmla="*/ 63886 w 608352"/>
              <a:gd name="connsiteY47" fmla="*/ 291169 h 537850"/>
              <a:gd name="connsiteX48" fmla="*/ 83398 w 608352"/>
              <a:gd name="connsiteY48" fmla="*/ 276442 h 537850"/>
              <a:gd name="connsiteX49" fmla="*/ 228432 w 608352"/>
              <a:gd name="connsiteY49" fmla="*/ 276442 h 537850"/>
              <a:gd name="connsiteX50" fmla="*/ 171126 w 608352"/>
              <a:gd name="connsiteY50" fmla="*/ 132852 h 537850"/>
              <a:gd name="connsiteX51" fmla="*/ 304176 w 608352"/>
              <a:gd name="connsiteY51" fmla="*/ 0 h 53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8352" h="537850">
                <a:moveTo>
                  <a:pt x="156223" y="393339"/>
                </a:moveTo>
                <a:lnTo>
                  <a:pt x="156223" y="497043"/>
                </a:lnTo>
                <a:lnTo>
                  <a:pt x="322766" y="497043"/>
                </a:lnTo>
                <a:lnTo>
                  <a:pt x="395283" y="436754"/>
                </a:lnTo>
                <a:close/>
                <a:moveTo>
                  <a:pt x="527412" y="379993"/>
                </a:moveTo>
                <a:lnTo>
                  <a:pt x="386526" y="497043"/>
                </a:lnTo>
                <a:lnTo>
                  <a:pt x="560905" y="497043"/>
                </a:lnTo>
                <a:close/>
                <a:moveTo>
                  <a:pt x="80940" y="379686"/>
                </a:moveTo>
                <a:lnTo>
                  <a:pt x="47447" y="497043"/>
                </a:lnTo>
                <a:lnTo>
                  <a:pt x="115355" y="497043"/>
                </a:lnTo>
                <a:lnTo>
                  <a:pt x="115355" y="385976"/>
                </a:lnTo>
                <a:close/>
                <a:moveTo>
                  <a:pt x="98916" y="317249"/>
                </a:moveTo>
                <a:lnTo>
                  <a:pt x="92309" y="340260"/>
                </a:lnTo>
                <a:lnTo>
                  <a:pt x="436151" y="402697"/>
                </a:lnTo>
                <a:lnTo>
                  <a:pt x="515121" y="337038"/>
                </a:lnTo>
                <a:lnTo>
                  <a:pt x="509436" y="317249"/>
                </a:lnTo>
                <a:lnTo>
                  <a:pt x="345966" y="317249"/>
                </a:lnTo>
                <a:cubicBezTo>
                  <a:pt x="330602" y="333663"/>
                  <a:pt x="319079" y="343942"/>
                  <a:pt x="317696" y="345169"/>
                </a:cubicBezTo>
                <a:cubicBezTo>
                  <a:pt x="313855" y="348544"/>
                  <a:pt x="308939" y="350385"/>
                  <a:pt x="304176" y="350385"/>
                </a:cubicBezTo>
                <a:cubicBezTo>
                  <a:pt x="299413" y="350385"/>
                  <a:pt x="294497" y="348544"/>
                  <a:pt x="290656" y="345169"/>
                </a:cubicBezTo>
                <a:cubicBezTo>
                  <a:pt x="289273" y="343942"/>
                  <a:pt x="277750" y="333663"/>
                  <a:pt x="262386" y="317249"/>
                </a:cubicBezTo>
                <a:close/>
                <a:moveTo>
                  <a:pt x="304183" y="118567"/>
                </a:moveTo>
                <a:cubicBezTo>
                  <a:pt x="296351" y="118567"/>
                  <a:pt x="290055" y="125010"/>
                  <a:pt x="290055" y="132833"/>
                </a:cubicBezTo>
                <a:cubicBezTo>
                  <a:pt x="290055" y="140810"/>
                  <a:pt x="296351" y="147253"/>
                  <a:pt x="304183" y="147253"/>
                </a:cubicBezTo>
                <a:cubicBezTo>
                  <a:pt x="312015" y="147253"/>
                  <a:pt x="318311" y="140810"/>
                  <a:pt x="318311" y="132833"/>
                </a:cubicBezTo>
                <a:cubicBezTo>
                  <a:pt x="318311" y="125010"/>
                  <a:pt x="312015" y="118567"/>
                  <a:pt x="304183" y="118567"/>
                </a:cubicBezTo>
                <a:close/>
                <a:moveTo>
                  <a:pt x="304183" y="77763"/>
                </a:moveTo>
                <a:cubicBezTo>
                  <a:pt x="334435" y="77763"/>
                  <a:pt x="359006" y="102460"/>
                  <a:pt x="359006" y="132833"/>
                </a:cubicBezTo>
                <a:cubicBezTo>
                  <a:pt x="359006" y="163360"/>
                  <a:pt x="334435" y="188057"/>
                  <a:pt x="304183" y="188057"/>
                </a:cubicBezTo>
                <a:cubicBezTo>
                  <a:pt x="273930" y="188057"/>
                  <a:pt x="249206" y="163360"/>
                  <a:pt x="249206" y="132833"/>
                </a:cubicBezTo>
                <a:cubicBezTo>
                  <a:pt x="249206" y="102460"/>
                  <a:pt x="273930" y="77763"/>
                  <a:pt x="304183" y="77763"/>
                </a:cubicBezTo>
                <a:close/>
                <a:moveTo>
                  <a:pt x="304176" y="40807"/>
                </a:moveTo>
                <a:cubicBezTo>
                  <a:pt x="253322" y="40807"/>
                  <a:pt x="211840" y="82074"/>
                  <a:pt x="211840" y="132852"/>
                </a:cubicBezTo>
                <a:cubicBezTo>
                  <a:pt x="211840" y="201118"/>
                  <a:pt x="275599" y="272914"/>
                  <a:pt x="304176" y="301601"/>
                </a:cubicBezTo>
                <a:cubicBezTo>
                  <a:pt x="332753" y="272914"/>
                  <a:pt x="396512" y="201118"/>
                  <a:pt x="396512" y="132852"/>
                </a:cubicBezTo>
                <a:cubicBezTo>
                  <a:pt x="396512" y="82074"/>
                  <a:pt x="355030" y="40807"/>
                  <a:pt x="304176" y="40807"/>
                </a:cubicBezTo>
                <a:close/>
                <a:moveTo>
                  <a:pt x="304176" y="0"/>
                </a:moveTo>
                <a:cubicBezTo>
                  <a:pt x="377615" y="0"/>
                  <a:pt x="437226" y="59676"/>
                  <a:pt x="437226" y="132852"/>
                </a:cubicBezTo>
                <a:cubicBezTo>
                  <a:pt x="437226" y="185471"/>
                  <a:pt x="408957" y="237169"/>
                  <a:pt x="379920" y="276442"/>
                </a:cubicBezTo>
                <a:lnTo>
                  <a:pt x="524954" y="276442"/>
                </a:lnTo>
                <a:cubicBezTo>
                  <a:pt x="534018" y="276442"/>
                  <a:pt x="542008" y="282425"/>
                  <a:pt x="544466" y="291169"/>
                </a:cubicBezTo>
                <a:lnTo>
                  <a:pt x="607611" y="511924"/>
                </a:lnTo>
                <a:cubicBezTo>
                  <a:pt x="609301" y="518060"/>
                  <a:pt x="608072" y="524657"/>
                  <a:pt x="604231" y="529719"/>
                </a:cubicBezTo>
                <a:cubicBezTo>
                  <a:pt x="600390" y="534935"/>
                  <a:pt x="594398" y="537850"/>
                  <a:pt x="587945" y="537850"/>
                </a:cubicBezTo>
                <a:lnTo>
                  <a:pt x="20407" y="537850"/>
                </a:lnTo>
                <a:cubicBezTo>
                  <a:pt x="13954" y="537850"/>
                  <a:pt x="7962" y="534935"/>
                  <a:pt x="4121" y="529719"/>
                </a:cubicBezTo>
                <a:cubicBezTo>
                  <a:pt x="280" y="524657"/>
                  <a:pt x="-949" y="518060"/>
                  <a:pt x="741" y="511924"/>
                </a:cubicBezTo>
                <a:lnTo>
                  <a:pt x="63886" y="291169"/>
                </a:lnTo>
                <a:cubicBezTo>
                  <a:pt x="66344" y="282425"/>
                  <a:pt x="74334" y="276442"/>
                  <a:pt x="83398" y="276442"/>
                </a:cubicBezTo>
                <a:lnTo>
                  <a:pt x="228432" y="276442"/>
                </a:lnTo>
                <a:cubicBezTo>
                  <a:pt x="199395" y="237169"/>
                  <a:pt x="171126" y="185471"/>
                  <a:pt x="171126" y="132852"/>
                </a:cubicBezTo>
                <a:cubicBezTo>
                  <a:pt x="171126" y="59676"/>
                  <a:pt x="230737" y="0"/>
                  <a:pt x="304176" y="0"/>
                </a:cubicBezTo>
                <a:close/>
              </a:path>
            </a:pathLst>
          </a:custGeom>
          <a:solidFill>
            <a:srgbClr val="017DC7"/>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4" name="文本框 53">
            <a:extLst>
              <a:ext uri="{FF2B5EF4-FFF2-40B4-BE49-F238E27FC236}">
                <a16:creationId xmlns:a16="http://schemas.microsoft.com/office/drawing/2014/main" id="{4A85A205-7E1F-3146-C782-6EA5E017B7A9}"/>
              </a:ext>
            </a:extLst>
          </p:cNvPr>
          <p:cNvSpPr txBox="1"/>
          <p:nvPr/>
        </p:nvSpPr>
        <p:spPr>
          <a:xfrm>
            <a:off x="677523" y="2091006"/>
            <a:ext cx="1977713" cy="380810"/>
          </a:xfrm>
          <a:prstGeom prst="rect">
            <a:avLst/>
          </a:prstGeom>
          <a:noFill/>
        </p:spPr>
        <p:txBody>
          <a:bodyPr wrap="square">
            <a:spAutoFit/>
          </a:bodyPr>
          <a:lstStyle/>
          <a:p>
            <a:pPr marL="0" lvl="2">
              <a:lnSpc>
                <a:spcPct val="130000"/>
              </a:lnSpc>
              <a:spcBef>
                <a:spcPts val="600"/>
              </a:spcBef>
            </a:pPr>
            <a:r>
              <a:rPr lang="zh-CN" altLang="en-US" sz="1600" b="1" dirty="0">
                <a:solidFill>
                  <a:prstClr val="white"/>
                </a:solidFill>
                <a:latin typeface="Arial"/>
                <a:ea typeface="微软雅黑"/>
                <a:cs typeface="Arial" panose="020B0604020202020204" pitchFamily="34" charset="0"/>
              </a:rPr>
              <a:t>带病基因的来源</a:t>
            </a:r>
            <a:r>
              <a:rPr lang="en-US" altLang="zh-CN" sz="1600" b="1" baseline="30000" dirty="0">
                <a:solidFill>
                  <a:prstClr val="white"/>
                </a:solidFill>
                <a:latin typeface="Arial"/>
                <a:ea typeface="微软雅黑"/>
                <a:cs typeface="Arial" panose="020B0604020202020204" pitchFamily="34" charset="0"/>
              </a:rPr>
              <a:t>1</a:t>
            </a:r>
            <a:r>
              <a:rPr lang="zh-CN" altLang="en-US" sz="1600" b="1" dirty="0">
                <a:solidFill>
                  <a:prstClr val="white"/>
                </a:solidFill>
                <a:latin typeface="Arial"/>
                <a:ea typeface="微软雅黑"/>
                <a:cs typeface="Arial" panose="020B0604020202020204" pitchFamily="34" charset="0"/>
              </a:rPr>
              <a:t>：</a:t>
            </a:r>
          </a:p>
        </p:txBody>
      </p:sp>
      <p:sp>
        <p:nvSpPr>
          <p:cNvPr id="55" name="任意多边形: 形状 54">
            <a:extLst>
              <a:ext uri="{FF2B5EF4-FFF2-40B4-BE49-F238E27FC236}">
                <a16:creationId xmlns:a16="http://schemas.microsoft.com/office/drawing/2014/main" id="{6E5E1CA6-B46B-3326-7A2F-B069DE50C4B9}"/>
              </a:ext>
            </a:extLst>
          </p:cNvPr>
          <p:cNvSpPr/>
          <p:nvPr/>
        </p:nvSpPr>
        <p:spPr>
          <a:xfrm>
            <a:off x="11248738" y="3192948"/>
            <a:ext cx="448271" cy="261119"/>
          </a:xfrm>
          <a:custGeom>
            <a:avLst/>
            <a:gdLst>
              <a:gd name="connsiteX0" fmla="*/ 0 w 448271"/>
              <a:gd name="connsiteY0" fmla="*/ 0 h 261119"/>
              <a:gd name="connsiteX1" fmla="*/ 199732 w 448271"/>
              <a:gd name="connsiteY1" fmla="*/ 0 h 261119"/>
              <a:gd name="connsiteX2" fmla="*/ 448271 w 448271"/>
              <a:gd name="connsiteY2" fmla="*/ 144775 h 261119"/>
              <a:gd name="connsiteX3" fmla="*/ 448271 w 448271"/>
              <a:gd name="connsiteY3" fmla="*/ 261119 h 261119"/>
            </a:gdLst>
            <a:ahLst/>
            <a:cxnLst>
              <a:cxn ang="0">
                <a:pos x="connsiteX0" y="connsiteY0"/>
              </a:cxn>
              <a:cxn ang="0">
                <a:pos x="connsiteX1" y="connsiteY1"/>
              </a:cxn>
              <a:cxn ang="0">
                <a:pos x="connsiteX2" y="connsiteY2"/>
              </a:cxn>
              <a:cxn ang="0">
                <a:pos x="connsiteX3" y="connsiteY3"/>
              </a:cxn>
            </a:cxnLst>
            <a:rect l="l" t="t" r="r" b="b"/>
            <a:pathLst>
              <a:path w="448271" h="261119">
                <a:moveTo>
                  <a:pt x="0" y="0"/>
                </a:moveTo>
                <a:lnTo>
                  <a:pt x="199732" y="0"/>
                </a:lnTo>
                <a:lnTo>
                  <a:pt x="448271" y="144775"/>
                </a:lnTo>
                <a:lnTo>
                  <a:pt x="448271" y="261119"/>
                </a:lnTo>
                <a:close/>
              </a:path>
            </a:pathLst>
          </a:custGeom>
          <a:solidFill>
            <a:srgbClr val="11326B"/>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6" name="任意多边形: 形状 55">
            <a:extLst>
              <a:ext uri="{FF2B5EF4-FFF2-40B4-BE49-F238E27FC236}">
                <a16:creationId xmlns:a16="http://schemas.microsoft.com/office/drawing/2014/main" id="{78A82963-AA8C-692D-D46F-C81B07CAB015}"/>
              </a:ext>
            </a:extLst>
          </p:cNvPr>
          <p:cNvSpPr/>
          <p:nvPr/>
        </p:nvSpPr>
        <p:spPr>
          <a:xfrm>
            <a:off x="10957055" y="3193829"/>
            <a:ext cx="747315" cy="435444"/>
          </a:xfrm>
          <a:custGeom>
            <a:avLst/>
            <a:gdLst>
              <a:gd name="connsiteX0" fmla="*/ 0 w 747315"/>
              <a:gd name="connsiteY0" fmla="*/ 0 h 435444"/>
              <a:gd name="connsiteX1" fmla="*/ 199732 w 747315"/>
              <a:gd name="connsiteY1" fmla="*/ 0 h 435444"/>
              <a:gd name="connsiteX2" fmla="*/ 308279 w 747315"/>
              <a:gd name="connsiteY2" fmla="*/ 63229 h 435444"/>
              <a:gd name="connsiteX3" fmla="*/ 308636 w 747315"/>
              <a:gd name="connsiteY3" fmla="*/ 63229 h 435444"/>
              <a:gd name="connsiteX4" fmla="*/ 557175 w 747315"/>
              <a:gd name="connsiteY4" fmla="*/ 208004 h 435444"/>
              <a:gd name="connsiteX5" fmla="*/ 557175 w 747315"/>
              <a:gd name="connsiteY5" fmla="*/ 208343 h 435444"/>
              <a:gd name="connsiteX6" fmla="*/ 747315 w 747315"/>
              <a:gd name="connsiteY6" fmla="*/ 319100 h 435444"/>
              <a:gd name="connsiteX7" fmla="*/ 747315 w 747315"/>
              <a:gd name="connsiteY7" fmla="*/ 435444 h 435444"/>
              <a:gd name="connsiteX8" fmla="*/ 299044 w 747315"/>
              <a:gd name="connsiteY8" fmla="*/ 174325 h 435444"/>
              <a:gd name="connsiteX9" fmla="*/ 299269 w 747315"/>
              <a:gd name="connsiteY9" fmla="*/ 174325 h 435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7315" h="435444">
                <a:moveTo>
                  <a:pt x="0" y="0"/>
                </a:moveTo>
                <a:lnTo>
                  <a:pt x="199732" y="0"/>
                </a:lnTo>
                <a:lnTo>
                  <a:pt x="308279" y="63229"/>
                </a:lnTo>
                <a:lnTo>
                  <a:pt x="308636" y="63229"/>
                </a:lnTo>
                <a:lnTo>
                  <a:pt x="557175" y="208004"/>
                </a:lnTo>
                <a:lnTo>
                  <a:pt x="557175" y="208343"/>
                </a:lnTo>
                <a:lnTo>
                  <a:pt x="747315" y="319100"/>
                </a:lnTo>
                <a:lnTo>
                  <a:pt x="747315" y="435444"/>
                </a:lnTo>
                <a:lnTo>
                  <a:pt x="299044" y="174325"/>
                </a:lnTo>
                <a:lnTo>
                  <a:pt x="299269" y="174325"/>
                </a:lnTo>
                <a:close/>
              </a:path>
            </a:pathLst>
          </a:custGeom>
          <a:solidFill>
            <a:srgbClr val="017DC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 name="矩形 3">
            <a:extLst>
              <a:ext uri="{FF2B5EF4-FFF2-40B4-BE49-F238E27FC236}">
                <a16:creationId xmlns:a16="http://schemas.microsoft.com/office/drawing/2014/main" id="{E04F7F70-9A92-344C-0F2E-AACF0C63DFF9}"/>
              </a:ext>
            </a:extLst>
          </p:cNvPr>
          <p:cNvSpPr/>
          <p:nvPr/>
        </p:nvSpPr>
        <p:spPr>
          <a:xfrm>
            <a:off x="0" y="0"/>
            <a:ext cx="1592361" cy="293455"/>
          </a:xfrm>
          <a:prstGeom prst="rect">
            <a:avLst/>
          </a:prstGeom>
          <a:gradFill flip="none" rotWithShape="1">
            <a:gsLst>
              <a:gs pos="0">
                <a:srgbClr val="11326B">
                  <a:tint val="66000"/>
                  <a:satMod val="160000"/>
                </a:srgbClr>
              </a:gs>
              <a:gs pos="50000">
                <a:srgbClr val="11326B">
                  <a:tint val="44500"/>
                  <a:satMod val="160000"/>
                </a:srgbClr>
              </a:gs>
              <a:gs pos="100000">
                <a:srgbClr val="11326B">
                  <a:tint val="23500"/>
                  <a:satMod val="160000"/>
                </a:srgbClr>
              </a:gs>
            </a:gsLst>
            <a:lin ang="0" scaled="1"/>
            <a:tileRect/>
          </a:gra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white"/>
                </a:solidFill>
                <a:effectLst/>
                <a:uLnTx/>
                <a:uFillTx/>
                <a:latin typeface="Arial"/>
                <a:ea typeface="微软雅黑"/>
                <a:cs typeface="+mn-cs"/>
              </a:rPr>
              <a:t>基本信息（</a:t>
            </a:r>
            <a:r>
              <a:rPr kumimoji="0" lang="en-US" altLang="zh-CN" sz="1400" b="0" i="0" u="none" strike="noStrike" kern="0" cap="none" spc="0" normalizeH="0" baseline="0" noProof="0" dirty="0">
                <a:ln>
                  <a:noFill/>
                </a:ln>
                <a:solidFill>
                  <a:prstClr val="white"/>
                </a:solidFill>
                <a:effectLst/>
                <a:uLnTx/>
                <a:uFillTx/>
                <a:latin typeface="Arial"/>
                <a:ea typeface="微软雅黑"/>
                <a:cs typeface="+mn-cs"/>
              </a:rPr>
              <a:t>2/3</a:t>
            </a:r>
            <a:r>
              <a:rPr kumimoji="0" lang="zh-CN" altLang="en-US" sz="1400" b="0" i="0" u="none" strike="noStrike" kern="0" cap="none" spc="0" normalizeH="0" baseline="0" noProof="0" dirty="0">
                <a:ln>
                  <a:noFill/>
                </a:ln>
                <a:solidFill>
                  <a:prstClr val="white"/>
                </a:solidFill>
                <a:effectLst/>
                <a:uLnTx/>
                <a:uFillTx/>
                <a:latin typeface="Arial"/>
                <a:ea typeface="微软雅黑"/>
                <a:cs typeface="+mn-cs"/>
              </a:rPr>
              <a:t>）</a:t>
            </a:r>
          </a:p>
        </p:txBody>
      </p:sp>
    </p:spTree>
    <p:extLst>
      <p:ext uri="{BB962C8B-B14F-4D97-AF65-F5344CB8AC3E}">
        <p14:creationId xmlns:p14="http://schemas.microsoft.com/office/powerpoint/2010/main" val="384151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6C050D0B-E0BE-CF03-56D4-4EDBBF89FF85}"/>
              </a:ext>
            </a:extLst>
          </p:cNvPr>
          <p:cNvGrpSpPr/>
          <p:nvPr/>
        </p:nvGrpSpPr>
        <p:grpSpPr>
          <a:xfrm>
            <a:off x="511804" y="1110343"/>
            <a:ext cx="11168392" cy="4414158"/>
            <a:chOff x="511804" y="1303307"/>
            <a:chExt cx="11168392" cy="1309766"/>
          </a:xfrm>
        </p:grpSpPr>
        <p:sp>
          <p:nvSpPr>
            <p:cNvPr id="8" name="矩形: 圆角 7">
              <a:extLst>
                <a:ext uri="{FF2B5EF4-FFF2-40B4-BE49-F238E27FC236}">
                  <a16:creationId xmlns:a16="http://schemas.microsoft.com/office/drawing/2014/main" id="{A6B248B2-D250-A9B8-E5DC-8C9E08A56202}"/>
                </a:ext>
              </a:extLst>
            </p:cNvPr>
            <p:cNvSpPr/>
            <p:nvPr/>
          </p:nvSpPr>
          <p:spPr>
            <a:xfrm>
              <a:off x="4143226" y="1303307"/>
              <a:ext cx="7386787" cy="838248"/>
            </a:xfrm>
            <a:prstGeom prst="roundRect">
              <a:avLst>
                <a:gd name="adj" fmla="val 5803"/>
              </a:avLst>
            </a:prstGeom>
            <a:gradFill>
              <a:gsLst>
                <a:gs pos="47000">
                  <a:schemeClr val="accent1">
                    <a:lumMod val="5000"/>
                    <a:lumOff val="95000"/>
                    <a:alpha val="0"/>
                  </a:schemeClr>
                </a:gs>
                <a:gs pos="100000">
                  <a:schemeClr val="accent1">
                    <a:lumMod val="30000"/>
                    <a:lumOff val="7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9" name="矩形: 圆角 8">
              <a:extLst>
                <a:ext uri="{FF2B5EF4-FFF2-40B4-BE49-F238E27FC236}">
                  <a16:creationId xmlns:a16="http://schemas.microsoft.com/office/drawing/2014/main" id="{11174E6C-AD1A-7402-216E-91CECA7A07CA}"/>
                </a:ext>
              </a:extLst>
            </p:cNvPr>
            <p:cNvSpPr/>
            <p:nvPr/>
          </p:nvSpPr>
          <p:spPr>
            <a:xfrm>
              <a:off x="511804" y="1328675"/>
              <a:ext cx="11168392" cy="1284398"/>
            </a:xfrm>
            <a:prstGeom prst="roundRect">
              <a:avLst>
                <a:gd name="adj" fmla="val 3204"/>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18" name="文本框 17">
            <a:extLst>
              <a:ext uri="{FF2B5EF4-FFF2-40B4-BE49-F238E27FC236}">
                <a16:creationId xmlns:a16="http://schemas.microsoft.com/office/drawing/2014/main" id="{0F49A1AB-F03D-D732-057E-8FBB4F7B83B0}"/>
              </a:ext>
            </a:extLst>
          </p:cNvPr>
          <p:cNvSpPr txBox="1"/>
          <p:nvPr/>
        </p:nvSpPr>
        <p:spPr>
          <a:xfrm>
            <a:off x="725842" y="2448463"/>
            <a:ext cx="1401407" cy="274888"/>
          </a:xfrm>
          <a:prstGeom prst="roundRect">
            <a:avLst>
              <a:gd name="adj" fmla="val 50000"/>
            </a:avLst>
          </a:prstGeom>
          <a:solidFill>
            <a:schemeClr val="bg1"/>
          </a:solidFill>
          <a:ln>
            <a:noFill/>
          </a:ln>
          <a:effectLst>
            <a:innerShdw blurRad="114300">
              <a:schemeClr val="accent1">
                <a:lumMod val="40000"/>
                <a:lumOff val="60000"/>
              </a:schemeClr>
            </a:innerShdw>
          </a:effectLst>
        </p:spPr>
        <p:txBody>
          <a:bodyPr wrap="square" lIns="0" tIns="36000" rIns="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17DC7"/>
              </a:solidFill>
              <a:effectLst/>
              <a:uLnTx/>
              <a:uFillTx/>
              <a:latin typeface="Arial"/>
              <a:ea typeface="微软雅黑"/>
              <a:cs typeface="Times New Roman" panose="02020603050405020304" pitchFamily="18" charset="0"/>
            </a:endParaRPr>
          </a:p>
        </p:txBody>
      </p:sp>
      <p:sp>
        <p:nvSpPr>
          <p:cNvPr id="19" name="文本框 18">
            <a:extLst>
              <a:ext uri="{FF2B5EF4-FFF2-40B4-BE49-F238E27FC236}">
                <a16:creationId xmlns:a16="http://schemas.microsoft.com/office/drawing/2014/main" id="{45A491F3-E5D0-11E3-E757-D21520B2467A}"/>
              </a:ext>
            </a:extLst>
          </p:cNvPr>
          <p:cNvSpPr txBox="1"/>
          <p:nvPr/>
        </p:nvSpPr>
        <p:spPr>
          <a:xfrm>
            <a:off x="725842" y="3404687"/>
            <a:ext cx="1401407" cy="328551"/>
          </a:xfrm>
          <a:prstGeom prst="roundRect">
            <a:avLst>
              <a:gd name="adj" fmla="val 50000"/>
            </a:avLst>
          </a:prstGeom>
          <a:solidFill>
            <a:schemeClr val="bg1"/>
          </a:solidFill>
          <a:ln>
            <a:noFill/>
          </a:ln>
          <a:effectLst>
            <a:innerShdw blurRad="114300">
              <a:schemeClr val="accent1">
                <a:lumMod val="40000"/>
                <a:lumOff val="60000"/>
              </a:schemeClr>
            </a:innerShdw>
          </a:effectLst>
        </p:spPr>
        <p:txBody>
          <a:bodyPr wrap="square" lIns="0" tIns="36000" rIns="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17DC7"/>
              </a:solidFill>
              <a:effectLst/>
              <a:uLnTx/>
              <a:uFillTx/>
              <a:latin typeface="Arial"/>
              <a:ea typeface="微软雅黑"/>
              <a:cs typeface="Times New Roman" panose="02020603050405020304" pitchFamily="18" charset="0"/>
            </a:endParaRPr>
          </a:p>
        </p:txBody>
      </p:sp>
      <p:sp>
        <p:nvSpPr>
          <p:cNvPr id="20" name="文本框 19">
            <a:extLst>
              <a:ext uri="{FF2B5EF4-FFF2-40B4-BE49-F238E27FC236}">
                <a16:creationId xmlns:a16="http://schemas.microsoft.com/office/drawing/2014/main" id="{06863BD5-60DB-46F0-FA97-F364254D63BF}"/>
              </a:ext>
            </a:extLst>
          </p:cNvPr>
          <p:cNvSpPr txBox="1"/>
          <p:nvPr/>
        </p:nvSpPr>
        <p:spPr>
          <a:xfrm>
            <a:off x="725842" y="4185685"/>
            <a:ext cx="1401407" cy="328551"/>
          </a:xfrm>
          <a:prstGeom prst="roundRect">
            <a:avLst>
              <a:gd name="adj" fmla="val 50000"/>
            </a:avLst>
          </a:prstGeom>
          <a:solidFill>
            <a:schemeClr val="bg1"/>
          </a:solidFill>
          <a:ln>
            <a:noFill/>
          </a:ln>
          <a:effectLst>
            <a:innerShdw blurRad="114300">
              <a:schemeClr val="accent1">
                <a:lumMod val="40000"/>
                <a:lumOff val="60000"/>
              </a:schemeClr>
            </a:innerShdw>
          </a:effectLst>
        </p:spPr>
        <p:txBody>
          <a:bodyPr wrap="square" lIns="0" tIns="36000" rIns="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17DC7"/>
              </a:solidFill>
              <a:effectLst/>
              <a:uLnTx/>
              <a:uFillTx/>
              <a:latin typeface="Arial"/>
              <a:ea typeface="微软雅黑"/>
              <a:cs typeface="Times New Roman" panose="02020603050405020304" pitchFamily="18" charset="0"/>
            </a:endParaRPr>
          </a:p>
        </p:txBody>
      </p:sp>
      <p:sp>
        <p:nvSpPr>
          <p:cNvPr id="10" name="矩形 9">
            <a:extLst>
              <a:ext uri="{FF2B5EF4-FFF2-40B4-BE49-F238E27FC236}">
                <a16:creationId xmlns:a16="http://schemas.microsoft.com/office/drawing/2014/main" id="{E30B65F5-6178-DE0D-A624-B93129473002}"/>
              </a:ext>
            </a:extLst>
          </p:cNvPr>
          <p:cNvSpPr/>
          <p:nvPr/>
        </p:nvSpPr>
        <p:spPr>
          <a:xfrm>
            <a:off x="511804" y="1376757"/>
            <a:ext cx="11168392" cy="9794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4" name="文本框 3">
            <a:extLst>
              <a:ext uri="{FF2B5EF4-FFF2-40B4-BE49-F238E27FC236}">
                <a16:creationId xmlns:a16="http://schemas.microsoft.com/office/drawing/2014/main" id="{FF474EE5-0CF0-621E-4DA4-CC4871082D9A}"/>
              </a:ext>
            </a:extLst>
          </p:cNvPr>
          <p:cNvSpPr txBox="1"/>
          <p:nvPr/>
        </p:nvSpPr>
        <p:spPr>
          <a:xfrm>
            <a:off x="534856" y="1429867"/>
            <a:ext cx="10261203" cy="787075"/>
          </a:xfrm>
          <a:prstGeom prst="rect">
            <a:avLst/>
          </a:prstGeom>
          <a:noFill/>
        </p:spPr>
        <p:txBody>
          <a:bodyPr wrap="square">
            <a:spAutoFit/>
          </a:bodyPr>
          <a:lstStyle/>
          <a:p>
            <a:pPr marL="0" marR="0" lvl="0" indent="0" algn="l" defTabSz="914400" rtl="0" eaLnBrk="1" fontAlgn="auto" latinLnBrk="0" hangingPunct="1">
              <a:lnSpc>
                <a:spcPct val="150000"/>
              </a:lnSpc>
              <a:spcBef>
                <a:spcPts val="60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原发性肾上腺皮质功能减退症</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(Primary adrenal insufficiency</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PAI)</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是指原发于肾上腺的各种病变导致肾上腺皮质产生糖皮质激素和</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或</a:t>
            </a: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盐皮质激素水平下降所致的一类全身性疾病，。</a:t>
            </a:r>
            <a:endParaRPr kumimoji="0" lang="en-US" altLang="zh-CN" sz="1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3037B622-D25B-AEBC-AA99-EAC6A6797C9D}"/>
              </a:ext>
            </a:extLst>
          </p:cNvPr>
          <p:cNvSpPr txBox="1"/>
          <p:nvPr/>
        </p:nvSpPr>
        <p:spPr>
          <a:xfrm>
            <a:off x="497218" y="5722980"/>
            <a:ext cx="10515600" cy="527394"/>
          </a:xfrm>
          <a:prstGeom prst="rect">
            <a:avLst/>
          </a:prstGeom>
          <a:noFill/>
        </p:spPr>
        <p:txBody>
          <a:bodyPr wrap="square" numCol="2" spcCol="72000">
            <a:noAutofit/>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王龙</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 </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卢琳</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 </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陆召麟</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 </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等</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 </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原发性肾上腺皮质功能减退症的病因构成及临床特点</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[J]. </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中华医学杂志</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 2020, 100(12): 915-921.</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Martina, </a:t>
            </a:r>
            <a:r>
              <a:rPr kumimoji="0" lang="en-US" altLang="zh-CN" sz="600" b="0" i="0" u="none" strike="noStrike" kern="1200" cap="none" spc="0" normalizeH="0" baseline="0" noProof="0" dirty="0" err="1">
                <a:ln>
                  <a:noFill/>
                </a:ln>
                <a:solidFill>
                  <a:prstClr val="black">
                    <a:lumMod val="50000"/>
                    <a:lumOff val="50000"/>
                  </a:prstClr>
                </a:solidFill>
                <a:effectLst/>
                <a:uLnTx/>
                <a:uFillTx/>
                <a:latin typeface="Arial"/>
                <a:ea typeface="微软雅黑"/>
                <a:cs typeface="Times New Roman" panose="02020603050405020304" pitchFamily="18" charset="0"/>
              </a:rPr>
              <a:t>Erichsen</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 Kristian, et al. Clinical, immunological, and genetic features of autoimmune primary adrenal insufficiency: observations from a Norwegian registry[J]. J Clin Endocrinol </a:t>
            </a:r>
            <a:r>
              <a:rPr kumimoji="0" lang="en-US" altLang="zh-CN" sz="600" b="0" i="0" u="none" strike="noStrike" kern="1200" cap="none" spc="0" normalizeH="0" baseline="0" noProof="0" dirty="0" err="1">
                <a:ln>
                  <a:noFill/>
                </a:ln>
                <a:solidFill>
                  <a:prstClr val="black">
                    <a:lumMod val="50000"/>
                    <a:lumOff val="50000"/>
                  </a:prstClr>
                </a:solidFill>
                <a:effectLst/>
                <a:uLnTx/>
                <a:uFillTx/>
                <a:latin typeface="Arial"/>
                <a:ea typeface="微软雅黑"/>
                <a:cs typeface="Times New Roman" panose="02020603050405020304" pitchFamily="18" charset="0"/>
              </a:rPr>
              <a:t>Metab</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 2009, 94: 0.</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Hong AR, Ryu OH, Kim SY, Kim SW; Korean Adrenal Gland and Endocrine Hypertension Study Group, Korean Endocrine Society. Characteristics of Korean Patients with Primary Adrenal Insufficiency: A Registry-Based Nationwide Survey in Korea. Endocrinol </a:t>
            </a:r>
            <a:r>
              <a:rPr kumimoji="0" lang="en-US" altLang="zh-CN" sz="600" b="0" i="0" u="none" strike="noStrike" kern="1200" cap="none" spc="0" normalizeH="0" baseline="0" noProof="0" dirty="0" err="1">
                <a:ln>
                  <a:noFill/>
                </a:ln>
                <a:solidFill>
                  <a:prstClr val="black">
                    <a:lumMod val="50000"/>
                    <a:lumOff val="50000"/>
                  </a:prstClr>
                </a:solidFill>
                <a:effectLst/>
                <a:uLnTx/>
                <a:uFillTx/>
                <a:latin typeface="Arial"/>
                <a:ea typeface="微软雅黑"/>
                <a:cs typeface="Times New Roman" panose="02020603050405020304" pitchFamily="18" charset="0"/>
              </a:rPr>
              <a:t>Metab</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 (Seoul). 2017 Dec;32(4):466-474.</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王秀勤</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怡文金</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艾比拜</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玉素甫</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原发性肾上腺皮质功能减退症不同诊断时限间的临床对比分析</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[J].</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中国科技期刊数据库 医药</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,2020(12):0132-0134.</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刘亚峰</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司英奎</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陈雪</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许继宗</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杨建宇</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李杨</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原发性肾上腺皮质功能减退的研究进展</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[J].</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中国中医药现代远程教育</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,2011,9(24):124-127.</a:t>
            </a:r>
            <a:endPar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Aaron, Michels, Nicole, Michels.</a:t>
            </a:r>
            <a:r>
              <a:rPr kumimoji="0" lang="zh-CN" altLang="en-US"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 </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Addison disease: early detection and treatment principles[J]. Am Fam Physician, 2014, 89: 0.</a:t>
            </a:r>
          </a:p>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Stefan R, Bornstein, Bruno, et al. Diagnosis and Treatment of Primary Adrenal Insufficiency: An Endocrine Society Clinical Practice Guideline[J]. J Clin Endocrinol </a:t>
            </a:r>
            <a:r>
              <a:rPr kumimoji="0" lang="en-US" altLang="zh-CN" sz="600" b="0" i="0" u="none" strike="noStrike" kern="1200" cap="none" spc="0" normalizeH="0" baseline="0" noProof="0" dirty="0" err="1">
                <a:ln>
                  <a:noFill/>
                </a:ln>
                <a:solidFill>
                  <a:prstClr val="black">
                    <a:lumMod val="50000"/>
                    <a:lumOff val="50000"/>
                  </a:prstClr>
                </a:solidFill>
                <a:effectLst/>
                <a:uLnTx/>
                <a:uFillTx/>
                <a:latin typeface="Arial"/>
                <a:ea typeface="微软雅黑"/>
                <a:cs typeface="Times New Roman" panose="02020603050405020304" pitchFamily="18" charset="0"/>
              </a:rPr>
              <a:t>Metab</a:t>
            </a:r>
            <a:r>
              <a:rPr kumimoji="0" lang="en-US" altLang="zh-CN" sz="600" b="0" i="0" u="none" strike="noStrike" kern="1200" cap="none" spc="0" normalizeH="0" baseline="0" noProof="0" dirty="0">
                <a:ln>
                  <a:noFill/>
                </a:ln>
                <a:solidFill>
                  <a:prstClr val="black">
                    <a:lumMod val="50000"/>
                    <a:lumOff val="50000"/>
                  </a:prstClr>
                </a:solidFill>
                <a:effectLst/>
                <a:uLnTx/>
                <a:uFillTx/>
                <a:latin typeface="Arial"/>
                <a:ea typeface="微软雅黑"/>
                <a:cs typeface="Times New Roman" panose="02020603050405020304" pitchFamily="18" charset="0"/>
              </a:rPr>
              <a:t>, 2016, 101: 0.</a:t>
            </a:r>
          </a:p>
        </p:txBody>
      </p:sp>
      <p:sp>
        <p:nvSpPr>
          <p:cNvPr id="3" name="标题 2">
            <a:extLst>
              <a:ext uri="{FF2B5EF4-FFF2-40B4-BE49-F238E27FC236}">
                <a16:creationId xmlns:a16="http://schemas.microsoft.com/office/drawing/2014/main" id="{9CE0EF2D-2CC9-0064-89C8-A2E393D038AA}"/>
              </a:ext>
            </a:extLst>
          </p:cNvPr>
          <p:cNvSpPr>
            <a:spLocks noGrp="1"/>
          </p:cNvSpPr>
          <p:nvPr>
            <p:ph type="title"/>
          </p:nvPr>
        </p:nvSpPr>
        <p:spPr>
          <a:xfrm>
            <a:off x="511804" y="403168"/>
            <a:ext cx="10515600" cy="638175"/>
          </a:xfrm>
        </p:spPr>
        <p:txBody>
          <a:bodyPr/>
          <a:lstStyle/>
          <a:p>
            <a:r>
              <a:rPr lang="en-US" altLang="zh-CN" sz="1800" dirty="0">
                <a:latin typeface="+mj-ea"/>
                <a:ea typeface="+mj-ea"/>
              </a:rPr>
              <a:t>Addison</a:t>
            </a:r>
            <a:r>
              <a:rPr lang="zh-CN" altLang="en-US" sz="1800" dirty="0">
                <a:latin typeface="+mj-ea"/>
                <a:ea typeface="+mj-ea"/>
              </a:rPr>
              <a:t>病，又称艾迪生病</a:t>
            </a:r>
            <a:r>
              <a:rPr lang="en-US" altLang="zh-CN" sz="1800" dirty="0">
                <a:latin typeface="+mj-ea"/>
                <a:ea typeface="+mj-ea"/>
              </a:rPr>
              <a:t>(</a:t>
            </a:r>
            <a:r>
              <a:rPr lang="en-GB" altLang="zh-CN" sz="1800" dirty="0">
                <a:latin typeface="+mj-ea"/>
                <a:ea typeface="+mj-ea"/>
              </a:rPr>
              <a:t>Addison</a:t>
            </a:r>
            <a:r>
              <a:rPr lang="zh-CN" altLang="en-US" sz="1800" dirty="0">
                <a:latin typeface="+mj-ea"/>
                <a:ea typeface="+mj-ea"/>
              </a:rPr>
              <a:t>病</a:t>
            </a:r>
            <a:r>
              <a:rPr lang="en-US" altLang="zh-CN" sz="1800" dirty="0">
                <a:latin typeface="+mj-ea"/>
                <a:ea typeface="+mj-ea"/>
              </a:rPr>
              <a:t>)</a:t>
            </a:r>
            <a:r>
              <a:rPr lang="zh-CN" altLang="en-US" sz="1800" dirty="0">
                <a:latin typeface="+mj-ea"/>
                <a:ea typeface="+mj-ea"/>
              </a:rPr>
              <a:t>，是一种罕见疾病</a:t>
            </a:r>
            <a:r>
              <a:rPr kumimoji="0" lang="en-US" altLang="zh-CN" sz="1800" b="0" i="0" u="none" strike="noStrike" kern="1200" cap="none" spc="0" normalizeH="0" baseline="30000" noProof="0" dirty="0">
                <a:ln>
                  <a:noFill/>
                </a:ln>
                <a:solidFill>
                  <a:prstClr val="black">
                    <a:lumMod val="75000"/>
                    <a:lumOff val="25000"/>
                  </a:prstClr>
                </a:solidFill>
                <a:effectLst/>
                <a:uLnTx/>
                <a:uFillTx/>
                <a:latin typeface="+mj-ea"/>
                <a:ea typeface="+mj-ea"/>
                <a:cs typeface="Arial" panose="020B0604020202020204" pitchFamily="34" charset="0"/>
              </a:rPr>
              <a:t>1</a:t>
            </a:r>
            <a:endParaRPr lang="zh-CN" altLang="en-US" sz="1800" dirty="0">
              <a:latin typeface="+mj-ea"/>
              <a:ea typeface="+mj-ea"/>
            </a:endParaRPr>
          </a:p>
        </p:txBody>
      </p:sp>
      <p:sp>
        <p:nvSpPr>
          <p:cNvPr id="11" name="文本框 10">
            <a:extLst>
              <a:ext uri="{FF2B5EF4-FFF2-40B4-BE49-F238E27FC236}">
                <a16:creationId xmlns:a16="http://schemas.microsoft.com/office/drawing/2014/main" id="{1CFF935B-993B-66E6-F2D5-F9447F5D6605}"/>
              </a:ext>
            </a:extLst>
          </p:cNvPr>
          <p:cNvSpPr txBox="1"/>
          <p:nvPr/>
        </p:nvSpPr>
        <p:spPr>
          <a:xfrm>
            <a:off x="902111" y="2394799"/>
            <a:ext cx="2051369" cy="382599"/>
          </a:xfrm>
          <a:prstGeom prst="rect">
            <a:avLst/>
          </a:prstGeom>
          <a:noFill/>
        </p:spPr>
        <p:txBody>
          <a:bodyPr wrap="square">
            <a:spAutoFit/>
          </a:bodyPr>
          <a:lstStyle/>
          <a:p>
            <a:pPr marL="0" marR="0" lvl="1"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kumimoji="0" lang="zh-CN" altLang="en-US" sz="1400" b="1" i="0" u="none" strike="noStrike" kern="1200" cap="none" spc="0" normalizeH="0" baseline="0" noProof="0" dirty="0">
                <a:ln>
                  <a:noFill/>
                </a:ln>
                <a:solidFill>
                  <a:srgbClr val="11326B"/>
                </a:solidFill>
                <a:effectLst/>
                <a:uLnTx/>
                <a:uFillTx/>
                <a:latin typeface="Arial" panose="020B0604020202020204" pitchFamily="34" charset="0"/>
                <a:ea typeface="微软雅黑" panose="020B0503020204020204" pitchFamily="34" charset="-122"/>
                <a:cs typeface="Arial" panose="020B0604020202020204" pitchFamily="34" charset="0"/>
              </a:rPr>
              <a:t>患病率：</a:t>
            </a:r>
            <a:endParaRPr kumimoji="0" lang="en-US" altLang="zh-CN" sz="1400" b="0" i="0" u="none" strike="noStrike" kern="1200" cap="none" spc="0" normalizeH="0" baseline="0" noProof="0" dirty="0">
              <a:ln>
                <a:noFill/>
              </a:ln>
              <a:solidFill>
                <a:srgbClr val="11326B"/>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11">
            <a:extLst>
              <a:ext uri="{FF2B5EF4-FFF2-40B4-BE49-F238E27FC236}">
                <a16:creationId xmlns:a16="http://schemas.microsoft.com/office/drawing/2014/main" id="{0B7D73D1-E50F-B51C-8CC1-142ACAEE60C4}"/>
              </a:ext>
            </a:extLst>
          </p:cNvPr>
          <p:cNvSpPr txBox="1"/>
          <p:nvPr/>
        </p:nvSpPr>
        <p:spPr>
          <a:xfrm>
            <a:off x="839927" y="2701956"/>
            <a:ext cx="10347558" cy="700192"/>
          </a:xfrm>
          <a:prstGeom prst="rect">
            <a:avLst/>
          </a:prstGeom>
          <a:noFill/>
        </p:spPr>
        <p:txBody>
          <a:bodyPr wrap="square">
            <a:spAutoFit/>
          </a:bodyPr>
          <a:lstStyle/>
          <a:p>
            <a:pPr marL="0" marR="0" lvl="1" indent="0" algn="l" defTabSz="914400" rtl="0" eaLnBrk="1" fontAlgn="auto" latinLnBrk="0" hangingPunct="1">
              <a:lnSpc>
                <a:spcPct val="150000"/>
              </a:lnSpc>
              <a:spcBef>
                <a:spcPts val="60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亚洲国家</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4</a:t>
            </a:r>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.17/</a:t>
            </a: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百万；</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欧美国家</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10~14/10 </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万</a:t>
            </a:r>
            <a:r>
              <a:rPr kumimoji="0" lang="en-US" altLang="zh-CN" sz="1400" b="0" i="0" u="none" strike="noStrike" kern="1200" cap="none" spc="0" normalizeH="0" baseline="3000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1~3  </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（成年患者；排除肾上腺脑白质营养不良、</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CAH</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、药物性肾上腺功能衰竭、双侧肾上腺切除或</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a:ea typeface="微软雅黑"/>
                <a:cs typeface="Arial" panose="020B0604020202020204" pitchFamily="34" charset="0"/>
              </a:rPr>
              <a:t>多内分泌腺自身免疫综合征</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Arial"/>
                <a:ea typeface="微软雅黑"/>
                <a:cs typeface="Arial" panose="020B0604020202020204" pitchFamily="34" charset="0"/>
              </a:rPr>
              <a:t>-1</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a:ea typeface="微软雅黑"/>
                <a:cs typeface="Arial" panose="020B0604020202020204" pitchFamily="34" charset="0"/>
              </a:rPr>
              <a:t>型</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的患者）。发病率</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0.45/</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百万。</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12">
            <a:extLst>
              <a:ext uri="{FF2B5EF4-FFF2-40B4-BE49-F238E27FC236}">
                <a16:creationId xmlns:a16="http://schemas.microsoft.com/office/drawing/2014/main" id="{7E1697F2-AC99-6370-8E9B-08B3DC53574E}"/>
              </a:ext>
            </a:extLst>
          </p:cNvPr>
          <p:cNvSpPr txBox="1"/>
          <p:nvPr/>
        </p:nvSpPr>
        <p:spPr>
          <a:xfrm>
            <a:off x="902111" y="3358807"/>
            <a:ext cx="2051369" cy="377026"/>
          </a:xfrm>
          <a:prstGeom prst="rect">
            <a:avLst/>
          </a:prstGeom>
          <a:noFill/>
        </p:spPr>
        <p:txBody>
          <a:bodyPr wrap="square">
            <a:spAutoFit/>
          </a:bodyPr>
          <a:lstStyle/>
          <a:p>
            <a:pPr marL="0" marR="0" lvl="1"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kumimoji="0" lang="zh-CN" altLang="en-US" sz="1400" b="1" i="0" u="none" strike="noStrike" kern="1200" cap="none" spc="0" normalizeH="0" baseline="0" noProof="0" dirty="0">
                <a:ln>
                  <a:noFill/>
                </a:ln>
                <a:solidFill>
                  <a:srgbClr val="11326B"/>
                </a:solidFill>
                <a:effectLst/>
                <a:uLnTx/>
                <a:uFillTx/>
                <a:latin typeface="Arial" panose="020B0604020202020204" pitchFamily="34" charset="0"/>
                <a:ea typeface="微软雅黑" panose="020B0503020204020204" pitchFamily="34" charset="-122"/>
                <a:cs typeface="Arial" panose="020B0604020202020204" pitchFamily="34" charset="0"/>
              </a:rPr>
              <a:t>患者性别：</a:t>
            </a:r>
            <a:endParaRPr kumimoji="0" lang="en-US" altLang="zh-CN" sz="1400" b="0" i="0" u="none" strike="noStrike" kern="1200" cap="none" spc="0" normalizeH="0" baseline="0" noProof="0" dirty="0">
              <a:ln>
                <a:noFill/>
              </a:ln>
              <a:solidFill>
                <a:srgbClr val="11326B"/>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13">
            <a:extLst>
              <a:ext uri="{FF2B5EF4-FFF2-40B4-BE49-F238E27FC236}">
                <a16:creationId xmlns:a16="http://schemas.microsoft.com/office/drawing/2014/main" id="{FCAEC1C2-A3DD-59A6-3905-163BDAEB5AE1}"/>
              </a:ext>
            </a:extLst>
          </p:cNvPr>
          <p:cNvSpPr txBox="1"/>
          <p:nvPr/>
        </p:nvSpPr>
        <p:spPr>
          <a:xfrm>
            <a:off x="839927" y="3712973"/>
            <a:ext cx="10999251" cy="377026"/>
          </a:xfrm>
          <a:prstGeom prst="rect">
            <a:avLst/>
          </a:prstGeom>
          <a:noFill/>
        </p:spPr>
        <p:txBody>
          <a:bodyPr wrap="square">
            <a:spAutoFit/>
          </a:bodyPr>
          <a:lstStyle/>
          <a:p>
            <a:pPr marL="0" marR="0" lvl="1"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国外研究数据显示在女性中更常见，国内可能存在不同</a:t>
            </a:r>
            <a:r>
              <a:rPr kumimoji="0" lang="en-US" altLang="zh-CN" sz="1400" b="0" i="0" u="none" strike="noStrike" kern="1200" cap="none" spc="0" normalizeH="0" baseline="3000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1~4</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14">
            <a:extLst>
              <a:ext uri="{FF2B5EF4-FFF2-40B4-BE49-F238E27FC236}">
                <a16:creationId xmlns:a16="http://schemas.microsoft.com/office/drawing/2014/main" id="{AB5BBF8A-785B-C41C-0153-C46878C51190}"/>
              </a:ext>
            </a:extLst>
          </p:cNvPr>
          <p:cNvSpPr txBox="1"/>
          <p:nvPr/>
        </p:nvSpPr>
        <p:spPr>
          <a:xfrm>
            <a:off x="902111" y="4135084"/>
            <a:ext cx="1920741" cy="377026"/>
          </a:xfrm>
          <a:prstGeom prst="rect">
            <a:avLst/>
          </a:prstGeom>
          <a:noFill/>
        </p:spPr>
        <p:txBody>
          <a:bodyPr wrap="square">
            <a:spAutoFit/>
          </a:bodyPr>
          <a:lstStyle/>
          <a:p>
            <a:pPr marL="0" marR="0" lvl="1" indent="0" algn="l" defTabSz="914400" rtl="0" eaLnBrk="1" fontAlgn="auto" latinLnBrk="0" hangingPunct="1">
              <a:lnSpc>
                <a:spcPct val="150000"/>
              </a:lnSpc>
              <a:spcBef>
                <a:spcPts val="600"/>
              </a:spcBef>
              <a:spcAft>
                <a:spcPts val="0"/>
              </a:spcAft>
              <a:buClrTx/>
              <a:buSzTx/>
              <a:buFontTx/>
              <a:buNone/>
              <a:tabLst/>
              <a:defRPr/>
            </a:pPr>
            <a:r>
              <a:rPr kumimoji="0" lang="zh-CN" altLang="en-US" sz="1400" b="1" i="0" u="none" strike="noStrike" kern="1200" cap="none" spc="0" normalizeH="0" baseline="0" noProof="0" dirty="0">
                <a:ln>
                  <a:noFill/>
                </a:ln>
                <a:solidFill>
                  <a:srgbClr val="11326B"/>
                </a:solidFill>
                <a:effectLst/>
                <a:uLnTx/>
                <a:uFillTx/>
                <a:latin typeface="Arial" panose="020B0604020202020204" pitchFamily="34" charset="0"/>
                <a:ea typeface="微软雅黑" panose="020B0503020204020204" pitchFamily="34" charset="-122"/>
                <a:cs typeface="Arial" panose="020B0604020202020204" pitchFamily="34" charset="0"/>
              </a:rPr>
              <a:t>发作特点：</a:t>
            </a:r>
            <a:endParaRPr kumimoji="0" lang="en-US" altLang="zh-CN" sz="1400" b="0" i="0" u="none" strike="noStrike" kern="1200" cap="none" spc="0" normalizeH="0" baseline="0" noProof="0" dirty="0">
              <a:ln>
                <a:noFill/>
              </a:ln>
              <a:solidFill>
                <a:srgbClr val="11326B"/>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15">
            <a:extLst>
              <a:ext uri="{FF2B5EF4-FFF2-40B4-BE49-F238E27FC236}">
                <a16:creationId xmlns:a16="http://schemas.microsoft.com/office/drawing/2014/main" id="{CAE00D71-8E54-1BF0-48BE-1DB408C9A8D8}"/>
              </a:ext>
            </a:extLst>
          </p:cNvPr>
          <p:cNvSpPr txBox="1"/>
          <p:nvPr/>
        </p:nvSpPr>
        <p:spPr>
          <a:xfrm>
            <a:off x="839928" y="4503219"/>
            <a:ext cx="10230844" cy="1023357"/>
          </a:xfrm>
          <a:prstGeom prst="rect">
            <a:avLst/>
          </a:prstGeom>
          <a:noFill/>
        </p:spPr>
        <p:txBody>
          <a:bodyPr wrap="square">
            <a:spAutoFit/>
          </a:bodyPr>
          <a:lstStyle/>
          <a:p>
            <a:pPr marL="0" marR="0" lvl="1" indent="0" algn="l" defTabSz="914400" rtl="0" eaLnBrk="1" fontAlgn="auto" latinLnBrk="0" hangingPunct="1">
              <a:lnSpc>
                <a:spcPct val="150000"/>
              </a:lnSpc>
              <a:spcBef>
                <a:spcPts val="600"/>
              </a:spcBef>
              <a:spcAft>
                <a:spcPts val="0"/>
              </a:spcAft>
              <a:buClrTx/>
              <a:buSzTx/>
              <a:buFontTx/>
              <a:buNone/>
              <a:tabLst/>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发病隐匿，病情逐渐加重</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其常见症状（例如疲劳、嗜睡、虚弱和情绪低落）是非特异性的，在普通人群中非常普遍，并且与许多其他常见疾病症状重叠</a:t>
            </a:r>
            <a:r>
              <a:rPr lang="en-US" altLang="zh-CN" sz="1400" baseline="30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4</a:t>
            </a:r>
            <a:r>
              <a:rPr kumimoji="0" lang="en-US" altLang="zh-CN" sz="1400" b="0" i="0" u="none" strike="noStrike" kern="1200" cap="none" spc="0" normalizeH="0" baseline="3000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~6</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。同时由于双侧肾上腺皮质破坏达 </a:t>
            </a:r>
            <a:r>
              <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90</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％以上时才出现肾上腺皮质功能减退症状</a:t>
            </a:r>
            <a:r>
              <a:rPr lang="en-US" altLang="zh-CN" sz="1400" baseline="30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5</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，因此经常发生误诊、漏诊、误治，从而导致出现危及生命的肾上腺危象</a:t>
            </a:r>
            <a:r>
              <a:rPr lang="en-US" altLang="zh-CN" sz="1400" baseline="300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7</a:t>
            </a: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22" name="直接连接符 21">
            <a:extLst>
              <a:ext uri="{FF2B5EF4-FFF2-40B4-BE49-F238E27FC236}">
                <a16:creationId xmlns:a16="http://schemas.microsoft.com/office/drawing/2014/main" id="{2488D8FA-54E3-95AB-9FC2-88432437AF3E}"/>
              </a:ext>
            </a:extLst>
          </p:cNvPr>
          <p:cNvCxnSpPr>
            <a:cxnSpLocks/>
          </p:cNvCxnSpPr>
          <p:nvPr/>
        </p:nvCxnSpPr>
        <p:spPr>
          <a:xfrm>
            <a:off x="2275114" y="2617852"/>
            <a:ext cx="8989866" cy="0"/>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EED3E663-669C-110E-A108-7E29A76EA480}"/>
              </a:ext>
            </a:extLst>
          </p:cNvPr>
          <p:cNvCxnSpPr/>
          <p:nvPr/>
        </p:nvCxnSpPr>
        <p:spPr>
          <a:xfrm>
            <a:off x="2275114" y="3553068"/>
            <a:ext cx="8989866" cy="0"/>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6F71A252-0C94-148B-DF84-7072221FADDD}"/>
              </a:ext>
            </a:extLst>
          </p:cNvPr>
          <p:cNvCxnSpPr/>
          <p:nvPr/>
        </p:nvCxnSpPr>
        <p:spPr>
          <a:xfrm>
            <a:off x="2275114" y="4327051"/>
            <a:ext cx="8989866" cy="0"/>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5" name="图形 24">
            <a:extLst>
              <a:ext uri="{FF2B5EF4-FFF2-40B4-BE49-F238E27FC236}">
                <a16:creationId xmlns:a16="http://schemas.microsoft.com/office/drawing/2014/main" id="{F2FD28E8-1AF2-FC68-6CC1-F81568F9FE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56730" y="1533922"/>
            <a:ext cx="665504" cy="665502"/>
          </a:xfrm>
          <a:prstGeom prst="rect">
            <a:avLst/>
          </a:prstGeom>
        </p:spPr>
      </p:pic>
      <p:sp>
        <p:nvSpPr>
          <p:cNvPr id="26" name="椭圆 25">
            <a:extLst>
              <a:ext uri="{FF2B5EF4-FFF2-40B4-BE49-F238E27FC236}">
                <a16:creationId xmlns:a16="http://schemas.microsoft.com/office/drawing/2014/main" id="{E2E76E21-282B-A9EB-4D36-CD1B7A2029B0}"/>
              </a:ext>
            </a:extLst>
          </p:cNvPr>
          <p:cNvSpPr/>
          <p:nvPr/>
        </p:nvSpPr>
        <p:spPr>
          <a:xfrm>
            <a:off x="10832605" y="1487177"/>
            <a:ext cx="768802" cy="768802"/>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 name="矩形 1">
            <a:extLst>
              <a:ext uri="{FF2B5EF4-FFF2-40B4-BE49-F238E27FC236}">
                <a16:creationId xmlns:a16="http://schemas.microsoft.com/office/drawing/2014/main" id="{3F61A247-068C-262E-1631-15C61CA86A59}"/>
              </a:ext>
            </a:extLst>
          </p:cNvPr>
          <p:cNvSpPr/>
          <p:nvPr/>
        </p:nvSpPr>
        <p:spPr>
          <a:xfrm>
            <a:off x="0" y="0"/>
            <a:ext cx="1592361" cy="29345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t>基本信息（</a:t>
            </a:r>
            <a:r>
              <a:rPr lang="en-US" altLang="zh-CN" sz="1400" dirty="0"/>
              <a:t>3/3</a:t>
            </a:r>
            <a:r>
              <a:rPr lang="zh-CN" altLang="en-US" sz="1400" dirty="0"/>
              <a:t>）</a:t>
            </a:r>
          </a:p>
        </p:txBody>
      </p:sp>
    </p:spTree>
    <p:extLst>
      <p:ext uri="{BB962C8B-B14F-4D97-AF65-F5344CB8AC3E}">
        <p14:creationId xmlns:p14="http://schemas.microsoft.com/office/powerpoint/2010/main" val="41719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圆角 25">
            <a:extLst>
              <a:ext uri="{FF2B5EF4-FFF2-40B4-BE49-F238E27FC236}">
                <a16:creationId xmlns:a16="http://schemas.microsoft.com/office/drawing/2014/main" id="{2F33E030-72B6-7218-93CD-1B12A3C60A75}"/>
              </a:ext>
            </a:extLst>
          </p:cNvPr>
          <p:cNvSpPr/>
          <p:nvPr/>
        </p:nvSpPr>
        <p:spPr>
          <a:xfrm>
            <a:off x="516099" y="4063211"/>
            <a:ext cx="11168392" cy="1191106"/>
          </a:xfrm>
          <a:prstGeom prst="roundRect">
            <a:avLst>
              <a:gd name="adj" fmla="val 4856"/>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0E23F6E2-1877-AF8C-487E-E76FCF1ECAA1}"/>
              </a:ext>
            </a:extLst>
          </p:cNvPr>
          <p:cNvSpPr>
            <a:spLocks noGrp="1"/>
          </p:cNvSpPr>
          <p:nvPr>
            <p:ph type="title"/>
          </p:nvPr>
        </p:nvSpPr>
        <p:spPr>
          <a:xfrm>
            <a:off x="298539" y="372636"/>
            <a:ext cx="10515600" cy="638175"/>
          </a:xfrm>
        </p:spPr>
        <p:txBody>
          <a:bodyPr/>
          <a:lstStyle/>
          <a:p>
            <a:r>
              <a:rPr lang="zh-CN" altLang="en-US" sz="2000" dirty="0"/>
              <a:t>治疗的共识推荐：醋酸氟氢可的松片用于治疗</a:t>
            </a:r>
            <a:r>
              <a:rPr lang="en-US" altLang="zh-CN" sz="2000" dirty="0"/>
              <a:t>CAH</a:t>
            </a:r>
            <a:r>
              <a:rPr lang="zh-CN" altLang="en-US" sz="2000" dirty="0"/>
              <a:t>，在国内外指南中均有推荐；治疗</a:t>
            </a:r>
            <a:r>
              <a:rPr lang="en-US" altLang="zh-CN" sz="2000" dirty="0"/>
              <a:t>Addison</a:t>
            </a:r>
            <a:r>
              <a:rPr lang="zh-CN" altLang="en-US" sz="2000" dirty="0"/>
              <a:t>病的推荐主要来自欧美指南</a:t>
            </a:r>
          </a:p>
        </p:txBody>
      </p:sp>
      <p:sp>
        <p:nvSpPr>
          <p:cNvPr id="3" name="矩形: 圆角 2">
            <a:extLst>
              <a:ext uri="{FF2B5EF4-FFF2-40B4-BE49-F238E27FC236}">
                <a16:creationId xmlns:a16="http://schemas.microsoft.com/office/drawing/2014/main" id="{8F40B8E1-188D-8E3E-B217-A192980FA642}"/>
              </a:ext>
            </a:extLst>
          </p:cNvPr>
          <p:cNvSpPr/>
          <p:nvPr/>
        </p:nvSpPr>
        <p:spPr>
          <a:xfrm>
            <a:off x="4123337" y="1663458"/>
            <a:ext cx="7386787" cy="1480190"/>
          </a:xfrm>
          <a:prstGeom prst="roundRect">
            <a:avLst>
              <a:gd name="adj" fmla="val 3204"/>
            </a:avLst>
          </a:prstGeom>
          <a:gradFill>
            <a:gsLst>
              <a:gs pos="47000">
                <a:schemeClr val="accent1">
                  <a:lumMod val="5000"/>
                  <a:lumOff val="95000"/>
                  <a:alpha val="0"/>
                </a:schemeClr>
              </a:gs>
              <a:gs pos="100000">
                <a:schemeClr val="accent1">
                  <a:lumMod val="30000"/>
                  <a:lumOff val="7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梯形 3">
            <a:extLst>
              <a:ext uri="{FF2B5EF4-FFF2-40B4-BE49-F238E27FC236}">
                <a16:creationId xmlns:a16="http://schemas.microsoft.com/office/drawing/2014/main" id="{BAF3B63F-7ACF-EC05-53CC-31DD9F5B7C18}"/>
              </a:ext>
            </a:extLst>
          </p:cNvPr>
          <p:cNvSpPr/>
          <p:nvPr/>
        </p:nvSpPr>
        <p:spPr>
          <a:xfrm>
            <a:off x="575128" y="1503336"/>
            <a:ext cx="1505802" cy="395226"/>
          </a:xfrm>
          <a:prstGeom prst="trapezoid">
            <a:avLst>
              <a:gd name="adj" fmla="val 2299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F46A4D9E-7630-9227-65B0-ECC4E0061C8E}"/>
              </a:ext>
            </a:extLst>
          </p:cNvPr>
          <p:cNvSpPr/>
          <p:nvPr/>
        </p:nvSpPr>
        <p:spPr>
          <a:xfrm>
            <a:off x="511804" y="1663459"/>
            <a:ext cx="11168392" cy="1959048"/>
          </a:xfrm>
          <a:prstGeom prst="roundRect">
            <a:avLst>
              <a:gd name="adj" fmla="val 4856"/>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6B94EC0E-3523-7BB0-DF30-80DE488730F5}"/>
              </a:ext>
            </a:extLst>
          </p:cNvPr>
          <p:cNvSpPr/>
          <p:nvPr/>
        </p:nvSpPr>
        <p:spPr>
          <a:xfrm>
            <a:off x="661988" y="1457043"/>
            <a:ext cx="5081990" cy="395226"/>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DE2F0C72-CCD3-6DF2-1A71-F4E2E0E53799}"/>
              </a:ext>
            </a:extLst>
          </p:cNvPr>
          <p:cNvSpPr txBox="1"/>
          <p:nvPr/>
        </p:nvSpPr>
        <p:spPr>
          <a:xfrm>
            <a:off x="945594" y="1962103"/>
            <a:ext cx="2732638" cy="363504"/>
          </a:xfrm>
          <a:prstGeom prst="roundRect">
            <a:avLst/>
          </a:prstGeom>
          <a:solidFill>
            <a:srgbClr val="EBF1FB"/>
          </a:solidFill>
        </p:spPr>
        <p:txBody>
          <a:bodyPr wrap="square" tIns="36000" bIns="36000" anchor="ctr" anchorCtr="0">
            <a:noAutofit/>
          </a:bodyPr>
          <a:lstStyle/>
          <a:p>
            <a:pPr marL="285750" lvl="1" indent="-285750" algn="just">
              <a:lnSpc>
                <a:spcPct val="120000"/>
              </a:lnSpc>
              <a:buClr>
                <a:schemeClr val="accent1">
                  <a:lumMod val="40000"/>
                  <a:lumOff val="60000"/>
                </a:schemeClr>
              </a:buClr>
              <a:buFont typeface="Wingdings" panose="05000000000000000000" pitchFamily="2" charset="2"/>
              <a:buChar char="l"/>
            </a:pPr>
            <a:r>
              <a:rPr lang="zh-CN" altLang="en-US" sz="1400" b="0" i="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初始剂量：</a:t>
            </a:r>
            <a:r>
              <a:rPr lang="en-US" altLang="zh-CN" sz="1400" b="0" i="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0.1~0.2 mg/d</a:t>
            </a:r>
            <a:endPar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a:extLst>
              <a:ext uri="{FF2B5EF4-FFF2-40B4-BE49-F238E27FC236}">
                <a16:creationId xmlns:a16="http://schemas.microsoft.com/office/drawing/2014/main" id="{72B736C5-0FD2-8A84-62ED-358B60932B10}"/>
              </a:ext>
            </a:extLst>
          </p:cNvPr>
          <p:cNvSpPr txBox="1"/>
          <p:nvPr/>
        </p:nvSpPr>
        <p:spPr>
          <a:xfrm>
            <a:off x="851950" y="3281988"/>
            <a:ext cx="7680304" cy="286420"/>
          </a:xfrm>
          <a:prstGeom prst="rect">
            <a:avLst/>
          </a:prstGeom>
          <a:noFill/>
        </p:spPr>
        <p:txBody>
          <a:bodyPr wrap="square">
            <a:spAutoFit/>
          </a:bodyPr>
          <a:lstStyle/>
          <a:p>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失盐型患儿在婴儿期对失盐耐受性差，另需每日补充氯化钠</a:t>
            </a:r>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1~2g</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，分次于进食时</a:t>
            </a:r>
            <a:r>
              <a:rPr lang="en-US" altLang="zh-CN" sz="1200" baseline="30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1~2 </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38DBBF44-CFC3-2895-1C4D-23A5ECEAFF36}"/>
              </a:ext>
            </a:extLst>
          </p:cNvPr>
          <p:cNvSpPr txBox="1"/>
          <p:nvPr/>
        </p:nvSpPr>
        <p:spPr>
          <a:xfrm>
            <a:off x="228229" y="5767633"/>
            <a:ext cx="723502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mj-lt"/>
              <a:buAutoNum type="arabicPeriod"/>
              <a:tabLst/>
              <a:defRPr/>
            </a:pPr>
            <a:r>
              <a:rPr kumimoji="0" lang="zh-CN" altLang="en-US" sz="600" b="0" i="0" u="none" strike="noStrike" kern="1200" cap="none" spc="0" normalizeH="0" baseline="0" noProof="0" dirty="0">
                <a:ln>
                  <a:noFill/>
                </a:ln>
                <a:solidFill>
                  <a:schemeClr val="tx1">
                    <a:lumMod val="50000"/>
                    <a:lumOff val="50000"/>
                  </a:schemeClr>
                </a:solidFill>
                <a:effectLst/>
                <a:uLnTx/>
                <a:uFillTx/>
                <a:cs typeface="Times New Roman" panose="02020603050405020304" pitchFamily="18" charset="0"/>
              </a:rPr>
              <a:t>中华医学会儿科学分会内分泌遗传代谢病学组</a:t>
            </a:r>
            <a:r>
              <a:rPr kumimoji="0" lang="en-US" altLang="zh-CN" sz="600" b="0" i="0" u="none" strike="noStrike" kern="1200" cap="none" spc="0" normalizeH="0" baseline="0" noProof="0" dirty="0">
                <a:ln>
                  <a:noFill/>
                </a:ln>
                <a:solidFill>
                  <a:schemeClr val="tx1">
                    <a:lumMod val="50000"/>
                    <a:lumOff val="50000"/>
                  </a:schemeClr>
                </a:solidFill>
                <a:effectLst/>
                <a:uLnTx/>
                <a:uFillTx/>
                <a:cs typeface="Times New Roman" panose="02020603050405020304" pitchFamily="18" charset="0"/>
              </a:rPr>
              <a:t>. </a:t>
            </a:r>
            <a:r>
              <a:rPr kumimoji="0" lang="zh-CN" altLang="en-US" sz="600" b="0" i="0" u="none" strike="noStrike" kern="1200" cap="none" spc="0" normalizeH="0" baseline="0" noProof="0" dirty="0">
                <a:ln>
                  <a:noFill/>
                </a:ln>
                <a:solidFill>
                  <a:schemeClr val="tx1">
                    <a:lumMod val="50000"/>
                    <a:lumOff val="50000"/>
                  </a:schemeClr>
                </a:solidFill>
                <a:effectLst/>
                <a:uLnTx/>
                <a:uFillTx/>
                <a:cs typeface="Times New Roman" panose="02020603050405020304" pitchFamily="18" charset="0"/>
              </a:rPr>
              <a:t>先天性肾上腺皮质增生症</a:t>
            </a:r>
            <a:r>
              <a:rPr kumimoji="0" lang="en-US" altLang="zh-CN" sz="600" b="0" i="0" u="none" strike="noStrike" kern="1200" cap="none" spc="0" normalizeH="0" baseline="0" noProof="0" dirty="0">
                <a:ln>
                  <a:noFill/>
                </a:ln>
                <a:solidFill>
                  <a:schemeClr val="tx1">
                    <a:lumMod val="50000"/>
                    <a:lumOff val="50000"/>
                  </a:schemeClr>
                </a:solidFill>
                <a:effectLst/>
                <a:uLnTx/>
                <a:uFillTx/>
                <a:cs typeface="Times New Roman" panose="02020603050405020304" pitchFamily="18" charset="0"/>
              </a:rPr>
              <a:t>21-</a:t>
            </a:r>
            <a:r>
              <a:rPr kumimoji="0" lang="zh-CN" altLang="en-US" sz="600" b="0" i="0" u="none" strike="noStrike" kern="1200" cap="none" spc="0" normalizeH="0" baseline="0" noProof="0" dirty="0">
                <a:ln>
                  <a:noFill/>
                </a:ln>
                <a:solidFill>
                  <a:schemeClr val="tx1">
                    <a:lumMod val="50000"/>
                    <a:lumOff val="50000"/>
                  </a:schemeClr>
                </a:solidFill>
                <a:effectLst/>
                <a:uLnTx/>
                <a:uFillTx/>
                <a:cs typeface="Times New Roman" panose="02020603050405020304" pitchFamily="18" charset="0"/>
              </a:rPr>
              <a:t>羟化酶缺陷诊治共识 </a:t>
            </a:r>
            <a:r>
              <a:rPr kumimoji="0" lang="en-US" altLang="zh-CN" sz="600" b="0" i="0" u="none" strike="noStrike" kern="1200" cap="none" spc="0" normalizeH="0" baseline="0" noProof="0" dirty="0">
                <a:ln>
                  <a:noFill/>
                </a:ln>
                <a:solidFill>
                  <a:schemeClr val="tx1">
                    <a:lumMod val="50000"/>
                    <a:lumOff val="50000"/>
                  </a:schemeClr>
                </a:solidFill>
                <a:effectLst/>
                <a:uLnTx/>
                <a:uFillTx/>
                <a:cs typeface="Times New Roman" panose="02020603050405020304" pitchFamily="18" charset="0"/>
              </a:rPr>
              <a:t>[J] . </a:t>
            </a:r>
            <a:r>
              <a:rPr kumimoji="0" lang="zh-CN" altLang="en-US" sz="600" b="0" i="0" u="none" strike="noStrike" kern="1200" cap="none" spc="0" normalizeH="0" baseline="0" noProof="0" dirty="0">
                <a:ln>
                  <a:noFill/>
                </a:ln>
                <a:solidFill>
                  <a:schemeClr val="tx1">
                    <a:lumMod val="50000"/>
                    <a:lumOff val="50000"/>
                  </a:schemeClr>
                </a:solidFill>
                <a:effectLst/>
                <a:uLnTx/>
                <a:uFillTx/>
                <a:cs typeface="Times New Roman" panose="02020603050405020304" pitchFamily="18" charset="0"/>
              </a:rPr>
              <a:t>中华儿科杂志</a:t>
            </a:r>
            <a:r>
              <a:rPr kumimoji="0" lang="en-US" altLang="zh-CN" sz="600" b="0" i="0" u="none" strike="noStrike" kern="1200" cap="none" spc="0" normalizeH="0" baseline="0" noProof="0" dirty="0">
                <a:ln>
                  <a:noFill/>
                </a:ln>
                <a:solidFill>
                  <a:schemeClr val="tx1">
                    <a:lumMod val="50000"/>
                    <a:lumOff val="50000"/>
                  </a:schemeClr>
                </a:solidFill>
                <a:effectLst/>
                <a:uLnTx/>
                <a:uFillTx/>
                <a:cs typeface="Times New Roman" panose="02020603050405020304" pitchFamily="18" charset="0"/>
              </a:rPr>
              <a:t>, 2016, 54(8) : 569-576.</a:t>
            </a:r>
          </a:p>
          <a:p>
            <a:pPr>
              <a:buFont typeface="+mj-lt"/>
              <a:buAutoNum type="arabicPeriod"/>
              <a:defRPr/>
            </a:pPr>
            <a:r>
              <a:rPr lang="zh-CN" altLang="en-US" sz="600" dirty="0">
                <a:solidFill>
                  <a:schemeClr val="tx1">
                    <a:lumMod val="50000"/>
                    <a:lumOff val="50000"/>
                  </a:schemeClr>
                </a:solidFill>
                <a:cs typeface="Times New Roman" panose="02020603050405020304" pitchFamily="18" charset="0"/>
              </a:rPr>
              <a:t>中华预防医学会出生缺陷预防与控制专业委员会等</a:t>
            </a:r>
            <a:r>
              <a:rPr lang="en-US" altLang="zh-CN" sz="600" dirty="0">
                <a:solidFill>
                  <a:schemeClr val="tx1">
                    <a:lumMod val="50000"/>
                    <a:lumOff val="50000"/>
                  </a:schemeClr>
                </a:solidFill>
                <a:cs typeface="Times New Roman" panose="02020603050405020304" pitchFamily="18" charset="0"/>
              </a:rPr>
              <a:t>. </a:t>
            </a:r>
            <a:r>
              <a:rPr lang="zh-CN" altLang="en-US" sz="600" dirty="0">
                <a:solidFill>
                  <a:schemeClr val="tx1">
                    <a:lumMod val="50000"/>
                    <a:lumOff val="50000"/>
                  </a:schemeClr>
                </a:solidFill>
                <a:cs typeface="Times New Roman" panose="02020603050405020304" pitchFamily="18" charset="0"/>
              </a:rPr>
              <a:t>先天性肾上腺皮质增生症新生儿筛查共识</a:t>
            </a:r>
            <a:r>
              <a:rPr lang="en-US" altLang="zh-CN" sz="600" dirty="0">
                <a:solidFill>
                  <a:schemeClr val="tx1">
                    <a:lumMod val="50000"/>
                    <a:lumOff val="50000"/>
                  </a:schemeClr>
                </a:solidFill>
                <a:cs typeface="Times New Roman" panose="02020603050405020304" pitchFamily="18" charset="0"/>
              </a:rPr>
              <a:t>[J]. </a:t>
            </a:r>
            <a:r>
              <a:rPr lang="zh-CN" altLang="en-US" sz="600" dirty="0">
                <a:solidFill>
                  <a:schemeClr val="tx1">
                    <a:lumMod val="50000"/>
                    <a:lumOff val="50000"/>
                  </a:schemeClr>
                </a:solidFill>
                <a:cs typeface="Times New Roman" panose="02020603050405020304" pitchFamily="18" charset="0"/>
              </a:rPr>
              <a:t>中华儿科杂志</a:t>
            </a:r>
            <a:r>
              <a:rPr lang="en-US" altLang="zh-CN" sz="600" dirty="0">
                <a:solidFill>
                  <a:schemeClr val="tx1">
                    <a:lumMod val="50000"/>
                    <a:lumOff val="50000"/>
                  </a:schemeClr>
                </a:solidFill>
                <a:cs typeface="Times New Roman" panose="02020603050405020304" pitchFamily="18" charset="0"/>
              </a:rPr>
              <a:t>, 2016</a:t>
            </a:r>
            <a:r>
              <a:rPr lang="zh-CN" altLang="en-US" sz="600" dirty="0">
                <a:solidFill>
                  <a:schemeClr val="tx1">
                    <a:lumMod val="50000"/>
                    <a:lumOff val="50000"/>
                  </a:schemeClr>
                </a:solidFill>
                <a:cs typeface="Times New Roman" panose="02020603050405020304" pitchFamily="18" charset="0"/>
              </a:rPr>
              <a:t>，</a:t>
            </a:r>
            <a:r>
              <a:rPr lang="en-US" altLang="zh-CN" sz="600" dirty="0">
                <a:solidFill>
                  <a:schemeClr val="tx1">
                    <a:lumMod val="50000"/>
                    <a:lumOff val="50000"/>
                  </a:schemeClr>
                </a:solidFill>
                <a:cs typeface="Times New Roman" panose="02020603050405020304" pitchFamily="18" charset="0"/>
              </a:rPr>
              <a:t>54(6): 404-409.</a:t>
            </a:r>
          </a:p>
        </p:txBody>
      </p:sp>
      <p:sp>
        <p:nvSpPr>
          <p:cNvPr id="10" name="文本框 9">
            <a:extLst>
              <a:ext uri="{FF2B5EF4-FFF2-40B4-BE49-F238E27FC236}">
                <a16:creationId xmlns:a16="http://schemas.microsoft.com/office/drawing/2014/main" id="{654419A6-C286-785B-35FB-4E3BB044D65D}"/>
              </a:ext>
            </a:extLst>
          </p:cNvPr>
          <p:cNvSpPr txBox="1"/>
          <p:nvPr/>
        </p:nvSpPr>
        <p:spPr>
          <a:xfrm>
            <a:off x="744697" y="1485210"/>
            <a:ext cx="4947765" cy="338554"/>
          </a:xfrm>
          <a:prstGeom prst="rect">
            <a:avLst/>
          </a:prstGeom>
          <a:noFill/>
        </p:spPr>
        <p:txBody>
          <a:bodyPr wrap="square">
            <a:spAutoFit/>
          </a:bodyPr>
          <a:lstStyle/>
          <a:p>
            <a:pPr algn="just"/>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CAH</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：盐皮质激素替代治疗</a:t>
            </a:r>
            <a:r>
              <a:rPr lang="en-US" altLang="zh-CN" sz="1600" baseline="30000" dirty="0">
                <a:solidFill>
                  <a:schemeClr val="bg1"/>
                </a:solidFill>
                <a:latin typeface="Arial" panose="020B0604020202020204" pitchFamily="34" charset="0"/>
                <a:ea typeface="微软雅黑" panose="020B0503020204020204" pitchFamily="34" charset="-122"/>
                <a:cs typeface="Arial" panose="020B0604020202020204" pitchFamily="34" charset="0"/>
              </a:rPr>
              <a:t>1~2</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 9α-</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氟氢可的松（</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FC</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a:extLst>
              <a:ext uri="{FF2B5EF4-FFF2-40B4-BE49-F238E27FC236}">
                <a16:creationId xmlns:a16="http://schemas.microsoft.com/office/drawing/2014/main" id="{F445B559-4E1E-F5CE-A76E-E36DEBF81B17}"/>
              </a:ext>
            </a:extLst>
          </p:cNvPr>
          <p:cNvSpPr txBox="1"/>
          <p:nvPr/>
        </p:nvSpPr>
        <p:spPr>
          <a:xfrm>
            <a:off x="818958" y="2375229"/>
            <a:ext cx="7613335" cy="959622"/>
          </a:xfrm>
          <a:prstGeom prst="rect">
            <a:avLst/>
          </a:prstGeom>
          <a:noFill/>
        </p:spPr>
        <p:txBody>
          <a:bodyPr wrap="square">
            <a:spAutoFit/>
          </a:bodyPr>
          <a:lstStyle/>
          <a:p>
            <a:pPr marL="285750" indent="-285750" algn="just">
              <a:lnSpc>
                <a:spcPct val="120000"/>
              </a:lnSpc>
              <a:buFont typeface="Wingdings" panose="05000000000000000000" pitchFamily="2" charset="2"/>
              <a:buChar char="ü"/>
            </a:pPr>
            <a:r>
              <a:rPr lang="en-US" altLang="zh-CN" sz="1200" b="0" i="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FC</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是目前临床上</a:t>
            </a:r>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唯一的</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理盐激素制剂，生物半衰期长达</a:t>
            </a:r>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18</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36h</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，可以每天</a:t>
            </a:r>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1</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次服用，但建议等分</a:t>
            </a:r>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2</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次服。</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marL="285750" indent="-285750" algn="just">
              <a:lnSpc>
                <a:spcPct val="120000"/>
              </a:lnSpc>
              <a:buFont typeface="Wingdings" panose="05000000000000000000" pitchFamily="2" charset="2"/>
              <a:buChar char="ü"/>
            </a:pPr>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1</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岁后</a:t>
            </a:r>
            <a:r>
              <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FC</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剂量相应减少，青春期和成人期更少。</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marL="285750" indent="-285750" algn="just">
              <a:lnSpc>
                <a:spcPct val="120000"/>
              </a:lnSpc>
              <a:buFont typeface="Wingdings" panose="05000000000000000000" pitchFamily="2" charset="2"/>
              <a:buChar char="ü"/>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对经典型单纯男性化患者以及非经典型患者，</a:t>
            </a:r>
            <a:r>
              <a:rPr lang="en-US" altLang="zh-CN" sz="1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FC</a:t>
            </a:r>
            <a:r>
              <a:rPr lang="zh-CN" altLang="en-US" sz="12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能协同抑制雄激素，减少糖皮质激素剂量</a:t>
            </a: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，但应监测，避免医源性高血压的发生。</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11">
            <a:extLst>
              <a:ext uri="{FF2B5EF4-FFF2-40B4-BE49-F238E27FC236}">
                <a16:creationId xmlns:a16="http://schemas.microsoft.com/office/drawing/2014/main" id="{3F7B9799-4593-525A-BDE2-B67E8CF89D70}"/>
              </a:ext>
            </a:extLst>
          </p:cNvPr>
          <p:cNvSpPr txBox="1"/>
          <p:nvPr/>
        </p:nvSpPr>
        <p:spPr>
          <a:xfrm>
            <a:off x="3845740" y="1962103"/>
            <a:ext cx="2732638" cy="363504"/>
          </a:xfrm>
          <a:prstGeom prst="roundRect">
            <a:avLst/>
          </a:prstGeom>
          <a:solidFill>
            <a:srgbClr val="EBF1FB"/>
          </a:solidFill>
        </p:spPr>
        <p:txBody>
          <a:bodyPr wrap="square" tIns="36000" bIns="36000" anchor="ctr" anchorCtr="0">
            <a:noAutofit/>
          </a:bodyPr>
          <a:lstStyle/>
          <a:p>
            <a:pPr marL="285750" lvl="1" indent="-285750" algn="just">
              <a:lnSpc>
                <a:spcPct val="120000"/>
              </a:lnSpc>
              <a:buClr>
                <a:schemeClr val="accent1">
                  <a:lumMod val="40000"/>
                  <a:lumOff val="60000"/>
                </a:schemeClr>
              </a:buClr>
              <a:buFont typeface="Wingdings" panose="05000000000000000000" pitchFamily="2" charset="2"/>
              <a:buChar char="l"/>
            </a:pPr>
            <a:r>
              <a:rPr lang="zh-CN" altLang="en-US" sz="1400" b="0" i="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维持</a:t>
            </a: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剂量：</a:t>
            </a:r>
            <a:r>
              <a:rPr lang="en-US" altLang="zh-CN" sz="1400" b="0" i="0" dirty="0">
                <a:solidFill>
                  <a:schemeClr val="tx1">
                    <a:lumMod val="75000"/>
                    <a:lumOff val="25000"/>
                  </a:schemeClr>
                </a:solidFill>
                <a:effectLst/>
                <a:latin typeface="Arial" panose="020B0604020202020204" pitchFamily="34" charset="0"/>
                <a:ea typeface="微软雅黑" panose="020B0503020204020204" pitchFamily="34" charset="-122"/>
                <a:cs typeface="Arial" panose="020B0604020202020204" pitchFamily="34" charset="0"/>
              </a:rPr>
              <a:t>0.05~0.1 mg/d</a:t>
            </a:r>
            <a:endParaRPr lang="en-US" altLang="zh-CN" sz="14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椭圆 12">
            <a:extLst>
              <a:ext uri="{FF2B5EF4-FFF2-40B4-BE49-F238E27FC236}">
                <a16:creationId xmlns:a16="http://schemas.microsoft.com/office/drawing/2014/main" id="{91589D91-5EFD-5039-66A9-3264826185A3}"/>
              </a:ext>
            </a:extLst>
          </p:cNvPr>
          <p:cNvSpPr/>
          <p:nvPr/>
        </p:nvSpPr>
        <p:spPr>
          <a:xfrm>
            <a:off x="10659963" y="1876981"/>
            <a:ext cx="850161" cy="850161"/>
          </a:xfrm>
          <a:prstGeom prst="ellipse">
            <a:avLst/>
          </a:prstGeom>
          <a:solidFill>
            <a:srgbClr val="EBF1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iconfont-11592-5504471">
            <a:extLst>
              <a:ext uri="{FF2B5EF4-FFF2-40B4-BE49-F238E27FC236}">
                <a16:creationId xmlns:a16="http://schemas.microsoft.com/office/drawing/2014/main" id="{1991D53E-A56F-BFE8-2091-66653AA2D26F}"/>
              </a:ext>
            </a:extLst>
          </p:cNvPr>
          <p:cNvSpPr/>
          <p:nvPr/>
        </p:nvSpPr>
        <p:spPr>
          <a:xfrm>
            <a:off x="10874610" y="2090606"/>
            <a:ext cx="465852" cy="376208"/>
          </a:xfrm>
          <a:custGeom>
            <a:avLst/>
            <a:gdLst>
              <a:gd name="T0" fmla="*/ 5856 w 6827"/>
              <a:gd name="T1" fmla="*/ 0 h 5521"/>
              <a:gd name="T2" fmla="*/ 4921 w 6827"/>
              <a:gd name="T3" fmla="*/ 708 h 5521"/>
              <a:gd name="T4" fmla="*/ 1906 w 6827"/>
              <a:gd name="T5" fmla="*/ 708 h 5521"/>
              <a:gd name="T6" fmla="*/ 971 w 6827"/>
              <a:gd name="T7" fmla="*/ 0 h 5521"/>
              <a:gd name="T8" fmla="*/ 0 w 6827"/>
              <a:gd name="T9" fmla="*/ 971 h 5521"/>
              <a:gd name="T10" fmla="*/ 1274 w 6827"/>
              <a:gd name="T11" fmla="*/ 1893 h 5521"/>
              <a:gd name="T12" fmla="*/ 2664 w 6827"/>
              <a:gd name="T13" fmla="*/ 3927 h 5521"/>
              <a:gd name="T14" fmla="*/ 3408 w 6827"/>
              <a:gd name="T15" fmla="*/ 5521 h 5521"/>
              <a:gd name="T16" fmla="*/ 4152 w 6827"/>
              <a:gd name="T17" fmla="*/ 3927 h 5521"/>
              <a:gd name="T18" fmla="*/ 5545 w 6827"/>
              <a:gd name="T19" fmla="*/ 1891 h 5521"/>
              <a:gd name="T20" fmla="*/ 6827 w 6827"/>
              <a:gd name="T21" fmla="*/ 971 h 5521"/>
              <a:gd name="T22" fmla="*/ 5856 w 6827"/>
              <a:gd name="T23" fmla="*/ 0 h 5521"/>
              <a:gd name="T24" fmla="*/ 1218 w 6827"/>
              <a:gd name="T25" fmla="*/ 1342 h 5521"/>
              <a:gd name="T26" fmla="*/ 525 w 6827"/>
              <a:gd name="T27" fmla="*/ 971 h 5521"/>
              <a:gd name="T28" fmla="*/ 971 w 6827"/>
              <a:gd name="T29" fmla="*/ 525 h 5521"/>
              <a:gd name="T30" fmla="*/ 1218 w 6827"/>
              <a:gd name="T31" fmla="*/ 1342 h 5521"/>
              <a:gd name="T32" fmla="*/ 2962 w 6827"/>
              <a:gd name="T33" fmla="*/ 4550 h 5521"/>
              <a:gd name="T34" fmla="*/ 3200 w 6827"/>
              <a:gd name="T35" fmla="*/ 4156 h 5521"/>
              <a:gd name="T36" fmla="*/ 3660 w 6827"/>
              <a:gd name="T37" fmla="*/ 4182 h 5521"/>
              <a:gd name="T38" fmla="*/ 3854 w 6827"/>
              <a:gd name="T39" fmla="*/ 4550 h 5521"/>
              <a:gd name="T40" fmla="*/ 2962 w 6827"/>
              <a:gd name="T41" fmla="*/ 4550 h 5521"/>
              <a:gd name="T42" fmla="*/ 3719 w 6827"/>
              <a:gd name="T43" fmla="*/ 3630 h 5521"/>
              <a:gd name="T44" fmla="*/ 3098 w 6827"/>
              <a:gd name="T45" fmla="*/ 3631 h 5521"/>
              <a:gd name="T46" fmla="*/ 1710 w 6827"/>
              <a:gd name="T47" fmla="*/ 1601 h 5521"/>
              <a:gd name="T48" fmla="*/ 1905 w 6827"/>
              <a:gd name="T49" fmla="*/ 1233 h 5521"/>
              <a:gd name="T50" fmla="*/ 4921 w 6827"/>
              <a:gd name="T51" fmla="*/ 1233 h 5521"/>
              <a:gd name="T52" fmla="*/ 5111 w 6827"/>
              <a:gd name="T53" fmla="*/ 1594 h 5521"/>
              <a:gd name="T54" fmla="*/ 3719 w 6827"/>
              <a:gd name="T55" fmla="*/ 3630 h 5521"/>
              <a:gd name="T56" fmla="*/ 5604 w 6827"/>
              <a:gd name="T57" fmla="*/ 1339 h 5521"/>
              <a:gd name="T58" fmla="*/ 5856 w 6827"/>
              <a:gd name="T59" fmla="*/ 525 h 5521"/>
              <a:gd name="T60" fmla="*/ 6302 w 6827"/>
              <a:gd name="T61" fmla="*/ 971 h 5521"/>
              <a:gd name="T62" fmla="*/ 5604 w 6827"/>
              <a:gd name="T63" fmla="*/ 1339 h 5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27" h="5521">
                <a:moveTo>
                  <a:pt x="5856" y="0"/>
                </a:moveTo>
                <a:cubicBezTo>
                  <a:pt x="5411" y="0"/>
                  <a:pt x="5036" y="300"/>
                  <a:pt x="4921" y="708"/>
                </a:cubicBezTo>
                <a:lnTo>
                  <a:pt x="1906" y="708"/>
                </a:lnTo>
                <a:cubicBezTo>
                  <a:pt x="1791" y="300"/>
                  <a:pt x="1415" y="0"/>
                  <a:pt x="971" y="0"/>
                </a:cubicBezTo>
                <a:cubicBezTo>
                  <a:pt x="436" y="0"/>
                  <a:pt x="0" y="436"/>
                  <a:pt x="0" y="971"/>
                </a:cubicBezTo>
                <a:cubicBezTo>
                  <a:pt x="0" y="1653"/>
                  <a:pt x="666" y="2093"/>
                  <a:pt x="1274" y="1893"/>
                </a:cubicBezTo>
                <a:lnTo>
                  <a:pt x="2664" y="3927"/>
                </a:lnTo>
                <a:cubicBezTo>
                  <a:pt x="2138" y="4552"/>
                  <a:pt x="2582" y="5521"/>
                  <a:pt x="3408" y="5521"/>
                </a:cubicBezTo>
                <a:cubicBezTo>
                  <a:pt x="4231" y="5521"/>
                  <a:pt x="4680" y="4556"/>
                  <a:pt x="4152" y="3927"/>
                </a:cubicBezTo>
                <a:lnTo>
                  <a:pt x="5545" y="1891"/>
                </a:lnTo>
                <a:cubicBezTo>
                  <a:pt x="6165" y="2101"/>
                  <a:pt x="6827" y="1641"/>
                  <a:pt x="6827" y="971"/>
                </a:cubicBezTo>
                <a:cubicBezTo>
                  <a:pt x="6827" y="436"/>
                  <a:pt x="6391" y="0"/>
                  <a:pt x="5856" y="0"/>
                </a:cubicBezTo>
                <a:close/>
                <a:moveTo>
                  <a:pt x="1218" y="1342"/>
                </a:moveTo>
                <a:cubicBezTo>
                  <a:pt x="925" y="1538"/>
                  <a:pt x="525" y="1328"/>
                  <a:pt x="525" y="971"/>
                </a:cubicBezTo>
                <a:cubicBezTo>
                  <a:pt x="525" y="725"/>
                  <a:pt x="725" y="525"/>
                  <a:pt x="971" y="525"/>
                </a:cubicBezTo>
                <a:cubicBezTo>
                  <a:pt x="1411" y="525"/>
                  <a:pt x="1584" y="1098"/>
                  <a:pt x="1218" y="1342"/>
                </a:cubicBezTo>
                <a:close/>
                <a:moveTo>
                  <a:pt x="2962" y="4550"/>
                </a:moveTo>
                <a:cubicBezTo>
                  <a:pt x="2962" y="4382"/>
                  <a:pt x="3051" y="4235"/>
                  <a:pt x="3200" y="4156"/>
                </a:cubicBezTo>
                <a:cubicBezTo>
                  <a:pt x="3350" y="4078"/>
                  <a:pt x="3522" y="4087"/>
                  <a:pt x="3660" y="4182"/>
                </a:cubicBezTo>
                <a:cubicBezTo>
                  <a:pt x="3782" y="4265"/>
                  <a:pt x="3854" y="4403"/>
                  <a:pt x="3854" y="4550"/>
                </a:cubicBezTo>
                <a:cubicBezTo>
                  <a:pt x="3854" y="5139"/>
                  <a:pt x="2962" y="5139"/>
                  <a:pt x="2962" y="4550"/>
                </a:cubicBezTo>
                <a:close/>
                <a:moveTo>
                  <a:pt x="3719" y="3630"/>
                </a:moveTo>
                <a:cubicBezTo>
                  <a:pt x="3519" y="3562"/>
                  <a:pt x="3301" y="3562"/>
                  <a:pt x="3098" y="3631"/>
                </a:cubicBezTo>
                <a:lnTo>
                  <a:pt x="1710" y="1601"/>
                </a:lnTo>
                <a:cubicBezTo>
                  <a:pt x="1801" y="1494"/>
                  <a:pt x="1868" y="1369"/>
                  <a:pt x="1905" y="1233"/>
                </a:cubicBezTo>
                <a:lnTo>
                  <a:pt x="4921" y="1233"/>
                </a:lnTo>
                <a:cubicBezTo>
                  <a:pt x="4958" y="1366"/>
                  <a:pt x="5023" y="1489"/>
                  <a:pt x="5111" y="1594"/>
                </a:cubicBezTo>
                <a:lnTo>
                  <a:pt x="3719" y="3630"/>
                </a:lnTo>
                <a:close/>
                <a:moveTo>
                  <a:pt x="5604" y="1339"/>
                </a:moveTo>
                <a:cubicBezTo>
                  <a:pt x="5244" y="1093"/>
                  <a:pt x="5418" y="525"/>
                  <a:pt x="5856" y="525"/>
                </a:cubicBezTo>
                <a:cubicBezTo>
                  <a:pt x="6102" y="525"/>
                  <a:pt x="6302" y="725"/>
                  <a:pt x="6302" y="971"/>
                </a:cubicBezTo>
                <a:cubicBezTo>
                  <a:pt x="6302" y="1331"/>
                  <a:pt x="5896" y="1540"/>
                  <a:pt x="5604" y="13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图片 14">
            <a:extLst>
              <a:ext uri="{FF2B5EF4-FFF2-40B4-BE49-F238E27FC236}">
                <a16:creationId xmlns:a16="http://schemas.microsoft.com/office/drawing/2014/main" id="{CFDA3824-37DA-2952-1ADA-9A5559D82CA2}"/>
              </a:ext>
            </a:extLst>
          </p:cNvPr>
          <p:cNvPicPr>
            <a:picLocks noChangeAspect="1"/>
          </p:cNvPicPr>
          <p:nvPr/>
        </p:nvPicPr>
        <p:blipFill>
          <a:blip r:embed="rId2"/>
          <a:stretch>
            <a:fillRect/>
          </a:stretch>
        </p:blipFill>
        <p:spPr>
          <a:xfrm>
            <a:off x="8432293" y="1852269"/>
            <a:ext cx="3077831" cy="1714988"/>
          </a:xfrm>
          <a:prstGeom prst="rect">
            <a:avLst/>
          </a:prstGeom>
        </p:spPr>
      </p:pic>
      <p:sp>
        <p:nvSpPr>
          <p:cNvPr id="16" name="矩形 15">
            <a:extLst>
              <a:ext uri="{FF2B5EF4-FFF2-40B4-BE49-F238E27FC236}">
                <a16:creationId xmlns:a16="http://schemas.microsoft.com/office/drawing/2014/main" id="{18EC8273-EA81-E6E3-EE64-DBB5D0A6876B}"/>
              </a:ext>
            </a:extLst>
          </p:cNvPr>
          <p:cNvSpPr/>
          <p:nvPr/>
        </p:nvSpPr>
        <p:spPr>
          <a:xfrm>
            <a:off x="8538692" y="2626937"/>
            <a:ext cx="2971431" cy="571679"/>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圆角 18">
            <a:extLst>
              <a:ext uri="{FF2B5EF4-FFF2-40B4-BE49-F238E27FC236}">
                <a16:creationId xmlns:a16="http://schemas.microsoft.com/office/drawing/2014/main" id="{FF300611-9BB0-2888-B600-681DDC4A2D4C}"/>
              </a:ext>
            </a:extLst>
          </p:cNvPr>
          <p:cNvSpPr/>
          <p:nvPr/>
        </p:nvSpPr>
        <p:spPr>
          <a:xfrm>
            <a:off x="537384" y="3843796"/>
            <a:ext cx="5206593" cy="377891"/>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20" name="内容占位符 2">
            <a:extLst>
              <a:ext uri="{FF2B5EF4-FFF2-40B4-BE49-F238E27FC236}">
                <a16:creationId xmlns:a16="http://schemas.microsoft.com/office/drawing/2014/main" id="{39000B77-EB1A-5296-6EEA-8F9EE12E1C0A}"/>
              </a:ext>
            </a:extLst>
          </p:cNvPr>
          <p:cNvSpPr txBox="1">
            <a:spLocks/>
          </p:cNvSpPr>
          <p:nvPr/>
        </p:nvSpPr>
        <p:spPr>
          <a:xfrm>
            <a:off x="625439" y="3861789"/>
            <a:ext cx="4989749" cy="43069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Addison</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病：盐皮质激素</a:t>
            </a:r>
            <a:r>
              <a:rPr lang="en-US" altLang="zh-CN" sz="1600" b="1" baseline="30000" dirty="0">
                <a:solidFill>
                  <a:schemeClr val="bg1"/>
                </a:solidFill>
                <a:latin typeface="Arial" panose="020B0604020202020204" pitchFamily="34" charset="0"/>
                <a:ea typeface="微软雅黑" panose="020B0503020204020204" pitchFamily="34" charset="-122"/>
                <a:cs typeface="Arial" panose="020B0604020202020204" pitchFamily="34" charset="0"/>
              </a:rPr>
              <a:t>3~4</a:t>
            </a: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9α-</a:t>
            </a:r>
            <a:r>
              <a:rPr kumimoji="0" lang="zh-CN" altLang="en-US"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氟氢可的松（</a:t>
            </a:r>
            <a:r>
              <a:rPr kumimoji="0" lang="en-US" altLang="zh-CN"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FC</a:t>
            </a:r>
            <a:r>
              <a:rPr kumimoji="0" lang="zh-CN" altLang="en-US" sz="16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内容占位符 2">
            <a:extLst>
              <a:ext uri="{FF2B5EF4-FFF2-40B4-BE49-F238E27FC236}">
                <a16:creationId xmlns:a16="http://schemas.microsoft.com/office/drawing/2014/main" id="{8940235F-E6B5-8417-4272-837A1F547B69}"/>
              </a:ext>
            </a:extLst>
          </p:cNvPr>
          <p:cNvSpPr txBox="1">
            <a:spLocks/>
          </p:cNvSpPr>
          <p:nvPr/>
        </p:nvSpPr>
        <p:spPr>
          <a:xfrm>
            <a:off x="694349" y="4261511"/>
            <a:ext cx="10025911" cy="113145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10000"/>
              </a:lnSpc>
              <a:spcBef>
                <a:spcPts val="600"/>
              </a:spcBef>
            </a:pPr>
            <a:r>
              <a:rPr lang="zh-CN" altLang="zh-CN" sz="13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氟氢可的松通常每天早上服用一次，其基本原理是此时醛固酮水平最高，因为它遵循类似于皮质醇的昼夜节律</a:t>
            </a:r>
            <a:r>
              <a:rPr lang="zh-CN" altLang="en-US" sz="13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endParaRPr lang="en-US" altLang="zh-CN" sz="13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a:p>
            <a:pPr marL="285750" lvl="1" indent="-285750">
              <a:lnSpc>
                <a:spcPct val="110000"/>
              </a:lnSpc>
              <a:spcBef>
                <a:spcPts val="600"/>
              </a:spcBef>
            </a:pPr>
            <a:r>
              <a:rPr lang="zh-CN" altLang="zh-CN" sz="1300" b="1" dirty="0">
                <a:solidFill>
                  <a:srgbClr val="023D89"/>
                </a:solidFill>
                <a:latin typeface="Arial" panose="020B0604020202020204" pitchFamily="34" charset="0"/>
                <a:ea typeface="微软雅黑" panose="020B0503020204020204" pitchFamily="34" charset="-122"/>
                <a:cs typeface="Arial" panose="020B0604020202020204" pitchFamily="34" charset="0"/>
              </a:rPr>
              <a:t>所有确诊为醛固酮缺乏的患者接受</a:t>
            </a:r>
            <a:r>
              <a:rPr lang="en-US" altLang="zh-CN" sz="1300" b="1" dirty="0">
                <a:solidFill>
                  <a:srgbClr val="023D89"/>
                </a:solidFill>
                <a:latin typeface="Arial" panose="020B0604020202020204" pitchFamily="34" charset="0"/>
                <a:ea typeface="微软雅黑" panose="020B0503020204020204" pitchFamily="34" charset="-122"/>
                <a:cs typeface="Arial" panose="020B0604020202020204" pitchFamily="34" charset="0"/>
              </a:rPr>
              <a:t>FC</a:t>
            </a:r>
            <a:r>
              <a:rPr lang="zh-CN" altLang="zh-CN" sz="1300" b="1" dirty="0">
                <a:solidFill>
                  <a:srgbClr val="023D89"/>
                </a:solidFill>
                <a:latin typeface="Arial" panose="020B0604020202020204" pitchFamily="34" charset="0"/>
                <a:ea typeface="微软雅黑" panose="020B0503020204020204" pitchFamily="34" charset="-122"/>
                <a:cs typeface="Arial" panose="020B0604020202020204" pitchFamily="34" charset="0"/>
              </a:rPr>
              <a:t>的盐皮质激素替代治疗</a:t>
            </a:r>
            <a:r>
              <a:rPr lang="zh-CN" altLang="zh-CN" sz="13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，并且不限制他们的盐摄入量。</a:t>
            </a:r>
            <a:r>
              <a:rPr lang="zh-CN" altLang="en-US" sz="1300" b="1"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根据嗜盐程度、体位性低血压或水肿等表现和血电解质水平调整盐皮质激素剂量</a:t>
            </a:r>
            <a:r>
              <a:rPr lang="zh-CN" altLang="en-US" sz="13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a:t>
            </a:r>
            <a:endParaRPr lang="en-US" altLang="zh-CN" sz="13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文本框 26">
            <a:extLst>
              <a:ext uri="{FF2B5EF4-FFF2-40B4-BE49-F238E27FC236}">
                <a16:creationId xmlns:a16="http://schemas.microsoft.com/office/drawing/2014/main" id="{D6448E93-21A2-B21A-2461-DB4448F9C77A}"/>
              </a:ext>
            </a:extLst>
          </p:cNvPr>
          <p:cNvSpPr txBox="1"/>
          <p:nvPr/>
        </p:nvSpPr>
        <p:spPr>
          <a:xfrm>
            <a:off x="217220" y="5964617"/>
            <a:ext cx="9854150" cy="276999"/>
          </a:xfrm>
          <a:prstGeom prst="rect">
            <a:avLst/>
          </a:prstGeom>
          <a:noFill/>
        </p:spPr>
        <p:txBody>
          <a:bodyPr wrap="square">
            <a:spAutoFit/>
          </a:bodyPr>
          <a:lstStyle/>
          <a:p>
            <a:pPr>
              <a:defRPr/>
            </a:pPr>
            <a:r>
              <a:rPr lang="en-US" altLang="zh-CN" sz="600" dirty="0">
                <a:solidFill>
                  <a:schemeClr val="tx1">
                    <a:lumMod val="50000"/>
                    <a:lumOff val="50000"/>
                  </a:schemeClr>
                </a:solidFill>
                <a:cs typeface="Times New Roman" panose="02020603050405020304" pitchFamily="18" charset="0"/>
              </a:rPr>
              <a:t>3.Husebye, </a:t>
            </a:r>
            <a:r>
              <a:rPr lang="en-US" altLang="zh-CN" sz="600" dirty="0" err="1">
                <a:solidFill>
                  <a:schemeClr val="tx1">
                    <a:lumMod val="50000"/>
                    <a:lumOff val="50000"/>
                  </a:schemeClr>
                </a:solidFill>
                <a:cs typeface="Times New Roman" panose="02020603050405020304" pitchFamily="18" charset="0"/>
              </a:rPr>
              <a:t>Allolio</a:t>
            </a:r>
            <a:r>
              <a:rPr lang="en-US" altLang="zh-CN" sz="600" dirty="0">
                <a:solidFill>
                  <a:schemeClr val="tx1">
                    <a:lumMod val="50000"/>
                    <a:lumOff val="50000"/>
                  </a:schemeClr>
                </a:solidFill>
                <a:cs typeface="Times New Roman" panose="02020603050405020304" pitchFamily="18" charset="0"/>
              </a:rPr>
              <a:t>, </a:t>
            </a:r>
            <a:r>
              <a:rPr lang="en-US" altLang="zh-CN" sz="600" dirty="0" err="1">
                <a:solidFill>
                  <a:schemeClr val="tx1">
                    <a:lumMod val="50000"/>
                    <a:lumOff val="50000"/>
                  </a:schemeClr>
                </a:solidFill>
                <a:cs typeface="Times New Roman" panose="02020603050405020304" pitchFamily="18" charset="0"/>
              </a:rPr>
              <a:t>Arlt</a:t>
            </a:r>
            <a:r>
              <a:rPr lang="en-US" altLang="zh-CN" sz="600" dirty="0">
                <a:solidFill>
                  <a:schemeClr val="tx1">
                    <a:lumMod val="50000"/>
                    <a:lumOff val="50000"/>
                  </a:schemeClr>
                </a:solidFill>
                <a:cs typeface="Times New Roman" panose="02020603050405020304" pitchFamily="18" charset="0"/>
              </a:rPr>
              <a:t> et al. Consensus statement on the diagnosis, treatment and follow-up of patients with primary adrenal insufficiency.[J] .J Intern Med, 2014, 275: 104-115.</a:t>
            </a:r>
          </a:p>
          <a:p>
            <a:pPr marL="0" marR="0" lvl="0" indent="0" algn="l" defTabSz="914400" rtl="0" eaLnBrk="1" fontAlgn="auto" latinLnBrk="0" hangingPunct="1">
              <a:lnSpc>
                <a:spcPct val="100000"/>
              </a:lnSpc>
              <a:spcBef>
                <a:spcPts val="0"/>
              </a:spcBef>
              <a:spcAft>
                <a:spcPts val="0"/>
              </a:spcAft>
              <a:buClrTx/>
              <a:buSzTx/>
              <a:tabLst/>
              <a:defRPr/>
            </a:pPr>
            <a:r>
              <a:rPr kumimoji="0" lang="en-US" altLang="zh-CN" sz="600" b="0" i="0" u="none" strike="noStrike" kern="1200" cap="none" spc="0" normalizeH="0" baseline="0" noProof="0" dirty="0">
                <a:ln>
                  <a:noFill/>
                </a:ln>
                <a:solidFill>
                  <a:schemeClr val="tx1">
                    <a:lumMod val="50000"/>
                    <a:lumOff val="50000"/>
                  </a:schemeClr>
                </a:solidFill>
                <a:effectLst/>
                <a:uLnTx/>
                <a:uFillTx/>
                <a:cs typeface="Times New Roman" panose="02020603050405020304" pitchFamily="18" charset="0"/>
              </a:rPr>
              <a:t>4</a:t>
            </a:r>
            <a:r>
              <a:rPr kumimoji="0" lang="zh-CN" altLang="en-US" sz="600" b="0" i="0" u="none" strike="noStrike" kern="1200" cap="none" spc="0" normalizeH="0" baseline="0" noProof="0" dirty="0">
                <a:ln>
                  <a:noFill/>
                </a:ln>
                <a:solidFill>
                  <a:schemeClr val="tx1">
                    <a:lumMod val="50000"/>
                    <a:lumOff val="50000"/>
                  </a:schemeClr>
                </a:solidFill>
                <a:effectLst/>
                <a:uLnTx/>
                <a:uFillTx/>
                <a:cs typeface="Times New Roman" panose="02020603050405020304" pitchFamily="18" charset="0"/>
              </a:rPr>
              <a:t>。</a:t>
            </a:r>
            <a:r>
              <a:rPr kumimoji="0" lang="en-US" altLang="zh-CN" sz="600" b="0" i="0" u="none" strike="noStrike" kern="1200" cap="none" spc="0" normalizeH="0" baseline="0" noProof="0" dirty="0">
                <a:ln>
                  <a:noFill/>
                </a:ln>
                <a:solidFill>
                  <a:schemeClr val="tx1">
                    <a:lumMod val="50000"/>
                    <a:lumOff val="50000"/>
                  </a:schemeClr>
                </a:solidFill>
                <a:effectLst/>
                <a:uLnTx/>
                <a:uFillTx/>
                <a:cs typeface="Times New Roman" panose="02020603050405020304" pitchFamily="18" charset="0"/>
              </a:rPr>
              <a:t>Stefan R, Bornstein, Bruno, et al. Diagnosis and Treatment of Primary Adrenal Insufficiency: An Endocrine Society Clinical Practice Guideline[J]. J Clin Endocrinol </a:t>
            </a:r>
            <a:r>
              <a:rPr kumimoji="0" lang="en-US" altLang="zh-CN" sz="600" b="0" i="0" u="none" strike="noStrike" kern="1200" cap="none" spc="0" normalizeH="0" baseline="0" noProof="0" dirty="0" err="1">
                <a:ln>
                  <a:noFill/>
                </a:ln>
                <a:solidFill>
                  <a:schemeClr val="tx1">
                    <a:lumMod val="50000"/>
                    <a:lumOff val="50000"/>
                  </a:schemeClr>
                </a:solidFill>
                <a:effectLst/>
                <a:uLnTx/>
                <a:uFillTx/>
                <a:cs typeface="Times New Roman" panose="02020603050405020304" pitchFamily="18" charset="0"/>
              </a:rPr>
              <a:t>Metab</a:t>
            </a:r>
            <a:r>
              <a:rPr kumimoji="0" lang="en-US" altLang="zh-CN" sz="600" b="0" i="0" u="none" strike="noStrike" kern="1200" cap="none" spc="0" normalizeH="0" baseline="0" noProof="0" dirty="0">
                <a:ln>
                  <a:noFill/>
                </a:ln>
                <a:solidFill>
                  <a:schemeClr val="tx1">
                    <a:lumMod val="50000"/>
                    <a:lumOff val="50000"/>
                  </a:schemeClr>
                </a:solidFill>
                <a:effectLst/>
                <a:uLnTx/>
                <a:uFillTx/>
                <a:cs typeface="Times New Roman" panose="02020603050405020304" pitchFamily="18" charset="0"/>
              </a:rPr>
              <a:t>, 2016, 101: 0.</a:t>
            </a:r>
            <a:r>
              <a:rPr lang="en-US" altLang="zh-CN" sz="600" dirty="0">
                <a:solidFill>
                  <a:schemeClr val="tx1">
                    <a:lumMod val="50000"/>
                    <a:lumOff val="50000"/>
                  </a:schemeClr>
                </a:solidFill>
                <a:cs typeface="Times New Roman" panose="02020603050405020304" pitchFamily="18" charset="0"/>
              </a:rPr>
              <a:t>.</a:t>
            </a:r>
          </a:p>
        </p:txBody>
      </p:sp>
      <p:sp>
        <p:nvSpPr>
          <p:cNvPr id="17" name="矩形 16">
            <a:extLst>
              <a:ext uri="{FF2B5EF4-FFF2-40B4-BE49-F238E27FC236}">
                <a16:creationId xmlns:a16="http://schemas.microsoft.com/office/drawing/2014/main" id="{73174232-39F3-235D-4C9D-B2828BCCD7F0}"/>
              </a:ext>
            </a:extLst>
          </p:cNvPr>
          <p:cNvSpPr/>
          <p:nvPr/>
        </p:nvSpPr>
        <p:spPr>
          <a:xfrm>
            <a:off x="0" y="0"/>
            <a:ext cx="1592361" cy="29345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t>有效性</a:t>
            </a:r>
          </a:p>
        </p:txBody>
      </p:sp>
    </p:spTree>
    <p:extLst>
      <p:ext uri="{BB962C8B-B14F-4D97-AF65-F5344CB8AC3E}">
        <p14:creationId xmlns:p14="http://schemas.microsoft.com/office/powerpoint/2010/main" val="3221080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82F29A-4744-6D40-9197-A94F0970031F}"/>
              </a:ext>
            </a:extLst>
          </p:cNvPr>
          <p:cNvSpPr>
            <a:spLocks noGrp="1"/>
          </p:cNvSpPr>
          <p:nvPr>
            <p:ph type="title"/>
          </p:nvPr>
        </p:nvSpPr>
        <p:spPr>
          <a:xfrm>
            <a:off x="643723" y="326714"/>
            <a:ext cx="9537026" cy="638175"/>
          </a:xfrm>
        </p:spPr>
        <p:txBody>
          <a:bodyPr/>
          <a:lstStyle/>
          <a:p>
            <a:r>
              <a:rPr lang="zh-CN" altLang="en-US" sz="1800" dirty="0"/>
              <a:t>醋酸氟氢可的松片（赋能定</a:t>
            </a:r>
            <a:r>
              <a:rPr lang="en-US" altLang="zh-CN" sz="1200" b="0" i="0" baseline="70000" dirty="0">
                <a:solidFill>
                  <a:schemeClr val="tx1"/>
                </a:solidFill>
                <a:effectLst/>
                <a:latin typeface="Arial" panose="020B0604020202020204" pitchFamily="34" charset="0"/>
              </a:rPr>
              <a:t>®</a:t>
            </a:r>
            <a:r>
              <a:rPr lang="en-US" altLang="zh-CN" sz="1200" b="0" i="0" baseline="70000" dirty="0">
                <a:solidFill>
                  <a:schemeClr val="bg1"/>
                </a:solidFill>
                <a:effectLst/>
                <a:latin typeface="Arial" panose="020B0604020202020204" pitchFamily="34" charset="0"/>
              </a:rPr>
              <a:t> </a:t>
            </a:r>
            <a:r>
              <a:rPr lang="zh-CN" altLang="en-US" sz="1800" dirty="0"/>
              <a:t>）最早于</a:t>
            </a:r>
            <a:r>
              <a:rPr lang="en-US" altLang="zh-CN" sz="1800" dirty="0"/>
              <a:t>1954</a:t>
            </a:r>
            <a:r>
              <a:rPr lang="zh-CN" altLang="en-US" sz="1800" dirty="0"/>
              <a:t>年最初在加拿大注册上市，在美国、英国、日本、韩国、中国台湾、新加坡等国家地区已经获得批准上市多年，在日本被加入橙皮书</a:t>
            </a:r>
          </a:p>
        </p:txBody>
      </p:sp>
      <p:grpSp>
        <p:nvGrpSpPr>
          <p:cNvPr id="4" name="组合 3">
            <a:extLst>
              <a:ext uri="{FF2B5EF4-FFF2-40B4-BE49-F238E27FC236}">
                <a16:creationId xmlns:a16="http://schemas.microsoft.com/office/drawing/2014/main" id="{BEC7615F-1C9B-644B-25B1-603D56999453}"/>
              </a:ext>
            </a:extLst>
          </p:cNvPr>
          <p:cNvGrpSpPr/>
          <p:nvPr/>
        </p:nvGrpSpPr>
        <p:grpSpPr>
          <a:xfrm>
            <a:off x="642077" y="984773"/>
            <a:ext cx="10997998" cy="5139132"/>
            <a:chOff x="838200" y="1602958"/>
            <a:chExt cx="10515600" cy="4202930"/>
          </a:xfrm>
        </p:grpSpPr>
        <p:sp>
          <p:nvSpPr>
            <p:cNvPr id="5" name="矩形: 圆角 4">
              <a:extLst>
                <a:ext uri="{FF2B5EF4-FFF2-40B4-BE49-F238E27FC236}">
                  <a16:creationId xmlns:a16="http://schemas.microsoft.com/office/drawing/2014/main" id="{C0C345F6-BC55-BC1D-EAA9-D9C615467231}"/>
                </a:ext>
              </a:extLst>
            </p:cNvPr>
            <p:cNvSpPr/>
            <p:nvPr/>
          </p:nvSpPr>
          <p:spPr>
            <a:xfrm>
              <a:off x="3783247" y="1602958"/>
              <a:ext cx="7386787" cy="880112"/>
            </a:xfrm>
            <a:prstGeom prst="roundRect">
              <a:avLst>
                <a:gd name="adj" fmla="val 11862"/>
              </a:avLst>
            </a:prstGeom>
            <a:gradFill>
              <a:gsLst>
                <a:gs pos="47000">
                  <a:schemeClr val="accent1">
                    <a:lumMod val="5000"/>
                    <a:lumOff val="95000"/>
                    <a:alpha val="0"/>
                  </a:schemeClr>
                </a:gs>
                <a:gs pos="100000">
                  <a:schemeClr val="accent1">
                    <a:lumMod val="30000"/>
                    <a:lumOff val="7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矩形: 圆角 5">
              <a:extLst>
                <a:ext uri="{FF2B5EF4-FFF2-40B4-BE49-F238E27FC236}">
                  <a16:creationId xmlns:a16="http://schemas.microsoft.com/office/drawing/2014/main" id="{CFFD951F-A95E-1C17-9C00-F6A2C28B1166}"/>
                </a:ext>
              </a:extLst>
            </p:cNvPr>
            <p:cNvSpPr/>
            <p:nvPr/>
          </p:nvSpPr>
          <p:spPr>
            <a:xfrm>
              <a:off x="838200" y="1692811"/>
              <a:ext cx="10515600" cy="4113077"/>
            </a:xfrm>
            <a:prstGeom prst="roundRect">
              <a:avLst>
                <a:gd name="adj" fmla="val 4965"/>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8" name="文本框 7">
            <a:extLst>
              <a:ext uri="{FF2B5EF4-FFF2-40B4-BE49-F238E27FC236}">
                <a16:creationId xmlns:a16="http://schemas.microsoft.com/office/drawing/2014/main" id="{0EF7E63D-BF72-108A-F570-40F452522753}"/>
              </a:ext>
            </a:extLst>
          </p:cNvPr>
          <p:cNvSpPr txBox="1"/>
          <p:nvPr/>
        </p:nvSpPr>
        <p:spPr>
          <a:xfrm>
            <a:off x="956885" y="1419937"/>
            <a:ext cx="1830975" cy="328551"/>
          </a:xfrm>
          <a:prstGeom prst="roundRect">
            <a:avLst>
              <a:gd name="adj" fmla="val 50000"/>
            </a:avLst>
          </a:prstGeom>
          <a:solidFill>
            <a:schemeClr val="bg1"/>
          </a:solidFill>
          <a:ln>
            <a:noFill/>
          </a:ln>
          <a:effectLst>
            <a:innerShdw blurRad="114300">
              <a:schemeClr val="accent1">
                <a:lumMod val="40000"/>
                <a:lumOff val="60000"/>
              </a:schemeClr>
            </a:innerShdw>
          </a:effectLst>
        </p:spPr>
        <p:txBody>
          <a:bodyPr wrap="square" lIns="0" tIns="36000" rIns="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17DC7"/>
              </a:solidFill>
              <a:effectLst/>
              <a:uLnTx/>
              <a:uFillTx/>
              <a:latin typeface="Arial"/>
              <a:ea typeface="微软雅黑"/>
              <a:cs typeface="Times New Roman" panose="02020603050405020304" pitchFamily="18" charset="0"/>
            </a:endParaRPr>
          </a:p>
        </p:txBody>
      </p:sp>
      <p:sp>
        <p:nvSpPr>
          <p:cNvPr id="14" name="文本框 13">
            <a:extLst>
              <a:ext uri="{FF2B5EF4-FFF2-40B4-BE49-F238E27FC236}">
                <a16:creationId xmlns:a16="http://schemas.microsoft.com/office/drawing/2014/main" id="{81DA29B6-9009-6E09-4648-FB7F2DF28509}"/>
              </a:ext>
            </a:extLst>
          </p:cNvPr>
          <p:cNvSpPr txBox="1"/>
          <p:nvPr/>
        </p:nvSpPr>
        <p:spPr>
          <a:xfrm>
            <a:off x="1047035" y="1330745"/>
            <a:ext cx="1740826" cy="417743"/>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altLang="zh-CN" sz="1600" b="1" i="0" u="none" strike="noStrike" kern="1200" cap="none" spc="0" normalizeH="0" baseline="0" noProof="0" dirty="0">
                <a:ln>
                  <a:noFill/>
                </a:ln>
                <a:solidFill>
                  <a:srgbClr val="11326B"/>
                </a:solidFill>
                <a:effectLst/>
                <a:uLnTx/>
                <a:uFillTx/>
                <a:latin typeface="Arial" panose="020B0604020202020204" pitchFamily="34" charset="0"/>
                <a:ea typeface="微软雅黑" panose="020B0503020204020204" pitchFamily="34" charset="-122"/>
                <a:cs typeface="Arial" panose="020B0604020202020204" pitchFamily="34" charset="0"/>
              </a:rPr>
              <a:t>&lt;</a:t>
            </a:r>
            <a:r>
              <a:rPr kumimoji="0" lang="zh-CN" altLang="en-US" sz="1600" b="1" i="0" u="none" strike="noStrike" kern="1200" cap="none" spc="0" normalizeH="0" baseline="0" noProof="0" dirty="0">
                <a:ln>
                  <a:noFill/>
                </a:ln>
                <a:solidFill>
                  <a:srgbClr val="11326B"/>
                </a:solidFill>
                <a:effectLst/>
                <a:uLnTx/>
                <a:uFillTx/>
                <a:latin typeface="Arial" panose="020B0604020202020204" pitchFamily="34" charset="0"/>
                <a:ea typeface="微软雅黑" panose="020B0503020204020204" pitchFamily="34" charset="-122"/>
                <a:cs typeface="Arial" panose="020B0604020202020204" pitchFamily="34" charset="0"/>
              </a:rPr>
              <a:t>不良反应列表</a:t>
            </a:r>
            <a:r>
              <a:rPr kumimoji="0" lang="en-US" altLang="zh-CN" sz="1600" b="1" i="0" u="none" strike="noStrike" kern="1200" cap="none" spc="0" normalizeH="0" baseline="0" noProof="0" dirty="0">
                <a:ln>
                  <a:noFill/>
                </a:ln>
                <a:solidFill>
                  <a:srgbClr val="11326B"/>
                </a:solidFill>
                <a:effectLst/>
                <a:uLnTx/>
                <a:uFillTx/>
                <a:latin typeface="Arial" panose="020B0604020202020204" pitchFamily="34" charset="0"/>
                <a:ea typeface="微软雅黑" panose="020B0503020204020204" pitchFamily="34" charset="-122"/>
                <a:cs typeface="Arial" panose="020B0604020202020204" pitchFamily="34" charset="0"/>
              </a:rPr>
              <a:t>&gt;</a:t>
            </a:r>
          </a:p>
        </p:txBody>
      </p:sp>
      <p:pic>
        <p:nvPicPr>
          <p:cNvPr id="16" name="图片 15">
            <a:extLst>
              <a:ext uri="{FF2B5EF4-FFF2-40B4-BE49-F238E27FC236}">
                <a16:creationId xmlns:a16="http://schemas.microsoft.com/office/drawing/2014/main" id="{1361858F-5B06-F081-31D4-CB0839175937}"/>
              </a:ext>
            </a:extLst>
          </p:cNvPr>
          <p:cNvPicPr>
            <a:picLocks noChangeAspect="1"/>
          </p:cNvPicPr>
          <p:nvPr/>
        </p:nvPicPr>
        <p:blipFill>
          <a:blip r:embed="rId3"/>
          <a:stretch>
            <a:fillRect/>
          </a:stretch>
        </p:blipFill>
        <p:spPr>
          <a:xfrm>
            <a:off x="1000484" y="1983594"/>
            <a:ext cx="6731153" cy="4018847"/>
          </a:xfrm>
          <a:prstGeom prst="rect">
            <a:avLst/>
          </a:prstGeom>
        </p:spPr>
      </p:pic>
      <p:sp>
        <p:nvSpPr>
          <p:cNvPr id="20" name="文本框 19">
            <a:extLst>
              <a:ext uri="{FF2B5EF4-FFF2-40B4-BE49-F238E27FC236}">
                <a16:creationId xmlns:a16="http://schemas.microsoft.com/office/drawing/2014/main" id="{F65DD5BE-6B44-30D6-7717-7DD19B54468E}"/>
              </a:ext>
            </a:extLst>
          </p:cNvPr>
          <p:cNvSpPr txBox="1"/>
          <p:nvPr/>
        </p:nvSpPr>
        <p:spPr>
          <a:xfrm>
            <a:off x="2925516" y="1330745"/>
            <a:ext cx="5121857"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Arial"/>
                <a:ea typeface="微软雅黑"/>
                <a:cs typeface="+mn-cs"/>
              </a:rPr>
              <a:t>不良反应发生频率分类：</a:t>
            </a:r>
            <a:endParaRPr kumimoji="0" lang="en-US" altLang="zh-CN" sz="1000" b="0" i="0" u="none" strike="noStrike" kern="1200" cap="none" spc="0" normalizeH="0" baseline="0" noProof="0" dirty="0">
              <a:ln>
                <a:noFill/>
              </a:ln>
              <a:solidFill>
                <a:prstClr val="black"/>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Arial"/>
                <a:ea typeface="微软雅黑"/>
                <a:cs typeface="+mn-cs"/>
              </a:rPr>
              <a:t>十分常见（≥</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1/10</a:t>
            </a:r>
            <a:r>
              <a:rPr kumimoji="0" lang="zh-CN" altLang="en-US" sz="1000" b="0" i="0" u="none" strike="noStrike" kern="1200" cap="none" spc="0" normalizeH="0" baseline="0" noProof="0" dirty="0">
                <a:ln>
                  <a:noFill/>
                </a:ln>
                <a:solidFill>
                  <a:prstClr val="black"/>
                </a:solidFill>
                <a:effectLst/>
                <a:uLnTx/>
                <a:uFillTx/>
                <a:latin typeface="Arial"/>
                <a:ea typeface="微软雅黑"/>
                <a:cs typeface="+mn-cs"/>
              </a:rPr>
              <a:t>）、常见（≥</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1/100 </a:t>
            </a:r>
            <a:r>
              <a:rPr kumimoji="0" lang="zh-CN" altLang="en-US" sz="1000" b="0" i="0" u="none" strike="noStrike" kern="1200" cap="none" spc="0" normalizeH="0" baseline="0" noProof="0" dirty="0">
                <a:ln>
                  <a:noFill/>
                </a:ln>
                <a:solidFill>
                  <a:prstClr val="black"/>
                </a:solidFill>
                <a:effectLst/>
                <a:uLnTx/>
                <a:uFillTx/>
                <a:latin typeface="Arial"/>
                <a:ea typeface="微软雅黑"/>
                <a:cs typeface="+mn-cs"/>
              </a:rPr>
              <a:t>至</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&lt;1/10</a:t>
            </a:r>
            <a:r>
              <a:rPr kumimoji="0" lang="zh-CN" altLang="en-US" sz="1000" b="0" i="0" u="none" strike="noStrike" kern="1200" cap="none" spc="0" normalizeH="0" baseline="0" noProof="0" dirty="0">
                <a:ln>
                  <a:noFill/>
                </a:ln>
                <a:solidFill>
                  <a:prstClr val="black"/>
                </a:solidFill>
                <a:effectLst/>
                <a:uLnTx/>
                <a:uFillTx/>
                <a:latin typeface="Arial"/>
                <a:ea typeface="微软雅黑"/>
                <a:cs typeface="+mn-cs"/>
              </a:rPr>
              <a:t>）、偶见（≥</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1/1000 </a:t>
            </a:r>
            <a:r>
              <a:rPr kumimoji="0" lang="zh-CN" altLang="en-US" sz="1000" b="0" i="0" u="none" strike="noStrike" kern="1200" cap="none" spc="0" normalizeH="0" baseline="0" noProof="0" dirty="0">
                <a:ln>
                  <a:noFill/>
                </a:ln>
                <a:solidFill>
                  <a:prstClr val="black"/>
                </a:solidFill>
                <a:effectLst/>
                <a:uLnTx/>
                <a:uFillTx/>
                <a:latin typeface="Arial"/>
                <a:ea typeface="微软雅黑"/>
                <a:cs typeface="+mn-cs"/>
              </a:rPr>
              <a:t>至</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&lt;1/100</a:t>
            </a:r>
            <a:r>
              <a:rPr kumimoji="0" lang="zh-CN" altLang="en-US" sz="1000" b="0" i="0" u="none" strike="noStrike" kern="1200" cap="none" spc="0" normalizeH="0" baseline="0" noProof="0" dirty="0">
                <a:ln>
                  <a:noFill/>
                </a:ln>
                <a:solidFill>
                  <a:prstClr val="black"/>
                </a:solidFill>
                <a:effectLst/>
                <a:uLnTx/>
                <a:uFillTx/>
                <a:latin typeface="Arial"/>
                <a:ea typeface="微软雅黑"/>
                <a:cs typeface="+mn-cs"/>
              </a:rPr>
              <a:t>）、</a:t>
            </a:r>
            <a:endParaRPr kumimoji="0" lang="en-US" altLang="zh-CN" sz="1000" b="0" i="0" u="none" strike="noStrike" kern="1200" cap="none" spc="0" normalizeH="0" baseline="0" noProof="0" dirty="0">
              <a:ln>
                <a:noFill/>
              </a:ln>
              <a:solidFill>
                <a:prstClr val="black"/>
              </a:solidFill>
              <a:effectLst/>
              <a:uLnTx/>
              <a:uFillTx/>
              <a:latin typeface="Arial"/>
              <a:ea typeface="微软雅黑"/>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0" i="0" u="none" strike="noStrike" kern="1200" cap="none" spc="0" normalizeH="0" baseline="0" noProof="0" dirty="0">
                <a:ln>
                  <a:noFill/>
                </a:ln>
                <a:solidFill>
                  <a:prstClr val="black"/>
                </a:solidFill>
                <a:effectLst/>
                <a:uLnTx/>
                <a:uFillTx/>
                <a:latin typeface="Arial"/>
                <a:ea typeface="微软雅黑"/>
                <a:cs typeface="+mn-cs"/>
              </a:rPr>
              <a:t>罕见（≥</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1/10000 </a:t>
            </a:r>
            <a:r>
              <a:rPr kumimoji="0" lang="zh-CN" altLang="en-US" sz="1000" b="0" i="0" u="none" strike="noStrike" kern="1200" cap="none" spc="0" normalizeH="0" baseline="0" noProof="0" dirty="0">
                <a:ln>
                  <a:noFill/>
                </a:ln>
                <a:solidFill>
                  <a:prstClr val="black"/>
                </a:solidFill>
                <a:effectLst/>
                <a:uLnTx/>
                <a:uFillTx/>
                <a:latin typeface="Arial"/>
                <a:ea typeface="微软雅黑"/>
                <a:cs typeface="+mn-cs"/>
              </a:rPr>
              <a:t>至</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&lt;1/1000</a:t>
            </a:r>
            <a:r>
              <a:rPr kumimoji="0" lang="zh-CN" altLang="en-US" sz="1000" b="0" i="0" u="none" strike="noStrike" kern="1200" cap="none" spc="0" normalizeH="0" baseline="0" noProof="0" dirty="0">
                <a:ln>
                  <a:noFill/>
                </a:ln>
                <a:solidFill>
                  <a:prstClr val="black"/>
                </a:solidFill>
                <a:effectLst/>
                <a:uLnTx/>
                <a:uFillTx/>
                <a:latin typeface="Arial"/>
                <a:ea typeface="微软雅黑"/>
                <a:cs typeface="+mn-cs"/>
              </a:rPr>
              <a:t>）、十分罕见（</a:t>
            </a:r>
            <a:r>
              <a:rPr kumimoji="0" lang="en-US" altLang="zh-CN" sz="1000" b="0" i="0" u="none" strike="noStrike" kern="1200" cap="none" spc="0" normalizeH="0" baseline="0" noProof="0" dirty="0">
                <a:ln>
                  <a:noFill/>
                </a:ln>
                <a:solidFill>
                  <a:prstClr val="black"/>
                </a:solidFill>
                <a:effectLst/>
                <a:uLnTx/>
                <a:uFillTx/>
                <a:latin typeface="Arial"/>
                <a:ea typeface="微软雅黑"/>
                <a:cs typeface="+mn-cs"/>
              </a:rPr>
              <a:t>&lt;1/10000</a:t>
            </a:r>
            <a:r>
              <a:rPr kumimoji="0" lang="zh-CN" altLang="en-US" sz="1000" b="0" i="0" u="none" strike="noStrike" kern="1200" cap="none" spc="0" normalizeH="0" baseline="0" noProof="0" dirty="0">
                <a:ln>
                  <a:noFill/>
                </a:ln>
                <a:solidFill>
                  <a:prstClr val="black"/>
                </a:solidFill>
                <a:effectLst/>
                <a:uLnTx/>
                <a:uFillTx/>
                <a:latin typeface="Arial"/>
                <a:ea typeface="微软雅黑"/>
                <a:cs typeface="+mn-cs"/>
              </a:rPr>
              <a:t>）、未知（无法根据可用数据估计）</a:t>
            </a:r>
          </a:p>
        </p:txBody>
      </p:sp>
      <p:sp>
        <p:nvSpPr>
          <p:cNvPr id="24" name="矩形: 圆角 23">
            <a:extLst>
              <a:ext uri="{FF2B5EF4-FFF2-40B4-BE49-F238E27FC236}">
                <a16:creationId xmlns:a16="http://schemas.microsoft.com/office/drawing/2014/main" id="{33C06523-4271-493C-D286-F20A7821863A}"/>
              </a:ext>
            </a:extLst>
          </p:cNvPr>
          <p:cNvSpPr/>
          <p:nvPr/>
        </p:nvSpPr>
        <p:spPr>
          <a:xfrm>
            <a:off x="7979746" y="1188584"/>
            <a:ext cx="3570177" cy="1807792"/>
          </a:xfrm>
          <a:prstGeom prst="roundRect">
            <a:avLst/>
          </a:prstGeom>
          <a:solidFill>
            <a:srgbClr val="EBF1FB"/>
          </a:solidFill>
          <a:ln>
            <a:solidFill>
              <a:schemeClr val="accent1">
                <a:lumMod val="20000"/>
                <a:lumOff val="8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醋酸氟氢可的松片的大多数不良反应是由药物的盐皮质激素活性引起的，</a:t>
            </a:r>
            <a:r>
              <a:rPr kumimoji="0" lang="zh-CN" altLang="en-US" sz="14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Arial" panose="020B0604020202020204" pitchFamily="34" charset="0"/>
              </a:rPr>
              <a:t>不良反应发生率整体较低，常见不良反应类别较少</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a:t>
            </a:r>
          </a:p>
        </p:txBody>
      </p:sp>
      <p:sp>
        <p:nvSpPr>
          <p:cNvPr id="28" name="文本框 27">
            <a:extLst>
              <a:ext uri="{FF2B5EF4-FFF2-40B4-BE49-F238E27FC236}">
                <a16:creationId xmlns:a16="http://schemas.microsoft.com/office/drawing/2014/main" id="{61935B84-E1AC-BB32-0FEE-49C16D631ADA}"/>
              </a:ext>
            </a:extLst>
          </p:cNvPr>
          <p:cNvSpPr txBox="1"/>
          <p:nvPr/>
        </p:nvSpPr>
        <p:spPr>
          <a:xfrm>
            <a:off x="956885" y="6123905"/>
            <a:ext cx="7976100"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00" b="0" i="0" u="none" strike="noStrike" kern="1200" cap="none" spc="0" normalizeH="0" baseline="0" noProof="0" dirty="0">
                <a:ln>
                  <a:noFill/>
                </a:ln>
                <a:solidFill>
                  <a:srgbClr val="111111"/>
                </a:solidFill>
                <a:effectLst/>
                <a:uLnTx/>
                <a:uFillTx/>
                <a:latin typeface="Arial"/>
                <a:ea typeface="Microsoft YaHei" panose="020B0503020204020204" pitchFamily="34" charset="-122"/>
                <a:cs typeface="+mn-cs"/>
              </a:rPr>
              <a:t>注：</a:t>
            </a:r>
            <a:r>
              <a:rPr kumimoji="0" lang="en-US" altLang="zh-CN" sz="700" b="0" i="0" u="none" strike="noStrike" kern="1200" cap="none" spc="0" normalizeH="0" baseline="0" noProof="0" dirty="0">
                <a:ln>
                  <a:noFill/>
                </a:ln>
                <a:solidFill>
                  <a:srgbClr val="111111"/>
                </a:solidFill>
                <a:effectLst/>
                <a:uLnTx/>
                <a:uFillTx/>
                <a:latin typeface="Arial"/>
                <a:ea typeface="Microsoft YaHei" panose="020B0503020204020204" pitchFamily="34" charset="-122"/>
                <a:cs typeface="+mn-cs"/>
              </a:rPr>
              <a:t> MedDRA </a:t>
            </a:r>
            <a:r>
              <a:rPr kumimoji="0" lang="zh-CN" altLang="en-US" sz="700" b="0" i="0" u="none" strike="noStrike" kern="1200" cap="none" spc="0" normalizeH="0" baseline="0" noProof="0" dirty="0">
                <a:ln>
                  <a:noFill/>
                </a:ln>
                <a:solidFill>
                  <a:srgbClr val="111111"/>
                </a:solidFill>
                <a:effectLst/>
                <a:uLnTx/>
                <a:uFillTx/>
                <a:latin typeface="Arial"/>
                <a:ea typeface="Microsoft YaHei" panose="020B0503020204020204" pitchFamily="34" charset="-122"/>
                <a:cs typeface="+mn-cs"/>
              </a:rPr>
              <a:t>，</a:t>
            </a:r>
            <a:r>
              <a:rPr kumimoji="0" lang="en-US" altLang="zh-CN" sz="700" b="0" i="0" u="none" strike="noStrike" kern="1200" cap="none" spc="0" normalizeH="0" baseline="0" noProof="0" dirty="0">
                <a:ln>
                  <a:noFill/>
                </a:ln>
                <a:solidFill>
                  <a:srgbClr val="111111"/>
                </a:solidFill>
                <a:effectLst/>
                <a:uLnTx/>
                <a:uFillTx/>
                <a:latin typeface="Arial"/>
                <a:ea typeface="Microsoft YaHei" panose="020B0503020204020204" pitchFamily="34" charset="-122"/>
                <a:cs typeface="+mn-cs"/>
              </a:rPr>
              <a:t>Medical Dictionary for Regulatory Activities (</a:t>
            </a:r>
            <a:r>
              <a:rPr kumimoji="0" lang="zh-CN" altLang="en-US" sz="700" b="0" i="0" u="none" strike="noStrike" kern="1200" cap="none" spc="0" normalizeH="0" baseline="0" noProof="0" dirty="0">
                <a:ln>
                  <a:noFill/>
                </a:ln>
                <a:solidFill>
                  <a:srgbClr val="111111"/>
                </a:solidFill>
                <a:effectLst/>
                <a:uLnTx/>
                <a:uFillTx/>
                <a:latin typeface="Arial"/>
                <a:ea typeface="Microsoft YaHei" panose="020B0503020204020204" pitchFamily="34" charset="-122"/>
                <a:cs typeface="+mn-cs"/>
              </a:rPr>
              <a:t>监管活动医学词典</a:t>
            </a:r>
            <a:r>
              <a:rPr kumimoji="0" lang="en-US" altLang="zh-CN" sz="700" b="0" i="0" u="none" strike="noStrike" kern="1200" cap="none" spc="0" normalizeH="0" baseline="0" noProof="0" dirty="0">
                <a:ln>
                  <a:noFill/>
                </a:ln>
                <a:solidFill>
                  <a:srgbClr val="111111"/>
                </a:solidFill>
                <a:effectLst/>
                <a:uLnTx/>
                <a:uFillTx/>
                <a:latin typeface="Arial"/>
                <a:ea typeface="Microsoft YaHei" panose="020B0503020204020204" pitchFamily="34" charset="-122"/>
                <a:cs typeface="+mn-cs"/>
              </a:rPr>
              <a:t>)</a:t>
            </a:r>
            <a:r>
              <a:rPr kumimoji="0" lang="zh-CN" altLang="en-US" sz="700" b="0" i="0" u="none" strike="noStrike" kern="1200" cap="none" spc="0" normalizeH="0" baseline="0" noProof="0" dirty="0">
                <a:ln>
                  <a:noFill/>
                </a:ln>
                <a:solidFill>
                  <a:srgbClr val="111111"/>
                </a:solidFill>
                <a:effectLst/>
                <a:uLnTx/>
                <a:uFillTx/>
                <a:latin typeface="Arial"/>
                <a:ea typeface="Microsoft YaHei" panose="020B0503020204020204" pitchFamily="34" charset="-122"/>
                <a:cs typeface="+mn-cs"/>
              </a:rPr>
              <a:t>，用于整个监管过程（上市前至上市后）包括数据的录入、检索、评价和呈现。</a:t>
            </a:r>
            <a:endParaRPr kumimoji="0" lang="zh-CN" altLang="en-US" sz="1000" b="0" i="0" u="none" strike="noStrike" kern="1200" cap="none" spc="0" normalizeH="0" baseline="0" noProof="0" dirty="0">
              <a:ln>
                <a:noFill/>
              </a:ln>
              <a:solidFill>
                <a:prstClr val="black"/>
              </a:solidFill>
              <a:effectLst/>
              <a:uLnTx/>
              <a:uFillTx/>
              <a:latin typeface="Arial"/>
              <a:ea typeface="微软雅黑"/>
              <a:cs typeface="+mn-cs"/>
            </a:endParaRPr>
          </a:p>
        </p:txBody>
      </p:sp>
      <p:sp>
        <p:nvSpPr>
          <p:cNvPr id="3" name="矩形: 圆角 2">
            <a:extLst>
              <a:ext uri="{FF2B5EF4-FFF2-40B4-BE49-F238E27FC236}">
                <a16:creationId xmlns:a16="http://schemas.microsoft.com/office/drawing/2014/main" id="{3CFF4E1C-8D1D-2E4B-76A3-67FC3DD77DAB}"/>
              </a:ext>
            </a:extLst>
          </p:cNvPr>
          <p:cNvSpPr/>
          <p:nvPr/>
        </p:nvSpPr>
        <p:spPr>
          <a:xfrm>
            <a:off x="7979746" y="3106243"/>
            <a:ext cx="3570177" cy="2896197"/>
          </a:xfrm>
          <a:prstGeom prst="roundRect">
            <a:avLst/>
          </a:prstGeom>
          <a:solidFill>
            <a:srgbClr val="EBF1FB"/>
          </a:solidFill>
          <a:ln>
            <a:solidFill>
              <a:schemeClr val="accent1">
                <a:lumMod val="20000"/>
                <a:lumOff val="8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Aspen</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全球药物警戒部门自</a:t>
            </a:r>
            <a:r>
              <a:rPr kumimoji="0" lang="en-US" altLang="zh-CN"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2011 </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年 </a:t>
            </a:r>
            <a:r>
              <a:rPr kumimoji="0" lang="en-US" altLang="zh-CN"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10 </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月 </a:t>
            </a:r>
            <a:r>
              <a:rPr kumimoji="0" lang="en-US" altLang="zh-CN"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29 </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日至 </a:t>
            </a:r>
            <a:r>
              <a:rPr kumimoji="0" lang="en-US" altLang="zh-CN"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2017 </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年 </a:t>
            </a:r>
            <a:r>
              <a:rPr kumimoji="0" lang="en-US" altLang="zh-CN"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9 </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月 </a:t>
            </a:r>
            <a:r>
              <a:rPr kumimoji="0" lang="en-US" altLang="zh-CN"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24 </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日期间从全球来源收到的安全性数据显示，本报告期内，全球销售的醋酸氟氢可的松片剂数量估计为</a:t>
            </a:r>
            <a:r>
              <a:rPr kumimoji="0" lang="en-US" altLang="zh-CN"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174,757,830</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片，暴露量估计值为</a:t>
            </a:r>
            <a:r>
              <a:rPr kumimoji="0" lang="en-US" altLang="zh-CN"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420,090.94</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暴露患者</a:t>
            </a:r>
            <a:r>
              <a:rPr kumimoji="0" lang="en-US" altLang="zh-CN"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a:t>
            </a:r>
            <a:r>
              <a:rPr kumimoji="0" lang="zh-CN" alt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Arial" panose="020B0604020202020204" pitchFamily="34" charset="0"/>
              </a:rPr>
              <a:t>年。</a:t>
            </a:r>
            <a:r>
              <a:rPr kumimoji="0" lang="zh-CN" altLang="en-US" sz="14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Arial" panose="020B0604020202020204" pitchFamily="34" charset="0"/>
              </a:rPr>
              <a:t>总体有效性和安全性已在全球相关患者的长期用药中被证实</a:t>
            </a:r>
          </a:p>
        </p:txBody>
      </p:sp>
      <p:sp>
        <p:nvSpPr>
          <p:cNvPr id="7" name="矩形 6">
            <a:extLst>
              <a:ext uri="{FF2B5EF4-FFF2-40B4-BE49-F238E27FC236}">
                <a16:creationId xmlns:a16="http://schemas.microsoft.com/office/drawing/2014/main" id="{98FA4F51-D9D8-7556-95DC-BA12470D1104}"/>
              </a:ext>
            </a:extLst>
          </p:cNvPr>
          <p:cNvSpPr/>
          <p:nvPr/>
        </p:nvSpPr>
        <p:spPr>
          <a:xfrm>
            <a:off x="0" y="-26633"/>
            <a:ext cx="1592361" cy="29345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t>安全性</a:t>
            </a:r>
          </a:p>
        </p:txBody>
      </p:sp>
    </p:spTree>
    <p:extLst>
      <p:ext uri="{BB962C8B-B14F-4D97-AF65-F5344CB8AC3E}">
        <p14:creationId xmlns:p14="http://schemas.microsoft.com/office/powerpoint/2010/main" val="104549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D9F7331-C7BA-EDDF-2EFA-6AF8EE9FA87D}"/>
              </a:ext>
            </a:extLst>
          </p:cNvPr>
          <p:cNvSpPr>
            <a:spLocks noGrp="1"/>
          </p:cNvSpPr>
          <p:nvPr>
            <p:ph type="title"/>
          </p:nvPr>
        </p:nvSpPr>
        <p:spPr>
          <a:xfrm>
            <a:off x="92477" y="266822"/>
            <a:ext cx="10515600" cy="638175"/>
          </a:xfrm>
        </p:spPr>
        <p:txBody>
          <a:bodyPr/>
          <a:lstStyle/>
          <a:p>
            <a:r>
              <a:rPr lang="zh-CN" altLang="en-US" sz="2000" dirty="0"/>
              <a:t>醋酸氟氢可的松是目前全球已上市唯一的盐皮质激素作用的替代药物，用于补充盐皮质激素</a:t>
            </a:r>
          </a:p>
        </p:txBody>
      </p:sp>
      <p:sp>
        <p:nvSpPr>
          <p:cNvPr id="5" name="矩形 4">
            <a:extLst>
              <a:ext uri="{FF2B5EF4-FFF2-40B4-BE49-F238E27FC236}">
                <a16:creationId xmlns:a16="http://schemas.microsoft.com/office/drawing/2014/main" id="{5B0659FC-783F-2666-64D9-120BF5765A66}"/>
              </a:ext>
            </a:extLst>
          </p:cNvPr>
          <p:cNvSpPr/>
          <p:nvPr/>
        </p:nvSpPr>
        <p:spPr>
          <a:xfrm>
            <a:off x="0" y="-26633"/>
            <a:ext cx="1592361" cy="29345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t>创新性</a:t>
            </a:r>
          </a:p>
        </p:txBody>
      </p:sp>
      <p:sp>
        <p:nvSpPr>
          <p:cNvPr id="9" name="矩形: 圆角 8">
            <a:extLst>
              <a:ext uri="{FF2B5EF4-FFF2-40B4-BE49-F238E27FC236}">
                <a16:creationId xmlns:a16="http://schemas.microsoft.com/office/drawing/2014/main" id="{E27C60E2-BC14-0AE9-1935-AF6D515D565A}"/>
              </a:ext>
            </a:extLst>
          </p:cNvPr>
          <p:cNvSpPr/>
          <p:nvPr/>
        </p:nvSpPr>
        <p:spPr>
          <a:xfrm>
            <a:off x="3783247" y="1574476"/>
            <a:ext cx="7386787" cy="880112"/>
          </a:xfrm>
          <a:prstGeom prst="roundRect">
            <a:avLst>
              <a:gd name="adj" fmla="val 11862"/>
            </a:avLst>
          </a:prstGeom>
          <a:gradFill>
            <a:gsLst>
              <a:gs pos="47000">
                <a:schemeClr val="accent1">
                  <a:lumMod val="5000"/>
                  <a:lumOff val="95000"/>
                  <a:alpha val="0"/>
                </a:schemeClr>
              </a:gs>
              <a:gs pos="100000">
                <a:schemeClr val="accent1">
                  <a:lumMod val="30000"/>
                  <a:lumOff val="7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B2D4DCBD-AF4B-C7A9-A297-523EE8ED4A96}"/>
              </a:ext>
            </a:extLst>
          </p:cNvPr>
          <p:cNvSpPr/>
          <p:nvPr/>
        </p:nvSpPr>
        <p:spPr>
          <a:xfrm>
            <a:off x="466305" y="1189020"/>
            <a:ext cx="11295534" cy="2305920"/>
          </a:xfrm>
          <a:prstGeom prst="roundRect">
            <a:avLst>
              <a:gd name="adj" fmla="val 6220"/>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AFEE042B-C118-0280-027D-250D7C2C6EE8}"/>
              </a:ext>
            </a:extLst>
          </p:cNvPr>
          <p:cNvGrpSpPr/>
          <p:nvPr/>
        </p:nvGrpSpPr>
        <p:grpSpPr>
          <a:xfrm>
            <a:off x="1439206" y="2739534"/>
            <a:ext cx="10286078" cy="659217"/>
            <a:chOff x="1343025" y="5162095"/>
            <a:chExt cx="9642092" cy="659217"/>
          </a:xfrm>
        </p:grpSpPr>
        <p:sp>
          <p:nvSpPr>
            <p:cNvPr id="12" name="椭圆 11">
              <a:extLst>
                <a:ext uri="{FF2B5EF4-FFF2-40B4-BE49-F238E27FC236}">
                  <a16:creationId xmlns:a16="http://schemas.microsoft.com/office/drawing/2014/main" id="{45E8CE75-DDC0-7935-ACC7-58722FD7F63B}"/>
                </a:ext>
              </a:extLst>
            </p:cNvPr>
            <p:cNvSpPr/>
            <p:nvPr/>
          </p:nvSpPr>
          <p:spPr>
            <a:xfrm>
              <a:off x="10325900" y="5162095"/>
              <a:ext cx="659217" cy="659217"/>
            </a:xfrm>
            <a:prstGeom prst="ellipse">
              <a:avLst/>
            </a:prstGeom>
            <a:solidFill>
              <a:srgbClr val="EBF1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形 12">
              <a:extLst>
                <a:ext uri="{FF2B5EF4-FFF2-40B4-BE49-F238E27FC236}">
                  <a16:creationId xmlns:a16="http://schemas.microsoft.com/office/drawing/2014/main" id="{D66AD520-76EC-4955-934B-182C96C061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2342" y="5288537"/>
              <a:ext cx="406332" cy="406332"/>
            </a:xfrm>
            <a:prstGeom prst="rect">
              <a:avLst/>
            </a:prstGeom>
          </p:spPr>
        </p:pic>
        <p:cxnSp>
          <p:nvCxnSpPr>
            <p:cNvPr id="14" name="直接连接符 13">
              <a:extLst>
                <a:ext uri="{FF2B5EF4-FFF2-40B4-BE49-F238E27FC236}">
                  <a16:creationId xmlns:a16="http://schemas.microsoft.com/office/drawing/2014/main" id="{C2DA845E-AB98-1D90-6542-E868CAED4DD2}"/>
                </a:ext>
              </a:extLst>
            </p:cNvPr>
            <p:cNvCxnSpPr>
              <a:cxnSpLocks/>
            </p:cNvCxnSpPr>
            <p:nvPr/>
          </p:nvCxnSpPr>
          <p:spPr>
            <a:xfrm>
              <a:off x="1343025" y="5590094"/>
              <a:ext cx="8820150" cy="0"/>
            </a:xfrm>
            <a:prstGeom prst="line">
              <a:avLst/>
            </a:prstGeom>
            <a:ln>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5" name="矩形 14">
            <a:extLst>
              <a:ext uri="{FF2B5EF4-FFF2-40B4-BE49-F238E27FC236}">
                <a16:creationId xmlns:a16="http://schemas.microsoft.com/office/drawing/2014/main" id="{D184603D-1AF5-0AC5-AF91-34AD7A1332F8}"/>
              </a:ext>
            </a:extLst>
          </p:cNvPr>
          <p:cNvSpPr/>
          <p:nvPr/>
        </p:nvSpPr>
        <p:spPr>
          <a:xfrm>
            <a:off x="466305" y="1362397"/>
            <a:ext cx="11259390" cy="783741"/>
          </a:xfrm>
          <a:prstGeom prst="rect">
            <a:avLst/>
          </a:prstGeom>
          <a:gradFill>
            <a:gsLst>
              <a:gs pos="0">
                <a:srgbClr val="EBF1FB"/>
              </a:gs>
              <a:gs pos="74000">
                <a:srgbClr val="EBF1FB"/>
              </a:gs>
              <a:gs pos="100000">
                <a:srgbClr val="EBF1FB">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6D6D8DA1-764E-C51F-2568-348141CF21A6}"/>
              </a:ext>
            </a:extLst>
          </p:cNvPr>
          <p:cNvSpPr/>
          <p:nvPr/>
        </p:nvSpPr>
        <p:spPr>
          <a:xfrm>
            <a:off x="469517" y="2704430"/>
            <a:ext cx="10515600" cy="578812"/>
          </a:xfrm>
          <a:prstGeom prst="rect">
            <a:avLst/>
          </a:prstGeom>
          <a:gradFill>
            <a:gsLst>
              <a:gs pos="0">
                <a:srgbClr val="EBF1FB"/>
              </a:gs>
              <a:gs pos="74000">
                <a:srgbClr val="EBF1FB"/>
              </a:gs>
              <a:gs pos="100000">
                <a:srgbClr val="EBF1FB">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4ABD8860-06EA-D359-D391-8D480E3DE0EF}"/>
              </a:ext>
            </a:extLst>
          </p:cNvPr>
          <p:cNvSpPr txBox="1"/>
          <p:nvPr/>
        </p:nvSpPr>
        <p:spPr>
          <a:xfrm>
            <a:off x="669958" y="1311697"/>
            <a:ext cx="10959145" cy="1833515"/>
          </a:xfrm>
          <a:prstGeom prst="rect">
            <a:avLst/>
          </a:prstGeom>
          <a:noFill/>
        </p:spPr>
        <p:txBody>
          <a:bodyPr wrap="square">
            <a:spAutoFit/>
          </a:bodyPr>
          <a:lstStyle>
            <a:defPPr>
              <a:defRPr lang="zh-CN"/>
            </a:defPPr>
            <a:lvl1pPr marL="285750" indent="-285750" algn="just">
              <a:lnSpc>
                <a:spcPct val="150000"/>
              </a:lnSpc>
              <a:buBlip>
                <a:blip r:embed="rId4"/>
              </a:buBlip>
              <a:defRPr sz="16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stStyle>
          <a:p>
            <a:pPr algn="l">
              <a:spcAft>
                <a:spcPts val="1200"/>
              </a:spcAft>
            </a:pPr>
            <a:r>
              <a:rPr lang="zh-CN" altLang="en-US" dirty="0"/>
              <a:t>盐皮质激素作用于肾脏远端肾小管，可增强</a:t>
            </a:r>
            <a:r>
              <a:rPr lang="zh-CN" altLang="en-US" b="1" dirty="0"/>
              <a:t>钠离子从肾小管液到血浆的重吸收</a:t>
            </a:r>
            <a:r>
              <a:rPr lang="zh-CN" altLang="en-US" dirty="0"/>
              <a:t>，增加</a:t>
            </a:r>
            <a:r>
              <a:rPr lang="zh-CN" altLang="en-US" b="1" dirty="0"/>
              <a:t>钾离子</a:t>
            </a:r>
            <a:r>
              <a:rPr lang="zh-CN" altLang="en-US" dirty="0"/>
              <a:t>和</a:t>
            </a:r>
            <a:r>
              <a:rPr lang="zh-CN" altLang="en-US" b="1" dirty="0"/>
              <a:t>氢离子</a:t>
            </a:r>
            <a:r>
              <a:rPr lang="zh-CN" altLang="en-US" dirty="0"/>
              <a:t>的尿液排泄。这三种主要效应以及在其它组织中对阳离子转运的类似作用，导致了盐皮质激素的所有生理活动。</a:t>
            </a:r>
            <a:endParaRPr lang="en-US" altLang="zh-CN" dirty="0"/>
          </a:p>
          <a:p>
            <a:pPr algn="l">
              <a:spcAft>
                <a:spcPts val="1200"/>
              </a:spcAft>
            </a:pPr>
            <a:r>
              <a:rPr lang="zh-CN" altLang="en-US" dirty="0"/>
              <a:t>氟氢可的松的药代动力学半衰期约为 </a:t>
            </a:r>
            <a:r>
              <a:rPr lang="en-US" altLang="zh-CN" b="1" dirty="0">
                <a:solidFill>
                  <a:schemeClr val="tx1"/>
                </a:solidFill>
              </a:rPr>
              <a:t>5.5</a:t>
            </a:r>
            <a:r>
              <a:rPr lang="en-US" altLang="zh-CN" dirty="0"/>
              <a:t> </a:t>
            </a:r>
            <a:r>
              <a:rPr lang="zh-CN" altLang="en-US" dirty="0"/>
              <a:t>小时，与蛋白高度结合，主要以非活性代谢物的形式经肾脏消除。</a:t>
            </a:r>
            <a:endParaRPr lang="en-US" altLang="zh-CN" dirty="0"/>
          </a:p>
          <a:p>
            <a:pPr algn="l">
              <a:spcAft>
                <a:spcPts val="1200"/>
              </a:spcAft>
            </a:pPr>
            <a:r>
              <a:rPr lang="zh-CN" altLang="en-US" dirty="0"/>
              <a:t>氟氢可的松的药效学半衰期约为 </a:t>
            </a:r>
            <a:r>
              <a:rPr lang="en-US" altLang="zh-CN" b="1" dirty="0">
                <a:solidFill>
                  <a:schemeClr val="tx1"/>
                </a:solidFill>
              </a:rPr>
              <a:t>18</a:t>
            </a:r>
            <a:r>
              <a:rPr lang="en-US" altLang="zh-CN" dirty="0">
                <a:solidFill>
                  <a:schemeClr val="tx1"/>
                </a:solidFill>
              </a:rPr>
              <a:t> </a:t>
            </a:r>
            <a:r>
              <a:rPr lang="en-US" altLang="zh-CN" b="1" dirty="0">
                <a:solidFill>
                  <a:schemeClr val="tx1"/>
                </a:solidFill>
              </a:rPr>
              <a:t>~</a:t>
            </a:r>
            <a:r>
              <a:rPr lang="zh-CN" altLang="en-US" dirty="0">
                <a:solidFill>
                  <a:schemeClr val="tx1"/>
                </a:solidFill>
              </a:rPr>
              <a:t> </a:t>
            </a:r>
            <a:r>
              <a:rPr lang="en-US" altLang="zh-CN" b="1" dirty="0">
                <a:solidFill>
                  <a:schemeClr val="tx1"/>
                </a:solidFill>
              </a:rPr>
              <a:t>36</a:t>
            </a:r>
            <a:r>
              <a:rPr lang="en-US" altLang="zh-CN" dirty="0">
                <a:solidFill>
                  <a:schemeClr val="tx1"/>
                </a:solidFill>
              </a:rPr>
              <a:t> </a:t>
            </a:r>
            <a:r>
              <a:rPr lang="zh-CN" altLang="en-US" dirty="0"/>
              <a:t>小时。作用时间为 </a:t>
            </a:r>
            <a:r>
              <a:rPr lang="en-US" altLang="zh-CN" b="1" dirty="0">
                <a:solidFill>
                  <a:schemeClr val="tx1"/>
                </a:solidFill>
              </a:rPr>
              <a:t>1 ~ 2 </a:t>
            </a:r>
            <a:r>
              <a:rPr lang="zh-CN" altLang="en-US" dirty="0"/>
              <a:t>天。</a:t>
            </a:r>
            <a:endParaRPr lang="en-US" altLang="zh-CN" dirty="0"/>
          </a:p>
        </p:txBody>
      </p:sp>
      <p:sp>
        <p:nvSpPr>
          <p:cNvPr id="19" name="矩形: 圆角 18">
            <a:extLst>
              <a:ext uri="{FF2B5EF4-FFF2-40B4-BE49-F238E27FC236}">
                <a16:creationId xmlns:a16="http://schemas.microsoft.com/office/drawing/2014/main" id="{0EC4ADCE-B9BC-6AB1-5F8E-2048861D7B52}"/>
              </a:ext>
            </a:extLst>
          </p:cNvPr>
          <p:cNvSpPr/>
          <p:nvPr/>
        </p:nvSpPr>
        <p:spPr>
          <a:xfrm>
            <a:off x="466305" y="3792828"/>
            <a:ext cx="11295534" cy="2305920"/>
          </a:xfrm>
          <a:prstGeom prst="roundRect">
            <a:avLst/>
          </a:prstGeom>
          <a:solidFill>
            <a:srgbClr val="EBF1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内容占位符 2">
            <a:extLst>
              <a:ext uri="{FF2B5EF4-FFF2-40B4-BE49-F238E27FC236}">
                <a16:creationId xmlns:a16="http://schemas.microsoft.com/office/drawing/2014/main" id="{32DEF57C-3708-C698-5731-2625B2D9542D}"/>
              </a:ext>
            </a:extLst>
          </p:cNvPr>
          <p:cNvSpPr txBox="1">
            <a:spLocks/>
          </p:cNvSpPr>
          <p:nvPr/>
        </p:nvSpPr>
        <p:spPr>
          <a:xfrm>
            <a:off x="1307206" y="3841534"/>
            <a:ext cx="10116355" cy="21535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accent1">
                  <a:lumMod val="40000"/>
                  <a:lumOff val="60000"/>
                </a:schemeClr>
              </a:buClr>
              <a:buFont typeface="Wingdings" panose="05000000000000000000" pitchFamily="2" charset="2"/>
              <a:buChar char="l"/>
            </a:pPr>
            <a:r>
              <a:rPr lang="zh-CN" altLang="en-US" sz="1600" dirty="0">
                <a:solidFill>
                  <a:srgbClr val="000000"/>
                </a:solidFill>
                <a:effectLst/>
                <a:latin typeface="+mj-ea"/>
                <a:ea typeface="+mj-ea"/>
                <a:cs typeface="Times New Roman" panose="02020603050405020304" pitchFamily="18" charset="0"/>
              </a:rPr>
              <a:t>本品适应症</a:t>
            </a:r>
            <a:r>
              <a:rPr lang="en-US" altLang="zh-CN" sz="1600" dirty="0">
                <a:solidFill>
                  <a:srgbClr val="000000"/>
                </a:solidFill>
                <a:effectLst/>
                <a:latin typeface="+mj-ea"/>
                <a:ea typeface="+mj-ea"/>
                <a:cs typeface="Times New Roman" panose="02020603050405020304" pitchFamily="18" charset="0"/>
              </a:rPr>
              <a:t>CAH</a:t>
            </a:r>
            <a:r>
              <a:rPr lang="zh-CN" altLang="en-US" sz="1600" dirty="0">
                <a:solidFill>
                  <a:srgbClr val="000000"/>
                </a:solidFill>
                <a:effectLst/>
                <a:latin typeface="+mj-ea"/>
                <a:ea typeface="+mj-ea"/>
                <a:cs typeface="Times New Roman" panose="02020603050405020304" pitchFamily="18" charset="0"/>
              </a:rPr>
              <a:t>（</a:t>
            </a:r>
            <a:r>
              <a:rPr lang="en-US" altLang="zh-CN" sz="1600" dirty="0">
                <a:solidFill>
                  <a:srgbClr val="000000"/>
                </a:solidFill>
                <a:effectLst/>
                <a:latin typeface="+mj-ea"/>
                <a:ea typeface="+mj-ea"/>
                <a:cs typeface="Times New Roman" panose="02020603050405020304" pitchFamily="18" charset="0"/>
              </a:rPr>
              <a:t>21-</a:t>
            </a:r>
            <a:r>
              <a:rPr lang="zh-CN" altLang="en-US" sz="1600" dirty="0">
                <a:solidFill>
                  <a:srgbClr val="000000"/>
                </a:solidFill>
                <a:effectLst/>
                <a:latin typeface="+mj-ea"/>
                <a:ea typeface="+mj-ea"/>
                <a:cs typeface="Times New Roman" panose="02020603050405020304" pitchFamily="18" charset="0"/>
              </a:rPr>
              <a:t>羟化酶缺乏症）为罕见病，被纳入国家第一批罕见病目录，且多数患者为儿童患者，国内外指南也一致推荐用于</a:t>
            </a:r>
            <a:r>
              <a:rPr lang="en-US" altLang="zh-CN" sz="1600" dirty="0">
                <a:solidFill>
                  <a:srgbClr val="000000"/>
                </a:solidFill>
                <a:effectLst/>
                <a:latin typeface="+mj-ea"/>
                <a:ea typeface="+mj-ea"/>
                <a:cs typeface="Times New Roman" panose="02020603050405020304" pitchFamily="18" charset="0"/>
              </a:rPr>
              <a:t>CAH</a:t>
            </a:r>
            <a:r>
              <a:rPr lang="zh-CN" altLang="en-US" sz="1600" dirty="0">
                <a:solidFill>
                  <a:srgbClr val="000000"/>
                </a:solidFill>
                <a:effectLst/>
                <a:latin typeface="+mj-ea"/>
                <a:ea typeface="+mj-ea"/>
                <a:cs typeface="Times New Roman" panose="02020603050405020304" pitchFamily="18" charset="0"/>
              </a:rPr>
              <a:t>和</a:t>
            </a:r>
            <a:r>
              <a:rPr lang="en-US" altLang="zh-CN" sz="1600" dirty="0">
                <a:solidFill>
                  <a:srgbClr val="000000"/>
                </a:solidFill>
                <a:effectLst/>
                <a:latin typeface="+mj-ea"/>
                <a:ea typeface="+mj-ea"/>
                <a:cs typeface="Times New Roman" panose="02020603050405020304" pitchFamily="18" charset="0"/>
              </a:rPr>
              <a:t>Addison</a:t>
            </a:r>
            <a:r>
              <a:rPr lang="zh-CN" altLang="en-US" sz="1600" dirty="0">
                <a:solidFill>
                  <a:srgbClr val="000000"/>
                </a:solidFill>
                <a:effectLst/>
                <a:latin typeface="+mj-ea"/>
                <a:ea typeface="+mj-ea"/>
                <a:cs typeface="Times New Roman" panose="02020603050405020304" pitchFamily="18" charset="0"/>
              </a:rPr>
              <a:t>病的盐皮质激素替代治疗，故本品是一种必需的治疗药物</a:t>
            </a:r>
            <a:endParaRPr lang="en-US" altLang="zh-CN" sz="1600" dirty="0">
              <a:solidFill>
                <a:srgbClr val="000000"/>
              </a:solidFill>
              <a:effectLst/>
              <a:latin typeface="+mj-ea"/>
              <a:ea typeface="+mj-ea"/>
              <a:cs typeface="Times New Roman" panose="02020603050405020304" pitchFamily="18" charset="0"/>
            </a:endParaRPr>
          </a:p>
          <a:p>
            <a:pPr>
              <a:lnSpc>
                <a:spcPct val="150000"/>
              </a:lnSpc>
              <a:buClr>
                <a:schemeClr val="accent1">
                  <a:lumMod val="40000"/>
                  <a:lumOff val="60000"/>
                </a:schemeClr>
              </a:buClr>
              <a:buFont typeface="Wingdings" panose="05000000000000000000" pitchFamily="2" charset="2"/>
              <a:buChar char="l"/>
            </a:pPr>
            <a:r>
              <a:rPr lang="zh-CN" altLang="zh-CN" sz="1600" dirty="0">
                <a:solidFill>
                  <a:srgbClr val="000000"/>
                </a:solidFill>
                <a:effectLst/>
                <a:latin typeface="+mj-ea"/>
                <a:ea typeface="+mj-ea"/>
                <a:cs typeface="Times New Roman" panose="02020603050405020304" pitchFamily="18" charset="0"/>
              </a:rPr>
              <a:t>具有非常强效的盐皮质激素活性，是目前唯一的理盐激素制剂</a:t>
            </a:r>
            <a:endParaRPr lang="en-US" altLang="zh-CN" sz="1600" dirty="0">
              <a:solidFill>
                <a:srgbClr val="000000"/>
              </a:solidFill>
              <a:effectLst/>
              <a:latin typeface="+mj-ea"/>
              <a:ea typeface="+mj-ea"/>
              <a:cs typeface="Times New Roman" panose="02020603050405020304" pitchFamily="18" charset="0"/>
            </a:endParaRPr>
          </a:p>
          <a:p>
            <a:pPr>
              <a:lnSpc>
                <a:spcPct val="150000"/>
              </a:lnSpc>
              <a:buClr>
                <a:schemeClr val="accent1">
                  <a:lumMod val="40000"/>
                  <a:lumOff val="60000"/>
                </a:schemeClr>
              </a:buClr>
              <a:buFont typeface="Wingdings" panose="05000000000000000000" pitchFamily="2" charset="2"/>
              <a:buChar char="l"/>
            </a:pPr>
            <a:r>
              <a:rPr lang="zh-CN" altLang="zh-CN" sz="1600" dirty="0">
                <a:solidFill>
                  <a:srgbClr val="000000"/>
                </a:solidFill>
                <a:effectLst/>
                <a:latin typeface="+mj-ea"/>
                <a:ea typeface="+mj-ea"/>
                <a:cs typeface="Times New Roman" panose="02020603050405020304" pitchFamily="18" charset="0"/>
              </a:rPr>
              <a:t>本品与属糖皮质激素的氢化可的松一起用于皮质醇替代治疗，主要用于盐皮质激素缺乏的相关疾病中补充盐皮质激素，改善患者的失盐症状</a:t>
            </a:r>
            <a:endParaRPr lang="en-US" altLang="zh-CN" sz="1400" dirty="0">
              <a:solidFill>
                <a:schemeClr val="tx1">
                  <a:lumMod val="75000"/>
                  <a:lumOff val="25000"/>
                </a:schemeClr>
              </a:solidFill>
              <a:latin typeface="+mj-ea"/>
              <a:ea typeface="+mj-ea"/>
              <a:cs typeface="Arial" panose="020B0604020202020204" pitchFamily="34" charset="0"/>
            </a:endParaRPr>
          </a:p>
        </p:txBody>
      </p:sp>
      <p:grpSp>
        <p:nvGrpSpPr>
          <p:cNvPr id="21" name="组合 20">
            <a:extLst>
              <a:ext uri="{FF2B5EF4-FFF2-40B4-BE49-F238E27FC236}">
                <a16:creationId xmlns:a16="http://schemas.microsoft.com/office/drawing/2014/main" id="{55B61468-4AF0-8FEA-FE96-ECCC37BE5EC9}"/>
              </a:ext>
            </a:extLst>
          </p:cNvPr>
          <p:cNvGrpSpPr/>
          <p:nvPr/>
        </p:nvGrpSpPr>
        <p:grpSpPr>
          <a:xfrm>
            <a:off x="466305" y="4375247"/>
            <a:ext cx="752475" cy="752475"/>
            <a:chOff x="1060832" y="2090451"/>
            <a:chExt cx="752475" cy="752475"/>
          </a:xfrm>
        </p:grpSpPr>
        <p:sp>
          <p:nvSpPr>
            <p:cNvPr id="22" name="椭圆 21">
              <a:extLst>
                <a:ext uri="{FF2B5EF4-FFF2-40B4-BE49-F238E27FC236}">
                  <a16:creationId xmlns:a16="http://schemas.microsoft.com/office/drawing/2014/main" id="{DACDF474-8775-888B-C2F3-08849317BC44}"/>
                </a:ext>
              </a:extLst>
            </p:cNvPr>
            <p:cNvSpPr/>
            <p:nvPr/>
          </p:nvSpPr>
          <p:spPr>
            <a:xfrm>
              <a:off x="1060832" y="2090451"/>
              <a:ext cx="752475" cy="752475"/>
            </a:xfrm>
            <a:prstGeom prst="ellipse">
              <a:avLst/>
            </a:prstGeom>
            <a:ln w="381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形 22">
              <a:extLst>
                <a:ext uri="{FF2B5EF4-FFF2-40B4-BE49-F238E27FC236}">
                  <a16:creationId xmlns:a16="http://schemas.microsoft.com/office/drawing/2014/main" id="{B9F08E40-1EE3-D733-8D5A-2C907A981B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05113" y="2225615"/>
              <a:ext cx="452047" cy="452047"/>
            </a:xfrm>
            <a:prstGeom prst="rect">
              <a:avLst/>
            </a:prstGeom>
          </p:spPr>
        </p:pic>
      </p:grpSp>
    </p:spTree>
    <p:extLst>
      <p:ext uri="{BB962C8B-B14F-4D97-AF65-F5344CB8AC3E}">
        <p14:creationId xmlns:p14="http://schemas.microsoft.com/office/powerpoint/2010/main" val="158453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93353D2-A697-C88F-CF44-575864898625}"/>
              </a:ext>
            </a:extLst>
          </p:cNvPr>
          <p:cNvSpPr/>
          <p:nvPr/>
        </p:nvSpPr>
        <p:spPr>
          <a:xfrm>
            <a:off x="0" y="-26633"/>
            <a:ext cx="1592361" cy="29345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zh-CN" altLang="en-US" sz="1400" dirty="0"/>
              <a:t>公平性</a:t>
            </a:r>
          </a:p>
        </p:txBody>
      </p:sp>
      <p:sp>
        <p:nvSpPr>
          <p:cNvPr id="4" name="矩形: 圆角 3">
            <a:extLst>
              <a:ext uri="{FF2B5EF4-FFF2-40B4-BE49-F238E27FC236}">
                <a16:creationId xmlns:a16="http://schemas.microsoft.com/office/drawing/2014/main" id="{EA5EF8E1-D4AD-D877-44E5-437F43454DF2}"/>
              </a:ext>
            </a:extLst>
          </p:cNvPr>
          <p:cNvSpPr/>
          <p:nvPr/>
        </p:nvSpPr>
        <p:spPr>
          <a:xfrm>
            <a:off x="4214055" y="1401843"/>
            <a:ext cx="1465523" cy="838248"/>
          </a:xfrm>
          <a:prstGeom prst="roundRect">
            <a:avLst>
              <a:gd name="adj" fmla="val 12294"/>
            </a:avLst>
          </a:prstGeom>
          <a:gradFill>
            <a:gsLst>
              <a:gs pos="47000">
                <a:schemeClr val="accent1">
                  <a:lumMod val="5000"/>
                  <a:lumOff val="95000"/>
                  <a:alpha val="0"/>
                </a:schemeClr>
              </a:gs>
              <a:gs pos="100000">
                <a:schemeClr val="accent1">
                  <a:lumMod val="30000"/>
                  <a:lumOff val="7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梯形 4">
            <a:extLst>
              <a:ext uri="{FF2B5EF4-FFF2-40B4-BE49-F238E27FC236}">
                <a16:creationId xmlns:a16="http://schemas.microsoft.com/office/drawing/2014/main" id="{6BC53017-52ED-2130-EDE5-16B3D2AD99C1}"/>
              </a:ext>
            </a:extLst>
          </p:cNvPr>
          <p:cNvSpPr/>
          <p:nvPr/>
        </p:nvSpPr>
        <p:spPr>
          <a:xfrm>
            <a:off x="645957" y="1258694"/>
            <a:ext cx="1505802" cy="395226"/>
          </a:xfrm>
          <a:prstGeom prst="trapezoid">
            <a:avLst>
              <a:gd name="adj" fmla="val 2299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B5E25578-226A-8C4E-AE46-F3B3F059CD08}"/>
              </a:ext>
            </a:extLst>
          </p:cNvPr>
          <p:cNvSpPr/>
          <p:nvPr/>
        </p:nvSpPr>
        <p:spPr>
          <a:xfrm>
            <a:off x="582633" y="1472170"/>
            <a:ext cx="5096945" cy="2450748"/>
          </a:xfrm>
          <a:prstGeom prst="roundRect">
            <a:avLst>
              <a:gd name="adj" fmla="val 3204"/>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76843FBB-B152-5741-F9F4-6B4CA04FEFE5}"/>
              </a:ext>
            </a:extLst>
          </p:cNvPr>
          <p:cNvSpPr/>
          <p:nvPr/>
        </p:nvSpPr>
        <p:spPr>
          <a:xfrm>
            <a:off x="732816" y="1212401"/>
            <a:ext cx="1887894" cy="37789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EDF9ECD2-D8A5-50A3-5FE4-92580EE7D3EC}"/>
              </a:ext>
            </a:extLst>
          </p:cNvPr>
          <p:cNvSpPr txBox="1"/>
          <p:nvPr/>
        </p:nvSpPr>
        <p:spPr>
          <a:xfrm>
            <a:off x="643817" y="1599243"/>
            <a:ext cx="4963510" cy="2333331"/>
          </a:xfrm>
          <a:prstGeom prst="rect">
            <a:avLst/>
          </a:prstGeom>
          <a:noFill/>
        </p:spPr>
        <p:txBody>
          <a:bodyPr wrap="square">
            <a:spAutoFit/>
          </a:bodyPr>
          <a:lstStyle/>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mn-ea"/>
              </a:rPr>
              <a:t>帮助</a:t>
            </a:r>
            <a:r>
              <a:rPr lang="en-US" altLang="zh-CN" sz="1400" dirty="0">
                <a:solidFill>
                  <a:schemeClr val="tx1">
                    <a:lumMod val="75000"/>
                    <a:lumOff val="25000"/>
                  </a:schemeClr>
                </a:solidFill>
                <a:latin typeface="+mn-ea"/>
              </a:rPr>
              <a:t>CAH</a:t>
            </a:r>
            <a:r>
              <a:rPr lang="zh-CN" altLang="en-US" sz="1400" dirty="0">
                <a:solidFill>
                  <a:schemeClr val="tx1">
                    <a:lumMod val="75000"/>
                    <a:lumOff val="25000"/>
                  </a:schemeClr>
                </a:solidFill>
                <a:latin typeface="+mn-ea"/>
              </a:rPr>
              <a:t>和</a:t>
            </a:r>
            <a:r>
              <a:rPr lang="en-US" altLang="zh-CN" sz="1400" dirty="0">
                <a:solidFill>
                  <a:schemeClr val="tx1">
                    <a:lumMod val="75000"/>
                    <a:lumOff val="25000"/>
                  </a:schemeClr>
                </a:solidFill>
                <a:latin typeface="+mn-ea"/>
              </a:rPr>
              <a:t>Addison</a:t>
            </a:r>
            <a:r>
              <a:rPr lang="zh-CN" altLang="en-US" sz="1400" dirty="0">
                <a:solidFill>
                  <a:schemeClr val="tx1">
                    <a:lumMod val="75000"/>
                    <a:lumOff val="25000"/>
                  </a:schemeClr>
                </a:solidFill>
                <a:latin typeface="+mn-ea"/>
              </a:rPr>
              <a:t>病患者维持正常的生理功能，保护患者的生长水平及生育能力</a:t>
            </a:r>
            <a:endParaRPr lang="en-US" altLang="zh-CN" sz="1400" dirty="0">
              <a:solidFill>
                <a:schemeClr val="tx1">
                  <a:lumMod val="75000"/>
                  <a:lumOff val="25000"/>
                </a:schemeClr>
              </a:solidFill>
              <a:latin typeface="+mn-ea"/>
            </a:endParaRPr>
          </a:p>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mn-ea"/>
              </a:rPr>
              <a:t>提高患者的心理健康与患儿的生存质量、社会融入情况</a:t>
            </a:r>
            <a:endParaRPr lang="en-US" altLang="zh-CN" sz="1400" dirty="0">
              <a:solidFill>
                <a:schemeClr val="tx1">
                  <a:lumMod val="75000"/>
                  <a:lumOff val="25000"/>
                </a:schemeClr>
              </a:solidFill>
              <a:latin typeface="+mn-ea"/>
            </a:endParaRPr>
          </a:p>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mn-ea"/>
              </a:rPr>
              <a:t>减少因肾上腺危象导致的急救和住院，降低医疗系统负担</a:t>
            </a:r>
            <a:endParaRPr lang="en-US" altLang="zh-CN" sz="1400" dirty="0">
              <a:solidFill>
                <a:schemeClr val="tx1">
                  <a:lumMod val="75000"/>
                  <a:lumOff val="25000"/>
                </a:schemeClr>
              </a:solidFill>
              <a:latin typeface="+mn-ea"/>
            </a:endParaRPr>
          </a:p>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mn-ea"/>
              </a:rPr>
              <a:t>减轻患者及其家庭的经济和心理负担</a:t>
            </a:r>
            <a:endParaRPr lang="en-US" altLang="zh-CN" sz="1400" dirty="0">
              <a:solidFill>
                <a:schemeClr val="tx1">
                  <a:lumMod val="75000"/>
                  <a:lumOff val="25000"/>
                </a:schemeClr>
              </a:solidFill>
              <a:latin typeface="+mn-ea"/>
            </a:endParaRPr>
          </a:p>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mn-ea"/>
              </a:rPr>
              <a:t>有助于提高公卫体系对罕见病以及儿童疾病的应对能力，推动中国罕见病和儿科疾病治疗的发展</a:t>
            </a:r>
            <a:endParaRPr lang="en-US" altLang="zh-CN" sz="1400" dirty="0">
              <a:solidFill>
                <a:schemeClr val="tx1">
                  <a:lumMod val="75000"/>
                  <a:lumOff val="25000"/>
                </a:schemeClr>
              </a:solidFill>
              <a:latin typeface="+mn-ea"/>
            </a:endParaRPr>
          </a:p>
        </p:txBody>
      </p:sp>
      <p:sp>
        <p:nvSpPr>
          <p:cNvPr id="9" name="文本框 8">
            <a:extLst>
              <a:ext uri="{FF2B5EF4-FFF2-40B4-BE49-F238E27FC236}">
                <a16:creationId xmlns:a16="http://schemas.microsoft.com/office/drawing/2014/main" id="{C6523ADD-E775-7680-8274-233169CBAA16}"/>
              </a:ext>
            </a:extLst>
          </p:cNvPr>
          <p:cNvSpPr txBox="1"/>
          <p:nvPr/>
        </p:nvSpPr>
        <p:spPr>
          <a:xfrm>
            <a:off x="859549" y="1164014"/>
            <a:ext cx="1763486" cy="380810"/>
          </a:xfrm>
          <a:prstGeom prst="rect">
            <a:avLst/>
          </a:prstGeom>
          <a:noFill/>
        </p:spPr>
        <p:txBody>
          <a:bodyPr wrap="square">
            <a:spAutoFit/>
          </a:bodyPr>
          <a:lstStyle/>
          <a:p>
            <a:pPr algn="just">
              <a:lnSpc>
                <a:spcPct val="130000"/>
              </a:lnSpc>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对公共健康影响</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矩形: 圆角 9">
            <a:extLst>
              <a:ext uri="{FF2B5EF4-FFF2-40B4-BE49-F238E27FC236}">
                <a16:creationId xmlns:a16="http://schemas.microsoft.com/office/drawing/2014/main" id="{E67864FE-B807-7C70-7615-12E450DC10F8}"/>
              </a:ext>
            </a:extLst>
          </p:cNvPr>
          <p:cNvSpPr/>
          <p:nvPr/>
        </p:nvSpPr>
        <p:spPr>
          <a:xfrm>
            <a:off x="4211914" y="4290992"/>
            <a:ext cx="1465523" cy="838248"/>
          </a:xfrm>
          <a:prstGeom prst="roundRect">
            <a:avLst>
              <a:gd name="adj" fmla="val 12294"/>
            </a:avLst>
          </a:prstGeom>
          <a:gradFill>
            <a:gsLst>
              <a:gs pos="47000">
                <a:schemeClr val="accent1">
                  <a:lumMod val="5000"/>
                  <a:lumOff val="95000"/>
                  <a:alpha val="0"/>
                </a:schemeClr>
              </a:gs>
              <a:gs pos="100000">
                <a:schemeClr val="accent1">
                  <a:lumMod val="30000"/>
                  <a:lumOff val="7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梯形 10">
            <a:extLst>
              <a:ext uri="{FF2B5EF4-FFF2-40B4-BE49-F238E27FC236}">
                <a16:creationId xmlns:a16="http://schemas.microsoft.com/office/drawing/2014/main" id="{6D5A406D-7E2D-CF52-F2F5-FA2CE4BFC5CF}"/>
              </a:ext>
            </a:extLst>
          </p:cNvPr>
          <p:cNvSpPr/>
          <p:nvPr/>
        </p:nvSpPr>
        <p:spPr>
          <a:xfrm>
            <a:off x="643816" y="4147843"/>
            <a:ext cx="1505802" cy="395226"/>
          </a:xfrm>
          <a:prstGeom prst="trapezoid">
            <a:avLst>
              <a:gd name="adj" fmla="val 2299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625FA461-A0C2-B0D0-AA7C-43F5A6523D51}"/>
              </a:ext>
            </a:extLst>
          </p:cNvPr>
          <p:cNvSpPr/>
          <p:nvPr/>
        </p:nvSpPr>
        <p:spPr>
          <a:xfrm>
            <a:off x="580492" y="4361319"/>
            <a:ext cx="5096945" cy="1753980"/>
          </a:xfrm>
          <a:prstGeom prst="roundRect">
            <a:avLst>
              <a:gd name="adj" fmla="val 3204"/>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809FEDB8-681A-F795-DCA2-D3AB75F1047A}"/>
              </a:ext>
            </a:extLst>
          </p:cNvPr>
          <p:cNvSpPr/>
          <p:nvPr/>
        </p:nvSpPr>
        <p:spPr>
          <a:xfrm>
            <a:off x="730675" y="4101550"/>
            <a:ext cx="1890035" cy="37789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1CE275E4-BC86-8F34-86C4-194860000489}"/>
              </a:ext>
            </a:extLst>
          </p:cNvPr>
          <p:cNvSpPr txBox="1"/>
          <p:nvPr/>
        </p:nvSpPr>
        <p:spPr>
          <a:xfrm>
            <a:off x="580492" y="4559221"/>
            <a:ext cx="5026835" cy="1542345"/>
          </a:xfrm>
          <a:prstGeom prst="rect">
            <a:avLst/>
          </a:prstGeom>
          <a:noFill/>
        </p:spPr>
        <p:txBody>
          <a:bodyPr wrap="square">
            <a:spAutoFit/>
          </a:bodyPr>
          <a:lstStyle/>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醋酸氟氢可的松作为唯一的理盐激素制剂，是治疗失盐型</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CAH</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和失盐型</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Addison</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病的必需的盐皮质激素替代药物</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可以规范疾病管理，也可使醋酸氟氢可的松的可及性得到提升，使更多罕见病及儿童患者能够负担并使用这一药物，解决该药物可及性问题</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AF561529-CCAF-141C-2D9E-AAB671F07AE6}"/>
              </a:ext>
            </a:extLst>
          </p:cNvPr>
          <p:cNvSpPr txBox="1"/>
          <p:nvPr/>
        </p:nvSpPr>
        <p:spPr>
          <a:xfrm>
            <a:off x="885993" y="4090664"/>
            <a:ext cx="1763486" cy="380810"/>
          </a:xfrm>
          <a:prstGeom prst="rect">
            <a:avLst/>
          </a:prstGeom>
          <a:noFill/>
        </p:spPr>
        <p:txBody>
          <a:bodyPr wrap="square">
            <a:spAutoFit/>
          </a:bodyPr>
          <a:lstStyle/>
          <a:p>
            <a:pPr algn="just">
              <a:lnSpc>
                <a:spcPct val="130000"/>
              </a:lnSpc>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弥补目录短板</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矩形: 圆角 15">
            <a:extLst>
              <a:ext uri="{FF2B5EF4-FFF2-40B4-BE49-F238E27FC236}">
                <a16:creationId xmlns:a16="http://schemas.microsoft.com/office/drawing/2014/main" id="{BB79E0CD-0FEF-B1AA-8E6B-294E61CEBD1C}"/>
              </a:ext>
            </a:extLst>
          </p:cNvPr>
          <p:cNvSpPr/>
          <p:nvPr/>
        </p:nvSpPr>
        <p:spPr>
          <a:xfrm>
            <a:off x="9740751" y="1401843"/>
            <a:ext cx="1465523" cy="838248"/>
          </a:xfrm>
          <a:prstGeom prst="roundRect">
            <a:avLst>
              <a:gd name="adj" fmla="val 12294"/>
            </a:avLst>
          </a:prstGeom>
          <a:gradFill>
            <a:gsLst>
              <a:gs pos="47000">
                <a:schemeClr val="accent1">
                  <a:lumMod val="5000"/>
                  <a:lumOff val="95000"/>
                  <a:alpha val="0"/>
                </a:schemeClr>
              </a:gs>
              <a:gs pos="100000">
                <a:schemeClr val="accent1">
                  <a:lumMod val="30000"/>
                  <a:lumOff val="7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a:extLst>
              <a:ext uri="{FF2B5EF4-FFF2-40B4-BE49-F238E27FC236}">
                <a16:creationId xmlns:a16="http://schemas.microsoft.com/office/drawing/2014/main" id="{EA7997EF-24BF-DC5D-6906-70682C99E09E}"/>
              </a:ext>
            </a:extLst>
          </p:cNvPr>
          <p:cNvSpPr/>
          <p:nvPr/>
        </p:nvSpPr>
        <p:spPr>
          <a:xfrm>
            <a:off x="6172653" y="1258694"/>
            <a:ext cx="1505802" cy="395226"/>
          </a:xfrm>
          <a:prstGeom prst="trapezoid">
            <a:avLst>
              <a:gd name="adj" fmla="val 2299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D26DE6BE-60BE-D1D4-B807-2B3D66CDB722}"/>
              </a:ext>
            </a:extLst>
          </p:cNvPr>
          <p:cNvSpPr/>
          <p:nvPr/>
        </p:nvSpPr>
        <p:spPr>
          <a:xfrm>
            <a:off x="6109329" y="1472170"/>
            <a:ext cx="5096945" cy="2459460"/>
          </a:xfrm>
          <a:prstGeom prst="roundRect">
            <a:avLst>
              <a:gd name="adj" fmla="val 3204"/>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A24671ED-DBA8-2465-EBD8-D4DE356E71BA}"/>
              </a:ext>
            </a:extLst>
          </p:cNvPr>
          <p:cNvSpPr/>
          <p:nvPr/>
        </p:nvSpPr>
        <p:spPr>
          <a:xfrm>
            <a:off x="6259512" y="1212401"/>
            <a:ext cx="2169711" cy="37789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39BCA9D4-FA70-5C30-1220-F81B28315BFC}"/>
              </a:ext>
            </a:extLst>
          </p:cNvPr>
          <p:cNvSpPr txBox="1"/>
          <p:nvPr/>
        </p:nvSpPr>
        <p:spPr>
          <a:xfrm>
            <a:off x="6283042" y="1805297"/>
            <a:ext cx="4736490" cy="1899366"/>
          </a:xfrm>
          <a:prstGeom prst="rect">
            <a:avLst/>
          </a:prstGeom>
          <a:noFill/>
        </p:spPr>
        <p:txBody>
          <a:bodyPr wrap="square">
            <a:spAutoFit/>
          </a:bodyPr>
          <a:lstStyle/>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醋酸氟氢可的松是治疗失盐型</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CAH</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和失盐型</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Addison</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病的必需药物</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是维持其生理功能和生命健康的关键，具有临床必需性</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已在</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23</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个国家批准上市、已有</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70</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年用药经验，且已列入</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WHO</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基本药物标准清单和儿童基本药物标准清单中的药物</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22E7B5F1-330D-ECA4-D38C-3AC6C85DB760}"/>
              </a:ext>
            </a:extLst>
          </p:cNvPr>
          <p:cNvSpPr txBox="1"/>
          <p:nvPr/>
        </p:nvSpPr>
        <p:spPr>
          <a:xfrm>
            <a:off x="6304589" y="1193542"/>
            <a:ext cx="2124634" cy="380810"/>
          </a:xfrm>
          <a:prstGeom prst="rect">
            <a:avLst/>
          </a:prstGeom>
          <a:noFill/>
        </p:spPr>
        <p:txBody>
          <a:bodyPr wrap="square">
            <a:spAutoFit/>
          </a:bodyPr>
          <a:lstStyle/>
          <a:p>
            <a:pPr algn="just">
              <a:lnSpc>
                <a:spcPct val="130000"/>
              </a:lnSpc>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符合“保基本”原则</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矩形: 圆角 21">
            <a:extLst>
              <a:ext uri="{FF2B5EF4-FFF2-40B4-BE49-F238E27FC236}">
                <a16:creationId xmlns:a16="http://schemas.microsoft.com/office/drawing/2014/main" id="{50583624-ABDD-C342-1F42-7AAAD1413ACA}"/>
              </a:ext>
            </a:extLst>
          </p:cNvPr>
          <p:cNvSpPr/>
          <p:nvPr/>
        </p:nvSpPr>
        <p:spPr>
          <a:xfrm>
            <a:off x="9740751" y="4286177"/>
            <a:ext cx="1465523" cy="838248"/>
          </a:xfrm>
          <a:prstGeom prst="roundRect">
            <a:avLst>
              <a:gd name="adj" fmla="val 12294"/>
            </a:avLst>
          </a:prstGeom>
          <a:gradFill>
            <a:gsLst>
              <a:gs pos="47000">
                <a:schemeClr val="accent1">
                  <a:lumMod val="5000"/>
                  <a:lumOff val="95000"/>
                  <a:alpha val="0"/>
                </a:schemeClr>
              </a:gs>
              <a:gs pos="100000">
                <a:schemeClr val="accent1">
                  <a:lumMod val="30000"/>
                  <a:lumOff val="7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梯形 22">
            <a:extLst>
              <a:ext uri="{FF2B5EF4-FFF2-40B4-BE49-F238E27FC236}">
                <a16:creationId xmlns:a16="http://schemas.microsoft.com/office/drawing/2014/main" id="{DF29A740-8DE9-59C0-22AF-84819BDBC40E}"/>
              </a:ext>
            </a:extLst>
          </p:cNvPr>
          <p:cNvSpPr/>
          <p:nvPr/>
        </p:nvSpPr>
        <p:spPr>
          <a:xfrm>
            <a:off x="6172653" y="4143028"/>
            <a:ext cx="1505802" cy="395226"/>
          </a:xfrm>
          <a:prstGeom prst="trapezoid">
            <a:avLst>
              <a:gd name="adj" fmla="val 22992"/>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a:extLst>
              <a:ext uri="{FF2B5EF4-FFF2-40B4-BE49-F238E27FC236}">
                <a16:creationId xmlns:a16="http://schemas.microsoft.com/office/drawing/2014/main" id="{1B9A71D7-620B-A449-A742-1E2290E61EAE}"/>
              </a:ext>
            </a:extLst>
          </p:cNvPr>
          <p:cNvSpPr/>
          <p:nvPr/>
        </p:nvSpPr>
        <p:spPr>
          <a:xfrm>
            <a:off x="6109329" y="4356504"/>
            <a:ext cx="5096945" cy="1753980"/>
          </a:xfrm>
          <a:prstGeom prst="roundRect">
            <a:avLst>
              <a:gd name="adj" fmla="val 3204"/>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58ACF1B4-EC07-87B6-E448-CCFFDF616E82}"/>
              </a:ext>
            </a:extLst>
          </p:cNvPr>
          <p:cNvSpPr/>
          <p:nvPr/>
        </p:nvSpPr>
        <p:spPr>
          <a:xfrm>
            <a:off x="6259512" y="4096735"/>
            <a:ext cx="2169711" cy="37789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C41C2BBD-0E10-F66D-3930-5948EA244AD9}"/>
              </a:ext>
            </a:extLst>
          </p:cNvPr>
          <p:cNvSpPr txBox="1"/>
          <p:nvPr/>
        </p:nvSpPr>
        <p:spPr>
          <a:xfrm>
            <a:off x="6283042" y="4483574"/>
            <a:ext cx="4736490" cy="1696234"/>
          </a:xfrm>
          <a:prstGeom prst="rect">
            <a:avLst/>
          </a:prstGeom>
          <a:noFill/>
        </p:spPr>
        <p:txBody>
          <a:bodyPr wrap="square">
            <a:spAutoFit/>
          </a:bodyPr>
          <a:lstStyle/>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有明确的适应症，有助于医生制定准确的治疗决策</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片剂的服用相对简便，用药方法易掌握，患者依从性高</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作为处方药，在医疗机构严格管理流程内使用避免滥用</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a:lnSpc>
                <a:spcPct val="130000"/>
              </a:lnSpc>
              <a:spcBef>
                <a:spcPts val="600"/>
              </a:spcBef>
              <a:buFont typeface="Wingdings" panose="05000000000000000000" pitchFamily="2" charset="2"/>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纳入医保目录后，患者获取药物的渠道规范，便于医生管理和随访</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BD69D9CA-55E2-BA2B-2F49-A610737EF757}"/>
              </a:ext>
            </a:extLst>
          </p:cNvPr>
          <p:cNvSpPr txBox="1"/>
          <p:nvPr/>
        </p:nvSpPr>
        <p:spPr>
          <a:xfrm>
            <a:off x="6414830" y="4085849"/>
            <a:ext cx="1763486" cy="380810"/>
          </a:xfrm>
          <a:prstGeom prst="rect">
            <a:avLst/>
          </a:prstGeom>
          <a:noFill/>
        </p:spPr>
        <p:txBody>
          <a:bodyPr wrap="square">
            <a:spAutoFit/>
          </a:bodyPr>
          <a:lstStyle/>
          <a:p>
            <a:pPr algn="just">
              <a:lnSpc>
                <a:spcPct val="130000"/>
              </a:lnSpc>
            </a:pPr>
            <a:r>
              <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rPr>
              <a:t>便于临床管理</a:t>
            </a:r>
            <a:endPar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标题 1">
            <a:extLst>
              <a:ext uri="{FF2B5EF4-FFF2-40B4-BE49-F238E27FC236}">
                <a16:creationId xmlns:a16="http://schemas.microsoft.com/office/drawing/2014/main" id="{1719E2E5-7231-ED8A-7B8E-B48014605747}"/>
              </a:ext>
            </a:extLst>
          </p:cNvPr>
          <p:cNvSpPr>
            <a:spLocks noGrp="1"/>
          </p:cNvSpPr>
          <p:nvPr>
            <p:ph type="title"/>
          </p:nvPr>
        </p:nvSpPr>
        <p:spPr>
          <a:xfrm>
            <a:off x="92477" y="356968"/>
            <a:ext cx="10515600" cy="638175"/>
          </a:xfrm>
        </p:spPr>
        <p:txBody>
          <a:bodyPr/>
          <a:lstStyle/>
          <a:p>
            <a:r>
              <a:rPr lang="zh-CN" altLang="en-US" sz="2000" dirty="0"/>
              <a:t>医保纳入醋酸氟氢可的松片，不仅可以规范疾病管理，也可使醋酸氟氢可的松的可及性得到提升，使更多罕见病及儿童患者能够负担并使用这一药物</a:t>
            </a:r>
          </a:p>
        </p:txBody>
      </p:sp>
    </p:spTree>
    <p:extLst>
      <p:ext uri="{BB962C8B-B14F-4D97-AF65-F5344CB8AC3E}">
        <p14:creationId xmlns:p14="http://schemas.microsoft.com/office/powerpoint/2010/main" val="143002919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012">
      <a:dk1>
        <a:sysClr val="windowText" lastClr="000000"/>
      </a:dk1>
      <a:lt1>
        <a:sysClr val="window" lastClr="FFFFFF"/>
      </a:lt1>
      <a:dk2>
        <a:srgbClr val="44546A"/>
      </a:dk2>
      <a:lt2>
        <a:srgbClr val="E7E6E6"/>
      </a:lt2>
      <a:accent1>
        <a:srgbClr val="11326B"/>
      </a:accent1>
      <a:accent2>
        <a:srgbClr val="017DC7"/>
      </a:accent2>
      <a:accent3>
        <a:srgbClr val="DE0414"/>
      </a:accent3>
      <a:accent4>
        <a:srgbClr val="FFC000"/>
      </a:accent4>
      <a:accent5>
        <a:srgbClr val="5B9BD5"/>
      </a:accent5>
      <a:accent6>
        <a:srgbClr val="70AD47"/>
      </a:accent6>
      <a:hlink>
        <a:srgbClr val="0563C1"/>
      </a:hlink>
      <a:folHlink>
        <a:srgbClr val="954F72"/>
      </a:folHlink>
    </a:clrScheme>
    <a:fontScheme name="自定义 8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1AB4B26A2E1CBE45B66A84E8253EED0A" ma:contentTypeVersion="2" ma:contentTypeDescription="新建文档。" ma:contentTypeScope="" ma:versionID="7d595cbaefb66d902f5286bb625fd824">
  <xsd:schema xmlns:xsd="http://www.w3.org/2001/XMLSchema" xmlns:xs="http://www.w3.org/2001/XMLSchema" xmlns:p="http://schemas.microsoft.com/office/2006/metadata/properties" xmlns:ns2="fba64df8-3123-4dc1-9a81-79b0bc5d1de8" targetNamespace="http://schemas.microsoft.com/office/2006/metadata/properties" ma:root="true" ma:fieldsID="5aa2f5fd5aaeb6fd0a72eaf13a5f2796" ns2:_="">
    <xsd:import namespace="fba64df8-3123-4dc1-9a81-79b0bc5d1de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a64df8-3123-4dc1-9a81-79b0bc5d1de8" elementFormDefault="qualified">
    <xsd:import namespace="http://schemas.microsoft.com/office/2006/documentManagement/types"/>
    <xsd:import namespace="http://schemas.microsoft.com/office/infopath/2007/PartnerControls"/>
    <xsd:element name="SharedWithUsers" ma:index="8"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享对象详细信息"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9EC024-254B-48B1-B48B-68CFC89C8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a64df8-3123-4dc1-9a81-79b0bc5d1d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1BDAA8-1D37-4B7A-815F-718E17124F1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5AE9E4E-3461-4AE0-A728-19D7AB0C5F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605</TotalTime>
  <Words>2445</Words>
  <Application>Microsoft Office PowerPoint</Application>
  <PresentationFormat>宽屏</PresentationFormat>
  <Paragraphs>132</Paragraphs>
  <Slides>10</Slides>
  <Notes>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10</vt:i4>
      </vt:variant>
    </vt:vector>
  </HeadingPairs>
  <TitlesOfParts>
    <vt:vector size="19" baseType="lpstr">
      <vt:lpstr>微软雅黑</vt:lpstr>
      <vt:lpstr>等线</vt:lpstr>
      <vt:lpstr>等线 Light</vt:lpstr>
      <vt:lpstr>黑体</vt:lpstr>
      <vt:lpstr>Arial</vt:lpstr>
      <vt:lpstr>Times New Roman</vt:lpstr>
      <vt:lpstr>Wingdings</vt:lpstr>
      <vt:lpstr>Office 主题​​</vt:lpstr>
      <vt:lpstr>1_Office 主题​​</vt:lpstr>
      <vt:lpstr>PowerPoint 演示文稿</vt:lpstr>
      <vt:lpstr>PowerPoint 演示文稿</vt:lpstr>
      <vt:lpstr>醋酸氟氢可的松片（赋能定® ）作为罕见病治疗药物，于今年5月21日在国内获批上市 《第一批罕见病目录》所收罕见病“21-羟化酶缺乏症”的治疗药品</vt:lpstr>
      <vt:lpstr>PowerPoint 演示文稿</vt:lpstr>
      <vt:lpstr>Addison病，又称艾迪生病(Addison病)，是一种罕见疾病1</vt:lpstr>
      <vt:lpstr>治疗的共识推荐：醋酸氟氢可的松片用于治疗CAH，在国内外指南中均有推荐；治疗Addison病的推荐主要来自欧美指南</vt:lpstr>
      <vt:lpstr>醋酸氟氢可的松片（赋能定® ）最早于1954年最初在加拿大注册上市，在美国、英国、日本、韩国、中国台湾、新加坡等国家地区已经获得批准上市多年，在日本被加入橙皮书</vt:lpstr>
      <vt:lpstr>醋酸氟氢可的松是目前全球已上市唯一的盐皮质激素作用的替代药物，用于补充盐皮质激素</vt:lpstr>
      <vt:lpstr>医保纳入醋酸氟氢可的松片，不仅可以规范疾病管理，也可使醋酸氟氢可的松的可及性得到提升，使更多罕见病及儿童患者能够负担并使用这一药物</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Teddy Fu</dc:creator>
  <cp:lastModifiedBy>Yu.Zhang</cp:lastModifiedBy>
  <cp:revision>71</cp:revision>
  <dcterms:created xsi:type="dcterms:W3CDTF">2023-10-30T02:30:06Z</dcterms:created>
  <dcterms:modified xsi:type="dcterms:W3CDTF">2024-07-11T06:24:25Z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0x0101001AB4B26A2E1CBE45B66A84E8253EED0A</vt:lpwstr>
  </property>
</Properties>
</file>