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1.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2.xml" ContentType="application/vnd.openxmlformats-officedocument.presentationml.notesSlide+xml"/>
  <Override PartName="/ppt/tags/tag29.xml" ContentType="application/vnd.openxmlformats-officedocument.presentationml.tags+xml"/>
  <Override PartName="/ppt/notesSlides/notesSlide3.xml" ContentType="application/vnd.openxmlformats-officedocument.presentationml.notesSlide+xml"/>
  <Override PartName="/ppt/tags/tag30.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Lst>
  <p:notesMasterIdLst>
    <p:notesMasterId r:id="rId10"/>
  </p:notesMasterIdLst>
  <p:sldIdLst>
    <p:sldId id="16767039" r:id="rId2"/>
    <p:sldId id="16767009" r:id="rId3"/>
    <p:sldId id="16767025" r:id="rId4"/>
    <p:sldId id="16766981" r:id="rId5"/>
    <p:sldId id="16766983" r:id="rId6"/>
    <p:sldId id="16767034" r:id="rId7"/>
    <p:sldId id="16767035" r:id="rId8"/>
    <p:sldId id="16767038" r:id="rId9"/>
  </p:sldIdLst>
  <p:sldSz cx="12192000" cy="6858000"/>
  <p:notesSz cx="6858000" cy="9144000"/>
  <p:custDataLst>
    <p:tags r:id="rId1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李伟" initials="l" lastIdx="7" clrIdx="0"/>
  <p:cmAuthor id="2" name="Fang Gang" initials="FG" lastIdx="143" clrIdx="1"/>
  <p:cmAuthor id="3" name="安 益平" initials="安" lastIdx="39"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9186"/>
    <a:srgbClr val="FFFFFF"/>
    <a:srgbClr val="BED4D1"/>
    <a:srgbClr val="BD4643"/>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45" autoAdjust="0"/>
    <p:restoredTop sz="81932" autoAdjust="0"/>
  </p:normalViewPr>
  <p:slideViewPr>
    <p:cSldViewPr snapToGrid="0">
      <p:cViewPr varScale="1">
        <p:scale>
          <a:sx n="70" d="100"/>
          <a:sy n="70" d="100"/>
        </p:scale>
        <p:origin x="955"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794938-D347-4378-A20D-786672073778}" type="datetimeFigureOut">
              <a:rPr lang="zh-CN" altLang="en-US" smtClean="0"/>
              <a:t>2024-07-11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0C1205-6878-4B45-850B-C63E3E43994E}"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FE0C1205-6878-4B45-850B-C63E3E43994E}" type="slidenum">
              <a:rPr lang="zh-CN" altLang="en-US" smtClean="0"/>
              <a:t>2</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FE0C1205-6878-4B45-850B-C63E3E43994E}"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t>3</a:t>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4_标题和内容">
    <p:spTree>
      <p:nvGrpSpPr>
        <p:cNvPr id="1" name=""/>
        <p:cNvGrpSpPr/>
        <p:nvPr/>
      </p:nvGrpSpPr>
      <p:grpSpPr>
        <a:xfrm>
          <a:off x="0" y="0"/>
          <a:ext cx="0" cy="0"/>
          <a:chOff x="0" y="0"/>
          <a:chExt cx="0" cy="0"/>
        </a:xfrm>
      </p:grpSpPr>
      <p:sp>
        <p:nvSpPr>
          <p:cNvPr id="3" name="幻灯片编号占位符 5"/>
          <p:cNvSpPr>
            <a:spLocks noGrp="1"/>
          </p:cNvSpPr>
          <p:nvPr>
            <p:ph type="sldNum" sz="quarter" idx="4"/>
          </p:nvPr>
        </p:nvSpPr>
        <p:spPr>
          <a:xfrm>
            <a:off x="9278257" y="6418086"/>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9DBB170-2630-2F40-8381-C3E4C569DAF0}" type="slidenum">
              <a:rPr kumimoji="1" lang="zh-CN" altLang="en-US" smtClean="0"/>
              <a:t>‹#›</a:t>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5_标题和内容">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标题幻灯片">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灯片编号占位符 3"/>
          <p:cNvSpPr>
            <a:spLocks noGrp="1"/>
          </p:cNvSpPr>
          <p:nvPr>
            <p:ph type="sldNum" sz="quarter" idx="12"/>
          </p:nvPr>
        </p:nvSpPr>
        <p:spPr>
          <a:xfrm>
            <a:off x="9296400" y="6356350"/>
            <a:ext cx="2743200" cy="365125"/>
          </a:xfrm>
          <a:prstGeom prst="rect">
            <a:avLst/>
          </a:prstGeom>
        </p:spPr>
        <p:txBody>
          <a:bodyPr/>
          <a:lstStyle>
            <a:lvl1pPr>
              <a:defRPr sz="1000" baseline="0">
                <a:latin typeface="Times New Roman" panose="02020603050405020304" pitchFamily="18" charset="0"/>
              </a:defRPr>
            </a:lvl1pPr>
          </a:lstStyle>
          <a:p>
            <a:fld id="{48F63A3B-78C7-47BE-AE5E-E10140E04643}" type="slidenum">
              <a:rPr lang="en-US" smtClean="0"/>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6_标题和内容">
    <p:spTree>
      <p:nvGrpSpPr>
        <p:cNvPr id="1" name=""/>
        <p:cNvGrpSpPr/>
        <p:nvPr/>
      </p:nvGrpSpPr>
      <p:grpSpPr>
        <a:xfrm>
          <a:off x="0" y="0"/>
          <a:ext cx="0" cy="0"/>
          <a:chOff x="0" y="0"/>
          <a:chExt cx="0" cy="0"/>
        </a:xfrm>
      </p:grpSpPr>
      <p:sp>
        <p:nvSpPr>
          <p:cNvPr id="3" name="幻灯片编号占位符 5"/>
          <p:cNvSpPr>
            <a:spLocks noGrp="1"/>
          </p:cNvSpPr>
          <p:nvPr>
            <p:ph type="sldNum" sz="quarter" idx="4"/>
          </p:nvPr>
        </p:nvSpPr>
        <p:spPr>
          <a:xfrm>
            <a:off x="9278257" y="6418088"/>
            <a:ext cx="2743200" cy="365125"/>
          </a:xfrm>
          <a:prstGeom prst="rect">
            <a:avLst/>
          </a:prstGeom>
        </p:spPr>
        <p:txBody>
          <a:bodyPr vert="horz" lIns="91440" tIns="45720" rIns="91440" bIns="45720" rtlCol="0" anchor="ctr"/>
          <a:lstStyle>
            <a:lvl1pPr algn="r">
              <a:defRPr sz="675">
                <a:solidFill>
                  <a:schemeClr val="tx1">
                    <a:tint val="75000"/>
                  </a:schemeClr>
                </a:solidFill>
              </a:defRPr>
            </a:lvl1pPr>
          </a:lstStyle>
          <a:p>
            <a:fld id="{C9DBB170-2630-2F40-8381-C3E4C569DAF0}" type="slidenum">
              <a:rPr kumimoji="1" lang="zh-CN" altLang="en-US" smtClean="0"/>
              <a:t>‹#›</a:t>
            </a:fld>
            <a:endParaRPr kumimoji="1"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Dizal-59">
    <p:spTree>
      <p:nvGrpSpPr>
        <p:cNvPr id="1" name=""/>
        <p:cNvGrpSpPr/>
        <p:nvPr/>
      </p:nvGrpSpPr>
      <p:grpSpPr>
        <a:xfrm>
          <a:off x="0" y="0"/>
          <a:ext cx="0" cy="0"/>
          <a:chOff x="0" y="0"/>
          <a:chExt cx="0" cy="0"/>
        </a:xfrm>
      </p:grpSpPr>
      <p:sp>
        <p:nvSpPr>
          <p:cNvPr id="15" name="Title 8"/>
          <p:cNvSpPr>
            <a:spLocks noGrp="1"/>
          </p:cNvSpPr>
          <p:nvPr>
            <p:ph type="title" hasCustomPrompt="1"/>
          </p:nvPr>
        </p:nvSpPr>
        <p:spPr>
          <a:xfrm>
            <a:off x="316801" y="192000"/>
            <a:ext cx="11040000" cy="672000"/>
          </a:xfrm>
          <a:prstGeom prst="rect">
            <a:avLst/>
          </a:prstGeom>
        </p:spPr>
        <p:txBody>
          <a:bodyPr vert="horz"/>
          <a:lstStyle>
            <a:lvl1pPr algn="l">
              <a:lnSpc>
                <a:spcPct val="100000"/>
              </a:lnSpc>
              <a:defRPr sz="3200" b="1" baseline="0">
                <a:solidFill>
                  <a:srgbClr val="BF1733"/>
                </a:solidFill>
                <a:latin typeface="Arial" panose="020B0604020202020204" pitchFamily="34" charset="0"/>
                <a:cs typeface="Arial" panose="020B0604020202020204" pitchFamily="34" charset="0"/>
              </a:defRPr>
            </a:lvl1pPr>
          </a:lstStyle>
          <a:p>
            <a:r>
              <a:rPr lang="en-GB" noProof="0" dirty="0"/>
              <a:t>Click to add title</a:t>
            </a:r>
          </a:p>
        </p:txBody>
      </p:sp>
      <p:sp>
        <p:nvSpPr>
          <p:cNvPr id="6" name="Text Placeholder 3"/>
          <p:cNvSpPr>
            <a:spLocks noGrp="1"/>
          </p:cNvSpPr>
          <p:nvPr>
            <p:ph type="body" sz="quarter" idx="11" hasCustomPrompt="1"/>
          </p:nvPr>
        </p:nvSpPr>
        <p:spPr>
          <a:xfrm>
            <a:off x="316082" y="1552684"/>
            <a:ext cx="9364951" cy="4229521"/>
          </a:xfrm>
          <a:prstGeom prst="rect">
            <a:avLst/>
          </a:prstGeom>
        </p:spPr>
        <p:txBody>
          <a:bodyPr vert="horz"/>
          <a:lstStyle>
            <a:lvl1pPr marL="0" indent="0">
              <a:spcBef>
                <a:spcPts val="0"/>
              </a:spcBef>
              <a:buNone/>
              <a:defRPr sz="3200" baseline="0">
                <a:solidFill>
                  <a:schemeClr val="tx1"/>
                </a:solidFill>
                <a:latin typeface="Arial" panose="020B0604020202020204" pitchFamily="34" charset="0"/>
                <a:cs typeface="Arial" panose="020B0604020202020204" pitchFamily="34" charset="0"/>
              </a:defRPr>
            </a:lvl1pPr>
            <a:lvl2pPr marL="609600" indent="0">
              <a:buNone/>
              <a:defRPr sz="3200"/>
            </a:lvl2pPr>
            <a:lvl3pPr marL="1219200" indent="0">
              <a:buNone/>
              <a:defRPr sz="3200"/>
            </a:lvl3pPr>
            <a:lvl4pPr marL="1828800" indent="0">
              <a:buNone/>
              <a:defRPr sz="3200"/>
            </a:lvl4pPr>
            <a:lvl5pPr marL="2438400" indent="0">
              <a:buNone/>
              <a:defRPr sz="3200"/>
            </a:lvl5pPr>
          </a:lstStyle>
          <a:p>
            <a:pPr lvl="0"/>
            <a:r>
              <a:rPr lang="en-GB" noProof="0" dirty="0"/>
              <a:t>Click to add introduction text</a:t>
            </a:r>
          </a:p>
        </p:txBody>
      </p:sp>
      <p:sp>
        <p:nvSpPr>
          <p:cNvPr id="7" name="Slide Number Placeholder 5"/>
          <p:cNvSpPr>
            <a:spLocks noGrp="1"/>
          </p:cNvSpPr>
          <p:nvPr>
            <p:ph type="sldNum" sz="quarter" idx="4"/>
          </p:nvPr>
        </p:nvSpPr>
        <p:spPr>
          <a:xfrm>
            <a:off x="424500" y="6462339"/>
            <a:ext cx="528000" cy="216000"/>
          </a:xfrm>
          <a:prstGeom prst="rect">
            <a:avLst/>
          </a:prstGeom>
        </p:spPr>
        <p:txBody>
          <a:bodyPr vert="horz" lIns="0" tIns="0" rIns="0" bIns="0" rtlCol="0" anchor="t" anchorCtr="0"/>
          <a:lstStyle>
            <a:lvl1pPr algn="l">
              <a:defRPr sz="1065"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a:xfrm>
            <a:off x="9345583" y="6412309"/>
            <a:ext cx="2743200" cy="365125"/>
          </a:xfrm>
          <a:prstGeom prst="rect">
            <a:avLst/>
          </a:prstGeom>
        </p:spPr>
        <p:txBody>
          <a:bodyPr/>
          <a:lstStyle/>
          <a:p>
            <a:fld id="{48F63A3B-78C7-47BE-AE5E-E10140E04643}"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a:xfrm>
            <a:off x="9345583" y="6412309"/>
            <a:ext cx="2743200" cy="365125"/>
          </a:xfrm>
          <a:prstGeom prst="rect">
            <a:avLst/>
          </a:prstGeom>
        </p:spPr>
        <p:txBody>
          <a:bodyPr/>
          <a:lstStyle/>
          <a:p>
            <a:fld id="{48F63A3B-78C7-47BE-AE5E-E10140E04643}"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a:xfrm>
            <a:off x="9345583" y="6412309"/>
            <a:ext cx="2743200" cy="365125"/>
          </a:xfrm>
          <a:prstGeom prst="rect">
            <a:avLst/>
          </a:prstGeom>
        </p:spPr>
        <p:txBody>
          <a:bodyPr/>
          <a:lstStyle/>
          <a:p>
            <a:fld id="{48F63A3B-78C7-47BE-AE5E-E10140E04643}"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a:xfrm>
            <a:off x="9345583" y="6412309"/>
            <a:ext cx="2743200" cy="365125"/>
          </a:xfrm>
          <a:prstGeom prst="rect">
            <a:avLst/>
          </a:prstGeom>
        </p:spPr>
        <p:txBody>
          <a:bodyPr/>
          <a:lstStyle/>
          <a:p>
            <a:fld id="{48F63A3B-78C7-47BE-AE5E-E10140E04643}"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3_标题和内容">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灯片编号占位符 4"/>
          <p:cNvSpPr>
            <a:spLocks noGrp="1"/>
          </p:cNvSpPr>
          <p:nvPr>
            <p:ph type="sldNum" sz="quarter" idx="12"/>
          </p:nvPr>
        </p:nvSpPr>
        <p:spPr/>
        <p:txBody>
          <a:bodyPr/>
          <a:lstStyle/>
          <a:p>
            <a:fld id="{71A3445A-13E7-CC47-BB73-BF0F0375903C}" type="slidenum">
              <a:rPr kumimoji="1" lang="zh-CN" altLang="en-US" smtClean="0"/>
              <a:t>‹#›</a:t>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标题幻灯片">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zh-CN" altLang="en-US" sz="1200" b="0" i="0" u="none" strike="noStrike" kern="1200" cap="none" spc="0" normalizeH="0" baseline="0" noProof="0">
              <a:ln>
                <a:noFill/>
              </a:ln>
              <a:solidFill>
                <a:prstClr val="black">
                  <a:tint val="75000"/>
                </a:prstClr>
              </a:solidFill>
              <a:effectLst/>
              <a:uLnTx/>
              <a:uFillTx/>
              <a:latin typeface="Times New Roman" panose="02020603050405020304"/>
              <a:ea typeface="华文楷体" panose="02010600040101010101" charset="-122"/>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200" b="0" i="0" u="none" strike="noStrike" kern="1200" cap="none" spc="0" normalizeH="0" baseline="0" noProof="0">
              <a:ln>
                <a:noFill/>
              </a:ln>
              <a:solidFill>
                <a:prstClr val="black">
                  <a:tint val="75000"/>
                </a:prstClr>
              </a:solidFill>
              <a:effectLst/>
              <a:uLnTx/>
              <a:uFillTx/>
              <a:latin typeface="Times New Roman" panose="02020603050405020304"/>
              <a:ea typeface="华文楷体" panose="02010600040101010101" charset="-122"/>
              <a:cs typeface="+mn-cs"/>
            </a:endParaRPr>
          </a:p>
        </p:txBody>
      </p:sp>
      <p:sp>
        <p:nvSpPr>
          <p:cNvPr id="4" name="灯片编号占位符 3"/>
          <p:cNvSpPr>
            <a:spLocks noGrp="1"/>
          </p:cNvSpPr>
          <p:nvPr>
            <p:ph type="sldNum" sz="quarter" idx="12"/>
          </p:nvPr>
        </p:nvSpPr>
        <p:spPr>
          <a:xfrm>
            <a:off x="9296400" y="6356350"/>
            <a:ext cx="2743200" cy="365125"/>
          </a:xfrm>
          <a:prstGeom prst="rect">
            <a:avLst/>
          </a:prstGeom>
        </p:spPr>
        <p:txBody>
          <a:bodyPr/>
          <a:lstStyle>
            <a:lvl1pPr>
              <a:defRPr sz="1000" baseline="0">
                <a:latin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48F63A3B-78C7-47BE-AE5E-E10140E04643}" type="slidenum">
              <a:rPr kumimoji="0" lang="en-US" sz="10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华文楷体" panose="02010600040101010101" charset="-122"/>
                <a:cs typeface="+mn-cs"/>
              </a:rPr>
              <a:t>‹#›</a:t>
            </a:fld>
            <a:endParaRPr kumimoji="0" lang="en-US" sz="10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华文楷体" panose="02010600040101010101"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8" name="灯片编号占位符 7"/>
          <p:cNvSpPr>
            <a:spLocks noGrp="1"/>
          </p:cNvSpPr>
          <p:nvPr>
            <p:ph type="sldNum" sz="quarter" idx="4"/>
          </p:nvPr>
        </p:nvSpPr>
        <p:spPr>
          <a:xfrm>
            <a:off x="9112402"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A3445A-13E7-CC47-BB73-BF0F0375903C}" type="slidenum">
              <a:rPr kumimoji="1" lang="zh-CN" altLang="en-US" smtClean="0"/>
              <a:t>‹#›</a:t>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tags" Target="../tags/tag10.xml"/><Relationship Id="rId13" Type="http://schemas.openxmlformats.org/officeDocument/2006/relationships/tags" Target="../tags/tag15.xml"/><Relationship Id="rId18" Type="http://schemas.openxmlformats.org/officeDocument/2006/relationships/tags" Target="../tags/tag20.xml"/><Relationship Id="rId3" Type="http://schemas.openxmlformats.org/officeDocument/2006/relationships/tags" Target="../tags/tag5.xml"/><Relationship Id="rId21" Type="http://schemas.openxmlformats.org/officeDocument/2006/relationships/slideLayout" Target="../slideLayouts/slideLayout9.xml"/><Relationship Id="rId7" Type="http://schemas.openxmlformats.org/officeDocument/2006/relationships/tags" Target="../tags/tag9.xml"/><Relationship Id="rId12" Type="http://schemas.openxmlformats.org/officeDocument/2006/relationships/tags" Target="../tags/tag14.xml"/><Relationship Id="rId17" Type="http://schemas.openxmlformats.org/officeDocument/2006/relationships/tags" Target="../tags/tag19.xml"/><Relationship Id="rId2" Type="http://schemas.openxmlformats.org/officeDocument/2006/relationships/tags" Target="../tags/tag4.xml"/><Relationship Id="rId16" Type="http://schemas.openxmlformats.org/officeDocument/2006/relationships/tags" Target="../tags/tag18.xml"/><Relationship Id="rId20" Type="http://schemas.openxmlformats.org/officeDocument/2006/relationships/tags" Target="../tags/tag22.xml"/><Relationship Id="rId1" Type="http://schemas.openxmlformats.org/officeDocument/2006/relationships/tags" Target="../tags/tag3.xml"/><Relationship Id="rId6" Type="http://schemas.openxmlformats.org/officeDocument/2006/relationships/tags" Target="../tags/tag8.xml"/><Relationship Id="rId11" Type="http://schemas.openxmlformats.org/officeDocument/2006/relationships/tags" Target="../tags/tag13.xml"/><Relationship Id="rId5" Type="http://schemas.openxmlformats.org/officeDocument/2006/relationships/tags" Target="../tags/tag7.xml"/><Relationship Id="rId15" Type="http://schemas.openxmlformats.org/officeDocument/2006/relationships/tags" Target="../tags/tag17.xml"/><Relationship Id="rId10" Type="http://schemas.openxmlformats.org/officeDocument/2006/relationships/tags" Target="../tags/tag12.xml"/><Relationship Id="rId19" Type="http://schemas.openxmlformats.org/officeDocument/2006/relationships/tags" Target="../tags/tag21.xml"/><Relationship Id="rId4" Type="http://schemas.openxmlformats.org/officeDocument/2006/relationships/tags" Target="../tags/tag6.xml"/><Relationship Id="rId9" Type="http://schemas.openxmlformats.org/officeDocument/2006/relationships/tags" Target="../tags/tag11.xml"/><Relationship Id="rId14" Type="http://schemas.openxmlformats.org/officeDocument/2006/relationships/tags" Target="../tags/tag16.xml"/><Relationship Id="rId2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8" Type="http://schemas.openxmlformats.org/officeDocument/2006/relationships/notesSlide" Target="../notesSlides/notesSlide2.xml"/><Relationship Id="rId3" Type="http://schemas.openxmlformats.org/officeDocument/2006/relationships/tags" Target="../tags/tag25.xml"/><Relationship Id="rId7" Type="http://schemas.openxmlformats.org/officeDocument/2006/relationships/slideLayout" Target="../slideLayouts/slideLayout9.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9.xml"/><Relationship Id="rId1" Type="http://schemas.openxmlformats.org/officeDocument/2006/relationships/tags" Target="../tags/tag29.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9.xml"/><Relationship Id="rId1" Type="http://schemas.openxmlformats.org/officeDocument/2006/relationships/tags" Target="../tags/tag3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635" y="2232660"/>
            <a:ext cx="12192000" cy="2745740"/>
          </a:xfrm>
          <a:prstGeom prst="rect">
            <a:avLst/>
          </a:prstGeom>
          <a:solidFill>
            <a:srgbClr val="339186"/>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42950" y="1932305"/>
            <a:ext cx="3844290" cy="3304540"/>
          </a:xfrm>
          <a:prstGeom prst="rect">
            <a:avLst/>
          </a:prstGeom>
          <a:solidFill>
            <a:schemeClr val="bg1"/>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4" name="文本框 3"/>
          <p:cNvSpPr txBox="1"/>
          <p:nvPr/>
        </p:nvSpPr>
        <p:spPr>
          <a:xfrm>
            <a:off x="6249035" y="4257675"/>
            <a:ext cx="4150995" cy="460375"/>
          </a:xfrm>
          <a:prstGeom prst="rect">
            <a:avLst/>
          </a:prstGeom>
          <a:noFill/>
        </p:spPr>
        <p:txBody>
          <a:bodyPr wrap="square" rtlCol="0">
            <a:spAutoFit/>
          </a:bodyPr>
          <a:lstStyle/>
          <a:p>
            <a:pPr algn="ctr"/>
            <a:r>
              <a:rPr lang="zh-CN" altLang="en-US" sz="2400">
                <a:solidFill>
                  <a:schemeClr val="bg1"/>
                </a:solidFill>
                <a:latin typeface="黑体" panose="02010609060101010101" pitchFamily="49" charset="-122"/>
                <a:ea typeface="黑体" panose="02010609060101010101" pitchFamily="49" charset="-122"/>
              </a:rPr>
              <a:t>卓和药业集团股份有限公司</a:t>
            </a:r>
          </a:p>
        </p:txBody>
      </p:sp>
      <p:pic>
        <p:nvPicPr>
          <p:cNvPr id="7" name="图片 6" descr="九味-10支"/>
          <p:cNvPicPr>
            <a:picLocks noChangeAspect="1"/>
          </p:cNvPicPr>
          <p:nvPr/>
        </p:nvPicPr>
        <p:blipFill>
          <a:blip r:embed="rId3"/>
          <a:stretch>
            <a:fillRect/>
          </a:stretch>
        </p:blipFill>
        <p:spPr>
          <a:xfrm>
            <a:off x="708025" y="2232660"/>
            <a:ext cx="3912235" cy="2609215"/>
          </a:xfrm>
          <a:prstGeom prst="rect">
            <a:avLst/>
          </a:prstGeom>
          <a:effectLst>
            <a:outerShdw blurRad="127000" dist="38100" dir="8100000" sx="101000" sy="101000" algn="tr" rotWithShape="0">
              <a:schemeClr val="tx1">
                <a:alpha val="50000"/>
              </a:schemeClr>
            </a:outerShdw>
          </a:effectLst>
        </p:spPr>
      </p:pic>
      <p:sp>
        <p:nvSpPr>
          <p:cNvPr id="3" name="矩形 2"/>
          <p:cNvSpPr/>
          <p:nvPr/>
        </p:nvSpPr>
        <p:spPr>
          <a:xfrm>
            <a:off x="242570" y="186373"/>
            <a:ext cx="11706860" cy="6485255"/>
          </a:xfrm>
          <a:prstGeom prst="rect">
            <a:avLst/>
          </a:prstGeom>
          <a:noFill/>
          <a:ln w="28575">
            <a:solidFill>
              <a:srgbClr val="339186"/>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12" name="图片 11" descr="图片2"/>
          <p:cNvPicPr>
            <a:picLocks noChangeAspect="1"/>
          </p:cNvPicPr>
          <p:nvPr/>
        </p:nvPicPr>
        <p:blipFill>
          <a:blip r:embed="rId4"/>
          <a:srcRect r="8757"/>
          <a:stretch>
            <a:fillRect/>
          </a:stretch>
        </p:blipFill>
        <p:spPr>
          <a:xfrm>
            <a:off x="5112385" y="2988000"/>
            <a:ext cx="6424295" cy="883920"/>
          </a:xfrm>
          <a:prstGeom prst="rect">
            <a:avLst/>
          </a:prstGeom>
        </p:spPr>
      </p:pic>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0"/>
          <p:cNvSpPr txBox="1"/>
          <p:nvPr/>
        </p:nvSpPr>
        <p:spPr>
          <a:xfrm>
            <a:off x="479425" y="221615"/>
            <a:ext cx="9786620" cy="548640"/>
          </a:xfrm>
          <a:prstGeom prst="rect">
            <a:avLst/>
          </a:prstGeom>
        </p:spPr>
        <p:txBody>
          <a:bodyPr vert="horz"/>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800" b="1" i="0" u="none" strike="noStrike" kern="1200" cap="none" spc="11"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Arial" panose="020B0604020202020204" pitchFamily="34" charset="0"/>
              </a:rPr>
              <a:t>目录</a:t>
            </a:r>
            <a:endParaRPr kumimoji="0" lang="en-US" sz="2800" b="1" i="0" u="none" strike="noStrike" kern="1200" cap="none" spc="11"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grpSp>
        <p:nvGrpSpPr>
          <p:cNvPr id="4" name="组合 3"/>
          <p:cNvGrpSpPr/>
          <p:nvPr>
            <p:custDataLst>
              <p:tags r:id="rId1"/>
            </p:custDataLst>
          </p:nvPr>
        </p:nvGrpSpPr>
        <p:grpSpPr>
          <a:xfrm>
            <a:off x="365183" y="1518011"/>
            <a:ext cx="2911341" cy="769620"/>
            <a:chOff x="2427" y="2908"/>
            <a:chExt cx="5602" cy="1212"/>
          </a:xfrm>
          <a:solidFill>
            <a:srgbClr val="339186"/>
          </a:solidFill>
        </p:grpSpPr>
        <p:sp>
          <p:nvSpPr>
            <p:cNvPr id="5" name="íṧḷïḍe"/>
            <p:cNvSpPr/>
            <p:nvPr>
              <p:custDataLst>
                <p:tags r:id="rId19"/>
              </p:custDataLst>
            </p:nvPr>
          </p:nvSpPr>
          <p:spPr bwMode="auto">
            <a:xfrm>
              <a:off x="2427" y="2908"/>
              <a:ext cx="1062" cy="1212"/>
            </a:xfrm>
            <a:custGeom>
              <a:avLst/>
              <a:gdLst>
                <a:gd name="T0" fmla="*/ 573 w 1146"/>
                <a:gd name="T1" fmla="*/ 0 h 1307"/>
                <a:gd name="T2" fmla="*/ 1146 w 1146"/>
                <a:gd name="T3" fmla="*/ 287 h 1307"/>
                <a:gd name="T4" fmla="*/ 1146 w 1146"/>
                <a:gd name="T5" fmla="*/ 1021 h 1307"/>
                <a:gd name="T6" fmla="*/ 573 w 1146"/>
                <a:gd name="T7" fmla="*/ 1307 h 1307"/>
                <a:gd name="T8" fmla="*/ 0 w 1146"/>
                <a:gd name="T9" fmla="*/ 1021 h 1307"/>
                <a:gd name="T10" fmla="*/ 0 w 1146"/>
                <a:gd name="T11" fmla="*/ 287 h 1307"/>
                <a:gd name="T12" fmla="*/ 573 w 1146"/>
                <a:gd name="T13" fmla="*/ 0 h 1307"/>
              </a:gdLst>
              <a:ahLst/>
              <a:cxnLst>
                <a:cxn ang="0">
                  <a:pos x="T0" y="T1"/>
                </a:cxn>
                <a:cxn ang="0">
                  <a:pos x="T2" y="T3"/>
                </a:cxn>
                <a:cxn ang="0">
                  <a:pos x="T4" y="T5"/>
                </a:cxn>
                <a:cxn ang="0">
                  <a:pos x="T6" y="T7"/>
                </a:cxn>
                <a:cxn ang="0">
                  <a:pos x="T8" y="T9"/>
                </a:cxn>
                <a:cxn ang="0">
                  <a:pos x="T10" y="T11"/>
                </a:cxn>
                <a:cxn ang="0">
                  <a:pos x="T12" y="T13"/>
                </a:cxn>
              </a:cxnLst>
              <a:rect l="0" t="0" r="r" b="b"/>
              <a:pathLst>
                <a:path w="1146" h="1307">
                  <a:moveTo>
                    <a:pt x="573" y="0"/>
                  </a:moveTo>
                  <a:lnTo>
                    <a:pt x="1146" y="287"/>
                  </a:lnTo>
                  <a:lnTo>
                    <a:pt x="1146" y="1021"/>
                  </a:lnTo>
                  <a:lnTo>
                    <a:pt x="573" y="1307"/>
                  </a:lnTo>
                  <a:lnTo>
                    <a:pt x="0" y="1021"/>
                  </a:lnTo>
                  <a:lnTo>
                    <a:pt x="0" y="287"/>
                  </a:lnTo>
                  <a:lnTo>
                    <a:pt x="573" y="0"/>
                  </a:lnTo>
                  <a:close/>
                </a:path>
              </a:pathLst>
            </a:custGeom>
            <a:grpFill/>
            <a:ln w="28575">
              <a:noFill/>
            </a:ln>
          </p:spPr>
          <p:txBody>
            <a:bodyPr vert="horz" wrap="none" lIns="91440" tIns="45720" rIns="91440" bIns="45720" anchor="ctr" anchorCtr="1" compatLnSpc="1">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rPr>
                <a:t>01</a:t>
              </a:r>
            </a:p>
          </p:txBody>
        </p:sp>
        <p:sp>
          <p:nvSpPr>
            <p:cNvPr id="6" name="íSľîḓê"/>
            <p:cNvSpPr txBox="1"/>
            <p:nvPr>
              <p:custDataLst>
                <p:tags r:id="rId20"/>
              </p:custDataLst>
            </p:nvPr>
          </p:nvSpPr>
          <p:spPr>
            <a:xfrm>
              <a:off x="3708" y="3045"/>
              <a:ext cx="4321" cy="959"/>
            </a:xfrm>
            <a:prstGeom prst="rect">
              <a:avLst/>
            </a:prstGeom>
            <a:grpFill/>
          </p:spPr>
          <p:txBody>
            <a:bodyPr wrap="none" lIns="46800" tIns="46800" rIns="46800" bIns="46800" anchor="ctr" anchorCtr="0">
              <a:noAutofit/>
            </a:bodyPr>
            <a:lstStyle/>
            <a:p>
              <a:pPr lvl="0" algn="ctr"/>
              <a:r>
                <a:rPr lang="zh-CN" sz="2400" b="1" dirty="0">
                  <a:solidFill>
                    <a:schemeClr val="bg1"/>
                  </a:solidFill>
                  <a:latin typeface="微软雅黑" panose="020B0503020204020204" pitchFamily="34" charset="-122"/>
                  <a:ea typeface="微软雅黑" panose="020B0503020204020204" pitchFamily="34" charset="-122"/>
                </a:rPr>
                <a:t>药品基本信息</a:t>
              </a:r>
            </a:p>
          </p:txBody>
        </p:sp>
      </p:grpSp>
      <p:sp>
        <p:nvSpPr>
          <p:cNvPr id="7" name="文本框 6"/>
          <p:cNvSpPr txBox="1"/>
          <p:nvPr>
            <p:custDataLst>
              <p:tags r:id="rId2"/>
            </p:custDataLst>
          </p:nvPr>
        </p:nvSpPr>
        <p:spPr>
          <a:xfrm>
            <a:off x="3354705" y="1603375"/>
            <a:ext cx="8641715" cy="610870"/>
          </a:xfrm>
          <a:prstGeom prst="rect">
            <a:avLst/>
          </a:prstGeom>
          <a:noFill/>
        </p:spPr>
        <p:txBody>
          <a:bodyPr wrap="square" anchor="ctr" anchorCtr="0">
            <a:noAutofit/>
          </a:bodyPr>
          <a:lstStyle/>
          <a:p>
            <a:pPr algn="l"/>
            <a:r>
              <a:rPr kumimoji="0" lang="zh-CN" altLang="en-US" sz="2000" b="1" i="0" u="none" strike="noStrike" kern="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宋体" panose="02010600030101010101" pitchFamily="2" charset="-122"/>
              </a:rPr>
              <a:t>九味止咳口服液</a:t>
            </a:r>
            <a:r>
              <a:rPr lang="zh-CN" altLang="en-US" sz="2000" b="1" kern="0" dirty="0">
                <a:latin typeface="微软雅黑" panose="020B0503020204020204" pitchFamily="34" charset="-122"/>
                <a:ea typeface="微软雅黑" panose="020B0503020204020204" pitchFamily="34" charset="-122"/>
                <a:cs typeface="宋体" panose="02010600030101010101" pitchFamily="2" charset="-122"/>
              </a:rPr>
              <a:t>，</a:t>
            </a:r>
            <a:r>
              <a:rPr lang="zh-CN" altLang="en-US" sz="2000" b="1" dirty="0">
                <a:solidFill>
                  <a:srgbClr val="339186"/>
                </a:solidFill>
                <a:latin typeface="微软雅黑" panose="020B0503020204020204" pitchFamily="34" charset="-122"/>
                <a:ea typeface="微软雅黑" panose="020B0503020204020204" pitchFamily="34" charset="-122"/>
              </a:rPr>
              <a:t>国内首个</a:t>
            </a:r>
            <a:r>
              <a:rPr kumimoji="0" lang="zh-CN" altLang="zh-CN" sz="2000" b="1" i="0" u="none" strike="noStrike" kern="1200" cap="none" spc="0" normalizeH="0" baseline="0" noProof="0" dirty="0">
                <a:ln>
                  <a:noFill/>
                </a:ln>
                <a:solidFill>
                  <a:srgbClr val="339186"/>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1.1类</a:t>
            </a:r>
            <a:r>
              <a:rPr kumimoji="0" lang="zh-CN" altLang="zh-CN"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咳喘类（成人型）</a:t>
            </a:r>
            <a:r>
              <a:rPr kumimoji="0" lang="zh-CN" altLang="en-US" sz="2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中药处方药</a:t>
            </a:r>
            <a:endParaRPr lang="en-US" altLang="zh-CN" sz="2000" b="1" dirty="0">
              <a:solidFill>
                <a:schemeClr val="tx1"/>
              </a:solidFill>
              <a:latin typeface="微软雅黑" panose="020B0503020204020204" pitchFamily="34" charset="-122"/>
              <a:ea typeface="微软雅黑" panose="020B0503020204020204" pitchFamily="34" charset="-122"/>
            </a:endParaRPr>
          </a:p>
        </p:txBody>
      </p:sp>
      <p:grpSp>
        <p:nvGrpSpPr>
          <p:cNvPr id="8" name="组合 7"/>
          <p:cNvGrpSpPr/>
          <p:nvPr>
            <p:custDataLst>
              <p:tags r:id="rId3"/>
            </p:custDataLst>
          </p:nvPr>
        </p:nvGrpSpPr>
        <p:grpSpPr>
          <a:xfrm>
            <a:off x="335360" y="2541631"/>
            <a:ext cx="2941164" cy="769620"/>
            <a:chOff x="2427" y="2908"/>
            <a:chExt cx="5584" cy="1212"/>
          </a:xfrm>
          <a:solidFill>
            <a:srgbClr val="339186"/>
          </a:solidFill>
        </p:grpSpPr>
        <p:sp>
          <p:nvSpPr>
            <p:cNvPr id="9" name="íṧḷïḍe"/>
            <p:cNvSpPr/>
            <p:nvPr>
              <p:custDataLst>
                <p:tags r:id="rId17"/>
              </p:custDataLst>
            </p:nvPr>
          </p:nvSpPr>
          <p:spPr bwMode="auto">
            <a:xfrm>
              <a:off x="2427" y="2908"/>
              <a:ext cx="1062" cy="1212"/>
            </a:xfrm>
            <a:custGeom>
              <a:avLst/>
              <a:gdLst>
                <a:gd name="T0" fmla="*/ 573 w 1146"/>
                <a:gd name="T1" fmla="*/ 0 h 1307"/>
                <a:gd name="T2" fmla="*/ 1146 w 1146"/>
                <a:gd name="T3" fmla="*/ 287 h 1307"/>
                <a:gd name="T4" fmla="*/ 1146 w 1146"/>
                <a:gd name="T5" fmla="*/ 1021 h 1307"/>
                <a:gd name="T6" fmla="*/ 573 w 1146"/>
                <a:gd name="T7" fmla="*/ 1307 h 1307"/>
                <a:gd name="T8" fmla="*/ 0 w 1146"/>
                <a:gd name="T9" fmla="*/ 1021 h 1307"/>
                <a:gd name="T10" fmla="*/ 0 w 1146"/>
                <a:gd name="T11" fmla="*/ 287 h 1307"/>
                <a:gd name="T12" fmla="*/ 573 w 1146"/>
                <a:gd name="T13" fmla="*/ 0 h 1307"/>
              </a:gdLst>
              <a:ahLst/>
              <a:cxnLst>
                <a:cxn ang="0">
                  <a:pos x="T0" y="T1"/>
                </a:cxn>
                <a:cxn ang="0">
                  <a:pos x="T2" y="T3"/>
                </a:cxn>
                <a:cxn ang="0">
                  <a:pos x="T4" y="T5"/>
                </a:cxn>
                <a:cxn ang="0">
                  <a:pos x="T6" y="T7"/>
                </a:cxn>
                <a:cxn ang="0">
                  <a:pos x="T8" y="T9"/>
                </a:cxn>
                <a:cxn ang="0">
                  <a:pos x="T10" y="T11"/>
                </a:cxn>
                <a:cxn ang="0">
                  <a:pos x="T12" y="T13"/>
                </a:cxn>
              </a:cxnLst>
              <a:rect l="0" t="0" r="r" b="b"/>
              <a:pathLst>
                <a:path w="1146" h="1307">
                  <a:moveTo>
                    <a:pt x="573" y="0"/>
                  </a:moveTo>
                  <a:lnTo>
                    <a:pt x="1146" y="287"/>
                  </a:lnTo>
                  <a:lnTo>
                    <a:pt x="1146" y="1021"/>
                  </a:lnTo>
                  <a:lnTo>
                    <a:pt x="573" y="1307"/>
                  </a:lnTo>
                  <a:lnTo>
                    <a:pt x="0" y="1021"/>
                  </a:lnTo>
                  <a:lnTo>
                    <a:pt x="0" y="287"/>
                  </a:lnTo>
                  <a:lnTo>
                    <a:pt x="573" y="0"/>
                  </a:lnTo>
                  <a:close/>
                </a:path>
              </a:pathLst>
            </a:custGeom>
            <a:grpFill/>
            <a:ln w="28575">
              <a:noFill/>
            </a:ln>
          </p:spPr>
          <p:txBody>
            <a:bodyPr vert="horz" wrap="none" lIns="91440" tIns="45720" rIns="91440" bIns="45720" anchor="ctr" anchorCtr="1" compatLnSpc="1">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rPr>
                <a:t>02</a:t>
              </a:r>
            </a:p>
          </p:txBody>
        </p:sp>
        <p:sp>
          <p:nvSpPr>
            <p:cNvPr id="10" name="íSľîḓê"/>
            <p:cNvSpPr txBox="1"/>
            <p:nvPr>
              <p:custDataLst>
                <p:tags r:id="rId18"/>
              </p:custDataLst>
            </p:nvPr>
          </p:nvSpPr>
          <p:spPr>
            <a:xfrm>
              <a:off x="3690" y="3034"/>
              <a:ext cx="4321" cy="959"/>
            </a:xfrm>
            <a:prstGeom prst="rect">
              <a:avLst/>
            </a:prstGeom>
            <a:grpFill/>
          </p:spPr>
          <p:txBody>
            <a:bodyPr wrap="none" lIns="46800" tIns="46800" rIns="46800" bIns="46800" anchor="ctr" anchorCtr="0">
              <a:noAutofit/>
            </a:bodyPr>
            <a:lstStyle/>
            <a:p>
              <a:pPr lvl="0" algn="ctr"/>
              <a:r>
                <a:rPr lang="zh-CN" altLang="en-US" sz="2400" b="1" dirty="0">
                  <a:solidFill>
                    <a:schemeClr val="bg1"/>
                  </a:solidFill>
                  <a:latin typeface="微软雅黑" panose="020B0503020204020204" pitchFamily="34" charset="-122"/>
                  <a:ea typeface="微软雅黑" panose="020B0503020204020204" pitchFamily="34" charset="-122"/>
                </a:rPr>
                <a:t>安全性</a:t>
              </a:r>
            </a:p>
          </p:txBody>
        </p:sp>
      </p:grpSp>
      <p:sp>
        <p:nvSpPr>
          <p:cNvPr id="11" name="文本框 10"/>
          <p:cNvSpPr txBox="1"/>
          <p:nvPr>
            <p:custDataLst>
              <p:tags r:id="rId4"/>
            </p:custDataLst>
          </p:nvPr>
        </p:nvSpPr>
        <p:spPr>
          <a:xfrm>
            <a:off x="3354705" y="2616200"/>
            <a:ext cx="8641715" cy="619760"/>
          </a:xfrm>
          <a:prstGeom prst="rect">
            <a:avLst/>
          </a:prstGeom>
          <a:noFill/>
        </p:spPr>
        <p:txBody>
          <a:bodyPr wrap="square" anchor="ctr" anchorCtr="0">
            <a:noAutofit/>
          </a:bodyPr>
          <a:lstStyle/>
          <a:p>
            <a:pPr algn="l">
              <a:lnSpc>
                <a:spcPct val="100000"/>
              </a:lnSpc>
            </a:pPr>
            <a:r>
              <a:rPr lang="zh-CN" altLang="en-US" sz="2000" b="1" dirty="0">
                <a:latin typeface="微软雅黑" panose="020B0503020204020204" pitchFamily="34" charset="-122"/>
                <a:ea typeface="微软雅黑" panose="020B0503020204020204" pitchFamily="34" charset="-122"/>
                <a:sym typeface="+mn-ea"/>
              </a:rPr>
              <a:t>临床研究未发现不良反应及严重不良事件，安全性好</a:t>
            </a:r>
            <a:endParaRPr lang="zh-CN" altLang="en-US" sz="2000" b="1" dirty="0">
              <a:solidFill>
                <a:srgbClr val="C00000"/>
              </a:solidFill>
              <a:latin typeface="微软雅黑" panose="020B0503020204020204" pitchFamily="34" charset="-122"/>
              <a:ea typeface="微软雅黑" panose="020B0503020204020204" pitchFamily="34" charset="-122"/>
            </a:endParaRPr>
          </a:p>
        </p:txBody>
      </p:sp>
      <p:grpSp>
        <p:nvGrpSpPr>
          <p:cNvPr id="12" name="组合 11"/>
          <p:cNvGrpSpPr/>
          <p:nvPr>
            <p:custDataLst>
              <p:tags r:id="rId5"/>
            </p:custDataLst>
          </p:nvPr>
        </p:nvGrpSpPr>
        <p:grpSpPr>
          <a:xfrm>
            <a:off x="335360" y="3565251"/>
            <a:ext cx="2941164" cy="769620"/>
            <a:chOff x="2427" y="2908"/>
            <a:chExt cx="5602" cy="1212"/>
          </a:xfrm>
          <a:solidFill>
            <a:srgbClr val="339186"/>
          </a:solidFill>
        </p:grpSpPr>
        <p:sp>
          <p:nvSpPr>
            <p:cNvPr id="13" name="íṧḷïḍe"/>
            <p:cNvSpPr/>
            <p:nvPr>
              <p:custDataLst>
                <p:tags r:id="rId15"/>
              </p:custDataLst>
            </p:nvPr>
          </p:nvSpPr>
          <p:spPr bwMode="auto">
            <a:xfrm>
              <a:off x="2427" y="2908"/>
              <a:ext cx="1062" cy="1212"/>
            </a:xfrm>
            <a:custGeom>
              <a:avLst/>
              <a:gdLst>
                <a:gd name="T0" fmla="*/ 573 w 1146"/>
                <a:gd name="T1" fmla="*/ 0 h 1307"/>
                <a:gd name="T2" fmla="*/ 1146 w 1146"/>
                <a:gd name="T3" fmla="*/ 287 h 1307"/>
                <a:gd name="T4" fmla="*/ 1146 w 1146"/>
                <a:gd name="T5" fmla="*/ 1021 h 1307"/>
                <a:gd name="T6" fmla="*/ 573 w 1146"/>
                <a:gd name="T7" fmla="*/ 1307 h 1307"/>
                <a:gd name="T8" fmla="*/ 0 w 1146"/>
                <a:gd name="T9" fmla="*/ 1021 h 1307"/>
                <a:gd name="T10" fmla="*/ 0 w 1146"/>
                <a:gd name="T11" fmla="*/ 287 h 1307"/>
                <a:gd name="T12" fmla="*/ 573 w 1146"/>
                <a:gd name="T13" fmla="*/ 0 h 1307"/>
              </a:gdLst>
              <a:ahLst/>
              <a:cxnLst>
                <a:cxn ang="0">
                  <a:pos x="T0" y="T1"/>
                </a:cxn>
                <a:cxn ang="0">
                  <a:pos x="T2" y="T3"/>
                </a:cxn>
                <a:cxn ang="0">
                  <a:pos x="T4" y="T5"/>
                </a:cxn>
                <a:cxn ang="0">
                  <a:pos x="T6" y="T7"/>
                </a:cxn>
                <a:cxn ang="0">
                  <a:pos x="T8" y="T9"/>
                </a:cxn>
                <a:cxn ang="0">
                  <a:pos x="T10" y="T11"/>
                </a:cxn>
                <a:cxn ang="0">
                  <a:pos x="T12" y="T13"/>
                </a:cxn>
              </a:cxnLst>
              <a:rect l="0" t="0" r="r" b="b"/>
              <a:pathLst>
                <a:path w="1146" h="1307">
                  <a:moveTo>
                    <a:pt x="573" y="0"/>
                  </a:moveTo>
                  <a:lnTo>
                    <a:pt x="1146" y="287"/>
                  </a:lnTo>
                  <a:lnTo>
                    <a:pt x="1146" y="1021"/>
                  </a:lnTo>
                  <a:lnTo>
                    <a:pt x="573" y="1307"/>
                  </a:lnTo>
                  <a:lnTo>
                    <a:pt x="0" y="1021"/>
                  </a:lnTo>
                  <a:lnTo>
                    <a:pt x="0" y="287"/>
                  </a:lnTo>
                  <a:lnTo>
                    <a:pt x="573" y="0"/>
                  </a:lnTo>
                  <a:close/>
                </a:path>
              </a:pathLst>
            </a:custGeom>
            <a:grpFill/>
            <a:ln w="28575">
              <a:noFill/>
            </a:ln>
          </p:spPr>
          <p:txBody>
            <a:bodyPr vert="horz" wrap="none" lIns="91440" tIns="45720" rIns="91440" bIns="45720" anchor="ctr" anchorCtr="1" compatLnSpc="1">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rPr>
                <a:t>03</a:t>
              </a:r>
            </a:p>
          </p:txBody>
        </p:sp>
        <p:sp>
          <p:nvSpPr>
            <p:cNvPr id="14" name="íSľîḓê"/>
            <p:cNvSpPr txBox="1"/>
            <p:nvPr>
              <p:custDataLst>
                <p:tags r:id="rId16"/>
              </p:custDataLst>
            </p:nvPr>
          </p:nvSpPr>
          <p:spPr>
            <a:xfrm>
              <a:off x="3708" y="3045"/>
              <a:ext cx="4321" cy="959"/>
            </a:xfrm>
            <a:prstGeom prst="rect">
              <a:avLst/>
            </a:prstGeom>
            <a:grpFill/>
          </p:spPr>
          <p:txBody>
            <a:bodyPr wrap="none" lIns="46800" tIns="46800" rIns="46800" bIns="46800" anchor="ctr" anchorCtr="0">
              <a:noAutofit/>
            </a:bodyPr>
            <a:lstStyle/>
            <a:p>
              <a:pPr lvl="0" algn="ctr"/>
              <a:r>
                <a:rPr lang="zh-CN" altLang="en-US" sz="2400" b="1" dirty="0">
                  <a:solidFill>
                    <a:schemeClr val="bg1"/>
                  </a:solidFill>
                  <a:latin typeface="微软雅黑" panose="020B0503020204020204" pitchFamily="34" charset="-122"/>
                  <a:ea typeface="微软雅黑" panose="020B0503020204020204" pitchFamily="34" charset="-122"/>
                </a:rPr>
                <a:t>有效性</a:t>
              </a:r>
            </a:p>
          </p:txBody>
        </p:sp>
      </p:grpSp>
      <p:sp>
        <p:nvSpPr>
          <p:cNvPr id="15" name="文本框 14"/>
          <p:cNvSpPr txBox="1"/>
          <p:nvPr>
            <p:custDataLst>
              <p:tags r:id="rId6"/>
            </p:custDataLst>
          </p:nvPr>
        </p:nvSpPr>
        <p:spPr>
          <a:xfrm>
            <a:off x="3354705" y="3648710"/>
            <a:ext cx="8379460" cy="616585"/>
          </a:xfrm>
          <a:prstGeom prst="rect">
            <a:avLst/>
          </a:prstGeom>
          <a:noFill/>
        </p:spPr>
        <p:txBody>
          <a:bodyPr wrap="square" anchor="ctr" anchorCtr="0">
            <a:noAutofit/>
          </a:bodyPr>
          <a:lstStyle/>
          <a:p>
            <a:pPr algn="l"/>
            <a:r>
              <a:rPr lang="zh-CN" altLang="en-US" sz="2000" b="1" dirty="0">
                <a:latin typeface="微软雅黑" panose="020B0503020204020204" pitchFamily="34" charset="-122"/>
                <a:ea typeface="微软雅黑" panose="020B0503020204020204" pitchFamily="34" charset="-122"/>
                <a:sym typeface="+mn-ea"/>
              </a:rPr>
              <a:t>相比急支糖浆，缩短咳嗽消失时间（缩短</a:t>
            </a:r>
            <a:r>
              <a:rPr lang="en-US" altLang="zh-CN" sz="2000" b="1" dirty="0">
                <a:latin typeface="微软雅黑" panose="020B0503020204020204" pitchFamily="34" charset="-122"/>
                <a:ea typeface="微软雅黑" panose="020B0503020204020204" pitchFamily="34" charset="-122"/>
                <a:sym typeface="+mn-ea"/>
              </a:rPr>
              <a:t>1</a:t>
            </a:r>
            <a:r>
              <a:rPr lang="zh-CN" altLang="en-US" sz="2000" b="1" dirty="0">
                <a:latin typeface="微软雅黑" panose="020B0503020204020204" pitchFamily="34" charset="-122"/>
                <a:ea typeface="微软雅黑" panose="020B0503020204020204" pitchFamily="34" charset="-122"/>
                <a:sym typeface="+mn-ea"/>
              </a:rPr>
              <a:t>天），控制咽干效果显著（有效率</a:t>
            </a:r>
            <a:r>
              <a:rPr lang="en-US" altLang="zh-CN" sz="2000" b="1" dirty="0">
                <a:solidFill>
                  <a:srgbClr val="339186"/>
                </a:solidFill>
                <a:latin typeface="微软雅黑" panose="020B0503020204020204" pitchFamily="34" charset="-122"/>
                <a:ea typeface="微软雅黑" panose="020B0503020204020204" pitchFamily="34" charset="-122"/>
                <a:sym typeface="+mn-ea"/>
              </a:rPr>
              <a:t>81.7%</a:t>
            </a:r>
            <a:r>
              <a:rPr lang="en-US" altLang="zh-CN" sz="2000" b="1" dirty="0">
                <a:solidFill>
                  <a:srgbClr val="FF0000"/>
                </a:solidFill>
                <a:latin typeface="微软雅黑" panose="020B0503020204020204" pitchFamily="34" charset="-122"/>
                <a:ea typeface="微软雅黑" panose="020B0503020204020204" pitchFamily="34" charset="-122"/>
                <a:sym typeface="+mn-ea"/>
              </a:rPr>
              <a:t> </a:t>
            </a:r>
            <a:r>
              <a:rPr lang="en-US" altLang="zh-CN" sz="2000" b="1" dirty="0">
                <a:latin typeface="微软雅黑" panose="020B0503020204020204" pitchFamily="34" charset="-122"/>
                <a:ea typeface="微软雅黑" panose="020B0503020204020204" pitchFamily="34" charset="-122"/>
                <a:sym typeface="+mn-ea"/>
              </a:rPr>
              <a:t>vs 69.1%</a:t>
            </a:r>
            <a:r>
              <a:rPr lang="zh-CN" altLang="en-US" sz="2000" b="1" dirty="0">
                <a:latin typeface="微软雅黑" panose="020B0503020204020204" pitchFamily="34" charset="-122"/>
                <a:ea typeface="微软雅黑" panose="020B0503020204020204" pitchFamily="34" charset="-122"/>
                <a:sym typeface="+mn-ea"/>
              </a:rPr>
              <a:t>），止痰效果好（有效率</a:t>
            </a:r>
            <a:r>
              <a:rPr lang="en-US" altLang="zh-CN" sz="2000" b="1" dirty="0">
                <a:solidFill>
                  <a:srgbClr val="339186"/>
                </a:solidFill>
                <a:latin typeface="微软雅黑" panose="020B0503020204020204" pitchFamily="34" charset="-122"/>
                <a:ea typeface="微软雅黑" panose="020B0503020204020204" pitchFamily="34" charset="-122"/>
                <a:sym typeface="+mn-ea"/>
              </a:rPr>
              <a:t>66.2%</a:t>
            </a:r>
            <a:r>
              <a:rPr lang="zh-CN" altLang="en-US" sz="2000" b="1" dirty="0">
                <a:solidFill>
                  <a:srgbClr val="FF0000"/>
                </a:solidFill>
                <a:latin typeface="微软雅黑" panose="020B0503020204020204" pitchFamily="34" charset="-122"/>
                <a:ea typeface="微软雅黑" panose="020B0503020204020204" pitchFamily="34" charset="-122"/>
                <a:sym typeface="+mn-ea"/>
              </a:rPr>
              <a:t> </a:t>
            </a:r>
            <a:r>
              <a:rPr lang="en-US" altLang="zh-CN" sz="2000" b="1" dirty="0">
                <a:latin typeface="微软雅黑" panose="020B0503020204020204" pitchFamily="34" charset="-122"/>
                <a:ea typeface="微软雅黑" panose="020B0503020204020204" pitchFamily="34" charset="-122"/>
                <a:sym typeface="+mn-ea"/>
              </a:rPr>
              <a:t>vs 56.6%</a:t>
            </a:r>
            <a:r>
              <a:rPr lang="zh-CN" altLang="en-US" sz="2000" b="1" dirty="0">
                <a:latin typeface="微软雅黑" panose="020B0503020204020204" pitchFamily="34" charset="-122"/>
                <a:ea typeface="微软雅黑" panose="020B0503020204020204" pitchFamily="34" charset="-122"/>
                <a:sym typeface="+mn-ea"/>
              </a:rPr>
              <a:t>）</a:t>
            </a:r>
            <a:endParaRPr lang="zh-CN" altLang="en-US" sz="2000" b="1" dirty="0">
              <a:solidFill>
                <a:srgbClr val="FF0000"/>
              </a:solidFill>
              <a:latin typeface="微软雅黑" panose="020B0503020204020204" pitchFamily="34" charset="-122"/>
              <a:ea typeface="微软雅黑" panose="020B0503020204020204" pitchFamily="34" charset="-122"/>
            </a:endParaRPr>
          </a:p>
        </p:txBody>
      </p:sp>
      <p:grpSp>
        <p:nvGrpSpPr>
          <p:cNvPr id="16" name="组合 15"/>
          <p:cNvGrpSpPr/>
          <p:nvPr>
            <p:custDataLst>
              <p:tags r:id="rId7"/>
            </p:custDataLst>
          </p:nvPr>
        </p:nvGrpSpPr>
        <p:grpSpPr>
          <a:xfrm>
            <a:off x="371975" y="4588871"/>
            <a:ext cx="2904549" cy="769620"/>
            <a:chOff x="2427" y="2908"/>
            <a:chExt cx="5602" cy="1212"/>
          </a:xfrm>
          <a:solidFill>
            <a:srgbClr val="339186"/>
          </a:solidFill>
        </p:grpSpPr>
        <p:sp>
          <p:nvSpPr>
            <p:cNvPr id="17" name="íṧḷïḍe"/>
            <p:cNvSpPr/>
            <p:nvPr>
              <p:custDataLst>
                <p:tags r:id="rId13"/>
              </p:custDataLst>
            </p:nvPr>
          </p:nvSpPr>
          <p:spPr bwMode="auto">
            <a:xfrm>
              <a:off x="2427" y="2908"/>
              <a:ext cx="1062" cy="1212"/>
            </a:xfrm>
            <a:custGeom>
              <a:avLst/>
              <a:gdLst>
                <a:gd name="T0" fmla="*/ 573 w 1146"/>
                <a:gd name="T1" fmla="*/ 0 h 1307"/>
                <a:gd name="T2" fmla="*/ 1146 w 1146"/>
                <a:gd name="T3" fmla="*/ 287 h 1307"/>
                <a:gd name="T4" fmla="*/ 1146 w 1146"/>
                <a:gd name="T5" fmla="*/ 1021 h 1307"/>
                <a:gd name="T6" fmla="*/ 573 w 1146"/>
                <a:gd name="T7" fmla="*/ 1307 h 1307"/>
                <a:gd name="T8" fmla="*/ 0 w 1146"/>
                <a:gd name="T9" fmla="*/ 1021 h 1307"/>
                <a:gd name="T10" fmla="*/ 0 w 1146"/>
                <a:gd name="T11" fmla="*/ 287 h 1307"/>
                <a:gd name="T12" fmla="*/ 573 w 1146"/>
                <a:gd name="T13" fmla="*/ 0 h 1307"/>
              </a:gdLst>
              <a:ahLst/>
              <a:cxnLst>
                <a:cxn ang="0">
                  <a:pos x="T0" y="T1"/>
                </a:cxn>
                <a:cxn ang="0">
                  <a:pos x="T2" y="T3"/>
                </a:cxn>
                <a:cxn ang="0">
                  <a:pos x="T4" y="T5"/>
                </a:cxn>
                <a:cxn ang="0">
                  <a:pos x="T6" y="T7"/>
                </a:cxn>
                <a:cxn ang="0">
                  <a:pos x="T8" y="T9"/>
                </a:cxn>
                <a:cxn ang="0">
                  <a:pos x="T10" y="T11"/>
                </a:cxn>
                <a:cxn ang="0">
                  <a:pos x="T12" y="T13"/>
                </a:cxn>
              </a:cxnLst>
              <a:rect l="0" t="0" r="r" b="b"/>
              <a:pathLst>
                <a:path w="1146" h="1307">
                  <a:moveTo>
                    <a:pt x="573" y="0"/>
                  </a:moveTo>
                  <a:lnTo>
                    <a:pt x="1146" y="287"/>
                  </a:lnTo>
                  <a:lnTo>
                    <a:pt x="1146" y="1021"/>
                  </a:lnTo>
                  <a:lnTo>
                    <a:pt x="573" y="1307"/>
                  </a:lnTo>
                  <a:lnTo>
                    <a:pt x="0" y="1021"/>
                  </a:lnTo>
                  <a:lnTo>
                    <a:pt x="0" y="287"/>
                  </a:lnTo>
                  <a:lnTo>
                    <a:pt x="573" y="0"/>
                  </a:lnTo>
                  <a:close/>
                </a:path>
              </a:pathLst>
            </a:custGeom>
            <a:grpFill/>
            <a:ln w="28575">
              <a:noFill/>
            </a:ln>
          </p:spPr>
          <p:txBody>
            <a:bodyPr vert="horz" wrap="none" lIns="91440" tIns="45720" rIns="91440" bIns="45720" anchor="ctr" anchorCtr="1" compatLnSpc="1">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rPr>
                <a:t>04</a:t>
              </a:r>
            </a:p>
          </p:txBody>
        </p:sp>
        <p:sp>
          <p:nvSpPr>
            <p:cNvPr id="18" name="íSľîḓê"/>
            <p:cNvSpPr txBox="1"/>
            <p:nvPr>
              <p:custDataLst>
                <p:tags r:id="rId14"/>
              </p:custDataLst>
            </p:nvPr>
          </p:nvSpPr>
          <p:spPr>
            <a:xfrm>
              <a:off x="3708" y="3045"/>
              <a:ext cx="4321" cy="959"/>
            </a:xfrm>
            <a:prstGeom prst="rect">
              <a:avLst/>
            </a:prstGeom>
            <a:grpFill/>
          </p:spPr>
          <p:txBody>
            <a:bodyPr wrap="none" lIns="46800" tIns="46800" rIns="46800" bIns="46800" anchor="ctr" anchorCtr="0">
              <a:noAutofit/>
            </a:bodyPr>
            <a:lstStyle/>
            <a:p>
              <a:pPr lvl="0" algn="ctr"/>
              <a:r>
                <a:rPr lang="zh-CN" altLang="en-US" sz="2400" b="1" dirty="0">
                  <a:solidFill>
                    <a:schemeClr val="bg1"/>
                  </a:solidFill>
                  <a:latin typeface="微软雅黑" panose="020B0503020204020204" pitchFamily="34" charset="-122"/>
                  <a:ea typeface="微软雅黑" panose="020B0503020204020204" pitchFamily="34" charset="-122"/>
                </a:rPr>
                <a:t>创新性</a:t>
              </a:r>
            </a:p>
          </p:txBody>
        </p:sp>
      </p:grpSp>
      <p:sp>
        <p:nvSpPr>
          <p:cNvPr id="19" name="文本框 18"/>
          <p:cNvSpPr txBox="1"/>
          <p:nvPr>
            <p:custDataLst>
              <p:tags r:id="rId8"/>
            </p:custDataLst>
          </p:nvPr>
        </p:nvSpPr>
        <p:spPr>
          <a:xfrm>
            <a:off x="3354705" y="4676775"/>
            <a:ext cx="8837295" cy="605155"/>
          </a:xfrm>
          <a:prstGeom prst="rect">
            <a:avLst/>
          </a:prstGeom>
          <a:noFill/>
        </p:spPr>
        <p:txBody>
          <a:bodyPr wrap="square" anchor="ctr" anchorCtr="0">
            <a:noAutofit/>
          </a:bodyPr>
          <a:lstStyle/>
          <a:p>
            <a:pPr algn="l"/>
            <a:r>
              <a:rPr lang="zh-CN" sz="2000" b="1" dirty="0">
                <a:solidFill>
                  <a:srgbClr val="339186"/>
                </a:solidFill>
                <a:latin typeface="微软雅黑" panose="020B0503020204020204" pitchFamily="34" charset="-122"/>
                <a:ea typeface="微软雅黑" panose="020B0503020204020204" pitchFamily="34" charset="-122"/>
              </a:rPr>
              <a:t>国家卫计委</a:t>
            </a:r>
            <a:r>
              <a:rPr sz="2000" b="1" dirty="0">
                <a:solidFill>
                  <a:srgbClr val="339186"/>
                </a:solidFill>
                <a:latin typeface="微软雅黑" panose="020B0503020204020204" pitchFamily="34" charset="-122"/>
                <a:ea typeface="微软雅黑" panose="020B0503020204020204" pitchFamily="34" charset="-122"/>
              </a:rPr>
              <a:t>“重大新药创制”科技重大专项</a:t>
            </a:r>
            <a:endParaRPr lang="zh-CN" altLang="en-US" sz="2000" b="1" dirty="0">
              <a:solidFill>
                <a:srgbClr val="339186"/>
              </a:solidFill>
              <a:latin typeface="微软雅黑" panose="020B0503020204020204" pitchFamily="34" charset="-122"/>
              <a:ea typeface="微软雅黑" panose="020B0503020204020204" pitchFamily="34" charset="-122"/>
            </a:endParaRPr>
          </a:p>
        </p:txBody>
      </p:sp>
      <p:grpSp>
        <p:nvGrpSpPr>
          <p:cNvPr id="20" name="组合 19"/>
          <p:cNvGrpSpPr/>
          <p:nvPr>
            <p:custDataLst>
              <p:tags r:id="rId9"/>
            </p:custDataLst>
          </p:nvPr>
        </p:nvGrpSpPr>
        <p:grpSpPr>
          <a:xfrm>
            <a:off x="365183" y="5612491"/>
            <a:ext cx="2911341" cy="769620"/>
            <a:chOff x="2427" y="2908"/>
            <a:chExt cx="5602" cy="1212"/>
          </a:xfrm>
          <a:solidFill>
            <a:srgbClr val="339186"/>
          </a:solidFill>
        </p:grpSpPr>
        <p:sp>
          <p:nvSpPr>
            <p:cNvPr id="21" name="íṧḷïḍe"/>
            <p:cNvSpPr/>
            <p:nvPr>
              <p:custDataLst>
                <p:tags r:id="rId11"/>
              </p:custDataLst>
            </p:nvPr>
          </p:nvSpPr>
          <p:spPr bwMode="auto">
            <a:xfrm>
              <a:off x="2427" y="2908"/>
              <a:ext cx="1062" cy="1212"/>
            </a:xfrm>
            <a:custGeom>
              <a:avLst/>
              <a:gdLst>
                <a:gd name="T0" fmla="*/ 573 w 1146"/>
                <a:gd name="T1" fmla="*/ 0 h 1307"/>
                <a:gd name="T2" fmla="*/ 1146 w 1146"/>
                <a:gd name="T3" fmla="*/ 287 h 1307"/>
                <a:gd name="T4" fmla="*/ 1146 w 1146"/>
                <a:gd name="T5" fmla="*/ 1021 h 1307"/>
                <a:gd name="T6" fmla="*/ 573 w 1146"/>
                <a:gd name="T7" fmla="*/ 1307 h 1307"/>
                <a:gd name="T8" fmla="*/ 0 w 1146"/>
                <a:gd name="T9" fmla="*/ 1021 h 1307"/>
                <a:gd name="T10" fmla="*/ 0 w 1146"/>
                <a:gd name="T11" fmla="*/ 287 h 1307"/>
                <a:gd name="T12" fmla="*/ 573 w 1146"/>
                <a:gd name="T13" fmla="*/ 0 h 1307"/>
              </a:gdLst>
              <a:ahLst/>
              <a:cxnLst>
                <a:cxn ang="0">
                  <a:pos x="T0" y="T1"/>
                </a:cxn>
                <a:cxn ang="0">
                  <a:pos x="T2" y="T3"/>
                </a:cxn>
                <a:cxn ang="0">
                  <a:pos x="T4" y="T5"/>
                </a:cxn>
                <a:cxn ang="0">
                  <a:pos x="T6" y="T7"/>
                </a:cxn>
                <a:cxn ang="0">
                  <a:pos x="T8" y="T9"/>
                </a:cxn>
                <a:cxn ang="0">
                  <a:pos x="T10" y="T11"/>
                </a:cxn>
                <a:cxn ang="0">
                  <a:pos x="T12" y="T13"/>
                </a:cxn>
              </a:cxnLst>
              <a:rect l="0" t="0" r="r" b="b"/>
              <a:pathLst>
                <a:path w="1146" h="1307">
                  <a:moveTo>
                    <a:pt x="573" y="0"/>
                  </a:moveTo>
                  <a:lnTo>
                    <a:pt x="1146" y="287"/>
                  </a:lnTo>
                  <a:lnTo>
                    <a:pt x="1146" y="1021"/>
                  </a:lnTo>
                  <a:lnTo>
                    <a:pt x="573" y="1307"/>
                  </a:lnTo>
                  <a:lnTo>
                    <a:pt x="0" y="1021"/>
                  </a:lnTo>
                  <a:lnTo>
                    <a:pt x="0" y="287"/>
                  </a:lnTo>
                  <a:lnTo>
                    <a:pt x="573" y="0"/>
                  </a:lnTo>
                  <a:close/>
                </a:path>
              </a:pathLst>
            </a:custGeom>
            <a:grpFill/>
            <a:ln w="28575">
              <a:noFill/>
            </a:ln>
          </p:spPr>
          <p:txBody>
            <a:bodyPr vert="horz" wrap="none" lIns="91440" tIns="45720" rIns="91440" bIns="45720" anchor="ctr" anchorCtr="1" compatLnSpc="1">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rPr>
                <a:t>05</a:t>
              </a:r>
            </a:p>
          </p:txBody>
        </p:sp>
        <p:sp>
          <p:nvSpPr>
            <p:cNvPr id="22" name="íSľîḓê"/>
            <p:cNvSpPr txBox="1"/>
            <p:nvPr>
              <p:custDataLst>
                <p:tags r:id="rId12"/>
              </p:custDataLst>
            </p:nvPr>
          </p:nvSpPr>
          <p:spPr>
            <a:xfrm>
              <a:off x="3708" y="3045"/>
              <a:ext cx="4321" cy="959"/>
            </a:xfrm>
            <a:prstGeom prst="rect">
              <a:avLst/>
            </a:prstGeom>
            <a:grpFill/>
          </p:spPr>
          <p:txBody>
            <a:bodyPr wrap="none" lIns="46800" tIns="46800" rIns="46800" bIns="46800" anchor="ctr" anchorCtr="0">
              <a:noAutofit/>
            </a:bodyPr>
            <a:lstStyle/>
            <a:p>
              <a:pPr lvl="0" algn="ctr"/>
              <a:r>
                <a:rPr lang="zh-CN" altLang="en-US" sz="2400" b="1" dirty="0">
                  <a:solidFill>
                    <a:schemeClr val="bg1"/>
                  </a:solidFill>
                  <a:latin typeface="微软雅黑" panose="020B0503020204020204" pitchFamily="34" charset="-122"/>
                  <a:ea typeface="微软雅黑" panose="020B0503020204020204" pitchFamily="34" charset="-122"/>
                </a:rPr>
                <a:t>公平性</a:t>
              </a:r>
            </a:p>
          </p:txBody>
        </p:sp>
      </p:grpSp>
      <p:sp>
        <p:nvSpPr>
          <p:cNvPr id="23" name="文本框 22"/>
          <p:cNvSpPr txBox="1"/>
          <p:nvPr>
            <p:custDataLst>
              <p:tags r:id="rId10"/>
            </p:custDataLst>
          </p:nvPr>
        </p:nvSpPr>
        <p:spPr>
          <a:xfrm>
            <a:off x="3354705" y="5699760"/>
            <a:ext cx="8871585" cy="617220"/>
          </a:xfrm>
          <a:prstGeom prst="rect">
            <a:avLst/>
          </a:prstGeom>
          <a:noFill/>
        </p:spPr>
        <p:txBody>
          <a:bodyPr wrap="square" anchor="ctr" anchorCtr="0">
            <a:noAutofit/>
          </a:bodyPr>
          <a:lstStyle/>
          <a:p>
            <a:pPr algn="l"/>
            <a:r>
              <a:rPr kumimoji="0" lang="zh-CN" altLang="en-US" sz="2000" b="1" i="0" u="none" strike="noStrike" kern="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宋体" panose="02010600030101010101" pitchFamily="2" charset="-122"/>
              </a:rPr>
              <a:t>目录内药品更优替代方案，弥补目录短板，</a:t>
            </a:r>
            <a:r>
              <a:rPr lang="zh-CN" altLang="en-US" sz="2000" b="1" kern="0" dirty="0">
                <a:latin typeface="微软雅黑" panose="020B0503020204020204" pitchFamily="34" charset="-122"/>
                <a:ea typeface="微软雅黑" panose="020B0503020204020204" pitchFamily="34" charset="-122"/>
                <a:cs typeface="宋体" panose="02010600030101010101" pitchFamily="2" charset="-122"/>
              </a:rPr>
              <a:t>对基金影响可控</a:t>
            </a:r>
            <a:endParaRPr kumimoji="0" lang="zh-CN" altLang="en-US" sz="2000" b="1" i="0" u="none" strike="noStrike" kern="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p:txBody>
      </p:sp>
      <p:cxnSp>
        <p:nvCxnSpPr>
          <p:cNvPr id="24" name="直接连接符 23"/>
          <p:cNvCxnSpPr/>
          <p:nvPr/>
        </p:nvCxnSpPr>
        <p:spPr>
          <a:xfrm>
            <a:off x="-635" y="769620"/>
            <a:ext cx="12190730" cy="0"/>
          </a:xfrm>
          <a:prstGeom prst="line">
            <a:avLst/>
          </a:prstGeom>
          <a:ln w="28575" cmpd="sng">
            <a:solidFill>
              <a:srgbClr val="BED4D1"/>
            </a:solidFill>
            <a:prstDash val="solid"/>
            <a:tailEnd type="non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custDataLst>
              <p:tags r:id="rId1"/>
            </p:custDataLst>
          </p:nvPr>
        </p:nvSpPr>
        <p:spPr>
          <a:xfrm>
            <a:off x="865505" y="1558290"/>
            <a:ext cx="5040630" cy="4526915"/>
          </a:xfrm>
          <a:prstGeom prst="rect">
            <a:avLst/>
          </a:prstGeom>
          <a:noFill/>
          <a:ln w="12700">
            <a:solidFill>
              <a:schemeClr val="bg1">
                <a:lumMod val="75000"/>
              </a:schemeClr>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9" name="矩形 8"/>
          <p:cNvSpPr/>
          <p:nvPr>
            <p:custDataLst>
              <p:tags r:id="rId2"/>
            </p:custDataLst>
          </p:nvPr>
        </p:nvSpPr>
        <p:spPr>
          <a:xfrm>
            <a:off x="6287135" y="1558925"/>
            <a:ext cx="5039995" cy="4526915"/>
          </a:xfrm>
          <a:prstGeom prst="rect">
            <a:avLst/>
          </a:prstGeom>
          <a:noFill/>
          <a:ln w="12700">
            <a:solidFill>
              <a:schemeClr val="bg1">
                <a:lumMod val="75000"/>
              </a:schemeClr>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6" name="矩形 5"/>
          <p:cNvSpPr/>
          <p:nvPr>
            <p:custDataLst>
              <p:tags r:id="rId3"/>
            </p:custDataLst>
          </p:nvPr>
        </p:nvSpPr>
        <p:spPr>
          <a:xfrm>
            <a:off x="865505" y="936000"/>
            <a:ext cx="5039995" cy="648000"/>
          </a:xfrm>
          <a:prstGeom prst="rect">
            <a:avLst/>
          </a:prstGeom>
          <a:solidFill>
            <a:srgbClr val="33918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mn-cs"/>
              </a:rPr>
              <a:t>药品基本信息</a:t>
            </a:r>
          </a:p>
        </p:txBody>
      </p:sp>
      <p:sp>
        <p:nvSpPr>
          <p:cNvPr id="11" name="矩形 10"/>
          <p:cNvSpPr/>
          <p:nvPr>
            <p:custDataLst>
              <p:tags r:id="rId4"/>
            </p:custDataLst>
          </p:nvPr>
        </p:nvSpPr>
        <p:spPr>
          <a:xfrm>
            <a:off x="6287135" y="936000"/>
            <a:ext cx="5039995" cy="648000"/>
          </a:xfrm>
          <a:prstGeom prst="rect">
            <a:avLst/>
          </a:prstGeom>
          <a:solidFill>
            <a:srgbClr val="33918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mn-cs"/>
              </a:rPr>
              <a:t>疾病基本情况</a:t>
            </a:r>
          </a:p>
        </p:txBody>
      </p:sp>
      <p:sp>
        <p:nvSpPr>
          <p:cNvPr id="16" name="文本框 15"/>
          <p:cNvSpPr txBox="1"/>
          <p:nvPr>
            <p:custDataLst>
              <p:tags r:id="rId5"/>
            </p:custDataLst>
          </p:nvPr>
        </p:nvSpPr>
        <p:spPr>
          <a:xfrm>
            <a:off x="865505" y="1564640"/>
            <a:ext cx="5039995" cy="4521200"/>
          </a:xfrm>
          <a:prstGeom prst="rect">
            <a:avLst/>
          </a:prstGeom>
          <a:noFill/>
        </p:spPr>
        <p:txBody>
          <a:bodyPr wrap="square">
            <a:noAutofit/>
          </a:bodyPr>
          <a:lstStyle/>
          <a:p>
            <a:pPr marR="0" lvl="0" indent="0" algn="just" defTabSz="914400" rtl="0" fontAlgn="auto">
              <a:lnSpc>
                <a:spcPct val="150000"/>
              </a:lnSpc>
              <a:spcBef>
                <a:spcPts val="0"/>
              </a:spcBef>
              <a:spcAft>
                <a:spcPts val="0"/>
              </a:spcAft>
              <a:buClrTx/>
              <a:buSzTx/>
              <a:buFontTx/>
              <a:buNone/>
              <a:defRPr/>
            </a:pPr>
            <a:r>
              <a:rPr kumimoji="0" lang="zh-CN" altLang="en-US" sz="16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通用名 ：</a:t>
            </a:r>
            <a:r>
              <a:rPr kumimoji="0" lang="zh-CN" altLang="en-US"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九味止咳口服液</a:t>
            </a:r>
          </a:p>
          <a:p>
            <a:pPr marR="0" lvl="0" indent="0" algn="just" defTabSz="914400" rtl="0" fontAlgn="auto">
              <a:lnSpc>
                <a:spcPct val="150000"/>
              </a:lnSpc>
              <a:spcBef>
                <a:spcPts val="0"/>
              </a:spcBef>
              <a:spcAft>
                <a:spcPts val="0"/>
              </a:spcAft>
              <a:buClrTx/>
              <a:buSzTx/>
              <a:buFontTx/>
              <a:buNone/>
              <a:defRPr/>
            </a:pPr>
            <a:r>
              <a:rPr lang="zh-CN" altLang="en-US" sz="1600" b="1"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组方成分：</a:t>
            </a:r>
            <a:r>
              <a:rPr lang="zh-CN" altLang="en-US" sz="160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矮地茶、蜜枇杷叶、麻黄、苦杏仁、薄荷、陈皮、竹茹、鱼腥草、炙甘草。</a:t>
            </a:r>
            <a:endParaRPr kumimoji="0" lang="zh-CN" altLang="en-US"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a:p>
            <a:pPr marR="0" lvl="0" indent="0" algn="just" defTabSz="914400" rtl="0" fontAlgn="auto">
              <a:lnSpc>
                <a:spcPct val="150000"/>
              </a:lnSpc>
              <a:spcBef>
                <a:spcPts val="0"/>
              </a:spcBef>
              <a:spcAft>
                <a:spcPts val="0"/>
              </a:spcAft>
              <a:buClrTx/>
              <a:buSzTx/>
              <a:buFontTx/>
              <a:buNone/>
              <a:defRPr/>
            </a:pPr>
            <a:r>
              <a:rPr lang="zh-CN" altLang="en-US" sz="1600" b="1"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注册规格</a:t>
            </a:r>
            <a:r>
              <a:rPr lang="zh-CN" altLang="en-US" sz="1600" b="1" noProof="0" dirty="0">
                <a:ln>
                  <a:noFill/>
                </a:ln>
                <a:solidFill>
                  <a:schemeClr val="tx1"/>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noProof="0" dirty="0">
                <a:ln>
                  <a:noFill/>
                </a:ln>
                <a:solidFill>
                  <a:schemeClr val="tx1"/>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每1</a:t>
            </a:r>
            <a:r>
              <a:rPr lang="en-US" altLang="zh-CN" sz="1600" noProof="0" dirty="0">
                <a:ln>
                  <a:noFill/>
                </a:ln>
                <a:solidFill>
                  <a:schemeClr val="tx1"/>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ml</a:t>
            </a:r>
            <a:r>
              <a:rPr lang="zh-CN" altLang="en-US" sz="1600" noProof="0" dirty="0">
                <a:ln>
                  <a:noFill/>
                </a:ln>
                <a:solidFill>
                  <a:schemeClr val="tx1"/>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相当于饮片</a:t>
            </a:r>
            <a:r>
              <a:rPr lang="en-US" altLang="zh-CN" sz="1600" noProof="0" dirty="0">
                <a:ln>
                  <a:noFill/>
                </a:ln>
                <a:solidFill>
                  <a:schemeClr val="tx1"/>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2.14g </a:t>
            </a:r>
            <a:r>
              <a:rPr lang="zh-CN" altLang="en-US" sz="1600" spc="5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 </a:t>
            </a:r>
          </a:p>
          <a:p>
            <a:pPr marR="0" lvl="0" indent="0" algn="just" defTabSz="914400" rtl="0" fontAlgn="auto">
              <a:lnSpc>
                <a:spcPct val="150000"/>
              </a:lnSpc>
              <a:spcBef>
                <a:spcPts val="0"/>
              </a:spcBef>
              <a:spcAft>
                <a:spcPts val="0"/>
              </a:spcAft>
              <a:buClrTx/>
              <a:buSzTx/>
              <a:buFontTx/>
              <a:buNone/>
              <a:defRPr/>
            </a:pPr>
            <a:r>
              <a:rPr lang="zh-CN" altLang="en-US" sz="1600" b="1" noProof="0" dirty="0">
                <a:ln>
                  <a:noFill/>
                </a:ln>
                <a:solidFill>
                  <a:schemeClr val="tx1"/>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功能主治</a:t>
            </a:r>
            <a:r>
              <a:rPr lang="zh-CN" altLang="en-US" sz="1600" b="1" spc="-155" noProof="0" dirty="0">
                <a:ln>
                  <a:noFill/>
                </a:ln>
                <a:solidFill>
                  <a:schemeClr val="tx1"/>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spc="-11" noProof="0" dirty="0">
                <a:ln>
                  <a:noFill/>
                </a:ln>
                <a:solidFill>
                  <a:schemeClr val="tx1"/>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宣肺止咳。用于急性气管</a:t>
            </a:r>
            <a:r>
              <a:rPr lang="en-US" altLang="zh-CN" sz="1600" spc="-11" noProof="0" dirty="0">
                <a:ln>
                  <a:noFill/>
                </a:ln>
                <a:solidFill>
                  <a:schemeClr val="tx1"/>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spc="-11" noProof="0" dirty="0">
                <a:ln>
                  <a:noFill/>
                </a:ln>
                <a:solidFill>
                  <a:schemeClr val="tx1"/>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支气管炎中医辨证属风热证的咳嗽</a:t>
            </a:r>
            <a:r>
              <a:rPr lang="zh-CN" altLang="en-US" sz="1600" spc="-11" noProof="0" dirty="0">
                <a:ln>
                  <a:noFill/>
                </a:ln>
                <a:solidFill>
                  <a:srgbClr val="0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，伴见咳痰、咽干，舌红苔薄黄、脉浮数或浮滑。</a:t>
            </a:r>
          </a:p>
          <a:p>
            <a:pPr marR="0" lvl="0" indent="0" algn="just" defTabSz="914400" rtl="0" fontAlgn="auto">
              <a:lnSpc>
                <a:spcPct val="150000"/>
              </a:lnSpc>
              <a:spcBef>
                <a:spcPts val="0"/>
              </a:spcBef>
              <a:spcAft>
                <a:spcPts val="0"/>
              </a:spcAft>
              <a:buClrTx/>
              <a:buSzTx/>
              <a:buFontTx/>
              <a:buNone/>
              <a:defRPr/>
            </a:pPr>
            <a:r>
              <a:rPr lang="zh-CN" altLang="en-US" sz="1600" b="1"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用法用</a:t>
            </a:r>
            <a:r>
              <a:rPr lang="zh-CN" altLang="en-US" sz="1600" b="1" spc="-5"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量：</a:t>
            </a:r>
            <a:r>
              <a:rPr lang="zh-CN" altLang="en-US" sz="1600" spc="-11" noProof="0" dirty="0">
                <a:ln>
                  <a:noFill/>
                </a:ln>
                <a:solidFill>
                  <a:srgbClr val="0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口服，一次</a:t>
            </a:r>
            <a:r>
              <a:rPr lang="en-US" altLang="zh-CN" sz="1600" spc="-11" noProof="0" dirty="0">
                <a:ln>
                  <a:noFill/>
                </a:ln>
                <a:solidFill>
                  <a:srgbClr val="0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20 ml</a:t>
            </a:r>
            <a:r>
              <a:rPr lang="zh-CN" altLang="en-US" sz="1600" spc="-11" noProof="0" dirty="0">
                <a:ln>
                  <a:noFill/>
                </a:ln>
                <a:solidFill>
                  <a:srgbClr val="0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600" spc="-11" noProof="0" dirty="0">
                <a:ln>
                  <a:noFill/>
                </a:ln>
                <a:solidFill>
                  <a:srgbClr val="0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600" spc="-11" noProof="0" dirty="0">
                <a:ln>
                  <a:noFill/>
                </a:ln>
                <a:solidFill>
                  <a:srgbClr val="0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支），一日</a:t>
            </a:r>
            <a:r>
              <a:rPr lang="en-US" altLang="zh-CN" sz="1600" spc="-11" noProof="0" dirty="0">
                <a:ln>
                  <a:noFill/>
                </a:ln>
                <a:solidFill>
                  <a:srgbClr val="0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1600" spc="-11" noProof="0" dirty="0">
                <a:ln>
                  <a:noFill/>
                </a:ln>
                <a:solidFill>
                  <a:srgbClr val="0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次</a:t>
            </a:r>
          </a:p>
          <a:p>
            <a:pPr marR="0" lvl="0" indent="0" algn="just" defTabSz="914400" rtl="0" fontAlgn="auto">
              <a:lnSpc>
                <a:spcPct val="150000"/>
              </a:lnSpc>
              <a:spcBef>
                <a:spcPts val="0"/>
              </a:spcBef>
              <a:spcAft>
                <a:spcPts val="0"/>
              </a:spcAft>
              <a:buClrTx/>
              <a:buSzTx/>
              <a:buFontTx/>
              <a:buNone/>
              <a:defRPr/>
            </a:pPr>
            <a:r>
              <a:rPr lang="zh-CN" altLang="en-US" sz="1600" b="1"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中国大陆首次上市时间：</a:t>
            </a:r>
            <a:r>
              <a:rPr lang="en-US" altLang="zh-CN" sz="1600" spc="50" dirty="0">
                <a:latin typeface="微软雅黑" panose="020B0503020204020204" pitchFamily="34" charset="-122"/>
                <a:ea typeface="微软雅黑" panose="020B0503020204020204" pitchFamily="34" charset="-122"/>
                <a:cs typeface="微软雅黑" panose="020B0503020204020204" pitchFamily="34" charset="-122"/>
                <a:sym typeface="+mn-ea"/>
              </a:rPr>
              <a:t>2024</a:t>
            </a:r>
            <a:r>
              <a:rPr lang="zh-CN" altLang="en-US" sz="1600" spc="5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600" spc="50" dirty="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600" spc="50" dirty="0">
                <a:latin typeface="微软雅黑" panose="020B0503020204020204" pitchFamily="34" charset="-122"/>
                <a:ea typeface="微软雅黑" panose="020B0503020204020204" pitchFamily="34" charset="-122"/>
                <a:cs typeface="微软雅黑" panose="020B0503020204020204" pitchFamily="34" charset="-122"/>
                <a:sym typeface="+mn-ea"/>
              </a:rPr>
              <a:t>月</a:t>
            </a:r>
            <a:r>
              <a:rPr lang="en-US" altLang="zh-CN" sz="1600" spc="50" dirty="0">
                <a:latin typeface="微软雅黑" panose="020B0503020204020204" pitchFamily="34" charset="-122"/>
                <a:ea typeface="微软雅黑" panose="020B0503020204020204" pitchFamily="34" charset="-122"/>
                <a:cs typeface="微软雅黑" panose="020B0503020204020204" pitchFamily="34" charset="-122"/>
                <a:sym typeface="+mn-ea"/>
              </a:rPr>
              <a:t>20</a:t>
            </a:r>
            <a:r>
              <a:rPr lang="zh-CN" altLang="en-US" sz="1600" spc="50" dirty="0">
                <a:latin typeface="微软雅黑" panose="020B0503020204020204" pitchFamily="34" charset="-122"/>
                <a:ea typeface="微软雅黑" panose="020B0503020204020204" pitchFamily="34" charset="-122"/>
                <a:cs typeface="微软雅黑" panose="020B0503020204020204" pitchFamily="34" charset="-122"/>
                <a:sym typeface="+mn-ea"/>
              </a:rPr>
              <a:t>日</a:t>
            </a:r>
            <a:endParaRPr kumimoji="0" lang="zh-CN" altLang="en-US" sz="16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a:p>
            <a:pPr marR="0" lvl="0" indent="0" algn="just" defTabSz="914400" rtl="0" fontAlgn="auto">
              <a:lnSpc>
                <a:spcPct val="150000"/>
              </a:lnSpc>
              <a:spcBef>
                <a:spcPts val="0"/>
              </a:spcBef>
              <a:spcAft>
                <a:spcPts val="0"/>
              </a:spcAft>
              <a:buClrTx/>
              <a:buSzTx/>
              <a:buFontTx/>
              <a:buNone/>
              <a:defRPr/>
            </a:pPr>
            <a:r>
              <a:rPr lang="zh-CN" altLang="en-US" sz="1600" b="1"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目前大陆地区同通用名药品的上市情况：</a:t>
            </a:r>
            <a:r>
              <a:rPr lang="zh-CN" altLang="en-US" sz="1600" spc="50" dirty="0">
                <a:latin typeface="微软雅黑" panose="020B0503020204020204" pitchFamily="34" charset="-122"/>
                <a:ea typeface="微软雅黑" panose="020B0503020204020204" pitchFamily="34" charset="-122"/>
                <a:cs typeface="微软雅黑" panose="020B0503020204020204" pitchFamily="34" charset="-122"/>
                <a:sym typeface="+mn-ea"/>
              </a:rPr>
              <a:t>无</a:t>
            </a:r>
            <a:endParaRPr kumimoji="0" lang="en-US" altLang="zh-CN"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a:p>
            <a:pPr marR="0" lvl="0" indent="0" algn="just" defTabSz="914400" rtl="0" fontAlgn="auto">
              <a:lnSpc>
                <a:spcPct val="150000"/>
              </a:lnSpc>
              <a:spcBef>
                <a:spcPts val="0"/>
              </a:spcBef>
              <a:spcAft>
                <a:spcPts val="0"/>
              </a:spcAft>
              <a:buClrTx/>
              <a:buSzTx/>
              <a:buFontTx/>
              <a:buNone/>
              <a:defRPr/>
            </a:pPr>
            <a:r>
              <a:rPr lang="zh-CN" altLang="en-US" sz="1600" b="1"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全球首个上市国家及时间：</a:t>
            </a:r>
            <a:r>
              <a:rPr lang="zh-CN" altLang="en-US" sz="1600" spc="50" dirty="0">
                <a:latin typeface="微软雅黑" panose="020B0503020204020204" pitchFamily="34" charset="-122"/>
                <a:ea typeface="微软雅黑" panose="020B0503020204020204" pitchFamily="34" charset="-122"/>
                <a:cs typeface="微软雅黑" panose="020B0503020204020204" pitchFamily="34" charset="-122"/>
                <a:sym typeface="+mn-ea"/>
              </a:rPr>
              <a:t>中国 </a:t>
            </a:r>
            <a:r>
              <a:rPr lang="en-US" altLang="zh-CN" sz="1600" spc="50" dirty="0">
                <a:latin typeface="微软雅黑" panose="020B0503020204020204" pitchFamily="34" charset="-122"/>
                <a:ea typeface="微软雅黑" panose="020B0503020204020204" pitchFamily="34" charset="-122"/>
                <a:cs typeface="微软雅黑" panose="020B0503020204020204" pitchFamily="34" charset="-122"/>
                <a:sym typeface="+mn-ea"/>
              </a:rPr>
              <a:t> 2024</a:t>
            </a:r>
            <a:r>
              <a:rPr lang="zh-CN" altLang="en-US" sz="1600" spc="5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600" spc="50" dirty="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600" spc="50" dirty="0">
                <a:latin typeface="微软雅黑" panose="020B0503020204020204" pitchFamily="34" charset="-122"/>
                <a:ea typeface="微软雅黑" panose="020B0503020204020204" pitchFamily="34" charset="-122"/>
                <a:cs typeface="微软雅黑" panose="020B0503020204020204" pitchFamily="34" charset="-122"/>
                <a:sym typeface="+mn-ea"/>
              </a:rPr>
              <a:t>月</a:t>
            </a:r>
            <a:endParaRPr kumimoji="0" lang="en-US" altLang="zh-CN"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a:p>
            <a:pPr marR="0" lvl="0" indent="0" algn="just" defTabSz="914400" rtl="0" fontAlgn="auto">
              <a:lnSpc>
                <a:spcPct val="150000"/>
              </a:lnSpc>
              <a:spcBef>
                <a:spcPts val="0"/>
              </a:spcBef>
              <a:spcAft>
                <a:spcPts val="0"/>
              </a:spcAft>
              <a:buClrTx/>
              <a:buSzTx/>
              <a:buFontTx/>
              <a:buNone/>
              <a:defRPr/>
            </a:pPr>
            <a:r>
              <a:rPr kumimoji="0" lang="zh-CN" altLang="en-US" sz="16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是否为 OTC 药品</a:t>
            </a:r>
            <a:r>
              <a:rPr kumimoji="0" lang="zh-CN" altLang="en-US"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a:t>
            </a:r>
            <a:r>
              <a:rPr kumimoji="0" lang="zh-CN" altLang="en-US"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否</a:t>
            </a:r>
            <a:endParaRPr kumimoji="0" lang="zh-CN" altLang="en-US"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8" name="文本框 17"/>
          <p:cNvSpPr txBox="1"/>
          <p:nvPr>
            <p:custDataLst>
              <p:tags r:id="rId6"/>
            </p:custDataLst>
          </p:nvPr>
        </p:nvSpPr>
        <p:spPr>
          <a:xfrm>
            <a:off x="6287135" y="1558925"/>
            <a:ext cx="5039360" cy="3858895"/>
          </a:xfrm>
          <a:prstGeom prst="rect">
            <a:avLst/>
          </a:prstGeom>
          <a:noFill/>
        </p:spPr>
        <p:txBody>
          <a:bodyPr wrap="square">
            <a:noAutofit/>
          </a:bodyPr>
          <a:lstStyle/>
          <a:p>
            <a:pPr marL="0" marR="0" lvl="0" indent="0" algn="just" defTabSz="914400" rtl="0" eaLnBrk="1" fontAlgn="auto" latinLnBrk="0" hangingPunct="1">
              <a:lnSpc>
                <a:spcPct val="150000"/>
              </a:lnSpc>
              <a:spcBef>
                <a:spcPts val="0"/>
              </a:spcBef>
              <a:spcAft>
                <a:spcPts val="0"/>
              </a:spcAft>
              <a:buClrTx/>
              <a:buSzTx/>
              <a:buFontTx/>
              <a:buNone/>
              <a:defRPr/>
            </a:pPr>
            <a:r>
              <a:rPr kumimoji="0" lang="zh-CN" altLang="en-US" sz="16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发病率：</a:t>
            </a:r>
            <a:r>
              <a:rPr kumimoji="0" lang="zh-CN" altLang="en-US"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急性支气管炎成人发病率约为</a:t>
            </a:r>
            <a:r>
              <a:rPr kumimoji="0" lang="en-US" altLang="zh-CN"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5%</a:t>
            </a:r>
            <a:r>
              <a:rPr kumimoji="0" lang="en-US" altLang="zh-CN" sz="1600" b="0" i="0" u="none" strike="noStrike" kern="1200" cap="none" spc="0" normalizeH="0" baseline="3000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1</a:t>
            </a:r>
            <a:r>
              <a:rPr kumimoji="0" lang="zh-CN" altLang="en-US"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，属风热犯肺证候的人群比例约为</a:t>
            </a:r>
            <a:r>
              <a:rPr kumimoji="0" lang="en-US" altLang="zh-CN"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31.1%</a:t>
            </a:r>
            <a:r>
              <a:rPr kumimoji="0" lang="en-US" altLang="zh-CN" sz="1600" b="0" i="0" u="none" strike="noStrike" kern="1200" cap="none" spc="0" normalizeH="0" baseline="3000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2</a:t>
            </a:r>
            <a:r>
              <a:rPr kumimoji="0" lang="en-US" altLang="zh-CN"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 </a:t>
            </a:r>
            <a:r>
              <a:rPr kumimoji="0" lang="zh-CN" altLang="en-US"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a:t>
            </a:r>
          </a:p>
          <a:p>
            <a:pPr marL="0" marR="0" lvl="0" indent="0" algn="just" defTabSz="914400" rtl="0" eaLnBrk="1" fontAlgn="auto" latinLnBrk="0" hangingPunct="1">
              <a:lnSpc>
                <a:spcPct val="150000"/>
              </a:lnSpc>
              <a:spcBef>
                <a:spcPts val="0"/>
              </a:spcBef>
              <a:spcAft>
                <a:spcPts val="0"/>
              </a:spcAft>
              <a:buClrTx/>
              <a:buSzTx/>
              <a:buFontTx/>
              <a:buNone/>
              <a:defRPr/>
            </a:pPr>
            <a:endParaRPr lang="zh-CN" altLang="en-US" sz="1600" b="1"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0" marR="0" lvl="0" indent="0" algn="just" defTabSz="914400" rtl="0" eaLnBrk="1" fontAlgn="auto" latinLnBrk="0" hangingPunct="1">
              <a:lnSpc>
                <a:spcPct val="150000"/>
              </a:lnSpc>
              <a:spcBef>
                <a:spcPts val="0"/>
              </a:spcBef>
              <a:spcAft>
                <a:spcPts val="0"/>
              </a:spcAft>
              <a:buClrTx/>
              <a:buSzTx/>
              <a:buFontTx/>
              <a:buNone/>
              <a:defRPr/>
            </a:pPr>
            <a:r>
              <a:rPr lang="zh-CN" altLang="en-US" sz="1600" b="1"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未满足临床需求：</a:t>
            </a:r>
            <a:r>
              <a:rPr lang="zh-CN" altLang="en-US"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当前目录内止咳、化痰、平喘的中药主要有苏黄止咳胶囊、急支糖浆、肺力咳合剂、强力枇杷露等，且大多数已上市的风热犯肺证止咳中成药，缺少咳嗽的消失率、咽干、痰多、痰黄等症状改善的临床证据。九味止咳口服液对各项症状进行详细研究，对风热犯肺证疗效确切，安全性高，弥补当前产品的短板。</a:t>
            </a:r>
            <a:endParaRPr kumimoji="0" lang="zh-CN" altLang="en-US"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9" name="文本框 18"/>
          <p:cNvSpPr txBox="1"/>
          <p:nvPr/>
        </p:nvSpPr>
        <p:spPr>
          <a:xfrm>
            <a:off x="864870" y="6276975"/>
            <a:ext cx="10462260" cy="583565"/>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Tx/>
              <a:buNone/>
              <a:defRPr/>
            </a:pPr>
            <a:r>
              <a:rPr kumimoji="0" lang="en-US" altLang="zh-CN" sz="1000" b="0" i="0" u="none" strike="noStrike" kern="1200" cap="none" spc="-11" normalizeH="0" baseline="0" noProof="0" dirty="0">
                <a:ln>
                  <a:noFill/>
                </a:ln>
                <a:solidFill>
                  <a:srgbClr val="000000"/>
                </a:solidFill>
                <a:effectLst/>
                <a:uLnTx/>
                <a:uFillTx/>
                <a:latin typeface="等线" panose="02010600030101010101" charset="-122"/>
                <a:ea typeface="等线" panose="02010600030101010101" charset="-122"/>
                <a:cs typeface="等线" panose="02010600030101010101" charset="-122"/>
              </a:rPr>
              <a:t>[1]Wenzel R P, Fowler III A </a:t>
            </a:r>
            <a:r>
              <a:rPr kumimoji="0" lang="en-US" altLang="zh-CN" sz="1000" b="0" i="0" u="none" strike="noStrike" kern="1200" cap="none" spc="-11" normalizeH="0" baseline="0" noProof="0" dirty="0" err="1">
                <a:ln>
                  <a:noFill/>
                </a:ln>
                <a:solidFill>
                  <a:srgbClr val="000000"/>
                </a:solidFill>
                <a:effectLst/>
                <a:uLnTx/>
                <a:uFillTx/>
                <a:latin typeface="等线" panose="02010600030101010101" charset="-122"/>
                <a:ea typeface="等线" panose="02010600030101010101" charset="-122"/>
                <a:cs typeface="等线" panose="02010600030101010101" charset="-122"/>
              </a:rPr>
              <a:t>A</a:t>
            </a:r>
            <a:r>
              <a:rPr kumimoji="0" lang="en-US" altLang="zh-CN" sz="1000" b="0" i="0" u="none" strike="noStrike" kern="1200" cap="none" spc="-11" normalizeH="0" baseline="0" noProof="0" dirty="0">
                <a:ln>
                  <a:noFill/>
                </a:ln>
                <a:solidFill>
                  <a:srgbClr val="000000"/>
                </a:solidFill>
                <a:effectLst/>
                <a:uLnTx/>
                <a:uFillTx/>
                <a:latin typeface="等线" panose="02010600030101010101" charset="-122"/>
                <a:ea typeface="等线" panose="02010600030101010101" charset="-122"/>
                <a:cs typeface="等线" panose="02010600030101010101" charset="-122"/>
              </a:rPr>
              <a:t>. Acute bronchitis[J]. New England journal of medicine, 2006, 355(20): 2125-2130.</a:t>
            </a:r>
          </a:p>
          <a:p>
            <a:pPr marL="0" marR="0" lvl="0" indent="0" algn="just" defTabSz="914400" rtl="0" eaLnBrk="1" fontAlgn="auto" latinLnBrk="0" hangingPunct="1">
              <a:lnSpc>
                <a:spcPct val="100000"/>
              </a:lnSpc>
              <a:spcBef>
                <a:spcPts val="0"/>
              </a:spcBef>
              <a:spcAft>
                <a:spcPts val="0"/>
              </a:spcAft>
              <a:buClrTx/>
              <a:buSzTx/>
              <a:buFontTx/>
              <a:buNone/>
              <a:defRPr/>
            </a:pPr>
            <a:r>
              <a:rPr kumimoji="0" lang="en-US" altLang="zh-CN" sz="1000" b="0" i="0" u="none" strike="noStrike" kern="1200" cap="none" spc="-11" normalizeH="0" baseline="0" noProof="0" dirty="0">
                <a:ln>
                  <a:noFill/>
                </a:ln>
                <a:solidFill>
                  <a:srgbClr val="000000"/>
                </a:solidFill>
                <a:effectLst/>
                <a:uLnTx/>
                <a:uFillTx/>
                <a:latin typeface="等线" panose="02010600030101010101" charset="-122"/>
                <a:ea typeface="等线" panose="02010600030101010101" charset="-122"/>
                <a:cs typeface="等线" panose="02010600030101010101" charset="-122"/>
              </a:rPr>
              <a:t>[2]</a:t>
            </a:r>
            <a:r>
              <a:rPr kumimoji="0" lang="zh-CN" altLang="en-US" sz="1000" b="0" i="0" u="none" strike="noStrike" kern="1200" cap="none" spc="0" normalizeH="0" baseline="0" noProof="0" dirty="0">
                <a:ln>
                  <a:noFill/>
                </a:ln>
                <a:solidFill>
                  <a:prstClr val="black"/>
                </a:solidFill>
                <a:effectLst/>
                <a:uLnTx/>
                <a:uFillTx/>
                <a:latin typeface="等线" panose="02010600030101010101" charset="-122"/>
                <a:ea typeface="等线" panose="02010600030101010101" charset="-122"/>
                <a:cs typeface="等线" panose="02010600030101010101" charset="-122"/>
              </a:rPr>
              <a:t>王至婉</a:t>
            </a:r>
            <a:r>
              <a:rPr kumimoji="0" lang="en-US" altLang="zh-CN" sz="1000" b="0" i="0" u="none" strike="noStrike" kern="1200" cap="none" spc="0" normalizeH="0" baseline="0" noProof="0" dirty="0">
                <a:ln>
                  <a:noFill/>
                </a:ln>
                <a:solidFill>
                  <a:prstClr val="black"/>
                </a:solidFill>
                <a:effectLst/>
                <a:uLnTx/>
                <a:uFillTx/>
                <a:latin typeface="等线" panose="02010600030101010101" charset="-122"/>
                <a:ea typeface="等线" panose="02010600030101010101" charset="-122"/>
                <a:cs typeface="等线" panose="02010600030101010101" charset="-122"/>
              </a:rPr>
              <a:t>,</a:t>
            </a:r>
            <a:r>
              <a:rPr kumimoji="0" lang="zh-CN" altLang="en-US" sz="1000" b="0" i="0" u="none" strike="noStrike" kern="1200" cap="none" spc="0" normalizeH="0" baseline="0" noProof="0" dirty="0">
                <a:ln>
                  <a:noFill/>
                </a:ln>
                <a:solidFill>
                  <a:prstClr val="black"/>
                </a:solidFill>
                <a:effectLst/>
                <a:uLnTx/>
                <a:uFillTx/>
                <a:latin typeface="等线" panose="02010600030101010101" charset="-122"/>
                <a:ea typeface="等线" panose="02010600030101010101" charset="-122"/>
                <a:cs typeface="等线" panose="02010600030101010101" charset="-122"/>
              </a:rPr>
              <a:t>赵栋梁</a:t>
            </a:r>
            <a:r>
              <a:rPr kumimoji="0" lang="en-US" altLang="zh-CN" sz="1000" b="0" i="0" u="none" strike="noStrike" kern="1200" cap="none" spc="0" normalizeH="0" baseline="0" noProof="0" dirty="0">
                <a:ln>
                  <a:noFill/>
                </a:ln>
                <a:solidFill>
                  <a:prstClr val="black"/>
                </a:solidFill>
                <a:effectLst/>
                <a:uLnTx/>
                <a:uFillTx/>
                <a:latin typeface="等线" panose="02010600030101010101" charset="-122"/>
                <a:ea typeface="等线" panose="02010600030101010101" charset="-122"/>
                <a:cs typeface="等线" panose="02010600030101010101" charset="-122"/>
              </a:rPr>
              <a:t>,</a:t>
            </a:r>
            <a:r>
              <a:rPr kumimoji="0" lang="zh-CN" altLang="en-US" sz="1000" b="0" i="0" u="none" strike="noStrike" kern="1200" cap="none" spc="0" normalizeH="0" baseline="0" noProof="0" dirty="0">
                <a:ln>
                  <a:noFill/>
                </a:ln>
                <a:solidFill>
                  <a:prstClr val="black"/>
                </a:solidFill>
                <a:effectLst/>
                <a:uLnTx/>
                <a:uFillTx/>
                <a:latin typeface="等线" panose="02010600030101010101" charset="-122"/>
                <a:ea typeface="等线" panose="02010600030101010101" charset="-122"/>
                <a:cs typeface="等线" panose="02010600030101010101" charset="-122"/>
              </a:rPr>
              <a:t>张甜</a:t>
            </a:r>
            <a:r>
              <a:rPr kumimoji="0" lang="en-US" altLang="zh-CN" sz="1000" b="0" i="0" u="none" strike="noStrike" kern="1200" cap="none" spc="0" normalizeH="0" baseline="0" noProof="0" dirty="0">
                <a:ln>
                  <a:noFill/>
                </a:ln>
                <a:solidFill>
                  <a:prstClr val="black"/>
                </a:solidFill>
                <a:effectLst/>
                <a:uLnTx/>
                <a:uFillTx/>
                <a:latin typeface="等线" panose="02010600030101010101" charset="-122"/>
                <a:ea typeface="等线" panose="02010600030101010101" charset="-122"/>
                <a:cs typeface="等线" panose="02010600030101010101" charset="-122"/>
              </a:rPr>
              <a:t>,</a:t>
            </a:r>
            <a:r>
              <a:rPr kumimoji="0" lang="zh-CN" altLang="en-US" sz="1000" b="0" i="0" u="none" strike="noStrike" kern="1200" cap="none" spc="0" normalizeH="0" baseline="0" noProof="0" dirty="0">
                <a:ln>
                  <a:noFill/>
                </a:ln>
                <a:solidFill>
                  <a:prstClr val="black"/>
                </a:solidFill>
                <a:effectLst/>
                <a:uLnTx/>
                <a:uFillTx/>
                <a:latin typeface="等线" panose="02010600030101010101" charset="-122"/>
                <a:ea typeface="等线" panose="02010600030101010101" charset="-122"/>
                <a:cs typeface="等线" panose="02010600030101010101" charset="-122"/>
              </a:rPr>
              <a:t>等</a:t>
            </a:r>
            <a:r>
              <a:rPr kumimoji="0" lang="en-US" altLang="zh-CN" sz="1000" b="0" i="0" u="none" strike="noStrike" kern="1200" cap="none" spc="0" normalizeH="0" baseline="0" noProof="0" dirty="0">
                <a:ln>
                  <a:noFill/>
                </a:ln>
                <a:solidFill>
                  <a:prstClr val="black"/>
                </a:solidFill>
                <a:effectLst/>
                <a:uLnTx/>
                <a:uFillTx/>
                <a:latin typeface="等线" panose="02010600030101010101" charset="-122"/>
                <a:ea typeface="等线" panose="02010600030101010101" charset="-122"/>
                <a:cs typeface="等线" panose="02010600030101010101" charset="-122"/>
              </a:rPr>
              <a:t>.</a:t>
            </a:r>
            <a:r>
              <a:rPr kumimoji="0" lang="zh-CN" altLang="en-US" sz="1000" b="0" i="0" u="none" strike="noStrike" kern="1200" cap="none" spc="0" normalizeH="0" baseline="0" noProof="0" dirty="0">
                <a:ln>
                  <a:noFill/>
                </a:ln>
                <a:solidFill>
                  <a:prstClr val="black"/>
                </a:solidFill>
                <a:effectLst/>
                <a:uLnTx/>
                <a:uFillTx/>
                <a:latin typeface="等线" panose="02010600030101010101" charset="-122"/>
                <a:ea typeface="等线" panose="02010600030101010101" charset="-122"/>
                <a:cs typeface="等线" panose="02010600030101010101" charset="-122"/>
              </a:rPr>
              <a:t>急性气管</a:t>
            </a:r>
            <a:r>
              <a:rPr kumimoji="0" lang="en-US" altLang="zh-CN" sz="1000" b="0" i="0" u="none" strike="noStrike" kern="1200" cap="none" spc="0" normalizeH="0" baseline="0" noProof="0" dirty="0">
                <a:ln>
                  <a:noFill/>
                </a:ln>
                <a:solidFill>
                  <a:prstClr val="black"/>
                </a:solidFill>
                <a:effectLst/>
                <a:uLnTx/>
                <a:uFillTx/>
                <a:latin typeface="等线" panose="02010600030101010101" charset="-122"/>
                <a:ea typeface="等线" panose="02010600030101010101" charset="-122"/>
                <a:cs typeface="等线" panose="02010600030101010101" charset="-122"/>
              </a:rPr>
              <a:t>-</a:t>
            </a:r>
            <a:r>
              <a:rPr kumimoji="0" lang="zh-CN" altLang="en-US" sz="1000" b="0" i="0" u="none" strike="noStrike" kern="1200" cap="none" spc="0" normalizeH="0" baseline="0" noProof="0" dirty="0">
                <a:ln>
                  <a:noFill/>
                </a:ln>
                <a:solidFill>
                  <a:prstClr val="black"/>
                </a:solidFill>
                <a:effectLst/>
                <a:uLnTx/>
                <a:uFillTx/>
                <a:latin typeface="等线" panose="02010600030101010101" charset="-122"/>
                <a:ea typeface="等线" panose="02010600030101010101" charset="-122"/>
                <a:cs typeface="等线" panose="02010600030101010101" charset="-122"/>
              </a:rPr>
              <a:t>支气管炎证候分布规律的临床调查</a:t>
            </a:r>
            <a:r>
              <a:rPr kumimoji="0" lang="en-US" altLang="zh-CN" sz="1000" b="0" i="0" u="none" strike="noStrike" kern="1200" cap="none" spc="0" normalizeH="0" baseline="0" noProof="0" dirty="0">
                <a:ln>
                  <a:noFill/>
                </a:ln>
                <a:solidFill>
                  <a:prstClr val="black"/>
                </a:solidFill>
                <a:effectLst/>
                <a:uLnTx/>
                <a:uFillTx/>
                <a:latin typeface="等线" panose="02010600030101010101" charset="-122"/>
                <a:ea typeface="等线" panose="02010600030101010101" charset="-122"/>
                <a:cs typeface="等线" panose="02010600030101010101" charset="-122"/>
              </a:rPr>
              <a:t>[J].</a:t>
            </a:r>
            <a:r>
              <a:rPr kumimoji="0" lang="zh-CN" altLang="en-US" sz="1000" b="0" i="0" u="none" strike="noStrike" kern="1200" cap="none" spc="0" normalizeH="0" baseline="0" noProof="0" dirty="0">
                <a:ln>
                  <a:noFill/>
                </a:ln>
                <a:solidFill>
                  <a:prstClr val="black"/>
                </a:solidFill>
                <a:effectLst/>
                <a:uLnTx/>
                <a:uFillTx/>
                <a:latin typeface="等线" panose="02010600030101010101" charset="-122"/>
                <a:ea typeface="等线" panose="02010600030101010101" charset="-122"/>
                <a:cs typeface="等线" panose="02010600030101010101" charset="-122"/>
              </a:rPr>
              <a:t>时珍国医国药</a:t>
            </a:r>
            <a:r>
              <a:rPr kumimoji="0" lang="en-US" altLang="zh-CN" sz="1000" b="0" i="0" u="none" strike="noStrike" kern="1200" cap="none" spc="0" normalizeH="0" baseline="0" noProof="0" dirty="0">
                <a:ln>
                  <a:noFill/>
                </a:ln>
                <a:solidFill>
                  <a:prstClr val="black"/>
                </a:solidFill>
                <a:effectLst/>
                <a:uLnTx/>
                <a:uFillTx/>
                <a:latin typeface="等线" panose="02010600030101010101" charset="-122"/>
                <a:ea typeface="等线" panose="02010600030101010101" charset="-122"/>
                <a:cs typeface="等线" panose="02010600030101010101" charset="-122"/>
              </a:rPr>
              <a:t>,2013,24(09):2164-2166.</a:t>
            </a:r>
            <a:endParaRPr kumimoji="0" lang="en-US" altLang="zh-CN" sz="1000" b="0" i="0" u="none" strike="noStrike" kern="1200" cap="none" spc="-11" normalizeH="0" baseline="0" noProof="0" dirty="0">
              <a:ln>
                <a:noFill/>
              </a:ln>
              <a:solidFill>
                <a:srgbClr val="000000"/>
              </a:solidFill>
              <a:effectLst/>
              <a:uLnTx/>
              <a:uFillTx/>
              <a:latin typeface="等线" panose="02010600030101010101" charset="-122"/>
              <a:ea typeface="等线" panose="02010600030101010101" charset="-122"/>
              <a:cs typeface="等线" panose="02010600030101010101" charset="-122"/>
            </a:endParaRPr>
          </a:p>
          <a:p>
            <a:pPr marL="0" marR="0" lvl="0" indent="0" algn="just" defTabSz="914400" rtl="0" eaLnBrk="1" fontAlgn="auto" latinLnBrk="0" hangingPunct="1">
              <a:lnSpc>
                <a:spcPct val="100000"/>
              </a:lnSpc>
              <a:spcBef>
                <a:spcPts val="0"/>
              </a:spcBef>
              <a:spcAft>
                <a:spcPts val="0"/>
              </a:spcAft>
              <a:buClrTx/>
              <a:buSzTx/>
              <a:buFontTx/>
              <a:buNone/>
              <a:defRPr/>
            </a:pPr>
            <a:r>
              <a:rPr kumimoji="0" lang="en-US" altLang="zh-CN" sz="1000" b="0" i="0" u="none" strike="noStrike" kern="100" cap="none" spc="0" normalizeH="0" baseline="0" noProof="0" dirty="0">
                <a:ln>
                  <a:noFill/>
                </a:ln>
                <a:solidFill>
                  <a:prstClr val="black"/>
                </a:solidFill>
                <a:effectLst/>
                <a:uLnTx/>
                <a:uFillTx/>
                <a:latin typeface="等线" panose="02010600030101010101" charset="-122"/>
                <a:ea typeface="等线" panose="02010600030101010101" charset="-122"/>
                <a:cs typeface="等线" panose="02010600030101010101" charset="-122"/>
              </a:rPr>
              <a:t>[3</a:t>
            </a:r>
            <a:r>
              <a:rPr lang="en-US" altLang="zh-CN" sz="1000" dirty="0">
                <a:solidFill>
                  <a:prstClr val="black"/>
                </a:solidFill>
                <a:latin typeface="等线" panose="02010600030101010101" charset="-122"/>
                <a:ea typeface="等线" panose="02010600030101010101" charset="-122"/>
                <a:cs typeface="等线" panose="02010600030101010101" charset="-122"/>
              </a:rPr>
              <a:t>]</a:t>
            </a:r>
            <a:r>
              <a:rPr lang="zh-CN" altLang="en-US" sz="1000" dirty="0">
                <a:solidFill>
                  <a:prstClr val="black"/>
                </a:solidFill>
                <a:latin typeface="等线" panose="02010600030101010101" charset="-122"/>
                <a:ea typeface="等线" panose="02010600030101010101" charset="-122"/>
                <a:cs typeface="等线" panose="02010600030101010101" charset="-122"/>
              </a:rPr>
              <a:t>张薇</a:t>
            </a:r>
            <a:r>
              <a:rPr lang="en-US" altLang="zh-CN" sz="1000" dirty="0">
                <a:solidFill>
                  <a:prstClr val="black"/>
                </a:solidFill>
                <a:latin typeface="等线" panose="02010600030101010101" charset="-122"/>
                <a:ea typeface="等线" panose="02010600030101010101" charset="-122"/>
                <a:cs typeface="等线" panose="02010600030101010101" charset="-122"/>
              </a:rPr>
              <a:t>,</a:t>
            </a:r>
            <a:r>
              <a:rPr lang="zh-CN" altLang="en-US" sz="1000" dirty="0">
                <a:solidFill>
                  <a:prstClr val="black"/>
                </a:solidFill>
                <a:latin typeface="等线" panose="02010600030101010101" charset="-122"/>
                <a:ea typeface="等线" panose="02010600030101010101" charset="-122"/>
                <a:cs typeface="等线" panose="02010600030101010101" charset="-122"/>
              </a:rPr>
              <a:t>玄振玉</a:t>
            </a:r>
            <a:r>
              <a:rPr lang="en-US" altLang="zh-CN" sz="1000" dirty="0">
                <a:solidFill>
                  <a:prstClr val="black"/>
                </a:solidFill>
                <a:latin typeface="等线" panose="02010600030101010101" charset="-122"/>
                <a:ea typeface="等线" panose="02010600030101010101" charset="-122"/>
                <a:cs typeface="等线" panose="02010600030101010101" charset="-122"/>
              </a:rPr>
              <a:t>,</a:t>
            </a:r>
            <a:r>
              <a:rPr lang="zh-CN" altLang="en-US" sz="1000" dirty="0">
                <a:solidFill>
                  <a:prstClr val="black"/>
                </a:solidFill>
                <a:latin typeface="等线" panose="02010600030101010101" charset="-122"/>
                <a:ea typeface="等线" panose="02010600030101010101" charset="-122"/>
                <a:cs typeface="等线" panose="02010600030101010101" charset="-122"/>
              </a:rPr>
              <a:t>张惠勇</a:t>
            </a:r>
            <a:r>
              <a:rPr lang="en-US" altLang="zh-CN" sz="1000" dirty="0">
                <a:solidFill>
                  <a:prstClr val="black"/>
                </a:solidFill>
                <a:latin typeface="等线" panose="02010600030101010101" charset="-122"/>
                <a:ea typeface="等线" panose="02010600030101010101" charset="-122"/>
                <a:cs typeface="等线" panose="02010600030101010101" charset="-122"/>
              </a:rPr>
              <a:t>,</a:t>
            </a:r>
            <a:r>
              <a:rPr lang="zh-CN" altLang="en-US" sz="1000" dirty="0">
                <a:solidFill>
                  <a:prstClr val="black"/>
                </a:solidFill>
                <a:latin typeface="等线" panose="02010600030101010101" charset="-122"/>
                <a:ea typeface="等线" panose="02010600030101010101" charset="-122"/>
                <a:cs typeface="等线" panose="02010600030101010101" charset="-122"/>
              </a:rPr>
              <a:t>等</a:t>
            </a:r>
            <a:r>
              <a:rPr lang="en-US" altLang="zh-CN" sz="1000" dirty="0">
                <a:solidFill>
                  <a:prstClr val="black"/>
                </a:solidFill>
                <a:latin typeface="等线" panose="02010600030101010101" charset="-122"/>
                <a:ea typeface="等线" panose="02010600030101010101" charset="-122"/>
                <a:cs typeface="等线" panose="02010600030101010101" charset="-122"/>
              </a:rPr>
              <a:t>.</a:t>
            </a:r>
            <a:r>
              <a:rPr lang="zh-CN" altLang="en-US" sz="1000" dirty="0">
                <a:solidFill>
                  <a:prstClr val="black"/>
                </a:solidFill>
                <a:latin typeface="等线" panose="02010600030101010101" charset="-122"/>
                <a:ea typeface="等线" panose="02010600030101010101" charset="-122"/>
                <a:cs typeface="等线" panose="02010600030101010101" charset="-122"/>
              </a:rPr>
              <a:t>九味止咳口服液治疗急性支气管炎风热咳嗽证的有效性与安全性评价</a:t>
            </a:r>
            <a:r>
              <a:rPr lang="en-US" altLang="zh-CN" sz="1000" dirty="0">
                <a:solidFill>
                  <a:prstClr val="black"/>
                </a:solidFill>
                <a:latin typeface="等线" panose="02010600030101010101" charset="-122"/>
                <a:ea typeface="等线" panose="02010600030101010101" charset="-122"/>
                <a:cs typeface="等线" panose="02010600030101010101" charset="-122"/>
              </a:rPr>
              <a:t>[J].</a:t>
            </a:r>
            <a:r>
              <a:rPr lang="zh-CN" altLang="en-US" sz="1000" dirty="0">
                <a:solidFill>
                  <a:prstClr val="black"/>
                </a:solidFill>
                <a:latin typeface="等线" panose="02010600030101010101" charset="-122"/>
                <a:ea typeface="等线" panose="02010600030101010101" charset="-122"/>
                <a:cs typeface="等线" panose="02010600030101010101" charset="-122"/>
              </a:rPr>
              <a:t>中国新药杂志</a:t>
            </a:r>
            <a:r>
              <a:rPr lang="en-US" altLang="zh-CN" sz="1000" dirty="0">
                <a:solidFill>
                  <a:prstClr val="black"/>
                </a:solidFill>
                <a:latin typeface="等线" panose="02010600030101010101" charset="-122"/>
                <a:ea typeface="等线" panose="02010600030101010101" charset="-122"/>
                <a:cs typeface="等线" panose="02010600030101010101" charset="-122"/>
              </a:rPr>
              <a:t>,2023,32(20):2087-2092.</a:t>
            </a:r>
            <a:endParaRPr kumimoji="0" lang="en-US" altLang="zh-CN" sz="1000" b="0" i="0" u="none" strike="noStrike" kern="1200" cap="none" spc="0" normalizeH="0" baseline="0" noProof="0" dirty="0">
              <a:ln>
                <a:noFill/>
              </a:ln>
              <a:solidFill>
                <a:prstClr val="black"/>
              </a:solidFill>
              <a:effectLst/>
              <a:uLnTx/>
              <a:uFillTx/>
              <a:latin typeface="等线" panose="02010600030101010101" charset="-122"/>
              <a:ea typeface="等线" panose="02010600030101010101" charset="-122"/>
              <a:cs typeface="等线" panose="02010600030101010101" charset="-122"/>
            </a:endParaRPr>
          </a:p>
        </p:txBody>
      </p:sp>
      <p:cxnSp>
        <p:nvCxnSpPr>
          <p:cNvPr id="24" name="直接连接符 23"/>
          <p:cNvCxnSpPr/>
          <p:nvPr/>
        </p:nvCxnSpPr>
        <p:spPr>
          <a:xfrm>
            <a:off x="-635" y="769620"/>
            <a:ext cx="12190730" cy="0"/>
          </a:xfrm>
          <a:prstGeom prst="line">
            <a:avLst/>
          </a:prstGeom>
          <a:ln w="28575" cmpd="sng">
            <a:solidFill>
              <a:srgbClr val="BED4D1"/>
            </a:solidFill>
            <a:prstDash val="solid"/>
            <a:tailEnd type="none"/>
          </a:ln>
        </p:spPr>
        <p:style>
          <a:lnRef idx="1">
            <a:schemeClr val="accent1"/>
          </a:lnRef>
          <a:fillRef idx="0">
            <a:schemeClr val="accent1"/>
          </a:fillRef>
          <a:effectRef idx="0">
            <a:schemeClr val="accent1"/>
          </a:effectRef>
          <a:fontRef idx="minor">
            <a:schemeClr val="tx1"/>
          </a:fontRef>
        </p:style>
      </p:cxnSp>
      <p:sp>
        <p:nvSpPr>
          <p:cNvPr id="14" name="Title 20"/>
          <p:cNvSpPr txBox="1"/>
          <p:nvPr/>
        </p:nvSpPr>
        <p:spPr>
          <a:xfrm>
            <a:off x="479425" y="221615"/>
            <a:ext cx="9786620" cy="548640"/>
          </a:xfrm>
          <a:prstGeom prst="rect">
            <a:avLst/>
          </a:prstGeom>
        </p:spPr>
        <p:txBody>
          <a:bodyPr vert="horz"/>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800" b="1" i="0" u="none" strike="noStrike" kern="1200" cap="none" spc="11"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Arial" panose="020B0604020202020204" pitchFamily="34" charset="0"/>
              </a:rPr>
              <a:t>基本信息</a:t>
            </a:r>
            <a:r>
              <a:rPr kumimoji="0" lang="en-US" altLang="zh-CN" sz="2800" b="1" i="0" u="none" strike="noStrike" kern="1200" cap="none" spc="11"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Arial" panose="020B0604020202020204" pitchFamily="34" charset="0"/>
              </a:rPr>
              <a:t>(1)—</a:t>
            </a:r>
            <a:r>
              <a:rPr kumimoji="0" lang="zh-CN" altLang="en-US" sz="2800" b="1" i="0" u="none" strike="noStrike" kern="1200" cap="none" spc="11"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Arial" panose="020B0604020202020204" pitchFamily="34" charset="0"/>
              </a:rPr>
              <a:t>药品基本信息</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48F63A3B-78C7-47BE-AE5E-E10140E04643}" type="slidenum">
              <a:rPr kumimoji="0" lang="en-US" sz="10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华文楷体" panose="02010600040101010101" charset="-122"/>
                <a:cs typeface="+mn-cs"/>
              </a:rPr>
              <a:t>4</a:t>
            </a:fld>
            <a:endParaRPr kumimoji="0" lang="en-US" sz="10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华文楷体" panose="02010600040101010101" charset="-122"/>
              <a:cs typeface="+mn-cs"/>
            </a:endParaRPr>
          </a:p>
        </p:txBody>
      </p:sp>
      <p:sp>
        <p:nvSpPr>
          <p:cNvPr id="4" name="矩形 3"/>
          <p:cNvSpPr/>
          <p:nvPr/>
        </p:nvSpPr>
        <p:spPr>
          <a:xfrm>
            <a:off x="876935" y="1583690"/>
            <a:ext cx="10439400" cy="4534535"/>
          </a:xfrm>
          <a:prstGeom prst="rect">
            <a:avLst/>
          </a:prstGeom>
          <a:noFill/>
          <a:ln w="12700">
            <a:solidFill>
              <a:schemeClr val="bg1">
                <a:lumMod val="75000"/>
              </a:schemeClr>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just" defTabSz="6096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6" name="矩形 5"/>
          <p:cNvSpPr/>
          <p:nvPr/>
        </p:nvSpPr>
        <p:spPr>
          <a:xfrm>
            <a:off x="876000" y="936000"/>
            <a:ext cx="10440000" cy="648000"/>
          </a:xfrm>
          <a:prstGeom prst="rect">
            <a:avLst/>
          </a:prstGeom>
          <a:solidFill>
            <a:srgbClr val="33918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6096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mn-cs"/>
              </a:rPr>
              <a:t>参照药选择</a:t>
            </a:r>
          </a:p>
        </p:txBody>
      </p:sp>
      <p:sp>
        <p:nvSpPr>
          <p:cNvPr id="9" name="文本框 8"/>
          <p:cNvSpPr txBox="1"/>
          <p:nvPr/>
        </p:nvSpPr>
        <p:spPr>
          <a:xfrm>
            <a:off x="876935" y="1746250"/>
            <a:ext cx="6526530" cy="418465"/>
          </a:xfrm>
          <a:prstGeom prst="rect">
            <a:avLst/>
          </a:prstGeom>
          <a:noFill/>
        </p:spPr>
        <p:txBody>
          <a:bodyPr wrap="square">
            <a:noAutofit/>
          </a:bodyPr>
          <a:lstStyle/>
          <a:p>
            <a:pPr marR="0" lvl="0" indent="0" algn="just" defTabSz="609600" rtl="0" eaLnBrk="1" fontAlgn="auto" latinLnBrk="0" hangingPunct="1">
              <a:lnSpc>
                <a:spcPct val="150000"/>
              </a:lnSpc>
              <a:spcBef>
                <a:spcPts val="0"/>
              </a:spcBef>
              <a:spcAft>
                <a:spcPts val="800"/>
              </a:spcAft>
              <a:buClrTx/>
              <a:buSzTx/>
              <a:buFont typeface="Arial" panose="020B0604020202020204" pitchFamily="34" charset="0"/>
              <a:buNone/>
              <a:defRPr/>
            </a:pPr>
            <a:r>
              <a:rPr kumimoji="0" lang="zh-CN" altLang="en-US" sz="16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参照药选择建议：</a:t>
            </a:r>
            <a:r>
              <a:rPr kumimoji="0" lang="zh-CN" altLang="en-US" sz="1600" b="1" i="0" u="none" strike="noStrike" kern="1200" cap="none" spc="0" normalizeH="0" baseline="0" noProof="0" dirty="0">
                <a:ln>
                  <a:noFill/>
                </a:ln>
                <a:solidFill>
                  <a:srgbClr val="339186"/>
                </a:solidFill>
                <a:effectLst/>
                <a:uLnTx/>
                <a:uFillTx/>
                <a:latin typeface="微软雅黑" panose="020B0503020204020204" pitchFamily="34" charset="-122"/>
                <a:ea typeface="微软雅黑" panose="020B0503020204020204" pitchFamily="34" charset="-122"/>
                <a:cs typeface="+mn-cs"/>
              </a:rPr>
              <a:t>急支糖浆</a:t>
            </a:r>
          </a:p>
        </p:txBody>
      </p:sp>
      <p:sp>
        <p:nvSpPr>
          <p:cNvPr id="10" name="文本框 9"/>
          <p:cNvSpPr txBox="1"/>
          <p:nvPr/>
        </p:nvSpPr>
        <p:spPr>
          <a:xfrm>
            <a:off x="876300" y="2230120"/>
            <a:ext cx="1198880" cy="412115"/>
          </a:xfrm>
          <a:prstGeom prst="rect">
            <a:avLst/>
          </a:prstGeom>
          <a:noFill/>
        </p:spPr>
        <p:txBody>
          <a:bodyPr wrap="none" rtlCol="0">
            <a:noAutofit/>
          </a:bodyPr>
          <a:lstStyle/>
          <a:p>
            <a:pPr algn="just">
              <a:lnSpc>
                <a:spcPct val="150000"/>
              </a:lnSpc>
            </a:pPr>
            <a:r>
              <a:rPr kumimoji="0" lang="zh-CN" altLang="en-US"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参照药选择依据：</a:t>
            </a:r>
          </a:p>
        </p:txBody>
      </p:sp>
      <p:cxnSp>
        <p:nvCxnSpPr>
          <p:cNvPr id="24" name="直接连接符 23"/>
          <p:cNvCxnSpPr/>
          <p:nvPr/>
        </p:nvCxnSpPr>
        <p:spPr>
          <a:xfrm>
            <a:off x="-635" y="769620"/>
            <a:ext cx="12190730" cy="0"/>
          </a:xfrm>
          <a:prstGeom prst="line">
            <a:avLst/>
          </a:prstGeom>
          <a:ln w="28575" cmpd="sng">
            <a:solidFill>
              <a:srgbClr val="BED4D1"/>
            </a:solidFill>
            <a:prstDash val="solid"/>
            <a:tailEnd type="none"/>
          </a:ln>
        </p:spPr>
        <p:style>
          <a:lnRef idx="1">
            <a:schemeClr val="accent1"/>
          </a:lnRef>
          <a:fillRef idx="0">
            <a:schemeClr val="accent1"/>
          </a:fillRef>
          <a:effectRef idx="0">
            <a:schemeClr val="accent1"/>
          </a:effectRef>
          <a:fontRef idx="minor">
            <a:schemeClr val="tx1"/>
          </a:fontRef>
        </p:style>
      </p:cxnSp>
      <p:sp>
        <p:nvSpPr>
          <p:cNvPr id="16" name="Title 20"/>
          <p:cNvSpPr txBox="1"/>
          <p:nvPr/>
        </p:nvSpPr>
        <p:spPr>
          <a:xfrm>
            <a:off x="479425" y="221615"/>
            <a:ext cx="9786620" cy="548640"/>
          </a:xfrm>
          <a:prstGeom prst="rect">
            <a:avLst/>
          </a:prstGeom>
        </p:spPr>
        <p:txBody>
          <a:bodyPr vert="horz"/>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800" b="1" i="0" u="none" strike="noStrike" kern="1200" cap="none" spc="11"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Arial" panose="020B0604020202020204" pitchFamily="34" charset="0"/>
              </a:rPr>
              <a:t>基本信息</a:t>
            </a:r>
            <a:r>
              <a:rPr kumimoji="0" lang="en-US" altLang="zh-CN" sz="2800" b="1" i="0" u="none" strike="noStrike" kern="1200" cap="none" spc="11"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Arial" panose="020B0604020202020204" pitchFamily="34" charset="0"/>
              </a:rPr>
              <a:t>(2)—</a:t>
            </a:r>
            <a:r>
              <a:rPr kumimoji="0" lang="zh-CN" altLang="en-US" sz="2800" b="1" i="0" u="none" strike="noStrike" kern="1200" cap="none" spc="11"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Arial" panose="020B0604020202020204" pitchFamily="34" charset="0"/>
              </a:rPr>
              <a:t>参照药选择</a:t>
            </a:r>
          </a:p>
        </p:txBody>
      </p:sp>
      <p:sp>
        <p:nvSpPr>
          <p:cNvPr id="3" name="文本框 2"/>
          <p:cNvSpPr txBox="1"/>
          <p:nvPr/>
        </p:nvSpPr>
        <p:spPr>
          <a:xfrm>
            <a:off x="2498725" y="2339975"/>
            <a:ext cx="8816975" cy="3768090"/>
          </a:xfrm>
          <a:prstGeom prst="rect">
            <a:avLst/>
          </a:prstGeom>
          <a:noFill/>
        </p:spPr>
        <p:txBody>
          <a:bodyPr wrap="square" rtlCol="0">
            <a:noAutofit/>
          </a:bodyPr>
          <a:lstStyle/>
          <a:p>
            <a:pPr marL="285750" indent="-285750" algn="just">
              <a:lnSpc>
                <a:spcPct val="100000"/>
              </a:lnSpc>
              <a:buClr>
                <a:srgbClr val="339186"/>
              </a:buClr>
              <a:buFont typeface="Arial" panose="020B0604020202020204" pitchFamily="34" charset="0"/>
              <a:buChar char="•"/>
            </a:pPr>
            <a:r>
              <a:rPr lang="zh-CN" altLang="en-US" sz="1600" b="1" dirty="0">
                <a:solidFill>
                  <a:srgbClr val="339186"/>
                </a:solidFill>
                <a:latin typeface="微软雅黑" panose="020B0503020204020204" pitchFamily="34" charset="-122"/>
                <a:ea typeface="微软雅黑" panose="020B0503020204020204" pitchFamily="34" charset="-122"/>
                <a:cs typeface="微软雅黑" panose="020B0503020204020204" pitchFamily="34" charset="-122"/>
              </a:rPr>
              <a:t>相似程度高</a:t>
            </a:r>
          </a:p>
          <a:p>
            <a:pPr indent="457200" algn="just">
              <a:lnSpc>
                <a:spcPct val="100000"/>
              </a:lnSpc>
              <a:buClr>
                <a:srgbClr val="339186"/>
              </a:buClr>
              <a:buNone/>
            </a:pPr>
            <a:r>
              <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同适应症：</a:t>
            </a:r>
            <a:r>
              <a:rPr lang="zh-CN" altLang="en-US"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均用于风热咳嗽的急性支气管炎</a:t>
            </a:r>
            <a:endParaRPr lang="en-US" altLang="zh-CN"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just">
              <a:lnSpc>
                <a:spcPct val="100000"/>
              </a:lnSpc>
              <a:buClr>
                <a:srgbClr val="339186"/>
              </a:buClr>
              <a:buNone/>
            </a:pPr>
            <a:r>
              <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同作用机理：</a:t>
            </a:r>
            <a:r>
              <a:rPr lang="zh-CN" altLang="en-US"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均为宣肺止咳的功效，用于治疗风热犯肺证咳嗽</a:t>
            </a:r>
            <a:endParaRPr lang="en-US" altLang="zh-CN"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just">
              <a:lnSpc>
                <a:spcPct val="100000"/>
              </a:lnSpc>
              <a:buClr>
                <a:srgbClr val="339186"/>
              </a:buClr>
              <a:buNone/>
            </a:pPr>
            <a:r>
              <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同给药途径：</a:t>
            </a:r>
            <a:r>
              <a:rPr lang="zh-CN" altLang="en-US"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均为口服液体制剂</a:t>
            </a:r>
          </a:p>
          <a:p>
            <a:pPr indent="457200" algn="just">
              <a:lnSpc>
                <a:spcPct val="100000"/>
              </a:lnSpc>
              <a:buClr>
                <a:srgbClr val="339186"/>
              </a:buClr>
              <a:buNone/>
            </a:pPr>
            <a:endParaRPr lang="zh-CN" altLang="en-US"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gn="just">
              <a:lnSpc>
                <a:spcPct val="100000"/>
              </a:lnSpc>
              <a:buClr>
                <a:srgbClr val="339186"/>
              </a:buClr>
              <a:buFont typeface="Arial" panose="020B0604020202020204" pitchFamily="34" charset="0"/>
              <a:buChar char="•"/>
            </a:pPr>
            <a:r>
              <a:rPr lang="zh-CN" altLang="en-US" sz="1600" b="1" dirty="0">
                <a:solidFill>
                  <a:srgbClr val="339186"/>
                </a:solidFill>
                <a:latin typeface="微软雅黑" panose="020B0503020204020204" pitchFamily="34" charset="-122"/>
                <a:ea typeface="微软雅黑" panose="020B0503020204020204" pitchFamily="34" charset="-122"/>
                <a:cs typeface="微软雅黑" panose="020B0503020204020204" pitchFamily="34" charset="-122"/>
              </a:rPr>
              <a:t>指南推荐</a:t>
            </a:r>
          </a:p>
          <a:p>
            <a:pPr indent="457200" algn="just">
              <a:lnSpc>
                <a:spcPct val="100000"/>
              </a:lnSpc>
              <a:buClr>
                <a:srgbClr val="339186"/>
              </a:buClr>
              <a:buNone/>
            </a:pPr>
            <a:r>
              <a:rPr lang="zh-CN" altLang="en-US"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中华中医药学会</a:t>
            </a:r>
            <a:r>
              <a:rPr lang="en-US" altLang="zh-CN"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急性气管</a:t>
            </a:r>
            <a:r>
              <a:rPr lang="en-US" altLang="zh-CN"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支气管炎中医诊疗指南（</a:t>
            </a:r>
            <a:r>
              <a:rPr lang="en-US" altLang="zh-CN"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2021</a:t>
            </a:r>
            <a:r>
              <a:rPr lang="zh-CN" altLang="en-US"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强推荐</a:t>
            </a:r>
          </a:p>
          <a:p>
            <a:pPr indent="457200" algn="just">
              <a:lnSpc>
                <a:spcPct val="100000"/>
              </a:lnSpc>
              <a:buClr>
                <a:srgbClr val="339186"/>
              </a:buClr>
              <a:buNone/>
            </a:pPr>
            <a:endParaRPr lang="zh-CN" altLang="en-US" sz="1600" b="1" dirty="0">
              <a:solidFill>
                <a:srgbClr val="339186"/>
              </a:solidFill>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gn="just">
              <a:lnSpc>
                <a:spcPct val="100000"/>
              </a:lnSpc>
              <a:buClr>
                <a:srgbClr val="339186"/>
              </a:buClr>
              <a:buFont typeface="Arial" panose="020B0604020202020204" pitchFamily="34" charset="0"/>
              <a:buChar char="•"/>
            </a:pPr>
            <a:r>
              <a:rPr lang="zh-CN" altLang="en-US" sz="1600" b="1" dirty="0">
                <a:solidFill>
                  <a:srgbClr val="339186"/>
                </a:solidFill>
                <a:latin typeface="微软雅黑" panose="020B0503020204020204" pitchFamily="34" charset="-122"/>
                <a:ea typeface="微软雅黑" panose="020B0503020204020204" pitchFamily="34" charset="-122"/>
                <a:cs typeface="微软雅黑" panose="020B0503020204020204" pitchFamily="34" charset="-122"/>
              </a:rPr>
              <a:t>临床试验对照药</a:t>
            </a:r>
          </a:p>
          <a:p>
            <a:pPr indent="457200" algn="just">
              <a:lnSpc>
                <a:spcPct val="100000"/>
              </a:lnSpc>
              <a:buClr>
                <a:srgbClr val="339186"/>
              </a:buClr>
              <a:buNone/>
            </a:pPr>
            <a:r>
              <a:rPr lang="zh-CN" altLang="en-US"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具有</a:t>
            </a:r>
            <a:r>
              <a:rPr lang="en-US" altLang="zh-CN"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III</a:t>
            </a:r>
            <a:r>
              <a:rPr lang="zh-CN" altLang="en-US"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期临床头对头的比较数据（</a:t>
            </a:r>
            <a:r>
              <a:rPr lang="en-US" altLang="zh-CN"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 CTR20140648 </a:t>
            </a:r>
            <a:r>
              <a:rPr lang="zh-CN" altLang="en-US"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a:t>
            </a:r>
          </a:p>
          <a:p>
            <a:pPr indent="457200" algn="just">
              <a:lnSpc>
                <a:spcPct val="100000"/>
              </a:lnSpc>
              <a:buClr>
                <a:srgbClr val="339186"/>
              </a:buClr>
              <a:buNone/>
            </a:pPr>
            <a:endParaRPr lang="zh-CN" altLang="en-US" sz="1600" b="1" dirty="0">
              <a:solidFill>
                <a:srgbClr val="339186"/>
              </a:solidFill>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gn="just">
              <a:lnSpc>
                <a:spcPct val="100000"/>
              </a:lnSpc>
              <a:buClr>
                <a:srgbClr val="339186"/>
              </a:buClr>
              <a:buFont typeface="Arial" panose="020B0604020202020204" pitchFamily="34" charset="0"/>
              <a:buChar char="•"/>
            </a:pPr>
            <a:r>
              <a:rPr lang="zh-CN" altLang="en-US" sz="1600" b="1" dirty="0">
                <a:solidFill>
                  <a:srgbClr val="339186"/>
                </a:solidFill>
                <a:latin typeface="微软雅黑" panose="020B0503020204020204" pitchFamily="34" charset="-122"/>
                <a:ea typeface="微软雅黑" panose="020B0503020204020204" pitchFamily="34" charset="-122"/>
                <a:cs typeface="微软雅黑" panose="020B0503020204020204" pitchFamily="34" charset="-122"/>
              </a:rPr>
              <a:t>临床应用广泛</a:t>
            </a:r>
          </a:p>
          <a:p>
            <a:pPr lvl="0" indent="457200" algn="just">
              <a:lnSpc>
                <a:spcPct val="100000"/>
              </a:lnSpc>
              <a:buClr>
                <a:srgbClr val="339186"/>
              </a:buClr>
              <a:buNone/>
              <a:defRPr/>
            </a:pPr>
            <a:r>
              <a:rPr lang="zh-CN" altLang="en-US"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急支糖浆为临床治疗风热证咳嗽应用最广的产品之一</a:t>
            </a:r>
          </a:p>
          <a:p>
            <a:pPr lvl="0" indent="457200" algn="just">
              <a:lnSpc>
                <a:spcPct val="100000"/>
              </a:lnSpc>
              <a:buClr>
                <a:srgbClr val="339186"/>
              </a:buClr>
              <a:buNone/>
              <a:defRPr/>
            </a:pPr>
            <a:r>
              <a:rPr lang="en-US" altLang="zh-CN"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2023</a:t>
            </a:r>
            <a:r>
              <a:rPr lang="zh-CN" altLang="en-US"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年院内临床使用规模超</a:t>
            </a:r>
            <a:r>
              <a:rPr lang="en-US" altLang="zh-CN"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6</a:t>
            </a:r>
            <a:r>
              <a:rPr lang="zh-CN" altLang="en-US"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亿元（米内网）</a:t>
            </a:r>
            <a:endParaRPr lang="zh-CN" altLang="en-US" sz="1600" b="1" dirty="0">
              <a:solidFill>
                <a:srgbClr val="339186"/>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876300" y="1583690"/>
            <a:ext cx="10440035" cy="4907915"/>
          </a:xfrm>
          <a:prstGeom prst="rect">
            <a:avLst/>
          </a:prstGeom>
          <a:noFill/>
        </p:spPr>
        <p:txBody>
          <a:bodyPr wrap="square" rtlCol="0" anchor="t">
            <a:noAutofit/>
          </a:bodyPr>
          <a:lstStyle/>
          <a:p>
            <a:pPr indent="0">
              <a:lnSpc>
                <a:spcPct val="100000"/>
              </a:lnSpc>
              <a:buNone/>
            </a:pPr>
            <a:r>
              <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不良反应情况：</a:t>
            </a:r>
          </a:p>
          <a:p>
            <a:pPr marL="742950" lvl="1" indent="-285750">
              <a:lnSpc>
                <a:spcPct val="10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该产品目前在临床上还没有广泛使用。</a:t>
            </a:r>
            <a:endParaRPr lang="en-US" altLang="zh-CN" sz="1600" dirty="0">
              <a:solidFill>
                <a:srgbClr val="00B05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742950" lvl="1" indent="-285750">
              <a:lnSpc>
                <a:spcPct val="10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根据国家和本公司不良反应监测，未发现不良反应和严重不良事件。</a:t>
            </a:r>
            <a:endPar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nSpc>
                <a:spcPct val="100000"/>
              </a:lnSpc>
              <a:buNone/>
            </a:pPr>
            <a:endPar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nSpc>
                <a:spcPct val="100000"/>
              </a:lnSpc>
              <a:buNone/>
            </a:pPr>
            <a:r>
              <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说明书收载的安全性信息描述：</a:t>
            </a:r>
          </a:p>
          <a:p>
            <a:pPr indent="0">
              <a:lnSpc>
                <a:spcPct val="100000"/>
              </a:lnSpc>
              <a:buNone/>
            </a:pP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nSpc>
                <a:spcPct val="100000"/>
              </a:lnSpc>
              <a:buNone/>
            </a:pP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nSpc>
                <a:spcPct val="100000"/>
              </a:lnSpc>
              <a:buNone/>
            </a:pP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nSpc>
                <a:spcPct val="100000"/>
              </a:lnSpc>
              <a:buNone/>
            </a:pP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nSpc>
                <a:spcPct val="100000"/>
              </a:lnSpc>
              <a:buNone/>
            </a:pP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nSpc>
                <a:spcPct val="100000"/>
              </a:lnSpc>
              <a:buNone/>
            </a:pP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nSpc>
                <a:spcPct val="100000"/>
              </a:lnSpc>
              <a:buNone/>
            </a:pPr>
            <a:endPar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nSpc>
                <a:spcPct val="100000"/>
              </a:lnSpc>
              <a:buNone/>
            </a:pPr>
            <a:endPar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nSpc>
                <a:spcPct val="100000"/>
              </a:lnSpc>
              <a:buNone/>
            </a:pPr>
            <a:endPar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nSpc>
                <a:spcPct val="100000"/>
              </a:lnSpc>
              <a:buNone/>
            </a:pPr>
            <a:endPar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nSpc>
                <a:spcPct val="150000"/>
              </a:lnSpc>
              <a:buNone/>
            </a:pPr>
            <a:r>
              <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安全性方面优势和不足：无不良反应和严重不良事件：</a:t>
            </a:r>
          </a:p>
          <a:p>
            <a:pPr marL="742950" indent="-285750" fontAlgn="auto">
              <a:lnSpc>
                <a:spcPct val="10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II、III期临床试验结果显示，九味止咳口服液无不良反应和严重不良事件发生，显示出了良好的安全性；对照组急支糖浆不良反应发生率为1.6%；临床试验期间，个别患者出现尿路感染和实验室指标异常，但与药物无关。</a:t>
            </a:r>
            <a:r>
              <a:rPr lang="zh-CN" altLang="en-US" sz="1600" baseline="30000" dirty="0">
                <a:latin typeface="微软雅黑" panose="020B0503020204020204" pitchFamily="34" charset="-122"/>
                <a:ea typeface="微软雅黑" panose="020B0503020204020204" pitchFamily="34" charset="-122"/>
                <a:cs typeface="微软雅黑" panose="020B0503020204020204" pitchFamily="34" charset="-122"/>
                <a:sym typeface="+mn-ea"/>
              </a:rPr>
              <a:t>1</a:t>
            </a:r>
            <a:endParaRPr lang="zh-CN" altLang="en-US" sz="16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graphicFrame>
        <p:nvGraphicFramePr>
          <p:cNvPr id="10" name="表格 9"/>
          <p:cNvGraphicFramePr>
            <a:graphicFrameLocks noGrp="1"/>
          </p:cNvGraphicFramePr>
          <p:nvPr>
            <p:custDataLst>
              <p:tags r:id="rId1"/>
            </p:custDataLst>
          </p:nvPr>
        </p:nvGraphicFramePr>
        <p:xfrm>
          <a:off x="2022475" y="2894330"/>
          <a:ext cx="8147685" cy="2183765"/>
        </p:xfrm>
        <a:graphic>
          <a:graphicData uri="http://schemas.openxmlformats.org/drawingml/2006/table">
            <a:tbl>
              <a:tblPr firstRow="1">
                <a:tableStyleId>{5C22544A-7EE6-4342-B048-85BDC9FD1C3A}</a:tableStyleId>
              </a:tblPr>
              <a:tblGrid>
                <a:gridCol w="1072515">
                  <a:extLst>
                    <a:ext uri="{9D8B030D-6E8A-4147-A177-3AD203B41FA5}">
                      <a16:colId xmlns:a16="http://schemas.microsoft.com/office/drawing/2014/main" val="20000"/>
                    </a:ext>
                  </a:extLst>
                </a:gridCol>
                <a:gridCol w="7075170">
                  <a:extLst>
                    <a:ext uri="{9D8B030D-6E8A-4147-A177-3AD203B41FA5}">
                      <a16:colId xmlns:a16="http://schemas.microsoft.com/office/drawing/2014/main" val="20001"/>
                    </a:ext>
                  </a:extLst>
                </a:gridCol>
              </a:tblGrid>
              <a:tr h="277495">
                <a:tc>
                  <a:txBody>
                    <a:bodyPr/>
                    <a:lstStyle/>
                    <a:p>
                      <a:pPr algn="ctr" fontAlgn="ctr">
                        <a:lnSpc>
                          <a:spcPct val="100000"/>
                        </a:lnSpc>
                      </a:pPr>
                      <a:r>
                        <a:rPr lang="zh-CN" altLang="en-US" sz="1200" b="1" u="none" strike="noStrike" dirty="0">
                          <a:solidFill>
                            <a:schemeClr val="tx1"/>
                          </a:solidFill>
                          <a:effectLst/>
                          <a:latin typeface="微软雅黑" panose="020B0503020204020204" pitchFamily="34" charset="-122"/>
                          <a:ea typeface="微软雅黑" panose="020B0503020204020204" pitchFamily="34" charset="-122"/>
                        </a:rPr>
                        <a:t>项目名称</a:t>
                      </a:r>
                      <a:endParaRPr lang="zh-CN" altLang="en-US" sz="1200" b="1" i="0" u="none" strike="noStrike" dirty="0">
                        <a:solidFill>
                          <a:schemeClr val="tx1"/>
                        </a:solidFill>
                        <a:effectLst/>
                        <a:latin typeface="微软雅黑" panose="020B0503020204020204" pitchFamily="34" charset="-122"/>
                        <a:ea typeface="微软雅黑" panose="020B0503020204020204" pitchFamily="34" charset="-122"/>
                      </a:endParaRPr>
                    </a:p>
                  </a:txBody>
                  <a:tcPr marL="7620" marR="7620" marT="762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solidFill>
                      <a:srgbClr val="BED4D1"/>
                    </a:solidFill>
                  </a:tcPr>
                </a:tc>
                <a:tc>
                  <a:txBody>
                    <a:bodyPr/>
                    <a:lstStyle/>
                    <a:p>
                      <a:pPr algn="ctr" fontAlgn="ctr">
                        <a:lnSpc>
                          <a:spcPct val="100000"/>
                        </a:lnSpc>
                      </a:pPr>
                      <a:r>
                        <a:rPr lang="zh-CN" altLang="en-US" sz="1200" b="1" u="none" strike="noStrike" dirty="0">
                          <a:solidFill>
                            <a:schemeClr val="tx1"/>
                          </a:solidFill>
                          <a:effectLst/>
                          <a:latin typeface="微软雅黑" panose="020B0503020204020204" pitchFamily="34" charset="-122"/>
                          <a:ea typeface="微软雅黑" panose="020B0503020204020204" pitchFamily="34" charset="-122"/>
                        </a:rPr>
                        <a:t>详细表述</a:t>
                      </a:r>
                      <a:endParaRPr lang="zh-CN" altLang="en-US" sz="1200" b="1" i="0" u="none" strike="noStrike" dirty="0">
                        <a:solidFill>
                          <a:schemeClr val="tx1"/>
                        </a:solidFill>
                        <a:effectLst/>
                        <a:latin typeface="微软雅黑" panose="020B0503020204020204" pitchFamily="34" charset="-122"/>
                        <a:ea typeface="微软雅黑" panose="020B0503020204020204" pitchFamily="34" charset="-122"/>
                      </a:endParaRPr>
                    </a:p>
                  </a:txBody>
                  <a:tcPr marL="7620" marR="7620" marT="762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solidFill>
                      <a:srgbClr val="BED4D1"/>
                    </a:solidFill>
                  </a:tcPr>
                </a:tc>
                <a:extLst>
                  <a:ext uri="{0D108BD9-81ED-4DB2-BD59-A6C34878D82A}">
                    <a16:rowId xmlns:a16="http://schemas.microsoft.com/office/drawing/2014/main" val="10000"/>
                  </a:ext>
                </a:extLst>
              </a:tr>
              <a:tr h="411480">
                <a:tc>
                  <a:txBody>
                    <a:bodyPr/>
                    <a:lstStyle/>
                    <a:p>
                      <a:pPr algn="ctr" fontAlgn="ctr">
                        <a:lnSpc>
                          <a:spcPct val="100000"/>
                        </a:lnSpc>
                      </a:pPr>
                      <a:r>
                        <a:rPr lang="zh-CN" altLang="en-US" sz="1200" b="0" u="none" strike="noStrike" dirty="0">
                          <a:solidFill>
                            <a:schemeClr val="tx1"/>
                          </a:solidFill>
                          <a:effectLst/>
                          <a:latin typeface="微软雅黑" panose="020B0503020204020204" pitchFamily="34" charset="-122"/>
                          <a:ea typeface="微软雅黑" panose="020B0503020204020204" pitchFamily="34" charset="-122"/>
                        </a:rPr>
                        <a:t>不良反应</a:t>
                      </a:r>
                      <a:endParaRPr lang="zh-CN" altLang="en-US" sz="1200" b="0" i="0" u="none" strike="noStrike" dirty="0">
                        <a:solidFill>
                          <a:schemeClr val="tx1"/>
                        </a:solidFill>
                        <a:effectLst/>
                        <a:latin typeface="微软雅黑" panose="020B0503020204020204" pitchFamily="34" charset="-122"/>
                        <a:ea typeface="微软雅黑" panose="020B0503020204020204" pitchFamily="34" charset="-122"/>
                      </a:endParaRPr>
                    </a:p>
                  </a:txBody>
                  <a:tcPr marL="7620" marR="7620" marT="762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solidFill>
                      <a:schemeClr val="bg1"/>
                    </a:solidFill>
                  </a:tcPr>
                </a:tc>
                <a:tc>
                  <a:txBody>
                    <a:bodyPr/>
                    <a:lstStyle/>
                    <a:p>
                      <a:pPr marL="107950" algn="l" fontAlgn="ctr">
                        <a:lnSpc>
                          <a:spcPct val="100000"/>
                        </a:lnSpc>
                      </a:pPr>
                      <a:r>
                        <a:rPr lang="zh-CN" altLang="en-US" sz="1200" b="0" u="none" strike="noStrike" dirty="0">
                          <a:solidFill>
                            <a:schemeClr val="tx1"/>
                          </a:solidFill>
                          <a:effectLst/>
                          <a:latin typeface="微软雅黑" panose="020B0503020204020204" pitchFamily="34" charset="-122"/>
                          <a:ea typeface="微软雅黑" panose="020B0503020204020204" pitchFamily="34" charset="-122"/>
                        </a:rPr>
                        <a:t>临床试验期间，用药后可见尿白细胞、尿红细胞、尿蛋白异常，肝生化指标单项升高，个别受试者用药后出现窦性心动过速。</a:t>
                      </a:r>
                      <a:endParaRPr lang="zh-CN" altLang="en-US" sz="1200" b="0" i="0" u="none" strike="noStrike" dirty="0">
                        <a:solidFill>
                          <a:schemeClr val="tx1"/>
                        </a:solidFill>
                        <a:effectLst/>
                        <a:latin typeface="微软雅黑" panose="020B0503020204020204" pitchFamily="34" charset="-122"/>
                        <a:ea typeface="微软雅黑" panose="020B0503020204020204" pitchFamily="34" charset="-122"/>
                      </a:endParaRPr>
                    </a:p>
                  </a:txBody>
                  <a:tcPr marL="7620" marR="7620" marT="762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solidFill>
                      <a:schemeClr val="bg1"/>
                    </a:solidFill>
                  </a:tcPr>
                </a:tc>
                <a:extLst>
                  <a:ext uri="{0D108BD9-81ED-4DB2-BD59-A6C34878D82A}">
                    <a16:rowId xmlns:a16="http://schemas.microsoft.com/office/drawing/2014/main" val="10001"/>
                  </a:ext>
                </a:extLst>
              </a:tr>
              <a:tr h="277495">
                <a:tc>
                  <a:txBody>
                    <a:bodyPr/>
                    <a:lstStyle/>
                    <a:p>
                      <a:pPr algn="ctr" fontAlgn="ctr">
                        <a:lnSpc>
                          <a:spcPct val="100000"/>
                        </a:lnSpc>
                      </a:pPr>
                      <a:r>
                        <a:rPr lang="zh-CN" altLang="en-US" sz="1200" b="0" u="none" strike="noStrike"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禁忌</a:t>
                      </a:r>
                      <a:endParaRPr lang="zh-CN" altLang="en-US" sz="1200" b="0" i="0" u="none" strike="noStrike"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a:txBody>
                  <a:tcPr marL="7620" marR="7620" marT="762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solidFill>
                      <a:schemeClr val="bg1"/>
                    </a:solidFill>
                  </a:tcPr>
                </a:tc>
                <a:tc>
                  <a:txBody>
                    <a:bodyPr/>
                    <a:lstStyle/>
                    <a:p>
                      <a:pPr marL="107950" algn="l" fontAlgn="ctr">
                        <a:lnSpc>
                          <a:spcPct val="100000"/>
                        </a:lnSpc>
                      </a:pPr>
                      <a:r>
                        <a:rPr lang="zh-CN" altLang="en-US" sz="1200" b="0" u="none" strike="noStrike" dirty="0">
                          <a:solidFill>
                            <a:schemeClr val="tx1"/>
                          </a:solidFill>
                          <a:effectLst/>
                          <a:latin typeface="微软雅黑" panose="020B0503020204020204" pitchFamily="34" charset="-122"/>
                          <a:ea typeface="微软雅黑" panose="020B0503020204020204" pitchFamily="34" charset="-122"/>
                        </a:rPr>
                        <a:t>对本品及所含成份过敏者禁用。</a:t>
                      </a:r>
                      <a:endParaRPr lang="zh-CN" altLang="en-US" sz="1200" b="0" i="0" u="none" strike="noStrike" dirty="0">
                        <a:solidFill>
                          <a:schemeClr val="tx1"/>
                        </a:solidFill>
                        <a:effectLst/>
                        <a:latin typeface="微软雅黑" panose="020B0503020204020204" pitchFamily="34" charset="-122"/>
                        <a:ea typeface="微软雅黑" panose="020B0503020204020204" pitchFamily="34" charset="-122"/>
                      </a:endParaRPr>
                    </a:p>
                  </a:txBody>
                  <a:tcPr marL="7620" marR="7620" marT="762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solidFill>
                      <a:schemeClr val="bg1"/>
                    </a:solidFill>
                  </a:tcPr>
                </a:tc>
                <a:extLst>
                  <a:ext uri="{0D108BD9-81ED-4DB2-BD59-A6C34878D82A}">
                    <a16:rowId xmlns:a16="http://schemas.microsoft.com/office/drawing/2014/main" val="10002"/>
                  </a:ext>
                </a:extLst>
              </a:tr>
              <a:tr h="1217295">
                <a:tc>
                  <a:txBody>
                    <a:bodyPr/>
                    <a:lstStyle/>
                    <a:p>
                      <a:pPr algn="ctr" fontAlgn="ctr">
                        <a:lnSpc>
                          <a:spcPct val="100000"/>
                        </a:lnSpc>
                      </a:pPr>
                      <a:r>
                        <a:rPr lang="zh-CN" altLang="en-US" sz="1200" b="0" u="none" strike="noStrike" dirty="0">
                          <a:solidFill>
                            <a:schemeClr val="tx1"/>
                          </a:solidFill>
                          <a:effectLst/>
                          <a:latin typeface="微软雅黑" panose="020B0503020204020204" pitchFamily="34" charset="-122"/>
                          <a:ea typeface="微软雅黑" panose="020B0503020204020204" pitchFamily="34" charset="-122"/>
                        </a:rPr>
                        <a:t>注意事项</a:t>
                      </a:r>
                      <a:endParaRPr lang="zh-CN" altLang="en-US" sz="1200" b="0" i="0" u="none" strike="noStrike" dirty="0">
                        <a:solidFill>
                          <a:schemeClr val="tx1"/>
                        </a:solidFill>
                        <a:effectLst/>
                        <a:latin typeface="微软雅黑" panose="020B0503020204020204" pitchFamily="34" charset="-122"/>
                        <a:ea typeface="微软雅黑" panose="020B0503020204020204" pitchFamily="34" charset="-122"/>
                      </a:endParaRPr>
                    </a:p>
                  </a:txBody>
                  <a:tcPr marL="7620" marR="7620" marT="762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solidFill>
                      <a:schemeClr val="bg1"/>
                    </a:solidFill>
                  </a:tcPr>
                </a:tc>
                <a:tc>
                  <a:txBody>
                    <a:bodyPr/>
                    <a:lstStyle/>
                    <a:p>
                      <a:pPr marL="107950" algn="l" fontAlgn="ctr">
                        <a:lnSpc>
                          <a:spcPct val="100000"/>
                        </a:lnSpc>
                      </a:pPr>
                      <a:r>
                        <a:rPr lang="en-US" altLang="zh-CN" sz="1200" b="0" u="none" strike="noStrike"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200" b="0" u="none" strike="noStrike"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本品含麻黄，运动员慎用，用药期间应关注心率、心律的变化，如有不适及时就医。</a:t>
                      </a:r>
                      <a:endParaRPr lang="en-US" altLang="zh-CN" sz="1200" b="0" u="none" strike="noStrike"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a:p>
                      <a:pPr marL="107950" algn="l" fontAlgn="ctr">
                        <a:lnSpc>
                          <a:spcPct val="100000"/>
                        </a:lnSpc>
                      </a:pPr>
                      <a:r>
                        <a:rPr lang="en-US" altLang="zh-CN" sz="1200" b="0" u="none" strike="noStrike"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1200" b="0" u="none" strike="noStrike"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虚寒多汗者忌用。</a:t>
                      </a:r>
                      <a:endParaRPr lang="en-US" altLang="zh-CN" sz="1200" b="0" u="none" strike="noStrike"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a:p>
                      <a:pPr marL="107950" algn="l" fontAlgn="ctr">
                        <a:lnSpc>
                          <a:spcPct val="100000"/>
                        </a:lnSpc>
                      </a:pPr>
                      <a:r>
                        <a:rPr lang="en-US" altLang="zh-CN" sz="1200" b="0" u="none" strike="noStrike"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1200" b="0" u="none" strike="noStrike"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忌辛辣、生冷、油腻食物，饮食宜清淡。</a:t>
                      </a:r>
                      <a:endParaRPr lang="en-US" altLang="zh-CN" sz="1200" b="0" u="none" strike="noStrike"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a:p>
                      <a:pPr marL="107950" algn="l" fontAlgn="ctr">
                        <a:lnSpc>
                          <a:spcPct val="100000"/>
                        </a:lnSpc>
                      </a:pPr>
                      <a:r>
                        <a:rPr lang="en-US" altLang="zh-CN" sz="1200" b="0" u="none" strike="noStrike"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4.</a:t>
                      </a:r>
                      <a:r>
                        <a:rPr lang="zh-CN" altLang="en-US" sz="1200" b="0" u="none" strike="noStrike"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过敏体质者慎用。</a:t>
                      </a:r>
                      <a:endParaRPr lang="en-US" altLang="zh-CN" sz="1200" b="0" u="none" strike="noStrike"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a:p>
                      <a:pPr marL="107950" algn="l" fontAlgn="ctr">
                        <a:lnSpc>
                          <a:spcPct val="100000"/>
                        </a:lnSpc>
                      </a:pPr>
                      <a:r>
                        <a:rPr lang="en-US" altLang="zh-CN" sz="1200" b="0" u="none" strike="noStrike"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5.</a:t>
                      </a:r>
                      <a:r>
                        <a:rPr lang="zh-CN" altLang="en-US" sz="1200" b="0" u="none" strike="noStrike"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本品尚无用于孕妇、哺乳期妇女、儿童的有效性和安全性数据。</a:t>
                      </a:r>
                      <a:endParaRPr lang="en-US" altLang="zh-CN" sz="1200" b="0" u="none" strike="noStrike"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a:p>
                      <a:pPr marL="107950" algn="l" fontAlgn="ctr">
                        <a:lnSpc>
                          <a:spcPct val="100000"/>
                        </a:lnSpc>
                      </a:pPr>
                      <a:r>
                        <a:rPr lang="en-US" altLang="zh-CN" sz="1200" b="0" u="none" strike="noStrike"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6.</a:t>
                      </a:r>
                      <a:r>
                        <a:rPr lang="zh-CN" altLang="en-US" sz="1200" b="0" u="none" strike="noStrike"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本品尚无与其他药物联合使用的数据。</a:t>
                      </a:r>
                      <a:endParaRPr lang="zh-CN" altLang="en-US" sz="1200" b="0" i="0" u="none" strike="noStrike"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a:txBody>
                  <a:tcPr marL="7620" marR="7620" marT="762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solidFill>
                      <a:schemeClr val="bg1"/>
                    </a:solidFill>
                  </a:tcPr>
                </a:tc>
                <a:extLst>
                  <a:ext uri="{0D108BD9-81ED-4DB2-BD59-A6C34878D82A}">
                    <a16:rowId xmlns:a16="http://schemas.microsoft.com/office/drawing/2014/main" val="10003"/>
                  </a:ext>
                </a:extLst>
              </a:tr>
            </a:tbl>
          </a:graphicData>
        </a:graphic>
      </p:graphicFrame>
      <p:cxnSp>
        <p:nvCxnSpPr>
          <p:cNvPr id="24" name="直接连接符 23"/>
          <p:cNvCxnSpPr/>
          <p:nvPr/>
        </p:nvCxnSpPr>
        <p:spPr>
          <a:xfrm>
            <a:off x="-635" y="769620"/>
            <a:ext cx="12190730" cy="0"/>
          </a:xfrm>
          <a:prstGeom prst="line">
            <a:avLst/>
          </a:prstGeom>
          <a:ln w="28575" cmpd="sng">
            <a:solidFill>
              <a:srgbClr val="BED4D1"/>
            </a:solidFill>
            <a:prstDash val="solid"/>
            <a:tailEnd type="none"/>
          </a:ln>
        </p:spPr>
        <p:style>
          <a:lnRef idx="1">
            <a:schemeClr val="accent1"/>
          </a:lnRef>
          <a:fillRef idx="0">
            <a:schemeClr val="accent1"/>
          </a:fillRef>
          <a:effectRef idx="0">
            <a:schemeClr val="accent1"/>
          </a:effectRef>
          <a:fontRef idx="minor">
            <a:schemeClr val="tx1"/>
          </a:fontRef>
        </p:style>
      </p:cxnSp>
      <p:sp>
        <p:nvSpPr>
          <p:cNvPr id="7" name="Title 20"/>
          <p:cNvSpPr txBox="1"/>
          <p:nvPr/>
        </p:nvSpPr>
        <p:spPr>
          <a:xfrm>
            <a:off x="479425" y="221615"/>
            <a:ext cx="9786620" cy="548640"/>
          </a:xfrm>
          <a:prstGeom prst="rect">
            <a:avLst/>
          </a:prstGeom>
        </p:spPr>
        <p:txBody>
          <a:bodyPr vert="horz"/>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800" b="1" i="0" u="none" strike="noStrike" kern="1200" cap="none" spc="11"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Arial" panose="020B0604020202020204" pitchFamily="34" charset="0"/>
              </a:rPr>
              <a:t>安全性</a:t>
            </a:r>
          </a:p>
        </p:txBody>
      </p:sp>
      <p:sp>
        <p:nvSpPr>
          <p:cNvPr id="3" name="矩形 2"/>
          <p:cNvSpPr/>
          <p:nvPr/>
        </p:nvSpPr>
        <p:spPr>
          <a:xfrm>
            <a:off x="876000" y="936000"/>
            <a:ext cx="10440000" cy="648000"/>
          </a:xfrm>
          <a:prstGeom prst="rect">
            <a:avLst/>
          </a:prstGeom>
          <a:solidFill>
            <a:srgbClr val="33918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6096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mn-cs"/>
              </a:rPr>
              <a:t>无不良反应症状，安全性好</a:t>
            </a:r>
          </a:p>
        </p:txBody>
      </p:sp>
      <p:sp>
        <p:nvSpPr>
          <p:cNvPr id="8" name="文本框 7"/>
          <p:cNvSpPr txBox="1"/>
          <p:nvPr/>
        </p:nvSpPr>
        <p:spPr>
          <a:xfrm>
            <a:off x="876300" y="6516370"/>
            <a:ext cx="10438765" cy="245110"/>
          </a:xfrm>
          <a:prstGeom prst="rect">
            <a:avLst/>
          </a:prstGeom>
          <a:noFill/>
        </p:spPr>
        <p:txBody>
          <a:bodyPr wrap="square" rtlCol="0" anchor="t">
            <a:spAutoFit/>
          </a:bodyPr>
          <a:lstStyle/>
          <a:p>
            <a:pPr marL="0" marR="0" lvl="0" indent="0" algn="just" defTabSz="914400" rtl="0" eaLnBrk="1" fontAlgn="auto" latinLnBrk="0" hangingPunct="1">
              <a:lnSpc>
                <a:spcPct val="100000"/>
              </a:lnSpc>
              <a:spcBef>
                <a:spcPts val="0"/>
              </a:spcBef>
              <a:spcAft>
                <a:spcPts val="0"/>
              </a:spcAft>
              <a:buClrTx/>
              <a:buSzTx/>
              <a:buFontTx/>
              <a:buNone/>
              <a:defRPr/>
            </a:pPr>
            <a:r>
              <a:rPr lang="en-US" sz="1000" kern="100" noProof="0" dirty="0">
                <a:ln>
                  <a:noFill/>
                </a:ln>
                <a:solidFill>
                  <a:prstClr val="black"/>
                </a:solidFill>
                <a:effectLst/>
                <a:uLnTx/>
                <a:uFillTx/>
                <a:latin typeface="等线" panose="02010600030101010101" charset="-122"/>
                <a:ea typeface="等线" panose="02010600030101010101" charset="-122"/>
                <a:cs typeface="等线" panose="02010600030101010101" charset="-122"/>
                <a:sym typeface="+mn-ea"/>
              </a:rPr>
              <a:t>[1]</a:t>
            </a:r>
            <a:r>
              <a:rPr lang="zh-CN" altLang="en-US" sz="1000" dirty="0">
                <a:solidFill>
                  <a:prstClr val="black"/>
                </a:solidFill>
                <a:latin typeface="等线" panose="02010600030101010101" charset="-122"/>
                <a:ea typeface="等线" panose="02010600030101010101" charset="-122"/>
                <a:cs typeface="等线" panose="02010600030101010101" charset="-122"/>
                <a:sym typeface="+mn-ea"/>
              </a:rPr>
              <a:t>张薇</a:t>
            </a:r>
            <a:r>
              <a:rPr lang="en-US" altLang="zh-CN" sz="1000" dirty="0">
                <a:solidFill>
                  <a:prstClr val="black"/>
                </a:solidFill>
                <a:latin typeface="等线" panose="02010600030101010101" charset="-122"/>
                <a:ea typeface="等线" panose="02010600030101010101" charset="-122"/>
                <a:cs typeface="等线" panose="02010600030101010101" charset="-122"/>
                <a:sym typeface="+mn-ea"/>
              </a:rPr>
              <a:t>,</a:t>
            </a:r>
            <a:r>
              <a:rPr lang="zh-CN" altLang="en-US" sz="1000" dirty="0">
                <a:solidFill>
                  <a:prstClr val="black"/>
                </a:solidFill>
                <a:latin typeface="等线" panose="02010600030101010101" charset="-122"/>
                <a:ea typeface="等线" panose="02010600030101010101" charset="-122"/>
                <a:cs typeface="等线" panose="02010600030101010101" charset="-122"/>
                <a:sym typeface="+mn-ea"/>
              </a:rPr>
              <a:t>玄振玉</a:t>
            </a:r>
            <a:r>
              <a:rPr lang="en-US" altLang="zh-CN" sz="1000" dirty="0">
                <a:solidFill>
                  <a:prstClr val="black"/>
                </a:solidFill>
                <a:latin typeface="等线" panose="02010600030101010101" charset="-122"/>
                <a:ea typeface="等线" panose="02010600030101010101" charset="-122"/>
                <a:cs typeface="等线" panose="02010600030101010101" charset="-122"/>
                <a:sym typeface="+mn-ea"/>
              </a:rPr>
              <a:t>,</a:t>
            </a:r>
            <a:r>
              <a:rPr lang="zh-CN" altLang="en-US" sz="1000" dirty="0">
                <a:solidFill>
                  <a:prstClr val="black"/>
                </a:solidFill>
                <a:latin typeface="等线" panose="02010600030101010101" charset="-122"/>
                <a:ea typeface="等线" panose="02010600030101010101" charset="-122"/>
                <a:cs typeface="等线" panose="02010600030101010101" charset="-122"/>
                <a:sym typeface="+mn-ea"/>
              </a:rPr>
              <a:t>张惠勇</a:t>
            </a:r>
            <a:r>
              <a:rPr lang="en-US" altLang="zh-CN" sz="1000" dirty="0">
                <a:solidFill>
                  <a:prstClr val="black"/>
                </a:solidFill>
                <a:latin typeface="等线" panose="02010600030101010101" charset="-122"/>
                <a:ea typeface="等线" panose="02010600030101010101" charset="-122"/>
                <a:cs typeface="等线" panose="02010600030101010101" charset="-122"/>
                <a:sym typeface="+mn-ea"/>
              </a:rPr>
              <a:t>,</a:t>
            </a:r>
            <a:r>
              <a:rPr lang="zh-CN" altLang="en-US" sz="1000" dirty="0">
                <a:solidFill>
                  <a:prstClr val="black"/>
                </a:solidFill>
                <a:latin typeface="等线" panose="02010600030101010101" charset="-122"/>
                <a:ea typeface="等线" panose="02010600030101010101" charset="-122"/>
                <a:cs typeface="等线" panose="02010600030101010101" charset="-122"/>
                <a:sym typeface="+mn-ea"/>
              </a:rPr>
              <a:t>等</a:t>
            </a:r>
            <a:r>
              <a:rPr lang="en-US" altLang="zh-CN" sz="1000" dirty="0">
                <a:solidFill>
                  <a:prstClr val="black"/>
                </a:solidFill>
                <a:latin typeface="等线" panose="02010600030101010101" charset="-122"/>
                <a:ea typeface="等线" panose="02010600030101010101" charset="-122"/>
                <a:cs typeface="等线" panose="02010600030101010101" charset="-122"/>
                <a:sym typeface="+mn-ea"/>
              </a:rPr>
              <a:t>.</a:t>
            </a:r>
            <a:r>
              <a:rPr lang="zh-CN" altLang="en-US" sz="1000" dirty="0">
                <a:solidFill>
                  <a:prstClr val="black"/>
                </a:solidFill>
                <a:latin typeface="等线" panose="02010600030101010101" charset="-122"/>
                <a:ea typeface="等线" panose="02010600030101010101" charset="-122"/>
                <a:cs typeface="等线" panose="02010600030101010101" charset="-122"/>
                <a:sym typeface="+mn-ea"/>
              </a:rPr>
              <a:t>九味止咳口服液治疗急性支气管炎风热咳嗽证的有效性与安全性评价</a:t>
            </a:r>
            <a:r>
              <a:rPr lang="en-US" altLang="zh-CN" sz="1000" dirty="0">
                <a:solidFill>
                  <a:prstClr val="black"/>
                </a:solidFill>
                <a:latin typeface="等线" panose="02010600030101010101" charset="-122"/>
                <a:ea typeface="等线" panose="02010600030101010101" charset="-122"/>
                <a:cs typeface="等线" panose="02010600030101010101" charset="-122"/>
                <a:sym typeface="+mn-ea"/>
              </a:rPr>
              <a:t>[J].</a:t>
            </a:r>
            <a:r>
              <a:rPr lang="zh-CN" altLang="en-US" sz="1000" dirty="0">
                <a:solidFill>
                  <a:prstClr val="black"/>
                </a:solidFill>
                <a:latin typeface="等线" panose="02010600030101010101" charset="-122"/>
                <a:ea typeface="等线" panose="02010600030101010101" charset="-122"/>
                <a:cs typeface="等线" panose="02010600030101010101" charset="-122"/>
                <a:sym typeface="+mn-ea"/>
              </a:rPr>
              <a:t>中国新药杂志</a:t>
            </a:r>
            <a:r>
              <a:rPr lang="en-US" altLang="zh-CN" sz="1000" dirty="0">
                <a:solidFill>
                  <a:prstClr val="black"/>
                </a:solidFill>
                <a:latin typeface="等线" panose="02010600030101010101" charset="-122"/>
                <a:ea typeface="等线" panose="02010600030101010101" charset="-122"/>
                <a:cs typeface="等线" panose="02010600030101010101" charset="-122"/>
                <a:sym typeface="+mn-ea"/>
              </a:rPr>
              <a:t>,2023,32(20):2087-2092.</a:t>
            </a:r>
          </a:p>
        </p:txBody>
      </p:sp>
      <p:sp>
        <p:nvSpPr>
          <p:cNvPr id="11" name="矩形 10"/>
          <p:cNvSpPr/>
          <p:nvPr/>
        </p:nvSpPr>
        <p:spPr>
          <a:xfrm>
            <a:off x="876935" y="1583690"/>
            <a:ext cx="10439400" cy="4843145"/>
          </a:xfrm>
          <a:prstGeom prst="rect">
            <a:avLst/>
          </a:prstGeom>
          <a:noFill/>
          <a:ln w="12700">
            <a:solidFill>
              <a:schemeClr val="bg1">
                <a:lumMod val="75000"/>
              </a:schemeClr>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just" defTabSz="6096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dirty="0">
              <a:ln>
                <a:noFill/>
              </a:ln>
              <a:solidFill>
                <a:prstClr val="white"/>
              </a:solidFill>
              <a:effectLst/>
              <a:uLnTx/>
              <a:uFillTx/>
              <a:latin typeface="Arial" panose="020B0604020202020204"/>
              <a:ea typeface="黑体" panose="02010609060101010101" pitchFamily="49" charset="-122"/>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876300" y="1584325"/>
            <a:ext cx="10440035" cy="4843145"/>
          </a:xfrm>
          <a:prstGeom prst="rect">
            <a:avLst/>
          </a:prstGeom>
          <a:noFill/>
        </p:spPr>
        <p:txBody>
          <a:bodyPr wrap="square" rtlCol="0" anchor="t">
            <a:noAutofit/>
          </a:bodyPr>
          <a:lstStyle/>
          <a:p>
            <a:pPr indent="0">
              <a:lnSpc>
                <a:spcPct val="100000"/>
              </a:lnSpc>
              <a:buNone/>
            </a:pPr>
            <a:r>
              <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与对照药品疗效方面优势和不足：</a:t>
            </a:r>
          </a:p>
          <a:p>
            <a:pPr marL="742950" lvl="1" indent="-285750">
              <a:lnSpc>
                <a:spcPct val="11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III期临床显示，九味止咳口服液的主要疗效指标、次要疗效指标数据均优于急支糖浆组数据。</a:t>
            </a:r>
          </a:p>
          <a:p>
            <a:pPr marL="742950" lvl="1" indent="-285750">
              <a:lnSpc>
                <a:spcPct val="11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咳嗽控制更快：九味止咳口服液中位咳嗽消失时间（7天）短于急支糖浆（8天）。</a:t>
            </a:r>
          </a:p>
          <a:p>
            <a:pPr marL="742950" lvl="1" indent="-285750">
              <a:lnSpc>
                <a:spcPct val="11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中医证候改善好：咳嗽、痰量、痰粘或黄、喘息、咽干等单项症状消失率均优于对照组。</a:t>
            </a:r>
            <a:r>
              <a:rPr lang="zh-CN" altLang="en-US" sz="1400" baseline="30000" dirty="0">
                <a:latin typeface="微软雅黑" panose="020B0503020204020204" pitchFamily="34" charset="-122"/>
                <a:ea typeface="微软雅黑" panose="020B0503020204020204" pitchFamily="34" charset="-122"/>
                <a:cs typeface="微软雅黑" panose="020B0503020204020204" pitchFamily="34" charset="-122"/>
                <a:sym typeface="+mn-ea"/>
              </a:rPr>
              <a:t>1</a:t>
            </a:r>
          </a:p>
          <a:p>
            <a:pPr indent="457200">
              <a:lnSpc>
                <a:spcPct val="50000"/>
              </a:lnSpc>
              <a:buNone/>
            </a:pP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nSpc>
                <a:spcPct val="100000"/>
              </a:lnSpc>
              <a:buNone/>
            </a:pPr>
            <a:endPar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nSpc>
                <a:spcPct val="100000"/>
              </a:lnSpc>
              <a:buNone/>
            </a:pPr>
            <a:endPar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nSpc>
                <a:spcPct val="100000"/>
              </a:lnSpc>
              <a:buNone/>
            </a:pPr>
            <a:endPar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nSpc>
                <a:spcPct val="100000"/>
              </a:lnSpc>
              <a:buNone/>
            </a:pPr>
            <a:endPar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nSpc>
                <a:spcPct val="100000"/>
              </a:lnSpc>
              <a:buNone/>
            </a:pPr>
            <a:endPar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nSpc>
                <a:spcPct val="100000"/>
              </a:lnSpc>
              <a:buNone/>
            </a:pPr>
            <a:endPar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nSpc>
                <a:spcPct val="110000"/>
              </a:lnSpc>
              <a:buNone/>
            </a:pPr>
            <a:r>
              <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组方的合理性：</a:t>
            </a:r>
          </a:p>
          <a:p>
            <a:pPr marL="742950" indent="-285750" fontAlgn="auto">
              <a:lnSpc>
                <a:spcPct val="11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由全国首批名老中医、成都中医药大学邹学熹教授本先贤之意，并结合肺为娇脏的特性，首次以西南地区民间止咳草药矮地茶为君药组方，融合伤寒经方麻杏石甘汤，加入鱼腥草、竹茹、陈皮等清肺化痰药创新化裁而来。</a:t>
            </a: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nSpc>
                <a:spcPct val="100000"/>
              </a:lnSpc>
              <a:buNone/>
            </a:pPr>
            <a:endPar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nSpc>
                <a:spcPct val="110000"/>
              </a:lnSpc>
              <a:buNone/>
            </a:pPr>
            <a:r>
              <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技术审批报告中关于有效性的描述：</a:t>
            </a:r>
            <a:endParaRPr lang="zh-CN" altLang="en-US" sz="16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742950" indent="-285750" fontAlgn="auto">
              <a:lnSpc>
                <a:spcPct val="11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“主要疗效指标：通过符合要求的 FAS 和 PPS 数据集分析，结果显示，治疗 7 天时的咳嗽消失率统计比较显示，试验组疗效优于安慰剂组，非劣效于急支糖浆组。咳嗽消失时间统计比较显示，试验组疗效优于安慰剂组，非劣效于急支糖浆组。次要疗效指标：咳嗽症状积分、疾病及中医证候疗效、支气管炎严重程度评分，咳嗽、痰量、痰粘或黄、咽干单项症状疗效试验组均优于安慰剂组。”</a:t>
            </a:r>
          </a:p>
        </p:txBody>
      </p:sp>
      <p:cxnSp>
        <p:nvCxnSpPr>
          <p:cNvPr id="24" name="直接连接符 23"/>
          <p:cNvCxnSpPr/>
          <p:nvPr/>
        </p:nvCxnSpPr>
        <p:spPr>
          <a:xfrm>
            <a:off x="-635" y="769620"/>
            <a:ext cx="12190730" cy="0"/>
          </a:xfrm>
          <a:prstGeom prst="line">
            <a:avLst/>
          </a:prstGeom>
          <a:ln w="28575" cmpd="sng">
            <a:solidFill>
              <a:srgbClr val="BED4D1"/>
            </a:solidFill>
            <a:prstDash val="solid"/>
            <a:tailEnd type="none"/>
          </a:ln>
        </p:spPr>
        <p:style>
          <a:lnRef idx="1">
            <a:schemeClr val="accent1"/>
          </a:lnRef>
          <a:fillRef idx="0">
            <a:schemeClr val="accent1"/>
          </a:fillRef>
          <a:effectRef idx="0">
            <a:schemeClr val="accent1"/>
          </a:effectRef>
          <a:fontRef idx="minor">
            <a:schemeClr val="tx1"/>
          </a:fontRef>
        </p:style>
      </p:cxnSp>
      <p:sp>
        <p:nvSpPr>
          <p:cNvPr id="7" name="Title 20"/>
          <p:cNvSpPr txBox="1"/>
          <p:nvPr/>
        </p:nvSpPr>
        <p:spPr>
          <a:xfrm>
            <a:off x="479425" y="221615"/>
            <a:ext cx="9786620" cy="548640"/>
          </a:xfrm>
          <a:prstGeom prst="rect">
            <a:avLst/>
          </a:prstGeom>
        </p:spPr>
        <p:txBody>
          <a:bodyPr vert="horz"/>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800" b="1" i="0" u="none" strike="noStrike" kern="1200" cap="none" spc="11"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Arial" panose="020B0604020202020204" pitchFamily="34" charset="0"/>
              </a:rPr>
              <a:t>有效性</a:t>
            </a:r>
          </a:p>
        </p:txBody>
      </p:sp>
      <p:sp>
        <p:nvSpPr>
          <p:cNvPr id="3" name="矩形 2"/>
          <p:cNvSpPr/>
          <p:nvPr/>
        </p:nvSpPr>
        <p:spPr>
          <a:xfrm>
            <a:off x="876000" y="936000"/>
            <a:ext cx="10440000" cy="648000"/>
          </a:xfrm>
          <a:prstGeom prst="rect">
            <a:avLst/>
          </a:prstGeom>
          <a:solidFill>
            <a:srgbClr val="33918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6096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mn-cs"/>
              </a:rPr>
              <a:t>咳嗽消失快，中医证候改善好</a:t>
            </a:r>
          </a:p>
        </p:txBody>
      </p:sp>
      <p:sp>
        <p:nvSpPr>
          <p:cNvPr id="8" name="文本框 7"/>
          <p:cNvSpPr txBox="1"/>
          <p:nvPr/>
        </p:nvSpPr>
        <p:spPr>
          <a:xfrm>
            <a:off x="876300" y="6516370"/>
            <a:ext cx="10438765" cy="245110"/>
          </a:xfrm>
          <a:prstGeom prst="rect">
            <a:avLst/>
          </a:prstGeom>
          <a:noFill/>
        </p:spPr>
        <p:txBody>
          <a:bodyPr wrap="square" rtlCol="0" anchor="t">
            <a:spAutoFit/>
          </a:bodyPr>
          <a:lstStyle/>
          <a:p>
            <a:pPr marL="0" marR="0" lvl="0" indent="0" algn="just" defTabSz="914400" rtl="0" eaLnBrk="1" fontAlgn="auto" latinLnBrk="0" hangingPunct="1">
              <a:lnSpc>
                <a:spcPct val="100000"/>
              </a:lnSpc>
              <a:spcBef>
                <a:spcPts val="0"/>
              </a:spcBef>
              <a:spcAft>
                <a:spcPts val="0"/>
              </a:spcAft>
              <a:buClrTx/>
              <a:buSzTx/>
              <a:buFontTx/>
              <a:buNone/>
              <a:defRPr/>
            </a:pPr>
            <a:r>
              <a:rPr lang="en-US" sz="1000" kern="100" noProof="0" dirty="0">
                <a:ln>
                  <a:noFill/>
                </a:ln>
                <a:solidFill>
                  <a:prstClr val="black"/>
                </a:solidFill>
                <a:effectLst/>
                <a:uLnTx/>
                <a:uFillTx/>
                <a:latin typeface="等线" panose="02010600030101010101" charset="-122"/>
                <a:ea typeface="等线" panose="02010600030101010101" charset="-122"/>
                <a:cs typeface="等线" panose="02010600030101010101" charset="-122"/>
                <a:sym typeface="+mn-ea"/>
              </a:rPr>
              <a:t>[1]</a:t>
            </a:r>
            <a:r>
              <a:rPr lang="zh-CN" altLang="en-US" sz="1000" dirty="0">
                <a:solidFill>
                  <a:prstClr val="black"/>
                </a:solidFill>
                <a:latin typeface="等线" panose="02010600030101010101" charset="-122"/>
                <a:ea typeface="等线" panose="02010600030101010101" charset="-122"/>
                <a:cs typeface="等线" panose="02010600030101010101" charset="-122"/>
                <a:sym typeface="+mn-ea"/>
              </a:rPr>
              <a:t>张薇</a:t>
            </a:r>
            <a:r>
              <a:rPr lang="en-US" altLang="zh-CN" sz="1000" dirty="0">
                <a:solidFill>
                  <a:prstClr val="black"/>
                </a:solidFill>
                <a:latin typeface="等线" panose="02010600030101010101" charset="-122"/>
                <a:ea typeface="等线" panose="02010600030101010101" charset="-122"/>
                <a:cs typeface="等线" panose="02010600030101010101" charset="-122"/>
                <a:sym typeface="+mn-ea"/>
              </a:rPr>
              <a:t>,</a:t>
            </a:r>
            <a:r>
              <a:rPr lang="zh-CN" altLang="en-US" sz="1000" dirty="0">
                <a:solidFill>
                  <a:prstClr val="black"/>
                </a:solidFill>
                <a:latin typeface="等线" panose="02010600030101010101" charset="-122"/>
                <a:ea typeface="等线" panose="02010600030101010101" charset="-122"/>
                <a:cs typeface="等线" panose="02010600030101010101" charset="-122"/>
                <a:sym typeface="+mn-ea"/>
              </a:rPr>
              <a:t>玄振玉</a:t>
            </a:r>
            <a:r>
              <a:rPr lang="en-US" altLang="zh-CN" sz="1000" dirty="0">
                <a:solidFill>
                  <a:prstClr val="black"/>
                </a:solidFill>
                <a:latin typeface="等线" panose="02010600030101010101" charset="-122"/>
                <a:ea typeface="等线" panose="02010600030101010101" charset="-122"/>
                <a:cs typeface="等线" panose="02010600030101010101" charset="-122"/>
                <a:sym typeface="+mn-ea"/>
              </a:rPr>
              <a:t>,</a:t>
            </a:r>
            <a:r>
              <a:rPr lang="zh-CN" altLang="en-US" sz="1000" dirty="0">
                <a:solidFill>
                  <a:prstClr val="black"/>
                </a:solidFill>
                <a:latin typeface="等线" panose="02010600030101010101" charset="-122"/>
                <a:ea typeface="等线" panose="02010600030101010101" charset="-122"/>
                <a:cs typeface="等线" panose="02010600030101010101" charset="-122"/>
                <a:sym typeface="+mn-ea"/>
              </a:rPr>
              <a:t>张惠勇</a:t>
            </a:r>
            <a:r>
              <a:rPr lang="en-US" altLang="zh-CN" sz="1000" dirty="0">
                <a:solidFill>
                  <a:prstClr val="black"/>
                </a:solidFill>
                <a:latin typeface="等线" panose="02010600030101010101" charset="-122"/>
                <a:ea typeface="等线" panose="02010600030101010101" charset="-122"/>
                <a:cs typeface="等线" panose="02010600030101010101" charset="-122"/>
                <a:sym typeface="+mn-ea"/>
              </a:rPr>
              <a:t>,</a:t>
            </a:r>
            <a:r>
              <a:rPr lang="zh-CN" altLang="en-US" sz="1000" dirty="0">
                <a:solidFill>
                  <a:prstClr val="black"/>
                </a:solidFill>
                <a:latin typeface="等线" panose="02010600030101010101" charset="-122"/>
                <a:ea typeface="等线" panose="02010600030101010101" charset="-122"/>
                <a:cs typeface="等线" panose="02010600030101010101" charset="-122"/>
                <a:sym typeface="+mn-ea"/>
              </a:rPr>
              <a:t>等</a:t>
            </a:r>
            <a:r>
              <a:rPr lang="en-US" altLang="zh-CN" sz="1000" dirty="0">
                <a:solidFill>
                  <a:prstClr val="black"/>
                </a:solidFill>
                <a:latin typeface="等线" panose="02010600030101010101" charset="-122"/>
                <a:ea typeface="等线" panose="02010600030101010101" charset="-122"/>
                <a:cs typeface="等线" panose="02010600030101010101" charset="-122"/>
                <a:sym typeface="+mn-ea"/>
              </a:rPr>
              <a:t>.</a:t>
            </a:r>
            <a:r>
              <a:rPr lang="zh-CN" altLang="en-US" sz="1000" dirty="0">
                <a:solidFill>
                  <a:prstClr val="black"/>
                </a:solidFill>
                <a:latin typeface="等线" panose="02010600030101010101" charset="-122"/>
                <a:ea typeface="等线" panose="02010600030101010101" charset="-122"/>
                <a:cs typeface="等线" panose="02010600030101010101" charset="-122"/>
                <a:sym typeface="+mn-ea"/>
              </a:rPr>
              <a:t>九味止咳口服液治疗急性支气管炎风热咳嗽证的有效性与安全性评价</a:t>
            </a:r>
            <a:r>
              <a:rPr lang="en-US" altLang="zh-CN" sz="1000" dirty="0">
                <a:solidFill>
                  <a:prstClr val="black"/>
                </a:solidFill>
                <a:latin typeface="等线" panose="02010600030101010101" charset="-122"/>
                <a:ea typeface="等线" panose="02010600030101010101" charset="-122"/>
                <a:cs typeface="等线" panose="02010600030101010101" charset="-122"/>
                <a:sym typeface="+mn-ea"/>
              </a:rPr>
              <a:t>[J].</a:t>
            </a:r>
            <a:r>
              <a:rPr lang="zh-CN" altLang="en-US" sz="1000" dirty="0">
                <a:solidFill>
                  <a:prstClr val="black"/>
                </a:solidFill>
                <a:latin typeface="等线" panose="02010600030101010101" charset="-122"/>
                <a:ea typeface="等线" panose="02010600030101010101" charset="-122"/>
                <a:cs typeface="等线" panose="02010600030101010101" charset="-122"/>
                <a:sym typeface="+mn-ea"/>
              </a:rPr>
              <a:t>中国新药杂志</a:t>
            </a:r>
            <a:r>
              <a:rPr lang="en-US" altLang="zh-CN" sz="1000" dirty="0">
                <a:solidFill>
                  <a:prstClr val="black"/>
                </a:solidFill>
                <a:latin typeface="等线" panose="02010600030101010101" charset="-122"/>
                <a:ea typeface="等线" panose="02010600030101010101" charset="-122"/>
                <a:cs typeface="等线" panose="02010600030101010101" charset="-122"/>
                <a:sym typeface="+mn-ea"/>
              </a:rPr>
              <a:t>,2023,32(20):2087-2092.</a:t>
            </a:r>
          </a:p>
        </p:txBody>
      </p:sp>
      <p:sp>
        <p:nvSpPr>
          <p:cNvPr id="11" name="矩形 10"/>
          <p:cNvSpPr/>
          <p:nvPr/>
        </p:nvSpPr>
        <p:spPr>
          <a:xfrm>
            <a:off x="876935" y="1583055"/>
            <a:ext cx="10439400" cy="4843780"/>
          </a:xfrm>
          <a:prstGeom prst="rect">
            <a:avLst/>
          </a:prstGeom>
          <a:noFill/>
          <a:ln w="12700">
            <a:solidFill>
              <a:schemeClr val="bg1">
                <a:lumMod val="75000"/>
              </a:schemeClr>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just" defTabSz="6096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dirty="0">
              <a:ln>
                <a:noFill/>
              </a:ln>
              <a:solidFill>
                <a:prstClr val="white"/>
              </a:solidFill>
              <a:effectLst/>
              <a:uLnTx/>
              <a:uFillTx/>
              <a:latin typeface="Arial" panose="020B0604020202020204"/>
              <a:ea typeface="黑体" panose="02010609060101010101" pitchFamily="49" charset="-122"/>
              <a:cs typeface="+mn-cs"/>
            </a:endParaRPr>
          </a:p>
        </p:txBody>
      </p:sp>
      <p:graphicFrame>
        <p:nvGraphicFramePr>
          <p:cNvPr id="2" name="表格 1"/>
          <p:cNvGraphicFramePr/>
          <p:nvPr>
            <p:custDataLst>
              <p:tags r:id="rId1"/>
            </p:custDataLst>
          </p:nvPr>
        </p:nvGraphicFramePr>
        <p:xfrm>
          <a:off x="2136140" y="2632075"/>
          <a:ext cx="7920000" cy="1260190"/>
        </p:xfrm>
        <a:graphic>
          <a:graphicData uri="http://schemas.openxmlformats.org/drawingml/2006/table">
            <a:tbl>
              <a:tblPr/>
              <a:tblGrid>
                <a:gridCol w="1260000">
                  <a:extLst>
                    <a:ext uri="{9D8B030D-6E8A-4147-A177-3AD203B41FA5}">
                      <a16:colId xmlns:a16="http://schemas.microsoft.com/office/drawing/2014/main" val="20000"/>
                    </a:ext>
                  </a:extLst>
                </a:gridCol>
                <a:gridCol w="1260000">
                  <a:extLst>
                    <a:ext uri="{9D8B030D-6E8A-4147-A177-3AD203B41FA5}">
                      <a16:colId xmlns:a16="http://schemas.microsoft.com/office/drawing/2014/main" val="20001"/>
                    </a:ext>
                  </a:extLst>
                </a:gridCol>
                <a:gridCol w="2880000">
                  <a:extLst>
                    <a:ext uri="{9D8B030D-6E8A-4147-A177-3AD203B41FA5}">
                      <a16:colId xmlns:a16="http://schemas.microsoft.com/office/drawing/2014/main" val="20002"/>
                    </a:ext>
                  </a:extLst>
                </a:gridCol>
                <a:gridCol w="1260000">
                  <a:extLst>
                    <a:ext uri="{9D8B030D-6E8A-4147-A177-3AD203B41FA5}">
                      <a16:colId xmlns:a16="http://schemas.microsoft.com/office/drawing/2014/main" val="20003"/>
                    </a:ext>
                  </a:extLst>
                </a:gridCol>
                <a:gridCol w="1260000">
                  <a:extLst>
                    <a:ext uri="{9D8B030D-6E8A-4147-A177-3AD203B41FA5}">
                      <a16:colId xmlns:a16="http://schemas.microsoft.com/office/drawing/2014/main" val="20004"/>
                    </a:ext>
                  </a:extLst>
                </a:gridCol>
              </a:tblGrid>
              <a:tr h="252095">
                <a:tc>
                  <a:txBody>
                    <a:bodyPr/>
                    <a:lstStyle/>
                    <a:p>
                      <a:pPr indent="0" algn="ctr">
                        <a:buNone/>
                      </a:pPr>
                      <a:r>
                        <a:rPr lang="zh-CN" altLang="en-US" sz="1200" b="1" dirty="0">
                          <a:solidFill>
                            <a:srgbClr val="000000"/>
                          </a:solidFill>
                          <a:uFillTx/>
                          <a:latin typeface="微软雅黑" panose="020B0503020204020204" pitchFamily="34" charset="-122"/>
                          <a:ea typeface="微软雅黑" panose="020B0503020204020204" pitchFamily="34" charset="-122"/>
                          <a:cs typeface="宋体" panose="02010600030101010101" pitchFamily="2" charset="-122"/>
                        </a:rPr>
                        <a:t>指标分类</a:t>
                      </a:r>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lnTlToBr>
                      <a:noFill/>
                    </a:lnTlToBr>
                    <a:lnBlToTr>
                      <a:noFill/>
                    </a:lnBlToTr>
                    <a:solidFill>
                      <a:srgbClr val="BED4D1"/>
                    </a:solidFill>
                  </a:tcPr>
                </a:tc>
                <a:tc>
                  <a:txBody>
                    <a:bodyPr/>
                    <a:lstStyle/>
                    <a:p>
                      <a:pPr indent="0" algn="ctr">
                        <a:buNone/>
                      </a:pPr>
                      <a:r>
                        <a:rPr lang="en-US" sz="1200" b="1" dirty="0" err="1">
                          <a:solidFill>
                            <a:srgbClr val="000000"/>
                          </a:solidFill>
                          <a:uFillTx/>
                          <a:latin typeface="微软雅黑" panose="020B0503020204020204" pitchFamily="34" charset="-122"/>
                          <a:ea typeface="微软雅黑" panose="020B0503020204020204" pitchFamily="34" charset="-122"/>
                          <a:cs typeface="宋体" panose="02010600030101010101" pitchFamily="2" charset="-122"/>
                        </a:rPr>
                        <a:t>指标名称</a:t>
                      </a:r>
                      <a:endParaRPr lang="en-US" altLang="en-US" sz="1200" b="1" dirty="0" err="1">
                        <a:solidFill>
                          <a:srgbClr val="000000"/>
                        </a:solidFill>
                        <a:uFillTx/>
                        <a:latin typeface="微软雅黑" panose="020B0503020204020204" pitchFamily="34" charset="-122"/>
                        <a:ea typeface="微软雅黑" panose="020B0503020204020204" pitchFamily="34" charset="-122"/>
                        <a:cs typeface="宋体" panose="02010600030101010101" pitchFamily="2" charset="-122"/>
                      </a:endParaRPr>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lnTlToBr>
                      <a:noFill/>
                    </a:lnTlToBr>
                    <a:lnBlToTr>
                      <a:noFill/>
                    </a:lnBlToTr>
                    <a:solidFill>
                      <a:srgbClr val="BED4D1"/>
                    </a:solidFill>
                  </a:tcPr>
                </a:tc>
                <a:tc>
                  <a:txBody>
                    <a:bodyPr/>
                    <a:lstStyle/>
                    <a:p>
                      <a:pPr indent="0" algn="ctr">
                        <a:buNone/>
                      </a:pPr>
                      <a:r>
                        <a:rPr lang="en-US" sz="1200" b="1" dirty="0" err="1">
                          <a:solidFill>
                            <a:srgbClr val="000000"/>
                          </a:solidFill>
                          <a:uFillTx/>
                          <a:latin typeface="微软雅黑" panose="020B0503020204020204" pitchFamily="34" charset="-122"/>
                          <a:ea typeface="微软雅黑" panose="020B0503020204020204" pitchFamily="34" charset="-122"/>
                          <a:cs typeface="宋体" panose="02010600030101010101" pitchFamily="2" charset="-122"/>
                        </a:rPr>
                        <a:t>指标说明</a:t>
                      </a:r>
                      <a:endParaRPr lang="en-US" altLang="en-US" sz="1200" b="1" dirty="0" err="1">
                        <a:solidFill>
                          <a:srgbClr val="000000"/>
                        </a:solidFill>
                        <a:uFillTx/>
                        <a:latin typeface="微软雅黑" panose="020B0503020204020204" pitchFamily="34" charset="-122"/>
                        <a:ea typeface="微软雅黑" panose="020B0503020204020204" pitchFamily="34" charset="-122"/>
                        <a:cs typeface="宋体" panose="02010600030101010101" pitchFamily="2" charset="-122"/>
                      </a:endParaRPr>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lnTlToBr>
                      <a:noFill/>
                    </a:lnTlToBr>
                    <a:lnBlToTr>
                      <a:noFill/>
                    </a:lnBlToTr>
                    <a:solidFill>
                      <a:srgbClr val="BED4D1"/>
                    </a:solidFill>
                  </a:tcPr>
                </a:tc>
                <a:tc>
                  <a:txBody>
                    <a:bodyPr/>
                    <a:lstStyle/>
                    <a:p>
                      <a:pPr indent="0" algn="ctr">
                        <a:buNone/>
                      </a:pPr>
                      <a:r>
                        <a:rPr lang="zh-CN" altLang="en-US" sz="1200" b="1" dirty="0">
                          <a:solidFill>
                            <a:schemeClr val="tx1"/>
                          </a:solidFill>
                          <a:uFillTx/>
                          <a:latin typeface="微软雅黑" panose="020B0503020204020204" pitchFamily="34" charset="-122"/>
                          <a:ea typeface="微软雅黑" panose="020B0503020204020204" pitchFamily="34" charset="-122"/>
                          <a:cs typeface="宋体" panose="02010600030101010101" pitchFamily="2" charset="-122"/>
                        </a:rPr>
                        <a:t>急支糖浆</a:t>
                      </a:r>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lnTlToBr>
                      <a:noFill/>
                    </a:lnTlToBr>
                    <a:lnBlToTr>
                      <a:noFill/>
                    </a:lnBlToTr>
                    <a:solidFill>
                      <a:srgbClr val="BED4D1"/>
                    </a:solidFill>
                  </a:tcPr>
                </a:tc>
                <a:tc>
                  <a:txBody>
                    <a:bodyPr/>
                    <a:lstStyle/>
                    <a:p>
                      <a:pPr indent="0" algn="ctr">
                        <a:buNone/>
                      </a:pPr>
                      <a:r>
                        <a:rPr lang="zh-CN" altLang="en-US" sz="1200" b="1" dirty="0">
                          <a:solidFill>
                            <a:schemeClr val="tx1"/>
                          </a:solidFill>
                          <a:uFillTx/>
                          <a:latin typeface="微软雅黑" panose="020B0503020204020204" pitchFamily="34" charset="-122"/>
                          <a:ea typeface="微软雅黑" panose="020B0503020204020204" pitchFamily="34" charset="-122"/>
                          <a:cs typeface="宋体" panose="02010600030101010101" pitchFamily="2" charset="-122"/>
                        </a:rPr>
                        <a:t>九味止咳口服液</a:t>
                      </a:r>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lnTlToBr>
                      <a:noFill/>
                    </a:lnTlToBr>
                    <a:lnBlToTr>
                      <a:noFill/>
                    </a:lnBlToTr>
                    <a:solidFill>
                      <a:srgbClr val="BED4D1"/>
                    </a:solidFill>
                  </a:tcPr>
                </a:tc>
                <a:extLst>
                  <a:ext uri="{0D108BD9-81ED-4DB2-BD59-A6C34878D82A}">
                    <a16:rowId xmlns:a16="http://schemas.microsoft.com/office/drawing/2014/main" val="10000"/>
                  </a:ext>
                </a:extLst>
              </a:tr>
              <a:tr h="252095">
                <a:tc row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200" b="0" dirty="0">
                          <a:solidFill>
                            <a:schemeClr val="tx1"/>
                          </a:solidFill>
                          <a:uFillTx/>
                          <a:latin typeface="微软雅黑" panose="020B0503020204020204" pitchFamily="34" charset="-122"/>
                          <a:ea typeface="微软雅黑" panose="020B0503020204020204" pitchFamily="34" charset="-122"/>
                          <a:cs typeface="宋体" panose="02010600030101010101" pitchFamily="2" charset="-122"/>
                        </a:rPr>
                        <a:t>西医指标</a:t>
                      </a:r>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b="0" dirty="0" err="1">
                          <a:solidFill>
                            <a:schemeClr val="tx1"/>
                          </a:solidFill>
                          <a:uFillTx/>
                          <a:latin typeface="微软雅黑" panose="020B0503020204020204" pitchFamily="34" charset="-122"/>
                          <a:ea typeface="微软雅黑" panose="020B0503020204020204" pitchFamily="34" charset="-122"/>
                          <a:cs typeface="宋体" panose="02010600030101010101" pitchFamily="2" charset="-122"/>
                        </a:rPr>
                        <a:t>咳嗽消失时间</a:t>
                      </a:r>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b="0"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rPr>
                        <a:t>患者从入组到咳嗽症状评分为0的天数</a:t>
                      </a:r>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en-US" sz="1200" b="0"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rPr>
                        <a:t>8</a:t>
                      </a:r>
                      <a:r>
                        <a:rPr lang="zh-CN" altLang="en-US" sz="1200" b="0"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rPr>
                        <a:t>天</a:t>
                      </a:r>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en-US" sz="1200" b="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rPr>
                        <a:t>7</a:t>
                      </a:r>
                      <a:r>
                        <a:rPr lang="zh-CN" altLang="en-US" sz="1200" b="1"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rPr>
                        <a:t>天</a:t>
                      </a:r>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lnTlToBr>
                      <a:noFill/>
                    </a:lnTlToBr>
                    <a:lnBlToTr>
                      <a:noFill/>
                    </a:lnBlToTr>
                    <a:noFill/>
                  </a:tcPr>
                </a:tc>
                <a:extLst>
                  <a:ext uri="{0D108BD9-81ED-4DB2-BD59-A6C34878D82A}">
                    <a16:rowId xmlns:a16="http://schemas.microsoft.com/office/drawing/2014/main" val="10001"/>
                  </a:ext>
                </a:extLst>
              </a:tr>
              <a:tr h="252000">
                <a:tc vMerge="1">
                  <a:txBody>
                    <a:bodyPr/>
                    <a:lstStyle/>
                    <a:p>
                      <a:endParaRPr lang="zh-CN"/>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cap="flat" cmpd="sng" algn="ctr">
                      <a:solidFill>
                        <a:srgbClr val="080000"/>
                      </a:solidFill>
                      <a:prstDash val="solid"/>
                      <a:round/>
                      <a:headEnd type="none" w="med" len="med"/>
                      <a:tailEnd type="none" w="med" len="med"/>
                    </a:lnT>
                    <a:lnB w="12700">
                      <a:solidFill>
                        <a:schemeClr val="bg1">
                          <a:lumMod val="75000"/>
                        </a:schemeClr>
                      </a:solidFill>
                      <a:prstDash val="solid"/>
                    </a:lnB>
                    <a:lnTlToBr>
                      <a:noFill/>
                    </a:lnTlToBr>
                    <a:lnBlToTr>
                      <a:noFill/>
                    </a:lnBlToTr>
                    <a:noFill/>
                  </a:tcPr>
                </a:tc>
                <a:tc>
                  <a:txBody>
                    <a:bodyPr/>
                    <a:lstStyle/>
                    <a:p>
                      <a:pPr indent="0" algn="ctr">
                        <a:buNone/>
                      </a:pPr>
                      <a:r>
                        <a:rPr lang="en-US" altLang="zh-CN" sz="1200" b="0" dirty="0" err="1">
                          <a:solidFill>
                            <a:schemeClr val="tx1"/>
                          </a:solidFill>
                          <a:uFillTx/>
                          <a:latin typeface="微软雅黑" panose="020B0503020204020204" pitchFamily="34" charset="-122"/>
                          <a:ea typeface="微软雅黑" panose="020B0503020204020204" pitchFamily="34" charset="-122"/>
                          <a:cs typeface="宋体" panose="02010600030101010101" pitchFamily="2" charset="-122"/>
                        </a:rPr>
                        <a:t>咳嗽消失率</a:t>
                      </a:r>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lnTlToBr>
                      <a:noFill/>
                    </a:lnTlToBr>
                    <a:lnBlToTr>
                      <a:noFill/>
                    </a:lnBlToTr>
                    <a:noFill/>
                  </a:tcPr>
                </a:tc>
                <a:tc>
                  <a:txBody>
                    <a:bodyPr/>
                    <a:lstStyle/>
                    <a:p>
                      <a:pPr indent="0" algn="ctr">
                        <a:buNone/>
                      </a:pPr>
                      <a:r>
                        <a:rPr lang="en-US" altLang="zh-CN" sz="1200" b="0" dirty="0">
                          <a:solidFill>
                            <a:srgbClr val="000000"/>
                          </a:solidFill>
                          <a:uFillTx/>
                          <a:latin typeface="微软雅黑" panose="020B0503020204020204" pitchFamily="34" charset="-122"/>
                          <a:ea typeface="微软雅黑" panose="020B0503020204020204" pitchFamily="34" charset="-122"/>
                          <a:cs typeface="微软雅黑" panose="020B0503020204020204" pitchFamily="34" charset="-122"/>
                        </a:rPr>
                        <a:t>第7天咳嗽症状评分为0的患者比例</a:t>
                      </a:r>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lnTlToBr>
                      <a:noFill/>
                    </a:lnTlToBr>
                    <a:lnBlToTr>
                      <a:noFill/>
                    </a:lnBlToTr>
                    <a:noFill/>
                  </a:tcPr>
                </a:tc>
                <a:tc>
                  <a:txBody>
                    <a:bodyPr/>
                    <a:lstStyle/>
                    <a:p>
                      <a:pPr indent="0" algn="ctr">
                        <a:buNone/>
                      </a:pPr>
                      <a:r>
                        <a:rPr lang="en-US" altLang="zh-CN" sz="1200" b="0" dirty="0">
                          <a:solidFill>
                            <a:srgbClr val="000000"/>
                          </a:solidFill>
                          <a:latin typeface="微软雅黑" panose="020B0503020204020204" pitchFamily="34" charset="-122"/>
                          <a:ea typeface="微软雅黑" panose="020B0503020204020204" pitchFamily="34" charset="-122"/>
                        </a:rPr>
                        <a:t>48.80%</a:t>
                      </a:r>
                      <a:endParaRPr lang="en-US" altLang="zh-CN" sz="1200" b="0" dirty="0">
                        <a:solidFill>
                          <a:srgbClr val="000000"/>
                        </a:solidFill>
                        <a:uFillTx/>
                        <a:latin typeface="微软雅黑" panose="020B0503020204020204" pitchFamily="34" charset="-122"/>
                        <a:ea typeface="微软雅黑" panose="020B0503020204020204" pitchFamily="34" charset="-122"/>
                        <a:cs typeface="宋体" panose="02010600030101010101" pitchFamily="2" charset="-122"/>
                      </a:endParaRPr>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lnTlToBr>
                      <a:noFill/>
                    </a:lnTlToBr>
                    <a:lnBlToTr>
                      <a:noFill/>
                    </a:lnBlToTr>
                    <a:noFill/>
                  </a:tcPr>
                </a:tc>
                <a:tc>
                  <a:txBody>
                    <a:bodyPr/>
                    <a:lstStyle/>
                    <a:p>
                      <a:pPr indent="0" algn="ctr">
                        <a:buNone/>
                      </a:pPr>
                      <a:r>
                        <a:rPr lang="en-US" altLang="en-US" sz="1200" b="1" dirty="0">
                          <a:solidFill>
                            <a:schemeClr val="tx1"/>
                          </a:solidFill>
                          <a:uFillTx/>
                          <a:latin typeface="微软雅黑" panose="020B0503020204020204" pitchFamily="34" charset="-122"/>
                          <a:ea typeface="微软雅黑" panose="020B0503020204020204" pitchFamily="34" charset="-122"/>
                          <a:cs typeface="宋体" panose="02010600030101010101" pitchFamily="2" charset="-122"/>
                        </a:rPr>
                        <a:t>56.30%</a:t>
                      </a:r>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lnTlToBr>
                      <a:noFill/>
                    </a:lnTlToBr>
                    <a:lnBlToTr>
                      <a:noFill/>
                    </a:lnBlToTr>
                    <a:noFill/>
                  </a:tcPr>
                </a:tc>
                <a:extLst>
                  <a:ext uri="{0D108BD9-81ED-4DB2-BD59-A6C34878D82A}">
                    <a16:rowId xmlns:a16="http://schemas.microsoft.com/office/drawing/2014/main" val="10002"/>
                  </a:ext>
                </a:extLst>
              </a:tr>
              <a:tr h="252000">
                <a:tc rowSpan="2">
                  <a:txBody>
                    <a:bodyPr/>
                    <a:lstStyle/>
                    <a:p>
                      <a:pPr indent="0" algn="ctr">
                        <a:buNone/>
                      </a:pPr>
                      <a:r>
                        <a:rPr lang="zh-CN" altLang="en-US" sz="1200" b="0" dirty="0">
                          <a:solidFill>
                            <a:schemeClr val="tx1"/>
                          </a:solidFill>
                          <a:uFillTx/>
                          <a:latin typeface="微软雅黑" panose="020B0503020204020204" pitchFamily="34" charset="-122"/>
                          <a:ea typeface="微软雅黑" panose="020B0503020204020204" pitchFamily="34" charset="-122"/>
                          <a:cs typeface="宋体" panose="02010600030101010101" pitchFamily="2" charset="-122"/>
                        </a:rPr>
                        <a:t>中医指标</a:t>
                      </a:r>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lnTlToBr>
                      <a:noFill/>
                    </a:lnTlToBr>
                    <a:lnBlToTr>
                      <a:noFill/>
                    </a:lnBlToTr>
                    <a:noFill/>
                  </a:tcPr>
                </a:tc>
                <a:tc>
                  <a:txBody>
                    <a:bodyPr/>
                    <a:lstStyle/>
                    <a:p>
                      <a:pPr indent="0" algn="ctr">
                        <a:buNone/>
                      </a:pPr>
                      <a:r>
                        <a:rPr lang="zh-CN" altLang="en-US" sz="1200" b="0" dirty="0">
                          <a:solidFill>
                            <a:schemeClr val="tx1"/>
                          </a:solidFill>
                          <a:uFillTx/>
                          <a:latin typeface="微软雅黑" panose="020B0503020204020204" pitchFamily="34" charset="-122"/>
                          <a:ea typeface="微软雅黑" panose="020B0503020204020204" pitchFamily="34" charset="-122"/>
                          <a:cs typeface="宋体" panose="02010600030101010101" pitchFamily="2" charset="-122"/>
                        </a:rPr>
                        <a:t>咽干</a:t>
                      </a:r>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lnTlToBr>
                      <a:noFill/>
                    </a:lnTlToBr>
                    <a:lnBlToTr>
                      <a:noFill/>
                    </a:lnBlToTr>
                    <a:noFill/>
                  </a:tcPr>
                </a:tc>
                <a:tc>
                  <a:txBody>
                    <a:bodyPr/>
                    <a:lstStyle/>
                    <a:p>
                      <a:pPr indent="0" algn="ctr">
                        <a:buNone/>
                      </a:pPr>
                      <a:r>
                        <a:rPr lang="zh-CN" altLang="en-US" sz="1200" b="0" dirty="0">
                          <a:solidFill>
                            <a:srgbClr val="000000"/>
                          </a:solidFill>
                          <a:uFillTx/>
                          <a:latin typeface="微软雅黑" panose="020B0503020204020204" pitchFamily="34" charset="-122"/>
                          <a:ea typeface="微软雅黑" panose="020B0503020204020204" pitchFamily="34" charset="-122"/>
                          <a:cs typeface="微软雅黑" panose="020B0503020204020204" pitchFamily="34" charset="-122"/>
                        </a:rPr>
                        <a:t>第</a:t>
                      </a:r>
                      <a:r>
                        <a:rPr lang="en-US" altLang="zh-CN" sz="1200" b="0" dirty="0">
                          <a:solidFill>
                            <a:srgbClr val="000000"/>
                          </a:solidFill>
                          <a:uFillTx/>
                          <a:latin typeface="微软雅黑" panose="020B0503020204020204" pitchFamily="34" charset="-122"/>
                          <a:ea typeface="微软雅黑" panose="020B0503020204020204" pitchFamily="34" charset="-122"/>
                          <a:cs typeface="微软雅黑" panose="020B0503020204020204" pitchFamily="34" charset="-122"/>
                        </a:rPr>
                        <a:t>7</a:t>
                      </a:r>
                      <a:r>
                        <a:rPr lang="zh-CN" altLang="en-US" sz="1200" b="0" dirty="0">
                          <a:solidFill>
                            <a:srgbClr val="000000"/>
                          </a:solidFill>
                          <a:uFillTx/>
                          <a:latin typeface="微软雅黑" panose="020B0503020204020204" pitchFamily="34" charset="-122"/>
                          <a:ea typeface="微软雅黑" panose="020B0503020204020204" pitchFamily="34" charset="-122"/>
                          <a:cs typeface="微软雅黑" panose="020B0503020204020204" pitchFamily="34" charset="-122"/>
                        </a:rPr>
                        <a:t>天咽干证候消失的比例</a:t>
                      </a:r>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en-US" sz="1200" b="0" dirty="0">
                          <a:solidFill>
                            <a:schemeClr val="tx1"/>
                          </a:solidFill>
                          <a:uFillTx/>
                          <a:latin typeface="微软雅黑" panose="020B0503020204020204" pitchFamily="34" charset="-122"/>
                          <a:ea typeface="微软雅黑" panose="020B0503020204020204" pitchFamily="34" charset="-122"/>
                          <a:cs typeface="宋体" panose="02010600030101010101" pitchFamily="2" charset="-122"/>
                        </a:rPr>
                        <a:t>69.1%</a:t>
                      </a:r>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en-US" sz="1200" b="1" dirty="0">
                          <a:solidFill>
                            <a:schemeClr val="tx1"/>
                          </a:solidFill>
                          <a:uFillTx/>
                          <a:latin typeface="微软雅黑" panose="020B0503020204020204" pitchFamily="34" charset="-122"/>
                          <a:ea typeface="微软雅黑" panose="020B0503020204020204" pitchFamily="34" charset="-122"/>
                          <a:cs typeface="宋体" panose="02010600030101010101" pitchFamily="2" charset="-122"/>
                        </a:rPr>
                        <a:t>81.7%</a:t>
                      </a:r>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lnTlToBr>
                      <a:noFill/>
                    </a:lnTlToBr>
                    <a:lnBlToTr>
                      <a:noFill/>
                    </a:lnBlToTr>
                    <a:noFill/>
                  </a:tcPr>
                </a:tc>
                <a:extLst>
                  <a:ext uri="{0D108BD9-81ED-4DB2-BD59-A6C34878D82A}">
                    <a16:rowId xmlns:a16="http://schemas.microsoft.com/office/drawing/2014/main" val="10003"/>
                  </a:ext>
                </a:extLst>
              </a:tr>
              <a:tr h="252000">
                <a:tc vMerge="1">
                  <a:txBody>
                    <a:bodyPr/>
                    <a:lstStyle/>
                    <a:p>
                      <a:endParaRPr lang="zh-CN"/>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cap="flat" cmpd="sng" algn="ctr">
                      <a:solidFill>
                        <a:srgbClr val="080000"/>
                      </a:solidFill>
                      <a:prstDash val="solid"/>
                      <a:round/>
                      <a:headEnd type="none" w="med" len="med"/>
                      <a:tailEnd type="none" w="med" len="med"/>
                    </a:lnT>
                    <a:lnB w="12700">
                      <a:solidFill>
                        <a:schemeClr val="bg1">
                          <a:lumMod val="75000"/>
                        </a:schemeClr>
                      </a:solidFill>
                      <a:prstDash val="solid"/>
                    </a:lnB>
                    <a:lnTlToBr>
                      <a:noFill/>
                    </a:lnTlToBr>
                    <a:lnBlToTr>
                      <a:noFill/>
                    </a:lnBlToTr>
                    <a:noFill/>
                  </a:tcPr>
                </a:tc>
                <a:tc>
                  <a:txBody>
                    <a:bodyPr/>
                    <a:lstStyle/>
                    <a:p>
                      <a:pPr indent="0" algn="ctr">
                        <a:buNone/>
                      </a:pPr>
                      <a:r>
                        <a:rPr lang="zh-CN" altLang="en-US" sz="1200" b="0" dirty="0">
                          <a:solidFill>
                            <a:schemeClr val="tx1"/>
                          </a:solidFill>
                          <a:uFillTx/>
                          <a:latin typeface="微软雅黑" panose="020B0503020204020204" pitchFamily="34" charset="-122"/>
                          <a:ea typeface="微软雅黑" panose="020B0503020204020204" pitchFamily="34" charset="-122"/>
                          <a:cs typeface="宋体" panose="02010600030101010101" pitchFamily="2" charset="-122"/>
                        </a:rPr>
                        <a:t>痰量</a:t>
                      </a:r>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200" b="0" dirty="0">
                          <a:solidFill>
                            <a:srgbClr val="000000"/>
                          </a:solidFill>
                          <a:uFillTx/>
                          <a:latin typeface="微软雅黑" panose="020B0503020204020204" pitchFamily="34" charset="-122"/>
                          <a:ea typeface="微软雅黑" panose="020B0503020204020204" pitchFamily="34" charset="-122"/>
                          <a:cs typeface="微软雅黑" panose="020B0503020204020204" pitchFamily="34" charset="-122"/>
                        </a:rPr>
                        <a:t>第</a:t>
                      </a:r>
                      <a:r>
                        <a:rPr lang="en-US" altLang="zh-CN" sz="1200" b="0" dirty="0">
                          <a:solidFill>
                            <a:srgbClr val="000000"/>
                          </a:solidFill>
                          <a:uFillTx/>
                          <a:latin typeface="微软雅黑" panose="020B0503020204020204" pitchFamily="34" charset="-122"/>
                          <a:ea typeface="微软雅黑" panose="020B0503020204020204" pitchFamily="34" charset="-122"/>
                          <a:cs typeface="微软雅黑" panose="020B0503020204020204" pitchFamily="34" charset="-122"/>
                        </a:rPr>
                        <a:t>7</a:t>
                      </a:r>
                      <a:r>
                        <a:rPr lang="zh-CN" altLang="en-US" sz="1200" b="0" dirty="0">
                          <a:solidFill>
                            <a:srgbClr val="000000"/>
                          </a:solidFill>
                          <a:uFillTx/>
                          <a:latin typeface="微软雅黑" panose="020B0503020204020204" pitchFamily="34" charset="-122"/>
                          <a:ea typeface="微软雅黑" panose="020B0503020204020204" pitchFamily="34" charset="-122"/>
                          <a:cs typeface="微软雅黑" panose="020B0503020204020204" pitchFamily="34" charset="-122"/>
                        </a:rPr>
                        <a:t>天咽干证候消失的比例</a:t>
                      </a:r>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en-US" sz="1200" b="0" dirty="0">
                          <a:solidFill>
                            <a:srgbClr val="000000"/>
                          </a:solidFill>
                          <a:uFillTx/>
                          <a:latin typeface="微软雅黑" panose="020B0503020204020204" pitchFamily="34" charset="-122"/>
                          <a:ea typeface="微软雅黑" panose="020B0503020204020204" pitchFamily="34" charset="-122"/>
                          <a:cs typeface="宋体" panose="02010600030101010101" pitchFamily="2" charset="-122"/>
                        </a:rPr>
                        <a:t>56.6%</a:t>
                      </a:r>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en-US" sz="1200" b="1" dirty="0">
                          <a:solidFill>
                            <a:schemeClr val="tx1"/>
                          </a:solidFill>
                          <a:uFillTx/>
                          <a:latin typeface="微软雅黑" panose="020B0503020204020204" pitchFamily="34" charset="-122"/>
                          <a:ea typeface="微软雅黑" panose="020B0503020204020204" pitchFamily="34" charset="-122"/>
                          <a:cs typeface="宋体" panose="02010600030101010101" pitchFamily="2" charset="-122"/>
                        </a:rPr>
                        <a:t>66.2%</a:t>
                      </a:r>
                    </a:p>
                  </a:txBody>
                  <a:tcPr marL="68580" marR="68580" marT="0" marB="0" anchor="ctr">
                    <a:lnL w="12700">
                      <a:solidFill>
                        <a:schemeClr val="bg1">
                          <a:lumMod val="75000"/>
                        </a:schemeClr>
                      </a:solidFill>
                      <a:prstDash val="solid"/>
                    </a:lnL>
                    <a:lnR w="12700">
                      <a:solidFill>
                        <a:schemeClr val="bg1">
                          <a:lumMod val="75000"/>
                        </a:schemeClr>
                      </a:solidFill>
                      <a:prstDash val="solid"/>
                    </a:lnR>
                    <a:lnT w="12700">
                      <a:solidFill>
                        <a:schemeClr val="bg1">
                          <a:lumMod val="75000"/>
                        </a:schemeClr>
                      </a:solidFill>
                      <a:prstDash val="solid"/>
                    </a:lnT>
                    <a:lnB w="12700">
                      <a:solidFill>
                        <a:schemeClr val="bg1">
                          <a:lumMod val="75000"/>
                        </a:schemeClr>
                      </a:solidFill>
                      <a:prstDash val="soli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876300" y="1583690"/>
            <a:ext cx="10440035" cy="4907915"/>
          </a:xfrm>
          <a:prstGeom prst="rect">
            <a:avLst/>
          </a:prstGeom>
          <a:noFill/>
        </p:spPr>
        <p:txBody>
          <a:bodyPr wrap="square" rtlCol="0" anchor="t">
            <a:noAutofit/>
          </a:bodyPr>
          <a:lstStyle/>
          <a:p>
            <a:pPr indent="0" algn="just">
              <a:lnSpc>
                <a:spcPct val="100000"/>
              </a:lnSpc>
              <a:buNone/>
            </a:pPr>
            <a:r>
              <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创新点：</a:t>
            </a:r>
          </a:p>
          <a:p>
            <a:pPr marL="742950" lvl="1" indent="-285750" algn="just">
              <a:lnSpc>
                <a:spcPct val="100000"/>
              </a:lnSpc>
              <a:buFont typeface="Arial" panose="020B0604020202020204" pitchFamily="34" charset="0"/>
              <a:buChar char="•"/>
            </a:pPr>
            <a:r>
              <a:rPr lang="zh-CN" altLang="en-US" sz="1600" b="1" dirty="0">
                <a:solidFill>
                  <a:srgbClr val="339186"/>
                </a:solidFill>
                <a:latin typeface="微软雅黑" panose="020B0503020204020204" pitchFamily="34" charset="-122"/>
                <a:ea typeface="微软雅黑" panose="020B0503020204020204" pitchFamily="34" charset="-122"/>
                <a:cs typeface="微软雅黑" panose="020B0503020204020204" pitchFamily="34" charset="-122"/>
                <a:sym typeface="+mn-ea"/>
              </a:rPr>
              <a:t>九味止咳口服液是首款按1.1类新药获批上市的咳喘类（成人型）中成药。</a:t>
            </a:r>
          </a:p>
          <a:p>
            <a:pPr marL="742950" lvl="1" indent="-285750" algn="just">
              <a:lnSpc>
                <a:spcPct val="100000"/>
              </a:lnSpc>
              <a:buFont typeface="Arial" panose="020B0604020202020204" pitchFamily="34" charset="0"/>
              <a:buChar char="•"/>
            </a:pPr>
            <a:r>
              <a:rPr lang="zh-CN" altLang="en-US" sz="1600" b="1" dirty="0">
                <a:solidFill>
                  <a:srgbClr val="339186"/>
                </a:solidFill>
                <a:latin typeface="微软雅黑" panose="020B0503020204020204" pitchFamily="34" charset="-122"/>
                <a:ea typeface="微软雅黑" panose="020B0503020204020204" pitchFamily="34" charset="-122"/>
                <a:cs typeface="微软雅黑" panose="020B0503020204020204" pitchFamily="34" charset="-122"/>
                <a:sym typeface="+mn-ea"/>
              </a:rPr>
              <a:t>国家卫计委“重大新药创制”科技重大专项2018年度实施计划第一批立项课题。</a:t>
            </a:r>
          </a:p>
          <a:p>
            <a:pPr marL="742950" indent="-285750" algn="just" fontAlgn="auto">
              <a:lnSpc>
                <a:spcPct val="10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九味止咳口服液，在已上市中成药中，首次将四川习用地方药材矮地茶作为君药进行配伍使用，矮地茶性平味辛，具有很好的止咳化痰和凉血的作用，其主要化学成分岩白菜素已经作为化药上市应用于临床，说明其止咳化痰作用显著，九味止咳口服液严格控制其中的岩白菜素含量，使得产品质量稳定、临床疗效确切。同时配合麻黄、杏仁、枇杷叶，增强其止咳之功，故而有较强的止咳效果。</a:t>
            </a:r>
          </a:p>
          <a:p>
            <a:pPr indent="0" algn="just">
              <a:lnSpc>
                <a:spcPct val="100000"/>
              </a:lnSpc>
              <a:buNone/>
            </a:pPr>
            <a:endPar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gn="just">
              <a:lnSpc>
                <a:spcPct val="100000"/>
              </a:lnSpc>
              <a:buNone/>
            </a:pPr>
            <a:r>
              <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优势：</a:t>
            </a:r>
          </a:p>
          <a:p>
            <a:pPr marL="742950" lvl="1" indent="-285750" algn="just">
              <a:lnSpc>
                <a:spcPct val="10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九味止咳口服液主要疗效指标和次要疗效指标都均好于目前风热咳嗽症领域应用最多、最广的急支糖浆；</a:t>
            </a:r>
          </a:p>
          <a:p>
            <a:pPr marL="742950" lvl="1" indent="-285750" algn="just">
              <a:lnSpc>
                <a:spcPct val="10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无不良反应和严重不良事件发生。</a:t>
            </a:r>
          </a:p>
          <a:p>
            <a:pPr indent="0" algn="just">
              <a:lnSpc>
                <a:spcPct val="100000"/>
              </a:lnSpc>
              <a:buNone/>
            </a:pPr>
            <a:endPar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gn="just">
              <a:lnSpc>
                <a:spcPct val="100000"/>
              </a:lnSpc>
              <a:buNone/>
            </a:pPr>
            <a:r>
              <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传承性：</a:t>
            </a:r>
          </a:p>
          <a:p>
            <a:pPr marL="742950" indent="-285750" algn="just" fontAlgn="auto">
              <a:lnSpc>
                <a:spcPct val="10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组方来源于国家中医药管理局指定全国首批500名老中医之一、成都中医药大学邹学熹教授三十年探索之经验方，以《伤寒论》名方“麻杏石甘汤”作为基础，具有很好的祛除肺经郁热的作用，因此对咽干症状有较好的疗效，同时，加入了善于化痰的陈皮、竹茹、鱼腥草三味中药，故而有很好的化痰作用，合用既能清除肺部郁热，又能加强化痰效果，切中风热咳嗽的病因。</a:t>
            </a:r>
          </a:p>
          <a:p>
            <a:pPr marL="457200" indent="0" algn="just" fontAlgn="auto">
              <a:lnSpc>
                <a:spcPct val="100000"/>
              </a:lnSpc>
              <a:buNone/>
            </a:pPr>
            <a:endPar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cxnSp>
        <p:nvCxnSpPr>
          <p:cNvPr id="24" name="直接连接符 23"/>
          <p:cNvCxnSpPr/>
          <p:nvPr/>
        </p:nvCxnSpPr>
        <p:spPr>
          <a:xfrm>
            <a:off x="-635" y="769620"/>
            <a:ext cx="12190730" cy="0"/>
          </a:xfrm>
          <a:prstGeom prst="line">
            <a:avLst/>
          </a:prstGeom>
          <a:ln w="28575" cmpd="sng">
            <a:solidFill>
              <a:srgbClr val="BED4D1"/>
            </a:solidFill>
            <a:prstDash val="solid"/>
            <a:tailEnd type="none"/>
          </a:ln>
        </p:spPr>
        <p:style>
          <a:lnRef idx="1">
            <a:schemeClr val="accent1"/>
          </a:lnRef>
          <a:fillRef idx="0">
            <a:schemeClr val="accent1"/>
          </a:fillRef>
          <a:effectRef idx="0">
            <a:schemeClr val="accent1"/>
          </a:effectRef>
          <a:fontRef idx="minor">
            <a:schemeClr val="tx1"/>
          </a:fontRef>
        </p:style>
      </p:cxnSp>
      <p:sp>
        <p:nvSpPr>
          <p:cNvPr id="7" name="Title 20"/>
          <p:cNvSpPr txBox="1"/>
          <p:nvPr/>
        </p:nvSpPr>
        <p:spPr>
          <a:xfrm>
            <a:off x="479425" y="221615"/>
            <a:ext cx="9786620" cy="548640"/>
          </a:xfrm>
          <a:prstGeom prst="rect">
            <a:avLst/>
          </a:prstGeom>
        </p:spPr>
        <p:txBody>
          <a:bodyPr vert="horz"/>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800" b="1" i="0" u="none" strike="noStrike" kern="1200" cap="none" spc="11"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Arial" panose="020B0604020202020204" pitchFamily="34" charset="0"/>
              </a:rPr>
              <a:t>创新性</a:t>
            </a:r>
          </a:p>
        </p:txBody>
      </p:sp>
      <p:sp>
        <p:nvSpPr>
          <p:cNvPr id="3" name="矩形 2"/>
          <p:cNvSpPr/>
          <p:nvPr/>
        </p:nvSpPr>
        <p:spPr>
          <a:xfrm>
            <a:off x="876000" y="936000"/>
            <a:ext cx="10440000" cy="648000"/>
          </a:xfrm>
          <a:prstGeom prst="rect">
            <a:avLst/>
          </a:prstGeom>
          <a:solidFill>
            <a:srgbClr val="33918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6096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mn-cs"/>
              </a:rPr>
              <a:t>传承经典，国家卫计委“重大新药创制”科技重大专项</a:t>
            </a:r>
          </a:p>
        </p:txBody>
      </p:sp>
      <p:sp>
        <p:nvSpPr>
          <p:cNvPr id="11" name="矩形 10"/>
          <p:cNvSpPr/>
          <p:nvPr/>
        </p:nvSpPr>
        <p:spPr>
          <a:xfrm>
            <a:off x="876935" y="1583690"/>
            <a:ext cx="10439400" cy="4843145"/>
          </a:xfrm>
          <a:prstGeom prst="rect">
            <a:avLst/>
          </a:prstGeom>
          <a:noFill/>
          <a:ln w="12700">
            <a:solidFill>
              <a:schemeClr val="bg1">
                <a:lumMod val="75000"/>
              </a:schemeClr>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just" defTabSz="6096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dirty="0">
              <a:ln>
                <a:noFill/>
              </a:ln>
              <a:solidFill>
                <a:prstClr val="white"/>
              </a:solidFill>
              <a:effectLst/>
              <a:uLnTx/>
              <a:uFillTx/>
              <a:latin typeface="Arial" panose="020B0604020202020204"/>
              <a:ea typeface="黑体" panose="02010609060101010101" pitchFamily="49" charset="-122"/>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876300" y="1583690"/>
            <a:ext cx="10440035" cy="4907915"/>
          </a:xfrm>
          <a:prstGeom prst="rect">
            <a:avLst/>
          </a:prstGeom>
          <a:noFill/>
        </p:spPr>
        <p:txBody>
          <a:bodyPr wrap="square" rtlCol="0" anchor="t">
            <a:noAutofit/>
          </a:bodyPr>
          <a:lstStyle/>
          <a:p>
            <a:pPr indent="0" algn="just">
              <a:lnSpc>
                <a:spcPct val="150000"/>
              </a:lnSpc>
              <a:buNone/>
            </a:pPr>
            <a:r>
              <a:rPr lang="zh-CN" altLang="en-US" sz="2000" b="1" dirty="0">
                <a:solidFill>
                  <a:srgbClr val="339186"/>
                </a:solidFill>
                <a:latin typeface="微软雅黑" panose="020B0503020204020204" pitchFamily="34" charset="-122"/>
                <a:ea typeface="微软雅黑" panose="020B0503020204020204" pitchFamily="34" charset="-122"/>
                <a:cs typeface="微软雅黑" panose="020B0503020204020204" pitchFamily="34" charset="-122"/>
                <a:sym typeface="+mn-ea"/>
              </a:rPr>
              <a:t>基金影响小：</a:t>
            </a:r>
            <a:endParaRPr lang="zh-CN" altLang="en-US" sz="20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742950" indent="-285750" algn="just" fontAlgn="auto">
              <a:lnSpc>
                <a:spcPct val="15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目录内治疗咳嗽类中成药较多，九味止咳口服液为疗效更优替代方案，且疗程仅7天，对基金影响较小。</a:t>
            </a:r>
          </a:p>
          <a:p>
            <a:pPr indent="0" algn="just">
              <a:lnSpc>
                <a:spcPct val="150000"/>
              </a:lnSpc>
              <a:buNone/>
            </a:pPr>
            <a:endParaRPr lang="zh-CN" altLang="en-US" sz="16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gn="just">
              <a:lnSpc>
                <a:spcPct val="150000"/>
              </a:lnSpc>
              <a:buNone/>
            </a:pPr>
            <a:r>
              <a:rPr lang="zh-CN" altLang="en-US" sz="2000" b="1" noProof="0" dirty="0">
                <a:ln>
                  <a:noFill/>
                </a:ln>
                <a:solidFill>
                  <a:srgbClr val="339186"/>
                </a:solidFill>
                <a:effectLst/>
                <a:uLnTx/>
                <a:uFillTx/>
                <a:latin typeface="微软雅黑" panose="020B0503020204020204" pitchFamily="34" charset="-122"/>
                <a:ea typeface="微软雅黑" panose="020B0503020204020204" pitchFamily="34" charset="-122"/>
                <a:sym typeface="+mn-ea"/>
              </a:rPr>
              <a:t>弥补药品目录短板</a:t>
            </a:r>
            <a:r>
              <a:rPr lang="zh-CN" altLang="en-US" sz="2000" b="1" dirty="0">
                <a:solidFill>
                  <a:srgbClr val="339186"/>
                </a:solidFill>
                <a:latin typeface="微软雅黑" panose="020B0503020204020204" pitchFamily="34" charset="-122"/>
                <a:ea typeface="微软雅黑" panose="020B0503020204020204" pitchFamily="34" charset="-122"/>
                <a:cs typeface="微软雅黑" panose="020B0503020204020204" pitchFamily="34" charset="-122"/>
                <a:sym typeface="+mn-ea"/>
              </a:rPr>
              <a:t>：</a:t>
            </a:r>
          </a:p>
          <a:p>
            <a:pPr marL="742950" lvl="1" indent="-285750" algn="just">
              <a:lnSpc>
                <a:spcPct val="15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大多数已上市风热犯肺证中成药，对于主要症状咳嗽的消失及咽干、痰多、痰黄等次要症状的改善没有研究与报道。九味止咳口服液对各项症状进行详细研究，对风热犯肺证疗效显著，弥补当前产品的短板。</a:t>
            </a:r>
          </a:p>
          <a:p>
            <a:pPr marL="742950" lvl="1" indent="-285750" algn="just">
              <a:lnSpc>
                <a:spcPct val="150000"/>
              </a:lnSpc>
              <a:buFont typeface="Arial" panose="020B0604020202020204" pitchFamily="34" charset="0"/>
              <a:buChar char="•"/>
            </a:pPr>
            <a:endPar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gn="just">
              <a:lnSpc>
                <a:spcPct val="150000"/>
              </a:lnSpc>
              <a:buNone/>
            </a:pPr>
            <a:r>
              <a:rPr lang="zh-CN" altLang="en-US" sz="2000" b="1" noProof="0" dirty="0">
                <a:ln>
                  <a:noFill/>
                </a:ln>
                <a:solidFill>
                  <a:srgbClr val="339186"/>
                </a:solidFill>
                <a:effectLst/>
                <a:uLnTx/>
                <a:uFillTx/>
                <a:latin typeface="微软雅黑" panose="020B0503020204020204" pitchFamily="34" charset="-122"/>
                <a:ea typeface="微软雅黑" panose="020B0503020204020204" pitchFamily="34" charset="-122"/>
                <a:sym typeface="+mn-ea"/>
              </a:rPr>
              <a:t>临床管理难度：</a:t>
            </a:r>
            <a:endParaRPr lang="zh-CN" altLang="en-US" sz="20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742950" indent="-285750" algn="just" fontAlgn="auto">
              <a:lnSpc>
                <a:spcPct val="15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九味止咳口服液属于普通口服液制剂，处方药，疗程仅7天，不会出现临床滥用情况，无需特殊临床管理，不额外增加临床管理难度，密封贮藏即可。</a:t>
            </a:r>
          </a:p>
          <a:p>
            <a:pPr marL="457200" indent="0" algn="just" fontAlgn="auto">
              <a:lnSpc>
                <a:spcPct val="100000"/>
              </a:lnSpc>
              <a:buNone/>
            </a:pPr>
            <a:endPar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cxnSp>
        <p:nvCxnSpPr>
          <p:cNvPr id="24" name="直接连接符 23"/>
          <p:cNvCxnSpPr/>
          <p:nvPr/>
        </p:nvCxnSpPr>
        <p:spPr>
          <a:xfrm>
            <a:off x="-635" y="769620"/>
            <a:ext cx="12190730" cy="0"/>
          </a:xfrm>
          <a:prstGeom prst="line">
            <a:avLst/>
          </a:prstGeom>
          <a:ln w="28575" cmpd="sng">
            <a:solidFill>
              <a:srgbClr val="BED4D1"/>
            </a:solidFill>
            <a:prstDash val="solid"/>
            <a:tailEnd type="none"/>
          </a:ln>
        </p:spPr>
        <p:style>
          <a:lnRef idx="1">
            <a:schemeClr val="accent1"/>
          </a:lnRef>
          <a:fillRef idx="0">
            <a:schemeClr val="accent1"/>
          </a:fillRef>
          <a:effectRef idx="0">
            <a:schemeClr val="accent1"/>
          </a:effectRef>
          <a:fontRef idx="minor">
            <a:schemeClr val="tx1"/>
          </a:fontRef>
        </p:style>
      </p:cxnSp>
      <p:sp>
        <p:nvSpPr>
          <p:cNvPr id="7" name="Title 20"/>
          <p:cNvSpPr txBox="1"/>
          <p:nvPr/>
        </p:nvSpPr>
        <p:spPr>
          <a:xfrm>
            <a:off x="479425" y="221615"/>
            <a:ext cx="9786620" cy="548640"/>
          </a:xfrm>
          <a:prstGeom prst="rect">
            <a:avLst/>
          </a:prstGeom>
        </p:spPr>
        <p:txBody>
          <a:bodyPr vert="horz"/>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800" b="1" i="0" u="none" strike="noStrike" kern="1200" cap="none" spc="11"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Arial" panose="020B0604020202020204" pitchFamily="34" charset="0"/>
              </a:rPr>
              <a:t>公平性</a:t>
            </a:r>
          </a:p>
        </p:txBody>
      </p:sp>
      <p:sp>
        <p:nvSpPr>
          <p:cNvPr id="3" name="矩形 2"/>
          <p:cNvSpPr/>
          <p:nvPr/>
        </p:nvSpPr>
        <p:spPr>
          <a:xfrm>
            <a:off x="876000" y="936000"/>
            <a:ext cx="10440000" cy="648000"/>
          </a:xfrm>
          <a:prstGeom prst="rect">
            <a:avLst/>
          </a:prstGeom>
          <a:solidFill>
            <a:srgbClr val="33918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6096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mn-cs"/>
              </a:rPr>
              <a:t>疗效更优替代方案，保障患者权益，基金影响小</a:t>
            </a:r>
          </a:p>
        </p:txBody>
      </p:sp>
      <p:sp>
        <p:nvSpPr>
          <p:cNvPr id="11" name="矩形 10"/>
          <p:cNvSpPr/>
          <p:nvPr/>
        </p:nvSpPr>
        <p:spPr>
          <a:xfrm>
            <a:off x="876935" y="1583690"/>
            <a:ext cx="10439400" cy="4843145"/>
          </a:xfrm>
          <a:prstGeom prst="rect">
            <a:avLst/>
          </a:prstGeom>
          <a:noFill/>
          <a:ln w="12700">
            <a:solidFill>
              <a:schemeClr val="bg1">
                <a:lumMod val="75000"/>
              </a:schemeClr>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just" defTabSz="6096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dirty="0">
              <a:ln>
                <a:noFill/>
              </a:ln>
              <a:solidFill>
                <a:prstClr val="white"/>
              </a:solidFill>
              <a:effectLst/>
              <a:uLnTx/>
              <a:uFillTx/>
              <a:latin typeface="Arial" panose="020B0604020202020204"/>
              <a:ea typeface="黑体" panose="02010609060101010101" pitchFamily="49" charset="-122"/>
              <a:cs typeface="+mn-cs"/>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N2Y2ZWViZWYzYTIwYjJhNGQ4MjFmNGMzZGM0ZDQ5MGYifQ=="/>
</p:tagLst>
</file>

<file path=ppt/tags/tag10.xml><?xml version="1.0" encoding="utf-8"?>
<p:tagLst xmlns:a="http://schemas.openxmlformats.org/drawingml/2006/main" xmlns:r="http://schemas.openxmlformats.org/officeDocument/2006/relationships" xmlns:p="http://schemas.openxmlformats.org/presentationml/2006/main">
  <p:tag name="KSO_WM_DIAGRAM_VIRTUALLY_FRAME" val="{&quot;height&quot;:383.0602362204725,&quot;left&quot;:26.406299212598423,&quot;top&quot;:119.52842519685039,&quot;width&quot;:955.3181102362205}"/>
</p:tagLst>
</file>

<file path=ppt/tags/tag11.xml><?xml version="1.0" encoding="utf-8"?>
<p:tagLst xmlns:a="http://schemas.openxmlformats.org/drawingml/2006/main" xmlns:r="http://schemas.openxmlformats.org/officeDocument/2006/relationships" xmlns:p="http://schemas.openxmlformats.org/presentationml/2006/main">
  <p:tag name="KSO_WM_DIAGRAM_VIRTUALLY_FRAME" val="{&quot;height&quot;:383.0602362204725,&quot;left&quot;:26.406299212598423,&quot;top&quot;:119.52842519685039,&quot;width&quot;:955.3181102362205}"/>
</p:tagLst>
</file>

<file path=ppt/tags/tag12.xml><?xml version="1.0" encoding="utf-8"?>
<p:tagLst xmlns:a="http://schemas.openxmlformats.org/drawingml/2006/main" xmlns:r="http://schemas.openxmlformats.org/officeDocument/2006/relationships" xmlns:p="http://schemas.openxmlformats.org/presentationml/2006/main">
  <p:tag name="KSO_WM_DIAGRAM_VIRTUALLY_FRAME" val="{&quot;height&quot;:383.0602362204725,&quot;left&quot;:26.406299212598423,&quot;top&quot;:119.52842519685039,&quot;width&quot;:955.3181102362205}"/>
</p:tagLst>
</file>

<file path=ppt/tags/tag13.xml><?xml version="1.0" encoding="utf-8"?>
<p:tagLst xmlns:a="http://schemas.openxmlformats.org/drawingml/2006/main" xmlns:r="http://schemas.openxmlformats.org/officeDocument/2006/relationships" xmlns:p="http://schemas.openxmlformats.org/presentationml/2006/main">
  <p:tag name="KSO_WM_DIAGRAM_VIRTUALLY_FRAME" val="{&quot;height&quot;:383.0602362204725,&quot;left&quot;:26.406299212598423,&quot;top&quot;:119.52842519685039,&quot;width&quot;:955.3181102362205}"/>
</p:tagLst>
</file>

<file path=ppt/tags/tag14.xml><?xml version="1.0" encoding="utf-8"?>
<p:tagLst xmlns:a="http://schemas.openxmlformats.org/drawingml/2006/main" xmlns:r="http://schemas.openxmlformats.org/officeDocument/2006/relationships" xmlns:p="http://schemas.openxmlformats.org/presentationml/2006/main">
  <p:tag name="KSO_WM_DIAGRAM_VIRTUALLY_FRAME" val="{&quot;height&quot;:383.0602362204725,&quot;left&quot;:26.406299212598423,&quot;top&quot;:119.52842519685039,&quot;width&quot;:955.3181102362205}"/>
</p:tagLst>
</file>

<file path=ppt/tags/tag15.xml><?xml version="1.0" encoding="utf-8"?>
<p:tagLst xmlns:a="http://schemas.openxmlformats.org/drawingml/2006/main" xmlns:r="http://schemas.openxmlformats.org/officeDocument/2006/relationships" xmlns:p="http://schemas.openxmlformats.org/presentationml/2006/main">
  <p:tag name="KSO_WM_DIAGRAM_VIRTUALLY_FRAME" val="{&quot;height&quot;:383.0602362204725,&quot;left&quot;:26.406299212598423,&quot;top&quot;:119.52842519685039,&quot;width&quot;:955.3181102362205}"/>
</p:tagLst>
</file>

<file path=ppt/tags/tag16.xml><?xml version="1.0" encoding="utf-8"?>
<p:tagLst xmlns:a="http://schemas.openxmlformats.org/drawingml/2006/main" xmlns:r="http://schemas.openxmlformats.org/officeDocument/2006/relationships" xmlns:p="http://schemas.openxmlformats.org/presentationml/2006/main">
  <p:tag name="KSO_WM_DIAGRAM_VIRTUALLY_FRAME" val="{&quot;height&quot;:383.0602362204725,&quot;left&quot;:26.406299212598423,&quot;top&quot;:119.52842519685039,&quot;width&quot;:955.3181102362205}"/>
</p:tagLst>
</file>

<file path=ppt/tags/tag17.xml><?xml version="1.0" encoding="utf-8"?>
<p:tagLst xmlns:a="http://schemas.openxmlformats.org/drawingml/2006/main" xmlns:r="http://schemas.openxmlformats.org/officeDocument/2006/relationships" xmlns:p="http://schemas.openxmlformats.org/presentationml/2006/main">
  <p:tag name="KSO_WM_DIAGRAM_VIRTUALLY_FRAME" val="{&quot;height&quot;:383.0602362204725,&quot;left&quot;:26.406299212598423,&quot;top&quot;:119.52842519685039,&quot;width&quot;:955.3181102362205}"/>
</p:tagLst>
</file>

<file path=ppt/tags/tag18.xml><?xml version="1.0" encoding="utf-8"?>
<p:tagLst xmlns:a="http://schemas.openxmlformats.org/drawingml/2006/main" xmlns:r="http://schemas.openxmlformats.org/officeDocument/2006/relationships" xmlns:p="http://schemas.openxmlformats.org/presentationml/2006/main">
  <p:tag name="KSO_WM_DIAGRAM_VIRTUALLY_FRAME" val="{&quot;height&quot;:383.0602362204725,&quot;left&quot;:26.406299212598423,&quot;top&quot;:119.52842519685039,&quot;width&quot;:955.3181102362205}"/>
</p:tagLst>
</file>

<file path=ppt/tags/tag19.xml><?xml version="1.0" encoding="utf-8"?>
<p:tagLst xmlns:a="http://schemas.openxmlformats.org/drawingml/2006/main" xmlns:r="http://schemas.openxmlformats.org/officeDocument/2006/relationships" xmlns:p="http://schemas.openxmlformats.org/presentationml/2006/main">
  <p:tag name="KSO_WM_DIAGRAM_VIRTUALLY_FRAME" val="{&quot;height&quot;:383.0602362204725,&quot;left&quot;:26.406299212598423,&quot;top&quot;:119.52842519685039,&quot;width&quot;:955.3181102362205}"/>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20.xml><?xml version="1.0" encoding="utf-8"?>
<p:tagLst xmlns:a="http://schemas.openxmlformats.org/drawingml/2006/main" xmlns:r="http://schemas.openxmlformats.org/officeDocument/2006/relationships" xmlns:p="http://schemas.openxmlformats.org/presentationml/2006/main">
  <p:tag name="KSO_WM_DIAGRAM_VIRTUALLY_FRAME" val="{&quot;height&quot;:383.0602362204725,&quot;left&quot;:26.406299212598423,&quot;top&quot;:119.52842519685039,&quot;width&quot;:955.3181102362205}"/>
</p:tagLst>
</file>

<file path=ppt/tags/tag21.xml><?xml version="1.0" encoding="utf-8"?>
<p:tagLst xmlns:a="http://schemas.openxmlformats.org/drawingml/2006/main" xmlns:r="http://schemas.openxmlformats.org/officeDocument/2006/relationships" xmlns:p="http://schemas.openxmlformats.org/presentationml/2006/main">
  <p:tag name="KSO_WM_DIAGRAM_VIRTUALLY_FRAME" val="{&quot;height&quot;:383.0602362204725,&quot;left&quot;:26.406299212598423,&quot;top&quot;:119.52842519685039,&quot;width&quot;:955.3181102362205}"/>
</p:tagLst>
</file>

<file path=ppt/tags/tag22.xml><?xml version="1.0" encoding="utf-8"?>
<p:tagLst xmlns:a="http://schemas.openxmlformats.org/drawingml/2006/main" xmlns:r="http://schemas.openxmlformats.org/officeDocument/2006/relationships" xmlns:p="http://schemas.openxmlformats.org/presentationml/2006/main">
  <p:tag name="KSO_WM_DIAGRAM_VIRTUALLY_FRAME" val="{&quot;height&quot;:383.0602362204725,&quot;left&quot;:26.406299212598423,&quot;top&quot;:119.52842519685039,&quot;width&quot;:955.3181102362205}"/>
</p:tagLst>
</file>

<file path=ppt/tags/tag23.xml><?xml version="1.0" encoding="utf-8"?>
<p:tagLst xmlns:a="http://schemas.openxmlformats.org/drawingml/2006/main" xmlns:r="http://schemas.openxmlformats.org/officeDocument/2006/relationships" xmlns:p="http://schemas.openxmlformats.org/presentationml/2006/main">
  <p:tag name="KSO_WM_DIAGRAM_VIRTUALLY_FRAME" val="{&quot;height&quot;:406.6,&quot;left&quot;:68.15,&quot;top&quot;:72.6,&quot;width&quot;:823.75}"/>
</p:tagLst>
</file>

<file path=ppt/tags/tag24.xml><?xml version="1.0" encoding="utf-8"?>
<p:tagLst xmlns:a="http://schemas.openxmlformats.org/drawingml/2006/main" xmlns:r="http://schemas.openxmlformats.org/officeDocument/2006/relationships" xmlns:p="http://schemas.openxmlformats.org/presentationml/2006/main">
  <p:tag name="KSO_WM_DIAGRAM_VIRTUALLY_FRAME" val="{&quot;height&quot;:406.6,&quot;left&quot;:68.15,&quot;top&quot;:72.6,&quot;width&quot;:823.75}"/>
</p:tagLst>
</file>

<file path=ppt/tags/tag25.xml><?xml version="1.0" encoding="utf-8"?>
<p:tagLst xmlns:a="http://schemas.openxmlformats.org/drawingml/2006/main" xmlns:r="http://schemas.openxmlformats.org/officeDocument/2006/relationships" xmlns:p="http://schemas.openxmlformats.org/presentationml/2006/main">
  <p:tag name="KSO_WM_DIAGRAM_VIRTUALLY_FRAME" val="{&quot;height&quot;:406.6,&quot;left&quot;:68.15,&quot;top&quot;:72.6,&quot;width&quot;:823.75}"/>
</p:tagLst>
</file>

<file path=ppt/tags/tag26.xml><?xml version="1.0" encoding="utf-8"?>
<p:tagLst xmlns:a="http://schemas.openxmlformats.org/drawingml/2006/main" xmlns:r="http://schemas.openxmlformats.org/officeDocument/2006/relationships" xmlns:p="http://schemas.openxmlformats.org/presentationml/2006/main">
  <p:tag name="KSO_WM_DIAGRAM_VIRTUALLY_FRAME" val="{&quot;height&quot;:406.6,&quot;left&quot;:68.15,&quot;top&quot;:72.6,&quot;width&quot;:823.75}"/>
</p:tagLst>
</file>

<file path=ppt/tags/tag27.xml><?xml version="1.0" encoding="utf-8"?>
<p:tagLst xmlns:a="http://schemas.openxmlformats.org/drawingml/2006/main" xmlns:r="http://schemas.openxmlformats.org/officeDocument/2006/relationships" xmlns:p="http://schemas.openxmlformats.org/presentationml/2006/main">
  <p:tag name="KSO_WM_DIAGRAM_VIRTUALLY_FRAME" val="{&quot;height&quot;:406.6,&quot;left&quot;:68.15,&quot;top&quot;:72.6,&quot;width&quot;:823.75}"/>
</p:tagLst>
</file>

<file path=ppt/tags/tag28.xml><?xml version="1.0" encoding="utf-8"?>
<p:tagLst xmlns:a="http://schemas.openxmlformats.org/drawingml/2006/main" xmlns:r="http://schemas.openxmlformats.org/officeDocument/2006/relationships" xmlns:p="http://schemas.openxmlformats.org/presentationml/2006/main">
  <p:tag name="KSO_WM_DIAGRAM_VIRTUALLY_FRAME" val="{&quot;height&quot;:406.6,&quot;left&quot;:68.15,&quot;top&quot;:72.6,&quot;width&quot;:823.75}"/>
</p:tagLst>
</file>

<file path=ppt/tags/tag29.xml><?xml version="1.0" encoding="utf-8"?>
<p:tagLst xmlns:a="http://schemas.openxmlformats.org/drawingml/2006/main" xmlns:r="http://schemas.openxmlformats.org/officeDocument/2006/relationships" xmlns:p="http://schemas.openxmlformats.org/presentationml/2006/main">
  <p:tag name="KSO_WM_UNIT_TABLE_BEAUTIFY" val="smartTable{b9e21f0a-387a-4033-9fae-ee7497831ac5}"/>
  <p:tag name="TABLE_ENDDRAG_ORIGIN_RECT" val="641*171"/>
  <p:tag name="TABLE_ENDDRAG_RECT" val="159*243*641*171"/>
</p:tagLst>
</file>

<file path=ppt/tags/tag3.xml><?xml version="1.0" encoding="utf-8"?>
<p:tagLst xmlns:a="http://schemas.openxmlformats.org/drawingml/2006/main" xmlns:r="http://schemas.openxmlformats.org/officeDocument/2006/relationships" xmlns:p="http://schemas.openxmlformats.org/presentationml/2006/main">
  <p:tag name="KSO_WM_DIAGRAM_VIRTUALLY_FRAME" val="{&quot;height&quot;:383.0602362204725,&quot;left&quot;:26.406299212598423,&quot;top&quot;:119.52842519685039,&quot;width&quot;:955.3181102362205}"/>
</p:tagLst>
</file>

<file path=ppt/tags/tag30.xml><?xml version="1.0" encoding="utf-8"?>
<p:tagLst xmlns:a="http://schemas.openxmlformats.org/drawingml/2006/main" xmlns:r="http://schemas.openxmlformats.org/officeDocument/2006/relationships" xmlns:p="http://schemas.openxmlformats.org/presentationml/2006/main">
  <p:tag name="KSO_WM_UNIT_TABLE_BEAUTIFY" val="smartTable{cdb587f6-6603-4b2c-b3df-053deeec40a2}"/>
  <p:tag name="TABLE_ENDDRAG_ORIGIN_RECT" val="641*80"/>
  <p:tag name="TABLE_ENDDRAG_RECT" val="171*225*641*80"/>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KSO_WM_DIAGRAM_VIRTUALLY_FRAME" val="{&quot;height&quot;:383.0602362204725,&quot;left&quot;:26.406299212598423,&quot;top&quot;:119.52842519685039,&quot;width&quot;:955.3181102362205}"/>
</p:tagLst>
</file>

<file path=ppt/tags/tag5.xml><?xml version="1.0" encoding="utf-8"?>
<p:tagLst xmlns:a="http://schemas.openxmlformats.org/drawingml/2006/main" xmlns:r="http://schemas.openxmlformats.org/officeDocument/2006/relationships" xmlns:p="http://schemas.openxmlformats.org/presentationml/2006/main">
  <p:tag name="KSO_WM_DIAGRAM_VIRTUALLY_FRAME" val="{&quot;height&quot;:383.0602362204725,&quot;left&quot;:26.406299212598423,&quot;top&quot;:119.52842519685039,&quot;width&quot;:955.3181102362205}"/>
</p:tagLst>
</file>

<file path=ppt/tags/tag6.xml><?xml version="1.0" encoding="utf-8"?>
<p:tagLst xmlns:a="http://schemas.openxmlformats.org/drawingml/2006/main" xmlns:r="http://schemas.openxmlformats.org/officeDocument/2006/relationships" xmlns:p="http://schemas.openxmlformats.org/presentationml/2006/main">
  <p:tag name="KSO_WM_DIAGRAM_VIRTUALLY_FRAME" val="{&quot;height&quot;:383.0602362204725,&quot;left&quot;:26.406299212598423,&quot;top&quot;:119.52842519685039,&quot;width&quot;:955.3181102362205}"/>
</p:tagLst>
</file>

<file path=ppt/tags/tag7.xml><?xml version="1.0" encoding="utf-8"?>
<p:tagLst xmlns:a="http://schemas.openxmlformats.org/drawingml/2006/main" xmlns:r="http://schemas.openxmlformats.org/officeDocument/2006/relationships" xmlns:p="http://schemas.openxmlformats.org/presentationml/2006/main">
  <p:tag name="KSO_WM_DIAGRAM_VIRTUALLY_FRAME" val="{&quot;height&quot;:383.0602362204725,&quot;left&quot;:26.406299212598423,&quot;top&quot;:119.52842519685039,&quot;width&quot;:955.3181102362205}"/>
</p:tagLst>
</file>

<file path=ppt/tags/tag8.xml><?xml version="1.0" encoding="utf-8"?>
<p:tagLst xmlns:a="http://schemas.openxmlformats.org/drawingml/2006/main" xmlns:r="http://schemas.openxmlformats.org/officeDocument/2006/relationships" xmlns:p="http://schemas.openxmlformats.org/presentationml/2006/main">
  <p:tag name="KSO_WM_DIAGRAM_VIRTUALLY_FRAME" val="{&quot;height&quot;:383.0602362204725,&quot;left&quot;:26.406299212598423,&quot;top&quot;:119.52842519685039,&quot;width&quot;:955.3181102362205}"/>
</p:tagLst>
</file>

<file path=ppt/tags/tag9.xml><?xml version="1.0" encoding="utf-8"?>
<p:tagLst xmlns:a="http://schemas.openxmlformats.org/drawingml/2006/main" xmlns:r="http://schemas.openxmlformats.org/officeDocument/2006/relationships" xmlns:p="http://schemas.openxmlformats.org/presentationml/2006/main">
  <p:tag name="KSO_WM_DIAGRAM_VIRTUALLY_FRAME" val="{&quot;height&quot;:383.0602362204725,&quot;left&quot;:26.406299212598423,&quot;top&quot;:119.52842519685039,&quot;width&quot;:955.3181102362205}"/>
</p:tagLst>
</file>

<file path=ppt/theme/theme1.xml><?xml version="1.0" encoding="utf-8"?>
<a:theme xmlns:a="http://schemas.openxmlformats.org/drawingml/2006/main" name="3_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Ding">
      <a:majorFont>
        <a:latin typeface="Times New Roman"/>
        <a:ea typeface="华文楷体"/>
        <a:cs typeface=""/>
      </a:majorFont>
      <a:minorFont>
        <a:latin typeface="Times New Roman"/>
        <a:ea typeface="华文楷体"/>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1792</Words>
  <Application>Microsoft Office PowerPoint</Application>
  <PresentationFormat>宽屏</PresentationFormat>
  <Paragraphs>154</Paragraphs>
  <Slides>8</Slides>
  <Notes>6</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8</vt:i4>
      </vt:variant>
    </vt:vector>
  </HeadingPairs>
  <TitlesOfParts>
    <vt:vector size="14" baseType="lpstr">
      <vt:lpstr>等线</vt:lpstr>
      <vt:lpstr>黑体</vt:lpstr>
      <vt:lpstr>微软雅黑</vt:lpstr>
      <vt:lpstr>Arial</vt:lpstr>
      <vt:lpstr>Times New Roman</vt:lpstr>
      <vt:lpstr>3_Office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Fang Gang</dc:creator>
  <cp:lastModifiedBy>2楼会议室1</cp:lastModifiedBy>
  <cp:revision>358</cp:revision>
  <dcterms:created xsi:type="dcterms:W3CDTF">2023-03-08T02:12:00Z</dcterms:created>
  <dcterms:modified xsi:type="dcterms:W3CDTF">2024-07-11T04:46:38Z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F06634787D424317A5531CB931E10E8E_13</vt:lpwstr>
  </property>
  <property fmtid="{D5CDD505-2E9C-101B-9397-08002B2CF9AE}" pid="3" name="KSOProductBuildVer">
    <vt:lpwstr>2052-12.1.0.16929</vt:lpwstr>
  </property>
</Properties>
</file>