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 id="2147483665" r:id="rId2"/>
  </p:sldMasterIdLst>
  <p:notesMasterIdLst>
    <p:notesMasterId r:id="rId11"/>
  </p:notesMasterIdLst>
  <p:handoutMasterIdLst>
    <p:handoutMasterId r:id="rId12"/>
  </p:handoutMasterIdLst>
  <p:sldIdLst>
    <p:sldId id="288" r:id="rId3"/>
    <p:sldId id="413" r:id="rId4"/>
    <p:sldId id="387" r:id="rId5"/>
    <p:sldId id="414" r:id="rId6"/>
    <p:sldId id="415" r:id="rId7"/>
    <p:sldId id="416" r:id="rId8"/>
    <p:sldId id="417" r:id="rId9"/>
    <p:sldId id="418" r:id="rId10"/>
  </p:sldIdLst>
  <p:sldSz cx="12192000" cy="6858000"/>
  <p:notesSz cx="6858000" cy="9144000"/>
  <p:custDataLst>
    <p:tags r:id="rId1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7">
          <p15:clr>
            <a:srgbClr val="A4A3A4"/>
          </p15:clr>
        </p15:guide>
        <p15:guide id="2" pos="382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2126"/>
    <a:srgbClr val="E53238"/>
    <a:srgbClr val="DB3135"/>
    <a:srgbClr val="1AA3AA"/>
    <a:srgbClr val="E74B52"/>
    <a:srgbClr val="FEFEFE"/>
    <a:srgbClr val="F6F6F6"/>
    <a:srgbClr val="FDFDFD"/>
    <a:srgbClr val="C93D42"/>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浅色样式 1 - 强调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370" autoAdjust="0"/>
  </p:normalViewPr>
  <p:slideViewPr>
    <p:cSldViewPr snapToGrid="0">
      <p:cViewPr varScale="1">
        <p:scale>
          <a:sx n="66" d="100"/>
          <a:sy n="66" d="100"/>
        </p:scale>
        <p:origin x="480" y="40"/>
      </p:cViewPr>
      <p:guideLst>
        <p:guide orient="horz" pos="2147"/>
        <p:guide pos="3822"/>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57" d="100"/>
          <a:sy n="57" d="100"/>
        </p:scale>
        <p:origin x="198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gs" Target="tags/tag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166BB8F-8D1B-4868-8F21-D606F51227FF}" type="datetimeFigureOut">
              <a:rPr lang="zh-CN" altLang="en-US" smtClean="0"/>
              <a:t>2024/7/11</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8483F14-1ABF-4DF0-B6B9-39F250B904A6}"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13BBE5-0BEA-4494-9BEF-C8C2F48C9E2D}" type="datetimeFigureOut">
              <a:rPr lang="zh-CN" altLang="en-US" smtClean="0"/>
              <a:t>2024/7/11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CB8912-F0BA-4AD8-8415-DA1F26BCB09F}" type="slidenum">
              <a:rPr lang="zh-CN" altLang="en-US" smtClean="0"/>
              <a:t>‹#›</a:t>
            </a:fld>
            <a:endParaRPr lang="zh-CN"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
        <p:nvSpPr>
          <p:cNvPr id="2" name="对角圆角矩形 1"/>
          <p:cNvSpPr/>
          <p:nvPr userDrawn="1"/>
        </p:nvSpPr>
        <p:spPr>
          <a:xfrm flipV="1">
            <a:off x="0" y="495300"/>
            <a:ext cx="9900000" cy="612000"/>
          </a:xfrm>
          <a:prstGeom prst="round2DiagRect">
            <a:avLst/>
          </a:prstGeom>
          <a:solidFill>
            <a:srgbClr val="BE21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4" name="TextBox 3"/>
          <p:cNvSpPr txBox="1"/>
          <p:nvPr userDrawn="1"/>
        </p:nvSpPr>
        <p:spPr>
          <a:xfrm>
            <a:off x="332905" y="6501269"/>
            <a:ext cx="1800200"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a:ln>
                  <a:noFill/>
                </a:ln>
                <a:solidFill>
                  <a:prstClr val="black"/>
                </a:solidFill>
                <a:effectLst/>
                <a:uLnTx/>
                <a:uFillTx/>
                <a:hlinkClick r:id="rId2"/>
              </a:rPr>
              <a:t>PPT</a:t>
            </a:r>
            <a:r>
              <a:rPr kumimoji="0" lang="zh-CN" altLang="en-US" sz="100" b="0" i="0" u="none" strike="noStrike" kern="0" cap="none" spc="0" normalizeH="0" baseline="0" noProof="0" dirty="0">
                <a:ln>
                  <a:noFill/>
                </a:ln>
                <a:solidFill>
                  <a:prstClr val="black"/>
                </a:solidFill>
                <a:effectLst/>
                <a:uLnTx/>
                <a:uFillTx/>
                <a:hlinkClick r:id="rId2"/>
              </a:rPr>
              <a:t>模板</a:t>
            </a:r>
            <a:r>
              <a:rPr kumimoji="0" lang="zh-CN" altLang="en-US" sz="100" b="0" i="0" u="none" strike="noStrike" kern="0" cap="none" spc="0" normalizeH="0" baseline="0" noProof="0" dirty="0">
                <a:ln>
                  <a:noFill/>
                </a:ln>
                <a:solidFill>
                  <a:prstClr val="black"/>
                </a:solidFill>
                <a:effectLst/>
                <a:uLnTx/>
                <a:uFillTx/>
              </a:rPr>
              <a:t> </a:t>
            </a:r>
            <a:r>
              <a:rPr kumimoji="0" lang="en-US" altLang="zh-CN" sz="100" b="0" i="0" u="none" strike="noStrike" kern="0" cap="none" spc="0" normalizeH="0" baseline="0" noProof="0" dirty="0">
                <a:ln>
                  <a:noFill/>
                </a:ln>
                <a:solidFill>
                  <a:prstClr val="black"/>
                </a:solidFill>
                <a:effectLst/>
                <a:uLnTx/>
                <a:uFillTx/>
              </a:rPr>
              <a:t>http://www.1ppt.com/moban/</a:t>
            </a:r>
            <a:r>
              <a:rPr kumimoji="0" lang="zh-CN" altLang="en-US" sz="100" b="0" i="0" u="none" strike="noStrike" kern="0" cap="none" spc="0" normalizeH="0" baseline="0" noProof="0" dirty="0">
                <a:ln>
                  <a:noFill/>
                </a:ln>
                <a:solidFill>
                  <a:prstClr val="black"/>
                </a:solidFill>
                <a:effectLst/>
                <a:uLnTx/>
                <a:uFillTx/>
              </a:rPr>
              <a:t> </a:t>
            </a:r>
            <a:endParaRPr kumimoji="0" lang="en-US" altLang="zh-CN" sz="100" b="0" i="0" u="none" strike="noStrike" kern="0" cap="none" spc="0" normalizeH="0" baseline="0" noProof="0" dirty="0">
              <a:ln>
                <a:noFill/>
              </a:ln>
              <a:solidFill>
                <a:prstClr val="black"/>
              </a:solidFill>
              <a:effectLst/>
              <a:uLnTx/>
              <a:uFillTx/>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pPr defTabSz="914400"/>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pPr defTabSz="914400"/>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pPr defTabSz="914400"/>
            <a:fld id="{55ECCFAA-F4FB-487C-9F1E-C8836D0C3DC9}" type="slidenum">
              <a:rPr lang="zh-CN" altLang="en-US" smtClean="0">
                <a:solidFill>
                  <a:prstClr val="black"/>
                </a:solidFill>
              </a:rPr>
              <a:t>‹#›</a:t>
            </a:fld>
            <a:endParaRPr lang="zh-CN" altLang="en-US">
              <a:solidFill>
                <a:prstClr val="black"/>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pPr defTabSz="914400"/>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pPr defTabSz="914400"/>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pPr defTabSz="914400"/>
            <a:fld id="{55ECCFAA-F4FB-487C-9F1E-C8836D0C3DC9}" type="slidenum">
              <a:rPr lang="zh-CN" altLang="en-US" smtClean="0">
                <a:solidFill>
                  <a:prstClr val="black"/>
                </a:solidFill>
              </a:rPr>
              <a:t>‹#›</a:t>
            </a:fld>
            <a:endParaRPr lang="zh-CN" altLang="en-US">
              <a:solidFill>
                <a:prstClr val="black"/>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3" name="矩形 2"/>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对角圆角矩形 1"/>
          <p:cNvSpPr/>
          <p:nvPr userDrawn="1"/>
        </p:nvSpPr>
        <p:spPr>
          <a:xfrm flipV="1">
            <a:off x="0" y="495300"/>
            <a:ext cx="9900000" cy="612000"/>
          </a:xfrm>
          <a:prstGeom prst="round2DiagRect">
            <a:avLst/>
          </a:prstGeom>
          <a:solidFill>
            <a:srgbClr val="BE21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仅标题">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bg2"/>
            </a:gs>
          </a:gsLst>
          <a:lin ang="5400000" scaled="1"/>
          <a:tileRect/>
        </a:gra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0" y="1530522"/>
            <a:ext cx="12192000" cy="3796955"/>
          </a:xfrm>
          <a:prstGeom prst="rect">
            <a:avLst/>
          </a:prstGeom>
          <a:solidFill>
            <a:srgbClr val="C00000">
              <a:alpha val="85098"/>
            </a:srgbClr>
          </a:solidFill>
          <a:ln>
            <a:noFill/>
          </a:ln>
          <a:effectLst>
            <a:outerShdw blurRad="203200" dist="152400" dir="5400000" algn="t" rotWithShape="0">
              <a:prstClr val="black">
                <a:alpha val="4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sp>
        <p:nvSpPr>
          <p:cNvPr id="16" name="文本框 3"/>
          <p:cNvSpPr txBox="1"/>
          <p:nvPr/>
        </p:nvSpPr>
        <p:spPr>
          <a:xfrm>
            <a:off x="1078813" y="2415019"/>
            <a:ext cx="10323132" cy="179472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1" hangingPunct="1">
              <a:lnSpc>
                <a:spcPct val="150000"/>
              </a:lnSpc>
            </a:pPr>
            <a:r>
              <a:rPr lang="zh-CN" altLang="en-US" sz="4000" b="1" dirty="0">
                <a:solidFill>
                  <a:schemeClr val="bg1"/>
                </a:solidFill>
                <a:latin typeface="黑体" panose="02010609060101010101" pitchFamily="49" charset="-122"/>
                <a:ea typeface="黑体" panose="02010609060101010101" pitchFamily="49" charset="-122"/>
              </a:rPr>
              <a:t>通用名：左奥硝唑胶囊</a:t>
            </a:r>
            <a:endParaRPr lang="en-US" altLang="zh-CN" sz="4000" b="1" dirty="0">
              <a:solidFill>
                <a:schemeClr val="bg1"/>
              </a:solidFill>
              <a:latin typeface="黑体" panose="02010609060101010101" pitchFamily="49" charset="-122"/>
              <a:ea typeface="黑体" panose="02010609060101010101" pitchFamily="49" charset="-122"/>
            </a:endParaRPr>
          </a:p>
          <a:p>
            <a:pPr algn="ctr" eaLnBrk="1" hangingPunct="1">
              <a:lnSpc>
                <a:spcPct val="150000"/>
              </a:lnSpc>
            </a:pPr>
            <a:r>
              <a:rPr lang="zh-CN" altLang="en-US" sz="4000" b="1" dirty="0">
                <a:solidFill>
                  <a:schemeClr val="bg1"/>
                </a:solidFill>
                <a:latin typeface="黑体" panose="02010609060101010101" pitchFamily="49" charset="-122"/>
                <a:ea typeface="黑体" panose="02010609060101010101" pitchFamily="49" charset="-122"/>
              </a:rPr>
              <a:t>上市持有人：安徽杰玺医药有限</a:t>
            </a:r>
            <a:r>
              <a:rPr lang="zh-CN" altLang="en-US" sz="4000" dirty="0">
                <a:solidFill>
                  <a:schemeClr val="bg1"/>
                </a:solidFill>
                <a:latin typeface="黑体" panose="02010609060101010101" pitchFamily="49" charset="-122"/>
                <a:ea typeface="黑体" panose="02010609060101010101" pitchFamily="49" charset="-122"/>
              </a:rPr>
              <a:t>公司</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接连接符 10"/>
          <p:cNvCxnSpPr>
            <a:cxnSpLocks/>
          </p:cNvCxnSpPr>
          <p:nvPr/>
        </p:nvCxnSpPr>
        <p:spPr>
          <a:xfrm>
            <a:off x="2355285" y="1747781"/>
            <a:ext cx="0" cy="4695408"/>
          </a:xfrm>
          <a:prstGeom prst="line">
            <a:avLst/>
          </a:prstGeom>
          <a:ln>
            <a:solidFill>
              <a:srgbClr val="E54C32"/>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0" y="553290"/>
            <a:ext cx="9890975" cy="461665"/>
          </a:xfrm>
          <a:prstGeom prst="rect">
            <a:avLst/>
          </a:prstGeom>
          <a:noFill/>
        </p:spPr>
        <p:txBody>
          <a:bodyPr wrap="square" rtlCol="0">
            <a:spAutoFit/>
          </a:bodyPr>
          <a:lstStyle/>
          <a:p>
            <a:pPr algn="ctr"/>
            <a:r>
              <a:rPr lang="zh-CN" altLang="en-US" sz="2400" b="1" dirty="0">
                <a:solidFill>
                  <a:schemeClr val="bg1"/>
                </a:solidFill>
                <a:latin typeface="Arial" panose="020B0604020202020204" pitchFamily="34" charset="0"/>
                <a:cs typeface="Arial" panose="020B0604020202020204" pitchFamily="34" charset="0"/>
              </a:rPr>
              <a:t>目 录</a:t>
            </a:r>
          </a:p>
        </p:txBody>
      </p:sp>
      <p:grpSp>
        <p:nvGrpSpPr>
          <p:cNvPr id="38" name="组合 37">
            <a:extLst>
              <a:ext uri="{FF2B5EF4-FFF2-40B4-BE49-F238E27FC236}">
                <a16:creationId xmlns:a16="http://schemas.microsoft.com/office/drawing/2014/main" id="{2A185169-0EC3-BB2E-8BE3-0AC0B0CDEE81}"/>
              </a:ext>
            </a:extLst>
          </p:cNvPr>
          <p:cNvGrpSpPr/>
          <p:nvPr/>
        </p:nvGrpSpPr>
        <p:grpSpPr>
          <a:xfrm>
            <a:off x="2355285" y="1959919"/>
            <a:ext cx="6156362" cy="612000"/>
            <a:chOff x="2355285" y="2108829"/>
            <a:chExt cx="6156362" cy="612000"/>
          </a:xfrm>
        </p:grpSpPr>
        <p:grpSp>
          <p:nvGrpSpPr>
            <p:cNvPr id="6" name="组合 5"/>
            <p:cNvGrpSpPr/>
            <p:nvPr/>
          </p:nvGrpSpPr>
          <p:grpSpPr>
            <a:xfrm>
              <a:off x="2355285" y="2108829"/>
              <a:ext cx="1820832" cy="612000"/>
              <a:chOff x="2148114" y="1972519"/>
              <a:chExt cx="1820832" cy="612000"/>
            </a:xfrm>
          </p:grpSpPr>
          <p:grpSp>
            <p:nvGrpSpPr>
              <p:cNvPr id="7" name="组合 6"/>
              <p:cNvGrpSpPr/>
              <p:nvPr/>
            </p:nvGrpSpPr>
            <p:grpSpPr>
              <a:xfrm>
                <a:off x="2148114" y="1972519"/>
                <a:ext cx="1820832" cy="612000"/>
                <a:chOff x="2148114" y="1972519"/>
                <a:chExt cx="1820832" cy="612000"/>
              </a:xfrm>
            </p:grpSpPr>
            <p:sp>
              <p:nvSpPr>
                <p:cNvPr id="9" name="圆角矩形 4"/>
                <p:cNvSpPr>
                  <a:spLocks noChangeAspect="1"/>
                </p:cNvSpPr>
                <p:nvPr/>
              </p:nvSpPr>
              <p:spPr>
                <a:xfrm>
                  <a:off x="2867072" y="1972519"/>
                  <a:ext cx="1101874" cy="612000"/>
                </a:xfrm>
                <a:custGeom>
                  <a:avLst/>
                  <a:gdLst/>
                  <a:ahLst/>
                  <a:cxnLst/>
                  <a:rect l="l" t="t" r="r" b="b"/>
                  <a:pathLst>
                    <a:path w="1944216" h="1080120">
                      <a:moveTo>
                        <a:pt x="0" y="0"/>
                      </a:moveTo>
                      <a:lnTo>
                        <a:pt x="1404156" y="0"/>
                      </a:lnTo>
                      <a:cubicBezTo>
                        <a:pt x="1702423" y="0"/>
                        <a:pt x="1944216" y="241793"/>
                        <a:pt x="1944216" y="540060"/>
                      </a:cubicBezTo>
                      <a:cubicBezTo>
                        <a:pt x="1944216" y="838327"/>
                        <a:pt x="1702423" y="1080120"/>
                        <a:pt x="1404156" y="1080120"/>
                      </a:cubicBezTo>
                      <a:lnTo>
                        <a:pt x="0" y="1080120"/>
                      </a:lnTo>
                      <a:close/>
                    </a:path>
                  </a:pathLst>
                </a:custGeom>
                <a:solidFill>
                  <a:srgbClr val="E54C32"/>
                </a:solidFill>
                <a:ln w="25400" cap="flat" cmpd="sng" algn="ctr">
                  <a:noFill/>
                  <a:prstDash val="solid"/>
                </a:ln>
                <a:effectLst>
                  <a:outerShdw blurRad="76200" dist="25400" dir="2700000" algn="tl" rotWithShape="0">
                    <a:prstClr val="black">
                      <a:alpha val="15000"/>
                    </a:prstClr>
                  </a:outerShdw>
                </a:effectLst>
              </p:spPr>
              <p:txBody>
                <a:bodyPr lIns="51435" tIns="25718" rIns="51435" bIns="25718" anchor="ctr"/>
                <a:lstStyle/>
                <a:p>
                  <a:pPr algn="ctr" defTabSz="685800">
                    <a:defRPr/>
                  </a:pPr>
                  <a:endParaRPr lang="en-US" sz="1000" kern="0" dirty="0">
                    <a:solidFill>
                      <a:sysClr val="window" lastClr="FFFFFF"/>
                    </a:solidFill>
                    <a:latin typeface="Arial" panose="020B0604020202020204" pitchFamily="34" charset="0"/>
                    <a:cs typeface="Arial" panose="020B0604020202020204" pitchFamily="34" charset="0"/>
                  </a:endParaRPr>
                </a:p>
              </p:txBody>
            </p:sp>
            <p:sp>
              <p:nvSpPr>
                <p:cNvPr id="10" name="矩形 9"/>
                <p:cNvSpPr/>
                <p:nvPr/>
              </p:nvSpPr>
              <p:spPr>
                <a:xfrm>
                  <a:off x="2148114" y="1972519"/>
                  <a:ext cx="718958" cy="612000"/>
                </a:xfrm>
                <a:prstGeom prst="rect">
                  <a:avLst/>
                </a:prstGeom>
                <a:solidFill>
                  <a:srgbClr val="E54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endParaRPr>
                </a:p>
              </p:txBody>
            </p:sp>
          </p:grpSp>
          <p:sp>
            <p:nvSpPr>
              <p:cNvPr id="8" name="椭圆 7"/>
              <p:cNvSpPr/>
              <p:nvPr/>
            </p:nvSpPr>
            <p:spPr>
              <a:xfrm>
                <a:off x="3401402" y="2083075"/>
                <a:ext cx="390888" cy="390888"/>
              </a:xfrm>
              <a:prstGeom prst="ellipse">
                <a:avLst/>
              </a:prstGeom>
              <a:solidFill>
                <a:srgbClr val="FFFFFF"/>
              </a:solidFill>
              <a:ln>
                <a:solidFill>
                  <a:srgbClr val="FFFFFF"/>
                </a:solidFill>
              </a:ln>
              <a:effectLst>
                <a:innerShdw blurRad="76200" dist="25400" dir="18900000">
                  <a:prstClr val="black">
                    <a:alpha val="15000"/>
                  </a:prstClr>
                </a:innerShdw>
              </a:effectLst>
            </p:spPr>
            <p:txBody>
              <a:bodyPr lIns="0" tIns="0" rIns="0" bIns="0" anchor="ctr"/>
              <a:lstStyle/>
              <a:p>
                <a:pPr algn="ctr" defTabSz="685800">
                  <a:lnSpc>
                    <a:spcPct val="120000"/>
                  </a:lnSpc>
                  <a:defRPr/>
                </a:pPr>
                <a:r>
                  <a:rPr lang="en-US" altLang="zh-CN" b="1" dirty="0">
                    <a:solidFill>
                      <a:srgbClr val="E54C32"/>
                    </a:solidFill>
                    <a:latin typeface="Arial" panose="020B0604020202020204" pitchFamily="34" charset="0"/>
                    <a:cs typeface="Arial" panose="020B0604020202020204" pitchFamily="34" charset="0"/>
                  </a:rPr>
                  <a:t>01</a:t>
                </a:r>
                <a:endParaRPr lang="zh-CN" altLang="en-US" b="1" dirty="0">
                  <a:solidFill>
                    <a:srgbClr val="E54C32"/>
                  </a:solidFill>
                  <a:latin typeface="Arial" panose="020B0604020202020204" pitchFamily="34" charset="0"/>
                  <a:cs typeface="Arial" panose="020B0604020202020204" pitchFamily="34" charset="0"/>
                </a:endParaRPr>
              </a:p>
            </p:txBody>
          </p:sp>
        </p:grpSp>
        <p:sp>
          <p:nvSpPr>
            <p:cNvPr id="12" name="TextBox 22"/>
            <p:cNvSpPr txBox="1"/>
            <p:nvPr/>
          </p:nvSpPr>
          <p:spPr>
            <a:xfrm>
              <a:off x="4389189" y="2241705"/>
              <a:ext cx="4122458" cy="346249"/>
            </a:xfrm>
            <a:prstGeom prst="rect">
              <a:avLst/>
            </a:prstGeom>
            <a:noFill/>
          </p:spPr>
          <p:txBody>
            <a:bodyPr wrap="square" lIns="68580" tIns="34290" rIns="68580" bIns="34290" rtlCol="0">
              <a:spAutoFit/>
            </a:bodyPr>
            <a:lstStyle/>
            <a:p>
              <a:pPr>
                <a:defRPr/>
              </a:pPr>
              <a:r>
                <a:rPr lang="zh-CN" altLang="en-US" b="1" dirty="0">
                  <a:latin typeface="微软雅黑" panose="020B0503020204020204" pitchFamily="34" charset="-122"/>
                  <a:ea typeface="微软雅黑" panose="020B0503020204020204" pitchFamily="34" charset="-122"/>
                </a:rPr>
                <a:t>药物基本信息</a:t>
              </a:r>
              <a:endParaRPr lang="en-US" altLang="zh-CN" b="1" dirty="0">
                <a:latin typeface="微软雅黑" panose="020B0503020204020204" pitchFamily="34" charset="-122"/>
                <a:ea typeface="微软雅黑" panose="020B0503020204020204" pitchFamily="34" charset="-122"/>
              </a:endParaRPr>
            </a:p>
          </p:txBody>
        </p:sp>
      </p:grpSp>
      <p:grpSp>
        <p:nvGrpSpPr>
          <p:cNvPr id="42" name="组合 41">
            <a:extLst>
              <a:ext uri="{FF2B5EF4-FFF2-40B4-BE49-F238E27FC236}">
                <a16:creationId xmlns:a16="http://schemas.microsoft.com/office/drawing/2014/main" id="{C519CD98-5FAF-2952-00BE-63873AEF4760}"/>
              </a:ext>
            </a:extLst>
          </p:cNvPr>
          <p:cNvGrpSpPr/>
          <p:nvPr/>
        </p:nvGrpSpPr>
        <p:grpSpPr>
          <a:xfrm>
            <a:off x="2355285" y="2901065"/>
            <a:ext cx="5455353" cy="612000"/>
            <a:chOff x="2355285" y="3863057"/>
            <a:chExt cx="5455353" cy="612000"/>
          </a:xfrm>
        </p:grpSpPr>
        <p:grpSp>
          <p:nvGrpSpPr>
            <p:cNvPr id="20" name="组合 19"/>
            <p:cNvGrpSpPr/>
            <p:nvPr/>
          </p:nvGrpSpPr>
          <p:grpSpPr>
            <a:xfrm>
              <a:off x="2355285" y="3863057"/>
              <a:ext cx="1820832" cy="612000"/>
              <a:chOff x="2148114" y="1972519"/>
              <a:chExt cx="1820832" cy="612000"/>
            </a:xfrm>
          </p:grpSpPr>
          <p:grpSp>
            <p:nvGrpSpPr>
              <p:cNvPr id="21" name="组合 20"/>
              <p:cNvGrpSpPr/>
              <p:nvPr/>
            </p:nvGrpSpPr>
            <p:grpSpPr>
              <a:xfrm>
                <a:off x="2148114" y="1972519"/>
                <a:ext cx="1820832" cy="612000"/>
                <a:chOff x="2148114" y="1972519"/>
                <a:chExt cx="1820832" cy="612000"/>
              </a:xfrm>
            </p:grpSpPr>
            <p:sp>
              <p:nvSpPr>
                <p:cNvPr id="23" name="圆角矩形 4"/>
                <p:cNvSpPr>
                  <a:spLocks noChangeAspect="1"/>
                </p:cNvSpPr>
                <p:nvPr/>
              </p:nvSpPr>
              <p:spPr>
                <a:xfrm>
                  <a:off x="2867072" y="1972519"/>
                  <a:ext cx="1101874" cy="612000"/>
                </a:xfrm>
                <a:custGeom>
                  <a:avLst/>
                  <a:gdLst/>
                  <a:ahLst/>
                  <a:cxnLst/>
                  <a:rect l="l" t="t" r="r" b="b"/>
                  <a:pathLst>
                    <a:path w="1944216" h="1080120">
                      <a:moveTo>
                        <a:pt x="0" y="0"/>
                      </a:moveTo>
                      <a:lnTo>
                        <a:pt x="1404156" y="0"/>
                      </a:lnTo>
                      <a:cubicBezTo>
                        <a:pt x="1702423" y="0"/>
                        <a:pt x="1944216" y="241793"/>
                        <a:pt x="1944216" y="540060"/>
                      </a:cubicBezTo>
                      <a:cubicBezTo>
                        <a:pt x="1944216" y="838327"/>
                        <a:pt x="1702423" y="1080120"/>
                        <a:pt x="1404156" y="1080120"/>
                      </a:cubicBezTo>
                      <a:lnTo>
                        <a:pt x="0" y="1080120"/>
                      </a:lnTo>
                      <a:close/>
                    </a:path>
                  </a:pathLst>
                </a:custGeom>
                <a:solidFill>
                  <a:srgbClr val="E54C32"/>
                </a:solidFill>
                <a:ln w="25400" cap="flat" cmpd="sng" algn="ctr">
                  <a:noFill/>
                  <a:prstDash val="solid"/>
                </a:ln>
                <a:effectLst>
                  <a:outerShdw blurRad="76200" dist="25400" dir="2700000" algn="tl" rotWithShape="0">
                    <a:prstClr val="black">
                      <a:alpha val="15000"/>
                    </a:prstClr>
                  </a:outerShdw>
                </a:effectLst>
              </p:spPr>
              <p:txBody>
                <a:bodyPr lIns="51435" tIns="25718" rIns="51435" bIns="25718" anchor="ctr"/>
                <a:lstStyle/>
                <a:p>
                  <a:pPr algn="ctr" defTabSz="685800">
                    <a:defRPr/>
                  </a:pPr>
                  <a:endParaRPr lang="en-US" sz="1000" kern="0" dirty="0">
                    <a:solidFill>
                      <a:sysClr val="window" lastClr="FFFFFF"/>
                    </a:solidFill>
                    <a:latin typeface="Arial" panose="020B0604020202020204" pitchFamily="34" charset="0"/>
                    <a:cs typeface="Arial" panose="020B0604020202020204" pitchFamily="34" charset="0"/>
                  </a:endParaRPr>
                </a:p>
              </p:txBody>
            </p:sp>
            <p:sp>
              <p:nvSpPr>
                <p:cNvPr id="24" name="矩形 23"/>
                <p:cNvSpPr/>
                <p:nvPr/>
              </p:nvSpPr>
              <p:spPr>
                <a:xfrm>
                  <a:off x="2148114" y="1972519"/>
                  <a:ext cx="718958" cy="612000"/>
                </a:xfrm>
                <a:prstGeom prst="rect">
                  <a:avLst/>
                </a:prstGeom>
                <a:solidFill>
                  <a:srgbClr val="E54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endParaRPr>
                </a:p>
              </p:txBody>
            </p:sp>
          </p:grpSp>
          <p:sp>
            <p:nvSpPr>
              <p:cNvPr id="22" name="椭圆 21"/>
              <p:cNvSpPr/>
              <p:nvPr/>
            </p:nvSpPr>
            <p:spPr>
              <a:xfrm>
                <a:off x="3401402" y="2083075"/>
                <a:ext cx="390888" cy="390888"/>
              </a:xfrm>
              <a:prstGeom prst="ellipse">
                <a:avLst/>
              </a:prstGeom>
              <a:solidFill>
                <a:srgbClr val="FFFFFF"/>
              </a:solidFill>
              <a:ln>
                <a:solidFill>
                  <a:srgbClr val="FFFFFF"/>
                </a:solidFill>
              </a:ln>
              <a:effectLst>
                <a:innerShdw blurRad="76200" dist="25400" dir="18900000">
                  <a:prstClr val="black">
                    <a:alpha val="15000"/>
                  </a:prstClr>
                </a:innerShdw>
              </a:effectLst>
            </p:spPr>
            <p:txBody>
              <a:bodyPr lIns="0" tIns="0" rIns="0" bIns="0" anchor="ctr"/>
              <a:lstStyle/>
              <a:p>
                <a:pPr algn="ctr" defTabSz="685800">
                  <a:lnSpc>
                    <a:spcPct val="120000"/>
                  </a:lnSpc>
                  <a:defRPr/>
                </a:pPr>
                <a:r>
                  <a:rPr lang="en-US" altLang="zh-CN" b="1" dirty="0">
                    <a:solidFill>
                      <a:srgbClr val="E54C32"/>
                    </a:solidFill>
                    <a:latin typeface="Arial" panose="020B0604020202020204" pitchFamily="34" charset="0"/>
                    <a:cs typeface="Arial" panose="020B0604020202020204" pitchFamily="34" charset="0"/>
                  </a:rPr>
                  <a:t>02</a:t>
                </a:r>
                <a:endParaRPr lang="zh-CN" altLang="en-US" b="1" dirty="0">
                  <a:solidFill>
                    <a:srgbClr val="E54C32"/>
                  </a:solidFill>
                  <a:latin typeface="Arial" panose="020B0604020202020204" pitchFamily="34" charset="0"/>
                  <a:cs typeface="Arial" panose="020B0604020202020204" pitchFamily="34" charset="0"/>
                </a:endParaRPr>
              </a:p>
            </p:txBody>
          </p:sp>
        </p:grpSp>
        <p:sp>
          <p:nvSpPr>
            <p:cNvPr id="31" name="矩形 30"/>
            <p:cNvSpPr/>
            <p:nvPr/>
          </p:nvSpPr>
          <p:spPr>
            <a:xfrm>
              <a:off x="4389189" y="3991926"/>
              <a:ext cx="3421449" cy="346249"/>
            </a:xfrm>
            <a:prstGeom prst="rect">
              <a:avLst/>
            </a:prstGeom>
          </p:spPr>
          <p:txBody>
            <a:bodyPr wrap="square" lIns="68580" tIns="34290" rIns="68580" bIns="34290">
              <a:spAutoFit/>
            </a:bodyPr>
            <a:lstStyle/>
            <a:p>
              <a:pPr>
                <a:defRPr/>
              </a:pPr>
              <a:r>
                <a:rPr lang="zh-CN" altLang="en-US" b="1" dirty="0">
                  <a:latin typeface="微软雅黑" panose="020B0503020204020204" pitchFamily="34" charset="-122"/>
                  <a:ea typeface="微软雅黑" panose="020B0503020204020204" pitchFamily="34" charset="-122"/>
                </a:rPr>
                <a:t>安全性</a:t>
              </a:r>
            </a:p>
          </p:txBody>
        </p:sp>
      </p:grpSp>
      <p:grpSp>
        <p:nvGrpSpPr>
          <p:cNvPr id="43" name="组合 42">
            <a:extLst>
              <a:ext uri="{FF2B5EF4-FFF2-40B4-BE49-F238E27FC236}">
                <a16:creationId xmlns:a16="http://schemas.microsoft.com/office/drawing/2014/main" id="{9460E5ED-AB26-E450-6C90-ACC700EDF701}"/>
              </a:ext>
            </a:extLst>
          </p:cNvPr>
          <p:cNvGrpSpPr/>
          <p:nvPr/>
        </p:nvGrpSpPr>
        <p:grpSpPr>
          <a:xfrm>
            <a:off x="2355285" y="4783357"/>
            <a:ext cx="5455353" cy="612000"/>
            <a:chOff x="2355285" y="5617286"/>
            <a:chExt cx="5455353" cy="612000"/>
          </a:xfrm>
        </p:grpSpPr>
        <p:grpSp>
          <p:nvGrpSpPr>
            <p:cNvPr id="4" name="组合 3">
              <a:extLst>
                <a:ext uri="{FF2B5EF4-FFF2-40B4-BE49-F238E27FC236}">
                  <a16:creationId xmlns:a16="http://schemas.microsoft.com/office/drawing/2014/main" id="{CBC859C8-92EC-A3D5-F536-F13333768F65}"/>
                </a:ext>
              </a:extLst>
            </p:cNvPr>
            <p:cNvGrpSpPr/>
            <p:nvPr/>
          </p:nvGrpSpPr>
          <p:grpSpPr>
            <a:xfrm>
              <a:off x="2355285" y="5617286"/>
              <a:ext cx="1820832" cy="612000"/>
              <a:chOff x="2148114" y="1972519"/>
              <a:chExt cx="1820832" cy="612000"/>
            </a:xfrm>
          </p:grpSpPr>
          <p:grpSp>
            <p:nvGrpSpPr>
              <p:cNvPr id="25" name="组合 24">
                <a:extLst>
                  <a:ext uri="{FF2B5EF4-FFF2-40B4-BE49-F238E27FC236}">
                    <a16:creationId xmlns:a16="http://schemas.microsoft.com/office/drawing/2014/main" id="{0BBF26DB-1038-52EA-19FD-51D99F9F8661}"/>
                  </a:ext>
                </a:extLst>
              </p:cNvPr>
              <p:cNvGrpSpPr/>
              <p:nvPr/>
            </p:nvGrpSpPr>
            <p:grpSpPr>
              <a:xfrm>
                <a:off x="2148114" y="1972519"/>
                <a:ext cx="1820832" cy="612000"/>
                <a:chOff x="2148114" y="1972519"/>
                <a:chExt cx="1820832" cy="612000"/>
              </a:xfrm>
            </p:grpSpPr>
            <p:sp>
              <p:nvSpPr>
                <p:cNvPr id="27" name="圆角矩形 4">
                  <a:extLst>
                    <a:ext uri="{FF2B5EF4-FFF2-40B4-BE49-F238E27FC236}">
                      <a16:creationId xmlns:a16="http://schemas.microsoft.com/office/drawing/2014/main" id="{C902808C-F0A7-9FA1-4611-0F64F66F452B}"/>
                    </a:ext>
                  </a:extLst>
                </p:cNvPr>
                <p:cNvSpPr>
                  <a:spLocks noChangeAspect="1"/>
                </p:cNvSpPr>
                <p:nvPr/>
              </p:nvSpPr>
              <p:spPr>
                <a:xfrm>
                  <a:off x="2867072" y="1972519"/>
                  <a:ext cx="1101874" cy="612000"/>
                </a:xfrm>
                <a:custGeom>
                  <a:avLst/>
                  <a:gdLst/>
                  <a:ahLst/>
                  <a:cxnLst/>
                  <a:rect l="l" t="t" r="r" b="b"/>
                  <a:pathLst>
                    <a:path w="1944216" h="1080120">
                      <a:moveTo>
                        <a:pt x="0" y="0"/>
                      </a:moveTo>
                      <a:lnTo>
                        <a:pt x="1404156" y="0"/>
                      </a:lnTo>
                      <a:cubicBezTo>
                        <a:pt x="1702423" y="0"/>
                        <a:pt x="1944216" y="241793"/>
                        <a:pt x="1944216" y="540060"/>
                      </a:cubicBezTo>
                      <a:cubicBezTo>
                        <a:pt x="1944216" y="838327"/>
                        <a:pt x="1702423" y="1080120"/>
                        <a:pt x="1404156" y="1080120"/>
                      </a:cubicBezTo>
                      <a:lnTo>
                        <a:pt x="0" y="1080120"/>
                      </a:lnTo>
                      <a:close/>
                    </a:path>
                  </a:pathLst>
                </a:custGeom>
                <a:solidFill>
                  <a:srgbClr val="E54C32"/>
                </a:solidFill>
                <a:ln w="25400" cap="flat" cmpd="sng" algn="ctr">
                  <a:noFill/>
                  <a:prstDash val="solid"/>
                </a:ln>
                <a:effectLst>
                  <a:outerShdw blurRad="76200" dist="25400" dir="2700000" algn="tl" rotWithShape="0">
                    <a:prstClr val="black">
                      <a:alpha val="15000"/>
                    </a:prstClr>
                  </a:outerShdw>
                </a:effectLst>
              </p:spPr>
              <p:txBody>
                <a:bodyPr lIns="51435" tIns="25718" rIns="51435" bIns="25718" anchor="ctr"/>
                <a:lstStyle/>
                <a:p>
                  <a:pPr algn="ctr" defTabSz="685800">
                    <a:defRPr/>
                  </a:pPr>
                  <a:endParaRPr lang="en-US" sz="1000" kern="0" dirty="0">
                    <a:solidFill>
                      <a:sysClr val="window" lastClr="FFFFFF"/>
                    </a:solidFill>
                    <a:latin typeface="Arial" panose="020B0604020202020204" pitchFamily="34" charset="0"/>
                    <a:cs typeface="Arial" panose="020B0604020202020204" pitchFamily="34" charset="0"/>
                  </a:endParaRPr>
                </a:p>
              </p:txBody>
            </p:sp>
            <p:sp>
              <p:nvSpPr>
                <p:cNvPr id="28" name="矩形 27">
                  <a:extLst>
                    <a:ext uri="{FF2B5EF4-FFF2-40B4-BE49-F238E27FC236}">
                      <a16:creationId xmlns:a16="http://schemas.microsoft.com/office/drawing/2014/main" id="{94CB453C-6705-0193-7BE6-E3FA545FCEFC}"/>
                    </a:ext>
                  </a:extLst>
                </p:cNvPr>
                <p:cNvSpPr/>
                <p:nvPr/>
              </p:nvSpPr>
              <p:spPr>
                <a:xfrm>
                  <a:off x="2148114" y="1972519"/>
                  <a:ext cx="718958" cy="612000"/>
                </a:xfrm>
                <a:prstGeom prst="rect">
                  <a:avLst/>
                </a:prstGeom>
                <a:solidFill>
                  <a:srgbClr val="E54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endParaRPr>
                </a:p>
              </p:txBody>
            </p:sp>
          </p:grpSp>
          <p:sp>
            <p:nvSpPr>
              <p:cNvPr id="26" name="椭圆 25">
                <a:extLst>
                  <a:ext uri="{FF2B5EF4-FFF2-40B4-BE49-F238E27FC236}">
                    <a16:creationId xmlns:a16="http://schemas.microsoft.com/office/drawing/2014/main" id="{F8007981-C7FD-0D43-86D3-ABDFE6C0BD72}"/>
                  </a:ext>
                </a:extLst>
              </p:cNvPr>
              <p:cNvSpPr/>
              <p:nvPr/>
            </p:nvSpPr>
            <p:spPr>
              <a:xfrm>
                <a:off x="3401402" y="2083075"/>
                <a:ext cx="390888" cy="390888"/>
              </a:xfrm>
              <a:prstGeom prst="ellipse">
                <a:avLst/>
              </a:prstGeom>
              <a:solidFill>
                <a:srgbClr val="FFFFFF"/>
              </a:solidFill>
              <a:ln>
                <a:solidFill>
                  <a:srgbClr val="FFFFFF"/>
                </a:solidFill>
              </a:ln>
              <a:effectLst>
                <a:innerShdw blurRad="76200" dist="25400" dir="18900000">
                  <a:prstClr val="black">
                    <a:alpha val="15000"/>
                  </a:prstClr>
                </a:innerShdw>
              </a:effectLst>
            </p:spPr>
            <p:txBody>
              <a:bodyPr lIns="0" tIns="0" rIns="0" bIns="0" anchor="ctr"/>
              <a:lstStyle/>
              <a:p>
                <a:pPr algn="ctr" defTabSz="685800">
                  <a:lnSpc>
                    <a:spcPct val="120000"/>
                  </a:lnSpc>
                  <a:defRPr/>
                </a:pPr>
                <a:r>
                  <a:rPr lang="en-US" altLang="zh-CN" b="1" dirty="0">
                    <a:solidFill>
                      <a:srgbClr val="E54C32"/>
                    </a:solidFill>
                    <a:latin typeface="Arial" panose="020B0604020202020204" pitchFamily="34" charset="0"/>
                    <a:cs typeface="Arial" panose="020B0604020202020204" pitchFamily="34" charset="0"/>
                  </a:rPr>
                  <a:t>04</a:t>
                </a:r>
                <a:endParaRPr lang="zh-CN" altLang="en-US" b="1" dirty="0">
                  <a:solidFill>
                    <a:srgbClr val="E54C32"/>
                  </a:solidFill>
                  <a:latin typeface="Arial" panose="020B0604020202020204" pitchFamily="34" charset="0"/>
                  <a:cs typeface="Arial" panose="020B0604020202020204" pitchFamily="34" charset="0"/>
                </a:endParaRPr>
              </a:p>
            </p:txBody>
          </p:sp>
        </p:grpSp>
        <p:sp>
          <p:nvSpPr>
            <p:cNvPr id="5" name="矩形 4">
              <a:extLst>
                <a:ext uri="{FF2B5EF4-FFF2-40B4-BE49-F238E27FC236}">
                  <a16:creationId xmlns:a16="http://schemas.microsoft.com/office/drawing/2014/main" id="{10436668-A8B4-5D22-01BC-D9D70EDC0407}"/>
                </a:ext>
              </a:extLst>
            </p:cNvPr>
            <p:cNvSpPr/>
            <p:nvPr/>
          </p:nvSpPr>
          <p:spPr>
            <a:xfrm>
              <a:off x="4389189" y="5746155"/>
              <a:ext cx="3421449" cy="346249"/>
            </a:xfrm>
            <a:prstGeom prst="rect">
              <a:avLst/>
            </a:prstGeom>
          </p:spPr>
          <p:txBody>
            <a:bodyPr wrap="square" lIns="68580" tIns="34290" rIns="68580" bIns="34290">
              <a:spAutoFit/>
            </a:bodyPr>
            <a:lstStyle/>
            <a:p>
              <a:pPr>
                <a:defRPr/>
              </a:pPr>
              <a:r>
                <a:rPr lang="zh-CN" altLang="en-US" b="1" dirty="0">
                  <a:latin typeface="微软雅黑" panose="020B0503020204020204" pitchFamily="34" charset="-122"/>
                  <a:ea typeface="微软雅黑" panose="020B0503020204020204" pitchFamily="34" charset="-122"/>
                </a:rPr>
                <a:t>创新性</a:t>
              </a:r>
            </a:p>
          </p:txBody>
        </p:sp>
      </p:grpSp>
      <p:grpSp>
        <p:nvGrpSpPr>
          <p:cNvPr id="44" name="组合 43">
            <a:extLst>
              <a:ext uri="{FF2B5EF4-FFF2-40B4-BE49-F238E27FC236}">
                <a16:creationId xmlns:a16="http://schemas.microsoft.com/office/drawing/2014/main" id="{FA0C21EF-415A-A92A-F9E8-55C282D12E5C}"/>
              </a:ext>
            </a:extLst>
          </p:cNvPr>
          <p:cNvGrpSpPr/>
          <p:nvPr/>
        </p:nvGrpSpPr>
        <p:grpSpPr>
          <a:xfrm>
            <a:off x="2355285" y="3842211"/>
            <a:ext cx="6514395" cy="612000"/>
            <a:chOff x="2355285" y="4740171"/>
            <a:chExt cx="6514395" cy="612000"/>
          </a:xfrm>
        </p:grpSpPr>
        <p:grpSp>
          <p:nvGrpSpPr>
            <p:cNvPr id="32" name="组合 31">
              <a:extLst>
                <a:ext uri="{FF2B5EF4-FFF2-40B4-BE49-F238E27FC236}">
                  <a16:creationId xmlns:a16="http://schemas.microsoft.com/office/drawing/2014/main" id="{B24B5C32-FAF9-F406-03CC-7F0AA8C7C4A0}"/>
                </a:ext>
              </a:extLst>
            </p:cNvPr>
            <p:cNvGrpSpPr/>
            <p:nvPr/>
          </p:nvGrpSpPr>
          <p:grpSpPr>
            <a:xfrm>
              <a:off x="2355285" y="4740171"/>
              <a:ext cx="1820832" cy="612000"/>
              <a:chOff x="2148114" y="1972519"/>
              <a:chExt cx="1820832" cy="612000"/>
            </a:xfrm>
          </p:grpSpPr>
          <p:grpSp>
            <p:nvGrpSpPr>
              <p:cNvPr id="34" name="组合 33">
                <a:extLst>
                  <a:ext uri="{FF2B5EF4-FFF2-40B4-BE49-F238E27FC236}">
                    <a16:creationId xmlns:a16="http://schemas.microsoft.com/office/drawing/2014/main" id="{E1A1C508-86D4-4A9E-29B8-D31881FAE6CA}"/>
                  </a:ext>
                </a:extLst>
              </p:cNvPr>
              <p:cNvGrpSpPr/>
              <p:nvPr/>
            </p:nvGrpSpPr>
            <p:grpSpPr>
              <a:xfrm>
                <a:off x="2148114" y="1972519"/>
                <a:ext cx="1820832" cy="612000"/>
                <a:chOff x="2148114" y="1972519"/>
                <a:chExt cx="1820832" cy="612000"/>
              </a:xfrm>
            </p:grpSpPr>
            <p:sp>
              <p:nvSpPr>
                <p:cNvPr id="36" name="圆角矩形 4">
                  <a:extLst>
                    <a:ext uri="{FF2B5EF4-FFF2-40B4-BE49-F238E27FC236}">
                      <a16:creationId xmlns:a16="http://schemas.microsoft.com/office/drawing/2014/main" id="{518DD50A-1163-3A5A-9811-ED66E02DE0C0}"/>
                    </a:ext>
                  </a:extLst>
                </p:cNvPr>
                <p:cNvSpPr>
                  <a:spLocks noChangeAspect="1"/>
                </p:cNvSpPr>
                <p:nvPr/>
              </p:nvSpPr>
              <p:spPr>
                <a:xfrm>
                  <a:off x="2867072" y="1972519"/>
                  <a:ext cx="1101874" cy="612000"/>
                </a:xfrm>
                <a:custGeom>
                  <a:avLst/>
                  <a:gdLst/>
                  <a:ahLst/>
                  <a:cxnLst/>
                  <a:rect l="l" t="t" r="r" b="b"/>
                  <a:pathLst>
                    <a:path w="1944216" h="1080120">
                      <a:moveTo>
                        <a:pt x="0" y="0"/>
                      </a:moveTo>
                      <a:lnTo>
                        <a:pt x="1404156" y="0"/>
                      </a:lnTo>
                      <a:cubicBezTo>
                        <a:pt x="1702423" y="0"/>
                        <a:pt x="1944216" y="241793"/>
                        <a:pt x="1944216" y="540060"/>
                      </a:cubicBezTo>
                      <a:cubicBezTo>
                        <a:pt x="1944216" y="838327"/>
                        <a:pt x="1702423" y="1080120"/>
                        <a:pt x="1404156" y="1080120"/>
                      </a:cubicBezTo>
                      <a:lnTo>
                        <a:pt x="0" y="1080120"/>
                      </a:lnTo>
                      <a:close/>
                    </a:path>
                  </a:pathLst>
                </a:custGeom>
                <a:solidFill>
                  <a:srgbClr val="E54C32"/>
                </a:solidFill>
                <a:ln w="25400" cap="flat" cmpd="sng" algn="ctr">
                  <a:noFill/>
                  <a:prstDash val="solid"/>
                </a:ln>
                <a:effectLst>
                  <a:outerShdw blurRad="76200" dist="25400" dir="2700000" algn="tl" rotWithShape="0">
                    <a:prstClr val="black">
                      <a:alpha val="15000"/>
                    </a:prstClr>
                  </a:outerShdw>
                </a:effectLst>
              </p:spPr>
              <p:txBody>
                <a:bodyPr lIns="51435" tIns="25718" rIns="51435" bIns="25718" anchor="ctr"/>
                <a:lstStyle/>
                <a:p>
                  <a:pPr algn="ctr" defTabSz="685800">
                    <a:defRPr/>
                  </a:pPr>
                  <a:endParaRPr lang="en-US" sz="1000" kern="0" dirty="0">
                    <a:solidFill>
                      <a:sysClr val="window" lastClr="FFFFFF"/>
                    </a:solidFill>
                    <a:latin typeface="Arial" panose="020B0604020202020204" pitchFamily="34" charset="0"/>
                    <a:cs typeface="Arial" panose="020B0604020202020204" pitchFamily="34" charset="0"/>
                  </a:endParaRPr>
                </a:p>
              </p:txBody>
            </p:sp>
            <p:sp>
              <p:nvSpPr>
                <p:cNvPr id="37" name="矩形 36">
                  <a:extLst>
                    <a:ext uri="{FF2B5EF4-FFF2-40B4-BE49-F238E27FC236}">
                      <a16:creationId xmlns:a16="http://schemas.microsoft.com/office/drawing/2014/main" id="{589285DC-4CF6-BE5E-AFCB-67AF01467E8A}"/>
                    </a:ext>
                  </a:extLst>
                </p:cNvPr>
                <p:cNvSpPr/>
                <p:nvPr/>
              </p:nvSpPr>
              <p:spPr>
                <a:xfrm>
                  <a:off x="2148114" y="1972519"/>
                  <a:ext cx="718958" cy="612000"/>
                </a:xfrm>
                <a:prstGeom prst="rect">
                  <a:avLst/>
                </a:prstGeom>
                <a:solidFill>
                  <a:srgbClr val="E54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endParaRPr>
                </a:p>
              </p:txBody>
            </p:sp>
          </p:grpSp>
          <p:sp>
            <p:nvSpPr>
              <p:cNvPr id="35" name="椭圆 34">
                <a:extLst>
                  <a:ext uri="{FF2B5EF4-FFF2-40B4-BE49-F238E27FC236}">
                    <a16:creationId xmlns:a16="http://schemas.microsoft.com/office/drawing/2014/main" id="{01282D4D-E815-FE88-8BEF-9D3A2B1B7A82}"/>
                  </a:ext>
                </a:extLst>
              </p:cNvPr>
              <p:cNvSpPr/>
              <p:nvPr/>
            </p:nvSpPr>
            <p:spPr>
              <a:xfrm>
                <a:off x="3401402" y="2083075"/>
                <a:ext cx="390888" cy="390888"/>
              </a:xfrm>
              <a:prstGeom prst="ellipse">
                <a:avLst/>
              </a:prstGeom>
              <a:solidFill>
                <a:srgbClr val="FFFFFF"/>
              </a:solidFill>
              <a:ln>
                <a:solidFill>
                  <a:srgbClr val="FFFFFF"/>
                </a:solidFill>
              </a:ln>
              <a:effectLst>
                <a:innerShdw blurRad="76200" dist="25400" dir="18900000">
                  <a:prstClr val="black">
                    <a:alpha val="15000"/>
                  </a:prstClr>
                </a:innerShdw>
              </a:effectLst>
            </p:spPr>
            <p:txBody>
              <a:bodyPr lIns="0" tIns="0" rIns="0" bIns="0" anchor="ctr"/>
              <a:lstStyle/>
              <a:p>
                <a:pPr algn="ctr" defTabSz="685800">
                  <a:lnSpc>
                    <a:spcPct val="120000"/>
                  </a:lnSpc>
                  <a:defRPr/>
                </a:pPr>
                <a:r>
                  <a:rPr lang="en-US" altLang="zh-CN" b="1" dirty="0">
                    <a:solidFill>
                      <a:srgbClr val="E54C32"/>
                    </a:solidFill>
                    <a:latin typeface="Arial" panose="020B0604020202020204" pitchFamily="34" charset="0"/>
                    <a:cs typeface="Arial" panose="020B0604020202020204" pitchFamily="34" charset="0"/>
                  </a:rPr>
                  <a:t>03</a:t>
                </a:r>
                <a:endParaRPr lang="zh-CN" altLang="en-US" b="1" dirty="0">
                  <a:solidFill>
                    <a:srgbClr val="E54C32"/>
                  </a:solidFill>
                  <a:latin typeface="Arial" panose="020B0604020202020204" pitchFamily="34" charset="0"/>
                  <a:cs typeface="Arial" panose="020B0604020202020204" pitchFamily="34" charset="0"/>
                </a:endParaRPr>
              </a:p>
            </p:txBody>
          </p:sp>
        </p:grpSp>
        <p:sp>
          <p:nvSpPr>
            <p:cNvPr id="33" name="矩形 32">
              <a:extLst>
                <a:ext uri="{FF2B5EF4-FFF2-40B4-BE49-F238E27FC236}">
                  <a16:creationId xmlns:a16="http://schemas.microsoft.com/office/drawing/2014/main" id="{5CB8B4E4-18C5-0C87-270A-852750F79144}"/>
                </a:ext>
              </a:extLst>
            </p:cNvPr>
            <p:cNvSpPr/>
            <p:nvPr/>
          </p:nvSpPr>
          <p:spPr>
            <a:xfrm>
              <a:off x="4389189" y="4869040"/>
              <a:ext cx="4480491" cy="346249"/>
            </a:xfrm>
            <a:prstGeom prst="rect">
              <a:avLst/>
            </a:prstGeom>
          </p:spPr>
          <p:txBody>
            <a:bodyPr wrap="square" lIns="68580" tIns="34290" rIns="68580" bIns="34290">
              <a:spAutoFit/>
            </a:bodyPr>
            <a:lstStyle/>
            <a:p>
              <a:pPr>
                <a:defRPr/>
              </a:pPr>
              <a:r>
                <a:rPr lang="zh-CN" altLang="en-US" b="1" dirty="0">
                  <a:latin typeface="微软雅黑" panose="020B0503020204020204" pitchFamily="34" charset="-122"/>
                  <a:ea typeface="微软雅黑" panose="020B0503020204020204" pitchFamily="34" charset="-122"/>
                </a:rPr>
                <a:t>有效性</a:t>
              </a:r>
            </a:p>
          </p:txBody>
        </p:sp>
      </p:grpSp>
      <p:grpSp>
        <p:nvGrpSpPr>
          <p:cNvPr id="13" name="组合 12">
            <a:extLst>
              <a:ext uri="{FF2B5EF4-FFF2-40B4-BE49-F238E27FC236}">
                <a16:creationId xmlns:a16="http://schemas.microsoft.com/office/drawing/2014/main" id="{0593030A-43B9-1467-2D65-5BC833BE953F}"/>
              </a:ext>
            </a:extLst>
          </p:cNvPr>
          <p:cNvGrpSpPr/>
          <p:nvPr/>
        </p:nvGrpSpPr>
        <p:grpSpPr>
          <a:xfrm>
            <a:off x="2355285" y="5724502"/>
            <a:ext cx="5455353" cy="612000"/>
            <a:chOff x="2355285" y="3863057"/>
            <a:chExt cx="5455353" cy="612000"/>
          </a:xfrm>
        </p:grpSpPr>
        <p:grpSp>
          <p:nvGrpSpPr>
            <p:cNvPr id="15" name="组合 14">
              <a:extLst>
                <a:ext uri="{FF2B5EF4-FFF2-40B4-BE49-F238E27FC236}">
                  <a16:creationId xmlns:a16="http://schemas.microsoft.com/office/drawing/2014/main" id="{0A42AD6B-1DDF-8222-DA9B-08444E343101}"/>
                </a:ext>
              </a:extLst>
            </p:cNvPr>
            <p:cNvGrpSpPr/>
            <p:nvPr/>
          </p:nvGrpSpPr>
          <p:grpSpPr>
            <a:xfrm>
              <a:off x="2355285" y="3863057"/>
              <a:ext cx="1820832" cy="612000"/>
              <a:chOff x="2148114" y="1972519"/>
              <a:chExt cx="1820832" cy="612000"/>
            </a:xfrm>
          </p:grpSpPr>
          <p:grpSp>
            <p:nvGrpSpPr>
              <p:cNvPr id="17" name="组合 16">
                <a:extLst>
                  <a:ext uri="{FF2B5EF4-FFF2-40B4-BE49-F238E27FC236}">
                    <a16:creationId xmlns:a16="http://schemas.microsoft.com/office/drawing/2014/main" id="{918708C1-571C-1F5F-352F-94F329BA6219}"/>
                  </a:ext>
                </a:extLst>
              </p:cNvPr>
              <p:cNvGrpSpPr/>
              <p:nvPr/>
            </p:nvGrpSpPr>
            <p:grpSpPr>
              <a:xfrm>
                <a:off x="2148114" y="1972519"/>
                <a:ext cx="1820832" cy="612000"/>
                <a:chOff x="2148114" y="1972519"/>
                <a:chExt cx="1820832" cy="612000"/>
              </a:xfrm>
            </p:grpSpPr>
            <p:sp>
              <p:nvSpPr>
                <p:cNvPr id="19" name="圆角矩形 4">
                  <a:extLst>
                    <a:ext uri="{FF2B5EF4-FFF2-40B4-BE49-F238E27FC236}">
                      <a16:creationId xmlns:a16="http://schemas.microsoft.com/office/drawing/2014/main" id="{E332F04A-A5E7-34A1-D16B-38CA4AEDF26A}"/>
                    </a:ext>
                  </a:extLst>
                </p:cNvPr>
                <p:cNvSpPr>
                  <a:spLocks noChangeAspect="1"/>
                </p:cNvSpPr>
                <p:nvPr/>
              </p:nvSpPr>
              <p:spPr>
                <a:xfrm>
                  <a:off x="2867072" y="1972519"/>
                  <a:ext cx="1101874" cy="612000"/>
                </a:xfrm>
                <a:custGeom>
                  <a:avLst/>
                  <a:gdLst/>
                  <a:ahLst/>
                  <a:cxnLst/>
                  <a:rect l="l" t="t" r="r" b="b"/>
                  <a:pathLst>
                    <a:path w="1944216" h="1080120">
                      <a:moveTo>
                        <a:pt x="0" y="0"/>
                      </a:moveTo>
                      <a:lnTo>
                        <a:pt x="1404156" y="0"/>
                      </a:lnTo>
                      <a:cubicBezTo>
                        <a:pt x="1702423" y="0"/>
                        <a:pt x="1944216" y="241793"/>
                        <a:pt x="1944216" y="540060"/>
                      </a:cubicBezTo>
                      <a:cubicBezTo>
                        <a:pt x="1944216" y="838327"/>
                        <a:pt x="1702423" y="1080120"/>
                        <a:pt x="1404156" y="1080120"/>
                      </a:cubicBezTo>
                      <a:lnTo>
                        <a:pt x="0" y="1080120"/>
                      </a:lnTo>
                      <a:close/>
                    </a:path>
                  </a:pathLst>
                </a:custGeom>
                <a:solidFill>
                  <a:srgbClr val="E54C32"/>
                </a:solidFill>
                <a:ln w="25400" cap="flat" cmpd="sng" algn="ctr">
                  <a:noFill/>
                  <a:prstDash val="solid"/>
                </a:ln>
                <a:effectLst>
                  <a:outerShdw blurRad="76200" dist="25400" dir="2700000" algn="tl" rotWithShape="0">
                    <a:prstClr val="black">
                      <a:alpha val="15000"/>
                    </a:prstClr>
                  </a:outerShdw>
                </a:effectLst>
              </p:spPr>
              <p:txBody>
                <a:bodyPr lIns="51435" tIns="25718" rIns="51435" bIns="25718" anchor="ctr"/>
                <a:lstStyle/>
                <a:p>
                  <a:pPr algn="ctr" defTabSz="685800">
                    <a:defRPr/>
                  </a:pPr>
                  <a:endParaRPr lang="en-US" sz="1000" kern="0" dirty="0">
                    <a:solidFill>
                      <a:sysClr val="window" lastClr="FFFFFF"/>
                    </a:solidFill>
                    <a:latin typeface="Arial" panose="020B0604020202020204" pitchFamily="34" charset="0"/>
                    <a:cs typeface="Arial" panose="020B0604020202020204" pitchFamily="34" charset="0"/>
                  </a:endParaRPr>
                </a:p>
              </p:txBody>
            </p:sp>
            <p:sp>
              <p:nvSpPr>
                <p:cNvPr id="29" name="矩形 28">
                  <a:extLst>
                    <a:ext uri="{FF2B5EF4-FFF2-40B4-BE49-F238E27FC236}">
                      <a16:creationId xmlns:a16="http://schemas.microsoft.com/office/drawing/2014/main" id="{ABE011A7-57D1-3E1F-FE2C-D5466C7819E0}"/>
                    </a:ext>
                  </a:extLst>
                </p:cNvPr>
                <p:cNvSpPr/>
                <p:nvPr/>
              </p:nvSpPr>
              <p:spPr>
                <a:xfrm>
                  <a:off x="2148114" y="1972519"/>
                  <a:ext cx="718958" cy="612000"/>
                </a:xfrm>
                <a:prstGeom prst="rect">
                  <a:avLst/>
                </a:prstGeom>
                <a:solidFill>
                  <a:srgbClr val="E54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endParaRPr>
                </a:p>
              </p:txBody>
            </p:sp>
          </p:grpSp>
          <p:sp>
            <p:nvSpPr>
              <p:cNvPr id="18" name="椭圆 17">
                <a:extLst>
                  <a:ext uri="{FF2B5EF4-FFF2-40B4-BE49-F238E27FC236}">
                    <a16:creationId xmlns:a16="http://schemas.microsoft.com/office/drawing/2014/main" id="{39569DB9-C792-7E22-8FA7-1D06261A942D}"/>
                  </a:ext>
                </a:extLst>
              </p:cNvPr>
              <p:cNvSpPr/>
              <p:nvPr/>
            </p:nvSpPr>
            <p:spPr>
              <a:xfrm>
                <a:off x="3401402" y="2083075"/>
                <a:ext cx="390888" cy="390888"/>
              </a:xfrm>
              <a:prstGeom prst="ellipse">
                <a:avLst/>
              </a:prstGeom>
              <a:solidFill>
                <a:srgbClr val="FFFFFF"/>
              </a:solidFill>
              <a:ln>
                <a:solidFill>
                  <a:srgbClr val="FFFFFF"/>
                </a:solidFill>
              </a:ln>
              <a:effectLst>
                <a:innerShdw blurRad="76200" dist="25400" dir="18900000">
                  <a:prstClr val="black">
                    <a:alpha val="15000"/>
                  </a:prstClr>
                </a:innerShdw>
              </a:effectLst>
            </p:spPr>
            <p:txBody>
              <a:bodyPr lIns="0" tIns="0" rIns="0" bIns="0" anchor="ctr"/>
              <a:lstStyle/>
              <a:p>
                <a:pPr algn="ctr" defTabSz="685800">
                  <a:lnSpc>
                    <a:spcPct val="120000"/>
                  </a:lnSpc>
                  <a:defRPr/>
                </a:pPr>
                <a:r>
                  <a:rPr lang="en-US" altLang="zh-CN" b="1" dirty="0">
                    <a:solidFill>
                      <a:srgbClr val="E54C32"/>
                    </a:solidFill>
                    <a:latin typeface="Arial" panose="020B0604020202020204" pitchFamily="34" charset="0"/>
                    <a:cs typeface="Arial" panose="020B0604020202020204" pitchFamily="34" charset="0"/>
                  </a:rPr>
                  <a:t>05</a:t>
                </a:r>
                <a:endParaRPr lang="zh-CN" altLang="en-US" b="1" dirty="0">
                  <a:solidFill>
                    <a:srgbClr val="E54C32"/>
                  </a:solidFill>
                  <a:latin typeface="Arial" panose="020B0604020202020204" pitchFamily="34" charset="0"/>
                  <a:cs typeface="Arial" panose="020B0604020202020204" pitchFamily="34" charset="0"/>
                </a:endParaRPr>
              </a:p>
            </p:txBody>
          </p:sp>
        </p:grpSp>
        <p:sp>
          <p:nvSpPr>
            <p:cNvPr id="16" name="矩形 15">
              <a:extLst>
                <a:ext uri="{FF2B5EF4-FFF2-40B4-BE49-F238E27FC236}">
                  <a16:creationId xmlns:a16="http://schemas.microsoft.com/office/drawing/2014/main" id="{2081373C-488F-07CA-1166-3A93575EBFC6}"/>
                </a:ext>
              </a:extLst>
            </p:cNvPr>
            <p:cNvSpPr/>
            <p:nvPr/>
          </p:nvSpPr>
          <p:spPr>
            <a:xfrm>
              <a:off x="4389189" y="3991926"/>
              <a:ext cx="3421449" cy="346249"/>
            </a:xfrm>
            <a:prstGeom prst="rect">
              <a:avLst/>
            </a:prstGeom>
          </p:spPr>
          <p:txBody>
            <a:bodyPr wrap="square" lIns="68580" tIns="34290" rIns="68580" bIns="34290">
              <a:spAutoFit/>
            </a:bodyPr>
            <a:lstStyle/>
            <a:p>
              <a:pPr>
                <a:defRPr/>
              </a:pPr>
              <a:r>
                <a:rPr lang="zh-CN" altLang="en-US" b="1" dirty="0">
                  <a:latin typeface="微软雅黑" panose="020B0503020204020204" pitchFamily="34" charset="-122"/>
                  <a:ea typeface="微软雅黑" panose="020B0503020204020204" pitchFamily="34" charset="-122"/>
                </a:rPr>
                <a:t>公平性</a:t>
              </a:r>
            </a:p>
          </p:txBody>
        </p:sp>
      </p:grpSp>
    </p:spTree>
    <p:extLst>
      <p:ext uri="{BB962C8B-B14F-4D97-AF65-F5344CB8AC3E}">
        <p14:creationId xmlns:p14="http://schemas.microsoft.com/office/powerpoint/2010/main" val="3112651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60020" y="554673"/>
            <a:ext cx="9310370" cy="460375"/>
          </a:xfrm>
          <a:prstGeom prst="rect">
            <a:avLst/>
          </a:prstGeom>
          <a:noFill/>
        </p:spPr>
        <p:txBody>
          <a:bodyPr wrap="square" rtlCol="0" anchor="ctr" anchorCtr="0">
            <a:spAutoFit/>
          </a:bodyPr>
          <a:lstStyle/>
          <a:p>
            <a:pPr algn="ctr"/>
            <a:r>
              <a:rPr lang="zh-CN" altLang="en-US" sz="2400" b="1" dirty="0">
                <a:solidFill>
                  <a:schemeClr val="bg1"/>
                </a:solidFill>
                <a:latin typeface="微软雅黑" panose="020B0503020204020204" pitchFamily="34" charset="-122"/>
                <a:ea typeface="微软雅黑" panose="020B0503020204020204" pitchFamily="34" charset="-122"/>
              </a:rPr>
              <a:t>药物基本信息</a:t>
            </a:r>
          </a:p>
        </p:txBody>
      </p:sp>
      <p:sp>
        <p:nvSpPr>
          <p:cNvPr id="4" name="文本框 14">
            <a:extLst>
              <a:ext uri="{FF2B5EF4-FFF2-40B4-BE49-F238E27FC236}">
                <a16:creationId xmlns:a16="http://schemas.microsoft.com/office/drawing/2014/main" id="{4AF05E56-DC8F-8DE4-7CE2-6CB89CF4F93D}"/>
              </a:ext>
            </a:extLst>
          </p:cNvPr>
          <p:cNvSpPr txBox="1">
            <a:spLocks noChangeArrowheads="1"/>
          </p:cNvSpPr>
          <p:nvPr/>
        </p:nvSpPr>
        <p:spPr bwMode="auto">
          <a:xfrm>
            <a:off x="767547" y="1443831"/>
            <a:ext cx="10465134" cy="442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lang="zh-CN" altLang="en-US" dirty="0">
                <a:latin typeface="黑体" panose="02010609060101010101" pitchFamily="49" charset="-122"/>
                <a:ea typeface="黑体" panose="02010609060101010101" pitchFamily="49" charset="-122"/>
              </a:rPr>
              <a:t>通用名：</a:t>
            </a:r>
            <a:r>
              <a:rPr lang="zh-CN" altLang="en-US" b="1" dirty="0">
                <a:solidFill>
                  <a:srgbClr val="FF0000"/>
                </a:solidFill>
                <a:latin typeface="黑体" panose="02010609060101010101" pitchFamily="49" charset="-122"/>
                <a:ea typeface="黑体" panose="02010609060101010101" pitchFamily="49" charset="-122"/>
              </a:rPr>
              <a:t>左奥硝唑胶囊</a:t>
            </a:r>
            <a:endParaRPr lang="en-US" altLang="zh-CN" b="1" dirty="0">
              <a:solidFill>
                <a:srgbClr val="FF0000"/>
              </a:solidFill>
              <a:latin typeface="黑体" panose="02010609060101010101" pitchFamily="49" charset="-122"/>
              <a:ea typeface="黑体" panose="02010609060101010101" pitchFamily="49" charset="-122"/>
            </a:endParaRPr>
          </a:p>
          <a:p>
            <a:pPr eaLnBrk="1" hangingPunct="1">
              <a:lnSpc>
                <a:spcPct val="200000"/>
              </a:lnSpc>
            </a:pPr>
            <a:r>
              <a:rPr lang="zh-CN" altLang="en-US" dirty="0">
                <a:latin typeface="黑体" panose="02010609060101010101" pitchFamily="49" charset="-122"/>
                <a:ea typeface="黑体" panose="02010609060101010101" pitchFamily="49" charset="-122"/>
              </a:rPr>
              <a:t>注册规格：</a:t>
            </a:r>
            <a:r>
              <a:rPr lang="en-US" altLang="zh-CN" b="1" dirty="0">
                <a:solidFill>
                  <a:srgbClr val="FF0000"/>
                </a:solidFill>
                <a:latin typeface="黑体" panose="02010609060101010101" pitchFamily="49" charset="-122"/>
                <a:ea typeface="黑体" panose="02010609060101010101" pitchFamily="49" charset="-122"/>
              </a:rPr>
              <a:t>0.25g</a:t>
            </a:r>
          </a:p>
          <a:p>
            <a:pPr eaLnBrk="1" hangingPunct="1">
              <a:lnSpc>
                <a:spcPct val="200000"/>
              </a:lnSpc>
            </a:pPr>
            <a:r>
              <a:rPr lang="zh-CN" altLang="en-US" dirty="0">
                <a:latin typeface="黑体" panose="02010609060101010101" pitchFamily="49" charset="-122"/>
                <a:ea typeface="黑体" panose="02010609060101010101" pitchFamily="49" charset="-122"/>
              </a:rPr>
              <a:t>中国大陆首次上市时间：</a:t>
            </a:r>
            <a:r>
              <a:rPr lang="en-US" altLang="zh-CN" b="1" dirty="0">
                <a:solidFill>
                  <a:srgbClr val="FF0000"/>
                </a:solidFill>
                <a:latin typeface="黑体" panose="02010609060101010101" pitchFamily="49" charset="-122"/>
                <a:ea typeface="黑体" panose="02010609060101010101" pitchFamily="49" charset="-122"/>
              </a:rPr>
              <a:t>2022</a:t>
            </a:r>
            <a:r>
              <a:rPr lang="zh-CN" altLang="en-US" b="1" dirty="0">
                <a:solidFill>
                  <a:srgbClr val="FF0000"/>
                </a:solidFill>
                <a:latin typeface="黑体" panose="02010609060101010101" pitchFamily="49" charset="-122"/>
                <a:ea typeface="黑体" panose="02010609060101010101" pitchFamily="49" charset="-122"/>
              </a:rPr>
              <a:t>年</a:t>
            </a:r>
            <a:r>
              <a:rPr lang="en-US" altLang="zh-CN" b="1" dirty="0">
                <a:solidFill>
                  <a:srgbClr val="FF0000"/>
                </a:solidFill>
                <a:latin typeface="黑体" panose="02010609060101010101" pitchFamily="49" charset="-122"/>
                <a:ea typeface="黑体" panose="02010609060101010101" pitchFamily="49" charset="-122"/>
              </a:rPr>
              <a:t>01</a:t>
            </a:r>
            <a:r>
              <a:rPr lang="zh-CN" altLang="en-US" b="1" dirty="0">
                <a:solidFill>
                  <a:srgbClr val="FF0000"/>
                </a:solidFill>
                <a:latin typeface="黑体" panose="02010609060101010101" pitchFamily="49" charset="-122"/>
                <a:ea typeface="黑体" panose="02010609060101010101" pitchFamily="49" charset="-122"/>
              </a:rPr>
              <a:t>月</a:t>
            </a:r>
            <a:endParaRPr lang="en-US" altLang="zh-CN" dirty="0">
              <a:latin typeface="黑体" panose="02010609060101010101" pitchFamily="49" charset="-122"/>
              <a:ea typeface="黑体" panose="02010609060101010101" pitchFamily="49" charset="-122"/>
            </a:endParaRPr>
          </a:p>
          <a:p>
            <a:pPr eaLnBrk="1" hangingPunct="1">
              <a:lnSpc>
                <a:spcPct val="200000"/>
              </a:lnSpc>
            </a:pPr>
            <a:r>
              <a:rPr lang="zh-CN" altLang="en-US" dirty="0">
                <a:latin typeface="黑体" panose="02010609060101010101" pitchFamily="49" charset="-122"/>
                <a:ea typeface="黑体" panose="02010609060101010101" pitchFamily="49" charset="-122"/>
              </a:rPr>
              <a:t>目前大陆地区同通用名药品的上市情况：</a:t>
            </a:r>
            <a:r>
              <a:rPr lang="zh-CN" altLang="en-US" b="1" dirty="0">
                <a:solidFill>
                  <a:srgbClr val="FF0000"/>
                </a:solidFill>
                <a:latin typeface="黑体" panose="02010609060101010101" pitchFamily="49" charset="-122"/>
                <a:ea typeface="黑体" panose="02010609060101010101" pitchFamily="49" charset="-122"/>
              </a:rPr>
              <a:t>共</a:t>
            </a:r>
            <a:r>
              <a:rPr lang="en-US" altLang="zh-CN" b="1" dirty="0">
                <a:solidFill>
                  <a:srgbClr val="FF0000"/>
                </a:solidFill>
                <a:latin typeface="黑体" panose="02010609060101010101" pitchFamily="49" charset="-122"/>
                <a:ea typeface="黑体" panose="02010609060101010101" pitchFamily="49" charset="-122"/>
              </a:rPr>
              <a:t>1</a:t>
            </a:r>
            <a:r>
              <a:rPr lang="zh-CN" altLang="en-US" b="1" dirty="0">
                <a:solidFill>
                  <a:srgbClr val="FF0000"/>
                </a:solidFill>
                <a:latin typeface="黑体" panose="02010609060101010101" pitchFamily="49" charset="-122"/>
                <a:ea typeface="黑体" panose="02010609060101010101" pitchFamily="49" charset="-122"/>
              </a:rPr>
              <a:t>家企业</a:t>
            </a:r>
            <a:endParaRPr lang="en-US" altLang="zh-CN" b="1" dirty="0">
              <a:solidFill>
                <a:srgbClr val="FF0000"/>
              </a:solidFill>
              <a:latin typeface="黑体" panose="02010609060101010101" pitchFamily="49" charset="-122"/>
              <a:ea typeface="黑体" panose="02010609060101010101" pitchFamily="49" charset="-122"/>
            </a:endParaRPr>
          </a:p>
          <a:p>
            <a:pPr eaLnBrk="1" hangingPunct="1">
              <a:lnSpc>
                <a:spcPct val="200000"/>
              </a:lnSpc>
            </a:pPr>
            <a:r>
              <a:rPr lang="zh-CN" altLang="en-US" dirty="0">
                <a:latin typeface="黑体" panose="02010609060101010101" pitchFamily="49" charset="-122"/>
                <a:ea typeface="黑体" panose="02010609060101010101" pitchFamily="49" charset="-122"/>
              </a:rPr>
              <a:t>全球首个上市国家</a:t>
            </a:r>
            <a:r>
              <a:rPr lang="en-US" altLang="zh-CN" dirty="0">
                <a:latin typeface="黑体" panose="02010609060101010101" pitchFamily="49" charset="-122"/>
                <a:ea typeface="黑体" panose="02010609060101010101" pitchFamily="49" charset="-122"/>
              </a:rPr>
              <a:t>/</a:t>
            </a:r>
            <a:r>
              <a:rPr lang="zh-CN" altLang="en-US" dirty="0">
                <a:latin typeface="黑体" panose="02010609060101010101" pitchFamily="49" charset="-122"/>
                <a:ea typeface="黑体" panose="02010609060101010101" pitchFamily="49" charset="-122"/>
              </a:rPr>
              <a:t>地区及上市时间：</a:t>
            </a:r>
            <a:r>
              <a:rPr lang="zh-CN" altLang="en-US" b="1" dirty="0">
                <a:solidFill>
                  <a:srgbClr val="FF0000"/>
                </a:solidFill>
                <a:latin typeface="黑体" panose="02010609060101010101" pitchFamily="49" charset="-122"/>
                <a:ea typeface="黑体" panose="02010609060101010101" pitchFamily="49" charset="-122"/>
              </a:rPr>
              <a:t>中国</a:t>
            </a:r>
            <a:r>
              <a:rPr lang="en-US" altLang="zh-CN" b="1" dirty="0">
                <a:solidFill>
                  <a:srgbClr val="FF0000"/>
                </a:solidFill>
                <a:latin typeface="黑体" panose="02010609060101010101" pitchFamily="49" charset="-122"/>
                <a:ea typeface="黑体" panose="02010609060101010101" pitchFamily="49" charset="-122"/>
              </a:rPr>
              <a:t>/2022</a:t>
            </a:r>
            <a:r>
              <a:rPr lang="zh-CN" altLang="en-US" b="1" dirty="0">
                <a:solidFill>
                  <a:srgbClr val="FF0000"/>
                </a:solidFill>
                <a:latin typeface="黑体" panose="02010609060101010101" pitchFamily="49" charset="-122"/>
                <a:ea typeface="黑体" panose="02010609060101010101" pitchFamily="49" charset="-122"/>
              </a:rPr>
              <a:t>年</a:t>
            </a:r>
            <a:r>
              <a:rPr lang="en-US" altLang="zh-CN" b="1" dirty="0">
                <a:solidFill>
                  <a:srgbClr val="FF0000"/>
                </a:solidFill>
                <a:latin typeface="黑体" panose="02010609060101010101" pitchFamily="49" charset="-122"/>
                <a:ea typeface="黑体" panose="02010609060101010101" pitchFamily="49" charset="-122"/>
              </a:rPr>
              <a:t>01</a:t>
            </a:r>
            <a:r>
              <a:rPr lang="zh-CN" altLang="en-US" b="1" dirty="0">
                <a:solidFill>
                  <a:srgbClr val="FF0000"/>
                </a:solidFill>
                <a:latin typeface="黑体" panose="02010609060101010101" pitchFamily="49" charset="-122"/>
                <a:ea typeface="黑体" panose="02010609060101010101" pitchFamily="49" charset="-122"/>
              </a:rPr>
              <a:t>月</a:t>
            </a:r>
            <a:endParaRPr lang="en-US" altLang="zh-CN" dirty="0">
              <a:latin typeface="黑体" panose="02010609060101010101" pitchFamily="49" charset="-122"/>
              <a:ea typeface="黑体" panose="02010609060101010101" pitchFamily="49" charset="-122"/>
            </a:endParaRPr>
          </a:p>
          <a:p>
            <a:pPr eaLnBrk="1" hangingPunct="1">
              <a:lnSpc>
                <a:spcPct val="200000"/>
              </a:lnSpc>
            </a:pPr>
            <a:r>
              <a:rPr lang="zh-CN" altLang="en-US" dirty="0">
                <a:latin typeface="黑体" panose="02010609060101010101" pitchFamily="49" charset="-122"/>
                <a:ea typeface="黑体" panose="02010609060101010101" pitchFamily="49" charset="-122"/>
              </a:rPr>
              <a:t>是否为</a:t>
            </a:r>
            <a:r>
              <a:rPr lang="en-US" altLang="zh-CN" dirty="0">
                <a:latin typeface="黑体" panose="02010609060101010101" pitchFamily="49" charset="-122"/>
                <a:ea typeface="黑体" panose="02010609060101010101" pitchFamily="49" charset="-122"/>
              </a:rPr>
              <a:t>OTC</a:t>
            </a:r>
            <a:r>
              <a:rPr lang="zh-CN" altLang="en-US" dirty="0">
                <a:latin typeface="黑体" panose="02010609060101010101" pitchFamily="49" charset="-122"/>
                <a:ea typeface="黑体" panose="02010609060101010101" pitchFamily="49" charset="-122"/>
              </a:rPr>
              <a:t>药品：</a:t>
            </a:r>
            <a:r>
              <a:rPr lang="zh-CN" altLang="en-US" b="1" dirty="0">
                <a:solidFill>
                  <a:srgbClr val="FF0000"/>
                </a:solidFill>
                <a:latin typeface="黑体" panose="02010609060101010101" pitchFamily="49" charset="-122"/>
                <a:ea typeface="黑体" panose="02010609060101010101" pitchFamily="49" charset="-122"/>
              </a:rPr>
              <a:t>否</a:t>
            </a:r>
            <a:endParaRPr lang="en-US" altLang="zh-CN" b="1" dirty="0">
              <a:solidFill>
                <a:srgbClr val="FF0000"/>
              </a:solidFill>
              <a:latin typeface="黑体" panose="02010609060101010101" pitchFamily="49" charset="-122"/>
              <a:ea typeface="黑体" panose="02010609060101010101" pitchFamily="49" charset="-122"/>
            </a:endParaRPr>
          </a:p>
          <a:p>
            <a:pPr eaLnBrk="1" hangingPunct="1">
              <a:lnSpc>
                <a:spcPct val="200000"/>
              </a:lnSpc>
            </a:pPr>
            <a:r>
              <a:rPr lang="zh-CN" altLang="en-US" dirty="0">
                <a:latin typeface="黑体" panose="02010609060101010101" pitchFamily="49" charset="-122"/>
                <a:ea typeface="黑体" panose="02010609060101010101" pitchFamily="49" charset="-122"/>
              </a:rPr>
              <a:t>参照药品建议：</a:t>
            </a:r>
            <a:r>
              <a:rPr lang="zh-CN" altLang="zh-CN" b="1" dirty="0">
                <a:solidFill>
                  <a:srgbClr val="FF0000"/>
                </a:solidFill>
                <a:latin typeface="黑体" panose="02010609060101010101" pitchFamily="49" charset="-122"/>
                <a:ea typeface="黑体" panose="02010609060101010101" pitchFamily="49" charset="-122"/>
              </a:rPr>
              <a:t>左奥硝唑氯化钠注射液</a:t>
            </a:r>
            <a:endParaRPr lang="en-US" altLang="zh-CN" b="1" dirty="0">
              <a:solidFill>
                <a:srgbClr val="FF0000"/>
              </a:solidFill>
              <a:latin typeface="黑体" panose="02010609060101010101" pitchFamily="49" charset="-122"/>
              <a:ea typeface="黑体" panose="02010609060101010101" pitchFamily="49" charset="-122"/>
            </a:endParaRPr>
          </a:p>
          <a:p>
            <a:pPr>
              <a:lnSpc>
                <a:spcPct val="200000"/>
              </a:lnSpc>
            </a:pPr>
            <a:r>
              <a:rPr lang="zh-CN" altLang="en-US" dirty="0">
                <a:latin typeface="黑体" panose="02010609060101010101" pitchFamily="49" charset="-122"/>
                <a:ea typeface="黑体" panose="02010609060101010101" pitchFamily="49" charset="-122"/>
              </a:rPr>
              <a:t>与参照药品比较：</a:t>
            </a:r>
            <a:r>
              <a:rPr lang="zh-CN" altLang="en-US" b="1" dirty="0">
                <a:solidFill>
                  <a:srgbClr val="FF0000"/>
                </a:solidFill>
                <a:latin typeface="黑体" panose="02010609060101010101" pitchFamily="49" charset="-122"/>
                <a:ea typeface="黑体" panose="02010609060101010101" pitchFamily="49" charset="-122"/>
              </a:rPr>
              <a:t>左奥硝唑胶囊，服用方便、治疗成本低、患者依存性好。</a:t>
            </a:r>
            <a:endParaRPr lang="en-US" altLang="zh-CN" b="1" dirty="0">
              <a:solidFill>
                <a:srgbClr val="FF0000"/>
              </a:solidFill>
              <a:latin typeface="黑体" panose="02010609060101010101" pitchFamily="49" charset="-122"/>
              <a:ea typeface="黑体" panose="02010609060101010101" pitchFamily="49"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60020" y="554673"/>
            <a:ext cx="9310370" cy="460375"/>
          </a:xfrm>
          <a:prstGeom prst="rect">
            <a:avLst/>
          </a:prstGeom>
          <a:noFill/>
        </p:spPr>
        <p:txBody>
          <a:bodyPr wrap="square" rtlCol="0" anchor="ctr" anchorCtr="0">
            <a:spAutoFit/>
          </a:bodyPr>
          <a:lstStyle/>
          <a:p>
            <a:pPr algn="ctr"/>
            <a:r>
              <a:rPr lang="zh-CN" altLang="en-US" sz="2400" b="1" dirty="0">
                <a:solidFill>
                  <a:schemeClr val="bg1"/>
                </a:solidFill>
                <a:latin typeface="微软雅黑" panose="020B0503020204020204" pitchFamily="34" charset="-122"/>
                <a:ea typeface="微软雅黑" panose="020B0503020204020204" pitchFamily="34" charset="-122"/>
              </a:rPr>
              <a:t>药物基本信息</a:t>
            </a:r>
          </a:p>
        </p:txBody>
      </p:sp>
      <p:sp>
        <p:nvSpPr>
          <p:cNvPr id="6" name="文本框 10">
            <a:extLst>
              <a:ext uri="{FF2B5EF4-FFF2-40B4-BE49-F238E27FC236}">
                <a16:creationId xmlns:a16="http://schemas.microsoft.com/office/drawing/2014/main" id="{8382908A-F2ED-DC51-4C8C-92F86ED6DBE4}"/>
              </a:ext>
            </a:extLst>
          </p:cNvPr>
          <p:cNvSpPr txBox="1">
            <a:spLocks noChangeArrowheads="1"/>
          </p:cNvSpPr>
          <p:nvPr/>
        </p:nvSpPr>
        <p:spPr bwMode="auto">
          <a:xfrm>
            <a:off x="830338" y="1168100"/>
            <a:ext cx="88197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b="1" dirty="0">
                <a:solidFill>
                  <a:schemeClr val="accent1"/>
                </a:solidFill>
                <a:latin typeface="黑体" panose="02010609060101010101" pitchFamily="49" charset="-122"/>
                <a:ea typeface="黑体" panose="02010609060101010101" pitchFamily="49" charset="-122"/>
              </a:rPr>
              <a:t>适应症</a:t>
            </a:r>
            <a:endParaRPr lang="en-US" altLang="zh-CN" b="1" dirty="0">
              <a:solidFill>
                <a:schemeClr val="accent1"/>
              </a:solidFill>
              <a:latin typeface="黑体" panose="02010609060101010101" pitchFamily="49" charset="-122"/>
              <a:ea typeface="黑体" panose="02010609060101010101" pitchFamily="49" charset="-122"/>
            </a:endParaRPr>
          </a:p>
        </p:txBody>
      </p:sp>
      <p:cxnSp>
        <p:nvCxnSpPr>
          <p:cNvPr id="9" name="直接连接符 8">
            <a:extLst>
              <a:ext uri="{FF2B5EF4-FFF2-40B4-BE49-F238E27FC236}">
                <a16:creationId xmlns:a16="http://schemas.microsoft.com/office/drawing/2014/main" id="{2ED409F9-1E6C-BFAB-FB42-DDF173B59D3A}"/>
              </a:ext>
            </a:extLst>
          </p:cNvPr>
          <p:cNvCxnSpPr/>
          <p:nvPr/>
        </p:nvCxnSpPr>
        <p:spPr>
          <a:xfrm>
            <a:off x="830338" y="1583225"/>
            <a:ext cx="863600" cy="0"/>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文本框 19">
            <a:extLst>
              <a:ext uri="{FF2B5EF4-FFF2-40B4-BE49-F238E27FC236}">
                <a16:creationId xmlns:a16="http://schemas.microsoft.com/office/drawing/2014/main" id="{AAAE3DBE-1159-ADD2-9E2D-BB016B3F9B71}"/>
              </a:ext>
            </a:extLst>
          </p:cNvPr>
          <p:cNvSpPr txBox="1">
            <a:spLocks noChangeArrowheads="1"/>
          </p:cNvSpPr>
          <p:nvPr/>
        </p:nvSpPr>
        <p:spPr bwMode="auto">
          <a:xfrm>
            <a:off x="830338" y="2882443"/>
            <a:ext cx="11144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b="1" dirty="0">
                <a:solidFill>
                  <a:schemeClr val="accent1"/>
                </a:solidFill>
                <a:latin typeface="黑体" panose="02010609060101010101" pitchFamily="49" charset="-122"/>
                <a:ea typeface="黑体" panose="02010609060101010101" pitchFamily="49" charset="-122"/>
              </a:rPr>
              <a:t>用法用量</a:t>
            </a:r>
            <a:endParaRPr lang="en-US" altLang="zh-CN" b="1" dirty="0">
              <a:solidFill>
                <a:schemeClr val="accent1"/>
              </a:solidFill>
              <a:latin typeface="黑体" panose="02010609060101010101" pitchFamily="49" charset="-122"/>
              <a:ea typeface="黑体" panose="02010609060101010101" pitchFamily="49" charset="-122"/>
            </a:endParaRPr>
          </a:p>
        </p:txBody>
      </p:sp>
      <p:cxnSp>
        <p:nvCxnSpPr>
          <p:cNvPr id="12" name="直接连接符 11">
            <a:extLst>
              <a:ext uri="{FF2B5EF4-FFF2-40B4-BE49-F238E27FC236}">
                <a16:creationId xmlns:a16="http://schemas.microsoft.com/office/drawing/2014/main" id="{A58D700D-A285-4E60-6806-C845AD13F797}"/>
              </a:ext>
            </a:extLst>
          </p:cNvPr>
          <p:cNvCxnSpPr/>
          <p:nvPr/>
        </p:nvCxnSpPr>
        <p:spPr>
          <a:xfrm>
            <a:off x="830338" y="3295281"/>
            <a:ext cx="865187" cy="0"/>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3" name="文本框 21">
            <a:extLst>
              <a:ext uri="{FF2B5EF4-FFF2-40B4-BE49-F238E27FC236}">
                <a16:creationId xmlns:a16="http://schemas.microsoft.com/office/drawing/2014/main" id="{BB33354D-3B2D-4095-CC85-60319AAE531E}"/>
              </a:ext>
            </a:extLst>
          </p:cNvPr>
          <p:cNvSpPr txBox="1">
            <a:spLocks noChangeArrowheads="1"/>
          </p:cNvSpPr>
          <p:nvPr/>
        </p:nvSpPr>
        <p:spPr bwMode="auto">
          <a:xfrm>
            <a:off x="827163" y="1620525"/>
            <a:ext cx="10479087"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1400" dirty="0">
                <a:latin typeface="黑体" panose="02010609060101010101" pitchFamily="49" charset="-122"/>
                <a:ea typeface="黑体" panose="02010609060101010101" pitchFamily="49" charset="-122"/>
              </a:rPr>
              <a:t>1</a:t>
            </a:r>
            <a:r>
              <a:rPr lang="zh-CN" altLang="en-US" sz="1400" dirty="0">
                <a:latin typeface="黑体" panose="02010609060101010101" pitchFamily="49" charset="-122"/>
                <a:ea typeface="黑体" panose="02010609060101010101" pitchFamily="49" charset="-122"/>
              </a:rPr>
              <a:t>、本品适用于治疗阿米巴虫病、泌尿生殖道毛滴虫病及兰氏贾第鞭毛虫病。</a:t>
            </a:r>
            <a:endParaRPr lang="en-US" altLang="zh-CN" sz="1400" dirty="0">
              <a:latin typeface="黑体" panose="02010609060101010101" pitchFamily="49" charset="-122"/>
              <a:ea typeface="黑体" panose="02010609060101010101" pitchFamily="49" charset="-122"/>
            </a:endParaRPr>
          </a:p>
          <a:p>
            <a:pPr eaLnBrk="1" hangingPunct="1"/>
            <a:r>
              <a:rPr lang="en-US" altLang="zh-CN" sz="1400" dirty="0">
                <a:latin typeface="黑体" panose="02010609060101010101" pitchFamily="49" charset="-122"/>
                <a:ea typeface="黑体" panose="02010609060101010101" pitchFamily="49" charset="-122"/>
              </a:rPr>
              <a:t>2</a:t>
            </a:r>
            <a:r>
              <a:rPr lang="zh-CN" altLang="en-US" sz="1400" dirty="0">
                <a:latin typeface="黑体" panose="02010609060101010101" pitchFamily="49" charset="-122"/>
                <a:ea typeface="黑体" panose="02010609060101010101" pitchFamily="49" charset="-122"/>
              </a:rPr>
              <a:t>、本品适用于治疗对本品敏感的厌氧菌引起的感染。</a:t>
            </a:r>
            <a:endParaRPr lang="en-US" altLang="zh-CN" sz="1400" dirty="0">
              <a:latin typeface="黑体" panose="02010609060101010101" pitchFamily="49" charset="-122"/>
              <a:ea typeface="黑体" panose="02010609060101010101" pitchFamily="49" charset="-122"/>
            </a:endParaRPr>
          </a:p>
          <a:p>
            <a:pPr eaLnBrk="1" hangingPunct="1"/>
            <a:r>
              <a:rPr lang="en-US" altLang="zh-CN" sz="1400" dirty="0">
                <a:latin typeface="黑体" panose="02010609060101010101" pitchFamily="49" charset="-122"/>
                <a:ea typeface="黑体" panose="02010609060101010101" pitchFamily="49" charset="-122"/>
              </a:rPr>
              <a:t>3</a:t>
            </a:r>
            <a:r>
              <a:rPr lang="zh-CN" altLang="en-US" sz="1400" dirty="0">
                <a:latin typeface="黑体" panose="02010609060101010101" pitchFamily="49" charset="-122"/>
                <a:ea typeface="黑体" panose="02010609060101010101" pitchFamily="49" charset="-122"/>
              </a:rPr>
              <a:t>、本品适用于预防外科手术可能引起的敏感厌氧菌感染。</a:t>
            </a:r>
            <a:endParaRPr lang="en-US" altLang="zh-CN" sz="1400" dirty="0">
              <a:latin typeface="黑体" panose="02010609060101010101" pitchFamily="49" charset="-122"/>
              <a:ea typeface="黑体" panose="02010609060101010101" pitchFamily="49" charset="-122"/>
            </a:endParaRPr>
          </a:p>
          <a:p>
            <a:pPr eaLnBrk="1" hangingPunct="1"/>
            <a:r>
              <a:rPr lang="en-US" altLang="zh-CN" sz="1400" dirty="0">
                <a:latin typeface="黑体" panose="02010609060101010101" pitchFamily="49" charset="-122"/>
                <a:ea typeface="黑体" panose="02010609060101010101" pitchFamily="49" charset="-122"/>
              </a:rPr>
              <a:t>4</a:t>
            </a:r>
            <a:r>
              <a:rPr lang="zh-CN" altLang="en-US" sz="1400" dirty="0">
                <a:latin typeface="黑体" panose="02010609060101010101" pitchFamily="49" charset="-122"/>
                <a:ea typeface="黑体" panose="02010609060101010101" pitchFamily="49" charset="-122"/>
              </a:rPr>
              <a:t>、本品也可用于左奥硝唑氯化钠注射液治疗后的序贯治疗。</a:t>
            </a:r>
            <a:endParaRPr lang="en-US" altLang="zh-CN" sz="1400" dirty="0">
              <a:latin typeface="黑体" panose="02010609060101010101" pitchFamily="49" charset="-122"/>
              <a:ea typeface="黑体" panose="02010609060101010101" pitchFamily="49" charset="-122"/>
            </a:endParaRPr>
          </a:p>
          <a:p>
            <a:pPr eaLnBrk="1" hangingPunct="1"/>
            <a:r>
              <a:rPr lang="zh-CN" altLang="en-US" sz="1400" dirty="0">
                <a:latin typeface="黑体" panose="02010609060101010101" pitchFamily="49" charset="-122"/>
                <a:ea typeface="黑体" panose="02010609060101010101" pitchFamily="49" charset="-122"/>
              </a:rPr>
              <a:t>本品使用过程中，尚应根据临床需要采取其他辅助治疗措施。</a:t>
            </a:r>
          </a:p>
        </p:txBody>
      </p:sp>
      <p:sp>
        <p:nvSpPr>
          <p:cNvPr id="14" name="文本框 22">
            <a:extLst>
              <a:ext uri="{FF2B5EF4-FFF2-40B4-BE49-F238E27FC236}">
                <a16:creationId xmlns:a16="http://schemas.microsoft.com/office/drawing/2014/main" id="{FD4E606C-9470-8BA3-DD7A-0D4609953C41}"/>
              </a:ext>
            </a:extLst>
          </p:cNvPr>
          <p:cNvSpPr txBox="1">
            <a:spLocks noChangeArrowheads="1"/>
          </p:cNvSpPr>
          <p:nvPr/>
        </p:nvSpPr>
        <p:spPr bwMode="auto">
          <a:xfrm>
            <a:off x="830338" y="3507275"/>
            <a:ext cx="104790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黑体" panose="02010609060101010101" pitchFamily="49" charset="-122"/>
                <a:ea typeface="黑体" panose="02010609060101010101" pitchFamily="49" charset="-122"/>
              </a:rPr>
              <a:t> </a:t>
            </a:r>
            <a:endParaRPr lang="zh-CN" altLang="en-US">
              <a:latin typeface="黑体" panose="02010609060101010101" pitchFamily="49" charset="-122"/>
              <a:ea typeface="黑体" panose="02010609060101010101" pitchFamily="49" charset="-122"/>
            </a:endParaRPr>
          </a:p>
        </p:txBody>
      </p:sp>
      <p:sp>
        <p:nvSpPr>
          <p:cNvPr id="16" name="文本框 1">
            <a:extLst>
              <a:ext uri="{FF2B5EF4-FFF2-40B4-BE49-F238E27FC236}">
                <a16:creationId xmlns:a16="http://schemas.microsoft.com/office/drawing/2014/main" id="{9B0078AF-47B9-11C1-8219-0D9B4E46ECF2}"/>
              </a:ext>
            </a:extLst>
          </p:cNvPr>
          <p:cNvSpPr txBox="1">
            <a:spLocks noChangeArrowheads="1"/>
          </p:cNvSpPr>
          <p:nvPr/>
        </p:nvSpPr>
        <p:spPr bwMode="auto">
          <a:xfrm>
            <a:off x="827163" y="3326031"/>
            <a:ext cx="10689222"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1400" dirty="0">
                <a:latin typeface="黑体" panose="02010609060101010101" pitchFamily="49" charset="-122"/>
                <a:ea typeface="黑体" panose="02010609060101010101" pitchFamily="49" charset="-122"/>
              </a:rPr>
              <a:t>1</a:t>
            </a:r>
            <a:r>
              <a:rPr lang="zh-CN" altLang="en-US" sz="1400" dirty="0">
                <a:latin typeface="黑体" panose="02010609060101010101" pitchFamily="49" charset="-122"/>
                <a:ea typeface="黑体" panose="02010609060101010101" pitchFamily="49" charset="-122"/>
              </a:rPr>
              <a:t>、阿米巴虫病成人：每日 </a:t>
            </a:r>
            <a:r>
              <a:rPr lang="en-US" altLang="zh-CN" sz="1400" dirty="0">
                <a:latin typeface="黑体" panose="02010609060101010101" pitchFamily="49" charset="-122"/>
                <a:ea typeface="黑体" panose="02010609060101010101" pitchFamily="49" charset="-122"/>
              </a:rPr>
              <a:t>1.0</a:t>
            </a:r>
            <a:r>
              <a:rPr lang="zh-CN" altLang="en-US" sz="1400" dirty="0">
                <a:latin typeface="黑体" panose="02010609060101010101" pitchFamily="49" charset="-122"/>
                <a:ea typeface="黑体" panose="02010609060101010101" pitchFamily="49" charset="-122"/>
              </a:rPr>
              <a:t>～</a:t>
            </a:r>
            <a:r>
              <a:rPr lang="en-US" altLang="zh-CN" sz="1400" dirty="0">
                <a:latin typeface="黑体" panose="02010609060101010101" pitchFamily="49" charset="-122"/>
                <a:ea typeface="黑体" panose="02010609060101010101" pitchFamily="49" charset="-122"/>
              </a:rPr>
              <a:t>1.5g</a:t>
            </a:r>
            <a:r>
              <a:rPr lang="zh-CN" altLang="en-US" sz="1400" dirty="0">
                <a:latin typeface="黑体" panose="02010609060101010101" pitchFamily="49" charset="-122"/>
                <a:ea typeface="黑体" panose="02010609060101010101" pitchFamily="49" charset="-122"/>
              </a:rPr>
              <a:t>，口服。儿童：每日 </a:t>
            </a:r>
            <a:r>
              <a:rPr lang="en-US" altLang="zh-CN" sz="1400" dirty="0">
                <a:latin typeface="黑体" panose="02010609060101010101" pitchFamily="49" charset="-122"/>
                <a:ea typeface="黑体" panose="02010609060101010101" pitchFamily="49" charset="-122"/>
              </a:rPr>
              <a:t>30mg/kg</a:t>
            </a:r>
            <a:r>
              <a:rPr lang="zh-CN" altLang="en-US" sz="1400" dirty="0">
                <a:latin typeface="黑体" panose="02010609060101010101" pitchFamily="49" charset="-122"/>
                <a:ea typeface="黑体" panose="02010609060101010101" pitchFamily="49" charset="-122"/>
              </a:rPr>
              <a:t>，口服。针对肝脏阿米巴病，在脓肿阶段，左奥硝唑治疗时需联合进行脓肿的排出治疗。</a:t>
            </a:r>
            <a:endParaRPr lang="en-US" altLang="zh-CN" sz="1400" dirty="0">
              <a:latin typeface="黑体" panose="02010609060101010101" pitchFamily="49" charset="-122"/>
              <a:ea typeface="黑体" panose="02010609060101010101" pitchFamily="49" charset="-122"/>
            </a:endParaRPr>
          </a:p>
          <a:p>
            <a:r>
              <a:rPr lang="en-US" altLang="zh-CN" sz="1400" dirty="0">
                <a:latin typeface="黑体" panose="02010609060101010101" pitchFamily="49" charset="-122"/>
                <a:ea typeface="黑体" panose="02010609060101010101" pitchFamily="49" charset="-122"/>
              </a:rPr>
              <a:t>2</a:t>
            </a:r>
            <a:r>
              <a:rPr lang="zh-CN" altLang="en-US" sz="1400" dirty="0">
                <a:latin typeface="黑体" panose="02010609060101010101" pitchFamily="49" charset="-122"/>
                <a:ea typeface="黑体" panose="02010609060101010101" pitchFamily="49" charset="-122"/>
              </a:rPr>
              <a:t>、毛滴虫病</a:t>
            </a:r>
            <a:r>
              <a:rPr lang="en-US" altLang="zh-CN" sz="1400" dirty="0">
                <a:latin typeface="黑体" panose="02010609060101010101" pitchFamily="49" charset="-122"/>
                <a:ea typeface="黑体" panose="02010609060101010101" pitchFamily="49" charset="-122"/>
              </a:rPr>
              <a:t>1</a:t>
            </a:r>
            <a:r>
              <a:rPr lang="zh-CN" altLang="en-US" sz="1400" dirty="0">
                <a:latin typeface="黑体" panose="02010609060101010101" pitchFamily="49" charset="-122"/>
                <a:ea typeface="黑体" panose="02010609060101010101" pitchFamily="49" charset="-122"/>
              </a:rPr>
              <a:t>）</a:t>
            </a:r>
            <a:r>
              <a:rPr lang="en-US" altLang="zh-CN" sz="1400" dirty="0">
                <a:latin typeface="黑体" panose="02010609060101010101" pitchFamily="49" charset="-122"/>
                <a:ea typeface="黑体" panose="02010609060101010101" pitchFamily="49" charset="-122"/>
              </a:rPr>
              <a:t>5 </a:t>
            </a:r>
            <a:r>
              <a:rPr lang="zh-CN" altLang="en-US" sz="1400" dirty="0">
                <a:latin typeface="黑体" panose="02010609060101010101" pitchFamily="49" charset="-122"/>
                <a:ea typeface="黑体" panose="02010609060101010101" pitchFamily="49" charset="-122"/>
              </a:rPr>
              <a:t>日疗法成人：每次 </a:t>
            </a:r>
            <a:r>
              <a:rPr lang="en-US" altLang="zh-CN" sz="1400" dirty="0">
                <a:latin typeface="黑体" panose="02010609060101010101" pitchFamily="49" charset="-122"/>
                <a:ea typeface="黑体" panose="02010609060101010101" pitchFamily="49" charset="-122"/>
              </a:rPr>
              <a:t>0.5g</a:t>
            </a:r>
            <a:r>
              <a:rPr lang="zh-CN" altLang="en-US" sz="1400" dirty="0">
                <a:latin typeface="黑体" panose="02010609060101010101" pitchFamily="49" charset="-122"/>
                <a:ea typeface="黑体" panose="02010609060101010101" pitchFamily="49" charset="-122"/>
              </a:rPr>
              <a:t>，每日两次（早晚各服一次），连续服用 </a:t>
            </a:r>
            <a:r>
              <a:rPr lang="en-US" altLang="zh-CN" sz="1400" dirty="0">
                <a:latin typeface="黑体" panose="02010609060101010101" pitchFamily="49" charset="-122"/>
                <a:ea typeface="黑体" panose="02010609060101010101" pitchFamily="49" charset="-122"/>
              </a:rPr>
              <a:t>5 </a:t>
            </a:r>
            <a:r>
              <a:rPr lang="zh-CN" altLang="en-US" sz="1400" dirty="0">
                <a:latin typeface="黑体" panose="02010609060101010101" pitchFamily="49" charset="-122"/>
                <a:ea typeface="黑体" panose="02010609060101010101" pitchFamily="49" charset="-122"/>
              </a:rPr>
              <a:t>天。</a:t>
            </a:r>
            <a:r>
              <a:rPr lang="en-US" altLang="zh-CN" sz="1400" dirty="0">
                <a:latin typeface="黑体" panose="02010609060101010101" pitchFamily="49" charset="-122"/>
                <a:ea typeface="黑体" panose="02010609060101010101" pitchFamily="49" charset="-122"/>
              </a:rPr>
              <a:t>2</a:t>
            </a:r>
            <a:r>
              <a:rPr lang="zh-CN" altLang="en-US" sz="1400" dirty="0">
                <a:latin typeface="黑体" panose="02010609060101010101" pitchFamily="49" charset="-122"/>
                <a:ea typeface="黑体" panose="02010609060101010101" pitchFamily="49" charset="-122"/>
              </a:rPr>
              <a:t>）单次疗法：成人：晚餐后单次服用 </a:t>
            </a:r>
            <a:r>
              <a:rPr lang="en-US" altLang="zh-CN" sz="1400" dirty="0">
                <a:latin typeface="黑体" panose="02010609060101010101" pitchFamily="49" charset="-122"/>
                <a:ea typeface="黑体" panose="02010609060101010101" pitchFamily="49" charset="-122"/>
              </a:rPr>
              <a:t>1.5g</a:t>
            </a:r>
            <a:r>
              <a:rPr lang="zh-CN" altLang="en-US" sz="1400" dirty="0">
                <a:latin typeface="黑体" panose="02010609060101010101" pitchFamily="49" charset="-122"/>
                <a:ea typeface="黑体" panose="02010609060101010101" pitchFamily="49" charset="-122"/>
              </a:rPr>
              <a:t>。</a:t>
            </a:r>
            <a:endParaRPr lang="en-US" altLang="zh-CN" sz="1400" dirty="0">
              <a:latin typeface="黑体" panose="02010609060101010101" pitchFamily="49" charset="-122"/>
              <a:ea typeface="黑体" panose="02010609060101010101" pitchFamily="49" charset="-122"/>
            </a:endParaRPr>
          </a:p>
          <a:p>
            <a:r>
              <a:rPr lang="en-US" altLang="zh-CN" sz="1400" dirty="0">
                <a:latin typeface="黑体" panose="02010609060101010101" pitchFamily="49" charset="-122"/>
                <a:ea typeface="黑体" panose="02010609060101010101" pitchFamily="49" charset="-122"/>
              </a:rPr>
              <a:t>3</a:t>
            </a:r>
            <a:r>
              <a:rPr lang="zh-CN" altLang="en-US" sz="1400" dirty="0">
                <a:latin typeface="黑体" panose="02010609060101010101" pitchFamily="49" charset="-122"/>
                <a:ea typeface="黑体" panose="02010609060101010101" pitchFamily="49" charset="-122"/>
              </a:rPr>
              <a:t>、兰氏贾第鞭毛虫病成人：每日 </a:t>
            </a:r>
            <a:r>
              <a:rPr lang="en-US" altLang="zh-CN" sz="1400" dirty="0">
                <a:latin typeface="黑体" panose="02010609060101010101" pitchFamily="49" charset="-122"/>
                <a:ea typeface="黑体" panose="02010609060101010101" pitchFamily="49" charset="-122"/>
              </a:rPr>
              <a:t>1.0g</a:t>
            </a:r>
            <a:r>
              <a:rPr lang="zh-CN" altLang="en-US" sz="1400" dirty="0">
                <a:latin typeface="黑体" panose="02010609060101010101" pitchFamily="49" charset="-122"/>
                <a:ea typeface="黑体" panose="02010609060101010101" pitchFamily="49" charset="-122"/>
              </a:rPr>
              <a:t>，口服。儿童：每日 </a:t>
            </a:r>
            <a:r>
              <a:rPr lang="en-US" altLang="zh-CN" sz="1400" dirty="0">
                <a:latin typeface="黑体" panose="02010609060101010101" pitchFamily="49" charset="-122"/>
                <a:ea typeface="黑体" panose="02010609060101010101" pitchFamily="49" charset="-122"/>
              </a:rPr>
              <a:t>30mg/kg</a:t>
            </a:r>
            <a:r>
              <a:rPr lang="zh-CN" altLang="en-US" sz="1400" dirty="0">
                <a:latin typeface="黑体" panose="02010609060101010101" pitchFamily="49" charset="-122"/>
                <a:ea typeface="黑体" panose="02010609060101010101" pitchFamily="49" charset="-122"/>
              </a:rPr>
              <a:t>，口服。</a:t>
            </a:r>
            <a:endParaRPr lang="en-US" altLang="zh-CN" sz="1400" dirty="0">
              <a:latin typeface="黑体" panose="02010609060101010101" pitchFamily="49" charset="-122"/>
              <a:ea typeface="黑体" panose="02010609060101010101" pitchFamily="49" charset="-122"/>
            </a:endParaRPr>
          </a:p>
          <a:p>
            <a:r>
              <a:rPr lang="en-US" altLang="zh-CN" sz="1400" dirty="0">
                <a:latin typeface="黑体" panose="02010609060101010101" pitchFamily="49" charset="-122"/>
                <a:ea typeface="黑体" panose="02010609060101010101" pitchFamily="49" charset="-122"/>
              </a:rPr>
              <a:t>4</a:t>
            </a:r>
            <a:r>
              <a:rPr lang="zh-CN" altLang="en-US" sz="1400" dirty="0">
                <a:latin typeface="黑体" panose="02010609060101010101" pitchFamily="49" charset="-122"/>
                <a:ea typeface="黑体" panose="02010609060101010101" pitchFamily="49" charset="-122"/>
              </a:rPr>
              <a:t>、治疗厌氧菌感染成人：每日 </a:t>
            </a:r>
            <a:r>
              <a:rPr lang="en-US" altLang="zh-CN" sz="1400" dirty="0">
                <a:latin typeface="黑体" panose="02010609060101010101" pitchFamily="49" charset="-122"/>
                <a:ea typeface="黑体" panose="02010609060101010101" pitchFamily="49" charset="-122"/>
              </a:rPr>
              <a:t>1.0</a:t>
            </a:r>
            <a:r>
              <a:rPr lang="zh-CN" altLang="en-US" sz="1400" dirty="0">
                <a:latin typeface="黑体" panose="02010609060101010101" pitchFamily="49" charset="-122"/>
                <a:ea typeface="黑体" panose="02010609060101010101" pitchFamily="49" charset="-122"/>
              </a:rPr>
              <a:t>～</a:t>
            </a:r>
            <a:r>
              <a:rPr lang="en-US" altLang="zh-CN" sz="1400" dirty="0">
                <a:latin typeface="黑体" panose="02010609060101010101" pitchFamily="49" charset="-122"/>
                <a:ea typeface="黑体" panose="02010609060101010101" pitchFamily="49" charset="-122"/>
              </a:rPr>
              <a:t>1.5g</a:t>
            </a:r>
            <a:r>
              <a:rPr lang="zh-CN" altLang="en-US" sz="1400" dirty="0">
                <a:latin typeface="黑体" panose="02010609060101010101" pitchFamily="49" charset="-122"/>
                <a:ea typeface="黑体" panose="02010609060101010101" pitchFamily="49" charset="-122"/>
              </a:rPr>
              <a:t>，口服。儿童：每日 </a:t>
            </a:r>
            <a:r>
              <a:rPr lang="en-US" altLang="zh-CN" sz="1400" dirty="0">
                <a:latin typeface="黑体" panose="02010609060101010101" pitchFamily="49" charset="-122"/>
                <a:ea typeface="黑体" panose="02010609060101010101" pitchFamily="49" charset="-122"/>
              </a:rPr>
              <a:t>20</a:t>
            </a:r>
            <a:r>
              <a:rPr lang="zh-CN" altLang="en-US" sz="1400" dirty="0">
                <a:latin typeface="黑体" panose="02010609060101010101" pitchFamily="49" charset="-122"/>
                <a:ea typeface="黑体" panose="02010609060101010101" pitchFamily="49" charset="-122"/>
              </a:rPr>
              <a:t>～</a:t>
            </a:r>
            <a:r>
              <a:rPr lang="en-US" altLang="zh-CN" sz="1400" dirty="0">
                <a:latin typeface="黑体" panose="02010609060101010101" pitchFamily="49" charset="-122"/>
                <a:ea typeface="黑体" panose="02010609060101010101" pitchFamily="49" charset="-122"/>
              </a:rPr>
              <a:t>30mg/kg</a:t>
            </a:r>
            <a:r>
              <a:rPr lang="zh-CN" altLang="en-US" sz="1400" dirty="0">
                <a:latin typeface="黑体" panose="02010609060101010101" pitchFamily="49" charset="-122"/>
                <a:ea typeface="黑体" panose="02010609060101010101" pitchFamily="49" charset="-122"/>
              </a:rPr>
              <a:t>，口服。</a:t>
            </a:r>
            <a:endParaRPr lang="en-US" altLang="zh-CN" sz="1400" dirty="0">
              <a:latin typeface="黑体" panose="02010609060101010101" pitchFamily="49" charset="-122"/>
              <a:ea typeface="黑体" panose="02010609060101010101" pitchFamily="49" charset="-122"/>
            </a:endParaRPr>
          </a:p>
          <a:p>
            <a:r>
              <a:rPr lang="en-US" altLang="zh-CN" sz="1400" dirty="0">
                <a:latin typeface="黑体" panose="02010609060101010101" pitchFamily="49" charset="-122"/>
                <a:ea typeface="黑体" panose="02010609060101010101" pitchFamily="49" charset="-122"/>
              </a:rPr>
              <a:t>5</a:t>
            </a:r>
            <a:r>
              <a:rPr lang="zh-CN" altLang="en-US" sz="1400" dirty="0">
                <a:latin typeface="黑体" panose="02010609060101010101" pitchFamily="49" charset="-122"/>
                <a:ea typeface="黑体" panose="02010609060101010101" pitchFamily="49" charset="-122"/>
              </a:rPr>
              <a:t>、预防厌氧菌感染成人：手术前 </a:t>
            </a:r>
            <a:r>
              <a:rPr lang="en-US" altLang="zh-CN" sz="1400" dirty="0">
                <a:latin typeface="黑体" panose="02010609060101010101" pitchFamily="49" charset="-122"/>
                <a:ea typeface="黑体" panose="02010609060101010101" pitchFamily="49" charset="-122"/>
              </a:rPr>
              <a:t>12 </a:t>
            </a:r>
            <a:r>
              <a:rPr lang="zh-CN" altLang="en-US" sz="1400" dirty="0">
                <a:latin typeface="黑体" panose="02010609060101010101" pitchFamily="49" charset="-122"/>
                <a:ea typeface="黑体" panose="02010609060101010101" pitchFamily="49" charset="-122"/>
              </a:rPr>
              <a:t>小时使用 </a:t>
            </a:r>
            <a:r>
              <a:rPr lang="en-US" altLang="zh-CN" sz="1400" dirty="0">
                <a:latin typeface="黑体" panose="02010609060101010101" pitchFamily="49" charset="-122"/>
                <a:ea typeface="黑体" panose="02010609060101010101" pitchFamily="49" charset="-122"/>
              </a:rPr>
              <a:t>0.5g</a:t>
            </a:r>
            <a:r>
              <a:rPr lang="zh-CN" altLang="en-US" sz="1400" dirty="0">
                <a:latin typeface="黑体" panose="02010609060101010101" pitchFamily="49" charset="-122"/>
                <a:ea typeface="黑体" panose="02010609060101010101" pitchFamily="49" charset="-122"/>
              </a:rPr>
              <a:t>，手术后三天每 </a:t>
            </a:r>
            <a:r>
              <a:rPr lang="en-US" altLang="zh-CN" sz="1400" dirty="0">
                <a:latin typeface="黑体" panose="02010609060101010101" pitchFamily="49" charset="-122"/>
                <a:ea typeface="黑体" panose="02010609060101010101" pitchFamily="49" charset="-122"/>
              </a:rPr>
              <a:t>12 </a:t>
            </a:r>
            <a:r>
              <a:rPr lang="zh-CN" altLang="en-US" sz="1400" dirty="0">
                <a:latin typeface="黑体" panose="02010609060101010101" pitchFamily="49" charset="-122"/>
                <a:ea typeface="黑体" panose="02010609060101010101" pitchFamily="49" charset="-122"/>
              </a:rPr>
              <a:t>小时使用 </a:t>
            </a:r>
            <a:r>
              <a:rPr lang="en-US" altLang="zh-CN" sz="1400" dirty="0">
                <a:latin typeface="黑体" panose="02010609060101010101" pitchFamily="49" charset="-122"/>
                <a:ea typeface="黑体" panose="02010609060101010101" pitchFamily="49" charset="-122"/>
              </a:rPr>
              <a:t>0.5g</a:t>
            </a:r>
            <a:r>
              <a:rPr lang="zh-CN" altLang="en-US" sz="1400" dirty="0">
                <a:latin typeface="黑体" panose="02010609060101010101" pitchFamily="49" charset="-122"/>
                <a:ea typeface="黑体" panose="02010609060101010101" pitchFamily="49" charset="-122"/>
              </a:rPr>
              <a:t>，口服。儿童：治疗方案同成人，剂量为每日 </a:t>
            </a:r>
            <a:r>
              <a:rPr lang="en-US" altLang="zh-CN" sz="1400" dirty="0">
                <a:latin typeface="黑体" panose="02010609060101010101" pitchFamily="49" charset="-122"/>
                <a:ea typeface="黑体" panose="02010609060101010101" pitchFamily="49" charset="-122"/>
              </a:rPr>
              <a:t>20</a:t>
            </a:r>
            <a:r>
              <a:rPr lang="zh-CN" altLang="en-US" sz="1400" dirty="0">
                <a:latin typeface="黑体" panose="02010609060101010101" pitchFamily="49" charset="-122"/>
                <a:ea typeface="黑体" panose="02010609060101010101" pitchFamily="49" charset="-122"/>
              </a:rPr>
              <a:t>～</a:t>
            </a:r>
            <a:r>
              <a:rPr lang="en-US" altLang="zh-CN" sz="1400" dirty="0">
                <a:latin typeface="黑体" panose="02010609060101010101" pitchFamily="49" charset="-122"/>
                <a:ea typeface="黑体" panose="02010609060101010101" pitchFamily="49" charset="-122"/>
              </a:rPr>
              <a:t>30mg/kg</a:t>
            </a:r>
            <a:r>
              <a:rPr lang="zh-CN" altLang="en-US" sz="1400" dirty="0">
                <a:latin typeface="黑体" panose="02010609060101010101" pitchFamily="49" charset="-122"/>
                <a:ea typeface="黑体" panose="02010609060101010101" pitchFamily="49" charset="-122"/>
              </a:rPr>
              <a:t>，口服。</a:t>
            </a:r>
          </a:p>
        </p:txBody>
      </p:sp>
      <p:sp>
        <p:nvSpPr>
          <p:cNvPr id="2" name="文本框 11">
            <a:extLst>
              <a:ext uri="{FF2B5EF4-FFF2-40B4-BE49-F238E27FC236}">
                <a16:creationId xmlns:a16="http://schemas.microsoft.com/office/drawing/2014/main" id="{32B50810-22F1-F2E8-A5CE-5B492FC2E2FB}"/>
              </a:ext>
            </a:extLst>
          </p:cNvPr>
          <p:cNvSpPr txBox="1">
            <a:spLocks noChangeArrowheads="1"/>
          </p:cNvSpPr>
          <p:nvPr/>
        </p:nvSpPr>
        <p:spPr bwMode="auto">
          <a:xfrm>
            <a:off x="830338" y="4995788"/>
            <a:ext cx="15792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b="1" dirty="0">
                <a:solidFill>
                  <a:schemeClr val="accent1"/>
                </a:solidFill>
                <a:latin typeface="黑体" panose="02010609060101010101" pitchFamily="49" charset="-122"/>
                <a:ea typeface="黑体" panose="02010609060101010101" pitchFamily="49" charset="-122"/>
              </a:rPr>
              <a:t>疾病基本情况</a:t>
            </a:r>
            <a:endParaRPr lang="en-US" altLang="zh-CN" b="1" dirty="0">
              <a:solidFill>
                <a:schemeClr val="accent1"/>
              </a:solidFill>
              <a:latin typeface="黑体" panose="02010609060101010101" pitchFamily="49" charset="-122"/>
              <a:ea typeface="黑体" panose="02010609060101010101" pitchFamily="49" charset="-122"/>
            </a:endParaRPr>
          </a:p>
        </p:txBody>
      </p:sp>
      <p:cxnSp>
        <p:nvCxnSpPr>
          <p:cNvPr id="3" name="直接连接符 2">
            <a:extLst>
              <a:ext uri="{FF2B5EF4-FFF2-40B4-BE49-F238E27FC236}">
                <a16:creationId xmlns:a16="http://schemas.microsoft.com/office/drawing/2014/main" id="{AC042FC6-88E9-3782-2F2A-7A238879523D}"/>
              </a:ext>
            </a:extLst>
          </p:cNvPr>
          <p:cNvCxnSpPr/>
          <p:nvPr/>
        </p:nvCxnSpPr>
        <p:spPr>
          <a:xfrm>
            <a:off x="830338" y="5402175"/>
            <a:ext cx="863600" cy="0"/>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 name="文本框 21">
            <a:extLst>
              <a:ext uri="{FF2B5EF4-FFF2-40B4-BE49-F238E27FC236}">
                <a16:creationId xmlns:a16="http://schemas.microsoft.com/office/drawing/2014/main" id="{474266DC-B9EE-ECDA-781B-E89D60EFE88A}"/>
              </a:ext>
            </a:extLst>
          </p:cNvPr>
          <p:cNvSpPr txBox="1">
            <a:spLocks noChangeArrowheads="1"/>
          </p:cNvSpPr>
          <p:nvPr/>
        </p:nvSpPr>
        <p:spPr bwMode="auto">
          <a:xfrm>
            <a:off x="852563" y="5509325"/>
            <a:ext cx="10479087"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1400" dirty="0">
                <a:latin typeface="黑体" panose="02010609060101010101" pitchFamily="49" charset="-122"/>
                <a:ea typeface="黑体" panose="02010609060101010101" pitchFamily="49" charset="-122"/>
              </a:rPr>
              <a:t>耐药性病原菌感染中的厌氧菌感染是一类严重危害人民健康的重大疾病之一，是造成临床严重感染的主要原因。厌氧菌是正常菌群的主要组成部分，它可以引起人体任何组织和器官的感染，尤其以胸腔、腹腔和盆腔感染为多见，厌氧菌感染占这些部位感染的</a:t>
            </a:r>
            <a:r>
              <a:rPr lang="en-US" altLang="zh-CN" sz="1400" dirty="0">
                <a:latin typeface="黑体" panose="02010609060101010101" pitchFamily="49" charset="-122"/>
                <a:ea typeface="黑体" panose="02010609060101010101" pitchFamily="49" charset="-122"/>
              </a:rPr>
              <a:t>70%</a:t>
            </a:r>
            <a:r>
              <a:rPr lang="zh-CN" altLang="en-US" sz="1400" dirty="0">
                <a:latin typeface="黑体" panose="02010609060101010101" pitchFamily="49" charset="-122"/>
                <a:ea typeface="黑体" panose="02010609060101010101" pitchFamily="49" charset="-122"/>
              </a:rPr>
              <a:t>～</a:t>
            </a:r>
            <a:r>
              <a:rPr lang="en-US" altLang="zh-CN" sz="1400" dirty="0">
                <a:latin typeface="黑体" panose="02010609060101010101" pitchFamily="49" charset="-122"/>
                <a:ea typeface="黑体" panose="02010609060101010101" pitchFamily="49" charset="-122"/>
              </a:rPr>
              <a:t>90%</a:t>
            </a:r>
            <a:r>
              <a:rPr lang="zh-CN" altLang="en-US" sz="1400" dirty="0">
                <a:latin typeface="黑体" panose="02010609060101010101" pitchFamily="49" charset="-122"/>
                <a:ea typeface="黑体" panose="02010609060101010101" pitchFamily="49" charset="-122"/>
              </a:rPr>
              <a:t>以上，在外科感染中厌氧菌的检出率至少在</a:t>
            </a:r>
            <a:r>
              <a:rPr lang="en-US" altLang="zh-CN" sz="1400" dirty="0">
                <a:latin typeface="黑体" panose="02010609060101010101" pitchFamily="49" charset="-122"/>
                <a:ea typeface="黑体" panose="02010609060101010101" pitchFamily="49" charset="-122"/>
              </a:rPr>
              <a:t>50%</a:t>
            </a:r>
            <a:r>
              <a:rPr lang="zh-CN" altLang="en-US" sz="1400" dirty="0">
                <a:latin typeface="黑体" panose="02010609060101010101" pitchFamily="49" charset="-122"/>
                <a:ea typeface="黑体" panose="02010609060101010101" pitchFamily="49" charset="-122"/>
              </a:rPr>
              <a:t>以上，也是生殖道感染的主要病原菌。</a:t>
            </a:r>
          </a:p>
        </p:txBody>
      </p:sp>
    </p:spTree>
    <p:extLst>
      <p:ext uri="{BB962C8B-B14F-4D97-AF65-F5344CB8AC3E}">
        <p14:creationId xmlns:p14="http://schemas.microsoft.com/office/powerpoint/2010/main" val="1065724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60020" y="554673"/>
            <a:ext cx="9310370" cy="460375"/>
          </a:xfrm>
          <a:prstGeom prst="rect">
            <a:avLst/>
          </a:prstGeom>
          <a:noFill/>
        </p:spPr>
        <p:txBody>
          <a:bodyPr wrap="square" rtlCol="0" anchor="ctr" anchorCtr="0">
            <a:spAutoFit/>
          </a:bodyPr>
          <a:lstStyle/>
          <a:p>
            <a:pPr algn="ctr"/>
            <a:r>
              <a:rPr lang="zh-CN" altLang="en-US" sz="2400" b="1" dirty="0">
                <a:solidFill>
                  <a:schemeClr val="bg1"/>
                </a:solidFill>
                <a:latin typeface="微软雅黑" panose="020B0503020204020204" pitchFamily="34" charset="-122"/>
                <a:ea typeface="微软雅黑" panose="020B0503020204020204" pitchFamily="34" charset="-122"/>
              </a:rPr>
              <a:t>安全性</a:t>
            </a:r>
          </a:p>
        </p:txBody>
      </p:sp>
      <p:sp>
        <p:nvSpPr>
          <p:cNvPr id="14" name="文本框 22">
            <a:extLst>
              <a:ext uri="{FF2B5EF4-FFF2-40B4-BE49-F238E27FC236}">
                <a16:creationId xmlns:a16="http://schemas.microsoft.com/office/drawing/2014/main" id="{FD4E606C-9470-8BA3-DD7A-0D4609953C41}"/>
              </a:ext>
            </a:extLst>
          </p:cNvPr>
          <p:cNvSpPr txBox="1">
            <a:spLocks noChangeArrowheads="1"/>
          </p:cNvSpPr>
          <p:nvPr/>
        </p:nvSpPr>
        <p:spPr bwMode="auto">
          <a:xfrm>
            <a:off x="830338" y="3507275"/>
            <a:ext cx="104790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黑体" panose="02010609060101010101" pitchFamily="49" charset="-122"/>
                <a:ea typeface="黑体" panose="02010609060101010101" pitchFamily="49" charset="-122"/>
              </a:rPr>
              <a:t> </a:t>
            </a:r>
            <a:endParaRPr lang="zh-CN" altLang="en-US">
              <a:latin typeface="黑体" panose="02010609060101010101" pitchFamily="49" charset="-122"/>
              <a:ea typeface="黑体" panose="02010609060101010101" pitchFamily="49" charset="-122"/>
            </a:endParaRPr>
          </a:p>
        </p:txBody>
      </p:sp>
      <p:sp>
        <p:nvSpPr>
          <p:cNvPr id="5" name="文本框 14">
            <a:extLst>
              <a:ext uri="{FF2B5EF4-FFF2-40B4-BE49-F238E27FC236}">
                <a16:creationId xmlns:a16="http://schemas.microsoft.com/office/drawing/2014/main" id="{88FF4232-4939-D865-528C-3874CF092D18}"/>
              </a:ext>
            </a:extLst>
          </p:cNvPr>
          <p:cNvSpPr txBox="1">
            <a:spLocks noChangeArrowheads="1"/>
          </p:cNvSpPr>
          <p:nvPr/>
        </p:nvSpPr>
        <p:spPr bwMode="auto">
          <a:xfrm>
            <a:off x="965732" y="1381850"/>
            <a:ext cx="9920439" cy="2435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lang="zh-CN" altLang="en-US" b="1" dirty="0">
                <a:solidFill>
                  <a:srgbClr val="FF0000"/>
                </a:solidFill>
                <a:latin typeface="黑体" panose="02010609060101010101" pitchFamily="49" charset="-122"/>
                <a:ea typeface="黑体" panose="02010609060101010101" pitchFamily="49" charset="-122"/>
              </a:rPr>
              <a:t>药品说明书收载的安全性信息，该药品在国内外不良反应发生情况：</a:t>
            </a:r>
            <a:endParaRPr lang="en-US" altLang="zh-CN" b="1" dirty="0">
              <a:solidFill>
                <a:srgbClr val="FF0000"/>
              </a:solidFill>
              <a:latin typeface="黑体" panose="02010609060101010101" pitchFamily="49" charset="-122"/>
              <a:ea typeface="黑体" panose="02010609060101010101" pitchFamily="49" charset="-122"/>
            </a:endParaRPr>
          </a:p>
          <a:p>
            <a:pPr eaLnBrk="1" hangingPunct="1">
              <a:lnSpc>
                <a:spcPct val="150000"/>
              </a:lnSpc>
            </a:pPr>
            <a:r>
              <a:rPr lang="zh-CN" altLang="en-US" sz="1600" dirty="0">
                <a:latin typeface="黑体" panose="02010609060101010101" pitchFamily="49" charset="-122"/>
                <a:ea typeface="黑体" panose="02010609060101010101" pitchFamily="49" charset="-122"/>
              </a:rPr>
              <a:t>根据最新版说明书，本品临床试验安全性评价不良反应主要为：嗜睡、头痛、头晕、恶心及困倦等，但均未采取措施，治疗结束时可自行缓解。本品禁用于对左奥硝唑、奥硝唑或其他咪唑类药物过敏的患者，禁用于对本品任何辅料成份过敏的患者。临床使用时应注意，如有异常神经症状反应立即停药，并进一步观察治疗。需放至儿童不能接触到的位置。作为奥硝唑的左旋体，奥硝唑口服制剂临床使用时的注意事项、药物相互作用，需予以注意并参考。</a:t>
            </a:r>
            <a:endParaRPr lang="zh-CN" altLang="zh-CN" sz="1600" dirty="0">
              <a:latin typeface="黑体" panose="02010609060101010101" pitchFamily="49" charset="-122"/>
              <a:ea typeface="黑体" panose="02010609060101010101" pitchFamily="49" charset="-122"/>
            </a:endParaRPr>
          </a:p>
        </p:txBody>
      </p:sp>
      <p:sp>
        <p:nvSpPr>
          <p:cNvPr id="7" name="文本框 9">
            <a:extLst>
              <a:ext uri="{FF2B5EF4-FFF2-40B4-BE49-F238E27FC236}">
                <a16:creationId xmlns:a16="http://schemas.microsoft.com/office/drawing/2014/main" id="{D44694F7-040F-233F-1638-4CFDC05B31A3}"/>
              </a:ext>
            </a:extLst>
          </p:cNvPr>
          <p:cNvSpPr txBox="1">
            <a:spLocks noChangeArrowheads="1"/>
          </p:cNvSpPr>
          <p:nvPr/>
        </p:nvSpPr>
        <p:spPr bwMode="auto">
          <a:xfrm>
            <a:off x="965732" y="4054663"/>
            <a:ext cx="9920439" cy="1696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lang="zh-CN" altLang="en-US" b="1" dirty="0">
                <a:solidFill>
                  <a:srgbClr val="FF0000"/>
                </a:solidFill>
                <a:latin typeface="黑体" panose="02010609060101010101" pitchFamily="49" charset="-122"/>
                <a:ea typeface="黑体" panose="02010609060101010101" pitchFamily="49" charset="-122"/>
              </a:rPr>
              <a:t>与目录内同类药品安全性方面的主要优势和不足：</a:t>
            </a:r>
            <a:endParaRPr lang="en-US" altLang="zh-CN" b="1" dirty="0">
              <a:solidFill>
                <a:srgbClr val="FF0000"/>
              </a:solidFill>
              <a:latin typeface="黑体" panose="02010609060101010101" pitchFamily="49" charset="-122"/>
              <a:ea typeface="黑体" panose="02010609060101010101" pitchFamily="49" charset="-122"/>
            </a:endParaRPr>
          </a:p>
          <a:p>
            <a:pPr>
              <a:lnSpc>
                <a:spcPct val="150000"/>
              </a:lnSpc>
            </a:pPr>
            <a:r>
              <a:rPr lang="zh-CN" altLang="en-US" sz="1600" dirty="0">
                <a:latin typeface="黑体" panose="02010609060101010101" pitchFamily="49" charset="-122"/>
                <a:ea typeface="黑体" panose="02010609060101010101" pitchFamily="49" charset="-122"/>
              </a:rPr>
              <a:t>与目录中的奥硝唑制剂相比安全性优势：奥硝唑令人担忧的是其右旋体抑制脑内</a:t>
            </a:r>
            <a:r>
              <a:rPr lang="en-US" altLang="zh-CN" sz="1600" dirty="0">
                <a:latin typeface="黑体" panose="02010609060101010101" pitchFamily="49" charset="-122"/>
                <a:ea typeface="黑体" panose="02010609060101010101" pitchFamily="49" charset="-122"/>
              </a:rPr>
              <a:t>Na+-K+-ATP</a:t>
            </a:r>
            <a:r>
              <a:rPr lang="zh-CN" altLang="en-US" sz="1600" dirty="0">
                <a:latin typeface="黑体" panose="02010609060101010101" pitchFamily="49" charset="-122"/>
                <a:ea typeface="黑体" panose="02010609060101010101" pitchFamily="49" charset="-122"/>
              </a:rPr>
              <a:t>酶和</a:t>
            </a:r>
            <a:r>
              <a:rPr lang="en-US" altLang="zh-CN" sz="1600" dirty="0">
                <a:latin typeface="黑体" panose="02010609060101010101" pitchFamily="49" charset="-122"/>
                <a:ea typeface="黑体" panose="02010609060101010101" pitchFamily="49" charset="-122"/>
              </a:rPr>
              <a:t>Ca2+ -ATP</a:t>
            </a:r>
            <a:r>
              <a:rPr lang="zh-CN" altLang="en-US" sz="1600" dirty="0">
                <a:latin typeface="黑体" panose="02010609060101010101" pitchFamily="49" charset="-122"/>
                <a:ea typeface="黑体" panose="02010609060101010101" pitchFamily="49" charset="-122"/>
              </a:rPr>
              <a:t>酶活性，抑制呼吸链关键酶，从而导致神经系统毒性（运动失调、抽搐、瘫痪等）和脑部器质性损害（小脑浦肯野细胞受损）；左旋奥硝唑则不会出现上述安全性问题。</a:t>
            </a:r>
          </a:p>
        </p:txBody>
      </p:sp>
    </p:spTree>
    <p:extLst>
      <p:ext uri="{BB962C8B-B14F-4D97-AF65-F5344CB8AC3E}">
        <p14:creationId xmlns:p14="http://schemas.microsoft.com/office/powerpoint/2010/main" val="2118931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60020" y="554673"/>
            <a:ext cx="9310370" cy="460375"/>
          </a:xfrm>
          <a:prstGeom prst="rect">
            <a:avLst/>
          </a:prstGeom>
          <a:noFill/>
        </p:spPr>
        <p:txBody>
          <a:bodyPr wrap="square" rtlCol="0" anchor="ctr" anchorCtr="0">
            <a:spAutoFit/>
          </a:bodyPr>
          <a:lstStyle/>
          <a:p>
            <a:pPr algn="ctr"/>
            <a:r>
              <a:rPr lang="zh-CN" altLang="en-US" sz="2400" b="1" dirty="0">
                <a:solidFill>
                  <a:schemeClr val="bg1"/>
                </a:solidFill>
                <a:latin typeface="微软雅黑" panose="020B0503020204020204" pitchFamily="34" charset="-122"/>
                <a:ea typeface="微软雅黑" panose="020B0503020204020204" pitchFamily="34" charset="-122"/>
              </a:rPr>
              <a:t>有效性</a:t>
            </a:r>
          </a:p>
        </p:txBody>
      </p:sp>
      <p:sp>
        <p:nvSpPr>
          <p:cNvPr id="14" name="文本框 22">
            <a:extLst>
              <a:ext uri="{FF2B5EF4-FFF2-40B4-BE49-F238E27FC236}">
                <a16:creationId xmlns:a16="http://schemas.microsoft.com/office/drawing/2014/main" id="{FD4E606C-9470-8BA3-DD7A-0D4609953C41}"/>
              </a:ext>
            </a:extLst>
          </p:cNvPr>
          <p:cNvSpPr txBox="1">
            <a:spLocks noChangeArrowheads="1"/>
          </p:cNvSpPr>
          <p:nvPr/>
        </p:nvSpPr>
        <p:spPr bwMode="auto">
          <a:xfrm>
            <a:off x="830338" y="3507275"/>
            <a:ext cx="104790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黑体" panose="02010609060101010101" pitchFamily="49" charset="-122"/>
                <a:ea typeface="黑体" panose="02010609060101010101" pitchFamily="49" charset="-122"/>
              </a:rPr>
              <a:t> </a:t>
            </a:r>
            <a:endParaRPr lang="zh-CN" altLang="en-US">
              <a:latin typeface="黑体" panose="02010609060101010101" pitchFamily="49" charset="-122"/>
              <a:ea typeface="黑体" panose="02010609060101010101" pitchFamily="49" charset="-122"/>
            </a:endParaRPr>
          </a:p>
        </p:txBody>
      </p:sp>
      <p:sp>
        <p:nvSpPr>
          <p:cNvPr id="2" name="文本框 14">
            <a:extLst>
              <a:ext uri="{FF2B5EF4-FFF2-40B4-BE49-F238E27FC236}">
                <a16:creationId xmlns:a16="http://schemas.microsoft.com/office/drawing/2014/main" id="{0225ECBB-3410-5A94-C7F5-53DEAA6F7521}"/>
              </a:ext>
            </a:extLst>
          </p:cNvPr>
          <p:cNvSpPr txBox="1">
            <a:spLocks noChangeArrowheads="1"/>
          </p:cNvSpPr>
          <p:nvPr/>
        </p:nvSpPr>
        <p:spPr bwMode="auto">
          <a:xfrm>
            <a:off x="965732" y="1275975"/>
            <a:ext cx="9920439" cy="2819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lang="zh-CN" altLang="en-US" sz="1600" b="1" dirty="0">
                <a:solidFill>
                  <a:srgbClr val="FF0000"/>
                </a:solidFill>
                <a:latin typeface="黑体" panose="02010609060101010101" pitchFamily="49" charset="-122"/>
                <a:ea typeface="黑体" panose="02010609060101010101" pitchFamily="49" charset="-122"/>
              </a:rPr>
              <a:t>临床试验和真实世界中， 与对照药品疗效相比较该药品的主要优势和不足：</a:t>
            </a:r>
            <a:endParaRPr lang="en-US" altLang="zh-CN" sz="1600" b="1" dirty="0">
              <a:solidFill>
                <a:srgbClr val="FF0000"/>
              </a:solidFill>
              <a:latin typeface="黑体" panose="02010609060101010101" pitchFamily="49" charset="-122"/>
              <a:ea typeface="黑体" panose="02010609060101010101" pitchFamily="49" charset="-122"/>
            </a:endParaRPr>
          </a:p>
          <a:p>
            <a:pPr eaLnBrk="1" hangingPunct="1">
              <a:lnSpc>
                <a:spcPct val="150000"/>
              </a:lnSpc>
            </a:pPr>
            <a:r>
              <a:rPr lang="zh-CN" altLang="en-US" sz="1200" dirty="0">
                <a:latin typeface="黑体" panose="02010609060101010101" pitchFamily="49" charset="-122"/>
                <a:ea typeface="黑体" panose="02010609060101010101" pitchFamily="49" charset="-122"/>
              </a:rPr>
              <a:t>受试者空腹单次口服受试制剂 </a:t>
            </a:r>
            <a:r>
              <a:rPr lang="en-US" altLang="zh-CN" sz="1200" dirty="0">
                <a:latin typeface="黑体" panose="02010609060101010101" pitchFamily="49" charset="-122"/>
                <a:ea typeface="黑体" panose="02010609060101010101" pitchFamily="49" charset="-122"/>
              </a:rPr>
              <a:t>T2 </a:t>
            </a:r>
            <a:r>
              <a:rPr lang="zh-CN" altLang="en-US" sz="1200" dirty="0">
                <a:latin typeface="黑体" panose="02010609060101010101" pitchFamily="49" charset="-122"/>
                <a:ea typeface="黑体" panose="02010609060101010101" pitchFamily="49" charset="-122"/>
              </a:rPr>
              <a:t>左奥硝唑胶囊和参比制剂的左奥硝唑的 </a:t>
            </a:r>
            <a:r>
              <a:rPr lang="en-US" altLang="zh-CN" sz="1200" dirty="0">
                <a:latin typeface="黑体" panose="02010609060101010101" pitchFamily="49" charset="-122"/>
                <a:ea typeface="黑体" panose="02010609060101010101" pitchFamily="49" charset="-122"/>
              </a:rPr>
              <a:t>AUC0-t</a:t>
            </a:r>
            <a:r>
              <a:rPr lang="zh-CN" altLang="en-US" sz="1200" dirty="0">
                <a:latin typeface="黑体" panose="02010609060101010101" pitchFamily="49" charset="-122"/>
                <a:ea typeface="黑体" panose="02010609060101010101" pitchFamily="49" charset="-122"/>
              </a:rPr>
              <a:t>、</a:t>
            </a:r>
            <a:r>
              <a:rPr lang="en-US" altLang="zh-CN" sz="1200" dirty="0">
                <a:latin typeface="黑体" panose="02010609060101010101" pitchFamily="49" charset="-122"/>
                <a:ea typeface="黑体" panose="02010609060101010101" pitchFamily="49" charset="-122"/>
              </a:rPr>
              <a:t>AUC0-∞</a:t>
            </a:r>
            <a:r>
              <a:rPr lang="zh-CN" altLang="en-US" sz="1200" dirty="0">
                <a:latin typeface="黑体" panose="02010609060101010101" pitchFamily="49" charset="-122"/>
                <a:ea typeface="黑体" panose="02010609060101010101" pitchFamily="49" charset="-122"/>
              </a:rPr>
              <a:t>和 </a:t>
            </a:r>
            <a:r>
              <a:rPr lang="en-US" altLang="zh-CN" sz="1200" dirty="0" err="1">
                <a:latin typeface="黑体" panose="02010609060101010101" pitchFamily="49" charset="-122"/>
                <a:ea typeface="黑体" panose="02010609060101010101" pitchFamily="49" charset="-122"/>
              </a:rPr>
              <a:t>Cmax</a:t>
            </a:r>
            <a:r>
              <a:rPr lang="zh-CN" altLang="en-US" sz="1200" dirty="0">
                <a:latin typeface="黑体" panose="02010609060101010101" pitchFamily="49" charset="-122"/>
                <a:ea typeface="黑体" panose="02010609060101010101" pitchFamily="49" charset="-122"/>
              </a:rPr>
              <a:t>的几何均数比值（</a:t>
            </a:r>
            <a:r>
              <a:rPr lang="en-US" altLang="zh-CN" sz="1200" dirty="0">
                <a:latin typeface="黑体" panose="02010609060101010101" pitchFamily="49" charset="-122"/>
                <a:ea typeface="黑体" panose="02010609060101010101" pitchFamily="49" charset="-122"/>
              </a:rPr>
              <a:t>T/R</a:t>
            </a:r>
            <a:r>
              <a:rPr lang="zh-CN" altLang="en-US" sz="1200" dirty="0">
                <a:latin typeface="黑体" panose="02010609060101010101" pitchFamily="49" charset="-122"/>
                <a:ea typeface="黑体" panose="02010609060101010101" pitchFamily="49" charset="-122"/>
              </a:rPr>
              <a:t>）及其 </a:t>
            </a:r>
            <a:r>
              <a:rPr lang="en-US" altLang="zh-CN" sz="1200" dirty="0">
                <a:latin typeface="黑体" panose="02010609060101010101" pitchFamily="49" charset="-122"/>
                <a:ea typeface="黑体" panose="02010609060101010101" pitchFamily="49" charset="-122"/>
              </a:rPr>
              <a:t>90%</a:t>
            </a:r>
            <a:r>
              <a:rPr lang="zh-CN" altLang="en-US" sz="1200" dirty="0">
                <a:latin typeface="黑体" panose="02010609060101010101" pitchFamily="49" charset="-122"/>
                <a:ea typeface="黑体" panose="02010609060101010101" pitchFamily="49" charset="-122"/>
              </a:rPr>
              <a:t>可信区间均在 </a:t>
            </a:r>
            <a:r>
              <a:rPr lang="en-US" altLang="zh-CN" sz="1200" dirty="0">
                <a:latin typeface="黑体" panose="02010609060101010101" pitchFamily="49" charset="-122"/>
                <a:ea typeface="黑体" panose="02010609060101010101" pitchFamily="49" charset="-122"/>
              </a:rPr>
              <a:t>80.00%</a:t>
            </a:r>
            <a:r>
              <a:rPr lang="zh-CN" altLang="en-US" sz="1200" dirty="0">
                <a:latin typeface="黑体" panose="02010609060101010101" pitchFamily="49" charset="-122"/>
                <a:ea typeface="黑体" panose="02010609060101010101" pitchFamily="49" charset="-122"/>
              </a:rPr>
              <a:t>至 </a:t>
            </a:r>
            <a:r>
              <a:rPr lang="en-US" altLang="zh-CN" sz="1200" dirty="0">
                <a:latin typeface="黑体" panose="02010609060101010101" pitchFamily="49" charset="-122"/>
                <a:ea typeface="黑体" panose="02010609060101010101" pitchFamily="49" charset="-122"/>
              </a:rPr>
              <a:t>125.00%</a:t>
            </a:r>
            <a:r>
              <a:rPr lang="zh-CN" altLang="en-US" sz="1200" dirty="0">
                <a:latin typeface="黑体" panose="02010609060101010101" pitchFamily="49" charset="-122"/>
                <a:ea typeface="黑体" panose="02010609060101010101" pitchFamily="49" charset="-122"/>
              </a:rPr>
              <a:t>范围内，</a:t>
            </a:r>
            <a:r>
              <a:rPr lang="zh-CN" altLang="en-US" sz="1200" b="1" dirty="0">
                <a:latin typeface="黑体" panose="02010609060101010101" pitchFamily="49" charset="-122"/>
                <a:ea typeface="黑体" panose="02010609060101010101" pitchFamily="49" charset="-122"/>
              </a:rPr>
              <a:t>表明左奥硝唑胶囊受试制剂与左奥硝唑片参比制剂在空腹给药时具有生物等效性</a:t>
            </a:r>
            <a:r>
              <a:rPr lang="zh-CN" altLang="en-US" sz="1200" dirty="0">
                <a:latin typeface="黑体" panose="02010609060101010101" pitchFamily="49" charset="-122"/>
                <a:ea typeface="黑体" panose="02010609060101010101" pitchFamily="49" charset="-122"/>
              </a:rPr>
              <a:t>。</a:t>
            </a:r>
            <a:endParaRPr lang="en-US" altLang="zh-CN" sz="1200" dirty="0">
              <a:latin typeface="黑体" panose="02010609060101010101" pitchFamily="49" charset="-122"/>
              <a:ea typeface="黑体" panose="02010609060101010101" pitchFamily="49" charset="-122"/>
            </a:endParaRPr>
          </a:p>
          <a:p>
            <a:pPr eaLnBrk="1" hangingPunct="1">
              <a:lnSpc>
                <a:spcPct val="150000"/>
              </a:lnSpc>
            </a:pPr>
            <a:r>
              <a:rPr lang="zh-CN" altLang="en-US" sz="1200" dirty="0">
                <a:latin typeface="黑体" panose="02010609060101010101" pitchFamily="49" charset="-122"/>
                <a:ea typeface="黑体" panose="02010609060101010101" pitchFamily="49" charset="-122"/>
              </a:rPr>
              <a:t>受试者餐后单次口服受试制剂 </a:t>
            </a:r>
            <a:r>
              <a:rPr lang="en-US" altLang="zh-CN" sz="1200" dirty="0">
                <a:latin typeface="黑体" panose="02010609060101010101" pitchFamily="49" charset="-122"/>
                <a:ea typeface="黑体" panose="02010609060101010101" pitchFamily="49" charset="-122"/>
              </a:rPr>
              <a:t>T1 </a:t>
            </a:r>
            <a:r>
              <a:rPr lang="zh-CN" altLang="en-US" sz="1200" dirty="0">
                <a:latin typeface="黑体" panose="02010609060101010101" pitchFamily="49" charset="-122"/>
                <a:ea typeface="黑体" panose="02010609060101010101" pitchFamily="49" charset="-122"/>
              </a:rPr>
              <a:t>左奥硝唑分散片、受试制剂 </a:t>
            </a:r>
            <a:r>
              <a:rPr lang="en-US" altLang="zh-CN" sz="1200" dirty="0">
                <a:latin typeface="黑体" panose="02010609060101010101" pitchFamily="49" charset="-122"/>
                <a:ea typeface="黑体" panose="02010609060101010101" pitchFamily="49" charset="-122"/>
              </a:rPr>
              <a:t>T2 </a:t>
            </a:r>
            <a:r>
              <a:rPr lang="zh-CN" altLang="en-US" sz="1200" dirty="0">
                <a:latin typeface="黑体" panose="02010609060101010101" pitchFamily="49" charset="-122"/>
                <a:ea typeface="黑体" panose="02010609060101010101" pitchFamily="49" charset="-122"/>
              </a:rPr>
              <a:t>左奥硝唑胶囊相比参比制剂左奥硝唑片的生物利用度，以 </a:t>
            </a:r>
            <a:r>
              <a:rPr lang="en-US" altLang="zh-CN" sz="1200" dirty="0" err="1">
                <a:latin typeface="黑体" panose="02010609060101010101" pitchFamily="49" charset="-122"/>
                <a:ea typeface="黑体" panose="02010609060101010101" pitchFamily="49" charset="-122"/>
              </a:rPr>
              <a:t>Cmax</a:t>
            </a:r>
            <a:r>
              <a:rPr lang="zh-CN" altLang="en-US" sz="1200" dirty="0">
                <a:latin typeface="黑体" panose="02010609060101010101" pitchFamily="49" charset="-122"/>
                <a:ea typeface="黑体" panose="02010609060101010101" pitchFamily="49" charset="-122"/>
              </a:rPr>
              <a:t>、</a:t>
            </a:r>
            <a:r>
              <a:rPr lang="en-US" altLang="zh-CN" sz="1200" dirty="0">
                <a:latin typeface="黑体" panose="02010609060101010101" pitchFamily="49" charset="-122"/>
                <a:ea typeface="黑体" panose="02010609060101010101" pitchFamily="49" charset="-122"/>
              </a:rPr>
              <a:t>AUC0-t</a:t>
            </a:r>
            <a:r>
              <a:rPr lang="zh-CN" altLang="en-US" sz="1200" dirty="0">
                <a:latin typeface="黑体" panose="02010609060101010101" pitchFamily="49" charset="-122"/>
                <a:ea typeface="黑体" panose="02010609060101010101" pitchFamily="49" charset="-122"/>
              </a:rPr>
              <a:t>、</a:t>
            </a:r>
            <a:r>
              <a:rPr lang="en-US" altLang="zh-CN" sz="1200" dirty="0">
                <a:latin typeface="黑体" panose="02010609060101010101" pitchFamily="49" charset="-122"/>
                <a:ea typeface="黑体" panose="02010609060101010101" pitchFamily="49" charset="-122"/>
              </a:rPr>
              <a:t>AUC0-∞</a:t>
            </a:r>
            <a:r>
              <a:rPr lang="zh-CN" altLang="en-US" sz="1200" dirty="0">
                <a:latin typeface="黑体" panose="02010609060101010101" pitchFamily="49" charset="-122"/>
                <a:ea typeface="黑体" panose="02010609060101010101" pitchFamily="49" charset="-122"/>
              </a:rPr>
              <a:t>计算其 </a:t>
            </a:r>
            <a:r>
              <a:rPr lang="en-US" altLang="zh-CN" sz="1200" dirty="0">
                <a:latin typeface="黑体" panose="02010609060101010101" pitchFamily="49" charset="-122"/>
                <a:ea typeface="黑体" panose="02010609060101010101" pitchFamily="49" charset="-122"/>
              </a:rPr>
              <a:t>90%</a:t>
            </a:r>
            <a:r>
              <a:rPr lang="zh-CN" altLang="en-US" sz="1200" dirty="0">
                <a:latin typeface="黑体" panose="02010609060101010101" pitchFamily="49" charset="-122"/>
                <a:ea typeface="黑体" panose="02010609060101010101" pitchFamily="49" charset="-122"/>
              </a:rPr>
              <a:t>可信区间均落在</a:t>
            </a:r>
            <a:r>
              <a:rPr lang="en-US" altLang="zh-CN" sz="1200" dirty="0">
                <a:latin typeface="黑体" panose="02010609060101010101" pitchFamily="49" charset="-122"/>
                <a:ea typeface="黑体" panose="02010609060101010101" pitchFamily="49" charset="-122"/>
              </a:rPr>
              <a:t>80.00%~125.00%</a:t>
            </a:r>
            <a:r>
              <a:rPr lang="zh-CN" altLang="en-US" sz="1200" dirty="0">
                <a:latin typeface="黑体" panose="02010609060101010101" pitchFamily="49" charset="-122"/>
                <a:ea typeface="黑体" panose="02010609060101010101" pitchFamily="49" charset="-122"/>
              </a:rPr>
              <a:t>之间，</a:t>
            </a:r>
            <a:r>
              <a:rPr lang="zh-CN" altLang="en-US" sz="1200" b="1" dirty="0">
                <a:latin typeface="黑体" panose="02010609060101010101" pitchFamily="49" charset="-122"/>
                <a:ea typeface="黑体" panose="02010609060101010101" pitchFamily="49" charset="-122"/>
              </a:rPr>
              <a:t>表明左奥硝唑分散片、左奥硝唑胶囊与左奥硝唑片在高脂高热量餐后给药时均具有生物等效性</a:t>
            </a:r>
            <a:r>
              <a:rPr lang="zh-CN" altLang="en-US" sz="1200" dirty="0">
                <a:latin typeface="黑体" panose="02010609060101010101" pitchFamily="49" charset="-122"/>
                <a:ea typeface="黑体" panose="02010609060101010101" pitchFamily="49" charset="-122"/>
              </a:rPr>
              <a:t>。</a:t>
            </a:r>
            <a:endParaRPr lang="en-US" altLang="zh-CN" sz="1200" dirty="0">
              <a:latin typeface="黑体" panose="02010609060101010101" pitchFamily="49" charset="-122"/>
              <a:ea typeface="黑体" panose="02010609060101010101" pitchFamily="49" charset="-122"/>
            </a:endParaRPr>
          </a:p>
          <a:p>
            <a:pPr eaLnBrk="1" hangingPunct="1">
              <a:lnSpc>
                <a:spcPct val="150000"/>
              </a:lnSpc>
            </a:pPr>
            <a:r>
              <a:rPr lang="zh-CN" altLang="en-US" sz="1200" dirty="0">
                <a:latin typeface="黑体" panose="02010609060101010101" pitchFamily="49" charset="-122"/>
                <a:ea typeface="黑体" panose="02010609060101010101" pitchFamily="49" charset="-122"/>
              </a:rPr>
              <a:t>左奥硝唑片治疗口腔厌氧菌感染性疾病及滴虫性阴道炎有效性和安全性的随机、双盲、阳性药平行对照（奥硝唑分散片）、多中心</a:t>
            </a:r>
            <a:r>
              <a:rPr lang="en-US" altLang="zh-CN" sz="1200" dirty="0">
                <a:latin typeface="黑体" panose="02010609060101010101" pitchFamily="49" charset="-122"/>
                <a:ea typeface="黑体" panose="02010609060101010101" pitchFamily="49" charset="-122"/>
              </a:rPr>
              <a:t>Ⅱ</a:t>
            </a:r>
            <a:r>
              <a:rPr lang="zh-CN" altLang="en-US" sz="1200" dirty="0">
                <a:latin typeface="黑体" panose="02010609060101010101" pitchFamily="49" charset="-122"/>
                <a:ea typeface="黑体" panose="02010609060101010101" pitchFamily="49" charset="-122"/>
              </a:rPr>
              <a:t>期临床试验表明：口服左奥硝唑片（每片含左奥硝唑</a:t>
            </a:r>
            <a:r>
              <a:rPr lang="en-US" altLang="zh-CN" sz="1200" dirty="0">
                <a:latin typeface="黑体" panose="02010609060101010101" pitchFamily="49" charset="-122"/>
                <a:ea typeface="黑体" panose="02010609060101010101" pitchFamily="49" charset="-122"/>
              </a:rPr>
              <a:t>250mg</a:t>
            </a:r>
            <a:r>
              <a:rPr lang="zh-CN" altLang="en-US" sz="1200" dirty="0">
                <a:latin typeface="黑体" panose="02010609060101010101" pitchFamily="49" charset="-122"/>
                <a:ea typeface="黑体" panose="02010609060101010101" pitchFamily="49" charset="-122"/>
              </a:rPr>
              <a:t>）或奥硝唑分散片（每片含奥硝唑</a:t>
            </a:r>
            <a:r>
              <a:rPr lang="en-US" altLang="zh-CN" sz="1200" dirty="0">
                <a:latin typeface="黑体" panose="02010609060101010101" pitchFamily="49" charset="-122"/>
                <a:ea typeface="黑体" panose="02010609060101010101" pitchFamily="49" charset="-122"/>
              </a:rPr>
              <a:t>250mg</a:t>
            </a:r>
            <a:r>
              <a:rPr lang="zh-CN" altLang="en-US" sz="1200" dirty="0">
                <a:latin typeface="黑体" panose="02010609060101010101" pitchFamily="49" charset="-122"/>
                <a:ea typeface="黑体" panose="02010609060101010101" pitchFamily="49" charset="-122"/>
              </a:rPr>
              <a:t>）每次</a:t>
            </a:r>
            <a:r>
              <a:rPr lang="en-US" altLang="zh-CN" sz="1200" dirty="0">
                <a:latin typeface="黑体" panose="02010609060101010101" pitchFamily="49" charset="-122"/>
                <a:ea typeface="黑体" panose="02010609060101010101" pitchFamily="49" charset="-122"/>
              </a:rPr>
              <a:t>2</a:t>
            </a:r>
            <a:r>
              <a:rPr lang="zh-CN" altLang="en-US" sz="1200" dirty="0">
                <a:latin typeface="黑体" panose="02010609060101010101" pitchFamily="49" charset="-122"/>
                <a:ea typeface="黑体" panose="02010609060101010101" pitchFamily="49" charset="-122"/>
              </a:rPr>
              <a:t>片，每日</a:t>
            </a:r>
            <a:r>
              <a:rPr lang="en-US" altLang="zh-CN" sz="1200" dirty="0">
                <a:latin typeface="黑体" panose="02010609060101010101" pitchFamily="49" charset="-122"/>
                <a:ea typeface="黑体" panose="02010609060101010101" pitchFamily="49" charset="-122"/>
              </a:rPr>
              <a:t>2</a:t>
            </a:r>
            <a:r>
              <a:rPr lang="zh-CN" altLang="en-US" sz="1200" dirty="0">
                <a:latin typeface="黑体" panose="02010609060101010101" pitchFamily="49" charset="-122"/>
                <a:ea typeface="黑体" panose="02010609060101010101" pitchFamily="49" charset="-122"/>
              </a:rPr>
              <a:t>次，在治疗口腔厌氧菌感染性疾病、滴虫性阴道炎时，</a:t>
            </a:r>
            <a:r>
              <a:rPr lang="zh-CN" altLang="en-US" sz="1200" b="1" dirty="0">
                <a:latin typeface="黑体" panose="02010609060101010101" pitchFamily="49" charset="-122"/>
                <a:ea typeface="黑体" panose="02010609060101010101" pitchFamily="49" charset="-122"/>
              </a:rPr>
              <a:t>两种药物均能有效治疗且左奥硝唑有效性不劣于奥硝唑</a:t>
            </a:r>
            <a:r>
              <a:rPr lang="zh-CN" altLang="en-US" sz="1200" dirty="0">
                <a:latin typeface="黑体" panose="02010609060101010101" pitchFamily="49" charset="-122"/>
                <a:ea typeface="黑体" panose="02010609060101010101" pitchFamily="49" charset="-122"/>
              </a:rPr>
              <a:t>。两种药物不良反应发生率比较差异无统计学意义（</a:t>
            </a:r>
            <a:r>
              <a:rPr lang="en-US" altLang="zh-CN" sz="1200" dirty="0">
                <a:latin typeface="黑体" panose="02010609060101010101" pitchFamily="49" charset="-122"/>
                <a:ea typeface="黑体" panose="02010609060101010101" pitchFamily="49" charset="-122"/>
              </a:rPr>
              <a:t>P&gt;0.05</a:t>
            </a:r>
            <a:r>
              <a:rPr lang="zh-CN" altLang="en-US" sz="1200" dirty="0">
                <a:latin typeface="黑体" panose="02010609060101010101" pitchFamily="49" charset="-122"/>
                <a:ea typeface="黑体" panose="02010609060101010101" pitchFamily="49" charset="-122"/>
              </a:rPr>
              <a:t>）。</a:t>
            </a:r>
            <a:endParaRPr lang="zh-CN" altLang="zh-CN" sz="1600" dirty="0">
              <a:latin typeface="黑体" panose="02010609060101010101" pitchFamily="49" charset="-122"/>
              <a:ea typeface="黑体" panose="02010609060101010101" pitchFamily="49" charset="-122"/>
            </a:endParaRPr>
          </a:p>
        </p:txBody>
      </p:sp>
      <p:sp>
        <p:nvSpPr>
          <p:cNvPr id="3" name="文本框 9">
            <a:extLst>
              <a:ext uri="{FF2B5EF4-FFF2-40B4-BE49-F238E27FC236}">
                <a16:creationId xmlns:a16="http://schemas.microsoft.com/office/drawing/2014/main" id="{4A0D2088-B8B2-E85F-4AAB-89276FCF5F8F}"/>
              </a:ext>
            </a:extLst>
          </p:cNvPr>
          <p:cNvSpPr txBox="1">
            <a:spLocks noChangeArrowheads="1"/>
          </p:cNvSpPr>
          <p:nvPr/>
        </p:nvSpPr>
        <p:spPr bwMode="auto">
          <a:xfrm>
            <a:off x="965732" y="4060044"/>
            <a:ext cx="9920439" cy="1372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lang="zh-CN" altLang="en-US" sz="1600" b="1" dirty="0">
                <a:solidFill>
                  <a:srgbClr val="FF0000"/>
                </a:solidFill>
                <a:latin typeface="黑体" panose="02010609060101010101" pitchFamily="49" charset="-122"/>
                <a:ea typeface="黑体" panose="02010609060101010101" pitchFamily="49" charset="-122"/>
              </a:rPr>
              <a:t>临床指南</a:t>
            </a:r>
            <a:r>
              <a:rPr lang="en-US" altLang="zh-CN" sz="1600" b="1" dirty="0">
                <a:solidFill>
                  <a:srgbClr val="FF0000"/>
                </a:solidFill>
                <a:latin typeface="黑体" panose="02010609060101010101" pitchFamily="49" charset="-122"/>
                <a:ea typeface="黑体" panose="02010609060101010101" pitchFamily="49" charset="-122"/>
              </a:rPr>
              <a:t>/</a:t>
            </a:r>
            <a:r>
              <a:rPr lang="zh-CN" altLang="en-US" sz="1600" b="1" dirty="0">
                <a:solidFill>
                  <a:srgbClr val="FF0000"/>
                </a:solidFill>
                <a:latin typeface="黑体" panose="02010609060101010101" pitchFamily="49" charset="-122"/>
                <a:ea typeface="黑体" panose="02010609060101010101" pitchFamily="49" charset="-122"/>
              </a:rPr>
              <a:t>诊疗规范推荐情况：</a:t>
            </a:r>
            <a:endParaRPr lang="en-US" altLang="zh-CN" sz="1600" b="1" dirty="0">
              <a:solidFill>
                <a:srgbClr val="FF0000"/>
              </a:solidFill>
              <a:latin typeface="黑体" panose="02010609060101010101" pitchFamily="49" charset="-122"/>
              <a:ea typeface="黑体" panose="02010609060101010101" pitchFamily="49" charset="-122"/>
            </a:endParaRPr>
          </a:p>
          <a:p>
            <a:pPr>
              <a:lnSpc>
                <a:spcPct val="150000"/>
              </a:lnSpc>
            </a:pPr>
            <a:r>
              <a:rPr lang="zh-CN" altLang="en-US" sz="1200" dirty="0">
                <a:latin typeface="黑体" panose="02010609060101010101" pitchFamily="49" charset="-122"/>
                <a:ea typeface="黑体" panose="02010609060101010101" pitchFamily="49" charset="-122"/>
              </a:rPr>
              <a:t>中国腹腔感染诊治指南（</a:t>
            </a:r>
            <a:r>
              <a:rPr lang="en-US" altLang="zh-CN" sz="1200" dirty="0">
                <a:latin typeface="黑体" panose="02010609060101010101" pitchFamily="49" charset="-122"/>
                <a:ea typeface="黑体" panose="02010609060101010101" pitchFamily="49" charset="-122"/>
              </a:rPr>
              <a:t>2019</a:t>
            </a:r>
            <a:r>
              <a:rPr lang="zh-CN" altLang="en-US" sz="1200" dirty="0">
                <a:latin typeface="黑体" panose="02010609060101010101" pitchFamily="49" charset="-122"/>
                <a:ea typeface="黑体" panose="02010609060101010101" pitchFamily="49" charset="-122"/>
              </a:rPr>
              <a:t>版）</a:t>
            </a:r>
            <a:r>
              <a:rPr lang="en-US" altLang="zh-CN" sz="1200" dirty="0">
                <a:latin typeface="黑体" panose="02010609060101010101" pitchFamily="49" charset="-122"/>
                <a:ea typeface="黑体" panose="02010609060101010101" pitchFamily="49" charset="-122"/>
              </a:rPr>
              <a:t>:</a:t>
            </a:r>
            <a:r>
              <a:rPr lang="zh-CN" altLang="en-US" sz="1200" dirty="0">
                <a:latin typeface="黑体" panose="02010609060101010101" pitchFamily="49" charset="-122"/>
                <a:ea typeface="黑体" panose="02010609060101010101" pitchFamily="49" charset="-122"/>
              </a:rPr>
              <a:t>新一代硝基咪唑类药物，如吗啉硝唑、左奥硝唑等，在抗厌氧菌方面均表现良好的疗效，且不良反应率更低。</a:t>
            </a:r>
            <a:endParaRPr lang="en-US" altLang="zh-CN" sz="1200" dirty="0">
              <a:latin typeface="黑体" panose="02010609060101010101" pitchFamily="49" charset="-122"/>
              <a:ea typeface="黑体" panose="02010609060101010101" pitchFamily="49" charset="-122"/>
            </a:endParaRPr>
          </a:p>
          <a:p>
            <a:pPr>
              <a:lnSpc>
                <a:spcPct val="150000"/>
              </a:lnSpc>
            </a:pPr>
            <a:r>
              <a:rPr lang="zh-CN" altLang="en-US" sz="1200" dirty="0">
                <a:latin typeface="黑体" panose="02010609060101010101" pitchFamily="49" charset="-122"/>
                <a:ea typeface="黑体" panose="02010609060101010101" pitchFamily="49" charset="-122"/>
              </a:rPr>
              <a:t>卒中相关性肺炎诊治中国专家共识</a:t>
            </a:r>
            <a:r>
              <a:rPr lang="en-US" altLang="zh-CN" sz="1200" dirty="0">
                <a:latin typeface="黑体" panose="02010609060101010101" pitchFamily="49" charset="-122"/>
                <a:ea typeface="黑体" panose="02010609060101010101" pitchFamily="49" charset="-122"/>
              </a:rPr>
              <a:t>(2019</a:t>
            </a:r>
            <a:r>
              <a:rPr lang="zh-CN" altLang="en-US" sz="1200" dirty="0">
                <a:latin typeface="黑体" panose="02010609060101010101" pitchFamily="49" charset="-122"/>
                <a:ea typeface="黑体" panose="02010609060101010101" pitchFamily="49" charset="-122"/>
              </a:rPr>
              <a:t>更新版</a:t>
            </a:r>
            <a:r>
              <a:rPr lang="en-US" altLang="zh-CN" sz="1200" dirty="0">
                <a:latin typeface="黑体" panose="02010609060101010101" pitchFamily="49" charset="-122"/>
                <a:ea typeface="黑体" panose="02010609060101010101" pitchFamily="49" charset="-122"/>
              </a:rPr>
              <a:t>):</a:t>
            </a:r>
            <a:r>
              <a:rPr lang="zh-CN" altLang="en-US" sz="1200" dirty="0">
                <a:latin typeface="黑体" panose="02010609060101010101" pitchFamily="49" charset="-122"/>
                <a:ea typeface="黑体" panose="02010609060101010101" pitchFamily="49" charset="-122"/>
              </a:rPr>
              <a:t>兼顾厌氧菌的混合感染治疗可考虑联合用药，抗厌氧菌的治疗可以首选硝基咪唑类药物</a:t>
            </a:r>
            <a:r>
              <a:rPr lang="en-US" altLang="zh-CN" sz="1200" dirty="0">
                <a:latin typeface="黑体" panose="02010609060101010101" pitchFamily="49" charset="-122"/>
                <a:ea typeface="黑体" panose="02010609060101010101" pitchFamily="49" charset="-122"/>
              </a:rPr>
              <a:t>(</a:t>
            </a:r>
            <a:r>
              <a:rPr lang="zh-CN" altLang="en-US" sz="1200" dirty="0">
                <a:latin typeface="黑体" panose="02010609060101010101" pitchFamily="49" charset="-122"/>
                <a:ea typeface="黑体" panose="02010609060101010101" pitchFamily="49" charset="-122"/>
              </a:rPr>
              <a:t>如左旋奥硝唑、甲硝唑、替硝唑等</a:t>
            </a:r>
            <a:r>
              <a:rPr lang="en-US" altLang="zh-CN" sz="1200" dirty="0">
                <a:latin typeface="黑体" panose="02010609060101010101" pitchFamily="49" charset="-122"/>
                <a:ea typeface="黑体" panose="02010609060101010101" pitchFamily="49" charset="-122"/>
              </a:rPr>
              <a:t>)</a:t>
            </a:r>
            <a:r>
              <a:rPr lang="zh-CN" altLang="en-US" sz="1200" dirty="0">
                <a:latin typeface="黑体" panose="02010609060101010101" pitchFamily="49" charset="-122"/>
                <a:ea typeface="黑体" panose="02010609060101010101" pitchFamily="49" charset="-122"/>
              </a:rPr>
              <a:t>。</a:t>
            </a:r>
          </a:p>
        </p:txBody>
      </p:sp>
      <p:sp>
        <p:nvSpPr>
          <p:cNvPr id="4" name="文本框 9">
            <a:extLst>
              <a:ext uri="{FF2B5EF4-FFF2-40B4-BE49-F238E27FC236}">
                <a16:creationId xmlns:a16="http://schemas.microsoft.com/office/drawing/2014/main" id="{1860C0E9-2CB0-E356-4000-04625149EA8A}"/>
              </a:ext>
            </a:extLst>
          </p:cNvPr>
          <p:cNvSpPr txBox="1">
            <a:spLocks noChangeArrowheads="1"/>
          </p:cNvSpPr>
          <p:nvPr/>
        </p:nvSpPr>
        <p:spPr bwMode="auto">
          <a:xfrm>
            <a:off x="965732" y="5502223"/>
            <a:ext cx="9920439" cy="818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lang="zh-CN" altLang="en-US" sz="1600" b="1" dirty="0">
                <a:solidFill>
                  <a:srgbClr val="FF0000"/>
                </a:solidFill>
                <a:latin typeface="黑体" panose="02010609060101010101" pitchFamily="49" charset="-122"/>
                <a:ea typeface="黑体" panose="02010609060101010101" pitchFamily="49" charset="-122"/>
              </a:rPr>
              <a:t>国家药监局药品审评中心</a:t>
            </a:r>
            <a:r>
              <a:rPr lang="en-US" altLang="zh-CN" sz="1600" b="1" dirty="0">
                <a:solidFill>
                  <a:srgbClr val="FF0000"/>
                </a:solidFill>
                <a:latin typeface="黑体" panose="02010609060101010101" pitchFamily="49" charset="-122"/>
                <a:ea typeface="黑体" panose="02010609060101010101" pitchFamily="49" charset="-122"/>
              </a:rPr>
              <a:t>《</a:t>
            </a:r>
            <a:r>
              <a:rPr lang="zh-CN" altLang="en-US" sz="1600" b="1" dirty="0">
                <a:solidFill>
                  <a:srgbClr val="FF0000"/>
                </a:solidFill>
                <a:latin typeface="黑体" panose="02010609060101010101" pitchFamily="49" charset="-122"/>
                <a:ea typeface="黑体" panose="02010609060101010101" pitchFamily="49" charset="-122"/>
              </a:rPr>
              <a:t>技术审评报告</a:t>
            </a:r>
            <a:r>
              <a:rPr lang="en-US" altLang="zh-CN" sz="1600" b="1" dirty="0">
                <a:solidFill>
                  <a:srgbClr val="FF0000"/>
                </a:solidFill>
                <a:latin typeface="黑体" panose="02010609060101010101" pitchFamily="49" charset="-122"/>
                <a:ea typeface="黑体" panose="02010609060101010101" pitchFamily="49" charset="-122"/>
              </a:rPr>
              <a:t>》</a:t>
            </a:r>
            <a:r>
              <a:rPr lang="zh-CN" altLang="en-US" sz="1600" b="1" dirty="0">
                <a:solidFill>
                  <a:srgbClr val="FF0000"/>
                </a:solidFill>
                <a:latin typeface="黑体" panose="02010609060101010101" pitchFamily="49" charset="-122"/>
                <a:ea typeface="黑体" panose="02010609060101010101" pitchFamily="49" charset="-122"/>
              </a:rPr>
              <a:t>中关于本药品有效性的描述：</a:t>
            </a:r>
            <a:endParaRPr lang="en-US" altLang="zh-CN" sz="1600" b="1" dirty="0">
              <a:solidFill>
                <a:srgbClr val="FF0000"/>
              </a:solidFill>
              <a:latin typeface="黑体" panose="02010609060101010101" pitchFamily="49" charset="-122"/>
              <a:ea typeface="黑体" panose="02010609060101010101" pitchFamily="49" charset="-122"/>
            </a:endParaRPr>
          </a:p>
          <a:p>
            <a:pPr>
              <a:lnSpc>
                <a:spcPct val="150000"/>
              </a:lnSpc>
            </a:pPr>
            <a:r>
              <a:rPr lang="zh-CN" altLang="en-US" sz="1200" dirty="0">
                <a:latin typeface="黑体" panose="02010609060101010101" pitchFamily="49" charset="-122"/>
                <a:ea typeface="黑体" panose="02010609060101010101" pitchFamily="49" charset="-122"/>
              </a:rPr>
              <a:t>本品以已批准上市的左奥硝唑片为参比制剂开展了 </a:t>
            </a:r>
            <a:r>
              <a:rPr lang="en-US" altLang="zh-CN" sz="1200" dirty="0">
                <a:latin typeface="黑体" panose="02010609060101010101" pitchFamily="49" charset="-122"/>
                <a:ea typeface="黑体" panose="02010609060101010101" pitchFamily="49" charset="-122"/>
              </a:rPr>
              <a:t>BE </a:t>
            </a:r>
            <a:r>
              <a:rPr lang="zh-CN" altLang="en-US" sz="1200" dirty="0">
                <a:latin typeface="黑体" panose="02010609060101010101" pitchFamily="49" charset="-122"/>
                <a:ea typeface="黑体" panose="02010609060101010101" pitchFamily="49" charset="-122"/>
              </a:rPr>
              <a:t>试验，桥接左奥硝唑片的有效性数据。</a:t>
            </a:r>
          </a:p>
        </p:txBody>
      </p:sp>
    </p:spTree>
    <p:extLst>
      <p:ext uri="{BB962C8B-B14F-4D97-AF65-F5344CB8AC3E}">
        <p14:creationId xmlns:p14="http://schemas.microsoft.com/office/powerpoint/2010/main" val="1508844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60020" y="554673"/>
            <a:ext cx="9310370" cy="460375"/>
          </a:xfrm>
          <a:prstGeom prst="rect">
            <a:avLst/>
          </a:prstGeom>
          <a:noFill/>
        </p:spPr>
        <p:txBody>
          <a:bodyPr wrap="square" rtlCol="0" anchor="ctr" anchorCtr="0">
            <a:spAutoFit/>
          </a:bodyPr>
          <a:lstStyle/>
          <a:p>
            <a:pPr algn="ctr"/>
            <a:r>
              <a:rPr lang="zh-CN" altLang="en-US" sz="2400" b="1" dirty="0">
                <a:solidFill>
                  <a:schemeClr val="bg1"/>
                </a:solidFill>
                <a:latin typeface="微软雅黑" panose="020B0503020204020204" pitchFamily="34" charset="-122"/>
                <a:ea typeface="微软雅黑" panose="020B0503020204020204" pitchFamily="34" charset="-122"/>
              </a:rPr>
              <a:t>创新性</a:t>
            </a:r>
          </a:p>
        </p:txBody>
      </p:sp>
      <p:sp>
        <p:nvSpPr>
          <p:cNvPr id="14" name="文本框 22">
            <a:extLst>
              <a:ext uri="{FF2B5EF4-FFF2-40B4-BE49-F238E27FC236}">
                <a16:creationId xmlns:a16="http://schemas.microsoft.com/office/drawing/2014/main" id="{FD4E606C-9470-8BA3-DD7A-0D4609953C41}"/>
              </a:ext>
            </a:extLst>
          </p:cNvPr>
          <p:cNvSpPr txBox="1">
            <a:spLocks noChangeArrowheads="1"/>
          </p:cNvSpPr>
          <p:nvPr/>
        </p:nvSpPr>
        <p:spPr bwMode="auto">
          <a:xfrm>
            <a:off x="830338" y="3507275"/>
            <a:ext cx="104790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黑体" panose="02010609060101010101" pitchFamily="49" charset="-122"/>
                <a:ea typeface="黑体" panose="02010609060101010101" pitchFamily="49" charset="-122"/>
              </a:rPr>
              <a:t> </a:t>
            </a:r>
            <a:endParaRPr lang="zh-CN" altLang="en-US">
              <a:latin typeface="黑体" panose="02010609060101010101" pitchFamily="49" charset="-122"/>
              <a:ea typeface="黑体" panose="02010609060101010101" pitchFamily="49" charset="-122"/>
            </a:endParaRPr>
          </a:p>
        </p:txBody>
      </p:sp>
      <p:sp>
        <p:nvSpPr>
          <p:cNvPr id="2" name="文本框 14">
            <a:extLst>
              <a:ext uri="{FF2B5EF4-FFF2-40B4-BE49-F238E27FC236}">
                <a16:creationId xmlns:a16="http://schemas.microsoft.com/office/drawing/2014/main" id="{77D0674C-70A0-573E-0AB4-D5A78DDBF406}"/>
              </a:ext>
            </a:extLst>
          </p:cNvPr>
          <p:cNvSpPr txBox="1">
            <a:spLocks noChangeArrowheads="1"/>
          </p:cNvSpPr>
          <p:nvPr/>
        </p:nvSpPr>
        <p:spPr bwMode="auto">
          <a:xfrm>
            <a:off x="965731" y="1275975"/>
            <a:ext cx="9920439" cy="1265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lang="zh-CN" altLang="en-US" sz="1600" b="1" dirty="0">
                <a:solidFill>
                  <a:srgbClr val="FF0000"/>
                </a:solidFill>
                <a:latin typeface="黑体" panose="02010609060101010101" pitchFamily="49" charset="-122"/>
                <a:ea typeface="黑体" panose="02010609060101010101" pitchFamily="49" charset="-122"/>
              </a:rPr>
              <a:t>主要创新点：</a:t>
            </a:r>
            <a:endParaRPr lang="en-US" altLang="zh-CN" sz="1600" b="1" dirty="0">
              <a:solidFill>
                <a:srgbClr val="FF0000"/>
              </a:solidFill>
              <a:latin typeface="黑体" panose="02010609060101010101" pitchFamily="49" charset="-122"/>
              <a:ea typeface="黑体" panose="02010609060101010101" pitchFamily="49" charset="-122"/>
            </a:endParaRPr>
          </a:p>
          <a:p>
            <a:pPr eaLnBrk="1" hangingPunct="1">
              <a:lnSpc>
                <a:spcPct val="150000"/>
              </a:lnSpc>
            </a:pPr>
            <a:r>
              <a:rPr lang="zh-CN" altLang="en-US" sz="1600" dirty="0">
                <a:latin typeface="黑体" panose="02010609060101010101" pitchFamily="49" charset="-122"/>
                <a:ea typeface="黑体" panose="02010609060101010101" pitchFamily="49" charset="-122"/>
              </a:rPr>
              <a:t>左奥硝唑胶囊为奥硝唑的左旋体，在结构上保留了奥硝唑中有效的作用成分左旋体，摒弃了引起不良反应的右旋体。</a:t>
            </a:r>
          </a:p>
        </p:txBody>
      </p:sp>
      <p:sp>
        <p:nvSpPr>
          <p:cNvPr id="3" name="文本框 9">
            <a:extLst>
              <a:ext uri="{FF2B5EF4-FFF2-40B4-BE49-F238E27FC236}">
                <a16:creationId xmlns:a16="http://schemas.microsoft.com/office/drawing/2014/main" id="{C170F839-4024-A720-6810-1445F3E4AD7A}"/>
              </a:ext>
            </a:extLst>
          </p:cNvPr>
          <p:cNvSpPr txBox="1">
            <a:spLocks noChangeArrowheads="1"/>
          </p:cNvSpPr>
          <p:nvPr/>
        </p:nvSpPr>
        <p:spPr bwMode="auto">
          <a:xfrm>
            <a:off x="965731" y="2625893"/>
            <a:ext cx="9920439" cy="1696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lang="zh-CN" altLang="en-US" sz="1600" b="1" dirty="0">
                <a:solidFill>
                  <a:srgbClr val="FF0000"/>
                </a:solidFill>
                <a:latin typeface="黑体" panose="02010609060101010101" pitchFamily="49" charset="-122"/>
                <a:ea typeface="黑体" panose="02010609060101010101" pitchFamily="49" charset="-122"/>
              </a:rPr>
              <a:t>该创新带来的疗效或安全性方面的优势：</a:t>
            </a:r>
            <a:endParaRPr lang="en-US" altLang="zh-CN" sz="1600" b="1" dirty="0">
              <a:solidFill>
                <a:srgbClr val="FF0000"/>
              </a:solidFill>
              <a:latin typeface="黑体" panose="02010609060101010101" pitchFamily="49" charset="-122"/>
              <a:ea typeface="黑体" panose="02010609060101010101" pitchFamily="49" charset="-122"/>
            </a:endParaRPr>
          </a:p>
          <a:p>
            <a:pPr>
              <a:lnSpc>
                <a:spcPct val="150000"/>
              </a:lnSpc>
            </a:pPr>
            <a:r>
              <a:rPr lang="zh-CN" altLang="en-US" sz="1600" dirty="0">
                <a:latin typeface="黑体" panose="02010609060101010101" pitchFamily="49" charset="-122"/>
                <a:ea typeface="黑体" panose="02010609060101010101" pitchFamily="49" charset="-122"/>
              </a:rPr>
              <a:t>左奥硝唑与其它硝基咪唑药物相比，其抗菌作用强、生物利用度高、抗菌谱广、安全性好、使用方便。</a:t>
            </a:r>
            <a:endParaRPr lang="en-US" altLang="zh-CN" sz="1600" dirty="0">
              <a:latin typeface="黑体" panose="02010609060101010101" pitchFamily="49" charset="-122"/>
              <a:ea typeface="黑体" panose="02010609060101010101" pitchFamily="49" charset="-122"/>
            </a:endParaRPr>
          </a:p>
          <a:p>
            <a:pPr>
              <a:lnSpc>
                <a:spcPct val="150000"/>
              </a:lnSpc>
            </a:pPr>
            <a:r>
              <a:rPr lang="zh-CN" altLang="en-US" sz="1600" dirty="0">
                <a:latin typeface="黑体" panose="02010609060101010101" pitchFamily="49" charset="-122"/>
                <a:ea typeface="黑体" panose="02010609060101010101" pitchFamily="49" charset="-122"/>
              </a:rPr>
              <a:t>安全性方面</a:t>
            </a:r>
            <a:r>
              <a:rPr lang="en-US" altLang="zh-CN" sz="1600" dirty="0">
                <a:latin typeface="黑体" panose="02010609060101010101" pitchFamily="49" charset="-122"/>
                <a:ea typeface="黑体" panose="02010609060101010101" pitchFamily="49" charset="-122"/>
              </a:rPr>
              <a:t>:</a:t>
            </a:r>
            <a:r>
              <a:rPr lang="zh-CN" altLang="en-US" sz="1600" dirty="0">
                <a:latin typeface="黑体" panose="02010609060101010101" pitchFamily="49" charset="-122"/>
                <a:ea typeface="黑体" panose="02010609060101010101" pitchFamily="49" charset="-122"/>
              </a:rPr>
              <a:t>一般药理研究结果显示，左奥硝唑对小鼠的中枢神经系统及心血管系统的影响明显小于已上市药奥硝唑的影响程度。</a:t>
            </a:r>
          </a:p>
        </p:txBody>
      </p:sp>
      <p:sp>
        <p:nvSpPr>
          <p:cNvPr id="4" name="文本框 9">
            <a:extLst>
              <a:ext uri="{FF2B5EF4-FFF2-40B4-BE49-F238E27FC236}">
                <a16:creationId xmlns:a16="http://schemas.microsoft.com/office/drawing/2014/main" id="{3E3BE7E3-71A1-970D-E259-DDBB27472D4A}"/>
              </a:ext>
            </a:extLst>
          </p:cNvPr>
          <p:cNvSpPr txBox="1">
            <a:spLocks noChangeArrowheads="1"/>
          </p:cNvSpPr>
          <p:nvPr/>
        </p:nvSpPr>
        <p:spPr bwMode="auto">
          <a:xfrm>
            <a:off x="965731" y="4392383"/>
            <a:ext cx="9920439" cy="896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lang="zh-CN" altLang="en-US" sz="1600" b="1" dirty="0">
                <a:solidFill>
                  <a:srgbClr val="FF0000"/>
                </a:solidFill>
                <a:latin typeface="黑体" panose="02010609060101010101" pitchFamily="49" charset="-122"/>
                <a:ea typeface="黑体" panose="02010609060101010101" pitchFamily="49" charset="-122"/>
              </a:rPr>
              <a:t>是否为自主知识产权的创新药：</a:t>
            </a:r>
            <a:endParaRPr lang="en-US" altLang="zh-CN" sz="1600" b="1" dirty="0">
              <a:solidFill>
                <a:srgbClr val="FF0000"/>
              </a:solidFill>
              <a:latin typeface="黑体" panose="02010609060101010101" pitchFamily="49" charset="-122"/>
              <a:ea typeface="黑体" panose="02010609060101010101" pitchFamily="49" charset="-122"/>
            </a:endParaRPr>
          </a:p>
          <a:p>
            <a:pPr>
              <a:lnSpc>
                <a:spcPct val="150000"/>
              </a:lnSpc>
            </a:pPr>
            <a:r>
              <a:rPr lang="zh-CN" altLang="en-US" sz="1600" dirty="0">
                <a:latin typeface="黑体" panose="02010609060101010101" pitchFamily="49" charset="-122"/>
                <a:ea typeface="黑体" panose="02010609060101010101" pitchFamily="49" charset="-122"/>
              </a:rPr>
              <a:t>无。</a:t>
            </a:r>
          </a:p>
        </p:txBody>
      </p:sp>
      <p:sp>
        <p:nvSpPr>
          <p:cNvPr id="5" name="文本框 9">
            <a:extLst>
              <a:ext uri="{FF2B5EF4-FFF2-40B4-BE49-F238E27FC236}">
                <a16:creationId xmlns:a16="http://schemas.microsoft.com/office/drawing/2014/main" id="{6A312AAE-8396-73C1-E8B3-877CC51CECD8}"/>
              </a:ext>
            </a:extLst>
          </p:cNvPr>
          <p:cNvSpPr txBox="1">
            <a:spLocks noChangeArrowheads="1"/>
          </p:cNvSpPr>
          <p:nvPr/>
        </p:nvSpPr>
        <p:spPr bwMode="auto">
          <a:xfrm>
            <a:off x="965731" y="5395675"/>
            <a:ext cx="9920439" cy="896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lang="zh-CN" altLang="en-US" sz="1600" b="1" dirty="0">
                <a:solidFill>
                  <a:srgbClr val="FF0000"/>
                </a:solidFill>
                <a:latin typeface="黑体" panose="02010609060101010101" pitchFamily="49" charset="-122"/>
                <a:ea typeface="黑体" panose="02010609060101010101" pitchFamily="49" charset="-122"/>
              </a:rPr>
              <a:t>药品注册分类：</a:t>
            </a:r>
            <a:endParaRPr lang="en-US" altLang="zh-CN" sz="1600" b="1" dirty="0">
              <a:solidFill>
                <a:srgbClr val="FF0000"/>
              </a:solidFill>
              <a:latin typeface="黑体" panose="02010609060101010101" pitchFamily="49" charset="-122"/>
              <a:ea typeface="黑体" panose="02010609060101010101" pitchFamily="49" charset="-122"/>
            </a:endParaRPr>
          </a:p>
          <a:p>
            <a:pPr>
              <a:lnSpc>
                <a:spcPct val="150000"/>
              </a:lnSpc>
            </a:pPr>
            <a:r>
              <a:rPr lang="zh-CN" altLang="en-US" sz="1600" dirty="0">
                <a:latin typeface="黑体" panose="02010609060101010101" pitchFamily="49" charset="-122"/>
                <a:ea typeface="黑体" panose="02010609060101010101" pitchFamily="49" charset="-122"/>
              </a:rPr>
              <a:t>原化学药品</a:t>
            </a:r>
            <a:r>
              <a:rPr lang="en-US" altLang="zh-CN" sz="1600" dirty="0">
                <a:latin typeface="黑体" panose="02010609060101010101" pitchFamily="49" charset="-122"/>
                <a:ea typeface="黑体" panose="02010609060101010101" pitchFamily="49" charset="-122"/>
              </a:rPr>
              <a:t>1.3</a:t>
            </a:r>
            <a:r>
              <a:rPr lang="zh-CN" altLang="en-US" sz="1600" dirty="0">
                <a:latin typeface="黑体" panose="02010609060101010101" pitchFamily="49" charset="-122"/>
                <a:ea typeface="黑体" panose="02010609060101010101" pitchFamily="49" charset="-122"/>
              </a:rPr>
              <a:t>类</a:t>
            </a:r>
          </a:p>
        </p:txBody>
      </p:sp>
    </p:spTree>
    <p:extLst>
      <p:ext uri="{BB962C8B-B14F-4D97-AF65-F5344CB8AC3E}">
        <p14:creationId xmlns:p14="http://schemas.microsoft.com/office/powerpoint/2010/main" val="2117560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60020" y="554673"/>
            <a:ext cx="9310370" cy="460375"/>
          </a:xfrm>
          <a:prstGeom prst="rect">
            <a:avLst/>
          </a:prstGeom>
          <a:noFill/>
        </p:spPr>
        <p:txBody>
          <a:bodyPr wrap="square" rtlCol="0" anchor="ctr" anchorCtr="0">
            <a:spAutoFit/>
          </a:bodyPr>
          <a:lstStyle/>
          <a:p>
            <a:pPr algn="ctr"/>
            <a:r>
              <a:rPr lang="zh-CN" altLang="en-US" sz="2400" b="1" dirty="0">
                <a:solidFill>
                  <a:schemeClr val="bg1"/>
                </a:solidFill>
                <a:latin typeface="微软雅黑" panose="020B0503020204020204" pitchFamily="34" charset="-122"/>
                <a:ea typeface="微软雅黑" panose="020B0503020204020204" pitchFamily="34" charset="-122"/>
              </a:rPr>
              <a:t>公平性</a:t>
            </a:r>
          </a:p>
        </p:txBody>
      </p:sp>
      <p:sp>
        <p:nvSpPr>
          <p:cNvPr id="14" name="文本框 22">
            <a:extLst>
              <a:ext uri="{FF2B5EF4-FFF2-40B4-BE49-F238E27FC236}">
                <a16:creationId xmlns:a16="http://schemas.microsoft.com/office/drawing/2014/main" id="{FD4E606C-9470-8BA3-DD7A-0D4609953C41}"/>
              </a:ext>
            </a:extLst>
          </p:cNvPr>
          <p:cNvSpPr txBox="1">
            <a:spLocks noChangeArrowheads="1"/>
          </p:cNvSpPr>
          <p:nvPr/>
        </p:nvSpPr>
        <p:spPr bwMode="auto">
          <a:xfrm>
            <a:off x="830338" y="3507275"/>
            <a:ext cx="104790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黑体" panose="02010609060101010101" pitchFamily="49" charset="-122"/>
                <a:ea typeface="黑体" panose="02010609060101010101" pitchFamily="49" charset="-122"/>
              </a:rPr>
              <a:t> </a:t>
            </a:r>
            <a:endParaRPr lang="zh-CN" altLang="en-US">
              <a:latin typeface="黑体" panose="02010609060101010101" pitchFamily="49" charset="-122"/>
              <a:ea typeface="黑体" panose="02010609060101010101" pitchFamily="49" charset="-122"/>
            </a:endParaRPr>
          </a:p>
        </p:txBody>
      </p:sp>
      <p:sp>
        <p:nvSpPr>
          <p:cNvPr id="2" name="文本框 14">
            <a:extLst>
              <a:ext uri="{FF2B5EF4-FFF2-40B4-BE49-F238E27FC236}">
                <a16:creationId xmlns:a16="http://schemas.microsoft.com/office/drawing/2014/main" id="{5098AB9F-EC13-88D5-709E-3549DCF1E20C}"/>
              </a:ext>
            </a:extLst>
          </p:cNvPr>
          <p:cNvSpPr txBox="1">
            <a:spLocks noChangeArrowheads="1"/>
          </p:cNvSpPr>
          <p:nvPr/>
        </p:nvSpPr>
        <p:spPr bwMode="auto">
          <a:xfrm>
            <a:off x="965731" y="1439600"/>
            <a:ext cx="10055830" cy="206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lang="zh-CN" altLang="en-US" b="1" dirty="0">
                <a:solidFill>
                  <a:srgbClr val="FF0000"/>
                </a:solidFill>
                <a:latin typeface="黑体" panose="02010609060101010101" pitchFamily="49" charset="-122"/>
                <a:ea typeface="黑体" panose="02010609060101010101" pitchFamily="49" charset="-122"/>
              </a:rPr>
              <a:t>是否能够弥补药品目录短板：</a:t>
            </a:r>
            <a:endParaRPr lang="en-US" altLang="zh-CN" b="1" dirty="0">
              <a:solidFill>
                <a:srgbClr val="FF0000"/>
              </a:solidFill>
              <a:latin typeface="黑体" panose="02010609060101010101" pitchFamily="49" charset="-122"/>
              <a:ea typeface="黑体" panose="02010609060101010101" pitchFamily="49" charset="-122"/>
            </a:endParaRPr>
          </a:p>
          <a:p>
            <a:pPr eaLnBrk="1" hangingPunct="1">
              <a:lnSpc>
                <a:spcPct val="150000"/>
              </a:lnSpc>
            </a:pPr>
            <a:r>
              <a:rPr lang="zh-CN" altLang="en-US" sz="1600" dirty="0">
                <a:latin typeface="黑体" panose="02010609060101010101" pitchFamily="49" charset="-122"/>
                <a:ea typeface="黑体" panose="02010609060101010101" pitchFamily="49" charset="-122"/>
              </a:rPr>
              <a:t>左奥硝唑属咪唑类抗菌药，左奥硝唑氯化钠注射液、注射用左奥硝唑磷酸二钠为</a:t>
            </a:r>
            <a:r>
              <a:rPr lang="en-US" altLang="zh-CN" sz="1600" dirty="0">
                <a:latin typeface="黑体" panose="02010609060101010101" pitchFamily="49" charset="-122"/>
                <a:ea typeface="黑体" panose="02010609060101010101" pitchFamily="49" charset="-122"/>
              </a:rPr>
              <a:t>2023</a:t>
            </a:r>
            <a:r>
              <a:rPr lang="zh-CN" altLang="en-US" sz="1600" dirty="0">
                <a:latin typeface="黑体" panose="02010609060101010101" pitchFamily="49" charset="-122"/>
                <a:ea typeface="黑体" panose="02010609060101010101" pitchFamily="49" charset="-122"/>
              </a:rPr>
              <a:t>版国家医保乙类。</a:t>
            </a:r>
            <a:endParaRPr lang="en-US" altLang="zh-CN" sz="1600" dirty="0">
              <a:latin typeface="黑体" panose="02010609060101010101" pitchFamily="49" charset="-122"/>
              <a:ea typeface="黑体" panose="02010609060101010101" pitchFamily="49" charset="-122"/>
            </a:endParaRPr>
          </a:p>
          <a:p>
            <a:pPr eaLnBrk="1" hangingPunct="1">
              <a:lnSpc>
                <a:spcPct val="150000"/>
              </a:lnSpc>
            </a:pPr>
            <a:r>
              <a:rPr lang="zh-CN" altLang="en-US" sz="1600" dirty="0">
                <a:latin typeface="黑体" panose="02010609060101010101" pitchFamily="49" charset="-122"/>
                <a:ea typeface="黑体" panose="02010609060101010101" pitchFamily="49" charset="-122"/>
              </a:rPr>
              <a:t>左奥硝唑胶囊为口服剂型，相比目录内奥硝唑改良药左奥硝唑氯化钠注射液、注射用左奥硝唑磷酸二钠等</a:t>
            </a:r>
            <a:r>
              <a:rPr lang="en-US" altLang="zh-CN" sz="1600" dirty="0">
                <a:latin typeface="黑体" panose="02010609060101010101" pitchFamily="49" charset="-122"/>
                <a:ea typeface="黑体" panose="02010609060101010101" pitchFamily="49" charset="-122"/>
              </a:rPr>
              <a:t>2</a:t>
            </a:r>
            <a:r>
              <a:rPr lang="zh-CN" altLang="en-US" sz="1600" dirty="0">
                <a:latin typeface="黑体" panose="02010609060101010101" pitchFamily="49" charset="-122"/>
                <a:ea typeface="黑体" panose="02010609060101010101" pitchFamily="49" charset="-122"/>
              </a:rPr>
              <a:t>个注射剂，左奥硝唑胶囊符合“能口服不肌注，能肌注不输液”合理用药趋势，满足临床实际需求，服用方便、患者依存性好、治疗成本低。</a:t>
            </a:r>
          </a:p>
        </p:txBody>
      </p:sp>
      <p:sp>
        <p:nvSpPr>
          <p:cNvPr id="3" name="文本框 9">
            <a:extLst>
              <a:ext uri="{FF2B5EF4-FFF2-40B4-BE49-F238E27FC236}">
                <a16:creationId xmlns:a16="http://schemas.microsoft.com/office/drawing/2014/main" id="{755BB614-E060-2988-5EE2-C7DBF6892133}"/>
              </a:ext>
            </a:extLst>
          </p:cNvPr>
          <p:cNvSpPr txBox="1">
            <a:spLocks noChangeArrowheads="1"/>
          </p:cNvSpPr>
          <p:nvPr/>
        </p:nvSpPr>
        <p:spPr bwMode="auto">
          <a:xfrm>
            <a:off x="965731" y="3692219"/>
            <a:ext cx="10055830" cy="1327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lang="zh-CN" altLang="en-US" b="1" dirty="0">
                <a:solidFill>
                  <a:srgbClr val="FF0000"/>
                </a:solidFill>
                <a:latin typeface="黑体" panose="02010609060101010101" pitchFamily="49" charset="-122"/>
                <a:ea typeface="黑体" panose="02010609060101010101" pitchFamily="49" charset="-122"/>
              </a:rPr>
              <a:t>临床管理难度及其他相关情况：</a:t>
            </a:r>
            <a:endParaRPr lang="en-US" altLang="zh-CN" b="1" dirty="0">
              <a:solidFill>
                <a:srgbClr val="FF0000"/>
              </a:solidFill>
              <a:latin typeface="黑体" panose="02010609060101010101" pitchFamily="49" charset="-122"/>
              <a:ea typeface="黑体" panose="02010609060101010101" pitchFamily="49" charset="-122"/>
            </a:endParaRPr>
          </a:p>
          <a:p>
            <a:pPr>
              <a:lnSpc>
                <a:spcPct val="150000"/>
              </a:lnSpc>
            </a:pPr>
            <a:r>
              <a:rPr lang="zh-CN" altLang="en-US" sz="1600" dirty="0">
                <a:latin typeface="黑体" panose="02010609060101010101" pitchFamily="49" charset="-122"/>
                <a:ea typeface="黑体" panose="02010609060101010101" pitchFamily="49" charset="-122"/>
              </a:rPr>
              <a:t>左奥硝唑胶囊用于预防和治疗敏感厌氧菌感染，药品说明书中用法用量清晰明确，处方及审核简洁；</a:t>
            </a:r>
            <a:endParaRPr lang="en-US" altLang="zh-CN" sz="1600" dirty="0">
              <a:latin typeface="黑体" panose="02010609060101010101" pitchFamily="49" charset="-122"/>
              <a:ea typeface="黑体" panose="02010609060101010101" pitchFamily="49" charset="-122"/>
            </a:endParaRPr>
          </a:p>
          <a:p>
            <a:pPr>
              <a:lnSpc>
                <a:spcPct val="150000"/>
              </a:lnSpc>
            </a:pPr>
            <a:r>
              <a:rPr lang="zh-CN" altLang="en-US" sz="1600" dirty="0">
                <a:latin typeface="黑体" panose="02010609060101010101" pitchFamily="49" charset="-122"/>
                <a:ea typeface="黑体" panose="02010609060101010101" pitchFamily="49" charset="-122"/>
              </a:rPr>
              <a:t>另固体口服剂型包装、贮存、运输、携带更方便。</a:t>
            </a:r>
          </a:p>
        </p:txBody>
      </p:sp>
    </p:spTree>
    <p:extLst>
      <p:ext uri="{BB962C8B-B14F-4D97-AF65-F5344CB8AC3E}">
        <p14:creationId xmlns:p14="http://schemas.microsoft.com/office/powerpoint/2010/main" val="3434815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 name="KSO_WPP_MARK_KEY" val="d70686b6-1ef6-4a94-9582-e41d928323e0"/>
  <p:tag name="COMMONDATA" val="eyJoZGlkIjoiNDY2OTMyNGMyN2EzYzcxNDNmMDdlYzA4ZmI3ZmEyMmYifQ=="/>
</p:tagLst>
</file>

<file path=ppt/theme/theme1.xml><?xml version="1.0" encoding="utf-8"?>
<a:theme xmlns:a="http://schemas.openxmlformats.org/drawingml/2006/main" name="第一PPT，www.1ppt.com">
  <a:themeElements>
    <a:clrScheme name="自定义 277">
      <a:dk1>
        <a:srgbClr val="000000"/>
      </a:dk1>
      <a:lt1>
        <a:srgbClr val="FFFFFF"/>
      </a:lt1>
      <a:dk2>
        <a:srgbClr val="778495"/>
      </a:dk2>
      <a:lt2>
        <a:srgbClr val="F0F0F0"/>
      </a:lt2>
      <a:accent1>
        <a:srgbClr val="E53238"/>
      </a:accent1>
      <a:accent2>
        <a:srgbClr val="0064D2"/>
      </a:accent2>
      <a:accent3>
        <a:srgbClr val="E53238"/>
      </a:accent3>
      <a:accent4>
        <a:srgbClr val="0064D2"/>
      </a:accent4>
      <a:accent5>
        <a:srgbClr val="E53238"/>
      </a:accent5>
      <a:accent6>
        <a:srgbClr val="0064D2"/>
      </a:accent6>
      <a:hlink>
        <a:srgbClr val="E53238"/>
      </a:hlink>
      <a:folHlink>
        <a:srgbClr val="BFBFBF"/>
      </a:folHlink>
    </a:clrScheme>
    <a:fontScheme name="wwrlkkvg">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包图主题2</Template>
  <TotalTime>285</TotalTime>
  <Words>1466</Words>
  <Application>Microsoft Office PowerPoint</Application>
  <PresentationFormat>宽屏</PresentationFormat>
  <Paragraphs>74</Paragraphs>
  <Slides>8</Slides>
  <Notes>0</Notes>
  <HiddenSlides>0</HiddenSlides>
  <MMClips>0</MMClips>
  <ScaleCrop>false</ScaleCrop>
  <HeadingPairs>
    <vt:vector size="6" baseType="variant">
      <vt:variant>
        <vt:lpstr>已用的字体</vt:lpstr>
      </vt:variant>
      <vt:variant>
        <vt:i4>4</vt:i4>
      </vt:variant>
      <vt:variant>
        <vt:lpstr>主题</vt:lpstr>
      </vt:variant>
      <vt:variant>
        <vt:i4>2</vt:i4>
      </vt:variant>
      <vt:variant>
        <vt:lpstr>幻灯片标题</vt:lpstr>
      </vt:variant>
      <vt:variant>
        <vt:i4>8</vt:i4>
      </vt:variant>
    </vt:vector>
  </HeadingPairs>
  <TitlesOfParts>
    <vt:vector size="14" baseType="lpstr">
      <vt:lpstr>等线</vt:lpstr>
      <vt:lpstr>黑体</vt:lpstr>
      <vt:lpstr>微软雅黑</vt:lpstr>
      <vt:lpstr>Arial</vt:lpstr>
      <vt:lpstr>第一PPT，www.1ppt.com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第一PPT</Manager>
  <Company>第一PPT，www.1ppt.com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商务办公</dc:title>
  <dc:creator>第一PPT</dc:creator>
  <cp:keywords>www.1ppt.com</cp:keywords>
  <dc:description>www.1ppt.com</dc:description>
  <cp:lastModifiedBy>taoortao@163.com</cp:lastModifiedBy>
  <cp:revision>783</cp:revision>
  <dcterms:created xsi:type="dcterms:W3CDTF">2017-08-18T03:02:00Z</dcterms:created>
  <dcterms:modified xsi:type="dcterms:W3CDTF">2024-07-11T07:29:30Z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2052-11.1.0.11830</vt:lpwstr>
  </property>
  <property fmtid="{D5CDD505-2E9C-101B-9397-08002B2CF9AE}" pid="3" name="ICV">
    <vt:lpwstr>182B1A1400154D9CABF02C10CAF1BD46</vt:lpwstr>
  </property>
</Properties>
</file>