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5" r:id="rId6"/>
    <p:sldId id="260" r:id="rId7"/>
    <p:sldId id="270" r:id="rId8"/>
    <p:sldId id="261" r:id="rId9"/>
    <p:sldId id="271" r:id="rId10"/>
    <p:sldId id="263" r:id="rId11"/>
    <p:sldId id="264" r:id="rId12"/>
  </p:sldIdLst>
  <p:sldSz cx="6858000" cy="4572000"/>
  <p:notesSz cx="6858000" cy="4572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18F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4" d="100"/>
          <a:sy n="124" d="100"/>
        </p:scale>
        <p:origin x="-1171" y="-67"/>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2286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228600"/>
          </a:xfrm>
          <a:prstGeom prst="rect">
            <a:avLst/>
          </a:prstGeom>
        </p:spPr>
        <p:txBody>
          <a:bodyPr vert="horz" lIns="91440" tIns="45720" rIns="91440" bIns="45720" rtlCol="0"/>
          <a:lstStyle>
            <a:lvl1pPr algn="r">
              <a:defRPr sz="1200"/>
            </a:lvl1pPr>
          </a:lstStyle>
          <a:p>
            <a:fld id="{67C2A51F-47F9-4E72-A9D3-B482BC60E107}" type="datetimeFigureOut">
              <a:rPr lang="zh-CN" altLang="en-US" smtClean="0"/>
              <a:pPr/>
              <a:t>2024-7-10</a:t>
            </a:fld>
            <a:endParaRPr lang="zh-CN" altLang="en-US"/>
          </a:p>
        </p:txBody>
      </p:sp>
      <p:sp>
        <p:nvSpPr>
          <p:cNvPr id="4" name="幻灯片图像占位符 3"/>
          <p:cNvSpPr>
            <a:spLocks noGrp="1" noRot="1" noChangeAspect="1"/>
          </p:cNvSpPr>
          <p:nvPr>
            <p:ph type="sldImg" idx="2"/>
          </p:nvPr>
        </p:nvSpPr>
        <p:spPr>
          <a:xfrm>
            <a:off x="2143125" y="342900"/>
            <a:ext cx="2571750" cy="17145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2171700"/>
            <a:ext cx="5486400" cy="20574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4343400"/>
            <a:ext cx="2971800" cy="2286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4343400"/>
            <a:ext cx="2971800" cy="228600"/>
          </a:xfrm>
          <a:prstGeom prst="rect">
            <a:avLst/>
          </a:prstGeom>
        </p:spPr>
        <p:txBody>
          <a:bodyPr vert="horz" lIns="91440" tIns="45720" rIns="91440" bIns="45720" rtlCol="0" anchor="b"/>
          <a:lstStyle>
            <a:lvl1pPr algn="r">
              <a:defRPr sz="1200"/>
            </a:lvl1pPr>
          </a:lstStyle>
          <a:p>
            <a:fld id="{769E0136-2C49-4038-9DCD-14680DF0AD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769E0136-2C49-4038-9DCD-14680DF0AD7B}" type="slidenum">
              <a:rPr lang="zh-CN" altLang="en-US" smtClean="0"/>
              <a:pPr/>
              <a:t>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769E0136-2C49-4038-9DCD-14680DF0AD7B}" type="slidenum">
              <a:rPr lang="zh-CN" altLang="en-US" smtClean="0"/>
              <a:pPr/>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1417320"/>
            <a:ext cx="5829300" cy="9601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2560320"/>
            <a:ext cx="4800600" cy="1143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1051560"/>
            <a:ext cx="2983230" cy="30175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1051560"/>
            <a:ext cx="2983230" cy="30175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42900" y="182880"/>
            <a:ext cx="6172200" cy="7315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1051560"/>
            <a:ext cx="6172200" cy="30175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4251960"/>
            <a:ext cx="2194560" cy="228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4251960"/>
            <a:ext cx="1577340" cy="228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7/10/2024</a:t>
            </a:fld>
            <a:endParaRPr lang="en-US"/>
          </a:p>
        </p:txBody>
      </p:sp>
      <p:sp>
        <p:nvSpPr>
          <p:cNvPr id="6" name="Holder 6"/>
          <p:cNvSpPr>
            <a:spLocks noGrp="1"/>
          </p:cNvSpPr>
          <p:nvPr>
            <p:ph type="sldNum" sz="quarter" idx="7"/>
          </p:nvPr>
        </p:nvSpPr>
        <p:spPr>
          <a:xfrm>
            <a:off x="4937760" y="4251960"/>
            <a:ext cx="1577340" cy="228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46.png"/><Relationship Id="rId3" Type="http://schemas.openxmlformats.org/officeDocument/2006/relationships/image" Target="../media/image7.png"/><Relationship Id="rId7" Type="http://schemas.openxmlformats.org/officeDocument/2006/relationships/image" Target="../media/image45.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47.png"/><Relationship Id="rId4" Type="http://schemas.openxmlformats.org/officeDocument/2006/relationships/image" Target="../media/image23.png"/><Relationship Id="rId9" Type="http://schemas.openxmlformats.org/officeDocument/2006/relationships/image" Target="../media/image30.png"/></Relationships>
</file>

<file path=ppt/slides/_rels/slide11.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image" Target="../media/image7.png"/><Relationship Id="rId7" Type="http://schemas.openxmlformats.org/officeDocument/2006/relationships/image" Target="../media/image48.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50.png"/><Relationship Id="rId4" Type="http://schemas.openxmlformats.org/officeDocument/2006/relationships/image" Target="../media/image23.png"/><Relationship Id="rId9" Type="http://schemas.openxmlformats.org/officeDocument/2006/relationships/image" Target="../media/image30.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5.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7.png"/><Relationship Id="rId7" Type="http://schemas.openxmlformats.org/officeDocument/2006/relationships/image" Target="../media/image26.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4.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32.png"/><Relationship Id="rId7" Type="http://schemas.openxmlformats.org/officeDocument/2006/relationships/image" Target="../media/image27.png"/><Relationship Id="rId2" Type="http://schemas.openxmlformats.org/officeDocument/2006/relationships/image" Target="../media/image31.png"/><Relationship Id="rId1" Type="http://schemas.openxmlformats.org/officeDocument/2006/relationships/slideLayout" Target="../slideLayouts/slideLayout5.xml"/><Relationship Id="rId6" Type="http://schemas.openxmlformats.org/officeDocument/2006/relationships/image" Target="../media/image35.png"/><Relationship Id="rId11" Type="http://schemas.openxmlformats.org/officeDocument/2006/relationships/image" Target="../media/image38.png"/><Relationship Id="rId5" Type="http://schemas.openxmlformats.org/officeDocument/2006/relationships/image" Target="../media/image34.png"/><Relationship Id="rId10" Type="http://schemas.openxmlformats.org/officeDocument/2006/relationships/image" Target="../media/image37.png"/><Relationship Id="rId4" Type="http://schemas.openxmlformats.org/officeDocument/2006/relationships/image" Target="../media/image33.png"/><Relationship Id="rId9" Type="http://schemas.openxmlformats.org/officeDocument/2006/relationships/image" Target="../media/image36.png"/></Relationships>
</file>

<file path=ppt/slides/_rels/slide5.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image" Target="../media/image32.png"/><Relationship Id="rId7" Type="http://schemas.openxmlformats.org/officeDocument/2006/relationships/image" Target="../media/image27.png"/><Relationship Id="rId2" Type="http://schemas.openxmlformats.org/officeDocument/2006/relationships/image" Target="../media/image31.png"/><Relationship Id="rId1" Type="http://schemas.openxmlformats.org/officeDocument/2006/relationships/slideLayout" Target="../slideLayouts/slideLayout5.xml"/><Relationship Id="rId6" Type="http://schemas.openxmlformats.org/officeDocument/2006/relationships/image" Target="../media/image35.png"/><Relationship Id="rId5" Type="http://schemas.openxmlformats.org/officeDocument/2006/relationships/image" Target="../media/image34.png"/><Relationship Id="rId10" Type="http://schemas.openxmlformats.org/officeDocument/2006/relationships/image" Target="../media/image37.png"/><Relationship Id="rId4" Type="http://schemas.openxmlformats.org/officeDocument/2006/relationships/image" Target="../media/image33.png"/><Relationship Id="rId9" Type="http://schemas.openxmlformats.org/officeDocument/2006/relationships/image" Target="../media/image36.png"/></Relationships>
</file>

<file path=ppt/slides/_rels/slide6.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23.png"/><Relationship Id="rId7" Type="http://schemas.openxmlformats.org/officeDocument/2006/relationships/image" Target="../media/image40.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39.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30.png"/></Relationships>
</file>

<file path=ppt/slides/_rels/slide7.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7.png"/><Relationship Id="rId7" Type="http://schemas.openxmlformats.org/officeDocument/2006/relationships/image" Target="../media/image25.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39.png"/><Relationship Id="rId5" Type="http://schemas.openxmlformats.org/officeDocument/2006/relationships/image" Target="../media/image24.png"/><Relationship Id="rId10" Type="http://schemas.openxmlformats.org/officeDocument/2006/relationships/image" Target="../media/image30.png"/><Relationship Id="rId4" Type="http://schemas.openxmlformats.org/officeDocument/2006/relationships/image" Target="../media/image23.png"/><Relationship Id="rId9" Type="http://schemas.openxmlformats.org/officeDocument/2006/relationships/image" Target="../media/image41.png"/></Relationships>
</file>

<file path=ppt/slides/_rels/slide8.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23.png"/><Relationship Id="rId7" Type="http://schemas.openxmlformats.org/officeDocument/2006/relationships/image" Target="../media/image43.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42.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30.png"/></Relationships>
</file>

<file path=ppt/slides/_rels/slide9.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23.png"/><Relationship Id="rId7" Type="http://schemas.openxmlformats.org/officeDocument/2006/relationships/image" Target="../media/image43.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42.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1" cy="3505200"/>
            <a:chOff x="480059" y="923544"/>
            <a:chExt cx="5897881" cy="3317747"/>
          </a:xfrm>
        </p:grpSpPr>
        <p:sp>
          <p:nvSpPr>
            <p:cNvPr id="3" name="object 3"/>
            <p:cNvSpPr/>
            <p:nvPr/>
          </p:nvSpPr>
          <p:spPr>
            <a:xfrm>
              <a:off x="480059"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080259" y="1212044"/>
              <a:ext cx="2575561" cy="2855512"/>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286000" y="1371600"/>
              <a:ext cx="2196084" cy="2534412"/>
            </a:xfrm>
            <a:prstGeom prst="rect">
              <a:avLst/>
            </a:prstGeom>
            <a:blipFill>
              <a:blip r:embed="rId4" cstate="print"/>
              <a:stretch>
                <a:fillRect/>
              </a:stretch>
            </a:blipFill>
          </p:spPr>
          <p:txBody>
            <a:bodyPr wrap="square" lIns="0" tIns="0" rIns="0" bIns="0" rtlCol="0"/>
            <a:lstStyle/>
            <a:p>
              <a:endParaRPr dirty="0"/>
            </a:p>
          </p:txBody>
        </p:sp>
        <p:sp>
          <p:nvSpPr>
            <p:cNvPr id="7" name="object 7"/>
            <p:cNvSpPr/>
            <p:nvPr/>
          </p:nvSpPr>
          <p:spPr>
            <a:xfrm>
              <a:off x="3198876" y="3706367"/>
              <a:ext cx="352805" cy="90677"/>
            </a:xfrm>
            <a:prstGeom prst="rect">
              <a:avLst/>
            </a:prstGeom>
            <a:blipFill>
              <a:blip r:embed="rId5" cstate="print"/>
              <a:stretch>
                <a:fillRect/>
              </a:stretch>
            </a:blipFill>
          </p:spPr>
          <p:txBody>
            <a:bodyPr wrap="square" lIns="0" tIns="0" rIns="0" bIns="0" rtlCol="0"/>
            <a:lstStyle/>
            <a:p>
              <a:endParaRPr dirty="0"/>
            </a:p>
          </p:txBody>
        </p:sp>
        <p:sp>
          <p:nvSpPr>
            <p:cNvPr id="8" name="object 8"/>
            <p:cNvSpPr/>
            <p:nvPr/>
          </p:nvSpPr>
          <p:spPr>
            <a:xfrm>
              <a:off x="6050280" y="1293876"/>
              <a:ext cx="327660" cy="9143"/>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2695955" y="1825752"/>
              <a:ext cx="1447799" cy="1447800"/>
            </a:xfrm>
            <a:prstGeom prst="rect">
              <a:avLst/>
            </a:prstGeom>
            <a:blipFill>
              <a:blip r:embed="rId7" cstate="print"/>
              <a:stretch>
                <a:fillRect/>
              </a:stretch>
            </a:blipFill>
          </p:spPr>
          <p:txBody>
            <a:bodyPr wrap="square" lIns="0" tIns="0" rIns="0" bIns="0" rtlCol="0"/>
            <a:lstStyle/>
            <a:p>
              <a:endParaRPr/>
            </a:p>
          </p:txBody>
        </p:sp>
      </p:grpSp>
      <p:sp>
        <p:nvSpPr>
          <p:cNvPr id="11" name="object 11"/>
          <p:cNvSpPr txBox="1"/>
          <p:nvPr/>
        </p:nvSpPr>
        <p:spPr>
          <a:xfrm>
            <a:off x="2667000" y="3124200"/>
            <a:ext cx="1371600" cy="229550"/>
          </a:xfrm>
          <a:prstGeom prst="rect">
            <a:avLst/>
          </a:prstGeom>
        </p:spPr>
        <p:txBody>
          <a:bodyPr vert="horz" wrap="square" lIns="0" tIns="13970" rIns="0" bIns="0" rtlCol="0">
            <a:spAutoFit/>
          </a:bodyPr>
          <a:lstStyle/>
          <a:p>
            <a:pPr algn="ctr">
              <a:lnSpc>
                <a:spcPct val="100000"/>
              </a:lnSpc>
              <a:spcBef>
                <a:spcPts val="15"/>
              </a:spcBef>
            </a:pPr>
            <a:r>
              <a:rPr lang="zh-CN" altLang="en-US" sz="1400" b="1" dirty="0" smtClean="0"/>
              <a:t>左奥硝唑分散片</a:t>
            </a:r>
            <a:endParaRPr sz="1400" b="1" dirty="0">
              <a:latin typeface="Noto Sans CJK JP Medium"/>
              <a:cs typeface="Noto Sans CJK JP Medium"/>
            </a:endParaRPr>
          </a:p>
        </p:txBody>
      </p:sp>
      <p:sp>
        <p:nvSpPr>
          <p:cNvPr id="12" name="object 12"/>
          <p:cNvSpPr txBox="1"/>
          <p:nvPr/>
        </p:nvSpPr>
        <p:spPr>
          <a:xfrm>
            <a:off x="697483" y="1079118"/>
            <a:ext cx="750317" cy="191078"/>
          </a:xfrm>
          <a:prstGeom prst="rect">
            <a:avLst/>
          </a:prstGeom>
        </p:spPr>
        <p:txBody>
          <a:bodyPr vert="horz" wrap="square" lIns="0" tIns="13970" rIns="0" bIns="0" rtlCol="0">
            <a:spAutoFit/>
          </a:bodyPr>
          <a:lstStyle/>
          <a:p>
            <a:pPr marL="12700">
              <a:lnSpc>
                <a:spcPct val="100000"/>
              </a:lnSpc>
              <a:spcBef>
                <a:spcPts val="110"/>
              </a:spcBef>
            </a:pPr>
            <a:r>
              <a:rPr sz="1150" spc="10" dirty="0" smtClean="0">
                <a:latin typeface="IPAexGothic"/>
                <a:cs typeface="IPAexGothic"/>
              </a:rPr>
              <a:t>附件</a:t>
            </a:r>
            <a:r>
              <a:rPr sz="1150" spc="-5" dirty="0" smtClean="0">
                <a:latin typeface="Noto Sans Mono CJK JP Bold"/>
                <a:cs typeface="Noto Sans Mono CJK JP Bold"/>
              </a:rPr>
              <a:t>2</a:t>
            </a:r>
            <a:r>
              <a:rPr sz="1150" spc="10" dirty="0" smtClean="0">
                <a:latin typeface="Noto Sans Mono CJK JP Bold"/>
                <a:cs typeface="Noto Sans Mono CJK JP Bold"/>
              </a:rPr>
              <a:t>-</a:t>
            </a:r>
            <a:r>
              <a:rPr lang="en-US" sz="1150" spc="5" dirty="0" smtClean="0">
                <a:latin typeface="Noto Sans Mono CJK JP Bold"/>
                <a:cs typeface="Noto Sans Mono CJK JP Bold"/>
              </a:rPr>
              <a:t>3</a:t>
            </a:r>
            <a:endParaRPr sz="1150" dirty="0">
              <a:latin typeface="Noto Sans Mono CJK JP Bold"/>
              <a:cs typeface="Noto Sans Mono CJK JP Bold"/>
            </a:endParaRPr>
          </a:p>
        </p:txBody>
      </p:sp>
      <p:sp>
        <p:nvSpPr>
          <p:cNvPr id="13" name="object 13"/>
          <p:cNvSpPr/>
          <p:nvPr/>
        </p:nvSpPr>
        <p:spPr>
          <a:xfrm>
            <a:off x="457200" y="609600"/>
            <a:ext cx="5897880" cy="3505200"/>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4" name="TextBox 13"/>
          <p:cNvSpPr txBox="1"/>
          <p:nvPr/>
        </p:nvSpPr>
        <p:spPr>
          <a:xfrm>
            <a:off x="2362200" y="3429000"/>
            <a:ext cx="2133600" cy="400110"/>
          </a:xfrm>
          <a:prstGeom prst="rect">
            <a:avLst/>
          </a:prstGeom>
          <a:noFill/>
        </p:spPr>
        <p:txBody>
          <a:bodyPr wrap="square" rtlCol="0">
            <a:spAutoFit/>
          </a:bodyPr>
          <a:lstStyle/>
          <a:p>
            <a:r>
              <a:rPr lang="en-US" altLang="zh-CN" sz="1000" dirty="0" smtClean="0">
                <a:solidFill>
                  <a:schemeClr val="accent1"/>
                </a:solidFill>
              </a:rPr>
              <a:t>      </a:t>
            </a:r>
            <a:r>
              <a:rPr lang="zh-CN" altLang="zh-CN" sz="1000" b="1" dirty="0" smtClean="0"/>
              <a:t>湖南明瑞制药股份有限公司</a:t>
            </a:r>
          </a:p>
          <a:p>
            <a:endParaRPr lang="zh-CN" altLang="en-US" sz="1000"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457200" y="642620"/>
            <a:ext cx="5867400" cy="3230880"/>
            <a:chOff x="480059" y="329184"/>
            <a:chExt cx="5897880" cy="3317748"/>
          </a:xfrm>
        </p:grpSpPr>
        <p:sp>
          <p:nvSpPr>
            <p:cNvPr id="4" name="object 4"/>
            <p:cNvSpPr/>
            <p:nvPr/>
          </p:nvSpPr>
          <p:spPr>
            <a:xfrm>
              <a:off x="480059" y="329184"/>
              <a:ext cx="5897880" cy="3317748"/>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80059" y="749807"/>
              <a:ext cx="5897880" cy="2476500"/>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80059" y="786384"/>
              <a:ext cx="5897880" cy="2228088"/>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958931" y="329184"/>
              <a:ext cx="659891" cy="1341120"/>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940247" y="1842452"/>
              <a:ext cx="699579" cy="224091"/>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957011" y="2109216"/>
              <a:ext cx="640841" cy="81533"/>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164671" y="2234184"/>
              <a:ext cx="257556" cy="12191"/>
            </a:xfrm>
            <a:prstGeom prst="rect">
              <a:avLst/>
            </a:prstGeom>
            <a:blipFill>
              <a:blip r:embed="rId9" cstate="print"/>
              <a:stretch>
                <a:fillRect/>
              </a:stretch>
            </a:blipFill>
          </p:spPr>
          <p:txBody>
            <a:bodyPr wrap="square" lIns="0" tIns="0" rIns="0" bIns="0" rtlCol="0"/>
            <a:lstStyle/>
            <a:p>
              <a:endParaRPr/>
            </a:p>
          </p:txBody>
        </p:sp>
      </p:grpSp>
      <p:sp>
        <p:nvSpPr>
          <p:cNvPr id="13" name="object 13"/>
          <p:cNvSpPr txBox="1"/>
          <p:nvPr/>
        </p:nvSpPr>
        <p:spPr>
          <a:xfrm>
            <a:off x="1905000" y="782320"/>
            <a:ext cx="4249420" cy="3343910"/>
          </a:xfrm>
          <a:prstGeom prst="rect">
            <a:avLst/>
          </a:prstGeom>
        </p:spPr>
        <p:txBody>
          <a:bodyPr vert="horz" wrap="square" lIns="0" tIns="16510" rIns="0" bIns="0" rtlCol="0">
            <a:noAutofit/>
          </a:bodyPr>
          <a:lstStyle/>
          <a:p>
            <a:pPr marL="12700" algn="just">
              <a:spcBef>
                <a:spcPts val="130"/>
              </a:spcBef>
            </a:pPr>
            <a:r>
              <a:rPr lang="zh-CN" altLang="en-US" sz="1100" b="1" spc="30" dirty="0" smtClean="0">
                <a:solidFill>
                  <a:schemeClr val="tx2">
                    <a:lumMod val="60000"/>
                    <a:lumOff val="40000"/>
                  </a:schemeClr>
                </a:solidFill>
                <a:latin typeface="+mn-ea"/>
                <a:cs typeface="UKIJ CJK"/>
              </a:rPr>
              <a:t>创新点：</a:t>
            </a:r>
            <a:endParaRPr lang="en-US" altLang="zh-CN" sz="1100" b="1" spc="30" dirty="0" smtClean="0">
              <a:solidFill>
                <a:schemeClr val="tx2">
                  <a:lumMod val="60000"/>
                  <a:lumOff val="40000"/>
                </a:schemeClr>
              </a:solidFill>
              <a:latin typeface="+mn-ea"/>
              <a:cs typeface="UKIJ CJK"/>
            </a:endParaRPr>
          </a:p>
          <a:p>
            <a:pPr marL="12700" algn="just">
              <a:spcBef>
                <a:spcPts val="130"/>
              </a:spcBef>
            </a:pPr>
            <a:r>
              <a:rPr lang="zh-CN" altLang="en-US" sz="900" kern="0" dirty="0" smtClean="0">
                <a:solidFill>
                  <a:schemeClr val="dk1"/>
                </a:solidFill>
                <a:latin typeface="宋体" panose="02010600030101010101" pitchFamily="2" charset="-122"/>
                <a:ea typeface="宋体" panose="02010600030101010101" pitchFamily="2" charset="-122"/>
                <a:cs typeface="DM Serif Display"/>
                <a:sym typeface="DM Serif Display"/>
              </a:rPr>
              <a:t> </a:t>
            </a:r>
            <a:r>
              <a:rPr lang="en-US" altLang="zh-CN" sz="900" kern="0" dirty="0" smtClean="0">
                <a:solidFill>
                  <a:schemeClr val="dk1"/>
                </a:solidFill>
                <a:latin typeface="宋体" panose="02010600030101010101" pitchFamily="2" charset="-122"/>
                <a:ea typeface="宋体" panose="02010600030101010101" pitchFamily="2" charset="-122"/>
                <a:cs typeface="DM Serif Display"/>
                <a:sym typeface="DM Serif Display"/>
              </a:rPr>
              <a:t>  </a:t>
            </a:r>
            <a:r>
              <a:rPr lang="zh-CN" altLang="en-US" sz="900" kern="0" dirty="0" smtClean="0">
                <a:solidFill>
                  <a:schemeClr val="dk1"/>
                </a:solidFill>
                <a:latin typeface="宋体" panose="02010600030101010101" pitchFamily="2" charset="-122"/>
                <a:ea typeface="宋体" panose="02010600030101010101" pitchFamily="2" charset="-122"/>
                <a:cs typeface="DM Serif Display"/>
                <a:sym typeface="DM Serif Display"/>
              </a:rPr>
              <a:t> 奥硝唑存在左和右旋两种光学结构，国内外应用的均为消旋奥硝唑。为减少奥硝唑不良反应，减少或延缓耐药菌的产生、提高其临床疗效、改善其药动学特性、增加其稳定性、参于国际竞争，在奥硝唑的基础上，合成了左奥硝唑。通过一系列的左奥硝唑药效学、药理学、毒理学、药物稳定性等对比研究，发现左奥硝唑较消旋奥硝唑和右旋奥硝唑具有更好的抗菌活性，更优的药动学特性、较少的不良反应和更加稳定的特点。2022年1月国家药监局按原化学药品1.3类创新药批准本品上市。</a:t>
            </a:r>
          </a:p>
          <a:p>
            <a:pPr marL="12700" algn="just">
              <a:spcBef>
                <a:spcPts val="130"/>
              </a:spcBef>
            </a:pPr>
            <a:r>
              <a:rPr lang="zh-CN" altLang="en-US" sz="1100" b="1" spc="90" dirty="0" smtClean="0">
                <a:solidFill>
                  <a:schemeClr val="tx2">
                    <a:lumMod val="60000"/>
                    <a:lumOff val="40000"/>
                  </a:schemeClr>
                </a:solidFill>
                <a:latin typeface="+mn-ea"/>
                <a:cs typeface="UKIJ CJK"/>
              </a:rPr>
              <a:t>优势</a:t>
            </a:r>
            <a:r>
              <a:rPr sz="1100" b="1" spc="90" dirty="0" smtClean="0">
                <a:solidFill>
                  <a:schemeClr val="tx2">
                    <a:lumMod val="60000"/>
                    <a:lumOff val="40000"/>
                  </a:schemeClr>
                </a:solidFill>
                <a:latin typeface="+mn-ea"/>
                <a:cs typeface="UKIJ CJK"/>
              </a:rPr>
              <a:t>：</a:t>
            </a:r>
          </a:p>
          <a:p>
            <a:pPr marL="12700" algn="just">
              <a:spcBef>
                <a:spcPts val="130"/>
              </a:spcBef>
            </a:pPr>
            <a:r>
              <a:rPr lang="en-US" altLang="zh-CN" sz="900" kern="0" dirty="0" smtClean="0">
                <a:solidFill>
                  <a:schemeClr val="tx1"/>
                </a:solidFill>
                <a:highlight>
                  <a:srgbClr val="000000">
                    <a:alpha val="0"/>
                  </a:srgbClr>
                </a:highlight>
                <a:latin typeface="宋体" panose="02010600030101010101" pitchFamily="2" charset="-122"/>
                <a:ea typeface="宋体" panose="02010600030101010101" pitchFamily="2" charset="-122"/>
                <a:cs typeface="DM Serif Display"/>
                <a:sym typeface="DM Serif Display"/>
              </a:rPr>
              <a:t>    </a:t>
            </a:r>
            <a:r>
              <a:rPr lang="zh-CN" altLang="en-US" sz="900" kern="0" dirty="0" smtClean="0">
                <a:solidFill>
                  <a:schemeClr val="tx1"/>
                </a:solidFill>
                <a:highlight>
                  <a:srgbClr val="000000">
                    <a:alpha val="0"/>
                  </a:srgbClr>
                </a:highlight>
                <a:latin typeface="宋体" panose="02010600030101010101" pitchFamily="2" charset="-122"/>
                <a:ea typeface="宋体" panose="02010600030101010101" pitchFamily="2" charset="-122"/>
                <a:cs typeface="DM Serif Display"/>
                <a:sym typeface="DM Serif Display"/>
              </a:rPr>
              <a:t>临床常用的抗厌氧菌感染药物主要为硝基咪唑类抗菌药，该类药物主要有甲硝唑、替硝唑、塞克硝唑、奥硝唑等，其中，奥硝唑为第三代 5-硝基咪唑的衍生物。 体内外抗滴虫和厌氧菌的活性较甲硝唑高，起效时间快，且毒副作用比甲硝唑低，但临床用药仍存在中枢神经系统障碍：如头痛、震颤、强直、癫痫发作、运动失调、疲劳、眩晕、意识短暂消失或周围神经病。</a:t>
            </a:r>
          </a:p>
          <a:p>
            <a:pPr marL="12700" algn="just">
              <a:spcBef>
                <a:spcPts val="130"/>
              </a:spcBef>
            </a:pPr>
            <a:r>
              <a:rPr lang="en-US" altLang="zh-CN" sz="900" kern="0" dirty="0" smtClean="0">
                <a:solidFill>
                  <a:schemeClr val="tx1"/>
                </a:solidFill>
                <a:highlight>
                  <a:srgbClr val="000000">
                    <a:alpha val="0"/>
                  </a:srgbClr>
                </a:highlight>
                <a:latin typeface="宋体" panose="02010600030101010101" pitchFamily="2" charset="-122"/>
                <a:ea typeface="宋体" panose="02010600030101010101" pitchFamily="2" charset="-122"/>
                <a:cs typeface="DM Serif Display"/>
                <a:sym typeface="DM Serif Display"/>
              </a:rPr>
              <a:t>    </a:t>
            </a:r>
            <a:r>
              <a:rPr lang="zh-CN" altLang="en-US" sz="900" kern="0" dirty="0" smtClean="0">
                <a:solidFill>
                  <a:schemeClr val="tx1"/>
                </a:solidFill>
                <a:highlight>
                  <a:srgbClr val="000000">
                    <a:alpha val="0"/>
                  </a:srgbClr>
                </a:highlight>
                <a:latin typeface="宋体" panose="02010600030101010101" pitchFamily="2" charset="-122"/>
                <a:ea typeface="宋体" panose="02010600030101010101" pitchFamily="2" charset="-122"/>
                <a:cs typeface="DM Serif Display"/>
                <a:sym typeface="DM Serif Display"/>
              </a:rPr>
              <a:t>本品为奥硝唑左旋光学异构体，可以减少不良反应，减少或延缓耐药菌的产生、提高其临床疗效、改善其药动学特性、增加其稳定性、参于国际竞争，研究显示左奥硝唑较消旋奥硝唑和右旋奥硝唑具有更好的抗菌活性，更优的药动学特性、较少的不良反应和更加稳定的特点，尤其是降低了奥硝唑中枢神经系统的毒性反应。临床总不良反应发生率显著降低，仅为奥硝唑的 1/15，临床应用更安全。</a:t>
            </a:r>
          </a:p>
          <a:p>
            <a:pPr marL="12700" algn="just">
              <a:spcBef>
                <a:spcPts val="130"/>
              </a:spcBef>
            </a:pPr>
            <a:r>
              <a:rPr lang="zh-CN" altLang="en-US" sz="1100" b="1" spc="90" dirty="0" smtClean="0">
                <a:solidFill>
                  <a:schemeClr val="tx2">
                    <a:lumMod val="60000"/>
                    <a:lumOff val="40000"/>
                  </a:schemeClr>
                </a:solidFill>
                <a:latin typeface="UKIJ CJK"/>
                <a:cs typeface="UKIJ CJK"/>
              </a:rPr>
              <a:t>是否为自主知识产权的创新药：</a:t>
            </a:r>
            <a:r>
              <a:rPr lang="zh-CN" altLang="en-US" sz="900" kern="0" dirty="0" smtClean="0">
                <a:highlight>
                  <a:srgbClr val="000000">
                    <a:alpha val="0"/>
                  </a:srgbClr>
                </a:highlight>
                <a:latin typeface="宋体" panose="02010600030101010101" pitchFamily="2" charset="-122"/>
                <a:ea typeface="宋体" panose="02010600030101010101" pitchFamily="2" charset="-122"/>
                <a:cs typeface="DM Serif Display"/>
              </a:rPr>
              <a:t>否</a:t>
            </a:r>
            <a:endParaRPr lang="en-US" altLang="zh-CN" sz="900" b="1" spc="90" dirty="0" smtClean="0">
              <a:solidFill>
                <a:srgbClr val="FF0000"/>
              </a:solidFill>
              <a:latin typeface="UKIJ CJK"/>
              <a:cs typeface="UKIJ CJK"/>
            </a:endParaRPr>
          </a:p>
          <a:p>
            <a:pPr marL="12700" algn="just">
              <a:spcBef>
                <a:spcPts val="130"/>
              </a:spcBef>
            </a:pPr>
            <a:r>
              <a:rPr lang="zh-CN" altLang="en-US" sz="1100" b="1" spc="90" dirty="0" smtClean="0">
                <a:solidFill>
                  <a:schemeClr val="tx2">
                    <a:lumMod val="60000"/>
                    <a:lumOff val="40000"/>
                  </a:schemeClr>
                </a:solidFill>
                <a:latin typeface="UKIJ CJK"/>
                <a:cs typeface="UKIJ CJK"/>
              </a:rPr>
              <a:t>药品注册分类：</a:t>
            </a:r>
            <a:r>
              <a:rPr lang="zh-CN" altLang="en-US" sz="900" kern="0" dirty="0" smtClean="0">
                <a:solidFill>
                  <a:schemeClr val="dk1"/>
                </a:solidFill>
                <a:latin typeface="宋体" panose="02010600030101010101" pitchFamily="2" charset="-122"/>
                <a:ea typeface="宋体" panose="02010600030101010101" pitchFamily="2" charset="-122"/>
                <a:cs typeface="DM Serif Display"/>
                <a:sym typeface="DM Serif Display"/>
              </a:rPr>
              <a:t>原化学药品</a:t>
            </a:r>
            <a:r>
              <a:rPr lang="en-US" altLang="zh-CN" sz="900" kern="0" dirty="0" smtClean="0">
                <a:solidFill>
                  <a:schemeClr val="dk1"/>
                </a:solidFill>
                <a:latin typeface="宋体" panose="02010600030101010101" pitchFamily="2" charset="-122"/>
                <a:ea typeface="宋体" panose="02010600030101010101" pitchFamily="2" charset="-122"/>
                <a:cs typeface="DM Serif Display"/>
                <a:sym typeface="DM Serif Display"/>
              </a:rPr>
              <a:t>1.3</a:t>
            </a:r>
            <a:r>
              <a:rPr lang="zh-CN" altLang="en-US" sz="900" kern="0" dirty="0" smtClean="0">
                <a:solidFill>
                  <a:schemeClr val="dk1"/>
                </a:solidFill>
                <a:latin typeface="宋体" panose="02010600030101010101" pitchFamily="2" charset="-122"/>
                <a:ea typeface="宋体" panose="02010600030101010101" pitchFamily="2" charset="-122"/>
                <a:cs typeface="DM Serif Display"/>
                <a:sym typeface="DM Serif Display"/>
              </a:rPr>
              <a:t>类</a:t>
            </a:r>
            <a:endParaRPr lang="en-US" altLang="en-US" sz="900" kern="0" dirty="0" smtClean="0">
              <a:solidFill>
                <a:schemeClr val="dk1"/>
              </a:solidFill>
              <a:latin typeface="宋体" panose="02010600030101010101" pitchFamily="2" charset="-122"/>
              <a:ea typeface="宋体" panose="02010600030101010101" pitchFamily="2" charset="-122"/>
              <a:cs typeface="DM Serif Display"/>
              <a:sym typeface="DM Serif Display"/>
            </a:endParaRPr>
          </a:p>
        </p:txBody>
      </p:sp>
      <p:sp>
        <p:nvSpPr>
          <p:cNvPr id="15" name="object 7"/>
          <p:cNvSpPr/>
          <p:nvPr/>
        </p:nvSpPr>
        <p:spPr>
          <a:xfrm>
            <a:off x="1066800" y="1371600"/>
            <a:ext cx="362775" cy="246964"/>
          </a:xfrm>
          <a:prstGeom prst="rect">
            <a:avLst/>
          </a:prstGeom>
          <a:blipFill>
            <a:blip r:embed="rId10" cstate="print"/>
            <a:stretch>
              <a:fillRect/>
            </a:stretch>
          </a:blipFill>
        </p:spPr>
        <p:txBody>
          <a:bodyPr wrap="square" lIns="0" tIns="0" rIns="0" bIns="0" rtlCol="0"/>
          <a:lstStyle/>
          <a:p>
            <a:endParaRPr/>
          </a:p>
        </p:txBody>
      </p:sp>
      <p:sp>
        <p:nvSpPr>
          <p:cNvPr id="2" name="object 14"/>
          <p:cNvSpPr/>
          <p:nvPr/>
        </p:nvSpPr>
        <p:spPr>
          <a:xfrm>
            <a:off x="480060" y="643890"/>
            <a:ext cx="5897880" cy="3231515"/>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21" name="文本框 20"/>
          <p:cNvSpPr txBox="1"/>
          <p:nvPr/>
        </p:nvSpPr>
        <p:spPr>
          <a:xfrm>
            <a:off x="669925" y="2633980"/>
            <a:ext cx="1236345" cy="1012190"/>
          </a:xfrm>
          <a:prstGeom prst="rect">
            <a:avLst/>
          </a:prstGeom>
          <a:noFill/>
        </p:spPr>
        <p:txBody>
          <a:bodyPr wrap="square" rtlCol="0">
            <a:noAutofit/>
          </a:bodyPr>
          <a:lstStyle/>
          <a:p>
            <a:r>
              <a:rPr lang="zh-CN" altLang="en-US" sz="700" b="1"/>
              <a:t>包括但不限于：主要创新点；该创新带来的疗效或安全性方面的优势；是否为自主知识产权的创新药；药品注册分类；(中成药)传承性情况。</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0" cy="3317747"/>
            <a:chOff x="480059" y="923544"/>
            <a:chExt cx="5897880" cy="3317747"/>
          </a:xfrm>
        </p:grpSpPr>
        <p:sp>
          <p:nvSpPr>
            <p:cNvPr id="3" name="object 3"/>
            <p:cNvSpPr/>
            <p:nvPr/>
          </p:nvSpPr>
          <p:spPr>
            <a:xfrm>
              <a:off x="480059" y="923544"/>
              <a:ext cx="5897880" cy="331774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80059" y="1344168"/>
              <a:ext cx="5897880" cy="247650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80059" y="1533144"/>
              <a:ext cx="5897880" cy="2228087"/>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960119" y="923544"/>
              <a:ext cx="659891" cy="1341120"/>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941831" y="2438463"/>
              <a:ext cx="699579" cy="222567"/>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1110995" y="2703576"/>
              <a:ext cx="342138" cy="81534"/>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1165859" y="2828544"/>
              <a:ext cx="257556" cy="12191"/>
            </a:xfrm>
            <a:prstGeom prst="rect">
              <a:avLst/>
            </a:prstGeom>
            <a:blipFill>
              <a:blip r:embed="rId9" cstate="print"/>
              <a:stretch>
                <a:fillRect/>
              </a:stretch>
            </a:blipFill>
          </p:spPr>
          <p:txBody>
            <a:bodyPr wrap="square" lIns="0" tIns="0" rIns="0" bIns="0" rtlCol="0"/>
            <a:lstStyle/>
            <a:p>
              <a:endParaRPr/>
            </a:p>
          </p:txBody>
        </p:sp>
      </p:grpSp>
      <p:sp>
        <p:nvSpPr>
          <p:cNvPr id="12" name="object 12"/>
          <p:cNvSpPr txBox="1"/>
          <p:nvPr/>
        </p:nvSpPr>
        <p:spPr>
          <a:xfrm>
            <a:off x="1961515" y="1007110"/>
            <a:ext cx="4363085" cy="3198495"/>
          </a:xfrm>
          <a:prstGeom prst="rect">
            <a:avLst/>
          </a:prstGeom>
        </p:spPr>
        <p:txBody>
          <a:bodyPr vert="horz" wrap="square" lIns="0" tIns="64769" rIns="0" bIns="0" rtlCol="0">
            <a:noAutofit/>
          </a:bodyPr>
          <a:lstStyle/>
          <a:p>
            <a:pPr marL="12700">
              <a:spcBef>
                <a:spcPts val="510"/>
              </a:spcBef>
            </a:pPr>
            <a:endParaRPr lang="en-US" altLang="zh-CN" sz="1100" b="1" spc="30" dirty="0" smtClean="0">
              <a:solidFill>
                <a:schemeClr val="tx2">
                  <a:lumMod val="60000"/>
                  <a:lumOff val="40000"/>
                </a:schemeClr>
              </a:solidFill>
              <a:latin typeface="+mn-ea"/>
              <a:cs typeface="UKIJ CJK"/>
            </a:endParaRPr>
          </a:p>
          <a:p>
            <a:pPr marL="12700">
              <a:spcBef>
                <a:spcPts val="510"/>
              </a:spcBef>
            </a:pPr>
            <a:endParaRPr lang="en-US" altLang="zh-CN" sz="1100" b="1" spc="30" dirty="0" smtClean="0">
              <a:solidFill>
                <a:schemeClr val="tx2">
                  <a:lumMod val="60000"/>
                  <a:lumOff val="40000"/>
                </a:schemeClr>
              </a:solidFill>
              <a:latin typeface="+mn-ea"/>
              <a:cs typeface="UKIJ CJK"/>
            </a:endParaRPr>
          </a:p>
          <a:p>
            <a:pPr marL="12700">
              <a:spcBef>
                <a:spcPts val="510"/>
              </a:spcBef>
            </a:pPr>
            <a:r>
              <a:rPr lang="zh-CN" altLang="en-US" sz="1100" b="1" spc="30" dirty="0" smtClean="0">
                <a:solidFill>
                  <a:schemeClr val="tx2">
                    <a:lumMod val="60000"/>
                    <a:lumOff val="40000"/>
                  </a:schemeClr>
                </a:solidFill>
                <a:latin typeface="+mn-ea"/>
                <a:cs typeface="UKIJ CJK"/>
              </a:rPr>
              <a:t>弥</a:t>
            </a:r>
            <a:r>
              <a:rPr lang="zh-CN" altLang="en-US" sz="1100" b="1" spc="30" dirty="0" smtClean="0">
                <a:solidFill>
                  <a:schemeClr val="tx2">
                    <a:lumMod val="60000"/>
                    <a:lumOff val="40000"/>
                  </a:schemeClr>
                </a:solidFill>
                <a:latin typeface="+mn-ea"/>
                <a:cs typeface="UKIJ CJK"/>
              </a:rPr>
              <a:t>补药品目录短板：</a:t>
            </a:r>
          </a:p>
          <a:p>
            <a:pPr marL="12700" marR="5080" indent="0" algn="l" fontAlgn="auto">
              <a:lnSpc>
                <a:spcPct val="100000"/>
              </a:lnSpc>
              <a:spcBef>
                <a:spcPts val="100"/>
              </a:spcBef>
              <a:buClrTx/>
              <a:buSzTx/>
              <a:buFontTx/>
            </a:pPr>
            <a:r>
              <a:rPr lang="zh-CN" altLang="en-US" sz="950" dirty="0" smtClean="0">
                <a:sym typeface="+mn-ea"/>
              </a:rPr>
              <a:t>    </a:t>
            </a:r>
            <a:r>
              <a:rPr lang="zh-CN" altLang="en-US" sz="950" dirty="0" smtClean="0">
                <a:sym typeface="+mn-ea"/>
              </a:rPr>
              <a:t> 医</a:t>
            </a:r>
            <a:r>
              <a:rPr lang="zh-CN" altLang="en-US" sz="950" dirty="0" smtClean="0">
                <a:sym typeface="+mn-ea"/>
              </a:rPr>
              <a:t>保目录中的硝基咪唑类药物为甲硝唑、替硝唑和奥硝唑的制剂。奥硝唑是一种强力抗厌氧菌及抗原虫感染的药物，也是继甲硝唑后新研制成的疗效更高、疗程更短、耐受性更好、体内分布更广的第三代硝基咪唑类衍生物。本品为奥硝唑的左旋光学异构体，也为首个硝基咪唑类药物的光学异构体，在抗厌氧菌感染的临床疗效与奥硝唑相当的基础上，临床总不良反应发生率显著降低，仅为奥硝唑的 1/15，临床应用更安全。</a:t>
            </a:r>
          </a:p>
          <a:p>
            <a:pPr marL="12700" marR="5080" indent="0" fontAlgn="auto">
              <a:lnSpc>
                <a:spcPct val="100000"/>
              </a:lnSpc>
              <a:spcBef>
                <a:spcPts val="120"/>
              </a:spcBef>
            </a:pPr>
            <a:endParaRPr lang="zh-CN" altLang="en-US" sz="1000" b="1" spc="30" dirty="0" smtClean="0">
              <a:solidFill>
                <a:schemeClr val="tx2">
                  <a:lumMod val="60000"/>
                  <a:lumOff val="40000"/>
                </a:schemeClr>
              </a:solidFill>
              <a:latin typeface="+mn-ea"/>
              <a:cs typeface="UKIJ CJK"/>
            </a:endParaRPr>
          </a:p>
          <a:p>
            <a:pPr marL="12700" marR="5080" indent="0" fontAlgn="auto">
              <a:lnSpc>
                <a:spcPct val="100000"/>
              </a:lnSpc>
              <a:spcBef>
                <a:spcPts val="120"/>
              </a:spcBef>
            </a:pPr>
            <a:endParaRPr lang="en-US" altLang="zh-CN" sz="1100" b="1" spc="30" dirty="0" smtClean="0">
              <a:solidFill>
                <a:schemeClr val="tx2">
                  <a:lumMod val="60000"/>
                  <a:lumOff val="40000"/>
                </a:schemeClr>
              </a:solidFill>
              <a:latin typeface="+mn-ea"/>
              <a:cs typeface="UKIJ CJK"/>
            </a:endParaRPr>
          </a:p>
          <a:p>
            <a:pPr marL="12700" marR="5080" indent="0" fontAlgn="auto">
              <a:lnSpc>
                <a:spcPct val="100000"/>
              </a:lnSpc>
              <a:spcBef>
                <a:spcPts val="120"/>
              </a:spcBef>
            </a:pPr>
            <a:r>
              <a:rPr lang="zh-CN" altLang="en-US" sz="1100" b="1" spc="30" dirty="0" smtClean="0">
                <a:solidFill>
                  <a:schemeClr val="tx2">
                    <a:lumMod val="60000"/>
                    <a:lumOff val="40000"/>
                  </a:schemeClr>
                </a:solidFill>
                <a:latin typeface="+mn-ea"/>
                <a:cs typeface="UKIJ CJK"/>
              </a:rPr>
              <a:t>临</a:t>
            </a:r>
            <a:r>
              <a:rPr lang="zh-CN" altLang="en-US" sz="1100" b="1" spc="30" dirty="0" smtClean="0">
                <a:solidFill>
                  <a:schemeClr val="tx2">
                    <a:lumMod val="60000"/>
                    <a:lumOff val="40000"/>
                  </a:schemeClr>
                </a:solidFill>
                <a:latin typeface="+mn-ea"/>
                <a:cs typeface="UKIJ CJK"/>
              </a:rPr>
              <a:t>床管理难度：</a:t>
            </a:r>
          </a:p>
          <a:p>
            <a:pPr marL="12700" marR="5080" algn="l" fontAlgn="auto">
              <a:lnSpc>
                <a:spcPct val="100000"/>
              </a:lnSpc>
              <a:spcBef>
                <a:spcPts val="100"/>
              </a:spcBef>
              <a:buClrTx/>
              <a:buSzTx/>
              <a:buFontTx/>
            </a:pPr>
            <a:r>
              <a:rPr lang="zh-CN" altLang="en-US" sz="950" dirty="0" smtClean="0"/>
              <a:t>    分</a:t>
            </a:r>
            <a:r>
              <a:rPr lang="zh-CN" altLang="en-US" sz="950" dirty="0" smtClean="0"/>
              <a:t>散片服务更方便，患者服药依从性高，无临床管理难度</a:t>
            </a:r>
            <a:r>
              <a:rPr lang="zh-CN" altLang="en-US" sz="950" dirty="0" smtClean="0"/>
              <a:t>。</a:t>
            </a:r>
            <a:endParaRPr sz="1000" dirty="0">
              <a:latin typeface="UKIJ CJK"/>
              <a:cs typeface="UKIJ CJK"/>
            </a:endParaRPr>
          </a:p>
        </p:txBody>
      </p:sp>
      <p:sp>
        <p:nvSpPr>
          <p:cNvPr id="13" name="object 13"/>
          <p:cNvSpPr/>
          <p:nvPr/>
        </p:nvSpPr>
        <p:spPr>
          <a:xfrm>
            <a:off x="457200" y="6096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4" name="object 8"/>
          <p:cNvSpPr/>
          <p:nvPr/>
        </p:nvSpPr>
        <p:spPr>
          <a:xfrm>
            <a:off x="1079146" y="1391462"/>
            <a:ext cx="344223" cy="246964"/>
          </a:xfrm>
          <a:prstGeom prst="rect">
            <a:avLst/>
          </a:prstGeom>
          <a:blipFill>
            <a:blip r:embed="rId10" cstate="print"/>
            <a:stretch>
              <a:fillRect/>
            </a:stretch>
          </a:blipFill>
        </p:spPr>
        <p:txBody>
          <a:bodyPr wrap="square" lIns="0" tIns="0" rIns="0" bIns="0" rtlCol="0"/>
          <a:lstStyle/>
          <a:p>
            <a:endParaRPr/>
          </a:p>
        </p:txBody>
      </p:sp>
      <p:sp>
        <p:nvSpPr>
          <p:cNvPr id="21" name="文本框 20"/>
          <p:cNvSpPr txBox="1"/>
          <p:nvPr/>
        </p:nvSpPr>
        <p:spPr>
          <a:xfrm>
            <a:off x="669925" y="2633980"/>
            <a:ext cx="1236345" cy="1012190"/>
          </a:xfrm>
          <a:prstGeom prst="rect">
            <a:avLst/>
          </a:prstGeom>
          <a:noFill/>
        </p:spPr>
        <p:txBody>
          <a:bodyPr wrap="square" rtlCol="0">
            <a:noAutofit/>
          </a:bodyPr>
          <a:lstStyle/>
          <a:p>
            <a:r>
              <a:rPr lang="zh-CN" altLang="en-US" sz="700" b="1" dirty="0"/>
              <a:t>包括但不限于：是否能够弥补药品目录短板；临床管理难度及其他相关情况。目录外药品还需要提供价格费用（包括单价、日均或疗程费用、建议参照药品的价格费用）等信息。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469392" y="568452"/>
            <a:ext cx="5897880" cy="3317748"/>
            <a:chOff x="480060" y="329183"/>
            <a:chExt cx="5897880" cy="3317748"/>
          </a:xfrm>
        </p:grpSpPr>
        <p:sp>
          <p:nvSpPr>
            <p:cNvPr id="4" name="object 4"/>
            <p:cNvSpPr/>
            <p:nvPr/>
          </p:nvSpPr>
          <p:spPr>
            <a:xfrm>
              <a:off x="480060" y="329183"/>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60" y="670559"/>
              <a:ext cx="1450848" cy="656844"/>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2534412" y="679703"/>
              <a:ext cx="1676400" cy="670560"/>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2622803" y="763523"/>
              <a:ext cx="1501140" cy="496824"/>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2703575" y="940308"/>
              <a:ext cx="168401" cy="133350"/>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3005328" y="928179"/>
              <a:ext cx="1039418" cy="161607"/>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950976" y="861009"/>
              <a:ext cx="515162" cy="233222"/>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946404" y="1135379"/>
              <a:ext cx="639318" cy="86105"/>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4404359" y="679703"/>
              <a:ext cx="1676400" cy="67056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4492752" y="763523"/>
              <a:ext cx="1501139" cy="496824"/>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4596638" y="940308"/>
              <a:ext cx="192786" cy="133350"/>
            </a:xfrm>
            <a:prstGeom prst="rect">
              <a:avLst/>
            </a:prstGeom>
            <a:blipFill>
              <a:blip r:embed="rId10" cstate="print"/>
              <a:stretch>
                <a:fillRect/>
              </a:stretch>
            </a:blipFill>
          </p:spPr>
          <p:txBody>
            <a:bodyPr wrap="square" lIns="0" tIns="0" rIns="0" bIns="0" rtlCol="0"/>
            <a:lstStyle/>
            <a:p>
              <a:endParaRPr/>
            </a:p>
          </p:txBody>
        </p:sp>
        <p:sp>
          <p:nvSpPr>
            <p:cNvPr id="15" name="object 15"/>
            <p:cNvSpPr/>
            <p:nvPr/>
          </p:nvSpPr>
          <p:spPr>
            <a:xfrm>
              <a:off x="4877053" y="926655"/>
              <a:ext cx="513638" cy="164655"/>
            </a:xfrm>
            <a:prstGeom prst="rect">
              <a:avLst/>
            </a:prstGeom>
            <a:blipFill>
              <a:blip r:embed="rId11" cstate="print"/>
              <a:stretch>
                <a:fillRect/>
              </a:stretch>
            </a:blipFill>
          </p:spPr>
          <p:txBody>
            <a:bodyPr wrap="square" lIns="0" tIns="0" rIns="0" bIns="0" rtlCol="0"/>
            <a:lstStyle/>
            <a:p>
              <a:endParaRPr/>
            </a:p>
          </p:txBody>
        </p:sp>
        <p:sp>
          <p:nvSpPr>
            <p:cNvPr id="16" name="object 16"/>
            <p:cNvSpPr/>
            <p:nvPr/>
          </p:nvSpPr>
          <p:spPr>
            <a:xfrm>
              <a:off x="2546603" y="1476756"/>
              <a:ext cx="1676399" cy="670559"/>
            </a:xfrm>
            <a:prstGeom prst="rect">
              <a:avLst/>
            </a:prstGeom>
            <a:blipFill>
              <a:blip r:embed="rId4" cstate="print"/>
              <a:stretch>
                <a:fillRect/>
              </a:stretch>
            </a:blipFill>
          </p:spPr>
          <p:txBody>
            <a:bodyPr wrap="square" lIns="0" tIns="0" rIns="0" bIns="0" rtlCol="0"/>
            <a:lstStyle/>
            <a:p>
              <a:endParaRPr/>
            </a:p>
          </p:txBody>
        </p:sp>
        <p:sp>
          <p:nvSpPr>
            <p:cNvPr id="17" name="object 17"/>
            <p:cNvSpPr/>
            <p:nvPr/>
          </p:nvSpPr>
          <p:spPr>
            <a:xfrm>
              <a:off x="2634995" y="1562099"/>
              <a:ext cx="1501140" cy="496824"/>
            </a:xfrm>
            <a:prstGeom prst="rect">
              <a:avLst/>
            </a:prstGeom>
            <a:blipFill>
              <a:blip r:embed="rId5" cstate="print"/>
              <a:stretch>
                <a:fillRect/>
              </a:stretch>
            </a:blipFill>
          </p:spPr>
          <p:txBody>
            <a:bodyPr wrap="square" lIns="0" tIns="0" rIns="0" bIns="0" rtlCol="0"/>
            <a:lstStyle/>
            <a:p>
              <a:endParaRPr/>
            </a:p>
          </p:txBody>
        </p:sp>
        <p:sp>
          <p:nvSpPr>
            <p:cNvPr id="18" name="object 18"/>
            <p:cNvSpPr/>
            <p:nvPr/>
          </p:nvSpPr>
          <p:spPr>
            <a:xfrm>
              <a:off x="2705607" y="1738884"/>
              <a:ext cx="191262" cy="133350"/>
            </a:xfrm>
            <a:prstGeom prst="rect">
              <a:avLst/>
            </a:prstGeom>
            <a:blipFill>
              <a:blip r:embed="rId12" cstate="print"/>
              <a:stretch>
                <a:fillRect/>
              </a:stretch>
            </a:blipFill>
          </p:spPr>
          <p:txBody>
            <a:bodyPr wrap="square" lIns="0" tIns="0" rIns="0" bIns="0" rtlCol="0"/>
            <a:lstStyle/>
            <a:p>
              <a:endParaRPr/>
            </a:p>
          </p:txBody>
        </p:sp>
        <p:sp>
          <p:nvSpPr>
            <p:cNvPr id="19" name="object 19"/>
            <p:cNvSpPr/>
            <p:nvPr/>
          </p:nvSpPr>
          <p:spPr>
            <a:xfrm>
              <a:off x="2995168" y="1741931"/>
              <a:ext cx="513651" cy="163144"/>
            </a:xfrm>
            <a:prstGeom prst="rect">
              <a:avLst/>
            </a:prstGeom>
            <a:blipFill>
              <a:blip r:embed="rId13" cstate="print"/>
              <a:stretch>
                <a:fillRect/>
              </a:stretch>
            </a:blipFill>
          </p:spPr>
          <p:txBody>
            <a:bodyPr wrap="square" lIns="0" tIns="0" rIns="0" bIns="0" rtlCol="0"/>
            <a:lstStyle/>
            <a:p>
              <a:endParaRPr/>
            </a:p>
          </p:txBody>
        </p:sp>
        <p:sp>
          <p:nvSpPr>
            <p:cNvPr id="20" name="object 20"/>
            <p:cNvSpPr/>
            <p:nvPr/>
          </p:nvSpPr>
          <p:spPr>
            <a:xfrm>
              <a:off x="4404359" y="1513331"/>
              <a:ext cx="1676400" cy="670560"/>
            </a:xfrm>
            <a:prstGeom prst="rect">
              <a:avLst/>
            </a:prstGeom>
            <a:blipFill>
              <a:blip r:embed="rId4" cstate="print"/>
              <a:stretch>
                <a:fillRect/>
              </a:stretch>
            </a:blipFill>
          </p:spPr>
          <p:txBody>
            <a:bodyPr wrap="square" lIns="0" tIns="0" rIns="0" bIns="0" rtlCol="0"/>
            <a:lstStyle/>
            <a:p>
              <a:endParaRPr/>
            </a:p>
          </p:txBody>
        </p:sp>
        <p:sp>
          <p:nvSpPr>
            <p:cNvPr id="21" name="object 21"/>
            <p:cNvSpPr/>
            <p:nvPr/>
          </p:nvSpPr>
          <p:spPr>
            <a:xfrm>
              <a:off x="4492752" y="1609343"/>
              <a:ext cx="1501139" cy="495300"/>
            </a:xfrm>
            <a:prstGeom prst="rect">
              <a:avLst/>
            </a:prstGeom>
            <a:blipFill>
              <a:blip r:embed="rId5" cstate="print"/>
              <a:stretch>
                <a:fillRect/>
              </a:stretch>
            </a:blipFill>
          </p:spPr>
          <p:txBody>
            <a:bodyPr wrap="square" lIns="0" tIns="0" rIns="0" bIns="0" rtlCol="0"/>
            <a:lstStyle/>
            <a:p>
              <a:endParaRPr/>
            </a:p>
          </p:txBody>
        </p:sp>
        <p:sp>
          <p:nvSpPr>
            <p:cNvPr id="22" name="object 22"/>
            <p:cNvSpPr/>
            <p:nvPr/>
          </p:nvSpPr>
          <p:spPr>
            <a:xfrm>
              <a:off x="4596638" y="1784604"/>
              <a:ext cx="198882" cy="133350"/>
            </a:xfrm>
            <a:prstGeom prst="rect">
              <a:avLst/>
            </a:prstGeom>
            <a:blipFill>
              <a:blip r:embed="rId14" cstate="print"/>
              <a:stretch>
                <a:fillRect/>
              </a:stretch>
            </a:blipFill>
          </p:spPr>
          <p:txBody>
            <a:bodyPr wrap="square" lIns="0" tIns="0" rIns="0" bIns="0" rtlCol="0"/>
            <a:lstStyle/>
            <a:p>
              <a:endParaRPr/>
            </a:p>
          </p:txBody>
        </p:sp>
        <p:sp>
          <p:nvSpPr>
            <p:cNvPr id="24" name="object 24"/>
            <p:cNvSpPr/>
            <p:nvPr/>
          </p:nvSpPr>
          <p:spPr>
            <a:xfrm>
              <a:off x="2546603" y="2340863"/>
              <a:ext cx="1676399" cy="670560"/>
            </a:xfrm>
            <a:prstGeom prst="rect">
              <a:avLst/>
            </a:prstGeom>
            <a:blipFill>
              <a:blip r:embed="rId4" cstate="print"/>
              <a:stretch>
                <a:fillRect/>
              </a:stretch>
            </a:blipFill>
          </p:spPr>
          <p:txBody>
            <a:bodyPr wrap="square" lIns="0" tIns="0" rIns="0" bIns="0" rtlCol="0"/>
            <a:lstStyle/>
            <a:p>
              <a:endParaRPr/>
            </a:p>
          </p:txBody>
        </p:sp>
        <p:sp>
          <p:nvSpPr>
            <p:cNvPr id="25" name="object 25"/>
            <p:cNvSpPr/>
            <p:nvPr/>
          </p:nvSpPr>
          <p:spPr>
            <a:xfrm>
              <a:off x="2634995" y="2426207"/>
              <a:ext cx="1501140" cy="496824"/>
            </a:xfrm>
            <a:prstGeom prst="rect">
              <a:avLst/>
            </a:prstGeom>
            <a:blipFill>
              <a:blip r:embed="rId5" cstate="print"/>
              <a:stretch>
                <a:fillRect/>
              </a:stretch>
            </a:blipFill>
          </p:spPr>
          <p:txBody>
            <a:bodyPr wrap="square" lIns="0" tIns="0" rIns="0" bIns="0" rtlCol="0"/>
            <a:lstStyle/>
            <a:p>
              <a:endParaRPr/>
            </a:p>
          </p:txBody>
        </p:sp>
        <p:sp>
          <p:nvSpPr>
            <p:cNvPr id="26" name="object 26"/>
            <p:cNvSpPr/>
            <p:nvPr/>
          </p:nvSpPr>
          <p:spPr>
            <a:xfrm>
              <a:off x="2719832" y="2602991"/>
              <a:ext cx="189737" cy="133350"/>
            </a:xfrm>
            <a:prstGeom prst="rect">
              <a:avLst/>
            </a:prstGeom>
            <a:blipFill>
              <a:blip r:embed="rId15" cstate="print"/>
              <a:stretch>
                <a:fillRect/>
              </a:stretch>
            </a:blipFill>
          </p:spPr>
          <p:txBody>
            <a:bodyPr wrap="square" lIns="0" tIns="0" rIns="0" bIns="0" rtlCol="0"/>
            <a:lstStyle/>
            <a:p>
              <a:endParaRPr/>
            </a:p>
          </p:txBody>
        </p:sp>
        <p:sp>
          <p:nvSpPr>
            <p:cNvPr id="27" name="object 27"/>
            <p:cNvSpPr/>
            <p:nvPr/>
          </p:nvSpPr>
          <p:spPr>
            <a:xfrm>
              <a:off x="4881118" y="1765757"/>
              <a:ext cx="515162" cy="164655"/>
            </a:xfrm>
            <a:prstGeom prst="rect">
              <a:avLst/>
            </a:prstGeom>
            <a:blipFill>
              <a:blip r:embed="rId16" cstate="print"/>
              <a:stretch>
                <a:fillRect/>
              </a:stretch>
            </a:blipFill>
          </p:spPr>
          <p:txBody>
            <a:bodyPr wrap="square" lIns="0" tIns="0" rIns="0" bIns="0" rtlCol="0"/>
            <a:lstStyle/>
            <a:p>
              <a:endParaRPr/>
            </a:p>
          </p:txBody>
        </p:sp>
        <p:sp>
          <p:nvSpPr>
            <p:cNvPr id="31" name="object 31"/>
            <p:cNvSpPr/>
            <p:nvPr/>
          </p:nvSpPr>
          <p:spPr>
            <a:xfrm>
              <a:off x="3001518" y="2580131"/>
              <a:ext cx="515162" cy="161607"/>
            </a:xfrm>
            <a:prstGeom prst="rect">
              <a:avLst/>
            </a:prstGeom>
            <a:blipFill>
              <a:blip r:embed="rId17" cstate="print"/>
              <a:stretch>
                <a:fillRect/>
              </a:stretch>
            </a:blipFill>
          </p:spPr>
          <p:txBody>
            <a:bodyPr wrap="square" lIns="0" tIns="0" rIns="0" bIns="0" rtlCol="0"/>
            <a:lstStyle/>
            <a:p>
              <a:endParaRPr/>
            </a:p>
          </p:txBody>
        </p:sp>
        <p:sp>
          <p:nvSpPr>
            <p:cNvPr id="32" name="object 32"/>
            <p:cNvSpPr/>
            <p:nvPr/>
          </p:nvSpPr>
          <p:spPr>
            <a:xfrm>
              <a:off x="781811" y="1909571"/>
              <a:ext cx="1447800" cy="1449323"/>
            </a:xfrm>
            <a:prstGeom prst="rect">
              <a:avLst/>
            </a:prstGeom>
            <a:blipFill>
              <a:blip r:embed="rId18" cstate="print"/>
              <a:stretch>
                <a:fillRect/>
              </a:stretch>
            </a:blipFill>
          </p:spPr>
          <p:txBody>
            <a:bodyPr wrap="square" lIns="0" tIns="0" rIns="0" bIns="0" rtlCol="0"/>
            <a:lstStyle/>
            <a:p>
              <a:endParaRPr/>
            </a:p>
          </p:txBody>
        </p:sp>
        <p:sp>
          <p:nvSpPr>
            <p:cNvPr id="33" name="object 33"/>
            <p:cNvSpPr/>
            <p:nvPr/>
          </p:nvSpPr>
          <p:spPr>
            <a:xfrm>
              <a:off x="480060" y="330149"/>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0" cy="3317747"/>
            <a:chOff x="480060" y="923544"/>
            <a:chExt cx="5897880" cy="3317747"/>
          </a:xfrm>
        </p:grpSpPr>
        <p:sp>
          <p:nvSpPr>
            <p:cNvPr id="3" name="object 3"/>
            <p:cNvSpPr/>
            <p:nvPr/>
          </p:nvSpPr>
          <p:spPr>
            <a:xfrm>
              <a:off x="480060" y="923544"/>
              <a:ext cx="5897880" cy="331774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80060" y="1344168"/>
              <a:ext cx="5897880" cy="247650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80060" y="1469136"/>
              <a:ext cx="5897880" cy="2226563"/>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188720" y="923544"/>
              <a:ext cx="659891" cy="1341120"/>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1319784" y="1752536"/>
              <a:ext cx="303339" cy="249999"/>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1002030" y="2447544"/>
              <a:ext cx="1194866" cy="187528"/>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1187195" y="2702052"/>
              <a:ext cx="758190" cy="83058"/>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2004060" y="1533144"/>
              <a:ext cx="487679" cy="487679"/>
            </a:xfrm>
            <a:prstGeom prst="rect">
              <a:avLst/>
            </a:prstGeom>
            <a:blipFill>
              <a:blip r:embed="rId10" cstate="print"/>
              <a:stretch>
                <a:fillRect/>
              </a:stretch>
            </a:blipFill>
          </p:spPr>
          <p:txBody>
            <a:bodyPr wrap="square" lIns="0" tIns="0" rIns="0" bIns="0" rtlCol="0"/>
            <a:lstStyle/>
            <a:p>
              <a:endParaRPr/>
            </a:p>
          </p:txBody>
        </p:sp>
        <p:sp>
          <p:nvSpPr>
            <p:cNvPr id="14" name="object 14"/>
            <p:cNvSpPr/>
            <p:nvPr/>
          </p:nvSpPr>
          <p:spPr>
            <a:xfrm>
              <a:off x="480060" y="92392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sp>
        <p:nvSpPr>
          <p:cNvPr id="15" name="TextBox 14"/>
          <p:cNvSpPr txBox="1"/>
          <p:nvPr/>
        </p:nvSpPr>
        <p:spPr>
          <a:xfrm>
            <a:off x="2514600" y="762000"/>
            <a:ext cx="3810000" cy="3135630"/>
          </a:xfrm>
          <a:prstGeom prst="rect">
            <a:avLst/>
          </a:prstGeom>
          <a:noFill/>
        </p:spPr>
        <p:txBody>
          <a:bodyPr wrap="square" rtlCol="0">
            <a:noAutofit/>
          </a:bodyPr>
          <a:lstStyle/>
          <a:p>
            <a:pPr>
              <a:lnSpc>
                <a:spcPts val="1600"/>
              </a:lnSpc>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通用名：</a:t>
            </a:r>
            <a:r>
              <a:rPr lang="zh-CN" altLang="en-US" sz="1000" dirty="0" smtClean="0"/>
              <a:t>左奥硝唑分散片</a:t>
            </a:r>
            <a:endParaRPr lang="en-US" altLang="zh-CN" sz="1000" dirty="0" smtClean="0"/>
          </a:p>
          <a:p>
            <a:pPr>
              <a:lnSpc>
                <a:spcPts val="1600"/>
              </a:lnSpc>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注册规格：</a:t>
            </a:r>
            <a:r>
              <a:rPr lang="en-US" altLang="zh-CN" sz="1000" dirty="0" smtClean="0"/>
              <a:t>0.25g</a:t>
            </a:r>
          </a:p>
          <a:p>
            <a:pPr>
              <a:lnSpc>
                <a:spcPts val="1600"/>
              </a:lnSpc>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中国大陆首次上次时间：</a:t>
            </a:r>
            <a:r>
              <a:rPr lang="en-US" altLang="zh-CN" sz="1000" dirty="0" smtClean="0"/>
              <a:t>2022</a:t>
            </a:r>
            <a:r>
              <a:rPr lang="zh-CN" altLang="en-US" sz="1000" dirty="0" smtClean="0"/>
              <a:t>年</a:t>
            </a:r>
            <a:r>
              <a:rPr lang="en-US" altLang="zh-CN" sz="1000" dirty="0" smtClean="0"/>
              <a:t>1</a:t>
            </a:r>
            <a:r>
              <a:rPr lang="zh-CN" altLang="en-US" sz="1000" dirty="0" smtClean="0"/>
              <a:t>月</a:t>
            </a:r>
            <a:endParaRPr lang="en-US" altLang="zh-CN" sz="1000" dirty="0" smtClean="0"/>
          </a:p>
          <a:p>
            <a:pPr>
              <a:lnSpc>
                <a:spcPts val="1600"/>
              </a:lnSpc>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目前大陆地区同通用名药品上市情况：</a:t>
            </a:r>
            <a:r>
              <a:rPr lang="zh-CN" altLang="en-US" sz="1000" dirty="0" smtClean="0"/>
              <a:t>独家</a:t>
            </a:r>
            <a:endParaRPr lang="en-US" altLang="zh-CN" sz="1000" dirty="0" smtClean="0"/>
          </a:p>
          <a:p>
            <a:pPr>
              <a:lnSpc>
                <a:spcPts val="1600"/>
              </a:lnSpc>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全球首个上市国家</a:t>
            </a:r>
            <a:r>
              <a:rPr lang="en-US" altLang="zh-CN"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地区及上市时间：</a:t>
            </a:r>
            <a:r>
              <a:rPr lang="zh-CN" altLang="en-US" sz="1000" dirty="0" smtClean="0"/>
              <a:t>中国，</a:t>
            </a:r>
            <a:r>
              <a:rPr lang="en-US" altLang="zh-CN" sz="1000" dirty="0" smtClean="0"/>
              <a:t>2022.01</a:t>
            </a:r>
          </a:p>
          <a:p>
            <a:pPr>
              <a:lnSpc>
                <a:spcPts val="1600"/>
              </a:lnSpc>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是否为</a:t>
            </a:r>
            <a:r>
              <a:rPr lang="en-US" altLang="zh-CN"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OTC</a:t>
            </a: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药品：</a:t>
            </a:r>
            <a:r>
              <a:rPr lang="zh-CN" altLang="en-US" sz="1000" dirty="0" smtClean="0"/>
              <a:t>否</a:t>
            </a:r>
            <a:endParaRPr lang="en-US" altLang="zh-CN" sz="1000" dirty="0" smtClean="0"/>
          </a:p>
          <a:p>
            <a:pPr>
              <a:lnSpc>
                <a:spcPts val="1600"/>
              </a:lnSpc>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参照药品建议：</a:t>
            </a:r>
            <a:r>
              <a:rPr lang="zh-CN" altLang="en-US" sz="1000" dirty="0" smtClean="0"/>
              <a:t>左奥硝唑氯化钠注射液</a:t>
            </a:r>
            <a:endParaRPr lang="en-US" altLang="zh-CN" sz="1000" dirty="0" smtClean="0"/>
          </a:p>
          <a:p>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优势和不足</a:t>
            </a: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Wingdings" panose="05000000000000000000" pitchFamily="2" charset="2"/>
              </a:rPr>
              <a:t>：</a:t>
            </a:r>
            <a:endParaRPr lang="zh-CN" altLang="en-US" sz="900" dirty="0" smtClean="0">
              <a:solidFill>
                <a:srgbClr val="FF0000"/>
              </a:solidFill>
              <a:latin typeface="宋体" panose="02010600030101010101" pitchFamily="2" charset="-122"/>
              <a:ea typeface="宋体" panose="02010600030101010101" pitchFamily="2" charset="-122"/>
              <a:cs typeface="宋体" panose="02010600030101010101" pitchFamily="2" charset="-122"/>
              <a:sym typeface="Wingdings" panose="05000000000000000000" pitchFamily="2" charset="2"/>
            </a:endParaRPr>
          </a:p>
          <a:p>
            <a:r>
              <a:rPr lang="zh-CN" altLang="en-US" sz="900" dirty="0" smtClean="0"/>
              <a:t> 用药合理性：本品符合能口服不肌注，能肌注不输液的用药原则。</a:t>
            </a:r>
          </a:p>
          <a:p>
            <a:r>
              <a:rPr lang="zh-CN" altLang="en-US" sz="900" dirty="0" smtClean="0"/>
              <a:t>用药依从性： </a:t>
            </a:r>
            <a:r>
              <a:rPr lang="zh-CN" altLang="en-US" sz="900" dirty="0" smtClean="0">
                <a:sym typeface="+mn-ea"/>
              </a:rPr>
              <a:t>患者服用依从性高，起效快。分散片在临床使用中是有其不可替代的优势的。它溶出速度快、口感好，可以吞服、咀嚼或含吮，也可以用水分散后口服，这对儿童用药、吞咽困难或缺水等特殊人群给药的顺应性和便利性等有诸多有利因素。</a:t>
            </a:r>
          </a:p>
          <a:p>
            <a:r>
              <a:rPr lang="zh-CN" altLang="en-US" sz="900" dirty="0" smtClean="0">
                <a:sym typeface="+mn-ea"/>
              </a:rPr>
              <a:t>适应症方面：参照药品只适用于厌氧菌感染的治疗和预防，而本品除前述适应症外，还适用于阿米巴虫病、泌尿生殖道毛滴虫病及兰氏贾第鞭毛虫病的治疗。</a:t>
            </a:r>
          </a:p>
          <a:p>
            <a:r>
              <a:rPr lang="zh-CN" altLang="en-US" sz="900" dirty="0" smtClean="0">
                <a:sym typeface="+mn-ea"/>
              </a:rPr>
              <a:t>另外，除可单独用药治疗外，本品还适用于参照药品治疗后的序贯治疗。</a:t>
            </a:r>
          </a:p>
          <a:p>
            <a:endParaRPr lang="zh-CN" altLang="en-US" sz="900" dirty="0" smtClean="0">
              <a:sym typeface="+mn-ea"/>
            </a:endParaRPr>
          </a:p>
        </p:txBody>
      </p:sp>
      <p:sp>
        <p:nvSpPr>
          <p:cNvPr id="13" name="文本框 12"/>
          <p:cNvSpPr txBox="1"/>
          <p:nvPr/>
        </p:nvSpPr>
        <p:spPr>
          <a:xfrm>
            <a:off x="609600" y="2597785"/>
            <a:ext cx="1821815" cy="876935"/>
          </a:xfrm>
          <a:prstGeom prst="rect">
            <a:avLst/>
          </a:prstGeom>
          <a:noFill/>
        </p:spPr>
        <p:txBody>
          <a:bodyPr wrap="square" rtlCol="0">
            <a:noAutofit/>
          </a:bodyPr>
          <a:lstStyle/>
          <a:p>
            <a:r>
              <a:rPr lang="zh-CN" altLang="en-US" sz="700" b="1"/>
              <a:t>包括但不限于：药品通用名称；注册规格；说明书适应症/功能主治(概述)；用法用量；中国大陆首次上市时间；目前大陆地区同通用名药品的上市情况；全球首个上市国家/地区及上市时间；是否为 OTC 药品；参照药品建议、与参照药品或已上市的同类药品相比的优势和不足；所治疗疾病基本情况、弥补未满足的治疗需求情况、大陆地区发病率、年发病患者总数等。</a:t>
            </a:r>
          </a:p>
        </p:txBody>
      </p:sp>
      <p:sp>
        <p:nvSpPr>
          <p:cNvPr id="16" name="object 11"/>
          <p:cNvSpPr/>
          <p:nvPr/>
        </p:nvSpPr>
        <p:spPr>
          <a:xfrm>
            <a:off x="1371600" y="2505456"/>
            <a:ext cx="257556" cy="12191"/>
          </a:xfrm>
          <a:prstGeom prst="rect">
            <a:avLst/>
          </a:prstGeom>
          <a:blipFill>
            <a:blip r:embed="rId11"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457200" y="381000"/>
            <a:ext cx="5909945" cy="3502660"/>
            <a:chOff x="480059" y="252984"/>
            <a:chExt cx="5943600" cy="3502660"/>
          </a:xfrm>
        </p:grpSpPr>
        <p:sp>
          <p:nvSpPr>
            <p:cNvPr id="4" name="object 4"/>
            <p:cNvSpPr/>
            <p:nvPr/>
          </p:nvSpPr>
          <p:spPr>
            <a:xfrm>
              <a:off x="480059" y="2529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510074" y="440944"/>
              <a:ext cx="137941" cy="33147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80059" y="571500"/>
              <a:ext cx="667512" cy="364236"/>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731519" y="693483"/>
              <a:ext cx="202755" cy="164655"/>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6250594" y="441579"/>
              <a:ext cx="173065" cy="3296920"/>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242059" y="678434"/>
              <a:ext cx="1193342" cy="187528"/>
            </a:xfrm>
            <a:prstGeom prst="rect">
              <a:avLst/>
            </a:prstGeom>
            <a:blipFill>
              <a:blip r:embed="rId7" cstate="print"/>
              <a:stretch>
                <a:fillRect/>
              </a:stretch>
            </a:blipFill>
          </p:spPr>
          <p:txBody>
            <a:bodyPr wrap="square" lIns="0" tIns="0" rIns="0" bIns="0" rtlCol="0"/>
            <a:lstStyle/>
            <a:p>
              <a:endParaRPr/>
            </a:p>
          </p:txBody>
        </p:sp>
        <p:sp>
          <p:nvSpPr>
            <p:cNvPr id="16" name="object 16"/>
            <p:cNvSpPr/>
            <p:nvPr/>
          </p:nvSpPr>
          <p:spPr>
            <a:xfrm>
              <a:off x="1417319" y="1319784"/>
              <a:ext cx="257556" cy="45719"/>
            </a:xfrm>
            <a:prstGeom prst="rect">
              <a:avLst/>
            </a:prstGeom>
            <a:blipFill>
              <a:blip r:embed="rId8" cstate="print"/>
              <a:stretch>
                <a:fillRect/>
              </a:stretch>
            </a:blipFill>
          </p:spPr>
          <p:txBody>
            <a:bodyPr wrap="square" lIns="0" tIns="0" rIns="0" bIns="0" rtlCol="0"/>
            <a:lstStyle/>
            <a:p>
              <a:endParaRPr dirty="0"/>
            </a:p>
          </p:txBody>
        </p:sp>
        <p:sp>
          <p:nvSpPr>
            <p:cNvPr id="24" name="object 24"/>
            <p:cNvSpPr/>
            <p:nvPr/>
          </p:nvSpPr>
          <p:spPr>
            <a:xfrm>
              <a:off x="2666999" y="3046463"/>
              <a:ext cx="209537" cy="188226"/>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3616452" y="3046463"/>
              <a:ext cx="211086" cy="188226"/>
            </a:xfrm>
            <a:prstGeom prst="rect">
              <a:avLst/>
            </a:prstGeom>
            <a:blipFill>
              <a:blip r:embed="rId10" cstate="print"/>
              <a:stretch>
                <a:fillRect/>
              </a:stretch>
            </a:blipFill>
          </p:spPr>
          <p:txBody>
            <a:bodyPr wrap="square" lIns="0" tIns="0" rIns="0" bIns="0" rtlCol="0"/>
            <a:lstStyle/>
            <a:p>
              <a:endParaRPr/>
            </a:p>
          </p:txBody>
        </p:sp>
        <p:sp>
          <p:nvSpPr>
            <p:cNvPr id="37" name="object 16"/>
            <p:cNvSpPr/>
            <p:nvPr/>
          </p:nvSpPr>
          <p:spPr>
            <a:xfrm>
              <a:off x="1493519" y="2225294"/>
              <a:ext cx="257556" cy="45719"/>
            </a:xfrm>
            <a:prstGeom prst="rect">
              <a:avLst/>
            </a:prstGeom>
            <a:blipFill>
              <a:blip r:embed="rId8" cstate="print"/>
              <a:stretch>
                <a:fillRect/>
              </a:stretch>
            </a:blipFill>
          </p:spPr>
          <p:txBody>
            <a:bodyPr wrap="square" lIns="0" tIns="0" rIns="0" bIns="0" rtlCol="0"/>
            <a:lstStyle/>
            <a:p>
              <a:endParaRPr dirty="0"/>
            </a:p>
          </p:txBody>
        </p:sp>
      </p:grpSp>
      <p:sp>
        <p:nvSpPr>
          <p:cNvPr id="29" name="TextBox 28"/>
          <p:cNvSpPr txBox="1"/>
          <p:nvPr/>
        </p:nvSpPr>
        <p:spPr>
          <a:xfrm>
            <a:off x="1218565" y="1524000"/>
            <a:ext cx="4725035" cy="537210"/>
          </a:xfrm>
          <a:prstGeom prst="rect">
            <a:avLst/>
          </a:prstGeom>
          <a:noFill/>
        </p:spPr>
        <p:txBody>
          <a:bodyPr wrap="square" rtlCol="0">
            <a:spAutoFit/>
          </a:bodyPr>
          <a:lstStyle/>
          <a:p>
            <a:r>
              <a:rPr lang="en-US" altLang="zh-CN" sz="1000" dirty="0" smtClean="0">
                <a:latin typeface="宋体" panose="02010600030101010101" pitchFamily="2" charset="-122"/>
                <a:ea typeface="宋体" panose="02010600030101010101" pitchFamily="2" charset="-122"/>
                <a:cs typeface="宋体" panose="02010600030101010101" pitchFamily="2" charset="-122"/>
                <a:sym typeface="+mn-ea"/>
              </a:rPr>
              <a:t>   </a:t>
            </a:r>
            <a:r>
              <a:rPr lang="en-US" altLang="zh-CN" sz="95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950" dirty="0" smtClean="0">
                <a:latin typeface="宋体" panose="02010600030101010101" pitchFamily="2" charset="-122"/>
                <a:ea typeface="宋体" panose="02010600030101010101" pitchFamily="2" charset="-122"/>
                <a:cs typeface="宋体" panose="02010600030101010101" pitchFamily="2" charset="-122"/>
                <a:sym typeface="+mn-ea"/>
              </a:rPr>
              <a:t>本品适用于治疗阿米巴虫病、泌尿生殖道毛滴虫病及兰氏贾第鞭毛虫病；对本品敏感的厌氧菌引起的感染；预防外科手术可能引起的敏感厌氧菌感染；也可用于左奥硝唑氯化钠注射液治疗后的序贯治疗。</a:t>
            </a:r>
            <a:endParaRPr lang="en-US" altLang="zh-CN" sz="950" dirty="0" smtClean="0">
              <a:latin typeface="+mn-ea"/>
            </a:endParaRPr>
          </a:p>
        </p:txBody>
      </p:sp>
      <p:sp>
        <p:nvSpPr>
          <p:cNvPr id="33" name="TextBox 32"/>
          <p:cNvSpPr txBox="1"/>
          <p:nvPr/>
        </p:nvSpPr>
        <p:spPr>
          <a:xfrm>
            <a:off x="1214755" y="2438400"/>
            <a:ext cx="4925695" cy="1268095"/>
          </a:xfrm>
          <a:prstGeom prst="rect">
            <a:avLst/>
          </a:prstGeom>
          <a:noFill/>
        </p:spPr>
        <p:txBody>
          <a:bodyPr wrap="square" rtlCol="0">
            <a:spAutoFit/>
          </a:bodyPr>
          <a:lstStyle/>
          <a:p>
            <a:r>
              <a:rPr lang="en-US" altLang="zh-CN" sz="900" dirty="0" smtClean="0">
                <a:latin typeface="+mn-ea"/>
                <a:sym typeface="+mn-ea"/>
              </a:rPr>
              <a:t>  </a:t>
            </a:r>
            <a:r>
              <a:rPr lang="en-US" altLang="zh-CN" sz="1000" dirty="0" smtClean="0">
                <a:latin typeface="+mn-ea"/>
                <a:sym typeface="+mn-ea"/>
              </a:rPr>
              <a:t> </a:t>
            </a:r>
            <a:r>
              <a:rPr lang="en-US" altLang="zh-CN" sz="950" dirty="0" smtClean="0">
                <a:latin typeface="+mn-ea"/>
                <a:sym typeface="+mn-ea"/>
              </a:rPr>
              <a:t> 1</a:t>
            </a:r>
            <a:r>
              <a:rPr lang="zh-CN" altLang="zh-CN" sz="950" dirty="0" smtClean="0">
                <a:latin typeface="+mn-ea"/>
                <a:sym typeface="+mn-ea"/>
              </a:rPr>
              <a:t>、阿米巴虫病</a:t>
            </a:r>
            <a:r>
              <a:rPr lang="en-US" altLang="zh-CN" sz="950" dirty="0" smtClean="0">
                <a:latin typeface="+mn-ea"/>
                <a:sym typeface="+mn-ea"/>
              </a:rPr>
              <a:t>  </a:t>
            </a:r>
            <a:r>
              <a:rPr lang="zh-CN" altLang="zh-CN" sz="950" dirty="0" smtClean="0">
                <a:latin typeface="+mn-ea"/>
                <a:sym typeface="+mn-ea"/>
              </a:rPr>
              <a:t>成人</a:t>
            </a:r>
            <a:r>
              <a:rPr lang="en-US" altLang="zh-CN" sz="950" dirty="0" smtClean="0">
                <a:latin typeface="+mn-ea"/>
                <a:sym typeface="+mn-ea"/>
              </a:rPr>
              <a:t>:</a:t>
            </a:r>
            <a:r>
              <a:rPr lang="zh-CN" altLang="zh-CN" sz="950" dirty="0" smtClean="0">
                <a:latin typeface="+mn-ea"/>
                <a:sym typeface="+mn-ea"/>
              </a:rPr>
              <a:t>每日</a:t>
            </a:r>
            <a:r>
              <a:rPr lang="en-US" altLang="zh-CN" sz="950" dirty="0" smtClean="0">
                <a:latin typeface="+mn-ea"/>
                <a:sym typeface="+mn-ea"/>
              </a:rPr>
              <a:t>1.0~1 5g,</a:t>
            </a:r>
            <a:r>
              <a:rPr lang="zh-CN" altLang="zh-CN" sz="950" dirty="0" smtClean="0">
                <a:latin typeface="+mn-ea"/>
                <a:sym typeface="+mn-ea"/>
              </a:rPr>
              <a:t>口服。儿童</a:t>
            </a:r>
            <a:r>
              <a:rPr lang="en-US" altLang="zh-CN" sz="950" dirty="0" smtClean="0">
                <a:latin typeface="+mn-ea"/>
                <a:sym typeface="+mn-ea"/>
              </a:rPr>
              <a:t>:</a:t>
            </a:r>
            <a:r>
              <a:rPr lang="zh-CN" altLang="zh-CN" sz="950" dirty="0" smtClean="0">
                <a:latin typeface="+mn-ea"/>
                <a:sym typeface="+mn-ea"/>
              </a:rPr>
              <a:t>每</a:t>
            </a:r>
            <a:r>
              <a:rPr lang="zh-CN" altLang="en-US" sz="950" dirty="0" smtClean="0">
                <a:latin typeface="+mn-ea"/>
                <a:sym typeface="+mn-ea"/>
              </a:rPr>
              <a:t>日</a:t>
            </a:r>
            <a:r>
              <a:rPr lang="en-US" altLang="zh-CN" sz="950" dirty="0" smtClean="0">
                <a:latin typeface="+mn-ea"/>
                <a:sym typeface="+mn-ea"/>
              </a:rPr>
              <a:t>30mg/kg,</a:t>
            </a:r>
            <a:r>
              <a:rPr lang="zh-CN" altLang="zh-CN" sz="950" dirty="0" smtClean="0">
                <a:latin typeface="+mn-ea"/>
                <a:sym typeface="+mn-ea"/>
              </a:rPr>
              <a:t>口服。针对肝脏阿米巴病，在脓肿阶段</a:t>
            </a:r>
            <a:r>
              <a:rPr lang="en-US" altLang="zh-CN" sz="950" dirty="0" smtClean="0">
                <a:latin typeface="+mn-ea"/>
                <a:sym typeface="+mn-ea"/>
              </a:rPr>
              <a:t>,</a:t>
            </a:r>
            <a:r>
              <a:rPr lang="zh-CN" altLang="zh-CN" sz="950" dirty="0" smtClean="0">
                <a:latin typeface="+mn-ea"/>
                <a:sym typeface="+mn-ea"/>
              </a:rPr>
              <a:t>左奥硝唑治疗时需联合进行脓肿的排出治疗。</a:t>
            </a:r>
          </a:p>
          <a:p>
            <a:r>
              <a:rPr lang="en-US" altLang="zh-CN" sz="950" dirty="0" smtClean="0">
                <a:latin typeface="+mn-ea"/>
                <a:sym typeface="+mn-ea"/>
              </a:rPr>
              <a:t>    2</a:t>
            </a:r>
            <a:r>
              <a:rPr lang="zh-CN" altLang="zh-CN" sz="950" dirty="0" smtClean="0">
                <a:latin typeface="+mn-ea"/>
                <a:sym typeface="+mn-ea"/>
              </a:rPr>
              <a:t>、毛滴虫病</a:t>
            </a:r>
            <a:r>
              <a:rPr lang="en-US" altLang="zh-CN" sz="950" dirty="0" smtClean="0">
                <a:latin typeface="+mn-ea"/>
                <a:sym typeface="+mn-ea"/>
              </a:rPr>
              <a:t> 1)5</a:t>
            </a:r>
            <a:r>
              <a:rPr lang="zh-CN" altLang="zh-CN" sz="950" dirty="0" smtClean="0">
                <a:latin typeface="+mn-ea"/>
                <a:sym typeface="+mn-ea"/>
              </a:rPr>
              <a:t>日疗法</a:t>
            </a:r>
            <a:r>
              <a:rPr lang="zh-CN" altLang="en-US" sz="950" dirty="0" smtClean="0">
                <a:latin typeface="+mn-ea"/>
                <a:sym typeface="+mn-ea"/>
              </a:rPr>
              <a:t>：</a:t>
            </a:r>
            <a:r>
              <a:rPr lang="zh-CN" altLang="zh-CN" sz="950" dirty="0" smtClean="0">
                <a:latin typeface="+mn-ea"/>
                <a:sym typeface="+mn-ea"/>
              </a:rPr>
              <a:t>成人：每次</a:t>
            </a:r>
            <a:r>
              <a:rPr lang="en-US" altLang="zh-CN" sz="950" dirty="0" smtClean="0">
                <a:latin typeface="+mn-ea"/>
                <a:sym typeface="+mn-ea"/>
              </a:rPr>
              <a:t>0.5g,</a:t>
            </a:r>
            <a:r>
              <a:rPr lang="zh-CN" altLang="zh-CN" sz="950" dirty="0" smtClean="0">
                <a:latin typeface="+mn-ea"/>
                <a:sym typeface="+mn-ea"/>
              </a:rPr>
              <a:t>每日两次</a:t>
            </a:r>
            <a:r>
              <a:rPr lang="en-US" altLang="zh-CN" sz="950" dirty="0" smtClean="0">
                <a:latin typeface="+mn-ea"/>
                <a:sym typeface="+mn-ea"/>
              </a:rPr>
              <a:t>(</a:t>
            </a:r>
            <a:r>
              <a:rPr lang="zh-CN" altLang="zh-CN" sz="950" dirty="0" smtClean="0">
                <a:latin typeface="+mn-ea"/>
                <a:sym typeface="+mn-ea"/>
              </a:rPr>
              <a:t>早晚各服一次</a:t>
            </a:r>
            <a:r>
              <a:rPr lang="en-US" altLang="zh-CN" sz="950" dirty="0" smtClean="0">
                <a:latin typeface="+mn-ea"/>
                <a:sym typeface="+mn-ea"/>
              </a:rPr>
              <a:t>), </a:t>
            </a:r>
            <a:r>
              <a:rPr lang="zh-CN" altLang="zh-CN" sz="950" dirty="0" smtClean="0">
                <a:latin typeface="+mn-ea"/>
                <a:sym typeface="+mn-ea"/>
              </a:rPr>
              <a:t>连续服用</a:t>
            </a:r>
            <a:r>
              <a:rPr lang="en-US" altLang="zh-CN" sz="950" dirty="0" smtClean="0">
                <a:latin typeface="+mn-ea"/>
                <a:sym typeface="+mn-ea"/>
              </a:rPr>
              <a:t>5</a:t>
            </a:r>
            <a:r>
              <a:rPr lang="zh-CN" altLang="zh-CN" sz="950" dirty="0" smtClean="0">
                <a:latin typeface="+mn-ea"/>
                <a:sym typeface="+mn-ea"/>
              </a:rPr>
              <a:t>天。</a:t>
            </a:r>
            <a:r>
              <a:rPr lang="en-US" altLang="zh-CN" sz="950" dirty="0" smtClean="0">
                <a:latin typeface="+mn-ea"/>
                <a:sym typeface="+mn-ea"/>
              </a:rPr>
              <a:t>  2)</a:t>
            </a:r>
            <a:r>
              <a:rPr lang="zh-CN" altLang="zh-CN" sz="950" dirty="0" smtClean="0">
                <a:latin typeface="+mn-ea"/>
                <a:sym typeface="+mn-ea"/>
              </a:rPr>
              <a:t>单次疗法：成人：晚餐后单次服用</a:t>
            </a:r>
            <a:r>
              <a:rPr lang="en-US" altLang="zh-CN" sz="950" dirty="0" smtClean="0">
                <a:latin typeface="+mn-ea"/>
                <a:sym typeface="+mn-ea"/>
              </a:rPr>
              <a:t>1.5g</a:t>
            </a:r>
            <a:r>
              <a:rPr lang="zh-CN" altLang="zh-CN" sz="950" dirty="0" smtClean="0">
                <a:latin typeface="+mn-ea"/>
                <a:sym typeface="+mn-ea"/>
              </a:rPr>
              <a:t>。</a:t>
            </a:r>
          </a:p>
          <a:p>
            <a:r>
              <a:rPr lang="en-US" altLang="zh-CN" sz="950" dirty="0" smtClean="0">
                <a:latin typeface="+mn-ea"/>
                <a:sym typeface="+mn-ea"/>
              </a:rPr>
              <a:t>    3</a:t>
            </a:r>
            <a:r>
              <a:rPr lang="zh-CN" altLang="zh-CN" sz="950" dirty="0" smtClean="0">
                <a:latin typeface="+mn-ea"/>
                <a:sym typeface="+mn-ea"/>
              </a:rPr>
              <a:t>、兰氏贾第鞭毛虫病</a:t>
            </a:r>
            <a:r>
              <a:rPr lang="en-US" altLang="zh-CN" sz="950" dirty="0" smtClean="0">
                <a:latin typeface="+mn-ea"/>
                <a:sym typeface="+mn-ea"/>
              </a:rPr>
              <a:t> </a:t>
            </a:r>
            <a:r>
              <a:rPr lang="zh-CN" altLang="zh-CN" sz="950" dirty="0" smtClean="0">
                <a:latin typeface="+mn-ea"/>
                <a:sym typeface="+mn-ea"/>
              </a:rPr>
              <a:t>成人：每日</a:t>
            </a:r>
            <a:r>
              <a:rPr lang="en-US" altLang="zh-CN" sz="950" dirty="0" smtClean="0">
                <a:latin typeface="+mn-ea"/>
                <a:sym typeface="+mn-ea"/>
              </a:rPr>
              <a:t>1.0g,</a:t>
            </a:r>
            <a:r>
              <a:rPr lang="zh-CN" altLang="zh-CN" sz="950" dirty="0" smtClean="0">
                <a:latin typeface="+mn-ea"/>
                <a:sym typeface="+mn-ea"/>
              </a:rPr>
              <a:t>口服。儿童：每日</a:t>
            </a:r>
            <a:r>
              <a:rPr lang="en-US" altLang="zh-CN" sz="950" dirty="0" smtClean="0">
                <a:latin typeface="+mn-ea"/>
                <a:sym typeface="+mn-ea"/>
              </a:rPr>
              <a:t>30mg/kg,</a:t>
            </a:r>
            <a:r>
              <a:rPr lang="zh-CN" altLang="zh-CN" sz="950" dirty="0" smtClean="0">
                <a:latin typeface="+mn-ea"/>
                <a:sym typeface="+mn-ea"/>
              </a:rPr>
              <a:t>口服。</a:t>
            </a:r>
          </a:p>
          <a:p>
            <a:r>
              <a:rPr lang="en-US" altLang="zh-CN" sz="950" dirty="0" smtClean="0">
                <a:latin typeface="+mn-ea"/>
                <a:sym typeface="+mn-ea"/>
              </a:rPr>
              <a:t>    4</a:t>
            </a:r>
            <a:r>
              <a:rPr lang="zh-CN" altLang="zh-CN" sz="950" dirty="0" smtClean="0">
                <a:latin typeface="+mn-ea"/>
                <a:sym typeface="+mn-ea"/>
              </a:rPr>
              <a:t>、治疗厌氧菌感染</a:t>
            </a:r>
            <a:r>
              <a:rPr lang="en-US" altLang="zh-CN" sz="950" dirty="0" smtClean="0">
                <a:latin typeface="+mn-ea"/>
                <a:sym typeface="+mn-ea"/>
              </a:rPr>
              <a:t>  </a:t>
            </a:r>
            <a:r>
              <a:rPr lang="zh-CN" altLang="zh-CN" sz="950" dirty="0" smtClean="0">
                <a:latin typeface="+mn-ea"/>
                <a:sym typeface="+mn-ea"/>
              </a:rPr>
              <a:t>成人：每日</a:t>
            </a:r>
            <a:r>
              <a:rPr lang="en-US" altLang="zh-CN" sz="950" dirty="0" smtClean="0">
                <a:latin typeface="+mn-ea"/>
                <a:sym typeface="+mn-ea"/>
              </a:rPr>
              <a:t>1.0~1.5g,</a:t>
            </a:r>
            <a:r>
              <a:rPr lang="zh-CN" altLang="zh-CN" sz="950" dirty="0" smtClean="0">
                <a:latin typeface="+mn-ea"/>
                <a:sym typeface="+mn-ea"/>
              </a:rPr>
              <a:t>口服。儿童：每</a:t>
            </a:r>
            <a:r>
              <a:rPr lang="zh-CN" altLang="en-US" sz="950" dirty="0" smtClean="0">
                <a:latin typeface="+mn-ea"/>
                <a:sym typeface="+mn-ea"/>
              </a:rPr>
              <a:t>日</a:t>
            </a:r>
            <a:r>
              <a:rPr lang="en-US" altLang="zh-CN" sz="950" dirty="0" smtClean="0">
                <a:latin typeface="+mn-ea"/>
                <a:sym typeface="+mn-ea"/>
              </a:rPr>
              <a:t>20~30mg/kg,</a:t>
            </a:r>
            <a:r>
              <a:rPr lang="zh-CN" altLang="zh-CN" sz="950" dirty="0" smtClean="0">
                <a:latin typeface="+mn-ea"/>
                <a:sym typeface="+mn-ea"/>
              </a:rPr>
              <a:t>口服。</a:t>
            </a:r>
          </a:p>
          <a:p>
            <a:r>
              <a:rPr lang="en-US" altLang="zh-CN" sz="950" dirty="0" smtClean="0">
                <a:latin typeface="+mn-ea"/>
                <a:sym typeface="+mn-ea"/>
              </a:rPr>
              <a:t>    5</a:t>
            </a:r>
            <a:r>
              <a:rPr lang="zh-CN" altLang="en-US" sz="950" dirty="0" smtClean="0">
                <a:latin typeface="+mn-ea"/>
                <a:sym typeface="+mn-ea"/>
              </a:rPr>
              <a:t>、</a:t>
            </a:r>
            <a:r>
              <a:rPr lang="zh-CN" altLang="zh-CN" sz="950" dirty="0" smtClean="0">
                <a:latin typeface="+mn-ea"/>
                <a:sym typeface="+mn-ea"/>
              </a:rPr>
              <a:t>预防厌氧菌感染</a:t>
            </a:r>
            <a:r>
              <a:rPr lang="en-US" altLang="zh-CN" sz="950" dirty="0" smtClean="0">
                <a:latin typeface="+mn-ea"/>
                <a:sym typeface="+mn-ea"/>
              </a:rPr>
              <a:t>  </a:t>
            </a:r>
            <a:r>
              <a:rPr lang="zh-CN" altLang="zh-CN" sz="950" dirty="0" smtClean="0">
                <a:latin typeface="+mn-ea"/>
                <a:sym typeface="+mn-ea"/>
              </a:rPr>
              <a:t>成人：手术前</a:t>
            </a:r>
            <a:r>
              <a:rPr lang="en-US" altLang="zh-CN" sz="950" dirty="0" smtClean="0">
                <a:latin typeface="+mn-ea"/>
                <a:sym typeface="+mn-ea"/>
              </a:rPr>
              <a:t>12</a:t>
            </a:r>
            <a:r>
              <a:rPr lang="zh-CN" altLang="zh-CN" sz="950" dirty="0" smtClean="0">
                <a:latin typeface="+mn-ea"/>
                <a:sym typeface="+mn-ea"/>
              </a:rPr>
              <a:t>小时使用</a:t>
            </a:r>
            <a:r>
              <a:rPr lang="en-US" altLang="zh-CN" sz="950" dirty="0" smtClean="0">
                <a:latin typeface="+mn-ea"/>
                <a:sym typeface="+mn-ea"/>
              </a:rPr>
              <a:t>0.5g,</a:t>
            </a:r>
            <a:r>
              <a:rPr lang="zh-CN" altLang="zh-CN" sz="950" dirty="0" smtClean="0">
                <a:latin typeface="+mn-ea"/>
                <a:sym typeface="+mn-ea"/>
              </a:rPr>
              <a:t>手术后三天每</a:t>
            </a:r>
            <a:r>
              <a:rPr lang="en-US" altLang="zh-CN" sz="950" dirty="0" smtClean="0">
                <a:latin typeface="+mn-ea"/>
                <a:sym typeface="+mn-ea"/>
              </a:rPr>
              <a:t>12</a:t>
            </a:r>
            <a:r>
              <a:rPr lang="zh-CN" altLang="zh-CN" sz="950" dirty="0" smtClean="0">
                <a:latin typeface="+mn-ea"/>
                <a:sym typeface="+mn-ea"/>
              </a:rPr>
              <a:t>小时使用</a:t>
            </a:r>
            <a:r>
              <a:rPr lang="en-US" altLang="zh-CN" sz="950" dirty="0" smtClean="0">
                <a:latin typeface="+mn-ea"/>
                <a:sym typeface="+mn-ea"/>
              </a:rPr>
              <a:t>0.5g,</a:t>
            </a:r>
            <a:r>
              <a:rPr lang="zh-CN" altLang="zh-CN" sz="950" dirty="0" smtClean="0">
                <a:latin typeface="+mn-ea"/>
                <a:sym typeface="+mn-ea"/>
              </a:rPr>
              <a:t>口服。</a:t>
            </a:r>
            <a:r>
              <a:rPr lang="en-US" altLang="zh-CN" sz="950" dirty="0" smtClean="0">
                <a:latin typeface="+mn-ea"/>
                <a:sym typeface="+mn-ea"/>
              </a:rPr>
              <a:t> </a:t>
            </a:r>
            <a:r>
              <a:rPr lang="zh-CN" altLang="zh-CN" sz="950" dirty="0" smtClean="0">
                <a:latin typeface="+mn-ea"/>
                <a:sym typeface="+mn-ea"/>
              </a:rPr>
              <a:t>儿童：治疗方案同成人</a:t>
            </a:r>
            <a:r>
              <a:rPr lang="en-US" altLang="zh-CN" sz="950" dirty="0" smtClean="0">
                <a:latin typeface="+mn-ea"/>
                <a:sym typeface="+mn-ea"/>
              </a:rPr>
              <a:t>,</a:t>
            </a:r>
            <a:r>
              <a:rPr lang="zh-CN" altLang="zh-CN" sz="950" dirty="0" smtClean="0">
                <a:latin typeface="+mn-ea"/>
                <a:sym typeface="+mn-ea"/>
              </a:rPr>
              <a:t>剂量为每日</a:t>
            </a:r>
            <a:r>
              <a:rPr lang="en-US" altLang="zh-CN" sz="950" dirty="0" smtClean="0">
                <a:latin typeface="+mn-ea"/>
                <a:sym typeface="+mn-ea"/>
              </a:rPr>
              <a:t>20~30mg/kg,</a:t>
            </a:r>
            <a:r>
              <a:rPr lang="zh-CN" altLang="zh-CN" sz="950" dirty="0" smtClean="0">
                <a:latin typeface="+mn-ea"/>
                <a:sym typeface="+mn-ea"/>
              </a:rPr>
              <a:t>口服。</a:t>
            </a:r>
            <a:endParaRPr lang="zh-CN" altLang="en-US" sz="950" dirty="0"/>
          </a:p>
        </p:txBody>
      </p:sp>
      <p:sp>
        <p:nvSpPr>
          <p:cNvPr id="2" name="文本框 1"/>
          <p:cNvSpPr txBox="1"/>
          <p:nvPr/>
        </p:nvSpPr>
        <p:spPr>
          <a:xfrm>
            <a:off x="1217295" y="1219200"/>
            <a:ext cx="1407795" cy="215900"/>
          </a:xfrm>
          <a:prstGeom prst="rect">
            <a:avLst/>
          </a:prstGeom>
          <a:noFill/>
        </p:spPr>
        <p:txBody>
          <a:bodyPr wrap="square" rtlCol="0">
            <a:noAutofit/>
          </a:bodyPr>
          <a:lstStyle/>
          <a:p>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适应症：</a:t>
            </a:r>
            <a:endParaRPr lang="zh-CN" altLang="en-US" sz="1100"/>
          </a:p>
        </p:txBody>
      </p:sp>
      <p:sp>
        <p:nvSpPr>
          <p:cNvPr id="12" name="文本框 11"/>
          <p:cNvSpPr txBox="1"/>
          <p:nvPr/>
        </p:nvSpPr>
        <p:spPr>
          <a:xfrm>
            <a:off x="1217295" y="2147570"/>
            <a:ext cx="1407795" cy="172720"/>
          </a:xfrm>
          <a:prstGeom prst="rect">
            <a:avLst/>
          </a:prstGeom>
          <a:noFill/>
        </p:spPr>
        <p:txBody>
          <a:bodyPr wrap="square" rtlCol="0">
            <a:noAutofit/>
          </a:bodyPr>
          <a:lstStyle/>
          <a:p>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用法用量：</a:t>
            </a:r>
            <a:endParaRPr lang="zh-CN" altLang="en-US" sz="1100"/>
          </a:p>
        </p:txBody>
      </p:sp>
      <p:sp>
        <p:nvSpPr>
          <p:cNvPr id="13" name="object 10"/>
          <p:cNvSpPr/>
          <p:nvPr/>
        </p:nvSpPr>
        <p:spPr>
          <a:xfrm>
            <a:off x="877825" y="1219200"/>
            <a:ext cx="265175" cy="265175"/>
          </a:xfrm>
          <a:prstGeom prst="rect">
            <a:avLst/>
          </a:prstGeom>
          <a:blipFill>
            <a:blip r:embed="rId11" cstate="print"/>
            <a:stretch>
              <a:fillRect/>
            </a:stretch>
          </a:blipFill>
        </p:spPr>
        <p:txBody>
          <a:bodyPr wrap="square" lIns="0" tIns="0" rIns="0" bIns="0" rtlCol="0"/>
          <a:lstStyle/>
          <a:p>
            <a:endParaRPr/>
          </a:p>
        </p:txBody>
      </p:sp>
      <p:sp>
        <p:nvSpPr>
          <p:cNvPr id="17" name="object 10"/>
          <p:cNvSpPr/>
          <p:nvPr/>
        </p:nvSpPr>
        <p:spPr>
          <a:xfrm>
            <a:off x="878460" y="2133600"/>
            <a:ext cx="265175" cy="265175"/>
          </a:xfrm>
          <a:prstGeom prst="rect">
            <a:avLst/>
          </a:prstGeom>
          <a:blipFill>
            <a:blip r:embed="rId11" cstate="print"/>
            <a:stretch>
              <a:fillRect/>
            </a:stretch>
          </a:blipFill>
        </p:spPr>
        <p:txBody>
          <a:bodyPr wrap="square" lIns="0" tIns="0" rIns="0" bIns="0" rtlCol="0"/>
          <a:lstStyle/>
          <a:p>
            <a:endParaRPr/>
          </a:p>
        </p:txBody>
      </p:sp>
      <p:sp>
        <p:nvSpPr>
          <p:cNvPr id="19" name="object 33"/>
          <p:cNvSpPr/>
          <p:nvPr/>
        </p:nvSpPr>
        <p:spPr>
          <a:xfrm>
            <a:off x="469392" y="569418"/>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3"/>
          <p:cNvGrpSpPr/>
          <p:nvPr/>
        </p:nvGrpSpPr>
        <p:grpSpPr>
          <a:xfrm>
            <a:off x="457200" y="381000"/>
            <a:ext cx="5897880" cy="3501390"/>
            <a:chOff x="480059" y="252984"/>
            <a:chExt cx="5897880" cy="3501390"/>
          </a:xfrm>
        </p:grpSpPr>
        <p:sp>
          <p:nvSpPr>
            <p:cNvPr id="4" name="object 4"/>
            <p:cNvSpPr/>
            <p:nvPr/>
          </p:nvSpPr>
          <p:spPr>
            <a:xfrm>
              <a:off x="480059" y="2529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59" y="452374"/>
              <a:ext cx="154940" cy="33020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80059" y="571500"/>
              <a:ext cx="667512" cy="364236"/>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731519" y="693483"/>
              <a:ext cx="202755" cy="164655"/>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6238239" y="442214"/>
              <a:ext cx="139700" cy="3312160"/>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242059" y="659384"/>
              <a:ext cx="1193342" cy="187528"/>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900684" y="976884"/>
              <a:ext cx="265175" cy="265175"/>
            </a:xfrm>
            <a:prstGeom prst="rect">
              <a:avLst/>
            </a:prstGeom>
            <a:blipFill>
              <a:blip r:embed="rId8" cstate="print"/>
              <a:stretch>
                <a:fillRect/>
              </a:stretch>
            </a:blipFill>
          </p:spPr>
          <p:txBody>
            <a:bodyPr wrap="square" lIns="0" tIns="0" rIns="0" bIns="0" rtlCol="0"/>
            <a:lstStyle/>
            <a:p>
              <a:endParaRPr/>
            </a:p>
          </p:txBody>
        </p:sp>
        <p:sp>
          <p:nvSpPr>
            <p:cNvPr id="24" name="object 24"/>
            <p:cNvSpPr/>
            <p:nvPr/>
          </p:nvSpPr>
          <p:spPr>
            <a:xfrm>
              <a:off x="2666999" y="3046463"/>
              <a:ext cx="209537" cy="188226"/>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3616452" y="3046463"/>
              <a:ext cx="211086" cy="188226"/>
            </a:xfrm>
            <a:prstGeom prst="rect">
              <a:avLst/>
            </a:prstGeom>
            <a:blipFill>
              <a:blip r:embed="rId10" cstate="print"/>
              <a:stretch>
                <a:fillRect/>
              </a:stretch>
            </a:blipFill>
          </p:spPr>
          <p:txBody>
            <a:bodyPr wrap="square" lIns="0" tIns="0" rIns="0" bIns="0" rtlCol="0"/>
            <a:lstStyle/>
            <a:p>
              <a:endParaRPr/>
            </a:p>
          </p:txBody>
        </p:sp>
        <p:sp>
          <p:nvSpPr>
            <p:cNvPr id="21" name="object 10"/>
            <p:cNvSpPr/>
            <p:nvPr/>
          </p:nvSpPr>
          <p:spPr>
            <a:xfrm>
              <a:off x="901319" y="1949704"/>
              <a:ext cx="265175" cy="265175"/>
            </a:xfrm>
            <a:prstGeom prst="rect">
              <a:avLst/>
            </a:prstGeom>
            <a:blipFill>
              <a:blip r:embed="rId8" cstate="print"/>
              <a:stretch>
                <a:fillRect/>
              </a:stretch>
            </a:blipFill>
          </p:spPr>
          <p:txBody>
            <a:bodyPr wrap="square" lIns="0" tIns="0" rIns="0" bIns="0" rtlCol="0"/>
            <a:lstStyle/>
            <a:p>
              <a:endParaRPr/>
            </a:p>
          </p:txBody>
        </p:sp>
        <p:sp>
          <p:nvSpPr>
            <p:cNvPr id="22" name="object 10"/>
            <p:cNvSpPr/>
            <p:nvPr/>
          </p:nvSpPr>
          <p:spPr>
            <a:xfrm>
              <a:off x="901954" y="2679954"/>
              <a:ext cx="265175" cy="265175"/>
            </a:xfrm>
            <a:prstGeom prst="rect">
              <a:avLst/>
            </a:prstGeom>
            <a:blipFill>
              <a:blip r:embed="rId8" cstate="print"/>
              <a:stretch>
                <a:fillRect/>
              </a:stretch>
            </a:blipFill>
          </p:spPr>
          <p:txBody>
            <a:bodyPr wrap="square" lIns="0" tIns="0" rIns="0" bIns="0" rtlCol="0"/>
            <a:lstStyle/>
            <a:p>
              <a:endParaRPr/>
            </a:p>
          </p:txBody>
        </p:sp>
        <p:sp>
          <p:nvSpPr>
            <p:cNvPr id="23" name="object 10"/>
            <p:cNvSpPr/>
            <p:nvPr/>
          </p:nvSpPr>
          <p:spPr>
            <a:xfrm>
              <a:off x="902589" y="3324479"/>
              <a:ext cx="265175" cy="265175"/>
            </a:xfrm>
            <a:prstGeom prst="rect">
              <a:avLst/>
            </a:prstGeom>
            <a:blipFill>
              <a:blip r:embed="rId8" cstate="print"/>
              <a:stretch>
                <a:fillRect/>
              </a:stretch>
            </a:blipFill>
          </p:spPr>
          <p:txBody>
            <a:bodyPr wrap="square" lIns="0" tIns="0" rIns="0" bIns="0" rtlCol="0"/>
            <a:lstStyle/>
            <a:p>
              <a:endParaRPr/>
            </a:p>
          </p:txBody>
        </p:sp>
      </p:grpSp>
      <p:sp>
        <p:nvSpPr>
          <p:cNvPr id="29" name="TextBox 28"/>
          <p:cNvSpPr txBox="1"/>
          <p:nvPr/>
        </p:nvSpPr>
        <p:spPr>
          <a:xfrm>
            <a:off x="1219200" y="1066800"/>
            <a:ext cx="4876800" cy="2698750"/>
          </a:xfrm>
          <a:prstGeom prst="rect">
            <a:avLst/>
          </a:prstGeom>
          <a:noFill/>
        </p:spPr>
        <p:txBody>
          <a:bodyPr wrap="square" rtlCol="0">
            <a:noAutofit/>
          </a:bodyPr>
          <a:lstStyle/>
          <a:p>
            <a:pPr indent="0" fontAlgn="auto">
              <a:lnSpc>
                <a:spcPct val="100000"/>
              </a:lnSpc>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所治疗疾病基本情况</a:t>
            </a:r>
            <a:r>
              <a:rPr lang="zh-CN" altLang="en-US" sz="1100"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1100" dirty="0" smtClean="0">
              <a:solidFill>
                <a:schemeClr val="accent1"/>
              </a:solidFill>
              <a:latin typeface="宋体" panose="02010600030101010101" pitchFamily="2" charset="-122"/>
              <a:ea typeface="宋体" panose="02010600030101010101" pitchFamily="2" charset="-122"/>
              <a:cs typeface="宋体" panose="02010600030101010101" pitchFamily="2" charset="-122"/>
            </a:endParaRPr>
          </a:p>
          <a:p>
            <a:pPr indent="0" fontAlgn="auto">
              <a:lnSpc>
                <a:spcPct val="100000"/>
              </a:lnSpc>
            </a:pP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    </a:t>
            </a:r>
            <a:r>
              <a:rPr lang="en-US" altLang="zh-CN" sz="900" dirty="0" smtClean="0">
                <a:latin typeface="宋体" panose="02010600030101010101" pitchFamily="2" charset="-122"/>
                <a:ea typeface="宋体" panose="02010600030101010101" pitchFamily="2" charset="-122"/>
                <a:cs typeface="宋体" panose="02010600030101010101" pitchFamily="2" charset="-122"/>
                <a:sym typeface="+mn-ea"/>
              </a:rPr>
              <a:t>当人体菌群失调时，厌氧菌可能侵犯人体许多部位，发生严重甚至致死的内源性厌氧菌感染。厌氧菌感染主要特征有：1、当机体抵抗力下降、有需氧菌或兼性厌氧菌感染存在、或接受细胞毒、甾体激素、免疫抑制等药物治疗、或长期应用广谱抗生素而导致菌群失调时，可引起内源性厌氧菌感染，且常与需氧菌形成混合感染；2、临床分离的厌氧菌对抗菌药敏感性有所变化，耐药菌株与产β-内酰胺酶菌株日益增多。</a:t>
            </a:r>
          </a:p>
          <a:p>
            <a:pPr indent="0" fontAlgn="auto">
              <a:lnSpc>
                <a:spcPct val="100000"/>
              </a:lnSpc>
            </a:pPr>
            <a:endParaRPr lang="en-US" altLang="zh-CN" sz="900" b="1" dirty="0" smtClean="0">
              <a:solidFill>
                <a:schemeClr val="tx2">
                  <a:lumMod val="60000"/>
                  <a:lumOff val="40000"/>
                </a:schemeClr>
              </a:solidFill>
              <a:latin typeface="+mn-ea"/>
            </a:endParaRPr>
          </a:p>
          <a:p>
            <a:pPr indent="0" fontAlgn="auto">
              <a:lnSpc>
                <a:spcPct val="100000"/>
              </a:lnSpc>
              <a:spcBef>
                <a:spcPts val="0"/>
              </a:spcBef>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弥补未满足的治疗需求情况：</a:t>
            </a:r>
            <a:endParaRPr lang="en-US" altLang="zh-CN"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endParaRPr>
          </a:p>
          <a:p>
            <a:pPr lvl="0" indent="0" fontAlgn="auto">
              <a:lnSpc>
                <a:spcPct val="100000"/>
              </a:lnSpc>
              <a:spcBef>
                <a:spcPts val="0"/>
              </a:spcBef>
            </a:pP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   厌氧菌感染是临床治疗中常见的细菌感染之一，硝基咪唑类药物是厌氧菌感染治疗领域的主要品种，左奥硝唑与奥硝唑相比，左奥硝唑总不良反应</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率从</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21.58%</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下降至</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1.47%</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，神经系统不良反应率由</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17.98%</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下降至</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0</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，彻底解决了硝基咪唑类药物</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如奥硝唑的用药毒</a:t>
            </a: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性。</a:t>
            </a:r>
          </a:p>
          <a:p>
            <a:pPr lvl="0" indent="0" fontAlgn="auto">
              <a:lnSpc>
                <a:spcPct val="100000"/>
              </a:lnSpc>
              <a:spcBef>
                <a:spcPts val="0"/>
              </a:spcBef>
            </a:pPr>
            <a:endParaRPr lang="en-US" altLang="zh-CN" sz="900" dirty="0" smtClean="0">
              <a:solidFill>
                <a:srgbClr val="FF0000"/>
              </a:solidFill>
              <a:latin typeface="宋体" panose="02010600030101010101" pitchFamily="2" charset="-122"/>
              <a:ea typeface="宋体" panose="02010600030101010101" pitchFamily="2" charset="-122"/>
              <a:cs typeface="宋体" panose="02010600030101010101" pitchFamily="2" charset="-122"/>
            </a:endParaRPr>
          </a:p>
          <a:p>
            <a:pPr lvl="0" indent="0" fontAlgn="auto">
              <a:lnSpc>
                <a:spcPct val="100000"/>
              </a:lnSpc>
              <a:spcBef>
                <a:spcPts val="0"/>
              </a:spcBef>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大陆地区发病率：</a:t>
            </a:r>
            <a:endParaRPr lang="en-US" altLang="zh-CN"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endParaRPr>
          </a:p>
          <a:p>
            <a:pPr lvl="0" indent="0" fontAlgn="auto">
              <a:lnSpc>
                <a:spcPct val="100000"/>
              </a:lnSpc>
              <a:spcBef>
                <a:spcPts val="0"/>
              </a:spcBef>
            </a:pP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泌尿生殖道毛滴虫病：发病率为0.3%~20%。阿米巴虫病：发病率农村高于城市。蓝氏贾第鞭毛虫病：国内感染率0.48%～10%之间厌氧菌感染：外科感染患者</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50%</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以上，腹部感染患者</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60%</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以上，阑尾脓肿、阑尾切除术后切口化脓患者</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70%</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以上，牙周炎患者</a:t>
            </a:r>
            <a:r>
              <a:rPr lang="en-US" altLang="zh-CN" sz="900" dirty="0" smtClean="0">
                <a:latin typeface="宋体" panose="02010600030101010101" pitchFamily="2" charset="-122"/>
                <a:ea typeface="宋体" panose="02010600030101010101" pitchFamily="2" charset="-122"/>
                <a:cs typeface="宋体" panose="02010600030101010101" pitchFamily="2" charset="-122"/>
                <a:sym typeface="+mn-ea"/>
              </a:rPr>
              <a:t>75%</a:t>
            </a: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以上，女性生殖道感染接近</a:t>
            </a:r>
            <a:r>
              <a:rPr lang="en-US" altLang="zh-CN" sz="900" dirty="0" smtClean="0">
                <a:latin typeface="宋体" panose="02010600030101010101" pitchFamily="2" charset="-122"/>
                <a:ea typeface="宋体" panose="02010600030101010101" pitchFamily="2" charset="-122"/>
                <a:cs typeface="宋体" panose="02010600030101010101" pitchFamily="2" charset="-122"/>
                <a:sym typeface="+mn-ea"/>
              </a:rPr>
              <a:t>100%</a:t>
            </a: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900" dirty="0" smtClean="0">
              <a:solidFill>
                <a:srgbClr val="FF0000"/>
              </a:solidFill>
              <a:latin typeface="宋体" panose="02010600030101010101" pitchFamily="2" charset="-122"/>
              <a:ea typeface="宋体" panose="02010600030101010101" pitchFamily="2" charset="-122"/>
              <a:cs typeface="宋体" panose="02010600030101010101" pitchFamily="2" charset="-122"/>
              <a:sym typeface="+mn-ea"/>
            </a:endParaRPr>
          </a:p>
          <a:p>
            <a:pPr indent="0" fontAlgn="auto">
              <a:lnSpc>
                <a:spcPct val="100000"/>
              </a:lnSpc>
              <a:spcBef>
                <a:spcPts val="0"/>
              </a:spcBef>
            </a:pPr>
            <a:r>
              <a:rPr lang="zh-CN" altLang="en-US" sz="1100" b="1" dirty="0" smtClean="0">
                <a:solidFill>
                  <a:schemeClr val="accent1"/>
                </a:solidFill>
                <a:latin typeface="宋体" panose="02010600030101010101" pitchFamily="2" charset="-122"/>
                <a:ea typeface="宋体" panose="02010600030101010101" pitchFamily="2" charset="-122"/>
                <a:cs typeface="宋体" panose="02010600030101010101" pitchFamily="2" charset="-122"/>
                <a:sym typeface="+mn-ea"/>
              </a:rPr>
              <a:t>年发病患者总数：</a:t>
            </a:r>
            <a:r>
              <a:rPr lang="en-US" altLang="zh-CN" sz="900" dirty="0" smtClean="0">
                <a:latin typeface="宋体" panose="02010600030101010101" pitchFamily="2" charset="-122"/>
                <a:ea typeface="宋体" panose="02010600030101010101" pitchFamily="2" charset="-122"/>
                <a:cs typeface="宋体" panose="02010600030101010101" pitchFamily="2" charset="-122"/>
                <a:sym typeface="+mn-ea"/>
              </a:rPr>
              <a:t>2</a:t>
            </a: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亿人以上。</a:t>
            </a:r>
            <a:endParaRPr lang="zh-CN" altLang="en-US" sz="900" dirty="0" smtClean="0">
              <a:latin typeface="宋体" panose="02010600030101010101" pitchFamily="2" charset="-122"/>
              <a:ea typeface="宋体" panose="02010600030101010101" pitchFamily="2" charset="-122"/>
              <a:cs typeface="宋体" panose="02010600030101010101" pitchFamily="2" charset="-122"/>
              <a:sym typeface="+mn-lt"/>
            </a:endParaRPr>
          </a:p>
          <a:p>
            <a:endParaRPr lang="zh-CN" altLang="en-US" sz="900" b="1" dirty="0" smtClean="0">
              <a:solidFill>
                <a:schemeClr val="tx2">
                  <a:lumMod val="60000"/>
                  <a:lumOff val="40000"/>
                </a:schemeClr>
              </a:solidFill>
              <a:latin typeface="+mn-ea"/>
            </a:endParaRPr>
          </a:p>
          <a:p>
            <a:endParaRPr lang="zh-CN" altLang="zh-CN" sz="900" dirty="0">
              <a:latin typeface="+mn-ea"/>
            </a:endParaRPr>
          </a:p>
        </p:txBody>
      </p:sp>
      <p:sp>
        <p:nvSpPr>
          <p:cNvPr id="25" name="object 33"/>
          <p:cNvSpPr/>
          <p:nvPr/>
        </p:nvSpPr>
        <p:spPr>
          <a:xfrm>
            <a:off x="469392" y="569418"/>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33400" y="609600"/>
            <a:ext cx="5920739" cy="3317747"/>
            <a:chOff x="457200" y="923544"/>
            <a:chExt cx="5920739" cy="3317747"/>
          </a:xfrm>
        </p:grpSpPr>
        <p:sp>
          <p:nvSpPr>
            <p:cNvPr id="3" name="object 3"/>
            <p:cNvSpPr/>
            <p:nvPr/>
          </p:nvSpPr>
          <p:spPr>
            <a:xfrm>
              <a:off x="480059"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80059" y="1344168"/>
              <a:ext cx="5897880" cy="24765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524000"/>
              <a:ext cx="5897880" cy="2228087"/>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883919" y="923544"/>
              <a:ext cx="659891" cy="1341120"/>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1030223" y="1781606"/>
              <a:ext cx="352107" cy="246964"/>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838200" y="2371344"/>
              <a:ext cx="699579" cy="225615"/>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1030223" y="2703576"/>
              <a:ext cx="349757" cy="102870"/>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066800" y="2819400"/>
              <a:ext cx="257556" cy="12191"/>
            </a:xfrm>
            <a:prstGeom prst="rect">
              <a:avLst/>
            </a:prstGeom>
            <a:blipFill>
              <a:blip r:embed="rId9" cstate="print"/>
              <a:stretch>
                <a:fillRect/>
              </a:stretch>
            </a:blipFill>
          </p:spPr>
          <p:txBody>
            <a:bodyPr wrap="square" lIns="0" tIns="0" rIns="0" bIns="0" rtlCol="0"/>
            <a:lstStyle/>
            <a:p>
              <a:endParaRPr/>
            </a:p>
          </p:txBody>
        </p:sp>
      </p:grpSp>
      <p:sp>
        <p:nvSpPr>
          <p:cNvPr id="12" name="object 12"/>
          <p:cNvSpPr txBox="1"/>
          <p:nvPr/>
        </p:nvSpPr>
        <p:spPr>
          <a:xfrm>
            <a:off x="1981200" y="838200"/>
            <a:ext cx="4343400" cy="2988945"/>
          </a:xfrm>
          <a:prstGeom prst="rect">
            <a:avLst/>
          </a:prstGeom>
        </p:spPr>
        <p:txBody>
          <a:bodyPr vert="horz" wrap="square" lIns="0" tIns="12065" rIns="0" bIns="0" rtlCol="0">
            <a:noAutofit/>
          </a:bodyPr>
          <a:lstStyle/>
          <a:p>
            <a:pPr marL="12700" marR="5080" algn="just">
              <a:spcBef>
                <a:spcPts val="95"/>
              </a:spcBef>
            </a:pPr>
            <a:r>
              <a:rPr lang="zh-CN" altLang="en-US" sz="1100" b="1" spc="30" dirty="0" smtClean="0">
                <a:solidFill>
                  <a:schemeClr val="tx2">
                    <a:lumMod val="60000"/>
                    <a:lumOff val="40000"/>
                  </a:schemeClr>
                </a:solidFill>
                <a:latin typeface="+mn-ea"/>
                <a:cs typeface="UKIJ CJK"/>
              </a:rPr>
              <a:t>安全性信息：</a:t>
            </a:r>
          </a:p>
          <a:p>
            <a:pPr marL="12700" marR="5080" algn="just">
              <a:spcBef>
                <a:spcPts val="95"/>
              </a:spcBef>
            </a:pPr>
            <a:r>
              <a:rPr lang="en-US" altLang="zh-CN" sz="900" spc="30" dirty="0" smtClean="0">
                <a:latin typeface="+mn-ea"/>
                <a:cs typeface="UKIJ CJK"/>
              </a:rPr>
              <a:t>    </a:t>
            </a:r>
            <a:r>
              <a:rPr lang="zh-CN" altLang="en-US" sz="900" spc="30" dirty="0" smtClean="0">
                <a:latin typeface="+mn-ea"/>
                <a:cs typeface="UKIJ CJK"/>
              </a:rPr>
              <a:t>【不良反应】本品临床试验安全性评价其不良反应主要表现为：嗜睡、头痛、头晕、恶心及困倦等，但所有不良反应均未采取措施，治疗结束时可自行缓解。</a:t>
            </a:r>
          </a:p>
          <a:p>
            <a:pPr marL="12700" marR="5080" algn="just">
              <a:spcBef>
                <a:spcPts val="95"/>
              </a:spcBef>
            </a:pPr>
            <a:r>
              <a:rPr lang="en-US" altLang="zh-CN" sz="900" spc="30" dirty="0" smtClean="0">
                <a:latin typeface="+mn-ea"/>
                <a:cs typeface="UKIJ CJK"/>
              </a:rPr>
              <a:t>    </a:t>
            </a:r>
            <a:r>
              <a:rPr lang="zh-CN" altLang="en-US" sz="900" spc="30" dirty="0" smtClean="0">
                <a:latin typeface="+mn-ea"/>
                <a:cs typeface="UKIJ CJK"/>
              </a:rPr>
              <a:t>【禁忌】1、本品禁用于对左奥硝唑、奥硝唑或其他咪唑类衍生药物过敏者。2、本品禁用于对本品任何辅料成份过敏的患者。</a:t>
            </a:r>
          </a:p>
          <a:p>
            <a:pPr marL="12700" marR="5080" algn="just">
              <a:spcBef>
                <a:spcPts val="95"/>
              </a:spcBef>
            </a:pPr>
            <a:r>
              <a:rPr lang="en-US" altLang="zh-CN" sz="900" spc="30" dirty="0" smtClean="0">
                <a:latin typeface="+mn-ea"/>
                <a:cs typeface="UKIJ CJK"/>
              </a:rPr>
              <a:t>    </a:t>
            </a:r>
            <a:r>
              <a:rPr lang="zh-CN" altLang="en-US" sz="900" spc="30" dirty="0" smtClean="0">
                <a:latin typeface="+mn-ea"/>
                <a:cs typeface="UKIJ CJK"/>
              </a:rPr>
              <a:t>【注意事项】1、左奥硝唑为奥硝唑的左旋体，临床使用时应注意的问题如下：(1)使用过程中,如有异常神经症状反应立即停药,并进-步观察治疗。(2)本品为奥硝唑的拆分药物，目前口服制剂仅完成了治疗口腔厌氧菌感染(具体病种为牙周炎、冠周炎、根尖周炎)和滴虫性阴道炎的临床试验,尚未进行预防厌氧菌感染、治疗贾第虫病及阿米巴感染等的临床试验。(3)本品需放至儿童不能接触到的位置。</a:t>
            </a:r>
          </a:p>
          <a:p>
            <a:pPr marL="12700" marR="5080" algn="just">
              <a:spcBef>
                <a:spcPts val="95"/>
              </a:spcBef>
            </a:pPr>
            <a:r>
              <a:rPr lang="en-US" altLang="zh-CN" sz="900" spc="30" dirty="0" smtClean="0">
                <a:latin typeface="+mn-ea"/>
                <a:cs typeface="UKIJ CJK"/>
              </a:rPr>
              <a:t>    </a:t>
            </a:r>
            <a:r>
              <a:rPr lang="zh-CN" altLang="en-US" sz="900" spc="30" dirty="0" smtClean="0">
                <a:latin typeface="+mn-ea"/>
                <a:cs typeface="UKIJ CJK"/>
              </a:rPr>
              <a:t>【药物相互作用】1、同其它硝基咪唑类药物相比,本品对乙醛脱氢酶无抑制作用。2、奥硝唑能增强香豆素类药物的抗凝作用,应注意监测并调整抗凝剂的剂量。3、巴比妥类药可降低奥硝唑的血浆半衰期。4、西咪替丁可延长奥硝唑血浆半衰期。5、奥硝唑可延长维库溴铵的肌肉松弛作用。6、奥硝唑可降低氟尿嘧啶的清除率使其毒性增加。7、当同时使用锂剂和咪唑类药物时,应监测血浆锂浓度、肌酐和电解质。</a:t>
            </a:r>
            <a:endParaRPr lang="en-US" sz="900" b="1" spc="30" dirty="0" smtClean="0">
              <a:solidFill>
                <a:schemeClr val="tx2">
                  <a:lumMod val="60000"/>
                  <a:lumOff val="40000"/>
                </a:schemeClr>
              </a:solidFill>
              <a:latin typeface="+mn-ea"/>
              <a:cs typeface="UKIJ CJK"/>
            </a:endParaRPr>
          </a:p>
          <a:p>
            <a:pPr marL="12700" marR="5080" algn="just">
              <a:spcBef>
                <a:spcPts val="95"/>
              </a:spcBef>
            </a:pP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药物。</a:t>
            </a:r>
          </a:p>
          <a:p>
            <a:pPr marL="12700" marR="5080" algn="just">
              <a:spcBef>
                <a:spcPts val="95"/>
              </a:spcBef>
            </a:pPr>
            <a:r>
              <a:rPr lang="en-US" sz="900" spc="90" dirty="0" smtClean="0">
                <a:solidFill>
                  <a:schemeClr val="tx1"/>
                </a:solidFill>
                <a:latin typeface="+mn-ea"/>
                <a:cs typeface="UKIJ CJK"/>
              </a:rPr>
              <a:t>      厌氧菌感染是临床的一类重要特殊感染</a:t>
            </a:r>
            <a:r>
              <a:rPr lang="zh-CN" altLang="en-US" sz="900" spc="90" dirty="0" smtClean="0">
                <a:solidFill>
                  <a:schemeClr val="tx1"/>
                </a:solidFill>
                <a:latin typeface="+mn-ea"/>
                <a:cs typeface="UKIJ CJK"/>
              </a:rPr>
              <a:t>，</a:t>
            </a:r>
            <a:r>
              <a:rPr lang="en-US" sz="900" spc="90" dirty="0" smtClean="0">
                <a:solidFill>
                  <a:schemeClr val="tx1"/>
                </a:solidFill>
                <a:latin typeface="+mn-ea"/>
                <a:cs typeface="UKIJ CJK"/>
              </a:rPr>
              <a:t>硝基咪唑类抗菌药是治疗首选，包括甲硝唑、替硝唑和奥硝唑</a:t>
            </a:r>
            <a:r>
              <a:rPr lang="zh-CN" altLang="en-US" sz="900" spc="90" dirty="0" smtClean="0">
                <a:solidFill>
                  <a:schemeClr val="tx1"/>
                </a:solidFill>
                <a:latin typeface="+mn-ea"/>
                <a:cs typeface="UKIJ CJK"/>
              </a:rPr>
              <a:t>。左奥硝唑为奥硝唑的左旋体，降低奥硝唑中枢神经系统的毒性反应。临床总不良反应发生率显著降低，仅为奥硝唑的 1/15，临床应用更安全。</a:t>
            </a:r>
          </a:p>
        </p:txBody>
      </p:sp>
      <p:sp>
        <p:nvSpPr>
          <p:cNvPr id="13" name="object 13"/>
          <p:cNvSpPr/>
          <p:nvPr/>
        </p:nvSpPr>
        <p:spPr>
          <a:xfrm>
            <a:off x="533400" y="6096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23" name="文本框 22"/>
          <p:cNvSpPr txBox="1"/>
          <p:nvPr/>
        </p:nvSpPr>
        <p:spPr>
          <a:xfrm>
            <a:off x="669925" y="2633980"/>
            <a:ext cx="1236345" cy="703580"/>
          </a:xfrm>
          <a:prstGeom prst="rect">
            <a:avLst/>
          </a:prstGeom>
          <a:noFill/>
        </p:spPr>
        <p:txBody>
          <a:bodyPr wrap="square" rtlCol="0">
            <a:noAutofit/>
          </a:bodyPr>
          <a:lstStyle/>
          <a:p>
            <a:r>
              <a:rPr lang="zh-CN" altLang="en-US" sz="700" b="1"/>
              <a:t>包括但不限于：药品说明书收载的安全性信息；该药品在国内外不良反应发生情况；与目录内同类药品安全性方面的主要优势和不足。</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533400" y="609600"/>
            <a:ext cx="5920739" cy="3317747"/>
            <a:chOff x="457200" y="923544"/>
            <a:chExt cx="5920739" cy="3317747"/>
          </a:xfrm>
        </p:grpSpPr>
        <p:sp>
          <p:nvSpPr>
            <p:cNvPr id="3" name="object 3"/>
            <p:cNvSpPr/>
            <p:nvPr/>
          </p:nvSpPr>
          <p:spPr>
            <a:xfrm>
              <a:off x="480059" y="923544"/>
              <a:ext cx="5897880" cy="331774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80059" y="1344168"/>
              <a:ext cx="5897880" cy="247650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57200" y="1524000"/>
              <a:ext cx="5897880" cy="2228087"/>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1335023" y="1781606"/>
              <a:ext cx="352107" cy="246964"/>
            </a:xfrm>
            <a:prstGeom prst="rect">
              <a:avLst/>
            </a:prstGeom>
            <a:blipFill>
              <a:blip r:embed="rId6" cstate="print"/>
              <a:stretch>
                <a:fillRect/>
              </a:stretch>
            </a:blipFill>
          </p:spPr>
          <p:txBody>
            <a:bodyPr wrap="square" lIns="0" tIns="0" rIns="0" bIns="0" rtlCol="0"/>
            <a:lstStyle/>
            <a:p>
              <a:endParaRPr/>
            </a:p>
          </p:txBody>
        </p:sp>
      </p:grpSp>
      <p:sp>
        <p:nvSpPr>
          <p:cNvPr id="12" name="object 12"/>
          <p:cNvSpPr txBox="1"/>
          <p:nvPr/>
        </p:nvSpPr>
        <p:spPr>
          <a:xfrm>
            <a:off x="1925320" y="1029970"/>
            <a:ext cx="4399280" cy="2618740"/>
          </a:xfrm>
          <a:prstGeom prst="rect">
            <a:avLst/>
          </a:prstGeom>
        </p:spPr>
        <p:txBody>
          <a:bodyPr vert="horz" wrap="square" lIns="0" tIns="12065" rIns="0" bIns="0" rtlCol="0">
            <a:noAutofit/>
          </a:bodyPr>
          <a:lstStyle/>
          <a:p>
            <a:pPr marL="12700" marR="5080" algn="just">
              <a:spcBef>
                <a:spcPts val="95"/>
              </a:spcBef>
            </a:pPr>
            <a:r>
              <a:rPr lang="zh-CN" altLang="en-US" sz="1100" b="1" spc="30" dirty="0" smtClean="0">
                <a:solidFill>
                  <a:schemeClr val="tx2">
                    <a:lumMod val="60000"/>
                    <a:lumOff val="40000"/>
                  </a:schemeClr>
                </a:solidFill>
                <a:latin typeface="+mn-ea"/>
                <a:cs typeface="UKIJ CJK"/>
              </a:rPr>
              <a:t>国内外不良反应情况：</a:t>
            </a:r>
            <a:endParaRPr lang="en-US" sz="1100" spc="30" dirty="0" smtClean="0">
              <a:solidFill>
                <a:srgbClr val="FF0000"/>
              </a:solidFill>
              <a:latin typeface="+mn-ea"/>
              <a:cs typeface="UKIJ CJK"/>
            </a:endParaRPr>
          </a:p>
          <a:p>
            <a:pPr algn="l">
              <a:lnSpc>
                <a:spcPct val="120000"/>
              </a:lnSpc>
              <a:spcBef>
                <a:spcPts val="95"/>
              </a:spcBef>
              <a:buClrTx/>
              <a:buSzTx/>
              <a:buFontTx/>
            </a:pPr>
            <a:r>
              <a:rPr lang="en-US" altLang="zh-CN" sz="900" dirty="0" smtClean="0">
                <a:latin typeface="宋体" panose="02010600030101010101" pitchFamily="2" charset="-122"/>
                <a:ea typeface="宋体" panose="02010600030101010101" pitchFamily="2" charset="-122"/>
                <a:cs typeface="宋体" panose="02010600030101010101" pitchFamily="2" charset="-122"/>
                <a:sym typeface="+mn-ea"/>
              </a:rPr>
              <a:t>  </a:t>
            </a:r>
            <a:r>
              <a:rPr lang="en-US" altLang="zh-CN"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左奥硝唑只在国内上市。国内临床试验安全性评价其不良反应主要表现为：嗜睡、头痛、头晕、恶心及困倦等，但所有不良反应均未采取措施，治疗结</a:t>
            </a: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束时可自行缓解。空腹组试验共发生18例27次不良事件，其中，18例数26次为轻度不良事件，1例数1次为中度不良事件；餐后组试验共发生11例数21次不良事件，均为轻度不良事件。</a:t>
            </a:r>
          </a:p>
          <a:p>
            <a:pPr marL="12700">
              <a:spcBef>
                <a:spcPts val="430"/>
              </a:spcBef>
            </a:pPr>
            <a:endParaRPr lang="en-US" altLang="zh-CN" sz="1000" b="1" spc="30" dirty="0" smtClean="0">
              <a:solidFill>
                <a:schemeClr val="tx2">
                  <a:lumMod val="60000"/>
                  <a:lumOff val="40000"/>
                </a:schemeClr>
              </a:solidFill>
              <a:latin typeface="+mn-ea"/>
              <a:cs typeface="UKIJ CJK"/>
            </a:endParaRPr>
          </a:p>
          <a:p>
            <a:pPr marL="12700">
              <a:spcBef>
                <a:spcPts val="430"/>
              </a:spcBef>
            </a:pPr>
            <a:r>
              <a:rPr lang="zh-CN" altLang="en-US" sz="1100" b="1" spc="30" dirty="0" smtClean="0">
                <a:solidFill>
                  <a:schemeClr val="tx2">
                    <a:lumMod val="60000"/>
                    <a:lumOff val="40000"/>
                  </a:schemeClr>
                </a:solidFill>
                <a:latin typeface="+mn-ea"/>
                <a:cs typeface="UKIJ CJK"/>
              </a:rPr>
              <a:t>安全性方面优势和不足：</a:t>
            </a:r>
            <a:endParaRPr lang="en-US" sz="1100" b="1" spc="90" dirty="0" smtClean="0">
              <a:solidFill>
                <a:srgbClr val="FF0000"/>
              </a:solidFill>
              <a:latin typeface="+mn-ea"/>
              <a:cs typeface="UKIJ CJK"/>
            </a:endParaRPr>
          </a:p>
          <a:p>
            <a:pPr indent="0" fontAlgn="auto">
              <a:lnSpc>
                <a:spcPct val="120000"/>
              </a:lnSpc>
            </a:pP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  </a:t>
            </a:r>
            <a:r>
              <a:rPr lang="en-US" altLang="zh-CN" sz="9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 左奥硝唑为目前市售药物奥硝唑的</a:t>
            </a:r>
            <a: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左旋光学异构体，体内和体外的药效学研究结果表明左奥硝唑的抗菌效果强于奥硝唑。小鼠和犬的急性毒性研究结果表明，左奥硝唑后较消旋体奥硝唑毒性更低。左奥硝唑对实验动物的中枢神经系统、呼吸系统和心血管系统没有出现较消旋体奥硝唑更为严重的影响。长期毒性试验结果表明本品在动物体内安全性高。本品可以降低奥硝唑中枢神经系统的毒性反应。临床总不良反应发生率显著降低，仅为奥硝唑的1/15，临床应用更安全。</a:t>
            </a:r>
            <a:br>
              <a:rPr lang="zh-CN" altLang="en-US" sz="900" dirty="0" smtClean="0">
                <a:solidFill>
                  <a:schemeClr val="tx1"/>
                </a:solidFill>
                <a:latin typeface="宋体" panose="02010600030101010101" pitchFamily="2" charset="-122"/>
                <a:ea typeface="宋体" panose="02010600030101010101" pitchFamily="2" charset="-122"/>
                <a:cs typeface="宋体" panose="02010600030101010101" pitchFamily="2" charset="-122"/>
                <a:sym typeface="+mn-ea"/>
              </a:rPr>
            </a:br>
            <a:r>
              <a:rPr lang="zh-CN" altLang="en-US" sz="900" dirty="0" smtClean="0">
                <a:latin typeface="宋体" panose="02010600030101010101" pitchFamily="2" charset="-122"/>
                <a:ea typeface="宋体" panose="02010600030101010101" pitchFamily="2" charset="-122"/>
                <a:cs typeface="宋体" panose="02010600030101010101" pitchFamily="2" charset="-122"/>
                <a:sym typeface="+mn-ea"/>
              </a:rPr>
              <a:t>    综上，左奥硝唑是一个安全有效的抗厌氧菌感染的药物。</a:t>
            </a:r>
            <a:endParaRPr lang="en-US" sz="900" spc="90" dirty="0" smtClean="0">
              <a:latin typeface="+mn-ea"/>
              <a:cs typeface="UKIJ CJK"/>
            </a:endParaRPr>
          </a:p>
        </p:txBody>
      </p:sp>
      <p:sp>
        <p:nvSpPr>
          <p:cNvPr id="10" name="object 6"/>
          <p:cNvSpPr/>
          <p:nvPr/>
        </p:nvSpPr>
        <p:spPr>
          <a:xfrm>
            <a:off x="960119" y="609600"/>
            <a:ext cx="659891" cy="1341120"/>
          </a:xfrm>
          <a:prstGeom prst="rect">
            <a:avLst/>
          </a:prstGeom>
          <a:blipFill>
            <a:blip r:embed="rId7" cstate="print"/>
            <a:stretch>
              <a:fillRect/>
            </a:stretch>
          </a:blipFill>
        </p:spPr>
        <p:txBody>
          <a:bodyPr wrap="square" lIns="0" tIns="0" rIns="0" bIns="0" rtlCol="0"/>
          <a:lstStyle/>
          <a:p>
            <a:endParaRPr/>
          </a:p>
        </p:txBody>
      </p:sp>
      <p:sp>
        <p:nvSpPr>
          <p:cNvPr id="13" name="object 7"/>
          <p:cNvSpPr/>
          <p:nvPr/>
        </p:nvSpPr>
        <p:spPr>
          <a:xfrm>
            <a:off x="1106423" y="1467662"/>
            <a:ext cx="352107" cy="246964"/>
          </a:xfrm>
          <a:prstGeom prst="rect">
            <a:avLst/>
          </a:prstGeom>
          <a:blipFill>
            <a:blip r:embed="rId6" cstate="print"/>
            <a:stretch>
              <a:fillRect/>
            </a:stretch>
          </a:blipFill>
        </p:spPr>
        <p:txBody>
          <a:bodyPr wrap="square" lIns="0" tIns="0" rIns="0" bIns="0" rtlCol="0"/>
          <a:lstStyle/>
          <a:p>
            <a:endParaRPr/>
          </a:p>
        </p:txBody>
      </p:sp>
      <p:sp>
        <p:nvSpPr>
          <p:cNvPr id="14" name="object 8"/>
          <p:cNvSpPr/>
          <p:nvPr/>
        </p:nvSpPr>
        <p:spPr>
          <a:xfrm>
            <a:off x="914400" y="2057400"/>
            <a:ext cx="699579" cy="225615"/>
          </a:xfrm>
          <a:prstGeom prst="rect">
            <a:avLst/>
          </a:prstGeom>
          <a:blipFill>
            <a:blip r:embed="rId8" cstate="print"/>
            <a:stretch>
              <a:fillRect/>
            </a:stretch>
          </a:blipFill>
        </p:spPr>
        <p:txBody>
          <a:bodyPr wrap="square" lIns="0" tIns="0" rIns="0" bIns="0" rtlCol="0"/>
          <a:lstStyle/>
          <a:p>
            <a:endParaRPr/>
          </a:p>
        </p:txBody>
      </p:sp>
      <p:sp>
        <p:nvSpPr>
          <p:cNvPr id="15" name="object 9"/>
          <p:cNvSpPr/>
          <p:nvPr/>
        </p:nvSpPr>
        <p:spPr>
          <a:xfrm>
            <a:off x="1106423" y="2389632"/>
            <a:ext cx="349757" cy="102870"/>
          </a:xfrm>
          <a:prstGeom prst="rect">
            <a:avLst/>
          </a:prstGeom>
          <a:blipFill>
            <a:blip r:embed="rId9" cstate="print"/>
            <a:stretch>
              <a:fillRect/>
            </a:stretch>
          </a:blipFill>
        </p:spPr>
        <p:txBody>
          <a:bodyPr wrap="square" lIns="0" tIns="0" rIns="0" bIns="0" rtlCol="0"/>
          <a:lstStyle/>
          <a:p>
            <a:endParaRPr/>
          </a:p>
        </p:txBody>
      </p:sp>
      <p:sp>
        <p:nvSpPr>
          <p:cNvPr id="16" name="object 11"/>
          <p:cNvSpPr/>
          <p:nvPr/>
        </p:nvSpPr>
        <p:spPr>
          <a:xfrm>
            <a:off x="1143000" y="2505456"/>
            <a:ext cx="257556" cy="12191"/>
          </a:xfrm>
          <a:prstGeom prst="rect">
            <a:avLst/>
          </a:prstGeom>
          <a:blipFill>
            <a:blip r:embed="rId10" cstate="print"/>
            <a:stretch>
              <a:fillRect/>
            </a:stretch>
          </a:blipFill>
        </p:spPr>
        <p:txBody>
          <a:bodyPr wrap="square" lIns="0" tIns="0" rIns="0" bIns="0" rtlCol="0"/>
          <a:lstStyle/>
          <a:p>
            <a:endParaRPr/>
          </a:p>
        </p:txBody>
      </p:sp>
      <p:sp>
        <p:nvSpPr>
          <p:cNvPr id="17" name="object 13"/>
          <p:cNvSpPr/>
          <p:nvPr/>
        </p:nvSpPr>
        <p:spPr>
          <a:xfrm>
            <a:off x="533400" y="6096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8" name="文本框 17"/>
          <p:cNvSpPr txBox="1"/>
          <p:nvPr/>
        </p:nvSpPr>
        <p:spPr>
          <a:xfrm>
            <a:off x="669925" y="2633980"/>
            <a:ext cx="1236345" cy="703580"/>
          </a:xfrm>
          <a:prstGeom prst="rect">
            <a:avLst/>
          </a:prstGeom>
          <a:noFill/>
        </p:spPr>
        <p:txBody>
          <a:bodyPr wrap="square" rtlCol="0">
            <a:noAutofit/>
          </a:bodyPr>
          <a:lstStyle/>
          <a:p>
            <a:r>
              <a:rPr lang="zh-CN" altLang="en-US" sz="700" b="1"/>
              <a:t>包括但不限于：药品说明书收载的安全性信息；该药品在国内外不良反应发生情况；与目录内同类药品安全性方面的主要优势和不足。</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457200" y="644652"/>
            <a:ext cx="5951221" cy="3241548"/>
            <a:chOff x="480059" y="329184"/>
            <a:chExt cx="5951221" cy="3317748"/>
          </a:xfrm>
        </p:grpSpPr>
        <p:sp>
          <p:nvSpPr>
            <p:cNvPr id="4" name="object 4"/>
            <p:cNvSpPr/>
            <p:nvPr/>
          </p:nvSpPr>
          <p:spPr>
            <a:xfrm>
              <a:off x="480059" y="3291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59" y="749807"/>
              <a:ext cx="5897880" cy="24765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533400" y="916191"/>
              <a:ext cx="5897880" cy="2228088"/>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960119" y="329184"/>
              <a:ext cx="659891" cy="134112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106423" y="1187246"/>
              <a:ext cx="346011" cy="246964"/>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932815" y="1828800"/>
              <a:ext cx="701090" cy="224091"/>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1101851" y="2109216"/>
              <a:ext cx="326897" cy="102869"/>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143000" y="2209800"/>
              <a:ext cx="257556" cy="12191"/>
            </a:xfrm>
            <a:prstGeom prst="rect">
              <a:avLst/>
            </a:prstGeom>
            <a:blipFill>
              <a:blip r:embed="rId9" cstate="print"/>
              <a:stretch>
                <a:fillRect/>
              </a:stretch>
            </a:blipFill>
          </p:spPr>
          <p:txBody>
            <a:bodyPr wrap="square" lIns="0" tIns="0" rIns="0" bIns="0" rtlCol="0"/>
            <a:lstStyle/>
            <a:p>
              <a:endParaRPr/>
            </a:p>
          </p:txBody>
        </p:sp>
      </p:grpSp>
      <p:sp>
        <p:nvSpPr>
          <p:cNvPr id="13" name="object 13"/>
          <p:cNvSpPr txBox="1"/>
          <p:nvPr/>
        </p:nvSpPr>
        <p:spPr>
          <a:xfrm>
            <a:off x="1990725" y="990600"/>
            <a:ext cx="4333875" cy="2808605"/>
          </a:xfrm>
          <a:prstGeom prst="rect">
            <a:avLst/>
          </a:prstGeom>
        </p:spPr>
        <p:txBody>
          <a:bodyPr vert="horz" wrap="square" lIns="0" tIns="64769" rIns="0" bIns="0" rtlCol="0">
            <a:spAutoFit/>
          </a:bodyPr>
          <a:lstStyle/>
          <a:p>
            <a:pPr marL="12700">
              <a:lnSpc>
                <a:spcPct val="100000"/>
              </a:lnSpc>
              <a:spcBef>
                <a:spcPts val="510"/>
              </a:spcBef>
            </a:pPr>
            <a:r>
              <a:rPr lang="zh-CN" altLang="en-US" sz="1100" b="1" spc="30" dirty="0" smtClean="0">
                <a:solidFill>
                  <a:schemeClr val="tx2">
                    <a:lumMod val="60000"/>
                    <a:lumOff val="40000"/>
                  </a:schemeClr>
                </a:solidFill>
                <a:latin typeface="+mn-ea"/>
                <a:cs typeface="UKIJ CJK"/>
              </a:rPr>
              <a:t>与对照药品疗效相比较的优势和不足：</a:t>
            </a:r>
            <a:endParaRPr lang="en-US" sz="1100" b="1" spc="90" dirty="0" smtClean="0">
              <a:solidFill>
                <a:schemeClr val="tx2">
                  <a:lumMod val="60000"/>
                  <a:lumOff val="40000"/>
                </a:schemeClr>
              </a:solidFill>
              <a:latin typeface="+mn-ea"/>
              <a:cs typeface="UKIJ CJK"/>
            </a:endParaRPr>
          </a:p>
          <a:p>
            <a:pPr indent="0" fontAlgn="auto">
              <a:lnSpc>
                <a:spcPct val="110000"/>
              </a:lnSpc>
            </a:pPr>
            <a:r>
              <a:rPr lang="en-US" altLang="zh-CN" sz="900" dirty="0" smtClean="0">
                <a:latin typeface="宋体" panose="02010600030101010101" pitchFamily="2" charset="-122"/>
                <a:ea typeface="宋体" panose="02010600030101010101" pitchFamily="2" charset="-122"/>
                <a:sym typeface="+mn-ea"/>
              </a:rPr>
              <a:t>    </a:t>
            </a:r>
            <a:r>
              <a:rPr lang="zh-CN" altLang="en-US" sz="900" dirty="0" smtClean="0">
                <a:latin typeface="宋体" panose="02010600030101010101" pitchFamily="2" charset="-122"/>
                <a:ea typeface="宋体" panose="02010600030101010101" pitchFamily="2" charset="-122"/>
                <a:sym typeface="+mn-ea"/>
              </a:rPr>
              <a:t>由于分散片具有在水中迅速崩解并均匀分散的特点，因此左奥硝唑分散片相较于左奥硝唑片，溶解更快，吸收速度更快，进而导致达峰时间略微提前，达峰浓度也略微提高。左奥硝唑分散片释放速度较快，在受试者体内吸收普遍较快，浓度普遍较高，但在受试者体内</a:t>
            </a:r>
            <a:r>
              <a:rPr lang="en-US" altLang="zh-CN" sz="900" dirty="0" err="1" smtClean="0">
                <a:latin typeface="宋体" panose="02010600030101010101" pitchFamily="2" charset="-122"/>
                <a:ea typeface="宋体" panose="02010600030101010101" pitchFamily="2" charset="-122"/>
                <a:sym typeface="+mn-ea"/>
              </a:rPr>
              <a:t>Cmax</a:t>
            </a:r>
            <a:r>
              <a:rPr lang="zh-CN" altLang="en-US" sz="900" dirty="0" smtClean="0">
                <a:latin typeface="宋体" panose="02010600030101010101" pitchFamily="2" charset="-122"/>
                <a:ea typeface="宋体" panose="02010600030101010101" pitchFamily="2" charset="-122"/>
                <a:sym typeface="+mn-ea"/>
              </a:rPr>
              <a:t>最高值差异并不大，而且其并未影响其全身暴露量，</a:t>
            </a:r>
            <a:r>
              <a:rPr lang="en-US" altLang="zh-CN" sz="900" dirty="0" smtClean="0">
                <a:latin typeface="宋体" panose="02010600030101010101" pitchFamily="2" charset="-122"/>
                <a:ea typeface="宋体" panose="02010600030101010101" pitchFamily="2" charset="-122"/>
                <a:sym typeface="+mn-ea"/>
              </a:rPr>
              <a:t>AUC0-t</a:t>
            </a:r>
            <a:r>
              <a:rPr lang="zh-CN" altLang="en-US" sz="900" dirty="0" smtClean="0">
                <a:latin typeface="宋体" panose="02010600030101010101" pitchFamily="2" charset="-122"/>
                <a:ea typeface="宋体" panose="02010600030101010101" pitchFamily="2" charset="-122"/>
                <a:sym typeface="+mn-ea"/>
              </a:rPr>
              <a:t>几何均值比为</a:t>
            </a:r>
            <a:r>
              <a:rPr lang="en-US" altLang="zh-CN" sz="900" dirty="0" smtClean="0">
                <a:latin typeface="宋体" panose="02010600030101010101" pitchFamily="2" charset="-122"/>
                <a:ea typeface="宋体" panose="02010600030101010101" pitchFamily="2" charset="-122"/>
                <a:sym typeface="+mn-ea"/>
              </a:rPr>
              <a:t>100.06%</a:t>
            </a:r>
            <a:r>
              <a:rPr lang="zh-CN" altLang="en-US" sz="900" dirty="0" smtClean="0">
                <a:latin typeface="宋体" panose="02010600030101010101" pitchFamily="2" charset="-122"/>
                <a:ea typeface="宋体" panose="02010600030101010101" pitchFamily="2" charset="-122"/>
                <a:sym typeface="+mn-ea"/>
              </a:rPr>
              <a:t>，</a:t>
            </a:r>
            <a:r>
              <a:rPr lang="en-US" altLang="zh-CN" sz="900" dirty="0" smtClean="0">
                <a:latin typeface="宋体" panose="02010600030101010101" pitchFamily="2" charset="-122"/>
                <a:ea typeface="宋体" panose="02010600030101010101" pitchFamily="2" charset="-122"/>
                <a:sym typeface="+mn-ea"/>
              </a:rPr>
              <a:t>90%</a:t>
            </a:r>
            <a:r>
              <a:rPr lang="zh-CN" altLang="en-US" sz="900" dirty="0" smtClean="0">
                <a:latin typeface="宋体" panose="02010600030101010101" pitchFamily="2" charset="-122"/>
                <a:ea typeface="宋体" panose="02010600030101010101" pitchFamily="2" charset="-122"/>
                <a:sym typeface="+mn-ea"/>
              </a:rPr>
              <a:t>置信区间为</a:t>
            </a:r>
            <a:r>
              <a:rPr lang="en-US" altLang="zh-CN" sz="900" dirty="0" smtClean="0">
                <a:latin typeface="宋体" panose="02010600030101010101" pitchFamily="2" charset="-122"/>
                <a:ea typeface="宋体" panose="02010600030101010101" pitchFamily="2" charset="-122"/>
                <a:sym typeface="+mn-ea"/>
              </a:rPr>
              <a:t>97.53%~102.66%</a:t>
            </a:r>
            <a:r>
              <a:rPr lang="zh-CN" altLang="en-US" sz="900" dirty="0" smtClean="0">
                <a:latin typeface="宋体" panose="02010600030101010101" pitchFamily="2" charset="-122"/>
                <a:ea typeface="宋体" panose="02010600030101010101" pitchFamily="2" charset="-122"/>
                <a:sym typeface="+mn-ea"/>
              </a:rPr>
              <a:t>。说明</a:t>
            </a:r>
            <a:r>
              <a:rPr lang="en-US" altLang="zh-CN" sz="900" dirty="0" err="1" smtClean="0">
                <a:latin typeface="宋体" panose="02010600030101010101" pitchFamily="2" charset="-122"/>
                <a:ea typeface="宋体" panose="02010600030101010101" pitchFamily="2" charset="-122"/>
                <a:sym typeface="+mn-ea"/>
              </a:rPr>
              <a:t>Cmax</a:t>
            </a:r>
            <a:r>
              <a:rPr lang="zh-CN" altLang="en-US" sz="900" dirty="0" smtClean="0">
                <a:latin typeface="宋体" panose="02010600030101010101" pitchFamily="2" charset="-122"/>
                <a:ea typeface="宋体" panose="02010600030101010101" pitchFamily="2" charset="-122"/>
                <a:sym typeface="+mn-ea"/>
              </a:rPr>
              <a:t>稍高并未影响药物的吸收程度，而是体现出制剂本身药动学差异的特征。相对于左奥硝唑注射液，患者顺应性更好，相对于奥硝唑片，不良反应更少。</a:t>
            </a:r>
          </a:p>
          <a:p>
            <a:endParaRPr lang="en-US" sz="1000" b="1" spc="30" dirty="0" smtClean="0">
              <a:solidFill>
                <a:schemeClr val="tx2">
                  <a:lumMod val="60000"/>
                  <a:lumOff val="40000"/>
                </a:schemeClr>
              </a:solidFill>
              <a:latin typeface="UKIJ CJK"/>
              <a:cs typeface="UKIJ CJK"/>
            </a:endParaRPr>
          </a:p>
          <a:p>
            <a:r>
              <a:rPr lang="zh-CN" altLang="en-US" sz="1100" b="1" spc="30" dirty="0" smtClean="0">
                <a:solidFill>
                  <a:schemeClr val="tx2">
                    <a:lumMod val="60000"/>
                    <a:lumOff val="40000"/>
                  </a:schemeClr>
                </a:solidFill>
                <a:latin typeface="+mn-ea"/>
                <a:cs typeface="UKIJ CJK"/>
              </a:rPr>
              <a:t>临床指南</a:t>
            </a:r>
            <a:r>
              <a:rPr lang="en-US" altLang="zh-CN" sz="1100" b="1" spc="30" dirty="0" smtClean="0">
                <a:solidFill>
                  <a:schemeClr val="tx2">
                    <a:lumMod val="60000"/>
                    <a:lumOff val="40000"/>
                  </a:schemeClr>
                </a:solidFill>
                <a:latin typeface="+mn-ea"/>
                <a:cs typeface="UKIJ CJK"/>
              </a:rPr>
              <a:t>/</a:t>
            </a:r>
            <a:r>
              <a:rPr lang="zh-CN" altLang="en-US" sz="1100" b="1" spc="30" dirty="0" smtClean="0">
                <a:solidFill>
                  <a:schemeClr val="tx2">
                    <a:lumMod val="60000"/>
                    <a:lumOff val="40000"/>
                  </a:schemeClr>
                </a:solidFill>
                <a:latin typeface="+mn-ea"/>
                <a:cs typeface="UKIJ CJK"/>
              </a:rPr>
              <a:t>诊疗规范推荐情况：</a:t>
            </a:r>
          </a:p>
          <a:p>
            <a:pPr algn="l">
              <a:lnSpc>
                <a:spcPct val="110000"/>
              </a:lnSpc>
              <a:buClrTx/>
              <a:buSzTx/>
              <a:buFontTx/>
            </a:pPr>
            <a:r>
              <a:rPr lang="zh-CN" altLang="en-US" sz="900" dirty="0" smtClean="0">
                <a:latin typeface="宋体" panose="02010600030101010101" pitchFamily="2" charset="-122"/>
                <a:ea typeface="宋体" panose="02010600030101010101" pitchFamily="2" charset="-122"/>
              </a:rPr>
              <a:t>临床指南/诊疗规范推荐情况1：</a:t>
            </a:r>
          </a:p>
          <a:p>
            <a:pPr algn="l">
              <a:lnSpc>
                <a:spcPct val="110000"/>
              </a:lnSpc>
              <a:buClrTx/>
              <a:buSzTx/>
              <a:buFontTx/>
            </a:pPr>
            <a:r>
              <a:rPr lang="zh-CN" altLang="en-US" sz="900" dirty="0" smtClean="0">
                <a:latin typeface="宋体" panose="02010600030101010101" pitchFamily="2" charset="-122"/>
                <a:ea typeface="宋体" panose="02010600030101010101" pitchFamily="2" charset="-122"/>
              </a:rPr>
              <a:t>《卒中相关性肺炎诊治中国专家共识（2019版）》推荐左奥硝唑用于卒中相关性肺炎联合治疗。</a:t>
            </a:r>
          </a:p>
          <a:p>
            <a:pPr algn="l">
              <a:lnSpc>
                <a:spcPct val="110000"/>
              </a:lnSpc>
              <a:buClrTx/>
              <a:buSzTx/>
              <a:buFontTx/>
            </a:pPr>
            <a:r>
              <a:rPr lang="zh-CN" altLang="en-US" sz="900" dirty="0" smtClean="0">
                <a:latin typeface="宋体" panose="02010600030101010101" pitchFamily="2" charset="-122"/>
                <a:ea typeface="宋体" panose="02010600030101010101" pitchFamily="2" charset="-122"/>
              </a:rPr>
              <a:t>临床指南/诊疗规范推荐情况2：</a:t>
            </a:r>
          </a:p>
          <a:p>
            <a:pPr algn="l">
              <a:lnSpc>
                <a:spcPct val="110000"/>
              </a:lnSpc>
              <a:buClrTx/>
              <a:buSzTx/>
              <a:buFontTx/>
            </a:pPr>
            <a:r>
              <a:rPr lang="zh-CN" altLang="en-US" sz="900" dirty="0" smtClean="0">
                <a:latin typeface="宋体" panose="02010600030101010101" pitchFamily="2" charset="-122"/>
                <a:ea typeface="宋体" panose="02010600030101010101" pitchFamily="2" charset="-122"/>
              </a:rPr>
              <a:t>《中国腹腔感染诊治指南（2019版）》推荐左奥硝唑在抗厌氧菌方面表现良好的疗效，且不良反应率更低。</a:t>
            </a:r>
          </a:p>
          <a:p>
            <a:pPr algn="l">
              <a:buClrTx/>
              <a:buSzTx/>
              <a:buFontTx/>
            </a:pPr>
            <a:endParaRPr lang="zh-CN" altLang="en-US" sz="900" dirty="0" smtClean="0">
              <a:latin typeface="宋体" panose="02010600030101010101" pitchFamily="2" charset="-122"/>
              <a:ea typeface="宋体" panose="02010600030101010101" pitchFamily="2" charset="-122"/>
            </a:endParaRPr>
          </a:p>
          <a:p>
            <a:endParaRPr lang="en-US" altLang="zh-CN" sz="900" dirty="0" smtClean="0">
              <a:latin typeface="+mn-ea"/>
            </a:endParaRPr>
          </a:p>
        </p:txBody>
      </p:sp>
      <p:sp>
        <p:nvSpPr>
          <p:cNvPr id="14" name="object 14"/>
          <p:cNvSpPr/>
          <p:nvPr/>
        </p:nvSpPr>
        <p:spPr>
          <a:xfrm>
            <a:off x="480060" y="643890"/>
            <a:ext cx="5897880" cy="3231515"/>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21" name="文本框 20"/>
          <p:cNvSpPr txBox="1"/>
          <p:nvPr/>
        </p:nvSpPr>
        <p:spPr>
          <a:xfrm>
            <a:off x="669925" y="2557780"/>
            <a:ext cx="1236345" cy="1012190"/>
          </a:xfrm>
          <a:prstGeom prst="rect">
            <a:avLst/>
          </a:prstGeom>
          <a:noFill/>
        </p:spPr>
        <p:txBody>
          <a:bodyPr wrap="square" rtlCol="0">
            <a:noAutofit/>
          </a:bodyPr>
          <a:lstStyle/>
          <a:p>
            <a:r>
              <a:rPr lang="zh-CN" altLang="en-US" sz="700" b="1"/>
              <a:t>包括但不限于：临床试验和真实世界中，与对照药品疗效相比较该药品的主要优势和不足；临床指南/诊疗规范推荐情况；国家药监局药品审评中心出具的《技术评审报告》中关于本药品有效性的描述；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457200" y="644652"/>
            <a:ext cx="5951221" cy="3241548"/>
            <a:chOff x="480059" y="329184"/>
            <a:chExt cx="5951221" cy="3317748"/>
          </a:xfrm>
        </p:grpSpPr>
        <p:sp>
          <p:nvSpPr>
            <p:cNvPr id="4" name="object 4"/>
            <p:cNvSpPr/>
            <p:nvPr/>
          </p:nvSpPr>
          <p:spPr>
            <a:xfrm>
              <a:off x="480059" y="3291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533399" y="749807"/>
              <a:ext cx="5897880" cy="24765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533400" y="838200"/>
              <a:ext cx="5897880" cy="2228088"/>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960119" y="329184"/>
              <a:ext cx="659891" cy="134112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106423" y="1109255"/>
              <a:ext cx="346011" cy="246964"/>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914400" y="1828800"/>
              <a:ext cx="701090" cy="224091"/>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1101851" y="2109216"/>
              <a:ext cx="326897" cy="102869"/>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143000" y="2209800"/>
              <a:ext cx="257556" cy="12191"/>
            </a:xfrm>
            <a:prstGeom prst="rect">
              <a:avLst/>
            </a:prstGeom>
            <a:blipFill>
              <a:blip r:embed="rId9" cstate="print"/>
              <a:stretch>
                <a:fillRect/>
              </a:stretch>
            </a:blipFill>
          </p:spPr>
          <p:txBody>
            <a:bodyPr wrap="square" lIns="0" tIns="0" rIns="0" bIns="0" rtlCol="0"/>
            <a:lstStyle/>
            <a:p>
              <a:endParaRPr/>
            </a:p>
          </p:txBody>
        </p:sp>
      </p:grpSp>
      <p:sp>
        <p:nvSpPr>
          <p:cNvPr id="13" name="object 13"/>
          <p:cNvSpPr txBox="1"/>
          <p:nvPr/>
        </p:nvSpPr>
        <p:spPr>
          <a:xfrm>
            <a:off x="2002155" y="990600"/>
            <a:ext cx="4123055" cy="2561590"/>
          </a:xfrm>
          <a:prstGeom prst="rect">
            <a:avLst/>
          </a:prstGeom>
        </p:spPr>
        <p:txBody>
          <a:bodyPr vert="horz" wrap="square" lIns="0" tIns="64769" rIns="0" bIns="0" rtlCol="0">
            <a:noAutofit/>
          </a:bodyPr>
          <a:lstStyle/>
          <a:p>
            <a:pPr algn="l">
              <a:buClrTx/>
              <a:buSzTx/>
              <a:buFontTx/>
            </a:pPr>
            <a:r>
              <a:rPr lang="zh-CN" altLang="en-US" sz="1100" b="1" spc="30" dirty="0" smtClean="0">
                <a:solidFill>
                  <a:schemeClr val="tx2">
                    <a:lumMod val="60000"/>
                    <a:lumOff val="40000"/>
                  </a:schemeClr>
                </a:solidFill>
                <a:latin typeface="+mn-ea"/>
                <a:cs typeface="UKIJ CJK"/>
              </a:rPr>
              <a:t>国家药品审评中心出具的</a:t>
            </a:r>
            <a:r>
              <a:rPr lang="en-US" altLang="zh-CN" sz="1100" b="1" spc="30" dirty="0" smtClean="0">
                <a:solidFill>
                  <a:schemeClr val="tx2">
                    <a:lumMod val="60000"/>
                    <a:lumOff val="40000"/>
                  </a:schemeClr>
                </a:solidFill>
                <a:latin typeface="+mn-ea"/>
                <a:cs typeface="UKIJ CJK"/>
              </a:rPr>
              <a:t>《</a:t>
            </a:r>
            <a:r>
              <a:rPr lang="zh-CN" altLang="en-US" sz="1100" b="1" spc="30" dirty="0" smtClean="0">
                <a:solidFill>
                  <a:schemeClr val="tx2">
                    <a:lumMod val="60000"/>
                    <a:lumOff val="40000"/>
                  </a:schemeClr>
                </a:solidFill>
                <a:latin typeface="+mn-ea"/>
                <a:cs typeface="UKIJ CJK"/>
              </a:rPr>
              <a:t>技术评审报告</a:t>
            </a:r>
            <a:r>
              <a:rPr lang="en-US" altLang="zh-CN" sz="1100" b="1" spc="30" dirty="0" smtClean="0">
                <a:solidFill>
                  <a:schemeClr val="tx2">
                    <a:lumMod val="60000"/>
                    <a:lumOff val="40000"/>
                  </a:schemeClr>
                </a:solidFill>
                <a:latin typeface="+mn-ea"/>
                <a:cs typeface="UKIJ CJK"/>
              </a:rPr>
              <a:t>》</a:t>
            </a:r>
            <a:r>
              <a:rPr lang="zh-CN" altLang="en-US" sz="1100" b="1" spc="30" dirty="0" smtClean="0">
                <a:solidFill>
                  <a:schemeClr val="tx2">
                    <a:lumMod val="60000"/>
                    <a:lumOff val="40000"/>
                  </a:schemeClr>
                </a:solidFill>
                <a:latin typeface="+mn-ea"/>
                <a:cs typeface="UKIJ CJK"/>
              </a:rPr>
              <a:t>中关于有效性的描述：</a:t>
            </a:r>
            <a:endParaRPr lang="zh-CN" altLang="en-US" sz="1100" b="1" spc="30" dirty="0" smtClean="0">
              <a:solidFill>
                <a:srgbClr val="FF0000"/>
              </a:solidFill>
              <a:latin typeface="+mn-ea"/>
              <a:cs typeface="UKIJ CJK"/>
            </a:endParaRPr>
          </a:p>
          <a:p>
            <a:pPr algn="l">
              <a:lnSpc>
                <a:spcPct val="110000"/>
              </a:lnSpc>
              <a:buClrTx/>
              <a:buSzTx/>
              <a:buFontTx/>
            </a:pPr>
            <a:r>
              <a:rPr lang="en-US" altLang="zh-CN" sz="900" dirty="0" smtClean="0">
                <a:latin typeface="宋体" panose="02010600030101010101" pitchFamily="2" charset="-122"/>
                <a:ea typeface="宋体" panose="02010600030101010101" pitchFamily="2" charset="-122"/>
              </a:rPr>
              <a:t>    本品以已批准上市的左奥硝唑片为参比制剂开展了 BE 试验，桥接左奥硝唑片的有效性数据。经风险获益评估，现有研究和数据支持本品上市用于“1、治疗阿米巴虫病、泌尿生殖道毛滴虫病及兰氏贾第鞭毛虫病。2、治疗对本品敏感的厌氧菌引起的感染。3、预防外科手术可能引起的敏感厌氧菌感染。4、左奥硝唑氯化钠注射液治疗后的序贯治疗。”</a:t>
            </a:r>
          </a:p>
          <a:p>
            <a:endParaRPr lang="en-US" altLang="zh-CN" sz="1000" b="1" spc="30" dirty="0" smtClean="0">
              <a:solidFill>
                <a:schemeClr val="tx2">
                  <a:lumMod val="60000"/>
                  <a:lumOff val="40000"/>
                </a:schemeClr>
              </a:solidFill>
              <a:latin typeface="UKIJ CJK"/>
              <a:cs typeface="UKIJ CJK"/>
            </a:endParaRPr>
          </a:p>
          <a:p>
            <a:r>
              <a:rPr lang="zh-CN" altLang="en-US" sz="1100" b="1" spc="30" dirty="0" smtClean="0">
                <a:solidFill>
                  <a:schemeClr val="tx2">
                    <a:lumMod val="60000"/>
                    <a:lumOff val="40000"/>
                  </a:schemeClr>
                </a:solidFill>
                <a:latin typeface="UKIJ CJK"/>
                <a:cs typeface="UKIJ CJK"/>
              </a:rPr>
              <a:t>有效性方面的优势和不足</a:t>
            </a:r>
            <a:r>
              <a:rPr lang="zh-CN" altLang="en-US" sz="1100" b="1" spc="30" dirty="0" smtClean="0">
                <a:solidFill>
                  <a:schemeClr val="tx2">
                    <a:lumMod val="60000"/>
                    <a:lumOff val="40000"/>
                  </a:schemeClr>
                </a:solidFill>
                <a:latin typeface="+mn-ea"/>
                <a:cs typeface="UKIJ CJK"/>
              </a:rPr>
              <a:t>：</a:t>
            </a:r>
            <a:endParaRPr lang="en-US" altLang="zh-CN" sz="1100" b="1" spc="30" dirty="0" smtClean="0">
              <a:solidFill>
                <a:schemeClr val="tx2">
                  <a:lumMod val="60000"/>
                  <a:lumOff val="40000"/>
                </a:schemeClr>
              </a:solidFill>
              <a:latin typeface="UKIJ CJK"/>
              <a:cs typeface="UKIJ CJK"/>
            </a:endParaRPr>
          </a:p>
          <a:p>
            <a:pPr indent="0" fontAlgn="auto">
              <a:lnSpc>
                <a:spcPct val="110000"/>
              </a:lnSpc>
            </a:pPr>
            <a:r>
              <a:rPr lang="en-US" altLang="zh-CN" sz="900" dirty="0" smtClean="0">
                <a:latin typeface="宋体" panose="02010600030101010101" pitchFamily="2" charset="-122"/>
                <a:ea typeface="宋体" panose="02010600030101010101" pitchFamily="2" charset="-122"/>
                <a:sym typeface="+mn-ea"/>
              </a:rPr>
              <a:t>    </a:t>
            </a:r>
            <a:r>
              <a:rPr lang="zh-CN" altLang="en-US" sz="900" dirty="0" smtClean="0">
                <a:latin typeface="宋体" panose="02010600030101010101" pitchFamily="2" charset="-122"/>
                <a:ea typeface="宋体" panose="02010600030101010101" pitchFamily="2" charset="-122"/>
                <a:sym typeface="+mn-ea"/>
              </a:rPr>
              <a:t>由于分散片具有在水中迅速崩解并均匀分散的特点，因此左奥硝唑分散片相较于左奥硝唑片，溶解更快，吸收速度更快，进而导致达峰时间略微提前，达峰浓度也略微提高。左奥硝唑分散片释放速度较快，在受试者体内吸收普遍较快，浓度普遍较高，但在受试者体内</a:t>
            </a:r>
            <a:r>
              <a:rPr lang="en-US" altLang="zh-CN" sz="900" dirty="0" err="1" smtClean="0">
                <a:latin typeface="宋体" panose="02010600030101010101" pitchFamily="2" charset="-122"/>
                <a:ea typeface="宋体" panose="02010600030101010101" pitchFamily="2" charset="-122"/>
                <a:sym typeface="+mn-ea"/>
              </a:rPr>
              <a:t>Cmax</a:t>
            </a:r>
            <a:r>
              <a:rPr lang="zh-CN" altLang="en-US" sz="900" dirty="0" smtClean="0">
                <a:latin typeface="宋体" panose="02010600030101010101" pitchFamily="2" charset="-122"/>
                <a:ea typeface="宋体" panose="02010600030101010101" pitchFamily="2" charset="-122"/>
                <a:sym typeface="+mn-ea"/>
              </a:rPr>
              <a:t>最高值差异并不大，而且其并未影响其全身暴露量，</a:t>
            </a:r>
            <a:r>
              <a:rPr lang="en-US" altLang="zh-CN" sz="900" dirty="0" smtClean="0">
                <a:latin typeface="宋体" panose="02010600030101010101" pitchFamily="2" charset="-122"/>
                <a:ea typeface="宋体" panose="02010600030101010101" pitchFamily="2" charset="-122"/>
                <a:sym typeface="+mn-ea"/>
              </a:rPr>
              <a:t>AUC0-t</a:t>
            </a:r>
            <a:r>
              <a:rPr lang="zh-CN" altLang="en-US" sz="900" dirty="0" smtClean="0">
                <a:latin typeface="宋体" panose="02010600030101010101" pitchFamily="2" charset="-122"/>
                <a:ea typeface="宋体" panose="02010600030101010101" pitchFamily="2" charset="-122"/>
                <a:sym typeface="+mn-ea"/>
              </a:rPr>
              <a:t>几何均值比为</a:t>
            </a:r>
            <a:r>
              <a:rPr lang="en-US" altLang="zh-CN" sz="900" dirty="0" smtClean="0">
                <a:latin typeface="宋体" panose="02010600030101010101" pitchFamily="2" charset="-122"/>
                <a:ea typeface="宋体" panose="02010600030101010101" pitchFamily="2" charset="-122"/>
                <a:sym typeface="+mn-ea"/>
              </a:rPr>
              <a:t>100.06%</a:t>
            </a:r>
            <a:r>
              <a:rPr lang="zh-CN" altLang="en-US" sz="900" dirty="0" smtClean="0">
                <a:latin typeface="宋体" panose="02010600030101010101" pitchFamily="2" charset="-122"/>
                <a:ea typeface="宋体" panose="02010600030101010101" pitchFamily="2" charset="-122"/>
                <a:sym typeface="+mn-ea"/>
              </a:rPr>
              <a:t>，</a:t>
            </a:r>
            <a:r>
              <a:rPr lang="en-US" altLang="zh-CN" sz="900" dirty="0" smtClean="0">
                <a:latin typeface="宋体" panose="02010600030101010101" pitchFamily="2" charset="-122"/>
                <a:ea typeface="宋体" panose="02010600030101010101" pitchFamily="2" charset="-122"/>
                <a:sym typeface="+mn-ea"/>
              </a:rPr>
              <a:t>90%</a:t>
            </a:r>
            <a:r>
              <a:rPr lang="zh-CN" altLang="en-US" sz="900" dirty="0" smtClean="0">
                <a:latin typeface="宋体" panose="02010600030101010101" pitchFamily="2" charset="-122"/>
                <a:ea typeface="宋体" panose="02010600030101010101" pitchFamily="2" charset="-122"/>
                <a:sym typeface="+mn-ea"/>
              </a:rPr>
              <a:t>置信区间为</a:t>
            </a:r>
            <a:r>
              <a:rPr lang="en-US" altLang="zh-CN" sz="900" dirty="0" smtClean="0">
                <a:latin typeface="宋体" panose="02010600030101010101" pitchFamily="2" charset="-122"/>
                <a:ea typeface="宋体" panose="02010600030101010101" pitchFamily="2" charset="-122"/>
                <a:sym typeface="+mn-ea"/>
              </a:rPr>
              <a:t>97.53%~102.66%</a:t>
            </a:r>
            <a:r>
              <a:rPr lang="zh-CN" altLang="en-US" sz="900" dirty="0" smtClean="0">
                <a:latin typeface="宋体" panose="02010600030101010101" pitchFamily="2" charset="-122"/>
                <a:ea typeface="宋体" panose="02010600030101010101" pitchFamily="2" charset="-122"/>
                <a:sym typeface="+mn-ea"/>
              </a:rPr>
              <a:t>。说明</a:t>
            </a:r>
            <a:r>
              <a:rPr lang="en-US" altLang="zh-CN" sz="900" dirty="0" err="1" smtClean="0">
                <a:latin typeface="宋体" panose="02010600030101010101" pitchFamily="2" charset="-122"/>
                <a:ea typeface="宋体" panose="02010600030101010101" pitchFamily="2" charset="-122"/>
                <a:sym typeface="+mn-ea"/>
              </a:rPr>
              <a:t>Cmax</a:t>
            </a:r>
            <a:r>
              <a:rPr lang="zh-CN" altLang="en-US" sz="900" dirty="0" smtClean="0">
                <a:latin typeface="宋体" panose="02010600030101010101" pitchFamily="2" charset="-122"/>
                <a:ea typeface="宋体" panose="02010600030101010101" pitchFamily="2" charset="-122"/>
                <a:sym typeface="+mn-ea"/>
              </a:rPr>
              <a:t>稍高并未影响药物的吸收程度，而是体现出制剂本身药动学差异的特征。相对于左奥硝唑注射液，患者顺应性更好，相对于奥硝唑片，不良反应更少。</a:t>
            </a:r>
            <a:endParaRPr lang="en-US" altLang="zh-CN" sz="900" dirty="0" smtClean="0">
              <a:latin typeface="+mn-ea"/>
            </a:endParaRPr>
          </a:p>
        </p:txBody>
      </p:sp>
      <p:sp>
        <p:nvSpPr>
          <p:cNvPr id="2" name="object 14"/>
          <p:cNvSpPr/>
          <p:nvPr/>
        </p:nvSpPr>
        <p:spPr>
          <a:xfrm>
            <a:off x="480060" y="643890"/>
            <a:ext cx="5897880" cy="3231515"/>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21" name="文本框 20"/>
          <p:cNvSpPr txBox="1"/>
          <p:nvPr/>
        </p:nvSpPr>
        <p:spPr>
          <a:xfrm>
            <a:off x="669925" y="2557780"/>
            <a:ext cx="1236345" cy="1012190"/>
          </a:xfrm>
          <a:prstGeom prst="rect">
            <a:avLst/>
          </a:prstGeom>
          <a:noFill/>
        </p:spPr>
        <p:txBody>
          <a:bodyPr wrap="square" rtlCol="0">
            <a:noAutofit/>
          </a:bodyPr>
          <a:lstStyle/>
          <a:p>
            <a:r>
              <a:rPr lang="zh-CN" altLang="en-US" sz="700" b="1"/>
              <a:t>包括但不限于：临床试验和真实世界中，与对照药品疗效相比较该药品的主要优势和不足；临床指南/诊疗规范推荐情况；国家药监局药品审评中心出具的《技术评审报告》中关于本药品有效性的描述等。</a:t>
            </a:r>
            <a:endParaRPr lang="en-US" altLang="zh-CN" sz="700" b="1"/>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jUyNTNkMGQ1NDc2ODg0MWUzYWVkZGRhYzQ0MTBmMzI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4073</Words>
  <Application>Microsoft Office PowerPoint</Application>
  <PresentationFormat>自定义</PresentationFormat>
  <Paragraphs>81</Paragraphs>
  <Slides>11</Slides>
  <Notes>4</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Theme</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Administrator</cp:lastModifiedBy>
  <cp:revision>137</cp:revision>
  <dcterms:created xsi:type="dcterms:W3CDTF">2022-07-04T00:30:00Z</dcterms:created>
  <dcterms:modified xsi:type="dcterms:W3CDTF">2024-07-10T03:59:52Z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2022-06-30T08:00:00Z</vt:filetime>
  </property>
  <property fmtid="{D5CDD505-2E9C-101B-9397-08002B2CF9AE}" pid="3" name="Creator">
    <vt:lpwstr>Microsoft® PowerPoint® 2019</vt:lpwstr>
  </property>
  <property fmtid="{D5CDD505-2E9C-101B-9397-08002B2CF9AE}" pid="4" name="LastSaved">
    <vt:filetime>2022-07-05T08:00:00Z</vt:filetime>
  </property>
  <property fmtid="{D5CDD505-2E9C-101B-9397-08002B2CF9AE}" pid="5" name="ICV">
    <vt:lpwstr>7BA3B1C52285457FACC1C04326232F84_12</vt:lpwstr>
  </property>
  <property fmtid="{D5CDD505-2E9C-101B-9397-08002B2CF9AE}" pid="6" name="KSOProductBuildVer">
    <vt:lpwstr>2052-12.1.0.16929</vt:lpwstr>
  </property>
</Properties>
</file>