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48" r:id="rId1"/>
  </p:sldMasterIdLst>
  <p:notesMasterIdLst>
    <p:notesMasterId r:id="rId12"/>
  </p:notesMasterIdLst>
  <p:handoutMasterIdLst>
    <p:handoutMasterId r:id="rId13"/>
  </p:handoutMasterIdLst>
  <p:sldIdLst>
    <p:sldId id="256" r:id="rId2"/>
    <p:sldId id="2791072" r:id="rId3"/>
    <p:sldId id="2791073" r:id="rId4"/>
    <p:sldId id="2791074" r:id="rId5"/>
    <p:sldId id="2791075" r:id="rId6"/>
    <p:sldId id="2791076" r:id="rId7"/>
    <p:sldId id="2791077" r:id="rId8"/>
    <p:sldId id="2791084" r:id="rId9"/>
    <p:sldId id="2791080" r:id="rId10"/>
    <p:sldId id="2791082" r:id="rId11"/>
  </p:sldIdLst>
  <p:sldSz cx="12192000" cy="6858000"/>
  <p:notesSz cx="6797675" cy="9926638"/>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93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i Wei" initials="LW" lastIdx="0" clrIdx="0"/>
  <p:cmAuthor id="1" name="Chen, Hui" initials="CH" lastIdx="2" clrIdx="0"/>
  <p:cmAuthor id="2" name="user" initials="u" lastIdx="2" clrIdx="1"/>
  <p:cmAuthor id="3" name="R.ZH" initials="RZ" lastIdx="4" clrIdx="2"/>
  <p:cmAuthor id="4" name="qingfeng3512@outlook.com" initials="q" lastIdx="2" clrIdx="3"/>
  <p:cmAuthor id="5" name="reviewer" initials="黄元楷" lastIdx="13" clrIdx="4">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291"/>
    <a:srgbClr val="00B3DE"/>
    <a:srgbClr val="13B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7" autoAdjust="0"/>
    <p:restoredTop sz="94660"/>
  </p:normalViewPr>
  <p:slideViewPr>
    <p:cSldViewPr snapToGrid="0">
      <p:cViewPr varScale="1">
        <p:scale>
          <a:sx n="94" d="100"/>
          <a:sy n="94" d="100"/>
        </p:scale>
        <p:origin x="106" y="182"/>
      </p:cViewPr>
      <p:guideLst>
        <p:guide orient="horz" pos="2159"/>
        <p:guide pos="39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DFD0727-F5D6-46D3-BDC8-B66106D75D98}" type="datetimeFigureOut">
              <a:rPr lang="zh-CN" altLang="en-US" smtClean="0"/>
              <a:pPr/>
              <a:t>2024/7/11</a:t>
            </a:fld>
            <a:endParaRPr lang="zh-CN" altLang="en-US"/>
          </a:p>
        </p:txBody>
      </p:sp>
      <p:sp>
        <p:nvSpPr>
          <p:cNvPr id="4" name="页脚占位符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A723626-0A7F-4C8E-AFA0-84420060BE5C}" type="slidenum">
              <a:rPr lang="zh-CN" altLang="en-US" smtClean="0"/>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2024/7/11</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63" y="-1"/>
            <a:ext cx="6634100" cy="6858000"/>
          </a:xfrm>
          <a:prstGeom prst="rect">
            <a:avLst/>
          </a:prstGeom>
        </p:spPr>
      </p:pic>
      <p:sp>
        <p:nvSpPr>
          <p:cNvPr id="13" name="标题 1"/>
          <p:cNvSpPr>
            <a:spLocks noGrp="1"/>
          </p:cNvSpPr>
          <p:nvPr>
            <p:ph type="ctrTitle" hasCustomPrompt="1"/>
            <p:custDataLst>
              <p:tags r:id="rId2"/>
            </p:custDataLst>
          </p:nvPr>
        </p:nvSpPr>
        <p:spPr>
          <a:xfrm>
            <a:off x="6905792" y="2618245"/>
            <a:ext cx="4895251" cy="1621509"/>
          </a:xfrm>
        </p:spPr>
        <p:txBody>
          <a:bodyPr bIns="46800" anchor="ctr">
            <a:normAutofit/>
          </a:bodyPr>
          <a:lstStyle>
            <a:lvl1pPr marL="0" indent="0" algn="ctr">
              <a:buFont typeface="Arial" panose="020B0604020202020204" pitchFamily="34" charset="0"/>
              <a:buNone/>
              <a:defRPr sz="7200">
                <a:solidFill>
                  <a:schemeClr val="tx1">
                    <a:lumMod val="85000"/>
                    <a:lumOff val="15000"/>
                  </a:schemeClr>
                </a:solidFill>
              </a:defRPr>
            </a:lvl1pPr>
          </a:lstStyle>
          <a:p>
            <a:r>
              <a:rPr lang="zh-CN" altLang="en-US" dirty="0"/>
              <a:t>编辑标题</a:t>
            </a:r>
          </a:p>
        </p:txBody>
      </p:sp>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pPr/>
              <a:t>2024/7/11</a:t>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dirty="0"/>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C23DC3-35B4-48D7-9675-D0940BB1BECD}"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C23DC3-35B4-48D7-9675-D0940BB1BECD}"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C23DC3-35B4-48D7-9675-D0940BB1BECD}"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C23DC3-35B4-48D7-9675-D0940BB1BECD}"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C23DC3-35B4-48D7-9675-D0940BB1BECD}"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C23DC3-35B4-48D7-9675-D0940BB1BECD}"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C23DC3-35B4-48D7-9675-D0940BB1BEC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C23DC3-35B4-48D7-9675-D0940BB1BEC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2024/7/11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8" r:id="rId18"/>
    <p:sldLayoutId id="2147483669"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slideLayout" Target="../slideLayouts/slideLayout20.xml"/><Relationship Id="rId4"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slideLayout" Target="../slideLayouts/slideLayout17.xml"/><Relationship Id="rId1" Type="http://schemas.openxmlformats.org/officeDocument/2006/relationships/tags" Target="../tags/tag1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tags" Target="../tags/tag1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0" y="5210670"/>
            <a:ext cx="12192000" cy="1479550"/>
          </a:xfrm>
          <a:prstGeom prst="rect">
            <a:avLst/>
          </a:prstGeom>
        </p:spPr>
      </p:pic>
      <p:sp>
        <p:nvSpPr>
          <p:cNvPr id="9" name="副标题 8"/>
          <p:cNvSpPr>
            <a:spLocks noGrp="1"/>
          </p:cNvSpPr>
          <p:nvPr>
            <p:ph type="subTitle" idx="1"/>
          </p:nvPr>
        </p:nvSpPr>
        <p:spPr>
          <a:xfrm>
            <a:off x="1524507" y="1893466"/>
            <a:ext cx="9144000" cy="619760"/>
          </a:xfrm>
        </p:spPr>
        <p:txBody>
          <a:bodyPr>
            <a:noAutofit/>
          </a:bodyPr>
          <a:lstStyle/>
          <a:p>
            <a:pPr>
              <a:lnSpc>
                <a:spcPct val="120000"/>
              </a:lnSpc>
            </a:pPr>
            <a:r>
              <a:rPr lang="zh-CN" altLang="en-US" sz="4400" b="1" dirty="0">
                <a:ln w="13462">
                  <a:solidFill>
                    <a:schemeClr val="bg1"/>
                  </a:solidFill>
                  <a:prstDash val="solid"/>
                </a:ln>
                <a:latin typeface="+mj-ea"/>
                <a:ea typeface="+mj-ea"/>
              </a:rPr>
              <a:t>注射用紫杉醇聚合物胶束</a:t>
            </a:r>
            <a:endParaRPr lang="en-US" altLang="zh-CN" sz="4400" b="1" dirty="0">
              <a:ln w="13462">
                <a:solidFill>
                  <a:schemeClr val="bg1"/>
                </a:solidFill>
                <a:prstDash val="solid"/>
              </a:ln>
              <a:latin typeface="+mj-ea"/>
              <a:ea typeface="+mj-ea"/>
            </a:endParaRPr>
          </a:p>
          <a:p>
            <a:pPr>
              <a:lnSpc>
                <a:spcPct val="120000"/>
              </a:lnSpc>
            </a:pPr>
            <a:r>
              <a:rPr lang="zh-CN" altLang="en-US" sz="4400" b="1" dirty="0">
                <a:ln w="13462">
                  <a:solidFill>
                    <a:schemeClr val="bg1"/>
                  </a:solidFill>
                  <a:prstDash val="solid"/>
                </a:ln>
                <a:solidFill>
                  <a:schemeClr val="accent1">
                    <a:lumMod val="50000"/>
                  </a:schemeClr>
                </a:solidFill>
                <a:latin typeface="+mj-ea"/>
                <a:ea typeface="+mj-ea"/>
              </a:rPr>
              <a:t>（紫晟</a:t>
            </a:r>
            <a:r>
              <a:rPr lang="en-US" altLang="zh-CN" sz="4400" b="1" baseline="30000" dirty="0">
                <a:solidFill>
                  <a:schemeClr val="accent1">
                    <a:lumMod val="50000"/>
                  </a:schemeClr>
                </a:solidFill>
              </a:rPr>
              <a:t>® </a:t>
            </a:r>
            <a:r>
              <a:rPr lang="zh-CN" altLang="en-US" sz="4400" b="1" dirty="0">
                <a:ln w="13462">
                  <a:solidFill>
                    <a:schemeClr val="bg1"/>
                  </a:solidFill>
                  <a:prstDash val="solid"/>
                </a:ln>
                <a:solidFill>
                  <a:schemeClr val="accent1">
                    <a:lumMod val="50000"/>
                  </a:schemeClr>
                </a:solidFill>
                <a:latin typeface="+mj-ea"/>
                <a:ea typeface="+mj-ea"/>
              </a:rPr>
              <a:t>）</a:t>
            </a:r>
          </a:p>
        </p:txBody>
      </p:sp>
      <p:pic>
        <p:nvPicPr>
          <p:cNvPr id="4"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787" y="516052"/>
            <a:ext cx="1320241" cy="489890"/>
          </a:xfrm>
          <a:prstGeom prst="rect">
            <a:avLst/>
          </a:prstGeom>
        </p:spPr>
      </p:pic>
      <p:pic>
        <p:nvPicPr>
          <p:cNvPr id="3" name="图片 2"/>
          <p:cNvPicPr>
            <a:picLocks noChangeAspect="1"/>
          </p:cNvPicPr>
          <p:nvPr/>
        </p:nvPicPr>
        <p:blipFill>
          <a:blip r:embed="rId4"/>
          <a:stretch>
            <a:fillRect/>
          </a:stretch>
        </p:blipFill>
        <p:spPr>
          <a:xfrm>
            <a:off x="4134718" y="4522617"/>
            <a:ext cx="3725766" cy="544600"/>
          </a:xfrm>
          <a:prstGeom prst="rect">
            <a:avLst/>
          </a:prstGeom>
        </p:spPr>
      </p:pic>
      <p:sp>
        <p:nvSpPr>
          <p:cNvPr id="10" name="矩形 9"/>
          <p:cNvSpPr/>
          <p:nvPr/>
        </p:nvSpPr>
        <p:spPr>
          <a:xfrm>
            <a:off x="5001447" y="5266081"/>
            <a:ext cx="2474332" cy="369332"/>
          </a:xfrm>
          <a:prstGeom prst="rect">
            <a:avLst/>
          </a:prstGeom>
        </p:spPr>
        <p:txBody>
          <a:bodyPr wrap="none">
            <a:spAutoFit/>
          </a:bodyPr>
          <a:lstStyle/>
          <a:p>
            <a:r>
              <a:rPr lang="en-US" altLang="zh-CN" dirty="0"/>
              <a:t>PPT2—</a:t>
            </a:r>
            <a:r>
              <a:rPr lang="zh-CN" altLang="en-US" dirty="0"/>
              <a:t>不含经济性信息</a:t>
            </a:r>
          </a:p>
        </p:txBody>
      </p:sp>
      <p:sp>
        <p:nvSpPr>
          <p:cNvPr id="12" name="矩形 11"/>
          <p:cNvSpPr/>
          <p:nvPr/>
        </p:nvSpPr>
        <p:spPr>
          <a:xfrm>
            <a:off x="0" y="1795242"/>
            <a:ext cx="184558" cy="1350529"/>
          </a:xfrm>
          <a:prstGeom prst="rect">
            <a:avLst/>
          </a:prstGeom>
          <a:solidFill>
            <a:srgbClr val="014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 y="185443"/>
            <a:ext cx="1091444" cy="5567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公平性</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标题 4"/>
          <p:cNvSpPr txBox="1"/>
          <p:nvPr/>
        </p:nvSpPr>
        <p:spPr>
          <a:xfrm>
            <a:off x="1091446" y="107919"/>
            <a:ext cx="9646462" cy="867242"/>
          </a:xfrm>
          <a:prstGeom prst="rect">
            <a:avLst/>
          </a:prstGeom>
          <a:noFill/>
        </p:spPr>
        <p:txBody>
          <a:bodyPr/>
          <a:lstStyle>
            <a:lvl1pPr algn="l" defTabSz="914400" rtl="0" eaLnBrk="1" latinLnBrk="0" hangingPunct="1">
              <a:lnSpc>
                <a:spcPct val="100000"/>
              </a:lnSpc>
              <a:spcBef>
                <a:spcPct val="0"/>
              </a:spcBef>
              <a:buNone/>
              <a:defRPr sz="2600" b="1" kern="1200">
                <a:solidFill>
                  <a:schemeClr val="accent1"/>
                </a:solidFill>
                <a:latin typeface="微软雅黑" panose="020B0503020204020204" pitchFamily="34" charset="-122"/>
                <a:ea typeface="微软雅黑" panose="020B0503020204020204" pitchFamily="3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注射用紫杉醇聚合物胶束为</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NSCLC</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患者带来</a:t>
            </a:r>
            <a:r>
              <a:rPr lang="zh-CN" altLang="en-US" sz="2400" dirty="0">
                <a:solidFill>
                  <a:srgbClr val="C00000"/>
                </a:solidFill>
              </a:rPr>
              <a:t>更优</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rPr>
              <a:t>新选择</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，有效</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rPr>
              <a:t>填补该剂型医保目录的空白</a:t>
            </a:r>
          </a:p>
        </p:txBody>
      </p:sp>
      <p:sp>
        <p:nvSpPr>
          <p:cNvPr id="16" name="对角圆角矩形 2"/>
          <p:cNvSpPr/>
          <p:nvPr/>
        </p:nvSpPr>
        <p:spPr>
          <a:xfrm>
            <a:off x="774848" y="5035986"/>
            <a:ext cx="3011805" cy="48641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对公共卫生有积极影响</a:t>
            </a:r>
          </a:p>
        </p:txBody>
      </p:sp>
      <p:sp>
        <p:nvSpPr>
          <p:cNvPr id="17" name="文本框 16"/>
          <p:cNvSpPr txBox="1"/>
          <p:nvPr/>
        </p:nvSpPr>
        <p:spPr>
          <a:xfrm>
            <a:off x="774848" y="5532608"/>
            <a:ext cx="10433051" cy="952081"/>
          </a:xfrm>
          <a:prstGeom prst="rect">
            <a:avLst/>
          </a:prstGeom>
          <a:noFill/>
          <a:ln>
            <a:solidFill>
              <a:schemeClr val="bg2">
                <a:lumMod val="75000"/>
              </a:schemeClr>
            </a:solidFill>
            <a:prstDash val="dash"/>
          </a:ln>
        </p:spPr>
        <p:txBody>
          <a:bodyPr wrap="square" rtlCol="0">
            <a:noAutofit/>
          </a:bodyPr>
          <a:lstStyle/>
          <a:p>
            <a:pPr lvl="0" algn="just">
              <a:lnSpc>
                <a:spcPct val="120000"/>
              </a:lnSpc>
              <a:buSzPct val="70000"/>
              <a:buFont typeface="Wingdings" pitchFamily="2" charset="2"/>
              <a:buChar char="l"/>
            </a:pPr>
            <a:r>
              <a:rPr lang="zh-CN" altLang="en-US" sz="1400" kern="100" dirty="0">
                <a:latin typeface="+mn-ea"/>
                <a:cs typeface="Times New Roman"/>
              </a:rPr>
              <a:t> 中国肺癌发生率及死亡率均是首位。</a:t>
            </a:r>
            <a:r>
              <a:rPr lang="en-US" altLang="zh-CN" sz="1400" kern="100" dirty="0">
                <a:latin typeface="+mn-ea"/>
                <a:cs typeface="Times New Roman"/>
              </a:rPr>
              <a:t>NSCLC</a:t>
            </a:r>
            <a:r>
              <a:rPr lang="zh-CN" altLang="en-US" sz="1400" kern="100" dirty="0">
                <a:latin typeface="+mn-ea"/>
                <a:cs typeface="Times New Roman"/>
              </a:rPr>
              <a:t>占所有肺癌的</a:t>
            </a:r>
            <a:r>
              <a:rPr lang="en-US" altLang="zh-CN" sz="1400" kern="100" dirty="0">
                <a:latin typeface="+mn-ea"/>
                <a:cs typeface="Times New Roman"/>
              </a:rPr>
              <a:t>80%-85%</a:t>
            </a:r>
            <a:r>
              <a:rPr lang="zh-CN" altLang="en-US" sz="1400" kern="100" dirty="0">
                <a:latin typeface="+mn-ea"/>
                <a:cs typeface="Times New Roman"/>
              </a:rPr>
              <a:t>，</a:t>
            </a:r>
            <a:r>
              <a:rPr lang="en-US" altLang="zh-CN" sz="1400" kern="100" dirty="0">
                <a:latin typeface="+mn-ea"/>
                <a:cs typeface="Times New Roman"/>
              </a:rPr>
              <a:t>NSCLC</a:t>
            </a:r>
            <a:r>
              <a:rPr lang="zh-CN" altLang="en-US" sz="1400" kern="100" dirty="0">
                <a:latin typeface="+mn-ea"/>
                <a:cs typeface="Times New Roman"/>
              </a:rPr>
              <a:t>患者中，</a:t>
            </a:r>
            <a:r>
              <a:rPr lang="en-US" altLang="en-US" sz="1400" kern="100" dirty="0">
                <a:latin typeface="+mn-ea"/>
                <a:cs typeface="Times New Roman"/>
              </a:rPr>
              <a:t>EGFR</a:t>
            </a:r>
            <a:r>
              <a:rPr lang="zh-CN" altLang="en-US" sz="1400" kern="100" dirty="0">
                <a:latin typeface="+mn-ea"/>
                <a:cs typeface="Times New Roman"/>
              </a:rPr>
              <a:t>及</a:t>
            </a:r>
            <a:r>
              <a:rPr lang="en-US" altLang="en-US" sz="1400" kern="100" dirty="0">
                <a:latin typeface="+mn-ea"/>
                <a:cs typeface="Times New Roman"/>
              </a:rPr>
              <a:t>ALK</a:t>
            </a:r>
            <a:r>
              <a:rPr lang="zh-CN" altLang="en-US" sz="1400" kern="100" dirty="0">
                <a:latin typeface="+mn-ea"/>
                <a:cs typeface="Times New Roman"/>
              </a:rPr>
              <a:t>基因驱动阴性的患者超过</a:t>
            </a:r>
            <a:r>
              <a:rPr lang="en-US" altLang="en-US" sz="1400" kern="100" dirty="0">
                <a:latin typeface="+mn-ea"/>
                <a:cs typeface="Times New Roman"/>
              </a:rPr>
              <a:t>50%</a:t>
            </a:r>
            <a:r>
              <a:rPr lang="zh-CN" altLang="en-US" sz="1400" kern="100" dirty="0">
                <a:latin typeface="+mn-ea"/>
                <a:cs typeface="Times New Roman"/>
              </a:rPr>
              <a:t>。</a:t>
            </a:r>
            <a:endParaRPr lang="en-US" altLang="zh-CN" sz="1400" kern="100" dirty="0">
              <a:latin typeface="+mn-ea"/>
              <a:cs typeface="Times New Roman"/>
            </a:endParaRPr>
          </a:p>
          <a:p>
            <a:pPr algn="just">
              <a:lnSpc>
                <a:spcPct val="120000"/>
              </a:lnSpc>
              <a:buSzPct val="70000"/>
              <a:buFont typeface="Wingdings" pitchFamily="2" charset="2"/>
              <a:buChar char="l"/>
            </a:pPr>
            <a:r>
              <a:rPr lang="zh-CN" altLang="en-US" sz="1400" kern="100" dirty="0">
                <a:latin typeface="+mn-ea"/>
                <a:cs typeface="Times New Roman"/>
              </a:rPr>
              <a:t> 注射用紫杉醇聚合物胶束有针对驱动基因阴性</a:t>
            </a:r>
            <a:r>
              <a:rPr lang="en-US" altLang="en-US" sz="1400" kern="100" dirty="0">
                <a:latin typeface="+mn-ea"/>
                <a:cs typeface="Times New Roman"/>
              </a:rPr>
              <a:t>NSCLC</a:t>
            </a:r>
            <a:r>
              <a:rPr lang="zh-CN" altLang="en-US" sz="1400" kern="100" dirty="0">
                <a:latin typeface="+mn-ea"/>
                <a:cs typeface="Times New Roman"/>
              </a:rPr>
              <a:t>最高的肿瘤客观缓解率，更优的无进展生存期，患者显著获益。</a:t>
            </a:r>
            <a:endParaRPr lang="en-US" altLang="zh-CN" sz="1400" kern="100" dirty="0">
              <a:latin typeface="+mn-ea"/>
              <a:cs typeface="Times New Roman"/>
            </a:endParaRPr>
          </a:p>
          <a:p>
            <a:pPr algn="just">
              <a:lnSpc>
                <a:spcPct val="120000"/>
              </a:lnSpc>
              <a:buSzPct val="70000"/>
              <a:buFont typeface="Wingdings" pitchFamily="2" charset="2"/>
              <a:buChar char="l"/>
            </a:pPr>
            <a:r>
              <a:rPr lang="zh-CN" altLang="en-US" sz="1400" kern="100" dirty="0">
                <a:latin typeface="+mn-ea"/>
                <a:cs typeface="Times New Roman"/>
              </a:rPr>
              <a:t> 纳入医保，将给患者公平的选择机会，让患者得到更好获益，助力健康中国目标实现。</a:t>
            </a:r>
          </a:p>
        </p:txBody>
      </p:sp>
      <p:sp>
        <p:nvSpPr>
          <p:cNvPr id="18" name="文本框 17"/>
          <p:cNvSpPr txBox="1"/>
          <p:nvPr>
            <p:custDataLst>
              <p:tags r:id="rId1"/>
            </p:custDataLst>
          </p:nvPr>
        </p:nvSpPr>
        <p:spPr>
          <a:xfrm>
            <a:off x="806821" y="1583466"/>
            <a:ext cx="10431048" cy="638860"/>
          </a:xfrm>
          <a:prstGeom prst="rect">
            <a:avLst/>
          </a:prstGeom>
          <a:noFill/>
          <a:ln>
            <a:solidFill>
              <a:schemeClr val="bg2">
                <a:lumMod val="75000"/>
              </a:schemeClr>
            </a:solidFill>
            <a:prstDash val="dash"/>
          </a:ln>
        </p:spPr>
        <p:txBody>
          <a:bodyPr wrap="square" rtlCol="0">
            <a:noAutofit/>
          </a:bodyPr>
          <a:lstStyle/>
          <a:p>
            <a:pPr algn="just">
              <a:lnSpc>
                <a:spcPct val="120000"/>
              </a:lnSpc>
              <a:spcAft>
                <a:spcPts val="0"/>
              </a:spcAft>
              <a:buSzPct val="70000"/>
              <a:buFont typeface="Wingdings" pitchFamily="2" charset="2"/>
              <a:buChar char="l"/>
            </a:pPr>
            <a:r>
              <a:rPr lang="zh-CN" altLang="en-US" sz="1400" kern="100" dirty="0">
                <a:latin typeface="+mn-ea"/>
                <a:cs typeface="Times New Roman"/>
              </a:rPr>
              <a:t> 注射用紫杉醇聚合物胶束有针对</a:t>
            </a:r>
            <a:r>
              <a:rPr lang="en-US" sz="1400" kern="100" dirty="0">
                <a:latin typeface="+mn-ea"/>
                <a:cs typeface="Times New Roman"/>
              </a:rPr>
              <a:t>NSCLC</a:t>
            </a:r>
            <a:r>
              <a:rPr lang="zh-CN" altLang="en-US" sz="1400" kern="100" dirty="0">
                <a:latin typeface="+mn-ea"/>
                <a:cs typeface="Times New Roman"/>
              </a:rPr>
              <a:t>一线治疗最高的肿瘤缓解率和最优的无进展生存期疗效，为肿瘤患者带来用药新选择。</a:t>
            </a:r>
            <a:endParaRPr lang="en-US" altLang="zh-CN" sz="1400" kern="100" dirty="0">
              <a:latin typeface="+mn-ea"/>
              <a:cs typeface="Times New Roman"/>
            </a:endParaRPr>
          </a:p>
          <a:p>
            <a:pPr algn="just">
              <a:lnSpc>
                <a:spcPct val="120000"/>
              </a:lnSpc>
              <a:spcAft>
                <a:spcPts val="0"/>
              </a:spcAft>
              <a:buSzPct val="70000"/>
              <a:buFont typeface="Wingdings" pitchFamily="2" charset="2"/>
              <a:buChar char="l"/>
            </a:pPr>
            <a:r>
              <a:rPr lang="zh-CN" altLang="en-US" sz="1400" kern="100" dirty="0">
                <a:latin typeface="+mn-ea"/>
                <a:cs typeface="Times New Roman"/>
              </a:rPr>
              <a:t> 相较于医保目录针对</a:t>
            </a:r>
            <a:r>
              <a:rPr lang="en-US" sz="1400" kern="100" dirty="0">
                <a:latin typeface="+mn-ea"/>
                <a:cs typeface="Times New Roman"/>
              </a:rPr>
              <a:t>NSCLC</a:t>
            </a:r>
            <a:r>
              <a:rPr lang="zh-CN" altLang="en-US" sz="1400" kern="100" dirty="0">
                <a:latin typeface="+mn-ea"/>
                <a:cs typeface="Times New Roman"/>
              </a:rPr>
              <a:t>的其他紫杉烷类药物，疗效突出，安全性好，为目前同类产品最优。</a:t>
            </a:r>
          </a:p>
        </p:txBody>
      </p:sp>
      <p:sp>
        <p:nvSpPr>
          <p:cNvPr id="19" name="文本框 18"/>
          <p:cNvSpPr txBox="1"/>
          <p:nvPr>
            <p:custDataLst>
              <p:tags r:id="rId2"/>
            </p:custDataLst>
          </p:nvPr>
        </p:nvSpPr>
        <p:spPr>
          <a:xfrm>
            <a:off x="785492" y="4264186"/>
            <a:ext cx="10446560" cy="584651"/>
          </a:xfrm>
          <a:prstGeom prst="rect">
            <a:avLst/>
          </a:prstGeom>
          <a:noFill/>
          <a:ln>
            <a:solidFill>
              <a:schemeClr val="bg2">
                <a:lumMod val="75000"/>
              </a:schemeClr>
            </a:solidFill>
            <a:prstDash val="dash"/>
          </a:ln>
        </p:spPr>
        <p:txBody>
          <a:bodyPr wrap="square" rtlCol="0">
            <a:noAutofit/>
          </a:bodyPr>
          <a:lstStyle/>
          <a:p>
            <a:pPr algn="just">
              <a:lnSpc>
                <a:spcPct val="120000"/>
              </a:lnSpc>
              <a:spcAft>
                <a:spcPts val="0"/>
              </a:spcAft>
              <a:buSzPct val="70000"/>
              <a:buFont typeface="Wingdings" pitchFamily="2" charset="2"/>
              <a:buChar char="l"/>
            </a:pPr>
            <a:r>
              <a:rPr lang="zh-CN" altLang="en-US" sz="1400" kern="100" dirty="0">
                <a:latin typeface="+mn-ea"/>
                <a:cs typeface="Times New Roman"/>
              </a:rPr>
              <a:t> 疗效突出，安全性好，为目前同类产品最优</a:t>
            </a:r>
            <a:r>
              <a:rPr lang="zh-CN" altLang="en-US" sz="1400" b="1" kern="100" dirty="0">
                <a:latin typeface="+mn-ea"/>
                <a:cs typeface="Times New Roman"/>
              </a:rPr>
              <a:t>，</a:t>
            </a:r>
            <a:r>
              <a:rPr lang="zh-CN" altLang="en-US" sz="1400" b="1" kern="100" dirty="0">
                <a:solidFill>
                  <a:srgbClr val="FF0000"/>
                </a:solidFill>
                <a:latin typeface="+mn-ea"/>
                <a:cs typeface="Times New Roman"/>
              </a:rPr>
              <a:t>减少预处理及不良反应处理费用。</a:t>
            </a:r>
            <a:endParaRPr lang="en-US" altLang="zh-CN" sz="1400" b="1" kern="100" dirty="0">
              <a:solidFill>
                <a:srgbClr val="FF0000"/>
              </a:solidFill>
              <a:latin typeface="+mn-ea"/>
              <a:cs typeface="Times New Roman"/>
            </a:endParaRPr>
          </a:p>
          <a:p>
            <a:pPr algn="just">
              <a:lnSpc>
                <a:spcPct val="120000"/>
              </a:lnSpc>
              <a:spcAft>
                <a:spcPts val="0"/>
              </a:spcAft>
              <a:buSzPct val="70000"/>
              <a:buFont typeface="Wingdings" pitchFamily="2" charset="2"/>
              <a:buChar char="l"/>
            </a:pPr>
            <a:r>
              <a:rPr lang="zh-CN" altLang="en-US" sz="1400" kern="100" dirty="0">
                <a:latin typeface="+mn-ea"/>
                <a:cs typeface="Times New Roman"/>
              </a:rPr>
              <a:t> 纳入医保，将为参保</a:t>
            </a:r>
            <a:r>
              <a:rPr lang="en-US" altLang="en-US" sz="1400" kern="100" dirty="0">
                <a:latin typeface="+mn-ea"/>
                <a:cs typeface="Times New Roman"/>
              </a:rPr>
              <a:t>NSCLC</a:t>
            </a:r>
            <a:r>
              <a:rPr lang="zh-CN" altLang="en-US" sz="1400" kern="100" dirty="0">
                <a:latin typeface="+mn-ea"/>
                <a:cs typeface="Times New Roman"/>
              </a:rPr>
              <a:t>患者提供标准一线治疗方案，降低治疗费用，提升药物可及性，满足更多患者的治疗需求。</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custDataLst>
              <p:tags r:id="rId3"/>
            </p:custDataLst>
          </p:nvPr>
        </p:nvSpPr>
        <p:spPr>
          <a:xfrm>
            <a:off x="799001" y="2952743"/>
            <a:ext cx="10433051" cy="612578"/>
          </a:xfrm>
          <a:prstGeom prst="rect">
            <a:avLst/>
          </a:prstGeom>
          <a:noFill/>
          <a:ln>
            <a:solidFill>
              <a:schemeClr val="bg2">
                <a:lumMod val="75000"/>
              </a:schemeClr>
            </a:solidFill>
            <a:prstDash val="dash"/>
          </a:ln>
        </p:spPr>
        <p:txBody>
          <a:bodyPr wrap="square" rtlCol="0">
            <a:noAutofit/>
          </a:bodyPr>
          <a:lstStyle/>
          <a:p>
            <a:pPr algn="just">
              <a:lnSpc>
                <a:spcPct val="120000"/>
              </a:lnSpc>
              <a:buSzPct val="70000"/>
              <a:buFont typeface="Wingdings" pitchFamily="2" charset="2"/>
              <a:buChar char="l"/>
            </a:pPr>
            <a:r>
              <a:rPr lang="zh-CN" altLang="en-US" sz="1400" kern="100" dirty="0">
                <a:latin typeface="+mn-ea"/>
                <a:cs typeface="Times New Roman"/>
              </a:rPr>
              <a:t> 临床管理难度低，用药方便，不需要进行过敏预处理，不需要使用配液振荡器，仅使用普通输液装置。</a:t>
            </a:r>
            <a:endParaRPr lang="en-US" altLang="zh-CN" sz="1400" kern="100" dirty="0">
              <a:latin typeface="+mn-ea"/>
              <a:cs typeface="Times New Roman"/>
            </a:endParaRPr>
          </a:p>
          <a:p>
            <a:pPr algn="just">
              <a:lnSpc>
                <a:spcPct val="120000"/>
              </a:lnSpc>
              <a:buSzPct val="70000"/>
              <a:buFont typeface="Wingdings" pitchFamily="2" charset="2"/>
              <a:buChar char="l"/>
            </a:pPr>
            <a:r>
              <a:rPr lang="zh-CN" altLang="en-US" sz="1400" kern="100" dirty="0">
                <a:latin typeface="+mn-ea"/>
                <a:cs typeface="Times New Roman"/>
              </a:rPr>
              <a:t> 安全性良好，便于临床与医保规范管理</a:t>
            </a:r>
            <a:r>
              <a:rPr lang="zh-CN" altLang="en-US" sz="1400" kern="100" dirty="0">
                <a:ea typeface="宋体"/>
                <a:cs typeface="Times New Roman"/>
              </a:rPr>
              <a:t>。</a:t>
            </a:r>
          </a:p>
        </p:txBody>
      </p:sp>
      <p:sp>
        <p:nvSpPr>
          <p:cNvPr id="22" name="对角圆角矩形 2"/>
          <p:cNvSpPr/>
          <p:nvPr/>
        </p:nvSpPr>
        <p:spPr>
          <a:xfrm>
            <a:off x="806823" y="1087170"/>
            <a:ext cx="3011805" cy="48641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弥补现有医保目录短板</a:t>
            </a:r>
          </a:p>
        </p:txBody>
      </p:sp>
      <p:sp>
        <p:nvSpPr>
          <p:cNvPr id="23" name="对角圆角矩形 2"/>
          <p:cNvSpPr/>
          <p:nvPr/>
        </p:nvSpPr>
        <p:spPr>
          <a:xfrm>
            <a:off x="785492" y="3764374"/>
            <a:ext cx="3011805" cy="48641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符合“保基本”原则</a:t>
            </a:r>
          </a:p>
        </p:txBody>
      </p:sp>
      <p:sp>
        <p:nvSpPr>
          <p:cNvPr id="24" name="对角圆角矩形 2"/>
          <p:cNvSpPr/>
          <p:nvPr/>
        </p:nvSpPr>
        <p:spPr>
          <a:xfrm>
            <a:off x="799001" y="2458201"/>
            <a:ext cx="3011805" cy="48641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便于临床管理</a:t>
            </a:r>
          </a:p>
        </p:txBody>
      </p:sp>
      <p:sp>
        <p:nvSpPr>
          <p:cNvPr id="10" name="灯片编号占位符 9"/>
          <p:cNvSpPr>
            <a:spLocks noGrp="1"/>
          </p:cNvSpPr>
          <p:nvPr>
            <p:ph type="sldNum" sz="quarter" idx="12"/>
            <p:custDataLst>
              <p:tags r:id="rId4"/>
            </p:custDataLst>
          </p:nvPr>
        </p:nvSpPr>
        <p:spPr/>
        <p:txBody>
          <a:bodyPr/>
          <a:lstStyle/>
          <a:p>
            <a:r>
              <a:rPr lang="en-US" altLang="zh-CN" dirty="0"/>
              <a:t>8/8</a:t>
            </a:r>
            <a:endParaRPr lang="zh-CN" altLang="en-US" dirty="0"/>
          </a:p>
        </p:txBody>
      </p:sp>
      <p:pic>
        <p:nvPicPr>
          <p:cNvPr id="14"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2185" y="251671"/>
            <a:ext cx="970164" cy="3599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ṡļíḍé"/>
          <p:cNvSpPr txBox="1"/>
          <p:nvPr/>
        </p:nvSpPr>
        <p:spPr>
          <a:xfrm>
            <a:off x="0" y="379190"/>
            <a:ext cx="2303385" cy="615553"/>
          </a:xfrm>
          <a:prstGeom prst="rect">
            <a:avLst/>
          </a:prstGeom>
          <a:noFill/>
        </p:spPr>
        <p:txBody>
          <a:bodyPr wrap="square" lIns="0" tIns="0" rIns="0" bIns="0" anchor="ctr" anchorCtr="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目  录</a:t>
            </a:r>
          </a:p>
        </p:txBody>
      </p:sp>
      <p:grpSp>
        <p:nvGrpSpPr>
          <p:cNvPr id="2" name="组合 17"/>
          <p:cNvGrpSpPr/>
          <p:nvPr/>
        </p:nvGrpSpPr>
        <p:grpSpPr>
          <a:xfrm>
            <a:off x="365183" y="1274731"/>
            <a:ext cx="2911341" cy="769620"/>
            <a:chOff x="2427" y="2908"/>
            <a:chExt cx="5602" cy="1212"/>
          </a:xfrm>
          <a:solidFill>
            <a:schemeClr val="accent1">
              <a:lumMod val="50000"/>
            </a:schemeClr>
          </a:solidFill>
        </p:grpSpPr>
        <p:sp>
          <p:nvSpPr>
            <p:cNvPr id="19" name="íṧḷïḍe"/>
            <p:cNvSpPr/>
            <p:nvPr/>
          </p:nvSpPr>
          <p:spPr bwMode="auto">
            <a:xfrm>
              <a:off x="2427" y="2908"/>
              <a:ext cx="1062" cy="1212"/>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p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p>
          </p:txBody>
        </p:sp>
        <p:sp>
          <p:nvSpPr>
            <p:cNvPr id="20" name="íSľîḓê"/>
            <p:cNvSpPr txBox="1"/>
            <p:nvPr/>
          </p:nvSpPr>
          <p:spPr>
            <a:xfrm>
              <a:off x="3708" y="3045"/>
              <a:ext cx="4321" cy="959"/>
            </a:xfrm>
            <a:prstGeom prst="rect">
              <a:avLst/>
            </a:prstGeom>
            <a:grpFill/>
          </p:spPr>
          <p:txBody>
            <a:bodyPr wrap="none" lIns="46800" tIns="46800" rIns="46800" bIns="468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药品基本信息</a:t>
              </a:r>
            </a:p>
          </p:txBody>
        </p:sp>
      </p:grpSp>
      <p:grpSp>
        <p:nvGrpSpPr>
          <p:cNvPr id="3" name="组合 20"/>
          <p:cNvGrpSpPr/>
          <p:nvPr/>
        </p:nvGrpSpPr>
        <p:grpSpPr>
          <a:xfrm>
            <a:off x="335362" y="2301407"/>
            <a:ext cx="2941164" cy="769620"/>
            <a:chOff x="2427" y="2908"/>
            <a:chExt cx="5584" cy="1212"/>
          </a:xfrm>
          <a:solidFill>
            <a:schemeClr val="accent1">
              <a:lumMod val="50000"/>
            </a:schemeClr>
          </a:solidFill>
        </p:grpSpPr>
        <p:sp>
          <p:nvSpPr>
            <p:cNvPr id="22" name="íṧḷïḍe"/>
            <p:cNvSpPr/>
            <p:nvPr/>
          </p:nvSpPr>
          <p:spPr bwMode="auto">
            <a:xfrm>
              <a:off x="2427" y="2908"/>
              <a:ext cx="1062" cy="1212"/>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p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p>
          </p:txBody>
        </p:sp>
        <p:sp>
          <p:nvSpPr>
            <p:cNvPr id="23" name="íSľîḓê"/>
            <p:cNvSpPr txBox="1"/>
            <p:nvPr/>
          </p:nvSpPr>
          <p:spPr>
            <a:xfrm>
              <a:off x="3690" y="3034"/>
              <a:ext cx="4321" cy="959"/>
            </a:xfrm>
            <a:prstGeom prst="rect">
              <a:avLst/>
            </a:prstGeom>
            <a:grpFill/>
          </p:spPr>
          <p:txBody>
            <a:bodyPr wrap="none" lIns="46800" tIns="46800" rIns="46800" bIns="468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有效性</a:t>
              </a:r>
            </a:p>
          </p:txBody>
        </p:sp>
      </p:grpSp>
      <p:grpSp>
        <p:nvGrpSpPr>
          <p:cNvPr id="5" name="组合 23"/>
          <p:cNvGrpSpPr/>
          <p:nvPr/>
        </p:nvGrpSpPr>
        <p:grpSpPr>
          <a:xfrm>
            <a:off x="335362" y="3289973"/>
            <a:ext cx="2941164" cy="769620"/>
            <a:chOff x="2427" y="2908"/>
            <a:chExt cx="5602" cy="1212"/>
          </a:xfrm>
          <a:solidFill>
            <a:schemeClr val="accent1">
              <a:lumMod val="50000"/>
            </a:schemeClr>
          </a:solidFill>
        </p:grpSpPr>
        <p:sp>
          <p:nvSpPr>
            <p:cNvPr id="26" name="íṧḷïḍe"/>
            <p:cNvSpPr/>
            <p:nvPr/>
          </p:nvSpPr>
          <p:spPr bwMode="auto">
            <a:xfrm>
              <a:off x="2427" y="2908"/>
              <a:ext cx="1062" cy="1212"/>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p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p>
          </p:txBody>
        </p:sp>
        <p:sp>
          <p:nvSpPr>
            <p:cNvPr id="27" name="íSľîḓê"/>
            <p:cNvSpPr txBox="1"/>
            <p:nvPr/>
          </p:nvSpPr>
          <p:spPr>
            <a:xfrm>
              <a:off x="3708" y="3045"/>
              <a:ext cx="4321" cy="959"/>
            </a:xfrm>
            <a:prstGeom prst="rect">
              <a:avLst/>
            </a:prstGeom>
            <a:grpFill/>
          </p:spPr>
          <p:txBody>
            <a:bodyPr wrap="none" lIns="46800" tIns="46800" rIns="46800" bIns="468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安全性</a:t>
              </a:r>
            </a:p>
          </p:txBody>
        </p:sp>
      </p:grpSp>
      <p:grpSp>
        <p:nvGrpSpPr>
          <p:cNvPr id="6" name="组合 39"/>
          <p:cNvGrpSpPr/>
          <p:nvPr/>
        </p:nvGrpSpPr>
        <p:grpSpPr>
          <a:xfrm>
            <a:off x="365183" y="5369976"/>
            <a:ext cx="2911341" cy="769620"/>
            <a:chOff x="2427" y="2908"/>
            <a:chExt cx="5602" cy="1212"/>
          </a:xfrm>
          <a:solidFill>
            <a:schemeClr val="accent1">
              <a:lumMod val="50000"/>
            </a:schemeClr>
          </a:solidFill>
        </p:grpSpPr>
        <p:sp>
          <p:nvSpPr>
            <p:cNvPr id="41" name="íṧḷïḍe"/>
            <p:cNvSpPr/>
            <p:nvPr/>
          </p:nvSpPr>
          <p:spPr bwMode="auto">
            <a:xfrm>
              <a:off x="2427" y="2908"/>
              <a:ext cx="1062" cy="1212"/>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p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05</a:t>
              </a:r>
            </a:p>
          </p:txBody>
        </p:sp>
        <p:sp>
          <p:nvSpPr>
            <p:cNvPr id="42" name="íSľîḓê"/>
            <p:cNvSpPr txBox="1"/>
            <p:nvPr/>
          </p:nvSpPr>
          <p:spPr>
            <a:xfrm>
              <a:off x="3708" y="3045"/>
              <a:ext cx="4321" cy="959"/>
            </a:xfrm>
            <a:prstGeom prst="rect">
              <a:avLst/>
            </a:prstGeom>
            <a:grpFill/>
          </p:spPr>
          <p:txBody>
            <a:bodyPr wrap="none" lIns="46800" tIns="46800" rIns="46800" bIns="468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公平性</a:t>
              </a:r>
            </a:p>
          </p:txBody>
        </p:sp>
      </p:grpSp>
      <p:grpSp>
        <p:nvGrpSpPr>
          <p:cNvPr id="7" name="组合 42"/>
          <p:cNvGrpSpPr/>
          <p:nvPr/>
        </p:nvGrpSpPr>
        <p:grpSpPr>
          <a:xfrm>
            <a:off x="371976" y="4303380"/>
            <a:ext cx="2904549" cy="769620"/>
            <a:chOff x="2427" y="2908"/>
            <a:chExt cx="5602" cy="1212"/>
          </a:xfrm>
          <a:solidFill>
            <a:schemeClr val="accent1">
              <a:lumMod val="50000"/>
            </a:schemeClr>
          </a:solidFill>
        </p:grpSpPr>
        <p:sp>
          <p:nvSpPr>
            <p:cNvPr id="44" name="íṧḷïḍe"/>
            <p:cNvSpPr/>
            <p:nvPr/>
          </p:nvSpPr>
          <p:spPr bwMode="auto">
            <a:xfrm>
              <a:off x="2427" y="2908"/>
              <a:ext cx="1062" cy="1212"/>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p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p>
          </p:txBody>
        </p:sp>
        <p:sp>
          <p:nvSpPr>
            <p:cNvPr id="45" name="íSľîḓê"/>
            <p:cNvSpPr txBox="1"/>
            <p:nvPr/>
          </p:nvSpPr>
          <p:spPr>
            <a:xfrm>
              <a:off x="3708" y="3045"/>
              <a:ext cx="4321" cy="959"/>
            </a:xfrm>
            <a:prstGeom prst="rect">
              <a:avLst/>
            </a:prstGeom>
            <a:grpFill/>
          </p:spPr>
          <p:txBody>
            <a:bodyPr wrap="none" lIns="46800" tIns="46800" rIns="46800" bIns="468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创新性</a:t>
              </a:r>
            </a:p>
          </p:txBody>
        </p:sp>
      </p:grpSp>
      <p:sp>
        <p:nvSpPr>
          <p:cNvPr id="46" name="文本框 45"/>
          <p:cNvSpPr txBox="1"/>
          <p:nvPr/>
        </p:nvSpPr>
        <p:spPr>
          <a:xfrm>
            <a:off x="3397929" y="1447986"/>
            <a:ext cx="7984402" cy="369332"/>
          </a:xfrm>
          <a:prstGeom prst="rect">
            <a:avLst/>
          </a:prstGeom>
          <a:noFill/>
        </p:spPr>
        <p:txBody>
          <a:bodyPr wrap="square">
            <a:spAutoFit/>
          </a:bodyPr>
          <a:lstStyle/>
          <a:p>
            <a:pPr lvl="0">
              <a:defRPr/>
            </a:pPr>
            <a:r>
              <a:rPr kumimoji="0" lang="zh-CN" altLang="en-US"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国内首个获批的</a:t>
            </a:r>
            <a:r>
              <a:rPr kumimoji="0" lang="en-US" altLang="zh-CN"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2.2</a:t>
            </a:r>
            <a:r>
              <a:rPr kumimoji="0" lang="zh-CN" altLang="en-US"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类（境内外均未上市）</a:t>
            </a:r>
            <a:r>
              <a:rPr lang="zh-CN" altLang="en-US" b="1" kern="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注射用紫杉醇聚合物胶束</a:t>
            </a:r>
            <a:endPar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3318989" y="2455306"/>
            <a:ext cx="8064872" cy="369332"/>
          </a:xfrm>
          <a:prstGeom prst="rect">
            <a:avLst/>
          </a:prstGeom>
          <a:noFill/>
        </p:spPr>
        <p:txBody>
          <a:bodyPr wrap="square">
            <a:spAutoFit/>
          </a:bodyPr>
          <a:lstStyle/>
          <a:p>
            <a:pPr lvl="0">
              <a:defRPr/>
            </a:pPr>
            <a:r>
              <a:rPr lang="zh-CN" altLang="en-US" b="1" dirty="0">
                <a:solidFill>
                  <a:prstClr val="black"/>
                </a:solidFill>
                <a:latin typeface="微软雅黑" panose="020B0503020204020204" pitchFamily="34" charset="-122"/>
                <a:ea typeface="微软雅黑" panose="020B0503020204020204" pitchFamily="34" charset="-122"/>
              </a:rPr>
              <a:t>显著提高总体</a:t>
            </a:r>
            <a:r>
              <a:rPr lang="zh-CN" altLang="en-US" b="1" dirty="0">
                <a:solidFill>
                  <a:srgbClr val="FF0000"/>
                </a:solidFill>
                <a:latin typeface="微软雅黑" panose="020B0503020204020204" pitchFamily="34" charset="-122"/>
                <a:ea typeface="微软雅黑" panose="020B0503020204020204" pitchFamily="34" charset="-122"/>
              </a:rPr>
              <a:t>客观缓解率</a:t>
            </a:r>
            <a:r>
              <a:rPr lang="en-US" altLang="zh-CN" b="1" dirty="0">
                <a:solidFill>
                  <a:srgbClr val="FF0000"/>
                </a:solidFill>
                <a:latin typeface="微软雅黑" panose="020B0503020204020204" pitchFamily="34" charset="-122"/>
                <a:ea typeface="微软雅黑" panose="020B0503020204020204" pitchFamily="34" charset="-122"/>
              </a:rPr>
              <a:t>ORR</a:t>
            </a:r>
            <a:r>
              <a:rPr lang="zh-CN" altLang="en-US" b="1" dirty="0">
                <a:solidFill>
                  <a:prstClr val="black"/>
                </a:solidFill>
                <a:latin typeface="微软雅黑" panose="020B0503020204020204" pitchFamily="34" charset="-122"/>
                <a:ea typeface="微软雅黑" panose="020B0503020204020204" pitchFamily="34" charset="-122"/>
              </a:rPr>
              <a:t>；显著延长</a:t>
            </a:r>
            <a:r>
              <a:rPr lang="zh-CN" altLang="en-US" b="1" dirty="0">
                <a:solidFill>
                  <a:srgbClr val="FF0000"/>
                </a:solidFill>
                <a:latin typeface="微软雅黑" panose="020B0503020204020204" pitchFamily="34" charset="-122"/>
                <a:ea typeface="微软雅黑" panose="020B0503020204020204" pitchFamily="34" charset="-122"/>
              </a:rPr>
              <a:t>无进展生存期</a:t>
            </a:r>
            <a:r>
              <a:rPr lang="en-US" altLang="zh-CN" b="1" dirty="0">
                <a:solidFill>
                  <a:srgbClr val="FF0000"/>
                </a:solidFill>
                <a:latin typeface="微软雅黑" panose="020B0503020204020204" pitchFamily="34" charset="-122"/>
                <a:ea typeface="微软雅黑" panose="020B0503020204020204" pitchFamily="34" charset="-122"/>
              </a:rPr>
              <a:t>PFS</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3365856" y="3323078"/>
            <a:ext cx="8301973" cy="646331"/>
          </a:xfrm>
          <a:prstGeom prst="rect">
            <a:avLst/>
          </a:prstGeom>
          <a:noFill/>
        </p:spPr>
        <p:txBody>
          <a:bodyPr wrap="square">
            <a:spAutoFit/>
          </a:bodyPr>
          <a:lstStyle/>
          <a:p>
            <a:pPr lvl="0">
              <a:defRPr/>
            </a:pPr>
            <a:r>
              <a:rPr lang="zh-CN" altLang="en-US" b="1" dirty="0">
                <a:solidFill>
                  <a:prstClr val="black"/>
                </a:solidFill>
                <a:latin typeface="微软雅黑" panose="020B0503020204020204" pitchFamily="34" charset="-122"/>
                <a:ea typeface="微软雅黑" panose="020B0503020204020204" pitchFamily="34" charset="-122"/>
              </a:rPr>
              <a:t>在剂量大幅提升的前提下，</a:t>
            </a:r>
            <a:r>
              <a:rPr lang="zh-CN" altLang="en-US" b="1" dirty="0">
                <a:solidFill>
                  <a:srgbClr val="FF0000"/>
                </a:solidFill>
                <a:latin typeface="微软雅黑" panose="020B0503020204020204" pitchFamily="34" charset="-122"/>
                <a:ea typeface="微软雅黑" panose="020B0503020204020204" pitchFamily="34" charset="-122"/>
              </a:rPr>
              <a:t>骨髓抑制、贫血、神经毒性、过敏反应及</a:t>
            </a:r>
            <a:r>
              <a:rPr lang="en-US" altLang="zh-CN" b="1" dirty="0">
                <a:solidFill>
                  <a:srgbClr val="FF0000"/>
                </a:solidFill>
                <a:latin typeface="微软雅黑" panose="020B0503020204020204" pitchFamily="34" charset="-122"/>
                <a:ea typeface="微软雅黑" panose="020B0503020204020204" pitchFamily="34" charset="-122"/>
              </a:rPr>
              <a:t>SAE</a:t>
            </a:r>
            <a:r>
              <a:rPr lang="zh-CN" altLang="en-US" b="1" dirty="0">
                <a:solidFill>
                  <a:srgbClr val="FF0000"/>
                </a:solidFill>
                <a:latin typeface="微软雅黑" panose="020B0503020204020204" pitchFamily="34" charset="-122"/>
                <a:ea typeface="微软雅黑" panose="020B0503020204020204" pitchFamily="34" charset="-122"/>
              </a:rPr>
              <a:t>发生率等</a:t>
            </a:r>
            <a:r>
              <a:rPr lang="zh-CN" altLang="en-US" b="1" dirty="0">
                <a:solidFill>
                  <a:prstClr val="black"/>
                </a:solidFill>
                <a:latin typeface="微软雅黑" panose="020B0503020204020204" pitchFamily="34" charset="-122"/>
                <a:ea typeface="微软雅黑" panose="020B0503020204020204" pitchFamily="34" charset="-122"/>
              </a:rPr>
              <a:t>相较于紫杉醇脂质体有更好的安全性</a:t>
            </a:r>
            <a:endPar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9" name="文本框 48"/>
          <p:cNvSpPr txBox="1"/>
          <p:nvPr/>
        </p:nvSpPr>
        <p:spPr>
          <a:xfrm>
            <a:off x="3338059" y="4384356"/>
            <a:ext cx="832139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紫杉烷类药物最创新剂型，</a:t>
            </a:r>
            <a:r>
              <a:rPr kumimoji="0" lang="zh-CN" altLang="en-US"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患者显著获益，</a:t>
            </a:r>
            <a:r>
              <a:rPr lang="zh-CN" altLang="en-US" b="1" dirty="0">
                <a:solidFill>
                  <a:srgbClr val="FF0000"/>
                </a:solidFill>
                <a:latin typeface="微软雅黑" panose="020B0503020204020204" pitchFamily="34" charset="-122"/>
                <a:ea typeface="微软雅黑" panose="020B0503020204020204" pitchFamily="34" charset="-122"/>
              </a:rPr>
              <a:t>国家“重大新药创制”</a:t>
            </a:r>
            <a:r>
              <a:rPr kumimoji="0" lang="zh-CN" altLang="en-US"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科技重大专项支持</a:t>
            </a:r>
            <a:r>
              <a:rPr kumimoji="0" lang="zh-CN" altLang="en-US"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药品</a:t>
            </a:r>
            <a:endPar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0" name="文本框 49"/>
          <p:cNvSpPr txBox="1"/>
          <p:nvPr/>
        </p:nvSpPr>
        <p:spPr>
          <a:xfrm>
            <a:off x="3455616" y="5422929"/>
            <a:ext cx="8371664" cy="646331"/>
          </a:xfrm>
          <a:prstGeom prst="rect">
            <a:avLst/>
          </a:prstGeom>
          <a:noFill/>
        </p:spPr>
        <p:txBody>
          <a:bodyPr wrap="square">
            <a:spAutoFit/>
          </a:bodyPr>
          <a:lstStyle/>
          <a:p>
            <a:pPr lvl="0">
              <a:defRPr/>
            </a:pPr>
            <a:r>
              <a:rPr lang="zh-CN" altLang="en-US" b="1" dirty="0">
                <a:solidFill>
                  <a:prstClr val="black"/>
                </a:solidFill>
                <a:latin typeface="微软雅黑" panose="020B0503020204020204" pitchFamily="34" charset="-122"/>
                <a:ea typeface="微软雅黑" panose="020B0503020204020204" pitchFamily="34" charset="-122"/>
              </a:rPr>
              <a:t>疗效显著，安全性良好，用药方便，不需要进行过敏预处理，</a:t>
            </a:r>
            <a:r>
              <a:rPr lang="zh-CN" altLang="en-US" b="1" dirty="0">
                <a:solidFill>
                  <a:srgbClr val="FF0000"/>
                </a:solidFill>
                <a:latin typeface="微软雅黑" panose="020B0503020204020204" pitchFamily="34" charset="-122"/>
                <a:ea typeface="微软雅黑" panose="020B0503020204020204" pitchFamily="34" charset="-122"/>
              </a:rPr>
              <a:t>减少</a:t>
            </a:r>
            <a:r>
              <a:rPr lang="en-US" altLang="zh-CN" b="1" dirty="0">
                <a:solidFill>
                  <a:srgbClr val="FF0000"/>
                </a:solidFill>
                <a:latin typeface="微软雅黑" panose="020B0503020204020204" pitchFamily="34" charset="-122"/>
                <a:ea typeface="微软雅黑" panose="020B0503020204020204" pitchFamily="34" charset="-122"/>
              </a:rPr>
              <a:t>AE</a:t>
            </a:r>
            <a:r>
              <a:rPr lang="zh-CN" altLang="en-US" b="1" dirty="0">
                <a:solidFill>
                  <a:srgbClr val="FF0000"/>
                </a:solidFill>
                <a:latin typeface="微软雅黑" panose="020B0503020204020204" pitchFamily="34" charset="-122"/>
                <a:ea typeface="微软雅黑" panose="020B0503020204020204" pitchFamily="34" charset="-122"/>
              </a:rPr>
              <a:t>处理费用</a:t>
            </a:r>
            <a:r>
              <a:rPr lang="zh-CN" altLang="en-US" b="1" dirty="0">
                <a:solidFill>
                  <a:prstClr val="black"/>
                </a:solidFill>
                <a:latin typeface="微软雅黑" panose="020B0503020204020204" pitchFamily="34" charset="-122"/>
                <a:ea typeface="微软雅黑" panose="020B0503020204020204" pitchFamily="34" charset="-122"/>
              </a:rPr>
              <a:t>，为患者提供公平的选择机会，</a:t>
            </a:r>
            <a:r>
              <a:rPr lang="zh-CN" altLang="en-US" b="1" dirty="0">
                <a:solidFill>
                  <a:srgbClr val="FF0000"/>
                </a:solidFill>
                <a:latin typeface="微软雅黑" panose="020B0503020204020204" pitchFamily="34" charset="-122"/>
                <a:ea typeface="微软雅黑" panose="020B0503020204020204" pitchFamily="34" charset="-122"/>
              </a:rPr>
              <a:t>让患者得到更好获益</a:t>
            </a:r>
          </a:p>
        </p:txBody>
      </p:sp>
      <p:pic>
        <p:nvPicPr>
          <p:cNvPr id="24"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185" y="251671"/>
            <a:ext cx="970164" cy="3599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59016" y="218725"/>
            <a:ext cx="9244667" cy="450684"/>
          </a:xfrm>
          <a:prstGeom prst="rect">
            <a:avLst/>
          </a:prstGeom>
          <a:noFill/>
        </p:spPr>
        <p:txBody>
          <a:bodyPr>
            <a:normAutofit/>
          </a:bodyPr>
          <a:lstStyle/>
          <a:p>
            <a:r>
              <a:rPr lang="zh-CN" altLang="en-US" sz="2400" b="1" dirty="0">
                <a:solidFill>
                  <a:srgbClr val="C00000"/>
                </a:solidFill>
                <a:latin typeface="+mn-ea"/>
                <a:ea typeface="+mn-ea"/>
              </a:rPr>
              <a:t>国内首个且唯一</a:t>
            </a:r>
            <a:r>
              <a:rPr lang="zh-CN" altLang="en-US" sz="2400" b="1" dirty="0">
                <a:solidFill>
                  <a:schemeClr val="tx1"/>
                </a:solidFill>
                <a:latin typeface="+mn-ea"/>
                <a:ea typeface="+mn-ea"/>
              </a:rPr>
              <a:t>获批</a:t>
            </a:r>
            <a:r>
              <a:rPr lang="zh-CN" altLang="en-US" sz="2400" b="1" dirty="0">
                <a:solidFill>
                  <a:srgbClr val="C00000"/>
                </a:solidFill>
                <a:latin typeface="+mn-ea"/>
                <a:ea typeface="+mn-ea"/>
              </a:rPr>
              <a:t>一线治疗</a:t>
            </a:r>
            <a:r>
              <a:rPr lang="en-US" altLang="zh-CN" sz="2400" b="1" dirty="0">
                <a:solidFill>
                  <a:schemeClr val="tx1"/>
                </a:solidFill>
                <a:latin typeface="+mn-ea"/>
                <a:ea typeface="+mn-ea"/>
              </a:rPr>
              <a:t>NSCLC</a:t>
            </a:r>
            <a:r>
              <a:rPr lang="zh-CN" altLang="en-US" sz="2400" b="1" dirty="0">
                <a:latin typeface="+mn-ea"/>
                <a:ea typeface="+mn-ea"/>
              </a:rPr>
              <a:t>的注射用紫杉醇聚合物胶束</a:t>
            </a:r>
            <a:endParaRPr lang="zh-CN" altLang="en-US" sz="2400" b="1" dirty="0">
              <a:solidFill>
                <a:schemeClr val="tx1"/>
              </a:solidFill>
              <a:latin typeface="+mn-ea"/>
              <a:ea typeface="+mn-ea"/>
            </a:endParaRPr>
          </a:p>
        </p:txBody>
      </p:sp>
      <p:graphicFrame>
        <p:nvGraphicFramePr>
          <p:cNvPr id="16" name="表格 4"/>
          <p:cNvGraphicFramePr>
            <a:graphicFrameLocks noGrp="1"/>
          </p:cNvGraphicFramePr>
          <p:nvPr>
            <p:custDataLst>
              <p:tags r:id="rId1"/>
            </p:custDataLst>
            <p:extLst>
              <p:ext uri="{D42A27DB-BD31-4B8C-83A1-F6EECF244321}">
                <p14:modId xmlns:p14="http://schemas.microsoft.com/office/powerpoint/2010/main" val="3088909486"/>
              </p:ext>
            </p:extLst>
          </p:nvPr>
        </p:nvGraphicFramePr>
        <p:xfrm>
          <a:off x="755008" y="1016370"/>
          <a:ext cx="10704352" cy="5359249"/>
        </p:xfrm>
        <a:graphic>
          <a:graphicData uri="http://schemas.openxmlformats.org/drawingml/2006/table">
            <a:tbl>
              <a:tblPr firstRow="1" bandRow="1">
                <a:tableStyleId>{5C22544A-7EE6-4342-B048-85BDC9FD1C3A}</a:tableStyleId>
              </a:tblPr>
              <a:tblGrid>
                <a:gridCol w="2700371">
                  <a:extLst>
                    <a:ext uri="{9D8B030D-6E8A-4147-A177-3AD203B41FA5}">
                      <a16:colId xmlns:a16="http://schemas.microsoft.com/office/drawing/2014/main" val="20000"/>
                    </a:ext>
                  </a:extLst>
                </a:gridCol>
                <a:gridCol w="3827579">
                  <a:extLst>
                    <a:ext uri="{9D8B030D-6E8A-4147-A177-3AD203B41FA5}">
                      <a16:colId xmlns:a16="http://schemas.microsoft.com/office/drawing/2014/main" val="20001"/>
                    </a:ext>
                  </a:extLst>
                </a:gridCol>
                <a:gridCol w="2372770">
                  <a:extLst>
                    <a:ext uri="{9D8B030D-6E8A-4147-A177-3AD203B41FA5}">
                      <a16:colId xmlns:a16="http://schemas.microsoft.com/office/drawing/2014/main" val="20002"/>
                    </a:ext>
                  </a:extLst>
                </a:gridCol>
                <a:gridCol w="1803632">
                  <a:extLst>
                    <a:ext uri="{9D8B030D-6E8A-4147-A177-3AD203B41FA5}">
                      <a16:colId xmlns:a16="http://schemas.microsoft.com/office/drawing/2014/main" val="20003"/>
                    </a:ext>
                  </a:extLst>
                </a:gridCol>
              </a:tblGrid>
              <a:tr h="422354">
                <a:tc>
                  <a:txBody>
                    <a:bodyPr/>
                    <a:lstStyle/>
                    <a:p>
                      <a:pPr algn="ctr"/>
                      <a:r>
                        <a:rPr kumimoji="0" lang="zh-CN" altLang="zh-CN" sz="14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通用名</a:t>
                      </a:r>
                      <a:endParaRPr lang="zh-CN" altLang="en-US" sz="1400" b="1" dirty="0">
                        <a:solidFill>
                          <a:schemeClr val="tx1"/>
                        </a:solidFill>
                        <a:latin typeface="+mn-ea"/>
                        <a:ea typeface="+mn-e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gridSpan="3">
                  <a:txBody>
                    <a:bodyPr/>
                    <a:lstStyle/>
                    <a:p>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  注射用紫杉醇聚合物胶束</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22354">
                <a:tc>
                  <a:txBody>
                    <a:bodyPr/>
                    <a:lstStyle/>
                    <a:p>
                      <a:pPr algn="ctr"/>
                      <a:r>
                        <a:rPr kumimoji="0" lang="zh-CN" altLang="zh-CN" sz="1400" b="1" i="0" u="none" strike="noStrike" kern="1200" cap="none" spc="0" normalizeH="0" baseline="0" noProof="0" dirty="0">
                          <a:ln>
                            <a:noFill/>
                          </a:ln>
                          <a:effectLst/>
                          <a:uLnTx/>
                          <a:uFillTx/>
                          <a:latin typeface="+mn-ea"/>
                          <a:ea typeface="+mn-ea"/>
                          <a:cs typeface="Times New Roman" panose="02020603050405020304" pitchFamily="18" charset="0"/>
                        </a:rPr>
                        <a:t>注册规格</a:t>
                      </a:r>
                      <a:endParaRPr lang="zh-CN" altLang="en-US" sz="1400" b="1" dirty="0">
                        <a:latin typeface="+mn-ea"/>
                        <a:ea typeface="+mn-e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gridSpan="3">
                  <a:txBody>
                    <a:bodyPr/>
                    <a:lstStyle/>
                    <a:p>
                      <a:r>
                        <a:rPr kumimoji="0" lang="en-US" altLang="zh-CN" sz="1400" b="0" i="0" u="none" strike="noStrike" kern="0" cap="none" spc="0" normalizeH="0" baseline="0" noProof="0" dirty="0">
                          <a:ln>
                            <a:noFill/>
                          </a:ln>
                          <a:effectLst/>
                          <a:uLnTx/>
                          <a:uFillTx/>
                          <a:latin typeface="+mn-ea"/>
                          <a:ea typeface="+mn-ea"/>
                          <a:cs typeface="宋体" panose="02010600030101010101" pitchFamily="2" charset="-122"/>
                        </a:rPr>
                        <a:t>  30mg</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sym typeface="+mn-ea"/>
                        </a:rPr>
                        <a:t>（按C</a:t>
                      </a:r>
                      <a:r>
                        <a:rPr kumimoji="0" lang="zh-CN" altLang="en-US" sz="1400" b="0" i="0" u="none" strike="noStrike" kern="0" cap="none" spc="0" normalizeH="0" baseline="-25000" noProof="0" dirty="0">
                          <a:ln>
                            <a:noFill/>
                          </a:ln>
                          <a:solidFill>
                            <a:schemeClr val="tx1"/>
                          </a:solidFill>
                          <a:effectLst/>
                          <a:uLnTx/>
                          <a:uFillTx/>
                          <a:latin typeface="+mn-ea"/>
                          <a:ea typeface="+mn-ea"/>
                          <a:cs typeface="宋体" panose="02010600030101010101" pitchFamily="2" charset="-122"/>
                          <a:sym typeface="+mn-ea"/>
                        </a:rPr>
                        <a:t>47</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sym typeface="+mn-ea"/>
                        </a:rPr>
                        <a:t>H</a:t>
                      </a:r>
                      <a:r>
                        <a:rPr kumimoji="0" lang="zh-CN" altLang="en-US" sz="1400" b="0" i="0" u="none" strike="noStrike" kern="0" cap="none" spc="0" normalizeH="0" baseline="-25000" noProof="0" dirty="0">
                          <a:ln>
                            <a:noFill/>
                          </a:ln>
                          <a:solidFill>
                            <a:schemeClr val="tx1"/>
                          </a:solidFill>
                          <a:effectLst/>
                          <a:uLnTx/>
                          <a:uFillTx/>
                          <a:latin typeface="+mn-ea"/>
                          <a:ea typeface="+mn-ea"/>
                          <a:cs typeface="宋体" panose="02010600030101010101" pitchFamily="2" charset="-122"/>
                          <a:sym typeface="+mn-ea"/>
                        </a:rPr>
                        <a:t>51</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sym typeface="+mn-ea"/>
                        </a:rPr>
                        <a:t>NO</a:t>
                      </a:r>
                      <a:r>
                        <a:rPr kumimoji="0" lang="zh-CN" altLang="en-US" sz="1400" b="0" i="0" u="none" strike="noStrike" kern="0" cap="none" spc="0" normalizeH="0" baseline="-25000" noProof="0" dirty="0">
                          <a:ln>
                            <a:noFill/>
                          </a:ln>
                          <a:solidFill>
                            <a:schemeClr val="tx1"/>
                          </a:solidFill>
                          <a:effectLst/>
                          <a:uLnTx/>
                          <a:uFillTx/>
                          <a:latin typeface="+mn-ea"/>
                          <a:ea typeface="+mn-ea"/>
                          <a:cs typeface="宋体" panose="02010600030101010101" pitchFamily="2" charset="-122"/>
                          <a:sym typeface="+mn-ea"/>
                        </a:rPr>
                        <a:t>14</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sym typeface="+mn-ea"/>
                        </a:rPr>
                        <a:t>计）</a:t>
                      </a:r>
                      <a:endPar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r h="422354">
                <a:tc>
                  <a:txBody>
                    <a:bodyPr/>
                    <a:lstStyle/>
                    <a:p>
                      <a:pPr algn="ctr"/>
                      <a:r>
                        <a:rPr lang="zh-CN" altLang="en-US" sz="1400" b="1" dirty="0">
                          <a:latin typeface="+mn-ea"/>
                          <a:ea typeface="+mn-ea"/>
                        </a:rPr>
                        <a:t>包装单位</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gridSpan="3">
                  <a:txBody>
                    <a:bodyPr/>
                    <a:lstStyle/>
                    <a:p>
                      <a:pPr marL="0" marR="0" lvl="0" indent="0" algn="just" defTabSz="914400" rtl="0" eaLnBrk="1" fontAlgn="auto" latinLnBrk="0" hangingPunct="1">
                        <a:spcBef>
                          <a:spcPts val="0"/>
                        </a:spcBef>
                        <a:spcAft>
                          <a:spcPts val="300"/>
                        </a:spcAft>
                        <a:buClrTx/>
                        <a:buSzTx/>
                        <a:buFontTx/>
                        <a:buNone/>
                        <a:defRPr/>
                      </a:pPr>
                      <a:r>
                        <a:rPr kumimoji="0" lang="en-US" altLang="zh-CN" sz="1400" b="0" i="0" u="none" strike="noStrike" kern="0" cap="none" spc="0" normalizeH="0" baseline="0" noProof="0" dirty="0">
                          <a:ln>
                            <a:noFill/>
                          </a:ln>
                          <a:effectLst/>
                          <a:uLnTx/>
                          <a:uFillTx/>
                          <a:latin typeface="+mn-ea"/>
                          <a:ea typeface="+mn-ea"/>
                          <a:cs typeface="宋体" panose="02010600030101010101" pitchFamily="2" charset="-122"/>
                        </a:rPr>
                        <a:t>  1</a:t>
                      </a:r>
                      <a:r>
                        <a:rPr kumimoji="0" lang="zh-CN" altLang="en-US" sz="1400" b="0" i="0" u="none" strike="noStrike" kern="0" cap="none" spc="0" normalizeH="0" baseline="0" noProof="0" dirty="0">
                          <a:ln>
                            <a:noFill/>
                          </a:ln>
                          <a:effectLst/>
                          <a:uLnTx/>
                          <a:uFillTx/>
                          <a:latin typeface="+mn-ea"/>
                          <a:ea typeface="+mn-ea"/>
                          <a:cs typeface="宋体" panose="02010600030101010101" pitchFamily="2" charset="-122"/>
                        </a:rPr>
                        <a:t>瓶</a:t>
                      </a:r>
                      <a:r>
                        <a:rPr kumimoji="0" lang="en-US" altLang="zh-CN" sz="1400" b="0" i="0" u="none" strike="noStrike" kern="0" cap="none" spc="0" normalizeH="0" baseline="0" noProof="0" dirty="0">
                          <a:ln>
                            <a:noFill/>
                          </a:ln>
                          <a:effectLst/>
                          <a:uLnTx/>
                          <a:uFillTx/>
                          <a:latin typeface="+mn-ea"/>
                          <a:ea typeface="+mn-ea"/>
                          <a:cs typeface="宋体" panose="02010600030101010101" pitchFamily="2" charset="-122"/>
                        </a:rPr>
                        <a:t>/</a:t>
                      </a:r>
                      <a:r>
                        <a:rPr kumimoji="0" lang="zh-CN" altLang="en-US" sz="1400" b="0" i="0" u="none" strike="noStrike" kern="0" cap="none" spc="0" normalizeH="0" baseline="0" noProof="0" dirty="0">
                          <a:ln>
                            <a:noFill/>
                          </a:ln>
                          <a:effectLst/>
                          <a:uLnTx/>
                          <a:uFillTx/>
                          <a:latin typeface="+mn-ea"/>
                          <a:ea typeface="+mn-ea"/>
                          <a:cs typeface="宋体" panose="02010600030101010101" pitchFamily="2" charset="-122"/>
                        </a:rPr>
                        <a:t>盒</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718003">
                <a:tc>
                  <a:txBody>
                    <a:bodyPr/>
                    <a:lstStyle/>
                    <a:p>
                      <a:pPr algn="ctr"/>
                      <a:r>
                        <a:rPr kumimoji="0" lang="zh-CN" altLang="en-US" sz="1400" b="1" i="0" u="none" strike="noStrike" kern="0" cap="none" spc="0" normalizeH="0" baseline="0" noProof="0" dirty="0">
                          <a:ln>
                            <a:noFill/>
                          </a:ln>
                          <a:effectLst/>
                          <a:uLnTx/>
                          <a:uFillTx/>
                          <a:latin typeface="+mn-ea"/>
                          <a:ea typeface="+mn-ea"/>
                          <a:cs typeface="宋体" panose="02010600030101010101" pitchFamily="2" charset="-122"/>
                        </a:rPr>
                        <a:t>适应症</a:t>
                      </a:r>
                      <a:endParaRPr lang="zh-CN" altLang="en-US" sz="1400" b="1" dirty="0">
                        <a:latin typeface="+mn-ea"/>
                        <a:ea typeface="+mn-e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gridSpan="3">
                  <a:txBody>
                    <a:bodyPr/>
                    <a:lstStyle/>
                    <a:p>
                      <a:pPr marL="0" marR="0" lvl="0" indent="0" algn="just" defTabSz="914400" rtl="0" eaLnBrk="1" fontAlgn="auto" latinLnBrk="0" hangingPunct="1">
                        <a:spcBef>
                          <a:spcPts val="0"/>
                        </a:spcBef>
                        <a:spcAft>
                          <a:spcPts val="30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  本品联合铂类适用于表皮生长因子受体（</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EGFR</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）基因突变阴性和间变性淋巴瘤激酶（</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ALK</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）阴性、不可手术切除的局部晚期或转移性</a:t>
                      </a:r>
                      <a:r>
                        <a:rPr kumimoji="0" lang="zh-CN" altLang="en-US" sz="1400" b="0" i="0" u="none" strike="noStrike" kern="0" cap="none" spc="0" normalizeH="0" baseline="0" noProof="0" dirty="0">
                          <a:ln>
                            <a:noFill/>
                          </a:ln>
                          <a:solidFill>
                            <a:srgbClr val="FF0000"/>
                          </a:solidFill>
                          <a:effectLst/>
                          <a:uLnTx/>
                          <a:uFillTx/>
                          <a:latin typeface="+mn-ea"/>
                          <a:ea typeface="+mn-ea"/>
                          <a:cs typeface="宋体" panose="02010600030101010101" pitchFamily="2" charset="-122"/>
                        </a:rPr>
                        <a:t>非小细胞肺癌（</a:t>
                      </a:r>
                      <a:r>
                        <a:rPr kumimoji="0" lang="en-US" altLang="en-US" sz="1400" b="0" i="0" u="none" strike="noStrike" kern="0" cap="none" spc="0" normalizeH="0" baseline="0" noProof="0" dirty="0">
                          <a:ln>
                            <a:noFill/>
                          </a:ln>
                          <a:solidFill>
                            <a:srgbClr val="FF0000"/>
                          </a:solidFill>
                          <a:effectLst/>
                          <a:uLnTx/>
                          <a:uFillTx/>
                          <a:latin typeface="+mn-ea"/>
                          <a:ea typeface="+mn-ea"/>
                          <a:cs typeface="宋体" panose="02010600030101010101" pitchFamily="2" charset="-122"/>
                        </a:rPr>
                        <a:t>NSCLC</a:t>
                      </a:r>
                      <a:r>
                        <a:rPr kumimoji="0" lang="zh-CN" altLang="en-US" sz="1400" b="0" i="0" u="none" strike="noStrike" kern="0" cap="none" spc="0" normalizeH="0" baseline="0" noProof="0" dirty="0">
                          <a:ln>
                            <a:noFill/>
                          </a:ln>
                          <a:solidFill>
                            <a:srgbClr val="FF0000"/>
                          </a:solidFill>
                          <a:effectLst/>
                          <a:uLnTx/>
                          <a:uFillTx/>
                          <a:latin typeface="+mn-ea"/>
                          <a:ea typeface="+mn-ea"/>
                          <a:cs typeface="宋体" panose="02010600030101010101" pitchFamily="2" charset="-122"/>
                        </a:rPr>
                        <a:t>）患者的一线治疗。</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r h="422354">
                <a:tc>
                  <a:txBody>
                    <a:bodyPr/>
                    <a:lstStyle/>
                    <a:p>
                      <a:pPr algn="ctr"/>
                      <a:r>
                        <a:rPr kumimoji="0" lang="zh-CN" altLang="zh-CN" sz="1400" b="1" i="0" u="none" strike="noStrike" kern="1200" cap="none" spc="0" normalizeH="0" baseline="0" noProof="0" dirty="0">
                          <a:ln>
                            <a:noFill/>
                          </a:ln>
                          <a:effectLst/>
                          <a:uLnTx/>
                          <a:uFillTx/>
                          <a:latin typeface="+mn-ea"/>
                          <a:ea typeface="+mn-ea"/>
                          <a:cs typeface="Times New Roman" panose="02020603050405020304" pitchFamily="18" charset="0"/>
                        </a:rPr>
                        <a:t>用法用量</a:t>
                      </a:r>
                      <a:endParaRPr lang="zh-CN" altLang="en-US" sz="1400" b="1" dirty="0">
                        <a:latin typeface="+mn-ea"/>
                        <a:ea typeface="+mn-e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gridSpan="3">
                  <a:txBody>
                    <a:bodyPr/>
                    <a:lstStyle/>
                    <a:p>
                      <a:pPr algn="l">
                        <a:lnSpc>
                          <a:spcPct val="120000"/>
                        </a:lnSpc>
                      </a:pP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第</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1</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周期：</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230 mg/m</a:t>
                      </a:r>
                      <a:r>
                        <a:rPr kumimoji="0" lang="en-US" altLang="en-US" sz="1400" b="0" i="0" u="none" strike="noStrike" kern="0" cap="none" spc="0" normalizeH="0" baseline="30000" noProof="0" dirty="0">
                          <a:ln>
                            <a:noFill/>
                          </a:ln>
                          <a:solidFill>
                            <a:schemeClr val="tx1"/>
                          </a:solidFill>
                          <a:effectLst/>
                          <a:uLnTx/>
                          <a:uFillTx/>
                          <a:latin typeface="+mn-ea"/>
                          <a:ea typeface="+mn-ea"/>
                          <a:cs typeface="宋体" panose="02010600030101010101" pitchFamily="2" charset="-122"/>
                        </a:rPr>
                        <a:t>2</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，静脉滴注≥</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3</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小时；然后给予顺铂</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70 mg/m</a:t>
                      </a:r>
                      <a:r>
                        <a:rPr kumimoji="0" lang="en-US" altLang="en-US" sz="1400" b="0" i="0" u="none" strike="noStrike" kern="0" cap="none" spc="0" normalizeH="0" baseline="30000" noProof="0" dirty="0">
                          <a:ln>
                            <a:noFill/>
                          </a:ln>
                          <a:solidFill>
                            <a:schemeClr val="tx1"/>
                          </a:solidFill>
                          <a:effectLst/>
                          <a:uLnTx/>
                          <a:uFillTx/>
                          <a:latin typeface="+mn-ea"/>
                          <a:ea typeface="+mn-ea"/>
                          <a:cs typeface="宋体" panose="02010600030101010101" pitchFamily="2" charset="-122"/>
                        </a:rPr>
                        <a:t>2</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3</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周后第</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2</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次用药。</a:t>
                      </a:r>
                      <a:endParaRPr kumimoji="0" lang="en-US" altLang="zh-CN"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endParaRPr>
                    </a:p>
                    <a:p>
                      <a:pPr algn="l">
                        <a:lnSpc>
                          <a:spcPct val="120000"/>
                        </a:lnSpc>
                      </a:pP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第</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2</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周期及后续周期：如第</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1</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周期用药后患者中性粒细胞最低点≥</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1.0</a:t>
                      </a:r>
                      <a:r>
                        <a:rPr kumimoji="0" lang="en-US" altLang="zh-CN"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10</a:t>
                      </a:r>
                      <a:r>
                        <a:rPr kumimoji="0" lang="en-US" altLang="en-US" sz="1400" b="0" i="0" u="none" strike="noStrike" kern="0" cap="none" spc="0" normalizeH="0" baseline="30000" noProof="0" dirty="0">
                          <a:ln>
                            <a:noFill/>
                          </a:ln>
                          <a:solidFill>
                            <a:schemeClr val="tx1"/>
                          </a:solidFill>
                          <a:effectLst/>
                          <a:uLnTx/>
                          <a:uFillTx/>
                          <a:latin typeface="+mn-ea"/>
                          <a:ea typeface="+mn-ea"/>
                          <a:cs typeface="宋体" panose="02010600030101010101" pitchFamily="2" charset="-122"/>
                        </a:rPr>
                        <a:t>9</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 /L</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，同时血小板最低点≥</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80×10</a:t>
                      </a:r>
                      <a:r>
                        <a:rPr kumimoji="0" lang="en-US" altLang="en-US" sz="1400" b="0" i="0" u="none" strike="noStrike" kern="0" cap="none" spc="0" normalizeH="0" baseline="30000" noProof="0" dirty="0">
                          <a:ln>
                            <a:noFill/>
                          </a:ln>
                          <a:solidFill>
                            <a:schemeClr val="tx1"/>
                          </a:solidFill>
                          <a:effectLst/>
                          <a:uLnTx/>
                          <a:uFillTx/>
                          <a:latin typeface="+mn-ea"/>
                          <a:ea typeface="+mn-ea"/>
                          <a:cs typeface="宋体" panose="02010600030101010101" pitchFamily="2" charset="-122"/>
                        </a:rPr>
                        <a:t>9</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 /L</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，且未发生</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II~IV</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级的非血液学毒性，则给予</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300 mg/m</a:t>
                      </a:r>
                      <a:r>
                        <a:rPr kumimoji="0" lang="en-US" altLang="en-US" sz="1400" b="0" i="0" u="none" strike="noStrike" kern="0" cap="none" spc="0" normalizeH="0" baseline="30000" noProof="0" dirty="0">
                          <a:ln>
                            <a:noFill/>
                          </a:ln>
                          <a:solidFill>
                            <a:schemeClr val="tx1"/>
                          </a:solidFill>
                          <a:effectLst/>
                          <a:uLnTx/>
                          <a:uFillTx/>
                          <a:latin typeface="+mn-ea"/>
                          <a:ea typeface="+mn-ea"/>
                          <a:cs typeface="宋体" panose="02010600030101010101" pitchFamily="2" charset="-122"/>
                        </a:rPr>
                        <a:t>2</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，静脉滴注≥</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3</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小时；然后给予顺铂</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70 mg/m</a:t>
                      </a:r>
                      <a:r>
                        <a:rPr kumimoji="0" lang="en-US" altLang="en-US" sz="1400" b="0" i="0" u="none" strike="noStrike" kern="0" cap="none" spc="0" normalizeH="0" baseline="30000" noProof="0" dirty="0">
                          <a:ln>
                            <a:noFill/>
                          </a:ln>
                          <a:solidFill>
                            <a:schemeClr val="tx1"/>
                          </a:solidFill>
                          <a:effectLst/>
                          <a:uLnTx/>
                          <a:uFillTx/>
                          <a:latin typeface="+mn-ea"/>
                          <a:ea typeface="+mn-ea"/>
                          <a:cs typeface="宋体" panose="02010600030101010101" pitchFamily="2" charset="-122"/>
                        </a:rPr>
                        <a:t>2</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。每</a:t>
                      </a:r>
                      <a:r>
                        <a:rPr kumimoji="0" lang="en-US"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3</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周给药一次。</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5"/>
                  </a:ext>
                </a:extLst>
              </a:tr>
              <a:tr h="422354">
                <a:tc>
                  <a:txBody>
                    <a:bodyPr/>
                    <a:lstStyle/>
                    <a:p>
                      <a:pPr algn="ctr"/>
                      <a:r>
                        <a:rPr lang="zh-CN" altLang="en-US" sz="1400" b="1" dirty="0">
                          <a:latin typeface="+mn-ea"/>
                          <a:ea typeface="+mn-ea"/>
                        </a:rPr>
                        <a:t>化学药品注册分类</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gridSpan="3">
                  <a:txBody>
                    <a:bodyPr/>
                    <a:lstStyle/>
                    <a:p>
                      <a:r>
                        <a:rPr kumimoji="0" lang="zh-CN" altLang="en-US" sz="1400" b="0" i="0" u="none" strike="noStrike" kern="0" cap="none" spc="0" normalizeH="0" baseline="0" noProof="0" dirty="0">
                          <a:ln>
                            <a:noFill/>
                          </a:ln>
                          <a:solidFill>
                            <a:srgbClr val="FF0000"/>
                          </a:solidFill>
                          <a:effectLst/>
                          <a:uLnTx/>
                          <a:uFillTx/>
                          <a:latin typeface="+mn-ea"/>
                          <a:ea typeface="+mn-ea"/>
                          <a:cs typeface="宋体" panose="02010600030101010101" pitchFamily="2" charset="-122"/>
                        </a:rPr>
                        <a:t>  </a:t>
                      </a:r>
                      <a:r>
                        <a:rPr kumimoji="0" lang="zh-CN" altLang="en-US" sz="1400" b="0" i="0" u="none" strike="noStrike" kern="0" cap="none" spc="0" normalizeH="0" baseline="0" noProof="0" dirty="0">
                          <a:ln>
                            <a:noFill/>
                          </a:ln>
                          <a:solidFill>
                            <a:schemeClr val="tx1"/>
                          </a:solidFill>
                          <a:effectLst/>
                          <a:uLnTx/>
                          <a:uFillTx/>
                          <a:latin typeface="+mn-ea"/>
                          <a:ea typeface="+mn-ea"/>
                          <a:cs typeface="宋体" panose="02010600030101010101" pitchFamily="2" charset="-122"/>
                        </a:rPr>
                        <a:t>化学药品 </a:t>
                      </a:r>
                      <a:r>
                        <a:rPr kumimoji="0" lang="en-US" altLang="zh-CN" sz="1400" b="0" i="0" u="none" strike="noStrike" kern="0" cap="none" spc="0" normalizeH="0" baseline="0" noProof="0" dirty="0">
                          <a:ln>
                            <a:noFill/>
                          </a:ln>
                          <a:solidFill>
                            <a:srgbClr val="FF0000"/>
                          </a:solidFill>
                          <a:effectLst/>
                          <a:uLnTx/>
                          <a:uFillTx/>
                          <a:latin typeface="+mn-ea"/>
                          <a:ea typeface="+mn-ea"/>
                          <a:cs typeface="宋体" panose="02010600030101010101" pitchFamily="2" charset="-122"/>
                        </a:rPr>
                        <a:t>2.2</a:t>
                      </a:r>
                      <a:r>
                        <a:rPr kumimoji="0" lang="zh-CN" altLang="en-US" sz="1400" b="0" i="0" u="none" strike="noStrike" kern="0" cap="none" spc="0" normalizeH="0" baseline="0" noProof="0" dirty="0">
                          <a:ln>
                            <a:noFill/>
                          </a:ln>
                          <a:solidFill>
                            <a:srgbClr val="FF0000"/>
                          </a:solidFill>
                          <a:effectLst/>
                          <a:uLnTx/>
                          <a:uFillTx/>
                          <a:latin typeface="+mn-ea"/>
                          <a:ea typeface="+mn-ea"/>
                          <a:cs typeface="宋体" panose="02010600030101010101" pitchFamily="2" charset="-122"/>
                        </a:rPr>
                        <a:t>类</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r h="422354">
                <a:tc>
                  <a:txBody>
                    <a:bodyPr/>
                    <a:lstStyle/>
                    <a:p>
                      <a:pPr algn="ctr"/>
                      <a:r>
                        <a:rPr lang="zh-CN" altLang="en-US" sz="1400" b="1" dirty="0">
                          <a:latin typeface="+mn-ea"/>
                          <a:ea typeface="+mn-ea"/>
                        </a:rPr>
                        <a:t>上市许可持有人</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gridSpan="3">
                  <a:txBody>
                    <a:bodyPr/>
                    <a:lstStyle/>
                    <a:p>
                      <a:r>
                        <a:rPr kumimoji="0" lang="zh-CN" altLang="en-US" sz="1400" b="0" i="0" u="none" strike="noStrike" kern="0" cap="none" spc="0" normalizeH="0" baseline="0" noProof="0" dirty="0">
                          <a:ln>
                            <a:noFill/>
                          </a:ln>
                          <a:effectLst/>
                          <a:uLnTx/>
                          <a:uFillTx/>
                          <a:latin typeface="+mn-ea"/>
                          <a:ea typeface="+mn-ea"/>
                          <a:cs typeface="宋体" panose="02010600030101010101" pitchFamily="2" charset="-122"/>
                        </a:rPr>
                        <a:t>  上海谊众药业股份有限公司</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CN"/>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rgbClr val="FCE7E7"/>
                    </a:solidFill>
                  </a:tcPr>
                </a:tc>
                <a:tc hMerge="1">
                  <a:txBody>
                    <a:bodyPr/>
                    <a:lstStyle/>
                    <a:p>
                      <a:endParaRPr lang="zh-CN"/>
                    </a:p>
                  </a:txBody>
                  <a:tcPr marL="45720" marR="4572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7"/>
                  </a:ext>
                </a:extLst>
              </a:tr>
              <a:tr h="718003">
                <a:tc>
                  <a:txBody>
                    <a:bodyPr/>
                    <a:lstStyle/>
                    <a:p>
                      <a:pPr algn="ctr"/>
                      <a:r>
                        <a:rPr kumimoji="0" lang="zh-CN" altLang="en-US" sz="1400" b="1" i="0" u="none" strike="noStrike" kern="0" cap="none" spc="0" normalizeH="0" baseline="0" noProof="0" dirty="0">
                          <a:ln>
                            <a:noFill/>
                          </a:ln>
                          <a:effectLst/>
                          <a:uLnTx/>
                          <a:uFillTx/>
                          <a:latin typeface="+mn-ea"/>
                          <a:ea typeface="+mn-ea"/>
                          <a:cs typeface="宋体" panose="02010600030101010101" pitchFamily="2" charset="-122"/>
                        </a:rPr>
                        <a:t>中国大陆首次上市时间</a:t>
                      </a:r>
                      <a:endParaRPr lang="zh-CN" altLang="en-US" sz="1400" b="1" dirty="0">
                        <a:latin typeface="+mn-ea"/>
                        <a:ea typeface="+mn-e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r>
                        <a:rPr kumimoji="0" lang="en-US" altLang="zh-CN" sz="1400" b="0" i="0" u="none" strike="noStrike" kern="0" cap="none" spc="0" normalizeH="0" baseline="0" noProof="0" dirty="0">
                          <a:ln>
                            <a:noFill/>
                          </a:ln>
                          <a:effectLst/>
                          <a:uLnTx/>
                          <a:uFillTx/>
                          <a:latin typeface="+mn-ea"/>
                          <a:ea typeface="+mn-ea"/>
                          <a:cs typeface="宋体" panose="02010600030101010101" pitchFamily="2" charset="-122"/>
                        </a:rPr>
                        <a:t>  2021</a:t>
                      </a:r>
                      <a:r>
                        <a:rPr kumimoji="0" lang="zh-CN" altLang="en-US" sz="1400" b="0" i="0" u="none" strike="noStrike" kern="0" cap="none" spc="0" normalizeH="0" baseline="0" noProof="0" dirty="0">
                          <a:ln>
                            <a:noFill/>
                          </a:ln>
                          <a:effectLst/>
                          <a:uLnTx/>
                          <a:uFillTx/>
                          <a:latin typeface="+mn-ea"/>
                          <a:ea typeface="+mn-ea"/>
                          <a:cs typeface="宋体" panose="02010600030101010101" pitchFamily="2" charset="-122"/>
                        </a:rPr>
                        <a:t>年</a:t>
                      </a:r>
                      <a:r>
                        <a:rPr kumimoji="0" lang="en-US" altLang="zh-CN" sz="1400" b="0" i="0" u="none" strike="noStrike" kern="0" cap="none" spc="0" normalizeH="0" baseline="0" noProof="0" dirty="0">
                          <a:ln>
                            <a:noFill/>
                          </a:ln>
                          <a:effectLst/>
                          <a:uLnTx/>
                          <a:uFillTx/>
                          <a:latin typeface="+mn-ea"/>
                          <a:ea typeface="+mn-ea"/>
                          <a:cs typeface="宋体" panose="02010600030101010101" pitchFamily="2" charset="-122"/>
                        </a:rPr>
                        <a:t>10</a:t>
                      </a:r>
                      <a:r>
                        <a:rPr kumimoji="0" lang="zh-CN" altLang="en-US" sz="1400" b="0" i="0" u="none" strike="noStrike" kern="0" cap="none" spc="0" normalizeH="0" baseline="0" noProof="0" dirty="0">
                          <a:ln>
                            <a:noFill/>
                          </a:ln>
                          <a:effectLst/>
                          <a:uLnTx/>
                          <a:uFillTx/>
                          <a:latin typeface="+mn-ea"/>
                          <a:ea typeface="+mn-ea"/>
                          <a:cs typeface="宋体" panose="02010600030101010101" pitchFamily="2" charset="-122"/>
                        </a:rPr>
                        <a:t>月</a:t>
                      </a:r>
                      <a:r>
                        <a:rPr kumimoji="0" lang="en-US" altLang="zh-CN" sz="1400" b="0" i="0" u="none" strike="noStrike" kern="0" cap="none" spc="0" normalizeH="0" baseline="0" noProof="0" dirty="0">
                          <a:ln>
                            <a:noFill/>
                          </a:ln>
                          <a:effectLst/>
                          <a:uLnTx/>
                          <a:uFillTx/>
                          <a:latin typeface="+mn-ea"/>
                          <a:ea typeface="+mn-ea"/>
                          <a:cs typeface="宋体" panose="02010600030101010101" pitchFamily="2" charset="-122"/>
                        </a:rPr>
                        <a:t>26</a:t>
                      </a:r>
                      <a:r>
                        <a:rPr kumimoji="0" lang="zh-CN" altLang="en-US" sz="1400" b="0" i="0" u="none" strike="noStrike" kern="0" cap="none" spc="0" normalizeH="0" baseline="0" noProof="0" dirty="0">
                          <a:ln>
                            <a:noFill/>
                          </a:ln>
                          <a:effectLst/>
                          <a:uLnTx/>
                          <a:uFillTx/>
                          <a:latin typeface="+mn-ea"/>
                          <a:ea typeface="+mn-ea"/>
                          <a:cs typeface="宋体" panose="02010600030101010101" pitchFamily="2" charset="-122"/>
                        </a:rPr>
                        <a:t>日</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0" lang="zh-CN" altLang="en-US" sz="1400" b="1" i="0" u="none" strike="noStrike" kern="1200" cap="none" spc="0" normalizeH="0" baseline="0" noProof="0" dirty="0">
                          <a:ln>
                            <a:noFill/>
                          </a:ln>
                          <a:effectLst/>
                          <a:uLnTx/>
                          <a:uFillTx/>
                          <a:latin typeface="+mn-ea"/>
                          <a:ea typeface="+mn-ea"/>
                          <a:cs typeface="Times New Roman" panose="02020603050405020304" pitchFamily="18" charset="0"/>
                        </a:rPr>
                        <a:t>目前大陆地区同通用名药品的上市情况</a:t>
                      </a:r>
                      <a:endParaRPr lang="zh-CN" altLang="en-US" sz="1400" b="1" dirty="0">
                        <a:latin typeface="+mn-ea"/>
                        <a:ea typeface="+mn-e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0000"/>
                          </a:solidFill>
                          <a:effectLst/>
                          <a:uLnTx/>
                          <a:uFillTx/>
                          <a:latin typeface="+mn-ea"/>
                          <a:ea typeface="+mn-ea"/>
                          <a:cs typeface="宋体" panose="02010600030101010101" pitchFamily="2" charset="-122"/>
                        </a:rPr>
                        <a:t>  </a:t>
                      </a:r>
                      <a:r>
                        <a:rPr kumimoji="0" lang="zh-CN" altLang="en-US" sz="1600" b="0" i="0" u="none" strike="noStrike" kern="0" cap="none" spc="0" normalizeH="0" baseline="0" noProof="0" dirty="0">
                          <a:ln>
                            <a:noFill/>
                          </a:ln>
                          <a:solidFill>
                            <a:srgbClr val="FF0000"/>
                          </a:solidFill>
                          <a:effectLst/>
                          <a:uLnTx/>
                          <a:uFillTx/>
                          <a:latin typeface="+mn-ea"/>
                          <a:ea typeface="+mn-ea"/>
                          <a:cs typeface="宋体" panose="02010600030101010101" pitchFamily="2" charset="-122"/>
                        </a:rPr>
                        <a:t>独家</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718003">
                <a:tc>
                  <a:txBody>
                    <a:bodyPr/>
                    <a:lstStyle/>
                    <a:p>
                      <a:pPr algn="ctr"/>
                      <a:r>
                        <a:rPr kumimoji="0" lang="zh-CN" altLang="en-US" sz="1400" b="1" i="0" u="none" strike="noStrike" kern="0" cap="none" spc="0" normalizeH="0" baseline="0" noProof="0" dirty="0">
                          <a:ln>
                            <a:noFill/>
                          </a:ln>
                          <a:effectLst/>
                          <a:uLnTx/>
                          <a:uFillTx/>
                          <a:latin typeface="+mn-ea"/>
                          <a:ea typeface="+mn-ea"/>
                          <a:cs typeface="宋体" panose="02010600030101010101" pitchFamily="2" charset="-122"/>
                        </a:rPr>
                        <a:t>全球首次上市时间及国家</a:t>
                      </a:r>
                      <a:r>
                        <a:rPr kumimoji="0" lang="en-US" altLang="zh-CN" sz="1400" b="1" i="0" u="none" strike="noStrike" kern="0" cap="none" spc="0" normalizeH="0" baseline="0" noProof="0" dirty="0">
                          <a:ln>
                            <a:noFill/>
                          </a:ln>
                          <a:effectLst/>
                          <a:uLnTx/>
                          <a:uFillTx/>
                          <a:latin typeface="+mn-ea"/>
                          <a:ea typeface="+mn-ea"/>
                          <a:cs typeface="宋体" panose="02010600030101010101" pitchFamily="2" charset="-122"/>
                        </a:rPr>
                        <a:t>/</a:t>
                      </a:r>
                      <a:r>
                        <a:rPr kumimoji="0" lang="zh-CN" altLang="en-US" sz="1400" b="1" i="0" u="none" strike="noStrike" kern="0" cap="none" spc="0" normalizeH="0" baseline="0" noProof="0" dirty="0">
                          <a:ln>
                            <a:noFill/>
                          </a:ln>
                          <a:effectLst/>
                          <a:uLnTx/>
                          <a:uFillTx/>
                          <a:latin typeface="+mn-ea"/>
                          <a:ea typeface="+mn-ea"/>
                          <a:cs typeface="宋体" panose="02010600030101010101" pitchFamily="2" charset="-122"/>
                        </a:rPr>
                        <a:t>地区</a:t>
                      </a:r>
                      <a:endParaRPr lang="zh-CN" altLang="en-US" sz="1400" b="1" dirty="0">
                        <a:latin typeface="+mn-ea"/>
                        <a:ea typeface="+mn-e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effectLst/>
                          <a:uLnTx/>
                          <a:uFillTx/>
                          <a:latin typeface="+mn-ea"/>
                          <a:ea typeface="+mn-ea"/>
                          <a:cs typeface="宋体" panose="02010600030101010101" pitchFamily="2" charset="-122"/>
                        </a:rPr>
                        <a:t>  中国，</a:t>
                      </a:r>
                      <a:r>
                        <a:rPr kumimoji="0" lang="en-US" altLang="zh-CN" sz="1400" b="0" i="0" u="none" strike="noStrike" kern="0" cap="none" spc="0" normalizeH="0" baseline="0" noProof="0" dirty="0">
                          <a:ln>
                            <a:noFill/>
                          </a:ln>
                          <a:effectLst/>
                          <a:uLnTx/>
                          <a:uFillTx/>
                          <a:latin typeface="+mn-ea"/>
                          <a:ea typeface="+mn-ea"/>
                          <a:cs typeface="宋体" panose="02010600030101010101" pitchFamily="2" charset="-122"/>
                        </a:rPr>
                        <a:t>2021</a:t>
                      </a:r>
                      <a:r>
                        <a:rPr kumimoji="0" lang="zh-CN" altLang="en-US" sz="1400" b="0" i="0" u="none" strike="noStrike" kern="0" cap="none" spc="0" normalizeH="0" baseline="0" noProof="0" dirty="0">
                          <a:ln>
                            <a:noFill/>
                          </a:ln>
                          <a:effectLst/>
                          <a:uLnTx/>
                          <a:uFillTx/>
                          <a:latin typeface="+mn-ea"/>
                          <a:ea typeface="+mn-ea"/>
                          <a:cs typeface="宋体" panose="02010600030101010101" pitchFamily="2" charset="-122"/>
                        </a:rPr>
                        <a:t>年</a:t>
                      </a:r>
                      <a:r>
                        <a:rPr kumimoji="0" lang="en-US" altLang="zh-CN" sz="1400" b="0" i="0" u="none" strike="noStrike" kern="0" cap="none" spc="0" normalizeH="0" baseline="0" noProof="0" dirty="0">
                          <a:ln>
                            <a:noFill/>
                          </a:ln>
                          <a:effectLst/>
                          <a:uLnTx/>
                          <a:uFillTx/>
                          <a:latin typeface="+mn-ea"/>
                          <a:ea typeface="+mn-ea"/>
                          <a:cs typeface="宋体" panose="02010600030101010101" pitchFamily="2" charset="-122"/>
                        </a:rPr>
                        <a:t>10</a:t>
                      </a:r>
                      <a:r>
                        <a:rPr kumimoji="0" lang="zh-CN" altLang="en-US" sz="1400" b="0" i="0" u="none" strike="noStrike" kern="0" cap="none" spc="0" normalizeH="0" baseline="0" noProof="0" dirty="0">
                          <a:ln>
                            <a:noFill/>
                          </a:ln>
                          <a:effectLst/>
                          <a:uLnTx/>
                          <a:uFillTx/>
                          <a:latin typeface="+mn-ea"/>
                          <a:ea typeface="+mn-ea"/>
                          <a:cs typeface="宋体" panose="02010600030101010101" pitchFamily="2" charset="-122"/>
                        </a:rPr>
                        <a:t>月</a:t>
                      </a:r>
                      <a:r>
                        <a:rPr kumimoji="0" lang="en-US" altLang="zh-CN" sz="1400" b="0" i="0" u="none" strike="noStrike" kern="0" cap="none" spc="0" normalizeH="0" baseline="0" noProof="0" dirty="0">
                          <a:ln>
                            <a:noFill/>
                          </a:ln>
                          <a:effectLst/>
                          <a:uLnTx/>
                          <a:uFillTx/>
                          <a:latin typeface="+mn-ea"/>
                          <a:ea typeface="+mn-ea"/>
                          <a:cs typeface="宋体" panose="02010600030101010101" pitchFamily="2" charset="-122"/>
                        </a:rPr>
                        <a:t>26</a:t>
                      </a:r>
                      <a:r>
                        <a:rPr kumimoji="0" lang="zh-CN" altLang="en-US" sz="1400" b="0" i="0" u="none" strike="noStrike" kern="0" cap="none" spc="0" normalizeH="0" baseline="0" noProof="0" dirty="0">
                          <a:ln>
                            <a:noFill/>
                          </a:ln>
                          <a:effectLst/>
                          <a:uLnTx/>
                          <a:uFillTx/>
                          <a:latin typeface="+mn-ea"/>
                          <a:ea typeface="+mn-ea"/>
                          <a:cs typeface="宋体" panose="02010600030101010101" pitchFamily="2" charset="-122"/>
                        </a:rPr>
                        <a:t>日</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400" b="1" i="0" u="none" strike="noStrike" kern="1200" cap="none" spc="0" normalizeH="0" baseline="0" noProof="0" dirty="0">
                          <a:ln>
                            <a:noFill/>
                          </a:ln>
                          <a:effectLst/>
                          <a:uLnTx/>
                          <a:uFillTx/>
                          <a:latin typeface="+mn-ea"/>
                          <a:ea typeface="+mn-ea"/>
                          <a:cs typeface="Times New Roman" panose="02020603050405020304" pitchFamily="18" charset="0"/>
                        </a:rPr>
                        <a:t>是否为</a:t>
                      </a:r>
                      <a:r>
                        <a:rPr kumimoji="0" lang="en-US" altLang="zh-CN" sz="1400" b="1" i="0" u="none" strike="noStrike" kern="1200" cap="none" spc="0" normalizeH="0" baseline="0" noProof="0" dirty="0">
                          <a:ln>
                            <a:noFill/>
                          </a:ln>
                          <a:effectLst/>
                          <a:uLnTx/>
                          <a:uFillTx/>
                          <a:latin typeface="+mn-ea"/>
                          <a:ea typeface="+mn-ea"/>
                          <a:cs typeface="Times New Roman" panose="02020603050405020304" pitchFamily="18" charset="0"/>
                        </a:rPr>
                        <a:t>OTC</a:t>
                      </a:r>
                      <a:r>
                        <a:rPr kumimoji="0" lang="zh-CN" altLang="zh-CN" sz="1400" b="1" i="0" u="none" strike="noStrike" kern="1200" cap="none" spc="0" normalizeH="0" baseline="0" noProof="0" dirty="0">
                          <a:ln>
                            <a:noFill/>
                          </a:ln>
                          <a:effectLst/>
                          <a:uLnTx/>
                          <a:uFillTx/>
                          <a:latin typeface="+mn-ea"/>
                          <a:ea typeface="+mn-ea"/>
                          <a:cs typeface="Times New Roman" panose="02020603050405020304" pitchFamily="18" charset="0"/>
                        </a:rPr>
                        <a:t>药品</a:t>
                      </a:r>
                      <a:endParaRPr lang="zh-CN" altLang="en-US" sz="1400" b="1" dirty="0">
                        <a:latin typeface="+mn-ea"/>
                        <a:ea typeface="+mn-e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latin typeface="+mn-ea"/>
                          <a:ea typeface="+mn-ea"/>
                        </a:rPr>
                        <a:t>  否</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2" name="矩形 1"/>
          <p:cNvSpPr/>
          <p:nvPr/>
        </p:nvSpPr>
        <p:spPr>
          <a:xfrm>
            <a:off x="2" y="185443"/>
            <a:ext cx="1091444" cy="5567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基本信息</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1/3</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灯片编号占位符 8"/>
          <p:cNvSpPr>
            <a:spLocks noGrp="1"/>
          </p:cNvSpPr>
          <p:nvPr>
            <p:ph type="sldNum" sz="quarter" idx="12"/>
            <p:custDataLst>
              <p:tags r:id="rId2"/>
            </p:custDataLst>
          </p:nvPr>
        </p:nvSpPr>
        <p:spPr/>
        <p:txBody>
          <a:bodyPr/>
          <a:lstStyle/>
          <a:p>
            <a:r>
              <a:rPr lang="en-US" altLang="zh-CN" dirty="0"/>
              <a:t>1/8</a:t>
            </a:r>
            <a:endParaRPr lang="zh-CN" altLang="en-US" dirty="0"/>
          </a:p>
        </p:txBody>
      </p:sp>
      <p:pic>
        <p:nvPicPr>
          <p:cNvPr id="10"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185" y="251671"/>
            <a:ext cx="970164" cy="3599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308682" y="218725"/>
            <a:ext cx="8783761" cy="450684"/>
          </a:xfrm>
          <a:prstGeom prst="rect">
            <a:avLst/>
          </a:prstGeom>
          <a:noFill/>
        </p:spPr>
        <p:txBody>
          <a:bodyPr>
            <a:normAutofit/>
          </a:bodyPr>
          <a:lstStyle/>
          <a:p>
            <a:r>
              <a:rPr lang="zh-CN" altLang="en-US" sz="2400" b="1" dirty="0">
                <a:solidFill>
                  <a:schemeClr val="tx1"/>
                </a:solidFill>
                <a:latin typeface="+mn-ea"/>
                <a:ea typeface="+mn-ea"/>
              </a:rPr>
              <a:t>参照药品</a:t>
            </a:r>
            <a:r>
              <a:rPr lang="zh-CN" altLang="en-US" sz="2400" b="1" dirty="0">
                <a:latin typeface="+mn-ea"/>
                <a:ea typeface="+mn-ea"/>
              </a:rPr>
              <a:t>：注射用紫杉醇脂质体</a:t>
            </a:r>
          </a:p>
        </p:txBody>
      </p:sp>
      <p:sp>
        <p:nvSpPr>
          <p:cNvPr id="2" name="矩形 1"/>
          <p:cNvSpPr/>
          <p:nvPr/>
        </p:nvSpPr>
        <p:spPr>
          <a:xfrm>
            <a:off x="2" y="185443"/>
            <a:ext cx="1091444" cy="5567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基本信息</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2/3</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灯片编号占位符 8">
            <a:extLst>
              <a:ext uri="{FF2B5EF4-FFF2-40B4-BE49-F238E27FC236}">
                <a16:creationId xmlns:a16="http://schemas.microsoft.com/office/drawing/2014/main" id="{707511E4-9DEE-4E5D-B8F9-2A026215D95F}"/>
              </a:ext>
            </a:extLst>
          </p:cNvPr>
          <p:cNvSpPr>
            <a:spLocks noGrp="1"/>
          </p:cNvSpPr>
          <p:nvPr>
            <p:ph type="sldNum" sz="quarter" idx="12"/>
            <p:custDataLst>
              <p:tags r:id="rId1"/>
            </p:custDataLst>
          </p:nvPr>
        </p:nvSpPr>
        <p:spPr>
          <a:xfrm>
            <a:off x="9348022" y="6356350"/>
            <a:ext cx="2077784" cy="365125"/>
          </a:xfrm>
        </p:spPr>
        <p:txBody>
          <a:bodyPr/>
          <a:lstStyle/>
          <a:p>
            <a:r>
              <a:rPr lang="en-US" altLang="zh-CN" dirty="0"/>
              <a:t>2/8</a:t>
            </a:r>
            <a:endParaRPr lang="zh-CN" altLang="en-US" dirty="0"/>
          </a:p>
        </p:txBody>
      </p:sp>
      <p:sp>
        <p:nvSpPr>
          <p:cNvPr id="15" name="文本框 14">
            <a:extLst>
              <a:ext uri="{FF2B5EF4-FFF2-40B4-BE49-F238E27FC236}">
                <a16:creationId xmlns:a16="http://schemas.microsoft.com/office/drawing/2014/main" id="{19E20317-A270-4F1D-9835-CB6D668A5025}"/>
              </a:ext>
            </a:extLst>
          </p:cNvPr>
          <p:cNvSpPr txBox="1"/>
          <p:nvPr/>
        </p:nvSpPr>
        <p:spPr>
          <a:xfrm>
            <a:off x="133350" y="6518731"/>
            <a:ext cx="82486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1. </a:t>
            </a: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注射用紫杉醇聚合物胶束说明书   </a:t>
            </a:r>
            <a:r>
              <a:rPr kumimoji="0" lang="en-US" altLang="zh-CN"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2.  </a:t>
            </a: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注射用紫杉醇脂质体说明书   </a:t>
            </a:r>
            <a:r>
              <a:rPr kumimoji="0" lang="en-US" altLang="zh-CN"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3.</a:t>
            </a: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中国临床肿瘤协会（</a:t>
            </a:r>
            <a:r>
              <a:rPr kumimoji="0" lang="en-US" altLang="zh-CN" sz="800" b="0" i="0" u="none" strike="noStrike" kern="1200" cap="none" spc="0" normalizeH="0" baseline="0" noProof="0" dirty="0" err="1">
                <a:ln>
                  <a:noFill/>
                </a:ln>
                <a:solidFill>
                  <a:prstClr val="black">
                    <a:lumMod val="75000"/>
                    <a:lumOff val="25000"/>
                  </a:prstClr>
                </a:solidFill>
                <a:effectLst/>
                <a:uLnTx/>
                <a:uFillTx/>
                <a:latin typeface="微软雅黑"/>
                <a:ea typeface="微软雅黑"/>
                <a:cs typeface="+mn-cs"/>
              </a:rPr>
              <a:t>CSCO</a:t>
            </a: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）非小细胞肺癌诊疗指南</a:t>
            </a:r>
            <a:r>
              <a:rPr kumimoji="0" lang="en-US" altLang="zh-CN"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2023</a:t>
            </a: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版</a:t>
            </a:r>
            <a:r>
              <a:rPr kumimoji="0" lang="en-US" altLang="zh-CN"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a:t>
            </a:r>
            <a:endPar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sp>
        <p:nvSpPr>
          <p:cNvPr id="17" name="文本框 17">
            <a:extLst>
              <a:ext uri="{FF2B5EF4-FFF2-40B4-BE49-F238E27FC236}">
                <a16:creationId xmlns:a16="http://schemas.microsoft.com/office/drawing/2014/main" id="{2E4022F8-0D87-4AC3-8ABD-4E923FF1E3AD}"/>
              </a:ext>
            </a:extLst>
          </p:cNvPr>
          <p:cNvSpPr txBox="1"/>
          <p:nvPr>
            <p:custDataLst>
              <p:tags r:id="rId2"/>
            </p:custDataLst>
          </p:nvPr>
        </p:nvSpPr>
        <p:spPr>
          <a:xfrm>
            <a:off x="1183725" y="928287"/>
            <a:ext cx="5443578" cy="387798"/>
          </a:xfrm>
          <a:prstGeom prst="rect">
            <a:avLst/>
          </a:prstGeom>
          <a:noFill/>
        </p:spPr>
        <p:txBody>
          <a:bodyPr wrap="square">
            <a:spAutoFit/>
          </a:bodyPr>
          <a:lstStyle/>
          <a:p>
            <a:pPr lvl="0">
              <a:lnSpc>
                <a:spcPct val="120000"/>
              </a:lnSpc>
              <a:spcAft>
                <a:spcPts val="300"/>
              </a:spcAft>
              <a:defRPr/>
            </a:pPr>
            <a:r>
              <a:rPr kumimoji="0" lang="zh-CN" altLang="en-US" sz="1600" b="1" i="0" u="none" strike="noStrike" kern="1200" cap="none" spc="0" normalizeH="0" baseline="0" noProof="0" dirty="0">
                <a:ln>
                  <a:noFill/>
                </a:ln>
                <a:solidFill>
                  <a:prstClr val="black"/>
                </a:solidFill>
                <a:effectLst/>
                <a:uLnTx/>
                <a:uFillTx/>
                <a:latin typeface="微软雅黑"/>
                <a:ea typeface="微软雅黑"/>
                <a:cs typeface="+mn-cs"/>
              </a:rPr>
              <a:t>建议参照药品：注射用</a:t>
            </a:r>
            <a:r>
              <a:rPr lang="zh-CN" altLang="en-US" sz="1600" b="1" dirty="0">
                <a:latin typeface="+mn-ea"/>
              </a:rPr>
              <a:t>紫杉醇脂质体</a:t>
            </a:r>
            <a:endPar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endParaRPr>
          </a:p>
        </p:txBody>
      </p:sp>
      <p:sp>
        <p:nvSpPr>
          <p:cNvPr id="18" name="矩形 17">
            <a:extLst>
              <a:ext uri="{FF2B5EF4-FFF2-40B4-BE49-F238E27FC236}">
                <a16:creationId xmlns:a16="http://schemas.microsoft.com/office/drawing/2014/main" id="{CC031046-60A3-4A68-82FF-995814C48A7E}"/>
              </a:ext>
            </a:extLst>
          </p:cNvPr>
          <p:cNvSpPr/>
          <p:nvPr/>
        </p:nvSpPr>
        <p:spPr>
          <a:xfrm>
            <a:off x="1200503" y="1384183"/>
            <a:ext cx="9956856" cy="738664"/>
          </a:xfrm>
          <a:prstGeom prst="rect">
            <a:avLst/>
          </a:prstGeom>
        </p:spPr>
        <p:txBody>
          <a:bodyPr wrap="square">
            <a:spAutoFit/>
          </a:bodyPr>
          <a:lstStyle/>
          <a:p>
            <a:pPr lvl="0">
              <a:lnSpc>
                <a:spcPct val="150000"/>
              </a:lnSpc>
              <a:defRPr/>
            </a:pPr>
            <a:r>
              <a:rPr lang="zh-CN" altLang="en-US" sz="1400" dirty="0"/>
              <a:t>注射用紫杉醇脂质体</a:t>
            </a:r>
            <a:r>
              <a:rPr kumimoji="0" lang="zh-CN" altLang="en-US" sz="1400" b="0" i="0" u="none" strike="noStrike" kern="1200" cap="none" spc="0" normalizeH="0" baseline="0" noProof="0" dirty="0">
                <a:ln>
                  <a:noFill/>
                </a:ln>
                <a:solidFill>
                  <a:prstClr val="black"/>
                </a:solidFill>
                <a:effectLst/>
                <a:uLnTx/>
                <a:uFillTx/>
                <a:latin typeface="微软雅黑"/>
                <a:ea typeface="微软雅黑"/>
                <a:cs typeface="+mn-cs"/>
              </a:rPr>
              <a:t>与本品</a:t>
            </a:r>
            <a:r>
              <a:rPr lang="zh-CN" altLang="en-US" sz="1400" dirty="0"/>
              <a:t>具有相同的主要成分紫杉醇，相同的非小细胞肺癌一线治疗获批适应症。同时临床应用广泛，被</a:t>
            </a:r>
            <a:r>
              <a:rPr lang="en-US" sz="1400" dirty="0"/>
              <a:t>CSCO</a:t>
            </a:r>
            <a:r>
              <a:rPr lang="zh-CN" altLang="en-US" sz="1400" dirty="0"/>
              <a:t>指南收录为</a:t>
            </a:r>
            <a:r>
              <a:rPr lang="en-US" altLang="zh-CN" sz="1400" dirty="0"/>
              <a:t>Ⅰ</a:t>
            </a:r>
            <a:r>
              <a:rPr lang="zh-CN" altLang="en-US" sz="1400" dirty="0"/>
              <a:t>级推荐，</a:t>
            </a:r>
            <a:r>
              <a:rPr lang="zh-CN" altLang="en-US" sz="1400" dirty="0">
                <a:solidFill>
                  <a:prstClr val="black"/>
                </a:solidFill>
                <a:latin typeface="微软雅黑"/>
              </a:rPr>
              <a:t>因此建议作为参照品。</a:t>
            </a:r>
            <a:endParaRPr kumimoji="0" lang="zh-CN" altLang="en-US" sz="1400" b="1" i="0" u="none" strike="noStrike" kern="1200" cap="none" spc="0" normalizeH="0" baseline="0" noProof="0" dirty="0">
              <a:ln>
                <a:noFill/>
              </a:ln>
              <a:solidFill>
                <a:prstClr val="black"/>
              </a:solidFill>
              <a:effectLst/>
              <a:uLnTx/>
              <a:uFillTx/>
              <a:latin typeface="微软雅黑"/>
              <a:ea typeface="微软雅黑"/>
              <a:cs typeface="+mn-cs"/>
            </a:endParaRPr>
          </a:p>
        </p:txBody>
      </p:sp>
      <p:graphicFrame>
        <p:nvGraphicFramePr>
          <p:cNvPr id="19" name="表格 7">
            <a:extLst>
              <a:ext uri="{FF2B5EF4-FFF2-40B4-BE49-F238E27FC236}">
                <a16:creationId xmlns:a16="http://schemas.microsoft.com/office/drawing/2014/main" id="{D99A75D8-ECB8-47DA-B9A1-E41DA4AB1C44}"/>
              </a:ext>
            </a:extLst>
          </p:cNvPr>
          <p:cNvGraphicFramePr>
            <a:graphicFrameLocks noGrp="1"/>
          </p:cNvGraphicFramePr>
          <p:nvPr>
            <p:extLst>
              <p:ext uri="{D42A27DB-BD31-4B8C-83A1-F6EECF244321}">
                <p14:modId xmlns:p14="http://schemas.microsoft.com/office/powerpoint/2010/main" val="2898500991"/>
              </p:ext>
            </p:extLst>
          </p:nvPr>
        </p:nvGraphicFramePr>
        <p:xfrm>
          <a:off x="1208892" y="2215959"/>
          <a:ext cx="9744858" cy="1814446"/>
        </p:xfrm>
        <a:graphic>
          <a:graphicData uri="http://schemas.openxmlformats.org/drawingml/2006/table">
            <a:tbl>
              <a:tblPr firstRow="1" bandRow="1">
                <a:tableStyleId>{5C22544A-7EE6-4342-B048-85BDC9FD1C3A}</a:tableStyleId>
              </a:tblPr>
              <a:tblGrid>
                <a:gridCol w="1629061">
                  <a:extLst>
                    <a:ext uri="{9D8B030D-6E8A-4147-A177-3AD203B41FA5}">
                      <a16:colId xmlns:a16="http://schemas.microsoft.com/office/drawing/2014/main" val="2960931590"/>
                    </a:ext>
                  </a:extLst>
                </a:gridCol>
                <a:gridCol w="1465187">
                  <a:extLst>
                    <a:ext uri="{9D8B030D-6E8A-4147-A177-3AD203B41FA5}">
                      <a16:colId xmlns:a16="http://schemas.microsoft.com/office/drawing/2014/main" val="1056909699"/>
                    </a:ext>
                  </a:extLst>
                </a:gridCol>
                <a:gridCol w="6650610">
                  <a:extLst>
                    <a:ext uri="{9D8B030D-6E8A-4147-A177-3AD203B41FA5}">
                      <a16:colId xmlns:a16="http://schemas.microsoft.com/office/drawing/2014/main" val="933459234"/>
                    </a:ext>
                  </a:extLst>
                </a:gridCol>
              </a:tblGrid>
              <a:tr h="632016">
                <a:tc rowSpan="2">
                  <a:txBody>
                    <a:bodyPr/>
                    <a:lstStyle/>
                    <a:p>
                      <a:pPr algn="l"/>
                      <a:r>
                        <a:rPr lang="en-US" altLang="zh-CN" sz="1400" b="0" dirty="0">
                          <a:solidFill>
                            <a:schemeClr val="tx1"/>
                          </a:solidFill>
                          <a:effectLst/>
                          <a:latin typeface="+mn-ea"/>
                          <a:ea typeface="+mn-ea"/>
                        </a:rPr>
                        <a:t>1.</a:t>
                      </a:r>
                      <a:r>
                        <a:rPr lang="zh-CN" altLang="en-US" sz="1400" b="0" dirty="0">
                          <a:solidFill>
                            <a:schemeClr val="tx1"/>
                          </a:solidFill>
                          <a:effectLst/>
                          <a:latin typeface="+mn-ea"/>
                          <a:ea typeface="+mn-ea"/>
                        </a:rPr>
                        <a:t>相似程度高</a:t>
                      </a:r>
                    </a:p>
                  </a:txBody>
                  <a:tcPr anchor="ctr">
                    <a:lnL w="12700" cap="flat" cmpd="sng" algn="ctr">
                      <a:solidFill>
                        <a:srgbClr val="FF0000"/>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a:r>
                        <a:rPr lang="zh-CN" altLang="en-US" sz="1400" b="0" dirty="0">
                          <a:solidFill>
                            <a:schemeClr val="tx1"/>
                          </a:solidFill>
                          <a:effectLst/>
                          <a:latin typeface="+mn-ea"/>
                          <a:ea typeface="+mn-ea"/>
                        </a:rPr>
                        <a:t>①相同适应症</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l">
                        <a:lnSpc>
                          <a:spcPct val="100000"/>
                        </a:lnSpc>
                      </a:pPr>
                      <a:r>
                        <a:rPr lang="zh-CN" altLang="en-US" sz="1400" b="0" dirty="0">
                          <a:solidFill>
                            <a:schemeClr val="tx1"/>
                          </a:solidFill>
                        </a:rPr>
                        <a:t>非小细胞肺癌一线治疗</a:t>
                      </a:r>
                      <a:endParaRPr lang="zh-CN" altLang="en-US" sz="1400" b="0" dirty="0">
                        <a:solidFill>
                          <a:schemeClr val="tx1"/>
                        </a:solidFill>
                        <a:effectLst/>
                        <a:latin typeface="+mn-ea"/>
                        <a:ea typeface="+mn-ea"/>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51471595"/>
                  </a:ext>
                </a:extLst>
              </a:tr>
              <a:tr h="590550">
                <a:tc vMerge="1">
                  <a:txBody>
                    <a:bodyPr/>
                    <a:lstStyle/>
                    <a:p>
                      <a:pPr algn="ctr"/>
                      <a:endParaRPr lang="zh-CN" altLang="en-US" sz="1100" b="0" dirty="0">
                        <a:solidFill>
                          <a:schemeClr val="tx1"/>
                        </a:solidFill>
                        <a:effectLst/>
                        <a:highlight>
                          <a:srgbClr val="FFFF00"/>
                        </a:highlight>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zh-CN" altLang="en-US" sz="1400" b="0" dirty="0">
                          <a:solidFill>
                            <a:schemeClr val="tx1"/>
                          </a:solidFill>
                          <a:effectLst/>
                          <a:latin typeface="+mn-ea"/>
                          <a:ea typeface="+mn-ea"/>
                        </a:rPr>
                        <a:t>②同</a:t>
                      </a:r>
                      <a:r>
                        <a:rPr lang="zh-CN" altLang="en-US" sz="1400" b="0" kern="1200" dirty="0">
                          <a:solidFill>
                            <a:schemeClr val="tx1"/>
                          </a:solidFill>
                          <a:effectLst/>
                          <a:latin typeface="+mn-ea"/>
                          <a:ea typeface="+mn-ea"/>
                          <a:cs typeface="+mn-cs"/>
                        </a:rPr>
                        <a:t>主要成分</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0" dirty="0"/>
                        <a:t>主要成分：</a:t>
                      </a:r>
                      <a:r>
                        <a:rPr lang="zh-CN" altLang="en-US" sz="1400" b="0" kern="1200" dirty="0">
                          <a:solidFill>
                            <a:schemeClr val="tx1"/>
                          </a:solidFill>
                          <a:latin typeface="+mn-lt"/>
                          <a:ea typeface="+mn-ea"/>
                          <a:cs typeface="+mn-cs"/>
                        </a:rPr>
                        <a:t>紫杉醇</a:t>
                      </a:r>
                    </a:p>
                  </a:txBody>
                  <a:tcPr anchor="ctr">
                    <a:lnL w="12700" cap="flat" cmpd="sng" algn="ctr">
                      <a:solidFill>
                        <a:schemeClr val="bg2">
                          <a:lumMod val="9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80909474"/>
                  </a:ext>
                </a:extLst>
              </a:tr>
              <a:tr h="591880">
                <a:tc gridSpan="2">
                  <a:txBody>
                    <a:bodyPr/>
                    <a:lstStyle/>
                    <a:p>
                      <a:pPr algn="l"/>
                      <a:r>
                        <a:rPr lang="en-US" altLang="zh-CN" sz="1400" b="0" dirty="0">
                          <a:solidFill>
                            <a:schemeClr val="tx1"/>
                          </a:solidFill>
                          <a:effectLst/>
                          <a:latin typeface="+mn-ea"/>
                          <a:ea typeface="+mn-ea"/>
                        </a:rPr>
                        <a:t>2. </a:t>
                      </a:r>
                      <a:r>
                        <a:rPr lang="zh-CN" altLang="en-US" sz="1400" b="0" dirty="0">
                          <a:solidFill>
                            <a:schemeClr val="tx1"/>
                          </a:solidFill>
                          <a:effectLst/>
                          <a:latin typeface="+mn-ea"/>
                          <a:ea typeface="+mn-ea"/>
                        </a:rPr>
                        <a:t>标准治疗药物</a:t>
                      </a:r>
                    </a:p>
                  </a:txBody>
                  <a:tcPr anchor="ctr">
                    <a:lnL w="12700" cap="flat" cmpd="sng" algn="ctr">
                      <a:solidFill>
                        <a:srgbClr val="FF0000"/>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pPr algn="ctr"/>
                      <a:r>
                        <a:rPr lang="en-US" altLang="zh-CN" sz="1100" b="0" dirty="0">
                          <a:solidFill>
                            <a:schemeClr val="tx1"/>
                          </a:solidFill>
                          <a:effectLst/>
                          <a:latin typeface="+mn-ea"/>
                          <a:ea typeface="+mn-ea"/>
                        </a:rPr>
                        <a:t>3. </a:t>
                      </a:r>
                      <a:r>
                        <a:rPr lang="zh-CN" altLang="en-US" sz="1100" b="0" dirty="0">
                          <a:solidFill>
                            <a:schemeClr val="tx1"/>
                          </a:solidFill>
                          <a:effectLst/>
                          <a:latin typeface="+mn-ea"/>
                          <a:ea typeface="+mn-ea"/>
                        </a:rPr>
                        <a:t>标准治疗药物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effectLst/>
                          <a:latin typeface="+mn-ea"/>
                          <a:ea typeface="+mn-ea"/>
                        </a:rPr>
                        <a:t>《CSCO</a:t>
                      </a:r>
                      <a:r>
                        <a:rPr lang="zh-CN" altLang="en-US" sz="1400" b="0" dirty="0">
                          <a:solidFill>
                            <a:schemeClr val="tx1"/>
                          </a:solidFill>
                          <a:effectLst/>
                          <a:latin typeface="+mn-ea"/>
                          <a:ea typeface="+mn-ea"/>
                        </a:rPr>
                        <a:t>非小细胞肺癌指南（</a:t>
                      </a:r>
                      <a:r>
                        <a:rPr lang="en-US" altLang="zh-CN" sz="1400" b="0" dirty="0">
                          <a:solidFill>
                            <a:schemeClr val="tx1"/>
                          </a:solidFill>
                          <a:effectLst/>
                          <a:latin typeface="+mn-ea"/>
                          <a:ea typeface="+mn-ea"/>
                        </a:rPr>
                        <a:t>2023</a:t>
                      </a:r>
                      <a:r>
                        <a:rPr lang="zh-CN" altLang="en-US" sz="1400" b="0" dirty="0">
                          <a:solidFill>
                            <a:schemeClr val="tx1"/>
                          </a:solidFill>
                          <a:effectLst/>
                          <a:latin typeface="+mn-ea"/>
                          <a:ea typeface="+mn-ea"/>
                        </a:rPr>
                        <a:t>）</a:t>
                      </a:r>
                      <a:r>
                        <a:rPr lang="en-US" altLang="zh-CN" sz="1400" b="0" dirty="0">
                          <a:solidFill>
                            <a:schemeClr val="tx1"/>
                          </a:solidFill>
                          <a:effectLst/>
                          <a:latin typeface="+mn-ea"/>
                          <a:ea typeface="+mn-ea"/>
                        </a:rPr>
                        <a:t>》</a:t>
                      </a:r>
                      <a:r>
                        <a:rPr lang="en-US" altLang="zh-CN" sz="1400" b="0" dirty="0"/>
                        <a:t>Ⅰ</a:t>
                      </a:r>
                      <a:r>
                        <a:rPr lang="zh-CN" altLang="en-US" sz="1400" b="0" dirty="0"/>
                        <a:t>级</a:t>
                      </a:r>
                      <a:r>
                        <a:rPr lang="zh-CN" altLang="en-US" sz="1400" b="0" dirty="0">
                          <a:solidFill>
                            <a:schemeClr val="tx1"/>
                          </a:solidFill>
                          <a:effectLst/>
                          <a:latin typeface="+mn-ea"/>
                          <a:ea typeface="+mn-ea"/>
                        </a:rPr>
                        <a:t>推荐用于</a:t>
                      </a:r>
                      <a:r>
                        <a:rPr lang="zh-CN" altLang="en-US" sz="1400" b="0" dirty="0">
                          <a:solidFill>
                            <a:schemeClr val="tx1"/>
                          </a:solidFill>
                        </a:rPr>
                        <a:t>非小细胞肺癌一线治疗</a:t>
                      </a:r>
                      <a:endParaRPr lang="zh-CN" altLang="en-US" sz="1400" b="0" dirty="0">
                        <a:solidFill>
                          <a:schemeClr val="tx1"/>
                        </a:solidFill>
                        <a:effectLst/>
                        <a:latin typeface="+mn-ea"/>
                        <a:ea typeface="+mn-ea"/>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83281180"/>
                  </a:ext>
                </a:extLst>
              </a:tr>
            </a:tbl>
          </a:graphicData>
        </a:graphic>
      </p:graphicFrame>
      <p:pic>
        <p:nvPicPr>
          <p:cNvPr id="10"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185" y="251671"/>
            <a:ext cx="970164" cy="359990"/>
          </a:xfrm>
          <a:prstGeom prst="rect">
            <a:avLst/>
          </a:prstGeom>
        </p:spPr>
      </p:pic>
      <p:sp>
        <p:nvSpPr>
          <p:cNvPr id="11" name="文本框 19">
            <a:extLst>
              <a:ext uri="{FF2B5EF4-FFF2-40B4-BE49-F238E27FC236}">
                <a16:creationId xmlns:a16="http://schemas.microsoft.com/office/drawing/2014/main" id="{80A88D8D-A3D3-4FDE-B943-2BCF5F0F7E36}"/>
              </a:ext>
            </a:extLst>
          </p:cNvPr>
          <p:cNvSpPr txBox="1"/>
          <p:nvPr/>
        </p:nvSpPr>
        <p:spPr>
          <a:xfrm>
            <a:off x="1208014" y="4160061"/>
            <a:ext cx="9756397" cy="2077492"/>
          </a:xfrm>
          <a:prstGeom prst="rect">
            <a:avLst/>
          </a:prstGeom>
          <a:noFill/>
          <a:ln w="19050">
            <a:solidFill>
              <a:srgbClr val="FF0000"/>
            </a:solidFill>
          </a:ln>
          <a:extLst>
            <a:ext uri="{909E8E84-426E-40DD-AFC4-6F175D3DCCD1}">
              <a14:hiddenFill xmlns:a14="http://schemas.microsoft.com/office/drawing/2010/main">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14:hiddenFill>
            </a:ext>
          </a:extLst>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与参照药品相比的优势：</a:t>
            </a:r>
          </a:p>
          <a:p>
            <a:pPr marL="176213" lvl="1" indent="-176213">
              <a:lnSpc>
                <a:spcPct val="150000"/>
              </a:lnSpc>
              <a:buFontTx/>
              <a:buAutoNum type="arabicPeriod"/>
            </a:pPr>
            <a:r>
              <a:rPr lang="zh-CN" altLang="en-US" sz="1400" dirty="0">
                <a:latin typeface="微软雅黑" panose="020B0503020204020204" pitchFamily="34" charset="-122"/>
                <a:ea typeface="微软雅黑" panose="020B0503020204020204" pitchFamily="34" charset="-122"/>
              </a:rPr>
              <a:t>注射用紫杉醇聚合物胶束相较于</a:t>
            </a:r>
            <a:r>
              <a:rPr lang="zh-CN" altLang="en-US" sz="1400" dirty="0"/>
              <a:t>紫杉醇脂质体</a:t>
            </a:r>
            <a:r>
              <a:rPr lang="zh-CN" altLang="en-US" sz="1400" dirty="0">
                <a:solidFill>
                  <a:srgbClr val="FF0000"/>
                </a:solidFill>
                <a:latin typeface="微软雅黑" panose="020B0503020204020204" pitchFamily="34" charset="-122"/>
                <a:ea typeface="微软雅黑" panose="020B0503020204020204" pitchFamily="34" charset="-122"/>
              </a:rPr>
              <a:t>疗效数据优异</a:t>
            </a:r>
            <a:r>
              <a:rPr lang="zh-CN" altLang="en-US" sz="1400" dirty="0">
                <a:latin typeface="微软雅黑" panose="020B0503020204020204" pitchFamily="34" charset="-122"/>
                <a:ea typeface="微软雅黑" panose="020B0503020204020204" pitchFamily="34" charset="-122"/>
              </a:rPr>
              <a:t>，显著提高总体</a:t>
            </a:r>
            <a:r>
              <a:rPr lang="zh-CN" altLang="en-US" sz="1400" dirty="0">
                <a:solidFill>
                  <a:srgbClr val="FF0000"/>
                </a:solidFill>
                <a:latin typeface="微软雅黑" panose="020B0503020204020204" pitchFamily="34" charset="-122"/>
                <a:ea typeface="微软雅黑" panose="020B0503020204020204" pitchFamily="34" charset="-122"/>
              </a:rPr>
              <a:t>客观缓解率</a:t>
            </a:r>
            <a:r>
              <a:rPr lang="en-US" altLang="zh-CN" sz="1400" dirty="0">
                <a:solidFill>
                  <a:srgbClr val="FF0000"/>
                </a:solidFill>
                <a:latin typeface="微软雅黑" panose="020B0503020204020204" pitchFamily="34" charset="-122"/>
                <a:ea typeface="微软雅黑" panose="020B0503020204020204" pitchFamily="34" charset="-122"/>
              </a:rPr>
              <a:t>ORR</a:t>
            </a:r>
            <a:r>
              <a:rPr lang="zh-CN" altLang="en-US" sz="1400" dirty="0">
                <a:solidFill>
                  <a:prstClr val="black"/>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显著延长</a:t>
            </a:r>
            <a:r>
              <a:rPr lang="zh-CN" altLang="en-US" sz="1400" dirty="0">
                <a:solidFill>
                  <a:srgbClr val="FF0000"/>
                </a:solidFill>
                <a:latin typeface="微软雅黑" panose="020B0503020204020204" pitchFamily="34" charset="-122"/>
                <a:ea typeface="微软雅黑" panose="020B0503020204020204" pitchFamily="34" charset="-122"/>
              </a:rPr>
              <a:t>无进展生存期</a:t>
            </a:r>
            <a:r>
              <a:rPr lang="en-US" altLang="zh-CN" sz="1400" dirty="0">
                <a:solidFill>
                  <a:srgbClr val="FF0000"/>
                </a:solidFill>
                <a:latin typeface="微软雅黑" panose="020B0503020204020204" pitchFamily="34" charset="-122"/>
                <a:ea typeface="微软雅黑" panose="020B0503020204020204" pitchFamily="34" charset="-122"/>
              </a:rPr>
              <a:t>PFS</a:t>
            </a:r>
            <a:r>
              <a:rPr lang="zh-CN" altLang="en-US" sz="1400" dirty="0">
                <a:solidFill>
                  <a:srgbClr val="FF0000"/>
                </a:solidFill>
                <a:latin typeface="微软雅黑" panose="020B0503020204020204" pitchFamily="34" charset="-122"/>
                <a:ea typeface="微软雅黑" panose="020B0503020204020204" pitchFamily="34" charset="-122"/>
              </a:rPr>
              <a:t>。</a:t>
            </a:r>
            <a:endParaRPr lang="zh-CN" altLang="en-US" sz="1400" noProof="0" dirty="0">
              <a:ln>
                <a:noFill/>
              </a:ln>
              <a:solidFill>
                <a:srgbClr val="FF0000"/>
              </a:solidFill>
              <a:effectLst/>
              <a:uLnTx/>
              <a:uFillTx/>
              <a:latin typeface="微软雅黑" panose="020B0503020204020204" pitchFamily="34" charset="-122"/>
              <a:ea typeface="微软雅黑" panose="020B0503020204020204" pitchFamily="34" charset="-122"/>
              <a:cs typeface="+mj-cs"/>
              <a:sym typeface="+mn-ea"/>
            </a:endParaRPr>
          </a:p>
          <a:p>
            <a:pPr lvl="0">
              <a:lnSpc>
                <a:spcPct val="150000"/>
              </a:lnSpc>
              <a:defRPr/>
            </a:pPr>
            <a:r>
              <a:rPr lang="en-US" altLang="zh-CN" sz="1400" dirty="0">
                <a:latin typeface="微软雅黑" panose="020B0503020204020204" pitchFamily="34" charset="-122"/>
                <a:ea typeface="微软雅黑" panose="020B0503020204020204" pitchFamily="34" charset="-122"/>
              </a:rPr>
              <a:t>2. </a:t>
            </a:r>
            <a:r>
              <a:rPr lang="zh-CN" altLang="en-US" sz="1400" dirty="0">
                <a:latin typeface="微软雅黑" panose="020B0503020204020204" pitchFamily="34" charset="-122"/>
                <a:ea typeface="微软雅黑" panose="020B0503020204020204" pitchFamily="34" charset="-122"/>
              </a:rPr>
              <a:t>注射用紫杉醇聚合物胶束在</a:t>
            </a:r>
            <a:r>
              <a:rPr lang="zh-CN" altLang="en-US" sz="1400" dirty="0">
                <a:solidFill>
                  <a:srgbClr val="FF0000"/>
                </a:solidFill>
                <a:latin typeface="微软雅黑" panose="020B0503020204020204" pitchFamily="34" charset="-122"/>
                <a:ea typeface="微软雅黑" panose="020B0503020204020204" pitchFamily="34" charset="-122"/>
              </a:rPr>
              <a:t>剂量大幅提升（</a:t>
            </a:r>
            <a:r>
              <a:rPr lang="en-US" altLang="zh-CN" sz="1400" dirty="0">
                <a:solidFill>
                  <a:srgbClr val="FF0000"/>
                </a:solidFill>
                <a:latin typeface="微软雅黑" panose="020B0503020204020204" pitchFamily="34" charset="-122"/>
                <a:ea typeface="微软雅黑" panose="020B0503020204020204" pitchFamily="34" charset="-122"/>
              </a:rPr>
              <a:t>300</a:t>
            </a:r>
            <a:r>
              <a:rPr lang="en-US" altLang="en-US" sz="1400" dirty="0">
                <a:solidFill>
                  <a:srgbClr val="FF0000"/>
                </a:solidFill>
                <a:latin typeface="微软雅黑" panose="020B0503020204020204" pitchFamily="34" charset="-122"/>
                <a:ea typeface="微软雅黑" panose="020B0503020204020204" pitchFamily="34" charset="-122"/>
              </a:rPr>
              <a:t>mg/m</a:t>
            </a:r>
            <a:r>
              <a:rPr lang="en-US" altLang="en-US" sz="1400" baseline="30000" dirty="0">
                <a:solidFill>
                  <a:srgbClr val="FF0000"/>
                </a:solidFill>
                <a:latin typeface="微软雅黑" panose="020B0503020204020204" pitchFamily="34" charset="-122"/>
                <a:ea typeface="微软雅黑" panose="020B0503020204020204" pitchFamily="34" charset="-122"/>
              </a:rPr>
              <a:t>2</a:t>
            </a:r>
            <a:r>
              <a:rPr lang="zh-CN" altLang="en-US" sz="1400" dirty="0">
                <a:solidFill>
                  <a:srgbClr val="FF0000"/>
                </a:solidFill>
                <a:latin typeface="微软雅黑" panose="020B0503020204020204" pitchFamily="34" charset="-122"/>
                <a:ea typeface="微软雅黑" panose="020B0503020204020204" pitchFamily="34" charset="-122"/>
              </a:rPr>
              <a:t>）、无需进行过敏预处理、无需特别输液装置、无需配液振荡器</a:t>
            </a:r>
            <a:r>
              <a:rPr lang="zh-CN" altLang="en-US" sz="1400" dirty="0">
                <a:latin typeface="微软雅黑" panose="020B0503020204020204" pitchFamily="34" charset="-122"/>
                <a:ea typeface="微软雅黑" panose="020B0503020204020204" pitchFamily="34" charset="-122"/>
              </a:rPr>
              <a:t>的前提下，相较于紫杉醇脂质体</a:t>
            </a:r>
            <a:r>
              <a:rPr lang="zh-CN" altLang="en-US" sz="1400" dirty="0">
                <a:solidFill>
                  <a:srgbClr val="FF0000"/>
                </a:solidFill>
                <a:latin typeface="微软雅黑" panose="020B0503020204020204" pitchFamily="34" charset="-122"/>
                <a:ea typeface="微软雅黑" panose="020B0503020204020204" pitchFamily="34" charset="-122"/>
              </a:rPr>
              <a:t>（</a:t>
            </a:r>
            <a:r>
              <a:rPr lang="en-US" altLang="zh-CN" sz="1400" dirty="0">
                <a:solidFill>
                  <a:srgbClr val="FF0000"/>
                </a:solidFill>
                <a:latin typeface="微软雅黑" panose="020B0503020204020204" pitchFamily="34" charset="-122"/>
                <a:ea typeface="微软雅黑" panose="020B0503020204020204" pitchFamily="34" charset="-122"/>
              </a:rPr>
              <a:t>135-175</a:t>
            </a:r>
            <a:r>
              <a:rPr lang="en-US" altLang="en-US" sz="1400" dirty="0">
                <a:solidFill>
                  <a:srgbClr val="FF0000"/>
                </a:solidFill>
                <a:latin typeface="微软雅黑" panose="020B0503020204020204" pitchFamily="34" charset="-122"/>
                <a:ea typeface="微软雅黑" panose="020B0503020204020204" pitchFamily="34" charset="-122"/>
              </a:rPr>
              <a:t>mg/m</a:t>
            </a:r>
            <a:r>
              <a:rPr lang="en-US" altLang="en-US" sz="1400" baseline="30000" dirty="0">
                <a:solidFill>
                  <a:srgbClr val="FF0000"/>
                </a:solidFill>
                <a:latin typeface="微软雅黑" panose="020B0503020204020204" pitchFamily="34" charset="-122"/>
                <a:ea typeface="微软雅黑" panose="020B0503020204020204" pitchFamily="34" charset="-122"/>
              </a:rPr>
              <a:t>2</a:t>
            </a:r>
            <a:r>
              <a:rPr lang="zh-CN" altLang="en-US" sz="1400" dirty="0">
                <a:solidFill>
                  <a:srgbClr val="FF0000"/>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有更好的安全性，有效提高患者耐受性，减轻患者相关病痛，</a:t>
            </a:r>
            <a:r>
              <a:rPr lang="zh-CN" altLang="en-US" sz="1400" dirty="0">
                <a:solidFill>
                  <a:srgbClr val="FF0000"/>
                </a:solidFill>
                <a:latin typeface="微软雅黑" panose="020B0503020204020204" pitchFamily="34" charset="-122"/>
                <a:ea typeface="微软雅黑" panose="020B0503020204020204" pitchFamily="34" charset="-122"/>
              </a:rPr>
              <a:t>减少相关费用支出</a:t>
            </a:r>
            <a:r>
              <a:rPr lang="zh-CN" altLang="en-US" sz="1400" dirty="0"/>
              <a:t>。</a:t>
            </a:r>
            <a:endParaRPr lang="en-US" altLang="zh-CN" sz="1400" dirty="0"/>
          </a:p>
          <a:p>
            <a:pPr lvl="0">
              <a:lnSpc>
                <a:spcPct val="150000"/>
              </a:lnSpc>
              <a:defRPr/>
            </a:pPr>
            <a:endParaRPr lang="zh-CN" altLang="en-US" sz="14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441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2" y="185443"/>
            <a:ext cx="1091444" cy="5567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基本信息</a:t>
            </a:r>
            <a:r>
              <a:rPr lang="en-US" altLang="zh-CN" sz="1600" b="1" dirty="0">
                <a:solidFill>
                  <a:prstClr val="white"/>
                </a:solidFill>
                <a:latin typeface="微软雅黑" panose="020B0503020204020204" pitchFamily="34" charset="-122"/>
                <a:ea typeface="微软雅黑" panose="020B0503020204020204" pitchFamily="34" charset="-122"/>
              </a:rPr>
              <a:t>3</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6" name="标题 4"/>
          <p:cNvSpPr txBox="1"/>
          <p:nvPr/>
        </p:nvSpPr>
        <p:spPr>
          <a:xfrm>
            <a:off x="1133389" y="260059"/>
            <a:ext cx="9302515" cy="567339"/>
          </a:xfrm>
          <a:prstGeom prst="rect">
            <a:avLst/>
          </a:prstGeom>
          <a:noFill/>
        </p:spPr>
        <p:txBody>
          <a:bodyPr/>
          <a:lstStyle>
            <a:lvl1pPr algn="l" defTabSz="914400" rtl="0" eaLnBrk="1" latinLnBrk="0" hangingPunct="1">
              <a:lnSpc>
                <a:spcPct val="100000"/>
              </a:lnSpc>
              <a:spcBef>
                <a:spcPct val="0"/>
              </a:spcBef>
              <a:buNone/>
              <a:defRPr sz="2600" b="1" kern="1200">
                <a:solidFill>
                  <a:schemeClr val="accent1"/>
                </a:solidFill>
                <a:latin typeface="微软雅黑" panose="020B0503020204020204" pitchFamily="34" charset="-122"/>
                <a:ea typeface="微软雅黑" panose="020B0503020204020204" pitchFamily="34" charset="-122"/>
                <a:cs typeface="+mj-cs"/>
              </a:defRPr>
            </a:lvl1pPr>
          </a:lstStyle>
          <a:p>
            <a:pPr lvl="0">
              <a:defRPr/>
            </a:pPr>
            <a:r>
              <a:rPr lang="zh-CN" altLang="en-US" sz="2400" dirty="0">
                <a:solidFill>
                  <a:schemeClr val="tx1"/>
                </a:solidFill>
                <a:latin typeface="+mn-ea"/>
                <a:ea typeface="+mn-ea"/>
              </a:rPr>
              <a:t>基因驱动阴性</a:t>
            </a:r>
            <a:r>
              <a:rPr lang="en-US" altLang="zh-CN" sz="2400" dirty="0">
                <a:solidFill>
                  <a:schemeClr val="tx1"/>
                </a:solidFill>
                <a:latin typeface="+mn-ea"/>
                <a:ea typeface="+mn-ea"/>
              </a:rPr>
              <a:t>NSCLC</a:t>
            </a:r>
            <a:r>
              <a:rPr lang="zh-CN" altLang="en-US" sz="2400" dirty="0">
                <a:solidFill>
                  <a:schemeClr val="tx1"/>
                </a:solidFill>
                <a:latin typeface="+mn-ea"/>
                <a:ea typeface="+mn-ea"/>
              </a:rPr>
              <a:t>患者发病率高，既往一线治疗方案有效率有限</a:t>
            </a:r>
          </a:p>
        </p:txBody>
      </p:sp>
      <p:sp>
        <p:nvSpPr>
          <p:cNvPr id="97" name="矩形 96"/>
          <p:cNvSpPr/>
          <p:nvPr/>
        </p:nvSpPr>
        <p:spPr>
          <a:xfrm>
            <a:off x="1529141" y="922789"/>
            <a:ext cx="9040988" cy="41022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8" name="Freeform: Shape 54"/>
          <p:cNvSpPr/>
          <p:nvPr/>
        </p:nvSpPr>
        <p:spPr>
          <a:xfrm>
            <a:off x="1837189" y="1577749"/>
            <a:ext cx="8347046" cy="871835"/>
          </a:xfrm>
          <a:prstGeom prst="roundRect">
            <a:avLst/>
          </a:prstGeom>
          <a:solidFill>
            <a:sysClr val="window" lastClr="FFFFFF"/>
          </a:solidFill>
          <a:ln w="3175" cap="flat" cmpd="sng" algn="ctr">
            <a:noFill/>
            <a:prstDash val="solid"/>
            <a:headEnd type="oval"/>
            <a:tailEnd type="oval"/>
          </a:ln>
          <a:effectLst>
            <a:outerShdw blurRad="139700" dist="38100" dir="3120000" algn="ctr" rotWithShape="0">
              <a:schemeClr val="tx2">
                <a:alpha val="20000"/>
              </a:schemeClr>
            </a:outerShdw>
          </a:effectLst>
        </p:spPr>
        <p:txBody>
          <a:bodyPr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00" name="文本框 42"/>
          <p:cNvSpPr txBox="1"/>
          <p:nvPr/>
        </p:nvSpPr>
        <p:spPr>
          <a:xfrm>
            <a:off x="1929468" y="1672511"/>
            <a:ext cx="8145710" cy="609398"/>
          </a:xfrm>
          <a:prstGeom prst="rect">
            <a:avLst/>
          </a:prstGeom>
          <a:noFill/>
        </p:spPr>
        <p:txBody>
          <a:bodyPr wrap="square">
            <a:spAutoFit/>
          </a:bodyPr>
          <a:lstStyle/>
          <a:p>
            <a:pPr lvl="0" hangingPunct="0">
              <a:lnSpc>
                <a:spcPct val="120000"/>
              </a:lnSpc>
              <a:defRPr/>
            </a:pPr>
            <a:r>
              <a:rPr lang="zh-CN" altLang="en-US" sz="1400" dirty="0"/>
              <a:t>肺癌的发病率和死亡率位居中国第一，</a:t>
            </a:r>
            <a:r>
              <a:rPr lang="en-US" altLang="zh-CN" sz="1400" dirty="0"/>
              <a:t>2022</a:t>
            </a:r>
            <a:r>
              <a:rPr lang="zh-CN" altLang="en-US" sz="1400" dirty="0"/>
              <a:t>年中国新发肺癌病例</a:t>
            </a:r>
            <a:r>
              <a:rPr lang="en-US" altLang="zh-CN" sz="1400" dirty="0"/>
              <a:t>106.06</a:t>
            </a:r>
            <a:r>
              <a:rPr lang="zh-CN" altLang="en-US" sz="1400" dirty="0"/>
              <a:t>万例，世标发病率</a:t>
            </a:r>
            <a:r>
              <a:rPr lang="en-US" altLang="zh-CN" sz="1400" dirty="0"/>
              <a:t>40.78/10</a:t>
            </a:r>
            <a:r>
              <a:rPr lang="zh-CN" altLang="en-US" sz="1400" dirty="0"/>
              <a:t>万；死亡病例</a:t>
            </a:r>
            <a:r>
              <a:rPr lang="en-US" altLang="zh-CN" sz="1400" dirty="0"/>
              <a:t>73.33</a:t>
            </a:r>
            <a:r>
              <a:rPr lang="zh-CN" altLang="en-US" sz="1400" dirty="0"/>
              <a:t>万例，世标死亡率</a:t>
            </a:r>
            <a:r>
              <a:rPr lang="en-US" altLang="zh-CN" sz="1400" dirty="0"/>
              <a:t>26.66/10</a:t>
            </a:r>
            <a:r>
              <a:rPr lang="zh-CN" altLang="en-US" sz="1400" dirty="0"/>
              <a:t>万。</a:t>
            </a:r>
            <a:endParaRPr lang="en-US" altLang="zh-CN" sz="1400" dirty="0"/>
          </a:p>
        </p:txBody>
      </p:sp>
      <p:sp>
        <p:nvSpPr>
          <p:cNvPr id="123" name="文本框 122"/>
          <p:cNvSpPr txBox="1"/>
          <p:nvPr/>
        </p:nvSpPr>
        <p:spPr>
          <a:xfrm>
            <a:off x="5486400" y="1049834"/>
            <a:ext cx="15939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疾病</a:t>
            </a:r>
            <a:r>
              <a:rPr lang="zh-CN" altLang="en-US" sz="1600" b="1" dirty="0">
                <a:solidFill>
                  <a:prstClr val="black"/>
                </a:solidFill>
                <a:latin typeface="微软雅黑" panose="020B0503020204020204" pitchFamily="34" charset="-122"/>
                <a:ea typeface="微软雅黑" panose="020B0503020204020204" pitchFamily="34" charset="-122"/>
              </a:rPr>
              <a:t>基本</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情况</a:t>
            </a:r>
          </a:p>
        </p:txBody>
      </p:sp>
      <p:sp>
        <p:nvSpPr>
          <p:cNvPr id="130" name="文本框 43"/>
          <p:cNvSpPr txBox="1"/>
          <p:nvPr/>
        </p:nvSpPr>
        <p:spPr>
          <a:xfrm>
            <a:off x="1778466" y="5469598"/>
            <a:ext cx="8514826" cy="738664"/>
          </a:xfrm>
          <a:prstGeom prst="rect">
            <a:avLst/>
          </a:prstGeom>
          <a:noFill/>
        </p:spPr>
        <p:txBody>
          <a:bodyPr wrap="square">
            <a:spAutoFit/>
          </a:bodyPr>
          <a:lstStyle/>
          <a:p>
            <a:pPr>
              <a:lnSpc>
                <a:spcPct val="150000"/>
              </a:lnSpc>
            </a:pPr>
            <a:r>
              <a:rPr lang="zh-CN" altLang="en-US" sz="1400" dirty="0"/>
              <a:t>作为首个获批用于一线治疗基因驱动阴性</a:t>
            </a:r>
            <a:r>
              <a:rPr lang="en-US" altLang="zh-CN" sz="1400" dirty="0"/>
              <a:t>NSCLC</a:t>
            </a:r>
            <a:r>
              <a:rPr lang="zh-CN" altLang="en-US" sz="1400" dirty="0"/>
              <a:t>的紫杉醇聚合物胶束，具有含铂双药化疗的最高客观缓解率（超过</a:t>
            </a:r>
            <a:r>
              <a:rPr lang="en-US" altLang="zh-CN" sz="1400" dirty="0"/>
              <a:t>50%</a:t>
            </a:r>
            <a:r>
              <a:rPr lang="zh-CN" altLang="en-US" sz="1400" dirty="0"/>
              <a:t>），更优的无进展生存期，目录纳入可为患者带来新的更优的治疗方案选择。</a:t>
            </a:r>
          </a:p>
        </p:txBody>
      </p:sp>
      <p:sp>
        <p:nvSpPr>
          <p:cNvPr id="131" name="矩形: 圆角 130"/>
          <p:cNvSpPr/>
          <p:nvPr/>
        </p:nvSpPr>
        <p:spPr>
          <a:xfrm>
            <a:off x="1586459" y="5327010"/>
            <a:ext cx="9017225" cy="998290"/>
          </a:xfrm>
          <a:prstGeom prst="roundRect">
            <a:avLst/>
          </a:prstGeom>
          <a:noFill/>
          <a:ln w="28575">
            <a:solidFill>
              <a:srgbClr val="FF0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 name="灯片编号占位符 3"/>
          <p:cNvSpPr>
            <a:spLocks noGrp="1"/>
          </p:cNvSpPr>
          <p:nvPr>
            <p:ph type="sldNum" sz="quarter" idx="12"/>
            <p:custDataLst>
              <p:tags r:id="rId2"/>
            </p:custDataLst>
          </p:nvPr>
        </p:nvSpPr>
        <p:spPr/>
        <p:txBody>
          <a:bodyPr/>
          <a:lstStyle/>
          <a:p>
            <a:r>
              <a:rPr lang="en-US" altLang="zh-CN" dirty="0"/>
              <a:t>3/8</a:t>
            </a:r>
            <a:endParaRPr lang="zh-CN" altLang="en-US" dirty="0"/>
          </a:p>
        </p:txBody>
      </p:sp>
      <p:pic>
        <p:nvPicPr>
          <p:cNvPr id="42"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185" y="251671"/>
            <a:ext cx="970164" cy="359990"/>
          </a:xfrm>
          <a:prstGeom prst="rect">
            <a:avLst/>
          </a:prstGeom>
        </p:spPr>
      </p:pic>
      <p:sp>
        <p:nvSpPr>
          <p:cNvPr id="43" name="Freeform: Shape 54"/>
          <p:cNvSpPr/>
          <p:nvPr/>
        </p:nvSpPr>
        <p:spPr>
          <a:xfrm>
            <a:off x="1834049" y="2668319"/>
            <a:ext cx="8358576" cy="829890"/>
          </a:xfrm>
          <a:prstGeom prst="roundRect">
            <a:avLst/>
          </a:prstGeom>
          <a:solidFill>
            <a:sysClr val="window" lastClr="FFFFFF"/>
          </a:solidFill>
          <a:ln w="3175" cap="flat" cmpd="sng" algn="ctr">
            <a:noFill/>
            <a:prstDash val="solid"/>
            <a:headEnd type="oval"/>
            <a:tailEnd type="oval"/>
          </a:ln>
          <a:effectLst>
            <a:outerShdw blurRad="139700" dist="38100" dir="3120000" algn="ctr" rotWithShape="0">
              <a:schemeClr val="tx2">
                <a:alpha val="20000"/>
              </a:schemeClr>
            </a:outerShdw>
          </a:effectLst>
        </p:spPr>
        <p:txBody>
          <a:bodyPr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4" name="Freeform: Shape 54"/>
          <p:cNvSpPr/>
          <p:nvPr/>
        </p:nvSpPr>
        <p:spPr>
          <a:xfrm>
            <a:off x="1770781" y="3800833"/>
            <a:ext cx="8400521" cy="880224"/>
          </a:xfrm>
          <a:prstGeom prst="roundRect">
            <a:avLst/>
          </a:prstGeom>
          <a:solidFill>
            <a:sysClr val="window" lastClr="FFFFFF"/>
          </a:solidFill>
          <a:ln w="3175" cap="flat" cmpd="sng" algn="ctr">
            <a:noFill/>
            <a:prstDash val="solid"/>
            <a:headEnd type="oval"/>
            <a:tailEnd type="oval"/>
          </a:ln>
          <a:effectLst>
            <a:outerShdw blurRad="139700" dist="38100" dir="3120000" algn="ctr" rotWithShape="0">
              <a:schemeClr val="tx2">
                <a:alpha val="20000"/>
              </a:schemeClr>
            </a:outerShdw>
          </a:effectLst>
        </p:spPr>
        <p:txBody>
          <a:bodyPr anchor="ctr"/>
          <a:lstStyle/>
          <a:p>
            <a:pPr lvl="0" latinLnBrk="1">
              <a:lnSpc>
                <a:spcPct val="120000"/>
              </a:lnSpc>
              <a:spcBef>
                <a:spcPct val="0"/>
              </a:spcBef>
              <a:spcAft>
                <a:spcPct val="0"/>
              </a:spcAft>
              <a:defRPr/>
            </a:pPr>
            <a:r>
              <a:rPr lang="zh-CN" altLang="en-US" sz="1400" dirty="0"/>
              <a:t>含铂双药化疗方案为基因驱动阴性</a:t>
            </a:r>
            <a:r>
              <a:rPr lang="en-US" altLang="zh-CN" sz="1400" dirty="0"/>
              <a:t>NSCLC</a:t>
            </a:r>
            <a:r>
              <a:rPr lang="zh-CN" altLang="en-US" sz="1400" dirty="0"/>
              <a:t>晚期一线治疗标准方案，既往化疗方案有效率有限（客观缓解率约</a:t>
            </a:r>
            <a:r>
              <a:rPr lang="en-US" altLang="zh-CN" sz="1400" dirty="0"/>
              <a:t>25%</a:t>
            </a:r>
            <a:r>
              <a:rPr lang="zh-CN" altLang="en-US" sz="1400" dirty="0"/>
              <a:t>左右），安全性有待提升（需要预处理，血液学、过敏反应、神经毒性等发生率高）。</a:t>
            </a:r>
            <a:endParaRPr lang="en-US" altLang="zh-CN" sz="1400" dirty="0"/>
          </a:p>
        </p:txBody>
      </p:sp>
      <p:sp>
        <p:nvSpPr>
          <p:cNvPr id="46" name="文本框 42"/>
          <p:cNvSpPr txBox="1"/>
          <p:nvPr/>
        </p:nvSpPr>
        <p:spPr>
          <a:xfrm>
            <a:off x="1904301" y="2855359"/>
            <a:ext cx="7927596" cy="350865"/>
          </a:xfrm>
          <a:prstGeom prst="rect">
            <a:avLst/>
          </a:prstGeom>
          <a:noFill/>
        </p:spPr>
        <p:txBody>
          <a:bodyPr wrap="square">
            <a:spAutoFit/>
          </a:bodyPr>
          <a:lstStyle/>
          <a:p>
            <a:pPr lvl="0" hangingPunct="0">
              <a:lnSpc>
                <a:spcPct val="120000"/>
              </a:lnSpc>
              <a:defRPr/>
            </a:pPr>
            <a:r>
              <a:rPr lang="en-US" altLang="zh-CN" sz="1400" dirty="0"/>
              <a:t>NSCLC</a:t>
            </a:r>
            <a:r>
              <a:rPr lang="zh-CN" altLang="en-US" sz="1400" dirty="0"/>
              <a:t>占所有肺癌的</a:t>
            </a:r>
            <a:r>
              <a:rPr lang="en-US" altLang="zh-CN" sz="1400" dirty="0"/>
              <a:t>80%-85%</a:t>
            </a:r>
            <a:r>
              <a:rPr lang="zh-CN" altLang="en-US" sz="1400" dirty="0"/>
              <a:t>，</a:t>
            </a:r>
            <a:r>
              <a:rPr lang="en-US" altLang="zh-CN" sz="1400" dirty="0"/>
              <a:t>NSCLC</a:t>
            </a:r>
            <a:r>
              <a:rPr lang="zh-CN" altLang="en-US" sz="1400" dirty="0"/>
              <a:t>患者中，</a:t>
            </a:r>
            <a:r>
              <a:rPr lang="en-US" altLang="en-US" sz="1400" dirty="0"/>
              <a:t>EGFR</a:t>
            </a:r>
            <a:r>
              <a:rPr lang="zh-CN" altLang="en-US" sz="1400" dirty="0"/>
              <a:t>及</a:t>
            </a:r>
            <a:r>
              <a:rPr lang="en-US" altLang="en-US" sz="1400" dirty="0"/>
              <a:t>ALK</a:t>
            </a:r>
            <a:r>
              <a:rPr lang="zh-CN" altLang="en-US" sz="1400" dirty="0"/>
              <a:t>基因驱动阴性的患者超过</a:t>
            </a:r>
            <a:r>
              <a:rPr lang="en-US" altLang="en-US" sz="1400" dirty="0"/>
              <a:t>50%</a:t>
            </a:r>
            <a:r>
              <a:rPr lang="zh-CN" altLang="en-US" sz="1400" dirty="0"/>
              <a:t>。</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 y="185443"/>
            <a:ext cx="1091444" cy="5567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有效性</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1/2</a:t>
            </a:r>
          </a:p>
        </p:txBody>
      </p:sp>
      <p:sp>
        <p:nvSpPr>
          <p:cNvPr id="20" name="标题 4"/>
          <p:cNvSpPr txBox="1"/>
          <p:nvPr/>
        </p:nvSpPr>
        <p:spPr>
          <a:xfrm>
            <a:off x="1183014" y="251670"/>
            <a:ext cx="9403892" cy="486561"/>
          </a:xfrm>
          <a:prstGeom prst="rect">
            <a:avLst/>
          </a:prstGeom>
          <a:noFill/>
        </p:spPr>
        <p:txBody>
          <a:bodyPr/>
          <a:lstStyle>
            <a:lvl1pPr algn="l" defTabSz="914400" rtl="0" eaLnBrk="1" latinLnBrk="0" hangingPunct="1">
              <a:lnSpc>
                <a:spcPct val="100000"/>
              </a:lnSpc>
              <a:spcBef>
                <a:spcPct val="0"/>
              </a:spcBef>
              <a:buNone/>
              <a:defRPr sz="2600" b="1" kern="1200">
                <a:solidFill>
                  <a:schemeClr val="accent1"/>
                </a:solidFill>
                <a:latin typeface="微软雅黑" panose="020B0503020204020204" pitchFamily="34" charset="-122"/>
                <a:ea typeface="微软雅黑" panose="020B0503020204020204" pitchFamily="3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大幅提高患者肿瘤客观缓解率</a:t>
            </a:r>
            <a:r>
              <a:rPr lang="en-US" altLang="zh-CN" sz="2400" dirty="0">
                <a:solidFill>
                  <a:schemeClr val="tx1"/>
                </a:solidFill>
              </a:rPr>
              <a:t>ORR</a:t>
            </a:r>
            <a:r>
              <a:rPr lang="zh-CN" altLang="en-US" sz="2400" dirty="0">
                <a:solidFill>
                  <a:schemeClr val="tx1"/>
                </a:solidFill>
              </a:rPr>
              <a:t>，显著延长无进展生存期</a:t>
            </a:r>
            <a:r>
              <a:rPr lang="en-US" altLang="zh-CN" sz="2400" dirty="0">
                <a:solidFill>
                  <a:schemeClr val="tx1"/>
                </a:solidFill>
              </a:rPr>
              <a:t>PFS</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7" name="灯片编号占位符 6"/>
          <p:cNvSpPr>
            <a:spLocks noGrp="1"/>
          </p:cNvSpPr>
          <p:nvPr>
            <p:ph type="sldNum" sz="quarter" idx="12"/>
            <p:custDataLst>
              <p:tags r:id="rId1"/>
            </p:custDataLst>
          </p:nvPr>
        </p:nvSpPr>
        <p:spPr>
          <a:xfrm>
            <a:off x="8556858" y="6338436"/>
            <a:ext cx="2743200" cy="365125"/>
          </a:xfrm>
        </p:spPr>
        <p:txBody>
          <a:bodyPr/>
          <a:lstStyle/>
          <a:p>
            <a:r>
              <a:rPr lang="en-US" altLang="zh-CN" dirty="0"/>
              <a:t>4/8</a:t>
            </a:r>
            <a:endParaRPr lang="zh-CN" altLang="en-US" dirty="0"/>
          </a:p>
        </p:txBody>
      </p:sp>
      <p:pic>
        <p:nvPicPr>
          <p:cNvPr id="28"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2185" y="251671"/>
            <a:ext cx="970164" cy="359990"/>
          </a:xfrm>
          <a:prstGeom prst="rect">
            <a:avLst/>
          </a:prstGeom>
        </p:spPr>
      </p:pic>
      <p:graphicFrame>
        <p:nvGraphicFramePr>
          <p:cNvPr id="29" name="内容占位符 5"/>
          <p:cNvGraphicFramePr/>
          <p:nvPr>
            <p:custDataLst>
              <p:tags r:id="rId2"/>
            </p:custDataLst>
          </p:nvPr>
        </p:nvGraphicFramePr>
        <p:xfrm>
          <a:off x="800101" y="1552575"/>
          <a:ext cx="9896475" cy="2108224"/>
        </p:xfrm>
        <a:graphic>
          <a:graphicData uri="http://schemas.openxmlformats.org/drawingml/2006/table">
            <a:tbl>
              <a:tblPr/>
              <a:tblGrid>
                <a:gridCol w="788991">
                  <a:extLst>
                    <a:ext uri="{9D8B030D-6E8A-4147-A177-3AD203B41FA5}">
                      <a16:colId xmlns:a16="http://schemas.microsoft.com/office/drawing/2014/main" val="20000"/>
                    </a:ext>
                  </a:extLst>
                </a:gridCol>
                <a:gridCol w="2334076">
                  <a:extLst>
                    <a:ext uri="{9D8B030D-6E8A-4147-A177-3AD203B41FA5}">
                      <a16:colId xmlns:a16="http://schemas.microsoft.com/office/drawing/2014/main" val="20001"/>
                    </a:ext>
                  </a:extLst>
                </a:gridCol>
                <a:gridCol w="466432">
                  <a:extLst>
                    <a:ext uri="{9D8B030D-6E8A-4147-A177-3AD203B41FA5}">
                      <a16:colId xmlns:a16="http://schemas.microsoft.com/office/drawing/2014/main" val="20002"/>
                    </a:ext>
                  </a:extLst>
                </a:gridCol>
                <a:gridCol w="788372">
                  <a:extLst>
                    <a:ext uri="{9D8B030D-6E8A-4147-A177-3AD203B41FA5}">
                      <a16:colId xmlns:a16="http://schemas.microsoft.com/office/drawing/2014/main" val="20003"/>
                    </a:ext>
                  </a:extLst>
                </a:gridCol>
                <a:gridCol w="788372">
                  <a:extLst>
                    <a:ext uri="{9D8B030D-6E8A-4147-A177-3AD203B41FA5}">
                      <a16:colId xmlns:a16="http://schemas.microsoft.com/office/drawing/2014/main" val="20004"/>
                    </a:ext>
                  </a:extLst>
                </a:gridCol>
                <a:gridCol w="788372">
                  <a:extLst>
                    <a:ext uri="{9D8B030D-6E8A-4147-A177-3AD203B41FA5}">
                      <a16:colId xmlns:a16="http://schemas.microsoft.com/office/drawing/2014/main" val="20005"/>
                    </a:ext>
                  </a:extLst>
                </a:gridCol>
                <a:gridCol w="788372">
                  <a:extLst>
                    <a:ext uri="{9D8B030D-6E8A-4147-A177-3AD203B41FA5}">
                      <a16:colId xmlns:a16="http://schemas.microsoft.com/office/drawing/2014/main" val="20006"/>
                    </a:ext>
                  </a:extLst>
                </a:gridCol>
                <a:gridCol w="788372">
                  <a:extLst>
                    <a:ext uri="{9D8B030D-6E8A-4147-A177-3AD203B41FA5}">
                      <a16:colId xmlns:a16="http://schemas.microsoft.com/office/drawing/2014/main" val="20007"/>
                    </a:ext>
                  </a:extLst>
                </a:gridCol>
                <a:gridCol w="788372">
                  <a:extLst>
                    <a:ext uri="{9D8B030D-6E8A-4147-A177-3AD203B41FA5}">
                      <a16:colId xmlns:a16="http://schemas.microsoft.com/office/drawing/2014/main" val="20008"/>
                    </a:ext>
                  </a:extLst>
                </a:gridCol>
                <a:gridCol w="788372">
                  <a:extLst>
                    <a:ext uri="{9D8B030D-6E8A-4147-A177-3AD203B41FA5}">
                      <a16:colId xmlns:a16="http://schemas.microsoft.com/office/drawing/2014/main" val="20009"/>
                    </a:ext>
                  </a:extLst>
                </a:gridCol>
                <a:gridCol w="788372">
                  <a:extLst>
                    <a:ext uri="{9D8B030D-6E8A-4147-A177-3AD203B41FA5}">
                      <a16:colId xmlns:a16="http://schemas.microsoft.com/office/drawing/2014/main" val="20010"/>
                    </a:ext>
                  </a:extLst>
                </a:gridCol>
              </a:tblGrid>
              <a:tr h="256166">
                <a:tc rowSpan="3">
                  <a:txBody>
                    <a:bodyPr/>
                    <a:lstStyle/>
                    <a:p>
                      <a:pPr algn="ctr">
                        <a:spcAft>
                          <a:spcPts val="0"/>
                        </a:spcAft>
                      </a:pPr>
                      <a:r>
                        <a:rPr lang="zh-CN" sz="1200" b="0" kern="100" dirty="0">
                          <a:latin typeface="微软雅黑" panose="020B0503020204020204" charset="-122"/>
                          <a:ea typeface="微软雅黑" panose="020B0503020204020204" charset="-122"/>
                          <a:cs typeface="Times New Roman" panose="02020603050405020304"/>
                        </a:rPr>
                        <a:t>数据集</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spcAft>
                          <a:spcPts val="0"/>
                        </a:spcAft>
                      </a:pPr>
                      <a:r>
                        <a:rPr lang="zh-CN" sz="1200" b="0" kern="100" dirty="0">
                          <a:latin typeface="微软雅黑" panose="020B0503020204020204" charset="-122"/>
                          <a:ea typeface="微软雅黑" panose="020B0503020204020204" charset="-122"/>
                          <a:cs typeface="Times New Roman" panose="02020603050405020304"/>
                        </a:rPr>
                        <a:t>组别</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spcAft>
                          <a:spcPts val="0"/>
                        </a:spcAft>
                      </a:pPr>
                      <a:r>
                        <a:rPr lang="en-US" sz="1200" b="0" kern="100" dirty="0">
                          <a:latin typeface="微软雅黑" panose="020B0503020204020204" charset="-122"/>
                          <a:ea typeface="微软雅黑" panose="020B0503020204020204" charset="-122"/>
                          <a:cs typeface="Times New Roman" panose="02020603050405020304"/>
                        </a:rPr>
                        <a:t>N</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algn="ctr" defTabSz="914400" rtl="0" eaLnBrk="1" latinLnBrk="0" hangingPunct="1">
                        <a:spcAft>
                          <a:spcPts val="0"/>
                        </a:spcAft>
                        <a:buClrTx/>
                        <a:buSzTx/>
                        <a:buFontTx/>
                      </a:pPr>
                      <a:r>
                        <a:rPr lang="zh-CN" altLang="en-US" sz="1200" b="0" kern="100" dirty="0">
                          <a:latin typeface="微软雅黑" panose="020B0503020204020204" charset="-122"/>
                          <a:ea typeface="微软雅黑" panose="020B0503020204020204" charset="-122"/>
                          <a:cs typeface="Times New Roman" panose="02020603050405020304"/>
                        </a:rPr>
                        <a:t>经确认的</a:t>
                      </a:r>
                      <a:r>
                        <a:rPr lang="en-US" altLang="zh-CN" sz="1200" b="0" kern="100" dirty="0">
                          <a:latin typeface="微软雅黑" panose="020B0503020204020204" charset="-122"/>
                          <a:ea typeface="微软雅黑" panose="020B0503020204020204" charset="-122"/>
                          <a:cs typeface="Times New Roman" panose="02020603050405020304"/>
                        </a:rPr>
                        <a:t>ORR</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gridSpan="4">
                  <a:txBody>
                    <a:bodyPr/>
                    <a:lstStyle/>
                    <a:p>
                      <a:pPr marL="0" algn="ctr" defTabSz="914400" rtl="0" eaLnBrk="1" latinLnBrk="0" hangingPunct="1">
                        <a:spcAft>
                          <a:spcPts val="0"/>
                        </a:spcAft>
                        <a:buClrTx/>
                        <a:buSzTx/>
                        <a:buFontTx/>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ctr" defTabSz="914400" rtl="0" eaLnBrk="1" latinLnBrk="0" hangingPunct="1">
                        <a:spcAft>
                          <a:spcPts val="0"/>
                        </a:spcAft>
                        <a:buClrTx/>
                        <a:buSzTx/>
                        <a:buFontTx/>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ctr" defTabSz="914400" rtl="0" eaLnBrk="1" latinLnBrk="0" hangingPunct="1">
                        <a:spcAft>
                          <a:spcPts val="0"/>
                        </a:spcAft>
                        <a:buClrTx/>
                        <a:buSzTx/>
                        <a:buFontTx/>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ctr" defTabSz="914400" rtl="0" eaLnBrk="1" latinLnBrk="0" hangingPunct="1">
                        <a:spcAft>
                          <a:spcPts val="0"/>
                        </a:spcAft>
                        <a:buClrTx/>
                        <a:buSzTx/>
                        <a:buFontTx/>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6166">
                <a:tc v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914400" rtl="0" eaLnBrk="1" latinLnBrk="0" hangingPunct="1">
                        <a:spcAft>
                          <a:spcPts val="0"/>
                        </a:spcAft>
                        <a:buClrTx/>
                        <a:buSzTx/>
                        <a:buFontTx/>
                      </a:pPr>
                      <a:r>
                        <a:rPr lang="zh-CN" altLang="en-US" sz="1200" b="0" kern="100" dirty="0">
                          <a:latin typeface="微软雅黑" panose="020B0503020204020204" charset="-122"/>
                          <a:ea typeface="微软雅黑" panose="020B0503020204020204" charset="-122"/>
                          <a:cs typeface="Times New Roman" panose="02020603050405020304"/>
                        </a:rPr>
                        <a:t>独立评价</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研究者评价</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研究者评价</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ctr" defTabSz="914400" rtl="0" eaLnBrk="1" latinLnBrk="0" hangingPunct="1">
                        <a:spcAft>
                          <a:spcPts val="0"/>
                        </a:spcAft>
                        <a:buClrTx/>
                        <a:buSzTx/>
                        <a:buFontTx/>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616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ctr" defTabSz="914400" rtl="0" eaLnBrk="1" latinLnBrk="0" hangingPunct="1">
                        <a:spcAft>
                          <a:spcPts val="0"/>
                        </a:spcAft>
                        <a:buClrTx/>
                        <a:buSzTx/>
                        <a:buFontTx/>
                      </a:pPr>
                      <a:r>
                        <a:rPr lang="zh-CN" sz="1200" b="0" kern="100" dirty="0">
                          <a:solidFill>
                            <a:schemeClr val="tx1"/>
                          </a:solidFill>
                          <a:latin typeface="微软雅黑" panose="020B0503020204020204" charset="-122"/>
                          <a:ea typeface="微软雅黑" panose="020B0503020204020204" charset="-122"/>
                          <a:cs typeface="Times New Roman" panose="02020603050405020304"/>
                        </a:rPr>
                        <a:t>ORR(%)</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i="1" kern="100" dirty="0">
                          <a:latin typeface="微软雅黑" panose="020B0503020204020204" charset="-122"/>
                          <a:ea typeface="微软雅黑" panose="020B0503020204020204" charset="-122"/>
                          <a:cs typeface="Times New Roman" panose="02020603050405020304"/>
                        </a:rPr>
                        <a:t>P</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buClrTx/>
                        <a:buSzTx/>
                        <a:buFontTx/>
                      </a:pPr>
                      <a:r>
                        <a:rPr lang="zh-CN" sz="1200" b="0" kern="100" dirty="0">
                          <a:solidFill>
                            <a:schemeClr val="tx1"/>
                          </a:solidFill>
                          <a:latin typeface="微软雅黑" panose="020B0503020204020204" charset="-122"/>
                          <a:ea typeface="微软雅黑" panose="020B0503020204020204" charset="-122"/>
                          <a:cs typeface="Times New Roman" panose="02020603050405020304"/>
                        </a:rPr>
                        <a:t>ORR(%)</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i="1" kern="100" dirty="0">
                          <a:latin typeface="微软雅黑" panose="020B0503020204020204" charset="-122"/>
                          <a:ea typeface="微软雅黑" panose="020B0503020204020204" charset="-122"/>
                          <a:cs typeface="Times New Roman" panose="02020603050405020304"/>
                        </a:rPr>
                        <a:t>P</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0" kern="100" dirty="0">
                          <a:latin typeface="微软雅黑" panose="020B0503020204020204" charset="-122"/>
                          <a:ea typeface="微软雅黑" panose="020B0503020204020204" charset="-122"/>
                          <a:cs typeface="Times New Roman" panose="02020603050405020304"/>
                        </a:rPr>
                        <a:t>病理类型</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latin typeface="微软雅黑" panose="020B0503020204020204" charset="-122"/>
                          <a:ea typeface="微软雅黑" panose="020B0503020204020204" charset="-122"/>
                          <a:cs typeface="Times New Roman" panose="02020603050405020304"/>
                        </a:rPr>
                        <a:t>N</a:t>
                      </a:r>
                      <a:r>
                        <a:rPr lang="en-US" altLang="zh-CN" sz="1200" b="0" kern="100" dirty="0">
                          <a:latin typeface="微软雅黑" panose="020B0503020204020204" charset="-122"/>
                          <a:ea typeface="微软雅黑" panose="020B0503020204020204" charset="-122"/>
                          <a:cs typeface="Times New Roman" panose="02020603050405020304"/>
                        </a:rPr>
                        <a:t>(PPS)</a:t>
                      </a:r>
                      <a:endParaRPr lang="zh-CN" altLang="en-US"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buClrTx/>
                        <a:buSzTx/>
                        <a:buFontTx/>
                      </a:pPr>
                      <a:r>
                        <a:rPr lang="zh-CN" sz="1200" b="0" kern="100" dirty="0">
                          <a:solidFill>
                            <a:schemeClr val="tx1"/>
                          </a:solidFill>
                          <a:latin typeface="微软雅黑" panose="020B0503020204020204" charset="-122"/>
                          <a:ea typeface="微软雅黑" panose="020B0503020204020204" charset="-122"/>
                          <a:cs typeface="Times New Roman" panose="02020603050405020304"/>
                        </a:rPr>
                        <a:t>ORR(%)</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i="1" kern="100" dirty="0">
                          <a:latin typeface="微软雅黑" panose="020B0503020204020204" charset="-122"/>
                          <a:ea typeface="微软雅黑" panose="020B0503020204020204" charset="-122"/>
                          <a:cs typeface="Times New Roman" panose="02020603050405020304"/>
                        </a:rPr>
                        <a:t>P</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8120">
                <a:tc rowSpan="2">
                  <a:txBody>
                    <a:bodyPr/>
                    <a:lstStyle/>
                    <a:p>
                      <a:pPr algn="ctr">
                        <a:spcAft>
                          <a:spcPts val="0"/>
                        </a:spcAft>
                      </a:pPr>
                      <a:r>
                        <a:rPr lang="en-US" sz="1200" b="0" kern="100" dirty="0">
                          <a:latin typeface="微软雅黑" panose="020B0503020204020204" charset="-122"/>
                          <a:ea typeface="微软雅黑" panose="020B0503020204020204" charset="-122"/>
                          <a:cs typeface="Times New Roman" panose="02020603050405020304"/>
                        </a:rPr>
                        <a:t>FAS</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试验组：紫杉醇胶束联合顺铂</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300</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50.33</a:t>
                      </a:r>
                      <a:endParaRPr 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rowSpan="2">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&lt;0.0001</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52.00</a:t>
                      </a:r>
                      <a:endParaRPr lang="zh-CN" altLang="en-US"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00" dirty="0">
                          <a:solidFill>
                            <a:schemeClr val="tx1"/>
                          </a:solidFill>
                          <a:latin typeface="微软雅黑" panose="020B0503020204020204" charset="-122"/>
                          <a:ea typeface="微软雅黑" panose="020B0503020204020204" charset="-122"/>
                          <a:cs typeface="Times New Roman" panose="02020603050405020304"/>
                        </a:rPr>
                        <a:t>&lt;0.0001</a:t>
                      </a:r>
                      <a:endParaRPr lang="zh-CN" altLang="en-US"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0" kern="100" dirty="0">
                          <a:latin typeface="微软雅黑" panose="020B0503020204020204" charset="-122"/>
                          <a:ea typeface="微软雅黑" panose="020B0503020204020204" charset="-122"/>
                          <a:cs typeface="Times New Roman" panose="02020603050405020304"/>
                        </a:rPr>
                        <a:t>鳞癌</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a:solidFill>
                            <a:schemeClr val="tx1"/>
                          </a:solidFill>
                          <a:latin typeface="微软雅黑" panose="020B0503020204020204" charset="-122"/>
                          <a:ea typeface="微软雅黑" panose="020B0503020204020204" charset="-122"/>
                          <a:cs typeface="Times New Roman" panose="02020603050405020304"/>
                        </a:rPr>
                        <a:t>118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66.10</a:t>
                      </a:r>
                      <a:endParaRPr 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00" dirty="0">
                          <a:solidFill>
                            <a:schemeClr val="tx1"/>
                          </a:solidFill>
                          <a:latin typeface="微软雅黑" panose="020B0503020204020204" charset="-122"/>
                          <a:ea typeface="微软雅黑" panose="020B0503020204020204" charset="-122"/>
                          <a:cs typeface="Times New Roman" panose="02020603050405020304"/>
                        </a:rPr>
                        <a:t>0.0009</a:t>
                      </a:r>
                      <a:endParaRPr lang="zh-CN" altLang="en-US"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1743">
                <a:tc vMerge="1">
                  <a:txBody>
                    <a:bodyPr/>
                    <a:lstStyle/>
                    <a:p>
                      <a:pPr algn="ctr">
                        <a:spcAft>
                          <a:spcPts val="0"/>
                        </a:spcAft>
                      </a:pPr>
                      <a:endParaRPr lang="en-US"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对照组：紫杉醇注射液联合顺铂</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148</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26.35</a:t>
                      </a:r>
                      <a:endParaRPr 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en-US" sz="1200" b="0" kern="100" dirty="0">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28.38</a:t>
                      </a:r>
                      <a:endParaRPr 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dirty="0"/>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a:solidFill>
                            <a:schemeClr val="tx1"/>
                          </a:solidFill>
                          <a:latin typeface="微软雅黑" panose="020B0503020204020204" charset="-122"/>
                          <a:ea typeface="微软雅黑" panose="020B0503020204020204" charset="-122"/>
                          <a:cs typeface="Times New Roman" panose="02020603050405020304"/>
                        </a:rPr>
                        <a:t>60</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40.00</a:t>
                      </a:r>
                      <a:endParaRPr 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en-US" sz="1200" b="0" kern="100" dirty="0">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338120">
                <a:tc rowSpan="2">
                  <a:txBody>
                    <a:bodyPr/>
                    <a:lstStyle/>
                    <a:p>
                      <a:pPr algn="ctr">
                        <a:spcAft>
                          <a:spcPts val="0"/>
                        </a:spcAft>
                      </a:pPr>
                      <a:r>
                        <a:rPr lang="en-US" sz="1200" b="0" kern="100" dirty="0">
                          <a:latin typeface="微软雅黑" panose="020B0503020204020204" charset="-122"/>
                          <a:ea typeface="微软雅黑" panose="020B0503020204020204" charset="-122"/>
                          <a:cs typeface="Times New Roman" panose="02020603050405020304"/>
                        </a:rPr>
                        <a:t>PPS</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试验组：紫杉醇胶束联合顺铂</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286</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52.80</a:t>
                      </a:r>
                      <a:endParaRPr 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rowSpan="2">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&lt;0.0001</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54.55</a:t>
                      </a:r>
                      <a:endParaRPr lang="zh-CN" altLang="en-US"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00" dirty="0">
                          <a:solidFill>
                            <a:schemeClr val="tx1"/>
                          </a:solidFill>
                          <a:latin typeface="微软雅黑" panose="020B0503020204020204" charset="-122"/>
                          <a:ea typeface="微软雅黑" panose="020B0503020204020204" charset="-122"/>
                          <a:cs typeface="Times New Roman" panose="02020603050405020304"/>
                        </a:rPr>
                        <a:t>&lt;0.0001</a:t>
                      </a:r>
                      <a:endParaRPr lang="zh-CN" altLang="en-US"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0" kern="100" dirty="0">
                          <a:latin typeface="微软雅黑" panose="020B0503020204020204" charset="-122"/>
                          <a:ea typeface="微软雅黑" panose="020B0503020204020204" charset="-122"/>
                          <a:cs typeface="Times New Roman" panose="02020603050405020304"/>
                        </a:rPr>
                        <a:t>非鳞癌</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a:solidFill>
                            <a:schemeClr val="tx1"/>
                          </a:solidFill>
                          <a:latin typeface="微软雅黑" panose="020B0503020204020204" charset="-122"/>
                          <a:ea typeface="微软雅黑" panose="020B0503020204020204" charset="-122"/>
                          <a:cs typeface="Times New Roman" panose="02020603050405020304"/>
                        </a:rPr>
                        <a:t>168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46.43</a:t>
                      </a:r>
                      <a:endParaRPr 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00" dirty="0">
                          <a:solidFill>
                            <a:schemeClr val="tx1"/>
                          </a:solidFill>
                          <a:latin typeface="微软雅黑" panose="020B0503020204020204" charset="-122"/>
                          <a:ea typeface="微软雅黑" panose="020B0503020204020204" charset="-122"/>
                          <a:cs typeface="Times New Roman" panose="02020603050405020304"/>
                        </a:rPr>
                        <a:t>&lt;0.0001</a:t>
                      </a:r>
                      <a:endParaRPr lang="zh-CN" altLang="en-US"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1743">
                <a:tc vMerge="1">
                  <a:txBody>
                    <a:bodyPr/>
                    <a:lstStyle/>
                    <a:p>
                      <a:pPr algn="ctr">
                        <a:spcAft>
                          <a:spcPts val="0"/>
                        </a:spcAft>
                      </a:pPr>
                      <a:endParaRPr lang="en-US"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对照组：紫杉醇注射液联合顺铂</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145</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26.90</a:t>
                      </a:r>
                      <a:endParaRPr 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en-US" sz="1200" b="0" kern="100" dirty="0">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28.97</a:t>
                      </a:r>
                      <a:endParaRPr lang="zh-CN" altLang="en-US"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a:solidFill>
                            <a:schemeClr val="tx1"/>
                          </a:solidFill>
                          <a:latin typeface="微软雅黑" panose="020B0503020204020204" charset="-122"/>
                          <a:ea typeface="微软雅黑" panose="020B0503020204020204" charset="-122"/>
                          <a:cs typeface="Times New Roman" panose="02020603050405020304"/>
                        </a:rPr>
                        <a:t>85</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a:solidFill>
                            <a:srgbClr val="FF0000"/>
                          </a:solidFill>
                          <a:latin typeface="微软雅黑" panose="020B0503020204020204" charset="-122"/>
                          <a:ea typeface="微软雅黑" panose="020B0503020204020204" charset="-122"/>
                          <a:cs typeface="Times New Roman" panose="02020603050405020304"/>
                        </a:rPr>
                        <a:t>21.18</a:t>
                      </a:r>
                      <a:endParaRPr lang="zh-CN" sz="12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en-US" sz="1200" b="0" kern="100" dirty="0">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bl>
          </a:graphicData>
        </a:graphic>
      </p:graphicFrame>
      <p:sp>
        <p:nvSpPr>
          <p:cNvPr id="35" name="标题 1"/>
          <p:cNvSpPr txBox="1">
            <a:spLocks/>
          </p:cNvSpPr>
          <p:nvPr/>
        </p:nvSpPr>
        <p:spPr>
          <a:xfrm>
            <a:off x="1157681" y="3156590"/>
            <a:ext cx="4521666" cy="358397"/>
          </a:xfrm>
          <a:prstGeom prst="rect">
            <a:avLst/>
          </a:prstGeom>
        </p:spPr>
        <p:txBody>
          <a:bodyPr>
            <a:normAutofit/>
          </a:bodyPr>
          <a:lstStyle/>
          <a:p>
            <a:pPr algn="ctr">
              <a:lnSpc>
                <a:spcPct val="90000"/>
              </a:lnSpc>
              <a:spcBef>
                <a:spcPct val="0"/>
              </a:spcBef>
            </a:pPr>
            <a:endParaRPr lang="zh-CN" altLang="en-US" sz="1400" b="1" dirty="0">
              <a:solidFill>
                <a:schemeClr val="accent5">
                  <a:lumMod val="50000"/>
                </a:schemeClr>
              </a:solidFill>
              <a:latin typeface="微软雅黑" panose="020B0503020204020204" charset="-122"/>
              <a:ea typeface="微软雅黑" panose="020B0503020204020204" charset="-122"/>
              <a:cs typeface="Times New Roman" panose="02020603050405020304" pitchFamily="18" charset="0"/>
            </a:endParaRPr>
          </a:p>
        </p:txBody>
      </p:sp>
      <p:sp>
        <p:nvSpPr>
          <p:cNvPr id="37" name="矩形 36"/>
          <p:cNvSpPr/>
          <p:nvPr/>
        </p:nvSpPr>
        <p:spPr>
          <a:xfrm>
            <a:off x="552451" y="5468894"/>
            <a:ext cx="10887074" cy="732508"/>
          </a:xfrm>
          <a:prstGeom prst="rect">
            <a:avLst/>
          </a:prstGeom>
        </p:spPr>
        <p:txBody>
          <a:bodyPr wrap="square">
            <a:spAutoFit/>
          </a:bodyPr>
          <a:lstStyle/>
          <a:p>
            <a:pPr>
              <a:lnSpc>
                <a:spcPct val="130000"/>
              </a:lnSpc>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注射用紫杉醇聚合物胶束具有</a:t>
            </a:r>
            <a:r>
              <a:rPr lang="zh-CN" altLang="en-US" sz="1600" dirty="0">
                <a:latin typeface="微软雅黑" panose="020B0503020204020204" charset="-122"/>
                <a:ea typeface="微软雅黑" panose="020B0503020204020204" charset="-122"/>
                <a:cs typeface="Arial" panose="020B0604020202020204" pitchFamily="34" charset="0"/>
              </a:rPr>
              <a:t>一线治疗晚期NSCLC 临床</a:t>
            </a:r>
            <a:r>
              <a:rPr lang="zh-CN" altLang="en-US" sz="1600" dirty="0">
                <a:latin typeface="微软雅黑" panose="020B0503020204020204" charset="-122"/>
                <a:ea typeface="微软雅黑" panose="020B0503020204020204" charset="-122"/>
                <a:cs typeface="Arial" panose="020B0604020202020204" pitchFamily="34" charset="0"/>
                <a:sym typeface="+mn-ea"/>
              </a:rPr>
              <a:t>研究</a:t>
            </a:r>
            <a:r>
              <a:rPr lang="zh-CN" altLang="en-US" sz="1600" dirty="0">
                <a:latin typeface="微软雅黑" panose="020B0503020204020204" charset="-122"/>
                <a:ea typeface="微软雅黑" panose="020B0503020204020204" charset="-122"/>
                <a:cs typeface="Arial" panose="020B0604020202020204" pitchFamily="34" charset="0"/>
              </a:rPr>
              <a:t>的紫杉醇制剂</a:t>
            </a:r>
            <a:r>
              <a:rPr lang="zh-CN" altLang="en-US" sz="1600" dirty="0">
                <a:latin typeface="微软雅黑" panose="020B0503020204020204" charset="-122"/>
                <a:ea typeface="微软雅黑" panose="020B0503020204020204" charset="-122"/>
                <a:cs typeface="Arial" panose="020B0604020202020204" pitchFamily="34" charset="0"/>
                <a:sym typeface="+mn-ea"/>
              </a:rPr>
              <a:t>和其他化疗药公开数据可知的</a:t>
            </a:r>
            <a:r>
              <a:rPr lang="zh-CN" altLang="en-US" sz="1600" b="1" dirty="0">
                <a:solidFill>
                  <a:srgbClr val="FF0000"/>
                </a:solidFill>
                <a:latin typeface="微软雅黑" panose="020B0503020204020204" pitchFamily="34" charset="-122"/>
                <a:ea typeface="微软雅黑" panose="020B0503020204020204" pitchFamily="34" charset="-122"/>
                <a:cs typeface="+mj-cs"/>
                <a:sym typeface="+mn-ea"/>
              </a:rPr>
              <a:t>最高客观缓解率</a:t>
            </a:r>
            <a:r>
              <a:rPr lang="en-US" altLang="zh-CN" sz="1600" b="1" dirty="0">
                <a:solidFill>
                  <a:srgbClr val="FF0000"/>
                </a:solidFill>
                <a:latin typeface="微软雅黑" panose="020B0503020204020204" pitchFamily="34" charset="-122"/>
                <a:ea typeface="微软雅黑" panose="020B0503020204020204" pitchFamily="34" charset="-122"/>
                <a:cs typeface="+mj-cs"/>
                <a:sym typeface="+mn-ea"/>
              </a:rPr>
              <a:t>ORR</a:t>
            </a:r>
            <a:r>
              <a:rPr lang="zh-CN" altLang="en-US" sz="1600" b="1" dirty="0">
                <a:solidFill>
                  <a:srgbClr val="FF0000"/>
                </a:solidFill>
                <a:latin typeface="微软雅黑" panose="020B0503020204020204" pitchFamily="34" charset="-122"/>
                <a:ea typeface="微软雅黑" panose="020B0503020204020204" pitchFamily="34" charset="-122"/>
                <a:cs typeface="+mj-cs"/>
                <a:sym typeface="+mn-ea"/>
              </a:rPr>
              <a:t>，更优的无进展生存期</a:t>
            </a:r>
            <a:r>
              <a:rPr lang="en-US" altLang="zh-CN" sz="1600" b="1" dirty="0">
                <a:solidFill>
                  <a:srgbClr val="FF0000"/>
                </a:solidFill>
                <a:latin typeface="微软雅黑" panose="020B0503020204020204" pitchFamily="34" charset="-122"/>
                <a:ea typeface="微软雅黑" panose="020B0503020204020204" pitchFamily="34" charset="-122"/>
                <a:cs typeface="+mj-cs"/>
                <a:sym typeface="+mn-ea"/>
              </a:rPr>
              <a:t>PFS</a:t>
            </a:r>
            <a:r>
              <a:rPr lang="zh-CN" altLang="en-US" sz="1600" b="1" dirty="0">
                <a:solidFill>
                  <a:srgbClr val="FF0000"/>
                </a:solidFill>
                <a:latin typeface="微软雅黑" panose="020B0503020204020204" pitchFamily="34" charset="-122"/>
                <a:ea typeface="微软雅黑" panose="020B0503020204020204" pitchFamily="34" charset="-122"/>
                <a:cs typeface="+mj-cs"/>
                <a:sym typeface="+mn-ea"/>
              </a:rPr>
              <a:t>，</a:t>
            </a:r>
            <a:r>
              <a:rPr lang="zh-CN" altLang="en-US" sz="1600" b="1" dirty="0">
                <a:solidFill>
                  <a:srgbClr val="FF0000"/>
                </a:solidFill>
                <a:latin typeface="+mn-ea"/>
                <a:cs typeface="+mn-ea"/>
              </a:rPr>
              <a:t>疾病进展风险下降了</a:t>
            </a:r>
            <a:r>
              <a:rPr lang="en-US" sz="1600" b="1" dirty="0">
                <a:solidFill>
                  <a:srgbClr val="FF0000"/>
                </a:solidFill>
                <a:latin typeface="+mn-ea"/>
                <a:cs typeface="+mn-ea"/>
              </a:rPr>
              <a:t>37%</a:t>
            </a:r>
            <a:r>
              <a:rPr lang="zh-CN" altLang="en-US" sz="1600" dirty="0">
                <a:solidFill>
                  <a:srgbClr val="FF0000"/>
                </a:solidFill>
                <a:latin typeface="微软雅黑" panose="020B0503020204020204" charset="-122"/>
                <a:ea typeface="微软雅黑" panose="020B0503020204020204" charset="-122"/>
                <a:cs typeface="Arial" panose="020B0604020202020204" pitchFamily="34" charset="0"/>
                <a:sym typeface="+mn-ea"/>
              </a:rPr>
              <a:t>。 </a:t>
            </a:r>
            <a:endParaRPr lang="zh-CN" altLang="en-US" sz="1600" dirty="0">
              <a:solidFill>
                <a:srgbClr val="FF0000"/>
              </a:solidFill>
            </a:endParaRPr>
          </a:p>
        </p:txBody>
      </p:sp>
      <p:sp>
        <p:nvSpPr>
          <p:cNvPr id="15" name="TextBox 8"/>
          <p:cNvSpPr txBox="1"/>
          <p:nvPr/>
        </p:nvSpPr>
        <p:spPr>
          <a:xfrm>
            <a:off x="133350" y="6300132"/>
            <a:ext cx="8096250" cy="461665"/>
          </a:xfrm>
          <a:prstGeom prst="rect">
            <a:avLst/>
          </a:prstGeom>
          <a:noFill/>
        </p:spPr>
        <p:txBody>
          <a:bodyPr wrap="square">
            <a:spAutoFit/>
          </a:bodyPr>
          <a:lstStyle/>
          <a:p>
            <a:pPr marL="228600" marR="0" lvl="0" indent="-228600" algn="l" defTabSz="1219200" rtl="0" eaLnBrk="1" fontAlgn="auto" latinLnBrk="0" hangingPunct="1">
              <a:lnSpc>
                <a:spcPct val="100000"/>
              </a:lnSpc>
              <a:spcBef>
                <a:spcPts val="0"/>
              </a:spcBef>
              <a:spcAft>
                <a:spcPts val="0"/>
              </a:spcAft>
              <a:buClrTx/>
              <a:buSzTx/>
              <a:buFontTx/>
              <a:buAutoNum type="arabicPeriod"/>
              <a:defRPr/>
            </a:pP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Shi M, et </a:t>
            </a:r>
            <a:r>
              <a:rPr kumimoji="0" lang="en-US" sz="800" b="0" i="0" u="none" strike="noStrike" kern="1200" cap="none" spc="0" normalizeH="0" baseline="0" noProof="0" dirty="0" err="1">
                <a:ln>
                  <a:noFill/>
                </a:ln>
                <a:solidFill>
                  <a:srgbClr val="000000"/>
                </a:solidFill>
                <a:effectLst/>
                <a:uLnTx/>
                <a:uFillTx/>
                <a:latin typeface="Calibri" panose="020F0502020204030204"/>
                <a:ea typeface="+mn-ea"/>
                <a:cs typeface="+mn-cs"/>
              </a:rPr>
              <a:t>al.Ann</a:t>
            </a:r>
            <a:r>
              <a:rPr kumimoji="0" lang="en-US" altLang="zh-CN" sz="800" b="0" i="0" u="none" strike="noStrike" kern="1200" cap="none" spc="0" normalizeH="0" baseline="0" noProof="0" dirty="0" err="1">
                <a:ln>
                  <a:noFill/>
                </a:ln>
                <a:solidFill>
                  <a:srgbClr val="000000"/>
                </a:solidFill>
                <a:effectLst/>
                <a:uLnTx/>
                <a:uFillTx/>
                <a:latin typeface="Calibri" panose="020F0502020204030204"/>
                <a:ea typeface="+mn-ea"/>
                <a:cs typeface="+mn-cs"/>
              </a:rPr>
              <a:t>als</a:t>
            </a: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 of Oncology. 2021 Jan;32(1):85-96.</a:t>
            </a:r>
          </a:p>
          <a:p>
            <a:pPr marL="228600" marR="0" lvl="0" indent="-228600" algn="l" defTabSz="1219200" rtl="0" eaLnBrk="1" fontAlgn="auto" latinLnBrk="0" hangingPunct="1">
              <a:lnSpc>
                <a:spcPct val="100000"/>
              </a:lnSpc>
              <a:spcBef>
                <a:spcPts val="0"/>
              </a:spcBef>
              <a:spcAft>
                <a:spcPts val="0"/>
              </a:spcAft>
              <a:buClrTx/>
              <a:buSzTx/>
              <a:buFontTx/>
              <a:buAutoNum type="arabicPeriod"/>
              <a:defRPr/>
            </a:pPr>
            <a:r>
              <a:rPr lang="zh-CN" altLang="en-US" sz="800" dirty="0">
                <a:solidFill>
                  <a:srgbClr val="000000"/>
                </a:solidFill>
                <a:latin typeface="Calibri" panose="020F0502020204030204"/>
              </a:rPr>
              <a:t>杨新杰等</a:t>
            </a:r>
            <a:r>
              <a:rPr lang="en-US" altLang="zh-CN" sz="800" dirty="0">
                <a:solidFill>
                  <a:srgbClr val="000000"/>
                </a:solidFill>
                <a:latin typeface="Calibri" panose="020F0502020204030204"/>
              </a:rPr>
              <a:t>.</a:t>
            </a:r>
            <a:r>
              <a:rPr lang="zh-CN" altLang="en-US" sz="800" dirty="0">
                <a:solidFill>
                  <a:srgbClr val="000000"/>
                </a:solidFill>
                <a:latin typeface="Calibri" panose="020F0502020204030204"/>
              </a:rPr>
              <a:t>紫杉醇脂质体联合顺铂方案一线治疗晚期非小细胞肺癌的临床随机对照研究</a:t>
            </a:r>
            <a:r>
              <a:rPr lang="en-US" altLang="zh-CN" sz="800" dirty="0">
                <a:solidFill>
                  <a:srgbClr val="000000"/>
                </a:solidFill>
                <a:latin typeface="Calibri" panose="020F0502020204030204"/>
              </a:rPr>
              <a:t>.</a:t>
            </a:r>
            <a:r>
              <a:rPr lang="zh-CN" altLang="en-US" sz="800" dirty="0">
                <a:solidFill>
                  <a:srgbClr val="000000"/>
                </a:solidFill>
                <a:latin typeface="Calibri" panose="020F0502020204030204"/>
              </a:rPr>
              <a:t>中国肺癌杂质</a:t>
            </a:r>
            <a:r>
              <a:rPr lang="en-US" altLang="zh-CN" sz="800" dirty="0">
                <a:solidFill>
                  <a:srgbClr val="000000"/>
                </a:solidFill>
                <a:latin typeface="Calibri" panose="020F0502020204030204"/>
              </a:rPr>
              <a:t>,2012,15(4):208-212.</a:t>
            </a:r>
          </a:p>
          <a:p>
            <a:pPr marL="228600" indent="-228600" defTabSz="1219200">
              <a:buFontTx/>
              <a:buAutoNum type="arabicPeriod"/>
              <a:defRPr/>
            </a:pPr>
            <a:r>
              <a:rPr lang="en-US" sz="800" dirty="0" err="1"/>
              <a:t>Jie</a:t>
            </a:r>
            <a:r>
              <a:rPr lang="en-US" sz="800" dirty="0"/>
              <a:t> Zhang</a:t>
            </a:r>
            <a:r>
              <a:rPr lang="zh-CN" altLang="en-US" sz="800" dirty="0">
                <a:solidFill>
                  <a:srgbClr val="000000"/>
                </a:solidFill>
              </a:rPr>
              <a:t>，</a:t>
            </a:r>
            <a:r>
              <a:rPr lang="en-US" altLang="zh-CN" sz="800" dirty="0"/>
              <a:t>et </a:t>
            </a:r>
            <a:r>
              <a:rPr lang="en-US" altLang="zh-CN" sz="800" dirty="0" err="1"/>
              <a:t>al.</a:t>
            </a:r>
            <a:r>
              <a:rPr lang="en-US" sz="800" dirty="0" err="1"/>
              <a:t>Cancer</a:t>
            </a:r>
            <a:r>
              <a:rPr lang="en-US" sz="800" dirty="0"/>
              <a:t> Communications. 2022;42:3–16.</a:t>
            </a:r>
            <a:endParaRPr lang="en-US" sz="800" dirty="0">
              <a:solidFill>
                <a:srgbClr val="000000"/>
              </a:solidFill>
            </a:endParaRPr>
          </a:p>
        </p:txBody>
      </p:sp>
      <p:sp>
        <p:nvSpPr>
          <p:cNvPr id="18" name="矩形 17"/>
          <p:cNvSpPr/>
          <p:nvPr/>
        </p:nvSpPr>
        <p:spPr>
          <a:xfrm>
            <a:off x="733426" y="4069600"/>
            <a:ext cx="2038349" cy="1200329"/>
          </a:xfrm>
          <a:prstGeom prst="rect">
            <a:avLst/>
          </a:prstGeom>
        </p:spPr>
        <p:txBody>
          <a:bodyPr wrap="square">
            <a:spAutoFit/>
          </a:bodyPr>
          <a:lstStyle/>
          <a:p>
            <a:pPr>
              <a:lnSpc>
                <a:spcPct val="150000"/>
              </a:lnSpc>
            </a:pPr>
            <a:r>
              <a:rPr lang="zh-CN" altLang="en-US" sz="1600" b="1" dirty="0"/>
              <a:t>与参照药物：注射用紫杉醇脂质体疗效数据比较 </a:t>
            </a:r>
            <a:r>
              <a:rPr lang="en-US" altLang="zh-CN" sz="1600" b="1" baseline="30000" dirty="0"/>
              <a:t>1,2,3</a:t>
            </a:r>
            <a:endParaRPr lang="zh-CN" altLang="en-US" sz="1600" b="1" baseline="30000" dirty="0"/>
          </a:p>
        </p:txBody>
      </p:sp>
      <p:sp>
        <p:nvSpPr>
          <p:cNvPr id="22" name="燕尾形 15"/>
          <p:cNvSpPr/>
          <p:nvPr/>
        </p:nvSpPr>
        <p:spPr>
          <a:xfrm>
            <a:off x="2814095" y="4449666"/>
            <a:ext cx="285313" cy="471925"/>
          </a:xfrm>
          <a:prstGeom prst="chevron">
            <a:avLst/>
          </a:prstGeom>
          <a:gradFill flip="none" rotWithShape="1">
            <a:gsLst>
              <a:gs pos="33000">
                <a:srgbClr val="C00000"/>
              </a:gs>
              <a:gs pos="98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aphicFrame>
        <p:nvGraphicFramePr>
          <p:cNvPr id="23" name="内容占位符 5"/>
          <p:cNvGraphicFramePr/>
          <p:nvPr>
            <p:custDataLst>
              <p:tags r:id="rId3"/>
            </p:custDataLst>
          </p:nvPr>
        </p:nvGraphicFramePr>
        <p:xfrm>
          <a:off x="3143249" y="3838576"/>
          <a:ext cx="7543799" cy="1561120"/>
        </p:xfrm>
        <a:graphic>
          <a:graphicData uri="http://schemas.openxmlformats.org/drawingml/2006/table">
            <a:tbl>
              <a:tblPr/>
              <a:tblGrid>
                <a:gridCol w="909670">
                  <a:extLst>
                    <a:ext uri="{9D8B030D-6E8A-4147-A177-3AD203B41FA5}">
                      <a16:colId xmlns:a16="http://schemas.microsoft.com/office/drawing/2014/main" val="20001"/>
                    </a:ext>
                  </a:extLst>
                </a:gridCol>
                <a:gridCol w="1702349">
                  <a:extLst>
                    <a:ext uri="{9D8B030D-6E8A-4147-A177-3AD203B41FA5}">
                      <a16:colId xmlns:a16="http://schemas.microsoft.com/office/drawing/2014/main" val="20003"/>
                    </a:ext>
                  </a:extLst>
                </a:gridCol>
                <a:gridCol w="986356">
                  <a:extLst>
                    <a:ext uri="{9D8B030D-6E8A-4147-A177-3AD203B41FA5}">
                      <a16:colId xmlns:a16="http://schemas.microsoft.com/office/drawing/2014/main" val="20002"/>
                    </a:ext>
                  </a:extLst>
                </a:gridCol>
                <a:gridCol w="986356">
                  <a:extLst>
                    <a:ext uri="{9D8B030D-6E8A-4147-A177-3AD203B41FA5}">
                      <a16:colId xmlns:a16="http://schemas.microsoft.com/office/drawing/2014/main" val="20004"/>
                    </a:ext>
                  </a:extLst>
                </a:gridCol>
                <a:gridCol w="986356">
                  <a:extLst>
                    <a:ext uri="{9D8B030D-6E8A-4147-A177-3AD203B41FA5}">
                      <a16:colId xmlns:a16="http://schemas.microsoft.com/office/drawing/2014/main" val="20005"/>
                    </a:ext>
                  </a:extLst>
                </a:gridCol>
                <a:gridCol w="986356">
                  <a:extLst>
                    <a:ext uri="{9D8B030D-6E8A-4147-A177-3AD203B41FA5}">
                      <a16:colId xmlns:a16="http://schemas.microsoft.com/office/drawing/2014/main" val="20006"/>
                    </a:ext>
                  </a:extLst>
                </a:gridCol>
                <a:gridCol w="986356">
                  <a:extLst>
                    <a:ext uri="{9D8B030D-6E8A-4147-A177-3AD203B41FA5}">
                      <a16:colId xmlns:a16="http://schemas.microsoft.com/office/drawing/2014/main" val="20007"/>
                    </a:ext>
                  </a:extLst>
                </a:gridCol>
              </a:tblGrid>
              <a:tr h="304674">
                <a:tc rowSpan="2">
                  <a:txBody>
                    <a:bodyPr/>
                    <a:lstStyle/>
                    <a:p>
                      <a:pPr algn="ctr">
                        <a:spcAft>
                          <a:spcPts val="0"/>
                        </a:spcAft>
                      </a:pPr>
                      <a:r>
                        <a:rPr lang="zh-CN" sz="1200" b="0" kern="100" dirty="0">
                          <a:latin typeface="微软雅黑" panose="020B0503020204020204" charset="-122"/>
                          <a:ea typeface="微软雅黑" panose="020B0503020204020204" charset="-122"/>
                          <a:cs typeface="Times New Roman" panose="02020603050405020304"/>
                        </a:rPr>
                        <a:t>组别</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方案</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0" kern="100" dirty="0">
                          <a:latin typeface="微软雅黑" panose="020B0503020204020204" charset="-122"/>
                          <a:ea typeface="微软雅黑" panose="020B0503020204020204" charset="-122"/>
                          <a:cs typeface="Times New Roman" panose="02020603050405020304"/>
                        </a:rPr>
                        <a:t>研究者评价</a:t>
                      </a:r>
                      <a:r>
                        <a:rPr lang="en-US" altLang="zh-CN" sz="1200" b="0" kern="100" dirty="0">
                          <a:latin typeface="微软雅黑" panose="020B0503020204020204" charset="-122"/>
                          <a:ea typeface="微软雅黑" panose="020B0503020204020204" charset="-122"/>
                          <a:cs typeface="Times New Roman" panose="02020603050405020304"/>
                        </a:rPr>
                        <a:t>(PPS)</a:t>
                      </a:r>
                      <a:endParaRPr lang="zh-CN" altLang="en-US"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674">
                <a:tc v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latin typeface="微软雅黑" panose="020B0503020204020204" charset="-122"/>
                          <a:ea typeface="微软雅黑" panose="020B0503020204020204" charset="-122"/>
                          <a:cs typeface="Times New Roman" panose="02020603050405020304"/>
                        </a:rPr>
                        <a:t>ORR</a:t>
                      </a:r>
                      <a:r>
                        <a:rPr lang="zh-CN" altLang="en-US" sz="1200" b="0" kern="100" dirty="0">
                          <a:latin typeface="微软雅黑" panose="020B0503020204020204" charset="-122"/>
                          <a:ea typeface="微软雅黑" panose="020B0503020204020204" charset="-122"/>
                          <a:cs typeface="Times New Roman" panose="02020603050405020304"/>
                        </a:rPr>
                        <a:t>（</a:t>
                      </a:r>
                      <a:r>
                        <a:rPr lang="en-US" altLang="zh-CN" sz="1200" b="0" kern="100" dirty="0">
                          <a:latin typeface="微软雅黑" panose="020B0503020204020204" charset="-122"/>
                          <a:ea typeface="微软雅黑" panose="020B0503020204020204" charset="-122"/>
                          <a:cs typeface="Times New Roman" panose="02020603050405020304"/>
                        </a:rPr>
                        <a:t>%</a:t>
                      </a:r>
                      <a:r>
                        <a:rPr lang="zh-CN" altLang="en-US" sz="1200" b="0" kern="100" dirty="0">
                          <a:latin typeface="微软雅黑" panose="020B0503020204020204" charset="-122"/>
                          <a:ea typeface="微软雅黑" panose="020B0503020204020204" charset="-122"/>
                          <a:cs typeface="Times New Roman" panose="02020603050405020304"/>
                        </a:rPr>
                        <a:t>）</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err="1">
                          <a:latin typeface="微软雅黑" panose="020B0503020204020204" charset="-122"/>
                          <a:ea typeface="微软雅黑" panose="020B0503020204020204" charset="-122"/>
                          <a:cs typeface="Times New Roman" panose="02020603050405020304"/>
                        </a:rPr>
                        <a:t>mPFS</a:t>
                      </a:r>
                      <a:r>
                        <a:rPr lang="zh-CN" altLang="en-US" sz="1200" b="0" kern="100" dirty="0">
                          <a:latin typeface="微软雅黑" panose="020B0503020204020204" charset="-122"/>
                          <a:ea typeface="微软雅黑" panose="020B0503020204020204" charset="-122"/>
                          <a:cs typeface="Times New Roman" panose="02020603050405020304"/>
                        </a:rPr>
                        <a:t>（月）</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亚组</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a:solidFill>
                            <a:schemeClr val="tx1"/>
                          </a:solidFill>
                          <a:latin typeface="微软雅黑" panose="020B0503020204020204" charset="-122"/>
                          <a:ea typeface="微软雅黑" panose="020B0503020204020204" charset="-122"/>
                          <a:cs typeface="Times New Roman" panose="02020603050405020304"/>
                        </a:rPr>
                        <a:t>ORR(%)</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kern="100" dirty="0" err="1">
                          <a:latin typeface="微软雅黑" panose="020B0503020204020204" charset="-122"/>
                          <a:ea typeface="微软雅黑" panose="020B0503020204020204" charset="-122"/>
                          <a:cs typeface="Times New Roman" panose="02020603050405020304"/>
                        </a:rPr>
                        <a:t>mPFS</a:t>
                      </a:r>
                      <a:r>
                        <a:rPr lang="zh-CN" altLang="en-US" sz="1200" b="0" kern="100" dirty="0">
                          <a:latin typeface="微软雅黑" panose="020B0503020204020204" charset="-122"/>
                          <a:ea typeface="微软雅黑" panose="020B0503020204020204" charset="-122"/>
                          <a:cs typeface="Times New Roman" panose="02020603050405020304"/>
                        </a:rPr>
                        <a:t>（月）</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6001">
                <a:tc>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试验组</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0" kern="100" dirty="0">
                          <a:latin typeface="微软雅黑" panose="020B0503020204020204" charset="-122"/>
                          <a:ea typeface="微软雅黑" panose="020B0503020204020204" charset="-122"/>
                          <a:cs typeface="Times New Roman" panose="02020603050405020304"/>
                        </a:rPr>
                        <a:t>紫杉醇胶束联合顺铂</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54.55</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6.43</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rowSpan="3">
                  <a:txBody>
                    <a:bodyPr/>
                    <a:lstStyle/>
                    <a:p>
                      <a:pPr algn="ctr">
                        <a:spcAft>
                          <a:spcPts val="0"/>
                        </a:spcAft>
                      </a:pPr>
                      <a:r>
                        <a:rPr lang="zh-CN" altLang="en-US" sz="1200" b="0" kern="100" dirty="0">
                          <a:solidFill>
                            <a:schemeClr val="tx1"/>
                          </a:solidFill>
                          <a:latin typeface="微软雅黑" panose="020B0503020204020204" charset="-122"/>
                          <a:ea typeface="微软雅黑" panose="020B0503020204020204" charset="-122"/>
                          <a:cs typeface="Times New Roman" panose="02020603050405020304"/>
                        </a:rPr>
                        <a:t>鳞癌</a:t>
                      </a:r>
                      <a:endParaRPr lang="en-US"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66.10</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36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0" kern="100" dirty="0">
                          <a:latin typeface="微软雅黑" panose="020B0503020204020204" charset="-122"/>
                          <a:ea typeface="微软雅黑" panose="020B0503020204020204" charset="-122"/>
                          <a:cs typeface="Times New Roman" panose="02020603050405020304"/>
                        </a:rPr>
                        <a:t>对照组</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紫杉醇注射液联合顺铂</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a:solidFill>
                            <a:schemeClr val="tx1"/>
                          </a:solidFill>
                          <a:latin typeface="微软雅黑" panose="020B0503020204020204" charset="-122"/>
                          <a:ea typeface="微软雅黑" panose="020B0503020204020204" charset="-122"/>
                          <a:cs typeface="Times New Roman" panose="02020603050405020304"/>
                        </a:rPr>
                        <a:t>28.97</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a:solidFill>
                            <a:schemeClr val="tx1"/>
                          </a:solidFill>
                          <a:latin typeface="微软雅黑" panose="020B0503020204020204" charset="-122"/>
                          <a:ea typeface="微软雅黑" panose="020B0503020204020204" charset="-122"/>
                          <a:cs typeface="Times New Roman" panose="02020603050405020304"/>
                        </a:rPr>
                        <a:t>5.34</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latin typeface="微软雅黑" panose="020B0503020204020204" charset="-122"/>
                          <a:ea typeface="微软雅黑" panose="020B0503020204020204" charset="-122"/>
                          <a:cs typeface="Times New Roman" panose="02020603050405020304"/>
                        </a:rPr>
                        <a:t>40.00</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a:solidFill>
                            <a:schemeClr val="tx1"/>
                          </a:solidFill>
                          <a:latin typeface="微软雅黑" panose="020B0503020204020204" charset="-122"/>
                          <a:ea typeface="微软雅黑" panose="020B0503020204020204" charset="-122"/>
                          <a:cs typeface="Times New Roman" panose="02020603050405020304"/>
                        </a:rPr>
                        <a:t>/</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2099">
                <a:tc>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参照药物组</a:t>
                      </a:r>
                      <a:endParaRPr lang="zh-CN" sz="1200" b="0" kern="100" dirty="0">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200" b="0" kern="100" dirty="0">
                          <a:latin typeface="微软雅黑" panose="020B0503020204020204" charset="-122"/>
                          <a:ea typeface="微软雅黑" panose="020B0503020204020204" charset="-122"/>
                          <a:cs typeface="Times New Roman" panose="02020603050405020304"/>
                        </a:rPr>
                        <a:t>紫杉醇脂质体联合顺铂</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rgbClr val="FF0000"/>
                          </a:solidFill>
                          <a:latin typeface="微软雅黑" panose="020B0503020204020204" charset="-122"/>
                          <a:ea typeface="微软雅黑" panose="020B0503020204020204" charset="-122"/>
                          <a:cs typeface="Times New Roman" panose="02020603050405020304"/>
                        </a:rPr>
                        <a:t>26 </a:t>
                      </a:r>
                      <a:r>
                        <a:rPr lang="en-US" altLang="zh-CN" sz="1200" b="1" baseline="30000" dirty="0"/>
                        <a:t>2</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a:solidFill>
                            <a:srgbClr val="FF0000"/>
                          </a:solidFill>
                          <a:latin typeface="微软雅黑" panose="020B0503020204020204" charset="-122"/>
                          <a:ea typeface="微软雅黑" panose="020B0503020204020204" charset="-122"/>
                          <a:cs typeface="Times New Roman" panose="02020603050405020304"/>
                        </a:rPr>
                        <a:t>5.1</a:t>
                      </a:r>
                      <a:r>
                        <a:rPr lang="en-US" altLang="zh-CN" sz="1200" b="0" kern="100" dirty="0">
                          <a:solidFill>
                            <a:schemeClr val="tx1"/>
                          </a:solidFill>
                          <a:latin typeface="微软雅黑" panose="020B0503020204020204" charset="-122"/>
                          <a:ea typeface="微软雅黑" panose="020B0503020204020204" charset="-122"/>
                          <a:cs typeface="Times New Roman" panose="02020603050405020304"/>
                        </a:rPr>
                        <a:t> </a:t>
                      </a:r>
                      <a:r>
                        <a:rPr lang="en-US" altLang="zh-CN" sz="1200" b="1" baseline="30000" dirty="0"/>
                        <a:t>2</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a:solidFill>
                            <a:srgbClr val="FF0000"/>
                          </a:solidFill>
                          <a:latin typeface="微软雅黑" panose="020B0503020204020204" charset="-122"/>
                          <a:ea typeface="微软雅黑" panose="020B0503020204020204" charset="-122"/>
                          <a:cs typeface="Times New Roman" panose="02020603050405020304"/>
                        </a:rPr>
                        <a:t>41.8</a:t>
                      </a:r>
                      <a:r>
                        <a:rPr lang="en-US" altLang="zh-CN" sz="1200" b="0" kern="100" dirty="0">
                          <a:solidFill>
                            <a:schemeClr val="tx1"/>
                          </a:solidFill>
                          <a:latin typeface="微软雅黑" panose="020B0503020204020204" charset="-122"/>
                          <a:ea typeface="微软雅黑" panose="020B0503020204020204" charset="-122"/>
                          <a:cs typeface="Times New Roman" panose="02020603050405020304"/>
                        </a:rPr>
                        <a:t> </a:t>
                      </a:r>
                      <a:r>
                        <a:rPr lang="en-US" altLang="zh-CN" sz="1200" b="1" baseline="30000" dirty="0"/>
                        <a:t>3</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200" b="0" kern="100" dirty="0">
                          <a:solidFill>
                            <a:srgbClr val="FF0000"/>
                          </a:solidFill>
                          <a:latin typeface="微软雅黑" panose="020B0503020204020204" charset="-122"/>
                          <a:ea typeface="微软雅黑" panose="020B0503020204020204" charset="-122"/>
                          <a:cs typeface="Times New Roman" panose="02020603050405020304"/>
                        </a:rPr>
                        <a:t>5.2 </a:t>
                      </a:r>
                      <a:r>
                        <a:rPr lang="en-US" altLang="zh-CN" sz="1200" b="1" baseline="30000" dirty="0"/>
                        <a:t>3</a:t>
                      </a:r>
                      <a:endParaRPr lang="zh-CN" sz="12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4" name="矩形 13"/>
          <p:cNvSpPr/>
          <p:nvPr/>
        </p:nvSpPr>
        <p:spPr>
          <a:xfrm>
            <a:off x="800100" y="812581"/>
            <a:ext cx="10715625" cy="652486"/>
          </a:xfrm>
          <a:prstGeom prst="rect">
            <a:avLst/>
          </a:prstGeom>
        </p:spPr>
        <p:txBody>
          <a:bodyPr wrap="square">
            <a:spAutoFit/>
          </a:bodyPr>
          <a:lstStyle/>
          <a:p>
            <a:pPr lvl="0">
              <a:lnSpc>
                <a:spcPct val="130000"/>
              </a:lnSpc>
              <a:spcBef>
                <a:spcPts val="600"/>
              </a:spcBef>
              <a:defRPr/>
            </a:pP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注射用紫杉醇聚合物胶束的有效性数据来自一项用于</a:t>
            </a:r>
            <a:r>
              <a:rPr lang="zh-CN" altLang="en-US" sz="1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一线治疗非小细胞肺癌</a:t>
            </a:r>
            <a:r>
              <a:rPr kumimoji="0" lang="en-US" altLang="zh-CN" sz="1400" b="0" i="0" u="none" strike="noStrike" kern="100" cap="none" spc="0" normalizeH="0" baseline="0" noProof="0" dirty="0">
                <a:ln>
                  <a:noFill/>
                </a:ln>
                <a:solidFill>
                  <a:prstClr val="black"/>
                </a:solidFill>
                <a:effectLst/>
                <a:uLnTx/>
                <a:uFillTx/>
                <a:latin typeface="宋体"/>
                <a:ea typeface="宋体"/>
                <a:cs typeface="Times New Roman" panose="02020603050405020304" pitchFamily="18" charset="0"/>
              </a:rPr>
              <a:t>Ⅲ</a:t>
            </a:r>
            <a:r>
              <a:rPr kumimoji="0" lang="zh-CN" altLang="en-US" sz="1400" b="0" i="0" u="none" strike="noStrike" kern="100" cap="none" spc="0" normalizeH="0" baseline="0" noProof="0" dirty="0">
                <a:ln>
                  <a:noFill/>
                </a:ln>
                <a:solidFill>
                  <a:prstClr val="black"/>
                </a:solidFill>
                <a:effectLst/>
                <a:uLnTx/>
                <a:uFillTx/>
                <a:latin typeface="宋体"/>
                <a:ea typeface="宋体"/>
                <a:cs typeface="Times New Roman" panose="02020603050405020304" pitchFamily="18" charset="0"/>
              </a:rPr>
              <a:t>期</a:t>
            </a: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临床试验，共有</a:t>
            </a:r>
            <a:r>
              <a:rPr kumimoji="0" lang="en-US" altLang="zh-CN"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300</a:t>
            </a: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例患者接受本品联合顺铂，</a:t>
            </a:r>
            <a:r>
              <a:rPr kumimoji="0" lang="en-US" altLang="zh-CN"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148</a:t>
            </a: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例患者接受紫杉醇注射液联合顺铂治疗 </a:t>
            </a:r>
            <a:r>
              <a:rPr kumimoji="0" lang="en-US" altLang="zh-CN" sz="1400" b="0" i="0" u="none" strike="noStrike" kern="1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4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参照药物紫杉醇脂质体与对照药物紫杉醇注射液相比</a:t>
            </a:r>
            <a:r>
              <a:rPr lang="en-US" altLang="zh-CN" sz="14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ORR</a:t>
            </a:r>
            <a:r>
              <a:rPr lang="zh-CN" altLang="en-US" sz="14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a:t>
            </a:r>
            <a:r>
              <a:rPr lang="en-US" altLang="zh-CN" sz="1400" kern="100" dirty="0" err="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mPFS</a:t>
            </a:r>
            <a:r>
              <a:rPr lang="zh-CN" altLang="en-US" sz="14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相当</a:t>
            </a:r>
            <a:r>
              <a:rPr kumimoji="0" lang="zh-CN" altLang="en-US" sz="14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，无统计学差异 </a:t>
            </a:r>
            <a:r>
              <a:rPr lang="en-US" altLang="zh-CN" sz="1400" b="1" baseline="30000" dirty="0">
                <a:solidFill>
                  <a:srgbClr val="FF0000"/>
                </a:solidFill>
              </a:rPr>
              <a:t>2,3 </a:t>
            </a:r>
            <a:r>
              <a:rPr kumimoji="0" lang="zh-CN" altLang="en-US" sz="14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 y="185443"/>
            <a:ext cx="1091444" cy="5567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有效性</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2/2</a:t>
            </a:r>
          </a:p>
        </p:txBody>
      </p:sp>
      <p:sp>
        <p:nvSpPr>
          <p:cNvPr id="36" name="标题 4"/>
          <p:cNvSpPr txBox="1"/>
          <p:nvPr/>
        </p:nvSpPr>
        <p:spPr>
          <a:xfrm>
            <a:off x="1091445" y="234958"/>
            <a:ext cx="9487071" cy="481517"/>
          </a:xfrm>
          <a:prstGeom prst="rect">
            <a:avLst/>
          </a:prstGeom>
          <a:noFill/>
        </p:spPr>
        <p:txBody>
          <a:bodyPr/>
          <a:lstStyle>
            <a:lvl1pPr algn="l" defTabSz="914400" rtl="0" eaLnBrk="1" latinLnBrk="0" hangingPunct="1">
              <a:lnSpc>
                <a:spcPct val="100000"/>
              </a:lnSpc>
              <a:spcBef>
                <a:spcPct val="0"/>
              </a:spcBef>
              <a:buNone/>
              <a:defRPr sz="2600" b="1" kern="1200">
                <a:solidFill>
                  <a:schemeClr val="accent1"/>
                </a:solidFill>
                <a:latin typeface="微软雅黑" panose="020B0503020204020204" pitchFamily="34" charset="-122"/>
                <a:ea typeface="微软雅黑" panose="020B0503020204020204" pitchFamily="34" charset="-122"/>
                <a:cs typeface="+mj-cs"/>
              </a:defRPr>
            </a:lvl1pPr>
          </a:lstStyle>
          <a:p>
            <a:pPr lvl="0">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国内权威指南</a:t>
            </a:r>
            <a:r>
              <a:rPr lang="en-US" altLang="zh-CN" sz="2400" dirty="0">
                <a:solidFill>
                  <a:srgbClr val="C00000"/>
                </a:solidFill>
              </a:rPr>
              <a:t>Ⅰ</a:t>
            </a:r>
            <a:r>
              <a:rPr lang="zh-CN" altLang="en-US" sz="2400" dirty="0">
                <a:solidFill>
                  <a:srgbClr val="C00000"/>
                </a:solidFill>
              </a:rPr>
              <a:t>级推荐</a:t>
            </a:r>
            <a:r>
              <a:rPr lang="en-US" altLang="zh-CN" sz="2400" dirty="0">
                <a:solidFill>
                  <a:prstClr val="black"/>
                </a:solidFill>
              </a:rPr>
              <a:t>NSCLC</a:t>
            </a:r>
            <a:r>
              <a:rPr lang="zh-CN" altLang="en-US" sz="2400" dirty="0">
                <a:solidFill>
                  <a:srgbClr val="C00000"/>
                </a:solidFill>
              </a:rPr>
              <a:t>一线治疗</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用药，国际会议</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期刊发表</a:t>
            </a:r>
          </a:p>
        </p:txBody>
      </p:sp>
      <p:sp>
        <p:nvSpPr>
          <p:cNvPr id="7" name="灯片编号占位符 6"/>
          <p:cNvSpPr>
            <a:spLocks noGrp="1"/>
          </p:cNvSpPr>
          <p:nvPr>
            <p:ph type="sldNum" sz="quarter" idx="12"/>
            <p:custDataLst>
              <p:tags r:id="rId1"/>
            </p:custDataLst>
          </p:nvPr>
        </p:nvSpPr>
        <p:spPr/>
        <p:txBody>
          <a:bodyPr/>
          <a:lstStyle/>
          <a:p>
            <a:r>
              <a:rPr lang="en-US" altLang="zh-CN" dirty="0"/>
              <a:t>5/8</a:t>
            </a:r>
            <a:endParaRPr lang="zh-CN" altLang="en-US" dirty="0"/>
          </a:p>
        </p:txBody>
      </p:sp>
      <p:sp>
        <p:nvSpPr>
          <p:cNvPr id="18" name="矩形 17">
            <a:extLst>
              <a:ext uri="{FF2B5EF4-FFF2-40B4-BE49-F238E27FC236}">
                <a16:creationId xmlns:a16="http://schemas.microsoft.com/office/drawing/2014/main" id="{C977EFB8-E1F4-7ADC-D5DA-75E8AC224B57}"/>
              </a:ext>
            </a:extLst>
          </p:cNvPr>
          <p:cNvSpPr/>
          <p:nvPr/>
        </p:nvSpPr>
        <p:spPr>
          <a:xfrm>
            <a:off x="570450" y="3131751"/>
            <a:ext cx="4697835" cy="30761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文本框 18">
            <a:extLst>
              <a:ext uri="{FF2B5EF4-FFF2-40B4-BE49-F238E27FC236}">
                <a16:creationId xmlns:a16="http://schemas.microsoft.com/office/drawing/2014/main" id="{AE8920ED-8936-7A53-0F16-4680DDFD52CA}"/>
              </a:ext>
            </a:extLst>
          </p:cNvPr>
          <p:cNvSpPr txBox="1"/>
          <p:nvPr/>
        </p:nvSpPr>
        <p:spPr>
          <a:xfrm>
            <a:off x="536896" y="3974402"/>
            <a:ext cx="4488110" cy="2031325"/>
          </a:xfrm>
          <a:prstGeom prst="rect">
            <a:avLst/>
          </a:prstGeom>
          <a:noFill/>
        </p:spPr>
        <p:txBody>
          <a:bodyPr wrap="square" rtlCol="0">
            <a:spAutoFit/>
          </a:bodyPr>
          <a:lstStyle/>
          <a:p>
            <a:pPr lvl="0">
              <a:lnSpc>
                <a:spcPct val="150000"/>
              </a:lnSpc>
              <a:defRPr/>
            </a:pP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中华医学会肺癌临床诊疗指南</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lang="zh-CN" altLang="en-US" sz="1400" b="1" dirty="0">
                <a:solidFill>
                  <a:srgbClr val="FF0000"/>
                </a:solidFill>
                <a:latin typeface="微软雅黑" panose="020B0503020204020204" pitchFamily="34" charset="-122"/>
                <a:ea typeface="微软雅黑" panose="020B0503020204020204" pitchFamily="34" charset="-122"/>
              </a:rPr>
              <a:t>（</a:t>
            </a:r>
            <a:r>
              <a:rPr lang="en-US" altLang="zh-CN" sz="1400" b="1" dirty="0">
                <a:solidFill>
                  <a:srgbClr val="FF0000"/>
                </a:solidFill>
                <a:latin typeface="微软雅黑" panose="020B0503020204020204" pitchFamily="34" charset="-122"/>
                <a:ea typeface="微软雅黑" panose="020B0503020204020204" pitchFamily="34" charset="-122"/>
              </a:rPr>
              <a:t>2022</a:t>
            </a:r>
            <a:r>
              <a:rPr lang="zh-CN" altLang="en-US" sz="1400" b="1" dirty="0">
                <a:solidFill>
                  <a:srgbClr val="FF0000"/>
                </a:solidFill>
                <a:latin typeface="微软雅黑" panose="020B0503020204020204" pitchFamily="34" charset="-122"/>
                <a:ea typeface="微软雅黑" panose="020B0503020204020204" pitchFamily="34" charset="-122"/>
              </a:rPr>
              <a:t>版），</a:t>
            </a:r>
            <a:r>
              <a:rPr lang="zh-CN" altLang="en-US" sz="1400" dirty="0"/>
              <a:t>（</a:t>
            </a:r>
            <a:r>
              <a:rPr lang="en-US" altLang="en-US" sz="1400" dirty="0"/>
              <a:t>1</a:t>
            </a:r>
            <a:r>
              <a:rPr lang="zh-CN" altLang="en-US" sz="1400" dirty="0"/>
              <a:t>类推荐证据），推荐注射用紫杉醇聚合物胶束联合铂类用于</a:t>
            </a:r>
            <a:r>
              <a:rPr lang="en-US" altLang="zh-CN" sz="1400" dirty="0"/>
              <a:t>Ⅳ</a:t>
            </a:r>
            <a:r>
              <a:rPr lang="zh-CN" altLang="en-US" sz="1400" dirty="0"/>
              <a:t>期</a:t>
            </a:r>
            <a:r>
              <a:rPr lang="en-US" sz="1400" dirty="0"/>
              <a:t>NSCLC</a:t>
            </a:r>
            <a:r>
              <a:rPr lang="zh-CN" altLang="en-US" sz="1400" dirty="0"/>
              <a:t>患者的一线化疗。</a:t>
            </a:r>
            <a:endParaRPr lang="en-US" altLang="zh-CN" sz="1400" dirty="0"/>
          </a:p>
          <a:p>
            <a:pPr lvl="0">
              <a:lnSpc>
                <a:spcPct val="150000"/>
              </a:lnSpc>
              <a:defRPr/>
            </a:pPr>
            <a:r>
              <a:rPr lang="en-US" altLang="zh-CN" sz="1400" b="1" dirty="0">
                <a:solidFill>
                  <a:srgbClr val="FF0000"/>
                </a:solidFill>
                <a:latin typeface="微软雅黑" panose="020B0503020204020204" pitchFamily="34" charset="-122"/>
                <a:ea typeface="微软雅黑" panose="020B0503020204020204" pitchFamily="34" charset="-122"/>
              </a:rPr>
              <a:t>《Ⅳ</a:t>
            </a:r>
            <a:r>
              <a:rPr lang="zh-CN" altLang="en-US" sz="1400" b="1" dirty="0">
                <a:solidFill>
                  <a:srgbClr val="FF0000"/>
                </a:solidFill>
                <a:latin typeface="微软雅黑" panose="020B0503020204020204" pitchFamily="34" charset="-122"/>
                <a:ea typeface="微软雅黑" panose="020B0503020204020204" pitchFamily="34" charset="-122"/>
              </a:rPr>
              <a:t>期原发性肺癌中国治疗指南</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a:t>
            </a:r>
            <a:r>
              <a:rPr lang="en-US" altLang="zh-CN" sz="1400" b="1" dirty="0">
                <a:solidFill>
                  <a:srgbClr val="FF0000"/>
                </a:solidFill>
                <a:latin typeface="微软雅黑" panose="020B0503020204020204" pitchFamily="34" charset="-122"/>
                <a:ea typeface="微软雅黑" panose="020B0503020204020204" pitchFamily="34" charset="-122"/>
              </a:rPr>
              <a:t>2023</a:t>
            </a:r>
            <a:r>
              <a:rPr lang="zh-CN" altLang="en-US" sz="1400" b="1" dirty="0">
                <a:solidFill>
                  <a:srgbClr val="FF0000"/>
                </a:solidFill>
                <a:latin typeface="微软雅黑" panose="020B0503020204020204" pitchFamily="34" charset="-122"/>
                <a:ea typeface="微软雅黑" panose="020B0503020204020204" pitchFamily="34" charset="-122"/>
              </a:rPr>
              <a:t>年版），</a:t>
            </a:r>
            <a:r>
              <a:rPr lang="zh-CN" altLang="en-US" sz="1400" dirty="0"/>
              <a:t>推荐注射用紫杉醇聚合物胶束联合铂类用于</a:t>
            </a:r>
            <a:r>
              <a:rPr lang="en-US" altLang="zh-CN" sz="1400" dirty="0"/>
              <a:t>Ⅳ</a:t>
            </a:r>
            <a:r>
              <a:rPr lang="zh-CN" altLang="en-US" sz="1400" dirty="0"/>
              <a:t>期</a:t>
            </a:r>
            <a:r>
              <a:rPr lang="en-US" altLang="en-US" sz="1400" dirty="0"/>
              <a:t>NSCLC</a:t>
            </a:r>
            <a:r>
              <a:rPr lang="zh-CN" altLang="en-US" sz="1400" dirty="0"/>
              <a:t>患者的一线化疗。</a:t>
            </a:r>
          </a:p>
        </p:txBody>
      </p:sp>
      <p:pic>
        <p:nvPicPr>
          <p:cNvPr id="20" name="图片 19">
            <a:extLst>
              <a:ext uri="{FF2B5EF4-FFF2-40B4-BE49-F238E27FC236}">
                <a16:creationId xmlns:a16="http://schemas.microsoft.com/office/drawing/2014/main" id="{946F9F9C-3F96-EB67-F774-9095344F50FE}"/>
              </a:ext>
            </a:extLst>
          </p:cNvPr>
          <p:cNvPicPr>
            <a:picLocks noChangeAspect="1"/>
          </p:cNvPicPr>
          <p:nvPr/>
        </p:nvPicPr>
        <p:blipFill>
          <a:blip r:embed="rId3" cstate="print"/>
          <a:stretch>
            <a:fillRect/>
          </a:stretch>
        </p:blipFill>
        <p:spPr>
          <a:xfrm>
            <a:off x="624463" y="3217880"/>
            <a:ext cx="2051602" cy="683002"/>
          </a:xfrm>
          <a:prstGeom prst="rect">
            <a:avLst/>
          </a:prstGeom>
        </p:spPr>
      </p:pic>
      <p:pic>
        <p:nvPicPr>
          <p:cNvPr id="21"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185" y="251671"/>
            <a:ext cx="970164" cy="359990"/>
          </a:xfrm>
          <a:prstGeom prst="rect">
            <a:avLst/>
          </a:prstGeom>
        </p:spPr>
      </p:pic>
      <p:sp>
        <p:nvSpPr>
          <p:cNvPr id="23" name="矩形 22">
            <a:extLst>
              <a:ext uri="{FF2B5EF4-FFF2-40B4-BE49-F238E27FC236}">
                <a16:creationId xmlns:a16="http://schemas.microsoft.com/office/drawing/2014/main" id="{C977EFB8-E1F4-7ADC-D5DA-75E8AC224B57}"/>
              </a:ext>
            </a:extLst>
          </p:cNvPr>
          <p:cNvSpPr/>
          <p:nvPr/>
        </p:nvSpPr>
        <p:spPr>
          <a:xfrm>
            <a:off x="559901" y="908667"/>
            <a:ext cx="4699996" cy="20694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altLang="zh-CN" sz="1400" b="1" dirty="0">
              <a:solidFill>
                <a:srgbClr val="C00000"/>
              </a:solidFill>
              <a:latin typeface="微软雅黑" panose="020B0503020204020204" pitchFamily="34" charset="-122"/>
              <a:ea typeface="微软雅黑" panose="020B0503020204020204" pitchFamily="34" charset="-122"/>
            </a:endParaRPr>
          </a:p>
          <a:p>
            <a:pPr lvl="0">
              <a:lnSpc>
                <a:spcPct val="120000"/>
              </a:lnSpc>
              <a:defRPr/>
            </a:pPr>
            <a:endParaRPr lang="en-US" altLang="zh-CN" sz="1400" b="1" dirty="0">
              <a:solidFill>
                <a:srgbClr val="C00000"/>
              </a:solidFill>
              <a:latin typeface="微软雅黑" panose="020B0503020204020204" pitchFamily="34" charset="-122"/>
              <a:ea typeface="微软雅黑" panose="020B0503020204020204" pitchFamily="34" charset="-122"/>
            </a:endParaRPr>
          </a:p>
          <a:p>
            <a:pPr lvl="0">
              <a:lnSpc>
                <a:spcPct val="120000"/>
              </a:lnSpc>
              <a:defRPr/>
            </a:pP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中国临床肿瘤学会（</a:t>
            </a:r>
            <a:r>
              <a:rPr lang="en-US" altLang="zh-CN" sz="1400" b="1" dirty="0">
                <a:solidFill>
                  <a:srgbClr val="FF0000"/>
                </a:solidFill>
                <a:latin typeface="微软雅黑" panose="020B0503020204020204" pitchFamily="34" charset="-122"/>
                <a:ea typeface="微软雅黑" panose="020B0503020204020204" pitchFamily="34" charset="-122"/>
              </a:rPr>
              <a:t>CSCO</a:t>
            </a:r>
            <a:r>
              <a:rPr lang="zh-CN" altLang="en-US" sz="1400" b="1" dirty="0">
                <a:solidFill>
                  <a:srgbClr val="FF0000"/>
                </a:solidFill>
                <a:latin typeface="微软雅黑" panose="020B0503020204020204" pitchFamily="34" charset="-122"/>
                <a:ea typeface="微软雅黑" panose="020B0503020204020204" pitchFamily="34" charset="-122"/>
              </a:rPr>
              <a:t>）非小细胞肺癌诊疗指南</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a:t>
            </a:r>
            <a:r>
              <a:rPr lang="en-US" altLang="zh-CN" sz="1400" b="1" dirty="0">
                <a:solidFill>
                  <a:srgbClr val="FF0000"/>
                </a:solidFill>
                <a:latin typeface="微软雅黑" panose="020B0503020204020204" pitchFamily="34" charset="-122"/>
                <a:ea typeface="微软雅黑" panose="020B0503020204020204" pitchFamily="34" charset="-122"/>
              </a:rPr>
              <a:t>2023</a:t>
            </a:r>
            <a:r>
              <a:rPr lang="zh-CN" altLang="en-US" sz="1400" b="1" dirty="0">
                <a:solidFill>
                  <a:srgbClr val="FF0000"/>
                </a:solidFill>
                <a:latin typeface="微软雅黑" panose="020B0503020204020204" pitchFamily="34" charset="-122"/>
                <a:ea typeface="微软雅黑" panose="020B0503020204020204" pitchFamily="34" charset="-122"/>
              </a:rPr>
              <a:t>版），</a:t>
            </a:r>
            <a:r>
              <a:rPr lang="en-US" altLang="zh-CN" sz="1400" dirty="0">
                <a:solidFill>
                  <a:schemeClr val="tx1"/>
                </a:solidFill>
              </a:rPr>
              <a:t>Ⅰ</a:t>
            </a:r>
            <a:r>
              <a:rPr lang="zh-CN" altLang="en-US" sz="1400" dirty="0">
                <a:solidFill>
                  <a:schemeClr val="tx1"/>
                </a:solidFill>
              </a:rPr>
              <a:t>级推荐注射用紫杉醇聚合物胶束联合铂类用于</a:t>
            </a:r>
            <a:r>
              <a:rPr lang="en-US" altLang="zh-CN" sz="1400" dirty="0">
                <a:solidFill>
                  <a:schemeClr val="tx1"/>
                </a:solidFill>
              </a:rPr>
              <a:t>Ⅳ</a:t>
            </a:r>
            <a:r>
              <a:rPr lang="zh-CN" altLang="en-US" sz="1400" dirty="0">
                <a:solidFill>
                  <a:schemeClr val="tx1"/>
                </a:solidFill>
              </a:rPr>
              <a:t>期无驱动基因非鳞癌和鳞癌</a:t>
            </a:r>
            <a:r>
              <a:rPr lang="en-US" altLang="en-US" sz="1400" dirty="0">
                <a:solidFill>
                  <a:schemeClr val="tx1"/>
                </a:solidFill>
              </a:rPr>
              <a:t>NSCLC</a:t>
            </a:r>
            <a:r>
              <a:rPr lang="zh-CN" altLang="en-US" sz="1400" dirty="0">
                <a:solidFill>
                  <a:schemeClr val="tx1"/>
                </a:solidFill>
              </a:rPr>
              <a:t>患者的一线治疗。</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050" name="Picture 2"/>
          <p:cNvPicPr>
            <a:picLocks noChangeAspect="1" noChangeArrowheads="1"/>
          </p:cNvPicPr>
          <p:nvPr/>
        </p:nvPicPr>
        <p:blipFill>
          <a:blip r:embed="rId5" cstate="print"/>
          <a:srcRect/>
          <a:stretch>
            <a:fillRect/>
          </a:stretch>
        </p:blipFill>
        <p:spPr bwMode="auto">
          <a:xfrm>
            <a:off x="582467" y="999078"/>
            <a:ext cx="2321472" cy="636776"/>
          </a:xfrm>
          <a:prstGeom prst="rect">
            <a:avLst/>
          </a:prstGeom>
          <a:noFill/>
          <a:ln w="9525">
            <a:noFill/>
            <a:miter lim="800000"/>
            <a:headEnd/>
            <a:tailEnd/>
          </a:ln>
          <a:effectLst/>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1350" y="1091204"/>
            <a:ext cx="5222955" cy="2725787"/>
          </a:xfrm>
          <a:prstGeom prst="rect">
            <a:avLst/>
          </a:prstGeom>
        </p:spPr>
      </p:pic>
      <p:sp>
        <p:nvSpPr>
          <p:cNvPr id="30" name="文本框 9"/>
          <p:cNvSpPr txBox="1"/>
          <p:nvPr/>
        </p:nvSpPr>
        <p:spPr>
          <a:xfrm>
            <a:off x="6308521" y="725579"/>
            <a:ext cx="4588778" cy="307777"/>
          </a:xfrm>
          <a:prstGeom prst="rect">
            <a:avLst/>
          </a:prstGeom>
          <a:noFill/>
        </p:spPr>
        <p:txBody>
          <a:bodyPr wrap="square" rtlCol="0">
            <a:spAutoFit/>
          </a:bodyPr>
          <a:lstStyle/>
          <a:p>
            <a:r>
              <a:rPr lang="en-US" altLang="zh-CN" sz="1400" b="1" dirty="0">
                <a:solidFill>
                  <a:srgbClr val="FF0000"/>
                </a:solidFill>
                <a:latin typeface="Arial" panose="020B0604020202020204" pitchFamily="34" charset="0"/>
                <a:ea typeface="微软雅黑" panose="020B0503020204020204" charset="-122"/>
                <a:cs typeface="Arial" panose="020B0604020202020204" pitchFamily="34" charset="0"/>
              </a:rPr>
              <a:t>2019</a:t>
            </a:r>
            <a:r>
              <a:rPr lang="zh-CN" altLang="en-US" sz="1400" b="1" dirty="0">
                <a:solidFill>
                  <a:srgbClr val="FF0000"/>
                </a:solidFill>
                <a:latin typeface="Arial" panose="020B0604020202020204" pitchFamily="34" charset="0"/>
                <a:ea typeface="微软雅黑" panose="020B0503020204020204" charset="-122"/>
                <a:cs typeface="Arial" panose="020B0604020202020204" pitchFamily="34" charset="0"/>
              </a:rPr>
              <a:t>年世界肺癌大会（</a:t>
            </a:r>
            <a:r>
              <a:rPr lang="en-US" altLang="zh-CN" sz="1400" b="1" dirty="0">
                <a:solidFill>
                  <a:srgbClr val="FF0000"/>
                </a:solidFill>
                <a:latin typeface="Arial" panose="020B0604020202020204" pitchFamily="34" charset="0"/>
                <a:ea typeface="微软雅黑" panose="020B0503020204020204" charset="-122"/>
                <a:cs typeface="Arial" panose="020B0604020202020204" pitchFamily="34" charset="0"/>
              </a:rPr>
              <a:t>WCLC</a:t>
            </a:r>
            <a:r>
              <a:rPr lang="zh-CN" altLang="en-US" sz="1400" b="1" dirty="0">
                <a:solidFill>
                  <a:srgbClr val="FF0000"/>
                </a:solidFill>
                <a:latin typeface="Arial" panose="020B0604020202020204" pitchFamily="34" charset="0"/>
                <a:ea typeface="微软雅黑" panose="020B0503020204020204" charset="-122"/>
                <a:cs typeface="Arial" panose="020B0604020202020204" pitchFamily="34" charset="0"/>
              </a:rPr>
              <a:t>）</a:t>
            </a:r>
            <a:r>
              <a:rPr lang="en-US" altLang="zh-CN" sz="1400" b="1" dirty="0">
                <a:solidFill>
                  <a:srgbClr val="FF0000"/>
                </a:solidFill>
                <a:latin typeface="Arial" panose="020B0604020202020204" pitchFamily="34" charset="0"/>
                <a:ea typeface="微软雅黑" panose="020B0503020204020204" charset="-122"/>
                <a:cs typeface="Arial" panose="020B0604020202020204" pitchFamily="34" charset="0"/>
              </a:rPr>
              <a:t> </a:t>
            </a:r>
            <a:r>
              <a:rPr lang="zh-CN" altLang="en-US" sz="1400" b="1" dirty="0">
                <a:solidFill>
                  <a:srgbClr val="FF0000"/>
                </a:solidFill>
                <a:latin typeface="Arial" panose="020B0604020202020204" pitchFamily="34" charset="0"/>
                <a:ea typeface="微软雅黑" panose="020B0503020204020204" charset="-122"/>
                <a:cs typeface="Arial" panose="020B0604020202020204" pitchFamily="34" charset="0"/>
              </a:rPr>
              <a:t>公布</a:t>
            </a:r>
            <a:r>
              <a:rPr lang="en-US" altLang="zh-CN" sz="1400" b="1" dirty="0">
                <a:solidFill>
                  <a:srgbClr val="FF0000"/>
                </a:solidFill>
                <a:latin typeface="Arial" panose="020B0604020202020204" pitchFamily="34" charset="0"/>
                <a:ea typeface="微软雅黑" panose="020B0503020204020204" charset="-122"/>
                <a:cs typeface="Arial" panose="020B0604020202020204" pitchFamily="34" charset="0"/>
              </a:rPr>
              <a:t>III</a:t>
            </a:r>
            <a:r>
              <a:rPr lang="zh-CN" altLang="en-US" sz="1400" b="1" dirty="0">
                <a:solidFill>
                  <a:srgbClr val="FF0000"/>
                </a:solidFill>
                <a:latin typeface="Arial" panose="020B0604020202020204" pitchFamily="34" charset="0"/>
                <a:ea typeface="微软雅黑" panose="020B0503020204020204" charset="-122"/>
                <a:cs typeface="Arial" panose="020B0604020202020204" pitchFamily="34" charset="0"/>
              </a:rPr>
              <a:t>期临床试验结果</a:t>
            </a:r>
          </a:p>
        </p:txBody>
      </p:sp>
      <p:pic>
        <p:nvPicPr>
          <p:cNvPr id="31" name="图片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5850" y="4227910"/>
            <a:ext cx="5728322" cy="1988403"/>
          </a:xfrm>
          <a:prstGeom prst="rect">
            <a:avLst/>
          </a:prstGeom>
        </p:spPr>
      </p:pic>
      <p:sp>
        <p:nvSpPr>
          <p:cNvPr id="32" name="文本框 14"/>
          <p:cNvSpPr txBox="1"/>
          <p:nvPr/>
        </p:nvSpPr>
        <p:spPr>
          <a:xfrm>
            <a:off x="5989739" y="3833768"/>
            <a:ext cx="5452844" cy="377026"/>
          </a:xfrm>
          <a:prstGeom prst="rect">
            <a:avLst/>
          </a:prstGeom>
          <a:noFill/>
        </p:spPr>
        <p:txBody>
          <a:bodyPr wrap="square">
            <a:spAutoFit/>
          </a:bodyPr>
          <a:lstStyle/>
          <a:p>
            <a:pPr>
              <a:lnSpc>
                <a:spcPct val="150000"/>
              </a:lnSpc>
              <a:defRPr/>
            </a:pPr>
            <a:r>
              <a:rPr lang="en-US" altLang="zh-CN" sz="1400" b="1" dirty="0">
                <a:solidFill>
                  <a:srgbClr val="FF0000"/>
                </a:solidFill>
                <a:latin typeface="Arial" panose="020B0604020202020204" pitchFamily="34" charset="0"/>
                <a:ea typeface="微软雅黑" panose="020B0503020204020204" charset="-122"/>
                <a:cs typeface="Arial" panose="020B0604020202020204" pitchFamily="34" charset="0"/>
              </a:rPr>
              <a:t>           2020</a:t>
            </a:r>
            <a:r>
              <a:rPr lang="zh-CN" altLang="en-US" sz="1400" b="1" dirty="0">
                <a:solidFill>
                  <a:srgbClr val="FF0000"/>
                </a:solidFill>
                <a:latin typeface="Arial" panose="020B0604020202020204" pitchFamily="34" charset="0"/>
                <a:ea typeface="微软雅黑" panose="020B0503020204020204" charset="-122"/>
                <a:cs typeface="Arial" panose="020B0604020202020204" pitchFamily="34" charset="0"/>
              </a:rPr>
              <a:t>年</a:t>
            </a:r>
            <a:r>
              <a:rPr lang="en-US" altLang="zh-CN" sz="1400" b="1" dirty="0">
                <a:solidFill>
                  <a:srgbClr val="FF0000"/>
                </a:solidFill>
                <a:latin typeface="Arial" panose="020B0604020202020204" pitchFamily="34" charset="0"/>
                <a:ea typeface="微软雅黑" panose="020B0503020204020204" charset="-122"/>
                <a:cs typeface="Arial" panose="020B0604020202020204" pitchFamily="34" charset="0"/>
              </a:rPr>
              <a:t>III</a:t>
            </a:r>
            <a:r>
              <a:rPr lang="zh-CN" altLang="en-US" sz="1400" b="1" dirty="0">
                <a:solidFill>
                  <a:srgbClr val="FF0000"/>
                </a:solidFill>
                <a:latin typeface="Arial" panose="020B0604020202020204" pitchFamily="34" charset="0"/>
                <a:ea typeface="微软雅黑" panose="020B0503020204020204" charset="-122"/>
                <a:cs typeface="Arial" panose="020B0604020202020204" pitchFamily="34" charset="0"/>
              </a:rPr>
              <a:t>期临床试验论文发表，影响引子：</a:t>
            </a:r>
            <a:r>
              <a:rPr lang="en-US" altLang="zh-CN" sz="1400" b="1" dirty="0">
                <a:solidFill>
                  <a:srgbClr val="FF0000"/>
                </a:solidFill>
                <a:latin typeface="Arial" panose="020B0604020202020204" pitchFamily="34" charset="0"/>
                <a:ea typeface="微软雅黑" panose="020B0503020204020204" charset="-122"/>
                <a:cs typeface="Arial" panose="020B0604020202020204" pitchFamily="34" charset="0"/>
              </a:rPr>
              <a:t>51.769</a:t>
            </a:r>
            <a:r>
              <a:rPr lang="zh-CN" altLang="en-US" sz="1400" b="1" dirty="0">
                <a:solidFill>
                  <a:srgbClr val="FF0000"/>
                </a:solidFill>
                <a:latin typeface="Arial" panose="020B0604020202020204" pitchFamily="34" charset="0"/>
                <a:ea typeface="微软雅黑" panose="020B0503020204020204" charset="-122"/>
                <a:cs typeface="Arial" panose="020B0604020202020204" pitchFamily="34" charset="0"/>
              </a:rPr>
              <a:t>分</a:t>
            </a:r>
          </a:p>
        </p:txBody>
      </p:sp>
    </p:spTree>
    <p:extLst>
      <p:ext uri="{BB962C8B-B14F-4D97-AF65-F5344CB8AC3E}">
        <p14:creationId xmlns:p14="http://schemas.microsoft.com/office/powerpoint/2010/main" val="10414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 y="185443"/>
            <a:ext cx="1091444" cy="5567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安全性</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9" name="表格 3"/>
          <p:cNvGraphicFramePr>
            <a:graphicFrameLocks noGrp="1"/>
          </p:cNvGraphicFramePr>
          <p:nvPr>
            <p:custDataLst>
              <p:tags r:id="rId1"/>
            </p:custDataLst>
            <p:extLst>
              <p:ext uri="{D42A27DB-BD31-4B8C-83A1-F6EECF244321}">
                <p14:modId xmlns:p14="http://schemas.microsoft.com/office/powerpoint/2010/main" val="1654642185"/>
              </p:ext>
            </p:extLst>
          </p:nvPr>
        </p:nvGraphicFramePr>
        <p:xfrm>
          <a:off x="421846" y="1888234"/>
          <a:ext cx="11029999" cy="3785649"/>
        </p:xfrm>
        <a:graphic>
          <a:graphicData uri="http://schemas.openxmlformats.org/drawingml/2006/table">
            <a:tbl>
              <a:tblPr firstRow="1" firstCol="1" bandRow="1"/>
              <a:tblGrid>
                <a:gridCol w="1141481">
                  <a:extLst>
                    <a:ext uri="{9D8B030D-6E8A-4147-A177-3AD203B41FA5}">
                      <a16:colId xmlns:a16="http://schemas.microsoft.com/office/drawing/2014/main" val="20000"/>
                    </a:ext>
                  </a:extLst>
                </a:gridCol>
                <a:gridCol w="2054667">
                  <a:extLst>
                    <a:ext uri="{9D8B030D-6E8A-4147-A177-3AD203B41FA5}">
                      <a16:colId xmlns:a16="http://schemas.microsoft.com/office/drawing/2014/main" val="20001"/>
                    </a:ext>
                  </a:extLst>
                </a:gridCol>
                <a:gridCol w="3495870">
                  <a:extLst>
                    <a:ext uri="{9D8B030D-6E8A-4147-A177-3AD203B41FA5}">
                      <a16:colId xmlns:a16="http://schemas.microsoft.com/office/drawing/2014/main" val="20003"/>
                    </a:ext>
                  </a:extLst>
                </a:gridCol>
                <a:gridCol w="2232292">
                  <a:extLst>
                    <a:ext uri="{9D8B030D-6E8A-4147-A177-3AD203B41FA5}">
                      <a16:colId xmlns:a16="http://schemas.microsoft.com/office/drawing/2014/main" val="20004"/>
                    </a:ext>
                  </a:extLst>
                </a:gridCol>
                <a:gridCol w="2105689">
                  <a:extLst>
                    <a:ext uri="{9D8B030D-6E8A-4147-A177-3AD203B41FA5}">
                      <a16:colId xmlns:a16="http://schemas.microsoft.com/office/drawing/2014/main" val="20002"/>
                    </a:ext>
                  </a:extLst>
                </a:gridCol>
              </a:tblGrid>
              <a:tr h="257767">
                <a:tc rowSpan="2">
                  <a:txBody>
                    <a:bodyPr/>
                    <a:lstStyle/>
                    <a:p>
                      <a:pPr algn="ctr">
                        <a:spcAft>
                          <a:spcPts val="600"/>
                        </a:spcAft>
                      </a:pPr>
                      <a:r>
                        <a:rPr lang="en-US" sz="1200" b="1" dirty="0">
                          <a:solidFill>
                            <a:schemeClr val="bg1"/>
                          </a:solidFill>
                          <a:effectLst/>
                          <a:latin typeface="+mn-ea"/>
                          <a:ea typeface="+mn-ea"/>
                          <a:cs typeface="宋体" panose="02010600030101010101" pitchFamily="2" charset="-122"/>
                        </a:rPr>
                        <a:t> </a:t>
                      </a:r>
                    </a:p>
                  </a:txBody>
                  <a:tcPr anchor="ctr">
                    <a:lnL w="9525"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rowSpan="2">
                  <a:txBody>
                    <a:bodyPr/>
                    <a:lstStyle/>
                    <a:p>
                      <a:pPr marL="0" algn="ctr" defTabSz="914400" rtl="0" eaLnBrk="1" latinLnBrk="0" hangingPunct="1">
                        <a:lnSpc>
                          <a:spcPts val="1440"/>
                        </a:lnSpc>
                        <a:spcAft>
                          <a:spcPts val="600"/>
                        </a:spcAft>
                      </a:pPr>
                      <a:r>
                        <a:rPr lang="zh-CN" altLang="en-US" sz="1200" b="1" kern="1200" noProof="0" dirty="0">
                          <a:solidFill>
                            <a:schemeClr val="bg1"/>
                          </a:solidFill>
                          <a:effectLst/>
                          <a:latin typeface="+mn-ea"/>
                          <a:ea typeface="+mn-ea"/>
                          <a:cs typeface="宋体" panose="02010600030101010101" pitchFamily="2" charset="-122"/>
                        </a:rPr>
                        <a:t>紫杉醇聚合物胶束</a:t>
                      </a:r>
                      <a:endParaRPr lang="en-US" altLang="zh-CN" sz="1200" b="1" kern="1200" noProof="0" dirty="0">
                        <a:solidFill>
                          <a:schemeClr val="bg1"/>
                        </a:solidFill>
                        <a:effectLst/>
                        <a:latin typeface="+mn-ea"/>
                        <a:ea typeface="+mn-ea"/>
                        <a:cs typeface="宋体" panose="02010600030101010101" pitchFamily="2" charset="-122"/>
                      </a:endParaRPr>
                    </a:p>
                    <a:p>
                      <a:pPr marL="0" algn="ctr" defTabSz="914400" rtl="0" eaLnBrk="1" latinLnBrk="0" hangingPunct="1">
                        <a:lnSpc>
                          <a:spcPts val="1440"/>
                        </a:lnSpc>
                        <a:spcAft>
                          <a:spcPts val="600"/>
                        </a:spcAft>
                      </a:pPr>
                      <a:r>
                        <a:rPr lang="zh-CN" altLang="en-US" sz="1200" b="1" kern="1200" noProof="0" dirty="0">
                          <a:solidFill>
                            <a:schemeClr val="bg1"/>
                          </a:solidFill>
                          <a:effectLst/>
                          <a:latin typeface="+mn-ea"/>
                          <a:ea typeface="+mn-ea"/>
                          <a:cs typeface="宋体" panose="02010600030101010101" pitchFamily="2" charset="-122"/>
                        </a:rPr>
                        <a:t>说明书</a:t>
                      </a:r>
                      <a:r>
                        <a:rPr lang="en-US" altLang="zh-CN" sz="1200" b="1" kern="1200" noProof="0" dirty="0">
                          <a:solidFill>
                            <a:schemeClr val="bg1"/>
                          </a:solidFill>
                          <a:effectLst/>
                          <a:latin typeface="+mn-ea"/>
                          <a:ea typeface="+mn-ea"/>
                          <a:cs typeface="宋体" panose="02010600030101010101" pitchFamily="2" charset="-122"/>
                        </a:rPr>
                        <a:t>/</a:t>
                      </a:r>
                      <a:r>
                        <a:rPr lang="en-US" altLang="zh-CN" sz="1200" b="1" kern="1200" noProof="0" dirty="0">
                          <a:solidFill>
                            <a:schemeClr val="bg1"/>
                          </a:solidFill>
                          <a:effectLst/>
                          <a:latin typeface="宋体"/>
                          <a:ea typeface="宋体"/>
                          <a:cs typeface="宋体" panose="02010600030101010101" pitchFamily="2" charset="-122"/>
                        </a:rPr>
                        <a:t>Ⅲ</a:t>
                      </a:r>
                      <a:r>
                        <a:rPr lang="zh-CN" altLang="en-US" sz="1200" b="1" kern="1200" noProof="0" dirty="0">
                          <a:solidFill>
                            <a:schemeClr val="bg1"/>
                          </a:solidFill>
                          <a:effectLst/>
                          <a:latin typeface="宋体"/>
                          <a:ea typeface="宋体"/>
                          <a:cs typeface="宋体" panose="02010600030101010101" pitchFamily="2" charset="-122"/>
                        </a:rPr>
                        <a:t>期</a:t>
                      </a:r>
                      <a:r>
                        <a:rPr lang="zh-CN" altLang="en-US" sz="1200" b="1" kern="1200" noProof="0" dirty="0">
                          <a:solidFill>
                            <a:schemeClr val="bg1"/>
                          </a:solidFill>
                          <a:effectLst/>
                          <a:latin typeface="+mn-ea"/>
                          <a:ea typeface="+mn-ea"/>
                          <a:cs typeface="宋体" panose="02010600030101010101" pitchFamily="2" charset="-122"/>
                        </a:rPr>
                        <a:t>临床数据</a:t>
                      </a:r>
                      <a:endParaRPr lang="en-US" altLang="zh-CN" sz="1200" b="1" kern="1200" noProof="0" dirty="0">
                        <a:solidFill>
                          <a:schemeClr val="bg1"/>
                        </a:solidFill>
                        <a:effectLst/>
                        <a:latin typeface="+mn-ea"/>
                        <a:ea typeface="+mn-ea"/>
                        <a:cs typeface="宋体" panose="02010600030101010101" pitchFamily="2" charset="-122"/>
                      </a:endParaRPr>
                    </a:p>
                    <a:p>
                      <a:pPr marL="0" algn="ctr" defTabSz="914400" rtl="0" eaLnBrk="1" latinLnBrk="0" hangingPunct="1">
                        <a:lnSpc>
                          <a:spcPts val="1440"/>
                        </a:lnSpc>
                        <a:spcAft>
                          <a:spcPts val="600"/>
                        </a:spcAft>
                      </a:pPr>
                      <a:r>
                        <a:rPr lang="zh-CN" altLang="en-US" sz="1200" b="1" kern="1200" noProof="0" dirty="0">
                          <a:solidFill>
                            <a:schemeClr val="bg1"/>
                          </a:solidFill>
                          <a:effectLst/>
                          <a:latin typeface="+mn-ea"/>
                          <a:ea typeface="+mn-ea"/>
                          <a:cs typeface="宋体" panose="02010600030101010101" pitchFamily="2" charset="-122"/>
                        </a:rPr>
                        <a:t>（≥</a:t>
                      </a:r>
                      <a:r>
                        <a:rPr lang="en-US" altLang="zh-CN" sz="1200" b="1" kern="1200" noProof="0" dirty="0">
                          <a:solidFill>
                            <a:schemeClr val="bg1"/>
                          </a:solidFill>
                          <a:effectLst/>
                          <a:latin typeface="+mn-ea"/>
                          <a:ea typeface="+mn-ea"/>
                          <a:cs typeface="宋体" panose="02010600030101010101" pitchFamily="2" charset="-122"/>
                        </a:rPr>
                        <a:t>3</a:t>
                      </a:r>
                      <a:r>
                        <a:rPr lang="zh-CN" altLang="en-US" sz="1200" b="1" kern="1200" noProof="0" dirty="0">
                          <a:solidFill>
                            <a:schemeClr val="bg1"/>
                          </a:solidFill>
                          <a:effectLst/>
                          <a:latin typeface="+mn-ea"/>
                          <a:ea typeface="+mn-ea"/>
                          <a:cs typeface="宋体" panose="02010600030101010101" pitchFamily="2" charset="-122"/>
                        </a:rPr>
                        <a:t>级）</a:t>
                      </a:r>
                      <a:r>
                        <a:rPr lang="en-US" altLang="zh-CN" sz="1200" b="1" kern="1200" baseline="30000" noProof="0" dirty="0">
                          <a:solidFill>
                            <a:schemeClr val="bg1"/>
                          </a:solidFill>
                          <a:effectLst/>
                          <a:latin typeface="+mn-ea"/>
                          <a:ea typeface="+mn-ea"/>
                          <a:cs typeface="宋体" panose="02010600030101010101" pitchFamily="2" charset="-122"/>
                        </a:rPr>
                        <a:t>1,2</a:t>
                      </a:r>
                      <a:endParaRPr lang="zh-CN" altLang="en-US" sz="1200" b="1" kern="1200" baseline="30000" dirty="0">
                        <a:solidFill>
                          <a:schemeClr val="bg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marL="0" algn="ctr" defTabSz="914400" rtl="0" eaLnBrk="1" latinLnBrk="0" hangingPunct="1">
                        <a:spcAft>
                          <a:spcPts val="600"/>
                        </a:spcAft>
                      </a:pPr>
                      <a:r>
                        <a:rPr lang="zh-CN" altLang="en-US" sz="1200" b="1" kern="1200" dirty="0">
                          <a:solidFill>
                            <a:schemeClr val="bg1"/>
                          </a:solidFill>
                          <a:effectLst/>
                          <a:latin typeface="+mn-ea"/>
                          <a:ea typeface="+mn-ea"/>
                          <a:cs typeface="宋体" panose="02010600030101010101" pitchFamily="2" charset="-122"/>
                        </a:rPr>
                        <a:t>紫杉醇脂质体</a:t>
                      </a:r>
                      <a:endParaRPr lang="en-US" altLang="zh-CN" sz="1200" b="1" kern="1200" dirty="0">
                        <a:solidFill>
                          <a:schemeClr val="bg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marL="0" algn="ctr" defTabSz="914400" rtl="0" eaLnBrk="1" latinLnBrk="0" hangingPunct="1">
                        <a:spcAft>
                          <a:spcPts val="600"/>
                        </a:spcAft>
                      </a:pPr>
                      <a:endParaRPr lang="en-US" altLang="zh-CN" sz="1200" b="1" kern="1200" dirty="0">
                        <a:solidFill>
                          <a:schemeClr val="bg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rowSpan="2">
                  <a:txBody>
                    <a:bodyPr/>
                    <a:lstStyle/>
                    <a:p>
                      <a:pPr marL="0" algn="ctr" defTabSz="914400" rtl="0" eaLnBrk="1" latinLnBrk="0" hangingPunct="1">
                        <a:spcAft>
                          <a:spcPts val="600"/>
                        </a:spcAft>
                      </a:pPr>
                      <a:r>
                        <a:rPr lang="zh-CN" altLang="en-US" sz="1200" b="1" kern="1200" dirty="0">
                          <a:solidFill>
                            <a:schemeClr val="bg1"/>
                          </a:solidFill>
                          <a:effectLst/>
                          <a:latin typeface="+mn-ea"/>
                          <a:ea typeface="+mn-ea"/>
                          <a:cs typeface="宋体" panose="02010600030101010101" pitchFamily="2" charset="-122"/>
                        </a:rPr>
                        <a:t>意义</a:t>
                      </a:r>
                    </a:p>
                  </a:txBody>
                  <a:tcPr anchor="ctr">
                    <a:lnL w="9525" cap="flat" cmpd="sng" algn="ctr">
                      <a:solidFill>
                        <a:schemeClr val="accent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0"/>
                  </a:ext>
                </a:extLst>
              </a:tr>
              <a:tr h="472574">
                <a:tc vMerge="1">
                  <a:txBody>
                    <a:bodyPr/>
                    <a:lstStyle/>
                    <a:p>
                      <a:endParaRPr lang="zh-CN" altLang="en-US"/>
                    </a:p>
                  </a:txBody>
                  <a:tcPr/>
                </a:tc>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zh-CN" altLang="en-US" sz="1200" b="1" kern="1200" dirty="0">
                          <a:solidFill>
                            <a:schemeClr val="bg1"/>
                          </a:solidFill>
                          <a:effectLst/>
                          <a:latin typeface="+mn-ea"/>
                          <a:ea typeface="+mn-ea"/>
                          <a:cs typeface="宋体" panose="02010600030101010101" pitchFamily="2" charset="-122"/>
                        </a:rPr>
                        <a:t>说明书数据</a:t>
                      </a:r>
                      <a:r>
                        <a:rPr lang="zh-CN" altLang="en-US" sz="1200" b="1" kern="1200" noProof="0" dirty="0">
                          <a:solidFill>
                            <a:schemeClr val="bg1"/>
                          </a:solidFill>
                          <a:effectLst/>
                          <a:latin typeface="+mn-ea"/>
                          <a:ea typeface="+mn-ea"/>
                          <a:cs typeface="宋体" panose="02010600030101010101" pitchFamily="2" charset="-122"/>
                        </a:rPr>
                        <a:t>（≥</a:t>
                      </a:r>
                      <a:r>
                        <a:rPr lang="en-US" altLang="zh-CN" sz="1200" b="1" kern="1200" noProof="0" dirty="0">
                          <a:solidFill>
                            <a:schemeClr val="bg1"/>
                          </a:solidFill>
                          <a:effectLst/>
                          <a:latin typeface="+mn-ea"/>
                          <a:ea typeface="+mn-ea"/>
                          <a:cs typeface="宋体" panose="02010600030101010101" pitchFamily="2" charset="-122"/>
                        </a:rPr>
                        <a:t>3</a:t>
                      </a:r>
                      <a:r>
                        <a:rPr lang="zh-CN" altLang="en-US" sz="1200" b="1" kern="1200" noProof="0" dirty="0">
                          <a:solidFill>
                            <a:schemeClr val="bg1"/>
                          </a:solidFill>
                          <a:effectLst/>
                          <a:latin typeface="+mn-ea"/>
                          <a:ea typeface="+mn-ea"/>
                          <a:cs typeface="宋体" panose="02010600030101010101" pitchFamily="2" charset="-122"/>
                        </a:rPr>
                        <a:t>级）</a:t>
                      </a:r>
                      <a:r>
                        <a:rPr lang="en-US" altLang="zh-CN" sz="1200" b="1" kern="1200" baseline="30000" noProof="0" dirty="0">
                          <a:solidFill>
                            <a:schemeClr val="bg1"/>
                          </a:solidFill>
                          <a:effectLst/>
                          <a:latin typeface="+mn-ea"/>
                          <a:ea typeface="+mn-ea"/>
                          <a:cs typeface="宋体" panose="02010600030101010101" pitchFamily="2" charset="-122"/>
                        </a:rPr>
                        <a:t>3</a:t>
                      </a:r>
                      <a:endParaRPr lang="zh-CN" altLang="en-US" sz="1200" b="1" kern="1200" baseline="30000" dirty="0">
                        <a:solidFill>
                          <a:schemeClr val="bg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zh-CN" altLang="en-US" sz="1200" b="1" kern="1200" dirty="0">
                          <a:solidFill>
                            <a:schemeClr val="bg1"/>
                          </a:solidFill>
                          <a:effectLst/>
                          <a:latin typeface="+mn-ea"/>
                          <a:ea typeface="+mn-ea"/>
                          <a:cs typeface="宋体" panose="02010600030101010101" pitchFamily="2" charset="-122"/>
                        </a:rPr>
                        <a:t>临床试验数据</a:t>
                      </a:r>
                      <a:r>
                        <a:rPr lang="zh-CN" altLang="en-US" sz="1200" b="1" kern="1200" noProof="0" dirty="0">
                          <a:solidFill>
                            <a:schemeClr val="bg1"/>
                          </a:solidFill>
                          <a:effectLst/>
                          <a:latin typeface="+mn-ea"/>
                          <a:ea typeface="+mn-ea"/>
                          <a:cs typeface="宋体" panose="02010600030101010101" pitchFamily="2" charset="-122"/>
                        </a:rPr>
                        <a:t>（≥</a:t>
                      </a:r>
                      <a:r>
                        <a:rPr lang="en-US" altLang="zh-CN" sz="1200" b="1" kern="1200" noProof="0" dirty="0">
                          <a:solidFill>
                            <a:schemeClr val="bg1"/>
                          </a:solidFill>
                          <a:effectLst/>
                          <a:latin typeface="+mn-ea"/>
                          <a:ea typeface="+mn-ea"/>
                          <a:cs typeface="宋体" panose="02010600030101010101" pitchFamily="2" charset="-122"/>
                        </a:rPr>
                        <a:t>3</a:t>
                      </a:r>
                      <a:r>
                        <a:rPr lang="zh-CN" altLang="en-US" sz="1200" b="1" kern="1200" noProof="0" dirty="0">
                          <a:solidFill>
                            <a:schemeClr val="bg1"/>
                          </a:solidFill>
                          <a:effectLst/>
                          <a:latin typeface="+mn-ea"/>
                          <a:ea typeface="+mn-ea"/>
                          <a:cs typeface="宋体" panose="02010600030101010101" pitchFamily="2" charset="-122"/>
                        </a:rPr>
                        <a:t>级）</a:t>
                      </a:r>
                      <a:r>
                        <a:rPr lang="en-US" altLang="zh-CN" sz="1200" b="1" kern="1200" baseline="30000" noProof="0" dirty="0">
                          <a:solidFill>
                            <a:schemeClr val="bg1"/>
                          </a:solidFill>
                          <a:effectLst/>
                          <a:latin typeface="+mn-ea"/>
                          <a:ea typeface="+mn-ea"/>
                          <a:cs typeface="宋体" panose="02010600030101010101" pitchFamily="2" charset="-122"/>
                        </a:rPr>
                        <a:t>5</a:t>
                      </a:r>
                      <a:endParaRPr lang="zh-CN" altLang="en-US" sz="1200" b="1" kern="1200" baseline="30000" dirty="0">
                        <a:solidFill>
                          <a:schemeClr val="bg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vMerge="1">
                  <a:txBody>
                    <a:bodyPr/>
                    <a:lstStyle/>
                    <a:p>
                      <a:endParaRPr lang="zh-CN" altLang="en-US"/>
                    </a:p>
                  </a:txBody>
                  <a:tcPr/>
                </a:tc>
                <a:extLst>
                  <a:ext uri="{0D108BD9-81ED-4DB2-BD59-A6C34878D82A}">
                    <a16:rowId xmlns:a16="http://schemas.microsoft.com/office/drawing/2014/main" val="10003"/>
                  </a:ext>
                </a:extLst>
              </a:tr>
              <a:tr h="236287">
                <a:tc>
                  <a:txBody>
                    <a:bodyPr/>
                    <a:lstStyle/>
                    <a:p>
                      <a:pPr algn="ctr">
                        <a:spcAft>
                          <a:spcPts val="600"/>
                        </a:spcAft>
                      </a:pPr>
                      <a:r>
                        <a:rPr lang="zh-CN" altLang="en-US" sz="1050" b="0" dirty="0">
                          <a:solidFill>
                            <a:schemeClr val="tx1"/>
                          </a:solidFill>
                          <a:effectLst/>
                          <a:latin typeface="+mn-ea"/>
                          <a:ea typeface="+mn-ea"/>
                          <a:cs typeface="宋体" panose="02010600030101010101" pitchFamily="2" charset="-122"/>
                        </a:rPr>
                        <a:t>贫血</a:t>
                      </a:r>
                      <a:endParaRPr lang="en-US" altLang="zh-CN" sz="1050" b="0" dirty="0">
                        <a:solidFill>
                          <a:schemeClr val="tx1"/>
                        </a:solidFill>
                        <a:effectLst/>
                        <a:latin typeface="+mn-ea"/>
                        <a:ea typeface="+mn-ea"/>
                        <a:cs typeface="宋体" panose="02010600030101010101" pitchFamily="2" charset="-122"/>
                      </a:endParaRPr>
                    </a:p>
                  </a:txBody>
                  <a:tcPr anchor="ctr">
                    <a:lnL w="9525"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hangingPunct="0">
                        <a:spcAft>
                          <a:spcPts val="600"/>
                        </a:spcAft>
                        <a:buFontTx/>
                        <a:buNone/>
                      </a:pPr>
                      <a:r>
                        <a:rPr lang="en-US" altLang="zh-CN" sz="1050" b="0" dirty="0">
                          <a:solidFill>
                            <a:schemeClr val="tx1"/>
                          </a:solidFill>
                          <a:effectLst/>
                          <a:latin typeface="+mn-ea"/>
                          <a:ea typeface="+mn-ea"/>
                          <a:cs typeface="宋体" panose="02010600030101010101" pitchFamily="2" charset="-122"/>
                        </a:rPr>
                        <a:t>4.4%</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hangingPunct="0">
                        <a:spcAft>
                          <a:spcPts val="600"/>
                        </a:spcAft>
                        <a:buFontTx/>
                        <a:buNone/>
                      </a:pPr>
                      <a:r>
                        <a:rPr lang="zh-CN" altLang="en-US" sz="1050" b="0" dirty="0">
                          <a:solidFill>
                            <a:schemeClr val="tx1"/>
                          </a:solidFill>
                          <a:effectLst/>
                          <a:latin typeface="+mn-ea"/>
                          <a:ea typeface="+mn-ea"/>
                          <a:cs typeface="宋体" panose="02010600030101010101" pitchFamily="2" charset="-122"/>
                        </a:rPr>
                        <a:t>较常见</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hangingPunct="0">
                        <a:spcAft>
                          <a:spcPts val="600"/>
                        </a:spcAft>
                        <a:buFontTx/>
                        <a:buNone/>
                      </a:pPr>
                      <a:r>
                        <a:rPr lang="en-US" altLang="zh-CN" sz="1050" b="0" dirty="0">
                          <a:solidFill>
                            <a:schemeClr val="tx1"/>
                          </a:solidFill>
                          <a:effectLst/>
                          <a:latin typeface="+mn-ea"/>
                          <a:ea typeface="+mn-ea"/>
                          <a:cs typeface="宋体" panose="02010600030101010101" pitchFamily="2" charset="-122"/>
                        </a:rPr>
                        <a:t>14.3%</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l" defTabSz="914400" rtl="0" eaLnBrk="1" fontAlgn="auto" latinLnBrk="0" hangingPunct="0">
                        <a:lnSpc>
                          <a:spcPct val="100000"/>
                        </a:lnSpc>
                        <a:spcBef>
                          <a:spcPts val="0"/>
                        </a:spcBef>
                        <a:spcAft>
                          <a:spcPts val="600"/>
                        </a:spcAft>
                        <a:buClrTx/>
                        <a:buSzTx/>
                        <a:buFontTx/>
                        <a:buNone/>
                        <a:tabLst/>
                        <a:defRPr/>
                      </a:pPr>
                      <a:r>
                        <a:rPr lang="zh-CN" altLang="en-US" sz="1050" b="0" kern="1200" dirty="0">
                          <a:solidFill>
                            <a:schemeClr val="tx1"/>
                          </a:solidFill>
                          <a:latin typeface="微软雅黑" panose="020B0503020204020204" charset="-122"/>
                          <a:ea typeface="微软雅黑" panose="020B0503020204020204" charset="-122"/>
                          <a:cs typeface="Arial" panose="020B0604020202020204" pitchFamily="34" charset="0"/>
                          <a:sym typeface="+mn-ea"/>
                        </a:rPr>
                        <a:t>减少对血小板生成素和治疗贫血药物的需要，</a:t>
                      </a:r>
                      <a:r>
                        <a:rPr lang="zh-CN" altLang="en-US" sz="1050" b="1" kern="1200" dirty="0">
                          <a:solidFill>
                            <a:srgbClr val="FF0000"/>
                          </a:solidFill>
                          <a:latin typeface="微软雅黑" panose="020B0503020204020204" charset="-122"/>
                          <a:ea typeface="微软雅黑" panose="020B0503020204020204" charset="-122"/>
                          <a:cs typeface="Arial" panose="020B0604020202020204" pitchFamily="34" charset="0"/>
                          <a:sym typeface="+mn-ea"/>
                        </a:rPr>
                        <a:t>减少相关费用</a:t>
                      </a:r>
                    </a:p>
                  </a:txBody>
                  <a:tcPr anchor="ctr">
                    <a:lnL w="9525" cap="flat" cmpd="sng" algn="ctr">
                      <a:solidFill>
                        <a:schemeClr val="accent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6287">
                <a:tc>
                  <a:txBody>
                    <a:bodyPr/>
                    <a:lstStyle/>
                    <a:p>
                      <a:pPr algn="ctr">
                        <a:spcAft>
                          <a:spcPts val="600"/>
                        </a:spcAft>
                      </a:pPr>
                      <a:r>
                        <a:rPr lang="zh-CN" altLang="en-US" sz="1050" b="0" dirty="0">
                          <a:solidFill>
                            <a:schemeClr val="tx1"/>
                          </a:solidFill>
                          <a:effectLst/>
                          <a:latin typeface="+mn-ea"/>
                          <a:ea typeface="+mn-ea"/>
                          <a:cs typeface="宋体" panose="02010600030101010101" pitchFamily="2" charset="-122"/>
                        </a:rPr>
                        <a:t>血小板计数减少</a:t>
                      </a:r>
                    </a:p>
                  </a:txBody>
                  <a:tcPr anchor="ctr">
                    <a:lnL w="9525"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r>
                        <a:rPr lang="en-US" altLang="zh-CN" sz="1050" b="0" dirty="0">
                          <a:solidFill>
                            <a:schemeClr val="tx1"/>
                          </a:solidFill>
                          <a:effectLst/>
                          <a:latin typeface="+mn-ea"/>
                          <a:ea typeface="+mn-ea"/>
                          <a:cs typeface="宋体" panose="02010600030101010101" pitchFamily="2" charset="-122"/>
                        </a:rPr>
                        <a:t>1.7%</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r>
                        <a:rPr lang="en-US" altLang="zh-CN" sz="1050" b="0" dirty="0">
                          <a:solidFill>
                            <a:schemeClr val="tx1"/>
                          </a:solidFill>
                          <a:effectLst/>
                          <a:latin typeface="+mn-ea"/>
                          <a:ea typeface="+mn-ea"/>
                          <a:cs typeface="宋体" panose="02010600030101010101" pitchFamily="2" charset="-122"/>
                        </a:rPr>
                        <a:t>5%</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r>
                        <a:rPr lang="en-US" altLang="zh-CN" sz="1050" b="0" dirty="0">
                          <a:solidFill>
                            <a:schemeClr val="tx1"/>
                          </a:solidFill>
                          <a:effectLst/>
                          <a:latin typeface="+mn-ea"/>
                          <a:ea typeface="+mn-ea"/>
                          <a:cs typeface="宋体" panose="02010600030101010101" pitchFamily="2" charset="-122"/>
                        </a:rPr>
                        <a:t>1.5%</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dirty="0"/>
                    </a:p>
                  </a:txBody>
                  <a:tcPr>
                    <a:lnL w="9525" cap="flat" cmpd="sng" algn="ctr">
                      <a:solidFill>
                        <a:schemeClr val="accent3"/>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651">
                <a:tc>
                  <a:txBody>
                    <a:bodyPr/>
                    <a:lstStyle/>
                    <a:p>
                      <a:pPr algn="ctr">
                        <a:spcAft>
                          <a:spcPts val="600"/>
                        </a:spcAft>
                      </a:pPr>
                      <a:r>
                        <a:rPr lang="zh-CN" altLang="en-US" sz="1050" b="0" dirty="0">
                          <a:solidFill>
                            <a:schemeClr val="tx1"/>
                          </a:solidFill>
                          <a:effectLst/>
                          <a:latin typeface="+mn-ea"/>
                          <a:ea typeface="+mn-ea"/>
                          <a:cs typeface="宋体" panose="02010600030101010101" pitchFamily="2" charset="-122"/>
                        </a:rPr>
                        <a:t>神经系统反应</a:t>
                      </a:r>
                    </a:p>
                  </a:txBody>
                  <a:tcPr anchor="ctr">
                    <a:lnL w="9525"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r>
                        <a:rPr lang="en-US" altLang="zh-CN" sz="1050" b="0" dirty="0">
                          <a:solidFill>
                            <a:schemeClr val="tx1"/>
                          </a:solidFill>
                          <a:effectLst/>
                          <a:latin typeface="+mn-ea"/>
                          <a:ea typeface="+mn-ea"/>
                          <a:cs typeface="宋体" panose="02010600030101010101" pitchFamily="2" charset="-122"/>
                        </a:rPr>
                        <a:t>0.7%</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r>
                        <a:rPr lang="en-US" altLang="zh-CN" sz="1050" b="0" dirty="0">
                          <a:solidFill>
                            <a:schemeClr val="tx1"/>
                          </a:solidFill>
                          <a:effectLst/>
                          <a:latin typeface="+mn-ea"/>
                          <a:ea typeface="+mn-ea"/>
                          <a:cs typeface="宋体" panose="02010600030101010101" pitchFamily="2" charset="-122"/>
                        </a:rPr>
                        <a:t>6%</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r>
                        <a:rPr lang="en-US" altLang="zh-CN" sz="1050" b="0" dirty="0">
                          <a:solidFill>
                            <a:schemeClr val="tx1"/>
                          </a:solidFill>
                          <a:effectLst/>
                          <a:latin typeface="+mn-ea"/>
                          <a:ea typeface="+mn-ea"/>
                          <a:cs typeface="宋体" panose="02010600030101010101" pitchFamily="2" charset="-122"/>
                        </a:rPr>
                        <a:t>/</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0">
                        <a:lnSpc>
                          <a:spcPct val="100000"/>
                        </a:lnSpc>
                        <a:spcBef>
                          <a:spcPts val="0"/>
                        </a:spcBef>
                        <a:spcAft>
                          <a:spcPts val="600"/>
                        </a:spcAft>
                        <a:buClrTx/>
                        <a:buSzTx/>
                        <a:buFontTx/>
                        <a:buNone/>
                        <a:tabLst/>
                        <a:defRPr/>
                      </a:pPr>
                      <a:r>
                        <a:rPr lang="zh-CN" altLang="en-US" sz="1050" b="0" kern="1200" dirty="0">
                          <a:solidFill>
                            <a:schemeClr val="tx1"/>
                          </a:solidFill>
                          <a:latin typeface="微软雅黑" panose="020B0503020204020204" charset="-122"/>
                          <a:ea typeface="微软雅黑" panose="020B0503020204020204" charset="-122"/>
                          <a:cs typeface="Arial" panose="020B0604020202020204" pitchFamily="34" charset="0"/>
                          <a:sym typeface="+mn-ea"/>
                        </a:rPr>
                        <a:t>减轻患者健康损失，</a:t>
                      </a:r>
                      <a:r>
                        <a:rPr lang="zh-CN" altLang="en-US" sz="1050" b="1" kern="1200" dirty="0">
                          <a:solidFill>
                            <a:srgbClr val="FF0000"/>
                          </a:solidFill>
                          <a:latin typeface="微软雅黑" panose="020B0503020204020204" charset="-122"/>
                          <a:ea typeface="微软雅黑" panose="020B0503020204020204" charset="-122"/>
                          <a:cs typeface="Arial" panose="020B0604020202020204" pitchFamily="34" charset="0"/>
                          <a:sym typeface="+mn-ea"/>
                        </a:rPr>
                        <a:t>降低处理神经毒性的治疗费用</a:t>
                      </a:r>
                    </a:p>
                  </a:txBody>
                  <a:tcPr anchor="ctr">
                    <a:lnL w="9525" cap="flat" cmpd="sng" algn="ctr">
                      <a:solidFill>
                        <a:schemeClr val="accent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7015">
                <a:tc>
                  <a:txBody>
                    <a:bodyPr/>
                    <a:lstStyle/>
                    <a:p>
                      <a:pPr algn="ctr">
                        <a:spcAft>
                          <a:spcPts val="600"/>
                        </a:spcAft>
                      </a:pPr>
                      <a:r>
                        <a:rPr lang="zh-CN" altLang="en-US" sz="1050" b="0" dirty="0">
                          <a:solidFill>
                            <a:schemeClr val="tx1"/>
                          </a:solidFill>
                          <a:effectLst/>
                          <a:latin typeface="+mn-ea"/>
                          <a:ea typeface="+mn-ea"/>
                          <a:cs typeface="宋体" panose="02010600030101010101" pitchFamily="2" charset="-122"/>
                        </a:rPr>
                        <a:t>过敏反应</a:t>
                      </a:r>
                    </a:p>
                  </a:txBody>
                  <a:tcPr anchor="ctr">
                    <a:lnL w="9525"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0">
                        <a:lnSpc>
                          <a:spcPct val="100000"/>
                        </a:lnSpc>
                        <a:spcBef>
                          <a:spcPts val="0"/>
                        </a:spcBef>
                        <a:spcAft>
                          <a:spcPts val="600"/>
                        </a:spcAft>
                        <a:buClrTx/>
                        <a:buSzTx/>
                        <a:buFontTx/>
                        <a:buNone/>
                        <a:tabLst/>
                        <a:defRPr/>
                      </a:pPr>
                      <a:r>
                        <a:rPr lang="zh-CN" altLang="en-US" sz="1050" b="1" dirty="0">
                          <a:solidFill>
                            <a:srgbClr val="FF0000"/>
                          </a:solidFill>
                          <a:effectLst/>
                          <a:latin typeface="+mn-ea"/>
                          <a:ea typeface="+mn-ea"/>
                          <a:cs typeface="宋体" panose="02010600030101010101" pitchFamily="2" charset="-122"/>
                        </a:rPr>
                        <a:t>未</a:t>
                      </a:r>
                      <a:r>
                        <a:rPr lang="zh-CN" altLang="en-US" sz="1050" b="1" kern="1200" dirty="0">
                          <a:solidFill>
                            <a:srgbClr val="FF0000"/>
                          </a:solidFill>
                          <a:effectLst/>
                          <a:latin typeface="+mn-ea"/>
                          <a:ea typeface="+mn-ea"/>
                          <a:cs typeface="宋体" panose="02010600030101010101" pitchFamily="2" charset="-122"/>
                        </a:rPr>
                        <a:t>进行抗过敏预处理</a:t>
                      </a:r>
                      <a:r>
                        <a:rPr lang="zh-CN" altLang="en-US" sz="1050" b="0" kern="1200" dirty="0">
                          <a:solidFill>
                            <a:schemeClr val="tx1"/>
                          </a:solidFill>
                          <a:effectLst/>
                          <a:latin typeface="+mn-ea"/>
                          <a:ea typeface="+mn-ea"/>
                          <a:cs typeface="宋体" panose="02010600030101010101" pitchFamily="2" charset="-122"/>
                        </a:rPr>
                        <a:t>：</a:t>
                      </a:r>
                      <a:r>
                        <a:rPr lang="en-US" altLang="zh-CN" sz="1050" b="0" kern="1200" dirty="0">
                          <a:solidFill>
                            <a:schemeClr val="tx1"/>
                          </a:solidFill>
                          <a:effectLst/>
                          <a:latin typeface="+mn-ea"/>
                          <a:ea typeface="+mn-ea"/>
                          <a:cs typeface="宋体" panose="02010600030101010101" pitchFamily="2" charset="-122"/>
                        </a:rPr>
                        <a:t>≥3</a:t>
                      </a:r>
                      <a:r>
                        <a:rPr lang="zh-CN" altLang="en-US" sz="1050" b="0" kern="1200" dirty="0">
                          <a:solidFill>
                            <a:schemeClr val="tx1"/>
                          </a:solidFill>
                          <a:effectLst/>
                          <a:latin typeface="+mn-ea"/>
                          <a:ea typeface="+mn-ea"/>
                          <a:cs typeface="宋体" panose="02010600030101010101" pitchFamily="2" charset="-122"/>
                        </a:rPr>
                        <a:t>级过敏反应发生率为</a:t>
                      </a:r>
                      <a:r>
                        <a:rPr lang="en-US" altLang="zh-CN" sz="1050" b="1" kern="1200" dirty="0">
                          <a:solidFill>
                            <a:srgbClr val="FF0000"/>
                          </a:solidFill>
                          <a:effectLst/>
                          <a:latin typeface="+mn-ea"/>
                          <a:ea typeface="+mn-ea"/>
                          <a:cs typeface="宋体" panose="02010600030101010101" pitchFamily="2" charset="-122"/>
                          <a:sym typeface="+mn-ea"/>
                        </a:rPr>
                        <a:t>0%</a:t>
                      </a:r>
                      <a:endParaRPr lang="zh-CN" altLang="en-US" sz="1050" b="1" kern="1200" dirty="0">
                        <a:solidFill>
                          <a:srgbClr val="FF0000"/>
                        </a:solidFill>
                        <a:effectLst/>
                        <a:latin typeface="+mn-ea"/>
                        <a:ea typeface="+mn-ea"/>
                        <a:cs typeface="宋体" panose="02010600030101010101" pitchFamily="2" charset="-122"/>
                        <a:sym typeface="+mn-ea"/>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0">
                        <a:lnSpc>
                          <a:spcPct val="100000"/>
                        </a:lnSpc>
                        <a:spcBef>
                          <a:spcPts val="0"/>
                        </a:spcBef>
                        <a:spcAft>
                          <a:spcPts val="600"/>
                        </a:spcAft>
                        <a:buClrTx/>
                        <a:buSzTx/>
                        <a:buFontTx/>
                        <a:buNone/>
                        <a:tabLst/>
                        <a:defRPr/>
                      </a:pPr>
                      <a:r>
                        <a:rPr lang="zh-CN" altLang="en-US" sz="1050" b="1" kern="1200" dirty="0">
                          <a:solidFill>
                            <a:srgbClr val="FF0000"/>
                          </a:solidFill>
                          <a:effectLst/>
                          <a:latin typeface="+mn-ea"/>
                          <a:ea typeface="+mn-ea"/>
                          <a:cs typeface="宋体" panose="02010600030101010101" pitchFamily="2" charset="-122"/>
                        </a:rPr>
                        <a:t>进行抗过敏预处理</a:t>
                      </a:r>
                      <a:r>
                        <a:rPr lang="zh-CN" altLang="en-US" sz="1050" b="0" kern="1200" dirty="0">
                          <a:solidFill>
                            <a:schemeClr val="tx1"/>
                          </a:solidFill>
                          <a:effectLst/>
                          <a:latin typeface="+mn-ea"/>
                          <a:ea typeface="+mn-ea"/>
                          <a:cs typeface="宋体" panose="02010600030101010101" pitchFamily="2" charset="-122"/>
                        </a:rPr>
                        <a:t>（在使用紫杉醇脂质体前，静脉注射地塞米松</a:t>
                      </a:r>
                      <a:r>
                        <a:rPr lang="en-US" altLang="zh-CN" sz="1050" b="0" kern="1200" dirty="0">
                          <a:solidFill>
                            <a:schemeClr val="tx1"/>
                          </a:solidFill>
                          <a:effectLst/>
                          <a:latin typeface="+mn-ea"/>
                          <a:ea typeface="+mn-ea"/>
                          <a:cs typeface="宋体" panose="02010600030101010101" pitchFamily="2" charset="-122"/>
                        </a:rPr>
                        <a:t>5-10mg;</a:t>
                      </a:r>
                      <a:r>
                        <a:rPr lang="zh-CN" altLang="en-US" sz="1050" b="0" kern="1200" dirty="0">
                          <a:solidFill>
                            <a:schemeClr val="tx1"/>
                          </a:solidFill>
                          <a:effectLst/>
                          <a:latin typeface="+mn-ea"/>
                          <a:ea typeface="+mn-ea"/>
                          <a:cs typeface="宋体" panose="02010600030101010101" pitchFamily="2" charset="-122"/>
                        </a:rPr>
                        <a:t>肌肉注射苯海拉明</a:t>
                      </a:r>
                      <a:r>
                        <a:rPr lang="en-US" altLang="zh-CN" sz="1050" b="0" kern="1200" dirty="0">
                          <a:solidFill>
                            <a:schemeClr val="tx1"/>
                          </a:solidFill>
                          <a:effectLst/>
                          <a:latin typeface="+mn-ea"/>
                          <a:ea typeface="+mn-ea"/>
                          <a:cs typeface="宋体" panose="02010600030101010101" pitchFamily="2" charset="-122"/>
                        </a:rPr>
                        <a:t>50mg;</a:t>
                      </a:r>
                      <a:r>
                        <a:rPr lang="zh-CN" altLang="en-US" sz="1050" b="0" kern="1200" dirty="0">
                          <a:solidFill>
                            <a:schemeClr val="tx1"/>
                          </a:solidFill>
                          <a:effectLst/>
                          <a:latin typeface="+mn-ea"/>
                          <a:ea typeface="+mn-ea"/>
                          <a:cs typeface="宋体" panose="02010600030101010101" pitchFamily="2" charset="-122"/>
                        </a:rPr>
                        <a:t>静脉注射西咪替丁</a:t>
                      </a:r>
                      <a:r>
                        <a:rPr lang="en-US" altLang="zh-CN" sz="1050" b="0" kern="1200" dirty="0">
                          <a:solidFill>
                            <a:schemeClr val="tx1"/>
                          </a:solidFill>
                          <a:effectLst/>
                          <a:latin typeface="+mn-ea"/>
                          <a:ea typeface="+mn-ea"/>
                          <a:cs typeface="宋体" panose="02010600030101010101" pitchFamily="2" charset="-122"/>
                        </a:rPr>
                        <a:t>300mg</a:t>
                      </a:r>
                      <a:r>
                        <a:rPr lang="zh-CN" altLang="en-US" sz="1050" b="0" kern="1200" dirty="0">
                          <a:solidFill>
                            <a:schemeClr val="tx1"/>
                          </a:solidFill>
                          <a:effectLst/>
                          <a:latin typeface="+mn-ea"/>
                          <a:ea typeface="+mn-ea"/>
                          <a:cs typeface="宋体" panose="02010600030101010101" pitchFamily="2" charset="-122"/>
                        </a:rPr>
                        <a:t>），有严重过敏反应发生</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r>
                        <a:rPr lang="en-US" altLang="zh-CN" sz="1050" b="0" dirty="0">
                          <a:solidFill>
                            <a:schemeClr val="tx1"/>
                          </a:solidFill>
                          <a:effectLst/>
                          <a:latin typeface="+mn-ea"/>
                          <a:ea typeface="+mn-ea"/>
                          <a:cs typeface="宋体" panose="02010600030101010101" pitchFamily="2" charset="-122"/>
                        </a:rPr>
                        <a:t>/</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0">
                        <a:lnSpc>
                          <a:spcPct val="100000"/>
                        </a:lnSpc>
                        <a:spcBef>
                          <a:spcPts val="0"/>
                        </a:spcBef>
                        <a:spcAft>
                          <a:spcPts val="600"/>
                        </a:spcAft>
                        <a:buClrTx/>
                        <a:buSzTx/>
                        <a:buFontTx/>
                        <a:buNone/>
                        <a:tabLst/>
                        <a:defRPr/>
                      </a:pPr>
                      <a:r>
                        <a:rPr lang="zh-CN" altLang="en-US" sz="1050" b="0" kern="1200" dirty="0">
                          <a:solidFill>
                            <a:schemeClr val="tx1"/>
                          </a:solidFill>
                          <a:latin typeface="微软雅黑" panose="020B0503020204020204" charset="-122"/>
                          <a:ea typeface="微软雅黑" panose="020B0503020204020204" charset="-122"/>
                          <a:cs typeface="Arial" panose="020B0604020202020204" pitchFamily="34" charset="0"/>
                          <a:sym typeface="+mn-ea"/>
                        </a:rPr>
                        <a:t>无需进行抗过敏预处理，过敏反应发生率低，减轻患者处理病痛，</a:t>
                      </a:r>
                      <a:r>
                        <a:rPr lang="zh-CN" altLang="en-US" sz="1050" b="1" kern="1200" dirty="0">
                          <a:solidFill>
                            <a:srgbClr val="FF0000"/>
                          </a:solidFill>
                          <a:latin typeface="微软雅黑" panose="020B0503020204020204" charset="-122"/>
                          <a:ea typeface="微软雅黑" panose="020B0503020204020204" charset="-122"/>
                          <a:cs typeface="Arial" panose="020B0604020202020204" pitchFamily="34" charset="0"/>
                          <a:sym typeface="+mn-ea"/>
                        </a:rPr>
                        <a:t>节省相关费用</a:t>
                      </a:r>
                    </a:p>
                  </a:txBody>
                  <a:tcPr anchor="ctr">
                    <a:lnL w="9525" cap="flat" cmpd="sng" algn="ctr">
                      <a:solidFill>
                        <a:schemeClr val="accent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8347">
                <a:tc>
                  <a:txBody>
                    <a:bodyPr/>
                    <a:lstStyle/>
                    <a:p>
                      <a:pPr algn="ctr">
                        <a:spcAft>
                          <a:spcPts val="600"/>
                        </a:spcAft>
                      </a:pPr>
                      <a:r>
                        <a:rPr lang="zh-CN" altLang="en-US" sz="1050" b="0" dirty="0">
                          <a:solidFill>
                            <a:schemeClr val="tx1"/>
                          </a:solidFill>
                          <a:effectLst/>
                          <a:latin typeface="+mn-ea"/>
                          <a:ea typeface="+mn-ea"/>
                          <a:cs typeface="宋体" panose="02010600030101010101" pitchFamily="2" charset="-122"/>
                        </a:rPr>
                        <a:t>治疗相关</a:t>
                      </a:r>
                      <a:r>
                        <a:rPr lang="en-US" altLang="zh-CN" sz="1050" b="0">
                          <a:solidFill>
                            <a:schemeClr val="tx1"/>
                          </a:solidFill>
                          <a:effectLst/>
                          <a:latin typeface="+mn-ea"/>
                          <a:ea typeface="+mn-ea"/>
                          <a:cs typeface="宋体" panose="02010600030101010101" pitchFamily="2" charset="-122"/>
                        </a:rPr>
                        <a:t>SAE</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r>
                        <a:rPr lang="en-US" altLang="zh-CN" sz="1050" b="0" dirty="0">
                          <a:solidFill>
                            <a:schemeClr val="tx1"/>
                          </a:solidFill>
                          <a:effectLst/>
                          <a:latin typeface="+mn-ea"/>
                          <a:ea typeface="+mn-ea"/>
                          <a:cs typeface="宋体" panose="02010600030101010101" pitchFamily="2" charset="-122"/>
                        </a:rPr>
                        <a:t>9.3%</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r>
                        <a:rPr lang="en-US" altLang="zh-CN" sz="1050" b="0" dirty="0">
                          <a:solidFill>
                            <a:schemeClr val="tx1"/>
                          </a:solidFill>
                          <a:effectLst/>
                          <a:latin typeface="+mn-ea"/>
                          <a:ea typeface="+mn-ea"/>
                          <a:cs typeface="宋体" panose="02010600030101010101" pitchFamily="2" charset="-122"/>
                        </a:rPr>
                        <a:t>/</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r>
                        <a:rPr lang="en-US" altLang="zh-CN" sz="1050" b="0" dirty="0">
                          <a:solidFill>
                            <a:schemeClr val="tx1"/>
                          </a:solidFill>
                          <a:effectLst/>
                          <a:latin typeface="+mn-ea"/>
                          <a:ea typeface="+mn-ea"/>
                          <a:cs typeface="宋体" panose="02010600030101010101" pitchFamily="2" charset="-122"/>
                        </a:rPr>
                        <a:t>31.3%</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0">
                        <a:lnSpc>
                          <a:spcPct val="100000"/>
                        </a:lnSpc>
                        <a:spcBef>
                          <a:spcPts val="0"/>
                        </a:spcBef>
                        <a:spcAft>
                          <a:spcPts val="600"/>
                        </a:spcAft>
                        <a:buClrTx/>
                        <a:buSzTx/>
                        <a:buFontTx/>
                        <a:buNone/>
                        <a:tabLst/>
                        <a:defRPr/>
                      </a:pPr>
                      <a:r>
                        <a:rPr lang="zh-CN" altLang="en-US" sz="1050" b="0" kern="1200" dirty="0">
                          <a:solidFill>
                            <a:schemeClr val="tx1"/>
                          </a:solidFill>
                          <a:latin typeface="微软雅黑" panose="020B0503020204020204" charset="-122"/>
                          <a:ea typeface="微软雅黑" panose="020B0503020204020204" charset="-122"/>
                          <a:cs typeface="Arial" panose="020B0604020202020204" pitchFamily="34" charset="0"/>
                          <a:sym typeface="+mn-ea"/>
                        </a:rPr>
                        <a:t>降低疾病风险，</a:t>
                      </a:r>
                      <a:r>
                        <a:rPr lang="zh-CN" altLang="en-US" sz="1050" b="1" kern="1200" dirty="0">
                          <a:solidFill>
                            <a:srgbClr val="FF0000"/>
                          </a:solidFill>
                          <a:latin typeface="微软雅黑" panose="020B0503020204020204" charset="-122"/>
                          <a:ea typeface="微软雅黑" panose="020B0503020204020204" charset="-122"/>
                          <a:cs typeface="Arial" panose="020B0604020202020204" pitchFamily="34" charset="0"/>
                          <a:sym typeface="+mn-ea"/>
                        </a:rPr>
                        <a:t>减少住院治疗等费用支出</a:t>
                      </a:r>
                    </a:p>
                  </a:txBody>
                  <a:tcPr anchor="ctr">
                    <a:lnL w="9525" cap="flat" cmpd="sng" algn="ctr">
                      <a:solidFill>
                        <a:schemeClr val="accent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37015">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CN" sz="1050" dirty="0">
                          <a:solidFill>
                            <a:schemeClr val="tx1"/>
                          </a:solidFill>
                        </a:rPr>
                        <a:t>4 </a:t>
                      </a:r>
                      <a:r>
                        <a:rPr lang="zh-CN" altLang="en-US" sz="1050" dirty="0">
                          <a:solidFill>
                            <a:schemeClr val="tx1"/>
                          </a:solidFill>
                        </a:rPr>
                        <a:t>级中性粒细胞计数减少</a:t>
                      </a:r>
                      <a:endParaRPr lang="en-US" altLang="zh-CN" sz="1050" dirty="0">
                        <a:solidFill>
                          <a:schemeClr val="tx1"/>
                        </a:solidFill>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zh-CN" altLang="en-US" sz="1050" dirty="0">
                          <a:solidFill>
                            <a:schemeClr val="tx1"/>
                          </a:solidFill>
                        </a:rPr>
                        <a:t>（数据说明）</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0">
                        <a:lnSpc>
                          <a:spcPct val="100000"/>
                        </a:lnSpc>
                        <a:spcBef>
                          <a:spcPts val="0"/>
                        </a:spcBef>
                        <a:spcAft>
                          <a:spcPts val="600"/>
                        </a:spcAft>
                        <a:buClrTx/>
                        <a:buSzTx/>
                        <a:buFontTx/>
                        <a:buNone/>
                        <a:tabLst/>
                        <a:defRPr/>
                      </a:pPr>
                      <a:r>
                        <a:rPr lang="en-US" altLang="zh-CN" sz="1050" b="0" kern="1200" dirty="0">
                          <a:solidFill>
                            <a:schemeClr val="tx1"/>
                          </a:solidFill>
                          <a:effectLst/>
                          <a:latin typeface="+mn-ea"/>
                          <a:ea typeface="+mn-ea"/>
                          <a:cs typeface="宋体" panose="02010600030101010101" pitchFamily="2" charset="-122"/>
                        </a:rPr>
                        <a:t>1. </a:t>
                      </a:r>
                      <a:r>
                        <a:rPr lang="zh-CN" altLang="en-US" sz="1050" b="0" kern="1200" dirty="0">
                          <a:solidFill>
                            <a:schemeClr val="tx1"/>
                          </a:solidFill>
                          <a:effectLst/>
                          <a:latin typeface="+mn-ea"/>
                          <a:ea typeface="+mn-ea"/>
                          <a:cs typeface="宋体" panose="02010600030101010101" pitchFamily="2" charset="-122"/>
                        </a:rPr>
                        <a:t>紫杉醇聚合物胶束联合顺铂对比紫杉醇注射液联合顺铂一线治疗晚期非小细胞肺癌的随机对照</a:t>
                      </a:r>
                      <a:r>
                        <a:rPr lang="en-US" altLang="zh-CN" sz="1050" kern="1200" noProof="0" dirty="0">
                          <a:solidFill>
                            <a:schemeClr val="tx1"/>
                          </a:solidFill>
                          <a:latin typeface="+mn-lt"/>
                          <a:ea typeface="+mn-ea"/>
                          <a:cs typeface="+mn-cs"/>
                        </a:rPr>
                        <a:t>Ⅲ</a:t>
                      </a:r>
                      <a:r>
                        <a:rPr lang="zh-CN" altLang="en-US" sz="1050" kern="1200" noProof="0" dirty="0">
                          <a:solidFill>
                            <a:schemeClr val="tx1"/>
                          </a:solidFill>
                          <a:latin typeface="+mn-lt"/>
                          <a:ea typeface="+mn-ea"/>
                          <a:cs typeface="+mn-cs"/>
                        </a:rPr>
                        <a:t>期临床试验</a:t>
                      </a:r>
                      <a:r>
                        <a:rPr lang="zh-CN" altLang="en-US" sz="1050" kern="1200" dirty="0">
                          <a:solidFill>
                            <a:schemeClr val="tx1"/>
                          </a:solidFill>
                          <a:latin typeface="+mn-lt"/>
                          <a:ea typeface="+mn-ea"/>
                          <a:cs typeface="+mn-cs"/>
                        </a:rPr>
                        <a:t>规定：在</a:t>
                      </a:r>
                      <a:r>
                        <a:rPr lang="zh-CN" altLang="en-US" sz="1050" b="0" kern="1200" dirty="0">
                          <a:solidFill>
                            <a:schemeClr val="tx1"/>
                          </a:solidFill>
                          <a:latin typeface="+mn-lt"/>
                          <a:ea typeface="+mn-ea"/>
                          <a:cs typeface="+mn-cs"/>
                        </a:rPr>
                        <a:t>出现</a:t>
                      </a:r>
                      <a:r>
                        <a:rPr lang="en-US" altLang="en-US" sz="1050" b="0" kern="1200" dirty="0">
                          <a:solidFill>
                            <a:schemeClr val="tx1"/>
                          </a:solidFill>
                          <a:latin typeface="+mn-lt"/>
                          <a:ea typeface="+mn-ea"/>
                          <a:cs typeface="+mn-cs"/>
                        </a:rPr>
                        <a:t> </a:t>
                      </a:r>
                      <a:r>
                        <a:rPr lang="en-US" altLang="en-US" sz="1050" b="1" kern="1200" dirty="0">
                          <a:solidFill>
                            <a:srgbClr val="FF0000"/>
                          </a:solidFill>
                          <a:latin typeface="+mn-lt"/>
                          <a:ea typeface="+mn-ea"/>
                          <a:cs typeface="+mn-cs"/>
                        </a:rPr>
                        <a:t>3 </a:t>
                      </a:r>
                      <a:r>
                        <a:rPr lang="zh-CN" altLang="en-US" sz="1050" b="1" kern="1200" dirty="0">
                          <a:solidFill>
                            <a:srgbClr val="FF0000"/>
                          </a:solidFill>
                          <a:latin typeface="+mn-lt"/>
                          <a:ea typeface="+mn-ea"/>
                          <a:cs typeface="+mn-cs"/>
                        </a:rPr>
                        <a:t>级发热性</a:t>
                      </a:r>
                      <a:r>
                        <a:rPr lang="zh-CN" altLang="en-US" sz="1050" kern="1200" dirty="0">
                          <a:solidFill>
                            <a:schemeClr val="tx1"/>
                          </a:solidFill>
                          <a:latin typeface="+mn-lt"/>
                          <a:ea typeface="+mn-ea"/>
                          <a:cs typeface="+mn-cs"/>
                        </a:rPr>
                        <a:t>（体温</a:t>
                      </a:r>
                      <a:r>
                        <a:rPr lang="en-US" altLang="en-US" sz="1050" kern="1200" dirty="0">
                          <a:solidFill>
                            <a:schemeClr val="tx1"/>
                          </a:solidFill>
                          <a:latin typeface="+mn-lt"/>
                          <a:ea typeface="+mn-ea"/>
                          <a:cs typeface="+mn-cs"/>
                        </a:rPr>
                        <a:t>≥38.3</a:t>
                      </a:r>
                      <a:r>
                        <a:rPr lang="zh-CN" altLang="en-US" sz="1050" kern="1200" dirty="0">
                          <a:solidFill>
                            <a:schemeClr val="tx1"/>
                          </a:solidFill>
                          <a:latin typeface="+mn-lt"/>
                          <a:ea typeface="+mn-ea"/>
                          <a:cs typeface="+mn-cs"/>
                        </a:rPr>
                        <a:t>℃）中性粒细胞降低和</a:t>
                      </a:r>
                      <a:r>
                        <a:rPr lang="en-US" altLang="en-US" sz="1050" kern="1200" dirty="0">
                          <a:solidFill>
                            <a:schemeClr val="tx1"/>
                          </a:solidFill>
                          <a:latin typeface="+mn-lt"/>
                          <a:ea typeface="+mn-ea"/>
                          <a:cs typeface="+mn-cs"/>
                        </a:rPr>
                        <a:t> </a:t>
                      </a:r>
                      <a:r>
                        <a:rPr lang="en-US" altLang="en-US" sz="1050" b="1" kern="1200" dirty="0">
                          <a:solidFill>
                            <a:srgbClr val="FF0000"/>
                          </a:solidFill>
                          <a:latin typeface="+mn-lt"/>
                          <a:ea typeface="+mn-ea"/>
                          <a:cs typeface="+mn-cs"/>
                        </a:rPr>
                        <a:t>4 </a:t>
                      </a:r>
                      <a:r>
                        <a:rPr lang="zh-CN" altLang="en-US" sz="1050" b="1" kern="1200" dirty="0">
                          <a:solidFill>
                            <a:srgbClr val="FF0000"/>
                          </a:solidFill>
                          <a:latin typeface="+mn-lt"/>
                          <a:ea typeface="+mn-ea"/>
                          <a:cs typeface="+mn-cs"/>
                        </a:rPr>
                        <a:t>级</a:t>
                      </a:r>
                      <a:r>
                        <a:rPr lang="zh-CN" altLang="en-US" sz="1050" kern="1200" dirty="0">
                          <a:solidFill>
                            <a:schemeClr val="tx1"/>
                          </a:solidFill>
                          <a:latin typeface="+mn-lt"/>
                          <a:ea typeface="+mn-ea"/>
                          <a:cs typeface="+mn-cs"/>
                        </a:rPr>
                        <a:t>中性粒细胞降低时方可给予粒细胞集落刺激因子（</a:t>
                      </a:r>
                      <a:r>
                        <a:rPr lang="en-US" altLang="en-US" sz="1050" kern="1200" dirty="0">
                          <a:solidFill>
                            <a:schemeClr val="tx1"/>
                          </a:solidFill>
                          <a:latin typeface="+mn-lt"/>
                          <a:ea typeface="+mn-ea"/>
                          <a:cs typeface="+mn-cs"/>
                        </a:rPr>
                        <a:t>G-CSF</a:t>
                      </a:r>
                      <a:r>
                        <a:rPr lang="zh-CN" altLang="en-US" sz="1050" kern="1200" dirty="0">
                          <a:solidFill>
                            <a:schemeClr val="tx1"/>
                          </a:solidFill>
                          <a:latin typeface="+mn-lt"/>
                          <a:ea typeface="+mn-ea"/>
                          <a:cs typeface="+mn-cs"/>
                        </a:rPr>
                        <a:t>）治疗的情况下，</a:t>
                      </a:r>
                      <a:r>
                        <a:rPr lang="en-US" altLang="zh-CN" sz="1050" dirty="0">
                          <a:solidFill>
                            <a:schemeClr val="tx1"/>
                          </a:solidFill>
                        </a:rPr>
                        <a:t>4 </a:t>
                      </a:r>
                      <a:r>
                        <a:rPr lang="zh-CN" altLang="en-US" sz="1050" dirty="0">
                          <a:solidFill>
                            <a:schemeClr val="tx1"/>
                          </a:solidFill>
                        </a:rPr>
                        <a:t>级中性粒细胞下降发生率：紫杉醇聚合物胶束组</a:t>
                      </a:r>
                      <a:r>
                        <a:rPr lang="en-US" altLang="zh-CN" sz="1050" b="0" dirty="0">
                          <a:solidFill>
                            <a:schemeClr val="tx1"/>
                          </a:solidFill>
                          <a:effectLst/>
                          <a:latin typeface="+mn-ea"/>
                          <a:ea typeface="+mn-ea"/>
                          <a:cs typeface="宋体" panose="02010600030101010101" pitchFamily="2" charset="-122"/>
                        </a:rPr>
                        <a:t>28.7%</a:t>
                      </a:r>
                      <a:r>
                        <a:rPr lang="zh-CN" altLang="en-US" sz="1050" b="0" dirty="0">
                          <a:solidFill>
                            <a:schemeClr val="tx1"/>
                          </a:solidFill>
                          <a:effectLst/>
                          <a:latin typeface="+mn-ea"/>
                          <a:ea typeface="+mn-ea"/>
                          <a:cs typeface="宋体" panose="02010600030101010101" pitchFamily="2" charset="-122"/>
                        </a:rPr>
                        <a:t>，紫杉醇注射液组</a:t>
                      </a:r>
                      <a:r>
                        <a:rPr lang="en-US" altLang="zh-CN" sz="1050" b="0" dirty="0">
                          <a:solidFill>
                            <a:schemeClr val="tx1"/>
                          </a:solidFill>
                          <a:effectLst/>
                          <a:latin typeface="+mn-ea"/>
                          <a:ea typeface="+mn-ea"/>
                          <a:cs typeface="宋体" panose="02010600030101010101" pitchFamily="2" charset="-122"/>
                        </a:rPr>
                        <a:t>39.2%</a:t>
                      </a:r>
                      <a:r>
                        <a:rPr lang="zh-CN" altLang="en-US" sz="1050" b="0" dirty="0">
                          <a:solidFill>
                            <a:schemeClr val="tx1"/>
                          </a:solidFill>
                          <a:effectLst/>
                          <a:latin typeface="+mn-ea"/>
                          <a:ea typeface="+mn-ea"/>
                          <a:cs typeface="宋体" panose="02010600030101010101" pitchFamily="2" charset="-122"/>
                        </a:rPr>
                        <a:t>，</a:t>
                      </a:r>
                      <a:r>
                        <a:rPr lang="en-US" altLang="zh-CN" sz="1050" b="0" dirty="0">
                          <a:solidFill>
                            <a:schemeClr val="tx1"/>
                          </a:solidFill>
                          <a:effectLst/>
                          <a:latin typeface="+mn-ea"/>
                          <a:ea typeface="+mn-ea"/>
                          <a:cs typeface="宋体" panose="02010600030101010101" pitchFamily="2" charset="-122"/>
                        </a:rPr>
                        <a:t>P=0.0313</a:t>
                      </a:r>
                      <a:r>
                        <a:rPr lang="zh-CN" altLang="en-US" sz="1050" b="0" dirty="0">
                          <a:solidFill>
                            <a:schemeClr val="tx1"/>
                          </a:solidFill>
                          <a:effectLst/>
                          <a:latin typeface="+mn-ea"/>
                          <a:ea typeface="+mn-ea"/>
                          <a:cs typeface="宋体" panose="02010600030101010101" pitchFamily="2" charset="-122"/>
                        </a:rPr>
                        <a:t>，</a:t>
                      </a:r>
                      <a:r>
                        <a:rPr lang="zh-CN" altLang="en-US" sz="1050" b="1" dirty="0">
                          <a:solidFill>
                            <a:srgbClr val="FF0000"/>
                          </a:solidFill>
                          <a:effectLst/>
                          <a:latin typeface="+mn-ea"/>
                          <a:ea typeface="+mn-ea"/>
                          <a:cs typeface="宋体" panose="02010600030101010101" pitchFamily="2" charset="-122"/>
                        </a:rPr>
                        <a:t>具有统计学意义的差异 </a:t>
                      </a:r>
                      <a:r>
                        <a:rPr lang="en-US" altLang="zh-CN" sz="1050" kern="100" baseline="30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sz="1050" b="0" dirty="0">
                          <a:solidFill>
                            <a:srgbClr val="FF0000"/>
                          </a:solidFill>
                          <a:effectLst/>
                          <a:latin typeface="+mn-ea"/>
                          <a:ea typeface="+mn-ea"/>
                          <a:cs typeface="宋体" panose="02010600030101010101" pitchFamily="2" charset="-122"/>
                        </a:rPr>
                        <a: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endParaRPr lang="zh-CN" altLang="en-US" sz="120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endParaRPr lang="zh-CN" altLang="en-US" sz="120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0">
                        <a:lnSpc>
                          <a:spcPct val="100000"/>
                        </a:lnSpc>
                        <a:spcBef>
                          <a:spcPts val="0"/>
                        </a:spcBef>
                        <a:spcAft>
                          <a:spcPts val="600"/>
                        </a:spcAft>
                        <a:buClrTx/>
                        <a:buSzTx/>
                        <a:buFontTx/>
                        <a:buNone/>
                        <a:tabLst/>
                        <a:defRPr/>
                      </a:pPr>
                      <a:r>
                        <a:rPr lang="zh-CN" altLang="en-US" sz="1050" b="0" kern="1200" dirty="0">
                          <a:solidFill>
                            <a:schemeClr val="tx1"/>
                          </a:solidFill>
                          <a:latin typeface="微软雅黑" panose="020B0503020204020204" charset="-122"/>
                          <a:ea typeface="微软雅黑" panose="020B0503020204020204" charset="-122"/>
                          <a:cs typeface="Arial" panose="020B0604020202020204" pitchFamily="34" charset="0"/>
                          <a:sym typeface="+mn-ea"/>
                        </a:rPr>
                        <a:t>减少对粒细胞集落刺激因子</a:t>
                      </a:r>
                      <a:r>
                        <a:rPr lang="en-US" altLang="zh-CN" sz="1050" b="0" kern="1200" dirty="0">
                          <a:solidFill>
                            <a:schemeClr val="tx1"/>
                          </a:solidFill>
                          <a:latin typeface="微软雅黑" panose="020B0503020204020204" charset="-122"/>
                          <a:ea typeface="微软雅黑" panose="020B0503020204020204" charset="-122"/>
                          <a:cs typeface="Arial" panose="020B0604020202020204" pitchFamily="34" charset="0"/>
                          <a:sym typeface="+mn-ea"/>
                        </a:rPr>
                        <a:t>G-CSF</a:t>
                      </a:r>
                      <a:r>
                        <a:rPr lang="zh-CN" altLang="en-US" sz="1050" b="0" kern="1200" dirty="0">
                          <a:solidFill>
                            <a:schemeClr val="tx1"/>
                          </a:solidFill>
                          <a:latin typeface="微软雅黑" panose="020B0503020204020204" charset="-122"/>
                          <a:ea typeface="微软雅黑" panose="020B0503020204020204" charset="-122"/>
                          <a:cs typeface="Arial" panose="020B0604020202020204" pitchFamily="34" charset="0"/>
                          <a:sym typeface="+mn-ea"/>
                        </a:rPr>
                        <a:t>的需要，</a:t>
                      </a:r>
                      <a:r>
                        <a:rPr lang="zh-CN" altLang="en-US" sz="1050" b="1" kern="1200" dirty="0">
                          <a:solidFill>
                            <a:srgbClr val="FF0000"/>
                          </a:solidFill>
                          <a:latin typeface="微软雅黑" panose="020B0503020204020204" charset="-122"/>
                          <a:ea typeface="微软雅黑" panose="020B0503020204020204" charset="-122"/>
                          <a:cs typeface="Arial" panose="020B0604020202020204" pitchFamily="34" charset="0"/>
                          <a:sym typeface="+mn-ea"/>
                        </a:rPr>
                        <a:t>减少相关费用</a:t>
                      </a:r>
                    </a:p>
                    <a:p>
                      <a:pPr marL="0" marR="0" indent="0" algn="l" defTabSz="914400" rtl="0" eaLnBrk="1" fontAlgn="auto" latinLnBrk="0" hangingPunct="0">
                        <a:lnSpc>
                          <a:spcPct val="100000"/>
                        </a:lnSpc>
                        <a:spcBef>
                          <a:spcPts val="0"/>
                        </a:spcBef>
                        <a:spcAft>
                          <a:spcPts val="600"/>
                        </a:spcAft>
                        <a:buClrTx/>
                        <a:buSzTx/>
                        <a:buFontTx/>
                        <a:buNone/>
                        <a:tabLst/>
                        <a:defRPr/>
                      </a:pPr>
                      <a:endParaRPr lang="zh-CN" altLang="en-US" sz="1050" b="0" kern="1200" dirty="0">
                        <a:solidFill>
                          <a:schemeClr val="tx1"/>
                        </a:solidFill>
                        <a:latin typeface="微软雅黑" panose="020B0503020204020204" charset="-122"/>
                        <a:ea typeface="微软雅黑" panose="020B0503020204020204" charset="-122"/>
                        <a:cs typeface="Arial" panose="020B0604020202020204" pitchFamily="34" charset="0"/>
                        <a:sym typeface="+mn-ea"/>
                      </a:endParaRPr>
                    </a:p>
                  </a:txBody>
                  <a:tcPr anchor="ctr">
                    <a:lnL w="9525" cap="flat" cmpd="sng" algn="ctr">
                      <a:solidFill>
                        <a:schemeClr val="accent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0170852"/>
                  </a:ext>
                </a:extLst>
              </a:tr>
              <a:tr h="539529">
                <a:tc vMerge="1">
                  <a:txBody>
                    <a:bodyPr/>
                    <a:lstStyle/>
                    <a:p>
                      <a:pPr algn="ctr">
                        <a:spcAft>
                          <a:spcPts val="600"/>
                        </a:spcAft>
                      </a:pPr>
                      <a:endParaRPr lang="zh-CN" altLang="en-US" sz="1200" b="0" dirty="0">
                        <a:solidFill>
                          <a:schemeClr val="tx1"/>
                        </a:solidFill>
                        <a:effectLst/>
                        <a:latin typeface="+mn-ea"/>
                        <a:ea typeface="+mn-ea"/>
                        <a:cs typeface="宋体" panose="02010600030101010101" pitchFamily="2" charset="-122"/>
                      </a:endParaRPr>
                    </a:p>
                  </a:txBody>
                  <a:tcPr anchor="ctr">
                    <a:lnL w="9525"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l" defTabSz="914400" rtl="0" eaLnBrk="1" fontAlgn="auto" latinLnBrk="0" hangingPunct="0">
                        <a:lnSpc>
                          <a:spcPct val="100000"/>
                        </a:lnSpc>
                        <a:spcBef>
                          <a:spcPts val="0"/>
                        </a:spcBef>
                        <a:spcAft>
                          <a:spcPts val="600"/>
                        </a:spcAft>
                        <a:buClrTx/>
                        <a:buSzTx/>
                        <a:buFontTx/>
                        <a:buNone/>
                        <a:tabLst/>
                        <a:defRPr/>
                      </a:pPr>
                      <a:r>
                        <a:rPr lang="en-US" altLang="zh-CN" sz="1050" b="0" kern="1200" dirty="0">
                          <a:solidFill>
                            <a:schemeClr val="tx1"/>
                          </a:solidFill>
                          <a:effectLst/>
                          <a:latin typeface="+mn-ea"/>
                          <a:ea typeface="+mn-ea"/>
                          <a:cs typeface="宋体" panose="02010600030101010101" pitchFamily="2" charset="-122"/>
                        </a:rPr>
                        <a:t>2. </a:t>
                      </a:r>
                      <a:r>
                        <a:rPr lang="zh-CN" altLang="en-US" sz="1050" b="0" kern="1200" dirty="0">
                          <a:solidFill>
                            <a:schemeClr val="tx1"/>
                          </a:solidFill>
                          <a:effectLst/>
                          <a:latin typeface="+mn-ea"/>
                          <a:ea typeface="+mn-ea"/>
                          <a:cs typeface="宋体" panose="02010600030101010101" pitchFamily="2" charset="-122"/>
                        </a:rPr>
                        <a:t>紫杉醇脂质体联合顺铂对比紫杉醇注射液联合顺铂一线治疗晚期非小细胞肺癌的随机对照临床研究规定：</a:t>
                      </a:r>
                      <a:r>
                        <a:rPr lang="zh-CN" altLang="en-US" sz="1050" b="0" kern="1200" dirty="0">
                          <a:solidFill>
                            <a:schemeClr val="tx1"/>
                          </a:solidFill>
                          <a:effectLst/>
                          <a:latin typeface="+mn-ea"/>
                          <a:ea typeface="+mn-ea"/>
                          <a:cs typeface="宋体" panose="02010600030101010101" pitchFamily="2" charset="-122"/>
                          <a:sym typeface="+mn-ea"/>
                        </a:rPr>
                        <a:t>出现</a:t>
                      </a:r>
                      <a:r>
                        <a:rPr lang="en-US" altLang="zh-CN" sz="1050" b="1" kern="1200" dirty="0">
                          <a:solidFill>
                            <a:srgbClr val="FF0000"/>
                          </a:solidFill>
                          <a:effectLst/>
                          <a:latin typeface="+mn-ea"/>
                          <a:ea typeface="+mn-ea"/>
                          <a:cs typeface="宋体" panose="02010600030101010101" pitchFamily="2" charset="-122"/>
                          <a:sym typeface="+mn-ea"/>
                        </a:rPr>
                        <a:t>Ⅱ</a:t>
                      </a:r>
                      <a:r>
                        <a:rPr lang="zh-CN" altLang="en-US" sz="1050" b="1" kern="1200" dirty="0">
                          <a:solidFill>
                            <a:srgbClr val="FF0000"/>
                          </a:solidFill>
                          <a:effectLst/>
                          <a:latin typeface="+mn-ea"/>
                          <a:ea typeface="+mn-ea"/>
                          <a:cs typeface="宋体" panose="02010600030101010101" pitchFamily="2" charset="-122"/>
                          <a:sym typeface="+mn-ea"/>
                        </a:rPr>
                        <a:t>度及以上</a:t>
                      </a:r>
                      <a:r>
                        <a:rPr lang="zh-CN" altLang="en-US" sz="1050" b="0" kern="1200" dirty="0">
                          <a:solidFill>
                            <a:schemeClr val="tx1"/>
                          </a:solidFill>
                          <a:effectLst/>
                          <a:latin typeface="+mn-ea"/>
                          <a:ea typeface="+mn-ea"/>
                          <a:cs typeface="宋体" panose="02010600030101010101" pitchFamily="2" charset="-122"/>
                          <a:sym typeface="+mn-ea"/>
                        </a:rPr>
                        <a:t>血液毒性即给予治疗情况下，</a:t>
                      </a:r>
                      <a:r>
                        <a:rPr lang="zh-CN" altLang="en-US" sz="1050" b="0" dirty="0">
                          <a:solidFill>
                            <a:schemeClr val="tx1"/>
                          </a:solidFill>
                          <a:effectLst/>
                          <a:latin typeface="+mn-ea"/>
                          <a:ea typeface="+mn-ea"/>
                          <a:cs typeface="宋体" panose="02010600030101010101" pitchFamily="2" charset="-122"/>
                        </a:rPr>
                        <a:t>两</a:t>
                      </a:r>
                      <a:r>
                        <a:rPr lang="zh-CN" altLang="en-US" sz="1050" b="0" kern="1200" dirty="0">
                          <a:solidFill>
                            <a:schemeClr val="tx1"/>
                          </a:solidFill>
                          <a:effectLst/>
                          <a:latin typeface="+mn-ea"/>
                          <a:ea typeface="+mn-ea"/>
                          <a:cs typeface="宋体" panose="02010600030101010101" pitchFamily="2" charset="-122"/>
                          <a:sym typeface="+mn-ea"/>
                        </a:rPr>
                        <a:t>组</a:t>
                      </a:r>
                      <a:r>
                        <a:rPr lang="en-US" altLang="zh-CN" sz="1050" b="0" kern="1200" dirty="0">
                          <a:solidFill>
                            <a:schemeClr val="tx1"/>
                          </a:solidFill>
                          <a:effectLst/>
                          <a:latin typeface="+mn-ea"/>
                          <a:ea typeface="+mn-ea"/>
                          <a:cs typeface="宋体" panose="02010600030101010101" pitchFamily="2" charset="-122"/>
                          <a:sym typeface="+mn-ea"/>
                        </a:rPr>
                        <a:t>Ⅲ</a:t>
                      </a:r>
                      <a:r>
                        <a:rPr lang="zh-CN" altLang="en-US" sz="1050" b="0" kern="1200" dirty="0">
                          <a:solidFill>
                            <a:schemeClr val="tx1"/>
                          </a:solidFill>
                          <a:effectLst/>
                          <a:latin typeface="+mn-ea"/>
                          <a:ea typeface="+mn-ea"/>
                          <a:cs typeface="宋体" panose="02010600030101010101" pitchFamily="2" charset="-122"/>
                          <a:sym typeface="+mn-ea"/>
                        </a:rPr>
                        <a:t>度</a:t>
                      </a:r>
                      <a:r>
                        <a:rPr lang="en-US" altLang="zh-CN" sz="1050" b="0" kern="1200" dirty="0">
                          <a:solidFill>
                            <a:schemeClr val="tx1"/>
                          </a:solidFill>
                          <a:effectLst/>
                          <a:latin typeface="+mn-ea"/>
                          <a:ea typeface="+mn-ea"/>
                          <a:cs typeface="宋体" panose="02010600030101010101" pitchFamily="2" charset="-122"/>
                          <a:sym typeface="+mn-ea"/>
                        </a:rPr>
                        <a:t>+Ⅳ</a:t>
                      </a:r>
                      <a:r>
                        <a:rPr lang="zh-CN" altLang="en-US" sz="1050" b="0" kern="1200" dirty="0">
                          <a:solidFill>
                            <a:schemeClr val="tx1"/>
                          </a:solidFill>
                          <a:effectLst/>
                          <a:latin typeface="+mn-ea"/>
                          <a:ea typeface="+mn-ea"/>
                          <a:cs typeface="宋体" panose="02010600030101010101" pitchFamily="2" charset="-122"/>
                          <a:sym typeface="+mn-ea"/>
                        </a:rPr>
                        <a:t>度血液毒性反应相比</a:t>
                      </a:r>
                      <a:r>
                        <a:rPr lang="zh-CN" altLang="en-US" sz="1050" b="1" kern="1200" dirty="0">
                          <a:solidFill>
                            <a:srgbClr val="FF0000"/>
                          </a:solidFill>
                          <a:effectLst/>
                          <a:latin typeface="+mn-ea"/>
                          <a:ea typeface="+mn-ea"/>
                          <a:cs typeface="宋体" panose="02010600030101010101" pitchFamily="2" charset="-122"/>
                          <a:sym typeface="+mn-ea"/>
                        </a:rPr>
                        <a:t>无统计学差异 </a:t>
                      </a:r>
                      <a:r>
                        <a:rPr lang="en-US" altLang="zh-CN" sz="1050" b="1" kern="1200" baseline="30000" dirty="0">
                          <a:solidFill>
                            <a:srgbClr val="FF0000"/>
                          </a:solidFill>
                          <a:effectLst/>
                          <a:latin typeface="+mn-ea"/>
                          <a:ea typeface="+mn-ea"/>
                          <a:cs typeface="宋体" panose="02010600030101010101" pitchFamily="2" charset="-122"/>
                          <a:sym typeface="+mn-ea"/>
                        </a:rPr>
                        <a:t>4</a:t>
                      </a:r>
                      <a:r>
                        <a:rPr lang="zh-CN" altLang="en-US" sz="1050" b="1" kern="1200" dirty="0">
                          <a:solidFill>
                            <a:srgbClr val="FF0000"/>
                          </a:solidFill>
                          <a:effectLst/>
                          <a:latin typeface="+mn-ea"/>
                          <a:ea typeface="+mn-ea"/>
                          <a:cs typeface="宋体" panose="02010600030101010101" pitchFamily="2" charset="-122"/>
                          <a:sym typeface="+mn-ea"/>
                        </a:rPr>
                        <a:t>。</a:t>
                      </a:r>
                      <a:endParaRPr lang="zh-CN" altLang="en-US" sz="105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endParaRPr lang="zh-CN" altLang="en-US" sz="120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endParaRPr lang="zh-CN" altLang="en-US" sz="1200" b="0" dirty="0">
                        <a:solidFill>
                          <a:schemeClr val="tx1"/>
                        </a:solidFill>
                        <a:effectLst/>
                        <a:latin typeface="+mn-ea"/>
                        <a:ea typeface="+mn-ea"/>
                        <a:cs typeface="宋体" panose="02010600030101010101" pitchFamily="2" charset="-122"/>
                      </a:endParaRP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914400" rtl="0" eaLnBrk="1" fontAlgn="auto" latinLnBrk="0" hangingPunct="0">
                        <a:lnSpc>
                          <a:spcPct val="100000"/>
                        </a:lnSpc>
                        <a:spcBef>
                          <a:spcPts val="0"/>
                        </a:spcBef>
                        <a:spcAft>
                          <a:spcPts val="600"/>
                        </a:spcAft>
                        <a:buClrTx/>
                        <a:buSzTx/>
                        <a:buFontTx/>
                        <a:buNone/>
                        <a:tabLst/>
                        <a:defRPr/>
                      </a:pPr>
                      <a:endParaRPr lang="zh-CN" altLang="en-US" sz="1200" b="1" kern="1200" dirty="0">
                        <a:solidFill>
                          <a:srgbClr val="FF0000"/>
                        </a:solidFill>
                        <a:latin typeface="微软雅黑" panose="020B0503020204020204" charset="-122"/>
                        <a:ea typeface="微软雅黑" panose="020B0503020204020204" charset="-122"/>
                        <a:cs typeface="Arial" panose="020B0604020202020204" pitchFamily="34" charset="0"/>
                        <a:sym typeface="+mn-ea"/>
                      </a:endParaRPr>
                    </a:p>
                  </a:txBody>
                  <a:tcPr anchor="ctr">
                    <a:lnL w="9525" cap="flat" cmpd="sng" algn="ctr">
                      <a:solidFill>
                        <a:schemeClr val="accent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7501359"/>
                  </a:ext>
                </a:extLst>
              </a:tr>
            </a:tbl>
          </a:graphicData>
        </a:graphic>
      </p:graphicFrame>
      <p:sp>
        <p:nvSpPr>
          <p:cNvPr id="7" name="灯片编号占位符 6"/>
          <p:cNvSpPr>
            <a:spLocks noGrp="1"/>
          </p:cNvSpPr>
          <p:nvPr>
            <p:ph type="sldNum" sz="quarter" idx="12"/>
            <p:custDataLst>
              <p:tags r:id="rId2"/>
            </p:custDataLst>
          </p:nvPr>
        </p:nvSpPr>
        <p:spPr/>
        <p:txBody>
          <a:bodyPr/>
          <a:lstStyle/>
          <a:p>
            <a:r>
              <a:rPr lang="en-US" altLang="zh-CN" dirty="0"/>
              <a:t>6/8</a:t>
            </a:r>
            <a:endParaRPr lang="zh-CN" altLang="en-US" dirty="0"/>
          </a:p>
        </p:txBody>
      </p:sp>
      <p:pic>
        <p:nvPicPr>
          <p:cNvPr id="16"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185" y="251671"/>
            <a:ext cx="970164" cy="359990"/>
          </a:xfrm>
          <a:prstGeom prst="rect">
            <a:avLst/>
          </a:prstGeom>
        </p:spPr>
      </p:pic>
      <p:sp>
        <p:nvSpPr>
          <p:cNvPr id="23" name="标题 4"/>
          <p:cNvSpPr txBox="1"/>
          <p:nvPr/>
        </p:nvSpPr>
        <p:spPr>
          <a:xfrm>
            <a:off x="1078380" y="150979"/>
            <a:ext cx="9575638" cy="558536"/>
          </a:xfrm>
          <a:prstGeom prst="rect">
            <a:avLst/>
          </a:prstGeom>
          <a:noFill/>
        </p:spPr>
        <p:txBody>
          <a:bodyPr/>
          <a:lstStyle>
            <a:lvl1pPr algn="l" defTabSz="914400" rtl="0" eaLnBrk="1" latinLnBrk="0" hangingPunct="1">
              <a:lnSpc>
                <a:spcPct val="100000"/>
              </a:lnSpc>
              <a:spcBef>
                <a:spcPct val="0"/>
              </a:spcBef>
              <a:buNone/>
              <a:defRPr sz="2600" b="1" kern="1200">
                <a:solidFill>
                  <a:schemeClr val="accent1"/>
                </a:solidFill>
                <a:latin typeface="微软雅黑" panose="020B0503020204020204" pitchFamily="34" charset="-122"/>
                <a:ea typeface="微软雅黑" panose="020B0503020204020204" pitchFamily="34" charset="-122"/>
                <a:cs typeface="+mj-cs"/>
              </a:defRPr>
            </a:lvl1pPr>
          </a:lstStyle>
          <a:p>
            <a:pPr lvl="0">
              <a:defRPr/>
            </a:pP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注射用紫杉醇聚合物胶束</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rPr>
              <a:t>安全性良好，</a:t>
            </a:r>
            <a:r>
              <a:rPr lang="zh-CN" altLang="en-US" sz="2400" dirty="0">
                <a:solidFill>
                  <a:schemeClr val="tx1"/>
                </a:solidFill>
              </a:rPr>
              <a:t>在剂量大幅提升，且不需给予抗过敏预处理的前提下，相较于紫杉醇脂质体有更好的安全性</a:t>
            </a:r>
          </a:p>
        </p:txBody>
      </p:sp>
      <p:sp>
        <p:nvSpPr>
          <p:cNvPr id="10" name="矩形 9"/>
          <p:cNvSpPr/>
          <p:nvPr/>
        </p:nvSpPr>
        <p:spPr>
          <a:xfrm>
            <a:off x="2885032" y="5776029"/>
            <a:ext cx="7199407" cy="369332"/>
          </a:xfrm>
          <a:prstGeom prst="rect">
            <a:avLst/>
          </a:prstGeom>
        </p:spPr>
        <p:txBody>
          <a:bodyPr wrap="none">
            <a:spAutoFit/>
          </a:bodyPr>
          <a:lstStyle/>
          <a:p>
            <a:r>
              <a:rPr lang="zh-CN" altLang="en-US" b="1" dirty="0">
                <a:solidFill>
                  <a:srgbClr val="FF0000"/>
                </a:solidFill>
                <a:latin typeface="微软雅黑" panose="020B0503020204020204" pitchFamily="34" charset="-122"/>
                <a:ea typeface="微软雅黑" panose="020B0503020204020204" pitchFamily="34" charset="-122"/>
              </a:rPr>
              <a:t>良好的安全性，有效降低不良反应衍生的健康损失，减少</a:t>
            </a:r>
            <a:r>
              <a:rPr lang="en-US" altLang="zh-CN" b="1" dirty="0">
                <a:solidFill>
                  <a:srgbClr val="FF0000"/>
                </a:solidFill>
                <a:latin typeface="微软雅黑" panose="020B0503020204020204" pitchFamily="34" charset="-122"/>
                <a:ea typeface="微软雅黑" panose="020B0503020204020204" pitchFamily="34" charset="-122"/>
              </a:rPr>
              <a:t>AE</a:t>
            </a:r>
            <a:r>
              <a:rPr lang="zh-CN" altLang="en-US" b="1" dirty="0">
                <a:solidFill>
                  <a:srgbClr val="FF0000"/>
                </a:solidFill>
                <a:latin typeface="微软雅黑" panose="020B0503020204020204" pitchFamily="34" charset="-122"/>
                <a:ea typeface="微软雅黑" panose="020B0503020204020204" pitchFamily="34" charset="-122"/>
              </a:rPr>
              <a:t>处理费用</a:t>
            </a:r>
          </a:p>
        </p:txBody>
      </p:sp>
      <p:sp>
        <p:nvSpPr>
          <p:cNvPr id="11" name="TextBox 8"/>
          <p:cNvSpPr txBox="1"/>
          <p:nvPr/>
        </p:nvSpPr>
        <p:spPr>
          <a:xfrm>
            <a:off x="153382" y="6107184"/>
            <a:ext cx="8096250" cy="707886"/>
          </a:xfrm>
          <a:prstGeom prst="rect">
            <a:avLst/>
          </a:prstGeom>
          <a:noFill/>
        </p:spPr>
        <p:txBody>
          <a:bodyPr wrap="square">
            <a:spAutoFit/>
          </a:bodyPr>
          <a:lstStyle/>
          <a:p>
            <a:pPr marL="228600" marR="0" lvl="0" indent="-228600" algn="l" defTabSz="1219200" rtl="0" eaLnBrk="1" fontAlgn="auto" latinLnBrk="0" hangingPunct="1">
              <a:lnSpc>
                <a:spcPct val="100000"/>
              </a:lnSpc>
              <a:spcBef>
                <a:spcPts val="0"/>
              </a:spcBef>
              <a:spcAft>
                <a:spcPts val="0"/>
              </a:spcAft>
              <a:buClrTx/>
              <a:buSzTx/>
              <a:buFontTx/>
              <a:buAutoNum type="arabicPeriod"/>
              <a:defRPr/>
            </a:pPr>
            <a:r>
              <a:rPr kumimoji="0" lang="zh-CN" altLang="en-US" sz="800" b="0" i="0" u="none" strike="noStrike" kern="1200" cap="none" spc="0" normalizeH="0" baseline="0" noProof="0" dirty="0">
                <a:ln>
                  <a:noFill/>
                </a:ln>
                <a:solidFill>
                  <a:srgbClr val="000000"/>
                </a:solidFill>
                <a:effectLst/>
                <a:uLnTx/>
                <a:uFillTx/>
                <a:latin typeface="Calibri" panose="020F0502020204030204"/>
                <a:ea typeface="+mn-ea"/>
                <a:cs typeface="+mn-cs"/>
              </a:rPr>
              <a:t>注射用紫杉醇聚合物胶束说明书</a:t>
            </a:r>
            <a:endParaRPr kumimoji="0" lang="en-US" altLang="zh-CN"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indent="-228600" defTabSz="1219200">
              <a:buFontTx/>
              <a:buAutoNum type="arabicPeriod"/>
              <a:defRPr/>
            </a:pPr>
            <a:r>
              <a:rPr lang="en-US" sz="800" dirty="0">
                <a:solidFill>
                  <a:srgbClr val="000000"/>
                </a:solidFill>
              </a:rPr>
              <a:t>Shi M, et </a:t>
            </a:r>
            <a:r>
              <a:rPr lang="en-US" sz="800" dirty="0" err="1">
                <a:solidFill>
                  <a:srgbClr val="000000"/>
                </a:solidFill>
              </a:rPr>
              <a:t>al.Ann</a:t>
            </a:r>
            <a:r>
              <a:rPr lang="en-US" altLang="zh-CN" sz="800" dirty="0" err="1">
                <a:solidFill>
                  <a:srgbClr val="000000"/>
                </a:solidFill>
              </a:rPr>
              <a:t>als</a:t>
            </a:r>
            <a:r>
              <a:rPr lang="en-US" sz="800" dirty="0">
                <a:solidFill>
                  <a:srgbClr val="000000"/>
                </a:solidFill>
              </a:rPr>
              <a:t> of Oncology. 2021 Jan;32(1):85-96.</a:t>
            </a:r>
            <a:endParaRPr kumimoji="0" lang="en-US" altLang="zh-CN"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1219200" rtl="0" eaLnBrk="1" fontAlgn="auto" latinLnBrk="0" hangingPunct="1">
              <a:lnSpc>
                <a:spcPct val="100000"/>
              </a:lnSpc>
              <a:spcBef>
                <a:spcPts val="0"/>
              </a:spcBef>
              <a:spcAft>
                <a:spcPts val="0"/>
              </a:spcAft>
              <a:buClrTx/>
              <a:buSzTx/>
              <a:buFontTx/>
              <a:buAutoNum type="arabicPeriod"/>
              <a:defRPr/>
            </a:pPr>
            <a:r>
              <a:rPr lang="zh-CN" altLang="en-US" sz="800" dirty="0">
                <a:solidFill>
                  <a:srgbClr val="000000"/>
                </a:solidFill>
                <a:latin typeface="Calibri" panose="020F0502020204030204"/>
              </a:rPr>
              <a:t>注射用紫杉醇脂质体说明书</a:t>
            </a:r>
            <a:endParaRPr lang="en-US" altLang="zh-CN" sz="800" dirty="0">
              <a:solidFill>
                <a:srgbClr val="000000"/>
              </a:solidFill>
              <a:latin typeface="Calibri" panose="020F0502020204030204"/>
            </a:endParaRPr>
          </a:p>
          <a:p>
            <a:pPr marL="228600" indent="-228600" defTabSz="1219200">
              <a:buFontTx/>
              <a:buAutoNum type="arabicPeriod"/>
              <a:defRPr/>
            </a:pPr>
            <a:r>
              <a:rPr lang="zh-CN" altLang="en-US" sz="800" dirty="0">
                <a:solidFill>
                  <a:srgbClr val="000000"/>
                </a:solidFill>
              </a:rPr>
              <a:t>杨新杰等</a:t>
            </a:r>
            <a:r>
              <a:rPr lang="en-US" altLang="zh-CN" sz="800" dirty="0">
                <a:solidFill>
                  <a:srgbClr val="000000"/>
                </a:solidFill>
              </a:rPr>
              <a:t>.</a:t>
            </a:r>
            <a:r>
              <a:rPr lang="zh-CN" altLang="en-US" sz="800" dirty="0">
                <a:solidFill>
                  <a:srgbClr val="000000"/>
                </a:solidFill>
              </a:rPr>
              <a:t>紫杉醇脂质体联合顺铂方案一线治疗晚期非小细胞肺癌的临床随机对照研究</a:t>
            </a:r>
            <a:r>
              <a:rPr lang="en-US" altLang="zh-CN" sz="800" dirty="0">
                <a:solidFill>
                  <a:srgbClr val="000000"/>
                </a:solidFill>
              </a:rPr>
              <a:t>.</a:t>
            </a:r>
            <a:r>
              <a:rPr lang="zh-CN" altLang="en-US" sz="800" dirty="0">
                <a:solidFill>
                  <a:srgbClr val="000000"/>
                </a:solidFill>
              </a:rPr>
              <a:t>中国肺癌杂质</a:t>
            </a:r>
            <a:r>
              <a:rPr lang="en-US" altLang="zh-CN" sz="800" dirty="0">
                <a:solidFill>
                  <a:srgbClr val="000000"/>
                </a:solidFill>
              </a:rPr>
              <a:t>,2012,15(4):208-212.</a:t>
            </a:r>
            <a:endParaRPr lang="en-US" altLang="zh-CN" sz="800" dirty="0">
              <a:solidFill>
                <a:srgbClr val="000000"/>
              </a:solidFill>
              <a:latin typeface="Calibri" panose="020F0502020204030204"/>
            </a:endParaRPr>
          </a:p>
          <a:p>
            <a:pPr marL="228600" lvl="0" indent="-228600" defTabSz="1219200">
              <a:buFontTx/>
              <a:buAutoNum type="arabicPeriod"/>
              <a:defRPr/>
            </a:pPr>
            <a:r>
              <a:rPr lang="en-US" sz="800" dirty="0" err="1"/>
              <a:t>Jie</a:t>
            </a:r>
            <a:r>
              <a:rPr lang="en-US" sz="800" dirty="0"/>
              <a:t> Zhang</a:t>
            </a:r>
            <a:r>
              <a:rPr lang="zh-CN" altLang="en-US" sz="800" dirty="0">
                <a:solidFill>
                  <a:srgbClr val="000000"/>
                </a:solidFill>
                <a:latin typeface="Calibri" panose="020F0502020204030204"/>
              </a:rPr>
              <a:t>，</a:t>
            </a:r>
            <a:r>
              <a:rPr lang="en-US" altLang="zh-CN" sz="800" dirty="0"/>
              <a:t>et </a:t>
            </a:r>
            <a:r>
              <a:rPr lang="en-US" altLang="zh-CN" sz="800" dirty="0" err="1"/>
              <a:t>al.</a:t>
            </a:r>
            <a:r>
              <a:rPr lang="en-US" sz="800" dirty="0" err="1"/>
              <a:t>Cancer</a:t>
            </a:r>
            <a:r>
              <a:rPr lang="en-US" sz="800" dirty="0"/>
              <a:t> Communications. 2022;42:3–16.</a:t>
            </a: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矩形 14"/>
          <p:cNvSpPr/>
          <p:nvPr/>
        </p:nvSpPr>
        <p:spPr>
          <a:xfrm>
            <a:off x="4596387" y="1561316"/>
            <a:ext cx="2441694" cy="338554"/>
          </a:xfrm>
          <a:prstGeom prst="rect">
            <a:avLst/>
          </a:prstGeom>
        </p:spPr>
        <p:txBody>
          <a:bodyPr wrap="none">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主要不良反应发生率数据</a:t>
            </a:r>
          </a:p>
        </p:txBody>
      </p:sp>
      <p:sp>
        <p:nvSpPr>
          <p:cNvPr id="12" name="矩形 11"/>
          <p:cNvSpPr/>
          <p:nvPr/>
        </p:nvSpPr>
        <p:spPr>
          <a:xfrm>
            <a:off x="598065" y="993556"/>
            <a:ext cx="10972800" cy="652486"/>
          </a:xfrm>
          <a:prstGeom prst="rect">
            <a:avLst/>
          </a:prstGeom>
        </p:spPr>
        <p:txBody>
          <a:bodyPr wrap="square">
            <a:spAutoFit/>
          </a:bodyPr>
          <a:lstStyle/>
          <a:p>
            <a:pPr lvl="0">
              <a:lnSpc>
                <a:spcPct val="130000"/>
              </a:lnSpc>
              <a:spcBef>
                <a:spcPts val="600"/>
              </a:spcBef>
              <a:defRPr/>
            </a:pP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注射用紫杉醇聚合物胶束的安全性数据来自一项用于</a:t>
            </a:r>
            <a:r>
              <a:rPr lang="zh-CN" altLang="en-US" sz="1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一线治疗非小细胞肺癌</a:t>
            </a:r>
            <a:r>
              <a:rPr kumimoji="0" lang="en-US" altLang="zh-CN" sz="1400" b="0" i="0" u="none" strike="noStrike" kern="100" cap="none" spc="0" normalizeH="0" baseline="0" noProof="0" dirty="0">
                <a:ln>
                  <a:noFill/>
                </a:ln>
                <a:solidFill>
                  <a:prstClr val="black"/>
                </a:solidFill>
                <a:effectLst/>
                <a:uLnTx/>
                <a:uFillTx/>
                <a:latin typeface="宋体"/>
                <a:ea typeface="宋体"/>
                <a:cs typeface="Times New Roman" panose="02020603050405020304" pitchFamily="18" charset="0"/>
              </a:rPr>
              <a:t>Ⅲ</a:t>
            </a:r>
            <a:r>
              <a:rPr kumimoji="0" lang="zh-CN" altLang="en-US" sz="1400" b="0" i="0" u="none" strike="noStrike" kern="100" cap="none" spc="0" normalizeH="0" baseline="0" noProof="0" dirty="0">
                <a:ln>
                  <a:noFill/>
                </a:ln>
                <a:solidFill>
                  <a:prstClr val="black"/>
                </a:solidFill>
                <a:effectLst/>
                <a:uLnTx/>
                <a:uFillTx/>
                <a:latin typeface="宋体"/>
                <a:ea typeface="宋体"/>
                <a:cs typeface="Times New Roman" panose="02020603050405020304" pitchFamily="18" charset="0"/>
              </a:rPr>
              <a:t>期</a:t>
            </a: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临床试验，共有</a:t>
            </a:r>
            <a:r>
              <a:rPr kumimoji="0" lang="en-US" altLang="zh-CN"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300</a:t>
            </a: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例患者接受本品联合顺铂，</a:t>
            </a:r>
            <a:r>
              <a:rPr kumimoji="0" lang="en-US" altLang="zh-CN"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148</a:t>
            </a: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例患者接受紫杉醇注射液联合顺铂治疗 </a:t>
            </a:r>
            <a:r>
              <a:rPr lang="en-US" altLang="zh-CN" sz="1400" kern="100" baseline="30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1,2 </a:t>
            </a: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4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参照药物紫杉醇脂质体与对照药物紫杉醇注射液相比</a:t>
            </a:r>
            <a:r>
              <a:rPr lang="en-US" altLang="zh-CN" sz="14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级以上毒性反应相当</a:t>
            </a:r>
            <a:r>
              <a:rPr kumimoji="0" lang="zh-CN" altLang="en-US" sz="14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，无统计学差异 </a:t>
            </a:r>
            <a:r>
              <a:rPr kumimoji="0" lang="en-US" altLang="zh-CN" sz="1400" b="0" i="0" u="none" strike="noStrike" kern="100" cap="none" spc="0" normalizeH="0" baseline="3000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3,4</a:t>
            </a:r>
            <a:r>
              <a:rPr lang="en-US" altLang="zh-CN" sz="1400" kern="100" baseline="30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4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 y="185443"/>
            <a:ext cx="1091444" cy="5567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创新性</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标题 4"/>
          <p:cNvSpPr txBox="1"/>
          <p:nvPr/>
        </p:nvSpPr>
        <p:spPr>
          <a:xfrm>
            <a:off x="1224793" y="176169"/>
            <a:ext cx="9404057" cy="520118"/>
          </a:xfrm>
          <a:prstGeom prst="rect">
            <a:avLst/>
          </a:prstGeom>
          <a:noFill/>
        </p:spPr>
        <p:txBody>
          <a:bodyPr/>
          <a:lstStyle>
            <a:lvl1pPr algn="l" defTabSz="914400" rtl="0" eaLnBrk="1" latinLnBrk="0" hangingPunct="1">
              <a:lnSpc>
                <a:spcPct val="100000"/>
              </a:lnSpc>
              <a:spcBef>
                <a:spcPct val="0"/>
              </a:spcBef>
              <a:buNone/>
              <a:defRPr sz="2600" b="1" kern="1200">
                <a:solidFill>
                  <a:schemeClr val="accent1"/>
                </a:solidFill>
                <a:latin typeface="微软雅黑" panose="020B0503020204020204" pitchFamily="34" charset="-122"/>
                <a:ea typeface="微软雅黑" panose="020B0503020204020204" pitchFamily="34" charset="-122"/>
                <a:cs typeface="+mj-cs"/>
              </a:defRPr>
            </a:lvl1pPr>
          </a:lstStyle>
          <a:p>
            <a:pPr lvl="0">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剂型创新，带来疗效和安全性获益</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endParaRPr>
          </a:p>
        </p:txBody>
      </p:sp>
      <p:sp>
        <p:nvSpPr>
          <p:cNvPr id="38" name="文本框 37"/>
          <p:cNvSpPr txBox="1"/>
          <p:nvPr/>
        </p:nvSpPr>
        <p:spPr>
          <a:xfrm>
            <a:off x="919649" y="4116247"/>
            <a:ext cx="10598785" cy="2624308"/>
          </a:xfrm>
          <a:prstGeom prst="rect">
            <a:avLst/>
          </a:prstGeom>
          <a:solidFill>
            <a:schemeClr val="accent1">
              <a:lumMod val="20000"/>
              <a:lumOff val="80000"/>
            </a:schemeClr>
          </a:solidFill>
        </p:spPr>
        <p:txBody>
          <a:bodyPr wrap="square" rtlCol="0" anchor="t">
            <a:spAutoFit/>
          </a:bodyPr>
          <a:lstStyle/>
          <a:p>
            <a:pPr marL="342900" indent="-342900">
              <a:lnSpc>
                <a:spcPct val="120000"/>
              </a:lnSpc>
              <a:spcBef>
                <a:spcPts val="400"/>
              </a:spcBef>
              <a:defRPr/>
            </a:pP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 </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提高有效性：</a:t>
            </a:r>
            <a:r>
              <a:rPr kumimoji="0" lang="zh-CN" altLang="en-US" sz="1400" i="0" u="none" strike="noStrike" kern="1200" cap="none" spc="0" normalizeH="0" baseline="0" noProof="0" dirty="0">
                <a:ln>
                  <a:noFill/>
                </a:ln>
                <a:solidFill>
                  <a:srgbClr val="000000"/>
                </a:solidFill>
                <a:effectLst/>
                <a:uLnTx/>
                <a:uFillTx/>
                <a:latin typeface="+mn-ea"/>
                <a:cs typeface="+mn-cs"/>
              </a:rPr>
              <a:t>稳定的核壳结构，精准的粒径大小（</a:t>
            </a:r>
            <a:r>
              <a:rPr kumimoji="0" lang="en-US" altLang="zh-CN" sz="1400" i="0" u="none" strike="noStrike" kern="1200" cap="none" spc="0" normalizeH="0" baseline="0" noProof="0" dirty="0">
                <a:ln>
                  <a:noFill/>
                </a:ln>
                <a:solidFill>
                  <a:srgbClr val="000000"/>
                </a:solidFill>
                <a:effectLst/>
                <a:uLnTx/>
                <a:uFillTx/>
                <a:latin typeface="+mn-ea"/>
                <a:cs typeface="+mn-cs"/>
              </a:rPr>
              <a:t>18-20nm</a:t>
            </a:r>
            <a:r>
              <a:rPr kumimoji="0" lang="zh-CN" altLang="en-US" sz="1400" i="0" u="none" strike="noStrike" kern="1200" cap="none" spc="0" normalizeH="0" baseline="0" noProof="0" dirty="0">
                <a:ln>
                  <a:noFill/>
                </a:ln>
                <a:solidFill>
                  <a:srgbClr val="000000"/>
                </a:solidFill>
                <a:effectLst/>
                <a:uLnTx/>
                <a:uFillTx/>
                <a:latin typeface="+mn-ea"/>
                <a:cs typeface="+mn-cs"/>
              </a:rPr>
              <a:t>），可以通过高渗透长滞留效应，</a:t>
            </a:r>
            <a:r>
              <a:rPr lang="zh-CN" altLang="en-US" sz="1400" dirty="0">
                <a:latin typeface="+mn-ea"/>
              </a:rPr>
              <a:t>方便地穿过肿瘤组织血管壁并在肿瘤组织富集，发挥抗肿瘤疗效。获得</a:t>
            </a:r>
            <a:r>
              <a:rPr lang="zh-CN" altLang="en-US" sz="1400" dirty="0">
                <a:latin typeface="+mn-ea"/>
                <a:cs typeface="Arial" panose="020B0604020202020204" pitchFamily="34" charset="0"/>
              </a:rPr>
              <a:t>一线治疗晚期NSCLC临床</a:t>
            </a:r>
            <a:r>
              <a:rPr lang="zh-CN" altLang="en-US" sz="1400" dirty="0">
                <a:latin typeface="+mn-ea"/>
                <a:cs typeface="Arial" panose="020B0604020202020204" pitchFamily="34" charset="0"/>
                <a:sym typeface="+mn-ea"/>
              </a:rPr>
              <a:t> III期研究</a:t>
            </a:r>
            <a:r>
              <a:rPr lang="zh-CN" altLang="en-US" sz="1400" dirty="0">
                <a:latin typeface="+mn-ea"/>
                <a:cs typeface="Arial" panose="020B0604020202020204" pitchFamily="34" charset="0"/>
              </a:rPr>
              <a:t>的紫杉醇制剂</a:t>
            </a:r>
            <a:r>
              <a:rPr lang="zh-CN" altLang="en-US" sz="1400" dirty="0">
                <a:latin typeface="+mn-ea"/>
                <a:cs typeface="Arial" panose="020B0604020202020204" pitchFamily="34" charset="0"/>
                <a:sym typeface="+mn-ea"/>
              </a:rPr>
              <a:t>和其他化疗药公开数据可知的最高客观缓解率，更优的无进展生存期。 </a:t>
            </a:r>
            <a:endParaRPr lang="en-US" altLang="zh-CN" sz="1400" dirty="0">
              <a:latin typeface="+mn-ea"/>
              <a:cs typeface="Arial" panose="020B0604020202020204" pitchFamily="34" charset="0"/>
              <a:sym typeface="+mn-ea"/>
            </a:endParaRPr>
          </a:p>
          <a:p>
            <a:pPr marL="342900" marR="0" lvl="0" indent="-342900" algn="l" defTabSz="914400" rtl="0" eaLnBrk="1" fontAlgn="auto" latinLnBrk="0" hangingPunct="1">
              <a:lnSpc>
                <a:spcPct val="120000"/>
              </a:lnSpc>
              <a:spcBef>
                <a:spcPts val="400"/>
              </a:spcBef>
              <a:spcAft>
                <a:spcPts val="0"/>
              </a:spcAft>
              <a:buClrTx/>
              <a:buSzTx/>
              <a:defRPr/>
            </a:pP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 </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提升安全性：</a:t>
            </a:r>
            <a:r>
              <a:rPr lang="zh-CN" altLang="en-US" sz="1400" dirty="0">
                <a:latin typeface="+mn-ea"/>
                <a:cs typeface="Arial" panose="020B0604020202020204" pitchFamily="34" charset="0"/>
                <a:sym typeface="+mn-ea"/>
              </a:rPr>
              <a:t>本品最大耐受剂量（MTD）390mg/m2，限制性毒性（DLT）435mg/m</a:t>
            </a:r>
            <a:r>
              <a:rPr lang="zh-CN" altLang="en-US" sz="1400" baseline="30000" dirty="0">
                <a:latin typeface="+mn-ea"/>
                <a:cs typeface="Arial" panose="020B0604020202020204" pitchFamily="34" charset="0"/>
                <a:sym typeface="+mn-ea"/>
              </a:rPr>
              <a:t>2</a:t>
            </a:r>
            <a:r>
              <a:rPr lang="zh-CN" altLang="en-US" sz="1400" dirty="0">
                <a:latin typeface="+mn-ea"/>
                <a:cs typeface="Arial" panose="020B0604020202020204" pitchFamily="34" charset="0"/>
                <a:sym typeface="+mn-ea"/>
              </a:rPr>
              <a:t>  ， 均为紫杉烷类药物最高值，显示该产品具有良好的耐受性。在剂量大幅提升的情况下，相对于紫杉醇其他剂型有更好的安全性。</a:t>
            </a:r>
          </a:p>
          <a:p>
            <a:pPr>
              <a:lnSpc>
                <a:spcPct val="120000"/>
              </a:lnSpc>
              <a:spcBef>
                <a:spcPts val="400"/>
              </a:spcBef>
              <a:defRPr/>
            </a:pPr>
            <a:r>
              <a:rPr lang="en-US" altLang="zh-CN" sz="1400" b="1" dirty="0">
                <a:latin typeface="+mn-ea"/>
                <a:cs typeface="Arial" panose="020B0604020202020204" pitchFamily="34" charset="0"/>
                <a:sym typeface="+mn-ea"/>
              </a:rPr>
              <a:t>3. </a:t>
            </a:r>
            <a:r>
              <a:rPr lang="zh-CN" altLang="en-US" sz="1400" b="1" dirty="0">
                <a:latin typeface="+mn-ea"/>
                <a:cs typeface="Arial" panose="020B0604020202020204" pitchFamily="34" charset="0"/>
                <a:sym typeface="+mn-ea"/>
              </a:rPr>
              <a:t>稳定的药代动力学特性：</a:t>
            </a:r>
            <a:r>
              <a:rPr lang="zh-CN" altLang="en-US" sz="1400" dirty="0">
                <a:latin typeface="+mn-ea"/>
                <a:cs typeface="Arial" panose="020B0604020202020204" pitchFamily="34" charset="0"/>
                <a:sym typeface="+mn-ea"/>
              </a:rPr>
              <a:t>在剂量175～435mg/m</a:t>
            </a:r>
            <a:r>
              <a:rPr lang="zh-CN" altLang="en-US" sz="1400" baseline="30000" dirty="0">
                <a:latin typeface="+mn-ea"/>
                <a:cs typeface="Arial" panose="020B0604020202020204" pitchFamily="34" charset="0"/>
                <a:sym typeface="+mn-ea"/>
              </a:rPr>
              <a:t>2</a:t>
            </a:r>
            <a:r>
              <a:rPr lang="zh-CN" altLang="en-US" sz="1400" dirty="0">
                <a:latin typeface="+mn-ea"/>
                <a:cs typeface="Arial" panose="020B0604020202020204" pitchFamily="34" charset="0"/>
                <a:sym typeface="+mn-ea"/>
              </a:rPr>
              <a:t>范围内，药代动力学参数呈线性动力学特征。不同剂量组患者的消除半衰期（t1/2）平均值在16.6～19.8小时之间。</a:t>
            </a:r>
            <a:endParaRPr lang="en-US" altLang="zh-CN" sz="1400" dirty="0">
              <a:latin typeface="+mn-ea"/>
              <a:cs typeface="Arial" panose="020B0604020202020204" pitchFamily="34" charset="0"/>
              <a:sym typeface="+mn-ea"/>
            </a:endParaRPr>
          </a:p>
          <a:p>
            <a:pPr>
              <a:lnSpc>
                <a:spcPct val="120000"/>
              </a:lnSpc>
              <a:spcBef>
                <a:spcPts val="400"/>
              </a:spcBef>
              <a:defRPr/>
            </a:pPr>
            <a:r>
              <a:rPr lang="en-US" altLang="zh-CN" sz="1400" b="1" dirty="0">
                <a:latin typeface="+mn-ea"/>
                <a:cs typeface="Arial" panose="020B0604020202020204" pitchFamily="34" charset="0"/>
                <a:sym typeface="+mn-ea"/>
              </a:rPr>
              <a:t>4. </a:t>
            </a:r>
            <a:r>
              <a:rPr lang="zh-CN" altLang="en-US" sz="1400" b="1" dirty="0">
                <a:latin typeface="+mn-ea"/>
                <a:cs typeface="Arial" panose="020B0604020202020204" pitchFamily="34" charset="0"/>
                <a:sym typeface="+mn-ea"/>
              </a:rPr>
              <a:t>提高临床便捷性：</a:t>
            </a:r>
            <a:r>
              <a:rPr lang="zh-CN" altLang="en-US" sz="1400" dirty="0">
                <a:latin typeface="+mn-ea"/>
                <a:cs typeface="Arial" panose="020B0604020202020204" pitchFamily="34" charset="0"/>
                <a:sym typeface="+mn-ea"/>
              </a:rPr>
              <a:t>无需进行过敏预处理，</a:t>
            </a:r>
            <a:r>
              <a:rPr lang="zh-CN" altLang="en-US" sz="1400" kern="100" dirty="0">
                <a:latin typeface="+mn-ea"/>
                <a:cs typeface="Times New Roman"/>
              </a:rPr>
              <a:t>不需要使用配液振荡器，仅</a:t>
            </a:r>
            <a:r>
              <a:rPr lang="zh-CN" altLang="en-US" sz="1400" dirty="0">
                <a:latin typeface="+mn-ea"/>
                <a:cs typeface="Arial" panose="020B0604020202020204" pitchFamily="34" charset="0"/>
                <a:sym typeface="+mn-ea"/>
              </a:rPr>
              <a:t>使用普通输液装置。</a:t>
            </a:r>
            <a:endParaRPr lang="en-US" altLang="zh-CN" sz="1400" dirty="0">
              <a:latin typeface="+mn-ea"/>
              <a:cs typeface="Arial" panose="020B0604020202020204" pitchFamily="34" charset="0"/>
              <a:sym typeface="+mn-ea"/>
            </a:endParaRPr>
          </a:p>
          <a:p>
            <a:pPr marL="0" marR="0" lvl="0" indent="0" algn="l" defTabSz="914400" rtl="0" eaLnBrk="1" fontAlgn="auto" latinLnBrk="0" hangingPunct="1">
              <a:lnSpc>
                <a:spcPct val="120000"/>
              </a:lnSpc>
              <a:spcBef>
                <a:spcPts val="40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2" name="文本框 41"/>
          <p:cNvSpPr txBox="1"/>
          <p:nvPr/>
        </p:nvSpPr>
        <p:spPr>
          <a:xfrm>
            <a:off x="854726" y="3788652"/>
            <a:ext cx="406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全新剂型带来显著患者获益：</a:t>
            </a:r>
          </a:p>
        </p:txBody>
      </p:sp>
      <p:sp>
        <p:nvSpPr>
          <p:cNvPr id="7" name="灯片编号占位符 6"/>
          <p:cNvSpPr>
            <a:spLocks noGrp="1"/>
          </p:cNvSpPr>
          <p:nvPr>
            <p:ph type="sldNum" sz="quarter" idx="12"/>
            <p:custDataLst>
              <p:tags r:id="rId1"/>
            </p:custDataLst>
          </p:nvPr>
        </p:nvSpPr>
        <p:spPr/>
        <p:txBody>
          <a:bodyPr/>
          <a:lstStyle/>
          <a:p>
            <a:r>
              <a:rPr lang="en-US" altLang="zh-CN" dirty="0"/>
              <a:t>7/8</a:t>
            </a:r>
            <a:endParaRPr lang="zh-CN" altLang="en-US" dirty="0"/>
          </a:p>
        </p:txBody>
      </p:sp>
      <p:pic>
        <p:nvPicPr>
          <p:cNvPr id="48"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185" y="251671"/>
            <a:ext cx="970164" cy="359990"/>
          </a:xfrm>
          <a:prstGeom prst="rect">
            <a:avLst/>
          </a:prstGeom>
        </p:spPr>
      </p:pic>
      <p:sp>
        <p:nvSpPr>
          <p:cNvPr id="50" name="矩形 49"/>
          <p:cNvSpPr/>
          <p:nvPr/>
        </p:nvSpPr>
        <p:spPr>
          <a:xfrm>
            <a:off x="1047750" y="790473"/>
            <a:ext cx="10286999" cy="400110"/>
          </a:xfrm>
          <a:prstGeom prst="rect">
            <a:avLst/>
          </a:prstGeom>
        </p:spPr>
        <p:txBody>
          <a:bodyPr wrap="square">
            <a:spAutoFit/>
          </a:bodyPr>
          <a:lstStyle/>
          <a:p>
            <a:r>
              <a:rPr lang="zh-CN" altLang="en-US" sz="2000" b="1" dirty="0">
                <a:solidFill>
                  <a:srgbClr val="C00000"/>
                </a:solidFill>
              </a:rPr>
              <a:t>自主研发，完全自主知识产权，</a:t>
            </a:r>
            <a:r>
              <a:rPr lang="en-US" altLang="zh-CN" sz="2000" b="1" dirty="0">
                <a:solidFill>
                  <a:srgbClr val="C00000"/>
                </a:solidFill>
              </a:rPr>
              <a:t>2.2</a:t>
            </a:r>
            <a:r>
              <a:rPr lang="zh-CN" altLang="en-US" sz="2000" b="1" dirty="0">
                <a:solidFill>
                  <a:srgbClr val="C00000"/>
                </a:solidFill>
              </a:rPr>
              <a:t>类新药，获得国家“重大新药创制”科技重大专项支持</a:t>
            </a:r>
          </a:p>
        </p:txBody>
      </p:sp>
      <p:sp>
        <p:nvSpPr>
          <p:cNvPr id="61" name="矩形 60"/>
          <p:cNvSpPr/>
          <p:nvPr/>
        </p:nvSpPr>
        <p:spPr>
          <a:xfrm>
            <a:off x="6162675" y="1793476"/>
            <a:ext cx="5363536" cy="1492716"/>
          </a:xfrm>
          <a:prstGeom prst="rect">
            <a:avLst/>
          </a:prstGeom>
        </p:spPr>
        <p:txBody>
          <a:bodyPr wrap="square">
            <a:spAutoFit/>
          </a:bodyPr>
          <a:lstStyle/>
          <a:p>
            <a:pPr>
              <a:lnSpc>
                <a:spcPct val="130000"/>
              </a:lnSpc>
              <a:buFont typeface="Wingdings" pitchFamily="2" charset="2"/>
              <a:buChar char="u"/>
            </a:pPr>
            <a:r>
              <a:rPr lang="zh-CN" altLang="en-US" sz="1400" dirty="0">
                <a:latin typeface="+mn-ea"/>
                <a:cs typeface="微软雅黑" panose="020B0503020204020204" charset="-122"/>
              </a:rPr>
              <a:t>专用药用辅料</a:t>
            </a:r>
            <a:r>
              <a:rPr lang="zh-CN" altLang="zh-CN" sz="1400" dirty="0">
                <a:latin typeface="+mn-ea"/>
                <a:cs typeface="微软雅黑" panose="020B0503020204020204" charset="-122"/>
              </a:rPr>
              <a:t>与</a:t>
            </a:r>
            <a:r>
              <a:rPr lang="zh-CN" altLang="en-US" sz="1400" dirty="0">
                <a:latin typeface="+mn-ea"/>
                <a:cs typeface="微软雅黑" panose="020B0503020204020204" charset="-122"/>
              </a:rPr>
              <a:t>载荷</a:t>
            </a:r>
            <a:r>
              <a:rPr lang="zh-CN" altLang="zh-CN" sz="1400" dirty="0">
                <a:latin typeface="+mn-ea"/>
                <a:cs typeface="微软雅黑" panose="020B0503020204020204" charset="-122"/>
              </a:rPr>
              <a:t>药物</a:t>
            </a:r>
            <a:r>
              <a:rPr lang="zh-CN" altLang="en-US" sz="1400" dirty="0">
                <a:latin typeface="+mn-ea"/>
                <a:cs typeface="微软雅黑" panose="020B0503020204020204" charset="-122"/>
              </a:rPr>
              <a:t>紫杉醇</a:t>
            </a:r>
            <a:r>
              <a:rPr lang="zh-CN" altLang="zh-CN" sz="1400" b="1" kern="100" dirty="0">
                <a:solidFill>
                  <a:srgbClr val="FF0000"/>
                </a:solidFill>
                <a:latin typeface="+mn-ea"/>
                <a:cs typeface="Times New Roman"/>
                <a:sym typeface="+mn-ea"/>
              </a:rPr>
              <a:t>精准匹配</a:t>
            </a:r>
            <a:r>
              <a:rPr lang="zh-CN" altLang="en-US" sz="1400" dirty="0">
                <a:latin typeface="+mn-ea"/>
                <a:cs typeface="微软雅黑" panose="020B0503020204020204" charset="-122"/>
              </a:rPr>
              <a:t>，形成稳定的核壳结构；</a:t>
            </a:r>
            <a:endParaRPr lang="en-US" altLang="zh-CN" sz="1400" dirty="0">
              <a:latin typeface="+mn-ea"/>
              <a:cs typeface="微软雅黑" panose="020B0503020204020204" charset="-122"/>
            </a:endParaRPr>
          </a:p>
          <a:p>
            <a:pPr>
              <a:lnSpc>
                <a:spcPct val="130000"/>
              </a:lnSpc>
              <a:buFont typeface="Wingdings" pitchFamily="2" charset="2"/>
              <a:buChar char="u"/>
            </a:pPr>
            <a:endParaRPr lang="en-US" altLang="zh-CN" sz="1400" dirty="0">
              <a:latin typeface="+mn-ea"/>
              <a:cs typeface="微软雅黑" panose="020B0503020204020204" charset="-122"/>
            </a:endParaRPr>
          </a:p>
          <a:p>
            <a:pPr>
              <a:lnSpc>
                <a:spcPct val="130000"/>
              </a:lnSpc>
              <a:buFont typeface="Wingdings" pitchFamily="2" charset="2"/>
              <a:buChar char="u"/>
            </a:pPr>
            <a:r>
              <a:rPr lang="zh-CN" altLang="en-US" sz="1400" dirty="0">
                <a:latin typeface="+mn-ea"/>
                <a:cs typeface="微软雅黑" panose="020B0503020204020204" charset="-122"/>
                <a:sym typeface="+mn-ea"/>
              </a:rPr>
              <a:t>具有穿透肿瘤组织精准的胶束</a:t>
            </a:r>
            <a:r>
              <a:rPr lang="zh-CN" altLang="zh-CN" sz="1400" dirty="0">
                <a:latin typeface="+mn-ea"/>
                <a:cs typeface="微软雅黑" panose="020B0503020204020204" charset="-122"/>
                <a:sym typeface="+mn-ea"/>
              </a:rPr>
              <a:t>粒径</a:t>
            </a:r>
            <a:r>
              <a:rPr lang="zh-CN" altLang="en-US" sz="1400" dirty="0">
                <a:latin typeface="+mn-ea"/>
                <a:cs typeface="微软雅黑" panose="020B0503020204020204" charset="-122"/>
                <a:sym typeface="+mn-ea"/>
              </a:rPr>
              <a:t>大小</a:t>
            </a:r>
            <a:r>
              <a:rPr lang="zh-CN" altLang="zh-CN" sz="1400" dirty="0">
                <a:latin typeface="+mn-ea"/>
                <a:cs typeface="微软雅黑" panose="020B0503020204020204" charset="-122"/>
                <a:sym typeface="+mn-ea"/>
              </a:rPr>
              <a:t>：</a:t>
            </a:r>
            <a:r>
              <a:rPr lang="en-US" altLang="zh-CN" sz="1400" b="1" kern="100" dirty="0">
                <a:solidFill>
                  <a:srgbClr val="FF0000"/>
                </a:solidFill>
                <a:latin typeface="+mn-ea"/>
                <a:cs typeface="Times New Roman"/>
                <a:sym typeface="+mn-ea"/>
              </a:rPr>
              <a:t>18- 20nm</a:t>
            </a:r>
            <a:r>
              <a:rPr lang="zh-CN" altLang="en-US" sz="1400" b="1" kern="100" dirty="0">
                <a:solidFill>
                  <a:srgbClr val="FF0000"/>
                </a:solidFill>
                <a:latin typeface="+mn-ea"/>
                <a:cs typeface="Times New Roman"/>
                <a:sym typeface="+mn-ea"/>
              </a:rPr>
              <a:t>。</a:t>
            </a:r>
            <a:endParaRPr lang="en-US" altLang="zh-CN" sz="1400" b="1" kern="100" dirty="0">
              <a:solidFill>
                <a:srgbClr val="FF0000"/>
              </a:solidFill>
              <a:latin typeface="+mn-ea"/>
              <a:cs typeface="Times New Roman"/>
              <a:sym typeface="+mn-ea"/>
            </a:endParaRPr>
          </a:p>
          <a:p>
            <a:pPr>
              <a:lnSpc>
                <a:spcPct val="130000"/>
              </a:lnSpc>
              <a:buFont typeface="Wingdings" pitchFamily="2" charset="2"/>
              <a:buChar char="u"/>
            </a:pPr>
            <a:endParaRPr lang="en-US" altLang="zh-CN" sz="1400" b="1" kern="100" dirty="0">
              <a:solidFill>
                <a:srgbClr val="FF0000"/>
              </a:solidFill>
              <a:latin typeface="+mn-ea"/>
              <a:cs typeface="Times New Roman"/>
              <a:sym typeface="+mn-ea"/>
            </a:endParaRPr>
          </a:p>
          <a:p>
            <a:pPr>
              <a:lnSpc>
                <a:spcPct val="130000"/>
              </a:lnSpc>
              <a:buFont typeface="Wingdings" pitchFamily="2" charset="2"/>
              <a:buChar char="u"/>
            </a:pPr>
            <a:r>
              <a:rPr lang="zh-CN" altLang="en-US" sz="1400" dirty="0">
                <a:latin typeface="+mn-ea"/>
                <a:cs typeface="微软雅黑" panose="020B0503020204020204" charset="-122"/>
                <a:sym typeface="+mn-ea"/>
              </a:rPr>
              <a:t>拥有</a:t>
            </a:r>
            <a:r>
              <a:rPr lang="en-US" altLang="zh-CN" sz="1400" dirty="0">
                <a:latin typeface="+mn-ea"/>
                <a:cs typeface="微软雅黑" panose="020B0503020204020204" charset="-122"/>
                <a:sym typeface="+mn-ea"/>
              </a:rPr>
              <a:t>3</a:t>
            </a:r>
            <a:r>
              <a:rPr lang="zh-CN" altLang="en-US" sz="1400" dirty="0">
                <a:latin typeface="+mn-ea"/>
                <a:cs typeface="微软雅黑" panose="020B0503020204020204" charset="-122"/>
                <a:sym typeface="+mn-ea"/>
              </a:rPr>
              <a:t>项发明专利（独家研发专用药用辅料</a:t>
            </a:r>
            <a:r>
              <a:rPr lang="en-US" altLang="zh-CN" sz="1400" dirty="0">
                <a:latin typeface="+mn-ea"/>
                <a:cs typeface="微软雅黑" panose="020B0503020204020204" charset="-122"/>
                <a:sym typeface="+mn-ea"/>
              </a:rPr>
              <a:t>2</a:t>
            </a:r>
            <a:r>
              <a:rPr lang="zh-CN" altLang="en-US" sz="1400" dirty="0">
                <a:latin typeface="+mn-ea"/>
                <a:cs typeface="微软雅黑" panose="020B0503020204020204" charset="-122"/>
                <a:sym typeface="+mn-ea"/>
              </a:rPr>
              <a:t>项，胶束制剂</a:t>
            </a:r>
            <a:r>
              <a:rPr lang="en-US" altLang="zh-CN" sz="1400" dirty="0">
                <a:latin typeface="+mn-ea"/>
                <a:cs typeface="微软雅黑" panose="020B0503020204020204" charset="-122"/>
                <a:sym typeface="+mn-ea"/>
              </a:rPr>
              <a:t>1</a:t>
            </a:r>
            <a:r>
              <a:rPr lang="zh-CN" altLang="en-US" sz="1400" dirty="0">
                <a:latin typeface="+mn-ea"/>
                <a:cs typeface="微软雅黑" panose="020B0503020204020204" charset="-122"/>
                <a:sym typeface="+mn-ea"/>
              </a:rPr>
              <a:t>项）</a:t>
            </a:r>
          </a:p>
        </p:txBody>
      </p:sp>
      <p:grpSp>
        <p:nvGrpSpPr>
          <p:cNvPr id="71" name="组合 70"/>
          <p:cNvGrpSpPr/>
          <p:nvPr/>
        </p:nvGrpSpPr>
        <p:grpSpPr>
          <a:xfrm>
            <a:off x="1132514" y="1352298"/>
            <a:ext cx="4673629" cy="2178051"/>
            <a:chOff x="2080470" y="1343909"/>
            <a:chExt cx="4673629" cy="2178051"/>
          </a:xfrm>
        </p:grpSpPr>
        <p:pic>
          <p:nvPicPr>
            <p:cNvPr id="49" name="图片 13" descr="d17a8076ebe16d82e84162e226668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941" y="1802368"/>
              <a:ext cx="1243616" cy="120697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组合 66"/>
            <p:cNvGrpSpPr/>
            <p:nvPr/>
          </p:nvGrpSpPr>
          <p:grpSpPr>
            <a:xfrm>
              <a:off x="2080470" y="1343909"/>
              <a:ext cx="4673629" cy="2178051"/>
              <a:chOff x="2080470" y="1343909"/>
              <a:chExt cx="4673629" cy="2178051"/>
            </a:xfrm>
          </p:grpSpPr>
          <p:sp>
            <p:nvSpPr>
              <p:cNvPr id="51" name="pl24"/>
              <p:cNvSpPr/>
              <p:nvPr/>
            </p:nvSpPr>
            <p:spPr>
              <a:xfrm>
                <a:off x="2296491" y="1343909"/>
                <a:ext cx="2453602" cy="1816276"/>
              </a:xfrm>
              <a:custGeom>
                <a:avLst/>
                <a:gdLst/>
                <a:ahLst/>
                <a:cxnLst/>
                <a:rect l="0" t="0" r="0" b="0"/>
                <a:pathLst>
                  <a:path w="7839509" h="6228156">
                    <a:moveTo>
                      <a:pt x="0" y="6228156"/>
                    </a:moveTo>
                    <a:lnTo>
                      <a:pt x="78395" y="6228141"/>
                    </a:lnTo>
                    <a:lnTo>
                      <a:pt x="156790" y="6228117"/>
                    </a:lnTo>
                    <a:lnTo>
                      <a:pt x="235185" y="6228080"/>
                    </a:lnTo>
                    <a:lnTo>
                      <a:pt x="313580" y="6228021"/>
                    </a:lnTo>
                    <a:lnTo>
                      <a:pt x="391975" y="6227930"/>
                    </a:lnTo>
                    <a:lnTo>
                      <a:pt x="470370" y="6227790"/>
                    </a:lnTo>
                    <a:lnTo>
                      <a:pt x="548765" y="6227578"/>
                    </a:lnTo>
                    <a:lnTo>
                      <a:pt x="627160" y="6227259"/>
                    </a:lnTo>
                    <a:lnTo>
                      <a:pt x="705555" y="6226786"/>
                    </a:lnTo>
                    <a:lnTo>
                      <a:pt x="783950" y="6226090"/>
                    </a:lnTo>
                    <a:lnTo>
                      <a:pt x="862346" y="6225078"/>
                    </a:lnTo>
                    <a:lnTo>
                      <a:pt x="940741" y="6223621"/>
                    </a:lnTo>
                    <a:lnTo>
                      <a:pt x="1019136" y="6221548"/>
                    </a:lnTo>
                    <a:lnTo>
                      <a:pt x="1097531" y="6218626"/>
                    </a:lnTo>
                    <a:lnTo>
                      <a:pt x="1175926" y="6214555"/>
                    </a:lnTo>
                    <a:lnTo>
                      <a:pt x="1254321" y="6208942"/>
                    </a:lnTo>
                    <a:lnTo>
                      <a:pt x="1332716" y="6201287"/>
                    </a:lnTo>
                    <a:lnTo>
                      <a:pt x="1411111" y="6190959"/>
                    </a:lnTo>
                    <a:lnTo>
                      <a:pt x="1489506" y="6177178"/>
                    </a:lnTo>
                    <a:lnTo>
                      <a:pt x="1567901" y="6158990"/>
                    </a:lnTo>
                    <a:lnTo>
                      <a:pt x="1646297" y="6135250"/>
                    </a:lnTo>
                    <a:lnTo>
                      <a:pt x="1724692" y="6104605"/>
                    </a:lnTo>
                    <a:lnTo>
                      <a:pt x="1803087" y="6065490"/>
                    </a:lnTo>
                    <a:lnTo>
                      <a:pt x="1881482" y="6016125"/>
                    </a:lnTo>
                    <a:lnTo>
                      <a:pt x="1959877" y="5954532"/>
                    </a:lnTo>
                    <a:lnTo>
                      <a:pt x="2038272" y="5878562"/>
                    </a:lnTo>
                    <a:lnTo>
                      <a:pt x="2116667" y="5785945"/>
                    </a:lnTo>
                    <a:lnTo>
                      <a:pt x="2195062" y="5674359"/>
                    </a:lnTo>
                    <a:lnTo>
                      <a:pt x="2273457" y="5541519"/>
                    </a:lnTo>
                    <a:lnTo>
                      <a:pt x="2351852" y="5385287"/>
                    </a:lnTo>
                    <a:lnTo>
                      <a:pt x="2430247" y="5203803"/>
                    </a:lnTo>
                    <a:lnTo>
                      <a:pt x="2508643" y="4995631"/>
                    </a:lnTo>
                    <a:lnTo>
                      <a:pt x="2587038" y="4759910"/>
                    </a:lnTo>
                    <a:lnTo>
                      <a:pt x="2665433" y="4496513"/>
                    </a:lnTo>
                    <a:lnTo>
                      <a:pt x="2743828" y="4206185"/>
                    </a:lnTo>
                    <a:lnTo>
                      <a:pt x="2822223" y="3890674"/>
                    </a:lnTo>
                    <a:lnTo>
                      <a:pt x="2900618" y="3552819"/>
                    </a:lnTo>
                    <a:lnTo>
                      <a:pt x="2979013" y="3196599"/>
                    </a:lnTo>
                    <a:lnTo>
                      <a:pt x="3057408" y="2827130"/>
                    </a:lnTo>
                    <a:lnTo>
                      <a:pt x="3135803" y="2450597"/>
                    </a:lnTo>
                    <a:lnTo>
                      <a:pt x="3214198" y="2074128"/>
                    </a:lnTo>
                    <a:lnTo>
                      <a:pt x="3292594" y="1705592"/>
                    </a:lnTo>
                    <a:lnTo>
                      <a:pt x="3370989" y="1353355"/>
                    </a:lnTo>
                    <a:lnTo>
                      <a:pt x="3449384" y="1025966"/>
                    </a:lnTo>
                    <a:lnTo>
                      <a:pt x="3527779" y="731830"/>
                    </a:lnTo>
                    <a:lnTo>
                      <a:pt x="3606174" y="478845"/>
                    </a:lnTo>
                    <a:lnTo>
                      <a:pt x="3684569" y="274055"/>
                    </a:lnTo>
                    <a:lnTo>
                      <a:pt x="3762964" y="123326"/>
                    </a:lnTo>
                    <a:lnTo>
                      <a:pt x="3841359" y="31063"/>
                    </a:lnTo>
                    <a:lnTo>
                      <a:pt x="3919754" y="0"/>
                    </a:lnTo>
                    <a:lnTo>
                      <a:pt x="3998149" y="31063"/>
                    </a:lnTo>
                    <a:lnTo>
                      <a:pt x="4076544" y="123326"/>
                    </a:lnTo>
                    <a:lnTo>
                      <a:pt x="4154940" y="274055"/>
                    </a:lnTo>
                    <a:lnTo>
                      <a:pt x="4233335" y="478845"/>
                    </a:lnTo>
                    <a:lnTo>
                      <a:pt x="4311730" y="731830"/>
                    </a:lnTo>
                    <a:lnTo>
                      <a:pt x="4390125" y="1025966"/>
                    </a:lnTo>
                    <a:lnTo>
                      <a:pt x="4468520" y="1353355"/>
                    </a:lnTo>
                    <a:lnTo>
                      <a:pt x="4546915" y="1705592"/>
                    </a:lnTo>
                    <a:lnTo>
                      <a:pt x="4625310" y="2074128"/>
                    </a:lnTo>
                    <a:lnTo>
                      <a:pt x="4703705" y="2450597"/>
                    </a:lnTo>
                    <a:lnTo>
                      <a:pt x="4782100" y="2827130"/>
                    </a:lnTo>
                    <a:lnTo>
                      <a:pt x="4860495" y="3196599"/>
                    </a:lnTo>
                    <a:lnTo>
                      <a:pt x="4938891" y="3552819"/>
                    </a:lnTo>
                    <a:lnTo>
                      <a:pt x="5017286" y="3890674"/>
                    </a:lnTo>
                    <a:lnTo>
                      <a:pt x="5095681" y="4206185"/>
                    </a:lnTo>
                    <a:lnTo>
                      <a:pt x="5174076" y="4496513"/>
                    </a:lnTo>
                    <a:lnTo>
                      <a:pt x="5252471" y="4759910"/>
                    </a:lnTo>
                    <a:lnTo>
                      <a:pt x="5330866" y="4995631"/>
                    </a:lnTo>
                    <a:lnTo>
                      <a:pt x="5409261" y="5203803"/>
                    </a:lnTo>
                    <a:lnTo>
                      <a:pt x="5487656" y="5385287"/>
                    </a:lnTo>
                    <a:lnTo>
                      <a:pt x="5566051" y="5541519"/>
                    </a:lnTo>
                    <a:lnTo>
                      <a:pt x="5644446" y="5674359"/>
                    </a:lnTo>
                    <a:lnTo>
                      <a:pt x="5722841" y="5785945"/>
                    </a:lnTo>
                    <a:lnTo>
                      <a:pt x="5801237" y="5878562"/>
                    </a:lnTo>
                    <a:lnTo>
                      <a:pt x="5879632" y="5954532"/>
                    </a:lnTo>
                    <a:lnTo>
                      <a:pt x="5958027" y="6016125"/>
                    </a:lnTo>
                    <a:lnTo>
                      <a:pt x="6036422" y="6065490"/>
                    </a:lnTo>
                    <a:lnTo>
                      <a:pt x="6114817" y="6104605"/>
                    </a:lnTo>
                    <a:lnTo>
                      <a:pt x="6193212" y="6135250"/>
                    </a:lnTo>
                    <a:lnTo>
                      <a:pt x="6271607" y="6158990"/>
                    </a:lnTo>
                    <a:lnTo>
                      <a:pt x="6350002" y="6177178"/>
                    </a:lnTo>
                    <a:lnTo>
                      <a:pt x="6428397" y="6190959"/>
                    </a:lnTo>
                    <a:lnTo>
                      <a:pt x="6506792" y="6201287"/>
                    </a:lnTo>
                    <a:lnTo>
                      <a:pt x="6585188" y="6208942"/>
                    </a:lnTo>
                    <a:lnTo>
                      <a:pt x="6663583" y="6214555"/>
                    </a:lnTo>
                    <a:lnTo>
                      <a:pt x="6741978" y="6218626"/>
                    </a:lnTo>
                    <a:lnTo>
                      <a:pt x="6820373" y="6221548"/>
                    </a:lnTo>
                    <a:lnTo>
                      <a:pt x="6898768" y="6223621"/>
                    </a:lnTo>
                    <a:lnTo>
                      <a:pt x="6977163" y="6225078"/>
                    </a:lnTo>
                    <a:lnTo>
                      <a:pt x="7055558" y="6226090"/>
                    </a:lnTo>
                    <a:lnTo>
                      <a:pt x="7133953" y="6226786"/>
                    </a:lnTo>
                    <a:lnTo>
                      <a:pt x="7212348" y="6227259"/>
                    </a:lnTo>
                    <a:lnTo>
                      <a:pt x="7290743" y="6227578"/>
                    </a:lnTo>
                    <a:lnTo>
                      <a:pt x="7369138" y="6227790"/>
                    </a:lnTo>
                    <a:lnTo>
                      <a:pt x="7447534" y="6227930"/>
                    </a:lnTo>
                    <a:lnTo>
                      <a:pt x="7525929" y="6228021"/>
                    </a:lnTo>
                    <a:lnTo>
                      <a:pt x="7604324" y="6228080"/>
                    </a:lnTo>
                    <a:lnTo>
                      <a:pt x="7682719" y="6228117"/>
                    </a:lnTo>
                    <a:lnTo>
                      <a:pt x="7761114" y="6228141"/>
                    </a:lnTo>
                    <a:lnTo>
                      <a:pt x="7839509" y="6228156"/>
                    </a:lnTo>
                  </a:path>
                </a:pathLst>
              </a:custGeom>
              <a:ln w="28575" cap="flat">
                <a:solidFill>
                  <a:srgbClr val="1F497D">
                    <a:lumMod val="60000"/>
                    <a:lumOff val="40000"/>
                  </a:srgbClr>
                </a:solidFill>
                <a:prstDash val="solid"/>
                <a:round/>
              </a:ln>
            </p:spPr>
            <p:txBody>
              <a:bodyPr/>
              <a:lstStyle/>
              <a:p>
                <a:pPr marL="0" marR="0" lvl="0" indent="0" defTabSz="1052195" eaLnBrk="1" fontAlgn="auto" latinLnBrk="0" hangingPunct="1">
                  <a:lnSpc>
                    <a:spcPct val="100000"/>
                  </a:lnSpc>
                  <a:spcBef>
                    <a:spcPts val="0"/>
                  </a:spcBef>
                  <a:spcAft>
                    <a:spcPts val="0"/>
                  </a:spcAft>
                  <a:buClrTx/>
                  <a:buSzTx/>
                  <a:buFontTx/>
                  <a:buNone/>
                  <a:defRPr/>
                </a:pPr>
                <a:endParaRPr kumimoji="0" sz="2100" b="0" i="0" u="none" strike="noStrike" kern="0" cap="none" spc="0" normalizeH="0" baseline="0" noProof="0">
                  <a:ln>
                    <a:noFill/>
                  </a:ln>
                  <a:solidFill>
                    <a:prstClr val="black"/>
                  </a:solidFill>
                  <a:effectLst/>
                  <a:uLnTx/>
                  <a:uFillTx/>
                </a:endParaRPr>
              </a:p>
            </p:txBody>
          </p:sp>
          <p:cxnSp>
            <p:nvCxnSpPr>
              <p:cNvPr id="52" name="直接连接符 51"/>
              <p:cNvCxnSpPr/>
              <p:nvPr/>
            </p:nvCxnSpPr>
            <p:spPr>
              <a:xfrm>
                <a:off x="3319359" y="1343909"/>
                <a:ext cx="0" cy="18162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713059" y="1343909"/>
                <a:ext cx="0" cy="1828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左大括号 53"/>
              <p:cNvSpPr/>
              <p:nvPr/>
            </p:nvSpPr>
            <p:spPr>
              <a:xfrm rot="5400000">
                <a:off x="3433604" y="2942355"/>
                <a:ext cx="152889" cy="48222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文本框 69"/>
              <p:cNvSpPr txBox="1"/>
              <p:nvPr/>
            </p:nvSpPr>
            <p:spPr>
              <a:xfrm>
                <a:off x="2306973" y="3244961"/>
                <a:ext cx="2357306" cy="276999"/>
              </a:xfrm>
              <a:prstGeom prst="rect">
                <a:avLst/>
              </a:prstGeom>
              <a:noFill/>
            </p:spPr>
            <p:txBody>
              <a:bodyPr wrap="square" rtlCol="0">
                <a:spAutoFit/>
              </a:bodyPr>
              <a:lstStyle/>
              <a:p>
                <a:pPr algn="ctr"/>
                <a:r>
                  <a:rPr lang="zh-CN" altLang="en-US" sz="1200" dirty="0">
                    <a:latin typeface="+mn-ea"/>
                  </a:rPr>
                  <a:t>极窄的药用辅料分子量分布区间</a:t>
                </a:r>
              </a:p>
            </p:txBody>
          </p:sp>
          <p:cxnSp>
            <p:nvCxnSpPr>
              <p:cNvPr id="56" name="直接连接符 55"/>
              <p:cNvCxnSpPr/>
              <p:nvPr/>
            </p:nvCxnSpPr>
            <p:spPr>
              <a:xfrm flipH="1">
                <a:off x="3319360" y="1558638"/>
                <a:ext cx="374649" cy="6120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338410" y="1832745"/>
                <a:ext cx="355599" cy="58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362366" y="2046504"/>
                <a:ext cx="360506" cy="552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362366" y="2324413"/>
                <a:ext cx="355600" cy="4854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文本框 87"/>
              <p:cNvSpPr txBox="1"/>
              <p:nvPr/>
            </p:nvSpPr>
            <p:spPr>
              <a:xfrm>
                <a:off x="2080470" y="2365127"/>
                <a:ext cx="1383080" cy="261610"/>
              </a:xfrm>
              <a:prstGeom prst="rect">
                <a:avLst/>
              </a:prstGeom>
              <a:noFill/>
            </p:spPr>
            <p:txBody>
              <a:bodyPr wrap="square" rtlCol="0">
                <a:spAutoFit/>
              </a:bodyPr>
              <a:lstStyle/>
              <a:p>
                <a:r>
                  <a:rPr lang="zh-CN" altLang="en-US" sz="1100" dirty="0">
                    <a:latin typeface="+mn-ea"/>
                  </a:rPr>
                  <a:t>低分子量组份</a:t>
                </a:r>
              </a:p>
            </p:txBody>
          </p:sp>
          <p:sp>
            <p:nvSpPr>
              <p:cNvPr id="62" name="文本框 86"/>
              <p:cNvSpPr txBox="1"/>
              <p:nvPr/>
            </p:nvSpPr>
            <p:spPr>
              <a:xfrm>
                <a:off x="3949892" y="2358590"/>
                <a:ext cx="1608206" cy="261610"/>
              </a:xfrm>
              <a:prstGeom prst="rect">
                <a:avLst/>
              </a:prstGeom>
              <a:noFill/>
            </p:spPr>
            <p:txBody>
              <a:bodyPr wrap="square" rtlCol="0">
                <a:spAutoFit/>
              </a:bodyPr>
              <a:lstStyle/>
              <a:p>
                <a:r>
                  <a:rPr lang="zh-CN" altLang="en-US" sz="1100" dirty="0">
                    <a:latin typeface="+mn-ea"/>
                  </a:rPr>
                  <a:t>高分子量组份</a:t>
                </a:r>
              </a:p>
            </p:txBody>
          </p:sp>
          <p:sp>
            <p:nvSpPr>
              <p:cNvPr id="69" name="左大括号 68"/>
              <p:cNvSpPr/>
              <p:nvPr/>
            </p:nvSpPr>
            <p:spPr>
              <a:xfrm rot="16200000">
                <a:off x="6028452" y="2463305"/>
                <a:ext cx="243279" cy="1208015"/>
              </a:xfrm>
              <a:prstGeom prst="leftBrace">
                <a:avLst>
                  <a:gd name="adj1" fmla="val 8333"/>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0" name="矩形 69"/>
            <p:cNvSpPr/>
            <p:nvPr/>
          </p:nvSpPr>
          <p:spPr>
            <a:xfrm>
              <a:off x="5765611" y="3195137"/>
              <a:ext cx="726481" cy="246221"/>
            </a:xfrm>
            <a:prstGeom prst="rect">
              <a:avLst/>
            </a:prstGeom>
          </p:spPr>
          <p:txBody>
            <a:bodyPr wrap="none">
              <a:spAutoFit/>
            </a:bodyPr>
            <a:lstStyle/>
            <a:p>
              <a:r>
                <a:rPr lang="en-US" altLang="zh-CN" sz="1000" dirty="0">
                  <a:latin typeface="微软雅黑" panose="020B0503020204020204" charset="-122"/>
                  <a:ea typeface="微软雅黑" panose="020B0503020204020204" charset="-122"/>
                  <a:cs typeface="微软雅黑" panose="020B0503020204020204" charset="-122"/>
                  <a:sym typeface="+mn-ea"/>
                </a:rPr>
                <a:t>D=20nm</a:t>
              </a:r>
              <a:endParaRPr lang="zh-CN" altLang="en-US" sz="1000" dirty="0"/>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E0NjQ5NmYxMTk1ZmRmYTgyOWRlMDFjY2NiMzY4ZWUifQ=="/>
  <p:tag name="KSO_WPP_MARK_KEY" val="35bd8d1a-e5a4-44ec-a000-b37969fd3915"/>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ISLIDE.ICON" val="#574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a451b811-6288-48c1-b0cb-0b6a5daacd02}"/>
  <p:tag name="TABLE_ENDDRAG_ORIGIN_RECT" val="757*159"/>
  <p:tag name="TABLE_ENDDRAG_RECT" val="88*87*757*159"/>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a451b811-6288-48c1-b0cb-0b6a5daacd02}"/>
  <p:tag name="TABLE_ENDDRAG_ORIGIN_RECT" val="757*159"/>
  <p:tag name="TABLE_ENDDRAG_RECT" val="88*87*757*159"/>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UNIT_TABLE_BEAUTIFY" val="smartTable{d97bc748-857a-4771-aa9e-5f53617655a8}"/>
  <p:tag name="KSO_WM_BEAUTIFY_FLAG" val=""/>
  <p:tag name="TABLE_ENDDRAG_ORIGIN_RECT" val="381*125"/>
  <p:tag name="TABLE_ENDDRAG_RECT" val="50*116*381*125"/>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052d6c45-9020-4deb-ba53-cac0fe2193f2}"/>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7145</TotalTime>
  <Words>2518</Words>
  <Application>Microsoft Office PowerPoint</Application>
  <PresentationFormat>宽屏</PresentationFormat>
  <Paragraphs>248</Paragraphs>
  <Slides>10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宋体</vt:lpstr>
      <vt:lpstr>微软雅黑</vt:lpstr>
      <vt:lpstr>Arial</vt:lpstr>
      <vt:lpstr>Calibri</vt:lpstr>
      <vt:lpstr>Wingdings</vt:lpstr>
      <vt:lpstr>Office 主题</vt:lpstr>
      <vt:lpstr>PowerPoint 演示文稿</vt:lpstr>
      <vt:lpstr>PowerPoint 演示文稿</vt:lpstr>
      <vt:lpstr>国内首个且唯一获批一线治疗NSCLC的注射用紫杉醇聚合物胶束</vt:lpstr>
      <vt:lpstr>参照药品：注射用紫杉醇脂质体</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坚持第一  唯一 致力抗肿瘤新药研发</dc:title>
  <dc:creator>Ruowen Zhou</dc:creator>
  <cp:lastModifiedBy>W. Zhang</cp:lastModifiedBy>
  <cp:revision>791</cp:revision>
  <dcterms:created xsi:type="dcterms:W3CDTF">2020-08-18T11:31:00Z</dcterms:created>
  <dcterms:modified xsi:type="dcterms:W3CDTF">2024-07-11T13:13:08Z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D67C7674C3174A7EBA50D388CDF984DD</vt:lpwstr>
  </property>
</Properties>
</file>