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71" r:id="rId5"/>
    <p:sldId id="273" r:id="rId6"/>
    <p:sldId id="282" r:id="rId7"/>
    <p:sldId id="283" r:id="rId8"/>
    <p:sldId id="284" r:id="rId9"/>
    <p:sldId id="274" r:id="rId10"/>
    <p:sldId id="275" r:id="rId11"/>
    <p:sldId id="287" r:id="rId12"/>
  </p:sldIdLst>
  <p:sldSz cx="9144000" cy="5143500" type="screen16x9"/>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C56E606-8349-4082-80D3-D15CDE2C6375}">
          <p14:sldIdLst>
            <p14:sldId id="256"/>
            <p14:sldId id="257"/>
            <p14:sldId id="258"/>
            <p14:sldId id="271"/>
            <p14:sldId id="273"/>
            <p14:sldId id="282"/>
            <p14:sldId id="283"/>
            <p14:sldId id="284"/>
            <p14:sldId id="274"/>
            <p14:sldId id="275"/>
            <p14:sldId id="287"/>
          </p14:sldIdLst>
        </p14:section>
      </p14:sectionLst>
    </p:ext>
    <p:ext uri="{EFAFB233-063F-42B5-8137-9DF3F51BA10A}">
      <p15:sldGuideLst xmlns:p15="http://schemas.microsoft.com/office/powerpoint/2012/main">
        <p15:guide id="1" orient="horz" pos="1620" userDrawn="1">
          <p15:clr>
            <a:srgbClr val="A4A3A4"/>
          </p15:clr>
        </p15:guide>
        <p15:guide id="2" pos="2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E93"/>
    <a:srgbClr val="008E84"/>
    <a:srgbClr val="0E7984"/>
    <a:srgbClr val="008278"/>
    <a:srgbClr val="1D8D8D"/>
    <a:srgbClr val="3EB09D"/>
    <a:srgbClr val="009E8B"/>
    <a:srgbClr val="00ACA0"/>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52" autoAdjust="0"/>
  </p:normalViewPr>
  <p:slideViewPr>
    <p:cSldViewPr showGuides="1">
      <p:cViewPr varScale="1">
        <p:scale>
          <a:sx n="76" d="100"/>
          <a:sy n="76" d="100"/>
        </p:scale>
        <p:origin x="492" y="36"/>
      </p:cViewPr>
      <p:guideLst>
        <p:guide orient="horz" pos="1620"/>
        <p:guide pos="2884"/>
      </p:guideLst>
    </p:cSldViewPr>
  </p:slideViewPr>
  <p:notesTextViewPr>
    <p:cViewPr>
      <p:scale>
        <a:sx n="1" d="1"/>
        <a:sy n="1" d="1"/>
      </p:scale>
      <p:origin x="0" y="0"/>
    </p:cViewPr>
  </p:notesTextViewPr>
  <p:sorterViewPr>
    <p:cViewPr>
      <p:scale>
        <a:sx n="150" d="100"/>
        <a:sy n="150" d="100"/>
      </p:scale>
      <p:origin x="0" y="-30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12A64-379A-44FA-806D-73DD62019F9D}" type="datetimeFigureOut">
              <a:rPr lang="zh-CN" altLang="en-US" smtClean="0"/>
              <a:t>2024/7/11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71261-C4D3-40AC-8859-31275D70F0E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gn="just">
              <a:spcBef>
                <a:spcPts val="600"/>
              </a:spcBef>
              <a:spcAft>
                <a:spcPts val="600"/>
              </a:spcAft>
              <a:buFont typeface="Arial" panose="020B0604020202020204" pitchFamily="34" charset="0"/>
              <a:buChar char="•"/>
              <a:defRPr/>
            </a:pPr>
            <a:r>
              <a:rPr lang="zh-CN" altLang="en-US" sz="1200" dirty="0">
                <a:solidFill>
                  <a:schemeClr val="bg1"/>
                </a:solidFill>
                <a:latin typeface="微软雅黑" panose="020B0503020204020204" pitchFamily="34" charset="-122"/>
                <a:ea typeface="微软雅黑" panose="020B0503020204020204" pitchFamily="34" charset="-122"/>
              </a:rPr>
              <a:t>美国辉瑞原研药自</a:t>
            </a:r>
            <a:r>
              <a:rPr lang="en-US" altLang="zh-CN" sz="1200" dirty="0">
                <a:solidFill>
                  <a:schemeClr val="bg1"/>
                </a:solidFill>
                <a:latin typeface="微软雅黑" panose="020B0503020204020204" pitchFamily="34" charset="-122"/>
                <a:ea typeface="微软雅黑" panose="020B0503020204020204" pitchFamily="34" charset="-122"/>
              </a:rPr>
              <a:t>2002</a:t>
            </a:r>
            <a:r>
              <a:rPr lang="zh-CN" altLang="en-US" sz="1200" dirty="0">
                <a:solidFill>
                  <a:schemeClr val="bg1"/>
                </a:solidFill>
                <a:latin typeface="微软雅黑" panose="020B0503020204020204" pitchFamily="34" charset="-122"/>
                <a:ea typeface="微软雅黑" panose="020B0503020204020204" pitchFamily="34" charset="-122"/>
              </a:rPr>
              <a:t>年上市以来，因原料药短缺和担心我国影响全球售价而未在国内申请注册，造成</a:t>
            </a:r>
            <a:r>
              <a:rPr lang="zh-CN" altLang="en-US" sz="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唯一</a:t>
            </a:r>
            <a:r>
              <a:rPr lang="zh-CN" altLang="en-US" sz="1200" dirty="0">
                <a:solidFill>
                  <a:schemeClr val="bg1"/>
                </a:solidFill>
                <a:latin typeface="微软雅黑" panose="020B0503020204020204" pitchFamily="34" charset="-122"/>
                <a:ea typeface="微软雅黑" panose="020B0503020204020204" pitchFamily="34" charset="-122"/>
              </a:rPr>
              <a:t>的</a:t>
            </a:r>
            <a:r>
              <a:rPr lang="zh-CN" altLang="en-US" sz="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同类药螺内酯</a:t>
            </a:r>
            <a:r>
              <a:rPr lang="zh-CN" altLang="en-US" sz="1200" dirty="0">
                <a:solidFill>
                  <a:schemeClr val="bg1"/>
                </a:solidFill>
                <a:latin typeface="微软雅黑" panose="020B0503020204020204" pitchFamily="34" charset="-122"/>
                <a:ea typeface="微软雅黑" panose="020B0503020204020204" pitchFamily="34" charset="-122"/>
              </a:rPr>
              <a:t>在</a:t>
            </a:r>
            <a:r>
              <a:rPr lang="zh-CN" altLang="en-US" sz="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的不良反应</a:t>
            </a:r>
            <a:r>
              <a:rPr lang="zh-CN" altLang="en-US" sz="1200" dirty="0">
                <a:solidFill>
                  <a:schemeClr val="bg1"/>
                </a:solidFill>
                <a:latin typeface="微软雅黑" panose="020B0503020204020204" pitchFamily="34" charset="-122"/>
                <a:ea typeface="微软雅黑" panose="020B0503020204020204" pitchFamily="34" charset="-122"/>
              </a:rPr>
              <a:t>出现后</a:t>
            </a:r>
            <a:r>
              <a:rPr lang="zh-CN" altLang="en-US" sz="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无合适替代药物</a:t>
            </a:r>
            <a:r>
              <a:rPr lang="zh-CN" altLang="en-US" sz="1200" dirty="0">
                <a:solidFill>
                  <a:schemeClr val="bg1"/>
                </a:solidFill>
                <a:latin typeface="微软雅黑" panose="020B0503020204020204" pitchFamily="34" charset="-122"/>
                <a:ea typeface="微软雅黑" panose="020B0503020204020204" pitchFamily="34" charset="-122"/>
              </a:rPr>
              <a:t>的尴尬局面。</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gn="just">
              <a:spcBef>
                <a:spcPts val="600"/>
              </a:spcBef>
              <a:spcAft>
                <a:spcPts val="600"/>
              </a:spcAft>
              <a:buFont typeface="Arial" panose="020B0604020202020204" pitchFamily="34" charset="0"/>
              <a:buChar char="•"/>
              <a:defRPr/>
            </a:pPr>
            <a:r>
              <a:rPr lang="zh-CN" altLang="en-US" sz="1200" dirty="0">
                <a:solidFill>
                  <a:schemeClr val="bg1"/>
                </a:solidFill>
                <a:latin typeface="微软雅黑" panose="020B0503020204020204" pitchFamily="34" charset="-122"/>
                <a:ea typeface="微软雅黑" panose="020B0503020204020204" pitchFamily="34" charset="-122"/>
              </a:rPr>
              <a:t>国内原本有</a:t>
            </a:r>
            <a:r>
              <a:rPr lang="en-US" altLang="zh-CN" sz="1200" dirty="0">
                <a:solidFill>
                  <a:schemeClr val="bg1"/>
                </a:solidFill>
                <a:latin typeface="微软雅黑" panose="020B0503020204020204" pitchFamily="34" charset="-122"/>
                <a:ea typeface="微软雅黑" panose="020B0503020204020204" pitchFamily="34" charset="-122"/>
              </a:rPr>
              <a:t>10</a:t>
            </a:r>
            <a:r>
              <a:rPr lang="zh-CN" altLang="en-US" sz="1200" dirty="0">
                <a:solidFill>
                  <a:schemeClr val="bg1"/>
                </a:solidFill>
                <a:latin typeface="微软雅黑" panose="020B0503020204020204" pitchFamily="34" charset="-122"/>
                <a:ea typeface="微软雅黑" panose="020B0503020204020204" pitchFamily="34" charset="-122"/>
              </a:rPr>
              <a:t>余家仿制申报单位，除本品经过</a:t>
            </a:r>
            <a:r>
              <a:rPr lang="en-US" altLang="zh-CN" sz="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sz="1200" dirty="0">
                <a:solidFill>
                  <a:schemeClr val="bg1"/>
                </a:solidFill>
                <a:latin typeface="微软雅黑" panose="020B0503020204020204" pitchFamily="34" charset="-122"/>
                <a:ea typeface="微软雅黑" panose="020B0503020204020204" pitchFamily="34" charset="-122"/>
              </a:rPr>
              <a:t>余年的艰苦努力克服重重困难最终获批外，其余申报者均宣告失败</a:t>
            </a:r>
            <a:r>
              <a:rPr lang="en-US" altLang="zh-CN" sz="1200" b="1" dirty="0">
                <a:solidFill>
                  <a:srgbClr val="FFFF00"/>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rgbClr val="FFFF00"/>
                </a:solidFill>
                <a:latin typeface="微软雅黑" panose="020B0503020204020204" pitchFamily="34" charset="-122"/>
                <a:ea typeface="微软雅黑" panose="020B0503020204020204" pitchFamily="34" charset="-122"/>
              </a:rPr>
              <a:t>突破“卡脖子”</a:t>
            </a:r>
            <a:r>
              <a:rPr lang="zh-CN" altLang="en-US" sz="1200" dirty="0">
                <a:solidFill>
                  <a:schemeClr val="bg1"/>
                </a:solidFill>
                <a:latin typeface="微软雅黑" panose="020B0503020204020204" pitchFamily="34" charset="-122"/>
                <a:ea typeface="微软雅黑" panose="020B0503020204020204" pitchFamily="34" charset="-122"/>
              </a:rPr>
              <a:t>可避免</a:t>
            </a:r>
            <a:r>
              <a:rPr lang="zh-CN" altLang="en-US" sz="1200" dirty="0">
                <a:solidFill>
                  <a:srgbClr val="FFFF00"/>
                </a:solidFill>
                <a:latin typeface="微软雅黑" panose="020B0503020204020204" pitchFamily="34" charset="-122"/>
                <a:ea typeface="微软雅黑" panose="020B0503020204020204" pitchFamily="34" charset="-122"/>
              </a:rPr>
              <a:t>“海外非法代购 ”</a:t>
            </a:r>
            <a:r>
              <a:rPr lang="zh-CN" altLang="en-US" sz="1200" dirty="0">
                <a:solidFill>
                  <a:schemeClr val="bg1"/>
                </a:solidFill>
                <a:latin typeface="微软雅黑" panose="020B0503020204020204" pitchFamily="34" charset="-122"/>
                <a:ea typeface="微软雅黑" panose="020B0503020204020204" pitchFamily="34" charset="-122"/>
              </a:rPr>
              <a:t>造成的药品监管风险。</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gn="just">
              <a:spcBef>
                <a:spcPts val="600"/>
              </a:spcBef>
              <a:spcAft>
                <a:spcPts val="600"/>
              </a:spcAft>
              <a:buFont typeface="Arial" panose="020B0604020202020204" pitchFamily="34" charset="0"/>
              <a:buChar char="•"/>
              <a:defRPr/>
            </a:pPr>
            <a:r>
              <a:rPr lang="zh-CN" altLang="en-US" sz="1200" dirty="0">
                <a:solidFill>
                  <a:schemeClr val="bg1"/>
                </a:solidFill>
                <a:latin typeface="微软雅黑" panose="020B0503020204020204" pitchFamily="34" charset="-122"/>
                <a:ea typeface="微软雅黑" panose="020B0503020204020204" pitchFamily="34" charset="-122"/>
              </a:rPr>
              <a:t> 本品通过</a:t>
            </a:r>
            <a:r>
              <a:rPr lang="en-US" altLang="zh-CN" sz="1200" dirty="0">
                <a:solidFill>
                  <a:schemeClr val="bg1"/>
                </a:solidFill>
                <a:latin typeface="微软雅黑" panose="020B0503020204020204" pitchFamily="34" charset="-122"/>
                <a:ea typeface="微软雅黑" panose="020B0503020204020204" pitchFamily="34" charset="-122"/>
              </a:rPr>
              <a:t>BE</a:t>
            </a:r>
            <a:r>
              <a:rPr lang="zh-CN" altLang="en-US" sz="1200" dirty="0">
                <a:solidFill>
                  <a:schemeClr val="bg1"/>
                </a:solidFill>
                <a:latin typeface="微软雅黑" panose="020B0503020204020204" pitchFamily="34" charset="-122"/>
                <a:ea typeface="微软雅黑" panose="020B0503020204020204" pitchFamily="34" charset="-122"/>
              </a:rPr>
              <a:t>研究和</a:t>
            </a:r>
            <a:r>
              <a:rPr lang="en-US" altLang="zh-CN" sz="1200" dirty="0">
                <a:solidFill>
                  <a:schemeClr val="bg1"/>
                </a:solidFill>
                <a:latin typeface="微软雅黑" panose="020B0503020204020204" pitchFamily="34" charset="-122"/>
                <a:ea typeface="微软雅黑" panose="020B0503020204020204" pitchFamily="34" charset="-122"/>
              </a:rPr>
              <a:t>III</a:t>
            </a:r>
            <a:r>
              <a:rPr lang="zh-CN" altLang="en-US" sz="1200" dirty="0">
                <a:solidFill>
                  <a:schemeClr val="bg1"/>
                </a:solidFill>
                <a:latin typeface="微软雅黑" panose="020B0503020204020204" pitchFamily="34" charset="-122"/>
                <a:ea typeface="微软雅黑" panose="020B0503020204020204" pitchFamily="34" charset="-122"/>
              </a:rPr>
              <a:t>期临床于</a:t>
            </a:r>
            <a:r>
              <a:rPr lang="en-US" altLang="zh-CN" sz="1200" dirty="0">
                <a:solidFill>
                  <a:schemeClr val="bg1"/>
                </a:solidFill>
                <a:latin typeface="微软雅黑" panose="020B0503020204020204" pitchFamily="34" charset="-122"/>
                <a:ea typeface="微软雅黑" panose="020B0503020204020204" pitchFamily="34" charset="-122"/>
              </a:rPr>
              <a:t>2023</a:t>
            </a:r>
            <a:r>
              <a:rPr lang="zh-CN" altLang="en-US" sz="1200" dirty="0">
                <a:solidFill>
                  <a:schemeClr val="bg1"/>
                </a:solidFill>
                <a:latin typeface="微软雅黑" panose="020B0503020204020204" pitchFamily="34" charset="-122"/>
                <a:ea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rPr>
              <a:t>8</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日获批高血压适应症，鉴于难治性高血压带来的治疗挑战以及依普利酮在</a:t>
            </a:r>
            <a:r>
              <a:rPr lang="zh-CN" altLang="en-US" sz="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降压</a:t>
            </a:r>
            <a:r>
              <a:rPr lang="zh-CN" altLang="en-US" sz="1200" dirty="0">
                <a:solidFill>
                  <a:schemeClr val="bg1"/>
                </a:solidFill>
                <a:latin typeface="微软雅黑" panose="020B0503020204020204" pitchFamily="34" charset="-122"/>
                <a:ea typeface="微软雅黑" panose="020B0503020204020204" pitchFamily="34" charset="-122"/>
              </a:rPr>
              <a:t>及</a:t>
            </a:r>
            <a:r>
              <a:rPr lang="zh-CN" altLang="en-US" sz="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保护靶器官</a:t>
            </a:r>
            <a:r>
              <a:rPr lang="zh-CN" altLang="en-US" sz="1200" dirty="0">
                <a:solidFill>
                  <a:schemeClr val="bg1"/>
                </a:solidFill>
                <a:latin typeface="微软雅黑" panose="020B0503020204020204" pitchFamily="34" charset="-122"/>
                <a:ea typeface="微软雅黑" panose="020B0503020204020204" pitchFamily="34" charset="-122"/>
              </a:rPr>
              <a:t>的充分循证证据，推荐本品用于</a:t>
            </a:r>
            <a:r>
              <a:rPr lang="zh-CN" altLang="en-US" sz="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难治性高血压</a:t>
            </a:r>
            <a:r>
              <a:rPr lang="zh-CN" altLang="en-US" sz="1200" dirty="0">
                <a:solidFill>
                  <a:schemeClr val="bg1"/>
                </a:solidFill>
                <a:latin typeface="微软雅黑" panose="020B0503020204020204" pitchFamily="34" charset="-122"/>
                <a:ea typeface="微软雅黑" panose="020B0503020204020204" pitchFamily="34" charset="-122"/>
              </a:rPr>
              <a:t>的治疗。</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gn="just">
              <a:spcBef>
                <a:spcPts val="600"/>
              </a:spcBef>
              <a:spcAft>
                <a:spcPts val="600"/>
              </a:spcAft>
              <a:buFont typeface="Arial" panose="020B0604020202020204" pitchFamily="34" charset="0"/>
              <a:buChar char="•"/>
              <a:defRPr/>
            </a:pPr>
            <a:r>
              <a:rPr lang="zh-CN" altLang="en-US" sz="1200" dirty="0">
                <a:solidFill>
                  <a:schemeClr val="bg1"/>
                </a:solidFill>
                <a:latin typeface="微软雅黑" panose="020B0503020204020204" pitchFamily="34" charset="-122"/>
                <a:ea typeface="微软雅黑" panose="020B0503020204020204" pitchFamily="34" charset="-122"/>
              </a:rPr>
              <a:t> 本品已被国家卫健委纳入</a:t>
            </a:r>
            <a:r>
              <a:rPr lang="zh-CN" altLang="en-US" sz="12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第三批鼓励仿制药品目录</a:t>
            </a:r>
            <a:r>
              <a:rPr lang="zh-CN" altLang="en-US" sz="1200" dirty="0">
                <a:solidFill>
                  <a:schemeClr val="bg1"/>
                </a:solidFill>
                <a:latin typeface="微软雅黑" panose="020B0503020204020204" pitchFamily="34" charset="-122"/>
                <a:ea typeface="微软雅黑" panose="020B0503020204020204" pitchFamily="34" charset="-122"/>
              </a:rPr>
              <a:t>。如能纳入医保</a:t>
            </a:r>
            <a:r>
              <a:rPr lang="zh-CN" altLang="en-US" sz="1200" dirty="0">
                <a:solidFill>
                  <a:srgbClr val="FFFF00"/>
                </a:solidFill>
                <a:latin typeface="微软雅黑" panose="020B0503020204020204" pitchFamily="34" charset="-122"/>
                <a:ea typeface="微软雅黑" panose="020B0503020204020204" pitchFamily="34" charset="-122"/>
              </a:rPr>
              <a:t>可满足螺内酯不耐受和需要长期治疗患者的替代需求。</a:t>
            </a:r>
          </a:p>
          <a:p>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补充参照依据</a:t>
            </a:r>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5CCB05-7612-4A12-8218-C80FCD61EEAE}" type="slidenum">
              <a:rPr lang="zh-CN" altLang="en-US" smtClean="0"/>
              <a:t>‹#›</a:t>
            </a:fld>
            <a:endParaRPr lang="zh-CN" altLang="en-US"/>
          </a:p>
        </p:txBody>
      </p:sp>
      <p:sp>
        <p:nvSpPr>
          <p:cNvPr id="8" name="矩形 7"/>
          <p:cNvSpPr/>
          <p:nvPr userDrawn="1"/>
        </p:nvSpPr>
        <p:spPr>
          <a:xfrm>
            <a:off x="115122" y="461041"/>
            <a:ext cx="8928000" cy="94485"/>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userDrawn="1"/>
        </p:nvSpPr>
        <p:spPr>
          <a:xfrm>
            <a:off x="115122" y="4981209"/>
            <a:ext cx="8928000" cy="182829"/>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DB46A9-3E4F-4A91-AF4B-C219521DEBEF}" type="datetimeFigureOut">
              <a:rPr lang="zh-CN" altLang="en-US" smtClean="0"/>
              <a:t>2024/7/11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DB46A9-3E4F-4A91-AF4B-C219521DEBEF}" type="datetimeFigureOut">
              <a:rPr lang="zh-CN" altLang="en-US" smtClean="0"/>
              <a:t>2024/7/11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95CCB05-7612-4A12-8218-C80FCD61EE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131590"/>
            <a:ext cx="9144000" cy="4011910"/>
          </a:xfrm>
          <a:prstGeom prst="rect">
            <a:avLst/>
          </a:prstGeom>
          <a:solidFill>
            <a:srgbClr val="008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4369682" y="1133349"/>
            <a:ext cx="4782041" cy="3409121"/>
            <a:chOff x="3520501" y="1040225"/>
            <a:chExt cx="2008038" cy="1431532"/>
          </a:xfrm>
          <a:gradFill>
            <a:gsLst>
              <a:gs pos="23000">
                <a:srgbClr val="008E84"/>
              </a:gs>
              <a:gs pos="0">
                <a:srgbClr val="008E84"/>
              </a:gs>
              <a:gs pos="100000">
                <a:srgbClr val="009E93"/>
              </a:gs>
            </a:gsLst>
            <a:lin ang="16200000" scaled="0"/>
          </a:gradFill>
        </p:grpSpPr>
        <p:sp>
          <p:nvSpPr>
            <p:cNvPr id="8" name="任意多边形 7"/>
            <p:cNvSpPr/>
            <p:nvPr/>
          </p:nvSpPr>
          <p:spPr>
            <a:xfrm>
              <a:off x="3629025" y="1869281"/>
              <a:ext cx="1890713" cy="602476"/>
            </a:xfrm>
            <a:custGeom>
              <a:avLst/>
              <a:gdLst>
                <a:gd name="connsiteX0" fmla="*/ 1890713 w 1890713"/>
                <a:gd name="connsiteY0" fmla="*/ 2382 h 602457"/>
                <a:gd name="connsiteX1" fmla="*/ 1652588 w 1890713"/>
                <a:gd name="connsiteY1" fmla="*/ 0 h 602457"/>
                <a:gd name="connsiteX2" fmla="*/ 245269 w 1890713"/>
                <a:gd name="connsiteY2" fmla="*/ 0 h 602457"/>
                <a:gd name="connsiteX3" fmla="*/ 0 w 1890713"/>
                <a:gd name="connsiteY3" fmla="*/ 2382 h 602457"/>
                <a:gd name="connsiteX4" fmla="*/ 907256 w 1890713"/>
                <a:gd name="connsiteY4" fmla="*/ 602457 h 602457"/>
                <a:gd name="connsiteX5" fmla="*/ 1890713 w 1890713"/>
                <a:gd name="connsiteY5" fmla="*/ 2382 h 602457"/>
                <a:gd name="connsiteX0-1" fmla="*/ 1890713 w 1890713"/>
                <a:gd name="connsiteY0-2" fmla="*/ 2382 h 602457"/>
                <a:gd name="connsiteX1-3" fmla="*/ 1652588 w 1890713"/>
                <a:gd name="connsiteY1-4" fmla="*/ 0 h 602457"/>
                <a:gd name="connsiteX2-5" fmla="*/ 245269 w 1890713"/>
                <a:gd name="connsiteY2-6" fmla="*/ 0 h 602457"/>
                <a:gd name="connsiteX3-7" fmla="*/ 0 w 1890713"/>
                <a:gd name="connsiteY3-8" fmla="*/ 2382 h 602457"/>
                <a:gd name="connsiteX4-9" fmla="*/ 907256 w 1890713"/>
                <a:gd name="connsiteY4-10" fmla="*/ 602457 h 602457"/>
                <a:gd name="connsiteX5-11" fmla="*/ 1890713 w 1890713"/>
                <a:gd name="connsiteY5-12" fmla="*/ 2382 h 602457"/>
                <a:gd name="connsiteX0-13" fmla="*/ 1890713 w 1890713"/>
                <a:gd name="connsiteY0-14" fmla="*/ 2382 h 602533"/>
                <a:gd name="connsiteX1-15" fmla="*/ 1652588 w 1890713"/>
                <a:gd name="connsiteY1-16" fmla="*/ 0 h 602533"/>
                <a:gd name="connsiteX2-17" fmla="*/ 245269 w 1890713"/>
                <a:gd name="connsiteY2-18" fmla="*/ 0 h 602533"/>
                <a:gd name="connsiteX3-19" fmla="*/ 0 w 1890713"/>
                <a:gd name="connsiteY3-20" fmla="*/ 2382 h 602533"/>
                <a:gd name="connsiteX4-21" fmla="*/ 907256 w 1890713"/>
                <a:gd name="connsiteY4-22" fmla="*/ 602457 h 602533"/>
                <a:gd name="connsiteX5-23" fmla="*/ 1890713 w 1890713"/>
                <a:gd name="connsiteY5-24" fmla="*/ 2382 h 602533"/>
                <a:gd name="connsiteX0-25" fmla="*/ 1890713 w 1890713"/>
                <a:gd name="connsiteY0-26" fmla="*/ 2382 h 602533"/>
                <a:gd name="connsiteX1-27" fmla="*/ 1652588 w 1890713"/>
                <a:gd name="connsiteY1-28" fmla="*/ 0 h 602533"/>
                <a:gd name="connsiteX2-29" fmla="*/ 245269 w 1890713"/>
                <a:gd name="connsiteY2-30" fmla="*/ 0 h 602533"/>
                <a:gd name="connsiteX3-31" fmla="*/ 0 w 1890713"/>
                <a:gd name="connsiteY3-32" fmla="*/ 2382 h 602533"/>
                <a:gd name="connsiteX4-33" fmla="*/ 959644 w 1890713"/>
                <a:gd name="connsiteY4-34" fmla="*/ 602457 h 602533"/>
                <a:gd name="connsiteX5-35" fmla="*/ 1890713 w 1890713"/>
                <a:gd name="connsiteY5-36" fmla="*/ 2382 h 602533"/>
                <a:gd name="connsiteX0-37" fmla="*/ 1890713 w 1890713"/>
                <a:gd name="connsiteY0-38" fmla="*/ 2382 h 602476"/>
                <a:gd name="connsiteX1-39" fmla="*/ 1652588 w 1890713"/>
                <a:gd name="connsiteY1-40" fmla="*/ 0 h 602476"/>
                <a:gd name="connsiteX2-41" fmla="*/ 245269 w 1890713"/>
                <a:gd name="connsiteY2-42" fmla="*/ 0 h 602476"/>
                <a:gd name="connsiteX3-43" fmla="*/ 0 w 1890713"/>
                <a:gd name="connsiteY3-44" fmla="*/ 2382 h 602476"/>
                <a:gd name="connsiteX4-45" fmla="*/ 959644 w 1890713"/>
                <a:gd name="connsiteY4-46" fmla="*/ 602457 h 602476"/>
                <a:gd name="connsiteX5-47" fmla="*/ 1890713 w 1890713"/>
                <a:gd name="connsiteY5-48" fmla="*/ 2382 h 602476"/>
                <a:gd name="connsiteX0-49" fmla="*/ 1890713 w 1890713"/>
                <a:gd name="connsiteY0-50" fmla="*/ 2382 h 602476"/>
                <a:gd name="connsiteX1-51" fmla="*/ 1652588 w 1890713"/>
                <a:gd name="connsiteY1-52" fmla="*/ 0 h 602476"/>
                <a:gd name="connsiteX2-53" fmla="*/ 245269 w 1890713"/>
                <a:gd name="connsiteY2-54" fmla="*/ 0 h 602476"/>
                <a:gd name="connsiteX3-55" fmla="*/ 0 w 1890713"/>
                <a:gd name="connsiteY3-56" fmla="*/ 2382 h 602476"/>
                <a:gd name="connsiteX4-57" fmla="*/ 959644 w 1890713"/>
                <a:gd name="connsiteY4-58" fmla="*/ 602457 h 602476"/>
                <a:gd name="connsiteX5-59" fmla="*/ 1890713 w 1890713"/>
                <a:gd name="connsiteY5-60" fmla="*/ 2382 h 602476"/>
                <a:gd name="connsiteX0-61" fmla="*/ 1890713 w 1890713"/>
                <a:gd name="connsiteY0-62" fmla="*/ 26427 h 626521"/>
                <a:gd name="connsiteX1-63" fmla="*/ 1652588 w 1890713"/>
                <a:gd name="connsiteY1-64" fmla="*/ 24045 h 626521"/>
                <a:gd name="connsiteX2-65" fmla="*/ 245269 w 1890713"/>
                <a:gd name="connsiteY2-66" fmla="*/ 24045 h 626521"/>
                <a:gd name="connsiteX3-67" fmla="*/ 0 w 1890713"/>
                <a:gd name="connsiteY3-68" fmla="*/ 26427 h 626521"/>
                <a:gd name="connsiteX4-69" fmla="*/ 959644 w 1890713"/>
                <a:gd name="connsiteY4-70" fmla="*/ 626502 h 626521"/>
                <a:gd name="connsiteX5-71" fmla="*/ 1890713 w 1890713"/>
                <a:gd name="connsiteY5-72" fmla="*/ 26427 h 626521"/>
                <a:gd name="connsiteX0-73" fmla="*/ 1890713 w 1890713"/>
                <a:gd name="connsiteY0-74" fmla="*/ 2382 h 602476"/>
                <a:gd name="connsiteX1-75" fmla="*/ 1652588 w 1890713"/>
                <a:gd name="connsiteY1-76" fmla="*/ 0 h 602476"/>
                <a:gd name="connsiteX2-77" fmla="*/ 245269 w 1890713"/>
                <a:gd name="connsiteY2-78" fmla="*/ 0 h 602476"/>
                <a:gd name="connsiteX3-79" fmla="*/ 0 w 1890713"/>
                <a:gd name="connsiteY3-80" fmla="*/ 2382 h 602476"/>
                <a:gd name="connsiteX4-81" fmla="*/ 959644 w 1890713"/>
                <a:gd name="connsiteY4-82" fmla="*/ 602457 h 602476"/>
                <a:gd name="connsiteX5-83" fmla="*/ 1890713 w 1890713"/>
                <a:gd name="connsiteY5-84" fmla="*/ 2382 h 602476"/>
                <a:gd name="connsiteX0-85" fmla="*/ 1890713 w 1890713"/>
                <a:gd name="connsiteY0-86" fmla="*/ 31657 h 631751"/>
                <a:gd name="connsiteX1-87" fmla="*/ 1652588 w 1890713"/>
                <a:gd name="connsiteY1-88" fmla="*/ 29275 h 631751"/>
                <a:gd name="connsiteX2-89" fmla="*/ 245269 w 1890713"/>
                <a:gd name="connsiteY2-90" fmla="*/ 29275 h 631751"/>
                <a:gd name="connsiteX3-91" fmla="*/ 0 w 1890713"/>
                <a:gd name="connsiteY3-92" fmla="*/ 31657 h 631751"/>
                <a:gd name="connsiteX4-93" fmla="*/ 959644 w 1890713"/>
                <a:gd name="connsiteY4-94" fmla="*/ 631732 h 631751"/>
                <a:gd name="connsiteX5-95" fmla="*/ 1890713 w 1890713"/>
                <a:gd name="connsiteY5-96" fmla="*/ 31657 h 631751"/>
                <a:gd name="connsiteX0-97" fmla="*/ 1890713 w 1890713"/>
                <a:gd name="connsiteY0-98" fmla="*/ 31657 h 631751"/>
                <a:gd name="connsiteX1-99" fmla="*/ 1652588 w 1890713"/>
                <a:gd name="connsiteY1-100" fmla="*/ 29275 h 631751"/>
                <a:gd name="connsiteX2-101" fmla="*/ 245269 w 1890713"/>
                <a:gd name="connsiteY2-102" fmla="*/ 29275 h 631751"/>
                <a:gd name="connsiteX3-103" fmla="*/ 0 w 1890713"/>
                <a:gd name="connsiteY3-104" fmla="*/ 31657 h 631751"/>
                <a:gd name="connsiteX4-105" fmla="*/ 959644 w 1890713"/>
                <a:gd name="connsiteY4-106" fmla="*/ 631732 h 631751"/>
                <a:gd name="connsiteX5-107" fmla="*/ 1890713 w 1890713"/>
                <a:gd name="connsiteY5-108" fmla="*/ 31657 h 631751"/>
                <a:gd name="connsiteX0-109" fmla="*/ 1890713 w 1890713"/>
                <a:gd name="connsiteY0-110" fmla="*/ 32769 h 632863"/>
                <a:gd name="connsiteX1-111" fmla="*/ 1652588 w 1890713"/>
                <a:gd name="connsiteY1-112" fmla="*/ 30387 h 632863"/>
                <a:gd name="connsiteX2-113" fmla="*/ 245269 w 1890713"/>
                <a:gd name="connsiteY2-114" fmla="*/ 30387 h 632863"/>
                <a:gd name="connsiteX3-115" fmla="*/ 0 w 1890713"/>
                <a:gd name="connsiteY3-116" fmla="*/ 32769 h 632863"/>
                <a:gd name="connsiteX4-117" fmla="*/ 959644 w 1890713"/>
                <a:gd name="connsiteY4-118" fmla="*/ 632844 h 632863"/>
                <a:gd name="connsiteX5-119" fmla="*/ 1890713 w 1890713"/>
                <a:gd name="connsiteY5-120" fmla="*/ 32769 h 632863"/>
                <a:gd name="connsiteX0-121" fmla="*/ 1890713 w 1890713"/>
                <a:gd name="connsiteY0-122" fmla="*/ 32769 h 632863"/>
                <a:gd name="connsiteX1-123" fmla="*/ 1652588 w 1890713"/>
                <a:gd name="connsiteY1-124" fmla="*/ 30387 h 632863"/>
                <a:gd name="connsiteX2-125" fmla="*/ 245269 w 1890713"/>
                <a:gd name="connsiteY2-126" fmla="*/ 30387 h 632863"/>
                <a:gd name="connsiteX3-127" fmla="*/ 0 w 1890713"/>
                <a:gd name="connsiteY3-128" fmla="*/ 32769 h 632863"/>
                <a:gd name="connsiteX4-129" fmla="*/ 959644 w 1890713"/>
                <a:gd name="connsiteY4-130" fmla="*/ 632844 h 632863"/>
                <a:gd name="connsiteX5-131" fmla="*/ 1890713 w 1890713"/>
                <a:gd name="connsiteY5-132" fmla="*/ 32769 h 632863"/>
                <a:gd name="connsiteX0-133" fmla="*/ 1890713 w 1890713"/>
                <a:gd name="connsiteY0-134" fmla="*/ 2382 h 602476"/>
                <a:gd name="connsiteX1-135" fmla="*/ 1652588 w 1890713"/>
                <a:gd name="connsiteY1-136" fmla="*/ 0 h 602476"/>
                <a:gd name="connsiteX2-137" fmla="*/ 245269 w 1890713"/>
                <a:gd name="connsiteY2-138" fmla="*/ 0 h 602476"/>
                <a:gd name="connsiteX3-139" fmla="*/ 0 w 1890713"/>
                <a:gd name="connsiteY3-140" fmla="*/ 2382 h 602476"/>
                <a:gd name="connsiteX4-141" fmla="*/ 959644 w 1890713"/>
                <a:gd name="connsiteY4-142" fmla="*/ 602457 h 602476"/>
                <a:gd name="connsiteX5-143" fmla="*/ 1890713 w 1890713"/>
                <a:gd name="connsiteY5-144" fmla="*/ 2382 h 602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0713" h="602476">
                  <a:moveTo>
                    <a:pt x="1890713" y="2382"/>
                  </a:moveTo>
                  <a:lnTo>
                    <a:pt x="1652588" y="0"/>
                  </a:lnTo>
                  <a:cubicBezTo>
                    <a:pt x="1314451" y="523875"/>
                    <a:pt x="561975" y="507207"/>
                    <a:pt x="245269" y="0"/>
                  </a:cubicBezTo>
                  <a:lnTo>
                    <a:pt x="0" y="2382"/>
                  </a:lnTo>
                  <a:cubicBezTo>
                    <a:pt x="159544" y="388144"/>
                    <a:pt x="600075" y="604838"/>
                    <a:pt x="959644" y="602457"/>
                  </a:cubicBezTo>
                  <a:cubicBezTo>
                    <a:pt x="1328866" y="600012"/>
                    <a:pt x="1718469" y="366714"/>
                    <a:pt x="1890713" y="2382"/>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9" name="任意多边形 8"/>
            <p:cNvSpPr/>
            <p:nvPr/>
          </p:nvSpPr>
          <p:spPr>
            <a:xfrm>
              <a:off x="3520501" y="1040225"/>
              <a:ext cx="572868" cy="733806"/>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2487 w 572868"/>
                <a:gd name="connsiteY0-128" fmla="*/ 0 h 733806"/>
                <a:gd name="connsiteX1-129" fmla="*/ 572868 w 572868"/>
                <a:gd name="connsiteY1-130" fmla="*/ 174212 h 733806"/>
                <a:gd name="connsiteX2-131" fmla="*/ 239493 w 572868"/>
                <a:gd name="connsiteY2-132" fmla="*/ 174213 h 733806"/>
                <a:gd name="connsiteX3-133" fmla="*/ 234730 w 572868"/>
                <a:gd name="connsiteY3-134" fmla="*/ 559975 h 733806"/>
                <a:gd name="connsiteX4-135" fmla="*/ 570487 w 572868"/>
                <a:gd name="connsiteY4-136" fmla="*/ 559975 h 733806"/>
                <a:gd name="connsiteX5-137" fmla="*/ 570487 w 572868"/>
                <a:gd name="connsiteY5-138" fmla="*/ 729043 h 733806"/>
                <a:gd name="connsiteX6-139" fmla="*/ 68043 w 572868"/>
                <a:gd name="connsiteY6-140" fmla="*/ 733806 h 733806"/>
                <a:gd name="connsiteX7-141" fmla="*/ 75187 w 572868"/>
                <a:gd name="connsiteY7-142" fmla="*/ 381 h 733806"/>
                <a:gd name="connsiteX8-143" fmla="*/ 572487 w 572868"/>
                <a:gd name="connsiteY8-144" fmla="*/ 0 h 733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2868" h="733806">
                  <a:moveTo>
                    <a:pt x="572487" y="0"/>
                  </a:moveTo>
                  <a:cubicBezTo>
                    <a:pt x="573281" y="58737"/>
                    <a:pt x="572074" y="115475"/>
                    <a:pt x="572868" y="174212"/>
                  </a:cubicBezTo>
                  <a:lnTo>
                    <a:pt x="239493" y="174213"/>
                  </a:lnTo>
                  <a:cubicBezTo>
                    <a:pt x="187899" y="302800"/>
                    <a:pt x="202980" y="455201"/>
                    <a:pt x="234730" y="559975"/>
                  </a:cubicBezTo>
                  <a:lnTo>
                    <a:pt x="570487" y="559975"/>
                  </a:lnTo>
                  <a:cubicBezTo>
                    <a:pt x="569693" y="619506"/>
                    <a:pt x="571281" y="669512"/>
                    <a:pt x="570487" y="729043"/>
                  </a:cubicBezTo>
                  <a:lnTo>
                    <a:pt x="68043" y="733806"/>
                  </a:lnTo>
                  <a:cubicBezTo>
                    <a:pt x="-10539" y="494094"/>
                    <a:pt x="-36732" y="290100"/>
                    <a:pt x="75187" y="381"/>
                  </a:cubicBezTo>
                  <a:lnTo>
                    <a:pt x="572487"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0" name="任意多边形 9"/>
            <p:cNvSpPr/>
            <p:nvPr/>
          </p:nvSpPr>
          <p:spPr>
            <a:xfrm>
              <a:off x="4195763" y="1040225"/>
              <a:ext cx="728662" cy="731425"/>
            </a:xfrm>
            <a:custGeom>
              <a:avLst/>
              <a:gdLst>
                <a:gd name="connsiteX0" fmla="*/ 726281 w 728662"/>
                <a:gd name="connsiteY0" fmla="*/ 0 h 733425"/>
                <a:gd name="connsiteX1" fmla="*/ 728662 w 728662"/>
                <a:gd name="connsiteY1" fmla="*/ 178594 h 733425"/>
                <a:gd name="connsiteX2" fmla="*/ 180975 w 728662"/>
                <a:gd name="connsiteY2" fmla="*/ 178594 h 733425"/>
                <a:gd name="connsiteX3" fmla="*/ 173831 w 728662"/>
                <a:gd name="connsiteY3" fmla="*/ 559594 h 733425"/>
                <a:gd name="connsiteX4" fmla="*/ 552450 w 728662"/>
                <a:gd name="connsiteY4" fmla="*/ 559594 h 733425"/>
                <a:gd name="connsiteX5" fmla="*/ 550068 w 728662"/>
                <a:gd name="connsiteY5" fmla="*/ 454819 h 733425"/>
                <a:gd name="connsiteX6" fmla="*/ 307181 w 728662"/>
                <a:gd name="connsiteY6" fmla="*/ 454819 h 733425"/>
                <a:gd name="connsiteX7" fmla="*/ 304800 w 728662"/>
                <a:gd name="connsiteY7" fmla="*/ 278606 h 733425"/>
                <a:gd name="connsiteX8" fmla="*/ 728662 w 728662"/>
                <a:gd name="connsiteY8" fmla="*/ 278606 h 733425"/>
                <a:gd name="connsiteX9" fmla="*/ 726281 w 728662"/>
                <a:gd name="connsiteY9" fmla="*/ 733425 h 733425"/>
                <a:gd name="connsiteX10" fmla="*/ 0 w 728662"/>
                <a:gd name="connsiteY10" fmla="*/ 731044 h 733425"/>
                <a:gd name="connsiteX11" fmla="*/ 2381 w 728662"/>
                <a:gd name="connsiteY11" fmla="*/ 2381 h 733425"/>
                <a:gd name="connsiteX12" fmla="*/ 726281 w 728662"/>
                <a:gd name="connsiteY12" fmla="*/ 0 h 733425"/>
                <a:gd name="connsiteX0-1" fmla="*/ 728281 w 728662"/>
                <a:gd name="connsiteY0-2" fmla="*/ 0 h 731425"/>
                <a:gd name="connsiteX1-3" fmla="*/ 728662 w 728662"/>
                <a:gd name="connsiteY1-4" fmla="*/ 176594 h 731425"/>
                <a:gd name="connsiteX2-5" fmla="*/ 180975 w 728662"/>
                <a:gd name="connsiteY2-6" fmla="*/ 176594 h 731425"/>
                <a:gd name="connsiteX3-7" fmla="*/ 173831 w 728662"/>
                <a:gd name="connsiteY3-8" fmla="*/ 557594 h 731425"/>
                <a:gd name="connsiteX4-9" fmla="*/ 552450 w 728662"/>
                <a:gd name="connsiteY4-10" fmla="*/ 557594 h 731425"/>
                <a:gd name="connsiteX5-11" fmla="*/ 550068 w 728662"/>
                <a:gd name="connsiteY5-12" fmla="*/ 452819 h 731425"/>
                <a:gd name="connsiteX6-13" fmla="*/ 307181 w 728662"/>
                <a:gd name="connsiteY6-14" fmla="*/ 452819 h 731425"/>
                <a:gd name="connsiteX7-15" fmla="*/ 304800 w 728662"/>
                <a:gd name="connsiteY7-16" fmla="*/ 276606 h 731425"/>
                <a:gd name="connsiteX8-17" fmla="*/ 728662 w 728662"/>
                <a:gd name="connsiteY8-18" fmla="*/ 276606 h 731425"/>
                <a:gd name="connsiteX9-19" fmla="*/ 726281 w 728662"/>
                <a:gd name="connsiteY9-20" fmla="*/ 731425 h 731425"/>
                <a:gd name="connsiteX10-21" fmla="*/ 0 w 728662"/>
                <a:gd name="connsiteY10-22" fmla="*/ 729044 h 731425"/>
                <a:gd name="connsiteX11-23" fmla="*/ 2381 w 728662"/>
                <a:gd name="connsiteY11-24" fmla="*/ 381 h 731425"/>
                <a:gd name="connsiteX12-25" fmla="*/ 728281 w 728662"/>
                <a:gd name="connsiteY12-26" fmla="*/ 0 h 731425"/>
                <a:gd name="connsiteX0-27" fmla="*/ 728281 w 728662"/>
                <a:gd name="connsiteY0-28" fmla="*/ 0 h 731425"/>
                <a:gd name="connsiteX1-29" fmla="*/ 728662 w 728662"/>
                <a:gd name="connsiteY1-30" fmla="*/ 176594 h 731425"/>
                <a:gd name="connsiteX2-31" fmla="*/ 180975 w 728662"/>
                <a:gd name="connsiteY2-32" fmla="*/ 176594 h 731425"/>
                <a:gd name="connsiteX3-33" fmla="*/ 173831 w 728662"/>
                <a:gd name="connsiteY3-34" fmla="*/ 557594 h 731425"/>
                <a:gd name="connsiteX4-35" fmla="*/ 552450 w 728662"/>
                <a:gd name="connsiteY4-36" fmla="*/ 557594 h 731425"/>
                <a:gd name="connsiteX5-37" fmla="*/ 550068 w 728662"/>
                <a:gd name="connsiteY5-38" fmla="*/ 452819 h 731425"/>
                <a:gd name="connsiteX6-39" fmla="*/ 305181 w 728662"/>
                <a:gd name="connsiteY6-40" fmla="*/ 452819 h 731425"/>
                <a:gd name="connsiteX7-41" fmla="*/ 304800 w 728662"/>
                <a:gd name="connsiteY7-42" fmla="*/ 276606 h 731425"/>
                <a:gd name="connsiteX8-43" fmla="*/ 728662 w 728662"/>
                <a:gd name="connsiteY8-44" fmla="*/ 276606 h 731425"/>
                <a:gd name="connsiteX9-45" fmla="*/ 726281 w 728662"/>
                <a:gd name="connsiteY9-46" fmla="*/ 731425 h 731425"/>
                <a:gd name="connsiteX10-47" fmla="*/ 0 w 728662"/>
                <a:gd name="connsiteY10-48" fmla="*/ 729044 h 731425"/>
                <a:gd name="connsiteX11-49" fmla="*/ 2381 w 728662"/>
                <a:gd name="connsiteY11-50" fmla="*/ 381 h 731425"/>
                <a:gd name="connsiteX12-51" fmla="*/ 728281 w 728662"/>
                <a:gd name="connsiteY12-52" fmla="*/ 0 h 731425"/>
                <a:gd name="connsiteX0-53" fmla="*/ 728281 w 728662"/>
                <a:gd name="connsiteY0-54" fmla="*/ 0 h 731425"/>
                <a:gd name="connsiteX1-55" fmla="*/ 728662 w 728662"/>
                <a:gd name="connsiteY1-56" fmla="*/ 176594 h 731425"/>
                <a:gd name="connsiteX2-57" fmla="*/ 175976 w 728662"/>
                <a:gd name="connsiteY2-58" fmla="*/ 175594 h 731425"/>
                <a:gd name="connsiteX3-59" fmla="*/ 173831 w 728662"/>
                <a:gd name="connsiteY3-60" fmla="*/ 557594 h 731425"/>
                <a:gd name="connsiteX4-61" fmla="*/ 552450 w 728662"/>
                <a:gd name="connsiteY4-62" fmla="*/ 557594 h 731425"/>
                <a:gd name="connsiteX5-63" fmla="*/ 550068 w 728662"/>
                <a:gd name="connsiteY5-64" fmla="*/ 452819 h 731425"/>
                <a:gd name="connsiteX6-65" fmla="*/ 305181 w 728662"/>
                <a:gd name="connsiteY6-66" fmla="*/ 452819 h 731425"/>
                <a:gd name="connsiteX7-67" fmla="*/ 304800 w 728662"/>
                <a:gd name="connsiteY7-68" fmla="*/ 276606 h 731425"/>
                <a:gd name="connsiteX8-69" fmla="*/ 728662 w 728662"/>
                <a:gd name="connsiteY8-70" fmla="*/ 276606 h 731425"/>
                <a:gd name="connsiteX9-71" fmla="*/ 726281 w 728662"/>
                <a:gd name="connsiteY9-72" fmla="*/ 731425 h 731425"/>
                <a:gd name="connsiteX10-73" fmla="*/ 0 w 728662"/>
                <a:gd name="connsiteY10-74" fmla="*/ 729044 h 731425"/>
                <a:gd name="connsiteX11-75" fmla="*/ 2381 w 728662"/>
                <a:gd name="connsiteY11-76" fmla="*/ 381 h 731425"/>
                <a:gd name="connsiteX12-77" fmla="*/ 728281 w 728662"/>
                <a:gd name="connsiteY12-78" fmla="*/ 0 h 731425"/>
                <a:gd name="connsiteX0-79" fmla="*/ 728281 w 728662"/>
                <a:gd name="connsiteY0-80" fmla="*/ 0 h 731425"/>
                <a:gd name="connsiteX1-81" fmla="*/ 728662 w 728662"/>
                <a:gd name="connsiteY1-82" fmla="*/ 176594 h 731425"/>
                <a:gd name="connsiteX2-83" fmla="*/ 175976 w 728662"/>
                <a:gd name="connsiteY2-84" fmla="*/ 175594 h 731425"/>
                <a:gd name="connsiteX3-85" fmla="*/ 176831 w 728662"/>
                <a:gd name="connsiteY3-86" fmla="*/ 557594 h 731425"/>
                <a:gd name="connsiteX4-87" fmla="*/ 552450 w 728662"/>
                <a:gd name="connsiteY4-88" fmla="*/ 557594 h 731425"/>
                <a:gd name="connsiteX5-89" fmla="*/ 550068 w 728662"/>
                <a:gd name="connsiteY5-90" fmla="*/ 452819 h 731425"/>
                <a:gd name="connsiteX6-91" fmla="*/ 305181 w 728662"/>
                <a:gd name="connsiteY6-92" fmla="*/ 452819 h 731425"/>
                <a:gd name="connsiteX7-93" fmla="*/ 304800 w 728662"/>
                <a:gd name="connsiteY7-94" fmla="*/ 276606 h 731425"/>
                <a:gd name="connsiteX8-95" fmla="*/ 728662 w 728662"/>
                <a:gd name="connsiteY8-96" fmla="*/ 276606 h 731425"/>
                <a:gd name="connsiteX9-97" fmla="*/ 726281 w 728662"/>
                <a:gd name="connsiteY9-98" fmla="*/ 731425 h 731425"/>
                <a:gd name="connsiteX10-99" fmla="*/ 0 w 728662"/>
                <a:gd name="connsiteY10-100" fmla="*/ 729044 h 731425"/>
                <a:gd name="connsiteX11-101" fmla="*/ 2381 w 728662"/>
                <a:gd name="connsiteY11-102" fmla="*/ 381 h 731425"/>
                <a:gd name="connsiteX12-103" fmla="*/ 728281 w 728662"/>
                <a:gd name="connsiteY12-104" fmla="*/ 0 h 731425"/>
                <a:gd name="connsiteX0-105" fmla="*/ 728281 w 728662"/>
                <a:gd name="connsiteY0-106" fmla="*/ 0 h 731425"/>
                <a:gd name="connsiteX1-107" fmla="*/ 728662 w 728662"/>
                <a:gd name="connsiteY1-108" fmla="*/ 176594 h 731425"/>
                <a:gd name="connsiteX2-109" fmla="*/ 175976 w 728662"/>
                <a:gd name="connsiteY2-110" fmla="*/ 175594 h 731425"/>
                <a:gd name="connsiteX3-111" fmla="*/ 176831 w 728662"/>
                <a:gd name="connsiteY3-112" fmla="*/ 557594 h 731425"/>
                <a:gd name="connsiteX4-113" fmla="*/ 548450 w 728662"/>
                <a:gd name="connsiteY4-114" fmla="*/ 556594 h 731425"/>
                <a:gd name="connsiteX5-115" fmla="*/ 550068 w 728662"/>
                <a:gd name="connsiteY5-116" fmla="*/ 452819 h 731425"/>
                <a:gd name="connsiteX6-117" fmla="*/ 305181 w 728662"/>
                <a:gd name="connsiteY6-118" fmla="*/ 452819 h 731425"/>
                <a:gd name="connsiteX7-119" fmla="*/ 304800 w 728662"/>
                <a:gd name="connsiteY7-120" fmla="*/ 276606 h 731425"/>
                <a:gd name="connsiteX8-121" fmla="*/ 728662 w 728662"/>
                <a:gd name="connsiteY8-122" fmla="*/ 276606 h 731425"/>
                <a:gd name="connsiteX9-123" fmla="*/ 726281 w 728662"/>
                <a:gd name="connsiteY9-124" fmla="*/ 731425 h 731425"/>
                <a:gd name="connsiteX10-125" fmla="*/ 0 w 728662"/>
                <a:gd name="connsiteY10-126" fmla="*/ 729044 h 731425"/>
                <a:gd name="connsiteX11-127" fmla="*/ 2381 w 728662"/>
                <a:gd name="connsiteY11-128" fmla="*/ 381 h 731425"/>
                <a:gd name="connsiteX12-129" fmla="*/ 728281 w 728662"/>
                <a:gd name="connsiteY12-130" fmla="*/ 0 h 731425"/>
                <a:gd name="connsiteX0-131" fmla="*/ 728281 w 728662"/>
                <a:gd name="connsiteY0-132" fmla="*/ 0 h 731425"/>
                <a:gd name="connsiteX1-133" fmla="*/ 728662 w 728662"/>
                <a:gd name="connsiteY1-134" fmla="*/ 176594 h 731425"/>
                <a:gd name="connsiteX2-135" fmla="*/ 175976 w 728662"/>
                <a:gd name="connsiteY2-136" fmla="*/ 175594 h 731425"/>
                <a:gd name="connsiteX3-137" fmla="*/ 176831 w 728662"/>
                <a:gd name="connsiteY3-138" fmla="*/ 557594 h 731425"/>
                <a:gd name="connsiteX4-139" fmla="*/ 549450 w 728662"/>
                <a:gd name="connsiteY4-140" fmla="*/ 558594 h 731425"/>
                <a:gd name="connsiteX5-141" fmla="*/ 550068 w 728662"/>
                <a:gd name="connsiteY5-142" fmla="*/ 452819 h 731425"/>
                <a:gd name="connsiteX6-143" fmla="*/ 305181 w 728662"/>
                <a:gd name="connsiteY6-144" fmla="*/ 452819 h 731425"/>
                <a:gd name="connsiteX7-145" fmla="*/ 304800 w 728662"/>
                <a:gd name="connsiteY7-146" fmla="*/ 276606 h 731425"/>
                <a:gd name="connsiteX8-147" fmla="*/ 728662 w 728662"/>
                <a:gd name="connsiteY8-148" fmla="*/ 276606 h 731425"/>
                <a:gd name="connsiteX9-149" fmla="*/ 726281 w 728662"/>
                <a:gd name="connsiteY9-150" fmla="*/ 731425 h 731425"/>
                <a:gd name="connsiteX10-151" fmla="*/ 0 w 728662"/>
                <a:gd name="connsiteY10-152" fmla="*/ 729044 h 731425"/>
                <a:gd name="connsiteX11-153" fmla="*/ 2381 w 728662"/>
                <a:gd name="connsiteY11-154" fmla="*/ 381 h 731425"/>
                <a:gd name="connsiteX12-155" fmla="*/ 728281 w 728662"/>
                <a:gd name="connsiteY12-156" fmla="*/ 0 h 731425"/>
                <a:gd name="connsiteX0-157" fmla="*/ 728281 w 728662"/>
                <a:gd name="connsiteY0-158" fmla="*/ 0 h 731425"/>
                <a:gd name="connsiteX1-159" fmla="*/ 728662 w 728662"/>
                <a:gd name="connsiteY1-160" fmla="*/ 176594 h 731425"/>
                <a:gd name="connsiteX2-161" fmla="*/ 175976 w 728662"/>
                <a:gd name="connsiteY2-162" fmla="*/ 175594 h 731425"/>
                <a:gd name="connsiteX3-163" fmla="*/ 176831 w 728662"/>
                <a:gd name="connsiteY3-164" fmla="*/ 557594 h 731425"/>
                <a:gd name="connsiteX4-165" fmla="*/ 549450 w 728662"/>
                <a:gd name="connsiteY4-166" fmla="*/ 558594 h 731425"/>
                <a:gd name="connsiteX5-167" fmla="*/ 550068 w 728662"/>
                <a:gd name="connsiteY5-168" fmla="*/ 452819 h 731425"/>
                <a:gd name="connsiteX6-169" fmla="*/ 305181 w 728662"/>
                <a:gd name="connsiteY6-170" fmla="*/ 452819 h 731425"/>
                <a:gd name="connsiteX7-171" fmla="*/ 304800 w 728662"/>
                <a:gd name="connsiteY7-172" fmla="*/ 276606 h 731425"/>
                <a:gd name="connsiteX8-173" fmla="*/ 728662 w 728662"/>
                <a:gd name="connsiteY8-174" fmla="*/ 278606 h 731425"/>
                <a:gd name="connsiteX9-175" fmla="*/ 726281 w 728662"/>
                <a:gd name="connsiteY9-176" fmla="*/ 731425 h 731425"/>
                <a:gd name="connsiteX10-177" fmla="*/ 0 w 728662"/>
                <a:gd name="connsiteY10-178" fmla="*/ 729044 h 731425"/>
                <a:gd name="connsiteX11-179" fmla="*/ 2381 w 728662"/>
                <a:gd name="connsiteY11-180" fmla="*/ 381 h 731425"/>
                <a:gd name="connsiteX12-181" fmla="*/ 728281 w 728662"/>
                <a:gd name="connsiteY12-182" fmla="*/ 0 h 731425"/>
                <a:gd name="connsiteX0-183" fmla="*/ 728281 w 728662"/>
                <a:gd name="connsiteY0-184" fmla="*/ 0 h 731425"/>
                <a:gd name="connsiteX1-185" fmla="*/ 728662 w 728662"/>
                <a:gd name="connsiteY1-186" fmla="*/ 176594 h 731425"/>
                <a:gd name="connsiteX2-187" fmla="*/ 175976 w 728662"/>
                <a:gd name="connsiteY2-188" fmla="*/ 175594 h 731425"/>
                <a:gd name="connsiteX3-189" fmla="*/ 176831 w 728662"/>
                <a:gd name="connsiteY3-190" fmla="*/ 557594 h 731425"/>
                <a:gd name="connsiteX4-191" fmla="*/ 549450 w 728662"/>
                <a:gd name="connsiteY4-192" fmla="*/ 558594 h 731425"/>
                <a:gd name="connsiteX5-193" fmla="*/ 550068 w 728662"/>
                <a:gd name="connsiteY5-194" fmla="*/ 452819 h 731425"/>
                <a:gd name="connsiteX6-195" fmla="*/ 305181 w 728662"/>
                <a:gd name="connsiteY6-196" fmla="*/ 452819 h 731425"/>
                <a:gd name="connsiteX7-197" fmla="*/ 304800 w 728662"/>
                <a:gd name="connsiteY7-198" fmla="*/ 276606 h 731425"/>
                <a:gd name="connsiteX8-199" fmla="*/ 725662 w 728662"/>
                <a:gd name="connsiteY8-200" fmla="*/ 278606 h 731425"/>
                <a:gd name="connsiteX9-201" fmla="*/ 726281 w 728662"/>
                <a:gd name="connsiteY9-202" fmla="*/ 731425 h 731425"/>
                <a:gd name="connsiteX10-203" fmla="*/ 0 w 728662"/>
                <a:gd name="connsiteY10-204" fmla="*/ 729044 h 731425"/>
                <a:gd name="connsiteX11-205" fmla="*/ 2381 w 728662"/>
                <a:gd name="connsiteY11-206" fmla="*/ 381 h 731425"/>
                <a:gd name="connsiteX12-207" fmla="*/ 728281 w 728662"/>
                <a:gd name="connsiteY12-208" fmla="*/ 0 h 73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728662" h="731425">
                  <a:moveTo>
                    <a:pt x="728281" y="0"/>
                  </a:moveTo>
                  <a:cubicBezTo>
                    <a:pt x="729075" y="59531"/>
                    <a:pt x="727868" y="117063"/>
                    <a:pt x="728662" y="176594"/>
                  </a:cubicBezTo>
                  <a:lnTo>
                    <a:pt x="175976" y="175594"/>
                  </a:lnTo>
                  <a:lnTo>
                    <a:pt x="176831" y="557594"/>
                  </a:lnTo>
                  <a:lnTo>
                    <a:pt x="549450" y="558594"/>
                  </a:lnTo>
                  <a:cubicBezTo>
                    <a:pt x="549989" y="524002"/>
                    <a:pt x="549529" y="487411"/>
                    <a:pt x="550068" y="452819"/>
                  </a:cubicBezTo>
                  <a:lnTo>
                    <a:pt x="305181" y="452819"/>
                  </a:lnTo>
                  <a:cubicBezTo>
                    <a:pt x="304387" y="394081"/>
                    <a:pt x="305594" y="335344"/>
                    <a:pt x="304800" y="276606"/>
                  </a:cubicBezTo>
                  <a:lnTo>
                    <a:pt x="725662" y="278606"/>
                  </a:lnTo>
                  <a:cubicBezTo>
                    <a:pt x="724868" y="430212"/>
                    <a:pt x="727075" y="579819"/>
                    <a:pt x="726281" y="731425"/>
                  </a:cubicBezTo>
                  <a:lnTo>
                    <a:pt x="0" y="729044"/>
                  </a:lnTo>
                  <a:cubicBezTo>
                    <a:pt x="794" y="486156"/>
                    <a:pt x="1587" y="243269"/>
                    <a:pt x="2381" y="381"/>
                  </a:cubicBezTo>
                  <a:lnTo>
                    <a:pt x="728281"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nvGrpSpPr>
            <p:cNvPr id="11" name="组合 10"/>
            <p:cNvGrpSpPr/>
            <p:nvPr/>
          </p:nvGrpSpPr>
          <p:grpSpPr>
            <a:xfrm>
              <a:off x="5026820" y="1040418"/>
              <a:ext cx="501719" cy="731425"/>
              <a:chOff x="5026820" y="1040418"/>
              <a:chExt cx="501719" cy="731425"/>
            </a:xfrm>
            <a:grpFill/>
          </p:grpSpPr>
          <p:sp>
            <p:nvSpPr>
              <p:cNvPr id="12" name="任意多边形 11"/>
              <p:cNvSpPr/>
              <p:nvPr/>
            </p:nvSpPr>
            <p:spPr>
              <a:xfrm>
                <a:off x="5026820" y="1040418"/>
                <a:ext cx="501719" cy="731425"/>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0487 w 572868"/>
                  <a:gd name="connsiteY0-128" fmla="*/ 0 h 735806"/>
                  <a:gd name="connsiteX1-129" fmla="*/ 572868 w 572868"/>
                  <a:gd name="connsiteY1-130" fmla="*/ 176212 h 735806"/>
                  <a:gd name="connsiteX2-131" fmla="*/ 239493 w 572868"/>
                  <a:gd name="connsiteY2-132" fmla="*/ 176213 h 735806"/>
                  <a:gd name="connsiteX3-133" fmla="*/ 234730 w 572868"/>
                  <a:gd name="connsiteY3-134" fmla="*/ 561975 h 735806"/>
                  <a:gd name="connsiteX4-135" fmla="*/ 570487 w 572868"/>
                  <a:gd name="connsiteY4-136" fmla="*/ 561975 h 735806"/>
                  <a:gd name="connsiteX5-137" fmla="*/ 570487 w 572868"/>
                  <a:gd name="connsiteY5-138" fmla="*/ 731043 h 735806"/>
                  <a:gd name="connsiteX6-139" fmla="*/ 68043 w 572868"/>
                  <a:gd name="connsiteY6-140" fmla="*/ 735806 h 735806"/>
                  <a:gd name="connsiteX7-141" fmla="*/ 75187 w 572868"/>
                  <a:gd name="connsiteY7-142" fmla="*/ 2381 h 735806"/>
                  <a:gd name="connsiteX8-143" fmla="*/ 570487 w 572868"/>
                  <a:gd name="connsiteY8-144" fmla="*/ 0 h 735806"/>
                  <a:gd name="connsiteX0-145" fmla="*/ 502444 w 504825"/>
                  <a:gd name="connsiteY0-146" fmla="*/ 0 h 735806"/>
                  <a:gd name="connsiteX1-147" fmla="*/ 504825 w 504825"/>
                  <a:gd name="connsiteY1-148" fmla="*/ 176212 h 735806"/>
                  <a:gd name="connsiteX2-149" fmla="*/ 171450 w 504825"/>
                  <a:gd name="connsiteY2-150" fmla="*/ 176213 h 735806"/>
                  <a:gd name="connsiteX3-151" fmla="*/ 166687 w 504825"/>
                  <a:gd name="connsiteY3-152" fmla="*/ 561975 h 735806"/>
                  <a:gd name="connsiteX4-153" fmla="*/ 502444 w 504825"/>
                  <a:gd name="connsiteY4-154" fmla="*/ 561975 h 735806"/>
                  <a:gd name="connsiteX5-155" fmla="*/ 502444 w 504825"/>
                  <a:gd name="connsiteY5-156" fmla="*/ 731043 h 735806"/>
                  <a:gd name="connsiteX6-157" fmla="*/ 0 w 504825"/>
                  <a:gd name="connsiteY6-158" fmla="*/ 735806 h 735806"/>
                  <a:gd name="connsiteX7-159" fmla="*/ 7144 w 504825"/>
                  <a:gd name="connsiteY7-160" fmla="*/ 2381 h 735806"/>
                  <a:gd name="connsiteX8-161" fmla="*/ 502444 w 504825"/>
                  <a:gd name="connsiteY8-162" fmla="*/ 0 h 735806"/>
                  <a:gd name="connsiteX0-163" fmla="*/ 540544 w 540556"/>
                  <a:gd name="connsiteY0-164" fmla="*/ 0 h 733425"/>
                  <a:gd name="connsiteX1-165" fmla="*/ 504825 w 540556"/>
                  <a:gd name="connsiteY1-166" fmla="*/ 173831 h 733425"/>
                  <a:gd name="connsiteX2-167" fmla="*/ 171450 w 540556"/>
                  <a:gd name="connsiteY2-168" fmla="*/ 173832 h 733425"/>
                  <a:gd name="connsiteX3-169" fmla="*/ 166687 w 540556"/>
                  <a:gd name="connsiteY3-170" fmla="*/ 559594 h 733425"/>
                  <a:gd name="connsiteX4-171" fmla="*/ 502444 w 540556"/>
                  <a:gd name="connsiteY4-172" fmla="*/ 559594 h 733425"/>
                  <a:gd name="connsiteX5-173" fmla="*/ 502444 w 540556"/>
                  <a:gd name="connsiteY5-174" fmla="*/ 728662 h 733425"/>
                  <a:gd name="connsiteX6-175" fmla="*/ 0 w 540556"/>
                  <a:gd name="connsiteY6-176" fmla="*/ 733425 h 733425"/>
                  <a:gd name="connsiteX7-177" fmla="*/ 7144 w 540556"/>
                  <a:gd name="connsiteY7-178" fmla="*/ 0 h 733425"/>
                  <a:gd name="connsiteX8-179" fmla="*/ 540544 w 540556"/>
                  <a:gd name="connsiteY8-180" fmla="*/ 0 h 733425"/>
                  <a:gd name="connsiteX0-181" fmla="*/ 540544 w 581025"/>
                  <a:gd name="connsiteY0-182" fmla="*/ 0 h 733425"/>
                  <a:gd name="connsiteX1-183" fmla="*/ 581025 w 581025"/>
                  <a:gd name="connsiteY1-184" fmla="*/ 173831 h 733425"/>
                  <a:gd name="connsiteX2-185" fmla="*/ 171450 w 581025"/>
                  <a:gd name="connsiteY2-186" fmla="*/ 173832 h 733425"/>
                  <a:gd name="connsiteX3-187" fmla="*/ 166687 w 581025"/>
                  <a:gd name="connsiteY3-188" fmla="*/ 559594 h 733425"/>
                  <a:gd name="connsiteX4-189" fmla="*/ 502444 w 581025"/>
                  <a:gd name="connsiteY4-190" fmla="*/ 559594 h 733425"/>
                  <a:gd name="connsiteX5-191" fmla="*/ 502444 w 581025"/>
                  <a:gd name="connsiteY5-192" fmla="*/ 728662 h 733425"/>
                  <a:gd name="connsiteX6-193" fmla="*/ 0 w 581025"/>
                  <a:gd name="connsiteY6-194" fmla="*/ 733425 h 733425"/>
                  <a:gd name="connsiteX7-195" fmla="*/ 7144 w 581025"/>
                  <a:gd name="connsiteY7-196" fmla="*/ 0 h 733425"/>
                  <a:gd name="connsiteX8-197" fmla="*/ 540544 w 581025"/>
                  <a:gd name="connsiteY8-198" fmla="*/ 0 h 733425"/>
                  <a:gd name="connsiteX0-199" fmla="*/ 540544 w 581025"/>
                  <a:gd name="connsiteY0-200" fmla="*/ 0 h 733425"/>
                  <a:gd name="connsiteX1-201" fmla="*/ 581025 w 581025"/>
                  <a:gd name="connsiteY1-202" fmla="*/ 173831 h 733425"/>
                  <a:gd name="connsiteX2-203" fmla="*/ 171450 w 581025"/>
                  <a:gd name="connsiteY2-204" fmla="*/ 173832 h 733425"/>
                  <a:gd name="connsiteX3-205" fmla="*/ 166687 w 581025"/>
                  <a:gd name="connsiteY3-206" fmla="*/ 559594 h 733425"/>
                  <a:gd name="connsiteX4-207" fmla="*/ 502444 w 581025"/>
                  <a:gd name="connsiteY4-208" fmla="*/ 559594 h 733425"/>
                  <a:gd name="connsiteX5-209" fmla="*/ 502444 w 581025"/>
                  <a:gd name="connsiteY5-210" fmla="*/ 728662 h 733425"/>
                  <a:gd name="connsiteX6-211" fmla="*/ 0 w 581025"/>
                  <a:gd name="connsiteY6-212" fmla="*/ 733425 h 733425"/>
                  <a:gd name="connsiteX7-213" fmla="*/ 7144 w 581025"/>
                  <a:gd name="connsiteY7-214" fmla="*/ 0 h 733425"/>
                  <a:gd name="connsiteX8-215" fmla="*/ 540544 w 581025"/>
                  <a:gd name="connsiteY8-216" fmla="*/ 0 h 733425"/>
                  <a:gd name="connsiteX0-217" fmla="*/ 540544 w 588169"/>
                  <a:gd name="connsiteY0-218" fmla="*/ 0 h 733425"/>
                  <a:gd name="connsiteX1-219" fmla="*/ 581025 w 588169"/>
                  <a:gd name="connsiteY1-220" fmla="*/ 173831 h 733425"/>
                  <a:gd name="connsiteX2-221" fmla="*/ 171450 w 588169"/>
                  <a:gd name="connsiteY2-222" fmla="*/ 173832 h 733425"/>
                  <a:gd name="connsiteX3-223" fmla="*/ 166687 w 588169"/>
                  <a:gd name="connsiteY3-224" fmla="*/ 559594 h 733425"/>
                  <a:gd name="connsiteX4-225" fmla="*/ 588169 w 588169"/>
                  <a:gd name="connsiteY4-226" fmla="*/ 559594 h 733425"/>
                  <a:gd name="connsiteX5-227" fmla="*/ 502444 w 588169"/>
                  <a:gd name="connsiteY5-228" fmla="*/ 728662 h 733425"/>
                  <a:gd name="connsiteX6-229" fmla="*/ 0 w 588169"/>
                  <a:gd name="connsiteY6-230" fmla="*/ 733425 h 733425"/>
                  <a:gd name="connsiteX7-231" fmla="*/ 7144 w 588169"/>
                  <a:gd name="connsiteY7-232" fmla="*/ 0 h 733425"/>
                  <a:gd name="connsiteX8-233" fmla="*/ 540544 w 588169"/>
                  <a:gd name="connsiteY8-234" fmla="*/ 0 h 733425"/>
                  <a:gd name="connsiteX0-235" fmla="*/ 540544 w 588169"/>
                  <a:gd name="connsiteY0-236" fmla="*/ 0 h 733425"/>
                  <a:gd name="connsiteX1-237" fmla="*/ 581025 w 588169"/>
                  <a:gd name="connsiteY1-238" fmla="*/ 173831 h 733425"/>
                  <a:gd name="connsiteX2-239" fmla="*/ 171450 w 588169"/>
                  <a:gd name="connsiteY2-240" fmla="*/ 173832 h 733425"/>
                  <a:gd name="connsiteX3-241" fmla="*/ 166687 w 588169"/>
                  <a:gd name="connsiteY3-242" fmla="*/ 559594 h 733425"/>
                  <a:gd name="connsiteX4-243" fmla="*/ 588169 w 588169"/>
                  <a:gd name="connsiteY4-244" fmla="*/ 559594 h 733425"/>
                  <a:gd name="connsiteX5-245" fmla="*/ 538162 w 588169"/>
                  <a:gd name="connsiteY5-246" fmla="*/ 733425 h 733425"/>
                  <a:gd name="connsiteX6-247" fmla="*/ 0 w 588169"/>
                  <a:gd name="connsiteY6-248" fmla="*/ 733425 h 733425"/>
                  <a:gd name="connsiteX7-249" fmla="*/ 7144 w 588169"/>
                  <a:gd name="connsiteY7-250" fmla="*/ 0 h 733425"/>
                  <a:gd name="connsiteX8-251" fmla="*/ 540544 w 588169"/>
                  <a:gd name="connsiteY8-252" fmla="*/ 0 h 733425"/>
                  <a:gd name="connsiteX0-253" fmla="*/ 540544 w 588169"/>
                  <a:gd name="connsiteY0-254" fmla="*/ 0 h 733425"/>
                  <a:gd name="connsiteX1-255" fmla="*/ 581025 w 588169"/>
                  <a:gd name="connsiteY1-256" fmla="*/ 173831 h 733425"/>
                  <a:gd name="connsiteX2-257" fmla="*/ 171450 w 588169"/>
                  <a:gd name="connsiteY2-258" fmla="*/ 173832 h 733425"/>
                  <a:gd name="connsiteX3-259" fmla="*/ 166687 w 588169"/>
                  <a:gd name="connsiteY3-260" fmla="*/ 559594 h 733425"/>
                  <a:gd name="connsiteX4-261" fmla="*/ 588169 w 588169"/>
                  <a:gd name="connsiteY4-262" fmla="*/ 559594 h 733425"/>
                  <a:gd name="connsiteX5-263" fmla="*/ 538162 w 588169"/>
                  <a:gd name="connsiteY5-264" fmla="*/ 733425 h 733425"/>
                  <a:gd name="connsiteX6-265" fmla="*/ 0 w 588169"/>
                  <a:gd name="connsiteY6-266" fmla="*/ 733425 h 733425"/>
                  <a:gd name="connsiteX7-267" fmla="*/ 7144 w 588169"/>
                  <a:gd name="connsiteY7-268" fmla="*/ 0 h 733425"/>
                  <a:gd name="connsiteX8-269" fmla="*/ 540544 w 588169"/>
                  <a:gd name="connsiteY8-270" fmla="*/ 0 h 733425"/>
                  <a:gd name="connsiteX0-271" fmla="*/ 540544 w 588169"/>
                  <a:gd name="connsiteY0-272" fmla="*/ 0 h 733425"/>
                  <a:gd name="connsiteX1-273" fmla="*/ 581025 w 588169"/>
                  <a:gd name="connsiteY1-274" fmla="*/ 173831 h 733425"/>
                  <a:gd name="connsiteX2-275" fmla="*/ 171450 w 588169"/>
                  <a:gd name="connsiteY2-276" fmla="*/ 173832 h 733425"/>
                  <a:gd name="connsiteX3-277" fmla="*/ 166687 w 588169"/>
                  <a:gd name="connsiteY3-278" fmla="*/ 559594 h 733425"/>
                  <a:gd name="connsiteX4-279" fmla="*/ 588169 w 588169"/>
                  <a:gd name="connsiteY4-280" fmla="*/ 559594 h 733425"/>
                  <a:gd name="connsiteX5-281" fmla="*/ 538162 w 588169"/>
                  <a:gd name="connsiteY5-282" fmla="*/ 733425 h 733425"/>
                  <a:gd name="connsiteX6-283" fmla="*/ 0 w 588169"/>
                  <a:gd name="connsiteY6-284" fmla="*/ 733425 h 733425"/>
                  <a:gd name="connsiteX7-285" fmla="*/ 7144 w 588169"/>
                  <a:gd name="connsiteY7-286" fmla="*/ 0 h 733425"/>
                  <a:gd name="connsiteX8-287" fmla="*/ 540544 w 588169"/>
                  <a:gd name="connsiteY8-288" fmla="*/ 0 h 733425"/>
                  <a:gd name="connsiteX0-289" fmla="*/ 540544 w 588169"/>
                  <a:gd name="connsiteY0-290" fmla="*/ 0 h 733425"/>
                  <a:gd name="connsiteX1-291" fmla="*/ 581025 w 588169"/>
                  <a:gd name="connsiteY1-292" fmla="*/ 173831 h 733425"/>
                  <a:gd name="connsiteX2-293" fmla="*/ 171450 w 588169"/>
                  <a:gd name="connsiteY2-294" fmla="*/ 173832 h 733425"/>
                  <a:gd name="connsiteX3-295" fmla="*/ 166687 w 588169"/>
                  <a:gd name="connsiteY3-296" fmla="*/ 559594 h 733425"/>
                  <a:gd name="connsiteX4-297" fmla="*/ 588169 w 588169"/>
                  <a:gd name="connsiteY4-298" fmla="*/ 559594 h 733425"/>
                  <a:gd name="connsiteX5-299" fmla="*/ 498509 w 588169"/>
                  <a:gd name="connsiteY5-300" fmla="*/ 733425 h 733425"/>
                  <a:gd name="connsiteX6-301" fmla="*/ 0 w 588169"/>
                  <a:gd name="connsiteY6-302" fmla="*/ 733425 h 733425"/>
                  <a:gd name="connsiteX7-303" fmla="*/ 7144 w 588169"/>
                  <a:gd name="connsiteY7-304" fmla="*/ 0 h 733425"/>
                  <a:gd name="connsiteX8-305" fmla="*/ 540544 w 588169"/>
                  <a:gd name="connsiteY8-306" fmla="*/ 0 h 733425"/>
                  <a:gd name="connsiteX0-307" fmla="*/ 540544 w 581025"/>
                  <a:gd name="connsiteY0-308" fmla="*/ 0 h 733425"/>
                  <a:gd name="connsiteX1-309" fmla="*/ 581025 w 581025"/>
                  <a:gd name="connsiteY1-310" fmla="*/ 173831 h 733425"/>
                  <a:gd name="connsiteX2-311" fmla="*/ 171450 w 581025"/>
                  <a:gd name="connsiteY2-312" fmla="*/ 173832 h 733425"/>
                  <a:gd name="connsiteX3-313" fmla="*/ 166687 w 581025"/>
                  <a:gd name="connsiteY3-314" fmla="*/ 559594 h 733425"/>
                  <a:gd name="connsiteX4-315" fmla="*/ 501428 w 581025"/>
                  <a:gd name="connsiteY4-316" fmla="*/ 559594 h 733425"/>
                  <a:gd name="connsiteX5-317" fmla="*/ 498509 w 581025"/>
                  <a:gd name="connsiteY5-318" fmla="*/ 733425 h 733425"/>
                  <a:gd name="connsiteX6-319" fmla="*/ 0 w 581025"/>
                  <a:gd name="connsiteY6-320" fmla="*/ 733425 h 733425"/>
                  <a:gd name="connsiteX7-321" fmla="*/ 7144 w 581025"/>
                  <a:gd name="connsiteY7-322" fmla="*/ 0 h 733425"/>
                  <a:gd name="connsiteX8-323" fmla="*/ 540544 w 581025"/>
                  <a:gd name="connsiteY8-324" fmla="*/ 0 h 733425"/>
                  <a:gd name="connsiteX0-325" fmla="*/ 540544 w 581025"/>
                  <a:gd name="connsiteY0-326" fmla="*/ 0 h 733425"/>
                  <a:gd name="connsiteX1-327" fmla="*/ 581025 w 581025"/>
                  <a:gd name="connsiteY1-328" fmla="*/ 173831 h 733425"/>
                  <a:gd name="connsiteX2-329" fmla="*/ 171450 w 581025"/>
                  <a:gd name="connsiteY2-330" fmla="*/ 173832 h 733425"/>
                  <a:gd name="connsiteX3-331" fmla="*/ 166687 w 581025"/>
                  <a:gd name="connsiteY3-332" fmla="*/ 559594 h 733425"/>
                  <a:gd name="connsiteX4-333" fmla="*/ 501428 w 581025"/>
                  <a:gd name="connsiteY4-334" fmla="*/ 559594 h 733425"/>
                  <a:gd name="connsiteX5-335" fmla="*/ 498509 w 581025"/>
                  <a:gd name="connsiteY5-336" fmla="*/ 733425 h 733425"/>
                  <a:gd name="connsiteX6-337" fmla="*/ 0 w 581025"/>
                  <a:gd name="connsiteY6-338" fmla="*/ 733425 h 733425"/>
                  <a:gd name="connsiteX7-339" fmla="*/ 7144 w 581025"/>
                  <a:gd name="connsiteY7-340" fmla="*/ 0 h 733425"/>
                  <a:gd name="connsiteX8-341" fmla="*/ 540544 w 581025"/>
                  <a:gd name="connsiteY8-342" fmla="*/ 0 h 733425"/>
                  <a:gd name="connsiteX0-343" fmla="*/ 540544 w 544599"/>
                  <a:gd name="connsiteY0-344" fmla="*/ 0 h 733425"/>
                  <a:gd name="connsiteX1-345" fmla="*/ 501719 w 544599"/>
                  <a:gd name="connsiteY1-346" fmla="*/ 176309 h 733425"/>
                  <a:gd name="connsiteX2-347" fmla="*/ 171450 w 544599"/>
                  <a:gd name="connsiteY2-348" fmla="*/ 173832 h 733425"/>
                  <a:gd name="connsiteX3-349" fmla="*/ 166687 w 544599"/>
                  <a:gd name="connsiteY3-350" fmla="*/ 559594 h 733425"/>
                  <a:gd name="connsiteX4-351" fmla="*/ 501428 w 544599"/>
                  <a:gd name="connsiteY4-352" fmla="*/ 559594 h 733425"/>
                  <a:gd name="connsiteX5-353" fmla="*/ 498509 w 544599"/>
                  <a:gd name="connsiteY5-354" fmla="*/ 733425 h 733425"/>
                  <a:gd name="connsiteX6-355" fmla="*/ 0 w 544599"/>
                  <a:gd name="connsiteY6-356" fmla="*/ 733425 h 733425"/>
                  <a:gd name="connsiteX7-357" fmla="*/ 7144 w 544599"/>
                  <a:gd name="connsiteY7-358" fmla="*/ 0 h 733425"/>
                  <a:gd name="connsiteX8-359" fmla="*/ 540544 w 544599"/>
                  <a:gd name="connsiteY8-360" fmla="*/ 0 h 733425"/>
                  <a:gd name="connsiteX0-361" fmla="*/ 505847 w 513568"/>
                  <a:gd name="connsiteY0-362" fmla="*/ 2479 h 733425"/>
                  <a:gd name="connsiteX1-363" fmla="*/ 501719 w 513568"/>
                  <a:gd name="connsiteY1-364" fmla="*/ 176309 h 733425"/>
                  <a:gd name="connsiteX2-365" fmla="*/ 171450 w 513568"/>
                  <a:gd name="connsiteY2-366" fmla="*/ 173832 h 733425"/>
                  <a:gd name="connsiteX3-367" fmla="*/ 166687 w 513568"/>
                  <a:gd name="connsiteY3-368" fmla="*/ 559594 h 733425"/>
                  <a:gd name="connsiteX4-369" fmla="*/ 501428 w 513568"/>
                  <a:gd name="connsiteY4-370" fmla="*/ 559594 h 733425"/>
                  <a:gd name="connsiteX5-371" fmla="*/ 498509 w 513568"/>
                  <a:gd name="connsiteY5-372" fmla="*/ 733425 h 733425"/>
                  <a:gd name="connsiteX6-373" fmla="*/ 0 w 513568"/>
                  <a:gd name="connsiteY6-374" fmla="*/ 733425 h 733425"/>
                  <a:gd name="connsiteX7-375" fmla="*/ 7144 w 513568"/>
                  <a:gd name="connsiteY7-376" fmla="*/ 0 h 733425"/>
                  <a:gd name="connsiteX8-377" fmla="*/ 505847 w 513568"/>
                  <a:gd name="connsiteY8-378" fmla="*/ 2479 h 733425"/>
                  <a:gd name="connsiteX0-379" fmla="*/ 505847 w 505847"/>
                  <a:gd name="connsiteY0-380" fmla="*/ 2479 h 733425"/>
                  <a:gd name="connsiteX1-381" fmla="*/ 501719 w 505847"/>
                  <a:gd name="connsiteY1-382" fmla="*/ 176309 h 733425"/>
                  <a:gd name="connsiteX2-383" fmla="*/ 171450 w 505847"/>
                  <a:gd name="connsiteY2-384" fmla="*/ 173832 h 733425"/>
                  <a:gd name="connsiteX3-385" fmla="*/ 166687 w 505847"/>
                  <a:gd name="connsiteY3-386" fmla="*/ 559594 h 733425"/>
                  <a:gd name="connsiteX4-387" fmla="*/ 501428 w 505847"/>
                  <a:gd name="connsiteY4-388" fmla="*/ 559594 h 733425"/>
                  <a:gd name="connsiteX5-389" fmla="*/ 498509 w 505847"/>
                  <a:gd name="connsiteY5-390" fmla="*/ 733425 h 733425"/>
                  <a:gd name="connsiteX6-391" fmla="*/ 0 w 505847"/>
                  <a:gd name="connsiteY6-392" fmla="*/ 733425 h 733425"/>
                  <a:gd name="connsiteX7-393" fmla="*/ 7144 w 505847"/>
                  <a:gd name="connsiteY7-394" fmla="*/ 0 h 733425"/>
                  <a:gd name="connsiteX8-395" fmla="*/ 505847 w 505847"/>
                  <a:gd name="connsiteY8-396" fmla="*/ 2479 h 733425"/>
                  <a:gd name="connsiteX0-397" fmla="*/ 498412 w 501719"/>
                  <a:gd name="connsiteY0-398" fmla="*/ 2479 h 733425"/>
                  <a:gd name="connsiteX1-399" fmla="*/ 501719 w 501719"/>
                  <a:gd name="connsiteY1-400" fmla="*/ 176309 h 733425"/>
                  <a:gd name="connsiteX2-401" fmla="*/ 171450 w 501719"/>
                  <a:gd name="connsiteY2-402" fmla="*/ 173832 h 733425"/>
                  <a:gd name="connsiteX3-403" fmla="*/ 166687 w 501719"/>
                  <a:gd name="connsiteY3-404" fmla="*/ 559594 h 733425"/>
                  <a:gd name="connsiteX4-405" fmla="*/ 501428 w 501719"/>
                  <a:gd name="connsiteY4-406" fmla="*/ 559594 h 733425"/>
                  <a:gd name="connsiteX5-407" fmla="*/ 498509 w 501719"/>
                  <a:gd name="connsiteY5-408" fmla="*/ 733425 h 733425"/>
                  <a:gd name="connsiteX6-409" fmla="*/ 0 w 501719"/>
                  <a:gd name="connsiteY6-410" fmla="*/ 733425 h 733425"/>
                  <a:gd name="connsiteX7-411" fmla="*/ 7144 w 501719"/>
                  <a:gd name="connsiteY7-412" fmla="*/ 0 h 733425"/>
                  <a:gd name="connsiteX8-413" fmla="*/ 498412 w 501719"/>
                  <a:gd name="connsiteY8-414" fmla="*/ 2479 h 733425"/>
                  <a:gd name="connsiteX0-415" fmla="*/ 498972 w 502279"/>
                  <a:gd name="connsiteY0-416" fmla="*/ 1479 h 732425"/>
                  <a:gd name="connsiteX1-417" fmla="*/ 502279 w 502279"/>
                  <a:gd name="connsiteY1-418" fmla="*/ 175309 h 732425"/>
                  <a:gd name="connsiteX2-419" fmla="*/ 172010 w 502279"/>
                  <a:gd name="connsiteY2-420" fmla="*/ 172832 h 732425"/>
                  <a:gd name="connsiteX3-421" fmla="*/ 167247 w 502279"/>
                  <a:gd name="connsiteY3-422" fmla="*/ 558594 h 732425"/>
                  <a:gd name="connsiteX4-423" fmla="*/ 501988 w 502279"/>
                  <a:gd name="connsiteY4-424" fmla="*/ 558594 h 732425"/>
                  <a:gd name="connsiteX5-425" fmla="*/ 499069 w 502279"/>
                  <a:gd name="connsiteY5-426" fmla="*/ 732425 h 732425"/>
                  <a:gd name="connsiteX6-427" fmla="*/ 560 w 502279"/>
                  <a:gd name="connsiteY6-428" fmla="*/ 732425 h 732425"/>
                  <a:gd name="connsiteX7-429" fmla="*/ 704 w 502279"/>
                  <a:gd name="connsiteY7-430" fmla="*/ 0 h 732425"/>
                  <a:gd name="connsiteX8-431" fmla="*/ 498972 w 502279"/>
                  <a:gd name="connsiteY8-432" fmla="*/ 1479 h 732425"/>
                  <a:gd name="connsiteX0-433" fmla="*/ 498412 w 501719"/>
                  <a:gd name="connsiteY0-434" fmla="*/ 479 h 731425"/>
                  <a:gd name="connsiteX1-435" fmla="*/ 501719 w 501719"/>
                  <a:gd name="connsiteY1-436" fmla="*/ 174309 h 731425"/>
                  <a:gd name="connsiteX2-437" fmla="*/ 171450 w 501719"/>
                  <a:gd name="connsiteY2-438" fmla="*/ 171832 h 731425"/>
                  <a:gd name="connsiteX3-439" fmla="*/ 166687 w 501719"/>
                  <a:gd name="connsiteY3-440" fmla="*/ 557594 h 731425"/>
                  <a:gd name="connsiteX4-441" fmla="*/ 501428 w 501719"/>
                  <a:gd name="connsiteY4-442" fmla="*/ 557594 h 731425"/>
                  <a:gd name="connsiteX5-443" fmla="*/ 498509 w 501719"/>
                  <a:gd name="connsiteY5-444" fmla="*/ 731425 h 731425"/>
                  <a:gd name="connsiteX6-445" fmla="*/ 0 w 501719"/>
                  <a:gd name="connsiteY6-446" fmla="*/ 731425 h 731425"/>
                  <a:gd name="connsiteX7-447" fmla="*/ 1144 w 501719"/>
                  <a:gd name="connsiteY7-448" fmla="*/ 0 h 731425"/>
                  <a:gd name="connsiteX8-449" fmla="*/ 498412 w 501719"/>
                  <a:gd name="connsiteY8-450" fmla="*/ 479 h 73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1719" h="731425">
                    <a:moveTo>
                      <a:pt x="498412" y="479"/>
                    </a:moveTo>
                    <a:cubicBezTo>
                      <a:pt x="499514" y="58422"/>
                      <a:pt x="500617" y="116366"/>
                      <a:pt x="501719" y="174309"/>
                    </a:cubicBezTo>
                    <a:lnTo>
                      <a:pt x="171450" y="171832"/>
                    </a:lnTo>
                    <a:cubicBezTo>
                      <a:pt x="169862" y="300419"/>
                      <a:pt x="168275" y="429007"/>
                      <a:pt x="166687" y="557594"/>
                    </a:cubicBezTo>
                    <a:lnTo>
                      <a:pt x="501428" y="557594"/>
                    </a:lnTo>
                    <a:lnTo>
                      <a:pt x="498509" y="731425"/>
                    </a:lnTo>
                    <a:lnTo>
                      <a:pt x="0" y="731425"/>
                    </a:lnTo>
                    <a:cubicBezTo>
                      <a:pt x="2381" y="486950"/>
                      <a:pt x="-1237" y="244475"/>
                      <a:pt x="1144" y="0"/>
                    </a:cubicBezTo>
                    <a:lnTo>
                      <a:pt x="498412" y="479"/>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3" name="矩形 12"/>
              <p:cNvSpPr/>
              <p:nvPr/>
            </p:nvSpPr>
            <p:spPr bwMode="auto">
              <a:xfrm>
                <a:off x="5300663" y="1319213"/>
                <a:ext cx="224798" cy="173831"/>
              </a:xfrm>
              <a:prstGeom prst="rect">
                <a:avLst/>
              </a:prstGeom>
              <a:grpFill/>
              <a:ln w="31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grpSp>
      <p:sp>
        <p:nvSpPr>
          <p:cNvPr id="15" name="TextBox 20"/>
          <p:cNvSpPr txBox="1"/>
          <p:nvPr/>
        </p:nvSpPr>
        <p:spPr>
          <a:xfrm>
            <a:off x="539552" y="1391324"/>
            <a:ext cx="8490788" cy="707886"/>
          </a:xfrm>
          <a:prstGeom prst="rect">
            <a:avLst/>
          </a:prstGeom>
          <a:noFill/>
        </p:spPr>
        <p:txBody>
          <a:bodyPr wrap="square" rtlCol="0">
            <a:spAutoFit/>
          </a:bodyPr>
          <a:lstStyle/>
          <a:p>
            <a:pPr algn="ctr"/>
            <a:r>
              <a:rPr lang="zh-CN" altLang="en-US"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依普利酮片（商品名：力美通</a:t>
            </a:r>
            <a:r>
              <a:rPr lang="zh-CN" altLang="en-US" sz="4000" b="1" baseline="30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4000" b="1" dirty="0">
                <a:solidFill>
                  <a:srgbClr val="C00000"/>
                </a:solidFill>
                <a:latin typeface="Arial" panose="020B0604020202020204" pitchFamily="34" charset="0"/>
                <a:ea typeface="微软雅黑" panose="020B0503020204020204" pitchFamily="34" charset="-122"/>
                <a:sym typeface="Arial" panose="020B0604020202020204" pitchFamily="34" charset="0"/>
              </a:rPr>
              <a:t> </a:t>
            </a:r>
            <a:r>
              <a:rPr lang="zh-CN" altLang="en-US"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34116"/>
            <a:ext cx="1328987" cy="493418"/>
          </a:xfrm>
          <a:prstGeom prst="rect">
            <a:avLst/>
          </a:prstGeom>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29701" b="-17280"/>
          <a:stretch>
            <a:fillRect/>
          </a:stretch>
        </p:blipFill>
        <p:spPr>
          <a:xfrm>
            <a:off x="1619672" y="220945"/>
            <a:ext cx="2124265" cy="415877"/>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164297"/>
            <a:ext cx="1491646" cy="387156"/>
          </a:xfrm>
          <a:prstGeom prst="rect">
            <a:avLst/>
          </a:prstGeom>
        </p:spPr>
      </p:pic>
      <p:sp>
        <p:nvSpPr>
          <p:cNvPr id="2" name="文本框 1"/>
          <p:cNvSpPr txBox="1"/>
          <p:nvPr/>
        </p:nvSpPr>
        <p:spPr>
          <a:xfrm>
            <a:off x="6939030" y="4475444"/>
            <a:ext cx="1410964" cy="400110"/>
          </a:xfrm>
          <a:prstGeom prst="rect">
            <a:avLst/>
          </a:prstGeom>
          <a:noFill/>
        </p:spPr>
        <p:txBody>
          <a:bodyPr wrap="none" rtlCol="0">
            <a:spAutoFit/>
          </a:bodyPr>
          <a:lstStyle/>
          <a:p>
            <a:fld id="{CD500C2F-885D-4338-935A-4C7D22AB9687}" type="datetime6">
              <a:rPr lang="zh-CN" altLang="en-US" sz="20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2024年7月</a:t>
            </a:fld>
            <a:endPar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p:txBody>
      </p:sp>
      <p:sp>
        <p:nvSpPr>
          <p:cNvPr id="16" name="TextBox 21"/>
          <p:cNvSpPr txBox="1"/>
          <p:nvPr/>
        </p:nvSpPr>
        <p:spPr>
          <a:xfrm>
            <a:off x="682321" y="2211476"/>
            <a:ext cx="7629012" cy="2120452"/>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zh-CN" altLang="en-US"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新一代高选择性盐皮质激素受体拮抗剂</a:t>
            </a:r>
            <a:endParaRPr lang="en-US" altLang="zh-CN"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治疗</a:t>
            </a:r>
            <a:r>
              <a:rPr lang="zh-CN" altLang="en-US"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难治性高血压</a:t>
            </a:r>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优势明显，</a:t>
            </a:r>
            <a:r>
              <a:rPr lang="zh-CN" altLang="en-US"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多个指南推荐</a:t>
            </a:r>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，证据充足</a:t>
            </a:r>
            <a:endParaRPr lang="en-US" altLang="zh-CN"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已</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纳入</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国家卫健委第三批鼓励仿制</a:t>
            </a:r>
            <a:r>
              <a:rPr lang="zh-CN" altLang="en-US"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药品</a:t>
            </a:r>
            <a:r>
              <a:rPr lang="zh-CN" altLang="en-US"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目录</a:t>
            </a:r>
            <a:endPar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自主研发，创新突破</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，破局原研药卡脖子难题，</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填补</a:t>
            </a:r>
            <a:r>
              <a:rPr lang="zh-CN" altLang="en-US"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国内临床治疗空白</a:t>
            </a:r>
            <a:endParaRPr lang="en-US" altLang="zh-CN"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b="1">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安全性</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远优于螺内酯</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，是育龄男女患者的福音，</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符合国家鼓励生育政策</a:t>
            </a:r>
            <a:endParaRPr lang="en-US" altLang="zh-CN"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5587" y="953745"/>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323579" y="816341"/>
            <a:ext cx="6192636" cy="1515039"/>
            <a:chOff x="341627" y="745192"/>
            <a:chExt cx="6192636" cy="1429519"/>
          </a:xfrm>
        </p:grpSpPr>
        <p:sp>
          <p:nvSpPr>
            <p:cNvPr id="29" name="矩形 28"/>
            <p:cNvSpPr/>
            <p:nvPr/>
          </p:nvSpPr>
          <p:spPr>
            <a:xfrm>
              <a:off x="352242" y="1076947"/>
              <a:ext cx="6182021" cy="109776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41627" y="745192"/>
              <a:ext cx="2718205"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63269" y="754563"/>
              <a:ext cx="6080939" cy="35432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化学结构的革命性变化</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3" name="矩形 2"/>
            <p:cNvSpPr/>
            <p:nvPr/>
          </p:nvSpPr>
          <p:spPr>
            <a:xfrm>
              <a:off x="421949" y="1187998"/>
              <a:ext cx="3880986" cy="883673"/>
            </a:xfrm>
            <a:prstGeom prst="rect">
              <a:avLst/>
            </a:prstGeom>
          </p:spPr>
          <p:txBody>
            <a:bodyPr wrap="square">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对</a:t>
              </a:r>
              <a:r>
                <a:rPr lang="en-US" altLang="zh-CN" sz="1200" dirty="0">
                  <a:latin typeface="Arial" panose="020B0604020202020204" pitchFamily="34" charset="0"/>
                  <a:ea typeface="微软雅黑" panose="020B0503020204020204" pitchFamily="34" charset="-122"/>
                  <a:sym typeface="Arial" panose="020B0604020202020204" pitchFamily="34" charset="0"/>
                </a:rPr>
                <a:t>MR</a:t>
              </a:r>
              <a:r>
                <a:rPr lang="zh-CN" altLang="en-US" sz="1200" dirty="0">
                  <a:latin typeface="Arial" panose="020B0604020202020204" pitchFamily="34" charset="0"/>
                  <a:ea typeface="微软雅黑" panose="020B0503020204020204" pitchFamily="34" charset="-122"/>
                  <a:sym typeface="Arial" panose="020B0604020202020204" pitchFamily="34" charset="0"/>
                </a:rPr>
                <a:t>的</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高选择性</a:t>
              </a:r>
              <a:r>
                <a:rPr lang="zh-CN" altLang="en-US" sz="1200" dirty="0">
                  <a:latin typeface="Arial" panose="020B0604020202020204" pitchFamily="34" charset="0"/>
                  <a:ea typeface="微软雅黑" panose="020B0503020204020204" pitchFamily="34" charset="-122"/>
                  <a:sym typeface="Arial" panose="020B0604020202020204" pitchFamily="34" charset="0"/>
                </a:rPr>
                <a:t>源于其甾体母核的两个关键结构变化：</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Font typeface="+mj-ea"/>
                <a:buAutoNum type="circleNumDbPlain"/>
              </a:pPr>
              <a:r>
                <a:rPr lang="zh-CN" altLang="en-US" sz="1200" dirty="0">
                  <a:latin typeface="Arial" panose="020B0604020202020204" pitchFamily="34" charset="0"/>
                  <a:ea typeface="微软雅黑" panose="020B0503020204020204" pitchFamily="34" charset="-122"/>
                  <a:sym typeface="Arial" panose="020B0604020202020204" pitchFamily="34" charset="0"/>
                </a:rPr>
                <a:t>在碳</a:t>
              </a:r>
              <a:r>
                <a:rPr lang="en-US" altLang="zh-CN" sz="1200" dirty="0">
                  <a:latin typeface="Arial" panose="020B0604020202020204" pitchFamily="34" charset="0"/>
                  <a:ea typeface="微软雅黑" panose="020B0503020204020204" pitchFamily="34" charset="-122"/>
                  <a:sym typeface="Arial" panose="020B0604020202020204" pitchFamily="34" charset="0"/>
                </a:rPr>
                <a:t>9</a:t>
              </a:r>
              <a:r>
                <a:rPr lang="zh-CN" altLang="en-US" sz="1200" dirty="0">
                  <a:latin typeface="Arial" panose="020B0604020202020204" pitchFamily="34" charset="0"/>
                  <a:ea typeface="微软雅黑" panose="020B0503020204020204" pitchFamily="34" charset="-122"/>
                  <a:sym typeface="Arial" panose="020B0604020202020204" pitchFamily="34" charset="0"/>
                </a:rPr>
                <a:t>和碳</a:t>
              </a:r>
              <a:r>
                <a:rPr lang="en-US" altLang="zh-CN" sz="1200" dirty="0">
                  <a:latin typeface="Arial" panose="020B0604020202020204" pitchFamily="34" charset="0"/>
                  <a:ea typeface="微软雅黑" panose="020B0503020204020204" pitchFamily="34" charset="-122"/>
                  <a:sym typeface="Arial" panose="020B0604020202020204" pitchFamily="34" charset="0"/>
                </a:rPr>
                <a:t>11</a:t>
              </a:r>
              <a:r>
                <a:rPr lang="zh-CN" altLang="en-US" sz="1200" dirty="0">
                  <a:latin typeface="Arial" panose="020B0604020202020204" pitchFamily="34" charset="0"/>
                  <a:ea typeface="微软雅黑" panose="020B0503020204020204" pitchFamily="34" charset="-122"/>
                  <a:sym typeface="Arial" panose="020B0604020202020204" pitchFamily="34" charset="0"/>
                </a:rPr>
                <a:t>之间添加了（</a:t>
              </a:r>
              <a:r>
                <a:rPr lang="en-US" altLang="zh-CN" sz="1200" dirty="0">
                  <a:latin typeface="Arial" panose="020B0604020202020204" pitchFamily="34" charset="0"/>
                  <a:ea typeface="微软雅黑" panose="020B0503020204020204" pitchFamily="34" charset="-122"/>
                  <a:sym typeface="Arial" panose="020B0604020202020204" pitchFamily="34" charset="0"/>
                </a:rPr>
                <a:t>S,S</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环氧残基；</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Font typeface="+mj-ea"/>
                <a:buAutoNum type="circleNumDbPlain"/>
              </a:pPr>
              <a:r>
                <a:rPr lang="zh-CN" altLang="en-US" sz="1200" dirty="0">
                  <a:latin typeface="Arial" panose="020B0604020202020204" pitchFamily="34" charset="0"/>
                  <a:ea typeface="微软雅黑" panose="020B0503020204020204" pitchFamily="34" charset="-122"/>
                  <a:sym typeface="Arial" panose="020B0604020202020204" pitchFamily="34" charset="0"/>
                </a:rPr>
                <a:t>在碳</a:t>
              </a:r>
              <a:r>
                <a:rPr lang="en-US" altLang="zh-CN" sz="1200" dirty="0">
                  <a:latin typeface="Arial" panose="020B0604020202020204" pitchFamily="34" charset="0"/>
                  <a:ea typeface="微软雅黑" panose="020B0503020204020204" pitchFamily="34" charset="-122"/>
                  <a:sym typeface="Arial" panose="020B0604020202020204" pitchFamily="34" charset="0"/>
                </a:rPr>
                <a:t>7</a:t>
              </a:r>
              <a:r>
                <a:rPr lang="zh-CN" altLang="en-US" sz="1200" dirty="0">
                  <a:latin typeface="Arial" panose="020B0604020202020204" pitchFamily="34" charset="0"/>
                  <a:ea typeface="微软雅黑" panose="020B0503020204020204" pitchFamily="34" charset="-122"/>
                  <a:sym typeface="Arial" panose="020B0604020202020204" pitchFamily="34" charset="0"/>
                </a:rPr>
                <a:t>处以甲基酯取代了硫乙酸</a:t>
              </a:r>
              <a:r>
                <a:rPr lang="zh-CN" altLang="en-US" sz="1200">
                  <a:latin typeface="Arial" panose="020B0604020202020204" pitchFamily="34" charset="0"/>
                  <a:ea typeface="微软雅黑" panose="020B0503020204020204" pitchFamily="34" charset="-122"/>
                  <a:sym typeface="Arial" panose="020B0604020202020204" pitchFamily="34" charset="0"/>
                </a:rPr>
                <a:t>酯。</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4345246" y="1154383"/>
            <a:ext cx="2110610" cy="1061767"/>
            <a:chOff x="4260759" y="1114986"/>
            <a:chExt cx="2176427" cy="1094877"/>
          </a:xfrm>
        </p:grpSpPr>
        <p:pic>
          <p:nvPicPr>
            <p:cNvPr id="15" name="图片 14"/>
            <p:cNvPicPr>
              <a:picLocks noChangeAspect="1"/>
            </p:cNvPicPr>
            <p:nvPr/>
          </p:nvPicPr>
          <p:blipFill>
            <a:blip r:embed="rId3">
              <a:clrChange>
                <a:clrFrom>
                  <a:srgbClr val="FFFFFF"/>
                </a:clrFrom>
                <a:clrTo>
                  <a:srgbClr val="FFFFFF">
                    <a:alpha val="0"/>
                  </a:srgbClr>
                </a:clrTo>
              </a:clrChange>
            </a:blip>
            <a:stretch>
              <a:fillRect/>
            </a:stretch>
          </p:blipFill>
          <p:spPr>
            <a:xfrm>
              <a:off x="5315841" y="1119579"/>
              <a:ext cx="1121345" cy="1090284"/>
            </a:xfrm>
            <a:prstGeom prst="rect">
              <a:avLst/>
            </a:prstGeom>
          </p:spPr>
        </p:pic>
        <p:pic>
          <p:nvPicPr>
            <p:cNvPr id="16" name="图片 15"/>
            <p:cNvPicPr>
              <a:picLocks noChangeAspect="1"/>
            </p:cNvPicPr>
            <p:nvPr/>
          </p:nvPicPr>
          <p:blipFill>
            <a:blip r:embed="rId4">
              <a:clrChange>
                <a:clrFrom>
                  <a:srgbClr val="FFFFFF"/>
                </a:clrFrom>
                <a:clrTo>
                  <a:srgbClr val="FFFFFF">
                    <a:alpha val="0"/>
                  </a:srgbClr>
                </a:clrTo>
              </a:clrChange>
            </a:blip>
            <a:stretch>
              <a:fillRect/>
            </a:stretch>
          </p:blipFill>
          <p:spPr>
            <a:xfrm>
              <a:off x="4260759" y="1114986"/>
              <a:ext cx="1107860" cy="1094877"/>
            </a:xfrm>
            <a:prstGeom prst="rect">
              <a:avLst/>
            </a:prstGeom>
          </p:spPr>
        </p:pic>
      </p:grpSp>
      <p:grpSp>
        <p:nvGrpSpPr>
          <p:cNvPr id="7" name="组合 6"/>
          <p:cNvGrpSpPr/>
          <p:nvPr/>
        </p:nvGrpSpPr>
        <p:grpSpPr>
          <a:xfrm>
            <a:off x="318603" y="2465223"/>
            <a:ext cx="8464477" cy="2462846"/>
            <a:chOff x="327476" y="2400174"/>
            <a:chExt cx="8464477" cy="2462846"/>
          </a:xfrm>
        </p:grpSpPr>
        <p:sp>
          <p:nvSpPr>
            <p:cNvPr id="24" name="矩形 23"/>
            <p:cNvSpPr/>
            <p:nvPr/>
          </p:nvSpPr>
          <p:spPr>
            <a:xfrm>
              <a:off x="327476" y="4647576"/>
              <a:ext cx="4106361" cy="215444"/>
            </a:xfrm>
            <a:prstGeom prst="rect">
              <a:avLst/>
            </a:prstGeom>
          </p:spPr>
          <p:txBody>
            <a:bodyPr wrap="square">
              <a:spAutoFit/>
            </a:bodyPr>
            <a:lstStyle/>
            <a:p>
              <a:pPr lvl="0">
                <a:defRPr/>
              </a:pPr>
              <a:r>
                <a:rPr kumimoji="0" lang="en-US" altLang="zh-CN"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[1] </a:t>
              </a:r>
              <a:r>
                <a:rPr lang="en-US" altLang="zh-CN" sz="800" kern="0" dirty="0" err="1">
                  <a:solidFill>
                    <a:prstClr val="black"/>
                  </a:solidFill>
                  <a:latin typeface="Arial" panose="020B0604020202020204" pitchFamily="34" charset="0"/>
                  <a:ea typeface="微软雅黑" panose="020B0503020204020204" pitchFamily="34" charset="-122"/>
                  <a:sym typeface="Arial" panose="020B0604020202020204" pitchFamily="34" charset="0"/>
                </a:rPr>
                <a:t>Int</a:t>
              </a:r>
              <a:r>
                <a:rPr lang="en-US" altLang="zh-CN" sz="800" kern="0" dirty="0">
                  <a:solidFill>
                    <a:prstClr val="black"/>
                  </a:solidFill>
                  <a:latin typeface="Arial" panose="020B0604020202020204" pitchFamily="34" charset="0"/>
                  <a:ea typeface="微软雅黑" panose="020B0503020204020204" pitchFamily="34" charset="-122"/>
                  <a:sym typeface="Arial" panose="020B0604020202020204" pitchFamily="34" charset="0"/>
                </a:rPr>
                <a:t> J </a:t>
              </a:r>
              <a:r>
                <a:rPr lang="en-US" altLang="zh-CN" sz="800" kern="0" dirty="0" err="1">
                  <a:solidFill>
                    <a:prstClr val="black"/>
                  </a:solidFill>
                  <a:latin typeface="Arial" panose="020B0604020202020204" pitchFamily="34" charset="0"/>
                  <a:ea typeface="微软雅黑" panose="020B0503020204020204" pitchFamily="34" charset="-122"/>
                  <a:sym typeface="Arial" panose="020B0604020202020204" pitchFamily="34" charset="0"/>
                </a:rPr>
                <a:t>Cardiol</a:t>
              </a:r>
              <a:r>
                <a:rPr lang="en-US" altLang="zh-CN" sz="800" kern="0" dirty="0">
                  <a:solidFill>
                    <a:prstClr val="black"/>
                  </a:solidFill>
                  <a:latin typeface="Arial" panose="020B0604020202020204" pitchFamily="34" charset="0"/>
                  <a:ea typeface="微软雅黑" panose="020B0503020204020204" pitchFamily="34" charset="-122"/>
                  <a:sym typeface="Arial" panose="020B0604020202020204" pitchFamily="34" charset="0"/>
                </a:rPr>
                <a:t>. 2015:200:3-7.</a:t>
              </a:r>
            </a:p>
          </p:txBody>
        </p:sp>
        <p:sp>
          <p:nvSpPr>
            <p:cNvPr id="19" name="矩形 18"/>
            <p:cNvSpPr/>
            <p:nvPr/>
          </p:nvSpPr>
          <p:spPr>
            <a:xfrm>
              <a:off x="352243" y="2639463"/>
              <a:ext cx="6657487" cy="2042996"/>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341627" y="2400174"/>
              <a:ext cx="3438285"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6"/>
            <p:cNvSpPr txBox="1">
              <a:spLocks noChangeArrowheads="1"/>
            </p:cNvSpPr>
            <p:nvPr/>
          </p:nvSpPr>
          <p:spPr>
            <a:xfrm>
              <a:off x="363269" y="2409545"/>
              <a:ext cx="6080939" cy="35432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制剂及制备方法获中国专利 </a:t>
              </a:r>
            </a:p>
          </p:txBody>
        </p:sp>
        <p:sp>
          <p:nvSpPr>
            <p:cNvPr id="22" name="矩形 21"/>
            <p:cNvSpPr/>
            <p:nvPr/>
          </p:nvSpPr>
          <p:spPr>
            <a:xfrm>
              <a:off x="426432" y="2720013"/>
              <a:ext cx="6460716" cy="18950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sym typeface="Arial" panose="020B0604020202020204" pitchFamily="34" charset="0"/>
                </a:rPr>
                <a:t>依普利酮原料起始于从植物提取的薯蓣皂素，经过十一步反应得到中间体坎利酮，再经过七步反应得到依普利酮，其制剂及制备</a:t>
              </a:r>
              <a:r>
                <a:rPr lang="zh-CN" altLang="en-US" sz="1600">
                  <a:latin typeface="Arial" panose="020B0604020202020204" pitchFamily="34" charset="0"/>
                  <a:ea typeface="微软雅黑" panose="020B0503020204020204" pitchFamily="34" charset="-122"/>
                  <a:sym typeface="Arial" panose="020B0604020202020204" pitchFamily="34" charset="0"/>
                </a:rPr>
                <a:t>方法获</a:t>
              </a:r>
              <a:r>
                <a:rPr lang="zh-CN" altLang="en-US" sz="1600" b="1">
                  <a:solidFill>
                    <a:srgbClr val="FF0000"/>
                  </a:solidFill>
                  <a:latin typeface="Arial" panose="020B0604020202020204" pitchFamily="34" charset="0"/>
                  <a:ea typeface="微软雅黑" panose="020B0503020204020204" pitchFamily="34" charset="-122"/>
                  <a:sym typeface="Arial" panose="020B0604020202020204" pitchFamily="34" charset="0"/>
                </a:rPr>
                <a:t>国家专利</a:t>
              </a:r>
              <a:r>
                <a:rPr lang="zh-CN" altLang="en-US" sz="1600" dirty="0">
                  <a:latin typeface="Arial" panose="020B0604020202020204" pitchFamily="34" charset="0"/>
                  <a:ea typeface="微软雅黑" panose="020B0503020204020204" pitchFamily="34" charset="-122"/>
                  <a:sym typeface="Arial" panose="020B0604020202020204" pitchFamily="34" charset="0"/>
                </a:rPr>
                <a:t>（专利号</a:t>
              </a:r>
              <a:r>
                <a:rPr lang="en-US" altLang="zh-CN" sz="1600" dirty="0">
                  <a:latin typeface="Arial" panose="020B0604020202020204" pitchFamily="34" charset="0"/>
                  <a:ea typeface="微软雅黑" panose="020B0503020204020204" pitchFamily="34" charset="-122"/>
                  <a:sym typeface="Arial" panose="020B0604020202020204" pitchFamily="34" charset="0"/>
                </a:rPr>
                <a:t>ZL201910211403.3</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285750" algn="just">
                <a:lnSpc>
                  <a:spcPct val="150000"/>
                </a:lnSpc>
                <a:buFont typeface="Arial" panose="020B0604020202020204" pitchFamily="34" charset="0"/>
                <a:buChar char="•"/>
              </a:pPr>
              <a:r>
                <a:rPr lang="zh-CN" altLang="en-US" sz="1600" b="1">
                  <a:solidFill>
                    <a:srgbClr val="FF0000"/>
                  </a:solidFill>
                  <a:latin typeface="Arial" panose="020B0604020202020204" pitchFamily="34" charset="0"/>
                  <a:ea typeface="微软雅黑" panose="020B0503020204020204" pitchFamily="34" charset="-122"/>
                  <a:sym typeface="Arial" panose="020B0604020202020204" pitchFamily="34" charset="0"/>
                </a:rPr>
                <a:t>自主研发、创新工艺，实现原料制剂一体化。</a:t>
              </a:r>
              <a:endPar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a:lnSpc>
                  <a:spcPct val="150000"/>
                </a:lnSpc>
                <a:buFont typeface="Arial" panose="020B0604020202020204" pitchFamily="34" charset="0"/>
                <a:buChar char="•"/>
              </a:pP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破局原研药卡脖子问题，国内尚无企业</a:t>
              </a:r>
              <a:r>
                <a:rPr lang="zh-CN" altLang="en-US" sz="1600" b="1">
                  <a:solidFill>
                    <a:srgbClr val="FF0000"/>
                  </a:solidFill>
                  <a:latin typeface="Arial" panose="020B0604020202020204" pitchFamily="34" charset="0"/>
                  <a:ea typeface="微软雅黑" panose="020B0503020204020204" pitchFamily="34" charset="-122"/>
                  <a:sym typeface="Arial" panose="020B0604020202020204" pitchFamily="34" charset="0"/>
                </a:rPr>
                <a:t>可以仿制，填补临床空白。</a:t>
              </a:r>
              <a:endPar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6" name="图片 25"/>
            <p:cNvPicPr>
              <a:picLocks noChangeAspect="1"/>
            </p:cNvPicPr>
            <p:nvPr/>
          </p:nvPicPr>
          <p:blipFill>
            <a:blip r:embed="rId5"/>
            <a:stretch>
              <a:fillRect/>
            </a:stretch>
          </p:blipFill>
          <p:spPr>
            <a:xfrm>
              <a:off x="7279785" y="2553775"/>
              <a:ext cx="1512168" cy="2214371"/>
            </a:xfrm>
            <a:prstGeom prst="rect">
              <a:avLst/>
            </a:prstGeom>
          </p:spPr>
        </p:pic>
      </p:grpSp>
      <p:grpSp>
        <p:nvGrpSpPr>
          <p:cNvPr id="9" name="组合 8"/>
          <p:cNvGrpSpPr/>
          <p:nvPr/>
        </p:nvGrpSpPr>
        <p:grpSpPr>
          <a:xfrm>
            <a:off x="274265" y="89365"/>
            <a:ext cx="8595470" cy="400110"/>
            <a:chOff x="274265" y="89365"/>
            <a:chExt cx="8595470" cy="400110"/>
          </a:xfrm>
        </p:grpSpPr>
        <p:sp>
          <p:nvSpPr>
            <p:cNvPr id="10" name="TextBox 7"/>
            <p:cNvSpPr txBox="1"/>
            <p:nvPr/>
          </p:nvSpPr>
          <p:spPr>
            <a:xfrm>
              <a:off x="274265" y="89365"/>
              <a:ext cx="7517720"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04-</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创新性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自主研发、创新工艺，填补</a:t>
              </a:r>
              <a:r>
                <a:rPr lang="zh-CN" altLang="en-US" sz="2000" b="1">
                  <a:solidFill>
                    <a:srgbClr val="FF0000"/>
                  </a:solidFill>
                  <a:latin typeface="Arial" panose="020B0604020202020204" pitchFamily="34" charset="0"/>
                  <a:ea typeface="微软雅黑" panose="020B0503020204020204" pitchFamily="34" charset="-122"/>
                  <a:sym typeface="Arial" panose="020B0604020202020204" pitchFamily="34" charset="0"/>
                </a:rPr>
                <a:t>临床空白</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7311" y="128308"/>
              <a:ext cx="1102424" cy="286134"/>
            </a:xfrm>
            <a:prstGeom prst="rect">
              <a:avLst/>
            </a:prstGeom>
            <a:ln>
              <a:noFill/>
            </a:ln>
          </p:spPr>
        </p:pic>
      </p:grpSp>
      <p:sp>
        <p:nvSpPr>
          <p:cNvPr id="5" name="文本框 4"/>
          <p:cNvSpPr txBox="1"/>
          <p:nvPr/>
        </p:nvSpPr>
        <p:spPr>
          <a:xfrm>
            <a:off x="6687874" y="729765"/>
            <a:ext cx="2263605" cy="1654378"/>
          </a:xfrm>
          <a:prstGeom prst="roundRect">
            <a:avLst>
              <a:gd name="adj" fmla="val 9129"/>
            </a:avLst>
          </a:prstGeom>
          <a:blipFill dpi="0" rotWithShape="1">
            <a:blip r:embed="rId7">
              <a:extLst>
                <a:ext uri="{BEBA8EAE-BF5A-486C-A8C5-ECC9F3942E4B}">
                  <a14:imgProps xmlns:a14="http://schemas.microsoft.com/office/drawing/2010/main">
                    <a14:imgLayer r:embed="rId8">
                      <a14:imgEffect>
                        <a14:artisticBlur radius="20"/>
                      </a14:imgEffect>
                      <a14:imgEffect>
                        <a14:brightnessContrast bright="5000"/>
                      </a14:imgEffect>
                    </a14:imgLayer>
                  </a14:imgProps>
                </a:ext>
              </a:extLst>
            </a:blip>
            <a:srcRect/>
            <a:stretch>
              <a:fillRect l="-291782" t="-53610" r="-12175" b="-187456"/>
            </a:stretch>
          </a:blipFill>
          <a:ln>
            <a:solidFill>
              <a:schemeClr val="accent2">
                <a:lumMod val="20000"/>
                <a:lumOff val="80000"/>
              </a:schemeClr>
            </a:solidFill>
          </a:ln>
          <a:effectLst>
            <a:outerShdw blurRad="152400" dist="88900" dir="5400000" rotWithShape="0">
              <a:srgbClr val="000000">
                <a:alpha val="20000"/>
              </a:srgbClr>
            </a:outerShdw>
          </a:effectLst>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30000"/>
              </a:lnSpc>
              <a:spcAft>
                <a:spcPts val="600"/>
              </a:spcAft>
            </a:pPr>
            <a:r>
              <a:rPr lang="zh-CN" altLang="en-US" sz="1400" b="1">
                <a:solidFill>
                  <a:srgbClr val="FF0000"/>
                </a:solidFill>
                <a:latin typeface="微软雅黑" panose="020B0503020204020204" pitchFamily="34" charset="-122"/>
                <a:ea typeface="微软雅黑" panose="020B0503020204020204" pitchFamily="34" charset="-122"/>
              </a:rPr>
              <a:t>关键结构创新：</a:t>
            </a:r>
            <a:endParaRPr lang="en-US" altLang="zh-CN" sz="1400" b="1">
              <a:solidFill>
                <a:srgbClr val="FF0000"/>
              </a:solidFill>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1400" b="1">
                <a:solidFill>
                  <a:srgbClr val="FF0000"/>
                </a:solidFill>
                <a:latin typeface="微软雅黑" panose="020B0503020204020204" pitchFamily="34" charset="-122"/>
                <a:ea typeface="微软雅黑" panose="020B0503020204020204" pitchFamily="34" charset="-122"/>
              </a:rPr>
              <a:t>显著提高了安全性和选择性，有安全性加持下的依普利酮疗效更可靠，符合国家鼓励生育的政策方针。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1543" y="699542"/>
            <a:ext cx="8575988" cy="3862771"/>
            <a:chOff x="231886" y="911763"/>
            <a:chExt cx="8575988" cy="3862771"/>
          </a:xfrm>
        </p:grpSpPr>
        <p:sp>
          <p:nvSpPr>
            <p:cNvPr id="29" name="矩形 28"/>
            <p:cNvSpPr/>
            <p:nvPr/>
          </p:nvSpPr>
          <p:spPr>
            <a:xfrm>
              <a:off x="2746544" y="1151052"/>
              <a:ext cx="1847226"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2735927" y="911763"/>
              <a:ext cx="1857844"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2747450" y="1326416"/>
              <a:ext cx="1892828" cy="2552365"/>
            </a:xfrm>
            <a:prstGeom prst="rect">
              <a:avLst/>
            </a:prstGeom>
          </p:spPr>
          <p:txBody>
            <a:bodyPr wrap="square">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本品相较于目录中同类产品螺内酯的安全性优势明显，</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纳入医保将有利于满足难治性高血压长期安全治疗的降压管理需求</a:t>
              </a:r>
              <a:r>
                <a:rPr lang="zh-CN" altLang="en-US" sz="1200" dirty="0">
                  <a:latin typeface="Arial" panose="020B0604020202020204" pitchFamily="34" charset="0"/>
                  <a:ea typeface="微软雅黑" panose="020B0503020204020204" pitchFamily="34" charset="-122"/>
                  <a:sym typeface="Arial" panose="020B0604020202020204" pitchFamily="34" charset="0"/>
                </a:rPr>
                <a:t>，降低患者经济负担</a:t>
              </a:r>
              <a:r>
                <a:rPr lang="zh-CN" altLang="en-US" sz="1200">
                  <a:latin typeface="Arial" panose="020B0604020202020204" pitchFamily="34" charset="0"/>
                  <a:ea typeface="微软雅黑" panose="020B0503020204020204" pitchFamily="34" charset="-122"/>
                  <a:sym typeface="Arial" panose="020B0604020202020204" pitchFamily="34" charset="0"/>
                </a:rPr>
                <a:t>，为难治性高血压</a:t>
              </a:r>
              <a:r>
                <a:rPr lang="zh-CN" altLang="en-US" sz="1200" dirty="0">
                  <a:latin typeface="Arial" panose="020B0604020202020204" pitchFamily="34" charset="0"/>
                  <a:ea typeface="微软雅黑" panose="020B0503020204020204" pitchFamily="34" charset="-122"/>
                  <a:sym typeface="Arial" panose="020B0604020202020204" pitchFamily="34" charset="0"/>
                </a:rPr>
                <a:t>患者提供更</a:t>
              </a:r>
              <a:r>
                <a:rPr lang="zh-CN" altLang="en-US" sz="1200">
                  <a:latin typeface="Arial" panose="020B0604020202020204" pitchFamily="34" charset="0"/>
                  <a:ea typeface="微软雅黑" panose="020B0503020204020204" pitchFamily="34" charset="-122"/>
                  <a:sym typeface="Arial" panose="020B0604020202020204" pitchFamily="34" charset="0"/>
                </a:rPr>
                <a:t>优的盐皮质激素受体拮抗剂，</a:t>
              </a:r>
              <a:r>
                <a:rPr lang="zh-CN" altLang="en-US" sz="1200" dirty="0">
                  <a:latin typeface="Arial" panose="020B0604020202020204" pitchFamily="34" charset="0"/>
                  <a:ea typeface="微软雅黑" panose="020B0503020204020204" pitchFamily="34" charset="-122"/>
                  <a:sym typeface="Arial" panose="020B0604020202020204" pitchFamily="34" charset="0"/>
                </a:rPr>
                <a:t>惠及更多有需求</a:t>
              </a:r>
              <a:r>
                <a:rPr lang="zh-CN" altLang="en-US" sz="1200">
                  <a:latin typeface="Arial" panose="020B0604020202020204" pitchFamily="34" charset="0"/>
                  <a:ea typeface="微软雅黑" panose="020B0503020204020204" pitchFamily="34" charset="-122"/>
                  <a:sym typeface="Arial" panose="020B0604020202020204" pitchFamily="34" charset="0"/>
                </a:rPr>
                <a:t>的患者。</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2773209" y="940533"/>
              <a:ext cx="2104860"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符合</a:t>
              </a:r>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“保基本”原则</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矩形 27"/>
            <p:cNvSpPr/>
            <p:nvPr/>
          </p:nvSpPr>
          <p:spPr>
            <a:xfrm>
              <a:off x="4728170" y="1163307"/>
              <a:ext cx="1979681"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4716016" y="924016"/>
              <a:ext cx="1991836"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4758699" y="1330038"/>
              <a:ext cx="1949151" cy="3138170"/>
            </a:xfrm>
            <a:prstGeom prst="rect">
              <a:avLst/>
            </a:prstGeom>
          </p:spPr>
          <p:txBody>
            <a:bodyPr wrap="square">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现行医保目录中包含的甾</a:t>
              </a:r>
              <a:r>
                <a:rPr lang="zh-CN" altLang="en-US" sz="1200">
                  <a:latin typeface="Arial" panose="020B0604020202020204" pitchFamily="34" charset="0"/>
                  <a:ea typeface="微软雅黑" panose="020B0503020204020204" pitchFamily="34" charset="-122"/>
                  <a:sym typeface="Arial" panose="020B0604020202020204" pitchFamily="34" charset="0"/>
                </a:rPr>
                <a:t>体类盐皮质激素受体拮抗剂（</a:t>
              </a:r>
              <a:r>
                <a:rPr lang="en-US" altLang="zh-CN" sz="1200">
                  <a:latin typeface="Arial" panose="020B0604020202020204" pitchFamily="34" charset="0"/>
                  <a:ea typeface="微软雅黑" panose="020B0503020204020204" pitchFamily="34" charset="-122"/>
                  <a:sym typeface="Arial" panose="020B0604020202020204" pitchFamily="34" charset="0"/>
                </a:rPr>
                <a:t>MRA</a:t>
              </a:r>
              <a:r>
                <a:rPr lang="zh-CN" altLang="en-US" sz="1200">
                  <a:latin typeface="Arial" panose="020B0604020202020204" pitchFamily="34" charset="0"/>
                  <a:ea typeface="微软雅黑" panose="020B0503020204020204" pitchFamily="34" charset="-122"/>
                  <a:sym typeface="Arial" panose="020B0604020202020204" pitchFamily="34" charset="0"/>
                </a:rPr>
                <a:t>）只有</a:t>
              </a:r>
              <a:r>
                <a:rPr lang="zh-CN" altLang="en-US" sz="1200" dirty="0">
                  <a:latin typeface="Arial" panose="020B0604020202020204" pitchFamily="34" charset="0"/>
                  <a:ea typeface="微软雅黑" panose="020B0503020204020204" pitchFamily="34" charset="-122"/>
                  <a:sym typeface="Arial" panose="020B0604020202020204" pitchFamily="34" charset="0"/>
                </a:rPr>
                <a:t>螺内酯，而依普利酮作为新一代 </a:t>
              </a:r>
              <a:r>
                <a:rPr lang="en-US" altLang="zh-CN" sz="1200" dirty="0">
                  <a:latin typeface="Arial" panose="020B0604020202020204" pitchFamily="34" charset="0"/>
                  <a:ea typeface="微软雅黑" panose="020B0503020204020204" pitchFamily="34" charset="-122"/>
                  <a:sym typeface="Arial" panose="020B0604020202020204" pitchFamily="34" charset="0"/>
                </a:rPr>
                <a:t>MRA </a:t>
              </a:r>
              <a:r>
                <a:rPr lang="zh-CN" altLang="en-US" sz="1200" dirty="0">
                  <a:latin typeface="Arial" panose="020B0604020202020204" pitchFamily="34" charset="0"/>
                  <a:ea typeface="微软雅黑" panose="020B0503020204020204" pitchFamily="34" charset="-122"/>
                  <a:sym typeface="Arial" panose="020B0604020202020204" pitchFamily="34" charset="0"/>
                </a:rPr>
                <a:t>，因其良好的选择性而具有更少的副作用、更好的</a:t>
              </a:r>
              <a:r>
                <a:rPr lang="zh-CN" altLang="en-US" sz="1200">
                  <a:latin typeface="Arial" panose="020B0604020202020204" pitchFamily="34" charset="0"/>
                  <a:ea typeface="微软雅黑" panose="020B0503020204020204" pitchFamily="34" charset="-122"/>
                  <a:sym typeface="Arial" panose="020B0604020202020204" pitchFamily="34" charset="0"/>
                </a:rPr>
                <a:t>安全性和</a:t>
              </a:r>
              <a:r>
                <a:rPr lang="zh-CN" altLang="en-US" sz="1200" dirty="0">
                  <a:latin typeface="Arial" panose="020B0604020202020204" pitchFamily="34" charset="0"/>
                  <a:ea typeface="微软雅黑" panose="020B0503020204020204" pitchFamily="34" charset="-122"/>
                  <a:sym typeface="Arial" panose="020B0604020202020204" pitchFamily="34" charset="0"/>
                </a:rPr>
                <a:t>更高的依从性</a:t>
              </a:r>
              <a:r>
                <a:rPr lang="zh-CN" altLang="en-US" sz="1200">
                  <a:latin typeface="Arial" panose="020B0604020202020204" pitchFamily="34" charset="0"/>
                  <a:ea typeface="微软雅黑" panose="020B0503020204020204" pitchFamily="34" charset="-122"/>
                  <a:sym typeface="Arial" panose="020B0604020202020204" pitchFamily="34" charset="0"/>
                </a:rPr>
                <a:t>，</a:t>
              </a:r>
              <a:r>
                <a:rPr lang="zh-CN" altLang="en-US" sz="1200" b="1">
                  <a:solidFill>
                    <a:srgbClr val="FF0000"/>
                  </a:solidFill>
                  <a:latin typeface="Arial" panose="020B0604020202020204" pitchFamily="34" charset="0"/>
                  <a:ea typeface="微软雅黑" panose="020B0503020204020204" pitchFamily="34" charset="-122"/>
                  <a:sym typeface="Arial" panose="020B0604020202020204" pitchFamily="34" charset="0"/>
                </a:rPr>
                <a:t>纳入医保可填补国内临床治疗空白，满足螺内酯不耐受和需要长期治疗患者的用药需求。</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txBox="1">
              <a:spLocks noChangeArrowheads="1"/>
            </p:cNvSpPr>
            <p:nvPr/>
          </p:nvSpPr>
          <p:spPr>
            <a:xfrm>
              <a:off x="4758699" y="940533"/>
              <a:ext cx="1949151"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弥补“医保目录” </a:t>
              </a:r>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短板</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矩形 11"/>
            <p:cNvSpPr/>
            <p:nvPr/>
          </p:nvSpPr>
          <p:spPr>
            <a:xfrm>
              <a:off x="231886" y="1153639"/>
              <a:ext cx="2417207"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251519" y="914349"/>
              <a:ext cx="2417207"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440167" y="1323163"/>
              <a:ext cx="2734399" cy="377411"/>
            </a:xfrm>
            <a:prstGeom prst="rect">
              <a:avLst/>
            </a:prstGeom>
          </p:spPr>
          <p:txBody>
            <a:bodyPr wrap="square">
              <a:spAutoFit/>
            </a:bodyPr>
            <a:lstStyle/>
            <a:p>
              <a:pPr algn="just">
                <a:lnSpc>
                  <a:spcPct val="15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26"/>
            <p:cNvSpPr txBox="1">
              <a:spLocks noChangeArrowheads="1"/>
            </p:cNvSpPr>
            <p:nvPr/>
          </p:nvSpPr>
          <p:spPr>
            <a:xfrm>
              <a:off x="582166" y="940533"/>
              <a:ext cx="1755912"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对</a:t>
              </a:r>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公共健康的影响</a:t>
              </a:r>
            </a:p>
          </p:txBody>
        </p:sp>
        <p:sp>
          <p:nvSpPr>
            <p:cNvPr id="16" name="文本框 15"/>
            <p:cNvSpPr txBox="1"/>
            <p:nvPr/>
          </p:nvSpPr>
          <p:spPr>
            <a:xfrm>
              <a:off x="319825" y="1344057"/>
              <a:ext cx="2241376" cy="3415030"/>
            </a:xfrm>
            <a:prstGeom prst="rect">
              <a:avLst/>
            </a:prstGeom>
            <a:noFill/>
          </p:spPr>
          <p:txBody>
            <a:bodyPr wrap="square">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难治性高血压的心脑血管事件风险高于普通高血压</a:t>
              </a:r>
              <a:r>
                <a:rPr lang="zh-CN" altLang="en-US" sz="1200">
                  <a:latin typeface="Arial" panose="020B0604020202020204" pitchFamily="34" charset="0"/>
                  <a:ea typeface="微软雅黑" panose="020B0503020204020204" pitchFamily="34" charset="-122"/>
                  <a:sym typeface="Arial" panose="020B0604020202020204" pitchFamily="34" charset="0"/>
                </a:rPr>
                <a:t>，治疗推荐使用盐皮质激素受体拮抗剂，</a:t>
              </a:r>
              <a:r>
                <a:rPr lang="zh-CN" altLang="en-US" sz="1200" dirty="0">
                  <a:latin typeface="Arial" panose="020B0604020202020204" pitchFamily="34" charset="0"/>
                  <a:ea typeface="微软雅黑" panose="020B0503020204020204" pitchFamily="34" charset="-122"/>
                  <a:sym typeface="Arial" panose="020B0604020202020204" pitchFamily="34" charset="0"/>
                </a:rPr>
                <a:t>但长期以来国内仅有螺内酯，当不良反应出现时，无合适的替代药物，且</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原研依普利酮未在中国</a:t>
              </a:r>
              <a:r>
                <a:rPr lang="zh-CN" altLang="en-US" sz="1200" b="1">
                  <a:solidFill>
                    <a:srgbClr val="FF0000"/>
                  </a:solidFill>
                  <a:latin typeface="Arial" panose="020B0604020202020204" pitchFamily="34" charset="0"/>
                  <a:ea typeface="微软雅黑" panose="020B0503020204020204" pitchFamily="34" charset="-122"/>
                  <a:sym typeface="Arial" panose="020B0604020202020204" pitchFamily="34" charset="0"/>
                </a:rPr>
                <a:t>进口注册及生产</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海外</a:t>
              </a:r>
              <a:r>
                <a:rPr lang="zh-CN" altLang="en-US" sz="1200">
                  <a:latin typeface="Arial" panose="020B0604020202020204" pitchFamily="34" charset="0"/>
                  <a:ea typeface="微软雅黑" panose="020B0503020204020204" pitchFamily="34" charset="-122"/>
                  <a:sym typeface="Arial" panose="020B0604020202020204" pitchFamily="34" charset="0"/>
                </a:rPr>
                <a:t>非法代购不绝，风险不可控。</a:t>
              </a:r>
              <a:r>
                <a:rPr lang="zh-CN" altLang="en-US" sz="1200" dirty="0">
                  <a:latin typeface="Arial" panose="020B0604020202020204" pitchFamily="34" charset="0"/>
                  <a:ea typeface="微软雅黑" panose="020B0503020204020204" pitchFamily="34" charset="-122"/>
                  <a:sym typeface="Arial" panose="020B0604020202020204" pitchFamily="34" charset="0"/>
                </a:rPr>
                <a:t>螺内酯的性相关不良反应影响育龄</a:t>
              </a:r>
              <a:r>
                <a:rPr lang="zh-CN" altLang="en-US" sz="1200">
                  <a:latin typeface="Arial" panose="020B0604020202020204" pitchFamily="34" charset="0"/>
                  <a:ea typeface="微软雅黑" panose="020B0503020204020204" pitchFamily="34" charset="-122"/>
                  <a:sym typeface="Arial" panose="020B0604020202020204" pitchFamily="34" charset="0"/>
                </a:rPr>
                <a:t>男女，</a:t>
              </a:r>
              <a:r>
                <a:rPr lang="zh-CN" altLang="en-US" sz="1200" b="1">
                  <a:solidFill>
                    <a:srgbClr val="FF0000"/>
                  </a:solidFill>
                  <a:latin typeface="Arial" panose="020B0604020202020204" pitchFamily="34" charset="0"/>
                  <a:ea typeface="微软雅黑" panose="020B0503020204020204" pitchFamily="34" charset="-122"/>
                  <a:sym typeface="Arial" panose="020B0604020202020204" pitchFamily="34" charset="0"/>
                </a:rPr>
                <a:t>安全性加持下的依普利酮疗效更可靠，符合国家鼓励生育的政策方针。</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6828193" y="1174534"/>
              <a:ext cx="1979681"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6815696" y="935243"/>
              <a:ext cx="1991835"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6856607" y="1300144"/>
              <a:ext cx="1847226" cy="2829685"/>
            </a:xfrm>
            <a:prstGeom prst="rect">
              <a:avLst/>
            </a:prstGeom>
          </p:spPr>
          <p:txBody>
            <a:bodyPr wrap="square">
              <a:spAutoFit/>
            </a:bodyPr>
            <a:lstStyle/>
            <a:p>
              <a:pPr algn="just">
                <a:lnSpc>
                  <a:spcPct val="150000"/>
                </a:lnSpc>
              </a:pPr>
              <a:r>
                <a:rPr lang="zh-CN" altLang="en-US" sz="1200">
                  <a:latin typeface="微软雅黑" panose="020B0503020204020204" pitchFamily="34" charset="-122"/>
                  <a:ea typeface="微软雅黑" panose="020B0503020204020204" pitchFamily="34" charset="-122"/>
                  <a:sym typeface="Arial" panose="020B0604020202020204" pitchFamily="34" charset="0"/>
                </a:rPr>
                <a:t>口服给药，每日</a:t>
              </a:r>
              <a:r>
                <a:rPr lang="en-US" altLang="zh-CN" sz="1200">
                  <a:latin typeface="微软雅黑" panose="020B0503020204020204" pitchFamily="34" charset="-122"/>
                  <a:ea typeface="微软雅黑" panose="020B0503020204020204" pitchFamily="34" charset="-122"/>
                  <a:sym typeface="Arial" panose="020B0604020202020204" pitchFamily="34" charset="0"/>
                </a:rPr>
                <a:t>1-2</a:t>
              </a:r>
              <a:r>
                <a:rPr lang="zh-CN" altLang="en-US" sz="1200">
                  <a:latin typeface="微软雅黑" panose="020B0503020204020204" pitchFamily="34" charset="-122"/>
                  <a:ea typeface="微软雅黑" panose="020B0503020204020204" pitchFamily="34" charset="-122"/>
                  <a:sym typeface="Arial" panose="020B0604020202020204" pitchFamily="34" charset="0"/>
                </a:rPr>
                <a:t>次，</a:t>
              </a:r>
              <a:r>
                <a:rPr lang="zh-CN" altLang="en-US" sz="12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安全性良好，用法用量明确，</a:t>
              </a:r>
              <a:r>
                <a:rPr lang="zh-CN" altLang="en-US" sz="1200">
                  <a:latin typeface="微软雅黑" panose="020B0503020204020204" pitchFamily="34" charset="-122"/>
                  <a:ea typeface="微软雅黑" panose="020B0503020204020204" pitchFamily="34" charset="-122"/>
                  <a:sym typeface="Arial" panose="020B0604020202020204" pitchFamily="34" charset="0"/>
                </a:rPr>
                <a:t>经办审核难度小、</a:t>
              </a:r>
              <a:r>
                <a:rPr lang="zh-CN" altLang="en-US" sz="12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临床滥用风险小，便于临床管理。</a:t>
              </a:r>
              <a:r>
                <a:rPr lang="zh-CN" altLang="en-US" sz="1200">
                  <a:latin typeface="微软雅黑" panose="020B0503020204020204" pitchFamily="34" charset="-122"/>
                  <a:ea typeface="微软雅黑" panose="020B0503020204020204" pitchFamily="34" charset="-122"/>
                  <a:sym typeface="Arial" panose="020B0604020202020204" pitchFamily="34" charset="0"/>
                </a:rPr>
                <a:t>严格按照依普利酮说明书规定的方法</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使用，注意禁忌症，并监测血钾，</a:t>
              </a:r>
              <a:r>
                <a:rPr lang="zh-CN" altLang="en-US" sz="1200">
                  <a:latin typeface="微软雅黑" panose="020B0503020204020204" pitchFamily="34" charset="-122"/>
                  <a:ea typeface="微软雅黑" panose="020B0503020204020204" pitchFamily="34" charset="-122"/>
                  <a:sym typeface="Arial" panose="020B0604020202020204" pitchFamily="34" charset="0"/>
                </a:rPr>
                <a:t>则可有效减少</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或避免不良反应的发生。</a:t>
              </a:r>
            </a:p>
          </p:txBody>
        </p:sp>
        <p:sp>
          <p:nvSpPr>
            <p:cNvPr id="19" name="Rectangle 26"/>
            <p:cNvSpPr txBox="1">
              <a:spLocks noChangeArrowheads="1"/>
            </p:cNvSpPr>
            <p:nvPr/>
          </p:nvSpPr>
          <p:spPr>
            <a:xfrm>
              <a:off x="6859585" y="940533"/>
              <a:ext cx="1863177"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便于</a:t>
              </a:r>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临床管理</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6" name="组合 25"/>
          <p:cNvGrpSpPr/>
          <p:nvPr/>
        </p:nvGrpSpPr>
        <p:grpSpPr>
          <a:xfrm>
            <a:off x="179512" y="46546"/>
            <a:ext cx="8628019" cy="400110"/>
            <a:chOff x="179512" y="46546"/>
            <a:chExt cx="8628019" cy="400110"/>
          </a:xfrm>
        </p:grpSpPr>
        <p:sp>
          <p:nvSpPr>
            <p:cNvPr id="7" name="TextBox 7"/>
            <p:cNvSpPr txBox="1"/>
            <p:nvPr/>
          </p:nvSpPr>
          <p:spPr>
            <a:xfrm>
              <a:off x="179512" y="46546"/>
              <a:ext cx="6780968"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05-</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公平性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保基本、补短板、满足临床治疗需求</a:t>
              </a: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107" y="125376"/>
              <a:ext cx="1102424" cy="286134"/>
            </a:xfrm>
            <a:prstGeom prst="rect">
              <a:avLst/>
            </a:prstGeom>
            <a:ln>
              <a:noFill/>
            </a:ln>
          </p:spPr>
        </p:pic>
      </p:grpSp>
      <p:sp>
        <p:nvSpPr>
          <p:cNvPr id="4" name="文本框 3"/>
          <p:cNvSpPr txBox="1"/>
          <p:nvPr/>
        </p:nvSpPr>
        <p:spPr>
          <a:xfrm>
            <a:off x="327803" y="4704569"/>
            <a:ext cx="1980029" cy="253916"/>
          </a:xfrm>
          <a:prstGeom prst="rect">
            <a:avLst/>
          </a:prstGeom>
          <a:noFill/>
        </p:spPr>
        <p:txBody>
          <a:bodyPr wrap="none" rtlCol="0">
            <a:spAutoFit/>
          </a:bodyPr>
          <a:lstStyle/>
          <a:p>
            <a:r>
              <a:rPr lang="en-US" altLang="zh-CN" sz="1050">
                <a:latin typeface="微软雅黑" panose="020B0503020204020204" pitchFamily="34" charset="-122"/>
                <a:ea typeface="微软雅黑" panose="020B0503020204020204" pitchFamily="34" charset="-122"/>
              </a:rPr>
              <a:t>MRA</a:t>
            </a:r>
            <a:r>
              <a:rPr lang="zh-CN" altLang="en-US" sz="1050">
                <a:latin typeface="微软雅黑" panose="020B0503020204020204" pitchFamily="34" charset="-122"/>
                <a:ea typeface="微软雅黑" panose="020B0503020204020204" pitchFamily="34" charset="-122"/>
              </a:rPr>
              <a:t>：盐皮质激素受体拮抗剂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E84"/>
        </a:solidFill>
        <a:effectLst/>
      </p:bgPr>
    </p:bg>
    <p:spTree>
      <p:nvGrpSpPr>
        <p:cNvPr id="1" name=""/>
        <p:cNvGrpSpPr/>
        <p:nvPr/>
      </p:nvGrpSpPr>
      <p:grpSpPr>
        <a:xfrm>
          <a:off x="0" y="0"/>
          <a:ext cx="0" cy="0"/>
          <a:chOff x="0" y="0"/>
          <a:chExt cx="0" cy="0"/>
        </a:xfrm>
      </p:grpSpPr>
      <p:grpSp>
        <p:nvGrpSpPr>
          <p:cNvPr id="14" name="组合 13"/>
          <p:cNvGrpSpPr/>
          <p:nvPr/>
        </p:nvGrpSpPr>
        <p:grpSpPr>
          <a:xfrm>
            <a:off x="4109485" y="109367"/>
            <a:ext cx="5040033" cy="4661268"/>
            <a:chOff x="4111690" y="0"/>
            <a:chExt cx="5040033" cy="4661268"/>
          </a:xfrm>
          <a:gradFill>
            <a:gsLst>
              <a:gs pos="76000">
                <a:srgbClr val="009A8F"/>
              </a:gs>
              <a:gs pos="0">
                <a:srgbClr val="008E84"/>
              </a:gs>
              <a:gs pos="100000">
                <a:srgbClr val="009E93"/>
              </a:gs>
            </a:gsLst>
            <a:lin ang="16200000" scaled="0"/>
          </a:gradFill>
        </p:grpSpPr>
        <p:grpSp>
          <p:nvGrpSpPr>
            <p:cNvPr id="5" name="组合 4"/>
            <p:cNvGrpSpPr/>
            <p:nvPr/>
          </p:nvGrpSpPr>
          <p:grpSpPr>
            <a:xfrm>
              <a:off x="4111690" y="1063204"/>
              <a:ext cx="5040033" cy="3598064"/>
              <a:chOff x="3520501" y="1038225"/>
              <a:chExt cx="2008038" cy="1433532"/>
            </a:xfrm>
            <a:grpFill/>
          </p:grpSpPr>
          <p:sp>
            <p:nvSpPr>
              <p:cNvPr id="8" name="任意多边形 7"/>
              <p:cNvSpPr/>
              <p:nvPr/>
            </p:nvSpPr>
            <p:spPr>
              <a:xfrm>
                <a:off x="3629025" y="1869281"/>
                <a:ext cx="1890713" cy="602476"/>
              </a:xfrm>
              <a:custGeom>
                <a:avLst/>
                <a:gdLst>
                  <a:gd name="connsiteX0" fmla="*/ 1890713 w 1890713"/>
                  <a:gd name="connsiteY0" fmla="*/ 2382 h 602457"/>
                  <a:gd name="connsiteX1" fmla="*/ 1652588 w 1890713"/>
                  <a:gd name="connsiteY1" fmla="*/ 0 h 602457"/>
                  <a:gd name="connsiteX2" fmla="*/ 245269 w 1890713"/>
                  <a:gd name="connsiteY2" fmla="*/ 0 h 602457"/>
                  <a:gd name="connsiteX3" fmla="*/ 0 w 1890713"/>
                  <a:gd name="connsiteY3" fmla="*/ 2382 h 602457"/>
                  <a:gd name="connsiteX4" fmla="*/ 907256 w 1890713"/>
                  <a:gd name="connsiteY4" fmla="*/ 602457 h 602457"/>
                  <a:gd name="connsiteX5" fmla="*/ 1890713 w 1890713"/>
                  <a:gd name="connsiteY5" fmla="*/ 2382 h 602457"/>
                  <a:gd name="connsiteX0-1" fmla="*/ 1890713 w 1890713"/>
                  <a:gd name="connsiteY0-2" fmla="*/ 2382 h 602457"/>
                  <a:gd name="connsiteX1-3" fmla="*/ 1652588 w 1890713"/>
                  <a:gd name="connsiteY1-4" fmla="*/ 0 h 602457"/>
                  <a:gd name="connsiteX2-5" fmla="*/ 245269 w 1890713"/>
                  <a:gd name="connsiteY2-6" fmla="*/ 0 h 602457"/>
                  <a:gd name="connsiteX3-7" fmla="*/ 0 w 1890713"/>
                  <a:gd name="connsiteY3-8" fmla="*/ 2382 h 602457"/>
                  <a:gd name="connsiteX4-9" fmla="*/ 907256 w 1890713"/>
                  <a:gd name="connsiteY4-10" fmla="*/ 602457 h 602457"/>
                  <a:gd name="connsiteX5-11" fmla="*/ 1890713 w 1890713"/>
                  <a:gd name="connsiteY5-12" fmla="*/ 2382 h 602457"/>
                  <a:gd name="connsiteX0-13" fmla="*/ 1890713 w 1890713"/>
                  <a:gd name="connsiteY0-14" fmla="*/ 2382 h 602533"/>
                  <a:gd name="connsiteX1-15" fmla="*/ 1652588 w 1890713"/>
                  <a:gd name="connsiteY1-16" fmla="*/ 0 h 602533"/>
                  <a:gd name="connsiteX2-17" fmla="*/ 245269 w 1890713"/>
                  <a:gd name="connsiteY2-18" fmla="*/ 0 h 602533"/>
                  <a:gd name="connsiteX3-19" fmla="*/ 0 w 1890713"/>
                  <a:gd name="connsiteY3-20" fmla="*/ 2382 h 602533"/>
                  <a:gd name="connsiteX4-21" fmla="*/ 907256 w 1890713"/>
                  <a:gd name="connsiteY4-22" fmla="*/ 602457 h 602533"/>
                  <a:gd name="connsiteX5-23" fmla="*/ 1890713 w 1890713"/>
                  <a:gd name="connsiteY5-24" fmla="*/ 2382 h 602533"/>
                  <a:gd name="connsiteX0-25" fmla="*/ 1890713 w 1890713"/>
                  <a:gd name="connsiteY0-26" fmla="*/ 2382 h 602533"/>
                  <a:gd name="connsiteX1-27" fmla="*/ 1652588 w 1890713"/>
                  <a:gd name="connsiteY1-28" fmla="*/ 0 h 602533"/>
                  <a:gd name="connsiteX2-29" fmla="*/ 245269 w 1890713"/>
                  <a:gd name="connsiteY2-30" fmla="*/ 0 h 602533"/>
                  <a:gd name="connsiteX3-31" fmla="*/ 0 w 1890713"/>
                  <a:gd name="connsiteY3-32" fmla="*/ 2382 h 602533"/>
                  <a:gd name="connsiteX4-33" fmla="*/ 959644 w 1890713"/>
                  <a:gd name="connsiteY4-34" fmla="*/ 602457 h 602533"/>
                  <a:gd name="connsiteX5-35" fmla="*/ 1890713 w 1890713"/>
                  <a:gd name="connsiteY5-36" fmla="*/ 2382 h 602533"/>
                  <a:gd name="connsiteX0-37" fmla="*/ 1890713 w 1890713"/>
                  <a:gd name="connsiteY0-38" fmla="*/ 2382 h 602476"/>
                  <a:gd name="connsiteX1-39" fmla="*/ 1652588 w 1890713"/>
                  <a:gd name="connsiteY1-40" fmla="*/ 0 h 602476"/>
                  <a:gd name="connsiteX2-41" fmla="*/ 245269 w 1890713"/>
                  <a:gd name="connsiteY2-42" fmla="*/ 0 h 602476"/>
                  <a:gd name="connsiteX3-43" fmla="*/ 0 w 1890713"/>
                  <a:gd name="connsiteY3-44" fmla="*/ 2382 h 602476"/>
                  <a:gd name="connsiteX4-45" fmla="*/ 959644 w 1890713"/>
                  <a:gd name="connsiteY4-46" fmla="*/ 602457 h 602476"/>
                  <a:gd name="connsiteX5-47" fmla="*/ 1890713 w 1890713"/>
                  <a:gd name="connsiteY5-48" fmla="*/ 2382 h 602476"/>
                  <a:gd name="connsiteX0-49" fmla="*/ 1890713 w 1890713"/>
                  <a:gd name="connsiteY0-50" fmla="*/ 2382 h 602476"/>
                  <a:gd name="connsiteX1-51" fmla="*/ 1652588 w 1890713"/>
                  <a:gd name="connsiteY1-52" fmla="*/ 0 h 602476"/>
                  <a:gd name="connsiteX2-53" fmla="*/ 245269 w 1890713"/>
                  <a:gd name="connsiteY2-54" fmla="*/ 0 h 602476"/>
                  <a:gd name="connsiteX3-55" fmla="*/ 0 w 1890713"/>
                  <a:gd name="connsiteY3-56" fmla="*/ 2382 h 602476"/>
                  <a:gd name="connsiteX4-57" fmla="*/ 959644 w 1890713"/>
                  <a:gd name="connsiteY4-58" fmla="*/ 602457 h 602476"/>
                  <a:gd name="connsiteX5-59" fmla="*/ 1890713 w 1890713"/>
                  <a:gd name="connsiteY5-60" fmla="*/ 2382 h 602476"/>
                  <a:gd name="connsiteX0-61" fmla="*/ 1890713 w 1890713"/>
                  <a:gd name="connsiteY0-62" fmla="*/ 26427 h 626521"/>
                  <a:gd name="connsiteX1-63" fmla="*/ 1652588 w 1890713"/>
                  <a:gd name="connsiteY1-64" fmla="*/ 24045 h 626521"/>
                  <a:gd name="connsiteX2-65" fmla="*/ 245269 w 1890713"/>
                  <a:gd name="connsiteY2-66" fmla="*/ 24045 h 626521"/>
                  <a:gd name="connsiteX3-67" fmla="*/ 0 w 1890713"/>
                  <a:gd name="connsiteY3-68" fmla="*/ 26427 h 626521"/>
                  <a:gd name="connsiteX4-69" fmla="*/ 959644 w 1890713"/>
                  <a:gd name="connsiteY4-70" fmla="*/ 626502 h 626521"/>
                  <a:gd name="connsiteX5-71" fmla="*/ 1890713 w 1890713"/>
                  <a:gd name="connsiteY5-72" fmla="*/ 26427 h 626521"/>
                  <a:gd name="connsiteX0-73" fmla="*/ 1890713 w 1890713"/>
                  <a:gd name="connsiteY0-74" fmla="*/ 2382 h 602476"/>
                  <a:gd name="connsiteX1-75" fmla="*/ 1652588 w 1890713"/>
                  <a:gd name="connsiteY1-76" fmla="*/ 0 h 602476"/>
                  <a:gd name="connsiteX2-77" fmla="*/ 245269 w 1890713"/>
                  <a:gd name="connsiteY2-78" fmla="*/ 0 h 602476"/>
                  <a:gd name="connsiteX3-79" fmla="*/ 0 w 1890713"/>
                  <a:gd name="connsiteY3-80" fmla="*/ 2382 h 602476"/>
                  <a:gd name="connsiteX4-81" fmla="*/ 959644 w 1890713"/>
                  <a:gd name="connsiteY4-82" fmla="*/ 602457 h 602476"/>
                  <a:gd name="connsiteX5-83" fmla="*/ 1890713 w 1890713"/>
                  <a:gd name="connsiteY5-84" fmla="*/ 2382 h 602476"/>
                  <a:gd name="connsiteX0-85" fmla="*/ 1890713 w 1890713"/>
                  <a:gd name="connsiteY0-86" fmla="*/ 31657 h 631751"/>
                  <a:gd name="connsiteX1-87" fmla="*/ 1652588 w 1890713"/>
                  <a:gd name="connsiteY1-88" fmla="*/ 29275 h 631751"/>
                  <a:gd name="connsiteX2-89" fmla="*/ 245269 w 1890713"/>
                  <a:gd name="connsiteY2-90" fmla="*/ 29275 h 631751"/>
                  <a:gd name="connsiteX3-91" fmla="*/ 0 w 1890713"/>
                  <a:gd name="connsiteY3-92" fmla="*/ 31657 h 631751"/>
                  <a:gd name="connsiteX4-93" fmla="*/ 959644 w 1890713"/>
                  <a:gd name="connsiteY4-94" fmla="*/ 631732 h 631751"/>
                  <a:gd name="connsiteX5-95" fmla="*/ 1890713 w 1890713"/>
                  <a:gd name="connsiteY5-96" fmla="*/ 31657 h 631751"/>
                  <a:gd name="connsiteX0-97" fmla="*/ 1890713 w 1890713"/>
                  <a:gd name="connsiteY0-98" fmla="*/ 31657 h 631751"/>
                  <a:gd name="connsiteX1-99" fmla="*/ 1652588 w 1890713"/>
                  <a:gd name="connsiteY1-100" fmla="*/ 29275 h 631751"/>
                  <a:gd name="connsiteX2-101" fmla="*/ 245269 w 1890713"/>
                  <a:gd name="connsiteY2-102" fmla="*/ 29275 h 631751"/>
                  <a:gd name="connsiteX3-103" fmla="*/ 0 w 1890713"/>
                  <a:gd name="connsiteY3-104" fmla="*/ 31657 h 631751"/>
                  <a:gd name="connsiteX4-105" fmla="*/ 959644 w 1890713"/>
                  <a:gd name="connsiteY4-106" fmla="*/ 631732 h 631751"/>
                  <a:gd name="connsiteX5-107" fmla="*/ 1890713 w 1890713"/>
                  <a:gd name="connsiteY5-108" fmla="*/ 31657 h 631751"/>
                  <a:gd name="connsiteX0-109" fmla="*/ 1890713 w 1890713"/>
                  <a:gd name="connsiteY0-110" fmla="*/ 32769 h 632863"/>
                  <a:gd name="connsiteX1-111" fmla="*/ 1652588 w 1890713"/>
                  <a:gd name="connsiteY1-112" fmla="*/ 30387 h 632863"/>
                  <a:gd name="connsiteX2-113" fmla="*/ 245269 w 1890713"/>
                  <a:gd name="connsiteY2-114" fmla="*/ 30387 h 632863"/>
                  <a:gd name="connsiteX3-115" fmla="*/ 0 w 1890713"/>
                  <a:gd name="connsiteY3-116" fmla="*/ 32769 h 632863"/>
                  <a:gd name="connsiteX4-117" fmla="*/ 959644 w 1890713"/>
                  <a:gd name="connsiteY4-118" fmla="*/ 632844 h 632863"/>
                  <a:gd name="connsiteX5-119" fmla="*/ 1890713 w 1890713"/>
                  <a:gd name="connsiteY5-120" fmla="*/ 32769 h 632863"/>
                  <a:gd name="connsiteX0-121" fmla="*/ 1890713 w 1890713"/>
                  <a:gd name="connsiteY0-122" fmla="*/ 32769 h 632863"/>
                  <a:gd name="connsiteX1-123" fmla="*/ 1652588 w 1890713"/>
                  <a:gd name="connsiteY1-124" fmla="*/ 30387 h 632863"/>
                  <a:gd name="connsiteX2-125" fmla="*/ 245269 w 1890713"/>
                  <a:gd name="connsiteY2-126" fmla="*/ 30387 h 632863"/>
                  <a:gd name="connsiteX3-127" fmla="*/ 0 w 1890713"/>
                  <a:gd name="connsiteY3-128" fmla="*/ 32769 h 632863"/>
                  <a:gd name="connsiteX4-129" fmla="*/ 959644 w 1890713"/>
                  <a:gd name="connsiteY4-130" fmla="*/ 632844 h 632863"/>
                  <a:gd name="connsiteX5-131" fmla="*/ 1890713 w 1890713"/>
                  <a:gd name="connsiteY5-132" fmla="*/ 32769 h 632863"/>
                  <a:gd name="connsiteX0-133" fmla="*/ 1890713 w 1890713"/>
                  <a:gd name="connsiteY0-134" fmla="*/ 2382 h 602476"/>
                  <a:gd name="connsiteX1-135" fmla="*/ 1652588 w 1890713"/>
                  <a:gd name="connsiteY1-136" fmla="*/ 0 h 602476"/>
                  <a:gd name="connsiteX2-137" fmla="*/ 245269 w 1890713"/>
                  <a:gd name="connsiteY2-138" fmla="*/ 0 h 602476"/>
                  <a:gd name="connsiteX3-139" fmla="*/ 0 w 1890713"/>
                  <a:gd name="connsiteY3-140" fmla="*/ 2382 h 602476"/>
                  <a:gd name="connsiteX4-141" fmla="*/ 959644 w 1890713"/>
                  <a:gd name="connsiteY4-142" fmla="*/ 602457 h 602476"/>
                  <a:gd name="connsiteX5-143" fmla="*/ 1890713 w 1890713"/>
                  <a:gd name="connsiteY5-144" fmla="*/ 2382 h 602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0713" h="602476">
                    <a:moveTo>
                      <a:pt x="1890713" y="2382"/>
                    </a:moveTo>
                    <a:lnTo>
                      <a:pt x="1652588" y="0"/>
                    </a:lnTo>
                    <a:cubicBezTo>
                      <a:pt x="1314451" y="523875"/>
                      <a:pt x="561975" y="507207"/>
                      <a:pt x="245269" y="0"/>
                    </a:cubicBezTo>
                    <a:lnTo>
                      <a:pt x="0" y="2382"/>
                    </a:lnTo>
                    <a:cubicBezTo>
                      <a:pt x="159544" y="388144"/>
                      <a:pt x="600075" y="604838"/>
                      <a:pt x="959644" y="602457"/>
                    </a:cubicBezTo>
                    <a:cubicBezTo>
                      <a:pt x="1328866" y="600012"/>
                      <a:pt x="1718469" y="366714"/>
                      <a:pt x="1890713" y="2382"/>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9" name="任意多边形 8"/>
              <p:cNvSpPr/>
              <p:nvPr/>
            </p:nvSpPr>
            <p:spPr>
              <a:xfrm>
                <a:off x="3520501" y="1038225"/>
                <a:ext cx="572868" cy="735806"/>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2868" h="735806">
                    <a:moveTo>
                      <a:pt x="570487" y="0"/>
                    </a:moveTo>
                    <a:cubicBezTo>
                      <a:pt x="571281" y="58737"/>
                      <a:pt x="572074" y="117475"/>
                      <a:pt x="572868" y="176212"/>
                    </a:cubicBezTo>
                    <a:lnTo>
                      <a:pt x="239493" y="176213"/>
                    </a:lnTo>
                    <a:cubicBezTo>
                      <a:pt x="187899" y="304800"/>
                      <a:pt x="202980" y="457201"/>
                      <a:pt x="234730" y="561975"/>
                    </a:cubicBezTo>
                    <a:lnTo>
                      <a:pt x="570487" y="561975"/>
                    </a:lnTo>
                    <a:cubicBezTo>
                      <a:pt x="569693" y="621506"/>
                      <a:pt x="571281" y="671512"/>
                      <a:pt x="570487" y="731043"/>
                    </a:cubicBezTo>
                    <a:lnTo>
                      <a:pt x="68043" y="735806"/>
                    </a:lnTo>
                    <a:cubicBezTo>
                      <a:pt x="-10539" y="496094"/>
                      <a:pt x="-36732" y="292100"/>
                      <a:pt x="75187" y="2381"/>
                    </a:cubicBezTo>
                    <a:lnTo>
                      <a:pt x="570487"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0" name="任意多边形 9"/>
              <p:cNvSpPr/>
              <p:nvPr/>
            </p:nvSpPr>
            <p:spPr>
              <a:xfrm>
                <a:off x="4195763" y="1038225"/>
                <a:ext cx="728662" cy="733425"/>
              </a:xfrm>
              <a:custGeom>
                <a:avLst/>
                <a:gdLst>
                  <a:gd name="connsiteX0" fmla="*/ 726281 w 728662"/>
                  <a:gd name="connsiteY0" fmla="*/ 0 h 733425"/>
                  <a:gd name="connsiteX1" fmla="*/ 728662 w 728662"/>
                  <a:gd name="connsiteY1" fmla="*/ 178594 h 733425"/>
                  <a:gd name="connsiteX2" fmla="*/ 180975 w 728662"/>
                  <a:gd name="connsiteY2" fmla="*/ 178594 h 733425"/>
                  <a:gd name="connsiteX3" fmla="*/ 173831 w 728662"/>
                  <a:gd name="connsiteY3" fmla="*/ 559594 h 733425"/>
                  <a:gd name="connsiteX4" fmla="*/ 552450 w 728662"/>
                  <a:gd name="connsiteY4" fmla="*/ 559594 h 733425"/>
                  <a:gd name="connsiteX5" fmla="*/ 550068 w 728662"/>
                  <a:gd name="connsiteY5" fmla="*/ 454819 h 733425"/>
                  <a:gd name="connsiteX6" fmla="*/ 307181 w 728662"/>
                  <a:gd name="connsiteY6" fmla="*/ 454819 h 733425"/>
                  <a:gd name="connsiteX7" fmla="*/ 304800 w 728662"/>
                  <a:gd name="connsiteY7" fmla="*/ 278606 h 733425"/>
                  <a:gd name="connsiteX8" fmla="*/ 728662 w 728662"/>
                  <a:gd name="connsiteY8" fmla="*/ 278606 h 733425"/>
                  <a:gd name="connsiteX9" fmla="*/ 726281 w 728662"/>
                  <a:gd name="connsiteY9" fmla="*/ 733425 h 733425"/>
                  <a:gd name="connsiteX10" fmla="*/ 0 w 728662"/>
                  <a:gd name="connsiteY10" fmla="*/ 731044 h 733425"/>
                  <a:gd name="connsiteX11" fmla="*/ 2381 w 728662"/>
                  <a:gd name="connsiteY11" fmla="*/ 2381 h 733425"/>
                  <a:gd name="connsiteX12" fmla="*/ 726281 w 728662"/>
                  <a:gd name="connsiteY12"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662" h="733425">
                    <a:moveTo>
                      <a:pt x="726281" y="0"/>
                    </a:moveTo>
                    <a:cubicBezTo>
                      <a:pt x="727075" y="59531"/>
                      <a:pt x="727868" y="119063"/>
                      <a:pt x="728662" y="178594"/>
                    </a:cubicBezTo>
                    <a:lnTo>
                      <a:pt x="180975" y="178594"/>
                    </a:lnTo>
                    <a:lnTo>
                      <a:pt x="173831" y="559594"/>
                    </a:lnTo>
                    <a:lnTo>
                      <a:pt x="552450" y="559594"/>
                    </a:lnTo>
                    <a:lnTo>
                      <a:pt x="550068" y="454819"/>
                    </a:lnTo>
                    <a:lnTo>
                      <a:pt x="307181" y="454819"/>
                    </a:lnTo>
                    <a:cubicBezTo>
                      <a:pt x="306387" y="396081"/>
                      <a:pt x="305594" y="337344"/>
                      <a:pt x="304800" y="278606"/>
                    </a:cubicBezTo>
                    <a:lnTo>
                      <a:pt x="728662" y="278606"/>
                    </a:lnTo>
                    <a:cubicBezTo>
                      <a:pt x="727868" y="430212"/>
                      <a:pt x="727075" y="581819"/>
                      <a:pt x="726281" y="733425"/>
                    </a:cubicBezTo>
                    <a:lnTo>
                      <a:pt x="0" y="731044"/>
                    </a:lnTo>
                    <a:cubicBezTo>
                      <a:pt x="794" y="488156"/>
                      <a:pt x="1587" y="245269"/>
                      <a:pt x="2381" y="2381"/>
                    </a:cubicBezTo>
                    <a:lnTo>
                      <a:pt x="726281"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nvGrpSpPr>
              <p:cNvPr id="11" name="组合 10"/>
              <p:cNvGrpSpPr/>
              <p:nvPr/>
            </p:nvGrpSpPr>
            <p:grpSpPr>
              <a:xfrm>
                <a:off x="5026820" y="1038418"/>
                <a:ext cx="501719" cy="733425"/>
                <a:chOff x="5026820" y="1038418"/>
                <a:chExt cx="501719" cy="733425"/>
              </a:xfrm>
              <a:grpFill/>
            </p:grpSpPr>
            <p:sp>
              <p:nvSpPr>
                <p:cNvPr id="12" name="任意多边形 11"/>
                <p:cNvSpPr/>
                <p:nvPr/>
              </p:nvSpPr>
              <p:spPr>
                <a:xfrm>
                  <a:off x="5026820" y="1038418"/>
                  <a:ext cx="501719" cy="733425"/>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0487 w 572868"/>
                    <a:gd name="connsiteY0-128" fmla="*/ 0 h 735806"/>
                    <a:gd name="connsiteX1-129" fmla="*/ 572868 w 572868"/>
                    <a:gd name="connsiteY1-130" fmla="*/ 176212 h 735806"/>
                    <a:gd name="connsiteX2-131" fmla="*/ 239493 w 572868"/>
                    <a:gd name="connsiteY2-132" fmla="*/ 176213 h 735806"/>
                    <a:gd name="connsiteX3-133" fmla="*/ 234730 w 572868"/>
                    <a:gd name="connsiteY3-134" fmla="*/ 561975 h 735806"/>
                    <a:gd name="connsiteX4-135" fmla="*/ 570487 w 572868"/>
                    <a:gd name="connsiteY4-136" fmla="*/ 561975 h 735806"/>
                    <a:gd name="connsiteX5-137" fmla="*/ 570487 w 572868"/>
                    <a:gd name="connsiteY5-138" fmla="*/ 731043 h 735806"/>
                    <a:gd name="connsiteX6-139" fmla="*/ 68043 w 572868"/>
                    <a:gd name="connsiteY6-140" fmla="*/ 735806 h 735806"/>
                    <a:gd name="connsiteX7-141" fmla="*/ 75187 w 572868"/>
                    <a:gd name="connsiteY7-142" fmla="*/ 2381 h 735806"/>
                    <a:gd name="connsiteX8-143" fmla="*/ 570487 w 572868"/>
                    <a:gd name="connsiteY8-144" fmla="*/ 0 h 735806"/>
                    <a:gd name="connsiteX0-145" fmla="*/ 502444 w 504825"/>
                    <a:gd name="connsiteY0-146" fmla="*/ 0 h 735806"/>
                    <a:gd name="connsiteX1-147" fmla="*/ 504825 w 504825"/>
                    <a:gd name="connsiteY1-148" fmla="*/ 176212 h 735806"/>
                    <a:gd name="connsiteX2-149" fmla="*/ 171450 w 504825"/>
                    <a:gd name="connsiteY2-150" fmla="*/ 176213 h 735806"/>
                    <a:gd name="connsiteX3-151" fmla="*/ 166687 w 504825"/>
                    <a:gd name="connsiteY3-152" fmla="*/ 561975 h 735806"/>
                    <a:gd name="connsiteX4-153" fmla="*/ 502444 w 504825"/>
                    <a:gd name="connsiteY4-154" fmla="*/ 561975 h 735806"/>
                    <a:gd name="connsiteX5-155" fmla="*/ 502444 w 504825"/>
                    <a:gd name="connsiteY5-156" fmla="*/ 731043 h 735806"/>
                    <a:gd name="connsiteX6-157" fmla="*/ 0 w 504825"/>
                    <a:gd name="connsiteY6-158" fmla="*/ 735806 h 735806"/>
                    <a:gd name="connsiteX7-159" fmla="*/ 7144 w 504825"/>
                    <a:gd name="connsiteY7-160" fmla="*/ 2381 h 735806"/>
                    <a:gd name="connsiteX8-161" fmla="*/ 502444 w 504825"/>
                    <a:gd name="connsiteY8-162" fmla="*/ 0 h 735806"/>
                    <a:gd name="connsiteX0-163" fmla="*/ 540544 w 540556"/>
                    <a:gd name="connsiteY0-164" fmla="*/ 0 h 733425"/>
                    <a:gd name="connsiteX1-165" fmla="*/ 504825 w 540556"/>
                    <a:gd name="connsiteY1-166" fmla="*/ 173831 h 733425"/>
                    <a:gd name="connsiteX2-167" fmla="*/ 171450 w 540556"/>
                    <a:gd name="connsiteY2-168" fmla="*/ 173832 h 733425"/>
                    <a:gd name="connsiteX3-169" fmla="*/ 166687 w 540556"/>
                    <a:gd name="connsiteY3-170" fmla="*/ 559594 h 733425"/>
                    <a:gd name="connsiteX4-171" fmla="*/ 502444 w 540556"/>
                    <a:gd name="connsiteY4-172" fmla="*/ 559594 h 733425"/>
                    <a:gd name="connsiteX5-173" fmla="*/ 502444 w 540556"/>
                    <a:gd name="connsiteY5-174" fmla="*/ 728662 h 733425"/>
                    <a:gd name="connsiteX6-175" fmla="*/ 0 w 540556"/>
                    <a:gd name="connsiteY6-176" fmla="*/ 733425 h 733425"/>
                    <a:gd name="connsiteX7-177" fmla="*/ 7144 w 540556"/>
                    <a:gd name="connsiteY7-178" fmla="*/ 0 h 733425"/>
                    <a:gd name="connsiteX8-179" fmla="*/ 540544 w 540556"/>
                    <a:gd name="connsiteY8-180" fmla="*/ 0 h 733425"/>
                    <a:gd name="connsiteX0-181" fmla="*/ 540544 w 581025"/>
                    <a:gd name="connsiteY0-182" fmla="*/ 0 h 733425"/>
                    <a:gd name="connsiteX1-183" fmla="*/ 581025 w 581025"/>
                    <a:gd name="connsiteY1-184" fmla="*/ 173831 h 733425"/>
                    <a:gd name="connsiteX2-185" fmla="*/ 171450 w 581025"/>
                    <a:gd name="connsiteY2-186" fmla="*/ 173832 h 733425"/>
                    <a:gd name="connsiteX3-187" fmla="*/ 166687 w 581025"/>
                    <a:gd name="connsiteY3-188" fmla="*/ 559594 h 733425"/>
                    <a:gd name="connsiteX4-189" fmla="*/ 502444 w 581025"/>
                    <a:gd name="connsiteY4-190" fmla="*/ 559594 h 733425"/>
                    <a:gd name="connsiteX5-191" fmla="*/ 502444 w 581025"/>
                    <a:gd name="connsiteY5-192" fmla="*/ 728662 h 733425"/>
                    <a:gd name="connsiteX6-193" fmla="*/ 0 w 581025"/>
                    <a:gd name="connsiteY6-194" fmla="*/ 733425 h 733425"/>
                    <a:gd name="connsiteX7-195" fmla="*/ 7144 w 581025"/>
                    <a:gd name="connsiteY7-196" fmla="*/ 0 h 733425"/>
                    <a:gd name="connsiteX8-197" fmla="*/ 540544 w 581025"/>
                    <a:gd name="connsiteY8-198" fmla="*/ 0 h 733425"/>
                    <a:gd name="connsiteX0-199" fmla="*/ 540544 w 581025"/>
                    <a:gd name="connsiteY0-200" fmla="*/ 0 h 733425"/>
                    <a:gd name="connsiteX1-201" fmla="*/ 581025 w 581025"/>
                    <a:gd name="connsiteY1-202" fmla="*/ 173831 h 733425"/>
                    <a:gd name="connsiteX2-203" fmla="*/ 171450 w 581025"/>
                    <a:gd name="connsiteY2-204" fmla="*/ 173832 h 733425"/>
                    <a:gd name="connsiteX3-205" fmla="*/ 166687 w 581025"/>
                    <a:gd name="connsiteY3-206" fmla="*/ 559594 h 733425"/>
                    <a:gd name="connsiteX4-207" fmla="*/ 502444 w 581025"/>
                    <a:gd name="connsiteY4-208" fmla="*/ 559594 h 733425"/>
                    <a:gd name="connsiteX5-209" fmla="*/ 502444 w 581025"/>
                    <a:gd name="connsiteY5-210" fmla="*/ 728662 h 733425"/>
                    <a:gd name="connsiteX6-211" fmla="*/ 0 w 581025"/>
                    <a:gd name="connsiteY6-212" fmla="*/ 733425 h 733425"/>
                    <a:gd name="connsiteX7-213" fmla="*/ 7144 w 581025"/>
                    <a:gd name="connsiteY7-214" fmla="*/ 0 h 733425"/>
                    <a:gd name="connsiteX8-215" fmla="*/ 540544 w 581025"/>
                    <a:gd name="connsiteY8-216" fmla="*/ 0 h 733425"/>
                    <a:gd name="connsiteX0-217" fmla="*/ 540544 w 588169"/>
                    <a:gd name="connsiteY0-218" fmla="*/ 0 h 733425"/>
                    <a:gd name="connsiteX1-219" fmla="*/ 581025 w 588169"/>
                    <a:gd name="connsiteY1-220" fmla="*/ 173831 h 733425"/>
                    <a:gd name="connsiteX2-221" fmla="*/ 171450 w 588169"/>
                    <a:gd name="connsiteY2-222" fmla="*/ 173832 h 733425"/>
                    <a:gd name="connsiteX3-223" fmla="*/ 166687 w 588169"/>
                    <a:gd name="connsiteY3-224" fmla="*/ 559594 h 733425"/>
                    <a:gd name="connsiteX4-225" fmla="*/ 588169 w 588169"/>
                    <a:gd name="connsiteY4-226" fmla="*/ 559594 h 733425"/>
                    <a:gd name="connsiteX5-227" fmla="*/ 502444 w 588169"/>
                    <a:gd name="connsiteY5-228" fmla="*/ 728662 h 733425"/>
                    <a:gd name="connsiteX6-229" fmla="*/ 0 w 588169"/>
                    <a:gd name="connsiteY6-230" fmla="*/ 733425 h 733425"/>
                    <a:gd name="connsiteX7-231" fmla="*/ 7144 w 588169"/>
                    <a:gd name="connsiteY7-232" fmla="*/ 0 h 733425"/>
                    <a:gd name="connsiteX8-233" fmla="*/ 540544 w 588169"/>
                    <a:gd name="connsiteY8-234" fmla="*/ 0 h 733425"/>
                    <a:gd name="connsiteX0-235" fmla="*/ 540544 w 588169"/>
                    <a:gd name="connsiteY0-236" fmla="*/ 0 h 733425"/>
                    <a:gd name="connsiteX1-237" fmla="*/ 581025 w 588169"/>
                    <a:gd name="connsiteY1-238" fmla="*/ 173831 h 733425"/>
                    <a:gd name="connsiteX2-239" fmla="*/ 171450 w 588169"/>
                    <a:gd name="connsiteY2-240" fmla="*/ 173832 h 733425"/>
                    <a:gd name="connsiteX3-241" fmla="*/ 166687 w 588169"/>
                    <a:gd name="connsiteY3-242" fmla="*/ 559594 h 733425"/>
                    <a:gd name="connsiteX4-243" fmla="*/ 588169 w 588169"/>
                    <a:gd name="connsiteY4-244" fmla="*/ 559594 h 733425"/>
                    <a:gd name="connsiteX5-245" fmla="*/ 538162 w 588169"/>
                    <a:gd name="connsiteY5-246" fmla="*/ 733425 h 733425"/>
                    <a:gd name="connsiteX6-247" fmla="*/ 0 w 588169"/>
                    <a:gd name="connsiteY6-248" fmla="*/ 733425 h 733425"/>
                    <a:gd name="connsiteX7-249" fmla="*/ 7144 w 588169"/>
                    <a:gd name="connsiteY7-250" fmla="*/ 0 h 733425"/>
                    <a:gd name="connsiteX8-251" fmla="*/ 540544 w 588169"/>
                    <a:gd name="connsiteY8-252" fmla="*/ 0 h 733425"/>
                    <a:gd name="connsiteX0-253" fmla="*/ 540544 w 588169"/>
                    <a:gd name="connsiteY0-254" fmla="*/ 0 h 733425"/>
                    <a:gd name="connsiteX1-255" fmla="*/ 581025 w 588169"/>
                    <a:gd name="connsiteY1-256" fmla="*/ 173831 h 733425"/>
                    <a:gd name="connsiteX2-257" fmla="*/ 171450 w 588169"/>
                    <a:gd name="connsiteY2-258" fmla="*/ 173832 h 733425"/>
                    <a:gd name="connsiteX3-259" fmla="*/ 166687 w 588169"/>
                    <a:gd name="connsiteY3-260" fmla="*/ 559594 h 733425"/>
                    <a:gd name="connsiteX4-261" fmla="*/ 588169 w 588169"/>
                    <a:gd name="connsiteY4-262" fmla="*/ 559594 h 733425"/>
                    <a:gd name="connsiteX5-263" fmla="*/ 538162 w 588169"/>
                    <a:gd name="connsiteY5-264" fmla="*/ 733425 h 733425"/>
                    <a:gd name="connsiteX6-265" fmla="*/ 0 w 588169"/>
                    <a:gd name="connsiteY6-266" fmla="*/ 733425 h 733425"/>
                    <a:gd name="connsiteX7-267" fmla="*/ 7144 w 588169"/>
                    <a:gd name="connsiteY7-268" fmla="*/ 0 h 733425"/>
                    <a:gd name="connsiteX8-269" fmla="*/ 540544 w 588169"/>
                    <a:gd name="connsiteY8-270" fmla="*/ 0 h 733425"/>
                    <a:gd name="connsiteX0-271" fmla="*/ 540544 w 588169"/>
                    <a:gd name="connsiteY0-272" fmla="*/ 0 h 733425"/>
                    <a:gd name="connsiteX1-273" fmla="*/ 581025 w 588169"/>
                    <a:gd name="connsiteY1-274" fmla="*/ 173831 h 733425"/>
                    <a:gd name="connsiteX2-275" fmla="*/ 171450 w 588169"/>
                    <a:gd name="connsiteY2-276" fmla="*/ 173832 h 733425"/>
                    <a:gd name="connsiteX3-277" fmla="*/ 166687 w 588169"/>
                    <a:gd name="connsiteY3-278" fmla="*/ 559594 h 733425"/>
                    <a:gd name="connsiteX4-279" fmla="*/ 588169 w 588169"/>
                    <a:gd name="connsiteY4-280" fmla="*/ 559594 h 733425"/>
                    <a:gd name="connsiteX5-281" fmla="*/ 538162 w 588169"/>
                    <a:gd name="connsiteY5-282" fmla="*/ 733425 h 733425"/>
                    <a:gd name="connsiteX6-283" fmla="*/ 0 w 588169"/>
                    <a:gd name="connsiteY6-284" fmla="*/ 733425 h 733425"/>
                    <a:gd name="connsiteX7-285" fmla="*/ 7144 w 588169"/>
                    <a:gd name="connsiteY7-286" fmla="*/ 0 h 733425"/>
                    <a:gd name="connsiteX8-287" fmla="*/ 540544 w 588169"/>
                    <a:gd name="connsiteY8-288" fmla="*/ 0 h 733425"/>
                    <a:gd name="connsiteX0-289" fmla="*/ 540544 w 588169"/>
                    <a:gd name="connsiteY0-290" fmla="*/ 0 h 733425"/>
                    <a:gd name="connsiteX1-291" fmla="*/ 581025 w 588169"/>
                    <a:gd name="connsiteY1-292" fmla="*/ 173831 h 733425"/>
                    <a:gd name="connsiteX2-293" fmla="*/ 171450 w 588169"/>
                    <a:gd name="connsiteY2-294" fmla="*/ 173832 h 733425"/>
                    <a:gd name="connsiteX3-295" fmla="*/ 166687 w 588169"/>
                    <a:gd name="connsiteY3-296" fmla="*/ 559594 h 733425"/>
                    <a:gd name="connsiteX4-297" fmla="*/ 588169 w 588169"/>
                    <a:gd name="connsiteY4-298" fmla="*/ 559594 h 733425"/>
                    <a:gd name="connsiteX5-299" fmla="*/ 498509 w 588169"/>
                    <a:gd name="connsiteY5-300" fmla="*/ 733425 h 733425"/>
                    <a:gd name="connsiteX6-301" fmla="*/ 0 w 588169"/>
                    <a:gd name="connsiteY6-302" fmla="*/ 733425 h 733425"/>
                    <a:gd name="connsiteX7-303" fmla="*/ 7144 w 588169"/>
                    <a:gd name="connsiteY7-304" fmla="*/ 0 h 733425"/>
                    <a:gd name="connsiteX8-305" fmla="*/ 540544 w 588169"/>
                    <a:gd name="connsiteY8-306" fmla="*/ 0 h 733425"/>
                    <a:gd name="connsiteX0-307" fmla="*/ 540544 w 581025"/>
                    <a:gd name="connsiteY0-308" fmla="*/ 0 h 733425"/>
                    <a:gd name="connsiteX1-309" fmla="*/ 581025 w 581025"/>
                    <a:gd name="connsiteY1-310" fmla="*/ 173831 h 733425"/>
                    <a:gd name="connsiteX2-311" fmla="*/ 171450 w 581025"/>
                    <a:gd name="connsiteY2-312" fmla="*/ 173832 h 733425"/>
                    <a:gd name="connsiteX3-313" fmla="*/ 166687 w 581025"/>
                    <a:gd name="connsiteY3-314" fmla="*/ 559594 h 733425"/>
                    <a:gd name="connsiteX4-315" fmla="*/ 501428 w 581025"/>
                    <a:gd name="connsiteY4-316" fmla="*/ 559594 h 733425"/>
                    <a:gd name="connsiteX5-317" fmla="*/ 498509 w 581025"/>
                    <a:gd name="connsiteY5-318" fmla="*/ 733425 h 733425"/>
                    <a:gd name="connsiteX6-319" fmla="*/ 0 w 581025"/>
                    <a:gd name="connsiteY6-320" fmla="*/ 733425 h 733425"/>
                    <a:gd name="connsiteX7-321" fmla="*/ 7144 w 581025"/>
                    <a:gd name="connsiteY7-322" fmla="*/ 0 h 733425"/>
                    <a:gd name="connsiteX8-323" fmla="*/ 540544 w 581025"/>
                    <a:gd name="connsiteY8-324" fmla="*/ 0 h 733425"/>
                    <a:gd name="connsiteX0-325" fmla="*/ 540544 w 581025"/>
                    <a:gd name="connsiteY0-326" fmla="*/ 0 h 733425"/>
                    <a:gd name="connsiteX1-327" fmla="*/ 581025 w 581025"/>
                    <a:gd name="connsiteY1-328" fmla="*/ 173831 h 733425"/>
                    <a:gd name="connsiteX2-329" fmla="*/ 171450 w 581025"/>
                    <a:gd name="connsiteY2-330" fmla="*/ 173832 h 733425"/>
                    <a:gd name="connsiteX3-331" fmla="*/ 166687 w 581025"/>
                    <a:gd name="connsiteY3-332" fmla="*/ 559594 h 733425"/>
                    <a:gd name="connsiteX4-333" fmla="*/ 501428 w 581025"/>
                    <a:gd name="connsiteY4-334" fmla="*/ 559594 h 733425"/>
                    <a:gd name="connsiteX5-335" fmla="*/ 498509 w 581025"/>
                    <a:gd name="connsiteY5-336" fmla="*/ 733425 h 733425"/>
                    <a:gd name="connsiteX6-337" fmla="*/ 0 w 581025"/>
                    <a:gd name="connsiteY6-338" fmla="*/ 733425 h 733425"/>
                    <a:gd name="connsiteX7-339" fmla="*/ 7144 w 581025"/>
                    <a:gd name="connsiteY7-340" fmla="*/ 0 h 733425"/>
                    <a:gd name="connsiteX8-341" fmla="*/ 540544 w 581025"/>
                    <a:gd name="connsiteY8-342" fmla="*/ 0 h 733425"/>
                    <a:gd name="connsiteX0-343" fmla="*/ 540544 w 544599"/>
                    <a:gd name="connsiteY0-344" fmla="*/ 0 h 733425"/>
                    <a:gd name="connsiteX1-345" fmla="*/ 501719 w 544599"/>
                    <a:gd name="connsiteY1-346" fmla="*/ 176309 h 733425"/>
                    <a:gd name="connsiteX2-347" fmla="*/ 171450 w 544599"/>
                    <a:gd name="connsiteY2-348" fmla="*/ 173832 h 733425"/>
                    <a:gd name="connsiteX3-349" fmla="*/ 166687 w 544599"/>
                    <a:gd name="connsiteY3-350" fmla="*/ 559594 h 733425"/>
                    <a:gd name="connsiteX4-351" fmla="*/ 501428 w 544599"/>
                    <a:gd name="connsiteY4-352" fmla="*/ 559594 h 733425"/>
                    <a:gd name="connsiteX5-353" fmla="*/ 498509 w 544599"/>
                    <a:gd name="connsiteY5-354" fmla="*/ 733425 h 733425"/>
                    <a:gd name="connsiteX6-355" fmla="*/ 0 w 544599"/>
                    <a:gd name="connsiteY6-356" fmla="*/ 733425 h 733425"/>
                    <a:gd name="connsiteX7-357" fmla="*/ 7144 w 544599"/>
                    <a:gd name="connsiteY7-358" fmla="*/ 0 h 733425"/>
                    <a:gd name="connsiteX8-359" fmla="*/ 540544 w 544599"/>
                    <a:gd name="connsiteY8-360" fmla="*/ 0 h 733425"/>
                    <a:gd name="connsiteX0-361" fmla="*/ 505847 w 513568"/>
                    <a:gd name="connsiteY0-362" fmla="*/ 2479 h 733425"/>
                    <a:gd name="connsiteX1-363" fmla="*/ 501719 w 513568"/>
                    <a:gd name="connsiteY1-364" fmla="*/ 176309 h 733425"/>
                    <a:gd name="connsiteX2-365" fmla="*/ 171450 w 513568"/>
                    <a:gd name="connsiteY2-366" fmla="*/ 173832 h 733425"/>
                    <a:gd name="connsiteX3-367" fmla="*/ 166687 w 513568"/>
                    <a:gd name="connsiteY3-368" fmla="*/ 559594 h 733425"/>
                    <a:gd name="connsiteX4-369" fmla="*/ 501428 w 513568"/>
                    <a:gd name="connsiteY4-370" fmla="*/ 559594 h 733425"/>
                    <a:gd name="connsiteX5-371" fmla="*/ 498509 w 513568"/>
                    <a:gd name="connsiteY5-372" fmla="*/ 733425 h 733425"/>
                    <a:gd name="connsiteX6-373" fmla="*/ 0 w 513568"/>
                    <a:gd name="connsiteY6-374" fmla="*/ 733425 h 733425"/>
                    <a:gd name="connsiteX7-375" fmla="*/ 7144 w 513568"/>
                    <a:gd name="connsiteY7-376" fmla="*/ 0 h 733425"/>
                    <a:gd name="connsiteX8-377" fmla="*/ 505847 w 513568"/>
                    <a:gd name="connsiteY8-378" fmla="*/ 2479 h 733425"/>
                    <a:gd name="connsiteX0-379" fmla="*/ 505847 w 505847"/>
                    <a:gd name="connsiteY0-380" fmla="*/ 2479 h 733425"/>
                    <a:gd name="connsiteX1-381" fmla="*/ 501719 w 505847"/>
                    <a:gd name="connsiteY1-382" fmla="*/ 176309 h 733425"/>
                    <a:gd name="connsiteX2-383" fmla="*/ 171450 w 505847"/>
                    <a:gd name="connsiteY2-384" fmla="*/ 173832 h 733425"/>
                    <a:gd name="connsiteX3-385" fmla="*/ 166687 w 505847"/>
                    <a:gd name="connsiteY3-386" fmla="*/ 559594 h 733425"/>
                    <a:gd name="connsiteX4-387" fmla="*/ 501428 w 505847"/>
                    <a:gd name="connsiteY4-388" fmla="*/ 559594 h 733425"/>
                    <a:gd name="connsiteX5-389" fmla="*/ 498509 w 505847"/>
                    <a:gd name="connsiteY5-390" fmla="*/ 733425 h 733425"/>
                    <a:gd name="connsiteX6-391" fmla="*/ 0 w 505847"/>
                    <a:gd name="connsiteY6-392" fmla="*/ 733425 h 733425"/>
                    <a:gd name="connsiteX7-393" fmla="*/ 7144 w 505847"/>
                    <a:gd name="connsiteY7-394" fmla="*/ 0 h 733425"/>
                    <a:gd name="connsiteX8-395" fmla="*/ 505847 w 505847"/>
                    <a:gd name="connsiteY8-396" fmla="*/ 2479 h 733425"/>
                    <a:gd name="connsiteX0-397" fmla="*/ 498412 w 501719"/>
                    <a:gd name="connsiteY0-398" fmla="*/ 2479 h 733425"/>
                    <a:gd name="connsiteX1-399" fmla="*/ 501719 w 501719"/>
                    <a:gd name="connsiteY1-400" fmla="*/ 176309 h 733425"/>
                    <a:gd name="connsiteX2-401" fmla="*/ 171450 w 501719"/>
                    <a:gd name="connsiteY2-402" fmla="*/ 173832 h 733425"/>
                    <a:gd name="connsiteX3-403" fmla="*/ 166687 w 501719"/>
                    <a:gd name="connsiteY3-404" fmla="*/ 559594 h 733425"/>
                    <a:gd name="connsiteX4-405" fmla="*/ 501428 w 501719"/>
                    <a:gd name="connsiteY4-406" fmla="*/ 559594 h 733425"/>
                    <a:gd name="connsiteX5-407" fmla="*/ 498509 w 501719"/>
                    <a:gd name="connsiteY5-408" fmla="*/ 733425 h 733425"/>
                    <a:gd name="connsiteX6-409" fmla="*/ 0 w 501719"/>
                    <a:gd name="connsiteY6-410" fmla="*/ 733425 h 733425"/>
                    <a:gd name="connsiteX7-411" fmla="*/ 7144 w 501719"/>
                    <a:gd name="connsiteY7-412" fmla="*/ 0 h 733425"/>
                    <a:gd name="connsiteX8-413" fmla="*/ 498412 w 501719"/>
                    <a:gd name="connsiteY8-414" fmla="*/ 2479 h 733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1719" h="733425">
                      <a:moveTo>
                        <a:pt x="498412" y="2479"/>
                      </a:moveTo>
                      <a:cubicBezTo>
                        <a:pt x="499514" y="60422"/>
                        <a:pt x="500617" y="118366"/>
                        <a:pt x="501719" y="176309"/>
                      </a:cubicBezTo>
                      <a:lnTo>
                        <a:pt x="171450" y="173832"/>
                      </a:lnTo>
                      <a:cubicBezTo>
                        <a:pt x="169862" y="302419"/>
                        <a:pt x="168275" y="431007"/>
                        <a:pt x="166687" y="559594"/>
                      </a:cubicBezTo>
                      <a:lnTo>
                        <a:pt x="501428" y="559594"/>
                      </a:lnTo>
                      <a:lnTo>
                        <a:pt x="498509" y="733425"/>
                      </a:lnTo>
                      <a:lnTo>
                        <a:pt x="0" y="733425"/>
                      </a:lnTo>
                      <a:cubicBezTo>
                        <a:pt x="2381" y="488950"/>
                        <a:pt x="4763" y="244475"/>
                        <a:pt x="7144" y="0"/>
                      </a:cubicBezTo>
                      <a:lnTo>
                        <a:pt x="498412" y="2479"/>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3" name="矩形 12"/>
                <p:cNvSpPr/>
                <p:nvPr/>
              </p:nvSpPr>
              <p:spPr bwMode="auto">
                <a:xfrm>
                  <a:off x="5300663" y="1319213"/>
                  <a:ext cx="224798" cy="173831"/>
                </a:xfrm>
                <a:prstGeom prst="rect">
                  <a:avLst/>
                </a:prstGeom>
                <a:grpFill/>
                <a:ln w="31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grpSp>
        <p:sp>
          <p:nvSpPr>
            <p:cNvPr id="6" name="任意多边形 5"/>
            <p:cNvSpPr/>
            <p:nvPr/>
          </p:nvSpPr>
          <p:spPr>
            <a:xfrm>
              <a:off x="7536656" y="2381"/>
              <a:ext cx="1604963" cy="795338"/>
            </a:xfrm>
            <a:custGeom>
              <a:avLst/>
              <a:gdLst>
                <a:gd name="connsiteX0" fmla="*/ 1004888 w 1604963"/>
                <a:gd name="connsiteY0" fmla="*/ 795338 h 795338"/>
                <a:gd name="connsiteX1" fmla="*/ 1604963 w 1604963"/>
                <a:gd name="connsiteY1" fmla="*/ 795338 h 795338"/>
                <a:gd name="connsiteX2" fmla="*/ 1004888 w 1604963"/>
                <a:gd name="connsiteY2" fmla="*/ 2382 h 795338"/>
                <a:gd name="connsiteX3" fmla="*/ 0 w 1604963"/>
                <a:gd name="connsiteY3" fmla="*/ 0 h 795338"/>
                <a:gd name="connsiteX4" fmla="*/ 1004888 w 1604963"/>
                <a:gd name="connsiteY4" fmla="*/ 795338 h 795338"/>
                <a:gd name="connsiteX0-1" fmla="*/ 1004888 w 1604963"/>
                <a:gd name="connsiteY0-2" fmla="*/ 795338 h 795338"/>
                <a:gd name="connsiteX1-3" fmla="*/ 1604963 w 1604963"/>
                <a:gd name="connsiteY1-4" fmla="*/ 795338 h 795338"/>
                <a:gd name="connsiteX2-5" fmla="*/ 1004888 w 1604963"/>
                <a:gd name="connsiteY2-6" fmla="*/ 2382 h 795338"/>
                <a:gd name="connsiteX3-7" fmla="*/ 0 w 1604963"/>
                <a:gd name="connsiteY3-8" fmla="*/ 0 h 795338"/>
                <a:gd name="connsiteX4-9" fmla="*/ 1004888 w 1604963"/>
                <a:gd name="connsiteY4-10" fmla="*/ 795338 h 795338"/>
                <a:gd name="connsiteX0-11" fmla="*/ 1004888 w 1604963"/>
                <a:gd name="connsiteY0-12" fmla="*/ 795338 h 795338"/>
                <a:gd name="connsiteX1-13" fmla="*/ 1604963 w 1604963"/>
                <a:gd name="connsiteY1-14" fmla="*/ 795338 h 795338"/>
                <a:gd name="connsiteX2-15" fmla="*/ 1004888 w 1604963"/>
                <a:gd name="connsiteY2-16" fmla="*/ 2382 h 795338"/>
                <a:gd name="connsiteX3-17" fmla="*/ 0 w 1604963"/>
                <a:gd name="connsiteY3-18" fmla="*/ 0 h 795338"/>
                <a:gd name="connsiteX4-19" fmla="*/ 1004888 w 1604963"/>
                <a:gd name="connsiteY4-20" fmla="*/ 795338 h 795338"/>
                <a:gd name="connsiteX0-21" fmla="*/ 1004888 w 1604963"/>
                <a:gd name="connsiteY0-22" fmla="*/ 795338 h 795338"/>
                <a:gd name="connsiteX1-23" fmla="*/ 1604963 w 1604963"/>
                <a:gd name="connsiteY1-24" fmla="*/ 795338 h 795338"/>
                <a:gd name="connsiteX2-25" fmla="*/ 1004888 w 1604963"/>
                <a:gd name="connsiteY2-26" fmla="*/ 2382 h 795338"/>
                <a:gd name="connsiteX3-27" fmla="*/ 0 w 1604963"/>
                <a:gd name="connsiteY3-28" fmla="*/ 0 h 795338"/>
                <a:gd name="connsiteX4-29" fmla="*/ 1004888 w 1604963"/>
                <a:gd name="connsiteY4-30" fmla="*/ 795338 h 795338"/>
                <a:gd name="connsiteX0-31" fmla="*/ 1004888 w 1604963"/>
                <a:gd name="connsiteY0-32" fmla="*/ 795338 h 795338"/>
                <a:gd name="connsiteX1-33" fmla="*/ 1604963 w 1604963"/>
                <a:gd name="connsiteY1-34" fmla="*/ 795338 h 795338"/>
                <a:gd name="connsiteX2-35" fmla="*/ 1004888 w 1604963"/>
                <a:gd name="connsiteY2-36" fmla="*/ 2382 h 795338"/>
                <a:gd name="connsiteX3-37" fmla="*/ 0 w 1604963"/>
                <a:gd name="connsiteY3-38" fmla="*/ 0 h 795338"/>
                <a:gd name="connsiteX4-39" fmla="*/ 1004888 w 1604963"/>
                <a:gd name="connsiteY4-40" fmla="*/ 795338 h 7953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4963" h="795338">
                  <a:moveTo>
                    <a:pt x="1004888" y="795338"/>
                  </a:moveTo>
                  <a:lnTo>
                    <a:pt x="1604963" y="795338"/>
                  </a:lnTo>
                  <a:cubicBezTo>
                    <a:pt x="1490663" y="531019"/>
                    <a:pt x="1300163" y="261938"/>
                    <a:pt x="1004888" y="2382"/>
                  </a:cubicBezTo>
                  <a:lnTo>
                    <a:pt x="0" y="0"/>
                  </a:lnTo>
                  <a:cubicBezTo>
                    <a:pt x="475457" y="193676"/>
                    <a:pt x="817563" y="487363"/>
                    <a:pt x="1004888" y="795338"/>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7" name="任意多边形 6"/>
            <p:cNvSpPr/>
            <p:nvPr/>
          </p:nvSpPr>
          <p:spPr>
            <a:xfrm>
              <a:off x="4414838" y="0"/>
              <a:ext cx="1600200" cy="800100"/>
            </a:xfrm>
            <a:custGeom>
              <a:avLst/>
              <a:gdLst>
                <a:gd name="connsiteX0" fmla="*/ 0 w 1600200"/>
                <a:gd name="connsiteY0" fmla="*/ 800100 h 800100"/>
                <a:gd name="connsiteX1" fmla="*/ 609600 w 1600200"/>
                <a:gd name="connsiteY1" fmla="*/ 800100 h 800100"/>
                <a:gd name="connsiteX2" fmla="*/ 1600200 w 1600200"/>
                <a:gd name="connsiteY2" fmla="*/ 4763 h 800100"/>
                <a:gd name="connsiteX3" fmla="*/ 616743 w 1600200"/>
                <a:gd name="connsiteY3" fmla="*/ 0 h 800100"/>
                <a:gd name="connsiteX4" fmla="*/ 0 w 1600200"/>
                <a:gd name="connsiteY4" fmla="*/ 800100 h 800100"/>
                <a:gd name="connsiteX0-1" fmla="*/ 0 w 1600200"/>
                <a:gd name="connsiteY0-2" fmla="*/ 800100 h 800100"/>
                <a:gd name="connsiteX1-3" fmla="*/ 609600 w 1600200"/>
                <a:gd name="connsiteY1-4" fmla="*/ 800100 h 800100"/>
                <a:gd name="connsiteX2-5" fmla="*/ 1600200 w 1600200"/>
                <a:gd name="connsiteY2-6" fmla="*/ 4763 h 800100"/>
                <a:gd name="connsiteX3-7" fmla="*/ 616743 w 1600200"/>
                <a:gd name="connsiteY3-8" fmla="*/ 0 h 800100"/>
                <a:gd name="connsiteX4-9" fmla="*/ 0 w 1600200"/>
                <a:gd name="connsiteY4-10" fmla="*/ 800100 h 800100"/>
                <a:gd name="connsiteX0-11" fmla="*/ 0 w 1600200"/>
                <a:gd name="connsiteY0-12" fmla="*/ 800100 h 800100"/>
                <a:gd name="connsiteX1-13" fmla="*/ 609600 w 1600200"/>
                <a:gd name="connsiteY1-14" fmla="*/ 800100 h 800100"/>
                <a:gd name="connsiteX2-15" fmla="*/ 1600200 w 1600200"/>
                <a:gd name="connsiteY2-16" fmla="*/ 4763 h 800100"/>
                <a:gd name="connsiteX3-17" fmla="*/ 616743 w 1600200"/>
                <a:gd name="connsiteY3-18" fmla="*/ 0 h 800100"/>
                <a:gd name="connsiteX4-19" fmla="*/ 0 w 1600200"/>
                <a:gd name="connsiteY4-20" fmla="*/ 800100 h 800100"/>
                <a:gd name="connsiteX0-21" fmla="*/ 0 w 1600200"/>
                <a:gd name="connsiteY0-22" fmla="*/ 800100 h 800100"/>
                <a:gd name="connsiteX1-23" fmla="*/ 609600 w 1600200"/>
                <a:gd name="connsiteY1-24" fmla="*/ 800100 h 800100"/>
                <a:gd name="connsiteX2-25" fmla="*/ 1600200 w 1600200"/>
                <a:gd name="connsiteY2-26" fmla="*/ 4763 h 800100"/>
                <a:gd name="connsiteX3-27" fmla="*/ 616743 w 1600200"/>
                <a:gd name="connsiteY3-28" fmla="*/ 0 h 800100"/>
                <a:gd name="connsiteX4-29" fmla="*/ 0 w 1600200"/>
                <a:gd name="connsiteY4-30" fmla="*/ 800100 h 800100"/>
                <a:gd name="connsiteX0-31" fmla="*/ 0 w 1600200"/>
                <a:gd name="connsiteY0-32" fmla="*/ 800100 h 800100"/>
                <a:gd name="connsiteX1-33" fmla="*/ 609600 w 1600200"/>
                <a:gd name="connsiteY1-34" fmla="*/ 800100 h 800100"/>
                <a:gd name="connsiteX2-35" fmla="*/ 1600200 w 1600200"/>
                <a:gd name="connsiteY2-36" fmla="*/ 4763 h 800100"/>
                <a:gd name="connsiteX3-37" fmla="*/ 616743 w 1600200"/>
                <a:gd name="connsiteY3-38" fmla="*/ 0 h 800100"/>
                <a:gd name="connsiteX4-39" fmla="*/ 0 w 1600200"/>
                <a:gd name="connsiteY4-40" fmla="*/ 800100 h 800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0200" h="800100">
                  <a:moveTo>
                    <a:pt x="0" y="800100"/>
                  </a:moveTo>
                  <a:lnTo>
                    <a:pt x="609600" y="800100"/>
                  </a:lnTo>
                  <a:cubicBezTo>
                    <a:pt x="756444" y="527845"/>
                    <a:pt x="1179513" y="174625"/>
                    <a:pt x="1600200" y="4763"/>
                  </a:cubicBezTo>
                  <a:lnTo>
                    <a:pt x="616743" y="0"/>
                  </a:lnTo>
                  <a:cubicBezTo>
                    <a:pt x="308768" y="261938"/>
                    <a:pt x="138906" y="531019"/>
                    <a:pt x="0" y="800100"/>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a:ln>
                  <a:noFill/>
                </a:ln>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sp>
        <p:nvSpPr>
          <p:cNvPr id="18" name="Rectangle 32"/>
          <p:cNvSpPr>
            <a:spLocks noChangeArrowheads="1"/>
          </p:cNvSpPr>
          <p:nvPr/>
        </p:nvSpPr>
        <p:spPr bwMode="auto">
          <a:xfrm>
            <a:off x="863696" y="544760"/>
            <a:ext cx="6821487"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3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黑体" panose="02010609060101010101" pitchFamily="49" charset="-122"/>
                <a:sym typeface="Arial" panose="020B0604020202020204" pitchFamily="34" charset="0"/>
              </a:rPr>
              <a:t>目  录</a:t>
            </a:r>
            <a:endParaRPr kumimoji="0" lang="zh-CN" altLang="en-US" sz="3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Verdana" panose="020B0604030504040204"/>
              <a:sym typeface="Arial" panose="020B0604020202020204" pitchFamily="34" charset="0"/>
            </a:endParaRPr>
          </a:p>
        </p:txBody>
      </p:sp>
      <p:grpSp>
        <p:nvGrpSpPr>
          <p:cNvPr id="3" name="组合 2"/>
          <p:cNvGrpSpPr/>
          <p:nvPr/>
        </p:nvGrpSpPr>
        <p:grpSpPr>
          <a:xfrm>
            <a:off x="7400983" y="130550"/>
            <a:ext cx="1551607" cy="484630"/>
            <a:chOff x="7400983" y="130550"/>
            <a:chExt cx="1551607" cy="484630"/>
          </a:xfrm>
        </p:grpSpPr>
        <p:pic>
          <p:nvPicPr>
            <p:cNvPr id="30" name="Picture 6" descr="C:\Users\Administrator\Desktop\依普利酮片\依普利酮PPT\力美通片logo0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92" b="-13102"/>
            <a:stretch>
              <a:fillRect/>
            </a:stretch>
          </p:blipFill>
          <p:spPr bwMode="auto">
            <a:xfrm>
              <a:off x="7927256" y="130550"/>
              <a:ext cx="1025334" cy="484630"/>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t="-1" r="60205" b="-14221"/>
            <a:stretch>
              <a:fillRect/>
            </a:stretch>
          </p:blipFill>
          <p:spPr>
            <a:xfrm>
              <a:off x="7400983" y="137515"/>
              <a:ext cx="593598" cy="442216"/>
            </a:xfrm>
            <a:prstGeom prst="rect">
              <a:avLst/>
            </a:prstGeom>
          </p:spPr>
        </p:pic>
      </p:grpSp>
      <p:grpSp>
        <p:nvGrpSpPr>
          <p:cNvPr id="54" name="组合 53"/>
          <p:cNvGrpSpPr/>
          <p:nvPr/>
        </p:nvGrpSpPr>
        <p:grpSpPr>
          <a:xfrm>
            <a:off x="6392233" y="3067214"/>
            <a:ext cx="2501478" cy="1889394"/>
            <a:chOff x="6471961" y="3065906"/>
            <a:chExt cx="2322547" cy="1754245"/>
          </a:xfrm>
        </p:grpSpPr>
        <p:sp>
          <p:nvSpPr>
            <p:cNvPr id="55" name="矩形: 圆角 54"/>
            <p:cNvSpPr/>
            <p:nvPr/>
          </p:nvSpPr>
          <p:spPr>
            <a:xfrm>
              <a:off x="6471961" y="3065906"/>
              <a:ext cx="2322547" cy="1754245"/>
            </a:xfrm>
            <a:prstGeom prst="roundRect">
              <a:avLst>
                <a:gd name="adj" fmla="val 9373"/>
              </a:avLst>
            </a:prstGeom>
            <a:solidFill>
              <a:schemeClr val="bg1">
                <a:alpha val="15000"/>
              </a:schemeClr>
            </a:solidFill>
            <a:ln>
              <a:noFill/>
            </a:ln>
            <a:effectLst>
              <a:outerShdw blurRad="152400" dist="88900" dir="5400000"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55"/>
            <p:cNvGrpSpPr/>
            <p:nvPr/>
          </p:nvGrpSpPr>
          <p:grpSpPr>
            <a:xfrm>
              <a:off x="6637898" y="3132170"/>
              <a:ext cx="2047873" cy="1658412"/>
              <a:chOff x="6658272" y="2962106"/>
              <a:chExt cx="2047873" cy="1658412"/>
            </a:xfrm>
          </p:grpSpPr>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272" y="2974507"/>
                <a:ext cx="901113" cy="1252961"/>
              </a:xfrm>
              <a:prstGeom prst="rect">
                <a:avLst/>
              </a:prstGeom>
              <a:ln>
                <a:noFill/>
              </a:ln>
              <a:effectLst>
                <a:outerShdw blurRad="292100" dist="139700" dir="2700000" algn="tl" rotWithShape="0">
                  <a:srgbClr val="333333">
                    <a:alpha val="65000"/>
                  </a:srgbClr>
                </a:outerShdw>
              </a:effectLst>
            </p:spPr>
          </p:pic>
          <p:sp>
            <p:nvSpPr>
              <p:cNvPr id="58" name="矩形 57"/>
              <p:cNvSpPr/>
              <p:nvPr/>
            </p:nvSpPr>
            <p:spPr>
              <a:xfrm>
                <a:off x="6671852" y="4334756"/>
                <a:ext cx="873953" cy="285762"/>
              </a:xfrm>
              <a:prstGeom prst="rect">
                <a:avLst/>
              </a:prstGeom>
            </p:spPr>
            <p:txBody>
              <a:bodyPr wrap="none" anchor="ctr">
                <a:spAutoFit/>
              </a:bodyPr>
              <a:lstStyle/>
              <a:p>
                <a:pPr algn="ctr"/>
                <a:r>
                  <a:rPr lang="zh-CN" altLang="en-US" sz="7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国药</a:t>
                </a:r>
                <a:r>
                  <a:rPr lang="zh-CN" altLang="en-US" sz="7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准字</a:t>
                </a:r>
                <a:endParaRPr lang="en-US" altLang="zh-CN" sz="7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7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H20233974(25mg</a:t>
                </a:r>
                <a:r>
                  <a:rPr lang="en-US" altLang="zh-CN" sz="7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endParaRPr lang="zh-CN" altLang="en-US" sz="7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59" name="图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911" y="2962106"/>
                <a:ext cx="916234" cy="1277763"/>
              </a:xfrm>
              <a:prstGeom prst="rect">
                <a:avLst/>
              </a:prstGeom>
              <a:ln>
                <a:noFill/>
              </a:ln>
              <a:effectLst>
                <a:outerShdw blurRad="292100" dist="139700" dir="2700000" algn="tl" rotWithShape="0">
                  <a:srgbClr val="333333">
                    <a:alpha val="65000"/>
                  </a:srgbClr>
                </a:outerShdw>
              </a:effectLst>
            </p:spPr>
          </p:pic>
          <p:sp>
            <p:nvSpPr>
              <p:cNvPr id="60" name="矩形 59"/>
              <p:cNvSpPr/>
              <p:nvPr/>
            </p:nvSpPr>
            <p:spPr>
              <a:xfrm>
                <a:off x="7811052" y="4334756"/>
                <a:ext cx="873953" cy="285762"/>
              </a:xfrm>
              <a:prstGeom prst="rect">
                <a:avLst/>
              </a:prstGeom>
            </p:spPr>
            <p:txBody>
              <a:bodyPr wrap="none" anchor="ctr">
                <a:spAutoFit/>
              </a:bodyPr>
              <a:lstStyle/>
              <a:p>
                <a:pPr algn="ctr"/>
                <a:r>
                  <a:rPr lang="zh-CN" altLang="en-US" sz="7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国药</a:t>
                </a:r>
                <a:r>
                  <a:rPr lang="zh-CN" altLang="en-US" sz="7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准字</a:t>
                </a:r>
                <a:endParaRPr lang="en-US" altLang="zh-CN" sz="7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7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H20233980(50mg</a:t>
                </a:r>
                <a:r>
                  <a:rPr lang="en-US" altLang="zh-CN" sz="7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endParaRPr lang="zh-CN" altLang="en-US" sz="7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1" name="组合 60"/>
          <p:cNvGrpSpPr/>
          <p:nvPr/>
        </p:nvGrpSpPr>
        <p:grpSpPr>
          <a:xfrm>
            <a:off x="1037229" y="1320323"/>
            <a:ext cx="4825583" cy="3374680"/>
            <a:chOff x="1037229" y="1320323"/>
            <a:chExt cx="4825583" cy="3374680"/>
          </a:xfrm>
        </p:grpSpPr>
        <p:grpSp>
          <p:nvGrpSpPr>
            <p:cNvPr id="62" name="组合 61"/>
            <p:cNvGrpSpPr/>
            <p:nvPr/>
          </p:nvGrpSpPr>
          <p:grpSpPr>
            <a:xfrm>
              <a:off x="1037229" y="1320323"/>
              <a:ext cx="2212400" cy="850963"/>
              <a:chOff x="1508403" y="2543364"/>
              <a:chExt cx="3230494" cy="1242556"/>
            </a:xfrm>
          </p:grpSpPr>
          <p:sp>
            <p:nvSpPr>
              <p:cNvPr id="88" name="矩形 87"/>
              <p:cNvSpPr/>
              <p:nvPr/>
            </p:nvSpPr>
            <p:spPr>
              <a:xfrm>
                <a:off x="1508403" y="2543364"/>
                <a:ext cx="2996921" cy="1169658"/>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9" name="文本框 88"/>
              <p:cNvSpPr txBox="1"/>
              <p:nvPr/>
            </p:nvSpPr>
            <p:spPr>
              <a:xfrm>
                <a:off x="1625190" y="2699586"/>
                <a:ext cx="1701520" cy="461665"/>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基本信息</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矩形 89"/>
              <p:cNvSpPr/>
              <p:nvPr/>
            </p:nvSpPr>
            <p:spPr>
              <a:xfrm>
                <a:off x="1625190" y="3156489"/>
                <a:ext cx="1701520" cy="338896"/>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Basic Information</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形状 90"/>
              <p:cNvSpPr/>
              <p:nvPr/>
            </p:nvSpPr>
            <p:spPr>
              <a:xfrm>
                <a:off x="3443497" y="2769465"/>
                <a:ext cx="1295400" cy="1016455"/>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2" name="文本框 91"/>
              <p:cNvSpPr txBox="1"/>
              <p:nvPr/>
            </p:nvSpPr>
            <p:spPr>
              <a:xfrm>
                <a:off x="3863975" y="2954923"/>
                <a:ext cx="770548" cy="674112"/>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01</a:t>
                </a:r>
              </a:p>
            </p:txBody>
          </p:sp>
        </p:grpSp>
        <p:sp>
          <p:nvSpPr>
            <p:cNvPr id="63" name="矩形 62"/>
            <p:cNvSpPr/>
            <p:nvPr/>
          </p:nvSpPr>
          <p:spPr>
            <a:xfrm>
              <a:off x="1037229" y="3617929"/>
              <a:ext cx="2052438" cy="801039"/>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1121339" y="3724917"/>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公平性</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1121339" y="4037827"/>
              <a:ext cx="1203826" cy="232093"/>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Fairness</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形状 65"/>
            <p:cNvSpPr/>
            <p:nvPr/>
          </p:nvSpPr>
          <p:spPr>
            <a:xfrm>
              <a:off x="2362476" y="3772774"/>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2650440" y="3899785"/>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05</a:t>
              </a:r>
            </a:p>
          </p:txBody>
        </p:sp>
        <p:sp>
          <p:nvSpPr>
            <p:cNvPr id="68" name="矩形 67"/>
            <p:cNvSpPr/>
            <p:nvPr/>
          </p:nvSpPr>
          <p:spPr>
            <a:xfrm>
              <a:off x="1037229" y="2469123"/>
              <a:ext cx="2052438" cy="801040"/>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1117210" y="2576112"/>
              <a:ext cx="1165284"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有效性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1117210" y="2889023"/>
              <a:ext cx="1165284"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Effectiveness</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形状 70"/>
            <p:cNvSpPr/>
            <p:nvPr/>
          </p:nvSpPr>
          <p:spPr>
            <a:xfrm>
              <a:off x="2362476" y="2623969"/>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2650439" y="2750981"/>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03</a:t>
              </a:r>
            </a:p>
          </p:txBody>
        </p:sp>
        <p:sp>
          <p:nvSpPr>
            <p:cNvPr id="73" name="矩形 72"/>
            <p:cNvSpPr/>
            <p:nvPr/>
          </p:nvSpPr>
          <p:spPr>
            <a:xfrm>
              <a:off x="3650412" y="2695235"/>
              <a:ext cx="2052437" cy="801040"/>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73"/>
            <p:cNvSpPr txBox="1"/>
            <p:nvPr/>
          </p:nvSpPr>
          <p:spPr>
            <a:xfrm>
              <a:off x="3734521" y="2802224"/>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创新性</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3734521" y="3115134"/>
              <a:ext cx="1203826" cy="232093"/>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Innovation</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形状 75"/>
            <p:cNvSpPr/>
            <p:nvPr/>
          </p:nvSpPr>
          <p:spPr>
            <a:xfrm>
              <a:off x="4975659" y="2850080"/>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5263622" y="2977092"/>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04</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78" name="矩形 77"/>
            <p:cNvSpPr/>
            <p:nvPr/>
          </p:nvSpPr>
          <p:spPr>
            <a:xfrm>
              <a:off x="3650412" y="1546434"/>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9" name="文本框 78"/>
            <p:cNvSpPr txBox="1"/>
            <p:nvPr/>
          </p:nvSpPr>
          <p:spPr>
            <a:xfrm>
              <a:off x="3730393" y="1653422"/>
              <a:ext cx="1165284"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安全性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3730393" y="1966332"/>
              <a:ext cx="1165284"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Security</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形状 80"/>
            <p:cNvSpPr/>
            <p:nvPr/>
          </p:nvSpPr>
          <p:spPr>
            <a:xfrm>
              <a:off x="4975659" y="1701279"/>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81"/>
            <p:cNvSpPr txBox="1"/>
            <p:nvPr/>
          </p:nvSpPr>
          <p:spPr>
            <a:xfrm>
              <a:off x="5263623" y="1828290"/>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02</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3650412" y="3844040"/>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83"/>
            <p:cNvSpPr txBox="1"/>
            <p:nvPr/>
          </p:nvSpPr>
          <p:spPr>
            <a:xfrm>
              <a:off x="3734522" y="3951028"/>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经济性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3734522" y="4263938"/>
              <a:ext cx="1203826"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Economy</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形状 85"/>
            <p:cNvSpPr/>
            <p:nvPr/>
          </p:nvSpPr>
          <p:spPr>
            <a:xfrm>
              <a:off x="4975659" y="3998885"/>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86"/>
            <p:cNvSpPr txBox="1"/>
            <p:nvPr/>
          </p:nvSpPr>
          <p:spPr>
            <a:xfrm>
              <a:off x="5263623" y="4125896"/>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06</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51520" y="89085"/>
            <a:ext cx="8918845" cy="398780"/>
            <a:chOff x="251520" y="89085"/>
            <a:chExt cx="8918845" cy="39878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25324"/>
              <a:ext cx="1102424" cy="286134"/>
            </a:xfrm>
            <a:prstGeom prst="rect">
              <a:avLst/>
            </a:prstGeom>
            <a:ln>
              <a:noFill/>
            </a:ln>
          </p:spPr>
        </p:pic>
        <p:sp>
          <p:nvSpPr>
            <p:cNvPr id="2" name="矩形 1"/>
            <p:cNvSpPr/>
            <p:nvPr/>
          </p:nvSpPr>
          <p:spPr>
            <a:xfrm>
              <a:off x="7118645" y="108219"/>
              <a:ext cx="2051720" cy="338554"/>
            </a:xfrm>
            <a:prstGeom prst="rect">
              <a:avLst/>
            </a:prstGeom>
          </p:spPr>
          <p:txBody>
            <a:bodyPr wrap="square">
              <a:spAutoFit/>
            </a:bodyPr>
            <a:lstStyle/>
            <a:p>
              <a:r>
                <a:rPr lang="zh-CN" altLang="en-US" sz="1600">
                  <a:solidFill>
                    <a:srgbClr val="1D8D8D"/>
                  </a:solidFill>
                  <a:latin typeface="Arial" panose="020B0604020202020204" pitchFamily="34" charset="0"/>
                  <a:ea typeface="微软雅黑" panose="020B0503020204020204" pitchFamily="34" charset="-122"/>
                  <a:sym typeface="Arial" panose="020B0604020202020204" pitchFamily="34" charset="0"/>
                </a:rPr>
                <a:t>填补临床治疗空白</a:t>
              </a:r>
              <a:endParaRPr lang="zh-CN" altLang="en-US" sz="1600" dirty="0">
                <a:solidFill>
                  <a:srgbClr val="1D8D8D"/>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7"/>
            <p:cNvSpPr txBox="1"/>
            <p:nvPr/>
          </p:nvSpPr>
          <p:spPr>
            <a:xfrm>
              <a:off x="251520" y="89085"/>
              <a:ext cx="324036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01-</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基本信息</a:t>
              </a:r>
            </a:p>
          </p:txBody>
        </p:sp>
      </p:grpSp>
      <p:graphicFrame>
        <p:nvGraphicFramePr>
          <p:cNvPr id="9" name="表格 8"/>
          <p:cNvGraphicFramePr>
            <a:graphicFrameLocks noGrp="1"/>
          </p:cNvGraphicFramePr>
          <p:nvPr/>
        </p:nvGraphicFramePr>
        <p:xfrm>
          <a:off x="453283" y="744296"/>
          <a:ext cx="8075809" cy="2193214"/>
        </p:xfrm>
        <a:graphic>
          <a:graphicData uri="http://schemas.openxmlformats.org/drawingml/2006/table">
            <a:tbl>
              <a:tblPr firstCol="1" bandRow="1">
                <a:tableStyleId>{5C22544A-7EE6-4342-B048-85BDC9FD1C3A}</a:tableStyleId>
              </a:tblPr>
              <a:tblGrid>
                <a:gridCol w="2822573">
                  <a:extLst>
                    <a:ext uri="{9D8B030D-6E8A-4147-A177-3AD203B41FA5}">
                      <a16:colId xmlns:a16="http://schemas.microsoft.com/office/drawing/2014/main" val="20000"/>
                    </a:ext>
                  </a:extLst>
                </a:gridCol>
                <a:gridCol w="5253236">
                  <a:extLst>
                    <a:ext uri="{9D8B030D-6E8A-4147-A177-3AD203B41FA5}">
                      <a16:colId xmlns:a16="http://schemas.microsoft.com/office/drawing/2014/main" val="20001"/>
                    </a:ext>
                  </a:extLst>
                </a:gridCol>
              </a:tblGrid>
              <a:tr h="254464">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通用名</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商品名</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依普利酮片</a:t>
                      </a:r>
                      <a:r>
                        <a:rPr lang="en-US" altLang="zh-CN"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力美通</a:t>
                      </a:r>
                      <a:r>
                        <a:rPr lang="en-US" altLang="zh-CN" sz="1400" b="1" kern="100" baseline="300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771">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注册规格</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pPr>
                      <a:r>
                        <a:rPr 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25mg</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50mg</a:t>
                      </a:r>
                      <a:endParaRPr lang="zh-CN" sz="2000" b="0" kern="100" dirty="0">
                        <a:solidFill>
                          <a:schemeClr val="tx1"/>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771">
                <a:tc>
                  <a:txBody>
                    <a:bodyPr/>
                    <a:lstStyle/>
                    <a:p>
                      <a:pPr algn="just">
                        <a:spcAft>
                          <a:spcPts val="0"/>
                        </a:spcAft>
                      </a:pP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是否为</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OTC</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药品 </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 </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是否独家</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非</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OTC</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药品 </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 </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独家产品</a:t>
                      </a:r>
                      <a:endParaRPr 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5771">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中国大陆首次上市时间</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pPr>
                      <a:r>
                        <a:rPr 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2023</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年</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8</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月</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1</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日</a:t>
                      </a:r>
                      <a:endParaRPr lang="zh-CN" sz="2000" b="0" kern="100" dirty="0">
                        <a:solidFill>
                          <a:schemeClr val="tx1"/>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771">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全球首个上市国家</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a:t>
                      </a: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上市时间</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，批准适应症</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美国，</a:t>
                      </a:r>
                      <a:r>
                        <a:rPr 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2002</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年</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9</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月</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27</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日，高血压</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心衰</a:t>
                      </a:r>
                      <a:endParaRPr lang="zh-CN" sz="2000" b="0" kern="100" dirty="0">
                        <a:solidFill>
                          <a:schemeClr val="tx1"/>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5507">
                <a:tc>
                  <a:txBody>
                    <a:bodyPr/>
                    <a:lstStyle/>
                    <a:p>
                      <a:pPr algn="just">
                        <a:spcAft>
                          <a:spcPts val="0"/>
                        </a:spcAft>
                      </a:pPr>
                      <a:r>
                        <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rPr>
                        <a:t>国内已获批适应症</a:t>
                      </a:r>
                    </a:p>
                  </a:txBody>
                  <a:tcPr marL="68580" marR="68580" marT="0" marB="0" anchor="ctr">
                    <a:lnR w="12700" cmpd="sng">
                      <a:noFill/>
                    </a:lnR>
                    <a:solidFill>
                      <a:schemeClr val="bg1"/>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高血压。（指南推荐用于治疗</a:t>
                      </a:r>
                      <a:r>
                        <a:rPr lang="zh-CN" altLang="en-US" sz="1400" b="1" kern="10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rPr>
                        <a:t>难治性高血压</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4399">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用法用量</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口服。推荐起始剂量</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50mg</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，每日</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次。</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8649">
                <a:tc>
                  <a:txBody>
                    <a:bodyPr/>
                    <a:lstStyle/>
                    <a:p>
                      <a:pPr algn="just">
                        <a:spcAft>
                          <a:spcPts val="0"/>
                        </a:spcAft>
                      </a:pPr>
                      <a:r>
                        <a:rPr lang="zh-CN" altLang="en-US" sz="1200" kern="100" dirty="0">
                          <a:solidFill>
                            <a:srgbClr val="FF0000"/>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参照药品及选择理由</a:t>
                      </a:r>
                      <a:endParaRPr lang="zh-CN" sz="1200" kern="100" dirty="0">
                        <a:solidFill>
                          <a:srgbClr val="FF0000"/>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pPr>
                      <a:r>
                        <a:rPr lang="zh-CN" altLang="en-US" sz="1200" b="1">
                          <a:solidFill>
                            <a:srgbClr val="FF0000"/>
                          </a:solidFill>
                          <a:latin typeface="Arial" panose="020B0604020202020204" pitchFamily="34" charset="0"/>
                          <a:ea typeface="微软雅黑" panose="020B0503020204020204" pitchFamily="34" charset="-122"/>
                          <a:sym typeface="Arial" panose="020B0604020202020204" pitchFamily="34" charset="0"/>
                        </a:rPr>
                        <a:t>螺内酯是医保目录内唯一与依普利酮作用机理相同、适应症相同的甾体类盐皮质激素受体拮抗剂。</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811" y="1056323"/>
            <a:ext cx="856525" cy="1190962"/>
          </a:xfrm>
          <a:prstGeom prst="rect">
            <a:avLst/>
          </a:prstGeom>
          <a:ln>
            <a:noFill/>
          </a:ln>
          <a:effectLst>
            <a:outerShdw blurRad="50800" dist="38100" algn="l" rotWithShape="0">
              <a:prstClr val="black">
                <a:alpha val="40000"/>
              </a:prstClr>
            </a:outerShdw>
          </a:effectLst>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895" y="1047154"/>
            <a:ext cx="864096" cy="1194492"/>
          </a:xfrm>
          <a:prstGeom prst="rect">
            <a:avLst/>
          </a:prstGeom>
          <a:ln>
            <a:noFill/>
          </a:ln>
          <a:effectLst>
            <a:outerShdw blurRad="50800" dist="38100" algn="l" rotWithShape="0">
              <a:prstClr val="black">
                <a:alpha val="40000"/>
              </a:prstClr>
            </a:outerShdw>
          </a:effectLst>
        </p:spPr>
      </p:pic>
      <p:sp>
        <p:nvSpPr>
          <p:cNvPr id="30" name="矩形 29"/>
          <p:cNvSpPr/>
          <p:nvPr/>
        </p:nvSpPr>
        <p:spPr>
          <a:xfrm>
            <a:off x="395536" y="4669981"/>
            <a:ext cx="8699266" cy="215444"/>
          </a:xfrm>
          <a:prstGeom prst="rect">
            <a:avLst/>
          </a:prstGeom>
        </p:spPr>
        <p:txBody>
          <a:bodyPr wrap="square">
            <a:spAutoFit/>
          </a:bodyPr>
          <a:lstStyle/>
          <a:p>
            <a:r>
              <a:rPr lang="en-US" altLang="zh-CN" sz="800" dirty="0">
                <a:latin typeface="Arial" panose="020B0604020202020204" pitchFamily="34" charset="0"/>
                <a:ea typeface="微软雅黑" panose="020B0503020204020204" pitchFamily="34" charset="-122"/>
                <a:sym typeface="Arial" panose="020B0604020202020204" pitchFamily="34" charset="0"/>
              </a:rPr>
              <a:t>[1</a:t>
            </a:r>
            <a:r>
              <a:rPr lang="en-US" altLang="zh-CN" sz="800">
                <a:latin typeface="Arial" panose="020B0604020202020204" pitchFamily="34" charset="0"/>
                <a:ea typeface="微软雅黑" panose="020B0503020204020204" pitchFamily="34" charset="-122"/>
                <a:sym typeface="Arial" panose="020B0604020202020204" pitchFamily="34" charset="0"/>
              </a:rPr>
              <a:t>] 《</a:t>
            </a:r>
            <a:r>
              <a:rPr lang="zh-CN" altLang="en-US" sz="800">
                <a:latin typeface="Arial" panose="020B0604020202020204" pitchFamily="34" charset="0"/>
                <a:ea typeface="微软雅黑" panose="020B0503020204020204" pitchFamily="34" charset="-122"/>
                <a:sym typeface="Arial" panose="020B0604020202020204" pitchFamily="34" charset="0"/>
              </a:rPr>
              <a:t>中国心血管健康与疾病报告</a:t>
            </a:r>
            <a:r>
              <a:rPr lang="en-US" altLang="zh-CN" sz="800">
                <a:latin typeface="Arial" panose="020B0604020202020204" pitchFamily="34" charset="0"/>
                <a:ea typeface="微软雅黑" panose="020B0503020204020204" pitchFamily="34" charset="-122"/>
                <a:sym typeface="Arial" panose="020B0604020202020204" pitchFamily="34" charset="0"/>
              </a:rPr>
              <a:t>2022 》       [</a:t>
            </a:r>
            <a:r>
              <a:rPr lang="en-US" altLang="zh-CN" sz="800" dirty="0">
                <a:latin typeface="Arial" panose="020B0604020202020204" pitchFamily="34" charset="0"/>
                <a:ea typeface="微软雅黑" panose="020B0503020204020204" pitchFamily="34" charset="-122"/>
                <a:sym typeface="Arial" panose="020B0604020202020204" pitchFamily="34" charset="0"/>
              </a:rPr>
              <a:t>2</a:t>
            </a:r>
            <a:r>
              <a:rPr lang="en-US" altLang="zh-CN" sz="800">
                <a:latin typeface="Arial" panose="020B0604020202020204" pitchFamily="34" charset="0"/>
                <a:ea typeface="微软雅黑" panose="020B0503020204020204" pitchFamily="34" charset="-122"/>
                <a:sym typeface="Arial" panose="020B0604020202020204" pitchFamily="34" charset="0"/>
              </a:rPr>
              <a:t>]《</a:t>
            </a:r>
            <a:r>
              <a:rPr lang="en-US" altLang="zh-CN" sz="800" dirty="0">
                <a:latin typeface="Arial" panose="020B0604020202020204" pitchFamily="34" charset="0"/>
                <a:ea typeface="微软雅黑" panose="020B0503020204020204" pitchFamily="34" charset="-122"/>
                <a:sym typeface="Arial" panose="020B0604020202020204" pitchFamily="34" charset="0"/>
              </a:rPr>
              <a:t>2024</a:t>
            </a:r>
            <a:r>
              <a:rPr lang="zh-CN" altLang="en-US" sz="800" dirty="0">
                <a:latin typeface="Arial" panose="020B0604020202020204" pitchFamily="34" charset="0"/>
                <a:ea typeface="微软雅黑" panose="020B0503020204020204" pitchFamily="34" charset="-122"/>
                <a:sym typeface="Arial" panose="020B0604020202020204" pitchFamily="34" charset="0"/>
              </a:rPr>
              <a:t>难治性高血压血压管理中国专家共识</a:t>
            </a:r>
            <a:r>
              <a:rPr lang="en-US" altLang="zh-CN" sz="800">
                <a:latin typeface="Arial" panose="020B0604020202020204" pitchFamily="34" charset="0"/>
                <a:ea typeface="微软雅黑" panose="020B0503020204020204" pitchFamily="34" charset="-122"/>
                <a:sym typeface="Arial" panose="020B0604020202020204" pitchFamily="34" charset="0"/>
              </a:rPr>
              <a:t>》          [3] </a:t>
            </a:r>
            <a:r>
              <a:rPr lang="en-US" altLang="zh-CN" sz="800" dirty="0">
                <a:latin typeface="Arial" panose="020B0604020202020204" pitchFamily="34" charset="0"/>
                <a:ea typeface="微软雅黑" panose="020B0503020204020204" pitchFamily="34" charset="-122"/>
                <a:sym typeface="Arial" panose="020B0604020202020204" pitchFamily="34" charset="0"/>
              </a:rPr>
              <a:t>J </a:t>
            </a:r>
            <a:r>
              <a:rPr lang="en-US" altLang="zh-CN" sz="800" dirty="0" err="1">
                <a:latin typeface="Arial" panose="020B0604020202020204" pitchFamily="34" charset="0"/>
                <a:ea typeface="微软雅黑" panose="020B0503020204020204" pitchFamily="34" charset="-122"/>
                <a:sym typeface="Arial" panose="020B0604020202020204" pitchFamily="34" charset="0"/>
              </a:rPr>
              <a:t>Hypertens</a:t>
            </a:r>
            <a:r>
              <a:rPr lang="en-US" altLang="zh-CN" sz="800" dirty="0">
                <a:latin typeface="Arial" panose="020B0604020202020204" pitchFamily="34" charset="0"/>
                <a:ea typeface="微软雅黑" panose="020B0503020204020204" pitchFamily="34" charset="-122"/>
                <a:sym typeface="Arial" panose="020B0604020202020204" pitchFamily="34" charset="0"/>
              </a:rPr>
              <a:t>. 2014;32:415–422</a:t>
            </a:r>
          </a:p>
        </p:txBody>
      </p:sp>
      <p:grpSp>
        <p:nvGrpSpPr>
          <p:cNvPr id="19" name="组合 18"/>
          <p:cNvGrpSpPr/>
          <p:nvPr/>
        </p:nvGrpSpPr>
        <p:grpSpPr>
          <a:xfrm>
            <a:off x="477716" y="3072179"/>
            <a:ext cx="7982716" cy="1460776"/>
            <a:chOff x="467543" y="2975288"/>
            <a:chExt cx="7982716" cy="1460776"/>
          </a:xfrm>
        </p:grpSpPr>
        <p:grpSp>
          <p:nvGrpSpPr>
            <p:cNvPr id="20" name="组合 19"/>
            <p:cNvGrpSpPr/>
            <p:nvPr/>
          </p:nvGrpSpPr>
          <p:grpSpPr>
            <a:xfrm>
              <a:off x="467544" y="2975288"/>
              <a:ext cx="7982715" cy="1443787"/>
              <a:chOff x="341143" y="679720"/>
              <a:chExt cx="7982715" cy="1494789"/>
            </a:xfrm>
          </p:grpSpPr>
          <p:sp>
            <p:nvSpPr>
              <p:cNvPr id="22" name="矩形 21"/>
              <p:cNvSpPr/>
              <p:nvPr/>
            </p:nvSpPr>
            <p:spPr>
              <a:xfrm>
                <a:off x="341143" y="868796"/>
                <a:ext cx="7982715" cy="1305713"/>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341144" y="679720"/>
                <a:ext cx="3502214" cy="397965"/>
              </a:xfrm>
              <a:prstGeom prst="rect">
                <a:avLst/>
              </a:prstGeom>
              <a:solidFill>
                <a:srgbClr val="3EB0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E8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6"/>
              <p:cNvSpPr txBox="1">
                <a:spLocks noChangeArrowheads="1"/>
              </p:cNvSpPr>
              <p:nvPr/>
            </p:nvSpPr>
            <p:spPr>
              <a:xfrm>
                <a:off x="341145" y="709341"/>
                <a:ext cx="5419725" cy="68770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高血压</a:t>
                </a:r>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难治性高血压</a:t>
                </a:r>
                <a:r>
                  <a:rPr lang="en-US" altLang="zh-CN"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a:t>
                </a:r>
                <a:r>
                  <a:rPr lang="zh-CN" altLang="en-US"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基本情况</a:t>
                </a:r>
              </a:p>
            </p:txBody>
          </p:sp>
        </p:grpSp>
        <p:sp>
          <p:nvSpPr>
            <p:cNvPr id="3" name="矩形 2"/>
            <p:cNvSpPr/>
            <p:nvPr/>
          </p:nvSpPr>
          <p:spPr>
            <a:xfrm>
              <a:off x="467543" y="3405397"/>
              <a:ext cx="7931361" cy="1030667"/>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我国成人高血压发病率约</a:t>
              </a:r>
              <a:r>
                <a:rPr lang="en-US" altLang="zh-CN" sz="1200">
                  <a:latin typeface="微软雅黑" panose="020B0503020204020204" pitchFamily="34" charset="-122"/>
                  <a:ea typeface="微软雅黑" panose="020B0503020204020204" pitchFamily="34" charset="-122"/>
                </a:rPr>
                <a:t>27%</a:t>
              </a:r>
              <a:r>
                <a:rPr lang="zh-CN" altLang="en-US" sz="1200">
                  <a:latin typeface="微软雅黑" panose="020B0503020204020204" pitchFamily="34" charset="-122"/>
                  <a:ea typeface="微软雅黑" panose="020B0503020204020204" pitchFamily="34" charset="-122"/>
                </a:rPr>
                <a:t>，治疗率为</a:t>
              </a:r>
              <a:r>
                <a:rPr lang="en-US" altLang="zh-CN" sz="1200">
                  <a:latin typeface="微软雅黑" panose="020B0503020204020204" pitchFamily="34" charset="-122"/>
                  <a:ea typeface="微软雅黑" panose="020B0503020204020204" pitchFamily="34" charset="-122"/>
                </a:rPr>
                <a:t>45.8% </a:t>
              </a:r>
              <a:r>
                <a:rPr lang="en-US" altLang="zh-CN" sz="1200" baseline="30000">
                  <a:latin typeface="微软雅黑" panose="020B0503020204020204" pitchFamily="34" charset="-122"/>
                  <a:ea typeface="微软雅黑" panose="020B0503020204020204" pitchFamily="34" charset="-122"/>
                </a:rPr>
                <a:t>[1</a:t>
              </a:r>
              <a:r>
                <a:rPr lang="en-US" altLang="zh-CN" sz="1200" baseline="300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难治性高血压约占接受治疗人群的</a:t>
              </a:r>
              <a:r>
                <a:rPr lang="en-US" altLang="zh-CN" sz="1200">
                  <a:latin typeface="微软雅黑" panose="020B0503020204020204" pitchFamily="34" charset="-122"/>
                  <a:ea typeface="微软雅黑" panose="020B0503020204020204" pitchFamily="34" charset="-122"/>
                </a:rPr>
                <a:t>8.8%</a:t>
              </a:r>
              <a:r>
                <a:rPr lang="en-US" altLang="zh-CN" sz="1200" baseline="30000">
                  <a:latin typeface="微软雅黑" panose="020B0503020204020204" pitchFamily="34" charset="-122"/>
                  <a:ea typeface="微软雅黑" panose="020B0503020204020204" pitchFamily="34" charset="-122"/>
                </a:rPr>
                <a:t> [2] </a:t>
              </a:r>
              <a:r>
                <a:rPr lang="zh-CN" altLang="en-US" sz="1200">
                  <a:latin typeface="微软雅黑" panose="020B0503020204020204" pitchFamily="34" charset="-122"/>
                  <a:ea typeface="微软雅黑" panose="020B0503020204020204" pitchFamily="34" charset="-122"/>
                </a:rPr>
                <a:t>，约</a:t>
              </a:r>
              <a:r>
                <a:rPr lang="en-US" altLang="zh-CN" sz="1200">
                  <a:latin typeface="微软雅黑" panose="020B0503020204020204" pitchFamily="34" charset="-122"/>
                  <a:ea typeface="微软雅黑" panose="020B0503020204020204" pitchFamily="34" charset="-122"/>
                </a:rPr>
                <a:t>1100</a:t>
              </a:r>
              <a:r>
                <a:rPr lang="zh-CN" altLang="en-US" sz="1200">
                  <a:latin typeface="微软雅黑" panose="020B0503020204020204" pitchFamily="34" charset="-122"/>
                  <a:ea typeface="微软雅黑" panose="020B0503020204020204" pitchFamily="34" charset="-122"/>
                </a:rPr>
                <a:t>万人，</a:t>
              </a:r>
              <a:r>
                <a:rPr lang="zh-CN" altLang="en-US" sz="1200" dirty="0">
                  <a:latin typeface="微软雅黑" panose="020B0503020204020204" pitchFamily="34" charset="-122"/>
                  <a:ea typeface="微软雅黑" panose="020B0503020204020204" pitchFamily="34" charset="-122"/>
                </a:rPr>
                <a:t>发生</a:t>
              </a:r>
              <a:r>
                <a:rPr lang="zh-CN" altLang="en-US" sz="1200">
                  <a:latin typeface="微软雅黑" panose="020B0503020204020204" pitchFamily="34" charset="-122"/>
                  <a:ea typeface="微软雅黑" panose="020B0503020204020204" pitchFamily="34" charset="-122"/>
                </a:rPr>
                <a:t>主要心脑血管</a:t>
              </a:r>
              <a:r>
                <a:rPr lang="zh-CN" altLang="en-US" sz="1200" dirty="0">
                  <a:latin typeface="微软雅黑" panose="020B0503020204020204" pitchFamily="34" charset="-122"/>
                  <a:ea typeface="微软雅黑" panose="020B0503020204020204" pitchFamily="34" charset="-122"/>
                </a:rPr>
                <a:t>事件的风险是原发性高血压的</a:t>
              </a:r>
              <a:r>
                <a:rPr lang="en-US" altLang="zh-CN" sz="1200" dirty="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倍</a:t>
              </a:r>
              <a:r>
                <a:rPr lang="en-US" altLang="zh-CN" sz="1200" baseline="30000">
                  <a:latin typeface="微软雅黑" panose="020B0503020204020204" pitchFamily="34" charset="-122"/>
                  <a:ea typeface="微软雅黑" panose="020B0503020204020204" pitchFamily="34" charset="-122"/>
                </a:rPr>
                <a:t>[3]</a:t>
              </a:r>
              <a:r>
                <a:rPr lang="en-US" altLang="zh-CN" sz="120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盐皮质激素受体拮抗剂（</a:t>
              </a:r>
              <a:r>
                <a:rPr lang="en-US" altLang="zh-CN" sz="1200" dirty="0">
                  <a:latin typeface="微软雅黑" panose="020B0503020204020204" pitchFamily="34" charset="-122"/>
                  <a:ea typeface="微软雅黑" panose="020B0503020204020204" pitchFamily="34" charset="-122"/>
                </a:rPr>
                <a:t>MRA</a:t>
              </a:r>
              <a:r>
                <a:rPr lang="zh-CN" altLang="en-US" sz="1200" dirty="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是治疗难治性高血压的推荐药物</a:t>
              </a:r>
              <a:r>
                <a:rPr lang="en-US" altLang="zh-CN" sz="1200" baseline="3000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400" b="1">
                  <a:solidFill>
                    <a:srgbClr val="FF0000"/>
                  </a:solidFill>
                  <a:latin typeface="微软雅黑" panose="020B0503020204020204" pitchFamily="34" charset="-122"/>
                  <a:ea typeface="微软雅黑" panose="020B0503020204020204" pitchFamily="34" charset="-122"/>
                </a:rPr>
                <a:t>长期以来</a:t>
              </a:r>
              <a:r>
                <a:rPr lang="zh-CN" altLang="en-US" sz="1400" b="1" dirty="0">
                  <a:solidFill>
                    <a:srgbClr val="FF0000"/>
                  </a:solidFill>
                  <a:latin typeface="微软雅黑" panose="020B0503020204020204" pitchFamily="34" charset="-122"/>
                  <a:ea typeface="微软雅黑" panose="020B0503020204020204" pitchFamily="34" charset="-122"/>
                </a:rPr>
                <a:t>，国内只有螺内酯可用，因</a:t>
              </a:r>
              <a:r>
                <a:rPr lang="zh-CN" altLang="en-US" sz="1400" b="1">
                  <a:solidFill>
                    <a:srgbClr val="FF0000"/>
                  </a:solidFill>
                  <a:latin typeface="微软雅黑" panose="020B0503020204020204" pitchFamily="34" charset="-122"/>
                  <a:ea typeface="微软雅黑" panose="020B0503020204020204" pitchFamily="34" charset="-122"/>
                </a:rPr>
                <a:t>其不良反发生应率高，导致停药率高，心脑血管事件高发。</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16202" y="748011"/>
            <a:ext cx="4503582" cy="1733788"/>
            <a:chOff x="340115" y="809693"/>
            <a:chExt cx="3501420" cy="1733788"/>
          </a:xfrm>
        </p:grpSpPr>
        <p:sp>
          <p:nvSpPr>
            <p:cNvPr id="18" name="矩形 17"/>
            <p:cNvSpPr/>
            <p:nvPr/>
          </p:nvSpPr>
          <p:spPr>
            <a:xfrm>
              <a:off x="351759" y="959171"/>
              <a:ext cx="3489776" cy="158431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340116" y="809693"/>
              <a:ext cx="1544930"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与</a:t>
              </a:r>
              <a:r>
                <a:rPr lang="en-US" altLang="zh-CN"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螺内酯</a:t>
              </a:r>
              <a:r>
                <a:rPr lang="en-US" altLang="zh-CN"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 </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相比</a:t>
              </a:r>
            </a:p>
          </p:txBody>
        </p:sp>
        <p:sp>
          <p:nvSpPr>
            <p:cNvPr id="29" name="文本框 28"/>
            <p:cNvSpPr txBox="1"/>
            <p:nvPr/>
          </p:nvSpPr>
          <p:spPr>
            <a:xfrm>
              <a:off x="340115" y="1218487"/>
              <a:ext cx="3501420" cy="125726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300" dirty="0">
                  <a:latin typeface="Arial" panose="020B0604020202020204" pitchFamily="34" charset="0"/>
                  <a:ea typeface="微软雅黑" panose="020B0503020204020204" pitchFamily="34" charset="-122"/>
                  <a:sym typeface="Arial" panose="020B0604020202020204" pitchFamily="34" charset="0"/>
                </a:rPr>
                <a:t>依普利酮对盐皮质激素受体具有</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更高的选择性</a:t>
              </a:r>
              <a:r>
                <a:rPr lang="en-US" altLang="zh-CN" sz="1300" baseline="30000" dirty="0">
                  <a:latin typeface="Arial" panose="020B0604020202020204" pitchFamily="34" charset="0"/>
                  <a:ea typeface="微软雅黑" panose="020B0503020204020204" pitchFamily="34" charset="-122"/>
                  <a:sym typeface="Arial" panose="020B0604020202020204" pitchFamily="34" charset="0"/>
                </a:rPr>
                <a:t>[1] </a:t>
              </a:r>
              <a:endParaRPr lang="en-US" altLang="zh-CN" sz="1300" dirty="0">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sz="1300" dirty="0">
                  <a:latin typeface="Arial" panose="020B0604020202020204" pitchFamily="34" charset="0"/>
                  <a:ea typeface="微软雅黑" panose="020B0503020204020204" pitchFamily="34" charset="-122"/>
                  <a:sym typeface="Arial" panose="020B0604020202020204" pitchFamily="34" charset="0"/>
                </a:rPr>
                <a:t>依普利酮发生</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高血钾不良反应</a:t>
              </a:r>
              <a:r>
                <a:rPr lang="zh-CN" altLang="en-US" sz="1300" dirty="0">
                  <a:latin typeface="Arial" panose="020B0604020202020204" pitchFamily="34" charset="0"/>
                  <a:ea typeface="微软雅黑" panose="020B0503020204020204" pitchFamily="34" charset="-122"/>
                  <a:sym typeface="Arial" panose="020B0604020202020204" pitchFamily="34" charset="0"/>
                </a:rPr>
                <a:t>发生率比螺内酯</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低</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93.46%</a:t>
              </a:r>
            </a:p>
            <a:p>
              <a:pPr marL="285750" indent="-285750">
                <a:lnSpc>
                  <a:spcPct val="150000"/>
                </a:lnSpc>
                <a:buFont typeface="Arial" panose="020B0604020202020204" pitchFamily="34" charset="0"/>
                <a:buChar char="•"/>
              </a:pPr>
              <a:r>
                <a:rPr lang="zh-CN" altLang="en-US" sz="1300" dirty="0">
                  <a:latin typeface="Arial" panose="020B0604020202020204" pitchFamily="34" charset="0"/>
                  <a:ea typeface="微软雅黑" panose="020B0503020204020204" pitchFamily="34" charset="-122"/>
                  <a:sym typeface="Arial" panose="020B0604020202020204" pitchFamily="34" charset="0"/>
                </a:rPr>
                <a:t>依普利酮发生</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性相关不良反应</a:t>
              </a:r>
              <a:r>
                <a:rPr lang="zh-CN" altLang="en-US" sz="1300" dirty="0">
                  <a:latin typeface="Arial" panose="020B0604020202020204" pitchFamily="34" charset="0"/>
                  <a:ea typeface="微软雅黑" panose="020B0503020204020204" pitchFamily="34" charset="-122"/>
                  <a:sym typeface="Arial" panose="020B0604020202020204" pitchFamily="34" charset="0"/>
                </a:rPr>
                <a:t>发生率</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低</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96.15% </a:t>
              </a:r>
              <a:r>
                <a:rPr lang="en-US" altLang="zh-CN" sz="1300" baseline="30000" dirty="0">
                  <a:latin typeface="Arial" panose="020B0604020202020204" pitchFamily="34" charset="0"/>
                  <a:ea typeface="微软雅黑" panose="020B0503020204020204" pitchFamily="34" charset="-122"/>
                  <a:sym typeface="Arial" panose="020B0604020202020204" pitchFamily="34" charset="0"/>
                </a:rPr>
                <a:t>[2-6] </a:t>
              </a:r>
            </a:p>
            <a:p>
              <a:pPr marL="285750" indent="-285750">
                <a:lnSpc>
                  <a:spcPct val="150000"/>
                </a:lnSpc>
                <a:buFont typeface="Arial" panose="020B0604020202020204" pitchFamily="34" charset="0"/>
                <a:buChar char="•"/>
              </a:pPr>
              <a:r>
                <a:rPr lang="zh-CN" altLang="en-US" sz="1300" dirty="0">
                  <a:latin typeface="Arial" panose="020B0604020202020204" pitchFamily="34" charset="0"/>
                  <a:ea typeface="微软雅黑" panose="020B0503020204020204" pitchFamily="34" charset="-122"/>
                  <a:sym typeface="Arial" panose="020B0604020202020204" pitchFamily="34" charset="0"/>
                </a:rPr>
                <a:t>依普利酮的</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依从性远高于螺内酯</a:t>
              </a:r>
              <a:r>
                <a:rPr lang="en-US" altLang="zh-CN" sz="1300" baseline="30000" dirty="0">
                  <a:latin typeface="Arial" panose="020B0604020202020204" pitchFamily="34" charset="0"/>
                  <a:ea typeface="微软雅黑" panose="020B0503020204020204" pitchFamily="34" charset="-122"/>
                  <a:sym typeface="Arial" panose="020B0604020202020204" pitchFamily="34" charset="0"/>
                </a:rPr>
                <a:t>[7] </a:t>
              </a:r>
            </a:p>
          </p:txBody>
        </p:sp>
      </p:grpSp>
      <p:grpSp>
        <p:nvGrpSpPr>
          <p:cNvPr id="50" name="组合 49"/>
          <p:cNvGrpSpPr/>
          <p:nvPr/>
        </p:nvGrpSpPr>
        <p:grpSpPr>
          <a:xfrm>
            <a:off x="216203" y="2652695"/>
            <a:ext cx="8618367" cy="1691023"/>
            <a:chOff x="340116" y="809693"/>
            <a:chExt cx="4225341" cy="1691023"/>
          </a:xfrm>
        </p:grpSpPr>
        <p:sp>
          <p:nvSpPr>
            <p:cNvPr id="51" name="矩形 50"/>
            <p:cNvSpPr/>
            <p:nvPr/>
          </p:nvSpPr>
          <p:spPr>
            <a:xfrm>
              <a:off x="351759" y="959171"/>
              <a:ext cx="4213698" cy="154154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340116" y="809693"/>
              <a:ext cx="1544930"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满足临床</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治疗</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需求</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p:cNvSpPr txBox="1"/>
            <p:nvPr/>
          </p:nvSpPr>
          <p:spPr>
            <a:xfrm>
              <a:off x="341758" y="1184036"/>
              <a:ext cx="4108379" cy="1280800"/>
            </a:xfrm>
            <a:prstGeom prst="rect">
              <a:avLst/>
            </a:prstGeom>
            <a:noFill/>
          </p:spPr>
          <p:txBody>
            <a:bodyPr wrap="square">
              <a:spAutoFit/>
            </a:bodyPr>
            <a:lstStyle/>
            <a:p>
              <a:pPr marL="285750" indent="-285750" algn="just">
                <a:lnSpc>
                  <a:spcPct val="130000"/>
                </a:lnSpc>
                <a:spcBef>
                  <a:spcPts val="600"/>
                </a:spcBef>
                <a:spcAft>
                  <a:spcPts val="600"/>
                </a:spcAft>
                <a:buFont typeface="Arial" panose="020B0604020202020204" pitchFamily="34" charset="0"/>
                <a:buChar char="•"/>
              </a:pPr>
              <a:r>
                <a:rPr lang="zh-CN" altLang="en-US" sz="1300" dirty="0">
                  <a:latin typeface="Arial" panose="020B0604020202020204" pitchFamily="34" charset="0"/>
                  <a:ea typeface="微软雅黑" panose="020B0503020204020204" pitchFamily="34" charset="-122"/>
                  <a:sym typeface="Arial" panose="020B0604020202020204" pitchFamily="34" charset="0"/>
                </a:rPr>
                <a:t>盐皮质激素受体拮抗剂（</a:t>
              </a:r>
              <a:r>
                <a:rPr lang="en-US" altLang="zh-CN" sz="1300" dirty="0">
                  <a:latin typeface="Arial" panose="020B0604020202020204" pitchFamily="34" charset="0"/>
                  <a:ea typeface="微软雅黑" panose="020B0503020204020204" pitchFamily="34" charset="-122"/>
                  <a:sym typeface="Arial" panose="020B0604020202020204" pitchFamily="34" charset="0"/>
                </a:rPr>
                <a:t>MRA</a:t>
              </a:r>
              <a:r>
                <a:rPr lang="zh-CN" altLang="en-US" sz="1300" dirty="0">
                  <a:latin typeface="Arial" panose="020B0604020202020204" pitchFamily="34" charset="0"/>
                  <a:ea typeface="微软雅黑" panose="020B0503020204020204" pitchFamily="34" charset="-122"/>
                  <a:sym typeface="Arial" panose="020B0604020202020204" pitchFamily="34" charset="0"/>
                </a:rPr>
                <a:t>）是治疗难治性高血压的推荐药物，长期以来，国内只有螺内酯可用，但因不良反应率较高，有条件的患者选择“海外风险代购”，大部分不耐受者则被迫停药。</a:t>
              </a:r>
              <a:endParaRPr lang="en-US" altLang="zh-CN" sz="1300" dirty="0">
                <a:latin typeface="Arial" panose="020B0604020202020204" pitchFamily="34" charset="0"/>
                <a:ea typeface="微软雅黑" panose="020B0503020204020204" pitchFamily="34" charset="-122"/>
                <a:sym typeface="Arial" panose="020B0604020202020204" pitchFamily="34" charset="0"/>
              </a:endParaRPr>
            </a:p>
            <a:p>
              <a:pPr marL="285750" indent="-285750" algn="just">
                <a:lnSpc>
                  <a:spcPct val="130000"/>
                </a:lnSpc>
                <a:spcBef>
                  <a:spcPts val="600"/>
                </a:spcBef>
                <a:spcAft>
                  <a:spcPts val="600"/>
                </a:spcAft>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依普利酮的上市，打破了原研产品不进入中国的局面，填补了临床治疗空白，</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为螺内酯不耐受的难治性高血压患者长期治疗提供了安全的用药选择，满足了临床需求。</a:t>
              </a:r>
              <a:endPar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文本框 53"/>
          <p:cNvSpPr txBox="1"/>
          <p:nvPr/>
        </p:nvSpPr>
        <p:spPr>
          <a:xfrm>
            <a:off x="185630" y="4518914"/>
            <a:ext cx="8511619" cy="338554"/>
          </a:xfrm>
          <a:prstGeom prst="rect">
            <a:avLst/>
          </a:prstGeom>
          <a:noFill/>
        </p:spPr>
        <p:txBody>
          <a:bodyPr wrap="square">
            <a:spAutoFit/>
          </a:bodyPr>
          <a:lstStyle/>
          <a:p>
            <a:r>
              <a:rPr lang="en-US" altLang="zh-CN" sz="800" dirty="0">
                <a:latin typeface="Arial" panose="020B0604020202020204" pitchFamily="34" charset="0"/>
                <a:ea typeface="微软雅黑" panose="020B0503020204020204" pitchFamily="34" charset="-122"/>
                <a:sym typeface="Arial" panose="020B0604020202020204" pitchFamily="34" charset="0"/>
              </a:rPr>
              <a:t>[1] J Biol Chem. 2010; 285(39):</a:t>
            </a:r>
            <a:r>
              <a:rPr lang="zh-CN" altLang="en-US" sz="800" dirty="0">
                <a:latin typeface="Arial" panose="020B0604020202020204" pitchFamily="34" charset="0"/>
                <a:ea typeface="微软雅黑" panose="020B0503020204020204" pitchFamily="34" charset="-122"/>
                <a:sym typeface="Arial" panose="020B0604020202020204" pitchFamily="34" charset="0"/>
              </a:rPr>
              <a:t> </a:t>
            </a:r>
            <a:r>
              <a:rPr lang="en-US" altLang="zh-CN" sz="800" dirty="0">
                <a:latin typeface="Arial" panose="020B0604020202020204" pitchFamily="34" charset="0"/>
                <a:ea typeface="微软雅黑" panose="020B0503020204020204" pitchFamily="34" charset="-122"/>
                <a:sym typeface="Arial" panose="020B0604020202020204" pitchFamily="34" charset="0"/>
              </a:rPr>
              <a:t>29932-29940.</a:t>
            </a:r>
            <a:r>
              <a:rPr lang="zh-CN" altLang="en-US" sz="800" dirty="0">
                <a:latin typeface="Arial" panose="020B0604020202020204" pitchFamily="34" charset="0"/>
                <a:ea typeface="微软雅黑" panose="020B0503020204020204" pitchFamily="34" charset="-122"/>
                <a:sym typeface="Arial" panose="020B0604020202020204" pitchFamily="34" charset="0"/>
              </a:rPr>
              <a:t>           </a:t>
            </a:r>
            <a:r>
              <a:rPr lang="en-US" altLang="zh-CN" sz="800" dirty="0">
                <a:latin typeface="Arial" panose="020B0604020202020204" pitchFamily="34" charset="0"/>
                <a:ea typeface="微软雅黑" panose="020B0503020204020204" pitchFamily="34" charset="-122"/>
                <a:sym typeface="Arial" panose="020B0604020202020204" pitchFamily="34" charset="0"/>
              </a:rPr>
              <a:t>[2] Am J </a:t>
            </a:r>
            <a:r>
              <a:rPr lang="en-US" altLang="zh-CN" sz="800" dirty="0" err="1">
                <a:latin typeface="Arial" panose="020B0604020202020204" pitchFamily="34" charset="0"/>
                <a:ea typeface="微软雅黑" panose="020B0503020204020204" pitchFamily="34" charset="-122"/>
                <a:sym typeface="Arial" panose="020B0604020202020204" pitchFamily="34" charset="0"/>
              </a:rPr>
              <a:t>Cardiol</a:t>
            </a:r>
            <a:r>
              <a:rPr lang="en-US" altLang="zh-CN" sz="800" dirty="0">
                <a:latin typeface="Arial" panose="020B0604020202020204" pitchFamily="34" charset="0"/>
                <a:ea typeface="微软雅黑" panose="020B0503020204020204" pitchFamily="34" charset="-122"/>
                <a:sym typeface="Arial" panose="020B0604020202020204" pitchFamily="34" charset="0"/>
              </a:rPr>
              <a:t>. 1987;60(10):820-825.          [3] </a:t>
            </a:r>
            <a:r>
              <a:rPr lang="de-DE" altLang="zh-CN" sz="800" dirty="0">
                <a:latin typeface="Arial" panose="020B0604020202020204" pitchFamily="34" charset="0"/>
                <a:ea typeface="微软雅黑" panose="020B0503020204020204" pitchFamily="34" charset="-122"/>
                <a:sym typeface="Arial" panose="020B0604020202020204" pitchFamily="34" charset="0"/>
              </a:rPr>
              <a:t>J Clin Hypertens 2011;13(8):629-31.</a:t>
            </a:r>
            <a:r>
              <a:rPr lang="en-US" altLang="zh-CN" sz="800" dirty="0">
                <a:latin typeface="Arial" panose="020B0604020202020204" pitchFamily="34" charset="0"/>
                <a:ea typeface="微软雅黑" panose="020B0503020204020204" pitchFamily="34" charset="-122"/>
                <a:sym typeface="Arial" panose="020B0604020202020204" pitchFamily="34" charset="0"/>
              </a:rPr>
              <a:t>         </a:t>
            </a:r>
          </a:p>
          <a:p>
            <a:r>
              <a:rPr lang="en-US" altLang="zh-CN" sz="800" dirty="0">
                <a:latin typeface="Arial" panose="020B0604020202020204" pitchFamily="34" charset="0"/>
                <a:ea typeface="微软雅黑" panose="020B0503020204020204" pitchFamily="34" charset="-122"/>
                <a:sym typeface="Arial" panose="020B0604020202020204" pitchFamily="34" charset="0"/>
              </a:rPr>
              <a:t>[4] </a:t>
            </a:r>
            <a:r>
              <a:rPr lang="zh-CN" altLang="en-US" sz="800" dirty="0">
                <a:latin typeface="Arial" panose="020B0604020202020204" pitchFamily="34" charset="0"/>
                <a:ea typeface="微软雅黑" panose="020B0503020204020204" pitchFamily="34" charset="-122"/>
                <a:sym typeface="Arial" panose="020B0604020202020204" pitchFamily="34" charset="0"/>
              </a:rPr>
              <a:t>螺内酯说明书       </a:t>
            </a:r>
            <a:r>
              <a:rPr lang="en-US" altLang="zh-CN" sz="800" dirty="0">
                <a:latin typeface="Arial" panose="020B0604020202020204" pitchFamily="34" charset="0"/>
                <a:ea typeface="微软雅黑" panose="020B0503020204020204" pitchFamily="34" charset="-122"/>
                <a:sym typeface="Arial" panose="020B0604020202020204" pitchFamily="34" charset="0"/>
              </a:rPr>
              <a:t>[5] Expert </a:t>
            </a:r>
            <a:r>
              <a:rPr lang="en-US" altLang="zh-CN" sz="800" dirty="0" err="1">
                <a:latin typeface="Arial" panose="020B0604020202020204" pitchFamily="34" charset="0"/>
                <a:ea typeface="微软雅黑" panose="020B0503020204020204" pitchFamily="34" charset="-122"/>
                <a:sym typeface="Arial" panose="020B0604020202020204" pitchFamily="34" charset="0"/>
              </a:rPr>
              <a:t>Opin</a:t>
            </a:r>
            <a:r>
              <a:rPr lang="en-US" altLang="zh-CN" sz="800" dirty="0">
                <a:latin typeface="Arial" panose="020B0604020202020204" pitchFamily="34" charset="0"/>
                <a:ea typeface="微软雅黑" panose="020B0503020204020204" pitchFamily="34" charset="-122"/>
                <a:sym typeface="Arial" panose="020B0604020202020204" pitchFamily="34" charset="0"/>
              </a:rPr>
              <a:t> </a:t>
            </a:r>
            <a:r>
              <a:rPr lang="en-US" altLang="zh-CN" sz="800" dirty="0" err="1">
                <a:latin typeface="Arial" panose="020B0604020202020204" pitchFamily="34" charset="0"/>
                <a:ea typeface="微软雅黑" panose="020B0503020204020204" pitchFamily="34" charset="-122"/>
                <a:sym typeface="Arial" panose="020B0604020202020204" pitchFamily="34" charset="0"/>
              </a:rPr>
              <a:t>Pharmacother</a:t>
            </a:r>
            <a:r>
              <a:rPr lang="en-US" altLang="zh-CN" sz="800" dirty="0">
                <a:latin typeface="Arial" panose="020B0604020202020204" pitchFamily="34" charset="0"/>
                <a:ea typeface="微软雅黑" panose="020B0503020204020204" pitchFamily="34" charset="-122"/>
                <a:sym typeface="Arial" panose="020B0604020202020204" pitchFamily="34" charset="0"/>
              </a:rPr>
              <a:t> 2022;23(15):1737-1751.</a:t>
            </a:r>
            <a:r>
              <a:rPr lang="zh-CN" altLang="en-US" sz="800" dirty="0">
                <a:latin typeface="Arial" panose="020B0604020202020204" pitchFamily="34" charset="0"/>
                <a:ea typeface="微软雅黑" panose="020B0503020204020204" pitchFamily="34" charset="-122"/>
                <a:sym typeface="Arial" panose="020B0604020202020204" pitchFamily="34" charset="0"/>
              </a:rPr>
              <a:t>        </a:t>
            </a:r>
            <a:r>
              <a:rPr lang="en-US" altLang="zh-CN" sz="800" dirty="0">
                <a:latin typeface="Arial" panose="020B0604020202020204" pitchFamily="34" charset="0"/>
                <a:ea typeface="微软雅黑" panose="020B0503020204020204" pitchFamily="34" charset="-122"/>
                <a:sym typeface="Arial" panose="020B0604020202020204" pitchFamily="34" charset="0"/>
              </a:rPr>
              <a:t>[6] </a:t>
            </a:r>
            <a:r>
              <a:rPr lang="zh-CN" altLang="en-US" sz="800" dirty="0">
                <a:latin typeface="Arial" panose="020B0604020202020204" pitchFamily="34" charset="0"/>
                <a:ea typeface="微软雅黑" panose="020B0503020204020204" pitchFamily="34" charset="-122"/>
                <a:sym typeface="Arial" panose="020B0604020202020204" pitchFamily="34" charset="0"/>
              </a:rPr>
              <a:t>依普利酮说明书             </a:t>
            </a:r>
            <a:r>
              <a:rPr lang="en-US" altLang="zh-CN" sz="800" dirty="0">
                <a:latin typeface="Arial" panose="020B0604020202020204" pitchFamily="34" charset="0"/>
                <a:ea typeface="微软雅黑" panose="020B0503020204020204" pitchFamily="34" charset="-122"/>
                <a:sym typeface="Arial" panose="020B0604020202020204" pitchFamily="34" charset="0"/>
              </a:rPr>
              <a:t>[7]  Am J </a:t>
            </a:r>
            <a:r>
              <a:rPr lang="en-US" altLang="zh-CN" sz="800" dirty="0" err="1">
                <a:latin typeface="Arial" panose="020B0604020202020204" pitchFamily="34" charset="0"/>
                <a:ea typeface="微软雅黑" panose="020B0503020204020204" pitchFamily="34" charset="-122"/>
                <a:sym typeface="Arial" panose="020B0604020202020204" pitchFamily="34" charset="0"/>
              </a:rPr>
              <a:t>Ther</a:t>
            </a:r>
            <a:r>
              <a:rPr lang="en-US" altLang="zh-CN" sz="800" dirty="0">
                <a:latin typeface="Arial" panose="020B0604020202020204" pitchFamily="34" charset="0"/>
                <a:ea typeface="微软雅黑" panose="020B0503020204020204" pitchFamily="34" charset="-122"/>
                <a:sym typeface="Arial" panose="020B0604020202020204" pitchFamily="34" charset="0"/>
              </a:rPr>
              <a:t>. 2010;17(5):446-54.                  </a:t>
            </a:r>
          </a:p>
        </p:txBody>
      </p:sp>
      <p:pic>
        <p:nvPicPr>
          <p:cNvPr id="55" name="图片 54"/>
          <p:cNvPicPr>
            <a:picLocks noChangeAspect="1"/>
          </p:cNvPicPr>
          <p:nvPr/>
        </p:nvPicPr>
        <p:blipFill>
          <a:blip r:embed="rId2"/>
          <a:stretch>
            <a:fillRect/>
          </a:stretch>
        </p:blipFill>
        <p:spPr>
          <a:xfrm>
            <a:off x="4792032" y="921371"/>
            <a:ext cx="4232827" cy="1744236"/>
          </a:xfrm>
          <a:prstGeom prst="rect">
            <a:avLst/>
          </a:prstGeom>
        </p:spPr>
      </p:pic>
      <p:grpSp>
        <p:nvGrpSpPr>
          <p:cNvPr id="56" name="组合 55"/>
          <p:cNvGrpSpPr/>
          <p:nvPr/>
        </p:nvGrpSpPr>
        <p:grpSpPr>
          <a:xfrm>
            <a:off x="251520" y="89085"/>
            <a:ext cx="8918845" cy="398780"/>
            <a:chOff x="251520" y="89085"/>
            <a:chExt cx="8918845" cy="398780"/>
          </a:xfrm>
        </p:grpSpPr>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25324"/>
              <a:ext cx="1102424" cy="286134"/>
            </a:xfrm>
            <a:prstGeom prst="rect">
              <a:avLst/>
            </a:prstGeom>
            <a:ln>
              <a:noFill/>
            </a:ln>
          </p:spPr>
        </p:pic>
        <p:sp>
          <p:nvSpPr>
            <p:cNvPr id="58" name="矩形 57"/>
            <p:cNvSpPr/>
            <p:nvPr/>
          </p:nvSpPr>
          <p:spPr>
            <a:xfrm>
              <a:off x="7118645" y="108219"/>
              <a:ext cx="2051720" cy="338554"/>
            </a:xfrm>
            <a:prstGeom prst="rect">
              <a:avLst/>
            </a:prstGeom>
          </p:spPr>
          <p:txBody>
            <a:bodyPr wrap="square">
              <a:spAutoFit/>
            </a:bodyPr>
            <a:lstStyle/>
            <a:p>
              <a:r>
                <a:rPr lang="zh-CN" altLang="en-US" sz="1600" dirty="0">
                  <a:solidFill>
                    <a:srgbClr val="1D8D8D"/>
                  </a:solidFill>
                  <a:latin typeface="Arial" panose="020B0604020202020204" pitchFamily="34" charset="0"/>
                  <a:ea typeface="微软雅黑" panose="020B0503020204020204" pitchFamily="34" charset="-122"/>
                  <a:sym typeface="Arial" panose="020B0604020202020204" pitchFamily="34" charset="0"/>
                </a:rPr>
                <a:t>填补临床治疗空白</a:t>
              </a:r>
            </a:p>
          </p:txBody>
        </p:sp>
        <p:sp>
          <p:nvSpPr>
            <p:cNvPr id="59" name="TextBox 7"/>
            <p:cNvSpPr txBox="1"/>
            <p:nvPr/>
          </p:nvSpPr>
          <p:spPr>
            <a:xfrm>
              <a:off x="251520" y="89085"/>
              <a:ext cx="324036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01-</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基本信息</a:t>
              </a:r>
            </a:p>
          </p:txBody>
        </p:sp>
      </p:grpSp>
      <p:sp>
        <p:nvSpPr>
          <p:cNvPr id="2" name="文本框 1"/>
          <p:cNvSpPr txBox="1"/>
          <p:nvPr/>
        </p:nvSpPr>
        <p:spPr>
          <a:xfrm>
            <a:off x="4913265" y="633780"/>
            <a:ext cx="3909225" cy="307777"/>
          </a:xfrm>
          <a:prstGeom prst="rect">
            <a:avLst/>
          </a:prstGeom>
          <a:noFill/>
        </p:spPr>
        <p:txBody>
          <a:bodyPr wrap="square" rtlCol="0">
            <a:spAutoFit/>
          </a:bodyPr>
          <a:lstStyle/>
          <a:p>
            <a:pPr algn="ctr"/>
            <a:r>
              <a:rPr lang="zh-CN" altLang="en-US" sz="1400" b="1" dirty="0">
                <a:solidFill>
                  <a:srgbClr val="FF0000"/>
                </a:solidFill>
                <a:latin typeface="微软雅黑" panose="020B0503020204020204" pitchFamily="34" charset="-122"/>
                <a:ea typeface="微软雅黑" panose="020B0503020204020204" pitchFamily="34" charset="-122"/>
              </a:rPr>
              <a:t>依普利酮不良反应发生率远低于螺内酯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35893" y="77330"/>
            <a:ext cx="8641835" cy="400110"/>
            <a:chOff x="235893" y="77330"/>
            <a:chExt cx="8641835" cy="40011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304" y="139762"/>
              <a:ext cx="1102424" cy="286134"/>
            </a:xfrm>
            <a:prstGeom prst="rect">
              <a:avLst/>
            </a:prstGeom>
            <a:ln>
              <a:noFill/>
            </a:ln>
          </p:spPr>
        </p:pic>
        <p:sp>
          <p:nvSpPr>
            <p:cNvPr id="7" name="TextBox 7"/>
            <p:cNvSpPr txBox="1"/>
            <p:nvPr/>
          </p:nvSpPr>
          <p:spPr>
            <a:xfrm>
              <a:off x="235893" y="77330"/>
              <a:ext cx="6509607"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02-</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安全性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副作用更少，依从性</a:t>
              </a:r>
              <a:r>
                <a:rPr lang="zh-CN" altLang="en-US" sz="2000" b="1">
                  <a:solidFill>
                    <a:srgbClr val="FF0000"/>
                  </a:solidFill>
                  <a:latin typeface="Arial" panose="020B0604020202020204" pitchFamily="34" charset="0"/>
                  <a:ea typeface="微软雅黑" panose="020B0503020204020204" pitchFamily="34" charset="-122"/>
                  <a:sym typeface="Arial" panose="020B0604020202020204" pitchFamily="34" charset="0"/>
                </a:rPr>
                <a:t>更高</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326724" y="1944381"/>
            <a:ext cx="8421994" cy="1182115"/>
            <a:chOff x="330527" y="2015427"/>
            <a:chExt cx="8421994" cy="1182115"/>
          </a:xfrm>
        </p:grpSpPr>
        <p:sp>
          <p:nvSpPr>
            <p:cNvPr id="13" name="矩形 12"/>
            <p:cNvSpPr/>
            <p:nvPr/>
          </p:nvSpPr>
          <p:spPr>
            <a:xfrm>
              <a:off x="341143" y="2254717"/>
              <a:ext cx="8411378" cy="94282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330527" y="2015427"/>
              <a:ext cx="5441849"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6"/>
            <p:cNvSpPr txBox="1">
              <a:spLocks noChangeArrowheads="1"/>
            </p:cNvSpPr>
            <p:nvPr/>
          </p:nvSpPr>
          <p:spPr>
            <a:xfrm>
              <a:off x="330527" y="2032639"/>
              <a:ext cx="5419725"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药品不良反应监测：</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安全性良好，上市以来未有黑框警告</a:t>
              </a:r>
            </a:p>
          </p:txBody>
        </p:sp>
        <p:sp>
          <p:nvSpPr>
            <p:cNvPr id="22" name="文本框 21"/>
            <p:cNvSpPr txBox="1"/>
            <p:nvPr/>
          </p:nvSpPr>
          <p:spPr>
            <a:xfrm>
              <a:off x="387280" y="2393799"/>
              <a:ext cx="8333836" cy="777136"/>
            </a:xfrm>
            <a:prstGeom prst="rect">
              <a:avLst/>
            </a:prstGeom>
            <a:noFill/>
          </p:spPr>
          <p:txBody>
            <a:bodyPr wrap="square">
              <a:spAutoFit/>
            </a:bodyPr>
            <a:lstStyle/>
            <a:p>
              <a:pPr marL="171450" indent="-171450" algn="just">
                <a:lnSpc>
                  <a:spcPct val="150000"/>
                </a:lnSpc>
                <a:spcAft>
                  <a:spcPts val="6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一项来自日本</a:t>
              </a:r>
              <a:r>
                <a:rPr lang="en-US" altLang="zh-CN" sz="1200" dirty="0">
                  <a:latin typeface="Arial" panose="020B0604020202020204" pitchFamily="34" charset="0"/>
                  <a:ea typeface="微软雅黑" panose="020B0503020204020204" pitchFamily="34" charset="-122"/>
                  <a:sym typeface="Arial" panose="020B0604020202020204" pitchFamily="34" charset="0"/>
                </a:rPr>
                <a:t>3166</a:t>
              </a:r>
              <a:r>
                <a:rPr lang="zh-CN" altLang="en-US" sz="1200" dirty="0">
                  <a:latin typeface="Arial" panose="020B0604020202020204" pitchFamily="34" charset="0"/>
                  <a:ea typeface="微软雅黑" panose="020B0503020204020204" pitchFamily="34" charset="-122"/>
                  <a:sym typeface="Arial" panose="020B0604020202020204" pitchFamily="34" charset="0"/>
                </a:rPr>
                <a:t>人每日服用依普利酮</a:t>
              </a:r>
              <a:r>
                <a:rPr lang="en-US" altLang="zh-CN" sz="1200" dirty="0">
                  <a:latin typeface="Arial" panose="020B0604020202020204" pitchFamily="34" charset="0"/>
                  <a:ea typeface="微软雅黑" panose="020B0503020204020204" pitchFamily="34" charset="-122"/>
                  <a:sym typeface="Arial" panose="020B0604020202020204" pitchFamily="34" charset="0"/>
                </a:rPr>
                <a:t>50~100mg</a:t>
              </a:r>
              <a:r>
                <a:rPr lang="zh-CN" altLang="en-US" sz="1200" dirty="0">
                  <a:latin typeface="Arial" panose="020B0604020202020204" pitchFamily="34" charset="0"/>
                  <a:ea typeface="微软雅黑" panose="020B0503020204020204" pitchFamily="34" charset="-122"/>
                  <a:sym typeface="Arial" panose="020B0604020202020204" pitchFamily="34" charset="0"/>
                </a:rPr>
                <a:t>观察</a:t>
              </a:r>
              <a:r>
                <a:rPr lang="en-US" altLang="zh-CN" sz="1200" dirty="0">
                  <a:latin typeface="Arial" panose="020B0604020202020204" pitchFamily="34" charset="0"/>
                  <a:ea typeface="微软雅黑" panose="020B0503020204020204" pitchFamily="34" charset="-122"/>
                  <a:sym typeface="Arial" panose="020B0604020202020204" pitchFamily="34" charset="0"/>
                </a:rPr>
                <a:t>12</a:t>
              </a:r>
              <a:r>
                <a:rPr lang="zh-CN" altLang="en-US" sz="1200" dirty="0">
                  <a:latin typeface="Arial" panose="020B0604020202020204" pitchFamily="34" charset="0"/>
                  <a:ea typeface="微软雅黑" panose="020B0503020204020204" pitchFamily="34" charset="-122"/>
                  <a:sym typeface="Arial" panose="020B0604020202020204" pitchFamily="34" charset="0"/>
                </a:rPr>
                <a:t>周的上市后监测显示</a:t>
              </a:r>
              <a:r>
                <a:rPr lang="en-US" altLang="zh-CN" sz="1200" baseline="30000">
                  <a:latin typeface="Arial" panose="020B0604020202020204" pitchFamily="34" charset="0"/>
                  <a:ea typeface="微软雅黑" panose="020B0503020204020204" pitchFamily="34" charset="-122"/>
                  <a:sym typeface="Arial" panose="020B0604020202020204" pitchFamily="34" charset="0"/>
                </a:rPr>
                <a:t>[1]</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依普利酮具有良好的用药安全性</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p>
            <a:p>
              <a:pPr marL="171450" indent="-171450" algn="just">
                <a:lnSpc>
                  <a:spcPct val="150000"/>
                </a:lnSpc>
                <a:spcAft>
                  <a:spcPts val="600"/>
                </a:spcAft>
                <a:buFont typeface="Arial" panose="020B0604020202020204" pitchFamily="34" charset="0"/>
                <a:buChar char="•"/>
              </a:pP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药品上市后，各国家或地区药监部门</a:t>
              </a:r>
              <a:r>
                <a:rPr lang="en-US" altLang="zh-CN" sz="1400" b="1">
                  <a:solidFill>
                    <a:srgbClr val="FF0000"/>
                  </a:solidFill>
                  <a:latin typeface="Arial" panose="020B0604020202020204" pitchFamily="34" charset="0"/>
                  <a:ea typeface="微软雅黑" panose="020B0503020204020204" pitchFamily="34" charset="-122"/>
                  <a:sym typeface="Arial" panose="020B0604020202020204" pitchFamily="34" charset="0"/>
                </a:rPr>
                <a:t>5</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年内未发布安全性警告、黑框警告、撤市信息。</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328224" y="3227399"/>
            <a:ext cx="8487552" cy="1268497"/>
            <a:chOff x="325518" y="1035799"/>
            <a:chExt cx="8487552" cy="1490587"/>
          </a:xfrm>
        </p:grpSpPr>
        <p:sp>
          <p:nvSpPr>
            <p:cNvPr id="18" name="矩形 17"/>
            <p:cNvSpPr/>
            <p:nvPr/>
          </p:nvSpPr>
          <p:spPr>
            <a:xfrm>
              <a:off x="325518" y="1368208"/>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362958" y="1451929"/>
              <a:ext cx="7233475" cy="77177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300" dirty="0">
                  <a:latin typeface="Arial" panose="020B0604020202020204" pitchFamily="34" charset="0"/>
                  <a:ea typeface="微软雅黑" panose="020B0503020204020204" pitchFamily="34" charset="-122"/>
                  <a:sym typeface="Arial" panose="020B0604020202020204" pitchFamily="34" charset="0"/>
                </a:rPr>
                <a:t>依普利酮高血钾发生率约</a:t>
              </a:r>
              <a:r>
                <a:rPr lang="en-US" altLang="zh-CN" sz="1300" dirty="0">
                  <a:latin typeface="Arial" panose="020B0604020202020204" pitchFamily="34" charset="0"/>
                  <a:ea typeface="微软雅黑" panose="020B0503020204020204" pitchFamily="34" charset="-122"/>
                  <a:sym typeface="Arial" panose="020B0604020202020204" pitchFamily="34" charset="0"/>
                </a:rPr>
                <a:t>1.7%</a:t>
              </a:r>
              <a:r>
                <a:rPr lang="zh-CN" altLang="en-US" sz="1300" dirty="0">
                  <a:latin typeface="Arial" panose="020B0604020202020204" pitchFamily="34" charset="0"/>
                  <a:ea typeface="微软雅黑" panose="020B0503020204020204" pitchFamily="34" charset="-122"/>
                  <a:sym typeface="Arial" panose="020B0604020202020204" pitchFamily="34" charset="0"/>
                </a:rPr>
                <a:t>，性相关不良反应发生率＜</a:t>
              </a:r>
              <a:r>
                <a:rPr lang="en-US" altLang="zh-CN" sz="1300" dirty="0">
                  <a:latin typeface="Arial" panose="020B0604020202020204" pitchFamily="34" charset="0"/>
                  <a:ea typeface="微软雅黑" panose="020B0503020204020204" pitchFamily="34" charset="-122"/>
                  <a:sym typeface="Arial" panose="020B0604020202020204" pitchFamily="34" charset="0"/>
                </a:rPr>
                <a:t>0.5%</a:t>
              </a:r>
              <a:r>
                <a:rPr lang="zh-CN" altLang="en-US" sz="1300" dirty="0">
                  <a:latin typeface="Arial" panose="020B0604020202020204" pitchFamily="34" charset="0"/>
                  <a:ea typeface="微软雅黑" panose="020B0503020204020204" pitchFamily="34" charset="-122"/>
                  <a:sym typeface="Arial" panose="020B0604020202020204" pitchFamily="34" charset="0"/>
                </a:rPr>
                <a:t>，</a:t>
              </a:r>
              <a:r>
                <a:rPr lang="zh-CN" altLang="en-US" sz="1300" dirty="0">
                  <a:solidFill>
                    <a:srgbClr val="FF0000"/>
                  </a:solidFill>
                  <a:latin typeface="Arial" panose="020B0604020202020204" pitchFamily="34" charset="0"/>
                  <a:ea typeface="微软雅黑" panose="020B0503020204020204" pitchFamily="34" charset="-122"/>
                  <a:sym typeface="Arial" panose="020B0604020202020204" pitchFamily="34" charset="0"/>
                </a:rPr>
                <a:t>显著低于螺</a:t>
              </a:r>
              <a:r>
                <a:rPr lang="zh-CN" altLang="en-US" sz="1300">
                  <a:solidFill>
                    <a:srgbClr val="FF0000"/>
                  </a:solidFill>
                  <a:latin typeface="Arial" panose="020B0604020202020204" pitchFamily="34" charset="0"/>
                  <a:ea typeface="微软雅黑" panose="020B0503020204020204" pitchFamily="34" charset="-122"/>
                  <a:sym typeface="Arial" panose="020B0604020202020204" pitchFamily="34" charset="0"/>
                </a:rPr>
                <a:t>内酯</a:t>
              </a:r>
              <a:r>
                <a:rPr lang="en-US" altLang="zh-CN" sz="1300" baseline="30000">
                  <a:latin typeface="Arial" panose="020B0604020202020204" pitchFamily="34" charset="0"/>
                  <a:ea typeface="微软雅黑" panose="020B0503020204020204" pitchFamily="34" charset="-122"/>
                  <a:sym typeface="Arial" panose="020B0604020202020204" pitchFamily="34" charset="0"/>
                </a:rPr>
                <a:t>[2-7] </a:t>
              </a:r>
              <a:r>
                <a:rPr lang="zh-CN" altLang="en-US" sz="1300" dirty="0">
                  <a:latin typeface="Arial" panose="020B0604020202020204" pitchFamily="34" charset="0"/>
                  <a:ea typeface="微软雅黑" panose="020B0503020204020204" pitchFamily="34" charset="-122"/>
                  <a:sym typeface="Arial" panose="020B0604020202020204" pitchFamily="34" charset="0"/>
                </a:rPr>
                <a:t>；</a:t>
              </a:r>
              <a:endParaRPr lang="en-US" altLang="zh-CN" sz="1300" baseline="30000" dirty="0">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sz="1300" dirty="0">
                  <a:latin typeface="Arial" panose="020B0604020202020204" pitchFamily="34" charset="0"/>
                  <a:ea typeface="微软雅黑" panose="020B0503020204020204" pitchFamily="34" charset="-122"/>
                  <a:sym typeface="Arial" panose="020B0604020202020204" pitchFamily="34" charset="0"/>
                </a:rPr>
                <a:t>特殊人群如孕妇不能使用螺内酯，依普利酮可</a:t>
              </a:r>
              <a:r>
                <a:rPr lang="zh-CN" altLang="en-US" sz="1300">
                  <a:latin typeface="Arial" panose="020B0604020202020204" pitchFamily="34" charset="0"/>
                  <a:ea typeface="微软雅黑" panose="020B0503020204020204" pitchFamily="34" charset="-122"/>
                  <a:sym typeface="Arial" panose="020B0604020202020204" pitchFamily="34" charset="0"/>
                </a:rPr>
                <a:t>使用</a:t>
              </a:r>
              <a:r>
                <a:rPr lang="en-US" altLang="zh-CN" sz="1300" baseline="30000">
                  <a:latin typeface="Arial" panose="020B0604020202020204" pitchFamily="34" charset="0"/>
                  <a:ea typeface="微软雅黑" panose="020B0503020204020204" pitchFamily="34" charset="-122"/>
                  <a:sym typeface="Arial" panose="020B0604020202020204" pitchFamily="34" charset="0"/>
                </a:rPr>
                <a:t>[8-10] </a:t>
              </a:r>
              <a:r>
                <a:rPr lang="zh-CN" altLang="en-US" sz="1300" dirty="0">
                  <a:latin typeface="Arial" panose="020B0604020202020204" pitchFamily="34" charset="0"/>
                  <a:ea typeface="微软雅黑" panose="020B0503020204020204" pitchFamily="34" charset="-122"/>
                  <a:sym typeface="Arial" panose="020B0604020202020204" pitchFamily="34" charset="0"/>
                </a:rPr>
                <a:t>。</a:t>
              </a:r>
              <a:endParaRPr lang="en-US" altLang="zh-CN"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36616" y="1275089"/>
              <a:ext cx="8388768" cy="103889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26000" y="1035799"/>
              <a:ext cx="4729918"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47642" y="1045170"/>
              <a:ext cx="5419725" cy="354321"/>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文献报告：</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高血钾和性相关不良反应显著低于螺内酯</a:t>
              </a:r>
            </a:p>
          </p:txBody>
        </p:sp>
      </p:grpSp>
      <p:sp>
        <p:nvSpPr>
          <p:cNvPr id="33" name="文本框 32"/>
          <p:cNvSpPr txBox="1"/>
          <p:nvPr/>
        </p:nvSpPr>
        <p:spPr>
          <a:xfrm>
            <a:off x="98367" y="4520686"/>
            <a:ext cx="7786002" cy="461665"/>
          </a:xfrm>
          <a:prstGeom prst="rect">
            <a:avLst/>
          </a:prstGeom>
          <a:noFill/>
        </p:spPr>
        <p:txBody>
          <a:bodyPr wrap="square">
            <a:spAutoFit/>
          </a:bodyPr>
          <a:lstStyle/>
          <a:p>
            <a:r>
              <a:rPr lang="en-US" altLang="zh-CN" sz="800">
                <a:latin typeface="Arial" panose="020B0604020202020204" pitchFamily="34" charset="0"/>
                <a:ea typeface="微软雅黑" panose="020B0503020204020204" pitchFamily="34" charset="-122"/>
                <a:sym typeface="Arial" panose="020B0604020202020204" pitchFamily="34" charset="0"/>
              </a:rPr>
              <a:t>[1] </a:t>
            </a:r>
            <a:r>
              <a:rPr lang="en-US" altLang="zh-CN" sz="800">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Int J Hypertens. 2016:2016:5091951c</a:t>
            </a:r>
            <a:r>
              <a:rPr lang="zh-CN" altLang="en-US" sz="800">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   </a:t>
            </a:r>
            <a:r>
              <a:rPr lang="en-US" altLang="zh-CN" sz="800">
                <a:latin typeface="Arial" panose="020B0604020202020204" pitchFamily="34" charset="0"/>
                <a:ea typeface="微软雅黑" panose="020B0503020204020204" pitchFamily="34" charset="-122"/>
                <a:sym typeface="Arial" panose="020B0604020202020204" pitchFamily="34" charset="0"/>
              </a:rPr>
              <a:t>[2] </a:t>
            </a:r>
            <a:r>
              <a:rPr lang="zh-CN" altLang="en-US" sz="800">
                <a:latin typeface="Arial" panose="020B0604020202020204" pitchFamily="34" charset="0"/>
                <a:ea typeface="微软雅黑" panose="020B0503020204020204" pitchFamily="34" charset="-122"/>
                <a:sym typeface="Arial" panose="020B0604020202020204" pitchFamily="34" charset="0"/>
              </a:rPr>
              <a:t>依</a:t>
            </a:r>
            <a:r>
              <a:rPr lang="zh-CN" altLang="en-US" sz="800" dirty="0">
                <a:latin typeface="Arial" panose="020B0604020202020204" pitchFamily="34" charset="0"/>
                <a:ea typeface="微软雅黑" panose="020B0503020204020204" pitchFamily="34" charset="-122"/>
                <a:sym typeface="Arial" panose="020B0604020202020204" pitchFamily="34" charset="0"/>
              </a:rPr>
              <a:t>普利酮</a:t>
            </a:r>
            <a:r>
              <a:rPr lang="zh-CN" altLang="en-US" sz="800">
                <a:latin typeface="Arial" panose="020B0604020202020204" pitchFamily="34" charset="0"/>
                <a:ea typeface="微软雅黑" panose="020B0503020204020204" pitchFamily="34" charset="-122"/>
                <a:sym typeface="Arial" panose="020B0604020202020204" pitchFamily="34" charset="0"/>
              </a:rPr>
              <a:t>说明书       </a:t>
            </a:r>
            <a:r>
              <a:rPr lang="en-US" altLang="zh-CN" sz="800">
                <a:latin typeface="Arial" panose="020B0604020202020204" pitchFamily="34" charset="0"/>
                <a:ea typeface="微软雅黑" panose="020B0503020204020204" pitchFamily="34" charset="-122"/>
                <a:sym typeface="Arial" panose="020B0604020202020204" pitchFamily="34" charset="0"/>
              </a:rPr>
              <a:t>[3] </a:t>
            </a:r>
            <a:r>
              <a:rPr lang="en-US" altLang="zh-CN" sz="800" dirty="0">
                <a:latin typeface="Arial" panose="020B0604020202020204" pitchFamily="34" charset="0"/>
                <a:ea typeface="微软雅黑" panose="020B0503020204020204" pitchFamily="34" charset="-122"/>
                <a:sym typeface="Arial" panose="020B0604020202020204" pitchFamily="34" charset="0"/>
              </a:rPr>
              <a:t>Am J </a:t>
            </a:r>
            <a:r>
              <a:rPr lang="en-US" altLang="zh-CN" sz="800" dirty="0" err="1">
                <a:latin typeface="Arial" panose="020B0604020202020204" pitchFamily="34" charset="0"/>
                <a:ea typeface="微软雅黑" panose="020B0503020204020204" pitchFamily="34" charset="-122"/>
                <a:sym typeface="Arial" panose="020B0604020202020204" pitchFamily="34" charset="0"/>
              </a:rPr>
              <a:t>Cardiol</a:t>
            </a:r>
            <a:r>
              <a:rPr lang="en-US" altLang="zh-CN" sz="800" dirty="0">
                <a:latin typeface="Arial" panose="020B0604020202020204" pitchFamily="34" charset="0"/>
                <a:ea typeface="微软雅黑" panose="020B0503020204020204" pitchFamily="34" charset="-122"/>
                <a:sym typeface="Arial" panose="020B0604020202020204" pitchFamily="34" charset="0"/>
              </a:rPr>
              <a:t>. 1987;60(10):820-825</a:t>
            </a:r>
            <a:r>
              <a:rPr lang="en-US" altLang="zh-CN" sz="800">
                <a:latin typeface="Arial" panose="020B0604020202020204" pitchFamily="34" charset="0"/>
                <a:ea typeface="微软雅黑" panose="020B0503020204020204" pitchFamily="34" charset="-122"/>
                <a:sym typeface="Arial" panose="020B0604020202020204" pitchFamily="34" charset="0"/>
              </a:rPr>
              <a:t>.          [4] </a:t>
            </a:r>
            <a:r>
              <a:rPr lang="de-DE" altLang="zh-CN" sz="800" dirty="0">
                <a:latin typeface="Arial" panose="020B0604020202020204" pitchFamily="34" charset="0"/>
                <a:ea typeface="微软雅黑" panose="020B0503020204020204" pitchFamily="34" charset="-122"/>
                <a:sym typeface="Arial" panose="020B0604020202020204" pitchFamily="34" charset="0"/>
              </a:rPr>
              <a:t>J Clin Hypertens 2011;13(8):629-31</a:t>
            </a:r>
            <a:r>
              <a:rPr lang="de-DE" altLang="zh-CN" sz="800">
                <a:latin typeface="Arial" panose="020B0604020202020204" pitchFamily="34" charset="0"/>
                <a:ea typeface="微软雅黑" panose="020B0503020204020204" pitchFamily="34" charset="-122"/>
                <a:sym typeface="Arial" panose="020B0604020202020204" pitchFamily="34" charset="0"/>
              </a:rPr>
              <a:t>.</a:t>
            </a:r>
            <a:r>
              <a:rPr lang="en-US" altLang="zh-CN" sz="800">
                <a:latin typeface="Arial" panose="020B0604020202020204" pitchFamily="34" charset="0"/>
                <a:ea typeface="微软雅黑" panose="020B0503020204020204" pitchFamily="34" charset="-122"/>
                <a:sym typeface="Arial" panose="020B0604020202020204" pitchFamily="34" charset="0"/>
              </a:rPr>
              <a:t>        </a:t>
            </a:r>
          </a:p>
          <a:p>
            <a:r>
              <a:rPr lang="en-US" altLang="zh-CN" sz="800">
                <a:latin typeface="Arial" panose="020B0604020202020204" pitchFamily="34" charset="0"/>
                <a:ea typeface="微软雅黑" panose="020B0503020204020204" pitchFamily="34" charset="-122"/>
                <a:sym typeface="Arial" panose="020B0604020202020204" pitchFamily="34" charset="0"/>
              </a:rPr>
              <a:t>[5] </a:t>
            </a:r>
            <a:r>
              <a:rPr lang="zh-CN" altLang="en-US" sz="800" dirty="0">
                <a:latin typeface="Arial" panose="020B0604020202020204" pitchFamily="34" charset="0"/>
                <a:ea typeface="微软雅黑" panose="020B0503020204020204" pitchFamily="34" charset="-122"/>
                <a:sym typeface="Arial" panose="020B0604020202020204" pitchFamily="34" charset="0"/>
              </a:rPr>
              <a:t>螺内酯</a:t>
            </a:r>
            <a:r>
              <a:rPr lang="zh-CN" altLang="en-US" sz="800">
                <a:latin typeface="Arial" panose="020B0604020202020204" pitchFamily="34" charset="0"/>
                <a:ea typeface="微软雅黑" panose="020B0503020204020204" pitchFamily="34" charset="-122"/>
                <a:sym typeface="Arial" panose="020B0604020202020204" pitchFamily="34" charset="0"/>
              </a:rPr>
              <a:t>说明书      </a:t>
            </a:r>
            <a:r>
              <a:rPr lang="en-US" altLang="zh-CN" sz="800">
                <a:latin typeface="Arial" panose="020B0604020202020204" pitchFamily="34" charset="0"/>
                <a:ea typeface="微软雅黑" panose="020B0503020204020204" pitchFamily="34" charset="-122"/>
                <a:sym typeface="Arial" panose="020B0604020202020204" pitchFamily="34" charset="0"/>
              </a:rPr>
              <a:t>      [6] </a:t>
            </a:r>
            <a:r>
              <a:rPr lang="en-US" altLang="zh-CN" sz="800" dirty="0">
                <a:latin typeface="Arial" panose="020B0604020202020204" pitchFamily="34" charset="0"/>
                <a:ea typeface="微软雅黑" panose="020B0503020204020204" pitchFamily="34" charset="-122"/>
                <a:sym typeface="Arial" panose="020B0604020202020204" pitchFamily="34" charset="0"/>
              </a:rPr>
              <a:t>Expert </a:t>
            </a:r>
            <a:r>
              <a:rPr lang="en-US" altLang="zh-CN" sz="800" dirty="0" err="1">
                <a:latin typeface="Arial" panose="020B0604020202020204" pitchFamily="34" charset="0"/>
                <a:ea typeface="微软雅黑" panose="020B0503020204020204" pitchFamily="34" charset="-122"/>
                <a:sym typeface="Arial" panose="020B0604020202020204" pitchFamily="34" charset="0"/>
              </a:rPr>
              <a:t>Opin</a:t>
            </a:r>
            <a:r>
              <a:rPr lang="en-US" altLang="zh-CN" sz="800" dirty="0">
                <a:latin typeface="Arial" panose="020B0604020202020204" pitchFamily="34" charset="0"/>
                <a:ea typeface="微软雅黑" panose="020B0503020204020204" pitchFamily="34" charset="-122"/>
                <a:sym typeface="Arial" panose="020B0604020202020204" pitchFamily="34" charset="0"/>
              </a:rPr>
              <a:t> </a:t>
            </a:r>
            <a:r>
              <a:rPr lang="en-US" altLang="zh-CN" sz="800" dirty="0" err="1">
                <a:latin typeface="Arial" panose="020B0604020202020204" pitchFamily="34" charset="0"/>
                <a:ea typeface="微软雅黑" panose="020B0503020204020204" pitchFamily="34" charset="-122"/>
                <a:sym typeface="Arial" panose="020B0604020202020204" pitchFamily="34" charset="0"/>
              </a:rPr>
              <a:t>Pharmacother</a:t>
            </a:r>
            <a:r>
              <a:rPr lang="en-US" altLang="zh-CN" sz="800" dirty="0">
                <a:latin typeface="Arial" panose="020B0604020202020204" pitchFamily="34" charset="0"/>
                <a:ea typeface="微软雅黑" panose="020B0503020204020204" pitchFamily="34" charset="-122"/>
                <a:sym typeface="Arial" panose="020B0604020202020204" pitchFamily="34" charset="0"/>
              </a:rPr>
              <a:t> 2022;23(15):1737-1751</a:t>
            </a:r>
            <a:r>
              <a:rPr lang="en-US" altLang="zh-CN" sz="800">
                <a:latin typeface="Arial" panose="020B0604020202020204" pitchFamily="34" charset="0"/>
                <a:ea typeface="微软雅黑" panose="020B0503020204020204" pitchFamily="34" charset="-122"/>
                <a:sym typeface="Arial" panose="020B0604020202020204" pitchFamily="34" charset="0"/>
              </a:rPr>
              <a:t>.</a:t>
            </a:r>
            <a:r>
              <a:rPr lang="zh-CN" altLang="en-US" sz="800">
                <a:latin typeface="Arial" panose="020B0604020202020204" pitchFamily="34" charset="0"/>
                <a:ea typeface="微软雅黑" panose="020B0503020204020204" pitchFamily="34" charset="-122"/>
                <a:sym typeface="Arial" panose="020B0604020202020204" pitchFamily="34" charset="0"/>
              </a:rPr>
              <a:t>          </a:t>
            </a:r>
            <a:r>
              <a:rPr lang="en-US" altLang="zh-CN" sz="800">
                <a:latin typeface="Arial" panose="020B0604020202020204" pitchFamily="34" charset="0"/>
                <a:ea typeface="微软雅黑" panose="020B0503020204020204" pitchFamily="34" charset="-122"/>
                <a:sym typeface="Arial" panose="020B0604020202020204" pitchFamily="34" charset="0"/>
              </a:rPr>
              <a:t>[7]  </a:t>
            </a:r>
            <a:r>
              <a:rPr lang="en-US" altLang="zh-CN" sz="800" dirty="0">
                <a:latin typeface="Arial" panose="020B0604020202020204" pitchFamily="34" charset="0"/>
                <a:ea typeface="微软雅黑" panose="020B0503020204020204" pitchFamily="34" charset="-122"/>
                <a:sym typeface="Arial" panose="020B0604020202020204" pitchFamily="34" charset="0"/>
              </a:rPr>
              <a:t>Am J </a:t>
            </a:r>
            <a:r>
              <a:rPr lang="en-US" altLang="zh-CN" sz="800" dirty="0" err="1">
                <a:latin typeface="Arial" panose="020B0604020202020204" pitchFamily="34" charset="0"/>
                <a:ea typeface="微软雅黑" panose="020B0503020204020204" pitchFamily="34" charset="-122"/>
                <a:sym typeface="Arial" panose="020B0604020202020204" pitchFamily="34" charset="0"/>
              </a:rPr>
              <a:t>Ther</a:t>
            </a:r>
            <a:r>
              <a:rPr lang="en-US" altLang="zh-CN" sz="800" dirty="0">
                <a:latin typeface="Arial" panose="020B0604020202020204" pitchFamily="34" charset="0"/>
                <a:ea typeface="微软雅黑" panose="020B0503020204020204" pitchFamily="34" charset="-122"/>
                <a:sym typeface="Arial" panose="020B0604020202020204" pitchFamily="34" charset="0"/>
              </a:rPr>
              <a:t>. 2010;17(5):446-54</a:t>
            </a:r>
            <a:r>
              <a:rPr lang="en-US" altLang="zh-CN" sz="800">
                <a:latin typeface="Arial" panose="020B0604020202020204" pitchFamily="34" charset="0"/>
                <a:ea typeface="微软雅黑" panose="020B0503020204020204" pitchFamily="34" charset="-122"/>
                <a:sym typeface="Arial" panose="020B0604020202020204" pitchFamily="34" charset="0"/>
              </a:rPr>
              <a:t>.                  [8] </a:t>
            </a:r>
            <a:r>
              <a:rPr lang="en-US" altLang="zh-CN" sz="800" dirty="0" err="1">
                <a:latin typeface="Arial" panose="020B0604020202020204" pitchFamily="34" charset="0"/>
                <a:ea typeface="微软雅黑" panose="020B0503020204020204" pitchFamily="34" charset="-122"/>
                <a:sym typeface="Arial" panose="020B0604020202020204" pitchFamily="34" charset="0"/>
              </a:rPr>
              <a:t>Obstet</a:t>
            </a:r>
            <a:r>
              <a:rPr lang="en-US" altLang="zh-CN" sz="800" dirty="0">
                <a:latin typeface="Arial" panose="020B0604020202020204" pitchFamily="34" charset="0"/>
                <a:ea typeface="微软雅黑" panose="020B0503020204020204" pitchFamily="34" charset="-122"/>
                <a:sym typeface="Arial" panose="020B0604020202020204" pitchFamily="34" charset="0"/>
              </a:rPr>
              <a:t> Med. 2021;14(1):35-38</a:t>
            </a:r>
            <a:r>
              <a:rPr lang="en-US" altLang="zh-CN" sz="800">
                <a:latin typeface="Arial" panose="020B0604020202020204" pitchFamily="34" charset="0"/>
                <a:ea typeface="微软雅黑" panose="020B0503020204020204" pitchFamily="34" charset="-122"/>
                <a:sym typeface="Arial" panose="020B0604020202020204" pitchFamily="34" charset="0"/>
              </a:rPr>
              <a:t>.                  </a:t>
            </a:r>
          </a:p>
          <a:p>
            <a:r>
              <a:rPr lang="en-US" altLang="zh-CN" sz="800">
                <a:latin typeface="Arial" panose="020B0604020202020204" pitchFamily="34" charset="0"/>
                <a:ea typeface="微软雅黑" panose="020B0503020204020204" pitchFamily="34" charset="-122"/>
                <a:sym typeface="Arial" panose="020B0604020202020204" pitchFamily="34" charset="0"/>
              </a:rPr>
              <a:t>[9] </a:t>
            </a:r>
            <a:r>
              <a:rPr lang="en-US" altLang="zh-CN" sz="800" dirty="0" err="1">
                <a:latin typeface="Arial" panose="020B0604020202020204" pitchFamily="34" charset="0"/>
                <a:ea typeface="微软雅黑" panose="020B0503020204020204" pitchFamily="34" charset="-122"/>
                <a:sym typeface="Arial" panose="020B0604020202020204" pitchFamily="34" charset="0"/>
              </a:rPr>
              <a:t>Clin</a:t>
            </a:r>
            <a:r>
              <a:rPr lang="en-US" altLang="zh-CN" sz="800" dirty="0">
                <a:latin typeface="Arial" panose="020B0604020202020204" pitchFamily="34" charset="0"/>
                <a:ea typeface="微软雅黑" panose="020B0503020204020204" pitchFamily="34" charset="-122"/>
                <a:sym typeface="Arial" panose="020B0604020202020204" pitchFamily="34" charset="0"/>
              </a:rPr>
              <a:t> Case Rep. 2015;4(1):81-82</a:t>
            </a:r>
            <a:r>
              <a:rPr lang="en-US" altLang="zh-CN" sz="800">
                <a:latin typeface="Arial" panose="020B0604020202020204" pitchFamily="34" charset="0"/>
                <a:ea typeface="微软雅黑" panose="020B0503020204020204" pitchFamily="34" charset="-122"/>
                <a:sym typeface="Arial" panose="020B0604020202020204" pitchFamily="34" charset="0"/>
              </a:rPr>
              <a:t>.            [10] </a:t>
            </a:r>
            <a:r>
              <a:rPr lang="en-US" altLang="zh-CN" sz="800" dirty="0" err="1">
                <a:latin typeface="Arial" panose="020B0604020202020204" pitchFamily="34" charset="0"/>
                <a:ea typeface="微软雅黑" panose="020B0503020204020204" pitchFamily="34" charset="-122"/>
                <a:sym typeface="Arial" panose="020B0604020202020204" pitchFamily="34" charset="0"/>
              </a:rPr>
              <a:t>Eur</a:t>
            </a:r>
            <a:r>
              <a:rPr lang="en-US" altLang="zh-CN" sz="800" dirty="0">
                <a:latin typeface="Arial" panose="020B0604020202020204" pitchFamily="34" charset="0"/>
                <a:ea typeface="微软雅黑" panose="020B0503020204020204" pitchFamily="34" charset="-122"/>
                <a:sym typeface="Arial" panose="020B0604020202020204" pitchFamily="34" charset="0"/>
              </a:rPr>
              <a:t> J </a:t>
            </a:r>
            <a:r>
              <a:rPr lang="en-US" altLang="zh-CN" sz="800" dirty="0" err="1">
                <a:latin typeface="Arial" panose="020B0604020202020204" pitchFamily="34" charset="0"/>
                <a:ea typeface="微软雅黑" panose="020B0503020204020204" pitchFamily="34" charset="-122"/>
                <a:sym typeface="Arial" panose="020B0604020202020204" pitchFamily="34" charset="0"/>
              </a:rPr>
              <a:t>Endocrinol</a:t>
            </a:r>
            <a:r>
              <a:rPr lang="en-US" altLang="zh-CN" sz="800" dirty="0">
                <a:latin typeface="Arial" panose="020B0604020202020204" pitchFamily="34" charset="0"/>
                <a:ea typeface="微软雅黑" panose="020B0503020204020204" pitchFamily="34" charset="-122"/>
                <a:sym typeface="Arial" panose="020B0604020202020204" pitchFamily="34" charset="0"/>
              </a:rPr>
              <a:t>. 2015;172(1):</a:t>
            </a:r>
            <a:r>
              <a:rPr lang="en-US" altLang="zh-CN" sz="800">
                <a:latin typeface="Arial" panose="020B0604020202020204" pitchFamily="34" charset="0"/>
                <a:ea typeface="微软雅黑" panose="020B0503020204020204" pitchFamily="34" charset="-122"/>
                <a:sym typeface="Arial" panose="020B0604020202020204" pitchFamily="34" charset="0"/>
              </a:rPr>
              <a:t>R23-R30.</a:t>
            </a:r>
            <a:endParaRPr lang="en-US" altLang="zh-CN" sz="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335787" y="785593"/>
            <a:ext cx="8381526" cy="1103064"/>
            <a:chOff x="382719" y="787441"/>
            <a:chExt cx="8381526" cy="1103064"/>
          </a:xfrm>
        </p:grpSpPr>
        <p:sp>
          <p:nvSpPr>
            <p:cNvPr id="9" name="矩形 8"/>
            <p:cNvSpPr/>
            <p:nvPr/>
          </p:nvSpPr>
          <p:spPr>
            <a:xfrm>
              <a:off x="382719" y="1006271"/>
              <a:ext cx="8381526" cy="85114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430409" y="1164725"/>
              <a:ext cx="7902241" cy="725780"/>
            </a:xfrm>
            <a:prstGeom prst="rect">
              <a:avLst/>
            </a:prstGeom>
          </p:spPr>
          <p:txBody>
            <a:bodyPr/>
            <a:lstStyle/>
            <a:p>
              <a:pPr marL="285750" lvl="0" indent="-285750" algn="just">
                <a:lnSpc>
                  <a:spcPct val="150000"/>
                </a:lnSpc>
                <a:buFont typeface="Arial" panose="020B0604020202020204" pitchFamily="34" charset="0"/>
                <a:buChar char="•"/>
              </a:pPr>
              <a:r>
                <a:rPr 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高血钾</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发生率</a:t>
              </a:r>
              <a:r>
                <a:rPr 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1.7%</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（螺内酯发生率</a:t>
              </a:r>
              <a:r>
                <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8.6-26</a:t>
              </a:r>
              <a:r>
                <a:rPr lang="en-US" altLang="zh-CN" sz="1400" b="1">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sz="1400" b="1">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lvl="0" indent="-285750" algn="just">
                <a:lnSpc>
                  <a:spcPct val="150000"/>
                </a:lnSpc>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性相关不良反应发生率＜</a:t>
              </a:r>
              <a:r>
                <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0.5%</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（螺内酯发生率</a:t>
              </a:r>
              <a:r>
                <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5.8</a:t>
              </a:r>
              <a:r>
                <a:rPr lang="en-US" altLang="zh-CN" sz="1400" b="1">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82719" y="787441"/>
              <a:ext cx="5162448" cy="377253"/>
            </a:xfrm>
            <a:prstGeom prst="rect">
              <a:avLst/>
            </a:prstGeom>
            <a:solidFill>
              <a:srgbClr val="009E93"/>
            </a:solidFill>
            <a:ln>
              <a:solidFill>
                <a:srgbClr val="009E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effectLst>
                    <a:outerShdw blurRad="38100" dist="38100" dir="2700000" algn="tl">
                      <a:srgbClr val="000000">
                        <a:alpha val="43137"/>
                      </a:srgbClr>
                    </a:outerShdw>
                  </a:effectLst>
                  <a:sym typeface="Arial" panose="020B0604020202020204" pitchFamily="34" charset="0"/>
                </a:rPr>
                <a:t>说明书</a:t>
              </a:r>
              <a:r>
                <a:rPr lang="zh-CN" altLang="en-US" dirty="0">
                  <a:sym typeface="Arial" panose="020B0604020202020204" pitchFamily="34" charset="0"/>
                </a:rPr>
                <a:t>：</a:t>
              </a:r>
              <a:r>
                <a:rPr lang="zh-CN" altLang="en-US" dirty="0">
                  <a:solidFill>
                    <a:srgbClr val="FFFF00"/>
                  </a:solidFill>
                  <a:effectLst>
                    <a:outerShdw blurRad="38100" dist="38100" dir="2700000" algn="tl">
                      <a:srgbClr val="000000">
                        <a:alpha val="43137"/>
                      </a:srgbClr>
                    </a:outerShdw>
                  </a:effectLst>
                  <a:sym typeface="Arial" panose="020B0604020202020204" pitchFamily="34" charset="0"/>
                </a:rPr>
                <a:t>依普利酮安全性极高，无重度不良反应</a:t>
              </a:r>
              <a:r>
                <a:rPr lang="en-US" altLang="zh-CN" baseline="30000" dirty="0">
                  <a:solidFill>
                    <a:srgbClr val="FFFF00"/>
                  </a:solidFill>
                  <a:effectLst>
                    <a:outerShdw blurRad="38100" dist="38100" dir="2700000" algn="tl">
                      <a:srgbClr val="000000">
                        <a:alpha val="43137"/>
                      </a:srgbClr>
                    </a:outerShdw>
                  </a:effectLst>
                  <a:sym typeface="Arial" panose="020B0604020202020204" pitchFamily="34" charset="0"/>
                </a:rPr>
                <a:t>[1]</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03842" y="4692566"/>
            <a:ext cx="6870023"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[1] </a:t>
            </a:r>
            <a:r>
              <a:rPr lang="zh-CN" altLang="en-US" sz="800" kern="0" noProof="0" dirty="0">
                <a:solidFill>
                  <a:prstClr val="black"/>
                </a:solidFill>
                <a:latin typeface="Arial" panose="020B0604020202020204" pitchFamily="34" charset="0"/>
                <a:ea typeface="微软雅黑" panose="020B0503020204020204" pitchFamily="34" charset="-122"/>
                <a:sym typeface="Arial" panose="020B0604020202020204" pitchFamily="34" charset="0"/>
              </a:rPr>
              <a:t>依普利酮治疗高血压</a:t>
            </a:r>
            <a:r>
              <a:rPr lang="en-US" altLang="zh-CN" sz="800" kern="0" noProof="0" dirty="0">
                <a:solidFill>
                  <a:prstClr val="black"/>
                </a:solidFill>
                <a:latin typeface="Arial" panose="020B0604020202020204" pitchFamily="34" charset="0"/>
                <a:ea typeface="微软雅黑" panose="020B0503020204020204" pitchFamily="34" charset="-122"/>
                <a:sym typeface="Arial" panose="020B0604020202020204" pitchFamily="34" charset="0"/>
              </a:rPr>
              <a:t>III</a:t>
            </a:r>
            <a:r>
              <a:rPr lang="zh-CN" altLang="en-US" sz="800" kern="0" dirty="0">
                <a:solidFill>
                  <a:prstClr val="black"/>
                </a:solidFill>
                <a:latin typeface="Arial" panose="020B0604020202020204" pitchFamily="34" charset="0"/>
                <a:ea typeface="微软雅黑" panose="020B0503020204020204" pitchFamily="34" charset="-122"/>
                <a:sym typeface="Arial" panose="020B0604020202020204" pitchFamily="34" charset="0"/>
              </a:rPr>
              <a:t>期临床</a:t>
            </a:r>
            <a:r>
              <a:rPr lang="zh-CN" altLang="en-US" sz="800" kern="0">
                <a:solidFill>
                  <a:prstClr val="black"/>
                </a:solidFill>
                <a:latin typeface="Arial" panose="020B0604020202020204" pitchFamily="34" charset="0"/>
                <a:ea typeface="微软雅黑" panose="020B0503020204020204" pitchFamily="34" charset="-122"/>
                <a:sym typeface="Arial" panose="020B0604020202020204" pitchFamily="34" charset="0"/>
              </a:rPr>
              <a:t>研究报告研究            </a:t>
            </a:r>
            <a:r>
              <a:rPr kumimoji="0" lang="en-US" altLang="zh-CN"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[2]</a:t>
            </a:r>
            <a:r>
              <a:rPr lang="en-US" altLang="zh-CN" sz="800" kern="0">
                <a:solidFill>
                  <a:prstClr val="black"/>
                </a:solidFill>
                <a:latin typeface="Arial" panose="020B0604020202020204" pitchFamily="34" charset="0"/>
                <a:ea typeface="微软雅黑" panose="020B0503020204020204" pitchFamily="34" charset="-122"/>
                <a:sym typeface="Arial" panose="020B0604020202020204" pitchFamily="34" charset="0"/>
              </a:rPr>
              <a:t>Expert Opin Pharmacother. 2008;9(4):509-515.              </a:t>
            </a:r>
            <a:r>
              <a:rPr kumimoji="0" lang="en-US" altLang="zh-CN"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[3] </a:t>
            </a:r>
            <a:r>
              <a:rPr lang="zh-CN" altLang="en-US" sz="800" kern="0" dirty="0">
                <a:solidFill>
                  <a:prstClr val="black"/>
                </a:solidFill>
                <a:latin typeface="Arial" panose="020B0604020202020204" pitchFamily="34" charset="0"/>
                <a:ea typeface="微软雅黑" panose="020B0503020204020204" pitchFamily="34" charset="-122"/>
                <a:sym typeface="Arial" panose="020B0604020202020204" pitchFamily="34" charset="0"/>
              </a:rPr>
              <a:t>与原研依普利酮</a:t>
            </a:r>
            <a:r>
              <a:rPr lang="zh-CN" altLang="en-US" sz="800" kern="0">
                <a:solidFill>
                  <a:prstClr val="black"/>
                </a:solidFill>
                <a:latin typeface="Arial" panose="020B0604020202020204" pitchFamily="34" charset="0"/>
                <a:ea typeface="微软雅黑" panose="020B0503020204020204" pitchFamily="34" charset="-122"/>
                <a:sym typeface="Arial" panose="020B0604020202020204" pitchFamily="34" charset="0"/>
              </a:rPr>
              <a:t>的</a:t>
            </a:r>
            <a:r>
              <a:rPr lang="en-US" altLang="zh-CN" sz="800" kern="0">
                <a:solidFill>
                  <a:prstClr val="black"/>
                </a:solidFill>
                <a:latin typeface="Arial" panose="020B0604020202020204" pitchFamily="34" charset="0"/>
                <a:ea typeface="微软雅黑" panose="020B0503020204020204" pitchFamily="34" charset="-122"/>
                <a:sym typeface="Arial" panose="020B0604020202020204" pitchFamily="34" charset="0"/>
              </a:rPr>
              <a:t>BE</a:t>
            </a:r>
            <a:r>
              <a:rPr lang="zh-CN" altLang="en-US" sz="800" kern="0">
                <a:solidFill>
                  <a:prstClr val="black"/>
                </a:solidFill>
                <a:latin typeface="Arial" panose="020B0604020202020204" pitchFamily="34" charset="0"/>
                <a:ea typeface="微软雅黑" panose="020B0503020204020204" pitchFamily="34" charset="-122"/>
                <a:sym typeface="Arial" panose="020B0604020202020204" pitchFamily="34" charset="0"/>
              </a:rPr>
              <a:t>研究</a:t>
            </a:r>
            <a:endParaRPr lang="en-US" altLang="zh-CN" sz="800" kern="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264924" y="648288"/>
            <a:ext cx="8703486" cy="1754386"/>
            <a:chOff x="275587" y="859820"/>
            <a:chExt cx="8703486" cy="1754386"/>
          </a:xfrm>
        </p:grpSpPr>
        <p:grpSp>
          <p:nvGrpSpPr>
            <p:cNvPr id="4" name="组合 3"/>
            <p:cNvGrpSpPr/>
            <p:nvPr/>
          </p:nvGrpSpPr>
          <p:grpSpPr>
            <a:xfrm>
              <a:off x="275587" y="859820"/>
              <a:ext cx="8703486" cy="1754386"/>
              <a:chOff x="275587" y="829015"/>
              <a:chExt cx="8703486" cy="1282908"/>
            </a:xfrm>
          </p:grpSpPr>
          <p:sp>
            <p:nvSpPr>
              <p:cNvPr id="18" name="矩形 17"/>
              <p:cNvSpPr/>
              <p:nvPr/>
            </p:nvSpPr>
            <p:spPr>
              <a:xfrm>
                <a:off x="275587" y="953745"/>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52243" y="984481"/>
                <a:ext cx="8626830" cy="65125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41627" y="829015"/>
                <a:ext cx="5310493" cy="293429"/>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38370" y="846807"/>
                <a:ext cx="5419725"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III</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期临床研究</a:t>
                </a:r>
                <a:r>
                  <a:rPr lang="en-US" altLang="zh-CN"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 </a:t>
                </a:r>
                <a:r>
                  <a:rPr lang="zh-CN" altLang="en-US" sz="12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国内多中心、随机、双盲对照</a:t>
                </a:r>
                <a:r>
                  <a:rPr lang="en-US" altLang="zh-CN" sz="12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2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 name="文本框 8"/>
            <p:cNvSpPr txBox="1"/>
            <p:nvPr/>
          </p:nvSpPr>
          <p:spPr>
            <a:xfrm>
              <a:off x="353502" y="1284631"/>
              <a:ext cx="8377591" cy="656783"/>
            </a:xfrm>
            <a:prstGeom prst="rect">
              <a:avLst/>
            </a:prstGeom>
            <a:noFill/>
          </p:spPr>
          <p:txBody>
            <a:bodyPr wrap="square">
              <a:spAutoFit/>
            </a:bodyPr>
            <a:lstStyle/>
            <a:p>
              <a:pPr algn="just">
                <a:lnSpc>
                  <a:spcPct val="150000"/>
                </a:lnSpc>
              </a:pPr>
              <a:r>
                <a:rPr lang="en-US" altLang="zh-CN" sz="1300" dirty="0">
                  <a:latin typeface="Arial" panose="020B0604020202020204" pitchFamily="34" charset="0"/>
                  <a:ea typeface="微软雅黑" panose="020B0503020204020204" pitchFamily="34" charset="-122"/>
                  <a:sym typeface="Arial" panose="020B0604020202020204" pitchFamily="34" charset="0"/>
                </a:rPr>
                <a:t>283</a:t>
              </a:r>
              <a:r>
                <a:rPr lang="zh-CN" altLang="en-US" sz="1300" dirty="0">
                  <a:latin typeface="Arial" panose="020B0604020202020204" pitchFamily="34" charset="0"/>
                  <a:ea typeface="微软雅黑" panose="020B0503020204020204" pitchFamily="34" charset="-122"/>
                  <a:sym typeface="Arial" panose="020B0604020202020204" pitchFamily="34" charset="0"/>
                </a:rPr>
                <a:t>例高血压患者，随机接受依普利酮（</a:t>
              </a:r>
              <a:r>
                <a:rPr lang="en-US" altLang="zh-CN" sz="1300" dirty="0">
                  <a:latin typeface="Arial" panose="020B0604020202020204" pitchFamily="34" charset="0"/>
                  <a:ea typeface="微软雅黑" panose="020B0503020204020204" pitchFamily="34" charset="-122"/>
                  <a:sym typeface="Arial" panose="020B0604020202020204" pitchFamily="34" charset="0"/>
                </a:rPr>
                <a:t>25mg, Bid</a:t>
              </a:r>
              <a:r>
                <a:rPr lang="zh-CN" altLang="en-US" sz="1300" dirty="0">
                  <a:latin typeface="Arial" panose="020B0604020202020204" pitchFamily="34" charset="0"/>
                  <a:ea typeface="微软雅黑" panose="020B0503020204020204" pitchFamily="34" charset="-122"/>
                  <a:sym typeface="Arial" panose="020B0604020202020204" pitchFamily="34" charset="0"/>
                </a:rPr>
                <a:t>）持续治疗</a:t>
              </a:r>
              <a:r>
                <a:rPr lang="en-US" altLang="zh-CN" sz="1300" dirty="0">
                  <a:latin typeface="Arial" panose="020B0604020202020204" pitchFamily="34" charset="0"/>
                  <a:ea typeface="微软雅黑" panose="020B0503020204020204" pitchFamily="34" charset="-122"/>
                  <a:sym typeface="Arial" panose="020B0604020202020204" pitchFamily="34" charset="0"/>
                </a:rPr>
                <a:t>8</a:t>
              </a:r>
              <a:r>
                <a:rPr lang="zh-CN" altLang="en-US" sz="1300" dirty="0">
                  <a:latin typeface="Arial" panose="020B0604020202020204" pitchFamily="34" charset="0"/>
                  <a:ea typeface="微软雅黑" panose="020B0503020204020204" pitchFamily="34" charset="-122"/>
                  <a:sym typeface="Arial" panose="020B0604020202020204" pitchFamily="34" charset="0"/>
                </a:rPr>
                <a:t>周。</a:t>
              </a:r>
              <a:endParaRPr lang="en-US" altLang="zh-CN" sz="1300"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a:t>
              </a:r>
              <a:r>
                <a:rPr lang="zh-CN" altLang="en-US" sz="1300" b="1">
                  <a:solidFill>
                    <a:srgbClr val="FF0000"/>
                  </a:solidFill>
                  <a:latin typeface="Arial" panose="020B0604020202020204" pitchFamily="34" charset="0"/>
                  <a:ea typeface="微软雅黑" panose="020B0503020204020204" pitchFamily="34" charset="-122"/>
                  <a:sym typeface="Arial" panose="020B0604020202020204" pitchFamily="34" charset="0"/>
                </a:rPr>
                <a:t>酮治疗 </a:t>
              </a:r>
              <a:r>
                <a:rPr lang="en-US" altLang="zh-CN" sz="1300" b="1">
                  <a:solidFill>
                    <a:srgbClr val="FF0000"/>
                  </a:solidFill>
                  <a:latin typeface="Arial" panose="020B0604020202020204" pitchFamily="34" charset="0"/>
                  <a:ea typeface="微软雅黑" panose="020B0503020204020204" pitchFamily="34" charset="-122"/>
                  <a:sym typeface="Arial" panose="020B0604020202020204" pitchFamily="34" charset="0"/>
                </a:rPr>
                <a:t>4 </a:t>
              </a:r>
              <a:r>
                <a:rPr lang="zh-CN" altLang="en-US" sz="1300" b="1">
                  <a:solidFill>
                    <a:srgbClr val="FF0000"/>
                  </a:solidFill>
                  <a:latin typeface="Arial" panose="020B0604020202020204" pitchFamily="34" charset="0"/>
                  <a:ea typeface="微软雅黑" panose="020B0503020204020204" pitchFamily="34" charset="-122"/>
                  <a:sym typeface="Arial" panose="020B0604020202020204" pitchFamily="34" charset="0"/>
                </a:rPr>
                <a:t>周</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后降压有效率为 </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75.2%</a:t>
              </a:r>
              <a:r>
                <a:rPr lang="zh-CN" altLang="en-US" sz="1300" b="1">
                  <a:solidFill>
                    <a:srgbClr val="FF0000"/>
                  </a:solidFill>
                  <a:latin typeface="Arial" panose="020B0604020202020204" pitchFamily="34" charset="0"/>
                  <a:ea typeface="微软雅黑" panose="020B0503020204020204" pitchFamily="34" charset="-122"/>
                  <a:sym typeface="Arial" panose="020B0604020202020204" pitchFamily="34" charset="0"/>
                </a:rPr>
                <a:t>，治疗 </a:t>
              </a:r>
              <a:r>
                <a:rPr lang="en-US" altLang="zh-CN" sz="1300" b="1">
                  <a:solidFill>
                    <a:srgbClr val="FF0000"/>
                  </a:solidFill>
                  <a:latin typeface="Arial" panose="020B0604020202020204" pitchFamily="34" charset="0"/>
                  <a:ea typeface="微软雅黑" panose="020B0503020204020204" pitchFamily="34" charset="-122"/>
                  <a:sym typeface="Arial" panose="020B0604020202020204" pitchFamily="34" charset="0"/>
                </a:rPr>
                <a:t>8 </a:t>
              </a:r>
              <a:r>
                <a:rPr lang="zh-CN" altLang="en-US" sz="1300" b="1">
                  <a:solidFill>
                    <a:srgbClr val="FF0000"/>
                  </a:solidFill>
                  <a:latin typeface="Arial" panose="020B0604020202020204" pitchFamily="34" charset="0"/>
                  <a:ea typeface="微软雅黑" panose="020B0503020204020204" pitchFamily="34" charset="-122"/>
                  <a:sym typeface="Arial" panose="020B0604020202020204" pitchFamily="34" charset="0"/>
                </a:rPr>
                <a:t>周</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后有效率为 </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76.6%</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42" name="组合 41"/>
          <p:cNvGrpSpPr/>
          <p:nvPr/>
        </p:nvGrpSpPr>
        <p:grpSpPr>
          <a:xfrm>
            <a:off x="303252" y="3358016"/>
            <a:ext cx="8703486" cy="1366731"/>
            <a:chOff x="264924" y="1635646"/>
            <a:chExt cx="8703486" cy="1366731"/>
          </a:xfrm>
        </p:grpSpPr>
        <p:grpSp>
          <p:nvGrpSpPr>
            <p:cNvPr id="22" name="组合 21"/>
            <p:cNvGrpSpPr/>
            <p:nvPr/>
          </p:nvGrpSpPr>
          <p:grpSpPr>
            <a:xfrm>
              <a:off x="264924" y="1635646"/>
              <a:ext cx="8703486" cy="1366731"/>
              <a:chOff x="275587" y="745192"/>
              <a:chExt cx="8703486" cy="1366731"/>
            </a:xfrm>
          </p:grpSpPr>
          <p:sp>
            <p:nvSpPr>
              <p:cNvPr id="23" name="矩形 22"/>
              <p:cNvSpPr/>
              <p:nvPr/>
            </p:nvSpPr>
            <p:spPr>
              <a:xfrm>
                <a:off x="275587" y="953745"/>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352243" y="984481"/>
                <a:ext cx="8626830" cy="1058602"/>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341627" y="745192"/>
                <a:ext cx="3937813"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txBox="1">
                <a:spLocks noChangeArrowheads="1"/>
              </p:cNvSpPr>
              <p:nvPr/>
            </p:nvSpPr>
            <p:spPr>
              <a:xfrm>
                <a:off x="363269" y="754563"/>
                <a:ext cx="5419725"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对比原研依普利酮的</a:t>
                </a:r>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BE</a:t>
                </a:r>
                <a:r>
                  <a:rPr lang="zh-CN" altLang="en-US"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研究</a:t>
                </a:r>
                <a:r>
                  <a:rPr lang="en-US" altLang="zh-CN" sz="1200" b="1" baseline="3000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[3]</a:t>
                </a:r>
                <a:r>
                  <a:rPr lang="zh-CN" altLang="en-US" sz="12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2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6" name="矩形 5"/>
            <p:cNvSpPr/>
            <p:nvPr/>
          </p:nvSpPr>
          <p:spPr>
            <a:xfrm>
              <a:off x="352606" y="2068047"/>
              <a:ext cx="5698474" cy="769441"/>
            </a:xfrm>
            <a:prstGeom prst="rect">
              <a:avLst/>
            </a:prstGeom>
          </p:spPr>
          <p:txBody>
            <a:bodyPr wrap="square">
              <a:spAutoFit/>
            </a:bodyPr>
            <a:lstStyle/>
            <a:p>
              <a:pPr marL="285750" indent="-285750">
                <a:spcAft>
                  <a:spcPts val="600"/>
                </a:spcAft>
                <a:buFont typeface="Arial" panose="020B0604020202020204" pitchFamily="34" charset="0"/>
                <a:buChar char="•"/>
              </a:pPr>
              <a:r>
                <a:rPr lang="zh-CN" altLang="en-US" sz="1300" dirty="0">
                  <a:latin typeface="Arial" panose="020B0604020202020204" pitchFamily="34" charset="0"/>
                  <a:ea typeface="微软雅黑" panose="020B0503020204020204" pitchFamily="34" charset="-122"/>
                  <a:sym typeface="Arial" panose="020B0604020202020204" pitchFamily="34" charset="0"/>
                </a:rPr>
                <a:t>中国健康志愿者空腹和餐后状态下口服本品（</a:t>
              </a:r>
              <a:r>
                <a:rPr lang="en-US" altLang="zh-CN" sz="1300" dirty="0">
                  <a:latin typeface="Arial" panose="020B0604020202020204" pitchFamily="34" charset="0"/>
                  <a:ea typeface="微软雅黑" panose="020B0503020204020204" pitchFamily="34" charset="-122"/>
                  <a:sym typeface="Arial" panose="020B0604020202020204" pitchFamily="34" charset="0"/>
                </a:rPr>
                <a:t>50mg</a:t>
              </a:r>
              <a:r>
                <a:rPr lang="zh-CN" altLang="en-US" sz="1300" dirty="0">
                  <a:latin typeface="Arial" panose="020B0604020202020204" pitchFamily="34" charset="0"/>
                  <a:ea typeface="微软雅黑" panose="020B0503020204020204" pitchFamily="34" charset="-122"/>
                  <a:sym typeface="Arial" panose="020B0604020202020204" pitchFamily="34" charset="0"/>
                </a:rPr>
                <a:t>）或原研药 </a:t>
              </a:r>
              <a:r>
                <a:rPr lang="en-US" altLang="zh-CN" sz="1300" dirty="0">
                  <a:latin typeface="Arial" panose="020B0604020202020204" pitchFamily="34" charset="0"/>
                  <a:ea typeface="微软雅黑" panose="020B0503020204020204" pitchFamily="34" charset="-122"/>
                  <a:sym typeface="Arial" panose="020B0604020202020204" pitchFamily="34" charset="0"/>
                </a:rPr>
                <a:t>INSPRA</a:t>
              </a:r>
              <a:r>
                <a:rPr lang="en-US" altLang="zh-CN" sz="1300" baseline="30000" dirty="0">
                  <a:latin typeface="Arial" panose="020B0604020202020204" pitchFamily="34" charset="0"/>
                  <a:ea typeface="微软雅黑" panose="020B0503020204020204" pitchFamily="34" charset="-122"/>
                  <a:sym typeface="Arial" panose="020B0604020202020204" pitchFamily="34" charset="0"/>
                </a:rPr>
                <a:t>®</a:t>
              </a:r>
              <a:r>
                <a:rPr lang="zh-CN" altLang="en-US" sz="1300" dirty="0">
                  <a:latin typeface="Arial" panose="020B0604020202020204" pitchFamily="34" charset="0"/>
                  <a:ea typeface="微软雅黑" panose="020B0503020204020204" pitchFamily="34" charset="-122"/>
                  <a:sym typeface="Arial" panose="020B0604020202020204" pitchFamily="34" charset="0"/>
                </a:rPr>
                <a:t>（</a:t>
              </a:r>
              <a:r>
                <a:rPr lang="en-US" altLang="zh-CN" sz="1300" dirty="0">
                  <a:latin typeface="Arial" panose="020B0604020202020204" pitchFamily="34" charset="0"/>
                  <a:ea typeface="微软雅黑" panose="020B0503020204020204" pitchFamily="34" charset="-122"/>
                  <a:sym typeface="Arial" panose="020B0604020202020204" pitchFamily="34" charset="0"/>
                </a:rPr>
                <a:t>50mg</a:t>
              </a:r>
              <a:r>
                <a:rPr lang="zh-CN" altLang="en-US" sz="1300" dirty="0">
                  <a:latin typeface="Arial" panose="020B0604020202020204" pitchFamily="34" charset="0"/>
                  <a:ea typeface="微软雅黑" panose="020B0503020204020204" pitchFamily="34" charset="-122"/>
                  <a:sym typeface="Arial" panose="020B0604020202020204" pitchFamily="34" charset="0"/>
                </a:rPr>
                <a:t>）</a:t>
              </a:r>
            </a:p>
            <a:p>
              <a:pPr marL="285750" indent="-285750">
                <a:spcAft>
                  <a:spcPts val="600"/>
                </a:spcAft>
                <a:buFont typeface="Arial" panose="020B0604020202020204" pitchFamily="34" charset="0"/>
                <a:buChar char="•"/>
              </a:pPr>
              <a:r>
                <a:rPr lang="en-US" altLang="zh-CN" sz="1300" dirty="0">
                  <a:latin typeface="Arial" panose="020B0604020202020204" pitchFamily="34" charset="0"/>
                  <a:ea typeface="微软雅黑" panose="020B0503020204020204" pitchFamily="34" charset="-122"/>
                  <a:sym typeface="Arial" panose="020B0604020202020204" pitchFamily="34" charset="0"/>
                </a:rPr>
                <a:t>BE</a:t>
              </a:r>
              <a:r>
                <a:rPr lang="zh-CN" altLang="en-US" sz="1300" dirty="0">
                  <a:latin typeface="Arial" panose="020B0604020202020204" pitchFamily="34" charset="0"/>
                  <a:ea typeface="微软雅黑" panose="020B0503020204020204" pitchFamily="34" charset="-122"/>
                  <a:sym typeface="Arial" panose="020B0604020202020204" pitchFamily="34" charset="0"/>
                </a:rPr>
                <a:t>研究显示：</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本品</a:t>
              </a:r>
              <a:r>
                <a:rPr lang="zh-CN" altLang="en-US" sz="1300" dirty="0">
                  <a:latin typeface="Arial" panose="020B0604020202020204" pitchFamily="34" charset="0"/>
                  <a:ea typeface="微软雅黑" panose="020B0503020204020204" pitchFamily="34" charset="-122"/>
                  <a:sym typeface="Arial" panose="020B0604020202020204" pitchFamily="34" charset="0"/>
                </a:rPr>
                <a:t>与美国辉瑞</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原研</a:t>
              </a:r>
              <a:r>
                <a:rPr lang="zh-CN" altLang="en-US" sz="1300" dirty="0">
                  <a:latin typeface="Arial" panose="020B0604020202020204" pitchFamily="34" charset="0"/>
                  <a:ea typeface="微软雅黑" panose="020B0503020204020204" pitchFamily="34" charset="-122"/>
                  <a:sym typeface="Arial" panose="020B0604020202020204" pitchFamily="34" charset="0"/>
                </a:rPr>
                <a:t>依普利酮 </a:t>
              </a:r>
              <a:r>
                <a:rPr lang="en-US" altLang="zh-CN" sz="1300" dirty="0">
                  <a:latin typeface="Arial" panose="020B0604020202020204" pitchFamily="34" charset="0"/>
                  <a:ea typeface="微软雅黑" panose="020B0503020204020204" pitchFamily="34" charset="-122"/>
                  <a:sym typeface="Arial" panose="020B0604020202020204" pitchFamily="34" charset="0"/>
                </a:rPr>
                <a:t>INSPRA</a:t>
              </a:r>
              <a:r>
                <a:rPr lang="en-US" altLang="zh-CN" sz="1300" baseline="30000" dirty="0">
                  <a:latin typeface="Arial" panose="020B0604020202020204" pitchFamily="34" charset="0"/>
                  <a:ea typeface="微软雅黑" panose="020B0503020204020204" pitchFamily="34" charset="-122"/>
                  <a:sym typeface="Arial" panose="020B0604020202020204" pitchFamily="34" charset="0"/>
                </a:rPr>
                <a:t> ®</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等效</a:t>
              </a:r>
              <a:r>
                <a:rPr lang="en-US" altLang="zh-CN" sz="1300" baseline="30000" dirty="0">
                  <a:latin typeface="Arial" panose="020B0604020202020204" pitchFamily="34" charset="0"/>
                  <a:ea typeface="微软雅黑" panose="020B0503020204020204" pitchFamily="34" charset="-122"/>
                  <a:sym typeface="Arial" panose="020B0604020202020204" pitchFamily="34" charset="0"/>
                </a:rPr>
                <a:t> </a:t>
              </a:r>
              <a:r>
                <a:rPr lang="zh-CN" altLang="en-US" sz="1300" dirty="0">
                  <a:latin typeface="Arial" panose="020B0604020202020204" pitchFamily="34" charset="0"/>
                  <a:ea typeface="微软雅黑" panose="020B0503020204020204" pitchFamily="34" charset="-122"/>
                  <a:sym typeface="Arial" panose="020B0604020202020204" pitchFamily="34" charset="0"/>
                </a:rPr>
                <a:t>。</a:t>
              </a:r>
            </a:p>
          </p:txBody>
        </p:sp>
        <p:grpSp>
          <p:nvGrpSpPr>
            <p:cNvPr id="3" name="组合 2"/>
            <p:cNvGrpSpPr/>
            <p:nvPr/>
          </p:nvGrpSpPr>
          <p:grpSpPr>
            <a:xfrm>
              <a:off x="6051080" y="1892439"/>
              <a:ext cx="2652551" cy="1099853"/>
              <a:chOff x="5711174" y="1104406"/>
              <a:chExt cx="3189964" cy="1440291"/>
            </a:xfrm>
          </p:grpSpPr>
          <p:grpSp>
            <p:nvGrpSpPr>
              <p:cNvPr id="10" name="组合 9"/>
              <p:cNvGrpSpPr/>
              <p:nvPr/>
            </p:nvGrpSpPr>
            <p:grpSpPr>
              <a:xfrm>
                <a:off x="5711174" y="1234801"/>
                <a:ext cx="3189964" cy="1309896"/>
                <a:chOff x="5674990" y="1234801"/>
                <a:chExt cx="3189964" cy="1309896"/>
              </a:xfrm>
            </p:grpSpPr>
            <p:pic>
              <p:nvPicPr>
                <p:cNvPr id="12" name="图片 11"/>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68017" y="1234801"/>
                  <a:ext cx="1496937" cy="1309896"/>
                </a:xfrm>
                <a:prstGeom prst="rect">
                  <a:avLst/>
                </a:prstGeom>
              </p:spPr>
            </p:pic>
            <p:pic>
              <p:nvPicPr>
                <p:cNvPr id="13" name="图片 12"/>
                <p:cNvPicPr/>
                <p:nvPr>
                  <p:custDataLst>
                    <p:tags r:id="rId3"/>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74990" y="1234801"/>
                  <a:ext cx="1496937" cy="1309896"/>
                </a:xfrm>
                <a:prstGeom prst="rect">
                  <a:avLst/>
                </a:prstGeom>
              </p:spPr>
            </p:pic>
          </p:grpSp>
          <p:pic>
            <p:nvPicPr>
              <p:cNvPr id="11" name="图片 10"/>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1174" y="1104406"/>
                <a:ext cx="1164479" cy="182829"/>
              </a:xfrm>
              <a:prstGeom prst="rect">
                <a:avLst/>
              </a:prstGeom>
            </p:spPr>
          </p:pic>
        </p:grpSp>
      </p:grpSp>
      <p:grpSp>
        <p:nvGrpSpPr>
          <p:cNvPr id="32" name="组合 31"/>
          <p:cNvGrpSpPr/>
          <p:nvPr/>
        </p:nvGrpSpPr>
        <p:grpSpPr>
          <a:xfrm>
            <a:off x="343099" y="1800147"/>
            <a:ext cx="8697518" cy="1724394"/>
            <a:chOff x="321000" y="2661051"/>
            <a:chExt cx="8671228" cy="1724394"/>
          </a:xfrm>
        </p:grpSpPr>
        <p:grpSp>
          <p:nvGrpSpPr>
            <p:cNvPr id="33" name="组合 32"/>
            <p:cNvGrpSpPr/>
            <p:nvPr/>
          </p:nvGrpSpPr>
          <p:grpSpPr>
            <a:xfrm>
              <a:off x="321000" y="2661051"/>
              <a:ext cx="8633741" cy="1487549"/>
              <a:chOff x="338423" y="2707290"/>
              <a:chExt cx="8633741" cy="1487549"/>
            </a:xfrm>
          </p:grpSpPr>
          <p:sp>
            <p:nvSpPr>
              <p:cNvPr id="39" name="矩形 38"/>
              <p:cNvSpPr/>
              <p:nvPr/>
            </p:nvSpPr>
            <p:spPr>
              <a:xfrm>
                <a:off x="345333" y="2898839"/>
                <a:ext cx="8626831" cy="1296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338423" y="2707290"/>
                <a:ext cx="5364965"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dist"/>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与螺内酯头对头</a:t>
                </a:r>
                <a:r>
                  <a:rPr lang="en-US" altLang="zh-CN"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RCT</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研究 </a:t>
                </a:r>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前瞻性、随机、开放标签、盲法终点</a:t>
                </a:r>
                <a:r>
                  <a:rPr lang="zh-CN" altLang="en-US" sz="1100" b="1">
                    <a:solidFill>
                      <a:schemeClr val="bg1"/>
                    </a:solidFill>
                    <a:latin typeface="Arial" panose="020B0604020202020204" pitchFamily="34" charset="0"/>
                    <a:ea typeface="微软雅黑" panose="020B0503020204020204" pitchFamily="34" charset="-122"/>
                    <a:sym typeface="Arial" panose="020B0604020202020204" pitchFamily="34" charset="0"/>
                  </a:rPr>
                  <a:t>研究</a:t>
                </a:r>
                <a:r>
                  <a:rPr lang="en-US" altLang="zh-CN" sz="1100" b="1" baseline="3000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1100" b="1">
                    <a:solidFill>
                      <a:schemeClr val="bg1"/>
                    </a:solidFill>
                    <a:latin typeface="Arial" panose="020B0604020202020204" pitchFamily="34" charset="0"/>
                    <a:ea typeface="微软雅黑" panose="020B0503020204020204" pitchFamily="34" charset="-122"/>
                    <a:sym typeface="Arial" panose="020B0604020202020204" pitchFamily="34" charset="0"/>
                  </a:rPr>
                  <a:t> </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64537" y="3072158"/>
                <a:ext cx="5026648" cy="1105816"/>
              </a:xfrm>
              <a:prstGeom prst="rect">
                <a:avLst/>
              </a:prstGeom>
            </p:spPr>
            <p:txBody>
              <a:bodyPr wrap="square">
                <a:spAutoFit/>
              </a:bodyPr>
              <a:lstStyle/>
              <a:p>
                <a:pPr marL="171450" indent="-171450" algn="just">
                  <a:lnSpc>
                    <a:spcPct val="130000"/>
                  </a:lnSpc>
                  <a:spcAft>
                    <a:spcPts val="6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双侧特发性醛固酮增多症患者，随机服用依普利</a:t>
                </a:r>
                <a:r>
                  <a:rPr lang="zh-CN" altLang="en-US" sz="1200">
                    <a:latin typeface="Arial" panose="020B0604020202020204" pitchFamily="34" charset="0"/>
                    <a:ea typeface="微软雅黑" panose="020B0503020204020204" pitchFamily="34" charset="-122"/>
                    <a:sym typeface="Arial" panose="020B0604020202020204" pitchFamily="34" charset="0"/>
                  </a:rPr>
                  <a:t>酮（</a:t>
                </a:r>
                <a:r>
                  <a:rPr lang="en-US" altLang="zh-CN" sz="1200">
                    <a:latin typeface="Arial" panose="020B0604020202020204" pitchFamily="34" charset="0"/>
                    <a:ea typeface="微软雅黑" panose="020B0503020204020204" pitchFamily="34" charset="-122"/>
                    <a:sym typeface="Arial" panose="020B0604020202020204" pitchFamily="34" charset="0"/>
                  </a:rPr>
                  <a:t>25mg </a:t>
                </a:r>
                <a:r>
                  <a:rPr lang="en-US" altLang="zh-CN" sz="1200" dirty="0">
                    <a:latin typeface="Arial" panose="020B0604020202020204" pitchFamily="34" charset="0"/>
                    <a:ea typeface="微软雅黑" panose="020B0503020204020204" pitchFamily="34" charset="-122"/>
                    <a:sym typeface="Arial" panose="020B0604020202020204" pitchFamily="34" charset="0"/>
                  </a:rPr>
                  <a:t>bid</a:t>
                </a:r>
                <a:r>
                  <a:rPr lang="zh-CN" altLang="en-US" sz="1200" dirty="0">
                    <a:latin typeface="Arial" panose="020B0604020202020204" pitchFamily="34" charset="0"/>
                    <a:ea typeface="微软雅黑" panose="020B0503020204020204" pitchFamily="34" charset="-122"/>
                    <a:sym typeface="Arial" panose="020B0604020202020204" pitchFamily="34" charset="0"/>
                  </a:rPr>
                  <a:t>滴定至</a:t>
                </a:r>
                <a:r>
                  <a:rPr lang="en-US" altLang="zh-CN" sz="1200" dirty="0">
                    <a:latin typeface="Arial" panose="020B0604020202020204" pitchFamily="34" charset="0"/>
                    <a:ea typeface="微软雅黑" panose="020B0503020204020204" pitchFamily="34" charset="-122"/>
                    <a:sym typeface="Arial" panose="020B0604020202020204" pitchFamily="34" charset="0"/>
                  </a:rPr>
                  <a:t>200mg/d</a:t>
                </a:r>
                <a:r>
                  <a:rPr lang="zh-CN" altLang="en-US" sz="1200" dirty="0">
                    <a:latin typeface="Arial" panose="020B0604020202020204" pitchFamily="34" charset="0"/>
                    <a:ea typeface="微软雅黑" panose="020B0503020204020204" pitchFamily="34" charset="-122"/>
                    <a:sym typeface="Arial" panose="020B0604020202020204" pitchFamily="34" charset="0"/>
                  </a:rPr>
                  <a:t>）和螺</a:t>
                </a:r>
                <a:r>
                  <a:rPr lang="zh-CN" altLang="en-US" sz="1200">
                    <a:latin typeface="Arial" panose="020B0604020202020204" pitchFamily="34" charset="0"/>
                    <a:ea typeface="微软雅黑" panose="020B0503020204020204" pitchFamily="34" charset="-122"/>
                    <a:sym typeface="Arial" panose="020B0604020202020204" pitchFamily="34" charset="0"/>
                  </a:rPr>
                  <a:t>内酯（</a:t>
                </a:r>
                <a:r>
                  <a:rPr lang="en-US" altLang="zh-CN" sz="1200">
                    <a:latin typeface="Arial" panose="020B0604020202020204" pitchFamily="34" charset="0"/>
                    <a:ea typeface="微软雅黑" panose="020B0503020204020204" pitchFamily="34" charset="-122"/>
                    <a:sym typeface="Arial" panose="020B0604020202020204" pitchFamily="34" charset="0"/>
                  </a:rPr>
                  <a:t>25mg </a:t>
                </a:r>
                <a:r>
                  <a:rPr lang="en-US" altLang="zh-CN" sz="1200" dirty="0">
                    <a:latin typeface="Arial" panose="020B0604020202020204" pitchFamily="34" charset="0"/>
                    <a:ea typeface="微软雅黑" panose="020B0503020204020204" pitchFamily="34" charset="-122"/>
                    <a:sym typeface="Arial" panose="020B0604020202020204" pitchFamily="34" charset="0"/>
                  </a:rPr>
                  <a:t>bid</a:t>
                </a:r>
                <a:r>
                  <a:rPr lang="zh-CN" altLang="en-US" sz="1200" dirty="0">
                    <a:latin typeface="Arial" panose="020B0604020202020204" pitchFamily="34" charset="0"/>
                    <a:ea typeface="微软雅黑" panose="020B0503020204020204" pitchFamily="34" charset="-122"/>
                    <a:sym typeface="Arial" panose="020B0604020202020204" pitchFamily="34" charset="0"/>
                  </a:rPr>
                  <a:t>滴定至</a:t>
                </a:r>
                <a:r>
                  <a:rPr lang="en-US" altLang="zh-CN" sz="1200" dirty="0">
                    <a:latin typeface="Arial" panose="020B0604020202020204" pitchFamily="34" charset="0"/>
                    <a:ea typeface="微软雅黑" panose="020B0503020204020204" pitchFamily="34" charset="-122"/>
                    <a:sym typeface="Arial" panose="020B0604020202020204" pitchFamily="34" charset="0"/>
                  </a:rPr>
                  <a:t>400mg/d</a:t>
                </a:r>
                <a:r>
                  <a:rPr lang="zh-CN" altLang="en-US" sz="1200" dirty="0">
                    <a:latin typeface="Arial" panose="020B0604020202020204" pitchFamily="34" charset="0"/>
                    <a:ea typeface="微软雅黑" panose="020B0503020204020204" pitchFamily="34" charset="-122"/>
                    <a:sym typeface="Arial" panose="020B0604020202020204" pitchFamily="34" charset="0"/>
                  </a:rPr>
                  <a:t>）持续治疗</a:t>
                </a:r>
                <a:r>
                  <a:rPr lang="en-US" altLang="zh-CN" sz="1200" dirty="0">
                    <a:latin typeface="Arial" panose="020B0604020202020204" pitchFamily="34" charset="0"/>
                    <a:ea typeface="微软雅黑" panose="020B0503020204020204" pitchFamily="34" charset="-122"/>
                    <a:sym typeface="Arial" panose="020B0604020202020204" pitchFamily="34" charset="0"/>
                  </a:rPr>
                  <a:t>24</a:t>
                </a:r>
                <a:r>
                  <a:rPr lang="zh-CN" altLang="en-US" sz="1200" dirty="0">
                    <a:latin typeface="Arial" panose="020B0604020202020204" pitchFamily="34" charset="0"/>
                    <a:ea typeface="微软雅黑" panose="020B0503020204020204" pitchFamily="34" charset="-122"/>
                    <a:sym typeface="Arial" panose="020B0604020202020204" pitchFamily="34" charset="0"/>
                  </a:rPr>
                  <a:t>周。</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marL="171450" indent="-171450" algn="just">
                  <a:lnSpc>
                    <a:spcPct val="130000"/>
                  </a:lnSpc>
                  <a:spcAft>
                    <a:spcPts val="6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研究表明，</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依普利酮的降压速度较螺内酯快，</a:t>
                </a:r>
                <a:r>
                  <a:rPr lang="zh-CN" altLang="en-US" sz="1200" dirty="0">
                    <a:latin typeface="Arial" panose="020B0604020202020204" pitchFamily="34" charset="0"/>
                    <a:ea typeface="微软雅黑" panose="020B0503020204020204" pitchFamily="34" charset="-122"/>
                    <a:sym typeface="Arial" panose="020B0604020202020204" pitchFamily="34" charset="0"/>
                  </a:rPr>
                  <a:t>降压达标率分别为（</a:t>
                </a:r>
                <a:r>
                  <a:rPr lang="en-US" altLang="zh-CN" sz="1200" dirty="0">
                    <a:latin typeface="Arial" panose="020B0604020202020204" pitchFamily="34" charset="0"/>
                    <a:ea typeface="微软雅黑" panose="020B0503020204020204" pitchFamily="34" charset="-122"/>
                    <a:sym typeface="Arial" panose="020B0604020202020204" pitchFamily="34" charset="0"/>
                  </a:rPr>
                  <a:t>82.4% vs 76.8%</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不耐受螺内酯者转用依普利酮后血压达标</a:t>
                </a:r>
                <a:r>
                  <a:rPr lang="zh-CN" altLang="en-US" sz="12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4" name="图片 33"/>
            <p:cNvPicPr>
              <a:picLocks noChangeAspect="1"/>
            </p:cNvPicPr>
            <p:nvPr/>
          </p:nvPicPr>
          <p:blipFill>
            <a:blip r:embed="rId8">
              <a:clrChange>
                <a:clrFrom>
                  <a:srgbClr val="FFFFFF"/>
                </a:clrFrom>
                <a:clrTo>
                  <a:srgbClr val="FFFFFF">
                    <a:alpha val="0"/>
                  </a:srgbClr>
                </a:clrTo>
              </a:clrChange>
            </a:blip>
            <a:stretch>
              <a:fillRect/>
            </a:stretch>
          </p:blipFill>
          <p:spPr>
            <a:xfrm>
              <a:off x="5593500" y="2866058"/>
              <a:ext cx="1705004" cy="1296000"/>
            </a:xfrm>
            <a:prstGeom prst="rect">
              <a:avLst/>
            </a:prstGeom>
          </p:spPr>
        </p:pic>
        <p:pic>
          <p:nvPicPr>
            <p:cNvPr id="35" name="图片 34"/>
            <p:cNvPicPr>
              <a:picLocks noChangeAspect="1"/>
            </p:cNvPicPr>
            <p:nvPr/>
          </p:nvPicPr>
          <p:blipFill>
            <a:blip r:embed="rId9">
              <a:clrChange>
                <a:clrFrom>
                  <a:srgbClr val="FFFFFF"/>
                </a:clrFrom>
                <a:clrTo>
                  <a:srgbClr val="FFFFFF">
                    <a:alpha val="0"/>
                  </a:srgbClr>
                </a:clrTo>
              </a:clrChange>
            </a:blip>
            <a:stretch>
              <a:fillRect/>
            </a:stretch>
          </p:blipFill>
          <p:spPr>
            <a:xfrm>
              <a:off x="7202759" y="2900964"/>
              <a:ext cx="1789469" cy="1296000"/>
            </a:xfrm>
            <a:prstGeom prst="rect">
              <a:avLst/>
            </a:prstGeom>
          </p:spPr>
        </p:pic>
        <p:sp>
          <p:nvSpPr>
            <p:cNvPr id="36" name="文本框 35"/>
            <p:cNvSpPr txBox="1"/>
            <p:nvPr/>
          </p:nvSpPr>
          <p:spPr>
            <a:xfrm>
              <a:off x="6107564" y="4185390"/>
              <a:ext cx="2547455" cy="200055"/>
            </a:xfrm>
            <a:prstGeom prst="rect">
              <a:avLst/>
            </a:prstGeom>
            <a:noFill/>
          </p:spPr>
          <p:txBody>
            <a:bodyPr wrap="square" rtlCol="0">
              <a:spAutoFit/>
            </a:bodyPr>
            <a:lstStyle/>
            <a:p>
              <a:pPr algn="ctr">
                <a:spcAft>
                  <a:spcPts val="600"/>
                </a:spcAft>
              </a:pPr>
              <a:r>
                <a:rPr lang="en-US" altLang="zh-CN" sz="700" dirty="0">
                  <a:latin typeface="Arial" panose="020B0604020202020204" pitchFamily="34" charset="0"/>
                  <a:ea typeface="微软雅黑" panose="020B0503020204020204" pitchFamily="34" charset="-122"/>
                  <a:sym typeface="Arial" panose="020B0604020202020204" pitchFamily="34" charset="0"/>
                </a:rPr>
                <a:t>Eplerenone</a:t>
              </a:r>
              <a:r>
                <a:rPr lang="zh-CN" altLang="en-US" sz="700" dirty="0">
                  <a:latin typeface="Arial" panose="020B0604020202020204" pitchFamily="34" charset="0"/>
                  <a:ea typeface="微软雅黑" panose="020B0503020204020204" pitchFamily="34" charset="-122"/>
                  <a:sym typeface="Arial" panose="020B0604020202020204" pitchFamily="34" charset="0"/>
                </a:rPr>
                <a:t>：依普利酮</a:t>
              </a:r>
              <a:r>
                <a:rPr lang="en-US" altLang="zh-CN" sz="700" dirty="0">
                  <a:latin typeface="Arial" panose="020B0604020202020204" pitchFamily="34" charset="0"/>
                  <a:ea typeface="微软雅黑" panose="020B0503020204020204" pitchFamily="34" charset="-122"/>
                  <a:sym typeface="Arial" panose="020B0604020202020204" pitchFamily="34" charset="0"/>
                </a:rPr>
                <a:t>        Spironolactone</a:t>
              </a:r>
              <a:r>
                <a:rPr lang="zh-CN" altLang="en-US" sz="700" dirty="0">
                  <a:latin typeface="Arial" panose="020B0604020202020204" pitchFamily="34" charset="0"/>
                  <a:ea typeface="微软雅黑" panose="020B0503020204020204" pitchFamily="34" charset="-122"/>
                  <a:sym typeface="Arial" panose="020B0604020202020204" pitchFamily="34" charset="0"/>
                </a:rPr>
                <a:t>：螺内酯</a:t>
              </a:r>
            </a:p>
          </p:txBody>
        </p:sp>
        <p:sp>
          <p:nvSpPr>
            <p:cNvPr id="37" name="文本框 36"/>
            <p:cNvSpPr txBox="1"/>
            <p:nvPr/>
          </p:nvSpPr>
          <p:spPr>
            <a:xfrm>
              <a:off x="5925677" y="2876669"/>
              <a:ext cx="849085" cy="215444"/>
            </a:xfrm>
            <a:prstGeom prst="rect">
              <a:avLst/>
            </a:prstGeom>
            <a:noFill/>
          </p:spPr>
          <p:txBody>
            <a:bodyPr wrap="square" rtlCol="0">
              <a:spAutoFit/>
            </a:bodyPr>
            <a:lstStyle/>
            <a:p>
              <a:pPr algn="ctr">
                <a:spcAft>
                  <a:spcPts val="600"/>
                </a:spcAft>
              </a:pPr>
              <a:r>
                <a:rPr lang="zh-CN" altLang="en-US" sz="800" b="1" dirty="0">
                  <a:latin typeface="Arial" panose="020B0604020202020204" pitchFamily="34" charset="0"/>
                  <a:ea typeface="微软雅黑" panose="020B0503020204020204" pitchFamily="34" charset="-122"/>
                  <a:sym typeface="Arial" panose="020B0604020202020204" pitchFamily="34" charset="0"/>
                </a:rPr>
                <a:t>收缩压下降</a:t>
              </a:r>
            </a:p>
          </p:txBody>
        </p:sp>
        <p:sp>
          <p:nvSpPr>
            <p:cNvPr id="38" name="文本框 37"/>
            <p:cNvSpPr txBox="1"/>
            <p:nvPr/>
          </p:nvSpPr>
          <p:spPr>
            <a:xfrm>
              <a:off x="7636134" y="2831957"/>
              <a:ext cx="849085" cy="215444"/>
            </a:xfrm>
            <a:prstGeom prst="rect">
              <a:avLst/>
            </a:prstGeom>
            <a:noFill/>
          </p:spPr>
          <p:txBody>
            <a:bodyPr wrap="square" rtlCol="0">
              <a:spAutoFit/>
            </a:bodyPr>
            <a:lstStyle/>
            <a:p>
              <a:pPr algn="ctr">
                <a:spcAft>
                  <a:spcPts val="600"/>
                </a:spcAft>
              </a:pPr>
              <a:r>
                <a:rPr lang="zh-CN" altLang="en-US" sz="800" b="1" dirty="0">
                  <a:latin typeface="Arial" panose="020B0604020202020204" pitchFamily="34" charset="0"/>
                  <a:ea typeface="微软雅黑" panose="020B0503020204020204" pitchFamily="34" charset="-122"/>
                  <a:sym typeface="Arial" panose="020B0604020202020204" pitchFamily="34" charset="0"/>
                </a:rPr>
                <a:t>舒张压下降</a:t>
              </a:r>
            </a:p>
          </p:txBody>
        </p:sp>
      </p:grpSp>
      <p:grpSp>
        <p:nvGrpSpPr>
          <p:cNvPr id="45" name="组合 44"/>
          <p:cNvGrpSpPr/>
          <p:nvPr/>
        </p:nvGrpSpPr>
        <p:grpSpPr>
          <a:xfrm>
            <a:off x="164098" y="89719"/>
            <a:ext cx="8723019" cy="400110"/>
            <a:chOff x="164098" y="89719"/>
            <a:chExt cx="8723019" cy="400110"/>
          </a:xfrm>
        </p:grpSpPr>
        <p:sp>
          <p:nvSpPr>
            <p:cNvPr id="7" name="TextBox 7"/>
            <p:cNvSpPr txBox="1"/>
            <p:nvPr/>
          </p:nvSpPr>
          <p:spPr>
            <a:xfrm>
              <a:off x="164098" y="89719"/>
              <a:ext cx="7301696"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安全性加持下降压达标更快，疗效显著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3" name="图片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84693" y="148413"/>
              <a:ext cx="1102424" cy="286134"/>
            </a:xfrm>
            <a:prstGeom prst="rect">
              <a:avLst/>
            </a:prstGeom>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51793" y="641962"/>
            <a:ext cx="8465738" cy="1349932"/>
            <a:chOff x="339131" y="861650"/>
            <a:chExt cx="8465738" cy="1349932"/>
          </a:xfrm>
        </p:grpSpPr>
        <p:sp>
          <p:nvSpPr>
            <p:cNvPr id="37" name="矩形 36"/>
            <p:cNvSpPr/>
            <p:nvPr/>
          </p:nvSpPr>
          <p:spPr>
            <a:xfrm>
              <a:off x="349747" y="1059582"/>
              <a:ext cx="8455122" cy="1152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0000" rIns="91440" bIns="72000" rtlCol="0" anchor="b"/>
            <a:lstStyle/>
            <a:p>
              <a:pPr marL="144145" indent="-144145">
                <a:spcAft>
                  <a:spcPts val="600"/>
                </a:spcAft>
                <a:buFont typeface="Arial" panose="020B0604020202020204" pitchFamily="34" charset="0"/>
                <a:buChar char="•"/>
              </a:pP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57</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例难治性高血压患者，在标准治疗基础上（</a:t>
              </a:r>
              <a:r>
                <a:rPr lang="en-US" altLang="zh-CN" sz="1200" dirty="0" err="1">
                  <a:solidFill>
                    <a:schemeClr val="tx1"/>
                  </a:solidFill>
                  <a:latin typeface="Arial" panose="020B0604020202020204" pitchFamily="34" charset="0"/>
                  <a:ea typeface="微软雅黑" panose="020B0503020204020204" pitchFamily="34" charset="-122"/>
                  <a:sym typeface="Arial" panose="020B0604020202020204" pitchFamily="34" charset="0"/>
                </a:rPr>
                <a:t>CCB+RASi+D</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）随机接受依普利酮</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50mg/d</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或安慰剂治疗</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12</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周。</a:t>
              </a:r>
              <a:endPar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144145" indent="-144145">
                <a:spcAft>
                  <a:spcPts val="600"/>
                </a:spcAft>
                <a:buFont typeface="Arial" panose="020B0604020202020204" pitchFamily="34" charset="0"/>
                <a:buChar char="•"/>
              </a:pP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依普利酮显著降低日间</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夜间收缩压（</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P&lt;0.05</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），动态清醒时收缩压（ </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P=0.04</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）、清醒时舒张压（ </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P=0.004</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）和</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24</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小时舒张压（ </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P=0.02</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144145" indent="-144145">
                <a:spcAft>
                  <a:spcPts val="600"/>
                </a:spcAft>
                <a:buFont typeface="Arial" panose="020B0604020202020204" pitchFamily="34" charset="0"/>
                <a:buChar char="•"/>
              </a:pP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在难治性高血压患者中</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使用</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依普利酮可有效降低血压特别是家庭和门诊清醒血压</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b="1" baseline="300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39131" y="861650"/>
              <a:ext cx="5076000" cy="28800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治疗难治性高血压①</a:t>
              </a:r>
              <a:r>
                <a:rPr lang="en-US" altLang="zh-CN" sz="1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随机、双盲、安慰剂对照、平行组研究 </a:t>
              </a:r>
              <a:r>
                <a:rPr lang="en-US" altLang="zh-CN" sz="12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a:t>
              </a:r>
              <a:endParaRPr lang="zh-CN" altLang="en-US" sz="1600" b="1" baseline="30000" dirty="0">
                <a:solidFill>
                  <a:schemeClr val="bg1"/>
                </a:solidFill>
                <a:effectLst>
                  <a:outerShdw blurRad="38100" dist="38100" dir="2700000" algn="tl">
                    <a:srgbClr val="000000">
                      <a:alpha val="43137"/>
                    </a:srgbClr>
                  </a:outerShdw>
                </a:effectLst>
                <a:highlight>
                  <a:srgbClr val="FFFF00"/>
                </a:highligh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351793" y="2051272"/>
            <a:ext cx="8465738" cy="1191103"/>
            <a:chOff x="339131" y="2363357"/>
            <a:chExt cx="8465738" cy="1191103"/>
          </a:xfrm>
        </p:grpSpPr>
        <p:sp>
          <p:nvSpPr>
            <p:cNvPr id="35" name="矩形 34"/>
            <p:cNvSpPr/>
            <p:nvPr/>
          </p:nvSpPr>
          <p:spPr>
            <a:xfrm>
              <a:off x="349747" y="2602646"/>
              <a:ext cx="8455122" cy="95181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0000" rIns="91440" bIns="90000" rtlCol="0" anchor="b"/>
            <a:lstStyle/>
            <a:p>
              <a:pPr marL="144145" indent="-144145">
                <a:spcAft>
                  <a:spcPts val="600"/>
                </a:spcAft>
                <a:buFont typeface="Arial" panose="020B0604020202020204" pitchFamily="34" charset="0"/>
                <a:buChar char="•"/>
              </a:pP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52</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例难治性高血压患者，在接受</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ACEI/ARB</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基础上，接受依普利酮（</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25-100 mg/d</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）治疗</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12</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周。</a:t>
              </a:r>
              <a:endPar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144145" indent="-144145">
                <a:spcAft>
                  <a:spcPts val="600"/>
                </a:spcAft>
                <a:buFont typeface="Arial" panose="020B0604020202020204" pitchFamily="34" charset="0"/>
                <a:buChar char="•"/>
              </a:pP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较基线，服用依普利酮后，诊室、</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24h</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、清醒、睡眠，收缩压</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舒张压下降均超过</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10/5mmHg</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P</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0.001 </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144145" indent="-144145">
                <a:spcAft>
                  <a:spcPts val="600"/>
                </a:spcAft>
                <a:buFont typeface="Arial" panose="020B0604020202020204" pitchFamily="34" charset="0"/>
                <a:buChar char="•"/>
              </a:pP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依普利酮在治疗难治性高血压中表现出显著的疗效</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339131" y="2363357"/>
              <a:ext cx="5076000" cy="28800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治疗难治性高血压②</a:t>
              </a:r>
              <a:r>
                <a:rPr lang="en-US" altLang="zh-CN" sz="1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前瞻性、随机、开放标签、平行对照试验</a:t>
              </a:r>
              <a:r>
                <a:rPr lang="en-US" altLang="zh-CN" sz="12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[2] </a:t>
              </a:r>
              <a:endParaRPr lang="zh-CN" altLang="en-US" sz="1400" b="1" baseline="30000" dirty="0">
                <a:solidFill>
                  <a:schemeClr val="bg1"/>
                </a:solidFill>
                <a:effectLst>
                  <a:outerShdw blurRad="38100" dist="38100" dir="2700000" algn="tl">
                    <a:srgbClr val="000000">
                      <a:alpha val="43137"/>
                    </a:srgbClr>
                  </a:outerShdw>
                </a:effectLst>
                <a:highlight>
                  <a:srgbClr val="FFFF00"/>
                </a:highlight>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文本框 23"/>
          <p:cNvSpPr txBox="1"/>
          <p:nvPr/>
        </p:nvSpPr>
        <p:spPr>
          <a:xfrm>
            <a:off x="351793" y="4766599"/>
            <a:ext cx="8604700" cy="338554"/>
          </a:xfrm>
          <a:prstGeom prst="rect">
            <a:avLst/>
          </a:prstGeom>
          <a:noFill/>
        </p:spPr>
        <p:txBody>
          <a:bodyPr wrap="square">
            <a:spAutoFit/>
          </a:bodyPr>
          <a:lstStyle/>
          <a:p>
            <a:r>
              <a:rPr lang="de-DE" altLang="zh-CN" sz="800" dirty="0">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[1] J Clin Hypertens, 2016;18(12):1250-1257.   </a:t>
            </a:r>
            <a:r>
              <a:rPr lang="en-US" altLang="zh-CN" sz="800" dirty="0">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[2] Journal of the American Society of Hypertension 2008,2(6):462– 468.    </a:t>
            </a:r>
            <a:r>
              <a:rPr lang="en-US" altLang="zh-CN" sz="800" dirty="0">
                <a:latin typeface="Arial" panose="020B0604020202020204" pitchFamily="34" charset="0"/>
                <a:ea typeface="微软雅黑" panose="020B0503020204020204" pitchFamily="34" charset="-122"/>
                <a:sym typeface="Arial" panose="020B0604020202020204" pitchFamily="34" charset="0"/>
              </a:rPr>
              <a:t>[3] Expert </a:t>
            </a:r>
            <a:r>
              <a:rPr lang="en-US" altLang="zh-CN" sz="800" dirty="0" err="1">
                <a:latin typeface="Arial" panose="020B0604020202020204" pitchFamily="34" charset="0"/>
                <a:ea typeface="微软雅黑" panose="020B0503020204020204" pitchFamily="34" charset="-122"/>
                <a:sym typeface="Arial" panose="020B0604020202020204" pitchFamily="34" charset="0"/>
              </a:rPr>
              <a:t>Opin</a:t>
            </a:r>
            <a:r>
              <a:rPr lang="en-US" altLang="zh-CN" sz="800" dirty="0">
                <a:latin typeface="Arial" panose="020B0604020202020204" pitchFamily="34" charset="0"/>
                <a:ea typeface="微软雅黑" panose="020B0503020204020204" pitchFamily="34" charset="-122"/>
                <a:sym typeface="Arial" panose="020B0604020202020204" pitchFamily="34" charset="0"/>
              </a:rPr>
              <a:t> </a:t>
            </a:r>
            <a:r>
              <a:rPr lang="en-US" altLang="zh-CN" sz="800" dirty="0" err="1">
                <a:latin typeface="Arial" panose="020B0604020202020204" pitchFamily="34" charset="0"/>
                <a:ea typeface="微软雅黑" panose="020B0503020204020204" pitchFamily="34" charset="-122"/>
                <a:sym typeface="Arial" panose="020B0604020202020204" pitchFamily="34" charset="0"/>
              </a:rPr>
              <a:t>Pharmacother</a:t>
            </a:r>
            <a:r>
              <a:rPr lang="en-US" altLang="zh-CN" sz="800" dirty="0">
                <a:latin typeface="Arial" panose="020B0604020202020204" pitchFamily="34" charset="0"/>
                <a:ea typeface="微软雅黑" panose="020B0503020204020204" pitchFamily="34" charset="-122"/>
                <a:sym typeface="Arial" panose="020B0604020202020204" pitchFamily="34" charset="0"/>
              </a:rPr>
              <a:t>. 2008; 9(4): 509-515.</a:t>
            </a:r>
            <a:endParaRPr lang="zh-CN" altLang="en-US" sz="800" dirty="0">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p>
            <a:endParaRPr lang="zh-CN" altLang="en-US" sz="800" dirty="0">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p:txBody>
      </p:sp>
      <p:grpSp>
        <p:nvGrpSpPr>
          <p:cNvPr id="28" name="组合 27"/>
          <p:cNvGrpSpPr/>
          <p:nvPr/>
        </p:nvGrpSpPr>
        <p:grpSpPr>
          <a:xfrm>
            <a:off x="351793" y="3294303"/>
            <a:ext cx="8440414" cy="1437687"/>
            <a:chOff x="354792" y="3619954"/>
            <a:chExt cx="8440414" cy="1437687"/>
          </a:xfrm>
        </p:grpSpPr>
        <p:sp>
          <p:nvSpPr>
            <p:cNvPr id="32" name="矩形 31"/>
            <p:cNvSpPr/>
            <p:nvPr/>
          </p:nvSpPr>
          <p:spPr>
            <a:xfrm>
              <a:off x="355781" y="3768526"/>
              <a:ext cx="8439425" cy="128911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117720" rIns="91440" bIns="45720" rtlCol="0" anchor="b"/>
            <a:lstStyle/>
            <a:p>
              <a:pPr marL="144145" indent="-144145" algn="just">
                <a:lnSpc>
                  <a:spcPct val="120000"/>
                </a:lnSpc>
                <a:buFont typeface="Arial" panose="020B0604020202020204" pitchFamily="34" charset="0"/>
                <a:buChar char="•"/>
              </a:pP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102</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例难治性高血压合并重度阻塞性睡眠呼吸暂停综合征患者，在标准降压基础上（</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CCB/</a:t>
              </a:r>
              <a:r>
                <a:rPr lang="en-US" altLang="zh-CN" sz="1200" dirty="0" err="1">
                  <a:solidFill>
                    <a:schemeClr val="tx1"/>
                  </a:solidFill>
                  <a:latin typeface="Arial" panose="020B0604020202020204" pitchFamily="34" charset="0"/>
                  <a:ea typeface="微软雅黑" panose="020B0503020204020204" pitchFamily="34" charset="-122"/>
                  <a:sym typeface="Arial" panose="020B0604020202020204" pitchFamily="34" charset="0"/>
                </a:rPr>
                <a:t>RASi</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/D</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等），随机接受依普利酮</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50mg/d</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n=51</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）或安慰剂（</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n=51</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）治疗</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6</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个月。</a:t>
              </a:r>
              <a:endPar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144145" indent="-144145" algn="just">
                <a:lnSpc>
                  <a:spcPct val="120000"/>
                </a:lnSpc>
                <a:buFont typeface="Arial" panose="020B0604020202020204" pitchFamily="34" charset="0"/>
                <a:buChar char="•"/>
              </a:pP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依普利酮组的夜间收缩压、舒张压和动态血压分别下降</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14.4</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6.4</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和</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9.5 mmHg</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P&lt;0.001</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），非杓型血压患者数量减少，左室肥厚和呼吸暂停低通气指数均下降。</a:t>
              </a:r>
              <a:endParaRPr lang="en-US" alt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144145" indent="-144145" algn="just">
                <a:lnSpc>
                  <a:spcPct val="120000"/>
                </a:lnSpc>
                <a:buFont typeface="Arial" panose="020B0604020202020204" pitchFamily="34" charset="0"/>
                <a:buChar char="•"/>
              </a:pP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依普利酮显著降低该类患者的血压参数并改善昼夜血压节律</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a:t>
              </a:r>
            </a:p>
          </p:txBody>
        </p:sp>
        <p:sp>
          <p:nvSpPr>
            <p:cNvPr id="34" name="矩形 33"/>
            <p:cNvSpPr/>
            <p:nvPr/>
          </p:nvSpPr>
          <p:spPr>
            <a:xfrm>
              <a:off x="354792" y="3619954"/>
              <a:ext cx="3292286" cy="28800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治疗难治性高血压③</a:t>
              </a:r>
              <a:r>
                <a:rPr lang="en-US" altLang="zh-CN" sz="1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随机对照研究</a:t>
              </a:r>
              <a:r>
                <a:rPr lang="en-US" altLang="zh-CN" sz="14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[3]</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a:t>
              </a:r>
            </a:p>
          </p:txBody>
        </p:sp>
      </p:grpSp>
      <p:grpSp>
        <p:nvGrpSpPr>
          <p:cNvPr id="41" name="组合 40"/>
          <p:cNvGrpSpPr/>
          <p:nvPr/>
        </p:nvGrpSpPr>
        <p:grpSpPr>
          <a:xfrm>
            <a:off x="251520" y="90396"/>
            <a:ext cx="8635597" cy="400110"/>
            <a:chOff x="251520" y="90396"/>
            <a:chExt cx="8635597" cy="400110"/>
          </a:xfrm>
        </p:grpSpPr>
        <p:sp>
          <p:nvSpPr>
            <p:cNvPr id="42" name="TextBox 7"/>
            <p:cNvSpPr txBox="1"/>
            <p:nvPr/>
          </p:nvSpPr>
          <p:spPr>
            <a:xfrm>
              <a:off x="251520" y="90396"/>
              <a:ext cx="7301696"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安全性加持下的降压达标更快，疗效显著</a:t>
              </a:r>
              <a:endPar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4693" y="148413"/>
              <a:ext cx="1102424" cy="286134"/>
            </a:xfrm>
            <a:prstGeom prst="rect">
              <a:avLst/>
            </a:prstGeom>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56216" y="1224463"/>
            <a:ext cx="8487552" cy="15838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275587" y="3182630"/>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5020575" y="1083859"/>
            <a:ext cx="4877500"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318999" y="1053894"/>
            <a:ext cx="4161622" cy="1525521"/>
            <a:chOff x="338370" y="859820"/>
            <a:chExt cx="4161622" cy="1525521"/>
          </a:xfrm>
        </p:grpSpPr>
        <p:sp>
          <p:nvSpPr>
            <p:cNvPr id="29" name="矩形 28"/>
            <p:cNvSpPr/>
            <p:nvPr/>
          </p:nvSpPr>
          <p:spPr>
            <a:xfrm>
              <a:off x="352244" y="1072421"/>
              <a:ext cx="4147748" cy="131292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41627" y="859820"/>
              <a:ext cx="4158365" cy="401266"/>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38370" y="884151"/>
              <a:ext cx="3610052" cy="48453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2023 ESH </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动脉高血压管理指南</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9" name="文本框 8"/>
            <p:cNvSpPr txBox="1"/>
            <p:nvPr/>
          </p:nvSpPr>
          <p:spPr>
            <a:xfrm>
              <a:off x="352784" y="1251978"/>
              <a:ext cx="4075200" cy="1104533"/>
            </a:xfrm>
            <a:prstGeom prst="rect">
              <a:avLst/>
            </a:prstGeom>
            <a:noFill/>
          </p:spPr>
          <p:txBody>
            <a:bodyPr wrap="square">
              <a:spAutoFit/>
            </a:bodyPr>
            <a:lstStyle/>
            <a:p>
              <a:pPr algn="just">
                <a:lnSpc>
                  <a:spcPct val="120000"/>
                </a:lnSpc>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对难治性高血压的治疗</a:t>
              </a:r>
              <a:r>
                <a:rPr lang="zh-CN" altLang="en-US" sz="1400" dirty="0">
                  <a:latin typeface="Arial" panose="020B0604020202020204" pitchFamily="34" charset="0"/>
                  <a:ea typeface="微软雅黑" panose="020B0503020204020204" pitchFamily="34" charset="-122"/>
                  <a:sym typeface="Arial" panose="020B0604020202020204" pitchFamily="34" charset="0"/>
                </a:rPr>
                <a:t>，由于螺内酯可导致男性乳房发育、胀痛、性功能障碍和女性月经不调，而</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依普利酮对孕激素和雄激素受体影响小，可替代螺内酯</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降压</a:t>
              </a:r>
              <a:r>
                <a:rPr lang="zh-CN" altLang="en-US" sz="1200">
                  <a:latin typeface="Arial" panose="020B0604020202020204" pitchFamily="34" charset="0"/>
                  <a:ea typeface="微软雅黑" panose="020B0503020204020204" pitchFamily="34" charset="-122"/>
                  <a:sym typeface="Arial" panose="020B0604020202020204" pitchFamily="34" charset="0"/>
                </a:rPr>
                <a:t>（</a:t>
              </a:r>
              <a:r>
                <a:rPr lang="en-US" altLang="zh-CN" sz="1200">
                  <a:latin typeface="Arial" panose="020B0604020202020204" pitchFamily="34" charset="0"/>
                  <a:ea typeface="微软雅黑" panose="020B0503020204020204" pitchFamily="34" charset="-122"/>
                  <a:sym typeface="Arial" panose="020B0604020202020204" pitchFamily="34" charset="0"/>
                </a:rPr>
                <a:t>Ⅱ, </a:t>
              </a:r>
              <a:r>
                <a:rPr lang="en-US" altLang="zh-CN" sz="1200" dirty="0">
                  <a:latin typeface="Arial" panose="020B0604020202020204" pitchFamily="34" charset="0"/>
                  <a:ea typeface="微软雅黑" panose="020B0503020204020204" pitchFamily="34" charset="-122"/>
                  <a:sym typeface="Arial" panose="020B0604020202020204" pitchFamily="34" charset="0"/>
                </a:rPr>
                <a:t>B</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37" name="组合 36"/>
          <p:cNvGrpSpPr/>
          <p:nvPr/>
        </p:nvGrpSpPr>
        <p:grpSpPr>
          <a:xfrm>
            <a:off x="4579122" y="1060035"/>
            <a:ext cx="4245577" cy="1528429"/>
            <a:chOff x="4946577" y="859808"/>
            <a:chExt cx="4245577" cy="1528429"/>
          </a:xfrm>
        </p:grpSpPr>
        <p:sp>
          <p:nvSpPr>
            <p:cNvPr id="25" name="矩形 24"/>
            <p:cNvSpPr/>
            <p:nvPr/>
          </p:nvSpPr>
          <p:spPr>
            <a:xfrm>
              <a:off x="4967750" y="1099098"/>
              <a:ext cx="4211108" cy="128913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4961649" y="859808"/>
              <a:ext cx="4230505" cy="362731"/>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txBox="1">
              <a:spLocks noChangeArrowheads="1"/>
            </p:cNvSpPr>
            <p:nvPr/>
          </p:nvSpPr>
          <p:spPr>
            <a:xfrm>
              <a:off x="4974086" y="869179"/>
              <a:ext cx="3114527" cy="354321"/>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2017 </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高血压合理用药指南第</a:t>
              </a:r>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版</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[2]</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11" name="文本框 10"/>
            <p:cNvSpPr txBox="1"/>
            <p:nvPr/>
          </p:nvSpPr>
          <p:spPr>
            <a:xfrm>
              <a:off x="4946577" y="1249213"/>
              <a:ext cx="4211108" cy="1068754"/>
            </a:xfrm>
            <a:prstGeom prst="rect">
              <a:avLst/>
            </a:prstGeom>
            <a:noFill/>
          </p:spPr>
          <p:txBody>
            <a:bodyPr wrap="square">
              <a:spAutoFit/>
            </a:bodyPr>
            <a:lstStyle/>
            <a:p>
              <a:pPr algn="just">
                <a:lnSpc>
                  <a:spcPct val="120000"/>
                </a:lnSpc>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利酮</a:t>
              </a:r>
              <a:r>
                <a:rPr lang="zh-CN" altLang="en-US" sz="1400">
                  <a:latin typeface="Arial" panose="020B0604020202020204" pitchFamily="34" charset="0"/>
                  <a:ea typeface="微软雅黑" panose="020B0503020204020204" pitchFamily="34" charset="-122"/>
                  <a:sym typeface="Arial" panose="020B0604020202020204" pitchFamily="34" charset="0"/>
                </a:rPr>
                <a:t>：高</a:t>
              </a:r>
              <a:r>
                <a:rPr lang="zh-CN" altLang="en-US" sz="1400" dirty="0">
                  <a:latin typeface="Arial" panose="020B0604020202020204" pitchFamily="34" charset="0"/>
                  <a:ea typeface="微软雅黑" panose="020B0503020204020204" pitchFamily="34" charset="-122"/>
                  <a:sym typeface="Arial" panose="020B0604020202020204" pitchFamily="34" charset="0"/>
                </a:rPr>
                <a:t>选择性醛固酮受体拮抗剂，由于不拮抗雄激素和孕激素受体</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不良反应较螺内酯明显减少，可用于不能耐受螺内酯或长期维持</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治疗者</a:t>
              </a:r>
              <a:r>
                <a:rPr lang="zh-CN" altLang="en-US" sz="1200">
                  <a:latin typeface="Arial" panose="020B0604020202020204" pitchFamily="34" charset="0"/>
                  <a:ea typeface="微软雅黑" panose="020B0503020204020204" pitchFamily="34" charset="-122"/>
                  <a:sym typeface="Arial" panose="020B0604020202020204" pitchFamily="34" charset="0"/>
                </a:rPr>
                <a:t>（</a:t>
              </a:r>
              <a:r>
                <a:rPr lang="en-US" altLang="zh-CN" sz="1200" b="0" i="0">
                  <a:solidFill>
                    <a:srgbClr val="4D5156"/>
                  </a:solidFill>
                  <a:effectLst/>
                  <a:highlight>
                    <a:srgbClr val="FFFFFF"/>
                  </a:highlight>
                  <a:latin typeface="Arial" panose="020B0604020202020204" pitchFamily="34" charset="0"/>
                </a:rPr>
                <a:t>Ⅰ</a:t>
              </a:r>
              <a:r>
                <a:rPr lang="zh-CN" altLang="en-US" sz="1200">
                  <a:latin typeface="Arial" panose="020B0604020202020204" pitchFamily="34" charset="0"/>
                  <a:ea typeface="微软雅黑" panose="020B0503020204020204" pitchFamily="34" charset="-122"/>
                  <a:sym typeface="Arial" panose="020B0604020202020204" pitchFamily="34" charset="0"/>
                </a:rPr>
                <a:t>，A</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p>
          </p:txBody>
        </p:sp>
      </p:grpSp>
      <p:grpSp>
        <p:nvGrpSpPr>
          <p:cNvPr id="38" name="组合 37"/>
          <p:cNvGrpSpPr/>
          <p:nvPr/>
        </p:nvGrpSpPr>
        <p:grpSpPr>
          <a:xfrm>
            <a:off x="4594194" y="2774688"/>
            <a:ext cx="4230505" cy="1396933"/>
            <a:chOff x="316601" y="2885921"/>
            <a:chExt cx="4230505" cy="1366731"/>
          </a:xfrm>
        </p:grpSpPr>
        <p:sp>
          <p:nvSpPr>
            <p:cNvPr id="17" name="矩形 16"/>
            <p:cNvSpPr/>
            <p:nvPr/>
          </p:nvSpPr>
          <p:spPr>
            <a:xfrm>
              <a:off x="316601" y="3139518"/>
              <a:ext cx="4214561" cy="111313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320030" y="2885921"/>
              <a:ext cx="4227076"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6"/>
            <p:cNvSpPr txBox="1">
              <a:spLocks noChangeArrowheads="1"/>
            </p:cNvSpPr>
            <p:nvPr/>
          </p:nvSpPr>
          <p:spPr>
            <a:xfrm>
              <a:off x="363269" y="2895292"/>
              <a:ext cx="3366277"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2023 </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中国老年高血压管理指南</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[4]</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13" name="文本框 12"/>
            <p:cNvSpPr txBox="1"/>
            <p:nvPr/>
          </p:nvSpPr>
          <p:spPr>
            <a:xfrm>
              <a:off x="363269" y="3329371"/>
              <a:ext cx="4102906" cy="827334"/>
            </a:xfrm>
            <a:prstGeom prst="rect">
              <a:avLst/>
            </a:prstGeom>
            <a:noFill/>
          </p:spPr>
          <p:txBody>
            <a:bodyPr wrap="square">
              <a:spAutoFit/>
            </a:bodyPr>
            <a:lstStyle/>
            <a:p>
              <a:pPr algn="just">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常用降压</a:t>
              </a:r>
              <a:r>
                <a:rPr lang="zh-CN" altLang="en-US" sz="1400">
                  <a:latin typeface="Arial" panose="020B0604020202020204" pitchFamily="34" charset="0"/>
                  <a:ea typeface="微软雅黑" panose="020B0503020204020204" pitchFamily="34" charset="-122"/>
                  <a:sym typeface="Arial" panose="020B0604020202020204" pitchFamily="34" charset="0"/>
                </a:rPr>
                <a:t>药物包含盐皮质激素受体拮抗剂（</a:t>
              </a:r>
              <a:r>
                <a:rPr lang="zh-CN" altLang="en-US" sz="1400" dirty="0">
                  <a:latin typeface="Arial" panose="020B0604020202020204" pitchFamily="34" charset="0"/>
                  <a:ea typeface="微软雅黑" panose="020B0503020204020204" pitchFamily="34" charset="-122"/>
                  <a:sym typeface="Arial" panose="020B0604020202020204" pitchFamily="34" charset="0"/>
                </a:rPr>
                <a:t>螺内酯和依普利酮），其中</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螺内酯有增加男性乳腺增生和勃起功能障碍的风险。</a:t>
              </a:r>
            </a:p>
          </p:txBody>
        </p:sp>
      </p:grpSp>
      <p:grpSp>
        <p:nvGrpSpPr>
          <p:cNvPr id="39" name="组合 38"/>
          <p:cNvGrpSpPr/>
          <p:nvPr/>
        </p:nvGrpSpPr>
        <p:grpSpPr>
          <a:xfrm>
            <a:off x="316682" y="2775173"/>
            <a:ext cx="4163917" cy="1396901"/>
            <a:chOff x="4981165" y="2855751"/>
            <a:chExt cx="4163917" cy="1396901"/>
          </a:xfrm>
        </p:grpSpPr>
        <p:sp>
          <p:nvSpPr>
            <p:cNvPr id="32" name="矩形 31"/>
            <p:cNvSpPr/>
            <p:nvPr/>
          </p:nvSpPr>
          <p:spPr>
            <a:xfrm>
              <a:off x="4997355" y="3096235"/>
              <a:ext cx="4144299" cy="1156417"/>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4983482" y="2855751"/>
              <a:ext cx="4161600"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6"/>
            <p:cNvSpPr txBox="1">
              <a:spLocks noChangeArrowheads="1"/>
            </p:cNvSpPr>
            <p:nvPr/>
          </p:nvSpPr>
          <p:spPr>
            <a:xfrm>
              <a:off x="4981165" y="2874898"/>
              <a:ext cx="4129069" cy="35432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2024 </a:t>
              </a:r>
              <a:r>
                <a:rPr lang="zh-CN" altLang="en-US"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难</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治性高血压血压管理中国专家共识</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[3]</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35" name="文本框 34"/>
            <p:cNvSpPr txBox="1"/>
            <p:nvPr/>
          </p:nvSpPr>
          <p:spPr>
            <a:xfrm>
              <a:off x="5025632" y="3259669"/>
              <a:ext cx="4047464" cy="587084"/>
            </a:xfrm>
            <a:prstGeom prst="rect">
              <a:avLst/>
            </a:prstGeom>
            <a:noFill/>
          </p:spPr>
          <p:txBody>
            <a:bodyPr wrap="square">
              <a:spAutoFit/>
            </a:bodyPr>
            <a:lstStyle/>
            <a:p>
              <a:pPr>
                <a:lnSpc>
                  <a:spcPct val="120000"/>
                </a:lnSpc>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对于难治性高血压，可选择盐皮质激素受体</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拮抗剂：如</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依普利酮。</a:t>
              </a:r>
            </a:p>
          </p:txBody>
        </p:sp>
      </p:grpSp>
      <p:sp>
        <p:nvSpPr>
          <p:cNvPr id="41" name="文本框 40"/>
          <p:cNvSpPr txBox="1"/>
          <p:nvPr/>
        </p:nvSpPr>
        <p:spPr>
          <a:xfrm>
            <a:off x="275587" y="4445698"/>
            <a:ext cx="7731552" cy="369332"/>
          </a:xfrm>
          <a:prstGeom prst="rect">
            <a:avLst/>
          </a:prstGeom>
          <a:noFill/>
        </p:spPr>
        <p:txBody>
          <a:bodyPr wrap="square">
            <a:spAutoFit/>
          </a:bodyPr>
          <a:lstStyle/>
          <a:p>
            <a:r>
              <a:rPr lang="en-US" altLang="zh-CN" sz="900" dirty="0">
                <a:latin typeface="Arial" panose="020B0604020202020204" pitchFamily="34" charset="0"/>
                <a:ea typeface="微软雅黑" panose="020B0503020204020204" pitchFamily="34" charset="-122"/>
                <a:sym typeface="Arial" panose="020B0604020202020204" pitchFamily="34" charset="0"/>
              </a:rPr>
              <a:t>[1] J </a:t>
            </a:r>
            <a:r>
              <a:rPr lang="en-US" altLang="zh-CN" sz="900" dirty="0" err="1">
                <a:latin typeface="Arial" panose="020B0604020202020204" pitchFamily="34" charset="0"/>
                <a:ea typeface="微软雅黑" panose="020B0503020204020204" pitchFamily="34" charset="-122"/>
                <a:sym typeface="Arial" panose="020B0604020202020204" pitchFamily="34" charset="0"/>
              </a:rPr>
              <a:t>Hypertens</a:t>
            </a:r>
            <a:r>
              <a:rPr lang="en-US" altLang="zh-CN" sz="900" dirty="0">
                <a:latin typeface="Arial" panose="020B0604020202020204" pitchFamily="34" charset="0"/>
                <a:ea typeface="微软雅黑" panose="020B0503020204020204" pitchFamily="34" charset="-122"/>
                <a:sym typeface="Arial" panose="020B0604020202020204" pitchFamily="34" charset="0"/>
              </a:rPr>
              <a:t>. 2023; 41(12):1874-2071.                                                [2] </a:t>
            </a:r>
            <a:r>
              <a:rPr lang="zh-CN" altLang="en-US" sz="900" dirty="0">
                <a:latin typeface="Arial" panose="020B0604020202020204" pitchFamily="34" charset="0"/>
                <a:ea typeface="微软雅黑" panose="020B0503020204020204" pitchFamily="34" charset="-122"/>
                <a:sym typeface="Arial" panose="020B0604020202020204" pitchFamily="34" charset="0"/>
              </a:rPr>
              <a:t>中国医学前沿杂志（电子版）</a:t>
            </a:r>
            <a:r>
              <a:rPr lang="en-US" altLang="zh-CN" sz="900" dirty="0">
                <a:latin typeface="Arial" panose="020B0604020202020204" pitchFamily="34" charset="0"/>
                <a:ea typeface="微软雅黑" panose="020B0503020204020204" pitchFamily="34" charset="-122"/>
                <a:sym typeface="Arial" panose="020B0604020202020204" pitchFamily="34" charset="0"/>
              </a:rPr>
              <a:t>, 2017; 9 (7 )</a:t>
            </a:r>
            <a:r>
              <a:rPr lang="zh-CN" altLang="en-US" sz="900" dirty="0">
                <a:latin typeface="Arial" panose="020B0604020202020204" pitchFamily="34" charset="0"/>
                <a:ea typeface="微软雅黑" panose="020B0503020204020204" pitchFamily="34" charset="-122"/>
                <a:sym typeface="Arial" panose="020B0604020202020204" pitchFamily="34" charset="0"/>
              </a:rPr>
              <a:t>：</a:t>
            </a:r>
            <a:r>
              <a:rPr lang="en-US" altLang="zh-CN" sz="900" dirty="0">
                <a:latin typeface="Arial" panose="020B0604020202020204" pitchFamily="34" charset="0"/>
                <a:ea typeface="微软雅黑" panose="020B0503020204020204" pitchFamily="34" charset="-122"/>
                <a:sym typeface="Arial" panose="020B0604020202020204" pitchFamily="34" charset="0"/>
              </a:rPr>
              <a:t>28-126</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p>
            <a:r>
              <a:rPr lang="en-US" altLang="zh-CN" sz="900" dirty="0">
                <a:latin typeface="Arial" panose="020B0604020202020204" pitchFamily="34" charset="0"/>
                <a:ea typeface="微软雅黑" panose="020B0503020204020204" pitchFamily="34" charset="-122"/>
                <a:sym typeface="Arial" panose="020B0604020202020204" pitchFamily="34" charset="0"/>
              </a:rPr>
              <a:t>[3] </a:t>
            </a:r>
            <a:r>
              <a:rPr lang="zh-CN" altLang="en-US" sz="900" dirty="0">
                <a:latin typeface="Arial" panose="020B0604020202020204" pitchFamily="34" charset="0"/>
                <a:ea typeface="微软雅黑" panose="020B0503020204020204" pitchFamily="34" charset="-122"/>
                <a:sym typeface="Arial" panose="020B0604020202020204" pitchFamily="34" charset="0"/>
              </a:rPr>
              <a:t>中华高血压杂志</a:t>
            </a:r>
            <a:r>
              <a:rPr lang="en-US" altLang="zh-CN" sz="900" dirty="0">
                <a:latin typeface="Arial" panose="020B0604020202020204" pitchFamily="34" charset="0"/>
                <a:ea typeface="微软雅黑" panose="020B0503020204020204" pitchFamily="34" charset="-122"/>
                <a:sym typeface="Arial" panose="020B0604020202020204" pitchFamily="34" charset="0"/>
              </a:rPr>
              <a:t>. </a:t>
            </a:r>
            <a:r>
              <a:rPr lang="zh-CN" altLang="en-US" sz="900" dirty="0">
                <a:latin typeface="Arial" panose="020B0604020202020204" pitchFamily="34" charset="0"/>
                <a:ea typeface="微软雅黑" panose="020B0503020204020204" pitchFamily="34" charset="-122"/>
                <a:sym typeface="Arial" panose="020B0604020202020204" pitchFamily="34" charset="0"/>
              </a:rPr>
              <a:t>网络首发时间：</a:t>
            </a:r>
            <a:r>
              <a:rPr lang="en-US" altLang="zh-CN" sz="900" dirty="0">
                <a:latin typeface="Arial" panose="020B0604020202020204" pitchFamily="34" charset="0"/>
                <a:ea typeface="微软雅黑" panose="020B0503020204020204" pitchFamily="34" charset="-122"/>
                <a:sym typeface="Arial" panose="020B0604020202020204" pitchFamily="34" charset="0"/>
              </a:rPr>
              <a:t>2024-06-04 11:42:23                       [4] </a:t>
            </a:r>
            <a:r>
              <a:rPr lang="zh-CN" altLang="en-US" sz="900" dirty="0">
                <a:latin typeface="Arial" panose="020B0604020202020204" pitchFamily="34" charset="0"/>
                <a:ea typeface="微软雅黑" panose="020B0503020204020204" pitchFamily="34" charset="-122"/>
                <a:sym typeface="Arial" panose="020B0604020202020204" pitchFamily="34" charset="0"/>
              </a:rPr>
              <a:t>中华高血压杂志</a:t>
            </a:r>
            <a:r>
              <a:rPr lang="en-US" altLang="zh-CN" sz="900" dirty="0">
                <a:latin typeface="Arial" panose="020B0604020202020204" pitchFamily="34" charset="0"/>
                <a:ea typeface="微软雅黑" panose="020B0503020204020204" pitchFamily="34" charset="-122"/>
                <a:sym typeface="Arial" panose="020B0604020202020204" pitchFamily="34" charset="0"/>
              </a:rPr>
              <a:t>. 2023; 31(6):508-538.                       </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235893" y="77330"/>
            <a:ext cx="8641835" cy="400110"/>
            <a:chOff x="235893" y="77330"/>
            <a:chExt cx="8641835" cy="40011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304" y="139762"/>
              <a:ext cx="1102424" cy="286134"/>
            </a:xfrm>
            <a:prstGeom prst="rect">
              <a:avLst/>
            </a:prstGeom>
            <a:ln>
              <a:noFill/>
            </a:ln>
          </p:spPr>
        </p:pic>
        <p:sp>
          <p:nvSpPr>
            <p:cNvPr id="10" name="TextBox 7"/>
            <p:cNvSpPr txBox="1"/>
            <p:nvPr/>
          </p:nvSpPr>
          <p:spPr>
            <a:xfrm>
              <a:off x="235893" y="77330"/>
              <a:ext cx="6509607"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依普利酮</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多项指南优先推荐使用治疗难治</a:t>
              </a:r>
              <a:r>
                <a:rPr lang="zh-CN" altLang="en-US" sz="2000" b="1">
                  <a:solidFill>
                    <a:srgbClr val="FF0000"/>
                  </a:solidFill>
                  <a:latin typeface="Arial" panose="020B0604020202020204" pitchFamily="34" charset="0"/>
                  <a:ea typeface="微软雅黑" panose="020B0503020204020204" pitchFamily="34" charset="-122"/>
                  <a:sym typeface="Arial" panose="020B0604020202020204" pitchFamily="34" charset="0"/>
                </a:rPr>
                <a:t>性高血压</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5587" y="953745"/>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52243" y="984482"/>
            <a:ext cx="8410896" cy="929677"/>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41627" y="745192"/>
            <a:ext cx="3937813"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63269" y="754563"/>
            <a:ext cx="5419725"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依普利酮</a:t>
            </a:r>
            <a:r>
              <a:rPr lang="zh-CN" altLang="en-US"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纳入</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第三批鼓励仿制药品</a:t>
            </a:r>
            <a:r>
              <a:rPr lang="zh-CN" altLang="en-US"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目录</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24" name="矩形 23"/>
          <p:cNvSpPr/>
          <p:nvPr/>
        </p:nvSpPr>
        <p:spPr>
          <a:xfrm>
            <a:off x="341627" y="4308015"/>
            <a:ext cx="6966677"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[1] http://www.nhc.gov.cn/xcs/s3574/202311/8d2807fa09244f1a884c389c9cef3d90.shtml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[2] http://www.nhc.gov.cn/yaozs/s7656/202312/b6617e087d9a424fa2ef844c00c7cf43.shtml</a:t>
            </a:r>
            <a:endParaRPr kumimoji="0" lang="zh-CN" alt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383460" y="1269452"/>
            <a:ext cx="8064896" cy="507831"/>
          </a:xfrm>
          <a:prstGeom prst="rect">
            <a:avLst/>
          </a:prstGeom>
        </p:spPr>
        <p:txBody>
          <a:bodyPr wrap="square">
            <a:spAutoFit/>
          </a:bodyPr>
          <a:lstStyle/>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国家卫健委：</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鼓励仿制药品，优先审评审批，优先纳入医保药品目录 </a:t>
            </a:r>
            <a:r>
              <a:rPr lang="en-US" altLang="zh-CN" baseline="30000" dirty="0">
                <a:latin typeface="Arial" panose="020B0604020202020204" pitchFamily="34" charset="0"/>
                <a:ea typeface="微软雅黑" panose="020B0503020204020204" pitchFamily="34" charset="-122"/>
                <a:sym typeface="Arial" panose="020B0604020202020204" pitchFamily="34" charset="0"/>
              </a:rPr>
              <a:t>[2]</a:t>
            </a:r>
          </a:p>
        </p:txBody>
      </p:sp>
      <p:pic>
        <p:nvPicPr>
          <p:cNvPr id="9" name="图片 8"/>
          <p:cNvPicPr>
            <a:picLocks noChangeAspect="1"/>
          </p:cNvPicPr>
          <p:nvPr/>
        </p:nvPicPr>
        <p:blipFill>
          <a:blip r:embed="rId2"/>
          <a:stretch>
            <a:fillRect/>
          </a:stretch>
        </p:blipFill>
        <p:spPr>
          <a:xfrm>
            <a:off x="413635" y="2211737"/>
            <a:ext cx="8262821" cy="1652564"/>
          </a:xfrm>
          <a:prstGeom prst="rect">
            <a:avLst/>
          </a:prstGeom>
          <a:ln>
            <a:noFill/>
          </a:ln>
          <a:effectLst>
            <a:outerShdw blurRad="190500" algn="tl" rotWithShape="0">
              <a:srgbClr val="000000">
                <a:alpha val="70000"/>
              </a:srgbClr>
            </a:outerShdw>
          </a:effectLst>
        </p:spPr>
      </p:pic>
      <p:sp>
        <p:nvSpPr>
          <p:cNvPr id="7" name="TextBox 7"/>
          <p:cNvSpPr txBox="1"/>
          <p:nvPr/>
        </p:nvSpPr>
        <p:spPr>
          <a:xfrm>
            <a:off x="274265" y="89365"/>
            <a:ext cx="7517720"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04-</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创新性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自主研发、创新工艺，填补</a:t>
            </a:r>
            <a:r>
              <a:rPr lang="zh-CN" altLang="en-US" sz="2000" b="1">
                <a:solidFill>
                  <a:srgbClr val="FF0000"/>
                </a:solidFill>
                <a:latin typeface="Arial" panose="020B0604020202020204" pitchFamily="34" charset="0"/>
                <a:ea typeface="微软雅黑" panose="020B0503020204020204" pitchFamily="34" charset="-122"/>
                <a:sym typeface="Arial" panose="020B0604020202020204" pitchFamily="34" charset="0"/>
              </a:rPr>
              <a:t>临床空白</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7311" y="128308"/>
            <a:ext cx="1102424" cy="286134"/>
          </a:xfrm>
          <a:prstGeom prst="rect">
            <a:avLst/>
          </a:prstGeom>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58f14a8-9686-41ad-88e3-652f361c8a06"/>
  <p:tag name="COMMONDATA" val="eyJoZGlkIjoiMTI2NzczYzVlNTg3Zjc5NWRiZjYyMDI4Nzg4YTZlMzE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2677</Words>
  <Application>Microsoft Office PowerPoint</Application>
  <PresentationFormat>全屏显示(16:9)</PresentationFormat>
  <Paragraphs>156</Paragraphs>
  <Slides>11</Slides>
  <Notes>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jinhu.me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施学工</dc:creator>
  <cp:lastModifiedBy>Lenovo</cp:lastModifiedBy>
  <cp:revision>230</cp:revision>
  <dcterms:created xsi:type="dcterms:W3CDTF">2022-11-10T07:41:00Z</dcterms:created>
  <dcterms:modified xsi:type="dcterms:W3CDTF">2024-07-11T03:00:26Z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074CA93A7C934E579D828CC2EF4BF378_12</vt:lpwstr>
  </property>
  <property fmtid="{D5CDD505-2E9C-101B-9397-08002B2CF9AE}" pid="3" name="KSOProductBuildVer">
    <vt:lpwstr>2052-12.1.0.17440</vt:lpwstr>
  </property>
</Properties>
</file>