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256" r:id="rId3"/>
    <p:sldId id="257" r:id="rId4"/>
    <p:sldId id="296" r:id="rId5"/>
    <p:sldId id="308" r:id="rId6"/>
    <p:sldId id="309" r:id="rId7"/>
    <p:sldId id="298" r:id="rId8"/>
    <p:sldId id="300" r:id="rId9"/>
    <p:sldId id="299" r:id="rId10"/>
    <p:sldId id="303" r:id="rId11"/>
    <p:sldId id="301" r:id="rId12"/>
    <p:sldId id="306" r:id="rId13"/>
  </p:sldIdLst>
  <p:sldSz cx="12192635" cy="719963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428E"/>
    <a:srgbClr val="00418A"/>
    <a:srgbClr val="DF8D1D"/>
    <a:srgbClr val="404040"/>
    <a:srgbClr val="EEF4FD"/>
    <a:srgbClr val="F2F2F2"/>
    <a:srgbClr val="FFBEFF"/>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203.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815845" y="1143000"/>
            <a:ext cx="522631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image" Target="../media/image2.jpeg"/><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2.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image" Target="../media/image2.jpeg"/><Relationship Id="rId21" Type="http://schemas.openxmlformats.org/officeDocument/2006/relationships/tags" Target="../tags/tag39.xml"/><Relationship Id="rId20" Type="http://schemas.openxmlformats.org/officeDocument/2006/relationships/tags" Target="../tags/tag38.xml"/><Relationship Id="rId2" Type="http://schemas.openxmlformats.org/officeDocument/2006/relationships/tags" Target="../tags/tag21.xml"/><Relationship Id="rId19" Type="http://schemas.openxmlformats.org/officeDocument/2006/relationships/tags" Target="../tags/tag37.xml"/><Relationship Id="rId18" Type="http://schemas.openxmlformats.org/officeDocument/2006/relationships/tags" Target="../tags/tag36.xml"/><Relationship Id="rId17" Type="http://schemas.openxmlformats.org/officeDocument/2006/relationships/tags" Target="../tags/tag35.xml"/><Relationship Id="rId16" Type="http://schemas.openxmlformats.org/officeDocument/2006/relationships/tags" Target="../tags/tag34.xml"/><Relationship Id="rId15" Type="http://schemas.openxmlformats.org/officeDocument/2006/relationships/tags" Target="../tags/tag33.xml"/><Relationship Id="rId14" Type="http://schemas.openxmlformats.org/officeDocument/2006/relationships/tags" Target="../tags/tag32.xml"/><Relationship Id="rId13" Type="http://schemas.openxmlformats.org/officeDocument/2006/relationships/tags" Target="../tags/tag31.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image" Target="../media/image2.jpeg"/><Relationship Id="rId21" Type="http://schemas.openxmlformats.org/officeDocument/2006/relationships/tags" Target="../tags/tag58.xml"/><Relationship Id="rId20" Type="http://schemas.openxmlformats.org/officeDocument/2006/relationships/tags" Target="../tags/tag57.xml"/><Relationship Id="rId2" Type="http://schemas.openxmlformats.org/officeDocument/2006/relationships/tags" Target="../tags/tag40.xml"/><Relationship Id="rId19" Type="http://schemas.openxmlformats.org/officeDocument/2006/relationships/tags" Target="../tags/tag56.xml"/><Relationship Id="rId18" Type="http://schemas.openxmlformats.org/officeDocument/2006/relationships/tags" Target="../tags/tag55.xml"/><Relationship Id="rId17" Type="http://schemas.openxmlformats.org/officeDocument/2006/relationships/tags" Target="../tags/tag54.xml"/><Relationship Id="rId16" Type="http://schemas.openxmlformats.org/officeDocument/2006/relationships/tags" Target="../tags/tag53.xml"/><Relationship Id="rId15" Type="http://schemas.openxmlformats.org/officeDocument/2006/relationships/tags" Target="../tags/tag52.xml"/><Relationship Id="rId14" Type="http://schemas.openxmlformats.org/officeDocument/2006/relationships/tags" Target="../tags/tag51.xml"/><Relationship Id="rId13" Type="http://schemas.openxmlformats.org/officeDocument/2006/relationships/tags" Target="../tags/tag50.xml"/><Relationship Id="rId12" Type="http://schemas.openxmlformats.org/officeDocument/2006/relationships/tags" Target="../tags/tag4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image" Target="../media/image2.jpeg"/><Relationship Id="rId21" Type="http://schemas.openxmlformats.org/officeDocument/2006/relationships/tags" Target="../tags/tag77.xml"/><Relationship Id="rId20" Type="http://schemas.openxmlformats.org/officeDocument/2006/relationships/tags" Target="../tags/tag76.xml"/><Relationship Id="rId2" Type="http://schemas.openxmlformats.org/officeDocument/2006/relationships/tags" Target="../tags/tag59.xml"/><Relationship Id="rId19" Type="http://schemas.openxmlformats.org/officeDocument/2006/relationships/tags" Target="../tags/tag75.xml"/><Relationship Id="rId18" Type="http://schemas.openxmlformats.org/officeDocument/2006/relationships/tags" Target="../tags/tag74.xml"/><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image" Target="../media/image2.jpeg"/><Relationship Id="rId21" Type="http://schemas.openxmlformats.org/officeDocument/2006/relationships/tags" Target="../tags/tag96.xml"/><Relationship Id="rId20" Type="http://schemas.openxmlformats.org/officeDocument/2006/relationships/tags" Target="../tags/tag95.xml"/><Relationship Id="rId2" Type="http://schemas.openxmlformats.org/officeDocument/2006/relationships/tags" Target="../tags/tag78.xml"/><Relationship Id="rId19" Type="http://schemas.openxmlformats.org/officeDocument/2006/relationships/tags" Target="../tags/tag94.xml"/><Relationship Id="rId18" Type="http://schemas.openxmlformats.org/officeDocument/2006/relationships/tags" Target="../tags/tag93.xml"/><Relationship Id="rId17" Type="http://schemas.openxmlformats.org/officeDocument/2006/relationships/tags" Target="../tags/tag92.xml"/><Relationship Id="rId16" Type="http://schemas.openxmlformats.org/officeDocument/2006/relationships/tags" Target="../tags/tag91.xml"/><Relationship Id="rId15" Type="http://schemas.openxmlformats.org/officeDocument/2006/relationships/tags" Target="../tags/tag90.xml"/><Relationship Id="rId14" Type="http://schemas.openxmlformats.org/officeDocument/2006/relationships/tags" Target="../tags/tag89.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image" Target="../media/image2.jpeg"/><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1" Type="http://schemas.openxmlformats.org/officeDocument/2006/relationships/tags" Target="../tags/tag115.xml"/><Relationship Id="rId20" Type="http://schemas.openxmlformats.org/officeDocument/2006/relationships/tags" Target="../tags/tag114.xml"/><Relationship Id="rId2" Type="http://schemas.openxmlformats.org/officeDocument/2006/relationships/tags" Target="../tags/tag97.xml"/><Relationship Id="rId19" Type="http://schemas.openxmlformats.org/officeDocument/2006/relationships/tags" Target="../tags/tag113.xml"/><Relationship Id="rId18" Type="http://schemas.openxmlformats.org/officeDocument/2006/relationships/tags" Target="../tags/tag112.xml"/><Relationship Id="rId17" Type="http://schemas.openxmlformats.org/officeDocument/2006/relationships/tags" Target="../tags/tag111.xml"/><Relationship Id="rId16" Type="http://schemas.openxmlformats.org/officeDocument/2006/relationships/tags" Target="../tags/tag110.xml"/><Relationship Id="rId15" Type="http://schemas.openxmlformats.org/officeDocument/2006/relationships/tags" Target="../tags/tag109.xml"/><Relationship Id="rId14" Type="http://schemas.openxmlformats.org/officeDocument/2006/relationships/tags" Target="../tags/tag108.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image" Target="../media/image2.jpeg"/><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1" Type="http://schemas.openxmlformats.org/officeDocument/2006/relationships/tags" Target="../tags/tag134.xml"/><Relationship Id="rId20" Type="http://schemas.openxmlformats.org/officeDocument/2006/relationships/tags" Target="../tags/tag133.xml"/><Relationship Id="rId2" Type="http://schemas.openxmlformats.org/officeDocument/2006/relationships/tags" Target="../tags/tag116.xml"/><Relationship Id="rId19" Type="http://schemas.openxmlformats.org/officeDocument/2006/relationships/tags" Target="../tags/tag132.xml"/><Relationship Id="rId18" Type="http://schemas.openxmlformats.org/officeDocument/2006/relationships/tags" Target="../tags/tag131.xml"/><Relationship Id="rId17" Type="http://schemas.openxmlformats.org/officeDocument/2006/relationships/tags" Target="../tags/tag130.xml"/><Relationship Id="rId16" Type="http://schemas.openxmlformats.org/officeDocument/2006/relationships/tags" Target="../tags/tag129.xml"/><Relationship Id="rId15" Type="http://schemas.openxmlformats.org/officeDocument/2006/relationships/tags" Target="../tags/tag128.xml"/><Relationship Id="rId14" Type="http://schemas.openxmlformats.org/officeDocument/2006/relationships/tags" Target="../tags/tag127.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pic>
        <p:nvPicPr>
          <p:cNvPr id="4" name="图片 3"/>
          <p:cNvPicPr>
            <a:picLocks noChangeAspect="1"/>
          </p:cNvPicPr>
          <p:nvPr userDrawn="1">
            <p:custDataLst>
              <p:tags r:id="rId2"/>
            </p:custDataLst>
          </p:nvPr>
        </p:nvPicPr>
        <p:blipFill>
          <a:blip r:embed="rId3"/>
          <a:stretch>
            <a:fillRect/>
          </a:stretch>
        </p:blipFill>
        <p:spPr>
          <a:xfrm>
            <a:off x="-606425" y="0"/>
            <a:ext cx="12799060" cy="720026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3_比较">
    <p:spTree>
      <p:nvGrpSpPr>
        <p:cNvPr id="1" name=""/>
        <p:cNvGrpSpPr/>
        <p:nvPr/>
      </p:nvGrpSpPr>
      <p:grpSpPr>
        <a:xfrm>
          <a:off x="0" y="0"/>
          <a:ext cx="0" cy="0"/>
          <a:chOff x="0" y="0"/>
          <a:chExt cx="0" cy="0"/>
        </a:xfrm>
      </p:grpSpPr>
      <p:pic>
        <p:nvPicPr>
          <p:cNvPr id="10" name="图片 9" descr="cfdc2cda80d7eb4f076bdd804a043b8"/>
          <p:cNvPicPr>
            <a:picLocks noChangeAspect="1"/>
          </p:cNvPicPr>
          <p:nvPr userDrawn="1">
            <p:custDataLst>
              <p:tags r:id="rId2"/>
            </p:custDataLst>
          </p:nvPr>
        </p:nvPicPr>
        <p:blipFill>
          <a:blip r:embed="rId3"/>
          <a:stretch>
            <a:fillRect/>
          </a:stretch>
        </p:blipFill>
        <p:spPr>
          <a:xfrm>
            <a:off x="0" y="0"/>
            <a:ext cx="2571750" cy="1892935"/>
          </a:xfrm>
          <a:prstGeom prst="rect">
            <a:avLst/>
          </a:prstGeom>
        </p:spPr>
      </p:pic>
      <p:sp>
        <p:nvSpPr>
          <p:cNvPr id="2" name="标题 1"/>
          <p:cNvSpPr>
            <a:spLocks noGrp="1"/>
          </p:cNvSpPr>
          <p:nvPr>
            <p:ph type="title"/>
            <p:custDataLst>
              <p:tags r:id="rId4"/>
            </p:custDataLst>
          </p:nvPr>
        </p:nvSpPr>
        <p:spPr>
          <a:xfrm>
            <a:off x="1307465" y="93980"/>
            <a:ext cx="7035800" cy="741045"/>
          </a:xfrm>
        </p:spPr>
        <p:txBody>
          <a:bodyPr vert="horz" lIns="90000" tIns="46800" rIns="90000" bIns="46800" rtlCol="0" anchor="ctr" anchorCtr="0">
            <a:normAutofit/>
          </a:bodyPr>
          <a:lstStyle>
            <a:lvl1pPr>
              <a:defRPr sz="3200" b="1">
                <a:solidFill>
                  <a:srgbClr val="00418A"/>
                </a:solidFill>
              </a:defRPr>
            </a:lvl1pPr>
          </a:lstStyle>
          <a:p>
            <a:pPr lvl="0"/>
            <a:r>
              <a:rPr lang="zh-CN" altLang="en-US" smtClean="0"/>
              <a:t>单击此处编辑母版标题样式</a:t>
            </a:r>
            <a:endParaRPr lang="zh-CN" altLang="en-US"/>
          </a:p>
        </p:txBody>
      </p:sp>
      <p:sp>
        <p:nvSpPr>
          <p:cNvPr id="7" name="日期占位符 6"/>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grpSp>
        <p:nvGrpSpPr>
          <p:cNvPr id="1044" name="组合 1043"/>
          <p:cNvGrpSpPr/>
          <p:nvPr userDrawn="1"/>
        </p:nvGrpSpPr>
        <p:grpSpPr>
          <a:xfrm>
            <a:off x="10527030" y="132080"/>
            <a:ext cx="1235710" cy="549910"/>
            <a:chOff x="6942138" y="4017962"/>
            <a:chExt cx="1789112" cy="795338"/>
          </a:xfrm>
        </p:grpSpPr>
        <p:sp>
          <p:nvSpPr>
            <p:cNvPr id="19" name="Freeform 15"/>
            <p:cNvSpPr/>
            <p:nvPr userDrawn="1">
              <p:custDataLst>
                <p:tags r:id="rId8"/>
              </p:custDataLst>
            </p:nvPr>
          </p:nvSpPr>
          <p:spPr bwMode="auto">
            <a:xfrm>
              <a:off x="7119938" y="4106862"/>
              <a:ext cx="387350" cy="461963"/>
            </a:xfrm>
            <a:custGeom>
              <a:avLst/>
              <a:gdLst>
                <a:gd name="T0" fmla="*/ 144 w 244"/>
                <a:gd name="T1" fmla="*/ 211 h 291"/>
                <a:gd name="T2" fmla="*/ 66 w 244"/>
                <a:gd name="T3" fmla="*/ 291 h 291"/>
                <a:gd name="T4" fmla="*/ 166 w 244"/>
                <a:gd name="T5" fmla="*/ 291 h 291"/>
                <a:gd name="T6" fmla="*/ 244 w 244"/>
                <a:gd name="T7" fmla="*/ 211 h 291"/>
                <a:gd name="T8" fmla="*/ 100 w 244"/>
                <a:gd name="T9" fmla="*/ 67 h 291"/>
                <a:gd name="T10" fmla="*/ 144 w 244"/>
                <a:gd name="T11" fmla="*/ 22 h 291"/>
                <a:gd name="T12" fmla="*/ 178 w 244"/>
                <a:gd name="T13" fmla="*/ 22 h 291"/>
                <a:gd name="T14" fmla="*/ 200 w 244"/>
                <a:gd name="T15" fmla="*/ 0 h 291"/>
                <a:gd name="T16" fmla="*/ 66 w 244"/>
                <a:gd name="T17" fmla="*/ 0 h 291"/>
                <a:gd name="T18" fmla="*/ 0 w 244"/>
                <a:gd name="T19" fmla="*/ 67 h 291"/>
                <a:gd name="T20" fmla="*/ 144 w 244"/>
                <a:gd name="T21" fmla="*/ 21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91">
                  <a:moveTo>
                    <a:pt x="144" y="211"/>
                  </a:moveTo>
                  <a:lnTo>
                    <a:pt x="66" y="291"/>
                  </a:lnTo>
                  <a:lnTo>
                    <a:pt x="166" y="291"/>
                  </a:lnTo>
                  <a:lnTo>
                    <a:pt x="244" y="211"/>
                  </a:lnTo>
                  <a:lnTo>
                    <a:pt x="100" y="67"/>
                  </a:lnTo>
                  <a:lnTo>
                    <a:pt x="144" y="22"/>
                  </a:lnTo>
                  <a:lnTo>
                    <a:pt x="178" y="22"/>
                  </a:lnTo>
                  <a:lnTo>
                    <a:pt x="200" y="0"/>
                  </a:lnTo>
                  <a:lnTo>
                    <a:pt x="66" y="0"/>
                  </a:lnTo>
                  <a:lnTo>
                    <a:pt x="0" y="67"/>
                  </a:lnTo>
                  <a:lnTo>
                    <a:pt x="144" y="211"/>
                  </a:lnTo>
                  <a:close/>
                </a:path>
              </a:pathLst>
            </a:custGeom>
            <a:solidFill>
              <a:srgbClr val="0042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Freeform 16"/>
            <p:cNvSpPr/>
            <p:nvPr userDrawn="1">
              <p:custDataLst>
                <p:tags r:id="rId9"/>
              </p:custDataLst>
            </p:nvPr>
          </p:nvSpPr>
          <p:spPr bwMode="auto">
            <a:xfrm>
              <a:off x="7332663" y="4017962"/>
              <a:ext cx="406400" cy="249238"/>
            </a:xfrm>
            <a:custGeom>
              <a:avLst/>
              <a:gdLst>
                <a:gd name="T0" fmla="*/ 88 w 128"/>
                <a:gd name="T1" fmla="*/ 0 h 78"/>
                <a:gd name="T2" fmla="*/ 70 w 128"/>
                <a:gd name="T3" fmla="*/ 7 h 78"/>
                <a:gd name="T4" fmla="*/ 0 w 128"/>
                <a:gd name="T5" fmla="*/ 78 h 78"/>
                <a:gd name="T6" fmla="*/ 38 w 128"/>
                <a:gd name="T7" fmla="*/ 78 h 78"/>
                <a:gd name="T8" fmla="*/ 58 w 128"/>
                <a:gd name="T9" fmla="*/ 70 h 78"/>
                <a:gd name="T10" fmla="*/ 128 w 128"/>
                <a:gd name="T11" fmla="*/ 0 h 78"/>
                <a:gd name="T12" fmla="*/ 88 w 128"/>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28" h="78">
                  <a:moveTo>
                    <a:pt x="88" y="0"/>
                  </a:moveTo>
                  <a:cubicBezTo>
                    <a:pt x="87" y="0"/>
                    <a:pt x="78" y="0"/>
                    <a:pt x="70" y="7"/>
                  </a:cubicBezTo>
                  <a:cubicBezTo>
                    <a:pt x="65" y="12"/>
                    <a:pt x="0" y="78"/>
                    <a:pt x="0" y="78"/>
                  </a:cubicBezTo>
                  <a:cubicBezTo>
                    <a:pt x="38" y="78"/>
                    <a:pt x="38" y="78"/>
                    <a:pt x="38" y="78"/>
                  </a:cubicBezTo>
                  <a:cubicBezTo>
                    <a:pt x="38" y="78"/>
                    <a:pt x="50" y="78"/>
                    <a:pt x="58" y="70"/>
                  </a:cubicBezTo>
                  <a:cubicBezTo>
                    <a:pt x="66" y="62"/>
                    <a:pt x="128" y="0"/>
                    <a:pt x="128" y="0"/>
                  </a:cubicBezTo>
                  <a:cubicBezTo>
                    <a:pt x="88" y="0"/>
                    <a:pt x="88" y="0"/>
                    <a:pt x="88" y="0"/>
                  </a:cubicBez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Freeform 17"/>
            <p:cNvSpPr/>
            <p:nvPr userDrawn="1">
              <p:custDataLst>
                <p:tags r:id="rId10"/>
              </p:custDataLst>
            </p:nvPr>
          </p:nvSpPr>
          <p:spPr bwMode="auto">
            <a:xfrm>
              <a:off x="7018338" y="4425950"/>
              <a:ext cx="301625" cy="142875"/>
            </a:xfrm>
            <a:custGeom>
              <a:avLst/>
              <a:gdLst>
                <a:gd name="T0" fmla="*/ 0 w 190"/>
                <a:gd name="T1" fmla="*/ 90 h 90"/>
                <a:gd name="T2" fmla="*/ 102 w 190"/>
                <a:gd name="T3" fmla="*/ 90 h 90"/>
                <a:gd name="T4" fmla="*/ 190 w 190"/>
                <a:gd name="T5" fmla="*/ 0 h 90"/>
                <a:gd name="T6" fmla="*/ 90 w 190"/>
                <a:gd name="T7" fmla="*/ 0 h 90"/>
                <a:gd name="T8" fmla="*/ 0 w 190"/>
                <a:gd name="T9" fmla="*/ 90 h 90"/>
              </a:gdLst>
              <a:ahLst/>
              <a:cxnLst>
                <a:cxn ang="0">
                  <a:pos x="T0" y="T1"/>
                </a:cxn>
                <a:cxn ang="0">
                  <a:pos x="T2" y="T3"/>
                </a:cxn>
                <a:cxn ang="0">
                  <a:pos x="T4" y="T5"/>
                </a:cxn>
                <a:cxn ang="0">
                  <a:pos x="T6" y="T7"/>
                </a:cxn>
                <a:cxn ang="0">
                  <a:pos x="T8" y="T9"/>
                </a:cxn>
              </a:cxnLst>
              <a:rect l="0" t="0" r="r" b="b"/>
              <a:pathLst>
                <a:path w="190" h="90">
                  <a:moveTo>
                    <a:pt x="0" y="90"/>
                  </a:moveTo>
                  <a:lnTo>
                    <a:pt x="102" y="90"/>
                  </a:lnTo>
                  <a:lnTo>
                    <a:pt x="190" y="0"/>
                  </a:lnTo>
                  <a:lnTo>
                    <a:pt x="90" y="0"/>
                  </a:lnTo>
                  <a:lnTo>
                    <a:pt x="0" y="90"/>
                  </a:ln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Freeform 18"/>
            <p:cNvSpPr/>
            <p:nvPr userDrawn="1">
              <p:custDataLst>
                <p:tags r:id="rId11"/>
              </p:custDataLst>
            </p:nvPr>
          </p:nvSpPr>
          <p:spPr bwMode="auto">
            <a:xfrm>
              <a:off x="6942138" y="4106862"/>
              <a:ext cx="673100" cy="706438"/>
            </a:xfrm>
            <a:custGeom>
              <a:avLst/>
              <a:gdLst>
                <a:gd name="T0" fmla="*/ 190 w 212"/>
                <a:gd name="T1" fmla="*/ 128 h 222"/>
                <a:gd name="T2" fmla="*/ 175 w 212"/>
                <a:gd name="T3" fmla="*/ 162 h 222"/>
                <a:gd name="T4" fmla="*/ 114 w 212"/>
                <a:gd name="T5" fmla="*/ 198 h 222"/>
                <a:gd name="T6" fmla="*/ 106 w 212"/>
                <a:gd name="T7" fmla="*/ 200 h 222"/>
                <a:gd name="T8" fmla="*/ 97 w 212"/>
                <a:gd name="T9" fmla="*/ 198 h 222"/>
                <a:gd name="T10" fmla="*/ 37 w 212"/>
                <a:gd name="T11" fmla="*/ 163 h 222"/>
                <a:gd name="T12" fmla="*/ 22 w 212"/>
                <a:gd name="T13" fmla="*/ 128 h 222"/>
                <a:gd name="T14" fmla="*/ 22 w 212"/>
                <a:gd name="T15" fmla="*/ 22 h 222"/>
                <a:gd name="T16" fmla="*/ 27 w 212"/>
                <a:gd name="T17" fmla="*/ 17 h 222"/>
                <a:gd name="T18" fmla="*/ 49 w 212"/>
                <a:gd name="T19" fmla="*/ 17 h 222"/>
                <a:gd name="T20" fmla="*/ 67 w 212"/>
                <a:gd name="T21" fmla="*/ 0 h 222"/>
                <a:gd name="T22" fmla="*/ 21 w 212"/>
                <a:gd name="T23" fmla="*/ 0 h 222"/>
                <a:gd name="T24" fmla="*/ 0 w 212"/>
                <a:gd name="T25" fmla="*/ 21 h 222"/>
                <a:gd name="T26" fmla="*/ 0 w 212"/>
                <a:gd name="T27" fmla="*/ 138 h 222"/>
                <a:gd name="T28" fmla="*/ 25 w 212"/>
                <a:gd name="T29" fmla="*/ 179 h 222"/>
                <a:gd name="T30" fmla="*/ 95 w 212"/>
                <a:gd name="T31" fmla="*/ 219 h 222"/>
                <a:gd name="T32" fmla="*/ 106 w 212"/>
                <a:gd name="T33" fmla="*/ 222 h 222"/>
                <a:gd name="T34" fmla="*/ 117 w 212"/>
                <a:gd name="T35" fmla="*/ 219 h 222"/>
                <a:gd name="T36" fmla="*/ 187 w 212"/>
                <a:gd name="T37" fmla="*/ 179 h 222"/>
                <a:gd name="T38" fmla="*/ 212 w 212"/>
                <a:gd name="T39" fmla="*/ 138 h 222"/>
                <a:gd name="T40" fmla="*/ 212 w 212"/>
                <a:gd name="T41" fmla="*/ 33 h 222"/>
                <a:gd name="T42" fmla="*/ 190 w 212"/>
                <a:gd name="T43" fmla="*/ 55 h 222"/>
                <a:gd name="T44" fmla="*/ 190 w 212"/>
                <a:gd name="T45" fmla="*/ 12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222">
                  <a:moveTo>
                    <a:pt x="190" y="128"/>
                  </a:moveTo>
                  <a:cubicBezTo>
                    <a:pt x="190" y="142"/>
                    <a:pt x="186" y="156"/>
                    <a:pt x="175" y="162"/>
                  </a:cubicBezTo>
                  <a:cubicBezTo>
                    <a:pt x="114" y="198"/>
                    <a:pt x="114" y="198"/>
                    <a:pt x="114" y="198"/>
                  </a:cubicBezTo>
                  <a:cubicBezTo>
                    <a:pt x="112" y="199"/>
                    <a:pt x="109" y="200"/>
                    <a:pt x="106" y="200"/>
                  </a:cubicBezTo>
                  <a:cubicBezTo>
                    <a:pt x="103" y="200"/>
                    <a:pt x="100" y="199"/>
                    <a:pt x="97" y="198"/>
                  </a:cubicBezTo>
                  <a:cubicBezTo>
                    <a:pt x="37" y="163"/>
                    <a:pt x="37" y="163"/>
                    <a:pt x="37" y="163"/>
                  </a:cubicBezTo>
                  <a:cubicBezTo>
                    <a:pt x="26" y="156"/>
                    <a:pt x="22" y="142"/>
                    <a:pt x="22" y="128"/>
                  </a:cubicBezTo>
                  <a:cubicBezTo>
                    <a:pt x="22" y="22"/>
                    <a:pt x="22" y="22"/>
                    <a:pt x="22" y="22"/>
                  </a:cubicBezTo>
                  <a:cubicBezTo>
                    <a:pt x="22" y="19"/>
                    <a:pt x="24" y="17"/>
                    <a:pt x="27" y="17"/>
                  </a:cubicBezTo>
                  <a:cubicBezTo>
                    <a:pt x="49" y="17"/>
                    <a:pt x="49" y="17"/>
                    <a:pt x="49" y="17"/>
                  </a:cubicBezTo>
                  <a:cubicBezTo>
                    <a:pt x="67" y="0"/>
                    <a:pt x="67" y="0"/>
                    <a:pt x="67" y="0"/>
                  </a:cubicBezTo>
                  <a:cubicBezTo>
                    <a:pt x="21" y="0"/>
                    <a:pt x="21" y="0"/>
                    <a:pt x="21" y="0"/>
                  </a:cubicBezTo>
                  <a:cubicBezTo>
                    <a:pt x="9" y="0"/>
                    <a:pt x="0" y="9"/>
                    <a:pt x="0" y="21"/>
                  </a:cubicBezTo>
                  <a:cubicBezTo>
                    <a:pt x="0" y="138"/>
                    <a:pt x="0" y="138"/>
                    <a:pt x="0" y="138"/>
                  </a:cubicBezTo>
                  <a:cubicBezTo>
                    <a:pt x="0" y="157"/>
                    <a:pt x="10" y="171"/>
                    <a:pt x="25" y="179"/>
                  </a:cubicBezTo>
                  <a:cubicBezTo>
                    <a:pt x="95" y="219"/>
                    <a:pt x="95" y="219"/>
                    <a:pt x="95" y="219"/>
                  </a:cubicBezTo>
                  <a:cubicBezTo>
                    <a:pt x="98" y="221"/>
                    <a:pt x="102" y="222"/>
                    <a:pt x="106" y="222"/>
                  </a:cubicBezTo>
                  <a:cubicBezTo>
                    <a:pt x="110" y="222"/>
                    <a:pt x="114" y="221"/>
                    <a:pt x="117" y="219"/>
                  </a:cubicBezTo>
                  <a:cubicBezTo>
                    <a:pt x="187" y="179"/>
                    <a:pt x="187" y="179"/>
                    <a:pt x="187" y="179"/>
                  </a:cubicBezTo>
                  <a:cubicBezTo>
                    <a:pt x="202" y="171"/>
                    <a:pt x="212" y="157"/>
                    <a:pt x="212" y="138"/>
                  </a:cubicBezTo>
                  <a:cubicBezTo>
                    <a:pt x="212" y="33"/>
                    <a:pt x="212" y="33"/>
                    <a:pt x="212" y="33"/>
                  </a:cubicBezTo>
                  <a:cubicBezTo>
                    <a:pt x="190" y="55"/>
                    <a:pt x="190" y="55"/>
                    <a:pt x="190" y="55"/>
                  </a:cubicBezTo>
                  <a:lnTo>
                    <a:pt x="190" y="128"/>
                  </a:ln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Freeform 19"/>
            <p:cNvSpPr/>
            <p:nvPr userDrawn="1">
              <p:custDataLst>
                <p:tags r:id="rId12"/>
              </p:custDataLst>
            </p:nvPr>
          </p:nvSpPr>
          <p:spPr bwMode="auto">
            <a:xfrm>
              <a:off x="8043863" y="4384675"/>
              <a:ext cx="182563" cy="180975"/>
            </a:xfrm>
            <a:custGeom>
              <a:avLst/>
              <a:gdLst>
                <a:gd name="T0" fmla="*/ 0 w 57"/>
                <a:gd name="T1" fmla="*/ 0 h 57"/>
                <a:gd name="T2" fmla="*/ 0 w 57"/>
                <a:gd name="T3" fmla="*/ 47 h 57"/>
                <a:gd name="T4" fmla="*/ 9 w 57"/>
                <a:gd name="T5" fmla="*/ 57 h 57"/>
                <a:gd name="T6" fmla="*/ 19 w 57"/>
                <a:gd name="T7" fmla="*/ 57 h 57"/>
                <a:gd name="T8" fmla="*/ 27 w 57"/>
                <a:gd name="T9" fmla="*/ 57 h 57"/>
                <a:gd name="T10" fmla="*/ 57 w 57"/>
                <a:gd name="T11" fmla="*/ 57 h 57"/>
                <a:gd name="T12" fmla="*/ 57 w 57"/>
                <a:gd name="T13" fmla="*/ 48 h 57"/>
                <a:gd name="T14" fmla="*/ 32 w 57"/>
                <a:gd name="T15" fmla="*/ 48 h 57"/>
                <a:gd name="T16" fmla="*/ 27 w 57"/>
                <a:gd name="T17" fmla="*/ 43 h 57"/>
                <a:gd name="T18" fmla="*/ 27 w 57"/>
                <a:gd name="T19" fmla="*/ 0 h 57"/>
                <a:gd name="T20" fmla="*/ 0 w 5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57">
                  <a:moveTo>
                    <a:pt x="0" y="0"/>
                  </a:moveTo>
                  <a:cubicBezTo>
                    <a:pt x="0" y="47"/>
                    <a:pt x="0" y="47"/>
                    <a:pt x="0" y="47"/>
                  </a:cubicBezTo>
                  <a:cubicBezTo>
                    <a:pt x="0" y="52"/>
                    <a:pt x="4" y="57"/>
                    <a:pt x="9" y="57"/>
                  </a:cubicBezTo>
                  <a:cubicBezTo>
                    <a:pt x="19" y="57"/>
                    <a:pt x="19" y="57"/>
                    <a:pt x="19" y="57"/>
                  </a:cubicBezTo>
                  <a:cubicBezTo>
                    <a:pt x="27" y="57"/>
                    <a:pt x="27" y="57"/>
                    <a:pt x="27" y="57"/>
                  </a:cubicBezTo>
                  <a:cubicBezTo>
                    <a:pt x="57" y="57"/>
                    <a:pt x="57" y="57"/>
                    <a:pt x="57" y="57"/>
                  </a:cubicBezTo>
                  <a:cubicBezTo>
                    <a:pt x="57" y="48"/>
                    <a:pt x="57" y="48"/>
                    <a:pt x="57" y="48"/>
                  </a:cubicBezTo>
                  <a:cubicBezTo>
                    <a:pt x="32" y="48"/>
                    <a:pt x="32" y="48"/>
                    <a:pt x="32" y="48"/>
                  </a:cubicBezTo>
                  <a:cubicBezTo>
                    <a:pt x="29" y="48"/>
                    <a:pt x="27" y="46"/>
                    <a:pt x="27" y="43"/>
                  </a:cubicBezTo>
                  <a:cubicBezTo>
                    <a:pt x="27" y="0"/>
                    <a:pt x="27" y="0"/>
                    <a:pt x="27"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Freeform 20"/>
            <p:cNvSpPr/>
            <p:nvPr userDrawn="1">
              <p:custDataLst>
                <p:tags r:id="rId13"/>
              </p:custDataLst>
            </p:nvPr>
          </p:nvSpPr>
          <p:spPr bwMode="auto">
            <a:xfrm>
              <a:off x="8305800" y="4151312"/>
              <a:ext cx="425450" cy="414338"/>
            </a:xfrm>
            <a:custGeom>
              <a:avLst/>
              <a:gdLst>
                <a:gd name="T0" fmla="*/ 84 w 134"/>
                <a:gd name="T1" fmla="*/ 121 h 130"/>
                <a:gd name="T2" fmla="*/ 79 w 134"/>
                <a:gd name="T3" fmla="*/ 116 h 130"/>
                <a:gd name="T4" fmla="*/ 79 w 134"/>
                <a:gd name="T5" fmla="*/ 57 h 130"/>
                <a:gd name="T6" fmla="*/ 86 w 134"/>
                <a:gd name="T7" fmla="*/ 57 h 130"/>
                <a:gd name="T8" fmla="*/ 86 w 134"/>
                <a:gd name="T9" fmla="*/ 113 h 130"/>
                <a:gd name="T10" fmla="*/ 106 w 134"/>
                <a:gd name="T11" fmla="*/ 113 h 130"/>
                <a:gd name="T12" fmla="*/ 106 w 134"/>
                <a:gd name="T13" fmla="*/ 57 h 130"/>
                <a:gd name="T14" fmla="*/ 109 w 134"/>
                <a:gd name="T15" fmla="*/ 57 h 130"/>
                <a:gd name="T16" fmla="*/ 112 w 134"/>
                <a:gd name="T17" fmla="*/ 59 h 130"/>
                <a:gd name="T18" fmla="*/ 112 w 134"/>
                <a:gd name="T19" fmla="*/ 113 h 130"/>
                <a:gd name="T20" fmla="*/ 133 w 134"/>
                <a:gd name="T21" fmla="*/ 113 h 130"/>
                <a:gd name="T22" fmla="*/ 133 w 134"/>
                <a:gd name="T23" fmla="*/ 58 h 130"/>
                <a:gd name="T24" fmla="*/ 123 w 134"/>
                <a:gd name="T25" fmla="*/ 48 h 130"/>
                <a:gd name="T26" fmla="*/ 115 w 134"/>
                <a:gd name="T27" fmla="*/ 48 h 130"/>
                <a:gd name="T28" fmla="*/ 112 w 134"/>
                <a:gd name="T29" fmla="*/ 48 h 130"/>
                <a:gd name="T30" fmla="*/ 106 w 134"/>
                <a:gd name="T31" fmla="*/ 48 h 130"/>
                <a:gd name="T32" fmla="*/ 106 w 134"/>
                <a:gd name="T33" fmla="*/ 38 h 130"/>
                <a:gd name="T34" fmla="*/ 86 w 134"/>
                <a:gd name="T35" fmla="*/ 38 h 130"/>
                <a:gd name="T36" fmla="*/ 86 w 134"/>
                <a:gd name="T37" fmla="*/ 48 h 130"/>
                <a:gd name="T38" fmla="*/ 79 w 134"/>
                <a:gd name="T39" fmla="*/ 48 h 130"/>
                <a:gd name="T40" fmla="*/ 79 w 134"/>
                <a:gd name="T41" fmla="*/ 38 h 130"/>
                <a:gd name="T42" fmla="*/ 75 w 134"/>
                <a:gd name="T43" fmla="*/ 38 h 130"/>
                <a:gd name="T44" fmla="*/ 81 w 134"/>
                <a:gd name="T45" fmla="*/ 21 h 130"/>
                <a:gd name="T46" fmla="*/ 133 w 134"/>
                <a:gd name="T47" fmla="*/ 21 h 130"/>
                <a:gd name="T48" fmla="*/ 133 w 134"/>
                <a:gd name="T49" fmla="*/ 13 h 130"/>
                <a:gd name="T50" fmla="*/ 84 w 134"/>
                <a:gd name="T51" fmla="*/ 13 h 130"/>
                <a:gd name="T52" fmla="*/ 89 w 134"/>
                <a:gd name="T53" fmla="*/ 0 h 130"/>
                <a:gd name="T54" fmla="*/ 64 w 134"/>
                <a:gd name="T55" fmla="*/ 0 h 130"/>
                <a:gd name="T56" fmla="*/ 50 w 134"/>
                <a:gd name="T57" fmla="*/ 39 h 130"/>
                <a:gd name="T58" fmla="*/ 59 w 134"/>
                <a:gd name="T59" fmla="*/ 39 h 130"/>
                <a:gd name="T60" fmla="*/ 59 w 134"/>
                <a:gd name="T61" fmla="*/ 48 h 130"/>
                <a:gd name="T62" fmla="*/ 52 w 134"/>
                <a:gd name="T63" fmla="*/ 48 h 130"/>
                <a:gd name="T64" fmla="*/ 34 w 134"/>
                <a:gd name="T65" fmla="*/ 48 h 130"/>
                <a:gd name="T66" fmla="*/ 27 w 134"/>
                <a:gd name="T67" fmla="*/ 48 h 130"/>
                <a:gd name="T68" fmla="*/ 27 w 134"/>
                <a:gd name="T69" fmla="*/ 24 h 130"/>
                <a:gd name="T70" fmla="*/ 53 w 134"/>
                <a:gd name="T71" fmla="*/ 24 h 130"/>
                <a:gd name="T72" fmla="*/ 53 w 134"/>
                <a:gd name="T73" fmla="*/ 15 h 130"/>
                <a:gd name="T74" fmla="*/ 39 w 134"/>
                <a:gd name="T75" fmla="*/ 15 h 130"/>
                <a:gd name="T76" fmla="*/ 39 w 134"/>
                <a:gd name="T77" fmla="*/ 0 h 130"/>
                <a:gd name="T78" fmla="*/ 14 w 134"/>
                <a:gd name="T79" fmla="*/ 0 h 130"/>
                <a:gd name="T80" fmla="*/ 14 w 134"/>
                <a:gd name="T81" fmla="*/ 15 h 130"/>
                <a:gd name="T82" fmla="*/ 0 w 134"/>
                <a:gd name="T83" fmla="*/ 15 h 130"/>
                <a:gd name="T84" fmla="*/ 0 w 134"/>
                <a:gd name="T85" fmla="*/ 24 h 130"/>
                <a:gd name="T86" fmla="*/ 6 w 134"/>
                <a:gd name="T87" fmla="*/ 24 h 130"/>
                <a:gd name="T88" fmla="*/ 6 w 134"/>
                <a:gd name="T89" fmla="*/ 130 h 130"/>
                <a:gd name="T90" fmla="*/ 27 w 134"/>
                <a:gd name="T91" fmla="*/ 130 h 130"/>
                <a:gd name="T92" fmla="*/ 27 w 134"/>
                <a:gd name="T93" fmla="*/ 57 h 130"/>
                <a:gd name="T94" fmla="*/ 34 w 134"/>
                <a:gd name="T95" fmla="*/ 57 h 130"/>
                <a:gd name="T96" fmla="*/ 34 w 134"/>
                <a:gd name="T97" fmla="*/ 130 h 130"/>
                <a:gd name="T98" fmla="*/ 42 w 134"/>
                <a:gd name="T99" fmla="*/ 130 h 130"/>
                <a:gd name="T100" fmla="*/ 52 w 134"/>
                <a:gd name="T101" fmla="*/ 120 h 130"/>
                <a:gd name="T102" fmla="*/ 52 w 134"/>
                <a:gd name="T103" fmla="*/ 57 h 130"/>
                <a:gd name="T104" fmla="*/ 59 w 134"/>
                <a:gd name="T105" fmla="*/ 57 h 130"/>
                <a:gd name="T106" fmla="*/ 59 w 134"/>
                <a:gd name="T107" fmla="*/ 120 h 130"/>
                <a:gd name="T108" fmla="*/ 68 w 134"/>
                <a:gd name="T109" fmla="*/ 130 h 130"/>
                <a:gd name="T110" fmla="*/ 75 w 134"/>
                <a:gd name="T111" fmla="*/ 130 h 130"/>
                <a:gd name="T112" fmla="*/ 79 w 134"/>
                <a:gd name="T113" fmla="*/ 130 h 130"/>
                <a:gd name="T114" fmla="*/ 134 w 134"/>
                <a:gd name="T115" fmla="*/ 130 h 130"/>
                <a:gd name="T116" fmla="*/ 134 w 134"/>
                <a:gd name="T117" fmla="*/ 121 h 130"/>
                <a:gd name="T118" fmla="*/ 84 w 134"/>
                <a:gd name="T119" fmla="*/ 1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30">
                  <a:moveTo>
                    <a:pt x="84" y="121"/>
                  </a:moveTo>
                  <a:cubicBezTo>
                    <a:pt x="82" y="121"/>
                    <a:pt x="79" y="119"/>
                    <a:pt x="79" y="116"/>
                  </a:cubicBezTo>
                  <a:cubicBezTo>
                    <a:pt x="79" y="57"/>
                    <a:pt x="79" y="57"/>
                    <a:pt x="79" y="57"/>
                  </a:cubicBezTo>
                  <a:cubicBezTo>
                    <a:pt x="86" y="57"/>
                    <a:pt x="86" y="57"/>
                    <a:pt x="86" y="57"/>
                  </a:cubicBezTo>
                  <a:cubicBezTo>
                    <a:pt x="86" y="113"/>
                    <a:pt x="86" y="113"/>
                    <a:pt x="86" y="113"/>
                  </a:cubicBezTo>
                  <a:cubicBezTo>
                    <a:pt x="106" y="113"/>
                    <a:pt x="106" y="113"/>
                    <a:pt x="106" y="113"/>
                  </a:cubicBezTo>
                  <a:cubicBezTo>
                    <a:pt x="106" y="57"/>
                    <a:pt x="106" y="57"/>
                    <a:pt x="106" y="57"/>
                  </a:cubicBezTo>
                  <a:cubicBezTo>
                    <a:pt x="109" y="57"/>
                    <a:pt x="109" y="57"/>
                    <a:pt x="109" y="57"/>
                  </a:cubicBezTo>
                  <a:cubicBezTo>
                    <a:pt x="111" y="57"/>
                    <a:pt x="112" y="58"/>
                    <a:pt x="112" y="59"/>
                  </a:cubicBezTo>
                  <a:cubicBezTo>
                    <a:pt x="112" y="113"/>
                    <a:pt x="112" y="113"/>
                    <a:pt x="112" y="113"/>
                  </a:cubicBezTo>
                  <a:cubicBezTo>
                    <a:pt x="133" y="113"/>
                    <a:pt x="133" y="113"/>
                    <a:pt x="133" y="113"/>
                  </a:cubicBezTo>
                  <a:cubicBezTo>
                    <a:pt x="133" y="58"/>
                    <a:pt x="133" y="58"/>
                    <a:pt x="133" y="58"/>
                  </a:cubicBezTo>
                  <a:cubicBezTo>
                    <a:pt x="133" y="52"/>
                    <a:pt x="129" y="48"/>
                    <a:pt x="123" y="48"/>
                  </a:cubicBezTo>
                  <a:cubicBezTo>
                    <a:pt x="115" y="48"/>
                    <a:pt x="115" y="48"/>
                    <a:pt x="115" y="48"/>
                  </a:cubicBezTo>
                  <a:cubicBezTo>
                    <a:pt x="112" y="48"/>
                    <a:pt x="112" y="48"/>
                    <a:pt x="112" y="48"/>
                  </a:cubicBezTo>
                  <a:cubicBezTo>
                    <a:pt x="106" y="48"/>
                    <a:pt x="106" y="48"/>
                    <a:pt x="106" y="48"/>
                  </a:cubicBezTo>
                  <a:cubicBezTo>
                    <a:pt x="106" y="38"/>
                    <a:pt x="106" y="38"/>
                    <a:pt x="106" y="38"/>
                  </a:cubicBezTo>
                  <a:cubicBezTo>
                    <a:pt x="86" y="38"/>
                    <a:pt x="86" y="38"/>
                    <a:pt x="86" y="38"/>
                  </a:cubicBezTo>
                  <a:cubicBezTo>
                    <a:pt x="86" y="48"/>
                    <a:pt x="86" y="48"/>
                    <a:pt x="86" y="48"/>
                  </a:cubicBezTo>
                  <a:cubicBezTo>
                    <a:pt x="79" y="48"/>
                    <a:pt x="79" y="48"/>
                    <a:pt x="79" y="48"/>
                  </a:cubicBezTo>
                  <a:cubicBezTo>
                    <a:pt x="79" y="38"/>
                    <a:pt x="79" y="38"/>
                    <a:pt x="79" y="38"/>
                  </a:cubicBezTo>
                  <a:cubicBezTo>
                    <a:pt x="75" y="38"/>
                    <a:pt x="75" y="38"/>
                    <a:pt x="75" y="38"/>
                  </a:cubicBezTo>
                  <a:cubicBezTo>
                    <a:pt x="81" y="21"/>
                    <a:pt x="81" y="21"/>
                    <a:pt x="81" y="21"/>
                  </a:cubicBezTo>
                  <a:cubicBezTo>
                    <a:pt x="133" y="21"/>
                    <a:pt x="133" y="21"/>
                    <a:pt x="133" y="21"/>
                  </a:cubicBezTo>
                  <a:cubicBezTo>
                    <a:pt x="133" y="13"/>
                    <a:pt x="133" y="13"/>
                    <a:pt x="133" y="13"/>
                  </a:cubicBezTo>
                  <a:cubicBezTo>
                    <a:pt x="84" y="13"/>
                    <a:pt x="84" y="13"/>
                    <a:pt x="84" y="13"/>
                  </a:cubicBezTo>
                  <a:cubicBezTo>
                    <a:pt x="89" y="0"/>
                    <a:pt x="89" y="0"/>
                    <a:pt x="89" y="0"/>
                  </a:cubicBezTo>
                  <a:cubicBezTo>
                    <a:pt x="64" y="0"/>
                    <a:pt x="64" y="0"/>
                    <a:pt x="64" y="0"/>
                  </a:cubicBezTo>
                  <a:cubicBezTo>
                    <a:pt x="50" y="39"/>
                    <a:pt x="50" y="39"/>
                    <a:pt x="50" y="39"/>
                  </a:cubicBezTo>
                  <a:cubicBezTo>
                    <a:pt x="59" y="39"/>
                    <a:pt x="59" y="39"/>
                    <a:pt x="59" y="39"/>
                  </a:cubicBezTo>
                  <a:cubicBezTo>
                    <a:pt x="59" y="48"/>
                    <a:pt x="59" y="48"/>
                    <a:pt x="59" y="48"/>
                  </a:cubicBezTo>
                  <a:cubicBezTo>
                    <a:pt x="52" y="48"/>
                    <a:pt x="52" y="48"/>
                    <a:pt x="52" y="48"/>
                  </a:cubicBezTo>
                  <a:cubicBezTo>
                    <a:pt x="34" y="48"/>
                    <a:pt x="34" y="48"/>
                    <a:pt x="34" y="48"/>
                  </a:cubicBezTo>
                  <a:cubicBezTo>
                    <a:pt x="27" y="48"/>
                    <a:pt x="27" y="48"/>
                    <a:pt x="27" y="48"/>
                  </a:cubicBezTo>
                  <a:cubicBezTo>
                    <a:pt x="27" y="24"/>
                    <a:pt x="27" y="24"/>
                    <a:pt x="27" y="24"/>
                  </a:cubicBezTo>
                  <a:cubicBezTo>
                    <a:pt x="53" y="24"/>
                    <a:pt x="53" y="24"/>
                    <a:pt x="53" y="24"/>
                  </a:cubicBezTo>
                  <a:cubicBezTo>
                    <a:pt x="53" y="15"/>
                    <a:pt x="53" y="15"/>
                    <a:pt x="53" y="15"/>
                  </a:cubicBezTo>
                  <a:cubicBezTo>
                    <a:pt x="39" y="15"/>
                    <a:pt x="39" y="15"/>
                    <a:pt x="39" y="15"/>
                  </a:cubicBezTo>
                  <a:cubicBezTo>
                    <a:pt x="39" y="0"/>
                    <a:pt x="39" y="0"/>
                    <a:pt x="39" y="0"/>
                  </a:cubicBezTo>
                  <a:cubicBezTo>
                    <a:pt x="14" y="0"/>
                    <a:pt x="14" y="0"/>
                    <a:pt x="14" y="0"/>
                  </a:cubicBezTo>
                  <a:cubicBezTo>
                    <a:pt x="14" y="15"/>
                    <a:pt x="14" y="15"/>
                    <a:pt x="14" y="15"/>
                  </a:cubicBezTo>
                  <a:cubicBezTo>
                    <a:pt x="0" y="15"/>
                    <a:pt x="0" y="15"/>
                    <a:pt x="0" y="15"/>
                  </a:cubicBezTo>
                  <a:cubicBezTo>
                    <a:pt x="0" y="24"/>
                    <a:pt x="0" y="24"/>
                    <a:pt x="0" y="24"/>
                  </a:cubicBezTo>
                  <a:cubicBezTo>
                    <a:pt x="6" y="24"/>
                    <a:pt x="6" y="24"/>
                    <a:pt x="6" y="24"/>
                  </a:cubicBezTo>
                  <a:cubicBezTo>
                    <a:pt x="6" y="130"/>
                    <a:pt x="6" y="130"/>
                    <a:pt x="6" y="130"/>
                  </a:cubicBezTo>
                  <a:cubicBezTo>
                    <a:pt x="27" y="130"/>
                    <a:pt x="27" y="130"/>
                    <a:pt x="27" y="130"/>
                  </a:cubicBezTo>
                  <a:cubicBezTo>
                    <a:pt x="27" y="57"/>
                    <a:pt x="27" y="57"/>
                    <a:pt x="27" y="57"/>
                  </a:cubicBezTo>
                  <a:cubicBezTo>
                    <a:pt x="34" y="57"/>
                    <a:pt x="34" y="57"/>
                    <a:pt x="34" y="57"/>
                  </a:cubicBezTo>
                  <a:cubicBezTo>
                    <a:pt x="34" y="130"/>
                    <a:pt x="34" y="130"/>
                    <a:pt x="34" y="130"/>
                  </a:cubicBezTo>
                  <a:cubicBezTo>
                    <a:pt x="42" y="130"/>
                    <a:pt x="42" y="130"/>
                    <a:pt x="42" y="130"/>
                  </a:cubicBezTo>
                  <a:cubicBezTo>
                    <a:pt x="47" y="130"/>
                    <a:pt x="52" y="125"/>
                    <a:pt x="52" y="120"/>
                  </a:cubicBezTo>
                  <a:cubicBezTo>
                    <a:pt x="52" y="57"/>
                    <a:pt x="52" y="57"/>
                    <a:pt x="52" y="57"/>
                  </a:cubicBezTo>
                  <a:cubicBezTo>
                    <a:pt x="59" y="57"/>
                    <a:pt x="59" y="57"/>
                    <a:pt x="59" y="57"/>
                  </a:cubicBezTo>
                  <a:cubicBezTo>
                    <a:pt x="59" y="120"/>
                    <a:pt x="59" y="120"/>
                    <a:pt x="59" y="120"/>
                  </a:cubicBezTo>
                  <a:cubicBezTo>
                    <a:pt x="59" y="125"/>
                    <a:pt x="63" y="130"/>
                    <a:pt x="68" y="130"/>
                  </a:cubicBezTo>
                  <a:cubicBezTo>
                    <a:pt x="75" y="130"/>
                    <a:pt x="75" y="130"/>
                    <a:pt x="75" y="130"/>
                  </a:cubicBezTo>
                  <a:cubicBezTo>
                    <a:pt x="79" y="130"/>
                    <a:pt x="79" y="130"/>
                    <a:pt x="79" y="130"/>
                  </a:cubicBezTo>
                  <a:cubicBezTo>
                    <a:pt x="134" y="130"/>
                    <a:pt x="134" y="130"/>
                    <a:pt x="134" y="130"/>
                  </a:cubicBezTo>
                  <a:cubicBezTo>
                    <a:pt x="134" y="121"/>
                    <a:pt x="134" y="121"/>
                    <a:pt x="134" y="121"/>
                  </a:cubicBezTo>
                  <a:lnTo>
                    <a:pt x="84" y="1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Freeform 21"/>
            <p:cNvSpPr/>
            <p:nvPr userDrawn="1">
              <p:custDataLst>
                <p:tags r:id="rId14"/>
              </p:custDataLst>
            </p:nvPr>
          </p:nvSpPr>
          <p:spPr bwMode="auto">
            <a:xfrm>
              <a:off x="7805738" y="4151312"/>
              <a:ext cx="414338" cy="414338"/>
            </a:xfrm>
            <a:custGeom>
              <a:avLst/>
              <a:gdLst>
                <a:gd name="T0" fmla="*/ 7 w 130"/>
                <a:gd name="T1" fmla="*/ 130 h 130"/>
                <a:gd name="T2" fmla="*/ 34 w 130"/>
                <a:gd name="T3" fmla="*/ 130 h 130"/>
                <a:gd name="T4" fmla="*/ 56 w 130"/>
                <a:gd name="T5" fmla="*/ 68 h 130"/>
                <a:gd name="T6" fmla="*/ 58 w 130"/>
                <a:gd name="T7" fmla="*/ 68 h 130"/>
                <a:gd name="T8" fmla="*/ 83 w 130"/>
                <a:gd name="T9" fmla="*/ 68 h 130"/>
                <a:gd name="T10" fmla="*/ 130 w 130"/>
                <a:gd name="T11" fmla="*/ 68 h 130"/>
                <a:gd name="T12" fmla="*/ 130 w 130"/>
                <a:gd name="T13" fmla="*/ 59 h 130"/>
                <a:gd name="T14" fmla="*/ 83 w 130"/>
                <a:gd name="T15" fmla="*/ 59 h 130"/>
                <a:gd name="T16" fmla="*/ 83 w 130"/>
                <a:gd name="T17" fmla="*/ 32 h 130"/>
                <a:gd name="T18" fmla="*/ 130 w 130"/>
                <a:gd name="T19" fmla="*/ 32 h 130"/>
                <a:gd name="T20" fmla="*/ 130 w 130"/>
                <a:gd name="T21" fmla="*/ 24 h 130"/>
                <a:gd name="T22" fmla="*/ 83 w 130"/>
                <a:gd name="T23" fmla="*/ 24 h 130"/>
                <a:gd name="T24" fmla="*/ 83 w 130"/>
                <a:gd name="T25" fmla="*/ 0 h 130"/>
                <a:gd name="T26" fmla="*/ 58 w 130"/>
                <a:gd name="T27" fmla="*/ 0 h 130"/>
                <a:gd name="T28" fmla="*/ 58 w 130"/>
                <a:gd name="T29" fmla="*/ 24 h 130"/>
                <a:gd name="T30" fmla="*/ 35 w 130"/>
                <a:gd name="T31" fmla="*/ 24 h 130"/>
                <a:gd name="T32" fmla="*/ 44 w 130"/>
                <a:gd name="T33" fmla="*/ 0 h 130"/>
                <a:gd name="T34" fmla="*/ 19 w 130"/>
                <a:gd name="T35" fmla="*/ 0 h 130"/>
                <a:gd name="T36" fmla="*/ 0 w 130"/>
                <a:gd name="T37" fmla="*/ 51 h 130"/>
                <a:gd name="T38" fmla="*/ 15 w 130"/>
                <a:gd name="T39" fmla="*/ 51 h 130"/>
                <a:gd name="T40" fmla="*/ 29 w 130"/>
                <a:gd name="T41" fmla="*/ 42 h 130"/>
                <a:gd name="T42" fmla="*/ 32 w 130"/>
                <a:gd name="T43" fmla="*/ 32 h 130"/>
                <a:gd name="T44" fmla="*/ 58 w 130"/>
                <a:gd name="T45" fmla="*/ 32 h 130"/>
                <a:gd name="T46" fmla="*/ 58 w 130"/>
                <a:gd name="T47" fmla="*/ 59 h 130"/>
                <a:gd name="T48" fmla="*/ 0 w 130"/>
                <a:gd name="T49" fmla="*/ 59 h 130"/>
                <a:gd name="T50" fmla="*/ 0 w 130"/>
                <a:gd name="T51" fmla="*/ 68 h 130"/>
                <a:gd name="T52" fmla="*/ 30 w 130"/>
                <a:gd name="T53" fmla="*/ 68 h 130"/>
                <a:gd name="T54" fmla="*/ 7 w 130"/>
                <a:gd name="T5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30">
                  <a:moveTo>
                    <a:pt x="7" y="130"/>
                  </a:moveTo>
                  <a:cubicBezTo>
                    <a:pt x="34" y="130"/>
                    <a:pt x="34" y="130"/>
                    <a:pt x="34" y="130"/>
                  </a:cubicBezTo>
                  <a:cubicBezTo>
                    <a:pt x="56" y="68"/>
                    <a:pt x="56" y="68"/>
                    <a:pt x="56" y="68"/>
                  </a:cubicBezTo>
                  <a:cubicBezTo>
                    <a:pt x="58" y="68"/>
                    <a:pt x="58" y="68"/>
                    <a:pt x="58" y="68"/>
                  </a:cubicBezTo>
                  <a:cubicBezTo>
                    <a:pt x="83" y="68"/>
                    <a:pt x="83" y="68"/>
                    <a:pt x="83" y="68"/>
                  </a:cubicBezTo>
                  <a:cubicBezTo>
                    <a:pt x="130" y="68"/>
                    <a:pt x="130" y="68"/>
                    <a:pt x="130" y="68"/>
                  </a:cubicBezTo>
                  <a:cubicBezTo>
                    <a:pt x="130" y="59"/>
                    <a:pt x="130" y="59"/>
                    <a:pt x="130" y="59"/>
                  </a:cubicBezTo>
                  <a:cubicBezTo>
                    <a:pt x="83" y="59"/>
                    <a:pt x="83" y="59"/>
                    <a:pt x="83" y="59"/>
                  </a:cubicBezTo>
                  <a:cubicBezTo>
                    <a:pt x="83" y="32"/>
                    <a:pt x="83" y="32"/>
                    <a:pt x="83" y="32"/>
                  </a:cubicBezTo>
                  <a:cubicBezTo>
                    <a:pt x="130" y="32"/>
                    <a:pt x="130" y="32"/>
                    <a:pt x="130" y="32"/>
                  </a:cubicBezTo>
                  <a:cubicBezTo>
                    <a:pt x="130" y="24"/>
                    <a:pt x="130" y="24"/>
                    <a:pt x="130" y="24"/>
                  </a:cubicBezTo>
                  <a:cubicBezTo>
                    <a:pt x="83" y="24"/>
                    <a:pt x="83" y="24"/>
                    <a:pt x="83" y="24"/>
                  </a:cubicBezTo>
                  <a:cubicBezTo>
                    <a:pt x="83" y="0"/>
                    <a:pt x="83" y="0"/>
                    <a:pt x="83" y="0"/>
                  </a:cubicBezTo>
                  <a:cubicBezTo>
                    <a:pt x="58" y="0"/>
                    <a:pt x="58" y="0"/>
                    <a:pt x="58" y="0"/>
                  </a:cubicBezTo>
                  <a:cubicBezTo>
                    <a:pt x="58" y="24"/>
                    <a:pt x="58" y="24"/>
                    <a:pt x="58" y="24"/>
                  </a:cubicBezTo>
                  <a:cubicBezTo>
                    <a:pt x="35" y="24"/>
                    <a:pt x="35" y="24"/>
                    <a:pt x="35" y="24"/>
                  </a:cubicBezTo>
                  <a:cubicBezTo>
                    <a:pt x="44" y="0"/>
                    <a:pt x="44" y="0"/>
                    <a:pt x="44" y="0"/>
                  </a:cubicBezTo>
                  <a:cubicBezTo>
                    <a:pt x="19" y="0"/>
                    <a:pt x="19" y="0"/>
                    <a:pt x="19" y="0"/>
                  </a:cubicBezTo>
                  <a:cubicBezTo>
                    <a:pt x="0" y="51"/>
                    <a:pt x="0" y="51"/>
                    <a:pt x="0" y="51"/>
                  </a:cubicBezTo>
                  <a:cubicBezTo>
                    <a:pt x="15" y="51"/>
                    <a:pt x="15" y="51"/>
                    <a:pt x="15" y="51"/>
                  </a:cubicBezTo>
                  <a:cubicBezTo>
                    <a:pt x="21" y="51"/>
                    <a:pt x="27" y="47"/>
                    <a:pt x="29" y="42"/>
                  </a:cubicBezTo>
                  <a:cubicBezTo>
                    <a:pt x="32" y="32"/>
                    <a:pt x="32" y="32"/>
                    <a:pt x="32" y="32"/>
                  </a:cubicBezTo>
                  <a:cubicBezTo>
                    <a:pt x="58" y="32"/>
                    <a:pt x="58" y="32"/>
                    <a:pt x="58" y="32"/>
                  </a:cubicBezTo>
                  <a:cubicBezTo>
                    <a:pt x="58" y="59"/>
                    <a:pt x="58" y="59"/>
                    <a:pt x="58" y="59"/>
                  </a:cubicBezTo>
                  <a:cubicBezTo>
                    <a:pt x="0" y="59"/>
                    <a:pt x="0" y="59"/>
                    <a:pt x="0" y="59"/>
                  </a:cubicBezTo>
                  <a:cubicBezTo>
                    <a:pt x="0" y="68"/>
                    <a:pt x="0" y="68"/>
                    <a:pt x="0" y="68"/>
                  </a:cubicBezTo>
                  <a:cubicBezTo>
                    <a:pt x="30" y="68"/>
                    <a:pt x="30" y="68"/>
                    <a:pt x="30" y="68"/>
                  </a:cubicBezTo>
                  <a:lnTo>
                    <a:pt x="7" y="1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Freeform 22"/>
            <p:cNvSpPr/>
            <p:nvPr userDrawn="1">
              <p:custDataLst>
                <p:tags r:id="rId15"/>
              </p:custDataLst>
            </p:nvPr>
          </p:nvSpPr>
          <p:spPr bwMode="auto">
            <a:xfrm>
              <a:off x="8616950" y="4616450"/>
              <a:ext cx="114300" cy="130175"/>
            </a:xfrm>
            <a:custGeom>
              <a:avLst/>
              <a:gdLst>
                <a:gd name="T0" fmla="*/ 26 w 72"/>
                <a:gd name="T1" fmla="*/ 48 h 82"/>
                <a:gd name="T2" fmla="*/ 66 w 72"/>
                <a:gd name="T3" fmla="*/ 48 h 82"/>
                <a:gd name="T4" fmla="*/ 66 w 72"/>
                <a:gd name="T5" fmla="*/ 32 h 82"/>
                <a:gd name="T6" fmla="*/ 26 w 72"/>
                <a:gd name="T7" fmla="*/ 32 h 82"/>
                <a:gd name="T8" fmla="*/ 26 w 72"/>
                <a:gd name="T9" fmla="*/ 18 h 82"/>
                <a:gd name="T10" fmla="*/ 70 w 72"/>
                <a:gd name="T11" fmla="*/ 18 h 82"/>
                <a:gd name="T12" fmla="*/ 70 w 72"/>
                <a:gd name="T13" fmla="*/ 0 h 82"/>
                <a:gd name="T14" fmla="*/ 26 w 72"/>
                <a:gd name="T15" fmla="*/ 0 h 82"/>
                <a:gd name="T16" fmla="*/ 0 w 72"/>
                <a:gd name="T17" fmla="*/ 0 h 82"/>
                <a:gd name="T18" fmla="*/ 0 w 72"/>
                <a:gd name="T19" fmla="*/ 18 h 82"/>
                <a:gd name="T20" fmla="*/ 0 w 72"/>
                <a:gd name="T21" fmla="*/ 32 h 82"/>
                <a:gd name="T22" fmla="*/ 0 w 72"/>
                <a:gd name="T23" fmla="*/ 48 h 82"/>
                <a:gd name="T24" fmla="*/ 0 w 72"/>
                <a:gd name="T25" fmla="*/ 64 h 82"/>
                <a:gd name="T26" fmla="*/ 0 w 72"/>
                <a:gd name="T27" fmla="*/ 82 h 82"/>
                <a:gd name="T28" fmla="*/ 26 w 72"/>
                <a:gd name="T29" fmla="*/ 82 h 82"/>
                <a:gd name="T30" fmla="*/ 72 w 72"/>
                <a:gd name="T31" fmla="*/ 82 h 82"/>
                <a:gd name="T32" fmla="*/ 72 w 72"/>
                <a:gd name="T33" fmla="*/ 64 h 82"/>
                <a:gd name="T34" fmla="*/ 26 w 72"/>
                <a:gd name="T35" fmla="*/ 64 h 82"/>
                <a:gd name="T36" fmla="*/ 26 w 72"/>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2" y="82"/>
                  </a:lnTo>
                  <a:lnTo>
                    <a:pt x="72"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Freeform 23"/>
            <p:cNvSpPr/>
            <p:nvPr userDrawn="1">
              <p:custDataLst>
                <p:tags r:id="rId16"/>
              </p:custDataLst>
            </p:nvPr>
          </p:nvSpPr>
          <p:spPr bwMode="auto">
            <a:xfrm>
              <a:off x="8027988" y="4616450"/>
              <a:ext cx="131763" cy="130175"/>
            </a:xfrm>
            <a:custGeom>
              <a:avLst/>
              <a:gdLst>
                <a:gd name="T0" fmla="*/ 57 w 83"/>
                <a:gd name="T1" fmla="*/ 44 h 82"/>
                <a:gd name="T2" fmla="*/ 24 w 83"/>
                <a:gd name="T3" fmla="*/ 0 h 82"/>
                <a:gd name="T4" fmla="*/ 0 w 83"/>
                <a:gd name="T5" fmla="*/ 0 h 82"/>
                <a:gd name="T6" fmla="*/ 0 w 83"/>
                <a:gd name="T7" fmla="*/ 82 h 82"/>
                <a:gd name="T8" fmla="*/ 24 w 83"/>
                <a:gd name="T9" fmla="*/ 82 h 82"/>
                <a:gd name="T10" fmla="*/ 24 w 83"/>
                <a:gd name="T11" fmla="*/ 38 h 82"/>
                <a:gd name="T12" fmla="*/ 57 w 83"/>
                <a:gd name="T13" fmla="*/ 82 h 82"/>
                <a:gd name="T14" fmla="*/ 83 w 83"/>
                <a:gd name="T15" fmla="*/ 82 h 82"/>
                <a:gd name="T16" fmla="*/ 83 w 83"/>
                <a:gd name="T17" fmla="*/ 0 h 82"/>
                <a:gd name="T18" fmla="*/ 57 w 83"/>
                <a:gd name="T19" fmla="*/ 0 h 82"/>
                <a:gd name="T20" fmla="*/ 57 w 83"/>
                <a:gd name="T21"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2">
                  <a:moveTo>
                    <a:pt x="57" y="44"/>
                  </a:moveTo>
                  <a:lnTo>
                    <a:pt x="24" y="0"/>
                  </a:lnTo>
                  <a:lnTo>
                    <a:pt x="0" y="0"/>
                  </a:lnTo>
                  <a:lnTo>
                    <a:pt x="0" y="82"/>
                  </a:lnTo>
                  <a:lnTo>
                    <a:pt x="24" y="82"/>
                  </a:lnTo>
                  <a:lnTo>
                    <a:pt x="24" y="38"/>
                  </a:lnTo>
                  <a:lnTo>
                    <a:pt x="57" y="82"/>
                  </a:lnTo>
                  <a:lnTo>
                    <a:pt x="83" y="82"/>
                  </a:lnTo>
                  <a:lnTo>
                    <a:pt x="83" y="0"/>
                  </a:lnTo>
                  <a:lnTo>
                    <a:pt x="57" y="0"/>
                  </a:lnTo>
                  <a:lnTo>
                    <a:pt x="57"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Freeform 24"/>
            <p:cNvSpPr>
              <a:spLocks noEditPoints="1"/>
            </p:cNvSpPr>
            <p:nvPr userDrawn="1">
              <p:custDataLst>
                <p:tags r:id="rId17"/>
              </p:custDataLst>
            </p:nvPr>
          </p:nvSpPr>
          <p:spPr bwMode="auto">
            <a:xfrm>
              <a:off x="8470900" y="4616450"/>
              <a:ext cx="133350" cy="130175"/>
            </a:xfrm>
            <a:custGeom>
              <a:avLst/>
              <a:gdLst>
                <a:gd name="T0" fmla="*/ 27 w 42"/>
                <a:gd name="T1" fmla="*/ 23 h 41"/>
                <a:gd name="T2" fmla="*/ 38 w 42"/>
                <a:gd name="T3" fmla="*/ 12 h 41"/>
                <a:gd name="T4" fmla="*/ 27 w 42"/>
                <a:gd name="T5" fmla="*/ 0 h 41"/>
                <a:gd name="T6" fmla="*/ 13 w 42"/>
                <a:gd name="T7" fmla="*/ 0 h 41"/>
                <a:gd name="T8" fmla="*/ 3 w 42"/>
                <a:gd name="T9" fmla="*/ 0 h 41"/>
                <a:gd name="T10" fmla="*/ 0 w 42"/>
                <a:gd name="T11" fmla="*/ 0 h 41"/>
                <a:gd name="T12" fmla="*/ 0 w 42"/>
                <a:gd name="T13" fmla="*/ 41 h 41"/>
                <a:gd name="T14" fmla="*/ 13 w 42"/>
                <a:gd name="T15" fmla="*/ 41 h 41"/>
                <a:gd name="T16" fmla="*/ 13 w 42"/>
                <a:gd name="T17" fmla="*/ 25 h 41"/>
                <a:gd name="T18" fmla="*/ 15 w 42"/>
                <a:gd name="T19" fmla="*/ 25 h 41"/>
                <a:gd name="T20" fmla="*/ 19 w 42"/>
                <a:gd name="T21" fmla="*/ 27 h 41"/>
                <a:gd name="T22" fmla="*/ 27 w 42"/>
                <a:gd name="T23" fmla="*/ 41 h 41"/>
                <a:gd name="T24" fmla="*/ 42 w 42"/>
                <a:gd name="T25" fmla="*/ 41 h 41"/>
                <a:gd name="T26" fmla="*/ 35 w 42"/>
                <a:gd name="T27" fmla="*/ 28 h 41"/>
                <a:gd name="T28" fmla="*/ 27 w 42"/>
                <a:gd name="T29" fmla="*/ 23 h 41"/>
                <a:gd name="T30" fmla="*/ 21 w 42"/>
                <a:gd name="T31" fmla="*/ 9 h 41"/>
                <a:gd name="T32" fmla="*/ 25 w 42"/>
                <a:gd name="T33" fmla="*/ 13 h 41"/>
                <a:gd name="T34" fmla="*/ 21 w 42"/>
                <a:gd name="T35" fmla="*/ 17 h 41"/>
                <a:gd name="T36" fmla="*/ 13 w 42"/>
                <a:gd name="T37" fmla="*/ 17 h 41"/>
                <a:gd name="T38" fmla="*/ 13 w 42"/>
                <a:gd name="T39" fmla="*/ 9 h 41"/>
                <a:gd name="T40" fmla="*/ 21 w 42"/>
                <a:gd name="T4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1">
                  <a:moveTo>
                    <a:pt x="27" y="23"/>
                  </a:moveTo>
                  <a:cubicBezTo>
                    <a:pt x="34" y="23"/>
                    <a:pt x="38" y="18"/>
                    <a:pt x="38" y="12"/>
                  </a:cubicBezTo>
                  <a:cubicBezTo>
                    <a:pt x="38" y="5"/>
                    <a:pt x="33" y="0"/>
                    <a:pt x="27" y="0"/>
                  </a:cubicBezTo>
                  <a:cubicBezTo>
                    <a:pt x="13" y="0"/>
                    <a:pt x="13" y="0"/>
                    <a:pt x="13" y="0"/>
                  </a:cubicBezTo>
                  <a:cubicBezTo>
                    <a:pt x="3" y="0"/>
                    <a:pt x="3" y="0"/>
                    <a:pt x="3" y="0"/>
                  </a:cubicBezTo>
                  <a:cubicBezTo>
                    <a:pt x="0" y="0"/>
                    <a:pt x="0" y="0"/>
                    <a:pt x="0" y="0"/>
                  </a:cubicBezTo>
                  <a:cubicBezTo>
                    <a:pt x="0" y="41"/>
                    <a:pt x="0" y="41"/>
                    <a:pt x="0" y="41"/>
                  </a:cubicBezTo>
                  <a:cubicBezTo>
                    <a:pt x="13" y="41"/>
                    <a:pt x="13" y="41"/>
                    <a:pt x="13" y="41"/>
                  </a:cubicBezTo>
                  <a:cubicBezTo>
                    <a:pt x="13" y="25"/>
                    <a:pt x="13" y="25"/>
                    <a:pt x="13" y="25"/>
                  </a:cubicBezTo>
                  <a:cubicBezTo>
                    <a:pt x="15" y="25"/>
                    <a:pt x="15" y="25"/>
                    <a:pt x="15" y="25"/>
                  </a:cubicBezTo>
                  <a:cubicBezTo>
                    <a:pt x="17" y="25"/>
                    <a:pt x="18" y="26"/>
                    <a:pt x="19" y="27"/>
                  </a:cubicBezTo>
                  <a:cubicBezTo>
                    <a:pt x="27" y="41"/>
                    <a:pt x="27" y="41"/>
                    <a:pt x="27" y="41"/>
                  </a:cubicBezTo>
                  <a:cubicBezTo>
                    <a:pt x="42" y="41"/>
                    <a:pt x="42" y="41"/>
                    <a:pt x="42" y="41"/>
                  </a:cubicBezTo>
                  <a:cubicBezTo>
                    <a:pt x="35" y="28"/>
                    <a:pt x="35" y="28"/>
                    <a:pt x="35" y="28"/>
                  </a:cubicBezTo>
                  <a:cubicBezTo>
                    <a:pt x="33" y="26"/>
                    <a:pt x="31" y="24"/>
                    <a:pt x="27" y="23"/>
                  </a:cubicBezTo>
                  <a:close/>
                  <a:moveTo>
                    <a:pt x="21" y="9"/>
                  </a:moveTo>
                  <a:cubicBezTo>
                    <a:pt x="23" y="9"/>
                    <a:pt x="25" y="10"/>
                    <a:pt x="25" y="13"/>
                  </a:cubicBezTo>
                  <a:cubicBezTo>
                    <a:pt x="25" y="15"/>
                    <a:pt x="23" y="17"/>
                    <a:pt x="21" y="17"/>
                  </a:cubicBezTo>
                  <a:cubicBezTo>
                    <a:pt x="13" y="17"/>
                    <a:pt x="13" y="17"/>
                    <a:pt x="13" y="17"/>
                  </a:cubicBezTo>
                  <a:cubicBezTo>
                    <a:pt x="13" y="9"/>
                    <a:pt x="13" y="9"/>
                    <a:pt x="13" y="9"/>
                  </a:cubicBezTo>
                  <a:lnTo>
                    <a:pt x="21"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Freeform 25"/>
            <p:cNvSpPr/>
            <p:nvPr userDrawn="1">
              <p:custDataLst>
                <p:tags r:id="rId18"/>
              </p:custDataLst>
            </p:nvPr>
          </p:nvSpPr>
          <p:spPr bwMode="auto">
            <a:xfrm>
              <a:off x="8334375" y="4616450"/>
              <a:ext cx="111125" cy="130175"/>
            </a:xfrm>
            <a:custGeom>
              <a:avLst/>
              <a:gdLst>
                <a:gd name="T0" fmla="*/ 26 w 70"/>
                <a:gd name="T1" fmla="*/ 48 h 82"/>
                <a:gd name="T2" fmla="*/ 66 w 70"/>
                <a:gd name="T3" fmla="*/ 48 h 82"/>
                <a:gd name="T4" fmla="*/ 66 w 70"/>
                <a:gd name="T5" fmla="*/ 32 h 82"/>
                <a:gd name="T6" fmla="*/ 26 w 70"/>
                <a:gd name="T7" fmla="*/ 32 h 82"/>
                <a:gd name="T8" fmla="*/ 26 w 70"/>
                <a:gd name="T9" fmla="*/ 18 h 82"/>
                <a:gd name="T10" fmla="*/ 70 w 70"/>
                <a:gd name="T11" fmla="*/ 18 h 82"/>
                <a:gd name="T12" fmla="*/ 70 w 70"/>
                <a:gd name="T13" fmla="*/ 0 h 82"/>
                <a:gd name="T14" fmla="*/ 26 w 70"/>
                <a:gd name="T15" fmla="*/ 0 h 82"/>
                <a:gd name="T16" fmla="*/ 0 w 70"/>
                <a:gd name="T17" fmla="*/ 0 h 82"/>
                <a:gd name="T18" fmla="*/ 0 w 70"/>
                <a:gd name="T19" fmla="*/ 18 h 82"/>
                <a:gd name="T20" fmla="*/ 0 w 70"/>
                <a:gd name="T21" fmla="*/ 32 h 82"/>
                <a:gd name="T22" fmla="*/ 0 w 70"/>
                <a:gd name="T23" fmla="*/ 48 h 82"/>
                <a:gd name="T24" fmla="*/ 0 w 70"/>
                <a:gd name="T25" fmla="*/ 64 h 82"/>
                <a:gd name="T26" fmla="*/ 0 w 70"/>
                <a:gd name="T27" fmla="*/ 82 h 82"/>
                <a:gd name="T28" fmla="*/ 26 w 70"/>
                <a:gd name="T29" fmla="*/ 82 h 82"/>
                <a:gd name="T30" fmla="*/ 70 w 70"/>
                <a:gd name="T31" fmla="*/ 82 h 82"/>
                <a:gd name="T32" fmla="*/ 70 w 70"/>
                <a:gd name="T33" fmla="*/ 64 h 82"/>
                <a:gd name="T34" fmla="*/ 26 w 70"/>
                <a:gd name="T35" fmla="*/ 64 h 82"/>
                <a:gd name="T36" fmla="*/ 26 w 70"/>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0" y="82"/>
                  </a:lnTo>
                  <a:lnTo>
                    <a:pt x="70"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Rectangle 26"/>
            <p:cNvSpPr>
              <a:spLocks noChangeArrowheads="1"/>
            </p:cNvSpPr>
            <p:nvPr userDrawn="1">
              <p:custDataLst>
                <p:tags r:id="rId19"/>
              </p:custDataLst>
            </p:nvPr>
          </p:nvSpPr>
          <p:spPr bwMode="auto">
            <a:xfrm>
              <a:off x="7954963" y="4616450"/>
              <a:ext cx="41275" cy="130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1" name="Freeform 27"/>
            <p:cNvSpPr/>
            <p:nvPr userDrawn="1">
              <p:custDataLst>
                <p:tags r:id="rId20"/>
              </p:custDataLst>
            </p:nvPr>
          </p:nvSpPr>
          <p:spPr bwMode="auto">
            <a:xfrm>
              <a:off x="8181975" y="4616450"/>
              <a:ext cx="130175" cy="133350"/>
            </a:xfrm>
            <a:custGeom>
              <a:avLst/>
              <a:gdLst>
                <a:gd name="T0" fmla="*/ 22 w 41"/>
                <a:gd name="T1" fmla="*/ 32 h 42"/>
                <a:gd name="T2" fmla="*/ 13 w 41"/>
                <a:gd name="T3" fmla="*/ 24 h 42"/>
                <a:gd name="T4" fmla="*/ 13 w 41"/>
                <a:gd name="T5" fmla="*/ 17 h 42"/>
                <a:gd name="T6" fmla="*/ 21 w 41"/>
                <a:gd name="T7" fmla="*/ 9 h 42"/>
                <a:gd name="T8" fmla="*/ 22 w 41"/>
                <a:gd name="T9" fmla="*/ 9 h 42"/>
                <a:gd name="T10" fmla="*/ 22 w 41"/>
                <a:gd name="T11" fmla="*/ 9 h 42"/>
                <a:gd name="T12" fmla="*/ 29 w 41"/>
                <a:gd name="T13" fmla="*/ 15 h 42"/>
                <a:gd name="T14" fmla="*/ 41 w 41"/>
                <a:gd name="T15" fmla="*/ 12 h 42"/>
                <a:gd name="T16" fmla="*/ 23 w 41"/>
                <a:gd name="T17" fmla="*/ 0 h 42"/>
                <a:gd name="T18" fmla="*/ 21 w 41"/>
                <a:gd name="T19" fmla="*/ 0 h 42"/>
                <a:gd name="T20" fmla="*/ 18 w 41"/>
                <a:gd name="T21" fmla="*/ 0 h 42"/>
                <a:gd name="T22" fmla="*/ 0 w 41"/>
                <a:gd name="T23" fmla="*/ 18 h 42"/>
                <a:gd name="T24" fmla="*/ 0 w 41"/>
                <a:gd name="T25" fmla="*/ 23 h 42"/>
                <a:gd name="T26" fmla="*/ 18 w 41"/>
                <a:gd name="T27" fmla="*/ 42 h 42"/>
                <a:gd name="T28" fmla="*/ 21 w 41"/>
                <a:gd name="T29" fmla="*/ 42 h 42"/>
                <a:gd name="T30" fmla="*/ 23 w 41"/>
                <a:gd name="T31" fmla="*/ 42 h 42"/>
                <a:gd name="T32" fmla="*/ 41 w 41"/>
                <a:gd name="T33" fmla="*/ 28 h 42"/>
                <a:gd name="T34" fmla="*/ 30 w 41"/>
                <a:gd name="T35" fmla="*/ 25 h 42"/>
                <a:gd name="T36" fmla="*/ 22 w 41"/>
                <a:gd name="T37"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42">
                  <a:moveTo>
                    <a:pt x="22" y="32"/>
                  </a:moveTo>
                  <a:cubicBezTo>
                    <a:pt x="17" y="32"/>
                    <a:pt x="13" y="29"/>
                    <a:pt x="13" y="24"/>
                  </a:cubicBezTo>
                  <a:cubicBezTo>
                    <a:pt x="13" y="17"/>
                    <a:pt x="13" y="17"/>
                    <a:pt x="13" y="17"/>
                  </a:cubicBezTo>
                  <a:cubicBezTo>
                    <a:pt x="13" y="13"/>
                    <a:pt x="17" y="9"/>
                    <a:pt x="21" y="9"/>
                  </a:cubicBezTo>
                  <a:cubicBezTo>
                    <a:pt x="22" y="9"/>
                    <a:pt x="22" y="9"/>
                    <a:pt x="22" y="9"/>
                  </a:cubicBezTo>
                  <a:cubicBezTo>
                    <a:pt x="22" y="9"/>
                    <a:pt x="22" y="9"/>
                    <a:pt x="22" y="9"/>
                  </a:cubicBezTo>
                  <a:cubicBezTo>
                    <a:pt x="25" y="9"/>
                    <a:pt x="28" y="12"/>
                    <a:pt x="29" y="15"/>
                  </a:cubicBezTo>
                  <a:cubicBezTo>
                    <a:pt x="41" y="12"/>
                    <a:pt x="41" y="12"/>
                    <a:pt x="41" y="12"/>
                  </a:cubicBezTo>
                  <a:cubicBezTo>
                    <a:pt x="39" y="5"/>
                    <a:pt x="32" y="0"/>
                    <a:pt x="23" y="0"/>
                  </a:cubicBezTo>
                  <a:cubicBezTo>
                    <a:pt x="21" y="0"/>
                    <a:pt x="21" y="0"/>
                    <a:pt x="21" y="0"/>
                  </a:cubicBezTo>
                  <a:cubicBezTo>
                    <a:pt x="18" y="0"/>
                    <a:pt x="18" y="0"/>
                    <a:pt x="18" y="0"/>
                  </a:cubicBezTo>
                  <a:cubicBezTo>
                    <a:pt x="8" y="0"/>
                    <a:pt x="0" y="8"/>
                    <a:pt x="0" y="18"/>
                  </a:cubicBezTo>
                  <a:cubicBezTo>
                    <a:pt x="0" y="23"/>
                    <a:pt x="0" y="23"/>
                    <a:pt x="0" y="23"/>
                  </a:cubicBezTo>
                  <a:cubicBezTo>
                    <a:pt x="0" y="34"/>
                    <a:pt x="8" y="42"/>
                    <a:pt x="18" y="42"/>
                  </a:cubicBezTo>
                  <a:cubicBezTo>
                    <a:pt x="21" y="42"/>
                    <a:pt x="21" y="42"/>
                    <a:pt x="21" y="42"/>
                  </a:cubicBezTo>
                  <a:cubicBezTo>
                    <a:pt x="23" y="42"/>
                    <a:pt x="23" y="42"/>
                    <a:pt x="23" y="42"/>
                  </a:cubicBezTo>
                  <a:cubicBezTo>
                    <a:pt x="32" y="42"/>
                    <a:pt x="39" y="36"/>
                    <a:pt x="41" y="28"/>
                  </a:cubicBezTo>
                  <a:cubicBezTo>
                    <a:pt x="30" y="25"/>
                    <a:pt x="30" y="25"/>
                    <a:pt x="30" y="25"/>
                  </a:cubicBezTo>
                  <a:cubicBezTo>
                    <a:pt x="29" y="29"/>
                    <a:pt x="26" y="32"/>
                    <a:pt x="22"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4" name="Freeform 28"/>
            <p:cNvSpPr/>
            <p:nvPr userDrawn="1">
              <p:custDataLst>
                <p:tags r:id="rId21"/>
              </p:custDataLst>
            </p:nvPr>
          </p:nvSpPr>
          <p:spPr bwMode="auto">
            <a:xfrm>
              <a:off x="7808913" y="4610100"/>
              <a:ext cx="123825" cy="139700"/>
            </a:xfrm>
            <a:custGeom>
              <a:avLst/>
              <a:gdLst>
                <a:gd name="T0" fmla="*/ 21 w 39"/>
                <a:gd name="T1" fmla="*/ 16 h 44"/>
                <a:gd name="T2" fmla="*/ 14 w 39"/>
                <a:gd name="T3" fmla="*/ 12 h 44"/>
                <a:gd name="T4" fmla="*/ 20 w 39"/>
                <a:gd name="T5" fmla="*/ 9 h 44"/>
                <a:gd name="T6" fmla="*/ 25 w 39"/>
                <a:gd name="T7" fmla="*/ 14 h 44"/>
                <a:gd name="T8" fmla="*/ 38 w 39"/>
                <a:gd name="T9" fmla="*/ 14 h 44"/>
                <a:gd name="T10" fmla="*/ 26 w 39"/>
                <a:gd name="T11" fmla="*/ 2 h 44"/>
                <a:gd name="T12" fmla="*/ 2 w 39"/>
                <a:gd name="T13" fmla="*/ 14 h 44"/>
                <a:gd name="T14" fmla="*/ 26 w 39"/>
                <a:gd name="T15" fmla="*/ 30 h 44"/>
                <a:gd name="T16" fmla="*/ 20 w 39"/>
                <a:gd name="T17" fmla="*/ 36 h 44"/>
                <a:gd name="T18" fmla="*/ 13 w 39"/>
                <a:gd name="T19" fmla="*/ 29 h 44"/>
                <a:gd name="T20" fmla="*/ 0 w 39"/>
                <a:gd name="T21" fmla="*/ 30 h 44"/>
                <a:gd name="T22" fmla="*/ 4 w 39"/>
                <a:gd name="T23" fmla="*/ 39 h 44"/>
                <a:gd name="T24" fmla="*/ 21 w 39"/>
                <a:gd name="T25" fmla="*/ 44 h 44"/>
                <a:gd name="T26" fmla="*/ 39 w 39"/>
                <a:gd name="T27" fmla="*/ 28 h 44"/>
                <a:gd name="T28" fmla="*/ 21 w 39"/>
                <a:gd name="T29"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4">
                  <a:moveTo>
                    <a:pt x="21" y="16"/>
                  </a:moveTo>
                  <a:cubicBezTo>
                    <a:pt x="18" y="16"/>
                    <a:pt x="14" y="15"/>
                    <a:pt x="14" y="12"/>
                  </a:cubicBezTo>
                  <a:cubicBezTo>
                    <a:pt x="14" y="10"/>
                    <a:pt x="18" y="9"/>
                    <a:pt x="20" y="9"/>
                  </a:cubicBezTo>
                  <a:cubicBezTo>
                    <a:pt x="23" y="10"/>
                    <a:pt x="25" y="12"/>
                    <a:pt x="25" y="14"/>
                  </a:cubicBezTo>
                  <a:cubicBezTo>
                    <a:pt x="33" y="14"/>
                    <a:pt x="38" y="14"/>
                    <a:pt x="38" y="14"/>
                  </a:cubicBezTo>
                  <a:cubicBezTo>
                    <a:pt x="38" y="12"/>
                    <a:pt x="37" y="4"/>
                    <a:pt x="26" y="2"/>
                  </a:cubicBezTo>
                  <a:cubicBezTo>
                    <a:pt x="14" y="0"/>
                    <a:pt x="1" y="3"/>
                    <a:pt x="2" y="14"/>
                  </a:cubicBezTo>
                  <a:cubicBezTo>
                    <a:pt x="3" y="28"/>
                    <a:pt x="24" y="25"/>
                    <a:pt x="26" y="30"/>
                  </a:cubicBezTo>
                  <a:cubicBezTo>
                    <a:pt x="27" y="33"/>
                    <a:pt x="26" y="36"/>
                    <a:pt x="20" y="36"/>
                  </a:cubicBezTo>
                  <a:cubicBezTo>
                    <a:pt x="14" y="36"/>
                    <a:pt x="13" y="30"/>
                    <a:pt x="13" y="29"/>
                  </a:cubicBezTo>
                  <a:cubicBezTo>
                    <a:pt x="0" y="30"/>
                    <a:pt x="0" y="30"/>
                    <a:pt x="0" y="30"/>
                  </a:cubicBezTo>
                  <a:cubicBezTo>
                    <a:pt x="0" y="30"/>
                    <a:pt x="1" y="35"/>
                    <a:pt x="4" y="39"/>
                  </a:cubicBezTo>
                  <a:cubicBezTo>
                    <a:pt x="8" y="43"/>
                    <a:pt x="14" y="44"/>
                    <a:pt x="21" y="44"/>
                  </a:cubicBezTo>
                  <a:cubicBezTo>
                    <a:pt x="28" y="44"/>
                    <a:pt x="39" y="41"/>
                    <a:pt x="39" y="28"/>
                  </a:cubicBezTo>
                  <a:cubicBezTo>
                    <a:pt x="39" y="20"/>
                    <a:pt x="28" y="17"/>
                    <a:pt x="21"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cxnSp>
        <p:nvCxnSpPr>
          <p:cNvPr id="12" name="直接连接符 11"/>
          <p:cNvCxnSpPr/>
          <p:nvPr userDrawn="1"/>
        </p:nvCxnSpPr>
        <p:spPr>
          <a:xfrm>
            <a:off x="1152525" y="817880"/>
            <a:ext cx="10467975" cy="44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pic>
        <p:nvPicPr>
          <p:cNvPr id="10" name="图片 9" descr="cfdc2cda80d7eb4f076bdd804a043b8"/>
          <p:cNvPicPr>
            <a:picLocks noChangeAspect="1"/>
          </p:cNvPicPr>
          <p:nvPr userDrawn="1">
            <p:custDataLst>
              <p:tags r:id="rId2"/>
            </p:custDataLst>
          </p:nvPr>
        </p:nvPicPr>
        <p:blipFill>
          <a:blip r:embed="rId3"/>
          <a:stretch>
            <a:fillRect/>
          </a:stretch>
        </p:blipFill>
        <p:spPr>
          <a:xfrm>
            <a:off x="0" y="0"/>
            <a:ext cx="2571750" cy="1892935"/>
          </a:xfrm>
          <a:prstGeom prst="rect">
            <a:avLst/>
          </a:prstGeom>
        </p:spPr>
      </p:pic>
      <p:sp>
        <p:nvSpPr>
          <p:cNvPr id="2" name="标题 1"/>
          <p:cNvSpPr>
            <a:spLocks noGrp="1"/>
          </p:cNvSpPr>
          <p:nvPr>
            <p:ph type="title"/>
            <p:custDataLst>
              <p:tags r:id="rId4"/>
            </p:custDataLst>
          </p:nvPr>
        </p:nvSpPr>
        <p:spPr>
          <a:xfrm>
            <a:off x="1307465" y="93980"/>
            <a:ext cx="7035800" cy="741045"/>
          </a:xfrm>
        </p:spPr>
        <p:txBody>
          <a:bodyPr vert="horz" lIns="90000" tIns="46800" rIns="90000" bIns="46800" rtlCol="0" anchor="ctr" anchorCtr="0">
            <a:normAutofit/>
          </a:bodyPr>
          <a:lstStyle>
            <a:lvl1pPr>
              <a:defRPr sz="3200" b="1">
                <a:solidFill>
                  <a:srgbClr val="00418A"/>
                </a:solidFill>
              </a:defRPr>
            </a:lvl1pPr>
          </a:lstStyle>
          <a:p>
            <a:pPr lvl="0"/>
            <a:r>
              <a:rPr lang="zh-CN" altLang="en-US" smtClean="0"/>
              <a:t>单击此处编辑母版标题样式</a:t>
            </a:r>
            <a:endParaRPr lang="zh-CN" altLang="en-US"/>
          </a:p>
        </p:txBody>
      </p:sp>
      <p:sp>
        <p:nvSpPr>
          <p:cNvPr id="7" name="日期占位符 6"/>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grpSp>
        <p:nvGrpSpPr>
          <p:cNvPr id="1044" name="组合 1043"/>
          <p:cNvGrpSpPr/>
          <p:nvPr userDrawn="1"/>
        </p:nvGrpSpPr>
        <p:grpSpPr>
          <a:xfrm>
            <a:off x="10527030" y="132080"/>
            <a:ext cx="1235710" cy="549910"/>
            <a:chOff x="6942138" y="4017962"/>
            <a:chExt cx="1789112" cy="795338"/>
          </a:xfrm>
        </p:grpSpPr>
        <p:sp>
          <p:nvSpPr>
            <p:cNvPr id="19" name="Freeform 15"/>
            <p:cNvSpPr/>
            <p:nvPr userDrawn="1">
              <p:custDataLst>
                <p:tags r:id="rId8"/>
              </p:custDataLst>
            </p:nvPr>
          </p:nvSpPr>
          <p:spPr bwMode="auto">
            <a:xfrm>
              <a:off x="7119938" y="4106862"/>
              <a:ext cx="387350" cy="461963"/>
            </a:xfrm>
            <a:custGeom>
              <a:avLst/>
              <a:gdLst>
                <a:gd name="T0" fmla="*/ 144 w 244"/>
                <a:gd name="T1" fmla="*/ 211 h 291"/>
                <a:gd name="T2" fmla="*/ 66 w 244"/>
                <a:gd name="T3" fmla="*/ 291 h 291"/>
                <a:gd name="T4" fmla="*/ 166 w 244"/>
                <a:gd name="T5" fmla="*/ 291 h 291"/>
                <a:gd name="T6" fmla="*/ 244 w 244"/>
                <a:gd name="T7" fmla="*/ 211 h 291"/>
                <a:gd name="T8" fmla="*/ 100 w 244"/>
                <a:gd name="T9" fmla="*/ 67 h 291"/>
                <a:gd name="T10" fmla="*/ 144 w 244"/>
                <a:gd name="T11" fmla="*/ 22 h 291"/>
                <a:gd name="T12" fmla="*/ 178 w 244"/>
                <a:gd name="T13" fmla="*/ 22 h 291"/>
                <a:gd name="T14" fmla="*/ 200 w 244"/>
                <a:gd name="T15" fmla="*/ 0 h 291"/>
                <a:gd name="T16" fmla="*/ 66 w 244"/>
                <a:gd name="T17" fmla="*/ 0 h 291"/>
                <a:gd name="T18" fmla="*/ 0 w 244"/>
                <a:gd name="T19" fmla="*/ 67 h 291"/>
                <a:gd name="T20" fmla="*/ 144 w 244"/>
                <a:gd name="T21" fmla="*/ 21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91">
                  <a:moveTo>
                    <a:pt x="144" y="211"/>
                  </a:moveTo>
                  <a:lnTo>
                    <a:pt x="66" y="291"/>
                  </a:lnTo>
                  <a:lnTo>
                    <a:pt x="166" y="291"/>
                  </a:lnTo>
                  <a:lnTo>
                    <a:pt x="244" y="211"/>
                  </a:lnTo>
                  <a:lnTo>
                    <a:pt x="100" y="67"/>
                  </a:lnTo>
                  <a:lnTo>
                    <a:pt x="144" y="22"/>
                  </a:lnTo>
                  <a:lnTo>
                    <a:pt x="178" y="22"/>
                  </a:lnTo>
                  <a:lnTo>
                    <a:pt x="200" y="0"/>
                  </a:lnTo>
                  <a:lnTo>
                    <a:pt x="66" y="0"/>
                  </a:lnTo>
                  <a:lnTo>
                    <a:pt x="0" y="67"/>
                  </a:lnTo>
                  <a:lnTo>
                    <a:pt x="144" y="211"/>
                  </a:lnTo>
                  <a:close/>
                </a:path>
              </a:pathLst>
            </a:custGeom>
            <a:solidFill>
              <a:srgbClr val="0042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Freeform 16"/>
            <p:cNvSpPr/>
            <p:nvPr userDrawn="1">
              <p:custDataLst>
                <p:tags r:id="rId9"/>
              </p:custDataLst>
            </p:nvPr>
          </p:nvSpPr>
          <p:spPr bwMode="auto">
            <a:xfrm>
              <a:off x="7332663" y="4017962"/>
              <a:ext cx="406400" cy="249238"/>
            </a:xfrm>
            <a:custGeom>
              <a:avLst/>
              <a:gdLst>
                <a:gd name="T0" fmla="*/ 88 w 128"/>
                <a:gd name="T1" fmla="*/ 0 h 78"/>
                <a:gd name="T2" fmla="*/ 70 w 128"/>
                <a:gd name="T3" fmla="*/ 7 h 78"/>
                <a:gd name="T4" fmla="*/ 0 w 128"/>
                <a:gd name="T5" fmla="*/ 78 h 78"/>
                <a:gd name="T6" fmla="*/ 38 w 128"/>
                <a:gd name="T7" fmla="*/ 78 h 78"/>
                <a:gd name="T8" fmla="*/ 58 w 128"/>
                <a:gd name="T9" fmla="*/ 70 h 78"/>
                <a:gd name="T10" fmla="*/ 128 w 128"/>
                <a:gd name="T11" fmla="*/ 0 h 78"/>
                <a:gd name="T12" fmla="*/ 88 w 128"/>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28" h="78">
                  <a:moveTo>
                    <a:pt x="88" y="0"/>
                  </a:moveTo>
                  <a:cubicBezTo>
                    <a:pt x="87" y="0"/>
                    <a:pt x="78" y="0"/>
                    <a:pt x="70" y="7"/>
                  </a:cubicBezTo>
                  <a:cubicBezTo>
                    <a:pt x="65" y="12"/>
                    <a:pt x="0" y="78"/>
                    <a:pt x="0" y="78"/>
                  </a:cubicBezTo>
                  <a:cubicBezTo>
                    <a:pt x="38" y="78"/>
                    <a:pt x="38" y="78"/>
                    <a:pt x="38" y="78"/>
                  </a:cubicBezTo>
                  <a:cubicBezTo>
                    <a:pt x="38" y="78"/>
                    <a:pt x="50" y="78"/>
                    <a:pt x="58" y="70"/>
                  </a:cubicBezTo>
                  <a:cubicBezTo>
                    <a:pt x="66" y="62"/>
                    <a:pt x="128" y="0"/>
                    <a:pt x="128" y="0"/>
                  </a:cubicBezTo>
                  <a:cubicBezTo>
                    <a:pt x="88" y="0"/>
                    <a:pt x="88" y="0"/>
                    <a:pt x="88" y="0"/>
                  </a:cubicBez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Freeform 17"/>
            <p:cNvSpPr/>
            <p:nvPr userDrawn="1">
              <p:custDataLst>
                <p:tags r:id="rId10"/>
              </p:custDataLst>
            </p:nvPr>
          </p:nvSpPr>
          <p:spPr bwMode="auto">
            <a:xfrm>
              <a:off x="7018338" y="4425950"/>
              <a:ext cx="301625" cy="142875"/>
            </a:xfrm>
            <a:custGeom>
              <a:avLst/>
              <a:gdLst>
                <a:gd name="T0" fmla="*/ 0 w 190"/>
                <a:gd name="T1" fmla="*/ 90 h 90"/>
                <a:gd name="T2" fmla="*/ 102 w 190"/>
                <a:gd name="T3" fmla="*/ 90 h 90"/>
                <a:gd name="T4" fmla="*/ 190 w 190"/>
                <a:gd name="T5" fmla="*/ 0 h 90"/>
                <a:gd name="T6" fmla="*/ 90 w 190"/>
                <a:gd name="T7" fmla="*/ 0 h 90"/>
                <a:gd name="T8" fmla="*/ 0 w 190"/>
                <a:gd name="T9" fmla="*/ 90 h 90"/>
              </a:gdLst>
              <a:ahLst/>
              <a:cxnLst>
                <a:cxn ang="0">
                  <a:pos x="T0" y="T1"/>
                </a:cxn>
                <a:cxn ang="0">
                  <a:pos x="T2" y="T3"/>
                </a:cxn>
                <a:cxn ang="0">
                  <a:pos x="T4" y="T5"/>
                </a:cxn>
                <a:cxn ang="0">
                  <a:pos x="T6" y="T7"/>
                </a:cxn>
                <a:cxn ang="0">
                  <a:pos x="T8" y="T9"/>
                </a:cxn>
              </a:cxnLst>
              <a:rect l="0" t="0" r="r" b="b"/>
              <a:pathLst>
                <a:path w="190" h="90">
                  <a:moveTo>
                    <a:pt x="0" y="90"/>
                  </a:moveTo>
                  <a:lnTo>
                    <a:pt x="102" y="90"/>
                  </a:lnTo>
                  <a:lnTo>
                    <a:pt x="190" y="0"/>
                  </a:lnTo>
                  <a:lnTo>
                    <a:pt x="90" y="0"/>
                  </a:lnTo>
                  <a:lnTo>
                    <a:pt x="0" y="90"/>
                  </a:ln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Freeform 18"/>
            <p:cNvSpPr/>
            <p:nvPr userDrawn="1">
              <p:custDataLst>
                <p:tags r:id="rId11"/>
              </p:custDataLst>
            </p:nvPr>
          </p:nvSpPr>
          <p:spPr bwMode="auto">
            <a:xfrm>
              <a:off x="6942138" y="4106862"/>
              <a:ext cx="673100" cy="706438"/>
            </a:xfrm>
            <a:custGeom>
              <a:avLst/>
              <a:gdLst>
                <a:gd name="T0" fmla="*/ 190 w 212"/>
                <a:gd name="T1" fmla="*/ 128 h 222"/>
                <a:gd name="T2" fmla="*/ 175 w 212"/>
                <a:gd name="T3" fmla="*/ 162 h 222"/>
                <a:gd name="T4" fmla="*/ 114 w 212"/>
                <a:gd name="T5" fmla="*/ 198 h 222"/>
                <a:gd name="T6" fmla="*/ 106 w 212"/>
                <a:gd name="T7" fmla="*/ 200 h 222"/>
                <a:gd name="T8" fmla="*/ 97 w 212"/>
                <a:gd name="T9" fmla="*/ 198 h 222"/>
                <a:gd name="T10" fmla="*/ 37 w 212"/>
                <a:gd name="T11" fmla="*/ 163 h 222"/>
                <a:gd name="T12" fmla="*/ 22 w 212"/>
                <a:gd name="T13" fmla="*/ 128 h 222"/>
                <a:gd name="T14" fmla="*/ 22 w 212"/>
                <a:gd name="T15" fmla="*/ 22 h 222"/>
                <a:gd name="T16" fmla="*/ 27 w 212"/>
                <a:gd name="T17" fmla="*/ 17 h 222"/>
                <a:gd name="T18" fmla="*/ 49 w 212"/>
                <a:gd name="T19" fmla="*/ 17 h 222"/>
                <a:gd name="T20" fmla="*/ 67 w 212"/>
                <a:gd name="T21" fmla="*/ 0 h 222"/>
                <a:gd name="T22" fmla="*/ 21 w 212"/>
                <a:gd name="T23" fmla="*/ 0 h 222"/>
                <a:gd name="T24" fmla="*/ 0 w 212"/>
                <a:gd name="T25" fmla="*/ 21 h 222"/>
                <a:gd name="T26" fmla="*/ 0 w 212"/>
                <a:gd name="T27" fmla="*/ 138 h 222"/>
                <a:gd name="T28" fmla="*/ 25 w 212"/>
                <a:gd name="T29" fmla="*/ 179 h 222"/>
                <a:gd name="T30" fmla="*/ 95 w 212"/>
                <a:gd name="T31" fmla="*/ 219 h 222"/>
                <a:gd name="T32" fmla="*/ 106 w 212"/>
                <a:gd name="T33" fmla="*/ 222 h 222"/>
                <a:gd name="T34" fmla="*/ 117 w 212"/>
                <a:gd name="T35" fmla="*/ 219 h 222"/>
                <a:gd name="T36" fmla="*/ 187 w 212"/>
                <a:gd name="T37" fmla="*/ 179 h 222"/>
                <a:gd name="T38" fmla="*/ 212 w 212"/>
                <a:gd name="T39" fmla="*/ 138 h 222"/>
                <a:gd name="T40" fmla="*/ 212 w 212"/>
                <a:gd name="T41" fmla="*/ 33 h 222"/>
                <a:gd name="T42" fmla="*/ 190 w 212"/>
                <a:gd name="T43" fmla="*/ 55 h 222"/>
                <a:gd name="T44" fmla="*/ 190 w 212"/>
                <a:gd name="T45" fmla="*/ 12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222">
                  <a:moveTo>
                    <a:pt x="190" y="128"/>
                  </a:moveTo>
                  <a:cubicBezTo>
                    <a:pt x="190" y="142"/>
                    <a:pt x="186" y="156"/>
                    <a:pt x="175" y="162"/>
                  </a:cubicBezTo>
                  <a:cubicBezTo>
                    <a:pt x="114" y="198"/>
                    <a:pt x="114" y="198"/>
                    <a:pt x="114" y="198"/>
                  </a:cubicBezTo>
                  <a:cubicBezTo>
                    <a:pt x="112" y="199"/>
                    <a:pt x="109" y="200"/>
                    <a:pt x="106" y="200"/>
                  </a:cubicBezTo>
                  <a:cubicBezTo>
                    <a:pt x="103" y="200"/>
                    <a:pt x="100" y="199"/>
                    <a:pt x="97" y="198"/>
                  </a:cubicBezTo>
                  <a:cubicBezTo>
                    <a:pt x="37" y="163"/>
                    <a:pt x="37" y="163"/>
                    <a:pt x="37" y="163"/>
                  </a:cubicBezTo>
                  <a:cubicBezTo>
                    <a:pt x="26" y="156"/>
                    <a:pt x="22" y="142"/>
                    <a:pt x="22" y="128"/>
                  </a:cubicBezTo>
                  <a:cubicBezTo>
                    <a:pt x="22" y="22"/>
                    <a:pt x="22" y="22"/>
                    <a:pt x="22" y="22"/>
                  </a:cubicBezTo>
                  <a:cubicBezTo>
                    <a:pt x="22" y="19"/>
                    <a:pt x="24" y="17"/>
                    <a:pt x="27" y="17"/>
                  </a:cubicBezTo>
                  <a:cubicBezTo>
                    <a:pt x="49" y="17"/>
                    <a:pt x="49" y="17"/>
                    <a:pt x="49" y="17"/>
                  </a:cubicBezTo>
                  <a:cubicBezTo>
                    <a:pt x="67" y="0"/>
                    <a:pt x="67" y="0"/>
                    <a:pt x="67" y="0"/>
                  </a:cubicBezTo>
                  <a:cubicBezTo>
                    <a:pt x="21" y="0"/>
                    <a:pt x="21" y="0"/>
                    <a:pt x="21" y="0"/>
                  </a:cubicBezTo>
                  <a:cubicBezTo>
                    <a:pt x="9" y="0"/>
                    <a:pt x="0" y="9"/>
                    <a:pt x="0" y="21"/>
                  </a:cubicBezTo>
                  <a:cubicBezTo>
                    <a:pt x="0" y="138"/>
                    <a:pt x="0" y="138"/>
                    <a:pt x="0" y="138"/>
                  </a:cubicBezTo>
                  <a:cubicBezTo>
                    <a:pt x="0" y="157"/>
                    <a:pt x="10" y="171"/>
                    <a:pt x="25" y="179"/>
                  </a:cubicBezTo>
                  <a:cubicBezTo>
                    <a:pt x="95" y="219"/>
                    <a:pt x="95" y="219"/>
                    <a:pt x="95" y="219"/>
                  </a:cubicBezTo>
                  <a:cubicBezTo>
                    <a:pt x="98" y="221"/>
                    <a:pt x="102" y="222"/>
                    <a:pt x="106" y="222"/>
                  </a:cubicBezTo>
                  <a:cubicBezTo>
                    <a:pt x="110" y="222"/>
                    <a:pt x="114" y="221"/>
                    <a:pt x="117" y="219"/>
                  </a:cubicBezTo>
                  <a:cubicBezTo>
                    <a:pt x="187" y="179"/>
                    <a:pt x="187" y="179"/>
                    <a:pt x="187" y="179"/>
                  </a:cubicBezTo>
                  <a:cubicBezTo>
                    <a:pt x="202" y="171"/>
                    <a:pt x="212" y="157"/>
                    <a:pt x="212" y="138"/>
                  </a:cubicBezTo>
                  <a:cubicBezTo>
                    <a:pt x="212" y="33"/>
                    <a:pt x="212" y="33"/>
                    <a:pt x="212" y="33"/>
                  </a:cubicBezTo>
                  <a:cubicBezTo>
                    <a:pt x="190" y="55"/>
                    <a:pt x="190" y="55"/>
                    <a:pt x="190" y="55"/>
                  </a:cubicBezTo>
                  <a:lnTo>
                    <a:pt x="190" y="128"/>
                  </a:ln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Freeform 19"/>
            <p:cNvSpPr/>
            <p:nvPr userDrawn="1">
              <p:custDataLst>
                <p:tags r:id="rId12"/>
              </p:custDataLst>
            </p:nvPr>
          </p:nvSpPr>
          <p:spPr bwMode="auto">
            <a:xfrm>
              <a:off x="8043863" y="4384675"/>
              <a:ext cx="182563" cy="180975"/>
            </a:xfrm>
            <a:custGeom>
              <a:avLst/>
              <a:gdLst>
                <a:gd name="T0" fmla="*/ 0 w 57"/>
                <a:gd name="T1" fmla="*/ 0 h 57"/>
                <a:gd name="T2" fmla="*/ 0 w 57"/>
                <a:gd name="T3" fmla="*/ 47 h 57"/>
                <a:gd name="T4" fmla="*/ 9 w 57"/>
                <a:gd name="T5" fmla="*/ 57 h 57"/>
                <a:gd name="T6" fmla="*/ 19 w 57"/>
                <a:gd name="T7" fmla="*/ 57 h 57"/>
                <a:gd name="T8" fmla="*/ 27 w 57"/>
                <a:gd name="T9" fmla="*/ 57 h 57"/>
                <a:gd name="T10" fmla="*/ 57 w 57"/>
                <a:gd name="T11" fmla="*/ 57 h 57"/>
                <a:gd name="T12" fmla="*/ 57 w 57"/>
                <a:gd name="T13" fmla="*/ 48 h 57"/>
                <a:gd name="T14" fmla="*/ 32 w 57"/>
                <a:gd name="T15" fmla="*/ 48 h 57"/>
                <a:gd name="T16" fmla="*/ 27 w 57"/>
                <a:gd name="T17" fmla="*/ 43 h 57"/>
                <a:gd name="T18" fmla="*/ 27 w 57"/>
                <a:gd name="T19" fmla="*/ 0 h 57"/>
                <a:gd name="T20" fmla="*/ 0 w 5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57">
                  <a:moveTo>
                    <a:pt x="0" y="0"/>
                  </a:moveTo>
                  <a:cubicBezTo>
                    <a:pt x="0" y="47"/>
                    <a:pt x="0" y="47"/>
                    <a:pt x="0" y="47"/>
                  </a:cubicBezTo>
                  <a:cubicBezTo>
                    <a:pt x="0" y="52"/>
                    <a:pt x="4" y="57"/>
                    <a:pt x="9" y="57"/>
                  </a:cubicBezTo>
                  <a:cubicBezTo>
                    <a:pt x="19" y="57"/>
                    <a:pt x="19" y="57"/>
                    <a:pt x="19" y="57"/>
                  </a:cubicBezTo>
                  <a:cubicBezTo>
                    <a:pt x="27" y="57"/>
                    <a:pt x="27" y="57"/>
                    <a:pt x="27" y="57"/>
                  </a:cubicBezTo>
                  <a:cubicBezTo>
                    <a:pt x="57" y="57"/>
                    <a:pt x="57" y="57"/>
                    <a:pt x="57" y="57"/>
                  </a:cubicBezTo>
                  <a:cubicBezTo>
                    <a:pt x="57" y="48"/>
                    <a:pt x="57" y="48"/>
                    <a:pt x="57" y="48"/>
                  </a:cubicBezTo>
                  <a:cubicBezTo>
                    <a:pt x="32" y="48"/>
                    <a:pt x="32" y="48"/>
                    <a:pt x="32" y="48"/>
                  </a:cubicBezTo>
                  <a:cubicBezTo>
                    <a:pt x="29" y="48"/>
                    <a:pt x="27" y="46"/>
                    <a:pt x="27" y="43"/>
                  </a:cubicBezTo>
                  <a:cubicBezTo>
                    <a:pt x="27" y="0"/>
                    <a:pt x="27" y="0"/>
                    <a:pt x="27"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Freeform 20"/>
            <p:cNvSpPr/>
            <p:nvPr userDrawn="1">
              <p:custDataLst>
                <p:tags r:id="rId13"/>
              </p:custDataLst>
            </p:nvPr>
          </p:nvSpPr>
          <p:spPr bwMode="auto">
            <a:xfrm>
              <a:off x="8305800" y="4151312"/>
              <a:ext cx="425450" cy="414338"/>
            </a:xfrm>
            <a:custGeom>
              <a:avLst/>
              <a:gdLst>
                <a:gd name="T0" fmla="*/ 84 w 134"/>
                <a:gd name="T1" fmla="*/ 121 h 130"/>
                <a:gd name="T2" fmla="*/ 79 w 134"/>
                <a:gd name="T3" fmla="*/ 116 h 130"/>
                <a:gd name="T4" fmla="*/ 79 w 134"/>
                <a:gd name="T5" fmla="*/ 57 h 130"/>
                <a:gd name="T6" fmla="*/ 86 w 134"/>
                <a:gd name="T7" fmla="*/ 57 h 130"/>
                <a:gd name="T8" fmla="*/ 86 w 134"/>
                <a:gd name="T9" fmla="*/ 113 h 130"/>
                <a:gd name="T10" fmla="*/ 106 w 134"/>
                <a:gd name="T11" fmla="*/ 113 h 130"/>
                <a:gd name="T12" fmla="*/ 106 w 134"/>
                <a:gd name="T13" fmla="*/ 57 h 130"/>
                <a:gd name="T14" fmla="*/ 109 w 134"/>
                <a:gd name="T15" fmla="*/ 57 h 130"/>
                <a:gd name="T16" fmla="*/ 112 w 134"/>
                <a:gd name="T17" fmla="*/ 59 h 130"/>
                <a:gd name="T18" fmla="*/ 112 w 134"/>
                <a:gd name="T19" fmla="*/ 113 h 130"/>
                <a:gd name="T20" fmla="*/ 133 w 134"/>
                <a:gd name="T21" fmla="*/ 113 h 130"/>
                <a:gd name="T22" fmla="*/ 133 w 134"/>
                <a:gd name="T23" fmla="*/ 58 h 130"/>
                <a:gd name="T24" fmla="*/ 123 w 134"/>
                <a:gd name="T25" fmla="*/ 48 h 130"/>
                <a:gd name="T26" fmla="*/ 115 w 134"/>
                <a:gd name="T27" fmla="*/ 48 h 130"/>
                <a:gd name="T28" fmla="*/ 112 w 134"/>
                <a:gd name="T29" fmla="*/ 48 h 130"/>
                <a:gd name="T30" fmla="*/ 106 w 134"/>
                <a:gd name="T31" fmla="*/ 48 h 130"/>
                <a:gd name="T32" fmla="*/ 106 w 134"/>
                <a:gd name="T33" fmla="*/ 38 h 130"/>
                <a:gd name="T34" fmla="*/ 86 w 134"/>
                <a:gd name="T35" fmla="*/ 38 h 130"/>
                <a:gd name="T36" fmla="*/ 86 w 134"/>
                <a:gd name="T37" fmla="*/ 48 h 130"/>
                <a:gd name="T38" fmla="*/ 79 w 134"/>
                <a:gd name="T39" fmla="*/ 48 h 130"/>
                <a:gd name="T40" fmla="*/ 79 w 134"/>
                <a:gd name="T41" fmla="*/ 38 h 130"/>
                <a:gd name="T42" fmla="*/ 75 w 134"/>
                <a:gd name="T43" fmla="*/ 38 h 130"/>
                <a:gd name="T44" fmla="*/ 81 w 134"/>
                <a:gd name="T45" fmla="*/ 21 h 130"/>
                <a:gd name="T46" fmla="*/ 133 w 134"/>
                <a:gd name="T47" fmla="*/ 21 h 130"/>
                <a:gd name="T48" fmla="*/ 133 w 134"/>
                <a:gd name="T49" fmla="*/ 13 h 130"/>
                <a:gd name="T50" fmla="*/ 84 w 134"/>
                <a:gd name="T51" fmla="*/ 13 h 130"/>
                <a:gd name="T52" fmla="*/ 89 w 134"/>
                <a:gd name="T53" fmla="*/ 0 h 130"/>
                <a:gd name="T54" fmla="*/ 64 w 134"/>
                <a:gd name="T55" fmla="*/ 0 h 130"/>
                <a:gd name="T56" fmla="*/ 50 w 134"/>
                <a:gd name="T57" fmla="*/ 39 h 130"/>
                <a:gd name="T58" fmla="*/ 59 w 134"/>
                <a:gd name="T59" fmla="*/ 39 h 130"/>
                <a:gd name="T60" fmla="*/ 59 w 134"/>
                <a:gd name="T61" fmla="*/ 48 h 130"/>
                <a:gd name="T62" fmla="*/ 52 w 134"/>
                <a:gd name="T63" fmla="*/ 48 h 130"/>
                <a:gd name="T64" fmla="*/ 34 w 134"/>
                <a:gd name="T65" fmla="*/ 48 h 130"/>
                <a:gd name="T66" fmla="*/ 27 w 134"/>
                <a:gd name="T67" fmla="*/ 48 h 130"/>
                <a:gd name="T68" fmla="*/ 27 w 134"/>
                <a:gd name="T69" fmla="*/ 24 h 130"/>
                <a:gd name="T70" fmla="*/ 53 w 134"/>
                <a:gd name="T71" fmla="*/ 24 h 130"/>
                <a:gd name="T72" fmla="*/ 53 w 134"/>
                <a:gd name="T73" fmla="*/ 15 h 130"/>
                <a:gd name="T74" fmla="*/ 39 w 134"/>
                <a:gd name="T75" fmla="*/ 15 h 130"/>
                <a:gd name="T76" fmla="*/ 39 w 134"/>
                <a:gd name="T77" fmla="*/ 0 h 130"/>
                <a:gd name="T78" fmla="*/ 14 w 134"/>
                <a:gd name="T79" fmla="*/ 0 h 130"/>
                <a:gd name="T80" fmla="*/ 14 w 134"/>
                <a:gd name="T81" fmla="*/ 15 h 130"/>
                <a:gd name="T82" fmla="*/ 0 w 134"/>
                <a:gd name="T83" fmla="*/ 15 h 130"/>
                <a:gd name="T84" fmla="*/ 0 w 134"/>
                <a:gd name="T85" fmla="*/ 24 h 130"/>
                <a:gd name="T86" fmla="*/ 6 w 134"/>
                <a:gd name="T87" fmla="*/ 24 h 130"/>
                <a:gd name="T88" fmla="*/ 6 w 134"/>
                <a:gd name="T89" fmla="*/ 130 h 130"/>
                <a:gd name="T90" fmla="*/ 27 w 134"/>
                <a:gd name="T91" fmla="*/ 130 h 130"/>
                <a:gd name="T92" fmla="*/ 27 w 134"/>
                <a:gd name="T93" fmla="*/ 57 h 130"/>
                <a:gd name="T94" fmla="*/ 34 w 134"/>
                <a:gd name="T95" fmla="*/ 57 h 130"/>
                <a:gd name="T96" fmla="*/ 34 w 134"/>
                <a:gd name="T97" fmla="*/ 130 h 130"/>
                <a:gd name="T98" fmla="*/ 42 w 134"/>
                <a:gd name="T99" fmla="*/ 130 h 130"/>
                <a:gd name="T100" fmla="*/ 52 w 134"/>
                <a:gd name="T101" fmla="*/ 120 h 130"/>
                <a:gd name="T102" fmla="*/ 52 w 134"/>
                <a:gd name="T103" fmla="*/ 57 h 130"/>
                <a:gd name="T104" fmla="*/ 59 w 134"/>
                <a:gd name="T105" fmla="*/ 57 h 130"/>
                <a:gd name="T106" fmla="*/ 59 w 134"/>
                <a:gd name="T107" fmla="*/ 120 h 130"/>
                <a:gd name="T108" fmla="*/ 68 w 134"/>
                <a:gd name="T109" fmla="*/ 130 h 130"/>
                <a:gd name="T110" fmla="*/ 75 w 134"/>
                <a:gd name="T111" fmla="*/ 130 h 130"/>
                <a:gd name="T112" fmla="*/ 79 w 134"/>
                <a:gd name="T113" fmla="*/ 130 h 130"/>
                <a:gd name="T114" fmla="*/ 134 w 134"/>
                <a:gd name="T115" fmla="*/ 130 h 130"/>
                <a:gd name="T116" fmla="*/ 134 w 134"/>
                <a:gd name="T117" fmla="*/ 121 h 130"/>
                <a:gd name="T118" fmla="*/ 84 w 134"/>
                <a:gd name="T119" fmla="*/ 1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30">
                  <a:moveTo>
                    <a:pt x="84" y="121"/>
                  </a:moveTo>
                  <a:cubicBezTo>
                    <a:pt x="82" y="121"/>
                    <a:pt x="79" y="119"/>
                    <a:pt x="79" y="116"/>
                  </a:cubicBezTo>
                  <a:cubicBezTo>
                    <a:pt x="79" y="57"/>
                    <a:pt x="79" y="57"/>
                    <a:pt x="79" y="57"/>
                  </a:cubicBezTo>
                  <a:cubicBezTo>
                    <a:pt x="86" y="57"/>
                    <a:pt x="86" y="57"/>
                    <a:pt x="86" y="57"/>
                  </a:cubicBezTo>
                  <a:cubicBezTo>
                    <a:pt x="86" y="113"/>
                    <a:pt x="86" y="113"/>
                    <a:pt x="86" y="113"/>
                  </a:cubicBezTo>
                  <a:cubicBezTo>
                    <a:pt x="106" y="113"/>
                    <a:pt x="106" y="113"/>
                    <a:pt x="106" y="113"/>
                  </a:cubicBezTo>
                  <a:cubicBezTo>
                    <a:pt x="106" y="57"/>
                    <a:pt x="106" y="57"/>
                    <a:pt x="106" y="57"/>
                  </a:cubicBezTo>
                  <a:cubicBezTo>
                    <a:pt x="109" y="57"/>
                    <a:pt x="109" y="57"/>
                    <a:pt x="109" y="57"/>
                  </a:cubicBezTo>
                  <a:cubicBezTo>
                    <a:pt x="111" y="57"/>
                    <a:pt x="112" y="58"/>
                    <a:pt x="112" y="59"/>
                  </a:cubicBezTo>
                  <a:cubicBezTo>
                    <a:pt x="112" y="113"/>
                    <a:pt x="112" y="113"/>
                    <a:pt x="112" y="113"/>
                  </a:cubicBezTo>
                  <a:cubicBezTo>
                    <a:pt x="133" y="113"/>
                    <a:pt x="133" y="113"/>
                    <a:pt x="133" y="113"/>
                  </a:cubicBezTo>
                  <a:cubicBezTo>
                    <a:pt x="133" y="58"/>
                    <a:pt x="133" y="58"/>
                    <a:pt x="133" y="58"/>
                  </a:cubicBezTo>
                  <a:cubicBezTo>
                    <a:pt x="133" y="52"/>
                    <a:pt x="129" y="48"/>
                    <a:pt x="123" y="48"/>
                  </a:cubicBezTo>
                  <a:cubicBezTo>
                    <a:pt x="115" y="48"/>
                    <a:pt x="115" y="48"/>
                    <a:pt x="115" y="48"/>
                  </a:cubicBezTo>
                  <a:cubicBezTo>
                    <a:pt x="112" y="48"/>
                    <a:pt x="112" y="48"/>
                    <a:pt x="112" y="48"/>
                  </a:cubicBezTo>
                  <a:cubicBezTo>
                    <a:pt x="106" y="48"/>
                    <a:pt x="106" y="48"/>
                    <a:pt x="106" y="48"/>
                  </a:cubicBezTo>
                  <a:cubicBezTo>
                    <a:pt x="106" y="38"/>
                    <a:pt x="106" y="38"/>
                    <a:pt x="106" y="38"/>
                  </a:cubicBezTo>
                  <a:cubicBezTo>
                    <a:pt x="86" y="38"/>
                    <a:pt x="86" y="38"/>
                    <a:pt x="86" y="38"/>
                  </a:cubicBezTo>
                  <a:cubicBezTo>
                    <a:pt x="86" y="48"/>
                    <a:pt x="86" y="48"/>
                    <a:pt x="86" y="48"/>
                  </a:cubicBezTo>
                  <a:cubicBezTo>
                    <a:pt x="79" y="48"/>
                    <a:pt x="79" y="48"/>
                    <a:pt x="79" y="48"/>
                  </a:cubicBezTo>
                  <a:cubicBezTo>
                    <a:pt x="79" y="38"/>
                    <a:pt x="79" y="38"/>
                    <a:pt x="79" y="38"/>
                  </a:cubicBezTo>
                  <a:cubicBezTo>
                    <a:pt x="75" y="38"/>
                    <a:pt x="75" y="38"/>
                    <a:pt x="75" y="38"/>
                  </a:cubicBezTo>
                  <a:cubicBezTo>
                    <a:pt x="81" y="21"/>
                    <a:pt x="81" y="21"/>
                    <a:pt x="81" y="21"/>
                  </a:cubicBezTo>
                  <a:cubicBezTo>
                    <a:pt x="133" y="21"/>
                    <a:pt x="133" y="21"/>
                    <a:pt x="133" y="21"/>
                  </a:cubicBezTo>
                  <a:cubicBezTo>
                    <a:pt x="133" y="13"/>
                    <a:pt x="133" y="13"/>
                    <a:pt x="133" y="13"/>
                  </a:cubicBezTo>
                  <a:cubicBezTo>
                    <a:pt x="84" y="13"/>
                    <a:pt x="84" y="13"/>
                    <a:pt x="84" y="13"/>
                  </a:cubicBezTo>
                  <a:cubicBezTo>
                    <a:pt x="89" y="0"/>
                    <a:pt x="89" y="0"/>
                    <a:pt x="89" y="0"/>
                  </a:cubicBezTo>
                  <a:cubicBezTo>
                    <a:pt x="64" y="0"/>
                    <a:pt x="64" y="0"/>
                    <a:pt x="64" y="0"/>
                  </a:cubicBezTo>
                  <a:cubicBezTo>
                    <a:pt x="50" y="39"/>
                    <a:pt x="50" y="39"/>
                    <a:pt x="50" y="39"/>
                  </a:cubicBezTo>
                  <a:cubicBezTo>
                    <a:pt x="59" y="39"/>
                    <a:pt x="59" y="39"/>
                    <a:pt x="59" y="39"/>
                  </a:cubicBezTo>
                  <a:cubicBezTo>
                    <a:pt x="59" y="48"/>
                    <a:pt x="59" y="48"/>
                    <a:pt x="59" y="48"/>
                  </a:cubicBezTo>
                  <a:cubicBezTo>
                    <a:pt x="52" y="48"/>
                    <a:pt x="52" y="48"/>
                    <a:pt x="52" y="48"/>
                  </a:cubicBezTo>
                  <a:cubicBezTo>
                    <a:pt x="34" y="48"/>
                    <a:pt x="34" y="48"/>
                    <a:pt x="34" y="48"/>
                  </a:cubicBezTo>
                  <a:cubicBezTo>
                    <a:pt x="27" y="48"/>
                    <a:pt x="27" y="48"/>
                    <a:pt x="27" y="48"/>
                  </a:cubicBezTo>
                  <a:cubicBezTo>
                    <a:pt x="27" y="24"/>
                    <a:pt x="27" y="24"/>
                    <a:pt x="27" y="24"/>
                  </a:cubicBezTo>
                  <a:cubicBezTo>
                    <a:pt x="53" y="24"/>
                    <a:pt x="53" y="24"/>
                    <a:pt x="53" y="24"/>
                  </a:cubicBezTo>
                  <a:cubicBezTo>
                    <a:pt x="53" y="15"/>
                    <a:pt x="53" y="15"/>
                    <a:pt x="53" y="15"/>
                  </a:cubicBezTo>
                  <a:cubicBezTo>
                    <a:pt x="39" y="15"/>
                    <a:pt x="39" y="15"/>
                    <a:pt x="39" y="15"/>
                  </a:cubicBezTo>
                  <a:cubicBezTo>
                    <a:pt x="39" y="0"/>
                    <a:pt x="39" y="0"/>
                    <a:pt x="39" y="0"/>
                  </a:cubicBezTo>
                  <a:cubicBezTo>
                    <a:pt x="14" y="0"/>
                    <a:pt x="14" y="0"/>
                    <a:pt x="14" y="0"/>
                  </a:cubicBezTo>
                  <a:cubicBezTo>
                    <a:pt x="14" y="15"/>
                    <a:pt x="14" y="15"/>
                    <a:pt x="14" y="15"/>
                  </a:cubicBezTo>
                  <a:cubicBezTo>
                    <a:pt x="0" y="15"/>
                    <a:pt x="0" y="15"/>
                    <a:pt x="0" y="15"/>
                  </a:cubicBezTo>
                  <a:cubicBezTo>
                    <a:pt x="0" y="24"/>
                    <a:pt x="0" y="24"/>
                    <a:pt x="0" y="24"/>
                  </a:cubicBezTo>
                  <a:cubicBezTo>
                    <a:pt x="6" y="24"/>
                    <a:pt x="6" y="24"/>
                    <a:pt x="6" y="24"/>
                  </a:cubicBezTo>
                  <a:cubicBezTo>
                    <a:pt x="6" y="130"/>
                    <a:pt x="6" y="130"/>
                    <a:pt x="6" y="130"/>
                  </a:cubicBezTo>
                  <a:cubicBezTo>
                    <a:pt x="27" y="130"/>
                    <a:pt x="27" y="130"/>
                    <a:pt x="27" y="130"/>
                  </a:cubicBezTo>
                  <a:cubicBezTo>
                    <a:pt x="27" y="57"/>
                    <a:pt x="27" y="57"/>
                    <a:pt x="27" y="57"/>
                  </a:cubicBezTo>
                  <a:cubicBezTo>
                    <a:pt x="34" y="57"/>
                    <a:pt x="34" y="57"/>
                    <a:pt x="34" y="57"/>
                  </a:cubicBezTo>
                  <a:cubicBezTo>
                    <a:pt x="34" y="130"/>
                    <a:pt x="34" y="130"/>
                    <a:pt x="34" y="130"/>
                  </a:cubicBezTo>
                  <a:cubicBezTo>
                    <a:pt x="42" y="130"/>
                    <a:pt x="42" y="130"/>
                    <a:pt x="42" y="130"/>
                  </a:cubicBezTo>
                  <a:cubicBezTo>
                    <a:pt x="47" y="130"/>
                    <a:pt x="52" y="125"/>
                    <a:pt x="52" y="120"/>
                  </a:cubicBezTo>
                  <a:cubicBezTo>
                    <a:pt x="52" y="57"/>
                    <a:pt x="52" y="57"/>
                    <a:pt x="52" y="57"/>
                  </a:cubicBezTo>
                  <a:cubicBezTo>
                    <a:pt x="59" y="57"/>
                    <a:pt x="59" y="57"/>
                    <a:pt x="59" y="57"/>
                  </a:cubicBezTo>
                  <a:cubicBezTo>
                    <a:pt x="59" y="120"/>
                    <a:pt x="59" y="120"/>
                    <a:pt x="59" y="120"/>
                  </a:cubicBezTo>
                  <a:cubicBezTo>
                    <a:pt x="59" y="125"/>
                    <a:pt x="63" y="130"/>
                    <a:pt x="68" y="130"/>
                  </a:cubicBezTo>
                  <a:cubicBezTo>
                    <a:pt x="75" y="130"/>
                    <a:pt x="75" y="130"/>
                    <a:pt x="75" y="130"/>
                  </a:cubicBezTo>
                  <a:cubicBezTo>
                    <a:pt x="79" y="130"/>
                    <a:pt x="79" y="130"/>
                    <a:pt x="79" y="130"/>
                  </a:cubicBezTo>
                  <a:cubicBezTo>
                    <a:pt x="134" y="130"/>
                    <a:pt x="134" y="130"/>
                    <a:pt x="134" y="130"/>
                  </a:cubicBezTo>
                  <a:cubicBezTo>
                    <a:pt x="134" y="121"/>
                    <a:pt x="134" y="121"/>
                    <a:pt x="134" y="121"/>
                  </a:cubicBezTo>
                  <a:lnTo>
                    <a:pt x="84" y="1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Freeform 21"/>
            <p:cNvSpPr/>
            <p:nvPr userDrawn="1">
              <p:custDataLst>
                <p:tags r:id="rId14"/>
              </p:custDataLst>
            </p:nvPr>
          </p:nvSpPr>
          <p:spPr bwMode="auto">
            <a:xfrm>
              <a:off x="7805738" y="4151312"/>
              <a:ext cx="414338" cy="414338"/>
            </a:xfrm>
            <a:custGeom>
              <a:avLst/>
              <a:gdLst>
                <a:gd name="T0" fmla="*/ 7 w 130"/>
                <a:gd name="T1" fmla="*/ 130 h 130"/>
                <a:gd name="T2" fmla="*/ 34 w 130"/>
                <a:gd name="T3" fmla="*/ 130 h 130"/>
                <a:gd name="T4" fmla="*/ 56 w 130"/>
                <a:gd name="T5" fmla="*/ 68 h 130"/>
                <a:gd name="T6" fmla="*/ 58 w 130"/>
                <a:gd name="T7" fmla="*/ 68 h 130"/>
                <a:gd name="T8" fmla="*/ 83 w 130"/>
                <a:gd name="T9" fmla="*/ 68 h 130"/>
                <a:gd name="T10" fmla="*/ 130 w 130"/>
                <a:gd name="T11" fmla="*/ 68 h 130"/>
                <a:gd name="T12" fmla="*/ 130 w 130"/>
                <a:gd name="T13" fmla="*/ 59 h 130"/>
                <a:gd name="T14" fmla="*/ 83 w 130"/>
                <a:gd name="T15" fmla="*/ 59 h 130"/>
                <a:gd name="T16" fmla="*/ 83 w 130"/>
                <a:gd name="T17" fmla="*/ 32 h 130"/>
                <a:gd name="T18" fmla="*/ 130 w 130"/>
                <a:gd name="T19" fmla="*/ 32 h 130"/>
                <a:gd name="T20" fmla="*/ 130 w 130"/>
                <a:gd name="T21" fmla="*/ 24 h 130"/>
                <a:gd name="T22" fmla="*/ 83 w 130"/>
                <a:gd name="T23" fmla="*/ 24 h 130"/>
                <a:gd name="T24" fmla="*/ 83 w 130"/>
                <a:gd name="T25" fmla="*/ 0 h 130"/>
                <a:gd name="T26" fmla="*/ 58 w 130"/>
                <a:gd name="T27" fmla="*/ 0 h 130"/>
                <a:gd name="T28" fmla="*/ 58 w 130"/>
                <a:gd name="T29" fmla="*/ 24 h 130"/>
                <a:gd name="T30" fmla="*/ 35 w 130"/>
                <a:gd name="T31" fmla="*/ 24 h 130"/>
                <a:gd name="T32" fmla="*/ 44 w 130"/>
                <a:gd name="T33" fmla="*/ 0 h 130"/>
                <a:gd name="T34" fmla="*/ 19 w 130"/>
                <a:gd name="T35" fmla="*/ 0 h 130"/>
                <a:gd name="T36" fmla="*/ 0 w 130"/>
                <a:gd name="T37" fmla="*/ 51 h 130"/>
                <a:gd name="T38" fmla="*/ 15 w 130"/>
                <a:gd name="T39" fmla="*/ 51 h 130"/>
                <a:gd name="T40" fmla="*/ 29 w 130"/>
                <a:gd name="T41" fmla="*/ 42 h 130"/>
                <a:gd name="T42" fmla="*/ 32 w 130"/>
                <a:gd name="T43" fmla="*/ 32 h 130"/>
                <a:gd name="T44" fmla="*/ 58 w 130"/>
                <a:gd name="T45" fmla="*/ 32 h 130"/>
                <a:gd name="T46" fmla="*/ 58 w 130"/>
                <a:gd name="T47" fmla="*/ 59 h 130"/>
                <a:gd name="T48" fmla="*/ 0 w 130"/>
                <a:gd name="T49" fmla="*/ 59 h 130"/>
                <a:gd name="T50" fmla="*/ 0 w 130"/>
                <a:gd name="T51" fmla="*/ 68 h 130"/>
                <a:gd name="T52" fmla="*/ 30 w 130"/>
                <a:gd name="T53" fmla="*/ 68 h 130"/>
                <a:gd name="T54" fmla="*/ 7 w 130"/>
                <a:gd name="T5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30">
                  <a:moveTo>
                    <a:pt x="7" y="130"/>
                  </a:moveTo>
                  <a:cubicBezTo>
                    <a:pt x="34" y="130"/>
                    <a:pt x="34" y="130"/>
                    <a:pt x="34" y="130"/>
                  </a:cubicBezTo>
                  <a:cubicBezTo>
                    <a:pt x="56" y="68"/>
                    <a:pt x="56" y="68"/>
                    <a:pt x="56" y="68"/>
                  </a:cubicBezTo>
                  <a:cubicBezTo>
                    <a:pt x="58" y="68"/>
                    <a:pt x="58" y="68"/>
                    <a:pt x="58" y="68"/>
                  </a:cubicBezTo>
                  <a:cubicBezTo>
                    <a:pt x="83" y="68"/>
                    <a:pt x="83" y="68"/>
                    <a:pt x="83" y="68"/>
                  </a:cubicBezTo>
                  <a:cubicBezTo>
                    <a:pt x="130" y="68"/>
                    <a:pt x="130" y="68"/>
                    <a:pt x="130" y="68"/>
                  </a:cubicBezTo>
                  <a:cubicBezTo>
                    <a:pt x="130" y="59"/>
                    <a:pt x="130" y="59"/>
                    <a:pt x="130" y="59"/>
                  </a:cubicBezTo>
                  <a:cubicBezTo>
                    <a:pt x="83" y="59"/>
                    <a:pt x="83" y="59"/>
                    <a:pt x="83" y="59"/>
                  </a:cubicBezTo>
                  <a:cubicBezTo>
                    <a:pt x="83" y="32"/>
                    <a:pt x="83" y="32"/>
                    <a:pt x="83" y="32"/>
                  </a:cubicBezTo>
                  <a:cubicBezTo>
                    <a:pt x="130" y="32"/>
                    <a:pt x="130" y="32"/>
                    <a:pt x="130" y="32"/>
                  </a:cubicBezTo>
                  <a:cubicBezTo>
                    <a:pt x="130" y="24"/>
                    <a:pt x="130" y="24"/>
                    <a:pt x="130" y="24"/>
                  </a:cubicBezTo>
                  <a:cubicBezTo>
                    <a:pt x="83" y="24"/>
                    <a:pt x="83" y="24"/>
                    <a:pt x="83" y="24"/>
                  </a:cubicBezTo>
                  <a:cubicBezTo>
                    <a:pt x="83" y="0"/>
                    <a:pt x="83" y="0"/>
                    <a:pt x="83" y="0"/>
                  </a:cubicBezTo>
                  <a:cubicBezTo>
                    <a:pt x="58" y="0"/>
                    <a:pt x="58" y="0"/>
                    <a:pt x="58" y="0"/>
                  </a:cubicBezTo>
                  <a:cubicBezTo>
                    <a:pt x="58" y="24"/>
                    <a:pt x="58" y="24"/>
                    <a:pt x="58" y="24"/>
                  </a:cubicBezTo>
                  <a:cubicBezTo>
                    <a:pt x="35" y="24"/>
                    <a:pt x="35" y="24"/>
                    <a:pt x="35" y="24"/>
                  </a:cubicBezTo>
                  <a:cubicBezTo>
                    <a:pt x="44" y="0"/>
                    <a:pt x="44" y="0"/>
                    <a:pt x="44" y="0"/>
                  </a:cubicBezTo>
                  <a:cubicBezTo>
                    <a:pt x="19" y="0"/>
                    <a:pt x="19" y="0"/>
                    <a:pt x="19" y="0"/>
                  </a:cubicBezTo>
                  <a:cubicBezTo>
                    <a:pt x="0" y="51"/>
                    <a:pt x="0" y="51"/>
                    <a:pt x="0" y="51"/>
                  </a:cubicBezTo>
                  <a:cubicBezTo>
                    <a:pt x="15" y="51"/>
                    <a:pt x="15" y="51"/>
                    <a:pt x="15" y="51"/>
                  </a:cubicBezTo>
                  <a:cubicBezTo>
                    <a:pt x="21" y="51"/>
                    <a:pt x="27" y="47"/>
                    <a:pt x="29" y="42"/>
                  </a:cubicBezTo>
                  <a:cubicBezTo>
                    <a:pt x="32" y="32"/>
                    <a:pt x="32" y="32"/>
                    <a:pt x="32" y="32"/>
                  </a:cubicBezTo>
                  <a:cubicBezTo>
                    <a:pt x="58" y="32"/>
                    <a:pt x="58" y="32"/>
                    <a:pt x="58" y="32"/>
                  </a:cubicBezTo>
                  <a:cubicBezTo>
                    <a:pt x="58" y="59"/>
                    <a:pt x="58" y="59"/>
                    <a:pt x="58" y="59"/>
                  </a:cubicBezTo>
                  <a:cubicBezTo>
                    <a:pt x="0" y="59"/>
                    <a:pt x="0" y="59"/>
                    <a:pt x="0" y="59"/>
                  </a:cubicBezTo>
                  <a:cubicBezTo>
                    <a:pt x="0" y="68"/>
                    <a:pt x="0" y="68"/>
                    <a:pt x="0" y="68"/>
                  </a:cubicBezTo>
                  <a:cubicBezTo>
                    <a:pt x="30" y="68"/>
                    <a:pt x="30" y="68"/>
                    <a:pt x="30" y="68"/>
                  </a:cubicBezTo>
                  <a:lnTo>
                    <a:pt x="7" y="1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Freeform 22"/>
            <p:cNvSpPr/>
            <p:nvPr userDrawn="1">
              <p:custDataLst>
                <p:tags r:id="rId15"/>
              </p:custDataLst>
            </p:nvPr>
          </p:nvSpPr>
          <p:spPr bwMode="auto">
            <a:xfrm>
              <a:off x="8616950" y="4616450"/>
              <a:ext cx="114300" cy="130175"/>
            </a:xfrm>
            <a:custGeom>
              <a:avLst/>
              <a:gdLst>
                <a:gd name="T0" fmla="*/ 26 w 72"/>
                <a:gd name="T1" fmla="*/ 48 h 82"/>
                <a:gd name="T2" fmla="*/ 66 w 72"/>
                <a:gd name="T3" fmla="*/ 48 h 82"/>
                <a:gd name="T4" fmla="*/ 66 w 72"/>
                <a:gd name="T5" fmla="*/ 32 h 82"/>
                <a:gd name="T6" fmla="*/ 26 w 72"/>
                <a:gd name="T7" fmla="*/ 32 h 82"/>
                <a:gd name="T8" fmla="*/ 26 w 72"/>
                <a:gd name="T9" fmla="*/ 18 h 82"/>
                <a:gd name="T10" fmla="*/ 70 w 72"/>
                <a:gd name="T11" fmla="*/ 18 h 82"/>
                <a:gd name="T12" fmla="*/ 70 w 72"/>
                <a:gd name="T13" fmla="*/ 0 h 82"/>
                <a:gd name="T14" fmla="*/ 26 w 72"/>
                <a:gd name="T15" fmla="*/ 0 h 82"/>
                <a:gd name="T16" fmla="*/ 0 w 72"/>
                <a:gd name="T17" fmla="*/ 0 h 82"/>
                <a:gd name="T18" fmla="*/ 0 w 72"/>
                <a:gd name="T19" fmla="*/ 18 h 82"/>
                <a:gd name="T20" fmla="*/ 0 w 72"/>
                <a:gd name="T21" fmla="*/ 32 h 82"/>
                <a:gd name="T22" fmla="*/ 0 w 72"/>
                <a:gd name="T23" fmla="*/ 48 h 82"/>
                <a:gd name="T24" fmla="*/ 0 w 72"/>
                <a:gd name="T25" fmla="*/ 64 h 82"/>
                <a:gd name="T26" fmla="*/ 0 w 72"/>
                <a:gd name="T27" fmla="*/ 82 h 82"/>
                <a:gd name="T28" fmla="*/ 26 w 72"/>
                <a:gd name="T29" fmla="*/ 82 h 82"/>
                <a:gd name="T30" fmla="*/ 72 w 72"/>
                <a:gd name="T31" fmla="*/ 82 h 82"/>
                <a:gd name="T32" fmla="*/ 72 w 72"/>
                <a:gd name="T33" fmla="*/ 64 h 82"/>
                <a:gd name="T34" fmla="*/ 26 w 72"/>
                <a:gd name="T35" fmla="*/ 64 h 82"/>
                <a:gd name="T36" fmla="*/ 26 w 72"/>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2" y="82"/>
                  </a:lnTo>
                  <a:lnTo>
                    <a:pt x="72"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Freeform 23"/>
            <p:cNvSpPr/>
            <p:nvPr userDrawn="1">
              <p:custDataLst>
                <p:tags r:id="rId16"/>
              </p:custDataLst>
            </p:nvPr>
          </p:nvSpPr>
          <p:spPr bwMode="auto">
            <a:xfrm>
              <a:off x="8027988" y="4616450"/>
              <a:ext cx="131763" cy="130175"/>
            </a:xfrm>
            <a:custGeom>
              <a:avLst/>
              <a:gdLst>
                <a:gd name="T0" fmla="*/ 57 w 83"/>
                <a:gd name="T1" fmla="*/ 44 h 82"/>
                <a:gd name="T2" fmla="*/ 24 w 83"/>
                <a:gd name="T3" fmla="*/ 0 h 82"/>
                <a:gd name="T4" fmla="*/ 0 w 83"/>
                <a:gd name="T5" fmla="*/ 0 h 82"/>
                <a:gd name="T6" fmla="*/ 0 w 83"/>
                <a:gd name="T7" fmla="*/ 82 h 82"/>
                <a:gd name="T8" fmla="*/ 24 w 83"/>
                <a:gd name="T9" fmla="*/ 82 h 82"/>
                <a:gd name="T10" fmla="*/ 24 w 83"/>
                <a:gd name="T11" fmla="*/ 38 h 82"/>
                <a:gd name="T12" fmla="*/ 57 w 83"/>
                <a:gd name="T13" fmla="*/ 82 h 82"/>
                <a:gd name="T14" fmla="*/ 83 w 83"/>
                <a:gd name="T15" fmla="*/ 82 h 82"/>
                <a:gd name="T16" fmla="*/ 83 w 83"/>
                <a:gd name="T17" fmla="*/ 0 h 82"/>
                <a:gd name="T18" fmla="*/ 57 w 83"/>
                <a:gd name="T19" fmla="*/ 0 h 82"/>
                <a:gd name="T20" fmla="*/ 57 w 83"/>
                <a:gd name="T21"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2">
                  <a:moveTo>
                    <a:pt x="57" y="44"/>
                  </a:moveTo>
                  <a:lnTo>
                    <a:pt x="24" y="0"/>
                  </a:lnTo>
                  <a:lnTo>
                    <a:pt x="0" y="0"/>
                  </a:lnTo>
                  <a:lnTo>
                    <a:pt x="0" y="82"/>
                  </a:lnTo>
                  <a:lnTo>
                    <a:pt x="24" y="82"/>
                  </a:lnTo>
                  <a:lnTo>
                    <a:pt x="24" y="38"/>
                  </a:lnTo>
                  <a:lnTo>
                    <a:pt x="57" y="82"/>
                  </a:lnTo>
                  <a:lnTo>
                    <a:pt x="83" y="82"/>
                  </a:lnTo>
                  <a:lnTo>
                    <a:pt x="83" y="0"/>
                  </a:lnTo>
                  <a:lnTo>
                    <a:pt x="57" y="0"/>
                  </a:lnTo>
                  <a:lnTo>
                    <a:pt x="57"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Freeform 24"/>
            <p:cNvSpPr>
              <a:spLocks noEditPoints="1"/>
            </p:cNvSpPr>
            <p:nvPr userDrawn="1">
              <p:custDataLst>
                <p:tags r:id="rId17"/>
              </p:custDataLst>
            </p:nvPr>
          </p:nvSpPr>
          <p:spPr bwMode="auto">
            <a:xfrm>
              <a:off x="8470900" y="4616450"/>
              <a:ext cx="133350" cy="130175"/>
            </a:xfrm>
            <a:custGeom>
              <a:avLst/>
              <a:gdLst>
                <a:gd name="T0" fmla="*/ 27 w 42"/>
                <a:gd name="T1" fmla="*/ 23 h 41"/>
                <a:gd name="T2" fmla="*/ 38 w 42"/>
                <a:gd name="T3" fmla="*/ 12 h 41"/>
                <a:gd name="T4" fmla="*/ 27 w 42"/>
                <a:gd name="T5" fmla="*/ 0 h 41"/>
                <a:gd name="T6" fmla="*/ 13 w 42"/>
                <a:gd name="T7" fmla="*/ 0 h 41"/>
                <a:gd name="T8" fmla="*/ 3 w 42"/>
                <a:gd name="T9" fmla="*/ 0 h 41"/>
                <a:gd name="T10" fmla="*/ 0 w 42"/>
                <a:gd name="T11" fmla="*/ 0 h 41"/>
                <a:gd name="T12" fmla="*/ 0 w 42"/>
                <a:gd name="T13" fmla="*/ 41 h 41"/>
                <a:gd name="T14" fmla="*/ 13 w 42"/>
                <a:gd name="T15" fmla="*/ 41 h 41"/>
                <a:gd name="T16" fmla="*/ 13 w 42"/>
                <a:gd name="T17" fmla="*/ 25 h 41"/>
                <a:gd name="T18" fmla="*/ 15 w 42"/>
                <a:gd name="T19" fmla="*/ 25 h 41"/>
                <a:gd name="T20" fmla="*/ 19 w 42"/>
                <a:gd name="T21" fmla="*/ 27 h 41"/>
                <a:gd name="T22" fmla="*/ 27 w 42"/>
                <a:gd name="T23" fmla="*/ 41 h 41"/>
                <a:gd name="T24" fmla="*/ 42 w 42"/>
                <a:gd name="T25" fmla="*/ 41 h 41"/>
                <a:gd name="T26" fmla="*/ 35 w 42"/>
                <a:gd name="T27" fmla="*/ 28 h 41"/>
                <a:gd name="T28" fmla="*/ 27 w 42"/>
                <a:gd name="T29" fmla="*/ 23 h 41"/>
                <a:gd name="T30" fmla="*/ 21 w 42"/>
                <a:gd name="T31" fmla="*/ 9 h 41"/>
                <a:gd name="T32" fmla="*/ 25 w 42"/>
                <a:gd name="T33" fmla="*/ 13 h 41"/>
                <a:gd name="T34" fmla="*/ 21 w 42"/>
                <a:gd name="T35" fmla="*/ 17 h 41"/>
                <a:gd name="T36" fmla="*/ 13 w 42"/>
                <a:gd name="T37" fmla="*/ 17 h 41"/>
                <a:gd name="T38" fmla="*/ 13 w 42"/>
                <a:gd name="T39" fmla="*/ 9 h 41"/>
                <a:gd name="T40" fmla="*/ 21 w 42"/>
                <a:gd name="T4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1">
                  <a:moveTo>
                    <a:pt x="27" y="23"/>
                  </a:moveTo>
                  <a:cubicBezTo>
                    <a:pt x="34" y="23"/>
                    <a:pt x="38" y="18"/>
                    <a:pt x="38" y="12"/>
                  </a:cubicBezTo>
                  <a:cubicBezTo>
                    <a:pt x="38" y="5"/>
                    <a:pt x="33" y="0"/>
                    <a:pt x="27" y="0"/>
                  </a:cubicBezTo>
                  <a:cubicBezTo>
                    <a:pt x="13" y="0"/>
                    <a:pt x="13" y="0"/>
                    <a:pt x="13" y="0"/>
                  </a:cubicBezTo>
                  <a:cubicBezTo>
                    <a:pt x="3" y="0"/>
                    <a:pt x="3" y="0"/>
                    <a:pt x="3" y="0"/>
                  </a:cubicBezTo>
                  <a:cubicBezTo>
                    <a:pt x="0" y="0"/>
                    <a:pt x="0" y="0"/>
                    <a:pt x="0" y="0"/>
                  </a:cubicBezTo>
                  <a:cubicBezTo>
                    <a:pt x="0" y="41"/>
                    <a:pt x="0" y="41"/>
                    <a:pt x="0" y="41"/>
                  </a:cubicBezTo>
                  <a:cubicBezTo>
                    <a:pt x="13" y="41"/>
                    <a:pt x="13" y="41"/>
                    <a:pt x="13" y="41"/>
                  </a:cubicBezTo>
                  <a:cubicBezTo>
                    <a:pt x="13" y="25"/>
                    <a:pt x="13" y="25"/>
                    <a:pt x="13" y="25"/>
                  </a:cubicBezTo>
                  <a:cubicBezTo>
                    <a:pt x="15" y="25"/>
                    <a:pt x="15" y="25"/>
                    <a:pt x="15" y="25"/>
                  </a:cubicBezTo>
                  <a:cubicBezTo>
                    <a:pt x="17" y="25"/>
                    <a:pt x="18" y="26"/>
                    <a:pt x="19" y="27"/>
                  </a:cubicBezTo>
                  <a:cubicBezTo>
                    <a:pt x="27" y="41"/>
                    <a:pt x="27" y="41"/>
                    <a:pt x="27" y="41"/>
                  </a:cubicBezTo>
                  <a:cubicBezTo>
                    <a:pt x="42" y="41"/>
                    <a:pt x="42" y="41"/>
                    <a:pt x="42" y="41"/>
                  </a:cubicBezTo>
                  <a:cubicBezTo>
                    <a:pt x="35" y="28"/>
                    <a:pt x="35" y="28"/>
                    <a:pt x="35" y="28"/>
                  </a:cubicBezTo>
                  <a:cubicBezTo>
                    <a:pt x="33" y="26"/>
                    <a:pt x="31" y="24"/>
                    <a:pt x="27" y="23"/>
                  </a:cubicBezTo>
                  <a:close/>
                  <a:moveTo>
                    <a:pt x="21" y="9"/>
                  </a:moveTo>
                  <a:cubicBezTo>
                    <a:pt x="23" y="9"/>
                    <a:pt x="25" y="10"/>
                    <a:pt x="25" y="13"/>
                  </a:cubicBezTo>
                  <a:cubicBezTo>
                    <a:pt x="25" y="15"/>
                    <a:pt x="23" y="17"/>
                    <a:pt x="21" y="17"/>
                  </a:cubicBezTo>
                  <a:cubicBezTo>
                    <a:pt x="13" y="17"/>
                    <a:pt x="13" y="17"/>
                    <a:pt x="13" y="17"/>
                  </a:cubicBezTo>
                  <a:cubicBezTo>
                    <a:pt x="13" y="9"/>
                    <a:pt x="13" y="9"/>
                    <a:pt x="13" y="9"/>
                  </a:cubicBezTo>
                  <a:lnTo>
                    <a:pt x="21"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Freeform 25"/>
            <p:cNvSpPr/>
            <p:nvPr userDrawn="1">
              <p:custDataLst>
                <p:tags r:id="rId18"/>
              </p:custDataLst>
            </p:nvPr>
          </p:nvSpPr>
          <p:spPr bwMode="auto">
            <a:xfrm>
              <a:off x="8334375" y="4616450"/>
              <a:ext cx="111125" cy="130175"/>
            </a:xfrm>
            <a:custGeom>
              <a:avLst/>
              <a:gdLst>
                <a:gd name="T0" fmla="*/ 26 w 70"/>
                <a:gd name="T1" fmla="*/ 48 h 82"/>
                <a:gd name="T2" fmla="*/ 66 w 70"/>
                <a:gd name="T3" fmla="*/ 48 h 82"/>
                <a:gd name="T4" fmla="*/ 66 w 70"/>
                <a:gd name="T5" fmla="*/ 32 h 82"/>
                <a:gd name="T6" fmla="*/ 26 w 70"/>
                <a:gd name="T7" fmla="*/ 32 h 82"/>
                <a:gd name="T8" fmla="*/ 26 w 70"/>
                <a:gd name="T9" fmla="*/ 18 h 82"/>
                <a:gd name="T10" fmla="*/ 70 w 70"/>
                <a:gd name="T11" fmla="*/ 18 h 82"/>
                <a:gd name="T12" fmla="*/ 70 w 70"/>
                <a:gd name="T13" fmla="*/ 0 h 82"/>
                <a:gd name="T14" fmla="*/ 26 w 70"/>
                <a:gd name="T15" fmla="*/ 0 h 82"/>
                <a:gd name="T16" fmla="*/ 0 w 70"/>
                <a:gd name="T17" fmla="*/ 0 h 82"/>
                <a:gd name="T18" fmla="*/ 0 w 70"/>
                <a:gd name="T19" fmla="*/ 18 h 82"/>
                <a:gd name="T20" fmla="*/ 0 w 70"/>
                <a:gd name="T21" fmla="*/ 32 h 82"/>
                <a:gd name="T22" fmla="*/ 0 w 70"/>
                <a:gd name="T23" fmla="*/ 48 h 82"/>
                <a:gd name="T24" fmla="*/ 0 w 70"/>
                <a:gd name="T25" fmla="*/ 64 h 82"/>
                <a:gd name="T26" fmla="*/ 0 w 70"/>
                <a:gd name="T27" fmla="*/ 82 h 82"/>
                <a:gd name="T28" fmla="*/ 26 w 70"/>
                <a:gd name="T29" fmla="*/ 82 h 82"/>
                <a:gd name="T30" fmla="*/ 70 w 70"/>
                <a:gd name="T31" fmla="*/ 82 h 82"/>
                <a:gd name="T32" fmla="*/ 70 w 70"/>
                <a:gd name="T33" fmla="*/ 64 h 82"/>
                <a:gd name="T34" fmla="*/ 26 w 70"/>
                <a:gd name="T35" fmla="*/ 64 h 82"/>
                <a:gd name="T36" fmla="*/ 26 w 70"/>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0" y="82"/>
                  </a:lnTo>
                  <a:lnTo>
                    <a:pt x="70"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Rectangle 26"/>
            <p:cNvSpPr>
              <a:spLocks noChangeArrowheads="1"/>
            </p:cNvSpPr>
            <p:nvPr userDrawn="1">
              <p:custDataLst>
                <p:tags r:id="rId19"/>
              </p:custDataLst>
            </p:nvPr>
          </p:nvSpPr>
          <p:spPr bwMode="auto">
            <a:xfrm>
              <a:off x="7954963" y="4616450"/>
              <a:ext cx="41275" cy="130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1" name="Freeform 27"/>
            <p:cNvSpPr/>
            <p:nvPr userDrawn="1">
              <p:custDataLst>
                <p:tags r:id="rId20"/>
              </p:custDataLst>
            </p:nvPr>
          </p:nvSpPr>
          <p:spPr bwMode="auto">
            <a:xfrm>
              <a:off x="8181975" y="4616450"/>
              <a:ext cx="130175" cy="133350"/>
            </a:xfrm>
            <a:custGeom>
              <a:avLst/>
              <a:gdLst>
                <a:gd name="T0" fmla="*/ 22 w 41"/>
                <a:gd name="T1" fmla="*/ 32 h 42"/>
                <a:gd name="T2" fmla="*/ 13 w 41"/>
                <a:gd name="T3" fmla="*/ 24 h 42"/>
                <a:gd name="T4" fmla="*/ 13 w 41"/>
                <a:gd name="T5" fmla="*/ 17 h 42"/>
                <a:gd name="T6" fmla="*/ 21 w 41"/>
                <a:gd name="T7" fmla="*/ 9 h 42"/>
                <a:gd name="T8" fmla="*/ 22 w 41"/>
                <a:gd name="T9" fmla="*/ 9 h 42"/>
                <a:gd name="T10" fmla="*/ 22 w 41"/>
                <a:gd name="T11" fmla="*/ 9 h 42"/>
                <a:gd name="T12" fmla="*/ 29 w 41"/>
                <a:gd name="T13" fmla="*/ 15 h 42"/>
                <a:gd name="T14" fmla="*/ 41 w 41"/>
                <a:gd name="T15" fmla="*/ 12 h 42"/>
                <a:gd name="T16" fmla="*/ 23 w 41"/>
                <a:gd name="T17" fmla="*/ 0 h 42"/>
                <a:gd name="T18" fmla="*/ 21 w 41"/>
                <a:gd name="T19" fmla="*/ 0 h 42"/>
                <a:gd name="T20" fmla="*/ 18 w 41"/>
                <a:gd name="T21" fmla="*/ 0 h 42"/>
                <a:gd name="T22" fmla="*/ 0 w 41"/>
                <a:gd name="T23" fmla="*/ 18 h 42"/>
                <a:gd name="T24" fmla="*/ 0 w 41"/>
                <a:gd name="T25" fmla="*/ 23 h 42"/>
                <a:gd name="T26" fmla="*/ 18 w 41"/>
                <a:gd name="T27" fmla="*/ 42 h 42"/>
                <a:gd name="T28" fmla="*/ 21 w 41"/>
                <a:gd name="T29" fmla="*/ 42 h 42"/>
                <a:gd name="T30" fmla="*/ 23 w 41"/>
                <a:gd name="T31" fmla="*/ 42 h 42"/>
                <a:gd name="T32" fmla="*/ 41 w 41"/>
                <a:gd name="T33" fmla="*/ 28 h 42"/>
                <a:gd name="T34" fmla="*/ 30 w 41"/>
                <a:gd name="T35" fmla="*/ 25 h 42"/>
                <a:gd name="T36" fmla="*/ 22 w 41"/>
                <a:gd name="T37"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42">
                  <a:moveTo>
                    <a:pt x="22" y="32"/>
                  </a:moveTo>
                  <a:cubicBezTo>
                    <a:pt x="17" y="32"/>
                    <a:pt x="13" y="29"/>
                    <a:pt x="13" y="24"/>
                  </a:cubicBezTo>
                  <a:cubicBezTo>
                    <a:pt x="13" y="17"/>
                    <a:pt x="13" y="17"/>
                    <a:pt x="13" y="17"/>
                  </a:cubicBezTo>
                  <a:cubicBezTo>
                    <a:pt x="13" y="13"/>
                    <a:pt x="17" y="9"/>
                    <a:pt x="21" y="9"/>
                  </a:cubicBezTo>
                  <a:cubicBezTo>
                    <a:pt x="22" y="9"/>
                    <a:pt x="22" y="9"/>
                    <a:pt x="22" y="9"/>
                  </a:cubicBezTo>
                  <a:cubicBezTo>
                    <a:pt x="22" y="9"/>
                    <a:pt x="22" y="9"/>
                    <a:pt x="22" y="9"/>
                  </a:cubicBezTo>
                  <a:cubicBezTo>
                    <a:pt x="25" y="9"/>
                    <a:pt x="28" y="12"/>
                    <a:pt x="29" y="15"/>
                  </a:cubicBezTo>
                  <a:cubicBezTo>
                    <a:pt x="41" y="12"/>
                    <a:pt x="41" y="12"/>
                    <a:pt x="41" y="12"/>
                  </a:cubicBezTo>
                  <a:cubicBezTo>
                    <a:pt x="39" y="5"/>
                    <a:pt x="32" y="0"/>
                    <a:pt x="23" y="0"/>
                  </a:cubicBezTo>
                  <a:cubicBezTo>
                    <a:pt x="21" y="0"/>
                    <a:pt x="21" y="0"/>
                    <a:pt x="21" y="0"/>
                  </a:cubicBezTo>
                  <a:cubicBezTo>
                    <a:pt x="18" y="0"/>
                    <a:pt x="18" y="0"/>
                    <a:pt x="18" y="0"/>
                  </a:cubicBezTo>
                  <a:cubicBezTo>
                    <a:pt x="8" y="0"/>
                    <a:pt x="0" y="8"/>
                    <a:pt x="0" y="18"/>
                  </a:cubicBezTo>
                  <a:cubicBezTo>
                    <a:pt x="0" y="23"/>
                    <a:pt x="0" y="23"/>
                    <a:pt x="0" y="23"/>
                  </a:cubicBezTo>
                  <a:cubicBezTo>
                    <a:pt x="0" y="34"/>
                    <a:pt x="8" y="42"/>
                    <a:pt x="18" y="42"/>
                  </a:cubicBezTo>
                  <a:cubicBezTo>
                    <a:pt x="21" y="42"/>
                    <a:pt x="21" y="42"/>
                    <a:pt x="21" y="42"/>
                  </a:cubicBezTo>
                  <a:cubicBezTo>
                    <a:pt x="23" y="42"/>
                    <a:pt x="23" y="42"/>
                    <a:pt x="23" y="42"/>
                  </a:cubicBezTo>
                  <a:cubicBezTo>
                    <a:pt x="32" y="42"/>
                    <a:pt x="39" y="36"/>
                    <a:pt x="41" y="28"/>
                  </a:cubicBezTo>
                  <a:cubicBezTo>
                    <a:pt x="30" y="25"/>
                    <a:pt x="30" y="25"/>
                    <a:pt x="30" y="25"/>
                  </a:cubicBezTo>
                  <a:cubicBezTo>
                    <a:pt x="29" y="29"/>
                    <a:pt x="26" y="32"/>
                    <a:pt x="22"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4" name="Freeform 28"/>
            <p:cNvSpPr/>
            <p:nvPr userDrawn="1">
              <p:custDataLst>
                <p:tags r:id="rId21"/>
              </p:custDataLst>
            </p:nvPr>
          </p:nvSpPr>
          <p:spPr bwMode="auto">
            <a:xfrm>
              <a:off x="7808913" y="4610100"/>
              <a:ext cx="123825" cy="139700"/>
            </a:xfrm>
            <a:custGeom>
              <a:avLst/>
              <a:gdLst>
                <a:gd name="T0" fmla="*/ 21 w 39"/>
                <a:gd name="T1" fmla="*/ 16 h 44"/>
                <a:gd name="T2" fmla="*/ 14 w 39"/>
                <a:gd name="T3" fmla="*/ 12 h 44"/>
                <a:gd name="T4" fmla="*/ 20 w 39"/>
                <a:gd name="T5" fmla="*/ 9 h 44"/>
                <a:gd name="T6" fmla="*/ 25 w 39"/>
                <a:gd name="T7" fmla="*/ 14 h 44"/>
                <a:gd name="T8" fmla="*/ 38 w 39"/>
                <a:gd name="T9" fmla="*/ 14 h 44"/>
                <a:gd name="T10" fmla="*/ 26 w 39"/>
                <a:gd name="T11" fmla="*/ 2 h 44"/>
                <a:gd name="T12" fmla="*/ 2 w 39"/>
                <a:gd name="T13" fmla="*/ 14 h 44"/>
                <a:gd name="T14" fmla="*/ 26 w 39"/>
                <a:gd name="T15" fmla="*/ 30 h 44"/>
                <a:gd name="T16" fmla="*/ 20 w 39"/>
                <a:gd name="T17" fmla="*/ 36 h 44"/>
                <a:gd name="T18" fmla="*/ 13 w 39"/>
                <a:gd name="T19" fmla="*/ 29 h 44"/>
                <a:gd name="T20" fmla="*/ 0 w 39"/>
                <a:gd name="T21" fmla="*/ 30 h 44"/>
                <a:gd name="T22" fmla="*/ 4 w 39"/>
                <a:gd name="T23" fmla="*/ 39 h 44"/>
                <a:gd name="T24" fmla="*/ 21 w 39"/>
                <a:gd name="T25" fmla="*/ 44 h 44"/>
                <a:gd name="T26" fmla="*/ 39 w 39"/>
                <a:gd name="T27" fmla="*/ 28 h 44"/>
                <a:gd name="T28" fmla="*/ 21 w 39"/>
                <a:gd name="T29"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4">
                  <a:moveTo>
                    <a:pt x="21" y="16"/>
                  </a:moveTo>
                  <a:cubicBezTo>
                    <a:pt x="18" y="16"/>
                    <a:pt x="14" y="15"/>
                    <a:pt x="14" y="12"/>
                  </a:cubicBezTo>
                  <a:cubicBezTo>
                    <a:pt x="14" y="10"/>
                    <a:pt x="18" y="9"/>
                    <a:pt x="20" y="9"/>
                  </a:cubicBezTo>
                  <a:cubicBezTo>
                    <a:pt x="23" y="10"/>
                    <a:pt x="25" y="12"/>
                    <a:pt x="25" y="14"/>
                  </a:cubicBezTo>
                  <a:cubicBezTo>
                    <a:pt x="33" y="14"/>
                    <a:pt x="38" y="14"/>
                    <a:pt x="38" y="14"/>
                  </a:cubicBezTo>
                  <a:cubicBezTo>
                    <a:pt x="38" y="12"/>
                    <a:pt x="37" y="4"/>
                    <a:pt x="26" y="2"/>
                  </a:cubicBezTo>
                  <a:cubicBezTo>
                    <a:pt x="14" y="0"/>
                    <a:pt x="1" y="3"/>
                    <a:pt x="2" y="14"/>
                  </a:cubicBezTo>
                  <a:cubicBezTo>
                    <a:pt x="3" y="28"/>
                    <a:pt x="24" y="25"/>
                    <a:pt x="26" y="30"/>
                  </a:cubicBezTo>
                  <a:cubicBezTo>
                    <a:pt x="27" y="33"/>
                    <a:pt x="26" y="36"/>
                    <a:pt x="20" y="36"/>
                  </a:cubicBezTo>
                  <a:cubicBezTo>
                    <a:pt x="14" y="36"/>
                    <a:pt x="13" y="30"/>
                    <a:pt x="13" y="29"/>
                  </a:cubicBezTo>
                  <a:cubicBezTo>
                    <a:pt x="0" y="30"/>
                    <a:pt x="0" y="30"/>
                    <a:pt x="0" y="30"/>
                  </a:cubicBezTo>
                  <a:cubicBezTo>
                    <a:pt x="0" y="30"/>
                    <a:pt x="1" y="35"/>
                    <a:pt x="4" y="39"/>
                  </a:cubicBezTo>
                  <a:cubicBezTo>
                    <a:pt x="8" y="43"/>
                    <a:pt x="14" y="44"/>
                    <a:pt x="21" y="44"/>
                  </a:cubicBezTo>
                  <a:cubicBezTo>
                    <a:pt x="28" y="44"/>
                    <a:pt x="39" y="41"/>
                    <a:pt x="39" y="28"/>
                  </a:cubicBezTo>
                  <a:cubicBezTo>
                    <a:pt x="39" y="20"/>
                    <a:pt x="28" y="17"/>
                    <a:pt x="21"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cxnSp>
        <p:nvCxnSpPr>
          <p:cNvPr id="12" name="直接连接符 11"/>
          <p:cNvCxnSpPr/>
          <p:nvPr userDrawn="1"/>
        </p:nvCxnSpPr>
        <p:spPr>
          <a:xfrm>
            <a:off x="1152525" y="817880"/>
            <a:ext cx="10467975" cy="44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6_比较">
    <p:spTree>
      <p:nvGrpSpPr>
        <p:cNvPr id="1" name=""/>
        <p:cNvGrpSpPr/>
        <p:nvPr/>
      </p:nvGrpSpPr>
      <p:grpSpPr>
        <a:xfrm>
          <a:off x="0" y="0"/>
          <a:ext cx="0" cy="0"/>
          <a:chOff x="0" y="0"/>
          <a:chExt cx="0" cy="0"/>
        </a:xfrm>
      </p:grpSpPr>
      <p:pic>
        <p:nvPicPr>
          <p:cNvPr id="10" name="图片 9" descr="cfdc2cda80d7eb4f076bdd804a043b8"/>
          <p:cNvPicPr>
            <a:picLocks noChangeAspect="1"/>
          </p:cNvPicPr>
          <p:nvPr userDrawn="1">
            <p:custDataLst>
              <p:tags r:id="rId2"/>
            </p:custDataLst>
          </p:nvPr>
        </p:nvPicPr>
        <p:blipFill>
          <a:blip r:embed="rId3"/>
          <a:stretch>
            <a:fillRect/>
          </a:stretch>
        </p:blipFill>
        <p:spPr>
          <a:xfrm>
            <a:off x="0" y="0"/>
            <a:ext cx="2571750" cy="1892935"/>
          </a:xfrm>
          <a:prstGeom prst="rect">
            <a:avLst/>
          </a:prstGeom>
        </p:spPr>
      </p:pic>
      <p:sp>
        <p:nvSpPr>
          <p:cNvPr id="2" name="标题 1"/>
          <p:cNvSpPr>
            <a:spLocks noGrp="1"/>
          </p:cNvSpPr>
          <p:nvPr>
            <p:ph type="title"/>
            <p:custDataLst>
              <p:tags r:id="rId4"/>
            </p:custDataLst>
          </p:nvPr>
        </p:nvSpPr>
        <p:spPr>
          <a:xfrm>
            <a:off x="1307465" y="93980"/>
            <a:ext cx="7035800" cy="741045"/>
          </a:xfrm>
        </p:spPr>
        <p:txBody>
          <a:bodyPr vert="horz" lIns="90000" tIns="46800" rIns="90000" bIns="46800" rtlCol="0" anchor="ctr" anchorCtr="0">
            <a:normAutofit/>
          </a:bodyPr>
          <a:lstStyle>
            <a:lvl1pPr>
              <a:defRPr sz="3200" b="1">
                <a:solidFill>
                  <a:srgbClr val="00418A"/>
                </a:solidFill>
              </a:defRPr>
            </a:lvl1pPr>
          </a:lstStyle>
          <a:p>
            <a:pPr lvl="0"/>
            <a:r>
              <a:rPr lang="zh-CN" altLang="en-US" smtClean="0"/>
              <a:t>单击此处编辑母版标题样式</a:t>
            </a:r>
            <a:endParaRPr lang="zh-CN" altLang="en-US"/>
          </a:p>
        </p:txBody>
      </p:sp>
      <p:sp>
        <p:nvSpPr>
          <p:cNvPr id="7" name="日期占位符 6"/>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grpSp>
        <p:nvGrpSpPr>
          <p:cNvPr id="1044" name="组合 1043"/>
          <p:cNvGrpSpPr/>
          <p:nvPr userDrawn="1"/>
        </p:nvGrpSpPr>
        <p:grpSpPr>
          <a:xfrm>
            <a:off x="10527030" y="132080"/>
            <a:ext cx="1235710" cy="549910"/>
            <a:chOff x="6942138" y="4017962"/>
            <a:chExt cx="1789112" cy="795338"/>
          </a:xfrm>
        </p:grpSpPr>
        <p:sp>
          <p:nvSpPr>
            <p:cNvPr id="19" name="Freeform 15"/>
            <p:cNvSpPr/>
            <p:nvPr userDrawn="1">
              <p:custDataLst>
                <p:tags r:id="rId8"/>
              </p:custDataLst>
            </p:nvPr>
          </p:nvSpPr>
          <p:spPr bwMode="auto">
            <a:xfrm>
              <a:off x="7119938" y="4106862"/>
              <a:ext cx="387350" cy="461963"/>
            </a:xfrm>
            <a:custGeom>
              <a:avLst/>
              <a:gdLst>
                <a:gd name="T0" fmla="*/ 144 w 244"/>
                <a:gd name="T1" fmla="*/ 211 h 291"/>
                <a:gd name="T2" fmla="*/ 66 w 244"/>
                <a:gd name="T3" fmla="*/ 291 h 291"/>
                <a:gd name="T4" fmla="*/ 166 w 244"/>
                <a:gd name="T5" fmla="*/ 291 h 291"/>
                <a:gd name="T6" fmla="*/ 244 w 244"/>
                <a:gd name="T7" fmla="*/ 211 h 291"/>
                <a:gd name="T8" fmla="*/ 100 w 244"/>
                <a:gd name="T9" fmla="*/ 67 h 291"/>
                <a:gd name="T10" fmla="*/ 144 w 244"/>
                <a:gd name="T11" fmla="*/ 22 h 291"/>
                <a:gd name="T12" fmla="*/ 178 w 244"/>
                <a:gd name="T13" fmla="*/ 22 h 291"/>
                <a:gd name="T14" fmla="*/ 200 w 244"/>
                <a:gd name="T15" fmla="*/ 0 h 291"/>
                <a:gd name="T16" fmla="*/ 66 w 244"/>
                <a:gd name="T17" fmla="*/ 0 h 291"/>
                <a:gd name="T18" fmla="*/ 0 w 244"/>
                <a:gd name="T19" fmla="*/ 67 h 291"/>
                <a:gd name="T20" fmla="*/ 144 w 244"/>
                <a:gd name="T21" fmla="*/ 21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91">
                  <a:moveTo>
                    <a:pt x="144" y="211"/>
                  </a:moveTo>
                  <a:lnTo>
                    <a:pt x="66" y="291"/>
                  </a:lnTo>
                  <a:lnTo>
                    <a:pt x="166" y="291"/>
                  </a:lnTo>
                  <a:lnTo>
                    <a:pt x="244" y="211"/>
                  </a:lnTo>
                  <a:lnTo>
                    <a:pt x="100" y="67"/>
                  </a:lnTo>
                  <a:lnTo>
                    <a:pt x="144" y="22"/>
                  </a:lnTo>
                  <a:lnTo>
                    <a:pt x="178" y="22"/>
                  </a:lnTo>
                  <a:lnTo>
                    <a:pt x="200" y="0"/>
                  </a:lnTo>
                  <a:lnTo>
                    <a:pt x="66" y="0"/>
                  </a:lnTo>
                  <a:lnTo>
                    <a:pt x="0" y="67"/>
                  </a:lnTo>
                  <a:lnTo>
                    <a:pt x="144" y="211"/>
                  </a:lnTo>
                  <a:close/>
                </a:path>
              </a:pathLst>
            </a:custGeom>
            <a:solidFill>
              <a:srgbClr val="0042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Freeform 16"/>
            <p:cNvSpPr/>
            <p:nvPr userDrawn="1">
              <p:custDataLst>
                <p:tags r:id="rId9"/>
              </p:custDataLst>
            </p:nvPr>
          </p:nvSpPr>
          <p:spPr bwMode="auto">
            <a:xfrm>
              <a:off x="7332663" y="4017962"/>
              <a:ext cx="406400" cy="249238"/>
            </a:xfrm>
            <a:custGeom>
              <a:avLst/>
              <a:gdLst>
                <a:gd name="T0" fmla="*/ 88 w 128"/>
                <a:gd name="T1" fmla="*/ 0 h 78"/>
                <a:gd name="T2" fmla="*/ 70 w 128"/>
                <a:gd name="T3" fmla="*/ 7 h 78"/>
                <a:gd name="T4" fmla="*/ 0 w 128"/>
                <a:gd name="T5" fmla="*/ 78 h 78"/>
                <a:gd name="T6" fmla="*/ 38 w 128"/>
                <a:gd name="T7" fmla="*/ 78 h 78"/>
                <a:gd name="T8" fmla="*/ 58 w 128"/>
                <a:gd name="T9" fmla="*/ 70 h 78"/>
                <a:gd name="T10" fmla="*/ 128 w 128"/>
                <a:gd name="T11" fmla="*/ 0 h 78"/>
                <a:gd name="T12" fmla="*/ 88 w 128"/>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28" h="78">
                  <a:moveTo>
                    <a:pt x="88" y="0"/>
                  </a:moveTo>
                  <a:cubicBezTo>
                    <a:pt x="87" y="0"/>
                    <a:pt x="78" y="0"/>
                    <a:pt x="70" y="7"/>
                  </a:cubicBezTo>
                  <a:cubicBezTo>
                    <a:pt x="65" y="12"/>
                    <a:pt x="0" y="78"/>
                    <a:pt x="0" y="78"/>
                  </a:cubicBezTo>
                  <a:cubicBezTo>
                    <a:pt x="38" y="78"/>
                    <a:pt x="38" y="78"/>
                    <a:pt x="38" y="78"/>
                  </a:cubicBezTo>
                  <a:cubicBezTo>
                    <a:pt x="38" y="78"/>
                    <a:pt x="50" y="78"/>
                    <a:pt x="58" y="70"/>
                  </a:cubicBezTo>
                  <a:cubicBezTo>
                    <a:pt x="66" y="62"/>
                    <a:pt x="128" y="0"/>
                    <a:pt x="128" y="0"/>
                  </a:cubicBezTo>
                  <a:cubicBezTo>
                    <a:pt x="88" y="0"/>
                    <a:pt x="88" y="0"/>
                    <a:pt x="88" y="0"/>
                  </a:cubicBez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Freeform 17"/>
            <p:cNvSpPr/>
            <p:nvPr userDrawn="1">
              <p:custDataLst>
                <p:tags r:id="rId10"/>
              </p:custDataLst>
            </p:nvPr>
          </p:nvSpPr>
          <p:spPr bwMode="auto">
            <a:xfrm>
              <a:off x="7018338" y="4425950"/>
              <a:ext cx="301625" cy="142875"/>
            </a:xfrm>
            <a:custGeom>
              <a:avLst/>
              <a:gdLst>
                <a:gd name="T0" fmla="*/ 0 w 190"/>
                <a:gd name="T1" fmla="*/ 90 h 90"/>
                <a:gd name="T2" fmla="*/ 102 w 190"/>
                <a:gd name="T3" fmla="*/ 90 h 90"/>
                <a:gd name="T4" fmla="*/ 190 w 190"/>
                <a:gd name="T5" fmla="*/ 0 h 90"/>
                <a:gd name="T6" fmla="*/ 90 w 190"/>
                <a:gd name="T7" fmla="*/ 0 h 90"/>
                <a:gd name="T8" fmla="*/ 0 w 190"/>
                <a:gd name="T9" fmla="*/ 90 h 90"/>
              </a:gdLst>
              <a:ahLst/>
              <a:cxnLst>
                <a:cxn ang="0">
                  <a:pos x="T0" y="T1"/>
                </a:cxn>
                <a:cxn ang="0">
                  <a:pos x="T2" y="T3"/>
                </a:cxn>
                <a:cxn ang="0">
                  <a:pos x="T4" y="T5"/>
                </a:cxn>
                <a:cxn ang="0">
                  <a:pos x="T6" y="T7"/>
                </a:cxn>
                <a:cxn ang="0">
                  <a:pos x="T8" y="T9"/>
                </a:cxn>
              </a:cxnLst>
              <a:rect l="0" t="0" r="r" b="b"/>
              <a:pathLst>
                <a:path w="190" h="90">
                  <a:moveTo>
                    <a:pt x="0" y="90"/>
                  </a:moveTo>
                  <a:lnTo>
                    <a:pt x="102" y="90"/>
                  </a:lnTo>
                  <a:lnTo>
                    <a:pt x="190" y="0"/>
                  </a:lnTo>
                  <a:lnTo>
                    <a:pt x="90" y="0"/>
                  </a:lnTo>
                  <a:lnTo>
                    <a:pt x="0" y="90"/>
                  </a:ln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Freeform 18"/>
            <p:cNvSpPr/>
            <p:nvPr userDrawn="1">
              <p:custDataLst>
                <p:tags r:id="rId11"/>
              </p:custDataLst>
            </p:nvPr>
          </p:nvSpPr>
          <p:spPr bwMode="auto">
            <a:xfrm>
              <a:off x="6942138" y="4106862"/>
              <a:ext cx="673100" cy="706438"/>
            </a:xfrm>
            <a:custGeom>
              <a:avLst/>
              <a:gdLst>
                <a:gd name="T0" fmla="*/ 190 w 212"/>
                <a:gd name="T1" fmla="*/ 128 h 222"/>
                <a:gd name="T2" fmla="*/ 175 w 212"/>
                <a:gd name="T3" fmla="*/ 162 h 222"/>
                <a:gd name="T4" fmla="*/ 114 w 212"/>
                <a:gd name="T5" fmla="*/ 198 h 222"/>
                <a:gd name="T6" fmla="*/ 106 w 212"/>
                <a:gd name="T7" fmla="*/ 200 h 222"/>
                <a:gd name="T8" fmla="*/ 97 w 212"/>
                <a:gd name="T9" fmla="*/ 198 h 222"/>
                <a:gd name="T10" fmla="*/ 37 w 212"/>
                <a:gd name="T11" fmla="*/ 163 h 222"/>
                <a:gd name="T12" fmla="*/ 22 w 212"/>
                <a:gd name="T13" fmla="*/ 128 h 222"/>
                <a:gd name="T14" fmla="*/ 22 w 212"/>
                <a:gd name="T15" fmla="*/ 22 h 222"/>
                <a:gd name="T16" fmla="*/ 27 w 212"/>
                <a:gd name="T17" fmla="*/ 17 h 222"/>
                <a:gd name="T18" fmla="*/ 49 w 212"/>
                <a:gd name="T19" fmla="*/ 17 h 222"/>
                <a:gd name="T20" fmla="*/ 67 w 212"/>
                <a:gd name="T21" fmla="*/ 0 h 222"/>
                <a:gd name="T22" fmla="*/ 21 w 212"/>
                <a:gd name="T23" fmla="*/ 0 h 222"/>
                <a:gd name="T24" fmla="*/ 0 w 212"/>
                <a:gd name="T25" fmla="*/ 21 h 222"/>
                <a:gd name="T26" fmla="*/ 0 w 212"/>
                <a:gd name="T27" fmla="*/ 138 h 222"/>
                <a:gd name="T28" fmla="*/ 25 w 212"/>
                <a:gd name="T29" fmla="*/ 179 h 222"/>
                <a:gd name="T30" fmla="*/ 95 w 212"/>
                <a:gd name="T31" fmla="*/ 219 h 222"/>
                <a:gd name="T32" fmla="*/ 106 w 212"/>
                <a:gd name="T33" fmla="*/ 222 h 222"/>
                <a:gd name="T34" fmla="*/ 117 w 212"/>
                <a:gd name="T35" fmla="*/ 219 h 222"/>
                <a:gd name="T36" fmla="*/ 187 w 212"/>
                <a:gd name="T37" fmla="*/ 179 h 222"/>
                <a:gd name="T38" fmla="*/ 212 w 212"/>
                <a:gd name="T39" fmla="*/ 138 h 222"/>
                <a:gd name="T40" fmla="*/ 212 w 212"/>
                <a:gd name="T41" fmla="*/ 33 h 222"/>
                <a:gd name="T42" fmla="*/ 190 w 212"/>
                <a:gd name="T43" fmla="*/ 55 h 222"/>
                <a:gd name="T44" fmla="*/ 190 w 212"/>
                <a:gd name="T45" fmla="*/ 12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222">
                  <a:moveTo>
                    <a:pt x="190" y="128"/>
                  </a:moveTo>
                  <a:cubicBezTo>
                    <a:pt x="190" y="142"/>
                    <a:pt x="186" y="156"/>
                    <a:pt x="175" y="162"/>
                  </a:cubicBezTo>
                  <a:cubicBezTo>
                    <a:pt x="114" y="198"/>
                    <a:pt x="114" y="198"/>
                    <a:pt x="114" y="198"/>
                  </a:cubicBezTo>
                  <a:cubicBezTo>
                    <a:pt x="112" y="199"/>
                    <a:pt x="109" y="200"/>
                    <a:pt x="106" y="200"/>
                  </a:cubicBezTo>
                  <a:cubicBezTo>
                    <a:pt x="103" y="200"/>
                    <a:pt x="100" y="199"/>
                    <a:pt x="97" y="198"/>
                  </a:cubicBezTo>
                  <a:cubicBezTo>
                    <a:pt x="37" y="163"/>
                    <a:pt x="37" y="163"/>
                    <a:pt x="37" y="163"/>
                  </a:cubicBezTo>
                  <a:cubicBezTo>
                    <a:pt x="26" y="156"/>
                    <a:pt x="22" y="142"/>
                    <a:pt x="22" y="128"/>
                  </a:cubicBezTo>
                  <a:cubicBezTo>
                    <a:pt x="22" y="22"/>
                    <a:pt x="22" y="22"/>
                    <a:pt x="22" y="22"/>
                  </a:cubicBezTo>
                  <a:cubicBezTo>
                    <a:pt x="22" y="19"/>
                    <a:pt x="24" y="17"/>
                    <a:pt x="27" y="17"/>
                  </a:cubicBezTo>
                  <a:cubicBezTo>
                    <a:pt x="49" y="17"/>
                    <a:pt x="49" y="17"/>
                    <a:pt x="49" y="17"/>
                  </a:cubicBezTo>
                  <a:cubicBezTo>
                    <a:pt x="67" y="0"/>
                    <a:pt x="67" y="0"/>
                    <a:pt x="67" y="0"/>
                  </a:cubicBezTo>
                  <a:cubicBezTo>
                    <a:pt x="21" y="0"/>
                    <a:pt x="21" y="0"/>
                    <a:pt x="21" y="0"/>
                  </a:cubicBezTo>
                  <a:cubicBezTo>
                    <a:pt x="9" y="0"/>
                    <a:pt x="0" y="9"/>
                    <a:pt x="0" y="21"/>
                  </a:cubicBezTo>
                  <a:cubicBezTo>
                    <a:pt x="0" y="138"/>
                    <a:pt x="0" y="138"/>
                    <a:pt x="0" y="138"/>
                  </a:cubicBezTo>
                  <a:cubicBezTo>
                    <a:pt x="0" y="157"/>
                    <a:pt x="10" y="171"/>
                    <a:pt x="25" y="179"/>
                  </a:cubicBezTo>
                  <a:cubicBezTo>
                    <a:pt x="95" y="219"/>
                    <a:pt x="95" y="219"/>
                    <a:pt x="95" y="219"/>
                  </a:cubicBezTo>
                  <a:cubicBezTo>
                    <a:pt x="98" y="221"/>
                    <a:pt x="102" y="222"/>
                    <a:pt x="106" y="222"/>
                  </a:cubicBezTo>
                  <a:cubicBezTo>
                    <a:pt x="110" y="222"/>
                    <a:pt x="114" y="221"/>
                    <a:pt x="117" y="219"/>
                  </a:cubicBezTo>
                  <a:cubicBezTo>
                    <a:pt x="187" y="179"/>
                    <a:pt x="187" y="179"/>
                    <a:pt x="187" y="179"/>
                  </a:cubicBezTo>
                  <a:cubicBezTo>
                    <a:pt x="202" y="171"/>
                    <a:pt x="212" y="157"/>
                    <a:pt x="212" y="138"/>
                  </a:cubicBezTo>
                  <a:cubicBezTo>
                    <a:pt x="212" y="33"/>
                    <a:pt x="212" y="33"/>
                    <a:pt x="212" y="33"/>
                  </a:cubicBezTo>
                  <a:cubicBezTo>
                    <a:pt x="190" y="55"/>
                    <a:pt x="190" y="55"/>
                    <a:pt x="190" y="55"/>
                  </a:cubicBezTo>
                  <a:lnTo>
                    <a:pt x="190" y="128"/>
                  </a:ln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Freeform 19"/>
            <p:cNvSpPr/>
            <p:nvPr userDrawn="1">
              <p:custDataLst>
                <p:tags r:id="rId12"/>
              </p:custDataLst>
            </p:nvPr>
          </p:nvSpPr>
          <p:spPr bwMode="auto">
            <a:xfrm>
              <a:off x="8043863" y="4384675"/>
              <a:ext cx="182563" cy="180975"/>
            </a:xfrm>
            <a:custGeom>
              <a:avLst/>
              <a:gdLst>
                <a:gd name="T0" fmla="*/ 0 w 57"/>
                <a:gd name="T1" fmla="*/ 0 h 57"/>
                <a:gd name="T2" fmla="*/ 0 w 57"/>
                <a:gd name="T3" fmla="*/ 47 h 57"/>
                <a:gd name="T4" fmla="*/ 9 w 57"/>
                <a:gd name="T5" fmla="*/ 57 h 57"/>
                <a:gd name="T6" fmla="*/ 19 w 57"/>
                <a:gd name="T7" fmla="*/ 57 h 57"/>
                <a:gd name="T8" fmla="*/ 27 w 57"/>
                <a:gd name="T9" fmla="*/ 57 h 57"/>
                <a:gd name="T10" fmla="*/ 57 w 57"/>
                <a:gd name="T11" fmla="*/ 57 h 57"/>
                <a:gd name="T12" fmla="*/ 57 w 57"/>
                <a:gd name="T13" fmla="*/ 48 h 57"/>
                <a:gd name="T14" fmla="*/ 32 w 57"/>
                <a:gd name="T15" fmla="*/ 48 h 57"/>
                <a:gd name="T16" fmla="*/ 27 w 57"/>
                <a:gd name="T17" fmla="*/ 43 h 57"/>
                <a:gd name="T18" fmla="*/ 27 w 57"/>
                <a:gd name="T19" fmla="*/ 0 h 57"/>
                <a:gd name="T20" fmla="*/ 0 w 5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57">
                  <a:moveTo>
                    <a:pt x="0" y="0"/>
                  </a:moveTo>
                  <a:cubicBezTo>
                    <a:pt x="0" y="47"/>
                    <a:pt x="0" y="47"/>
                    <a:pt x="0" y="47"/>
                  </a:cubicBezTo>
                  <a:cubicBezTo>
                    <a:pt x="0" y="52"/>
                    <a:pt x="4" y="57"/>
                    <a:pt x="9" y="57"/>
                  </a:cubicBezTo>
                  <a:cubicBezTo>
                    <a:pt x="19" y="57"/>
                    <a:pt x="19" y="57"/>
                    <a:pt x="19" y="57"/>
                  </a:cubicBezTo>
                  <a:cubicBezTo>
                    <a:pt x="27" y="57"/>
                    <a:pt x="27" y="57"/>
                    <a:pt x="27" y="57"/>
                  </a:cubicBezTo>
                  <a:cubicBezTo>
                    <a:pt x="57" y="57"/>
                    <a:pt x="57" y="57"/>
                    <a:pt x="57" y="57"/>
                  </a:cubicBezTo>
                  <a:cubicBezTo>
                    <a:pt x="57" y="48"/>
                    <a:pt x="57" y="48"/>
                    <a:pt x="57" y="48"/>
                  </a:cubicBezTo>
                  <a:cubicBezTo>
                    <a:pt x="32" y="48"/>
                    <a:pt x="32" y="48"/>
                    <a:pt x="32" y="48"/>
                  </a:cubicBezTo>
                  <a:cubicBezTo>
                    <a:pt x="29" y="48"/>
                    <a:pt x="27" y="46"/>
                    <a:pt x="27" y="43"/>
                  </a:cubicBezTo>
                  <a:cubicBezTo>
                    <a:pt x="27" y="0"/>
                    <a:pt x="27" y="0"/>
                    <a:pt x="27"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Freeform 20"/>
            <p:cNvSpPr/>
            <p:nvPr userDrawn="1">
              <p:custDataLst>
                <p:tags r:id="rId13"/>
              </p:custDataLst>
            </p:nvPr>
          </p:nvSpPr>
          <p:spPr bwMode="auto">
            <a:xfrm>
              <a:off x="8305800" y="4151312"/>
              <a:ext cx="425450" cy="414338"/>
            </a:xfrm>
            <a:custGeom>
              <a:avLst/>
              <a:gdLst>
                <a:gd name="T0" fmla="*/ 84 w 134"/>
                <a:gd name="T1" fmla="*/ 121 h 130"/>
                <a:gd name="T2" fmla="*/ 79 w 134"/>
                <a:gd name="T3" fmla="*/ 116 h 130"/>
                <a:gd name="T4" fmla="*/ 79 w 134"/>
                <a:gd name="T5" fmla="*/ 57 h 130"/>
                <a:gd name="T6" fmla="*/ 86 w 134"/>
                <a:gd name="T7" fmla="*/ 57 h 130"/>
                <a:gd name="T8" fmla="*/ 86 w 134"/>
                <a:gd name="T9" fmla="*/ 113 h 130"/>
                <a:gd name="T10" fmla="*/ 106 w 134"/>
                <a:gd name="T11" fmla="*/ 113 h 130"/>
                <a:gd name="T12" fmla="*/ 106 w 134"/>
                <a:gd name="T13" fmla="*/ 57 h 130"/>
                <a:gd name="T14" fmla="*/ 109 w 134"/>
                <a:gd name="T15" fmla="*/ 57 h 130"/>
                <a:gd name="T16" fmla="*/ 112 w 134"/>
                <a:gd name="T17" fmla="*/ 59 h 130"/>
                <a:gd name="T18" fmla="*/ 112 w 134"/>
                <a:gd name="T19" fmla="*/ 113 h 130"/>
                <a:gd name="T20" fmla="*/ 133 w 134"/>
                <a:gd name="T21" fmla="*/ 113 h 130"/>
                <a:gd name="T22" fmla="*/ 133 w 134"/>
                <a:gd name="T23" fmla="*/ 58 h 130"/>
                <a:gd name="T24" fmla="*/ 123 w 134"/>
                <a:gd name="T25" fmla="*/ 48 h 130"/>
                <a:gd name="T26" fmla="*/ 115 w 134"/>
                <a:gd name="T27" fmla="*/ 48 h 130"/>
                <a:gd name="T28" fmla="*/ 112 w 134"/>
                <a:gd name="T29" fmla="*/ 48 h 130"/>
                <a:gd name="T30" fmla="*/ 106 w 134"/>
                <a:gd name="T31" fmla="*/ 48 h 130"/>
                <a:gd name="T32" fmla="*/ 106 w 134"/>
                <a:gd name="T33" fmla="*/ 38 h 130"/>
                <a:gd name="T34" fmla="*/ 86 w 134"/>
                <a:gd name="T35" fmla="*/ 38 h 130"/>
                <a:gd name="T36" fmla="*/ 86 w 134"/>
                <a:gd name="T37" fmla="*/ 48 h 130"/>
                <a:gd name="T38" fmla="*/ 79 w 134"/>
                <a:gd name="T39" fmla="*/ 48 h 130"/>
                <a:gd name="T40" fmla="*/ 79 w 134"/>
                <a:gd name="T41" fmla="*/ 38 h 130"/>
                <a:gd name="T42" fmla="*/ 75 w 134"/>
                <a:gd name="T43" fmla="*/ 38 h 130"/>
                <a:gd name="T44" fmla="*/ 81 w 134"/>
                <a:gd name="T45" fmla="*/ 21 h 130"/>
                <a:gd name="T46" fmla="*/ 133 w 134"/>
                <a:gd name="T47" fmla="*/ 21 h 130"/>
                <a:gd name="T48" fmla="*/ 133 w 134"/>
                <a:gd name="T49" fmla="*/ 13 h 130"/>
                <a:gd name="T50" fmla="*/ 84 w 134"/>
                <a:gd name="T51" fmla="*/ 13 h 130"/>
                <a:gd name="T52" fmla="*/ 89 w 134"/>
                <a:gd name="T53" fmla="*/ 0 h 130"/>
                <a:gd name="T54" fmla="*/ 64 w 134"/>
                <a:gd name="T55" fmla="*/ 0 h 130"/>
                <a:gd name="T56" fmla="*/ 50 w 134"/>
                <a:gd name="T57" fmla="*/ 39 h 130"/>
                <a:gd name="T58" fmla="*/ 59 w 134"/>
                <a:gd name="T59" fmla="*/ 39 h 130"/>
                <a:gd name="T60" fmla="*/ 59 w 134"/>
                <a:gd name="T61" fmla="*/ 48 h 130"/>
                <a:gd name="T62" fmla="*/ 52 w 134"/>
                <a:gd name="T63" fmla="*/ 48 h 130"/>
                <a:gd name="T64" fmla="*/ 34 w 134"/>
                <a:gd name="T65" fmla="*/ 48 h 130"/>
                <a:gd name="T66" fmla="*/ 27 w 134"/>
                <a:gd name="T67" fmla="*/ 48 h 130"/>
                <a:gd name="T68" fmla="*/ 27 w 134"/>
                <a:gd name="T69" fmla="*/ 24 h 130"/>
                <a:gd name="T70" fmla="*/ 53 w 134"/>
                <a:gd name="T71" fmla="*/ 24 h 130"/>
                <a:gd name="T72" fmla="*/ 53 w 134"/>
                <a:gd name="T73" fmla="*/ 15 h 130"/>
                <a:gd name="T74" fmla="*/ 39 w 134"/>
                <a:gd name="T75" fmla="*/ 15 h 130"/>
                <a:gd name="T76" fmla="*/ 39 w 134"/>
                <a:gd name="T77" fmla="*/ 0 h 130"/>
                <a:gd name="T78" fmla="*/ 14 w 134"/>
                <a:gd name="T79" fmla="*/ 0 h 130"/>
                <a:gd name="T80" fmla="*/ 14 w 134"/>
                <a:gd name="T81" fmla="*/ 15 h 130"/>
                <a:gd name="T82" fmla="*/ 0 w 134"/>
                <a:gd name="T83" fmla="*/ 15 h 130"/>
                <a:gd name="T84" fmla="*/ 0 w 134"/>
                <a:gd name="T85" fmla="*/ 24 h 130"/>
                <a:gd name="T86" fmla="*/ 6 w 134"/>
                <a:gd name="T87" fmla="*/ 24 h 130"/>
                <a:gd name="T88" fmla="*/ 6 w 134"/>
                <a:gd name="T89" fmla="*/ 130 h 130"/>
                <a:gd name="T90" fmla="*/ 27 w 134"/>
                <a:gd name="T91" fmla="*/ 130 h 130"/>
                <a:gd name="T92" fmla="*/ 27 w 134"/>
                <a:gd name="T93" fmla="*/ 57 h 130"/>
                <a:gd name="T94" fmla="*/ 34 w 134"/>
                <a:gd name="T95" fmla="*/ 57 h 130"/>
                <a:gd name="T96" fmla="*/ 34 w 134"/>
                <a:gd name="T97" fmla="*/ 130 h 130"/>
                <a:gd name="T98" fmla="*/ 42 w 134"/>
                <a:gd name="T99" fmla="*/ 130 h 130"/>
                <a:gd name="T100" fmla="*/ 52 w 134"/>
                <a:gd name="T101" fmla="*/ 120 h 130"/>
                <a:gd name="T102" fmla="*/ 52 w 134"/>
                <a:gd name="T103" fmla="*/ 57 h 130"/>
                <a:gd name="T104" fmla="*/ 59 w 134"/>
                <a:gd name="T105" fmla="*/ 57 h 130"/>
                <a:gd name="T106" fmla="*/ 59 w 134"/>
                <a:gd name="T107" fmla="*/ 120 h 130"/>
                <a:gd name="T108" fmla="*/ 68 w 134"/>
                <a:gd name="T109" fmla="*/ 130 h 130"/>
                <a:gd name="T110" fmla="*/ 75 w 134"/>
                <a:gd name="T111" fmla="*/ 130 h 130"/>
                <a:gd name="T112" fmla="*/ 79 w 134"/>
                <a:gd name="T113" fmla="*/ 130 h 130"/>
                <a:gd name="T114" fmla="*/ 134 w 134"/>
                <a:gd name="T115" fmla="*/ 130 h 130"/>
                <a:gd name="T116" fmla="*/ 134 w 134"/>
                <a:gd name="T117" fmla="*/ 121 h 130"/>
                <a:gd name="T118" fmla="*/ 84 w 134"/>
                <a:gd name="T119" fmla="*/ 1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30">
                  <a:moveTo>
                    <a:pt x="84" y="121"/>
                  </a:moveTo>
                  <a:cubicBezTo>
                    <a:pt x="82" y="121"/>
                    <a:pt x="79" y="119"/>
                    <a:pt x="79" y="116"/>
                  </a:cubicBezTo>
                  <a:cubicBezTo>
                    <a:pt x="79" y="57"/>
                    <a:pt x="79" y="57"/>
                    <a:pt x="79" y="57"/>
                  </a:cubicBezTo>
                  <a:cubicBezTo>
                    <a:pt x="86" y="57"/>
                    <a:pt x="86" y="57"/>
                    <a:pt x="86" y="57"/>
                  </a:cubicBezTo>
                  <a:cubicBezTo>
                    <a:pt x="86" y="113"/>
                    <a:pt x="86" y="113"/>
                    <a:pt x="86" y="113"/>
                  </a:cubicBezTo>
                  <a:cubicBezTo>
                    <a:pt x="106" y="113"/>
                    <a:pt x="106" y="113"/>
                    <a:pt x="106" y="113"/>
                  </a:cubicBezTo>
                  <a:cubicBezTo>
                    <a:pt x="106" y="57"/>
                    <a:pt x="106" y="57"/>
                    <a:pt x="106" y="57"/>
                  </a:cubicBezTo>
                  <a:cubicBezTo>
                    <a:pt x="109" y="57"/>
                    <a:pt x="109" y="57"/>
                    <a:pt x="109" y="57"/>
                  </a:cubicBezTo>
                  <a:cubicBezTo>
                    <a:pt x="111" y="57"/>
                    <a:pt x="112" y="58"/>
                    <a:pt x="112" y="59"/>
                  </a:cubicBezTo>
                  <a:cubicBezTo>
                    <a:pt x="112" y="113"/>
                    <a:pt x="112" y="113"/>
                    <a:pt x="112" y="113"/>
                  </a:cubicBezTo>
                  <a:cubicBezTo>
                    <a:pt x="133" y="113"/>
                    <a:pt x="133" y="113"/>
                    <a:pt x="133" y="113"/>
                  </a:cubicBezTo>
                  <a:cubicBezTo>
                    <a:pt x="133" y="58"/>
                    <a:pt x="133" y="58"/>
                    <a:pt x="133" y="58"/>
                  </a:cubicBezTo>
                  <a:cubicBezTo>
                    <a:pt x="133" y="52"/>
                    <a:pt x="129" y="48"/>
                    <a:pt x="123" y="48"/>
                  </a:cubicBezTo>
                  <a:cubicBezTo>
                    <a:pt x="115" y="48"/>
                    <a:pt x="115" y="48"/>
                    <a:pt x="115" y="48"/>
                  </a:cubicBezTo>
                  <a:cubicBezTo>
                    <a:pt x="112" y="48"/>
                    <a:pt x="112" y="48"/>
                    <a:pt x="112" y="48"/>
                  </a:cubicBezTo>
                  <a:cubicBezTo>
                    <a:pt x="106" y="48"/>
                    <a:pt x="106" y="48"/>
                    <a:pt x="106" y="48"/>
                  </a:cubicBezTo>
                  <a:cubicBezTo>
                    <a:pt x="106" y="38"/>
                    <a:pt x="106" y="38"/>
                    <a:pt x="106" y="38"/>
                  </a:cubicBezTo>
                  <a:cubicBezTo>
                    <a:pt x="86" y="38"/>
                    <a:pt x="86" y="38"/>
                    <a:pt x="86" y="38"/>
                  </a:cubicBezTo>
                  <a:cubicBezTo>
                    <a:pt x="86" y="48"/>
                    <a:pt x="86" y="48"/>
                    <a:pt x="86" y="48"/>
                  </a:cubicBezTo>
                  <a:cubicBezTo>
                    <a:pt x="79" y="48"/>
                    <a:pt x="79" y="48"/>
                    <a:pt x="79" y="48"/>
                  </a:cubicBezTo>
                  <a:cubicBezTo>
                    <a:pt x="79" y="38"/>
                    <a:pt x="79" y="38"/>
                    <a:pt x="79" y="38"/>
                  </a:cubicBezTo>
                  <a:cubicBezTo>
                    <a:pt x="75" y="38"/>
                    <a:pt x="75" y="38"/>
                    <a:pt x="75" y="38"/>
                  </a:cubicBezTo>
                  <a:cubicBezTo>
                    <a:pt x="81" y="21"/>
                    <a:pt x="81" y="21"/>
                    <a:pt x="81" y="21"/>
                  </a:cubicBezTo>
                  <a:cubicBezTo>
                    <a:pt x="133" y="21"/>
                    <a:pt x="133" y="21"/>
                    <a:pt x="133" y="21"/>
                  </a:cubicBezTo>
                  <a:cubicBezTo>
                    <a:pt x="133" y="13"/>
                    <a:pt x="133" y="13"/>
                    <a:pt x="133" y="13"/>
                  </a:cubicBezTo>
                  <a:cubicBezTo>
                    <a:pt x="84" y="13"/>
                    <a:pt x="84" y="13"/>
                    <a:pt x="84" y="13"/>
                  </a:cubicBezTo>
                  <a:cubicBezTo>
                    <a:pt x="89" y="0"/>
                    <a:pt x="89" y="0"/>
                    <a:pt x="89" y="0"/>
                  </a:cubicBezTo>
                  <a:cubicBezTo>
                    <a:pt x="64" y="0"/>
                    <a:pt x="64" y="0"/>
                    <a:pt x="64" y="0"/>
                  </a:cubicBezTo>
                  <a:cubicBezTo>
                    <a:pt x="50" y="39"/>
                    <a:pt x="50" y="39"/>
                    <a:pt x="50" y="39"/>
                  </a:cubicBezTo>
                  <a:cubicBezTo>
                    <a:pt x="59" y="39"/>
                    <a:pt x="59" y="39"/>
                    <a:pt x="59" y="39"/>
                  </a:cubicBezTo>
                  <a:cubicBezTo>
                    <a:pt x="59" y="48"/>
                    <a:pt x="59" y="48"/>
                    <a:pt x="59" y="48"/>
                  </a:cubicBezTo>
                  <a:cubicBezTo>
                    <a:pt x="52" y="48"/>
                    <a:pt x="52" y="48"/>
                    <a:pt x="52" y="48"/>
                  </a:cubicBezTo>
                  <a:cubicBezTo>
                    <a:pt x="34" y="48"/>
                    <a:pt x="34" y="48"/>
                    <a:pt x="34" y="48"/>
                  </a:cubicBezTo>
                  <a:cubicBezTo>
                    <a:pt x="27" y="48"/>
                    <a:pt x="27" y="48"/>
                    <a:pt x="27" y="48"/>
                  </a:cubicBezTo>
                  <a:cubicBezTo>
                    <a:pt x="27" y="24"/>
                    <a:pt x="27" y="24"/>
                    <a:pt x="27" y="24"/>
                  </a:cubicBezTo>
                  <a:cubicBezTo>
                    <a:pt x="53" y="24"/>
                    <a:pt x="53" y="24"/>
                    <a:pt x="53" y="24"/>
                  </a:cubicBezTo>
                  <a:cubicBezTo>
                    <a:pt x="53" y="15"/>
                    <a:pt x="53" y="15"/>
                    <a:pt x="53" y="15"/>
                  </a:cubicBezTo>
                  <a:cubicBezTo>
                    <a:pt x="39" y="15"/>
                    <a:pt x="39" y="15"/>
                    <a:pt x="39" y="15"/>
                  </a:cubicBezTo>
                  <a:cubicBezTo>
                    <a:pt x="39" y="0"/>
                    <a:pt x="39" y="0"/>
                    <a:pt x="39" y="0"/>
                  </a:cubicBezTo>
                  <a:cubicBezTo>
                    <a:pt x="14" y="0"/>
                    <a:pt x="14" y="0"/>
                    <a:pt x="14" y="0"/>
                  </a:cubicBezTo>
                  <a:cubicBezTo>
                    <a:pt x="14" y="15"/>
                    <a:pt x="14" y="15"/>
                    <a:pt x="14" y="15"/>
                  </a:cubicBezTo>
                  <a:cubicBezTo>
                    <a:pt x="0" y="15"/>
                    <a:pt x="0" y="15"/>
                    <a:pt x="0" y="15"/>
                  </a:cubicBezTo>
                  <a:cubicBezTo>
                    <a:pt x="0" y="24"/>
                    <a:pt x="0" y="24"/>
                    <a:pt x="0" y="24"/>
                  </a:cubicBezTo>
                  <a:cubicBezTo>
                    <a:pt x="6" y="24"/>
                    <a:pt x="6" y="24"/>
                    <a:pt x="6" y="24"/>
                  </a:cubicBezTo>
                  <a:cubicBezTo>
                    <a:pt x="6" y="130"/>
                    <a:pt x="6" y="130"/>
                    <a:pt x="6" y="130"/>
                  </a:cubicBezTo>
                  <a:cubicBezTo>
                    <a:pt x="27" y="130"/>
                    <a:pt x="27" y="130"/>
                    <a:pt x="27" y="130"/>
                  </a:cubicBezTo>
                  <a:cubicBezTo>
                    <a:pt x="27" y="57"/>
                    <a:pt x="27" y="57"/>
                    <a:pt x="27" y="57"/>
                  </a:cubicBezTo>
                  <a:cubicBezTo>
                    <a:pt x="34" y="57"/>
                    <a:pt x="34" y="57"/>
                    <a:pt x="34" y="57"/>
                  </a:cubicBezTo>
                  <a:cubicBezTo>
                    <a:pt x="34" y="130"/>
                    <a:pt x="34" y="130"/>
                    <a:pt x="34" y="130"/>
                  </a:cubicBezTo>
                  <a:cubicBezTo>
                    <a:pt x="42" y="130"/>
                    <a:pt x="42" y="130"/>
                    <a:pt x="42" y="130"/>
                  </a:cubicBezTo>
                  <a:cubicBezTo>
                    <a:pt x="47" y="130"/>
                    <a:pt x="52" y="125"/>
                    <a:pt x="52" y="120"/>
                  </a:cubicBezTo>
                  <a:cubicBezTo>
                    <a:pt x="52" y="57"/>
                    <a:pt x="52" y="57"/>
                    <a:pt x="52" y="57"/>
                  </a:cubicBezTo>
                  <a:cubicBezTo>
                    <a:pt x="59" y="57"/>
                    <a:pt x="59" y="57"/>
                    <a:pt x="59" y="57"/>
                  </a:cubicBezTo>
                  <a:cubicBezTo>
                    <a:pt x="59" y="120"/>
                    <a:pt x="59" y="120"/>
                    <a:pt x="59" y="120"/>
                  </a:cubicBezTo>
                  <a:cubicBezTo>
                    <a:pt x="59" y="125"/>
                    <a:pt x="63" y="130"/>
                    <a:pt x="68" y="130"/>
                  </a:cubicBezTo>
                  <a:cubicBezTo>
                    <a:pt x="75" y="130"/>
                    <a:pt x="75" y="130"/>
                    <a:pt x="75" y="130"/>
                  </a:cubicBezTo>
                  <a:cubicBezTo>
                    <a:pt x="79" y="130"/>
                    <a:pt x="79" y="130"/>
                    <a:pt x="79" y="130"/>
                  </a:cubicBezTo>
                  <a:cubicBezTo>
                    <a:pt x="134" y="130"/>
                    <a:pt x="134" y="130"/>
                    <a:pt x="134" y="130"/>
                  </a:cubicBezTo>
                  <a:cubicBezTo>
                    <a:pt x="134" y="121"/>
                    <a:pt x="134" y="121"/>
                    <a:pt x="134" y="121"/>
                  </a:cubicBezTo>
                  <a:lnTo>
                    <a:pt x="84" y="1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Freeform 21"/>
            <p:cNvSpPr/>
            <p:nvPr userDrawn="1">
              <p:custDataLst>
                <p:tags r:id="rId14"/>
              </p:custDataLst>
            </p:nvPr>
          </p:nvSpPr>
          <p:spPr bwMode="auto">
            <a:xfrm>
              <a:off x="7805738" y="4151312"/>
              <a:ext cx="414338" cy="414338"/>
            </a:xfrm>
            <a:custGeom>
              <a:avLst/>
              <a:gdLst>
                <a:gd name="T0" fmla="*/ 7 w 130"/>
                <a:gd name="T1" fmla="*/ 130 h 130"/>
                <a:gd name="T2" fmla="*/ 34 w 130"/>
                <a:gd name="T3" fmla="*/ 130 h 130"/>
                <a:gd name="T4" fmla="*/ 56 w 130"/>
                <a:gd name="T5" fmla="*/ 68 h 130"/>
                <a:gd name="T6" fmla="*/ 58 w 130"/>
                <a:gd name="T7" fmla="*/ 68 h 130"/>
                <a:gd name="T8" fmla="*/ 83 w 130"/>
                <a:gd name="T9" fmla="*/ 68 h 130"/>
                <a:gd name="T10" fmla="*/ 130 w 130"/>
                <a:gd name="T11" fmla="*/ 68 h 130"/>
                <a:gd name="T12" fmla="*/ 130 w 130"/>
                <a:gd name="T13" fmla="*/ 59 h 130"/>
                <a:gd name="T14" fmla="*/ 83 w 130"/>
                <a:gd name="T15" fmla="*/ 59 h 130"/>
                <a:gd name="T16" fmla="*/ 83 w 130"/>
                <a:gd name="T17" fmla="*/ 32 h 130"/>
                <a:gd name="T18" fmla="*/ 130 w 130"/>
                <a:gd name="T19" fmla="*/ 32 h 130"/>
                <a:gd name="T20" fmla="*/ 130 w 130"/>
                <a:gd name="T21" fmla="*/ 24 h 130"/>
                <a:gd name="T22" fmla="*/ 83 w 130"/>
                <a:gd name="T23" fmla="*/ 24 h 130"/>
                <a:gd name="T24" fmla="*/ 83 w 130"/>
                <a:gd name="T25" fmla="*/ 0 h 130"/>
                <a:gd name="T26" fmla="*/ 58 w 130"/>
                <a:gd name="T27" fmla="*/ 0 h 130"/>
                <a:gd name="T28" fmla="*/ 58 w 130"/>
                <a:gd name="T29" fmla="*/ 24 h 130"/>
                <a:gd name="T30" fmla="*/ 35 w 130"/>
                <a:gd name="T31" fmla="*/ 24 h 130"/>
                <a:gd name="T32" fmla="*/ 44 w 130"/>
                <a:gd name="T33" fmla="*/ 0 h 130"/>
                <a:gd name="T34" fmla="*/ 19 w 130"/>
                <a:gd name="T35" fmla="*/ 0 h 130"/>
                <a:gd name="T36" fmla="*/ 0 w 130"/>
                <a:gd name="T37" fmla="*/ 51 h 130"/>
                <a:gd name="T38" fmla="*/ 15 w 130"/>
                <a:gd name="T39" fmla="*/ 51 h 130"/>
                <a:gd name="T40" fmla="*/ 29 w 130"/>
                <a:gd name="T41" fmla="*/ 42 h 130"/>
                <a:gd name="T42" fmla="*/ 32 w 130"/>
                <a:gd name="T43" fmla="*/ 32 h 130"/>
                <a:gd name="T44" fmla="*/ 58 w 130"/>
                <a:gd name="T45" fmla="*/ 32 h 130"/>
                <a:gd name="T46" fmla="*/ 58 w 130"/>
                <a:gd name="T47" fmla="*/ 59 h 130"/>
                <a:gd name="T48" fmla="*/ 0 w 130"/>
                <a:gd name="T49" fmla="*/ 59 h 130"/>
                <a:gd name="T50" fmla="*/ 0 w 130"/>
                <a:gd name="T51" fmla="*/ 68 h 130"/>
                <a:gd name="T52" fmla="*/ 30 w 130"/>
                <a:gd name="T53" fmla="*/ 68 h 130"/>
                <a:gd name="T54" fmla="*/ 7 w 130"/>
                <a:gd name="T5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30">
                  <a:moveTo>
                    <a:pt x="7" y="130"/>
                  </a:moveTo>
                  <a:cubicBezTo>
                    <a:pt x="34" y="130"/>
                    <a:pt x="34" y="130"/>
                    <a:pt x="34" y="130"/>
                  </a:cubicBezTo>
                  <a:cubicBezTo>
                    <a:pt x="56" y="68"/>
                    <a:pt x="56" y="68"/>
                    <a:pt x="56" y="68"/>
                  </a:cubicBezTo>
                  <a:cubicBezTo>
                    <a:pt x="58" y="68"/>
                    <a:pt x="58" y="68"/>
                    <a:pt x="58" y="68"/>
                  </a:cubicBezTo>
                  <a:cubicBezTo>
                    <a:pt x="83" y="68"/>
                    <a:pt x="83" y="68"/>
                    <a:pt x="83" y="68"/>
                  </a:cubicBezTo>
                  <a:cubicBezTo>
                    <a:pt x="130" y="68"/>
                    <a:pt x="130" y="68"/>
                    <a:pt x="130" y="68"/>
                  </a:cubicBezTo>
                  <a:cubicBezTo>
                    <a:pt x="130" y="59"/>
                    <a:pt x="130" y="59"/>
                    <a:pt x="130" y="59"/>
                  </a:cubicBezTo>
                  <a:cubicBezTo>
                    <a:pt x="83" y="59"/>
                    <a:pt x="83" y="59"/>
                    <a:pt x="83" y="59"/>
                  </a:cubicBezTo>
                  <a:cubicBezTo>
                    <a:pt x="83" y="32"/>
                    <a:pt x="83" y="32"/>
                    <a:pt x="83" y="32"/>
                  </a:cubicBezTo>
                  <a:cubicBezTo>
                    <a:pt x="130" y="32"/>
                    <a:pt x="130" y="32"/>
                    <a:pt x="130" y="32"/>
                  </a:cubicBezTo>
                  <a:cubicBezTo>
                    <a:pt x="130" y="24"/>
                    <a:pt x="130" y="24"/>
                    <a:pt x="130" y="24"/>
                  </a:cubicBezTo>
                  <a:cubicBezTo>
                    <a:pt x="83" y="24"/>
                    <a:pt x="83" y="24"/>
                    <a:pt x="83" y="24"/>
                  </a:cubicBezTo>
                  <a:cubicBezTo>
                    <a:pt x="83" y="0"/>
                    <a:pt x="83" y="0"/>
                    <a:pt x="83" y="0"/>
                  </a:cubicBezTo>
                  <a:cubicBezTo>
                    <a:pt x="58" y="0"/>
                    <a:pt x="58" y="0"/>
                    <a:pt x="58" y="0"/>
                  </a:cubicBezTo>
                  <a:cubicBezTo>
                    <a:pt x="58" y="24"/>
                    <a:pt x="58" y="24"/>
                    <a:pt x="58" y="24"/>
                  </a:cubicBezTo>
                  <a:cubicBezTo>
                    <a:pt x="35" y="24"/>
                    <a:pt x="35" y="24"/>
                    <a:pt x="35" y="24"/>
                  </a:cubicBezTo>
                  <a:cubicBezTo>
                    <a:pt x="44" y="0"/>
                    <a:pt x="44" y="0"/>
                    <a:pt x="44" y="0"/>
                  </a:cubicBezTo>
                  <a:cubicBezTo>
                    <a:pt x="19" y="0"/>
                    <a:pt x="19" y="0"/>
                    <a:pt x="19" y="0"/>
                  </a:cubicBezTo>
                  <a:cubicBezTo>
                    <a:pt x="0" y="51"/>
                    <a:pt x="0" y="51"/>
                    <a:pt x="0" y="51"/>
                  </a:cubicBezTo>
                  <a:cubicBezTo>
                    <a:pt x="15" y="51"/>
                    <a:pt x="15" y="51"/>
                    <a:pt x="15" y="51"/>
                  </a:cubicBezTo>
                  <a:cubicBezTo>
                    <a:pt x="21" y="51"/>
                    <a:pt x="27" y="47"/>
                    <a:pt x="29" y="42"/>
                  </a:cubicBezTo>
                  <a:cubicBezTo>
                    <a:pt x="32" y="32"/>
                    <a:pt x="32" y="32"/>
                    <a:pt x="32" y="32"/>
                  </a:cubicBezTo>
                  <a:cubicBezTo>
                    <a:pt x="58" y="32"/>
                    <a:pt x="58" y="32"/>
                    <a:pt x="58" y="32"/>
                  </a:cubicBezTo>
                  <a:cubicBezTo>
                    <a:pt x="58" y="59"/>
                    <a:pt x="58" y="59"/>
                    <a:pt x="58" y="59"/>
                  </a:cubicBezTo>
                  <a:cubicBezTo>
                    <a:pt x="0" y="59"/>
                    <a:pt x="0" y="59"/>
                    <a:pt x="0" y="59"/>
                  </a:cubicBezTo>
                  <a:cubicBezTo>
                    <a:pt x="0" y="68"/>
                    <a:pt x="0" y="68"/>
                    <a:pt x="0" y="68"/>
                  </a:cubicBezTo>
                  <a:cubicBezTo>
                    <a:pt x="30" y="68"/>
                    <a:pt x="30" y="68"/>
                    <a:pt x="30" y="68"/>
                  </a:cubicBezTo>
                  <a:lnTo>
                    <a:pt x="7" y="1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Freeform 22"/>
            <p:cNvSpPr/>
            <p:nvPr userDrawn="1">
              <p:custDataLst>
                <p:tags r:id="rId15"/>
              </p:custDataLst>
            </p:nvPr>
          </p:nvSpPr>
          <p:spPr bwMode="auto">
            <a:xfrm>
              <a:off x="8616950" y="4616450"/>
              <a:ext cx="114300" cy="130175"/>
            </a:xfrm>
            <a:custGeom>
              <a:avLst/>
              <a:gdLst>
                <a:gd name="T0" fmla="*/ 26 w 72"/>
                <a:gd name="T1" fmla="*/ 48 h 82"/>
                <a:gd name="T2" fmla="*/ 66 w 72"/>
                <a:gd name="T3" fmla="*/ 48 h 82"/>
                <a:gd name="T4" fmla="*/ 66 w 72"/>
                <a:gd name="T5" fmla="*/ 32 h 82"/>
                <a:gd name="T6" fmla="*/ 26 w 72"/>
                <a:gd name="T7" fmla="*/ 32 h 82"/>
                <a:gd name="T8" fmla="*/ 26 w 72"/>
                <a:gd name="T9" fmla="*/ 18 h 82"/>
                <a:gd name="T10" fmla="*/ 70 w 72"/>
                <a:gd name="T11" fmla="*/ 18 h 82"/>
                <a:gd name="T12" fmla="*/ 70 w 72"/>
                <a:gd name="T13" fmla="*/ 0 h 82"/>
                <a:gd name="T14" fmla="*/ 26 w 72"/>
                <a:gd name="T15" fmla="*/ 0 h 82"/>
                <a:gd name="T16" fmla="*/ 0 w 72"/>
                <a:gd name="T17" fmla="*/ 0 h 82"/>
                <a:gd name="T18" fmla="*/ 0 w 72"/>
                <a:gd name="T19" fmla="*/ 18 h 82"/>
                <a:gd name="T20" fmla="*/ 0 w 72"/>
                <a:gd name="T21" fmla="*/ 32 h 82"/>
                <a:gd name="T22" fmla="*/ 0 w 72"/>
                <a:gd name="T23" fmla="*/ 48 h 82"/>
                <a:gd name="T24" fmla="*/ 0 w 72"/>
                <a:gd name="T25" fmla="*/ 64 h 82"/>
                <a:gd name="T26" fmla="*/ 0 w 72"/>
                <a:gd name="T27" fmla="*/ 82 h 82"/>
                <a:gd name="T28" fmla="*/ 26 w 72"/>
                <a:gd name="T29" fmla="*/ 82 h 82"/>
                <a:gd name="T30" fmla="*/ 72 w 72"/>
                <a:gd name="T31" fmla="*/ 82 h 82"/>
                <a:gd name="T32" fmla="*/ 72 w 72"/>
                <a:gd name="T33" fmla="*/ 64 h 82"/>
                <a:gd name="T34" fmla="*/ 26 w 72"/>
                <a:gd name="T35" fmla="*/ 64 h 82"/>
                <a:gd name="T36" fmla="*/ 26 w 72"/>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2" y="82"/>
                  </a:lnTo>
                  <a:lnTo>
                    <a:pt x="72"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Freeform 23"/>
            <p:cNvSpPr/>
            <p:nvPr userDrawn="1">
              <p:custDataLst>
                <p:tags r:id="rId16"/>
              </p:custDataLst>
            </p:nvPr>
          </p:nvSpPr>
          <p:spPr bwMode="auto">
            <a:xfrm>
              <a:off x="8027988" y="4616450"/>
              <a:ext cx="131763" cy="130175"/>
            </a:xfrm>
            <a:custGeom>
              <a:avLst/>
              <a:gdLst>
                <a:gd name="T0" fmla="*/ 57 w 83"/>
                <a:gd name="T1" fmla="*/ 44 h 82"/>
                <a:gd name="T2" fmla="*/ 24 w 83"/>
                <a:gd name="T3" fmla="*/ 0 h 82"/>
                <a:gd name="T4" fmla="*/ 0 w 83"/>
                <a:gd name="T5" fmla="*/ 0 h 82"/>
                <a:gd name="T6" fmla="*/ 0 w 83"/>
                <a:gd name="T7" fmla="*/ 82 h 82"/>
                <a:gd name="T8" fmla="*/ 24 w 83"/>
                <a:gd name="T9" fmla="*/ 82 h 82"/>
                <a:gd name="T10" fmla="*/ 24 w 83"/>
                <a:gd name="T11" fmla="*/ 38 h 82"/>
                <a:gd name="T12" fmla="*/ 57 w 83"/>
                <a:gd name="T13" fmla="*/ 82 h 82"/>
                <a:gd name="T14" fmla="*/ 83 w 83"/>
                <a:gd name="T15" fmla="*/ 82 h 82"/>
                <a:gd name="T16" fmla="*/ 83 w 83"/>
                <a:gd name="T17" fmla="*/ 0 h 82"/>
                <a:gd name="T18" fmla="*/ 57 w 83"/>
                <a:gd name="T19" fmla="*/ 0 h 82"/>
                <a:gd name="T20" fmla="*/ 57 w 83"/>
                <a:gd name="T21"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2">
                  <a:moveTo>
                    <a:pt x="57" y="44"/>
                  </a:moveTo>
                  <a:lnTo>
                    <a:pt x="24" y="0"/>
                  </a:lnTo>
                  <a:lnTo>
                    <a:pt x="0" y="0"/>
                  </a:lnTo>
                  <a:lnTo>
                    <a:pt x="0" y="82"/>
                  </a:lnTo>
                  <a:lnTo>
                    <a:pt x="24" y="82"/>
                  </a:lnTo>
                  <a:lnTo>
                    <a:pt x="24" y="38"/>
                  </a:lnTo>
                  <a:lnTo>
                    <a:pt x="57" y="82"/>
                  </a:lnTo>
                  <a:lnTo>
                    <a:pt x="83" y="82"/>
                  </a:lnTo>
                  <a:lnTo>
                    <a:pt x="83" y="0"/>
                  </a:lnTo>
                  <a:lnTo>
                    <a:pt x="57" y="0"/>
                  </a:lnTo>
                  <a:lnTo>
                    <a:pt x="57"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Freeform 24"/>
            <p:cNvSpPr>
              <a:spLocks noEditPoints="1"/>
            </p:cNvSpPr>
            <p:nvPr userDrawn="1">
              <p:custDataLst>
                <p:tags r:id="rId17"/>
              </p:custDataLst>
            </p:nvPr>
          </p:nvSpPr>
          <p:spPr bwMode="auto">
            <a:xfrm>
              <a:off x="8470900" y="4616450"/>
              <a:ext cx="133350" cy="130175"/>
            </a:xfrm>
            <a:custGeom>
              <a:avLst/>
              <a:gdLst>
                <a:gd name="T0" fmla="*/ 27 w 42"/>
                <a:gd name="T1" fmla="*/ 23 h 41"/>
                <a:gd name="T2" fmla="*/ 38 w 42"/>
                <a:gd name="T3" fmla="*/ 12 h 41"/>
                <a:gd name="T4" fmla="*/ 27 w 42"/>
                <a:gd name="T5" fmla="*/ 0 h 41"/>
                <a:gd name="T6" fmla="*/ 13 w 42"/>
                <a:gd name="T7" fmla="*/ 0 h 41"/>
                <a:gd name="T8" fmla="*/ 3 w 42"/>
                <a:gd name="T9" fmla="*/ 0 h 41"/>
                <a:gd name="T10" fmla="*/ 0 w 42"/>
                <a:gd name="T11" fmla="*/ 0 h 41"/>
                <a:gd name="T12" fmla="*/ 0 w 42"/>
                <a:gd name="T13" fmla="*/ 41 h 41"/>
                <a:gd name="T14" fmla="*/ 13 w 42"/>
                <a:gd name="T15" fmla="*/ 41 h 41"/>
                <a:gd name="T16" fmla="*/ 13 w 42"/>
                <a:gd name="T17" fmla="*/ 25 h 41"/>
                <a:gd name="T18" fmla="*/ 15 w 42"/>
                <a:gd name="T19" fmla="*/ 25 h 41"/>
                <a:gd name="T20" fmla="*/ 19 w 42"/>
                <a:gd name="T21" fmla="*/ 27 h 41"/>
                <a:gd name="T22" fmla="*/ 27 w 42"/>
                <a:gd name="T23" fmla="*/ 41 h 41"/>
                <a:gd name="T24" fmla="*/ 42 w 42"/>
                <a:gd name="T25" fmla="*/ 41 h 41"/>
                <a:gd name="T26" fmla="*/ 35 w 42"/>
                <a:gd name="T27" fmla="*/ 28 h 41"/>
                <a:gd name="T28" fmla="*/ 27 w 42"/>
                <a:gd name="T29" fmla="*/ 23 h 41"/>
                <a:gd name="T30" fmla="*/ 21 w 42"/>
                <a:gd name="T31" fmla="*/ 9 h 41"/>
                <a:gd name="T32" fmla="*/ 25 w 42"/>
                <a:gd name="T33" fmla="*/ 13 h 41"/>
                <a:gd name="T34" fmla="*/ 21 w 42"/>
                <a:gd name="T35" fmla="*/ 17 h 41"/>
                <a:gd name="T36" fmla="*/ 13 w 42"/>
                <a:gd name="T37" fmla="*/ 17 h 41"/>
                <a:gd name="T38" fmla="*/ 13 w 42"/>
                <a:gd name="T39" fmla="*/ 9 h 41"/>
                <a:gd name="T40" fmla="*/ 21 w 42"/>
                <a:gd name="T4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1">
                  <a:moveTo>
                    <a:pt x="27" y="23"/>
                  </a:moveTo>
                  <a:cubicBezTo>
                    <a:pt x="34" y="23"/>
                    <a:pt x="38" y="18"/>
                    <a:pt x="38" y="12"/>
                  </a:cubicBezTo>
                  <a:cubicBezTo>
                    <a:pt x="38" y="5"/>
                    <a:pt x="33" y="0"/>
                    <a:pt x="27" y="0"/>
                  </a:cubicBezTo>
                  <a:cubicBezTo>
                    <a:pt x="13" y="0"/>
                    <a:pt x="13" y="0"/>
                    <a:pt x="13" y="0"/>
                  </a:cubicBezTo>
                  <a:cubicBezTo>
                    <a:pt x="3" y="0"/>
                    <a:pt x="3" y="0"/>
                    <a:pt x="3" y="0"/>
                  </a:cubicBezTo>
                  <a:cubicBezTo>
                    <a:pt x="0" y="0"/>
                    <a:pt x="0" y="0"/>
                    <a:pt x="0" y="0"/>
                  </a:cubicBezTo>
                  <a:cubicBezTo>
                    <a:pt x="0" y="41"/>
                    <a:pt x="0" y="41"/>
                    <a:pt x="0" y="41"/>
                  </a:cubicBezTo>
                  <a:cubicBezTo>
                    <a:pt x="13" y="41"/>
                    <a:pt x="13" y="41"/>
                    <a:pt x="13" y="41"/>
                  </a:cubicBezTo>
                  <a:cubicBezTo>
                    <a:pt x="13" y="25"/>
                    <a:pt x="13" y="25"/>
                    <a:pt x="13" y="25"/>
                  </a:cubicBezTo>
                  <a:cubicBezTo>
                    <a:pt x="15" y="25"/>
                    <a:pt x="15" y="25"/>
                    <a:pt x="15" y="25"/>
                  </a:cubicBezTo>
                  <a:cubicBezTo>
                    <a:pt x="17" y="25"/>
                    <a:pt x="18" y="26"/>
                    <a:pt x="19" y="27"/>
                  </a:cubicBezTo>
                  <a:cubicBezTo>
                    <a:pt x="27" y="41"/>
                    <a:pt x="27" y="41"/>
                    <a:pt x="27" y="41"/>
                  </a:cubicBezTo>
                  <a:cubicBezTo>
                    <a:pt x="42" y="41"/>
                    <a:pt x="42" y="41"/>
                    <a:pt x="42" y="41"/>
                  </a:cubicBezTo>
                  <a:cubicBezTo>
                    <a:pt x="35" y="28"/>
                    <a:pt x="35" y="28"/>
                    <a:pt x="35" y="28"/>
                  </a:cubicBezTo>
                  <a:cubicBezTo>
                    <a:pt x="33" y="26"/>
                    <a:pt x="31" y="24"/>
                    <a:pt x="27" y="23"/>
                  </a:cubicBezTo>
                  <a:close/>
                  <a:moveTo>
                    <a:pt x="21" y="9"/>
                  </a:moveTo>
                  <a:cubicBezTo>
                    <a:pt x="23" y="9"/>
                    <a:pt x="25" y="10"/>
                    <a:pt x="25" y="13"/>
                  </a:cubicBezTo>
                  <a:cubicBezTo>
                    <a:pt x="25" y="15"/>
                    <a:pt x="23" y="17"/>
                    <a:pt x="21" y="17"/>
                  </a:cubicBezTo>
                  <a:cubicBezTo>
                    <a:pt x="13" y="17"/>
                    <a:pt x="13" y="17"/>
                    <a:pt x="13" y="17"/>
                  </a:cubicBezTo>
                  <a:cubicBezTo>
                    <a:pt x="13" y="9"/>
                    <a:pt x="13" y="9"/>
                    <a:pt x="13" y="9"/>
                  </a:cubicBezTo>
                  <a:lnTo>
                    <a:pt x="21"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Freeform 25"/>
            <p:cNvSpPr/>
            <p:nvPr userDrawn="1">
              <p:custDataLst>
                <p:tags r:id="rId18"/>
              </p:custDataLst>
            </p:nvPr>
          </p:nvSpPr>
          <p:spPr bwMode="auto">
            <a:xfrm>
              <a:off x="8334375" y="4616450"/>
              <a:ext cx="111125" cy="130175"/>
            </a:xfrm>
            <a:custGeom>
              <a:avLst/>
              <a:gdLst>
                <a:gd name="T0" fmla="*/ 26 w 70"/>
                <a:gd name="T1" fmla="*/ 48 h 82"/>
                <a:gd name="T2" fmla="*/ 66 w 70"/>
                <a:gd name="T3" fmla="*/ 48 h 82"/>
                <a:gd name="T4" fmla="*/ 66 w 70"/>
                <a:gd name="T5" fmla="*/ 32 h 82"/>
                <a:gd name="T6" fmla="*/ 26 w 70"/>
                <a:gd name="T7" fmla="*/ 32 h 82"/>
                <a:gd name="T8" fmla="*/ 26 w 70"/>
                <a:gd name="T9" fmla="*/ 18 h 82"/>
                <a:gd name="T10" fmla="*/ 70 w 70"/>
                <a:gd name="T11" fmla="*/ 18 h 82"/>
                <a:gd name="T12" fmla="*/ 70 w 70"/>
                <a:gd name="T13" fmla="*/ 0 h 82"/>
                <a:gd name="T14" fmla="*/ 26 w 70"/>
                <a:gd name="T15" fmla="*/ 0 h 82"/>
                <a:gd name="T16" fmla="*/ 0 w 70"/>
                <a:gd name="T17" fmla="*/ 0 h 82"/>
                <a:gd name="T18" fmla="*/ 0 w 70"/>
                <a:gd name="T19" fmla="*/ 18 h 82"/>
                <a:gd name="T20" fmla="*/ 0 w 70"/>
                <a:gd name="T21" fmla="*/ 32 h 82"/>
                <a:gd name="T22" fmla="*/ 0 w 70"/>
                <a:gd name="T23" fmla="*/ 48 h 82"/>
                <a:gd name="T24" fmla="*/ 0 w 70"/>
                <a:gd name="T25" fmla="*/ 64 h 82"/>
                <a:gd name="T26" fmla="*/ 0 w 70"/>
                <a:gd name="T27" fmla="*/ 82 h 82"/>
                <a:gd name="T28" fmla="*/ 26 w 70"/>
                <a:gd name="T29" fmla="*/ 82 h 82"/>
                <a:gd name="T30" fmla="*/ 70 w 70"/>
                <a:gd name="T31" fmla="*/ 82 h 82"/>
                <a:gd name="T32" fmla="*/ 70 w 70"/>
                <a:gd name="T33" fmla="*/ 64 h 82"/>
                <a:gd name="T34" fmla="*/ 26 w 70"/>
                <a:gd name="T35" fmla="*/ 64 h 82"/>
                <a:gd name="T36" fmla="*/ 26 w 70"/>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0" y="82"/>
                  </a:lnTo>
                  <a:lnTo>
                    <a:pt x="70"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Rectangle 26"/>
            <p:cNvSpPr>
              <a:spLocks noChangeArrowheads="1"/>
            </p:cNvSpPr>
            <p:nvPr userDrawn="1">
              <p:custDataLst>
                <p:tags r:id="rId19"/>
              </p:custDataLst>
            </p:nvPr>
          </p:nvSpPr>
          <p:spPr bwMode="auto">
            <a:xfrm>
              <a:off x="7954963" y="4616450"/>
              <a:ext cx="41275" cy="130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1" name="Freeform 27"/>
            <p:cNvSpPr/>
            <p:nvPr userDrawn="1">
              <p:custDataLst>
                <p:tags r:id="rId20"/>
              </p:custDataLst>
            </p:nvPr>
          </p:nvSpPr>
          <p:spPr bwMode="auto">
            <a:xfrm>
              <a:off x="8181975" y="4616450"/>
              <a:ext cx="130175" cy="133350"/>
            </a:xfrm>
            <a:custGeom>
              <a:avLst/>
              <a:gdLst>
                <a:gd name="T0" fmla="*/ 22 w 41"/>
                <a:gd name="T1" fmla="*/ 32 h 42"/>
                <a:gd name="T2" fmla="*/ 13 w 41"/>
                <a:gd name="T3" fmla="*/ 24 h 42"/>
                <a:gd name="T4" fmla="*/ 13 w 41"/>
                <a:gd name="T5" fmla="*/ 17 h 42"/>
                <a:gd name="T6" fmla="*/ 21 w 41"/>
                <a:gd name="T7" fmla="*/ 9 h 42"/>
                <a:gd name="T8" fmla="*/ 22 w 41"/>
                <a:gd name="T9" fmla="*/ 9 h 42"/>
                <a:gd name="T10" fmla="*/ 22 w 41"/>
                <a:gd name="T11" fmla="*/ 9 h 42"/>
                <a:gd name="T12" fmla="*/ 29 w 41"/>
                <a:gd name="T13" fmla="*/ 15 h 42"/>
                <a:gd name="T14" fmla="*/ 41 w 41"/>
                <a:gd name="T15" fmla="*/ 12 h 42"/>
                <a:gd name="T16" fmla="*/ 23 w 41"/>
                <a:gd name="T17" fmla="*/ 0 h 42"/>
                <a:gd name="T18" fmla="*/ 21 w 41"/>
                <a:gd name="T19" fmla="*/ 0 h 42"/>
                <a:gd name="T20" fmla="*/ 18 w 41"/>
                <a:gd name="T21" fmla="*/ 0 h 42"/>
                <a:gd name="T22" fmla="*/ 0 w 41"/>
                <a:gd name="T23" fmla="*/ 18 h 42"/>
                <a:gd name="T24" fmla="*/ 0 w 41"/>
                <a:gd name="T25" fmla="*/ 23 h 42"/>
                <a:gd name="T26" fmla="*/ 18 w 41"/>
                <a:gd name="T27" fmla="*/ 42 h 42"/>
                <a:gd name="T28" fmla="*/ 21 w 41"/>
                <a:gd name="T29" fmla="*/ 42 h 42"/>
                <a:gd name="T30" fmla="*/ 23 w 41"/>
                <a:gd name="T31" fmla="*/ 42 h 42"/>
                <a:gd name="T32" fmla="*/ 41 w 41"/>
                <a:gd name="T33" fmla="*/ 28 h 42"/>
                <a:gd name="T34" fmla="*/ 30 w 41"/>
                <a:gd name="T35" fmla="*/ 25 h 42"/>
                <a:gd name="T36" fmla="*/ 22 w 41"/>
                <a:gd name="T37"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42">
                  <a:moveTo>
                    <a:pt x="22" y="32"/>
                  </a:moveTo>
                  <a:cubicBezTo>
                    <a:pt x="17" y="32"/>
                    <a:pt x="13" y="29"/>
                    <a:pt x="13" y="24"/>
                  </a:cubicBezTo>
                  <a:cubicBezTo>
                    <a:pt x="13" y="17"/>
                    <a:pt x="13" y="17"/>
                    <a:pt x="13" y="17"/>
                  </a:cubicBezTo>
                  <a:cubicBezTo>
                    <a:pt x="13" y="13"/>
                    <a:pt x="17" y="9"/>
                    <a:pt x="21" y="9"/>
                  </a:cubicBezTo>
                  <a:cubicBezTo>
                    <a:pt x="22" y="9"/>
                    <a:pt x="22" y="9"/>
                    <a:pt x="22" y="9"/>
                  </a:cubicBezTo>
                  <a:cubicBezTo>
                    <a:pt x="22" y="9"/>
                    <a:pt x="22" y="9"/>
                    <a:pt x="22" y="9"/>
                  </a:cubicBezTo>
                  <a:cubicBezTo>
                    <a:pt x="25" y="9"/>
                    <a:pt x="28" y="12"/>
                    <a:pt x="29" y="15"/>
                  </a:cubicBezTo>
                  <a:cubicBezTo>
                    <a:pt x="41" y="12"/>
                    <a:pt x="41" y="12"/>
                    <a:pt x="41" y="12"/>
                  </a:cubicBezTo>
                  <a:cubicBezTo>
                    <a:pt x="39" y="5"/>
                    <a:pt x="32" y="0"/>
                    <a:pt x="23" y="0"/>
                  </a:cubicBezTo>
                  <a:cubicBezTo>
                    <a:pt x="21" y="0"/>
                    <a:pt x="21" y="0"/>
                    <a:pt x="21" y="0"/>
                  </a:cubicBezTo>
                  <a:cubicBezTo>
                    <a:pt x="18" y="0"/>
                    <a:pt x="18" y="0"/>
                    <a:pt x="18" y="0"/>
                  </a:cubicBezTo>
                  <a:cubicBezTo>
                    <a:pt x="8" y="0"/>
                    <a:pt x="0" y="8"/>
                    <a:pt x="0" y="18"/>
                  </a:cubicBezTo>
                  <a:cubicBezTo>
                    <a:pt x="0" y="23"/>
                    <a:pt x="0" y="23"/>
                    <a:pt x="0" y="23"/>
                  </a:cubicBezTo>
                  <a:cubicBezTo>
                    <a:pt x="0" y="34"/>
                    <a:pt x="8" y="42"/>
                    <a:pt x="18" y="42"/>
                  </a:cubicBezTo>
                  <a:cubicBezTo>
                    <a:pt x="21" y="42"/>
                    <a:pt x="21" y="42"/>
                    <a:pt x="21" y="42"/>
                  </a:cubicBezTo>
                  <a:cubicBezTo>
                    <a:pt x="23" y="42"/>
                    <a:pt x="23" y="42"/>
                    <a:pt x="23" y="42"/>
                  </a:cubicBezTo>
                  <a:cubicBezTo>
                    <a:pt x="32" y="42"/>
                    <a:pt x="39" y="36"/>
                    <a:pt x="41" y="28"/>
                  </a:cubicBezTo>
                  <a:cubicBezTo>
                    <a:pt x="30" y="25"/>
                    <a:pt x="30" y="25"/>
                    <a:pt x="30" y="25"/>
                  </a:cubicBezTo>
                  <a:cubicBezTo>
                    <a:pt x="29" y="29"/>
                    <a:pt x="26" y="32"/>
                    <a:pt x="22"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4" name="Freeform 28"/>
            <p:cNvSpPr/>
            <p:nvPr userDrawn="1">
              <p:custDataLst>
                <p:tags r:id="rId21"/>
              </p:custDataLst>
            </p:nvPr>
          </p:nvSpPr>
          <p:spPr bwMode="auto">
            <a:xfrm>
              <a:off x="7808913" y="4610100"/>
              <a:ext cx="123825" cy="139700"/>
            </a:xfrm>
            <a:custGeom>
              <a:avLst/>
              <a:gdLst>
                <a:gd name="T0" fmla="*/ 21 w 39"/>
                <a:gd name="T1" fmla="*/ 16 h 44"/>
                <a:gd name="T2" fmla="*/ 14 w 39"/>
                <a:gd name="T3" fmla="*/ 12 h 44"/>
                <a:gd name="T4" fmla="*/ 20 w 39"/>
                <a:gd name="T5" fmla="*/ 9 h 44"/>
                <a:gd name="T6" fmla="*/ 25 w 39"/>
                <a:gd name="T7" fmla="*/ 14 h 44"/>
                <a:gd name="T8" fmla="*/ 38 w 39"/>
                <a:gd name="T9" fmla="*/ 14 h 44"/>
                <a:gd name="T10" fmla="*/ 26 w 39"/>
                <a:gd name="T11" fmla="*/ 2 h 44"/>
                <a:gd name="T12" fmla="*/ 2 w 39"/>
                <a:gd name="T13" fmla="*/ 14 h 44"/>
                <a:gd name="T14" fmla="*/ 26 w 39"/>
                <a:gd name="T15" fmla="*/ 30 h 44"/>
                <a:gd name="T16" fmla="*/ 20 w 39"/>
                <a:gd name="T17" fmla="*/ 36 h 44"/>
                <a:gd name="T18" fmla="*/ 13 w 39"/>
                <a:gd name="T19" fmla="*/ 29 h 44"/>
                <a:gd name="T20" fmla="*/ 0 w 39"/>
                <a:gd name="T21" fmla="*/ 30 h 44"/>
                <a:gd name="T22" fmla="*/ 4 w 39"/>
                <a:gd name="T23" fmla="*/ 39 h 44"/>
                <a:gd name="T24" fmla="*/ 21 w 39"/>
                <a:gd name="T25" fmla="*/ 44 h 44"/>
                <a:gd name="T26" fmla="*/ 39 w 39"/>
                <a:gd name="T27" fmla="*/ 28 h 44"/>
                <a:gd name="T28" fmla="*/ 21 w 39"/>
                <a:gd name="T29"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4">
                  <a:moveTo>
                    <a:pt x="21" y="16"/>
                  </a:moveTo>
                  <a:cubicBezTo>
                    <a:pt x="18" y="16"/>
                    <a:pt x="14" y="15"/>
                    <a:pt x="14" y="12"/>
                  </a:cubicBezTo>
                  <a:cubicBezTo>
                    <a:pt x="14" y="10"/>
                    <a:pt x="18" y="9"/>
                    <a:pt x="20" y="9"/>
                  </a:cubicBezTo>
                  <a:cubicBezTo>
                    <a:pt x="23" y="10"/>
                    <a:pt x="25" y="12"/>
                    <a:pt x="25" y="14"/>
                  </a:cubicBezTo>
                  <a:cubicBezTo>
                    <a:pt x="33" y="14"/>
                    <a:pt x="38" y="14"/>
                    <a:pt x="38" y="14"/>
                  </a:cubicBezTo>
                  <a:cubicBezTo>
                    <a:pt x="38" y="12"/>
                    <a:pt x="37" y="4"/>
                    <a:pt x="26" y="2"/>
                  </a:cubicBezTo>
                  <a:cubicBezTo>
                    <a:pt x="14" y="0"/>
                    <a:pt x="1" y="3"/>
                    <a:pt x="2" y="14"/>
                  </a:cubicBezTo>
                  <a:cubicBezTo>
                    <a:pt x="3" y="28"/>
                    <a:pt x="24" y="25"/>
                    <a:pt x="26" y="30"/>
                  </a:cubicBezTo>
                  <a:cubicBezTo>
                    <a:pt x="27" y="33"/>
                    <a:pt x="26" y="36"/>
                    <a:pt x="20" y="36"/>
                  </a:cubicBezTo>
                  <a:cubicBezTo>
                    <a:pt x="14" y="36"/>
                    <a:pt x="13" y="30"/>
                    <a:pt x="13" y="29"/>
                  </a:cubicBezTo>
                  <a:cubicBezTo>
                    <a:pt x="0" y="30"/>
                    <a:pt x="0" y="30"/>
                    <a:pt x="0" y="30"/>
                  </a:cubicBezTo>
                  <a:cubicBezTo>
                    <a:pt x="0" y="30"/>
                    <a:pt x="1" y="35"/>
                    <a:pt x="4" y="39"/>
                  </a:cubicBezTo>
                  <a:cubicBezTo>
                    <a:pt x="8" y="43"/>
                    <a:pt x="14" y="44"/>
                    <a:pt x="21" y="44"/>
                  </a:cubicBezTo>
                  <a:cubicBezTo>
                    <a:pt x="28" y="44"/>
                    <a:pt x="39" y="41"/>
                    <a:pt x="39" y="28"/>
                  </a:cubicBezTo>
                  <a:cubicBezTo>
                    <a:pt x="39" y="20"/>
                    <a:pt x="28" y="17"/>
                    <a:pt x="21"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cxnSp>
        <p:nvCxnSpPr>
          <p:cNvPr id="12" name="直接连接符 11"/>
          <p:cNvCxnSpPr/>
          <p:nvPr userDrawn="1"/>
        </p:nvCxnSpPr>
        <p:spPr>
          <a:xfrm>
            <a:off x="1152525" y="817880"/>
            <a:ext cx="10467975" cy="44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7_比较">
    <p:spTree>
      <p:nvGrpSpPr>
        <p:cNvPr id="1" name=""/>
        <p:cNvGrpSpPr/>
        <p:nvPr/>
      </p:nvGrpSpPr>
      <p:grpSpPr>
        <a:xfrm>
          <a:off x="0" y="0"/>
          <a:ext cx="0" cy="0"/>
          <a:chOff x="0" y="0"/>
          <a:chExt cx="0" cy="0"/>
        </a:xfrm>
      </p:grpSpPr>
      <p:pic>
        <p:nvPicPr>
          <p:cNvPr id="10" name="图片 9" descr="cfdc2cda80d7eb4f076bdd804a043b8"/>
          <p:cNvPicPr>
            <a:picLocks noChangeAspect="1"/>
          </p:cNvPicPr>
          <p:nvPr userDrawn="1">
            <p:custDataLst>
              <p:tags r:id="rId2"/>
            </p:custDataLst>
          </p:nvPr>
        </p:nvPicPr>
        <p:blipFill>
          <a:blip r:embed="rId3"/>
          <a:stretch>
            <a:fillRect/>
          </a:stretch>
        </p:blipFill>
        <p:spPr>
          <a:xfrm>
            <a:off x="0" y="0"/>
            <a:ext cx="2571750" cy="1892935"/>
          </a:xfrm>
          <a:prstGeom prst="rect">
            <a:avLst/>
          </a:prstGeom>
        </p:spPr>
      </p:pic>
      <p:sp>
        <p:nvSpPr>
          <p:cNvPr id="2" name="标题 1"/>
          <p:cNvSpPr>
            <a:spLocks noGrp="1"/>
          </p:cNvSpPr>
          <p:nvPr>
            <p:ph type="title"/>
            <p:custDataLst>
              <p:tags r:id="rId4"/>
            </p:custDataLst>
          </p:nvPr>
        </p:nvSpPr>
        <p:spPr>
          <a:xfrm>
            <a:off x="1307465" y="93980"/>
            <a:ext cx="7035800" cy="741045"/>
          </a:xfrm>
        </p:spPr>
        <p:txBody>
          <a:bodyPr vert="horz" lIns="90000" tIns="46800" rIns="90000" bIns="46800" rtlCol="0" anchor="ctr" anchorCtr="0">
            <a:normAutofit/>
          </a:bodyPr>
          <a:lstStyle>
            <a:lvl1pPr>
              <a:defRPr sz="3200" b="1">
                <a:solidFill>
                  <a:srgbClr val="00418A"/>
                </a:solidFill>
              </a:defRPr>
            </a:lvl1pPr>
          </a:lstStyle>
          <a:p>
            <a:pPr lvl="0"/>
            <a:r>
              <a:rPr lang="zh-CN" altLang="en-US" smtClean="0"/>
              <a:t>单击此处编辑母版标题样式</a:t>
            </a:r>
            <a:endParaRPr lang="zh-CN" altLang="en-US"/>
          </a:p>
        </p:txBody>
      </p:sp>
      <p:sp>
        <p:nvSpPr>
          <p:cNvPr id="7" name="日期占位符 6"/>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grpSp>
        <p:nvGrpSpPr>
          <p:cNvPr id="1044" name="组合 1043"/>
          <p:cNvGrpSpPr/>
          <p:nvPr userDrawn="1"/>
        </p:nvGrpSpPr>
        <p:grpSpPr>
          <a:xfrm>
            <a:off x="10527030" y="132080"/>
            <a:ext cx="1235710" cy="549910"/>
            <a:chOff x="6942138" y="4017962"/>
            <a:chExt cx="1789112" cy="795338"/>
          </a:xfrm>
        </p:grpSpPr>
        <p:sp>
          <p:nvSpPr>
            <p:cNvPr id="19" name="Freeform 15"/>
            <p:cNvSpPr/>
            <p:nvPr userDrawn="1">
              <p:custDataLst>
                <p:tags r:id="rId8"/>
              </p:custDataLst>
            </p:nvPr>
          </p:nvSpPr>
          <p:spPr bwMode="auto">
            <a:xfrm>
              <a:off x="7119938" y="4106862"/>
              <a:ext cx="387350" cy="461963"/>
            </a:xfrm>
            <a:custGeom>
              <a:avLst/>
              <a:gdLst>
                <a:gd name="T0" fmla="*/ 144 w 244"/>
                <a:gd name="T1" fmla="*/ 211 h 291"/>
                <a:gd name="T2" fmla="*/ 66 w 244"/>
                <a:gd name="T3" fmla="*/ 291 h 291"/>
                <a:gd name="T4" fmla="*/ 166 w 244"/>
                <a:gd name="T5" fmla="*/ 291 h 291"/>
                <a:gd name="T6" fmla="*/ 244 w 244"/>
                <a:gd name="T7" fmla="*/ 211 h 291"/>
                <a:gd name="T8" fmla="*/ 100 w 244"/>
                <a:gd name="T9" fmla="*/ 67 h 291"/>
                <a:gd name="T10" fmla="*/ 144 w 244"/>
                <a:gd name="T11" fmla="*/ 22 h 291"/>
                <a:gd name="T12" fmla="*/ 178 w 244"/>
                <a:gd name="T13" fmla="*/ 22 h 291"/>
                <a:gd name="T14" fmla="*/ 200 w 244"/>
                <a:gd name="T15" fmla="*/ 0 h 291"/>
                <a:gd name="T16" fmla="*/ 66 w 244"/>
                <a:gd name="T17" fmla="*/ 0 h 291"/>
                <a:gd name="T18" fmla="*/ 0 w 244"/>
                <a:gd name="T19" fmla="*/ 67 h 291"/>
                <a:gd name="T20" fmla="*/ 144 w 244"/>
                <a:gd name="T21" fmla="*/ 21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91">
                  <a:moveTo>
                    <a:pt x="144" y="211"/>
                  </a:moveTo>
                  <a:lnTo>
                    <a:pt x="66" y="291"/>
                  </a:lnTo>
                  <a:lnTo>
                    <a:pt x="166" y="291"/>
                  </a:lnTo>
                  <a:lnTo>
                    <a:pt x="244" y="211"/>
                  </a:lnTo>
                  <a:lnTo>
                    <a:pt x="100" y="67"/>
                  </a:lnTo>
                  <a:lnTo>
                    <a:pt x="144" y="22"/>
                  </a:lnTo>
                  <a:lnTo>
                    <a:pt x="178" y="22"/>
                  </a:lnTo>
                  <a:lnTo>
                    <a:pt x="200" y="0"/>
                  </a:lnTo>
                  <a:lnTo>
                    <a:pt x="66" y="0"/>
                  </a:lnTo>
                  <a:lnTo>
                    <a:pt x="0" y="67"/>
                  </a:lnTo>
                  <a:lnTo>
                    <a:pt x="144" y="211"/>
                  </a:lnTo>
                  <a:close/>
                </a:path>
              </a:pathLst>
            </a:custGeom>
            <a:solidFill>
              <a:srgbClr val="0042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Freeform 16"/>
            <p:cNvSpPr/>
            <p:nvPr userDrawn="1">
              <p:custDataLst>
                <p:tags r:id="rId9"/>
              </p:custDataLst>
            </p:nvPr>
          </p:nvSpPr>
          <p:spPr bwMode="auto">
            <a:xfrm>
              <a:off x="7332663" y="4017962"/>
              <a:ext cx="406400" cy="249238"/>
            </a:xfrm>
            <a:custGeom>
              <a:avLst/>
              <a:gdLst>
                <a:gd name="T0" fmla="*/ 88 w 128"/>
                <a:gd name="T1" fmla="*/ 0 h 78"/>
                <a:gd name="T2" fmla="*/ 70 w 128"/>
                <a:gd name="T3" fmla="*/ 7 h 78"/>
                <a:gd name="T4" fmla="*/ 0 w 128"/>
                <a:gd name="T5" fmla="*/ 78 h 78"/>
                <a:gd name="T6" fmla="*/ 38 w 128"/>
                <a:gd name="T7" fmla="*/ 78 h 78"/>
                <a:gd name="T8" fmla="*/ 58 w 128"/>
                <a:gd name="T9" fmla="*/ 70 h 78"/>
                <a:gd name="T10" fmla="*/ 128 w 128"/>
                <a:gd name="T11" fmla="*/ 0 h 78"/>
                <a:gd name="T12" fmla="*/ 88 w 128"/>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28" h="78">
                  <a:moveTo>
                    <a:pt x="88" y="0"/>
                  </a:moveTo>
                  <a:cubicBezTo>
                    <a:pt x="87" y="0"/>
                    <a:pt x="78" y="0"/>
                    <a:pt x="70" y="7"/>
                  </a:cubicBezTo>
                  <a:cubicBezTo>
                    <a:pt x="65" y="12"/>
                    <a:pt x="0" y="78"/>
                    <a:pt x="0" y="78"/>
                  </a:cubicBezTo>
                  <a:cubicBezTo>
                    <a:pt x="38" y="78"/>
                    <a:pt x="38" y="78"/>
                    <a:pt x="38" y="78"/>
                  </a:cubicBezTo>
                  <a:cubicBezTo>
                    <a:pt x="38" y="78"/>
                    <a:pt x="50" y="78"/>
                    <a:pt x="58" y="70"/>
                  </a:cubicBezTo>
                  <a:cubicBezTo>
                    <a:pt x="66" y="62"/>
                    <a:pt x="128" y="0"/>
                    <a:pt x="128" y="0"/>
                  </a:cubicBezTo>
                  <a:cubicBezTo>
                    <a:pt x="88" y="0"/>
                    <a:pt x="88" y="0"/>
                    <a:pt x="88" y="0"/>
                  </a:cubicBez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Freeform 17"/>
            <p:cNvSpPr/>
            <p:nvPr userDrawn="1">
              <p:custDataLst>
                <p:tags r:id="rId10"/>
              </p:custDataLst>
            </p:nvPr>
          </p:nvSpPr>
          <p:spPr bwMode="auto">
            <a:xfrm>
              <a:off x="7018338" y="4425950"/>
              <a:ext cx="301625" cy="142875"/>
            </a:xfrm>
            <a:custGeom>
              <a:avLst/>
              <a:gdLst>
                <a:gd name="T0" fmla="*/ 0 w 190"/>
                <a:gd name="T1" fmla="*/ 90 h 90"/>
                <a:gd name="T2" fmla="*/ 102 w 190"/>
                <a:gd name="T3" fmla="*/ 90 h 90"/>
                <a:gd name="T4" fmla="*/ 190 w 190"/>
                <a:gd name="T5" fmla="*/ 0 h 90"/>
                <a:gd name="T6" fmla="*/ 90 w 190"/>
                <a:gd name="T7" fmla="*/ 0 h 90"/>
                <a:gd name="T8" fmla="*/ 0 w 190"/>
                <a:gd name="T9" fmla="*/ 90 h 90"/>
              </a:gdLst>
              <a:ahLst/>
              <a:cxnLst>
                <a:cxn ang="0">
                  <a:pos x="T0" y="T1"/>
                </a:cxn>
                <a:cxn ang="0">
                  <a:pos x="T2" y="T3"/>
                </a:cxn>
                <a:cxn ang="0">
                  <a:pos x="T4" y="T5"/>
                </a:cxn>
                <a:cxn ang="0">
                  <a:pos x="T6" y="T7"/>
                </a:cxn>
                <a:cxn ang="0">
                  <a:pos x="T8" y="T9"/>
                </a:cxn>
              </a:cxnLst>
              <a:rect l="0" t="0" r="r" b="b"/>
              <a:pathLst>
                <a:path w="190" h="90">
                  <a:moveTo>
                    <a:pt x="0" y="90"/>
                  </a:moveTo>
                  <a:lnTo>
                    <a:pt x="102" y="90"/>
                  </a:lnTo>
                  <a:lnTo>
                    <a:pt x="190" y="0"/>
                  </a:lnTo>
                  <a:lnTo>
                    <a:pt x="90" y="0"/>
                  </a:lnTo>
                  <a:lnTo>
                    <a:pt x="0" y="90"/>
                  </a:ln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Freeform 18"/>
            <p:cNvSpPr/>
            <p:nvPr userDrawn="1">
              <p:custDataLst>
                <p:tags r:id="rId11"/>
              </p:custDataLst>
            </p:nvPr>
          </p:nvSpPr>
          <p:spPr bwMode="auto">
            <a:xfrm>
              <a:off x="6942138" y="4106862"/>
              <a:ext cx="673100" cy="706438"/>
            </a:xfrm>
            <a:custGeom>
              <a:avLst/>
              <a:gdLst>
                <a:gd name="T0" fmla="*/ 190 w 212"/>
                <a:gd name="T1" fmla="*/ 128 h 222"/>
                <a:gd name="T2" fmla="*/ 175 w 212"/>
                <a:gd name="T3" fmla="*/ 162 h 222"/>
                <a:gd name="T4" fmla="*/ 114 w 212"/>
                <a:gd name="T5" fmla="*/ 198 h 222"/>
                <a:gd name="T6" fmla="*/ 106 w 212"/>
                <a:gd name="T7" fmla="*/ 200 h 222"/>
                <a:gd name="T8" fmla="*/ 97 w 212"/>
                <a:gd name="T9" fmla="*/ 198 h 222"/>
                <a:gd name="T10" fmla="*/ 37 w 212"/>
                <a:gd name="T11" fmla="*/ 163 h 222"/>
                <a:gd name="T12" fmla="*/ 22 w 212"/>
                <a:gd name="T13" fmla="*/ 128 h 222"/>
                <a:gd name="T14" fmla="*/ 22 w 212"/>
                <a:gd name="T15" fmla="*/ 22 h 222"/>
                <a:gd name="T16" fmla="*/ 27 w 212"/>
                <a:gd name="T17" fmla="*/ 17 h 222"/>
                <a:gd name="T18" fmla="*/ 49 w 212"/>
                <a:gd name="T19" fmla="*/ 17 h 222"/>
                <a:gd name="T20" fmla="*/ 67 w 212"/>
                <a:gd name="T21" fmla="*/ 0 h 222"/>
                <a:gd name="T22" fmla="*/ 21 w 212"/>
                <a:gd name="T23" fmla="*/ 0 h 222"/>
                <a:gd name="T24" fmla="*/ 0 w 212"/>
                <a:gd name="T25" fmla="*/ 21 h 222"/>
                <a:gd name="T26" fmla="*/ 0 w 212"/>
                <a:gd name="T27" fmla="*/ 138 h 222"/>
                <a:gd name="T28" fmla="*/ 25 w 212"/>
                <a:gd name="T29" fmla="*/ 179 h 222"/>
                <a:gd name="T30" fmla="*/ 95 w 212"/>
                <a:gd name="T31" fmla="*/ 219 h 222"/>
                <a:gd name="T32" fmla="*/ 106 w 212"/>
                <a:gd name="T33" fmla="*/ 222 h 222"/>
                <a:gd name="T34" fmla="*/ 117 w 212"/>
                <a:gd name="T35" fmla="*/ 219 h 222"/>
                <a:gd name="T36" fmla="*/ 187 w 212"/>
                <a:gd name="T37" fmla="*/ 179 h 222"/>
                <a:gd name="T38" fmla="*/ 212 w 212"/>
                <a:gd name="T39" fmla="*/ 138 h 222"/>
                <a:gd name="T40" fmla="*/ 212 w 212"/>
                <a:gd name="T41" fmla="*/ 33 h 222"/>
                <a:gd name="T42" fmla="*/ 190 w 212"/>
                <a:gd name="T43" fmla="*/ 55 h 222"/>
                <a:gd name="T44" fmla="*/ 190 w 212"/>
                <a:gd name="T45" fmla="*/ 12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222">
                  <a:moveTo>
                    <a:pt x="190" y="128"/>
                  </a:moveTo>
                  <a:cubicBezTo>
                    <a:pt x="190" y="142"/>
                    <a:pt x="186" y="156"/>
                    <a:pt x="175" y="162"/>
                  </a:cubicBezTo>
                  <a:cubicBezTo>
                    <a:pt x="114" y="198"/>
                    <a:pt x="114" y="198"/>
                    <a:pt x="114" y="198"/>
                  </a:cubicBezTo>
                  <a:cubicBezTo>
                    <a:pt x="112" y="199"/>
                    <a:pt x="109" y="200"/>
                    <a:pt x="106" y="200"/>
                  </a:cubicBezTo>
                  <a:cubicBezTo>
                    <a:pt x="103" y="200"/>
                    <a:pt x="100" y="199"/>
                    <a:pt x="97" y="198"/>
                  </a:cubicBezTo>
                  <a:cubicBezTo>
                    <a:pt x="37" y="163"/>
                    <a:pt x="37" y="163"/>
                    <a:pt x="37" y="163"/>
                  </a:cubicBezTo>
                  <a:cubicBezTo>
                    <a:pt x="26" y="156"/>
                    <a:pt x="22" y="142"/>
                    <a:pt x="22" y="128"/>
                  </a:cubicBezTo>
                  <a:cubicBezTo>
                    <a:pt x="22" y="22"/>
                    <a:pt x="22" y="22"/>
                    <a:pt x="22" y="22"/>
                  </a:cubicBezTo>
                  <a:cubicBezTo>
                    <a:pt x="22" y="19"/>
                    <a:pt x="24" y="17"/>
                    <a:pt x="27" y="17"/>
                  </a:cubicBezTo>
                  <a:cubicBezTo>
                    <a:pt x="49" y="17"/>
                    <a:pt x="49" y="17"/>
                    <a:pt x="49" y="17"/>
                  </a:cubicBezTo>
                  <a:cubicBezTo>
                    <a:pt x="67" y="0"/>
                    <a:pt x="67" y="0"/>
                    <a:pt x="67" y="0"/>
                  </a:cubicBezTo>
                  <a:cubicBezTo>
                    <a:pt x="21" y="0"/>
                    <a:pt x="21" y="0"/>
                    <a:pt x="21" y="0"/>
                  </a:cubicBezTo>
                  <a:cubicBezTo>
                    <a:pt x="9" y="0"/>
                    <a:pt x="0" y="9"/>
                    <a:pt x="0" y="21"/>
                  </a:cubicBezTo>
                  <a:cubicBezTo>
                    <a:pt x="0" y="138"/>
                    <a:pt x="0" y="138"/>
                    <a:pt x="0" y="138"/>
                  </a:cubicBezTo>
                  <a:cubicBezTo>
                    <a:pt x="0" y="157"/>
                    <a:pt x="10" y="171"/>
                    <a:pt x="25" y="179"/>
                  </a:cubicBezTo>
                  <a:cubicBezTo>
                    <a:pt x="95" y="219"/>
                    <a:pt x="95" y="219"/>
                    <a:pt x="95" y="219"/>
                  </a:cubicBezTo>
                  <a:cubicBezTo>
                    <a:pt x="98" y="221"/>
                    <a:pt x="102" y="222"/>
                    <a:pt x="106" y="222"/>
                  </a:cubicBezTo>
                  <a:cubicBezTo>
                    <a:pt x="110" y="222"/>
                    <a:pt x="114" y="221"/>
                    <a:pt x="117" y="219"/>
                  </a:cubicBezTo>
                  <a:cubicBezTo>
                    <a:pt x="187" y="179"/>
                    <a:pt x="187" y="179"/>
                    <a:pt x="187" y="179"/>
                  </a:cubicBezTo>
                  <a:cubicBezTo>
                    <a:pt x="202" y="171"/>
                    <a:pt x="212" y="157"/>
                    <a:pt x="212" y="138"/>
                  </a:cubicBezTo>
                  <a:cubicBezTo>
                    <a:pt x="212" y="33"/>
                    <a:pt x="212" y="33"/>
                    <a:pt x="212" y="33"/>
                  </a:cubicBezTo>
                  <a:cubicBezTo>
                    <a:pt x="190" y="55"/>
                    <a:pt x="190" y="55"/>
                    <a:pt x="190" y="55"/>
                  </a:cubicBezTo>
                  <a:lnTo>
                    <a:pt x="190" y="128"/>
                  </a:ln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Freeform 19"/>
            <p:cNvSpPr/>
            <p:nvPr userDrawn="1">
              <p:custDataLst>
                <p:tags r:id="rId12"/>
              </p:custDataLst>
            </p:nvPr>
          </p:nvSpPr>
          <p:spPr bwMode="auto">
            <a:xfrm>
              <a:off x="8043863" y="4384675"/>
              <a:ext cx="182563" cy="180975"/>
            </a:xfrm>
            <a:custGeom>
              <a:avLst/>
              <a:gdLst>
                <a:gd name="T0" fmla="*/ 0 w 57"/>
                <a:gd name="T1" fmla="*/ 0 h 57"/>
                <a:gd name="T2" fmla="*/ 0 w 57"/>
                <a:gd name="T3" fmla="*/ 47 h 57"/>
                <a:gd name="T4" fmla="*/ 9 w 57"/>
                <a:gd name="T5" fmla="*/ 57 h 57"/>
                <a:gd name="T6" fmla="*/ 19 w 57"/>
                <a:gd name="T7" fmla="*/ 57 h 57"/>
                <a:gd name="T8" fmla="*/ 27 w 57"/>
                <a:gd name="T9" fmla="*/ 57 h 57"/>
                <a:gd name="T10" fmla="*/ 57 w 57"/>
                <a:gd name="T11" fmla="*/ 57 h 57"/>
                <a:gd name="T12" fmla="*/ 57 w 57"/>
                <a:gd name="T13" fmla="*/ 48 h 57"/>
                <a:gd name="T14" fmla="*/ 32 w 57"/>
                <a:gd name="T15" fmla="*/ 48 h 57"/>
                <a:gd name="T16" fmla="*/ 27 w 57"/>
                <a:gd name="T17" fmla="*/ 43 h 57"/>
                <a:gd name="T18" fmla="*/ 27 w 57"/>
                <a:gd name="T19" fmla="*/ 0 h 57"/>
                <a:gd name="T20" fmla="*/ 0 w 5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57">
                  <a:moveTo>
                    <a:pt x="0" y="0"/>
                  </a:moveTo>
                  <a:cubicBezTo>
                    <a:pt x="0" y="47"/>
                    <a:pt x="0" y="47"/>
                    <a:pt x="0" y="47"/>
                  </a:cubicBezTo>
                  <a:cubicBezTo>
                    <a:pt x="0" y="52"/>
                    <a:pt x="4" y="57"/>
                    <a:pt x="9" y="57"/>
                  </a:cubicBezTo>
                  <a:cubicBezTo>
                    <a:pt x="19" y="57"/>
                    <a:pt x="19" y="57"/>
                    <a:pt x="19" y="57"/>
                  </a:cubicBezTo>
                  <a:cubicBezTo>
                    <a:pt x="27" y="57"/>
                    <a:pt x="27" y="57"/>
                    <a:pt x="27" y="57"/>
                  </a:cubicBezTo>
                  <a:cubicBezTo>
                    <a:pt x="57" y="57"/>
                    <a:pt x="57" y="57"/>
                    <a:pt x="57" y="57"/>
                  </a:cubicBezTo>
                  <a:cubicBezTo>
                    <a:pt x="57" y="48"/>
                    <a:pt x="57" y="48"/>
                    <a:pt x="57" y="48"/>
                  </a:cubicBezTo>
                  <a:cubicBezTo>
                    <a:pt x="32" y="48"/>
                    <a:pt x="32" y="48"/>
                    <a:pt x="32" y="48"/>
                  </a:cubicBezTo>
                  <a:cubicBezTo>
                    <a:pt x="29" y="48"/>
                    <a:pt x="27" y="46"/>
                    <a:pt x="27" y="43"/>
                  </a:cubicBezTo>
                  <a:cubicBezTo>
                    <a:pt x="27" y="0"/>
                    <a:pt x="27" y="0"/>
                    <a:pt x="27"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Freeform 20"/>
            <p:cNvSpPr/>
            <p:nvPr userDrawn="1">
              <p:custDataLst>
                <p:tags r:id="rId13"/>
              </p:custDataLst>
            </p:nvPr>
          </p:nvSpPr>
          <p:spPr bwMode="auto">
            <a:xfrm>
              <a:off x="8305800" y="4151312"/>
              <a:ext cx="425450" cy="414338"/>
            </a:xfrm>
            <a:custGeom>
              <a:avLst/>
              <a:gdLst>
                <a:gd name="T0" fmla="*/ 84 w 134"/>
                <a:gd name="T1" fmla="*/ 121 h 130"/>
                <a:gd name="T2" fmla="*/ 79 w 134"/>
                <a:gd name="T3" fmla="*/ 116 h 130"/>
                <a:gd name="T4" fmla="*/ 79 w 134"/>
                <a:gd name="T5" fmla="*/ 57 h 130"/>
                <a:gd name="T6" fmla="*/ 86 w 134"/>
                <a:gd name="T7" fmla="*/ 57 h 130"/>
                <a:gd name="T8" fmla="*/ 86 w 134"/>
                <a:gd name="T9" fmla="*/ 113 h 130"/>
                <a:gd name="T10" fmla="*/ 106 w 134"/>
                <a:gd name="T11" fmla="*/ 113 h 130"/>
                <a:gd name="T12" fmla="*/ 106 w 134"/>
                <a:gd name="T13" fmla="*/ 57 h 130"/>
                <a:gd name="T14" fmla="*/ 109 w 134"/>
                <a:gd name="T15" fmla="*/ 57 h 130"/>
                <a:gd name="T16" fmla="*/ 112 w 134"/>
                <a:gd name="T17" fmla="*/ 59 h 130"/>
                <a:gd name="T18" fmla="*/ 112 w 134"/>
                <a:gd name="T19" fmla="*/ 113 h 130"/>
                <a:gd name="T20" fmla="*/ 133 w 134"/>
                <a:gd name="T21" fmla="*/ 113 h 130"/>
                <a:gd name="T22" fmla="*/ 133 w 134"/>
                <a:gd name="T23" fmla="*/ 58 h 130"/>
                <a:gd name="T24" fmla="*/ 123 w 134"/>
                <a:gd name="T25" fmla="*/ 48 h 130"/>
                <a:gd name="T26" fmla="*/ 115 w 134"/>
                <a:gd name="T27" fmla="*/ 48 h 130"/>
                <a:gd name="T28" fmla="*/ 112 w 134"/>
                <a:gd name="T29" fmla="*/ 48 h 130"/>
                <a:gd name="T30" fmla="*/ 106 w 134"/>
                <a:gd name="T31" fmla="*/ 48 h 130"/>
                <a:gd name="T32" fmla="*/ 106 w 134"/>
                <a:gd name="T33" fmla="*/ 38 h 130"/>
                <a:gd name="T34" fmla="*/ 86 w 134"/>
                <a:gd name="T35" fmla="*/ 38 h 130"/>
                <a:gd name="T36" fmla="*/ 86 w 134"/>
                <a:gd name="T37" fmla="*/ 48 h 130"/>
                <a:gd name="T38" fmla="*/ 79 w 134"/>
                <a:gd name="T39" fmla="*/ 48 h 130"/>
                <a:gd name="T40" fmla="*/ 79 w 134"/>
                <a:gd name="T41" fmla="*/ 38 h 130"/>
                <a:gd name="T42" fmla="*/ 75 w 134"/>
                <a:gd name="T43" fmla="*/ 38 h 130"/>
                <a:gd name="T44" fmla="*/ 81 w 134"/>
                <a:gd name="T45" fmla="*/ 21 h 130"/>
                <a:gd name="T46" fmla="*/ 133 w 134"/>
                <a:gd name="T47" fmla="*/ 21 h 130"/>
                <a:gd name="T48" fmla="*/ 133 w 134"/>
                <a:gd name="T49" fmla="*/ 13 h 130"/>
                <a:gd name="T50" fmla="*/ 84 w 134"/>
                <a:gd name="T51" fmla="*/ 13 h 130"/>
                <a:gd name="T52" fmla="*/ 89 w 134"/>
                <a:gd name="T53" fmla="*/ 0 h 130"/>
                <a:gd name="T54" fmla="*/ 64 w 134"/>
                <a:gd name="T55" fmla="*/ 0 h 130"/>
                <a:gd name="T56" fmla="*/ 50 w 134"/>
                <a:gd name="T57" fmla="*/ 39 h 130"/>
                <a:gd name="T58" fmla="*/ 59 w 134"/>
                <a:gd name="T59" fmla="*/ 39 h 130"/>
                <a:gd name="T60" fmla="*/ 59 w 134"/>
                <a:gd name="T61" fmla="*/ 48 h 130"/>
                <a:gd name="T62" fmla="*/ 52 w 134"/>
                <a:gd name="T63" fmla="*/ 48 h 130"/>
                <a:gd name="T64" fmla="*/ 34 w 134"/>
                <a:gd name="T65" fmla="*/ 48 h 130"/>
                <a:gd name="T66" fmla="*/ 27 w 134"/>
                <a:gd name="T67" fmla="*/ 48 h 130"/>
                <a:gd name="T68" fmla="*/ 27 w 134"/>
                <a:gd name="T69" fmla="*/ 24 h 130"/>
                <a:gd name="T70" fmla="*/ 53 w 134"/>
                <a:gd name="T71" fmla="*/ 24 h 130"/>
                <a:gd name="T72" fmla="*/ 53 w 134"/>
                <a:gd name="T73" fmla="*/ 15 h 130"/>
                <a:gd name="T74" fmla="*/ 39 w 134"/>
                <a:gd name="T75" fmla="*/ 15 h 130"/>
                <a:gd name="T76" fmla="*/ 39 w 134"/>
                <a:gd name="T77" fmla="*/ 0 h 130"/>
                <a:gd name="T78" fmla="*/ 14 w 134"/>
                <a:gd name="T79" fmla="*/ 0 h 130"/>
                <a:gd name="T80" fmla="*/ 14 w 134"/>
                <a:gd name="T81" fmla="*/ 15 h 130"/>
                <a:gd name="T82" fmla="*/ 0 w 134"/>
                <a:gd name="T83" fmla="*/ 15 h 130"/>
                <a:gd name="T84" fmla="*/ 0 w 134"/>
                <a:gd name="T85" fmla="*/ 24 h 130"/>
                <a:gd name="T86" fmla="*/ 6 w 134"/>
                <a:gd name="T87" fmla="*/ 24 h 130"/>
                <a:gd name="T88" fmla="*/ 6 w 134"/>
                <a:gd name="T89" fmla="*/ 130 h 130"/>
                <a:gd name="T90" fmla="*/ 27 w 134"/>
                <a:gd name="T91" fmla="*/ 130 h 130"/>
                <a:gd name="T92" fmla="*/ 27 w 134"/>
                <a:gd name="T93" fmla="*/ 57 h 130"/>
                <a:gd name="T94" fmla="*/ 34 w 134"/>
                <a:gd name="T95" fmla="*/ 57 h 130"/>
                <a:gd name="T96" fmla="*/ 34 w 134"/>
                <a:gd name="T97" fmla="*/ 130 h 130"/>
                <a:gd name="T98" fmla="*/ 42 w 134"/>
                <a:gd name="T99" fmla="*/ 130 h 130"/>
                <a:gd name="T100" fmla="*/ 52 w 134"/>
                <a:gd name="T101" fmla="*/ 120 h 130"/>
                <a:gd name="T102" fmla="*/ 52 w 134"/>
                <a:gd name="T103" fmla="*/ 57 h 130"/>
                <a:gd name="T104" fmla="*/ 59 w 134"/>
                <a:gd name="T105" fmla="*/ 57 h 130"/>
                <a:gd name="T106" fmla="*/ 59 w 134"/>
                <a:gd name="T107" fmla="*/ 120 h 130"/>
                <a:gd name="T108" fmla="*/ 68 w 134"/>
                <a:gd name="T109" fmla="*/ 130 h 130"/>
                <a:gd name="T110" fmla="*/ 75 w 134"/>
                <a:gd name="T111" fmla="*/ 130 h 130"/>
                <a:gd name="T112" fmla="*/ 79 w 134"/>
                <a:gd name="T113" fmla="*/ 130 h 130"/>
                <a:gd name="T114" fmla="*/ 134 w 134"/>
                <a:gd name="T115" fmla="*/ 130 h 130"/>
                <a:gd name="T116" fmla="*/ 134 w 134"/>
                <a:gd name="T117" fmla="*/ 121 h 130"/>
                <a:gd name="T118" fmla="*/ 84 w 134"/>
                <a:gd name="T119" fmla="*/ 1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30">
                  <a:moveTo>
                    <a:pt x="84" y="121"/>
                  </a:moveTo>
                  <a:cubicBezTo>
                    <a:pt x="82" y="121"/>
                    <a:pt x="79" y="119"/>
                    <a:pt x="79" y="116"/>
                  </a:cubicBezTo>
                  <a:cubicBezTo>
                    <a:pt x="79" y="57"/>
                    <a:pt x="79" y="57"/>
                    <a:pt x="79" y="57"/>
                  </a:cubicBezTo>
                  <a:cubicBezTo>
                    <a:pt x="86" y="57"/>
                    <a:pt x="86" y="57"/>
                    <a:pt x="86" y="57"/>
                  </a:cubicBezTo>
                  <a:cubicBezTo>
                    <a:pt x="86" y="113"/>
                    <a:pt x="86" y="113"/>
                    <a:pt x="86" y="113"/>
                  </a:cubicBezTo>
                  <a:cubicBezTo>
                    <a:pt x="106" y="113"/>
                    <a:pt x="106" y="113"/>
                    <a:pt x="106" y="113"/>
                  </a:cubicBezTo>
                  <a:cubicBezTo>
                    <a:pt x="106" y="57"/>
                    <a:pt x="106" y="57"/>
                    <a:pt x="106" y="57"/>
                  </a:cubicBezTo>
                  <a:cubicBezTo>
                    <a:pt x="109" y="57"/>
                    <a:pt x="109" y="57"/>
                    <a:pt x="109" y="57"/>
                  </a:cubicBezTo>
                  <a:cubicBezTo>
                    <a:pt x="111" y="57"/>
                    <a:pt x="112" y="58"/>
                    <a:pt x="112" y="59"/>
                  </a:cubicBezTo>
                  <a:cubicBezTo>
                    <a:pt x="112" y="113"/>
                    <a:pt x="112" y="113"/>
                    <a:pt x="112" y="113"/>
                  </a:cubicBezTo>
                  <a:cubicBezTo>
                    <a:pt x="133" y="113"/>
                    <a:pt x="133" y="113"/>
                    <a:pt x="133" y="113"/>
                  </a:cubicBezTo>
                  <a:cubicBezTo>
                    <a:pt x="133" y="58"/>
                    <a:pt x="133" y="58"/>
                    <a:pt x="133" y="58"/>
                  </a:cubicBezTo>
                  <a:cubicBezTo>
                    <a:pt x="133" y="52"/>
                    <a:pt x="129" y="48"/>
                    <a:pt x="123" y="48"/>
                  </a:cubicBezTo>
                  <a:cubicBezTo>
                    <a:pt x="115" y="48"/>
                    <a:pt x="115" y="48"/>
                    <a:pt x="115" y="48"/>
                  </a:cubicBezTo>
                  <a:cubicBezTo>
                    <a:pt x="112" y="48"/>
                    <a:pt x="112" y="48"/>
                    <a:pt x="112" y="48"/>
                  </a:cubicBezTo>
                  <a:cubicBezTo>
                    <a:pt x="106" y="48"/>
                    <a:pt x="106" y="48"/>
                    <a:pt x="106" y="48"/>
                  </a:cubicBezTo>
                  <a:cubicBezTo>
                    <a:pt x="106" y="38"/>
                    <a:pt x="106" y="38"/>
                    <a:pt x="106" y="38"/>
                  </a:cubicBezTo>
                  <a:cubicBezTo>
                    <a:pt x="86" y="38"/>
                    <a:pt x="86" y="38"/>
                    <a:pt x="86" y="38"/>
                  </a:cubicBezTo>
                  <a:cubicBezTo>
                    <a:pt x="86" y="48"/>
                    <a:pt x="86" y="48"/>
                    <a:pt x="86" y="48"/>
                  </a:cubicBezTo>
                  <a:cubicBezTo>
                    <a:pt x="79" y="48"/>
                    <a:pt x="79" y="48"/>
                    <a:pt x="79" y="48"/>
                  </a:cubicBezTo>
                  <a:cubicBezTo>
                    <a:pt x="79" y="38"/>
                    <a:pt x="79" y="38"/>
                    <a:pt x="79" y="38"/>
                  </a:cubicBezTo>
                  <a:cubicBezTo>
                    <a:pt x="75" y="38"/>
                    <a:pt x="75" y="38"/>
                    <a:pt x="75" y="38"/>
                  </a:cubicBezTo>
                  <a:cubicBezTo>
                    <a:pt x="81" y="21"/>
                    <a:pt x="81" y="21"/>
                    <a:pt x="81" y="21"/>
                  </a:cubicBezTo>
                  <a:cubicBezTo>
                    <a:pt x="133" y="21"/>
                    <a:pt x="133" y="21"/>
                    <a:pt x="133" y="21"/>
                  </a:cubicBezTo>
                  <a:cubicBezTo>
                    <a:pt x="133" y="13"/>
                    <a:pt x="133" y="13"/>
                    <a:pt x="133" y="13"/>
                  </a:cubicBezTo>
                  <a:cubicBezTo>
                    <a:pt x="84" y="13"/>
                    <a:pt x="84" y="13"/>
                    <a:pt x="84" y="13"/>
                  </a:cubicBezTo>
                  <a:cubicBezTo>
                    <a:pt x="89" y="0"/>
                    <a:pt x="89" y="0"/>
                    <a:pt x="89" y="0"/>
                  </a:cubicBezTo>
                  <a:cubicBezTo>
                    <a:pt x="64" y="0"/>
                    <a:pt x="64" y="0"/>
                    <a:pt x="64" y="0"/>
                  </a:cubicBezTo>
                  <a:cubicBezTo>
                    <a:pt x="50" y="39"/>
                    <a:pt x="50" y="39"/>
                    <a:pt x="50" y="39"/>
                  </a:cubicBezTo>
                  <a:cubicBezTo>
                    <a:pt x="59" y="39"/>
                    <a:pt x="59" y="39"/>
                    <a:pt x="59" y="39"/>
                  </a:cubicBezTo>
                  <a:cubicBezTo>
                    <a:pt x="59" y="48"/>
                    <a:pt x="59" y="48"/>
                    <a:pt x="59" y="48"/>
                  </a:cubicBezTo>
                  <a:cubicBezTo>
                    <a:pt x="52" y="48"/>
                    <a:pt x="52" y="48"/>
                    <a:pt x="52" y="48"/>
                  </a:cubicBezTo>
                  <a:cubicBezTo>
                    <a:pt x="34" y="48"/>
                    <a:pt x="34" y="48"/>
                    <a:pt x="34" y="48"/>
                  </a:cubicBezTo>
                  <a:cubicBezTo>
                    <a:pt x="27" y="48"/>
                    <a:pt x="27" y="48"/>
                    <a:pt x="27" y="48"/>
                  </a:cubicBezTo>
                  <a:cubicBezTo>
                    <a:pt x="27" y="24"/>
                    <a:pt x="27" y="24"/>
                    <a:pt x="27" y="24"/>
                  </a:cubicBezTo>
                  <a:cubicBezTo>
                    <a:pt x="53" y="24"/>
                    <a:pt x="53" y="24"/>
                    <a:pt x="53" y="24"/>
                  </a:cubicBezTo>
                  <a:cubicBezTo>
                    <a:pt x="53" y="15"/>
                    <a:pt x="53" y="15"/>
                    <a:pt x="53" y="15"/>
                  </a:cubicBezTo>
                  <a:cubicBezTo>
                    <a:pt x="39" y="15"/>
                    <a:pt x="39" y="15"/>
                    <a:pt x="39" y="15"/>
                  </a:cubicBezTo>
                  <a:cubicBezTo>
                    <a:pt x="39" y="0"/>
                    <a:pt x="39" y="0"/>
                    <a:pt x="39" y="0"/>
                  </a:cubicBezTo>
                  <a:cubicBezTo>
                    <a:pt x="14" y="0"/>
                    <a:pt x="14" y="0"/>
                    <a:pt x="14" y="0"/>
                  </a:cubicBezTo>
                  <a:cubicBezTo>
                    <a:pt x="14" y="15"/>
                    <a:pt x="14" y="15"/>
                    <a:pt x="14" y="15"/>
                  </a:cubicBezTo>
                  <a:cubicBezTo>
                    <a:pt x="0" y="15"/>
                    <a:pt x="0" y="15"/>
                    <a:pt x="0" y="15"/>
                  </a:cubicBezTo>
                  <a:cubicBezTo>
                    <a:pt x="0" y="24"/>
                    <a:pt x="0" y="24"/>
                    <a:pt x="0" y="24"/>
                  </a:cubicBezTo>
                  <a:cubicBezTo>
                    <a:pt x="6" y="24"/>
                    <a:pt x="6" y="24"/>
                    <a:pt x="6" y="24"/>
                  </a:cubicBezTo>
                  <a:cubicBezTo>
                    <a:pt x="6" y="130"/>
                    <a:pt x="6" y="130"/>
                    <a:pt x="6" y="130"/>
                  </a:cubicBezTo>
                  <a:cubicBezTo>
                    <a:pt x="27" y="130"/>
                    <a:pt x="27" y="130"/>
                    <a:pt x="27" y="130"/>
                  </a:cubicBezTo>
                  <a:cubicBezTo>
                    <a:pt x="27" y="57"/>
                    <a:pt x="27" y="57"/>
                    <a:pt x="27" y="57"/>
                  </a:cubicBezTo>
                  <a:cubicBezTo>
                    <a:pt x="34" y="57"/>
                    <a:pt x="34" y="57"/>
                    <a:pt x="34" y="57"/>
                  </a:cubicBezTo>
                  <a:cubicBezTo>
                    <a:pt x="34" y="130"/>
                    <a:pt x="34" y="130"/>
                    <a:pt x="34" y="130"/>
                  </a:cubicBezTo>
                  <a:cubicBezTo>
                    <a:pt x="42" y="130"/>
                    <a:pt x="42" y="130"/>
                    <a:pt x="42" y="130"/>
                  </a:cubicBezTo>
                  <a:cubicBezTo>
                    <a:pt x="47" y="130"/>
                    <a:pt x="52" y="125"/>
                    <a:pt x="52" y="120"/>
                  </a:cubicBezTo>
                  <a:cubicBezTo>
                    <a:pt x="52" y="57"/>
                    <a:pt x="52" y="57"/>
                    <a:pt x="52" y="57"/>
                  </a:cubicBezTo>
                  <a:cubicBezTo>
                    <a:pt x="59" y="57"/>
                    <a:pt x="59" y="57"/>
                    <a:pt x="59" y="57"/>
                  </a:cubicBezTo>
                  <a:cubicBezTo>
                    <a:pt x="59" y="120"/>
                    <a:pt x="59" y="120"/>
                    <a:pt x="59" y="120"/>
                  </a:cubicBezTo>
                  <a:cubicBezTo>
                    <a:pt x="59" y="125"/>
                    <a:pt x="63" y="130"/>
                    <a:pt x="68" y="130"/>
                  </a:cubicBezTo>
                  <a:cubicBezTo>
                    <a:pt x="75" y="130"/>
                    <a:pt x="75" y="130"/>
                    <a:pt x="75" y="130"/>
                  </a:cubicBezTo>
                  <a:cubicBezTo>
                    <a:pt x="79" y="130"/>
                    <a:pt x="79" y="130"/>
                    <a:pt x="79" y="130"/>
                  </a:cubicBezTo>
                  <a:cubicBezTo>
                    <a:pt x="134" y="130"/>
                    <a:pt x="134" y="130"/>
                    <a:pt x="134" y="130"/>
                  </a:cubicBezTo>
                  <a:cubicBezTo>
                    <a:pt x="134" y="121"/>
                    <a:pt x="134" y="121"/>
                    <a:pt x="134" y="121"/>
                  </a:cubicBezTo>
                  <a:lnTo>
                    <a:pt x="84" y="1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Freeform 21"/>
            <p:cNvSpPr/>
            <p:nvPr userDrawn="1">
              <p:custDataLst>
                <p:tags r:id="rId14"/>
              </p:custDataLst>
            </p:nvPr>
          </p:nvSpPr>
          <p:spPr bwMode="auto">
            <a:xfrm>
              <a:off x="7805738" y="4151312"/>
              <a:ext cx="414338" cy="414338"/>
            </a:xfrm>
            <a:custGeom>
              <a:avLst/>
              <a:gdLst>
                <a:gd name="T0" fmla="*/ 7 w 130"/>
                <a:gd name="T1" fmla="*/ 130 h 130"/>
                <a:gd name="T2" fmla="*/ 34 w 130"/>
                <a:gd name="T3" fmla="*/ 130 h 130"/>
                <a:gd name="T4" fmla="*/ 56 w 130"/>
                <a:gd name="T5" fmla="*/ 68 h 130"/>
                <a:gd name="T6" fmla="*/ 58 w 130"/>
                <a:gd name="T7" fmla="*/ 68 h 130"/>
                <a:gd name="T8" fmla="*/ 83 w 130"/>
                <a:gd name="T9" fmla="*/ 68 h 130"/>
                <a:gd name="T10" fmla="*/ 130 w 130"/>
                <a:gd name="T11" fmla="*/ 68 h 130"/>
                <a:gd name="T12" fmla="*/ 130 w 130"/>
                <a:gd name="T13" fmla="*/ 59 h 130"/>
                <a:gd name="T14" fmla="*/ 83 w 130"/>
                <a:gd name="T15" fmla="*/ 59 h 130"/>
                <a:gd name="T16" fmla="*/ 83 w 130"/>
                <a:gd name="T17" fmla="*/ 32 h 130"/>
                <a:gd name="T18" fmla="*/ 130 w 130"/>
                <a:gd name="T19" fmla="*/ 32 h 130"/>
                <a:gd name="T20" fmla="*/ 130 w 130"/>
                <a:gd name="T21" fmla="*/ 24 h 130"/>
                <a:gd name="T22" fmla="*/ 83 w 130"/>
                <a:gd name="T23" fmla="*/ 24 h 130"/>
                <a:gd name="T24" fmla="*/ 83 w 130"/>
                <a:gd name="T25" fmla="*/ 0 h 130"/>
                <a:gd name="T26" fmla="*/ 58 w 130"/>
                <a:gd name="T27" fmla="*/ 0 h 130"/>
                <a:gd name="T28" fmla="*/ 58 w 130"/>
                <a:gd name="T29" fmla="*/ 24 h 130"/>
                <a:gd name="T30" fmla="*/ 35 w 130"/>
                <a:gd name="T31" fmla="*/ 24 h 130"/>
                <a:gd name="T32" fmla="*/ 44 w 130"/>
                <a:gd name="T33" fmla="*/ 0 h 130"/>
                <a:gd name="T34" fmla="*/ 19 w 130"/>
                <a:gd name="T35" fmla="*/ 0 h 130"/>
                <a:gd name="T36" fmla="*/ 0 w 130"/>
                <a:gd name="T37" fmla="*/ 51 h 130"/>
                <a:gd name="T38" fmla="*/ 15 w 130"/>
                <a:gd name="T39" fmla="*/ 51 h 130"/>
                <a:gd name="T40" fmla="*/ 29 w 130"/>
                <a:gd name="T41" fmla="*/ 42 h 130"/>
                <a:gd name="T42" fmla="*/ 32 w 130"/>
                <a:gd name="T43" fmla="*/ 32 h 130"/>
                <a:gd name="T44" fmla="*/ 58 w 130"/>
                <a:gd name="T45" fmla="*/ 32 h 130"/>
                <a:gd name="T46" fmla="*/ 58 w 130"/>
                <a:gd name="T47" fmla="*/ 59 h 130"/>
                <a:gd name="T48" fmla="*/ 0 w 130"/>
                <a:gd name="T49" fmla="*/ 59 h 130"/>
                <a:gd name="T50" fmla="*/ 0 w 130"/>
                <a:gd name="T51" fmla="*/ 68 h 130"/>
                <a:gd name="T52" fmla="*/ 30 w 130"/>
                <a:gd name="T53" fmla="*/ 68 h 130"/>
                <a:gd name="T54" fmla="*/ 7 w 130"/>
                <a:gd name="T5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30">
                  <a:moveTo>
                    <a:pt x="7" y="130"/>
                  </a:moveTo>
                  <a:cubicBezTo>
                    <a:pt x="34" y="130"/>
                    <a:pt x="34" y="130"/>
                    <a:pt x="34" y="130"/>
                  </a:cubicBezTo>
                  <a:cubicBezTo>
                    <a:pt x="56" y="68"/>
                    <a:pt x="56" y="68"/>
                    <a:pt x="56" y="68"/>
                  </a:cubicBezTo>
                  <a:cubicBezTo>
                    <a:pt x="58" y="68"/>
                    <a:pt x="58" y="68"/>
                    <a:pt x="58" y="68"/>
                  </a:cubicBezTo>
                  <a:cubicBezTo>
                    <a:pt x="83" y="68"/>
                    <a:pt x="83" y="68"/>
                    <a:pt x="83" y="68"/>
                  </a:cubicBezTo>
                  <a:cubicBezTo>
                    <a:pt x="130" y="68"/>
                    <a:pt x="130" y="68"/>
                    <a:pt x="130" y="68"/>
                  </a:cubicBezTo>
                  <a:cubicBezTo>
                    <a:pt x="130" y="59"/>
                    <a:pt x="130" y="59"/>
                    <a:pt x="130" y="59"/>
                  </a:cubicBezTo>
                  <a:cubicBezTo>
                    <a:pt x="83" y="59"/>
                    <a:pt x="83" y="59"/>
                    <a:pt x="83" y="59"/>
                  </a:cubicBezTo>
                  <a:cubicBezTo>
                    <a:pt x="83" y="32"/>
                    <a:pt x="83" y="32"/>
                    <a:pt x="83" y="32"/>
                  </a:cubicBezTo>
                  <a:cubicBezTo>
                    <a:pt x="130" y="32"/>
                    <a:pt x="130" y="32"/>
                    <a:pt x="130" y="32"/>
                  </a:cubicBezTo>
                  <a:cubicBezTo>
                    <a:pt x="130" y="24"/>
                    <a:pt x="130" y="24"/>
                    <a:pt x="130" y="24"/>
                  </a:cubicBezTo>
                  <a:cubicBezTo>
                    <a:pt x="83" y="24"/>
                    <a:pt x="83" y="24"/>
                    <a:pt x="83" y="24"/>
                  </a:cubicBezTo>
                  <a:cubicBezTo>
                    <a:pt x="83" y="0"/>
                    <a:pt x="83" y="0"/>
                    <a:pt x="83" y="0"/>
                  </a:cubicBezTo>
                  <a:cubicBezTo>
                    <a:pt x="58" y="0"/>
                    <a:pt x="58" y="0"/>
                    <a:pt x="58" y="0"/>
                  </a:cubicBezTo>
                  <a:cubicBezTo>
                    <a:pt x="58" y="24"/>
                    <a:pt x="58" y="24"/>
                    <a:pt x="58" y="24"/>
                  </a:cubicBezTo>
                  <a:cubicBezTo>
                    <a:pt x="35" y="24"/>
                    <a:pt x="35" y="24"/>
                    <a:pt x="35" y="24"/>
                  </a:cubicBezTo>
                  <a:cubicBezTo>
                    <a:pt x="44" y="0"/>
                    <a:pt x="44" y="0"/>
                    <a:pt x="44" y="0"/>
                  </a:cubicBezTo>
                  <a:cubicBezTo>
                    <a:pt x="19" y="0"/>
                    <a:pt x="19" y="0"/>
                    <a:pt x="19" y="0"/>
                  </a:cubicBezTo>
                  <a:cubicBezTo>
                    <a:pt x="0" y="51"/>
                    <a:pt x="0" y="51"/>
                    <a:pt x="0" y="51"/>
                  </a:cubicBezTo>
                  <a:cubicBezTo>
                    <a:pt x="15" y="51"/>
                    <a:pt x="15" y="51"/>
                    <a:pt x="15" y="51"/>
                  </a:cubicBezTo>
                  <a:cubicBezTo>
                    <a:pt x="21" y="51"/>
                    <a:pt x="27" y="47"/>
                    <a:pt x="29" y="42"/>
                  </a:cubicBezTo>
                  <a:cubicBezTo>
                    <a:pt x="32" y="32"/>
                    <a:pt x="32" y="32"/>
                    <a:pt x="32" y="32"/>
                  </a:cubicBezTo>
                  <a:cubicBezTo>
                    <a:pt x="58" y="32"/>
                    <a:pt x="58" y="32"/>
                    <a:pt x="58" y="32"/>
                  </a:cubicBezTo>
                  <a:cubicBezTo>
                    <a:pt x="58" y="59"/>
                    <a:pt x="58" y="59"/>
                    <a:pt x="58" y="59"/>
                  </a:cubicBezTo>
                  <a:cubicBezTo>
                    <a:pt x="0" y="59"/>
                    <a:pt x="0" y="59"/>
                    <a:pt x="0" y="59"/>
                  </a:cubicBezTo>
                  <a:cubicBezTo>
                    <a:pt x="0" y="68"/>
                    <a:pt x="0" y="68"/>
                    <a:pt x="0" y="68"/>
                  </a:cubicBezTo>
                  <a:cubicBezTo>
                    <a:pt x="30" y="68"/>
                    <a:pt x="30" y="68"/>
                    <a:pt x="30" y="68"/>
                  </a:cubicBezTo>
                  <a:lnTo>
                    <a:pt x="7" y="1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Freeform 22"/>
            <p:cNvSpPr/>
            <p:nvPr userDrawn="1">
              <p:custDataLst>
                <p:tags r:id="rId15"/>
              </p:custDataLst>
            </p:nvPr>
          </p:nvSpPr>
          <p:spPr bwMode="auto">
            <a:xfrm>
              <a:off x="8616950" y="4616450"/>
              <a:ext cx="114300" cy="130175"/>
            </a:xfrm>
            <a:custGeom>
              <a:avLst/>
              <a:gdLst>
                <a:gd name="T0" fmla="*/ 26 w 72"/>
                <a:gd name="T1" fmla="*/ 48 h 82"/>
                <a:gd name="T2" fmla="*/ 66 w 72"/>
                <a:gd name="T3" fmla="*/ 48 h 82"/>
                <a:gd name="T4" fmla="*/ 66 w 72"/>
                <a:gd name="T5" fmla="*/ 32 h 82"/>
                <a:gd name="T6" fmla="*/ 26 w 72"/>
                <a:gd name="T7" fmla="*/ 32 h 82"/>
                <a:gd name="T8" fmla="*/ 26 w 72"/>
                <a:gd name="T9" fmla="*/ 18 h 82"/>
                <a:gd name="T10" fmla="*/ 70 w 72"/>
                <a:gd name="T11" fmla="*/ 18 h 82"/>
                <a:gd name="T12" fmla="*/ 70 w 72"/>
                <a:gd name="T13" fmla="*/ 0 h 82"/>
                <a:gd name="T14" fmla="*/ 26 w 72"/>
                <a:gd name="T15" fmla="*/ 0 h 82"/>
                <a:gd name="T16" fmla="*/ 0 w 72"/>
                <a:gd name="T17" fmla="*/ 0 h 82"/>
                <a:gd name="T18" fmla="*/ 0 w 72"/>
                <a:gd name="T19" fmla="*/ 18 h 82"/>
                <a:gd name="T20" fmla="*/ 0 w 72"/>
                <a:gd name="T21" fmla="*/ 32 h 82"/>
                <a:gd name="T22" fmla="*/ 0 w 72"/>
                <a:gd name="T23" fmla="*/ 48 h 82"/>
                <a:gd name="T24" fmla="*/ 0 w 72"/>
                <a:gd name="T25" fmla="*/ 64 h 82"/>
                <a:gd name="T26" fmla="*/ 0 w 72"/>
                <a:gd name="T27" fmla="*/ 82 h 82"/>
                <a:gd name="T28" fmla="*/ 26 w 72"/>
                <a:gd name="T29" fmla="*/ 82 h 82"/>
                <a:gd name="T30" fmla="*/ 72 w 72"/>
                <a:gd name="T31" fmla="*/ 82 h 82"/>
                <a:gd name="T32" fmla="*/ 72 w 72"/>
                <a:gd name="T33" fmla="*/ 64 h 82"/>
                <a:gd name="T34" fmla="*/ 26 w 72"/>
                <a:gd name="T35" fmla="*/ 64 h 82"/>
                <a:gd name="T36" fmla="*/ 26 w 72"/>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2" y="82"/>
                  </a:lnTo>
                  <a:lnTo>
                    <a:pt x="72"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Freeform 23"/>
            <p:cNvSpPr/>
            <p:nvPr userDrawn="1">
              <p:custDataLst>
                <p:tags r:id="rId16"/>
              </p:custDataLst>
            </p:nvPr>
          </p:nvSpPr>
          <p:spPr bwMode="auto">
            <a:xfrm>
              <a:off x="8027988" y="4616450"/>
              <a:ext cx="131763" cy="130175"/>
            </a:xfrm>
            <a:custGeom>
              <a:avLst/>
              <a:gdLst>
                <a:gd name="T0" fmla="*/ 57 w 83"/>
                <a:gd name="T1" fmla="*/ 44 h 82"/>
                <a:gd name="T2" fmla="*/ 24 w 83"/>
                <a:gd name="T3" fmla="*/ 0 h 82"/>
                <a:gd name="T4" fmla="*/ 0 w 83"/>
                <a:gd name="T5" fmla="*/ 0 h 82"/>
                <a:gd name="T6" fmla="*/ 0 w 83"/>
                <a:gd name="T7" fmla="*/ 82 h 82"/>
                <a:gd name="T8" fmla="*/ 24 w 83"/>
                <a:gd name="T9" fmla="*/ 82 h 82"/>
                <a:gd name="T10" fmla="*/ 24 w 83"/>
                <a:gd name="T11" fmla="*/ 38 h 82"/>
                <a:gd name="T12" fmla="*/ 57 w 83"/>
                <a:gd name="T13" fmla="*/ 82 h 82"/>
                <a:gd name="T14" fmla="*/ 83 w 83"/>
                <a:gd name="T15" fmla="*/ 82 h 82"/>
                <a:gd name="T16" fmla="*/ 83 w 83"/>
                <a:gd name="T17" fmla="*/ 0 h 82"/>
                <a:gd name="T18" fmla="*/ 57 w 83"/>
                <a:gd name="T19" fmla="*/ 0 h 82"/>
                <a:gd name="T20" fmla="*/ 57 w 83"/>
                <a:gd name="T21"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2">
                  <a:moveTo>
                    <a:pt x="57" y="44"/>
                  </a:moveTo>
                  <a:lnTo>
                    <a:pt x="24" y="0"/>
                  </a:lnTo>
                  <a:lnTo>
                    <a:pt x="0" y="0"/>
                  </a:lnTo>
                  <a:lnTo>
                    <a:pt x="0" y="82"/>
                  </a:lnTo>
                  <a:lnTo>
                    <a:pt x="24" y="82"/>
                  </a:lnTo>
                  <a:lnTo>
                    <a:pt x="24" y="38"/>
                  </a:lnTo>
                  <a:lnTo>
                    <a:pt x="57" y="82"/>
                  </a:lnTo>
                  <a:lnTo>
                    <a:pt x="83" y="82"/>
                  </a:lnTo>
                  <a:lnTo>
                    <a:pt x="83" y="0"/>
                  </a:lnTo>
                  <a:lnTo>
                    <a:pt x="57" y="0"/>
                  </a:lnTo>
                  <a:lnTo>
                    <a:pt x="57"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Freeform 24"/>
            <p:cNvSpPr>
              <a:spLocks noEditPoints="1"/>
            </p:cNvSpPr>
            <p:nvPr userDrawn="1">
              <p:custDataLst>
                <p:tags r:id="rId17"/>
              </p:custDataLst>
            </p:nvPr>
          </p:nvSpPr>
          <p:spPr bwMode="auto">
            <a:xfrm>
              <a:off x="8470900" y="4616450"/>
              <a:ext cx="133350" cy="130175"/>
            </a:xfrm>
            <a:custGeom>
              <a:avLst/>
              <a:gdLst>
                <a:gd name="T0" fmla="*/ 27 w 42"/>
                <a:gd name="T1" fmla="*/ 23 h 41"/>
                <a:gd name="T2" fmla="*/ 38 w 42"/>
                <a:gd name="T3" fmla="*/ 12 h 41"/>
                <a:gd name="T4" fmla="*/ 27 w 42"/>
                <a:gd name="T5" fmla="*/ 0 h 41"/>
                <a:gd name="T6" fmla="*/ 13 w 42"/>
                <a:gd name="T7" fmla="*/ 0 h 41"/>
                <a:gd name="T8" fmla="*/ 3 w 42"/>
                <a:gd name="T9" fmla="*/ 0 h 41"/>
                <a:gd name="T10" fmla="*/ 0 w 42"/>
                <a:gd name="T11" fmla="*/ 0 h 41"/>
                <a:gd name="T12" fmla="*/ 0 w 42"/>
                <a:gd name="T13" fmla="*/ 41 h 41"/>
                <a:gd name="T14" fmla="*/ 13 w 42"/>
                <a:gd name="T15" fmla="*/ 41 h 41"/>
                <a:gd name="T16" fmla="*/ 13 w 42"/>
                <a:gd name="T17" fmla="*/ 25 h 41"/>
                <a:gd name="T18" fmla="*/ 15 w 42"/>
                <a:gd name="T19" fmla="*/ 25 h 41"/>
                <a:gd name="T20" fmla="*/ 19 w 42"/>
                <a:gd name="T21" fmla="*/ 27 h 41"/>
                <a:gd name="T22" fmla="*/ 27 w 42"/>
                <a:gd name="T23" fmla="*/ 41 h 41"/>
                <a:gd name="T24" fmla="*/ 42 w 42"/>
                <a:gd name="T25" fmla="*/ 41 h 41"/>
                <a:gd name="T26" fmla="*/ 35 w 42"/>
                <a:gd name="T27" fmla="*/ 28 h 41"/>
                <a:gd name="T28" fmla="*/ 27 w 42"/>
                <a:gd name="T29" fmla="*/ 23 h 41"/>
                <a:gd name="T30" fmla="*/ 21 w 42"/>
                <a:gd name="T31" fmla="*/ 9 h 41"/>
                <a:gd name="T32" fmla="*/ 25 w 42"/>
                <a:gd name="T33" fmla="*/ 13 h 41"/>
                <a:gd name="T34" fmla="*/ 21 w 42"/>
                <a:gd name="T35" fmla="*/ 17 h 41"/>
                <a:gd name="T36" fmla="*/ 13 w 42"/>
                <a:gd name="T37" fmla="*/ 17 h 41"/>
                <a:gd name="T38" fmla="*/ 13 w 42"/>
                <a:gd name="T39" fmla="*/ 9 h 41"/>
                <a:gd name="T40" fmla="*/ 21 w 42"/>
                <a:gd name="T4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1">
                  <a:moveTo>
                    <a:pt x="27" y="23"/>
                  </a:moveTo>
                  <a:cubicBezTo>
                    <a:pt x="34" y="23"/>
                    <a:pt x="38" y="18"/>
                    <a:pt x="38" y="12"/>
                  </a:cubicBezTo>
                  <a:cubicBezTo>
                    <a:pt x="38" y="5"/>
                    <a:pt x="33" y="0"/>
                    <a:pt x="27" y="0"/>
                  </a:cubicBezTo>
                  <a:cubicBezTo>
                    <a:pt x="13" y="0"/>
                    <a:pt x="13" y="0"/>
                    <a:pt x="13" y="0"/>
                  </a:cubicBezTo>
                  <a:cubicBezTo>
                    <a:pt x="3" y="0"/>
                    <a:pt x="3" y="0"/>
                    <a:pt x="3" y="0"/>
                  </a:cubicBezTo>
                  <a:cubicBezTo>
                    <a:pt x="0" y="0"/>
                    <a:pt x="0" y="0"/>
                    <a:pt x="0" y="0"/>
                  </a:cubicBezTo>
                  <a:cubicBezTo>
                    <a:pt x="0" y="41"/>
                    <a:pt x="0" y="41"/>
                    <a:pt x="0" y="41"/>
                  </a:cubicBezTo>
                  <a:cubicBezTo>
                    <a:pt x="13" y="41"/>
                    <a:pt x="13" y="41"/>
                    <a:pt x="13" y="41"/>
                  </a:cubicBezTo>
                  <a:cubicBezTo>
                    <a:pt x="13" y="25"/>
                    <a:pt x="13" y="25"/>
                    <a:pt x="13" y="25"/>
                  </a:cubicBezTo>
                  <a:cubicBezTo>
                    <a:pt x="15" y="25"/>
                    <a:pt x="15" y="25"/>
                    <a:pt x="15" y="25"/>
                  </a:cubicBezTo>
                  <a:cubicBezTo>
                    <a:pt x="17" y="25"/>
                    <a:pt x="18" y="26"/>
                    <a:pt x="19" y="27"/>
                  </a:cubicBezTo>
                  <a:cubicBezTo>
                    <a:pt x="27" y="41"/>
                    <a:pt x="27" y="41"/>
                    <a:pt x="27" y="41"/>
                  </a:cubicBezTo>
                  <a:cubicBezTo>
                    <a:pt x="42" y="41"/>
                    <a:pt x="42" y="41"/>
                    <a:pt x="42" y="41"/>
                  </a:cubicBezTo>
                  <a:cubicBezTo>
                    <a:pt x="35" y="28"/>
                    <a:pt x="35" y="28"/>
                    <a:pt x="35" y="28"/>
                  </a:cubicBezTo>
                  <a:cubicBezTo>
                    <a:pt x="33" y="26"/>
                    <a:pt x="31" y="24"/>
                    <a:pt x="27" y="23"/>
                  </a:cubicBezTo>
                  <a:close/>
                  <a:moveTo>
                    <a:pt x="21" y="9"/>
                  </a:moveTo>
                  <a:cubicBezTo>
                    <a:pt x="23" y="9"/>
                    <a:pt x="25" y="10"/>
                    <a:pt x="25" y="13"/>
                  </a:cubicBezTo>
                  <a:cubicBezTo>
                    <a:pt x="25" y="15"/>
                    <a:pt x="23" y="17"/>
                    <a:pt x="21" y="17"/>
                  </a:cubicBezTo>
                  <a:cubicBezTo>
                    <a:pt x="13" y="17"/>
                    <a:pt x="13" y="17"/>
                    <a:pt x="13" y="17"/>
                  </a:cubicBezTo>
                  <a:cubicBezTo>
                    <a:pt x="13" y="9"/>
                    <a:pt x="13" y="9"/>
                    <a:pt x="13" y="9"/>
                  </a:cubicBezTo>
                  <a:lnTo>
                    <a:pt x="21"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Freeform 25"/>
            <p:cNvSpPr/>
            <p:nvPr userDrawn="1">
              <p:custDataLst>
                <p:tags r:id="rId18"/>
              </p:custDataLst>
            </p:nvPr>
          </p:nvSpPr>
          <p:spPr bwMode="auto">
            <a:xfrm>
              <a:off x="8334375" y="4616450"/>
              <a:ext cx="111125" cy="130175"/>
            </a:xfrm>
            <a:custGeom>
              <a:avLst/>
              <a:gdLst>
                <a:gd name="T0" fmla="*/ 26 w 70"/>
                <a:gd name="T1" fmla="*/ 48 h 82"/>
                <a:gd name="T2" fmla="*/ 66 w 70"/>
                <a:gd name="T3" fmla="*/ 48 h 82"/>
                <a:gd name="T4" fmla="*/ 66 w 70"/>
                <a:gd name="T5" fmla="*/ 32 h 82"/>
                <a:gd name="T6" fmla="*/ 26 w 70"/>
                <a:gd name="T7" fmla="*/ 32 h 82"/>
                <a:gd name="T8" fmla="*/ 26 w 70"/>
                <a:gd name="T9" fmla="*/ 18 h 82"/>
                <a:gd name="T10" fmla="*/ 70 w 70"/>
                <a:gd name="T11" fmla="*/ 18 h 82"/>
                <a:gd name="T12" fmla="*/ 70 w 70"/>
                <a:gd name="T13" fmla="*/ 0 h 82"/>
                <a:gd name="T14" fmla="*/ 26 w 70"/>
                <a:gd name="T15" fmla="*/ 0 h 82"/>
                <a:gd name="T16" fmla="*/ 0 w 70"/>
                <a:gd name="T17" fmla="*/ 0 h 82"/>
                <a:gd name="T18" fmla="*/ 0 w 70"/>
                <a:gd name="T19" fmla="*/ 18 h 82"/>
                <a:gd name="T20" fmla="*/ 0 w 70"/>
                <a:gd name="T21" fmla="*/ 32 h 82"/>
                <a:gd name="T22" fmla="*/ 0 w 70"/>
                <a:gd name="T23" fmla="*/ 48 h 82"/>
                <a:gd name="T24" fmla="*/ 0 w 70"/>
                <a:gd name="T25" fmla="*/ 64 h 82"/>
                <a:gd name="T26" fmla="*/ 0 w 70"/>
                <a:gd name="T27" fmla="*/ 82 h 82"/>
                <a:gd name="T28" fmla="*/ 26 w 70"/>
                <a:gd name="T29" fmla="*/ 82 h 82"/>
                <a:gd name="T30" fmla="*/ 70 w 70"/>
                <a:gd name="T31" fmla="*/ 82 h 82"/>
                <a:gd name="T32" fmla="*/ 70 w 70"/>
                <a:gd name="T33" fmla="*/ 64 h 82"/>
                <a:gd name="T34" fmla="*/ 26 w 70"/>
                <a:gd name="T35" fmla="*/ 64 h 82"/>
                <a:gd name="T36" fmla="*/ 26 w 70"/>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0" y="82"/>
                  </a:lnTo>
                  <a:lnTo>
                    <a:pt x="70"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Rectangle 26"/>
            <p:cNvSpPr>
              <a:spLocks noChangeArrowheads="1"/>
            </p:cNvSpPr>
            <p:nvPr userDrawn="1">
              <p:custDataLst>
                <p:tags r:id="rId19"/>
              </p:custDataLst>
            </p:nvPr>
          </p:nvSpPr>
          <p:spPr bwMode="auto">
            <a:xfrm>
              <a:off x="7954963" y="4616450"/>
              <a:ext cx="41275" cy="130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1" name="Freeform 27"/>
            <p:cNvSpPr/>
            <p:nvPr userDrawn="1">
              <p:custDataLst>
                <p:tags r:id="rId20"/>
              </p:custDataLst>
            </p:nvPr>
          </p:nvSpPr>
          <p:spPr bwMode="auto">
            <a:xfrm>
              <a:off x="8181975" y="4616450"/>
              <a:ext cx="130175" cy="133350"/>
            </a:xfrm>
            <a:custGeom>
              <a:avLst/>
              <a:gdLst>
                <a:gd name="T0" fmla="*/ 22 w 41"/>
                <a:gd name="T1" fmla="*/ 32 h 42"/>
                <a:gd name="T2" fmla="*/ 13 w 41"/>
                <a:gd name="T3" fmla="*/ 24 h 42"/>
                <a:gd name="T4" fmla="*/ 13 w 41"/>
                <a:gd name="T5" fmla="*/ 17 h 42"/>
                <a:gd name="T6" fmla="*/ 21 w 41"/>
                <a:gd name="T7" fmla="*/ 9 h 42"/>
                <a:gd name="T8" fmla="*/ 22 w 41"/>
                <a:gd name="T9" fmla="*/ 9 h 42"/>
                <a:gd name="T10" fmla="*/ 22 w 41"/>
                <a:gd name="T11" fmla="*/ 9 h 42"/>
                <a:gd name="T12" fmla="*/ 29 w 41"/>
                <a:gd name="T13" fmla="*/ 15 h 42"/>
                <a:gd name="T14" fmla="*/ 41 w 41"/>
                <a:gd name="T15" fmla="*/ 12 h 42"/>
                <a:gd name="T16" fmla="*/ 23 w 41"/>
                <a:gd name="T17" fmla="*/ 0 h 42"/>
                <a:gd name="T18" fmla="*/ 21 w 41"/>
                <a:gd name="T19" fmla="*/ 0 h 42"/>
                <a:gd name="T20" fmla="*/ 18 w 41"/>
                <a:gd name="T21" fmla="*/ 0 h 42"/>
                <a:gd name="T22" fmla="*/ 0 w 41"/>
                <a:gd name="T23" fmla="*/ 18 h 42"/>
                <a:gd name="T24" fmla="*/ 0 w 41"/>
                <a:gd name="T25" fmla="*/ 23 h 42"/>
                <a:gd name="T26" fmla="*/ 18 w 41"/>
                <a:gd name="T27" fmla="*/ 42 h 42"/>
                <a:gd name="T28" fmla="*/ 21 w 41"/>
                <a:gd name="T29" fmla="*/ 42 h 42"/>
                <a:gd name="T30" fmla="*/ 23 w 41"/>
                <a:gd name="T31" fmla="*/ 42 h 42"/>
                <a:gd name="T32" fmla="*/ 41 w 41"/>
                <a:gd name="T33" fmla="*/ 28 h 42"/>
                <a:gd name="T34" fmla="*/ 30 w 41"/>
                <a:gd name="T35" fmla="*/ 25 h 42"/>
                <a:gd name="T36" fmla="*/ 22 w 41"/>
                <a:gd name="T37"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42">
                  <a:moveTo>
                    <a:pt x="22" y="32"/>
                  </a:moveTo>
                  <a:cubicBezTo>
                    <a:pt x="17" y="32"/>
                    <a:pt x="13" y="29"/>
                    <a:pt x="13" y="24"/>
                  </a:cubicBezTo>
                  <a:cubicBezTo>
                    <a:pt x="13" y="17"/>
                    <a:pt x="13" y="17"/>
                    <a:pt x="13" y="17"/>
                  </a:cubicBezTo>
                  <a:cubicBezTo>
                    <a:pt x="13" y="13"/>
                    <a:pt x="17" y="9"/>
                    <a:pt x="21" y="9"/>
                  </a:cubicBezTo>
                  <a:cubicBezTo>
                    <a:pt x="22" y="9"/>
                    <a:pt x="22" y="9"/>
                    <a:pt x="22" y="9"/>
                  </a:cubicBezTo>
                  <a:cubicBezTo>
                    <a:pt x="22" y="9"/>
                    <a:pt x="22" y="9"/>
                    <a:pt x="22" y="9"/>
                  </a:cubicBezTo>
                  <a:cubicBezTo>
                    <a:pt x="25" y="9"/>
                    <a:pt x="28" y="12"/>
                    <a:pt x="29" y="15"/>
                  </a:cubicBezTo>
                  <a:cubicBezTo>
                    <a:pt x="41" y="12"/>
                    <a:pt x="41" y="12"/>
                    <a:pt x="41" y="12"/>
                  </a:cubicBezTo>
                  <a:cubicBezTo>
                    <a:pt x="39" y="5"/>
                    <a:pt x="32" y="0"/>
                    <a:pt x="23" y="0"/>
                  </a:cubicBezTo>
                  <a:cubicBezTo>
                    <a:pt x="21" y="0"/>
                    <a:pt x="21" y="0"/>
                    <a:pt x="21" y="0"/>
                  </a:cubicBezTo>
                  <a:cubicBezTo>
                    <a:pt x="18" y="0"/>
                    <a:pt x="18" y="0"/>
                    <a:pt x="18" y="0"/>
                  </a:cubicBezTo>
                  <a:cubicBezTo>
                    <a:pt x="8" y="0"/>
                    <a:pt x="0" y="8"/>
                    <a:pt x="0" y="18"/>
                  </a:cubicBezTo>
                  <a:cubicBezTo>
                    <a:pt x="0" y="23"/>
                    <a:pt x="0" y="23"/>
                    <a:pt x="0" y="23"/>
                  </a:cubicBezTo>
                  <a:cubicBezTo>
                    <a:pt x="0" y="34"/>
                    <a:pt x="8" y="42"/>
                    <a:pt x="18" y="42"/>
                  </a:cubicBezTo>
                  <a:cubicBezTo>
                    <a:pt x="21" y="42"/>
                    <a:pt x="21" y="42"/>
                    <a:pt x="21" y="42"/>
                  </a:cubicBezTo>
                  <a:cubicBezTo>
                    <a:pt x="23" y="42"/>
                    <a:pt x="23" y="42"/>
                    <a:pt x="23" y="42"/>
                  </a:cubicBezTo>
                  <a:cubicBezTo>
                    <a:pt x="32" y="42"/>
                    <a:pt x="39" y="36"/>
                    <a:pt x="41" y="28"/>
                  </a:cubicBezTo>
                  <a:cubicBezTo>
                    <a:pt x="30" y="25"/>
                    <a:pt x="30" y="25"/>
                    <a:pt x="30" y="25"/>
                  </a:cubicBezTo>
                  <a:cubicBezTo>
                    <a:pt x="29" y="29"/>
                    <a:pt x="26" y="32"/>
                    <a:pt x="22"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4" name="Freeform 28"/>
            <p:cNvSpPr/>
            <p:nvPr userDrawn="1">
              <p:custDataLst>
                <p:tags r:id="rId21"/>
              </p:custDataLst>
            </p:nvPr>
          </p:nvSpPr>
          <p:spPr bwMode="auto">
            <a:xfrm>
              <a:off x="7808913" y="4610100"/>
              <a:ext cx="123825" cy="139700"/>
            </a:xfrm>
            <a:custGeom>
              <a:avLst/>
              <a:gdLst>
                <a:gd name="T0" fmla="*/ 21 w 39"/>
                <a:gd name="T1" fmla="*/ 16 h 44"/>
                <a:gd name="T2" fmla="*/ 14 w 39"/>
                <a:gd name="T3" fmla="*/ 12 h 44"/>
                <a:gd name="T4" fmla="*/ 20 w 39"/>
                <a:gd name="T5" fmla="*/ 9 h 44"/>
                <a:gd name="T6" fmla="*/ 25 w 39"/>
                <a:gd name="T7" fmla="*/ 14 h 44"/>
                <a:gd name="T8" fmla="*/ 38 w 39"/>
                <a:gd name="T9" fmla="*/ 14 h 44"/>
                <a:gd name="T10" fmla="*/ 26 w 39"/>
                <a:gd name="T11" fmla="*/ 2 h 44"/>
                <a:gd name="T12" fmla="*/ 2 w 39"/>
                <a:gd name="T13" fmla="*/ 14 h 44"/>
                <a:gd name="T14" fmla="*/ 26 w 39"/>
                <a:gd name="T15" fmla="*/ 30 h 44"/>
                <a:gd name="T16" fmla="*/ 20 w 39"/>
                <a:gd name="T17" fmla="*/ 36 h 44"/>
                <a:gd name="T18" fmla="*/ 13 w 39"/>
                <a:gd name="T19" fmla="*/ 29 h 44"/>
                <a:gd name="T20" fmla="*/ 0 w 39"/>
                <a:gd name="T21" fmla="*/ 30 h 44"/>
                <a:gd name="T22" fmla="*/ 4 w 39"/>
                <a:gd name="T23" fmla="*/ 39 h 44"/>
                <a:gd name="T24" fmla="*/ 21 w 39"/>
                <a:gd name="T25" fmla="*/ 44 h 44"/>
                <a:gd name="T26" fmla="*/ 39 w 39"/>
                <a:gd name="T27" fmla="*/ 28 h 44"/>
                <a:gd name="T28" fmla="*/ 21 w 39"/>
                <a:gd name="T29"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4">
                  <a:moveTo>
                    <a:pt x="21" y="16"/>
                  </a:moveTo>
                  <a:cubicBezTo>
                    <a:pt x="18" y="16"/>
                    <a:pt x="14" y="15"/>
                    <a:pt x="14" y="12"/>
                  </a:cubicBezTo>
                  <a:cubicBezTo>
                    <a:pt x="14" y="10"/>
                    <a:pt x="18" y="9"/>
                    <a:pt x="20" y="9"/>
                  </a:cubicBezTo>
                  <a:cubicBezTo>
                    <a:pt x="23" y="10"/>
                    <a:pt x="25" y="12"/>
                    <a:pt x="25" y="14"/>
                  </a:cubicBezTo>
                  <a:cubicBezTo>
                    <a:pt x="33" y="14"/>
                    <a:pt x="38" y="14"/>
                    <a:pt x="38" y="14"/>
                  </a:cubicBezTo>
                  <a:cubicBezTo>
                    <a:pt x="38" y="12"/>
                    <a:pt x="37" y="4"/>
                    <a:pt x="26" y="2"/>
                  </a:cubicBezTo>
                  <a:cubicBezTo>
                    <a:pt x="14" y="0"/>
                    <a:pt x="1" y="3"/>
                    <a:pt x="2" y="14"/>
                  </a:cubicBezTo>
                  <a:cubicBezTo>
                    <a:pt x="3" y="28"/>
                    <a:pt x="24" y="25"/>
                    <a:pt x="26" y="30"/>
                  </a:cubicBezTo>
                  <a:cubicBezTo>
                    <a:pt x="27" y="33"/>
                    <a:pt x="26" y="36"/>
                    <a:pt x="20" y="36"/>
                  </a:cubicBezTo>
                  <a:cubicBezTo>
                    <a:pt x="14" y="36"/>
                    <a:pt x="13" y="30"/>
                    <a:pt x="13" y="29"/>
                  </a:cubicBezTo>
                  <a:cubicBezTo>
                    <a:pt x="0" y="30"/>
                    <a:pt x="0" y="30"/>
                    <a:pt x="0" y="30"/>
                  </a:cubicBezTo>
                  <a:cubicBezTo>
                    <a:pt x="0" y="30"/>
                    <a:pt x="1" y="35"/>
                    <a:pt x="4" y="39"/>
                  </a:cubicBezTo>
                  <a:cubicBezTo>
                    <a:pt x="8" y="43"/>
                    <a:pt x="14" y="44"/>
                    <a:pt x="21" y="44"/>
                  </a:cubicBezTo>
                  <a:cubicBezTo>
                    <a:pt x="28" y="44"/>
                    <a:pt x="39" y="41"/>
                    <a:pt x="39" y="28"/>
                  </a:cubicBezTo>
                  <a:cubicBezTo>
                    <a:pt x="39" y="20"/>
                    <a:pt x="28" y="17"/>
                    <a:pt x="21"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cxnSp>
        <p:nvCxnSpPr>
          <p:cNvPr id="12" name="直接连接符 11"/>
          <p:cNvCxnSpPr/>
          <p:nvPr userDrawn="1"/>
        </p:nvCxnSpPr>
        <p:spPr>
          <a:xfrm>
            <a:off x="1152525" y="817880"/>
            <a:ext cx="10467975" cy="44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8_比较">
    <p:spTree>
      <p:nvGrpSpPr>
        <p:cNvPr id="1" name=""/>
        <p:cNvGrpSpPr/>
        <p:nvPr/>
      </p:nvGrpSpPr>
      <p:grpSpPr>
        <a:xfrm>
          <a:off x="0" y="0"/>
          <a:ext cx="0" cy="0"/>
          <a:chOff x="0" y="0"/>
          <a:chExt cx="0" cy="0"/>
        </a:xfrm>
      </p:grpSpPr>
      <p:pic>
        <p:nvPicPr>
          <p:cNvPr id="10" name="图片 9" descr="cfdc2cda80d7eb4f076bdd804a043b8"/>
          <p:cNvPicPr>
            <a:picLocks noChangeAspect="1"/>
          </p:cNvPicPr>
          <p:nvPr userDrawn="1">
            <p:custDataLst>
              <p:tags r:id="rId2"/>
            </p:custDataLst>
          </p:nvPr>
        </p:nvPicPr>
        <p:blipFill>
          <a:blip r:embed="rId3"/>
          <a:stretch>
            <a:fillRect/>
          </a:stretch>
        </p:blipFill>
        <p:spPr>
          <a:xfrm>
            <a:off x="0" y="0"/>
            <a:ext cx="2571750" cy="1892935"/>
          </a:xfrm>
          <a:prstGeom prst="rect">
            <a:avLst/>
          </a:prstGeom>
        </p:spPr>
      </p:pic>
      <p:sp>
        <p:nvSpPr>
          <p:cNvPr id="2" name="标题 1"/>
          <p:cNvSpPr>
            <a:spLocks noGrp="1"/>
          </p:cNvSpPr>
          <p:nvPr>
            <p:ph type="title"/>
            <p:custDataLst>
              <p:tags r:id="rId4"/>
            </p:custDataLst>
          </p:nvPr>
        </p:nvSpPr>
        <p:spPr>
          <a:xfrm>
            <a:off x="1307465" y="93980"/>
            <a:ext cx="7035800" cy="741045"/>
          </a:xfrm>
        </p:spPr>
        <p:txBody>
          <a:bodyPr vert="horz" lIns="90000" tIns="46800" rIns="90000" bIns="46800" rtlCol="0" anchor="ctr" anchorCtr="0">
            <a:normAutofit/>
          </a:bodyPr>
          <a:lstStyle>
            <a:lvl1pPr>
              <a:defRPr sz="3200" b="1">
                <a:solidFill>
                  <a:srgbClr val="00418A"/>
                </a:solidFill>
              </a:defRPr>
            </a:lvl1pPr>
          </a:lstStyle>
          <a:p>
            <a:pPr lvl="0"/>
            <a:r>
              <a:rPr lang="zh-CN" altLang="en-US" smtClean="0"/>
              <a:t>单击此处编辑母版标题样式</a:t>
            </a:r>
            <a:endParaRPr lang="zh-CN" altLang="en-US"/>
          </a:p>
        </p:txBody>
      </p:sp>
      <p:sp>
        <p:nvSpPr>
          <p:cNvPr id="7" name="日期占位符 6"/>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grpSp>
        <p:nvGrpSpPr>
          <p:cNvPr id="1044" name="组合 1043"/>
          <p:cNvGrpSpPr/>
          <p:nvPr userDrawn="1"/>
        </p:nvGrpSpPr>
        <p:grpSpPr>
          <a:xfrm>
            <a:off x="10527030" y="132080"/>
            <a:ext cx="1235710" cy="549910"/>
            <a:chOff x="6942138" y="4017962"/>
            <a:chExt cx="1789112" cy="795338"/>
          </a:xfrm>
        </p:grpSpPr>
        <p:sp>
          <p:nvSpPr>
            <p:cNvPr id="19" name="Freeform 15"/>
            <p:cNvSpPr/>
            <p:nvPr userDrawn="1">
              <p:custDataLst>
                <p:tags r:id="rId8"/>
              </p:custDataLst>
            </p:nvPr>
          </p:nvSpPr>
          <p:spPr bwMode="auto">
            <a:xfrm>
              <a:off x="7119938" y="4106862"/>
              <a:ext cx="387350" cy="461963"/>
            </a:xfrm>
            <a:custGeom>
              <a:avLst/>
              <a:gdLst>
                <a:gd name="T0" fmla="*/ 144 w 244"/>
                <a:gd name="T1" fmla="*/ 211 h 291"/>
                <a:gd name="T2" fmla="*/ 66 w 244"/>
                <a:gd name="T3" fmla="*/ 291 h 291"/>
                <a:gd name="T4" fmla="*/ 166 w 244"/>
                <a:gd name="T5" fmla="*/ 291 h 291"/>
                <a:gd name="T6" fmla="*/ 244 w 244"/>
                <a:gd name="T7" fmla="*/ 211 h 291"/>
                <a:gd name="T8" fmla="*/ 100 w 244"/>
                <a:gd name="T9" fmla="*/ 67 h 291"/>
                <a:gd name="T10" fmla="*/ 144 w 244"/>
                <a:gd name="T11" fmla="*/ 22 h 291"/>
                <a:gd name="T12" fmla="*/ 178 w 244"/>
                <a:gd name="T13" fmla="*/ 22 h 291"/>
                <a:gd name="T14" fmla="*/ 200 w 244"/>
                <a:gd name="T15" fmla="*/ 0 h 291"/>
                <a:gd name="T16" fmla="*/ 66 w 244"/>
                <a:gd name="T17" fmla="*/ 0 h 291"/>
                <a:gd name="T18" fmla="*/ 0 w 244"/>
                <a:gd name="T19" fmla="*/ 67 h 291"/>
                <a:gd name="T20" fmla="*/ 144 w 244"/>
                <a:gd name="T21" fmla="*/ 21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91">
                  <a:moveTo>
                    <a:pt x="144" y="211"/>
                  </a:moveTo>
                  <a:lnTo>
                    <a:pt x="66" y="291"/>
                  </a:lnTo>
                  <a:lnTo>
                    <a:pt x="166" y="291"/>
                  </a:lnTo>
                  <a:lnTo>
                    <a:pt x="244" y="211"/>
                  </a:lnTo>
                  <a:lnTo>
                    <a:pt x="100" y="67"/>
                  </a:lnTo>
                  <a:lnTo>
                    <a:pt x="144" y="22"/>
                  </a:lnTo>
                  <a:lnTo>
                    <a:pt x="178" y="22"/>
                  </a:lnTo>
                  <a:lnTo>
                    <a:pt x="200" y="0"/>
                  </a:lnTo>
                  <a:lnTo>
                    <a:pt x="66" y="0"/>
                  </a:lnTo>
                  <a:lnTo>
                    <a:pt x="0" y="67"/>
                  </a:lnTo>
                  <a:lnTo>
                    <a:pt x="144" y="211"/>
                  </a:lnTo>
                  <a:close/>
                </a:path>
              </a:pathLst>
            </a:custGeom>
            <a:solidFill>
              <a:srgbClr val="0042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Freeform 16"/>
            <p:cNvSpPr/>
            <p:nvPr userDrawn="1">
              <p:custDataLst>
                <p:tags r:id="rId9"/>
              </p:custDataLst>
            </p:nvPr>
          </p:nvSpPr>
          <p:spPr bwMode="auto">
            <a:xfrm>
              <a:off x="7332663" y="4017962"/>
              <a:ext cx="406400" cy="249238"/>
            </a:xfrm>
            <a:custGeom>
              <a:avLst/>
              <a:gdLst>
                <a:gd name="T0" fmla="*/ 88 w 128"/>
                <a:gd name="T1" fmla="*/ 0 h 78"/>
                <a:gd name="T2" fmla="*/ 70 w 128"/>
                <a:gd name="T3" fmla="*/ 7 h 78"/>
                <a:gd name="T4" fmla="*/ 0 w 128"/>
                <a:gd name="T5" fmla="*/ 78 h 78"/>
                <a:gd name="T6" fmla="*/ 38 w 128"/>
                <a:gd name="T7" fmla="*/ 78 h 78"/>
                <a:gd name="T8" fmla="*/ 58 w 128"/>
                <a:gd name="T9" fmla="*/ 70 h 78"/>
                <a:gd name="T10" fmla="*/ 128 w 128"/>
                <a:gd name="T11" fmla="*/ 0 h 78"/>
                <a:gd name="T12" fmla="*/ 88 w 128"/>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28" h="78">
                  <a:moveTo>
                    <a:pt x="88" y="0"/>
                  </a:moveTo>
                  <a:cubicBezTo>
                    <a:pt x="87" y="0"/>
                    <a:pt x="78" y="0"/>
                    <a:pt x="70" y="7"/>
                  </a:cubicBezTo>
                  <a:cubicBezTo>
                    <a:pt x="65" y="12"/>
                    <a:pt x="0" y="78"/>
                    <a:pt x="0" y="78"/>
                  </a:cubicBezTo>
                  <a:cubicBezTo>
                    <a:pt x="38" y="78"/>
                    <a:pt x="38" y="78"/>
                    <a:pt x="38" y="78"/>
                  </a:cubicBezTo>
                  <a:cubicBezTo>
                    <a:pt x="38" y="78"/>
                    <a:pt x="50" y="78"/>
                    <a:pt x="58" y="70"/>
                  </a:cubicBezTo>
                  <a:cubicBezTo>
                    <a:pt x="66" y="62"/>
                    <a:pt x="128" y="0"/>
                    <a:pt x="128" y="0"/>
                  </a:cubicBezTo>
                  <a:cubicBezTo>
                    <a:pt x="88" y="0"/>
                    <a:pt x="88" y="0"/>
                    <a:pt x="88" y="0"/>
                  </a:cubicBez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Freeform 17"/>
            <p:cNvSpPr/>
            <p:nvPr userDrawn="1">
              <p:custDataLst>
                <p:tags r:id="rId10"/>
              </p:custDataLst>
            </p:nvPr>
          </p:nvSpPr>
          <p:spPr bwMode="auto">
            <a:xfrm>
              <a:off x="7018338" y="4425950"/>
              <a:ext cx="301625" cy="142875"/>
            </a:xfrm>
            <a:custGeom>
              <a:avLst/>
              <a:gdLst>
                <a:gd name="T0" fmla="*/ 0 w 190"/>
                <a:gd name="T1" fmla="*/ 90 h 90"/>
                <a:gd name="T2" fmla="*/ 102 w 190"/>
                <a:gd name="T3" fmla="*/ 90 h 90"/>
                <a:gd name="T4" fmla="*/ 190 w 190"/>
                <a:gd name="T5" fmla="*/ 0 h 90"/>
                <a:gd name="T6" fmla="*/ 90 w 190"/>
                <a:gd name="T7" fmla="*/ 0 h 90"/>
                <a:gd name="T8" fmla="*/ 0 w 190"/>
                <a:gd name="T9" fmla="*/ 90 h 90"/>
              </a:gdLst>
              <a:ahLst/>
              <a:cxnLst>
                <a:cxn ang="0">
                  <a:pos x="T0" y="T1"/>
                </a:cxn>
                <a:cxn ang="0">
                  <a:pos x="T2" y="T3"/>
                </a:cxn>
                <a:cxn ang="0">
                  <a:pos x="T4" y="T5"/>
                </a:cxn>
                <a:cxn ang="0">
                  <a:pos x="T6" y="T7"/>
                </a:cxn>
                <a:cxn ang="0">
                  <a:pos x="T8" y="T9"/>
                </a:cxn>
              </a:cxnLst>
              <a:rect l="0" t="0" r="r" b="b"/>
              <a:pathLst>
                <a:path w="190" h="90">
                  <a:moveTo>
                    <a:pt x="0" y="90"/>
                  </a:moveTo>
                  <a:lnTo>
                    <a:pt x="102" y="90"/>
                  </a:lnTo>
                  <a:lnTo>
                    <a:pt x="190" y="0"/>
                  </a:lnTo>
                  <a:lnTo>
                    <a:pt x="90" y="0"/>
                  </a:lnTo>
                  <a:lnTo>
                    <a:pt x="0" y="90"/>
                  </a:ln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Freeform 18"/>
            <p:cNvSpPr/>
            <p:nvPr userDrawn="1">
              <p:custDataLst>
                <p:tags r:id="rId11"/>
              </p:custDataLst>
            </p:nvPr>
          </p:nvSpPr>
          <p:spPr bwMode="auto">
            <a:xfrm>
              <a:off x="6942138" y="4106862"/>
              <a:ext cx="673100" cy="706438"/>
            </a:xfrm>
            <a:custGeom>
              <a:avLst/>
              <a:gdLst>
                <a:gd name="T0" fmla="*/ 190 w 212"/>
                <a:gd name="T1" fmla="*/ 128 h 222"/>
                <a:gd name="T2" fmla="*/ 175 w 212"/>
                <a:gd name="T3" fmla="*/ 162 h 222"/>
                <a:gd name="T4" fmla="*/ 114 w 212"/>
                <a:gd name="T5" fmla="*/ 198 h 222"/>
                <a:gd name="T6" fmla="*/ 106 w 212"/>
                <a:gd name="T7" fmla="*/ 200 h 222"/>
                <a:gd name="T8" fmla="*/ 97 w 212"/>
                <a:gd name="T9" fmla="*/ 198 h 222"/>
                <a:gd name="T10" fmla="*/ 37 w 212"/>
                <a:gd name="T11" fmla="*/ 163 h 222"/>
                <a:gd name="T12" fmla="*/ 22 w 212"/>
                <a:gd name="T13" fmla="*/ 128 h 222"/>
                <a:gd name="T14" fmla="*/ 22 w 212"/>
                <a:gd name="T15" fmla="*/ 22 h 222"/>
                <a:gd name="T16" fmla="*/ 27 w 212"/>
                <a:gd name="T17" fmla="*/ 17 h 222"/>
                <a:gd name="T18" fmla="*/ 49 w 212"/>
                <a:gd name="T19" fmla="*/ 17 h 222"/>
                <a:gd name="T20" fmla="*/ 67 w 212"/>
                <a:gd name="T21" fmla="*/ 0 h 222"/>
                <a:gd name="T22" fmla="*/ 21 w 212"/>
                <a:gd name="T23" fmla="*/ 0 h 222"/>
                <a:gd name="T24" fmla="*/ 0 w 212"/>
                <a:gd name="T25" fmla="*/ 21 h 222"/>
                <a:gd name="T26" fmla="*/ 0 w 212"/>
                <a:gd name="T27" fmla="*/ 138 h 222"/>
                <a:gd name="T28" fmla="*/ 25 w 212"/>
                <a:gd name="T29" fmla="*/ 179 h 222"/>
                <a:gd name="T30" fmla="*/ 95 w 212"/>
                <a:gd name="T31" fmla="*/ 219 h 222"/>
                <a:gd name="T32" fmla="*/ 106 w 212"/>
                <a:gd name="T33" fmla="*/ 222 h 222"/>
                <a:gd name="T34" fmla="*/ 117 w 212"/>
                <a:gd name="T35" fmla="*/ 219 h 222"/>
                <a:gd name="T36" fmla="*/ 187 w 212"/>
                <a:gd name="T37" fmla="*/ 179 h 222"/>
                <a:gd name="T38" fmla="*/ 212 w 212"/>
                <a:gd name="T39" fmla="*/ 138 h 222"/>
                <a:gd name="T40" fmla="*/ 212 w 212"/>
                <a:gd name="T41" fmla="*/ 33 h 222"/>
                <a:gd name="T42" fmla="*/ 190 w 212"/>
                <a:gd name="T43" fmla="*/ 55 h 222"/>
                <a:gd name="T44" fmla="*/ 190 w 212"/>
                <a:gd name="T45" fmla="*/ 12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222">
                  <a:moveTo>
                    <a:pt x="190" y="128"/>
                  </a:moveTo>
                  <a:cubicBezTo>
                    <a:pt x="190" y="142"/>
                    <a:pt x="186" y="156"/>
                    <a:pt x="175" y="162"/>
                  </a:cubicBezTo>
                  <a:cubicBezTo>
                    <a:pt x="114" y="198"/>
                    <a:pt x="114" y="198"/>
                    <a:pt x="114" y="198"/>
                  </a:cubicBezTo>
                  <a:cubicBezTo>
                    <a:pt x="112" y="199"/>
                    <a:pt x="109" y="200"/>
                    <a:pt x="106" y="200"/>
                  </a:cubicBezTo>
                  <a:cubicBezTo>
                    <a:pt x="103" y="200"/>
                    <a:pt x="100" y="199"/>
                    <a:pt x="97" y="198"/>
                  </a:cubicBezTo>
                  <a:cubicBezTo>
                    <a:pt x="37" y="163"/>
                    <a:pt x="37" y="163"/>
                    <a:pt x="37" y="163"/>
                  </a:cubicBezTo>
                  <a:cubicBezTo>
                    <a:pt x="26" y="156"/>
                    <a:pt x="22" y="142"/>
                    <a:pt x="22" y="128"/>
                  </a:cubicBezTo>
                  <a:cubicBezTo>
                    <a:pt x="22" y="22"/>
                    <a:pt x="22" y="22"/>
                    <a:pt x="22" y="22"/>
                  </a:cubicBezTo>
                  <a:cubicBezTo>
                    <a:pt x="22" y="19"/>
                    <a:pt x="24" y="17"/>
                    <a:pt x="27" y="17"/>
                  </a:cubicBezTo>
                  <a:cubicBezTo>
                    <a:pt x="49" y="17"/>
                    <a:pt x="49" y="17"/>
                    <a:pt x="49" y="17"/>
                  </a:cubicBezTo>
                  <a:cubicBezTo>
                    <a:pt x="67" y="0"/>
                    <a:pt x="67" y="0"/>
                    <a:pt x="67" y="0"/>
                  </a:cubicBezTo>
                  <a:cubicBezTo>
                    <a:pt x="21" y="0"/>
                    <a:pt x="21" y="0"/>
                    <a:pt x="21" y="0"/>
                  </a:cubicBezTo>
                  <a:cubicBezTo>
                    <a:pt x="9" y="0"/>
                    <a:pt x="0" y="9"/>
                    <a:pt x="0" y="21"/>
                  </a:cubicBezTo>
                  <a:cubicBezTo>
                    <a:pt x="0" y="138"/>
                    <a:pt x="0" y="138"/>
                    <a:pt x="0" y="138"/>
                  </a:cubicBezTo>
                  <a:cubicBezTo>
                    <a:pt x="0" y="157"/>
                    <a:pt x="10" y="171"/>
                    <a:pt x="25" y="179"/>
                  </a:cubicBezTo>
                  <a:cubicBezTo>
                    <a:pt x="95" y="219"/>
                    <a:pt x="95" y="219"/>
                    <a:pt x="95" y="219"/>
                  </a:cubicBezTo>
                  <a:cubicBezTo>
                    <a:pt x="98" y="221"/>
                    <a:pt x="102" y="222"/>
                    <a:pt x="106" y="222"/>
                  </a:cubicBezTo>
                  <a:cubicBezTo>
                    <a:pt x="110" y="222"/>
                    <a:pt x="114" y="221"/>
                    <a:pt x="117" y="219"/>
                  </a:cubicBezTo>
                  <a:cubicBezTo>
                    <a:pt x="187" y="179"/>
                    <a:pt x="187" y="179"/>
                    <a:pt x="187" y="179"/>
                  </a:cubicBezTo>
                  <a:cubicBezTo>
                    <a:pt x="202" y="171"/>
                    <a:pt x="212" y="157"/>
                    <a:pt x="212" y="138"/>
                  </a:cubicBezTo>
                  <a:cubicBezTo>
                    <a:pt x="212" y="33"/>
                    <a:pt x="212" y="33"/>
                    <a:pt x="212" y="33"/>
                  </a:cubicBezTo>
                  <a:cubicBezTo>
                    <a:pt x="190" y="55"/>
                    <a:pt x="190" y="55"/>
                    <a:pt x="190" y="55"/>
                  </a:cubicBezTo>
                  <a:lnTo>
                    <a:pt x="190" y="128"/>
                  </a:ln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Freeform 19"/>
            <p:cNvSpPr/>
            <p:nvPr userDrawn="1">
              <p:custDataLst>
                <p:tags r:id="rId12"/>
              </p:custDataLst>
            </p:nvPr>
          </p:nvSpPr>
          <p:spPr bwMode="auto">
            <a:xfrm>
              <a:off x="8043863" y="4384675"/>
              <a:ext cx="182563" cy="180975"/>
            </a:xfrm>
            <a:custGeom>
              <a:avLst/>
              <a:gdLst>
                <a:gd name="T0" fmla="*/ 0 w 57"/>
                <a:gd name="T1" fmla="*/ 0 h 57"/>
                <a:gd name="T2" fmla="*/ 0 w 57"/>
                <a:gd name="T3" fmla="*/ 47 h 57"/>
                <a:gd name="T4" fmla="*/ 9 w 57"/>
                <a:gd name="T5" fmla="*/ 57 h 57"/>
                <a:gd name="T6" fmla="*/ 19 w 57"/>
                <a:gd name="T7" fmla="*/ 57 h 57"/>
                <a:gd name="T8" fmla="*/ 27 w 57"/>
                <a:gd name="T9" fmla="*/ 57 h 57"/>
                <a:gd name="T10" fmla="*/ 57 w 57"/>
                <a:gd name="T11" fmla="*/ 57 h 57"/>
                <a:gd name="T12" fmla="*/ 57 w 57"/>
                <a:gd name="T13" fmla="*/ 48 h 57"/>
                <a:gd name="T14" fmla="*/ 32 w 57"/>
                <a:gd name="T15" fmla="*/ 48 h 57"/>
                <a:gd name="T16" fmla="*/ 27 w 57"/>
                <a:gd name="T17" fmla="*/ 43 h 57"/>
                <a:gd name="T18" fmla="*/ 27 w 57"/>
                <a:gd name="T19" fmla="*/ 0 h 57"/>
                <a:gd name="T20" fmla="*/ 0 w 5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57">
                  <a:moveTo>
                    <a:pt x="0" y="0"/>
                  </a:moveTo>
                  <a:cubicBezTo>
                    <a:pt x="0" y="47"/>
                    <a:pt x="0" y="47"/>
                    <a:pt x="0" y="47"/>
                  </a:cubicBezTo>
                  <a:cubicBezTo>
                    <a:pt x="0" y="52"/>
                    <a:pt x="4" y="57"/>
                    <a:pt x="9" y="57"/>
                  </a:cubicBezTo>
                  <a:cubicBezTo>
                    <a:pt x="19" y="57"/>
                    <a:pt x="19" y="57"/>
                    <a:pt x="19" y="57"/>
                  </a:cubicBezTo>
                  <a:cubicBezTo>
                    <a:pt x="27" y="57"/>
                    <a:pt x="27" y="57"/>
                    <a:pt x="27" y="57"/>
                  </a:cubicBezTo>
                  <a:cubicBezTo>
                    <a:pt x="57" y="57"/>
                    <a:pt x="57" y="57"/>
                    <a:pt x="57" y="57"/>
                  </a:cubicBezTo>
                  <a:cubicBezTo>
                    <a:pt x="57" y="48"/>
                    <a:pt x="57" y="48"/>
                    <a:pt x="57" y="48"/>
                  </a:cubicBezTo>
                  <a:cubicBezTo>
                    <a:pt x="32" y="48"/>
                    <a:pt x="32" y="48"/>
                    <a:pt x="32" y="48"/>
                  </a:cubicBezTo>
                  <a:cubicBezTo>
                    <a:pt x="29" y="48"/>
                    <a:pt x="27" y="46"/>
                    <a:pt x="27" y="43"/>
                  </a:cubicBezTo>
                  <a:cubicBezTo>
                    <a:pt x="27" y="0"/>
                    <a:pt x="27" y="0"/>
                    <a:pt x="27"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Freeform 20"/>
            <p:cNvSpPr/>
            <p:nvPr userDrawn="1">
              <p:custDataLst>
                <p:tags r:id="rId13"/>
              </p:custDataLst>
            </p:nvPr>
          </p:nvSpPr>
          <p:spPr bwMode="auto">
            <a:xfrm>
              <a:off x="8305800" y="4151312"/>
              <a:ext cx="425450" cy="414338"/>
            </a:xfrm>
            <a:custGeom>
              <a:avLst/>
              <a:gdLst>
                <a:gd name="T0" fmla="*/ 84 w 134"/>
                <a:gd name="T1" fmla="*/ 121 h 130"/>
                <a:gd name="T2" fmla="*/ 79 w 134"/>
                <a:gd name="T3" fmla="*/ 116 h 130"/>
                <a:gd name="T4" fmla="*/ 79 w 134"/>
                <a:gd name="T5" fmla="*/ 57 h 130"/>
                <a:gd name="T6" fmla="*/ 86 w 134"/>
                <a:gd name="T7" fmla="*/ 57 h 130"/>
                <a:gd name="T8" fmla="*/ 86 w 134"/>
                <a:gd name="T9" fmla="*/ 113 h 130"/>
                <a:gd name="T10" fmla="*/ 106 w 134"/>
                <a:gd name="T11" fmla="*/ 113 h 130"/>
                <a:gd name="T12" fmla="*/ 106 w 134"/>
                <a:gd name="T13" fmla="*/ 57 h 130"/>
                <a:gd name="T14" fmla="*/ 109 w 134"/>
                <a:gd name="T15" fmla="*/ 57 h 130"/>
                <a:gd name="T16" fmla="*/ 112 w 134"/>
                <a:gd name="T17" fmla="*/ 59 h 130"/>
                <a:gd name="T18" fmla="*/ 112 w 134"/>
                <a:gd name="T19" fmla="*/ 113 h 130"/>
                <a:gd name="T20" fmla="*/ 133 w 134"/>
                <a:gd name="T21" fmla="*/ 113 h 130"/>
                <a:gd name="T22" fmla="*/ 133 w 134"/>
                <a:gd name="T23" fmla="*/ 58 h 130"/>
                <a:gd name="T24" fmla="*/ 123 w 134"/>
                <a:gd name="T25" fmla="*/ 48 h 130"/>
                <a:gd name="T26" fmla="*/ 115 w 134"/>
                <a:gd name="T27" fmla="*/ 48 h 130"/>
                <a:gd name="T28" fmla="*/ 112 w 134"/>
                <a:gd name="T29" fmla="*/ 48 h 130"/>
                <a:gd name="T30" fmla="*/ 106 w 134"/>
                <a:gd name="T31" fmla="*/ 48 h 130"/>
                <a:gd name="T32" fmla="*/ 106 w 134"/>
                <a:gd name="T33" fmla="*/ 38 h 130"/>
                <a:gd name="T34" fmla="*/ 86 w 134"/>
                <a:gd name="T35" fmla="*/ 38 h 130"/>
                <a:gd name="T36" fmla="*/ 86 w 134"/>
                <a:gd name="T37" fmla="*/ 48 h 130"/>
                <a:gd name="T38" fmla="*/ 79 w 134"/>
                <a:gd name="T39" fmla="*/ 48 h 130"/>
                <a:gd name="T40" fmla="*/ 79 w 134"/>
                <a:gd name="T41" fmla="*/ 38 h 130"/>
                <a:gd name="T42" fmla="*/ 75 w 134"/>
                <a:gd name="T43" fmla="*/ 38 h 130"/>
                <a:gd name="T44" fmla="*/ 81 w 134"/>
                <a:gd name="T45" fmla="*/ 21 h 130"/>
                <a:gd name="T46" fmla="*/ 133 w 134"/>
                <a:gd name="T47" fmla="*/ 21 h 130"/>
                <a:gd name="T48" fmla="*/ 133 w 134"/>
                <a:gd name="T49" fmla="*/ 13 h 130"/>
                <a:gd name="T50" fmla="*/ 84 w 134"/>
                <a:gd name="T51" fmla="*/ 13 h 130"/>
                <a:gd name="T52" fmla="*/ 89 w 134"/>
                <a:gd name="T53" fmla="*/ 0 h 130"/>
                <a:gd name="T54" fmla="*/ 64 w 134"/>
                <a:gd name="T55" fmla="*/ 0 h 130"/>
                <a:gd name="T56" fmla="*/ 50 w 134"/>
                <a:gd name="T57" fmla="*/ 39 h 130"/>
                <a:gd name="T58" fmla="*/ 59 w 134"/>
                <a:gd name="T59" fmla="*/ 39 h 130"/>
                <a:gd name="T60" fmla="*/ 59 w 134"/>
                <a:gd name="T61" fmla="*/ 48 h 130"/>
                <a:gd name="T62" fmla="*/ 52 w 134"/>
                <a:gd name="T63" fmla="*/ 48 h 130"/>
                <a:gd name="T64" fmla="*/ 34 w 134"/>
                <a:gd name="T65" fmla="*/ 48 h 130"/>
                <a:gd name="T66" fmla="*/ 27 w 134"/>
                <a:gd name="T67" fmla="*/ 48 h 130"/>
                <a:gd name="T68" fmla="*/ 27 w 134"/>
                <a:gd name="T69" fmla="*/ 24 h 130"/>
                <a:gd name="T70" fmla="*/ 53 w 134"/>
                <a:gd name="T71" fmla="*/ 24 h 130"/>
                <a:gd name="T72" fmla="*/ 53 w 134"/>
                <a:gd name="T73" fmla="*/ 15 h 130"/>
                <a:gd name="T74" fmla="*/ 39 w 134"/>
                <a:gd name="T75" fmla="*/ 15 h 130"/>
                <a:gd name="T76" fmla="*/ 39 w 134"/>
                <a:gd name="T77" fmla="*/ 0 h 130"/>
                <a:gd name="T78" fmla="*/ 14 w 134"/>
                <a:gd name="T79" fmla="*/ 0 h 130"/>
                <a:gd name="T80" fmla="*/ 14 w 134"/>
                <a:gd name="T81" fmla="*/ 15 h 130"/>
                <a:gd name="T82" fmla="*/ 0 w 134"/>
                <a:gd name="T83" fmla="*/ 15 h 130"/>
                <a:gd name="T84" fmla="*/ 0 w 134"/>
                <a:gd name="T85" fmla="*/ 24 h 130"/>
                <a:gd name="T86" fmla="*/ 6 w 134"/>
                <a:gd name="T87" fmla="*/ 24 h 130"/>
                <a:gd name="T88" fmla="*/ 6 w 134"/>
                <a:gd name="T89" fmla="*/ 130 h 130"/>
                <a:gd name="T90" fmla="*/ 27 w 134"/>
                <a:gd name="T91" fmla="*/ 130 h 130"/>
                <a:gd name="T92" fmla="*/ 27 w 134"/>
                <a:gd name="T93" fmla="*/ 57 h 130"/>
                <a:gd name="T94" fmla="*/ 34 w 134"/>
                <a:gd name="T95" fmla="*/ 57 h 130"/>
                <a:gd name="T96" fmla="*/ 34 w 134"/>
                <a:gd name="T97" fmla="*/ 130 h 130"/>
                <a:gd name="T98" fmla="*/ 42 w 134"/>
                <a:gd name="T99" fmla="*/ 130 h 130"/>
                <a:gd name="T100" fmla="*/ 52 w 134"/>
                <a:gd name="T101" fmla="*/ 120 h 130"/>
                <a:gd name="T102" fmla="*/ 52 w 134"/>
                <a:gd name="T103" fmla="*/ 57 h 130"/>
                <a:gd name="T104" fmla="*/ 59 w 134"/>
                <a:gd name="T105" fmla="*/ 57 h 130"/>
                <a:gd name="T106" fmla="*/ 59 w 134"/>
                <a:gd name="T107" fmla="*/ 120 h 130"/>
                <a:gd name="T108" fmla="*/ 68 w 134"/>
                <a:gd name="T109" fmla="*/ 130 h 130"/>
                <a:gd name="T110" fmla="*/ 75 w 134"/>
                <a:gd name="T111" fmla="*/ 130 h 130"/>
                <a:gd name="T112" fmla="*/ 79 w 134"/>
                <a:gd name="T113" fmla="*/ 130 h 130"/>
                <a:gd name="T114" fmla="*/ 134 w 134"/>
                <a:gd name="T115" fmla="*/ 130 h 130"/>
                <a:gd name="T116" fmla="*/ 134 w 134"/>
                <a:gd name="T117" fmla="*/ 121 h 130"/>
                <a:gd name="T118" fmla="*/ 84 w 134"/>
                <a:gd name="T119" fmla="*/ 1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30">
                  <a:moveTo>
                    <a:pt x="84" y="121"/>
                  </a:moveTo>
                  <a:cubicBezTo>
                    <a:pt x="82" y="121"/>
                    <a:pt x="79" y="119"/>
                    <a:pt x="79" y="116"/>
                  </a:cubicBezTo>
                  <a:cubicBezTo>
                    <a:pt x="79" y="57"/>
                    <a:pt x="79" y="57"/>
                    <a:pt x="79" y="57"/>
                  </a:cubicBezTo>
                  <a:cubicBezTo>
                    <a:pt x="86" y="57"/>
                    <a:pt x="86" y="57"/>
                    <a:pt x="86" y="57"/>
                  </a:cubicBezTo>
                  <a:cubicBezTo>
                    <a:pt x="86" y="113"/>
                    <a:pt x="86" y="113"/>
                    <a:pt x="86" y="113"/>
                  </a:cubicBezTo>
                  <a:cubicBezTo>
                    <a:pt x="106" y="113"/>
                    <a:pt x="106" y="113"/>
                    <a:pt x="106" y="113"/>
                  </a:cubicBezTo>
                  <a:cubicBezTo>
                    <a:pt x="106" y="57"/>
                    <a:pt x="106" y="57"/>
                    <a:pt x="106" y="57"/>
                  </a:cubicBezTo>
                  <a:cubicBezTo>
                    <a:pt x="109" y="57"/>
                    <a:pt x="109" y="57"/>
                    <a:pt x="109" y="57"/>
                  </a:cubicBezTo>
                  <a:cubicBezTo>
                    <a:pt x="111" y="57"/>
                    <a:pt x="112" y="58"/>
                    <a:pt x="112" y="59"/>
                  </a:cubicBezTo>
                  <a:cubicBezTo>
                    <a:pt x="112" y="113"/>
                    <a:pt x="112" y="113"/>
                    <a:pt x="112" y="113"/>
                  </a:cubicBezTo>
                  <a:cubicBezTo>
                    <a:pt x="133" y="113"/>
                    <a:pt x="133" y="113"/>
                    <a:pt x="133" y="113"/>
                  </a:cubicBezTo>
                  <a:cubicBezTo>
                    <a:pt x="133" y="58"/>
                    <a:pt x="133" y="58"/>
                    <a:pt x="133" y="58"/>
                  </a:cubicBezTo>
                  <a:cubicBezTo>
                    <a:pt x="133" y="52"/>
                    <a:pt x="129" y="48"/>
                    <a:pt x="123" y="48"/>
                  </a:cubicBezTo>
                  <a:cubicBezTo>
                    <a:pt x="115" y="48"/>
                    <a:pt x="115" y="48"/>
                    <a:pt x="115" y="48"/>
                  </a:cubicBezTo>
                  <a:cubicBezTo>
                    <a:pt x="112" y="48"/>
                    <a:pt x="112" y="48"/>
                    <a:pt x="112" y="48"/>
                  </a:cubicBezTo>
                  <a:cubicBezTo>
                    <a:pt x="106" y="48"/>
                    <a:pt x="106" y="48"/>
                    <a:pt x="106" y="48"/>
                  </a:cubicBezTo>
                  <a:cubicBezTo>
                    <a:pt x="106" y="38"/>
                    <a:pt x="106" y="38"/>
                    <a:pt x="106" y="38"/>
                  </a:cubicBezTo>
                  <a:cubicBezTo>
                    <a:pt x="86" y="38"/>
                    <a:pt x="86" y="38"/>
                    <a:pt x="86" y="38"/>
                  </a:cubicBezTo>
                  <a:cubicBezTo>
                    <a:pt x="86" y="48"/>
                    <a:pt x="86" y="48"/>
                    <a:pt x="86" y="48"/>
                  </a:cubicBezTo>
                  <a:cubicBezTo>
                    <a:pt x="79" y="48"/>
                    <a:pt x="79" y="48"/>
                    <a:pt x="79" y="48"/>
                  </a:cubicBezTo>
                  <a:cubicBezTo>
                    <a:pt x="79" y="38"/>
                    <a:pt x="79" y="38"/>
                    <a:pt x="79" y="38"/>
                  </a:cubicBezTo>
                  <a:cubicBezTo>
                    <a:pt x="75" y="38"/>
                    <a:pt x="75" y="38"/>
                    <a:pt x="75" y="38"/>
                  </a:cubicBezTo>
                  <a:cubicBezTo>
                    <a:pt x="81" y="21"/>
                    <a:pt x="81" y="21"/>
                    <a:pt x="81" y="21"/>
                  </a:cubicBezTo>
                  <a:cubicBezTo>
                    <a:pt x="133" y="21"/>
                    <a:pt x="133" y="21"/>
                    <a:pt x="133" y="21"/>
                  </a:cubicBezTo>
                  <a:cubicBezTo>
                    <a:pt x="133" y="13"/>
                    <a:pt x="133" y="13"/>
                    <a:pt x="133" y="13"/>
                  </a:cubicBezTo>
                  <a:cubicBezTo>
                    <a:pt x="84" y="13"/>
                    <a:pt x="84" y="13"/>
                    <a:pt x="84" y="13"/>
                  </a:cubicBezTo>
                  <a:cubicBezTo>
                    <a:pt x="89" y="0"/>
                    <a:pt x="89" y="0"/>
                    <a:pt x="89" y="0"/>
                  </a:cubicBezTo>
                  <a:cubicBezTo>
                    <a:pt x="64" y="0"/>
                    <a:pt x="64" y="0"/>
                    <a:pt x="64" y="0"/>
                  </a:cubicBezTo>
                  <a:cubicBezTo>
                    <a:pt x="50" y="39"/>
                    <a:pt x="50" y="39"/>
                    <a:pt x="50" y="39"/>
                  </a:cubicBezTo>
                  <a:cubicBezTo>
                    <a:pt x="59" y="39"/>
                    <a:pt x="59" y="39"/>
                    <a:pt x="59" y="39"/>
                  </a:cubicBezTo>
                  <a:cubicBezTo>
                    <a:pt x="59" y="48"/>
                    <a:pt x="59" y="48"/>
                    <a:pt x="59" y="48"/>
                  </a:cubicBezTo>
                  <a:cubicBezTo>
                    <a:pt x="52" y="48"/>
                    <a:pt x="52" y="48"/>
                    <a:pt x="52" y="48"/>
                  </a:cubicBezTo>
                  <a:cubicBezTo>
                    <a:pt x="34" y="48"/>
                    <a:pt x="34" y="48"/>
                    <a:pt x="34" y="48"/>
                  </a:cubicBezTo>
                  <a:cubicBezTo>
                    <a:pt x="27" y="48"/>
                    <a:pt x="27" y="48"/>
                    <a:pt x="27" y="48"/>
                  </a:cubicBezTo>
                  <a:cubicBezTo>
                    <a:pt x="27" y="24"/>
                    <a:pt x="27" y="24"/>
                    <a:pt x="27" y="24"/>
                  </a:cubicBezTo>
                  <a:cubicBezTo>
                    <a:pt x="53" y="24"/>
                    <a:pt x="53" y="24"/>
                    <a:pt x="53" y="24"/>
                  </a:cubicBezTo>
                  <a:cubicBezTo>
                    <a:pt x="53" y="15"/>
                    <a:pt x="53" y="15"/>
                    <a:pt x="53" y="15"/>
                  </a:cubicBezTo>
                  <a:cubicBezTo>
                    <a:pt x="39" y="15"/>
                    <a:pt x="39" y="15"/>
                    <a:pt x="39" y="15"/>
                  </a:cubicBezTo>
                  <a:cubicBezTo>
                    <a:pt x="39" y="0"/>
                    <a:pt x="39" y="0"/>
                    <a:pt x="39" y="0"/>
                  </a:cubicBezTo>
                  <a:cubicBezTo>
                    <a:pt x="14" y="0"/>
                    <a:pt x="14" y="0"/>
                    <a:pt x="14" y="0"/>
                  </a:cubicBezTo>
                  <a:cubicBezTo>
                    <a:pt x="14" y="15"/>
                    <a:pt x="14" y="15"/>
                    <a:pt x="14" y="15"/>
                  </a:cubicBezTo>
                  <a:cubicBezTo>
                    <a:pt x="0" y="15"/>
                    <a:pt x="0" y="15"/>
                    <a:pt x="0" y="15"/>
                  </a:cubicBezTo>
                  <a:cubicBezTo>
                    <a:pt x="0" y="24"/>
                    <a:pt x="0" y="24"/>
                    <a:pt x="0" y="24"/>
                  </a:cubicBezTo>
                  <a:cubicBezTo>
                    <a:pt x="6" y="24"/>
                    <a:pt x="6" y="24"/>
                    <a:pt x="6" y="24"/>
                  </a:cubicBezTo>
                  <a:cubicBezTo>
                    <a:pt x="6" y="130"/>
                    <a:pt x="6" y="130"/>
                    <a:pt x="6" y="130"/>
                  </a:cubicBezTo>
                  <a:cubicBezTo>
                    <a:pt x="27" y="130"/>
                    <a:pt x="27" y="130"/>
                    <a:pt x="27" y="130"/>
                  </a:cubicBezTo>
                  <a:cubicBezTo>
                    <a:pt x="27" y="57"/>
                    <a:pt x="27" y="57"/>
                    <a:pt x="27" y="57"/>
                  </a:cubicBezTo>
                  <a:cubicBezTo>
                    <a:pt x="34" y="57"/>
                    <a:pt x="34" y="57"/>
                    <a:pt x="34" y="57"/>
                  </a:cubicBezTo>
                  <a:cubicBezTo>
                    <a:pt x="34" y="130"/>
                    <a:pt x="34" y="130"/>
                    <a:pt x="34" y="130"/>
                  </a:cubicBezTo>
                  <a:cubicBezTo>
                    <a:pt x="42" y="130"/>
                    <a:pt x="42" y="130"/>
                    <a:pt x="42" y="130"/>
                  </a:cubicBezTo>
                  <a:cubicBezTo>
                    <a:pt x="47" y="130"/>
                    <a:pt x="52" y="125"/>
                    <a:pt x="52" y="120"/>
                  </a:cubicBezTo>
                  <a:cubicBezTo>
                    <a:pt x="52" y="57"/>
                    <a:pt x="52" y="57"/>
                    <a:pt x="52" y="57"/>
                  </a:cubicBezTo>
                  <a:cubicBezTo>
                    <a:pt x="59" y="57"/>
                    <a:pt x="59" y="57"/>
                    <a:pt x="59" y="57"/>
                  </a:cubicBezTo>
                  <a:cubicBezTo>
                    <a:pt x="59" y="120"/>
                    <a:pt x="59" y="120"/>
                    <a:pt x="59" y="120"/>
                  </a:cubicBezTo>
                  <a:cubicBezTo>
                    <a:pt x="59" y="125"/>
                    <a:pt x="63" y="130"/>
                    <a:pt x="68" y="130"/>
                  </a:cubicBezTo>
                  <a:cubicBezTo>
                    <a:pt x="75" y="130"/>
                    <a:pt x="75" y="130"/>
                    <a:pt x="75" y="130"/>
                  </a:cubicBezTo>
                  <a:cubicBezTo>
                    <a:pt x="79" y="130"/>
                    <a:pt x="79" y="130"/>
                    <a:pt x="79" y="130"/>
                  </a:cubicBezTo>
                  <a:cubicBezTo>
                    <a:pt x="134" y="130"/>
                    <a:pt x="134" y="130"/>
                    <a:pt x="134" y="130"/>
                  </a:cubicBezTo>
                  <a:cubicBezTo>
                    <a:pt x="134" y="121"/>
                    <a:pt x="134" y="121"/>
                    <a:pt x="134" y="121"/>
                  </a:cubicBezTo>
                  <a:lnTo>
                    <a:pt x="84" y="1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Freeform 21"/>
            <p:cNvSpPr/>
            <p:nvPr userDrawn="1">
              <p:custDataLst>
                <p:tags r:id="rId14"/>
              </p:custDataLst>
            </p:nvPr>
          </p:nvSpPr>
          <p:spPr bwMode="auto">
            <a:xfrm>
              <a:off x="7805738" y="4151312"/>
              <a:ext cx="414338" cy="414338"/>
            </a:xfrm>
            <a:custGeom>
              <a:avLst/>
              <a:gdLst>
                <a:gd name="T0" fmla="*/ 7 w 130"/>
                <a:gd name="T1" fmla="*/ 130 h 130"/>
                <a:gd name="T2" fmla="*/ 34 w 130"/>
                <a:gd name="T3" fmla="*/ 130 h 130"/>
                <a:gd name="T4" fmla="*/ 56 w 130"/>
                <a:gd name="T5" fmla="*/ 68 h 130"/>
                <a:gd name="T6" fmla="*/ 58 w 130"/>
                <a:gd name="T7" fmla="*/ 68 h 130"/>
                <a:gd name="T8" fmla="*/ 83 w 130"/>
                <a:gd name="T9" fmla="*/ 68 h 130"/>
                <a:gd name="T10" fmla="*/ 130 w 130"/>
                <a:gd name="T11" fmla="*/ 68 h 130"/>
                <a:gd name="T12" fmla="*/ 130 w 130"/>
                <a:gd name="T13" fmla="*/ 59 h 130"/>
                <a:gd name="T14" fmla="*/ 83 w 130"/>
                <a:gd name="T15" fmla="*/ 59 h 130"/>
                <a:gd name="T16" fmla="*/ 83 w 130"/>
                <a:gd name="T17" fmla="*/ 32 h 130"/>
                <a:gd name="T18" fmla="*/ 130 w 130"/>
                <a:gd name="T19" fmla="*/ 32 h 130"/>
                <a:gd name="T20" fmla="*/ 130 w 130"/>
                <a:gd name="T21" fmla="*/ 24 h 130"/>
                <a:gd name="T22" fmla="*/ 83 w 130"/>
                <a:gd name="T23" fmla="*/ 24 h 130"/>
                <a:gd name="T24" fmla="*/ 83 w 130"/>
                <a:gd name="T25" fmla="*/ 0 h 130"/>
                <a:gd name="T26" fmla="*/ 58 w 130"/>
                <a:gd name="T27" fmla="*/ 0 h 130"/>
                <a:gd name="T28" fmla="*/ 58 w 130"/>
                <a:gd name="T29" fmla="*/ 24 h 130"/>
                <a:gd name="T30" fmla="*/ 35 w 130"/>
                <a:gd name="T31" fmla="*/ 24 h 130"/>
                <a:gd name="T32" fmla="*/ 44 w 130"/>
                <a:gd name="T33" fmla="*/ 0 h 130"/>
                <a:gd name="T34" fmla="*/ 19 w 130"/>
                <a:gd name="T35" fmla="*/ 0 h 130"/>
                <a:gd name="T36" fmla="*/ 0 w 130"/>
                <a:gd name="T37" fmla="*/ 51 h 130"/>
                <a:gd name="T38" fmla="*/ 15 w 130"/>
                <a:gd name="T39" fmla="*/ 51 h 130"/>
                <a:gd name="T40" fmla="*/ 29 w 130"/>
                <a:gd name="T41" fmla="*/ 42 h 130"/>
                <a:gd name="T42" fmla="*/ 32 w 130"/>
                <a:gd name="T43" fmla="*/ 32 h 130"/>
                <a:gd name="T44" fmla="*/ 58 w 130"/>
                <a:gd name="T45" fmla="*/ 32 h 130"/>
                <a:gd name="T46" fmla="*/ 58 w 130"/>
                <a:gd name="T47" fmla="*/ 59 h 130"/>
                <a:gd name="T48" fmla="*/ 0 w 130"/>
                <a:gd name="T49" fmla="*/ 59 h 130"/>
                <a:gd name="T50" fmla="*/ 0 w 130"/>
                <a:gd name="T51" fmla="*/ 68 h 130"/>
                <a:gd name="T52" fmla="*/ 30 w 130"/>
                <a:gd name="T53" fmla="*/ 68 h 130"/>
                <a:gd name="T54" fmla="*/ 7 w 130"/>
                <a:gd name="T5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30">
                  <a:moveTo>
                    <a:pt x="7" y="130"/>
                  </a:moveTo>
                  <a:cubicBezTo>
                    <a:pt x="34" y="130"/>
                    <a:pt x="34" y="130"/>
                    <a:pt x="34" y="130"/>
                  </a:cubicBezTo>
                  <a:cubicBezTo>
                    <a:pt x="56" y="68"/>
                    <a:pt x="56" y="68"/>
                    <a:pt x="56" y="68"/>
                  </a:cubicBezTo>
                  <a:cubicBezTo>
                    <a:pt x="58" y="68"/>
                    <a:pt x="58" y="68"/>
                    <a:pt x="58" y="68"/>
                  </a:cubicBezTo>
                  <a:cubicBezTo>
                    <a:pt x="83" y="68"/>
                    <a:pt x="83" y="68"/>
                    <a:pt x="83" y="68"/>
                  </a:cubicBezTo>
                  <a:cubicBezTo>
                    <a:pt x="130" y="68"/>
                    <a:pt x="130" y="68"/>
                    <a:pt x="130" y="68"/>
                  </a:cubicBezTo>
                  <a:cubicBezTo>
                    <a:pt x="130" y="59"/>
                    <a:pt x="130" y="59"/>
                    <a:pt x="130" y="59"/>
                  </a:cubicBezTo>
                  <a:cubicBezTo>
                    <a:pt x="83" y="59"/>
                    <a:pt x="83" y="59"/>
                    <a:pt x="83" y="59"/>
                  </a:cubicBezTo>
                  <a:cubicBezTo>
                    <a:pt x="83" y="32"/>
                    <a:pt x="83" y="32"/>
                    <a:pt x="83" y="32"/>
                  </a:cubicBezTo>
                  <a:cubicBezTo>
                    <a:pt x="130" y="32"/>
                    <a:pt x="130" y="32"/>
                    <a:pt x="130" y="32"/>
                  </a:cubicBezTo>
                  <a:cubicBezTo>
                    <a:pt x="130" y="24"/>
                    <a:pt x="130" y="24"/>
                    <a:pt x="130" y="24"/>
                  </a:cubicBezTo>
                  <a:cubicBezTo>
                    <a:pt x="83" y="24"/>
                    <a:pt x="83" y="24"/>
                    <a:pt x="83" y="24"/>
                  </a:cubicBezTo>
                  <a:cubicBezTo>
                    <a:pt x="83" y="0"/>
                    <a:pt x="83" y="0"/>
                    <a:pt x="83" y="0"/>
                  </a:cubicBezTo>
                  <a:cubicBezTo>
                    <a:pt x="58" y="0"/>
                    <a:pt x="58" y="0"/>
                    <a:pt x="58" y="0"/>
                  </a:cubicBezTo>
                  <a:cubicBezTo>
                    <a:pt x="58" y="24"/>
                    <a:pt x="58" y="24"/>
                    <a:pt x="58" y="24"/>
                  </a:cubicBezTo>
                  <a:cubicBezTo>
                    <a:pt x="35" y="24"/>
                    <a:pt x="35" y="24"/>
                    <a:pt x="35" y="24"/>
                  </a:cubicBezTo>
                  <a:cubicBezTo>
                    <a:pt x="44" y="0"/>
                    <a:pt x="44" y="0"/>
                    <a:pt x="44" y="0"/>
                  </a:cubicBezTo>
                  <a:cubicBezTo>
                    <a:pt x="19" y="0"/>
                    <a:pt x="19" y="0"/>
                    <a:pt x="19" y="0"/>
                  </a:cubicBezTo>
                  <a:cubicBezTo>
                    <a:pt x="0" y="51"/>
                    <a:pt x="0" y="51"/>
                    <a:pt x="0" y="51"/>
                  </a:cubicBezTo>
                  <a:cubicBezTo>
                    <a:pt x="15" y="51"/>
                    <a:pt x="15" y="51"/>
                    <a:pt x="15" y="51"/>
                  </a:cubicBezTo>
                  <a:cubicBezTo>
                    <a:pt x="21" y="51"/>
                    <a:pt x="27" y="47"/>
                    <a:pt x="29" y="42"/>
                  </a:cubicBezTo>
                  <a:cubicBezTo>
                    <a:pt x="32" y="32"/>
                    <a:pt x="32" y="32"/>
                    <a:pt x="32" y="32"/>
                  </a:cubicBezTo>
                  <a:cubicBezTo>
                    <a:pt x="58" y="32"/>
                    <a:pt x="58" y="32"/>
                    <a:pt x="58" y="32"/>
                  </a:cubicBezTo>
                  <a:cubicBezTo>
                    <a:pt x="58" y="59"/>
                    <a:pt x="58" y="59"/>
                    <a:pt x="58" y="59"/>
                  </a:cubicBezTo>
                  <a:cubicBezTo>
                    <a:pt x="0" y="59"/>
                    <a:pt x="0" y="59"/>
                    <a:pt x="0" y="59"/>
                  </a:cubicBezTo>
                  <a:cubicBezTo>
                    <a:pt x="0" y="68"/>
                    <a:pt x="0" y="68"/>
                    <a:pt x="0" y="68"/>
                  </a:cubicBezTo>
                  <a:cubicBezTo>
                    <a:pt x="30" y="68"/>
                    <a:pt x="30" y="68"/>
                    <a:pt x="30" y="68"/>
                  </a:cubicBezTo>
                  <a:lnTo>
                    <a:pt x="7" y="1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Freeform 22"/>
            <p:cNvSpPr/>
            <p:nvPr userDrawn="1">
              <p:custDataLst>
                <p:tags r:id="rId15"/>
              </p:custDataLst>
            </p:nvPr>
          </p:nvSpPr>
          <p:spPr bwMode="auto">
            <a:xfrm>
              <a:off x="8616950" y="4616450"/>
              <a:ext cx="114300" cy="130175"/>
            </a:xfrm>
            <a:custGeom>
              <a:avLst/>
              <a:gdLst>
                <a:gd name="T0" fmla="*/ 26 w 72"/>
                <a:gd name="T1" fmla="*/ 48 h 82"/>
                <a:gd name="T2" fmla="*/ 66 w 72"/>
                <a:gd name="T3" fmla="*/ 48 h 82"/>
                <a:gd name="T4" fmla="*/ 66 w 72"/>
                <a:gd name="T5" fmla="*/ 32 h 82"/>
                <a:gd name="T6" fmla="*/ 26 w 72"/>
                <a:gd name="T7" fmla="*/ 32 h 82"/>
                <a:gd name="T8" fmla="*/ 26 w 72"/>
                <a:gd name="T9" fmla="*/ 18 h 82"/>
                <a:gd name="T10" fmla="*/ 70 w 72"/>
                <a:gd name="T11" fmla="*/ 18 h 82"/>
                <a:gd name="T12" fmla="*/ 70 w 72"/>
                <a:gd name="T13" fmla="*/ 0 h 82"/>
                <a:gd name="T14" fmla="*/ 26 w 72"/>
                <a:gd name="T15" fmla="*/ 0 h 82"/>
                <a:gd name="T16" fmla="*/ 0 w 72"/>
                <a:gd name="T17" fmla="*/ 0 h 82"/>
                <a:gd name="T18" fmla="*/ 0 w 72"/>
                <a:gd name="T19" fmla="*/ 18 h 82"/>
                <a:gd name="T20" fmla="*/ 0 w 72"/>
                <a:gd name="T21" fmla="*/ 32 h 82"/>
                <a:gd name="T22" fmla="*/ 0 w 72"/>
                <a:gd name="T23" fmla="*/ 48 h 82"/>
                <a:gd name="T24" fmla="*/ 0 w 72"/>
                <a:gd name="T25" fmla="*/ 64 h 82"/>
                <a:gd name="T26" fmla="*/ 0 w 72"/>
                <a:gd name="T27" fmla="*/ 82 h 82"/>
                <a:gd name="T28" fmla="*/ 26 w 72"/>
                <a:gd name="T29" fmla="*/ 82 h 82"/>
                <a:gd name="T30" fmla="*/ 72 w 72"/>
                <a:gd name="T31" fmla="*/ 82 h 82"/>
                <a:gd name="T32" fmla="*/ 72 w 72"/>
                <a:gd name="T33" fmla="*/ 64 h 82"/>
                <a:gd name="T34" fmla="*/ 26 w 72"/>
                <a:gd name="T35" fmla="*/ 64 h 82"/>
                <a:gd name="T36" fmla="*/ 26 w 72"/>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2" y="82"/>
                  </a:lnTo>
                  <a:lnTo>
                    <a:pt x="72"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Freeform 23"/>
            <p:cNvSpPr/>
            <p:nvPr userDrawn="1">
              <p:custDataLst>
                <p:tags r:id="rId16"/>
              </p:custDataLst>
            </p:nvPr>
          </p:nvSpPr>
          <p:spPr bwMode="auto">
            <a:xfrm>
              <a:off x="8027988" y="4616450"/>
              <a:ext cx="131763" cy="130175"/>
            </a:xfrm>
            <a:custGeom>
              <a:avLst/>
              <a:gdLst>
                <a:gd name="T0" fmla="*/ 57 w 83"/>
                <a:gd name="T1" fmla="*/ 44 h 82"/>
                <a:gd name="T2" fmla="*/ 24 w 83"/>
                <a:gd name="T3" fmla="*/ 0 h 82"/>
                <a:gd name="T4" fmla="*/ 0 w 83"/>
                <a:gd name="T5" fmla="*/ 0 h 82"/>
                <a:gd name="T6" fmla="*/ 0 w 83"/>
                <a:gd name="T7" fmla="*/ 82 h 82"/>
                <a:gd name="T8" fmla="*/ 24 w 83"/>
                <a:gd name="T9" fmla="*/ 82 h 82"/>
                <a:gd name="T10" fmla="*/ 24 w 83"/>
                <a:gd name="T11" fmla="*/ 38 h 82"/>
                <a:gd name="T12" fmla="*/ 57 w 83"/>
                <a:gd name="T13" fmla="*/ 82 h 82"/>
                <a:gd name="T14" fmla="*/ 83 w 83"/>
                <a:gd name="T15" fmla="*/ 82 h 82"/>
                <a:gd name="T16" fmla="*/ 83 w 83"/>
                <a:gd name="T17" fmla="*/ 0 h 82"/>
                <a:gd name="T18" fmla="*/ 57 w 83"/>
                <a:gd name="T19" fmla="*/ 0 h 82"/>
                <a:gd name="T20" fmla="*/ 57 w 83"/>
                <a:gd name="T21"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2">
                  <a:moveTo>
                    <a:pt x="57" y="44"/>
                  </a:moveTo>
                  <a:lnTo>
                    <a:pt x="24" y="0"/>
                  </a:lnTo>
                  <a:lnTo>
                    <a:pt x="0" y="0"/>
                  </a:lnTo>
                  <a:lnTo>
                    <a:pt x="0" y="82"/>
                  </a:lnTo>
                  <a:lnTo>
                    <a:pt x="24" y="82"/>
                  </a:lnTo>
                  <a:lnTo>
                    <a:pt x="24" y="38"/>
                  </a:lnTo>
                  <a:lnTo>
                    <a:pt x="57" y="82"/>
                  </a:lnTo>
                  <a:lnTo>
                    <a:pt x="83" y="82"/>
                  </a:lnTo>
                  <a:lnTo>
                    <a:pt x="83" y="0"/>
                  </a:lnTo>
                  <a:lnTo>
                    <a:pt x="57" y="0"/>
                  </a:lnTo>
                  <a:lnTo>
                    <a:pt x="57"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Freeform 24"/>
            <p:cNvSpPr>
              <a:spLocks noEditPoints="1"/>
            </p:cNvSpPr>
            <p:nvPr userDrawn="1">
              <p:custDataLst>
                <p:tags r:id="rId17"/>
              </p:custDataLst>
            </p:nvPr>
          </p:nvSpPr>
          <p:spPr bwMode="auto">
            <a:xfrm>
              <a:off x="8470900" y="4616450"/>
              <a:ext cx="133350" cy="130175"/>
            </a:xfrm>
            <a:custGeom>
              <a:avLst/>
              <a:gdLst>
                <a:gd name="T0" fmla="*/ 27 w 42"/>
                <a:gd name="T1" fmla="*/ 23 h 41"/>
                <a:gd name="T2" fmla="*/ 38 w 42"/>
                <a:gd name="T3" fmla="*/ 12 h 41"/>
                <a:gd name="T4" fmla="*/ 27 w 42"/>
                <a:gd name="T5" fmla="*/ 0 h 41"/>
                <a:gd name="T6" fmla="*/ 13 w 42"/>
                <a:gd name="T7" fmla="*/ 0 h 41"/>
                <a:gd name="T8" fmla="*/ 3 w 42"/>
                <a:gd name="T9" fmla="*/ 0 h 41"/>
                <a:gd name="T10" fmla="*/ 0 w 42"/>
                <a:gd name="T11" fmla="*/ 0 h 41"/>
                <a:gd name="T12" fmla="*/ 0 w 42"/>
                <a:gd name="T13" fmla="*/ 41 h 41"/>
                <a:gd name="T14" fmla="*/ 13 w 42"/>
                <a:gd name="T15" fmla="*/ 41 h 41"/>
                <a:gd name="T16" fmla="*/ 13 w 42"/>
                <a:gd name="T17" fmla="*/ 25 h 41"/>
                <a:gd name="T18" fmla="*/ 15 w 42"/>
                <a:gd name="T19" fmla="*/ 25 h 41"/>
                <a:gd name="T20" fmla="*/ 19 w 42"/>
                <a:gd name="T21" fmla="*/ 27 h 41"/>
                <a:gd name="T22" fmla="*/ 27 w 42"/>
                <a:gd name="T23" fmla="*/ 41 h 41"/>
                <a:gd name="T24" fmla="*/ 42 w 42"/>
                <a:gd name="T25" fmla="*/ 41 h 41"/>
                <a:gd name="T26" fmla="*/ 35 w 42"/>
                <a:gd name="T27" fmla="*/ 28 h 41"/>
                <a:gd name="T28" fmla="*/ 27 w 42"/>
                <a:gd name="T29" fmla="*/ 23 h 41"/>
                <a:gd name="T30" fmla="*/ 21 w 42"/>
                <a:gd name="T31" fmla="*/ 9 h 41"/>
                <a:gd name="T32" fmla="*/ 25 w 42"/>
                <a:gd name="T33" fmla="*/ 13 h 41"/>
                <a:gd name="T34" fmla="*/ 21 w 42"/>
                <a:gd name="T35" fmla="*/ 17 h 41"/>
                <a:gd name="T36" fmla="*/ 13 w 42"/>
                <a:gd name="T37" fmla="*/ 17 h 41"/>
                <a:gd name="T38" fmla="*/ 13 w 42"/>
                <a:gd name="T39" fmla="*/ 9 h 41"/>
                <a:gd name="T40" fmla="*/ 21 w 42"/>
                <a:gd name="T4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1">
                  <a:moveTo>
                    <a:pt x="27" y="23"/>
                  </a:moveTo>
                  <a:cubicBezTo>
                    <a:pt x="34" y="23"/>
                    <a:pt x="38" y="18"/>
                    <a:pt x="38" y="12"/>
                  </a:cubicBezTo>
                  <a:cubicBezTo>
                    <a:pt x="38" y="5"/>
                    <a:pt x="33" y="0"/>
                    <a:pt x="27" y="0"/>
                  </a:cubicBezTo>
                  <a:cubicBezTo>
                    <a:pt x="13" y="0"/>
                    <a:pt x="13" y="0"/>
                    <a:pt x="13" y="0"/>
                  </a:cubicBezTo>
                  <a:cubicBezTo>
                    <a:pt x="3" y="0"/>
                    <a:pt x="3" y="0"/>
                    <a:pt x="3" y="0"/>
                  </a:cubicBezTo>
                  <a:cubicBezTo>
                    <a:pt x="0" y="0"/>
                    <a:pt x="0" y="0"/>
                    <a:pt x="0" y="0"/>
                  </a:cubicBezTo>
                  <a:cubicBezTo>
                    <a:pt x="0" y="41"/>
                    <a:pt x="0" y="41"/>
                    <a:pt x="0" y="41"/>
                  </a:cubicBezTo>
                  <a:cubicBezTo>
                    <a:pt x="13" y="41"/>
                    <a:pt x="13" y="41"/>
                    <a:pt x="13" y="41"/>
                  </a:cubicBezTo>
                  <a:cubicBezTo>
                    <a:pt x="13" y="25"/>
                    <a:pt x="13" y="25"/>
                    <a:pt x="13" y="25"/>
                  </a:cubicBezTo>
                  <a:cubicBezTo>
                    <a:pt x="15" y="25"/>
                    <a:pt x="15" y="25"/>
                    <a:pt x="15" y="25"/>
                  </a:cubicBezTo>
                  <a:cubicBezTo>
                    <a:pt x="17" y="25"/>
                    <a:pt x="18" y="26"/>
                    <a:pt x="19" y="27"/>
                  </a:cubicBezTo>
                  <a:cubicBezTo>
                    <a:pt x="27" y="41"/>
                    <a:pt x="27" y="41"/>
                    <a:pt x="27" y="41"/>
                  </a:cubicBezTo>
                  <a:cubicBezTo>
                    <a:pt x="42" y="41"/>
                    <a:pt x="42" y="41"/>
                    <a:pt x="42" y="41"/>
                  </a:cubicBezTo>
                  <a:cubicBezTo>
                    <a:pt x="35" y="28"/>
                    <a:pt x="35" y="28"/>
                    <a:pt x="35" y="28"/>
                  </a:cubicBezTo>
                  <a:cubicBezTo>
                    <a:pt x="33" y="26"/>
                    <a:pt x="31" y="24"/>
                    <a:pt x="27" y="23"/>
                  </a:cubicBezTo>
                  <a:close/>
                  <a:moveTo>
                    <a:pt x="21" y="9"/>
                  </a:moveTo>
                  <a:cubicBezTo>
                    <a:pt x="23" y="9"/>
                    <a:pt x="25" y="10"/>
                    <a:pt x="25" y="13"/>
                  </a:cubicBezTo>
                  <a:cubicBezTo>
                    <a:pt x="25" y="15"/>
                    <a:pt x="23" y="17"/>
                    <a:pt x="21" y="17"/>
                  </a:cubicBezTo>
                  <a:cubicBezTo>
                    <a:pt x="13" y="17"/>
                    <a:pt x="13" y="17"/>
                    <a:pt x="13" y="17"/>
                  </a:cubicBezTo>
                  <a:cubicBezTo>
                    <a:pt x="13" y="9"/>
                    <a:pt x="13" y="9"/>
                    <a:pt x="13" y="9"/>
                  </a:cubicBezTo>
                  <a:lnTo>
                    <a:pt x="21"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Freeform 25"/>
            <p:cNvSpPr/>
            <p:nvPr userDrawn="1">
              <p:custDataLst>
                <p:tags r:id="rId18"/>
              </p:custDataLst>
            </p:nvPr>
          </p:nvSpPr>
          <p:spPr bwMode="auto">
            <a:xfrm>
              <a:off x="8334375" y="4616450"/>
              <a:ext cx="111125" cy="130175"/>
            </a:xfrm>
            <a:custGeom>
              <a:avLst/>
              <a:gdLst>
                <a:gd name="T0" fmla="*/ 26 w 70"/>
                <a:gd name="T1" fmla="*/ 48 h 82"/>
                <a:gd name="T2" fmla="*/ 66 w 70"/>
                <a:gd name="T3" fmla="*/ 48 h 82"/>
                <a:gd name="T4" fmla="*/ 66 w 70"/>
                <a:gd name="T5" fmla="*/ 32 h 82"/>
                <a:gd name="T6" fmla="*/ 26 w 70"/>
                <a:gd name="T7" fmla="*/ 32 h 82"/>
                <a:gd name="T8" fmla="*/ 26 w 70"/>
                <a:gd name="T9" fmla="*/ 18 h 82"/>
                <a:gd name="T10" fmla="*/ 70 w 70"/>
                <a:gd name="T11" fmla="*/ 18 h 82"/>
                <a:gd name="T12" fmla="*/ 70 w 70"/>
                <a:gd name="T13" fmla="*/ 0 h 82"/>
                <a:gd name="T14" fmla="*/ 26 w 70"/>
                <a:gd name="T15" fmla="*/ 0 h 82"/>
                <a:gd name="T16" fmla="*/ 0 w 70"/>
                <a:gd name="T17" fmla="*/ 0 h 82"/>
                <a:gd name="T18" fmla="*/ 0 w 70"/>
                <a:gd name="T19" fmla="*/ 18 h 82"/>
                <a:gd name="T20" fmla="*/ 0 w 70"/>
                <a:gd name="T21" fmla="*/ 32 h 82"/>
                <a:gd name="T22" fmla="*/ 0 w 70"/>
                <a:gd name="T23" fmla="*/ 48 h 82"/>
                <a:gd name="T24" fmla="*/ 0 w 70"/>
                <a:gd name="T25" fmla="*/ 64 h 82"/>
                <a:gd name="T26" fmla="*/ 0 w 70"/>
                <a:gd name="T27" fmla="*/ 82 h 82"/>
                <a:gd name="T28" fmla="*/ 26 w 70"/>
                <a:gd name="T29" fmla="*/ 82 h 82"/>
                <a:gd name="T30" fmla="*/ 70 w 70"/>
                <a:gd name="T31" fmla="*/ 82 h 82"/>
                <a:gd name="T32" fmla="*/ 70 w 70"/>
                <a:gd name="T33" fmla="*/ 64 h 82"/>
                <a:gd name="T34" fmla="*/ 26 w 70"/>
                <a:gd name="T35" fmla="*/ 64 h 82"/>
                <a:gd name="T36" fmla="*/ 26 w 70"/>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0" y="82"/>
                  </a:lnTo>
                  <a:lnTo>
                    <a:pt x="70"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Rectangle 26"/>
            <p:cNvSpPr>
              <a:spLocks noChangeArrowheads="1"/>
            </p:cNvSpPr>
            <p:nvPr userDrawn="1">
              <p:custDataLst>
                <p:tags r:id="rId19"/>
              </p:custDataLst>
            </p:nvPr>
          </p:nvSpPr>
          <p:spPr bwMode="auto">
            <a:xfrm>
              <a:off x="7954963" y="4616450"/>
              <a:ext cx="41275" cy="130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1" name="Freeform 27"/>
            <p:cNvSpPr/>
            <p:nvPr userDrawn="1">
              <p:custDataLst>
                <p:tags r:id="rId20"/>
              </p:custDataLst>
            </p:nvPr>
          </p:nvSpPr>
          <p:spPr bwMode="auto">
            <a:xfrm>
              <a:off x="8181975" y="4616450"/>
              <a:ext cx="130175" cy="133350"/>
            </a:xfrm>
            <a:custGeom>
              <a:avLst/>
              <a:gdLst>
                <a:gd name="T0" fmla="*/ 22 w 41"/>
                <a:gd name="T1" fmla="*/ 32 h 42"/>
                <a:gd name="T2" fmla="*/ 13 w 41"/>
                <a:gd name="T3" fmla="*/ 24 h 42"/>
                <a:gd name="T4" fmla="*/ 13 w 41"/>
                <a:gd name="T5" fmla="*/ 17 h 42"/>
                <a:gd name="T6" fmla="*/ 21 w 41"/>
                <a:gd name="T7" fmla="*/ 9 h 42"/>
                <a:gd name="T8" fmla="*/ 22 w 41"/>
                <a:gd name="T9" fmla="*/ 9 h 42"/>
                <a:gd name="T10" fmla="*/ 22 w 41"/>
                <a:gd name="T11" fmla="*/ 9 h 42"/>
                <a:gd name="T12" fmla="*/ 29 w 41"/>
                <a:gd name="T13" fmla="*/ 15 h 42"/>
                <a:gd name="T14" fmla="*/ 41 w 41"/>
                <a:gd name="T15" fmla="*/ 12 h 42"/>
                <a:gd name="T16" fmla="*/ 23 w 41"/>
                <a:gd name="T17" fmla="*/ 0 h 42"/>
                <a:gd name="T18" fmla="*/ 21 w 41"/>
                <a:gd name="T19" fmla="*/ 0 h 42"/>
                <a:gd name="T20" fmla="*/ 18 w 41"/>
                <a:gd name="T21" fmla="*/ 0 h 42"/>
                <a:gd name="T22" fmla="*/ 0 w 41"/>
                <a:gd name="T23" fmla="*/ 18 h 42"/>
                <a:gd name="T24" fmla="*/ 0 w 41"/>
                <a:gd name="T25" fmla="*/ 23 h 42"/>
                <a:gd name="T26" fmla="*/ 18 w 41"/>
                <a:gd name="T27" fmla="*/ 42 h 42"/>
                <a:gd name="T28" fmla="*/ 21 w 41"/>
                <a:gd name="T29" fmla="*/ 42 h 42"/>
                <a:gd name="T30" fmla="*/ 23 w 41"/>
                <a:gd name="T31" fmla="*/ 42 h 42"/>
                <a:gd name="T32" fmla="*/ 41 w 41"/>
                <a:gd name="T33" fmla="*/ 28 h 42"/>
                <a:gd name="T34" fmla="*/ 30 w 41"/>
                <a:gd name="T35" fmla="*/ 25 h 42"/>
                <a:gd name="T36" fmla="*/ 22 w 41"/>
                <a:gd name="T37"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42">
                  <a:moveTo>
                    <a:pt x="22" y="32"/>
                  </a:moveTo>
                  <a:cubicBezTo>
                    <a:pt x="17" y="32"/>
                    <a:pt x="13" y="29"/>
                    <a:pt x="13" y="24"/>
                  </a:cubicBezTo>
                  <a:cubicBezTo>
                    <a:pt x="13" y="17"/>
                    <a:pt x="13" y="17"/>
                    <a:pt x="13" y="17"/>
                  </a:cubicBezTo>
                  <a:cubicBezTo>
                    <a:pt x="13" y="13"/>
                    <a:pt x="17" y="9"/>
                    <a:pt x="21" y="9"/>
                  </a:cubicBezTo>
                  <a:cubicBezTo>
                    <a:pt x="22" y="9"/>
                    <a:pt x="22" y="9"/>
                    <a:pt x="22" y="9"/>
                  </a:cubicBezTo>
                  <a:cubicBezTo>
                    <a:pt x="22" y="9"/>
                    <a:pt x="22" y="9"/>
                    <a:pt x="22" y="9"/>
                  </a:cubicBezTo>
                  <a:cubicBezTo>
                    <a:pt x="25" y="9"/>
                    <a:pt x="28" y="12"/>
                    <a:pt x="29" y="15"/>
                  </a:cubicBezTo>
                  <a:cubicBezTo>
                    <a:pt x="41" y="12"/>
                    <a:pt x="41" y="12"/>
                    <a:pt x="41" y="12"/>
                  </a:cubicBezTo>
                  <a:cubicBezTo>
                    <a:pt x="39" y="5"/>
                    <a:pt x="32" y="0"/>
                    <a:pt x="23" y="0"/>
                  </a:cubicBezTo>
                  <a:cubicBezTo>
                    <a:pt x="21" y="0"/>
                    <a:pt x="21" y="0"/>
                    <a:pt x="21" y="0"/>
                  </a:cubicBezTo>
                  <a:cubicBezTo>
                    <a:pt x="18" y="0"/>
                    <a:pt x="18" y="0"/>
                    <a:pt x="18" y="0"/>
                  </a:cubicBezTo>
                  <a:cubicBezTo>
                    <a:pt x="8" y="0"/>
                    <a:pt x="0" y="8"/>
                    <a:pt x="0" y="18"/>
                  </a:cubicBezTo>
                  <a:cubicBezTo>
                    <a:pt x="0" y="23"/>
                    <a:pt x="0" y="23"/>
                    <a:pt x="0" y="23"/>
                  </a:cubicBezTo>
                  <a:cubicBezTo>
                    <a:pt x="0" y="34"/>
                    <a:pt x="8" y="42"/>
                    <a:pt x="18" y="42"/>
                  </a:cubicBezTo>
                  <a:cubicBezTo>
                    <a:pt x="21" y="42"/>
                    <a:pt x="21" y="42"/>
                    <a:pt x="21" y="42"/>
                  </a:cubicBezTo>
                  <a:cubicBezTo>
                    <a:pt x="23" y="42"/>
                    <a:pt x="23" y="42"/>
                    <a:pt x="23" y="42"/>
                  </a:cubicBezTo>
                  <a:cubicBezTo>
                    <a:pt x="32" y="42"/>
                    <a:pt x="39" y="36"/>
                    <a:pt x="41" y="28"/>
                  </a:cubicBezTo>
                  <a:cubicBezTo>
                    <a:pt x="30" y="25"/>
                    <a:pt x="30" y="25"/>
                    <a:pt x="30" y="25"/>
                  </a:cubicBezTo>
                  <a:cubicBezTo>
                    <a:pt x="29" y="29"/>
                    <a:pt x="26" y="32"/>
                    <a:pt x="22"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4" name="Freeform 28"/>
            <p:cNvSpPr/>
            <p:nvPr userDrawn="1">
              <p:custDataLst>
                <p:tags r:id="rId21"/>
              </p:custDataLst>
            </p:nvPr>
          </p:nvSpPr>
          <p:spPr bwMode="auto">
            <a:xfrm>
              <a:off x="7808913" y="4610100"/>
              <a:ext cx="123825" cy="139700"/>
            </a:xfrm>
            <a:custGeom>
              <a:avLst/>
              <a:gdLst>
                <a:gd name="T0" fmla="*/ 21 w 39"/>
                <a:gd name="T1" fmla="*/ 16 h 44"/>
                <a:gd name="T2" fmla="*/ 14 w 39"/>
                <a:gd name="T3" fmla="*/ 12 h 44"/>
                <a:gd name="T4" fmla="*/ 20 w 39"/>
                <a:gd name="T5" fmla="*/ 9 h 44"/>
                <a:gd name="T6" fmla="*/ 25 w 39"/>
                <a:gd name="T7" fmla="*/ 14 h 44"/>
                <a:gd name="T8" fmla="*/ 38 w 39"/>
                <a:gd name="T9" fmla="*/ 14 h 44"/>
                <a:gd name="T10" fmla="*/ 26 w 39"/>
                <a:gd name="T11" fmla="*/ 2 h 44"/>
                <a:gd name="T12" fmla="*/ 2 w 39"/>
                <a:gd name="T13" fmla="*/ 14 h 44"/>
                <a:gd name="T14" fmla="*/ 26 w 39"/>
                <a:gd name="T15" fmla="*/ 30 h 44"/>
                <a:gd name="T16" fmla="*/ 20 w 39"/>
                <a:gd name="T17" fmla="*/ 36 h 44"/>
                <a:gd name="T18" fmla="*/ 13 w 39"/>
                <a:gd name="T19" fmla="*/ 29 h 44"/>
                <a:gd name="T20" fmla="*/ 0 w 39"/>
                <a:gd name="T21" fmla="*/ 30 h 44"/>
                <a:gd name="T22" fmla="*/ 4 w 39"/>
                <a:gd name="T23" fmla="*/ 39 h 44"/>
                <a:gd name="T24" fmla="*/ 21 w 39"/>
                <a:gd name="T25" fmla="*/ 44 h 44"/>
                <a:gd name="T26" fmla="*/ 39 w 39"/>
                <a:gd name="T27" fmla="*/ 28 h 44"/>
                <a:gd name="T28" fmla="*/ 21 w 39"/>
                <a:gd name="T29"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4">
                  <a:moveTo>
                    <a:pt x="21" y="16"/>
                  </a:moveTo>
                  <a:cubicBezTo>
                    <a:pt x="18" y="16"/>
                    <a:pt x="14" y="15"/>
                    <a:pt x="14" y="12"/>
                  </a:cubicBezTo>
                  <a:cubicBezTo>
                    <a:pt x="14" y="10"/>
                    <a:pt x="18" y="9"/>
                    <a:pt x="20" y="9"/>
                  </a:cubicBezTo>
                  <a:cubicBezTo>
                    <a:pt x="23" y="10"/>
                    <a:pt x="25" y="12"/>
                    <a:pt x="25" y="14"/>
                  </a:cubicBezTo>
                  <a:cubicBezTo>
                    <a:pt x="33" y="14"/>
                    <a:pt x="38" y="14"/>
                    <a:pt x="38" y="14"/>
                  </a:cubicBezTo>
                  <a:cubicBezTo>
                    <a:pt x="38" y="12"/>
                    <a:pt x="37" y="4"/>
                    <a:pt x="26" y="2"/>
                  </a:cubicBezTo>
                  <a:cubicBezTo>
                    <a:pt x="14" y="0"/>
                    <a:pt x="1" y="3"/>
                    <a:pt x="2" y="14"/>
                  </a:cubicBezTo>
                  <a:cubicBezTo>
                    <a:pt x="3" y="28"/>
                    <a:pt x="24" y="25"/>
                    <a:pt x="26" y="30"/>
                  </a:cubicBezTo>
                  <a:cubicBezTo>
                    <a:pt x="27" y="33"/>
                    <a:pt x="26" y="36"/>
                    <a:pt x="20" y="36"/>
                  </a:cubicBezTo>
                  <a:cubicBezTo>
                    <a:pt x="14" y="36"/>
                    <a:pt x="13" y="30"/>
                    <a:pt x="13" y="29"/>
                  </a:cubicBezTo>
                  <a:cubicBezTo>
                    <a:pt x="0" y="30"/>
                    <a:pt x="0" y="30"/>
                    <a:pt x="0" y="30"/>
                  </a:cubicBezTo>
                  <a:cubicBezTo>
                    <a:pt x="0" y="30"/>
                    <a:pt x="1" y="35"/>
                    <a:pt x="4" y="39"/>
                  </a:cubicBezTo>
                  <a:cubicBezTo>
                    <a:pt x="8" y="43"/>
                    <a:pt x="14" y="44"/>
                    <a:pt x="21" y="44"/>
                  </a:cubicBezTo>
                  <a:cubicBezTo>
                    <a:pt x="28" y="44"/>
                    <a:pt x="39" y="41"/>
                    <a:pt x="39" y="28"/>
                  </a:cubicBezTo>
                  <a:cubicBezTo>
                    <a:pt x="39" y="20"/>
                    <a:pt x="28" y="17"/>
                    <a:pt x="21"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cxnSp>
        <p:nvCxnSpPr>
          <p:cNvPr id="12" name="直接连接符 11"/>
          <p:cNvCxnSpPr/>
          <p:nvPr userDrawn="1"/>
        </p:nvCxnSpPr>
        <p:spPr>
          <a:xfrm>
            <a:off x="1152525" y="817880"/>
            <a:ext cx="10467975" cy="44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5_比较">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lstStyle/>
          <a:p>
            <a:endParaRPr lang="zh-CN" altLang="en-US"/>
          </a:p>
        </p:txBody>
      </p:sp>
      <p:sp>
        <p:nvSpPr>
          <p:cNvPr id="9" name="灯片编号占位符 8"/>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4" name="图片 3" descr="cfdc2cda80d7eb4f076bdd804a043b8"/>
          <p:cNvPicPr>
            <a:picLocks noChangeAspect="1"/>
          </p:cNvPicPr>
          <p:nvPr userDrawn="1">
            <p:custDataLst>
              <p:tags r:id="rId5"/>
            </p:custDataLst>
          </p:nvPr>
        </p:nvPicPr>
        <p:blipFill>
          <a:blip r:embed="rId6"/>
          <a:stretch>
            <a:fillRect/>
          </a:stretch>
        </p:blipFill>
        <p:spPr>
          <a:xfrm>
            <a:off x="0" y="0"/>
            <a:ext cx="2571750" cy="1892935"/>
          </a:xfrm>
          <a:prstGeom prst="rect">
            <a:avLst/>
          </a:prstGeom>
        </p:spPr>
      </p:pic>
      <p:sp>
        <p:nvSpPr>
          <p:cNvPr id="5" name="标题 4"/>
          <p:cNvSpPr>
            <a:spLocks noGrp="1"/>
          </p:cNvSpPr>
          <p:nvPr>
            <p:ph type="title"/>
            <p:custDataLst>
              <p:tags r:id="rId7"/>
            </p:custDataLst>
          </p:nvPr>
        </p:nvSpPr>
        <p:spPr>
          <a:xfrm>
            <a:off x="1307465" y="93980"/>
            <a:ext cx="7035800" cy="741045"/>
          </a:xfrm>
        </p:spPr>
        <p:txBody>
          <a:bodyPr vert="horz" lIns="90000" tIns="46800" rIns="90000" bIns="46800" rtlCol="0" anchor="ctr" anchorCtr="0">
            <a:normAutofit/>
          </a:bodyPr>
          <a:lstStyle>
            <a:lvl1pPr>
              <a:defRPr sz="3200" b="1">
                <a:solidFill>
                  <a:srgbClr val="00418A"/>
                </a:solidFill>
              </a:defRPr>
            </a:lvl1pPr>
          </a:lstStyle>
          <a:p>
            <a:pPr lvl="0"/>
            <a:r>
              <a:rPr lang="zh-CN" altLang="en-US" smtClean="0"/>
              <a:t>单击此处编辑母版标题样式</a:t>
            </a:r>
            <a:endParaRPr lang="zh-CN" altLang="en-US"/>
          </a:p>
        </p:txBody>
      </p:sp>
      <p:grpSp>
        <p:nvGrpSpPr>
          <p:cNvPr id="6" name="组合 5"/>
          <p:cNvGrpSpPr/>
          <p:nvPr userDrawn="1"/>
        </p:nvGrpSpPr>
        <p:grpSpPr>
          <a:xfrm>
            <a:off x="10527030" y="132080"/>
            <a:ext cx="1235710" cy="549910"/>
            <a:chOff x="6942138" y="4017962"/>
            <a:chExt cx="1789112" cy="795338"/>
          </a:xfrm>
        </p:grpSpPr>
        <p:sp>
          <p:nvSpPr>
            <p:cNvPr id="11" name="Freeform 15"/>
            <p:cNvSpPr/>
            <p:nvPr userDrawn="1">
              <p:custDataLst>
                <p:tags r:id="rId8"/>
              </p:custDataLst>
            </p:nvPr>
          </p:nvSpPr>
          <p:spPr bwMode="auto">
            <a:xfrm>
              <a:off x="7119938" y="4106862"/>
              <a:ext cx="387350" cy="461963"/>
            </a:xfrm>
            <a:custGeom>
              <a:avLst/>
              <a:gdLst>
                <a:gd name="T0" fmla="*/ 144 w 244"/>
                <a:gd name="T1" fmla="*/ 211 h 291"/>
                <a:gd name="T2" fmla="*/ 66 w 244"/>
                <a:gd name="T3" fmla="*/ 291 h 291"/>
                <a:gd name="T4" fmla="*/ 166 w 244"/>
                <a:gd name="T5" fmla="*/ 291 h 291"/>
                <a:gd name="T6" fmla="*/ 244 w 244"/>
                <a:gd name="T7" fmla="*/ 211 h 291"/>
                <a:gd name="T8" fmla="*/ 100 w 244"/>
                <a:gd name="T9" fmla="*/ 67 h 291"/>
                <a:gd name="T10" fmla="*/ 144 w 244"/>
                <a:gd name="T11" fmla="*/ 22 h 291"/>
                <a:gd name="T12" fmla="*/ 178 w 244"/>
                <a:gd name="T13" fmla="*/ 22 h 291"/>
                <a:gd name="T14" fmla="*/ 200 w 244"/>
                <a:gd name="T15" fmla="*/ 0 h 291"/>
                <a:gd name="T16" fmla="*/ 66 w 244"/>
                <a:gd name="T17" fmla="*/ 0 h 291"/>
                <a:gd name="T18" fmla="*/ 0 w 244"/>
                <a:gd name="T19" fmla="*/ 67 h 291"/>
                <a:gd name="T20" fmla="*/ 144 w 244"/>
                <a:gd name="T21" fmla="*/ 21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91">
                  <a:moveTo>
                    <a:pt x="144" y="211"/>
                  </a:moveTo>
                  <a:lnTo>
                    <a:pt x="66" y="291"/>
                  </a:lnTo>
                  <a:lnTo>
                    <a:pt x="166" y="291"/>
                  </a:lnTo>
                  <a:lnTo>
                    <a:pt x="244" y="211"/>
                  </a:lnTo>
                  <a:lnTo>
                    <a:pt x="100" y="67"/>
                  </a:lnTo>
                  <a:lnTo>
                    <a:pt x="144" y="22"/>
                  </a:lnTo>
                  <a:lnTo>
                    <a:pt x="178" y="22"/>
                  </a:lnTo>
                  <a:lnTo>
                    <a:pt x="200" y="0"/>
                  </a:lnTo>
                  <a:lnTo>
                    <a:pt x="66" y="0"/>
                  </a:lnTo>
                  <a:lnTo>
                    <a:pt x="0" y="67"/>
                  </a:lnTo>
                  <a:lnTo>
                    <a:pt x="144" y="211"/>
                  </a:lnTo>
                  <a:close/>
                </a:path>
              </a:pathLst>
            </a:custGeom>
            <a:solidFill>
              <a:srgbClr val="0042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 name="Freeform 16"/>
            <p:cNvSpPr/>
            <p:nvPr userDrawn="1">
              <p:custDataLst>
                <p:tags r:id="rId9"/>
              </p:custDataLst>
            </p:nvPr>
          </p:nvSpPr>
          <p:spPr bwMode="auto">
            <a:xfrm>
              <a:off x="7332663" y="4017962"/>
              <a:ext cx="406400" cy="249238"/>
            </a:xfrm>
            <a:custGeom>
              <a:avLst/>
              <a:gdLst>
                <a:gd name="T0" fmla="*/ 88 w 128"/>
                <a:gd name="T1" fmla="*/ 0 h 78"/>
                <a:gd name="T2" fmla="*/ 70 w 128"/>
                <a:gd name="T3" fmla="*/ 7 h 78"/>
                <a:gd name="T4" fmla="*/ 0 w 128"/>
                <a:gd name="T5" fmla="*/ 78 h 78"/>
                <a:gd name="T6" fmla="*/ 38 w 128"/>
                <a:gd name="T7" fmla="*/ 78 h 78"/>
                <a:gd name="T8" fmla="*/ 58 w 128"/>
                <a:gd name="T9" fmla="*/ 70 h 78"/>
                <a:gd name="T10" fmla="*/ 128 w 128"/>
                <a:gd name="T11" fmla="*/ 0 h 78"/>
                <a:gd name="T12" fmla="*/ 88 w 128"/>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28" h="78">
                  <a:moveTo>
                    <a:pt x="88" y="0"/>
                  </a:moveTo>
                  <a:cubicBezTo>
                    <a:pt x="87" y="0"/>
                    <a:pt x="78" y="0"/>
                    <a:pt x="70" y="7"/>
                  </a:cubicBezTo>
                  <a:cubicBezTo>
                    <a:pt x="65" y="12"/>
                    <a:pt x="0" y="78"/>
                    <a:pt x="0" y="78"/>
                  </a:cubicBezTo>
                  <a:cubicBezTo>
                    <a:pt x="38" y="78"/>
                    <a:pt x="38" y="78"/>
                    <a:pt x="38" y="78"/>
                  </a:cubicBezTo>
                  <a:cubicBezTo>
                    <a:pt x="38" y="78"/>
                    <a:pt x="50" y="78"/>
                    <a:pt x="58" y="70"/>
                  </a:cubicBezTo>
                  <a:cubicBezTo>
                    <a:pt x="66" y="62"/>
                    <a:pt x="128" y="0"/>
                    <a:pt x="128" y="0"/>
                  </a:cubicBezTo>
                  <a:cubicBezTo>
                    <a:pt x="88" y="0"/>
                    <a:pt x="88" y="0"/>
                    <a:pt x="88" y="0"/>
                  </a:cubicBez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 name="Freeform 17"/>
            <p:cNvSpPr/>
            <p:nvPr userDrawn="1">
              <p:custDataLst>
                <p:tags r:id="rId10"/>
              </p:custDataLst>
            </p:nvPr>
          </p:nvSpPr>
          <p:spPr bwMode="auto">
            <a:xfrm>
              <a:off x="7018338" y="4425950"/>
              <a:ext cx="301625" cy="142875"/>
            </a:xfrm>
            <a:custGeom>
              <a:avLst/>
              <a:gdLst>
                <a:gd name="T0" fmla="*/ 0 w 190"/>
                <a:gd name="T1" fmla="*/ 90 h 90"/>
                <a:gd name="T2" fmla="*/ 102 w 190"/>
                <a:gd name="T3" fmla="*/ 90 h 90"/>
                <a:gd name="T4" fmla="*/ 190 w 190"/>
                <a:gd name="T5" fmla="*/ 0 h 90"/>
                <a:gd name="T6" fmla="*/ 90 w 190"/>
                <a:gd name="T7" fmla="*/ 0 h 90"/>
                <a:gd name="T8" fmla="*/ 0 w 190"/>
                <a:gd name="T9" fmla="*/ 90 h 90"/>
              </a:gdLst>
              <a:ahLst/>
              <a:cxnLst>
                <a:cxn ang="0">
                  <a:pos x="T0" y="T1"/>
                </a:cxn>
                <a:cxn ang="0">
                  <a:pos x="T2" y="T3"/>
                </a:cxn>
                <a:cxn ang="0">
                  <a:pos x="T4" y="T5"/>
                </a:cxn>
                <a:cxn ang="0">
                  <a:pos x="T6" y="T7"/>
                </a:cxn>
                <a:cxn ang="0">
                  <a:pos x="T8" y="T9"/>
                </a:cxn>
              </a:cxnLst>
              <a:rect l="0" t="0" r="r" b="b"/>
              <a:pathLst>
                <a:path w="190" h="90">
                  <a:moveTo>
                    <a:pt x="0" y="90"/>
                  </a:moveTo>
                  <a:lnTo>
                    <a:pt x="102" y="90"/>
                  </a:lnTo>
                  <a:lnTo>
                    <a:pt x="190" y="0"/>
                  </a:lnTo>
                  <a:lnTo>
                    <a:pt x="90" y="0"/>
                  </a:lnTo>
                  <a:lnTo>
                    <a:pt x="0" y="90"/>
                  </a:ln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 name="Freeform 18"/>
            <p:cNvSpPr/>
            <p:nvPr userDrawn="1">
              <p:custDataLst>
                <p:tags r:id="rId11"/>
              </p:custDataLst>
            </p:nvPr>
          </p:nvSpPr>
          <p:spPr bwMode="auto">
            <a:xfrm>
              <a:off x="6942138" y="4106862"/>
              <a:ext cx="673100" cy="706438"/>
            </a:xfrm>
            <a:custGeom>
              <a:avLst/>
              <a:gdLst>
                <a:gd name="T0" fmla="*/ 190 w 212"/>
                <a:gd name="T1" fmla="*/ 128 h 222"/>
                <a:gd name="T2" fmla="*/ 175 w 212"/>
                <a:gd name="T3" fmla="*/ 162 h 222"/>
                <a:gd name="T4" fmla="*/ 114 w 212"/>
                <a:gd name="T5" fmla="*/ 198 h 222"/>
                <a:gd name="T6" fmla="*/ 106 w 212"/>
                <a:gd name="T7" fmla="*/ 200 h 222"/>
                <a:gd name="T8" fmla="*/ 97 w 212"/>
                <a:gd name="T9" fmla="*/ 198 h 222"/>
                <a:gd name="T10" fmla="*/ 37 w 212"/>
                <a:gd name="T11" fmla="*/ 163 h 222"/>
                <a:gd name="T12" fmla="*/ 22 w 212"/>
                <a:gd name="T13" fmla="*/ 128 h 222"/>
                <a:gd name="T14" fmla="*/ 22 w 212"/>
                <a:gd name="T15" fmla="*/ 22 h 222"/>
                <a:gd name="T16" fmla="*/ 27 w 212"/>
                <a:gd name="T17" fmla="*/ 17 h 222"/>
                <a:gd name="T18" fmla="*/ 49 w 212"/>
                <a:gd name="T19" fmla="*/ 17 h 222"/>
                <a:gd name="T20" fmla="*/ 67 w 212"/>
                <a:gd name="T21" fmla="*/ 0 h 222"/>
                <a:gd name="T22" fmla="*/ 21 w 212"/>
                <a:gd name="T23" fmla="*/ 0 h 222"/>
                <a:gd name="T24" fmla="*/ 0 w 212"/>
                <a:gd name="T25" fmla="*/ 21 h 222"/>
                <a:gd name="T26" fmla="*/ 0 w 212"/>
                <a:gd name="T27" fmla="*/ 138 h 222"/>
                <a:gd name="T28" fmla="*/ 25 w 212"/>
                <a:gd name="T29" fmla="*/ 179 h 222"/>
                <a:gd name="T30" fmla="*/ 95 w 212"/>
                <a:gd name="T31" fmla="*/ 219 h 222"/>
                <a:gd name="T32" fmla="*/ 106 w 212"/>
                <a:gd name="T33" fmla="*/ 222 h 222"/>
                <a:gd name="T34" fmla="*/ 117 w 212"/>
                <a:gd name="T35" fmla="*/ 219 h 222"/>
                <a:gd name="T36" fmla="*/ 187 w 212"/>
                <a:gd name="T37" fmla="*/ 179 h 222"/>
                <a:gd name="T38" fmla="*/ 212 w 212"/>
                <a:gd name="T39" fmla="*/ 138 h 222"/>
                <a:gd name="T40" fmla="*/ 212 w 212"/>
                <a:gd name="T41" fmla="*/ 33 h 222"/>
                <a:gd name="T42" fmla="*/ 190 w 212"/>
                <a:gd name="T43" fmla="*/ 55 h 222"/>
                <a:gd name="T44" fmla="*/ 190 w 212"/>
                <a:gd name="T45" fmla="*/ 12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222">
                  <a:moveTo>
                    <a:pt x="190" y="128"/>
                  </a:moveTo>
                  <a:cubicBezTo>
                    <a:pt x="190" y="142"/>
                    <a:pt x="186" y="156"/>
                    <a:pt x="175" y="162"/>
                  </a:cubicBezTo>
                  <a:cubicBezTo>
                    <a:pt x="114" y="198"/>
                    <a:pt x="114" y="198"/>
                    <a:pt x="114" y="198"/>
                  </a:cubicBezTo>
                  <a:cubicBezTo>
                    <a:pt x="112" y="199"/>
                    <a:pt x="109" y="200"/>
                    <a:pt x="106" y="200"/>
                  </a:cubicBezTo>
                  <a:cubicBezTo>
                    <a:pt x="103" y="200"/>
                    <a:pt x="100" y="199"/>
                    <a:pt x="97" y="198"/>
                  </a:cubicBezTo>
                  <a:cubicBezTo>
                    <a:pt x="37" y="163"/>
                    <a:pt x="37" y="163"/>
                    <a:pt x="37" y="163"/>
                  </a:cubicBezTo>
                  <a:cubicBezTo>
                    <a:pt x="26" y="156"/>
                    <a:pt x="22" y="142"/>
                    <a:pt x="22" y="128"/>
                  </a:cubicBezTo>
                  <a:cubicBezTo>
                    <a:pt x="22" y="22"/>
                    <a:pt x="22" y="22"/>
                    <a:pt x="22" y="22"/>
                  </a:cubicBezTo>
                  <a:cubicBezTo>
                    <a:pt x="22" y="19"/>
                    <a:pt x="24" y="17"/>
                    <a:pt x="27" y="17"/>
                  </a:cubicBezTo>
                  <a:cubicBezTo>
                    <a:pt x="49" y="17"/>
                    <a:pt x="49" y="17"/>
                    <a:pt x="49" y="17"/>
                  </a:cubicBezTo>
                  <a:cubicBezTo>
                    <a:pt x="67" y="0"/>
                    <a:pt x="67" y="0"/>
                    <a:pt x="67" y="0"/>
                  </a:cubicBezTo>
                  <a:cubicBezTo>
                    <a:pt x="21" y="0"/>
                    <a:pt x="21" y="0"/>
                    <a:pt x="21" y="0"/>
                  </a:cubicBezTo>
                  <a:cubicBezTo>
                    <a:pt x="9" y="0"/>
                    <a:pt x="0" y="9"/>
                    <a:pt x="0" y="21"/>
                  </a:cubicBezTo>
                  <a:cubicBezTo>
                    <a:pt x="0" y="138"/>
                    <a:pt x="0" y="138"/>
                    <a:pt x="0" y="138"/>
                  </a:cubicBezTo>
                  <a:cubicBezTo>
                    <a:pt x="0" y="157"/>
                    <a:pt x="10" y="171"/>
                    <a:pt x="25" y="179"/>
                  </a:cubicBezTo>
                  <a:cubicBezTo>
                    <a:pt x="95" y="219"/>
                    <a:pt x="95" y="219"/>
                    <a:pt x="95" y="219"/>
                  </a:cubicBezTo>
                  <a:cubicBezTo>
                    <a:pt x="98" y="221"/>
                    <a:pt x="102" y="222"/>
                    <a:pt x="106" y="222"/>
                  </a:cubicBezTo>
                  <a:cubicBezTo>
                    <a:pt x="110" y="222"/>
                    <a:pt x="114" y="221"/>
                    <a:pt x="117" y="219"/>
                  </a:cubicBezTo>
                  <a:cubicBezTo>
                    <a:pt x="187" y="179"/>
                    <a:pt x="187" y="179"/>
                    <a:pt x="187" y="179"/>
                  </a:cubicBezTo>
                  <a:cubicBezTo>
                    <a:pt x="202" y="171"/>
                    <a:pt x="212" y="157"/>
                    <a:pt x="212" y="138"/>
                  </a:cubicBezTo>
                  <a:cubicBezTo>
                    <a:pt x="212" y="33"/>
                    <a:pt x="212" y="33"/>
                    <a:pt x="212" y="33"/>
                  </a:cubicBezTo>
                  <a:cubicBezTo>
                    <a:pt x="190" y="55"/>
                    <a:pt x="190" y="55"/>
                    <a:pt x="190" y="55"/>
                  </a:cubicBezTo>
                  <a:lnTo>
                    <a:pt x="190" y="128"/>
                  </a:ln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 name="Freeform 19"/>
            <p:cNvSpPr/>
            <p:nvPr userDrawn="1">
              <p:custDataLst>
                <p:tags r:id="rId12"/>
              </p:custDataLst>
            </p:nvPr>
          </p:nvSpPr>
          <p:spPr bwMode="auto">
            <a:xfrm>
              <a:off x="8043863" y="4384675"/>
              <a:ext cx="182563" cy="180975"/>
            </a:xfrm>
            <a:custGeom>
              <a:avLst/>
              <a:gdLst>
                <a:gd name="T0" fmla="*/ 0 w 57"/>
                <a:gd name="T1" fmla="*/ 0 h 57"/>
                <a:gd name="T2" fmla="*/ 0 w 57"/>
                <a:gd name="T3" fmla="*/ 47 h 57"/>
                <a:gd name="T4" fmla="*/ 9 w 57"/>
                <a:gd name="T5" fmla="*/ 57 h 57"/>
                <a:gd name="T6" fmla="*/ 19 w 57"/>
                <a:gd name="T7" fmla="*/ 57 h 57"/>
                <a:gd name="T8" fmla="*/ 27 w 57"/>
                <a:gd name="T9" fmla="*/ 57 h 57"/>
                <a:gd name="T10" fmla="*/ 57 w 57"/>
                <a:gd name="T11" fmla="*/ 57 h 57"/>
                <a:gd name="T12" fmla="*/ 57 w 57"/>
                <a:gd name="T13" fmla="*/ 48 h 57"/>
                <a:gd name="T14" fmla="*/ 32 w 57"/>
                <a:gd name="T15" fmla="*/ 48 h 57"/>
                <a:gd name="T16" fmla="*/ 27 w 57"/>
                <a:gd name="T17" fmla="*/ 43 h 57"/>
                <a:gd name="T18" fmla="*/ 27 w 57"/>
                <a:gd name="T19" fmla="*/ 0 h 57"/>
                <a:gd name="T20" fmla="*/ 0 w 5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57">
                  <a:moveTo>
                    <a:pt x="0" y="0"/>
                  </a:moveTo>
                  <a:cubicBezTo>
                    <a:pt x="0" y="47"/>
                    <a:pt x="0" y="47"/>
                    <a:pt x="0" y="47"/>
                  </a:cubicBezTo>
                  <a:cubicBezTo>
                    <a:pt x="0" y="52"/>
                    <a:pt x="4" y="57"/>
                    <a:pt x="9" y="57"/>
                  </a:cubicBezTo>
                  <a:cubicBezTo>
                    <a:pt x="19" y="57"/>
                    <a:pt x="19" y="57"/>
                    <a:pt x="19" y="57"/>
                  </a:cubicBezTo>
                  <a:cubicBezTo>
                    <a:pt x="27" y="57"/>
                    <a:pt x="27" y="57"/>
                    <a:pt x="27" y="57"/>
                  </a:cubicBezTo>
                  <a:cubicBezTo>
                    <a:pt x="57" y="57"/>
                    <a:pt x="57" y="57"/>
                    <a:pt x="57" y="57"/>
                  </a:cubicBezTo>
                  <a:cubicBezTo>
                    <a:pt x="57" y="48"/>
                    <a:pt x="57" y="48"/>
                    <a:pt x="57" y="48"/>
                  </a:cubicBezTo>
                  <a:cubicBezTo>
                    <a:pt x="32" y="48"/>
                    <a:pt x="32" y="48"/>
                    <a:pt x="32" y="48"/>
                  </a:cubicBezTo>
                  <a:cubicBezTo>
                    <a:pt x="29" y="48"/>
                    <a:pt x="27" y="46"/>
                    <a:pt x="27" y="43"/>
                  </a:cubicBezTo>
                  <a:cubicBezTo>
                    <a:pt x="27" y="0"/>
                    <a:pt x="27" y="0"/>
                    <a:pt x="27"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 name="Freeform 20"/>
            <p:cNvSpPr/>
            <p:nvPr userDrawn="1">
              <p:custDataLst>
                <p:tags r:id="rId13"/>
              </p:custDataLst>
            </p:nvPr>
          </p:nvSpPr>
          <p:spPr bwMode="auto">
            <a:xfrm>
              <a:off x="8305800" y="4151312"/>
              <a:ext cx="425450" cy="414338"/>
            </a:xfrm>
            <a:custGeom>
              <a:avLst/>
              <a:gdLst>
                <a:gd name="T0" fmla="*/ 84 w 134"/>
                <a:gd name="T1" fmla="*/ 121 h 130"/>
                <a:gd name="T2" fmla="*/ 79 w 134"/>
                <a:gd name="T3" fmla="*/ 116 h 130"/>
                <a:gd name="T4" fmla="*/ 79 w 134"/>
                <a:gd name="T5" fmla="*/ 57 h 130"/>
                <a:gd name="T6" fmla="*/ 86 w 134"/>
                <a:gd name="T7" fmla="*/ 57 h 130"/>
                <a:gd name="T8" fmla="*/ 86 w 134"/>
                <a:gd name="T9" fmla="*/ 113 h 130"/>
                <a:gd name="T10" fmla="*/ 106 w 134"/>
                <a:gd name="T11" fmla="*/ 113 h 130"/>
                <a:gd name="T12" fmla="*/ 106 w 134"/>
                <a:gd name="T13" fmla="*/ 57 h 130"/>
                <a:gd name="T14" fmla="*/ 109 w 134"/>
                <a:gd name="T15" fmla="*/ 57 h 130"/>
                <a:gd name="T16" fmla="*/ 112 w 134"/>
                <a:gd name="T17" fmla="*/ 59 h 130"/>
                <a:gd name="T18" fmla="*/ 112 w 134"/>
                <a:gd name="T19" fmla="*/ 113 h 130"/>
                <a:gd name="T20" fmla="*/ 133 w 134"/>
                <a:gd name="T21" fmla="*/ 113 h 130"/>
                <a:gd name="T22" fmla="*/ 133 w 134"/>
                <a:gd name="T23" fmla="*/ 58 h 130"/>
                <a:gd name="T24" fmla="*/ 123 w 134"/>
                <a:gd name="T25" fmla="*/ 48 h 130"/>
                <a:gd name="T26" fmla="*/ 115 w 134"/>
                <a:gd name="T27" fmla="*/ 48 h 130"/>
                <a:gd name="T28" fmla="*/ 112 w 134"/>
                <a:gd name="T29" fmla="*/ 48 h 130"/>
                <a:gd name="T30" fmla="*/ 106 w 134"/>
                <a:gd name="T31" fmla="*/ 48 h 130"/>
                <a:gd name="T32" fmla="*/ 106 w 134"/>
                <a:gd name="T33" fmla="*/ 38 h 130"/>
                <a:gd name="T34" fmla="*/ 86 w 134"/>
                <a:gd name="T35" fmla="*/ 38 h 130"/>
                <a:gd name="T36" fmla="*/ 86 w 134"/>
                <a:gd name="T37" fmla="*/ 48 h 130"/>
                <a:gd name="T38" fmla="*/ 79 w 134"/>
                <a:gd name="T39" fmla="*/ 48 h 130"/>
                <a:gd name="T40" fmla="*/ 79 w 134"/>
                <a:gd name="T41" fmla="*/ 38 h 130"/>
                <a:gd name="T42" fmla="*/ 75 w 134"/>
                <a:gd name="T43" fmla="*/ 38 h 130"/>
                <a:gd name="T44" fmla="*/ 81 w 134"/>
                <a:gd name="T45" fmla="*/ 21 h 130"/>
                <a:gd name="T46" fmla="*/ 133 w 134"/>
                <a:gd name="T47" fmla="*/ 21 h 130"/>
                <a:gd name="T48" fmla="*/ 133 w 134"/>
                <a:gd name="T49" fmla="*/ 13 h 130"/>
                <a:gd name="T50" fmla="*/ 84 w 134"/>
                <a:gd name="T51" fmla="*/ 13 h 130"/>
                <a:gd name="T52" fmla="*/ 89 w 134"/>
                <a:gd name="T53" fmla="*/ 0 h 130"/>
                <a:gd name="T54" fmla="*/ 64 w 134"/>
                <a:gd name="T55" fmla="*/ 0 h 130"/>
                <a:gd name="T56" fmla="*/ 50 w 134"/>
                <a:gd name="T57" fmla="*/ 39 h 130"/>
                <a:gd name="T58" fmla="*/ 59 w 134"/>
                <a:gd name="T59" fmla="*/ 39 h 130"/>
                <a:gd name="T60" fmla="*/ 59 w 134"/>
                <a:gd name="T61" fmla="*/ 48 h 130"/>
                <a:gd name="T62" fmla="*/ 52 w 134"/>
                <a:gd name="T63" fmla="*/ 48 h 130"/>
                <a:gd name="T64" fmla="*/ 34 w 134"/>
                <a:gd name="T65" fmla="*/ 48 h 130"/>
                <a:gd name="T66" fmla="*/ 27 w 134"/>
                <a:gd name="T67" fmla="*/ 48 h 130"/>
                <a:gd name="T68" fmla="*/ 27 w 134"/>
                <a:gd name="T69" fmla="*/ 24 h 130"/>
                <a:gd name="T70" fmla="*/ 53 w 134"/>
                <a:gd name="T71" fmla="*/ 24 h 130"/>
                <a:gd name="T72" fmla="*/ 53 w 134"/>
                <a:gd name="T73" fmla="*/ 15 h 130"/>
                <a:gd name="T74" fmla="*/ 39 w 134"/>
                <a:gd name="T75" fmla="*/ 15 h 130"/>
                <a:gd name="T76" fmla="*/ 39 w 134"/>
                <a:gd name="T77" fmla="*/ 0 h 130"/>
                <a:gd name="T78" fmla="*/ 14 w 134"/>
                <a:gd name="T79" fmla="*/ 0 h 130"/>
                <a:gd name="T80" fmla="*/ 14 w 134"/>
                <a:gd name="T81" fmla="*/ 15 h 130"/>
                <a:gd name="T82" fmla="*/ 0 w 134"/>
                <a:gd name="T83" fmla="*/ 15 h 130"/>
                <a:gd name="T84" fmla="*/ 0 w 134"/>
                <a:gd name="T85" fmla="*/ 24 h 130"/>
                <a:gd name="T86" fmla="*/ 6 w 134"/>
                <a:gd name="T87" fmla="*/ 24 h 130"/>
                <a:gd name="T88" fmla="*/ 6 w 134"/>
                <a:gd name="T89" fmla="*/ 130 h 130"/>
                <a:gd name="T90" fmla="*/ 27 w 134"/>
                <a:gd name="T91" fmla="*/ 130 h 130"/>
                <a:gd name="T92" fmla="*/ 27 w 134"/>
                <a:gd name="T93" fmla="*/ 57 h 130"/>
                <a:gd name="T94" fmla="*/ 34 w 134"/>
                <a:gd name="T95" fmla="*/ 57 h 130"/>
                <a:gd name="T96" fmla="*/ 34 w 134"/>
                <a:gd name="T97" fmla="*/ 130 h 130"/>
                <a:gd name="T98" fmla="*/ 42 w 134"/>
                <a:gd name="T99" fmla="*/ 130 h 130"/>
                <a:gd name="T100" fmla="*/ 52 w 134"/>
                <a:gd name="T101" fmla="*/ 120 h 130"/>
                <a:gd name="T102" fmla="*/ 52 w 134"/>
                <a:gd name="T103" fmla="*/ 57 h 130"/>
                <a:gd name="T104" fmla="*/ 59 w 134"/>
                <a:gd name="T105" fmla="*/ 57 h 130"/>
                <a:gd name="T106" fmla="*/ 59 w 134"/>
                <a:gd name="T107" fmla="*/ 120 h 130"/>
                <a:gd name="T108" fmla="*/ 68 w 134"/>
                <a:gd name="T109" fmla="*/ 130 h 130"/>
                <a:gd name="T110" fmla="*/ 75 w 134"/>
                <a:gd name="T111" fmla="*/ 130 h 130"/>
                <a:gd name="T112" fmla="*/ 79 w 134"/>
                <a:gd name="T113" fmla="*/ 130 h 130"/>
                <a:gd name="T114" fmla="*/ 134 w 134"/>
                <a:gd name="T115" fmla="*/ 130 h 130"/>
                <a:gd name="T116" fmla="*/ 134 w 134"/>
                <a:gd name="T117" fmla="*/ 121 h 130"/>
                <a:gd name="T118" fmla="*/ 84 w 134"/>
                <a:gd name="T119" fmla="*/ 1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30">
                  <a:moveTo>
                    <a:pt x="84" y="121"/>
                  </a:moveTo>
                  <a:cubicBezTo>
                    <a:pt x="82" y="121"/>
                    <a:pt x="79" y="119"/>
                    <a:pt x="79" y="116"/>
                  </a:cubicBezTo>
                  <a:cubicBezTo>
                    <a:pt x="79" y="57"/>
                    <a:pt x="79" y="57"/>
                    <a:pt x="79" y="57"/>
                  </a:cubicBezTo>
                  <a:cubicBezTo>
                    <a:pt x="86" y="57"/>
                    <a:pt x="86" y="57"/>
                    <a:pt x="86" y="57"/>
                  </a:cubicBezTo>
                  <a:cubicBezTo>
                    <a:pt x="86" y="113"/>
                    <a:pt x="86" y="113"/>
                    <a:pt x="86" y="113"/>
                  </a:cubicBezTo>
                  <a:cubicBezTo>
                    <a:pt x="106" y="113"/>
                    <a:pt x="106" y="113"/>
                    <a:pt x="106" y="113"/>
                  </a:cubicBezTo>
                  <a:cubicBezTo>
                    <a:pt x="106" y="57"/>
                    <a:pt x="106" y="57"/>
                    <a:pt x="106" y="57"/>
                  </a:cubicBezTo>
                  <a:cubicBezTo>
                    <a:pt x="109" y="57"/>
                    <a:pt x="109" y="57"/>
                    <a:pt x="109" y="57"/>
                  </a:cubicBezTo>
                  <a:cubicBezTo>
                    <a:pt x="111" y="57"/>
                    <a:pt x="112" y="58"/>
                    <a:pt x="112" y="59"/>
                  </a:cubicBezTo>
                  <a:cubicBezTo>
                    <a:pt x="112" y="113"/>
                    <a:pt x="112" y="113"/>
                    <a:pt x="112" y="113"/>
                  </a:cubicBezTo>
                  <a:cubicBezTo>
                    <a:pt x="133" y="113"/>
                    <a:pt x="133" y="113"/>
                    <a:pt x="133" y="113"/>
                  </a:cubicBezTo>
                  <a:cubicBezTo>
                    <a:pt x="133" y="58"/>
                    <a:pt x="133" y="58"/>
                    <a:pt x="133" y="58"/>
                  </a:cubicBezTo>
                  <a:cubicBezTo>
                    <a:pt x="133" y="52"/>
                    <a:pt x="129" y="48"/>
                    <a:pt x="123" y="48"/>
                  </a:cubicBezTo>
                  <a:cubicBezTo>
                    <a:pt x="115" y="48"/>
                    <a:pt x="115" y="48"/>
                    <a:pt x="115" y="48"/>
                  </a:cubicBezTo>
                  <a:cubicBezTo>
                    <a:pt x="112" y="48"/>
                    <a:pt x="112" y="48"/>
                    <a:pt x="112" y="48"/>
                  </a:cubicBezTo>
                  <a:cubicBezTo>
                    <a:pt x="106" y="48"/>
                    <a:pt x="106" y="48"/>
                    <a:pt x="106" y="48"/>
                  </a:cubicBezTo>
                  <a:cubicBezTo>
                    <a:pt x="106" y="38"/>
                    <a:pt x="106" y="38"/>
                    <a:pt x="106" y="38"/>
                  </a:cubicBezTo>
                  <a:cubicBezTo>
                    <a:pt x="86" y="38"/>
                    <a:pt x="86" y="38"/>
                    <a:pt x="86" y="38"/>
                  </a:cubicBezTo>
                  <a:cubicBezTo>
                    <a:pt x="86" y="48"/>
                    <a:pt x="86" y="48"/>
                    <a:pt x="86" y="48"/>
                  </a:cubicBezTo>
                  <a:cubicBezTo>
                    <a:pt x="79" y="48"/>
                    <a:pt x="79" y="48"/>
                    <a:pt x="79" y="48"/>
                  </a:cubicBezTo>
                  <a:cubicBezTo>
                    <a:pt x="79" y="38"/>
                    <a:pt x="79" y="38"/>
                    <a:pt x="79" y="38"/>
                  </a:cubicBezTo>
                  <a:cubicBezTo>
                    <a:pt x="75" y="38"/>
                    <a:pt x="75" y="38"/>
                    <a:pt x="75" y="38"/>
                  </a:cubicBezTo>
                  <a:cubicBezTo>
                    <a:pt x="81" y="21"/>
                    <a:pt x="81" y="21"/>
                    <a:pt x="81" y="21"/>
                  </a:cubicBezTo>
                  <a:cubicBezTo>
                    <a:pt x="133" y="21"/>
                    <a:pt x="133" y="21"/>
                    <a:pt x="133" y="21"/>
                  </a:cubicBezTo>
                  <a:cubicBezTo>
                    <a:pt x="133" y="13"/>
                    <a:pt x="133" y="13"/>
                    <a:pt x="133" y="13"/>
                  </a:cubicBezTo>
                  <a:cubicBezTo>
                    <a:pt x="84" y="13"/>
                    <a:pt x="84" y="13"/>
                    <a:pt x="84" y="13"/>
                  </a:cubicBezTo>
                  <a:cubicBezTo>
                    <a:pt x="89" y="0"/>
                    <a:pt x="89" y="0"/>
                    <a:pt x="89" y="0"/>
                  </a:cubicBezTo>
                  <a:cubicBezTo>
                    <a:pt x="64" y="0"/>
                    <a:pt x="64" y="0"/>
                    <a:pt x="64" y="0"/>
                  </a:cubicBezTo>
                  <a:cubicBezTo>
                    <a:pt x="50" y="39"/>
                    <a:pt x="50" y="39"/>
                    <a:pt x="50" y="39"/>
                  </a:cubicBezTo>
                  <a:cubicBezTo>
                    <a:pt x="59" y="39"/>
                    <a:pt x="59" y="39"/>
                    <a:pt x="59" y="39"/>
                  </a:cubicBezTo>
                  <a:cubicBezTo>
                    <a:pt x="59" y="48"/>
                    <a:pt x="59" y="48"/>
                    <a:pt x="59" y="48"/>
                  </a:cubicBezTo>
                  <a:cubicBezTo>
                    <a:pt x="52" y="48"/>
                    <a:pt x="52" y="48"/>
                    <a:pt x="52" y="48"/>
                  </a:cubicBezTo>
                  <a:cubicBezTo>
                    <a:pt x="34" y="48"/>
                    <a:pt x="34" y="48"/>
                    <a:pt x="34" y="48"/>
                  </a:cubicBezTo>
                  <a:cubicBezTo>
                    <a:pt x="27" y="48"/>
                    <a:pt x="27" y="48"/>
                    <a:pt x="27" y="48"/>
                  </a:cubicBezTo>
                  <a:cubicBezTo>
                    <a:pt x="27" y="24"/>
                    <a:pt x="27" y="24"/>
                    <a:pt x="27" y="24"/>
                  </a:cubicBezTo>
                  <a:cubicBezTo>
                    <a:pt x="53" y="24"/>
                    <a:pt x="53" y="24"/>
                    <a:pt x="53" y="24"/>
                  </a:cubicBezTo>
                  <a:cubicBezTo>
                    <a:pt x="53" y="15"/>
                    <a:pt x="53" y="15"/>
                    <a:pt x="53" y="15"/>
                  </a:cubicBezTo>
                  <a:cubicBezTo>
                    <a:pt x="39" y="15"/>
                    <a:pt x="39" y="15"/>
                    <a:pt x="39" y="15"/>
                  </a:cubicBezTo>
                  <a:cubicBezTo>
                    <a:pt x="39" y="0"/>
                    <a:pt x="39" y="0"/>
                    <a:pt x="39" y="0"/>
                  </a:cubicBezTo>
                  <a:cubicBezTo>
                    <a:pt x="14" y="0"/>
                    <a:pt x="14" y="0"/>
                    <a:pt x="14" y="0"/>
                  </a:cubicBezTo>
                  <a:cubicBezTo>
                    <a:pt x="14" y="15"/>
                    <a:pt x="14" y="15"/>
                    <a:pt x="14" y="15"/>
                  </a:cubicBezTo>
                  <a:cubicBezTo>
                    <a:pt x="0" y="15"/>
                    <a:pt x="0" y="15"/>
                    <a:pt x="0" y="15"/>
                  </a:cubicBezTo>
                  <a:cubicBezTo>
                    <a:pt x="0" y="24"/>
                    <a:pt x="0" y="24"/>
                    <a:pt x="0" y="24"/>
                  </a:cubicBezTo>
                  <a:cubicBezTo>
                    <a:pt x="6" y="24"/>
                    <a:pt x="6" y="24"/>
                    <a:pt x="6" y="24"/>
                  </a:cubicBezTo>
                  <a:cubicBezTo>
                    <a:pt x="6" y="130"/>
                    <a:pt x="6" y="130"/>
                    <a:pt x="6" y="130"/>
                  </a:cubicBezTo>
                  <a:cubicBezTo>
                    <a:pt x="27" y="130"/>
                    <a:pt x="27" y="130"/>
                    <a:pt x="27" y="130"/>
                  </a:cubicBezTo>
                  <a:cubicBezTo>
                    <a:pt x="27" y="57"/>
                    <a:pt x="27" y="57"/>
                    <a:pt x="27" y="57"/>
                  </a:cubicBezTo>
                  <a:cubicBezTo>
                    <a:pt x="34" y="57"/>
                    <a:pt x="34" y="57"/>
                    <a:pt x="34" y="57"/>
                  </a:cubicBezTo>
                  <a:cubicBezTo>
                    <a:pt x="34" y="130"/>
                    <a:pt x="34" y="130"/>
                    <a:pt x="34" y="130"/>
                  </a:cubicBezTo>
                  <a:cubicBezTo>
                    <a:pt x="42" y="130"/>
                    <a:pt x="42" y="130"/>
                    <a:pt x="42" y="130"/>
                  </a:cubicBezTo>
                  <a:cubicBezTo>
                    <a:pt x="47" y="130"/>
                    <a:pt x="52" y="125"/>
                    <a:pt x="52" y="120"/>
                  </a:cubicBezTo>
                  <a:cubicBezTo>
                    <a:pt x="52" y="57"/>
                    <a:pt x="52" y="57"/>
                    <a:pt x="52" y="57"/>
                  </a:cubicBezTo>
                  <a:cubicBezTo>
                    <a:pt x="59" y="57"/>
                    <a:pt x="59" y="57"/>
                    <a:pt x="59" y="57"/>
                  </a:cubicBezTo>
                  <a:cubicBezTo>
                    <a:pt x="59" y="120"/>
                    <a:pt x="59" y="120"/>
                    <a:pt x="59" y="120"/>
                  </a:cubicBezTo>
                  <a:cubicBezTo>
                    <a:pt x="59" y="125"/>
                    <a:pt x="63" y="130"/>
                    <a:pt x="68" y="130"/>
                  </a:cubicBezTo>
                  <a:cubicBezTo>
                    <a:pt x="75" y="130"/>
                    <a:pt x="75" y="130"/>
                    <a:pt x="75" y="130"/>
                  </a:cubicBezTo>
                  <a:cubicBezTo>
                    <a:pt x="79" y="130"/>
                    <a:pt x="79" y="130"/>
                    <a:pt x="79" y="130"/>
                  </a:cubicBezTo>
                  <a:cubicBezTo>
                    <a:pt x="134" y="130"/>
                    <a:pt x="134" y="130"/>
                    <a:pt x="134" y="130"/>
                  </a:cubicBezTo>
                  <a:cubicBezTo>
                    <a:pt x="134" y="121"/>
                    <a:pt x="134" y="121"/>
                    <a:pt x="134" y="121"/>
                  </a:cubicBezTo>
                  <a:lnTo>
                    <a:pt x="84" y="1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2" name="Freeform 21"/>
            <p:cNvSpPr/>
            <p:nvPr userDrawn="1">
              <p:custDataLst>
                <p:tags r:id="rId14"/>
              </p:custDataLst>
            </p:nvPr>
          </p:nvSpPr>
          <p:spPr bwMode="auto">
            <a:xfrm>
              <a:off x="7805738" y="4151312"/>
              <a:ext cx="414338" cy="414338"/>
            </a:xfrm>
            <a:custGeom>
              <a:avLst/>
              <a:gdLst>
                <a:gd name="T0" fmla="*/ 7 w 130"/>
                <a:gd name="T1" fmla="*/ 130 h 130"/>
                <a:gd name="T2" fmla="*/ 34 w 130"/>
                <a:gd name="T3" fmla="*/ 130 h 130"/>
                <a:gd name="T4" fmla="*/ 56 w 130"/>
                <a:gd name="T5" fmla="*/ 68 h 130"/>
                <a:gd name="T6" fmla="*/ 58 w 130"/>
                <a:gd name="T7" fmla="*/ 68 h 130"/>
                <a:gd name="T8" fmla="*/ 83 w 130"/>
                <a:gd name="T9" fmla="*/ 68 h 130"/>
                <a:gd name="T10" fmla="*/ 130 w 130"/>
                <a:gd name="T11" fmla="*/ 68 h 130"/>
                <a:gd name="T12" fmla="*/ 130 w 130"/>
                <a:gd name="T13" fmla="*/ 59 h 130"/>
                <a:gd name="T14" fmla="*/ 83 w 130"/>
                <a:gd name="T15" fmla="*/ 59 h 130"/>
                <a:gd name="T16" fmla="*/ 83 w 130"/>
                <a:gd name="T17" fmla="*/ 32 h 130"/>
                <a:gd name="T18" fmla="*/ 130 w 130"/>
                <a:gd name="T19" fmla="*/ 32 h 130"/>
                <a:gd name="T20" fmla="*/ 130 w 130"/>
                <a:gd name="T21" fmla="*/ 24 h 130"/>
                <a:gd name="T22" fmla="*/ 83 w 130"/>
                <a:gd name="T23" fmla="*/ 24 h 130"/>
                <a:gd name="T24" fmla="*/ 83 w 130"/>
                <a:gd name="T25" fmla="*/ 0 h 130"/>
                <a:gd name="T26" fmla="*/ 58 w 130"/>
                <a:gd name="T27" fmla="*/ 0 h 130"/>
                <a:gd name="T28" fmla="*/ 58 w 130"/>
                <a:gd name="T29" fmla="*/ 24 h 130"/>
                <a:gd name="T30" fmla="*/ 35 w 130"/>
                <a:gd name="T31" fmla="*/ 24 h 130"/>
                <a:gd name="T32" fmla="*/ 44 w 130"/>
                <a:gd name="T33" fmla="*/ 0 h 130"/>
                <a:gd name="T34" fmla="*/ 19 w 130"/>
                <a:gd name="T35" fmla="*/ 0 h 130"/>
                <a:gd name="T36" fmla="*/ 0 w 130"/>
                <a:gd name="T37" fmla="*/ 51 h 130"/>
                <a:gd name="T38" fmla="*/ 15 w 130"/>
                <a:gd name="T39" fmla="*/ 51 h 130"/>
                <a:gd name="T40" fmla="*/ 29 w 130"/>
                <a:gd name="T41" fmla="*/ 42 h 130"/>
                <a:gd name="T42" fmla="*/ 32 w 130"/>
                <a:gd name="T43" fmla="*/ 32 h 130"/>
                <a:gd name="T44" fmla="*/ 58 w 130"/>
                <a:gd name="T45" fmla="*/ 32 h 130"/>
                <a:gd name="T46" fmla="*/ 58 w 130"/>
                <a:gd name="T47" fmla="*/ 59 h 130"/>
                <a:gd name="T48" fmla="*/ 0 w 130"/>
                <a:gd name="T49" fmla="*/ 59 h 130"/>
                <a:gd name="T50" fmla="*/ 0 w 130"/>
                <a:gd name="T51" fmla="*/ 68 h 130"/>
                <a:gd name="T52" fmla="*/ 30 w 130"/>
                <a:gd name="T53" fmla="*/ 68 h 130"/>
                <a:gd name="T54" fmla="*/ 7 w 130"/>
                <a:gd name="T5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30">
                  <a:moveTo>
                    <a:pt x="7" y="130"/>
                  </a:moveTo>
                  <a:cubicBezTo>
                    <a:pt x="34" y="130"/>
                    <a:pt x="34" y="130"/>
                    <a:pt x="34" y="130"/>
                  </a:cubicBezTo>
                  <a:cubicBezTo>
                    <a:pt x="56" y="68"/>
                    <a:pt x="56" y="68"/>
                    <a:pt x="56" y="68"/>
                  </a:cubicBezTo>
                  <a:cubicBezTo>
                    <a:pt x="58" y="68"/>
                    <a:pt x="58" y="68"/>
                    <a:pt x="58" y="68"/>
                  </a:cubicBezTo>
                  <a:cubicBezTo>
                    <a:pt x="83" y="68"/>
                    <a:pt x="83" y="68"/>
                    <a:pt x="83" y="68"/>
                  </a:cubicBezTo>
                  <a:cubicBezTo>
                    <a:pt x="130" y="68"/>
                    <a:pt x="130" y="68"/>
                    <a:pt x="130" y="68"/>
                  </a:cubicBezTo>
                  <a:cubicBezTo>
                    <a:pt x="130" y="59"/>
                    <a:pt x="130" y="59"/>
                    <a:pt x="130" y="59"/>
                  </a:cubicBezTo>
                  <a:cubicBezTo>
                    <a:pt x="83" y="59"/>
                    <a:pt x="83" y="59"/>
                    <a:pt x="83" y="59"/>
                  </a:cubicBezTo>
                  <a:cubicBezTo>
                    <a:pt x="83" y="32"/>
                    <a:pt x="83" y="32"/>
                    <a:pt x="83" y="32"/>
                  </a:cubicBezTo>
                  <a:cubicBezTo>
                    <a:pt x="130" y="32"/>
                    <a:pt x="130" y="32"/>
                    <a:pt x="130" y="32"/>
                  </a:cubicBezTo>
                  <a:cubicBezTo>
                    <a:pt x="130" y="24"/>
                    <a:pt x="130" y="24"/>
                    <a:pt x="130" y="24"/>
                  </a:cubicBezTo>
                  <a:cubicBezTo>
                    <a:pt x="83" y="24"/>
                    <a:pt x="83" y="24"/>
                    <a:pt x="83" y="24"/>
                  </a:cubicBezTo>
                  <a:cubicBezTo>
                    <a:pt x="83" y="0"/>
                    <a:pt x="83" y="0"/>
                    <a:pt x="83" y="0"/>
                  </a:cubicBezTo>
                  <a:cubicBezTo>
                    <a:pt x="58" y="0"/>
                    <a:pt x="58" y="0"/>
                    <a:pt x="58" y="0"/>
                  </a:cubicBezTo>
                  <a:cubicBezTo>
                    <a:pt x="58" y="24"/>
                    <a:pt x="58" y="24"/>
                    <a:pt x="58" y="24"/>
                  </a:cubicBezTo>
                  <a:cubicBezTo>
                    <a:pt x="35" y="24"/>
                    <a:pt x="35" y="24"/>
                    <a:pt x="35" y="24"/>
                  </a:cubicBezTo>
                  <a:cubicBezTo>
                    <a:pt x="44" y="0"/>
                    <a:pt x="44" y="0"/>
                    <a:pt x="44" y="0"/>
                  </a:cubicBezTo>
                  <a:cubicBezTo>
                    <a:pt x="19" y="0"/>
                    <a:pt x="19" y="0"/>
                    <a:pt x="19" y="0"/>
                  </a:cubicBezTo>
                  <a:cubicBezTo>
                    <a:pt x="0" y="51"/>
                    <a:pt x="0" y="51"/>
                    <a:pt x="0" y="51"/>
                  </a:cubicBezTo>
                  <a:cubicBezTo>
                    <a:pt x="15" y="51"/>
                    <a:pt x="15" y="51"/>
                    <a:pt x="15" y="51"/>
                  </a:cubicBezTo>
                  <a:cubicBezTo>
                    <a:pt x="21" y="51"/>
                    <a:pt x="27" y="47"/>
                    <a:pt x="29" y="42"/>
                  </a:cubicBezTo>
                  <a:cubicBezTo>
                    <a:pt x="32" y="32"/>
                    <a:pt x="32" y="32"/>
                    <a:pt x="32" y="32"/>
                  </a:cubicBezTo>
                  <a:cubicBezTo>
                    <a:pt x="58" y="32"/>
                    <a:pt x="58" y="32"/>
                    <a:pt x="58" y="32"/>
                  </a:cubicBezTo>
                  <a:cubicBezTo>
                    <a:pt x="58" y="59"/>
                    <a:pt x="58" y="59"/>
                    <a:pt x="58" y="59"/>
                  </a:cubicBezTo>
                  <a:cubicBezTo>
                    <a:pt x="0" y="59"/>
                    <a:pt x="0" y="59"/>
                    <a:pt x="0" y="59"/>
                  </a:cubicBezTo>
                  <a:cubicBezTo>
                    <a:pt x="0" y="68"/>
                    <a:pt x="0" y="68"/>
                    <a:pt x="0" y="68"/>
                  </a:cubicBezTo>
                  <a:cubicBezTo>
                    <a:pt x="30" y="68"/>
                    <a:pt x="30" y="68"/>
                    <a:pt x="30" y="68"/>
                  </a:cubicBezTo>
                  <a:lnTo>
                    <a:pt x="7" y="1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3" name="Freeform 22"/>
            <p:cNvSpPr/>
            <p:nvPr userDrawn="1">
              <p:custDataLst>
                <p:tags r:id="rId15"/>
              </p:custDataLst>
            </p:nvPr>
          </p:nvSpPr>
          <p:spPr bwMode="auto">
            <a:xfrm>
              <a:off x="8616950" y="4616450"/>
              <a:ext cx="114300" cy="130175"/>
            </a:xfrm>
            <a:custGeom>
              <a:avLst/>
              <a:gdLst>
                <a:gd name="T0" fmla="*/ 26 w 72"/>
                <a:gd name="T1" fmla="*/ 48 h 82"/>
                <a:gd name="T2" fmla="*/ 66 w 72"/>
                <a:gd name="T3" fmla="*/ 48 h 82"/>
                <a:gd name="T4" fmla="*/ 66 w 72"/>
                <a:gd name="T5" fmla="*/ 32 h 82"/>
                <a:gd name="T6" fmla="*/ 26 w 72"/>
                <a:gd name="T7" fmla="*/ 32 h 82"/>
                <a:gd name="T8" fmla="*/ 26 w 72"/>
                <a:gd name="T9" fmla="*/ 18 h 82"/>
                <a:gd name="T10" fmla="*/ 70 w 72"/>
                <a:gd name="T11" fmla="*/ 18 h 82"/>
                <a:gd name="T12" fmla="*/ 70 w 72"/>
                <a:gd name="T13" fmla="*/ 0 h 82"/>
                <a:gd name="T14" fmla="*/ 26 w 72"/>
                <a:gd name="T15" fmla="*/ 0 h 82"/>
                <a:gd name="T16" fmla="*/ 0 w 72"/>
                <a:gd name="T17" fmla="*/ 0 h 82"/>
                <a:gd name="T18" fmla="*/ 0 w 72"/>
                <a:gd name="T19" fmla="*/ 18 h 82"/>
                <a:gd name="T20" fmla="*/ 0 w 72"/>
                <a:gd name="T21" fmla="*/ 32 h 82"/>
                <a:gd name="T22" fmla="*/ 0 w 72"/>
                <a:gd name="T23" fmla="*/ 48 h 82"/>
                <a:gd name="T24" fmla="*/ 0 w 72"/>
                <a:gd name="T25" fmla="*/ 64 h 82"/>
                <a:gd name="T26" fmla="*/ 0 w 72"/>
                <a:gd name="T27" fmla="*/ 82 h 82"/>
                <a:gd name="T28" fmla="*/ 26 w 72"/>
                <a:gd name="T29" fmla="*/ 82 h 82"/>
                <a:gd name="T30" fmla="*/ 72 w 72"/>
                <a:gd name="T31" fmla="*/ 82 h 82"/>
                <a:gd name="T32" fmla="*/ 72 w 72"/>
                <a:gd name="T33" fmla="*/ 64 h 82"/>
                <a:gd name="T34" fmla="*/ 26 w 72"/>
                <a:gd name="T35" fmla="*/ 64 h 82"/>
                <a:gd name="T36" fmla="*/ 26 w 72"/>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2" y="82"/>
                  </a:lnTo>
                  <a:lnTo>
                    <a:pt x="72"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4" name="Freeform 23"/>
            <p:cNvSpPr/>
            <p:nvPr userDrawn="1">
              <p:custDataLst>
                <p:tags r:id="rId16"/>
              </p:custDataLst>
            </p:nvPr>
          </p:nvSpPr>
          <p:spPr bwMode="auto">
            <a:xfrm>
              <a:off x="8027988" y="4616450"/>
              <a:ext cx="131763" cy="130175"/>
            </a:xfrm>
            <a:custGeom>
              <a:avLst/>
              <a:gdLst>
                <a:gd name="T0" fmla="*/ 57 w 83"/>
                <a:gd name="T1" fmla="*/ 44 h 82"/>
                <a:gd name="T2" fmla="*/ 24 w 83"/>
                <a:gd name="T3" fmla="*/ 0 h 82"/>
                <a:gd name="T4" fmla="*/ 0 w 83"/>
                <a:gd name="T5" fmla="*/ 0 h 82"/>
                <a:gd name="T6" fmla="*/ 0 w 83"/>
                <a:gd name="T7" fmla="*/ 82 h 82"/>
                <a:gd name="T8" fmla="*/ 24 w 83"/>
                <a:gd name="T9" fmla="*/ 82 h 82"/>
                <a:gd name="T10" fmla="*/ 24 w 83"/>
                <a:gd name="T11" fmla="*/ 38 h 82"/>
                <a:gd name="T12" fmla="*/ 57 w 83"/>
                <a:gd name="T13" fmla="*/ 82 h 82"/>
                <a:gd name="T14" fmla="*/ 83 w 83"/>
                <a:gd name="T15" fmla="*/ 82 h 82"/>
                <a:gd name="T16" fmla="*/ 83 w 83"/>
                <a:gd name="T17" fmla="*/ 0 h 82"/>
                <a:gd name="T18" fmla="*/ 57 w 83"/>
                <a:gd name="T19" fmla="*/ 0 h 82"/>
                <a:gd name="T20" fmla="*/ 57 w 83"/>
                <a:gd name="T21"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2">
                  <a:moveTo>
                    <a:pt x="57" y="44"/>
                  </a:moveTo>
                  <a:lnTo>
                    <a:pt x="24" y="0"/>
                  </a:lnTo>
                  <a:lnTo>
                    <a:pt x="0" y="0"/>
                  </a:lnTo>
                  <a:lnTo>
                    <a:pt x="0" y="82"/>
                  </a:lnTo>
                  <a:lnTo>
                    <a:pt x="24" y="82"/>
                  </a:lnTo>
                  <a:lnTo>
                    <a:pt x="24" y="38"/>
                  </a:lnTo>
                  <a:lnTo>
                    <a:pt x="57" y="82"/>
                  </a:lnTo>
                  <a:lnTo>
                    <a:pt x="83" y="82"/>
                  </a:lnTo>
                  <a:lnTo>
                    <a:pt x="83" y="0"/>
                  </a:lnTo>
                  <a:lnTo>
                    <a:pt x="57" y="0"/>
                  </a:lnTo>
                  <a:lnTo>
                    <a:pt x="57"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5" name="Freeform 24"/>
            <p:cNvSpPr>
              <a:spLocks noEditPoints="1"/>
            </p:cNvSpPr>
            <p:nvPr userDrawn="1">
              <p:custDataLst>
                <p:tags r:id="rId17"/>
              </p:custDataLst>
            </p:nvPr>
          </p:nvSpPr>
          <p:spPr bwMode="auto">
            <a:xfrm>
              <a:off x="8470900" y="4616450"/>
              <a:ext cx="133350" cy="130175"/>
            </a:xfrm>
            <a:custGeom>
              <a:avLst/>
              <a:gdLst>
                <a:gd name="T0" fmla="*/ 27 w 42"/>
                <a:gd name="T1" fmla="*/ 23 h 41"/>
                <a:gd name="T2" fmla="*/ 38 w 42"/>
                <a:gd name="T3" fmla="*/ 12 h 41"/>
                <a:gd name="T4" fmla="*/ 27 w 42"/>
                <a:gd name="T5" fmla="*/ 0 h 41"/>
                <a:gd name="T6" fmla="*/ 13 w 42"/>
                <a:gd name="T7" fmla="*/ 0 h 41"/>
                <a:gd name="T8" fmla="*/ 3 w 42"/>
                <a:gd name="T9" fmla="*/ 0 h 41"/>
                <a:gd name="T10" fmla="*/ 0 w 42"/>
                <a:gd name="T11" fmla="*/ 0 h 41"/>
                <a:gd name="T12" fmla="*/ 0 w 42"/>
                <a:gd name="T13" fmla="*/ 41 h 41"/>
                <a:gd name="T14" fmla="*/ 13 w 42"/>
                <a:gd name="T15" fmla="*/ 41 h 41"/>
                <a:gd name="T16" fmla="*/ 13 w 42"/>
                <a:gd name="T17" fmla="*/ 25 h 41"/>
                <a:gd name="T18" fmla="*/ 15 w 42"/>
                <a:gd name="T19" fmla="*/ 25 h 41"/>
                <a:gd name="T20" fmla="*/ 19 w 42"/>
                <a:gd name="T21" fmla="*/ 27 h 41"/>
                <a:gd name="T22" fmla="*/ 27 w 42"/>
                <a:gd name="T23" fmla="*/ 41 h 41"/>
                <a:gd name="T24" fmla="*/ 42 w 42"/>
                <a:gd name="T25" fmla="*/ 41 h 41"/>
                <a:gd name="T26" fmla="*/ 35 w 42"/>
                <a:gd name="T27" fmla="*/ 28 h 41"/>
                <a:gd name="T28" fmla="*/ 27 w 42"/>
                <a:gd name="T29" fmla="*/ 23 h 41"/>
                <a:gd name="T30" fmla="*/ 21 w 42"/>
                <a:gd name="T31" fmla="*/ 9 h 41"/>
                <a:gd name="T32" fmla="*/ 25 w 42"/>
                <a:gd name="T33" fmla="*/ 13 h 41"/>
                <a:gd name="T34" fmla="*/ 21 w 42"/>
                <a:gd name="T35" fmla="*/ 17 h 41"/>
                <a:gd name="T36" fmla="*/ 13 w 42"/>
                <a:gd name="T37" fmla="*/ 17 h 41"/>
                <a:gd name="T38" fmla="*/ 13 w 42"/>
                <a:gd name="T39" fmla="*/ 9 h 41"/>
                <a:gd name="T40" fmla="*/ 21 w 42"/>
                <a:gd name="T4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1">
                  <a:moveTo>
                    <a:pt x="27" y="23"/>
                  </a:moveTo>
                  <a:cubicBezTo>
                    <a:pt x="34" y="23"/>
                    <a:pt x="38" y="18"/>
                    <a:pt x="38" y="12"/>
                  </a:cubicBezTo>
                  <a:cubicBezTo>
                    <a:pt x="38" y="5"/>
                    <a:pt x="33" y="0"/>
                    <a:pt x="27" y="0"/>
                  </a:cubicBezTo>
                  <a:cubicBezTo>
                    <a:pt x="13" y="0"/>
                    <a:pt x="13" y="0"/>
                    <a:pt x="13" y="0"/>
                  </a:cubicBezTo>
                  <a:cubicBezTo>
                    <a:pt x="3" y="0"/>
                    <a:pt x="3" y="0"/>
                    <a:pt x="3" y="0"/>
                  </a:cubicBezTo>
                  <a:cubicBezTo>
                    <a:pt x="0" y="0"/>
                    <a:pt x="0" y="0"/>
                    <a:pt x="0" y="0"/>
                  </a:cubicBezTo>
                  <a:cubicBezTo>
                    <a:pt x="0" y="41"/>
                    <a:pt x="0" y="41"/>
                    <a:pt x="0" y="41"/>
                  </a:cubicBezTo>
                  <a:cubicBezTo>
                    <a:pt x="13" y="41"/>
                    <a:pt x="13" y="41"/>
                    <a:pt x="13" y="41"/>
                  </a:cubicBezTo>
                  <a:cubicBezTo>
                    <a:pt x="13" y="25"/>
                    <a:pt x="13" y="25"/>
                    <a:pt x="13" y="25"/>
                  </a:cubicBezTo>
                  <a:cubicBezTo>
                    <a:pt x="15" y="25"/>
                    <a:pt x="15" y="25"/>
                    <a:pt x="15" y="25"/>
                  </a:cubicBezTo>
                  <a:cubicBezTo>
                    <a:pt x="17" y="25"/>
                    <a:pt x="18" y="26"/>
                    <a:pt x="19" y="27"/>
                  </a:cubicBezTo>
                  <a:cubicBezTo>
                    <a:pt x="27" y="41"/>
                    <a:pt x="27" y="41"/>
                    <a:pt x="27" y="41"/>
                  </a:cubicBezTo>
                  <a:cubicBezTo>
                    <a:pt x="42" y="41"/>
                    <a:pt x="42" y="41"/>
                    <a:pt x="42" y="41"/>
                  </a:cubicBezTo>
                  <a:cubicBezTo>
                    <a:pt x="35" y="28"/>
                    <a:pt x="35" y="28"/>
                    <a:pt x="35" y="28"/>
                  </a:cubicBezTo>
                  <a:cubicBezTo>
                    <a:pt x="33" y="26"/>
                    <a:pt x="31" y="24"/>
                    <a:pt x="27" y="23"/>
                  </a:cubicBezTo>
                  <a:close/>
                  <a:moveTo>
                    <a:pt x="21" y="9"/>
                  </a:moveTo>
                  <a:cubicBezTo>
                    <a:pt x="23" y="9"/>
                    <a:pt x="25" y="10"/>
                    <a:pt x="25" y="13"/>
                  </a:cubicBezTo>
                  <a:cubicBezTo>
                    <a:pt x="25" y="15"/>
                    <a:pt x="23" y="17"/>
                    <a:pt x="21" y="17"/>
                  </a:cubicBezTo>
                  <a:cubicBezTo>
                    <a:pt x="13" y="17"/>
                    <a:pt x="13" y="17"/>
                    <a:pt x="13" y="17"/>
                  </a:cubicBezTo>
                  <a:cubicBezTo>
                    <a:pt x="13" y="9"/>
                    <a:pt x="13" y="9"/>
                    <a:pt x="13" y="9"/>
                  </a:cubicBezTo>
                  <a:lnTo>
                    <a:pt x="21"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 name="Freeform 25"/>
            <p:cNvSpPr/>
            <p:nvPr userDrawn="1">
              <p:custDataLst>
                <p:tags r:id="rId18"/>
              </p:custDataLst>
            </p:nvPr>
          </p:nvSpPr>
          <p:spPr bwMode="auto">
            <a:xfrm>
              <a:off x="8334375" y="4616450"/>
              <a:ext cx="111125" cy="130175"/>
            </a:xfrm>
            <a:custGeom>
              <a:avLst/>
              <a:gdLst>
                <a:gd name="T0" fmla="*/ 26 w 70"/>
                <a:gd name="T1" fmla="*/ 48 h 82"/>
                <a:gd name="T2" fmla="*/ 66 w 70"/>
                <a:gd name="T3" fmla="*/ 48 h 82"/>
                <a:gd name="T4" fmla="*/ 66 w 70"/>
                <a:gd name="T5" fmla="*/ 32 h 82"/>
                <a:gd name="T6" fmla="*/ 26 w 70"/>
                <a:gd name="T7" fmla="*/ 32 h 82"/>
                <a:gd name="T8" fmla="*/ 26 w 70"/>
                <a:gd name="T9" fmla="*/ 18 h 82"/>
                <a:gd name="T10" fmla="*/ 70 w 70"/>
                <a:gd name="T11" fmla="*/ 18 h 82"/>
                <a:gd name="T12" fmla="*/ 70 w 70"/>
                <a:gd name="T13" fmla="*/ 0 h 82"/>
                <a:gd name="T14" fmla="*/ 26 w 70"/>
                <a:gd name="T15" fmla="*/ 0 h 82"/>
                <a:gd name="T16" fmla="*/ 0 w 70"/>
                <a:gd name="T17" fmla="*/ 0 h 82"/>
                <a:gd name="T18" fmla="*/ 0 w 70"/>
                <a:gd name="T19" fmla="*/ 18 h 82"/>
                <a:gd name="T20" fmla="*/ 0 w 70"/>
                <a:gd name="T21" fmla="*/ 32 h 82"/>
                <a:gd name="T22" fmla="*/ 0 w 70"/>
                <a:gd name="T23" fmla="*/ 48 h 82"/>
                <a:gd name="T24" fmla="*/ 0 w 70"/>
                <a:gd name="T25" fmla="*/ 64 h 82"/>
                <a:gd name="T26" fmla="*/ 0 w 70"/>
                <a:gd name="T27" fmla="*/ 82 h 82"/>
                <a:gd name="T28" fmla="*/ 26 w 70"/>
                <a:gd name="T29" fmla="*/ 82 h 82"/>
                <a:gd name="T30" fmla="*/ 70 w 70"/>
                <a:gd name="T31" fmla="*/ 82 h 82"/>
                <a:gd name="T32" fmla="*/ 70 w 70"/>
                <a:gd name="T33" fmla="*/ 64 h 82"/>
                <a:gd name="T34" fmla="*/ 26 w 70"/>
                <a:gd name="T35" fmla="*/ 64 h 82"/>
                <a:gd name="T36" fmla="*/ 26 w 70"/>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0" y="82"/>
                  </a:lnTo>
                  <a:lnTo>
                    <a:pt x="70"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 name="Rectangle 26"/>
            <p:cNvSpPr>
              <a:spLocks noChangeArrowheads="1"/>
            </p:cNvSpPr>
            <p:nvPr userDrawn="1">
              <p:custDataLst>
                <p:tags r:id="rId19"/>
              </p:custDataLst>
            </p:nvPr>
          </p:nvSpPr>
          <p:spPr bwMode="auto">
            <a:xfrm>
              <a:off x="7954963" y="4616450"/>
              <a:ext cx="41275" cy="130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8" name="Freeform 27"/>
            <p:cNvSpPr/>
            <p:nvPr userDrawn="1">
              <p:custDataLst>
                <p:tags r:id="rId20"/>
              </p:custDataLst>
            </p:nvPr>
          </p:nvSpPr>
          <p:spPr bwMode="auto">
            <a:xfrm>
              <a:off x="8181975" y="4616450"/>
              <a:ext cx="130175" cy="133350"/>
            </a:xfrm>
            <a:custGeom>
              <a:avLst/>
              <a:gdLst>
                <a:gd name="T0" fmla="*/ 22 w 41"/>
                <a:gd name="T1" fmla="*/ 32 h 42"/>
                <a:gd name="T2" fmla="*/ 13 w 41"/>
                <a:gd name="T3" fmla="*/ 24 h 42"/>
                <a:gd name="T4" fmla="*/ 13 w 41"/>
                <a:gd name="T5" fmla="*/ 17 h 42"/>
                <a:gd name="T6" fmla="*/ 21 w 41"/>
                <a:gd name="T7" fmla="*/ 9 h 42"/>
                <a:gd name="T8" fmla="*/ 22 w 41"/>
                <a:gd name="T9" fmla="*/ 9 h 42"/>
                <a:gd name="T10" fmla="*/ 22 w 41"/>
                <a:gd name="T11" fmla="*/ 9 h 42"/>
                <a:gd name="T12" fmla="*/ 29 w 41"/>
                <a:gd name="T13" fmla="*/ 15 h 42"/>
                <a:gd name="T14" fmla="*/ 41 w 41"/>
                <a:gd name="T15" fmla="*/ 12 h 42"/>
                <a:gd name="T16" fmla="*/ 23 w 41"/>
                <a:gd name="T17" fmla="*/ 0 h 42"/>
                <a:gd name="T18" fmla="*/ 21 w 41"/>
                <a:gd name="T19" fmla="*/ 0 h 42"/>
                <a:gd name="T20" fmla="*/ 18 w 41"/>
                <a:gd name="T21" fmla="*/ 0 h 42"/>
                <a:gd name="T22" fmla="*/ 0 w 41"/>
                <a:gd name="T23" fmla="*/ 18 h 42"/>
                <a:gd name="T24" fmla="*/ 0 w 41"/>
                <a:gd name="T25" fmla="*/ 23 h 42"/>
                <a:gd name="T26" fmla="*/ 18 w 41"/>
                <a:gd name="T27" fmla="*/ 42 h 42"/>
                <a:gd name="T28" fmla="*/ 21 w 41"/>
                <a:gd name="T29" fmla="*/ 42 h 42"/>
                <a:gd name="T30" fmla="*/ 23 w 41"/>
                <a:gd name="T31" fmla="*/ 42 h 42"/>
                <a:gd name="T32" fmla="*/ 41 w 41"/>
                <a:gd name="T33" fmla="*/ 28 h 42"/>
                <a:gd name="T34" fmla="*/ 30 w 41"/>
                <a:gd name="T35" fmla="*/ 25 h 42"/>
                <a:gd name="T36" fmla="*/ 22 w 41"/>
                <a:gd name="T37"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42">
                  <a:moveTo>
                    <a:pt x="22" y="32"/>
                  </a:moveTo>
                  <a:cubicBezTo>
                    <a:pt x="17" y="32"/>
                    <a:pt x="13" y="29"/>
                    <a:pt x="13" y="24"/>
                  </a:cubicBezTo>
                  <a:cubicBezTo>
                    <a:pt x="13" y="17"/>
                    <a:pt x="13" y="17"/>
                    <a:pt x="13" y="17"/>
                  </a:cubicBezTo>
                  <a:cubicBezTo>
                    <a:pt x="13" y="13"/>
                    <a:pt x="17" y="9"/>
                    <a:pt x="21" y="9"/>
                  </a:cubicBezTo>
                  <a:cubicBezTo>
                    <a:pt x="22" y="9"/>
                    <a:pt x="22" y="9"/>
                    <a:pt x="22" y="9"/>
                  </a:cubicBezTo>
                  <a:cubicBezTo>
                    <a:pt x="22" y="9"/>
                    <a:pt x="22" y="9"/>
                    <a:pt x="22" y="9"/>
                  </a:cubicBezTo>
                  <a:cubicBezTo>
                    <a:pt x="25" y="9"/>
                    <a:pt x="28" y="12"/>
                    <a:pt x="29" y="15"/>
                  </a:cubicBezTo>
                  <a:cubicBezTo>
                    <a:pt x="41" y="12"/>
                    <a:pt x="41" y="12"/>
                    <a:pt x="41" y="12"/>
                  </a:cubicBezTo>
                  <a:cubicBezTo>
                    <a:pt x="39" y="5"/>
                    <a:pt x="32" y="0"/>
                    <a:pt x="23" y="0"/>
                  </a:cubicBezTo>
                  <a:cubicBezTo>
                    <a:pt x="21" y="0"/>
                    <a:pt x="21" y="0"/>
                    <a:pt x="21" y="0"/>
                  </a:cubicBezTo>
                  <a:cubicBezTo>
                    <a:pt x="18" y="0"/>
                    <a:pt x="18" y="0"/>
                    <a:pt x="18" y="0"/>
                  </a:cubicBezTo>
                  <a:cubicBezTo>
                    <a:pt x="8" y="0"/>
                    <a:pt x="0" y="8"/>
                    <a:pt x="0" y="18"/>
                  </a:cubicBezTo>
                  <a:cubicBezTo>
                    <a:pt x="0" y="23"/>
                    <a:pt x="0" y="23"/>
                    <a:pt x="0" y="23"/>
                  </a:cubicBezTo>
                  <a:cubicBezTo>
                    <a:pt x="0" y="34"/>
                    <a:pt x="8" y="42"/>
                    <a:pt x="18" y="42"/>
                  </a:cubicBezTo>
                  <a:cubicBezTo>
                    <a:pt x="21" y="42"/>
                    <a:pt x="21" y="42"/>
                    <a:pt x="21" y="42"/>
                  </a:cubicBezTo>
                  <a:cubicBezTo>
                    <a:pt x="23" y="42"/>
                    <a:pt x="23" y="42"/>
                    <a:pt x="23" y="42"/>
                  </a:cubicBezTo>
                  <a:cubicBezTo>
                    <a:pt x="32" y="42"/>
                    <a:pt x="39" y="36"/>
                    <a:pt x="41" y="28"/>
                  </a:cubicBezTo>
                  <a:cubicBezTo>
                    <a:pt x="30" y="25"/>
                    <a:pt x="30" y="25"/>
                    <a:pt x="30" y="25"/>
                  </a:cubicBezTo>
                  <a:cubicBezTo>
                    <a:pt x="29" y="29"/>
                    <a:pt x="26" y="32"/>
                    <a:pt x="22"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9" name="Freeform 28"/>
            <p:cNvSpPr/>
            <p:nvPr userDrawn="1">
              <p:custDataLst>
                <p:tags r:id="rId21"/>
              </p:custDataLst>
            </p:nvPr>
          </p:nvSpPr>
          <p:spPr bwMode="auto">
            <a:xfrm>
              <a:off x="7808913" y="4610100"/>
              <a:ext cx="123825" cy="139700"/>
            </a:xfrm>
            <a:custGeom>
              <a:avLst/>
              <a:gdLst>
                <a:gd name="T0" fmla="*/ 21 w 39"/>
                <a:gd name="T1" fmla="*/ 16 h 44"/>
                <a:gd name="T2" fmla="*/ 14 w 39"/>
                <a:gd name="T3" fmla="*/ 12 h 44"/>
                <a:gd name="T4" fmla="*/ 20 w 39"/>
                <a:gd name="T5" fmla="*/ 9 h 44"/>
                <a:gd name="T6" fmla="*/ 25 w 39"/>
                <a:gd name="T7" fmla="*/ 14 h 44"/>
                <a:gd name="T8" fmla="*/ 38 w 39"/>
                <a:gd name="T9" fmla="*/ 14 h 44"/>
                <a:gd name="T10" fmla="*/ 26 w 39"/>
                <a:gd name="T11" fmla="*/ 2 h 44"/>
                <a:gd name="T12" fmla="*/ 2 w 39"/>
                <a:gd name="T13" fmla="*/ 14 h 44"/>
                <a:gd name="T14" fmla="*/ 26 w 39"/>
                <a:gd name="T15" fmla="*/ 30 h 44"/>
                <a:gd name="T16" fmla="*/ 20 w 39"/>
                <a:gd name="T17" fmla="*/ 36 h 44"/>
                <a:gd name="T18" fmla="*/ 13 w 39"/>
                <a:gd name="T19" fmla="*/ 29 h 44"/>
                <a:gd name="T20" fmla="*/ 0 w 39"/>
                <a:gd name="T21" fmla="*/ 30 h 44"/>
                <a:gd name="T22" fmla="*/ 4 w 39"/>
                <a:gd name="T23" fmla="*/ 39 h 44"/>
                <a:gd name="T24" fmla="*/ 21 w 39"/>
                <a:gd name="T25" fmla="*/ 44 h 44"/>
                <a:gd name="T26" fmla="*/ 39 w 39"/>
                <a:gd name="T27" fmla="*/ 28 h 44"/>
                <a:gd name="T28" fmla="*/ 21 w 39"/>
                <a:gd name="T29"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4">
                  <a:moveTo>
                    <a:pt x="21" y="16"/>
                  </a:moveTo>
                  <a:cubicBezTo>
                    <a:pt x="18" y="16"/>
                    <a:pt x="14" y="15"/>
                    <a:pt x="14" y="12"/>
                  </a:cubicBezTo>
                  <a:cubicBezTo>
                    <a:pt x="14" y="10"/>
                    <a:pt x="18" y="9"/>
                    <a:pt x="20" y="9"/>
                  </a:cubicBezTo>
                  <a:cubicBezTo>
                    <a:pt x="23" y="10"/>
                    <a:pt x="25" y="12"/>
                    <a:pt x="25" y="14"/>
                  </a:cubicBezTo>
                  <a:cubicBezTo>
                    <a:pt x="33" y="14"/>
                    <a:pt x="38" y="14"/>
                    <a:pt x="38" y="14"/>
                  </a:cubicBezTo>
                  <a:cubicBezTo>
                    <a:pt x="38" y="12"/>
                    <a:pt x="37" y="4"/>
                    <a:pt x="26" y="2"/>
                  </a:cubicBezTo>
                  <a:cubicBezTo>
                    <a:pt x="14" y="0"/>
                    <a:pt x="1" y="3"/>
                    <a:pt x="2" y="14"/>
                  </a:cubicBezTo>
                  <a:cubicBezTo>
                    <a:pt x="3" y="28"/>
                    <a:pt x="24" y="25"/>
                    <a:pt x="26" y="30"/>
                  </a:cubicBezTo>
                  <a:cubicBezTo>
                    <a:pt x="27" y="33"/>
                    <a:pt x="26" y="36"/>
                    <a:pt x="20" y="36"/>
                  </a:cubicBezTo>
                  <a:cubicBezTo>
                    <a:pt x="14" y="36"/>
                    <a:pt x="13" y="30"/>
                    <a:pt x="13" y="29"/>
                  </a:cubicBezTo>
                  <a:cubicBezTo>
                    <a:pt x="0" y="30"/>
                    <a:pt x="0" y="30"/>
                    <a:pt x="0" y="30"/>
                  </a:cubicBezTo>
                  <a:cubicBezTo>
                    <a:pt x="0" y="30"/>
                    <a:pt x="1" y="35"/>
                    <a:pt x="4" y="39"/>
                  </a:cubicBezTo>
                  <a:cubicBezTo>
                    <a:pt x="8" y="43"/>
                    <a:pt x="14" y="44"/>
                    <a:pt x="21" y="44"/>
                  </a:cubicBezTo>
                  <a:cubicBezTo>
                    <a:pt x="28" y="44"/>
                    <a:pt x="39" y="41"/>
                    <a:pt x="39" y="28"/>
                  </a:cubicBezTo>
                  <a:cubicBezTo>
                    <a:pt x="39" y="20"/>
                    <a:pt x="28" y="17"/>
                    <a:pt x="21"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cxnSp>
        <p:nvCxnSpPr>
          <p:cNvPr id="40" name="直接连接符 39"/>
          <p:cNvCxnSpPr/>
          <p:nvPr userDrawn="1"/>
        </p:nvCxnSpPr>
        <p:spPr>
          <a:xfrm>
            <a:off x="1152525" y="817880"/>
            <a:ext cx="10467975" cy="44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4_比较">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lstStyle/>
          <a:p>
            <a:endParaRPr lang="zh-CN" altLang="en-US"/>
          </a:p>
        </p:txBody>
      </p:sp>
      <p:sp>
        <p:nvSpPr>
          <p:cNvPr id="9" name="灯片编号占位符 8"/>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3" name="图片 2" descr="cfdc2cda80d7eb4f076bdd804a043b8"/>
          <p:cNvPicPr>
            <a:picLocks noChangeAspect="1"/>
          </p:cNvPicPr>
          <p:nvPr userDrawn="1">
            <p:custDataLst>
              <p:tags r:id="rId5"/>
            </p:custDataLst>
          </p:nvPr>
        </p:nvPicPr>
        <p:blipFill>
          <a:blip r:embed="rId6"/>
          <a:stretch>
            <a:fillRect/>
          </a:stretch>
        </p:blipFill>
        <p:spPr>
          <a:xfrm>
            <a:off x="0" y="0"/>
            <a:ext cx="2571750" cy="1892935"/>
          </a:xfrm>
          <a:prstGeom prst="rect">
            <a:avLst/>
          </a:prstGeom>
        </p:spPr>
      </p:pic>
      <p:sp>
        <p:nvSpPr>
          <p:cNvPr id="4" name="标题 3"/>
          <p:cNvSpPr>
            <a:spLocks noGrp="1"/>
          </p:cNvSpPr>
          <p:nvPr>
            <p:ph type="title"/>
            <p:custDataLst>
              <p:tags r:id="rId7"/>
            </p:custDataLst>
          </p:nvPr>
        </p:nvSpPr>
        <p:spPr>
          <a:xfrm>
            <a:off x="1307465" y="93980"/>
            <a:ext cx="7035800" cy="741045"/>
          </a:xfrm>
        </p:spPr>
        <p:txBody>
          <a:bodyPr vert="horz" lIns="90000" tIns="46800" rIns="90000" bIns="46800" rtlCol="0" anchor="ctr" anchorCtr="0">
            <a:normAutofit/>
          </a:bodyPr>
          <a:lstStyle>
            <a:lvl1pPr>
              <a:defRPr sz="3200" b="1">
                <a:solidFill>
                  <a:srgbClr val="00418A"/>
                </a:solidFill>
              </a:defRPr>
            </a:lvl1pPr>
          </a:lstStyle>
          <a:p>
            <a:pPr lvl="0"/>
            <a:r>
              <a:rPr lang="zh-CN" altLang="en-US" smtClean="0"/>
              <a:t>单击此处编辑母版标题样式</a:t>
            </a:r>
            <a:endParaRPr lang="zh-CN" altLang="en-US"/>
          </a:p>
        </p:txBody>
      </p:sp>
      <p:grpSp>
        <p:nvGrpSpPr>
          <p:cNvPr id="5" name="组合 4"/>
          <p:cNvGrpSpPr/>
          <p:nvPr userDrawn="1"/>
        </p:nvGrpSpPr>
        <p:grpSpPr>
          <a:xfrm>
            <a:off x="10527030" y="132080"/>
            <a:ext cx="1235710" cy="549910"/>
            <a:chOff x="6942138" y="4017962"/>
            <a:chExt cx="1789112" cy="795338"/>
          </a:xfrm>
        </p:grpSpPr>
        <p:sp>
          <p:nvSpPr>
            <p:cNvPr id="6" name="Freeform 15"/>
            <p:cNvSpPr/>
            <p:nvPr userDrawn="1">
              <p:custDataLst>
                <p:tags r:id="rId8"/>
              </p:custDataLst>
            </p:nvPr>
          </p:nvSpPr>
          <p:spPr bwMode="auto">
            <a:xfrm>
              <a:off x="7119938" y="4106862"/>
              <a:ext cx="387350" cy="461963"/>
            </a:xfrm>
            <a:custGeom>
              <a:avLst/>
              <a:gdLst>
                <a:gd name="T0" fmla="*/ 144 w 244"/>
                <a:gd name="T1" fmla="*/ 211 h 291"/>
                <a:gd name="T2" fmla="*/ 66 w 244"/>
                <a:gd name="T3" fmla="*/ 291 h 291"/>
                <a:gd name="T4" fmla="*/ 166 w 244"/>
                <a:gd name="T5" fmla="*/ 291 h 291"/>
                <a:gd name="T6" fmla="*/ 244 w 244"/>
                <a:gd name="T7" fmla="*/ 211 h 291"/>
                <a:gd name="T8" fmla="*/ 100 w 244"/>
                <a:gd name="T9" fmla="*/ 67 h 291"/>
                <a:gd name="T10" fmla="*/ 144 w 244"/>
                <a:gd name="T11" fmla="*/ 22 h 291"/>
                <a:gd name="T12" fmla="*/ 178 w 244"/>
                <a:gd name="T13" fmla="*/ 22 h 291"/>
                <a:gd name="T14" fmla="*/ 200 w 244"/>
                <a:gd name="T15" fmla="*/ 0 h 291"/>
                <a:gd name="T16" fmla="*/ 66 w 244"/>
                <a:gd name="T17" fmla="*/ 0 h 291"/>
                <a:gd name="T18" fmla="*/ 0 w 244"/>
                <a:gd name="T19" fmla="*/ 67 h 291"/>
                <a:gd name="T20" fmla="*/ 144 w 244"/>
                <a:gd name="T21" fmla="*/ 21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91">
                  <a:moveTo>
                    <a:pt x="144" y="211"/>
                  </a:moveTo>
                  <a:lnTo>
                    <a:pt x="66" y="291"/>
                  </a:lnTo>
                  <a:lnTo>
                    <a:pt x="166" y="291"/>
                  </a:lnTo>
                  <a:lnTo>
                    <a:pt x="244" y="211"/>
                  </a:lnTo>
                  <a:lnTo>
                    <a:pt x="100" y="67"/>
                  </a:lnTo>
                  <a:lnTo>
                    <a:pt x="144" y="22"/>
                  </a:lnTo>
                  <a:lnTo>
                    <a:pt x="178" y="22"/>
                  </a:lnTo>
                  <a:lnTo>
                    <a:pt x="200" y="0"/>
                  </a:lnTo>
                  <a:lnTo>
                    <a:pt x="66" y="0"/>
                  </a:lnTo>
                  <a:lnTo>
                    <a:pt x="0" y="67"/>
                  </a:lnTo>
                  <a:lnTo>
                    <a:pt x="144" y="211"/>
                  </a:lnTo>
                  <a:close/>
                </a:path>
              </a:pathLst>
            </a:custGeom>
            <a:solidFill>
              <a:srgbClr val="0042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 name="Freeform 16"/>
            <p:cNvSpPr/>
            <p:nvPr userDrawn="1">
              <p:custDataLst>
                <p:tags r:id="rId9"/>
              </p:custDataLst>
            </p:nvPr>
          </p:nvSpPr>
          <p:spPr bwMode="auto">
            <a:xfrm>
              <a:off x="7332663" y="4017962"/>
              <a:ext cx="406400" cy="249238"/>
            </a:xfrm>
            <a:custGeom>
              <a:avLst/>
              <a:gdLst>
                <a:gd name="T0" fmla="*/ 88 w 128"/>
                <a:gd name="T1" fmla="*/ 0 h 78"/>
                <a:gd name="T2" fmla="*/ 70 w 128"/>
                <a:gd name="T3" fmla="*/ 7 h 78"/>
                <a:gd name="T4" fmla="*/ 0 w 128"/>
                <a:gd name="T5" fmla="*/ 78 h 78"/>
                <a:gd name="T6" fmla="*/ 38 w 128"/>
                <a:gd name="T7" fmla="*/ 78 h 78"/>
                <a:gd name="T8" fmla="*/ 58 w 128"/>
                <a:gd name="T9" fmla="*/ 70 h 78"/>
                <a:gd name="T10" fmla="*/ 128 w 128"/>
                <a:gd name="T11" fmla="*/ 0 h 78"/>
                <a:gd name="T12" fmla="*/ 88 w 128"/>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28" h="78">
                  <a:moveTo>
                    <a:pt x="88" y="0"/>
                  </a:moveTo>
                  <a:cubicBezTo>
                    <a:pt x="87" y="0"/>
                    <a:pt x="78" y="0"/>
                    <a:pt x="70" y="7"/>
                  </a:cubicBezTo>
                  <a:cubicBezTo>
                    <a:pt x="65" y="12"/>
                    <a:pt x="0" y="78"/>
                    <a:pt x="0" y="78"/>
                  </a:cubicBezTo>
                  <a:cubicBezTo>
                    <a:pt x="38" y="78"/>
                    <a:pt x="38" y="78"/>
                    <a:pt x="38" y="78"/>
                  </a:cubicBezTo>
                  <a:cubicBezTo>
                    <a:pt x="38" y="78"/>
                    <a:pt x="50" y="78"/>
                    <a:pt x="58" y="70"/>
                  </a:cubicBezTo>
                  <a:cubicBezTo>
                    <a:pt x="66" y="62"/>
                    <a:pt x="128" y="0"/>
                    <a:pt x="128" y="0"/>
                  </a:cubicBezTo>
                  <a:cubicBezTo>
                    <a:pt x="88" y="0"/>
                    <a:pt x="88" y="0"/>
                    <a:pt x="88" y="0"/>
                  </a:cubicBez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 name="Freeform 17"/>
            <p:cNvSpPr/>
            <p:nvPr userDrawn="1">
              <p:custDataLst>
                <p:tags r:id="rId10"/>
              </p:custDataLst>
            </p:nvPr>
          </p:nvSpPr>
          <p:spPr bwMode="auto">
            <a:xfrm>
              <a:off x="7018338" y="4425950"/>
              <a:ext cx="301625" cy="142875"/>
            </a:xfrm>
            <a:custGeom>
              <a:avLst/>
              <a:gdLst>
                <a:gd name="T0" fmla="*/ 0 w 190"/>
                <a:gd name="T1" fmla="*/ 90 h 90"/>
                <a:gd name="T2" fmla="*/ 102 w 190"/>
                <a:gd name="T3" fmla="*/ 90 h 90"/>
                <a:gd name="T4" fmla="*/ 190 w 190"/>
                <a:gd name="T5" fmla="*/ 0 h 90"/>
                <a:gd name="T6" fmla="*/ 90 w 190"/>
                <a:gd name="T7" fmla="*/ 0 h 90"/>
                <a:gd name="T8" fmla="*/ 0 w 190"/>
                <a:gd name="T9" fmla="*/ 90 h 90"/>
              </a:gdLst>
              <a:ahLst/>
              <a:cxnLst>
                <a:cxn ang="0">
                  <a:pos x="T0" y="T1"/>
                </a:cxn>
                <a:cxn ang="0">
                  <a:pos x="T2" y="T3"/>
                </a:cxn>
                <a:cxn ang="0">
                  <a:pos x="T4" y="T5"/>
                </a:cxn>
                <a:cxn ang="0">
                  <a:pos x="T6" y="T7"/>
                </a:cxn>
                <a:cxn ang="0">
                  <a:pos x="T8" y="T9"/>
                </a:cxn>
              </a:cxnLst>
              <a:rect l="0" t="0" r="r" b="b"/>
              <a:pathLst>
                <a:path w="190" h="90">
                  <a:moveTo>
                    <a:pt x="0" y="90"/>
                  </a:moveTo>
                  <a:lnTo>
                    <a:pt x="102" y="90"/>
                  </a:lnTo>
                  <a:lnTo>
                    <a:pt x="190" y="0"/>
                  </a:lnTo>
                  <a:lnTo>
                    <a:pt x="90" y="0"/>
                  </a:lnTo>
                  <a:lnTo>
                    <a:pt x="0" y="90"/>
                  </a:lnTo>
                  <a:close/>
                </a:path>
              </a:pathLst>
            </a:custGeom>
            <a:solidFill>
              <a:srgbClr val="F39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 name="Freeform 18"/>
            <p:cNvSpPr/>
            <p:nvPr userDrawn="1">
              <p:custDataLst>
                <p:tags r:id="rId11"/>
              </p:custDataLst>
            </p:nvPr>
          </p:nvSpPr>
          <p:spPr bwMode="auto">
            <a:xfrm>
              <a:off x="6942138" y="4106862"/>
              <a:ext cx="673100" cy="706438"/>
            </a:xfrm>
            <a:custGeom>
              <a:avLst/>
              <a:gdLst>
                <a:gd name="T0" fmla="*/ 190 w 212"/>
                <a:gd name="T1" fmla="*/ 128 h 222"/>
                <a:gd name="T2" fmla="*/ 175 w 212"/>
                <a:gd name="T3" fmla="*/ 162 h 222"/>
                <a:gd name="T4" fmla="*/ 114 w 212"/>
                <a:gd name="T5" fmla="*/ 198 h 222"/>
                <a:gd name="T6" fmla="*/ 106 w 212"/>
                <a:gd name="T7" fmla="*/ 200 h 222"/>
                <a:gd name="T8" fmla="*/ 97 w 212"/>
                <a:gd name="T9" fmla="*/ 198 h 222"/>
                <a:gd name="T10" fmla="*/ 37 w 212"/>
                <a:gd name="T11" fmla="*/ 163 h 222"/>
                <a:gd name="T12" fmla="*/ 22 w 212"/>
                <a:gd name="T13" fmla="*/ 128 h 222"/>
                <a:gd name="T14" fmla="*/ 22 w 212"/>
                <a:gd name="T15" fmla="*/ 22 h 222"/>
                <a:gd name="T16" fmla="*/ 27 w 212"/>
                <a:gd name="T17" fmla="*/ 17 h 222"/>
                <a:gd name="T18" fmla="*/ 49 w 212"/>
                <a:gd name="T19" fmla="*/ 17 h 222"/>
                <a:gd name="T20" fmla="*/ 67 w 212"/>
                <a:gd name="T21" fmla="*/ 0 h 222"/>
                <a:gd name="T22" fmla="*/ 21 w 212"/>
                <a:gd name="T23" fmla="*/ 0 h 222"/>
                <a:gd name="T24" fmla="*/ 0 w 212"/>
                <a:gd name="T25" fmla="*/ 21 h 222"/>
                <a:gd name="T26" fmla="*/ 0 w 212"/>
                <a:gd name="T27" fmla="*/ 138 h 222"/>
                <a:gd name="T28" fmla="*/ 25 w 212"/>
                <a:gd name="T29" fmla="*/ 179 h 222"/>
                <a:gd name="T30" fmla="*/ 95 w 212"/>
                <a:gd name="T31" fmla="*/ 219 h 222"/>
                <a:gd name="T32" fmla="*/ 106 w 212"/>
                <a:gd name="T33" fmla="*/ 222 h 222"/>
                <a:gd name="T34" fmla="*/ 117 w 212"/>
                <a:gd name="T35" fmla="*/ 219 h 222"/>
                <a:gd name="T36" fmla="*/ 187 w 212"/>
                <a:gd name="T37" fmla="*/ 179 h 222"/>
                <a:gd name="T38" fmla="*/ 212 w 212"/>
                <a:gd name="T39" fmla="*/ 138 h 222"/>
                <a:gd name="T40" fmla="*/ 212 w 212"/>
                <a:gd name="T41" fmla="*/ 33 h 222"/>
                <a:gd name="T42" fmla="*/ 190 w 212"/>
                <a:gd name="T43" fmla="*/ 55 h 222"/>
                <a:gd name="T44" fmla="*/ 190 w 212"/>
                <a:gd name="T45" fmla="*/ 12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222">
                  <a:moveTo>
                    <a:pt x="190" y="128"/>
                  </a:moveTo>
                  <a:cubicBezTo>
                    <a:pt x="190" y="142"/>
                    <a:pt x="186" y="156"/>
                    <a:pt x="175" y="162"/>
                  </a:cubicBezTo>
                  <a:cubicBezTo>
                    <a:pt x="114" y="198"/>
                    <a:pt x="114" y="198"/>
                    <a:pt x="114" y="198"/>
                  </a:cubicBezTo>
                  <a:cubicBezTo>
                    <a:pt x="112" y="199"/>
                    <a:pt x="109" y="200"/>
                    <a:pt x="106" y="200"/>
                  </a:cubicBezTo>
                  <a:cubicBezTo>
                    <a:pt x="103" y="200"/>
                    <a:pt x="100" y="199"/>
                    <a:pt x="97" y="198"/>
                  </a:cubicBezTo>
                  <a:cubicBezTo>
                    <a:pt x="37" y="163"/>
                    <a:pt x="37" y="163"/>
                    <a:pt x="37" y="163"/>
                  </a:cubicBezTo>
                  <a:cubicBezTo>
                    <a:pt x="26" y="156"/>
                    <a:pt x="22" y="142"/>
                    <a:pt x="22" y="128"/>
                  </a:cubicBezTo>
                  <a:cubicBezTo>
                    <a:pt x="22" y="22"/>
                    <a:pt x="22" y="22"/>
                    <a:pt x="22" y="22"/>
                  </a:cubicBezTo>
                  <a:cubicBezTo>
                    <a:pt x="22" y="19"/>
                    <a:pt x="24" y="17"/>
                    <a:pt x="27" y="17"/>
                  </a:cubicBezTo>
                  <a:cubicBezTo>
                    <a:pt x="49" y="17"/>
                    <a:pt x="49" y="17"/>
                    <a:pt x="49" y="17"/>
                  </a:cubicBezTo>
                  <a:cubicBezTo>
                    <a:pt x="67" y="0"/>
                    <a:pt x="67" y="0"/>
                    <a:pt x="67" y="0"/>
                  </a:cubicBezTo>
                  <a:cubicBezTo>
                    <a:pt x="21" y="0"/>
                    <a:pt x="21" y="0"/>
                    <a:pt x="21" y="0"/>
                  </a:cubicBezTo>
                  <a:cubicBezTo>
                    <a:pt x="9" y="0"/>
                    <a:pt x="0" y="9"/>
                    <a:pt x="0" y="21"/>
                  </a:cubicBezTo>
                  <a:cubicBezTo>
                    <a:pt x="0" y="138"/>
                    <a:pt x="0" y="138"/>
                    <a:pt x="0" y="138"/>
                  </a:cubicBezTo>
                  <a:cubicBezTo>
                    <a:pt x="0" y="157"/>
                    <a:pt x="10" y="171"/>
                    <a:pt x="25" y="179"/>
                  </a:cubicBezTo>
                  <a:cubicBezTo>
                    <a:pt x="95" y="219"/>
                    <a:pt x="95" y="219"/>
                    <a:pt x="95" y="219"/>
                  </a:cubicBezTo>
                  <a:cubicBezTo>
                    <a:pt x="98" y="221"/>
                    <a:pt x="102" y="222"/>
                    <a:pt x="106" y="222"/>
                  </a:cubicBezTo>
                  <a:cubicBezTo>
                    <a:pt x="110" y="222"/>
                    <a:pt x="114" y="221"/>
                    <a:pt x="117" y="219"/>
                  </a:cubicBezTo>
                  <a:cubicBezTo>
                    <a:pt x="187" y="179"/>
                    <a:pt x="187" y="179"/>
                    <a:pt x="187" y="179"/>
                  </a:cubicBezTo>
                  <a:cubicBezTo>
                    <a:pt x="202" y="171"/>
                    <a:pt x="212" y="157"/>
                    <a:pt x="212" y="138"/>
                  </a:cubicBezTo>
                  <a:cubicBezTo>
                    <a:pt x="212" y="33"/>
                    <a:pt x="212" y="33"/>
                    <a:pt x="212" y="33"/>
                  </a:cubicBezTo>
                  <a:cubicBezTo>
                    <a:pt x="190" y="55"/>
                    <a:pt x="190" y="55"/>
                    <a:pt x="190" y="55"/>
                  </a:cubicBezTo>
                  <a:lnTo>
                    <a:pt x="190" y="128"/>
                  </a:lnTo>
                  <a:close/>
                </a:path>
              </a:pathLst>
            </a:custGeom>
            <a:solidFill>
              <a:srgbClr val="00A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 name="Freeform 19"/>
            <p:cNvSpPr/>
            <p:nvPr userDrawn="1">
              <p:custDataLst>
                <p:tags r:id="rId12"/>
              </p:custDataLst>
            </p:nvPr>
          </p:nvSpPr>
          <p:spPr bwMode="auto">
            <a:xfrm>
              <a:off x="8043863" y="4384675"/>
              <a:ext cx="182563" cy="180975"/>
            </a:xfrm>
            <a:custGeom>
              <a:avLst/>
              <a:gdLst>
                <a:gd name="T0" fmla="*/ 0 w 57"/>
                <a:gd name="T1" fmla="*/ 0 h 57"/>
                <a:gd name="T2" fmla="*/ 0 w 57"/>
                <a:gd name="T3" fmla="*/ 47 h 57"/>
                <a:gd name="T4" fmla="*/ 9 w 57"/>
                <a:gd name="T5" fmla="*/ 57 h 57"/>
                <a:gd name="T6" fmla="*/ 19 w 57"/>
                <a:gd name="T7" fmla="*/ 57 h 57"/>
                <a:gd name="T8" fmla="*/ 27 w 57"/>
                <a:gd name="T9" fmla="*/ 57 h 57"/>
                <a:gd name="T10" fmla="*/ 57 w 57"/>
                <a:gd name="T11" fmla="*/ 57 h 57"/>
                <a:gd name="T12" fmla="*/ 57 w 57"/>
                <a:gd name="T13" fmla="*/ 48 h 57"/>
                <a:gd name="T14" fmla="*/ 32 w 57"/>
                <a:gd name="T15" fmla="*/ 48 h 57"/>
                <a:gd name="T16" fmla="*/ 27 w 57"/>
                <a:gd name="T17" fmla="*/ 43 h 57"/>
                <a:gd name="T18" fmla="*/ 27 w 57"/>
                <a:gd name="T19" fmla="*/ 0 h 57"/>
                <a:gd name="T20" fmla="*/ 0 w 57"/>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57">
                  <a:moveTo>
                    <a:pt x="0" y="0"/>
                  </a:moveTo>
                  <a:cubicBezTo>
                    <a:pt x="0" y="47"/>
                    <a:pt x="0" y="47"/>
                    <a:pt x="0" y="47"/>
                  </a:cubicBezTo>
                  <a:cubicBezTo>
                    <a:pt x="0" y="52"/>
                    <a:pt x="4" y="57"/>
                    <a:pt x="9" y="57"/>
                  </a:cubicBezTo>
                  <a:cubicBezTo>
                    <a:pt x="19" y="57"/>
                    <a:pt x="19" y="57"/>
                    <a:pt x="19" y="57"/>
                  </a:cubicBezTo>
                  <a:cubicBezTo>
                    <a:pt x="27" y="57"/>
                    <a:pt x="27" y="57"/>
                    <a:pt x="27" y="57"/>
                  </a:cubicBezTo>
                  <a:cubicBezTo>
                    <a:pt x="57" y="57"/>
                    <a:pt x="57" y="57"/>
                    <a:pt x="57" y="57"/>
                  </a:cubicBezTo>
                  <a:cubicBezTo>
                    <a:pt x="57" y="48"/>
                    <a:pt x="57" y="48"/>
                    <a:pt x="57" y="48"/>
                  </a:cubicBezTo>
                  <a:cubicBezTo>
                    <a:pt x="32" y="48"/>
                    <a:pt x="32" y="48"/>
                    <a:pt x="32" y="48"/>
                  </a:cubicBezTo>
                  <a:cubicBezTo>
                    <a:pt x="29" y="48"/>
                    <a:pt x="27" y="46"/>
                    <a:pt x="27" y="43"/>
                  </a:cubicBezTo>
                  <a:cubicBezTo>
                    <a:pt x="27" y="0"/>
                    <a:pt x="27" y="0"/>
                    <a:pt x="27"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 name="Freeform 20"/>
            <p:cNvSpPr/>
            <p:nvPr userDrawn="1">
              <p:custDataLst>
                <p:tags r:id="rId13"/>
              </p:custDataLst>
            </p:nvPr>
          </p:nvSpPr>
          <p:spPr bwMode="auto">
            <a:xfrm>
              <a:off x="8305800" y="4151312"/>
              <a:ext cx="425450" cy="414338"/>
            </a:xfrm>
            <a:custGeom>
              <a:avLst/>
              <a:gdLst>
                <a:gd name="T0" fmla="*/ 84 w 134"/>
                <a:gd name="T1" fmla="*/ 121 h 130"/>
                <a:gd name="T2" fmla="*/ 79 w 134"/>
                <a:gd name="T3" fmla="*/ 116 h 130"/>
                <a:gd name="T4" fmla="*/ 79 w 134"/>
                <a:gd name="T5" fmla="*/ 57 h 130"/>
                <a:gd name="T6" fmla="*/ 86 w 134"/>
                <a:gd name="T7" fmla="*/ 57 h 130"/>
                <a:gd name="T8" fmla="*/ 86 w 134"/>
                <a:gd name="T9" fmla="*/ 113 h 130"/>
                <a:gd name="T10" fmla="*/ 106 w 134"/>
                <a:gd name="T11" fmla="*/ 113 h 130"/>
                <a:gd name="T12" fmla="*/ 106 w 134"/>
                <a:gd name="T13" fmla="*/ 57 h 130"/>
                <a:gd name="T14" fmla="*/ 109 w 134"/>
                <a:gd name="T15" fmla="*/ 57 h 130"/>
                <a:gd name="T16" fmla="*/ 112 w 134"/>
                <a:gd name="T17" fmla="*/ 59 h 130"/>
                <a:gd name="T18" fmla="*/ 112 w 134"/>
                <a:gd name="T19" fmla="*/ 113 h 130"/>
                <a:gd name="T20" fmla="*/ 133 w 134"/>
                <a:gd name="T21" fmla="*/ 113 h 130"/>
                <a:gd name="T22" fmla="*/ 133 w 134"/>
                <a:gd name="T23" fmla="*/ 58 h 130"/>
                <a:gd name="T24" fmla="*/ 123 w 134"/>
                <a:gd name="T25" fmla="*/ 48 h 130"/>
                <a:gd name="T26" fmla="*/ 115 w 134"/>
                <a:gd name="T27" fmla="*/ 48 h 130"/>
                <a:gd name="T28" fmla="*/ 112 w 134"/>
                <a:gd name="T29" fmla="*/ 48 h 130"/>
                <a:gd name="T30" fmla="*/ 106 w 134"/>
                <a:gd name="T31" fmla="*/ 48 h 130"/>
                <a:gd name="T32" fmla="*/ 106 w 134"/>
                <a:gd name="T33" fmla="*/ 38 h 130"/>
                <a:gd name="T34" fmla="*/ 86 w 134"/>
                <a:gd name="T35" fmla="*/ 38 h 130"/>
                <a:gd name="T36" fmla="*/ 86 w 134"/>
                <a:gd name="T37" fmla="*/ 48 h 130"/>
                <a:gd name="T38" fmla="*/ 79 w 134"/>
                <a:gd name="T39" fmla="*/ 48 h 130"/>
                <a:gd name="T40" fmla="*/ 79 w 134"/>
                <a:gd name="T41" fmla="*/ 38 h 130"/>
                <a:gd name="T42" fmla="*/ 75 w 134"/>
                <a:gd name="T43" fmla="*/ 38 h 130"/>
                <a:gd name="T44" fmla="*/ 81 w 134"/>
                <a:gd name="T45" fmla="*/ 21 h 130"/>
                <a:gd name="T46" fmla="*/ 133 w 134"/>
                <a:gd name="T47" fmla="*/ 21 h 130"/>
                <a:gd name="T48" fmla="*/ 133 w 134"/>
                <a:gd name="T49" fmla="*/ 13 h 130"/>
                <a:gd name="T50" fmla="*/ 84 w 134"/>
                <a:gd name="T51" fmla="*/ 13 h 130"/>
                <a:gd name="T52" fmla="*/ 89 w 134"/>
                <a:gd name="T53" fmla="*/ 0 h 130"/>
                <a:gd name="T54" fmla="*/ 64 w 134"/>
                <a:gd name="T55" fmla="*/ 0 h 130"/>
                <a:gd name="T56" fmla="*/ 50 w 134"/>
                <a:gd name="T57" fmla="*/ 39 h 130"/>
                <a:gd name="T58" fmla="*/ 59 w 134"/>
                <a:gd name="T59" fmla="*/ 39 h 130"/>
                <a:gd name="T60" fmla="*/ 59 w 134"/>
                <a:gd name="T61" fmla="*/ 48 h 130"/>
                <a:gd name="T62" fmla="*/ 52 w 134"/>
                <a:gd name="T63" fmla="*/ 48 h 130"/>
                <a:gd name="T64" fmla="*/ 34 w 134"/>
                <a:gd name="T65" fmla="*/ 48 h 130"/>
                <a:gd name="T66" fmla="*/ 27 w 134"/>
                <a:gd name="T67" fmla="*/ 48 h 130"/>
                <a:gd name="T68" fmla="*/ 27 w 134"/>
                <a:gd name="T69" fmla="*/ 24 h 130"/>
                <a:gd name="T70" fmla="*/ 53 w 134"/>
                <a:gd name="T71" fmla="*/ 24 h 130"/>
                <a:gd name="T72" fmla="*/ 53 w 134"/>
                <a:gd name="T73" fmla="*/ 15 h 130"/>
                <a:gd name="T74" fmla="*/ 39 w 134"/>
                <a:gd name="T75" fmla="*/ 15 h 130"/>
                <a:gd name="T76" fmla="*/ 39 w 134"/>
                <a:gd name="T77" fmla="*/ 0 h 130"/>
                <a:gd name="T78" fmla="*/ 14 w 134"/>
                <a:gd name="T79" fmla="*/ 0 h 130"/>
                <a:gd name="T80" fmla="*/ 14 w 134"/>
                <a:gd name="T81" fmla="*/ 15 h 130"/>
                <a:gd name="T82" fmla="*/ 0 w 134"/>
                <a:gd name="T83" fmla="*/ 15 h 130"/>
                <a:gd name="T84" fmla="*/ 0 w 134"/>
                <a:gd name="T85" fmla="*/ 24 h 130"/>
                <a:gd name="T86" fmla="*/ 6 w 134"/>
                <a:gd name="T87" fmla="*/ 24 h 130"/>
                <a:gd name="T88" fmla="*/ 6 w 134"/>
                <a:gd name="T89" fmla="*/ 130 h 130"/>
                <a:gd name="T90" fmla="*/ 27 w 134"/>
                <a:gd name="T91" fmla="*/ 130 h 130"/>
                <a:gd name="T92" fmla="*/ 27 w 134"/>
                <a:gd name="T93" fmla="*/ 57 h 130"/>
                <a:gd name="T94" fmla="*/ 34 w 134"/>
                <a:gd name="T95" fmla="*/ 57 h 130"/>
                <a:gd name="T96" fmla="*/ 34 w 134"/>
                <a:gd name="T97" fmla="*/ 130 h 130"/>
                <a:gd name="T98" fmla="*/ 42 w 134"/>
                <a:gd name="T99" fmla="*/ 130 h 130"/>
                <a:gd name="T100" fmla="*/ 52 w 134"/>
                <a:gd name="T101" fmla="*/ 120 h 130"/>
                <a:gd name="T102" fmla="*/ 52 w 134"/>
                <a:gd name="T103" fmla="*/ 57 h 130"/>
                <a:gd name="T104" fmla="*/ 59 w 134"/>
                <a:gd name="T105" fmla="*/ 57 h 130"/>
                <a:gd name="T106" fmla="*/ 59 w 134"/>
                <a:gd name="T107" fmla="*/ 120 h 130"/>
                <a:gd name="T108" fmla="*/ 68 w 134"/>
                <a:gd name="T109" fmla="*/ 130 h 130"/>
                <a:gd name="T110" fmla="*/ 75 w 134"/>
                <a:gd name="T111" fmla="*/ 130 h 130"/>
                <a:gd name="T112" fmla="*/ 79 w 134"/>
                <a:gd name="T113" fmla="*/ 130 h 130"/>
                <a:gd name="T114" fmla="*/ 134 w 134"/>
                <a:gd name="T115" fmla="*/ 130 h 130"/>
                <a:gd name="T116" fmla="*/ 134 w 134"/>
                <a:gd name="T117" fmla="*/ 121 h 130"/>
                <a:gd name="T118" fmla="*/ 84 w 134"/>
                <a:gd name="T119" fmla="*/ 1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30">
                  <a:moveTo>
                    <a:pt x="84" y="121"/>
                  </a:moveTo>
                  <a:cubicBezTo>
                    <a:pt x="82" y="121"/>
                    <a:pt x="79" y="119"/>
                    <a:pt x="79" y="116"/>
                  </a:cubicBezTo>
                  <a:cubicBezTo>
                    <a:pt x="79" y="57"/>
                    <a:pt x="79" y="57"/>
                    <a:pt x="79" y="57"/>
                  </a:cubicBezTo>
                  <a:cubicBezTo>
                    <a:pt x="86" y="57"/>
                    <a:pt x="86" y="57"/>
                    <a:pt x="86" y="57"/>
                  </a:cubicBezTo>
                  <a:cubicBezTo>
                    <a:pt x="86" y="113"/>
                    <a:pt x="86" y="113"/>
                    <a:pt x="86" y="113"/>
                  </a:cubicBezTo>
                  <a:cubicBezTo>
                    <a:pt x="106" y="113"/>
                    <a:pt x="106" y="113"/>
                    <a:pt x="106" y="113"/>
                  </a:cubicBezTo>
                  <a:cubicBezTo>
                    <a:pt x="106" y="57"/>
                    <a:pt x="106" y="57"/>
                    <a:pt x="106" y="57"/>
                  </a:cubicBezTo>
                  <a:cubicBezTo>
                    <a:pt x="109" y="57"/>
                    <a:pt x="109" y="57"/>
                    <a:pt x="109" y="57"/>
                  </a:cubicBezTo>
                  <a:cubicBezTo>
                    <a:pt x="111" y="57"/>
                    <a:pt x="112" y="58"/>
                    <a:pt x="112" y="59"/>
                  </a:cubicBezTo>
                  <a:cubicBezTo>
                    <a:pt x="112" y="113"/>
                    <a:pt x="112" y="113"/>
                    <a:pt x="112" y="113"/>
                  </a:cubicBezTo>
                  <a:cubicBezTo>
                    <a:pt x="133" y="113"/>
                    <a:pt x="133" y="113"/>
                    <a:pt x="133" y="113"/>
                  </a:cubicBezTo>
                  <a:cubicBezTo>
                    <a:pt x="133" y="58"/>
                    <a:pt x="133" y="58"/>
                    <a:pt x="133" y="58"/>
                  </a:cubicBezTo>
                  <a:cubicBezTo>
                    <a:pt x="133" y="52"/>
                    <a:pt x="129" y="48"/>
                    <a:pt x="123" y="48"/>
                  </a:cubicBezTo>
                  <a:cubicBezTo>
                    <a:pt x="115" y="48"/>
                    <a:pt x="115" y="48"/>
                    <a:pt x="115" y="48"/>
                  </a:cubicBezTo>
                  <a:cubicBezTo>
                    <a:pt x="112" y="48"/>
                    <a:pt x="112" y="48"/>
                    <a:pt x="112" y="48"/>
                  </a:cubicBezTo>
                  <a:cubicBezTo>
                    <a:pt x="106" y="48"/>
                    <a:pt x="106" y="48"/>
                    <a:pt x="106" y="48"/>
                  </a:cubicBezTo>
                  <a:cubicBezTo>
                    <a:pt x="106" y="38"/>
                    <a:pt x="106" y="38"/>
                    <a:pt x="106" y="38"/>
                  </a:cubicBezTo>
                  <a:cubicBezTo>
                    <a:pt x="86" y="38"/>
                    <a:pt x="86" y="38"/>
                    <a:pt x="86" y="38"/>
                  </a:cubicBezTo>
                  <a:cubicBezTo>
                    <a:pt x="86" y="48"/>
                    <a:pt x="86" y="48"/>
                    <a:pt x="86" y="48"/>
                  </a:cubicBezTo>
                  <a:cubicBezTo>
                    <a:pt x="79" y="48"/>
                    <a:pt x="79" y="48"/>
                    <a:pt x="79" y="48"/>
                  </a:cubicBezTo>
                  <a:cubicBezTo>
                    <a:pt x="79" y="38"/>
                    <a:pt x="79" y="38"/>
                    <a:pt x="79" y="38"/>
                  </a:cubicBezTo>
                  <a:cubicBezTo>
                    <a:pt x="75" y="38"/>
                    <a:pt x="75" y="38"/>
                    <a:pt x="75" y="38"/>
                  </a:cubicBezTo>
                  <a:cubicBezTo>
                    <a:pt x="81" y="21"/>
                    <a:pt x="81" y="21"/>
                    <a:pt x="81" y="21"/>
                  </a:cubicBezTo>
                  <a:cubicBezTo>
                    <a:pt x="133" y="21"/>
                    <a:pt x="133" y="21"/>
                    <a:pt x="133" y="21"/>
                  </a:cubicBezTo>
                  <a:cubicBezTo>
                    <a:pt x="133" y="13"/>
                    <a:pt x="133" y="13"/>
                    <a:pt x="133" y="13"/>
                  </a:cubicBezTo>
                  <a:cubicBezTo>
                    <a:pt x="84" y="13"/>
                    <a:pt x="84" y="13"/>
                    <a:pt x="84" y="13"/>
                  </a:cubicBezTo>
                  <a:cubicBezTo>
                    <a:pt x="89" y="0"/>
                    <a:pt x="89" y="0"/>
                    <a:pt x="89" y="0"/>
                  </a:cubicBezTo>
                  <a:cubicBezTo>
                    <a:pt x="64" y="0"/>
                    <a:pt x="64" y="0"/>
                    <a:pt x="64" y="0"/>
                  </a:cubicBezTo>
                  <a:cubicBezTo>
                    <a:pt x="50" y="39"/>
                    <a:pt x="50" y="39"/>
                    <a:pt x="50" y="39"/>
                  </a:cubicBezTo>
                  <a:cubicBezTo>
                    <a:pt x="59" y="39"/>
                    <a:pt x="59" y="39"/>
                    <a:pt x="59" y="39"/>
                  </a:cubicBezTo>
                  <a:cubicBezTo>
                    <a:pt x="59" y="48"/>
                    <a:pt x="59" y="48"/>
                    <a:pt x="59" y="48"/>
                  </a:cubicBezTo>
                  <a:cubicBezTo>
                    <a:pt x="52" y="48"/>
                    <a:pt x="52" y="48"/>
                    <a:pt x="52" y="48"/>
                  </a:cubicBezTo>
                  <a:cubicBezTo>
                    <a:pt x="34" y="48"/>
                    <a:pt x="34" y="48"/>
                    <a:pt x="34" y="48"/>
                  </a:cubicBezTo>
                  <a:cubicBezTo>
                    <a:pt x="27" y="48"/>
                    <a:pt x="27" y="48"/>
                    <a:pt x="27" y="48"/>
                  </a:cubicBezTo>
                  <a:cubicBezTo>
                    <a:pt x="27" y="24"/>
                    <a:pt x="27" y="24"/>
                    <a:pt x="27" y="24"/>
                  </a:cubicBezTo>
                  <a:cubicBezTo>
                    <a:pt x="53" y="24"/>
                    <a:pt x="53" y="24"/>
                    <a:pt x="53" y="24"/>
                  </a:cubicBezTo>
                  <a:cubicBezTo>
                    <a:pt x="53" y="15"/>
                    <a:pt x="53" y="15"/>
                    <a:pt x="53" y="15"/>
                  </a:cubicBezTo>
                  <a:cubicBezTo>
                    <a:pt x="39" y="15"/>
                    <a:pt x="39" y="15"/>
                    <a:pt x="39" y="15"/>
                  </a:cubicBezTo>
                  <a:cubicBezTo>
                    <a:pt x="39" y="0"/>
                    <a:pt x="39" y="0"/>
                    <a:pt x="39" y="0"/>
                  </a:cubicBezTo>
                  <a:cubicBezTo>
                    <a:pt x="14" y="0"/>
                    <a:pt x="14" y="0"/>
                    <a:pt x="14" y="0"/>
                  </a:cubicBezTo>
                  <a:cubicBezTo>
                    <a:pt x="14" y="15"/>
                    <a:pt x="14" y="15"/>
                    <a:pt x="14" y="15"/>
                  </a:cubicBezTo>
                  <a:cubicBezTo>
                    <a:pt x="0" y="15"/>
                    <a:pt x="0" y="15"/>
                    <a:pt x="0" y="15"/>
                  </a:cubicBezTo>
                  <a:cubicBezTo>
                    <a:pt x="0" y="24"/>
                    <a:pt x="0" y="24"/>
                    <a:pt x="0" y="24"/>
                  </a:cubicBezTo>
                  <a:cubicBezTo>
                    <a:pt x="6" y="24"/>
                    <a:pt x="6" y="24"/>
                    <a:pt x="6" y="24"/>
                  </a:cubicBezTo>
                  <a:cubicBezTo>
                    <a:pt x="6" y="130"/>
                    <a:pt x="6" y="130"/>
                    <a:pt x="6" y="130"/>
                  </a:cubicBezTo>
                  <a:cubicBezTo>
                    <a:pt x="27" y="130"/>
                    <a:pt x="27" y="130"/>
                    <a:pt x="27" y="130"/>
                  </a:cubicBezTo>
                  <a:cubicBezTo>
                    <a:pt x="27" y="57"/>
                    <a:pt x="27" y="57"/>
                    <a:pt x="27" y="57"/>
                  </a:cubicBezTo>
                  <a:cubicBezTo>
                    <a:pt x="34" y="57"/>
                    <a:pt x="34" y="57"/>
                    <a:pt x="34" y="57"/>
                  </a:cubicBezTo>
                  <a:cubicBezTo>
                    <a:pt x="34" y="130"/>
                    <a:pt x="34" y="130"/>
                    <a:pt x="34" y="130"/>
                  </a:cubicBezTo>
                  <a:cubicBezTo>
                    <a:pt x="42" y="130"/>
                    <a:pt x="42" y="130"/>
                    <a:pt x="42" y="130"/>
                  </a:cubicBezTo>
                  <a:cubicBezTo>
                    <a:pt x="47" y="130"/>
                    <a:pt x="52" y="125"/>
                    <a:pt x="52" y="120"/>
                  </a:cubicBezTo>
                  <a:cubicBezTo>
                    <a:pt x="52" y="57"/>
                    <a:pt x="52" y="57"/>
                    <a:pt x="52" y="57"/>
                  </a:cubicBezTo>
                  <a:cubicBezTo>
                    <a:pt x="59" y="57"/>
                    <a:pt x="59" y="57"/>
                    <a:pt x="59" y="57"/>
                  </a:cubicBezTo>
                  <a:cubicBezTo>
                    <a:pt x="59" y="120"/>
                    <a:pt x="59" y="120"/>
                    <a:pt x="59" y="120"/>
                  </a:cubicBezTo>
                  <a:cubicBezTo>
                    <a:pt x="59" y="125"/>
                    <a:pt x="63" y="130"/>
                    <a:pt x="68" y="130"/>
                  </a:cubicBezTo>
                  <a:cubicBezTo>
                    <a:pt x="75" y="130"/>
                    <a:pt x="75" y="130"/>
                    <a:pt x="75" y="130"/>
                  </a:cubicBezTo>
                  <a:cubicBezTo>
                    <a:pt x="79" y="130"/>
                    <a:pt x="79" y="130"/>
                    <a:pt x="79" y="130"/>
                  </a:cubicBezTo>
                  <a:cubicBezTo>
                    <a:pt x="134" y="130"/>
                    <a:pt x="134" y="130"/>
                    <a:pt x="134" y="130"/>
                  </a:cubicBezTo>
                  <a:cubicBezTo>
                    <a:pt x="134" y="121"/>
                    <a:pt x="134" y="121"/>
                    <a:pt x="134" y="121"/>
                  </a:cubicBezTo>
                  <a:lnTo>
                    <a:pt x="84" y="1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 name="Freeform 21"/>
            <p:cNvSpPr/>
            <p:nvPr userDrawn="1">
              <p:custDataLst>
                <p:tags r:id="rId14"/>
              </p:custDataLst>
            </p:nvPr>
          </p:nvSpPr>
          <p:spPr bwMode="auto">
            <a:xfrm>
              <a:off x="7805738" y="4151312"/>
              <a:ext cx="414338" cy="414338"/>
            </a:xfrm>
            <a:custGeom>
              <a:avLst/>
              <a:gdLst>
                <a:gd name="T0" fmla="*/ 7 w 130"/>
                <a:gd name="T1" fmla="*/ 130 h 130"/>
                <a:gd name="T2" fmla="*/ 34 w 130"/>
                <a:gd name="T3" fmla="*/ 130 h 130"/>
                <a:gd name="T4" fmla="*/ 56 w 130"/>
                <a:gd name="T5" fmla="*/ 68 h 130"/>
                <a:gd name="T6" fmla="*/ 58 w 130"/>
                <a:gd name="T7" fmla="*/ 68 h 130"/>
                <a:gd name="T8" fmla="*/ 83 w 130"/>
                <a:gd name="T9" fmla="*/ 68 h 130"/>
                <a:gd name="T10" fmla="*/ 130 w 130"/>
                <a:gd name="T11" fmla="*/ 68 h 130"/>
                <a:gd name="T12" fmla="*/ 130 w 130"/>
                <a:gd name="T13" fmla="*/ 59 h 130"/>
                <a:gd name="T14" fmla="*/ 83 w 130"/>
                <a:gd name="T15" fmla="*/ 59 h 130"/>
                <a:gd name="T16" fmla="*/ 83 w 130"/>
                <a:gd name="T17" fmla="*/ 32 h 130"/>
                <a:gd name="T18" fmla="*/ 130 w 130"/>
                <a:gd name="T19" fmla="*/ 32 h 130"/>
                <a:gd name="T20" fmla="*/ 130 w 130"/>
                <a:gd name="T21" fmla="*/ 24 h 130"/>
                <a:gd name="T22" fmla="*/ 83 w 130"/>
                <a:gd name="T23" fmla="*/ 24 h 130"/>
                <a:gd name="T24" fmla="*/ 83 w 130"/>
                <a:gd name="T25" fmla="*/ 0 h 130"/>
                <a:gd name="T26" fmla="*/ 58 w 130"/>
                <a:gd name="T27" fmla="*/ 0 h 130"/>
                <a:gd name="T28" fmla="*/ 58 w 130"/>
                <a:gd name="T29" fmla="*/ 24 h 130"/>
                <a:gd name="T30" fmla="*/ 35 w 130"/>
                <a:gd name="T31" fmla="*/ 24 h 130"/>
                <a:gd name="T32" fmla="*/ 44 w 130"/>
                <a:gd name="T33" fmla="*/ 0 h 130"/>
                <a:gd name="T34" fmla="*/ 19 w 130"/>
                <a:gd name="T35" fmla="*/ 0 h 130"/>
                <a:gd name="T36" fmla="*/ 0 w 130"/>
                <a:gd name="T37" fmla="*/ 51 h 130"/>
                <a:gd name="T38" fmla="*/ 15 w 130"/>
                <a:gd name="T39" fmla="*/ 51 h 130"/>
                <a:gd name="T40" fmla="*/ 29 w 130"/>
                <a:gd name="T41" fmla="*/ 42 h 130"/>
                <a:gd name="T42" fmla="*/ 32 w 130"/>
                <a:gd name="T43" fmla="*/ 32 h 130"/>
                <a:gd name="T44" fmla="*/ 58 w 130"/>
                <a:gd name="T45" fmla="*/ 32 h 130"/>
                <a:gd name="T46" fmla="*/ 58 w 130"/>
                <a:gd name="T47" fmla="*/ 59 h 130"/>
                <a:gd name="T48" fmla="*/ 0 w 130"/>
                <a:gd name="T49" fmla="*/ 59 h 130"/>
                <a:gd name="T50" fmla="*/ 0 w 130"/>
                <a:gd name="T51" fmla="*/ 68 h 130"/>
                <a:gd name="T52" fmla="*/ 30 w 130"/>
                <a:gd name="T53" fmla="*/ 68 h 130"/>
                <a:gd name="T54" fmla="*/ 7 w 130"/>
                <a:gd name="T5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30">
                  <a:moveTo>
                    <a:pt x="7" y="130"/>
                  </a:moveTo>
                  <a:cubicBezTo>
                    <a:pt x="34" y="130"/>
                    <a:pt x="34" y="130"/>
                    <a:pt x="34" y="130"/>
                  </a:cubicBezTo>
                  <a:cubicBezTo>
                    <a:pt x="56" y="68"/>
                    <a:pt x="56" y="68"/>
                    <a:pt x="56" y="68"/>
                  </a:cubicBezTo>
                  <a:cubicBezTo>
                    <a:pt x="58" y="68"/>
                    <a:pt x="58" y="68"/>
                    <a:pt x="58" y="68"/>
                  </a:cubicBezTo>
                  <a:cubicBezTo>
                    <a:pt x="83" y="68"/>
                    <a:pt x="83" y="68"/>
                    <a:pt x="83" y="68"/>
                  </a:cubicBezTo>
                  <a:cubicBezTo>
                    <a:pt x="130" y="68"/>
                    <a:pt x="130" y="68"/>
                    <a:pt x="130" y="68"/>
                  </a:cubicBezTo>
                  <a:cubicBezTo>
                    <a:pt x="130" y="59"/>
                    <a:pt x="130" y="59"/>
                    <a:pt x="130" y="59"/>
                  </a:cubicBezTo>
                  <a:cubicBezTo>
                    <a:pt x="83" y="59"/>
                    <a:pt x="83" y="59"/>
                    <a:pt x="83" y="59"/>
                  </a:cubicBezTo>
                  <a:cubicBezTo>
                    <a:pt x="83" y="32"/>
                    <a:pt x="83" y="32"/>
                    <a:pt x="83" y="32"/>
                  </a:cubicBezTo>
                  <a:cubicBezTo>
                    <a:pt x="130" y="32"/>
                    <a:pt x="130" y="32"/>
                    <a:pt x="130" y="32"/>
                  </a:cubicBezTo>
                  <a:cubicBezTo>
                    <a:pt x="130" y="24"/>
                    <a:pt x="130" y="24"/>
                    <a:pt x="130" y="24"/>
                  </a:cubicBezTo>
                  <a:cubicBezTo>
                    <a:pt x="83" y="24"/>
                    <a:pt x="83" y="24"/>
                    <a:pt x="83" y="24"/>
                  </a:cubicBezTo>
                  <a:cubicBezTo>
                    <a:pt x="83" y="0"/>
                    <a:pt x="83" y="0"/>
                    <a:pt x="83" y="0"/>
                  </a:cubicBezTo>
                  <a:cubicBezTo>
                    <a:pt x="58" y="0"/>
                    <a:pt x="58" y="0"/>
                    <a:pt x="58" y="0"/>
                  </a:cubicBezTo>
                  <a:cubicBezTo>
                    <a:pt x="58" y="24"/>
                    <a:pt x="58" y="24"/>
                    <a:pt x="58" y="24"/>
                  </a:cubicBezTo>
                  <a:cubicBezTo>
                    <a:pt x="35" y="24"/>
                    <a:pt x="35" y="24"/>
                    <a:pt x="35" y="24"/>
                  </a:cubicBezTo>
                  <a:cubicBezTo>
                    <a:pt x="44" y="0"/>
                    <a:pt x="44" y="0"/>
                    <a:pt x="44" y="0"/>
                  </a:cubicBezTo>
                  <a:cubicBezTo>
                    <a:pt x="19" y="0"/>
                    <a:pt x="19" y="0"/>
                    <a:pt x="19" y="0"/>
                  </a:cubicBezTo>
                  <a:cubicBezTo>
                    <a:pt x="0" y="51"/>
                    <a:pt x="0" y="51"/>
                    <a:pt x="0" y="51"/>
                  </a:cubicBezTo>
                  <a:cubicBezTo>
                    <a:pt x="15" y="51"/>
                    <a:pt x="15" y="51"/>
                    <a:pt x="15" y="51"/>
                  </a:cubicBezTo>
                  <a:cubicBezTo>
                    <a:pt x="21" y="51"/>
                    <a:pt x="27" y="47"/>
                    <a:pt x="29" y="42"/>
                  </a:cubicBezTo>
                  <a:cubicBezTo>
                    <a:pt x="32" y="32"/>
                    <a:pt x="32" y="32"/>
                    <a:pt x="32" y="32"/>
                  </a:cubicBezTo>
                  <a:cubicBezTo>
                    <a:pt x="58" y="32"/>
                    <a:pt x="58" y="32"/>
                    <a:pt x="58" y="32"/>
                  </a:cubicBezTo>
                  <a:cubicBezTo>
                    <a:pt x="58" y="59"/>
                    <a:pt x="58" y="59"/>
                    <a:pt x="58" y="59"/>
                  </a:cubicBezTo>
                  <a:cubicBezTo>
                    <a:pt x="0" y="59"/>
                    <a:pt x="0" y="59"/>
                    <a:pt x="0" y="59"/>
                  </a:cubicBezTo>
                  <a:cubicBezTo>
                    <a:pt x="0" y="68"/>
                    <a:pt x="0" y="68"/>
                    <a:pt x="0" y="68"/>
                  </a:cubicBezTo>
                  <a:cubicBezTo>
                    <a:pt x="30" y="68"/>
                    <a:pt x="30" y="68"/>
                    <a:pt x="30" y="68"/>
                  </a:cubicBezTo>
                  <a:lnTo>
                    <a:pt x="7" y="1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 name="Freeform 22"/>
            <p:cNvSpPr/>
            <p:nvPr userDrawn="1">
              <p:custDataLst>
                <p:tags r:id="rId15"/>
              </p:custDataLst>
            </p:nvPr>
          </p:nvSpPr>
          <p:spPr bwMode="auto">
            <a:xfrm>
              <a:off x="8616950" y="4616450"/>
              <a:ext cx="114300" cy="130175"/>
            </a:xfrm>
            <a:custGeom>
              <a:avLst/>
              <a:gdLst>
                <a:gd name="T0" fmla="*/ 26 w 72"/>
                <a:gd name="T1" fmla="*/ 48 h 82"/>
                <a:gd name="T2" fmla="*/ 66 w 72"/>
                <a:gd name="T3" fmla="*/ 48 h 82"/>
                <a:gd name="T4" fmla="*/ 66 w 72"/>
                <a:gd name="T5" fmla="*/ 32 h 82"/>
                <a:gd name="T6" fmla="*/ 26 w 72"/>
                <a:gd name="T7" fmla="*/ 32 h 82"/>
                <a:gd name="T8" fmla="*/ 26 w 72"/>
                <a:gd name="T9" fmla="*/ 18 h 82"/>
                <a:gd name="T10" fmla="*/ 70 w 72"/>
                <a:gd name="T11" fmla="*/ 18 h 82"/>
                <a:gd name="T12" fmla="*/ 70 w 72"/>
                <a:gd name="T13" fmla="*/ 0 h 82"/>
                <a:gd name="T14" fmla="*/ 26 w 72"/>
                <a:gd name="T15" fmla="*/ 0 h 82"/>
                <a:gd name="T16" fmla="*/ 0 w 72"/>
                <a:gd name="T17" fmla="*/ 0 h 82"/>
                <a:gd name="T18" fmla="*/ 0 w 72"/>
                <a:gd name="T19" fmla="*/ 18 h 82"/>
                <a:gd name="T20" fmla="*/ 0 w 72"/>
                <a:gd name="T21" fmla="*/ 32 h 82"/>
                <a:gd name="T22" fmla="*/ 0 w 72"/>
                <a:gd name="T23" fmla="*/ 48 h 82"/>
                <a:gd name="T24" fmla="*/ 0 w 72"/>
                <a:gd name="T25" fmla="*/ 64 h 82"/>
                <a:gd name="T26" fmla="*/ 0 w 72"/>
                <a:gd name="T27" fmla="*/ 82 h 82"/>
                <a:gd name="T28" fmla="*/ 26 w 72"/>
                <a:gd name="T29" fmla="*/ 82 h 82"/>
                <a:gd name="T30" fmla="*/ 72 w 72"/>
                <a:gd name="T31" fmla="*/ 82 h 82"/>
                <a:gd name="T32" fmla="*/ 72 w 72"/>
                <a:gd name="T33" fmla="*/ 64 h 82"/>
                <a:gd name="T34" fmla="*/ 26 w 72"/>
                <a:gd name="T35" fmla="*/ 64 h 82"/>
                <a:gd name="T36" fmla="*/ 26 w 72"/>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2" y="82"/>
                  </a:lnTo>
                  <a:lnTo>
                    <a:pt x="72"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2" name="Freeform 23"/>
            <p:cNvSpPr/>
            <p:nvPr userDrawn="1">
              <p:custDataLst>
                <p:tags r:id="rId16"/>
              </p:custDataLst>
            </p:nvPr>
          </p:nvSpPr>
          <p:spPr bwMode="auto">
            <a:xfrm>
              <a:off x="8027988" y="4616450"/>
              <a:ext cx="131763" cy="130175"/>
            </a:xfrm>
            <a:custGeom>
              <a:avLst/>
              <a:gdLst>
                <a:gd name="T0" fmla="*/ 57 w 83"/>
                <a:gd name="T1" fmla="*/ 44 h 82"/>
                <a:gd name="T2" fmla="*/ 24 w 83"/>
                <a:gd name="T3" fmla="*/ 0 h 82"/>
                <a:gd name="T4" fmla="*/ 0 w 83"/>
                <a:gd name="T5" fmla="*/ 0 h 82"/>
                <a:gd name="T6" fmla="*/ 0 w 83"/>
                <a:gd name="T7" fmla="*/ 82 h 82"/>
                <a:gd name="T8" fmla="*/ 24 w 83"/>
                <a:gd name="T9" fmla="*/ 82 h 82"/>
                <a:gd name="T10" fmla="*/ 24 w 83"/>
                <a:gd name="T11" fmla="*/ 38 h 82"/>
                <a:gd name="T12" fmla="*/ 57 w 83"/>
                <a:gd name="T13" fmla="*/ 82 h 82"/>
                <a:gd name="T14" fmla="*/ 83 w 83"/>
                <a:gd name="T15" fmla="*/ 82 h 82"/>
                <a:gd name="T16" fmla="*/ 83 w 83"/>
                <a:gd name="T17" fmla="*/ 0 h 82"/>
                <a:gd name="T18" fmla="*/ 57 w 83"/>
                <a:gd name="T19" fmla="*/ 0 h 82"/>
                <a:gd name="T20" fmla="*/ 57 w 83"/>
                <a:gd name="T21"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2">
                  <a:moveTo>
                    <a:pt x="57" y="44"/>
                  </a:moveTo>
                  <a:lnTo>
                    <a:pt x="24" y="0"/>
                  </a:lnTo>
                  <a:lnTo>
                    <a:pt x="0" y="0"/>
                  </a:lnTo>
                  <a:lnTo>
                    <a:pt x="0" y="82"/>
                  </a:lnTo>
                  <a:lnTo>
                    <a:pt x="24" y="82"/>
                  </a:lnTo>
                  <a:lnTo>
                    <a:pt x="24" y="38"/>
                  </a:lnTo>
                  <a:lnTo>
                    <a:pt x="57" y="82"/>
                  </a:lnTo>
                  <a:lnTo>
                    <a:pt x="83" y="82"/>
                  </a:lnTo>
                  <a:lnTo>
                    <a:pt x="83" y="0"/>
                  </a:lnTo>
                  <a:lnTo>
                    <a:pt x="57" y="0"/>
                  </a:lnTo>
                  <a:lnTo>
                    <a:pt x="57"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3" name="Freeform 24"/>
            <p:cNvSpPr>
              <a:spLocks noEditPoints="1"/>
            </p:cNvSpPr>
            <p:nvPr userDrawn="1">
              <p:custDataLst>
                <p:tags r:id="rId17"/>
              </p:custDataLst>
            </p:nvPr>
          </p:nvSpPr>
          <p:spPr bwMode="auto">
            <a:xfrm>
              <a:off x="8470900" y="4616450"/>
              <a:ext cx="133350" cy="130175"/>
            </a:xfrm>
            <a:custGeom>
              <a:avLst/>
              <a:gdLst>
                <a:gd name="T0" fmla="*/ 27 w 42"/>
                <a:gd name="T1" fmla="*/ 23 h 41"/>
                <a:gd name="T2" fmla="*/ 38 w 42"/>
                <a:gd name="T3" fmla="*/ 12 h 41"/>
                <a:gd name="T4" fmla="*/ 27 w 42"/>
                <a:gd name="T5" fmla="*/ 0 h 41"/>
                <a:gd name="T6" fmla="*/ 13 w 42"/>
                <a:gd name="T7" fmla="*/ 0 h 41"/>
                <a:gd name="T8" fmla="*/ 3 w 42"/>
                <a:gd name="T9" fmla="*/ 0 h 41"/>
                <a:gd name="T10" fmla="*/ 0 w 42"/>
                <a:gd name="T11" fmla="*/ 0 h 41"/>
                <a:gd name="T12" fmla="*/ 0 w 42"/>
                <a:gd name="T13" fmla="*/ 41 h 41"/>
                <a:gd name="T14" fmla="*/ 13 w 42"/>
                <a:gd name="T15" fmla="*/ 41 h 41"/>
                <a:gd name="T16" fmla="*/ 13 w 42"/>
                <a:gd name="T17" fmla="*/ 25 h 41"/>
                <a:gd name="T18" fmla="*/ 15 w 42"/>
                <a:gd name="T19" fmla="*/ 25 h 41"/>
                <a:gd name="T20" fmla="*/ 19 w 42"/>
                <a:gd name="T21" fmla="*/ 27 h 41"/>
                <a:gd name="T22" fmla="*/ 27 w 42"/>
                <a:gd name="T23" fmla="*/ 41 h 41"/>
                <a:gd name="T24" fmla="*/ 42 w 42"/>
                <a:gd name="T25" fmla="*/ 41 h 41"/>
                <a:gd name="T26" fmla="*/ 35 w 42"/>
                <a:gd name="T27" fmla="*/ 28 h 41"/>
                <a:gd name="T28" fmla="*/ 27 w 42"/>
                <a:gd name="T29" fmla="*/ 23 h 41"/>
                <a:gd name="T30" fmla="*/ 21 w 42"/>
                <a:gd name="T31" fmla="*/ 9 h 41"/>
                <a:gd name="T32" fmla="*/ 25 w 42"/>
                <a:gd name="T33" fmla="*/ 13 h 41"/>
                <a:gd name="T34" fmla="*/ 21 w 42"/>
                <a:gd name="T35" fmla="*/ 17 h 41"/>
                <a:gd name="T36" fmla="*/ 13 w 42"/>
                <a:gd name="T37" fmla="*/ 17 h 41"/>
                <a:gd name="T38" fmla="*/ 13 w 42"/>
                <a:gd name="T39" fmla="*/ 9 h 41"/>
                <a:gd name="T40" fmla="*/ 21 w 42"/>
                <a:gd name="T4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1">
                  <a:moveTo>
                    <a:pt x="27" y="23"/>
                  </a:moveTo>
                  <a:cubicBezTo>
                    <a:pt x="34" y="23"/>
                    <a:pt x="38" y="18"/>
                    <a:pt x="38" y="12"/>
                  </a:cubicBezTo>
                  <a:cubicBezTo>
                    <a:pt x="38" y="5"/>
                    <a:pt x="33" y="0"/>
                    <a:pt x="27" y="0"/>
                  </a:cubicBezTo>
                  <a:cubicBezTo>
                    <a:pt x="13" y="0"/>
                    <a:pt x="13" y="0"/>
                    <a:pt x="13" y="0"/>
                  </a:cubicBezTo>
                  <a:cubicBezTo>
                    <a:pt x="3" y="0"/>
                    <a:pt x="3" y="0"/>
                    <a:pt x="3" y="0"/>
                  </a:cubicBezTo>
                  <a:cubicBezTo>
                    <a:pt x="0" y="0"/>
                    <a:pt x="0" y="0"/>
                    <a:pt x="0" y="0"/>
                  </a:cubicBezTo>
                  <a:cubicBezTo>
                    <a:pt x="0" y="41"/>
                    <a:pt x="0" y="41"/>
                    <a:pt x="0" y="41"/>
                  </a:cubicBezTo>
                  <a:cubicBezTo>
                    <a:pt x="13" y="41"/>
                    <a:pt x="13" y="41"/>
                    <a:pt x="13" y="41"/>
                  </a:cubicBezTo>
                  <a:cubicBezTo>
                    <a:pt x="13" y="25"/>
                    <a:pt x="13" y="25"/>
                    <a:pt x="13" y="25"/>
                  </a:cubicBezTo>
                  <a:cubicBezTo>
                    <a:pt x="15" y="25"/>
                    <a:pt x="15" y="25"/>
                    <a:pt x="15" y="25"/>
                  </a:cubicBezTo>
                  <a:cubicBezTo>
                    <a:pt x="17" y="25"/>
                    <a:pt x="18" y="26"/>
                    <a:pt x="19" y="27"/>
                  </a:cubicBezTo>
                  <a:cubicBezTo>
                    <a:pt x="27" y="41"/>
                    <a:pt x="27" y="41"/>
                    <a:pt x="27" y="41"/>
                  </a:cubicBezTo>
                  <a:cubicBezTo>
                    <a:pt x="42" y="41"/>
                    <a:pt x="42" y="41"/>
                    <a:pt x="42" y="41"/>
                  </a:cubicBezTo>
                  <a:cubicBezTo>
                    <a:pt x="35" y="28"/>
                    <a:pt x="35" y="28"/>
                    <a:pt x="35" y="28"/>
                  </a:cubicBezTo>
                  <a:cubicBezTo>
                    <a:pt x="33" y="26"/>
                    <a:pt x="31" y="24"/>
                    <a:pt x="27" y="23"/>
                  </a:cubicBezTo>
                  <a:close/>
                  <a:moveTo>
                    <a:pt x="21" y="9"/>
                  </a:moveTo>
                  <a:cubicBezTo>
                    <a:pt x="23" y="9"/>
                    <a:pt x="25" y="10"/>
                    <a:pt x="25" y="13"/>
                  </a:cubicBezTo>
                  <a:cubicBezTo>
                    <a:pt x="25" y="15"/>
                    <a:pt x="23" y="17"/>
                    <a:pt x="21" y="17"/>
                  </a:cubicBezTo>
                  <a:cubicBezTo>
                    <a:pt x="13" y="17"/>
                    <a:pt x="13" y="17"/>
                    <a:pt x="13" y="17"/>
                  </a:cubicBezTo>
                  <a:cubicBezTo>
                    <a:pt x="13" y="9"/>
                    <a:pt x="13" y="9"/>
                    <a:pt x="13" y="9"/>
                  </a:cubicBezTo>
                  <a:lnTo>
                    <a:pt x="21"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4" name="Freeform 25"/>
            <p:cNvSpPr/>
            <p:nvPr userDrawn="1">
              <p:custDataLst>
                <p:tags r:id="rId18"/>
              </p:custDataLst>
            </p:nvPr>
          </p:nvSpPr>
          <p:spPr bwMode="auto">
            <a:xfrm>
              <a:off x="8334375" y="4616450"/>
              <a:ext cx="111125" cy="130175"/>
            </a:xfrm>
            <a:custGeom>
              <a:avLst/>
              <a:gdLst>
                <a:gd name="T0" fmla="*/ 26 w 70"/>
                <a:gd name="T1" fmla="*/ 48 h 82"/>
                <a:gd name="T2" fmla="*/ 66 w 70"/>
                <a:gd name="T3" fmla="*/ 48 h 82"/>
                <a:gd name="T4" fmla="*/ 66 w 70"/>
                <a:gd name="T5" fmla="*/ 32 h 82"/>
                <a:gd name="T6" fmla="*/ 26 w 70"/>
                <a:gd name="T7" fmla="*/ 32 h 82"/>
                <a:gd name="T8" fmla="*/ 26 w 70"/>
                <a:gd name="T9" fmla="*/ 18 h 82"/>
                <a:gd name="T10" fmla="*/ 70 w 70"/>
                <a:gd name="T11" fmla="*/ 18 h 82"/>
                <a:gd name="T12" fmla="*/ 70 w 70"/>
                <a:gd name="T13" fmla="*/ 0 h 82"/>
                <a:gd name="T14" fmla="*/ 26 w 70"/>
                <a:gd name="T15" fmla="*/ 0 h 82"/>
                <a:gd name="T16" fmla="*/ 0 w 70"/>
                <a:gd name="T17" fmla="*/ 0 h 82"/>
                <a:gd name="T18" fmla="*/ 0 w 70"/>
                <a:gd name="T19" fmla="*/ 18 h 82"/>
                <a:gd name="T20" fmla="*/ 0 w 70"/>
                <a:gd name="T21" fmla="*/ 32 h 82"/>
                <a:gd name="T22" fmla="*/ 0 w 70"/>
                <a:gd name="T23" fmla="*/ 48 h 82"/>
                <a:gd name="T24" fmla="*/ 0 w 70"/>
                <a:gd name="T25" fmla="*/ 64 h 82"/>
                <a:gd name="T26" fmla="*/ 0 w 70"/>
                <a:gd name="T27" fmla="*/ 82 h 82"/>
                <a:gd name="T28" fmla="*/ 26 w 70"/>
                <a:gd name="T29" fmla="*/ 82 h 82"/>
                <a:gd name="T30" fmla="*/ 70 w 70"/>
                <a:gd name="T31" fmla="*/ 82 h 82"/>
                <a:gd name="T32" fmla="*/ 70 w 70"/>
                <a:gd name="T33" fmla="*/ 64 h 82"/>
                <a:gd name="T34" fmla="*/ 26 w 70"/>
                <a:gd name="T35" fmla="*/ 64 h 82"/>
                <a:gd name="T36" fmla="*/ 26 w 70"/>
                <a:gd name="T37"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82">
                  <a:moveTo>
                    <a:pt x="26" y="48"/>
                  </a:moveTo>
                  <a:lnTo>
                    <a:pt x="66" y="48"/>
                  </a:lnTo>
                  <a:lnTo>
                    <a:pt x="66" y="32"/>
                  </a:lnTo>
                  <a:lnTo>
                    <a:pt x="26" y="32"/>
                  </a:lnTo>
                  <a:lnTo>
                    <a:pt x="26" y="18"/>
                  </a:lnTo>
                  <a:lnTo>
                    <a:pt x="70" y="18"/>
                  </a:lnTo>
                  <a:lnTo>
                    <a:pt x="70" y="0"/>
                  </a:lnTo>
                  <a:lnTo>
                    <a:pt x="26" y="0"/>
                  </a:lnTo>
                  <a:lnTo>
                    <a:pt x="0" y="0"/>
                  </a:lnTo>
                  <a:lnTo>
                    <a:pt x="0" y="18"/>
                  </a:lnTo>
                  <a:lnTo>
                    <a:pt x="0" y="32"/>
                  </a:lnTo>
                  <a:lnTo>
                    <a:pt x="0" y="48"/>
                  </a:lnTo>
                  <a:lnTo>
                    <a:pt x="0" y="64"/>
                  </a:lnTo>
                  <a:lnTo>
                    <a:pt x="0" y="82"/>
                  </a:lnTo>
                  <a:lnTo>
                    <a:pt x="26" y="82"/>
                  </a:lnTo>
                  <a:lnTo>
                    <a:pt x="70" y="82"/>
                  </a:lnTo>
                  <a:lnTo>
                    <a:pt x="70" y="64"/>
                  </a:lnTo>
                  <a:lnTo>
                    <a:pt x="26" y="64"/>
                  </a:lnTo>
                  <a:lnTo>
                    <a:pt x="2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5" name="Rectangle 26"/>
            <p:cNvSpPr>
              <a:spLocks noChangeArrowheads="1"/>
            </p:cNvSpPr>
            <p:nvPr userDrawn="1">
              <p:custDataLst>
                <p:tags r:id="rId19"/>
              </p:custDataLst>
            </p:nvPr>
          </p:nvSpPr>
          <p:spPr bwMode="auto">
            <a:xfrm>
              <a:off x="7954963" y="4616450"/>
              <a:ext cx="41275" cy="130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6" name="Freeform 27"/>
            <p:cNvSpPr/>
            <p:nvPr userDrawn="1">
              <p:custDataLst>
                <p:tags r:id="rId20"/>
              </p:custDataLst>
            </p:nvPr>
          </p:nvSpPr>
          <p:spPr bwMode="auto">
            <a:xfrm>
              <a:off x="8181975" y="4616450"/>
              <a:ext cx="130175" cy="133350"/>
            </a:xfrm>
            <a:custGeom>
              <a:avLst/>
              <a:gdLst>
                <a:gd name="T0" fmla="*/ 22 w 41"/>
                <a:gd name="T1" fmla="*/ 32 h 42"/>
                <a:gd name="T2" fmla="*/ 13 w 41"/>
                <a:gd name="T3" fmla="*/ 24 h 42"/>
                <a:gd name="T4" fmla="*/ 13 w 41"/>
                <a:gd name="T5" fmla="*/ 17 h 42"/>
                <a:gd name="T6" fmla="*/ 21 w 41"/>
                <a:gd name="T7" fmla="*/ 9 h 42"/>
                <a:gd name="T8" fmla="*/ 22 w 41"/>
                <a:gd name="T9" fmla="*/ 9 h 42"/>
                <a:gd name="T10" fmla="*/ 22 w 41"/>
                <a:gd name="T11" fmla="*/ 9 h 42"/>
                <a:gd name="T12" fmla="*/ 29 w 41"/>
                <a:gd name="T13" fmla="*/ 15 h 42"/>
                <a:gd name="T14" fmla="*/ 41 w 41"/>
                <a:gd name="T15" fmla="*/ 12 h 42"/>
                <a:gd name="T16" fmla="*/ 23 w 41"/>
                <a:gd name="T17" fmla="*/ 0 h 42"/>
                <a:gd name="T18" fmla="*/ 21 w 41"/>
                <a:gd name="T19" fmla="*/ 0 h 42"/>
                <a:gd name="T20" fmla="*/ 18 w 41"/>
                <a:gd name="T21" fmla="*/ 0 h 42"/>
                <a:gd name="T22" fmla="*/ 0 w 41"/>
                <a:gd name="T23" fmla="*/ 18 h 42"/>
                <a:gd name="T24" fmla="*/ 0 w 41"/>
                <a:gd name="T25" fmla="*/ 23 h 42"/>
                <a:gd name="T26" fmla="*/ 18 w 41"/>
                <a:gd name="T27" fmla="*/ 42 h 42"/>
                <a:gd name="T28" fmla="*/ 21 w 41"/>
                <a:gd name="T29" fmla="*/ 42 h 42"/>
                <a:gd name="T30" fmla="*/ 23 w 41"/>
                <a:gd name="T31" fmla="*/ 42 h 42"/>
                <a:gd name="T32" fmla="*/ 41 w 41"/>
                <a:gd name="T33" fmla="*/ 28 h 42"/>
                <a:gd name="T34" fmla="*/ 30 w 41"/>
                <a:gd name="T35" fmla="*/ 25 h 42"/>
                <a:gd name="T36" fmla="*/ 22 w 41"/>
                <a:gd name="T37"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42">
                  <a:moveTo>
                    <a:pt x="22" y="32"/>
                  </a:moveTo>
                  <a:cubicBezTo>
                    <a:pt x="17" y="32"/>
                    <a:pt x="13" y="29"/>
                    <a:pt x="13" y="24"/>
                  </a:cubicBezTo>
                  <a:cubicBezTo>
                    <a:pt x="13" y="17"/>
                    <a:pt x="13" y="17"/>
                    <a:pt x="13" y="17"/>
                  </a:cubicBezTo>
                  <a:cubicBezTo>
                    <a:pt x="13" y="13"/>
                    <a:pt x="17" y="9"/>
                    <a:pt x="21" y="9"/>
                  </a:cubicBezTo>
                  <a:cubicBezTo>
                    <a:pt x="22" y="9"/>
                    <a:pt x="22" y="9"/>
                    <a:pt x="22" y="9"/>
                  </a:cubicBezTo>
                  <a:cubicBezTo>
                    <a:pt x="22" y="9"/>
                    <a:pt x="22" y="9"/>
                    <a:pt x="22" y="9"/>
                  </a:cubicBezTo>
                  <a:cubicBezTo>
                    <a:pt x="25" y="9"/>
                    <a:pt x="28" y="12"/>
                    <a:pt x="29" y="15"/>
                  </a:cubicBezTo>
                  <a:cubicBezTo>
                    <a:pt x="41" y="12"/>
                    <a:pt x="41" y="12"/>
                    <a:pt x="41" y="12"/>
                  </a:cubicBezTo>
                  <a:cubicBezTo>
                    <a:pt x="39" y="5"/>
                    <a:pt x="32" y="0"/>
                    <a:pt x="23" y="0"/>
                  </a:cubicBezTo>
                  <a:cubicBezTo>
                    <a:pt x="21" y="0"/>
                    <a:pt x="21" y="0"/>
                    <a:pt x="21" y="0"/>
                  </a:cubicBezTo>
                  <a:cubicBezTo>
                    <a:pt x="18" y="0"/>
                    <a:pt x="18" y="0"/>
                    <a:pt x="18" y="0"/>
                  </a:cubicBezTo>
                  <a:cubicBezTo>
                    <a:pt x="8" y="0"/>
                    <a:pt x="0" y="8"/>
                    <a:pt x="0" y="18"/>
                  </a:cubicBezTo>
                  <a:cubicBezTo>
                    <a:pt x="0" y="23"/>
                    <a:pt x="0" y="23"/>
                    <a:pt x="0" y="23"/>
                  </a:cubicBezTo>
                  <a:cubicBezTo>
                    <a:pt x="0" y="34"/>
                    <a:pt x="8" y="42"/>
                    <a:pt x="18" y="42"/>
                  </a:cubicBezTo>
                  <a:cubicBezTo>
                    <a:pt x="21" y="42"/>
                    <a:pt x="21" y="42"/>
                    <a:pt x="21" y="42"/>
                  </a:cubicBezTo>
                  <a:cubicBezTo>
                    <a:pt x="23" y="42"/>
                    <a:pt x="23" y="42"/>
                    <a:pt x="23" y="42"/>
                  </a:cubicBezTo>
                  <a:cubicBezTo>
                    <a:pt x="32" y="42"/>
                    <a:pt x="39" y="36"/>
                    <a:pt x="41" y="28"/>
                  </a:cubicBezTo>
                  <a:cubicBezTo>
                    <a:pt x="30" y="25"/>
                    <a:pt x="30" y="25"/>
                    <a:pt x="30" y="25"/>
                  </a:cubicBezTo>
                  <a:cubicBezTo>
                    <a:pt x="29" y="29"/>
                    <a:pt x="26" y="32"/>
                    <a:pt x="22"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 name="Freeform 28"/>
            <p:cNvSpPr/>
            <p:nvPr userDrawn="1">
              <p:custDataLst>
                <p:tags r:id="rId21"/>
              </p:custDataLst>
            </p:nvPr>
          </p:nvSpPr>
          <p:spPr bwMode="auto">
            <a:xfrm>
              <a:off x="7808913" y="4610100"/>
              <a:ext cx="123825" cy="139700"/>
            </a:xfrm>
            <a:custGeom>
              <a:avLst/>
              <a:gdLst>
                <a:gd name="T0" fmla="*/ 21 w 39"/>
                <a:gd name="T1" fmla="*/ 16 h 44"/>
                <a:gd name="T2" fmla="*/ 14 w 39"/>
                <a:gd name="T3" fmla="*/ 12 h 44"/>
                <a:gd name="T4" fmla="*/ 20 w 39"/>
                <a:gd name="T5" fmla="*/ 9 h 44"/>
                <a:gd name="T6" fmla="*/ 25 w 39"/>
                <a:gd name="T7" fmla="*/ 14 h 44"/>
                <a:gd name="T8" fmla="*/ 38 w 39"/>
                <a:gd name="T9" fmla="*/ 14 h 44"/>
                <a:gd name="T10" fmla="*/ 26 w 39"/>
                <a:gd name="T11" fmla="*/ 2 h 44"/>
                <a:gd name="T12" fmla="*/ 2 w 39"/>
                <a:gd name="T13" fmla="*/ 14 h 44"/>
                <a:gd name="T14" fmla="*/ 26 w 39"/>
                <a:gd name="T15" fmla="*/ 30 h 44"/>
                <a:gd name="T16" fmla="*/ 20 w 39"/>
                <a:gd name="T17" fmla="*/ 36 h 44"/>
                <a:gd name="T18" fmla="*/ 13 w 39"/>
                <a:gd name="T19" fmla="*/ 29 h 44"/>
                <a:gd name="T20" fmla="*/ 0 w 39"/>
                <a:gd name="T21" fmla="*/ 30 h 44"/>
                <a:gd name="T22" fmla="*/ 4 w 39"/>
                <a:gd name="T23" fmla="*/ 39 h 44"/>
                <a:gd name="T24" fmla="*/ 21 w 39"/>
                <a:gd name="T25" fmla="*/ 44 h 44"/>
                <a:gd name="T26" fmla="*/ 39 w 39"/>
                <a:gd name="T27" fmla="*/ 28 h 44"/>
                <a:gd name="T28" fmla="*/ 21 w 39"/>
                <a:gd name="T29"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4">
                  <a:moveTo>
                    <a:pt x="21" y="16"/>
                  </a:moveTo>
                  <a:cubicBezTo>
                    <a:pt x="18" y="16"/>
                    <a:pt x="14" y="15"/>
                    <a:pt x="14" y="12"/>
                  </a:cubicBezTo>
                  <a:cubicBezTo>
                    <a:pt x="14" y="10"/>
                    <a:pt x="18" y="9"/>
                    <a:pt x="20" y="9"/>
                  </a:cubicBezTo>
                  <a:cubicBezTo>
                    <a:pt x="23" y="10"/>
                    <a:pt x="25" y="12"/>
                    <a:pt x="25" y="14"/>
                  </a:cubicBezTo>
                  <a:cubicBezTo>
                    <a:pt x="33" y="14"/>
                    <a:pt x="38" y="14"/>
                    <a:pt x="38" y="14"/>
                  </a:cubicBezTo>
                  <a:cubicBezTo>
                    <a:pt x="38" y="12"/>
                    <a:pt x="37" y="4"/>
                    <a:pt x="26" y="2"/>
                  </a:cubicBezTo>
                  <a:cubicBezTo>
                    <a:pt x="14" y="0"/>
                    <a:pt x="1" y="3"/>
                    <a:pt x="2" y="14"/>
                  </a:cubicBezTo>
                  <a:cubicBezTo>
                    <a:pt x="3" y="28"/>
                    <a:pt x="24" y="25"/>
                    <a:pt x="26" y="30"/>
                  </a:cubicBezTo>
                  <a:cubicBezTo>
                    <a:pt x="27" y="33"/>
                    <a:pt x="26" y="36"/>
                    <a:pt x="20" y="36"/>
                  </a:cubicBezTo>
                  <a:cubicBezTo>
                    <a:pt x="14" y="36"/>
                    <a:pt x="13" y="30"/>
                    <a:pt x="13" y="29"/>
                  </a:cubicBezTo>
                  <a:cubicBezTo>
                    <a:pt x="0" y="30"/>
                    <a:pt x="0" y="30"/>
                    <a:pt x="0" y="30"/>
                  </a:cubicBezTo>
                  <a:cubicBezTo>
                    <a:pt x="0" y="30"/>
                    <a:pt x="1" y="35"/>
                    <a:pt x="4" y="39"/>
                  </a:cubicBezTo>
                  <a:cubicBezTo>
                    <a:pt x="8" y="43"/>
                    <a:pt x="14" y="44"/>
                    <a:pt x="21" y="44"/>
                  </a:cubicBezTo>
                  <a:cubicBezTo>
                    <a:pt x="28" y="44"/>
                    <a:pt x="39" y="41"/>
                    <a:pt x="39" y="28"/>
                  </a:cubicBezTo>
                  <a:cubicBezTo>
                    <a:pt x="39" y="20"/>
                    <a:pt x="28" y="17"/>
                    <a:pt x="21"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cxnSp>
        <p:nvCxnSpPr>
          <p:cNvPr id="38" name="直接连接符 37"/>
          <p:cNvCxnSpPr/>
          <p:nvPr userDrawn="1"/>
        </p:nvCxnSpPr>
        <p:spPr>
          <a:xfrm>
            <a:off x="1152525" y="817880"/>
            <a:ext cx="10467975" cy="44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140.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9"/>
            </p:custDataLst>
          </p:nvPr>
        </p:nvSpPr>
        <p:spPr>
          <a:xfrm>
            <a:off x="608432" y="638707"/>
            <a:ext cx="10969771" cy="740749"/>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0"/>
            </p:custDataLst>
          </p:nvPr>
        </p:nvSpPr>
        <p:spPr>
          <a:xfrm>
            <a:off x="608330" y="1564640"/>
            <a:ext cx="4702810" cy="520065"/>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p:txBody>
      </p:sp>
      <p:sp>
        <p:nvSpPr>
          <p:cNvPr id="4" name="日期占位符 3"/>
          <p:cNvSpPr>
            <a:spLocks noGrp="1"/>
          </p:cNvSpPr>
          <p:nvPr>
            <p:ph type="dt" sz="half" idx="2"/>
            <p:custDataLst>
              <p:tags r:id="rId11"/>
            </p:custDataLst>
          </p:nvPr>
        </p:nvSpPr>
        <p:spPr>
          <a:xfrm>
            <a:off x="612032" y="6628951"/>
            <a:ext cx="2700141" cy="332581"/>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2"/>
            </p:custDataLst>
          </p:nvPr>
        </p:nvSpPr>
        <p:spPr>
          <a:xfrm>
            <a:off x="4116214" y="6628951"/>
            <a:ext cx="3960206" cy="332581"/>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3"/>
            </p:custDataLst>
          </p:nvPr>
        </p:nvSpPr>
        <p:spPr>
          <a:xfrm>
            <a:off x="8878062" y="6628951"/>
            <a:ext cx="2700141" cy="332581"/>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2.xml"/><Relationship Id="rId1" Type="http://schemas.openxmlformats.org/officeDocument/2006/relationships/tags" Target="../tags/tag141.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tags" Target="../tags/tag202.xml"/><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s>
</file>

<file path=ppt/slides/_rels/slide2.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6" Type="http://schemas.openxmlformats.org/officeDocument/2006/relationships/slideLayout" Target="../slideLayouts/slideLayout8.xml"/><Relationship Id="rId15" Type="http://schemas.openxmlformats.org/officeDocument/2006/relationships/tags" Target="../tags/tag157.xml"/><Relationship Id="rId14" Type="http://schemas.openxmlformats.org/officeDocument/2006/relationships/tags" Target="../tags/tag156.xml"/><Relationship Id="rId13" Type="http://schemas.openxmlformats.org/officeDocument/2006/relationships/tags" Target="../tags/tag155.xml"/><Relationship Id="rId12" Type="http://schemas.openxmlformats.org/officeDocument/2006/relationships/tags" Target="../tags/tag154.xml"/><Relationship Id="rId11" Type="http://schemas.openxmlformats.org/officeDocument/2006/relationships/tags" Target="../tags/tag153.xml"/><Relationship Id="rId10" Type="http://schemas.openxmlformats.org/officeDocument/2006/relationships/tags" Target="../tags/tag152.xml"/><Relationship Id="rId1" Type="http://schemas.openxmlformats.org/officeDocument/2006/relationships/tags" Target="../tags/tag14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0.xml"/><Relationship Id="rId1" Type="http://schemas.openxmlformats.org/officeDocument/2006/relationships/tags" Target="../tags/tag15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2.xml"/><Relationship Id="rId1" Type="http://schemas.openxmlformats.org/officeDocument/2006/relationships/tags" Target="../tags/tag161.xml"/></Relationships>
</file>

<file path=ppt/slides/_rels/slide6.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tags" Target="../tags/tag170.xml"/><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0" Type="http://schemas.openxmlformats.org/officeDocument/2006/relationships/slideLayout" Target="../slideLayouts/slideLayout2.xml"/><Relationship Id="rId1" Type="http://schemas.openxmlformats.org/officeDocument/2006/relationships/tags" Target="../tags/tag163.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s>
</file>

<file path=ppt/slides/_rels/slide8.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tags" Target="../tags/tag184.xml"/><Relationship Id="rId7" Type="http://schemas.openxmlformats.org/officeDocument/2006/relationships/image" Target="../media/image3.png"/><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1" Type="http://schemas.openxmlformats.org/officeDocument/2006/relationships/slideLayout" Target="../slideLayouts/slideLayout7.xml"/><Relationship Id="rId10" Type="http://schemas.openxmlformats.org/officeDocument/2006/relationships/tags" Target="../tags/tag186.xml"/><Relationship Id="rId1" Type="http://schemas.openxmlformats.org/officeDocument/2006/relationships/tags" Target="../tags/tag17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8.xml"/><Relationship Id="rId1" Type="http://schemas.openxmlformats.org/officeDocument/2006/relationships/tags" Target="../tags/tag1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6022975" y="4015105"/>
            <a:ext cx="4639310" cy="2125345"/>
          </a:xfrm>
          <a:prstGeom prst="rect">
            <a:avLst/>
          </a:prstGeom>
        </p:spPr>
        <p:txBody>
          <a:bodyPr wrap="square">
            <a:noAutofit/>
            <a:extLst>
              <a:ext uri="{4A0BC546-FE56-4ADE-93B0-CB8AF2F6F144}">
                <wpsdc:textFrameExt xmlns:wpsdc="http://www.wps.cn/officeDocument/2022/drawingmlCustomData" type="text"/>
              </a:ext>
            </a:extLst>
          </a:bodyPr>
          <a:p>
            <a:pPr algn="l">
              <a:lnSpc>
                <a:spcPct val="150000"/>
              </a:lnSpc>
            </a:pPr>
            <a:r>
              <a:rPr lang="zh-CN" altLang="en-US" sz="3200" b="1">
                <a:solidFill>
                  <a:schemeClr val="bg1"/>
                </a:solidFill>
                <a:latin typeface="Arial" panose="020B0604020202020204" pitchFamily="34" charset="0"/>
                <a:ea typeface="微软雅黑" panose="020B0503020204020204" charset="-122"/>
              </a:rPr>
              <a:t>规格</a:t>
            </a:r>
            <a:r>
              <a:rPr lang="en-US" altLang="zh-CN" sz="3200" b="1">
                <a:solidFill>
                  <a:schemeClr val="bg1"/>
                </a:solidFill>
                <a:latin typeface="Arial" panose="020B0604020202020204" pitchFamily="34" charset="0"/>
                <a:ea typeface="微软雅黑" panose="020B0503020204020204" charset="-122"/>
              </a:rPr>
              <a:t>:  </a:t>
            </a:r>
            <a:r>
              <a:rPr lang="en-US" altLang="zh-CN" sz="3200" b="1">
                <a:solidFill>
                  <a:schemeClr val="bg1"/>
                </a:solidFill>
                <a:latin typeface="Arial" panose="020B0604020202020204" pitchFamily="34" charset="0"/>
                <a:ea typeface="微软雅黑" panose="020B0503020204020204" charset="-122"/>
              </a:rPr>
              <a:t>20ml</a:t>
            </a:r>
            <a:r>
              <a:rPr lang="zh-CN" altLang="en-US" sz="3200" b="1">
                <a:solidFill>
                  <a:schemeClr val="bg1"/>
                </a:solidFill>
                <a:latin typeface="Arial" panose="020B0604020202020204" pitchFamily="34" charset="0"/>
                <a:ea typeface="微软雅黑" panose="020B0503020204020204" charset="-122"/>
              </a:rPr>
              <a:t>：</a:t>
            </a:r>
            <a:r>
              <a:rPr lang="en-US" altLang="zh-CN" sz="3200" b="1">
                <a:solidFill>
                  <a:schemeClr val="bg1"/>
                </a:solidFill>
                <a:latin typeface="Arial" panose="020B0604020202020204" pitchFamily="34" charset="0"/>
                <a:ea typeface="微软雅黑" panose="020B0503020204020204" charset="-122"/>
              </a:rPr>
              <a:t>0.2g</a:t>
            </a:r>
            <a:endParaRPr lang="zh-CN" altLang="en-US" sz="3200" b="1">
              <a:solidFill>
                <a:schemeClr val="bg1"/>
              </a:solidFill>
              <a:latin typeface="Arial" panose="020B0604020202020204" pitchFamily="34" charset="0"/>
              <a:ea typeface="微软雅黑" panose="020B0503020204020204" charset="-122"/>
            </a:endParaRPr>
          </a:p>
          <a:p>
            <a:pPr algn="l">
              <a:lnSpc>
                <a:spcPct val="150000"/>
              </a:lnSpc>
            </a:pPr>
            <a:r>
              <a:rPr lang="zh-CN" altLang="en-US" sz="2400" b="1" dirty="0">
                <a:solidFill>
                  <a:srgbClr val="DF8D1D"/>
                </a:solidFill>
                <a:sym typeface="+mn-ea"/>
              </a:rPr>
              <a:t>批准文号：国药准字H20233672 </a:t>
            </a:r>
            <a:r>
              <a:rPr lang="en-US" altLang="zh-CN" sz="2400" b="1" dirty="0">
                <a:solidFill>
                  <a:srgbClr val="DF8D1D"/>
                </a:solidFill>
                <a:sym typeface="+mn-ea"/>
              </a:rPr>
              <a:t>                 </a:t>
            </a:r>
            <a:endParaRPr lang="en-US" altLang="zh-CN" sz="2400" b="1" dirty="0">
              <a:solidFill>
                <a:srgbClr val="DF8D1D"/>
              </a:solidFill>
              <a:sym typeface="+mn-ea"/>
            </a:endParaRPr>
          </a:p>
          <a:p>
            <a:pPr algn="l">
              <a:lnSpc>
                <a:spcPct val="150000"/>
              </a:lnSpc>
            </a:pPr>
            <a:r>
              <a:rPr lang="zh-CN" altLang="en-US" sz="2400" b="1" dirty="0">
                <a:solidFill>
                  <a:srgbClr val="DF8D1D"/>
                </a:solidFill>
                <a:sym typeface="+mn-ea"/>
              </a:rPr>
              <a:t>批准上市时间：</a:t>
            </a:r>
            <a:r>
              <a:rPr lang="en-US" altLang="zh-CN" sz="2400" b="1" dirty="0">
                <a:solidFill>
                  <a:srgbClr val="DF8D1D"/>
                </a:solidFill>
                <a:sym typeface="+mn-ea"/>
              </a:rPr>
              <a:t>2023</a:t>
            </a:r>
            <a:r>
              <a:rPr lang="zh-CN" altLang="en-US" sz="2400" b="1" dirty="0">
                <a:solidFill>
                  <a:srgbClr val="DF8D1D"/>
                </a:solidFill>
                <a:sym typeface="+mn-ea"/>
              </a:rPr>
              <a:t>年</a:t>
            </a:r>
            <a:r>
              <a:rPr lang="en-US" altLang="zh-CN" sz="2400" b="1" dirty="0">
                <a:solidFill>
                  <a:srgbClr val="DF8D1D"/>
                </a:solidFill>
                <a:sym typeface="+mn-ea"/>
              </a:rPr>
              <a:t>6</a:t>
            </a:r>
            <a:r>
              <a:rPr lang="zh-CN" altLang="en-US" sz="2400" b="1" dirty="0">
                <a:solidFill>
                  <a:srgbClr val="DF8D1D"/>
                </a:solidFill>
                <a:sym typeface="+mn-ea"/>
              </a:rPr>
              <a:t>月</a:t>
            </a:r>
            <a:r>
              <a:rPr lang="en-US" altLang="zh-CN" sz="2400" b="1" dirty="0">
                <a:solidFill>
                  <a:srgbClr val="DF8D1D"/>
                </a:solidFill>
                <a:sym typeface="+mn-ea"/>
              </a:rPr>
              <a:t>11</a:t>
            </a:r>
            <a:r>
              <a:rPr lang="zh-CN" altLang="en-US" sz="2400" b="1" dirty="0">
                <a:solidFill>
                  <a:srgbClr val="DF8D1D"/>
                </a:solidFill>
                <a:sym typeface="+mn-ea"/>
              </a:rPr>
              <a:t>日</a:t>
            </a:r>
            <a:endParaRPr lang="zh-CN" altLang="en-US" sz="2400" b="1" dirty="0">
              <a:solidFill>
                <a:srgbClr val="DF8D1D"/>
              </a:solidFill>
              <a:sym typeface="+mn-ea"/>
            </a:endParaRPr>
          </a:p>
          <a:p>
            <a:pPr algn="just"/>
            <a:endParaRPr lang="zh-CN" altLang="en-US" sz="3200" b="1">
              <a:solidFill>
                <a:schemeClr val="bg1"/>
              </a:solidFill>
              <a:latin typeface="Arial" panose="020B0604020202020204" pitchFamily="34" charset="0"/>
              <a:ea typeface="微软雅黑" panose="020B0503020204020204" charset="-122"/>
            </a:endParaRPr>
          </a:p>
          <a:p>
            <a:pPr algn="just"/>
            <a:endParaRPr lang="zh-CN" altLang="en-US" sz="3200" b="1">
              <a:solidFill>
                <a:schemeClr val="bg1"/>
              </a:solidFill>
              <a:latin typeface="Arial" panose="020B0604020202020204" pitchFamily="34" charset="0"/>
              <a:ea typeface="微软雅黑" panose="020B0503020204020204" charset="-122"/>
            </a:endParaRPr>
          </a:p>
        </p:txBody>
      </p:sp>
      <p:sp>
        <p:nvSpPr>
          <p:cNvPr id="3" name="文本框 2"/>
          <p:cNvSpPr txBox="1"/>
          <p:nvPr>
            <p:custDataLst>
              <p:tags r:id="rId2"/>
            </p:custDataLst>
          </p:nvPr>
        </p:nvSpPr>
        <p:spPr>
          <a:xfrm>
            <a:off x="-86407" y="6209794"/>
            <a:ext cx="3861941" cy="460375"/>
          </a:xfrm>
          <a:prstGeom prst="rect">
            <a:avLst/>
          </a:prstGeom>
        </p:spPr>
        <p:txBody>
          <a:bodyPr>
            <a:spAutoFit/>
            <a:extLst>
              <a:ext uri="{4A0BC546-FE56-4ADE-93B0-CB8AF2F6F144}">
                <wpsdc:textFrameExt xmlns:wpsdc="http://www.wps.cn/officeDocument/2022/drawingmlCustomData" type="text"/>
              </a:ext>
            </a:extLst>
          </a:bodyPr>
          <a:p>
            <a:pPr algn="l"/>
            <a:r>
              <a:rPr lang="zh-CN" altLang="en-US" sz="2400">
                <a:solidFill>
                  <a:schemeClr val="bg1"/>
                </a:solidFill>
                <a:latin typeface="Arial" panose="020B0604020202020204" pitchFamily="34" charset="0"/>
                <a:ea typeface="微软雅黑" panose="020B0503020204020204" charset="-122"/>
              </a:rPr>
              <a:t>云南先施药业有限公司</a:t>
            </a:r>
            <a:endParaRPr lang="zh-CN" altLang="en-US" sz="2400">
              <a:solidFill>
                <a:schemeClr val="bg1"/>
              </a:solidFill>
              <a:latin typeface="Arial" panose="020B0604020202020204" pitchFamily="34" charset="0"/>
              <a:ea typeface="微软雅黑" panose="020B0503020204020204" charset="-122"/>
            </a:endParaRPr>
          </a:p>
        </p:txBody>
      </p:sp>
      <p:sp>
        <p:nvSpPr>
          <p:cNvPr id="5" name="文本框 4"/>
          <p:cNvSpPr txBox="1"/>
          <p:nvPr/>
        </p:nvSpPr>
        <p:spPr>
          <a:xfrm>
            <a:off x="6061075" y="1252220"/>
            <a:ext cx="5048250" cy="1037590"/>
          </a:xfrm>
          <a:prstGeom prst="rect">
            <a:avLst/>
          </a:prstGeom>
          <a:noFill/>
        </p:spPr>
        <p:txBody>
          <a:bodyPr wrap="square" rtlCol="0" anchor="t">
            <a:spAutoFit/>
          </a:bodyPr>
          <a:p>
            <a:pPr algn="l">
              <a:lnSpc>
                <a:spcPct val="114000"/>
              </a:lnSpc>
            </a:pPr>
            <a:r>
              <a:rPr lang="zh-CN" altLang="en-US" dirty="0">
                <a:solidFill>
                  <a:schemeClr val="bg1"/>
                </a:solidFill>
                <a:latin typeface="Arial" panose="020B0604020202020204" pitchFamily="34" charset="0"/>
                <a:ea typeface="微软雅黑" panose="020B0503020204020204" charset="-122"/>
                <a:sym typeface="Arial" panose="020B0604020202020204" pitchFamily="34" charset="0"/>
              </a:rPr>
              <a:t>目录外药品符合申报条件为：</a:t>
            </a:r>
            <a:endParaRPr lang="en-US" altLang="zh-CN" sz="1800" dirty="0">
              <a:solidFill>
                <a:schemeClr val="bg1"/>
              </a:solidFill>
              <a:latin typeface="Arial" panose="020B0604020202020204" pitchFamily="34" charset="0"/>
              <a:ea typeface="微软雅黑" panose="020B0503020204020204" charset="-122"/>
              <a:sym typeface="Arial" panose="020B0604020202020204" pitchFamily="34" charset="0"/>
            </a:endParaRPr>
          </a:p>
          <a:p>
            <a:pPr algn="l">
              <a:lnSpc>
                <a:spcPct val="114000"/>
              </a:lnSpc>
            </a:pPr>
            <a:r>
              <a:rPr dirty="0">
                <a:solidFill>
                  <a:schemeClr val="bg1"/>
                </a:solidFill>
                <a:latin typeface="Arial" panose="020B0604020202020204" pitchFamily="34" charset="0"/>
                <a:ea typeface="微软雅黑" panose="020B0503020204020204" charset="-122"/>
                <a:sym typeface="Arial" panose="020B0604020202020204" pitchFamily="34" charset="0"/>
              </a:rPr>
              <a:t>20</a:t>
            </a:r>
            <a:r>
              <a:rPr lang="en-US" dirty="0">
                <a:solidFill>
                  <a:schemeClr val="bg1"/>
                </a:solidFill>
                <a:latin typeface="Arial" panose="020B0604020202020204" pitchFamily="34" charset="0"/>
                <a:ea typeface="微软雅黑" panose="020B0503020204020204" charset="-122"/>
                <a:sym typeface="Arial" panose="020B0604020202020204" pitchFamily="34" charset="0"/>
              </a:rPr>
              <a:t>1</a:t>
            </a:r>
            <a:r>
              <a:rPr dirty="0">
                <a:solidFill>
                  <a:schemeClr val="bg1"/>
                </a:solidFill>
                <a:latin typeface="Arial" panose="020B0604020202020204" pitchFamily="34" charset="0"/>
                <a:ea typeface="微软雅黑" panose="020B0503020204020204" charset="-122"/>
                <a:sym typeface="Arial" panose="020B0604020202020204" pitchFamily="34" charset="0"/>
              </a:rPr>
              <a:t>9 年1月1日至 2024年6月30日</a:t>
            </a:r>
            <a:r>
              <a:rPr lang="zh-CN" altLang="en-US" dirty="0">
                <a:solidFill>
                  <a:schemeClr val="bg1"/>
                </a:solidFill>
                <a:latin typeface="Arial" panose="020B0604020202020204" pitchFamily="34" charset="0"/>
                <a:ea typeface="微软雅黑" panose="020B0503020204020204" charset="-122"/>
                <a:sym typeface="Arial" panose="020B0604020202020204" pitchFamily="34" charset="0"/>
              </a:rPr>
              <a:t>期间，经国家药监部门批准上市的新通用名药品</a:t>
            </a:r>
            <a:endParaRPr lang="zh-CN" altLang="en-US"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1320165" y="93980"/>
            <a:ext cx="7035800" cy="741045"/>
          </a:xfrm>
        </p:spPr>
        <p:txBody>
          <a:bodyPr/>
          <a:p>
            <a:r>
              <a:rPr lang="zh-CN" altLang="en-US">
                <a:sym typeface="+mn-ea"/>
              </a:rPr>
              <a:t>四.创新性信息</a:t>
            </a:r>
            <a:endParaRPr lang="zh-CN" altLang="en-US">
              <a:sym typeface="+mn-ea"/>
            </a:endParaRPr>
          </a:p>
        </p:txBody>
      </p:sp>
      <p:graphicFrame>
        <p:nvGraphicFramePr>
          <p:cNvPr id="3" name="表格 2"/>
          <p:cNvGraphicFramePr/>
          <p:nvPr>
            <p:custDataLst>
              <p:tags r:id="rId1"/>
            </p:custDataLst>
          </p:nvPr>
        </p:nvGraphicFramePr>
        <p:xfrm>
          <a:off x="1123950" y="3671570"/>
          <a:ext cx="10497185" cy="2154555"/>
        </p:xfrm>
        <a:graphic>
          <a:graphicData uri="http://schemas.openxmlformats.org/drawingml/2006/table">
            <a:tbl>
              <a:tblPr firstRow="1" bandRow="1">
                <a:tableStyleId>{5C22544A-7EE6-4342-B048-85BDC9FD1C3A}</a:tableStyleId>
              </a:tblPr>
              <a:tblGrid>
                <a:gridCol w="6961505"/>
                <a:gridCol w="3535680"/>
              </a:tblGrid>
              <a:tr h="468630">
                <a:tc>
                  <a:txBody>
                    <a:bodyPr/>
                    <a:p>
                      <a:pPr algn="ctr" eaLnBrk="0">
                        <a:lnSpc>
                          <a:spcPct val="109000"/>
                        </a:lnSpc>
                        <a:buClrTx/>
                        <a:buSzTx/>
                        <a:buFontTx/>
                        <a:buNone/>
                      </a:pPr>
                      <a:r>
                        <a:rPr sz="1600" b="1"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sym typeface="+mn-ea"/>
                        </a:rPr>
                        <a:t>主要创新点</a:t>
                      </a:r>
                      <a:endParaRPr lang="zh-CN" altLang="en-US" sz="1600" b="1"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sym typeface="+mn-ea"/>
                      </a:endParaRPr>
                    </a:p>
                  </a:txBody>
                  <a:tcPr marL="86893" marR="86893" marT="43446" marB="43446"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2F2F2"/>
                    </a:solidFill>
                  </a:tcPr>
                </a:tc>
                <a:tc>
                  <a:txBody>
                    <a:bodyPr/>
                    <a:p>
                      <a:pPr algn="ctr" eaLnBrk="0">
                        <a:lnSpc>
                          <a:spcPct val="109000"/>
                        </a:lnSpc>
                        <a:buClrTx/>
                        <a:buSzTx/>
                        <a:buFontTx/>
                        <a:buNone/>
                      </a:pPr>
                      <a:r>
                        <a:rPr sz="1600" b="1"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sym typeface="+mn-ea"/>
                        </a:rPr>
                        <a:t>创新带来的疗效或安全性方面的优势</a:t>
                      </a:r>
                      <a:endParaRPr sz="1600" b="1"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sym typeface="+mn-ea"/>
                      </a:endParaRPr>
                    </a:p>
                  </a:txBody>
                  <a:tcPr marL="86893" marR="86893" marT="43446" marB="43446"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2F2F2"/>
                    </a:solidFill>
                  </a:tcPr>
                </a:tc>
              </a:tr>
              <a:tr h="1685925">
                <a:tc>
                  <a:txBody>
                    <a:bodyPr/>
                    <a:p>
                      <a:pPr algn="l" rtl="0" eaLnBrk="0">
                        <a:lnSpc>
                          <a:spcPct val="123000"/>
                        </a:lnSpc>
                        <a:spcBef>
                          <a:spcPts val="5"/>
                        </a:spcBef>
                        <a:buClrTx/>
                        <a:buSzTx/>
                        <a:buFontTx/>
                      </a:pP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1、帕拉米韦氯化钠注射液（</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100ml</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0.15g</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100ml</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0.3g</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为大输液型制剂，对于低龄儿童患者和肾功能损害患者不利于做相应的剂量调整，而</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我司帕拉米韦注射液（20ml∶0.2g）为</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高浓度的小水针制剂，稀释后非常便于儿童、肾功能损害患者的剂量调整；</a:t>
                      </a:r>
                      <a:endPar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rtl="0" eaLnBrk="0">
                        <a:lnSpc>
                          <a:spcPct val="123000"/>
                        </a:lnSpc>
                        <a:spcBef>
                          <a:spcPts val="5"/>
                        </a:spcBef>
                        <a:buClrTx/>
                        <a:buSzTx/>
                        <a:buFontTx/>
                      </a:pPr>
                      <a:endPar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rtl="0" eaLnBrk="0">
                        <a:lnSpc>
                          <a:spcPct val="123000"/>
                        </a:lnSpc>
                        <a:spcBef>
                          <a:spcPts val="5"/>
                        </a:spcBef>
                        <a:buClrTx/>
                        <a:buSzTx/>
                        <a:buFontTx/>
                      </a:pPr>
                      <a:r>
                        <a:rPr lang="en-US" altLang="zh-CN" sz="120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、对于需要限制钠离子摄入的患者，采用葡萄糖注射液稀释更适合患者的用药。同时葡萄糖输液稀释液有利于及时为感染患者提供能量补充。</a:t>
                      </a:r>
                      <a:endPar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marL="252095" marR="252095" marT="144145"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en-US" altLang="zh-CN" sz="1200">
                          <a:solidFill>
                            <a:schemeClr val="tx1"/>
                          </a:solidFill>
                          <a:latin typeface="微软雅黑" panose="020B0503020204020204" charset="-122"/>
                          <a:ea typeface="微软雅黑" panose="020B0503020204020204" charset="-122"/>
                          <a:cs typeface="微软雅黑" panose="020B0503020204020204" charset="-122"/>
                        </a:rPr>
                        <a:t>1</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）可稀释的</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小水针更</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适合低龄儿童以及</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肾损伤患者（儿童及成人）</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实现剂量</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个体</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化调整，给药更为准确，临床更为安全、配制更为方便。</a:t>
                      </a:r>
                      <a:endParaRPr lang="zh-CN" altLang="en-US" sz="1200">
                        <a:solidFill>
                          <a:schemeClr val="tx1"/>
                        </a:solidFill>
                        <a:latin typeface="微软雅黑" panose="020B0503020204020204" charset="-122"/>
                        <a:ea typeface="微软雅黑" panose="020B0503020204020204" charset="-122"/>
                        <a:cs typeface="微软雅黑" panose="020B0503020204020204" charset="-122"/>
                      </a:endParaRPr>
                    </a:p>
                    <a:p>
                      <a:pPr>
                        <a:buNone/>
                      </a:pPr>
                      <a:r>
                        <a:rPr lang="en-US" altLang="zh-CN" sz="12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）可</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用葡萄糖注射液稀释的小水针，相比大输液的帕拉米韦氯化钠注射液，其中</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水分及氯化钠的摄入量较低，对于心衰、肾衰、水肿患者用药更为安全。</a:t>
                      </a:r>
                      <a:endParaRPr lang="zh-CN" altLang="en-US" sz="1200">
                        <a:solidFill>
                          <a:schemeClr val="tx1"/>
                        </a:solidFill>
                        <a:latin typeface="微软雅黑" panose="020B0503020204020204" charset="-122"/>
                        <a:ea typeface="微软雅黑" panose="020B0503020204020204" charset="-122"/>
                        <a:cs typeface="微软雅黑" panose="020B0503020204020204" charset="-122"/>
                      </a:endParaRPr>
                    </a:p>
                  </a:txBody>
                  <a:tcPr marL="252095" marR="252095" marT="144145"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4" name="文本框 3"/>
          <p:cNvSpPr txBox="1"/>
          <p:nvPr>
            <p:custDataLst>
              <p:tags r:id="rId2"/>
            </p:custDataLst>
          </p:nvPr>
        </p:nvSpPr>
        <p:spPr>
          <a:xfrm>
            <a:off x="8276590" y="6175375"/>
            <a:ext cx="3344545" cy="860425"/>
          </a:xfrm>
          <a:prstGeom prst="rect">
            <a:avLst/>
          </a:prstGeom>
          <a:noFill/>
        </p:spPr>
        <p:txBody>
          <a:bodyPr wrap="square" rtlCol="0" anchor="t">
            <a:spAutoFit/>
          </a:bodyPr>
          <a:p>
            <a:r>
              <a:rPr lang="zh-CN" altLang="en-US" sz="1000">
                <a:latin typeface="微软雅黑" panose="020B0503020204020204" charset="-122"/>
                <a:ea typeface="微软雅黑" panose="020B0503020204020204" charset="-122"/>
                <a:cs typeface="微软雅黑" panose="020B0503020204020204" charset="-122"/>
                <a:sym typeface="+mn-ea"/>
              </a:rPr>
              <a:t>参考文献：</a:t>
            </a:r>
            <a:endParaRPr lang="zh-CN" altLang="en-US" sz="1000">
              <a:latin typeface="微软雅黑" panose="020B0503020204020204" charset="-122"/>
              <a:ea typeface="微软雅黑" panose="020B0503020204020204" charset="-122"/>
              <a:cs typeface="微软雅黑" panose="020B0503020204020204" charset="-122"/>
            </a:endParaRPr>
          </a:p>
          <a:p>
            <a:r>
              <a:rPr lang="en-US" altLang="zh-CN" sz="1000">
                <a:latin typeface="微软雅黑" panose="020B0503020204020204" charset="-122"/>
                <a:ea typeface="微软雅黑" panose="020B0503020204020204" charset="-122"/>
                <a:cs typeface="微软雅黑" panose="020B0503020204020204" charset="-122"/>
                <a:sym typeface="+mn-ea"/>
              </a:rPr>
              <a:t>1</a:t>
            </a:r>
            <a:r>
              <a:rPr lang="zh-CN" altLang="en-US" sz="1000">
                <a:latin typeface="微软雅黑" panose="020B0503020204020204" charset="-122"/>
                <a:ea typeface="微软雅黑" panose="020B0503020204020204" charset="-122"/>
                <a:cs typeface="微软雅黑" panose="020B0503020204020204" charset="-122"/>
                <a:sym typeface="+mn-ea"/>
              </a:rPr>
              <a:t>、国外</a:t>
            </a:r>
            <a:r>
              <a:rPr lang="zh-CN" sz="1000">
                <a:latin typeface="微软雅黑" panose="020B0503020204020204" charset="-122"/>
                <a:ea typeface="微软雅黑" panose="020B0503020204020204" charset="-122"/>
                <a:cs typeface="微软雅黑" panose="020B0503020204020204" charset="-122"/>
                <a:sym typeface="+mn-ea"/>
              </a:rPr>
              <a:t>帕拉米韦注射液（</a:t>
            </a:r>
            <a:r>
              <a:rPr lang="en-US" altLang="zh-CN" sz="1000">
                <a:latin typeface="微软雅黑" panose="020B0503020204020204" charset="-122"/>
                <a:ea typeface="微软雅黑" panose="020B0503020204020204" charset="-122"/>
                <a:cs typeface="微软雅黑" panose="020B0503020204020204" charset="-122"/>
                <a:sym typeface="+mn-ea"/>
              </a:rPr>
              <a:t>20ml</a:t>
            </a:r>
            <a:r>
              <a:rPr lang="zh-CN" altLang="en-US" sz="1000">
                <a:latin typeface="微软雅黑" panose="020B0503020204020204" charset="-122"/>
                <a:ea typeface="微软雅黑" panose="020B0503020204020204" charset="-122"/>
                <a:cs typeface="微软雅黑" panose="020B0503020204020204" charset="-122"/>
                <a:sym typeface="+mn-ea"/>
              </a:rPr>
              <a:t>：</a:t>
            </a:r>
            <a:r>
              <a:rPr lang="en-US" altLang="zh-CN" sz="1000">
                <a:latin typeface="微软雅黑" panose="020B0503020204020204" charset="-122"/>
                <a:ea typeface="微软雅黑" panose="020B0503020204020204" charset="-122"/>
                <a:cs typeface="微软雅黑" panose="020B0503020204020204" charset="-122"/>
                <a:sym typeface="+mn-ea"/>
              </a:rPr>
              <a:t>0.2g</a:t>
            </a:r>
            <a:r>
              <a:rPr lang="zh-CN" altLang="en-US" sz="1000">
                <a:latin typeface="微软雅黑" panose="020B0503020204020204" charset="-122"/>
                <a:ea typeface="微软雅黑" panose="020B0503020204020204" charset="-122"/>
                <a:cs typeface="微软雅黑" panose="020B0503020204020204" charset="-122"/>
                <a:sym typeface="+mn-ea"/>
              </a:rPr>
              <a:t>）说明书</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en-US" altLang="zh-CN" sz="1000">
                <a:latin typeface="微软雅黑" panose="020B0503020204020204" charset="-122"/>
                <a:ea typeface="微软雅黑" panose="020B0503020204020204" charset="-122"/>
                <a:cs typeface="微软雅黑" panose="020B0503020204020204" charset="-122"/>
                <a:sym typeface="+mn-ea"/>
              </a:rPr>
              <a:t>2</a:t>
            </a:r>
            <a:r>
              <a:rPr lang="zh-CN" altLang="en-US" sz="1000">
                <a:latin typeface="微软雅黑" panose="020B0503020204020204" charset="-122"/>
                <a:ea typeface="微软雅黑" panose="020B0503020204020204" charset="-122"/>
                <a:cs typeface="微软雅黑" panose="020B0503020204020204" charset="-122"/>
                <a:sym typeface="+mn-ea"/>
              </a:rPr>
              <a:t>、</a:t>
            </a:r>
            <a:r>
              <a:rPr lang="zh-CN" sz="1000">
                <a:latin typeface="微软雅黑" panose="020B0503020204020204" charset="-122"/>
                <a:ea typeface="微软雅黑" panose="020B0503020204020204" charset="-122"/>
                <a:cs typeface="微软雅黑" panose="020B0503020204020204" charset="-122"/>
                <a:sym typeface="+mn-ea"/>
              </a:rPr>
              <a:t>国内帕拉米韦注射液（</a:t>
            </a:r>
            <a:r>
              <a:rPr lang="en-US" altLang="zh-CN" sz="1000">
                <a:latin typeface="微软雅黑" panose="020B0503020204020204" charset="-122"/>
                <a:ea typeface="微软雅黑" panose="020B0503020204020204" charset="-122"/>
                <a:cs typeface="微软雅黑" panose="020B0503020204020204" charset="-122"/>
                <a:sym typeface="+mn-ea"/>
              </a:rPr>
              <a:t>20ml</a:t>
            </a:r>
            <a:r>
              <a:rPr lang="zh-CN" altLang="en-US" sz="1000">
                <a:latin typeface="微软雅黑" panose="020B0503020204020204" charset="-122"/>
                <a:ea typeface="微软雅黑" panose="020B0503020204020204" charset="-122"/>
                <a:cs typeface="微软雅黑" panose="020B0503020204020204" charset="-122"/>
                <a:sym typeface="+mn-ea"/>
              </a:rPr>
              <a:t>：</a:t>
            </a:r>
            <a:r>
              <a:rPr lang="en-US" altLang="zh-CN" sz="1000">
                <a:latin typeface="微软雅黑" panose="020B0503020204020204" charset="-122"/>
                <a:ea typeface="微软雅黑" panose="020B0503020204020204" charset="-122"/>
                <a:cs typeface="微软雅黑" panose="020B0503020204020204" charset="-122"/>
                <a:sym typeface="+mn-ea"/>
              </a:rPr>
              <a:t>0.2g</a:t>
            </a:r>
            <a:r>
              <a:rPr lang="zh-CN" altLang="en-US" sz="1000">
                <a:latin typeface="微软雅黑" panose="020B0503020204020204" charset="-122"/>
                <a:ea typeface="微软雅黑" panose="020B0503020204020204" charset="-122"/>
                <a:cs typeface="微软雅黑" panose="020B0503020204020204" charset="-122"/>
                <a:sym typeface="+mn-ea"/>
              </a:rPr>
              <a:t>）说明书</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en-US" altLang="zh-CN" sz="1000">
                <a:latin typeface="微软雅黑" panose="020B0503020204020204" charset="-122"/>
                <a:ea typeface="微软雅黑" panose="020B0503020204020204" charset="-122"/>
                <a:cs typeface="微软雅黑" panose="020B0503020204020204" charset="-122"/>
                <a:sym typeface="+mn-ea"/>
              </a:rPr>
              <a:t>3</a:t>
            </a:r>
            <a:r>
              <a:rPr lang="zh-CN" altLang="en-US" sz="1000">
                <a:latin typeface="微软雅黑" panose="020B0503020204020204" charset="-122"/>
                <a:ea typeface="微软雅黑" panose="020B0503020204020204" charset="-122"/>
                <a:cs typeface="微软雅黑" panose="020B0503020204020204" charset="-122"/>
                <a:sym typeface="+mn-ea"/>
              </a:rPr>
              <a:t>、国内</a:t>
            </a:r>
            <a:r>
              <a:rPr lang="zh-CN" sz="1000">
                <a:latin typeface="微软雅黑" panose="020B0503020204020204" charset="-122"/>
                <a:ea typeface="微软雅黑" panose="020B0503020204020204" charset="-122"/>
                <a:cs typeface="微软雅黑" panose="020B0503020204020204" charset="-122"/>
                <a:sym typeface="+mn-ea"/>
              </a:rPr>
              <a:t>帕拉米韦氯化钠注射液（</a:t>
            </a:r>
            <a:r>
              <a:rPr lang="en-US" altLang="zh-CN" sz="1000">
                <a:latin typeface="微软雅黑" panose="020B0503020204020204" charset="-122"/>
                <a:ea typeface="微软雅黑" panose="020B0503020204020204" charset="-122"/>
                <a:cs typeface="微软雅黑" panose="020B0503020204020204" charset="-122"/>
                <a:sym typeface="+mn-ea"/>
              </a:rPr>
              <a:t>100ml</a:t>
            </a:r>
            <a:r>
              <a:rPr lang="zh-CN" altLang="en-US" sz="1000">
                <a:latin typeface="微软雅黑" panose="020B0503020204020204" charset="-122"/>
                <a:ea typeface="微软雅黑" panose="020B0503020204020204" charset="-122"/>
                <a:cs typeface="微软雅黑" panose="020B0503020204020204" charset="-122"/>
                <a:sym typeface="+mn-ea"/>
              </a:rPr>
              <a:t>：</a:t>
            </a:r>
            <a:r>
              <a:rPr lang="en-US" altLang="zh-CN" sz="1000">
                <a:latin typeface="微软雅黑" panose="020B0503020204020204" charset="-122"/>
                <a:ea typeface="微软雅黑" panose="020B0503020204020204" charset="-122"/>
                <a:cs typeface="微软雅黑" panose="020B0503020204020204" charset="-122"/>
                <a:sym typeface="+mn-ea"/>
              </a:rPr>
              <a:t>0.3g</a:t>
            </a:r>
            <a:r>
              <a:rPr lang="zh-CN" altLang="en-US" sz="1000">
                <a:latin typeface="微软雅黑" panose="020B0503020204020204" charset="-122"/>
                <a:ea typeface="微软雅黑" panose="020B0503020204020204" charset="-122"/>
                <a:cs typeface="微软雅黑" panose="020B0503020204020204" charset="-122"/>
                <a:sym typeface="+mn-ea"/>
              </a:rPr>
              <a:t>）说明书</a:t>
            </a:r>
            <a:endParaRPr lang="zh-CN" altLang="en-US" sz="1000">
              <a:latin typeface="微软雅黑" panose="020B0503020204020204" charset="-122"/>
              <a:ea typeface="微软雅黑" panose="020B0503020204020204" charset="-122"/>
              <a:cs typeface="微软雅黑" panose="020B0503020204020204" charset="-122"/>
              <a:sym typeface="+mn-ea"/>
            </a:endParaRPr>
          </a:p>
          <a:p>
            <a:endParaRPr lang="zh-CN" altLang="en-US" sz="1000">
              <a:latin typeface="微软雅黑" panose="020B0503020204020204" charset="-122"/>
              <a:ea typeface="微软雅黑" panose="020B0503020204020204" charset="-122"/>
              <a:cs typeface="微软雅黑" panose="020B0503020204020204" charset="-122"/>
              <a:sym typeface="+mn-ea"/>
            </a:endParaRPr>
          </a:p>
        </p:txBody>
      </p:sp>
      <p:graphicFrame>
        <p:nvGraphicFramePr>
          <p:cNvPr id="27" name="table 27"/>
          <p:cNvGraphicFramePr>
            <a:graphicFrameLocks noGrp="1"/>
          </p:cNvGraphicFramePr>
          <p:nvPr>
            <p:custDataLst>
              <p:tags r:id="rId3"/>
            </p:custDataLst>
          </p:nvPr>
        </p:nvGraphicFramePr>
        <p:xfrm>
          <a:off x="1096645" y="1667510"/>
          <a:ext cx="10524490" cy="1544320"/>
        </p:xfrm>
        <a:graphic>
          <a:graphicData uri="http://schemas.openxmlformats.org/drawingml/2006/table">
            <a:tbl>
              <a:tblPr/>
              <a:tblGrid>
                <a:gridCol w="5262245"/>
                <a:gridCol w="5262245"/>
              </a:tblGrid>
              <a:tr h="521335">
                <a:tc>
                  <a:txBody>
                    <a:bodyPr/>
                    <a:p>
                      <a:pPr algn="ctr" rtl="0" eaLnBrk="0">
                        <a:lnSpc>
                          <a:spcPct val="109000"/>
                        </a:lnSpc>
                      </a:pPr>
                      <a:r>
                        <a:rPr sz="1600" b="1"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是否为科技重大专项支持上市药品</a:t>
                      </a:r>
                      <a:endParaRPr sz="1600" b="1"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00428E"/>
                    </a:solidFill>
                  </a:tcPr>
                </a:tc>
                <a:tc>
                  <a:txBody>
                    <a:bodyPr/>
                    <a:p>
                      <a:pPr algn="ctr" rtl="0" eaLnBrk="0">
                        <a:lnSpc>
                          <a:spcPct val="107000"/>
                        </a:lnSpc>
                      </a:pPr>
                      <a:endParaRPr lang="en-US" altLang="en-US" sz="1600" dirty="0">
                        <a:latin typeface="微软雅黑" panose="020B0503020204020204" charset="-122"/>
                        <a:ea typeface="微软雅黑" panose="020B0503020204020204" charset="-122"/>
                      </a:endParaRPr>
                    </a:p>
                    <a:p>
                      <a:pPr marL="16510" indent="6985" algn="ctr" rtl="0" eaLnBrk="0">
                        <a:lnSpc>
                          <a:spcPct val="103000"/>
                        </a:lnSpc>
                        <a:spcBef>
                          <a:spcPts val="5"/>
                        </a:spcBef>
                      </a:pPr>
                      <a:endParaRPr lang="zh-CN" sz="160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bg1">
                        <a:lumMod val="95000"/>
                      </a:schemeClr>
                    </a:solidFill>
                  </a:tcPr>
                </a:tc>
              </a:tr>
              <a:tr h="511175">
                <a:tc>
                  <a:txBody>
                    <a:bodyPr/>
                    <a:p>
                      <a:pPr algn="ctr" rtl="0" eaLnBrk="0">
                        <a:lnSpc>
                          <a:spcPct val="109000"/>
                        </a:lnSpc>
                        <a:buNone/>
                      </a:pPr>
                      <a:r>
                        <a:rPr lang="zh-CN" altLang="en-US" sz="1600" b="1"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是否为自主知识产权的创新药</a:t>
                      </a:r>
                      <a:endParaRPr lang="zh-CN" altLang="en-US" sz="1600" b="1"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00428E"/>
                    </a:solidFill>
                  </a:tcPr>
                </a:tc>
                <a:tc>
                  <a:txBody>
                    <a:bodyPr/>
                    <a:p>
                      <a:pPr marL="16510" indent="6985" algn="ctr" rtl="0" eaLnBrk="0">
                        <a:lnSpc>
                          <a:spcPct val="103000"/>
                        </a:lnSpc>
                        <a:spcBef>
                          <a:spcPts val="5"/>
                        </a:spcBef>
                        <a:buNone/>
                      </a:pPr>
                      <a:endParaRPr lang="zh-CN" sz="16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6510" indent="6985" algn="ctr" rtl="0" eaLnBrk="0">
                        <a:lnSpc>
                          <a:spcPct val="103000"/>
                        </a:lnSpc>
                        <a:spcBef>
                          <a:spcPts val="5"/>
                        </a:spcBef>
                        <a:buNone/>
                      </a:pPr>
                      <a:endParaRPr lang="zh-CN" altLang="en-US" sz="16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tcPr>
                </a:tc>
              </a:tr>
              <a:tr h="511810">
                <a:tc>
                  <a:txBody>
                    <a:bodyPr/>
                    <a:p>
                      <a:pPr algn="ctr" rtl="0" eaLnBrk="0">
                        <a:lnSpc>
                          <a:spcPct val="109000"/>
                        </a:lnSpc>
                        <a:buNone/>
                      </a:pPr>
                      <a:r>
                        <a:rPr lang="zh-CN" altLang="en-US" sz="1600" b="1"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药品注册分类</a:t>
                      </a:r>
                      <a:endParaRPr lang="zh-CN" altLang="en-US" sz="1600" b="1"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00428E"/>
                    </a:solidFill>
                  </a:tcPr>
                </a:tc>
                <a:tc>
                  <a:txBody>
                    <a:bodyPr/>
                    <a:p>
                      <a:pPr marL="16510" indent="6985" algn="ctr" rtl="0" eaLnBrk="0">
                        <a:lnSpc>
                          <a:spcPct val="103000"/>
                        </a:lnSpc>
                        <a:spcBef>
                          <a:spcPts val="5"/>
                        </a:spcBef>
                        <a:buNone/>
                      </a:pPr>
                      <a:endParaRPr lang="en-US" altLang="zh-CN" sz="160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6510" indent="6985" algn="ctr" rtl="0" eaLnBrk="0">
                        <a:lnSpc>
                          <a:spcPct val="103000"/>
                        </a:lnSpc>
                        <a:spcBef>
                          <a:spcPts val="5"/>
                        </a:spcBef>
                        <a:buNone/>
                      </a:pPr>
                      <a:endParaRPr lang="zh-CN" altLang="en-US" sz="160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bg1">
                        <a:lumMod val="95000"/>
                      </a:schemeClr>
                    </a:solidFill>
                  </a:tcPr>
                </a:tc>
              </a:tr>
            </a:tbl>
          </a:graphicData>
        </a:graphic>
      </p:graphicFrame>
      <p:sp>
        <p:nvSpPr>
          <p:cNvPr id="6" name="文本框 5"/>
          <p:cNvSpPr txBox="1"/>
          <p:nvPr>
            <p:custDataLst>
              <p:tags r:id="rId4"/>
            </p:custDataLst>
          </p:nvPr>
        </p:nvSpPr>
        <p:spPr>
          <a:xfrm>
            <a:off x="8396605" y="1769110"/>
            <a:ext cx="447675" cy="337185"/>
          </a:xfrm>
          <a:prstGeom prst="rect">
            <a:avLst/>
          </a:prstGeom>
          <a:noFill/>
        </p:spPr>
        <p:txBody>
          <a:bodyPr wrap="square" rtlCol="0" anchor="t">
            <a:spAutoFit/>
          </a:bodyPr>
          <a:p>
            <a:r>
              <a:rPr lang="zh-CN" sz="1600" b="1" spc="-5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rPr>
              <a:t>否</a:t>
            </a:r>
            <a:endParaRPr lang="zh-CN" sz="1600" b="1" spc="-5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5"/>
            </p:custDataLst>
          </p:nvPr>
        </p:nvSpPr>
        <p:spPr>
          <a:xfrm>
            <a:off x="8396605" y="2267585"/>
            <a:ext cx="447675" cy="337185"/>
          </a:xfrm>
          <a:prstGeom prst="rect">
            <a:avLst/>
          </a:prstGeom>
          <a:noFill/>
        </p:spPr>
        <p:txBody>
          <a:bodyPr wrap="square" rtlCol="0" anchor="t">
            <a:spAutoFit/>
          </a:bodyPr>
          <a:p>
            <a:r>
              <a:rPr lang="zh-CN" sz="1600" b="1" spc="-5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rPr>
              <a:t>否</a:t>
            </a:r>
            <a:endParaRPr lang="zh-CN" sz="1600" b="1" spc="-5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custDataLst>
              <p:tags r:id="rId6"/>
            </p:custDataLst>
          </p:nvPr>
        </p:nvSpPr>
        <p:spPr>
          <a:xfrm>
            <a:off x="8343265" y="2766060"/>
            <a:ext cx="538480" cy="337185"/>
          </a:xfrm>
          <a:prstGeom prst="rect">
            <a:avLst/>
          </a:prstGeom>
          <a:noFill/>
        </p:spPr>
        <p:txBody>
          <a:bodyPr wrap="square" rtlCol="0" anchor="t">
            <a:spAutoFit/>
          </a:bodyPr>
          <a:p>
            <a:r>
              <a:rPr lang="zh-CN" sz="1600" b="1" spc="-5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rPr>
              <a:t>3类</a:t>
            </a:r>
            <a:endParaRPr lang="zh-CN" sz="1600" b="1" spc="-50" dirty="0">
              <a:ln w="3175" cap="flat" cmpd="sng">
                <a:noFill/>
                <a:prstDash val="solid"/>
                <a:miter lim="0"/>
              </a:ln>
              <a:solidFill>
                <a:srgbClr val="00418A">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table 117"/>
          <p:cNvGraphicFramePr>
            <a:graphicFrameLocks noGrp="1"/>
          </p:cNvGraphicFramePr>
          <p:nvPr>
            <p:custDataLst>
              <p:tags r:id="rId1"/>
            </p:custDataLst>
          </p:nvPr>
        </p:nvGraphicFramePr>
        <p:xfrm>
          <a:off x="1151255" y="4194810"/>
          <a:ext cx="10429875" cy="1402715"/>
        </p:xfrm>
        <a:graphic>
          <a:graphicData uri="http://schemas.openxmlformats.org/drawingml/2006/table">
            <a:tbl>
              <a:tblPr/>
              <a:tblGrid>
                <a:gridCol w="10429875"/>
              </a:tblGrid>
              <a:tr h="1402715">
                <a:tc>
                  <a:txBody>
                    <a:bodyPr/>
                    <a:p>
                      <a:pPr algn="l" rtl="0" eaLnBrk="0">
                        <a:lnSpc>
                          <a:spcPct val="157000"/>
                        </a:lnSpc>
                      </a:pPr>
                      <a:endParaRPr lang="en-US" altLang="en-US" sz="1400" b="0" dirty="0">
                        <a:latin typeface="微软雅黑" panose="020B0503020204020204" charset="-122"/>
                        <a:ea typeface="微软雅黑" panose="020B0503020204020204" charset="-122"/>
                        <a:cs typeface="微软雅黑" panose="020B0503020204020204" charset="-122"/>
                      </a:endParaRPr>
                    </a:p>
                    <a:p>
                      <a:pPr marL="98425" indent="0" algn="l" rtl="0" eaLnBrk="0" fontAlgn="auto">
                        <a:lnSpc>
                          <a:spcPct val="150000"/>
                        </a:lnSpc>
                        <a:spcBef>
                          <a:spcPts val="0"/>
                        </a:spcBef>
                        <a:buClrTx/>
                        <a:buSzTx/>
                        <a:buFontTx/>
                      </a:pPr>
                      <a:r>
                        <a:rPr sz="1400" b="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lang="zh-CN" altLang="en-US" sz="1400" b="0" dirty="0" smtClean="0">
                          <a:latin typeface="微软雅黑" panose="020B0503020204020204" charset="-122"/>
                          <a:ea typeface="微软雅黑" panose="020B0503020204020204" charset="-122"/>
                          <a:cs typeface="微软雅黑" panose="020B0503020204020204" charset="-122"/>
                        </a:rPr>
                        <a:t>目前医保目录内仅有南新制药的帕拉米韦氯化钠注射液，在中国公立医疗机构终端销售额超过8亿元，</a:t>
                      </a:r>
                      <a:r>
                        <a:rPr lang="zh-CN" altLang="en-US" sz="1400" b="0" dirty="0" smtClean="0">
                          <a:latin typeface="微软雅黑" panose="020B0503020204020204" charset="-122"/>
                          <a:ea typeface="微软雅黑" panose="020B0503020204020204" charset="-122"/>
                          <a:cs typeface="微软雅黑" panose="020B0503020204020204" charset="-122"/>
                          <a:sym typeface="+mn-ea"/>
                        </a:rPr>
                        <a:t>帕拉米韦注射液为仿制（原研美国BioCryst）</a:t>
                      </a:r>
                      <a:r>
                        <a:rPr lang="zh-CN" altLang="en-US" sz="1400" b="0" dirty="0" smtClean="0">
                          <a:latin typeface="微软雅黑" panose="020B0503020204020204" charset="-122"/>
                          <a:ea typeface="微软雅黑" panose="020B0503020204020204" charset="-122"/>
                          <a:cs typeface="微软雅黑" panose="020B0503020204020204" charset="-122"/>
                        </a:rPr>
                        <a:t>，并过一致性评价，能够保证产品疗效与安全性，并</a:t>
                      </a:r>
                      <a:r>
                        <a:rPr lang="zh-CN" altLang="en-US" sz="1400" b="0" dirty="0" smtClean="0">
                          <a:latin typeface="微软雅黑" panose="020B0503020204020204" charset="-122"/>
                          <a:ea typeface="微软雅黑" panose="020B0503020204020204" charset="-122"/>
                          <a:cs typeface="微软雅黑" panose="020B0503020204020204" charset="-122"/>
                          <a:sym typeface="+mn-ea"/>
                        </a:rPr>
                        <a:t>打破独家垄断格局，</a:t>
                      </a:r>
                      <a:r>
                        <a:rPr lang="zh-CN" altLang="en-US" sz="1400" b="0" dirty="0" smtClean="0">
                          <a:latin typeface="微软雅黑" panose="020B0503020204020204" charset="-122"/>
                          <a:ea typeface="微软雅黑" panose="020B0503020204020204" charset="-122"/>
                          <a:cs typeface="微软雅黑" panose="020B0503020204020204" charset="-122"/>
                        </a:rPr>
                        <a:t>有利于市场竞争，进一步降低医疗费用。</a:t>
                      </a:r>
                      <a:endParaRPr lang="zh-CN" altLang="en-US" sz="1400" b="0" dirty="0" smtClean="0">
                        <a:latin typeface="微软雅黑" panose="020B0503020204020204" charset="-122"/>
                        <a:ea typeface="微软雅黑" panose="020B0503020204020204" charset="-122"/>
                        <a:cs typeface="微软雅黑" panose="020B0503020204020204" charset="-122"/>
                      </a:endParaRPr>
                    </a:p>
                  </a:txBody>
                  <a:tcPr marL="0" marR="0" marT="0" marB="107950" vert="horz">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r>
            </a:tbl>
          </a:graphicData>
        </a:graphic>
      </p:graphicFrame>
      <p:graphicFrame>
        <p:nvGraphicFramePr>
          <p:cNvPr id="6" name="table 117"/>
          <p:cNvGraphicFramePr>
            <a:graphicFrameLocks noGrp="1"/>
          </p:cNvGraphicFramePr>
          <p:nvPr>
            <p:custDataLst>
              <p:tags r:id="rId2"/>
            </p:custDataLst>
          </p:nvPr>
        </p:nvGraphicFramePr>
        <p:xfrm>
          <a:off x="1146810" y="5843270"/>
          <a:ext cx="10429875" cy="1143000"/>
        </p:xfrm>
        <a:graphic>
          <a:graphicData uri="http://schemas.openxmlformats.org/drawingml/2006/table">
            <a:tbl>
              <a:tblPr/>
              <a:tblGrid>
                <a:gridCol w="10429875"/>
              </a:tblGrid>
              <a:tr h="1143000">
                <a:tc>
                  <a:txBody>
                    <a:bodyPr/>
                    <a:p>
                      <a:pPr algn="l" rtl="0" eaLnBrk="0">
                        <a:lnSpc>
                          <a:spcPct val="157000"/>
                        </a:lnSpc>
                      </a:pPr>
                      <a:r>
                        <a:rPr lang="en-US" altLang="en-US" sz="1400" b="0" dirty="0">
                          <a:latin typeface="微软雅黑" panose="020B0503020204020204" charset="-122"/>
                          <a:ea typeface="微软雅黑" panose="020B0503020204020204" charset="-122"/>
                          <a:cs typeface="微软雅黑" panose="020B0503020204020204" charset="-122"/>
                        </a:rPr>
                        <a:t> </a:t>
                      </a:r>
                      <a:endParaRPr lang="en-US" altLang="en-US" sz="1400" b="0" dirty="0">
                        <a:latin typeface="微软雅黑" panose="020B0503020204020204" charset="-122"/>
                        <a:ea typeface="微软雅黑" panose="020B0503020204020204" charset="-122"/>
                        <a:cs typeface="微软雅黑" panose="020B0503020204020204" charset="-122"/>
                      </a:endParaRPr>
                    </a:p>
                    <a:p>
                      <a:pPr algn="l" rtl="0" eaLnBrk="0">
                        <a:lnSpc>
                          <a:spcPct val="157000"/>
                        </a:lnSpc>
                      </a:pPr>
                      <a:r>
                        <a:rPr lang="en-US" altLang="en-US" sz="1400" b="0" dirty="0">
                          <a:latin typeface="微软雅黑" panose="020B0503020204020204" charset="-122"/>
                          <a:ea typeface="微软雅黑" panose="020B0503020204020204" charset="-122"/>
                          <a:cs typeface="微软雅黑" panose="020B0503020204020204" charset="-122"/>
                        </a:rPr>
                        <a:t>➢  帕拉米韦制剂上市多年，因此对帕拉米韦制剂已经具有一定的临床管理经验；</a:t>
                      </a:r>
                      <a:endParaRPr lang="en-US" altLang="en-US" sz="1400" b="0" dirty="0">
                        <a:latin typeface="微软雅黑" panose="020B0503020204020204" charset="-122"/>
                        <a:ea typeface="微软雅黑" panose="020B0503020204020204" charset="-122"/>
                        <a:cs typeface="微软雅黑" panose="020B0503020204020204" charset="-122"/>
                      </a:endParaRPr>
                    </a:p>
                    <a:p>
                      <a:pPr algn="l" rtl="0" eaLnBrk="0">
                        <a:lnSpc>
                          <a:spcPct val="157000"/>
                        </a:lnSpc>
                      </a:pPr>
                      <a:r>
                        <a:rPr lang="en-US" altLang="en-US" sz="1400" b="0" dirty="0">
                          <a:latin typeface="微软雅黑" panose="020B0503020204020204" charset="-122"/>
                          <a:ea typeface="微软雅黑" panose="020B0503020204020204" charset="-122"/>
                          <a:cs typeface="微软雅黑" panose="020B0503020204020204" charset="-122"/>
                        </a:rPr>
                        <a:t>➢  具有明确适应症和用法用量表述、病理和临床诊断标准以及权威指南，临床路径推荐和指导使用，临床管理难度低。</a:t>
                      </a:r>
                      <a:endParaRPr lang="zh-CN" altLang="en-US" sz="1400" b="0" dirty="0" smtClean="0">
                        <a:latin typeface="微软雅黑" panose="020B0503020204020204" charset="-122"/>
                        <a:ea typeface="微软雅黑" panose="020B0503020204020204" charset="-122"/>
                        <a:cs typeface="微软雅黑" panose="020B0503020204020204" charset="-122"/>
                      </a:endParaRPr>
                    </a:p>
                  </a:txBody>
                  <a:tcPr marL="0" marR="0" marT="0" marB="0" vert="horz">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r>
            </a:tbl>
          </a:graphicData>
        </a:graphic>
      </p:graphicFrame>
      <p:sp>
        <p:nvSpPr>
          <p:cNvPr id="2" name="标题 1"/>
          <p:cNvSpPr>
            <a:spLocks noGrp="1"/>
          </p:cNvSpPr>
          <p:nvPr>
            <p:ph type="title" idx="4294967295"/>
          </p:nvPr>
        </p:nvSpPr>
        <p:spPr>
          <a:xfrm>
            <a:off x="1320165" y="93980"/>
            <a:ext cx="7035800" cy="741045"/>
          </a:xfrm>
        </p:spPr>
        <p:txBody>
          <a:bodyPr/>
          <a:p>
            <a:r>
              <a:rPr lang="zh-CN" altLang="en-US">
                <a:sym typeface="+mn-ea"/>
              </a:rPr>
              <a:t>五.公平性信息</a:t>
            </a:r>
            <a:endParaRPr lang="zh-CN" altLang="en-US">
              <a:sym typeface="+mn-ea"/>
            </a:endParaRPr>
          </a:p>
        </p:txBody>
      </p:sp>
      <p:graphicFrame>
        <p:nvGraphicFramePr>
          <p:cNvPr id="116" name="table 116"/>
          <p:cNvGraphicFramePr>
            <a:graphicFrameLocks noGrp="1"/>
          </p:cNvGraphicFramePr>
          <p:nvPr>
            <p:custDataLst>
              <p:tags r:id="rId3"/>
            </p:custDataLst>
          </p:nvPr>
        </p:nvGraphicFramePr>
        <p:xfrm>
          <a:off x="1146810" y="1343660"/>
          <a:ext cx="10433685" cy="1285240"/>
        </p:xfrm>
        <a:graphic>
          <a:graphicData uri="http://schemas.openxmlformats.org/drawingml/2006/table">
            <a:tbl>
              <a:tblPr/>
              <a:tblGrid>
                <a:gridCol w="10433685"/>
              </a:tblGrid>
              <a:tr h="1285240">
                <a:tc>
                  <a:txBody>
                    <a:bodyPr/>
                    <a:p>
                      <a:pPr algn="l" rtl="0" eaLnBrk="0">
                        <a:lnSpc>
                          <a:spcPct val="102000"/>
                        </a:lnSpc>
                      </a:pPr>
                      <a:endParaRPr lang="en-US" altLang="en-US" sz="1400" b="0" dirty="0">
                        <a:ln>
                          <a:noFill/>
                        </a:ln>
                        <a:latin typeface="微软雅黑" panose="020B0503020204020204" charset="-122"/>
                        <a:ea typeface="微软雅黑" panose="020B0503020204020204" charset="-122"/>
                      </a:endParaRPr>
                    </a:p>
                    <a:p>
                      <a:pPr marL="97790" indent="0" algn="l" rtl="0" eaLnBrk="0" fontAlgn="auto">
                        <a:lnSpc>
                          <a:spcPct val="150000"/>
                        </a:lnSpc>
                        <a:spcBef>
                          <a:spcPts val="0"/>
                        </a:spcBef>
                      </a:pPr>
                      <a:r>
                        <a:rPr sz="1400" b="0" spc="-10" dirty="0">
                          <a:ln>
                            <a:noFill/>
                          </a:ln>
                          <a:solidFill>
                            <a:srgbClr val="000000">
                              <a:alpha val="100000"/>
                            </a:srgbClr>
                          </a:solidFill>
                          <a:latin typeface="微软雅黑" panose="020B0503020204020204" charset="-122"/>
                          <a:ea typeface="微软雅黑" panose="020B0503020204020204" charset="-122"/>
                          <a:cs typeface="MS Gothic" panose="020B0609070205080204" charset="-128"/>
                          <a:sym typeface="+mn-ea"/>
                        </a:rPr>
                        <a:t>➢</a:t>
                      </a:r>
                      <a:r>
                        <a:rPr lang="zh-CN" altLang="en-US" sz="1400" b="0" dirty="0" smtClean="0">
                          <a:ln>
                            <a:noFill/>
                          </a:ln>
                          <a:latin typeface="微软雅黑" panose="020B0503020204020204" charset="-122"/>
                          <a:ea typeface="微软雅黑" panose="020B0503020204020204" charset="-122"/>
                          <a:sym typeface="+mn-ea"/>
                        </a:rPr>
                        <a:t>流感流行病学最显著的特点：突然爆发、迅速扩散，造成不同程度的流行及人为恐慌，而一直以来帕拉米韦氯化钠注射液为国内独家品种，疫情期间容易出现供应不足和哄抬物价等情况，帕拉米韦注射液的引入有利于满足需求、稳定物价、造福百姓。</a:t>
                      </a:r>
                      <a:endParaRPr lang="zh-CN" altLang="en-US" sz="1400" b="0" dirty="0" smtClean="0">
                        <a:ln>
                          <a:noFill/>
                        </a:ln>
                        <a:latin typeface="微软雅黑" panose="020B0503020204020204" charset="-122"/>
                        <a:ea typeface="微软雅黑" panose="020B0503020204020204" charset="-122"/>
                        <a:sym typeface="+mn-ea"/>
                      </a:endParaRPr>
                    </a:p>
                    <a:p>
                      <a:pPr marL="97790" indent="0" algn="l" rtl="0" eaLnBrk="0" fontAlgn="auto">
                        <a:lnSpc>
                          <a:spcPct val="150000"/>
                        </a:lnSpc>
                        <a:spcBef>
                          <a:spcPts val="0"/>
                        </a:spcBef>
                      </a:pPr>
                      <a:r>
                        <a:rPr sz="1400" b="0" spc="-10" dirty="0">
                          <a:ln>
                            <a:noFill/>
                          </a:ln>
                          <a:solidFill>
                            <a:srgbClr val="000000">
                              <a:alpha val="100000"/>
                            </a:srgbClr>
                          </a:solidFill>
                          <a:latin typeface="微软雅黑" panose="020B0503020204020204" charset="-122"/>
                          <a:ea typeface="微软雅黑" panose="020B0503020204020204" charset="-122"/>
                          <a:cs typeface="MS Gothic" panose="020B0609070205080204" charset="-128"/>
                          <a:sym typeface="+mn-ea"/>
                        </a:rPr>
                        <a:t>➢</a:t>
                      </a:r>
                      <a:r>
                        <a:rPr lang="zh-CN" altLang="en-US" sz="1400" b="0" dirty="0" smtClean="0">
                          <a:ln>
                            <a:noFill/>
                          </a:ln>
                          <a:latin typeface="微软雅黑" panose="020B0503020204020204" charset="-122"/>
                          <a:ea typeface="微软雅黑" panose="020B0503020204020204" charset="-122"/>
                          <a:sym typeface="+mn-ea"/>
                        </a:rPr>
                        <a:t>相比帕拉米韦氯化钠注射液，帕拉米韦注射液有效满足了低龄儿童以及心衰、肾衰、水肿患者更为安全的用药需求。</a:t>
                      </a:r>
                      <a:endParaRPr lang="zh-CN" altLang="en-US" sz="1400" b="0" dirty="0" smtClean="0">
                        <a:ln>
                          <a:noFill/>
                        </a:ln>
                        <a:latin typeface="微软雅黑" panose="020B0503020204020204" charset="-122"/>
                        <a:ea typeface="微软雅黑" panose="020B0503020204020204" charset="-122"/>
                        <a:sym typeface="+mn-ea"/>
                      </a:endParaRPr>
                    </a:p>
                  </a:txBody>
                  <a:tcPr marL="0" marR="0" marT="0" marB="107950" vert="horz">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r>
            </a:tbl>
          </a:graphicData>
        </a:graphic>
      </p:graphicFrame>
      <p:sp>
        <p:nvSpPr>
          <p:cNvPr id="122" name="textbox 122"/>
          <p:cNvSpPr/>
          <p:nvPr>
            <p:custDataLst>
              <p:tags r:id="rId4"/>
            </p:custDataLst>
          </p:nvPr>
        </p:nvSpPr>
        <p:spPr>
          <a:xfrm>
            <a:off x="1151255" y="1146810"/>
            <a:ext cx="3067685" cy="377825"/>
          </a:xfrm>
          <a:prstGeom prst="rect">
            <a:avLst/>
          </a:prstGeom>
          <a:solidFill>
            <a:srgbClr val="00428E"/>
          </a:solidFill>
        </p:spPr>
        <p:txBody>
          <a:bodyPr vert="horz" wrap="square" lIns="215900" tIns="0" rIns="0" bIns="0" anchor="ctr" anchorCtr="0"/>
          <a:p>
            <a:pPr algn="l" rtl="0" eaLnBrk="0">
              <a:lnSpc>
                <a:spcPct val="103000"/>
              </a:lnSpc>
            </a:pPr>
            <a:r>
              <a:rPr lang="zh-CN"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所治疗疾病对公众健康的影响</a:t>
            </a:r>
            <a:endParaRPr lang="zh-CN"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122"/>
          <p:cNvSpPr/>
          <p:nvPr>
            <p:custDataLst>
              <p:tags r:id="rId5"/>
            </p:custDataLst>
          </p:nvPr>
        </p:nvSpPr>
        <p:spPr>
          <a:xfrm>
            <a:off x="1155700" y="4084320"/>
            <a:ext cx="1692910" cy="377825"/>
          </a:xfrm>
          <a:prstGeom prst="rect">
            <a:avLst/>
          </a:prstGeom>
          <a:solidFill>
            <a:srgbClr val="00428E"/>
          </a:solidFill>
        </p:spPr>
        <p:txBody>
          <a:bodyPr vert="horz" wrap="square" lIns="215900" tIns="0" rIns="0" bIns="0" anchor="ctr" anchorCtr="0"/>
          <a:p>
            <a:pPr algn="l" rtl="0" eaLnBrk="0">
              <a:lnSpc>
                <a:spcPct val="103000"/>
              </a:lnSpc>
            </a:pPr>
            <a:r>
              <a:rPr lang="zh-CN"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弥补目录短板</a:t>
            </a:r>
            <a:endParaRPr lang="zh-CN"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122"/>
          <p:cNvSpPr/>
          <p:nvPr>
            <p:custDataLst>
              <p:tags r:id="rId6"/>
            </p:custDataLst>
          </p:nvPr>
        </p:nvSpPr>
        <p:spPr>
          <a:xfrm>
            <a:off x="1151255" y="5681980"/>
            <a:ext cx="1882775" cy="377825"/>
          </a:xfrm>
          <a:prstGeom prst="rect">
            <a:avLst/>
          </a:prstGeom>
          <a:solidFill>
            <a:srgbClr val="00428E"/>
          </a:solidFill>
        </p:spPr>
        <p:txBody>
          <a:bodyPr vert="horz" wrap="square" lIns="215900" tIns="0" rIns="0" bIns="0" anchor="ctr" anchorCtr="0"/>
          <a:p>
            <a:pPr algn="l" rtl="0" eaLnBrk="0">
              <a:lnSpc>
                <a:spcPct val="103000"/>
              </a:lnSpc>
            </a:pPr>
            <a:r>
              <a:rPr lang="zh-CN"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临床管理难度低</a:t>
            </a:r>
            <a:endParaRPr lang="zh-CN"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graphicFrame>
        <p:nvGraphicFramePr>
          <p:cNvPr id="8" name="table 117"/>
          <p:cNvGraphicFramePr>
            <a:graphicFrameLocks noGrp="1"/>
          </p:cNvGraphicFramePr>
          <p:nvPr>
            <p:custDataLst>
              <p:tags r:id="rId7"/>
            </p:custDataLst>
          </p:nvPr>
        </p:nvGraphicFramePr>
        <p:xfrm>
          <a:off x="1155700" y="2900045"/>
          <a:ext cx="10429875" cy="1082675"/>
        </p:xfrm>
        <a:graphic>
          <a:graphicData uri="http://schemas.openxmlformats.org/drawingml/2006/table">
            <a:tbl>
              <a:tblPr/>
              <a:tblGrid>
                <a:gridCol w="10429875"/>
              </a:tblGrid>
              <a:tr h="1082675">
                <a:tc>
                  <a:txBody>
                    <a:bodyPr/>
                    <a:p>
                      <a:pPr algn="l" rtl="0" eaLnBrk="0">
                        <a:lnSpc>
                          <a:spcPct val="157000"/>
                        </a:lnSpc>
                      </a:pPr>
                      <a:endParaRPr lang="en-US" altLang="en-US" sz="1400" b="0" dirty="0">
                        <a:latin typeface="微软雅黑" panose="020B0503020204020204" charset="-122"/>
                        <a:ea typeface="微软雅黑" panose="020B0503020204020204" charset="-122"/>
                        <a:cs typeface="微软雅黑" panose="020B0503020204020204" charset="-122"/>
                      </a:endParaRPr>
                    </a:p>
                    <a:p>
                      <a:pPr marL="98425" indent="0" algn="l" rtl="0" eaLnBrk="0" fontAlgn="auto">
                        <a:lnSpc>
                          <a:spcPct val="150000"/>
                        </a:lnSpc>
                        <a:spcBef>
                          <a:spcPts val="0"/>
                        </a:spcBef>
                        <a:buClrTx/>
                        <a:buSzTx/>
                        <a:buFontTx/>
                      </a:pPr>
                      <a:r>
                        <a:rPr sz="1400" b="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lang="zh-CN" altLang="en-US" sz="1400" b="0" dirty="0" smtClean="0">
                          <a:latin typeface="微软雅黑" panose="020B0503020204020204" charset="-122"/>
                          <a:ea typeface="微软雅黑" panose="020B0503020204020204" charset="-122"/>
                          <a:cs typeface="微软雅黑" panose="020B0503020204020204" charset="-122"/>
                        </a:rPr>
                        <a:t>帕拉米韦注射液满足了参保人员中特殊群体如低龄儿童、肾功能损伤、及心衰、水肿患者的安全用药需求，与目前医保目录中帕拉米韦氯化钠注射液的治疗费用基本持平，符合</a:t>
                      </a:r>
                      <a:r>
                        <a:rPr lang="en-US" altLang="zh-CN" sz="1400" b="0" dirty="0" smtClean="0">
                          <a:latin typeface="微软雅黑" panose="020B0503020204020204" charset="-122"/>
                          <a:ea typeface="微软雅黑" panose="020B0503020204020204" charset="-122"/>
                          <a:cs typeface="微软雅黑" panose="020B0503020204020204" charset="-122"/>
                        </a:rPr>
                        <a:t>“</a:t>
                      </a:r>
                      <a:r>
                        <a:rPr lang="zh-CN" altLang="en-US" sz="1400" b="0" dirty="0" smtClean="0">
                          <a:latin typeface="微软雅黑" panose="020B0503020204020204" charset="-122"/>
                          <a:ea typeface="微软雅黑" panose="020B0503020204020204" charset="-122"/>
                          <a:cs typeface="微软雅黑" panose="020B0503020204020204" charset="-122"/>
                        </a:rPr>
                        <a:t>保基本</a:t>
                      </a:r>
                      <a:r>
                        <a:rPr lang="en-US" altLang="zh-CN" sz="1400" b="0" dirty="0" smtClean="0">
                          <a:latin typeface="微软雅黑" panose="020B0503020204020204" charset="-122"/>
                          <a:ea typeface="微软雅黑" panose="020B0503020204020204" charset="-122"/>
                          <a:cs typeface="微软雅黑" panose="020B0503020204020204" charset="-122"/>
                        </a:rPr>
                        <a:t>”</a:t>
                      </a:r>
                      <a:r>
                        <a:rPr lang="zh-CN" altLang="en-US" sz="1400" b="0" dirty="0" smtClean="0">
                          <a:latin typeface="微软雅黑" panose="020B0503020204020204" charset="-122"/>
                          <a:ea typeface="微软雅黑" panose="020B0503020204020204" charset="-122"/>
                          <a:cs typeface="微软雅黑" panose="020B0503020204020204" charset="-122"/>
                        </a:rPr>
                        <a:t>原则。</a:t>
                      </a:r>
                      <a:endParaRPr lang="zh-CN" altLang="en-US" sz="1400" b="0" dirty="0" smtClean="0">
                        <a:latin typeface="微软雅黑" panose="020B0503020204020204" charset="-122"/>
                        <a:ea typeface="微软雅黑" panose="020B0503020204020204" charset="-122"/>
                        <a:cs typeface="微软雅黑" panose="020B0503020204020204" charset="-122"/>
                      </a:endParaRPr>
                    </a:p>
                  </a:txBody>
                  <a:tcPr marL="0" marR="0" marT="0" marB="107950" vert="horz" anchor="t" anchorCtr="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r>
            </a:tbl>
          </a:graphicData>
        </a:graphic>
      </p:graphicFrame>
      <p:sp>
        <p:nvSpPr>
          <p:cNvPr id="9" name="textbox 122"/>
          <p:cNvSpPr/>
          <p:nvPr>
            <p:custDataLst>
              <p:tags r:id="rId8"/>
            </p:custDataLst>
          </p:nvPr>
        </p:nvSpPr>
        <p:spPr>
          <a:xfrm>
            <a:off x="1151255" y="2704465"/>
            <a:ext cx="2372995" cy="377825"/>
          </a:xfrm>
          <a:prstGeom prst="rect">
            <a:avLst/>
          </a:prstGeom>
          <a:solidFill>
            <a:srgbClr val="00428E"/>
          </a:solidFill>
        </p:spPr>
        <p:txBody>
          <a:bodyPr vert="horz" wrap="square" lIns="215900" tIns="0" rIns="0" bIns="0" anchor="ctr" anchorCtr="0"/>
          <a:p>
            <a:pPr algn="l" rtl="0" eaLnBrk="0">
              <a:lnSpc>
                <a:spcPct val="103000"/>
              </a:lnSpc>
            </a:pPr>
            <a:r>
              <a:rPr lang="zh-CN"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符合</a:t>
            </a:r>
            <a:r>
              <a:rPr lang="en-US" altLang="zh-CN"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lang="zh-CN" altLang="en-US"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保基本</a:t>
            </a:r>
            <a:r>
              <a:rPr lang="en-US" altLang="zh-CN"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a:t>
            </a:r>
            <a:r>
              <a:rPr lang="zh-CN" altLang="en-US"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原则</a:t>
            </a:r>
            <a:endParaRPr lang="zh-CN" altLang="en-US" sz="1600" b="1" spc="0" dirty="0">
              <a:ln w="3175" cap="flat" cmpd="sng">
                <a:no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21"/>
          <p:cNvSpPr>
            <a:spLocks noGrp="1"/>
          </p:cNvSpPr>
          <p:nvPr>
            <p:ph type="title" idx="4294967295"/>
          </p:nvPr>
        </p:nvSpPr>
        <p:spPr>
          <a:xfrm>
            <a:off x="1320165" y="93980"/>
            <a:ext cx="7035800" cy="741045"/>
          </a:xfrm>
        </p:spPr>
        <p:txBody>
          <a:bodyPr/>
          <a:p>
            <a:r>
              <a:rPr lang="zh-CN" altLang="en-US"/>
              <a:t>目录</a:t>
            </a:r>
            <a:endParaRPr lang="zh-CN" altLang="en-US"/>
          </a:p>
        </p:txBody>
      </p:sp>
      <p:graphicFrame>
        <p:nvGraphicFramePr>
          <p:cNvPr id="24" name="table 4"/>
          <p:cNvGraphicFramePr>
            <a:graphicFrameLocks noGrp="1"/>
          </p:cNvGraphicFramePr>
          <p:nvPr>
            <p:custDataLst>
              <p:tags r:id="rId1"/>
            </p:custDataLst>
          </p:nvPr>
        </p:nvGraphicFramePr>
        <p:xfrm>
          <a:off x="1207135" y="1578610"/>
          <a:ext cx="10395585" cy="692785"/>
        </p:xfrm>
        <a:graphic>
          <a:graphicData uri="http://schemas.openxmlformats.org/drawingml/2006/table">
            <a:tbl>
              <a:tblPr/>
              <a:tblGrid>
                <a:gridCol w="10395585"/>
              </a:tblGrid>
              <a:tr h="692785">
                <a:tc>
                  <a:txBody>
                    <a:bodyPr/>
                    <a:p>
                      <a:pPr algn="l" rtl="0" eaLnBrk="0">
                        <a:lnSpc>
                          <a:spcPct val="151000"/>
                        </a:lnSpc>
                      </a:pPr>
                      <a:endParaRPr lang="en-US" altLang="en-US" sz="950" dirty="0">
                        <a:effectLst>
                          <a:outerShdw blurRad="38100" dist="25400" dir="5400000" algn="ctr" rotWithShape="0">
                            <a:srgbClr val="6E747A">
                              <a:alpha val="43000"/>
                            </a:srgbClr>
                          </a:outerShdw>
                        </a:effectLst>
                      </a:endParaRPr>
                    </a:p>
                    <a:p>
                      <a:pPr algn="l" rtl="0" eaLnBrk="0">
                        <a:lnSpc>
                          <a:spcPct val="9000"/>
                        </a:lnSpc>
                      </a:pPr>
                      <a:endParaRPr lang="en-US" altLang="en-US" sz="100" dirty="0">
                        <a:effectLst>
                          <a:outerShdw blurRad="38100" dist="25400" dir="5400000" algn="ctr" rotWithShape="0">
                            <a:srgbClr val="6E747A">
                              <a:alpha val="43000"/>
                            </a:srgbClr>
                          </a:outerShdw>
                        </a:effectLst>
                      </a:endParaRPr>
                    </a:p>
                    <a:p>
                      <a:pPr marL="566420" algn="l" rtl="0" eaLnBrk="0">
                        <a:lnSpc>
                          <a:spcPct val="98000"/>
                        </a:lnSpc>
                      </a:pPr>
                      <a:r>
                        <a:rPr sz="2280" b="1" spc="-10" dirty="0">
                          <a:solidFill>
                            <a:srgbClr val="00418A"/>
                          </a:solidFill>
                          <a:effectLst/>
                          <a:latin typeface="微软雅黑" panose="020B0503020204020204" charset="-122"/>
                          <a:ea typeface="微软雅黑" panose="020B0503020204020204" charset="-122"/>
                          <a:cs typeface="微软雅黑" panose="020B0503020204020204" charset="-122"/>
                        </a:rPr>
                        <a:t>药品基</a:t>
                      </a:r>
                      <a:r>
                        <a:rPr sz="2280" b="1" spc="0" dirty="0">
                          <a:solidFill>
                            <a:srgbClr val="00418A"/>
                          </a:solidFill>
                          <a:effectLst/>
                          <a:latin typeface="微软雅黑" panose="020B0503020204020204" charset="-122"/>
                          <a:ea typeface="微软雅黑" panose="020B0503020204020204" charset="-122"/>
                          <a:cs typeface="微软雅黑" panose="020B0503020204020204" charset="-122"/>
                        </a:rPr>
                        <a:t>本信息</a:t>
                      </a:r>
                      <a:endParaRPr lang="en-US" altLang="en-US" sz="2280" b="1" spc="0" dirty="0">
                        <a:solidFill>
                          <a:srgbClr val="00418A"/>
                        </a:solidFill>
                        <a:effectLst/>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bl>
          </a:graphicData>
        </a:graphic>
      </p:graphicFrame>
      <p:graphicFrame>
        <p:nvGraphicFramePr>
          <p:cNvPr id="25" name="table 5"/>
          <p:cNvGraphicFramePr>
            <a:graphicFrameLocks noGrp="1"/>
          </p:cNvGraphicFramePr>
          <p:nvPr>
            <p:custDataLst>
              <p:tags r:id="rId2"/>
            </p:custDataLst>
          </p:nvPr>
        </p:nvGraphicFramePr>
        <p:xfrm>
          <a:off x="1207135" y="2550160"/>
          <a:ext cx="10395585" cy="699135"/>
        </p:xfrm>
        <a:graphic>
          <a:graphicData uri="http://schemas.openxmlformats.org/drawingml/2006/table">
            <a:tbl>
              <a:tblPr/>
              <a:tblGrid>
                <a:gridCol w="10395585"/>
              </a:tblGrid>
              <a:tr h="699135">
                <a:tc>
                  <a:txBody>
                    <a:bodyPr/>
                    <a:p>
                      <a:pPr algn="l" rtl="0" eaLnBrk="0">
                        <a:lnSpc>
                          <a:spcPct val="153000"/>
                        </a:lnSpc>
                      </a:pPr>
                      <a:endParaRPr lang="en-US" altLang="en-US" sz="950" dirty="0"/>
                    </a:p>
                    <a:p>
                      <a:pPr algn="l" rtl="0" eaLnBrk="0">
                        <a:lnSpc>
                          <a:spcPct val="8000"/>
                        </a:lnSpc>
                      </a:pPr>
                      <a:endParaRPr lang="en-US" altLang="en-US" sz="100" dirty="0">
                        <a:effectLst/>
                      </a:endParaRPr>
                    </a:p>
                    <a:p>
                      <a:pPr marL="566420" algn="l" rtl="0" eaLnBrk="0">
                        <a:lnSpc>
                          <a:spcPct val="98000"/>
                        </a:lnSpc>
                        <a:buClrTx/>
                        <a:buSzTx/>
                        <a:buFontTx/>
                      </a:pPr>
                      <a:r>
                        <a:rPr sz="2280" b="1" spc="-10" dirty="0">
                          <a:solidFill>
                            <a:srgbClr val="00418A"/>
                          </a:solidFill>
                          <a:effectLst/>
                          <a:latin typeface="微软雅黑" panose="020B0503020204020204" charset="-122"/>
                          <a:ea typeface="微软雅黑" panose="020B0503020204020204" charset="-122"/>
                          <a:cs typeface="微软雅黑" panose="020B0503020204020204" charset="-122"/>
                        </a:rPr>
                        <a:t>安全性信息</a:t>
                      </a:r>
                      <a:endParaRPr sz="2280" b="1" spc="-10" dirty="0">
                        <a:solidFill>
                          <a:srgbClr val="00418A"/>
                        </a:solidFill>
                        <a:effectLst/>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6" name="table 6"/>
          <p:cNvGraphicFramePr>
            <a:graphicFrameLocks noGrp="1"/>
          </p:cNvGraphicFramePr>
          <p:nvPr>
            <p:custDataLst>
              <p:tags r:id="rId3"/>
            </p:custDataLst>
          </p:nvPr>
        </p:nvGraphicFramePr>
        <p:xfrm>
          <a:off x="1207135" y="4499610"/>
          <a:ext cx="10395585" cy="692150"/>
        </p:xfrm>
        <a:graphic>
          <a:graphicData uri="http://schemas.openxmlformats.org/drawingml/2006/table">
            <a:tbl>
              <a:tblPr/>
              <a:tblGrid>
                <a:gridCol w="10395585"/>
              </a:tblGrid>
              <a:tr h="692150">
                <a:tc>
                  <a:txBody>
                    <a:bodyPr/>
                    <a:p>
                      <a:pPr algn="l" rtl="0" eaLnBrk="0">
                        <a:lnSpc>
                          <a:spcPct val="153000"/>
                        </a:lnSpc>
                      </a:pPr>
                      <a:endParaRPr lang="en-US" altLang="en-US" sz="950" dirty="0"/>
                    </a:p>
                    <a:p>
                      <a:pPr algn="l" rtl="0" eaLnBrk="0">
                        <a:lnSpc>
                          <a:spcPct val="7000"/>
                        </a:lnSpc>
                      </a:pPr>
                      <a:endParaRPr lang="en-US" altLang="en-US" sz="100" dirty="0">
                        <a:effectLst/>
                      </a:endParaRPr>
                    </a:p>
                    <a:p>
                      <a:pPr marL="563880" algn="l" rtl="0" eaLnBrk="0">
                        <a:lnSpc>
                          <a:spcPct val="97000"/>
                        </a:lnSpc>
                      </a:pPr>
                      <a:r>
                        <a:rPr sz="2280" b="1" spc="-10" dirty="0">
                          <a:solidFill>
                            <a:srgbClr val="00418A"/>
                          </a:solidFill>
                          <a:effectLst/>
                          <a:latin typeface="微软雅黑" panose="020B0503020204020204" charset="-122"/>
                          <a:ea typeface="微软雅黑" panose="020B0503020204020204" charset="-122"/>
                          <a:cs typeface="微软雅黑" panose="020B0503020204020204" charset="-122"/>
                        </a:rPr>
                        <a:t>创新性信息</a:t>
                      </a:r>
                      <a:endParaRPr lang="en-US" altLang="en-US" sz="2280" b="1" spc="-10" dirty="0">
                        <a:solidFill>
                          <a:srgbClr val="00418A"/>
                        </a:solidFill>
                        <a:effectLst/>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7" name="table 7"/>
          <p:cNvGraphicFramePr>
            <a:graphicFrameLocks noGrp="1"/>
          </p:cNvGraphicFramePr>
          <p:nvPr>
            <p:custDataLst>
              <p:tags r:id="rId4"/>
            </p:custDataLst>
          </p:nvPr>
        </p:nvGraphicFramePr>
        <p:xfrm>
          <a:off x="1207135" y="3523615"/>
          <a:ext cx="10395585" cy="683260"/>
        </p:xfrm>
        <a:graphic>
          <a:graphicData uri="http://schemas.openxmlformats.org/drawingml/2006/table">
            <a:tbl>
              <a:tblPr/>
              <a:tblGrid>
                <a:gridCol w="10395585"/>
              </a:tblGrid>
              <a:tr h="683260">
                <a:tc>
                  <a:txBody>
                    <a:bodyPr/>
                    <a:p>
                      <a:pPr algn="l" rtl="0" eaLnBrk="0">
                        <a:lnSpc>
                          <a:spcPct val="152000"/>
                        </a:lnSpc>
                      </a:pPr>
                      <a:endParaRPr lang="en-US" altLang="en-US" sz="950" dirty="0"/>
                    </a:p>
                    <a:p>
                      <a:pPr algn="l" rtl="0" eaLnBrk="0">
                        <a:lnSpc>
                          <a:spcPct val="7000"/>
                        </a:lnSpc>
                      </a:pPr>
                      <a:endParaRPr lang="en-US" altLang="en-US" sz="100" dirty="0"/>
                    </a:p>
                    <a:p>
                      <a:pPr marL="566420" algn="l" rtl="0" eaLnBrk="0">
                        <a:lnSpc>
                          <a:spcPct val="97000"/>
                        </a:lnSpc>
                      </a:pPr>
                      <a:r>
                        <a:rPr sz="2280" b="1" spc="-10" dirty="0">
                          <a:solidFill>
                            <a:srgbClr val="00418A"/>
                          </a:solidFill>
                          <a:effectLst/>
                          <a:latin typeface="微软雅黑" panose="020B0503020204020204" charset="-122"/>
                          <a:ea typeface="微软雅黑" panose="020B0503020204020204" charset="-122"/>
                          <a:cs typeface="微软雅黑" panose="020B0503020204020204" charset="-122"/>
                        </a:rPr>
                        <a:t>有效性信息</a:t>
                      </a:r>
                      <a:endParaRPr lang="en-US" altLang="en-US" sz="2280" b="1" spc="-10" dirty="0">
                        <a:solidFill>
                          <a:srgbClr val="00418A"/>
                        </a:solidFill>
                        <a:effectLst/>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bl>
          </a:graphicData>
        </a:graphic>
      </p:graphicFrame>
      <p:graphicFrame>
        <p:nvGraphicFramePr>
          <p:cNvPr id="28" name="table 8"/>
          <p:cNvGraphicFramePr>
            <a:graphicFrameLocks noGrp="1"/>
          </p:cNvGraphicFramePr>
          <p:nvPr>
            <p:custDataLst>
              <p:tags r:id="rId5"/>
            </p:custDataLst>
          </p:nvPr>
        </p:nvGraphicFramePr>
        <p:xfrm>
          <a:off x="1201420" y="5459730"/>
          <a:ext cx="10401300" cy="694055"/>
        </p:xfrm>
        <a:graphic>
          <a:graphicData uri="http://schemas.openxmlformats.org/drawingml/2006/table">
            <a:tbl>
              <a:tblPr/>
              <a:tblGrid>
                <a:gridCol w="10401300"/>
              </a:tblGrid>
              <a:tr h="694055">
                <a:tc>
                  <a:txBody>
                    <a:bodyPr/>
                    <a:p>
                      <a:pPr algn="l" rtl="0" eaLnBrk="0">
                        <a:lnSpc>
                          <a:spcPct val="153000"/>
                        </a:lnSpc>
                      </a:pPr>
                      <a:endParaRPr lang="en-US" altLang="en-US" sz="950" dirty="0"/>
                    </a:p>
                    <a:p>
                      <a:pPr algn="l" rtl="0" eaLnBrk="0">
                        <a:lnSpc>
                          <a:spcPct val="7000"/>
                        </a:lnSpc>
                      </a:pPr>
                      <a:endParaRPr lang="en-US" altLang="en-US" sz="100" dirty="0">
                        <a:effectLst/>
                      </a:endParaRPr>
                    </a:p>
                    <a:p>
                      <a:pPr marL="567690" algn="l" rtl="0" eaLnBrk="0">
                        <a:lnSpc>
                          <a:spcPct val="97000"/>
                        </a:lnSpc>
                      </a:pPr>
                      <a:r>
                        <a:rPr sz="2280" b="1" spc="-10" dirty="0">
                          <a:solidFill>
                            <a:srgbClr val="00418A"/>
                          </a:solidFill>
                          <a:effectLst/>
                          <a:latin typeface="微软雅黑" panose="020B0503020204020204" charset="-122"/>
                          <a:ea typeface="微软雅黑" panose="020B0503020204020204" charset="-122"/>
                          <a:cs typeface="微软雅黑" panose="020B0503020204020204" charset="-122"/>
                        </a:rPr>
                        <a:t>公平性信息</a:t>
                      </a:r>
                      <a:endParaRPr lang="en-US" altLang="en-US" sz="2280" b="1" spc="-10" dirty="0">
                        <a:solidFill>
                          <a:srgbClr val="00418A"/>
                        </a:solidFill>
                        <a:effectLst/>
                        <a:latin typeface="微软雅黑" panose="020B0503020204020204" charset="-122"/>
                        <a:ea typeface="微软雅黑" panose="020B0503020204020204" charset="-122"/>
                        <a:cs typeface="微软雅黑" panose="020B0503020204020204" charset="-122"/>
                      </a:endParaRPr>
                    </a:p>
                  </a:txBody>
                  <a:tcPr marL="0" marR="0" marT="0" marB="0" vert="horz">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bl>
          </a:graphicData>
        </a:graphic>
      </p:graphicFrame>
      <p:sp>
        <p:nvSpPr>
          <p:cNvPr id="29" name="textbox 9"/>
          <p:cNvSpPr/>
          <p:nvPr>
            <p:custDataLst>
              <p:tags r:id="rId6"/>
            </p:custDataLst>
          </p:nvPr>
        </p:nvSpPr>
        <p:spPr>
          <a:xfrm>
            <a:off x="11006507" y="1703079"/>
            <a:ext cx="451968" cy="501448"/>
          </a:xfrm>
          <a:prstGeom prst="rect">
            <a:avLst/>
          </a:prstGeom>
          <a:solidFill>
            <a:srgbClr val="00418A"/>
          </a:solidFill>
        </p:spPr>
        <p:txBody>
          <a:bodyPr vert="horz" wrap="square" lIns="0" tIns="0" rIns="0" bIns="0"/>
          <a:p>
            <a:pPr algn="l" rtl="0" eaLnBrk="0">
              <a:lnSpc>
                <a:spcPct val="103000"/>
              </a:lnSpc>
            </a:pPr>
            <a:endParaRPr lang="en-US" altLang="en-US" sz="950" dirty="0"/>
          </a:p>
          <a:p>
            <a:pPr algn="l" rtl="0" eaLnBrk="0">
              <a:lnSpc>
                <a:spcPct val="8000"/>
              </a:lnSpc>
            </a:pPr>
            <a:endParaRPr lang="en-US" altLang="en-US" sz="100" dirty="0"/>
          </a:p>
          <a:p>
            <a:pPr marL="121920" algn="l" rtl="0" eaLnBrk="0">
              <a:lnSpc>
                <a:spcPct val="80000"/>
              </a:lnSpc>
            </a:pPr>
            <a:r>
              <a:rPr sz="1710" b="1" spc="-40" dirty="0">
                <a:solidFill>
                  <a:srgbClr val="FFFFFF">
                    <a:alpha val="100000"/>
                  </a:srgbClr>
                </a:solidFill>
                <a:latin typeface="Arial" panose="020B0604020202020204"/>
                <a:ea typeface="Arial" panose="020B0604020202020204"/>
                <a:cs typeface="Arial" panose="020B0604020202020204"/>
              </a:rPr>
              <a:t>01</a:t>
            </a:r>
            <a:endParaRPr lang="en-US" altLang="en-US" sz="1710" dirty="0"/>
          </a:p>
        </p:txBody>
      </p:sp>
      <p:sp>
        <p:nvSpPr>
          <p:cNvPr id="30" name="textbox 10"/>
          <p:cNvSpPr/>
          <p:nvPr>
            <p:custDataLst>
              <p:tags r:id="rId7"/>
            </p:custDataLst>
          </p:nvPr>
        </p:nvSpPr>
        <p:spPr>
          <a:xfrm>
            <a:off x="11012300" y="2674840"/>
            <a:ext cx="451968" cy="501448"/>
          </a:xfrm>
          <a:prstGeom prst="rect">
            <a:avLst/>
          </a:prstGeom>
          <a:solidFill>
            <a:srgbClr val="00418A"/>
          </a:solidFill>
        </p:spPr>
        <p:txBody>
          <a:bodyPr vert="horz" wrap="square" lIns="0" tIns="0" rIns="0" bIns="0"/>
          <a:p>
            <a:pPr algn="l" rtl="0" eaLnBrk="0">
              <a:lnSpc>
                <a:spcPct val="104000"/>
              </a:lnSpc>
            </a:pPr>
            <a:endParaRPr lang="en-US" altLang="en-US" sz="950" dirty="0"/>
          </a:p>
          <a:p>
            <a:pPr marL="121920" algn="l" rtl="0" eaLnBrk="0">
              <a:lnSpc>
                <a:spcPct val="80000"/>
              </a:lnSpc>
            </a:pPr>
            <a:r>
              <a:rPr sz="1710" b="1" spc="-40" dirty="0">
                <a:solidFill>
                  <a:srgbClr val="FFFFFF">
                    <a:alpha val="100000"/>
                  </a:srgbClr>
                </a:solidFill>
                <a:latin typeface="Arial" panose="020B0604020202020204"/>
                <a:ea typeface="Arial" panose="020B0604020202020204"/>
                <a:cs typeface="Arial" panose="020B0604020202020204"/>
              </a:rPr>
              <a:t>02</a:t>
            </a:r>
            <a:endParaRPr lang="en-US" altLang="en-US" sz="1710" dirty="0"/>
          </a:p>
        </p:txBody>
      </p:sp>
      <p:sp>
        <p:nvSpPr>
          <p:cNvPr id="31" name="textbox 11"/>
          <p:cNvSpPr/>
          <p:nvPr>
            <p:custDataLst>
              <p:tags r:id="rId8"/>
            </p:custDataLst>
          </p:nvPr>
        </p:nvSpPr>
        <p:spPr>
          <a:xfrm>
            <a:off x="11012300" y="3646601"/>
            <a:ext cx="451968" cy="501448"/>
          </a:xfrm>
          <a:prstGeom prst="rect">
            <a:avLst/>
          </a:prstGeom>
          <a:solidFill>
            <a:srgbClr val="00418A"/>
          </a:solidFill>
        </p:spPr>
        <p:txBody>
          <a:bodyPr vert="horz" wrap="square" lIns="0" tIns="0" rIns="0" bIns="0"/>
          <a:p>
            <a:pPr algn="l" rtl="0" eaLnBrk="0">
              <a:lnSpc>
                <a:spcPct val="104000"/>
              </a:lnSpc>
            </a:pPr>
            <a:endParaRPr lang="en-US" altLang="en-US" sz="950" dirty="0"/>
          </a:p>
          <a:p>
            <a:pPr marL="121920" algn="l" rtl="0" eaLnBrk="0">
              <a:lnSpc>
                <a:spcPct val="80000"/>
              </a:lnSpc>
              <a:spcBef>
                <a:spcPts val="5"/>
              </a:spcBef>
            </a:pPr>
            <a:r>
              <a:rPr sz="1710" b="1" spc="-40" dirty="0">
                <a:solidFill>
                  <a:srgbClr val="FFFFFF">
                    <a:alpha val="100000"/>
                  </a:srgbClr>
                </a:solidFill>
                <a:latin typeface="Arial" panose="020B0604020202020204"/>
                <a:ea typeface="Arial" panose="020B0604020202020204"/>
                <a:cs typeface="Arial" panose="020B0604020202020204"/>
              </a:rPr>
              <a:t>03</a:t>
            </a:r>
            <a:endParaRPr lang="en-US" altLang="en-US" sz="1710" dirty="0"/>
          </a:p>
        </p:txBody>
      </p:sp>
      <p:sp>
        <p:nvSpPr>
          <p:cNvPr id="32" name="textbox 12"/>
          <p:cNvSpPr/>
          <p:nvPr>
            <p:custDataLst>
              <p:tags r:id="rId9"/>
            </p:custDataLst>
          </p:nvPr>
        </p:nvSpPr>
        <p:spPr>
          <a:xfrm>
            <a:off x="11012300" y="4644431"/>
            <a:ext cx="451968" cy="501448"/>
          </a:xfrm>
          <a:prstGeom prst="rect">
            <a:avLst/>
          </a:prstGeom>
          <a:solidFill>
            <a:srgbClr val="00418A"/>
          </a:solidFill>
        </p:spPr>
        <p:txBody>
          <a:bodyPr vert="horz" wrap="square" lIns="0" tIns="0" rIns="0" bIns="0"/>
          <a:p>
            <a:pPr algn="l" rtl="0" eaLnBrk="0">
              <a:lnSpc>
                <a:spcPct val="104000"/>
              </a:lnSpc>
            </a:pPr>
            <a:endParaRPr lang="en-US" altLang="en-US" sz="950" dirty="0"/>
          </a:p>
          <a:p>
            <a:pPr algn="l" rtl="0" eaLnBrk="0">
              <a:lnSpc>
                <a:spcPct val="7000"/>
              </a:lnSpc>
            </a:pPr>
            <a:endParaRPr lang="en-US" altLang="en-US" sz="100" dirty="0"/>
          </a:p>
          <a:p>
            <a:pPr marL="121920" algn="l" rtl="0" eaLnBrk="0">
              <a:lnSpc>
                <a:spcPct val="80000"/>
              </a:lnSpc>
            </a:pPr>
            <a:r>
              <a:rPr sz="1710" b="1" spc="-40" dirty="0">
                <a:solidFill>
                  <a:srgbClr val="FFFFFF">
                    <a:alpha val="100000"/>
                  </a:srgbClr>
                </a:solidFill>
                <a:latin typeface="Arial" panose="020B0604020202020204"/>
                <a:ea typeface="Arial" panose="020B0604020202020204"/>
                <a:cs typeface="Arial" panose="020B0604020202020204"/>
              </a:rPr>
              <a:t>04</a:t>
            </a:r>
            <a:endParaRPr lang="en-US" altLang="en-US" sz="1710" dirty="0"/>
          </a:p>
        </p:txBody>
      </p:sp>
      <p:sp>
        <p:nvSpPr>
          <p:cNvPr id="33" name="textbox 13"/>
          <p:cNvSpPr/>
          <p:nvPr>
            <p:custDataLst>
              <p:tags r:id="rId10"/>
            </p:custDataLst>
          </p:nvPr>
        </p:nvSpPr>
        <p:spPr>
          <a:xfrm>
            <a:off x="11006507" y="5582882"/>
            <a:ext cx="451968" cy="501448"/>
          </a:xfrm>
          <a:prstGeom prst="rect">
            <a:avLst/>
          </a:prstGeom>
          <a:solidFill>
            <a:srgbClr val="00418A"/>
          </a:solidFill>
        </p:spPr>
        <p:txBody>
          <a:bodyPr vert="horz" wrap="square" lIns="0" tIns="0" rIns="0" bIns="0"/>
          <a:p>
            <a:pPr algn="l" rtl="0" eaLnBrk="0">
              <a:lnSpc>
                <a:spcPct val="104000"/>
              </a:lnSpc>
            </a:pPr>
            <a:endParaRPr lang="en-US" altLang="en-US" sz="950" dirty="0"/>
          </a:p>
          <a:p>
            <a:pPr algn="l" rtl="0" eaLnBrk="0">
              <a:lnSpc>
                <a:spcPct val="8000"/>
              </a:lnSpc>
            </a:pPr>
            <a:endParaRPr lang="en-US" altLang="en-US" sz="100" dirty="0"/>
          </a:p>
          <a:p>
            <a:pPr marL="121920" algn="l" rtl="0" eaLnBrk="0">
              <a:lnSpc>
                <a:spcPct val="80000"/>
              </a:lnSpc>
            </a:pPr>
            <a:r>
              <a:rPr sz="1710" b="1" spc="-40" dirty="0">
                <a:solidFill>
                  <a:srgbClr val="FFFFFF">
                    <a:alpha val="100000"/>
                  </a:srgbClr>
                </a:solidFill>
                <a:latin typeface="Arial" panose="020B0604020202020204"/>
                <a:ea typeface="Arial" panose="020B0604020202020204"/>
                <a:cs typeface="Arial" panose="020B0604020202020204"/>
              </a:rPr>
              <a:t>05</a:t>
            </a:r>
            <a:endParaRPr lang="en-US" altLang="en-US" sz="1710" dirty="0"/>
          </a:p>
        </p:txBody>
      </p:sp>
      <p:sp>
        <p:nvSpPr>
          <p:cNvPr id="34" name="rect"/>
          <p:cNvSpPr/>
          <p:nvPr>
            <p:custDataLst>
              <p:tags r:id="rId11"/>
            </p:custDataLst>
          </p:nvPr>
        </p:nvSpPr>
        <p:spPr>
          <a:xfrm>
            <a:off x="1201211" y="5462680"/>
            <a:ext cx="72411" cy="693242"/>
          </a:xfrm>
          <a:prstGeom prst="rect">
            <a:avLst/>
          </a:prstGeom>
          <a:solidFill>
            <a:srgbClr val="00418A"/>
          </a:solidFill>
          <a:ln cap="flat">
            <a:noFill/>
            <a:prstDash val="solid"/>
            <a:miter lim="0"/>
          </a:ln>
        </p:spPr>
        <p:txBody>
          <a:bodyPr rtlCol="0"/>
          <a:p>
            <a:pPr algn="ctr"/>
            <a:endParaRPr lang="zh-CN" altLang="en-US" sz="1710"/>
          </a:p>
        </p:txBody>
      </p:sp>
      <p:sp>
        <p:nvSpPr>
          <p:cNvPr id="35" name="rect"/>
          <p:cNvSpPr/>
          <p:nvPr>
            <p:custDataLst>
              <p:tags r:id="rId12"/>
            </p:custDataLst>
          </p:nvPr>
        </p:nvSpPr>
        <p:spPr>
          <a:xfrm>
            <a:off x="1207003" y="2553189"/>
            <a:ext cx="72411" cy="693218"/>
          </a:xfrm>
          <a:prstGeom prst="rect">
            <a:avLst/>
          </a:prstGeom>
          <a:solidFill>
            <a:srgbClr val="00418A"/>
          </a:solidFill>
          <a:ln cap="flat">
            <a:noFill/>
            <a:prstDash val="solid"/>
            <a:miter lim="0"/>
          </a:ln>
        </p:spPr>
        <p:txBody>
          <a:bodyPr rtlCol="0"/>
          <a:p>
            <a:pPr algn="ctr"/>
            <a:endParaRPr lang="zh-CN" altLang="en-US" sz="1710">
              <a:solidFill>
                <a:srgbClr val="00428E"/>
              </a:solidFill>
            </a:endParaRPr>
          </a:p>
        </p:txBody>
      </p:sp>
      <p:sp>
        <p:nvSpPr>
          <p:cNvPr id="36" name="rect"/>
          <p:cNvSpPr/>
          <p:nvPr>
            <p:custDataLst>
              <p:tags r:id="rId13"/>
            </p:custDataLst>
          </p:nvPr>
        </p:nvSpPr>
        <p:spPr>
          <a:xfrm>
            <a:off x="1207003" y="1581429"/>
            <a:ext cx="72411" cy="693218"/>
          </a:xfrm>
          <a:prstGeom prst="rect">
            <a:avLst/>
          </a:prstGeom>
          <a:solidFill>
            <a:srgbClr val="00418A"/>
          </a:solidFill>
          <a:ln cap="flat">
            <a:noFill/>
            <a:prstDash val="solid"/>
            <a:miter lim="0"/>
          </a:ln>
        </p:spPr>
        <p:txBody>
          <a:bodyPr rtlCol="0"/>
          <a:p>
            <a:pPr algn="ctr"/>
            <a:endParaRPr lang="zh-CN" altLang="en-US" sz="1710"/>
          </a:p>
        </p:txBody>
      </p:sp>
      <p:sp>
        <p:nvSpPr>
          <p:cNvPr id="37" name="rect"/>
          <p:cNvSpPr/>
          <p:nvPr>
            <p:custDataLst>
              <p:tags r:id="rId14"/>
            </p:custDataLst>
          </p:nvPr>
        </p:nvSpPr>
        <p:spPr>
          <a:xfrm>
            <a:off x="1207003" y="3526399"/>
            <a:ext cx="72411" cy="693217"/>
          </a:xfrm>
          <a:prstGeom prst="rect">
            <a:avLst/>
          </a:prstGeom>
          <a:solidFill>
            <a:srgbClr val="00418A"/>
          </a:solidFill>
          <a:ln cap="flat">
            <a:noFill/>
            <a:prstDash val="solid"/>
            <a:miter lim="0"/>
          </a:ln>
        </p:spPr>
        <p:txBody>
          <a:bodyPr rtlCol="0"/>
          <a:p>
            <a:pPr algn="ctr"/>
            <a:endParaRPr lang="zh-CN" altLang="en-US" sz="1710"/>
          </a:p>
        </p:txBody>
      </p:sp>
      <p:sp>
        <p:nvSpPr>
          <p:cNvPr id="38" name="rect"/>
          <p:cNvSpPr/>
          <p:nvPr>
            <p:custDataLst>
              <p:tags r:id="rId15"/>
            </p:custDataLst>
          </p:nvPr>
        </p:nvSpPr>
        <p:spPr>
          <a:xfrm>
            <a:off x="1207003" y="4502505"/>
            <a:ext cx="72411" cy="693217"/>
          </a:xfrm>
          <a:prstGeom prst="rect">
            <a:avLst/>
          </a:prstGeom>
          <a:solidFill>
            <a:srgbClr val="00428E"/>
          </a:solidFill>
          <a:ln cap="flat">
            <a:noFill/>
            <a:prstDash val="solid"/>
            <a:miter lim="0"/>
          </a:ln>
        </p:spPr>
        <p:txBody>
          <a:bodyPr rtlCol="0"/>
          <a:p>
            <a:pPr algn="ctr"/>
            <a:endParaRPr lang="zh-CN" altLang="en-US" sz="171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1065530" y="124460"/>
            <a:ext cx="7035800" cy="741045"/>
          </a:xfrm>
        </p:spPr>
        <p:txBody>
          <a:bodyPr/>
          <a:p>
            <a:r>
              <a:rPr lang="zh-CN" altLang="en-US"/>
              <a:t>一.药品基本信息</a:t>
            </a:r>
            <a:endParaRPr lang="zh-CN" altLang="en-US"/>
          </a:p>
        </p:txBody>
      </p:sp>
      <p:sp>
        <p:nvSpPr>
          <p:cNvPr id="12" name="文本框 11"/>
          <p:cNvSpPr txBox="1"/>
          <p:nvPr>
            <p:custDataLst>
              <p:tags r:id="rId1"/>
            </p:custDataLst>
          </p:nvPr>
        </p:nvSpPr>
        <p:spPr>
          <a:xfrm>
            <a:off x="8789035" y="6638290"/>
            <a:ext cx="3095625" cy="576580"/>
          </a:xfrm>
          <a:prstGeom prst="rect">
            <a:avLst/>
          </a:prstGeom>
          <a:noFill/>
        </p:spPr>
        <p:txBody>
          <a:bodyPr wrap="square" rtlCol="0">
            <a:noAutofit/>
          </a:bodyPr>
          <a:p>
            <a:r>
              <a:rPr lang="zh-CN" altLang="en-US" sz="950"/>
              <a:t>参考文献：</a:t>
            </a:r>
            <a:endParaRPr lang="zh-CN" altLang="en-US" sz="950"/>
          </a:p>
          <a:p>
            <a:r>
              <a:rPr lang="en-US" altLang="zh-CN" sz="950">
                <a:latin typeface="Arial" panose="020B0604020202020204" pitchFamily="34" charset="0"/>
                <a:ea typeface="宋体" panose="02010600030101010101" pitchFamily="2" charset="-122"/>
                <a:cs typeface="Arial" panose="020B0604020202020204" pitchFamily="34" charset="0"/>
                <a:sym typeface="+mn-ea"/>
              </a:rPr>
              <a:t>1</a:t>
            </a:r>
            <a:r>
              <a:rPr lang="zh-CN" altLang="en-US" sz="950">
                <a:latin typeface="Arial" panose="020B0604020202020204" pitchFamily="34" charset="0"/>
                <a:ea typeface="宋体" panose="02010600030101010101" pitchFamily="2" charset="-122"/>
                <a:cs typeface="Arial" panose="020B0604020202020204" pitchFamily="34" charset="0"/>
                <a:sym typeface="+mn-ea"/>
              </a:rPr>
              <a:t>、</a:t>
            </a:r>
            <a:r>
              <a:rPr lang="zh-CN" altLang="zh-CN" sz="950">
                <a:latin typeface="Arial" panose="020B0604020202020204" pitchFamily="34" charset="0"/>
                <a:ea typeface="宋体" panose="02010600030101010101" pitchFamily="2" charset="-122"/>
                <a:cs typeface="Arial" panose="020B0604020202020204" pitchFamily="34" charset="0"/>
                <a:sym typeface="+mn-ea"/>
              </a:rPr>
              <a:t>帕拉米韦注射液说明书</a:t>
            </a:r>
            <a:endParaRPr lang="zh-CN" altLang="zh-CN" sz="950">
              <a:latin typeface="Arial" panose="020B0604020202020204" pitchFamily="34" charset="0"/>
              <a:ea typeface="宋体" panose="02010600030101010101" pitchFamily="2" charset="-122"/>
              <a:cs typeface="Arial" panose="020B0604020202020204" pitchFamily="34" charset="0"/>
              <a:sym typeface="+mn-ea"/>
            </a:endParaRPr>
          </a:p>
          <a:p>
            <a:r>
              <a:rPr lang="en-US" altLang="zh-CN" sz="950">
                <a:latin typeface="Arial" panose="020B0604020202020204" pitchFamily="34" charset="0"/>
                <a:ea typeface="宋体" panose="02010600030101010101" pitchFamily="2" charset="-122"/>
                <a:cs typeface="Arial" panose="020B0604020202020204" pitchFamily="34" charset="0"/>
                <a:sym typeface="+mn-ea"/>
              </a:rPr>
              <a:t>2</a:t>
            </a:r>
            <a:r>
              <a:rPr lang="zh-CN" altLang="en-US" sz="950">
                <a:latin typeface="Arial" panose="020B0604020202020204" pitchFamily="34" charset="0"/>
                <a:ea typeface="宋体" panose="02010600030101010101" pitchFamily="2" charset="-122"/>
                <a:cs typeface="Arial" panose="020B0604020202020204" pitchFamily="34" charset="0"/>
                <a:sym typeface="+mn-ea"/>
              </a:rPr>
              <a:t>、</a:t>
            </a:r>
            <a:r>
              <a:rPr lang="zh-CN" altLang="en-US" sz="950">
                <a:latin typeface="Arial" panose="020B0604020202020204" pitchFamily="34" charset="0"/>
                <a:ea typeface="宋体" panose="02010600030101010101" pitchFamily="2" charset="-122"/>
                <a:cs typeface="Arial" panose="020B0604020202020204" pitchFamily="34" charset="0"/>
                <a:sym typeface="+mn-ea"/>
              </a:rPr>
              <a:t>«成人流行性感冒诊疗规范急诊专家共识(2022版)»</a:t>
            </a:r>
            <a:endParaRPr lang="zh-CN" altLang="en-US" sz="950">
              <a:latin typeface="Arial" panose="020B0604020202020204" pitchFamily="34" charset="0"/>
              <a:ea typeface="宋体" panose="02010600030101010101" pitchFamily="2" charset="-122"/>
              <a:cs typeface="Arial" panose="020B0604020202020204" pitchFamily="34" charset="0"/>
              <a:sym typeface="+mn-ea"/>
            </a:endParaRPr>
          </a:p>
          <a:p>
            <a:endParaRPr lang="zh-CN" altLang="zh-CN" sz="950">
              <a:latin typeface="Arial" panose="020B0604020202020204" pitchFamily="34" charset="0"/>
              <a:ea typeface="宋体" panose="02010600030101010101" pitchFamily="2" charset="-122"/>
              <a:cs typeface="Arial" panose="020B0604020202020204" pitchFamily="34" charset="0"/>
              <a:sym typeface="+mn-ea"/>
            </a:endParaRPr>
          </a:p>
          <a:p>
            <a:endParaRPr lang="zh-CN" altLang="en-US" sz="950">
              <a:latin typeface="Arial" panose="020B0604020202020204" pitchFamily="34" charset="0"/>
              <a:ea typeface="宋体" panose="02010600030101010101" pitchFamily="2" charset="-122"/>
              <a:cs typeface="Arial" panose="020B0604020202020204" pitchFamily="34" charset="0"/>
              <a:sym typeface="+mn-ea"/>
            </a:endParaRPr>
          </a:p>
        </p:txBody>
      </p:sp>
      <p:sp>
        <p:nvSpPr>
          <p:cNvPr id="15" name="文本框 14"/>
          <p:cNvSpPr txBox="1"/>
          <p:nvPr/>
        </p:nvSpPr>
        <p:spPr>
          <a:xfrm flipV="1">
            <a:off x="2383155" y="1821180"/>
            <a:ext cx="3739515" cy="241935"/>
          </a:xfrm>
          <a:prstGeom prst="rect">
            <a:avLst/>
          </a:prstGeom>
          <a:noFill/>
        </p:spPr>
        <p:txBody>
          <a:bodyPr wrap="square" rtlCol="0">
            <a:noAutofit/>
          </a:bodyPr>
          <a:p>
            <a:endParaRPr lang="zh-CN" altLang="en-US"/>
          </a:p>
        </p:txBody>
      </p:sp>
      <p:graphicFrame>
        <p:nvGraphicFramePr>
          <p:cNvPr id="22" name="object 3"/>
          <p:cNvGraphicFramePr>
            <a:graphicFrameLocks noGrp="1"/>
          </p:cNvGraphicFramePr>
          <p:nvPr/>
        </p:nvGraphicFramePr>
        <p:xfrm>
          <a:off x="668502" y="1388617"/>
          <a:ext cx="11114405" cy="5249545"/>
        </p:xfrm>
        <a:graphic>
          <a:graphicData uri="http://schemas.openxmlformats.org/drawingml/2006/table">
            <a:tbl>
              <a:tblPr firstRow="1" bandRow="1">
                <a:tableStyleId>{2D5ABB26-0587-4C30-8999-92F81FD0307C}</a:tableStyleId>
              </a:tblPr>
              <a:tblGrid>
                <a:gridCol w="2336165"/>
                <a:gridCol w="1594485"/>
                <a:gridCol w="2223135"/>
                <a:gridCol w="4960620"/>
              </a:tblGrid>
              <a:tr h="316230">
                <a:tc>
                  <a:txBody>
                    <a:bodyPr/>
                    <a:lstStyle/>
                    <a:p>
                      <a:pPr marL="90805">
                        <a:lnSpc>
                          <a:spcPct val="100000"/>
                        </a:lnSpc>
                        <a:spcBef>
                          <a:spcPts val="350"/>
                        </a:spcBef>
                      </a:pPr>
                      <a:r>
                        <a:rPr sz="1400" b="1" spc="-10" dirty="0">
                          <a:solidFill>
                            <a:srgbClr val="00418A"/>
                          </a:solidFill>
                          <a:latin typeface="微软雅黑" panose="020B0503020204020204" charset="-122"/>
                          <a:cs typeface="微软雅黑" panose="020B0503020204020204" charset="-122"/>
                        </a:rPr>
                        <a:t>药品通用名称</a:t>
                      </a:r>
                      <a:endParaRPr sz="1400" b="1" spc="-10" dirty="0">
                        <a:solidFill>
                          <a:srgbClr val="00418A"/>
                        </a:solidFill>
                        <a:latin typeface="微软雅黑" panose="020B0503020204020204" charset="-122"/>
                        <a:cs typeface="微软雅黑" panose="020B0503020204020204" charset="-122"/>
                      </a:endParaRPr>
                    </a:p>
                  </a:txBody>
                  <a:tcPr marL="0" marR="0" marT="4445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marL="91440">
                        <a:lnSpc>
                          <a:spcPct val="100000"/>
                        </a:lnSpc>
                        <a:spcBef>
                          <a:spcPts val="340"/>
                        </a:spcBef>
                      </a:pPr>
                      <a:r>
                        <a:rPr sz="1400" spc="-20" dirty="0">
                          <a:solidFill>
                            <a:srgbClr val="404040"/>
                          </a:solidFill>
                          <a:latin typeface="微软雅黑" panose="020B0503020204020204" charset="-122"/>
                          <a:ea typeface="微软雅黑" panose="020B0503020204020204" charset="-122"/>
                          <a:cs typeface="微软雅黑 Light" panose="020B0502040204020203" charset="-122"/>
                        </a:rPr>
                        <a:t>帕拉米韦注射液</a:t>
                      </a:r>
                      <a:endParaRPr sz="1400" spc="-20" dirty="0">
                        <a:solidFill>
                          <a:srgbClr val="404040"/>
                        </a:solidFill>
                        <a:latin typeface="微软雅黑" panose="020B0503020204020204" charset="-122"/>
                        <a:ea typeface="微软雅黑" panose="020B0503020204020204" charset="-122"/>
                        <a:cs typeface="微软雅黑 Light" panose="020B0502040204020203" charset="-122"/>
                      </a:endParaRPr>
                    </a:p>
                  </a:txBody>
                  <a:tcPr marL="0" marR="0" marT="4318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marL="91440">
                        <a:lnSpc>
                          <a:spcPct val="100000"/>
                        </a:lnSpc>
                        <a:spcBef>
                          <a:spcPts val="350"/>
                        </a:spcBef>
                      </a:pPr>
                      <a:r>
                        <a:rPr sz="1400" b="1" spc="-20" dirty="0">
                          <a:solidFill>
                            <a:srgbClr val="00418A"/>
                          </a:solidFill>
                          <a:latin typeface="微软雅黑" panose="020B0503020204020204" charset="-122"/>
                          <a:cs typeface="微软雅黑" panose="020B0503020204020204" charset="-122"/>
                        </a:rPr>
                        <a:t>注册规格</a:t>
                      </a:r>
                      <a:endParaRPr sz="1400" b="1" spc="-20" dirty="0">
                        <a:solidFill>
                          <a:srgbClr val="00418A"/>
                        </a:solidFill>
                        <a:latin typeface="微软雅黑" panose="020B0503020204020204" charset="-122"/>
                        <a:cs typeface="微软雅黑" panose="020B0503020204020204" charset="-122"/>
                      </a:endParaRPr>
                    </a:p>
                  </a:txBody>
                  <a:tcPr marL="0" marR="0" marT="4445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marL="12700" algn="l" rtl="0" eaLnBrk="0">
                        <a:lnSpc>
                          <a:spcPct val="120000"/>
                        </a:lnSpc>
                        <a:spcBef>
                          <a:spcPts val="0"/>
                        </a:spcBef>
                        <a:spcAft>
                          <a:spcPts val="0"/>
                        </a:spcAft>
                      </a:pPr>
                      <a:r>
                        <a:rPr sz="140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20ml∶</a:t>
                      </a:r>
                      <a:r>
                        <a:rPr sz="140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0.2g</a:t>
                      </a:r>
                      <a:r>
                        <a:rPr sz="140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（按C</a:t>
                      </a:r>
                      <a:r>
                        <a:rPr sz="1400" spc="-6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15</a:t>
                      </a:r>
                      <a:r>
                        <a:rPr sz="140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H</a:t>
                      </a:r>
                      <a:r>
                        <a:rPr sz="1400" spc="-6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28</a:t>
                      </a:r>
                      <a:r>
                        <a:rPr sz="140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N</a:t>
                      </a:r>
                      <a:r>
                        <a:rPr sz="1400" spc="-6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a:t>
                      </a:r>
                      <a:r>
                        <a:rPr sz="140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O</a:t>
                      </a:r>
                      <a:r>
                        <a:rPr sz="1400" spc="-6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a:t>
                      </a:r>
                      <a:r>
                        <a:rPr sz="140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计）</a:t>
                      </a:r>
                      <a:endParaRPr sz="1400">
                        <a:latin typeface="微软雅黑 Light" panose="020B0502040204020203" charset="-122"/>
                        <a:cs typeface="微软雅黑 Light" panose="020B0502040204020203" charset="-122"/>
                      </a:endParaRPr>
                    </a:p>
                  </a:txBody>
                  <a:tcPr marL="0" marR="0" marT="4318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r h="315595">
                <a:tc>
                  <a:txBody>
                    <a:bodyPr/>
                    <a:lstStyle/>
                    <a:p>
                      <a:pPr marL="90805">
                        <a:lnSpc>
                          <a:spcPct val="100000"/>
                        </a:lnSpc>
                        <a:spcBef>
                          <a:spcPts val="350"/>
                        </a:spcBef>
                      </a:pPr>
                      <a:r>
                        <a:rPr sz="1400" b="1" spc="-15" dirty="0">
                          <a:solidFill>
                            <a:srgbClr val="00418A"/>
                          </a:solidFill>
                          <a:latin typeface="微软雅黑" panose="020B0503020204020204" charset="-122"/>
                          <a:cs typeface="微软雅黑" panose="020B0503020204020204" charset="-122"/>
                        </a:rPr>
                        <a:t>药品类别</a:t>
                      </a:r>
                      <a:endParaRPr sz="1400" b="1" spc="-15" dirty="0">
                        <a:solidFill>
                          <a:srgbClr val="00418A"/>
                        </a:solidFill>
                        <a:latin typeface="微软雅黑" panose="020B0503020204020204" charset="-122"/>
                        <a:cs typeface="微软雅黑" panose="020B0503020204020204" charset="-122"/>
                      </a:endParaRPr>
                    </a:p>
                  </a:txBody>
                  <a:tcPr marL="0" marR="0" marT="4445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marL="91440">
                        <a:lnSpc>
                          <a:spcPct val="100000"/>
                        </a:lnSpc>
                        <a:spcBef>
                          <a:spcPts val="340"/>
                        </a:spcBef>
                      </a:pPr>
                      <a:r>
                        <a:rPr sz="1400" spc="-25" dirty="0">
                          <a:solidFill>
                            <a:srgbClr val="404040"/>
                          </a:solidFill>
                          <a:latin typeface="微软雅黑" panose="020B0503020204020204" charset="-122"/>
                          <a:ea typeface="微软雅黑" panose="020B0503020204020204" charset="-122"/>
                          <a:cs typeface="微软雅黑 Light" panose="020B0502040204020203" charset="-122"/>
                        </a:rPr>
                        <a:t>西药</a:t>
                      </a:r>
                      <a:endParaRPr sz="1400" spc="-25" dirty="0">
                        <a:solidFill>
                          <a:srgbClr val="404040"/>
                        </a:solidFill>
                        <a:latin typeface="微软雅黑" panose="020B0503020204020204" charset="-122"/>
                        <a:ea typeface="微软雅黑" panose="020B0503020204020204" charset="-122"/>
                        <a:cs typeface="微软雅黑 Light" panose="020B0502040204020203" charset="-122"/>
                      </a:endParaRPr>
                    </a:p>
                  </a:txBody>
                  <a:tcPr marL="0" marR="0" marT="4318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marL="91440">
                        <a:lnSpc>
                          <a:spcPct val="100000"/>
                        </a:lnSpc>
                        <a:spcBef>
                          <a:spcPts val="350"/>
                        </a:spcBef>
                      </a:pPr>
                      <a:r>
                        <a:rPr sz="1400" b="1" spc="-10" dirty="0">
                          <a:solidFill>
                            <a:srgbClr val="00418A"/>
                          </a:solidFill>
                          <a:latin typeface="微软雅黑" panose="020B0503020204020204" charset="-122"/>
                          <a:cs typeface="微软雅黑" panose="020B0503020204020204" charset="-122"/>
                        </a:rPr>
                        <a:t>是否为独家</a:t>
                      </a:r>
                      <a:endParaRPr sz="1400" b="1" spc="-10" dirty="0">
                        <a:solidFill>
                          <a:srgbClr val="00418A"/>
                        </a:solidFill>
                        <a:latin typeface="微软雅黑" panose="020B0503020204020204" charset="-122"/>
                        <a:cs typeface="微软雅黑" panose="020B0503020204020204" charset="-122"/>
                      </a:endParaRPr>
                    </a:p>
                  </a:txBody>
                  <a:tcPr marL="0" marR="0" marT="4445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marL="92075">
                        <a:lnSpc>
                          <a:spcPct val="100000"/>
                        </a:lnSpc>
                        <a:spcBef>
                          <a:spcPts val="340"/>
                        </a:spcBef>
                      </a:pPr>
                      <a:r>
                        <a:rPr sz="1400" spc="-50" dirty="0">
                          <a:solidFill>
                            <a:srgbClr val="404040"/>
                          </a:solidFill>
                          <a:latin typeface="微软雅黑" panose="020B0503020204020204" charset="-122"/>
                          <a:ea typeface="微软雅黑" panose="020B0503020204020204" charset="-122"/>
                          <a:cs typeface="微软雅黑 Light" panose="020B0502040204020203" charset="-122"/>
                        </a:rPr>
                        <a:t>否</a:t>
                      </a:r>
                      <a:endParaRPr sz="1400" spc="-50" dirty="0">
                        <a:solidFill>
                          <a:srgbClr val="404040"/>
                        </a:solidFill>
                        <a:latin typeface="微软雅黑" panose="020B0503020204020204" charset="-122"/>
                        <a:ea typeface="微软雅黑" panose="020B0503020204020204" charset="-122"/>
                        <a:cs typeface="微软雅黑 Light" panose="020B0502040204020203" charset="-122"/>
                      </a:endParaRPr>
                    </a:p>
                  </a:txBody>
                  <a:tcPr marL="0" marR="0" marT="4318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r h="315595">
                <a:tc>
                  <a:txBody>
                    <a:bodyPr/>
                    <a:lstStyle/>
                    <a:p>
                      <a:pPr marL="90805">
                        <a:lnSpc>
                          <a:spcPct val="100000"/>
                        </a:lnSpc>
                        <a:spcBef>
                          <a:spcPts val="350"/>
                        </a:spcBef>
                      </a:pPr>
                      <a:r>
                        <a:rPr sz="1400" b="1" spc="-10" dirty="0">
                          <a:solidFill>
                            <a:srgbClr val="00418A"/>
                          </a:solidFill>
                          <a:latin typeface="微软雅黑" panose="020B0503020204020204" charset="-122"/>
                          <a:cs typeface="微软雅黑" panose="020B0503020204020204" charset="-122"/>
                        </a:rPr>
                        <a:t>药品注册分类</a:t>
                      </a:r>
                      <a:endParaRPr sz="1400" b="1" spc="-10" dirty="0">
                        <a:solidFill>
                          <a:srgbClr val="00418A"/>
                        </a:solidFill>
                        <a:latin typeface="微软雅黑" panose="020B0503020204020204" charset="-122"/>
                        <a:cs typeface="微软雅黑" panose="020B0503020204020204" charset="-122"/>
                      </a:endParaRPr>
                    </a:p>
                  </a:txBody>
                  <a:tcPr marL="0" marR="0" marT="4445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marL="91440">
                        <a:lnSpc>
                          <a:spcPct val="100000"/>
                        </a:lnSpc>
                        <a:spcBef>
                          <a:spcPts val="340"/>
                        </a:spcBef>
                      </a:pPr>
                      <a:r>
                        <a:rPr sz="1400" spc="-10" dirty="0">
                          <a:solidFill>
                            <a:srgbClr val="404040"/>
                          </a:solidFill>
                          <a:latin typeface="微软雅黑" panose="020B0503020204020204" charset="-122"/>
                          <a:ea typeface="微软雅黑" panose="020B0503020204020204" charset="-122"/>
                          <a:cs typeface="微软雅黑" panose="020B0503020204020204" charset="-122"/>
                        </a:rPr>
                        <a:t>化学药品3</a:t>
                      </a:r>
                      <a:r>
                        <a:rPr sz="1400" spc="-50" dirty="0">
                          <a:solidFill>
                            <a:srgbClr val="404040"/>
                          </a:solidFill>
                          <a:latin typeface="微软雅黑" panose="020B0503020204020204" charset="-122"/>
                          <a:ea typeface="微软雅黑" panose="020B0503020204020204" charset="-122"/>
                          <a:cs typeface="微软雅黑" panose="020B0503020204020204" charset="-122"/>
                        </a:rPr>
                        <a:t>类</a:t>
                      </a:r>
                      <a:endParaRPr sz="1400">
                        <a:latin typeface="微软雅黑" panose="020B0503020204020204" charset="-122"/>
                        <a:ea typeface="微软雅黑" panose="020B0503020204020204" charset="-122"/>
                        <a:cs typeface="微软雅黑" panose="020B0503020204020204" charset="-122"/>
                      </a:endParaRPr>
                    </a:p>
                  </a:txBody>
                  <a:tcPr marL="0" marR="0" marT="4318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marL="91440">
                        <a:lnSpc>
                          <a:spcPct val="100000"/>
                        </a:lnSpc>
                        <a:spcBef>
                          <a:spcPts val="350"/>
                        </a:spcBef>
                      </a:pPr>
                      <a:r>
                        <a:rPr sz="1400" b="1" spc="-10" dirty="0">
                          <a:solidFill>
                            <a:srgbClr val="00418A"/>
                          </a:solidFill>
                          <a:latin typeface="微软雅黑" panose="020B0503020204020204" charset="-122"/>
                          <a:cs typeface="微软雅黑" panose="020B0503020204020204" charset="-122"/>
                        </a:rPr>
                        <a:t>是否为</a:t>
                      </a:r>
                      <a:r>
                        <a:rPr sz="1400" b="1" spc="-25" dirty="0">
                          <a:solidFill>
                            <a:srgbClr val="00418A"/>
                          </a:solidFill>
                          <a:latin typeface="微软雅黑" panose="020B0503020204020204" charset="-122"/>
                          <a:cs typeface="微软雅黑" panose="020B0503020204020204" charset="-122"/>
                        </a:rPr>
                        <a:t>OTC</a:t>
                      </a:r>
                      <a:endParaRPr sz="1400" b="1" spc="-25" dirty="0">
                        <a:solidFill>
                          <a:srgbClr val="00418A"/>
                        </a:solidFill>
                        <a:latin typeface="微软雅黑" panose="020B0503020204020204" charset="-122"/>
                        <a:cs typeface="微软雅黑" panose="020B0503020204020204" charset="-122"/>
                      </a:endParaRPr>
                    </a:p>
                  </a:txBody>
                  <a:tcPr marL="0" marR="0" marT="4445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marL="92075">
                        <a:lnSpc>
                          <a:spcPct val="100000"/>
                        </a:lnSpc>
                        <a:spcBef>
                          <a:spcPts val="340"/>
                        </a:spcBef>
                      </a:pPr>
                      <a:r>
                        <a:rPr sz="1400" spc="-50" dirty="0">
                          <a:solidFill>
                            <a:srgbClr val="404040"/>
                          </a:solidFill>
                          <a:latin typeface="微软雅黑" panose="020B0503020204020204" charset="-122"/>
                          <a:ea typeface="微软雅黑" panose="020B0503020204020204" charset="-122"/>
                          <a:cs typeface="微软雅黑 Light" panose="020B0502040204020203" charset="-122"/>
                        </a:rPr>
                        <a:t>否</a:t>
                      </a:r>
                      <a:endParaRPr sz="1400" spc="-50" dirty="0">
                        <a:solidFill>
                          <a:srgbClr val="404040"/>
                        </a:solidFill>
                        <a:latin typeface="微软雅黑" panose="020B0503020204020204" charset="-122"/>
                        <a:ea typeface="微软雅黑" panose="020B0503020204020204" charset="-122"/>
                        <a:cs typeface="微软雅黑 Light" panose="020B0502040204020203" charset="-122"/>
                      </a:endParaRPr>
                    </a:p>
                  </a:txBody>
                  <a:tcPr marL="0" marR="0" marT="4318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r h="548640">
                <a:tc>
                  <a:txBody>
                    <a:bodyPr/>
                    <a:lstStyle/>
                    <a:p>
                      <a:pPr>
                        <a:lnSpc>
                          <a:spcPct val="100000"/>
                        </a:lnSpc>
                      </a:pPr>
                      <a:endParaRPr sz="1400">
                        <a:latin typeface="Times New Roman" panose="02020603050405020304"/>
                        <a:cs typeface="Times New Roman" panose="02020603050405020304"/>
                      </a:endParaRPr>
                    </a:p>
                    <a:p>
                      <a:pPr>
                        <a:lnSpc>
                          <a:spcPct val="100000"/>
                        </a:lnSpc>
                      </a:pPr>
                      <a:r>
                        <a:rPr lang="en-US" sz="1400" b="1" spc="-5" dirty="0">
                          <a:solidFill>
                            <a:srgbClr val="0053A7"/>
                          </a:solidFill>
                          <a:latin typeface="微软雅黑" panose="020B0503020204020204" charset="-122"/>
                          <a:cs typeface="微软雅黑" panose="020B0503020204020204" charset="-122"/>
                        </a:rPr>
                        <a:t> </a:t>
                      </a:r>
                      <a:r>
                        <a:rPr lang="en-US" sz="1400" b="1" spc="-5" dirty="0">
                          <a:solidFill>
                            <a:srgbClr val="00418A"/>
                          </a:solidFill>
                          <a:latin typeface="微软雅黑" panose="020B0503020204020204" charset="-122"/>
                          <a:cs typeface="微软雅黑" panose="020B0503020204020204" charset="-122"/>
                        </a:rPr>
                        <a:t> </a:t>
                      </a:r>
                      <a:r>
                        <a:rPr sz="1400" b="1" spc="-5" dirty="0">
                          <a:solidFill>
                            <a:srgbClr val="00418A"/>
                          </a:solidFill>
                          <a:latin typeface="微软雅黑" panose="020B0503020204020204" charset="-122"/>
                          <a:cs typeface="微软雅黑" panose="020B0503020204020204" charset="-122"/>
                        </a:rPr>
                        <a:t>中国大陆首次上市时间</a:t>
                      </a:r>
                      <a:endParaRPr sz="1400" b="1" spc="-5" dirty="0">
                        <a:solidFill>
                          <a:srgbClr val="00418A"/>
                        </a:solidFill>
                        <a:latin typeface="微软雅黑" panose="020B0503020204020204" charset="-122"/>
                        <a:cs typeface="微软雅黑" panose="020B0503020204020204" charset="-122"/>
                      </a:endParaRPr>
                    </a:p>
                  </a:txBody>
                  <a:tcPr marL="0" marR="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lnSpc>
                          <a:spcPct val="100000"/>
                        </a:lnSpc>
                      </a:pPr>
                      <a:endParaRPr sz="1400">
                        <a:latin typeface="微软雅黑" panose="020B0503020204020204" charset="-122"/>
                        <a:ea typeface="微软雅黑" panose="020B0503020204020204" charset="-122"/>
                        <a:cs typeface="Times New Roman" panose="02020603050405020304"/>
                      </a:endParaRPr>
                    </a:p>
                    <a:p>
                      <a:pPr>
                        <a:lnSpc>
                          <a:spcPct val="100000"/>
                        </a:lnSpc>
                      </a:pPr>
                      <a:r>
                        <a:rPr sz="1400" spc="-10" dirty="0">
                          <a:solidFill>
                            <a:srgbClr val="404040"/>
                          </a:solidFill>
                          <a:latin typeface="微软雅黑" panose="020B0503020204020204" charset="-122"/>
                          <a:ea typeface="微软雅黑" panose="020B0503020204020204" charset="-122"/>
                          <a:cs typeface="微软雅黑 Light" panose="020B0502040204020203" charset="-122"/>
                        </a:rPr>
                        <a:t>2023-</a:t>
                      </a:r>
                      <a:r>
                        <a:rPr sz="1400" spc="-25" dirty="0">
                          <a:solidFill>
                            <a:srgbClr val="404040"/>
                          </a:solidFill>
                          <a:latin typeface="微软雅黑" panose="020B0503020204020204" charset="-122"/>
                          <a:ea typeface="微软雅黑" panose="020B0503020204020204" charset="-122"/>
                          <a:cs typeface="微软雅黑 Light" panose="020B0502040204020203" charset="-122"/>
                        </a:rPr>
                        <a:t>03</a:t>
                      </a:r>
                      <a:endParaRPr sz="1400">
                        <a:latin typeface="微软雅黑" panose="020B0503020204020204" charset="-122"/>
                        <a:ea typeface="微软雅黑" panose="020B0503020204020204" charset="-122"/>
                        <a:cs typeface="微软雅黑 Light" panose="020B0502040204020203" charset="-122"/>
                      </a:endParaRPr>
                    </a:p>
                  </a:txBody>
                  <a:tcPr marL="0" marR="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lnSpc>
                          <a:spcPct val="100000"/>
                        </a:lnSpc>
                      </a:pPr>
                      <a:endParaRPr sz="1400">
                        <a:latin typeface="Times New Roman" panose="02020603050405020304"/>
                        <a:cs typeface="Times New Roman" panose="02020603050405020304"/>
                      </a:endParaRPr>
                    </a:p>
                    <a:p>
                      <a:pPr>
                        <a:lnSpc>
                          <a:spcPct val="100000"/>
                        </a:lnSpc>
                      </a:pPr>
                      <a:r>
                        <a:rPr lang="en-US" sz="1400" b="1" spc="-5" dirty="0">
                          <a:solidFill>
                            <a:srgbClr val="0053A7"/>
                          </a:solidFill>
                          <a:latin typeface="微软雅黑" panose="020B0503020204020204" charset="-122"/>
                          <a:cs typeface="微软雅黑" panose="020B0503020204020204" charset="-122"/>
                        </a:rPr>
                        <a:t>  </a:t>
                      </a:r>
                      <a:r>
                        <a:rPr sz="1400" b="1" spc="-5" dirty="0">
                          <a:solidFill>
                            <a:srgbClr val="00418A"/>
                          </a:solidFill>
                          <a:latin typeface="微软雅黑" panose="020B0503020204020204" charset="-122"/>
                          <a:cs typeface="微软雅黑" panose="020B0503020204020204" charset="-122"/>
                        </a:rPr>
                        <a:t>中国大陆目前已上市厂家</a:t>
                      </a:r>
                      <a:endParaRPr sz="1400" b="1" spc="-5" dirty="0">
                        <a:solidFill>
                          <a:srgbClr val="00418A"/>
                        </a:solidFill>
                        <a:latin typeface="微软雅黑" panose="020B0503020204020204" charset="-122"/>
                        <a:cs typeface="微软雅黑" panose="020B0503020204020204" charset="-122"/>
                      </a:endParaRPr>
                    </a:p>
                  </a:txBody>
                  <a:tcPr marL="0" marR="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marL="92075">
                        <a:lnSpc>
                          <a:spcPct val="100000"/>
                        </a:lnSpc>
                        <a:spcBef>
                          <a:spcPts val="720"/>
                        </a:spcBef>
                      </a:pPr>
                      <a:r>
                        <a:rPr lang="zh-CN" altLang="en-US" sz="1400" spc="-10" dirty="0">
                          <a:solidFill>
                            <a:schemeClr val="tx1"/>
                          </a:solidFill>
                          <a:latin typeface="微软雅黑" panose="020B0503020204020204" charset="-122"/>
                          <a:ea typeface="微软雅黑" panose="020B0503020204020204" charset="-122"/>
                          <a:cs typeface="微软雅黑" panose="020B0503020204020204" charset="-122"/>
                        </a:rPr>
                        <a:t>帕拉米韦注射液：已有</a:t>
                      </a:r>
                      <a:r>
                        <a:rPr lang="en-US" altLang="zh-CN" sz="1400" spc="-10" dirty="0">
                          <a:solidFill>
                            <a:schemeClr val="tx1"/>
                          </a:solidFill>
                          <a:latin typeface="微软雅黑" panose="020B0503020204020204" charset="-122"/>
                          <a:ea typeface="微软雅黑" panose="020B0503020204020204" charset="-122"/>
                          <a:cs typeface="微软雅黑" panose="020B0503020204020204" charset="-122"/>
                        </a:rPr>
                        <a:t>18</a:t>
                      </a:r>
                      <a:r>
                        <a:rPr lang="zh-CN" altLang="en-US" sz="1400" spc="-10" dirty="0">
                          <a:solidFill>
                            <a:schemeClr val="tx1"/>
                          </a:solidFill>
                          <a:latin typeface="微软雅黑" panose="020B0503020204020204" charset="-122"/>
                          <a:ea typeface="微软雅黑" panose="020B0503020204020204" charset="-122"/>
                          <a:cs typeface="微软雅黑" panose="020B0503020204020204" charset="-122"/>
                        </a:rPr>
                        <a:t>家</a:t>
                      </a:r>
                      <a:endParaRPr lang="zh-CN" altLang="en-US" sz="1400" spc="-10" dirty="0">
                        <a:solidFill>
                          <a:schemeClr val="tx1"/>
                        </a:solidFill>
                        <a:latin typeface="微软雅黑" panose="020B0503020204020204" charset="-122"/>
                        <a:ea typeface="微软雅黑" panose="020B0503020204020204" charset="-122"/>
                        <a:cs typeface="微软雅黑" panose="020B0503020204020204" charset="-122"/>
                      </a:endParaRPr>
                    </a:p>
                  </a:txBody>
                  <a:tcPr marL="0" marR="0" marT="9144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r h="315595">
                <a:tc>
                  <a:txBody>
                    <a:bodyPr/>
                    <a:lstStyle/>
                    <a:p>
                      <a:pPr marL="90805">
                        <a:lnSpc>
                          <a:spcPct val="100000"/>
                        </a:lnSpc>
                        <a:spcBef>
                          <a:spcPts val="355"/>
                        </a:spcBef>
                      </a:pPr>
                      <a:r>
                        <a:rPr sz="1400" b="1" spc="-10" dirty="0">
                          <a:solidFill>
                            <a:srgbClr val="00418A"/>
                          </a:solidFill>
                          <a:latin typeface="微软雅黑" panose="020B0503020204020204" charset="-122"/>
                          <a:cs typeface="微软雅黑" panose="020B0503020204020204" charset="-122"/>
                        </a:rPr>
                        <a:t>全球首次上市地区</a:t>
                      </a:r>
                      <a:endParaRPr sz="1400" b="1" spc="-10" dirty="0">
                        <a:solidFill>
                          <a:srgbClr val="00418A"/>
                        </a:solidFill>
                        <a:latin typeface="微软雅黑" panose="020B0503020204020204" charset="-122"/>
                        <a:cs typeface="微软雅黑" panose="020B0503020204020204" charset="-122"/>
                      </a:endParaRPr>
                    </a:p>
                  </a:txBody>
                  <a:tcPr marL="0" marR="0" marT="45085"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marL="91440">
                        <a:lnSpc>
                          <a:spcPct val="100000"/>
                        </a:lnSpc>
                        <a:spcBef>
                          <a:spcPts val="345"/>
                        </a:spcBef>
                      </a:pPr>
                      <a:r>
                        <a:rPr sz="1400" spc="-25" dirty="0">
                          <a:solidFill>
                            <a:srgbClr val="404040"/>
                          </a:solidFill>
                          <a:latin typeface="微软雅黑" panose="020B0503020204020204" charset="-122"/>
                          <a:ea typeface="微软雅黑" panose="020B0503020204020204" charset="-122"/>
                          <a:cs typeface="微软雅黑 Light" panose="020B0502040204020203" charset="-122"/>
                        </a:rPr>
                        <a:t>日本</a:t>
                      </a:r>
                      <a:endParaRPr sz="1400" spc="-25" dirty="0">
                        <a:solidFill>
                          <a:srgbClr val="404040"/>
                        </a:solidFill>
                        <a:latin typeface="微软雅黑" panose="020B0503020204020204" charset="-122"/>
                        <a:ea typeface="微软雅黑" panose="020B0503020204020204" charset="-122"/>
                        <a:cs typeface="微软雅黑 Light" panose="020B0502040204020203" charset="-122"/>
                      </a:endParaRPr>
                    </a:p>
                  </a:txBody>
                  <a:tcPr marL="0" marR="0" marT="43815"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marL="91440">
                        <a:lnSpc>
                          <a:spcPct val="100000"/>
                        </a:lnSpc>
                        <a:spcBef>
                          <a:spcPts val="355"/>
                        </a:spcBef>
                      </a:pPr>
                      <a:r>
                        <a:rPr sz="1400" b="1" spc="-10" dirty="0">
                          <a:solidFill>
                            <a:srgbClr val="00418A"/>
                          </a:solidFill>
                          <a:latin typeface="微软雅黑" panose="020B0503020204020204" charset="-122"/>
                          <a:cs typeface="微软雅黑" panose="020B0503020204020204" charset="-122"/>
                        </a:rPr>
                        <a:t>全球首次上市时间</a:t>
                      </a:r>
                      <a:endParaRPr sz="1400" b="1" spc="-10" dirty="0">
                        <a:solidFill>
                          <a:srgbClr val="00418A"/>
                        </a:solidFill>
                        <a:latin typeface="微软雅黑" panose="020B0503020204020204" charset="-122"/>
                        <a:cs typeface="微软雅黑" panose="020B0503020204020204" charset="-122"/>
                      </a:endParaRPr>
                    </a:p>
                  </a:txBody>
                  <a:tcPr marL="0" marR="0" marT="45085"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marL="92075">
                        <a:lnSpc>
                          <a:spcPct val="100000"/>
                        </a:lnSpc>
                        <a:spcBef>
                          <a:spcPts val="345"/>
                        </a:spcBef>
                      </a:pPr>
                      <a:r>
                        <a:rPr sz="1400" spc="-10" dirty="0">
                          <a:solidFill>
                            <a:srgbClr val="404040"/>
                          </a:solidFill>
                          <a:latin typeface="微软雅黑" panose="020B0503020204020204" charset="-122"/>
                          <a:ea typeface="微软雅黑" panose="020B0503020204020204" charset="-122"/>
                          <a:cs typeface="微软雅黑 Light" panose="020B0502040204020203" charset="-122"/>
                        </a:rPr>
                        <a:t>2010-</a:t>
                      </a:r>
                      <a:r>
                        <a:rPr sz="1400" spc="-25" dirty="0">
                          <a:solidFill>
                            <a:srgbClr val="404040"/>
                          </a:solidFill>
                          <a:latin typeface="微软雅黑" panose="020B0503020204020204" charset="-122"/>
                          <a:ea typeface="微软雅黑" panose="020B0503020204020204" charset="-122"/>
                          <a:cs typeface="微软雅黑 Light" panose="020B0502040204020203" charset="-122"/>
                        </a:rPr>
                        <a:t>01</a:t>
                      </a:r>
                      <a:endParaRPr sz="1400">
                        <a:latin typeface="微软雅黑" panose="020B0503020204020204" charset="-122"/>
                        <a:ea typeface="微软雅黑" panose="020B0503020204020204" charset="-122"/>
                        <a:cs typeface="微软雅黑 Light" panose="020B0502040204020203" charset="-122"/>
                      </a:endParaRPr>
                    </a:p>
                  </a:txBody>
                  <a:tcPr marL="0" marR="0" marT="43815"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r h="316230">
                <a:tc>
                  <a:txBody>
                    <a:bodyPr/>
                    <a:lstStyle/>
                    <a:p>
                      <a:pPr marL="90805">
                        <a:lnSpc>
                          <a:spcPct val="100000"/>
                        </a:lnSpc>
                        <a:spcBef>
                          <a:spcPts val="355"/>
                        </a:spcBef>
                      </a:pPr>
                      <a:r>
                        <a:rPr sz="1400" b="1" spc="-15" dirty="0">
                          <a:solidFill>
                            <a:srgbClr val="00418A"/>
                          </a:solidFill>
                          <a:latin typeface="微软雅黑" panose="020B0503020204020204" charset="-122"/>
                          <a:cs typeface="微软雅黑" panose="020B0503020204020204" charset="-122"/>
                        </a:rPr>
                        <a:t>上市许可持有人/批准文号</a:t>
                      </a:r>
                      <a:endParaRPr sz="1400" b="1" spc="-15" dirty="0">
                        <a:solidFill>
                          <a:srgbClr val="00418A"/>
                        </a:solidFill>
                        <a:latin typeface="微软雅黑" panose="020B0503020204020204" charset="-122"/>
                        <a:cs typeface="微软雅黑" panose="020B0503020204020204" charset="-122"/>
                      </a:endParaRPr>
                    </a:p>
                  </a:txBody>
                  <a:tcPr marL="0" marR="0" marT="45085"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gridSpan="3">
                  <a:txBody>
                    <a:bodyPr/>
                    <a:lstStyle/>
                    <a:p>
                      <a:pPr marL="91440">
                        <a:lnSpc>
                          <a:spcPct val="100000"/>
                        </a:lnSpc>
                        <a:spcBef>
                          <a:spcPts val="345"/>
                        </a:spcBef>
                      </a:pPr>
                      <a:r>
                        <a:rPr sz="1400" spc="-15" dirty="0">
                          <a:solidFill>
                            <a:srgbClr val="404040"/>
                          </a:solidFill>
                          <a:latin typeface="微软雅黑" panose="020B0503020204020204" charset="-122"/>
                          <a:ea typeface="微软雅黑" panose="020B0503020204020204" charset="-122"/>
                          <a:cs typeface="微软雅黑" panose="020B0503020204020204" charset="-122"/>
                        </a:rPr>
                        <a:t>云南先施药业有限公司/</a:t>
                      </a:r>
                      <a:r>
                        <a:rPr sz="1400" dirty="0">
                          <a:latin typeface="微软雅黑" panose="020B0503020204020204" charset="-122"/>
                          <a:ea typeface="微软雅黑" panose="020B0503020204020204" charset="-122"/>
                          <a:cs typeface="微软雅黑" panose="020B0503020204020204" charset="-122"/>
                        </a:rPr>
                        <a:t>国药准字H20233672</a:t>
                      </a:r>
                      <a:endParaRPr sz="1400" dirty="0">
                        <a:latin typeface="微软雅黑" panose="020B0503020204020204" charset="-122"/>
                        <a:ea typeface="微软雅黑" panose="020B0503020204020204" charset="-122"/>
                        <a:cs typeface="微软雅黑" panose="020B0503020204020204" charset="-122"/>
                      </a:endParaRPr>
                    </a:p>
                  </a:txBody>
                  <a:tcPr marL="0" marR="0" marT="43815"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hMerge="1">
                  <a:tcPr marL="0" marR="0" marT="0" marB="0">
                    <a:lnT w="12700">
                      <a:solidFill>
                        <a:schemeClr val="tx1"/>
                      </a:solidFill>
                      <a:prstDash val="solid"/>
                    </a:lnT>
                    <a:lnB w="12700">
                      <a:solidFill>
                        <a:schemeClr val="tx1"/>
                      </a:solidFill>
                      <a:prstDash val="solid"/>
                    </a:lnB>
                  </a:tcPr>
                </a:tc>
                <a:tc hMerge="1">
                  <a:tcPr marL="0" marR="0" marT="0" marB="0">
                    <a:lnR w="12700">
                      <a:solidFill>
                        <a:schemeClr val="tx1"/>
                      </a:solidFill>
                      <a:prstDash val="solid"/>
                    </a:lnR>
                    <a:lnT w="12700">
                      <a:solidFill>
                        <a:schemeClr val="tx1"/>
                      </a:solidFill>
                      <a:prstDash val="solid"/>
                    </a:lnT>
                    <a:lnB w="12700">
                      <a:solidFill>
                        <a:schemeClr val="tx1"/>
                      </a:solidFill>
                      <a:prstDash val="solid"/>
                    </a:lnB>
                  </a:tcPr>
                </a:tc>
              </a:tr>
              <a:tr h="315595">
                <a:tc>
                  <a:txBody>
                    <a:bodyPr/>
                    <a:lstStyle/>
                    <a:p>
                      <a:pPr marL="90805">
                        <a:lnSpc>
                          <a:spcPct val="100000"/>
                        </a:lnSpc>
                        <a:spcBef>
                          <a:spcPts val="355"/>
                        </a:spcBef>
                      </a:pPr>
                      <a:r>
                        <a:rPr sz="1400" b="1" spc="-20" dirty="0">
                          <a:solidFill>
                            <a:srgbClr val="00418A"/>
                          </a:solidFill>
                          <a:latin typeface="微软雅黑" panose="020B0503020204020204" charset="-122"/>
                          <a:cs typeface="微软雅黑" panose="020B0503020204020204" charset="-122"/>
                        </a:rPr>
                        <a:t>适应症</a:t>
                      </a:r>
                      <a:endParaRPr sz="1400" b="1" spc="-20" dirty="0">
                        <a:solidFill>
                          <a:srgbClr val="00418A"/>
                        </a:solidFill>
                        <a:latin typeface="微软雅黑" panose="020B0503020204020204" charset="-122"/>
                        <a:cs typeface="微软雅黑" panose="020B0503020204020204" charset="-122"/>
                      </a:endParaRPr>
                    </a:p>
                  </a:txBody>
                  <a:tcPr marL="0" marR="0" marT="45085"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gridSpan="3">
                  <a:txBody>
                    <a:bodyPr/>
                    <a:lstStyle/>
                    <a:p>
                      <a:pPr marL="91440">
                        <a:lnSpc>
                          <a:spcPct val="100000"/>
                        </a:lnSpc>
                        <a:spcBef>
                          <a:spcPts val="345"/>
                        </a:spcBef>
                      </a:pPr>
                      <a:r>
                        <a:rPr sz="1400" spc="-15" dirty="0">
                          <a:solidFill>
                            <a:srgbClr val="404040"/>
                          </a:solidFill>
                          <a:latin typeface="微软雅黑" panose="020B0503020204020204" charset="-122"/>
                          <a:ea typeface="微软雅黑" panose="020B0503020204020204" charset="-122"/>
                          <a:cs typeface="微软雅黑 Light" panose="020B0502040204020203" charset="-122"/>
                        </a:rPr>
                        <a:t>用于治疗甲型或乙型流行性感冒。</a:t>
                      </a:r>
                      <a:endParaRPr sz="1400" spc="-15" dirty="0">
                        <a:solidFill>
                          <a:srgbClr val="404040"/>
                        </a:solidFill>
                        <a:latin typeface="微软雅黑" panose="020B0503020204020204" charset="-122"/>
                        <a:ea typeface="微软雅黑" panose="020B0503020204020204" charset="-122"/>
                        <a:cs typeface="微软雅黑 Light" panose="020B0502040204020203" charset="-122"/>
                      </a:endParaRPr>
                    </a:p>
                  </a:txBody>
                  <a:tcPr marL="0" marR="0" marT="43815"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hMerge="1">
                  <a:tcPr marL="0" marR="0" marT="0" marB="0">
                    <a:lnT w="12700">
                      <a:solidFill>
                        <a:schemeClr val="tx1"/>
                      </a:solidFill>
                      <a:prstDash val="solid"/>
                    </a:lnT>
                    <a:lnB w="12700">
                      <a:solidFill>
                        <a:schemeClr val="tx1"/>
                      </a:solidFill>
                      <a:prstDash val="solid"/>
                    </a:lnB>
                  </a:tcPr>
                </a:tc>
                <a:tc hMerge="1">
                  <a:tcPr marL="0" marR="0" marT="0" marB="0">
                    <a:lnR w="12700">
                      <a:solidFill>
                        <a:schemeClr val="tx1"/>
                      </a:solidFill>
                      <a:prstDash val="solid"/>
                    </a:lnR>
                    <a:lnT w="12700">
                      <a:solidFill>
                        <a:schemeClr val="tx1"/>
                      </a:solidFill>
                      <a:prstDash val="solid"/>
                    </a:lnT>
                    <a:lnB w="12700">
                      <a:solidFill>
                        <a:schemeClr val="tx1"/>
                      </a:solidFill>
                      <a:prstDash val="solid"/>
                    </a:lnB>
                  </a:tcPr>
                </a:tc>
              </a:tr>
              <a:tr h="1299210">
                <a:tc>
                  <a:txBody>
                    <a:bodyPr/>
                    <a:lstStyle/>
                    <a:p>
                      <a:pPr>
                        <a:lnSpc>
                          <a:spcPct val="100000"/>
                        </a:lnSpc>
                      </a:pPr>
                      <a:endParaRPr sz="1400">
                        <a:latin typeface="Times New Roman" panose="02020603050405020304"/>
                        <a:cs typeface="Times New Roman" panose="02020603050405020304"/>
                      </a:endParaRPr>
                    </a:p>
                    <a:p>
                      <a:pPr>
                        <a:lnSpc>
                          <a:spcPct val="100000"/>
                        </a:lnSpc>
                      </a:pPr>
                      <a:endParaRPr sz="1400">
                        <a:latin typeface="Times New Roman" panose="02020603050405020304"/>
                        <a:cs typeface="Times New Roman" panose="02020603050405020304"/>
                      </a:endParaRPr>
                    </a:p>
                    <a:p>
                      <a:pPr>
                        <a:lnSpc>
                          <a:spcPct val="100000"/>
                        </a:lnSpc>
                        <a:spcBef>
                          <a:spcPts val="215"/>
                        </a:spcBef>
                      </a:pPr>
                      <a:endParaRPr sz="1400">
                        <a:latin typeface="Times New Roman" panose="02020603050405020304"/>
                        <a:cs typeface="Times New Roman" panose="02020603050405020304"/>
                      </a:endParaRPr>
                    </a:p>
                    <a:p>
                      <a:pPr marL="90805">
                        <a:lnSpc>
                          <a:spcPct val="100000"/>
                        </a:lnSpc>
                      </a:pPr>
                      <a:r>
                        <a:rPr sz="1400" b="1" spc="-15" dirty="0">
                          <a:solidFill>
                            <a:srgbClr val="00418A"/>
                          </a:solidFill>
                          <a:latin typeface="微软雅黑" panose="020B0503020204020204" charset="-122"/>
                          <a:cs typeface="微软雅黑" panose="020B0503020204020204" charset="-122"/>
                        </a:rPr>
                        <a:t>用法用量</a:t>
                      </a:r>
                      <a:endParaRPr sz="1400" b="1" spc="-15" dirty="0">
                        <a:solidFill>
                          <a:srgbClr val="00418A"/>
                        </a:solidFill>
                        <a:latin typeface="微软雅黑" panose="020B0503020204020204" charset="-122"/>
                        <a:cs typeface="微软雅黑" panose="020B0503020204020204" charset="-122"/>
                      </a:endParaRPr>
                    </a:p>
                  </a:txBody>
                  <a:tcPr marL="0" marR="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gridSpan="3">
                  <a:txBody>
                    <a:bodyPr/>
                    <a:lstStyle/>
                    <a:p>
                      <a:pPr marL="91440" marR="195580">
                        <a:lnSpc>
                          <a:spcPct val="130000"/>
                        </a:lnSpc>
                        <a:spcBef>
                          <a:spcPts val="225"/>
                        </a:spcBef>
                      </a:pPr>
                      <a:r>
                        <a:rPr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成人：常用剂量为每次帕拉米韦300mg，经15分钟以上单次静脉滴注。对于因合并症等病情可能会加重的患者，剂量为每日一次 600 mg 并经 15 分钟以上单次</a:t>
                      </a:r>
                      <a:r>
                        <a:rPr 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静脉滴注，根据症状可连续多日重复给药。</a:t>
                      </a:r>
                      <a:endParaRPr 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91440" marR="195580">
                        <a:lnSpc>
                          <a:spcPct val="130000"/>
                        </a:lnSpc>
                        <a:spcBef>
                          <a:spcPts val="225"/>
                        </a:spcBef>
                      </a:pPr>
                      <a:r>
                        <a:rPr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儿童：常用剂量为每日一次帕拉米韦10mg/kg，经15分钟以上单次静脉滴注，根据症状可连续多日重复给药。每次剂量不得超过600mg。</a:t>
                      </a:r>
                      <a:endParaRPr sz="1400">
                        <a:latin typeface="微软雅黑 Light" panose="020B0502040204020203" charset="-122"/>
                        <a:cs typeface="微软雅黑 Light" panose="020B0502040204020203" charset="-122"/>
                      </a:endParaRPr>
                    </a:p>
                  </a:txBody>
                  <a:tcPr marL="0" marR="0" marT="28575"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hMerge="1">
                  <a:tcPr marL="0" marR="0" marT="0" marB="0">
                    <a:lnT w="12700">
                      <a:solidFill>
                        <a:schemeClr val="tx1"/>
                      </a:solidFill>
                      <a:prstDash val="solid"/>
                    </a:lnT>
                    <a:lnB w="12700">
                      <a:solidFill>
                        <a:schemeClr val="tx1"/>
                      </a:solidFill>
                      <a:prstDash val="solid"/>
                    </a:lnB>
                  </a:tcPr>
                </a:tc>
                <a:tc hMerge="1">
                  <a:tcPr marL="0" marR="0" marT="0" marB="0">
                    <a:lnR w="12700">
                      <a:solidFill>
                        <a:schemeClr val="tx1"/>
                      </a:solidFill>
                      <a:prstDash val="solid"/>
                    </a:lnR>
                    <a:lnT w="12700">
                      <a:solidFill>
                        <a:schemeClr val="tx1"/>
                      </a:solidFill>
                      <a:prstDash val="solid"/>
                    </a:lnT>
                    <a:lnB w="12700">
                      <a:solidFill>
                        <a:schemeClr val="tx1"/>
                      </a:solidFill>
                      <a:prstDash val="solid"/>
                    </a:lnB>
                  </a:tcPr>
                </a:tc>
              </a:tr>
              <a:tr h="1506855">
                <a:tc>
                  <a:txBody>
                    <a:bodyPr/>
                    <a:p>
                      <a:pPr marL="90805" algn="l">
                        <a:lnSpc>
                          <a:spcPct val="100000"/>
                        </a:lnSpc>
                        <a:spcBef>
                          <a:spcPts val="355"/>
                        </a:spcBef>
                        <a:buClrTx/>
                        <a:buSzTx/>
                        <a:buFontTx/>
                        <a:buNone/>
                      </a:pPr>
                      <a:r>
                        <a:rPr sz="1400" b="1" spc="-10" dirty="0">
                          <a:solidFill>
                            <a:srgbClr val="00418A"/>
                          </a:solidFill>
                          <a:latin typeface="微软雅黑" panose="020B0503020204020204" charset="-122"/>
                          <a:cs typeface="微软雅黑" panose="020B0503020204020204" charset="-122"/>
                          <a:sym typeface="+mn-ea"/>
                        </a:rPr>
                        <a:t>疾病基本情况</a:t>
                      </a:r>
                      <a:endParaRPr sz="1400" b="1" spc="-10" dirty="0">
                        <a:solidFill>
                          <a:srgbClr val="00418A"/>
                        </a:solidFill>
                        <a:latin typeface="微软雅黑" panose="020B0503020204020204" charset="-122"/>
                        <a:cs typeface="微软雅黑" panose="020B0503020204020204" charset="-122"/>
                        <a:sym typeface="+mn-ea"/>
                      </a:endParaRPr>
                    </a:p>
                  </a:txBody>
                  <a:tcPr marL="0" marR="0" marT="0" marB="0"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gridSpan="3">
                  <a:txBody>
                    <a:bodyPr/>
                    <a:p>
                      <a:pPr algn="l"/>
                      <a:endParaRPr 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gn="l"/>
                      <a:r>
                        <a:rPr 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400" b="1" dirty="0">
                          <a:ln w="3175"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所治疗疾病基本情况</a:t>
                      </a:r>
                      <a:endParaRPr sz="1400" b="1" dirty="0">
                        <a:ln w="3175"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endParaRPr>
                    </a:p>
                    <a:p>
                      <a:pPr algn="l"/>
                      <a:r>
                        <a:rPr 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基于我国流感样疾病监测哨点医院的数据估计，每年有</a:t>
                      </a: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340</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万病例因流感样疾病就诊，门诊病例总经济负担为</a:t>
                      </a: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9832-25768</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元</a:t>
                      </a: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例，平均每年约有</a:t>
                      </a: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8.81</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万例流感相关呼吸系统疾病导致死亡，占呼吸系统疾病死亡的</a:t>
                      </a: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8.2%</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gn="l" rtl="0" eaLnBrk="0">
                        <a:lnSpc>
                          <a:spcPct val="109000"/>
                        </a:lnSpc>
                        <a:buClrTx/>
                        <a:buSzTx/>
                        <a:buNone/>
                      </a:pPr>
                      <a:r>
                        <a:rPr 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400" b="1" dirty="0">
                          <a:ln w="3175"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大陆地区发病率、年发病患者总数</a:t>
                      </a:r>
                      <a:endParaRPr sz="1400" b="1" dirty="0">
                        <a:ln w="3175"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endParaRPr>
                    </a:p>
                    <a:p>
                      <a:pPr algn="l"/>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2021</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年，中国流行性感冒发病数为</a:t>
                      </a: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668246</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例，发病率为</a:t>
                      </a: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47.40</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人</a:t>
                      </a: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/10</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万，死亡人数为</a:t>
                      </a: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人。</a:t>
                      </a:r>
                      <a:endParaRPr lang="zh-CN" altLang="en-US" sz="1400">
                        <a:latin typeface="微软雅黑 Light" panose="020B0502040204020203" charset="-122"/>
                        <a:cs typeface="微软雅黑 Light" panose="020B0502040204020203" charset="-122"/>
                      </a:endParaRPr>
                    </a:p>
                  </a:txBody>
                  <a:tcPr marL="0" marR="0" marT="28575"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hMerge="1">
                  <a:tcPr marL="0" marR="0" marT="0" marB="0">
                    <a:lnR w="12700">
                      <a:solidFill>
                        <a:schemeClr val="tx1"/>
                      </a:solidFill>
                      <a:prstDash val="solid"/>
                    </a:lnR>
                    <a:lnT w="12700">
                      <a:solidFill>
                        <a:schemeClr val="tx1"/>
                      </a:solidFill>
                      <a:prstDash val="solid"/>
                    </a:lnT>
                    <a:lnB w="12700">
                      <a:solidFill>
                        <a:schemeClr val="tx1"/>
                      </a:solidFill>
                      <a:prstDash val="solid"/>
                    </a:lnB>
                  </a:tcPr>
                </a:tc>
                <a:tc hMerge="1">
                  <a:tcPr marL="0" marR="0" marT="0" marB="0">
                    <a:lnR w="12700">
                      <a:solidFill>
                        <a:schemeClr val="tx1"/>
                      </a:solidFill>
                      <a:prstDash val="solid"/>
                    </a:lnR>
                    <a:lnT w="12700">
                      <a:solidFill>
                        <a:schemeClr val="tx1"/>
                      </a:solidFill>
                      <a:prstDash val="solid"/>
                    </a:lnT>
                    <a:lnB w="12700">
                      <a:solidFill>
                        <a:schemeClr val="tx1"/>
                      </a:solidFill>
                      <a:prstDash val="soli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1256030" y="98425"/>
            <a:ext cx="7035800" cy="741045"/>
          </a:xfrm>
        </p:spPr>
        <p:txBody>
          <a:bodyPr/>
          <a:p>
            <a:r>
              <a:rPr lang="zh-CN" altLang="en-US">
                <a:sym typeface="+mn-ea"/>
              </a:rPr>
              <a:t>一.药品基本信息</a:t>
            </a:r>
            <a:endParaRPr lang="zh-CN" altLang="en-US"/>
          </a:p>
        </p:txBody>
      </p:sp>
      <p:sp>
        <p:nvSpPr>
          <p:cNvPr id="4" name="文本框 3"/>
          <p:cNvSpPr txBox="1"/>
          <p:nvPr>
            <p:custDataLst>
              <p:tags r:id="rId1"/>
            </p:custDataLst>
          </p:nvPr>
        </p:nvSpPr>
        <p:spPr>
          <a:xfrm>
            <a:off x="7204710" y="6607175"/>
            <a:ext cx="4392930" cy="529590"/>
          </a:xfrm>
          <a:prstGeom prst="rect">
            <a:avLst/>
          </a:prstGeom>
          <a:noFill/>
        </p:spPr>
        <p:txBody>
          <a:bodyPr wrap="square" rtlCol="0">
            <a:spAutoFit/>
          </a:bodyPr>
          <a:p>
            <a:r>
              <a:rPr lang="zh-CN" altLang="en-US" sz="950"/>
              <a:t>参考文献：</a:t>
            </a:r>
            <a:endParaRPr lang="zh-CN" altLang="en-US" sz="950"/>
          </a:p>
          <a:p>
            <a:r>
              <a:rPr lang="en-US" altLang="zh-CN" sz="950"/>
              <a:t>1</a:t>
            </a:r>
            <a:r>
              <a:rPr lang="zh-CN" altLang="en-US" sz="950">
                <a:ea typeface="宋体" panose="02010600030101010101" pitchFamily="2" charset="-122"/>
              </a:rPr>
              <a:t>、</a:t>
            </a:r>
            <a:r>
              <a:rPr lang="zh-CN" altLang="zh-CN" sz="950">
                <a:latin typeface="Arial" panose="020B0604020202020204" pitchFamily="34" charset="0"/>
                <a:ea typeface="宋体" panose="02010600030101010101" pitchFamily="2" charset="-122"/>
                <a:cs typeface="Arial" panose="020B0604020202020204" pitchFamily="34" charset="0"/>
                <a:sym typeface="+mn-ea"/>
              </a:rPr>
              <a:t>帕拉米韦氯化钠注射液说明书、帕拉米韦注射液说明书（国内外）说明书</a:t>
            </a:r>
            <a:endParaRPr lang="zh-CN" altLang="zh-CN" sz="950">
              <a:latin typeface="Arial" panose="020B0604020202020204" pitchFamily="34" charset="0"/>
              <a:ea typeface="宋体" panose="02010600030101010101" pitchFamily="2" charset="-122"/>
              <a:cs typeface="Arial" panose="020B0604020202020204" pitchFamily="34" charset="0"/>
              <a:sym typeface="+mn-ea"/>
            </a:endParaRPr>
          </a:p>
          <a:p>
            <a:r>
              <a:rPr lang="en-US" altLang="zh-CN" sz="950">
                <a:latin typeface="Arial" panose="020B0604020202020204" pitchFamily="34" charset="0"/>
                <a:ea typeface="宋体" panose="02010600030101010101" pitchFamily="2" charset="-122"/>
                <a:cs typeface="Arial" panose="020B0604020202020204" pitchFamily="34" charset="0"/>
                <a:sym typeface="+mn-ea"/>
              </a:rPr>
              <a:t>2</a:t>
            </a:r>
            <a:r>
              <a:rPr lang="zh-CN" altLang="en-US" sz="950">
                <a:latin typeface="Arial" panose="020B0604020202020204" pitchFamily="34" charset="0"/>
                <a:ea typeface="宋体" panose="02010600030101010101" pitchFamily="2" charset="-122"/>
                <a:cs typeface="Arial" panose="020B0604020202020204" pitchFamily="34" charset="0"/>
                <a:sym typeface="+mn-ea"/>
              </a:rPr>
              <a:t>、«成人流行性感冒诊疗规范急诊专家共识(2022版)»</a:t>
            </a:r>
            <a:endParaRPr lang="zh-CN" altLang="en-US" sz="950">
              <a:latin typeface="Arial" panose="020B0604020202020204" pitchFamily="34" charset="0"/>
              <a:ea typeface="宋体" panose="02010600030101010101" pitchFamily="2" charset="-122"/>
              <a:cs typeface="Arial" panose="020B0604020202020204" pitchFamily="34" charset="0"/>
              <a:sym typeface="+mn-ea"/>
            </a:endParaRPr>
          </a:p>
        </p:txBody>
      </p:sp>
      <p:sp>
        <p:nvSpPr>
          <p:cNvPr id="24" name="文本框 23"/>
          <p:cNvSpPr txBox="1"/>
          <p:nvPr/>
        </p:nvSpPr>
        <p:spPr>
          <a:xfrm>
            <a:off x="998643" y="1279624"/>
            <a:ext cx="6096000" cy="499624"/>
          </a:xfrm>
          <a:prstGeom prst="rect">
            <a:avLst/>
          </a:prstGeom>
          <a:noFill/>
        </p:spPr>
        <p:txBody>
          <a:bodyPr wrap="square">
            <a:spAutoFit/>
          </a:bodyPr>
          <a:p>
            <a:pPr>
              <a:lnSpc>
                <a:spcPct val="150000"/>
              </a:lnSpc>
            </a:pPr>
            <a:r>
              <a:rPr lang="zh-CN" altLang="en-US" sz="2000" b="1" dirty="0">
                <a:solidFill>
                  <a:srgbClr val="00428E"/>
                </a:solidFill>
                <a:latin typeface="微软雅黑" panose="020B0503020204020204" charset="-122"/>
                <a:ea typeface="微软雅黑" panose="020B0503020204020204" charset="-122"/>
              </a:rPr>
              <a:t>参照药品建议：</a:t>
            </a:r>
            <a:r>
              <a:rPr lang="en-US" altLang="zh-CN" sz="2000" b="1" spc="10" dirty="0">
                <a:solidFill>
                  <a:srgbClr val="00428E"/>
                </a:solidFill>
                <a:latin typeface="微软雅黑" panose="020B0503020204020204" charset="-122"/>
                <a:ea typeface="微软雅黑" panose="020B0503020204020204" charset="-122"/>
                <a:cs typeface="微软雅黑" panose="020B0503020204020204" charset="-122"/>
              </a:rPr>
              <a:t> </a:t>
            </a:r>
            <a:r>
              <a:rPr lang="zh-CN" altLang="en-US" sz="2000" b="1" spc="10" dirty="0">
                <a:solidFill>
                  <a:srgbClr val="00428E"/>
                </a:solidFill>
                <a:latin typeface="微软雅黑" panose="020B0503020204020204" charset="-122"/>
                <a:ea typeface="微软雅黑" panose="020B0503020204020204" charset="-122"/>
                <a:cs typeface="微软雅黑" panose="020B0503020204020204" charset="-122"/>
              </a:rPr>
              <a:t>帕拉米韦氯化钠注射液</a:t>
            </a:r>
            <a:endParaRPr lang="zh-CN" altLang="en-US" sz="2000" b="1" spc="10" dirty="0">
              <a:solidFill>
                <a:srgbClr val="00428E"/>
              </a:solidFill>
              <a:latin typeface="微软雅黑" panose="020B0503020204020204" charset="-122"/>
              <a:ea typeface="微软雅黑" panose="020B0503020204020204" charset="-122"/>
              <a:cs typeface="微软雅黑" panose="020B0503020204020204" charset="-122"/>
            </a:endParaRPr>
          </a:p>
        </p:txBody>
      </p:sp>
      <p:graphicFrame>
        <p:nvGraphicFramePr>
          <p:cNvPr id="7" name="表格 6"/>
          <p:cNvGraphicFramePr/>
          <p:nvPr>
            <p:custDataLst>
              <p:tags r:id="rId2"/>
            </p:custDataLst>
          </p:nvPr>
        </p:nvGraphicFramePr>
        <p:xfrm>
          <a:off x="1065530" y="3339465"/>
          <a:ext cx="10388600" cy="1555750"/>
        </p:xfrm>
        <a:graphic>
          <a:graphicData uri="http://schemas.openxmlformats.org/drawingml/2006/table">
            <a:tbl>
              <a:tblPr firstRow="1" bandRow="1">
                <a:tableStyleId>{5C22544A-7EE6-4342-B048-85BDC9FD1C3A}</a:tableStyleId>
              </a:tblPr>
              <a:tblGrid>
                <a:gridCol w="10388600"/>
              </a:tblGrid>
              <a:tr h="365760">
                <a:tc>
                  <a:txBody>
                    <a:bodyPr/>
                    <a:p>
                      <a:pPr algn="ctr">
                        <a:buNone/>
                      </a:pPr>
                      <a:r>
                        <a:rPr lang="zh-CN" sz="1800" dirty="0">
                          <a:ln w="3175" cap="flat" cmpd="sng">
                            <a:noFill/>
                            <a:prstDash val="solid"/>
                            <a:miter lim="0"/>
                          </a:ln>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rPr>
                        <a:t>可填补</a:t>
                      </a:r>
                      <a:r>
                        <a:rPr sz="1800" dirty="0">
                          <a:ln w="3175" cap="flat" cmpd="sng">
                            <a:noFill/>
                            <a:prstDash val="solid"/>
                            <a:miter lim="0"/>
                          </a:ln>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rPr>
                        <a:t>未满足需求</a:t>
                      </a:r>
                      <a:endParaRPr lang="zh-CN" altLang="en-US" sz="1800" dirty="0">
                        <a:ln w="3175" cap="flat" cmpd="sng">
                          <a:noFill/>
                          <a:prstDash val="solid"/>
                          <a:miter lim="0"/>
                        </a:ln>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endParaRPr>
                    </a:p>
                  </a:txBody>
                  <a:tcPr>
                    <a:solidFill>
                      <a:srgbClr val="00428E"/>
                    </a:solidFill>
                  </a:tcPr>
                </a:tc>
              </a:tr>
              <a:tr h="1189990">
                <a:tc>
                  <a:txBody>
                    <a:bodyPr/>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txBody>
                  <a:tcPr>
                    <a:solidFill>
                      <a:srgbClr val="EEF4FD"/>
                    </a:solidFill>
                  </a:tcPr>
                </a:tc>
              </a:tr>
            </a:tbl>
          </a:graphicData>
        </a:graphic>
      </p:graphicFrame>
      <p:sp>
        <p:nvSpPr>
          <p:cNvPr id="8" name="文本框 7"/>
          <p:cNvSpPr txBox="1"/>
          <p:nvPr/>
        </p:nvSpPr>
        <p:spPr>
          <a:xfrm>
            <a:off x="1256030" y="3893185"/>
            <a:ext cx="9874250" cy="2414905"/>
          </a:xfrm>
          <a:prstGeom prst="rect">
            <a:avLst/>
          </a:prstGeom>
        </p:spPr>
        <p:txBody>
          <a:bodyPr wrap="square">
            <a:spAutoFit/>
            <a:extLst>
              <a:ext uri="{4A0BC546-FE56-4ADE-93B0-CB8AF2F6F144}">
                <wpsdc:textFrameExt xmlns:wpsdc="http://www.wps.cn/officeDocument/2022/drawingmlCustomData" type="text"/>
              </a:ext>
            </a:extLst>
          </a:bodyPr>
          <a:p>
            <a:pPr algn="l"/>
            <a:r>
              <a:rPr lang="zh-CN" sz="18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●目前进入医保目录的唯一静脉给药的抗流感药物只有广州南新的帕拉米韦氯化钠注射液，流感爆发期往往出现断货断供，哄抬物价等局面，无法正常满足市场需求</a:t>
            </a:r>
            <a:r>
              <a:rPr lang="zh-CN" altLang="en-US" sz="1890" dirty="0">
                <a:latin typeface="微软雅黑" panose="020B0503020204020204" charset="-122"/>
                <a:ea typeface="微软雅黑" panose="020B0503020204020204" charset="-122"/>
                <a:sym typeface="+mn-ea"/>
              </a:rPr>
              <a:t>。</a:t>
            </a:r>
            <a:endParaRPr lang="zh-CN" altLang="en-US" sz="1890" dirty="0">
              <a:latin typeface="微软雅黑" panose="020B0503020204020204" charset="-122"/>
              <a:ea typeface="微软雅黑" panose="020B0503020204020204" charset="-122"/>
              <a:sym typeface="+mn-ea"/>
            </a:endParaRPr>
          </a:p>
          <a:p>
            <a:pPr algn="l"/>
            <a:endParaRPr lang="zh-CN" sz="18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gn="l"/>
            <a:r>
              <a:rPr lang="zh-CN" sz="18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zh-CN" sz="18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帕拉米韦氯化钠注射液为大输液剂型，无法根据体重或肌酐清除率进行灵活的剂量调整，而帕拉米韦注射液为高浓度小水针，</a:t>
            </a:r>
            <a:r>
              <a:rPr lang="zh-CN" sz="18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满足了</a:t>
            </a:r>
            <a:r>
              <a:rPr lang="zh-CN" altLang="en-US" sz="18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需要个体化给药的</a:t>
            </a:r>
            <a:r>
              <a:rPr lang="zh-CN" altLang="en-US" sz="189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肾功能损伤患者以及无法口服的低龄儿童安全</a:t>
            </a:r>
            <a:r>
              <a:rPr lang="zh-CN" sz="189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用药需求。</a:t>
            </a:r>
            <a:endParaRPr lang="zh-CN" sz="189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lgn="l"/>
            <a:endParaRPr lang="zh-CN" altLang="en-US" sz="189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algn="l"/>
            <a:endParaRPr lang="zh-CN" altLang="en-US" sz="1890">
              <a:latin typeface="Arial" panose="020B0604020202020204" pitchFamily="34" charset="0"/>
              <a:ea typeface="微软雅黑" panose="020B0503020204020204" charset="-122"/>
            </a:endParaRPr>
          </a:p>
        </p:txBody>
      </p:sp>
      <p:sp>
        <p:nvSpPr>
          <p:cNvPr id="9" name="文本框 8"/>
          <p:cNvSpPr txBox="1"/>
          <p:nvPr/>
        </p:nvSpPr>
        <p:spPr>
          <a:xfrm>
            <a:off x="998855" y="1858010"/>
            <a:ext cx="8714105" cy="1543685"/>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1890" dirty="0">
                <a:latin typeface="Arial" panose="020B0604020202020204" pitchFamily="34" charset="0"/>
                <a:ea typeface="微软雅黑" panose="020B0503020204020204" charset="-122"/>
                <a:sym typeface="Wingdings" panose="05000000000000000000" charset="0"/>
              </a:rPr>
              <a:t></a:t>
            </a:r>
            <a:r>
              <a:rPr lang="en-US" altLang="zh-CN" sz="1890" dirty="0">
                <a:latin typeface="Arial" panose="020B0604020202020204" pitchFamily="34" charset="0"/>
                <a:ea typeface="微软雅黑" panose="020B0503020204020204" charset="-122"/>
                <a:sym typeface="Wingdings" panose="05000000000000000000" charset="0"/>
              </a:rPr>
              <a:t> </a:t>
            </a:r>
            <a:r>
              <a:rPr lang="zh-CN" altLang="en-US" sz="1890">
                <a:latin typeface="Arial" panose="020B0604020202020204" pitchFamily="34" charset="0"/>
                <a:ea typeface="微软雅黑" panose="020B0503020204020204" charset="-122"/>
              </a:rPr>
              <a:t>医保乙类</a:t>
            </a:r>
            <a:endParaRPr lang="zh-CN" altLang="en-US" sz="1890">
              <a:latin typeface="Arial" panose="020B0604020202020204" pitchFamily="34" charset="0"/>
              <a:ea typeface="微软雅黑" panose="020B0503020204020204" charset="-122"/>
            </a:endParaRPr>
          </a:p>
          <a:p>
            <a:pPr algn="l"/>
            <a:r>
              <a:rPr lang="zh-CN" altLang="en-US" sz="1890" dirty="0">
                <a:latin typeface="Arial" panose="020B0604020202020204" pitchFamily="34" charset="0"/>
                <a:ea typeface="微软雅黑" panose="020B0503020204020204" charset="-122"/>
                <a:sym typeface="Wingdings" panose="05000000000000000000" charset="0"/>
              </a:rPr>
              <a:t></a:t>
            </a:r>
            <a:r>
              <a:rPr lang="en-US" altLang="zh-CN" sz="1890" dirty="0">
                <a:latin typeface="Arial" panose="020B0604020202020204" pitchFamily="34" charset="0"/>
                <a:ea typeface="微软雅黑" panose="020B0503020204020204" charset="-122"/>
                <a:sym typeface="Wingdings" panose="05000000000000000000" charset="0"/>
              </a:rPr>
              <a:t> </a:t>
            </a:r>
            <a:r>
              <a:rPr lang="zh-CN" altLang="en-US" sz="1890" dirty="0">
                <a:latin typeface="Arial" panose="020B0604020202020204" pitchFamily="34" charset="0"/>
                <a:ea typeface="微软雅黑" panose="020B0503020204020204" charset="-122"/>
                <a:sym typeface="Arial" panose="020B0604020202020204" pitchFamily="34" charset="0"/>
              </a:rPr>
              <a:t>两者</a:t>
            </a:r>
            <a:r>
              <a:rPr lang="zh-CN" altLang="en-US" sz="1890">
                <a:latin typeface="Arial" panose="020B0604020202020204" pitchFamily="34" charset="0"/>
                <a:ea typeface="微软雅黑" panose="020B0503020204020204" charset="-122"/>
                <a:sym typeface="Arial" panose="020B0604020202020204" pitchFamily="34" charset="0"/>
              </a:rPr>
              <a:t>主要活性成分一致、适应症一致</a:t>
            </a:r>
            <a:endParaRPr lang="zh-CN" altLang="en-US" sz="1890">
              <a:latin typeface="Arial" panose="020B0604020202020204" pitchFamily="34" charset="0"/>
              <a:ea typeface="微软雅黑" panose="020B0503020204020204" charset="-122"/>
              <a:sym typeface="Arial" panose="020B0604020202020204" pitchFamily="34" charset="0"/>
            </a:endParaRPr>
          </a:p>
          <a:p>
            <a:pPr algn="l"/>
            <a:r>
              <a:rPr lang="zh-CN" altLang="en-US" sz="1890" dirty="0">
                <a:latin typeface="Arial" panose="020B0604020202020204" pitchFamily="34" charset="0"/>
                <a:ea typeface="微软雅黑" panose="020B0503020204020204" charset="-122"/>
                <a:sym typeface="Wingdings" panose="05000000000000000000" charset="0"/>
              </a:rPr>
              <a:t></a:t>
            </a:r>
            <a:r>
              <a:rPr lang="zh-CN" altLang="en-US" sz="1890" dirty="0">
                <a:solidFill>
                  <a:srgbClr val="222222"/>
                </a:solidFill>
                <a:latin typeface="微软雅黑" panose="020B0503020204020204" charset="-122"/>
                <a:ea typeface="微软雅黑" panose="020B0503020204020204" charset="-122"/>
                <a:sym typeface="+mn-ea"/>
              </a:rPr>
              <a:t>规格</a:t>
            </a:r>
            <a:r>
              <a:rPr lang="zh-CN" altLang="en-US" sz="1890" dirty="0">
                <a:effectLst/>
                <a:latin typeface="微软雅黑" panose="020B0503020204020204" charset="-122"/>
                <a:ea typeface="微软雅黑" panose="020B0503020204020204" charset="-122"/>
                <a:sym typeface="+mn-ea"/>
              </a:rPr>
              <a:t>：</a:t>
            </a:r>
            <a:r>
              <a:rPr lang="en-US" altLang="zh-CN" sz="1890" dirty="0">
                <a:effectLst/>
                <a:latin typeface="微软雅黑" panose="020B0503020204020204" charset="-122"/>
                <a:ea typeface="微软雅黑" panose="020B0503020204020204" charset="-122"/>
                <a:sym typeface="+mn-ea"/>
              </a:rPr>
              <a:t>100ml:</a:t>
            </a:r>
            <a:r>
              <a:rPr lang="zh-CN" altLang="en-US" sz="1890" dirty="0">
                <a:effectLst/>
                <a:latin typeface="微软雅黑" panose="020B0503020204020204" charset="-122"/>
                <a:ea typeface="微软雅黑" panose="020B0503020204020204" charset="-122"/>
                <a:sym typeface="+mn-ea"/>
              </a:rPr>
              <a:t>帕拉米韦</a:t>
            </a:r>
            <a:r>
              <a:rPr lang="en-US" altLang="zh-CN" sz="1890" dirty="0">
                <a:effectLst/>
                <a:latin typeface="微软雅黑" panose="020B0503020204020204" charset="-122"/>
                <a:ea typeface="微软雅黑" panose="020B0503020204020204" charset="-122"/>
                <a:sym typeface="+mn-ea"/>
              </a:rPr>
              <a:t>(</a:t>
            </a:r>
            <a:r>
              <a:rPr lang="zh-CN" altLang="en-US" sz="1890" dirty="0">
                <a:effectLst/>
                <a:latin typeface="微软雅黑" panose="020B0503020204020204" charset="-122"/>
                <a:ea typeface="微软雅黑" panose="020B0503020204020204" charset="-122"/>
                <a:sym typeface="+mn-ea"/>
              </a:rPr>
              <a:t>按</a:t>
            </a:r>
            <a:r>
              <a:rPr lang="en-US" altLang="zh-CN" sz="1890" dirty="0">
                <a:effectLst/>
                <a:latin typeface="微软雅黑" panose="020B0503020204020204" charset="-122"/>
                <a:ea typeface="微软雅黑" panose="020B0503020204020204" charset="-122"/>
                <a:sym typeface="+mn-ea"/>
              </a:rPr>
              <a:t>C</a:t>
            </a:r>
            <a:r>
              <a:rPr lang="en-US" altLang="zh-CN" sz="1890" baseline="-25000" dirty="0">
                <a:effectLst/>
                <a:latin typeface="微软雅黑" panose="020B0503020204020204" charset="-122"/>
                <a:ea typeface="微软雅黑" panose="020B0503020204020204" charset="-122"/>
                <a:sym typeface="+mn-ea"/>
              </a:rPr>
              <a:t>15</a:t>
            </a:r>
            <a:r>
              <a:rPr lang="en-US" altLang="zh-CN" sz="1890" dirty="0">
                <a:effectLst/>
                <a:latin typeface="微软雅黑" panose="020B0503020204020204" charset="-122"/>
                <a:ea typeface="微软雅黑" panose="020B0503020204020204" charset="-122"/>
                <a:sym typeface="+mn-ea"/>
              </a:rPr>
              <a:t>H</a:t>
            </a:r>
            <a:r>
              <a:rPr lang="en-US" altLang="zh-CN" sz="1890" baseline="-25000" dirty="0">
                <a:effectLst/>
                <a:latin typeface="微软雅黑" panose="020B0503020204020204" charset="-122"/>
                <a:ea typeface="微软雅黑" panose="020B0503020204020204" charset="-122"/>
                <a:sym typeface="+mn-ea"/>
              </a:rPr>
              <a:t>28</a:t>
            </a:r>
            <a:r>
              <a:rPr lang="en-US" altLang="zh-CN" sz="1890" dirty="0">
                <a:effectLst/>
                <a:latin typeface="微软雅黑" panose="020B0503020204020204" charset="-122"/>
                <a:ea typeface="微软雅黑" panose="020B0503020204020204" charset="-122"/>
                <a:sym typeface="+mn-ea"/>
              </a:rPr>
              <a:t>N</a:t>
            </a:r>
            <a:r>
              <a:rPr lang="en-US" altLang="zh-CN" sz="1890" baseline="-25000" dirty="0">
                <a:effectLst/>
                <a:latin typeface="微软雅黑" panose="020B0503020204020204" charset="-122"/>
                <a:ea typeface="微软雅黑" panose="020B0503020204020204" charset="-122"/>
                <a:sym typeface="+mn-ea"/>
              </a:rPr>
              <a:t>4</a:t>
            </a:r>
            <a:r>
              <a:rPr lang="en-US" altLang="zh-CN" sz="1890" dirty="0">
                <a:effectLst/>
                <a:latin typeface="微软雅黑" panose="020B0503020204020204" charset="-122"/>
                <a:ea typeface="微软雅黑" panose="020B0503020204020204" charset="-122"/>
                <a:sym typeface="+mn-ea"/>
              </a:rPr>
              <a:t>O</a:t>
            </a:r>
            <a:r>
              <a:rPr lang="en-US" altLang="zh-CN" sz="1890" baseline="-25000" dirty="0">
                <a:effectLst/>
                <a:latin typeface="微软雅黑" panose="020B0503020204020204" charset="-122"/>
                <a:ea typeface="微软雅黑" panose="020B0503020204020204" charset="-122"/>
                <a:sym typeface="+mn-ea"/>
              </a:rPr>
              <a:t>4</a:t>
            </a:r>
            <a:r>
              <a:rPr lang="zh-CN" altLang="en-US" sz="1890" dirty="0">
                <a:effectLst/>
                <a:latin typeface="微软雅黑" panose="020B0503020204020204" charset="-122"/>
                <a:ea typeface="微软雅黑" panose="020B0503020204020204" charset="-122"/>
                <a:sym typeface="+mn-ea"/>
              </a:rPr>
              <a:t>计</a:t>
            </a:r>
            <a:r>
              <a:rPr lang="en-US" altLang="zh-CN" sz="1890" dirty="0">
                <a:effectLst/>
                <a:latin typeface="微软雅黑" panose="020B0503020204020204" charset="-122"/>
                <a:ea typeface="微软雅黑" panose="020B0503020204020204" charset="-122"/>
                <a:sym typeface="+mn-ea"/>
              </a:rPr>
              <a:t>)0.3g</a:t>
            </a:r>
            <a:r>
              <a:rPr lang="zh-CN" altLang="en-US" sz="1890" dirty="0">
                <a:effectLst/>
                <a:latin typeface="微软雅黑" panose="020B0503020204020204" charset="-122"/>
                <a:ea typeface="微软雅黑" panose="020B0503020204020204" charset="-122"/>
                <a:sym typeface="+mn-ea"/>
              </a:rPr>
              <a:t>与氯化钠</a:t>
            </a:r>
            <a:r>
              <a:rPr lang="en-US" altLang="zh-CN" sz="1890" dirty="0">
                <a:effectLst/>
                <a:latin typeface="微软雅黑" panose="020B0503020204020204" charset="-122"/>
                <a:ea typeface="微软雅黑" panose="020B0503020204020204" charset="-122"/>
                <a:sym typeface="+mn-ea"/>
              </a:rPr>
              <a:t>0.9g</a:t>
            </a:r>
            <a:r>
              <a:rPr lang="zh-CN" altLang="en-US" sz="1890" dirty="0">
                <a:effectLst/>
                <a:latin typeface="微软雅黑" panose="020B0503020204020204" charset="-122"/>
                <a:ea typeface="微软雅黑" panose="020B0503020204020204" charset="-122"/>
                <a:sym typeface="+mn-ea"/>
              </a:rPr>
              <a:t>；</a:t>
            </a:r>
            <a:endParaRPr lang="zh-CN" altLang="en-US" sz="1890" dirty="0">
              <a:effectLst/>
              <a:latin typeface="微软雅黑" panose="020B0503020204020204" charset="-122"/>
              <a:ea typeface="微软雅黑" panose="020B0503020204020204" charset="-122"/>
              <a:sym typeface="+mn-ea"/>
            </a:endParaRPr>
          </a:p>
          <a:p>
            <a:pPr algn="l"/>
            <a:r>
              <a:rPr lang="zh-CN" altLang="en-US" sz="1890" dirty="0">
                <a:effectLst/>
                <a:latin typeface="微软雅黑" panose="020B0503020204020204" charset="-122"/>
                <a:ea typeface="微软雅黑" panose="020B0503020204020204" charset="-122"/>
                <a:sym typeface="+mn-ea"/>
              </a:rPr>
              <a:t> </a:t>
            </a:r>
            <a:r>
              <a:rPr lang="en-US" altLang="zh-CN" sz="1890" dirty="0">
                <a:effectLst/>
                <a:latin typeface="微软雅黑" panose="020B0503020204020204" charset="-122"/>
                <a:ea typeface="微软雅黑" panose="020B0503020204020204" charset="-122"/>
                <a:sym typeface="+mn-ea"/>
              </a:rPr>
              <a:t>           </a:t>
            </a:r>
            <a:r>
              <a:rPr lang="zh-CN" altLang="en-US" sz="1890" dirty="0">
                <a:effectLst/>
                <a:latin typeface="微软雅黑" panose="020B0503020204020204" charset="-122"/>
                <a:ea typeface="微软雅黑" panose="020B0503020204020204" charset="-122"/>
                <a:sym typeface="+mn-ea"/>
              </a:rPr>
              <a:t> </a:t>
            </a:r>
            <a:r>
              <a:rPr lang="en-US" altLang="zh-CN" sz="1890" dirty="0">
                <a:effectLst/>
                <a:latin typeface="微软雅黑" panose="020B0503020204020204" charset="-122"/>
                <a:ea typeface="微软雅黑" panose="020B0503020204020204" charset="-122"/>
                <a:sym typeface="+mn-ea"/>
              </a:rPr>
              <a:t>100ml:</a:t>
            </a:r>
            <a:r>
              <a:rPr lang="zh-CN" altLang="en-US" sz="1890" dirty="0">
                <a:effectLst/>
                <a:latin typeface="微软雅黑" panose="020B0503020204020204" charset="-122"/>
                <a:ea typeface="微软雅黑" panose="020B0503020204020204" charset="-122"/>
                <a:sym typeface="+mn-ea"/>
              </a:rPr>
              <a:t>帕拉米韦</a:t>
            </a:r>
            <a:r>
              <a:rPr lang="en-US" altLang="zh-CN" sz="1890" dirty="0">
                <a:effectLst/>
                <a:latin typeface="微软雅黑" panose="020B0503020204020204" charset="-122"/>
                <a:ea typeface="微软雅黑" panose="020B0503020204020204" charset="-122"/>
                <a:sym typeface="+mn-ea"/>
              </a:rPr>
              <a:t>(</a:t>
            </a:r>
            <a:r>
              <a:rPr lang="zh-CN" altLang="en-US" sz="1890" dirty="0">
                <a:effectLst/>
                <a:latin typeface="微软雅黑" panose="020B0503020204020204" charset="-122"/>
                <a:ea typeface="微软雅黑" panose="020B0503020204020204" charset="-122"/>
                <a:sym typeface="+mn-ea"/>
              </a:rPr>
              <a:t>按</a:t>
            </a:r>
            <a:r>
              <a:rPr lang="en-US" altLang="zh-CN" sz="1890" dirty="0">
                <a:effectLst/>
                <a:latin typeface="微软雅黑" panose="020B0503020204020204" charset="-122"/>
                <a:ea typeface="微软雅黑" panose="020B0503020204020204" charset="-122"/>
                <a:sym typeface="+mn-ea"/>
              </a:rPr>
              <a:t>C</a:t>
            </a:r>
            <a:r>
              <a:rPr lang="en-US" altLang="zh-CN" sz="1890" baseline="-25000" dirty="0">
                <a:effectLst/>
                <a:latin typeface="微软雅黑" panose="020B0503020204020204" charset="-122"/>
                <a:ea typeface="微软雅黑" panose="020B0503020204020204" charset="-122"/>
                <a:sym typeface="+mn-ea"/>
              </a:rPr>
              <a:t>15</a:t>
            </a:r>
            <a:r>
              <a:rPr lang="en-US" altLang="zh-CN" sz="1890" dirty="0">
                <a:effectLst/>
                <a:latin typeface="微软雅黑" panose="020B0503020204020204" charset="-122"/>
                <a:ea typeface="微软雅黑" panose="020B0503020204020204" charset="-122"/>
                <a:sym typeface="+mn-ea"/>
              </a:rPr>
              <a:t>H</a:t>
            </a:r>
            <a:r>
              <a:rPr lang="en-US" altLang="zh-CN" sz="1890" baseline="-25000" dirty="0">
                <a:effectLst/>
                <a:latin typeface="微软雅黑" panose="020B0503020204020204" charset="-122"/>
                <a:ea typeface="微软雅黑" panose="020B0503020204020204" charset="-122"/>
                <a:sym typeface="+mn-ea"/>
              </a:rPr>
              <a:t>28</a:t>
            </a:r>
            <a:r>
              <a:rPr lang="en-US" altLang="zh-CN" sz="1890" dirty="0">
                <a:effectLst/>
                <a:latin typeface="微软雅黑" panose="020B0503020204020204" charset="-122"/>
                <a:ea typeface="微软雅黑" panose="020B0503020204020204" charset="-122"/>
                <a:sym typeface="+mn-ea"/>
              </a:rPr>
              <a:t>N</a:t>
            </a:r>
            <a:r>
              <a:rPr lang="en-US" altLang="zh-CN" sz="1890" baseline="-25000" dirty="0">
                <a:effectLst/>
                <a:latin typeface="微软雅黑" panose="020B0503020204020204" charset="-122"/>
                <a:ea typeface="微软雅黑" panose="020B0503020204020204" charset="-122"/>
                <a:sym typeface="+mn-ea"/>
              </a:rPr>
              <a:t>4</a:t>
            </a:r>
            <a:r>
              <a:rPr lang="en-US" altLang="zh-CN" sz="1890" dirty="0">
                <a:effectLst/>
                <a:latin typeface="微软雅黑" panose="020B0503020204020204" charset="-122"/>
                <a:ea typeface="微软雅黑" panose="020B0503020204020204" charset="-122"/>
                <a:sym typeface="+mn-ea"/>
              </a:rPr>
              <a:t>O</a:t>
            </a:r>
            <a:r>
              <a:rPr lang="en-US" altLang="zh-CN" sz="1890" baseline="-25000" dirty="0">
                <a:effectLst/>
                <a:latin typeface="微软雅黑" panose="020B0503020204020204" charset="-122"/>
                <a:ea typeface="微软雅黑" panose="020B0503020204020204" charset="-122"/>
                <a:sym typeface="+mn-ea"/>
              </a:rPr>
              <a:t>4</a:t>
            </a:r>
            <a:r>
              <a:rPr lang="zh-CN" altLang="en-US" sz="1890" dirty="0">
                <a:effectLst/>
                <a:latin typeface="微软雅黑" panose="020B0503020204020204" charset="-122"/>
                <a:ea typeface="微软雅黑" panose="020B0503020204020204" charset="-122"/>
                <a:sym typeface="+mn-ea"/>
              </a:rPr>
              <a:t>计</a:t>
            </a:r>
            <a:r>
              <a:rPr lang="en-US" altLang="zh-CN" sz="1890" dirty="0">
                <a:effectLst/>
                <a:latin typeface="微软雅黑" panose="020B0503020204020204" charset="-122"/>
                <a:ea typeface="微软雅黑" panose="020B0503020204020204" charset="-122"/>
                <a:sym typeface="+mn-ea"/>
              </a:rPr>
              <a:t>)0.15g</a:t>
            </a:r>
            <a:r>
              <a:rPr lang="zh-CN" altLang="en-US" sz="1890" dirty="0">
                <a:effectLst/>
                <a:latin typeface="微软雅黑" panose="020B0503020204020204" charset="-122"/>
                <a:ea typeface="微软雅黑" panose="020B0503020204020204" charset="-122"/>
                <a:sym typeface="+mn-ea"/>
              </a:rPr>
              <a:t>与氯化钠</a:t>
            </a:r>
            <a:r>
              <a:rPr lang="en-US" altLang="zh-CN" sz="1890" dirty="0">
                <a:effectLst/>
                <a:latin typeface="微软雅黑" panose="020B0503020204020204" charset="-122"/>
                <a:ea typeface="微软雅黑" panose="020B0503020204020204" charset="-122"/>
                <a:sym typeface="+mn-ea"/>
              </a:rPr>
              <a:t>0.9g</a:t>
            </a:r>
            <a:endParaRPr lang="zh-CN" altLang="en-US" sz="1890">
              <a:latin typeface="Arial" panose="020B0604020202020204" pitchFamily="34" charset="0"/>
              <a:ea typeface="微软雅黑" panose="020B0503020204020204" charset="-122"/>
            </a:endParaRPr>
          </a:p>
          <a:p>
            <a:pPr algn="l"/>
            <a:endParaRPr lang="zh-CN" altLang="en-US" sz="1890">
              <a:latin typeface="Arial" panose="020B0604020202020204" pitchFamily="34" charset="0"/>
              <a:ea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1348740" y="111125"/>
            <a:ext cx="7035800" cy="741045"/>
          </a:xfrm>
        </p:spPr>
        <p:txBody>
          <a:bodyPr/>
          <a:p>
            <a:r>
              <a:rPr lang="zh-CN" altLang="en-US">
                <a:sym typeface="+mn-ea"/>
              </a:rPr>
              <a:t>一.药品基本信息</a:t>
            </a:r>
            <a:endParaRPr lang="zh-CN" altLang="en-US"/>
          </a:p>
        </p:txBody>
      </p:sp>
      <p:sp>
        <p:nvSpPr>
          <p:cNvPr id="4" name="文本框 3"/>
          <p:cNvSpPr txBox="1"/>
          <p:nvPr>
            <p:custDataLst>
              <p:tags r:id="rId1"/>
            </p:custDataLst>
          </p:nvPr>
        </p:nvSpPr>
        <p:spPr>
          <a:xfrm>
            <a:off x="7204710" y="6407150"/>
            <a:ext cx="4392930" cy="529590"/>
          </a:xfrm>
          <a:prstGeom prst="rect">
            <a:avLst/>
          </a:prstGeom>
          <a:noFill/>
        </p:spPr>
        <p:txBody>
          <a:bodyPr wrap="square" rtlCol="0">
            <a:spAutoFit/>
          </a:bodyPr>
          <a:p>
            <a:r>
              <a:rPr lang="zh-CN" altLang="en-US" sz="950"/>
              <a:t>参考文献：</a:t>
            </a:r>
            <a:endParaRPr lang="zh-CN" altLang="en-US" sz="950"/>
          </a:p>
          <a:p>
            <a:r>
              <a:rPr lang="en-US" altLang="zh-CN" sz="950"/>
              <a:t>1</a:t>
            </a:r>
            <a:r>
              <a:rPr lang="zh-CN" altLang="en-US" sz="950">
                <a:ea typeface="宋体" panose="02010600030101010101" pitchFamily="2" charset="-122"/>
              </a:rPr>
              <a:t>、</a:t>
            </a:r>
            <a:r>
              <a:rPr lang="zh-CN" altLang="zh-CN" sz="950">
                <a:latin typeface="Arial" panose="020B0604020202020204" pitchFamily="34" charset="0"/>
                <a:ea typeface="宋体" panose="02010600030101010101" pitchFamily="2" charset="-122"/>
                <a:cs typeface="Arial" panose="020B0604020202020204" pitchFamily="34" charset="0"/>
                <a:sym typeface="+mn-ea"/>
              </a:rPr>
              <a:t>帕拉米韦氯化钠注射液说明书、帕拉米韦注射液说明书（国内外）说明书</a:t>
            </a:r>
            <a:endParaRPr lang="zh-CN" altLang="zh-CN" sz="950">
              <a:latin typeface="Arial" panose="020B0604020202020204" pitchFamily="34" charset="0"/>
              <a:ea typeface="宋体" panose="02010600030101010101" pitchFamily="2" charset="-122"/>
              <a:cs typeface="Arial" panose="020B0604020202020204" pitchFamily="34" charset="0"/>
              <a:sym typeface="+mn-ea"/>
            </a:endParaRPr>
          </a:p>
          <a:p>
            <a:r>
              <a:rPr lang="en-US" altLang="zh-CN" sz="950">
                <a:latin typeface="Arial" panose="020B0604020202020204" pitchFamily="34" charset="0"/>
                <a:ea typeface="宋体" panose="02010600030101010101" pitchFamily="2" charset="-122"/>
                <a:cs typeface="Arial" panose="020B0604020202020204" pitchFamily="34" charset="0"/>
                <a:sym typeface="+mn-ea"/>
              </a:rPr>
              <a:t>2</a:t>
            </a:r>
            <a:r>
              <a:rPr lang="zh-CN" altLang="en-US" sz="950">
                <a:latin typeface="Arial" panose="020B0604020202020204" pitchFamily="34" charset="0"/>
                <a:ea typeface="宋体" panose="02010600030101010101" pitchFamily="2" charset="-122"/>
                <a:cs typeface="Arial" panose="020B0604020202020204" pitchFamily="34" charset="0"/>
                <a:sym typeface="+mn-ea"/>
              </a:rPr>
              <a:t>、«成人流行性感冒诊疗规范急诊专家共识(2022版)»</a:t>
            </a:r>
            <a:endParaRPr lang="zh-CN" altLang="en-US" sz="950">
              <a:latin typeface="Arial" panose="020B0604020202020204" pitchFamily="34" charset="0"/>
              <a:ea typeface="宋体" panose="02010600030101010101" pitchFamily="2" charset="-122"/>
              <a:cs typeface="Arial" panose="020B0604020202020204" pitchFamily="34" charset="0"/>
              <a:sym typeface="+mn-ea"/>
            </a:endParaRPr>
          </a:p>
        </p:txBody>
      </p:sp>
      <p:graphicFrame>
        <p:nvGraphicFramePr>
          <p:cNvPr id="6" name="表格 5"/>
          <p:cNvGraphicFramePr/>
          <p:nvPr>
            <p:custDataLst>
              <p:tags r:id="rId2"/>
            </p:custDataLst>
          </p:nvPr>
        </p:nvGraphicFramePr>
        <p:xfrm>
          <a:off x="707390" y="1520825"/>
          <a:ext cx="10803890" cy="3886200"/>
        </p:xfrm>
        <a:graphic>
          <a:graphicData uri="http://schemas.openxmlformats.org/drawingml/2006/table">
            <a:tbl>
              <a:tblPr firstRow="1" bandRow="1">
                <a:tableStyleId>{5C22544A-7EE6-4342-B048-85BDC9FD1C3A}</a:tableStyleId>
              </a:tblPr>
              <a:tblGrid>
                <a:gridCol w="5291455"/>
                <a:gridCol w="5512435"/>
              </a:tblGrid>
              <a:tr h="410845">
                <a:tc>
                  <a:txBody>
                    <a:bodyPr/>
                    <a:p>
                      <a:pPr algn="ctr" rtl="0" eaLnBrk="0">
                        <a:lnSpc>
                          <a:spcPct val="109000"/>
                        </a:lnSpc>
                      </a:pPr>
                      <a:r>
                        <a:rPr sz="1800" dirty="0">
                          <a:ln w="3175" cap="flat" cmpd="sng">
                            <a:noFill/>
                            <a:prstDash val="solid"/>
                            <a:miter lim="0"/>
                          </a:ln>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rPr>
                        <a:t>与参照药品相比的优势</a:t>
                      </a:r>
                      <a:endParaRPr lang="zh-CN" altLang="en-US" sz="1800" dirty="0">
                        <a:ln w="3175" cap="flat" cmpd="sng">
                          <a:noFill/>
                          <a:prstDash val="solid"/>
                          <a:miter lim="0"/>
                        </a:ln>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endParaRPr>
                    </a:p>
                  </a:txBody>
                  <a:tcPr>
                    <a:solidFill>
                      <a:srgbClr val="00428E"/>
                    </a:solidFill>
                  </a:tcPr>
                </a:tc>
                <a:tc>
                  <a:txBody>
                    <a:bodyPr/>
                    <a:p>
                      <a:pPr algn="ctr" rtl="0" eaLnBrk="0">
                        <a:lnSpc>
                          <a:spcPct val="109000"/>
                        </a:lnSpc>
                      </a:pPr>
                      <a:r>
                        <a:rPr sz="1800" dirty="0">
                          <a:ln w="3175" cap="flat" cmpd="sng">
                            <a:noFill/>
                            <a:prstDash val="solid"/>
                            <a:miter lim="0"/>
                          </a:ln>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rPr>
                        <a:t>与参照药品相比的不足</a:t>
                      </a:r>
                      <a:endParaRPr lang="zh-CN" altLang="en-US" sz="1800" dirty="0">
                        <a:ln w="3175" cap="flat" cmpd="sng">
                          <a:noFill/>
                          <a:prstDash val="solid"/>
                          <a:miter lim="0"/>
                        </a:ln>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endParaRPr>
                    </a:p>
                  </a:txBody>
                  <a:tcPr>
                    <a:solidFill>
                      <a:srgbClr val="00428E"/>
                    </a:solidFill>
                  </a:tcPr>
                </a:tc>
              </a:tr>
              <a:tr h="3475355">
                <a:tc>
                  <a:txBody>
                    <a:bodyPr/>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txBody>
                  <a:tcPr>
                    <a:solidFill>
                      <a:srgbClr val="EEF4FD"/>
                    </a:solidFill>
                  </a:tcPr>
                </a:tc>
                <a:tc>
                  <a:txBody>
                    <a:bodyPr/>
                    <a:p>
                      <a:pPr>
                        <a:buNone/>
                      </a:pPr>
                      <a:endParaRPr lang="zh-CN" altLang="en-US"/>
                    </a:p>
                  </a:txBody>
                  <a:tcPr>
                    <a:solidFill>
                      <a:srgbClr val="EEF4FD"/>
                    </a:solidFill>
                  </a:tcPr>
                </a:tc>
              </a:tr>
            </a:tbl>
          </a:graphicData>
        </a:graphic>
      </p:graphicFrame>
      <p:sp>
        <p:nvSpPr>
          <p:cNvPr id="7" name="文本框 6"/>
          <p:cNvSpPr txBox="1"/>
          <p:nvPr/>
        </p:nvSpPr>
        <p:spPr>
          <a:xfrm>
            <a:off x="788670" y="1991360"/>
            <a:ext cx="5139055" cy="3971925"/>
          </a:xfrm>
          <a:prstGeom prst="rect">
            <a:avLst/>
          </a:prstGeom>
        </p:spPr>
        <p:txBody>
          <a:bodyPr wrap="square">
            <a:spAutoFit/>
            <a:extLst>
              <a:ext uri="{4A0BC546-FE56-4ADE-93B0-CB8AF2F6F144}">
                <wpsdc:textFrameExt xmlns:wpsdc="http://www.wps.cn/officeDocument/2022/drawingmlCustomData" type="text"/>
              </a:ext>
            </a:extLst>
          </a:bodyPr>
          <a:p>
            <a:pPr marL="16510" indent="6985" algn="l" rtl="0" eaLnBrk="0">
              <a:lnSpc>
                <a:spcPct val="150000"/>
              </a:lnSpc>
              <a:spcBef>
                <a:spcPts val="5"/>
              </a:spcBef>
            </a:pPr>
            <a:r>
              <a:rPr lang="en-US"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a:t>
            </a:r>
            <a:r>
              <a:rPr 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帕拉米韦氯化钠注射液属于国内自主研发新药；而帕拉米韦注射液（20ml∶0.2g）的参比制剂为美国BioCryst  Pharmaceuticals，Inc生产，已过评，能够保证其疗效和安全性。</a:t>
            </a:r>
            <a:endParaRPr 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6510" indent="6985" algn="l" rtl="0" eaLnBrk="0">
              <a:lnSpc>
                <a:spcPct val="150000"/>
              </a:lnSpc>
              <a:spcBef>
                <a:spcPts val="5"/>
              </a:spcBef>
            </a:pPr>
            <a:endParaRPr 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6510" indent="6985" algn="l" rtl="0" eaLnBrk="0">
              <a:lnSpc>
                <a:spcPct val="150000"/>
              </a:lnSpc>
              <a:spcBef>
                <a:spcPts val="5"/>
              </a:spcBef>
            </a:pPr>
            <a:r>
              <a:rPr lang="en-US"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帕拉米韦氯化钠注射液为输液型制剂（</a:t>
            </a: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100ml</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0.15g</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100ml</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0.3g</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），不利于剂量调整，尤其是低龄儿童患者和肾功能损伤者，而</a:t>
            </a:r>
            <a:r>
              <a:rPr 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帕拉米韦注射液（20ml∶0.2g）是</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高浓度的小水针制剂，非常便于实现剂量</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个体化</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调整。</a:t>
            </a:r>
            <a:endPar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6510" indent="6985" algn="l" rtl="0" eaLnBrk="0">
              <a:lnSpc>
                <a:spcPct val="150000"/>
              </a:lnSpc>
              <a:spcBef>
                <a:spcPts val="5"/>
              </a:spcBef>
            </a:pPr>
            <a:endParaRPr lang="zh-CN" altLang="en-US"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6510" indent="6985" algn="l" rtl="0" eaLnBrk="0">
              <a:lnSpc>
                <a:spcPct val="150000"/>
              </a:lnSpc>
              <a:spcBef>
                <a:spcPts val="5"/>
              </a:spcBef>
            </a:pPr>
            <a:r>
              <a:rPr lang="en-US"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3.</a:t>
            </a:r>
            <a:r>
              <a:rPr lang="zh-CN" altLang="en-US"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对于需要限制钠离子摄入的患者，我司</a:t>
            </a:r>
            <a:r>
              <a:rPr 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帕拉米韦注射液（20ml∶0.2g）</a:t>
            </a:r>
            <a:r>
              <a:rPr lang="zh-CN" altLang="en-US"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采用葡萄糖注射液稀释更适合患者安全用药。同时葡萄糖稀释液有利于及时为感染患者提供能量补充。</a:t>
            </a:r>
            <a:endParaRPr lang="zh-CN" altLang="en-US" sz="1400">
              <a:latin typeface="Arial" panose="020B0604020202020204" pitchFamily="34" charset="0"/>
              <a:ea typeface="微软雅黑" panose="020B0503020204020204" charset="-122"/>
            </a:endParaRPr>
          </a:p>
        </p:txBody>
      </p:sp>
      <p:sp>
        <p:nvSpPr>
          <p:cNvPr id="8" name="文本框 7"/>
          <p:cNvSpPr txBox="1"/>
          <p:nvPr/>
        </p:nvSpPr>
        <p:spPr>
          <a:xfrm>
            <a:off x="6158865" y="2138680"/>
            <a:ext cx="4998085" cy="812800"/>
          </a:xfrm>
          <a:prstGeom prst="rect">
            <a:avLst/>
          </a:prstGeom>
        </p:spPr>
        <p:txBody>
          <a:bodyPr wrap="square">
            <a:spAutoFit/>
            <a:extLst>
              <a:ext uri="{4A0BC546-FE56-4ADE-93B0-CB8AF2F6F144}">
                <wpsdc:textFrameExt xmlns:wpsdc="http://www.wps.cn/officeDocument/2022/drawingmlCustomData" type="text"/>
              </a:ext>
            </a:extLst>
          </a:bodyPr>
          <a:p>
            <a:pPr algn="l"/>
            <a:r>
              <a:rPr 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目前缺乏关于帕拉米韦氯化钠注射液和帕拉米韦注射液的临床比较性试验。</a:t>
            </a:r>
            <a:endParaRPr 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algn="l"/>
            <a:endParaRPr lang="zh-CN" altLang="en-US" sz="1890">
              <a:latin typeface="Arial" panose="020B0604020202020204" pitchFamily="34" charset="0"/>
              <a:ea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表格 4"/>
          <p:cNvGraphicFramePr/>
          <p:nvPr>
            <p:custDataLst>
              <p:tags r:id="rId1"/>
            </p:custDataLst>
          </p:nvPr>
        </p:nvGraphicFramePr>
        <p:xfrm>
          <a:off x="631190" y="1167765"/>
          <a:ext cx="11150600" cy="5440045"/>
        </p:xfrm>
        <a:graphic>
          <a:graphicData uri="http://schemas.openxmlformats.org/drawingml/2006/table">
            <a:tbl>
              <a:tblPr firstRow="1" bandRow="1">
                <a:tableStyleId>{5C22544A-7EE6-4342-B048-85BDC9FD1C3A}</a:tableStyleId>
              </a:tblPr>
              <a:tblGrid>
                <a:gridCol w="5098415"/>
                <a:gridCol w="6052185"/>
              </a:tblGrid>
              <a:tr h="410845">
                <a:tc>
                  <a:txBody>
                    <a:bodyPr/>
                    <a:p>
                      <a:pPr algn="ctr" rtl="0" eaLnBrk="0">
                        <a:lnSpc>
                          <a:spcPct val="109000"/>
                        </a:lnSpc>
                      </a:pPr>
                      <a:r>
                        <a:rPr lang="zh-CN" altLang="en-US" sz="1800">
                          <a:sym typeface="+mn-ea"/>
                        </a:rPr>
                        <a:t>不良反应情况和说明书收载的安全性信息</a:t>
                      </a:r>
                      <a:r>
                        <a:rPr lang="zh-CN" altLang="en-US" sz="1200">
                          <a:sym typeface="+mn-ea"/>
                        </a:rPr>
                        <a:t>［1］</a:t>
                      </a:r>
                      <a:endParaRPr lang="zh-CN" altLang="en-US" sz="1200" dirty="0">
                        <a:ln w="3175" cap="flat" cmpd="sng">
                          <a:noFill/>
                          <a:prstDash val="solid"/>
                          <a:miter lim="0"/>
                        </a:ln>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endParaRPr>
                    </a:p>
                  </a:txBody>
                  <a:tcPr>
                    <a:solidFill>
                      <a:srgbClr val="00428E"/>
                    </a:solidFill>
                  </a:tcPr>
                </a:tc>
                <a:tc>
                  <a:txBody>
                    <a:bodyPr/>
                    <a:p>
                      <a:pPr algn="ctr" rtl="0" eaLnBrk="0">
                        <a:lnSpc>
                          <a:spcPct val="109000"/>
                        </a:lnSpc>
                      </a:pPr>
                      <a:r>
                        <a:rPr lang="zh-CN" altLang="en-US" sz="1800">
                          <a:sym typeface="+mn-ea"/>
                        </a:rPr>
                        <a:t>在国内外不良反应发生情况</a:t>
                      </a:r>
                      <a:r>
                        <a:rPr lang="zh-CN" altLang="en-US" sz="1200">
                          <a:sym typeface="+mn-ea"/>
                        </a:rPr>
                        <a:t>［2］</a:t>
                      </a:r>
                      <a:endParaRPr lang="zh-CN" altLang="en-US" sz="1200" dirty="0">
                        <a:ln w="3175" cap="flat" cmpd="sng">
                          <a:noFill/>
                          <a:prstDash val="solid"/>
                          <a:miter lim="0"/>
                        </a:ln>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endParaRPr>
                    </a:p>
                  </a:txBody>
                  <a:tcPr>
                    <a:solidFill>
                      <a:srgbClr val="00428E"/>
                    </a:solidFill>
                  </a:tcPr>
                </a:tc>
              </a:tr>
              <a:tr h="3475355">
                <a:tc>
                  <a:txBody>
                    <a:bodyPr/>
                    <a:p>
                      <a:pPr>
                        <a:buNone/>
                      </a:pPr>
                      <a:endParaRPr lang="en-US" altLang="en-US" sz="1800" dirty="0"/>
                    </a:p>
                    <a:p>
                      <a:pPr>
                        <a:buNone/>
                      </a:pPr>
                      <a:endParaRPr lang="en-US" altLang="en-US" sz="1800" dirty="0"/>
                    </a:p>
                    <a:p>
                      <a:pPr>
                        <a:buNone/>
                      </a:pPr>
                      <a:endParaRPr lang="en-US" altLang="en-US" sz="1800" dirty="0"/>
                    </a:p>
                    <a:p>
                      <a:pPr>
                        <a:buNone/>
                      </a:pPr>
                      <a:endParaRPr lang="en-US" altLang="en-US" sz="1800" dirty="0"/>
                    </a:p>
                    <a:p>
                      <a:pPr>
                        <a:buNone/>
                      </a:pPr>
                      <a:endParaRPr lang="en-US" altLang="en-US" sz="1800" dirty="0"/>
                    </a:p>
                    <a:p>
                      <a:pPr>
                        <a:buNone/>
                      </a:pPr>
                      <a:endParaRPr lang="en-US" altLang="en-US" sz="1800" dirty="0"/>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txBody>
                  <a:tcPr>
                    <a:solidFill>
                      <a:srgbClr val="EEF4FD"/>
                    </a:solidFill>
                  </a:tcPr>
                </a:tc>
                <a:tc>
                  <a:txBody>
                    <a:bodyPr/>
                    <a:p>
                      <a:pPr>
                        <a:buNone/>
                      </a:pPr>
                      <a:endParaRPr lang="zh-CN" altLang="en-US"/>
                    </a:p>
                  </a:txBody>
                  <a:tcPr>
                    <a:solidFill>
                      <a:srgbClr val="EEF4FD"/>
                    </a:solidFill>
                  </a:tcPr>
                </a:tc>
              </a:tr>
            </a:tbl>
          </a:graphicData>
        </a:graphic>
      </p:graphicFrame>
      <p:sp>
        <p:nvSpPr>
          <p:cNvPr id="2" name="标题 1"/>
          <p:cNvSpPr>
            <a:spLocks noGrp="1"/>
          </p:cNvSpPr>
          <p:nvPr>
            <p:ph type="title"/>
          </p:nvPr>
        </p:nvSpPr>
        <p:spPr/>
        <p:txBody>
          <a:bodyPr/>
          <a:p>
            <a:r>
              <a:rPr lang="zh-CN" altLang="en-US">
                <a:sym typeface="+mn-ea"/>
              </a:rPr>
              <a:t>二.安全性信息</a:t>
            </a:r>
            <a:endParaRPr lang="zh-CN" altLang="en-US">
              <a:sym typeface="+mn-ea"/>
            </a:endParaRPr>
          </a:p>
        </p:txBody>
      </p:sp>
      <p:sp>
        <p:nvSpPr>
          <p:cNvPr id="43" name="textbox 43"/>
          <p:cNvSpPr/>
          <p:nvPr>
            <p:custDataLst>
              <p:tags r:id="rId2"/>
            </p:custDataLst>
          </p:nvPr>
        </p:nvSpPr>
        <p:spPr>
          <a:xfrm>
            <a:off x="5989320" y="1792605"/>
            <a:ext cx="5666105" cy="4769485"/>
          </a:xfrm>
          <a:prstGeom prst="rect">
            <a:avLst/>
          </a:prstGeom>
        </p:spPr>
        <p:txBody>
          <a:bodyPr vert="horz" wrap="square" lIns="0" tIns="0" rIns="0" bIns="0"/>
          <a:p>
            <a:pPr algn="l" rtl="0" eaLnBrk="0">
              <a:lnSpc>
                <a:spcPct val="120000"/>
              </a:lnSpc>
              <a:spcBef>
                <a:spcPct val="0"/>
              </a:spcBef>
              <a:spcAft>
                <a:spcPts val="0"/>
              </a:spcAft>
            </a:pPr>
            <a:r>
              <a:rPr lang="zh-CN" sz="1300" dirty="0">
                <a:solidFill>
                  <a:srgbClr val="00428E">
                    <a:alpha val="100000"/>
                  </a:srgbClr>
                </a:solidFill>
                <a:latin typeface="微软雅黑" panose="020B0503020204020204" charset="-122"/>
                <a:ea typeface="微软雅黑" panose="020B0503020204020204" charset="-122"/>
                <a:cs typeface="微软雅黑" panose="020B0503020204020204" charset="-122"/>
                <a:sym typeface="+mn-ea"/>
              </a:rPr>
              <a:t>●</a:t>
            </a:r>
            <a:r>
              <a:rPr sz="1300" b="1" dirty="0">
                <a:solidFill>
                  <a:srgbClr val="00428E">
                    <a:alpha val="100000"/>
                  </a:srgbClr>
                </a:solidFill>
                <a:latin typeface="微软雅黑" panose="020B0503020204020204" charset="-122"/>
                <a:ea typeface="微软雅黑" panose="020B0503020204020204" charset="-122"/>
                <a:cs typeface="微软雅黑" panose="020B0503020204020204" charset="-122"/>
                <a:sym typeface="+mn-ea"/>
              </a:rPr>
              <a:t>成人不良反应（18岁及以上）</a:t>
            </a:r>
            <a:endParaRPr sz="1300" b="1" dirty="0">
              <a:solidFill>
                <a:srgbClr val="00428E">
                  <a:alpha val="100000"/>
                </a:srgbClr>
              </a:solidFill>
              <a:latin typeface="微软雅黑" panose="020B0503020204020204" charset="-122"/>
              <a:ea typeface="微软雅黑" panose="020B0503020204020204" charset="-122"/>
              <a:cs typeface="微软雅黑" panose="020B0503020204020204" charset="-122"/>
              <a:sym typeface="+mn-ea"/>
            </a:endParaRPr>
          </a:p>
          <a:p>
            <a:pPr marL="13335" algn="l" rtl="0" eaLnBrk="0">
              <a:lnSpc>
                <a:spcPct val="120000"/>
              </a:lnSpc>
              <a:spcBef>
                <a:spcPct val="0"/>
              </a:spcBef>
              <a:spcAft>
                <a:spcPts val="0"/>
              </a:spcAft>
              <a:buClrTx/>
              <a:buSzTx/>
              <a:buNone/>
            </a:pPr>
            <a:r>
              <a:rPr sz="13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在五项随机、双盲、对照临床试验中，1399名患有急性单纯性流感的受试者接受了静脉内或肌肉内单剂量给予帕拉米韦注射液。在接受帕拉米韦注射液600 mg（静脉内或肌肉内注射）的664名受试者中，最常见的不良反应是腹泻，发生率为8%，接受安慰剂的受试者为7%。接受帕拉米韦注射液600 mg的受试者没有出现严重的不良事件，＜1% 的受试者因不良反应而中止研究。</a:t>
            </a:r>
            <a:endParaRPr sz="13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3335" algn="l" rtl="0" eaLnBrk="0">
              <a:lnSpc>
                <a:spcPct val="120000"/>
              </a:lnSpc>
              <a:spcBef>
                <a:spcPct val="0"/>
              </a:spcBef>
              <a:spcAft>
                <a:spcPts val="0"/>
              </a:spcAft>
              <a:buClrTx/>
              <a:buSzTx/>
              <a:buNone/>
            </a:pPr>
            <a:r>
              <a:rPr sz="13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用帕拉米韦注射液600 mg作为单一疗法治疗需要住院治疗的严重流感受试者的一个亚组 (N=101)中，与安慰剂相比，帕拉米韦注射液更频繁地报告了以下不良反应：便秘（4%对2%）、失眠（3%对 0%）、AST 增加（3%对2%）和高血压（2%对 0%）。</a:t>
            </a:r>
            <a:endParaRPr sz="13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3335" algn="l" rtl="0" eaLnBrk="0">
              <a:lnSpc>
                <a:spcPct val="120000"/>
              </a:lnSpc>
              <a:spcBef>
                <a:spcPct val="0"/>
              </a:spcBef>
              <a:spcAft>
                <a:spcPts val="0"/>
              </a:spcAft>
              <a:buClrTx/>
              <a:buSzTx/>
              <a:buNone/>
            </a:pPr>
            <a:endParaRPr sz="13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3335" algn="l" rtl="0" eaLnBrk="0">
              <a:lnSpc>
                <a:spcPct val="120000"/>
              </a:lnSpc>
              <a:spcBef>
                <a:spcPct val="0"/>
              </a:spcBef>
              <a:spcAft>
                <a:spcPts val="0"/>
              </a:spcAft>
              <a:buClrTx/>
              <a:buSzTx/>
              <a:buNone/>
            </a:pPr>
            <a:r>
              <a:rPr lang="zh-CN" sz="1300" dirty="0">
                <a:solidFill>
                  <a:srgbClr val="00428E">
                    <a:alpha val="100000"/>
                  </a:srgbClr>
                </a:solidFill>
                <a:latin typeface="微软雅黑" panose="020B0503020204020204" charset="-122"/>
                <a:ea typeface="微软雅黑" panose="020B0503020204020204" charset="-122"/>
                <a:cs typeface="微软雅黑" panose="020B0503020204020204" charset="-122"/>
                <a:sym typeface="+mn-ea"/>
              </a:rPr>
              <a:t>●</a:t>
            </a:r>
            <a:r>
              <a:rPr sz="1300" b="1" dirty="0">
                <a:solidFill>
                  <a:srgbClr val="00428E">
                    <a:alpha val="100000"/>
                  </a:srgbClr>
                </a:solidFill>
                <a:latin typeface="微软雅黑" panose="020B0503020204020204" charset="-122"/>
                <a:ea typeface="微软雅黑" panose="020B0503020204020204" charset="-122"/>
                <a:cs typeface="微软雅黑" panose="020B0503020204020204" charset="-122"/>
                <a:sym typeface="+mn-ea"/>
              </a:rPr>
              <a:t>青少年和儿童受试者（6个月~ 17岁）的不良反应</a:t>
            </a:r>
            <a:endParaRPr sz="1300" b="1" dirty="0">
              <a:solidFill>
                <a:srgbClr val="00428E">
                  <a:alpha val="100000"/>
                </a:srgbClr>
              </a:solidFill>
              <a:latin typeface="微软雅黑" panose="020B0503020204020204" charset="-122"/>
              <a:ea typeface="微软雅黑" panose="020B0503020204020204" charset="-122"/>
              <a:cs typeface="微软雅黑" panose="020B0503020204020204" charset="-122"/>
              <a:sym typeface="+mn-ea"/>
            </a:endParaRPr>
          </a:p>
          <a:p>
            <a:pPr marL="13335" algn="l" rtl="0" eaLnBrk="0">
              <a:lnSpc>
                <a:spcPct val="120000"/>
              </a:lnSpc>
              <a:spcBef>
                <a:spcPct val="0"/>
              </a:spcBef>
              <a:spcAft>
                <a:spcPts val="0"/>
              </a:spcAft>
              <a:buClrTx/>
              <a:buSzTx/>
              <a:buNone/>
            </a:pPr>
            <a:r>
              <a:rPr sz="13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该项研究的受试者为130名6个月 ~ 17岁患有急性无并发症流感的青少年和儿童，受试者接受单剂量帕拉米韦注射液的开放标签治疗（N=107），或持续5天给予奥司他韦治疗 (N=23)。在接受帕拉米韦注射液治疗的儿童受试者中报告的，在成人中未报告的，发生率≥2%的特定不良反应为呕吐（和奥司他韦治疗相比是3%对9%）。使用帕拉米韦注射液治疗的儿童受试者中报告的，在成人中未报告的，发生率≥2%的唯一有临床意义的实验室异常（DAIDS 2 级）是通过试纸法测定的蛋白尿（和奥司他韦治疗相比是3%对0%）。</a:t>
            </a:r>
            <a:endParaRPr sz="13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3335" algn="l" rtl="0" eaLnBrk="0">
              <a:lnSpc>
                <a:spcPct val="120000"/>
              </a:lnSpc>
              <a:spcBef>
                <a:spcPct val="0"/>
              </a:spcBef>
              <a:spcAft>
                <a:spcPts val="0"/>
              </a:spcAft>
              <a:buClrTx/>
              <a:buSzTx/>
              <a:buNone/>
            </a:pPr>
            <a:endParaRPr sz="13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custDataLst>
              <p:tags r:id="rId3"/>
            </p:custDataLst>
          </p:nvPr>
        </p:nvSpPr>
        <p:spPr>
          <a:xfrm>
            <a:off x="8736330" y="6635750"/>
            <a:ext cx="3273425" cy="529590"/>
          </a:xfrm>
          <a:prstGeom prst="rect">
            <a:avLst/>
          </a:prstGeom>
          <a:noFill/>
        </p:spPr>
        <p:txBody>
          <a:bodyPr wrap="square" rtlCol="0">
            <a:spAutoFit/>
          </a:bodyPr>
          <a:p>
            <a:r>
              <a:rPr lang="zh-CN" altLang="en-US" sz="950"/>
              <a:t>参考文献：</a:t>
            </a:r>
            <a:endParaRPr lang="zh-CN" altLang="en-US" sz="950"/>
          </a:p>
          <a:p>
            <a:r>
              <a:rPr lang="en-US" altLang="zh-CN" sz="950"/>
              <a:t>1</a:t>
            </a:r>
            <a:r>
              <a:rPr lang="zh-CN" altLang="en-US" sz="950">
                <a:ea typeface="宋体" panose="02010600030101010101" pitchFamily="2" charset="-122"/>
              </a:rPr>
              <a:t>、国内</a:t>
            </a:r>
            <a:r>
              <a:rPr lang="zh-CN" sz="950">
                <a:latin typeface="Arial" panose="020B0604020202020204" pitchFamily="34" charset="0"/>
                <a:ea typeface="宋体" panose="02010600030101010101" pitchFamily="2" charset="-122"/>
                <a:cs typeface="Arial" panose="020B0604020202020204" pitchFamily="34" charset="0"/>
              </a:rPr>
              <a:t>帕拉米韦注射液（</a:t>
            </a:r>
            <a:r>
              <a:rPr lang="en-US" altLang="zh-CN" sz="950">
                <a:latin typeface="Arial" panose="020B0604020202020204" pitchFamily="34" charset="0"/>
                <a:ea typeface="宋体" panose="02010600030101010101" pitchFamily="2" charset="-122"/>
                <a:cs typeface="Arial" panose="020B0604020202020204" pitchFamily="34" charset="0"/>
              </a:rPr>
              <a:t>20ml</a:t>
            </a:r>
            <a:r>
              <a:rPr lang="zh-CN" altLang="en-US" sz="950">
                <a:latin typeface="Arial" panose="020B0604020202020204" pitchFamily="34" charset="0"/>
                <a:ea typeface="宋体" panose="02010600030101010101" pitchFamily="2" charset="-122"/>
                <a:cs typeface="Arial" panose="020B0604020202020204" pitchFamily="34" charset="0"/>
              </a:rPr>
              <a:t>：</a:t>
            </a:r>
            <a:r>
              <a:rPr lang="en-US" altLang="zh-CN" sz="950">
                <a:latin typeface="Arial" panose="020B0604020202020204" pitchFamily="34" charset="0"/>
                <a:ea typeface="宋体" panose="02010600030101010101" pitchFamily="2" charset="-122"/>
                <a:cs typeface="Arial" panose="020B0604020202020204" pitchFamily="34" charset="0"/>
              </a:rPr>
              <a:t>0.2</a:t>
            </a:r>
            <a:r>
              <a:rPr lang="en-US" altLang="zh-CN" sz="950">
                <a:latin typeface="Arial" panose="020B0604020202020204" pitchFamily="34" charset="0"/>
                <a:ea typeface="宋体" panose="02010600030101010101" pitchFamily="2" charset="-122"/>
                <a:cs typeface="Arial" panose="020B0604020202020204" pitchFamily="34" charset="0"/>
              </a:rPr>
              <a:t>g</a:t>
            </a:r>
            <a:r>
              <a:rPr lang="zh-CN" altLang="en-US" sz="950">
                <a:latin typeface="Arial" panose="020B0604020202020204" pitchFamily="34" charset="0"/>
                <a:ea typeface="宋体" panose="02010600030101010101" pitchFamily="2" charset="-122"/>
                <a:cs typeface="Arial" panose="020B0604020202020204" pitchFamily="34" charset="0"/>
              </a:rPr>
              <a:t>）说明书</a:t>
            </a:r>
            <a:endParaRPr lang="zh-CN" altLang="en-US" sz="950">
              <a:latin typeface="Arial" panose="020B0604020202020204" pitchFamily="34" charset="0"/>
              <a:ea typeface="宋体" panose="02010600030101010101" pitchFamily="2" charset="-122"/>
              <a:cs typeface="Arial" panose="020B0604020202020204" pitchFamily="34" charset="0"/>
              <a:sym typeface="+mn-ea"/>
            </a:endParaRPr>
          </a:p>
          <a:p>
            <a:r>
              <a:rPr lang="en-US" altLang="zh-CN" sz="950">
                <a:latin typeface="Arial" panose="020B0604020202020204" pitchFamily="34" charset="0"/>
                <a:ea typeface="宋体" panose="02010600030101010101" pitchFamily="2" charset="-122"/>
                <a:cs typeface="Arial" panose="020B0604020202020204" pitchFamily="34" charset="0"/>
                <a:sym typeface="+mn-ea"/>
              </a:rPr>
              <a:t>2</a:t>
            </a:r>
            <a:r>
              <a:rPr lang="zh-CN" altLang="en-US" sz="950">
                <a:latin typeface="Arial" panose="020B0604020202020204" pitchFamily="34" charset="0"/>
                <a:ea typeface="宋体" panose="02010600030101010101" pitchFamily="2" charset="-122"/>
                <a:cs typeface="Arial" panose="020B0604020202020204" pitchFamily="34" charset="0"/>
                <a:sym typeface="+mn-ea"/>
              </a:rPr>
              <a:t>、</a:t>
            </a:r>
            <a:r>
              <a:rPr lang="zh-CN" sz="950">
                <a:latin typeface="Arial" panose="020B0604020202020204" pitchFamily="34" charset="0"/>
                <a:ea typeface="宋体" panose="02010600030101010101" pitchFamily="2" charset="-122"/>
                <a:cs typeface="Arial" panose="020B0604020202020204" pitchFamily="34" charset="0"/>
                <a:sym typeface="+mn-ea"/>
              </a:rPr>
              <a:t>国外帕拉米韦注射液（</a:t>
            </a:r>
            <a:r>
              <a:rPr lang="en-US" altLang="zh-CN" sz="950">
                <a:latin typeface="Arial" panose="020B0604020202020204" pitchFamily="34" charset="0"/>
                <a:ea typeface="宋体" panose="02010600030101010101" pitchFamily="2" charset="-122"/>
                <a:cs typeface="Arial" panose="020B0604020202020204" pitchFamily="34" charset="0"/>
                <a:sym typeface="+mn-ea"/>
              </a:rPr>
              <a:t>20ml</a:t>
            </a:r>
            <a:r>
              <a:rPr lang="zh-CN" altLang="en-US" sz="950">
                <a:latin typeface="Arial" panose="020B0604020202020204" pitchFamily="34" charset="0"/>
                <a:ea typeface="宋体" panose="02010600030101010101" pitchFamily="2" charset="-122"/>
                <a:cs typeface="Arial" panose="020B0604020202020204" pitchFamily="34" charset="0"/>
                <a:sym typeface="+mn-ea"/>
              </a:rPr>
              <a:t>：</a:t>
            </a:r>
            <a:r>
              <a:rPr lang="en-US" altLang="zh-CN" sz="950">
                <a:latin typeface="Arial" panose="020B0604020202020204" pitchFamily="34" charset="0"/>
                <a:ea typeface="宋体" panose="02010600030101010101" pitchFamily="2" charset="-122"/>
                <a:cs typeface="Arial" panose="020B0604020202020204" pitchFamily="34" charset="0"/>
                <a:sym typeface="+mn-ea"/>
              </a:rPr>
              <a:t>0.2</a:t>
            </a:r>
            <a:r>
              <a:rPr lang="en-US" altLang="zh-CN" sz="950">
                <a:latin typeface="Arial" panose="020B0604020202020204" pitchFamily="34" charset="0"/>
                <a:ea typeface="宋体" panose="02010600030101010101" pitchFamily="2" charset="-122"/>
                <a:cs typeface="Arial" panose="020B0604020202020204" pitchFamily="34" charset="0"/>
                <a:sym typeface="+mn-ea"/>
              </a:rPr>
              <a:t>g</a:t>
            </a:r>
            <a:r>
              <a:rPr lang="zh-CN" altLang="en-US" sz="950">
                <a:latin typeface="Arial" panose="020B0604020202020204" pitchFamily="34" charset="0"/>
                <a:ea typeface="宋体" panose="02010600030101010101" pitchFamily="2" charset="-122"/>
                <a:cs typeface="Arial" panose="020B0604020202020204" pitchFamily="34" charset="0"/>
                <a:sym typeface="+mn-ea"/>
              </a:rPr>
              <a:t>）说明书</a:t>
            </a:r>
            <a:endParaRPr lang="zh-CN" sz="950">
              <a:latin typeface="Arial" panose="020B0604020202020204" pitchFamily="34" charset="0"/>
              <a:ea typeface="宋体" panose="02010600030101010101" pitchFamily="2" charset="-122"/>
              <a:cs typeface="Arial" panose="020B0604020202020204" pitchFamily="34" charset="0"/>
              <a:sym typeface="+mn-ea"/>
            </a:endParaRPr>
          </a:p>
        </p:txBody>
      </p:sp>
      <p:sp>
        <p:nvSpPr>
          <p:cNvPr id="7" name="textbox 41"/>
          <p:cNvSpPr/>
          <p:nvPr>
            <p:custDataLst>
              <p:tags r:id="rId4"/>
            </p:custDataLst>
          </p:nvPr>
        </p:nvSpPr>
        <p:spPr>
          <a:xfrm>
            <a:off x="2324100" y="1656715"/>
            <a:ext cx="4614545" cy="290830"/>
          </a:xfrm>
          <a:prstGeom prst="rect">
            <a:avLst/>
          </a:prstGeom>
        </p:spPr>
        <p:txBody>
          <a:bodyPr vert="horz" wrap="square" lIns="0" tIns="0" rIns="0" bIns="0"/>
          <a:p>
            <a:pPr algn="l" rtl="0" eaLnBrk="0">
              <a:lnSpc>
                <a:spcPct val="120000"/>
              </a:lnSpc>
              <a:spcBef>
                <a:spcPct val="0"/>
              </a:spcBef>
              <a:spcAft>
                <a:spcPts val="0"/>
              </a:spcAft>
            </a:pPr>
            <a:endParaRPr lang="en-US" altLang="en-US" sz="1400" dirty="0"/>
          </a:p>
        </p:txBody>
      </p:sp>
      <p:sp>
        <p:nvSpPr>
          <p:cNvPr id="9" name="textbox 41"/>
          <p:cNvSpPr/>
          <p:nvPr>
            <p:custDataLst>
              <p:tags r:id="rId5"/>
            </p:custDataLst>
          </p:nvPr>
        </p:nvSpPr>
        <p:spPr>
          <a:xfrm>
            <a:off x="631190" y="3779520"/>
            <a:ext cx="4614545" cy="290830"/>
          </a:xfrm>
          <a:prstGeom prst="rect">
            <a:avLst/>
          </a:prstGeom>
        </p:spPr>
        <p:txBody>
          <a:bodyPr vert="horz" wrap="square" lIns="0" tIns="0" rIns="0" bIns="0"/>
          <a:p>
            <a:pPr marL="13335" indent="0" algn="l" rtl="0" eaLnBrk="0">
              <a:lnSpc>
                <a:spcPct val="120000"/>
              </a:lnSpc>
              <a:spcBef>
                <a:spcPct val="0"/>
              </a:spcBef>
              <a:spcAft>
                <a:spcPts val="0"/>
              </a:spcAft>
            </a:pPr>
            <a:endParaRPr lang="en-US" altLang="en-US" sz="1400" dirty="0"/>
          </a:p>
        </p:txBody>
      </p:sp>
      <p:sp>
        <p:nvSpPr>
          <p:cNvPr id="10" name="textbox 41"/>
          <p:cNvSpPr/>
          <p:nvPr>
            <p:custDataLst>
              <p:tags r:id="rId6"/>
            </p:custDataLst>
          </p:nvPr>
        </p:nvSpPr>
        <p:spPr>
          <a:xfrm>
            <a:off x="6938645" y="6493510"/>
            <a:ext cx="5330190" cy="271780"/>
          </a:xfrm>
          <a:prstGeom prst="rect">
            <a:avLst/>
          </a:prstGeom>
        </p:spPr>
        <p:txBody>
          <a:bodyPr vert="horz" wrap="square" lIns="0" tIns="0" rIns="0" bIns="0"/>
          <a:p>
            <a:pPr marL="22225" algn="l" rtl="0" eaLnBrk="0">
              <a:lnSpc>
                <a:spcPct val="120000"/>
              </a:lnSpc>
              <a:spcBef>
                <a:spcPct val="0"/>
              </a:spcBef>
              <a:spcAft>
                <a:spcPts val="0"/>
              </a:spcAft>
            </a:pPr>
            <a:endParaRPr lang="en-US" altLang="en-US" sz="1200" dirty="0"/>
          </a:p>
        </p:txBody>
      </p:sp>
      <p:sp>
        <p:nvSpPr>
          <p:cNvPr id="12" name="textbox 41"/>
          <p:cNvSpPr/>
          <p:nvPr>
            <p:custDataLst>
              <p:tags r:id="rId7"/>
            </p:custDataLst>
          </p:nvPr>
        </p:nvSpPr>
        <p:spPr>
          <a:xfrm>
            <a:off x="1608455" y="5543550"/>
            <a:ext cx="5330190" cy="271780"/>
          </a:xfrm>
          <a:prstGeom prst="rect">
            <a:avLst/>
          </a:prstGeom>
        </p:spPr>
        <p:txBody>
          <a:bodyPr vert="horz" wrap="square" lIns="0" tIns="0" rIns="0" bIns="0"/>
          <a:p>
            <a:pPr marL="12700" algn="l" rtl="0" eaLnBrk="0">
              <a:lnSpc>
                <a:spcPct val="120000"/>
              </a:lnSpc>
              <a:spcBef>
                <a:spcPct val="0"/>
              </a:spcBef>
              <a:spcAft>
                <a:spcPts val="0"/>
              </a:spcAft>
            </a:pPr>
            <a:endParaRPr lang="en-US" altLang="en-US" sz="1200" dirty="0"/>
          </a:p>
        </p:txBody>
      </p:sp>
      <p:sp>
        <p:nvSpPr>
          <p:cNvPr id="13" name="textbox 41"/>
          <p:cNvSpPr/>
          <p:nvPr>
            <p:custDataLst>
              <p:tags r:id="rId8"/>
            </p:custDataLst>
          </p:nvPr>
        </p:nvSpPr>
        <p:spPr>
          <a:xfrm>
            <a:off x="1129030" y="4949825"/>
            <a:ext cx="4614545" cy="290830"/>
          </a:xfrm>
          <a:prstGeom prst="rect">
            <a:avLst/>
          </a:prstGeom>
        </p:spPr>
        <p:txBody>
          <a:bodyPr vert="horz" wrap="square" lIns="0" tIns="0" rIns="0" bIns="0"/>
          <a:p>
            <a:pPr marL="12700" algn="l" rtl="0" eaLnBrk="0">
              <a:lnSpc>
                <a:spcPct val="120000"/>
              </a:lnSpc>
              <a:spcBef>
                <a:spcPct val="0"/>
              </a:spcBef>
              <a:spcAft>
                <a:spcPts val="0"/>
              </a:spcAft>
            </a:pPr>
            <a:endParaRPr lang="en-US" altLang="en-US" sz="1400" dirty="0"/>
          </a:p>
        </p:txBody>
      </p:sp>
      <p:sp>
        <p:nvSpPr>
          <p:cNvPr id="14" name="textbox 41"/>
          <p:cNvSpPr/>
          <p:nvPr>
            <p:custDataLst>
              <p:tags r:id="rId9"/>
            </p:custDataLst>
          </p:nvPr>
        </p:nvSpPr>
        <p:spPr>
          <a:xfrm>
            <a:off x="1056640" y="5543550"/>
            <a:ext cx="5330190" cy="271780"/>
          </a:xfrm>
          <a:prstGeom prst="rect">
            <a:avLst/>
          </a:prstGeom>
        </p:spPr>
        <p:txBody>
          <a:bodyPr vert="horz" wrap="square" lIns="0" tIns="0" rIns="0" bIns="0"/>
          <a:p>
            <a:pPr marL="13335" algn="l" rtl="0" eaLnBrk="0">
              <a:lnSpc>
                <a:spcPct val="120000"/>
              </a:lnSpc>
              <a:spcBef>
                <a:spcPct val="0"/>
              </a:spcBef>
              <a:spcAft>
                <a:spcPts val="0"/>
              </a:spcAft>
            </a:pPr>
            <a:endParaRPr lang="en-US" altLang="en-US" sz="1200" dirty="0"/>
          </a:p>
        </p:txBody>
      </p:sp>
      <p:sp>
        <p:nvSpPr>
          <p:cNvPr id="15" name="文本框 14"/>
          <p:cNvSpPr txBox="1"/>
          <p:nvPr/>
        </p:nvSpPr>
        <p:spPr>
          <a:xfrm>
            <a:off x="726440" y="1792605"/>
            <a:ext cx="4898390" cy="3538220"/>
          </a:xfrm>
          <a:prstGeom prst="rect">
            <a:avLst/>
          </a:prstGeom>
        </p:spPr>
        <p:txBody>
          <a:bodyPr wrap="square">
            <a:spAutoFit/>
            <a:extLst>
              <a:ext uri="{4A0BC546-FE56-4ADE-93B0-CB8AF2F6F144}">
                <wpsdc:textFrameExt xmlns:wpsdc="http://www.wps.cn/officeDocument/2022/drawingmlCustomData" type="text"/>
              </a:ext>
            </a:extLst>
          </a:bodyPr>
          <a:p>
            <a:pPr>
              <a:buNone/>
            </a:pPr>
            <a:r>
              <a:rPr sz="1400" b="1" spc="-80" dirty="0">
                <a:ln w="3175" cap="flat" cmpd="sng">
                  <a:noFill/>
                  <a:prstDash val="solid"/>
                  <a:miter lim="0"/>
                </a:ln>
                <a:solidFill>
                  <a:srgbClr val="00428E">
                    <a:alpha val="100000"/>
                  </a:srgbClr>
                </a:solidFill>
                <a:latin typeface="微软雅黑" panose="020B0503020204020204" charset="-122"/>
                <a:ea typeface="微软雅黑" panose="020B0503020204020204" charset="-122"/>
                <a:cs typeface="微软雅黑" panose="020B0503020204020204" charset="-122"/>
                <a:sym typeface="+mn-ea"/>
              </a:rPr>
              <a:t>【不良反应</a:t>
            </a:r>
            <a:r>
              <a:rPr sz="1400" b="1" spc="-40" dirty="0">
                <a:ln w="3175" cap="flat" cmpd="sng">
                  <a:noFill/>
                  <a:prstDash val="solid"/>
                  <a:miter lim="0"/>
                </a:ln>
                <a:solidFill>
                  <a:srgbClr val="00428E">
                    <a:alpha val="100000"/>
                  </a:srgbClr>
                </a:solidFill>
                <a:latin typeface="微软雅黑" panose="020B0503020204020204" charset="-122"/>
                <a:ea typeface="微软雅黑" panose="020B0503020204020204" charset="-122"/>
                <a:cs typeface="微软雅黑" panose="020B0503020204020204" charset="-122"/>
                <a:sym typeface="+mn-ea"/>
              </a:rPr>
              <a:t>】</a:t>
            </a:r>
            <a:endParaRPr sz="1400" b="1" spc="-40" dirty="0">
              <a:ln w="3175" cap="flat" cmpd="sng">
                <a:noFill/>
                <a:prstDash val="solid"/>
                <a:miter lim="0"/>
              </a:ln>
              <a:solidFill>
                <a:srgbClr val="00428E">
                  <a:alpha val="100000"/>
                </a:srgbClr>
              </a:solidFill>
              <a:latin typeface="微软雅黑" panose="020B0503020204020204" charset="-122"/>
              <a:ea typeface="微软雅黑" panose="020B0503020204020204" charset="-122"/>
              <a:cs typeface="微软雅黑" panose="020B0503020204020204" charset="-122"/>
              <a:sym typeface="+mn-ea"/>
            </a:endParaRPr>
          </a:p>
          <a:p>
            <a:pPr>
              <a:buNone/>
            </a:pPr>
            <a:r>
              <a:rPr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休克、过敏性反应</a:t>
            </a:r>
            <a:r>
              <a:rPr 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；白细胞减少、中性粒细胞减少；急性肝炎、肝功能损害、黄疸；急性肾损害；肺炎；精神神经症状（意识障碍、谵妄、幻觉、妄想、痉挛等）；肺炎；中毒性表皮坏死松解症；血小板减少；出血性结肠炎等</a:t>
            </a: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buNone/>
            </a:pPr>
            <a:endParaRPr 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buNone/>
            </a:pPr>
            <a:r>
              <a:rPr sz="1400" b="1" spc="-40" dirty="0">
                <a:ln w="3175" cap="flat" cmpd="sng">
                  <a:noFill/>
                  <a:prstDash val="solid"/>
                  <a:miter lim="0"/>
                </a:ln>
                <a:solidFill>
                  <a:srgbClr val="00428E">
                    <a:alpha val="100000"/>
                  </a:srgbClr>
                </a:solidFill>
                <a:latin typeface="微软雅黑" panose="020B0503020204020204" charset="-122"/>
                <a:ea typeface="微软雅黑" panose="020B0503020204020204" charset="-122"/>
                <a:cs typeface="微软雅黑" panose="020B0503020204020204" charset="-122"/>
                <a:sym typeface="+mn-ea"/>
              </a:rPr>
              <a:t>【禁忌</a:t>
            </a:r>
            <a:r>
              <a:rPr sz="1400" b="1" spc="-20" dirty="0">
                <a:ln w="3175" cap="flat" cmpd="sng">
                  <a:noFill/>
                  <a:prstDash val="solid"/>
                  <a:miter lim="0"/>
                </a:ln>
                <a:solidFill>
                  <a:srgbClr val="00428E">
                    <a:alpha val="100000"/>
                  </a:srgbClr>
                </a:solidFill>
                <a:latin typeface="微软雅黑" panose="020B0503020204020204" charset="-122"/>
                <a:ea typeface="微软雅黑" panose="020B0503020204020204" charset="-122"/>
                <a:cs typeface="微软雅黑" panose="020B0503020204020204" charset="-122"/>
                <a:sym typeface="+mn-ea"/>
              </a:rPr>
              <a:t>】</a:t>
            </a:r>
            <a:endParaRPr sz="1400" b="1" spc="-20" dirty="0">
              <a:ln w="3175" cap="flat" cmpd="sng">
                <a:noFill/>
                <a:prstDash val="solid"/>
                <a:miter lim="0"/>
              </a:ln>
              <a:solidFill>
                <a:srgbClr val="00428E">
                  <a:alpha val="100000"/>
                </a:srgbClr>
              </a:solidFill>
              <a:latin typeface="微软雅黑" panose="020B0503020204020204" charset="-122"/>
              <a:ea typeface="微软雅黑" panose="020B0503020204020204" charset="-122"/>
              <a:cs typeface="微软雅黑" panose="020B0503020204020204" charset="-122"/>
              <a:sym typeface="+mn-ea"/>
            </a:endParaRPr>
          </a:p>
          <a:p>
            <a:pPr>
              <a:buNone/>
            </a:pPr>
            <a:r>
              <a:rPr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对本品成分有过敏史的患者不得用药。</a:t>
            </a:r>
            <a:endParaRPr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buNone/>
            </a:pPr>
            <a:endParaRPr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buNone/>
            </a:pPr>
            <a:r>
              <a:rPr sz="1400" b="1" spc="-80" dirty="0">
                <a:ln w="3175" cap="flat" cmpd="sng">
                  <a:noFill/>
                  <a:prstDash val="solid"/>
                  <a:miter lim="0"/>
                </a:ln>
                <a:solidFill>
                  <a:srgbClr val="00428E">
                    <a:alpha val="100000"/>
                  </a:srgbClr>
                </a:solidFill>
                <a:latin typeface="微软雅黑" panose="020B0503020204020204" charset="-122"/>
                <a:ea typeface="微软雅黑" panose="020B0503020204020204" charset="-122"/>
                <a:cs typeface="微软雅黑" panose="020B0503020204020204" charset="-122"/>
                <a:sym typeface="+mn-ea"/>
              </a:rPr>
              <a:t>【注意事项</a:t>
            </a:r>
            <a:r>
              <a:rPr sz="1400" b="1" spc="-40" dirty="0">
                <a:ln w="3175" cap="flat" cmpd="sng">
                  <a:noFill/>
                  <a:prstDash val="solid"/>
                  <a:miter lim="0"/>
                </a:ln>
                <a:solidFill>
                  <a:srgbClr val="00428E">
                    <a:alpha val="100000"/>
                  </a:srgbClr>
                </a:solidFill>
                <a:latin typeface="微软雅黑" panose="020B0503020204020204" charset="-122"/>
                <a:ea typeface="微软雅黑" panose="020B0503020204020204" charset="-122"/>
                <a:cs typeface="微软雅黑" panose="020B0503020204020204" charset="-122"/>
                <a:sym typeface="+mn-ea"/>
              </a:rPr>
              <a:t>】</a:t>
            </a:r>
            <a:endParaRPr sz="1400" b="1" spc="-40" dirty="0">
              <a:ln w="3175" cap="flat" cmpd="sng">
                <a:noFill/>
                <a:prstDash val="solid"/>
                <a:miter lim="0"/>
              </a:ln>
              <a:solidFill>
                <a:srgbClr val="00428E">
                  <a:alpha val="100000"/>
                </a:srgbClr>
              </a:solidFill>
              <a:latin typeface="微软雅黑" panose="020B0503020204020204" charset="-122"/>
              <a:ea typeface="微软雅黑" panose="020B0503020204020204" charset="-122"/>
              <a:cs typeface="微软雅黑" panose="020B0503020204020204" charset="-122"/>
              <a:sym typeface="+mn-ea"/>
            </a:endParaRPr>
          </a:p>
          <a:p>
            <a:pPr>
              <a:buNone/>
            </a:pPr>
            <a:r>
              <a:rPr sz="140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对丙型流感病毒感染</a:t>
            </a:r>
            <a:r>
              <a:rPr lang="zh-CN" sz="140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及细菌感染</a:t>
            </a:r>
            <a:r>
              <a:rPr sz="140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没有疗效等，</a:t>
            </a:r>
            <a:r>
              <a:rPr lang="zh-CN" sz="140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具体</a:t>
            </a:r>
            <a:r>
              <a:rPr sz="140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详见</a:t>
            </a:r>
            <a:r>
              <a:rPr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说明书。</a:t>
            </a:r>
            <a:endParaRPr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buNone/>
            </a:pPr>
            <a:endParaRPr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a:buNone/>
            </a:pPr>
            <a:r>
              <a:rPr sz="1400" b="1" spc="-40" dirty="0">
                <a:ln w="3175" cap="flat" cmpd="sng">
                  <a:noFill/>
                  <a:prstDash val="solid"/>
                  <a:miter lim="0"/>
                </a:ln>
                <a:solidFill>
                  <a:srgbClr val="00428E">
                    <a:alpha val="100000"/>
                  </a:srgbClr>
                </a:solidFill>
                <a:latin typeface="微软雅黑" panose="020B0503020204020204" charset="-122"/>
                <a:ea typeface="微软雅黑" panose="020B0503020204020204" charset="-122"/>
                <a:cs typeface="微软雅黑" panose="020B0503020204020204" charset="-122"/>
                <a:sym typeface="+mn-ea"/>
              </a:rPr>
              <a:t>【药物相互作用</a:t>
            </a:r>
            <a:r>
              <a:rPr sz="1400" b="1" spc="-10" dirty="0">
                <a:ln w="3175" cap="flat" cmpd="sng">
                  <a:noFill/>
                  <a:prstDash val="solid"/>
                  <a:miter lim="0"/>
                </a:ln>
                <a:solidFill>
                  <a:srgbClr val="00428E">
                    <a:alpha val="100000"/>
                  </a:srgbClr>
                </a:solidFill>
                <a:latin typeface="微软雅黑" panose="020B0503020204020204" charset="-122"/>
                <a:ea typeface="微软雅黑" panose="020B0503020204020204" charset="-122"/>
                <a:cs typeface="微软雅黑" panose="020B0503020204020204" charset="-122"/>
                <a:sym typeface="+mn-ea"/>
              </a:rPr>
              <a:t>】</a:t>
            </a:r>
            <a:endParaRPr sz="1400" b="1" spc="-10" dirty="0">
              <a:ln w="3175" cap="flat" cmpd="sng">
                <a:noFill/>
                <a:prstDash val="solid"/>
                <a:miter lim="0"/>
              </a:ln>
              <a:solidFill>
                <a:srgbClr val="00428E">
                  <a:alpha val="100000"/>
                </a:srgbClr>
              </a:solidFill>
              <a:latin typeface="微软雅黑" panose="020B0503020204020204" charset="-122"/>
              <a:ea typeface="微软雅黑" panose="020B0503020204020204" charset="-122"/>
              <a:cs typeface="微软雅黑" panose="020B0503020204020204" charset="-122"/>
              <a:sym typeface="+mn-ea"/>
            </a:endParaRPr>
          </a:p>
          <a:p>
            <a:pPr>
              <a:buNone/>
            </a:pPr>
            <a:r>
              <a:rPr 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对</a:t>
            </a:r>
            <a:r>
              <a:rPr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P450（CYP）酶CYP1A2、2A6、2C9、2C19、2D6、2E1及3A4未显示出抑制作用</a:t>
            </a:r>
            <a:r>
              <a:rPr 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，具体</a:t>
            </a:r>
            <a:r>
              <a:rPr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详见</a:t>
            </a:r>
            <a:r>
              <a:rPr sz="140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说明书。</a:t>
            </a:r>
            <a:endParaRPr lang="zh-CN" altLang="en-US" sz="1400">
              <a:latin typeface="Arial" panose="020B0604020202020204" pitchFamily="34" charset="0"/>
              <a:ea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1221105" y="86995"/>
            <a:ext cx="7035800" cy="741045"/>
          </a:xfrm>
        </p:spPr>
        <p:txBody>
          <a:bodyPr/>
          <a:p>
            <a:r>
              <a:rPr lang="zh-CN" altLang="en-US">
                <a:sym typeface="+mn-ea"/>
              </a:rPr>
              <a:t>二.安全性信息</a:t>
            </a:r>
            <a:endParaRPr lang="zh-CN" altLang="en-US"/>
          </a:p>
        </p:txBody>
      </p:sp>
      <p:graphicFrame>
        <p:nvGraphicFramePr>
          <p:cNvPr id="9" name="表格 8"/>
          <p:cNvGraphicFramePr/>
          <p:nvPr/>
        </p:nvGraphicFramePr>
        <p:xfrm>
          <a:off x="585470" y="953135"/>
          <a:ext cx="11069320" cy="5965825"/>
        </p:xfrm>
        <a:graphic>
          <a:graphicData uri="http://schemas.openxmlformats.org/drawingml/2006/table">
            <a:tbl>
              <a:tblPr firstRow="1" bandRow="1">
                <a:tableStyleId>{5C22544A-7EE6-4342-B048-85BDC9FD1C3A}</a:tableStyleId>
              </a:tblPr>
              <a:tblGrid>
                <a:gridCol w="11069320"/>
              </a:tblGrid>
              <a:tr h="381000">
                <a:tc>
                  <a:txBody>
                    <a:bodyPr/>
                    <a:p>
                      <a:pPr algn="ctr">
                        <a:buNone/>
                      </a:pPr>
                      <a:r>
                        <a:rPr lang="zh-CN" altLang="en-US" sz="1800">
                          <a:sym typeface="+mn-ea"/>
                        </a:rPr>
                        <a:t>安全性方面的优势</a:t>
                      </a:r>
                      <a:endParaRPr lang="zh-CN" altLang="en-US"/>
                    </a:p>
                  </a:txBody>
                  <a:tcPr>
                    <a:solidFill>
                      <a:srgbClr val="00428E"/>
                    </a:solidFill>
                  </a:tcPr>
                </a:tc>
              </a:tr>
              <a:tr h="381000">
                <a:tc>
                  <a:txBody>
                    <a:bodyPr/>
                    <a:p>
                      <a:pPr marL="179070" indent="-166370" algn="l" rtl="0" eaLnBrk="0">
                        <a:lnSpc>
                          <a:spcPct val="120000"/>
                        </a:lnSpc>
                        <a:spcBef>
                          <a:spcPct val="0"/>
                        </a:spcBef>
                        <a:spcAft>
                          <a:spcPts val="0"/>
                        </a:spcAft>
                      </a:pP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en-US"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帕拉米韦注射液（</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国外）</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针对 6个月 ~17 岁患有急性无并发症的</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流感</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儿童进行了药代动力学研究，6个月 ~ 2 岁受试者的GM AUC0-3和Cmax 低于健康成年人受试者，GM比率（90%CI）分别是0.68 (0.52对0.88) 和 0.83 (0.59对 1.18)。并明确了这个年龄阶段的流感患者具体的用法用量（见下表）。而帕拉米韦氯化钠注射液没有针对低龄儿童实现个体剂量化，缺乏一定的安全性保障。</a:t>
                      </a:r>
                      <a:r>
                        <a:rPr lang="zh-CN" altLang="en-US"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a:t>
                      </a:r>
                      <a:r>
                        <a:rPr lang="zh-CN" altLang="en-US"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lang="zh-CN" altLang="en-US"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lang="zh-CN" altLang="en-US"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lang="zh-CN" altLang="en-US" sz="8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lang="zh-CN" altLang="en-US" sz="8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lang="zh-CN" altLang="en-US" sz="8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lang="zh-CN" altLang="en-US" sz="8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lang="zh-CN" altLang="en-US" sz="8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lang="zh-CN" altLang="en-US" sz="8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lang="zh-CN" altLang="en-US" sz="8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lang="zh-CN" altLang="en-US" sz="8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lang="zh-CN" altLang="en-US" sz="8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sz="1200" spc="-6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79070" indent="-166370" algn="l" rtl="0" eaLnBrk="0">
                        <a:lnSpc>
                          <a:spcPct val="120000"/>
                        </a:lnSpc>
                        <a:spcBef>
                          <a:spcPct val="0"/>
                        </a:spcBef>
                        <a:spcAft>
                          <a:spcPts val="0"/>
                        </a:spcAft>
                      </a:pP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en-US"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辅料成分（氯化钠、注射用水）可引起钠负荷及循环血液容量增加，可能会造成心脏负担，对于心脏、循环系统功能障碍的患者症状可能会加重。肾功能损害患者如果水分、氯化钠过量，也会造成症状加重。而帕拉米韦氯化钠注射液属于大输液(100ml：帕拉米韦0.3g（按C</a:t>
                      </a:r>
                      <a:r>
                        <a:rPr lang="zh-CN" altLang="en-US" sz="12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15</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H</a:t>
                      </a:r>
                      <a:r>
                        <a:rPr lang="zh-CN" altLang="en-US" sz="12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28</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N</a:t>
                      </a:r>
                      <a:r>
                        <a:rPr lang="zh-CN" altLang="en-US" sz="12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O</a:t>
                      </a:r>
                      <a:r>
                        <a:rPr lang="zh-CN" altLang="en-US" sz="12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计）与氯化钠0.9g、100ml：帕拉米韦0.15g（按C</a:t>
                      </a:r>
                      <a:r>
                        <a:rPr lang="zh-CN" altLang="en-US" sz="12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15</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H</a:t>
                      </a:r>
                      <a:r>
                        <a:rPr lang="zh-CN" altLang="en-US" sz="12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28</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N</a:t>
                      </a:r>
                      <a:r>
                        <a:rPr lang="zh-CN" altLang="en-US" sz="12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O</a:t>
                      </a:r>
                      <a:r>
                        <a:rPr lang="zh-CN" altLang="en-US" sz="12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计）与氯化钠0.9g），而帕拉米韦注射液（20ml：帕拉米韦0.2g（按C</a:t>
                      </a:r>
                      <a:r>
                        <a:rPr lang="zh-CN" altLang="en-US" sz="12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15</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H</a:t>
                      </a:r>
                      <a:r>
                        <a:rPr lang="zh-CN" altLang="en-US" sz="12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28</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N</a:t>
                      </a:r>
                      <a:r>
                        <a:rPr lang="zh-CN" altLang="en-US" sz="12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O</a:t>
                      </a:r>
                      <a:r>
                        <a:rPr lang="zh-CN" altLang="en-US" sz="120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计）与氯化钠0.18g）属于可用葡萄糖溶液稀释使用的高浓度的小水针，同样服用剂量下，水分及氯化钠的摄入量远远低于帕拉米韦氯化钠注射液，对于心衰、肾衰、水肿患者使用更为安全。</a:t>
                      </a:r>
                      <a:r>
                        <a:rPr lang="zh-CN" altLang="en-US"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a:t>
                      </a:r>
                      <a:r>
                        <a:rPr lang="zh-CN" altLang="en-US"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3</a:t>
                      </a:r>
                      <a:r>
                        <a:rPr lang="zh-CN" altLang="en-US"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a:t>
                      </a:r>
                      <a:r>
                        <a:rPr lang="zh-CN" altLang="en-US"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r>
                        <a:rPr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en-US" sz="120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对比</a:t>
                      </a:r>
                      <a:r>
                        <a:rPr lang="zh-CN"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静脉注射</a:t>
                      </a:r>
                      <a:r>
                        <a:rPr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帕拉米韦与</a:t>
                      </a:r>
                      <a:r>
                        <a:rPr lang="zh-CN"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口服</a:t>
                      </a:r>
                      <a:r>
                        <a:rPr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奥司他韦治疗流感的随机对照试验( ＲCT) 或观察性研究</a:t>
                      </a:r>
                      <a:r>
                        <a:rPr lang="zh-CN"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（OBS）的</a:t>
                      </a:r>
                      <a:r>
                        <a:rPr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Meta 结果显示，帕拉米韦与奥司他韦引起的总药品不良事件发生率及严重不良事件发生率差异无统计学意义，且研究过程中出现的不良事件多为恶心、呕吐、腹泻等一般不良事件，严重不良事件较少，多数与患者基础疾病、并发症或细菌感染有关。结果提示，帕拉米韦与奥司他韦在治疗流感时一样安全</a:t>
                      </a:r>
                      <a:r>
                        <a:rPr lang="zh-CN"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5</a:t>
                      </a:r>
                      <a:r>
                        <a:rPr lang="zh-CN" altLang="en-US" sz="8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lang="zh-CN" altLang="en-US" sz="800"/>
                    </a:p>
                  </a:txBody>
                  <a:tcPr>
                    <a:solidFill>
                      <a:schemeClr val="accent1">
                        <a:lumMod val="20000"/>
                        <a:lumOff val="80000"/>
                      </a:schemeClr>
                    </a:solidFill>
                  </a:tcPr>
                </a:tc>
              </a:tr>
              <a:tr h="381000">
                <a:tc>
                  <a:txBody>
                    <a:bodyPr/>
                    <a:p>
                      <a:pPr algn="ctr">
                        <a:buNone/>
                      </a:pPr>
                      <a:r>
                        <a:rPr lang="zh-CN" altLang="en-US" sz="1800" b="1">
                          <a:solidFill>
                            <a:schemeClr val="bg1"/>
                          </a:solidFill>
                          <a:sym typeface="+mn-ea"/>
                        </a:rPr>
                        <a:t>安全性方面的不足</a:t>
                      </a:r>
                      <a:endParaRPr lang="zh-CN" altLang="en-US" sz="1800" b="1">
                        <a:solidFill>
                          <a:schemeClr val="bg1"/>
                        </a:solidFill>
                        <a:sym typeface="+mn-ea"/>
                      </a:endParaRPr>
                    </a:p>
                  </a:txBody>
                  <a:tcPr>
                    <a:solidFill>
                      <a:srgbClr val="00428E"/>
                    </a:solidFill>
                  </a:tcPr>
                </a:tc>
              </a:tr>
              <a:tr h="381000">
                <a:tc>
                  <a:txBody>
                    <a:bodyPr/>
                    <a:p>
                      <a:pPr marL="179070" indent="-166370" algn="l" rtl="0" eaLnBrk="0">
                        <a:lnSpc>
                          <a:spcPct val="120000"/>
                        </a:lnSpc>
                        <a:spcBef>
                          <a:spcPct val="0"/>
                        </a:spcBef>
                        <a:spcAft>
                          <a:spcPts val="0"/>
                        </a:spcAft>
                      </a:pP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帕拉米韦注射液治疗6个月以下儿童患者的安全性和有效性尚未确定。</a:t>
                      </a:r>
                      <a:endPar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buClrTx/>
                        <a:buSzTx/>
                        <a:buNone/>
                      </a:pPr>
                      <a:r>
                        <a:rPr lang="zh-CN" altLang="en-US" sz="12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对于 6 个月~2 岁以下，肌酐清除率低于50 mL/min 的儿童患者，无可用的数据支持进行帕拉米韦注射液剂量调整的建议。</a:t>
                      </a:r>
                      <a:endParaRPr lang="zh-CN" altLang="en-US"/>
                    </a:p>
                  </a:txBody>
                  <a:tcPr>
                    <a:solidFill>
                      <a:schemeClr val="accent1">
                        <a:lumMod val="20000"/>
                        <a:lumOff val="80000"/>
                      </a:schemeClr>
                    </a:solidFill>
                  </a:tcPr>
                </a:tc>
              </a:tr>
            </a:tbl>
          </a:graphicData>
        </a:graphic>
      </p:graphicFrame>
      <p:sp>
        <p:nvSpPr>
          <p:cNvPr id="7" name="文本框 6"/>
          <p:cNvSpPr txBox="1"/>
          <p:nvPr>
            <p:custDataLst>
              <p:tags r:id="rId1"/>
            </p:custDataLst>
          </p:nvPr>
        </p:nvSpPr>
        <p:spPr>
          <a:xfrm>
            <a:off x="1676222" y="2100580"/>
            <a:ext cx="3235325" cy="276225"/>
          </a:xfrm>
          <a:prstGeom prst="rect">
            <a:avLst/>
          </a:prstGeom>
          <a:noFill/>
        </p:spPr>
        <p:txBody>
          <a:bodyPr wrap="square" rtlCol="0" anchor="t">
            <a:spAutoFit/>
          </a:bodyPr>
          <a:p>
            <a:pPr marL="179070" indent="-166370" eaLnBrk="0">
              <a:lnSpc>
                <a:spcPct val="127000"/>
              </a:lnSpc>
              <a:spcBef>
                <a:spcPts val="810"/>
              </a:spcBef>
            </a:pPr>
            <a:r>
              <a:rPr sz="950" spc="-6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表</a:t>
            </a:r>
            <a:r>
              <a:rPr lang="en-US" sz="950" spc="-6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1</a:t>
            </a:r>
            <a:r>
              <a:rPr sz="950" spc="-6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：各年龄组与成年人 C</a:t>
            </a:r>
            <a:r>
              <a:rPr sz="950" spc="-60" baseline="-2500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max</a:t>
            </a:r>
            <a:r>
              <a:rPr sz="950" spc="-6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和AUC</a:t>
            </a:r>
            <a:r>
              <a:rPr sz="950" spc="-60" baseline="-2500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0-3</a:t>
            </a:r>
            <a:r>
              <a:rPr sz="950" spc="-6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rPr>
              <a:t> 几何平均数(%CV)的比较</a:t>
            </a:r>
            <a:endParaRPr lang="zh-CN" altLang="en-US" sz="950" spc="-6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8" name="表格 7"/>
          <p:cNvGraphicFramePr/>
          <p:nvPr>
            <p:custDataLst>
              <p:tags r:id="rId2"/>
            </p:custDataLst>
          </p:nvPr>
        </p:nvGraphicFramePr>
        <p:xfrm>
          <a:off x="1642250" y="2377113"/>
          <a:ext cx="3303270" cy="1225550"/>
        </p:xfrm>
        <a:graphic>
          <a:graphicData uri="http://schemas.openxmlformats.org/drawingml/2006/table">
            <a:tbl>
              <a:tblPr/>
              <a:tblGrid>
                <a:gridCol w="1090930"/>
                <a:gridCol w="1103630"/>
                <a:gridCol w="1108710"/>
              </a:tblGrid>
              <a:tr h="289560">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年龄</a:t>
                      </a:r>
                      <a:r>
                        <a:rPr lang="en-US" sz="950" b="0">
                          <a:solidFill>
                            <a:srgbClr val="222222"/>
                          </a:solidFill>
                          <a:latin typeface="微软雅黑" panose="020B0503020204020204" charset="-122"/>
                          <a:ea typeface="微软雅黑" panose="020B0503020204020204" charset="-122"/>
                          <a:cs typeface="宋体" panose="02010600030101010101" pitchFamily="2" charset="-122"/>
                        </a:rPr>
                        <a:t>组</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GM C</a:t>
                      </a:r>
                      <a:r>
                        <a:rPr lang="en-US" sz="950" b="0" baseline="-25000">
                          <a:solidFill>
                            <a:srgbClr val="222222"/>
                          </a:solidFill>
                          <a:latin typeface="微软雅黑" panose="020B0503020204020204" charset="-122"/>
                          <a:ea typeface="微软雅黑" panose="020B0503020204020204" charset="-122"/>
                          <a:cs typeface="Times New Roman" panose="02020603050405020304" charset="0"/>
                        </a:rPr>
                        <a:t>max</a:t>
                      </a:r>
                      <a:r>
                        <a:rPr lang="en-US" sz="950" b="0">
                          <a:solidFill>
                            <a:srgbClr val="222222"/>
                          </a:solidFill>
                          <a:latin typeface="微软雅黑" panose="020B0503020204020204" charset="-122"/>
                          <a:ea typeface="微软雅黑" panose="020B0503020204020204" charset="-122"/>
                          <a:cs typeface="Times New Roman" panose="02020603050405020304" charset="0"/>
                        </a:rPr>
                        <a:t>(ng/mL) (%CV)</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GM AUC</a:t>
                      </a:r>
                      <a:r>
                        <a:rPr lang="en-US" sz="950" b="0" baseline="-25000">
                          <a:solidFill>
                            <a:srgbClr val="222222"/>
                          </a:solidFill>
                          <a:latin typeface="微软雅黑" panose="020B0503020204020204" charset="-122"/>
                          <a:ea typeface="微软雅黑" panose="020B0503020204020204" charset="-122"/>
                          <a:cs typeface="Times New Roman" panose="02020603050405020304" charset="0"/>
                        </a:rPr>
                        <a:t>0-3 </a:t>
                      </a:r>
                      <a:r>
                        <a:rPr lang="en-US" sz="950" b="0">
                          <a:solidFill>
                            <a:srgbClr val="222222"/>
                          </a:solidFill>
                          <a:latin typeface="微软雅黑" panose="020B0503020204020204" charset="-122"/>
                          <a:ea typeface="微软雅黑" panose="020B0503020204020204" charset="-122"/>
                          <a:cs typeface="Times New Roman" panose="02020603050405020304" charset="0"/>
                        </a:rPr>
                        <a:t>(ng.h/mL) (%CV)</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1290">
                <a:tc>
                  <a:txBody>
                    <a:bodyPr/>
                    <a:p>
                      <a:pPr indent="0" algn="ctr">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6 个月— </a:t>
                      </a:r>
                      <a:r>
                        <a:rPr lang="en-US" sz="950" b="0">
                          <a:solidFill>
                            <a:srgbClr val="222222"/>
                          </a:solidFill>
                          <a:latin typeface="微软雅黑" panose="020B0503020204020204" charset="-122"/>
                          <a:ea typeface="微软雅黑" panose="020B0503020204020204" charset="-122"/>
                          <a:cs typeface="微软雅黑" panose="020B0503020204020204" charset="-122"/>
                        </a:rPr>
                        <a:t>&lt; 2 岁</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38,000 (73.7)</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46,200 (35.8)</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1925">
                <a:tc>
                  <a:txBody>
                    <a:bodyPr/>
                    <a:p>
                      <a:pPr indent="0" algn="ctr">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2-</a:t>
                      </a:r>
                      <a:r>
                        <a:rPr lang="en-US" sz="950" b="0">
                          <a:solidFill>
                            <a:srgbClr val="222222"/>
                          </a:solidFill>
                          <a:latin typeface="微软雅黑" panose="020B0503020204020204" charset="-122"/>
                          <a:ea typeface="微软雅黑" panose="020B0503020204020204" charset="-122"/>
                          <a:cs typeface="微软雅黑" panose="020B0503020204020204" charset="-122"/>
                        </a:rPr>
                        <a:t>7 岁</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47,400 (48.4)</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62,700 (39.7)</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1925">
                <a:tc>
                  <a:txBody>
                    <a:bodyPr/>
                    <a:p>
                      <a:pPr indent="0" algn="ctr">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7-</a:t>
                      </a:r>
                      <a:r>
                        <a:rPr lang="en-US" sz="950" b="0">
                          <a:solidFill>
                            <a:srgbClr val="222222"/>
                          </a:solidFill>
                          <a:latin typeface="微软雅黑" panose="020B0503020204020204" charset="-122"/>
                          <a:ea typeface="微软雅黑" panose="020B0503020204020204" charset="-122"/>
                          <a:cs typeface="微软雅黑" panose="020B0503020204020204" charset="-122"/>
                        </a:rPr>
                        <a:t>13 岁</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61,200 (53</a:t>
                      </a:r>
                      <a:r>
                        <a:rPr lang="en-US" sz="950" b="0">
                          <a:solidFill>
                            <a:srgbClr val="222222"/>
                          </a:solidFill>
                          <a:latin typeface="微软雅黑" panose="020B0503020204020204" charset="-122"/>
                          <a:ea typeface="微软雅黑" panose="020B0503020204020204" charset="-122"/>
                          <a:cs typeface="宋体" panose="02010600030101010101" pitchFamily="2" charset="-122"/>
                        </a:rPr>
                        <a:t>.0</a:t>
                      </a:r>
                      <a:r>
                        <a:rPr lang="en-US" sz="950" b="0">
                          <a:solidFill>
                            <a:srgbClr val="222222"/>
                          </a:solidFill>
                          <a:latin typeface="微软雅黑" panose="020B0503020204020204" charset="-122"/>
                          <a:ea typeface="微软雅黑" panose="020B0503020204020204" charset="-122"/>
                          <a:cs typeface="Times New Roman" panose="02020603050405020304" charset="0"/>
                        </a:rPr>
                        <a:t>)</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76,300 (43.1)</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1290">
                <a:tc>
                  <a:txBody>
                    <a:bodyPr/>
                    <a:p>
                      <a:pPr indent="0" algn="ctr">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13-</a:t>
                      </a:r>
                      <a:r>
                        <a:rPr lang="en-US" sz="950" b="0">
                          <a:solidFill>
                            <a:srgbClr val="222222"/>
                          </a:solidFill>
                          <a:latin typeface="微软雅黑" panose="020B0503020204020204" charset="-122"/>
                          <a:ea typeface="微软雅黑" panose="020B0503020204020204" charset="-122"/>
                          <a:cs typeface="微软雅黑" panose="020B0503020204020204" charset="-122"/>
                        </a:rPr>
                        <a:t>18 岁</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51,500 (33</a:t>
                      </a:r>
                      <a:r>
                        <a:rPr lang="en-US" sz="950" b="0">
                          <a:solidFill>
                            <a:srgbClr val="222222"/>
                          </a:solidFill>
                          <a:latin typeface="微软雅黑" panose="020B0503020204020204" charset="-122"/>
                          <a:ea typeface="微软雅黑" panose="020B0503020204020204" charset="-122"/>
                          <a:cs typeface="宋体" panose="02010600030101010101" pitchFamily="2" charset="-122"/>
                        </a:rPr>
                        <a:t>.0</a:t>
                      </a:r>
                      <a:r>
                        <a:rPr lang="en-US" sz="950" b="0">
                          <a:solidFill>
                            <a:srgbClr val="222222"/>
                          </a:solidFill>
                          <a:latin typeface="微软雅黑" panose="020B0503020204020204" charset="-122"/>
                          <a:ea typeface="微软雅黑" panose="020B0503020204020204" charset="-122"/>
                          <a:cs typeface="Times New Roman" panose="02020603050405020304" charset="0"/>
                        </a:rPr>
                        <a:t>)</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65,500 (28.1)</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9560">
                <a:tc>
                  <a:txBody>
                    <a:bodyPr/>
                    <a:p>
                      <a:pPr indent="0" algn="ctr">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健康成年人(</a:t>
                      </a:r>
                      <a:r>
                        <a:rPr lang="en-US" sz="950" b="0">
                          <a:solidFill>
                            <a:srgbClr val="222222"/>
                          </a:solidFill>
                          <a:latin typeface="微软雅黑" panose="020B0503020204020204" charset="-122"/>
                          <a:ea typeface="微软雅黑" panose="020B0503020204020204" charset="-122"/>
                          <a:cs typeface="微软雅黑" panose="020B0503020204020204" charset="-122"/>
                        </a:rPr>
                        <a:t>研究113</a:t>
                      </a:r>
                      <a:r>
                        <a:rPr lang="en-US" sz="950" b="0">
                          <a:solidFill>
                            <a:srgbClr val="222222"/>
                          </a:solidFill>
                          <a:latin typeface="微软雅黑" panose="020B0503020204020204" charset="-122"/>
                          <a:ea typeface="微软雅黑" panose="020B0503020204020204" charset="-122"/>
                          <a:cs typeface="微软雅黑" panose="020B0503020204020204" charset="-122"/>
                        </a:rPr>
                        <a:t>人)</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45,700 (21.5)</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68,500 (19.1)</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custDataLst>
              <p:tags r:id="rId3"/>
            </p:custDataLst>
          </p:nvPr>
        </p:nvSpPr>
        <p:spPr>
          <a:xfrm>
            <a:off x="7277518" y="2095411"/>
            <a:ext cx="3070846" cy="276225"/>
          </a:xfrm>
          <a:prstGeom prst="rect">
            <a:avLst/>
          </a:prstGeom>
          <a:noFill/>
          <a:ln w="9525">
            <a:noFill/>
          </a:ln>
        </p:spPr>
        <p:txBody>
          <a:bodyPr wrap="square">
            <a:spAutoFit/>
          </a:bodyPr>
          <a:p>
            <a:pPr marL="179070" indent="-166370" eaLnBrk="0">
              <a:lnSpc>
                <a:spcPct val="127000"/>
              </a:lnSpc>
              <a:spcBef>
                <a:spcPts val="810"/>
              </a:spcBef>
              <a:buClrTx/>
              <a:buSzTx/>
              <a:buFontTx/>
            </a:pPr>
            <a:r>
              <a:rPr sz="950" spc="-6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表2：基于年龄和体重的最大输液体积</a:t>
            </a:r>
            <a:endParaRPr sz="950" spc="-60" dirty="0">
              <a:ln w="3175" cap="flat" cmpd="sng">
                <a:solidFill>
                  <a:srgbClr val="000000">
                    <a:alpha val="100000"/>
                  </a:srgbClr>
                </a:solidFill>
                <a:prstDash val="solid"/>
                <a:miter lim="0"/>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4" name="表格 3"/>
          <p:cNvGraphicFramePr/>
          <p:nvPr>
            <p:custDataLst>
              <p:tags r:id="rId4"/>
            </p:custDataLst>
          </p:nvPr>
        </p:nvGraphicFramePr>
        <p:xfrm>
          <a:off x="6608539" y="2376608"/>
          <a:ext cx="4408805" cy="872490"/>
        </p:xfrm>
        <a:graphic>
          <a:graphicData uri="http://schemas.openxmlformats.org/drawingml/2006/table">
            <a:tbl>
              <a:tblPr/>
              <a:tblGrid>
                <a:gridCol w="1468755"/>
                <a:gridCol w="1471295"/>
                <a:gridCol w="1468755"/>
              </a:tblGrid>
              <a:tr h="144780">
                <a:tc>
                  <a:txBody>
                    <a:bodyPr/>
                    <a:p>
                      <a:pPr indent="0">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年龄</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重量（公斤）</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最大输液</a:t>
                      </a:r>
                      <a:r>
                        <a:rPr lang="en-US" sz="950" b="0">
                          <a:solidFill>
                            <a:srgbClr val="222222"/>
                          </a:solidFill>
                          <a:latin typeface="微软雅黑" panose="020B0503020204020204" charset="-122"/>
                          <a:ea typeface="微软雅黑" panose="020B0503020204020204" charset="-122"/>
                          <a:cs typeface="微软雅黑" panose="020B0503020204020204" charset="-122"/>
                        </a:rPr>
                        <a:t>体积* (mL)</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4780">
                <a:tc>
                  <a:txBody>
                    <a:bodyPr/>
                    <a:p>
                      <a:pPr indent="0">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6 个月至 1 岁的婴儿</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任何</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25</a:t>
                      </a:r>
                      <a:r>
                        <a:rPr lang="en-US" sz="950" b="0">
                          <a:solidFill>
                            <a:srgbClr val="222222"/>
                          </a:solidFill>
                          <a:latin typeface="微软雅黑" panose="020B0503020204020204" charset="-122"/>
                          <a:ea typeface="微软雅黑" panose="020B0503020204020204" charset="-122"/>
                          <a:cs typeface="宋体" panose="02010600030101010101" pitchFamily="2" charset="-122"/>
                        </a:rPr>
                        <a:t>mL</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8590">
                <a:tc rowSpan="4">
                  <a:txBody>
                    <a:bodyPr/>
                    <a:p>
                      <a:pPr indent="0">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成人和1岁及以上的儿童患者</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5公斤至10公斤以下</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25</a:t>
                      </a:r>
                      <a:r>
                        <a:rPr lang="en-US" sz="950" b="0">
                          <a:solidFill>
                            <a:srgbClr val="222222"/>
                          </a:solidFill>
                          <a:latin typeface="微软雅黑" panose="020B0503020204020204" charset="-122"/>
                          <a:ea typeface="微软雅黑" panose="020B0503020204020204" charset="-122"/>
                          <a:cs typeface="宋体" panose="02010600030101010101" pitchFamily="2" charset="-122"/>
                        </a:rPr>
                        <a:t>mL</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478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10公斤至15公斤以下</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50 </a:t>
                      </a:r>
                      <a:r>
                        <a:rPr lang="en-US" sz="950" b="0">
                          <a:solidFill>
                            <a:srgbClr val="222222"/>
                          </a:solidFill>
                          <a:latin typeface="微软雅黑" panose="020B0503020204020204" charset="-122"/>
                          <a:ea typeface="微软雅黑" panose="020B0503020204020204" charset="-122"/>
                          <a:cs typeface="宋体" panose="02010600030101010101" pitchFamily="2" charset="-122"/>
                        </a:rPr>
                        <a:t>mL</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478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15公斤至20公斤以下</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75 </a:t>
                      </a:r>
                      <a:r>
                        <a:rPr lang="en-US" sz="950" b="0">
                          <a:solidFill>
                            <a:srgbClr val="222222"/>
                          </a:solidFill>
                          <a:latin typeface="微软雅黑" panose="020B0503020204020204" charset="-122"/>
                          <a:ea typeface="微软雅黑" panose="020B0503020204020204" charset="-122"/>
                          <a:cs typeface="宋体" panose="02010600030101010101" pitchFamily="2" charset="-122"/>
                        </a:rPr>
                        <a:t>mL</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478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950" b="0">
                          <a:solidFill>
                            <a:srgbClr val="222222"/>
                          </a:solidFill>
                          <a:latin typeface="微软雅黑" panose="020B0503020204020204" charset="-122"/>
                          <a:ea typeface="微软雅黑" panose="020B0503020204020204" charset="-122"/>
                          <a:cs typeface="微软雅黑" panose="020B0503020204020204" charset="-122"/>
                        </a:rPr>
                        <a:t>至少 20 公斤</a:t>
                      </a:r>
                      <a:endParaRPr lang="en-US" altLang="en-US" sz="950" b="0">
                        <a:solidFill>
                          <a:srgbClr val="222222"/>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950" b="0">
                          <a:solidFill>
                            <a:srgbClr val="222222"/>
                          </a:solidFill>
                          <a:latin typeface="微软雅黑" panose="020B0503020204020204" charset="-122"/>
                          <a:ea typeface="微软雅黑" panose="020B0503020204020204" charset="-122"/>
                          <a:cs typeface="Times New Roman" panose="02020603050405020304" charset="0"/>
                        </a:rPr>
                        <a:t>100</a:t>
                      </a:r>
                      <a:r>
                        <a:rPr lang="en-US" sz="950" b="0">
                          <a:solidFill>
                            <a:srgbClr val="222222"/>
                          </a:solidFill>
                          <a:latin typeface="微软雅黑" panose="020B0503020204020204" charset="-122"/>
                          <a:ea typeface="微软雅黑" panose="020B0503020204020204" charset="-122"/>
                          <a:cs typeface="宋体" panose="02010600030101010101" pitchFamily="2" charset="-122"/>
                        </a:rPr>
                        <a:t>mL</a:t>
                      </a:r>
                      <a:endParaRPr lang="en-US" altLang="en-US" sz="950" b="0">
                        <a:solidFill>
                          <a:srgbClr val="222222"/>
                        </a:solidFill>
                        <a:latin typeface="微软雅黑" panose="020B0503020204020204" charset="-122"/>
                        <a:ea typeface="微软雅黑" panose="020B0503020204020204" charset="-122"/>
                        <a:cs typeface="Times New Roman" panose="02020603050405020304" charset="0"/>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custDataLst>
              <p:tags r:id="rId5"/>
            </p:custDataLst>
          </p:nvPr>
        </p:nvSpPr>
        <p:spPr>
          <a:xfrm>
            <a:off x="4730115" y="6477000"/>
            <a:ext cx="8166735" cy="828675"/>
          </a:xfrm>
          <a:prstGeom prst="rect">
            <a:avLst/>
          </a:prstGeom>
          <a:noFill/>
        </p:spPr>
        <p:txBody>
          <a:bodyPr wrap="square" rtlCol="0" anchor="t">
            <a:spAutoFit/>
          </a:bodyPr>
          <a:p>
            <a:pPr>
              <a:lnSpc>
                <a:spcPct val="120000"/>
              </a:lnSpc>
              <a:spcBef>
                <a:spcPts val="0"/>
              </a:spcBef>
              <a:spcAft>
                <a:spcPts val="0"/>
              </a:spcAft>
            </a:pPr>
            <a:r>
              <a:rPr lang="zh-CN" altLang="en-US" sz="800">
                <a:latin typeface="微软雅黑" panose="020B0503020204020204" charset="-122"/>
                <a:ea typeface="微软雅黑" panose="020B0503020204020204" charset="-122"/>
                <a:cs typeface="微软雅黑" panose="020B0503020204020204" charset="-122"/>
                <a:sym typeface="+mn-ea"/>
              </a:rPr>
              <a:t>参考文献：</a:t>
            </a:r>
            <a:endParaRPr lang="zh-CN" altLang="en-US" sz="800">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pPr>
            <a:r>
              <a:rPr lang="en-US" altLang="zh-CN" sz="800">
                <a:latin typeface="微软雅黑" panose="020B0503020204020204" charset="-122"/>
                <a:ea typeface="微软雅黑" panose="020B0503020204020204" charset="-122"/>
                <a:cs typeface="微软雅黑" panose="020B0503020204020204" charset="-122"/>
                <a:sym typeface="+mn-ea"/>
              </a:rPr>
              <a:t>1</a:t>
            </a:r>
            <a:r>
              <a:rPr lang="zh-CN" altLang="en-US" sz="800">
                <a:latin typeface="微软雅黑" panose="020B0503020204020204" charset="-122"/>
                <a:ea typeface="微软雅黑" panose="020B0503020204020204" charset="-122"/>
                <a:cs typeface="微软雅黑" panose="020B0503020204020204" charset="-122"/>
                <a:sym typeface="+mn-ea"/>
              </a:rPr>
              <a:t>、国外</a:t>
            </a:r>
            <a:r>
              <a:rPr lang="zh-CN" sz="800">
                <a:latin typeface="微软雅黑" panose="020B0503020204020204" charset="-122"/>
                <a:ea typeface="微软雅黑" panose="020B0503020204020204" charset="-122"/>
                <a:cs typeface="微软雅黑" panose="020B0503020204020204" charset="-122"/>
                <a:sym typeface="+mn-ea"/>
              </a:rPr>
              <a:t>帕拉米韦注射液（</a:t>
            </a:r>
            <a:r>
              <a:rPr lang="en-US" altLang="zh-CN" sz="800">
                <a:latin typeface="微软雅黑" panose="020B0503020204020204" charset="-122"/>
                <a:ea typeface="微软雅黑" panose="020B0503020204020204" charset="-122"/>
                <a:cs typeface="微软雅黑" panose="020B0503020204020204" charset="-122"/>
                <a:sym typeface="+mn-ea"/>
              </a:rPr>
              <a:t>20ml</a:t>
            </a:r>
            <a:r>
              <a:rPr lang="zh-CN" altLang="en-US" sz="800">
                <a:latin typeface="微软雅黑" panose="020B0503020204020204" charset="-122"/>
                <a:ea typeface="微软雅黑" panose="020B0503020204020204" charset="-122"/>
                <a:cs typeface="微软雅黑" panose="020B0503020204020204" charset="-122"/>
                <a:sym typeface="+mn-ea"/>
              </a:rPr>
              <a:t>：</a:t>
            </a:r>
            <a:r>
              <a:rPr lang="en-US" altLang="zh-CN" sz="800">
                <a:latin typeface="微软雅黑" panose="020B0503020204020204" charset="-122"/>
                <a:ea typeface="微软雅黑" panose="020B0503020204020204" charset="-122"/>
                <a:cs typeface="微软雅黑" panose="020B0503020204020204" charset="-122"/>
                <a:sym typeface="+mn-ea"/>
              </a:rPr>
              <a:t>0.2g</a:t>
            </a:r>
            <a:r>
              <a:rPr lang="zh-CN" altLang="en-US" sz="800">
                <a:latin typeface="微软雅黑" panose="020B0503020204020204" charset="-122"/>
                <a:ea typeface="微软雅黑" panose="020B0503020204020204" charset="-122"/>
                <a:cs typeface="微软雅黑" panose="020B0503020204020204" charset="-122"/>
                <a:sym typeface="+mn-ea"/>
              </a:rPr>
              <a:t>）说明书</a:t>
            </a:r>
            <a:r>
              <a:rPr lang="en-US" altLang="zh-CN" sz="800">
                <a:latin typeface="微软雅黑" panose="020B0503020204020204" charset="-122"/>
                <a:ea typeface="微软雅黑" panose="020B0503020204020204" charset="-122"/>
                <a:cs typeface="微软雅黑" panose="020B0503020204020204" charset="-122"/>
                <a:sym typeface="+mn-ea"/>
              </a:rPr>
              <a:t>      2</a:t>
            </a:r>
            <a:r>
              <a:rPr lang="zh-CN" altLang="en-US" sz="800">
                <a:latin typeface="微软雅黑" panose="020B0503020204020204" charset="-122"/>
                <a:ea typeface="微软雅黑" panose="020B0503020204020204" charset="-122"/>
                <a:cs typeface="微软雅黑" panose="020B0503020204020204" charset="-122"/>
                <a:sym typeface="+mn-ea"/>
              </a:rPr>
              <a:t>、</a:t>
            </a:r>
            <a:r>
              <a:rPr lang="zh-CN" sz="800">
                <a:latin typeface="微软雅黑" panose="020B0503020204020204" charset="-122"/>
                <a:ea typeface="微软雅黑" panose="020B0503020204020204" charset="-122"/>
                <a:cs typeface="微软雅黑" panose="020B0503020204020204" charset="-122"/>
                <a:sym typeface="+mn-ea"/>
              </a:rPr>
              <a:t>国内帕拉米韦注射液（</a:t>
            </a:r>
            <a:r>
              <a:rPr lang="en-US" altLang="zh-CN" sz="800">
                <a:latin typeface="微软雅黑" panose="020B0503020204020204" charset="-122"/>
                <a:ea typeface="微软雅黑" panose="020B0503020204020204" charset="-122"/>
                <a:cs typeface="微软雅黑" panose="020B0503020204020204" charset="-122"/>
                <a:sym typeface="+mn-ea"/>
              </a:rPr>
              <a:t>20ml</a:t>
            </a:r>
            <a:r>
              <a:rPr lang="zh-CN" altLang="en-US" sz="800">
                <a:latin typeface="微软雅黑" panose="020B0503020204020204" charset="-122"/>
                <a:ea typeface="微软雅黑" panose="020B0503020204020204" charset="-122"/>
                <a:cs typeface="微软雅黑" panose="020B0503020204020204" charset="-122"/>
                <a:sym typeface="+mn-ea"/>
              </a:rPr>
              <a:t>：</a:t>
            </a:r>
            <a:r>
              <a:rPr lang="en-US" altLang="zh-CN" sz="800">
                <a:latin typeface="微软雅黑" panose="020B0503020204020204" charset="-122"/>
                <a:ea typeface="微软雅黑" panose="020B0503020204020204" charset="-122"/>
                <a:cs typeface="微软雅黑" panose="020B0503020204020204" charset="-122"/>
                <a:sym typeface="+mn-ea"/>
              </a:rPr>
              <a:t>0.2g</a:t>
            </a:r>
            <a:r>
              <a:rPr lang="zh-CN" altLang="en-US" sz="800">
                <a:latin typeface="微软雅黑" panose="020B0503020204020204" charset="-122"/>
                <a:ea typeface="微软雅黑" panose="020B0503020204020204" charset="-122"/>
                <a:cs typeface="微软雅黑" panose="020B0503020204020204" charset="-122"/>
                <a:sym typeface="+mn-ea"/>
              </a:rPr>
              <a:t>）说明书</a:t>
            </a:r>
            <a:r>
              <a:rPr lang="en-US" altLang="zh-CN" sz="800">
                <a:latin typeface="微软雅黑" panose="020B0503020204020204" charset="-122"/>
                <a:ea typeface="微软雅黑" panose="020B0503020204020204" charset="-122"/>
                <a:cs typeface="微软雅黑" panose="020B0503020204020204" charset="-122"/>
                <a:sym typeface="+mn-ea"/>
              </a:rPr>
              <a:t>   3</a:t>
            </a:r>
            <a:r>
              <a:rPr lang="zh-CN" altLang="en-US" sz="800">
                <a:latin typeface="微软雅黑" panose="020B0503020204020204" charset="-122"/>
                <a:ea typeface="微软雅黑" panose="020B0503020204020204" charset="-122"/>
                <a:cs typeface="微软雅黑" panose="020B0503020204020204" charset="-122"/>
                <a:sym typeface="+mn-ea"/>
              </a:rPr>
              <a:t>、</a:t>
            </a:r>
            <a:r>
              <a:rPr lang="zh-CN" sz="800">
                <a:latin typeface="微软雅黑" panose="020B0503020204020204" charset="-122"/>
                <a:ea typeface="微软雅黑" panose="020B0503020204020204" charset="-122"/>
                <a:cs typeface="微软雅黑" panose="020B0503020204020204" charset="-122"/>
                <a:sym typeface="+mn-ea"/>
              </a:rPr>
              <a:t>帕拉米韦注射液（</a:t>
            </a:r>
            <a:r>
              <a:rPr lang="en-US" altLang="zh-CN" sz="800">
                <a:latin typeface="微软雅黑" panose="020B0503020204020204" charset="-122"/>
                <a:ea typeface="微软雅黑" panose="020B0503020204020204" charset="-122"/>
                <a:cs typeface="微软雅黑" panose="020B0503020204020204" charset="-122"/>
                <a:sym typeface="+mn-ea"/>
              </a:rPr>
              <a:t>20ml</a:t>
            </a:r>
            <a:r>
              <a:rPr lang="zh-CN" altLang="en-US" sz="800">
                <a:latin typeface="微软雅黑" panose="020B0503020204020204" charset="-122"/>
                <a:ea typeface="微软雅黑" panose="020B0503020204020204" charset="-122"/>
                <a:cs typeface="微软雅黑" panose="020B0503020204020204" charset="-122"/>
                <a:sym typeface="+mn-ea"/>
              </a:rPr>
              <a:t>：</a:t>
            </a:r>
            <a:r>
              <a:rPr lang="en-US" altLang="zh-CN" sz="800">
                <a:latin typeface="微软雅黑" panose="020B0503020204020204" charset="-122"/>
                <a:ea typeface="微软雅黑" panose="020B0503020204020204" charset="-122"/>
                <a:cs typeface="微软雅黑" panose="020B0503020204020204" charset="-122"/>
                <a:sym typeface="+mn-ea"/>
              </a:rPr>
              <a:t>0.2g</a:t>
            </a:r>
            <a:r>
              <a:rPr lang="zh-CN" altLang="en-US" sz="800">
                <a:latin typeface="微软雅黑" panose="020B0503020204020204" charset="-122"/>
                <a:ea typeface="微软雅黑" panose="020B0503020204020204" charset="-122"/>
                <a:cs typeface="微软雅黑" panose="020B0503020204020204" charset="-122"/>
                <a:sym typeface="+mn-ea"/>
              </a:rPr>
              <a:t>）生产工艺信息表</a:t>
            </a:r>
            <a:endParaRPr lang="zh-CN" altLang="en-US" sz="800">
              <a:latin typeface="微软雅黑" panose="020B0503020204020204" charset="-122"/>
              <a:ea typeface="微软雅黑" panose="020B0503020204020204" charset="-122"/>
              <a:cs typeface="微软雅黑" panose="020B0503020204020204" charset="-122"/>
              <a:sym typeface="+mn-ea"/>
            </a:endParaRPr>
          </a:p>
          <a:p>
            <a:pPr>
              <a:lnSpc>
                <a:spcPct val="120000"/>
              </a:lnSpc>
              <a:spcBef>
                <a:spcPts val="0"/>
              </a:spcBef>
              <a:spcAft>
                <a:spcPts val="0"/>
              </a:spcAft>
            </a:pPr>
            <a:r>
              <a:rPr lang="en-US" altLang="zh-CN" sz="800">
                <a:latin typeface="微软雅黑" panose="020B0503020204020204" charset="-122"/>
                <a:ea typeface="微软雅黑" panose="020B0503020204020204" charset="-122"/>
                <a:cs typeface="微软雅黑" panose="020B0503020204020204" charset="-122"/>
                <a:sym typeface="+mn-ea"/>
              </a:rPr>
              <a:t>4</a:t>
            </a:r>
            <a:r>
              <a:rPr lang="zh-CN" altLang="en-US" sz="800">
                <a:latin typeface="微软雅黑" panose="020B0503020204020204" charset="-122"/>
                <a:ea typeface="微软雅黑" panose="020B0503020204020204" charset="-122"/>
                <a:cs typeface="微软雅黑" panose="020B0503020204020204" charset="-122"/>
                <a:sym typeface="+mn-ea"/>
              </a:rPr>
              <a:t>、国内</a:t>
            </a:r>
            <a:r>
              <a:rPr lang="zh-CN" sz="800">
                <a:latin typeface="微软雅黑" panose="020B0503020204020204" charset="-122"/>
                <a:ea typeface="微软雅黑" panose="020B0503020204020204" charset="-122"/>
                <a:cs typeface="微软雅黑" panose="020B0503020204020204" charset="-122"/>
                <a:sym typeface="+mn-ea"/>
              </a:rPr>
              <a:t>帕拉米韦氯化钠注射液（</a:t>
            </a:r>
            <a:r>
              <a:rPr lang="en-US" altLang="zh-CN" sz="800">
                <a:latin typeface="微软雅黑" panose="020B0503020204020204" charset="-122"/>
                <a:ea typeface="微软雅黑" panose="020B0503020204020204" charset="-122"/>
                <a:cs typeface="微软雅黑" panose="020B0503020204020204" charset="-122"/>
                <a:sym typeface="+mn-ea"/>
              </a:rPr>
              <a:t>100ml</a:t>
            </a:r>
            <a:r>
              <a:rPr lang="zh-CN" altLang="en-US" sz="800">
                <a:latin typeface="微软雅黑" panose="020B0503020204020204" charset="-122"/>
                <a:ea typeface="微软雅黑" panose="020B0503020204020204" charset="-122"/>
                <a:cs typeface="微软雅黑" panose="020B0503020204020204" charset="-122"/>
                <a:sym typeface="+mn-ea"/>
              </a:rPr>
              <a:t>：</a:t>
            </a:r>
            <a:r>
              <a:rPr lang="en-US" altLang="zh-CN" sz="800">
                <a:latin typeface="微软雅黑" panose="020B0503020204020204" charset="-122"/>
                <a:ea typeface="微软雅黑" panose="020B0503020204020204" charset="-122"/>
                <a:cs typeface="微软雅黑" panose="020B0503020204020204" charset="-122"/>
                <a:sym typeface="+mn-ea"/>
              </a:rPr>
              <a:t>0.3g</a:t>
            </a:r>
            <a:r>
              <a:rPr lang="zh-CN" altLang="en-US" sz="800">
                <a:latin typeface="微软雅黑" panose="020B0503020204020204" charset="-122"/>
                <a:ea typeface="微软雅黑" panose="020B0503020204020204" charset="-122"/>
                <a:cs typeface="微软雅黑" panose="020B0503020204020204" charset="-122"/>
                <a:sym typeface="+mn-ea"/>
              </a:rPr>
              <a:t>）说明书</a:t>
            </a:r>
            <a:endParaRPr lang="zh-CN" altLang="en-US" sz="800">
              <a:latin typeface="微软雅黑" panose="020B0503020204020204" charset="-122"/>
              <a:ea typeface="微软雅黑" panose="020B0503020204020204" charset="-122"/>
              <a:cs typeface="微软雅黑" panose="020B0503020204020204" charset="-122"/>
              <a:sym typeface="+mn-ea"/>
            </a:endParaRPr>
          </a:p>
          <a:p>
            <a:pPr>
              <a:lnSpc>
                <a:spcPct val="120000"/>
              </a:lnSpc>
              <a:spcBef>
                <a:spcPts val="0"/>
              </a:spcBef>
              <a:spcAft>
                <a:spcPts val="0"/>
              </a:spcAft>
            </a:pPr>
            <a:r>
              <a:rPr lang="en-US" altLang="zh-CN" sz="800">
                <a:latin typeface="微软雅黑" panose="020B0503020204020204" charset="-122"/>
                <a:ea typeface="微软雅黑" panose="020B0503020204020204" charset="-122"/>
                <a:cs typeface="微软雅黑" panose="020B0503020204020204" charset="-122"/>
                <a:sym typeface="+mn-ea"/>
              </a:rPr>
              <a:t>5</a:t>
            </a:r>
            <a:r>
              <a:rPr lang="zh-CN" altLang="en-US" sz="800">
                <a:latin typeface="微软雅黑" panose="020B0503020204020204" charset="-122"/>
                <a:ea typeface="微软雅黑" panose="020B0503020204020204" charset="-122"/>
                <a:cs typeface="微软雅黑" panose="020B0503020204020204" charset="-122"/>
                <a:sym typeface="+mn-ea"/>
              </a:rPr>
              <a:t>、</a:t>
            </a:r>
            <a:r>
              <a:rPr lang="en-US" altLang="zh-CN" sz="800">
                <a:latin typeface="微软雅黑" panose="020B0503020204020204" charset="-122"/>
                <a:ea typeface="微软雅黑" panose="020B0503020204020204" charset="-122"/>
                <a:cs typeface="微软雅黑" panose="020B0503020204020204" charset="-122"/>
                <a:sym typeface="+mn-ea"/>
              </a:rPr>
              <a:t>«帕拉米韦对比奥司他韦治疗流感有效性和</a:t>
            </a:r>
            <a:r>
              <a:rPr lang="zh-CN" altLang="en-US" sz="800">
                <a:latin typeface="微软雅黑" panose="020B0503020204020204" charset="-122"/>
                <a:ea typeface="微软雅黑" panose="020B0503020204020204" charset="-122"/>
                <a:cs typeface="微软雅黑" panose="020B0503020204020204" charset="-122"/>
                <a:sym typeface="+mn-ea"/>
              </a:rPr>
              <a:t>安全性的系统评价与 Meta 分析</a:t>
            </a:r>
            <a:r>
              <a:rPr lang="en-US" altLang="zh-CN" sz="800">
                <a:latin typeface="微软雅黑" panose="020B0503020204020204" charset="-122"/>
                <a:ea typeface="微软雅黑" panose="020B0503020204020204" charset="-122"/>
                <a:cs typeface="微软雅黑" panose="020B0503020204020204" charset="-122"/>
                <a:sym typeface="+mn-ea"/>
              </a:rPr>
              <a:t>»</a:t>
            </a:r>
            <a:r>
              <a:rPr lang="zh-CN" altLang="en-US" sz="800">
                <a:latin typeface="微软雅黑" panose="020B0503020204020204" charset="-122"/>
                <a:ea typeface="微软雅黑" panose="020B0503020204020204" charset="-122"/>
                <a:cs typeface="微软雅黑" panose="020B0503020204020204" charset="-122"/>
                <a:sym typeface="+mn-ea"/>
              </a:rPr>
              <a:t>，Chin J Pharmacoepidemiol 2021，Vol．30，No．1</a:t>
            </a:r>
            <a:endParaRPr lang="zh-CN" altLang="en-US" sz="800">
              <a:latin typeface="微软雅黑" panose="020B0503020204020204" charset="-122"/>
              <a:ea typeface="微软雅黑" panose="020B0503020204020204" charset="-122"/>
              <a:cs typeface="微软雅黑" panose="020B0503020204020204" charset="-122"/>
              <a:sym typeface="+mn-ea"/>
            </a:endParaRPr>
          </a:p>
          <a:p>
            <a:pPr>
              <a:lnSpc>
                <a:spcPct val="120000"/>
              </a:lnSpc>
              <a:spcBef>
                <a:spcPts val="0"/>
              </a:spcBef>
              <a:spcAft>
                <a:spcPts val="0"/>
              </a:spcAft>
            </a:pPr>
            <a:endParaRPr lang="zh-CN" altLang="en-US" sz="800">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custDataLst>
              <p:tags r:id="rId6"/>
            </p:custDataLst>
          </p:nvPr>
        </p:nvSpPr>
        <p:spPr>
          <a:xfrm>
            <a:off x="6518405" y="3327793"/>
            <a:ext cx="4589072" cy="387350"/>
          </a:xfrm>
          <a:prstGeom prst="rect">
            <a:avLst/>
          </a:prstGeom>
          <a:noFill/>
        </p:spPr>
        <p:txBody>
          <a:bodyPr wrap="square" rtlCol="0" anchor="t">
            <a:spAutoFit/>
          </a:bodyPr>
          <a:p>
            <a:pPr marL="179070" indent="-166370" algn="l" rtl="0" eaLnBrk="0">
              <a:lnSpc>
                <a:spcPct val="127000"/>
              </a:lnSpc>
              <a:spcBef>
                <a:spcPts val="810"/>
              </a:spcBef>
            </a:pPr>
            <a:r>
              <a:rPr sz="76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*输液量为10 mg/mL帕拉米韦溶液和稀释剂的总体积。给药的稀释后帕拉米韦的最终浓度应在1 mg/mL至6 mg/mL之间。</a:t>
            </a:r>
            <a:endParaRPr lang="zh-CN" altLang="en-US" sz="76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1122045" y="80645"/>
            <a:ext cx="7035800" cy="741045"/>
          </a:xfrm>
        </p:spPr>
        <p:txBody>
          <a:bodyPr/>
          <a:p>
            <a:r>
              <a:rPr lang="zh-CN" altLang="en-US">
                <a:sym typeface="+mn-ea"/>
              </a:rPr>
              <a:t>三.</a:t>
            </a:r>
            <a:r>
              <a:rPr lang="zh-CN" altLang="en-US"/>
              <a:t>有效性信息</a:t>
            </a:r>
            <a:endParaRPr lang="zh-CN" altLang="en-US"/>
          </a:p>
        </p:txBody>
      </p:sp>
      <p:graphicFrame>
        <p:nvGraphicFramePr>
          <p:cNvPr id="49" name="table 49"/>
          <p:cNvGraphicFramePr>
            <a:graphicFrameLocks noGrp="1"/>
          </p:cNvGraphicFramePr>
          <p:nvPr>
            <p:custDataLst>
              <p:tags r:id="rId1"/>
            </p:custDataLst>
          </p:nvPr>
        </p:nvGraphicFramePr>
        <p:xfrm>
          <a:off x="6593523" y="1901825"/>
          <a:ext cx="4873625" cy="1671955"/>
        </p:xfrm>
        <a:graphic>
          <a:graphicData uri="http://schemas.openxmlformats.org/drawingml/2006/table">
            <a:tbl>
              <a:tblPr/>
              <a:tblGrid>
                <a:gridCol w="4873625"/>
              </a:tblGrid>
              <a:tr h="440055">
                <a:tc>
                  <a:txBody>
                    <a:bodyPr/>
                    <a:p>
                      <a:pPr algn="ctr" rtl="0" eaLnBrk="0">
                        <a:lnSpc>
                          <a:spcPct val="110000"/>
                        </a:lnSpc>
                      </a:pPr>
                      <a:r>
                        <a:rPr lang="en-US" altLang="zh-CN" sz="1200" b="1" spc="-20" dirty="0">
                          <a:ln w="3175" cap="flat" cmpd="sng">
                            <a:noFill/>
                            <a:prstDash val="solid"/>
                            <a:miter lim="0"/>
                          </a:ln>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1200" b="1" spc="-20" dirty="0">
                          <a:ln w="3175" cap="flat" cmpd="sng">
                            <a:noFill/>
                            <a:prstDash val="solid"/>
                            <a:miter lim="0"/>
                          </a:ln>
                          <a:solidFill>
                            <a:schemeClr val="tx1"/>
                          </a:solidFill>
                          <a:latin typeface="微软雅黑" panose="020B0503020204020204" charset="-122"/>
                          <a:ea typeface="微软雅黑" panose="020B0503020204020204" charset="-122"/>
                          <a:cs typeface="微软雅黑" panose="020B0503020204020204" charset="-122"/>
                          <a:sym typeface="+mn-ea"/>
                        </a:rPr>
                        <a:t>强大抗流感病毒活性</a:t>
                      </a:r>
                      <a:r>
                        <a:rPr lang="en-US" altLang="zh-CN" sz="1200" b="1" spc="-20" dirty="0">
                          <a:ln w="3175" cap="flat" cmpd="sng">
                            <a:noFill/>
                            <a:prstDash val="solid"/>
                            <a:miter lim="0"/>
                          </a:ln>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200" b="1" spc="-20" dirty="0">
                          <a:ln w="3175" cap="flat" cmpd="sng">
                            <a:noFill/>
                            <a:prstDash val="solid"/>
                            <a:miter lim="0"/>
                          </a:ln>
                          <a:solidFill>
                            <a:schemeClr val="tx1"/>
                          </a:solidFill>
                          <a:latin typeface="微软雅黑" panose="020B0503020204020204" charset="-122"/>
                          <a:ea typeface="微软雅黑" panose="020B0503020204020204" charset="-122"/>
                          <a:cs typeface="微软雅黑" panose="020B0503020204020204" charset="-122"/>
                          <a:sym typeface="+mn-ea"/>
                        </a:rPr>
                        <a:t>是已上市抗流感药活性最强的药物</a:t>
                      </a:r>
                      <a:r>
                        <a:rPr lang="zh-CN" altLang="en-US" sz="1200" b="1" dirty="0">
                          <a:ln>
                            <a:noFill/>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200" b="1" dirty="0">
                          <a:ln>
                            <a:noFill/>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1200" b="1" dirty="0">
                          <a:ln>
                            <a:noFill/>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200" b="1" spc="-20" dirty="0">
                        <a:ln>
                          <a:noFill/>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endParaRPr>
                    </a:p>
                  </a:txBody>
                  <a:tcPr marL="85685" marR="85685" marT="85685" marB="85685" vert="horz" anchor="ctr" anchorCtr="0">
                    <a:lnL w="9525" cap="flat" cmpd="sng" algn="ctr">
                      <a:solidFill>
                        <a:srgbClr val="25366A"/>
                      </a:solidFill>
                      <a:prstDash val="solid"/>
                      <a:round/>
                      <a:headEnd type="none" w="med" len="med"/>
                      <a:tailEnd type="none" w="med" len="med"/>
                    </a:lnL>
                    <a:lnR w="9525" cap="flat" cmpd="sng" algn="ctr">
                      <a:solidFill>
                        <a:srgbClr val="25366A"/>
                      </a:solidFill>
                      <a:prstDash val="solid"/>
                      <a:round/>
                      <a:headEnd type="none" w="med" len="med"/>
                      <a:tailEnd type="none" w="med" len="med"/>
                    </a:lnR>
                    <a:lnT w="3175" cap="flat" cmpd="sng" algn="ctr">
                      <a:solidFill>
                        <a:srgbClr val="25366A"/>
                      </a:solidFill>
                      <a:prstDash val="solid"/>
                      <a:round/>
                      <a:headEnd type="none" w="med" len="med"/>
                      <a:tailEnd type="none" w="med" len="med"/>
                    </a:lnT>
                    <a:lnB w="3175" cap="flat" cmpd="sng" algn="ctr">
                      <a:solidFill>
                        <a:srgbClr val="25366A"/>
                      </a:solidFill>
                      <a:prstDash val="solid"/>
                      <a:round/>
                      <a:headEnd type="none" w="med" len="med"/>
                      <a:tailEnd type="none" w="med" len="med"/>
                    </a:lnB>
                    <a:solidFill>
                      <a:schemeClr val="accent1">
                        <a:lumMod val="20000"/>
                        <a:lumOff val="80000"/>
                      </a:schemeClr>
                    </a:solidFill>
                  </a:tcPr>
                </a:tc>
              </a:tr>
              <a:tr h="1231900">
                <a:tc>
                  <a:txBody>
                    <a:bodyPr/>
                    <a:p>
                      <a:pPr algn="l" rtl="0" eaLnBrk="0">
                        <a:lnSpc>
                          <a:spcPct val="100000"/>
                        </a:lnSpc>
                      </a:pPr>
                      <a:r>
                        <a:rPr lang="en-US" altLang="en-US" sz="950" dirty="0"/>
                        <a:t>     </a:t>
                      </a:r>
                      <a:endParaRPr lang="en-US" altLang="en-US" sz="950" dirty="0"/>
                    </a:p>
                  </a:txBody>
                  <a:tcPr marL="0" marR="0" marT="0" marB="0" vert="horz" anchor="t" anchorCtr="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tcPr>
                </a:tc>
              </a:tr>
            </a:tbl>
          </a:graphicData>
        </a:graphic>
      </p:graphicFrame>
      <p:sp>
        <p:nvSpPr>
          <p:cNvPr id="51" name="path"/>
          <p:cNvSpPr/>
          <p:nvPr>
            <p:custDataLst>
              <p:tags r:id="rId2"/>
            </p:custDataLst>
          </p:nvPr>
        </p:nvSpPr>
        <p:spPr>
          <a:xfrm>
            <a:off x="6928332" y="4757408"/>
            <a:ext cx="4272633" cy="33550"/>
          </a:xfrm>
          <a:custGeom>
            <a:avLst/>
            <a:gdLst/>
            <a:ahLst/>
            <a:cxnLst/>
            <a:rect l="0" t="0" r="0" b="0"/>
            <a:pathLst>
              <a:path w="7080" h="55">
                <a:moveTo>
                  <a:pt x="7" y="48"/>
                </a:moveTo>
                <a:cubicBezTo>
                  <a:pt x="7" y="25"/>
                  <a:pt x="25" y="7"/>
                  <a:pt x="48" y="7"/>
                </a:cubicBezTo>
                <a:moveTo>
                  <a:pt x="7032" y="7"/>
                </a:moveTo>
                <a:cubicBezTo>
                  <a:pt x="7054" y="7"/>
                  <a:pt x="7073" y="25"/>
                  <a:pt x="7073" y="48"/>
                </a:cubicBezTo>
              </a:path>
            </a:pathLst>
          </a:custGeom>
          <a:noFill/>
          <a:ln w="9525" cap="flat">
            <a:solidFill>
              <a:srgbClr val="BFBFBF">
                <a:alpha val="100000"/>
              </a:srgbClr>
            </a:solidFill>
            <a:prstDash val="solid"/>
            <a:miter lim="1000000"/>
          </a:ln>
        </p:spPr>
        <p:txBody>
          <a:bodyPr rtlCol="0"/>
          <a:p>
            <a:pPr algn="ctr"/>
            <a:endParaRPr lang="zh-CN" altLang="en-US" sz="1710"/>
          </a:p>
        </p:txBody>
      </p:sp>
      <p:graphicFrame>
        <p:nvGraphicFramePr>
          <p:cNvPr id="56" name="table 56"/>
          <p:cNvGraphicFramePr>
            <a:graphicFrameLocks noGrp="1"/>
          </p:cNvGraphicFramePr>
          <p:nvPr>
            <p:custDataLst>
              <p:tags r:id="rId3"/>
            </p:custDataLst>
          </p:nvPr>
        </p:nvGraphicFramePr>
        <p:xfrm>
          <a:off x="6594158" y="3678555"/>
          <a:ext cx="4873625" cy="1689100"/>
        </p:xfrm>
        <a:graphic>
          <a:graphicData uri="http://schemas.openxmlformats.org/drawingml/2006/table">
            <a:tbl>
              <a:tblPr/>
              <a:tblGrid>
                <a:gridCol w="4873625"/>
              </a:tblGrid>
              <a:tr h="467360">
                <a:tc>
                  <a:txBody>
                    <a:bodyPr/>
                    <a:p>
                      <a:pPr algn="ctr" rtl="0" eaLnBrk="0">
                        <a:lnSpc>
                          <a:spcPct val="73000"/>
                        </a:lnSpc>
                      </a:pPr>
                      <a:r>
                        <a:rPr lang="en-US" altLang="zh-CN" sz="1200" b="1" spc="-20" dirty="0">
                          <a:ln w="12700"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lang="zh-CN" altLang="en-US" sz="1200" b="1" spc="-20" dirty="0">
                          <a:ln w="12700" cap="flat" cmpd="sng">
                            <a:noFill/>
                            <a:prstDash val="solid"/>
                            <a:miter lim="0"/>
                          </a:ln>
                          <a:solidFill>
                            <a:schemeClr val="tx1"/>
                          </a:solidFill>
                          <a:latin typeface="微软雅黑" panose="020B0503020204020204" charset="-122"/>
                          <a:ea typeface="微软雅黑" panose="020B0503020204020204" charset="-122"/>
                          <a:cs typeface="微软雅黑" panose="020B0503020204020204" charset="-122"/>
                          <a:sym typeface="+mn-ea"/>
                        </a:rPr>
                        <a:t>优异药动学性质-长T1/2、高Cmax，产生持续的抗病毒效果［</a:t>
                      </a:r>
                      <a:r>
                        <a:rPr lang="en-US" altLang="zh-CN" sz="1200" b="1" dirty="0">
                          <a:ln w="12700" cmpd="sng">
                            <a:noFill/>
                            <a:prstDash val="solid"/>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1200" b="1" dirty="0">
                          <a:ln w="12700" cmpd="sng">
                            <a:noFill/>
                            <a:prstDash val="solid"/>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330" b="1" spc="-20" dirty="0">
                          <a:ln w="3175" cap="flat" cmpd="sng">
                            <a:solidFill>
                              <a:srgbClr val="FDF8BA">
                                <a:alpha val="100000"/>
                              </a:srgbClr>
                            </a:solid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rPr>
                        <a:t> </a:t>
                      </a:r>
                      <a:endParaRPr lang="en-US" altLang="zh-CN" sz="1330" b="1" spc="-20" dirty="0">
                        <a:ln w="3175" cap="flat" cmpd="sng">
                          <a:solidFill>
                            <a:srgbClr val="FDF8BA">
                              <a:alpha val="100000"/>
                            </a:srgbClr>
                          </a:solid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endParaRPr>
                    </a:p>
                  </a:txBody>
                  <a:tcPr marL="85685" marR="85685" marT="85685" marB="85685" vert="horz" anchor="ctr" anchorCtr="0">
                    <a:lnL w="9525" cap="flat" cmpd="sng" algn="ctr">
                      <a:solidFill>
                        <a:srgbClr val="25366A"/>
                      </a:solidFill>
                      <a:prstDash val="solid"/>
                      <a:round/>
                      <a:headEnd type="none" w="med" len="med"/>
                      <a:tailEnd type="none" w="med" len="med"/>
                    </a:lnL>
                    <a:lnR w="9525" cap="flat" cmpd="sng" algn="ctr">
                      <a:solidFill>
                        <a:srgbClr val="25366A"/>
                      </a:solidFill>
                      <a:prstDash val="solid"/>
                      <a:round/>
                      <a:headEnd type="none" w="med" len="med"/>
                      <a:tailEnd type="none" w="med" len="med"/>
                    </a:lnR>
                    <a:lnT w="3175" cap="flat" cmpd="sng" algn="ctr">
                      <a:solidFill>
                        <a:srgbClr val="25366A"/>
                      </a:solidFill>
                      <a:prstDash val="solid"/>
                      <a:round/>
                      <a:headEnd type="none" w="med" len="med"/>
                      <a:tailEnd type="none" w="med" len="med"/>
                    </a:lnT>
                    <a:lnB w="3175" cap="flat" cmpd="sng" algn="ctr">
                      <a:solidFill>
                        <a:srgbClr val="25366A"/>
                      </a:solidFill>
                      <a:prstDash val="solid"/>
                      <a:round/>
                      <a:headEnd type="none" w="med" len="med"/>
                      <a:tailEnd type="none" w="med" len="med"/>
                    </a:lnB>
                    <a:solidFill>
                      <a:schemeClr val="accent1">
                        <a:lumMod val="20000"/>
                        <a:lumOff val="80000"/>
                      </a:schemeClr>
                    </a:solidFill>
                  </a:tcPr>
                </a:tc>
              </a:tr>
              <a:tr h="1221740">
                <a:tc>
                  <a:txBody>
                    <a:bodyPr/>
                    <a:p>
                      <a:pPr algn="l" rtl="0" eaLnBrk="0">
                        <a:lnSpc>
                          <a:spcPct val="100000"/>
                        </a:lnSpc>
                      </a:pPr>
                      <a:endParaRPr lang="en-US" altLang="en-US" sz="950" dirty="0"/>
                    </a:p>
                  </a:txBody>
                  <a:tcPr marL="0" marR="0" marT="0" marB="0" vert="horz">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tcPr>
                </a:tc>
              </a:tr>
            </a:tbl>
          </a:graphicData>
        </a:graphic>
      </p:graphicFrame>
      <p:sp>
        <p:nvSpPr>
          <p:cNvPr id="63" name="path"/>
          <p:cNvSpPr/>
          <p:nvPr>
            <p:custDataLst>
              <p:tags r:id="rId4"/>
            </p:custDataLst>
          </p:nvPr>
        </p:nvSpPr>
        <p:spPr>
          <a:xfrm>
            <a:off x="2992532" y="4804286"/>
            <a:ext cx="4281323" cy="39101"/>
          </a:xfrm>
          <a:custGeom>
            <a:avLst/>
            <a:gdLst/>
            <a:ahLst/>
            <a:cxnLst/>
            <a:rect l="0" t="0" r="0" b="0"/>
            <a:pathLst>
              <a:path w="7095" h="64">
                <a:moveTo>
                  <a:pt x="7" y="57"/>
                </a:moveTo>
                <a:cubicBezTo>
                  <a:pt x="7" y="29"/>
                  <a:pt x="29" y="7"/>
                  <a:pt x="57" y="7"/>
                </a:cubicBezTo>
                <a:moveTo>
                  <a:pt x="7037" y="7"/>
                </a:moveTo>
                <a:cubicBezTo>
                  <a:pt x="7065" y="7"/>
                  <a:pt x="7087" y="29"/>
                  <a:pt x="7087" y="57"/>
                </a:cubicBezTo>
              </a:path>
            </a:pathLst>
          </a:custGeom>
          <a:noFill/>
          <a:ln w="9525" cap="flat">
            <a:solidFill>
              <a:srgbClr val="BFBFBF">
                <a:alpha val="100000"/>
              </a:srgbClr>
            </a:solidFill>
            <a:prstDash val="solid"/>
            <a:miter lim="800000"/>
          </a:ln>
        </p:spPr>
        <p:txBody>
          <a:bodyPr rtlCol="0"/>
          <a:p>
            <a:pPr algn="ctr"/>
            <a:endParaRPr lang="zh-CN" altLang="en-US" sz="1710"/>
          </a:p>
        </p:txBody>
      </p:sp>
      <p:graphicFrame>
        <p:nvGraphicFramePr>
          <p:cNvPr id="5" name="表格 4"/>
          <p:cNvGraphicFramePr/>
          <p:nvPr>
            <p:custDataLst>
              <p:tags r:id="rId5"/>
            </p:custDataLst>
          </p:nvPr>
        </p:nvGraphicFramePr>
        <p:xfrm>
          <a:off x="7231380" y="2431436"/>
          <a:ext cx="4889500" cy="1009650"/>
        </p:xfrm>
        <a:graphic>
          <a:graphicData uri="http://schemas.openxmlformats.org/drawingml/2006/table">
            <a:tbl>
              <a:tblPr/>
              <a:tblGrid>
                <a:gridCol w="789940"/>
                <a:gridCol w="1411605"/>
                <a:gridCol w="1397000"/>
              </a:tblGrid>
              <a:tr h="256540">
                <a:tc gridSpan="3">
                  <a:txBody>
                    <a:bodyPr/>
                    <a:p>
                      <a:pPr marL="179070" indent="-166370" algn="ctr" eaLnBrk="0">
                        <a:lnSpc>
                          <a:spcPct val="127000"/>
                        </a:lnSpc>
                        <a:spcBef>
                          <a:spcPts val="810"/>
                        </a:spcBef>
                        <a:buClrTx/>
                        <a:buSzTx/>
                        <a:buNone/>
                      </a:pPr>
                      <a:r>
                        <a:rPr lang="zh-CN" altLang="en-US" sz="950" dirty="0">
                          <a:solidFill>
                            <a:srgbClr val="000000">
                              <a:alpha val="100000"/>
                            </a:srgbClr>
                          </a:solidFill>
                          <a:latin typeface="微软雅黑" panose="020B0503020204020204" charset="-122"/>
                          <a:ea typeface="微软雅黑" panose="020B0503020204020204" charset="-122"/>
                          <a:cs typeface="微软雅黑" panose="020B0503020204020204" charset="-122"/>
                        </a:rPr>
                        <a:t>神经氨酸酶抑制活性IC50（</a:t>
                      </a:r>
                      <a:r>
                        <a:rPr lang="en-US" altLang="zh-CN" sz="9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μmol·L </a:t>
                      </a:r>
                      <a:r>
                        <a:rPr lang="en-US" altLang="zh-CN" sz="95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1</a:t>
                      </a:r>
                      <a:r>
                        <a:rPr lang="zh-CN" altLang="en-US" sz="9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zh-CN" altLang="en-US" sz="95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85420">
                <a:tc>
                  <a:txBody>
                    <a:bodyPr/>
                    <a:p>
                      <a:pPr marL="179070" indent="-166370" algn="l" eaLnBrk="0">
                        <a:lnSpc>
                          <a:spcPct val="127000"/>
                        </a:lnSpc>
                        <a:spcBef>
                          <a:spcPts val="810"/>
                        </a:spcBef>
                        <a:buClrTx/>
                        <a:buSzTx/>
                        <a:buNone/>
                      </a:pPr>
                      <a:r>
                        <a:rPr lang="zh-CN" altLang="en-US"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流感病毒</a:t>
                      </a:r>
                      <a:endParaRPr lang="zh-CN" altLang="en-US"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179070" indent="-166370" algn="ctr" eaLnBrk="0">
                        <a:lnSpc>
                          <a:spcPct val="127000"/>
                        </a:lnSpc>
                        <a:spcBef>
                          <a:spcPts val="810"/>
                        </a:spcBef>
                        <a:buClrTx/>
                        <a:buSzTx/>
                        <a:buNone/>
                      </a:pPr>
                      <a:r>
                        <a:rPr lang="zh-CN" altLang="en-US"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A</a:t>
                      </a:r>
                      <a:endParaRPr lang="zh-CN" altLang="en-US"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179070" indent="-166370" algn="ctr" eaLnBrk="0">
                        <a:lnSpc>
                          <a:spcPct val="127000"/>
                        </a:lnSpc>
                        <a:spcBef>
                          <a:spcPts val="810"/>
                        </a:spcBef>
                        <a:buClrTx/>
                        <a:buSzTx/>
                        <a:buNone/>
                      </a:pPr>
                      <a:r>
                        <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B</a:t>
                      </a:r>
                      <a:endPar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0660">
                <a:tc>
                  <a:txBody>
                    <a:bodyPr/>
                    <a:p>
                      <a:pPr marL="179070" indent="-166370" algn="l" eaLnBrk="0">
                        <a:lnSpc>
                          <a:spcPct val="127000"/>
                        </a:lnSpc>
                        <a:spcBef>
                          <a:spcPts val="810"/>
                        </a:spcBef>
                        <a:buClrTx/>
                        <a:buSzTx/>
                        <a:buNone/>
                      </a:pPr>
                      <a:r>
                        <a:rPr lang="zh-CN" altLang="en-US"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帕拉米韦</a:t>
                      </a:r>
                      <a:endParaRPr lang="zh-CN" altLang="en-US"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179070" indent="-166370" algn="ctr" eaLnBrk="0">
                        <a:lnSpc>
                          <a:spcPct val="127000"/>
                        </a:lnSpc>
                        <a:spcBef>
                          <a:spcPts val="810"/>
                        </a:spcBef>
                        <a:buClrTx/>
                        <a:buSzTx/>
                        <a:buNone/>
                      </a:pPr>
                      <a:r>
                        <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0.34</a:t>
                      </a:r>
                      <a:endPar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179070" indent="-166370" algn="ctr" eaLnBrk="0">
                        <a:lnSpc>
                          <a:spcPct val="127000"/>
                        </a:lnSpc>
                        <a:spcBef>
                          <a:spcPts val="810"/>
                        </a:spcBef>
                        <a:buClrTx/>
                        <a:buSzTx/>
                        <a:buNone/>
                      </a:pPr>
                      <a:r>
                        <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1.36</a:t>
                      </a:r>
                      <a:endPar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3515">
                <a:tc>
                  <a:txBody>
                    <a:bodyPr/>
                    <a:p>
                      <a:pPr marL="179070" indent="-166370" algn="l" eaLnBrk="0">
                        <a:lnSpc>
                          <a:spcPct val="127000"/>
                        </a:lnSpc>
                        <a:spcBef>
                          <a:spcPts val="810"/>
                        </a:spcBef>
                        <a:buClrTx/>
                        <a:buSzTx/>
                        <a:buNone/>
                      </a:pPr>
                      <a:r>
                        <a:rPr lang="zh-CN" altLang="en-US"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奥司他韦</a:t>
                      </a:r>
                      <a:endParaRPr lang="zh-CN" altLang="en-US"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179070" indent="-166370" algn="ctr" eaLnBrk="0">
                        <a:lnSpc>
                          <a:spcPct val="127000"/>
                        </a:lnSpc>
                        <a:spcBef>
                          <a:spcPts val="810"/>
                        </a:spcBef>
                        <a:buClrTx/>
                        <a:buSzTx/>
                        <a:buNone/>
                      </a:pPr>
                      <a:r>
                        <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0.45</a:t>
                      </a:r>
                      <a:endPar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179070" indent="-166370" algn="ctr" eaLnBrk="0">
                        <a:lnSpc>
                          <a:spcPct val="127000"/>
                        </a:lnSpc>
                        <a:spcBef>
                          <a:spcPts val="810"/>
                        </a:spcBef>
                        <a:buClrTx/>
                        <a:buSzTx/>
                        <a:buNone/>
                      </a:pPr>
                      <a:r>
                        <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8.5</a:t>
                      </a:r>
                      <a:endPar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3515">
                <a:tc>
                  <a:txBody>
                    <a:bodyPr/>
                    <a:p>
                      <a:pPr marL="179070" indent="-166370" algn="l" eaLnBrk="0">
                        <a:lnSpc>
                          <a:spcPct val="127000"/>
                        </a:lnSpc>
                        <a:spcBef>
                          <a:spcPts val="810"/>
                        </a:spcBef>
                        <a:buClrTx/>
                        <a:buSzTx/>
                        <a:buNone/>
                      </a:pPr>
                      <a:r>
                        <a:rPr lang="zh-CN" altLang="en-US"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扎那米韦</a:t>
                      </a:r>
                      <a:endParaRPr lang="zh-CN" altLang="en-US"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179070" indent="-166370" algn="ctr" eaLnBrk="0">
                        <a:lnSpc>
                          <a:spcPct val="127000"/>
                        </a:lnSpc>
                        <a:spcBef>
                          <a:spcPts val="810"/>
                        </a:spcBef>
                        <a:buClrTx/>
                        <a:buSzTx/>
                        <a:buNone/>
                      </a:pPr>
                      <a:r>
                        <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0.95</a:t>
                      </a:r>
                      <a:endPar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179070" indent="-166370" algn="ctr" eaLnBrk="0">
                        <a:lnSpc>
                          <a:spcPct val="127000"/>
                        </a:lnSpc>
                        <a:spcBef>
                          <a:spcPts val="810"/>
                        </a:spcBef>
                        <a:buClrTx/>
                        <a:buSzTx/>
                        <a:buNone/>
                      </a:pPr>
                      <a:r>
                        <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rPr>
                        <a:t>2.7</a:t>
                      </a:r>
                      <a:endParaRPr lang="en-US" altLang="zh-CN" sz="950" b="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65169" marR="65169"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6" name="图片 5"/>
          <p:cNvPicPr>
            <a:picLocks noChangeAspect="1"/>
          </p:cNvPicPr>
          <p:nvPr>
            <p:custDataLst>
              <p:tags r:id="rId6"/>
            </p:custDataLst>
          </p:nvPr>
        </p:nvPicPr>
        <p:blipFill>
          <a:blip r:embed="rId7"/>
          <a:srcRect b="16095"/>
          <a:stretch>
            <a:fillRect/>
          </a:stretch>
        </p:blipFill>
        <p:spPr>
          <a:xfrm>
            <a:off x="6896628" y="4210286"/>
            <a:ext cx="4268048" cy="1091602"/>
          </a:xfrm>
          <a:prstGeom prst="rect">
            <a:avLst/>
          </a:prstGeom>
        </p:spPr>
      </p:pic>
      <p:graphicFrame>
        <p:nvGraphicFramePr>
          <p:cNvPr id="7" name="table 56"/>
          <p:cNvGraphicFramePr>
            <a:graphicFrameLocks noGrp="1"/>
          </p:cNvGraphicFramePr>
          <p:nvPr>
            <p:custDataLst>
              <p:tags r:id="rId8"/>
            </p:custDataLst>
          </p:nvPr>
        </p:nvGraphicFramePr>
        <p:xfrm>
          <a:off x="6593840" y="5445125"/>
          <a:ext cx="4874260" cy="1338580"/>
        </p:xfrm>
        <a:graphic>
          <a:graphicData uri="http://schemas.openxmlformats.org/drawingml/2006/table">
            <a:tbl>
              <a:tblPr/>
              <a:tblGrid>
                <a:gridCol w="4874260"/>
              </a:tblGrid>
              <a:tr h="374015">
                <a:tc>
                  <a:txBody>
                    <a:bodyPr/>
                    <a:p>
                      <a:pPr algn="ctr" rtl="0" eaLnBrk="0">
                        <a:lnSpc>
                          <a:spcPct val="100000"/>
                        </a:lnSpc>
                      </a:pPr>
                      <a:r>
                        <a:rPr lang="en-US" altLang="zh-CN" sz="1200" b="1" spc="-20" dirty="0">
                          <a:ln w="12700" cap="flat" cmpd="sng">
                            <a:noFill/>
                            <a:prstDash val="solid"/>
                            <a:miter lim="0"/>
                          </a:ln>
                          <a:solidFill>
                            <a:schemeClr val="tx1">
                              <a:alpha val="100000"/>
                            </a:schemeClr>
                          </a:solidFill>
                          <a:latin typeface="微软雅黑" panose="020B0503020204020204" charset="-122"/>
                          <a:ea typeface="微软雅黑" panose="020B0503020204020204" charset="-122"/>
                          <a:cs typeface="微软雅黑" panose="020B0503020204020204" charset="-122"/>
                        </a:rPr>
                        <a:t>   </a:t>
                      </a:r>
                      <a:r>
                        <a:rPr lang="zh-CN" altLang="en-US" sz="1200" b="1" spc="-20" dirty="0">
                          <a:ln w="12700" cap="flat" cmpd="sng">
                            <a:noFill/>
                            <a:prstDash val="solid"/>
                            <a:miter lim="0"/>
                          </a:ln>
                          <a:solidFill>
                            <a:schemeClr val="tx1"/>
                          </a:solidFill>
                          <a:latin typeface="微软雅黑" panose="020B0503020204020204" charset="-122"/>
                          <a:ea typeface="微软雅黑" panose="020B0503020204020204" charset="-122"/>
                          <a:cs typeface="微软雅黑" panose="020B0503020204020204" charset="-122"/>
                          <a:sym typeface="+mn-ea"/>
                        </a:rPr>
                        <a:t>帕拉米韦有效对抗耐奥司他韦流感病毒</a:t>
                      </a:r>
                      <a:r>
                        <a:rPr lang="zh-CN" altLang="en-US" sz="1200" b="1" dirty="0">
                          <a:ln w="12700" cmpd="sng">
                            <a:noFill/>
                            <a:prstDash val="solid"/>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200" b="1" dirty="0">
                          <a:ln w="12700" cmpd="sng">
                            <a:noFill/>
                            <a:prstDash val="solid"/>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1200" b="1" dirty="0">
                          <a:ln w="12700" cmpd="sng">
                            <a:noFill/>
                            <a:prstDash val="solid"/>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200" b="1" dirty="0">
                        <a:ln w="12700" cmpd="sng">
                          <a:noFill/>
                          <a:prstDash val="solid"/>
                        </a:ln>
                        <a:solidFill>
                          <a:schemeClr val="tx1">
                            <a:alpha val="100000"/>
                          </a:schemeClr>
                        </a:solidFill>
                        <a:latin typeface="微软雅黑" panose="020B0503020204020204" charset="-122"/>
                        <a:ea typeface="微软雅黑" panose="020B0503020204020204" charset="-122"/>
                        <a:cs typeface="微软雅黑" panose="020B0503020204020204" charset="-122"/>
                        <a:sym typeface="+mn-ea"/>
                      </a:endParaRPr>
                    </a:p>
                  </a:txBody>
                  <a:tcPr marL="85685" marR="85685" marT="85685" marB="85685" vert="horz" anchor="ctr" anchorCtr="0">
                    <a:lnL w="9525" cap="flat" cmpd="sng" algn="ctr">
                      <a:solidFill>
                        <a:srgbClr val="25366A"/>
                      </a:solidFill>
                      <a:prstDash val="solid"/>
                      <a:round/>
                      <a:headEnd type="none" w="med" len="med"/>
                      <a:tailEnd type="none" w="med" len="med"/>
                    </a:lnL>
                    <a:lnR w="9525" cap="flat" cmpd="sng" algn="ctr">
                      <a:solidFill>
                        <a:srgbClr val="25366A"/>
                      </a:solidFill>
                      <a:prstDash val="solid"/>
                      <a:round/>
                      <a:headEnd type="none" w="med" len="med"/>
                      <a:tailEnd type="none" w="med" len="med"/>
                    </a:lnR>
                    <a:lnT w="3175" cap="flat" cmpd="sng" algn="ctr">
                      <a:solidFill>
                        <a:srgbClr val="25366A"/>
                      </a:solidFill>
                      <a:prstDash val="solid"/>
                      <a:round/>
                      <a:headEnd type="none" w="med" len="med"/>
                      <a:tailEnd type="none" w="med" len="med"/>
                    </a:lnT>
                    <a:lnB w="3175" cap="flat" cmpd="sng" algn="ctr">
                      <a:solidFill>
                        <a:srgbClr val="25366A"/>
                      </a:solidFill>
                      <a:prstDash val="solid"/>
                      <a:round/>
                      <a:headEnd type="none" w="med" len="med"/>
                      <a:tailEnd type="none" w="med" len="med"/>
                    </a:lnB>
                    <a:solidFill>
                      <a:schemeClr val="accent1">
                        <a:lumMod val="20000"/>
                        <a:lumOff val="80000"/>
                      </a:schemeClr>
                    </a:solidFill>
                  </a:tcPr>
                </a:tc>
              </a:tr>
              <a:tr h="964565">
                <a:tc>
                  <a:txBody>
                    <a:bodyPr/>
                    <a:p>
                      <a:pPr marL="179070" indent="-166370" algn="l" rtl="0" eaLnBrk="0">
                        <a:lnSpc>
                          <a:spcPct val="127000"/>
                        </a:lnSpc>
                        <a:spcBef>
                          <a:spcPts val="810"/>
                        </a:spcBef>
                        <a:buClrTx/>
                        <a:buSzTx/>
                        <a:buFontTx/>
                      </a:pPr>
                      <a:r>
                        <a:rPr lang="en-US" altLang="en-US" sz="900" dirty="0">
                          <a:latin typeface="微软雅黑" panose="020B0503020204020204" charset="-122"/>
                          <a:ea typeface="微软雅黑" panose="020B0503020204020204" charset="-122"/>
                          <a:cs typeface="微软雅黑" panose="020B0503020204020204" charset="-122"/>
                          <a:sym typeface="+mn-ea"/>
                        </a:rPr>
                        <a:t>    </a:t>
                      </a:r>
                      <a:r>
                        <a:rPr lang="zh-CN" altLang="en-US" sz="9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因奥司他韦与神经氨酸酶唾液酸结合位点的匹配缺陷，导致奥司他韦较容易发生耐药，无论是否退热，用药必须足剂量足病程。而帕拉米韦具有很强的流感病毒神经氨酸酶亲和力，其与流感病毒神经氨酸酶结合位点结合后，再次脱离开的掉率较低，表明其可长时间抑制神经氨酸酶活性，并允许较低的剂量频率，允许退热后即可停止用药。</a:t>
                      </a:r>
                      <a:endParaRPr lang="zh-CN" altLang="en-US" sz="9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txBody>
                  <a:tcPr marL="0" marR="0" marT="0" marB="0" vert="horz">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tcPr>
                </a:tc>
              </a:tr>
            </a:tbl>
          </a:graphicData>
        </a:graphic>
      </p:graphicFrame>
      <p:sp>
        <p:nvSpPr>
          <p:cNvPr id="9" name="文本框 8"/>
          <p:cNvSpPr txBox="1"/>
          <p:nvPr>
            <p:custDataLst>
              <p:tags r:id="rId9"/>
            </p:custDataLst>
          </p:nvPr>
        </p:nvSpPr>
        <p:spPr>
          <a:xfrm>
            <a:off x="910590" y="6073775"/>
            <a:ext cx="5422265" cy="583565"/>
          </a:xfrm>
          <a:prstGeom prst="rect">
            <a:avLst/>
          </a:prstGeom>
          <a:noFill/>
        </p:spPr>
        <p:txBody>
          <a:bodyPr wrap="square" rtlCol="0" anchor="t">
            <a:spAutoFit/>
          </a:bodyPr>
          <a:p>
            <a:r>
              <a:rPr lang="zh-CN" altLang="en-US" sz="800">
                <a:sym typeface="+mn-ea"/>
              </a:rPr>
              <a:t>参考文献：</a:t>
            </a:r>
            <a:endParaRPr lang="zh-CN" altLang="en-US" sz="800"/>
          </a:p>
          <a:p>
            <a:r>
              <a:rPr lang="en-US" altLang="zh-CN" sz="800">
                <a:sym typeface="+mn-ea"/>
              </a:rPr>
              <a:t>1</a:t>
            </a:r>
            <a:r>
              <a:rPr lang="zh-CN" altLang="en-US" sz="800">
                <a:ea typeface="宋体" panose="02010600030101010101" pitchFamily="2" charset="-122"/>
                <a:sym typeface="+mn-ea"/>
              </a:rPr>
              <a:t>、</a:t>
            </a:r>
            <a:r>
              <a:rPr lang="en-US" altLang="zh-CN" sz="800">
                <a:latin typeface="Arial" panose="020B0604020202020204" pitchFamily="34" charset="0"/>
                <a:cs typeface="Arial" panose="020B0604020202020204" pitchFamily="34" charset="0"/>
                <a:sym typeface="+mn-ea"/>
              </a:rPr>
              <a:t>«</a:t>
            </a:r>
            <a:r>
              <a:rPr lang="en-US" altLang="zh-CN" sz="800">
                <a:latin typeface="Arial" panose="020B0604020202020204" pitchFamily="34" charset="0"/>
                <a:ea typeface="宋体" panose="02010600030101010101" pitchFamily="2" charset="-122"/>
                <a:cs typeface="Arial" panose="020B0604020202020204" pitchFamily="34" charset="0"/>
                <a:sym typeface="+mn-ea"/>
              </a:rPr>
              <a:t>新型抗流感病毒强效神经氨酸酶抑制剂帕拉米韦研究进展</a:t>
            </a:r>
            <a:r>
              <a:rPr lang="en-US" altLang="zh-CN" sz="800">
                <a:latin typeface="Arial" panose="020B0604020202020204" pitchFamily="34" charset="0"/>
                <a:cs typeface="Arial" panose="020B0604020202020204" pitchFamily="34" charset="0"/>
                <a:sym typeface="+mn-ea"/>
              </a:rPr>
              <a:t>»</a:t>
            </a:r>
            <a:r>
              <a:rPr lang="zh-CN" altLang="en-US" sz="800">
                <a:latin typeface="Arial" panose="020B0604020202020204" pitchFamily="34" charset="0"/>
                <a:ea typeface="宋体" panose="02010600030101010101" pitchFamily="2" charset="-122"/>
                <a:cs typeface="Arial" panose="020B0604020202020204" pitchFamily="34" charset="0"/>
                <a:sym typeface="+mn-ea"/>
              </a:rPr>
              <a:t>，Chinese Journal of New Drugs 2013，22( 9)</a:t>
            </a:r>
            <a:endParaRPr lang="zh-CN" altLang="en-US" sz="800">
              <a:latin typeface="Arial" panose="020B0604020202020204" pitchFamily="34" charset="0"/>
              <a:ea typeface="宋体" panose="02010600030101010101" pitchFamily="2" charset="-122"/>
              <a:cs typeface="Arial" panose="020B0604020202020204" pitchFamily="34" charset="0"/>
              <a:sym typeface="+mn-ea"/>
            </a:endParaRPr>
          </a:p>
          <a:p>
            <a:r>
              <a:rPr lang="en-US" altLang="zh-CN" sz="800">
                <a:latin typeface="Arial" panose="020B0604020202020204" pitchFamily="34" charset="0"/>
                <a:ea typeface="宋体" panose="02010600030101010101" pitchFamily="2" charset="-122"/>
                <a:cs typeface="Arial" panose="020B0604020202020204" pitchFamily="34" charset="0"/>
                <a:sym typeface="+mn-ea"/>
              </a:rPr>
              <a:t>2</a:t>
            </a:r>
            <a:r>
              <a:rPr lang="zh-CN" altLang="en-US" sz="800">
                <a:latin typeface="Arial" panose="020B0604020202020204" pitchFamily="34" charset="0"/>
                <a:ea typeface="宋体" panose="02010600030101010101" pitchFamily="2" charset="-122"/>
                <a:cs typeface="Arial" panose="020B0604020202020204" pitchFamily="34" charset="0"/>
                <a:sym typeface="+mn-ea"/>
              </a:rPr>
              <a:t>、</a:t>
            </a:r>
            <a:r>
              <a:rPr lang="en-US" altLang="zh-CN" sz="800">
                <a:latin typeface="Arial" panose="020B0604020202020204" pitchFamily="34" charset="0"/>
                <a:cs typeface="Arial" panose="020B0604020202020204" pitchFamily="34" charset="0"/>
                <a:sym typeface="+mn-ea"/>
              </a:rPr>
              <a:t>«</a:t>
            </a:r>
            <a:r>
              <a:rPr lang="zh-CN" altLang="en-US" sz="800">
                <a:sym typeface="+mn-ea"/>
              </a:rPr>
              <a:t>帕拉米韦治疗儿童疑似流感的疗效与安全性</a:t>
            </a:r>
            <a:r>
              <a:rPr lang="en-US" altLang="zh-CN" sz="800">
                <a:latin typeface="Arial" panose="020B0604020202020204" pitchFamily="34" charset="0"/>
                <a:cs typeface="Arial" panose="020B0604020202020204" pitchFamily="34" charset="0"/>
                <a:sym typeface="+mn-ea"/>
              </a:rPr>
              <a:t>»</a:t>
            </a:r>
            <a:r>
              <a:rPr lang="zh-CN" altLang="en-US" sz="800">
                <a:latin typeface="Arial" panose="020B0604020202020204" pitchFamily="34" charset="0"/>
                <a:ea typeface="宋体" panose="02010600030101010101" pitchFamily="2" charset="-122"/>
                <a:cs typeface="Arial" panose="020B0604020202020204" pitchFamily="34" charset="0"/>
                <a:sym typeface="+mn-ea"/>
              </a:rPr>
              <a:t>，中国妇幼健康研究，２０１８年２月第２９卷第２期</a:t>
            </a:r>
            <a:endParaRPr lang="zh-CN" altLang="en-US" sz="800">
              <a:latin typeface="Arial" panose="020B0604020202020204" pitchFamily="34" charset="0"/>
              <a:ea typeface="宋体" panose="02010600030101010101" pitchFamily="2" charset="-122"/>
              <a:cs typeface="Arial" panose="020B0604020202020204" pitchFamily="34" charset="0"/>
              <a:sym typeface="+mn-ea"/>
            </a:endParaRPr>
          </a:p>
          <a:p>
            <a:endParaRPr lang="zh-CN" altLang="en-US" sz="800">
              <a:latin typeface="Arial" panose="020B0604020202020204" pitchFamily="34" charset="0"/>
              <a:ea typeface="宋体" panose="02010600030101010101" pitchFamily="2" charset="-122"/>
              <a:cs typeface="Arial" panose="020B0604020202020204" pitchFamily="34" charset="0"/>
              <a:sym typeface="+mn-ea"/>
            </a:endParaRPr>
          </a:p>
        </p:txBody>
      </p:sp>
      <p:graphicFrame>
        <p:nvGraphicFramePr>
          <p:cNvPr id="10" name="表格 9"/>
          <p:cNvGraphicFramePr/>
          <p:nvPr>
            <p:custDataLst>
              <p:tags r:id="rId10"/>
            </p:custDataLst>
          </p:nvPr>
        </p:nvGraphicFramePr>
        <p:xfrm>
          <a:off x="515620" y="1491615"/>
          <a:ext cx="5817235" cy="3550285"/>
        </p:xfrm>
        <a:graphic>
          <a:graphicData uri="http://schemas.openxmlformats.org/drawingml/2006/table">
            <a:tbl>
              <a:tblPr firstRow="1" bandRow="1">
                <a:tableStyleId>{5C22544A-7EE6-4342-B048-85BDC9FD1C3A}</a:tableStyleId>
              </a:tblPr>
              <a:tblGrid>
                <a:gridCol w="5817235"/>
              </a:tblGrid>
              <a:tr h="367030">
                <a:tc>
                  <a:txBody>
                    <a:bodyPr/>
                    <a:p>
                      <a:pPr algn="ctr">
                        <a:buNone/>
                      </a:pPr>
                      <a:r>
                        <a:rPr lang="zh-CN" altLang="en-US" sz="1800">
                          <a:sym typeface="+mn-ea"/>
                        </a:rPr>
                        <a:t>与参照品疗效相比的优势：</a:t>
                      </a:r>
                      <a:endParaRPr lang="zh-CN" altLang="en-US"/>
                    </a:p>
                  </a:txBody>
                  <a:tcPr>
                    <a:solidFill>
                      <a:srgbClr val="00428E"/>
                    </a:solidFill>
                  </a:tcPr>
                </a:tc>
              </a:tr>
              <a:tr h="1336040">
                <a:tc>
                  <a:txBody>
                    <a:bodyPr/>
                    <a:p>
                      <a:pPr marL="179070" indent="-166370" algn="l" rtl="0" eaLnBrk="0">
                        <a:lnSpc>
                          <a:spcPct val="120000"/>
                        </a:lnSpc>
                        <a:spcBef>
                          <a:spcPct val="0"/>
                        </a:spcBef>
                        <a:spcAft>
                          <a:spcPts val="0"/>
                        </a:spcAft>
                      </a:pP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endPar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帕拉米韦氯化钠注射液属于国内</a:t>
                      </a:r>
                      <a:r>
                        <a:rPr 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自主研发</a:t>
                      </a:r>
                      <a:r>
                        <a:rPr 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新药；而</a:t>
                      </a:r>
                      <a:r>
                        <a:rPr 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帕拉米韦注射液（20ml∶0.2g）选择的参比制剂为美国BioCryst  Pharmaceuticals，Inc生产的RAPIVAB®静脉注射用帕拉米韦注射液</a:t>
                      </a:r>
                      <a:r>
                        <a:rPr lang="zh-CN" altLang="en-US"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20ml</a:t>
                      </a:r>
                      <a:r>
                        <a:rPr lang="zh-CN" altLang="en-US"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alt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0.2g</a:t>
                      </a:r>
                      <a:r>
                        <a:rPr lang="zh-CN" altLang="en-US"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），已过评，</a:t>
                      </a:r>
                      <a:r>
                        <a:rPr 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能够保证其疗效和安全性。</a:t>
                      </a:r>
                      <a:endParaRPr lang="zh-CN" sz="14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endPar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txBody>
                  <a:tcPr>
                    <a:solidFill>
                      <a:schemeClr val="accent1">
                        <a:lumMod val="20000"/>
                        <a:lumOff val="80000"/>
                      </a:schemeClr>
                    </a:solidFill>
                  </a:tcPr>
                </a:tc>
              </a:tr>
              <a:tr h="354330">
                <a:tc>
                  <a:txBody>
                    <a:bodyPr/>
                    <a:p>
                      <a:pPr algn="ctr">
                        <a:buNone/>
                      </a:pPr>
                      <a:r>
                        <a:rPr lang="zh-CN" altLang="en-US" sz="1800" b="1">
                          <a:solidFill>
                            <a:schemeClr val="bg1"/>
                          </a:solidFill>
                          <a:sym typeface="+mn-ea"/>
                        </a:rPr>
                        <a:t>与参照品疗效相比的不足：</a:t>
                      </a:r>
                      <a:endParaRPr lang="zh-CN" altLang="en-US" sz="1800" b="1">
                        <a:solidFill>
                          <a:schemeClr val="bg1"/>
                        </a:solidFill>
                        <a:sym typeface="+mn-ea"/>
                      </a:endParaRPr>
                    </a:p>
                  </a:txBody>
                  <a:tcPr>
                    <a:solidFill>
                      <a:srgbClr val="00428E"/>
                    </a:solidFill>
                  </a:tcPr>
                </a:tc>
              </a:tr>
              <a:tr h="1481455">
                <a:tc>
                  <a:txBody>
                    <a:bodyPr/>
                    <a:p>
                      <a:pPr marL="179070" indent="-166370" algn="l" rtl="0" eaLnBrk="0">
                        <a:lnSpc>
                          <a:spcPct val="120000"/>
                        </a:lnSpc>
                        <a:spcBef>
                          <a:spcPct val="0"/>
                        </a:spcBef>
                        <a:spcAft>
                          <a:spcPts val="0"/>
                        </a:spcAft>
                      </a:pP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endPar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79070" indent="-166370" algn="l" rtl="0" eaLnBrk="0">
                        <a:lnSpc>
                          <a:spcPct val="120000"/>
                        </a:lnSpc>
                        <a:spcBef>
                          <a:spcPct val="0"/>
                        </a:spcBef>
                        <a:spcAft>
                          <a:spcPts val="0"/>
                        </a:spcAft>
                      </a:pPr>
                      <a:r>
                        <a:rPr lang="en-US" altLang="zh-CN"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a:t>
                      </a:r>
                      <a:r>
                        <a:rPr lang="zh-CN" altLang="en-US" sz="14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目前缺乏关于帕拉米韦氯化钠注射液和帕拉米韦注射液的临床比较性试验。</a:t>
                      </a:r>
                      <a:endParaRPr lang="zh-CN" altLang="en-US" sz="1400"/>
                    </a:p>
                  </a:txBody>
                  <a:tcPr>
                    <a:solidFill>
                      <a:schemeClr val="accent1">
                        <a:lumMod val="20000"/>
                        <a:lumOff val="80000"/>
                      </a:schemeClr>
                    </a:solidFill>
                  </a:tcPr>
                </a:tc>
              </a:tr>
            </a:tbl>
          </a:graphicData>
        </a:graphic>
      </p:graphicFrame>
      <p:sp>
        <p:nvSpPr>
          <p:cNvPr id="11" name="矩形 10"/>
          <p:cNvSpPr/>
          <p:nvPr/>
        </p:nvSpPr>
        <p:spPr>
          <a:xfrm>
            <a:off x="6566535" y="1494155"/>
            <a:ext cx="4929505" cy="321945"/>
          </a:xfrm>
          <a:prstGeom prst="rect">
            <a:avLst/>
          </a:prstGeom>
          <a:solidFill>
            <a:srgbClr val="00428E"/>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b="1" spc="-50" dirty="0">
                <a:ln w="3175" cap="flat" cmpd="sng">
                  <a:noFill/>
                  <a:prstDash val="solid"/>
                  <a:miter lim="0"/>
                </a:ln>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rPr>
              <a:t>与同治疗领域药品疗效相比</a:t>
            </a:r>
            <a:r>
              <a:rPr lang="zh-CN" b="1" spc="-50" dirty="0">
                <a:ln w="3175" cap="flat" cmpd="sng">
                  <a:noFill/>
                  <a:prstDash val="solid"/>
                  <a:miter lim="0"/>
                </a:ln>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b="1" spc="-50" dirty="0">
              <a:ln w="3175" cap="flat" cmpd="sng">
                <a:noFill/>
                <a:prstDash val="solid"/>
                <a:miter lim="0"/>
              </a:ln>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表格 6"/>
          <p:cNvGraphicFramePr/>
          <p:nvPr>
            <p:custDataLst>
              <p:tags r:id="rId1"/>
            </p:custDataLst>
          </p:nvPr>
        </p:nvGraphicFramePr>
        <p:xfrm>
          <a:off x="1122045" y="1421765"/>
          <a:ext cx="10388600" cy="4572000"/>
        </p:xfrm>
        <a:graphic>
          <a:graphicData uri="http://schemas.openxmlformats.org/drawingml/2006/table">
            <a:tbl>
              <a:tblPr firstRow="1" bandRow="1">
                <a:tableStyleId>{5C22544A-7EE6-4342-B048-85BDC9FD1C3A}</a:tableStyleId>
              </a:tblPr>
              <a:tblGrid>
                <a:gridCol w="10388600"/>
              </a:tblGrid>
              <a:tr h="365760">
                <a:tc>
                  <a:txBody>
                    <a:bodyPr/>
                    <a:p>
                      <a:pPr algn="ctr">
                        <a:buNone/>
                      </a:pPr>
                      <a:r>
                        <a:rPr lang="zh-CN" altLang="en-US" sz="1800">
                          <a:sym typeface="+mn-ea"/>
                        </a:rPr>
                        <a:t>指南一致推荐</a:t>
                      </a:r>
                      <a:endParaRPr lang="zh-CN" altLang="en-US" sz="1800" dirty="0">
                        <a:ln w="3175" cap="flat" cmpd="sng">
                          <a:noFill/>
                          <a:prstDash val="solid"/>
                          <a:miter lim="0"/>
                        </a:ln>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endParaRPr>
                    </a:p>
                  </a:txBody>
                  <a:tcPr>
                    <a:solidFill>
                      <a:srgbClr val="00428E"/>
                    </a:solidFill>
                  </a:tcPr>
                </a:tc>
              </a:tr>
              <a:tr h="4206240">
                <a:tc>
                  <a:txBody>
                    <a:bodyPr/>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txBody>
                  <a:tcPr>
                    <a:solidFill>
                      <a:srgbClr val="EEF4FD"/>
                    </a:solidFill>
                  </a:tcPr>
                </a:tc>
              </a:tr>
            </a:tbl>
          </a:graphicData>
        </a:graphic>
      </p:graphicFrame>
      <p:sp>
        <p:nvSpPr>
          <p:cNvPr id="2" name="标题 1"/>
          <p:cNvSpPr>
            <a:spLocks noGrp="1"/>
          </p:cNvSpPr>
          <p:nvPr>
            <p:ph type="title" idx="4294967295"/>
          </p:nvPr>
        </p:nvSpPr>
        <p:spPr>
          <a:xfrm>
            <a:off x="1065530" y="104775"/>
            <a:ext cx="7035800" cy="741045"/>
          </a:xfrm>
        </p:spPr>
        <p:txBody>
          <a:bodyPr/>
          <a:p>
            <a:r>
              <a:rPr lang="zh-CN" altLang="en-US">
                <a:sym typeface="+mn-ea"/>
              </a:rPr>
              <a:t>三.有效性信息</a:t>
            </a:r>
            <a:endParaRPr lang="zh-CN" altLang="en-US"/>
          </a:p>
        </p:txBody>
      </p:sp>
      <p:graphicFrame>
        <p:nvGraphicFramePr>
          <p:cNvPr id="4" name="表格 3"/>
          <p:cNvGraphicFramePr/>
          <p:nvPr>
            <p:custDataLst>
              <p:tags r:id="rId2"/>
            </p:custDataLst>
          </p:nvPr>
        </p:nvGraphicFramePr>
        <p:xfrm>
          <a:off x="1038225" y="2211070"/>
          <a:ext cx="10472420" cy="3189605"/>
        </p:xfrm>
        <a:graphic>
          <a:graphicData uri="http://schemas.openxmlformats.org/drawingml/2006/table">
            <a:tbl>
              <a:tblPr firstRow="1" bandRow="1">
                <a:tableStyleId>{5C22544A-7EE6-4342-B048-85BDC9FD1C3A}</a:tableStyleId>
              </a:tblPr>
              <a:tblGrid>
                <a:gridCol w="10472420"/>
              </a:tblGrid>
              <a:tr h="838200">
                <a:tc>
                  <a:txBody>
                    <a:bodyPr/>
                    <a:p>
                      <a:pPr indent="0" algn="ctr" fontAlgn="auto">
                        <a:lnSpc>
                          <a:spcPct val="150000"/>
                        </a:lnSpc>
                        <a:buNone/>
                      </a:pPr>
                      <a:r>
                        <a:rPr lang="zh-CN" altLang="en-US" sz="1800" b="1">
                          <a:solidFill>
                            <a:schemeClr val="tx1"/>
                          </a:solidFill>
                          <a:latin typeface="微软雅黑" panose="020B0503020204020204" charset="-122"/>
                          <a:ea typeface="微软雅黑" panose="020B0503020204020204" charset="-122"/>
                          <a:cs typeface="微软雅黑" panose="020B0503020204020204" charset="-122"/>
                        </a:rPr>
                        <a:t>《人感染H7N9禽流感诊疗方案（2014年版）》</a:t>
                      </a:r>
                      <a:endParaRPr lang="zh-CN" altLang="en-US" sz="1800" b="1">
                        <a:solidFill>
                          <a:schemeClr val="tx1"/>
                        </a:solidFill>
                        <a:latin typeface="微软雅黑" panose="020B0503020204020204" charset="-122"/>
                        <a:ea typeface="微软雅黑" panose="020B0503020204020204" charset="-122"/>
                        <a:cs typeface="微软雅黑" panose="020B0503020204020204" charset="-122"/>
                      </a:endParaRPr>
                    </a:p>
                    <a:p>
                      <a:pPr indent="0" algn="ctr" fontAlgn="auto">
                        <a:lnSpc>
                          <a:spcPct val="150000"/>
                        </a:lnSpc>
                        <a:buNone/>
                      </a:pPr>
                      <a:r>
                        <a:rPr lang="zh-CN" altLang="en-US" sz="1200" b="0">
                          <a:solidFill>
                            <a:schemeClr val="dk1"/>
                          </a:solidFill>
                          <a:latin typeface="微软雅黑" panose="020B0503020204020204" charset="-122"/>
                          <a:ea typeface="微软雅黑" panose="020B0503020204020204" charset="-122"/>
                          <a:cs typeface="微软雅黑" panose="020B0503020204020204" charset="-122"/>
                        </a:rPr>
                        <a:t>（中华人民共和国国家卫生和计划生育委员会）</a:t>
                      </a:r>
                      <a:endParaRPr lang="zh-CN" altLang="en-US" sz="1200" b="0">
                        <a:solidFill>
                          <a:schemeClr val="dk1"/>
                        </a:solidFill>
                        <a:latin typeface="微软雅黑" panose="020B0503020204020204" charset="-122"/>
                        <a:ea typeface="微软雅黑" panose="020B0503020204020204" charset="-122"/>
                        <a:cs typeface="微软雅黑" panose="020B0503020204020204" charset="-122"/>
                      </a:endParaRPr>
                    </a:p>
                  </a:txBody>
                  <a:tcPr marL="86893" marR="86893" marT="43446" marB="43446">
                    <a:lnL w="12700">
                      <a:solidFill>
                        <a:schemeClr val="bg2"/>
                      </a:solidFill>
                      <a:prstDash val="solid"/>
                    </a:lnL>
                    <a:lnR w="12700">
                      <a:solidFill>
                        <a:schemeClr val="bg2"/>
                      </a:solidFill>
                      <a:prstDash val="solid"/>
                    </a:lnR>
                    <a:lnT w="12700">
                      <a:solidFill>
                        <a:schemeClr val="bg2"/>
                      </a:solidFill>
                      <a:prstDash val="solid"/>
                    </a:lnT>
                    <a:lnB w="12700">
                      <a:solidFill>
                        <a:schemeClr val="bg2"/>
                      </a:solidFill>
                      <a:prstDash val="solid"/>
                    </a:lnB>
                    <a:noFill/>
                  </a:tcPr>
                </a:tc>
              </a:tr>
              <a:tr h="784860">
                <a:tc>
                  <a:txBody>
                    <a:bodyPr/>
                    <a:p>
                      <a:pPr indent="0" algn="ctr" fontAlgn="auto">
                        <a:lnSpc>
                          <a:spcPct val="150000"/>
                        </a:lnSpc>
                        <a:buNone/>
                      </a:pPr>
                      <a:r>
                        <a:rPr lang="zh-CN" altLang="en-US" sz="1800" b="1">
                          <a:latin typeface="微软雅黑" panose="020B0503020204020204" charset="-122"/>
                          <a:ea typeface="微软雅黑" panose="020B0503020204020204" charset="-122"/>
                          <a:cs typeface="微软雅黑" panose="020B0503020204020204" charset="-122"/>
                        </a:rPr>
                        <a:t>《流行性感冒诊疗方案（2020年版）》</a:t>
                      </a:r>
                      <a:endParaRPr lang="zh-CN" altLang="en-US" sz="1800" b="1">
                        <a:latin typeface="微软雅黑" panose="020B0503020204020204" charset="-122"/>
                        <a:ea typeface="微软雅黑" panose="020B0503020204020204" charset="-122"/>
                        <a:cs typeface="微软雅黑" panose="020B0503020204020204" charset="-122"/>
                      </a:endParaRPr>
                    </a:p>
                    <a:p>
                      <a:pPr indent="0" algn="ctr" fontAlgn="auto">
                        <a:lnSpc>
                          <a:spcPct val="150000"/>
                        </a:lnSpc>
                        <a:buNone/>
                      </a:pPr>
                      <a:r>
                        <a:rPr lang="en-US" altLang="zh-CN" sz="1200">
                          <a:latin typeface="微软雅黑" panose="020B0503020204020204" charset="-122"/>
                          <a:ea typeface="微软雅黑" panose="020B0503020204020204" charset="-122"/>
                          <a:cs typeface="微软雅黑" panose="020B0503020204020204" charset="-122"/>
                        </a:rPr>
                        <a:t>  </a:t>
                      </a:r>
                      <a:r>
                        <a:rPr lang="zh-CN" altLang="en-US" sz="1200">
                          <a:latin typeface="微软雅黑" panose="020B0503020204020204" charset="-122"/>
                          <a:ea typeface="微软雅黑" panose="020B0503020204020204" charset="-122"/>
                          <a:cs typeface="微软雅黑" panose="020B0503020204020204" charset="-122"/>
                        </a:rPr>
                        <a:t>(国家卫生健康委）</a:t>
                      </a:r>
                      <a:endParaRPr lang="zh-CN" altLang="en-US" sz="1200">
                        <a:latin typeface="微软雅黑" panose="020B0503020204020204" charset="-122"/>
                        <a:ea typeface="微软雅黑" panose="020B0503020204020204" charset="-122"/>
                        <a:cs typeface="微软雅黑" panose="020B0503020204020204" charset="-122"/>
                      </a:endParaRPr>
                    </a:p>
                  </a:txBody>
                  <a:tcPr marL="86893" marR="86893" marT="43446" marB="43446">
                    <a:lnL w="12700">
                      <a:solidFill>
                        <a:schemeClr val="bg2"/>
                      </a:solidFill>
                      <a:prstDash val="solid"/>
                    </a:lnL>
                    <a:lnR w="12700">
                      <a:solidFill>
                        <a:schemeClr val="bg2"/>
                      </a:solidFill>
                      <a:prstDash val="solid"/>
                    </a:lnR>
                    <a:lnT w="12700">
                      <a:solidFill>
                        <a:schemeClr val="bg2"/>
                      </a:solidFill>
                      <a:prstDash val="solid"/>
                    </a:lnT>
                    <a:lnB w="12700">
                      <a:solidFill>
                        <a:schemeClr val="bg2"/>
                      </a:solidFill>
                      <a:prstDash val="solid"/>
                    </a:lnB>
                    <a:noFill/>
                  </a:tcPr>
                </a:tc>
              </a:tr>
              <a:tr h="782955">
                <a:tc>
                  <a:txBody>
                    <a:bodyPr/>
                    <a:p>
                      <a:pPr indent="0" algn="ctr" fontAlgn="auto">
                        <a:lnSpc>
                          <a:spcPct val="150000"/>
                        </a:lnSpc>
                        <a:buNone/>
                      </a:pPr>
                      <a:r>
                        <a:rPr lang="zh-CN" altLang="en-US" sz="1800" b="1">
                          <a:latin typeface="微软雅黑" panose="020B0503020204020204" charset="-122"/>
                          <a:ea typeface="微软雅黑" panose="020B0503020204020204" charset="-122"/>
                          <a:cs typeface="微软雅黑" panose="020B0503020204020204" charset="-122"/>
                        </a:rPr>
                        <a:t>《成人流行性感冒抗病毒治疗专家共识</a:t>
                      </a:r>
                      <a:r>
                        <a:rPr lang="zh-CN" altLang="en-US" sz="1800" b="1">
                          <a:latin typeface="微软雅黑" panose="020B0503020204020204" charset="-122"/>
                          <a:ea typeface="微软雅黑" panose="020B0503020204020204" charset="-122"/>
                          <a:cs typeface="微软雅黑" panose="020B0503020204020204" charset="-122"/>
                          <a:sym typeface="+mn-ea"/>
                        </a:rPr>
                        <a:t>（2022年版）</a:t>
                      </a:r>
                      <a:r>
                        <a:rPr lang="zh-CN" altLang="en-US" sz="1800" b="1">
                          <a:latin typeface="微软雅黑" panose="020B0503020204020204" charset="-122"/>
                          <a:ea typeface="微软雅黑" panose="020B0503020204020204" charset="-122"/>
                          <a:cs typeface="微软雅黑" panose="020B0503020204020204" charset="-122"/>
                        </a:rPr>
                        <a:t>》</a:t>
                      </a:r>
                      <a:endParaRPr lang="zh-CN" altLang="en-US" sz="1800" b="1">
                        <a:latin typeface="微软雅黑" panose="020B0503020204020204" charset="-122"/>
                        <a:ea typeface="微软雅黑" panose="020B0503020204020204" charset="-122"/>
                        <a:cs typeface="微软雅黑" panose="020B0503020204020204" charset="-122"/>
                      </a:endParaRPr>
                    </a:p>
                    <a:p>
                      <a:pPr indent="0" algn="ctr" fontAlgn="auto">
                        <a:lnSpc>
                          <a:spcPct val="150000"/>
                        </a:lnSpc>
                        <a:buNone/>
                      </a:pPr>
                      <a:r>
                        <a:rPr lang="zh-CN" altLang="en-US" sz="1200">
                          <a:latin typeface="微软雅黑" panose="020B0503020204020204" charset="-122"/>
                          <a:ea typeface="微软雅黑" panose="020B0503020204020204" charset="-122"/>
                          <a:cs typeface="微软雅黑" panose="020B0503020204020204" charset="-122"/>
                        </a:rPr>
                        <a:t>（中国医师协会急诊医师分会、中华医学会急诊医学分会、中国急诊专科医联体、北京急诊医学学会和中国人民解放军急救医学专业委员会）</a:t>
                      </a:r>
                      <a:endParaRPr lang="zh-CN" altLang="en-US" sz="1200">
                        <a:latin typeface="微软雅黑" panose="020B0503020204020204" charset="-122"/>
                        <a:ea typeface="微软雅黑" panose="020B0503020204020204" charset="-122"/>
                        <a:cs typeface="微软雅黑" panose="020B0503020204020204" charset="-122"/>
                      </a:endParaRPr>
                    </a:p>
                  </a:txBody>
                  <a:tcPr marL="86893" marR="86893" marT="43446" marB="43446">
                    <a:lnL w="12700">
                      <a:solidFill>
                        <a:schemeClr val="bg2"/>
                      </a:solidFill>
                      <a:prstDash val="solid"/>
                    </a:lnL>
                    <a:lnR w="12700">
                      <a:solidFill>
                        <a:schemeClr val="bg2"/>
                      </a:solidFill>
                      <a:prstDash val="solid"/>
                    </a:lnR>
                    <a:lnT w="12700">
                      <a:solidFill>
                        <a:schemeClr val="bg2"/>
                      </a:solidFill>
                      <a:prstDash val="solid"/>
                    </a:lnT>
                    <a:lnB w="12700">
                      <a:solidFill>
                        <a:schemeClr val="bg2"/>
                      </a:solidFill>
                      <a:prstDash val="solid"/>
                    </a:lnB>
                    <a:noFill/>
                  </a:tcPr>
                </a:tc>
              </a:tr>
              <a:tr h="783590">
                <a:tc>
                  <a:txBody>
                    <a:bodyPr/>
                    <a:p>
                      <a:pPr indent="0" algn="ctr" fontAlgn="auto">
                        <a:lnSpc>
                          <a:spcPct val="150000"/>
                        </a:lnSpc>
                        <a:buNone/>
                      </a:pPr>
                      <a:r>
                        <a:rPr lang="zh-CN" altLang="en-US" sz="1800" b="1">
                          <a:latin typeface="微软雅黑" panose="020B0503020204020204" charset="-122"/>
                          <a:ea typeface="微软雅黑" panose="020B0503020204020204" charset="-122"/>
                          <a:cs typeface="微软雅黑" panose="020B0503020204020204" charset="-122"/>
                          <a:sym typeface="+mn-ea"/>
                        </a:rPr>
                        <a:t>《</a:t>
                      </a:r>
                      <a:r>
                        <a:rPr lang="zh-CN" altLang="en-US" sz="1800" b="1">
                          <a:latin typeface="微软雅黑" panose="020B0503020204020204" charset="-122"/>
                          <a:ea typeface="微软雅黑" panose="020B0503020204020204" charset="-122"/>
                          <a:cs typeface="微软雅黑" panose="020B0503020204020204" charset="-122"/>
                        </a:rPr>
                        <a:t>儿童流感诊断与治疗专家共识（2020年版）</a:t>
                      </a:r>
                      <a:r>
                        <a:rPr lang="zh-CN" altLang="en-US" sz="1800" b="1">
                          <a:latin typeface="微软雅黑" panose="020B0503020204020204" charset="-122"/>
                          <a:ea typeface="微软雅黑" panose="020B0503020204020204" charset="-122"/>
                          <a:cs typeface="微软雅黑" panose="020B0503020204020204" charset="-122"/>
                          <a:sym typeface="+mn-ea"/>
                        </a:rPr>
                        <a:t>》</a:t>
                      </a:r>
                      <a:endParaRPr lang="zh-CN" altLang="en-US" sz="1800">
                        <a:latin typeface="微软雅黑" panose="020B0503020204020204" charset="-122"/>
                        <a:ea typeface="微软雅黑" panose="020B0503020204020204" charset="-122"/>
                        <a:cs typeface="微软雅黑" panose="020B0503020204020204" charset="-122"/>
                        <a:sym typeface="+mn-ea"/>
                      </a:endParaRPr>
                    </a:p>
                    <a:p>
                      <a:pPr indent="0" algn="ctr" fontAlgn="auto">
                        <a:lnSpc>
                          <a:spcPct val="150000"/>
                        </a:lnSpc>
                        <a:buNone/>
                      </a:pPr>
                      <a:r>
                        <a:rPr lang="zh-CN" altLang="en-US" sz="1200">
                          <a:latin typeface="微软雅黑" panose="020B0503020204020204" charset="-122"/>
                          <a:ea typeface="微软雅黑" panose="020B0503020204020204" charset="-122"/>
                          <a:cs typeface="微软雅黑" panose="020B0503020204020204" charset="-122"/>
                        </a:rPr>
                        <a:t>（国家呼吸系统疾病临床医学研究中心、中华医学会儿科学分会呼吸学组）</a:t>
                      </a:r>
                      <a:endParaRPr lang="zh-CN" altLang="en-US" sz="1200">
                        <a:latin typeface="微软雅黑" panose="020B0503020204020204" charset="-122"/>
                        <a:ea typeface="微软雅黑" panose="020B0503020204020204" charset="-122"/>
                        <a:cs typeface="微软雅黑" panose="020B0503020204020204" charset="-122"/>
                      </a:endParaRPr>
                    </a:p>
                  </a:txBody>
                  <a:tcPr marL="86893" marR="86893" marT="43446" marB="43446">
                    <a:lnL w="12700">
                      <a:solidFill>
                        <a:schemeClr val="bg2"/>
                      </a:solidFill>
                      <a:prstDash val="solid"/>
                    </a:lnL>
                    <a:lnR w="12700">
                      <a:solidFill>
                        <a:schemeClr val="bg2"/>
                      </a:solidFill>
                      <a:prstDash val="solid"/>
                    </a:lnR>
                    <a:lnT w="12700">
                      <a:solidFill>
                        <a:schemeClr val="bg2"/>
                      </a:solidFill>
                      <a:prstDash val="solid"/>
                    </a:lnT>
                    <a:lnB w="12700">
                      <a:solidFill>
                        <a:schemeClr val="bg2"/>
                      </a:solidFill>
                      <a:prstDash val="solid"/>
                    </a:lnB>
                    <a:noFill/>
                  </a:tcPr>
                </a:tc>
              </a:tr>
            </a:tbl>
          </a:graphicData>
        </a:graphic>
      </p:graphicFrame>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 name="TABLE_ENDDRAG_ORIGIN_RECT" val="818*54"/>
  <p:tag name="TABLE_ENDDRAG_RECT" val="94*429*819*54"/>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TABLE_ENDDRAG_ORIGIN_RECT" val="817*104"/>
  <p:tag name="TABLE_ENDDRAG_RECT" val="83*228*818*104"/>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TABLE_ENDDRAG_ORIGIN_RECT" val="850*319"/>
  <p:tag name="TABLE_ENDDRAG_RECT" val="27*126*850*319"/>
</p:tagLst>
</file>

<file path=ppt/tags/tag163.xml><?xml version="1.0" encoding="utf-8"?>
<p:tagLst xmlns:p="http://schemas.openxmlformats.org/presentationml/2006/main">
  <p:tag name="TABLE_ENDDRAG_ORIGIN_RECT" val="850*319"/>
  <p:tag name="TABLE_ENDDRAG_RECT" val="27*126*850*319"/>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UNIT_TABLE_BEAUTIFY" val="smartTable{8ed47a1f-d890-403f-8b84-d64e433f2a82}"/>
  <p:tag name="TABLE_ENDDRAG_ORIGIN_RECT" val="273*80"/>
  <p:tag name="TABLE_ENDDRAG_RECT" val="267*255*273*80"/>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UNIT_TABLE_BEAUTIFY" val="smartTable{cd78ff96-4ea1-489f-81f3-eda3a0d473a9}"/>
  <p:tag name="TABLE_ENDDRAG_ORIGIN_RECT" val="365*69"/>
  <p:tag name="TABLE_ENDDRAG_RECT" val="374*320*365*69"/>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TABLE_ENDDRAG_ORIGIN_RECT" val="383*105"/>
  <p:tag name="TABLE_ENDDRAG_RECT" val="519*415*383*105"/>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UNIT_TABLE_BEAUTIFY" val="smartTable{06a7f6f5-c038-489a-8d01-af79670357a5}"/>
  <p:tag name="TABLE_ENDDRAG_ORIGIN_RECT" val="405*112"/>
  <p:tag name="TABLE_ENDDRAG_RECT" val="285*119*405*112"/>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TABLE_ENDDRAG_ORIGIN_RECT" val="458*340"/>
  <p:tag name="TABLE_ENDDRAG_RECT" val="40*117*458*340"/>
</p:tagLst>
</file>

<file path=ppt/tags/tag187.xml><?xml version="1.0" encoding="utf-8"?>
<p:tagLst xmlns:p="http://schemas.openxmlformats.org/presentationml/2006/main">
  <p:tag name="TABLE_ENDDRAG_ORIGIN_RECT" val="818*297"/>
  <p:tag name="TABLE_ENDDRAG_RECT" val="88*111*818*297"/>
</p:tagLst>
</file>

<file path=ppt/tags/tag188.xml><?xml version="1.0" encoding="utf-8"?>
<p:tagLst xmlns:p="http://schemas.openxmlformats.org/presentationml/2006/main">
  <p:tag name="KSO_WM_UNIT_TABLE_BEAUTIFY" val="smartTable{e0abef7f-6154-4398-8864-9cb40addd0f2}"/>
  <p:tag name="TABLE_ENDDRAG_ORIGIN_RECT" val="824*251"/>
  <p:tag name="TABLE_ENDDRAG_RECT" val="88*196*824*251"/>
  <p:tag name="KSO_WM_BEAUTIFY_FLAG" val=""/>
</p:tagLst>
</file>

<file path=ppt/tags/tag189.xml><?xml version="1.0" encoding="utf-8"?>
<p:tagLst xmlns:p="http://schemas.openxmlformats.org/presentationml/2006/main">
  <p:tag name="KSO_WM_UNIT_TABLE_BEAUTIFY" val="smartTable{fc2ac755-e5cb-49cb-9acd-3313763637d5}"/>
  <p:tag name="TABLE_ENDDRAG_ORIGIN_RECT" val="826*169"/>
  <p:tag name="TABLE_ENDDRAG_RECT" val="66*217*826*169"/>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UNIT_TABLE_BEAUTIFY" val="smartTable{2c064afc-2a44-477f-8e61-883e45d2fcb8}"/>
  <p:tag name="KSO_WM_BEAUTIFY_FLAG" val=""/>
  <p:tag name="TABLE_ENDDRAG_ORIGIN_RECT" val="828*121"/>
  <p:tag name="TABLE_ENDDRAG_RECT" val="86*131*828*121"/>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 name="TABLE_ENDDRAG_ORIGIN_RECT" val="821*101"/>
  <p:tag name="TABLE_ENDDRAG_RECT" val="90*343*821*101"/>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 name="TABLE_ENDDRAG_ORIGIN_RECT" val="821*72"/>
  <p:tag name="TABLE_ENDDRAG_RECT" val="90*402*821*72"/>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 name="TABLE_ENDDRAG_ORIGIN_RECT" val="821*89"/>
  <p:tag name="TABLE_ENDDRAG_RECT" val="90*412*821*90"/>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PP_MARK_KEY" val="00305a41-b44f-415a-a957-f17c952b410c"/>
  <p:tag name="COMMONDATA" val="eyJoZGlkIjoiZjhlN2Y5YzA5MGQzNTRkMjEzMzFjMmExYTJmYzk2YjIifQ=="/>
  <p:tag name="commondata" val="eyJoZGlkIjoiNjg2NzE2NzA2OTQ1MTFjOTc1NTVjMjBhYjUzYTBkNjQifQ=="/>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6731</Words>
  <Application>WPS 演示</Application>
  <PresentationFormat/>
  <Paragraphs>507</Paragraphs>
  <Slides>11</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11</vt:i4>
      </vt:variant>
    </vt:vector>
  </HeadingPairs>
  <TitlesOfParts>
    <vt:vector size="24" baseType="lpstr">
      <vt:lpstr>Arial</vt:lpstr>
      <vt:lpstr>宋体</vt:lpstr>
      <vt:lpstr>Wingdings</vt:lpstr>
      <vt:lpstr>Wingdings</vt:lpstr>
      <vt:lpstr>微软雅黑</vt:lpstr>
      <vt:lpstr>Arial</vt:lpstr>
      <vt:lpstr>微软雅黑 Light</vt:lpstr>
      <vt:lpstr>Times New Roman</vt:lpstr>
      <vt:lpstr>Times New Roman</vt:lpstr>
      <vt:lpstr>MS Gothic</vt:lpstr>
      <vt:lpstr>Arial Unicode MS</vt:lpstr>
      <vt:lpstr>Calibri</vt:lpstr>
      <vt:lpstr>自定义设计方案</vt:lpstr>
      <vt:lpstr>PowerPoint 演示文稿</vt:lpstr>
      <vt:lpstr>目录</vt:lpstr>
      <vt:lpstr>一.药品基本信息</vt:lpstr>
      <vt:lpstr>一.药品基本信息</vt:lpstr>
      <vt:lpstr>一.药品基本信息</vt:lpstr>
      <vt:lpstr>二.安全性信息</vt:lpstr>
      <vt:lpstr>二.安全性信息</vt:lpstr>
      <vt:lpstr>三.有效性信息</vt:lpstr>
      <vt:lpstr>三.有效性信息</vt:lpstr>
      <vt:lpstr>四.创新性信息</vt:lpstr>
      <vt:lpstr>五.公平性信息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艳艳</cp:lastModifiedBy>
  <cp:revision>90</cp:revision>
  <dcterms:created xsi:type="dcterms:W3CDTF">2023-07-03T09:08:00Z</dcterms:created>
  <dcterms:modified xsi:type="dcterms:W3CDTF">2024-07-05T09:14:42Z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wqlLaW5nc29mdCBQREYgdG8gV1BTIDgw</vt:lpwstr>
  </property>
  <property fmtid="{D5CDD505-2E9C-101B-9397-08002B2CF9AE}" pid="3" name="Created">
    <vt:filetime>2023-07-14T01:05:30Z</vt:filetime>
  </property>
  <property fmtid="{D5CDD505-2E9C-101B-9397-08002B2CF9AE}" pid="4" name="ICV">
    <vt:lpwstr>E4E49F464BBB497680720DE77E8C3DAD_13</vt:lpwstr>
  </property>
  <property fmtid="{D5CDD505-2E9C-101B-9397-08002B2CF9AE}" pid="5" name="KSOProductBuildVer">
    <vt:lpwstr>2052-12.1.0.16929</vt:lpwstr>
  </property>
</Properties>
</file>