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38" r:id="rId3"/>
    <p:sldId id="264" r:id="rId5"/>
    <p:sldId id="327" r:id="rId6"/>
    <p:sldId id="318" r:id="rId7"/>
    <p:sldId id="319" r:id="rId8"/>
    <p:sldId id="320" r:id="rId9"/>
    <p:sldId id="348" r:id="rId10"/>
    <p:sldId id="341" r:id="rId11"/>
    <p:sldId id="322" r:id="rId12"/>
    <p:sldId id="323" r:id="rId13"/>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0" userDrawn="1">
          <p15:clr>
            <a:srgbClr val="A4A3A4"/>
          </p15:clr>
        </p15:guide>
        <p15:guide id="2" pos="3817" userDrawn="1">
          <p15:clr>
            <a:srgbClr val="A4A3A4"/>
          </p15:clr>
        </p15:guide>
        <p15:guide id="1" orient="horz" pos="219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39"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A9E6038-D4B9-49A0-A123-A8C29825C4A2}" styleName="{7fa9662f-551d-47aa-833c-e8f19beed989}">
    <a:wholeTbl>
      <a:tcTxStyle>
        <a:fontRef idx="none">
          <a:prstClr val="black"/>
        </a:fontRef>
      </a:tcTxStyle>
      <a:tcStyle>
        <a:tcBdr>
          <a:top>
            <a:ln w="28575" cmpd="sng">
              <a:solidFill>
                <a:srgbClr val="7BBFEA"/>
              </a:solidFill>
            </a:ln>
          </a:top>
          <a:bottom>
            <a:ln w="28575" cmpd="sng">
              <a:solidFill>
                <a:srgbClr val="7BBFEA"/>
              </a:solidFill>
            </a:ln>
          </a:bottom>
        </a:tcBdr>
        <a:fill>
          <a:solidFill>
            <a:srgbClr val="FFFFFF"/>
          </a:solidFill>
        </a:fill>
      </a:tcStyle>
    </a:wholeTbl>
    <a:band1H>
      <a:tcTxStyle>
        <a:fontRef idx="none">
          <a:prstClr val="black"/>
        </a:fontRef>
      </a:tcTxStyle>
      <a:tcStyle>
        <a:tcBdr/>
        <a:fill>
          <a:solidFill>
            <a:srgbClr val="7BBFEA"/>
          </a:solidFill>
        </a:fill>
      </a:tcStyle>
    </a:band1H>
    <a:band2H>
      <a:tcTxStyle>
        <a:fontRef idx="none">
          <a:prstClr val="black"/>
        </a:fontRef>
      </a:tcTxStyle>
      <a:tcStyle>
        <a:tcBdr/>
        <a:fill>
          <a:solidFill>
            <a:srgbClr val="FFFFFF"/>
          </a:solidFill>
        </a:fill>
      </a:tcStyle>
    </a:band2H>
    <a:firstRow>
      <a:tcTxStyle>
        <a:fontRef idx="none">
          <a:prstClr val="black"/>
        </a:fontRef>
      </a:tcTxStyle>
      <a:tcStyle>
        <a:tcBdr/>
        <a:fill>
          <a:solidFill>
            <a:srgbClr val="FFFFFF"/>
          </a:solidFill>
        </a:fill>
      </a:tcStyle>
    </a:firstRow>
  </a:tblStyle>
  <a:tblStyle styleId="{BFEE85FC-D8BA-430F-960B-850994E0F674}" styleName="{5d05cfbe-12ce-4e85-a5b9-2697565cfbd6}">
    <a:wholeTbl>
      <a:tcTxStyle>
        <a:fontRef idx="none">
          <a:prstClr val="black"/>
        </a:fontRef>
      </a:tcTxStyle>
      <a:tcStyle>
        <a:tcBdr>
          <a:top>
            <a:ln w="12700" cmpd="sng">
              <a:solidFill>
                <a:srgbClr val="585858"/>
              </a:solidFill>
            </a:ln>
          </a:top>
          <a:bottom>
            <a:ln w="12700" cmpd="sng">
              <a:solidFill>
                <a:srgbClr val="585858"/>
              </a:solidFill>
            </a:ln>
          </a:bottom>
        </a:tcBdr>
        <a:fill>
          <a:solidFill>
            <a:srgbClr val="FFFFFF"/>
          </a:solidFill>
        </a:fill>
      </a:tcStyle>
    </a:wholeTbl>
    <a:band1H>
      <a:tcTxStyle>
        <a:fontRef idx="none">
          <a:prstClr val="black"/>
        </a:fontRef>
      </a:tcTxStyle>
      <a:tcStyle>
        <a:tcBdr/>
        <a:fill>
          <a:solidFill>
            <a:srgbClr val="EBEBEB"/>
          </a:solidFill>
        </a:fill>
      </a:tcStyle>
    </a:band1H>
    <a:firstRow>
      <a:tcTxStyle>
        <a:fontRef idx="none">
          <a:prstClr val="black"/>
        </a:fontRef>
      </a:tcTxStyle>
      <a:tcStyle>
        <a:tcBdr>
          <a:top>
            <a:ln w="12700" cmpd="sng">
              <a:solidFill>
                <a:srgbClr val="585858"/>
              </a:solidFill>
            </a:ln>
          </a:top>
          <a:bottom>
            <a:ln w="12700" cmpd="sng">
              <a:solidFill>
                <a:srgbClr val="585858"/>
              </a:solidFill>
            </a:ln>
          </a:bottom>
        </a:tcBdr>
        <a:fill>
          <a:solidFill>
            <a:srgbClr val="FFFFFF"/>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7" d="100"/>
          <a:sy n="67" d="100"/>
        </p:scale>
        <p:origin x="834" y="60"/>
      </p:cViewPr>
      <p:guideLst>
        <p:guide orient="horz" pos="2150"/>
        <p:guide pos="3817"/>
        <p:guide orient="horz" pos="21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26.xml"/><Relationship Id="rId17" Type="http://schemas.openxmlformats.org/officeDocument/2006/relationships/commentAuthors" Target="commentAuthors.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24037;&#20316;&#31807;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[工作簿1]Sheet1!$B$1</c:f>
              <c:strCache>
                <c:ptCount val="1"/>
                <c:pt idx="0">
                  <c:v>不良临床结局相对风险(RR)</c:v>
                </c:pt>
              </c:strCache>
            </c:strRef>
          </c:tx>
          <c:spPr>
            <a:solidFill>
              <a:schemeClr val="accent1"/>
            </a:solidFill>
            <a:ln>
              <a:noFill/>
            </a:ln>
            <a:effectLst/>
          </c:spPr>
          <c:invertIfNegative val="0"/>
          <c:dLbls>
            <c:spPr>
              <a:solidFill>
                <a:schemeClr val="bg1"/>
              </a:solid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[工作簿1]Sheet1!$A$2:$A$6</c:f>
              <c:strCache>
                <c:ptCount val="5"/>
                <c:pt idx="0">
                  <c:v>安慰剂</c:v>
                </c:pt>
                <c:pt idx="1">
                  <c:v>CCB</c:v>
                </c:pt>
                <c:pt idx="2">
                  <c:v>静注尼卡地平</c:v>
                </c:pt>
                <c:pt idx="3">
                  <c:v>尼莫地平首次
静注后口服</c:v>
                </c:pt>
                <c:pt idx="4">
                  <c:v>口服尼莫地平</c:v>
                </c:pt>
              </c:strCache>
            </c:strRef>
          </c:cat>
          <c:val>
            <c:numRef>
              <c:f>[工作簿1]Sheet1!$B$2:$B$6</c:f>
              <c:numCache>
                <c:formatCode>General</c:formatCode>
                <c:ptCount val="5"/>
                <c:pt idx="0">
                  <c:v>1</c:v>
                </c:pt>
                <c:pt idx="1">
                  <c:v>0.81</c:v>
                </c:pt>
                <c:pt idx="2">
                  <c:v>0.97</c:v>
                </c:pt>
                <c:pt idx="3">
                  <c:v>0.85</c:v>
                </c:pt>
                <c:pt idx="4">
                  <c:v>0.67</c:v>
                </c:pt>
              </c:numCache>
            </c:numRef>
          </c:val>
        </c:ser>
        <c:dLbls>
          <c:showLegendKey val="0"/>
          <c:showVal val="1"/>
          <c:showCatName val="0"/>
          <c:showSerName val="0"/>
          <c:showPercent val="0"/>
          <c:showBubbleSize val="0"/>
        </c:dLbls>
        <c:gapWidth val="300"/>
        <c:overlap val="0"/>
        <c:axId val="774189771"/>
        <c:axId val="689027436"/>
      </c:barChart>
      <c:catAx>
        <c:axId val="774189771"/>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crossAx val="689027436"/>
        <c:crosses val="autoZero"/>
        <c:auto val="1"/>
        <c:lblAlgn val="ctr"/>
        <c:lblOffset val="100"/>
        <c:noMultiLvlLbl val="0"/>
      </c:catAx>
      <c:valAx>
        <c:axId val="689027436"/>
        <c:scaling>
          <c:orientation val="minMax"/>
        </c:scaling>
        <c:delete val="0"/>
        <c:axPos val="l"/>
        <c:majorGridlines>
          <c:spPr>
            <a:ln w="9525" cap="flat" cmpd="sng" algn="ctr">
              <a:solidFill>
                <a:schemeClr val="lt1">
                  <a:lumMod val="902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zh-CN" sz="1200" b="0" i="0" u="none" strike="noStrike" kern="1200" baseline="0">
                    <a:solidFill>
                      <a:schemeClr val="tx1">
                        <a:lumMod val="65000"/>
                        <a:lumOff val="35000"/>
                      </a:schemeClr>
                    </a:solidFill>
                    <a:latin typeface="+mn-lt"/>
                    <a:ea typeface="+mn-ea"/>
                    <a:cs typeface="+mn-cs"/>
                  </a:defRPr>
                </a:pPr>
                <a:r>
                  <a:rPr sz="1200"/>
                  <a:t>不良临床结局相对风险(RR)</a:t>
                </a:r>
                <a:endParaRPr sz="1200"/>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crossAx val="774189771"/>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sz="1200"/>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E15931E-1654-4B73-89B2-8E333D9C42E0}" type="doc">
      <dgm:prSet loTypeId="list" loCatId="list" qsTypeId="urn:microsoft.com/office/officeart/2005/8/quickstyle/simple1" qsCatId="simple" csTypeId="urn:microsoft.com/office/officeart/2005/8/colors/accent1_2" csCatId="accent1" phldr="0"/>
      <dgm:spPr/>
      <dgm:t>
        <a:bodyPr/>
        <a:p>
          <a:endParaRPr lang="zh-CN" altLang="en-US"/>
        </a:p>
      </dgm:t>
    </dgm:pt>
    <dgm:pt modelId="{90DDC401-903F-495B-A387-FFA8A45891F6}">
      <dgm:prSet phldrT="[文本]" phldr="0" custT="1"/>
      <dgm:spPr/>
      <dgm:t>
        <a:bodyPr vert="horz" wrap="square"/>
        <a:p>
          <a:pPr>
            <a:lnSpc>
              <a:spcPct val="100000"/>
            </a:lnSpc>
            <a:spcBef>
              <a:spcPct val="0"/>
            </a:spcBef>
            <a:spcAft>
              <a:spcPct val="35000"/>
            </a:spcAft>
          </a:pPr>
          <a:r>
            <a:rPr sz="1800" b="1" spc="70" dirty="0">
              <a:solidFill>
                <a:srgbClr val="FFFFFF">
                  <a:alpha val="100000"/>
                </a:srgbClr>
              </a:solidFill>
              <a:latin typeface="微软雅黑" panose="020B0503020204020204" pitchFamily="34" charset="-122"/>
              <a:ea typeface="微软雅黑" panose="020B0503020204020204" pitchFamily="34" charset="-122"/>
              <a:cs typeface="等线" panose="02010600030101010101" charset="-122"/>
              <a:sym typeface="+mn-ea"/>
            </a:rPr>
            <a:t>说明书收载的安全性信息</a:t>
          </a:r>
          <a:r>
            <a:rPr lang="zh-CN" altLang="en-US" sz="1800">
              <a:latin typeface="微软雅黑" panose="020B0503020204020204" pitchFamily="34" charset="-122"/>
              <a:ea typeface="微软雅黑" panose="020B0503020204020204" pitchFamily="34" charset="-122"/>
            </a:rPr>
            <a:t/>
          </a:r>
          <a:endParaRPr lang="zh-CN" altLang="en-US" sz="1800">
            <a:latin typeface="微软雅黑" panose="020B0503020204020204" pitchFamily="34" charset="-122"/>
            <a:ea typeface="微软雅黑" panose="020B0503020204020204" pitchFamily="34" charset="-122"/>
          </a:endParaRPr>
        </a:p>
      </dgm:t>
    </dgm:pt>
    <dgm:pt modelId="{C8BB0B8A-C63A-4F83-B8DD-3A7CE259E4EE}" cxnId="{88F7BFCA-F8F8-4CF4-9501-3090FCC0B641}" type="parTrans">
      <dgm:prSet/>
      <dgm:spPr/>
      <dgm:t>
        <a:bodyPr/>
        <a:p>
          <a:endParaRPr lang="zh-CN" altLang="en-US"/>
        </a:p>
      </dgm:t>
    </dgm:pt>
    <dgm:pt modelId="{35E5E878-0907-4014-9CFA-56AEFE6C22E5}" cxnId="{88F7BFCA-F8F8-4CF4-9501-3090FCC0B641}" type="sibTrans">
      <dgm:prSet/>
      <dgm:spPr/>
      <dgm:t>
        <a:bodyPr/>
        <a:p>
          <a:endParaRPr lang="zh-CN" altLang="en-US"/>
        </a:p>
      </dgm:t>
    </dgm:pt>
    <dgm:pt modelId="{E08CEB0C-E37F-4DCA-A8EA-4B2CD3AD7754}">
      <dgm:prSet phldrT="[文本]" phldr="0" custT="1"/>
      <dgm:spPr/>
      <dgm:t>
        <a:bodyPr vert="horz" wrap="square"/>
        <a:p>
          <a:pPr>
            <a:lnSpc>
              <a:spcPct val="100000"/>
            </a:lnSpc>
            <a:spcBef>
              <a:spcPct val="0"/>
            </a:spcBef>
            <a:spcAft>
              <a:spcPct val="15000"/>
            </a:spcAft>
          </a:pPr>
          <a:r>
            <a:rPr lang="zh-CN" altLang="en-US" sz="1600">
              <a:latin typeface="微软雅黑" panose="020B0503020204020204" pitchFamily="34" charset="-122"/>
              <a:ea typeface="微软雅黑" panose="020B0503020204020204" pitchFamily="34" charset="-122"/>
            </a:rPr>
            <a:t>说明书收载不良反应情况 ：尼莫地平口服溶液豁免实验性研究 ，通过快速通道和优先审评上市 ，桥接尼莫地平胶囊的充分和良好对照的研究数据 ，与普通口服剂型不良反应情况一致。不良反应主要为低血压、 呕吐、头晕、头痛等。</a:t>
          </a:r>
          <a:r>
            <a:rPr lang="zh-CN" altLang="en-US" sz="1600">
              <a:latin typeface="微软雅黑" panose="020B0503020204020204" pitchFamily="34" charset="-122"/>
              <a:ea typeface="微软雅黑" panose="020B0503020204020204" pitchFamily="34" charset="-122"/>
            </a:rPr>
            <a:t/>
          </a:r>
          <a:endParaRPr lang="zh-CN" altLang="en-US" sz="1600">
            <a:latin typeface="微软雅黑" panose="020B0503020204020204" pitchFamily="34" charset="-122"/>
            <a:ea typeface="微软雅黑" panose="020B0503020204020204" pitchFamily="34" charset="-122"/>
          </a:endParaRPr>
        </a:p>
      </dgm:t>
    </dgm:pt>
    <dgm:pt modelId="{FB4BCC77-44E9-4065-8A2F-90CD32DE34E3}" cxnId="{192E9F85-FDF2-4393-AF22-0CA2A6BAD051}" type="parTrans">
      <dgm:prSet/>
      <dgm:spPr/>
      <dgm:t>
        <a:bodyPr/>
        <a:p>
          <a:endParaRPr lang="zh-CN" altLang="en-US"/>
        </a:p>
      </dgm:t>
    </dgm:pt>
    <dgm:pt modelId="{41FED480-3E2E-47A2-B997-02D527BC8082}" cxnId="{192E9F85-FDF2-4393-AF22-0CA2A6BAD051}" type="sibTrans">
      <dgm:prSet/>
      <dgm:spPr/>
      <dgm:t>
        <a:bodyPr/>
        <a:p>
          <a:endParaRPr lang="zh-CN" altLang="en-US"/>
        </a:p>
      </dgm:t>
    </dgm:pt>
    <dgm:pt modelId="{A6685E83-BEEC-49B3-B40A-539E2C0D7A1A}">
      <dgm:prSet phldrT="[文本]" phldr="0" custT="1"/>
      <dgm:spPr/>
      <dgm:t>
        <a:bodyPr vert="horz" wrap="square"/>
        <a:p>
          <a:pPr>
            <a:lnSpc>
              <a:spcPct val="100000"/>
            </a:lnSpc>
            <a:spcBef>
              <a:spcPct val="0"/>
            </a:spcBef>
            <a:spcAft>
              <a:spcPct val="35000"/>
            </a:spcAft>
          </a:pPr>
          <a:r>
            <a:rPr sz="1800" b="1" spc="40" dirty="0">
              <a:solidFill>
                <a:srgbClr val="FFFFFF">
                  <a:alpha val="100000"/>
                </a:srgbClr>
              </a:solidFill>
              <a:latin typeface="微软雅黑" panose="020B0503020204020204" pitchFamily="34" charset="-122"/>
              <a:ea typeface="微软雅黑" panose="020B0503020204020204" pitchFamily="34" charset="-122"/>
              <a:cs typeface="等线" panose="02010600030101010101" charset="-122"/>
              <a:sym typeface="+mn-ea"/>
            </a:rPr>
            <a:t>国内外不良反应</a:t>
          </a:r>
          <a:r>
            <a:rPr sz="1800" b="1" spc="60" dirty="0">
              <a:solidFill>
                <a:srgbClr val="FFFFFF">
                  <a:alpha val="100000"/>
                </a:srgbClr>
              </a:solidFill>
              <a:latin typeface="微软雅黑" panose="020B0503020204020204" pitchFamily="34" charset="-122"/>
              <a:ea typeface="微软雅黑" panose="020B0503020204020204" pitchFamily="34" charset="-122"/>
              <a:cs typeface="等线" panose="02010600030101010101" charset="-122"/>
              <a:sym typeface="+mn-ea"/>
            </a:rPr>
            <a:t>发生情况</a:t>
          </a:r>
          <a:r>
            <a:rPr lang="zh-CN" altLang="en-US" sz="1800">
              <a:latin typeface="微软雅黑" panose="020B0503020204020204" pitchFamily="34" charset="-122"/>
              <a:ea typeface="微软雅黑" panose="020B0503020204020204" pitchFamily="34" charset="-122"/>
            </a:rPr>
            <a:t/>
          </a:r>
          <a:endParaRPr lang="zh-CN" altLang="en-US" sz="1800">
            <a:latin typeface="微软雅黑" panose="020B0503020204020204" pitchFamily="34" charset="-122"/>
            <a:ea typeface="微软雅黑" panose="020B0503020204020204" pitchFamily="34" charset="-122"/>
          </a:endParaRPr>
        </a:p>
      </dgm:t>
    </dgm:pt>
    <dgm:pt modelId="{FECC43A3-D59E-4EE1-9557-8FBB90D5B362}" cxnId="{A066C5E5-B242-4EEA-B883-000D9F431960}" type="parTrans">
      <dgm:prSet/>
      <dgm:spPr/>
      <dgm:t>
        <a:bodyPr/>
        <a:p>
          <a:endParaRPr lang="zh-CN" altLang="en-US"/>
        </a:p>
      </dgm:t>
    </dgm:pt>
    <dgm:pt modelId="{68BB6C9A-B7F0-43A0-955B-FC8C4D4009BF}" cxnId="{A066C5E5-B242-4EEA-B883-000D9F431960}" type="sibTrans">
      <dgm:prSet/>
      <dgm:spPr/>
      <dgm:t>
        <a:bodyPr/>
        <a:p>
          <a:endParaRPr lang="zh-CN" altLang="en-US"/>
        </a:p>
      </dgm:t>
    </dgm:pt>
    <dgm:pt modelId="{CBA50553-63FA-4B5A-9888-EDDBA06CA593}">
      <dgm:prSet phldrT="[文本]" phldr="0" custT="1"/>
      <dgm:spPr/>
      <dgm:t>
        <a:bodyPr vert="horz" wrap="square"/>
        <a:p>
          <a:pPr>
            <a:lnSpc>
              <a:spcPct val="100000"/>
            </a:lnSpc>
            <a:spcBef>
              <a:spcPct val="0"/>
            </a:spcBef>
            <a:spcAft>
              <a:spcPct val="15000"/>
            </a:spcAft>
          </a:pPr>
          <a:r>
            <a:rPr lang="zh-CN" altLang="en-US" sz="1600">
              <a:latin typeface="微软雅黑" panose="020B0503020204020204" pitchFamily="34" charset="-122"/>
              <a:ea typeface="微软雅黑" panose="020B0503020204020204" pitchFamily="34" charset="-122"/>
            </a:rPr>
            <a:t>2009年科克伦循证医学中心系统性综述显示，尼莫地平组低血压的发生率有所增加(12．0％：7．4％，OR 1．74，95％CI为1．20—2．52)¨…。临床医师在使用尼莫地平时，要防治可能产生的低血压。</a:t>
          </a:r>
          <a:r>
            <a:rPr lang="zh-CN" altLang="en-US" sz="1600">
              <a:latin typeface="微软雅黑" panose="020B0503020204020204" pitchFamily="34" charset="-122"/>
              <a:ea typeface="微软雅黑" panose="020B0503020204020204" pitchFamily="34" charset="-122"/>
            </a:rPr>
            <a:t/>
          </a:r>
          <a:endParaRPr lang="zh-CN" altLang="en-US" sz="1600">
            <a:latin typeface="微软雅黑" panose="020B0503020204020204" pitchFamily="34" charset="-122"/>
            <a:ea typeface="微软雅黑" panose="020B0503020204020204" pitchFamily="34" charset="-122"/>
          </a:endParaRPr>
        </a:p>
      </dgm:t>
    </dgm:pt>
    <dgm:pt modelId="{73E2772F-165D-4B56-ACC2-969CBF53B0A8}" cxnId="{7DA0B747-163A-49F3-ACE5-878F0AAC5307}" type="parTrans">
      <dgm:prSet/>
      <dgm:spPr/>
      <dgm:t>
        <a:bodyPr/>
        <a:p>
          <a:endParaRPr lang="zh-CN" altLang="en-US"/>
        </a:p>
      </dgm:t>
    </dgm:pt>
    <dgm:pt modelId="{7BFD1607-7356-4D3D-A829-75D002A3A4B0}" cxnId="{7DA0B747-163A-49F3-ACE5-878F0AAC5307}" type="sibTrans">
      <dgm:prSet/>
      <dgm:spPr/>
      <dgm:t>
        <a:bodyPr/>
        <a:p>
          <a:endParaRPr lang="zh-CN" altLang="en-US"/>
        </a:p>
      </dgm:t>
    </dgm:pt>
    <dgm:pt modelId="{C8DDDFA1-AF37-4444-AAEB-D51CEE212719}">
      <dgm:prSet phldrT="[文本]" phldr="0" custT="1"/>
      <dgm:spPr/>
      <dgm:t>
        <a:bodyPr vert="horz" wrap="square"/>
        <a:p>
          <a:pPr>
            <a:lnSpc>
              <a:spcPct val="100000"/>
            </a:lnSpc>
            <a:spcBef>
              <a:spcPct val="0"/>
            </a:spcBef>
            <a:spcAft>
              <a:spcPct val="35000"/>
            </a:spcAft>
          </a:pPr>
          <a:r>
            <a:rPr lang="zh-CN" altLang="en-US" sz="1800" b="1">
              <a:latin typeface="微软雅黑" panose="020B0503020204020204" pitchFamily="34" charset="-122"/>
              <a:ea typeface="微软雅黑" panose="020B0503020204020204" pitchFamily="34" charset="-122"/>
            </a:rPr>
            <a:t>临床应用情况</a:t>
          </a:r>
          <a:r>
            <a:rPr lang="zh-CN" altLang="en-US" sz="1800" b="1">
              <a:latin typeface="微软雅黑" panose="020B0503020204020204" pitchFamily="34" charset="-122"/>
              <a:ea typeface="微软雅黑" panose="020B0503020204020204" pitchFamily="34" charset="-122"/>
            </a:rPr>
            <a:t/>
          </a:r>
          <a:endParaRPr lang="zh-CN" altLang="en-US" sz="1800" b="1">
            <a:latin typeface="微软雅黑" panose="020B0503020204020204" pitchFamily="34" charset="-122"/>
            <a:ea typeface="微软雅黑" panose="020B0503020204020204" pitchFamily="34" charset="-122"/>
          </a:endParaRPr>
        </a:p>
      </dgm:t>
    </dgm:pt>
    <dgm:pt modelId="{26EA520A-5891-4EBA-B2AD-1840663D8C07}" cxnId="{5BD564B3-950E-4AF3-B3F1-86997A8D5D1C}" type="parTrans">
      <dgm:prSet/>
      <dgm:spPr/>
      <dgm:t>
        <a:bodyPr/>
        <a:p>
          <a:endParaRPr lang="zh-CN" altLang="en-US"/>
        </a:p>
      </dgm:t>
    </dgm:pt>
    <dgm:pt modelId="{CE2287C8-6424-4771-88FD-4DADE15C5A04}" cxnId="{5BD564B3-950E-4AF3-B3F1-86997A8D5D1C}" type="sibTrans">
      <dgm:prSet/>
      <dgm:spPr/>
      <dgm:t>
        <a:bodyPr/>
        <a:p>
          <a:endParaRPr lang="zh-CN" altLang="en-US"/>
        </a:p>
      </dgm:t>
    </dgm:pt>
    <dgm:pt modelId="{5AA02751-379E-46DB-884A-F23ACBC498EE}">
      <dgm:prSet phldrT="[文本]" phldr="0" custT="1"/>
      <dgm:spPr/>
      <dgm:t>
        <a:bodyPr vert="horz" wrap="square"/>
        <a:p>
          <a:pPr>
            <a:lnSpc>
              <a:spcPct val="100000"/>
            </a:lnSpc>
            <a:spcBef>
              <a:spcPct val="0"/>
            </a:spcBef>
            <a:spcAft>
              <a:spcPct val="15000"/>
            </a:spcAft>
          </a:pPr>
          <a:r>
            <a:rPr lang="zh-CN" altLang="en-US" sz="1400">
              <a:latin typeface="微软雅黑" panose="020B0503020204020204" pitchFamily="34" charset="-122"/>
              <a:ea typeface="微软雅黑" panose="020B0503020204020204" pitchFamily="34" charset="-122"/>
            </a:rPr>
            <a:t>2009年科克伦循证医学中心发表《钙拮抗剂与急性颅脑损伤》的系统性综述，纳入6项随机安慰剂对照试验，共包括1 862名受试者¨o|。对尼莫地平4项HIT研究的荟萃分析结果显示，在tSAH亚组患者中尼莫地平组死亡率显著降低(26．9％：38．9％，OR 0．59，95％C1 0．37～0．94)，总死亡率和重度病残率也显著降低(48．2％：57．9％，OR0．67，95％C1 0．46～0．98)。说明尼莫地平能够改善tSAH患者的预后。</a:t>
          </a:r>
          <a:r>
            <a:rPr lang="zh-CN" altLang="en-US" sz="1400">
              <a:latin typeface="微软雅黑" panose="020B0503020204020204" pitchFamily="34" charset="-122"/>
              <a:ea typeface="微软雅黑" panose="020B0503020204020204" pitchFamily="34" charset="-122"/>
            </a:rPr>
            <a:t/>
          </a:r>
          <a:endParaRPr lang="zh-CN" altLang="en-US" sz="1400">
            <a:latin typeface="微软雅黑" panose="020B0503020204020204" pitchFamily="34" charset="-122"/>
            <a:ea typeface="微软雅黑" panose="020B0503020204020204" pitchFamily="34" charset="-122"/>
          </a:endParaRPr>
        </a:p>
      </dgm:t>
    </dgm:pt>
    <dgm:pt modelId="{D0D77647-95BE-4607-B2F0-006D9CAB8F0E}" cxnId="{7B221EF9-8151-414A-A780-9016F2DE7153}" type="parTrans">
      <dgm:prSet/>
      <dgm:spPr/>
      <dgm:t>
        <a:bodyPr/>
        <a:p>
          <a:endParaRPr lang="zh-CN" altLang="en-US"/>
        </a:p>
      </dgm:t>
    </dgm:pt>
    <dgm:pt modelId="{3DBF6B9F-A188-4D67-ABE8-0633561FA9E5}" cxnId="{7B221EF9-8151-414A-A780-9016F2DE7153}" type="sibTrans">
      <dgm:prSet/>
      <dgm:spPr/>
      <dgm:t>
        <a:bodyPr/>
        <a:p>
          <a:endParaRPr lang="zh-CN" altLang="en-US"/>
        </a:p>
      </dgm:t>
    </dgm:pt>
    <dgm:pt modelId="{D5935282-3C7C-4F88-A1AE-C27DB8591514}" type="pres">
      <dgm:prSet presAssocID="{2E15931E-1654-4B73-89B2-8E333D9C42E0}" presName="Name0" presStyleCnt="0">
        <dgm:presLayoutVars>
          <dgm:dir/>
          <dgm:animLvl val="lvl"/>
          <dgm:resizeHandles val="exact"/>
        </dgm:presLayoutVars>
      </dgm:prSet>
      <dgm:spPr/>
    </dgm:pt>
    <dgm:pt modelId="{E61486FD-113E-4C87-8ADF-B1A8E2A84801}" type="pres">
      <dgm:prSet presAssocID="{90DDC401-903F-495B-A387-FFA8A45891F6}" presName="linNode" presStyleCnt="0"/>
      <dgm:spPr/>
    </dgm:pt>
    <dgm:pt modelId="{96BE2B31-D87C-43E1-BE64-4C27B13F4AA4}" type="pres">
      <dgm:prSet presAssocID="{90DDC401-903F-495B-A387-FFA8A45891F6}" presName="parentText" presStyleLbl="node1" presStyleIdx="0" presStyleCnt="3" custScaleX="65832" custScaleY="79649" custLinFactNeighborX="269">
        <dgm:presLayoutVars>
          <dgm:chMax val="1"/>
          <dgm:bulletEnabled val="1"/>
        </dgm:presLayoutVars>
      </dgm:prSet>
      <dgm:spPr/>
    </dgm:pt>
    <dgm:pt modelId="{DD9406C3-FC80-4468-A55B-122D744D43F0}" type="pres">
      <dgm:prSet presAssocID="{90DDC401-903F-495B-A387-FFA8A45891F6}" presName="descendantText" presStyleLbl="alignAccFollowNode1" presStyleIdx="0" presStyleCnt="3" custScaleX="102220" custScaleY="78887">
        <dgm:presLayoutVars>
          <dgm:bulletEnabled val="1"/>
        </dgm:presLayoutVars>
      </dgm:prSet>
      <dgm:spPr/>
    </dgm:pt>
    <dgm:pt modelId="{F1941F29-E51C-4282-956D-50CFAFAEB9B8}" type="pres">
      <dgm:prSet presAssocID="{35E5E878-0907-4014-9CFA-56AEFE6C22E5}" presName="sp" presStyleCnt="0"/>
      <dgm:spPr/>
    </dgm:pt>
    <dgm:pt modelId="{B589D1EC-5156-4FB2-BB1C-8E1290A868B9}" type="pres">
      <dgm:prSet presAssocID="{A6685E83-BEEC-49B3-B40A-539E2C0D7A1A}" presName="linNode" presStyleCnt="0"/>
      <dgm:spPr/>
    </dgm:pt>
    <dgm:pt modelId="{EBD335B5-8308-49CB-9630-99D852747B1F}" type="pres">
      <dgm:prSet presAssocID="{A6685E83-BEEC-49B3-B40A-539E2C0D7A1A}" presName="parentText" presStyleLbl="node1" presStyleIdx="1" presStyleCnt="3" custScaleX="64911" custScaleY="77487">
        <dgm:presLayoutVars>
          <dgm:chMax val="1"/>
          <dgm:bulletEnabled val="1"/>
        </dgm:presLayoutVars>
      </dgm:prSet>
      <dgm:spPr/>
    </dgm:pt>
    <dgm:pt modelId="{6EB2A58E-CA03-4F76-94B6-D8FE50231963}" type="pres">
      <dgm:prSet presAssocID="{A6685E83-BEEC-49B3-B40A-539E2C0D7A1A}" presName="descendantText" presStyleLbl="alignAccFollowNode1" presStyleIdx="1" presStyleCnt="3" custScaleX="103048" custScaleY="70747" custLinFactNeighborX="-370" custLinFactNeighborY="-4">
        <dgm:presLayoutVars>
          <dgm:bulletEnabled val="1"/>
        </dgm:presLayoutVars>
      </dgm:prSet>
      <dgm:spPr/>
    </dgm:pt>
    <dgm:pt modelId="{A76EE5BB-CBA4-4DD9-BFB7-3F3F246C9BF0}" type="pres">
      <dgm:prSet presAssocID="{68BB6C9A-B7F0-43A0-955B-FC8C4D4009BF}" presName="sp" presStyleCnt="0"/>
      <dgm:spPr/>
    </dgm:pt>
    <dgm:pt modelId="{2BB2A428-FB05-47E5-AC5F-C6A7936A9AC0}" type="pres">
      <dgm:prSet presAssocID="{C8DDDFA1-AF37-4444-AAEB-D51CEE212719}" presName="linNode" presStyleCnt="0"/>
      <dgm:spPr/>
    </dgm:pt>
    <dgm:pt modelId="{B093CE78-670B-40EB-95CF-315E334D550F}" type="pres">
      <dgm:prSet presAssocID="{C8DDDFA1-AF37-4444-AAEB-D51CEE212719}" presName="parentText" presStyleLbl="node1" presStyleIdx="2" presStyleCnt="3" custScaleX="63953" custScaleY="78319">
        <dgm:presLayoutVars>
          <dgm:chMax val="1"/>
          <dgm:bulletEnabled val="1"/>
        </dgm:presLayoutVars>
      </dgm:prSet>
      <dgm:spPr/>
    </dgm:pt>
    <dgm:pt modelId="{64028F0D-BE57-4642-92F7-303D4E45C524}" type="pres">
      <dgm:prSet presAssocID="{C8DDDFA1-AF37-4444-AAEB-D51CEE212719}" presName="descendantText" presStyleLbl="alignAccFollowNode1" presStyleIdx="2" presStyleCnt="3" custScaleX="103898" custScaleY="72277">
        <dgm:presLayoutVars>
          <dgm:bulletEnabled val="1"/>
        </dgm:presLayoutVars>
      </dgm:prSet>
      <dgm:spPr/>
    </dgm:pt>
  </dgm:ptLst>
  <dgm:cxnLst>
    <dgm:cxn modelId="{88F7BFCA-F8F8-4CF4-9501-3090FCC0B641}" srcId="{2E15931E-1654-4B73-89B2-8E333D9C42E0}" destId="{90DDC401-903F-495B-A387-FFA8A45891F6}" srcOrd="0" destOrd="0" parTransId="{C8BB0B8A-C63A-4F83-B8DD-3A7CE259E4EE}" sibTransId="{35E5E878-0907-4014-9CFA-56AEFE6C22E5}"/>
    <dgm:cxn modelId="{192E9F85-FDF2-4393-AF22-0CA2A6BAD051}" srcId="{90DDC401-903F-495B-A387-FFA8A45891F6}" destId="{E08CEB0C-E37F-4DCA-A8EA-4B2CD3AD7754}" srcOrd="0" destOrd="0" parTransId="{FB4BCC77-44E9-4065-8A2F-90CD32DE34E3}" sibTransId="{41FED480-3E2E-47A2-B997-02D527BC8082}"/>
    <dgm:cxn modelId="{A066C5E5-B242-4EEA-B883-000D9F431960}" srcId="{2E15931E-1654-4B73-89B2-8E333D9C42E0}" destId="{A6685E83-BEEC-49B3-B40A-539E2C0D7A1A}" srcOrd="1" destOrd="0" parTransId="{FECC43A3-D59E-4EE1-9557-8FBB90D5B362}" sibTransId="{68BB6C9A-B7F0-43A0-955B-FC8C4D4009BF}"/>
    <dgm:cxn modelId="{7DA0B747-163A-49F3-ACE5-878F0AAC5307}" srcId="{A6685E83-BEEC-49B3-B40A-539E2C0D7A1A}" destId="{CBA50553-63FA-4B5A-9888-EDDBA06CA593}" srcOrd="0" destOrd="1" parTransId="{73E2772F-165D-4B56-ACC2-969CBF53B0A8}" sibTransId="{7BFD1607-7356-4D3D-A829-75D002A3A4B0}"/>
    <dgm:cxn modelId="{5BD564B3-950E-4AF3-B3F1-86997A8D5D1C}" srcId="{2E15931E-1654-4B73-89B2-8E333D9C42E0}" destId="{C8DDDFA1-AF37-4444-AAEB-D51CEE212719}" srcOrd="2" destOrd="0" parTransId="{26EA520A-5891-4EBA-B2AD-1840663D8C07}" sibTransId="{CE2287C8-6424-4771-88FD-4DADE15C5A04}"/>
    <dgm:cxn modelId="{7B221EF9-8151-414A-A780-9016F2DE7153}" srcId="{C8DDDFA1-AF37-4444-AAEB-D51CEE212719}" destId="{5AA02751-379E-46DB-884A-F23ACBC498EE}" srcOrd="0" destOrd="2" parTransId="{D0D77647-95BE-4607-B2F0-006D9CAB8F0E}" sibTransId="{3DBF6B9F-A188-4D67-ABE8-0633561FA9E5}"/>
    <dgm:cxn modelId="{FE60B1C7-B449-45D3-A7A6-92016F976CC6}" type="presOf" srcId="{2E15931E-1654-4B73-89B2-8E333D9C42E0}" destId="{D5935282-3C7C-4F88-A1AE-C27DB8591514}" srcOrd="0" destOrd="0" presId="urn:microsoft.com/office/officeart/2005/8/layout/vList5"/>
    <dgm:cxn modelId="{36217901-2681-4693-A2E0-8ED86272D5A7}" type="presParOf" srcId="{D5935282-3C7C-4F88-A1AE-C27DB8591514}" destId="{E61486FD-113E-4C87-8ADF-B1A8E2A84801}" srcOrd="0" destOrd="0" presId="urn:microsoft.com/office/officeart/2005/8/layout/vList5"/>
    <dgm:cxn modelId="{C74F65CF-B4C5-42BD-B14A-9281A2E17CA3}" type="presParOf" srcId="{E61486FD-113E-4C87-8ADF-B1A8E2A84801}" destId="{96BE2B31-D87C-43E1-BE64-4C27B13F4AA4}" srcOrd="0" destOrd="0" presId="urn:microsoft.com/office/officeart/2005/8/layout/vList5"/>
    <dgm:cxn modelId="{D5605809-A722-4657-BD56-8FDB41E463D4}" type="presOf" srcId="{90DDC401-903F-495B-A387-FFA8A45891F6}" destId="{96BE2B31-D87C-43E1-BE64-4C27B13F4AA4}" srcOrd="0" destOrd="0" presId="urn:microsoft.com/office/officeart/2005/8/layout/vList5"/>
    <dgm:cxn modelId="{3847AC63-3A9E-4923-B239-864C9A7F36EE}" type="presParOf" srcId="{E61486FD-113E-4C87-8ADF-B1A8E2A84801}" destId="{DD9406C3-FC80-4468-A55B-122D744D43F0}" srcOrd="1" destOrd="0" presId="urn:microsoft.com/office/officeart/2005/8/layout/vList5"/>
    <dgm:cxn modelId="{D311BC9F-D847-409A-83FE-F3CDF22F1DFE}" type="presOf" srcId="{E08CEB0C-E37F-4DCA-A8EA-4B2CD3AD7754}" destId="{DD9406C3-FC80-4468-A55B-122D744D43F0}" srcOrd="0" destOrd="0" presId="urn:microsoft.com/office/officeart/2005/8/layout/vList5"/>
    <dgm:cxn modelId="{266D4B1A-CD8E-4DCA-9769-C48DB0D6F80E}" type="presParOf" srcId="{D5935282-3C7C-4F88-A1AE-C27DB8591514}" destId="{F1941F29-E51C-4282-956D-50CFAFAEB9B8}" srcOrd="1" destOrd="0" presId="urn:microsoft.com/office/officeart/2005/8/layout/vList5"/>
    <dgm:cxn modelId="{4B72B69C-3DCC-4716-8D00-DAE09FF7BFEC}" type="presParOf" srcId="{D5935282-3C7C-4F88-A1AE-C27DB8591514}" destId="{B589D1EC-5156-4FB2-BB1C-8E1290A868B9}" srcOrd="2" destOrd="0" presId="urn:microsoft.com/office/officeart/2005/8/layout/vList5"/>
    <dgm:cxn modelId="{13045E81-0410-4B4D-82D0-72064148517D}" type="presParOf" srcId="{B589D1EC-5156-4FB2-BB1C-8E1290A868B9}" destId="{EBD335B5-8308-49CB-9630-99D852747B1F}" srcOrd="0" destOrd="2" presId="urn:microsoft.com/office/officeart/2005/8/layout/vList5"/>
    <dgm:cxn modelId="{16BE2845-7031-4447-81AF-60FEE72E60AB}" type="presOf" srcId="{A6685E83-BEEC-49B3-B40A-539E2C0D7A1A}" destId="{EBD335B5-8308-49CB-9630-99D852747B1F}" srcOrd="0" destOrd="0" presId="urn:microsoft.com/office/officeart/2005/8/layout/vList5"/>
    <dgm:cxn modelId="{B09133CA-A260-48E7-8A82-A0C79772227D}" type="presParOf" srcId="{B589D1EC-5156-4FB2-BB1C-8E1290A868B9}" destId="{6EB2A58E-CA03-4F76-94B6-D8FE50231963}" srcOrd="1" destOrd="2" presId="urn:microsoft.com/office/officeart/2005/8/layout/vList5"/>
    <dgm:cxn modelId="{E34B9598-4A4D-40D7-BE02-37B08172413E}" type="presOf" srcId="{CBA50553-63FA-4B5A-9888-EDDBA06CA593}" destId="{6EB2A58E-CA03-4F76-94B6-D8FE50231963}" srcOrd="0" destOrd="0" presId="urn:microsoft.com/office/officeart/2005/8/layout/vList5"/>
    <dgm:cxn modelId="{6D3C53BB-BDAE-418C-BE0A-0BDB08EC21C6}" type="presParOf" srcId="{D5935282-3C7C-4F88-A1AE-C27DB8591514}" destId="{A76EE5BB-CBA4-4DD9-BFB7-3F3F246C9BF0}" srcOrd="3" destOrd="0" presId="urn:microsoft.com/office/officeart/2005/8/layout/vList5"/>
    <dgm:cxn modelId="{77819A90-BB04-4129-B9D3-2191A1E02E93}" type="presParOf" srcId="{D5935282-3C7C-4F88-A1AE-C27DB8591514}" destId="{2BB2A428-FB05-47E5-AC5F-C6A7936A9AC0}" srcOrd="4" destOrd="0" presId="urn:microsoft.com/office/officeart/2005/8/layout/vList5"/>
    <dgm:cxn modelId="{16056466-0FDB-4FD7-8C8F-C4397A06C1A6}" type="presParOf" srcId="{2BB2A428-FB05-47E5-AC5F-C6A7936A9AC0}" destId="{B093CE78-670B-40EB-95CF-315E334D550F}" srcOrd="0" destOrd="4" presId="urn:microsoft.com/office/officeart/2005/8/layout/vList5"/>
    <dgm:cxn modelId="{0F73F9AB-74CC-4FED-8DA5-85CE700707D2}" type="presOf" srcId="{C8DDDFA1-AF37-4444-AAEB-D51CEE212719}" destId="{B093CE78-670B-40EB-95CF-315E334D550F}" srcOrd="0" destOrd="0" presId="urn:microsoft.com/office/officeart/2005/8/layout/vList5"/>
    <dgm:cxn modelId="{E34A5DD8-8815-4BF5-B860-356DAF180923}" type="presParOf" srcId="{2BB2A428-FB05-47E5-AC5F-C6A7936A9AC0}" destId="{64028F0D-BE57-4642-92F7-303D4E45C524}" srcOrd="1" destOrd="4" presId="urn:microsoft.com/office/officeart/2005/8/layout/vList5"/>
    <dgm:cxn modelId="{7AA51AA3-0BF0-4C05-9AA4-84220FC703BA}" type="presOf" srcId="{5AA02751-379E-46DB-884A-F23ACBC498EE}" destId="{64028F0D-BE57-4642-92F7-303D4E45C524}" srcOrd="0"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991215" cy="5369560"/>
        <a:chOff x="0" y="0"/>
        <a:chExt cx="10991215" cy="5369560"/>
      </a:xfrm>
    </dsp:grpSpPr>
    <dsp:sp modelId="{DD9406C3-FC80-4468-A55B-122D744D43F0}">
      <dsp:nvSpPr>
        <dsp:cNvPr id="4" name="同侧圆角矩形 3"/>
        <dsp:cNvSpPr/>
      </dsp:nvSpPr>
      <dsp:spPr bwMode="white">
        <a:xfrm rot="5400000">
          <a:off x="6085905" y="-2724072"/>
          <a:ext cx="1380582" cy="7190541"/>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vert="horz" wrap="square" lIns="60960" tIns="30480" rIns="60960" bIns="3048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说明书收载不良反应情况 ：尼莫地平口服溶液豁免实验性研究 ，通过快速通道和优先审评上市 ，桥接尼莫地平胶囊的充分和良好对照的研究数据 ，与普通口服剂型不良反应情况一致。不良反应主要为低血压、 呕吐、头晕、头痛等。</a:t>
          </a:r>
          <a:endParaRPr lang="zh-CN" altLang="en-US" sz="1600">
            <a:solidFill>
              <a:schemeClr val="dk1"/>
            </a:solidFill>
            <a:latin typeface="微软雅黑" panose="020B0503020204020204" pitchFamily="34" charset="-122"/>
            <a:ea typeface="微软雅黑" panose="020B0503020204020204" pitchFamily="34" charset="-122"/>
          </a:endParaRPr>
        </a:p>
      </dsp:txBody>
      <dsp:txXfrm rot="5400000">
        <a:off x="6085905" y="-2724072"/>
        <a:ext cx="1380582" cy="7190541"/>
      </dsp:txXfrm>
    </dsp:sp>
    <dsp:sp modelId="{96BE2B31-D87C-43E1-BE64-4C27B13F4AA4}">
      <dsp:nvSpPr>
        <dsp:cNvPr id="3" name="圆角矩形 2"/>
        <dsp:cNvSpPr/>
      </dsp:nvSpPr>
      <dsp:spPr bwMode="white">
        <a:xfrm>
          <a:off x="594983" y="0"/>
          <a:ext cx="2604865" cy="1742397"/>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68580" tIns="34290" rIns="68580" bIns="342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sz="1800" b="1" spc="70" dirty="0">
              <a:solidFill>
                <a:srgbClr val="FFFFFF">
                  <a:alpha val="100000"/>
                </a:srgbClr>
              </a:solidFill>
              <a:latin typeface="微软雅黑" panose="020B0503020204020204" pitchFamily="34" charset="-122"/>
              <a:ea typeface="微软雅黑" panose="020B0503020204020204" pitchFamily="34" charset="-122"/>
              <a:cs typeface="等线" panose="02010600030101010101" charset="-122"/>
              <a:sym typeface="+mn-ea"/>
            </a:rPr>
            <a:t>说明书收载的安全性信息</a:t>
          </a:r>
          <a:endParaRPr lang="zh-CN" altLang="en-US" sz="1800">
            <a:latin typeface="微软雅黑" panose="020B0503020204020204" pitchFamily="34" charset="-122"/>
            <a:ea typeface="微软雅黑" panose="020B0503020204020204" pitchFamily="34" charset="-122"/>
          </a:endParaRPr>
        </a:p>
      </dsp:txBody>
      <dsp:txXfrm>
        <a:off x="594983" y="0"/>
        <a:ext cx="2604865" cy="1742397"/>
      </dsp:txXfrm>
    </dsp:sp>
    <dsp:sp modelId="{6EB2A58E-CA03-4F76-94B6-D8FE50231963}">
      <dsp:nvSpPr>
        <dsp:cNvPr id="6" name="同侧圆角矩形 5"/>
        <dsp:cNvSpPr/>
      </dsp:nvSpPr>
      <dsp:spPr bwMode="white">
        <a:xfrm rot="5400000">
          <a:off x="6135173" y="-925135"/>
          <a:ext cx="1238126" cy="7248785"/>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vert="horz" wrap="square" lIns="60960" tIns="30480" rIns="60960" bIns="3048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2009年科克伦循证医学中心系统性综述显示，尼莫地平组低血压的发生率有所增加(12．0％：7．4％，OR 1．74，95％CI为1．20—2．52)¨…。临床医师在使用尼莫地平时，要防治可能产生的低血压。</a:t>
          </a:r>
          <a:endParaRPr lang="zh-CN" altLang="en-US" sz="1600">
            <a:solidFill>
              <a:schemeClr val="dk1"/>
            </a:solidFill>
            <a:latin typeface="微软雅黑" panose="020B0503020204020204" pitchFamily="34" charset="-122"/>
            <a:ea typeface="微软雅黑" panose="020B0503020204020204" pitchFamily="34" charset="-122"/>
          </a:endParaRPr>
        </a:p>
      </dsp:txBody>
      <dsp:txXfrm rot="5400000">
        <a:off x="6135173" y="-925135"/>
        <a:ext cx="1238126" cy="7248785"/>
      </dsp:txXfrm>
    </dsp:sp>
    <dsp:sp modelId="{EBD335B5-8308-49CB-9630-99D852747B1F}">
      <dsp:nvSpPr>
        <dsp:cNvPr id="5" name="圆角矩形 4"/>
        <dsp:cNvSpPr/>
      </dsp:nvSpPr>
      <dsp:spPr bwMode="white">
        <a:xfrm>
          <a:off x="576061" y="1851777"/>
          <a:ext cx="2568423" cy="1695101"/>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68580" tIns="34290" rIns="68580" bIns="342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sz="1800" b="1" spc="40" dirty="0">
              <a:solidFill>
                <a:srgbClr val="FFFFFF">
                  <a:alpha val="100000"/>
                </a:srgbClr>
              </a:solidFill>
              <a:latin typeface="微软雅黑" panose="020B0503020204020204" pitchFamily="34" charset="-122"/>
              <a:ea typeface="微软雅黑" panose="020B0503020204020204" pitchFamily="34" charset="-122"/>
              <a:cs typeface="等线" panose="02010600030101010101" charset="-122"/>
              <a:sym typeface="+mn-ea"/>
            </a:rPr>
            <a:t>国内外不良反应</a:t>
          </a:r>
          <a:r>
            <a:rPr sz="1800" b="1" spc="60" dirty="0">
              <a:solidFill>
                <a:srgbClr val="FFFFFF">
                  <a:alpha val="100000"/>
                </a:srgbClr>
              </a:solidFill>
              <a:latin typeface="微软雅黑" panose="020B0503020204020204" pitchFamily="34" charset="-122"/>
              <a:ea typeface="微软雅黑" panose="020B0503020204020204" pitchFamily="34" charset="-122"/>
              <a:cs typeface="等线" panose="02010600030101010101" charset="-122"/>
              <a:sym typeface="+mn-ea"/>
            </a:rPr>
            <a:t>发生情况</a:t>
          </a:r>
          <a:endParaRPr lang="zh-CN" altLang="en-US" sz="1800">
            <a:latin typeface="微软雅黑" panose="020B0503020204020204" pitchFamily="34" charset="-122"/>
            <a:ea typeface="微软雅黑" panose="020B0503020204020204" pitchFamily="34" charset="-122"/>
          </a:endParaRPr>
        </a:p>
      </dsp:txBody>
      <dsp:txXfrm>
        <a:off x="576061" y="1851777"/>
        <a:ext cx="2568423" cy="1695101"/>
      </dsp:txXfrm>
    </dsp:sp>
    <dsp:sp modelId="{64028F0D-BE57-4642-92F7-303D4E45C524}">
      <dsp:nvSpPr>
        <dsp:cNvPr id="8" name="同侧圆角矩形 7"/>
        <dsp:cNvSpPr/>
      </dsp:nvSpPr>
      <dsp:spPr bwMode="white">
        <a:xfrm rot="5400000">
          <a:off x="6128415" y="858620"/>
          <a:ext cx="1264902" cy="7308578"/>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vert="horz" wrap="square" lIns="53340" tIns="26670" rIns="53340" bIns="2667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14300" lvl="1" indent="-114300">
            <a:lnSpc>
              <a:spcPct val="100000"/>
            </a:lnSpc>
            <a:spcBef>
              <a:spcPct val="0"/>
            </a:spcBef>
            <a:spcAft>
              <a:spcPct val="15000"/>
            </a:spcAft>
            <a:buChar char="•"/>
          </a:pPr>
          <a:r>
            <a:rPr lang="zh-CN" altLang="en-US" sz="1400">
              <a:solidFill>
                <a:schemeClr val="dk1"/>
              </a:solidFill>
              <a:latin typeface="微软雅黑" panose="020B0503020204020204" pitchFamily="34" charset="-122"/>
              <a:ea typeface="微软雅黑" panose="020B0503020204020204" pitchFamily="34" charset="-122"/>
            </a:rPr>
            <a:t>2009年科克伦循证医学中心发表《钙拮抗剂与急性颅脑损伤》的系统性综述，纳入6项随机安慰剂对照试验，共包括1 862名受试者¨o|。对尼莫地平4项HIT研究的荟萃分析结果显示，在tSAH亚组患者中尼莫地平组死亡率显著降低(26．9％：38．9％，OR 0．59，95％C1 0．37～0．94)，总死亡率和重度病残率也显著降低(48．2％：57．9％，OR0．67，95％C1 0．46～0．98)。说明尼莫地平能够改善tSAH患者的预后。</a:t>
          </a:r>
          <a:endParaRPr lang="zh-CN" altLang="en-US" sz="1400">
            <a:solidFill>
              <a:schemeClr val="dk1"/>
            </a:solidFill>
            <a:latin typeface="微软雅黑" panose="020B0503020204020204" pitchFamily="34" charset="-122"/>
            <a:ea typeface="微软雅黑" panose="020B0503020204020204" pitchFamily="34" charset="-122"/>
          </a:endParaRPr>
        </a:p>
      </dsp:txBody>
      <dsp:txXfrm rot="5400000">
        <a:off x="6128415" y="858620"/>
        <a:ext cx="1264902" cy="7308578"/>
      </dsp:txXfrm>
    </dsp:sp>
    <dsp:sp modelId="{B093CE78-670B-40EB-95CF-315E334D550F}">
      <dsp:nvSpPr>
        <dsp:cNvPr id="7" name="圆角矩形 6"/>
        <dsp:cNvSpPr/>
      </dsp:nvSpPr>
      <dsp:spPr bwMode="white">
        <a:xfrm>
          <a:off x="576061" y="3656258"/>
          <a:ext cx="2530516" cy="1713302"/>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68580" tIns="34290" rIns="68580" bIns="342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b="1">
              <a:latin typeface="微软雅黑" panose="020B0503020204020204" pitchFamily="34" charset="-122"/>
              <a:ea typeface="微软雅黑" panose="020B0503020204020204" pitchFamily="34" charset="-122"/>
            </a:rPr>
            <a:t>临床应用情况</a:t>
          </a:r>
          <a:endParaRPr lang="zh-CN" altLang="en-US" sz="1800" b="1">
            <a:latin typeface="微软雅黑" panose="020B0503020204020204" pitchFamily="34" charset="-122"/>
            <a:ea typeface="微软雅黑" panose="020B0503020204020204" pitchFamily="34" charset="-122"/>
          </a:endParaRPr>
        </a:p>
      </dsp:txBody>
      <dsp:txXfrm>
        <a:off x="576061" y="3656258"/>
        <a:ext cx="2530516" cy="171330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E91D91-3405-4D35-90A7-4406E5C37C9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345C2D-BDC1-4EE3-AF32-27F3212612F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704215" indent="-295910" algn="l" rtl="0" eaLnBrk="0">
              <a:lnSpc>
                <a:spcPct val="115000"/>
              </a:lnSpc>
              <a:spcBef>
                <a:spcPts val="0"/>
              </a:spcBef>
              <a:tabLst>
                <a:tab pos="516890" algn="l"/>
              </a:tabLst>
            </a:pPr>
            <a:endParaRPr lang="zh-CN" altLang="en-US" dirty="0"/>
          </a:p>
        </p:txBody>
      </p:sp>
      <p:sp>
        <p:nvSpPr>
          <p:cNvPr id="4" name="灯片编号占位符 3"/>
          <p:cNvSpPr>
            <a:spLocks noGrp="1"/>
          </p:cNvSpPr>
          <p:nvPr>
            <p:ph type="sldNum" sz="quarter" idx="5"/>
          </p:nvPr>
        </p:nvSpPr>
        <p:spPr/>
        <p:txBody>
          <a:bodyPr/>
          <a:lstStyle/>
          <a:p>
            <a:fld id="{54345C2D-BDC1-4EE3-AF32-27F3212612F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0E9979-A557-4DA5-A1EF-88883197D384}"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F226E-81FA-465C-B9E7-C3EC2A5898B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1.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image" Target="../media/image1.png"/><Relationship Id="rId2" Type="http://schemas.microsoft.com/office/2007/relationships/media" Target="../media/media1.mp3"/><Relationship Id="rId1" Type="http://schemas.openxmlformats.org/officeDocument/2006/relationships/audio" Target="../media/media1.mp3"/></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8.xml"/><Relationship Id="rId3" Type="http://schemas.openxmlformats.org/officeDocument/2006/relationships/image" Target="../media/image2.png"/><Relationship Id="rId2" Type="http://schemas.openxmlformats.org/officeDocument/2006/relationships/tags" Target="../tags/tag7.xml"/><Relationship Id="rId1" Type="http://schemas.openxmlformats.org/officeDocument/2006/relationships/chart" Target="../charts/chart1.xml"/></Relationships>
</file>

<file path=ppt/slides/_rels/slide8.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8" Type="http://schemas.openxmlformats.org/officeDocument/2006/relationships/slideLayout" Target="../slideLayouts/slideLayout7.xml"/><Relationship Id="rId17" Type="http://schemas.openxmlformats.org/officeDocument/2006/relationships/tags" Target="../tags/tag25.xml"/><Relationship Id="rId16" Type="http://schemas.openxmlformats.org/officeDocument/2006/relationships/tags" Target="../tags/tag24.xml"/><Relationship Id="rId15" Type="http://schemas.openxmlformats.org/officeDocument/2006/relationships/tags" Target="../tags/tag23.xml"/><Relationship Id="rId14" Type="http://schemas.openxmlformats.org/officeDocument/2006/relationships/tags" Target="../tags/tag22.xml"/><Relationship Id="rId13" Type="http://schemas.openxmlformats.org/officeDocument/2006/relationships/tags" Target="../tags/tag21.xml"/><Relationship Id="rId12" Type="http://schemas.openxmlformats.org/officeDocument/2006/relationships/tags" Target="../tags/tag20.xml"/><Relationship Id="rId11" Type="http://schemas.openxmlformats.org/officeDocument/2006/relationships/tags" Target="../tags/tag19.xml"/><Relationship Id="rId10" Type="http://schemas.openxmlformats.org/officeDocument/2006/relationships/tags" Target="../tags/tag18.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Time Will Tell.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2313041" y="0"/>
            <a:ext cx="448723" cy="448560"/>
          </a:xfrm>
          <a:prstGeom prst="rect">
            <a:avLst/>
          </a:prstGeom>
        </p:spPr>
      </p:pic>
      <p:sp>
        <p:nvSpPr>
          <p:cNvPr id="43" name="Rectangle 3"/>
          <p:cNvSpPr txBox="1">
            <a:spLocks noChangeArrowheads="1"/>
          </p:cNvSpPr>
          <p:nvPr/>
        </p:nvSpPr>
        <p:spPr>
          <a:xfrm>
            <a:off x="959485" y="2202815"/>
            <a:ext cx="9829165" cy="127444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4000" b="1" dirty="0">
                <a:solidFill>
                  <a:schemeClr val="accent1"/>
                </a:solidFill>
                <a:latin typeface="微软雅黑" panose="020B0503020204020204" pitchFamily="34" charset="-122"/>
                <a:ea typeface="微软雅黑" panose="020B0503020204020204" pitchFamily="34" charset="-122"/>
              </a:rPr>
              <a:t>尼莫地平口服溶液</a:t>
            </a:r>
            <a:r>
              <a:rPr lang="en-US" altLang="zh-CN" sz="4000" b="1" dirty="0">
                <a:solidFill>
                  <a:schemeClr val="accent1"/>
                </a:solidFill>
                <a:latin typeface="微软雅黑" panose="020B0503020204020204" pitchFamily="34" charset="-122"/>
                <a:ea typeface="微软雅黑" panose="020B0503020204020204" pitchFamily="34" charset="-122"/>
              </a:rPr>
              <a:t>2024</a:t>
            </a:r>
            <a:r>
              <a:rPr lang="zh-CN" altLang="en-US" sz="4000" b="1" dirty="0">
                <a:solidFill>
                  <a:schemeClr val="accent1"/>
                </a:solidFill>
                <a:latin typeface="微软雅黑" panose="020B0503020204020204" pitchFamily="34" charset="-122"/>
                <a:ea typeface="微软雅黑" panose="020B0503020204020204" pitchFamily="34" charset="-122"/>
              </a:rPr>
              <a:t>年</a:t>
            </a:r>
            <a:endParaRPr lang="en-US" altLang="zh-CN" sz="4000" b="1" dirty="0">
              <a:solidFill>
                <a:schemeClr val="accent1"/>
              </a:solidFill>
              <a:latin typeface="微软雅黑" panose="020B0503020204020204" pitchFamily="34" charset="-122"/>
              <a:ea typeface="微软雅黑" panose="020B0503020204020204" pitchFamily="34" charset="-122"/>
            </a:endParaRPr>
          </a:p>
          <a:p>
            <a:pPr algn="l"/>
            <a:endParaRPr lang="zh-CN" altLang="en-US" sz="4000" b="1" dirty="0">
              <a:solidFill>
                <a:schemeClr val="accent1"/>
              </a:solidFill>
              <a:latin typeface="微软雅黑" panose="020B0503020204020204" pitchFamily="34" charset="-122"/>
              <a:ea typeface="微软雅黑" panose="020B0503020204020204" pitchFamily="34" charset="-122"/>
            </a:endParaRPr>
          </a:p>
        </p:txBody>
      </p:sp>
      <p:cxnSp>
        <p:nvCxnSpPr>
          <p:cNvPr id="46" name="直接连接符 5"/>
          <p:cNvCxnSpPr>
            <a:cxnSpLocks noChangeShapeType="1"/>
          </p:cNvCxnSpPr>
          <p:nvPr/>
        </p:nvCxnSpPr>
        <p:spPr bwMode="auto">
          <a:xfrm flipH="1">
            <a:off x="1127070" y="2895751"/>
            <a:ext cx="10531723" cy="0"/>
          </a:xfrm>
          <a:prstGeom prst="line">
            <a:avLst/>
          </a:prstGeom>
          <a:noFill/>
          <a:ln w="1270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矩形 9"/>
          <p:cNvSpPr>
            <a:spLocks noChangeArrowheads="1"/>
          </p:cNvSpPr>
          <p:nvPr/>
        </p:nvSpPr>
        <p:spPr bwMode="auto">
          <a:xfrm>
            <a:off x="11685275" y="2111119"/>
            <a:ext cx="506725" cy="2146300"/>
          </a:xfrm>
          <a:prstGeom prst="rect">
            <a:avLst/>
          </a:prstGeom>
          <a:solidFill>
            <a:schemeClr val="accent1"/>
          </a:solidFill>
          <a:ln>
            <a:noFill/>
          </a:ln>
        </p:spPr>
        <p:txBody>
          <a:bodyPr lIns="91409" tIns="45705" rIns="91409" bIns="45705"/>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微软雅黑" panose="020B0503020204020204" pitchFamily="34" charset="-122"/>
              <a:ea typeface="微软雅黑" panose="020B0503020204020204" pitchFamily="34" charset="-122"/>
            </a:endParaRPr>
          </a:p>
        </p:txBody>
      </p:sp>
      <p:grpSp>
        <p:nvGrpSpPr>
          <p:cNvPr id="49" name="组合 48"/>
          <p:cNvGrpSpPr/>
          <p:nvPr/>
        </p:nvGrpSpPr>
        <p:grpSpPr>
          <a:xfrm>
            <a:off x="10827800" y="3181507"/>
            <a:ext cx="576064" cy="577112"/>
            <a:chOff x="6084168" y="1274820"/>
            <a:chExt cx="432048" cy="432834"/>
          </a:xfrm>
        </p:grpSpPr>
        <p:sp>
          <p:nvSpPr>
            <p:cNvPr id="50"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51"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52" name="组合 51"/>
          <p:cNvGrpSpPr/>
          <p:nvPr/>
        </p:nvGrpSpPr>
        <p:grpSpPr>
          <a:xfrm>
            <a:off x="9099608" y="3182031"/>
            <a:ext cx="576064" cy="576064"/>
            <a:chOff x="4788024" y="1275213"/>
            <a:chExt cx="432048" cy="432048"/>
          </a:xfrm>
        </p:grpSpPr>
        <p:sp>
          <p:nvSpPr>
            <p:cNvPr id="53"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54"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55" name="组合 54"/>
          <p:cNvGrpSpPr/>
          <p:nvPr/>
        </p:nvGrpSpPr>
        <p:grpSpPr>
          <a:xfrm>
            <a:off x="9963705" y="3181507"/>
            <a:ext cx="577111" cy="577112"/>
            <a:chOff x="5436096" y="1274820"/>
            <a:chExt cx="432833" cy="432834"/>
          </a:xfrm>
        </p:grpSpPr>
        <p:sp>
          <p:nvSpPr>
            <p:cNvPr id="56"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57"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58" name="组合 57"/>
          <p:cNvGrpSpPr/>
          <p:nvPr/>
        </p:nvGrpSpPr>
        <p:grpSpPr>
          <a:xfrm>
            <a:off x="7371417" y="3181507"/>
            <a:ext cx="577111" cy="577112"/>
            <a:chOff x="3491880" y="1274820"/>
            <a:chExt cx="432833" cy="432834"/>
          </a:xfrm>
        </p:grpSpPr>
        <p:sp>
          <p:nvSpPr>
            <p:cNvPr id="59"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60"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61" name="组合 60"/>
          <p:cNvGrpSpPr/>
          <p:nvPr/>
        </p:nvGrpSpPr>
        <p:grpSpPr>
          <a:xfrm>
            <a:off x="8235513" y="3181507"/>
            <a:ext cx="577111" cy="577112"/>
            <a:chOff x="4139952" y="1274820"/>
            <a:chExt cx="432833" cy="432834"/>
          </a:xfrm>
        </p:grpSpPr>
        <p:sp>
          <p:nvSpPr>
            <p:cNvPr id="62"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6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sp>
        <p:nvSpPr>
          <p:cNvPr id="4" name="文本框 3"/>
          <p:cNvSpPr txBox="1"/>
          <p:nvPr/>
        </p:nvSpPr>
        <p:spPr>
          <a:xfrm>
            <a:off x="974035" y="2889731"/>
            <a:ext cx="6244347" cy="1198880"/>
          </a:xfrm>
          <a:prstGeom prst="rect">
            <a:avLst/>
          </a:prstGeom>
          <a:noFill/>
        </p:spPr>
        <p:txBody>
          <a:bodyPr wrap="square" rtlCol="0">
            <a:spAutoFit/>
          </a:bodyPr>
          <a:lstStyle/>
          <a:p>
            <a:pPr>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rPr>
              <a:t>成都倍特得诺药业有限公司</a:t>
            </a:r>
            <a:endParaRPr lang="en-US" altLang="zh-CN" sz="2400" b="1" dirty="0">
              <a:solidFill>
                <a:schemeClr val="accent1"/>
              </a:solidFill>
              <a:latin typeface="微软雅黑" panose="020B0503020204020204" pitchFamily="34" charset="-122"/>
              <a:ea typeface="微软雅黑" panose="020B0503020204020204" pitchFamily="34" charset="-122"/>
            </a:endParaRPr>
          </a:p>
          <a:p>
            <a:pPr>
              <a:lnSpc>
                <a:spcPct val="150000"/>
              </a:lnSpc>
            </a:pPr>
            <a:r>
              <a:rPr lang="en-US" altLang="zh-CN" sz="2400" b="1" dirty="0">
                <a:solidFill>
                  <a:schemeClr val="accent1"/>
                </a:solidFill>
                <a:latin typeface="微软雅黑" panose="020B0503020204020204" pitchFamily="34" charset="-122"/>
                <a:ea typeface="微软雅黑" panose="020B0503020204020204" pitchFamily="34" charset="-122"/>
              </a:rPr>
              <a:t>2024</a:t>
            </a:r>
            <a:r>
              <a:rPr lang="zh-CN" altLang="en-US" sz="2400" b="1" dirty="0">
                <a:solidFill>
                  <a:schemeClr val="accent1"/>
                </a:solidFill>
                <a:latin typeface="微软雅黑" panose="020B0503020204020204" pitchFamily="34" charset="-122"/>
                <a:ea typeface="微软雅黑" panose="020B0503020204020204" pitchFamily="34" charset="-122"/>
              </a:rPr>
              <a:t>年</a:t>
            </a:r>
            <a:r>
              <a:rPr lang="en-US" altLang="zh-CN" sz="2400" b="1" dirty="0">
                <a:solidFill>
                  <a:schemeClr val="accent1"/>
                </a:solidFill>
                <a:latin typeface="微软雅黑" panose="020B0503020204020204" pitchFamily="34" charset="-122"/>
                <a:ea typeface="微软雅黑" panose="020B0503020204020204" pitchFamily="34" charset="-122"/>
              </a:rPr>
              <a:t>7</a:t>
            </a:r>
            <a:r>
              <a:rPr lang="zh-CN" altLang="en-US" sz="2400" b="1" dirty="0">
                <a:solidFill>
                  <a:schemeClr val="accent1"/>
                </a:solidFill>
                <a:latin typeface="微软雅黑" panose="020B0503020204020204" pitchFamily="34" charset="-122"/>
                <a:ea typeface="微软雅黑" panose="020B0503020204020204" pitchFamily="34" charset="-122"/>
              </a:rPr>
              <a:t>月</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audio>
              <p:cMediaNode vol="80000" numSld="999" showWhenStopped="0">
                <p:cTn id="2" repeatCount="indefinite" fill="remove" display="0">
                  <p:stCondLst>
                    <p:cond delay="indefinite"/>
                  </p:stCondLst>
                  <p:endCondLst>
                    <p:cond evt="onStopAudio" delay="0">
                      <p:tgtEl>
                        <p:sldTgt/>
                      </p:tgtEl>
                    </p:cond>
                  </p:endCondLst>
                </p:cTn>
                <p:tgtEl>
                  <p:spTgt spid="2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Time Will Tell.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2313041" y="0"/>
            <a:ext cx="448723" cy="448560"/>
          </a:xfrm>
          <a:prstGeom prst="rect">
            <a:avLst/>
          </a:prstGeom>
        </p:spPr>
      </p:pic>
      <p:sp>
        <p:nvSpPr>
          <p:cNvPr id="43" name="Rectangle 3"/>
          <p:cNvSpPr txBox="1">
            <a:spLocks noChangeArrowheads="1"/>
          </p:cNvSpPr>
          <p:nvPr/>
        </p:nvSpPr>
        <p:spPr>
          <a:xfrm>
            <a:off x="998460" y="2201299"/>
            <a:ext cx="9829340" cy="66992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4000" b="1" dirty="0">
                <a:solidFill>
                  <a:schemeClr val="accent1"/>
                </a:solidFill>
                <a:latin typeface="微软雅黑" panose="020B0503020204020204" pitchFamily="34" charset="-122"/>
                <a:ea typeface="微软雅黑" panose="020B0503020204020204" pitchFamily="34" charset="-122"/>
              </a:rPr>
              <a:t>感谢您的关注</a:t>
            </a:r>
            <a:endParaRPr lang="zh-CN" altLang="en-US" sz="4000" b="1" dirty="0">
              <a:solidFill>
                <a:schemeClr val="accent1"/>
              </a:solidFill>
              <a:latin typeface="微软雅黑" panose="020B0503020204020204" pitchFamily="34" charset="-122"/>
              <a:ea typeface="微软雅黑" panose="020B0503020204020204" pitchFamily="34" charset="-122"/>
            </a:endParaRPr>
          </a:p>
        </p:txBody>
      </p:sp>
      <p:cxnSp>
        <p:nvCxnSpPr>
          <p:cNvPr id="46" name="直接连接符 5"/>
          <p:cNvCxnSpPr>
            <a:cxnSpLocks noChangeShapeType="1"/>
          </p:cNvCxnSpPr>
          <p:nvPr/>
        </p:nvCxnSpPr>
        <p:spPr bwMode="auto">
          <a:xfrm flipH="1">
            <a:off x="1127070" y="2895751"/>
            <a:ext cx="10531723" cy="0"/>
          </a:xfrm>
          <a:prstGeom prst="line">
            <a:avLst/>
          </a:prstGeom>
          <a:noFill/>
          <a:ln w="1270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矩形 9"/>
          <p:cNvSpPr>
            <a:spLocks noChangeArrowheads="1"/>
          </p:cNvSpPr>
          <p:nvPr/>
        </p:nvSpPr>
        <p:spPr bwMode="auto">
          <a:xfrm>
            <a:off x="11685275" y="2111119"/>
            <a:ext cx="506725" cy="2146300"/>
          </a:xfrm>
          <a:prstGeom prst="rect">
            <a:avLst/>
          </a:prstGeom>
          <a:solidFill>
            <a:schemeClr val="accent1"/>
          </a:solidFill>
          <a:ln>
            <a:noFill/>
          </a:ln>
        </p:spPr>
        <p:txBody>
          <a:bodyPr lIns="91409" tIns="45705" rIns="91409" bIns="45705"/>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微软雅黑" panose="020B0503020204020204" pitchFamily="34" charset="-122"/>
              <a:ea typeface="微软雅黑" panose="020B0503020204020204" pitchFamily="34" charset="-122"/>
            </a:endParaRPr>
          </a:p>
        </p:txBody>
      </p:sp>
      <p:grpSp>
        <p:nvGrpSpPr>
          <p:cNvPr id="49" name="组合 48"/>
          <p:cNvGrpSpPr/>
          <p:nvPr/>
        </p:nvGrpSpPr>
        <p:grpSpPr>
          <a:xfrm>
            <a:off x="10827800" y="3181507"/>
            <a:ext cx="576064" cy="577112"/>
            <a:chOff x="6084168" y="1274820"/>
            <a:chExt cx="432048" cy="432834"/>
          </a:xfrm>
        </p:grpSpPr>
        <p:sp>
          <p:nvSpPr>
            <p:cNvPr id="50"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51"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52" name="组合 51"/>
          <p:cNvGrpSpPr/>
          <p:nvPr/>
        </p:nvGrpSpPr>
        <p:grpSpPr>
          <a:xfrm>
            <a:off x="9099608" y="3182031"/>
            <a:ext cx="576064" cy="576064"/>
            <a:chOff x="4788024" y="1275213"/>
            <a:chExt cx="432048" cy="432048"/>
          </a:xfrm>
        </p:grpSpPr>
        <p:sp>
          <p:nvSpPr>
            <p:cNvPr id="53"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54"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55" name="组合 54"/>
          <p:cNvGrpSpPr/>
          <p:nvPr/>
        </p:nvGrpSpPr>
        <p:grpSpPr>
          <a:xfrm>
            <a:off x="9963705" y="3181507"/>
            <a:ext cx="577111" cy="577112"/>
            <a:chOff x="5436096" y="1274820"/>
            <a:chExt cx="432833" cy="432834"/>
          </a:xfrm>
        </p:grpSpPr>
        <p:sp>
          <p:nvSpPr>
            <p:cNvPr id="56"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57"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58" name="组合 57"/>
          <p:cNvGrpSpPr/>
          <p:nvPr/>
        </p:nvGrpSpPr>
        <p:grpSpPr>
          <a:xfrm>
            <a:off x="7371417" y="3181507"/>
            <a:ext cx="577111" cy="577112"/>
            <a:chOff x="3491880" y="1274820"/>
            <a:chExt cx="432833" cy="432834"/>
          </a:xfrm>
        </p:grpSpPr>
        <p:sp>
          <p:nvSpPr>
            <p:cNvPr id="59"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60"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61" name="组合 60"/>
          <p:cNvGrpSpPr/>
          <p:nvPr/>
        </p:nvGrpSpPr>
        <p:grpSpPr>
          <a:xfrm>
            <a:off x="8235513" y="3181507"/>
            <a:ext cx="577111" cy="577112"/>
            <a:chOff x="4139952" y="1274820"/>
            <a:chExt cx="432833" cy="432834"/>
          </a:xfrm>
        </p:grpSpPr>
        <p:sp>
          <p:nvSpPr>
            <p:cNvPr id="62"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6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sp>
        <p:nvSpPr>
          <p:cNvPr id="4" name="文本框 3"/>
          <p:cNvSpPr txBox="1"/>
          <p:nvPr/>
        </p:nvSpPr>
        <p:spPr>
          <a:xfrm>
            <a:off x="9304655" y="2305685"/>
            <a:ext cx="2736850" cy="645160"/>
          </a:xfrm>
          <a:prstGeom prst="rect">
            <a:avLst/>
          </a:prstGeom>
          <a:noFill/>
        </p:spPr>
        <p:txBody>
          <a:bodyPr wrap="square" rtlCol="0">
            <a:spAutoFit/>
          </a:bodyPr>
          <a:lstStyle/>
          <a:p>
            <a:pPr>
              <a:lnSpc>
                <a:spcPct val="150000"/>
              </a:lnSpc>
            </a:pPr>
            <a:r>
              <a:rPr lang="zh-CN" sz="2400" b="1" dirty="0">
                <a:solidFill>
                  <a:schemeClr val="accent1"/>
                </a:solidFill>
                <a:latin typeface="微软雅黑" panose="020B0503020204020204" pitchFamily="34" charset="-122"/>
                <a:ea typeface="微软雅黑" panose="020B0503020204020204" pitchFamily="34" charset="-122"/>
              </a:rPr>
              <a:t>呋塞米</a:t>
            </a:r>
            <a:r>
              <a:rPr lang="zh-CN" altLang="en-US" sz="2400" b="1" dirty="0">
                <a:solidFill>
                  <a:schemeClr val="accent1"/>
                </a:solidFill>
                <a:latin typeface="微软雅黑" panose="020B0503020204020204" pitchFamily="34" charset="-122"/>
                <a:ea typeface="微软雅黑" panose="020B0503020204020204" pitchFamily="34" charset="-122"/>
              </a:rPr>
              <a:t>口服溶液</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audio>
              <p:cMediaNode vol="80000" numSld="999" showWhenStopped="0">
                <p:cTn id="2" repeatCount="indefinite" fill="remove" display="0">
                  <p:stCondLst>
                    <p:cond delay="indefinite"/>
                  </p:stCondLst>
                  <p:endCondLst>
                    <p:cond evt="onStopAudio" delay="0">
                      <p:tgtEl>
                        <p:sldTgt/>
                      </p:tgtEl>
                    </p:cond>
                  </p:endCondLst>
                </p:cTn>
                <p:tgtEl>
                  <p:spTgt spid="2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15414" y="572625"/>
            <a:ext cx="3008380" cy="66237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4265" b="1" dirty="0">
                <a:solidFill>
                  <a:schemeClr val="accent1"/>
                </a:solidFill>
                <a:latin typeface="微软雅黑" panose="020B0503020204020204" pitchFamily="34" charset="-122"/>
                <a:ea typeface="微软雅黑" panose="020B0503020204020204" pitchFamily="34" charset="-122"/>
              </a:rPr>
              <a:t>目录</a:t>
            </a:r>
            <a:r>
              <a:rPr lang="en-US" altLang="zh-CN" sz="4265" b="1" dirty="0">
                <a:solidFill>
                  <a:schemeClr val="accent1"/>
                </a:solidFill>
                <a:latin typeface="微软雅黑" panose="020B0503020204020204" pitchFamily="34" charset="-122"/>
                <a:ea typeface="微软雅黑" panose="020B0503020204020204" pitchFamily="34" charset="-122"/>
              </a:rPr>
              <a:t>/</a:t>
            </a:r>
            <a:r>
              <a:rPr lang="en-US" altLang="zh-CN" sz="2400" b="1" dirty="0">
                <a:solidFill>
                  <a:schemeClr val="accent1"/>
                </a:solidFill>
                <a:latin typeface="微软雅黑" panose="020B0503020204020204" pitchFamily="34" charset="-122"/>
                <a:ea typeface="微软雅黑" panose="020B0503020204020204" pitchFamily="34" charset="-122"/>
              </a:rPr>
              <a:t>Contents</a:t>
            </a:r>
            <a:endParaRPr lang="en-GB" sz="2400" b="1" dirty="0">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984763" y="1412776"/>
            <a:ext cx="1019980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766222" y="2202322"/>
            <a:ext cx="1192345" cy="666786"/>
            <a:chOff x="2215144" y="927951"/>
            <a:chExt cx="1244730" cy="916847"/>
          </a:xfrm>
        </p:grpSpPr>
        <p:sp>
          <p:nvSpPr>
            <p:cNvPr id="46" name="平行四边形 45"/>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7"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01</a:t>
              </a:r>
              <a:endParaRPr lang="zh-CN" altLang="en-US" sz="3735" dirty="0">
                <a:solidFill>
                  <a:schemeClr val="bg1"/>
                </a:solidFill>
                <a:latin typeface="Impact" panose="020B0806030902050204" pitchFamily="34" charset="0"/>
              </a:endParaRPr>
            </a:p>
          </p:txBody>
        </p:sp>
      </p:grpSp>
      <p:grpSp>
        <p:nvGrpSpPr>
          <p:cNvPr id="60" name="组合 59"/>
          <p:cNvGrpSpPr/>
          <p:nvPr/>
        </p:nvGrpSpPr>
        <p:grpSpPr>
          <a:xfrm>
            <a:off x="1671891" y="2220071"/>
            <a:ext cx="4114312" cy="612920"/>
            <a:chOff x="4315150" y="953426"/>
            <a:chExt cx="3857250" cy="540057"/>
          </a:xfrm>
        </p:grpSpPr>
        <p:sp>
          <p:nvSpPr>
            <p:cNvPr id="61" name="矩形 60"/>
            <p:cNvSpPr/>
            <p:nvPr/>
          </p:nvSpPr>
          <p:spPr>
            <a:xfrm>
              <a:off x="4841196" y="1036090"/>
              <a:ext cx="2827147" cy="406783"/>
            </a:xfrm>
            <a:prstGeom prst="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药品基本信息</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平行四边形 6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34" name="组合 33"/>
          <p:cNvGrpSpPr/>
          <p:nvPr/>
        </p:nvGrpSpPr>
        <p:grpSpPr>
          <a:xfrm>
            <a:off x="10608501" y="654444"/>
            <a:ext cx="576064" cy="577112"/>
            <a:chOff x="6084168" y="1274820"/>
            <a:chExt cx="432048" cy="432834"/>
          </a:xfrm>
        </p:grpSpPr>
        <p:sp>
          <p:nvSpPr>
            <p:cNvPr id="35"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36"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37" name="组合 36"/>
          <p:cNvGrpSpPr/>
          <p:nvPr/>
        </p:nvGrpSpPr>
        <p:grpSpPr>
          <a:xfrm>
            <a:off x="8880309" y="654968"/>
            <a:ext cx="576064" cy="576064"/>
            <a:chOff x="4788024" y="1275213"/>
            <a:chExt cx="432048" cy="432048"/>
          </a:xfrm>
        </p:grpSpPr>
        <p:sp>
          <p:nvSpPr>
            <p:cNvPr id="38"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39"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40" name="组合 39"/>
          <p:cNvGrpSpPr/>
          <p:nvPr/>
        </p:nvGrpSpPr>
        <p:grpSpPr>
          <a:xfrm>
            <a:off x="9744406" y="654444"/>
            <a:ext cx="577111" cy="577112"/>
            <a:chOff x="5436096" y="1274820"/>
            <a:chExt cx="432833" cy="432834"/>
          </a:xfrm>
        </p:grpSpPr>
        <p:sp>
          <p:nvSpPr>
            <p:cNvPr id="41"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42"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44" name="组合 43"/>
          <p:cNvGrpSpPr/>
          <p:nvPr/>
        </p:nvGrpSpPr>
        <p:grpSpPr>
          <a:xfrm>
            <a:off x="7152118" y="654444"/>
            <a:ext cx="577111" cy="577112"/>
            <a:chOff x="3491880" y="1274820"/>
            <a:chExt cx="432833" cy="432834"/>
          </a:xfrm>
        </p:grpSpPr>
        <p:sp>
          <p:nvSpPr>
            <p:cNvPr id="75"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76"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77" name="组合 76"/>
          <p:cNvGrpSpPr/>
          <p:nvPr/>
        </p:nvGrpSpPr>
        <p:grpSpPr>
          <a:xfrm>
            <a:off x="8016214" y="654444"/>
            <a:ext cx="577111" cy="577112"/>
            <a:chOff x="4139952" y="1274820"/>
            <a:chExt cx="432833" cy="432834"/>
          </a:xfrm>
        </p:grpSpPr>
        <p:sp>
          <p:nvSpPr>
            <p:cNvPr id="78"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79"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54" name="组合 53"/>
          <p:cNvGrpSpPr/>
          <p:nvPr/>
        </p:nvGrpSpPr>
        <p:grpSpPr>
          <a:xfrm>
            <a:off x="663792" y="3523952"/>
            <a:ext cx="1192345" cy="666786"/>
            <a:chOff x="2215144" y="927951"/>
            <a:chExt cx="1244730" cy="916847"/>
          </a:xfrm>
        </p:grpSpPr>
        <p:sp>
          <p:nvSpPr>
            <p:cNvPr id="55" name="平行四边形 54"/>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6"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03</a:t>
              </a:r>
              <a:endParaRPr lang="zh-CN" altLang="en-US" sz="3735" dirty="0">
                <a:solidFill>
                  <a:schemeClr val="bg1"/>
                </a:solidFill>
                <a:latin typeface="Impact" panose="020B0806030902050204" pitchFamily="34" charset="0"/>
              </a:endParaRPr>
            </a:p>
          </p:txBody>
        </p:sp>
      </p:grpSp>
      <p:grpSp>
        <p:nvGrpSpPr>
          <p:cNvPr id="57" name="组合 56"/>
          <p:cNvGrpSpPr/>
          <p:nvPr/>
        </p:nvGrpSpPr>
        <p:grpSpPr>
          <a:xfrm>
            <a:off x="1569461" y="3541701"/>
            <a:ext cx="4114312" cy="612920"/>
            <a:chOff x="4315150" y="953426"/>
            <a:chExt cx="3857250" cy="540057"/>
          </a:xfrm>
        </p:grpSpPr>
        <p:sp>
          <p:nvSpPr>
            <p:cNvPr id="58" name="矩形 57"/>
            <p:cNvSpPr/>
            <p:nvPr/>
          </p:nvSpPr>
          <p:spPr>
            <a:xfrm>
              <a:off x="4841196" y="1036090"/>
              <a:ext cx="2827147" cy="406783"/>
            </a:xfrm>
            <a:prstGeom prst="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有效性</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平行四边形 58"/>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69" name="组合 68"/>
          <p:cNvGrpSpPr/>
          <p:nvPr/>
        </p:nvGrpSpPr>
        <p:grpSpPr>
          <a:xfrm>
            <a:off x="591342" y="4875565"/>
            <a:ext cx="1192345" cy="666786"/>
            <a:chOff x="2215144" y="927951"/>
            <a:chExt cx="1244730" cy="916847"/>
          </a:xfrm>
        </p:grpSpPr>
        <p:sp>
          <p:nvSpPr>
            <p:cNvPr id="70" name="平行四边形 69"/>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71"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05</a:t>
              </a:r>
              <a:endParaRPr lang="zh-CN" altLang="en-US" sz="3735" dirty="0">
                <a:solidFill>
                  <a:schemeClr val="bg1"/>
                </a:solidFill>
                <a:latin typeface="Impact" panose="020B0806030902050204" pitchFamily="34" charset="0"/>
              </a:endParaRPr>
            </a:p>
          </p:txBody>
        </p:sp>
      </p:grpSp>
      <p:grpSp>
        <p:nvGrpSpPr>
          <p:cNvPr id="72" name="组合 71"/>
          <p:cNvGrpSpPr/>
          <p:nvPr/>
        </p:nvGrpSpPr>
        <p:grpSpPr>
          <a:xfrm>
            <a:off x="1497011" y="4893314"/>
            <a:ext cx="4114312" cy="612920"/>
            <a:chOff x="4315150" y="953426"/>
            <a:chExt cx="3857250" cy="540057"/>
          </a:xfrm>
        </p:grpSpPr>
        <p:sp>
          <p:nvSpPr>
            <p:cNvPr id="73" name="矩形 72"/>
            <p:cNvSpPr/>
            <p:nvPr/>
          </p:nvSpPr>
          <p:spPr>
            <a:xfrm>
              <a:off x="4841196" y="1036090"/>
              <a:ext cx="2827147" cy="406783"/>
            </a:xfrm>
            <a:prstGeom prst="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公平性</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平行四边形 73"/>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80" name="组合 79"/>
          <p:cNvGrpSpPr/>
          <p:nvPr/>
        </p:nvGrpSpPr>
        <p:grpSpPr>
          <a:xfrm>
            <a:off x="6542436" y="2192331"/>
            <a:ext cx="1192345" cy="666786"/>
            <a:chOff x="2215144" y="927951"/>
            <a:chExt cx="1244730" cy="916847"/>
          </a:xfrm>
        </p:grpSpPr>
        <p:sp>
          <p:nvSpPr>
            <p:cNvPr id="81" name="平行四边形 80"/>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82"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02</a:t>
              </a:r>
              <a:endParaRPr lang="zh-CN" altLang="en-US" sz="3735" dirty="0">
                <a:solidFill>
                  <a:schemeClr val="bg1"/>
                </a:solidFill>
                <a:latin typeface="Impact" panose="020B0806030902050204" pitchFamily="34" charset="0"/>
              </a:endParaRPr>
            </a:p>
          </p:txBody>
        </p:sp>
      </p:grpSp>
      <p:grpSp>
        <p:nvGrpSpPr>
          <p:cNvPr id="83" name="组合 82"/>
          <p:cNvGrpSpPr/>
          <p:nvPr/>
        </p:nvGrpSpPr>
        <p:grpSpPr>
          <a:xfrm>
            <a:off x="7448105" y="2210080"/>
            <a:ext cx="4114312" cy="612920"/>
            <a:chOff x="4315150" y="953426"/>
            <a:chExt cx="3857250" cy="540057"/>
          </a:xfrm>
        </p:grpSpPr>
        <p:sp>
          <p:nvSpPr>
            <p:cNvPr id="84" name="矩形 83"/>
            <p:cNvSpPr/>
            <p:nvPr/>
          </p:nvSpPr>
          <p:spPr>
            <a:xfrm>
              <a:off x="4841196" y="1036090"/>
              <a:ext cx="2827147" cy="406783"/>
            </a:xfrm>
            <a:prstGeom prst="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安全性</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5" name="平行四边形 84"/>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86" name="组合 85"/>
          <p:cNvGrpSpPr/>
          <p:nvPr/>
        </p:nvGrpSpPr>
        <p:grpSpPr>
          <a:xfrm>
            <a:off x="6437504" y="3526452"/>
            <a:ext cx="1192345" cy="666786"/>
            <a:chOff x="2215144" y="927951"/>
            <a:chExt cx="1244730" cy="916847"/>
          </a:xfrm>
        </p:grpSpPr>
        <p:sp>
          <p:nvSpPr>
            <p:cNvPr id="87" name="平行四边形 86"/>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88"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04</a:t>
              </a:r>
              <a:endParaRPr lang="zh-CN" altLang="en-US" sz="3735" dirty="0">
                <a:solidFill>
                  <a:schemeClr val="bg1"/>
                </a:solidFill>
                <a:latin typeface="Impact" panose="020B0806030902050204" pitchFamily="34" charset="0"/>
              </a:endParaRPr>
            </a:p>
          </p:txBody>
        </p:sp>
      </p:grpSp>
      <p:grpSp>
        <p:nvGrpSpPr>
          <p:cNvPr id="89" name="组合 88"/>
          <p:cNvGrpSpPr/>
          <p:nvPr/>
        </p:nvGrpSpPr>
        <p:grpSpPr>
          <a:xfrm>
            <a:off x="7343173" y="3544201"/>
            <a:ext cx="4114312" cy="612920"/>
            <a:chOff x="4315150" y="953426"/>
            <a:chExt cx="3857250" cy="540057"/>
          </a:xfrm>
        </p:grpSpPr>
        <p:sp>
          <p:nvSpPr>
            <p:cNvPr id="90" name="矩形 89"/>
            <p:cNvSpPr/>
            <p:nvPr/>
          </p:nvSpPr>
          <p:spPr>
            <a:xfrm>
              <a:off x="4841196" y="1036090"/>
              <a:ext cx="2827147" cy="406783"/>
            </a:xfrm>
            <a:prstGeom prst="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创新性</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1" name="平行四边形 90"/>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65">
                <a:latin typeface="Impact" panose="020B0806030902050204" pitchFamily="34" charset="0"/>
              </a:endParaRPr>
            </a:p>
          </p:txBody>
        </p:sp>
        <p:sp>
          <p:nvSpPr>
            <p:cNvPr id="4" name="文本框 9"/>
            <p:cNvSpPr txBox="1"/>
            <p:nvPr/>
          </p:nvSpPr>
          <p:spPr>
            <a:xfrm>
              <a:off x="2393075" y="927951"/>
              <a:ext cx="1066799" cy="916847"/>
            </a:xfrm>
            <a:prstGeom prst="rect">
              <a:avLst/>
            </a:prstGeom>
            <a:noFill/>
          </p:spPr>
          <p:txBody>
            <a:bodyPr wrap="square" rtlCol="0">
              <a:spAutoFit/>
            </a:bodyPr>
            <a:p>
              <a:r>
                <a:rPr lang="en-US" altLang="zh-CN" sz="3735" dirty="0">
                  <a:solidFill>
                    <a:schemeClr val="bg1"/>
                  </a:solidFill>
                  <a:latin typeface="Impact" panose="020B0806030902050204" pitchFamily="34" charset="0"/>
                </a:rPr>
                <a:t>01</a:t>
              </a:r>
              <a:endParaRPr lang="zh-CN" altLang="en-US" sz="3735" dirty="0">
                <a:solidFill>
                  <a:schemeClr val="bg1"/>
                </a:solidFill>
                <a:latin typeface="Impact" panose="020B0806030902050204" pitchFamily="34" charset="0"/>
              </a:endParaRP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6783"/>
            </a:xfrm>
            <a:prstGeom prst="rect">
              <a:avLst/>
            </a:prstGeom>
            <a:ln w="15875">
              <a:noFill/>
            </a:ln>
          </p:spPr>
          <p:txBody>
            <a:bodyPr wrap="square" lIns="91440" tIns="45720" rIns="91440" bIns="45720">
              <a:spAutoFit/>
            </a:bodyPr>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药品基本信息（</a:t>
              </a:r>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1/2</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p>
              <a:pPr algn="ctr"/>
              <a:endParaRPr lang="zh-CN" altLang="en-US" sz="2135" b="1" dirty="0">
                <a:solidFill>
                  <a:schemeClr val="tx1">
                    <a:lumMod val="75000"/>
                    <a:lumOff val="25000"/>
                  </a:schemeClr>
                </a:solidFill>
              </a:endParaRPr>
            </a:p>
          </p:txBody>
        </p:sp>
      </p:grpSp>
      <p:graphicFrame>
        <p:nvGraphicFramePr>
          <p:cNvPr id="408" name="table 408"/>
          <p:cNvGraphicFramePr>
            <a:graphicFrameLocks noGrp="1"/>
          </p:cNvGraphicFramePr>
          <p:nvPr>
            <p:custDataLst>
              <p:tags r:id="rId1"/>
            </p:custDataLst>
          </p:nvPr>
        </p:nvGraphicFramePr>
        <p:xfrm>
          <a:off x="376555" y="951230"/>
          <a:ext cx="5664835" cy="5781675"/>
        </p:xfrm>
        <a:graphic>
          <a:graphicData uri="http://schemas.openxmlformats.org/drawingml/2006/table">
            <a:tbl>
              <a:tblPr/>
              <a:tblGrid>
                <a:gridCol w="211455"/>
                <a:gridCol w="828675"/>
                <a:gridCol w="1893570"/>
                <a:gridCol w="1361440"/>
                <a:gridCol w="1271905"/>
                <a:gridCol w="97790"/>
              </a:tblGrid>
              <a:tr h="139700">
                <a:tc>
                  <a:txBody>
                    <a:bodyPr/>
                    <a:p>
                      <a:pPr algn="l" rtl="0" eaLnBrk="0">
                        <a:lnSpc>
                          <a:spcPts val="925"/>
                        </a:lnSpc>
                      </a:pPr>
                      <a:endParaRPr sz="700" dirty="0">
                        <a:latin typeface="Arial" panose="020B0604020202020204"/>
                        <a:ea typeface="Arial" panose="020B0604020202020204"/>
                        <a:cs typeface="Arial" panose="020B0604020202020204"/>
                      </a:endParaRPr>
                    </a:p>
                  </a:txBody>
                  <a:tcPr marL="0" marR="0" marT="0" marB="0" vert="horz">
                    <a:lnL w="9525" cap="flat" cmpd="sng" algn="ctr">
                      <a:solidFill>
                        <a:srgbClr val="7F7F7F"/>
                      </a:solidFill>
                      <a:prstDash val="solid"/>
                      <a:round/>
                      <a:headEnd type="none" w="med" len="med"/>
                      <a:tailEnd type="none" w="med" len="med"/>
                    </a:lnL>
                    <a:lnR>
                      <a:noFill/>
                    </a:lnR>
                    <a:lnT w="9525" cap="flat" cmpd="sng" algn="ctr">
                      <a:solidFill>
                        <a:srgbClr val="7F7F7F"/>
                      </a:solidFill>
                      <a:prstDash val="solid"/>
                      <a:round/>
                      <a:headEnd type="none" w="med" len="med"/>
                      <a:tailEnd type="none" w="med" len="med"/>
                    </a:lnT>
                    <a:lnB>
                      <a:noFill/>
                    </a:lnB>
                  </a:tcPr>
                </a:tc>
                <a:tc>
                  <a:txBody>
                    <a:bodyPr/>
                    <a:p>
                      <a:pPr algn="l" rtl="0" eaLnBrk="0">
                        <a:lnSpc>
                          <a:spcPts val="925"/>
                        </a:lnSpc>
                      </a:pPr>
                      <a:endParaRPr sz="700" dirty="0">
                        <a:latin typeface="Arial" panose="020B0604020202020204"/>
                        <a:ea typeface="Arial" panose="020B0604020202020204"/>
                        <a:cs typeface="Arial" panose="020B0604020202020204"/>
                      </a:endParaRPr>
                    </a:p>
                  </a:txBody>
                  <a:tcPr marL="0" marR="0" marT="0" marB="0" vert="horz">
                    <a:lnL>
                      <a:noFill/>
                    </a:lnL>
                    <a:lnR>
                      <a:noFill/>
                    </a:lnR>
                    <a:lnT w="9525" cap="flat" cmpd="sng" algn="ctr">
                      <a:solidFill>
                        <a:srgbClr val="7F7F7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p>
                      <a:pPr algn="l" rtl="0" eaLnBrk="0">
                        <a:lnSpc>
                          <a:spcPts val="925"/>
                        </a:lnSpc>
                      </a:pPr>
                      <a:endParaRPr sz="700" dirty="0">
                        <a:latin typeface="Arial" panose="020B0604020202020204"/>
                        <a:ea typeface="Arial" panose="020B0604020202020204"/>
                        <a:cs typeface="Arial" panose="020B0604020202020204"/>
                      </a:endParaRPr>
                    </a:p>
                  </a:txBody>
                  <a:tcPr marL="0" marR="0" marT="0" marB="0" vert="horz">
                    <a:lnL>
                      <a:noFill/>
                    </a:lnL>
                    <a:lnR>
                      <a:noFill/>
                    </a:lnR>
                    <a:lnT w="9525" cap="flat" cmpd="sng" algn="ctr">
                      <a:solidFill>
                        <a:srgbClr val="7F7F7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p>
                      <a:pPr algn="l" rtl="0" eaLnBrk="0">
                        <a:lnSpc>
                          <a:spcPts val="925"/>
                        </a:lnSpc>
                      </a:pPr>
                      <a:endParaRPr sz="700" dirty="0">
                        <a:latin typeface="Arial" panose="020B0604020202020204"/>
                        <a:ea typeface="Arial" panose="020B0604020202020204"/>
                        <a:cs typeface="Arial" panose="020B0604020202020204"/>
                      </a:endParaRPr>
                    </a:p>
                  </a:txBody>
                  <a:tcPr marL="0" marR="0" marT="0" marB="0" vert="horz">
                    <a:lnL>
                      <a:noFill/>
                    </a:lnL>
                    <a:lnR>
                      <a:noFill/>
                    </a:lnR>
                    <a:lnT w="9525" cap="flat" cmpd="sng" algn="ctr">
                      <a:solidFill>
                        <a:srgbClr val="7F7F7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p>
                      <a:pPr algn="l" rtl="0" eaLnBrk="0">
                        <a:lnSpc>
                          <a:spcPts val="925"/>
                        </a:lnSpc>
                      </a:pPr>
                      <a:endParaRPr sz="700" dirty="0">
                        <a:latin typeface="Arial" panose="020B0604020202020204"/>
                        <a:ea typeface="Arial" panose="020B0604020202020204"/>
                        <a:cs typeface="Arial" panose="020B0604020202020204"/>
                      </a:endParaRPr>
                    </a:p>
                  </a:txBody>
                  <a:tcPr marL="0" marR="0" marT="0" marB="0" vert="horz">
                    <a:lnL>
                      <a:noFill/>
                    </a:lnL>
                    <a:lnR>
                      <a:noFill/>
                    </a:lnR>
                    <a:lnT w="9525" cap="flat" cmpd="sng" algn="ctr">
                      <a:solidFill>
                        <a:srgbClr val="7F7F7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rowSpan="8">
                  <a:txBody>
                    <a:bodyPr/>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274955">
                <a:tc>
                  <a:txBody>
                    <a:bodyPr/>
                    <a:p>
                      <a:pPr algn="l" rtl="0" eaLnBrk="0">
                        <a:lnSpc>
                          <a:spcPct val="100000"/>
                        </a:lnSpc>
                        <a:buNone/>
                      </a:pPr>
                      <a:endParaRPr lang="zh-CN" altLang="en-US" sz="1000" dirty="0">
                        <a:latin typeface="Arial" panose="020B0604020202020204"/>
                        <a:ea typeface="Arial" panose="020B0604020202020204"/>
                        <a:cs typeface="Arial" panose="020B0604020202020204"/>
                      </a:endParaRPr>
                    </a:p>
                  </a:txBody>
                  <a:tcPr marL="0" marR="0" marT="0" marB="0" vert="horz">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p>
                      <a:pPr algn="ctr" rtl="0" eaLnBrk="0">
                        <a:lnSpc>
                          <a:spcPct val="107000"/>
                        </a:lnSpc>
                        <a:buNone/>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通用名</a:t>
                      </a:r>
                      <a:endParaRPr lang="zh-CN" altLang="en-US" sz="1400" b="1"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dash"/>
                      <a:round/>
                      <a:headEnd type="none" w="med" len="med"/>
                      <a:tailEnd type="none" w="med" len="med"/>
                    </a:lnT>
                    <a:lnB w="12700" cap="flat" cmpd="sng" algn="ctr">
                      <a:solidFill>
                        <a:srgbClr val="FFFFFF"/>
                      </a:solidFill>
                      <a:prstDash val="solid"/>
                      <a:round/>
                      <a:headEnd type="none" w="med" len="med"/>
                      <a:tailEnd type="none" w="med" len="med"/>
                    </a:lnB>
                    <a:solidFill>
                      <a:srgbClr val="FCE7E7"/>
                    </a:solidFill>
                  </a:tcPr>
                </a:tc>
                <a:tc gridSpan="3">
                  <a:txBody>
                    <a:bodyPr/>
                    <a:p>
                      <a:pPr algn="l" rtl="0" eaLnBrk="0">
                        <a:lnSpc>
                          <a:spcPct val="115000"/>
                        </a:lnSpc>
                        <a:buNone/>
                      </a:pPr>
                      <a:r>
                        <a:rPr lang="zh-CN" sz="1400" b="1" kern="0" dirty="0">
                          <a:latin typeface="微软雅黑" panose="020B0503020204020204" pitchFamily="34" charset="-122"/>
                          <a:ea typeface="微软雅黑" panose="020B0503020204020204" pitchFamily="34" charset="-122"/>
                          <a:cs typeface="微软雅黑" panose="020B0503020204020204" pitchFamily="34" charset="-122"/>
                          <a:sym typeface="+mn-ea"/>
                        </a:rPr>
                        <a:t>尼莫地平口服溶液</a:t>
                      </a:r>
                      <a:endParaRPr lang="zh-CN"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274320">
                <a:tc>
                  <a:txBody>
                    <a:bodyPr/>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p>
                      <a:pPr algn="ctr" rtl="0" eaLnBrk="0">
                        <a:lnSpc>
                          <a:spcPct val="107000"/>
                        </a:lnSpc>
                      </a:pPr>
                      <a:r>
                        <a:rPr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注册规格</a:t>
                      </a:r>
                      <a:endParaRPr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dash"/>
                      <a:round/>
                      <a:headEnd type="none" w="med" len="med"/>
                      <a:tailEnd type="none" w="med" len="med"/>
                    </a:lnT>
                    <a:lnB w="12700" cap="flat" cmpd="sng" algn="ctr">
                      <a:solidFill>
                        <a:srgbClr val="FFFFFF"/>
                      </a:solidFill>
                      <a:prstDash val="solid"/>
                      <a:round/>
                      <a:headEnd type="none" w="med" len="med"/>
                      <a:tailEnd type="none" w="med" len="med"/>
                    </a:lnB>
                    <a:solidFill>
                      <a:srgbClr val="FCE7E7"/>
                    </a:solidFill>
                  </a:tcPr>
                </a:tc>
                <a:tc gridSpan="3">
                  <a:txBody>
                    <a:bodyPr/>
                    <a:p>
                      <a:pPr algn="l" rtl="0" eaLnBrk="0">
                        <a:lnSpc>
                          <a:spcPct val="115000"/>
                        </a:lnSpc>
                      </a:pPr>
                      <a:r>
                        <a:rPr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237ml：1.422g</a:t>
                      </a:r>
                      <a:endParaRPr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810260">
                <a:tc>
                  <a:txBody>
                    <a:bodyPr/>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p>
                      <a:pPr algn="ctr" rtl="0" eaLnBrk="0">
                        <a:lnSpc>
                          <a:spcPct val="110000"/>
                        </a:lnSpc>
                      </a:pPr>
                      <a:r>
                        <a:rPr sz="1400" b="1" kern="0" spc="-10" dirty="0">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适应症</a:t>
                      </a:r>
                      <a:endParaRPr sz="1400" b="1" kern="0" spc="-10" dirty="0">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7E7"/>
                    </a:solidFill>
                  </a:tcPr>
                </a:tc>
                <a:tc gridSpan="3">
                  <a:txBody>
                    <a:bodyPr/>
                    <a:p>
                      <a:pPr algn="l" rtl="0" eaLnBrk="0">
                        <a:lnSpc>
                          <a:spcPct val="105000"/>
                        </a:lnSpc>
                      </a:pPr>
                      <a:r>
                        <a:rPr sz="1400" b="1" kern="0" dirty="0">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本品适用于颅内囊性动脉瘤破裂的蛛网膜下腔出血(SAH)成人患者，通过降低缺而性神经损伤的发生率和严重程度来改善患者神经系统预后，无论患者发作后的神经状况如何(即Hunt和Hess 1-5级)。</a:t>
                      </a:r>
                      <a:endParaRPr sz="1400" b="1" kern="0" dirty="0">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1463040">
                <a:tc>
                  <a:txBody>
                    <a:bodyPr/>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p>
                      <a:pPr algn="ctr" rtl="0" eaLnBrk="0">
                        <a:lnSpc>
                          <a:spcPct val="8000"/>
                        </a:lnSpc>
                      </a:pPr>
                      <a:r>
                        <a:rPr 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参照药品</a:t>
                      </a:r>
                      <a:endParaRPr 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7E7"/>
                    </a:solidFill>
                  </a:tcPr>
                </a:tc>
                <a:tc gridSpan="3">
                  <a:txBody>
                    <a:bodyPr/>
                    <a:p>
                      <a:pPr indent="0" algn="l" rtl="0" eaLnBrk="0" fontAlgn="auto">
                        <a:lnSpc>
                          <a:spcPct val="100000"/>
                        </a:lnSpc>
                      </a:pPr>
                      <a:r>
                        <a:rPr lang="en-US" sz="1200" b="1" kern="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sz="1200" b="1" kern="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rtl="0" eaLnBrk="0" fontAlgn="auto">
                        <a:lnSpc>
                          <a:spcPct val="100000"/>
                        </a:lnSpc>
                      </a:pPr>
                      <a:r>
                        <a:rPr lang="zh-CN" altLang="en-US" sz="1400" b="1" kern="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参照药品建议：尼莫地平注射液 +    尼莫地平片/胶囊</a:t>
                      </a:r>
                      <a:endParaRPr lang="zh-CN" altLang="en-US" sz="1400" b="1" kern="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rtl="0" eaLnBrk="0" fontAlgn="auto">
                        <a:lnSpc>
                          <a:spcPct val="100000"/>
                        </a:lnSpc>
                      </a:pPr>
                      <a:endParaRPr lang="zh-CN" altLang="en-US" sz="1400" b="1" kern="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rtl="0" eaLnBrk="0" fontAlgn="auto">
                        <a:lnSpc>
                          <a:spcPct val="100000"/>
                        </a:lnSpc>
                      </a:pPr>
                      <a:r>
                        <a:rPr lang="zh-CN" altLang="en-US" sz="1400" b="1" kern="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根据说明书及指南推荐 ，蛛网膜下腔出血(SAH) 患者尼莫地平注射液治疗5-14天后序贯使用口服剂型 给药7天。 本品可替代该序贯疗法 ，减少给药操作 ，减少不良反应 ，方便患者用药</a:t>
                      </a:r>
                      <a:endParaRPr lang="zh-CN" altLang="en-US" sz="1400" b="1" kern="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12700" cap="flat" cmpd="sng" algn="ctr">
                      <a:solidFill>
                        <a:srgbClr val="FFFFFF"/>
                      </a:solidFill>
                      <a:prstDash val="solid"/>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12700" cap="flat" cmpd="sng" algn="ctr">
                      <a:solidFill>
                        <a:srgbClr val="FFFFFF"/>
                      </a:solidFill>
                      <a:prstDash val="solid"/>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12700" cap="flat" cmpd="sng" algn="ctr">
                      <a:solidFill>
                        <a:srgbClr val="FFFFFF"/>
                      </a:solidFill>
                      <a:prstDash val="solid"/>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297815">
                <a:tc>
                  <a:txBody>
                    <a:bodyPr/>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p>
                      <a:pPr algn="ctr" rtl="0" eaLnBrk="0">
                        <a:lnSpc>
                          <a:spcPct val="188000"/>
                        </a:lnSpc>
                      </a:pPr>
                      <a:r>
                        <a:rPr sz="1200" b="1" kern="0" spc="-2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中国获批</a:t>
                      </a:r>
                      <a:endParaRPr sz="1200" b="1" kern="0" spc="-2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a:p>
                      <a:pPr algn="ctr" rtl="0" eaLnBrk="0">
                        <a:lnSpc>
                          <a:spcPct val="188000"/>
                        </a:lnSpc>
                      </a:pPr>
                      <a:r>
                        <a:rPr sz="1200" b="1" kern="0" spc="-2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时间</a:t>
                      </a:r>
                      <a:endParaRPr sz="1200"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7E7"/>
                    </a:solidFill>
                  </a:tcPr>
                </a:tc>
                <a:tc>
                  <a:txBody>
                    <a:bodyPr/>
                    <a:p>
                      <a:pPr algn="l" rtl="0" eaLnBrk="0">
                        <a:lnSpc>
                          <a:spcPct val="197000"/>
                        </a:lnSpc>
                      </a:pPr>
                      <a:endParaRPr sz="1000" b="1" dirty="0">
                        <a:latin typeface="Arial" panose="020B0604020202020204"/>
                        <a:ea typeface="Arial" panose="020B0604020202020204"/>
                        <a:cs typeface="Arial" panose="020B0604020202020204"/>
                      </a:endParaRPr>
                    </a:p>
                    <a:p>
                      <a:pPr marL="189230" algn="l" rtl="0" eaLnBrk="0">
                        <a:lnSpc>
                          <a:spcPct val="97000"/>
                        </a:lnSpc>
                        <a:spcBef>
                          <a:spcPts val="0"/>
                        </a:spcBef>
                      </a:pPr>
                      <a:r>
                        <a:rPr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202</a:t>
                      </a:r>
                      <a:r>
                        <a:rPr lang="en-US"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4</a:t>
                      </a:r>
                      <a:r>
                        <a:rPr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年</a:t>
                      </a:r>
                      <a:r>
                        <a:rPr lang="en-US"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06</a:t>
                      </a:r>
                      <a:r>
                        <a:rPr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月</a:t>
                      </a:r>
                      <a:r>
                        <a:rPr lang="en-US"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28</a:t>
                      </a:r>
                      <a:r>
                        <a:rPr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日</a:t>
                      </a:r>
                      <a:endParaRPr sz="1400" b="1"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a:txBody>
                    <a:bodyPr/>
                    <a:p>
                      <a:pPr algn="l" rtl="0" eaLnBrk="0">
                        <a:lnSpc>
                          <a:spcPct val="110000"/>
                        </a:lnSpc>
                      </a:pPr>
                      <a:endParaRPr sz="700" b="1" dirty="0">
                        <a:latin typeface="Arial" panose="020B0604020202020204"/>
                        <a:ea typeface="Arial" panose="020B0604020202020204"/>
                        <a:cs typeface="Arial" panose="020B0604020202020204"/>
                      </a:endParaRPr>
                    </a:p>
                    <a:p>
                      <a:pPr marL="199390" indent="8890" algn="l" rtl="0" eaLnBrk="0">
                        <a:lnSpc>
                          <a:spcPct val="99000"/>
                        </a:lnSpc>
                        <a:spcBef>
                          <a:spcPts val="5"/>
                        </a:spcBef>
                      </a:pPr>
                      <a:r>
                        <a:rPr sz="1200" b="1" kern="0" spc="-3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目前大陆地区</a:t>
                      </a:r>
                      <a:r>
                        <a:rPr sz="1200" b="1"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1200" b="1" kern="0" spc="-2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同通用名药品</a:t>
                      </a:r>
                      <a:r>
                        <a:rPr sz="12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1200" b="1" kern="0" spc="-2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的上市情况</a:t>
                      </a:r>
                      <a:endParaRPr sz="1200" b="1"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D9D9D9"/>
                      </a:solidFill>
                      <a:prstDash val="dash"/>
                      <a:round/>
                      <a:headEnd type="none" w="med" len="med"/>
                      <a:tailEnd type="none" w="med" len="med"/>
                    </a:lnB>
                    <a:solidFill>
                      <a:srgbClr val="FCE7E7"/>
                    </a:solidFill>
                  </a:tcPr>
                </a:tc>
                <a:tc>
                  <a:txBody>
                    <a:bodyPr/>
                    <a:p>
                      <a:pPr algn="l" rtl="0" eaLnBrk="0">
                        <a:lnSpc>
                          <a:spcPct val="117000"/>
                        </a:lnSpc>
                      </a:pPr>
                      <a:endParaRPr sz="1000" b="1" dirty="0">
                        <a:latin typeface="Arial" panose="020B0604020202020204"/>
                        <a:ea typeface="Arial" panose="020B0604020202020204"/>
                        <a:cs typeface="Arial" panose="020B0604020202020204"/>
                      </a:endParaRPr>
                    </a:p>
                    <a:p>
                      <a:pPr algn="l" rtl="0" eaLnBrk="0">
                        <a:lnSpc>
                          <a:spcPct val="117000"/>
                        </a:lnSpc>
                      </a:pPr>
                      <a:endParaRPr sz="1000" b="1" dirty="0">
                        <a:latin typeface="Arial" panose="020B0604020202020204"/>
                        <a:ea typeface="Arial" panose="020B0604020202020204"/>
                        <a:cs typeface="Arial" panose="020B0604020202020204"/>
                      </a:endParaRPr>
                    </a:p>
                    <a:p>
                      <a:pPr algn="l" rtl="0" eaLnBrk="0">
                        <a:lnSpc>
                          <a:spcPct val="9000"/>
                        </a:lnSpc>
                      </a:pPr>
                      <a:endParaRPr sz="1400" b="1" dirty="0">
                        <a:latin typeface="Arial" panose="020B0604020202020204"/>
                        <a:ea typeface="Arial" panose="020B0604020202020204"/>
                        <a:cs typeface="Arial" panose="020B0604020202020204"/>
                      </a:endParaRPr>
                    </a:p>
                    <a:p>
                      <a:pPr marL="191135" algn="l" rtl="0" eaLnBrk="0">
                        <a:lnSpc>
                          <a:spcPct val="97000"/>
                        </a:lnSpc>
                      </a:pPr>
                      <a:r>
                        <a:rPr lang="en-US" altLang="zh-CN"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家</a:t>
                      </a:r>
                      <a:endParaRPr lang="zh-CN" altLang="en-US"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D9D9D9"/>
                      </a:solidFill>
                      <a:prstDash val="dash"/>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981710">
                <a:tc>
                  <a:txBody>
                    <a:bodyPr/>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vert="horz">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p>
                      <a:pPr algn="ctr" rtl="0" eaLnBrk="0">
                        <a:lnSpc>
                          <a:spcPct val="150000"/>
                        </a:lnSpc>
                      </a:pPr>
                      <a:r>
                        <a:rPr sz="12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全球首次上市时间及国家/地区</a:t>
                      </a:r>
                      <a:endParaRPr sz="12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7E7"/>
                    </a:solidFill>
                  </a:tcPr>
                </a:tc>
                <a:tc>
                  <a:txBody>
                    <a:bodyPr/>
                    <a:p>
                      <a:pPr algn="l" rtl="0" eaLnBrk="0">
                        <a:lnSpc>
                          <a:spcPct val="114000"/>
                        </a:lnSpc>
                      </a:pPr>
                      <a:r>
                        <a:rPr sz="1000" b="1" dirty="0">
                          <a:latin typeface="微软雅黑" panose="020B0503020204020204" pitchFamily="34" charset="-122"/>
                          <a:ea typeface="微软雅黑" panose="020B0503020204020204" pitchFamily="34" charset="-122"/>
                          <a:cs typeface="微软雅黑" panose="020B0503020204020204" pitchFamily="34" charset="-122"/>
                        </a:rPr>
                        <a:t>2013年和2020年FDA先后批准Arbor Pharmaceuticals, LLC的3mg/ml和6mg/ml规格的尼莫地平口服溶液剂上市，商品名为Nymalize。</a:t>
                      </a:r>
                      <a:endParaRPr lang="zh-CN" sz="1000" b="1"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a:txBody>
                    <a:bodyPr/>
                    <a:p>
                      <a:pPr algn="l" rtl="0" eaLnBrk="0">
                        <a:lnSpc>
                          <a:spcPct val="169000"/>
                        </a:lnSpc>
                      </a:pPr>
                      <a:endParaRPr sz="1000" b="1" dirty="0">
                        <a:latin typeface="Arial" panose="020B0604020202020204"/>
                        <a:ea typeface="Arial" panose="020B0604020202020204"/>
                        <a:cs typeface="Arial" panose="020B0604020202020204"/>
                      </a:endParaRPr>
                    </a:p>
                    <a:p>
                      <a:pPr marL="193675" algn="l" rtl="0" eaLnBrk="0">
                        <a:lnSpc>
                          <a:spcPct val="89000"/>
                        </a:lnSpc>
                        <a:spcBef>
                          <a:spcPts val="0"/>
                        </a:spcBef>
                      </a:pPr>
                      <a:r>
                        <a:rPr sz="1200" b="1" kern="0" spc="-2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是否为OTC</a:t>
                      </a:r>
                      <a:endParaRPr sz="1200" b="1" dirty="0">
                        <a:latin typeface="微软雅黑" panose="020B0503020204020204" pitchFamily="34" charset="-122"/>
                        <a:ea typeface="微软雅黑" panose="020B0503020204020204" pitchFamily="34" charset="-122"/>
                        <a:cs typeface="微软雅黑" panose="020B0503020204020204" pitchFamily="34" charset="-122"/>
                      </a:endParaRPr>
                    </a:p>
                    <a:p>
                      <a:pPr marL="193675" algn="l" rtl="0" eaLnBrk="0">
                        <a:lnSpc>
                          <a:spcPts val="1565"/>
                        </a:lnSpc>
                      </a:pPr>
                      <a:r>
                        <a:rPr sz="12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药品</a:t>
                      </a:r>
                      <a:endParaRPr sz="1200" b="1"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solidFill>
                      <a:srgbClr val="FCE7E7"/>
                    </a:solidFill>
                  </a:tcPr>
                </a:tc>
                <a:tc>
                  <a:txBody>
                    <a:bodyPr/>
                    <a:p>
                      <a:pPr algn="l" rtl="0" eaLnBrk="0">
                        <a:lnSpc>
                          <a:spcPct val="114000"/>
                        </a:lnSpc>
                      </a:pPr>
                      <a:endParaRPr sz="1000" b="1" dirty="0">
                        <a:latin typeface="Arial" panose="020B0604020202020204"/>
                        <a:ea typeface="Arial" panose="020B0604020202020204"/>
                        <a:cs typeface="Arial" panose="020B0604020202020204"/>
                      </a:endParaRPr>
                    </a:p>
                    <a:p>
                      <a:pPr algn="l" rtl="0" eaLnBrk="0">
                        <a:lnSpc>
                          <a:spcPct val="115000"/>
                        </a:lnSpc>
                      </a:pPr>
                      <a:endParaRPr sz="1000" b="1" dirty="0">
                        <a:latin typeface="Arial" panose="020B0604020202020204"/>
                        <a:ea typeface="Arial" panose="020B0604020202020204"/>
                        <a:cs typeface="Arial" panose="020B0604020202020204"/>
                      </a:endParaRPr>
                    </a:p>
                    <a:p>
                      <a:pPr marL="189230" algn="l" rtl="0" eaLnBrk="0">
                        <a:lnSpc>
                          <a:spcPct val="98000"/>
                        </a:lnSpc>
                        <a:spcBef>
                          <a:spcPts val="5"/>
                        </a:spcBef>
                      </a:pPr>
                      <a:r>
                        <a:rPr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否</a:t>
                      </a:r>
                      <a:endParaRPr sz="1400" b="1"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0">
                <a:tc>
                  <a:txBody>
                    <a:bodyPr/>
                    <a:p>
                      <a:pPr algn="l" rtl="0" eaLnBrk="0">
                        <a:lnSpc>
                          <a:spcPts val="450"/>
                        </a:lnSpc>
                      </a:pPr>
                      <a:endParaRPr sz="300" dirty="0">
                        <a:latin typeface="Arial" panose="020B0604020202020204"/>
                        <a:ea typeface="Arial" panose="020B0604020202020204"/>
                        <a:cs typeface="Arial" panose="020B0604020202020204"/>
                      </a:endParaRPr>
                    </a:p>
                  </a:txBody>
                  <a:tcPr marL="0" marR="0" marT="0" marB="0" vert="horz">
                    <a:lnL w="9525" cap="flat" cmpd="sng" algn="ctr">
                      <a:solidFill>
                        <a:srgbClr val="7F7F7F"/>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tcPr>
                </a:tc>
                <a:tc>
                  <a:txBody>
                    <a:bodyPr/>
                    <a:p>
                      <a:pPr algn="l" rtl="0" eaLnBrk="0">
                        <a:lnSpc>
                          <a:spcPts val="450"/>
                        </a:lnSpc>
                      </a:pPr>
                      <a:endParaRPr sz="300" dirty="0">
                        <a:latin typeface="Arial" panose="020B0604020202020204"/>
                        <a:ea typeface="Arial" panose="020B0604020202020204"/>
                        <a:cs typeface="Arial" panose="020B0604020202020204"/>
                      </a:endParaRPr>
                    </a:p>
                  </a:txBody>
                  <a:tcPr marL="0" marR="0" marT="0" marB="0" vert="horz">
                    <a:lnL>
                      <a:noFill/>
                    </a:lnL>
                    <a:lnR>
                      <a:noFill/>
                    </a:lnR>
                    <a:lnT w="12700" cap="flat" cmpd="sng" algn="ctr">
                      <a:solidFill>
                        <a:srgbClr val="FFFFF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c>
                  <a:txBody>
                    <a:bodyPr/>
                    <a:p>
                      <a:pPr algn="l" rtl="0" eaLnBrk="0">
                        <a:lnSpc>
                          <a:spcPts val="450"/>
                        </a:lnSpc>
                      </a:pPr>
                      <a:endParaRPr sz="300" dirty="0">
                        <a:latin typeface="Arial" panose="020B0604020202020204"/>
                        <a:ea typeface="Arial" panose="020B0604020202020204"/>
                        <a:cs typeface="Arial" panose="020B0604020202020204"/>
                      </a:endParaRPr>
                    </a:p>
                  </a:txBody>
                  <a:tcPr marL="0" marR="0" marT="0" marB="0" vert="horz">
                    <a:lnL>
                      <a:noFill/>
                    </a:lnL>
                    <a:lnR>
                      <a:noFill/>
                    </a:lnR>
                    <a:lnT w="6350" cap="flat" cmpd="sng" algn="ctr">
                      <a:solidFill>
                        <a:srgbClr val="D9D9D9"/>
                      </a:solidFill>
                      <a:prstDash val="dash"/>
                      <a:round/>
                      <a:headEnd type="none" w="med" len="med"/>
                      <a:tailEnd type="none" w="med" len="med"/>
                    </a:lnT>
                    <a:lnB w="9525" cap="flat" cmpd="sng" algn="ctr">
                      <a:solidFill>
                        <a:srgbClr val="7F7F7F"/>
                      </a:solidFill>
                      <a:prstDash val="solid"/>
                      <a:round/>
                      <a:headEnd type="none" w="med" len="med"/>
                      <a:tailEnd type="none" w="med" len="med"/>
                    </a:lnB>
                  </a:tcPr>
                </a:tc>
                <a:tc>
                  <a:txBody>
                    <a:bodyPr/>
                    <a:p>
                      <a:pPr algn="l" rtl="0" eaLnBrk="0">
                        <a:lnSpc>
                          <a:spcPts val="450"/>
                        </a:lnSpc>
                      </a:pPr>
                      <a:endParaRPr sz="300" dirty="0">
                        <a:latin typeface="Arial" panose="020B0604020202020204"/>
                        <a:ea typeface="Arial" panose="020B0604020202020204"/>
                        <a:cs typeface="Arial" panose="020B0604020202020204"/>
                      </a:endParaRPr>
                    </a:p>
                  </a:txBody>
                  <a:tcPr marL="0" marR="0" marT="0" marB="0" vert="horz">
                    <a:lnL>
                      <a:noFill/>
                    </a:lnL>
                    <a:lnR>
                      <a:noFill/>
                    </a:lnR>
                    <a:lnT w="6350" cap="flat" cmpd="sng" algn="ctr">
                      <a:solidFill>
                        <a:srgbClr val="D9D9D9"/>
                      </a:solidFill>
                      <a:prstDash val="dash"/>
                      <a:round/>
                      <a:headEnd type="none" w="med" len="med"/>
                      <a:tailEnd type="none" w="med" len="med"/>
                    </a:lnT>
                    <a:lnB w="9525" cap="flat" cmpd="sng" algn="ctr">
                      <a:solidFill>
                        <a:srgbClr val="7F7F7F"/>
                      </a:solidFill>
                      <a:prstDash val="solid"/>
                      <a:round/>
                      <a:headEnd type="none" w="med" len="med"/>
                      <a:tailEnd type="none" w="med" len="med"/>
                    </a:lnB>
                  </a:tcPr>
                </a:tc>
                <a:tc>
                  <a:txBody>
                    <a:bodyPr/>
                    <a:p>
                      <a:pPr algn="l" rtl="0" eaLnBrk="0">
                        <a:lnSpc>
                          <a:spcPts val="450"/>
                        </a:lnSpc>
                      </a:pPr>
                      <a:endParaRPr sz="300" dirty="0">
                        <a:latin typeface="Arial" panose="020B0604020202020204"/>
                        <a:ea typeface="Arial" panose="020B0604020202020204"/>
                        <a:cs typeface="Arial" panose="020B0604020202020204"/>
                      </a:endParaRPr>
                    </a:p>
                  </a:txBody>
                  <a:tcPr marL="0" marR="0" marT="0" marB="0" vert="horz">
                    <a:lnL>
                      <a:noFill/>
                    </a:lnL>
                    <a:lnR>
                      <a:noFill/>
                    </a:lnR>
                    <a:lnT w="6350" cap="flat" cmpd="sng" algn="ctr">
                      <a:solidFill>
                        <a:srgbClr val="D9D9D9"/>
                      </a:solidFill>
                      <a:prstDash val="dash"/>
                      <a:round/>
                      <a:headEnd type="none" w="med" len="med"/>
                      <a:tailEnd type="none" w="med" len="med"/>
                    </a:lnT>
                    <a:lnB w="9525" cap="flat" cmpd="sng" algn="ctr">
                      <a:solidFill>
                        <a:srgbClr val="7F7F7F"/>
                      </a:solidFill>
                      <a:prstDash val="solid"/>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bl>
          </a:graphicData>
        </a:graphic>
      </p:graphicFrame>
      <p:graphicFrame>
        <p:nvGraphicFramePr>
          <p:cNvPr id="410" name="table 410"/>
          <p:cNvGraphicFramePr>
            <a:graphicFrameLocks noGrp="1"/>
          </p:cNvGraphicFramePr>
          <p:nvPr>
            <p:custDataLst>
              <p:tags r:id="rId2"/>
            </p:custDataLst>
          </p:nvPr>
        </p:nvGraphicFramePr>
        <p:xfrm>
          <a:off x="6215380" y="948055"/>
          <a:ext cx="5395595" cy="5748655"/>
        </p:xfrm>
        <a:graphic>
          <a:graphicData uri="http://schemas.openxmlformats.org/drawingml/2006/table">
            <a:tbl>
              <a:tblPr/>
              <a:tblGrid>
                <a:gridCol w="5395595"/>
              </a:tblGrid>
              <a:tr h="5748655">
                <a:tc>
                  <a:txBody>
                    <a:bodyPr/>
                    <a:p>
                      <a:pPr algn="l" rtl="0" eaLnBrk="0">
                        <a:lnSpc>
                          <a:spcPct val="163000"/>
                        </a:lnSpc>
                      </a:pPr>
                      <a:r>
                        <a:rPr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【用法用量】</a:t>
                      </a:r>
                      <a:endParaRPr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rtl="0" eaLnBrk="0">
                        <a:lnSpc>
                          <a:spcPct val="163000"/>
                        </a:lnSpc>
                      </a:pPr>
                      <a:r>
                        <a:rPr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仅肠内给药（如口服、鼻胃管或胃管途径），不要通过静脉或其他肠胃外途径给药。</a:t>
                      </a:r>
                      <a:endParaRPr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rtl="0" eaLnBrk="0">
                        <a:lnSpc>
                          <a:spcPct val="163000"/>
                        </a:lnSpc>
                      </a:pPr>
                      <a:r>
                        <a:rPr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对于所有给药途径，在蛛网膜下腔出血发病96小时内开始使用尼莫地平。所有给药途径均在餐前1小时或餐后2小时给药。</a:t>
                      </a:r>
                      <a:endParaRPr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rtl="0" eaLnBrk="0">
                        <a:lnSpc>
                          <a:spcPct val="163000"/>
                        </a:lnSpc>
                      </a:pPr>
                      <a:r>
                        <a:rPr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口服给药：</a:t>
                      </a:r>
                      <a:r>
                        <a:rPr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建议口服剂量为每4小时10ml（60mg），连续21天。</a:t>
                      </a:r>
                      <a:endParaRPr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rtl="0" eaLnBrk="0">
                        <a:lnSpc>
                          <a:spcPct val="163000"/>
                        </a:lnSpc>
                      </a:pPr>
                      <a:r>
                        <a:rPr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鼻胃管或胃管给药：</a:t>
                      </a:r>
                      <a:r>
                        <a:rPr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使用随附标注“仅供口服”的预充式口服注射器，每4小时将10ml（60mg）注入鼻胃管或胃管，连续21天。每次给药时，在注射器中再补充注入10ml 0.9%生理盐水，将鼻胃管或胃管中剩余的内容物冲洗到胃中。</a:t>
                      </a:r>
                      <a:endParaRPr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rtl="0" eaLnBrk="0">
                        <a:lnSpc>
                          <a:spcPct val="163000"/>
                        </a:lnSpc>
                      </a:pPr>
                      <a:r>
                        <a:rPr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特殊人群</a:t>
                      </a:r>
                      <a:endParaRPr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rtl="0" eaLnBrk="0">
                        <a:lnSpc>
                          <a:spcPct val="163000"/>
                        </a:lnSpc>
                      </a:pPr>
                      <a:r>
                        <a:rPr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肝硬化患者的剂量调整：</a:t>
                      </a:r>
                      <a:r>
                        <a:rPr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对于肝硬化患者，减少剂量至每4小时5ml（30mg）。</a:t>
                      </a:r>
                      <a:endParaRPr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01</a:t>
              </a:r>
              <a:endParaRPr lang="zh-CN" altLang="en-US" sz="3735" dirty="0">
                <a:solidFill>
                  <a:schemeClr val="bg1"/>
                </a:solidFill>
                <a:latin typeface="Impact" panose="020B0806030902050204" pitchFamily="34" charset="0"/>
              </a:endParaRP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6783"/>
            </a:xfrm>
            <a:prstGeom prst="rect">
              <a:avLst/>
            </a:prstGeom>
            <a:ln w="15875">
              <a:noFill/>
            </a:ln>
          </p:spPr>
          <p:txBody>
            <a:bodyPr wrap="square" lIns="91440" tIns="45720" rIns="91440" bIns="4572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药品基本信息（</a:t>
              </a:r>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2/2</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135" b="1" dirty="0">
                <a:solidFill>
                  <a:schemeClr val="tx1">
                    <a:lumMod val="75000"/>
                    <a:lumOff val="25000"/>
                  </a:schemeClr>
                </a:solidFill>
              </a:endParaRPr>
            </a:p>
          </p:txBody>
        </p:sp>
      </p:grpSp>
      <p:graphicFrame>
        <p:nvGraphicFramePr>
          <p:cNvPr id="420" name="table 420"/>
          <p:cNvGraphicFramePr>
            <a:graphicFrameLocks noGrp="1"/>
          </p:cNvGraphicFramePr>
          <p:nvPr>
            <p:custDataLst>
              <p:tags r:id="rId1"/>
            </p:custDataLst>
          </p:nvPr>
        </p:nvGraphicFramePr>
        <p:xfrm>
          <a:off x="207010" y="995680"/>
          <a:ext cx="4132580" cy="5197475"/>
        </p:xfrm>
        <a:graphic>
          <a:graphicData uri="http://schemas.openxmlformats.org/drawingml/2006/table">
            <a:tbl>
              <a:tblPr/>
              <a:tblGrid>
                <a:gridCol w="4132580"/>
              </a:tblGrid>
              <a:tr h="593725">
                <a:tc>
                  <a:txBody>
                    <a:bodyPr/>
                    <a:p>
                      <a:pPr algn="l" rtl="0" eaLnBrk="0">
                        <a:lnSpc>
                          <a:spcPct val="108000"/>
                        </a:lnSpc>
                      </a:pPr>
                      <a:endParaRPr sz="900" dirty="0">
                        <a:latin typeface="Arial" panose="020B0604020202020204"/>
                        <a:ea typeface="Arial" panose="020B0604020202020204"/>
                        <a:cs typeface="Arial" panose="020B0604020202020204"/>
                      </a:endParaRPr>
                    </a:p>
                    <a:p>
                      <a:pPr marL="1635760" algn="l" rtl="0" eaLnBrk="0">
                        <a:lnSpc>
                          <a:spcPct val="93000"/>
                        </a:lnSpc>
                        <a:spcBef>
                          <a:spcPts val="5"/>
                        </a:spcBef>
                      </a:pPr>
                      <a:r>
                        <a:rPr sz="2000" b="1" kern="0" spc="-10" dirty="0">
                          <a:solidFill>
                            <a:srgbClr val="FFFFFF">
                              <a:alpha val="100000"/>
                            </a:srgbClr>
                          </a:solidFill>
                          <a:latin typeface="等线" panose="02010600030101010101" charset="-122"/>
                          <a:ea typeface="等线" panose="02010600030101010101" charset="-122"/>
                          <a:cs typeface="等线" panose="02010600030101010101" charset="-122"/>
                        </a:rPr>
                        <a:t>疾病的基本情况</a:t>
                      </a:r>
                      <a:endParaRPr sz="2000" b="1" kern="0" spc="-10" dirty="0">
                        <a:solidFill>
                          <a:srgbClr val="FFFFFF">
                            <a:alpha val="100000"/>
                          </a:srgbClr>
                        </a:solidFill>
                        <a:latin typeface="等线" panose="02010600030101010101" charset="-122"/>
                        <a:ea typeface="等线" panose="02010600030101010101" charset="-122"/>
                        <a:cs typeface="等线" panose="02010600030101010101" charset="-122"/>
                      </a:endParaRPr>
                    </a:p>
                  </a:txBody>
                  <a:tcPr marL="0" marR="0" marT="0" marB="0" vert="horz">
                    <a:lnL w="3175" cap="flat" cmpd="sng" algn="ctr">
                      <a:solidFill>
                        <a:srgbClr val="0F6FC6"/>
                      </a:solidFill>
                      <a:prstDash val="solid"/>
                      <a:round/>
                      <a:headEnd type="none" w="med" len="med"/>
                      <a:tailEnd type="none" w="med" len="med"/>
                    </a:lnL>
                    <a:lnT w="9525" cap="flat" cmpd="sng" algn="ctr">
                      <a:solidFill>
                        <a:srgbClr val="0F6FC6"/>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F6FC6"/>
                    </a:solidFill>
                  </a:tcPr>
                </a:tc>
              </a:tr>
              <a:tr h="4603750">
                <a:tc>
                  <a:txBody>
                    <a:bodyPr/>
                    <a:p>
                      <a:pPr marL="285750" indent="-285750" algn="just">
                        <a:spcAft>
                          <a:spcPts val="0"/>
                        </a:spcAft>
                        <a:buFont typeface="Arial" panose="020B0604020202020204" pitchFamily="34" charset="0"/>
                        <a:buChar char="•"/>
                      </a:pPr>
                      <a:r>
                        <a:rPr lang="zh-CN" altLang="en-US"/>
                        <a:t>中国SAH年发病率2.0/10万人年 ， 85%SAH由颅内动脉瘤破裂引起 ，发病率随年龄增大而升高，儿童中也可发生</a:t>
                      </a:r>
                      <a:endParaRPr lang="zh-CN" altLang="en-US"/>
                    </a:p>
                    <a:p>
                      <a:pPr marL="285750" indent="-285750" algn="just">
                        <a:spcAft>
                          <a:spcPts val="0"/>
                        </a:spcAft>
                        <a:buFont typeface="Arial" panose="020B0604020202020204" pitchFamily="34" charset="0"/>
                        <a:buChar char="•"/>
                      </a:pPr>
                      <a:endParaRPr lang="zh-CN" altLang="en-US" sz="1400" b="1" kern="100" dirty="0" smtClean="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buNone/>
                      </a:pPr>
                      <a:r>
                        <a:rPr lang="zh-CN" altLang="en-US"/>
                        <a:t>   SAH死亡率高达22%-50% ，致残率高达40%1 ，其中1/3-1/2吞咽困难 ， 20%-30%处于昏迷状态 ，无法吞服药物2</a:t>
                      </a:r>
                      <a:endParaRPr lang="zh-CN" altLang="en-US"/>
                    </a:p>
                    <a:p>
                      <a:pPr>
                        <a:buNone/>
                      </a:pPr>
                      <a:endParaRPr lang="zh-CN" altLang="en-US"/>
                    </a:p>
                    <a:p>
                      <a:pPr>
                        <a:buNone/>
                      </a:pPr>
                      <a:endParaRPr lang="zh-CN" altLang="en-US"/>
                    </a:p>
                    <a:p>
                      <a:pPr>
                        <a:buNone/>
                      </a:pPr>
                      <a:r>
                        <a:rPr lang="zh-CN" altLang="en-US"/>
                        <a:t>   SAH后常见认知功能障碍 ，严重降低患者生活质量 ，增加死亡风险</a:t>
                      </a:r>
                      <a:endParaRPr lang="zh-CN" altLang="en-US"/>
                    </a:p>
                    <a:p>
                      <a:pPr>
                        <a:buNone/>
                      </a:pPr>
                      <a:endParaRPr lang="zh-CN" altLang="en-US">
                        <a:solidFill>
                          <a:srgbClr val="FF0000"/>
                        </a:solidFill>
                      </a:endParaRPr>
                    </a:p>
                    <a:p>
                      <a:pPr>
                        <a:buNone/>
                      </a:pPr>
                      <a:r>
                        <a:rPr sz="1800" b="1" kern="0" spc="-1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动脉瘤性蛛网膜下腔出血年发患者</a:t>
                      </a:r>
                      <a:r>
                        <a:rPr sz="1800" b="1" kern="0" spc="-2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总数</a:t>
                      </a:r>
                      <a:r>
                        <a:rPr sz="1800" b="1" kern="0" spc="-26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1800" b="1" kern="0" spc="-2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：9.89万人</a:t>
                      </a:r>
                      <a:endParaRPr sz="1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buNone/>
                      </a:pPr>
                      <a:endParaRPr lang="zh-CN" altLang="en-US" sz="1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lnL w="3175" cap="flat" cmpd="sng" algn="ctr">
                      <a:solidFill>
                        <a:srgbClr val="CCD5EA"/>
                      </a:solidFill>
                      <a:prstDash val="solid"/>
                      <a:round/>
                      <a:headEnd type="none" w="med" len="med"/>
                      <a:tailEnd type="none" w="med" len="med"/>
                    </a:lnL>
                    <a:lnT w="3175" cap="flat" cmpd="sng" algn="ctr">
                      <a:solidFill>
                        <a:srgbClr val="CCD5EA"/>
                      </a:solidFill>
                      <a:prstDash val="solid"/>
                      <a:round/>
                      <a:headEnd type="none" w="med" len="med"/>
                      <a:tailEnd type="none" w="med" len="med"/>
                    </a:lnT>
                    <a:lnB w="9525" cap="flat" cmpd="sng" algn="ctr">
                      <a:solidFill>
                        <a:srgbClr val="CCD5EA"/>
                      </a:solidFill>
                      <a:prstDash val="solid"/>
                      <a:round/>
                      <a:headEnd type="none" w="med" len="med"/>
                      <a:tailEnd type="none" w="med" len="med"/>
                    </a:lnB>
                    <a:solidFill>
                      <a:srgbClr val="D1D9EC"/>
                    </a:solidFill>
                  </a:tcPr>
                </a:tc>
              </a:tr>
            </a:tbl>
          </a:graphicData>
        </a:graphic>
      </p:graphicFrame>
      <p:graphicFrame>
        <p:nvGraphicFramePr>
          <p:cNvPr id="422" name="table 422"/>
          <p:cNvGraphicFramePr>
            <a:graphicFrameLocks noGrp="1"/>
          </p:cNvGraphicFramePr>
          <p:nvPr>
            <p:custDataLst>
              <p:tags r:id="rId2"/>
            </p:custDataLst>
          </p:nvPr>
        </p:nvGraphicFramePr>
        <p:xfrm>
          <a:off x="4631055" y="995680"/>
          <a:ext cx="7097395" cy="5459095"/>
        </p:xfrm>
        <a:graphic>
          <a:graphicData uri="http://schemas.openxmlformats.org/drawingml/2006/table">
            <a:tbl>
              <a:tblPr/>
              <a:tblGrid>
                <a:gridCol w="7097395"/>
              </a:tblGrid>
              <a:tr h="434340">
                <a:tc>
                  <a:txBody>
                    <a:bodyPr/>
                    <a:p>
                      <a:pPr algn="l" rtl="0" eaLnBrk="0">
                        <a:lnSpc>
                          <a:spcPct val="108000"/>
                        </a:lnSpc>
                      </a:pPr>
                      <a:endParaRPr sz="900" dirty="0">
                        <a:latin typeface="Arial" panose="020B0604020202020204"/>
                        <a:ea typeface="Arial" panose="020B0604020202020204"/>
                        <a:cs typeface="Arial" panose="020B0604020202020204"/>
                      </a:endParaRPr>
                    </a:p>
                    <a:p>
                      <a:pPr marL="1519555" algn="l" rtl="0" eaLnBrk="0">
                        <a:lnSpc>
                          <a:spcPct val="94000"/>
                        </a:lnSpc>
                        <a:spcBef>
                          <a:spcPts val="0"/>
                        </a:spcBef>
                      </a:pPr>
                      <a:r>
                        <a:rPr sz="2000" b="1" kern="0" spc="-20" dirty="0">
                          <a:solidFill>
                            <a:srgbClr val="FFFFFF">
                              <a:alpha val="100000"/>
                            </a:srgbClr>
                          </a:solidFill>
                          <a:latin typeface="等线" panose="02010600030101010101" charset="-122"/>
                          <a:ea typeface="等线" panose="02010600030101010101" charset="-122"/>
                          <a:cs typeface="等线" panose="02010600030101010101" charset="-122"/>
                        </a:rPr>
                        <a:t>临床未满足的需求</a:t>
                      </a:r>
                      <a:endParaRPr sz="2000" dirty="0">
                        <a:latin typeface="等线" panose="02010600030101010101" charset="-122"/>
                        <a:ea typeface="等线" panose="02010600030101010101" charset="-122"/>
                        <a:cs typeface="等线" panose="02010600030101010101" charset="-122"/>
                      </a:endParaRPr>
                    </a:p>
                  </a:txBody>
                  <a:tcPr marL="0" marR="0" marT="0" marB="0" vert="horz">
                    <a:lnL w="3175" cap="flat" cmpd="sng" algn="ctr">
                      <a:solidFill>
                        <a:srgbClr val="0F6FC6"/>
                      </a:solidFill>
                      <a:prstDash val="solid"/>
                      <a:round/>
                      <a:headEnd type="none" w="med" len="med"/>
                      <a:tailEnd type="none" w="med" len="med"/>
                    </a:lnL>
                    <a:lnR w="3175" cap="flat" cmpd="sng" algn="ctr">
                      <a:solidFill>
                        <a:srgbClr val="0F6FC6"/>
                      </a:solidFill>
                      <a:prstDash val="solid"/>
                      <a:round/>
                      <a:headEnd type="none" w="med" len="med"/>
                      <a:tailEnd type="none" w="med" len="med"/>
                    </a:lnR>
                    <a:lnT w="9525" cap="flat" cmpd="sng" algn="ctr">
                      <a:solidFill>
                        <a:srgbClr val="0F6FC6"/>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F6FC6"/>
                    </a:solidFill>
                  </a:tcPr>
                </a:tc>
              </a:tr>
              <a:tr h="4048760">
                <a:tc>
                  <a:txBody>
                    <a:bodyPr/>
                    <a:p>
                      <a:pPr marL="285750" indent="-285750" algn="l" rtl="0" eaLnBrk="0">
                        <a:lnSpc>
                          <a:spcPct val="181000"/>
                        </a:lnSpc>
                        <a:buClrTx/>
                        <a:buSzTx/>
                        <a:buFont typeface="Arial" panose="020B0604020202020204" pitchFamily="34" charset="0"/>
                        <a:buChar char="•"/>
                      </a:pPr>
                      <a:r>
                        <a:rPr lang="zh-CN" altLang="zh-CN" sz="1400" b="1" dirty="0">
                          <a:latin typeface="微软雅黑" panose="020B0503020204020204" pitchFamily="34" charset="-122"/>
                          <a:ea typeface="微软雅黑" panose="020B0503020204020204" pitchFamily="34" charset="-122"/>
                          <a:cs typeface="Times New Roman" panose="02020603050405020304" pitchFamily="18" charset="0"/>
                          <a:sym typeface="+mn-ea"/>
                        </a:rPr>
                        <a:t>尼莫地平注射液</a:t>
                      </a: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sym typeface="+mn-ea"/>
                        </a:rPr>
                        <a:t>易引起低血压、 静脉炎、 双硫仑反应、 注射部位疼痛等安全性事件 ，连续 &gt;10h静脉泵持续输注限制患者活动</a:t>
                      </a:r>
                      <a:endParaRPr lang="zh-CN" altLang="zh-CN" sz="14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rtl="0" eaLnBrk="0">
                        <a:lnSpc>
                          <a:spcPct val="181000"/>
                        </a:lnSpc>
                        <a:buClrTx/>
                        <a:buSzTx/>
                        <a:buFont typeface="Arial" panose="020B0604020202020204" pitchFamily="34" charset="0"/>
                        <a:buChar char="•"/>
                      </a:pP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sym typeface="+mn-ea"/>
                        </a:rPr>
                        <a:t>注射液酒精含量极高。东亚人群酒精过敏发生率高达40% ，而使用尼莫地平注射液乙醇日摄入量高达50g（足剂量5针/天），为口服溶液的86倍</a:t>
                      </a:r>
                      <a:endParaRPr lang="zh-CN" altLang="zh-CN" sz="14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rtl="0" eaLnBrk="0">
                        <a:lnSpc>
                          <a:spcPct val="181000"/>
                        </a:lnSpc>
                        <a:buClrTx/>
                        <a:buSzTx/>
                        <a:buFont typeface="Arial" panose="020B0604020202020204" pitchFamily="34" charset="0"/>
                        <a:buChar char="•"/>
                      </a:pP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sym typeface="+mn-ea"/>
                        </a:rPr>
                        <a:t>（1） 乙醇溶媒易引起静脉炎 ，发生率高达13-35% ，静脉炎是影响治疗连续性的暂时或长久限制因素</a:t>
                      </a:r>
                      <a:endParaRPr lang="zh-CN" altLang="zh-CN" sz="14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rtl="0" eaLnBrk="0">
                        <a:lnSpc>
                          <a:spcPct val="181000"/>
                        </a:lnSpc>
                        <a:buClrTx/>
                        <a:buSzTx/>
                        <a:buFont typeface="Arial" panose="020B0604020202020204" pitchFamily="34" charset="0"/>
                        <a:buChar char="•"/>
                      </a:pP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sym typeface="+mn-ea"/>
                        </a:rPr>
                        <a:t>（2）易发生双硫仑反应 ， 限制了患者其他相关用药静脉注射尼莫地平更易导致低血压发生 ，该不良反应发生率达30%（口服仅6%）</a:t>
                      </a:r>
                      <a:endParaRPr lang="zh-CN" altLang="zh-CN" sz="10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50000"/>
                        </a:lnSpc>
                        <a:buClrTx/>
                        <a:buSzTx/>
                        <a:buFont typeface="Arial" panose="020B0604020202020204" pitchFamily="34" charset="0"/>
                        <a:buChar char="•"/>
                      </a:pPr>
                      <a:r>
                        <a:rPr sz="1400" b="1" kern="0" spc="9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尼莫地平片/胶囊</a:t>
                      </a:r>
                      <a:r>
                        <a:rPr sz="1400" kern="0" spc="9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无法满足患者使用需求</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50000"/>
                        </a:lnSpc>
                        <a:buClrTx/>
                        <a:buSzTx/>
                        <a:buFont typeface="Arial" panose="020B0604020202020204" pitchFamily="34" charset="0"/>
                        <a:buChar char="•"/>
                      </a:pP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rPr>
                        <a:t>老年、昏迷、吞咽困难等患者难以直接服用片/胶囊剂型</a:t>
                      </a:r>
                      <a:endParaRPr lang="zh-CN" altLang="zh-CN" sz="14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l">
                        <a:lnSpc>
                          <a:spcPct val="150000"/>
                        </a:lnSpc>
                        <a:buClrTx/>
                        <a:buSzTx/>
                        <a:buFont typeface="Arial" panose="020B0604020202020204" pitchFamily="34" charset="0"/>
                        <a:buChar char="•"/>
                      </a:pP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rPr>
                        <a:t>片/胶囊剂型易发生误用肠外给药、药品污染等导致的安全事件*</a:t>
                      </a:r>
                      <a:endParaRPr lang="zh-CN" altLang="zh-CN" sz="1400" dirty="0">
                        <a:latin typeface="微软雅黑" panose="020B0503020204020204" pitchFamily="34" charset="-122"/>
                        <a:ea typeface="微软雅黑" panose="020B0503020204020204" pitchFamily="34" charset="-122"/>
                        <a:cs typeface="Times New Roman" panose="02020603050405020304" pitchFamily="18" charset="0"/>
                      </a:endParaRPr>
                    </a:p>
                  </a:txBody>
                  <a:tcPr marL="0" marR="0" marT="0" marB="0" vert="horz">
                    <a:lnL w="3175" cap="flat" cmpd="sng" algn="ctr">
                      <a:solidFill>
                        <a:srgbClr val="CCD5EA"/>
                      </a:solidFill>
                      <a:prstDash val="solid"/>
                      <a:round/>
                      <a:headEnd type="none" w="med" len="med"/>
                      <a:tailEnd type="none" w="med" len="med"/>
                    </a:lnL>
                    <a:lnR w="3175" cap="flat" cmpd="sng" algn="ctr">
                      <a:solidFill>
                        <a:srgbClr val="CCD5EA"/>
                      </a:solidFill>
                      <a:prstDash val="solid"/>
                      <a:round/>
                      <a:headEnd type="none" w="med" len="med"/>
                      <a:tailEnd type="none" w="med" len="med"/>
                    </a:lnR>
                    <a:lnT w="3175" cap="flat" cmpd="sng" algn="ctr">
                      <a:solidFill>
                        <a:srgbClr val="CCD5EA"/>
                      </a:solidFill>
                      <a:prstDash val="solid"/>
                      <a:round/>
                      <a:headEnd type="none" w="med" len="med"/>
                      <a:tailEnd type="none" w="med" len="med"/>
                    </a:lnT>
                    <a:lnB w="9525" cap="flat" cmpd="sng" algn="ctr">
                      <a:solidFill>
                        <a:srgbClr val="CCD5EA"/>
                      </a:solidFill>
                      <a:prstDash val="solid"/>
                      <a:round/>
                      <a:headEnd type="none" w="med" len="med"/>
                      <a:tailEnd type="none" w="med" len="med"/>
                    </a:lnB>
                    <a:solidFill>
                      <a:srgbClr val="D1D9EC"/>
                    </a:solidFill>
                  </a:tcPr>
                </a:tc>
              </a:tr>
              <a:tr h="975995">
                <a:tc>
                  <a:txBody>
                    <a:bodyPr/>
                    <a:p>
                      <a:pPr indent="0" algn="l">
                        <a:lnSpc>
                          <a:spcPct val="150000"/>
                        </a:lnSpc>
                        <a:buClrTx/>
                        <a:buSzTx/>
                        <a:buFont typeface="Arial" panose="020B0604020202020204" pitchFamily="34" charset="0"/>
                        <a:buNone/>
                      </a:pPr>
                      <a:endParaRPr lang="zh-CN" altLang="zh-CN" sz="1400" dirty="0">
                        <a:latin typeface="微软雅黑" panose="020B0503020204020204" pitchFamily="34" charset="-122"/>
                        <a:ea typeface="微软雅黑" panose="020B0503020204020204" pitchFamily="34" charset="-122"/>
                        <a:cs typeface="Times New Roman" panose="02020603050405020304" pitchFamily="18" charset="0"/>
                      </a:endParaRPr>
                    </a:p>
                  </a:txBody>
                  <a:tcPr marL="0" marR="0" marT="0" marB="0" vert="horz">
                    <a:lnL w="3175" cap="flat" cmpd="sng" algn="ctr">
                      <a:solidFill>
                        <a:srgbClr val="CCD5EA"/>
                      </a:solidFill>
                      <a:prstDash val="solid"/>
                      <a:round/>
                      <a:headEnd type="none" w="med" len="med"/>
                      <a:tailEnd type="none" w="med" len="med"/>
                    </a:lnL>
                    <a:lnR w="3175" cap="flat" cmpd="sng" algn="ctr">
                      <a:solidFill>
                        <a:srgbClr val="CCD5EA"/>
                      </a:solidFill>
                      <a:prstDash val="solid"/>
                      <a:round/>
                      <a:headEnd type="none" w="med" len="med"/>
                      <a:tailEnd type="none" w="med" len="med"/>
                    </a:lnR>
                    <a:lnT w="3175" cap="flat" cmpd="sng" algn="ctr">
                      <a:solidFill>
                        <a:srgbClr val="CCD5EA"/>
                      </a:solidFill>
                      <a:prstDash val="solid"/>
                      <a:round/>
                      <a:headEnd type="none" w="med" len="med"/>
                      <a:tailEnd type="none" w="med" len="med"/>
                    </a:lnT>
                    <a:lnB w="9525" cap="flat" cmpd="sng" algn="ctr">
                      <a:solidFill>
                        <a:srgbClr val="CCD5EA"/>
                      </a:solidFill>
                      <a:prstDash val="solid"/>
                      <a:round/>
                      <a:headEnd type="none" w="med" len="med"/>
                      <a:tailEnd type="none" w="med" len="med"/>
                    </a:lnB>
                    <a:solidFill>
                      <a:srgbClr val="D1D9EC"/>
                    </a:solidFill>
                  </a:tcPr>
                </a:tc>
              </a:tr>
            </a:tbl>
          </a:graphicData>
        </a:graphic>
      </p:graphicFrame>
      <p:sp>
        <p:nvSpPr>
          <p:cNvPr id="8" name="文本框 7"/>
          <p:cNvSpPr txBox="1"/>
          <p:nvPr/>
        </p:nvSpPr>
        <p:spPr>
          <a:xfrm>
            <a:off x="207010" y="6415405"/>
            <a:ext cx="6096000" cy="311785"/>
          </a:xfrm>
          <a:prstGeom prst="rect">
            <a:avLst/>
          </a:prstGeom>
          <a:noFill/>
        </p:spPr>
        <p:txBody>
          <a:bodyPr wrap="square" rtlCol="0" anchor="t">
            <a:spAutoFit/>
          </a:bodyPr>
          <a:p>
            <a:pPr marL="12700" algn="l" rtl="0" eaLnBrk="0">
              <a:lnSpc>
                <a:spcPts val="860"/>
              </a:lnSpc>
            </a:pPr>
            <a:r>
              <a:rPr sz="700" kern="0" spc="8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1.中国蛛网膜下腔出</a:t>
            </a:r>
            <a:r>
              <a:rPr sz="700" kern="0" spc="7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血诊治指南</a:t>
            </a:r>
            <a:r>
              <a:rPr sz="700" kern="0" spc="10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700" kern="0" spc="7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2019</a:t>
            </a:r>
            <a:endParaRPr sz="700" kern="0" spc="7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700" algn="l" rtl="0" eaLnBrk="0">
              <a:lnSpc>
                <a:spcPts val="860"/>
              </a:lnSpc>
            </a:pPr>
            <a:r>
              <a:rPr sz="700" kern="0" spc="5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2.中国循环杂志. 2021,</a:t>
            </a:r>
            <a:r>
              <a:rPr sz="700" kern="0" spc="10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700" kern="0" spc="5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36(6):</a:t>
            </a:r>
            <a:r>
              <a:rPr sz="700" kern="0" spc="1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700" kern="0" spc="5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521-545</a:t>
            </a:r>
            <a:r>
              <a:rPr sz="700" kern="0" spc="4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700" kern="0" spc="7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文本框 8"/>
          <p:cNvSpPr txBox="1"/>
          <p:nvPr/>
        </p:nvSpPr>
        <p:spPr>
          <a:xfrm>
            <a:off x="4631690" y="5932805"/>
            <a:ext cx="7096760" cy="307975"/>
          </a:xfrm>
          <a:prstGeom prst="rect">
            <a:avLst/>
          </a:prstGeom>
          <a:noFill/>
        </p:spPr>
        <p:txBody>
          <a:bodyPr wrap="square" rtlCol="0" anchor="t">
            <a:spAutoFit/>
          </a:bodyPr>
          <a:p>
            <a:pPr marL="566420" indent="1270" algn="l" rtl="0" eaLnBrk="0">
              <a:lnSpc>
                <a:spcPct val="101000"/>
              </a:lnSpc>
              <a:spcBef>
                <a:spcPts val="5"/>
              </a:spcBef>
            </a:pPr>
            <a:r>
              <a:rPr sz="700"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*2006年,FDA在处方信息中添加黑框警告：不要静脉注射尼莫地平口服剂型(尼莫地平胶囊自上市20年</a:t>
            </a:r>
            <a:r>
              <a:rPr sz="7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内</a:t>
            </a:r>
            <a:r>
              <a:rPr sz="700" kern="0" spc="-1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7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，FDA共收到31份不良事件报告</a:t>
            </a:r>
            <a:r>
              <a:rPr sz="700" kern="0" spc="-10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7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，其中25个涉及错误</a:t>
            </a:r>
            <a:r>
              <a:rPr sz="700"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                静脉注射尼莫地平。其中4名患者因错误静脉注射死亡；5名患者被定性为具有濒死事件；1名患者被定性为永久性伤害</a:t>
            </a:r>
            <a:r>
              <a:rPr sz="7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7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02</a:t>
              </a:r>
              <a:endParaRPr lang="zh-CN" altLang="en-US" sz="3735" dirty="0">
                <a:solidFill>
                  <a:schemeClr val="bg1"/>
                </a:solidFill>
                <a:latin typeface="Impact" panose="020B0806030902050204" pitchFamily="34" charset="0"/>
              </a:endParaRP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6783"/>
            </a:xfrm>
            <a:prstGeom prst="rect">
              <a:avLst/>
            </a:prstGeom>
            <a:ln w="15875">
              <a:noFill/>
            </a:ln>
          </p:spPr>
          <p:txBody>
            <a:bodyPr wrap="square" lIns="91440" tIns="45720" rIns="91440" bIns="4572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安全性</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135" b="1" dirty="0">
                <a:solidFill>
                  <a:schemeClr val="tx1">
                    <a:lumMod val="75000"/>
                    <a:lumOff val="25000"/>
                  </a:schemeClr>
                </a:solidFill>
              </a:endParaRPr>
            </a:p>
          </p:txBody>
        </p:sp>
      </p:grpSp>
      <p:sp>
        <p:nvSpPr>
          <p:cNvPr id="472" name="path 472"/>
          <p:cNvSpPr/>
          <p:nvPr/>
        </p:nvSpPr>
        <p:spPr>
          <a:xfrm>
            <a:off x="4395469" y="3313175"/>
            <a:ext cx="235966" cy="235966"/>
          </a:xfrm>
          <a:custGeom>
            <a:avLst/>
            <a:gdLst/>
            <a:ahLst/>
            <a:cxnLst/>
            <a:rect l="0" t="0" r="0" b="0"/>
            <a:pathLst>
              <a:path w="371" h="371">
                <a:moveTo>
                  <a:pt x="9" y="9"/>
                </a:moveTo>
                <a:cubicBezTo>
                  <a:pt x="204" y="9"/>
                  <a:pt x="362" y="167"/>
                  <a:pt x="362" y="362"/>
                </a:cubicBezTo>
              </a:path>
            </a:pathLst>
          </a:custGeom>
          <a:noFill/>
          <a:ln w="12192" cap="flat">
            <a:solidFill>
              <a:srgbClr val="FFFFFF"/>
            </a:solidFill>
            <a:prstDash val="solid"/>
            <a:miter lim="1000000"/>
          </a:ln>
        </p:spPr>
        <p:txBody>
          <a:bodyPr rtlCol="0"/>
          <a:p>
            <a:pPr algn="ctr"/>
            <a:endParaRPr lang="zh-CN" altLang="en-US"/>
          </a:p>
        </p:txBody>
      </p:sp>
      <p:sp>
        <p:nvSpPr>
          <p:cNvPr id="474" name="path 474"/>
          <p:cNvSpPr/>
          <p:nvPr/>
        </p:nvSpPr>
        <p:spPr>
          <a:xfrm>
            <a:off x="4395469" y="2962909"/>
            <a:ext cx="235966" cy="235966"/>
          </a:xfrm>
          <a:custGeom>
            <a:avLst/>
            <a:gdLst/>
            <a:ahLst/>
            <a:cxnLst/>
            <a:rect l="0" t="0" r="0" b="0"/>
            <a:pathLst>
              <a:path w="371" h="371">
                <a:moveTo>
                  <a:pt x="362" y="9"/>
                </a:moveTo>
                <a:cubicBezTo>
                  <a:pt x="362" y="204"/>
                  <a:pt x="204" y="362"/>
                  <a:pt x="9" y="362"/>
                </a:cubicBezTo>
              </a:path>
            </a:pathLst>
          </a:custGeom>
          <a:noFill/>
          <a:ln w="12192" cap="flat">
            <a:solidFill>
              <a:srgbClr val="FFFFFF"/>
            </a:solidFill>
            <a:prstDash val="solid"/>
            <a:miter lim="1000000"/>
          </a:ln>
        </p:spPr>
        <p:txBody>
          <a:bodyPr rtlCol="0"/>
          <a:p>
            <a:pPr algn="ctr"/>
            <a:endParaRPr lang="zh-CN" altLang="en-US"/>
          </a:p>
        </p:txBody>
      </p:sp>
      <p:sp>
        <p:nvSpPr>
          <p:cNvPr id="476" name="path 476"/>
          <p:cNvSpPr/>
          <p:nvPr/>
        </p:nvSpPr>
        <p:spPr>
          <a:xfrm>
            <a:off x="4395469" y="4792979"/>
            <a:ext cx="235966" cy="235966"/>
          </a:xfrm>
          <a:custGeom>
            <a:avLst/>
            <a:gdLst/>
            <a:ahLst/>
            <a:cxnLst/>
            <a:rect l="0" t="0" r="0" b="0"/>
            <a:pathLst>
              <a:path w="371" h="371">
                <a:moveTo>
                  <a:pt x="9" y="9"/>
                </a:moveTo>
                <a:cubicBezTo>
                  <a:pt x="204" y="9"/>
                  <a:pt x="362" y="167"/>
                  <a:pt x="362" y="362"/>
                </a:cubicBezTo>
              </a:path>
            </a:pathLst>
          </a:custGeom>
          <a:noFill/>
          <a:ln w="12192" cap="flat">
            <a:solidFill>
              <a:srgbClr val="FFFFFF"/>
            </a:solidFill>
            <a:prstDash val="solid"/>
            <a:miter lim="1000000"/>
          </a:ln>
        </p:spPr>
        <p:txBody>
          <a:bodyPr rtlCol="0"/>
          <a:p>
            <a:pPr algn="ctr"/>
            <a:endParaRPr lang="zh-CN" altLang="en-US"/>
          </a:p>
        </p:txBody>
      </p:sp>
      <p:sp>
        <p:nvSpPr>
          <p:cNvPr id="478" name="path 478"/>
          <p:cNvSpPr/>
          <p:nvPr/>
        </p:nvSpPr>
        <p:spPr>
          <a:xfrm>
            <a:off x="4395469" y="5911850"/>
            <a:ext cx="235966" cy="235965"/>
          </a:xfrm>
          <a:custGeom>
            <a:avLst/>
            <a:gdLst/>
            <a:ahLst/>
            <a:cxnLst/>
            <a:rect l="0" t="0" r="0" b="0"/>
            <a:pathLst>
              <a:path w="371" h="371">
                <a:moveTo>
                  <a:pt x="362" y="9"/>
                </a:moveTo>
                <a:cubicBezTo>
                  <a:pt x="362" y="204"/>
                  <a:pt x="204" y="361"/>
                  <a:pt x="9" y="361"/>
                </a:cubicBezTo>
              </a:path>
            </a:pathLst>
          </a:custGeom>
          <a:noFill/>
          <a:ln w="12192" cap="flat">
            <a:solidFill>
              <a:srgbClr val="FFFFFF"/>
            </a:solidFill>
            <a:prstDash val="solid"/>
            <a:miter lim="1000000"/>
          </a:ln>
        </p:spPr>
        <p:txBody>
          <a:bodyPr rtlCol="0"/>
          <a:p>
            <a:pPr algn="ctr"/>
            <a:endParaRPr lang="zh-CN" altLang="en-US"/>
          </a:p>
        </p:txBody>
      </p:sp>
      <p:sp>
        <p:nvSpPr>
          <p:cNvPr id="480" name="path 480"/>
          <p:cNvSpPr/>
          <p:nvPr/>
        </p:nvSpPr>
        <p:spPr>
          <a:xfrm>
            <a:off x="4395469" y="1844040"/>
            <a:ext cx="235966" cy="235965"/>
          </a:xfrm>
          <a:custGeom>
            <a:avLst/>
            <a:gdLst/>
            <a:ahLst/>
            <a:cxnLst/>
            <a:rect l="0" t="0" r="0" b="0"/>
            <a:pathLst>
              <a:path w="371" h="371">
                <a:moveTo>
                  <a:pt x="9" y="9"/>
                </a:moveTo>
                <a:cubicBezTo>
                  <a:pt x="204" y="9"/>
                  <a:pt x="362" y="167"/>
                  <a:pt x="362" y="361"/>
                </a:cubicBezTo>
              </a:path>
            </a:pathLst>
          </a:custGeom>
          <a:noFill/>
          <a:ln w="12192" cap="flat">
            <a:solidFill>
              <a:srgbClr val="FFFFFF"/>
            </a:solidFill>
            <a:prstDash val="solid"/>
            <a:miter lim="1000000"/>
          </a:ln>
        </p:spPr>
        <p:txBody>
          <a:bodyPr rtlCol="0"/>
          <a:p>
            <a:pPr algn="ctr"/>
            <a:endParaRPr lang="zh-CN" altLang="en-US"/>
          </a:p>
        </p:txBody>
      </p:sp>
      <p:sp>
        <p:nvSpPr>
          <p:cNvPr id="482" name="path 482"/>
          <p:cNvSpPr/>
          <p:nvPr/>
        </p:nvSpPr>
        <p:spPr>
          <a:xfrm>
            <a:off x="4395469" y="4432046"/>
            <a:ext cx="235966" cy="235965"/>
          </a:xfrm>
          <a:custGeom>
            <a:avLst/>
            <a:gdLst/>
            <a:ahLst/>
            <a:cxnLst/>
            <a:rect l="0" t="0" r="0" b="0"/>
            <a:pathLst>
              <a:path w="371" h="371">
                <a:moveTo>
                  <a:pt x="362" y="9"/>
                </a:moveTo>
                <a:cubicBezTo>
                  <a:pt x="362" y="204"/>
                  <a:pt x="204" y="361"/>
                  <a:pt x="9" y="361"/>
                </a:cubicBezTo>
              </a:path>
            </a:pathLst>
          </a:custGeom>
          <a:noFill/>
          <a:ln w="12192" cap="flat">
            <a:solidFill>
              <a:srgbClr val="FFFFFF"/>
            </a:solidFill>
            <a:prstDash val="solid"/>
            <a:miter lim="1000000"/>
          </a:ln>
        </p:spPr>
        <p:txBody>
          <a:bodyPr rtlCol="0"/>
          <a:p>
            <a:pPr algn="ctr"/>
            <a:endParaRPr lang="zh-CN" altLang="en-US"/>
          </a:p>
        </p:txBody>
      </p:sp>
      <p:graphicFrame>
        <p:nvGraphicFramePr>
          <p:cNvPr id="10" name="图示 9"/>
          <p:cNvGraphicFramePr/>
          <p:nvPr/>
        </p:nvGraphicFramePr>
        <p:xfrm>
          <a:off x="376555" y="1129665"/>
          <a:ext cx="10991215" cy="53695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03</a:t>
              </a:r>
              <a:endParaRPr lang="zh-CN" altLang="en-US" sz="3735" dirty="0">
                <a:solidFill>
                  <a:schemeClr val="bg1"/>
                </a:solidFill>
                <a:latin typeface="Impact" panose="020B0806030902050204" pitchFamily="34" charset="0"/>
              </a:endParaRP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6783"/>
            </a:xfrm>
            <a:prstGeom prst="rect">
              <a:avLst/>
            </a:prstGeom>
            <a:ln w="15875">
              <a:noFill/>
            </a:ln>
          </p:spPr>
          <p:txBody>
            <a:bodyPr wrap="square" lIns="91440" tIns="45720" rIns="91440" bIns="4572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有效性</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135" b="1" dirty="0">
                <a:solidFill>
                  <a:schemeClr val="tx1">
                    <a:lumMod val="75000"/>
                    <a:lumOff val="25000"/>
                  </a:schemeClr>
                </a:solidFill>
              </a:endParaRPr>
            </a:p>
          </p:txBody>
        </p:sp>
      </p:grpSp>
      <p:sp>
        <p:nvSpPr>
          <p:cNvPr id="11" name="矩形 10"/>
          <p:cNvSpPr/>
          <p:nvPr/>
        </p:nvSpPr>
        <p:spPr>
          <a:xfrm>
            <a:off x="648970" y="815975"/>
            <a:ext cx="10914380" cy="1180465"/>
          </a:xfrm>
          <a:prstGeom prst="rect">
            <a:avLst/>
          </a:prstGeom>
          <a:solidFill>
            <a:schemeClr val="accent1">
              <a:lumMod val="20000"/>
              <a:lumOff val="80000"/>
            </a:schemeClr>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sz="1000" dirty="0">
                <a:solidFill>
                  <a:schemeClr val="tx1"/>
                </a:solidFill>
              </a:rPr>
              <a:t>国家药监局药品审评中心《技术审评报告》中关于本药品有效性的描述</a:t>
            </a:r>
            <a:endParaRPr sz="1000" dirty="0">
              <a:solidFill>
                <a:schemeClr val="tx1"/>
              </a:solidFill>
            </a:endParaRPr>
          </a:p>
          <a:p>
            <a:r>
              <a:rPr sz="1000" dirty="0">
                <a:solidFill>
                  <a:schemeClr val="tx1"/>
                </a:solidFill>
              </a:rPr>
              <a:t>尼莫地平口服溶液与尼莫地平胶囊生物利用度具有可比性 ，可桥接其有效性数据。相对于胶囊剂 ，尼莫地平口服溶液方便吞咽困难的患者通过胃管或鼻胃管给药 ，具有 起效快、不良反应少、安全性高和用药限制少等特点。 四项用于颅内囊性动脉瘤破裂的蛛网膜下腔出血(SAH)随机、双盲、安慰剂对照试验（总样本量894例）结果显 示 ，尼莫地平可降低新近发生SAH患者由血管痉挛导致神经功能缺损的严重性。基本未受损SAH的患者 ，研究显示尼莫地平组因痉挛引起的严重神经缺损明显更少 ，没 有观察到对痉挛无关神经缺损的影响。每4小时给予亨特和赫斯等级为Ⅰ-Ⅲ的患者安慰剂或60mg尼莫地平 ，3个月时脑梗塞和严重致残总发生率都显著降低。每4小时 给予亨特和赫斯等级Ⅲ-Ⅴ的患者90mg尼莫地平 ，分析迟发局部缺血损伤 ，结果显示对痉挛相关缺损具有显著抑制作用。亨特和赫斯等级Ⅳ或Ⅴ的患者治疗成功率(例 如康复率)的格拉斯哥结果量表评分为尼莫地平25.3%和安慰剂10.9% ，证实尼莫地平可改善神经功能不佳状态SAH患者的预后 ，同时减少重度残疾和植物人的患者数</a:t>
            </a:r>
            <a:endParaRPr lang="zh-CN" sz="1000" dirty="0">
              <a:solidFill>
                <a:schemeClr val="tx1"/>
              </a:solidFill>
            </a:endParaRPr>
          </a:p>
        </p:txBody>
      </p:sp>
      <p:sp>
        <p:nvSpPr>
          <p:cNvPr id="15" name="文本框 14"/>
          <p:cNvSpPr txBox="1"/>
          <p:nvPr/>
        </p:nvSpPr>
        <p:spPr>
          <a:xfrm>
            <a:off x="546735" y="2090420"/>
            <a:ext cx="10914380" cy="1414780"/>
          </a:xfrm>
          <a:prstGeom prst="rect">
            <a:avLst/>
          </a:prstGeom>
          <a:noFill/>
        </p:spPr>
        <p:txBody>
          <a:bodyPr wrap="square" rtlCol="0" anchor="t">
            <a:spAutoFit/>
          </a:bodyPr>
          <a:p>
            <a:pPr marL="12700" algn="l" rtl="0" eaLnBrk="0">
              <a:lnSpc>
                <a:spcPct val="96000"/>
              </a:lnSpc>
            </a:pPr>
            <a:r>
              <a:rPr sz="1900" b="1" kern="0" spc="15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尼莫地平是唯一能降低</a:t>
            </a:r>
            <a:r>
              <a:rPr sz="19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SAH</a:t>
            </a:r>
            <a:r>
              <a:rPr sz="1900" b="1" kern="0" spc="15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后死亡</a:t>
            </a:r>
            <a:r>
              <a:rPr sz="1900" b="1" kern="0" spc="-21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1900" b="1" kern="0" spc="15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1900" b="1" kern="0" spc="-34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1900" b="1" kern="0" spc="15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显著改善预后的药物</a:t>
            </a:r>
            <a:r>
              <a:rPr b="1" kern="0" spc="150" baseline="2900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1,2</a:t>
            </a:r>
            <a:r>
              <a:rPr sz="1100" b="1" kern="0" spc="15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1900" b="1" kern="0" spc="15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，获指南</a:t>
            </a:r>
            <a:r>
              <a:rPr sz="1900" b="1" kern="0" spc="14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一致推荐</a:t>
            </a:r>
            <a:endParaRPr sz="19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720725" indent="-273685" algn="l" rtl="0" eaLnBrk="0">
              <a:lnSpc>
                <a:spcPct val="115000"/>
              </a:lnSpc>
              <a:spcBef>
                <a:spcPts val="665"/>
              </a:spcBef>
              <a:tabLst>
                <a:tab pos="572135" algn="l"/>
              </a:tabLst>
            </a:pPr>
            <a:r>
              <a:rPr sz="1300" b="1"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13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1300" b="1" kern="0" spc="10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2项</a:t>
            </a:r>
            <a:r>
              <a:rPr sz="1300" b="1"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Meta</a:t>
            </a:r>
            <a:r>
              <a:rPr sz="1300" b="1" kern="0" spc="10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分析共纳入167项</a:t>
            </a:r>
            <a:r>
              <a:rPr sz="1300" kern="0" spc="10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研究</a:t>
            </a:r>
            <a:r>
              <a:rPr sz="1300" kern="0" spc="-15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1300" kern="0" spc="10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，评估</a:t>
            </a:r>
            <a:r>
              <a:rPr sz="1300"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aSAH</a:t>
            </a:r>
            <a:r>
              <a:rPr sz="1300" kern="0" spc="10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患者预后治疗相关干预措</a:t>
            </a:r>
            <a:r>
              <a:rPr sz="1300" kern="0" spc="9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施——只</a:t>
            </a:r>
            <a:r>
              <a:rPr sz="1300" kern="0" spc="9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有</a:t>
            </a:r>
            <a:r>
              <a:rPr sz="1600" b="1" kern="0" spc="9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尼莫地平</a:t>
            </a:r>
            <a:r>
              <a:rPr sz="1300" b="1" kern="0" spc="9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治疗</a:t>
            </a:r>
            <a:r>
              <a:rPr sz="1300" b="1"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aSAH</a:t>
            </a:r>
            <a:r>
              <a:rPr sz="1300" b="1" kern="0" spc="9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的死亡率和不良预后显著降低，</a:t>
            </a:r>
            <a:r>
              <a:rPr sz="1300" b="1"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1300" b="1" kern="0" spc="10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是唯一在多项研究中提供显著</a:t>
            </a:r>
            <a:r>
              <a:rPr sz="1300" b="1" kern="0" spc="9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获益的治疗药物</a:t>
            </a:r>
            <a:endParaRPr sz="1300" dirty="0">
              <a:latin typeface="微软雅黑" panose="020B0503020204020204" pitchFamily="34" charset="-122"/>
              <a:ea typeface="微软雅黑" panose="020B0503020204020204" pitchFamily="34" charset="-122"/>
              <a:cs typeface="微软雅黑" panose="020B0503020204020204" pitchFamily="34" charset="-122"/>
            </a:endParaRPr>
          </a:p>
          <a:p>
            <a:pPr algn="l" rtl="0" eaLnBrk="0">
              <a:lnSpc>
                <a:spcPct val="109000"/>
              </a:lnSpc>
            </a:pPr>
            <a:endParaRPr sz="10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20955" algn="l" rtl="0" eaLnBrk="0">
              <a:lnSpc>
                <a:spcPct val="95000"/>
              </a:lnSpc>
            </a:pPr>
            <a:r>
              <a:rPr sz="1900" b="1" kern="0" spc="10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指南首推尼莫地平口服给药，无法</a:t>
            </a:r>
            <a:r>
              <a:rPr sz="1900" b="1" kern="0" spc="9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口服情况下才考虑注射</a:t>
            </a:r>
            <a:endParaRPr lang="zh-CN" altLang="en-US" sz="1900" b="1" kern="0" spc="9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aphicFrame>
        <p:nvGraphicFramePr>
          <p:cNvPr id="24" name="表格 23"/>
          <p:cNvGraphicFramePr/>
          <p:nvPr>
            <p:custDataLst>
              <p:tags r:id="rId1"/>
            </p:custDataLst>
          </p:nvPr>
        </p:nvGraphicFramePr>
        <p:xfrm>
          <a:off x="376238" y="3685710"/>
          <a:ext cx="10945495" cy="2404745"/>
        </p:xfrm>
        <a:graphic>
          <a:graphicData uri="http://schemas.openxmlformats.org/drawingml/2006/table">
            <a:tbl>
              <a:tblPr firstRow="1" bandRow="1">
                <a:tableStyleId>{4A9E6038-D4B9-49A0-A123-A8C29825C4A2}</a:tableStyleId>
              </a:tblPr>
              <a:tblGrid>
                <a:gridCol w="998855"/>
                <a:gridCol w="3988435"/>
                <a:gridCol w="5958205"/>
              </a:tblGrid>
              <a:tr h="411480">
                <a:tc rowSpan="3">
                  <a:txBody>
                    <a:bodyPr/>
                    <a:p>
                      <a:pPr indent="0" algn="l" rtl="0" eaLnBrk="0">
                        <a:lnSpc>
                          <a:spcPct val="120000"/>
                        </a:lnSpc>
                        <a:spcBef>
                          <a:spcPts val="0"/>
                        </a:spcBef>
                        <a:spcAft>
                          <a:spcPts val="0"/>
                        </a:spcAft>
                      </a:pPr>
                      <a:r>
                        <a:rPr lang="zh-CN" altLang="en-US" sz="1800" spc="60"/>
                        <a:t>国外主流指南推荐</a:t>
                      </a:r>
                      <a:endParaRPr lang="zh-CN" altLang="en-US" sz="1800" spc="60"/>
                    </a:p>
                  </a:txBody>
                  <a:tcPr marL="25400" marR="25400" marT="6350" marB="6350" anchor="ctr"/>
                </a:tc>
                <a:tc>
                  <a:txBody>
                    <a:bodyPr/>
                    <a:p>
                      <a:pPr indent="0" algn="ctr">
                        <a:lnSpc>
                          <a:spcPct val="120000"/>
                        </a:lnSpc>
                        <a:spcBef>
                          <a:spcPts val="0"/>
                        </a:spcBef>
                        <a:spcAft>
                          <a:spcPts val="0"/>
                        </a:spcAft>
                        <a:buNone/>
                      </a:pPr>
                      <a:r>
                        <a:rPr sz="1200" kern="0" spc="60" dirty="0"/>
                        <a:t>美国AHA/ASA 《动脉瘤性蛛网膜下腔出血指南》20</a:t>
                      </a:r>
                      <a:r>
                        <a:rPr lang="en-US" sz="1200" kern="0" spc="60" dirty="0"/>
                        <a:t>23</a:t>
                      </a:r>
                      <a:endParaRPr lang="en-US" sz="1200" kern="0" spc="60" dirty="0"/>
                    </a:p>
                  </a:txBody>
                  <a:tcPr marL="25400" marR="25400" marT="6350" marB="6350" anchor="ctr"/>
                </a:tc>
                <a:tc>
                  <a:txBody>
                    <a:bodyPr/>
                    <a:p>
                      <a:pPr indent="0" algn="ctr">
                        <a:lnSpc>
                          <a:spcPct val="120000"/>
                        </a:lnSpc>
                        <a:spcBef>
                          <a:spcPts val="0"/>
                        </a:spcBef>
                        <a:spcAft>
                          <a:spcPts val="0"/>
                        </a:spcAft>
                        <a:buNone/>
                      </a:pPr>
                      <a:r>
                        <a:rPr sz="1200" kern="0" spc="60" dirty="0"/>
                        <a:t>所有aSAH患者均应口服尼莫地平(ⅠA级推荐）</a:t>
                      </a:r>
                      <a:endParaRPr lang="zh-CN" altLang="en-US" sz="1200" kern="0" spc="60" dirty="0"/>
                    </a:p>
                  </a:txBody>
                  <a:tcPr marL="25400" marR="25400" marT="6350" marB="6350" anchor="ctr"/>
                </a:tc>
              </a:tr>
              <a:tr h="412115">
                <a:tc vMerge="1">
                  <a:tcPr/>
                </a:tc>
                <a:tc>
                  <a:txBody>
                    <a:bodyPr/>
                    <a:p>
                      <a:pPr indent="0" algn="ctr">
                        <a:lnSpc>
                          <a:spcPct val="120000"/>
                        </a:lnSpc>
                        <a:spcBef>
                          <a:spcPts val="0"/>
                        </a:spcBef>
                        <a:spcAft>
                          <a:spcPts val="0"/>
                        </a:spcAft>
                        <a:buNone/>
                      </a:pPr>
                      <a:r>
                        <a:rPr sz="1200" kern="0" spc="60" dirty="0"/>
                        <a:t>欧洲卒中组织ESO《关于颅内动脉瘤及蛛网膜下腔出血的 管理指南》 2013</a:t>
                      </a:r>
                      <a:endParaRPr lang="zh-CN" altLang="en-US" sz="1200" kern="0" spc="60" dirty="0"/>
                    </a:p>
                  </a:txBody>
                  <a:tcPr marL="25400" marR="25400" marT="6350" marB="6350" anchor="ctr"/>
                </a:tc>
                <a:tc>
                  <a:txBody>
                    <a:bodyPr/>
                    <a:p>
                      <a:pPr indent="0" algn="ctr">
                        <a:lnSpc>
                          <a:spcPct val="120000"/>
                        </a:lnSpc>
                        <a:spcBef>
                          <a:spcPts val="0"/>
                        </a:spcBef>
                        <a:spcAft>
                          <a:spcPts val="0"/>
                        </a:spcAft>
                        <a:buNone/>
                      </a:pPr>
                      <a:r>
                        <a:rPr sz="1200" kern="0" spc="60" dirty="0"/>
                        <a:t>应口服尼莫地平（ 60mg/4h）以预防迟发性脑缺血（ DCI）(Ⅰ,A) 如果不能口服尼莫地平 ，可以考虑静脉途径</a:t>
                      </a:r>
                      <a:endParaRPr lang="zh-CN" altLang="en-US" sz="1200" kern="0" spc="60" dirty="0"/>
                    </a:p>
                  </a:txBody>
                  <a:tcPr marL="25400" marR="25400" marT="6350" marB="6350" anchor="ctr"/>
                </a:tc>
              </a:tr>
              <a:tr h="316230">
                <a:tc vMerge="1">
                  <a:tcPr/>
                </a:tc>
                <a:tc>
                  <a:txBody>
                    <a:bodyPr/>
                    <a:p>
                      <a:pPr indent="0" algn="ctr">
                        <a:lnSpc>
                          <a:spcPct val="120000"/>
                        </a:lnSpc>
                        <a:spcBef>
                          <a:spcPts val="0"/>
                        </a:spcBef>
                        <a:spcAft>
                          <a:spcPts val="0"/>
                        </a:spcAft>
                        <a:buNone/>
                      </a:pPr>
                      <a:r>
                        <a:rPr sz="1200" kern="0" spc="60" dirty="0"/>
                        <a:t>英国NICE《动脉瘤破裂引起的蛛网膜下腔出血的诊断 和治疗》 2022</a:t>
                      </a:r>
                      <a:endParaRPr lang="zh-CN" altLang="en-US" sz="1200" kern="0" spc="60" dirty="0"/>
                    </a:p>
                  </a:txBody>
                  <a:tcPr marL="25400" marR="25400" marT="6350" marB="6350" anchor="ctr"/>
                </a:tc>
                <a:tc>
                  <a:txBody>
                    <a:bodyPr/>
                    <a:p>
                      <a:pPr indent="0" algn="ctr">
                        <a:lnSpc>
                          <a:spcPct val="120000"/>
                        </a:lnSpc>
                        <a:spcBef>
                          <a:spcPts val="0"/>
                        </a:spcBef>
                        <a:spcAft>
                          <a:spcPts val="0"/>
                        </a:spcAft>
                        <a:buNone/>
                      </a:pPr>
                      <a:r>
                        <a:rPr sz="1200" kern="0" spc="60" dirty="0"/>
                        <a:t>如果不适合肠内治疗 ，仅在专科情况下使用静脉注射尼莫地平</a:t>
                      </a:r>
                      <a:endParaRPr lang="zh-CN" altLang="en-US" sz="1200" kern="0" spc="60" dirty="0"/>
                    </a:p>
                  </a:txBody>
                  <a:tcPr marL="25400" marR="25400" marT="6350" marB="6350" anchor="ctr"/>
                </a:tc>
              </a:tr>
              <a:tr h="316230">
                <a:tc rowSpan="4">
                  <a:txBody>
                    <a:bodyPr/>
                    <a:p>
                      <a:pPr indent="0" algn="l">
                        <a:lnSpc>
                          <a:spcPct val="120000"/>
                        </a:lnSpc>
                        <a:spcBef>
                          <a:spcPts val="0"/>
                        </a:spcBef>
                        <a:spcAft>
                          <a:spcPts val="0"/>
                        </a:spcAft>
                        <a:buNone/>
                      </a:pPr>
                      <a:r>
                        <a:rPr lang="zh-CN" altLang="en-US" sz="1800" spc="60"/>
                        <a:t>国内</a:t>
                      </a:r>
                      <a:endParaRPr lang="zh-CN" altLang="en-US" sz="1800" spc="60"/>
                    </a:p>
                    <a:p>
                      <a:pPr indent="0" algn="l">
                        <a:lnSpc>
                          <a:spcPct val="120000"/>
                        </a:lnSpc>
                        <a:spcBef>
                          <a:spcPts val="0"/>
                        </a:spcBef>
                        <a:spcAft>
                          <a:spcPts val="0"/>
                        </a:spcAft>
                        <a:buNone/>
                      </a:pPr>
                      <a:r>
                        <a:rPr lang="zh-CN" altLang="en-US" sz="1800" spc="60"/>
                        <a:t>权威</a:t>
                      </a:r>
                      <a:endParaRPr lang="zh-CN" altLang="en-US" sz="1800" spc="60"/>
                    </a:p>
                    <a:p>
                      <a:pPr indent="0" algn="l">
                        <a:lnSpc>
                          <a:spcPct val="120000"/>
                        </a:lnSpc>
                        <a:spcBef>
                          <a:spcPts val="0"/>
                        </a:spcBef>
                        <a:spcAft>
                          <a:spcPts val="0"/>
                        </a:spcAft>
                        <a:buNone/>
                      </a:pPr>
                      <a:r>
                        <a:rPr lang="zh-CN" altLang="en-US" sz="1800" spc="60"/>
                        <a:t>指南</a:t>
                      </a:r>
                      <a:endParaRPr lang="zh-CN" altLang="en-US" sz="1800" spc="60"/>
                    </a:p>
                    <a:p>
                      <a:pPr indent="0" algn="l">
                        <a:lnSpc>
                          <a:spcPct val="120000"/>
                        </a:lnSpc>
                        <a:spcBef>
                          <a:spcPts val="0"/>
                        </a:spcBef>
                        <a:spcAft>
                          <a:spcPts val="0"/>
                        </a:spcAft>
                        <a:buNone/>
                      </a:pPr>
                      <a:r>
                        <a:rPr lang="zh-CN" altLang="en-US" sz="1800" spc="60"/>
                        <a:t>推荐</a:t>
                      </a:r>
                      <a:endParaRPr lang="zh-CN" altLang="en-US" sz="1800" spc="60"/>
                    </a:p>
                  </a:txBody>
                  <a:tcPr marL="25400" marR="25400" marT="6350" marB="6350" anchor="ctr"/>
                </a:tc>
                <a:tc>
                  <a:txBody>
                    <a:bodyPr/>
                    <a:p>
                      <a:pPr indent="0" algn="ctr">
                        <a:lnSpc>
                          <a:spcPct val="120000"/>
                        </a:lnSpc>
                        <a:spcBef>
                          <a:spcPts val="0"/>
                        </a:spcBef>
                        <a:spcAft>
                          <a:spcPts val="0"/>
                        </a:spcAft>
                        <a:buNone/>
                      </a:pPr>
                      <a:r>
                        <a:rPr sz="1200" kern="0" spc="60" dirty="0"/>
                        <a:t>《颅内动脉瘤和蛛网膜下腔出血处理指南》2013</a:t>
                      </a:r>
                      <a:endParaRPr lang="zh-CN" altLang="en-US" sz="1200" kern="0" spc="60" dirty="0"/>
                    </a:p>
                  </a:txBody>
                  <a:tcPr marL="25400" marR="25400" marT="6350" marB="6350" anchor="ctr"/>
                </a:tc>
                <a:tc>
                  <a:txBody>
                    <a:bodyPr/>
                    <a:p>
                      <a:pPr indent="0" algn="ctr">
                        <a:lnSpc>
                          <a:spcPct val="120000"/>
                        </a:lnSpc>
                        <a:spcBef>
                          <a:spcPts val="0"/>
                        </a:spcBef>
                        <a:spcAft>
                          <a:spcPts val="0"/>
                        </a:spcAft>
                        <a:buNone/>
                      </a:pPr>
                      <a:r>
                        <a:rPr sz="1200" kern="0" spc="60" dirty="0"/>
                        <a:t>《颅内动脉瘤和蛛网膜下腔出血处理指南》2013                     应口服尼莫地平以预防迟发性脑缺血 (ⅠA级推荐）</a:t>
                      </a:r>
                      <a:endParaRPr lang="zh-CN" altLang="en-US" sz="1200" kern="0" spc="60" dirty="0"/>
                    </a:p>
                  </a:txBody>
                  <a:tcPr marL="25400" marR="25400" marT="6350" marB="6350" anchor="ctr"/>
                </a:tc>
              </a:tr>
              <a:tr h="316230">
                <a:tc vMerge="1">
                  <a:tcPr/>
                </a:tc>
                <a:tc>
                  <a:txBody>
                    <a:bodyPr/>
                    <a:p>
                      <a:pPr indent="0" algn="ctr">
                        <a:lnSpc>
                          <a:spcPct val="120000"/>
                        </a:lnSpc>
                        <a:spcBef>
                          <a:spcPts val="0"/>
                        </a:spcBef>
                        <a:spcAft>
                          <a:spcPts val="0"/>
                        </a:spcAft>
                        <a:buNone/>
                      </a:pPr>
                      <a:r>
                        <a:rPr sz="1200" kern="0" spc="60" dirty="0"/>
                        <a:t>《中国动脉瘤性蛛网膜下腔出血诊疗指导规范》2016</a:t>
                      </a:r>
                      <a:endParaRPr lang="zh-CN" altLang="en-US" sz="1200" kern="0" spc="60" dirty="0"/>
                    </a:p>
                  </a:txBody>
                  <a:tcPr marL="25400" marR="25400" marT="6350" marB="6350" anchor="ctr"/>
                </a:tc>
                <a:tc>
                  <a:txBody>
                    <a:bodyPr/>
                    <a:p>
                      <a:pPr indent="0" algn="ctr">
                        <a:lnSpc>
                          <a:spcPct val="120000"/>
                        </a:lnSpc>
                        <a:spcBef>
                          <a:spcPts val="0"/>
                        </a:spcBef>
                        <a:spcAft>
                          <a:spcPts val="0"/>
                        </a:spcAft>
                        <a:buNone/>
                      </a:pPr>
                      <a:r>
                        <a:rPr sz="1200" kern="0" spc="60" dirty="0"/>
                        <a:t>《中国动脉瘤性蛛网膜下腔出血诊疗指导规范》2016               所有动脉瘤性SAH患者均应启动尼莫地平治疗 ，有助于改善临床预后</a:t>
                      </a:r>
                      <a:endParaRPr lang="zh-CN" altLang="en-US" sz="1200" kern="0" spc="60" dirty="0"/>
                    </a:p>
                  </a:txBody>
                  <a:tcPr marL="25400" marR="25400" marT="6350" marB="6350" anchor="ctr"/>
                </a:tc>
              </a:tr>
              <a:tr h="316230">
                <a:tc vMerge="1">
                  <a:tcPr/>
                </a:tc>
                <a:tc>
                  <a:txBody>
                    <a:bodyPr/>
                    <a:p>
                      <a:pPr indent="0" algn="ctr">
                        <a:lnSpc>
                          <a:spcPct val="120000"/>
                        </a:lnSpc>
                        <a:spcBef>
                          <a:spcPts val="0"/>
                        </a:spcBef>
                        <a:spcAft>
                          <a:spcPts val="0"/>
                        </a:spcAft>
                        <a:buNone/>
                      </a:pPr>
                      <a:r>
                        <a:rPr sz="1200" kern="0" spc="60" dirty="0"/>
                        <a:t>《中国蛛网膜下腔出血诊治指南》2019</a:t>
                      </a:r>
                      <a:endParaRPr lang="zh-CN" altLang="en-US" sz="1200" kern="0" spc="60" dirty="0"/>
                    </a:p>
                  </a:txBody>
                  <a:tcPr marL="25400" marR="25400" marT="6350" marB="6350" anchor="ctr"/>
                </a:tc>
                <a:tc>
                  <a:txBody>
                    <a:bodyPr/>
                    <a:p>
                      <a:pPr indent="0" algn="ctr">
                        <a:lnSpc>
                          <a:spcPct val="120000"/>
                        </a:lnSpc>
                        <a:spcBef>
                          <a:spcPts val="0"/>
                        </a:spcBef>
                        <a:spcAft>
                          <a:spcPts val="0"/>
                        </a:spcAft>
                        <a:buNone/>
                      </a:pPr>
                      <a:r>
                        <a:rPr sz="1200" kern="0" spc="60" dirty="0"/>
                        <a:t>针对非外伤性SAH患者持续推荐使用尼莫地平以改善SAH 口服还是静脉注射 ，疗效均不确切(ⅠA级推荐）</a:t>
                      </a:r>
                      <a:endParaRPr lang="zh-CN" altLang="en-US" sz="1200" kern="0" spc="60" dirty="0"/>
                    </a:p>
                  </a:txBody>
                  <a:tcPr marL="25400" marR="25400" marT="6350" marB="6350" anchor="ctr"/>
                </a:tc>
              </a:tr>
              <a:tr h="316230">
                <a:tc vMerge="1">
                  <a:tcPr/>
                </a:tc>
                <a:tc>
                  <a:txBody>
                    <a:bodyPr/>
                    <a:p>
                      <a:pPr indent="0" algn="ctr">
                        <a:lnSpc>
                          <a:spcPct val="120000"/>
                        </a:lnSpc>
                        <a:spcBef>
                          <a:spcPts val="0"/>
                        </a:spcBef>
                        <a:spcAft>
                          <a:spcPts val="0"/>
                        </a:spcAft>
                        <a:buNone/>
                      </a:pPr>
                      <a:r>
                        <a:rPr sz="1200" kern="0" spc="60" dirty="0"/>
                        <a:t>《中国颅内破裂动脉瘤诊疗指南》2021</a:t>
                      </a:r>
                      <a:endParaRPr lang="zh-CN" altLang="en-US" sz="1200" kern="0" spc="60" dirty="0"/>
                    </a:p>
                  </a:txBody>
                  <a:tcPr marL="25400" marR="25400" marT="6350" marB="6350" anchor="ctr"/>
                </a:tc>
                <a:tc>
                  <a:txBody>
                    <a:bodyPr/>
                    <a:p>
                      <a:pPr indent="0" algn="ctr">
                        <a:lnSpc>
                          <a:spcPct val="120000"/>
                        </a:lnSpc>
                        <a:spcBef>
                          <a:spcPts val="0"/>
                        </a:spcBef>
                        <a:spcAft>
                          <a:spcPts val="0"/>
                        </a:spcAft>
                        <a:buNone/>
                      </a:pPr>
                      <a:r>
                        <a:rPr sz="1200" kern="0" spc="60" dirty="0"/>
                        <a:t>推荐口服尼莫地平预防血管痉挛，以改善aSAH患者的预后(ⅠA级推荐) 若患者无法口服药物，可考虑尼莫地平持续泵入作为替代治疗( ⅢB )</a:t>
                      </a:r>
                      <a:endParaRPr lang="zh-CN" altLang="en-US" sz="1200" kern="0" spc="60" dirty="0"/>
                    </a:p>
                  </a:txBody>
                  <a:tcPr marL="25400" marR="25400" marT="6350" marB="6350" anchor="ctr"/>
                </a:tc>
              </a:tr>
            </a:tbl>
          </a:graphicData>
        </a:graphic>
      </p:graphicFrame>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258"/>
          <p:cNvGraphicFramePr>
            <a:graphicFrameLocks noGrp="1"/>
          </p:cNvGraphicFramePr>
          <p:nvPr>
            <p:custDataLst>
              <p:tags r:id="rId2"/>
            </p:custDataLst>
          </p:nvPr>
        </p:nvGraphicFramePr>
        <p:xfrm>
          <a:off x="497840" y="1714500"/>
          <a:ext cx="10719435" cy="4087495"/>
        </p:xfrm>
        <a:graphic>
          <a:graphicData uri="http://schemas.openxmlformats.org/drawingml/2006/table">
            <a:tbl>
              <a:tblPr firstRow="1" bandRow="1">
                <a:tableStyleId>{BFEE85FC-D8BA-430F-960B-850994E0F674}</a:tableStyleId>
              </a:tblPr>
              <a:tblGrid>
                <a:gridCol w="2103120"/>
                <a:gridCol w="6807200"/>
                <a:gridCol w="1809115"/>
              </a:tblGrid>
              <a:tr h="1028700">
                <a:tc gridSpan="3">
                  <a:txBody>
                    <a:bodyPr/>
                    <a:lstStyle/>
                    <a:p>
                      <a:pPr algn="l" rtl="0" eaLnBrk="0">
                        <a:lnSpc>
                          <a:spcPct val="110000"/>
                        </a:lnSpc>
                      </a:pPr>
                      <a:endParaRPr sz="1000" dirty="0">
                        <a:solidFill>
                          <a:schemeClr val="tx1"/>
                        </a:solidFill>
                      </a:endParaRPr>
                    </a:p>
                    <a:p>
                      <a:pPr marL="2165985" algn="l" rtl="0" eaLnBrk="0">
                        <a:lnSpc>
                          <a:spcPct val="91000"/>
                        </a:lnSpc>
                        <a:spcBef>
                          <a:spcPts val="5"/>
                        </a:spcBef>
                      </a:pPr>
                      <a:r>
                        <a:rPr sz="1600" kern="0" spc="0" dirty="0">
                          <a:solidFill>
                            <a:schemeClr val="tx1"/>
                          </a:solidFill>
                        </a:rPr>
                        <a:t>一项评估钙拮抗剂是否能改善动脉瘤性蛛网膜下腔出血患者的预后荟</a:t>
                      </a:r>
                      <a:r>
                        <a:rPr sz="1600" kern="0" spc="-10" dirty="0">
                          <a:solidFill>
                            <a:schemeClr val="tx1"/>
                          </a:solidFill>
                        </a:rPr>
                        <a:t>萃分析。</a:t>
                      </a:r>
                      <a:endParaRPr sz="1600" dirty="0">
                        <a:solidFill>
                          <a:schemeClr val="tx1"/>
                        </a:solidFill>
                      </a:endParaRPr>
                    </a:p>
                    <a:p>
                      <a:pPr marL="391795" algn="l" rtl="0" eaLnBrk="0">
                        <a:lnSpc>
                          <a:spcPts val="1550"/>
                        </a:lnSpc>
                        <a:spcBef>
                          <a:spcPts val="715"/>
                        </a:spcBef>
                      </a:pPr>
                      <a:r>
                        <a:rPr sz="1200" kern="0" spc="-10" dirty="0">
                          <a:solidFill>
                            <a:schemeClr val="tx1"/>
                          </a:solidFill>
                        </a:rPr>
                        <a:t>本研究搜索Cochrane中风组试验登记册（</a:t>
                      </a:r>
                      <a:r>
                        <a:rPr sz="1200" kern="0" spc="-180" dirty="0">
                          <a:solidFill>
                            <a:schemeClr val="tx1"/>
                          </a:solidFill>
                        </a:rPr>
                        <a:t> </a:t>
                      </a:r>
                      <a:r>
                        <a:rPr sz="1200" kern="0" spc="-10" dirty="0">
                          <a:solidFill>
                            <a:schemeClr val="tx1"/>
                          </a:solidFill>
                        </a:rPr>
                        <a:t>2006年4月）、</a:t>
                      </a:r>
                      <a:r>
                        <a:rPr sz="1200" kern="0" spc="-240" dirty="0">
                          <a:solidFill>
                            <a:schemeClr val="tx1"/>
                          </a:solidFill>
                        </a:rPr>
                        <a:t> </a:t>
                      </a:r>
                      <a:r>
                        <a:rPr sz="1200" kern="0" spc="-10" dirty="0">
                          <a:solidFill>
                            <a:schemeClr val="tx1"/>
                          </a:solidFill>
                        </a:rPr>
                        <a:t>MEDLINE（</a:t>
                      </a:r>
                      <a:r>
                        <a:rPr sz="1200" kern="0" spc="-120" dirty="0">
                          <a:solidFill>
                            <a:schemeClr val="tx1"/>
                          </a:solidFill>
                        </a:rPr>
                        <a:t> </a:t>
                      </a:r>
                      <a:r>
                        <a:rPr sz="1200" kern="0" spc="-10" dirty="0">
                          <a:solidFill>
                            <a:schemeClr val="tx1"/>
                          </a:solidFill>
                        </a:rPr>
                        <a:t>1966年至2006年3月）、</a:t>
                      </a:r>
                      <a:r>
                        <a:rPr sz="1200" kern="0" spc="-240" dirty="0">
                          <a:solidFill>
                            <a:schemeClr val="tx1"/>
                          </a:solidFill>
                        </a:rPr>
                        <a:t> </a:t>
                      </a:r>
                      <a:r>
                        <a:rPr sz="1200" kern="0" spc="-10" dirty="0">
                          <a:solidFill>
                            <a:schemeClr val="tx1"/>
                          </a:solidFill>
                        </a:rPr>
                        <a:t>EMBASE（</a:t>
                      </a:r>
                      <a:r>
                        <a:rPr sz="1200" kern="0" spc="-120" dirty="0">
                          <a:solidFill>
                            <a:schemeClr val="tx1"/>
                          </a:solidFill>
                        </a:rPr>
                        <a:t> </a:t>
                      </a:r>
                      <a:r>
                        <a:rPr sz="1200" kern="0" spc="-20" dirty="0">
                          <a:solidFill>
                            <a:schemeClr val="tx1"/>
                          </a:solidFill>
                        </a:rPr>
                        <a:t>1980年至2006年3月）、两份俄罗斯期刊</a:t>
                      </a:r>
                      <a:endParaRPr sz="1200" dirty="0">
                        <a:solidFill>
                          <a:schemeClr val="tx1"/>
                        </a:solidFill>
                      </a:endParaRPr>
                    </a:p>
                    <a:p>
                      <a:pPr algn="l" rtl="0" eaLnBrk="0">
                        <a:lnSpc>
                          <a:spcPct val="101000"/>
                        </a:lnSpc>
                      </a:pPr>
                      <a:endParaRPr sz="500" dirty="0">
                        <a:solidFill>
                          <a:schemeClr val="tx1"/>
                        </a:solidFill>
                      </a:endParaRPr>
                    </a:p>
                    <a:p>
                      <a:pPr marL="3388995" algn="l" rtl="0" eaLnBrk="0">
                        <a:lnSpc>
                          <a:spcPts val="1550"/>
                        </a:lnSpc>
                        <a:spcBef>
                          <a:spcPts val="5"/>
                        </a:spcBef>
                      </a:pPr>
                      <a:r>
                        <a:rPr sz="1200" kern="0" spc="-20" dirty="0">
                          <a:solidFill>
                            <a:schemeClr val="tx1"/>
                          </a:solidFill>
                        </a:rPr>
                        <a:t>（1990年至20</a:t>
                      </a:r>
                      <a:r>
                        <a:rPr sz="1200" kern="0" spc="-30" dirty="0">
                          <a:solidFill>
                            <a:schemeClr val="tx1"/>
                          </a:solidFill>
                        </a:rPr>
                        <a:t>03年</a:t>
                      </a:r>
                      <a:r>
                        <a:rPr sz="1200" kern="0" spc="0" dirty="0">
                          <a:solidFill>
                            <a:schemeClr val="tx1"/>
                          </a:solidFill>
                        </a:rPr>
                        <a:t>），</a:t>
                      </a:r>
                      <a:r>
                        <a:rPr sz="1200" kern="0" spc="-30" dirty="0">
                          <a:solidFill>
                            <a:schemeClr val="tx1"/>
                          </a:solidFill>
                        </a:rPr>
                        <a:t>包含了3361例患者的16项RCT研究。</a:t>
                      </a:r>
                      <a:endParaRPr sz="1200" kern="0" spc="-30" dirty="0">
                        <a:solidFill>
                          <a:schemeClr val="tx1"/>
                        </a:solidFill>
                      </a:endParaRPr>
                    </a:p>
                  </a:txBody>
                  <a:tcPr marL="0" marR="0" marT="0" marB="0" vert="horz"/>
                </a:tc>
                <a:tc hMerge="1">
                  <a:tcPr marL="0" marR="0" marT="0" marB="0" vert="horz"/>
                </a:tc>
                <a:tc hMerge="1">
                  <a:tcPr marL="0" marR="0" marT="0" marB="0" vert="horz"/>
                </a:tc>
              </a:tr>
              <a:tr h="2235835">
                <a:tc>
                  <a:txBody>
                    <a:bodyPr/>
                    <a:lstStyle/>
                    <a:p>
                      <a:pPr algn="l" rtl="0" eaLnBrk="0">
                        <a:lnSpc>
                          <a:spcPct val="102000"/>
                        </a:lnSpc>
                      </a:pPr>
                      <a:endParaRPr sz="1300" kern="0" spc="-10" dirty="0">
                        <a:solidFill>
                          <a:schemeClr val="tx1"/>
                        </a:solidFill>
                      </a:endParaRPr>
                    </a:p>
                  </a:txBody>
                  <a:tcPr marL="0" marR="0" marT="0" marB="0" vert="vert270">
                    <a:noFill/>
                  </a:tcPr>
                </a:tc>
                <a:tc>
                  <a:txBody>
                    <a:bodyPr/>
                    <a:lstStyle/>
                    <a:p>
                      <a:pPr algn="l" rtl="0" eaLnBrk="0">
                        <a:lnSpc>
                          <a:spcPct val="102000"/>
                        </a:lnSpc>
                      </a:pPr>
                      <a:endParaRPr sz="1300" kern="0" spc="-20" dirty="0">
                        <a:solidFill>
                          <a:schemeClr val="tx1"/>
                        </a:solidFill>
                      </a:endParaRPr>
                    </a:p>
                  </a:txBody>
                  <a:tcPr marL="0" marR="0" marT="0" marB="0" vert="horz">
                    <a:noFill/>
                  </a:tcPr>
                </a:tc>
                <a:tc>
                  <a:txBody>
                    <a:bodyPr/>
                    <a:lstStyle/>
                    <a:p>
                      <a:pPr algn="l" rtl="0" eaLnBrk="0">
                        <a:lnSpc>
                          <a:spcPct val="102000"/>
                        </a:lnSpc>
                      </a:pPr>
                      <a:endParaRPr sz="1200" kern="0" spc="-70" dirty="0">
                        <a:solidFill>
                          <a:schemeClr val="tx1"/>
                        </a:solidFill>
                      </a:endParaRPr>
                    </a:p>
                  </a:txBody>
                  <a:tcPr marL="0" marR="0" marT="0" marB="0" vert="horz">
                    <a:noFill/>
                  </a:tcPr>
                </a:tc>
              </a:tr>
              <a:tr h="822960">
                <a:tc gridSpan="3">
                  <a:txBody>
                    <a:bodyPr/>
                    <a:lstStyle/>
                    <a:p>
                      <a:pPr algn="l" rtl="0" eaLnBrk="0">
                        <a:lnSpc>
                          <a:spcPct val="117000"/>
                        </a:lnSpc>
                      </a:pPr>
                      <a:endParaRPr sz="500" dirty="0">
                        <a:solidFill>
                          <a:schemeClr val="tx1"/>
                        </a:solidFill>
                      </a:endParaRPr>
                    </a:p>
                    <a:p>
                      <a:pPr marL="594995" indent="-130810" algn="l" rtl="0" eaLnBrk="0">
                        <a:lnSpc>
                          <a:spcPct val="107000"/>
                        </a:lnSpc>
                        <a:spcBef>
                          <a:spcPts val="5"/>
                        </a:spcBef>
                      </a:pPr>
                      <a:r>
                        <a:rPr sz="1600" kern="0" spc="-10" dirty="0">
                          <a:solidFill>
                            <a:schemeClr val="tx1"/>
                          </a:solidFill>
                        </a:rPr>
                        <a:t>结论显示</a:t>
                      </a:r>
                      <a:r>
                        <a:rPr sz="1600" kern="0" spc="-220" dirty="0">
                          <a:solidFill>
                            <a:schemeClr val="tx1"/>
                          </a:solidFill>
                        </a:rPr>
                        <a:t> </a:t>
                      </a:r>
                      <a:r>
                        <a:rPr sz="1600" kern="0" spc="-10" dirty="0">
                          <a:solidFill>
                            <a:schemeClr val="tx1"/>
                          </a:solidFill>
                        </a:rPr>
                        <a:t>：CCB降低了不良结局的风险（</a:t>
                      </a:r>
                      <a:r>
                        <a:rPr sz="1600" kern="0" spc="-180" dirty="0">
                          <a:solidFill>
                            <a:schemeClr val="tx1"/>
                          </a:solidFill>
                        </a:rPr>
                        <a:t> </a:t>
                      </a:r>
                      <a:r>
                        <a:rPr sz="1600" kern="0" spc="-10" dirty="0">
                          <a:solidFill>
                            <a:schemeClr val="tx1"/>
                          </a:solidFill>
                        </a:rPr>
                        <a:t>RR=0.81, 95% CI 0.72-0.92</a:t>
                      </a:r>
                      <a:r>
                        <a:rPr sz="1600" kern="0" spc="10" dirty="0">
                          <a:solidFill>
                            <a:schemeClr val="tx1"/>
                          </a:solidFill>
                        </a:rPr>
                        <a:t>），</a:t>
                      </a:r>
                      <a:r>
                        <a:rPr sz="1600" kern="0" spc="-10" dirty="0">
                          <a:solidFill>
                            <a:schemeClr val="tx1"/>
                          </a:solidFill>
                        </a:rPr>
                        <a:t>其中口服尼莫地平在</a:t>
                      </a:r>
                      <a:r>
                        <a:rPr sz="1600" kern="0" spc="-20" dirty="0">
                          <a:solidFill>
                            <a:schemeClr val="tx1"/>
                          </a:solidFill>
                        </a:rPr>
                        <a:t>组间改善最显著</a:t>
                      </a:r>
                      <a:r>
                        <a:rPr sz="1600" kern="0" spc="0" dirty="0">
                          <a:solidFill>
                            <a:schemeClr val="tx1"/>
                          </a:solidFill>
                        </a:rPr>
                        <a:t>       </a:t>
                      </a:r>
                      <a:r>
                        <a:rPr sz="1600" kern="0" spc="-40" dirty="0">
                          <a:solidFill>
                            <a:schemeClr val="tx1"/>
                          </a:solidFill>
                        </a:rPr>
                        <a:t>（RR=0.67, 95% CI</a:t>
                      </a:r>
                      <a:r>
                        <a:rPr sz="1600" kern="0" spc="90" dirty="0">
                          <a:solidFill>
                            <a:schemeClr val="tx1"/>
                          </a:solidFill>
                        </a:rPr>
                        <a:t> </a:t>
                      </a:r>
                      <a:r>
                        <a:rPr sz="1600" kern="0" spc="-40" dirty="0">
                          <a:solidFill>
                            <a:schemeClr val="tx1"/>
                          </a:solidFill>
                        </a:rPr>
                        <a:t>0.55-0.82）</a:t>
                      </a:r>
                      <a:r>
                        <a:rPr sz="1300" kern="0" spc="-40" dirty="0">
                          <a:solidFill>
                            <a:schemeClr val="tx1"/>
                          </a:solidFill>
                        </a:rPr>
                        <a:t>。</a:t>
                      </a:r>
                      <a:endParaRPr sz="1300" kern="0" spc="-40" dirty="0">
                        <a:solidFill>
                          <a:schemeClr val="tx1"/>
                        </a:solidFill>
                      </a:endParaRPr>
                    </a:p>
                  </a:txBody>
                  <a:tcPr marL="0" marR="0" marT="0" marB="0" vert="horz"/>
                </a:tc>
                <a:tc hMerge="1">
                  <a:tcPr marL="0" marR="0" marT="0" marB="0" vert="horz"/>
                </a:tc>
                <a:tc hMerge="1">
                  <a:tcPr marL="0" marR="0" marT="0" marB="0" vert="horz"/>
                </a:tc>
              </a:tr>
            </a:tbl>
          </a:graphicData>
        </a:graphic>
      </p:graphicFrame>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03</a:t>
              </a:r>
              <a:endParaRPr lang="zh-CN" altLang="en-US" sz="3735" dirty="0">
                <a:solidFill>
                  <a:schemeClr val="bg1"/>
                </a:solidFill>
                <a:latin typeface="Impact" panose="020B0806030902050204" pitchFamily="34" charset="0"/>
              </a:endParaRP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6783"/>
            </a:xfrm>
            <a:prstGeom prst="rect">
              <a:avLst/>
            </a:prstGeom>
            <a:ln w="15875">
              <a:noFill/>
            </a:ln>
          </p:spPr>
          <p:txBody>
            <a:bodyPr wrap="square" lIns="91440" tIns="45720" rIns="91440" bIns="4572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有效性</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135" b="1" dirty="0">
                <a:solidFill>
                  <a:schemeClr val="tx1">
                    <a:lumMod val="75000"/>
                    <a:lumOff val="25000"/>
                  </a:schemeClr>
                </a:solidFill>
              </a:endParaRPr>
            </a:p>
          </p:txBody>
        </p:sp>
      </p:grpSp>
      <p:sp>
        <p:nvSpPr>
          <p:cNvPr id="8" name="文本框 7"/>
          <p:cNvSpPr txBox="1"/>
          <p:nvPr/>
        </p:nvSpPr>
        <p:spPr>
          <a:xfrm>
            <a:off x="511175" y="911225"/>
            <a:ext cx="9744710" cy="583565"/>
          </a:xfrm>
          <a:prstGeom prst="rect">
            <a:avLst/>
          </a:prstGeom>
          <a:noFill/>
        </p:spPr>
        <p:txBody>
          <a:bodyPr wrap="square" rtlCol="0" anchor="t">
            <a:spAutoFit/>
          </a:bodyPr>
          <a:p>
            <a:r>
              <a:rPr lang="zh-CN" altLang="en-US" sz="3200"/>
              <a:t>Meta分析显示SAH后口服尼莫地平患者预后最优</a:t>
            </a:r>
            <a:endParaRPr lang="zh-CN" altLang="en-US" sz="3200"/>
          </a:p>
        </p:txBody>
      </p:sp>
      <p:pic>
        <p:nvPicPr>
          <p:cNvPr id="260" name="picture 260"/>
          <p:cNvPicPr>
            <a:picLocks noChangeAspect="1"/>
          </p:cNvPicPr>
          <p:nvPr/>
        </p:nvPicPr>
        <p:blipFill>
          <a:blip r:embed="rId3"/>
          <a:stretch>
            <a:fillRect/>
          </a:stretch>
        </p:blipFill>
        <p:spPr>
          <a:xfrm rot="21600000">
            <a:off x="9202881" y="5918402"/>
            <a:ext cx="1266961" cy="863317"/>
          </a:xfrm>
          <a:prstGeom prst="rect">
            <a:avLst/>
          </a:prstGeom>
        </p:spPr>
      </p:pic>
      <p:sp>
        <p:nvSpPr>
          <p:cNvPr id="262" name="rect 262"/>
          <p:cNvSpPr/>
          <p:nvPr/>
        </p:nvSpPr>
        <p:spPr>
          <a:xfrm>
            <a:off x="9170289" y="5927471"/>
            <a:ext cx="2743200" cy="1039368"/>
          </a:xfrm>
          <a:prstGeom prst="rect">
            <a:avLst/>
          </a:prstGeom>
          <a:solidFill>
            <a:srgbClr val="FFFFFF">
              <a:alpha val="100000"/>
            </a:srgbClr>
          </a:solidFill>
          <a:ln w="0" cap="flat">
            <a:noFill/>
            <a:prstDash val="solid"/>
            <a:miter lim="0"/>
          </a:ln>
        </p:spPr>
        <p:txBody>
          <a:bodyPr rtlCol="0"/>
          <a:lstStyle/>
          <a:p>
            <a:pPr algn="ctr"/>
            <a:endParaRPr lang="zh-CN" altLang="en-US"/>
          </a:p>
        </p:txBody>
      </p:sp>
      <p:sp>
        <p:nvSpPr>
          <p:cNvPr id="264" name="textbox 264"/>
          <p:cNvSpPr/>
          <p:nvPr/>
        </p:nvSpPr>
        <p:spPr>
          <a:xfrm>
            <a:off x="1053145" y="5938667"/>
            <a:ext cx="10014584" cy="492759"/>
          </a:xfrm>
          <a:prstGeom prst="rect">
            <a:avLst/>
          </a:prstGeom>
          <a:noFill/>
          <a:ln w="0" cap="flat">
            <a:noFill/>
            <a:prstDash val="solid"/>
            <a:miter lim="0"/>
          </a:ln>
        </p:spPr>
        <p:txBody>
          <a:bodyPr vert="horz" wrap="square" lIns="0" tIns="0" rIns="0" bIns="0"/>
          <a:lstStyle/>
          <a:p>
            <a:pPr algn="l" rtl="0" eaLnBrk="0">
              <a:lnSpc>
                <a:spcPct val="75000"/>
              </a:lnSpc>
            </a:pPr>
            <a:endParaRPr sz="100" dirty="0">
              <a:latin typeface="Arial" panose="020B0604020202020204"/>
              <a:ea typeface="Arial" panose="020B0604020202020204"/>
              <a:cs typeface="Arial" panose="020B0604020202020204"/>
            </a:endParaRPr>
          </a:p>
          <a:p>
            <a:pPr marL="12700" algn="l" rtl="0" eaLnBrk="0">
              <a:lnSpc>
                <a:spcPct val="96000"/>
              </a:lnSpc>
            </a:pPr>
            <a:r>
              <a:rPr sz="16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大型上市后临床试验——尼莫地平口服溶液用于动脉瘤性蛛网膜下腔出血患者的前瞻性、多中心、随机、非</a:t>
            </a:r>
            <a:r>
              <a:rPr sz="16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劣效 </a:t>
            </a:r>
            <a:r>
              <a:rPr sz="16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研究（</a:t>
            </a:r>
            <a:r>
              <a:rPr sz="1600" kern="0" spc="-23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16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SOLUTION study</a:t>
            </a:r>
            <a:r>
              <a:rPr sz="1600" kern="0" spc="-2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t>
            </a:r>
            <a:r>
              <a:rPr sz="1600" b="1" kern="0" spc="-2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正在开展</a:t>
            </a:r>
            <a:r>
              <a:rPr sz="1600" kern="0" spc="-2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中</a:t>
            </a:r>
            <a:r>
              <a:rPr sz="1600" kern="0" spc="-24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1600" kern="0" spc="-2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，入组</a:t>
            </a:r>
            <a:r>
              <a:rPr sz="1600" b="1" kern="0" spc="-2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1032例</a:t>
            </a:r>
            <a:r>
              <a:rPr sz="1600" kern="0" spc="-2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患者</a:t>
            </a:r>
            <a:r>
              <a:rPr sz="1600" kern="0" spc="-23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1600" kern="0" spc="-2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，以证明对尼莫地平注射液</a:t>
            </a:r>
            <a:r>
              <a:rPr sz="1600" kern="0" spc="-29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1600" kern="0" spc="-2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+片/胶囊的临床优效替代</a:t>
            </a:r>
            <a:endParaRPr sz="16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8" name="textbox 278"/>
          <p:cNvSpPr/>
          <p:nvPr/>
        </p:nvSpPr>
        <p:spPr>
          <a:xfrm>
            <a:off x="1244" y="6556271"/>
            <a:ext cx="3138170" cy="21526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5875" algn="l" rtl="0" eaLnBrk="0">
              <a:lnSpc>
                <a:spcPts val="745"/>
              </a:lnSpc>
            </a:pPr>
            <a:r>
              <a:rPr sz="6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1.Guang Jian</a:t>
            </a:r>
            <a:r>
              <a:rPr sz="600" kern="0" spc="7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6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Li</a:t>
            </a:r>
            <a:r>
              <a:rPr sz="6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u,</a:t>
            </a:r>
            <a:r>
              <a:rPr sz="600" kern="0" spc="4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6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et al. CNS</a:t>
            </a:r>
            <a:r>
              <a:rPr sz="600" kern="0" spc="6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6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Neurol</a:t>
            </a:r>
            <a:r>
              <a:rPr sz="600" kern="0" spc="5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6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Disord</a:t>
            </a:r>
            <a:r>
              <a:rPr sz="600" kern="0" spc="7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6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Drug Targets.</a:t>
            </a:r>
            <a:r>
              <a:rPr sz="600" kern="0" spc="4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6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2011.</a:t>
            </a:r>
            <a:r>
              <a:rPr sz="600" kern="0" spc="5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6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10(7):834-44.</a:t>
            </a:r>
            <a:endParaRPr sz="600" dirty="0">
              <a:latin typeface="微软雅黑" panose="020B0503020204020204" pitchFamily="34" charset="-122"/>
              <a:ea typeface="微软雅黑" panose="020B0503020204020204" pitchFamily="34" charset="-122"/>
              <a:cs typeface="微软雅黑" panose="020B0503020204020204" pitchFamily="34" charset="-122"/>
            </a:endParaRPr>
          </a:p>
          <a:p>
            <a:pPr marL="12700" algn="l" rtl="0" eaLnBrk="0">
              <a:lnSpc>
                <a:spcPts val="745"/>
              </a:lnSpc>
            </a:pPr>
            <a:r>
              <a:rPr sz="6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2. S</a:t>
            </a:r>
            <a:r>
              <a:rPr sz="600" kern="0" spc="5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6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M</a:t>
            </a:r>
            <a:r>
              <a:rPr sz="600" kern="0" spc="5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6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Dorhout</a:t>
            </a:r>
            <a:r>
              <a:rPr sz="600" kern="0" spc="8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6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Mees, et </a:t>
            </a:r>
            <a:r>
              <a:rPr sz="6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al. Cochrane</a:t>
            </a:r>
            <a:r>
              <a:rPr sz="600" kern="0" spc="6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6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Database</a:t>
            </a:r>
            <a:r>
              <a:rPr sz="600" kern="0" spc="6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6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Syst</a:t>
            </a:r>
            <a:r>
              <a:rPr sz="600" kern="0" spc="5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6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Rev. 2007 Jul</a:t>
            </a:r>
            <a:r>
              <a:rPr sz="600" kern="0" spc="7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6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18;2007:CD000277.</a:t>
            </a:r>
            <a:endParaRPr sz="6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0" name="path 290"/>
          <p:cNvSpPr/>
          <p:nvPr/>
        </p:nvSpPr>
        <p:spPr>
          <a:xfrm>
            <a:off x="3072384" y="2896425"/>
            <a:ext cx="62483" cy="9525"/>
          </a:xfrm>
          <a:custGeom>
            <a:avLst/>
            <a:gdLst/>
            <a:ahLst/>
            <a:cxnLst/>
            <a:rect l="0" t="0" r="0" b="0"/>
            <a:pathLst>
              <a:path w="98" h="15">
                <a:moveTo>
                  <a:pt x="0" y="7"/>
                </a:moveTo>
                <a:lnTo>
                  <a:pt x="98" y="7"/>
                </a:lnTo>
              </a:path>
            </a:pathLst>
          </a:custGeom>
          <a:noFill/>
          <a:ln w="9525" cap="flat">
            <a:solidFill>
              <a:srgbClr val="000000"/>
            </a:solidFill>
            <a:prstDash val="solid"/>
            <a:round/>
          </a:ln>
        </p:spPr>
        <p:txBody>
          <a:bodyPr rtlCol="0"/>
          <a:lstStyle/>
          <a:p>
            <a:pPr algn="ctr"/>
            <a:endParaRPr lang="zh-CN" altLang="en-US"/>
          </a:p>
        </p:txBody>
      </p:sp>
      <p:sp>
        <p:nvSpPr>
          <p:cNvPr id="292" name="path 292"/>
          <p:cNvSpPr/>
          <p:nvPr/>
        </p:nvSpPr>
        <p:spPr>
          <a:xfrm>
            <a:off x="3130105" y="4388612"/>
            <a:ext cx="9525" cy="41148"/>
          </a:xfrm>
          <a:custGeom>
            <a:avLst/>
            <a:gdLst/>
            <a:ahLst/>
            <a:cxnLst/>
            <a:rect l="0" t="0" r="0" b="0"/>
            <a:pathLst>
              <a:path w="15" h="64">
                <a:moveTo>
                  <a:pt x="7" y="0"/>
                </a:moveTo>
                <a:lnTo>
                  <a:pt x="7" y="64"/>
                </a:lnTo>
              </a:path>
            </a:pathLst>
          </a:custGeom>
          <a:noFill/>
          <a:ln w="9525" cap="flat">
            <a:solidFill>
              <a:srgbClr val="000000"/>
            </a:solidFill>
            <a:prstDash val="solid"/>
            <a:round/>
          </a:ln>
        </p:spPr>
        <p:txBody>
          <a:bodyPr rtlCol="0"/>
          <a:lstStyle/>
          <a:p>
            <a:pPr algn="ctr"/>
            <a:endParaRPr lang="zh-CN" altLang="en-US"/>
          </a:p>
        </p:txBody>
      </p:sp>
      <p:graphicFrame>
        <p:nvGraphicFramePr>
          <p:cNvPr id="11" name="图表 10"/>
          <p:cNvGraphicFramePr/>
          <p:nvPr/>
        </p:nvGraphicFramePr>
        <p:xfrm>
          <a:off x="497840" y="2885440"/>
          <a:ext cx="10972800" cy="1874520"/>
        </p:xfrm>
        <a:graphic>
          <a:graphicData uri="http://schemas.openxmlformats.org/drawingml/2006/chart">
            <c:chart xmlns:c="http://schemas.openxmlformats.org/drawingml/2006/chart" xmlns:r="http://schemas.openxmlformats.org/officeDocument/2006/relationships" r:id="rId1"/>
          </a:graphicData>
        </a:graphic>
      </p:graphicFrame>
      <p:sp>
        <p:nvSpPr>
          <p:cNvPr id="15" name="圆角矩形 14"/>
          <p:cNvSpPr/>
          <p:nvPr/>
        </p:nvSpPr>
        <p:spPr>
          <a:xfrm>
            <a:off x="3945890" y="3234055"/>
            <a:ext cx="925830" cy="1388745"/>
          </a:xfrm>
          <a:prstGeom prst="roundRect">
            <a:avLst/>
          </a:prstGeom>
          <a:solidFill>
            <a:srgbClr val="000000">
              <a:alpha val="0"/>
            </a:srgbClr>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圆角矩形 17"/>
          <p:cNvSpPr/>
          <p:nvPr/>
        </p:nvSpPr>
        <p:spPr>
          <a:xfrm>
            <a:off x="9892665" y="3234055"/>
            <a:ext cx="925830" cy="1388745"/>
          </a:xfrm>
          <a:prstGeom prst="roundRect">
            <a:avLst/>
          </a:prstGeom>
          <a:solidFill>
            <a:srgbClr val="000000">
              <a:alpha val="0"/>
            </a:srgbClr>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04</a:t>
              </a:r>
              <a:endParaRPr lang="zh-CN" altLang="en-US" sz="3735" dirty="0">
                <a:solidFill>
                  <a:schemeClr val="bg1"/>
                </a:solidFill>
                <a:latin typeface="Impact" panose="020B0806030902050204" pitchFamily="34" charset="0"/>
              </a:endParaRP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6783"/>
            </a:xfrm>
            <a:prstGeom prst="rect">
              <a:avLst/>
            </a:prstGeom>
            <a:ln w="15875">
              <a:noFill/>
            </a:ln>
          </p:spPr>
          <p:txBody>
            <a:bodyPr wrap="square" lIns="91440" tIns="45720" rIns="91440" bIns="4572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创新性</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135" b="1" dirty="0">
                <a:solidFill>
                  <a:schemeClr val="tx1">
                    <a:lumMod val="75000"/>
                    <a:lumOff val="25000"/>
                  </a:schemeClr>
                </a:solidFill>
              </a:endParaRPr>
            </a:p>
          </p:txBody>
        </p:sp>
      </p:grpSp>
      <p:sp>
        <p:nvSpPr>
          <p:cNvPr id="29" name="圆角矩形 1"/>
          <p:cNvSpPr/>
          <p:nvPr>
            <p:custDataLst>
              <p:tags r:id="rId1"/>
            </p:custDataLst>
          </p:nvPr>
        </p:nvSpPr>
        <p:spPr>
          <a:xfrm>
            <a:off x="1245870" y="1431925"/>
            <a:ext cx="4509549" cy="2226897"/>
          </a:xfrm>
          <a:prstGeom prst="roundRect">
            <a:avLst>
              <a:gd name="adj" fmla="val 0"/>
            </a:avLst>
          </a:prstGeom>
          <a:solidFill>
            <a:schemeClr val="accent1">
              <a:alpha val="10000"/>
            </a:schemeClr>
          </a:solidFill>
          <a:ln w="25400">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矩形 7"/>
          <p:cNvSpPr/>
          <p:nvPr>
            <p:custDataLst>
              <p:tags r:id="rId2"/>
            </p:custDataLst>
          </p:nvPr>
        </p:nvSpPr>
        <p:spPr>
          <a:xfrm>
            <a:off x="1760855" y="1987550"/>
            <a:ext cx="3651495" cy="1392779"/>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sz="1200" dirty="0">
                <a:ln>
                  <a:noFill/>
                  <a:prstDash val="sysDot"/>
                </a:ln>
                <a:solidFill>
                  <a:schemeClr val="tx1">
                    <a:lumMod val="85000"/>
                    <a:lumOff val="15000"/>
                  </a:schemeClr>
                </a:solidFill>
                <a:latin typeface="+mn-ea"/>
                <a:cs typeface="+mn-ea"/>
                <a:sym typeface="+mn-ea"/>
              </a:rPr>
              <a:t>我司自制品与参比制剂规格相同，处方组成一致；通过系统的研究和稳定性考察，自制品的安全性、稳定性与参比制剂相当；从产品质量和临床疗效上完全可实现替代参比产品，同时降低治疗成本，减轻患者经济负担。</a:t>
            </a:r>
            <a:endParaRPr lang="zh-CN" altLang="en-US" sz="1200" dirty="0">
              <a:ln>
                <a:noFill/>
                <a:prstDash val="sysDot"/>
              </a:ln>
              <a:solidFill>
                <a:schemeClr val="tx1">
                  <a:lumMod val="85000"/>
                  <a:lumOff val="15000"/>
                </a:schemeClr>
              </a:solidFill>
              <a:latin typeface="+mn-ea"/>
              <a:cs typeface="+mn-ea"/>
              <a:sym typeface="+mn-ea"/>
            </a:endParaRPr>
          </a:p>
        </p:txBody>
      </p:sp>
      <p:sp>
        <p:nvSpPr>
          <p:cNvPr id="9" name="矩形 8"/>
          <p:cNvSpPr/>
          <p:nvPr>
            <p:custDataLst>
              <p:tags r:id="rId3"/>
            </p:custDataLst>
          </p:nvPr>
        </p:nvSpPr>
        <p:spPr>
          <a:xfrm>
            <a:off x="1760855" y="1529715"/>
            <a:ext cx="3651495" cy="564204"/>
          </a:xfrm>
          <a:prstGeom prst="rect">
            <a:avLst/>
          </a:prstGeom>
          <a:noFill/>
        </p:spPr>
        <p:txBody>
          <a:bodyPr wrap="square" lIns="0" tIns="0" rIns="0" bIns="0" rtlCol="0" anchor="ctr">
            <a:noAutofit/>
          </a:bodyPr>
          <a:p>
            <a:pPr>
              <a:spcBef>
                <a:spcPct val="0"/>
              </a:spcBef>
              <a:spcAft>
                <a:spcPct val="0"/>
              </a:spcAft>
            </a:pPr>
            <a:r>
              <a:rPr lang="zh-CN" altLang="en-US" sz="2200" b="1">
                <a:solidFill>
                  <a:schemeClr val="accent1"/>
                </a:solidFill>
                <a:latin typeface="+mn-ea"/>
                <a:cs typeface="+mn-ea"/>
                <a:sym typeface="+mn-ea"/>
              </a:rPr>
              <a:t>整体优势</a:t>
            </a:r>
            <a:endParaRPr lang="zh-CN" altLang="en-US" sz="2200" b="1">
              <a:solidFill>
                <a:schemeClr val="accent1"/>
              </a:solidFill>
              <a:latin typeface="+mn-ea"/>
              <a:cs typeface="+mn-ea"/>
              <a:sym typeface="+mn-ea"/>
            </a:endParaRPr>
          </a:p>
        </p:txBody>
      </p:sp>
      <p:sp>
        <p:nvSpPr>
          <p:cNvPr id="10" name="矩形 9"/>
          <p:cNvSpPr/>
          <p:nvPr>
            <p:custDataLst>
              <p:tags r:id="rId4"/>
            </p:custDataLst>
          </p:nvPr>
        </p:nvSpPr>
        <p:spPr>
          <a:xfrm>
            <a:off x="643255" y="1431925"/>
            <a:ext cx="921785" cy="1644162"/>
          </a:xfrm>
          <a:prstGeom prst="rect">
            <a:avLst/>
          </a:prstGeom>
          <a:noFill/>
        </p:spPr>
        <p:txBody>
          <a:bodyPr wrap="none" lIns="0" tIns="0" rIns="0" bIns="0" rtlCol="0" anchor="t" anchorCtr="0">
            <a:noAutofit/>
          </a:bodyPr>
          <a:p>
            <a:pPr algn="ctr">
              <a:spcBef>
                <a:spcPct val="0"/>
              </a:spcBef>
              <a:spcAft>
                <a:spcPct val="0"/>
              </a:spcAft>
            </a:pPr>
            <a:r>
              <a:rPr lang="en-US" altLang="zh-CN" sz="11500" b="1" dirty="0">
                <a:gradFill flip="none" rotWithShape="1">
                  <a:gsLst>
                    <a:gs pos="0">
                      <a:schemeClr val="accent1">
                        <a:lumMod val="40000"/>
                        <a:lumOff val="60000"/>
                      </a:schemeClr>
                    </a:gs>
                    <a:gs pos="72000">
                      <a:schemeClr val="accent1"/>
                    </a:gs>
                  </a:gsLst>
                  <a:lin ang="2700000" scaled="1"/>
                  <a:tileRect/>
                </a:gradFill>
                <a:latin typeface="+mn-ea"/>
                <a:cs typeface="+mn-ea"/>
                <a:sym typeface="+mn-ea"/>
              </a:rPr>
              <a:t>1</a:t>
            </a:r>
            <a:endParaRPr lang="zh-CN" altLang="en-US" sz="11500" b="1" dirty="0">
              <a:gradFill flip="none" rotWithShape="1">
                <a:gsLst>
                  <a:gs pos="0">
                    <a:schemeClr val="accent1">
                      <a:lumMod val="40000"/>
                      <a:lumOff val="60000"/>
                    </a:schemeClr>
                  </a:gs>
                  <a:gs pos="72000">
                    <a:schemeClr val="accent1"/>
                  </a:gs>
                </a:gsLst>
                <a:lin ang="2700000" scaled="1"/>
                <a:tileRect/>
              </a:gradFill>
              <a:latin typeface="+mn-ea"/>
              <a:cs typeface="+mn-ea"/>
              <a:sym typeface="+mn-ea"/>
            </a:endParaRPr>
          </a:p>
        </p:txBody>
      </p:sp>
      <p:sp>
        <p:nvSpPr>
          <p:cNvPr id="35" name="圆角矩形 1"/>
          <p:cNvSpPr/>
          <p:nvPr>
            <p:custDataLst>
              <p:tags r:id="rId5"/>
            </p:custDataLst>
          </p:nvPr>
        </p:nvSpPr>
        <p:spPr>
          <a:xfrm>
            <a:off x="6933565" y="1431925"/>
            <a:ext cx="4509549" cy="2226897"/>
          </a:xfrm>
          <a:prstGeom prst="roundRect">
            <a:avLst>
              <a:gd name="adj" fmla="val 0"/>
            </a:avLst>
          </a:prstGeom>
          <a:solidFill>
            <a:schemeClr val="accent1">
              <a:alpha val="10000"/>
            </a:schemeClr>
          </a:solidFill>
          <a:ln w="25400">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矩形 10"/>
          <p:cNvSpPr/>
          <p:nvPr>
            <p:custDataLst>
              <p:tags r:id="rId6"/>
            </p:custDataLst>
          </p:nvPr>
        </p:nvSpPr>
        <p:spPr>
          <a:xfrm>
            <a:off x="6330315" y="1424305"/>
            <a:ext cx="921785" cy="1644162"/>
          </a:xfrm>
          <a:prstGeom prst="rect">
            <a:avLst/>
          </a:prstGeom>
          <a:noFill/>
        </p:spPr>
        <p:txBody>
          <a:bodyPr wrap="none" lIns="0" tIns="0" rIns="0" bIns="0" rtlCol="0" anchor="t" anchorCtr="0">
            <a:noAutofit/>
          </a:bodyPr>
          <a:p>
            <a:pPr algn="ctr">
              <a:spcBef>
                <a:spcPct val="0"/>
              </a:spcBef>
              <a:spcAft>
                <a:spcPct val="0"/>
              </a:spcAft>
            </a:pPr>
            <a:r>
              <a:rPr lang="en-US" altLang="zh-CN" sz="11500" b="1">
                <a:gradFill flip="none" rotWithShape="1">
                  <a:gsLst>
                    <a:gs pos="0">
                      <a:schemeClr val="accent1">
                        <a:lumMod val="40000"/>
                        <a:lumOff val="60000"/>
                      </a:schemeClr>
                    </a:gs>
                    <a:gs pos="72000">
                      <a:schemeClr val="accent1"/>
                    </a:gs>
                  </a:gsLst>
                  <a:lin ang="2700000" scaled="1"/>
                  <a:tileRect/>
                </a:gradFill>
                <a:latin typeface="+mn-ea"/>
                <a:cs typeface="+mn-ea"/>
                <a:sym typeface="+mn-ea"/>
              </a:rPr>
              <a:t>2</a:t>
            </a:r>
            <a:endParaRPr lang="zh-CN" altLang="en-US" sz="11500" b="1">
              <a:gradFill flip="none" rotWithShape="1">
                <a:gsLst>
                  <a:gs pos="0">
                    <a:schemeClr val="accent1">
                      <a:lumMod val="40000"/>
                      <a:lumOff val="60000"/>
                    </a:schemeClr>
                  </a:gs>
                  <a:gs pos="72000">
                    <a:schemeClr val="accent1"/>
                  </a:gs>
                </a:gsLst>
                <a:lin ang="2700000" scaled="1"/>
                <a:tileRect/>
              </a:gradFill>
              <a:latin typeface="+mn-ea"/>
              <a:cs typeface="+mn-ea"/>
              <a:sym typeface="+mn-ea"/>
            </a:endParaRPr>
          </a:p>
        </p:txBody>
      </p:sp>
      <p:sp>
        <p:nvSpPr>
          <p:cNvPr id="41" name="圆角矩形 1"/>
          <p:cNvSpPr/>
          <p:nvPr>
            <p:custDataLst>
              <p:tags r:id="rId7"/>
            </p:custDataLst>
          </p:nvPr>
        </p:nvSpPr>
        <p:spPr>
          <a:xfrm>
            <a:off x="1245870" y="3925570"/>
            <a:ext cx="4509549" cy="2226897"/>
          </a:xfrm>
          <a:prstGeom prst="roundRect">
            <a:avLst>
              <a:gd name="adj" fmla="val 0"/>
            </a:avLst>
          </a:prstGeom>
          <a:solidFill>
            <a:schemeClr val="accent1">
              <a:alpha val="10000"/>
            </a:schemeClr>
          </a:solidFill>
          <a:ln w="25400">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矩形 11"/>
          <p:cNvSpPr/>
          <p:nvPr>
            <p:custDataLst>
              <p:tags r:id="rId8"/>
            </p:custDataLst>
          </p:nvPr>
        </p:nvSpPr>
        <p:spPr>
          <a:xfrm>
            <a:off x="1760855" y="4490085"/>
            <a:ext cx="3651250" cy="1662430"/>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sz="1200" dirty="0">
                <a:ln>
                  <a:noFill/>
                  <a:prstDash val="sysDot"/>
                </a:ln>
                <a:solidFill>
                  <a:schemeClr val="tx1">
                    <a:lumMod val="85000"/>
                    <a:lumOff val="15000"/>
                  </a:schemeClr>
                </a:solidFill>
                <a:latin typeface="+mn-ea"/>
                <a:cs typeface="+mn-ea"/>
                <a:sym typeface="+mn-ea"/>
              </a:rPr>
              <a:t>本品生产工艺步骤为：称量、配液、包材的处理、灌装与旋盖、灯检、外包装，成品各项检测指标均符合质量标准要求。制剂成品在稳定性过程中，各项检测指标均符合规定。本品生产工艺既能保证产品出厂时理化指标与参比制剂一致，又能保证产品效期内的良好稳定性。</a:t>
            </a:r>
            <a:endParaRPr lang="zh-CN" altLang="en-US" sz="1200" dirty="0">
              <a:ln>
                <a:noFill/>
                <a:prstDash val="sysDot"/>
              </a:ln>
              <a:solidFill>
                <a:schemeClr val="tx1">
                  <a:lumMod val="85000"/>
                  <a:lumOff val="15000"/>
                </a:schemeClr>
              </a:solidFill>
              <a:latin typeface="+mn-ea"/>
              <a:cs typeface="+mn-ea"/>
              <a:sym typeface="+mn-ea"/>
            </a:endParaRPr>
          </a:p>
        </p:txBody>
      </p:sp>
      <p:sp>
        <p:nvSpPr>
          <p:cNvPr id="13" name="矩形 12"/>
          <p:cNvSpPr/>
          <p:nvPr>
            <p:custDataLst>
              <p:tags r:id="rId9"/>
            </p:custDataLst>
          </p:nvPr>
        </p:nvSpPr>
        <p:spPr>
          <a:xfrm>
            <a:off x="1760855" y="4023360"/>
            <a:ext cx="3651495" cy="564204"/>
          </a:xfrm>
          <a:prstGeom prst="rect">
            <a:avLst/>
          </a:prstGeom>
          <a:noFill/>
        </p:spPr>
        <p:txBody>
          <a:bodyPr wrap="square" lIns="0" tIns="0" rIns="0" bIns="0" rtlCol="0" anchor="ctr">
            <a:noAutofit/>
          </a:bodyPr>
          <a:p>
            <a:pPr>
              <a:spcBef>
                <a:spcPct val="0"/>
              </a:spcBef>
              <a:spcAft>
                <a:spcPct val="0"/>
              </a:spcAft>
            </a:pPr>
            <a:r>
              <a:rPr lang="zh-CN" altLang="en-US" sz="2200" b="1">
                <a:solidFill>
                  <a:schemeClr val="accent1"/>
                </a:solidFill>
                <a:latin typeface="+mn-ea"/>
                <a:cs typeface="+mn-ea"/>
                <a:sym typeface="+mn-ea"/>
              </a:rPr>
              <a:t>产品工艺优势</a:t>
            </a:r>
            <a:endParaRPr lang="zh-CN" altLang="en-US" sz="2200" b="1">
              <a:solidFill>
                <a:schemeClr val="accent1"/>
              </a:solidFill>
              <a:latin typeface="+mn-ea"/>
              <a:cs typeface="+mn-ea"/>
              <a:sym typeface="+mn-ea"/>
            </a:endParaRPr>
          </a:p>
        </p:txBody>
      </p:sp>
      <p:sp>
        <p:nvSpPr>
          <p:cNvPr id="14" name="矩形 13"/>
          <p:cNvSpPr/>
          <p:nvPr>
            <p:custDataLst>
              <p:tags r:id="rId10"/>
            </p:custDataLst>
          </p:nvPr>
        </p:nvSpPr>
        <p:spPr>
          <a:xfrm>
            <a:off x="642620" y="3925570"/>
            <a:ext cx="921785" cy="1644162"/>
          </a:xfrm>
          <a:prstGeom prst="rect">
            <a:avLst/>
          </a:prstGeom>
          <a:noFill/>
        </p:spPr>
        <p:txBody>
          <a:bodyPr wrap="none" lIns="0" tIns="0" rIns="0" bIns="0" rtlCol="0" anchor="t" anchorCtr="0">
            <a:noAutofit/>
          </a:bodyPr>
          <a:p>
            <a:pPr algn="ctr">
              <a:spcBef>
                <a:spcPct val="0"/>
              </a:spcBef>
              <a:spcAft>
                <a:spcPct val="0"/>
              </a:spcAft>
            </a:pPr>
            <a:r>
              <a:rPr lang="en-US" altLang="zh-CN" sz="11500" b="1">
                <a:gradFill flip="none" rotWithShape="1">
                  <a:gsLst>
                    <a:gs pos="0">
                      <a:schemeClr val="accent1">
                        <a:lumMod val="40000"/>
                        <a:lumOff val="60000"/>
                      </a:schemeClr>
                    </a:gs>
                    <a:gs pos="72000">
                      <a:schemeClr val="accent1"/>
                    </a:gs>
                  </a:gsLst>
                  <a:lin ang="2700000" scaled="1"/>
                  <a:tileRect/>
                </a:gradFill>
                <a:latin typeface="+mn-ea"/>
                <a:cs typeface="+mn-ea"/>
                <a:sym typeface="+mn-ea"/>
              </a:rPr>
              <a:t>3</a:t>
            </a:r>
            <a:endParaRPr lang="zh-CN" altLang="en-US" sz="11500" b="1">
              <a:gradFill flip="none" rotWithShape="1">
                <a:gsLst>
                  <a:gs pos="0">
                    <a:schemeClr val="accent1">
                      <a:lumMod val="40000"/>
                      <a:lumOff val="60000"/>
                    </a:schemeClr>
                  </a:gs>
                  <a:gs pos="72000">
                    <a:schemeClr val="accent1"/>
                  </a:gs>
                </a:gsLst>
                <a:lin ang="2700000" scaled="1"/>
                <a:tileRect/>
              </a:gradFill>
              <a:latin typeface="+mn-ea"/>
              <a:cs typeface="+mn-ea"/>
              <a:sym typeface="+mn-ea"/>
            </a:endParaRPr>
          </a:p>
        </p:txBody>
      </p:sp>
      <p:sp>
        <p:nvSpPr>
          <p:cNvPr id="45" name="圆角矩形 1"/>
          <p:cNvSpPr/>
          <p:nvPr>
            <p:custDataLst>
              <p:tags r:id="rId11"/>
            </p:custDataLst>
          </p:nvPr>
        </p:nvSpPr>
        <p:spPr>
          <a:xfrm>
            <a:off x="6933565" y="3925570"/>
            <a:ext cx="4509549" cy="2226897"/>
          </a:xfrm>
          <a:prstGeom prst="roundRect">
            <a:avLst>
              <a:gd name="adj" fmla="val 0"/>
            </a:avLst>
          </a:prstGeom>
          <a:solidFill>
            <a:schemeClr val="accent1">
              <a:alpha val="10000"/>
            </a:schemeClr>
          </a:solidFill>
          <a:ln w="25400">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矩形 14"/>
          <p:cNvSpPr/>
          <p:nvPr>
            <p:custDataLst>
              <p:tags r:id="rId12"/>
            </p:custDataLst>
          </p:nvPr>
        </p:nvSpPr>
        <p:spPr>
          <a:xfrm>
            <a:off x="6329680" y="3917950"/>
            <a:ext cx="921785" cy="1644162"/>
          </a:xfrm>
          <a:prstGeom prst="rect">
            <a:avLst/>
          </a:prstGeom>
          <a:noFill/>
        </p:spPr>
        <p:txBody>
          <a:bodyPr wrap="none" lIns="0" tIns="0" rIns="0" bIns="0" rtlCol="0" anchor="t" anchorCtr="0">
            <a:noAutofit/>
          </a:bodyPr>
          <a:p>
            <a:pPr algn="ctr">
              <a:spcBef>
                <a:spcPct val="0"/>
              </a:spcBef>
              <a:spcAft>
                <a:spcPct val="0"/>
              </a:spcAft>
            </a:pPr>
            <a:r>
              <a:rPr lang="en-US" altLang="zh-CN" sz="11500" b="1" dirty="0">
                <a:gradFill flip="none" rotWithShape="1">
                  <a:gsLst>
                    <a:gs pos="0">
                      <a:schemeClr val="accent1">
                        <a:lumMod val="40000"/>
                        <a:lumOff val="60000"/>
                      </a:schemeClr>
                    </a:gs>
                    <a:gs pos="72000">
                      <a:schemeClr val="accent1"/>
                    </a:gs>
                  </a:gsLst>
                  <a:lin ang="2700000" scaled="1"/>
                  <a:tileRect/>
                </a:gradFill>
                <a:latin typeface="+mn-ea"/>
                <a:cs typeface="+mn-ea"/>
                <a:sym typeface="+mn-ea"/>
              </a:rPr>
              <a:t>4</a:t>
            </a:r>
            <a:endParaRPr lang="zh-CN" altLang="en-US" sz="11500" b="1" dirty="0">
              <a:gradFill flip="none" rotWithShape="1">
                <a:gsLst>
                  <a:gs pos="0">
                    <a:schemeClr val="accent1">
                      <a:lumMod val="40000"/>
                      <a:lumOff val="60000"/>
                    </a:schemeClr>
                  </a:gs>
                  <a:gs pos="72000">
                    <a:schemeClr val="accent1"/>
                  </a:gs>
                </a:gsLst>
                <a:lin ang="2700000" scaled="1"/>
                <a:tileRect/>
              </a:gradFill>
              <a:latin typeface="+mn-ea"/>
              <a:cs typeface="+mn-ea"/>
              <a:sym typeface="+mn-ea"/>
            </a:endParaRPr>
          </a:p>
        </p:txBody>
      </p:sp>
      <p:sp>
        <p:nvSpPr>
          <p:cNvPr id="16" name="矩形 15"/>
          <p:cNvSpPr/>
          <p:nvPr>
            <p:custDataLst>
              <p:tags r:id="rId13"/>
            </p:custDataLst>
          </p:nvPr>
        </p:nvSpPr>
        <p:spPr>
          <a:xfrm>
            <a:off x="7448550" y="1986915"/>
            <a:ext cx="3900805" cy="1392555"/>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sz="1200">
                <a:ln>
                  <a:noFill/>
                  <a:prstDash val="sysDot"/>
                </a:ln>
                <a:solidFill>
                  <a:schemeClr val="tx1">
                    <a:lumMod val="85000"/>
                    <a:lumOff val="15000"/>
                  </a:schemeClr>
                </a:solidFill>
                <a:latin typeface="+mn-ea"/>
                <a:cs typeface="+mn-ea"/>
                <a:sym typeface="+mn-ea"/>
              </a:rPr>
              <a:t>3mg/ml的尼莫地平口服溶液剂在美国已撤市，其为常规含水的口服溶液；根据原研专利信息，相较于已撤市的含水口服溶液，新发明的6mg/ml的不含水尼莫地平口服溶液在产品有效期、杂质等方面更具优势，安全性更有保障。我司根据新一代不含水原研产品进行开发，自制品有效期2年，质量更优、稳定性更高，减少不必要的浪费和经济损失。</a:t>
            </a:r>
            <a:endParaRPr lang="zh-CN" altLang="en-US" sz="1200">
              <a:ln>
                <a:noFill/>
                <a:prstDash val="sysDot"/>
              </a:ln>
              <a:solidFill>
                <a:schemeClr val="tx1">
                  <a:lumMod val="85000"/>
                  <a:lumOff val="15000"/>
                </a:schemeClr>
              </a:solidFill>
              <a:latin typeface="+mn-ea"/>
              <a:cs typeface="+mn-ea"/>
              <a:sym typeface="+mn-ea"/>
            </a:endParaRPr>
          </a:p>
        </p:txBody>
      </p:sp>
      <p:sp>
        <p:nvSpPr>
          <p:cNvPr id="17" name="矩形 16"/>
          <p:cNvSpPr/>
          <p:nvPr>
            <p:custDataLst>
              <p:tags r:id="rId14"/>
            </p:custDataLst>
          </p:nvPr>
        </p:nvSpPr>
        <p:spPr>
          <a:xfrm>
            <a:off x="7448550" y="1529715"/>
            <a:ext cx="3651495" cy="564204"/>
          </a:xfrm>
          <a:prstGeom prst="rect">
            <a:avLst/>
          </a:prstGeom>
          <a:noFill/>
        </p:spPr>
        <p:txBody>
          <a:bodyPr wrap="square" lIns="0" tIns="0" rIns="0" bIns="0" rtlCol="0" anchor="ctr">
            <a:noAutofit/>
          </a:bodyPr>
          <a:p>
            <a:pPr>
              <a:spcBef>
                <a:spcPct val="0"/>
              </a:spcBef>
              <a:spcAft>
                <a:spcPct val="0"/>
              </a:spcAft>
            </a:pPr>
            <a:r>
              <a:rPr lang="zh-CN" altLang="en-US" sz="2200" b="1">
                <a:solidFill>
                  <a:schemeClr val="accent1"/>
                </a:solidFill>
                <a:latin typeface="+mn-ea"/>
                <a:cs typeface="+mn-ea"/>
                <a:sym typeface="+mn-ea"/>
              </a:rPr>
              <a:t>制剂优势</a:t>
            </a:r>
            <a:endParaRPr lang="zh-CN" altLang="en-US" sz="2200" b="1">
              <a:solidFill>
                <a:schemeClr val="accent1"/>
              </a:solidFill>
              <a:latin typeface="+mn-ea"/>
              <a:cs typeface="+mn-ea"/>
              <a:sym typeface="+mn-ea"/>
            </a:endParaRPr>
          </a:p>
        </p:txBody>
      </p:sp>
      <p:sp>
        <p:nvSpPr>
          <p:cNvPr id="18" name="矩形 17"/>
          <p:cNvSpPr/>
          <p:nvPr>
            <p:custDataLst>
              <p:tags r:id="rId15"/>
            </p:custDataLst>
          </p:nvPr>
        </p:nvSpPr>
        <p:spPr>
          <a:xfrm>
            <a:off x="7448550" y="4587875"/>
            <a:ext cx="3651495" cy="1392779"/>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sz="1400">
                <a:ln>
                  <a:noFill/>
                  <a:prstDash val="sysDot"/>
                </a:ln>
                <a:solidFill>
                  <a:schemeClr val="tx1">
                    <a:lumMod val="85000"/>
                    <a:lumOff val="15000"/>
                  </a:schemeClr>
                </a:solidFill>
                <a:latin typeface="+mn-ea"/>
                <a:cs typeface="+mn-ea"/>
                <a:sym typeface="+mn-ea"/>
              </a:rPr>
              <a:t>本品所用辅料均已在CDE登记备案，并已与制剂关联审评，呈激活状态；且均为公司长期合作的合格供应商。我公司制定了严格的辅料内控标准，确保辅料稳定供货和质量稳定可控。</a:t>
            </a:r>
            <a:endParaRPr lang="zh-CN" altLang="en-US" sz="1400">
              <a:ln>
                <a:noFill/>
                <a:prstDash val="sysDot"/>
              </a:ln>
              <a:solidFill>
                <a:schemeClr val="tx1">
                  <a:lumMod val="85000"/>
                  <a:lumOff val="15000"/>
                </a:schemeClr>
              </a:solidFill>
              <a:latin typeface="+mn-ea"/>
              <a:cs typeface="+mn-ea"/>
              <a:sym typeface="+mn-ea"/>
            </a:endParaRPr>
          </a:p>
        </p:txBody>
      </p:sp>
      <p:sp>
        <p:nvSpPr>
          <p:cNvPr id="19" name="矩形 18"/>
          <p:cNvSpPr/>
          <p:nvPr>
            <p:custDataLst>
              <p:tags r:id="rId16"/>
            </p:custDataLst>
          </p:nvPr>
        </p:nvSpPr>
        <p:spPr>
          <a:xfrm>
            <a:off x="7448550" y="4023360"/>
            <a:ext cx="3651495" cy="564204"/>
          </a:xfrm>
          <a:prstGeom prst="rect">
            <a:avLst/>
          </a:prstGeom>
          <a:noFill/>
        </p:spPr>
        <p:txBody>
          <a:bodyPr wrap="square" lIns="0" tIns="0" rIns="0" bIns="0" rtlCol="0" anchor="ctr">
            <a:noAutofit/>
          </a:bodyPr>
          <a:p>
            <a:pPr>
              <a:spcBef>
                <a:spcPct val="0"/>
              </a:spcBef>
              <a:spcAft>
                <a:spcPct val="0"/>
              </a:spcAft>
            </a:pPr>
            <a:r>
              <a:rPr lang="zh-CN" altLang="en-US" sz="2200" b="1">
                <a:solidFill>
                  <a:schemeClr val="accent1"/>
                </a:solidFill>
                <a:latin typeface="+mn-ea"/>
                <a:cs typeface="+mn-ea"/>
                <a:sym typeface="+mn-ea"/>
              </a:rPr>
              <a:t>原辅料质量优势</a:t>
            </a:r>
            <a:endParaRPr lang="zh-CN" altLang="en-US" sz="2200" b="1">
              <a:solidFill>
                <a:schemeClr val="accent1"/>
              </a:solidFill>
              <a:latin typeface="+mn-ea"/>
              <a:cs typeface="+mn-ea"/>
              <a:sym typeface="+mn-ea"/>
            </a:endParaRPr>
          </a:p>
        </p:txBody>
      </p:sp>
    </p:spTree>
    <p:custDataLst>
      <p:tags r:id="rId17"/>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05</a:t>
              </a:r>
              <a:endParaRPr lang="zh-CN" altLang="en-US" sz="3735" dirty="0">
                <a:solidFill>
                  <a:schemeClr val="bg1"/>
                </a:solidFill>
                <a:latin typeface="Impact" panose="020B0806030902050204" pitchFamily="34" charset="0"/>
              </a:endParaRP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5646"/>
            </a:xfrm>
            <a:prstGeom prst="rect">
              <a:avLst/>
            </a:prstGeom>
            <a:ln w="15875">
              <a:noFill/>
            </a:ln>
          </p:spPr>
          <p:txBody>
            <a:bodyPr wrap="square" lIns="91440" tIns="45720" rIns="91440" bIns="4572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公平性</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135" b="1" dirty="0">
                <a:solidFill>
                  <a:schemeClr val="tx1">
                    <a:lumMod val="75000"/>
                    <a:lumOff val="25000"/>
                  </a:schemeClr>
                </a:solidFill>
              </a:endParaRPr>
            </a:p>
          </p:txBody>
        </p:sp>
      </p:grpSp>
      <p:sp>
        <p:nvSpPr>
          <p:cNvPr id="13" name="object 19"/>
          <p:cNvSpPr/>
          <p:nvPr/>
        </p:nvSpPr>
        <p:spPr>
          <a:xfrm>
            <a:off x="821055" y="916777"/>
            <a:ext cx="5039995" cy="577850"/>
          </a:xfrm>
          <a:custGeom>
            <a:avLst/>
            <a:gdLst/>
            <a:ahLst/>
            <a:cxnLst/>
            <a:rect l="l" t="t" r="r" b="b"/>
            <a:pathLst>
              <a:path w="5039995" h="577850">
                <a:moveTo>
                  <a:pt x="4943602" y="0"/>
                </a:moveTo>
                <a:lnTo>
                  <a:pt x="96265" y="0"/>
                </a:lnTo>
                <a:lnTo>
                  <a:pt x="58796" y="7558"/>
                </a:lnTo>
                <a:lnTo>
                  <a:pt x="28197" y="28178"/>
                </a:lnTo>
                <a:lnTo>
                  <a:pt x="7565" y="58775"/>
                </a:lnTo>
                <a:lnTo>
                  <a:pt x="0" y="96266"/>
                </a:lnTo>
                <a:lnTo>
                  <a:pt x="0" y="481330"/>
                </a:lnTo>
                <a:lnTo>
                  <a:pt x="7565" y="518820"/>
                </a:lnTo>
                <a:lnTo>
                  <a:pt x="28197" y="549417"/>
                </a:lnTo>
                <a:lnTo>
                  <a:pt x="58796" y="570037"/>
                </a:lnTo>
                <a:lnTo>
                  <a:pt x="96265" y="577596"/>
                </a:lnTo>
                <a:lnTo>
                  <a:pt x="4943602" y="577596"/>
                </a:lnTo>
                <a:lnTo>
                  <a:pt x="4981092" y="570037"/>
                </a:lnTo>
                <a:lnTo>
                  <a:pt x="5011689" y="549417"/>
                </a:lnTo>
                <a:lnTo>
                  <a:pt x="5032309" y="518820"/>
                </a:lnTo>
                <a:lnTo>
                  <a:pt x="5039868" y="481330"/>
                </a:lnTo>
                <a:lnTo>
                  <a:pt x="5039868" y="96266"/>
                </a:lnTo>
                <a:lnTo>
                  <a:pt x="5032309" y="58775"/>
                </a:lnTo>
                <a:lnTo>
                  <a:pt x="5011689" y="28178"/>
                </a:lnTo>
                <a:lnTo>
                  <a:pt x="4981092" y="7558"/>
                </a:lnTo>
                <a:lnTo>
                  <a:pt x="4943602" y="0"/>
                </a:lnTo>
                <a:close/>
              </a:path>
            </a:pathLst>
          </a:custGeom>
          <a:solidFill>
            <a:schemeClr val="accent5"/>
          </a:solidFill>
        </p:spPr>
        <p:txBody>
          <a:bodyPr wrap="square" lIns="0" tIns="0" rIns="0" bIns="0" rtlCol="0" anchor="ctr"/>
          <a:lstStyle/>
          <a:p>
            <a:pPr algn="ctr"/>
            <a:r>
              <a:rPr lang="zh-CN" altLang="en-US" b="1" dirty="0">
                <a:solidFill>
                  <a:schemeClr val="bg1"/>
                </a:solidFill>
                <a:latin typeface="宋体" panose="02010600030101010101" pitchFamily="2" charset="-122"/>
              </a:rPr>
              <a:t>所治疗疾病对公共健康的影响</a:t>
            </a:r>
            <a:endParaRPr b="1" dirty="0">
              <a:solidFill>
                <a:schemeClr val="bg1"/>
              </a:solidFill>
              <a:latin typeface="宋体" panose="02010600030101010101" pitchFamily="2" charset="-122"/>
            </a:endParaRPr>
          </a:p>
        </p:txBody>
      </p:sp>
      <p:sp>
        <p:nvSpPr>
          <p:cNvPr id="15" name="object 18"/>
          <p:cNvSpPr/>
          <p:nvPr/>
        </p:nvSpPr>
        <p:spPr>
          <a:xfrm>
            <a:off x="821055" y="1574800"/>
            <a:ext cx="5039995" cy="2235200"/>
          </a:xfrm>
          <a:custGeom>
            <a:avLst/>
            <a:gdLst/>
            <a:ahLst/>
            <a:cxnLst/>
            <a:rect l="l" t="t" r="r" b="b"/>
            <a:pathLst>
              <a:path w="5039995" h="1716404">
                <a:moveTo>
                  <a:pt x="0" y="286003"/>
                </a:moveTo>
                <a:lnTo>
                  <a:pt x="3742" y="239604"/>
                </a:lnTo>
                <a:lnTo>
                  <a:pt x="14577" y="195592"/>
                </a:lnTo>
                <a:lnTo>
                  <a:pt x="31917" y="154554"/>
                </a:lnTo>
                <a:lnTo>
                  <a:pt x="55172" y="117079"/>
                </a:lnTo>
                <a:lnTo>
                  <a:pt x="83756" y="83756"/>
                </a:lnTo>
                <a:lnTo>
                  <a:pt x="117079" y="55172"/>
                </a:lnTo>
                <a:lnTo>
                  <a:pt x="154554" y="31917"/>
                </a:lnTo>
                <a:lnTo>
                  <a:pt x="195592" y="14577"/>
                </a:lnTo>
                <a:lnTo>
                  <a:pt x="239604" y="3742"/>
                </a:lnTo>
                <a:lnTo>
                  <a:pt x="286004" y="0"/>
                </a:lnTo>
                <a:lnTo>
                  <a:pt x="4753864" y="0"/>
                </a:lnTo>
                <a:lnTo>
                  <a:pt x="4800263" y="3742"/>
                </a:lnTo>
                <a:lnTo>
                  <a:pt x="4844275" y="14577"/>
                </a:lnTo>
                <a:lnTo>
                  <a:pt x="4885313" y="31917"/>
                </a:lnTo>
                <a:lnTo>
                  <a:pt x="4922788" y="55172"/>
                </a:lnTo>
                <a:lnTo>
                  <a:pt x="4956111" y="83756"/>
                </a:lnTo>
                <a:lnTo>
                  <a:pt x="4984695" y="117079"/>
                </a:lnTo>
                <a:lnTo>
                  <a:pt x="5007950" y="154554"/>
                </a:lnTo>
                <a:lnTo>
                  <a:pt x="5025290" y="195592"/>
                </a:lnTo>
                <a:lnTo>
                  <a:pt x="5036125" y="239604"/>
                </a:lnTo>
                <a:lnTo>
                  <a:pt x="5039868" y="286003"/>
                </a:lnTo>
                <a:lnTo>
                  <a:pt x="5039868" y="1430020"/>
                </a:lnTo>
                <a:lnTo>
                  <a:pt x="5036125" y="1476419"/>
                </a:lnTo>
                <a:lnTo>
                  <a:pt x="5025290" y="1520431"/>
                </a:lnTo>
                <a:lnTo>
                  <a:pt x="5007950" y="1561469"/>
                </a:lnTo>
                <a:lnTo>
                  <a:pt x="4984695" y="1598944"/>
                </a:lnTo>
                <a:lnTo>
                  <a:pt x="4956111" y="1632267"/>
                </a:lnTo>
                <a:lnTo>
                  <a:pt x="4922788" y="1660851"/>
                </a:lnTo>
                <a:lnTo>
                  <a:pt x="4885313" y="1684106"/>
                </a:lnTo>
                <a:lnTo>
                  <a:pt x="4844275" y="1701446"/>
                </a:lnTo>
                <a:lnTo>
                  <a:pt x="4800263" y="1712281"/>
                </a:lnTo>
                <a:lnTo>
                  <a:pt x="4753864" y="1716024"/>
                </a:lnTo>
                <a:lnTo>
                  <a:pt x="286004" y="1716024"/>
                </a:lnTo>
                <a:lnTo>
                  <a:pt x="239604" y="1712281"/>
                </a:lnTo>
                <a:lnTo>
                  <a:pt x="195592" y="1701446"/>
                </a:lnTo>
                <a:lnTo>
                  <a:pt x="154554" y="1684106"/>
                </a:lnTo>
                <a:lnTo>
                  <a:pt x="117079" y="1660851"/>
                </a:lnTo>
                <a:lnTo>
                  <a:pt x="83756" y="1632267"/>
                </a:lnTo>
                <a:lnTo>
                  <a:pt x="55172" y="1598944"/>
                </a:lnTo>
                <a:lnTo>
                  <a:pt x="31917" y="1561469"/>
                </a:lnTo>
                <a:lnTo>
                  <a:pt x="14577" y="1520431"/>
                </a:lnTo>
                <a:lnTo>
                  <a:pt x="3742" y="1476419"/>
                </a:lnTo>
                <a:lnTo>
                  <a:pt x="0" y="1430020"/>
                </a:lnTo>
                <a:lnTo>
                  <a:pt x="0" y="286003"/>
                </a:lnTo>
                <a:close/>
              </a:path>
            </a:pathLst>
          </a:custGeom>
          <a:ln w="9144">
            <a:solidFill>
              <a:schemeClr val="accent5"/>
            </a:solidFill>
          </a:ln>
        </p:spPr>
        <p:txBody>
          <a:bodyPr wrap="square" lIns="0" tIns="0" rIns="0" bIns="0" rtlCol="0"/>
          <a:lstStyle/>
          <a:p>
            <a:endParaRPr dirty="0">
              <a:solidFill>
                <a:schemeClr val="bg1"/>
              </a:solidFill>
              <a:latin typeface="宋体" panose="02010600030101010101" pitchFamily="2" charset="-122"/>
            </a:endParaRPr>
          </a:p>
        </p:txBody>
      </p:sp>
      <p:grpSp>
        <p:nvGrpSpPr>
          <p:cNvPr id="17" name="组合 16"/>
          <p:cNvGrpSpPr/>
          <p:nvPr/>
        </p:nvGrpSpPr>
        <p:grpSpPr>
          <a:xfrm>
            <a:off x="6330898" y="907913"/>
            <a:ext cx="5039996" cy="2861945"/>
            <a:chOff x="1152270" y="1544825"/>
            <a:chExt cx="5039996" cy="2861945"/>
          </a:xfrm>
        </p:grpSpPr>
        <p:sp>
          <p:nvSpPr>
            <p:cNvPr id="18" name="object 19"/>
            <p:cNvSpPr/>
            <p:nvPr/>
          </p:nvSpPr>
          <p:spPr>
            <a:xfrm>
              <a:off x="1152271" y="1544825"/>
              <a:ext cx="5039995" cy="577850"/>
            </a:xfrm>
            <a:custGeom>
              <a:avLst/>
              <a:gdLst/>
              <a:ahLst/>
              <a:cxnLst/>
              <a:rect l="l" t="t" r="r" b="b"/>
              <a:pathLst>
                <a:path w="5039995" h="577850">
                  <a:moveTo>
                    <a:pt x="4943602" y="0"/>
                  </a:moveTo>
                  <a:lnTo>
                    <a:pt x="96265" y="0"/>
                  </a:lnTo>
                  <a:lnTo>
                    <a:pt x="58796" y="7558"/>
                  </a:lnTo>
                  <a:lnTo>
                    <a:pt x="28197" y="28178"/>
                  </a:lnTo>
                  <a:lnTo>
                    <a:pt x="7565" y="58775"/>
                  </a:lnTo>
                  <a:lnTo>
                    <a:pt x="0" y="96266"/>
                  </a:lnTo>
                  <a:lnTo>
                    <a:pt x="0" y="481330"/>
                  </a:lnTo>
                  <a:lnTo>
                    <a:pt x="7565" y="518820"/>
                  </a:lnTo>
                  <a:lnTo>
                    <a:pt x="28197" y="549417"/>
                  </a:lnTo>
                  <a:lnTo>
                    <a:pt x="58796" y="570037"/>
                  </a:lnTo>
                  <a:lnTo>
                    <a:pt x="96265" y="577596"/>
                  </a:lnTo>
                  <a:lnTo>
                    <a:pt x="4943602" y="577596"/>
                  </a:lnTo>
                  <a:lnTo>
                    <a:pt x="4981092" y="570037"/>
                  </a:lnTo>
                  <a:lnTo>
                    <a:pt x="5011689" y="549417"/>
                  </a:lnTo>
                  <a:lnTo>
                    <a:pt x="5032309" y="518820"/>
                  </a:lnTo>
                  <a:lnTo>
                    <a:pt x="5039868" y="481330"/>
                  </a:lnTo>
                  <a:lnTo>
                    <a:pt x="5039868" y="96266"/>
                  </a:lnTo>
                  <a:lnTo>
                    <a:pt x="5032309" y="58775"/>
                  </a:lnTo>
                  <a:lnTo>
                    <a:pt x="5011689" y="28178"/>
                  </a:lnTo>
                  <a:lnTo>
                    <a:pt x="4981092" y="7558"/>
                  </a:lnTo>
                  <a:lnTo>
                    <a:pt x="4943602" y="0"/>
                  </a:lnTo>
                  <a:close/>
                </a:path>
              </a:pathLst>
            </a:custGeom>
            <a:solidFill>
              <a:schemeClr val="accent5"/>
            </a:solidFill>
          </p:spPr>
          <p:txBody>
            <a:bodyPr wrap="square" lIns="0" tIns="0" rIns="0" bIns="0" rtlCol="0" anchor="ctr"/>
            <a:lstStyle/>
            <a:p>
              <a:pPr algn="ctr"/>
              <a:r>
                <a:rPr lang="zh-CN" altLang="en-US" b="1" dirty="0">
                  <a:solidFill>
                    <a:schemeClr val="bg1"/>
                  </a:solidFill>
                  <a:latin typeface="宋体" panose="02010600030101010101" pitchFamily="2" charset="-122"/>
                </a:rPr>
                <a:t>符合“保基本”原则</a:t>
              </a:r>
              <a:endParaRPr b="1" dirty="0">
                <a:solidFill>
                  <a:schemeClr val="bg1"/>
                </a:solidFill>
                <a:latin typeface="宋体" panose="02010600030101010101" pitchFamily="2" charset="-122"/>
              </a:endParaRPr>
            </a:p>
          </p:txBody>
        </p:sp>
        <p:sp>
          <p:nvSpPr>
            <p:cNvPr id="19" name="object 18"/>
            <p:cNvSpPr/>
            <p:nvPr/>
          </p:nvSpPr>
          <p:spPr>
            <a:xfrm>
              <a:off x="1152270" y="2202685"/>
              <a:ext cx="5039995" cy="2204085"/>
            </a:xfrm>
            <a:custGeom>
              <a:avLst/>
              <a:gdLst/>
              <a:ahLst/>
              <a:cxnLst/>
              <a:rect l="l" t="t" r="r" b="b"/>
              <a:pathLst>
                <a:path w="5039995" h="1716404">
                  <a:moveTo>
                    <a:pt x="0" y="286003"/>
                  </a:moveTo>
                  <a:lnTo>
                    <a:pt x="3742" y="239604"/>
                  </a:lnTo>
                  <a:lnTo>
                    <a:pt x="14577" y="195592"/>
                  </a:lnTo>
                  <a:lnTo>
                    <a:pt x="31917" y="154554"/>
                  </a:lnTo>
                  <a:lnTo>
                    <a:pt x="55172" y="117079"/>
                  </a:lnTo>
                  <a:lnTo>
                    <a:pt x="83756" y="83756"/>
                  </a:lnTo>
                  <a:lnTo>
                    <a:pt x="117079" y="55172"/>
                  </a:lnTo>
                  <a:lnTo>
                    <a:pt x="154554" y="31917"/>
                  </a:lnTo>
                  <a:lnTo>
                    <a:pt x="195592" y="14577"/>
                  </a:lnTo>
                  <a:lnTo>
                    <a:pt x="239604" y="3742"/>
                  </a:lnTo>
                  <a:lnTo>
                    <a:pt x="286004" y="0"/>
                  </a:lnTo>
                  <a:lnTo>
                    <a:pt x="4753864" y="0"/>
                  </a:lnTo>
                  <a:lnTo>
                    <a:pt x="4800263" y="3742"/>
                  </a:lnTo>
                  <a:lnTo>
                    <a:pt x="4844275" y="14577"/>
                  </a:lnTo>
                  <a:lnTo>
                    <a:pt x="4885313" y="31917"/>
                  </a:lnTo>
                  <a:lnTo>
                    <a:pt x="4922788" y="55172"/>
                  </a:lnTo>
                  <a:lnTo>
                    <a:pt x="4956111" y="83756"/>
                  </a:lnTo>
                  <a:lnTo>
                    <a:pt x="4984695" y="117079"/>
                  </a:lnTo>
                  <a:lnTo>
                    <a:pt x="5007950" y="154554"/>
                  </a:lnTo>
                  <a:lnTo>
                    <a:pt x="5025290" y="195592"/>
                  </a:lnTo>
                  <a:lnTo>
                    <a:pt x="5036125" y="239604"/>
                  </a:lnTo>
                  <a:lnTo>
                    <a:pt x="5039868" y="286003"/>
                  </a:lnTo>
                  <a:lnTo>
                    <a:pt x="5039868" y="1430020"/>
                  </a:lnTo>
                  <a:lnTo>
                    <a:pt x="5036125" y="1476419"/>
                  </a:lnTo>
                  <a:lnTo>
                    <a:pt x="5025290" y="1520431"/>
                  </a:lnTo>
                  <a:lnTo>
                    <a:pt x="5007950" y="1561469"/>
                  </a:lnTo>
                  <a:lnTo>
                    <a:pt x="4984695" y="1598944"/>
                  </a:lnTo>
                  <a:lnTo>
                    <a:pt x="4956111" y="1632267"/>
                  </a:lnTo>
                  <a:lnTo>
                    <a:pt x="4922788" y="1660851"/>
                  </a:lnTo>
                  <a:lnTo>
                    <a:pt x="4885313" y="1684106"/>
                  </a:lnTo>
                  <a:lnTo>
                    <a:pt x="4844275" y="1701446"/>
                  </a:lnTo>
                  <a:lnTo>
                    <a:pt x="4800263" y="1712281"/>
                  </a:lnTo>
                  <a:lnTo>
                    <a:pt x="4753864" y="1716024"/>
                  </a:lnTo>
                  <a:lnTo>
                    <a:pt x="286004" y="1716024"/>
                  </a:lnTo>
                  <a:lnTo>
                    <a:pt x="239604" y="1712281"/>
                  </a:lnTo>
                  <a:lnTo>
                    <a:pt x="195592" y="1701446"/>
                  </a:lnTo>
                  <a:lnTo>
                    <a:pt x="154554" y="1684106"/>
                  </a:lnTo>
                  <a:lnTo>
                    <a:pt x="117079" y="1660851"/>
                  </a:lnTo>
                  <a:lnTo>
                    <a:pt x="83756" y="1632267"/>
                  </a:lnTo>
                  <a:lnTo>
                    <a:pt x="55172" y="1598944"/>
                  </a:lnTo>
                  <a:lnTo>
                    <a:pt x="31917" y="1561469"/>
                  </a:lnTo>
                  <a:lnTo>
                    <a:pt x="14577" y="1520431"/>
                  </a:lnTo>
                  <a:lnTo>
                    <a:pt x="3742" y="1476419"/>
                  </a:lnTo>
                  <a:lnTo>
                    <a:pt x="0" y="1430020"/>
                  </a:lnTo>
                  <a:lnTo>
                    <a:pt x="0" y="286003"/>
                  </a:lnTo>
                  <a:close/>
                </a:path>
              </a:pathLst>
            </a:custGeom>
            <a:ln w="9144">
              <a:solidFill>
                <a:schemeClr val="accent5"/>
              </a:solidFill>
            </a:ln>
          </p:spPr>
          <p:txBody>
            <a:bodyPr wrap="square" lIns="0" tIns="0" rIns="0" bIns="0" rtlCol="0"/>
            <a:lstStyle/>
            <a:p>
              <a:endParaRPr dirty="0">
                <a:solidFill>
                  <a:schemeClr val="bg1"/>
                </a:solidFill>
                <a:latin typeface="宋体" panose="02010600030101010101" pitchFamily="2" charset="-122"/>
              </a:endParaRPr>
            </a:p>
          </p:txBody>
        </p:sp>
      </p:grpSp>
      <p:grpSp>
        <p:nvGrpSpPr>
          <p:cNvPr id="20" name="组合 19"/>
          <p:cNvGrpSpPr/>
          <p:nvPr/>
        </p:nvGrpSpPr>
        <p:grpSpPr>
          <a:xfrm>
            <a:off x="894079" y="3995401"/>
            <a:ext cx="5039996" cy="2735580"/>
            <a:chOff x="1050035" y="1515615"/>
            <a:chExt cx="5039996" cy="2735580"/>
          </a:xfrm>
        </p:grpSpPr>
        <p:sp>
          <p:nvSpPr>
            <p:cNvPr id="21" name="object 19"/>
            <p:cNvSpPr/>
            <p:nvPr/>
          </p:nvSpPr>
          <p:spPr>
            <a:xfrm>
              <a:off x="1050036" y="1515615"/>
              <a:ext cx="5039995" cy="577850"/>
            </a:xfrm>
            <a:custGeom>
              <a:avLst/>
              <a:gdLst/>
              <a:ahLst/>
              <a:cxnLst/>
              <a:rect l="l" t="t" r="r" b="b"/>
              <a:pathLst>
                <a:path w="5039995" h="577850">
                  <a:moveTo>
                    <a:pt x="4943602" y="0"/>
                  </a:moveTo>
                  <a:lnTo>
                    <a:pt x="96265" y="0"/>
                  </a:lnTo>
                  <a:lnTo>
                    <a:pt x="58796" y="7558"/>
                  </a:lnTo>
                  <a:lnTo>
                    <a:pt x="28197" y="28178"/>
                  </a:lnTo>
                  <a:lnTo>
                    <a:pt x="7565" y="58775"/>
                  </a:lnTo>
                  <a:lnTo>
                    <a:pt x="0" y="96266"/>
                  </a:lnTo>
                  <a:lnTo>
                    <a:pt x="0" y="481330"/>
                  </a:lnTo>
                  <a:lnTo>
                    <a:pt x="7565" y="518820"/>
                  </a:lnTo>
                  <a:lnTo>
                    <a:pt x="28197" y="549417"/>
                  </a:lnTo>
                  <a:lnTo>
                    <a:pt x="58796" y="570037"/>
                  </a:lnTo>
                  <a:lnTo>
                    <a:pt x="96265" y="577596"/>
                  </a:lnTo>
                  <a:lnTo>
                    <a:pt x="4943602" y="577596"/>
                  </a:lnTo>
                  <a:lnTo>
                    <a:pt x="4981092" y="570037"/>
                  </a:lnTo>
                  <a:lnTo>
                    <a:pt x="5011689" y="549417"/>
                  </a:lnTo>
                  <a:lnTo>
                    <a:pt x="5032309" y="518820"/>
                  </a:lnTo>
                  <a:lnTo>
                    <a:pt x="5039868" y="481330"/>
                  </a:lnTo>
                  <a:lnTo>
                    <a:pt x="5039868" y="96266"/>
                  </a:lnTo>
                  <a:lnTo>
                    <a:pt x="5032309" y="58775"/>
                  </a:lnTo>
                  <a:lnTo>
                    <a:pt x="5011689" y="28178"/>
                  </a:lnTo>
                  <a:lnTo>
                    <a:pt x="4981092" y="7558"/>
                  </a:lnTo>
                  <a:lnTo>
                    <a:pt x="4943602" y="0"/>
                  </a:lnTo>
                  <a:close/>
                </a:path>
              </a:pathLst>
            </a:custGeom>
            <a:solidFill>
              <a:schemeClr val="accent5"/>
            </a:solidFill>
          </p:spPr>
          <p:txBody>
            <a:bodyPr wrap="square" lIns="0" tIns="0" rIns="0" bIns="0" rtlCol="0" anchor="ctr"/>
            <a:lstStyle/>
            <a:p>
              <a:pPr algn="ctr"/>
              <a:r>
                <a:rPr lang="zh-CN" altLang="en-US" b="1" dirty="0">
                  <a:solidFill>
                    <a:schemeClr val="bg1"/>
                  </a:solidFill>
                  <a:latin typeface="宋体" panose="02010600030101010101" pitchFamily="2" charset="-122"/>
                </a:rPr>
                <a:t>弥补目录短板</a:t>
              </a:r>
              <a:endParaRPr b="1" dirty="0">
                <a:solidFill>
                  <a:schemeClr val="bg1"/>
                </a:solidFill>
                <a:latin typeface="宋体" panose="02010600030101010101" pitchFamily="2" charset="-122"/>
              </a:endParaRPr>
            </a:p>
          </p:txBody>
        </p:sp>
        <p:sp>
          <p:nvSpPr>
            <p:cNvPr id="22" name="object 18"/>
            <p:cNvSpPr/>
            <p:nvPr/>
          </p:nvSpPr>
          <p:spPr>
            <a:xfrm>
              <a:off x="1050035" y="2202685"/>
              <a:ext cx="5039995" cy="2048510"/>
            </a:xfrm>
            <a:custGeom>
              <a:avLst/>
              <a:gdLst/>
              <a:ahLst/>
              <a:cxnLst/>
              <a:rect l="l" t="t" r="r" b="b"/>
              <a:pathLst>
                <a:path w="5039995" h="1716404">
                  <a:moveTo>
                    <a:pt x="0" y="286003"/>
                  </a:moveTo>
                  <a:lnTo>
                    <a:pt x="3742" y="239604"/>
                  </a:lnTo>
                  <a:lnTo>
                    <a:pt x="14577" y="195592"/>
                  </a:lnTo>
                  <a:lnTo>
                    <a:pt x="31917" y="154554"/>
                  </a:lnTo>
                  <a:lnTo>
                    <a:pt x="55172" y="117079"/>
                  </a:lnTo>
                  <a:lnTo>
                    <a:pt x="83756" y="83756"/>
                  </a:lnTo>
                  <a:lnTo>
                    <a:pt x="117079" y="55172"/>
                  </a:lnTo>
                  <a:lnTo>
                    <a:pt x="154554" y="31917"/>
                  </a:lnTo>
                  <a:lnTo>
                    <a:pt x="195592" y="14577"/>
                  </a:lnTo>
                  <a:lnTo>
                    <a:pt x="239604" y="3742"/>
                  </a:lnTo>
                  <a:lnTo>
                    <a:pt x="286004" y="0"/>
                  </a:lnTo>
                  <a:lnTo>
                    <a:pt x="4753864" y="0"/>
                  </a:lnTo>
                  <a:lnTo>
                    <a:pt x="4800263" y="3742"/>
                  </a:lnTo>
                  <a:lnTo>
                    <a:pt x="4844275" y="14577"/>
                  </a:lnTo>
                  <a:lnTo>
                    <a:pt x="4885313" y="31917"/>
                  </a:lnTo>
                  <a:lnTo>
                    <a:pt x="4922788" y="55172"/>
                  </a:lnTo>
                  <a:lnTo>
                    <a:pt x="4956111" y="83756"/>
                  </a:lnTo>
                  <a:lnTo>
                    <a:pt x="4984695" y="117079"/>
                  </a:lnTo>
                  <a:lnTo>
                    <a:pt x="5007950" y="154554"/>
                  </a:lnTo>
                  <a:lnTo>
                    <a:pt x="5025290" y="195592"/>
                  </a:lnTo>
                  <a:lnTo>
                    <a:pt x="5036125" y="239604"/>
                  </a:lnTo>
                  <a:lnTo>
                    <a:pt x="5039868" y="286003"/>
                  </a:lnTo>
                  <a:lnTo>
                    <a:pt x="5039868" y="1430020"/>
                  </a:lnTo>
                  <a:lnTo>
                    <a:pt x="5036125" y="1476419"/>
                  </a:lnTo>
                  <a:lnTo>
                    <a:pt x="5025290" y="1520431"/>
                  </a:lnTo>
                  <a:lnTo>
                    <a:pt x="5007950" y="1561469"/>
                  </a:lnTo>
                  <a:lnTo>
                    <a:pt x="4984695" y="1598944"/>
                  </a:lnTo>
                  <a:lnTo>
                    <a:pt x="4956111" y="1632267"/>
                  </a:lnTo>
                  <a:lnTo>
                    <a:pt x="4922788" y="1660851"/>
                  </a:lnTo>
                  <a:lnTo>
                    <a:pt x="4885313" y="1684106"/>
                  </a:lnTo>
                  <a:lnTo>
                    <a:pt x="4844275" y="1701446"/>
                  </a:lnTo>
                  <a:lnTo>
                    <a:pt x="4800263" y="1712281"/>
                  </a:lnTo>
                  <a:lnTo>
                    <a:pt x="4753864" y="1716024"/>
                  </a:lnTo>
                  <a:lnTo>
                    <a:pt x="286004" y="1716024"/>
                  </a:lnTo>
                  <a:lnTo>
                    <a:pt x="239604" y="1712281"/>
                  </a:lnTo>
                  <a:lnTo>
                    <a:pt x="195592" y="1701446"/>
                  </a:lnTo>
                  <a:lnTo>
                    <a:pt x="154554" y="1684106"/>
                  </a:lnTo>
                  <a:lnTo>
                    <a:pt x="117079" y="1660851"/>
                  </a:lnTo>
                  <a:lnTo>
                    <a:pt x="83756" y="1632267"/>
                  </a:lnTo>
                  <a:lnTo>
                    <a:pt x="55172" y="1598944"/>
                  </a:lnTo>
                  <a:lnTo>
                    <a:pt x="31917" y="1561469"/>
                  </a:lnTo>
                  <a:lnTo>
                    <a:pt x="14577" y="1520431"/>
                  </a:lnTo>
                  <a:lnTo>
                    <a:pt x="3742" y="1476419"/>
                  </a:lnTo>
                  <a:lnTo>
                    <a:pt x="0" y="1430020"/>
                  </a:lnTo>
                  <a:lnTo>
                    <a:pt x="0" y="286003"/>
                  </a:lnTo>
                  <a:close/>
                </a:path>
              </a:pathLst>
            </a:custGeom>
            <a:ln w="9144">
              <a:solidFill>
                <a:schemeClr val="accent5"/>
              </a:solidFill>
            </a:ln>
          </p:spPr>
          <p:txBody>
            <a:bodyPr wrap="square" lIns="0" tIns="0" rIns="0" bIns="0" rtlCol="0"/>
            <a:lstStyle/>
            <a:p>
              <a:endParaRPr b="1" dirty="0">
                <a:solidFill>
                  <a:schemeClr val="bg1"/>
                </a:solidFill>
                <a:latin typeface="宋体" panose="02010600030101010101" pitchFamily="2" charset="-122"/>
              </a:endParaRPr>
            </a:p>
          </p:txBody>
        </p:sp>
      </p:grpSp>
      <p:grpSp>
        <p:nvGrpSpPr>
          <p:cNvPr id="23" name="组合 22"/>
          <p:cNvGrpSpPr/>
          <p:nvPr/>
        </p:nvGrpSpPr>
        <p:grpSpPr>
          <a:xfrm>
            <a:off x="6309943" y="3995401"/>
            <a:ext cx="5098414" cy="2727325"/>
            <a:chOff x="991616" y="1515615"/>
            <a:chExt cx="5098414" cy="2727325"/>
          </a:xfrm>
        </p:grpSpPr>
        <p:sp>
          <p:nvSpPr>
            <p:cNvPr id="24" name="object 19"/>
            <p:cNvSpPr/>
            <p:nvPr/>
          </p:nvSpPr>
          <p:spPr>
            <a:xfrm>
              <a:off x="991616" y="1515615"/>
              <a:ext cx="5039995" cy="577850"/>
            </a:xfrm>
            <a:custGeom>
              <a:avLst/>
              <a:gdLst/>
              <a:ahLst/>
              <a:cxnLst/>
              <a:rect l="l" t="t" r="r" b="b"/>
              <a:pathLst>
                <a:path w="5039995" h="577850">
                  <a:moveTo>
                    <a:pt x="4943602" y="0"/>
                  </a:moveTo>
                  <a:lnTo>
                    <a:pt x="96265" y="0"/>
                  </a:lnTo>
                  <a:lnTo>
                    <a:pt x="58796" y="7558"/>
                  </a:lnTo>
                  <a:lnTo>
                    <a:pt x="28197" y="28178"/>
                  </a:lnTo>
                  <a:lnTo>
                    <a:pt x="7565" y="58775"/>
                  </a:lnTo>
                  <a:lnTo>
                    <a:pt x="0" y="96266"/>
                  </a:lnTo>
                  <a:lnTo>
                    <a:pt x="0" y="481330"/>
                  </a:lnTo>
                  <a:lnTo>
                    <a:pt x="7565" y="518820"/>
                  </a:lnTo>
                  <a:lnTo>
                    <a:pt x="28197" y="549417"/>
                  </a:lnTo>
                  <a:lnTo>
                    <a:pt x="58796" y="570037"/>
                  </a:lnTo>
                  <a:lnTo>
                    <a:pt x="96265" y="577596"/>
                  </a:lnTo>
                  <a:lnTo>
                    <a:pt x="4943602" y="577596"/>
                  </a:lnTo>
                  <a:lnTo>
                    <a:pt x="4981092" y="570037"/>
                  </a:lnTo>
                  <a:lnTo>
                    <a:pt x="5011689" y="549417"/>
                  </a:lnTo>
                  <a:lnTo>
                    <a:pt x="5032309" y="518820"/>
                  </a:lnTo>
                  <a:lnTo>
                    <a:pt x="5039868" y="481330"/>
                  </a:lnTo>
                  <a:lnTo>
                    <a:pt x="5039868" y="96266"/>
                  </a:lnTo>
                  <a:lnTo>
                    <a:pt x="5032309" y="58775"/>
                  </a:lnTo>
                  <a:lnTo>
                    <a:pt x="5011689" y="28178"/>
                  </a:lnTo>
                  <a:lnTo>
                    <a:pt x="4981092" y="7558"/>
                  </a:lnTo>
                  <a:lnTo>
                    <a:pt x="4943602" y="0"/>
                  </a:lnTo>
                  <a:close/>
                </a:path>
              </a:pathLst>
            </a:custGeom>
            <a:solidFill>
              <a:schemeClr val="accent5"/>
            </a:solidFill>
          </p:spPr>
          <p:txBody>
            <a:bodyPr wrap="square" lIns="0" tIns="0" rIns="0" bIns="0" rtlCol="0" anchor="ctr"/>
            <a:lstStyle/>
            <a:p>
              <a:pPr algn="ctr"/>
              <a:r>
                <a:rPr lang="zh-CN" altLang="en-US" b="1" dirty="0">
                  <a:solidFill>
                    <a:schemeClr val="bg1"/>
                  </a:solidFill>
                  <a:latin typeface="宋体" panose="02010600030101010101" pitchFamily="2" charset="-122"/>
                </a:rPr>
                <a:t>临床管理难度小</a:t>
              </a:r>
              <a:endParaRPr b="1" dirty="0">
                <a:solidFill>
                  <a:schemeClr val="bg1"/>
                </a:solidFill>
                <a:latin typeface="宋体" panose="02010600030101010101" pitchFamily="2" charset="-122"/>
              </a:endParaRPr>
            </a:p>
          </p:txBody>
        </p:sp>
        <p:sp>
          <p:nvSpPr>
            <p:cNvPr id="25" name="object 18"/>
            <p:cNvSpPr/>
            <p:nvPr/>
          </p:nvSpPr>
          <p:spPr>
            <a:xfrm>
              <a:off x="1050035" y="2202685"/>
              <a:ext cx="5039995" cy="2040255"/>
            </a:xfrm>
            <a:custGeom>
              <a:avLst/>
              <a:gdLst/>
              <a:ahLst/>
              <a:cxnLst/>
              <a:rect l="l" t="t" r="r" b="b"/>
              <a:pathLst>
                <a:path w="5039995" h="1716404">
                  <a:moveTo>
                    <a:pt x="0" y="286003"/>
                  </a:moveTo>
                  <a:lnTo>
                    <a:pt x="3742" y="239604"/>
                  </a:lnTo>
                  <a:lnTo>
                    <a:pt x="14577" y="195592"/>
                  </a:lnTo>
                  <a:lnTo>
                    <a:pt x="31917" y="154554"/>
                  </a:lnTo>
                  <a:lnTo>
                    <a:pt x="55172" y="117079"/>
                  </a:lnTo>
                  <a:lnTo>
                    <a:pt x="83756" y="83756"/>
                  </a:lnTo>
                  <a:lnTo>
                    <a:pt x="117079" y="55172"/>
                  </a:lnTo>
                  <a:lnTo>
                    <a:pt x="154554" y="31917"/>
                  </a:lnTo>
                  <a:lnTo>
                    <a:pt x="195592" y="14577"/>
                  </a:lnTo>
                  <a:lnTo>
                    <a:pt x="239604" y="3742"/>
                  </a:lnTo>
                  <a:lnTo>
                    <a:pt x="286004" y="0"/>
                  </a:lnTo>
                  <a:lnTo>
                    <a:pt x="4753864" y="0"/>
                  </a:lnTo>
                  <a:lnTo>
                    <a:pt x="4800263" y="3742"/>
                  </a:lnTo>
                  <a:lnTo>
                    <a:pt x="4844275" y="14577"/>
                  </a:lnTo>
                  <a:lnTo>
                    <a:pt x="4885313" y="31917"/>
                  </a:lnTo>
                  <a:lnTo>
                    <a:pt x="4922788" y="55172"/>
                  </a:lnTo>
                  <a:lnTo>
                    <a:pt x="4956111" y="83756"/>
                  </a:lnTo>
                  <a:lnTo>
                    <a:pt x="4984695" y="117079"/>
                  </a:lnTo>
                  <a:lnTo>
                    <a:pt x="5007950" y="154554"/>
                  </a:lnTo>
                  <a:lnTo>
                    <a:pt x="5025290" y="195592"/>
                  </a:lnTo>
                  <a:lnTo>
                    <a:pt x="5036125" y="239604"/>
                  </a:lnTo>
                  <a:lnTo>
                    <a:pt x="5039868" y="286003"/>
                  </a:lnTo>
                  <a:lnTo>
                    <a:pt x="5039868" y="1430020"/>
                  </a:lnTo>
                  <a:lnTo>
                    <a:pt x="5036125" y="1476419"/>
                  </a:lnTo>
                  <a:lnTo>
                    <a:pt x="5025290" y="1520431"/>
                  </a:lnTo>
                  <a:lnTo>
                    <a:pt x="5007950" y="1561469"/>
                  </a:lnTo>
                  <a:lnTo>
                    <a:pt x="4984695" y="1598944"/>
                  </a:lnTo>
                  <a:lnTo>
                    <a:pt x="4956111" y="1632267"/>
                  </a:lnTo>
                  <a:lnTo>
                    <a:pt x="4922788" y="1660851"/>
                  </a:lnTo>
                  <a:lnTo>
                    <a:pt x="4885313" y="1684106"/>
                  </a:lnTo>
                  <a:lnTo>
                    <a:pt x="4844275" y="1701446"/>
                  </a:lnTo>
                  <a:lnTo>
                    <a:pt x="4800263" y="1712281"/>
                  </a:lnTo>
                  <a:lnTo>
                    <a:pt x="4753864" y="1716024"/>
                  </a:lnTo>
                  <a:lnTo>
                    <a:pt x="286004" y="1716024"/>
                  </a:lnTo>
                  <a:lnTo>
                    <a:pt x="239604" y="1712281"/>
                  </a:lnTo>
                  <a:lnTo>
                    <a:pt x="195592" y="1701446"/>
                  </a:lnTo>
                  <a:lnTo>
                    <a:pt x="154554" y="1684106"/>
                  </a:lnTo>
                  <a:lnTo>
                    <a:pt x="117079" y="1660851"/>
                  </a:lnTo>
                  <a:lnTo>
                    <a:pt x="83756" y="1632267"/>
                  </a:lnTo>
                  <a:lnTo>
                    <a:pt x="55172" y="1598944"/>
                  </a:lnTo>
                  <a:lnTo>
                    <a:pt x="31917" y="1561469"/>
                  </a:lnTo>
                  <a:lnTo>
                    <a:pt x="14577" y="1520431"/>
                  </a:lnTo>
                  <a:lnTo>
                    <a:pt x="3742" y="1476419"/>
                  </a:lnTo>
                  <a:lnTo>
                    <a:pt x="0" y="1430020"/>
                  </a:lnTo>
                  <a:lnTo>
                    <a:pt x="0" y="286003"/>
                  </a:lnTo>
                  <a:close/>
                </a:path>
              </a:pathLst>
            </a:custGeom>
            <a:ln w="9144">
              <a:solidFill>
                <a:schemeClr val="accent5"/>
              </a:solidFill>
            </a:ln>
          </p:spPr>
          <p:txBody>
            <a:bodyPr wrap="square" lIns="0" tIns="0" rIns="0" bIns="0" rtlCol="0"/>
            <a:lstStyle/>
            <a:p>
              <a:pPr algn="ctr"/>
              <a:endParaRPr dirty="0">
                <a:solidFill>
                  <a:schemeClr val="bg1"/>
                </a:solidFill>
                <a:latin typeface="宋体" panose="02010600030101010101" pitchFamily="2" charset="-122"/>
              </a:endParaRPr>
            </a:p>
          </p:txBody>
        </p:sp>
      </p:grpSp>
      <p:sp>
        <p:nvSpPr>
          <p:cNvPr id="28" name="矩形 27"/>
          <p:cNvSpPr/>
          <p:nvPr/>
        </p:nvSpPr>
        <p:spPr>
          <a:xfrm>
            <a:off x="6295390" y="1593850"/>
            <a:ext cx="5039995" cy="1212850"/>
          </a:xfrm>
          <a:prstGeom prst="rect">
            <a:avLst/>
          </a:prstGeom>
        </p:spPr>
        <p:txBody>
          <a:bodyPr wrap="square">
            <a:noAutofit/>
          </a:bodyPr>
          <a:lstStyle/>
          <a:p>
            <a:pPr marL="285750" indent="-285750" algn="l" fontAlgn="auto">
              <a:lnSpc>
                <a:spcPct val="100000"/>
              </a:lnSpc>
              <a:buClrTx/>
              <a:buSzTx/>
              <a:buFont typeface="Wingdings" panose="05000000000000000000" charset="0"/>
              <a:buChar char="ü"/>
            </a:pPr>
            <a:r>
              <a:rPr lang="zh-CN" altLang="en-US" sz="1400" dirty="0">
                <a:latin typeface="微软雅黑" panose="020B0503020204020204" pitchFamily="34" charset="-122"/>
                <a:ea typeface="微软雅黑" panose="020B0503020204020204" pitchFamily="34" charset="-122"/>
                <a:sym typeface="+mn-ea"/>
              </a:rPr>
              <a:t>可以替代目录内其他剂型药物，是临床治疗的必须药物，满足特殊人群的及时给药需求，</a:t>
            </a:r>
            <a:r>
              <a:rPr lang="zh-CN" altLang="en-US" sz="1400" dirty="0">
                <a:latin typeface="微软雅黑" panose="020B0503020204020204" pitchFamily="34" charset="-122"/>
                <a:ea typeface="微软雅黑" panose="020B0503020204020204" pitchFamily="34" charset="-122"/>
                <a:sym typeface="+mn-ea"/>
              </a:rPr>
              <a:t>起效快速，可以降低患者疾病负担。</a:t>
            </a:r>
            <a:endParaRPr lang="zh-CN" altLang="en-US" sz="1400" dirty="0">
              <a:latin typeface="微软雅黑" panose="020B0503020204020204" pitchFamily="34" charset="-122"/>
              <a:ea typeface="微软雅黑" panose="020B0503020204020204" pitchFamily="34" charset="-122"/>
              <a:sym typeface="+mn-ea"/>
            </a:endParaRPr>
          </a:p>
          <a:p>
            <a:pPr marL="285750" indent="-285750" algn="l" fontAlgn="auto">
              <a:lnSpc>
                <a:spcPct val="100000"/>
              </a:lnSpc>
              <a:buClrTx/>
              <a:buSzTx/>
              <a:buFont typeface="Wingdings" panose="05000000000000000000" charset="0"/>
              <a:buChar char="ü"/>
            </a:pPr>
            <a:r>
              <a:rPr lang="zh-CN" altLang="en-US" sz="1400" dirty="0">
                <a:latin typeface="微软雅黑" panose="020B0503020204020204" pitchFamily="34" charset="-122"/>
                <a:ea typeface="微软雅黑" panose="020B0503020204020204" pitchFamily="34" charset="-122"/>
                <a:sym typeface="+mn-ea"/>
              </a:rPr>
              <a:t>纳入医保后可替代目录内已有品种，</a:t>
            </a:r>
            <a:r>
              <a:rPr lang="zh-CN" altLang="en-US" sz="1400" dirty="0">
                <a:latin typeface="微软雅黑" panose="020B0503020204020204" pitchFamily="34" charset="-122"/>
                <a:ea typeface="微软雅黑" panose="020B0503020204020204" pitchFamily="34" charset="-122"/>
                <a:sym typeface="+mn-ea"/>
              </a:rPr>
              <a:t>不增加医保负担，对医保基金影响有限、可控。</a:t>
            </a:r>
            <a:endParaRPr lang="zh-CN" altLang="en-US" sz="1400" dirty="0">
              <a:latin typeface="微软雅黑" panose="020B0503020204020204" pitchFamily="34" charset="-122"/>
              <a:ea typeface="微软雅黑" panose="020B0503020204020204" pitchFamily="34" charset="-122"/>
            </a:endParaRPr>
          </a:p>
        </p:txBody>
      </p:sp>
      <p:sp>
        <p:nvSpPr>
          <p:cNvPr id="29" name="矩形 28"/>
          <p:cNvSpPr/>
          <p:nvPr/>
        </p:nvSpPr>
        <p:spPr>
          <a:xfrm>
            <a:off x="835342" y="4446853"/>
            <a:ext cx="5039995" cy="1814830"/>
          </a:xfrm>
          <a:prstGeom prst="rect">
            <a:avLst/>
          </a:prstGeom>
        </p:spPr>
        <p:txBody>
          <a:bodyPr wrap="square">
            <a:spAutoFit/>
          </a:bodyPr>
          <a:lstStyle/>
          <a:p>
            <a:pPr marL="285750" indent="-285750" algn="l" fontAlgn="auto">
              <a:lnSpc>
                <a:spcPct val="100000"/>
              </a:lnSpc>
              <a:buClrTx/>
              <a:buSzTx/>
              <a:buFont typeface="Wingdings" panose="05000000000000000000" pitchFamily="2" charset="2"/>
              <a:buChar char="ü"/>
            </a:pPr>
            <a:endParaRPr lang="zh-CN"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00000"/>
              </a:lnSpc>
              <a:buClrTx/>
              <a:buSzTx/>
              <a:buFont typeface="Wingdings" panose="05000000000000000000" pitchFamily="2" charset="2"/>
              <a:buNone/>
            </a:pPr>
            <a:endParaRPr lang="zh-CN" altLang="zh-CN" sz="1400" b="1" u="sng"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00000"/>
              </a:lnSpc>
              <a:buClrTx/>
              <a:buSzTx/>
              <a:buFont typeface="Wingdings" panose="05000000000000000000" pitchFamily="2" charset="2"/>
              <a:buNone/>
            </a:pPr>
            <a:r>
              <a:rPr lang="zh-CN" altLang="zh-CN" sz="1400" b="1" u="sng"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b="1" u="sng"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b="1" u="sng"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可填补目录内无尼莫地平口服溶液剂型的空白</a:t>
            </a:r>
            <a:r>
              <a:rPr lang="zh-CN" altLang="zh-CN" sz="1400" b="1" u="sng"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sz="1400" b="1" u="sng"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00000"/>
              </a:lnSpc>
              <a:buClrTx/>
              <a:buSzTx/>
              <a:buFont typeface="Wingdings" panose="05000000000000000000" pitchFamily="2" charset="2"/>
              <a:buNone/>
            </a:pPr>
            <a:endParaRPr lang="zh-CN" altLang="zh-CN" sz="1400" b="1" u="sng"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fontAlgn="auto">
              <a:lnSpc>
                <a:spcPct val="100000"/>
              </a:lnSpc>
              <a:buClrTx/>
              <a:buSzTx/>
              <a:buFont typeface="Wingdings" panose="05000000000000000000" pitchFamily="2" charset="2"/>
              <a:buChar char="ü"/>
            </a:pPr>
            <a:r>
              <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本品治疗费用更具经济性。 且可有效减少尼莫地平注射剂 +片/胶囊的不良事件发生，减少药物损耗及医疗操作 ， 进一步降低医疗成本，节省医保基金 ，体现公平可及 ， 符合 “保基本 ”原则。</a:t>
            </a:r>
            <a:endPar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0" name="矩形 29"/>
          <p:cNvSpPr/>
          <p:nvPr/>
        </p:nvSpPr>
        <p:spPr>
          <a:xfrm>
            <a:off x="6368226" y="4798616"/>
            <a:ext cx="5039995" cy="953135"/>
          </a:xfrm>
          <a:prstGeom prst="rect">
            <a:avLst/>
          </a:prstGeom>
        </p:spPr>
        <p:txBody>
          <a:bodyPr wrap="square">
            <a:spAutoFit/>
          </a:bodyPr>
          <a:lstStyle/>
          <a:p>
            <a:pPr marL="285750" indent="-285750">
              <a:buFont typeface="Wingdings" panose="05000000000000000000" charset="0"/>
              <a:buChar char="ü"/>
            </a:pPr>
            <a:r>
              <a:rPr sz="1400" kern="100" dirty="0">
                <a:latin typeface="微软雅黑" panose="020B0503020204020204" pitchFamily="34" charset="-122"/>
                <a:ea typeface="微软雅黑" panose="020B0503020204020204" pitchFamily="34" charset="-122"/>
                <a:cs typeface="Times New Roman" panose="02020603050405020304" pitchFamily="18" charset="0"/>
              </a:rPr>
              <a:t>尼莫地平口服溶液剂量准确，  通过口服简化临床应用，安全 便捷。</a:t>
            </a:r>
            <a:endParaRPr sz="14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buFont typeface="Wingdings" panose="05000000000000000000" charset="0"/>
              <a:buChar char="ü"/>
            </a:pPr>
            <a:r>
              <a:rPr sz="1400" kern="100" dirty="0">
                <a:latin typeface="微软雅黑" panose="020B0503020204020204" pitchFamily="34" charset="-122"/>
                <a:ea typeface="微软雅黑" panose="020B0503020204020204" pitchFamily="34" charset="-122"/>
                <a:cs typeface="Times New Roman" panose="02020603050405020304" pitchFamily="18" charset="0"/>
              </a:rPr>
              <a:t>不存在临床滥用风险和超说明书用药的可能性；适应症表述清晰，限制要求明确，医保经办审核方便。</a:t>
            </a:r>
            <a:endParaRPr sz="14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文本框 7"/>
          <p:cNvSpPr txBox="1"/>
          <p:nvPr/>
        </p:nvSpPr>
        <p:spPr>
          <a:xfrm>
            <a:off x="835025" y="1681480"/>
            <a:ext cx="4830445" cy="351155"/>
          </a:xfrm>
          <a:prstGeom prst="rect">
            <a:avLst/>
          </a:prstGeom>
          <a:noFill/>
        </p:spPr>
        <p:txBody>
          <a:bodyPr wrap="square" rtlCol="0">
            <a:noAutofit/>
          </a:bodyPr>
          <a:p>
            <a:pPr indent="0" algn="just">
              <a:spcAft>
                <a:spcPts val="0"/>
              </a:spcAft>
              <a:buFont typeface="Arial" panose="020B0604020202020204" pitchFamily="34" charset="0"/>
              <a:buNone/>
            </a:pPr>
            <a:r>
              <a:rPr lang="zh-CN" altLang="zh-CN" sz="1400" b="1" u="sng"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b="1" u="sng"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b="1" u="sng" dirty="0">
                <a:latin typeface="微软雅黑" panose="020B0503020204020204" pitchFamily="34" charset="-122"/>
                <a:ea typeface="微软雅黑" panose="020B0503020204020204" pitchFamily="34" charset="-122"/>
                <a:cs typeface="微软雅黑" panose="020B0503020204020204" pitchFamily="34" charset="-122"/>
                <a:sym typeface="+mn-ea"/>
              </a:rPr>
              <a:t>吞咽困难患者或需要鼻饲患者的关注</a:t>
            </a:r>
            <a:r>
              <a:rPr lang="zh-CN" altLang="zh-CN" sz="1400" b="1" u="sng"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sz="1400" b="1" u="sng"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spcAft>
                <a:spcPts val="0"/>
              </a:spcAft>
              <a:buFont typeface="Arial" panose="020B0604020202020204" pitchFamily="34" charset="0"/>
              <a:buNone/>
            </a:pPr>
            <a:endParaRPr lang="zh-CN" altLang="zh-CN" sz="1400" b="1" u="sng"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just">
              <a:spcAft>
                <a:spcPts val="0"/>
              </a:spcAft>
              <a:buFont typeface="Wingdings" panose="05000000000000000000" charset="0"/>
              <a:buChar char="ü"/>
            </a:pPr>
            <a:r>
              <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目录内尼莫地平注射液 + 口服序    贯治疗存在更高静脉炎、低血压等安全性风险 ， 单用口服片/胶囊又不便于吞咽困难等特殊人群用药。</a:t>
            </a:r>
            <a:endPar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just">
              <a:spcAft>
                <a:spcPts val="0"/>
              </a:spcAft>
              <a:buFont typeface="Wingdings" panose="05000000000000000000" charset="0"/>
              <a:buChar char="ü"/>
            </a:pPr>
            <a:r>
              <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尼莫地平口服溶液有效解决特殊患者给药问题的同时遵从指南推荐实现更安全的尼莫地平全程口服给药。进一步弥补现有目录SAH用药短板，填补临床空白。</a:t>
            </a:r>
            <a:endPar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tags/tag1.xml><?xml version="1.0" encoding="utf-8"?>
<p:tagLst xmlns:p="http://schemas.openxmlformats.org/presentationml/2006/main">
  <p:tag name="TABLE_ENDDRAG_ORIGIN_RECT" val="446*452"/>
  <p:tag name="TABLE_ENDDRAG_RECT" val="29*74*446*452"/>
</p:tagLst>
</file>

<file path=ppt/tags/tag1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868_3*l_h_f*1_1_1"/>
  <p:tag name="KSO_WM_TEMPLATE_CATEGORY" val="diagram"/>
  <p:tag name="KSO_WM_TEMPLATE_INDEX" val="2023186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72.3103942871093,&quot;left&quot;:50.592880023145334,&quot;top&quot;:112.14291309266578,&quot;width&quot;:850.4468383789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以便观者准确地理解您传达的思想。单击此处添加文本具体内容，简明扼要地阐述您的内容观点。"/>
  <p:tag name="KSO_WM_UNIT_TEXT_FILL_FORE_SCHEMECOLOR_INDEX" val="1"/>
  <p:tag name="KSO_WM_UNIT_TEXT_FILL_TYPE" val="1"/>
  <p:tag name="KSO_WM_DIAGRAM_USE_COLOR_VALUE" val="{&quot;color_scheme&quot;:1,&quot;color_type&quot;:1,&quot;theme_color_indexes&quot;:[]}"/>
</p:tagLst>
</file>

<file path=ppt/tags/tag1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868_3*l_h_a*1_1_1"/>
  <p:tag name="KSO_WM_TEMPLATE_CATEGORY" val="diagram"/>
  <p:tag name="KSO_WM_TEMPLATE_INDEX" val="2023186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72.3103942871093,&quot;left&quot;:50.592880023145334,&quot;top&quot;:112.14291309266578,&quot;width&quot;:850.4468383789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DIAGRAM_USE_COLOR_VALUE" val="{&quot;color_scheme&quot;:1,&quot;color_type&quot;:1,&quot;theme_color_indexes&quot;:[]}"/>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1868_3*l_h_i*1_1_1"/>
  <p:tag name="KSO_WM_TEMPLATE_CATEGORY" val="diagram"/>
  <p:tag name="KSO_WM_TEMPLATE_INDEX" val="20231868"/>
  <p:tag name="KSO_WM_UNIT_LAYERLEVEL" val="1_1_1"/>
  <p:tag name="KSO_WM_TAG_VERSION" val="3.0"/>
  <p:tag name="KSO_WM_BEAUTIFY_FLAG" val="#wm#"/>
  <p:tag name="KSO_WM_DIAGRAM_VERSION" val="3"/>
  <p:tag name="KSO_WM_DIAGRAM_COLOR_TRICK" val="1"/>
  <p:tag name="KSO_WM_DIAGRAM_COLOR_TEXT_CAN_REMOVE" val="n"/>
  <p:tag name="KSO_WM_UNIT_SUBTYPE" val="d"/>
  <p:tag name="KSO_WM_UNIT_TYPE" val="l_h_i"/>
  <p:tag name="KSO_WM_UNIT_INDEX" val="1_1_1"/>
  <p:tag name="KSO_WM_DIAGRAM_MAX_ITEMCNT" val="4"/>
  <p:tag name="KSO_WM_DIAGRAM_MIN_ITEMCNT" val="2"/>
  <p:tag name="KSO_WM_DIAGRAM_VIRTUALLY_FRAME" val="{&quot;height&quot;:372.3103942871093,&quot;left&quot;:50.592880023145334,&quot;top&quot;:112.14291309266578,&quot;width&quot;:850.4468383789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6000000238418579,&quot;colorType&quot;:1,&quot;foreColorIndex&quot;:5,&quot;pos&quot;:0,&quot;transparency&quot;:0},{&quot;brightness&quot;:0,&quot;colorType&quot;:1,&quot;foreColorIndex&quot;:5,&quot;pos&quot;:0.7200000286102295,&quot;transparency&quot;:0}],&quot;type&quot;:3},&quot;glow&quot;:{&quot;colorType&quot;:0},&quot;line&quot;:{&quot;type&quot;:0},&quot;shadow&quot;:{&quot;colorType&quot;:0},&quot;threeD&quot;:{&quot;curvedSurface&quot;:{&quot;brightness&quot;:0,&quot;colorType&quot;:2,&quot;rgb&quot;:&quot;#000000&quot;},&quot;depth&quot;:{&quot;colorType&quot;:0}}}}"/>
  <p:tag name="KSO_WM_UNIT_PRESET_TEXT" val="1"/>
  <p:tag name="KSO_WM_UNIT_TEXT_FILL_FORE_SCHEMECOLOR_INDEX" val="3"/>
  <p:tag name="KSO_WM_UNIT_TEXT_FILL_TYPE" val="3"/>
  <p:tag name="KSO_WM_DIAGRAM_USE_COLOR_VALUE" val="{&quot;color_scheme&quot;:1,&quot;color_type&quot;:1,&quot;theme_color_indexes&quot;:[]}"/>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868_3*l_h_i*1_2_2"/>
  <p:tag name="KSO_WM_TEMPLATE_CATEGORY" val="diagram"/>
  <p:tag name="KSO_WM_TEMPLATE_INDEX" val="20231868"/>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2"/>
  <p:tag name="KSO_WM_DIAGRAM_VIRTUALLY_FRAME" val="{&quot;height&quot;:372.3103942871093,&quot;left&quot;:50.592880023145334,&quot;top&quot;:112.14291309266578,&quot;width&quot;:850.4468383789062}"/>
  <p:tag name="KSO_WM_DIAGRAM_COLOR_MATCH_VALUE" val="{&quot;shape&quot;:{&quot;fill&quot;:{&quot;solid&quot;:{&quot;brightness&quot;:0,&quot;colorType&quot;:1,&quot;foreColorIndex&quot;:5,&quot;transparency&quot;:0.899999976158142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1868_3*l_h_i*1_2_1"/>
  <p:tag name="KSO_WM_TEMPLATE_CATEGORY" val="diagram"/>
  <p:tag name="KSO_WM_TEMPLATE_INDEX" val="20231868"/>
  <p:tag name="KSO_WM_UNIT_LAYERLEVEL" val="1_1_1"/>
  <p:tag name="KSO_WM_TAG_VERSION" val="3.0"/>
  <p:tag name="KSO_WM_BEAUTIFY_FLAG" val="#wm#"/>
  <p:tag name="KSO_WM_DIAGRAM_VERSION" val="3"/>
  <p:tag name="KSO_WM_DIAGRAM_COLOR_TRICK" val="1"/>
  <p:tag name="KSO_WM_DIAGRAM_COLOR_TEXT_CAN_REMOVE" val="n"/>
  <p:tag name="KSO_WM_UNIT_SUBTYPE" val="d"/>
  <p:tag name="KSO_WM_UNIT_TYPE" val="l_h_i"/>
  <p:tag name="KSO_WM_UNIT_INDEX" val="1_2_1"/>
  <p:tag name="KSO_WM_DIAGRAM_MAX_ITEMCNT" val="4"/>
  <p:tag name="KSO_WM_DIAGRAM_MIN_ITEMCNT" val="2"/>
  <p:tag name="KSO_WM_DIAGRAM_VIRTUALLY_FRAME" val="{&quot;height&quot;:372.3103942871093,&quot;left&quot;:50.592880023145334,&quot;top&quot;:112.14291309266578,&quot;width&quot;:850.4468383789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6000000238418579,&quot;colorType&quot;:1,&quot;foreColorIndex&quot;:5,&quot;pos&quot;:0,&quot;transparency&quot;:0},{&quot;brightness&quot;:0,&quot;colorType&quot;:1,&quot;foreColorIndex&quot;:5,&quot;pos&quot;:0.7200000286102295,&quot;transparency&quot;:0}],&quot;type&quot;:3},&quot;glow&quot;:{&quot;colorType&quot;:0},&quot;line&quot;:{&quot;type&quot;:0},&quot;shadow&quot;:{&quot;colorType&quot;:0},&quot;threeD&quot;:{&quot;curvedSurface&quot;:{&quot;brightness&quot;:0,&quot;colorType&quot;:2,&quot;rgb&quot;:&quot;#000000&quot;},&quot;depth&quot;:{&quot;colorType&quot;:0}}}}"/>
  <p:tag name="KSO_WM_UNIT_PRESET_TEXT" val="2"/>
  <p:tag name="KSO_WM_UNIT_TEXT_FILL_FORE_SCHEMECOLOR_INDEX" val="3"/>
  <p:tag name="KSO_WM_UNIT_TEXT_FILL_TYPE" val="3"/>
  <p:tag name="KSO_WM_DIAGRAM_USE_COLOR_VALUE" val="{&quot;color_scheme&quot;:1,&quot;color_type&quot;:1,&quot;theme_color_indexes&quot;:[]}"/>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868_3*l_h_i*1_3_2"/>
  <p:tag name="KSO_WM_TEMPLATE_CATEGORY" val="diagram"/>
  <p:tag name="KSO_WM_TEMPLATE_INDEX" val="20231868"/>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2"/>
  <p:tag name="KSO_WM_DIAGRAM_VIRTUALLY_FRAME" val="{&quot;height&quot;:372.3103942871093,&quot;left&quot;:50.592880023145334,&quot;top&quot;:112.14291309266578,&quot;width&quot;:850.4468383789062}"/>
  <p:tag name="KSO_WM_DIAGRAM_COLOR_MATCH_VALUE" val="{&quot;shape&quot;:{&quot;fill&quot;:{&quot;solid&quot;:{&quot;brightness&quot;:0,&quot;colorType&quot;:1,&quot;foreColorIndex&quot;:5,&quot;transparency&quot;:0.899999976158142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1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1868_3*l_h_f*1_3_1"/>
  <p:tag name="KSO_WM_TEMPLATE_CATEGORY" val="diagram"/>
  <p:tag name="KSO_WM_TEMPLATE_INDEX" val="2023186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72.3103942871093,&quot;left&quot;:50.592880023145334,&quot;top&quot;:112.14291309266578,&quot;width&quot;:850.4468383789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以便观者准确地理解您传达的思想。单击此处添加文本具体内容，简明扼要地阐述您的内容观点。"/>
  <p:tag name="KSO_WM_UNIT_TEXT_FILL_FORE_SCHEMECOLOR_INDEX" val="1"/>
  <p:tag name="KSO_WM_UNIT_TEXT_FILL_TYPE" val="1"/>
  <p:tag name="KSO_WM_DIAGRAM_USE_COLOR_VALUE" val="{&quot;color_scheme&quot;:1,&quot;color_type&quot;:1,&quot;theme_color_indexes&quot;:[]}"/>
</p:tagLst>
</file>

<file path=ppt/tags/tag1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868_3*l_h_a*1_3_1"/>
  <p:tag name="KSO_WM_TEMPLATE_CATEGORY" val="diagram"/>
  <p:tag name="KSO_WM_TEMPLATE_INDEX" val="2023186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72.3103942871093,&quot;left&quot;:50.592880023145334,&quot;top&quot;:112.14291309266578,&quot;width&quot;:850.4468383789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DIAGRAM_USE_COLOR_VALUE" val="{&quot;color_scheme&quot;:1,&quot;color_type&quot;:1,&quot;theme_color_indexes&quot;:[]}"/>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1868_3*l_h_i*1_3_1"/>
  <p:tag name="KSO_WM_TEMPLATE_CATEGORY" val="diagram"/>
  <p:tag name="KSO_WM_TEMPLATE_INDEX" val="20231868"/>
  <p:tag name="KSO_WM_UNIT_LAYERLEVEL" val="1_1_1"/>
  <p:tag name="KSO_WM_TAG_VERSION" val="3.0"/>
  <p:tag name="KSO_WM_BEAUTIFY_FLAG" val="#wm#"/>
  <p:tag name="KSO_WM_DIAGRAM_VERSION" val="3"/>
  <p:tag name="KSO_WM_DIAGRAM_COLOR_TRICK" val="1"/>
  <p:tag name="KSO_WM_DIAGRAM_COLOR_TEXT_CAN_REMOVE" val="n"/>
  <p:tag name="KSO_WM_UNIT_SUBTYPE" val="d"/>
  <p:tag name="KSO_WM_UNIT_TYPE" val="l_h_i"/>
  <p:tag name="KSO_WM_UNIT_INDEX" val="1_3_1"/>
  <p:tag name="KSO_WM_DIAGRAM_MAX_ITEMCNT" val="4"/>
  <p:tag name="KSO_WM_DIAGRAM_MIN_ITEMCNT" val="2"/>
  <p:tag name="KSO_WM_DIAGRAM_VIRTUALLY_FRAME" val="{&quot;height&quot;:372.3103942871093,&quot;left&quot;:50.592880023145334,&quot;top&quot;:112.14291309266578,&quot;width&quot;:850.4468383789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6000000238418579,&quot;colorType&quot;:1,&quot;foreColorIndex&quot;:5,&quot;pos&quot;:0,&quot;transparency&quot;:0},{&quot;brightness&quot;:0,&quot;colorType&quot;:1,&quot;foreColorIndex&quot;:5,&quot;pos&quot;:0.7200000286102295,&quot;transparency&quot;:0}],&quot;type&quot;:3},&quot;glow&quot;:{&quot;colorType&quot;:0},&quot;line&quot;:{&quot;type&quot;:0},&quot;shadow&quot;:{&quot;colorType&quot;:0},&quot;threeD&quot;:{&quot;curvedSurface&quot;:{&quot;brightness&quot;:0,&quot;colorType&quot;:2,&quot;rgb&quot;:&quot;#000000&quot;},&quot;depth&quot;:{&quot;colorType&quot;:0}}}}"/>
  <p:tag name="KSO_WM_UNIT_PRESET_TEXT" val="3"/>
  <p:tag name="KSO_WM_UNIT_TEXT_FILL_FORE_SCHEMECOLOR_INDEX" val="3"/>
  <p:tag name="KSO_WM_UNIT_TEXT_FILL_TYPE" val="3"/>
  <p:tag name="KSO_WM_DIAGRAM_USE_COLOR_VALUE" val="{&quot;color_scheme&quot;:1,&quot;color_type&quot;:1,&quot;theme_color_indexes&quot;:[]}"/>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31868_3*l_h_i*1_4_2"/>
  <p:tag name="KSO_WM_TEMPLATE_CATEGORY" val="diagram"/>
  <p:tag name="KSO_WM_TEMPLATE_INDEX" val="20231868"/>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2"/>
  <p:tag name="KSO_WM_DIAGRAM_VIRTUALLY_FRAME" val="{&quot;height&quot;:372.3103942871093,&quot;left&quot;:50.592880023145334,&quot;top&quot;:112.14291309266578,&quot;width&quot;:850.4468383789062}"/>
  <p:tag name="KSO_WM_DIAGRAM_COLOR_MATCH_VALUE" val="{&quot;shape&quot;:{&quot;fill&quot;:{&quot;solid&quot;:{&quot;brightness&quot;:0,&quot;colorType&quot;:1,&quot;foreColorIndex&quot;:5,&quot;transparency&quot;:0.899999976158142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2.xml><?xml version="1.0" encoding="utf-8"?>
<p:tagLst xmlns:p="http://schemas.openxmlformats.org/presentationml/2006/main">
  <p:tag name="TABLE_ENDDRAG_ORIGIN_RECT" val="424*452"/>
  <p:tag name="TABLE_ENDDRAG_RECT" val="489*74*424*452"/>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1868_3*l_h_i*1_4_1"/>
  <p:tag name="KSO_WM_TEMPLATE_CATEGORY" val="diagram"/>
  <p:tag name="KSO_WM_TEMPLATE_INDEX" val="20231868"/>
  <p:tag name="KSO_WM_UNIT_LAYERLEVEL" val="1_1_1"/>
  <p:tag name="KSO_WM_TAG_VERSION" val="3.0"/>
  <p:tag name="KSO_WM_BEAUTIFY_FLAG" val="#wm#"/>
  <p:tag name="KSO_WM_DIAGRAM_VERSION" val="3"/>
  <p:tag name="KSO_WM_DIAGRAM_COLOR_TRICK" val="1"/>
  <p:tag name="KSO_WM_DIAGRAM_COLOR_TEXT_CAN_REMOVE" val="n"/>
  <p:tag name="KSO_WM_UNIT_SUBTYPE" val="d"/>
  <p:tag name="KSO_WM_UNIT_TYPE" val="l_h_i"/>
  <p:tag name="KSO_WM_UNIT_INDEX" val="1_4_1"/>
  <p:tag name="KSO_WM_DIAGRAM_MAX_ITEMCNT" val="4"/>
  <p:tag name="KSO_WM_DIAGRAM_MIN_ITEMCNT" val="2"/>
  <p:tag name="KSO_WM_DIAGRAM_VIRTUALLY_FRAME" val="{&quot;height&quot;:372.3103942871093,&quot;left&quot;:50.592880023145334,&quot;top&quot;:112.14291309266578,&quot;width&quot;:850.4468383789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6000000238418579,&quot;colorType&quot;:1,&quot;foreColorIndex&quot;:5,&quot;pos&quot;:0,&quot;transparency&quot;:0},{&quot;brightness&quot;:0,&quot;colorType&quot;:1,&quot;foreColorIndex&quot;:5,&quot;pos&quot;:0.7200000286102295,&quot;transparency&quot;:0}],&quot;type&quot;:3},&quot;glow&quot;:{&quot;colorType&quot;:0},&quot;line&quot;:{&quot;type&quot;:0},&quot;shadow&quot;:{&quot;colorType&quot;:0},&quot;threeD&quot;:{&quot;curvedSurface&quot;:{&quot;brightness&quot;:0,&quot;colorType&quot;:2,&quot;rgb&quot;:&quot;#000000&quot;},&quot;depth&quot;:{&quot;colorType&quot;:0}}}}"/>
  <p:tag name="KSO_WM_UNIT_PRESET_TEXT" val="4"/>
  <p:tag name="KSO_WM_UNIT_TEXT_FILL_FORE_SCHEMECOLOR_INDEX" val="3"/>
  <p:tag name="KSO_WM_UNIT_TEXT_FILL_TYPE" val="3"/>
  <p:tag name="KSO_WM_DIAGRAM_USE_COLOR_VALUE" val="{&quot;color_scheme&quot;:1,&quot;color_type&quot;:1,&quot;theme_color_indexes&quot;:[]}"/>
</p:tagLst>
</file>

<file path=ppt/tags/tag2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868_3*l_h_f*1_2_1"/>
  <p:tag name="KSO_WM_TEMPLATE_CATEGORY" val="diagram"/>
  <p:tag name="KSO_WM_TEMPLATE_INDEX" val="2023186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72.3103942871093,&quot;left&quot;:50.592880023145334,&quot;top&quot;:112.14291309266578,&quot;width&quot;:850.4468383789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以便观者准确地理解您传达的思想。单击此处添加文本具体内容，简明扼要地阐述您的内容观点。"/>
  <p:tag name="KSO_WM_UNIT_TEXT_FILL_FORE_SCHEMECOLOR_INDEX" val="1"/>
  <p:tag name="KSO_WM_UNIT_TEXT_FILL_TYPE" val="1"/>
  <p:tag name="KSO_WM_DIAGRAM_USE_COLOR_VALUE" val="{&quot;color_scheme&quot;:1,&quot;color_type&quot;:1,&quot;theme_color_indexes&quot;:[]}"/>
</p:tagLst>
</file>

<file path=ppt/tags/tag2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868_3*l_h_a*1_2_1"/>
  <p:tag name="KSO_WM_TEMPLATE_CATEGORY" val="diagram"/>
  <p:tag name="KSO_WM_TEMPLATE_INDEX" val="2023186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72.3103942871093,&quot;left&quot;:50.592880023145334,&quot;top&quot;:112.14291309266578,&quot;width&quot;:850.4468383789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DIAGRAM_USE_COLOR_VALUE" val="{&quot;color_scheme&quot;:1,&quot;color_type&quot;:1,&quot;theme_color_indexes&quot;:[]}"/>
</p:tagLst>
</file>

<file path=ppt/tags/tag2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4_1"/>
  <p:tag name="KSO_WM_UNIT_ID" val="diagram20231868_3*l_h_f*1_4_1"/>
  <p:tag name="KSO_WM_TEMPLATE_CATEGORY" val="diagram"/>
  <p:tag name="KSO_WM_TEMPLATE_INDEX" val="2023186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72.3103942871093,&quot;left&quot;:50.592880023145334,&quot;top&quot;:112.14291309266578,&quot;width&quot;:850.4468383789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以便观者准确地理解您传达的思想。单击此处添加文本具体内容，简明扼要地阐述您的内容观点。"/>
  <p:tag name="KSO_WM_UNIT_TEXT_FILL_FORE_SCHEMECOLOR_INDEX" val="1"/>
  <p:tag name="KSO_WM_UNIT_TEXT_FILL_TYPE" val="1"/>
  <p:tag name="KSO_WM_DIAGRAM_USE_COLOR_VALUE" val="{&quot;color_scheme&quot;:1,&quot;color_type&quot;:1,&quot;theme_color_indexes&quot;:[]}"/>
</p:tagLst>
</file>

<file path=ppt/tags/tag2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4_1"/>
  <p:tag name="KSO_WM_UNIT_ID" val="diagram20231868_3*l_h_a*1_4_1"/>
  <p:tag name="KSO_WM_TEMPLATE_CATEGORY" val="diagram"/>
  <p:tag name="KSO_WM_TEMPLATE_INDEX" val="2023186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72.3103942871093,&quot;left&quot;:50.592880023145334,&quot;top&quot;:112.14291309266578,&quot;width&quot;:850.4468383789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DIAGRAM_USE_COLOR_VALUE" val="{&quot;color_scheme&quot;:1,&quot;color_type&quot;:1,&quot;theme_color_indexes&quot;:[]}"/>
</p:tagLst>
</file>

<file path=ppt/tags/tag25.xml><?xml version="1.0" encoding="utf-8"?>
<p:tagLst xmlns:p="http://schemas.openxmlformats.org/presentationml/2006/main">
  <p:tag name="RESOURCE_RECORD_KEY" val="{&quot;70&quot;:[3322005]}"/>
</p:tagLst>
</file>

<file path=ppt/tags/tag26.xml><?xml version="1.0" encoding="utf-8"?>
<p:tagLst xmlns:p="http://schemas.openxmlformats.org/presentationml/2006/main">
  <p:tag name="commondata" val="eyJoZGlkIjoiZTM4NTEyOTc2ODVmYWJlNTJjOTZkM2Y3MGZjMjIxYTAifQ=="/>
  <p:tag name="resource_record_key" val="{&quot;29&quot;:[20426248,20426261,20435158],&quot;70&quot;:[3322005]}"/>
</p:tagLst>
</file>

<file path=ppt/tags/tag3.xml><?xml version="1.0" encoding="utf-8"?>
<p:tagLst xmlns:p="http://schemas.openxmlformats.org/presentationml/2006/main">
  <p:tag name="TABLE_ENDDRAG_ORIGIN_RECT" val="325*409"/>
  <p:tag name="TABLE_ENDDRAG_RECT" val="16*78*325*409"/>
</p:tagLst>
</file>

<file path=ppt/tags/tag4.xml><?xml version="1.0" encoding="utf-8"?>
<p:tagLst xmlns:p="http://schemas.openxmlformats.org/presentationml/2006/main">
  <p:tag name="TABLE_ENDDRAG_ORIGIN_RECT" val="558*382"/>
  <p:tag name="TABLE_ENDDRAG_RECT" val="364*78*558*382"/>
</p:tagLst>
</file>

<file path=ppt/tags/tag5.xml><?xml version="1.0" encoding="utf-8"?>
<p:tagLst xmlns:p="http://schemas.openxmlformats.org/presentationml/2006/main">
  <p:tag name="TABLE_ENDDRAG_ORIGIN_RECT" val="872*378"/>
  <p:tag name="TABLE_ENDDRAG_RECT" val="56*318*872*378"/>
</p:tagLst>
</file>

<file path=ppt/tags/tag6.xml><?xml version="1.0" encoding="utf-8"?>
<p:tagLst xmlns:p="http://schemas.openxmlformats.org/presentationml/2006/main">
  <p:tag name="RESOURCE_RECORD_KEY" val="{&quot;29&quot;:[20426248]}"/>
</p:tagLst>
</file>

<file path=ppt/tags/tag7.xml><?xml version="1.0" encoding="utf-8"?>
<p:tagLst xmlns:p="http://schemas.openxmlformats.org/presentationml/2006/main">
  <p:tag name="TABLE_ENDDRAG_ORIGIN_RECT" val="844*321"/>
  <p:tag name="TABLE_ENDDRAG_RECT" val="39*135*844*321"/>
</p:tagLst>
</file>

<file path=ppt/tags/tag8.xml><?xml version="1.0" encoding="utf-8"?>
<p:tagLst xmlns:p="http://schemas.openxmlformats.org/presentationml/2006/main">
  <p:tag name="RESOURCE_RECORD_KEY" val="{&quot;29&quot;:[2042624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868_3*l_h_i*1_1_2"/>
  <p:tag name="KSO_WM_TEMPLATE_CATEGORY" val="diagram"/>
  <p:tag name="KSO_WM_TEMPLATE_INDEX" val="20231868"/>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2"/>
  <p:tag name="KSO_WM_DIAGRAM_VIRTUALLY_FRAME" val="{&quot;height&quot;:372.3103942871093,&quot;left&quot;:50.592880023145334,&quot;top&quot;:112.14291309266578,&quot;width&quot;:850.4468383789062}"/>
  <p:tag name="KSO_WM_DIAGRAM_COLOR_MATCH_VALUE" val="{&quot;shape&quot;:{&quot;fill&quot;:{&quot;solid&quot;:{&quot;brightness&quot;:0,&quot;colorType&quot;:1,&quot;foreColorIndex&quot;:5,&quot;transparency&quot;:0.899999976158142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5316</Words>
  <Application>WPS 演示</Application>
  <PresentationFormat>宽屏</PresentationFormat>
  <Paragraphs>296</Paragraphs>
  <Slides>10</Slides>
  <Notes>4</Notes>
  <HiddenSlides>0</HiddenSlides>
  <MMClips>2</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10</vt:i4>
      </vt:variant>
    </vt:vector>
  </HeadingPairs>
  <TitlesOfParts>
    <vt:vector size="24" baseType="lpstr">
      <vt:lpstr>Arial</vt:lpstr>
      <vt:lpstr>宋体</vt:lpstr>
      <vt:lpstr>Wingdings</vt:lpstr>
      <vt:lpstr>微软雅黑</vt:lpstr>
      <vt:lpstr>Calibri</vt:lpstr>
      <vt:lpstr>Roboto Light</vt:lpstr>
      <vt:lpstr>Impact</vt:lpstr>
      <vt:lpstr>Arial</vt:lpstr>
      <vt:lpstr>等线</vt:lpstr>
      <vt:lpstr>Times New Roman</vt:lpstr>
      <vt:lpstr>Wingdings</vt:lpstr>
      <vt:lpstr>Arial Unicode MS</vt:lpstr>
      <vt:lpstr>等线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梁 琳波</dc:creator>
  <cp:lastModifiedBy>hallow</cp:lastModifiedBy>
  <cp:revision>117</cp:revision>
  <dcterms:created xsi:type="dcterms:W3CDTF">2023-07-03T03:23:00Z</dcterms:created>
  <dcterms:modified xsi:type="dcterms:W3CDTF">2024-07-11T11:57:27Z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AF1E9AE883B048B7A15EC8E9BE33741A_13</vt:lpwstr>
  </property>
  <property fmtid="{D5CDD505-2E9C-101B-9397-08002B2CF9AE}" pid="3" name="KSOProductBuildVer">
    <vt:lpwstr>2052-12.1.0.16929</vt:lpwstr>
  </property>
</Properties>
</file>