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7" r:id="rId3"/>
    <p:sldId id="264" r:id="rId5"/>
    <p:sldId id="327" r:id="rId6"/>
    <p:sldId id="318" r:id="rId7"/>
    <p:sldId id="319" r:id="rId8"/>
    <p:sldId id="320" r:id="rId9"/>
    <p:sldId id="324" r:id="rId10"/>
    <p:sldId id="322" r:id="rId11"/>
    <p:sldId id="323" r:id="rId12"/>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1" orient="horz" pos="2159" userDrawn="1">
          <p15:clr>
            <a:srgbClr val="A4A3A4"/>
          </p15:clr>
        </p15:guide>
        <p15:guide id="2" pos="38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834" y="60"/>
      </p:cViewPr>
      <p:guideLst>
        <p:guide orient="horz" pos="2160"/>
        <p:guide pos="3840"/>
        <p:guide orient="horz" pos="2159"/>
        <p:guide pos="38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3.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呋塞米口服溶液利尿效果优于呋塞米片剂（ml）</a:t>
            </a:r>
          </a:p>
        </c:rich>
      </c:tx>
      <c:layout/>
      <c:overlay val="0"/>
      <c:spPr>
        <a:noFill/>
        <a:ln>
          <a:noFill/>
        </a:ln>
        <a:effectLst/>
      </c:spPr>
    </c:title>
    <c:autoTitleDeleted val="0"/>
    <c:plotArea>
      <c:layout>
        <c:manualLayout>
          <c:layoutTarget val="inner"/>
          <c:xMode val="edge"/>
          <c:yMode val="edge"/>
          <c:x val="0.11640280511811"/>
          <c:y val="0.286290755322251"/>
          <c:w val="0.795509842519685"/>
          <c:h val="0.547195100612423"/>
        </c:manualLayout>
      </c:layout>
      <c:barChart>
        <c:barDir val="col"/>
        <c:grouping val="clustered"/>
        <c:varyColors val="0"/>
        <c:ser>
          <c:idx val="0"/>
          <c:order val="0"/>
          <c:tx>
            <c:strRef>
              <c:f>Sheet1!$B$1</c:f>
              <c:strCache>
                <c:ptCount val="1"/>
                <c:pt idx="0">
                  <c:v>口服溶液</c:v>
                </c:pt>
              </c:strCache>
            </c:strRef>
          </c:tx>
          <c:spPr>
            <a:solidFill>
              <a:schemeClr val="accent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strRef>
              <c:f>Sheet1!$A$2:$A$5</c:f>
              <c:strCache>
                <c:ptCount val="4"/>
                <c:pt idx="0">
                  <c:v>2h</c:v>
                </c:pt>
                <c:pt idx="1">
                  <c:v>6h</c:v>
                </c:pt>
                <c:pt idx="2">
                  <c:v>12h</c:v>
                </c:pt>
                <c:pt idx="3">
                  <c:v>24h</c:v>
                </c:pt>
              </c:strCache>
            </c:strRef>
          </c:cat>
          <c:val>
            <c:numRef>
              <c:f>Sheet1!$B$2:$B$5</c:f>
              <c:numCache>
                <c:formatCode>General</c:formatCode>
                <c:ptCount val="4"/>
                <c:pt idx="0">
                  <c:v>682</c:v>
                </c:pt>
                <c:pt idx="1">
                  <c:v>1194</c:v>
                </c:pt>
                <c:pt idx="2">
                  <c:v>1564</c:v>
                </c:pt>
                <c:pt idx="3">
                  <c:v>2079</c:v>
                </c:pt>
              </c:numCache>
            </c:numRef>
          </c:val>
        </c:ser>
        <c:ser>
          <c:idx val="1"/>
          <c:order val="1"/>
          <c:tx>
            <c:strRef>
              <c:f>Sheet1!$C$1</c:f>
              <c:strCache>
                <c:ptCount val="1"/>
                <c:pt idx="0">
                  <c:v>片剂</c:v>
                </c:pt>
              </c:strCache>
            </c:strRef>
          </c:tx>
          <c:spPr>
            <a:solidFill>
              <a:schemeClr val="accent2"/>
            </a:solidFill>
            <a:ln>
              <a:noFill/>
            </a:ln>
            <a:effectLst/>
          </c:spPr>
          <c:invertIfNegative val="0"/>
          <c:dLbls>
            <c:delete val="1"/>
          </c:dLbls>
          <c:cat>
            <c:strRef>
              <c:f>Sheet1!$A$2:$A$5</c:f>
              <c:strCache>
                <c:ptCount val="4"/>
                <c:pt idx="0">
                  <c:v>2h</c:v>
                </c:pt>
                <c:pt idx="1">
                  <c:v>6h</c:v>
                </c:pt>
                <c:pt idx="2">
                  <c:v>12h</c:v>
                </c:pt>
                <c:pt idx="3">
                  <c:v>24h</c:v>
                </c:pt>
              </c:strCache>
            </c:strRef>
          </c:cat>
          <c:val>
            <c:numRef>
              <c:f>Sheet1!$C$2:$C$5</c:f>
              <c:numCache>
                <c:formatCode>General</c:formatCode>
                <c:ptCount val="4"/>
                <c:pt idx="0">
                  <c:v>350</c:v>
                </c:pt>
                <c:pt idx="1">
                  <c:v>897</c:v>
                </c:pt>
                <c:pt idx="2">
                  <c:v>1336</c:v>
                </c:pt>
                <c:pt idx="3">
                  <c:v>1999</c:v>
                </c:pt>
              </c:numCache>
            </c:numRef>
          </c:val>
        </c:ser>
        <c:dLbls>
          <c:showLegendKey val="0"/>
          <c:showVal val="1"/>
          <c:showCatName val="0"/>
          <c:showSerName val="0"/>
          <c:showPercent val="0"/>
          <c:showBubbleSize val="0"/>
        </c:dLbls>
        <c:gapWidth val="260"/>
        <c:overlap val="-32"/>
        <c:axId val="491814735"/>
        <c:axId val="938887587"/>
      </c:barChart>
      <c:catAx>
        <c:axId val="491814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8887587"/>
        <c:crosses val="autoZero"/>
        <c:auto val="1"/>
        <c:lblAlgn val="ctr"/>
        <c:lblOffset val="100"/>
        <c:noMultiLvlLbl val="0"/>
      </c:catAx>
      <c:valAx>
        <c:axId val="938887587"/>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1814735"/>
        <c:crosses val="autoZero"/>
        <c:crossBetween val="between"/>
      </c:valAx>
      <c:spPr>
        <a:noFill/>
        <a:ln>
          <a:noFill/>
        </a:ln>
        <a:effectLst/>
      </c:spPr>
    </c:plotArea>
    <c:legend>
      <c:legendPos val="t"/>
      <c:layout>
        <c:manualLayout>
          <c:xMode val="edge"/>
          <c:yMode val="edge"/>
          <c:x val="0.756711409395973"/>
          <c:y val="0.17269217269217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呋塞米口服溶液排钠效果优于呋塞米片剂(mEq)</a:t>
            </a:r>
          </a:p>
        </c:rich>
      </c:tx>
      <c:layout>
        <c:manualLayout>
          <c:xMode val="edge"/>
          <c:yMode val="edge"/>
          <c:x val="0.0728859060402686"/>
          <c:y val="0.0101971447994562"/>
        </c:manualLayout>
      </c:layout>
      <c:overlay val="0"/>
      <c:spPr>
        <a:noFill/>
        <a:ln>
          <a:noFill/>
        </a:ln>
        <a:effectLst/>
      </c:spPr>
    </c:title>
    <c:autoTitleDeleted val="0"/>
    <c:plotArea>
      <c:layout>
        <c:manualLayout>
          <c:layoutTarget val="inner"/>
          <c:xMode val="edge"/>
          <c:yMode val="edge"/>
          <c:x val="0.11640280511811"/>
          <c:y val="0.286290755322251"/>
          <c:w val="0.795509842519685"/>
          <c:h val="0.547195100612423"/>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strRef>
              <c:f>Sheet1!$A$2:$A$5</c:f>
              <c:strCache>
                <c:ptCount val="4"/>
                <c:pt idx="0">
                  <c:v>2h</c:v>
                </c:pt>
                <c:pt idx="1">
                  <c:v>6h</c:v>
                </c:pt>
                <c:pt idx="2">
                  <c:v>12h</c:v>
                </c:pt>
                <c:pt idx="3">
                  <c:v>24h</c:v>
                </c:pt>
              </c:strCache>
            </c:strRef>
          </c:cat>
          <c:val>
            <c:numRef>
              <c:f>Sheet1!$B$2:$B$5</c:f>
              <c:numCache>
                <c:formatCode>General</c:formatCode>
                <c:ptCount val="4"/>
                <c:pt idx="0">
                  <c:v>75</c:v>
                </c:pt>
                <c:pt idx="1">
                  <c:v>137</c:v>
                </c:pt>
                <c:pt idx="2">
                  <c:v>151</c:v>
                </c:pt>
                <c:pt idx="3">
                  <c:v>171</c:v>
                </c:pt>
              </c:numCache>
            </c:numRef>
          </c:val>
        </c:ser>
        <c:ser>
          <c:idx val="1"/>
          <c:order val="1"/>
          <c:tx>
            <c:strRef>
              <c:f>Sheet1!$C$1</c:f>
              <c:strCache>
                <c:ptCount val="1"/>
                <c:pt idx="0">
                  <c:v>系列 2</c:v>
                </c:pt>
              </c:strCache>
            </c:strRef>
          </c:tx>
          <c:spPr>
            <a:solidFill>
              <a:schemeClr val="accent2"/>
            </a:solidFill>
            <a:ln>
              <a:noFill/>
            </a:ln>
            <a:effectLst/>
          </c:spPr>
          <c:invertIfNegative val="0"/>
          <c:dLbls>
            <c:delete val="1"/>
          </c:dLbls>
          <c:cat>
            <c:strRef>
              <c:f>Sheet1!$A$2:$A$5</c:f>
              <c:strCache>
                <c:ptCount val="4"/>
                <c:pt idx="0">
                  <c:v>2h</c:v>
                </c:pt>
                <c:pt idx="1">
                  <c:v>6h</c:v>
                </c:pt>
                <c:pt idx="2">
                  <c:v>12h</c:v>
                </c:pt>
                <c:pt idx="3">
                  <c:v>24h</c:v>
                </c:pt>
              </c:strCache>
            </c:strRef>
          </c:cat>
          <c:val>
            <c:numRef>
              <c:f>Sheet1!$C$2:$C$5</c:f>
              <c:numCache>
                <c:formatCode>General</c:formatCode>
                <c:ptCount val="4"/>
                <c:pt idx="0">
                  <c:v>28.7</c:v>
                </c:pt>
                <c:pt idx="1">
                  <c:v>83.7</c:v>
                </c:pt>
                <c:pt idx="2">
                  <c:v>101</c:v>
                </c:pt>
                <c:pt idx="3">
                  <c:v>129</c:v>
                </c:pt>
              </c:numCache>
            </c:numRef>
          </c:val>
        </c:ser>
        <c:dLbls>
          <c:showLegendKey val="0"/>
          <c:showVal val="1"/>
          <c:showCatName val="0"/>
          <c:showSerName val="0"/>
          <c:showPercent val="0"/>
          <c:showBubbleSize val="0"/>
        </c:dLbls>
        <c:gapWidth val="260"/>
        <c:overlap val="-32"/>
        <c:axId val="491814735"/>
        <c:axId val="938887587"/>
      </c:barChart>
      <c:catAx>
        <c:axId val="491814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8887587"/>
        <c:crosses val="autoZero"/>
        <c:auto val="1"/>
        <c:lblAlgn val="ctr"/>
        <c:lblOffset val="100"/>
        <c:noMultiLvlLbl val="0"/>
      </c:catAx>
      <c:valAx>
        <c:axId val="938887587"/>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1814735"/>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呋塞米口服溶液与呋塞米片剂相比不增加钾的排泄 (mEq)</a:t>
            </a:r>
          </a:p>
        </c:rich>
      </c:tx>
      <c:layout/>
      <c:overlay val="0"/>
      <c:spPr>
        <a:noFill/>
        <a:ln>
          <a:noFill/>
        </a:ln>
        <a:effectLst/>
      </c:spPr>
    </c:title>
    <c:autoTitleDeleted val="0"/>
    <c:plotArea>
      <c:layout>
        <c:manualLayout>
          <c:layoutTarget val="inner"/>
          <c:xMode val="edge"/>
          <c:yMode val="edge"/>
          <c:x val="0.11640280511811"/>
          <c:y val="0.286290755322251"/>
          <c:w val="0.795509842519685"/>
          <c:h val="0.547195100612423"/>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strRef>
              <c:f>Sheet1!$A$2:$A$5</c:f>
              <c:strCache>
                <c:ptCount val="4"/>
                <c:pt idx="0">
                  <c:v>2h</c:v>
                </c:pt>
                <c:pt idx="1">
                  <c:v>6h</c:v>
                </c:pt>
                <c:pt idx="2">
                  <c:v>12h</c:v>
                </c:pt>
                <c:pt idx="3">
                  <c:v>24h</c:v>
                </c:pt>
              </c:strCache>
            </c:strRef>
          </c:cat>
          <c:val>
            <c:numRef>
              <c:f>Sheet1!$B$2:$B$5</c:f>
              <c:numCache>
                <c:formatCode>General</c:formatCode>
                <c:ptCount val="4"/>
                <c:pt idx="0">
                  <c:v>9</c:v>
                </c:pt>
                <c:pt idx="1">
                  <c:v>25</c:v>
                </c:pt>
                <c:pt idx="2">
                  <c:v>43</c:v>
                </c:pt>
                <c:pt idx="3">
                  <c:v>69.2</c:v>
                </c:pt>
              </c:numCache>
            </c:numRef>
          </c:val>
        </c:ser>
        <c:ser>
          <c:idx val="1"/>
          <c:order val="1"/>
          <c:tx>
            <c:strRef>
              <c:f>Sheet1!$C$1</c:f>
              <c:strCache>
                <c:ptCount val="1"/>
                <c:pt idx="0">
                  <c:v>系列 2</c:v>
                </c:pt>
              </c:strCache>
            </c:strRef>
          </c:tx>
          <c:spPr>
            <a:solidFill>
              <a:schemeClr val="accent2"/>
            </a:solidFill>
            <a:ln>
              <a:noFill/>
            </a:ln>
            <a:effectLst/>
          </c:spPr>
          <c:invertIfNegative val="0"/>
          <c:dLbls>
            <c:delete val="1"/>
          </c:dLbls>
          <c:cat>
            <c:strRef>
              <c:f>Sheet1!$A$2:$A$5</c:f>
              <c:strCache>
                <c:ptCount val="4"/>
                <c:pt idx="0">
                  <c:v>2h</c:v>
                </c:pt>
                <c:pt idx="1">
                  <c:v>6h</c:v>
                </c:pt>
                <c:pt idx="2">
                  <c:v>12h</c:v>
                </c:pt>
                <c:pt idx="3">
                  <c:v>24h</c:v>
                </c:pt>
              </c:strCache>
            </c:strRef>
          </c:cat>
          <c:val>
            <c:numRef>
              <c:f>Sheet1!$C$2:$C$5</c:f>
              <c:numCache>
                <c:formatCode>General</c:formatCode>
                <c:ptCount val="4"/>
                <c:pt idx="0">
                  <c:v>8.7</c:v>
                </c:pt>
                <c:pt idx="1">
                  <c:v>17</c:v>
                </c:pt>
                <c:pt idx="2">
                  <c:v>31.3</c:v>
                </c:pt>
                <c:pt idx="3">
                  <c:v>59.7</c:v>
                </c:pt>
              </c:numCache>
            </c:numRef>
          </c:val>
        </c:ser>
        <c:dLbls>
          <c:showLegendKey val="0"/>
          <c:showVal val="1"/>
          <c:showCatName val="0"/>
          <c:showSerName val="0"/>
          <c:showPercent val="0"/>
          <c:showBubbleSize val="0"/>
        </c:dLbls>
        <c:gapWidth val="260"/>
        <c:overlap val="-32"/>
        <c:axId val="491814735"/>
        <c:axId val="938887587"/>
      </c:barChart>
      <c:catAx>
        <c:axId val="491814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8887587"/>
        <c:crosses val="autoZero"/>
        <c:auto val="1"/>
        <c:lblAlgn val="ctr"/>
        <c:lblOffset val="100"/>
        <c:noMultiLvlLbl val="0"/>
      </c:catAx>
      <c:valAx>
        <c:axId val="938887587"/>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1814735"/>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sz="1800" b="1" spc="7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说明书收载的安全性信息</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C8BB0B8A-C63A-4F83-B8DD-3A7CE259E4EE}" cxnId="{F94BAFE2-D2C8-4C3C-B989-8BD55E1B2DD7}" type="parTrans">
      <dgm:prSet/>
      <dgm:spPr/>
      <dgm:t>
        <a:bodyPr/>
        <a:p>
          <a:endParaRPr lang="zh-CN" altLang="en-US"/>
        </a:p>
      </dgm:t>
    </dgm:pt>
    <dgm:pt modelId="{35E5E878-0907-4014-9CFA-56AEFE6C22E5}" cxnId="{F94BAFE2-D2C8-4C3C-B989-8BD55E1B2DD7}"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1600">
              <a:latin typeface="微软雅黑" panose="020B0503020204020204" pitchFamily="34" charset="-122"/>
              <a:ea typeface="微软雅黑" panose="020B0503020204020204" pitchFamily="34" charset="-122"/>
            </a:rPr>
            <a:t>常见不良反应为</a:t>
          </a:r>
          <a:r>
            <a:rPr lang="zh-CN" altLang="en-US" sz="1600">
              <a:latin typeface="微软雅黑" panose="020B0503020204020204" pitchFamily="34" charset="-122"/>
              <a:ea typeface="微软雅黑" panose="020B0503020204020204" pitchFamily="34" charset="-122"/>
            </a:rPr>
            <a:t>消化系统反应、全身过敏反应、</a:t>
          </a:r>
          <a:r>
            <a:rPr lang="zh-CN" altLang="en-US" sz="1600">
              <a:latin typeface="微软雅黑" panose="020B0503020204020204" pitchFamily="34" charset="-122"/>
              <a:ea typeface="微软雅黑" panose="020B0503020204020204" pitchFamily="34" charset="-122"/>
            </a:rPr>
            <a:t>中枢系统反应等，包括：</a:t>
          </a:r>
          <a:r>
            <a:rPr lang="zh-CN" altLang="en-US" sz="1600">
              <a:latin typeface="微软雅黑" panose="020B0503020204020204" pitchFamily="34" charset="-122"/>
              <a:ea typeface="微软雅黑" panose="020B0503020204020204" pitchFamily="34" charset="-122"/>
            </a:rPr>
            <a:t>痉挛、腹泻、便秘、恶心 、呕吐，耳鸣和听力下降 、感觉异常 、眩晕 、头晕、头痛</a:t>
          </a:r>
          <a:r>
            <a:rPr lang="zh-CN" altLang="en-US" sz="1600">
              <a:latin typeface="微软雅黑" panose="020B0503020204020204" pitchFamily="34" charset="-122"/>
              <a:ea typeface="微软雅黑" panose="020B0503020204020204" pitchFamily="34" charset="-122"/>
            </a:rPr>
            <a:t/>
          </a:r>
          <a:endParaRPr lang="zh-CN" altLang="en-US" sz="1600">
            <a:latin typeface="微软雅黑" panose="020B0503020204020204" pitchFamily="34" charset="-122"/>
            <a:ea typeface="微软雅黑" panose="020B0503020204020204" pitchFamily="34" charset="-122"/>
          </a:endParaRPr>
        </a:p>
      </dgm:t>
    </dgm:pt>
    <dgm:pt modelId="{FB4BCC77-44E9-4065-8A2F-90CD32DE34E3}" cxnId="{FF7427A3-56FA-4E3E-9961-E27507F320C0}" type="parTrans">
      <dgm:prSet/>
      <dgm:spPr/>
      <dgm:t>
        <a:bodyPr/>
        <a:p>
          <a:endParaRPr lang="zh-CN" altLang="en-US"/>
        </a:p>
      </dgm:t>
    </dgm:pt>
    <dgm:pt modelId="{41FED480-3E2E-47A2-B997-02D527BC8082}" cxnId="{FF7427A3-56FA-4E3E-9961-E27507F320C0}" type="sibTrans">
      <dgm:prSet/>
      <dgm:spPr/>
      <dgm:t>
        <a:bodyPr/>
        <a:p>
          <a:endParaRPr lang="zh-CN" altLang="en-US"/>
        </a:p>
      </dgm:t>
    </dgm:pt>
    <dgm:pt modelId="{A6685E83-BEEC-49B3-B40A-539E2C0D7A1A}">
      <dgm:prSet phldrT="[文本]" phldr="0" custT="1"/>
      <dgm:spPr/>
      <dgm:t>
        <a:bodyPr vert="horz" wrap="square"/>
        <a:p>
          <a:pPr>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FECC43A3-D59E-4EE1-9557-8FBB90D5B362}" cxnId="{FF65E200-8E7B-40F4-9DFC-D85B9F5DED4E}" type="parTrans">
      <dgm:prSet/>
      <dgm:spPr/>
      <dgm:t>
        <a:bodyPr/>
        <a:p>
          <a:endParaRPr lang="zh-CN" altLang="en-US"/>
        </a:p>
      </dgm:t>
    </dgm:pt>
    <dgm:pt modelId="{68BB6C9A-B7F0-43A0-955B-FC8C4D4009BF}" cxnId="{FF65E200-8E7B-40F4-9DFC-D85B9F5DED4E}" type="sibTrans">
      <dgm:prSet/>
      <dgm:spPr/>
      <dgm:t>
        <a:bodyPr/>
        <a:p>
          <a:endParaRPr lang="zh-CN" altLang="en-US"/>
        </a:p>
      </dgm:t>
    </dgm:pt>
    <dgm:pt modelId="{CBA50553-63FA-4B5A-9888-EDDBA06CA593}">
      <dgm:prSet phldrT="[文本]" phldr="0" custT="1"/>
      <dgm:spPr/>
      <dgm:t>
        <a:bodyPr vert="horz" wrap="square"/>
        <a:p>
          <a:pPr>
            <a:lnSpc>
              <a:spcPct val="100000"/>
            </a:lnSpc>
            <a:spcBef>
              <a:spcPct val="0"/>
            </a:spcBef>
            <a:spcAft>
              <a:spcPct val="15000"/>
            </a:spcAft>
          </a:pPr>
          <a:r>
            <a:rPr lang="zh-CN" altLang="en-US" sz="1600">
              <a:latin typeface="微软雅黑" panose="020B0503020204020204" pitchFamily="34" charset="-122"/>
              <a:ea typeface="微软雅黑" panose="020B0503020204020204" pitchFamily="34" charset="-122"/>
            </a:rPr>
            <a:t>本品的不良反应数据参考自临床研究文献数据，共纳入1387例患者，其中发生非常常见不良反应包括体位性低血压，脱水，低血容量，血清肌酐增加，甘油三酯增加；常见不良反应包括多尿、胆固醇升高，痛风等</a:t>
          </a:r>
          <a:r>
            <a:rPr lang="zh-CN" altLang="en-US" sz="1600">
              <a:latin typeface="微软雅黑" panose="020B0503020204020204" pitchFamily="34" charset="-122"/>
              <a:ea typeface="微软雅黑" panose="020B0503020204020204" pitchFamily="34" charset="-122"/>
            </a:rPr>
            <a:t/>
          </a:r>
          <a:endParaRPr lang="zh-CN" altLang="en-US" sz="1600">
            <a:latin typeface="微软雅黑" panose="020B0503020204020204" pitchFamily="34" charset="-122"/>
            <a:ea typeface="微软雅黑" panose="020B0503020204020204" pitchFamily="34" charset="-122"/>
          </a:endParaRPr>
        </a:p>
      </dgm:t>
    </dgm:pt>
    <dgm:pt modelId="{73E2772F-165D-4B56-ACC2-969CBF53B0A8}" cxnId="{647A2656-FD52-448C-8016-7FFC1E372D0D}" type="parTrans">
      <dgm:prSet/>
      <dgm:spPr/>
      <dgm:t>
        <a:bodyPr/>
        <a:p>
          <a:endParaRPr lang="zh-CN" altLang="en-US"/>
        </a:p>
      </dgm:t>
    </dgm:pt>
    <dgm:pt modelId="{7BFD1607-7356-4D3D-A829-75D002A3A4B0}" cxnId="{647A2656-FD52-448C-8016-7FFC1E372D0D}" type="sibTrans">
      <dgm:prSet/>
      <dgm:spPr/>
      <dgm:t>
        <a:bodyPr/>
        <a:p>
          <a:endParaRPr lang="zh-CN" altLang="en-US"/>
        </a:p>
      </dgm:t>
    </dgm:pt>
    <dgm:pt modelId="{C8DDDFA1-AF37-4444-AAEB-D51CEE212719}">
      <dgm:prSet phldrT="[文本]" phldr="0" custT="1"/>
      <dgm:spPr/>
      <dgm:t>
        <a:bodyPr vert="horz" wrap="square"/>
        <a:p>
          <a:pPr>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r>
            <a:rPr lang="zh-CN" altLang="en-US" sz="1800" b="1">
              <a:latin typeface="微软雅黑" panose="020B0503020204020204" pitchFamily="34" charset="-122"/>
              <a:ea typeface="微软雅黑" panose="020B0503020204020204" pitchFamily="34" charset="-122"/>
            </a:rPr>
            <a:t/>
          </a:r>
          <a:endParaRPr lang="zh-CN" altLang="en-US" sz="1800" b="1">
            <a:latin typeface="微软雅黑" panose="020B0503020204020204" pitchFamily="34" charset="-122"/>
            <a:ea typeface="微软雅黑" panose="020B0503020204020204" pitchFamily="34" charset="-122"/>
          </a:endParaRPr>
        </a:p>
      </dgm:t>
    </dgm:pt>
    <dgm:pt modelId="{26EA520A-5891-4EBA-B2AD-1840663D8C07}" cxnId="{04BA5769-2901-4606-A5ED-06A636566B65}" type="parTrans">
      <dgm:prSet/>
      <dgm:spPr/>
      <dgm:t>
        <a:bodyPr/>
        <a:p>
          <a:endParaRPr lang="zh-CN" altLang="en-US"/>
        </a:p>
      </dgm:t>
    </dgm:pt>
    <dgm:pt modelId="{CE2287C8-6424-4771-88FD-4DADE15C5A04}" cxnId="{04BA5769-2901-4606-A5ED-06A636566B65}" type="sibTrans">
      <dgm:prSet/>
      <dgm:spPr/>
      <dgm:t>
        <a:bodyPr/>
        <a:p>
          <a:endParaRPr lang="zh-CN" altLang="en-US"/>
        </a:p>
      </dgm:t>
    </dgm:pt>
    <dgm:pt modelId="{5AA02751-379E-46DB-884A-F23ACBC498EE}">
      <dgm:prSet phldrT="[文本]" phldr="0" custT="1"/>
      <dgm:spPr/>
      <dgm:t>
        <a:bodyPr vert="horz" wrap="square"/>
        <a:p>
          <a:pPr>
            <a:lnSpc>
              <a:spcPct val="100000"/>
            </a:lnSpc>
            <a:spcBef>
              <a:spcPct val="0"/>
            </a:spcBef>
            <a:spcAft>
              <a:spcPct val="15000"/>
            </a:spcAft>
          </a:pPr>
          <a:r>
            <a:rPr lang="zh-CN" altLang="en-US" sz="1600">
              <a:latin typeface="微软雅黑" panose="020B0503020204020204" pitchFamily="34" charset="-122"/>
              <a:ea typeface="微软雅黑" panose="020B0503020204020204" pitchFamily="34" charset="-122"/>
            </a:rPr>
            <a:t>本品参比制剂尚未进口中国，但在国外已上市30余年，已有多篇文献报道了本品的有效性和安全性。呋塞米口服溶液有效性和安全性与片剂相当。呋塞米片剂已在中国上市40年，</a:t>
          </a:r>
          <a:r>
            <a:rPr lang="zh-CN" altLang="en-US" sz="1600" b="1">
              <a:solidFill>
                <a:srgbClr val="C00000"/>
              </a:solidFill>
              <a:latin typeface="微软雅黑" panose="020B0503020204020204" pitchFamily="34" charset="-122"/>
              <a:ea typeface="微软雅黑" panose="020B0503020204020204" pitchFamily="34" charset="-122"/>
            </a:rPr>
            <a:t>呋塞米在中国患者中的有效性和安全性已得到充分验证</a:t>
          </a:r>
          <a:r>
            <a:rPr lang="zh-CN" altLang="en-US" sz="1600" b="1">
              <a:solidFill>
                <a:srgbClr val="C00000"/>
              </a:solidFill>
              <a:latin typeface="微软雅黑" panose="020B0503020204020204" pitchFamily="34" charset="-122"/>
              <a:ea typeface="微软雅黑" panose="020B0503020204020204" pitchFamily="34" charset="-122"/>
            </a:rPr>
            <a:t/>
          </a:r>
          <a:endParaRPr lang="zh-CN" altLang="en-US" sz="1600" b="1">
            <a:solidFill>
              <a:srgbClr val="C00000"/>
            </a:solidFill>
            <a:latin typeface="微软雅黑" panose="020B0503020204020204" pitchFamily="34" charset="-122"/>
            <a:ea typeface="微软雅黑" panose="020B0503020204020204" pitchFamily="34" charset="-122"/>
          </a:endParaRPr>
        </a:p>
      </dgm:t>
    </dgm:pt>
    <dgm:pt modelId="{D0D77647-95BE-4607-B2F0-006D9CAB8F0E}" cxnId="{B86E6044-2803-4C20-90A5-9BF27F367B95}" type="parTrans">
      <dgm:prSet/>
      <dgm:spPr/>
      <dgm:t>
        <a:bodyPr/>
        <a:p>
          <a:endParaRPr lang="zh-CN" altLang="en-US"/>
        </a:p>
      </dgm:t>
    </dgm:pt>
    <dgm:pt modelId="{3DBF6B9F-A188-4D67-ABE8-0633561FA9E5}" cxnId="{B86E6044-2803-4C20-90A5-9BF27F367B95}"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ScaleX="65832" custScaleY="79649" custLinFactNeighborX="269">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ScaleX="102220" custScaleY="78887">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custScaleX="64911" custScaleY="77487">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103048" custScaleY="70747" custLinFactNeighborX="-370" custLinFactNeighborY="-4">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custScaleX="63953" custScaleY="78319">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103898" custScaleY="72277">
        <dgm:presLayoutVars>
          <dgm:bulletEnabled val="1"/>
        </dgm:presLayoutVars>
      </dgm:prSet>
      <dgm:spPr/>
    </dgm:pt>
  </dgm:ptLst>
  <dgm:cxnLst>
    <dgm:cxn modelId="{F94BAFE2-D2C8-4C3C-B989-8BD55E1B2DD7}" srcId="{2E15931E-1654-4B73-89B2-8E333D9C42E0}" destId="{90DDC401-903F-495B-A387-FFA8A45891F6}" srcOrd="0" destOrd="0" parTransId="{C8BB0B8A-C63A-4F83-B8DD-3A7CE259E4EE}" sibTransId="{35E5E878-0907-4014-9CFA-56AEFE6C22E5}"/>
    <dgm:cxn modelId="{FF7427A3-56FA-4E3E-9961-E27507F320C0}" srcId="{90DDC401-903F-495B-A387-FFA8A45891F6}" destId="{E08CEB0C-E37F-4DCA-A8EA-4B2CD3AD7754}" srcOrd="0" destOrd="0" parTransId="{FB4BCC77-44E9-4065-8A2F-90CD32DE34E3}" sibTransId="{41FED480-3E2E-47A2-B997-02D527BC8082}"/>
    <dgm:cxn modelId="{FF65E200-8E7B-40F4-9DFC-D85B9F5DED4E}" srcId="{2E15931E-1654-4B73-89B2-8E333D9C42E0}" destId="{A6685E83-BEEC-49B3-B40A-539E2C0D7A1A}" srcOrd="1" destOrd="0" parTransId="{FECC43A3-D59E-4EE1-9557-8FBB90D5B362}" sibTransId="{68BB6C9A-B7F0-43A0-955B-FC8C4D4009BF}"/>
    <dgm:cxn modelId="{647A2656-FD52-448C-8016-7FFC1E372D0D}" srcId="{A6685E83-BEEC-49B3-B40A-539E2C0D7A1A}" destId="{CBA50553-63FA-4B5A-9888-EDDBA06CA593}" srcOrd="0" destOrd="1" parTransId="{73E2772F-165D-4B56-ACC2-969CBF53B0A8}" sibTransId="{7BFD1607-7356-4D3D-A829-75D002A3A4B0}"/>
    <dgm:cxn modelId="{04BA5769-2901-4606-A5ED-06A636566B65}" srcId="{2E15931E-1654-4B73-89B2-8E333D9C42E0}" destId="{C8DDDFA1-AF37-4444-AAEB-D51CEE212719}" srcOrd="2" destOrd="0" parTransId="{26EA520A-5891-4EBA-B2AD-1840663D8C07}" sibTransId="{CE2287C8-6424-4771-88FD-4DADE15C5A04}"/>
    <dgm:cxn modelId="{B86E6044-2803-4C20-90A5-9BF27F367B95}" srcId="{C8DDDFA1-AF37-4444-AAEB-D51CEE212719}" destId="{5AA02751-379E-46DB-884A-F23ACBC498EE}" srcOrd="0" destOrd="2" parTransId="{D0D77647-95BE-4607-B2F0-006D9CAB8F0E}" sibTransId="{3DBF6B9F-A188-4D67-ABE8-0633561FA9E5}"/>
    <dgm:cxn modelId="{7820EBD3-4E30-49DA-A5FB-49109BBA5982}" type="presOf" srcId="{2E15931E-1654-4B73-89B2-8E333D9C42E0}" destId="{D5935282-3C7C-4F88-A1AE-C27DB8591514}" srcOrd="0" destOrd="0" presId="urn:microsoft.com/office/officeart/2005/8/layout/vList5"/>
    <dgm:cxn modelId="{2DA1C964-D0B1-4E87-96FD-C61B59EDB62E}" type="presParOf" srcId="{D5935282-3C7C-4F88-A1AE-C27DB8591514}" destId="{E61486FD-113E-4C87-8ADF-B1A8E2A84801}" srcOrd="0" destOrd="0" presId="urn:microsoft.com/office/officeart/2005/8/layout/vList5"/>
    <dgm:cxn modelId="{50EC0729-F82B-49D0-982C-CBECBDDA712B}" type="presParOf" srcId="{E61486FD-113E-4C87-8ADF-B1A8E2A84801}" destId="{96BE2B31-D87C-43E1-BE64-4C27B13F4AA4}" srcOrd="0" destOrd="0" presId="urn:microsoft.com/office/officeart/2005/8/layout/vList5"/>
    <dgm:cxn modelId="{353BA04F-5F92-4345-86F8-3D5C0C1AA13C}" type="presOf" srcId="{90DDC401-903F-495B-A387-FFA8A45891F6}" destId="{96BE2B31-D87C-43E1-BE64-4C27B13F4AA4}" srcOrd="0" destOrd="0" presId="urn:microsoft.com/office/officeart/2005/8/layout/vList5"/>
    <dgm:cxn modelId="{4391A6C3-DB96-471A-8549-DF1D08B38C8C}" type="presParOf" srcId="{E61486FD-113E-4C87-8ADF-B1A8E2A84801}" destId="{DD9406C3-FC80-4468-A55B-122D744D43F0}" srcOrd="1" destOrd="0" presId="urn:microsoft.com/office/officeart/2005/8/layout/vList5"/>
    <dgm:cxn modelId="{AD544C20-495C-4B16-B76C-1F6E43E372B1}" type="presOf" srcId="{E08CEB0C-E37F-4DCA-A8EA-4B2CD3AD7754}" destId="{DD9406C3-FC80-4468-A55B-122D744D43F0}" srcOrd="0" destOrd="0" presId="urn:microsoft.com/office/officeart/2005/8/layout/vList5"/>
    <dgm:cxn modelId="{2C9177CE-7197-4344-8339-DEFBF2831B6D}" type="presParOf" srcId="{D5935282-3C7C-4F88-A1AE-C27DB8591514}" destId="{F1941F29-E51C-4282-956D-50CFAFAEB9B8}" srcOrd="1" destOrd="0" presId="urn:microsoft.com/office/officeart/2005/8/layout/vList5"/>
    <dgm:cxn modelId="{C6F2FA66-9990-4925-860A-D6FE86E226EE}" type="presParOf" srcId="{D5935282-3C7C-4F88-A1AE-C27DB8591514}" destId="{B589D1EC-5156-4FB2-BB1C-8E1290A868B9}" srcOrd="2" destOrd="0" presId="urn:microsoft.com/office/officeart/2005/8/layout/vList5"/>
    <dgm:cxn modelId="{24DED50D-CA2F-4428-BE18-E4CBF085E396}" type="presParOf" srcId="{B589D1EC-5156-4FB2-BB1C-8E1290A868B9}" destId="{EBD335B5-8308-49CB-9630-99D852747B1F}" srcOrd="0" destOrd="2" presId="urn:microsoft.com/office/officeart/2005/8/layout/vList5"/>
    <dgm:cxn modelId="{AFD0BCA8-5893-4056-BA1F-BAB96E64C87C}" type="presOf" srcId="{A6685E83-BEEC-49B3-B40A-539E2C0D7A1A}" destId="{EBD335B5-8308-49CB-9630-99D852747B1F}" srcOrd="0" destOrd="0" presId="urn:microsoft.com/office/officeart/2005/8/layout/vList5"/>
    <dgm:cxn modelId="{1606F413-6775-441C-8A48-70C60E8DFF4E}" type="presParOf" srcId="{B589D1EC-5156-4FB2-BB1C-8E1290A868B9}" destId="{6EB2A58E-CA03-4F76-94B6-D8FE50231963}" srcOrd="1" destOrd="2" presId="urn:microsoft.com/office/officeart/2005/8/layout/vList5"/>
    <dgm:cxn modelId="{15790E98-599A-41B2-8909-6549EA06A8E6}" type="presOf" srcId="{CBA50553-63FA-4B5A-9888-EDDBA06CA593}" destId="{6EB2A58E-CA03-4F76-94B6-D8FE50231963}" srcOrd="0" destOrd="0" presId="urn:microsoft.com/office/officeart/2005/8/layout/vList5"/>
    <dgm:cxn modelId="{8CF24F02-8096-41D0-B55B-314E3D40A5BA}" type="presParOf" srcId="{D5935282-3C7C-4F88-A1AE-C27DB8591514}" destId="{A76EE5BB-CBA4-4DD9-BFB7-3F3F246C9BF0}" srcOrd="3" destOrd="0" presId="urn:microsoft.com/office/officeart/2005/8/layout/vList5"/>
    <dgm:cxn modelId="{165E72E9-9673-4DCE-A691-FA8557494356}" type="presParOf" srcId="{D5935282-3C7C-4F88-A1AE-C27DB8591514}" destId="{2BB2A428-FB05-47E5-AC5F-C6A7936A9AC0}" srcOrd="4" destOrd="0" presId="urn:microsoft.com/office/officeart/2005/8/layout/vList5"/>
    <dgm:cxn modelId="{42D9D8C1-3E14-4F1C-B70C-7370328F9A88}" type="presParOf" srcId="{2BB2A428-FB05-47E5-AC5F-C6A7936A9AC0}" destId="{B093CE78-670B-40EB-95CF-315E334D550F}" srcOrd="0" destOrd="4" presId="urn:microsoft.com/office/officeart/2005/8/layout/vList5"/>
    <dgm:cxn modelId="{29ADB1C9-62EC-4F48-B8AA-E18BC1E7B803}" type="presOf" srcId="{C8DDDFA1-AF37-4444-AAEB-D51CEE212719}" destId="{B093CE78-670B-40EB-95CF-315E334D550F}" srcOrd="0" destOrd="0" presId="urn:microsoft.com/office/officeart/2005/8/layout/vList5"/>
    <dgm:cxn modelId="{26EEB96E-DB63-416E-81AF-0CB05CBAA964}" type="presParOf" srcId="{2BB2A428-FB05-47E5-AC5F-C6A7936A9AC0}" destId="{64028F0D-BE57-4642-92F7-303D4E45C524}" srcOrd="1" destOrd="4" presId="urn:microsoft.com/office/officeart/2005/8/layout/vList5"/>
    <dgm:cxn modelId="{70E1ADF1-025C-4C33-AAA4-F18323EA5962}"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91215" cy="5369560"/>
        <a:chOff x="0" y="0"/>
        <a:chExt cx="10991215" cy="5369560"/>
      </a:xfrm>
    </dsp:grpSpPr>
    <dsp:sp modelId="{DD9406C3-FC80-4468-A55B-122D744D43F0}">
      <dsp:nvSpPr>
        <dsp:cNvPr id="4" name="同侧圆角矩形 3"/>
        <dsp:cNvSpPr/>
      </dsp:nvSpPr>
      <dsp:spPr bwMode="white">
        <a:xfrm rot="5400000">
          <a:off x="6085905" y="-2724072"/>
          <a:ext cx="1380582" cy="7190541"/>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常见不良反应为</a:t>
          </a:r>
          <a:r>
            <a:rPr lang="zh-CN" altLang="en-US" sz="1600">
              <a:solidFill>
                <a:schemeClr val="dk1"/>
              </a:solidFill>
              <a:latin typeface="微软雅黑" panose="020B0503020204020204" pitchFamily="34" charset="-122"/>
              <a:ea typeface="微软雅黑" panose="020B0503020204020204" pitchFamily="34" charset="-122"/>
            </a:rPr>
            <a:t>消化系统反应、全身过敏反应、</a:t>
          </a:r>
          <a:r>
            <a:rPr lang="zh-CN" altLang="en-US" sz="1600">
              <a:solidFill>
                <a:schemeClr val="dk1"/>
              </a:solidFill>
              <a:latin typeface="微软雅黑" panose="020B0503020204020204" pitchFamily="34" charset="-122"/>
              <a:ea typeface="微软雅黑" panose="020B0503020204020204" pitchFamily="34" charset="-122"/>
            </a:rPr>
            <a:t>中枢系统反应等，包括：</a:t>
          </a:r>
          <a:r>
            <a:rPr lang="zh-CN" altLang="en-US" sz="1600">
              <a:solidFill>
                <a:schemeClr val="dk1"/>
              </a:solidFill>
              <a:latin typeface="微软雅黑" panose="020B0503020204020204" pitchFamily="34" charset="-122"/>
              <a:ea typeface="微软雅黑" panose="020B0503020204020204" pitchFamily="34" charset="-122"/>
            </a:rPr>
            <a:t>痉挛、腹泻、便秘、恶心 、呕吐，耳鸣和听力下降 、感觉异常 、眩晕 、头晕、头痛</a:t>
          </a:r>
          <a:endParaRPr lang="zh-CN" altLang="en-US" sz="1600">
            <a:solidFill>
              <a:schemeClr val="dk1"/>
            </a:solidFill>
            <a:latin typeface="微软雅黑" panose="020B0503020204020204" pitchFamily="34" charset="-122"/>
            <a:ea typeface="微软雅黑" panose="020B0503020204020204" pitchFamily="34" charset="-122"/>
          </a:endParaRPr>
        </a:p>
      </dsp:txBody>
      <dsp:txXfrm rot="5400000">
        <a:off x="6085905" y="-2724072"/>
        <a:ext cx="1380582" cy="7190541"/>
      </dsp:txXfrm>
    </dsp:sp>
    <dsp:sp modelId="{96BE2B31-D87C-43E1-BE64-4C27B13F4AA4}">
      <dsp:nvSpPr>
        <dsp:cNvPr id="3" name="圆角矩形 2"/>
        <dsp:cNvSpPr/>
      </dsp:nvSpPr>
      <dsp:spPr bwMode="white">
        <a:xfrm>
          <a:off x="594983" y="0"/>
          <a:ext cx="2604865" cy="174239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7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说明书收载的安全性信息</a:t>
          </a:r>
          <a:endParaRPr lang="zh-CN" altLang="en-US" sz="1800">
            <a:latin typeface="微软雅黑" panose="020B0503020204020204" pitchFamily="34" charset="-122"/>
            <a:ea typeface="微软雅黑" panose="020B0503020204020204" pitchFamily="34" charset="-122"/>
          </a:endParaRPr>
        </a:p>
      </dsp:txBody>
      <dsp:txXfrm>
        <a:off x="594983" y="0"/>
        <a:ext cx="2604865" cy="1742397"/>
      </dsp:txXfrm>
    </dsp:sp>
    <dsp:sp modelId="{6EB2A58E-CA03-4F76-94B6-D8FE50231963}">
      <dsp:nvSpPr>
        <dsp:cNvPr id="6" name="同侧圆角矩形 5"/>
        <dsp:cNvSpPr/>
      </dsp:nvSpPr>
      <dsp:spPr bwMode="white">
        <a:xfrm rot="5400000">
          <a:off x="6135173" y="-925135"/>
          <a:ext cx="1238126" cy="7248785"/>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本品的不良反应数据参考自临床研究文献数据，共纳入1387例患者，其中发生非常常见不良反应包括体位性低血压，脱水，低血容量，血清肌酐增加，甘油三酯增加；常见不良反应包括多尿、胆固醇升高，痛风等</a:t>
          </a:r>
          <a:endParaRPr lang="zh-CN" altLang="en-US" sz="1600">
            <a:solidFill>
              <a:schemeClr val="dk1"/>
            </a:solidFill>
            <a:latin typeface="微软雅黑" panose="020B0503020204020204" pitchFamily="34" charset="-122"/>
            <a:ea typeface="微软雅黑" panose="020B0503020204020204" pitchFamily="34" charset="-122"/>
          </a:endParaRPr>
        </a:p>
      </dsp:txBody>
      <dsp:txXfrm rot="5400000">
        <a:off x="6135173" y="-925135"/>
        <a:ext cx="1238126" cy="7248785"/>
      </dsp:txXfrm>
    </dsp:sp>
    <dsp:sp modelId="{EBD335B5-8308-49CB-9630-99D852747B1F}">
      <dsp:nvSpPr>
        <dsp:cNvPr id="5" name="圆角矩形 4"/>
        <dsp:cNvSpPr/>
      </dsp:nvSpPr>
      <dsp:spPr bwMode="white">
        <a:xfrm>
          <a:off x="576061" y="1851777"/>
          <a:ext cx="2568423" cy="1695101"/>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endParaRPr lang="zh-CN" altLang="en-US" sz="1800">
            <a:latin typeface="微软雅黑" panose="020B0503020204020204" pitchFamily="34" charset="-122"/>
            <a:ea typeface="微软雅黑" panose="020B0503020204020204" pitchFamily="34" charset="-122"/>
          </a:endParaRPr>
        </a:p>
      </dsp:txBody>
      <dsp:txXfrm>
        <a:off x="576061" y="1851777"/>
        <a:ext cx="2568423" cy="1695101"/>
      </dsp:txXfrm>
    </dsp:sp>
    <dsp:sp modelId="{64028F0D-BE57-4642-92F7-303D4E45C524}">
      <dsp:nvSpPr>
        <dsp:cNvPr id="8" name="同侧圆角矩形 7"/>
        <dsp:cNvSpPr/>
      </dsp:nvSpPr>
      <dsp:spPr bwMode="white">
        <a:xfrm rot="5400000">
          <a:off x="6128415" y="858620"/>
          <a:ext cx="1264902" cy="730857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本品参比制剂尚未进口中国，但在国外已上市30余年，已有多篇文献报道了本品的有效性和安全性。呋塞米口服溶液有效性和安全性与片剂相当。呋塞米片剂已在中国上市40年，</a:t>
          </a:r>
          <a:r>
            <a:rPr lang="zh-CN" altLang="en-US" sz="1600" b="1">
              <a:solidFill>
                <a:srgbClr val="C00000"/>
              </a:solidFill>
              <a:latin typeface="微软雅黑" panose="020B0503020204020204" pitchFamily="34" charset="-122"/>
              <a:ea typeface="微软雅黑" panose="020B0503020204020204" pitchFamily="34" charset="-122"/>
            </a:rPr>
            <a:t>呋塞米在中国患者中的有效性和安全性已得到充分验证</a:t>
          </a:r>
          <a:endParaRPr lang="zh-CN" altLang="en-US" sz="1600" b="1">
            <a:solidFill>
              <a:srgbClr val="C00000"/>
            </a:solidFill>
            <a:latin typeface="微软雅黑" panose="020B0503020204020204" pitchFamily="34" charset="-122"/>
            <a:ea typeface="微软雅黑" panose="020B0503020204020204" pitchFamily="34" charset="-122"/>
          </a:endParaRPr>
        </a:p>
      </dsp:txBody>
      <dsp:txXfrm rot="5400000">
        <a:off x="6128415" y="858620"/>
        <a:ext cx="1264902" cy="7308578"/>
      </dsp:txXfrm>
    </dsp:sp>
    <dsp:sp modelId="{B093CE78-670B-40EB-95CF-315E334D550F}">
      <dsp:nvSpPr>
        <dsp:cNvPr id="7" name="圆角矩形 6"/>
        <dsp:cNvSpPr/>
      </dsp:nvSpPr>
      <dsp:spPr bwMode="white">
        <a:xfrm>
          <a:off x="576061" y="3656258"/>
          <a:ext cx="2530516" cy="171330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endParaRPr lang="zh-CN" altLang="en-US" sz="1800" b="1">
            <a:latin typeface="微软雅黑" panose="020B0503020204020204" pitchFamily="34" charset="-122"/>
            <a:ea typeface="微软雅黑" panose="020B0503020204020204" pitchFamily="34" charset="-122"/>
          </a:endParaRPr>
        </a:p>
      </dsp:txBody>
      <dsp:txXfrm>
        <a:off x="576061" y="3656258"/>
        <a:ext cx="2530516" cy="17133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91D91-3405-4D35-90A7-4406E5C37C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45C2D-BDC1-4EE3-AF32-27F321261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345C2D-BDC1-4EE3-AF32-27F3212612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E9979-A557-4DA5-A1EF-88883197D38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F226E-81FA-465C-B9E7-C3EC2A5898B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2.mp3"/><Relationship Id="rId1"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59485" y="2202815"/>
            <a:ext cx="9829165" cy="12744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呋塞米口服溶液</a:t>
            </a:r>
            <a:r>
              <a:rPr lang="en-US" altLang="zh-CN" sz="4000" b="1" dirty="0">
                <a:solidFill>
                  <a:schemeClr val="accent1"/>
                </a:solidFill>
                <a:latin typeface="微软雅黑" panose="020B0503020204020204" pitchFamily="34" charset="-122"/>
                <a:ea typeface="微软雅黑" panose="020B0503020204020204" pitchFamily="34" charset="-122"/>
              </a:rPr>
              <a:t>2024</a:t>
            </a:r>
            <a:r>
              <a:rPr lang="zh-CN" altLang="en-US" sz="4000" b="1" dirty="0">
                <a:solidFill>
                  <a:schemeClr val="accent1"/>
                </a:solidFill>
                <a:latin typeface="微软雅黑" panose="020B0503020204020204" pitchFamily="34" charset="-122"/>
                <a:ea typeface="微软雅黑" panose="020B0503020204020204" pitchFamily="34" charset="-122"/>
              </a:rPr>
              <a:t>年</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l"/>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4" name="文本框 3"/>
          <p:cNvSpPr txBox="1"/>
          <p:nvPr/>
        </p:nvSpPr>
        <p:spPr>
          <a:xfrm>
            <a:off x="974035" y="2889731"/>
            <a:ext cx="6244347" cy="1198880"/>
          </a:xfrm>
          <a:prstGeom prst="rect">
            <a:avLst/>
          </a:prstGeom>
          <a:noFill/>
        </p:spPr>
        <p:txBody>
          <a:bodyPr wrap="square" rtlCol="0">
            <a:spAutoFit/>
          </a:bodyPr>
          <a:lstStyle/>
          <a:p>
            <a:pP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成都倍特得诺药业有限公司</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chemeClr val="accent1"/>
                </a:solidFill>
                <a:latin typeface="微软雅黑" panose="020B0503020204020204" pitchFamily="34" charset="-122"/>
                <a:ea typeface="微软雅黑" panose="020B0503020204020204" pitchFamily="34" charset="-122"/>
              </a:rPr>
              <a:t>2024</a:t>
            </a:r>
            <a:r>
              <a:rPr lang="zh-CN" altLang="en-US" sz="2400" b="1" dirty="0">
                <a:solidFill>
                  <a:schemeClr val="accent1"/>
                </a:solidFill>
                <a:latin typeface="微软雅黑" panose="020B0503020204020204" pitchFamily="34" charset="-122"/>
                <a:ea typeface="微软雅黑" panose="020B0503020204020204" pitchFamily="34" charset="-122"/>
              </a:rPr>
              <a:t>年</a:t>
            </a:r>
            <a:r>
              <a:rPr lang="en-US" altLang="zh-CN" sz="2400" b="1" dirty="0">
                <a:solidFill>
                  <a:schemeClr val="accent1"/>
                </a:solidFill>
                <a:latin typeface="微软雅黑" panose="020B0503020204020204" pitchFamily="34" charset="-122"/>
                <a:ea typeface="微软雅黑" panose="020B0503020204020204" pitchFamily="34" charset="-122"/>
              </a:rPr>
              <a:t>7</a:t>
            </a:r>
            <a:r>
              <a:rPr lang="zh-CN" altLang="en-US" sz="2400" b="1" dirty="0">
                <a:solidFill>
                  <a:schemeClr val="accent1"/>
                </a:solidFill>
                <a:latin typeface="微软雅黑" panose="020B0503020204020204" pitchFamily="34" charset="-122"/>
                <a:ea typeface="微软雅黑" panose="020B0503020204020204" pitchFamily="34" charset="-122"/>
              </a:rPr>
              <a:t>月</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66222" y="2202322"/>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1671891" y="2220071"/>
            <a:ext cx="4114312"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4" name="组合 53"/>
          <p:cNvGrpSpPr/>
          <p:nvPr/>
        </p:nvGrpSpPr>
        <p:grpSpPr>
          <a:xfrm>
            <a:off x="663792" y="3523952"/>
            <a:ext cx="1192345" cy="666786"/>
            <a:chOff x="2215144" y="927951"/>
            <a:chExt cx="1244730" cy="916847"/>
          </a:xfrm>
        </p:grpSpPr>
        <p:sp>
          <p:nvSpPr>
            <p:cNvPr id="55" name="平行四边形 54"/>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1569461" y="3541701"/>
            <a:ext cx="4114312" cy="612920"/>
            <a:chOff x="4315150" y="953426"/>
            <a:chExt cx="3857250" cy="540057"/>
          </a:xfrm>
        </p:grpSpPr>
        <p:sp>
          <p:nvSpPr>
            <p:cNvPr id="58" name="矩形 57"/>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平行四边形 58"/>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91342" y="4875565"/>
            <a:ext cx="1192345" cy="666786"/>
            <a:chOff x="2215144" y="927951"/>
            <a:chExt cx="1244730" cy="916847"/>
          </a:xfrm>
        </p:grpSpPr>
        <p:sp>
          <p:nvSpPr>
            <p:cNvPr id="70" name="平行四边形 6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71"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72" name="组合 71"/>
          <p:cNvGrpSpPr/>
          <p:nvPr/>
        </p:nvGrpSpPr>
        <p:grpSpPr>
          <a:xfrm>
            <a:off x="1497011" y="4893314"/>
            <a:ext cx="4114312" cy="612920"/>
            <a:chOff x="4315150" y="953426"/>
            <a:chExt cx="3857250" cy="540057"/>
          </a:xfrm>
        </p:grpSpPr>
        <p:sp>
          <p:nvSpPr>
            <p:cNvPr id="73" name="矩形 72"/>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0" name="组合 79"/>
          <p:cNvGrpSpPr/>
          <p:nvPr/>
        </p:nvGrpSpPr>
        <p:grpSpPr>
          <a:xfrm>
            <a:off x="6542436" y="2192331"/>
            <a:ext cx="1192345" cy="666786"/>
            <a:chOff x="2215144" y="927951"/>
            <a:chExt cx="1244730" cy="916847"/>
          </a:xfrm>
        </p:grpSpPr>
        <p:sp>
          <p:nvSpPr>
            <p:cNvPr id="81" name="平行四边形 8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2"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83" name="组合 82"/>
          <p:cNvGrpSpPr/>
          <p:nvPr/>
        </p:nvGrpSpPr>
        <p:grpSpPr>
          <a:xfrm>
            <a:off x="7448105" y="2210080"/>
            <a:ext cx="4114312" cy="612920"/>
            <a:chOff x="4315150" y="953426"/>
            <a:chExt cx="3857250" cy="540057"/>
          </a:xfrm>
        </p:grpSpPr>
        <p:sp>
          <p:nvSpPr>
            <p:cNvPr id="84" name="矩形 83"/>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6" name="组合 85"/>
          <p:cNvGrpSpPr/>
          <p:nvPr/>
        </p:nvGrpSpPr>
        <p:grpSpPr>
          <a:xfrm>
            <a:off x="6437504" y="3526452"/>
            <a:ext cx="1192345" cy="666786"/>
            <a:chOff x="2215144" y="927951"/>
            <a:chExt cx="1244730" cy="916847"/>
          </a:xfrm>
        </p:grpSpPr>
        <p:sp>
          <p:nvSpPr>
            <p:cNvPr id="87" name="平行四边形 86"/>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8"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89" name="组合 88"/>
          <p:cNvGrpSpPr/>
          <p:nvPr/>
        </p:nvGrpSpPr>
        <p:grpSpPr>
          <a:xfrm>
            <a:off x="7343173" y="3544201"/>
            <a:ext cx="4114312" cy="612920"/>
            <a:chOff x="4315150" y="953426"/>
            <a:chExt cx="3857250" cy="540057"/>
          </a:xfrm>
        </p:grpSpPr>
        <p:sp>
          <p:nvSpPr>
            <p:cNvPr id="90" name="矩形 89"/>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平行四边形 90"/>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pPr algn="ctr"/>
              <a:endParaRPr lang="zh-CN" altLang="en-US" sz="2135" b="1" dirty="0">
                <a:solidFill>
                  <a:schemeClr val="tx1">
                    <a:lumMod val="75000"/>
                    <a:lumOff val="25000"/>
                  </a:schemeClr>
                </a:solidFill>
              </a:endParaRPr>
            </a:p>
          </p:txBody>
        </p:sp>
      </p:grpSp>
      <p:graphicFrame>
        <p:nvGraphicFramePr>
          <p:cNvPr id="408" name="table 408"/>
          <p:cNvGraphicFramePr>
            <a:graphicFrameLocks noGrp="1"/>
          </p:cNvGraphicFramePr>
          <p:nvPr>
            <p:custDataLst>
              <p:tags r:id="rId1"/>
            </p:custDataLst>
          </p:nvPr>
        </p:nvGraphicFramePr>
        <p:xfrm>
          <a:off x="376555" y="951230"/>
          <a:ext cx="5664835" cy="5798185"/>
        </p:xfrm>
        <a:graphic>
          <a:graphicData uri="http://schemas.openxmlformats.org/drawingml/2006/table">
            <a:tbl>
              <a:tblPr/>
              <a:tblGrid>
                <a:gridCol w="211455"/>
                <a:gridCol w="828675"/>
                <a:gridCol w="1893570"/>
                <a:gridCol w="1361440"/>
                <a:gridCol w="1271905"/>
                <a:gridCol w="97790"/>
              </a:tblGrid>
              <a:tr h="139700">
                <a:tc>
                  <a:txBody>
                    <a:bodyPr/>
                    <a:p>
                      <a:pPr algn="l" rtl="0" eaLnBrk="0">
                        <a:lnSpc>
                          <a:spcPts val="925"/>
                        </a:lnSpc>
                      </a:pPr>
                      <a:endParaRPr sz="7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a:noFill/>
                    </a:lnR>
                    <a:lnT w="9525" cap="flat" cmpd="sng" algn="ctr">
                      <a:solidFill>
                        <a:srgbClr val="7F7F7F"/>
                      </a:solidFill>
                      <a:prstDash val="solid"/>
                      <a:round/>
                      <a:headEnd type="none" w="med" len="med"/>
                      <a:tailEnd type="none" w="med" len="med"/>
                    </a:lnT>
                    <a:lnB>
                      <a:noFill/>
                    </a:lnB>
                  </a:tcPr>
                </a:tc>
                <a:tc>
                  <a:txBody>
                    <a:bodyPr/>
                    <a:p>
                      <a:pPr algn="l" rtl="0" eaLnBrk="0">
                        <a:lnSpc>
                          <a:spcPts val="925"/>
                        </a:lnSpc>
                      </a:pPr>
                      <a:endParaRPr sz="700" dirty="0">
                        <a:latin typeface="Arial" panose="020B0604020202020204"/>
                        <a:ea typeface="Arial" panose="020B0604020202020204"/>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20204"/>
                        <a:ea typeface="Arial" panose="020B0604020202020204"/>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20204"/>
                        <a:ea typeface="Arial" panose="020B0604020202020204"/>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20204"/>
                        <a:ea typeface="Arial" panose="020B0604020202020204"/>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8">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74955">
                <a:tc>
                  <a:txBody>
                    <a:bodyPr/>
                    <a:p>
                      <a:pPr algn="l" rtl="0" eaLnBrk="0">
                        <a:lnSpc>
                          <a:spcPct val="100000"/>
                        </a:lnSpc>
                        <a:buNone/>
                      </a:pPr>
                      <a:endParaRPr lang="zh-CN" altLang="en-US"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通用名</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buNone/>
                      </a:pPr>
                      <a:r>
                        <a:rPr lang="en-US" sz="1400" b="1" kern="0" dirty="0">
                          <a:latin typeface="微软雅黑" panose="020B0503020204020204" pitchFamily="34" charset="-122"/>
                          <a:ea typeface="微软雅黑" panose="020B0503020204020204" pitchFamily="34" charset="-122"/>
                          <a:cs typeface="微软雅黑" panose="020B0503020204020204" pitchFamily="34" charset="-122"/>
                          <a:sym typeface="+mn-ea"/>
                        </a:rPr>
                        <a:t>呋塞米</a:t>
                      </a:r>
                      <a:r>
                        <a:rPr lang="zh-CN" alt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口服溶液</a:t>
                      </a:r>
                      <a:endParaRPr lang="zh-CN" alt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74320">
                <a:tc>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注册规格</a:t>
                      </a:r>
                      <a:endPar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60ml：0.6g</a:t>
                      </a:r>
                      <a:endPar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788160">
                <a:tc>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10000"/>
                        </a:lnSpc>
                      </a:pPr>
                      <a:r>
                        <a:rPr sz="1400" b="1" kern="0" spc="-1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适应症</a:t>
                      </a:r>
                      <a:endParaRPr sz="1400" b="1" kern="0" spc="-1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05000"/>
                        </a:lnSpc>
                      </a:pP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水肿</a:t>
                      </a:r>
                      <a:r>
                        <a:rPr lang="en-US"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呋塞米适用于成人和 4 岁以上儿童患者，用于治疗充血性心力衰竭、肝硬化和肾脏疾病，包括肾病综合征引起的水肿。尤其是应用其他利尿药效果不佳时</a:t>
                      </a:r>
                      <a:r>
                        <a:rPr lang="zh-CN"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应用本类药物仍可能有效。</a:t>
                      </a:r>
                      <a:endPar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endPar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高血压</a:t>
                      </a:r>
                      <a:r>
                        <a:rPr lang="en-US"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口服呋塞米可单独用于成人高血压的治疗，或与其他抗高血压药联合使用。不能用噻嗪类药物充分控制的高血压患者也可能无法单独使用呋塞米控制血压。</a:t>
                      </a:r>
                      <a:endPar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463040">
                <a:tc>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8000"/>
                        </a:lnSpc>
                      </a:pPr>
                      <a:r>
                        <a:rPr 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参照药品</a:t>
                      </a:r>
                      <a:endParaRPr 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indent="0" algn="l" rtl="0" eaLnBrk="0" fontAlgn="auto">
                        <a:lnSpc>
                          <a:spcPct val="100000"/>
                        </a:lnSpc>
                      </a:pPr>
                      <a:r>
                        <a:rPr lang="en-US" sz="12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2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参照药品建议：呋塞米片</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参照药品选择理由：</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en-US" altLang="zh-CN"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二者为通用名不同剂型的药品</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en-US" altLang="zh-CN"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呋塞米片已被纳入医保甲类目录</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en-US" altLang="zh-CN"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呋塞米口服溶液是剂型创新及临床补充</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819150">
                <a:tc>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88000"/>
                        </a:lnSpc>
                      </a:pP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中国获批</a:t>
                      </a:r>
                      <a:endPar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lnSpc>
                          <a:spcPct val="188000"/>
                        </a:lnSpc>
                      </a:pP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时间</a:t>
                      </a:r>
                      <a:endParaRPr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algn="l" rtl="0" eaLnBrk="0">
                        <a:lnSpc>
                          <a:spcPct val="197000"/>
                        </a:lnSpc>
                      </a:pPr>
                      <a:endParaRPr sz="1000" b="1" dirty="0">
                        <a:latin typeface="Arial" panose="020B0604020202020204"/>
                        <a:ea typeface="Arial" panose="020B0604020202020204"/>
                        <a:cs typeface="Arial" panose="020B0604020202020204"/>
                      </a:endParaRPr>
                    </a:p>
                    <a:p>
                      <a:pPr marL="189230" algn="l" rtl="0" eaLnBrk="0">
                        <a:lnSpc>
                          <a:spcPct val="97000"/>
                        </a:lnSpc>
                        <a:spcBef>
                          <a:spcPts val="0"/>
                        </a:spcBef>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202</a:t>
                      </a: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4</a:t>
                      </a: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02</a:t>
                      </a: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06</a:t>
                      </a: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日</a:t>
                      </a:r>
                      <a:endParaRPr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10000"/>
                        </a:lnSpc>
                      </a:pPr>
                      <a:endParaRPr sz="700" b="1" dirty="0">
                        <a:latin typeface="Arial" panose="020B0604020202020204"/>
                        <a:ea typeface="Arial" panose="020B0604020202020204"/>
                        <a:cs typeface="Arial" panose="020B0604020202020204"/>
                      </a:endParaRPr>
                    </a:p>
                    <a:p>
                      <a:pPr marL="199390" indent="8890" algn="l" rtl="0" eaLnBrk="0">
                        <a:lnSpc>
                          <a:spcPct val="99000"/>
                        </a:lnSpc>
                        <a:spcBef>
                          <a:spcPts val="5"/>
                        </a:spcBef>
                      </a:pPr>
                      <a:r>
                        <a:rPr sz="12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目前大陆地区</a:t>
                      </a:r>
                      <a:r>
                        <a:rPr sz="1200" b="1"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同通用名药品</a:t>
                      </a: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的上市情况</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algn="l" rtl="0" eaLnBrk="0">
                        <a:lnSpc>
                          <a:spcPct val="117000"/>
                        </a:lnSpc>
                      </a:pPr>
                      <a:endParaRPr sz="1000" b="1" dirty="0">
                        <a:latin typeface="Arial" panose="020B0604020202020204"/>
                        <a:ea typeface="Arial" panose="020B0604020202020204"/>
                        <a:cs typeface="Arial" panose="020B0604020202020204"/>
                      </a:endParaRPr>
                    </a:p>
                    <a:p>
                      <a:pPr algn="l" rtl="0" eaLnBrk="0">
                        <a:lnSpc>
                          <a:spcPct val="117000"/>
                        </a:lnSpc>
                      </a:pPr>
                      <a:endParaRPr sz="1000" b="1" dirty="0">
                        <a:latin typeface="Arial" panose="020B0604020202020204"/>
                        <a:ea typeface="Arial" panose="020B0604020202020204"/>
                        <a:cs typeface="Arial" panose="020B0604020202020204"/>
                      </a:endParaRPr>
                    </a:p>
                    <a:p>
                      <a:pPr algn="l" rtl="0" eaLnBrk="0">
                        <a:lnSpc>
                          <a:spcPct val="9000"/>
                        </a:lnSpc>
                      </a:pPr>
                      <a:endParaRPr sz="1400" b="1" dirty="0">
                        <a:latin typeface="Arial" panose="020B0604020202020204"/>
                        <a:ea typeface="Arial" panose="020B0604020202020204"/>
                        <a:cs typeface="Arial" panose="020B0604020202020204"/>
                      </a:endParaRPr>
                    </a:p>
                    <a:p>
                      <a:pPr marL="191135" algn="l" rtl="0" eaLnBrk="0">
                        <a:lnSpc>
                          <a:spcPct val="97000"/>
                        </a:lnSpc>
                      </a:pPr>
                      <a:r>
                        <a:rPr lang="zh-CN"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无，仅片剂</a:t>
                      </a:r>
                      <a:endParaRPr lang="zh-CN"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981710">
                <a:tc>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50000"/>
                        </a:lnSpc>
                      </a:pP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全球首次上市时间及国家/地区</a:t>
                      </a:r>
                      <a:endPar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algn="l" rtl="0" eaLnBrk="0">
                        <a:lnSpc>
                          <a:spcPct val="114000"/>
                        </a:lnSpc>
                      </a:pPr>
                      <a:endParaRPr sz="1000" b="1" dirty="0">
                        <a:latin typeface="Arial" panose="020B0604020202020204"/>
                        <a:ea typeface="Arial" panose="020B0604020202020204"/>
                        <a:cs typeface="Arial" panose="020B0604020202020204"/>
                      </a:endParaRPr>
                    </a:p>
                    <a:p>
                      <a:pPr algn="l" rtl="0" eaLnBrk="0">
                        <a:lnSpc>
                          <a:spcPct val="115000"/>
                        </a:lnSpc>
                      </a:pPr>
                      <a:r>
                        <a:rPr sz="1400" b="1" dirty="0">
                          <a:latin typeface="微软雅黑" panose="020B0503020204020204" pitchFamily="34" charset="-122"/>
                          <a:ea typeface="微软雅黑" panose="020B0503020204020204" pitchFamily="34" charset="-122"/>
                          <a:cs typeface="微软雅黑" panose="020B0503020204020204" pitchFamily="34" charset="-122"/>
                        </a:rPr>
                        <a:t>1977</a:t>
                      </a:r>
                      <a:r>
                        <a:rPr lang="zh-CN" sz="1400" b="1" dirty="0">
                          <a:latin typeface="微软雅黑" panose="020B0503020204020204" pitchFamily="34" charset="-122"/>
                          <a:ea typeface="微软雅黑" panose="020B0503020204020204" pitchFamily="34" charset="-122"/>
                          <a:cs typeface="微软雅黑" panose="020B0503020204020204" pitchFamily="34" charset="-122"/>
                        </a:rPr>
                        <a:t>美国上市，后相继在法国、德国、意大利等国获批上市</a:t>
                      </a:r>
                      <a:endParaRPr lang="zh-CN"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69000"/>
                        </a:lnSpc>
                      </a:pPr>
                      <a:endParaRPr sz="1000" b="1" dirty="0">
                        <a:latin typeface="Arial" panose="020B0604020202020204"/>
                        <a:ea typeface="Arial" panose="020B0604020202020204"/>
                        <a:cs typeface="Arial" panose="020B0604020202020204"/>
                      </a:endParaRPr>
                    </a:p>
                    <a:p>
                      <a:pPr marL="193675" algn="l" rtl="0" eaLnBrk="0">
                        <a:lnSpc>
                          <a:spcPct val="89000"/>
                        </a:lnSpc>
                        <a:spcBef>
                          <a:spcPts val="0"/>
                        </a:spcBef>
                      </a:pP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是否为OTC</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p>
                      <a:pPr marL="193675" algn="l" rtl="0" eaLnBrk="0">
                        <a:lnSpc>
                          <a:spcPts val="1565"/>
                        </a:lnSpc>
                      </a:pP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药品</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algn="l" rtl="0" eaLnBrk="0">
                        <a:lnSpc>
                          <a:spcPct val="114000"/>
                        </a:lnSpc>
                      </a:pPr>
                      <a:endParaRPr sz="1000" b="1" dirty="0">
                        <a:latin typeface="Arial" panose="020B0604020202020204"/>
                        <a:ea typeface="Arial" panose="020B0604020202020204"/>
                        <a:cs typeface="Arial" panose="020B0604020202020204"/>
                      </a:endParaRPr>
                    </a:p>
                    <a:p>
                      <a:pPr algn="l" rtl="0" eaLnBrk="0">
                        <a:lnSpc>
                          <a:spcPct val="115000"/>
                        </a:lnSpc>
                      </a:pPr>
                      <a:endParaRPr sz="1000" b="1" dirty="0">
                        <a:latin typeface="Arial" panose="020B0604020202020204"/>
                        <a:ea typeface="Arial" panose="020B0604020202020204"/>
                        <a:cs typeface="Arial" panose="020B0604020202020204"/>
                      </a:endParaRPr>
                    </a:p>
                    <a:p>
                      <a:pPr marL="189230" algn="l" rtl="0" eaLnBrk="0">
                        <a:lnSpc>
                          <a:spcPct val="98000"/>
                        </a:lnSpc>
                        <a:spcBef>
                          <a:spcPts val="5"/>
                        </a:spcBef>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否</a:t>
                      </a:r>
                      <a:endParaRPr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0">
                <a:tc>
                  <a:txBody>
                    <a:bodyPr/>
                    <a:p>
                      <a:pPr algn="l" rtl="0" eaLnBrk="0">
                        <a:lnSpc>
                          <a:spcPts val="450"/>
                        </a:lnSpc>
                      </a:pPr>
                      <a:endParaRPr sz="3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20204"/>
                        <a:ea typeface="Arial" panose="020B0604020202020204"/>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20204"/>
                        <a:ea typeface="Arial" panose="020B0604020202020204"/>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20204"/>
                        <a:ea typeface="Arial" panose="020B0604020202020204"/>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bl>
          </a:graphicData>
        </a:graphic>
      </p:graphicFrame>
      <p:graphicFrame>
        <p:nvGraphicFramePr>
          <p:cNvPr id="410" name="table 410"/>
          <p:cNvGraphicFramePr>
            <a:graphicFrameLocks noGrp="1"/>
          </p:cNvGraphicFramePr>
          <p:nvPr>
            <p:custDataLst>
              <p:tags r:id="rId2"/>
            </p:custDataLst>
          </p:nvPr>
        </p:nvGraphicFramePr>
        <p:xfrm>
          <a:off x="6215380" y="948055"/>
          <a:ext cx="5395595" cy="5748655"/>
        </p:xfrm>
        <a:graphic>
          <a:graphicData uri="http://schemas.openxmlformats.org/drawingml/2006/table">
            <a:tbl>
              <a:tblPr/>
              <a:tblGrid>
                <a:gridCol w="5395595"/>
              </a:tblGrid>
              <a:tr h="5748655">
                <a:tc>
                  <a:txBody>
                    <a:bodyPr/>
                    <a:p>
                      <a:pPr algn="l" rtl="0" eaLnBrk="0">
                        <a:lnSpc>
                          <a:spcPct val="163000"/>
                        </a:lnSpc>
                      </a:pPr>
                      <a:r>
                        <a:rPr lang="zh-CN" sz="1400"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用法</a:t>
                      </a:r>
                      <a:r>
                        <a:rPr lang="zh-CN" sz="1400"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用量</a:t>
                      </a:r>
                      <a:endParaRPr lang="zh-CN" sz="1400"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水肿</a:t>
                      </a:r>
                      <a:endPar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应根据患者反应进行个体化治疗，以获得最大治疗反应并确定维持该反应所需的最小剂量。</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成人</a:t>
                      </a:r>
                      <a:r>
                        <a:rPr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呋塞米的初始剂量通常为 20 至 80mg，单次给药。通常会出现迅速的利尿。如果需要，可在 6 至 8 小时后给予相同剂量或增加剂量。剂量可增加 20 或 40mg，并在前一次给</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药后不早于 6 至 8 小时给药，直至获得满意的利尿效果。然后应每天给予一次或两次单独确定的单剂量（例如，在上午 8 点和下午 2 点）。对于临床有严重水肿的患者，呋塞米的剂量可谨慎增加至 600mg/天。每周连续 2 至 4 天给予呋塞米可最有效和安全地缓解水肿。如果长期服用剂量超过 80mg/天，特别建议进行仔细的临床观察和实验室监测。</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老年患者</a:t>
                      </a: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：一般而言，老年患者的剂量应谨慎选择，通常从最小有效剂量开始。</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 岁以上儿童患者</a:t>
                      </a: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：通常情况下，儿童患者口服呋塞米的初始剂量为 2mg/kg，单次给药。如果初次给药后利尿反应不满意，可在前一次给药后不早于 6 至 8 小时内增加 1mg/kg或 2mg/kg 的剂量。不建议剂量大于 6mg/kg。对于儿童患者的维持治疗，剂量应调整到最小有效剂量。</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endPar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高血压</a:t>
                      </a:r>
                      <a:endPar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应根据患者的反应进行个体化治疗，以获得最大治疗反应并确定维持该治疗反应所需的最小剂量。</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成人：</a:t>
                      </a: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通常治疗高血压的呋塞米初始剂量为 80mg，通常分为 40mg，每天两次。然后根据反应调整剂量。如疗效不满意，可与其他抗高血压药联合使用。</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当呋塞米与其他抗高血压药联合使用时，尤其是在初始治疗期间，必须仔细监测血压变化。为防止血压过低，在治疗方案中加入呋塞米时，其他药物的用量应至少减少 50%。由于呋塞米的增强作用使血压下降，可能需要进一步降低剂量甚至停止服用其他抗高血压药。</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老年患者：</a:t>
                      </a: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一般而言，老年患者的剂量选择和剂量调整应谨慎，通常从最小有效剂量开始。</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graphicFrame>
        <p:nvGraphicFramePr>
          <p:cNvPr id="420" name="table 420"/>
          <p:cNvGraphicFramePr>
            <a:graphicFrameLocks noGrp="1"/>
          </p:cNvGraphicFramePr>
          <p:nvPr/>
        </p:nvGraphicFramePr>
        <p:xfrm>
          <a:off x="580644" y="998220"/>
          <a:ext cx="5031740" cy="5089525"/>
        </p:xfrm>
        <a:graphic>
          <a:graphicData uri="http://schemas.openxmlformats.org/drawingml/2006/table">
            <a:tbl>
              <a:tblPr/>
              <a:tblGrid>
                <a:gridCol w="5031740"/>
              </a:tblGrid>
              <a:tr h="581659">
                <a:tc>
                  <a:txBody>
                    <a:bodyPr/>
                    <a:p>
                      <a:pPr algn="l" rtl="0" eaLnBrk="0">
                        <a:lnSpc>
                          <a:spcPct val="108000"/>
                        </a:lnSpc>
                      </a:pPr>
                      <a:endParaRPr sz="900" dirty="0">
                        <a:latin typeface="Arial" panose="020B0604020202020204"/>
                        <a:ea typeface="Arial" panose="020B0604020202020204"/>
                        <a:cs typeface="Arial" panose="020B0604020202020204"/>
                      </a:endParaRPr>
                    </a:p>
                    <a:p>
                      <a:pPr marL="1635760" algn="l" rtl="0" eaLnBrk="0">
                        <a:lnSpc>
                          <a:spcPct val="93000"/>
                        </a:lnSpc>
                        <a:spcBef>
                          <a:spcPts val="5"/>
                        </a:spcBef>
                      </a:pPr>
                      <a:r>
                        <a:rPr sz="2000" b="1" kern="0" spc="-10" dirty="0">
                          <a:solidFill>
                            <a:srgbClr val="FFFFFF">
                              <a:alpha val="100000"/>
                            </a:srgbClr>
                          </a:solidFill>
                          <a:latin typeface="等线" panose="02010600030101010101" charset="-122"/>
                          <a:ea typeface="等线" panose="02010600030101010101" charset="-122"/>
                          <a:cs typeface="等线" panose="02010600030101010101" charset="-122"/>
                        </a:rPr>
                        <a:t>疾病的基本情况</a:t>
                      </a:r>
                      <a:endParaRPr sz="2000" b="1" kern="0" spc="-10" dirty="0">
                        <a:solidFill>
                          <a:srgbClr val="FFFFFF">
                            <a:alpha val="100000"/>
                          </a:srgbClr>
                        </a:solidFill>
                        <a:latin typeface="等线" panose="02010600030101010101" charset="-122"/>
                        <a:ea typeface="等线" panose="02010600030101010101"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507865">
                <a:tc>
                  <a:txBody>
                    <a:bodyPr/>
                    <a:p>
                      <a:pPr marL="285750" indent="-285750" algn="just">
                        <a:spcAft>
                          <a:spcPts val="0"/>
                        </a:spcAft>
                        <a:buFont typeface="Arial" panose="020B0604020202020204" pitchFamily="34" charset="0"/>
                        <a:buChar char="•"/>
                      </a:pPr>
                      <a:endParaRPr lang="zh-CN" sz="1400" kern="100" dirty="0">
                        <a:effectLst/>
                        <a:sym typeface="+mn-ea"/>
                      </a:endParaRPr>
                    </a:p>
                    <a:p>
                      <a:pPr marL="285750" indent="-285750" algn="just">
                        <a:spcAft>
                          <a:spcPts val="0"/>
                        </a:spcAft>
                        <a:buFont typeface="Arial" panose="020B0604020202020204" pitchFamily="34" charset="0"/>
                        <a:buChar char="•"/>
                      </a:pP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Arial" panose="020B0604020202020204" pitchFamily="34" charset="0"/>
                        <a:buChar char="•"/>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水肿</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Arial" panose="020B0604020202020204" pitchFamily="34" charset="0"/>
                        <a:buChar char="•"/>
                      </a:pP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20204" pitchFamily="34" charset="0"/>
                        <a:buNone/>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心衰</a:t>
                      </a:r>
                      <a:r>
                        <a:rPr lang="en-US" alt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岁城镇心衰患病率</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，发病率为</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275/10</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万人年。估计我国</a:t>
                      </a:r>
                      <a:r>
                        <a:rPr lang="zh-CN"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心衰患者</a:t>
                      </a:r>
                      <a:r>
                        <a:rPr lang="en-US"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1210</a:t>
                      </a:r>
                      <a:r>
                        <a:rPr lang="zh-CN"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万</a:t>
                      </a:r>
                      <a:endParaRPr lang="zh-CN"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20204" pitchFamily="34" charset="0"/>
                        <a:buNone/>
                      </a:pPr>
                      <a:endParaRPr lang="zh-CN" sz="14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0"/>
                        </a:spcAft>
                      </a:pP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肝腹水</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腹水主要来自肝硬化（</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85%</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），其他包括恶性肿瘤，心力衰竭， 终末期肾病等</a:t>
                      </a:r>
                      <a:r>
                        <a:rPr 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肝硬化年龄标化患病率为</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701.7/10</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万，估算出我国肝硬化患者数为</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982</a:t>
                      </a:r>
                      <a:r>
                        <a:rPr 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，肝硬化中腹水发生率</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，约</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196</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万。腹水</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85%</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由肝硬化引起，也就是说</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腹水总人数为</a:t>
                      </a:r>
                      <a:r>
                        <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230</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万</a:t>
                      </a:r>
                      <a:endPar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spcAft>
                          <a:spcPts val="0"/>
                        </a:spcAft>
                      </a:pPr>
                      <a:endPar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spcAft>
                          <a:spcPts val="0"/>
                        </a:spcAft>
                      </a:pP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肾病</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我国慢性肾脏病患病率</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10.8%</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，病因主要包括（糖尿病肾病</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27.0%</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，高血压肾病</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20.8%</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、梗阻性肾病</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15.6%</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、肾小球肾炎</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15.1%</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、其他原因</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21.5%</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），估计我国</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慢性肾疾病</a:t>
                      </a:r>
                      <a:r>
                        <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1500</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万</a:t>
                      </a:r>
                      <a:endPar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spcAft>
                          <a:spcPts val="0"/>
                        </a:spcAft>
                      </a:pPr>
                      <a:endPar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Arial" panose="020B0604020202020204" pitchFamily="34" charset="0"/>
                        <a:buChar char="•"/>
                      </a:pPr>
                      <a:r>
                        <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a:t>
                      </a:r>
                      <a:endPar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Arial" panose="020B0604020202020204" pitchFamily="34" charset="0"/>
                        <a:buChar char="•"/>
                      </a:pPr>
                      <a:endPar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20204" pitchFamily="34" charset="0"/>
                        <a:buNone/>
                      </a:pP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18 </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岁及以上成人高血压患病率为 </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27.5%</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，估算出我国</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高血压患者数为</a:t>
                      </a:r>
                      <a:r>
                        <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3.3</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亿</a:t>
                      </a:r>
                      <a:endPar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spcAft>
                          <a:spcPts val="0"/>
                        </a:spcAft>
                        <a:buFont typeface="Arial" panose="020B0604020202020204" pitchFamily="34" charset="0"/>
                        <a:buNone/>
                      </a:pPr>
                      <a:endParaRPr lang="en-US" altLang="zh-CN" sz="1400" b="1" kern="100" dirty="0" smtClean="0">
                        <a:solidFill>
                          <a:schemeClr val="tx1"/>
                        </a:solidFill>
                        <a:effectLst/>
                      </a:endParaRPr>
                    </a:p>
                    <a:p>
                      <a:pPr algn="just">
                        <a:spcAft>
                          <a:spcPts val="0"/>
                        </a:spcAft>
                      </a:pPr>
                      <a:r>
                        <a:rPr lang="en-US" altLang="zh-CN" sz="1400" kern="100" baseline="13000" dirty="0" smtClean="0">
                          <a:effectLst/>
                          <a:latin typeface="等线" panose="02010600030101010101" charset="-122"/>
                          <a:ea typeface="等线" panose="02010600030101010101" charset="-122"/>
                          <a:cs typeface="等线" panose="02010600030101010101" charset="-122"/>
                          <a:sym typeface="+mn-ea"/>
                        </a:rPr>
                        <a:t> </a:t>
                      </a:r>
                      <a:endParaRPr lang="en-US" altLang="zh-CN" sz="1400" kern="100" baseline="13000" dirty="0" smtClean="0">
                        <a:effectLst/>
                        <a:latin typeface="等线" panose="02010600030101010101" charset="-122"/>
                        <a:ea typeface="等线" panose="02010600030101010101" charset="-122"/>
                        <a:cs typeface="等线" panose="02010600030101010101" charset="-122"/>
                        <a:sym typeface="+mn-ea"/>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graphicFrame>
        <p:nvGraphicFramePr>
          <p:cNvPr id="422" name="table 422"/>
          <p:cNvGraphicFramePr>
            <a:graphicFrameLocks noGrp="1"/>
          </p:cNvGraphicFramePr>
          <p:nvPr>
            <p:custDataLst>
              <p:tags r:id="rId1"/>
            </p:custDataLst>
          </p:nvPr>
        </p:nvGraphicFramePr>
        <p:xfrm>
          <a:off x="6303010" y="982980"/>
          <a:ext cx="5149215" cy="5429885"/>
        </p:xfrm>
        <a:graphic>
          <a:graphicData uri="http://schemas.openxmlformats.org/drawingml/2006/table">
            <a:tbl>
              <a:tblPr/>
              <a:tblGrid>
                <a:gridCol w="5149215"/>
              </a:tblGrid>
              <a:tr h="634365">
                <a:tc>
                  <a:txBody>
                    <a:bodyPr/>
                    <a:p>
                      <a:pPr algn="l" rtl="0" eaLnBrk="0">
                        <a:lnSpc>
                          <a:spcPct val="108000"/>
                        </a:lnSpc>
                      </a:pPr>
                      <a:endParaRPr sz="900" dirty="0">
                        <a:latin typeface="Arial" panose="020B0604020202020204"/>
                        <a:ea typeface="Arial" panose="020B0604020202020204"/>
                        <a:cs typeface="Arial" panose="020B0604020202020204"/>
                      </a:endParaRPr>
                    </a:p>
                    <a:p>
                      <a:pPr marL="1519555" algn="l" rtl="0" eaLnBrk="0">
                        <a:lnSpc>
                          <a:spcPct val="94000"/>
                        </a:lnSpc>
                        <a:spcBef>
                          <a:spcPts val="0"/>
                        </a:spcBef>
                      </a:pPr>
                      <a:r>
                        <a:rPr sz="2000" b="1" kern="0" spc="-20" dirty="0">
                          <a:solidFill>
                            <a:srgbClr val="FFFFFF">
                              <a:alpha val="100000"/>
                            </a:srgbClr>
                          </a:solidFill>
                          <a:latin typeface="等线" panose="02010600030101010101" charset="-122"/>
                          <a:ea typeface="等线" panose="02010600030101010101" charset="-122"/>
                          <a:cs typeface="等线" panose="02010600030101010101" charset="-122"/>
                        </a:rPr>
                        <a:t>临床未满足的需求</a:t>
                      </a:r>
                      <a:endParaRPr sz="2000" dirty="0">
                        <a:latin typeface="等线" panose="02010600030101010101" charset="-122"/>
                        <a:ea typeface="等线" panose="02010600030101010101"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795520">
                <a:tc>
                  <a:txBody>
                    <a:bodyPr/>
                    <a:p>
                      <a:pPr algn="l" rtl="0" eaLnBrk="0">
                        <a:lnSpc>
                          <a:spcPct val="181000"/>
                        </a:lnSpc>
                      </a:pPr>
                      <a:endParaRPr sz="1000" dirty="0">
                        <a:latin typeface="Arial" panose="020B0604020202020204"/>
                        <a:ea typeface="Arial" panose="020B0604020202020204"/>
                        <a:cs typeface="Arial" panose="020B0604020202020204"/>
                      </a:endParaRPr>
                    </a:p>
                    <a:p>
                      <a:pPr marL="285750" indent="-285750" algn="l">
                        <a:lnSpc>
                          <a:spcPct val="15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呋塞米片剂无法满足</a:t>
                      </a:r>
                      <a:r>
                        <a:rPr lang="zh-CN" altLang="en-US" sz="14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Times New Roman" panose="02020603050405020304" pitchFamily="18" charset="0"/>
                          <a:sym typeface="+mn-ea"/>
                        </a:rPr>
                        <a:t>吞咽困难患者</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的用药需求。</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5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呋塞米片剂无法满足患者</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灵活剂量</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准确剂量，</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尤其儿童患者</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小剂量的</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用药需求</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50000"/>
                        </a:lnSpc>
                        <a:buClrTx/>
                        <a:buSzTx/>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呋塞米片剂无法满足儿童</a:t>
                      </a:r>
                      <a:r>
                        <a:rPr lang="zh-CN" altLang="zh-CN"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依从性</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（吞咽、口感等）的用药需求</a:t>
                      </a:r>
                      <a:endParaRPr lang="zh-CN" altLang="zh-CN" sz="1400" b="1" dirty="0">
                        <a:latin typeface="微软雅黑" panose="020B0503020204020204" pitchFamily="34" charset="-122"/>
                        <a:ea typeface="微软雅黑" panose="020B0503020204020204" pitchFamily="34" charset="-122"/>
                        <a:cs typeface="Times New Roman" panose="02020603050405020304" pitchFamily="18" charset="0"/>
                      </a:endParaRPr>
                    </a:p>
                    <a:p>
                      <a:pPr marL="349885" indent="-217805" algn="l" rtl="0" eaLnBrk="0">
                        <a:lnSpc>
                          <a:spcPct val="142000"/>
                        </a:lnSpc>
                      </a:pPr>
                      <a:endParaRPr sz="1400" dirty="0">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472" name="path 472"/>
          <p:cNvSpPr/>
          <p:nvPr/>
        </p:nvSpPr>
        <p:spPr>
          <a:xfrm>
            <a:off x="4395469" y="3313175"/>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p>
        </p:txBody>
      </p:sp>
      <p:sp>
        <p:nvSpPr>
          <p:cNvPr id="474" name="path 474"/>
          <p:cNvSpPr/>
          <p:nvPr/>
        </p:nvSpPr>
        <p:spPr>
          <a:xfrm>
            <a:off x="4395469" y="2962909"/>
            <a:ext cx="235966" cy="235966"/>
          </a:xfrm>
          <a:custGeom>
            <a:avLst/>
            <a:gdLst/>
            <a:ahLst/>
            <a:cxnLst/>
            <a:rect l="0" t="0" r="0" b="0"/>
            <a:pathLst>
              <a:path w="371" h="371">
                <a:moveTo>
                  <a:pt x="362" y="9"/>
                </a:moveTo>
                <a:cubicBezTo>
                  <a:pt x="362" y="204"/>
                  <a:pt x="204" y="362"/>
                  <a:pt x="9" y="362"/>
                </a:cubicBezTo>
              </a:path>
            </a:pathLst>
          </a:custGeom>
          <a:noFill/>
          <a:ln w="12192" cap="flat">
            <a:solidFill>
              <a:srgbClr val="FFFFFF"/>
            </a:solidFill>
            <a:prstDash val="solid"/>
            <a:miter lim="1000000"/>
          </a:ln>
        </p:spPr>
        <p:txBody>
          <a:bodyPr rtlCol="0"/>
          <a:p>
            <a:pPr algn="ctr"/>
            <a:endParaRPr lang="zh-CN" altLang="en-US"/>
          </a:p>
        </p:txBody>
      </p:sp>
      <p:sp>
        <p:nvSpPr>
          <p:cNvPr id="476" name="path 476"/>
          <p:cNvSpPr/>
          <p:nvPr/>
        </p:nvSpPr>
        <p:spPr>
          <a:xfrm>
            <a:off x="4395469" y="4792979"/>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p>
        </p:txBody>
      </p:sp>
      <p:sp>
        <p:nvSpPr>
          <p:cNvPr id="478" name="path 478"/>
          <p:cNvSpPr/>
          <p:nvPr/>
        </p:nvSpPr>
        <p:spPr>
          <a:xfrm>
            <a:off x="4395469" y="5911850"/>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p>
        </p:txBody>
      </p:sp>
      <p:sp>
        <p:nvSpPr>
          <p:cNvPr id="480" name="path 480"/>
          <p:cNvSpPr/>
          <p:nvPr/>
        </p:nvSpPr>
        <p:spPr>
          <a:xfrm>
            <a:off x="4395469" y="1844040"/>
            <a:ext cx="235966" cy="235965"/>
          </a:xfrm>
          <a:custGeom>
            <a:avLst/>
            <a:gdLst/>
            <a:ahLst/>
            <a:cxnLst/>
            <a:rect l="0" t="0" r="0" b="0"/>
            <a:pathLst>
              <a:path w="371" h="371">
                <a:moveTo>
                  <a:pt x="9" y="9"/>
                </a:moveTo>
                <a:cubicBezTo>
                  <a:pt x="204" y="9"/>
                  <a:pt x="362" y="167"/>
                  <a:pt x="362" y="361"/>
                </a:cubicBezTo>
              </a:path>
            </a:pathLst>
          </a:custGeom>
          <a:noFill/>
          <a:ln w="12192" cap="flat">
            <a:solidFill>
              <a:srgbClr val="FFFFFF"/>
            </a:solidFill>
            <a:prstDash val="solid"/>
            <a:miter lim="1000000"/>
          </a:ln>
        </p:spPr>
        <p:txBody>
          <a:bodyPr rtlCol="0"/>
          <a:p>
            <a:pPr algn="ctr"/>
            <a:endParaRPr lang="zh-CN" altLang="en-US"/>
          </a:p>
        </p:txBody>
      </p:sp>
      <p:sp>
        <p:nvSpPr>
          <p:cNvPr id="482" name="path 482"/>
          <p:cNvSpPr/>
          <p:nvPr/>
        </p:nvSpPr>
        <p:spPr>
          <a:xfrm>
            <a:off x="4395469" y="4432046"/>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p>
        </p:txBody>
      </p:sp>
      <p:graphicFrame>
        <p:nvGraphicFramePr>
          <p:cNvPr id="10" name="图示 9"/>
          <p:cNvGraphicFramePr/>
          <p:nvPr/>
        </p:nvGraphicFramePr>
        <p:xfrm>
          <a:off x="376555" y="1129665"/>
          <a:ext cx="10991215" cy="5369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1" name="矩形 10"/>
          <p:cNvSpPr/>
          <p:nvPr/>
        </p:nvSpPr>
        <p:spPr>
          <a:xfrm>
            <a:off x="648970" y="880745"/>
            <a:ext cx="10914380" cy="783590"/>
          </a:xfrm>
          <a:prstGeom prst="rect">
            <a:avLst/>
          </a:prstGeom>
          <a:solidFill>
            <a:schemeClr val="accent1">
              <a:lumMod val="20000"/>
              <a:lumOff val="8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sz="1400" dirty="0">
              <a:solidFill>
                <a:schemeClr val="tx1"/>
              </a:solidFill>
            </a:endParaRPr>
          </a:p>
          <a:p>
            <a:r>
              <a:rPr sz="1400" dirty="0">
                <a:solidFill>
                  <a:schemeClr val="tx1"/>
                </a:solidFill>
              </a:rPr>
              <a:t>呋塞米口服溶液的生物利用度约为65%，</a:t>
            </a:r>
            <a:r>
              <a:rPr sz="1400" dirty="0">
                <a:solidFill>
                  <a:schemeClr val="tx1"/>
                </a:solidFill>
                <a:sym typeface="+mn-ea"/>
              </a:rPr>
              <a:t>片剂为口服溶液的66%-96%。</a:t>
            </a:r>
            <a:r>
              <a:rPr lang="zh-CN" sz="1400" dirty="0">
                <a:solidFill>
                  <a:schemeClr val="tx1"/>
                </a:solidFill>
              </a:rPr>
              <a:t>虽然呋塞米口服溶液和片剂</a:t>
            </a:r>
            <a:r>
              <a:rPr sz="1400" dirty="0">
                <a:solidFill>
                  <a:schemeClr val="tx1"/>
                </a:solidFill>
              </a:rPr>
              <a:t>血浆峰浓度和血浆浓度-时间曲线下面积没有显著差异</a:t>
            </a:r>
            <a:r>
              <a:rPr lang="zh-CN" sz="1400" dirty="0">
                <a:solidFill>
                  <a:schemeClr val="tx1"/>
                </a:solidFill>
              </a:rPr>
              <a:t>，但</a:t>
            </a:r>
            <a:r>
              <a:rPr sz="1400" dirty="0">
                <a:solidFill>
                  <a:schemeClr val="tx1"/>
                </a:solidFill>
                <a:sym typeface="+mn-ea"/>
              </a:rPr>
              <a:t>口服溶液中的呋塞米比片剂吸收</a:t>
            </a:r>
            <a:r>
              <a:rPr lang="zh-CN" sz="1400" dirty="0">
                <a:solidFill>
                  <a:schemeClr val="tx1"/>
                </a:solidFill>
                <a:sym typeface="+mn-ea"/>
              </a:rPr>
              <a:t>更快。</a:t>
            </a:r>
            <a:r>
              <a:rPr lang="zh-CN" sz="1400" dirty="0">
                <a:solidFill>
                  <a:schemeClr val="tx1"/>
                </a:solidFill>
              </a:rPr>
              <a:t>呋塞米口服溶液</a:t>
            </a:r>
            <a:r>
              <a:rPr lang="zh-CN" sz="1400" dirty="0">
                <a:solidFill>
                  <a:schemeClr val="tx1"/>
                </a:solidFill>
                <a:sym typeface="+mn-ea"/>
              </a:rPr>
              <a:t>对于轻度心衰及中度充血性心衰利尿和排钠效更好，且不增加钾、钙、镁、锌等电解质的排泄</a:t>
            </a:r>
            <a:endParaRPr lang="zh-CN" sz="1400" dirty="0">
              <a:solidFill>
                <a:schemeClr val="tx1"/>
              </a:solidFill>
            </a:endParaRPr>
          </a:p>
          <a:p>
            <a:endParaRPr lang="zh-CN" sz="1400" dirty="0">
              <a:solidFill>
                <a:schemeClr val="tx1"/>
              </a:solidFill>
            </a:endParaRPr>
          </a:p>
        </p:txBody>
      </p:sp>
      <p:sp>
        <p:nvSpPr>
          <p:cNvPr id="20" name="文本框 19"/>
          <p:cNvSpPr txBox="1"/>
          <p:nvPr/>
        </p:nvSpPr>
        <p:spPr>
          <a:xfrm>
            <a:off x="546100" y="2035810"/>
            <a:ext cx="5436870" cy="1365885"/>
          </a:xfrm>
          <a:prstGeom prst="rect">
            <a:avLst/>
          </a:prstGeom>
        </p:spPr>
        <p:txBody>
          <a:bodyPr wrap="square">
            <a:noAutofit/>
          </a:bodyPr>
          <a:p>
            <a:pPr marL="0" indent="266700" algn="ctr" defTabSz="266700">
              <a:lnSpc>
                <a:spcPct val="150000"/>
              </a:lnSpc>
              <a:spcAft>
                <a:spcPct val="0"/>
              </a:spcAft>
            </a:pPr>
            <a:endParaRPr lang="zh-CN" altLang="en-US" sz="1400">
              <a:latin typeface="宋体" panose="02010600030101010101" pitchFamily="2" charset="-122"/>
              <a:ea typeface="宋体" panose="02010600030101010101" pitchFamily="2" charset="-122"/>
            </a:endParaRPr>
          </a:p>
        </p:txBody>
      </p:sp>
      <p:sp>
        <p:nvSpPr>
          <p:cNvPr id="23" name="文本框 22"/>
          <p:cNvSpPr txBox="1"/>
          <p:nvPr/>
        </p:nvSpPr>
        <p:spPr>
          <a:xfrm>
            <a:off x="1282065" y="3304540"/>
            <a:ext cx="3572510" cy="248285"/>
          </a:xfrm>
          <a:prstGeom prst="rect">
            <a:avLst/>
          </a:prstGeom>
          <a:noFill/>
        </p:spPr>
        <p:txBody>
          <a:bodyPr wrap="square" rtlCol="0" anchor="t">
            <a:noAutofit/>
          </a:bodyPr>
          <a:p>
            <a:r>
              <a:rPr lang="en-US" altLang="zh-CN" sz="1400">
                <a:latin typeface="宋体" panose="02010600030101010101" pitchFamily="2" charset="-122"/>
                <a:ea typeface="宋体" panose="02010600030101010101" pitchFamily="2" charset="-122"/>
                <a:sym typeface="+mn-ea"/>
              </a:rPr>
              <a:t>   </a:t>
            </a:r>
            <a:endParaRPr lang="zh-CN" altLang="en-US" sz="1400">
              <a:latin typeface="宋体" panose="02010600030101010101" pitchFamily="2" charset="-122"/>
              <a:ea typeface="宋体" panose="02010600030101010101" pitchFamily="2" charset="-122"/>
              <a:sym typeface="+mn-ea"/>
            </a:endParaRPr>
          </a:p>
        </p:txBody>
      </p:sp>
      <p:sp>
        <p:nvSpPr>
          <p:cNvPr id="25" name="文本框 24"/>
          <p:cNvSpPr txBox="1"/>
          <p:nvPr>
            <p:custDataLst>
              <p:tags r:id="rId4"/>
            </p:custDataLst>
          </p:nvPr>
        </p:nvSpPr>
        <p:spPr>
          <a:xfrm>
            <a:off x="6441440" y="1823085"/>
            <a:ext cx="5160645" cy="5003165"/>
          </a:xfrm>
          <a:prstGeom prst="rect">
            <a:avLst/>
          </a:prstGeom>
          <a:solidFill>
            <a:schemeClr val="accent1">
              <a:lumMod val="20000"/>
              <a:lumOff val="80000"/>
            </a:schemeClr>
          </a:solidFill>
          <a:ln w="19050">
            <a:solidFill>
              <a:schemeClr val="tx2"/>
            </a:solidFill>
          </a:ln>
        </p:spPr>
        <p:txBody>
          <a:bodyPr wrap="square" rtlCol="0">
            <a:noAutofit/>
          </a:bodyPr>
          <a:p>
            <a:pPr algn="l">
              <a:lnSpc>
                <a:spcPct val="200000"/>
              </a:lnSpc>
              <a:buClrTx/>
              <a:buSzTx/>
              <a:buFontTx/>
            </a:pPr>
            <a:r>
              <a:rPr 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临床指南/诊疗规范推荐：</a:t>
            </a:r>
            <a:endParaRPr 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buClrTx/>
              <a:buSzTx/>
              <a:buFont typeface="Wingdings" panose="05000000000000000000" pitchFamily="2" charset="2"/>
              <a:buChar char="ü"/>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《儿童心力衰竭诊断和治疗建议（2020年修订版）》</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推荐使用呋塞米作为水肿的利尿剂之一，是心力衰竭患儿控制肺循环和体循环淤血的一线用药。</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buClrTx/>
              <a:buSzTx/>
              <a:buFont typeface="Wingdings" panose="05000000000000000000" pitchFamily="2" charset="2"/>
              <a:buChar char="ü"/>
            </a:pP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《老年人慢性心力衰竭诊治中国专家共识</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buClrTx/>
              <a:buSzTx/>
              <a:buFont typeface="Wingdings" panose="05000000000000000000" pitchFamily="2" charset="2"/>
              <a:buChar char="ü"/>
            </a:pP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《肝硬化腹水诊疗指南</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buClrTx/>
              <a:buSzTx/>
              <a:buFont typeface="Wingdings" panose="05000000000000000000" pitchFamily="2" charset="2"/>
              <a:buChar char="ü"/>
            </a:pP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《心肾综合征诊疗的临床实践指南（</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00000"/>
              </a:lnSpc>
              <a:buClrTx/>
              <a:buSzTx/>
              <a:buFont typeface="Wingdings" panose="05000000000000000000" pitchFamily="2" charset="2"/>
              <a:buChar char="ü"/>
            </a:pP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《高血压合理用药指南</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2017</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lvl="1" indent="-285750" algn="l">
              <a:lnSpc>
                <a:spcPct val="200000"/>
              </a:lnSpc>
              <a:buFont typeface="Wingdings" panose="05000000000000000000" pitchFamily="2" charset="2"/>
              <a:buChar char="ü"/>
            </a:pPr>
            <a:endParaRPr lang="zh-CN" altLang="en-US" sz="1400" b="1" dirty="0">
              <a:latin typeface="微软雅黑" panose="020B0503020204020204" pitchFamily="34" charset="-122"/>
              <a:ea typeface="微软雅黑" panose="020B0503020204020204" pitchFamily="34" charset="-122"/>
              <a:sym typeface="+mn-ea"/>
            </a:endParaRPr>
          </a:p>
          <a:p>
            <a:pPr marL="285750" lvl="1" indent="-285750" algn="l">
              <a:lnSpc>
                <a:spcPct val="200000"/>
              </a:lnSpc>
              <a:buClrTx/>
              <a:buSzTx/>
              <a:buFont typeface="Wingdings" panose="05000000000000000000" pitchFamily="2" charset="2"/>
              <a:buChar char="ü"/>
            </a:pPr>
            <a:endParaRPr lang="zh-CN" altLang="en-US" sz="1400" b="1" dirty="0"/>
          </a:p>
        </p:txBody>
      </p:sp>
      <p:sp>
        <p:nvSpPr>
          <p:cNvPr id="8" name="文本框 7"/>
          <p:cNvSpPr txBox="1"/>
          <p:nvPr>
            <p:custDataLst>
              <p:tags r:id="rId5"/>
            </p:custDataLst>
          </p:nvPr>
        </p:nvSpPr>
        <p:spPr>
          <a:xfrm>
            <a:off x="648970" y="1823085"/>
            <a:ext cx="5160645" cy="5003165"/>
          </a:xfrm>
          <a:prstGeom prst="rect">
            <a:avLst/>
          </a:prstGeom>
          <a:solidFill>
            <a:schemeClr val="accent1">
              <a:lumMod val="20000"/>
              <a:lumOff val="80000"/>
            </a:schemeClr>
          </a:solidFill>
          <a:ln w="19050">
            <a:solidFill>
              <a:schemeClr val="tx2"/>
            </a:solidFill>
          </a:ln>
        </p:spPr>
        <p:txBody>
          <a:bodyPr wrap="square" rtlCol="0">
            <a:noAutofit/>
          </a:bodyPr>
          <a:p>
            <a:pPr indent="0" algn="l">
              <a:lnSpc>
                <a:spcPct val="200000"/>
              </a:lnSpc>
              <a:buClrTx/>
              <a:buSzTx/>
              <a:buFont typeface="Wingdings" panose="05000000000000000000" pitchFamily="2" charset="2"/>
              <a:buNone/>
            </a:pP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lnSpc>
                <a:spcPct val="200000"/>
              </a:lnSpc>
              <a:buClrTx/>
              <a:buSzTx/>
              <a:buFont typeface="Wingdings" panose="05000000000000000000" pitchFamily="2" charset="2"/>
              <a:buNone/>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lvl="1" indent="-285750" algn="l">
              <a:lnSpc>
                <a:spcPct val="200000"/>
              </a:lnSpc>
              <a:buFont typeface="Wingdings" panose="05000000000000000000" pitchFamily="2" charset="2"/>
              <a:buChar char="ü"/>
            </a:pPr>
            <a:endParaRPr lang="zh-CN" altLang="en-US" sz="1400" b="1" dirty="0">
              <a:latin typeface="微软雅黑" panose="020B0503020204020204" pitchFamily="34" charset="-122"/>
              <a:ea typeface="微软雅黑" panose="020B0503020204020204" pitchFamily="34" charset="-122"/>
              <a:sym typeface="+mn-ea"/>
            </a:endParaRPr>
          </a:p>
          <a:p>
            <a:pPr marL="285750" lvl="1" indent="-285750" algn="l">
              <a:lnSpc>
                <a:spcPct val="200000"/>
              </a:lnSpc>
              <a:buClrTx/>
              <a:buSzTx/>
              <a:buFont typeface="Wingdings" panose="05000000000000000000" pitchFamily="2" charset="2"/>
              <a:buChar char="ü"/>
            </a:pPr>
            <a:endParaRPr lang="zh-CN" altLang="en-US" sz="1400" b="1" dirty="0"/>
          </a:p>
        </p:txBody>
      </p:sp>
      <p:graphicFrame>
        <p:nvGraphicFramePr>
          <p:cNvPr id="9" name="图表 8"/>
          <p:cNvGraphicFramePr/>
          <p:nvPr/>
        </p:nvGraphicFramePr>
        <p:xfrm>
          <a:off x="986790" y="1823085"/>
          <a:ext cx="4730750" cy="180911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图表 9"/>
          <p:cNvGraphicFramePr/>
          <p:nvPr/>
        </p:nvGraphicFramePr>
        <p:xfrm>
          <a:off x="970915" y="3552825"/>
          <a:ext cx="4730750" cy="1868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11"/>
          <p:cNvGraphicFramePr/>
          <p:nvPr/>
        </p:nvGraphicFramePr>
        <p:xfrm>
          <a:off x="986790" y="5344795"/>
          <a:ext cx="4730750" cy="1513205"/>
        </p:xfrm>
        <a:graphic>
          <a:graphicData uri="http://schemas.openxmlformats.org/drawingml/2006/chart">
            <c:chart xmlns:c="http://schemas.openxmlformats.org/drawingml/2006/chart" xmlns:r="http://schemas.openxmlformats.org/officeDocument/2006/relationships" r:id="rId3"/>
          </a:graphicData>
        </a:graphic>
      </p:graphicFrame>
      <p:sp>
        <p:nvSpPr>
          <p:cNvPr id="13" name="文本框 12"/>
          <p:cNvSpPr txBox="1"/>
          <p:nvPr/>
        </p:nvSpPr>
        <p:spPr>
          <a:xfrm>
            <a:off x="1644015" y="2837180"/>
            <a:ext cx="802640" cy="215265"/>
          </a:xfrm>
          <a:prstGeom prst="rect">
            <a:avLst/>
          </a:prstGeom>
          <a:noFill/>
        </p:spPr>
        <p:txBody>
          <a:bodyPr wrap="square" rtlCol="0">
            <a:noAutofit/>
          </a:bodyPr>
          <a:p>
            <a:r>
              <a:rPr lang="en-US" altLang="zh-CN" sz="1000"/>
              <a:t>P</a:t>
            </a:r>
            <a:r>
              <a:rPr lang="zh-CN" altLang="en-US" sz="1000"/>
              <a:t>＜</a:t>
            </a:r>
            <a:r>
              <a:rPr lang="en-US" altLang="zh-CN" sz="1000"/>
              <a:t>0.0005</a:t>
            </a:r>
            <a:endParaRPr lang="en-US" altLang="zh-CN" sz="1000"/>
          </a:p>
        </p:txBody>
      </p:sp>
      <p:sp>
        <p:nvSpPr>
          <p:cNvPr id="14" name="文本框 13"/>
          <p:cNvSpPr txBox="1"/>
          <p:nvPr/>
        </p:nvSpPr>
        <p:spPr>
          <a:xfrm>
            <a:off x="2588895" y="2684145"/>
            <a:ext cx="802640" cy="215265"/>
          </a:xfrm>
          <a:prstGeom prst="rect">
            <a:avLst/>
          </a:prstGeom>
          <a:noFill/>
        </p:spPr>
        <p:txBody>
          <a:bodyPr wrap="square" rtlCol="0">
            <a:noAutofit/>
          </a:bodyPr>
          <a:p>
            <a:r>
              <a:rPr lang="en-US" altLang="zh-CN" sz="1000"/>
              <a:t>P</a:t>
            </a:r>
            <a:r>
              <a:rPr lang="zh-CN" altLang="en-US" sz="1000"/>
              <a:t>＜</a:t>
            </a:r>
            <a:r>
              <a:rPr lang="en-US" altLang="zh-CN" sz="1000"/>
              <a:t>0.0021</a:t>
            </a:r>
            <a:endParaRPr lang="en-US" altLang="zh-CN" sz="1000"/>
          </a:p>
        </p:txBody>
      </p:sp>
      <p:sp>
        <p:nvSpPr>
          <p:cNvPr id="16" name="文本框 15"/>
          <p:cNvSpPr txBox="1"/>
          <p:nvPr/>
        </p:nvSpPr>
        <p:spPr>
          <a:xfrm>
            <a:off x="3578860" y="2508250"/>
            <a:ext cx="802640" cy="215265"/>
          </a:xfrm>
          <a:prstGeom prst="rect">
            <a:avLst/>
          </a:prstGeom>
          <a:noFill/>
        </p:spPr>
        <p:txBody>
          <a:bodyPr wrap="square" rtlCol="0">
            <a:noAutofit/>
          </a:bodyPr>
          <a:p>
            <a:r>
              <a:rPr lang="en-US" altLang="zh-CN" sz="1000"/>
              <a:t>P</a:t>
            </a:r>
            <a:r>
              <a:rPr lang="zh-CN" altLang="en-US" sz="1000"/>
              <a:t>＜</a:t>
            </a:r>
            <a:r>
              <a:rPr lang="en-US" altLang="zh-CN" sz="1000"/>
              <a:t>0.015</a:t>
            </a:r>
            <a:endParaRPr lang="en-US" altLang="zh-CN" sz="1000"/>
          </a:p>
        </p:txBody>
      </p:sp>
      <p:sp>
        <p:nvSpPr>
          <p:cNvPr id="17" name="文本框 16"/>
          <p:cNvSpPr txBox="1"/>
          <p:nvPr/>
        </p:nvSpPr>
        <p:spPr>
          <a:xfrm>
            <a:off x="1541780" y="4161155"/>
            <a:ext cx="925830" cy="107950"/>
          </a:xfrm>
          <a:prstGeom prst="rect">
            <a:avLst/>
          </a:prstGeom>
          <a:noFill/>
        </p:spPr>
        <p:txBody>
          <a:bodyPr wrap="square" rtlCol="0">
            <a:noAutofit/>
          </a:bodyPr>
          <a:p>
            <a:r>
              <a:rPr lang="en-US" altLang="zh-CN" sz="1000"/>
              <a:t>P</a:t>
            </a:r>
            <a:r>
              <a:rPr lang="zh-CN" altLang="en-US" sz="1000"/>
              <a:t>＜</a:t>
            </a:r>
            <a:r>
              <a:rPr lang="en-US" altLang="zh-CN" sz="1000"/>
              <a:t>0.00015</a:t>
            </a:r>
            <a:endParaRPr lang="en-US" altLang="zh-CN" sz="1000"/>
          </a:p>
        </p:txBody>
      </p:sp>
      <p:sp>
        <p:nvSpPr>
          <p:cNvPr id="18" name="文本框 17"/>
          <p:cNvSpPr txBox="1"/>
          <p:nvPr/>
        </p:nvSpPr>
        <p:spPr>
          <a:xfrm>
            <a:off x="2588895" y="4082415"/>
            <a:ext cx="925830" cy="208280"/>
          </a:xfrm>
          <a:prstGeom prst="rect">
            <a:avLst/>
          </a:prstGeom>
          <a:noFill/>
        </p:spPr>
        <p:txBody>
          <a:bodyPr wrap="square" rtlCol="0">
            <a:noAutofit/>
          </a:bodyPr>
          <a:p>
            <a:r>
              <a:rPr lang="en-US" altLang="zh-CN" sz="1000"/>
              <a:t>P</a:t>
            </a:r>
            <a:r>
              <a:rPr lang="zh-CN" altLang="en-US" sz="1000"/>
              <a:t>＜</a:t>
            </a:r>
            <a:r>
              <a:rPr lang="en-US" altLang="zh-CN" sz="1000"/>
              <a:t>0.00072</a:t>
            </a:r>
            <a:endParaRPr lang="en-US" altLang="zh-CN" sz="1000"/>
          </a:p>
        </p:txBody>
      </p:sp>
      <p:sp>
        <p:nvSpPr>
          <p:cNvPr id="19" name="文本框 18"/>
          <p:cNvSpPr txBox="1"/>
          <p:nvPr/>
        </p:nvSpPr>
        <p:spPr>
          <a:xfrm>
            <a:off x="3666490" y="4100830"/>
            <a:ext cx="925830" cy="208280"/>
          </a:xfrm>
          <a:prstGeom prst="rect">
            <a:avLst/>
          </a:prstGeom>
          <a:noFill/>
        </p:spPr>
        <p:txBody>
          <a:bodyPr wrap="square" rtlCol="0">
            <a:noAutofit/>
          </a:bodyPr>
          <a:p>
            <a:r>
              <a:rPr lang="en-US" altLang="zh-CN" sz="1000"/>
              <a:t>P</a:t>
            </a:r>
            <a:r>
              <a:rPr lang="zh-CN" altLang="en-US" sz="1000"/>
              <a:t>＜</a:t>
            </a:r>
            <a:r>
              <a:rPr lang="en-US" altLang="zh-CN" sz="1000"/>
              <a:t>0.001</a:t>
            </a:r>
            <a:endParaRPr lang="en-US" altLang="zh-CN" sz="1000"/>
          </a:p>
        </p:txBody>
      </p:sp>
      <p:sp>
        <p:nvSpPr>
          <p:cNvPr id="21" name="文本框 20"/>
          <p:cNvSpPr txBox="1"/>
          <p:nvPr/>
        </p:nvSpPr>
        <p:spPr>
          <a:xfrm>
            <a:off x="4515485" y="4082415"/>
            <a:ext cx="925830" cy="208280"/>
          </a:xfrm>
          <a:prstGeom prst="rect">
            <a:avLst/>
          </a:prstGeom>
          <a:noFill/>
        </p:spPr>
        <p:txBody>
          <a:bodyPr wrap="square" rtlCol="0">
            <a:noAutofit/>
          </a:bodyPr>
          <a:p>
            <a:r>
              <a:rPr lang="en-US" altLang="zh-CN" sz="1000"/>
              <a:t>P</a:t>
            </a:r>
            <a:r>
              <a:rPr lang="zh-CN" altLang="en-US" sz="1000"/>
              <a:t>＜</a:t>
            </a:r>
            <a:r>
              <a:rPr lang="en-US" altLang="zh-CN" sz="1000"/>
              <a:t>0.005</a:t>
            </a:r>
            <a:endParaRPr lang="en-US" altLang="zh-CN" sz="1000"/>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52" name="object 19"/>
          <p:cNvSpPr/>
          <p:nvPr>
            <p:custDataLst>
              <p:tags r:id="rId1"/>
            </p:custDataLst>
          </p:nvPr>
        </p:nvSpPr>
        <p:spPr>
          <a:xfrm>
            <a:off x="720090" y="109203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创新程度</a:t>
            </a:r>
            <a:endParaRPr b="1" dirty="0">
              <a:solidFill>
                <a:schemeClr val="bg1"/>
              </a:solidFill>
              <a:latin typeface="宋体" panose="02010600030101010101" pitchFamily="2" charset="-122"/>
            </a:endParaRPr>
          </a:p>
        </p:txBody>
      </p:sp>
      <p:sp>
        <p:nvSpPr>
          <p:cNvPr id="53" name="object 19"/>
          <p:cNvSpPr/>
          <p:nvPr>
            <p:custDataLst>
              <p:tags r:id="rId2"/>
            </p:custDataLst>
          </p:nvPr>
        </p:nvSpPr>
        <p:spPr>
          <a:xfrm>
            <a:off x="6444615" y="109203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应用创新</a:t>
            </a:r>
            <a:endParaRPr b="1" dirty="0">
              <a:solidFill>
                <a:schemeClr val="bg1"/>
              </a:solidFill>
              <a:latin typeface="宋体" panose="02010600030101010101" pitchFamily="2" charset="-122"/>
            </a:endParaRPr>
          </a:p>
        </p:txBody>
      </p:sp>
      <p:sp>
        <p:nvSpPr>
          <p:cNvPr id="54" name="Rectangle 38"/>
          <p:cNvSpPr/>
          <p:nvPr>
            <p:custDataLst>
              <p:tags r:id="rId3"/>
            </p:custDataLst>
          </p:nvPr>
        </p:nvSpPr>
        <p:spPr bwMode="auto">
          <a:xfrm>
            <a:off x="6444615" y="1864360"/>
            <a:ext cx="4864735" cy="4744085"/>
          </a:xfrm>
          <a:prstGeom prst="rect">
            <a:avLst/>
          </a:prstGeom>
        </p:spPr>
        <p:txBody>
          <a:bodyPr wrap="square">
            <a:noAutofit/>
          </a:bodyPr>
          <a:lstStyle/>
          <a:p>
            <a:pPr algn="l">
              <a:lnSpc>
                <a:spcPct val="200000"/>
              </a:lnSpc>
            </a:pPr>
            <a:r>
              <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优势：</a:t>
            </a:r>
            <a:endParaRPr 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覆盖特殊人群：</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可解决儿童、老年患者及吞咽困难患者服用不方便的问题。</a:t>
            </a: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剂量准确：</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对于因病情需要增减用药量患者，呋塞米口服溶液可以精确控制病人尤其儿童的服用药量，降低因用药量不精确导致疗效不佳的风险。</a:t>
            </a:r>
            <a:endParaRPr lang="zh-CN"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口感好：</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草莓味，气香、味甜，大大提高患者特别是儿童的依从性</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服用方便安全：</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自带给药器，配备阻开盖</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疗效更优：</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对于轻度心衰及中度充血性心衰利尿和排钠效更好，且不增加钾、钙、镁、锌等电解质的排泄</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endParaRPr lang="en-US" altLang="zh-CN" sz="1400" dirty="0">
              <a:solidFill>
                <a:srgbClr val="171A1D"/>
              </a:solidFill>
              <a:latin typeface="微软雅黑" panose="020B0503020204020204" pitchFamily="34" charset="-122"/>
              <a:ea typeface="微软雅黑" panose="020B0503020204020204" pitchFamily="34" charset="-122"/>
            </a:endParaRPr>
          </a:p>
        </p:txBody>
      </p:sp>
      <p:sp>
        <p:nvSpPr>
          <p:cNvPr id="55" name="Rectangle 38"/>
          <p:cNvSpPr/>
          <p:nvPr>
            <p:custDataLst>
              <p:tags r:id="rId4"/>
            </p:custDataLst>
          </p:nvPr>
        </p:nvSpPr>
        <p:spPr bwMode="auto">
          <a:xfrm>
            <a:off x="964565" y="1864360"/>
            <a:ext cx="4551680" cy="4213860"/>
          </a:xfrm>
          <a:prstGeom prst="rect">
            <a:avLst/>
          </a:prstGeom>
        </p:spPr>
        <p:txBody>
          <a:bodyPr wrap="square">
            <a:noAutofit/>
          </a:bodyPr>
          <a:lstStyle/>
          <a:p>
            <a:pPr algn="l">
              <a:lnSpc>
                <a:spcPct val="200000"/>
              </a:lnSpc>
            </a:pPr>
            <a:r>
              <a:rPr lang="zh-CN" alt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创新点：</a:t>
            </a:r>
            <a:endPar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国内</a:t>
            </a:r>
            <a:r>
              <a:rPr lang="zh-CN"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首仿</a:t>
            </a:r>
            <a:r>
              <a:rPr lang="zh-CN"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独家</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剂型，可用于成人及</a:t>
            </a:r>
            <a:r>
              <a:rPr lang="zh-CN"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4岁以上儿童</a:t>
            </a:r>
            <a:endParaRPr lang="zh-CN"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自制品开发为</a:t>
            </a:r>
            <a:r>
              <a:rPr lang="zh-CN"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草莓味，气香、味甜</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，口感优于参比制剂</a:t>
            </a:r>
            <a:endPar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采用</a:t>
            </a:r>
            <a:r>
              <a:rPr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儿童</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安全</a:t>
            </a:r>
            <a:r>
              <a:rPr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阻开盖</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和</a:t>
            </a:r>
            <a:r>
              <a:rPr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钠钙玻璃模制</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药瓶</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产品附配有经</a:t>
            </a:r>
            <a:r>
              <a:rPr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校准的带刻度的聚乙烯口服给药器</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以及口服药用低密度聚乙烯瓶塞</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8" name="矩形 57"/>
          <p:cNvSpPr/>
          <p:nvPr>
            <p:custDataLst>
              <p:tags r:id="rId5"/>
            </p:custDataLst>
          </p:nvPr>
        </p:nvSpPr>
        <p:spPr>
          <a:xfrm>
            <a:off x="720090" y="1834515"/>
            <a:ext cx="5039995" cy="4773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custDataLst>
              <p:tags r:id="rId6"/>
            </p:custDataLst>
          </p:nvPr>
        </p:nvSpPr>
        <p:spPr>
          <a:xfrm>
            <a:off x="6444615" y="1834515"/>
            <a:ext cx="5039995" cy="4773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3" name="object 19"/>
          <p:cNvSpPr/>
          <p:nvPr/>
        </p:nvSpPr>
        <p:spPr>
          <a:xfrm>
            <a:off x="821055" y="91677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所治疗疾病对公共健康的影响</a:t>
            </a:r>
            <a:endParaRPr b="1" dirty="0">
              <a:solidFill>
                <a:schemeClr val="bg1"/>
              </a:solidFill>
              <a:latin typeface="宋体" panose="02010600030101010101" pitchFamily="2" charset="-122"/>
            </a:endParaRPr>
          </a:p>
        </p:txBody>
      </p:sp>
      <p:sp>
        <p:nvSpPr>
          <p:cNvPr id="15" name="object 18"/>
          <p:cNvSpPr/>
          <p:nvPr/>
        </p:nvSpPr>
        <p:spPr>
          <a:xfrm>
            <a:off x="821055" y="1574800"/>
            <a:ext cx="5039995" cy="223520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anose="02010600030101010101" pitchFamily="2" charset="-122"/>
            </a:endParaRPr>
          </a:p>
        </p:txBody>
      </p:sp>
      <p:grpSp>
        <p:nvGrpSpPr>
          <p:cNvPr id="17" name="组合 16"/>
          <p:cNvGrpSpPr/>
          <p:nvPr/>
        </p:nvGrpSpPr>
        <p:grpSpPr>
          <a:xfrm>
            <a:off x="6330898" y="907913"/>
            <a:ext cx="5039996" cy="2861945"/>
            <a:chOff x="1152270" y="1544825"/>
            <a:chExt cx="5039996" cy="2861945"/>
          </a:xfrm>
        </p:grpSpPr>
        <p:sp>
          <p:nvSpPr>
            <p:cNvPr id="18" name="object 19"/>
            <p:cNvSpPr/>
            <p:nvPr/>
          </p:nvSpPr>
          <p:spPr>
            <a:xfrm>
              <a:off x="1152271" y="154482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符合“保基本”原则</a:t>
              </a:r>
              <a:endParaRPr b="1" dirty="0">
                <a:solidFill>
                  <a:schemeClr val="bg1"/>
                </a:solidFill>
                <a:latin typeface="宋体" panose="02010600030101010101" pitchFamily="2" charset="-122"/>
              </a:endParaRPr>
            </a:p>
          </p:txBody>
        </p:sp>
        <p:sp>
          <p:nvSpPr>
            <p:cNvPr id="19" name="object 18"/>
            <p:cNvSpPr/>
            <p:nvPr/>
          </p:nvSpPr>
          <p:spPr>
            <a:xfrm>
              <a:off x="1152270" y="2202685"/>
              <a:ext cx="5039995" cy="220408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anose="02010600030101010101" pitchFamily="2" charset="-122"/>
              </a:endParaRPr>
            </a:p>
          </p:txBody>
        </p:sp>
      </p:grpSp>
      <p:grpSp>
        <p:nvGrpSpPr>
          <p:cNvPr id="20" name="组合 19"/>
          <p:cNvGrpSpPr/>
          <p:nvPr/>
        </p:nvGrpSpPr>
        <p:grpSpPr>
          <a:xfrm>
            <a:off x="894079" y="3995401"/>
            <a:ext cx="5039996" cy="2735580"/>
            <a:chOff x="1050035" y="1515615"/>
            <a:chExt cx="5039996" cy="2735580"/>
          </a:xfrm>
        </p:grpSpPr>
        <p:sp>
          <p:nvSpPr>
            <p:cNvPr id="21" name="object 19"/>
            <p:cNvSpPr/>
            <p:nvPr/>
          </p:nvSpPr>
          <p:spPr>
            <a:xfrm>
              <a:off x="105003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弥补目录短板</a:t>
              </a:r>
              <a:endParaRPr b="1" dirty="0">
                <a:solidFill>
                  <a:schemeClr val="bg1"/>
                </a:solidFill>
                <a:latin typeface="宋体" panose="02010600030101010101" pitchFamily="2" charset="-122"/>
              </a:endParaRPr>
            </a:p>
          </p:txBody>
        </p:sp>
        <p:sp>
          <p:nvSpPr>
            <p:cNvPr id="22" name="object 18"/>
            <p:cNvSpPr/>
            <p:nvPr/>
          </p:nvSpPr>
          <p:spPr>
            <a:xfrm>
              <a:off x="1050035" y="2202685"/>
              <a:ext cx="5039995" cy="204851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b="1" dirty="0">
                <a:solidFill>
                  <a:schemeClr val="bg1"/>
                </a:solidFill>
                <a:latin typeface="宋体" panose="02010600030101010101" pitchFamily="2" charset="-122"/>
              </a:endParaRPr>
            </a:p>
          </p:txBody>
        </p:sp>
      </p:grpSp>
      <p:grpSp>
        <p:nvGrpSpPr>
          <p:cNvPr id="23" name="组合 22"/>
          <p:cNvGrpSpPr/>
          <p:nvPr/>
        </p:nvGrpSpPr>
        <p:grpSpPr>
          <a:xfrm>
            <a:off x="6309943" y="3995401"/>
            <a:ext cx="5098414" cy="2727325"/>
            <a:chOff x="991616" y="1515615"/>
            <a:chExt cx="5098414" cy="2727325"/>
          </a:xfrm>
        </p:grpSpPr>
        <p:sp>
          <p:nvSpPr>
            <p:cNvPr id="24" name="object 19"/>
            <p:cNvSpPr/>
            <p:nvPr/>
          </p:nvSpPr>
          <p:spPr>
            <a:xfrm>
              <a:off x="99161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临床管理难度小</a:t>
              </a:r>
              <a:endParaRPr b="1" dirty="0">
                <a:solidFill>
                  <a:schemeClr val="bg1"/>
                </a:solidFill>
                <a:latin typeface="宋体" panose="02010600030101010101" pitchFamily="2" charset="-122"/>
              </a:endParaRPr>
            </a:p>
          </p:txBody>
        </p:sp>
        <p:sp>
          <p:nvSpPr>
            <p:cNvPr id="25" name="object 18"/>
            <p:cNvSpPr/>
            <p:nvPr/>
          </p:nvSpPr>
          <p:spPr>
            <a:xfrm>
              <a:off x="1050035" y="2202685"/>
              <a:ext cx="5039995" cy="204025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pPr algn="ctr"/>
              <a:endParaRPr dirty="0">
                <a:solidFill>
                  <a:schemeClr val="bg1"/>
                </a:solidFill>
                <a:latin typeface="宋体" panose="02010600030101010101" pitchFamily="2" charset="-122"/>
              </a:endParaRPr>
            </a:p>
          </p:txBody>
        </p:sp>
      </p:grpSp>
      <p:sp>
        <p:nvSpPr>
          <p:cNvPr id="28" name="矩形 27"/>
          <p:cNvSpPr/>
          <p:nvPr/>
        </p:nvSpPr>
        <p:spPr>
          <a:xfrm>
            <a:off x="6295390" y="1593850"/>
            <a:ext cx="5039995" cy="1212850"/>
          </a:xfrm>
          <a:prstGeom prst="rect">
            <a:avLst/>
          </a:prstGeom>
        </p:spPr>
        <p:txBody>
          <a:bodyPr wrap="square">
            <a:noAutofit/>
          </a:bodyPr>
          <a:lstStyle/>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可以替代目录内其他剂型药物，是临床治疗的必须药物，满足特殊人群的及时给药需求，</a:t>
            </a:r>
            <a:r>
              <a:rPr lang="zh-CN" altLang="en-US" sz="1400" dirty="0">
                <a:latin typeface="微软雅黑" panose="020B0503020204020204" pitchFamily="34" charset="-122"/>
                <a:ea typeface="微软雅黑" panose="020B0503020204020204" pitchFamily="34" charset="-122"/>
                <a:sym typeface="+mn-ea"/>
              </a:rPr>
              <a:t>起效快速，可以降低患者疾病负担。</a:t>
            </a:r>
            <a:endParaRPr lang="zh-CN" altLang="en-US" sz="1400" dirty="0">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纳入医保后可替代目录内已有品种，</a:t>
            </a:r>
            <a:r>
              <a:rPr lang="zh-CN" altLang="en-US" sz="1400" dirty="0">
                <a:latin typeface="微软雅黑" panose="020B0503020204020204" pitchFamily="34" charset="-122"/>
                <a:ea typeface="微软雅黑" panose="020B0503020204020204" pitchFamily="34" charset="-122"/>
                <a:sym typeface="+mn-ea"/>
              </a:rPr>
              <a:t>不增加医保负担，对医保基金影响有限、可控。</a:t>
            </a:r>
            <a:endParaRPr lang="zh-CN" altLang="en-US" sz="1400" dirty="0">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在国家卫计委印发的</a:t>
            </a:r>
            <a:r>
              <a:rPr lang="zh-CN" altLang="en-US" sz="1400" dirty="0">
                <a:latin typeface="微软雅黑" panose="020B0503020204020204" pitchFamily="34" charset="-122"/>
                <a:ea typeface="微软雅黑" panose="020B0503020204020204" pitchFamily="34" charset="-122"/>
              </a:rPr>
              <a:t>《首批鼓励研发申报儿童药品清单》目录，为市场短缺的儿童用药品，鼓励研制呋塞米口服液。</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835342" y="4446853"/>
            <a:ext cx="5039995" cy="2030095"/>
          </a:xfrm>
          <a:prstGeom prst="rect">
            <a:avLst/>
          </a:prstGeom>
        </p:spPr>
        <p:txBody>
          <a:bodyPr wrap="square">
            <a:spAutoFit/>
          </a:bodyPr>
          <a:lstStyle/>
          <a:p>
            <a:pPr marL="285750" indent="-285750" algn="l" fontAlgn="auto">
              <a:lnSpc>
                <a:spcPct val="100000"/>
              </a:lnSpc>
              <a:buClrTx/>
              <a:buSzTx/>
              <a:buFont typeface="Wingdings" panose="05000000000000000000" pitchFamily="2" charset="2"/>
              <a:buChar char="ü"/>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可填补目录内无呋塞米口服溶液剂型的空白</a:t>
            </a: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可弥补目录内呋塞</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米</a:t>
            </a:r>
            <a:r>
              <a:rPr lang="zh-CN"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无法满足吞咽困难的患者治疗需求的短板。</a:t>
            </a:r>
            <a:endParaRPr lang="zh-CN" altLang="en-US" sz="1400" b="1" dirty="0">
              <a:solidFill>
                <a:srgbClr val="C00000"/>
              </a:solidFill>
              <a:latin typeface="微软雅黑" panose="020B0503020204020204" pitchFamily="34" charset="-122"/>
              <a:ea typeface="微软雅黑" panose="020B0503020204020204" pitchFamily="34" charset="-122"/>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sym typeface="+mn-ea"/>
              </a:rPr>
              <a:t>可弥补</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目录内呋塞米</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无法满足儿童患者</a:t>
            </a:r>
            <a:r>
              <a:rPr lang="zh-CN" altLang="en-US" sz="1400" b="1" dirty="0">
                <a:solidFill>
                  <a:srgbClr val="C00000"/>
                </a:solidFill>
                <a:latin typeface="微软雅黑" panose="020B0503020204020204" pitchFamily="34" charset="-122"/>
                <a:ea typeface="微软雅黑" panose="020B0503020204020204" pitchFamily="34" charset="-122"/>
                <a:sym typeface="+mn-ea"/>
              </a:rPr>
              <a:t>小剂量</a:t>
            </a:r>
            <a:r>
              <a:rPr lang="zh-CN" altLang="en-US" sz="1400" b="1" dirty="0">
                <a:solidFill>
                  <a:srgbClr val="C00000"/>
                </a:solidFill>
                <a:latin typeface="微软雅黑" panose="020B0503020204020204" pitchFamily="34" charset="-122"/>
                <a:ea typeface="微软雅黑" panose="020B0503020204020204" pitchFamily="34" charset="-122"/>
                <a:sym typeface="+mn-ea"/>
              </a:rPr>
              <a:t>的短板。</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sym typeface="+mn-ea"/>
              </a:rPr>
              <a:t>可弥补</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目录内呋塞米</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a:t>
            </a:r>
            <a:r>
              <a:rPr lang="zh-CN" altLang="en-US" sz="1400" b="1" dirty="0">
                <a:solidFill>
                  <a:srgbClr val="C00000"/>
                </a:solidFill>
                <a:latin typeface="微软雅黑" panose="020B0503020204020204" pitchFamily="34" charset="-122"/>
                <a:ea typeface="微软雅黑" panose="020B0503020204020204" pitchFamily="34" charset="-122"/>
                <a:sym typeface="+mn-ea"/>
              </a:rPr>
              <a:t>患者灵活剂量、精准剂量的短板。</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6370131" y="4797981"/>
            <a:ext cx="5039995" cy="953135"/>
          </a:xfrm>
          <a:prstGeom prst="rect">
            <a:avLst/>
          </a:prstGeom>
        </p:spPr>
        <p:txBody>
          <a:bodyPr wrap="square">
            <a:spAutoFit/>
          </a:bodyPr>
          <a:lstStyle/>
          <a:p>
            <a:pPr marL="285750" indent="-285750">
              <a:buFont typeface="Wingdings" panose="05000000000000000000" charset="0"/>
              <a:buChar char="ü"/>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呋塞米适应症明确，用法用量根据患者年龄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体重明确用药剂量，不会滥用或超适应症使用。</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Wingdings" panose="05000000000000000000" charset="0"/>
              <a:buChar char="ü"/>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针对儿童特别设计有儿童安全阻开盖，降低患者误用风险。</a:t>
            </a:r>
            <a:endPar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rPr>
              <a:t>药物自配备给药器，方便。</a:t>
            </a:r>
            <a:endParaRPr lang="zh-CN" altLang="en-US" sz="1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5025" y="1681480"/>
            <a:ext cx="4830445" cy="1058545"/>
          </a:xfrm>
          <a:prstGeom prst="rect">
            <a:avLst/>
          </a:prstGeom>
          <a:noFill/>
        </p:spPr>
        <p:txBody>
          <a:bodyPr wrap="square" rtlCol="0">
            <a:noAutofit/>
          </a:bodyPr>
          <a:p>
            <a:pPr indent="0" algn="just">
              <a:spcAft>
                <a:spcPts val="0"/>
              </a:spcAft>
              <a:buFont typeface="Arial" panose="020B0604020202020204" pitchFamily="34" charset="0"/>
              <a:buNone/>
            </a:pPr>
            <a:r>
              <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儿童患者及吞咽困难患者的关注</a:t>
            </a:r>
            <a:r>
              <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20204" pitchFamily="34" charset="0"/>
              <a:buNone/>
            </a:pP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Wingdings" panose="05000000000000000000" charset="0"/>
              <a:buChar char="ü"/>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心源性水肿常见于心力衰竭，主要表现为呼吸困难、疲乏和液体潴留。</a:t>
            </a:r>
            <a:r>
              <a:rPr lang="zh-CN"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心衰也是儿科临床常见的急危重症之一，也是导致儿童死亡的重要原因之一</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Wingdings" panose="05000000000000000000" charset="0"/>
              <a:buChar char="ü"/>
            </a:pP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肾源性水肿是由于肾脏疾病导致体内水钠潴留，引起组织疏松部分不同程度的水肿。</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学龄儿童（6~14岁）肾脏疾病是临床常见病和多发病，如不及时进行干预治疗，可导致儿童期或成年期终末期肾病的发生</a:t>
            </a:r>
            <a:endParaRPr lang="zh-CN" altLang="en-US" sz="1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98460" y="2201299"/>
            <a:ext cx="982934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感谢您的关注</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4" name="文本框 3"/>
          <p:cNvSpPr txBox="1"/>
          <p:nvPr/>
        </p:nvSpPr>
        <p:spPr>
          <a:xfrm>
            <a:off x="9304655" y="2305685"/>
            <a:ext cx="2736850" cy="645160"/>
          </a:xfrm>
          <a:prstGeom prst="rect">
            <a:avLst/>
          </a:prstGeom>
          <a:noFill/>
        </p:spPr>
        <p:txBody>
          <a:bodyPr wrap="square" rtlCol="0">
            <a:spAutoFit/>
          </a:bodyPr>
          <a:lstStyle/>
          <a:p>
            <a:pPr>
              <a:lnSpc>
                <a:spcPct val="150000"/>
              </a:lnSpc>
            </a:pPr>
            <a:r>
              <a:rPr lang="zh-CN" sz="2400" b="1" dirty="0">
                <a:solidFill>
                  <a:schemeClr val="accent1"/>
                </a:solidFill>
                <a:latin typeface="微软雅黑" panose="020B0503020204020204" pitchFamily="34" charset="-122"/>
                <a:ea typeface="微软雅黑" panose="020B0503020204020204" pitchFamily="34" charset="-122"/>
              </a:rPr>
              <a:t>呋塞米</a:t>
            </a:r>
            <a:r>
              <a:rPr lang="zh-CN" altLang="en-US" sz="2400" b="1" dirty="0">
                <a:solidFill>
                  <a:schemeClr val="accent1"/>
                </a:solidFill>
                <a:latin typeface="微软雅黑" panose="020B0503020204020204" pitchFamily="34" charset="-122"/>
                <a:ea typeface="微软雅黑" panose="020B0503020204020204" pitchFamily="34" charset="-122"/>
              </a:rPr>
              <a:t>口服溶液</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tags/tag1.xml><?xml version="1.0" encoding="utf-8"?>
<p:tagLst xmlns:p="http://schemas.openxmlformats.org/presentationml/2006/main">
  <p:tag name="TABLE_ENDDRAG_ORIGIN_RECT" val="446*452"/>
  <p:tag name="TABLE_ENDDRAG_RECT" val="29*74*446*452"/>
</p:tagLst>
</file>

<file path=ppt/tags/tag10.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1.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2.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3.xml><?xml version="1.0" encoding="utf-8"?>
<p:tagLst xmlns:p="http://schemas.openxmlformats.org/presentationml/2006/main">
  <p:tag name="commondata" val="eyJoZGlkIjoiZDQ1MDA1YTA0Y2ZlMjcyMDIxYTVmMzBiMTU5MDFjZDUifQ=="/>
  <p:tag name="resource_record_key" val="{&quot;29&quot;:[20426248]}"/>
</p:tagLst>
</file>

<file path=ppt/tags/tag2.xml><?xml version="1.0" encoding="utf-8"?>
<p:tagLst xmlns:p="http://schemas.openxmlformats.org/presentationml/2006/main">
  <p:tag name="TABLE_ENDDRAG_ORIGIN_RECT" val="424*452"/>
  <p:tag name="TABLE_ENDDRAG_RECT" val="489*74*424*452"/>
</p:tagLst>
</file>

<file path=ppt/tags/tag3.xml><?xml version="1.0" encoding="utf-8"?>
<p:tagLst xmlns:p="http://schemas.openxmlformats.org/presentationml/2006/main">
  <p:tag name="TABLE_ENDDRAG_ORIGIN_RECT" val="405*426"/>
  <p:tag name="TABLE_ENDDRAG_RECT" val="496*78*405*426"/>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RESOURCE_RECORD_KEY" val="{&quot;29&quot;:[20426248]}"/>
</p:tagLst>
</file>

<file path=ppt/tags/tag7.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8.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9.xml><?xml version="1.0" encoding="utf-8"?>
<p:tagLst xmlns:p="http://schemas.openxmlformats.org/presentationml/2006/main">
  <p:tag name="KSO_WM_DIAGRAM_VIRTUALLY_FRAME" val="{&quot;height&quot;:659.3171653543308,&quot;left&quot;:83.14992125984251,&quot;top&quot;:94.03716535433071,&quot;width&quot;:847.60007874015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3401</Words>
  <Application>WPS 演示</Application>
  <PresentationFormat>宽屏</PresentationFormat>
  <Paragraphs>256</Paragraphs>
  <Slides>9</Slides>
  <Notes>4</Notes>
  <HiddenSlides>0</HiddenSlides>
  <MMClips>2</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9</vt:i4>
      </vt:variant>
    </vt:vector>
  </HeadingPairs>
  <TitlesOfParts>
    <vt:vector size="24" baseType="lpstr">
      <vt:lpstr>Arial</vt:lpstr>
      <vt:lpstr>宋体</vt:lpstr>
      <vt:lpstr>Wingdings</vt:lpstr>
      <vt:lpstr>微软雅黑</vt:lpstr>
      <vt:lpstr>Calibri</vt:lpstr>
      <vt:lpstr>Roboto Light</vt:lpstr>
      <vt:lpstr>Impact</vt:lpstr>
      <vt:lpstr>Arial</vt:lpstr>
      <vt:lpstr>等线</vt:lpstr>
      <vt:lpstr>Times New Roman</vt:lpstr>
      <vt:lpstr>Wingdings</vt:lpstr>
      <vt:lpstr>Segoe Print</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 琳波</dc:creator>
  <cp:lastModifiedBy>小蒙蒙猪</cp:lastModifiedBy>
  <cp:revision>101</cp:revision>
  <dcterms:created xsi:type="dcterms:W3CDTF">2023-07-03T03:23:00Z</dcterms:created>
  <dcterms:modified xsi:type="dcterms:W3CDTF">2024-07-04T03:22:17Z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1DE3FD8657D648AAAC95E0EA6C658E51_12</vt:lpwstr>
  </property>
  <property fmtid="{D5CDD505-2E9C-101B-9397-08002B2CF9AE}" pid="3" name="KSOProductBuildVer">
    <vt:lpwstr>2052-12.1.0.17133</vt:lpwstr>
  </property>
</Properties>
</file>