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heme/theme2.xml" ContentType="application/vnd.openxmlformats-officedocument.theme+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notesSlides/notesSlide1.xml" ContentType="application/vnd.openxmlformats-officedocument.presentationml.notesSlide+xml"/>
  <Override PartName="/ppt/tags/tag19.xml" ContentType="application/vnd.openxmlformats-officedocument.presentationml.tags+xml"/>
  <Override PartName="/ppt/tags/tag20.xml" ContentType="application/vnd.openxmlformats-officedocument.presentationml.tags+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drawings/drawing1.xml" ContentType="application/vnd.openxmlformats-officedocument.drawingml.chartshapes+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drawings/drawing2.xml" ContentType="application/vnd.openxmlformats-officedocument.drawingml.chartshapes+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drawings/drawing3.xml" ContentType="application/vnd.openxmlformats-officedocument.drawingml.chartshapes+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drawings/drawing4.xml" ContentType="application/vnd.openxmlformats-officedocument.drawingml.chartshapes+xml"/>
  <Override PartName="/ppt/notesSlides/notesSlide5.xml" ContentType="application/vnd.openxmlformats-officedocument.presentationml.notesSlide+xml"/>
  <Override PartName="/ppt/tags/tag21.xml" ContentType="application/vnd.openxmlformats-officedocument.presentationml.tags+xml"/>
  <Override PartName="/ppt/tags/tag22.xml" ContentType="application/vnd.openxmlformats-officedocument.presentationml.tags+xml"/>
  <Override PartName="/ppt/notesSlides/notesSlide6.xml" ContentType="application/vnd.openxmlformats-officedocument.presentationml.notesSlide+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12"/>
  </p:notesMasterIdLst>
  <p:sldIdLst>
    <p:sldId id="10706074" r:id="rId2"/>
    <p:sldId id="10706073" r:id="rId3"/>
    <p:sldId id="10706075" r:id="rId4"/>
    <p:sldId id="10706089" r:id="rId5"/>
    <p:sldId id="10706076" r:id="rId6"/>
    <p:sldId id="10706091" r:id="rId7"/>
    <p:sldId id="10706077" r:id="rId8"/>
    <p:sldId id="10706079" r:id="rId9"/>
    <p:sldId id="10706080" r:id="rId10"/>
    <p:sldId id="10706087" r:id="rId11"/>
  </p:sldIdLst>
  <p:sldSz cx="12192000" cy="6858000"/>
  <p:notesSz cx="6858000" cy="9144000"/>
  <p:custDataLst>
    <p:tags r:id="rId13"/>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6A9B6"/>
    <a:srgbClr val="1903E7"/>
    <a:srgbClr val="3C28FC"/>
    <a:srgbClr val="1403B9"/>
    <a:srgbClr val="07BBC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2838BEF-8BB2-4498-84A7-C5851F593DF1}" styleName="中度样式 4 - 强调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7DF18680-E054-41AD-8BC1-D1AEF772440D}" styleName="中度样式 2 - 强调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83" autoAdjust="0"/>
    <p:restoredTop sz="93945" autoAdjust="0"/>
  </p:normalViewPr>
  <p:slideViewPr>
    <p:cSldViewPr snapToGrid="0">
      <p:cViewPr varScale="1">
        <p:scale>
          <a:sx n="108" d="100"/>
          <a:sy n="108" d="100"/>
        </p:scale>
        <p:origin x="714" y="10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gs" Target="tags/tag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oleObject" Target="file:///F:\&#33298;&#27888;&#31070;&#36164;&#26009;\&#33298;&#20134;&#28165;\&#32858;&#20057;&#20108;&#37255;&#30005;&#35299;&#36136;&#25955;&#25991;&#29486;&#24211;%20(&#27719;&#24635;)20220701.xlsx" TargetMode="Externa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chartUserShapes" Target="../drawings/drawing1.xml"/></Relationships>
</file>

<file path=ppt/charts/_rels/chart2.xml.rels><?xml version="1.0" encoding="UTF-8" standalone="yes"?>
<Relationships xmlns="http://schemas.openxmlformats.org/package/2006/relationships"><Relationship Id="rId3" Type="http://schemas.openxmlformats.org/officeDocument/2006/relationships/oleObject" Target="file:///F:\&#33298;&#27888;&#31070;&#36164;&#26009;\&#33298;&#20134;&#28165;\&#32858;&#20057;&#20108;&#37255;&#30005;&#35299;&#36136;&#25955;&#25991;&#29486;&#24211;%20(&#27719;&#24635;)20220701.xlsx" TargetMode="Externa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chartUserShapes" Target="../drawings/drawing2.xml"/></Relationships>
</file>

<file path=ppt/charts/_rels/chart3.xml.rels><?xml version="1.0" encoding="UTF-8" standalone="yes"?>
<Relationships xmlns="http://schemas.openxmlformats.org/package/2006/relationships"><Relationship Id="rId3" Type="http://schemas.openxmlformats.org/officeDocument/2006/relationships/oleObject" Target="file:///F:\&#33298;&#27888;&#31070;&#36164;&#26009;\&#33298;&#20134;&#28165;\&#32858;&#20057;&#20108;&#37255;&#30005;&#35299;&#36136;&#25955;&#25991;&#29486;&#24211;%20(&#27719;&#24635;)20220701.xlsx" TargetMode="External"/><Relationship Id="rId2" Type="http://schemas.microsoft.com/office/2011/relationships/chartColorStyle" Target="colors3.xml"/><Relationship Id="rId1" Type="http://schemas.microsoft.com/office/2011/relationships/chartStyle" Target="style3.xml"/><Relationship Id="rId4" Type="http://schemas.openxmlformats.org/officeDocument/2006/relationships/chartUserShapes" Target="../drawings/drawing3.xml"/></Relationships>
</file>

<file path=ppt/charts/_rels/chart4.xml.rels><?xml version="1.0" encoding="UTF-8" standalone="yes"?>
<Relationships xmlns="http://schemas.openxmlformats.org/package/2006/relationships"><Relationship Id="rId3" Type="http://schemas.openxmlformats.org/officeDocument/2006/relationships/oleObject" Target="file:///F:\&#33298;&#27888;&#31070;&#36164;&#26009;\&#33298;&#20134;&#28165;\&#32858;&#20057;&#20108;&#37255;&#30005;&#35299;&#36136;&#25955;&#25991;&#29486;&#24211;%20(&#27719;&#24635;)20220701.xlsx" TargetMode="External"/><Relationship Id="rId2" Type="http://schemas.microsoft.com/office/2011/relationships/chartColorStyle" Target="colors4.xml"/><Relationship Id="rId1" Type="http://schemas.microsoft.com/office/2011/relationships/chartStyle" Target="style4.xml"/><Relationship Id="rId4" Type="http://schemas.openxmlformats.org/officeDocument/2006/relationships/chartUserShapes" Target="../drawings/drawing4.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lang="zh-CN" sz="1200" b="1" i="0" u="none" strike="noStrike" kern="1200" spc="0" baseline="0">
              <a:solidFill>
                <a:schemeClr val="tx1">
                  <a:lumMod val="65000"/>
                  <a:lumOff val="35000"/>
                </a:schemeClr>
              </a:solidFill>
              <a:latin typeface="微软雅黑" panose="020B0503020204020204" pitchFamily="34" charset="-122"/>
              <a:ea typeface="微软雅黑" panose="020B0503020204020204" pitchFamily="34" charset="-122"/>
              <a:cs typeface="+mn-cs"/>
            </a:defRPr>
          </a:pPr>
          <a:endParaRPr lang="zh-CN"/>
        </a:p>
      </c:txPr>
    </c:title>
    <c:autoTitleDeleted val="0"/>
    <c:plotArea>
      <c:layout/>
      <c:barChart>
        <c:barDir val="col"/>
        <c:grouping val="clustered"/>
        <c:varyColors val="0"/>
        <c:ser>
          <c:idx val="0"/>
          <c:order val="0"/>
          <c:tx>
            <c:strRef>
              <c:f>Sheet1!$B$2</c:f>
              <c:strCache>
                <c:ptCount val="1"/>
                <c:pt idx="0">
                  <c:v>平均排便频率</c:v>
                </c:pt>
              </c:strCache>
            </c:strRef>
          </c:tx>
          <c:spPr>
            <a:solidFill>
              <a:schemeClr val="accent2"/>
            </a:solidFill>
            <a:ln>
              <a:noFill/>
            </a:ln>
            <a:effectLst/>
          </c:spPr>
          <c:invertIfNegative val="0"/>
          <c:dPt>
            <c:idx val="0"/>
            <c:invertIfNegative val="0"/>
            <c:bubble3D val="0"/>
            <c:spPr>
              <a:solidFill>
                <a:schemeClr val="accent6">
                  <a:lumMod val="75000"/>
                </a:schemeClr>
              </a:solidFill>
              <a:ln>
                <a:noFill/>
              </a:ln>
              <a:effectLst/>
            </c:spPr>
            <c:extLst>
              <c:ext xmlns:c16="http://schemas.microsoft.com/office/drawing/2014/chart" uri="{C3380CC4-5D6E-409C-BE32-E72D297353CC}">
                <c16:uniqueId val="{00000001-9D77-4B8E-8ED3-6A327EE0D69B}"/>
              </c:ext>
            </c:extLst>
          </c:dPt>
          <c:dPt>
            <c:idx val="1"/>
            <c:invertIfNegative val="0"/>
            <c:bubble3D val="0"/>
            <c:spPr>
              <a:solidFill>
                <a:srgbClr val="00B050"/>
              </a:solidFill>
              <a:ln>
                <a:noFill/>
              </a:ln>
              <a:effectLst/>
            </c:spPr>
            <c:extLst>
              <c:ext xmlns:c16="http://schemas.microsoft.com/office/drawing/2014/chart" uri="{C3380CC4-5D6E-409C-BE32-E72D297353CC}">
                <c16:uniqueId val="{00000003-9D77-4B8E-8ED3-6A327EE0D69B}"/>
              </c:ext>
            </c:extLst>
          </c:dPt>
          <c:dLbls>
            <c:spPr>
              <a:noFill/>
              <a:ln>
                <a:noFill/>
              </a:ln>
              <a:effectLst/>
            </c:spPr>
            <c:txPr>
              <a:bodyPr rot="0" spcFirstLastPara="1" vertOverflow="ellipsis" vert="horz" wrap="square" lIns="38100" tIns="19050" rIns="38100" bIns="19050" anchor="ctr" anchorCtr="1">
                <a:spAutoFit/>
              </a:bodyPr>
              <a:lstStyle/>
              <a:p>
                <a:pPr>
                  <a:defRPr lang="zh-CN" sz="1195" b="1" i="0" u="none" strike="noStrike" kern="1200" baseline="0">
                    <a:solidFill>
                      <a:schemeClr val="tx1">
                        <a:lumMod val="75000"/>
                        <a:lumOff val="25000"/>
                      </a:schemeClr>
                    </a:solidFill>
                    <a:latin typeface="+mn-lt"/>
                    <a:ea typeface="+mn-ea"/>
                    <a:cs typeface="+mn-cs"/>
                  </a:defRPr>
                </a:pPr>
                <a:endParaRPr lang="zh-CN"/>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Sheet1!$A$3:$A$4</c:f>
              <c:strCache>
                <c:ptCount val="2"/>
                <c:pt idx="0">
                  <c:v>PEG3350</c:v>
                </c:pt>
                <c:pt idx="1">
                  <c:v>乳果糖</c:v>
                </c:pt>
              </c:strCache>
            </c:strRef>
          </c:cat>
          <c:val>
            <c:numRef>
              <c:f>Sheet1!$B$3:$B$4</c:f>
              <c:numCache>
                <c:formatCode>General</c:formatCode>
                <c:ptCount val="2"/>
                <c:pt idx="0">
                  <c:v>1.3</c:v>
                </c:pt>
                <c:pt idx="1">
                  <c:v>0.9</c:v>
                </c:pt>
              </c:numCache>
            </c:numRef>
          </c:val>
          <c:extLst>
            <c:ext xmlns:c16="http://schemas.microsoft.com/office/drawing/2014/chart" uri="{C3380CC4-5D6E-409C-BE32-E72D297353CC}">
              <c16:uniqueId val="{00000004-9D77-4B8E-8ED3-6A327EE0D69B}"/>
            </c:ext>
          </c:extLst>
        </c:ser>
        <c:dLbls>
          <c:showLegendKey val="0"/>
          <c:showVal val="1"/>
          <c:showCatName val="0"/>
          <c:showSerName val="0"/>
          <c:showPercent val="0"/>
          <c:showBubbleSize val="0"/>
        </c:dLbls>
        <c:gapWidth val="219"/>
        <c:overlap val="-27"/>
        <c:axId val="1657528383"/>
        <c:axId val="1657540863"/>
      </c:barChart>
      <c:catAx>
        <c:axId val="1657528383"/>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lang="zh-CN" sz="1195" b="1" i="0" u="none" strike="noStrike" kern="1200" baseline="0">
                <a:solidFill>
                  <a:schemeClr val="tx1">
                    <a:lumMod val="65000"/>
                    <a:lumOff val="35000"/>
                  </a:schemeClr>
                </a:solidFill>
                <a:latin typeface="+mn-lt"/>
                <a:ea typeface="+mn-ea"/>
                <a:cs typeface="+mn-cs"/>
              </a:defRPr>
            </a:pPr>
            <a:endParaRPr lang="zh-CN"/>
          </a:p>
        </c:txPr>
        <c:crossAx val="1657540863"/>
        <c:crosses val="autoZero"/>
        <c:auto val="1"/>
        <c:lblAlgn val="ctr"/>
        <c:lblOffset val="100"/>
        <c:noMultiLvlLbl val="0"/>
      </c:catAx>
      <c:valAx>
        <c:axId val="1657540863"/>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lang="zh-CN" sz="1195" b="1" i="0" u="none" strike="noStrike" kern="1200" baseline="0">
                <a:solidFill>
                  <a:schemeClr val="tx1">
                    <a:lumMod val="65000"/>
                    <a:lumOff val="35000"/>
                  </a:schemeClr>
                </a:solidFill>
                <a:latin typeface="+mn-lt"/>
                <a:ea typeface="+mn-ea"/>
                <a:cs typeface="+mn-cs"/>
              </a:defRPr>
            </a:pPr>
            <a:endParaRPr lang="zh-CN"/>
          </a:p>
        </c:txPr>
        <c:crossAx val="1657528383"/>
        <c:crosses val="autoZero"/>
        <c:crossBetween val="between"/>
      </c:valAx>
      <c:spPr>
        <a:noFill/>
        <a:ln>
          <a:noFill/>
        </a:ln>
        <a:effectLst/>
      </c:spPr>
    </c:plotArea>
    <c:plotVisOnly val="1"/>
    <c:dispBlanksAs val="gap"/>
    <c:showDLblsOverMax val="0"/>
  </c:chart>
  <c:spPr>
    <a:noFill/>
    <a:ln>
      <a:noFill/>
    </a:ln>
    <a:effectLst/>
  </c:spPr>
  <c:txPr>
    <a:bodyPr/>
    <a:lstStyle/>
    <a:p>
      <a:pPr>
        <a:defRPr lang="zh-CN"/>
      </a:pPr>
      <a:endParaRPr lang="zh-CN"/>
    </a:p>
  </c:txPr>
  <c:externalData r:id="rId3">
    <c:autoUpdate val="0"/>
  </c:externalData>
  <c:userShapes r:id="rId4"/>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lang="zh-CN" sz="1200" b="1" i="0" u="none" strike="noStrike" kern="1200" spc="0" baseline="0">
                <a:solidFill>
                  <a:schemeClr val="tx1">
                    <a:lumMod val="65000"/>
                    <a:lumOff val="35000"/>
                  </a:schemeClr>
                </a:solidFill>
                <a:latin typeface="微软雅黑" panose="020B0503020204020204" pitchFamily="34" charset="-122"/>
                <a:ea typeface="微软雅黑" panose="020B0503020204020204" pitchFamily="34" charset="-122"/>
                <a:cs typeface="+mn-cs"/>
              </a:defRPr>
            </a:pPr>
            <a:r>
              <a:rPr lang="zh-CN" altLang="en-US" sz="1200" b="1" dirty="0" smtClean="0">
                <a:latin typeface="微软雅黑" panose="020B0503020204020204" pitchFamily="34" charset="-122"/>
                <a:ea typeface="微软雅黑" panose="020B0503020204020204" pitchFamily="34" charset="-122"/>
              </a:rPr>
              <a:t>大便紧张的</a:t>
            </a:r>
            <a:r>
              <a:rPr lang="zh-CN" altLang="en-US" sz="1200" b="1" dirty="0">
                <a:latin typeface="微软雅黑" panose="020B0503020204020204" pitchFamily="34" charset="-122"/>
                <a:ea typeface="微软雅黑" panose="020B0503020204020204" pitchFamily="34" charset="-122"/>
              </a:rPr>
              <a:t>日得分</a:t>
            </a:r>
            <a:endParaRPr lang="en-US" altLang="zh-CN" sz="1200" b="1" dirty="0">
              <a:latin typeface="微软雅黑" panose="020B0503020204020204" pitchFamily="34" charset="-122"/>
              <a:ea typeface="微软雅黑" panose="020B0503020204020204" pitchFamily="34" charset="-122"/>
            </a:endParaRPr>
          </a:p>
          <a:p>
            <a:pPr>
              <a:defRPr sz="1200" b="1">
                <a:latin typeface="微软雅黑" panose="020B0503020204020204" pitchFamily="34" charset="-122"/>
                <a:ea typeface="微软雅黑" panose="020B0503020204020204" pitchFamily="34" charset="-122"/>
              </a:defRPr>
            </a:pPr>
            <a:r>
              <a:rPr lang="zh-CN" altLang="en-US" sz="1200" b="1" dirty="0">
                <a:latin typeface="微软雅黑" panose="020B0503020204020204" pitchFamily="34" charset="-122"/>
                <a:ea typeface="微软雅黑" panose="020B0503020204020204" pitchFamily="34" charset="-122"/>
              </a:rPr>
              <a:t>中位数</a:t>
            </a:r>
          </a:p>
        </c:rich>
      </c:tx>
      <c:layout>
        <c:manualLayout>
          <c:xMode val="edge"/>
          <c:yMode val="edge"/>
          <c:x val="0.16182912751671699"/>
          <c:y val="4.6812013486576799E-2"/>
        </c:manualLayout>
      </c:layout>
      <c:overlay val="0"/>
      <c:spPr>
        <a:noFill/>
        <a:ln>
          <a:noFill/>
        </a:ln>
        <a:effectLst/>
      </c:spPr>
      <c:txPr>
        <a:bodyPr rot="0" spcFirstLastPara="1" vertOverflow="ellipsis" vert="horz" wrap="square" anchor="ctr" anchorCtr="1"/>
        <a:lstStyle/>
        <a:p>
          <a:pPr>
            <a:defRPr lang="zh-CN" sz="1200" b="1" i="0" u="none" strike="noStrike" kern="1200" spc="0" baseline="0">
              <a:solidFill>
                <a:schemeClr val="tx1">
                  <a:lumMod val="65000"/>
                  <a:lumOff val="35000"/>
                </a:schemeClr>
              </a:solidFill>
              <a:latin typeface="微软雅黑" panose="020B0503020204020204" pitchFamily="34" charset="-122"/>
              <a:ea typeface="微软雅黑" panose="020B0503020204020204" pitchFamily="34" charset="-122"/>
              <a:cs typeface="+mn-cs"/>
            </a:defRPr>
          </a:pPr>
          <a:endParaRPr lang="zh-CN"/>
        </a:p>
      </c:txPr>
    </c:title>
    <c:autoTitleDeleted val="0"/>
    <c:plotArea>
      <c:layout>
        <c:manualLayout>
          <c:layoutTarget val="inner"/>
          <c:xMode val="edge"/>
          <c:yMode val="edge"/>
          <c:x val="0.181052045711868"/>
          <c:y val="0.376271244976982"/>
          <c:w val="0.75839238621014904"/>
          <c:h val="0.43263163454779602"/>
        </c:manualLayout>
      </c:layout>
      <c:barChart>
        <c:barDir val="col"/>
        <c:grouping val="clustered"/>
        <c:varyColors val="0"/>
        <c:ser>
          <c:idx val="0"/>
          <c:order val="0"/>
          <c:tx>
            <c:strRef>
              <c:f>Sheet1!$B$6</c:f>
              <c:strCache>
                <c:ptCount val="1"/>
                <c:pt idx="0">
                  <c:v>大便拉伤得日得分中位数</c:v>
                </c:pt>
              </c:strCache>
            </c:strRef>
          </c:tx>
          <c:spPr>
            <a:solidFill>
              <a:schemeClr val="accent1"/>
            </a:solidFill>
            <a:ln>
              <a:noFill/>
            </a:ln>
            <a:effectLst/>
          </c:spPr>
          <c:invertIfNegative val="0"/>
          <c:dPt>
            <c:idx val="0"/>
            <c:invertIfNegative val="0"/>
            <c:bubble3D val="0"/>
            <c:spPr>
              <a:solidFill>
                <a:schemeClr val="accent6">
                  <a:lumMod val="75000"/>
                </a:schemeClr>
              </a:solidFill>
              <a:ln>
                <a:noFill/>
              </a:ln>
              <a:effectLst/>
            </c:spPr>
            <c:extLst>
              <c:ext xmlns:c16="http://schemas.microsoft.com/office/drawing/2014/chart" uri="{C3380CC4-5D6E-409C-BE32-E72D297353CC}">
                <c16:uniqueId val="{00000001-7548-4516-BF6E-30C1A1FD5F50}"/>
              </c:ext>
            </c:extLst>
          </c:dPt>
          <c:dPt>
            <c:idx val="1"/>
            <c:invertIfNegative val="0"/>
            <c:bubble3D val="0"/>
            <c:spPr>
              <a:solidFill>
                <a:srgbClr val="00B050"/>
              </a:solidFill>
              <a:ln>
                <a:noFill/>
              </a:ln>
              <a:effectLst/>
            </c:spPr>
            <c:extLst>
              <c:ext xmlns:c16="http://schemas.microsoft.com/office/drawing/2014/chart" uri="{C3380CC4-5D6E-409C-BE32-E72D297353CC}">
                <c16:uniqueId val="{00000003-7548-4516-BF6E-30C1A1FD5F50}"/>
              </c:ext>
            </c:extLst>
          </c:dPt>
          <c:dLbls>
            <c:spPr>
              <a:noFill/>
              <a:ln>
                <a:noFill/>
              </a:ln>
              <a:effectLst/>
            </c:spPr>
            <c:txPr>
              <a:bodyPr rot="0" spcFirstLastPara="1" vertOverflow="ellipsis" vert="horz" wrap="square" lIns="38100" tIns="19050" rIns="38100" bIns="19050" anchor="ctr" anchorCtr="1">
                <a:spAutoFit/>
              </a:bodyPr>
              <a:lstStyle/>
              <a:p>
                <a:pPr>
                  <a:defRPr lang="zh-CN" sz="1195" b="1" i="0" u="none" strike="noStrike" kern="1200" baseline="0">
                    <a:solidFill>
                      <a:schemeClr val="tx1">
                        <a:lumMod val="75000"/>
                        <a:lumOff val="25000"/>
                      </a:schemeClr>
                    </a:solidFill>
                    <a:latin typeface="+mn-lt"/>
                    <a:ea typeface="+mn-ea"/>
                    <a:cs typeface="+mn-cs"/>
                  </a:defRPr>
                </a:pPr>
                <a:endParaRPr lang="zh-CN"/>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Sheet1!$A$7:$A$8</c:f>
              <c:strCache>
                <c:ptCount val="2"/>
                <c:pt idx="0">
                  <c:v>PEG3350</c:v>
                </c:pt>
                <c:pt idx="1">
                  <c:v>乳果糖</c:v>
                </c:pt>
              </c:strCache>
            </c:strRef>
          </c:cat>
          <c:val>
            <c:numRef>
              <c:f>Sheet1!$B$7:$B$8</c:f>
              <c:numCache>
                <c:formatCode>General</c:formatCode>
                <c:ptCount val="2"/>
                <c:pt idx="0">
                  <c:v>0.5</c:v>
                </c:pt>
                <c:pt idx="1">
                  <c:v>1.2</c:v>
                </c:pt>
              </c:numCache>
            </c:numRef>
          </c:val>
          <c:extLst>
            <c:ext xmlns:c16="http://schemas.microsoft.com/office/drawing/2014/chart" uri="{C3380CC4-5D6E-409C-BE32-E72D297353CC}">
              <c16:uniqueId val="{00000004-7548-4516-BF6E-30C1A1FD5F50}"/>
            </c:ext>
          </c:extLst>
        </c:ser>
        <c:dLbls>
          <c:showLegendKey val="0"/>
          <c:showVal val="1"/>
          <c:showCatName val="0"/>
          <c:showSerName val="0"/>
          <c:showPercent val="0"/>
          <c:showBubbleSize val="0"/>
        </c:dLbls>
        <c:gapWidth val="219"/>
        <c:overlap val="-27"/>
        <c:axId val="1544907423"/>
        <c:axId val="1544914079"/>
      </c:barChart>
      <c:catAx>
        <c:axId val="1544907423"/>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lang="zh-CN" sz="1195" b="1" i="0" u="none" strike="noStrike" kern="1200" baseline="0">
                <a:solidFill>
                  <a:schemeClr val="tx1">
                    <a:lumMod val="65000"/>
                    <a:lumOff val="35000"/>
                  </a:schemeClr>
                </a:solidFill>
                <a:latin typeface="+mn-lt"/>
                <a:ea typeface="+mn-ea"/>
                <a:cs typeface="+mn-cs"/>
              </a:defRPr>
            </a:pPr>
            <a:endParaRPr lang="zh-CN"/>
          </a:p>
        </c:txPr>
        <c:crossAx val="1544914079"/>
        <c:crosses val="autoZero"/>
        <c:auto val="1"/>
        <c:lblAlgn val="ctr"/>
        <c:lblOffset val="100"/>
        <c:noMultiLvlLbl val="0"/>
      </c:catAx>
      <c:valAx>
        <c:axId val="1544914079"/>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lang="zh-CN" sz="1195" b="1" i="0" u="none" strike="noStrike" kern="1200" baseline="0">
                <a:solidFill>
                  <a:schemeClr val="tx1">
                    <a:lumMod val="65000"/>
                    <a:lumOff val="35000"/>
                  </a:schemeClr>
                </a:solidFill>
                <a:latin typeface="+mn-lt"/>
                <a:ea typeface="+mn-ea"/>
                <a:cs typeface="+mn-cs"/>
              </a:defRPr>
            </a:pPr>
            <a:endParaRPr lang="zh-CN"/>
          </a:p>
        </c:txPr>
        <c:crossAx val="1544907423"/>
        <c:crosses val="autoZero"/>
        <c:crossBetween val="between"/>
      </c:valAx>
      <c:spPr>
        <a:noFill/>
        <a:ln>
          <a:noFill/>
        </a:ln>
        <a:effectLst/>
      </c:spPr>
    </c:plotArea>
    <c:plotVisOnly val="1"/>
    <c:dispBlanksAs val="gap"/>
    <c:showDLblsOverMax val="0"/>
  </c:chart>
  <c:spPr>
    <a:noFill/>
    <a:ln>
      <a:noFill/>
    </a:ln>
    <a:effectLst/>
  </c:spPr>
  <c:txPr>
    <a:bodyPr/>
    <a:lstStyle/>
    <a:p>
      <a:pPr>
        <a:defRPr lang="zh-CN"/>
      </a:pPr>
      <a:endParaRPr lang="zh-CN"/>
    </a:p>
  </c:txPr>
  <c:externalData r:id="rId3">
    <c:autoUpdate val="0"/>
  </c:externalData>
  <c:userShapes r:id="rId4"/>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lang="zh-CN" sz="1100" b="1" i="0" u="none" strike="noStrike" kern="1200" spc="0" baseline="0">
                <a:solidFill>
                  <a:schemeClr val="tx1">
                    <a:lumMod val="65000"/>
                    <a:lumOff val="35000"/>
                  </a:schemeClr>
                </a:solidFill>
                <a:latin typeface="微软雅黑" panose="020B0503020204020204" pitchFamily="34" charset="-122"/>
                <a:ea typeface="微软雅黑" panose="020B0503020204020204" pitchFamily="34" charset="-122"/>
                <a:cs typeface="+mn-cs"/>
              </a:defRPr>
            </a:pPr>
            <a:r>
              <a:rPr lang="zh-CN" altLang="en-US" sz="1100" dirty="0" smtClean="0"/>
              <a:t>大便紧张评分</a:t>
            </a:r>
            <a:r>
              <a:rPr lang="en-US" altLang="zh-CN" sz="1100" dirty="0" smtClean="0"/>
              <a:t>&gt;1d</a:t>
            </a:r>
            <a:r>
              <a:rPr lang="zh-CN" altLang="en-US" sz="1100" dirty="0" smtClean="0"/>
              <a:t>的天数</a:t>
            </a:r>
            <a:endParaRPr lang="zh-CN" altLang="en-US" sz="1100" dirty="0"/>
          </a:p>
        </c:rich>
      </c:tx>
      <c:layout>
        <c:manualLayout>
          <c:xMode val="edge"/>
          <c:yMode val="edge"/>
          <c:x val="9.5847954258028903E-2"/>
          <c:y val="5.2439096464580802E-2"/>
        </c:manualLayout>
      </c:layout>
      <c:overlay val="0"/>
      <c:spPr>
        <a:noFill/>
        <a:ln>
          <a:noFill/>
        </a:ln>
        <a:effectLst/>
      </c:spPr>
      <c:txPr>
        <a:bodyPr rot="0" spcFirstLastPara="1" vertOverflow="ellipsis" vert="horz" wrap="square" anchor="ctr" anchorCtr="1"/>
        <a:lstStyle/>
        <a:p>
          <a:pPr>
            <a:defRPr lang="zh-CN" sz="1100" b="1" i="0" u="none" strike="noStrike" kern="1200" spc="0" baseline="0">
              <a:solidFill>
                <a:schemeClr val="tx1">
                  <a:lumMod val="65000"/>
                  <a:lumOff val="35000"/>
                </a:schemeClr>
              </a:solidFill>
              <a:latin typeface="微软雅黑" panose="020B0503020204020204" pitchFamily="34" charset="-122"/>
              <a:ea typeface="微软雅黑" panose="020B0503020204020204" pitchFamily="34" charset="-122"/>
              <a:cs typeface="+mn-cs"/>
            </a:defRPr>
          </a:pPr>
          <a:endParaRPr lang="zh-CN"/>
        </a:p>
      </c:txPr>
    </c:title>
    <c:autoTitleDeleted val="0"/>
    <c:plotArea>
      <c:layout/>
      <c:barChart>
        <c:barDir val="col"/>
        <c:grouping val="clustered"/>
        <c:varyColors val="0"/>
        <c:ser>
          <c:idx val="0"/>
          <c:order val="0"/>
          <c:tx>
            <c:strRef>
              <c:f>Sheet1!$B$10</c:f>
              <c:strCache>
                <c:ptCount val="1"/>
                <c:pt idx="0">
                  <c:v>评分大于1得天数</c:v>
                </c:pt>
              </c:strCache>
            </c:strRef>
          </c:tx>
          <c:spPr>
            <a:solidFill>
              <a:schemeClr val="accent1"/>
            </a:solidFill>
            <a:ln>
              <a:noFill/>
            </a:ln>
            <a:effectLst/>
          </c:spPr>
          <c:invertIfNegative val="0"/>
          <c:dPt>
            <c:idx val="0"/>
            <c:invertIfNegative val="0"/>
            <c:bubble3D val="0"/>
            <c:spPr>
              <a:solidFill>
                <a:schemeClr val="accent6">
                  <a:lumMod val="75000"/>
                </a:schemeClr>
              </a:solidFill>
              <a:ln>
                <a:noFill/>
              </a:ln>
              <a:effectLst/>
            </c:spPr>
            <c:extLst>
              <c:ext xmlns:c16="http://schemas.microsoft.com/office/drawing/2014/chart" uri="{C3380CC4-5D6E-409C-BE32-E72D297353CC}">
                <c16:uniqueId val="{00000001-D859-4846-BB90-98CABAC85551}"/>
              </c:ext>
            </c:extLst>
          </c:dPt>
          <c:dPt>
            <c:idx val="1"/>
            <c:invertIfNegative val="0"/>
            <c:bubble3D val="0"/>
            <c:spPr>
              <a:solidFill>
                <a:srgbClr val="00B050"/>
              </a:solidFill>
              <a:ln>
                <a:noFill/>
              </a:ln>
              <a:effectLst/>
            </c:spPr>
            <c:extLst>
              <c:ext xmlns:c16="http://schemas.microsoft.com/office/drawing/2014/chart" uri="{C3380CC4-5D6E-409C-BE32-E72D297353CC}">
                <c16:uniqueId val="{00000003-D859-4846-BB90-98CABAC85551}"/>
              </c:ext>
            </c:extLst>
          </c:dPt>
          <c:dLbls>
            <c:spPr>
              <a:noFill/>
              <a:ln>
                <a:noFill/>
              </a:ln>
              <a:effectLst/>
            </c:spPr>
            <c:txPr>
              <a:bodyPr rot="0" spcFirstLastPara="1" vertOverflow="ellipsis" vert="horz" wrap="square" lIns="38100" tIns="19050" rIns="38100" bIns="19050" anchor="ctr" anchorCtr="1">
                <a:spAutoFit/>
              </a:bodyPr>
              <a:lstStyle/>
              <a:p>
                <a:pPr>
                  <a:defRPr lang="zh-CN" sz="1195" b="1" i="0" u="none" strike="noStrike" kern="1200" baseline="0">
                    <a:solidFill>
                      <a:schemeClr val="tx1">
                        <a:lumMod val="75000"/>
                        <a:lumOff val="25000"/>
                      </a:schemeClr>
                    </a:solidFill>
                    <a:latin typeface="+mn-lt"/>
                    <a:ea typeface="+mn-ea"/>
                    <a:cs typeface="+mn-cs"/>
                  </a:defRPr>
                </a:pPr>
                <a:endParaRPr lang="zh-CN"/>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Sheet1!$A$11:$A$12</c:f>
              <c:strCache>
                <c:ptCount val="2"/>
                <c:pt idx="0">
                  <c:v>PEG3350</c:v>
                </c:pt>
                <c:pt idx="1">
                  <c:v>乳果糖</c:v>
                </c:pt>
              </c:strCache>
            </c:strRef>
          </c:cat>
          <c:val>
            <c:numRef>
              <c:f>Sheet1!$B$11:$B$12</c:f>
              <c:numCache>
                <c:formatCode>General</c:formatCode>
                <c:ptCount val="2"/>
                <c:pt idx="0">
                  <c:v>2.7</c:v>
                </c:pt>
                <c:pt idx="1">
                  <c:v>7</c:v>
                </c:pt>
              </c:numCache>
            </c:numRef>
          </c:val>
          <c:extLst>
            <c:ext xmlns:c16="http://schemas.microsoft.com/office/drawing/2014/chart" uri="{C3380CC4-5D6E-409C-BE32-E72D297353CC}">
              <c16:uniqueId val="{00000004-D859-4846-BB90-98CABAC85551}"/>
            </c:ext>
          </c:extLst>
        </c:ser>
        <c:dLbls>
          <c:showLegendKey val="0"/>
          <c:showVal val="1"/>
          <c:showCatName val="0"/>
          <c:showSerName val="0"/>
          <c:showPercent val="0"/>
          <c:showBubbleSize val="0"/>
        </c:dLbls>
        <c:gapWidth val="219"/>
        <c:overlap val="-27"/>
        <c:axId val="1544908255"/>
        <c:axId val="1544914495"/>
      </c:barChart>
      <c:catAx>
        <c:axId val="1544908255"/>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lang="zh-CN" sz="1195" b="1" i="0" u="none" strike="noStrike" kern="1200" baseline="0">
                <a:solidFill>
                  <a:schemeClr val="tx1">
                    <a:lumMod val="65000"/>
                    <a:lumOff val="35000"/>
                  </a:schemeClr>
                </a:solidFill>
                <a:latin typeface="+mn-lt"/>
                <a:ea typeface="+mn-ea"/>
                <a:cs typeface="+mn-cs"/>
              </a:defRPr>
            </a:pPr>
            <a:endParaRPr lang="zh-CN"/>
          </a:p>
        </c:txPr>
        <c:crossAx val="1544914495"/>
        <c:crosses val="autoZero"/>
        <c:auto val="1"/>
        <c:lblAlgn val="ctr"/>
        <c:lblOffset val="100"/>
        <c:noMultiLvlLbl val="0"/>
      </c:catAx>
      <c:valAx>
        <c:axId val="1544914495"/>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lang="zh-CN" sz="1195" b="1" i="0" u="none" strike="noStrike" kern="1200" baseline="0">
                <a:solidFill>
                  <a:schemeClr val="tx1">
                    <a:lumMod val="65000"/>
                    <a:lumOff val="35000"/>
                  </a:schemeClr>
                </a:solidFill>
                <a:latin typeface="+mn-lt"/>
                <a:ea typeface="+mn-ea"/>
                <a:cs typeface="+mn-cs"/>
              </a:defRPr>
            </a:pPr>
            <a:endParaRPr lang="zh-CN"/>
          </a:p>
        </c:txPr>
        <c:crossAx val="1544908255"/>
        <c:crosses val="autoZero"/>
        <c:crossBetween val="between"/>
      </c:valAx>
      <c:spPr>
        <a:noFill/>
        <a:ln>
          <a:noFill/>
        </a:ln>
        <a:effectLst/>
      </c:spPr>
    </c:plotArea>
    <c:plotVisOnly val="1"/>
    <c:dispBlanksAs val="gap"/>
    <c:showDLblsOverMax val="0"/>
  </c:chart>
  <c:spPr>
    <a:noFill/>
    <a:ln>
      <a:noFill/>
    </a:ln>
    <a:effectLst/>
  </c:spPr>
  <c:txPr>
    <a:bodyPr/>
    <a:lstStyle/>
    <a:p>
      <a:pPr>
        <a:defRPr lang="zh-CN"/>
      </a:pPr>
      <a:endParaRPr lang="zh-CN"/>
    </a:p>
  </c:txPr>
  <c:externalData r:id="rId3">
    <c:autoUpdate val="0"/>
  </c:externalData>
  <c:userShapes r:id="rId4"/>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lang="zh-CN" sz="1200" b="1" i="0" u="none" strike="noStrike" kern="1200" spc="0" baseline="0">
                <a:solidFill>
                  <a:schemeClr val="tx1">
                    <a:lumMod val="65000"/>
                    <a:lumOff val="35000"/>
                  </a:schemeClr>
                </a:solidFill>
                <a:latin typeface="微软雅黑" panose="020B0503020204020204" pitchFamily="34" charset="-122"/>
                <a:ea typeface="微软雅黑" panose="020B0503020204020204" pitchFamily="34" charset="-122"/>
                <a:cs typeface="+mn-cs"/>
              </a:defRPr>
            </a:pPr>
            <a:r>
              <a:rPr lang="zh-CN" altLang="en-US" sz="1200" b="1" dirty="0"/>
              <a:t>研究期间用栓剂或灌肠剂的患者比</a:t>
            </a:r>
          </a:p>
        </c:rich>
      </c:tx>
      <c:layout>
        <c:manualLayout>
          <c:xMode val="edge"/>
          <c:yMode val="edge"/>
          <c:x val="0.114694212619411"/>
          <c:y val="2.9808470018077501E-2"/>
        </c:manualLayout>
      </c:layout>
      <c:overlay val="0"/>
      <c:spPr>
        <a:noFill/>
        <a:ln>
          <a:noFill/>
        </a:ln>
        <a:effectLst/>
      </c:spPr>
      <c:txPr>
        <a:bodyPr rot="0" spcFirstLastPara="1" vertOverflow="ellipsis" vert="horz" wrap="square" anchor="ctr" anchorCtr="1"/>
        <a:lstStyle/>
        <a:p>
          <a:pPr>
            <a:defRPr lang="zh-CN" sz="1200" b="1" i="0" u="none" strike="noStrike" kern="1200" spc="0" baseline="0">
              <a:solidFill>
                <a:schemeClr val="tx1">
                  <a:lumMod val="65000"/>
                  <a:lumOff val="35000"/>
                </a:schemeClr>
              </a:solidFill>
              <a:latin typeface="微软雅黑" panose="020B0503020204020204" pitchFamily="34" charset="-122"/>
              <a:ea typeface="微软雅黑" panose="020B0503020204020204" pitchFamily="34" charset="-122"/>
              <a:cs typeface="+mn-cs"/>
            </a:defRPr>
          </a:pPr>
          <a:endParaRPr lang="zh-CN"/>
        </a:p>
      </c:txPr>
    </c:title>
    <c:autoTitleDeleted val="0"/>
    <c:plotArea>
      <c:layout/>
      <c:barChart>
        <c:barDir val="col"/>
        <c:grouping val="clustered"/>
        <c:varyColors val="0"/>
        <c:ser>
          <c:idx val="0"/>
          <c:order val="0"/>
          <c:tx>
            <c:strRef>
              <c:f>Sheet1!$B$18</c:f>
              <c:strCache>
                <c:ptCount val="1"/>
                <c:pt idx="0">
                  <c:v>研究期间用栓剂或灌肠剂得患者比</c:v>
                </c:pt>
              </c:strCache>
            </c:strRef>
          </c:tx>
          <c:spPr>
            <a:solidFill>
              <a:schemeClr val="accent1"/>
            </a:solidFill>
            <a:ln>
              <a:noFill/>
            </a:ln>
            <a:effectLst/>
          </c:spPr>
          <c:invertIfNegative val="0"/>
          <c:dPt>
            <c:idx val="0"/>
            <c:invertIfNegative val="0"/>
            <c:bubble3D val="0"/>
            <c:spPr>
              <a:solidFill>
                <a:schemeClr val="accent6">
                  <a:lumMod val="75000"/>
                </a:schemeClr>
              </a:solidFill>
              <a:ln>
                <a:noFill/>
              </a:ln>
              <a:effectLst/>
            </c:spPr>
            <c:extLst>
              <c:ext xmlns:c16="http://schemas.microsoft.com/office/drawing/2014/chart" uri="{C3380CC4-5D6E-409C-BE32-E72D297353CC}">
                <c16:uniqueId val="{00000001-3BF7-462F-B4C7-FA436B6C2559}"/>
              </c:ext>
            </c:extLst>
          </c:dPt>
          <c:dPt>
            <c:idx val="1"/>
            <c:invertIfNegative val="0"/>
            <c:bubble3D val="0"/>
            <c:spPr>
              <a:solidFill>
                <a:srgbClr val="00B050"/>
              </a:solidFill>
              <a:ln>
                <a:noFill/>
              </a:ln>
              <a:effectLst/>
            </c:spPr>
            <c:extLst>
              <c:ext xmlns:c16="http://schemas.microsoft.com/office/drawing/2014/chart" uri="{C3380CC4-5D6E-409C-BE32-E72D297353CC}">
                <c16:uniqueId val="{00000003-3BF7-462F-B4C7-FA436B6C2559}"/>
              </c:ext>
            </c:extLst>
          </c:dPt>
          <c:dLbls>
            <c:spPr>
              <a:noFill/>
              <a:ln>
                <a:noFill/>
              </a:ln>
              <a:effectLst/>
            </c:spPr>
            <c:txPr>
              <a:bodyPr rot="0" spcFirstLastPara="1" vertOverflow="ellipsis" vert="horz" wrap="square" lIns="38100" tIns="19050" rIns="38100" bIns="19050" anchor="ctr" anchorCtr="1">
                <a:spAutoFit/>
              </a:bodyPr>
              <a:lstStyle/>
              <a:p>
                <a:pPr>
                  <a:defRPr lang="zh-CN" sz="1195" b="1" i="0" u="none" strike="noStrike" kern="1200" baseline="0">
                    <a:solidFill>
                      <a:schemeClr val="tx1">
                        <a:lumMod val="75000"/>
                        <a:lumOff val="25000"/>
                      </a:schemeClr>
                    </a:solidFill>
                    <a:latin typeface="+mn-lt"/>
                    <a:ea typeface="+mn-ea"/>
                    <a:cs typeface="+mn-cs"/>
                  </a:defRPr>
                </a:pPr>
                <a:endParaRPr lang="zh-CN"/>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Sheet1!$A$19:$A$20</c:f>
              <c:strCache>
                <c:ptCount val="2"/>
                <c:pt idx="0">
                  <c:v>PEG3350</c:v>
                </c:pt>
                <c:pt idx="1">
                  <c:v>乳果糖</c:v>
                </c:pt>
              </c:strCache>
            </c:strRef>
          </c:cat>
          <c:val>
            <c:numRef>
              <c:f>Sheet1!$B$19:$B$20</c:f>
              <c:numCache>
                <c:formatCode>0%</c:formatCode>
                <c:ptCount val="2"/>
                <c:pt idx="0">
                  <c:v>0.16</c:v>
                </c:pt>
                <c:pt idx="1">
                  <c:v>0.34</c:v>
                </c:pt>
              </c:numCache>
            </c:numRef>
          </c:val>
          <c:extLst>
            <c:ext xmlns:c16="http://schemas.microsoft.com/office/drawing/2014/chart" uri="{C3380CC4-5D6E-409C-BE32-E72D297353CC}">
              <c16:uniqueId val="{00000004-3BF7-462F-B4C7-FA436B6C2559}"/>
            </c:ext>
          </c:extLst>
        </c:ser>
        <c:dLbls>
          <c:showLegendKey val="0"/>
          <c:showVal val="1"/>
          <c:showCatName val="0"/>
          <c:showSerName val="0"/>
          <c:showPercent val="0"/>
          <c:showBubbleSize val="0"/>
        </c:dLbls>
        <c:gapWidth val="219"/>
        <c:overlap val="-27"/>
        <c:axId val="1698872031"/>
        <c:axId val="1698872863"/>
      </c:barChart>
      <c:catAx>
        <c:axId val="169887203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lang="zh-CN" sz="1195" b="1" i="0" u="none" strike="noStrike" kern="1200" baseline="0">
                <a:solidFill>
                  <a:schemeClr val="tx1">
                    <a:lumMod val="65000"/>
                    <a:lumOff val="35000"/>
                  </a:schemeClr>
                </a:solidFill>
                <a:latin typeface="+mn-lt"/>
                <a:ea typeface="+mn-ea"/>
                <a:cs typeface="+mn-cs"/>
              </a:defRPr>
            </a:pPr>
            <a:endParaRPr lang="zh-CN"/>
          </a:p>
        </c:txPr>
        <c:crossAx val="1698872863"/>
        <c:crosses val="autoZero"/>
        <c:auto val="1"/>
        <c:lblAlgn val="ctr"/>
        <c:lblOffset val="100"/>
        <c:noMultiLvlLbl val="0"/>
      </c:catAx>
      <c:valAx>
        <c:axId val="1698872863"/>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lang="zh-CN" sz="1195" b="1" i="0" u="none" strike="noStrike" kern="1200" baseline="0">
                <a:solidFill>
                  <a:schemeClr val="tx1">
                    <a:lumMod val="65000"/>
                    <a:lumOff val="35000"/>
                  </a:schemeClr>
                </a:solidFill>
                <a:latin typeface="+mn-lt"/>
                <a:ea typeface="+mn-ea"/>
                <a:cs typeface="+mn-cs"/>
              </a:defRPr>
            </a:pPr>
            <a:endParaRPr lang="zh-CN"/>
          </a:p>
        </c:txPr>
        <c:crossAx val="1698872031"/>
        <c:crosses val="autoZero"/>
        <c:crossBetween val="between"/>
      </c:valAx>
      <c:spPr>
        <a:noFill/>
        <a:ln>
          <a:noFill/>
        </a:ln>
        <a:effectLst/>
      </c:spPr>
    </c:plotArea>
    <c:plotVisOnly val="1"/>
    <c:dispBlanksAs val="gap"/>
    <c:showDLblsOverMax val="0"/>
  </c:chart>
  <c:spPr>
    <a:noFill/>
    <a:ln>
      <a:noFill/>
    </a:ln>
    <a:effectLst/>
  </c:spPr>
  <c:txPr>
    <a:bodyPr/>
    <a:lstStyle/>
    <a:p>
      <a:pPr>
        <a:defRPr lang="zh-CN"/>
      </a:pPr>
      <a:endParaRPr lang="zh-CN"/>
    </a:p>
  </c:txPr>
  <c:externalData r:id="rId3">
    <c:autoUpdate val="0"/>
  </c:externalData>
  <c:userShapes r:id="rId4"/>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5"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5"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5"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5"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5"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5"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5"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5"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5"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5"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5"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5"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5"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5"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5"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5"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5"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5"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5"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5"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5"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5"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5"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5"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5"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5"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5"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5"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5"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5"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5"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5"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0.6713</cdr:x>
      <cdr:y>0.17844</cdr:y>
    </cdr:from>
    <cdr:to>
      <cdr:x>0.988</cdr:x>
      <cdr:y>0.30985</cdr:y>
    </cdr:to>
    <cdr:sp macro="" textlink="">
      <cdr:nvSpPr>
        <cdr:cNvPr id="2" name="矩形 1"/>
        <cdr:cNvSpPr/>
      </cdr:nvSpPr>
      <cdr:spPr>
        <a:xfrm xmlns:a="http://schemas.openxmlformats.org/drawingml/2006/main">
          <a:off x="1625000" y="355237"/>
          <a:ext cx="766618" cy="261610"/>
        </a:xfrm>
        <a:prstGeom xmlns:a="http://schemas.openxmlformats.org/drawingml/2006/main" prst="rect">
          <a:avLst/>
        </a:prstGeom>
        <a:noFill xmlns:a="http://schemas.openxmlformats.org/drawingml/2006/main"/>
      </cdr:spPr>
      <cdr:txBody>
        <a:bodyPr xmlns:a="http://schemas.openxmlformats.org/drawingml/2006/main" vert="horz" wrap="square" lIns="45720" tIns="45720" rIns="45720" bIns="45720" rtlCol="0" anchor="t" anchorCtr="0">
          <a:spAutoFit/>
        </a:bodyPr>
        <a:lstStyle xmlns:a="http://schemas.openxmlformats.org/drawingml/2006/main">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r>
            <a:rPr lang="en-US" altLang="zh-CN" sz="1100" b="1" dirty="0">
              <a:solidFill>
                <a:srgbClr val="FF0000"/>
              </a:solidFill>
            </a:rPr>
            <a:t>P=0.005</a:t>
          </a:r>
          <a:endParaRPr lang="zh-CN" altLang="en-US" sz="1100" b="1" dirty="0">
            <a:solidFill>
              <a:srgbClr val="FF0000"/>
            </a:solidFill>
          </a:endParaRPr>
        </a:p>
      </cdr:txBody>
    </cdr:sp>
  </cdr:relSizeAnchor>
</c:userShapes>
</file>

<file path=ppt/drawings/drawing2.xml><?xml version="1.0" encoding="utf-8"?>
<c:userShapes xmlns:c="http://schemas.openxmlformats.org/drawingml/2006/chart">
  <cdr:relSizeAnchor xmlns:cdr="http://schemas.openxmlformats.org/drawingml/2006/chartDrawing">
    <cdr:from>
      <cdr:x>0.6693</cdr:x>
      <cdr:y>0.19605</cdr:y>
    </cdr:from>
    <cdr:to>
      <cdr:x>0.99777</cdr:x>
      <cdr:y>0.32892</cdr:y>
    </cdr:to>
    <cdr:sp macro="" textlink="">
      <cdr:nvSpPr>
        <cdr:cNvPr id="2" name="矩形 1"/>
        <cdr:cNvSpPr/>
      </cdr:nvSpPr>
      <cdr:spPr>
        <a:xfrm xmlns:a="http://schemas.openxmlformats.org/drawingml/2006/main">
          <a:off x="1544056" y="386005"/>
          <a:ext cx="757772" cy="261610"/>
        </a:xfrm>
        <a:prstGeom xmlns:a="http://schemas.openxmlformats.org/drawingml/2006/main" prst="rect">
          <a:avLst/>
        </a:prstGeom>
        <a:noFill xmlns:a="http://schemas.openxmlformats.org/drawingml/2006/main"/>
      </cdr:spPr>
      <cdr:txBody>
        <a:bodyPr xmlns:a="http://schemas.openxmlformats.org/drawingml/2006/main" vert="horz" wrap="square" lIns="45720" tIns="45720" rIns="45720" bIns="45720" rtlCol="0" anchor="t" anchorCtr="0">
          <a:spAutoFit/>
        </a:bodyPr>
        <a:lstStyle xmlns:a="http://schemas.openxmlformats.org/drawingml/2006/main">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r>
            <a:rPr lang="en-US" altLang="zh-CN" sz="1100" b="1" dirty="0">
              <a:solidFill>
                <a:srgbClr val="FF0000"/>
              </a:solidFill>
            </a:rPr>
            <a:t>P=0.0001</a:t>
          </a:r>
          <a:endParaRPr lang="zh-CN" altLang="en-US" sz="1100" b="1" dirty="0">
            <a:solidFill>
              <a:srgbClr val="FF0000"/>
            </a:solidFill>
          </a:endParaRPr>
        </a:p>
      </cdr:txBody>
    </cdr:sp>
  </cdr:relSizeAnchor>
</c:userShapes>
</file>

<file path=ppt/drawings/drawing3.xml><?xml version="1.0" encoding="utf-8"?>
<c:userShapes xmlns:c="http://schemas.openxmlformats.org/drawingml/2006/chart">
  <cdr:relSizeAnchor xmlns:cdr="http://schemas.openxmlformats.org/drawingml/2006/chartDrawing">
    <cdr:from>
      <cdr:x>0.1296</cdr:x>
      <cdr:y>0.17035</cdr:y>
    </cdr:from>
    <cdr:to>
      <cdr:x>0.45773</cdr:x>
      <cdr:y>0.31931</cdr:y>
    </cdr:to>
    <cdr:sp macro="" textlink="">
      <cdr:nvSpPr>
        <cdr:cNvPr id="2" name="矩形 1"/>
        <cdr:cNvSpPr/>
      </cdr:nvSpPr>
      <cdr:spPr>
        <a:xfrm xmlns:a="http://schemas.openxmlformats.org/drawingml/2006/main">
          <a:off x="276490" y="297281"/>
          <a:ext cx="700018" cy="259940"/>
        </a:xfrm>
        <a:prstGeom xmlns:a="http://schemas.openxmlformats.org/drawingml/2006/main" prst="rect">
          <a:avLst/>
        </a:prstGeom>
        <a:noFill xmlns:a="http://schemas.openxmlformats.org/drawingml/2006/main"/>
      </cdr:spPr>
      <cdr:txBody>
        <a:bodyPr xmlns:a="http://schemas.openxmlformats.org/drawingml/2006/main" vert="horz" wrap="square" lIns="45720" tIns="45720" rIns="45720" bIns="45720" rtlCol="0" anchor="t" anchorCtr="0">
          <a:spAutoFit/>
        </a:bodyPr>
        <a:lstStyle xmlns:a="http://schemas.openxmlformats.org/drawingml/2006/main">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r>
            <a:rPr lang="en-US" altLang="zh-CN" sz="1100" b="1" dirty="0">
              <a:solidFill>
                <a:srgbClr val="FF0000"/>
              </a:solidFill>
            </a:rPr>
            <a:t>P=0.0001</a:t>
          </a:r>
          <a:endParaRPr lang="zh-CN" altLang="en-US" sz="1100" b="1" dirty="0">
            <a:solidFill>
              <a:srgbClr val="FF0000"/>
            </a:solidFill>
          </a:endParaRPr>
        </a:p>
      </cdr:txBody>
    </cdr:sp>
  </cdr:relSizeAnchor>
</c:userShapes>
</file>

<file path=ppt/drawings/drawing4.xml><?xml version="1.0" encoding="utf-8"?>
<c:userShapes xmlns:c="http://schemas.openxmlformats.org/drawingml/2006/chart">
  <cdr:relSizeAnchor xmlns:cdr="http://schemas.openxmlformats.org/drawingml/2006/chartDrawing">
    <cdr:from>
      <cdr:x>0.70412</cdr:x>
      <cdr:y>0.20923</cdr:y>
    </cdr:from>
    <cdr:to>
      <cdr:x>0.97457</cdr:x>
      <cdr:y>0.36085</cdr:y>
    </cdr:to>
    <cdr:sp macro="" textlink="">
      <cdr:nvSpPr>
        <cdr:cNvPr id="2" name="矩形 1"/>
        <cdr:cNvSpPr/>
      </cdr:nvSpPr>
      <cdr:spPr>
        <a:xfrm xmlns:a="http://schemas.openxmlformats.org/drawingml/2006/main">
          <a:off x="1641227" y="361019"/>
          <a:ext cx="630388" cy="261610"/>
        </a:xfrm>
        <a:prstGeom xmlns:a="http://schemas.openxmlformats.org/drawingml/2006/main" prst="rect">
          <a:avLst/>
        </a:prstGeom>
        <a:noFill xmlns:a="http://schemas.openxmlformats.org/drawingml/2006/main"/>
      </cdr:spPr>
      <cdr:txBody>
        <a:bodyPr xmlns:a="http://schemas.openxmlformats.org/drawingml/2006/main" vert="horz" wrap="square" lIns="45720" tIns="45720" rIns="45720" bIns="45720" rtlCol="0" anchor="t" anchorCtr="0">
          <a:spAutoFit/>
        </a:bodyPr>
        <a:lstStyle xmlns:a="http://schemas.openxmlformats.org/drawingml/2006/main">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r>
            <a:rPr lang="en-US" altLang="zh-CN" sz="1100" b="1" dirty="0">
              <a:solidFill>
                <a:srgbClr val="FF0000"/>
              </a:solidFill>
            </a:rPr>
            <a:t>P</a:t>
          </a:r>
          <a:r>
            <a:rPr lang="zh-CN" altLang="en-US" sz="1100" b="1" dirty="0">
              <a:solidFill>
                <a:srgbClr val="FF0000"/>
              </a:solidFill>
            </a:rPr>
            <a:t>＜</a:t>
          </a:r>
          <a:r>
            <a:rPr lang="en-US" altLang="zh-CN" sz="1100" b="1" dirty="0">
              <a:solidFill>
                <a:srgbClr val="FF0000"/>
              </a:solidFill>
            </a:rPr>
            <a:t>0.04</a:t>
          </a:r>
          <a:endParaRPr lang="zh-CN" altLang="en-US" sz="1100" b="1" dirty="0">
            <a:solidFill>
              <a:srgbClr val="FF0000"/>
            </a:solidFill>
          </a:endParaRPr>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77508A5-0BA1-4781-9017-5886CBCC4045}" type="datetimeFigureOut">
              <a:rPr lang="zh-CN" altLang="en-US" smtClean="0"/>
              <a:t>2024-7-11</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6F483D0-A0B8-46D7-9C23-FD21562FD47E}"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t>再确认下上市时间</a:t>
            </a:r>
          </a:p>
        </p:txBody>
      </p:sp>
      <p:sp>
        <p:nvSpPr>
          <p:cNvPr id="4" name="灯片编号占位符 3"/>
          <p:cNvSpPr>
            <a:spLocks noGrp="1"/>
          </p:cNvSpPr>
          <p:nvPr>
            <p:ph type="sldNum" sz="quarter" idx="10"/>
          </p:nvPr>
        </p:nvSpPr>
        <p:spPr/>
        <p:txBody>
          <a:bodyPr/>
          <a:lstStyle/>
          <a:p>
            <a:fld id="{E6F483D0-A0B8-46D7-9C23-FD21562FD47E}" type="slidenum">
              <a:rPr lang="zh-CN" altLang="en-US" smtClean="0"/>
              <a:t>3</a:t>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t>再确认下上市时间</a:t>
            </a:r>
          </a:p>
        </p:txBody>
      </p:sp>
      <p:sp>
        <p:nvSpPr>
          <p:cNvPr id="4" name="灯片编号占位符 3"/>
          <p:cNvSpPr>
            <a:spLocks noGrp="1"/>
          </p:cNvSpPr>
          <p:nvPr>
            <p:ph type="sldNum" sz="quarter" idx="10"/>
          </p:nvPr>
        </p:nvSpPr>
        <p:spPr/>
        <p:txBody>
          <a:bodyPr/>
          <a:lstStyle/>
          <a:p>
            <a:fld id="{E6F483D0-A0B8-46D7-9C23-FD21562FD47E}" type="slidenum">
              <a:rPr lang="zh-CN" altLang="en-US" smtClean="0"/>
              <a:t>4</a:t>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t>图改成文字描述</a:t>
            </a:r>
          </a:p>
        </p:txBody>
      </p:sp>
      <p:sp>
        <p:nvSpPr>
          <p:cNvPr id="4" name="灯片编号占位符 3"/>
          <p:cNvSpPr>
            <a:spLocks noGrp="1"/>
          </p:cNvSpPr>
          <p:nvPr>
            <p:ph type="sldNum" sz="quarter" idx="10"/>
          </p:nvPr>
        </p:nvSpPr>
        <p:spPr/>
        <p:txBody>
          <a:bodyPr/>
          <a:lstStyle/>
          <a:p>
            <a:fld id="{E6F483D0-A0B8-46D7-9C23-FD21562FD47E}" type="slidenum">
              <a:rPr lang="zh-CN" altLang="en-US" smtClean="0"/>
              <a:t>5</a:t>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t>两页合成一页</a:t>
            </a:r>
          </a:p>
        </p:txBody>
      </p:sp>
      <p:sp>
        <p:nvSpPr>
          <p:cNvPr id="4" name="灯片编号占位符 3"/>
          <p:cNvSpPr>
            <a:spLocks noGrp="1"/>
          </p:cNvSpPr>
          <p:nvPr>
            <p:ph type="sldNum" sz="quarter" idx="10"/>
          </p:nvPr>
        </p:nvSpPr>
        <p:spPr/>
        <p:txBody>
          <a:bodyPr/>
          <a:lstStyle/>
          <a:p>
            <a:fld id="{E6F483D0-A0B8-46D7-9C23-FD21562FD47E}" type="slidenum">
              <a:rPr lang="zh-CN" altLang="en-US" smtClean="0"/>
              <a:t>6</a:t>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E6F483D0-A0B8-46D7-9C23-FD21562FD47E}" type="slidenum">
              <a:rPr lang="zh-CN" altLang="en-US" smtClean="0"/>
              <a:t>7</a:t>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E6F483D0-A0B8-46D7-9C23-FD21562FD47E}" type="slidenum">
              <a:rPr lang="zh-CN" altLang="en-US" smtClean="0"/>
              <a:t>8</a:t>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3.xml"/><Relationship Id="rId1" Type="http://schemas.openxmlformats.org/officeDocument/2006/relationships/tags" Target="../tags/tag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5.xml"/><Relationship Id="rId1" Type="http://schemas.openxmlformats.org/officeDocument/2006/relationships/tags" Target="../tags/tag4.xml"/></Relationships>
</file>

<file path=ppt/slideLayouts/_rels/slideLayout4.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7.xml"/><Relationship Id="rId1" Type="http://schemas.openxmlformats.org/officeDocument/2006/relationships/tags" Target="../tags/tag6.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tags" Target="../tags/tag10.xml"/><Relationship Id="rId2" Type="http://schemas.openxmlformats.org/officeDocument/2006/relationships/tags" Target="../tags/tag9.xml"/><Relationship Id="rId1" Type="http://schemas.openxmlformats.org/officeDocument/2006/relationships/tags" Target="../tags/tag8.xml"/><Relationship Id="rId5" Type="http://schemas.openxmlformats.org/officeDocument/2006/relationships/slideMaster" Target="../slideMasters/slideMaster1.xml"/><Relationship Id="rId4" Type="http://schemas.openxmlformats.org/officeDocument/2006/relationships/tags" Target="../tags/tag1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sp>
        <p:nvSpPr>
          <p:cNvPr id="6" name="灯片编号占位符 5"/>
          <p:cNvSpPr txBox="1"/>
          <p:nvPr userDrawn="1"/>
        </p:nvSpPr>
        <p:spPr>
          <a:xfrm>
            <a:off x="8738023" y="6356660"/>
            <a:ext cx="2845012" cy="364467"/>
          </a:xfrm>
          <a:prstGeom prst="rect">
            <a:avLst/>
          </a:prstGeom>
        </p:spPr>
        <p:txBody>
          <a:bodyPr lIns="121675" tIns="60836" rIns="121675" bIns="60836" anchor="ctr"/>
          <a:lstStyle>
            <a:lvl1pPr eaLnBrk="0" hangingPunct="0">
              <a:defRPr sz="2400">
                <a:solidFill>
                  <a:schemeClr val="tx1"/>
                </a:solidFill>
                <a:latin typeface="Arial" panose="020B0604020202020204" pitchFamily="34" charset="0"/>
                <a:ea typeface="宋体" panose="02010600030101010101" pitchFamily="2" charset="-122"/>
              </a:defRPr>
            </a:lvl1pPr>
            <a:lvl2pPr marL="742950" indent="-285750" eaLnBrk="0" hangingPunct="0">
              <a:defRPr sz="2400">
                <a:solidFill>
                  <a:schemeClr val="tx1"/>
                </a:solidFill>
                <a:latin typeface="Arial" panose="020B0604020202020204" pitchFamily="34" charset="0"/>
                <a:ea typeface="宋体" panose="02010600030101010101" pitchFamily="2" charset="-122"/>
              </a:defRPr>
            </a:lvl2pPr>
            <a:lvl3pPr marL="1143000" indent="-228600" eaLnBrk="0" hangingPunct="0">
              <a:defRPr sz="2400">
                <a:solidFill>
                  <a:schemeClr val="tx1"/>
                </a:solidFill>
                <a:latin typeface="Arial" panose="020B0604020202020204" pitchFamily="34" charset="0"/>
                <a:ea typeface="宋体" panose="02010600030101010101" pitchFamily="2" charset="-122"/>
              </a:defRPr>
            </a:lvl3pPr>
            <a:lvl4pPr marL="1600200" indent="-228600" eaLnBrk="0" hangingPunct="0">
              <a:defRPr sz="2400">
                <a:solidFill>
                  <a:schemeClr val="tx1"/>
                </a:solidFill>
                <a:latin typeface="Arial" panose="020B0604020202020204" pitchFamily="34" charset="0"/>
                <a:ea typeface="宋体" panose="02010600030101010101" pitchFamily="2" charset="-122"/>
              </a:defRPr>
            </a:lvl4pPr>
            <a:lvl5pPr marL="2057400" indent="-228600" eaLnBrk="0" hangingPunct="0">
              <a:defRPr sz="2400">
                <a:solidFill>
                  <a:schemeClr val="tx1"/>
                </a:solidFill>
                <a:latin typeface="Arial" panose="020B0604020202020204" pitchFamily="34" charset="0"/>
                <a:ea typeface="宋体" panose="02010600030101010101" pitchFamily="2" charset="-122"/>
              </a:defRPr>
            </a:lvl5pPr>
            <a:lvl6pPr marL="2514600" indent="-228600" defTabSz="1217930" eaLnBrk="0" fontAlgn="base" hangingPunct="0">
              <a:spcBef>
                <a:spcPct val="0"/>
              </a:spcBef>
              <a:spcAft>
                <a:spcPct val="0"/>
              </a:spcAft>
              <a:defRPr sz="2400">
                <a:solidFill>
                  <a:schemeClr val="tx1"/>
                </a:solidFill>
                <a:latin typeface="Arial" panose="020B0604020202020204" pitchFamily="34" charset="0"/>
                <a:ea typeface="宋体" panose="02010600030101010101" pitchFamily="2" charset="-122"/>
              </a:defRPr>
            </a:lvl6pPr>
            <a:lvl7pPr marL="2971800" indent="-228600" defTabSz="1217930" eaLnBrk="0" fontAlgn="base" hangingPunct="0">
              <a:spcBef>
                <a:spcPct val="0"/>
              </a:spcBef>
              <a:spcAft>
                <a:spcPct val="0"/>
              </a:spcAft>
              <a:defRPr sz="2400">
                <a:solidFill>
                  <a:schemeClr val="tx1"/>
                </a:solidFill>
                <a:latin typeface="Arial" panose="020B0604020202020204" pitchFamily="34" charset="0"/>
                <a:ea typeface="宋体" panose="02010600030101010101" pitchFamily="2" charset="-122"/>
              </a:defRPr>
            </a:lvl7pPr>
            <a:lvl8pPr marL="3429000" indent="-228600" defTabSz="1217930" eaLnBrk="0" fontAlgn="base" hangingPunct="0">
              <a:spcBef>
                <a:spcPct val="0"/>
              </a:spcBef>
              <a:spcAft>
                <a:spcPct val="0"/>
              </a:spcAft>
              <a:defRPr sz="2400">
                <a:solidFill>
                  <a:schemeClr val="tx1"/>
                </a:solidFill>
                <a:latin typeface="Arial" panose="020B0604020202020204" pitchFamily="34" charset="0"/>
                <a:ea typeface="宋体" panose="02010600030101010101" pitchFamily="2" charset="-122"/>
              </a:defRPr>
            </a:lvl8pPr>
            <a:lvl9pPr marL="3886200" indent="-228600" defTabSz="1217930" eaLnBrk="0" fontAlgn="base" hangingPunct="0">
              <a:spcBef>
                <a:spcPct val="0"/>
              </a:spcBef>
              <a:spcAft>
                <a:spcPct val="0"/>
              </a:spcAft>
              <a:defRPr sz="2400">
                <a:solidFill>
                  <a:schemeClr val="tx1"/>
                </a:solidFill>
                <a:latin typeface="Arial" panose="020B0604020202020204" pitchFamily="34" charset="0"/>
                <a:ea typeface="宋体" panose="02010600030101010101" pitchFamily="2" charset="-122"/>
              </a:defRPr>
            </a:lvl9pPr>
          </a:lstStyle>
          <a:p>
            <a:pPr algn="r" eaLnBrk="1" hangingPunct="1">
              <a:defRPr/>
            </a:pPr>
            <a:fld id="{39F3DF21-CA8B-4FEE-919E-162D86FE0C12}" type="slidenum">
              <a:rPr lang="zh-CN" altLang="en-US" sz="1600" smtClean="0">
                <a:solidFill>
                  <a:srgbClr val="898989"/>
                </a:solidFill>
                <a:latin typeface="Calibri" panose="020F0502020204030204" pitchFamily="34" charset="0"/>
              </a:rPr>
              <a:t>‹#›</a:t>
            </a:fld>
            <a:endParaRPr lang="zh-CN" altLang="en-US" sz="1600">
              <a:solidFill>
                <a:srgbClr val="898989"/>
              </a:solidFill>
              <a:latin typeface="Calibri" panose="020F0502020204030204" pitchFamily="34" charset="0"/>
            </a:endParaRPr>
          </a:p>
        </p:txBody>
      </p:sp>
      <p:sp>
        <p:nvSpPr>
          <p:cNvPr id="9" name="Slide Number Placeholder 5"/>
          <p:cNvSpPr txBox="1"/>
          <p:nvPr userDrawn="1"/>
        </p:nvSpPr>
        <p:spPr>
          <a:xfrm>
            <a:off x="11240496" y="6374168"/>
            <a:ext cx="953094" cy="475874"/>
          </a:xfrm>
          <a:prstGeom prst="rect">
            <a:avLst/>
          </a:prstGeom>
          <a:solidFill>
            <a:srgbClr val="03735D"/>
          </a:solidFill>
          <a:ln>
            <a:solidFill>
              <a:srgbClr val="03735D"/>
            </a:solidFill>
          </a:ln>
        </p:spPr>
        <p:txBody>
          <a:bodyPr lIns="121675" tIns="60836" rIns="121675" bIns="60836" anchor="ctr"/>
          <a:lstStyle>
            <a:lvl1pPr eaLnBrk="0" hangingPunct="0">
              <a:defRPr sz="2400">
                <a:solidFill>
                  <a:schemeClr val="tx1"/>
                </a:solidFill>
                <a:latin typeface="Arial" panose="020B0604020202020204" pitchFamily="34" charset="0"/>
                <a:ea typeface="宋体" panose="02010600030101010101" pitchFamily="2" charset="-122"/>
              </a:defRPr>
            </a:lvl1pPr>
            <a:lvl2pPr marL="742950" indent="-285750" eaLnBrk="0" hangingPunct="0">
              <a:defRPr sz="2400">
                <a:solidFill>
                  <a:schemeClr val="tx1"/>
                </a:solidFill>
                <a:latin typeface="Arial" panose="020B0604020202020204" pitchFamily="34" charset="0"/>
                <a:ea typeface="宋体" panose="02010600030101010101" pitchFamily="2" charset="-122"/>
              </a:defRPr>
            </a:lvl2pPr>
            <a:lvl3pPr marL="1143000" indent="-228600" eaLnBrk="0" hangingPunct="0">
              <a:defRPr sz="2400">
                <a:solidFill>
                  <a:schemeClr val="tx1"/>
                </a:solidFill>
                <a:latin typeface="Arial" panose="020B0604020202020204" pitchFamily="34" charset="0"/>
                <a:ea typeface="宋体" panose="02010600030101010101" pitchFamily="2" charset="-122"/>
              </a:defRPr>
            </a:lvl3pPr>
            <a:lvl4pPr marL="1600200" indent="-228600" eaLnBrk="0" hangingPunct="0">
              <a:defRPr sz="2400">
                <a:solidFill>
                  <a:schemeClr val="tx1"/>
                </a:solidFill>
                <a:latin typeface="Arial" panose="020B0604020202020204" pitchFamily="34" charset="0"/>
                <a:ea typeface="宋体" panose="02010600030101010101" pitchFamily="2" charset="-122"/>
              </a:defRPr>
            </a:lvl4pPr>
            <a:lvl5pPr marL="2057400" indent="-228600" eaLnBrk="0" hangingPunct="0">
              <a:defRPr sz="2400">
                <a:solidFill>
                  <a:schemeClr val="tx1"/>
                </a:solidFill>
                <a:latin typeface="Arial" panose="020B0604020202020204" pitchFamily="34" charset="0"/>
                <a:ea typeface="宋体" panose="02010600030101010101" pitchFamily="2" charset="-122"/>
              </a:defRPr>
            </a:lvl5pPr>
            <a:lvl6pPr marL="2514600" indent="-228600" defTabSz="1217930" eaLnBrk="0" fontAlgn="base" hangingPunct="0">
              <a:spcBef>
                <a:spcPct val="0"/>
              </a:spcBef>
              <a:spcAft>
                <a:spcPct val="0"/>
              </a:spcAft>
              <a:defRPr sz="2400">
                <a:solidFill>
                  <a:schemeClr val="tx1"/>
                </a:solidFill>
                <a:latin typeface="Arial" panose="020B0604020202020204" pitchFamily="34" charset="0"/>
                <a:ea typeface="宋体" panose="02010600030101010101" pitchFamily="2" charset="-122"/>
              </a:defRPr>
            </a:lvl6pPr>
            <a:lvl7pPr marL="2971800" indent="-228600" defTabSz="1217930" eaLnBrk="0" fontAlgn="base" hangingPunct="0">
              <a:spcBef>
                <a:spcPct val="0"/>
              </a:spcBef>
              <a:spcAft>
                <a:spcPct val="0"/>
              </a:spcAft>
              <a:defRPr sz="2400">
                <a:solidFill>
                  <a:schemeClr val="tx1"/>
                </a:solidFill>
                <a:latin typeface="Arial" panose="020B0604020202020204" pitchFamily="34" charset="0"/>
                <a:ea typeface="宋体" panose="02010600030101010101" pitchFamily="2" charset="-122"/>
              </a:defRPr>
            </a:lvl7pPr>
            <a:lvl8pPr marL="3429000" indent="-228600" defTabSz="1217930" eaLnBrk="0" fontAlgn="base" hangingPunct="0">
              <a:spcBef>
                <a:spcPct val="0"/>
              </a:spcBef>
              <a:spcAft>
                <a:spcPct val="0"/>
              </a:spcAft>
              <a:defRPr sz="2400">
                <a:solidFill>
                  <a:schemeClr val="tx1"/>
                </a:solidFill>
                <a:latin typeface="Arial" panose="020B0604020202020204" pitchFamily="34" charset="0"/>
                <a:ea typeface="宋体" panose="02010600030101010101" pitchFamily="2" charset="-122"/>
              </a:defRPr>
            </a:lvl8pPr>
            <a:lvl9pPr marL="3886200" indent="-228600" defTabSz="1217930" eaLnBrk="0" fontAlgn="base" hangingPunct="0">
              <a:spcBef>
                <a:spcPct val="0"/>
              </a:spcBef>
              <a:spcAft>
                <a:spcPct val="0"/>
              </a:spcAft>
              <a:defRPr sz="2400">
                <a:solidFill>
                  <a:schemeClr val="tx1"/>
                </a:solidFill>
                <a:latin typeface="Arial" panose="020B0604020202020204" pitchFamily="34" charset="0"/>
                <a:ea typeface="宋体" panose="02010600030101010101" pitchFamily="2" charset="-122"/>
              </a:defRPr>
            </a:lvl9pPr>
          </a:lstStyle>
          <a:p>
            <a:pPr algn="ctr" eaLnBrk="1" hangingPunct="1">
              <a:defRPr/>
            </a:pPr>
            <a:fld id="{CBF214C9-73AD-4A35-8934-C2213910371F}" type="slidenum">
              <a:rPr lang="zh-CN" altLang="en-US" sz="1600" smtClean="0">
                <a:solidFill>
                  <a:srgbClr val="F2F2F2"/>
                </a:solidFill>
                <a:latin typeface="Calibri" panose="020F0502020204030204" pitchFamily="34" charset="0"/>
              </a:rPr>
              <a:t>‹#›</a:t>
            </a:fld>
            <a:endParaRPr lang="zh-CN" altLang="en-US" sz="1600">
              <a:solidFill>
                <a:srgbClr val="F2F2F2"/>
              </a:solidFill>
              <a:latin typeface="Calibri" panose="020F0502020204030204" pitchFamily="34" charset="0"/>
            </a:endParaRPr>
          </a:p>
        </p:txBody>
      </p:sp>
      <p:sp>
        <p:nvSpPr>
          <p:cNvPr id="2" name="标题 1"/>
          <p:cNvSpPr>
            <a:spLocks noGrp="1"/>
          </p:cNvSpPr>
          <p:nvPr>
            <p:ph type="title"/>
          </p:nvPr>
        </p:nvSpPr>
        <p:spPr>
          <a:xfrm>
            <a:off x="4493260" y="383540"/>
            <a:ext cx="7089775" cy="666750"/>
          </a:xfrm>
        </p:spPr>
        <p:txBody>
          <a:bodyPr/>
          <a:lstStyle/>
          <a:p>
            <a:r>
              <a:rPr lang="zh-CN" altLang="en-US" dirty="0"/>
              <a:t>单击此处编辑母版标题样式</a:t>
            </a:r>
          </a:p>
        </p:txBody>
      </p:sp>
      <p:sp>
        <p:nvSpPr>
          <p:cNvPr id="3" name="内容占位符 2"/>
          <p:cNvSpPr>
            <a:spLocks noGrp="1"/>
          </p:cNvSpPr>
          <p:nvPr>
            <p:ph idx="1"/>
          </p:nvPr>
        </p:nvSpPr>
        <p:spPr/>
        <p:txBody>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矩形 3"/>
          <p:cNvSpPr/>
          <p:nvPr userDrawn="1">
            <p:custDataLst>
              <p:tags r:id="rId1"/>
            </p:custDataLst>
          </p:nvPr>
        </p:nvSpPr>
        <p:spPr>
          <a:xfrm>
            <a:off x="0" y="511175"/>
            <a:ext cx="3147695" cy="578485"/>
          </a:xfrm>
          <a:prstGeom prst="rect">
            <a:avLst/>
          </a:prstGeom>
          <a:solidFill>
            <a:srgbClr val="03735D"/>
          </a:solidFill>
          <a:ln>
            <a:noFill/>
          </a:ln>
        </p:spPr>
        <p:style>
          <a:lnRef idx="2">
            <a:schemeClr val="accent1">
              <a:shade val="50000"/>
            </a:schemeClr>
          </a:lnRef>
          <a:fillRef idx="1">
            <a:schemeClr val="accent1"/>
          </a:fillRef>
          <a:effectRef idx="0">
            <a:schemeClr val="accent1"/>
          </a:effectRef>
          <a:fontRef idx="minor">
            <a:schemeClr val="lt1"/>
          </a:fontRef>
        </p:style>
        <p:txBody>
          <a:bodyPr lIns="91313" tIns="45657" rIns="91313" bIns="45657" rtlCol="0" anchor="ctr"/>
          <a:lstStyle/>
          <a:p>
            <a:pPr algn="ctr"/>
            <a:r>
              <a:rPr lang="zh-CN" altLang="en-US" sz="2400" b="1" dirty="0">
                <a:solidFill>
                  <a:schemeClr val="bg1"/>
                </a:solidFill>
                <a:latin typeface="微软雅黑" panose="020B0503020204020204" pitchFamily="34" charset="-122"/>
                <a:ea typeface="微软雅黑" panose="020B0503020204020204" pitchFamily="34" charset="-122"/>
                <a:sym typeface="+mn-ea"/>
              </a:rPr>
              <a:t> </a:t>
            </a:r>
            <a:endParaRPr lang="zh-CN" altLang="en-US" sz="2400"/>
          </a:p>
        </p:txBody>
      </p:sp>
      <p:sp>
        <p:nvSpPr>
          <p:cNvPr id="10" name="等腰三角形 2"/>
          <p:cNvSpPr/>
          <p:nvPr userDrawn="1">
            <p:custDataLst>
              <p:tags r:id="rId2"/>
            </p:custDataLst>
          </p:nvPr>
        </p:nvSpPr>
        <p:spPr>
          <a:xfrm rot="5400000">
            <a:off x="2930525" y="730885"/>
            <a:ext cx="578485" cy="138430"/>
          </a:xfrm>
          <a:prstGeom prst="triangle">
            <a:avLst/>
          </a:prstGeom>
          <a:solidFill>
            <a:srgbClr val="03735D"/>
          </a:solidFill>
          <a:ln>
            <a:noFill/>
          </a:ln>
        </p:spPr>
        <p:style>
          <a:lnRef idx="2">
            <a:schemeClr val="accent1">
              <a:shade val="50000"/>
            </a:schemeClr>
          </a:lnRef>
          <a:fillRef idx="1">
            <a:schemeClr val="accent1"/>
          </a:fillRef>
          <a:effectRef idx="0">
            <a:schemeClr val="accent1"/>
          </a:effectRef>
          <a:fontRef idx="minor">
            <a:schemeClr val="lt1"/>
          </a:fontRef>
        </p:style>
        <p:txBody>
          <a:bodyPr lIns="91313" tIns="45657" rIns="91313" bIns="45657" rtlCol="0" anchor="ctr"/>
          <a:lstStyle/>
          <a:p>
            <a:pPr algn="ctr"/>
            <a:endParaRPr lang="zh-CN" altLang="en-US" sz="2400"/>
          </a:p>
        </p:txBody>
      </p:sp>
      <p:sp>
        <p:nvSpPr>
          <p:cNvPr id="12" name="文本占位符 6"/>
          <p:cNvSpPr>
            <a:spLocks noGrp="1"/>
          </p:cNvSpPr>
          <p:nvPr>
            <p:ph type="body" sz="quarter" idx="10" hasCustomPrompt="1"/>
          </p:nvPr>
        </p:nvSpPr>
        <p:spPr>
          <a:xfrm>
            <a:off x="184149" y="511175"/>
            <a:ext cx="2963545" cy="577850"/>
          </a:xfrm>
        </p:spPr>
        <p:txBody>
          <a:bodyPr/>
          <a:lstStyle>
            <a:lvl1pPr marL="0" algn="l" defTabSz="914400" rtl="0" eaLnBrk="1" latinLnBrk="0" hangingPunct="1">
              <a:defRPr lang="zh-CN" altLang="en-US" sz="2800" b="1" kern="1200" dirty="0" smtClean="0">
                <a:solidFill>
                  <a:schemeClr val="bg1"/>
                </a:solidFill>
                <a:latin typeface="微软雅黑" panose="020B0503020204020204" pitchFamily="34" charset="-122"/>
                <a:ea typeface="微软雅黑" panose="020B0503020204020204" pitchFamily="34" charset="-122"/>
                <a:cs typeface="+mn-cs"/>
              </a:defRPr>
            </a:lvl1pPr>
            <a:lvl2pPr marL="608965" indent="0">
              <a:buNone/>
              <a:defRPr/>
            </a:lvl2pPr>
            <a:lvl3pPr marL="1217930" indent="0">
              <a:buNone/>
              <a:defRPr/>
            </a:lvl3pPr>
            <a:lvl4pPr marL="1826260" indent="0">
              <a:buNone/>
              <a:defRPr/>
            </a:lvl4pPr>
            <a:lvl5pPr marL="2433320" indent="0">
              <a:buNone/>
              <a:defRPr/>
            </a:lvl5pPr>
          </a:lstStyle>
          <a:p>
            <a:pPr lvl="0"/>
            <a:r>
              <a:rPr lang="zh-CN" altLang="en-US" dirty="0"/>
              <a:t>编辑母版文本</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914402" y="2130433"/>
            <a:ext cx="10363200" cy="1470025"/>
          </a:xfrm>
        </p:spPr>
        <p:txBody>
          <a:bodyPr/>
          <a:lstStyle/>
          <a:p>
            <a:r>
              <a:rPr lang="zh-CN" altLang="en-US"/>
              <a:t>单击此处编辑母版标题样式</a:t>
            </a:r>
          </a:p>
        </p:txBody>
      </p:sp>
      <p:sp>
        <p:nvSpPr>
          <p:cNvPr id="3" name="副标题 2"/>
          <p:cNvSpPr>
            <a:spLocks noGrp="1"/>
          </p:cNvSpPr>
          <p:nvPr>
            <p:ph type="subTitle" idx="1"/>
          </p:nvPr>
        </p:nvSpPr>
        <p:spPr>
          <a:xfrm>
            <a:off x="1828800" y="3886204"/>
            <a:ext cx="8534400" cy="1752600"/>
          </a:xfrm>
        </p:spPr>
        <p:txBody>
          <a:bodyPr/>
          <a:lstStyle>
            <a:lvl1pPr marL="0" indent="0" algn="ctr">
              <a:buNone/>
              <a:defRPr>
                <a:solidFill>
                  <a:schemeClr val="tx1">
                    <a:tint val="75000"/>
                  </a:schemeClr>
                </a:solidFill>
              </a:defRPr>
            </a:lvl1pPr>
            <a:lvl2pPr marL="608330" indent="0" algn="ctr">
              <a:buNone/>
              <a:defRPr>
                <a:solidFill>
                  <a:schemeClr val="tx1">
                    <a:tint val="75000"/>
                  </a:schemeClr>
                </a:solidFill>
              </a:defRPr>
            </a:lvl2pPr>
            <a:lvl3pPr marL="1216660" indent="0" algn="ctr">
              <a:buNone/>
              <a:defRPr>
                <a:solidFill>
                  <a:schemeClr val="tx1">
                    <a:tint val="75000"/>
                  </a:schemeClr>
                </a:solidFill>
              </a:defRPr>
            </a:lvl3pPr>
            <a:lvl4pPr marL="1824990" indent="0" algn="ctr">
              <a:buNone/>
              <a:defRPr>
                <a:solidFill>
                  <a:schemeClr val="tx1">
                    <a:tint val="75000"/>
                  </a:schemeClr>
                </a:solidFill>
              </a:defRPr>
            </a:lvl4pPr>
            <a:lvl5pPr marL="2433320" indent="0" algn="ctr">
              <a:buNone/>
              <a:defRPr>
                <a:solidFill>
                  <a:schemeClr val="tx1">
                    <a:tint val="75000"/>
                  </a:schemeClr>
                </a:solidFill>
              </a:defRPr>
            </a:lvl5pPr>
            <a:lvl6pPr marL="3041650" indent="0" algn="ctr">
              <a:buNone/>
              <a:defRPr>
                <a:solidFill>
                  <a:schemeClr val="tx1">
                    <a:tint val="75000"/>
                  </a:schemeClr>
                </a:solidFill>
              </a:defRPr>
            </a:lvl6pPr>
            <a:lvl7pPr marL="3649980" indent="0" algn="ctr">
              <a:buNone/>
              <a:defRPr>
                <a:solidFill>
                  <a:schemeClr val="tx1">
                    <a:tint val="75000"/>
                  </a:schemeClr>
                </a:solidFill>
              </a:defRPr>
            </a:lvl7pPr>
            <a:lvl8pPr marL="4258310" indent="0" algn="ctr">
              <a:buNone/>
              <a:defRPr>
                <a:solidFill>
                  <a:schemeClr val="tx1">
                    <a:tint val="75000"/>
                  </a:schemeClr>
                </a:solidFill>
              </a:defRPr>
            </a:lvl8pPr>
            <a:lvl9pPr marL="4867275" indent="0" algn="ctr">
              <a:buNone/>
              <a:defRPr>
                <a:solidFill>
                  <a:schemeClr val="tx1">
                    <a:tint val="75000"/>
                  </a:schemeClr>
                </a:solidFill>
              </a:defRPr>
            </a:lvl9pPr>
          </a:lstStyle>
          <a:p>
            <a:r>
              <a:rPr lang="zh-CN" altLang="en-US"/>
              <a:t>单击此处编辑母版副标题样式</a:t>
            </a:r>
          </a:p>
        </p:txBody>
      </p:sp>
      <p:sp>
        <p:nvSpPr>
          <p:cNvPr id="4" name="日期占位符 3"/>
          <p:cNvSpPr>
            <a:spLocks noGrp="1"/>
          </p:cNvSpPr>
          <p:nvPr>
            <p:ph type="dt" sz="half" idx="10"/>
          </p:nvPr>
        </p:nvSpPr>
        <p:spPr>
          <a:xfrm>
            <a:off x="608966" y="6356660"/>
            <a:ext cx="2845012" cy="364467"/>
          </a:xfrm>
          <a:prstGeom prst="rect">
            <a:avLst/>
          </a:prstGeom>
        </p:spPr>
        <p:txBody>
          <a:bodyPr lIns="121802" tIns="60899" rIns="121802" bIns="60899"/>
          <a:lstStyle>
            <a:lvl1pPr defTabSz="1216660" eaLnBrk="1" fontAlgn="auto" hangingPunct="1">
              <a:spcBef>
                <a:spcPts val="0"/>
              </a:spcBef>
              <a:spcAft>
                <a:spcPts val="0"/>
              </a:spcAft>
              <a:defRPr>
                <a:latin typeface="+mn-lt"/>
                <a:ea typeface="+mn-ea"/>
              </a:defRPr>
            </a:lvl1pPr>
          </a:lstStyle>
          <a:p>
            <a:pPr>
              <a:defRPr/>
            </a:pPr>
            <a:fld id="{A1D3E845-8091-4BC7-BFB1-23826235A668}" type="datetimeFigureOut">
              <a:rPr lang="zh-CN" altLang="en-US"/>
              <a:t>2024-7-11</a:t>
            </a:fld>
            <a:endParaRPr lang="zh-CN" altLang="en-US"/>
          </a:p>
        </p:txBody>
      </p:sp>
      <p:sp>
        <p:nvSpPr>
          <p:cNvPr id="5" name="页脚占位符 4"/>
          <p:cNvSpPr>
            <a:spLocks noGrp="1"/>
          </p:cNvSpPr>
          <p:nvPr>
            <p:ph type="ftr" sz="quarter" idx="11"/>
          </p:nvPr>
        </p:nvSpPr>
        <p:spPr>
          <a:xfrm>
            <a:off x="4166025" y="6356660"/>
            <a:ext cx="3859954" cy="364467"/>
          </a:xfrm>
          <a:prstGeom prst="rect">
            <a:avLst/>
          </a:prstGeom>
        </p:spPr>
        <p:txBody>
          <a:bodyPr lIns="121802" tIns="60899" rIns="121802" bIns="60899"/>
          <a:lstStyle>
            <a:lvl1pPr defTabSz="1216660" eaLnBrk="1" fontAlgn="auto" hangingPunct="1">
              <a:spcBef>
                <a:spcPts val="0"/>
              </a:spcBef>
              <a:spcAft>
                <a:spcPts val="0"/>
              </a:spcAft>
              <a:defRPr>
                <a:latin typeface="+mn-lt"/>
                <a:ea typeface="+mn-ea"/>
              </a:defRPr>
            </a:lvl1pPr>
          </a:lstStyle>
          <a:p>
            <a:pPr>
              <a:defRPr/>
            </a:pPr>
            <a:endParaRPr lang="zh-CN" altLang="en-US"/>
          </a:p>
        </p:txBody>
      </p:sp>
      <p:sp>
        <p:nvSpPr>
          <p:cNvPr id="6" name="灯片编号占位符 5"/>
          <p:cNvSpPr>
            <a:spLocks noGrp="1"/>
          </p:cNvSpPr>
          <p:nvPr>
            <p:ph type="sldNum" sz="quarter" idx="12"/>
          </p:nvPr>
        </p:nvSpPr>
        <p:spPr>
          <a:xfrm>
            <a:off x="8738023" y="6356660"/>
            <a:ext cx="2845012" cy="364467"/>
          </a:xfrm>
          <a:prstGeom prst="rect">
            <a:avLst/>
          </a:prstGeom>
        </p:spPr>
        <p:txBody>
          <a:bodyPr vert="horz" wrap="square" lIns="121802" tIns="60899" rIns="121802" bIns="60899" numCol="1" anchor="t" anchorCtr="0" compatLnSpc="1"/>
          <a:lstStyle>
            <a:lvl1pPr eaLnBrk="1" hangingPunct="1">
              <a:defRPr>
                <a:latin typeface="Calibri" panose="020F0502020204030204" pitchFamily="34" charset="0"/>
              </a:defRPr>
            </a:lvl1pPr>
          </a:lstStyle>
          <a:p>
            <a:pPr>
              <a:defRPr/>
            </a:pPr>
            <a:fld id="{4EF9BA0E-841E-4769-9F4A-21FD13681759}" type="slidenum">
              <a:rPr lang="zh-CN" altLang="en-US"/>
              <a:t>‹#›</a:t>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标题和内容">
    <p:spTree>
      <p:nvGrpSpPr>
        <p:cNvPr id="1" name=""/>
        <p:cNvGrpSpPr/>
        <p:nvPr/>
      </p:nvGrpSpPr>
      <p:grpSpPr>
        <a:xfrm>
          <a:off x="0" y="0"/>
          <a:ext cx="0" cy="0"/>
          <a:chOff x="0" y="0"/>
          <a:chExt cx="0" cy="0"/>
        </a:xfrm>
      </p:grpSpPr>
      <p:sp>
        <p:nvSpPr>
          <p:cNvPr id="6" name="灯片编号占位符 5"/>
          <p:cNvSpPr txBox="1"/>
          <p:nvPr userDrawn="1"/>
        </p:nvSpPr>
        <p:spPr>
          <a:xfrm>
            <a:off x="8738023" y="6356660"/>
            <a:ext cx="2845012" cy="364467"/>
          </a:xfrm>
          <a:prstGeom prst="rect">
            <a:avLst/>
          </a:prstGeom>
        </p:spPr>
        <p:txBody>
          <a:bodyPr lIns="121675" tIns="60836" rIns="121675" bIns="60836" anchor="ctr"/>
          <a:lstStyle>
            <a:lvl1pPr eaLnBrk="0" hangingPunct="0">
              <a:defRPr sz="2400">
                <a:solidFill>
                  <a:schemeClr val="tx1"/>
                </a:solidFill>
                <a:latin typeface="Arial" panose="020B0604020202020204" pitchFamily="34" charset="0"/>
                <a:ea typeface="宋体" panose="02010600030101010101" pitchFamily="2" charset="-122"/>
              </a:defRPr>
            </a:lvl1pPr>
            <a:lvl2pPr marL="742950" indent="-285750" eaLnBrk="0" hangingPunct="0">
              <a:defRPr sz="2400">
                <a:solidFill>
                  <a:schemeClr val="tx1"/>
                </a:solidFill>
                <a:latin typeface="Arial" panose="020B0604020202020204" pitchFamily="34" charset="0"/>
                <a:ea typeface="宋体" panose="02010600030101010101" pitchFamily="2" charset="-122"/>
              </a:defRPr>
            </a:lvl2pPr>
            <a:lvl3pPr marL="1143000" indent="-228600" eaLnBrk="0" hangingPunct="0">
              <a:defRPr sz="2400">
                <a:solidFill>
                  <a:schemeClr val="tx1"/>
                </a:solidFill>
                <a:latin typeface="Arial" panose="020B0604020202020204" pitchFamily="34" charset="0"/>
                <a:ea typeface="宋体" panose="02010600030101010101" pitchFamily="2" charset="-122"/>
              </a:defRPr>
            </a:lvl3pPr>
            <a:lvl4pPr marL="1600200" indent="-228600" eaLnBrk="0" hangingPunct="0">
              <a:defRPr sz="2400">
                <a:solidFill>
                  <a:schemeClr val="tx1"/>
                </a:solidFill>
                <a:latin typeface="Arial" panose="020B0604020202020204" pitchFamily="34" charset="0"/>
                <a:ea typeface="宋体" panose="02010600030101010101" pitchFamily="2" charset="-122"/>
              </a:defRPr>
            </a:lvl4pPr>
            <a:lvl5pPr marL="2057400" indent="-228600" eaLnBrk="0" hangingPunct="0">
              <a:defRPr sz="2400">
                <a:solidFill>
                  <a:schemeClr val="tx1"/>
                </a:solidFill>
                <a:latin typeface="Arial" panose="020B0604020202020204" pitchFamily="34" charset="0"/>
                <a:ea typeface="宋体" panose="02010600030101010101" pitchFamily="2" charset="-122"/>
              </a:defRPr>
            </a:lvl5pPr>
            <a:lvl6pPr marL="2514600" indent="-228600" defTabSz="1217930" eaLnBrk="0" fontAlgn="base" hangingPunct="0">
              <a:spcBef>
                <a:spcPct val="0"/>
              </a:spcBef>
              <a:spcAft>
                <a:spcPct val="0"/>
              </a:spcAft>
              <a:defRPr sz="2400">
                <a:solidFill>
                  <a:schemeClr val="tx1"/>
                </a:solidFill>
                <a:latin typeface="Arial" panose="020B0604020202020204" pitchFamily="34" charset="0"/>
                <a:ea typeface="宋体" panose="02010600030101010101" pitchFamily="2" charset="-122"/>
              </a:defRPr>
            </a:lvl6pPr>
            <a:lvl7pPr marL="2971800" indent="-228600" defTabSz="1217930" eaLnBrk="0" fontAlgn="base" hangingPunct="0">
              <a:spcBef>
                <a:spcPct val="0"/>
              </a:spcBef>
              <a:spcAft>
                <a:spcPct val="0"/>
              </a:spcAft>
              <a:defRPr sz="2400">
                <a:solidFill>
                  <a:schemeClr val="tx1"/>
                </a:solidFill>
                <a:latin typeface="Arial" panose="020B0604020202020204" pitchFamily="34" charset="0"/>
                <a:ea typeface="宋体" panose="02010600030101010101" pitchFamily="2" charset="-122"/>
              </a:defRPr>
            </a:lvl7pPr>
            <a:lvl8pPr marL="3429000" indent="-228600" defTabSz="1217930" eaLnBrk="0" fontAlgn="base" hangingPunct="0">
              <a:spcBef>
                <a:spcPct val="0"/>
              </a:spcBef>
              <a:spcAft>
                <a:spcPct val="0"/>
              </a:spcAft>
              <a:defRPr sz="2400">
                <a:solidFill>
                  <a:schemeClr val="tx1"/>
                </a:solidFill>
                <a:latin typeface="Arial" panose="020B0604020202020204" pitchFamily="34" charset="0"/>
                <a:ea typeface="宋体" panose="02010600030101010101" pitchFamily="2" charset="-122"/>
              </a:defRPr>
            </a:lvl8pPr>
            <a:lvl9pPr marL="3886200" indent="-228600" defTabSz="1217930" eaLnBrk="0" fontAlgn="base" hangingPunct="0">
              <a:spcBef>
                <a:spcPct val="0"/>
              </a:spcBef>
              <a:spcAft>
                <a:spcPct val="0"/>
              </a:spcAft>
              <a:defRPr sz="2400">
                <a:solidFill>
                  <a:schemeClr val="tx1"/>
                </a:solidFill>
                <a:latin typeface="Arial" panose="020B0604020202020204" pitchFamily="34" charset="0"/>
                <a:ea typeface="宋体" panose="02010600030101010101" pitchFamily="2" charset="-122"/>
              </a:defRPr>
            </a:lvl9pPr>
          </a:lstStyle>
          <a:p>
            <a:pPr algn="r" eaLnBrk="1" hangingPunct="1">
              <a:defRPr/>
            </a:pPr>
            <a:fld id="{39F3DF21-CA8B-4FEE-919E-162D86FE0C12}" type="slidenum">
              <a:rPr lang="zh-CN" altLang="en-US" sz="1600" smtClean="0">
                <a:solidFill>
                  <a:srgbClr val="898989"/>
                </a:solidFill>
                <a:latin typeface="Calibri" panose="020F0502020204030204" pitchFamily="34" charset="0"/>
              </a:rPr>
              <a:t>‹#›</a:t>
            </a:fld>
            <a:endParaRPr lang="zh-CN" altLang="en-US" sz="1600">
              <a:solidFill>
                <a:srgbClr val="898989"/>
              </a:solidFill>
              <a:latin typeface="Calibri" panose="020F0502020204030204" pitchFamily="34" charset="0"/>
            </a:endParaRPr>
          </a:p>
        </p:txBody>
      </p:sp>
      <p:sp>
        <p:nvSpPr>
          <p:cNvPr id="9" name="Slide Number Placeholder 5"/>
          <p:cNvSpPr txBox="1"/>
          <p:nvPr userDrawn="1"/>
        </p:nvSpPr>
        <p:spPr>
          <a:xfrm>
            <a:off x="11240496" y="6374168"/>
            <a:ext cx="953094" cy="475874"/>
          </a:xfrm>
          <a:prstGeom prst="rect">
            <a:avLst/>
          </a:prstGeom>
          <a:solidFill>
            <a:srgbClr val="03735D"/>
          </a:solidFill>
          <a:ln>
            <a:solidFill>
              <a:srgbClr val="03735D"/>
            </a:solidFill>
          </a:ln>
        </p:spPr>
        <p:txBody>
          <a:bodyPr lIns="121675" tIns="60836" rIns="121675" bIns="60836" anchor="ctr"/>
          <a:lstStyle>
            <a:lvl1pPr eaLnBrk="0" hangingPunct="0">
              <a:defRPr sz="2400">
                <a:solidFill>
                  <a:schemeClr val="tx1"/>
                </a:solidFill>
                <a:latin typeface="Arial" panose="020B0604020202020204" pitchFamily="34" charset="0"/>
                <a:ea typeface="宋体" panose="02010600030101010101" pitchFamily="2" charset="-122"/>
              </a:defRPr>
            </a:lvl1pPr>
            <a:lvl2pPr marL="742950" indent="-285750" eaLnBrk="0" hangingPunct="0">
              <a:defRPr sz="2400">
                <a:solidFill>
                  <a:schemeClr val="tx1"/>
                </a:solidFill>
                <a:latin typeface="Arial" panose="020B0604020202020204" pitchFamily="34" charset="0"/>
                <a:ea typeface="宋体" panose="02010600030101010101" pitchFamily="2" charset="-122"/>
              </a:defRPr>
            </a:lvl2pPr>
            <a:lvl3pPr marL="1143000" indent="-228600" eaLnBrk="0" hangingPunct="0">
              <a:defRPr sz="2400">
                <a:solidFill>
                  <a:schemeClr val="tx1"/>
                </a:solidFill>
                <a:latin typeface="Arial" panose="020B0604020202020204" pitchFamily="34" charset="0"/>
                <a:ea typeface="宋体" panose="02010600030101010101" pitchFamily="2" charset="-122"/>
              </a:defRPr>
            </a:lvl3pPr>
            <a:lvl4pPr marL="1600200" indent="-228600" eaLnBrk="0" hangingPunct="0">
              <a:defRPr sz="2400">
                <a:solidFill>
                  <a:schemeClr val="tx1"/>
                </a:solidFill>
                <a:latin typeface="Arial" panose="020B0604020202020204" pitchFamily="34" charset="0"/>
                <a:ea typeface="宋体" panose="02010600030101010101" pitchFamily="2" charset="-122"/>
              </a:defRPr>
            </a:lvl4pPr>
            <a:lvl5pPr marL="2057400" indent="-228600" eaLnBrk="0" hangingPunct="0">
              <a:defRPr sz="2400">
                <a:solidFill>
                  <a:schemeClr val="tx1"/>
                </a:solidFill>
                <a:latin typeface="Arial" panose="020B0604020202020204" pitchFamily="34" charset="0"/>
                <a:ea typeface="宋体" panose="02010600030101010101" pitchFamily="2" charset="-122"/>
              </a:defRPr>
            </a:lvl5pPr>
            <a:lvl6pPr marL="2514600" indent="-228600" defTabSz="1217930" eaLnBrk="0" fontAlgn="base" hangingPunct="0">
              <a:spcBef>
                <a:spcPct val="0"/>
              </a:spcBef>
              <a:spcAft>
                <a:spcPct val="0"/>
              </a:spcAft>
              <a:defRPr sz="2400">
                <a:solidFill>
                  <a:schemeClr val="tx1"/>
                </a:solidFill>
                <a:latin typeface="Arial" panose="020B0604020202020204" pitchFamily="34" charset="0"/>
                <a:ea typeface="宋体" panose="02010600030101010101" pitchFamily="2" charset="-122"/>
              </a:defRPr>
            </a:lvl6pPr>
            <a:lvl7pPr marL="2971800" indent="-228600" defTabSz="1217930" eaLnBrk="0" fontAlgn="base" hangingPunct="0">
              <a:spcBef>
                <a:spcPct val="0"/>
              </a:spcBef>
              <a:spcAft>
                <a:spcPct val="0"/>
              </a:spcAft>
              <a:defRPr sz="2400">
                <a:solidFill>
                  <a:schemeClr val="tx1"/>
                </a:solidFill>
                <a:latin typeface="Arial" panose="020B0604020202020204" pitchFamily="34" charset="0"/>
                <a:ea typeface="宋体" panose="02010600030101010101" pitchFamily="2" charset="-122"/>
              </a:defRPr>
            </a:lvl7pPr>
            <a:lvl8pPr marL="3429000" indent="-228600" defTabSz="1217930" eaLnBrk="0" fontAlgn="base" hangingPunct="0">
              <a:spcBef>
                <a:spcPct val="0"/>
              </a:spcBef>
              <a:spcAft>
                <a:spcPct val="0"/>
              </a:spcAft>
              <a:defRPr sz="2400">
                <a:solidFill>
                  <a:schemeClr val="tx1"/>
                </a:solidFill>
                <a:latin typeface="Arial" panose="020B0604020202020204" pitchFamily="34" charset="0"/>
                <a:ea typeface="宋体" panose="02010600030101010101" pitchFamily="2" charset="-122"/>
              </a:defRPr>
            </a:lvl8pPr>
            <a:lvl9pPr marL="3886200" indent="-228600" defTabSz="1217930" eaLnBrk="0" fontAlgn="base" hangingPunct="0">
              <a:spcBef>
                <a:spcPct val="0"/>
              </a:spcBef>
              <a:spcAft>
                <a:spcPct val="0"/>
              </a:spcAft>
              <a:defRPr sz="2400">
                <a:solidFill>
                  <a:schemeClr val="tx1"/>
                </a:solidFill>
                <a:latin typeface="Arial" panose="020B0604020202020204" pitchFamily="34" charset="0"/>
                <a:ea typeface="宋体" panose="02010600030101010101" pitchFamily="2" charset="-122"/>
              </a:defRPr>
            </a:lvl9pPr>
          </a:lstStyle>
          <a:p>
            <a:pPr algn="ctr" eaLnBrk="1" hangingPunct="1">
              <a:defRPr/>
            </a:pPr>
            <a:fld id="{CBF214C9-73AD-4A35-8934-C2213910371F}" type="slidenum">
              <a:rPr lang="zh-CN" altLang="en-US" sz="1600" smtClean="0">
                <a:solidFill>
                  <a:srgbClr val="F2F2F2"/>
                </a:solidFill>
                <a:latin typeface="Calibri" panose="020F0502020204030204" pitchFamily="34" charset="0"/>
              </a:rPr>
              <a:t>‹#›</a:t>
            </a:fld>
            <a:endParaRPr lang="zh-CN" altLang="en-US" sz="1600">
              <a:solidFill>
                <a:srgbClr val="F2F2F2"/>
              </a:solidFill>
              <a:latin typeface="Calibri" panose="020F0502020204030204" pitchFamily="34" charset="0"/>
            </a:endParaRPr>
          </a:p>
        </p:txBody>
      </p:sp>
      <p:sp>
        <p:nvSpPr>
          <p:cNvPr id="2" name="标题 1"/>
          <p:cNvSpPr>
            <a:spLocks noGrp="1"/>
          </p:cNvSpPr>
          <p:nvPr>
            <p:ph type="title"/>
          </p:nvPr>
        </p:nvSpPr>
        <p:spPr>
          <a:xfrm>
            <a:off x="4493260" y="383540"/>
            <a:ext cx="7089775" cy="666750"/>
          </a:xfrm>
        </p:spPr>
        <p:txBody>
          <a:bodyPr/>
          <a:lstStyle/>
          <a:p>
            <a:r>
              <a:rPr lang="zh-CN" altLang="en-US" dirty="0"/>
              <a:t>单击此处编辑母版标题样式</a:t>
            </a:r>
          </a:p>
        </p:txBody>
      </p:sp>
      <p:sp>
        <p:nvSpPr>
          <p:cNvPr id="3" name="内容占位符 2"/>
          <p:cNvSpPr>
            <a:spLocks noGrp="1"/>
          </p:cNvSpPr>
          <p:nvPr>
            <p:ph idx="1"/>
          </p:nvPr>
        </p:nvSpPr>
        <p:spPr/>
        <p:txBody>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矩形 3"/>
          <p:cNvSpPr/>
          <p:nvPr userDrawn="1">
            <p:custDataLst>
              <p:tags r:id="rId1"/>
            </p:custDataLst>
          </p:nvPr>
        </p:nvSpPr>
        <p:spPr>
          <a:xfrm>
            <a:off x="0" y="511175"/>
            <a:ext cx="3147695" cy="578485"/>
          </a:xfrm>
          <a:prstGeom prst="rect">
            <a:avLst/>
          </a:prstGeom>
          <a:solidFill>
            <a:srgbClr val="03735D"/>
          </a:solidFill>
          <a:ln>
            <a:noFill/>
          </a:ln>
        </p:spPr>
        <p:style>
          <a:lnRef idx="2">
            <a:schemeClr val="accent1">
              <a:shade val="50000"/>
            </a:schemeClr>
          </a:lnRef>
          <a:fillRef idx="1">
            <a:schemeClr val="accent1"/>
          </a:fillRef>
          <a:effectRef idx="0">
            <a:schemeClr val="accent1"/>
          </a:effectRef>
          <a:fontRef idx="minor">
            <a:schemeClr val="lt1"/>
          </a:fontRef>
        </p:style>
        <p:txBody>
          <a:bodyPr lIns="91313" tIns="45657" rIns="91313" bIns="45657" rtlCol="0" anchor="ctr"/>
          <a:lstStyle/>
          <a:p>
            <a:pPr algn="ctr"/>
            <a:r>
              <a:rPr lang="zh-CN" altLang="en-US" sz="2400" b="1" dirty="0">
                <a:solidFill>
                  <a:schemeClr val="bg1"/>
                </a:solidFill>
                <a:latin typeface="微软雅黑" panose="020B0503020204020204" pitchFamily="34" charset="-122"/>
                <a:ea typeface="微软雅黑" panose="020B0503020204020204" pitchFamily="34" charset="-122"/>
                <a:sym typeface="+mn-ea"/>
              </a:rPr>
              <a:t> </a:t>
            </a:r>
            <a:endParaRPr lang="zh-CN" altLang="en-US" sz="2400"/>
          </a:p>
        </p:txBody>
      </p:sp>
      <p:sp>
        <p:nvSpPr>
          <p:cNvPr id="10" name="等腰三角形 2"/>
          <p:cNvSpPr/>
          <p:nvPr userDrawn="1">
            <p:custDataLst>
              <p:tags r:id="rId2"/>
            </p:custDataLst>
          </p:nvPr>
        </p:nvSpPr>
        <p:spPr>
          <a:xfrm rot="5400000">
            <a:off x="2930525" y="730885"/>
            <a:ext cx="578485" cy="138430"/>
          </a:xfrm>
          <a:prstGeom prst="triangle">
            <a:avLst/>
          </a:prstGeom>
          <a:solidFill>
            <a:srgbClr val="03735D"/>
          </a:solidFill>
          <a:ln>
            <a:noFill/>
          </a:ln>
        </p:spPr>
        <p:style>
          <a:lnRef idx="2">
            <a:schemeClr val="accent1">
              <a:shade val="50000"/>
            </a:schemeClr>
          </a:lnRef>
          <a:fillRef idx="1">
            <a:schemeClr val="accent1"/>
          </a:fillRef>
          <a:effectRef idx="0">
            <a:schemeClr val="accent1"/>
          </a:effectRef>
          <a:fontRef idx="minor">
            <a:schemeClr val="lt1"/>
          </a:fontRef>
        </p:style>
        <p:txBody>
          <a:bodyPr lIns="91313" tIns="45657" rIns="91313" bIns="45657" rtlCol="0" anchor="ctr"/>
          <a:lstStyle/>
          <a:p>
            <a:pPr algn="ctr"/>
            <a:endParaRPr lang="zh-CN" altLang="en-US" sz="2400"/>
          </a:p>
        </p:txBody>
      </p:sp>
      <p:sp>
        <p:nvSpPr>
          <p:cNvPr id="12" name="文本占位符 6"/>
          <p:cNvSpPr>
            <a:spLocks noGrp="1"/>
          </p:cNvSpPr>
          <p:nvPr>
            <p:ph type="body" sz="quarter" idx="10" hasCustomPrompt="1"/>
          </p:nvPr>
        </p:nvSpPr>
        <p:spPr>
          <a:xfrm>
            <a:off x="184149" y="511175"/>
            <a:ext cx="2963545" cy="577850"/>
          </a:xfrm>
        </p:spPr>
        <p:txBody>
          <a:bodyPr/>
          <a:lstStyle>
            <a:lvl1pPr marL="0" algn="l" defTabSz="914400" rtl="0" eaLnBrk="1" latinLnBrk="0" hangingPunct="1">
              <a:defRPr lang="zh-CN" altLang="en-US" sz="2800" b="1" kern="1200" dirty="0" smtClean="0">
                <a:solidFill>
                  <a:schemeClr val="bg1"/>
                </a:solidFill>
                <a:latin typeface="微软雅黑" panose="020B0503020204020204" pitchFamily="34" charset="-122"/>
                <a:ea typeface="微软雅黑" panose="020B0503020204020204" pitchFamily="34" charset="-122"/>
                <a:cs typeface="+mn-cs"/>
              </a:defRPr>
            </a:lvl1pPr>
            <a:lvl2pPr marL="608965" indent="0">
              <a:buNone/>
              <a:defRPr/>
            </a:lvl2pPr>
            <a:lvl3pPr marL="1217930" indent="0">
              <a:buNone/>
              <a:defRPr/>
            </a:lvl3pPr>
            <a:lvl4pPr marL="1826260" indent="0">
              <a:buNone/>
              <a:defRPr/>
            </a:lvl4pPr>
            <a:lvl5pPr marL="2433320" indent="0">
              <a:buNone/>
              <a:defRPr/>
            </a:lvl5pPr>
          </a:lstStyle>
          <a:p>
            <a:pPr lvl="0"/>
            <a:r>
              <a:rPr lang="zh-CN" altLang="en-US" dirty="0"/>
              <a:t>编辑母版文本</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标题和内容">
    <p:spTree>
      <p:nvGrpSpPr>
        <p:cNvPr id="1" name=""/>
        <p:cNvGrpSpPr/>
        <p:nvPr/>
      </p:nvGrpSpPr>
      <p:grpSpPr>
        <a:xfrm>
          <a:off x="0" y="0"/>
          <a:ext cx="0" cy="0"/>
          <a:chOff x="0" y="0"/>
          <a:chExt cx="0" cy="0"/>
        </a:xfrm>
      </p:grpSpPr>
      <p:sp>
        <p:nvSpPr>
          <p:cNvPr id="6" name="灯片编号占位符 5"/>
          <p:cNvSpPr txBox="1"/>
          <p:nvPr userDrawn="1"/>
        </p:nvSpPr>
        <p:spPr>
          <a:xfrm>
            <a:off x="8738023" y="6356660"/>
            <a:ext cx="2845012" cy="364467"/>
          </a:xfrm>
          <a:prstGeom prst="rect">
            <a:avLst/>
          </a:prstGeom>
        </p:spPr>
        <p:txBody>
          <a:bodyPr lIns="121675" tIns="60836" rIns="121675" bIns="60836" anchor="ctr"/>
          <a:lstStyle>
            <a:lvl1pPr eaLnBrk="0" hangingPunct="0">
              <a:defRPr sz="2400">
                <a:solidFill>
                  <a:schemeClr val="tx1"/>
                </a:solidFill>
                <a:latin typeface="Arial" panose="020B0604020202020204" pitchFamily="34" charset="0"/>
                <a:ea typeface="宋体" panose="02010600030101010101" pitchFamily="2" charset="-122"/>
              </a:defRPr>
            </a:lvl1pPr>
            <a:lvl2pPr marL="742950" indent="-285750" eaLnBrk="0" hangingPunct="0">
              <a:defRPr sz="2400">
                <a:solidFill>
                  <a:schemeClr val="tx1"/>
                </a:solidFill>
                <a:latin typeface="Arial" panose="020B0604020202020204" pitchFamily="34" charset="0"/>
                <a:ea typeface="宋体" panose="02010600030101010101" pitchFamily="2" charset="-122"/>
              </a:defRPr>
            </a:lvl2pPr>
            <a:lvl3pPr marL="1143000" indent="-228600" eaLnBrk="0" hangingPunct="0">
              <a:defRPr sz="2400">
                <a:solidFill>
                  <a:schemeClr val="tx1"/>
                </a:solidFill>
                <a:latin typeface="Arial" panose="020B0604020202020204" pitchFamily="34" charset="0"/>
                <a:ea typeface="宋体" panose="02010600030101010101" pitchFamily="2" charset="-122"/>
              </a:defRPr>
            </a:lvl3pPr>
            <a:lvl4pPr marL="1600200" indent="-228600" eaLnBrk="0" hangingPunct="0">
              <a:defRPr sz="2400">
                <a:solidFill>
                  <a:schemeClr val="tx1"/>
                </a:solidFill>
                <a:latin typeface="Arial" panose="020B0604020202020204" pitchFamily="34" charset="0"/>
                <a:ea typeface="宋体" panose="02010600030101010101" pitchFamily="2" charset="-122"/>
              </a:defRPr>
            </a:lvl4pPr>
            <a:lvl5pPr marL="2057400" indent="-228600" eaLnBrk="0" hangingPunct="0">
              <a:defRPr sz="2400">
                <a:solidFill>
                  <a:schemeClr val="tx1"/>
                </a:solidFill>
                <a:latin typeface="Arial" panose="020B0604020202020204" pitchFamily="34" charset="0"/>
                <a:ea typeface="宋体" panose="02010600030101010101" pitchFamily="2" charset="-122"/>
              </a:defRPr>
            </a:lvl5pPr>
            <a:lvl6pPr marL="2514600" indent="-228600" defTabSz="1217930" eaLnBrk="0" fontAlgn="base" hangingPunct="0">
              <a:spcBef>
                <a:spcPct val="0"/>
              </a:spcBef>
              <a:spcAft>
                <a:spcPct val="0"/>
              </a:spcAft>
              <a:defRPr sz="2400">
                <a:solidFill>
                  <a:schemeClr val="tx1"/>
                </a:solidFill>
                <a:latin typeface="Arial" panose="020B0604020202020204" pitchFamily="34" charset="0"/>
                <a:ea typeface="宋体" panose="02010600030101010101" pitchFamily="2" charset="-122"/>
              </a:defRPr>
            </a:lvl6pPr>
            <a:lvl7pPr marL="2971800" indent="-228600" defTabSz="1217930" eaLnBrk="0" fontAlgn="base" hangingPunct="0">
              <a:spcBef>
                <a:spcPct val="0"/>
              </a:spcBef>
              <a:spcAft>
                <a:spcPct val="0"/>
              </a:spcAft>
              <a:defRPr sz="2400">
                <a:solidFill>
                  <a:schemeClr val="tx1"/>
                </a:solidFill>
                <a:latin typeface="Arial" panose="020B0604020202020204" pitchFamily="34" charset="0"/>
                <a:ea typeface="宋体" panose="02010600030101010101" pitchFamily="2" charset="-122"/>
              </a:defRPr>
            </a:lvl7pPr>
            <a:lvl8pPr marL="3429000" indent="-228600" defTabSz="1217930" eaLnBrk="0" fontAlgn="base" hangingPunct="0">
              <a:spcBef>
                <a:spcPct val="0"/>
              </a:spcBef>
              <a:spcAft>
                <a:spcPct val="0"/>
              </a:spcAft>
              <a:defRPr sz="2400">
                <a:solidFill>
                  <a:schemeClr val="tx1"/>
                </a:solidFill>
                <a:latin typeface="Arial" panose="020B0604020202020204" pitchFamily="34" charset="0"/>
                <a:ea typeface="宋体" panose="02010600030101010101" pitchFamily="2" charset="-122"/>
              </a:defRPr>
            </a:lvl8pPr>
            <a:lvl9pPr marL="3886200" indent="-228600" defTabSz="1217930" eaLnBrk="0" fontAlgn="base" hangingPunct="0">
              <a:spcBef>
                <a:spcPct val="0"/>
              </a:spcBef>
              <a:spcAft>
                <a:spcPct val="0"/>
              </a:spcAft>
              <a:defRPr sz="2400">
                <a:solidFill>
                  <a:schemeClr val="tx1"/>
                </a:solidFill>
                <a:latin typeface="Arial" panose="020B0604020202020204" pitchFamily="34" charset="0"/>
                <a:ea typeface="宋体" panose="02010600030101010101" pitchFamily="2" charset="-122"/>
              </a:defRPr>
            </a:lvl9pPr>
          </a:lstStyle>
          <a:p>
            <a:pPr algn="r" eaLnBrk="1" hangingPunct="1">
              <a:defRPr/>
            </a:pPr>
            <a:fld id="{39F3DF21-CA8B-4FEE-919E-162D86FE0C12}" type="slidenum">
              <a:rPr lang="zh-CN" altLang="en-US" sz="1600" smtClean="0">
                <a:solidFill>
                  <a:srgbClr val="898989"/>
                </a:solidFill>
                <a:latin typeface="Calibri" panose="020F0502020204030204" pitchFamily="34" charset="0"/>
              </a:rPr>
              <a:t>‹#›</a:t>
            </a:fld>
            <a:endParaRPr lang="zh-CN" altLang="en-US" sz="1600">
              <a:solidFill>
                <a:srgbClr val="898989"/>
              </a:solidFill>
              <a:latin typeface="Calibri" panose="020F0502020204030204" pitchFamily="34" charset="0"/>
            </a:endParaRPr>
          </a:p>
        </p:txBody>
      </p:sp>
      <p:sp>
        <p:nvSpPr>
          <p:cNvPr id="9" name="Slide Number Placeholder 5"/>
          <p:cNvSpPr txBox="1"/>
          <p:nvPr userDrawn="1"/>
        </p:nvSpPr>
        <p:spPr>
          <a:xfrm>
            <a:off x="11240496" y="6374168"/>
            <a:ext cx="953094" cy="475874"/>
          </a:xfrm>
          <a:prstGeom prst="rect">
            <a:avLst/>
          </a:prstGeom>
          <a:solidFill>
            <a:srgbClr val="03735D"/>
          </a:solidFill>
          <a:ln>
            <a:solidFill>
              <a:srgbClr val="03735D"/>
            </a:solidFill>
          </a:ln>
        </p:spPr>
        <p:txBody>
          <a:bodyPr lIns="121675" tIns="60836" rIns="121675" bIns="60836" anchor="ctr"/>
          <a:lstStyle>
            <a:lvl1pPr eaLnBrk="0" hangingPunct="0">
              <a:defRPr sz="2400">
                <a:solidFill>
                  <a:schemeClr val="tx1"/>
                </a:solidFill>
                <a:latin typeface="Arial" panose="020B0604020202020204" pitchFamily="34" charset="0"/>
                <a:ea typeface="宋体" panose="02010600030101010101" pitchFamily="2" charset="-122"/>
              </a:defRPr>
            </a:lvl1pPr>
            <a:lvl2pPr marL="742950" indent="-285750" eaLnBrk="0" hangingPunct="0">
              <a:defRPr sz="2400">
                <a:solidFill>
                  <a:schemeClr val="tx1"/>
                </a:solidFill>
                <a:latin typeface="Arial" panose="020B0604020202020204" pitchFamily="34" charset="0"/>
                <a:ea typeface="宋体" panose="02010600030101010101" pitchFamily="2" charset="-122"/>
              </a:defRPr>
            </a:lvl2pPr>
            <a:lvl3pPr marL="1143000" indent="-228600" eaLnBrk="0" hangingPunct="0">
              <a:defRPr sz="2400">
                <a:solidFill>
                  <a:schemeClr val="tx1"/>
                </a:solidFill>
                <a:latin typeface="Arial" panose="020B0604020202020204" pitchFamily="34" charset="0"/>
                <a:ea typeface="宋体" panose="02010600030101010101" pitchFamily="2" charset="-122"/>
              </a:defRPr>
            </a:lvl3pPr>
            <a:lvl4pPr marL="1600200" indent="-228600" eaLnBrk="0" hangingPunct="0">
              <a:defRPr sz="2400">
                <a:solidFill>
                  <a:schemeClr val="tx1"/>
                </a:solidFill>
                <a:latin typeface="Arial" panose="020B0604020202020204" pitchFamily="34" charset="0"/>
                <a:ea typeface="宋体" panose="02010600030101010101" pitchFamily="2" charset="-122"/>
              </a:defRPr>
            </a:lvl4pPr>
            <a:lvl5pPr marL="2057400" indent="-228600" eaLnBrk="0" hangingPunct="0">
              <a:defRPr sz="2400">
                <a:solidFill>
                  <a:schemeClr val="tx1"/>
                </a:solidFill>
                <a:latin typeface="Arial" panose="020B0604020202020204" pitchFamily="34" charset="0"/>
                <a:ea typeface="宋体" panose="02010600030101010101" pitchFamily="2" charset="-122"/>
              </a:defRPr>
            </a:lvl5pPr>
            <a:lvl6pPr marL="2514600" indent="-228600" defTabSz="1217930" eaLnBrk="0" fontAlgn="base" hangingPunct="0">
              <a:spcBef>
                <a:spcPct val="0"/>
              </a:spcBef>
              <a:spcAft>
                <a:spcPct val="0"/>
              </a:spcAft>
              <a:defRPr sz="2400">
                <a:solidFill>
                  <a:schemeClr val="tx1"/>
                </a:solidFill>
                <a:latin typeface="Arial" panose="020B0604020202020204" pitchFamily="34" charset="0"/>
                <a:ea typeface="宋体" panose="02010600030101010101" pitchFamily="2" charset="-122"/>
              </a:defRPr>
            </a:lvl6pPr>
            <a:lvl7pPr marL="2971800" indent="-228600" defTabSz="1217930" eaLnBrk="0" fontAlgn="base" hangingPunct="0">
              <a:spcBef>
                <a:spcPct val="0"/>
              </a:spcBef>
              <a:spcAft>
                <a:spcPct val="0"/>
              </a:spcAft>
              <a:defRPr sz="2400">
                <a:solidFill>
                  <a:schemeClr val="tx1"/>
                </a:solidFill>
                <a:latin typeface="Arial" panose="020B0604020202020204" pitchFamily="34" charset="0"/>
                <a:ea typeface="宋体" panose="02010600030101010101" pitchFamily="2" charset="-122"/>
              </a:defRPr>
            </a:lvl7pPr>
            <a:lvl8pPr marL="3429000" indent="-228600" defTabSz="1217930" eaLnBrk="0" fontAlgn="base" hangingPunct="0">
              <a:spcBef>
                <a:spcPct val="0"/>
              </a:spcBef>
              <a:spcAft>
                <a:spcPct val="0"/>
              </a:spcAft>
              <a:defRPr sz="2400">
                <a:solidFill>
                  <a:schemeClr val="tx1"/>
                </a:solidFill>
                <a:latin typeface="Arial" panose="020B0604020202020204" pitchFamily="34" charset="0"/>
                <a:ea typeface="宋体" panose="02010600030101010101" pitchFamily="2" charset="-122"/>
              </a:defRPr>
            </a:lvl8pPr>
            <a:lvl9pPr marL="3886200" indent="-228600" defTabSz="1217930" eaLnBrk="0" fontAlgn="base" hangingPunct="0">
              <a:spcBef>
                <a:spcPct val="0"/>
              </a:spcBef>
              <a:spcAft>
                <a:spcPct val="0"/>
              </a:spcAft>
              <a:defRPr sz="2400">
                <a:solidFill>
                  <a:schemeClr val="tx1"/>
                </a:solidFill>
                <a:latin typeface="Arial" panose="020B0604020202020204" pitchFamily="34" charset="0"/>
                <a:ea typeface="宋体" panose="02010600030101010101" pitchFamily="2" charset="-122"/>
              </a:defRPr>
            </a:lvl9pPr>
          </a:lstStyle>
          <a:p>
            <a:pPr algn="ctr" eaLnBrk="1" hangingPunct="1">
              <a:defRPr/>
            </a:pPr>
            <a:fld id="{CBF214C9-73AD-4A35-8934-C2213910371F}" type="slidenum">
              <a:rPr lang="zh-CN" altLang="en-US" sz="1600" smtClean="0">
                <a:solidFill>
                  <a:srgbClr val="F2F2F2"/>
                </a:solidFill>
                <a:latin typeface="Calibri" panose="020F0502020204030204" pitchFamily="34" charset="0"/>
              </a:rPr>
              <a:t>‹#›</a:t>
            </a:fld>
            <a:endParaRPr lang="zh-CN" altLang="en-US" sz="1600">
              <a:solidFill>
                <a:srgbClr val="F2F2F2"/>
              </a:solidFill>
              <a:latin typeface="Calibri" panose="020F0502020204030204" pitchFamily="34" charset="0"/>
            </a:endParaRPr>
          </a:p>
        </p:txBody>
      </p:sp>
      <p:sp>
        <p:nvSpPr>
          <p:cNvPr id="2" name="标题 1"/>
          <p:cNvSpPr>
            <a:spLocks noGrp="1"/>
          </p:cNvSpPr>
          <p:nvPr>
            <p:ph type="title"/>
          </p:nvPr>
        </p:nvSpPr>
        <p:spPr>
          <a:xfrm>
            <a:off x="4493260" y="383540"/>
            <a:ext cx="7089775" cy="666750"/>
          </a:xfrm>
        </p:spPr>
        <p:txBody>
          <a:bodyPr/>
          <a:lstStyle/>
          <a:p>
            <a:r>
              <a:rPr lang="zh-CN" altLang="en-US"/>
              <a:t>单击此处编辑母版标题样式</a:t>
            </a:r>
          </a:p>
        </p:txBody>
      </p:sp>
      <p:sp>
        <p:nvSpPr>
          <p:cNvPr id="4" name="矩形 3"/>
          <p:cNvSpPr/>
          <p:nvPr userDrawn="1">
            <p:custDataLst>
              <p:tags r:id="rId1"/>
            </p:custDataLst>
          </p:nvPr>
        </p:nvSpPr>
        <p:spPr>
          <a:xfrm>
            <a:off x="0" y="511175"/>
            <a:ext cx="3147695" cy="578485"/>
          </a:xfrm>
          <a:prstGeom prst="rect">
            <a:avLst/>
          </a:prstGeom>
          <a:solidFill>
            <a:srgbClr val="03735D"/>
          </a:solidFill>
          <a:ln>
            <a:noFill/>
          </a:ln>
        </p:spPr>
        <p:style>
          <a:lnRef idx="2">
            <a:schemeClr val="accent1">
              <a:shade val="50000"/>
            </a:schemeClr>
          </a:lnRef>
          <a:fillRef idx="1">
            <a:schemeClr val="accent1"/>
          </a:fillRef>
          <a:effectRef idx="0">
            <a:schemeClr val="accent1"/>
          </a:effectRef>
          <a:fontRef idx="minor">
            <a:schemeClr val="lt1"/>
          </a:fontRef>
        </p:style>
        <p:txBody>
          <a:bodyPr lIns="91313" tIns="45657" rIns="91313" bIns="45657" rtlCol="0" anchor="ctr"/>
          <a:lstStyle/>
          <a:p>
            <a:pPr algn="ctr"/>
            <a:r>
              <a:rPr lang="zh-CN" altLang="en-US" sz="2400" b="1" dirty="0">
                <a:solidFill>
                  <a:schemeClr val="bg1"/>
                </a:solidFill>
                <a:latin typeface="微软雅黑" panose="020B0503020204020204" pitchFamily="34" charset="-122"/>
                <a:ea typeface="微软雅黑" panose="020B0503020204020204" pitchFamily="34" charset="-122"/>
                <a:sym typeface="+mn-ea"/>
              </a:rPr>
              <a:t> </a:t>
            </a:r>
            <a:endParaRPr lang="zh-CN" altLang="en-US" sz="2400"/>
          </a:p>
        </p:txBody>
      </p:sp>
      <p:sp>
        <p:nvSpPr>
          <p:cNvPr id="10" name="等腰三角形 2"/>
          <p:cNvSpPr/>
          <p:nvPr userDrawn="1">
            <p:custDataLst>
              <p:tags r:id="rId2"/>
            </p:custDataLst>
          </p:nvPr>
        </p:nvSpPr>
        <p:spPr>
          <a:xfrm rot="5400000">
            <a:off x="2930525" y="730885"/>
            <a:ext cx="578485" cy="138430"/>
          </a:xfrm>
          <a:prstGeom prst="triangle">
            <a:avLst/>
          </a:prstGeom>
          <a:solidFill>
            <a:srgbClr val="03735D"/>
          </a:solidFill>
          <a:ln>
            <a:noFill/>
          </a:ln>
        </p:spPr>
        <p:style>
          <a:lnRef idx="2">
            <a:schemeClr val="accent1">
              <a:shade val="50000"/>
            </a:schemeClr>
          </a:lnRef>
          <a:fillRef idx="1">
            <a:schemeClr val="accent1"/>
          </a:fillRef>
          <a:effectRef idx="0">
            <a:schemeClr val="accent1"/>
          </a:effectRef>
          <a:fontRef idx="minor">
            <a:schemeClr val="lt1"/>
          </a:fontRef>
        </p:style>
        <p:txBody>
          <a:bodyPr lIns="91313" tIns="45657" rIns="91313" bIns="45657" rtlCol="0" anchor="ctr"/>
          <a:lstStyle/>
          <a:p>
            <a:pPr algn="ctr"/>
            <a:endParaRPr lang="zh-CN" altLang="en-US" sz="2400"/>
          </a:p>
        </p:txBody>
      </p:sp>
      <p:sp>
        <p:nvSpPr>
          <p:cNvPr id="7" name="文本占位符 6"/>
          <p:cNvSpPr>
            <a:spLocks noGrp="1"/>
          </p:cNvSpPr>
          <p:nvPr>
            <p:ph type="body" sz="quarter" idx="10" hasCustomPrompt="1"/>
          </p:nvPr>
        </p:nvSpPr>
        <p:spPr>
          <a:xfrm>
            <a:off x="184149" y="511175"/>
            <a:ext cx="2963545" cy="577850"/>
          </a:xfrm>
        </p:spPr>
        <p:txBody>
          <a:bodyPr/>
          <a:lstStyle>
            <a:lvl1pPr marL="0" algn="l" defTabSz="914400" rtl="0" eaLnBrk="1" latinLnBrk="0" hangingPunct="1">
              <a:defRPr lang="zh-CN" altLang="en-US" sz="2800" b="1" kern="1200" dirty="0" smtClean="0">
                <a:solidFill>
                  <a:schemeClr val="bg1"/>
                </a:solidFill>
                <a:latin typeface="微软雅黑" panose="020B0503020204020204" pitchFamily="34" charset="-122"/>
                <a:ea typeface="微软雅黑" panose="020B0503020204020204" pitchFamily="34" charset="-122"/>
                <a:cs typeface="+mn-cs"/>
              </a:defRPr>
            </a:lvl1pPr>
            <a:lvl2pPr marL="608965" indent="0">
              <a:buNone/>
              <a:defRPr/>
            </a:lvl2pPr>
            <a:lvl3pPr marL="1217930" indent="0">
              <a:buNone/>
              <a:defRPr/>
            </a:lvl3pPr>
            <a:lvl4pPr marL="1826260" indent="0">
              <a:buNone/>
              <a:defRPr/>
            </a:lvl4pPr>
            <a:lvl5pPr marL="2433320" indent="0">
              <a:buNone/>
              <a:defRPr/>
            </a:lvl5pPr>
          </a:lstStyle>
          <a:p>
            <a:pPr lvl="0"/>
            <a:r>
              <a:rPr lang="zh-CN" altLang="en-US" dirty="0"/>
              <a:t>编辑母版肠道文本</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cSld name="3_标题和内容">
    <p:spTree>
      <p:nvGrpSpPr>
        <p:cNvPr id="1" name=""/>
        <p:cNvGrpSpPr/>
        <p:nvPr/>
      </p:nvGrpSpPr>
      <p:grpSpPr>
        <a:xfrm>
          <a:off x="0" y="0"/>
          <a:ext cx="0" cy="0"/>
          <a:chOff x="0" y="0"/>
          <a:chExt cx="0" cy="0"/>
        </a:xfrm>
      </p:grpSpPr>
      <p:sp>
        <p:nvSpPr>
          <p:cNvPr id="6" name="灯片编号占位符 5"/>
          <p:cNvSpPr txBox="1"/>
          <p:nvPr userDrawn="1"/>
        </p:nvSpPr>
        <p:spPr>
          <a:xfrm>
            <a:off x="8738023" y="6356660"/>
            <a:ext cx="2845012" cy="364467"/>
          </a:xfrm>
          <a:prstGeom prst="rect">
            <a:avLst/>
          </a:prstGeom>
        </p:spPr>
        <p:txBody>
          <a:bodyPr lIns="121675" tIns="60836" rIns="121675" bIns="60836" anchor="ctr"/>
          <a:lstStyle>
            <a:lvl1pPr eaLnBrk="0" hangingPunct="0">
              <a:defRPr sz="2400">
                <a:solidFill>
                  <a:schemeClr val="tx1"/>
                </a:solidFill>
                <a:latin typeface="Arial" panose="020B0604020202020204" pitchFamily="34" charset="0"/>
                <a:ea typeface="宋体" panose="02010600030101010101" pitchFamily="2" charset="-122"/>
              </a:defRPr>
            </a:lvl1pPr>
            <a:lvl2pPr marL="742950" indent="-285750" eaLnBrk="0" hangingPunct="0">
              <a:defRPr sz="2400">
                <a:solidFill>
                  <a:schemeClr val="tx1"/>
                </a:solidFill>
                <a:latin typeface="Arial" panose="020B0604020202020204" pitchFamily="34" charset="0"/>
                <a:ea typeface="宋体" panose="02010600030101010101" pitchFamily="2" charset="-122"/>
              </a:defRPr>
            </a:lvl2pPr>
            <a:lvl3pPr marL="1143000" indent="-228600" eaLnBrk="0" hangingPunct="0">
              <a:defRPr sz="2400">
                <a:solidFill>
                  <a:schemeClr val="tx1"/>
                </a:solidFill>
                <a:latin typeface="Arial" panose="020B0604020202020204" pitchFamily="34" charset="0"/>
                <a:ea typeface="宋体" panose="02010600030101010101" pitchFamily="2" charset="-122"/>
              </a:defRPr>
            </a:lvl3pPr>
            <a:lvl4pPr marL="1600200" indent="-228600" eaLnBrk="0" hangingPunct="0">
              <a:defRPr sz="2400">
                <a:solidFill>
                  <a:schemeClr val="tx1"/>
                </a:solidFill>
                <a:latin typeface="Arial" panose="020B0604020202020204" pitchFamily="34" charset="0"/>
                <a:ea typeface="宋体" panose="02010600030101010101" pitchFamily="2" charset="-122"/>
              </a:defRPr>
            </a:lvl4pPr>
            <a:lvl5pPr marL="2057400" indent="-228600" eaLnBrk="0" hangingPunct="0">
              <a:defRPr sz="2400">
                <a:solidFill>
                  <a:schemeClr val="tx1"/>
                </a:solidFill>
                <a:latin typeface="Arial" panose="020B0604020202020204" pitchFamily="34" charset="0"/>
                <a:ea typeface="宋体" panose="02010600030101010101" pitchFamily="2" charset="-122"/>
              </a:defRPr>
            </a:lvl5pPr>
            <a:lvl6pPr marL="2514600" indent="-228600" defTabSz="1217930" eaLnBrk="0" fontAlgn="base" hangingPunct="0">
              <a:spcBef>
                <a:spcPct val="0"/>
              </a:spcBef>
              <a:spcAft>
                <a:spcPct val="0"/>
              </a:spcAft>
              <a:defRPr sz="2400">
                <a:solidFill>
                  <a:schemeClr val="tx1"/>
                </a:solidFill>
                <a:latin typeface="Arial" panose="020B0604020202020204" pitchFamily="34" charset="0"/>
                <a:ea typeface="宋体" panose="02010600030101010101" pitchFamily="2" charset="-122"/>
              </a:defRPr>
            </a:lvl6pPr>
            <a:lvl7pPr marL="2971800" indent="-228600" defTabSz="1217930" eaLnBrk="0" fontAlgn="base" hangingPunct="0">
              <a:spcBef>
                <a:spcPct val="0"/>
              </a:spcBef>
              <a:spcAft>
                <a:spcPct val="0"/>
              </a:spcAft>
              <a:defRPr sz="2400">
                <a:solidFill>
                  <a:schemeClr val="tx1"/>
                </a:solidFill>
                <a:latin typeface="Arial" panose="020B0604020202020204" pitchFamily="34" charset="0"/>
                <a:ea typeface="宋体" panose="02010600030101010101" pitchFamily="2" charset="-122"/>
              </a:defRPr>
            </a:lvl7pPr>
            <a:lvl8pPr marL="3429000" indent="-228600" defTabSz="1217930" eaLnBrk="0" fontAlgn="base" hangingPunct="0">
              <a:spcBef>
                <a:spcPct val="0"/>
              </a:spcBef>
              <a:spcAft>
                <a:spcPct val="0"/>
              </a:spcAft>
              <a:defRPr sz="2400">
                <a:solidFill>
                  <a:schemeClr val="tx1"/>
                </a:solidFill>
                <a:latin typeface="Arial" panose="020B0604020202020204" pitchFamily="34" charset="0"/>
                <a:ea typeface="宋体" panose="02010600030101010101" pitchFamily="2" charset="-122"/>
              </a:defRPr>
            </a:lvl8pPr>
            <a:lvl9pPr marL="3886200" indent="-228600" defTabSz="1217930" eaLnBrk="0" fontAlgn="base" hangingPunct="0">
              <a:spcBef>
                <a:spcPct val="0"/>
              </a:spcBef>
              <a:spcAft>
                <a:spcPct val="0"/>
              </a:spcAft>
              <a:defRPr sz="2400">
                <a:solidFill>
                  <a:schemeClr val="tx1"/>
                </a:solidFill>
                <a:latin typeface="Arial" panose="020B0604020202020204" pitchFamily="34" charset="0"/>
                <a:ea typeface="宋体" panose="02010600030101010101" pitchFamily="2" charset="-122"/>
              </a:defRPr>
            </a:lvl9pPr>
          </a:lstStyle>
          <a:p>
            <a:pPr algn="r" eaLnBrk="1" hangingPunct="1">
              <a:defRPr/>
            </a:pPr>
            <a:fld id="{39F3DF21-CA8B-4FEE-919E-162D86FE0C12}" type="slidenum">
              <a:rPr lang="zh-CN" altLang="en-US" sz="1600" smtClean="0">
                <a:solidFill>
                  <a:srgbClr val="898989"/>
                </a:solidFill>
                <a:latin typeface="Calibri" panose="020F0502020204030204" pitchFamily="34" charset="0"/>
              </a:rPr>
              <a:t>‹#›</a:t>
            </a:fld>
            <a:endParaRPr lang="zh-CN" altLang="en-US" sz="1600">
              <a:solidFill>
                <a:srgbClr val="898989"/>
              </a:solidFill>
              <a:latin typeface="Calibri" panose="020F0502020204030204" pitchFamily="34" charset="0"/>
            </a:endParaRPr>
          </a:p>
        </p:txBody>
      </p:sp>
      <p:sp>
        <p:nvSpPr>
          <p:cNvPr id="9" name="Slide Number Placeholder 5"/>
          <p:cNvSpPr txBox="1"/>
          <p:nvPr userDrawn="1"/>
        </p:nvSpPr>
        <p:spPr>
          <a:xfrm>
            <a:off x="11240496" y="6374168"/>
            <a:ext cx="953094" cy="475874"/>
          </a:xfrm>
          <a:prstGeom prst="rect">
            <a:avLst/>
          </a:prstGeom>
          <a:solidFill>
            <a:srgbClr val="03735D"/>
          </a:solidFill>
          <a:ln>
            <a:solidFill>
              <a:srgbClr val="03735D"/>
            </a:solidFill>
          </a:ln>
        </p:spPr>
        <p:txBody>
          <a:bodyPr lIns="121675" tIns="60836" rIns="121675" bIns="60836" anchor="ctr"/>
          <a:lstStyle>
            <a:lvl1pPr eaLnBrk="0" hangingPunct="0">
              <a:defRPr sz="2400">
                <a:solidFill>
                  <a:schemeClr val="tx1"/>
                </a:solidFill>
                <a:latin typeface="Arial" panose="020B0604020202020204" pitchFamily="34" charset="0"/>
                <a:ea typeface="宋体" panose="02010600030101010101" pitchFamily="2" charset="-122"/>
              </a:defRPr>
            </a:lvl1pPr>
            <a:lvl2pPr marL="742950" indent="-285750" eaLnBrk="0" hangingPunct="0">
              <a:defRPr sz="2400">
                <a:solidFill>
                  <a:schemeClr val="tx1"/>
                </a:solidFill>
                <a:latin typeface="Arial" panose="020B0604020202020204" pitchFamily="34" charset="0"/>
                <a:ea typeface="宋体" panose="02010600030101010101" pitchFamily="2" charset="-122"/>
              </a:defRPr>
            </a:lvl2pPr>
            <a:lvl3pPr marL="1143000" indent="-228600" eaLnBrk="0" hangingPunct="0">
              <a:defRPr sz="2400">
                <a:solidFill>
                  <a:schemeClr val="tx1"/>
                </a:solidFill>
                <a:latin typeface="Arial" panose="020B0604020202020204" pitchFamily="34" charset="0"/>
                <a:ea typeface="宋体" panose="02010600030101010101" pitchFamily="2" charset="-122"/>
              </a:defRPr>
            </a:lvl3pPr>
            <a:lvl4pPr marL="1600200" indent="-228600" eaLnBrk="0" hangingPunct="0">
              <a:defRPr sz="2400">
                <a:solidFill>
                  <a:schemeClr val="tx1"/>
                </a:solidFill>
                <a:latin typeface="Arial" panose="020B0604020202020204" pitchFamily="34" charset="0"/>
                <a:ea typeface="宋体" panose="02010600030101010101" pitchFamily="2" charset="-122"/>
              </a:defRPr>
            </a:lvl4pPr>
            <a:lvl5pPr marL="2057400" indent="-228600" eaLnBrk="0" hangingPunct="0">
              <a:defRPr sz="2400">
                <a:solidFill>
                  <a:schemeClr val="tx1"/>
                </a:solidFill>
                <a:latin typeface="Arial" panose="020B0604020202020204" pitchFamily="34" charset="0"/>
                <a:ea typeface="宋体" panose="02010600030101010101" pitchFamily="2" charset="-122"/>
              </a:defRPr>
            </a:lvl5pPr>
            <a:lvl6pPr marL="2514600" indent="-228600" defTabSz="1217930" eaLnBrk="0" fontAlgn="base" hangingPunct="0">
              <a:spcBef>
                <a:spcPct val="0"/>
              </a:spcBef>
              <a:spcAft>
                <a:spcPct val="0"/>
              </a:spcAft>
              <a:defRPr sz="2400">
                <a:solidFill>
                  <a:schemeClr val="tx1"/>
                </a:solidFill>
                <a:latin typeface="Arial" panose="020B0604020202020204" pitchFamily="34" charset="0"/>
                <a:ea typeface="宋体" panose="02010600030101010101" pitchFamily="2" charset="-122"/>
              </a:defRPr>
            </a:lvl6pPr>
            <a:lvl7pPr marL="2971800" indent="-228600" defTabSz="1217930" eaLnBrk="0" fontAlgn="base" hangingPunct="0">
              <a:spcBef>
                <a:spcPct val="0"/>
              </a:spcBef>
              <a:spcAft>
                <a:spcPct val="0"/>
              </a:spcAft>
              <a:defRPr sz="2400">
                <a:solidFill>
                  <a:schemeClr val="tx1"/>
                </a:solidFill>
                <a:latin typeface="Arial" panose="020B0604020202020204" pitchFamily="34" charset="0"/>
                <a:ea typeface="宋体" panose="02010600030101010101" pitchFamily="2" charset="-122"/>
              </a:defRPr>
            </a:lvl7pPr>
            <a:lvl8pPr marL="3429000" indent="-228600" defTabSz="1217930" eaLnBrk="0" fontAlgn="base" hangingPunct="0">
              <a:spcBef>
                <a:spcPct val="0"/>
              </a:spcBef>
              <a:spcAft>
                <a:spcPct val="0"/>
              </a:spcAft>
              <a:defRPr sz="2400">
                <a:solidFill>
                  <a:schemeClr val="tx1"/>
                </a:solidFill>
                <a:latin typeface="Arial" panose="020B0604020202020204" pitchFamily="34" charset="0"/>
                <a:ea typeface="宋体" panose="02010600030101010101" pitchFamily="2" charset="-122"/>
              </a:defRPr>
            </a:lvl8pPr>
            <a:lvl9pPr marL="3886200" indent="-228600" defTabSz="1217930" eaLnBrk="0" fontAlgn="base" hangingPunct="0">
              <a:spcBef>
                <a:spcPct val="0"/>
              </a:spcBef>
              <a:spcAft>
                <a:spcPct val="0"/>
              </a:spcAft>
              <a:defRPr sz="2400">
                <a:solidFill>
                  <a:schemeClr val="tx1"/>
                </a:solidFill>
                <a:latin typeface="Arial" panose="020B0604020202020204" pitchFamily="34" charset="0"/>
                <a:ea typeface="宋体" panose="02010600030101010101" pitchFamily="2" charset="-122"/>
              </a:defRPr>
            </a:lvl9pPr>
          </a:lstStyle>
          <a:p>
            <a:pPr algn="ctr" eaLnBrk="1" hangingPunct="1">
              <a:defRPr/>
            </a:pPr>
            <a:fld id="{CBF214C9-73AD-4A35-8934-C2213910371F}" type="slidenum">
              <a:rPr lang="zh-CN" altLang="en-US" sz="1600" smtClean="0">
                <a:solidFill>
                  <a:srgbClr val="F2F2F2"/>
                </a:solidFill>
                <a:latin typeface="Calibri" panose="020F0502020204030204" pitchFamily="34" charset="0"/>
              </a:rPr>
              <a:t>‹#›</a:t>
            </a:fld>
            <a:endParaRPr lang="zh-CN" altLang="en-US" sz="1600">
              <a:solidFill>
                <a:srgbClr val="F2F2F2"/>
              </a:solidFill>
              <a:latin typeface="Calibri" panose="020F0502020204030204" pitchFamily="34" charset="0"/>
            </a:endParaRPr>
          </a:p>
        </p:txBody>
      </p:sp>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5" name="矩形 4"/>
          <p:cNvSpPr/>
          <p:nvPr userDrawn="1"/>
        </p:nvSpPr>
        <p:spPr>
          <a:xfrm>
            <a:off x="1" y="510988"/>
            <a:ext cx="2619157" cy="578224"/>
          </a:xfrm>
          <a:prstGeom prst="rect">
            <a:avLst/>
          </a:prstGeom>
          <a:solidFill>
            <a:srgbClr val="03735D"/>
          </a:solidFill>
          <a:ln>
            <a:noFill/>
          </a:ln>
        </p:spPr>
        <p:style>
          <a:lnRef idx="2">
            <a:schemeClr val="accent1">
              <a:shade val="50000"/>
            </a:schemeClr>
          </a:lnRef>
          <a:fillRef idx="1">
            <a:schemeClr val="accent1"/>
          </a:fillRef>
          <a:effectRef idx="0">
            <a:schemeClr val="accent1"/>
          </a:effectRef>
          <a:fontRef idx="minor">
            <a:schemeClr val="lt1"/>
          </a:fontRef>
        </p:style>
        <p:txBody>
          <a:bodyPr lIns="91313" tIns="45657" rIns="91313" bIns="45657" rtlCol="0" anchor="ctr"/>
          <a:lstStyle/>
          <a:p>
            <a:pPr algn="ctr"/>
            <a:endParaRPr lang="zh-CN" altLang="en-US" sz="2400"/>
          </a:p>
        </p:txBody>
      </p:sp>
      <p:sp>
        <p:nvSpPr>
          <p:cNvPr id="12" name="等腰三角形 2"/>
          <p:cNvSpPr/>
          <p:nvPr userDrawn="1"/>
        </p:nvSpPr>
        <p:spPr>
          <a:xfrm rot="5400000">
            <a:off x="2485933" y="644213"/>
            <a:ext cx="578225" cy="311772"/>
          </a:xfrm>
          <a:prstGeom prst="triangle">
            <a:avLst/>
          </a:prstGeom>
          <a:solidFill>
            <a:srgbClr val="03735D"/>
          </a:solidFill>
          <a:ln>
            <a:noFill/>
          </a:ln>
        </p:spPr>
        <p:style>
          <a:lnRef idx="2">
            <a:schemeClr val="accent1">
              <a:shade val="50000"/>
            </a:schemeClr>
          </a:lnRef>
          <a:fillRef idx="1">
            <a:schemeClr val="accent1"/>
          </a:fillRef>
          <a:effectRef idx="0">
            <a:schemeClr val="accent1"/>
          </a:effectRef>
          <a:fontRef idx="minor">
            <a:schemeClr val="lt1"/>
          </a:fontRef>
        </p:style>
        <p:txBody>
          <a:bodyPr lIns="91313" tIns="45657" rIns="91313" bIns="45657" rtlCol="0" anchor="ctr"/>
          <a:lstStyle/>
          <a:p>
            <a:pPr algn="ctr"/>
            <a:endParaRPr lang="zh-CN" altLang="en-US" sz="240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仅标题">
    <p:spTree>
      <p:nvGrpSpPr>
        <p:cNvPr id="1" name=""/>
        <p:cNvGrpSpPr/>
        <p:nvPr/>
      </p:nvGrpSpPr>
      <p:grpSpPr>
        <a:xfrm>
          <a:off x="0" y="0"/>
          <a:ext cx="0" cy="0"/>
          <a:chOff x="0" y="0"/>
          <a:chExt cx="0" cy="0"/>
        </a:xfrm>
      </p:grpSpPr>
      <p:sp>
        <p:nvSpPr>
          <p:cNvPr id="2" name="标题 1"/>
          <p:cNvSpPr>
            <a:spLocks noGrp="1"/>
          </p:cNvSpPr>
          <p:nvPr>
            <p:ph type="title"/>
            <p:custDataLst>
              <p:tags r:id="rId1"/>
            </p:custDataLst>
          </p:nvPr>
        </p:nvSpPr>
        <p:spPr/>
        <p:txBody>
          <a:bodyPr/>
          <a:lstStyle>
            <a:lvl1pPr algn="ctr">
              <a:defRPr sz="3200">
                <a:solidFill>
                  <a:schemeClr val="tx1"/>
                </a:solidFill>
                <a:latin typeface="+mj-ea"/>
                <a:ea typeface="+mj-ea"/>
              </a:defRPr>
            </a:lvl1pPr>
          </a:lstStyle>
          <a:p>
            <a:r>
              <a:rPr lang="zh-CN" altLang="en-US"/>
              <a:t>单击此处编辑母版标题样式</a:t>
            </a:r>
          </a:p>
        </p:txBody>
      </p:sp>
      <p:sp>
        <p:nvSpPr>
          <p:cNvPr id="3" name="日期占位符 2"/>
          <p:cNvSpPr>
            <a:spLocks noGrp="1"/>
          </p:cNvSpPr>
          <p:nvPr>
            <p:ph type="dt" sz="half" idx="10"/>
            <p:custDataLst>
              <p:tags r:id="rId2"/>
            </p:custDataLst>
          </p:nvPr>
        </p:nvSpPr>
        <p:spPr>
          <a:xfrm>
            <a:off x="612000" y="6314400"/>
            <a:ext cx="2700000" cy="316800"/>
          </a:xfrm>
        </p:spPr>
        <p:txBody>
          <a:bodyPr/>
          <a:lstStyle/>
          <a:p>
            <a:fld id="{760FBDFE-C587-4B4C-A407-44438C67B59E}" type="datetimeFigureOut">
              <a:rPr lang="zh-CN" altLang="en-US" smtClean="0"/>
              <a:t>2024-7-11</a:t>
            </a:fld>
            <a:endParaRPr lang="zh-CN" altLang="en-US"/>
          </a:p>
        </p:txBody>
      </p:sp>
      <p:sp>
        <p:nvSpPr>
          <p:cNvPr id="4" name="页脚占位符 3"/>
          <p:cNvSpPr>
            <a:spLocks noGrp="1"/>
          </p:cNvSpPr>
          <p:nvPr>
            <p:ph type="ftr" sz="quarter" idx="11"/>
            <p:custDataLst>
              <p:tags r:id="rId3"/>
            </p:custDataLst>
          </p:nvPr>
        </p:nvSpPr>
        <p:spPr>
          <a:xfrm>
            <a:off x="4116000" y="6314400"/>
            <a:ext cx="3960000" cy="316800"/>
          </a:xfrm>
        </p:spPr>
        <p:txBody>
          <a:bodyPr/>
          <a:lstStyle/>
          <a:p>
            <a:endParaRPr lang="zh-CN" altLang="en-US" dirty="0"/>
          </a:p>
        </p:txBody>
      </p:sp>
      <p:sp>
        <p:nvSpPr>
          <p:cNvPr id="5" name="灯片编号占位符 4"/>
          <p:cNvSpPr>
            <a:spLocks noGrp="1"/>
          </p:cNvSpPr>
          <p:nvPr>
            <p:ph type="sldNum" sz="quarter" idx="12"/>
            <p:custDataLst>
              <p:tags r:id="rId4"/>
            </p:custDataLst>
          </p:nvPr>
        </p:nvSpPr>
        <p:spPr>
          <a:xfrm>
            <a:off x="8877600" y="6314400"/>
            <a:ext cx="2700000" cy="316800"/>
          </a:xfrm>
        </p:spPr>
        <p:txBody>
          <a:bodyPr/>
          <a:lstStyle/>
          <a:p>
            <a:fld id="{49AE70B2-8BF9-45C0-BB95-33D1B9D3A854}" type="slidenum">
              <a:rPr lang="zh-CN" altLang="en-US" smtClean="0"/>
              <a:t>‹#›</a:t>
            </a:fld>
            <a:endParaRPr lang="zh-CN" alt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标题占位符 1"/>
          <p:cNvSpPr>
            <a:spLocks noGrp="1"/>
          </p:cNvSpPr>
          <p:nvPr>
            <p:ph type="title"/>
          </p:nvPr>
        </p:nvSpPr>
        <p:spPr bwMode="auto">
          <a:xfrm>
            <a:off x="608967" y="383565"/>
            <a:ext cx="10974070" cy="6668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21802" tIns="60899" rIns="121802" bIns="60899" numCol="1" anchor="ctr" anchorCtr="0" compatLnSpc="1"/>
          <a:lstStyle/>
          <a:p>
            <a:pPr lvl="0"/>
            <a:r>
              <a:rPr lang="zh-CN" altLang="en-US"/>
              <a:t>单击此处编辑母版标题样式</a:t>
            </a:r>
          </a:p>
        </p:txBody>
      </p:sp>
      <p:sp>
        <p:nvSpPr>
          <p:cNvPr id="1027" name="文本占位符 2"/>
          <p:cNvSpPr>
            <a:spLocks noGrp="1"/>
          </p:cNvSpPr>
          <p:nvPr>
            <p:ph type="body" idx="1"/>
          </p:nvPr>
        </p:nvSpPr>
        <p:spPr bwMode="auto">
          <a:xfrm>
            <a:off x="608967" y="1144331"/>
            <a:ext cx="10974070" cy="49815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21802" tIns="60899" rIns="121802" bIns="60899" numCol="1" anchor="t" anchorCtr="0" compatLnSpc="1"/>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pic>
        <p:nvPicPr>
          <p:cNvPr id="1028" name="图片 9" descr="公司LOGE透明版.png"/>
          <p:cNvPicPr>
            <a:picLocks noChangeAspect="1"/>
          </p:cNvPicPr>
          <p:nvPr userDrawn="1"/>
        </p:nvPicPr>
        <p:blipFill>
          <a:blip r:embed="rId8">
            <a:extLst>
              <a:ext uri="{28A0092B-C50C-407E-A947-70E740481C1C}">
                <a14:useLocalDpi xmlns:a14="http://schemas.microsoft.com/office/drawing/2010/main" val="0"/>
              </a:ext>
            </a:extLst>
          </a:blip>
          <a:srcRect/>
          <a:stretch>
            <a:fillRect/>
          </a:stretch>
        </p:blipFill>
        <p:spPr bwMode="auto">
          <a:xfrm>
            <a:off x="10411984" y="73537"/>
            <a:ext cx="1726989" cy="6843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Lst>
  <p:txStyles>
    <p:titleStyle>
      <a:lvl1pPr algn="ctr" defTabSz="1216025" rtl="0" eaLnBrk="0" fontAlgn="base" hangingPunct="0">
        <a:spcBef>
          <a:spcPct val="0"/>
        </a:spcBef>
        <a:spcAft>
          <a:spcPct val="0"/>
        </a:spcAft>
        <a:defRPr sz="3195" kern="1200">
          <a:solidFill>
            <a:schemeClr val="tx1"/>
          </a:solidFill>
          <a:latin typeface="微软雅黑" panose="020B0503020204020204" pitchFamily="34" charset="-122"/>
          <a:ea typeface="微软雅黑" panose="020B0503020204020204" pitchFamily="34" charset="-122"/>
          <a:cs typeface="+mj-cs"/>
        </a:defRPr>
      </a:lvl1pPr>
      <a:lvl2pPr algn="ctr" defTabSz="1216025" rtl="0" eaLnBrk="0" fontAlgn="base" hangingPunct="0">
        <a:spcBef>
          <a:spcPct val="0"/>
        </a:spcBef>
        <a:spcAft>
          <a:spcPct val="0"/>
        </a:spcAft>
        <a:defRPr sz="3195">
          <a:solidFill>
            <a:schemeClr val="tx1"/>
          </a:solidFill>
          <a:latin typeface="微软雅黑" panose="020B0503020204020204" pitchFamily="34" charset="-122"/>
          <a:ea typeface="微软雅黑" panose="020B0503020204020204" pitchFamily="34" charset="-122"/>
        </a:defRPr>
      </a:lvl2pPr>
      <a:lvl3pPr algn="ctr" defTabSz="1216025" rtl="0" eaLnBrk="0" fontAlgn="base" hangingPunct="0">
        <a:spcBef>
          <a:spcPct val="0"/>
        </a:spcBef>
        <a:spcAft>
          <a:spcPct val="0"/>
        </a:spcAft>
        <a:defRPr sz="3195">
          <a:solidFill>
            <a:schemeClr val="tx1"/>
          </a:solidFill>
          <a:latin typeface="微软雅黑" panose="020B0503020204020204" pitchFamily="34" charset="-122"/>
          <a:ea typeface="微软雅黑" panose="020B0503020204020204" pitchFamily="34" charset="-122"/>
        </a:defRPr>
      </a:lvl3pPr>
      <a:lvl4pPr algn="ctr" defTabSz="1216025" rtl="0" eaLnBrk="0" fontAlgn="base" hangingPunct="0">
        <a:spcBef>
          <a:spcPct val="0"/>
        </a:spcBef>
        <a:spcAft>
          <a:spcPct val="0"/>
        </a:spcAft>
        <a:defRPr sz="3195">
          <a:solidFill>
            <a:schemeClr val="tx1"/>
          </a:solidFill>
          <a:latin typeface="微软雅黑" panose="020B0503020204020204" pitchFamily="34" charset="-122"/>
          <a:ea typeface="微软雅黑" panose="020B0503020204020204" pitchFamily="34" charset="-122"/>
        </a:defRPr>
      </a:lvl4pPr>
      <a:lvl5pPr algn="ctr" defTabSz="1216025" rtl="0" eaLnBrk="0" fontAlgn="base" hangingPunct="0">
        <a:spcBef>
          <a:spcPct val="0"/>
        </a:spcBef>
        <a:spcAft>
          <a:spcPct val="0"/>
        </a:spcAft>
        <a:defRPr sz="3195">
          <a:solidFill>
            <a:schemeClr val="tx1"/>
          </a:solidFill>
          <a:latin typeface="微软雅黑" panose="020B0503020204020204" pitchFamily="34" charset="-122"/>
          <a:ea typeface="微软雅黑" panose="020B0503020204020204" pitchFamily="34" charset="-122"/>
        </a:defRPr>
      </a:lvl5pPr>
      <a:lvl6pPr marL="456565" algn="ctr" defTabSz="1216025" rtl="0" fontAlgn="base">
        <a:spcBef>
          <a:spcPct val="0"/>
        </a:spcBef>
        <a:spcAft>
          <a:spcPct val="0"/>
        </a:spcAft>
        <a:defRPr sz="3195">
          <a:solidFill>
            <a:schemeClr val="tx1"/>
          </a:solidFill>
          <a:latin typeface="微软雅黑" panose="020B0503020204020204" pitchFamily="34" charset="-122"/>
          <a:ea typeface="微软雅黑" panose="020B0503020204020204" pitchFamily="34" charset="-122"/>
        </a:defRPr>
      </a:lvl6pPr>
      <a:lvl7pPr marL="913130" algn="ctr" defTabSz="1216025" rtl="0" fontAlgn="base">
        <a:spcBef>
          <a:spcPct val="0"/>
        </a:spcBef>
        <a:spcAft>
          <a:spcPct val="0"/>
        </a:spcAft>
        <a:defRPr sz="3195">
          <a:solidFill>
            <a:schemeClr val="tx1"/>
          </a:solidFill>
          <a:latin typeface="微软雅黑" panose="020B0503020204020204" pitchFamily="34" charset="-122"/>
          <a:ea typeface="微软雅黑" panose="020B0503020204020204" pitchFamily="34" charset="-122"/>
        </a:defRPr>
      </a:lvl7pPr>
      <a:lvl8pPr marL="1369695" algn="ctr" defTabSz="1216025" rtl="0" fontAlgn="base">
        <a:spcBef>
          <a:spcPct val="0"/>
        </a:spcBef>
        <a:spcAft>
          <a:spcPct val="0"/>
        </a:spcAft>
        <a:defRPr sz="3195">
          <a:solidFill>
            <a:schemeClr val="tx1"/>
          </a:solidFill>
          <a:latin typeface="微软雅黑" panose="020B0503020204020204" pitchFamily="34" charset="-122"/>
          <a:ea typeface="微软雅黑" panose="020B0503020204020204" pitchFamily="34" charset="-122"/>
        </a:defRPr>
      </a:lvl8pPr>
      <a:lvl9pPr marL="1826260" algn="ctr" defTabSz="1216025" rtl="0" fontAlgn="base">
        <a:spcBef>
          <a:spcPct val="0"/>
        </a:spcBef>
        <a:spcAft>
          <a:spcPct val="0"/>
        </a:spcAft>
        <a:defRPr sz="3195">
          <a:solidFill>
            <a:schemeClr val="tx1"/>
          </a:solidFill>
          <a:latin typeface="微软雅黑" panose="020B0503020204020204" pitchFamily="34" charset="-122"/>
          <a:ea typeface="微软雅黑" panose="020B0503020204020204" pitchFamily="34" charset="-122"/>
        </a:defRPr>
      </a:lvl9pPr>
    </p:titleStyle>
    <p:bodyStyle>
      <a:lvl1pPr marL="454660" indent="-454660" algn="l" defTabSz="1216025" rtl="0" eaLnBrk="0" fontAlgn="base" hangingPunct="0">
        <a:spcBef>
          <a:spcPct val="20000"/>
        </a:spcBef>
        <a:spcAft>
          <a:spcPct val="0"/>
        </a:spcAft>
        <a:buFont typeface="Arial" panose="020B0604020202020204" pitchFamily="34" charset="0"/>
        <a:buChar char="•"/>
        <a:defRPr sz="2400" kern="1200">
          <a:solidFill>
            <a:schemeClr val="tx1"/>
          </a:solidFill>
          <a:latin typeface="微软雅黑" panose="020B0503020204020204" pitchFamily="34" charset="-122"/>
          <a:ea typeface="微软雅黑" panose="020B0503020204020204" pitchFamily="34" charset="-122"/>
          <a:cs typeface="+mn-cs"/>
        </a:defRPr>
      </a:lvl1pPr>
      <a:lvl2pPr marL="987425" indent="-378460" algn="l" defTabSz="1216025" rtl="0" eaLnBrk="0" fontAlgn="base" hangingPunct="0">
        <a:spcBef>
          <a:spcPct val="20000"/>
        </a:spcBef>
        <a:spcAft>
          <a:spcPct val="0"/>
        </a:spcAft>
        <a:buFont typeface="Arial" panose="020B0604020202020204" pitchFamily="34" charset="0"/>
        <a:buChar char="–"/>
        <a:defRPr sz="2100" kern="1200">
          <a:solidFill>
            <a:schemeClr val="tx1"/>
          </a:solidFill>
          <a:latin typeface="微软雅黑" panose="020B0503020204020204" pitchFamily="34" charset="-122"/>
          <a:ea typeface="微软雅黑" panose="020B0503020204020204" pitchFamily="34" charset="-122"/>
          <a:cs typeface="+mn-cs"/>
        </a:defRPr>
      </a:lvl2pPr>
      <a:lvl3pPr marL="1520825" indent="-302895" algn="l" defTabSz="1216025" rtl="0" eaLnBrk="0" fontAlgn="base" hangingPunct="0">
        <a:spcBef>
          <a:spcPct val="20000"/>
        </a:spcBef>
        <a:spcAft>
          <a:spcPct val="0"/>
        </a:spcAft>
        <a:buFont typeface="Arial" panose="020B0604020202020204" pitchFamily="34" charset="0"/>
        <a:buChar char="•"/>
        <a:defRPr sz="1900" kern="1200">
          <a:solidFill>
            <a:schemeClr val="tx1"/>
          </a:solidFill>
          <a:latin typeface="微软雅黑" panose="020B0503020204020204" pitchFamily="34" charset="-122"/>
          <a:ea typeface="微软雅黑" panose="020B0503020204020204" pitchFamily="34" charset="-122"/>
          <a:cs typeface="+mn-cs"/>
        </a:defRPr>
      </a:lvl3pPr>
      <a:lvl4pPr marL="2129155" indent="-302895" algn="l" defTabSz="1216025" rtl="0" eaLnBrk="0" fontAlgn="base" hangingPunct="0">
        <a:spcBef>
          <a:spcPct val="20000"/>
        </a:spcBef>
        <a:spcAft>
          <a:spcPct val="0"/>
        </a:spcAft>
        <a:buFont typeface="Arial" panose="020B0604020202020204" pitchFamily="34" charset="0"/>
        <a:buChar char="–"/>
        <a:defRPr sz="1600" kern="1200">
          <a:solidFill>
            <a:schemeClr val="tx1"/>
          </a:solidFill>
          <a:latin typeface="微软雅黑" panose="020B0503020204020204" pitchFamily="34" charset="-122"/>
          <a:ea typeface="微软雅黑" panose="020B0503020204020204" pitchFamily="34" charset="-122"/>
          <a:cs typeface="+mn-cs"/>
        </a:defRPr>
      </a:lvl4pPr>
      <a:lvl5pPr marL="2736215" indent="-302895" algn="l" defTabSz="1216025" rtl="0" eaLnBrk="0" fontAlgn="base" hangingPunct="0">
        <a:spcBef>
          <a:spcPct val="20000"/>
        </a:spcBef>
        <a:spcAft>
          <a:spcPct val="0"/>
        </a:spcAft>
        <a:buFont typeface="Arial" panose="020B0604020202020204" pitchFamily="34" charset="0"/>
        <a:buChar char="»"/>
        <a:defRPr sz="1600" kern="1200">
          <a:solidFill>
            <a:schemeClr val="tx1"/>
          </a:solidFill>
          <a:latin typeface="微软雅黑" panose="020B0503020204020204" pitchFamily="34" charset="-122"/>
          <a:ea typeface="微软雅黑" panose="020B0503020204020204" pitchFamily="34" charset="-122"/>
          <a:cs typeface="+mn-cs"/>
        </a:defRPr>
      </a:lvl5pPr>
      <a:lvl6pPr marL="3346450" indent="-304800" algn="l" defTabSz="1216660" rtl="0" eaLnBrk="1" latinLnBrk="0" hangingPunct="1">
        <a:spcBef>
          <a:spcPct val="20000"/>
        </a:spcBef>
        <a:buFont typeface="Arial" panose="020B0604020202020204" pitchFamily="34" charset="0"/>
        <a:buChar char="•"/>
        <a:defRPr sz="2695" kern="1200">
          <a:solidFill>
            <a:schemeClr val="tx1"/>
          </a:solidFill>
          <a:latin typeface="+mn-lt"/>
          <a:ea typeface="+mn-ea"/>
          <a:cs typeface="+mn-cs"/>
        </a:defRPr>
      </a:lvl6pPr>
      <a:lvl7pPr marL="3954780" indent="-304800" algn="l" defTabSz="1216660" rtl="0" eaLnBrk="1" latinLnBrk="0" hangingPunct="1">
        <a:spcBef>
          <a:spcPct val="20000"/>
        </a:spcBef>
        <a:buFont typeface="Arial" panose="020B0604020202020204" pitchFamily="34" charset="0"/>
        <a:buChar char="•"/>
        <a:defRPr sz="2695" kern="1200">
          <a:solidFill>
            <a:schemeClr val="tx1"/>
          </a:solidFill>
          <a:latin typeface="+mn-lt"/>
          <a:ea typeface="+mn-ea"/>
          <a:cs typeface="+mn-cs"/>
        </a:defRPr>
      </a:lvl7pPr>
      <a:lvl8pPr marL="4563110" indent="-304800" algn="l" defTabSz="1216660" rtl="0" eaLnBrk="1" latinLnBrk="0" hangingPunct="1">
        <a:spcBef>
          <a:spcPct val="20000"/>
        </a:spcBef>
        <a:buFont typeface="Arial" panose="020B0604020202020204" pitchFamily="34" charset="0"/>
        <a:buChar char="•"/>
        <a:defRPr sz="2695" kern="1200">
          <a:solidFill>
            <a:schemeClr val="tx1"/>
          </a:solidFill>
          <a:latin typeface="+mn-lt"/>
          <a:ea typeface="+mn-ea"/>
          <a:cs typeface="+mn-cs"/>
        </a:defRPr>
      </a:lvl8pPr>
      <a:lvl9pPr marL="5171440" indent="-304800" algn="l" defTabSz="1216660" rtl="0" eaLnBrk="1" latinLnBrk="0" hangingPunct="1">
        <a:spcBef>
          <a:spcPct val="20000"/>
        </a:spcBef>
        <a:buFont typeface="Arial" panose="020B0604020202020204" pitchFamily="34" charset="0"/>
        <a:buChar char="•"/>
        <a:defRPr sz="2695" kern="1200">
          <a:solidFill>
            <a:schemeClr val="tx1"/>
          </a:solidFill>
          <a:latin typeface="+mn-lt"/>
          <a:ea typeface="+mn-ea"/>
          <a:cs typeface="+mn-cs"/>
        </a:defRPr>
      </a:lvl9pPr>
    </p:bodyStyle>
    <p:otherStyle>
      <a:defPPr>
        <a:defRPr lang="zh-CN"/>
      </a:defPPr>
      <a:lvl1pPr marL="0" algn="l" defTabSz="1216660" rtl="0" eaLnBrk="1" latinLnBrk="0" hangingPunct="1">
        <a:defRPr sz="2400" kern="1200">
          <a:solidFill>
            <a:schemeClr val="tx1"/>
          </a:solidFill>
          <a:latin typeface="+mn-lt"/>
          <a:ea typeface="+mn-ea"/>
          <a:cs typeface="+mn-cs"/>
        </a:defRPr>
      </a:lvl1pPr>
      <a:lvl2pPr marL="608330" algn="l" defTabSz="1216660" rtl="0" eaLnBrk="1" latinLnBrk="0" hangingPunct="1">
        <a:defRPr sz="2400" kern="1200">
          <a:solidFill>
            <a:schemeClr val="tx1"/>
          </a:solidFill>
          <a:latin typeface="+mn-lt"/>
          <a:ea typeface="+mn-ea"/>
          <a:cs typeface="+mn-cs"/>
        </a:defRPr>
      </a:lvl2pPr>
      <a:lvl3pPr marL="1216660" algn="l" defTabSz="1216660" rtl="0" eaLnBrk="1" latinLnBrk="0" hangingPunct="1">
        <a:defRPr sz="2400" kern="1200">
          <a:solidFill>
            <a:schemeClr val="tx1"/>
          </a:solidFill>
          <a:latin typeface="+mn-lt"/>
          <a:ea typeface="+mn-ea"/>
          <a:cs typeface="+mn-cs"/>
        </a:defRPr>
      </a:lvl3pPr>
      <a:lvl4pPr marL="1824990" algn="l" defTabSz="1216660" rtl="0" eaLnBrk="1" latinLnBrk="0" hangingPunct="1">
        <a:defRPr sz="2400" kern="1200">
          <a:solidFill>
            <a:schemeClr val="tx1"/>
          </a:solidFill>
          <a:latin typeface="+mn-lt"/>
          <a:ea typeface="+mn-ea"/>
          <a:cs typeface="+mn-cs"/>
        </a:defRPr>
      </a:lvl4pPr>
      <a:lvl5pPr marL="2433320" algn="l" defTabSz="1216660" rtl="0" eaLnBrk="1" latinLnBrk="0" hangingPunct="1">
        <a:defRPr sz="2400" kern="1200">
          <a:solidFill>
            <a:schemeClr val="tx1"/>
          </a:solidFill>
          <a:latin typeface="+mn-lt"/>
          <a:ea typeface="+mn-ea"/>
          <a:cs typeface="+mn-cs"/>
        </a:defRPr>
      </a:lvl5pPr>
      <a:lvl6pPr marL="3041650" algn="l" defTabSz="1216660" rtl="0" eaLnBrk="1" latinLnBrk="0" hangingPunct="1">
        <a:defRPr sz="2400" kern="1200">
          <a:solidFill>
            <a:schemeClr val="tx1"/>
          </a:solidFill>
          <a:latin typeface="+mn-lt"/>
          <a:ea typeface="+mn-ea"/>
          <a:cs typeface="+mn-cs"/>
        </a:defRPr>
      </a:lvl6pPr>
      <a:lvl7pPr marL="3649980" algn="l" defTabSz="1216660" rtl="0" eaLnBrk="1" latinLnBrk="0" hangingPunct="1">
        <a:defRPr sz="2400" kern="1200">
          <a:solidFill>
            <a:schemeClr val="tx1"/>
          </a:solidFill>
          <a:latin typeface="+mn-lt"/>
          <a:ea typeface="+mn-ea"/>
          <a:cs typeface="+mn-cs"/>
        </a:defRPr>
      </a:lvl7pPr>
      <a:lvl8pPr marL="4258310" algn="l" defTabSz="1216660" rtl="0" eaLnBrk="1" latinLnBrk="0" hangingPunct="1">
        <a:defRPr sz="2400" kern="1200">
          <a:solidFill>
            <a:schemeClr val="tx1"/>
          </a:solidFill>
          <a:latin typeface="+mn-lt"/>
          <a:ea typeface="+mn-ea"/>
          <a:cs typeface="+mn-cs"/>
        </a:defRPr>
      </a:lvl8pPr>
      <a:lvl9pPr marL="4867275" algn="l" defTabSz="1216660"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tags" Target="../tags/tag25.xml"/><Relationship Id="rId7" Type="http://schemas.openxmlformats.org/officeDocument/2006/relationships/image" Target="../media/image14.jpeg"/><Relationship Id="rId2" Type="http://schemas.openxmlformats.org/officeDocument/2006/relationships/tags" Target="../tags/tag24.xml"/><Relationship Id="rId1" Type="http://schemas.openxmlformats.org/officeDocument/2006/relationships/tags" Target="../tags/tag23.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8" Type="http://schemas.openxmlformats.org/officeDocument/2006/relationships/slideLayout" Target="../slideLayouts/slideLayout1.xml"/><Relationship Id="rId3" Type="http://schemas.openxmlformats.org/officeDocument/2006/relationships/tags" Target="../tags/tag14.xml"/><Relationship Id="rId7" Type="http://schemas.openxmlformats.org/officeDocument/2006/relationships/tags" Target="../tags/tag18.xml"/><Relationship Id="rId2" Type="http://schemas.openxmlformats.org/officeDocument/2006/relationships/tags" Target="../tags/tag13.xml"/><Relationship Id="rId1" Type="http://schemas.openxmlformats.org/officeDocument/2006/relationships/tags" Target="../tags/tag12.xml"/><Relationship Id="rId6" Type="http://schemas.openxmlformats.org/officeDocument/2006/relationships/tags" Target="../tags/tag17.xml"/><Relationship Id="rId5" Type="http://schemas.openxmlformats.org/officeDocument/2006/relationships/tags" Target="../tags/tag16.xml"/><Relationship Id="rId4" Type="http://schemas.openxmlformats.org/officeDocument/2006/relationships/tags" Target="../tags/tag15.xml"/><Relationship Id="rId9" Type="http://schemas.openxmlformats.org/officeDocument/2006/relationships/notesSlide" Target="../notesSlides/notesSlide1.xml"/></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20.xml"/><Relationship Id="rId1" Type="http://schemas.openxmlformats.org/officeDocument/2006/relationships/tags" Target="../tags/tag19.xml"/><Relationship Id="rId4" Type="http://schemas.openxmlformats.org/officeDocument/2006/relationships/notesSlide" Target="../notesSlides/notesSlide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chart" Target="../charts/chart4.xml"/><Relationship Id="rId5" Type="http://schemas.openxmlformats.org/officeDocument/2006/relationships/chart" Target="../charts/chart3.xml"/><Relationship Id="rId4" Type="http://schemas.openxmlformats.org/officeDocument/2006/relationships/chart" Target="../charts/chart2.xml"/></Relationships>
</file>

<file path=ppt/slides/_rels/slide7.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image" Target="../media/image6.png"/><Relationship Id="rId11" Type="http://schemas.openxmlformats.org/officeDocument/2006/relationships/image" Target="../media/image11.png"/><Relationship Id="rId5" Type="http://schemas.openxmlformats.org/officeDocument/2006/relationships/image" Target="../media/image5.png"/><Relationship Id="rId10" Type="http://schemas.openxmlformats.org/officeDocument/2006/relationships/image" Target="../media/image10.png"/><Relationship Id="rId4" Type="http://schemas.openxmlformats.org/officeDocument/2006/relationships/image" Target="../media/image4.png"/><Relationship Id="rId9" Type="http://schemas.openxmlformats.org/officeDocument/2006/relationships/image" Target="../media/image9.png"/></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22.xml"/><Relationship Id="rId1" Type="http://schemas.openxmlformats.org/officeDocument/2006/relationships/tags" Target="../tags/tag21.xml"/><Relationship Id="rId4" Type="http://schemas.openxmlformats.org/officeDocument/2006/relationships/notesSlide" Target="../notesSlides/notesSlide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ctrTitle"/>
          </p:nvPr>
        </p:nvSpPr>
        <p:spPr/>
        <p:txBody>
          <a:bodyPr/>
          <a:lstStyle/>
          <a:p>
            <a:r>
              <a:rPr lang="zh-CN" altLang="en-US" b="1" dirty="0"/>
              <a:t>复方聚</a:t>
            </a:r>
            <a:r>
              <a:rPr lang="zh-CN" altLang="en-US" b="1" dirty="0" smtClean="0"/>
              <a:t>乙二醇（</a:t>
            </a:r>
            <a:r>
              <a:rPr lang="en-US" altLang="zh-CN" b="1" dirty="0" smtClean="0">
                <a:solidFill>
                  <a:srgbClr val="C00000"/>
                </a:solidFill>
              </a:rPr>
              <a:t>3350</a:t>
            </a:r>
            <a:r>
              <a:rPr lang="zh-CN" altLang="en-US" b="1" dirty="0" smtClean="0"/>
              <a:t>）电解质口服</a:t>
            </a:r>
            <a:r>
              <a:rPr lang="zh-CN" altLang="en-US" b="1" dirty="0"/>
              <a:t>溶液 </a:t>
            </a:r>
            <a:r>
              <a:rPr lang="en-US" altLang="zh-CN" b="1" dirty="0"/>
              <a:t/>
            </a:r>
            <a:br>
              <a:rPr lang="en-US" altLang="zh-CN" b="1" dirty="0"/>
            </a:br>
            <a:r>
              <a:rPr lang="zh-CN" altLang="en-US" b="1" dirty="0">
                <a:solidFill>
                  <a:srgbClr val="0070C0"/>
                </a:solidFill>
              </a:rPr>
              <a:t>舒亦清</a:t>
            </a:r>
            <a:r>
              <a:rPr lang="en-US" altLang="zh-CN" b="1" baseline="30000" dirty="0">
                <a:solidFill>
                  <a:srgbClr val="0070C0"/>
                </a:solidFill>
              </a:rPr>
              <a:t>®</a:t>
            </a:r>
          </a:p>
        </p:txBody>
      </p:sp>
      <p:sp>
        <p:nvSpPr>
          <p:cNvPr id="3" name="副标题 2"/>
          <p:cNvSpPr>
            <a:spLocks noGrp="1"/>
          </p:cNvSpPr>
          <p:nvPr>
            <p:ph type="subTitle" idx="1"/>
          </p:nvPr>
        </p:nvSpPr>
        <p:spPr>
          <a:xfrm>
            <a:off x="1828802" y="3941623"/>
            <a:ext cx="8534400" cy="1752600"/>
          </a:xfrm>
        </p:spPr>
        <p:txBody>
          <a:bodyPr/>
          <a:lstStyle/>
          <a:p>
            <a:r>
              <a:rPr lang="zh-CN" altLang="en-US" b="1" dirty="0">
                <a:solidFill>
                  <a:srgbClr val="C00000"/>
                </a:solidFill>
              </a:rPr>
              <a:t>舒泰神（北京）</a:t>
            </a:r>
            <a:r>
              <a:rPr lang="zh-CN" altLang="en-US" b="1" dirty="0">
                <a:solidFill>
                  <a:schemeClr val="tx1"/>
                </a:solidFill>
              </a:rPr>
              <a:t>生物制药股份有限公司</a:t>
            </a:r>
          </a:p>
        </p:txBody>
      </p:sp>
      <p:pic>
        <p:nvPicPr>
          <p:cNvPr id="4" name="图片 3"/>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1199951" y="2946400"/>
            <a:ext cx="5308344" cy="4519025"/>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标题 1"/>
          <p:cNvSpPr>
            <a:spLocks noGrp="1"/>
          </p:cNvSpPr>
          <p:nvPr>
            <p:ph type="title"/>
          </p:nvPr>
        </p:nvSpPr>
        <p:spPr>
          <a:xfrm>
            <a:off x="515377" y="2404886"/>
            <a:ext cx="6331640" cy="1325490"/>
          </a:xfrm>
        </p:spPr>
        <p:txBody>
          <a:bodyPr>
            <a:normAutofit fontScale="90000"/>
          </a:bodyPr>
          <a:lstStyle/>
          <a:p>
            <a:pPr algn="ctr">
              <a:defRPr/>
            </a:pPr>
            <a:r>
              <a:rPr lang="zh-CN" altLang="en-US" sz="8800" b="1" dirty="0"/>
              <a:t>感谢！</a:t>
            </a:r>
          </a:p>
        </p:txBody>
      </p:sp>
      <p:grpSp>
        <p:nvGrpSpPr>
          <p:cNvPr id="2" name="组合 1"/>
          <p:cNvGrpSpPr/>
          <p:nvPr/>
        </p:nvGrpSpPr>
        <p:grpSpPr>
          <a:xfrm>
            <a:off x="6021977" y="766304"/>
            <a:ext cx="4781006" cy="3993801"/>
            <a:chOff x="-416811" y="1381618"/>
            <a:chExt cx="6846186" cy="4212212"/>
          </a:xfrm>
        </p:grpSpPr>
        <p:pic>
          <p:nvPicPr>
            <p:cNvPr id="4" name="图片 3"/>
            <p:cNvPicPr>
              <a:picLocks noChangeAspect="1"/>
            </p:cNvPicPr>
            <p:nvPr/>
          </p:nvPicPr>
          <p:blipFill rotWithShape="1">
            <a:blip r:embed="rId5">
              <a:extLst>
                <a:ext uri="{28A0092B-C50C-407E-A947-70E740481C1C}">
                  <a14:useLocalDpi xmlns:a14="http://schemas.microsoft.com/office/drawing/2010/main" val="0"/>
                </a:ext>
              </a:extLst>
            </a:blip>
            <a:srcRect l="4597" t="5435" r="6046" b="3178"/>
            <a:stretch>
              <a:fillRect/>
            </a:stretch>
          </p:blipFill>
          <p:spPr>
            <a:xfrm>
              <a:off x="469855" y="1711901"/>
              <a:ext cx="5125579" cy="3881929"/>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5" name="图片 4"/>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16811" y="1381618"/>
              <a:ext cx="6846186" cy="4112562"/>
            </a:xfrm>
            <a:prstGeom prst="rect">
              <a:avLst/>
            </a:prstGeom>
          </p:spPr>
        </p:pic>
      </p:grpSp>
      <p:pic>
        <p:nvPicPr>
          <p:cNvPr id="3" name="图片 2"/>
          <p:cNvPicPr>
            <a:picLocks noChangeAspect="1"/>
          </p:cNvPicPr>
          <p:nvPr>
            <p:custDataLst>
              <p:tags r:id="rId1"/>
            </p:custDataLst>
          </p:nvPr>
        </p:nvPicPr>
        <p:blipFill rotWithShape="1">
          <a:blip r:embed="rId7"/>
          <a:srcRect l="207" r="-89" b="8657"/>
          <a:stretch>
            <a:fillRect/>
          </a:stretch>
        </p:blipFill>
        <p:spPr>
          <a:xfrm>
            <a:off x="-102424" y="-114300"/>
            <a:ext cx="12385109" cy="7073900"/>
          </a:xfrm>
          <a:prstGeom prst="rect">
            <a:avLst/>
          </a:prstGeom>
          <a:solidFill>
            <a:srgbClr val="FFFFFF">
              <a:shade val="85000"/>
            </a:srgbClr>
          </a:solidFill>
          <a:ln w="88900" cap="sq">
            <a:noFill/>
            <a:miter lim="800000"/>
            <a:headEnd/>
            <a:tailEnd/>
          </a:ln>
          <a:effectLst/>
        </p:spPr>
      </p:pic>
      <p:sp>
        <p:nvSpPr>
          <p:cNvPr id="6" name="矩形 5"/>
          <p:cNvSpPr/>
          <p:nvPr/>
        </p:nvSpPr>
        <p:spPr>
          <a:xfrm>
            <a:off x="-102424" y="250576"/>
            <a:ext cx="12370675" cy="6959600"/>
          </a:xfrm>
          <a:prstGeom prst="rect">
            <a:avLst/>
          </a:prstGeom>
          <a:gradFill>
            <a:gsLst>
              <a:gs pos="0">
                <a:schemeClr val="accent1">
                  <a:lumMod val="5000"/>
                  <a:lumOff val="95000"/>
                  <a:alpha val="31000"/>
                </a:schemeClr>
              </a:gs>
              <a:gs pos="100000">
                <a:schemeClr val="bg1">
                  <a:lumMod val="95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sp>
        <p:nvSpPr>
          <p:cNvPr id="8" name="PA_圆角矩形 31"/>
          <p:cNvSpPr/>
          <p:nvPr>
            <p:custDataLst>
              <p:tags r:id="rId2"/>
            </p:custDataLst>
          </p:nvPr>
        </p:nvSpPr>
        <p:spPr>
          <a:xfrm>
            <a:off x="4143577" y="2166725"/>
            <a:ext cx="3708976" cy="1009965"/>
          </a:xfrm>
          <a:prstGeom prst="roundRect">
            <a:avLst>
              <a:gd name="adj" fmla="val 50000"/>
            </a:avLst>
          </a:prstGeom>
          <a:noFill/>
          <a:ln>
            <a:noFill/>
          </a:ln>
          <a:effectLst>
            <a:outerShdw blurRad="38100" dist="50800" dir="2700000" algn="tl" rotWithShape="0">
              <a:prstClr val="black">
                <a:alpha val="54000"/>
              </a:prstClr>
            </a:outerShdw>
          </a:effectLst>
        </p:spPr>
        <p:style>
          <a:lnRef idx="2">
            <a:schemeClr val="accent1">
              <a:shade val="50000"/>
            </a:schemeClr>
          </a:lnRef>
          <a:fillRef idx="1">
            <a:schemeClr val="accent1"/>
          </a:fillRef>
          <a:effectRef idx="0">
            <a:schemeClr val="accent1"/>
          </a:effectRef>
          <a:fontRef idx="minor">
            <a:schemeClr val="lt1"/>
          </a:fontRef>
        </p:style>
        <p:txBody>
          <a:bodyPr tIns="72000" bIns="72000" rtlCol="0" anchor="ctr"/>
          <a:lstStyle/>
          <a:p>
            <a:pPr marL="0" marR="0" lvl="0" indent="0" algn="r" defTabSz="914400" rtl="0" eaLnBrk="1" fontAlgn="auto" latinLnBrk="0" hangingPunct="1">
              <a:lnSpc>
                <a:spcPct val="100000"/>
              </a:lnSpc>
              <a:spcBef>
                <a:spcPts val="0"/>
              </a:spcBef>
              <a:spcAft>
                <a:spcPts val="0"/>
              </a:spcAft>
              <a:buClrTx/>
              <a:buSzTx/>
              <a:buFontTx/>
              <a:buNone/>
              <a:defRPr/>
            </a:pPr>
            <a:r>
              <a:rPr kumimoji="0" lang="zh-CN" altLang="en-US" sz="8000" b="1" i="0" u="none" strike="noStrike" kern="1200" cap="none" spc="0" normalizeH="0" baseline="0" noProof="0" dirty="0">
                <a:ln>
                  <a:noFill/>
                </a:ln>
                <a:solidFill>
                  <a:srgbClr val="4D4D4D"/>
                </a:solidFill>
                <a:effectLst/>
                <a:uLnTx/>
                <a:uFillTx/>
                <a:latin typeface="微软雅黑" panose="020B0503020204020204" pitchFamily="34" charset="-122"/>
                <a:ea typeface="微软雅黑" panose="020B0503020204020204" pitchFamily="34" charset="-122"/>
                <a:cs typeface="+mn-ea"/>
                <a:sym typeface="+mn-lt"/>
              </a:rPr>
              <a:t>舒泰神</a:t>
            </a:r>
          </a:p>
          <a:p>
            <a:pPr marL="0" marR="0" lvl="0" indent="0" algn="r" defTabSz="914400" rtl="0" eaLnBrk="1" fontAlgn="auto" latinLnBrk="0" hangingPunct="1">
              <a:lnSpc>
                <a:spcPct val="100000"/>
              </a:lnSpc>
              <a:spcBef>
                <a:spcPts val="0"/>
              </a:spcBef>
              <a:spcAft>
                <a:spcPts val="0"/>
              </a:spcAft>
              <a:buClrTx/>
              <a:buSzTx/>
              <a:buFontTx/>
              <a:buNone/>
              <a:defRPr/>
            </a:pPr>
            <a:r>
              <a:rPr kumimoji="0" lang="en-US" altLang="zh-CN" sz="4800" b="1" i="0" u="none" strike="noStrike" kern="1200" cap="none" spc="0" normalizeH="0" baseline="0" noProof="0" dirty="0">
                <a:ln>
                  <a:noFill/>
                </a:ln>
                <a:solidFill>
                  <a:srgbClr val="4D4D4D"/>
                </a:solidFill>
                <a:effectLst/>
                <a:uLnTx/>
                <a:uFillTx/>
                <a:latin typeface="微软雅黑" panose="020B0503020204020204" pitchFamily="34" charset="-122"/>
                <a:ea typeface="微软雅黑" panose="020B0503020204020204" pitchFamily="34" charset="-122"/>
                <a:cs typeface="+mn-ea"/>
                <a:sym typeface="+mn-lt"/>
              </a:rPr>
              <a:t>Sta</a:t>
            </a:r>
            <a:r>
              <a:rPr kumimoji="0" lang="en-US" altLang="zh-CN" sz="4800" b="1" i="0" u="none" strike="noStrike" kern="1200" cap="none" spc="0" normalizeH="0" baseline="0" noProof="0" dirty="0">
                <a:ln>
                  <a:noFill/>
                </a:ln>
                <a:solidFill>
                  <a:srgbClr val="329832"/>
                </a:solidFill>
                <a:effectLst/>
                <a:uLnTx/>
                <a:uFillTx/>
                <a:latin typeface="微软雅黑" panose="020B0503020204020204" pitchFamily="34" charset="-122"/>
                <a:ea typeface="微软雅黑" panose="020B0503020204020204" pitchFamily="34" charset="-122"/>
                <a:cs typeface="+mn-ea"/>
                <a:sym typeface="+mn-lt"/>
              </a:rPr>
              <a:t>i</a:t>
            </a:r>
            <a:r>
              <a:rPr kumimoji="0" lang="en-US" altLang="zh-CN" sz="4800" b="1" i="0" u="none" strike="noStrike" kern="1200" cap="none" spc="0" normalizeH="0" baseline="0" noProof="0" dirty="0">
                <a:ln>
                  <a:noFill/>
                </a:ln>
                <a:solidFill>
                  <a:srgbClr val="4D4D4D"/>
                </a:solidFill>
                <a:effectLst/>
                <a:uLnTx/>
                <a:uFillTx/>
                <a:latin typeface="微软雅黑" panose="020B0503020204020204" pitchFamily="34" charset="-122"/>
                <a:ea typeface="微软雅黑" panose="020B0503020204020204" pitchFamily="34" charset="-122"/>
                <a:cs typeface="+mn-ea"/>
                <a:sym typeface="+mn-lt"/>
              </a:rPr>
              <a:t>dson </a:t>
            </a:r>
          </a:p>
        </p:txBody>
      </p:sp>
      <p:sp>
        <p:nvSpPr>
          <p:cNvPr id="9" name="矩形 8"/>
          <p:cNvSpPr/>
          <p:nvPr>
            <p:custDataLst>
              <p:tags r:id="rId3"/>
            </p:custDataLst>
          </p:nvPr>
        </p:nvSpPr>
        <p:spPr>
          <a:xfrm>
            <a:off x="3365305" y="4790875"/>
            <a:ext cx="5592771" cy="681578"/>
          </a:xfrm>
          <a:prstGeom prst="rect">
            <a:avLst/>
          </a:prstGeom>
          <a:noFill/>
          <a:ln w="12700" cap="flat" cmpd="sng" algn="ctr">
            <a:noFill/>
            <a:prstDash val="solid"/>
            <a:miter lim="800000"/>
          </a:ln>
          <a:effectLst/>
        </p:spPr>
        <p:txBody>
          <a:bodyPr lIns="0" tIns="0" rIns="0" bIns="0" anchor="ctr"/>
          <a:lstStyle/>
          <a:p>
            <a:pPr marL="0" marR="0" lvl="0" indent="0" algn="ctr" defTabSz="1218565" rtl="0" eaLnBrk="1" fontAlgn="auto" latinLnBrk="0" hangingPunct="1">
              <a:lnSpc>
                <a:spcPct val="130000"/>
              </a:lnSpc>
              <a:spcBef>
                <a:spcPts val="0"/>
              </a:spcBef>
              <a:spcAft>
                <a:spcPts val="0"/>
              </a:spcAft>
              <a:buClrTx/>
              <a:buSzTx/>
              <a:buFontTx/>
              <a:buNone/>
              <a:defRPr/>
            </a:pPr>
            <a:r>
              <a:rPr kumimoji="0" lang="zh-CN" altLang="en-US" sz="2000" b="1" i="0" u="none" strike="noStrike" kern="0" cap="none" spc="0" normalizeH="0" baseline="0" noProof="0" dirty="0">
                <a:ln>
                  <a:noFill/>
                </a:ln>
                <a:solidFill>
                  <a:srgbClr val="717171"/>
                </a:solidFill>
                <a:effectLst/>
                <a:uLnTx/>
                <a:uFillTx/>
                <a:latin typeface="微软雅黑" panose="020B0503020204020204" pitchFamily="34" charset="-122"/>
                <a:ea typeface="微软雅黑" panose="020B0503020204020204" pitchFamily="34" charset="-122"/>
                <a:cs typeface="+mn-ea"/>
                <a:sym typeface="+mn-lt"/>
              </a:rPr>
              <a:t>更健康 更快乐 更长寿</a:t>
            </a:r>
            <a:endParaRPr kumimoji="0" lang="en-US" altLang="zh-CN" sz="2000" b="1" i="0" u="none" strike="noStrike" kern="0" cap="none" spc="0" normalizeH="0" baseline="0" noProof="0" dirty="0">
              <a:ln>
                <a:noFill/>
              </a:ln>
              <a:solidFill>
                <a:srgbClr val="717171"/>
              </a:solidFill>
              <a:effectLst/>
              <a:uLnTx/>
              <a:uFillTx/>
              <a:latin typeface="微软雅黑" panose="020B0503020204020204" pitchFamily="34" charset="-122"/>
              <a:ea typeface="微软雅黑" panose="020B0503020204020204" pitchFamily="34" charset="-122"/>
              <a:cs typeface="+mn-ea"/>
              <a:sym typeface="+mn-lt"/>
            </a:endParaRPr>
          </a:p>
          <a:p>
            <a:pPr marL="0" marR="0" lvl="0" indent="0" algn="ctr" defTabSz="1218565" rtl="0" eaLnBrk="1" fontAlgn="auto" latinLnBrk="0" hangingPunct="1">
              <a:lnSpc>
                <a:spcPct val="130000"/>
              </a:lnSpc>
              <a:spcBef>
                <a:spcPts val="0"/>
              </a:spcBef>
              <a:spcAft>
                <a:spcPts val="0"/>
              </a:spcAft>
              <a:buClrTx/>
              <a:buSzTx/>
              <a:buFontTx/>
              <a:buNone/>
              <a:defRPr/>
            </a:pPr>
            <a:r>
              <a:rPr kumimoji="0" lang="en-US" altLang="zh-CN" sz="2000" b="1" i="0" u="none" strike="noStrike" kern="0" cap="none" spc="0" normalizeH="0" baseline="0" noProof="0" dirty="0">
                <a:ln>
                  <a:noFill/>
                </a:ln>
                <a:solidFill>
                  <a:srgbClr val="717171"/>
                </a:solidFill>
                <a:effectLst/>
                <a:uLnTx/>
                <a:uFillTx/>
                <a:latin typeface="微软雅黑" panose="020B0503020204020204" pitchFamily="34" charset="-122"/>
                <a:ea typeface="微软雅黑" panose="020B0503020204020204" pitchFamily="34" charset="-122"/>
                <a:cs typeface="+mn-ea"/>
                <a:sym typeface="+mn-lt"/>
              </a:rPr>
              <a:t>Healthier, happier, and live longer</a:t>
            </a:r>
          </a:p>
          <a:p>
            <a:pPr marL="0" marR="0" lvl="0" indent="0" algn="ctr" defTabSz="1218565" rtl="0" eaLnBrk="1" fontAlgn="auto" latinLnBrk="0" hangingPunct="1">
              <a:lnSpc>
                <a:spcPct val="130000"/>
              </a:lnSpc>
              <a:spcBef>
                <a:spcPts val="0"/>
              </a:spcBef>
              <a:spcAft>
                <a:spcPts val="0"/>
              </a:spcAft>
              <a:buClrTx/>
              <a:buSzTx/>
              <a:buFontTx/>
              <a:buNone/>
              <a:defRPr/>
            </a:pPr>
            <a:endParaRPr lang="en-US" altLang="zh-CN" sz="2000" b="1" kern="0" dirty="0">
              <a:solidFill>
                <a:srgbClr val="717171"/>
              </a:solidFill>
              <a:latin typeface="微软雅黑" panose="020B0503020204020204" pitchFamily="34" charset="-122"/>
              <a:ea typeface="微软雅黑" panose="020B0503020204020204" pitchFamily="34" charset="-122"/>
              <a:cs typeface="+mn-ea"/>
              <a:sym typeface="+mn-lt"/>
            </a:endParaRPr>
          </a:p>
        </p:txBody>
      </p:sp>
      <p:pic>
        <p:nvPicPr>
          <p:cNvPr id="10" name="图片 9"/>
          <p:cNvPicPr>
            <a:picLocks noChangeAspect="1"/>
          </p:cNvPicPr>
          <p:nvPr/>
        </p:nvPicPr>
        <p:blipFill rotWithShape="1">
          <a:blip r:embed="rId8">
            <a:extLst>
              <a:ext uri="{28A0092B-C50C-407E-A947-70E740481C1C}">
                <a14:useLocalDpi xmlns:a14="http://schemas.microsoft.com/office/drawing/2010/main" val="0"/>
              </a:ext>
            </a:extLst>
          </a:blip>
          <a:srcRect r="67845"/>
          <a:stretch>
            <a:fillRect/>
          </a:stretch>
        </p:blipFill>
        <p:spPr>
          <a:xfrm>
            <a:off x="3141344" y="1854962"/>
            <a:ext cx="1663582" cy="2130344"/>
          </a:xfrm>
          <a:prstGeom prst="rect">
            <a:avLst/>
          </a:prstGeom>
          <a:effectLst>
            <a:outerShdw blurRad="50800" dist="38100" dir="2700000" algn="tl" rotWithShape="0">
              <a:prstClr val="black">
                <a:alpha val="40000"/>
              </a:prstClr>
            </a:outerShdw>
          </a:effectLst>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215987" y="494035"/>
            <a:ext cx="3360239" cy="666860"/>
          </a:xfrm>
        </p:spPr>
        <p:txBody>
          <a:bodyPr/>
          <a:lstStyle/>
          <a:p>
            <a:r>
              <a:rPr lang="zh-CN" altLang="en-US" sz="3600" b="1" dirty="0">
                <a:solidFill>
                  <a:schemeClr val="bg1"/>
                </a:solidFill>
              </a:rPr>
              <a:t>目录</a:t>
            </a:r>
          </a:p>
        </p:txBody>
      </p:sp>
      <p:sp>
        <p:nvSpPr>
          <p:cNvPr id="5" name="圆角矩形 4"/>
          <p:cNvSpPr/>
          <p:nvPr/>
        </p:nvSpPr>
        <p:spPr>
          <a:xfrm>
            <a:off x="1822014" y="1413163"/>
            <a:ext cx="3839876" cy="1136073"/>
          </a:xfrm>
          <a:prstGeom prst="roundRect">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latin typeface="微软雅黑" panose="020B0503020204020204" pitchFamily="34" charset="-122"/>
              <a:ea typeface="微软雅黑" panose="020B0503020204020204" pitchFamily="34" charset="-122"/>
            </a:endParaRPr>
          </a:p>
        </p:txBody>
      </p:sp>
      <p:sp>
        <p:nvSpPr>
          <p:cNvPr id="11" name="文本框 10"/>
          <p:cNvSpPr txBox="1"/>
          <p:nvPr/>
        </p:nvSpPr>
        <p:spPr>
          <a:xfrm>
            <a:off x="1825405" y="1682749"/>
            <a:ext cx="3306619" cy="584775"/>
          </a:xfrm>
          <a:prstGeom prst="rect">
            <a:avLst/>
          </a:prstGeom>
          <a:noFill/>
        </p:spPr>
        <p:txBody>
          <a:bodyPr wrap="square" rtlCol="0">
            <a:spAutoFit/>
          </a:bodyPr>
          <a:lstStyle/>
          <a:p>
            <a:r>
              <a:rPr lang="en-US" altLang="zh-CN" sz="3200" b="1" dirty="0" smtClean="0">
                <a:solidFill>
                  <a:schemeClr val="tx1"/>
                </a:solidFill>
                <a:latin typeface="微软雅黑" panose="020B0503020204020204" pitchFamily="34" charset="-122"/>
                <a:ea typeface="微软雅黑" panose="020B0503020204020204" pitchFamily="34" charset="-122"/>
              </a:rPr>
              <a:t>01 </a:t>
            </a:r>
            <a:r>
              <a:rPr lang="zh-CN" altLang="en-US" sz="3200" b="1" dirty="0">
                <a:solidFill>
                  <a:schemeClr val="tx1"/>
                </a:solidFill>
                <a:latin typeface="微软雅黑" panose="020B0503020204020204" pitchFamily="34" charset="-122"/>
                <a:ea typeface="微软雅黑" panose="020B0503020204020204" pitchFamily="34" charset="-122"/>
              </a:rPr>
              <a:t>药品基本信息</a:t>
            </a:r>
          </a:p>
        </p:txBody>
      </p:sp>
      <p:sp>
        <p:nvSpPr>
          <p:cNvPr id="12" name="圆角矩形 11"/>
          <p:cNvSpPr/>
          <p:nvPr/>
        </p:nvSpPr>
        <p:spPr>
          <a:xfrm>
            <a:off x="1822014" y="3071090"/>
            <a:ext cx="3839876" cy="1136073"/>
          </a:xfrm>
          <a:prstGeom prst="roundRect">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latin typeface="微软雅黑" panose="020B0503020204020204" pitchFamily="34" charset="-122"/>
              <a:ea typeface="微软雅黑" panose="020B0503020204020204" pitchFamily="34" charset="-122"/>
            </a:endParaRPr>
          </a:p>
        </p:txBody>
      </p:sp>
      <p:sp>
        <p:nvSpPr>
          <p:cNvPr id="14" name="圆角矩形 13"/>
          <p:cNvSpPr/>
          <p:nvPr/>
        </p:nvSpPr>
        <p:spPr>
          <a:xfrm>
            <a:off x="6869682" y="1410854"/>
            <a:ext cx="3839876" cy="1136073"/>
          </a:xfrm>
          <a:prstGeom prst="roundRect">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latin typeface="微软雅黑" panose="020B0503020204020204" pitchFamily="34" charset="-122"/>
              <a:ea typeface="微软雅黑" panose="020B0503020204020204" pitchFamily="34" charset="-122"/>
            </a:endParaRPr>
          </a:p>
        </p:txBody>
      </p:sp>
      <p:sp>
        <p:nvSpPr>
          <p:cNvPr id="16" name="圆角矩形 15"/>
          <p:cNvSpPr/>
          <p:nvPr/>
        </p:nvSpPr>
        <p:spPr>
          <a:xfrm>
            <a:off x="1822014" y="4729015"/>
            <a:ext cx="3839876" cy="1136073"/>
          </a:xfrm>
          <a:prstGeom prst="roundRect">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latin typeface="微软雅黑" panose="020B0503020204020204" pitchFamily="34" charset="-122"/>
              <a:ea typeface="微软雅黑" panose="020B0503020204020204" pitchFamily="34" charset="-122"/>
            </a:endParaRPr>
          </a:p>
        </p:txBody>
      </p:sp>
      <p:sp>
        <p:nvSpPr>
          <p:cNvPr id="17" name="文本框 16"/>
          <p:cNvSpPr txBox="1"/>
          <p:nvPr/>
        </p:nvSpPr>
        <p:spPr>
          <a:xfrm>
            <a:off x="2199478" y="3346738"/>
            <a:ext cx="3306619" cy="584775"/>
          </a:xfrm>
          <a:prstGeom prst="rect">
            <a:avLst/>
          </a:prstGeom>
          <a:noFill/>
        </p:spPr>
        <p:txBody>
          <a:bodyPr wrap="square" rtlCol="0">
            <a:spAutoFit/>
          </a:bodyPr>
          <a:lstStyle/>
          <a:p>
            <a:r>
              <a:rPr lang="en-US" altLang="zh-CN" sz="3200" b="1" dirty="0">
                <a:solidFill>
                  <a:schemeClr val="tx1"/>
                </a:solidFill>
                <a:latin typeface="微软雅黑" panose="020B0503020204020204" pitchFamily="34" charset="-122"/>
                <a:ea typeface="微软雅黑" panose="020B0503020204020204" pitchFamily="34" charset="-122"/>
              </a:rPr>
              <a:t>03 </a:t>
            </a:r>
            <a:r>
              <a:rPr lang="zh-CN" altLang="en-US" sz="3200" b="1" dirty="0">
                <a:solidFill>
                  <a:schemeClr val="tx1"/>
                </a:solidFill>
                <a:latin typeface="微软雅黑" panose="020B0503020204020204" pitchFamily="34" charset="-122"/>
                <a:ea typeface="微软雅黑" panose="020B0503020204020204" pitchFamily="34" charset="-122"/>
              </a:rPr>
              <a:t> 有效性</a:t>
            </a:r>
          </a:p>
        </p:txBody>
      </p:sp>
      <p:sp>
        <p:nvSpPr>
          <p:cNvPr id="18" name="文本框 17"/>
          <p:cNvSpPr txBox="1"/>
          <p:nvPr/>
        </p:nvSpPr>
        <p:spPr>
          <a:xfrm>
            <a:off x="7402939" y="1682748"/>
            <a:ext cx="3306619" cy="584775"/>
          </a:xfrm>
          <a:prstGeom prst="rect">
            <a:avLst/>
          </a:prstGeom>
          <a:noFill/>
        </p:spPr>
        <p:txBody>
          <a:bodyPr wrap="square" rtlCol="0">
            <a:spAutoFit/>
          </a:bodyPr>
          <a:lstStyle/>
          <a:p>
            <a:r>
              <a:rPr lang="en-US" altLang="zh-CN" sz="3200" b="1" dirty="0">
                <a:solidFill>
                  <a:schemeClr val="tx1"/>
                </a:solidFill>
                <a:latin typeface="微软雅黑" panose="020B0503020204020204" pitchFamily="34" charset="-122"/>
                <a:ea typeface="微软雅黑" panose="020B0503020204020204" pitchFamily="34" charset="-122"/>
              </a:rPr>
              <a:t>02  </a:t>
            </a:r>
            <a:r>
              <a:rPr lang="zh-CN" altLang="en-US" sz="3200" b="1" dirty="0">
                <a:solidFill>
                  <a:schemeClr val="tx1"/>
                </a:solidFill>
                <a:latin typeface="微软雅黑" panose="020B0503020204020204" pitchFamily="34" charset="-122"/>
                <a:ea typeface="微软雅黑" panose="020B0503020204020204" pitchFamily="34" charset="-122"/>
              </a:rPr>
              <a:t>安全性</a:t>
            </a:r>
          </a:p>
        </p:txBody>
      </p:sp>
      <p:sp>
        <p:nvSpPr>
          <p:cNvPr id="19" name="文本框 18"/>
          <p:cNvSpPr txBox="1"/>
          <p:nvPr/>
        </p:nvSpPr>
        <p:spPr>
          <a:xfrm>
            <a:off x="2266491" y="5010724"/>
            <a:ext cx="3512872" cy="584775"/>
          </a:xfrm>
          <a:prstGeom prst="rect">
            <a:avLst/>
          </a:prstGeom>
          <a:noFill/>
        </p:spPr>
        <p:txBody>
          <a:bodyPr wrap="square" rtlCol="0">
            <a:spAutoFit/>
          </a:bodyPr>
          <a:lstStyle/>
          <a:p>
            <a:r>
              <a:rPr lang="en-US" altLang="zh-CN" sz="3200" b="1" dirty="0">
                <a:solidFill>
                  <a:schemeClr val="tx1"/>
                </a:solidFill>
                <a:latin typeface="微软雅黑" panose="020B0503020204020204" pitchFamily="34" charset="-122"/>
                <a:ea typeface="微软雅黑" panose="020B0503020204020204" pitchFamily="34" charset="-122"/>
              </a:rPr>
              <a:t>05  </a:t>
            </a:r>
            <a:r>
              <a:rPr lang="zh-CN" altLang="en-US" sz="3200" b="1" dirty="0">
                <a:solidFill>
                  <a:schemeClr val="tx1"/>
                </a:solidFill>
                <a:latin typeface="微软雅黑" panose="020B0503020204020204" pitchFamily="34" charset="-122"/>
                <a:ea typeface="微软雅黑" panose="020B0503020204020204" pitchFamily="34" charset="-122"/>
              </a:rPr>
              <a:t>公平性（一）</a:t>
            </a:r>
          </a:p>
        </p:txBody>
      </p:sp>
      <p:sp>
        <p:nvSpPr>
          <p:cNvPr id="3" name="圆角矩形 2"/>
          <p:cNvSpPr/>
          <p:nvPr/>
        </p:nvSpPr>
        <p:spPr>
          <a:xfrm>
            <a:off x="6869682" y="3054672"/>
            <a:ext cx="3839876" cy="1136073"/>
          </a:xfrm>
          <a:prstGeom prst="roundRect">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solidFill>
              <a:latin typeface="微软雅黑" panose="020B0503020204020204" pitchFamily="34" charset="-122"/>
              <a:ea typeface="微软雅黑" panose="020B0503020204020204" pitchFamily="34" charset="-122"/>
            </a:endParaRPr>
          </a:p>
        </p:txBody>
      </p:sp>
      <p:sp>
        <p:nvSpPr>
          <p:cNvPr id="22" name="文本框 21"/>
          <p:cNvSpPr txBox="1"/>
          <p:nvPr/>
        </p:nvSpPr>
        <p:spPr>
          <a:xfrm>
            <a:off x="6869682" y="3330320"/>
            <a:ext cx="3306619" cy="584775"/>
          </a:xfrm>
          <a:prstGeom prst="rect">
            <a:avLst/>
          </a:prstGeom>
          <a:noFill/>
        </p:spPr>
        <p:txBody>
          <a:bodyPr wrap="square" rtlCol="0">
            <a:spAutoFit/>
          </a:bodyPr>
          <a:lstStyle/>
          <a:p>
            <a:pPr algn="ctr"/>
            <a:r>
              <a:rPr lang="en-US" altLang="zh-CN" sz="3200" b="1" dirty="0">
                <a:solidFill>
                  <a:schemeClr val="tx1"/>
                </a:solidFill>
                <a:latin typeface="微软雅黑" panose="020B0503020204020204" pitchFamily="34" charset="-122"/>
                <a:ea typeface="微软雅黑" panose="020B0503020204020204" pitchFamily="34" charset="-122"/>
              </a:rPr>
              <a:t>04  </a:t>
            </a:r>
            <a:r>
              <a:rPr lang="zh-CN" altLang="en-US" sz="3200" b="1" dirty="0">
                <a:solidFill>
                  <a:schemeClr val="tx1"/>
                </a:solidFill>
                <a:latin typeface="微软雅黑" panose="020B0503020204020204" pitchFamily="34" charset="-122"/>
                <a:ea typeface="微软雅黑" panose="020B0503020204020204" pitchFamily="34" charset="-122"/>
              </a:rPr>
              <a:t>创新性</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表格 6"/>
          <p:cNvGraphicFramePr>
            <a:graphicFrameLocks noGrp="1"/>
          </p:cNvGraphicFramePr>
          <p:nvPr>
            <p:custDataLst>
              <p:tags r:id="rId1"/>
            </p:custDataLst>
          </p:nvPr>
        </p:nvGraphicFramePr>
        <p:xfrm>
          <a:off x="817880" y="1828800"/>
          <a:ext cx="5201920" cy="4151630"/>
        </p:xfrm>
        <a:graphic>
          <a:graphicData uri="http://schemas.openxmlformats.org/drawingml/2006/table">
            <a:tbl>
              <a:tblPr firstRow="1" bandRow="1">
                <a:tableStyleId>{22838BEF-8BB2-4498-84A7-C5851F593DF1}</a:tableStyleId>
              </a:tblPr>
              <a:tblGrid>
                <a:gridCol w="2636520">
                  <a:extLst>
                    <a:ext uri="{9D8B030D-6E8A-4147-A177-3AD203B41FA5}">
                      <a16:colId xmlns:a16="http://schemas.microsoft.com/office/drawing/2014/main" val="20000"/>
                    </a:ext>
                  </a:extLst>
                </a:gridCol>
                <a:gridCol w="2565400">
                  <a:extLst>
                    <a:ext uri="{9D8B030D-6E8A-4147-A177-3AD203B41FA5}">
                      <a16:colId xmlns:a16="http://schemas.microsoft.com/office/drawing/2014/main" val="20001"/>
                    </a:ext>
                  </a:extLst>
                </a:gridCol>
              </a:tblGrid>
              <a:tr h="804545">
                <a:tc>
                  <a:txBody>
                    <a:bodyPr/>
                    <a:lstStyle/>
                    <a:p>
                      <a:pPr marL="0" marR="0" indent="0" algn="ctr" defTabSz="1216660" rtl="0" eaLnBrk="1" fontAlgn="auto" latinLnBrk="0" hangingPunct="1">
                        <a:lnSpc>
                          <a:spcPct val="100000"/>
                        </a:lnSpc>
                        <a:spcBef>
                          <a:spcPts val="0"/>
                        </a:spcBef>
                        <a:spcAft>
                          <a:spcPts val="0"/>
                        </a:spcAft>
                        <a:buClrTx/>
                        <a:buSzTx/>
                        <a:buFontTx/>
                        <a:buNone/>
                        <a:defRPr/>
                      </a:pPr>
                      <a:r>
                        <a:rPr lang="zh-CN" altLang="en-US" sz="1600" b="1" kern="1200" dirty="0">
                          <a:solidFill>
                            <a:schemeClr val="dk1"/>
                          </a:solidFill>
                          <a:latin typeface="微软雅黑" panose="020B0503020204020204" pitchFamily="34" charset="-122"/>
                          <a:ea typeface="微软雅黑" panose="020B0503020204020204" pitchFamily="34" charset="-122"/>
                        </a:rPr>
                        <a:t>通用名</a:t>
                      </a:r>
                      <a:endParaRPr lang="zh-CN" altLang="en-US" sz="1600" b="1" kern="1200" dirty="0">
                        <a:solidFill>
                          <a:schemeClr val="dk1"/>
                        </a:solidFill>
                        <a:latin typeface="微软雅黑" panose="020B0503020204020204" pitchFamily="34" charset="-122"/>
                        <a:ea typeface="微软雅黑" panose="020B0503020204020204" pitchFamily="34" charset="-122"/>
                        <a:cs typeface="+mn-cs"/>
                      </a:endParaRPr>
                    </a:p>
                  </a:txBody>
                  <a:tcPr marL="81337" marR="81337" marT="40668" marB="40668" anchor="ctr"/>
                </a:tc>
                <a:tc>
                  <a:txBody>
                    <a:bodyPr/>
                    <a:lstStyle/>
                    <a:p>
                      <a:pPr marL="0" marR="0" indent="0" algn="ctr" defTabSz="1216660" rtl="0" eaLnBrk="1" fontAlgn="auto" latinLnBrk="0" hangingPunct="1">
                        <a:lnSpc>
                          <a:spcPct val="100000"/>
                        </a:lnSpc>
                        <a:spcBef>
                          <a:spcPts val="0"/>
                        </a:spcBef>
                        <a:spcAft>
                          <a:spcPts val="0"/>
                        </a:spcAft>
                        <a:buClrTx/>
                        <a:buSzTx/>
                        <a:buFontTx/>
                        <a:buNone/>
                        <a:defRPr/>
                      </a:pPr>
                      <a:r>
                        <a:rPr lang="zh-CN" altLang="en-US" sz="1600" b="1" kern="1200" dirty="0">
                          <a:solidFill>
                            <a:srgbClr val="C00000"/>
                          </a:solidFill>
                          <a:latin typeface="微软雅黑" panose="020B0503020204020204" pitchFamily="34" charset="-122"/>
                          <a:ea typeface="微软雅黑" panose="020B0503020204020204" pitchFamily="34" charset="-122"/>
                        </a:rPr>
                        <a:t>复方聚乙二醇（</a:t>
                      </a:r>
                      <a:r>
                        <a:rPr lang="en-US" altLang="zh-CN" sz="1600" b="1" kern="1200" dirty="0">
                          <a:solidFill>
                            <a:srgbClr val="C00000"/>
                          </a:solidFill>
                          <a:latin typeface="微软雅黑" panose="020B0503020204020204" pitchFamily="34" charset="-122"/>
                          <a:ea typeface="微软雅黑" panose="020B0503020204020204" pitchFamily="34" charset="-122"/>
                        </a:rPr>
                        <a:t>3350</a:t>
                      </a:r>
                      <a:r>
                        <a:rPr lang="zh-CN" altLang="en-US" sz="1600" b="1" kern="1200" dirty="0">
                          <a:solidFill>
                            <a:srgbClr val="C00000"/>
                          </a:solidFill>
                          <a:latin typeface="微软雅黑" panose="020B0503020204020204" pitchFamily="34" charset="-122"/>
                          <a:ea typeface="微软雅黑" panose="020B0503020204020204" pitchFamily="34" charset="-122"/>
                        </a:rPr>
                        <a:t>）电解质口服溶液</a:t>
                      </a:r>
                      <a:endParaRPr lang="zh-CN" altLang="en-US" sz="1600" b="1" kern="1200" dirty="0">
                        <a:solidFill>
                          <a:srgbClr val="C00000"/>
                        </a:solidFill>
                        <a:latin typeface="微软雅黑" panose="020B0503020204020204" pitchFamily="34" charset="-122"/>
                        <a:ea typeface="微软雅黑" panose="020B0503020204020204" pitchFamily="34" charset="-122"/>
                        <a:cs typeface="+mn-cs"/>
                      </a:endParaRPr>
                    </a:p>
                  </a:txBody>
                  <a:tcPr marL="81337" marR="81337" marT="40668" marB="40668" anchor="ctr"/>
                </a:tc>
                <a:extLst>
                  <a:ext uri="{0D108BD9-81ED-4DB2-BD59-A6C34878D82A}">
                    <a16:rowId xmlns:a16="http://schemas.microsoft.com/office/drawing/2014/main" val="10000"/>
                  </a:ext>
                </a:extLst>
              </a:tr>
              <a:tr h="579755">
                <a:tc>
                  <a:txBody>
                    <a:bodyPr/>
                    <a:lstStyle/>
                    <a:p>
                      <a:pPr algn="ctr"/>
                      <a:r>
                        <a:rPr lang="zh-CN" altLang="en-US" sz="1600" b="1" dirty="0">
                          <a:latin typeface="微软雅黑" panose="020B0503020204020204" pitchFamily="34" charset="-122"/>
                          <a:ea typeface="微软雅黑" panose="020B0503020204020204" pitchFamily="34" charset="-122"/>
                        </a:rPr>
                        <a:t>注册规格</a:t>
                      </a:r>
                    </a:p>
                  </a:txBody>
                  <a:tcPr marL="81337" marR="81337" marT="40668" marB="40668" anchor="ctr"/>
                </a:tc>
                <a:tc>
                  <a:txBody>
                    <a:bodyPr/>
                    <a:lstStyle/>
                    <a:p>
                      <a:pPr algn="ctr"/>
                      <a:r>
                        <a:rPr lang="en-US" altLang="zh-CN" sz="1600" b="1" dirty="0">
                          <a:latin typeface="微软雅黑" panose="020B0503020204020204" pitchFamily="34" charset="-122"/>
                          <a:ea typeface="微软雅黑" panose="020B0503020204020204" pitchFamily="34" charset="-122"/>
                        </a:rPr>
                        <a:t>25ml/</a:t>
                      </a:r>
                      <a:r>
                        <a:rPr lang="zh-CN" altLang="en-US" sz="1600" b="1" dirty="0">
                          <a:latin typeface="微软雅黑" panose="020B0503020204020204" pitchFamily="34" charset="-122"/>
                          <a:ea typeface="微软雅黑" panose="020B0503020204020204" pitchFamily="34" charset="-122"/>
                        </a:rPr>
                        <a:t>袋</a:t>
                      </a:r>
                    </a:p>
                  </a:txBody>
                  <a:tcPr marL="81337" marR="81337" marT="40668" marB="40668" anchor="ctr"/>
                </a:tc>
                <a:extLst>
                  <a:ext uri="{0D108BD9-81ED-4DB2-BD59-A6C34878D82A}">
                    <a16:rowId xmlns:a16="http://schemas.microsoft.com/office/drawing/2014/main" val="10001"/>
                  </a:ext>
                </a:extLst>
              </a:tr>
              <a:tr h="578485">
                <a:tc>
                  <a:txBody>
                    <a:bodyPr/>
                    <a:lstStyle/>
                    <a:p>
                      <a:pPr algn="ctr"/>
                      <a:r>
                        <a:rPr lang="zh-CN" altLang="en-US" sz="1600" b="1" dirty="0">
                          <a:latin typeface="微软雅黑" panose="020B0503020204020204" pitchFamily="34" charset="-122"/>
                          <a:ea typeface="微软雅黑" panose="020B0503020204020204" pitchFamily="34" charset="-122"/>
                        </a:rPr>
                        <a:t>中国大陆首次上市时间</a:t>
                      </a:r>
                    </a:p>
                  </a:txBody>
                  <a:tcPr marL="81337" marR="81337" marT="40668" marB="40668" anchor="ctr"/>
                </a:tc>
                <a:tc>
                  <a:txBody>
                    <a:bodyPr/>
                    <a:lstStyle/>
                    <a:p>
                      <a:pPr algn="ctr"/>
                      <a:r>
                        <a:rPr lang="en-US" altLang="zh-CN" sz="1600" b="1" dirty="0">
                          <a:latin typeface="微软雅黑" panose="020B0503020204020204" pitchFamily="34" charset="-122"/>
                          <a:ea typeface="微软雅黑" panose="020B0503020204020204" pitchFamily="34" charset="-122"/>
                        </a:rPr>
                        <a:t>2022</a:t>
                      </a:r>
                      <a:r>
                        <a:rPr lang="zh-CN" altLang="en-US" sz="1600" b="1" dirty="0">
                          <a:latin typeface="微软雅黑" panose="020B0503020204020204" pitchFamily="34" charset="-122"/>
                          <a:ea typeface="微软雅黑" panose="020B0503020204020204" pitchFamily="34" charset="-122"/>
                        </a:rPr>
                        <a:t>年</a:t>
                      </a:r>
                      <a:r>
                        <a:rPr lang="en-US" altLang="zh-CN" sz="1600" b="1" dirty="0">
                          <a:latin typeface="微软雅黑" panose="020B0503020204020204" pitchFamily="34" charset="-122"/>
                          <a:ea typeface="微软雅黑" panose="020B0503020204020204" pitchFamily="34" charset="-122"/>
                        </a:rPr>
                        <a:t>9</a:t>
                      </a:r>
                      <a:r>
                        <a:rPr lang="zh-CN" altLang="en-US" sz="1600" b="1" dirty="0">
                          <a:latin typeface="微软雅黑" panose="020B0503020204020204" pitchFamily="34" charset="-122"/>
                          <a:ea typeface="微软雅黑" panose="020B0503020204020204" pitchFamily="34" charset="-122"/>
                        </a:rPr>
                        <a:t>月</a:t>
                      </a:r>
                    </a:p>
                  </a:txBody>
                  <a:tcPr marL="81337" marR="81337" marT="40668" marB="40668" anchor="ctr"/>
                </a:tc>
                <a:extLst>
                  <a:ext uri="{0D108BD9-81ED-4DB2-BD59-A6C34878D82A}">
                    <a16:rowId xmlns:a16="http://schemas.microsoft.com/office/drawing/2014/main" val="10002"/>
                  </a:ext>
                </a:extLst>
              </a:tr>
              <a:tr h="805180">
                <a:tc>
                  <a:txBody>
                    <a:bodyPr/>
                    <a:lstStyle/>
                    <a:p>
                      <a:pPr algn="ctr"/>
                      <a:r>
                        <a:rPr lang="zh-CN" altLang="en-US" sz="1600" b="1" dirty="0">
                          <a:latin typeface="微软雅黑" panose="020B0503020204020204" pitchFamily="34" charset="-122"/>
                          <a:ea typeface="微软雅黑" panose="020B0503020204020204" pitchFamily="34" charset="-122"/>
                        </a:rPr>
                        <a:t>目前大陆地区同通用名</a:t>
                      </a:r>
                      <a:endParaRPr lang="en-US" altLang="zh-CN" sz="1600" b="1" dirty="0">
                        <a:latin typeface="微软雅黑" panose="020B0503020204020204" pitchFamily="34" charset="-122"/>
                        <a:ea typeface="微软雅黑" panose="020B0503020204020204" pitchFamily="34" charset="-122"/>
                      </a:endParaRPr>
                    </a:p>
                    <a:p>
                      <a:pPr algn="ctr"/>
                      <a:r>
                        <a:rPr lang="zh-CN" altLang="en-US" sz="1600" b="1" dirty="0">
                          <a:latin typeface="微软雅黑" panose="020B0503020204020204" pitchFamily="34" charset="-122"/>
                          <a:ea typeface="微软雅黑" panose="020B0503020204020204" pitchFamily="34" charset="-122"/>
                        </a:rPr>
                        <a:t>药品的上市情况</a:t>
                      </a:r>
                    </a:p>
                  </a:txBody>
                  <a:tcPr marL="81337" marR="81337" marT="40668" marB="40668" anchor="ctr"/>
                </a:tc>
                <a:tc>
                  <a:txBody>
                    <a:bodyPr/>
                    <a:lstStyle/>
                    <a:p>
                      <a:pPr algn="ctr"/>
                      <a:r>
                        <a:rPr lang="en-US" altLang="zh-CN" sz="1600" b="1" dirty="0">
                          <a:solidFill>
                            <a:srgbClr val="C00000"/>
                          </a:solidFill>
                          <a:latin typeface="微软雅黑" panose="020B0503020204020204" pitchFamily="34" charset="-122"/>
                          <a:ea typeface="微软雅黑" panose="020B0503020204020204" pitchFamily="34" charset="-122"/>
                        </a:rPr>
                        <a:t>1</a:t>
                      </a:r>
                      <a:r>
                        <a:rPr lang="zh-CN" altLang="en-US" sz="1600" b="1" dirty="0">
                          <a:solidFill>
                            <a:srgbClr val="C00000"/>
                          </a:solidFill>
                          <a:latin typeface="微软雅黑" panose="020B0503020204020204" pitchFamily="34" charset="-122"/>
                          <a:ea typeface="微软雅黑" panose="020B0503020204020204" pitchFamily="34" charset="-122"/>
                        </a:rPr>
                        <a:t>家</a:t>
                      </a:r>
                    </a:p>
                  </a:txBody>
                  <a:tcPr marL="81337" marR="81337" marT="40668" marB="40668" anchor="ctr"/>
                </a:tc>
                <a:extLst>
                  <a:ext uri="{0D108BD9-81ED-4DB2-BD59-A6C34878D82A}">
                    <a16:rowId xmlns:a16="http://schemas.microsoft.com/office/drawing/2014/main" val="10003"/>
                  </a:ext>
                </a:extLst>
              </a:tr>
              <a:tr h="804545">
                <a:tc>
                  <a:txBody>
                    <a:bodyPr/>
                    <a:lstStyle/>
                    <a:p>
                      <a:pPr algn="ctr"/>
                      <a:r>
                        <a:rPr lang="zh-CN" altLang="en-US" sz="1600" b="1" dirty="0">
                          <a:latin typeface="微软雅黑" panose="020B0503020204020204" pitchFamily="34" charset="-122"/>
                          <a:ea typeface="微软雅黑" panose="020B0503020204020204" pitchFamily="34" charset="-122"/>
                        </a:rPr>
                        <a:t>全球首个上市国家</a:t>
                      </a:r>
                      <a:r>
                        <a:rPr lang="en-US" altLang="zh-CN" sz="1600" b="1" dirty="0">
                          <a:latin typeface="微软雅黑" panose="020B0503020204020204" pitchFamily="34" charset="-122"/>
                          <a:ea typeface="微软雅黑" panose="020B0503020204020204" pitchFamily="34" charset="-122"/>
                        </a:rPr>
                        <a:t>/</a:t>
                      </a:r>
                      <a:r>
                        <a:rPr lang="zh-CN" altLang="en-US" sz="1600" b="1" dirty="0">
                          <a:latin typeface="微软雅黑" panose="020B0503020204020204" pitchFamily="34" charset="-122"/>
                          <a:ea typeface="微软雅黑" panose="020B0503020204020204" pitchFamily="34" charset="-122"/>
                        </a:rPr>
                        <a:t>地区及上市时间</a:t>
                      </a:r>
                    </a:p>
                  </a:txBody>
                  <a:tcPr marL="81337" marR="81337" marT="40668" marB="40668" anchor="ctr"/>
                </a:tc>
                <a:tc>
                  <a:txBody>
                    <a:bodyPr/>
                    <a:lstStyle/>
                    <a:p>
                      <a:pPr algn="ctr"/>
                      <a:r>
                        <a:rPr lang="en-US" altLang="zh-CN" sz="1600" b="1" dirty="0">
                          <a:solidFill>
                            <a:schemeClr val="tx1"/>
                          </a:solidFill>
                          <a:latin typeface="微软雅黑" panose="020B0503020204020204" pitchFamily="34" charset="-122"/>
                          <a:ea typeface="微软雅黑" panose="020B0503020204020204" pitchFamily="34" charset="-122"/>
                        </a:rPr>
                        <a:t>2016</a:t>
                      </a:r>
                      <a:r>
                        <a:rPr lang="zh-CN" altLang="en-US" sz="1600" b="1" dirty="0">
                          <a:solidFill>
                            <a:schemeClr val="tx1"/>
                          </a:solidFill>
                          <a:latin typeface="微软雅黑" panose="020B0503020204020204" pitchFamily="34" charset="-122"/>
                          <a:ea typeface="微软雅黑" panose="020B0503020204020204" pitchFamily="34" charset="-122"/>
                        </a:rPr>
                        <a:t>年</a:t>
                      </a:r>
                      <a:r>
                        <a:rPr lang="en-US" altLang="zh-CN" sz="1600" b="1" dirty="0">
                          <a:solidFill>
                            <a:schemeClr val="tx1"/>
                          </a:solidFill>
                          <a:latin typeface="微软雅黑" panose="020B0503020204020204" pitchFamily="34" charset="-122"/>
                          <a:ea typeface="微软雅黑" panose="020B0503020204020204" pitchFamily="34" charset="-122"/>
                        </a:rPr>
                        <a:t>/</a:t>
                      </a:r>
                      <a:r>
                        <a:rPr lang="zh-CN" altLang="en-US" sz="1600" b="1" dirty="0">
                          <a:solidFill>
                            <a:schemeClr val="tx1"/>
                          </a:solidFill>
                          <a:latin typeface="微软雅黑" panose="020B0503020204020204" pitchFamily="34" charset="-122"/>
                          <a:ea typeface="微软雅黑" panose="020B0503020204020204" pitchFamily="34" charset="-122"/>
                        </a:rPr>
                        <a:t>英国</a:t>
                      </a:r>
                    </a:p>
                  </a:txBody>
                  <a:tcPr marL="81337" marR="81337" marT="40668" marB="40668" anchor="ctr"/>
                </a:tc>
                <a:extLst>
                  <a:ext uri="{0D108BD9-81ED-4DB2-BD59-A6C34878D82A}">
                    <a16:rowId xmlns:a16="http://schemas.microsoft.com/office/drawing/2014/main" val="10004"/>
                  </a:ext>
                </a:extLst>
              </a:tr>
              <a:tr h="579120">
                <a:tc>
                  <a:txBody>
                    <a:bodyPr/>
                    <a:lstStyle/>
                    <a:p>
                      <a:pPr algn="ctr"/>
                      <a:r>
                        <a:rPr lang="zh-CN" altLang="en-US" sz="1600" b="1" dirty="0">
                          <a:latin typeface="微软雅黑" panose="020B0503020204020204" pitchFamily="34" charset="-122"/>
                          <a:ea typeface="微软雅黑" panose="020B0503020204020204" pitchFamily="34" charset="-122"/>
                        </a:rPr>
                        <a:t>是否为</a:t>
                      </a:r>
                      <a:r>
                        <a:rPr lang="en-US" altLang="zh-CN" sz="1600" b="1" dirty="0">
                          <a:latin typeface="微软雅黑" panose="020B0503020204020204" pitchFamily="34" charset="-122"/>
                          <a:ea typeface="微软雅黑" panose="020B0503020204020204" pitchFamily="34" charset="-122"/>
                        </a:rPr>
                        <a:t>OTC</a:t>
                      </a:r>
                      <a:r>
                        <a:rPr lang="zh-CN" altLang="en-US" sz="1600" b="1" dirty="0">
                          <a:latin typeface="微软雅黑" panose="020B0503020204020204" pitchFamily="34" charset="-122"/>
                          <a:ea typeface="微软雅黑" panose="020B0503020204020204" pitchFamily="34" charset="-122"/>
                        </a:rPr>
                        <a:t>药品</a:t>
                      </a:r>
                    </a:p>
                  </a:txBody>
                  <a:tcPr marL="81337" marR="81337" marT="40668" marB="40668" anchor="ctr"/>
                </a:tc>
                <a:tc>
                  <a:txBody>
                    <a:bodyPr/>
                    <a:lstStyle/>
                    <a:p>
                      <a:pPr algn="ctr"/>
                      <a:r>
                        <a:rPr lang="zh-CN" altLang="en-US" sz="1600" b="1" dirty="0">
                          <a:latin typeface="微软雅黑" panose="020B0503020204020204" pitchFamily="34" charset="-122"/>
                          <a:ea typeface="微软雅黑" panose="020B0503020204020204" pitchFamily="34" charset="-122"/>
                        </a:rPr>
                        <a:t>否</a:t>
                      </a:r>
                    </a:p>
                  </a:txBody>
                  <a:tcPr marL="81337" marR="81337" marT="40668" marB="40668" anchor="ctr"/>
                </a:tc>
                <a:extLst>
                  <a:ext uri="{0D108BD9-81ED-4DB2-BD59-A6C34878D82A}">
                    <a16:rowId xmlns:a16="http://schemas.microsoft.com/office/drawing/2014/main" val="10005"/>
                  </a:ext>
                </a:extLst>
              </a:tr>
            </a:tbl>
          </a:graphicData>
        </a:graphic>
      </p:graphicFrame>
      <p:grpSp>
        <p:nvGrpSpPr>
          <p:cNvPr id="3" name="组合 2"/>
          <p:cNvGrpSpPr/>
          <p:nvPr/>
        </p:nvGrpSpPr>
        <p:grpSpPr>
          <a:xfrm>
            <a:off x="6349396" y="852870"/>
            <a:ext cx="2041236" cy="1580726"/>
            <a:chOff x="858990" y="1269314"/>
            <a:chExt cx="2041236" cy="1580726"/>
          </a:xfrm>
        </p:grpSpPr>
        <p:sp>
          <p:nvSpPr>
            <p:cNvPr id="8" name="文本框 7"/>
            <p:cNvSpPr txBox="1"/>
            <p:nvPr>
              <p:custDataLst>
                <p:tags r:id="rId6"/>
              </p:custDataLst>
            </p:nvPr>
          </p:nvSpPr>
          <p:spPr>
            <a:xfrm>
              <a:off x="858990" y="1269314"/>
              <a:ext cx="1339273" cy="461665"/>
            </a:xfrm>
            <a:prstGeom prst="rect">
              <a:avLst/>
            </a:prstGeom>
            <a:noFill/>
          </p:spPr>
          <p:txBody>
            <a:bodyPr wrap="square" rtlCol="0">
              <a:spAutoFit/>
            </a:bodyPr>
            <a:lstStyle/>
            <a:p>
              <a:r>
                <a:rPr lang="zh-CN" altLang="en-US" sz="2400" b="1" dirty="0">
                  <a:solidFill>
                    <a:srgbClr val="0070C0"/>
                  </a:solidFill>
                  <a:latin typeface="微软雅黑" panose="020B0503020204020204" pitchFamily="34" charset="-122"/>
                  <a:ea typeface="微软雅黑" panose="020B0503020204020204" pitchFamily="34" charset="-122"/>
                </a:rPr>
                <a:t>适应症</a:t>
              </a:r>
            </a:p>
          </p:txBody>
        </p:sp>
        <p:sp>
          <p:nvSpPr>
            <p:cNvPr id="11" name="文本框 10"/>
            <p:cNvSpPr txBox="1"/>
            <p:nvPr>
              <p:custDataLst>
                <p:tags r:id="rId7"/>
              </p:custDataLst>
            </p:nvPr>
          </p:nvSpPr>
          <p:spPr>
            <a:xfrm>
              <a:off x="858990" y="2388375"/>
              <a:ext cx="2041236" cy="461665"/>
            </a:xfrm>
            <a:prstGeom prst="rect">
              <a:avLst/>
            </a:prstGeom>
            <a:noFill/>
          </p:spPr>
          <p:txBody>
            <a:bodyPr wrap="square" rtlCol="0">
              <a:spAutoFit/>
            </a:bodyPr>
            <a:lstStyle/>
            <a:p>
              <a:r>
                <a:rPr lang="zh-CN" altLang="en-US" sz="2400" b="1" dirty="0">
                  <a:solidFill>
                    <a:srgbClr val="0070C0"/>
                  </a:solidFill>
                  <a:latin typeface="微软雅黑" panose="020B0503020204020204" pitchFamily="34" charset="-122"/>
                  <a:ea typeface="微软雅黑" panose="020B0503020204020204" pitchFamily="34" charset="-122"/>
                </a:rPr>
                <a:t>用法用量</a:t>
              </a:r>
            </a:p>
          </p:txBody>
        </p:sp>
      </p:grpSp>
      <p:sp>
        <p:nvSpPr>
          <p:cNvPr id="10" name="矩形 9"/>
          <p:cNvSpPr/>
          <p:nvPr>
            <p:custDataLst>
              <p:tags r:id="rId2"/>
            </p:custDataLst>
          </p:nvPr>
        </p:nvSpPr>
        <p:spPr>
          <a:xfrm>
            <a:off x="6478905" y="1314341"/>
            <a:ext cx="4858385" cy="497840"/>
          </a:xfrm>
          <a:prstGeom prst="rect">
            <a:avLst/>
          </a:prstGeom>
          <a:noFill/>
          <a:ln>
            <a:solidFill>
              <a:srgbClr val="06A9B6"/>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zh-CN" altLang="en-US"/>
          </a:p>
        </p:txBody>
      </p:sp>
      <p:sp>
        <p:nvSpPr>
          <p:cNvPr id="14" name="矩形 13"/>
          <p:cNvSpPr/>
          <p:nvPr>
            <p:custDataLst>
              <p:tags r:id="rId3"/>
            </p:custDataLst>
          </p:nvPr>
        </p:nvSpPr>
        <p:spPr>
          <a:xfrm>
            <a:off x="6452235" y="2435751"/>
            <a:ext cx="4874260" cy="1644650"/>
          </a:xfrm>
          <a:prstGeom prst="rect">
            <a:avLst/>
          </a:prstGeom>
          <a:noFill/>
          <a:ln>
            <a:solidFill>
              <a:srgbClr val="06A9B6"/>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zh-CN" altLang="en-US"/>
          </a:p>
        </p:txBody>
      </p:sp>
      <p:sp>
        <p:nvSpPr>
          <p:cNvPr id="12" name="文本框 11"/>
          <p:cNvSpPr txBox="1"/>
          <p:nvPr/>
        </p:nvSpPr>
        <p:spPr>
          <a:xfrm>
            <a:off x="6499225" y="1428006"/>
            <a:ext cx="4064000" cy="429895"/>
          </a:xfrm>
          <a:prstGeom prst="rect">
            <a:avLst/>
          </a:prstGeom>
          <a:noFill/>
        </p:spPr>
        <p:txBody>
          <a:bodyPr wrap="square" rtlCol="0">
            <a:noAutofit/>
          </a:bodyPr>
          <a:lstStyle/>
          <a:p>
            <a:r>
              <a:rPr lang="zh-CN" altLang="en-US" b="1" dirty="0">
                <a:solidFill>
                  <a:srgbClr val="C00000"/>
                </a:solidFill>
                <a:latin typeface="微软雅黑" panose="020B0503020204020204" pitchFamily="34" charset="-122"/>
                <a:ea typeface="微软雅黑" panose="020B0503020204020204" pitchFamily="34" charset="-122"/>
                <a:sym typeface="+mn-ea"/>
              </a:rPr>
              <a:t>治疗慢性便秘</a:t>
            </a:r>
            <a:endParaRPr lang="zh-CN" altLang="en-US" dirty="0">
              <a:solidFill>
                <a:srgbClr val="C00000"/>
              </a:solidFill>
            </a:endParaRPr>
          </a:p>
          <a:p>
            <a:endParaRPr lang="zh-CN" altLang="en-US" dirty="0">
              <a:solidFill>
                <a:srgbClr val="C00000"/>
              </a:solidFill>
            </a:endParaRPr>
          </a:p>
        </p:txBody>
      </p:sp>
      <p:sp>
        <p:nvSpPr>
          <p:cNvPr id="16" name="文本框 15"/>
          <p:cNvSpPr txBox="1"/>
          <p:nvPr/>
        </p:nvSpPr>
        <p:spPr>
          <a:xfrm>
            <a:off x="6452235" y="2406650"/>
            <a:ext cx="4772660" cy="1805940"/>
          </a:xfrm>
          <a:prstGeom prst="rect">
            <a:avLst/>
          </a:prstGeom>
          <a:noFill/>
        </p:spPr>
        <p:txBody>
          <a:bodyPr wrap="square" rtlCol="0" anchor="t">
            <a:noAutofit/>
          </a:bodyPr>
          <a:lstStyle/>
          <a:p>
            <a:r>
              <a:rPr lang="zh-CN" altLang="zh-CN" sz="1400" b="1" dirty="0">
                <a:latin typeface="微软雅黑" panose="020B0503020204020204" pitchFamily="34" charset="-122"/>
                <a:ea typeface="微软雅黑" panose="020B0503020204020204" pitchFamily="34" charset="-122"/>
                <a:sym typeface="+mn-ea"/>
              </a:rPr>
              <a:t>慢性便秘：</a:t>
            </a:r>
            <a:endParaRPr lang="zh-CN" altLang="zh-CN" sz="1400" b="1" dirty="0">
              <a:latin typeface="微软雅黑" panose="020B0503020204020204" pitchFamily="34" charset="-122"/>
              <a:ea typeface="微软雅黑" panose="020B0503020204020204" pitchFamily="34" charset="-122"/>
            </a:endParaRPr>
          </a:p>
          <a:p>
            <a:r>
              <a:rPr lang="zh-CN" altLang="zh-CN" sz="1400" b="1" dirty="0">
                <a:solidFill>
                  <a:srgbClr val="0070C0"/>
                </a:solidFill>
                <a:latin typeface="微软雅黑" panose="020B0503020204020204" pitchFamily="34" charset="-122"/>
                <a:ea typeface="微软雅黑" panose="020B0503020204020204" pitchFamily="34" charset="-122"/>
                <a:sym typeface="+mn-ea"/>
              </a:rPr>
              <a:t>成人：一次</a:t>
            </a:r>
            <a:r>
              <a:rPr lang="en-US" altLang="zh-CN" sz="1400" b="1" dirty="0">
                <a:solidFill>
                  <a:srgbClr val="0070C0"/>
                </a:solidFill>
                <a:latin typeface="微软雅黑" panose="020B0503020204020204" pitchFamily="34" charset="-122"/>
                <a:ea typeface="微软雅黑" panose="020B0503020204020204" pitchFamily="34" charset="-122"/>
                <a:sym typeface="+mn-ea"/>
              </a:rPr>
              <a:t>25ml</a:t>
            </a:r>
            <a:r>
              <a:rPr lang="zh-CN" altLang="zh-CN" sz="1400" b="1" dirty="0">
                <a:solidFill>
                  <a:srgbClr val="0070C0"/>
                </a:solidFill>
                <a:latin typeface="微软雅黑" panose="020B0503020204020204" pitchFamily="34" charset="-122"/>
                <a:ea typeface="微软雅黑" panose="020B0503020204020204" pitchFamily="34" charset="-122"/>
                <a:sym typeface="+mn-ea"/>
              </a:rPr>
              <a:t>，一日</a:t>
            </a:r>
            <a:r>
              <a:rPr lang="en-US" altLang="zh-CN" sz="1400" b="1" dirty="0">
                <a:solidFill>
                  <a:srgbClr val="0070C0"/>
                </a:solidFill>
                <a:latin typeface="微软雅黑" panose="020B0503020204020204" pitchFamily="34" charset="-122"/>
                <a:ea typeface="微软雅黑" panose="020B0503020204020204" pitchFamily="34" charset="-122"/>
                <a:sym typeface="+mn-ea"/>
              </a:rPr>
              <a:t>2-3</a:t>
            </a:r>
            <a:r>
              <a:rPr lang="zh-CN" altLang="zh-CN" sz="1400" b="1" dirty="0">
                <a:solidFill>
                  <a:srgbClr val="0070C0"/>
                </a:solidFill>
                <a:latin typeface="微软雅黑" panose="020B0503020204020204" pitchFamily="34" charset="-122"/>
                <a:ea typeface="微软雅黑" panose="020B0503020204020204" pitchFamily="34" charset="-122"/>
                <a:sym typeface="+mn-ea"/>
              </a:rPr>
              <a:t>次。</a:t>
            </a:r>
          </a:p>
          <a:p>
            <a:endParaRPr lang="zh-CN" altLang="zh-CN" sz="1400" b="1" dirty="0">
              <a:latin typeface="微软雅黑" panose="020B0503020204020204" pitchFamily="34" charset="-122"/>
              <a:ea typeface="微软雅黑" panose="020B0503020204020204" pitchFamily="34" charset="-122"/>
            </a:endParaRPr>
          </a:p>
          <a:p>
            <a:r>
              <a:rPr lang="zh-CN" altLang="zh-CN" sz="1400" b="1" dirty="0">
                <a:solidFill>
                  <a:srgbClr val="0070C0"/>
                </a:solidFill>
                <a:latin typeface="微软雅黑" panose="020B0503020204020204" pitchFamily="34" charset="-122"/>
                <a:ea typeface="微软雅黑" panose="020B0503020204020204" pitchFamily="34" charset="-122"/>
                <a:sym typeface="+mn-ea"/>
              </a:rPr>
              <a:t>老年人：初期建议一日</a:t>
            </a:r>
            <a:r>
              <a:rPr lang="en-US" altLang="zh-CN" sz="1400" b="1" dirty="0">
                <a:solidFill>
                  <a:srgbClr val="0070C0"/>
                </a:solidFill>
                <a:latin typeface="微软雅黑" panose="020B0503020204020204" pitchFamily="34" charset="-122"/>
                <a:ea typeface="微软雅黑" panose="020B0503020204020204" pitchFamily="34" charset="-122"/>
                <a:sym typeface="+mn-ea"/>
              </a:rPr>
              <a:t>25ml</a:t>
            </a:r>
            <a:r>
              <a:rPr lang="zh-CN" altLang="zh-CN" sz="1400" b="1" dirty="0">
                <a:latin typeface="微软雅黑" panose="020B0503020204020204" pitchFamily="34" charset="-122"/>
                <a:ea typeface="微软雅黑" panose="020B0503020204020204" pitchFamily="34" charset="-122"/>
                <a:sym typeface="+mn-ea"/>
              </a:rPr>
              <a:t>，再予调整所需剂量。</a:t>
            </a:r>
            <a:endParaRPr lang="zh-CN" altLang="zh-CN" sz="1400" b="1" dirty="0">
              <a:latin typeface="微软雅黑" panose="020B0503020204020204" pitchFamily="34" charset="-122"/>
              <a:ea typeface="微软雅黑" panose="020B0503020204020204" pitchFamily="34" charset="-122"/>
            </a:endParaRPr>
          </a:p>
          <a:p>
            <a:endParaRPr lang="zh-CN" altLang="zh-CN" sz="1400" b="1" dirty="0">
              <a:latin typeface="微软雅黑" panose="020B0503020204020204" pitchFamily="34" charset="-122"/>
              <a:ea typeface="微软雅黑" panose="020B0503020204020204" pitchFamily="34" charset="-122"/>
            </a:endParaRPr>
          </a:p>
          <a:p>
            <a:r>
              <a:rPr lang="zh-CN" altLang="en-US" sz="1800" b="1" dirty="0">
                <a:solidFill>
                  <a:srgbClr val="C00000"/>
                </a:solidFill>
                <a:latin typeface="微软雅黑" panose="020B0503020204020204" pitchFamily="34" charset="-122"/>
                <a:ea typeface="微软雅黑" panose="020B0503020204020204" pitchFamily="34" charset="-122"/>
                <a:sym typeface="+mn-ea"/>
              </a:rPr>
              <a:t>适用于心肝肾功能不全的慢性便秘患者，且无需调整剂量。</a:t>
            </a:r>
            <a:endParaRPr lang="zh-CN" altLang="zh-CN" sz="1400" b="1" dirty="0">
              <a:solidFill>
                <a:srgbClr val="C00000"/>
              </a:solidFill>
              <a:latin typeface="微软雅黑" panose="020B0503020204020204" pitchFamily="34" charset="-122"/>
              <a:ea typeface="微软雅黑" panose="020B0503020204020204" pitchFamily="34" charset="-122"/>
              <a:sym typeface="+mn-ea"/>
            </a:endParaRPr>
          </a:p>
        </p:txBody>
      </p:sp>
      <p:sp>
        <p:nvSpPr>
          <p:cNvPr id="6" name="文本框 5"/>
          <p:cNvSpPr txBox="1"/>
          <p:nvPr/>
        </p:nvSpPr>
        <p:spPr>
          <a:xfrm>
            <a:off x="214143" y="534913"/>
            <a:ext cx="2882348" cy="523220"/>
          </a:xfrm>
          <a:prstGeom prst="rect">
            <a:avLst/>
          </a:prstGeom>
          <a:noFill/>
        </p:spPr>
        <p:txBody>
          <a:bodyPr wrap="square" rtlCol="0">
            <a:spAutoFit/>
          </a:bodyPr>
          <a:lstStyle/>
          <a:p>
            <a:r>
              <a:rPr lang="en-US" altLang="zh-CN" sz="2800" b="1" dirty="0">
                <a:solidFill>
                  <a:schemeClr val="bg1"/>
                </a:solidFill>
                <a:latin typeface="微软雅黑" panose="020B0503020204020204" pitchFamily="34" charset="-122"/>
                <a:ea typeface="微软雅黑" panose="020B0503020204020204" pitchFamily="34" charset="-122"/>
              </a:rPr>
              <a:t>01 </a:t>
            </a:r>
            <a:r>
              <a:rPr lang="zh-CN" altLang="en-US" sz="2800" b="1" dirty="0">
                <a:solidFill>
                  <a:schemeClr val="bg1"/>
                </a:solidFill>
                <a:latin typeface="微软雅黑" panose="020B0503020204020204" pitchFamily="34" charset="-122"/>
                <a:ea typeface="微软雅黑" panose="020B0503020204020204" pitchFamily="34" charset="-122"/>
              </a:rPr>
              <a:t>药品基本信息</a:t>
            </a:r>
            <a:endParaRPr lang="zh-CN" altLang="en-US" sz="2800" dirty="0"/>
          </a:p>
        </p:txBody>
      </p:sp>
      <p:sp>
        <p:nvSpPr>
          <p:cNvPr id="5" name="文本框 4"/>
          <p:cNvSpPr txBox="1"/>
          <p:nvPr>
            <p:custDataLst>
              <p:tags r:id="rId4"/>
            </p:custDataLst>
          </p:nvPr>
        </p:nvSpPr>
        <p:spPr>
          <a:xfrm>
            <a:off x="6349365" y="4080510"/>
            <a:ext cx="5843270" cy="768350"/>
          </a:xfrm>
          <a:prstGeom prst="rect">
            <a:avLst/>
          </a:prstGeom>
          <a:noFill/>
        </p:spPr>
        <p:txBody>
          <a:bodyPr wrap="square" rtlCol="0">
            <a:spAutoFit/>
          </a:bodyPr>
          <a:lstStyle/>
          <a:p>
            <a:r>
              <a:rPr lang="zh-CN" altLang="en-US" sz="2400" b="1" dirty="0">
                <a:solidFill>
                  <a:srgbClr val="0070C0"/>
                </a:solidFill>
                <a:latin typeface="微软雅黑" panose="020B0503020204020204" pitchFamily="34" charset="-122"/>
                <a:ea typeface="微软雅黑" panose="020B0503020204020204" pitchFamily="34" charset="-122"/>
              </a:rPr>
              <a:t>参照药品建议：</a:t>
            </a:r>
          </a:p>
          <a:p>
            <a:r>
              <a:rPr lang="zh-CN" altLang="en-US" sz="2000" b="1" dirty="0">
                <a:solidFill>
                  <a:srgbClr val="C00000"/>
                </a:solidFill>
                <a:latin typeface="微软雅黑" panose="020B0503020204020204" pitchFamily="34" charset="-122"/>
                <a:ea typeface="微软雅黑" panose="020B0503020204020204" pitchFamily="34" charset="-122"/>
              </a:rPr>
              <a:t>乳果糖口服溶液</a:t>
            </a:r>
          </a:p>
        </p:txBody>
      </p:sp>
      <p:sp>
        <p:nvSpPr>
          <p:cNvPr id="18" name="矩形 17"/>
          <p:cNvSpPr/>
          <p:nvPr>
            <p:custDataLst>
              <p:tags r:id="rId5"/>
            </p:custDataLst>
          </p:nvPr>
        </p:nvSpPr>
        <p:spPr>
          <a:xfrm>
            <a:off x="6445885" y="4820920"/>
            <a:ext cx="4874260" cy="1926590"/>
          </a:xfrm>
          <a:prstGeom prst="rect">
            <a:avLst/>
          </a:prstGeom>
          <a:noFill/>
          <a:ln>
            <a:solidFill>
              <a:srgbClr val="06A9B6"/>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zh-CN" altLang="en-US"/>
          </a:p>
        </p:txBody>
      </p:sp>
      <p:sp>
        <p:nvSpPr>
          <p:cNvPr id="19" name="文本框 18"/>
          <p:cNvSpPr txBox="1"/>
          <p:nvPr/>
        </p:nvSpPr>
        <p:spPr>
          <a:xfrm>
            <a:off x="6445885" y="4848860"/>
            <a:ext cx="4772660" cy="1898650"/>
          </a:xfrm>
          <a:prstGeom prst="rect">
            <a:avLst/>
          </a:prstGeom>
          <a:noFill/>
        </p:spPr>
        <p:txBody>
          <a:bodyPr wrap="square" rtlCol="0" anchor="t">
            <a:noAutofit/>
          </a:bodyPr>
          <a:lstStyle/>
          <a:p>
            <a:pPr>
              <a:lnSpc>
                <a:spcPct val="160000"/>
              </a:lnSpc>
            </a:pPr>
            <a:r>
              <a:rPr lang="zh-CN" altLang="en-US" sz="1400" b="1" dirty="0">
                <a:solidFill>
                  <a:schemeClr val="tx1"/>
                </a:solidFill>
                <a:latin typeface="微软雅黑" panose="020B0503020204020204" pitchFamily="34" charset="-122"/>
                <a:ea typeface="微软雅黑" panose="020B0503020204020204" pitchFamily="34" charset="-122"/>
                <a:sym typeface="+mn-ea"/>
              </a:rPr>
              <a:t>1）乳果糖口服溶液</a:t>
            </a:r>
            <a:r>
              <a:rPr lang="zh-CN" altLang="en-US" sz="1400" b="1" dirty="0">
                <a:solidFill>
                  <a:srgbClr val="C00000"/>
                </a:solidFill>
                <a:latin typeface="微软雅黑" panose="020B0503020204020204" pitchFamily="34" charset="-122"/>
                <a:ea typeface="微软雅黑" panose="020B0503020204020204" pitchFamily="34" charset="-122"/>
                <a:sym typeface="+mn-ea"/>
              </a:rPr>
              <a:t>销售额市场份额占比最高（61%），约15.13亿元</a:t>
            </a:r>
            <a:r>
              <a:rPr lang="zh-CN" altLang="en-US" sz="1400" b="1" dirty="0">
                <a:solidFill>
                  <a:schemeClr val="tx1"/>
                </a:solidFill>
                <a:latin typeface="微软雅黑" panose="020B0503020204020204" pitchFamily="34" charset="-122"/>
                <a:ea typeface="微软雅黑" panose="020B0503020204020204" pitchFamily="34" charset="-122"/>
                <a:sym typeface="+mn-ea"/>
              </a:rPr>
              <a:t>。</a:t>
            </a:r>
          </a:p>
          <a:p>
            <a:pPr>
              <a:lnSpc>
                <a:spcPct val="160000"/>
              </a:lnSpc>
            </a:pPr>
            <a:r>
              <a:rPr lang="zh-CN" altLang="en-US" sz="1400" b="1" dirty="0">
                <a:solidFill>
                  <a:schemeClr val="tx1"/>
                </a:solidFill>
                <a:latin typeface="微软雅黑" panose="020B0503020204020204" pitchFamily="34" charset="-122"/>
                <a:ea typeface="微软雅黑" panose="020B0503020204020204" pitchFamily="34" charset="-122"/>
                <a:sym typeface="+mn-ea"/>
              </a:rPr>
              <a:t>2）乳果糖</a:t>
            </a:r>
            <a:r>
              <a:rPr lang="zh-CN" altLang="en-US" sz="1400" b="1" dirty="0">
                <a:solidFill>
                  <a:srgbClr val="C00000"/>
                </a:solidFill>
                <a:latin typeface="微软雅黑" panose="020B0503020204020204" pitchFamily="34" charset="-122"/>
                <a:ea typeface="微软雅黑" panose="020B0503020204020204" pitchFamily="34" charset="-122"/>
                <a:sym typeface="+mn-ea"/>
              </a:rPr>
              <a:t>上市时间久</a:t>
            </a:r>
            <a:r>
              <a:rPr lang="zh-CN" altLang="en-US" sz="1400" b="1" dirty="0">
                <a:solidFill>
                  <a:schemeClr val="tx1"/>
                </a:solidFill>
                <a:latin typeface="微软雅黑" panose="020B0503020204020204" pitchFamily="34" charset="-122"/>
                <a:ea typeface="微软雅黑" panose="020B0503020204020204" pitchFamily="34" charset="-122"/>
                <a:sym typeface="+mn-ea"/>
              </a:rPr>
              <a:t>，在临床应用中使用率高。</a:t>
            </a:r>
          </a:p>
          <a:p>
            <a:pPr>
              <a:lnSpc>
                <a:spcPct val="160000"/>
              </a:lnSpc>
            </a:pPr>
            <a:r>
              <a:rPr lang="zh-CN" altLang="en-US" sz="1400" b="1" dirty="0">
                <a:solidFill>
                  <a:schemeClr val="tx1"/>
                </a:solidFill>
                <a:latin typeface="微软雅黑" panose="020B0503020204020204" pitchFamily="34" charset="-122"/>
                <a:ea typeface="微软雅黑" panose="020B0503020204020204" pitchFamily="34" charset="-122"/>
                <a:sym typeface="+mn-ea"/>
              </a:rPr>
              <a:t>3）国内外指南推荐2种药品为便秘患者</a:t>
            </a:r>
            <a:r>
              <a:rPr lang="zh-CN" altLang="en-US" sz="1400" b="1" dirty="0">
                <a:solidFill>
                  <a:srgbClr val="C00000"/>
                </a:solidFill>
                <a:latin typeface="微软雅黑" panose="020B0503020204020204" pitchFamily="34" charset="-122"/>
                <a:ea typeface="微软雅黑" panose="020B0503020204020204" pitchFamily="34" charset="-122"/>
                <a:sym typeface="+mn-ea"/>
              </a:rPr>
              <a:t>一线首选用药</a:t>
            </a:r>
            <a:r>
              <a:rPr lang="zh-CN" altLang="en-US" sz="1400" b="1" dirty="0">
                <a:solidFill>
                  <a:schemeClr val="tx1"/>
                </a:solidFill>
                <a:latin typeface="微软雅黑" panose="020B0503020204020204" pitchFamily="34" charset="-122"/>
                <a:ea typeface="微软雅黑" panose="020B0503020204020204" pitchFamily="34" charset="-122"/>
                <a:sym typeface="+mn-ea"/>
              </a:rPr>
              <a:t>。</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文本框 5"/>
          <p:cNvSpPr txBox="1"/>
          <p:nvPr/>
        </p:nvSpPr>
        <p:spPr>
          <a:xfrm>
            <a:off x="214143" y="534913"/>
            <a:ext cx="2882348" cy="523220"/>
          </a:xfrm>
          <a:prstGeom prst="rect">
            <a:avLst/>
          </a:prstGeom>
          <a:noFill/>
        </p:spPr>
        <p:txBody>
          <a:bodyPr wrap="square" rtlCol="0">
            <a:spAutoFit/>
          </a:bodyPr>
          <a:lstStyle/>
          <a:p>
            <a:r>
              <a:rPr lang="en-US" altLang="zh-CN" sz="2800" b="1" dirty="0">
                <a:solidFill>
                  <a:schemeClr val="bg1"/>
                </a:solidFill>
                <a:latin typeface="微软雅黑" panose="020B0503020204020204" pitchFamily="34" charset="-122"/>
                <a:ea typeface="微软雅黑" panose="020B0503020204020204" pitchFamily="34" charset="-122"/>
              </a:rPr>
              <a:t>01 </a:t>
            </a:r>
            <a:r>
              <a:rPr lang="zh-CN" altLang="en-US" sz="2800" b="1" dirty="0">
                <a:solidFill>
                  <a:schemeClr val="bg1"/>
                </a:solidFill>
                <a:latin typeface="微软雅黑" panose="020B0503020204020204" pitchFamily="34" charset="-122"/>
                <a:ea typeface="微软雅黑" panose="020B0503020204020204" pitchFamily="34" charset="-122"/>
              </a:rPr>
              <a:t>药品基本信息</a:t>
            </a:r>
            <a:endParaRPr lang="zh-CN" altLang="en-US" sz="2800" dirty="0"/>
          </a:p>
        </p:txBody>
      </p:sp>
      <p:sp>
        <p:nvSpPr>
          <p:cNvPr id="4" name="矩形 3"/>
          <p:cNvSpPr/>
          <p:nvPr/>
        </p:nvSpPr>
        <p:spPr>
          <a:xfrm>
            <a:off x="444500" y="6396355"/>
            <a:ext cx="10789285" cy="398780"/>
          </a:xfrm>
          <a:prstGeom prst="rect">
            <a:avLst/>
          </a:prstGeom>
        </p:spPr>
        <p:txBody>
          <a:bodyPr wrap="square">
            <a:spAutoFit/>
          </a:bodyPr>
          <a:lstStyle/>
          <a:p>
            <a:r>
              <a:rPr lang="en-US" altLang="zh-CN" sz="1000" b="1" dirty="0" smtClean="0">
                <a:latin typeface="微软雅黑" panose="020B0503020204020204" pitchFamily="34" charset="-122"/>
                <a:ea typeface="微软雅黑" panose="020B0503020204020204" pitchFamily="34" charset="-122"/>
              </a:rPr>
              <a:t>1. 中华医学会消化病学分会胃肠动力学组,功能性胃肠病协作组.中国慢性便秘专家共识意见(2019, 广州)[J].中华消化杂志, 2019, 39(9):577-598</a:t>
            </a:r>
            <a:r>
              <a:rPr lang="en-US" altLang="zh-CN" sz="1000" b="1" dirty="0">
                <a:latin typeface="微软雅黑" panose="020B0503020204020204" pitchFamily="34" charset="-122"/>
                <a:ea typeface="微软雅黑" panose="020B0503020204020204" pitchFamily="34" charset="-122"/>
              </a:rPr>
              <a:t>.</a:t>
            </a:r>
          </a:p>
          <a:p>
            <a:r>
              <a:rPr lang="en-US" altLang="zh-CN" sz="1000" b="1" dirty="0" smtClean="0">
                <a:latin typeface="微软雅黑" panose="020B0503020204020204" pitchFamily="34" charset="-122"/>
                <a:ea typeface="微软雅黑" panose="020B0503020204020204" pitchFamily="34" charset="-122"/>
              </a:rPr>
              <a:t>2.Gut. 1999 Feb;44(2):226-30.</a:t>
            </a:r>
            <a:endParaRPr lang="zh-CN" altLang="en-US" sz="1000" b="1" dirty="0" smtClean="0">
              <a:latin typeface="微软雅黑" panose="020B0503020204020204" pitchFamily="34" charset="-122"/>
              <a:ea typeface="微软雅黑" panose="020B0503020204020204" pitchFamily="34" charset="-122"/>
            </a:endParaRPr>
          </a:p>
        </p:txBody>
      </p:sp>
      <p:sp>
        <p:nvSpPr>
          <p:cNvPr id="5" name="文本框 4"/>
          <p:cNvSpPr txBox="1"/>
          <p:nvPr>
            <p:custDataLst>
              <p:tags r:id="rId1"/>
            </p:custDataLst>
          </p:nvPr>
        </p:nvSpPr>
        <p:spPr>
          <a:xfrm>
            <a:off x="1190625" y="1298575"/>
            <a:ext cx="2960370" cy="460375"/>
          </a:xfrm>
          <a:prstGeom prst="rect">
            <a:avLst/>
          </a:prstGeom>
          <a:noFill/>
        </p:spPr>
        <p:txBody>
          <a:bodyPr wrap="square" rtlCol="0">
            <a:spAutoFit/>
          </a:bodyPr>
          <a:lstStyle/>
          <a:p>
            <a:r>
              <a:rPr lang="zh-CN" altLang="en-US" sz="2400" b="1" dirty="0">
                <a:solidFill>
                  <a:srgbClr val="0070C0"/>
                </a:solidFill>
                <a:latin typeface="微软雅黑" panose="020B0503020204020204" pitchFamily="34" charset="-122"/>
                <a:ea typeface="微软雅黑" panose="020B0503020204020204" pitchFamily="34" charset="-122"/>
              </a:rPr>
              <a:t>疾病的基本情况</a:t>
            </a:r>
          </a:p>
        </p:txBody>
      </p:sp>
      <p:sp>
        <p:nvSpPr>
          <p:cNvPr id="18" name="文本框 17"/>
          <p:cNvSpPr txBox="1"/>
          <p:nvPr/>
        </p:nvSpPr>
        <p:spPr>
          <a:xfrm>
            <a:off x="1282700" y="1946910"/>
            <a:ext cx="4394200" cy="4361815"/>
          </a:xfrm>
          <a:prstGeom prst="rect">
            <a:avLst/>
          </a:prstGeom>
          <a:noFill/>
          <a:ln w="28575">
            <a:solidFill>
              <a:schemeClr val="accent1"/>
            </a:solidFill>
          </a:ln>
        </p:spPr>
        <p:txBody>
          <a:bodyPr wrap="square" rtlCol="0">
            <a:noAutofit/>
          </a:bodyPr>
          <a:lstStyle/>
          <a:p>
            <a:pPr marL="285750" indent="-285750">
              <a:lnSpc>
                <a:spcPct val="250000"/>
              </a:lnSpc>
              <a:buFont typeface="Wingdings" panose="05000000000000000000" charset="0"/>
              <a:buChar char="l"/>
            </a:pPr>
            <a:r>
              <a:rPr lang="zh-CN" altLang="en-US" sz="1400" b="1">
                <a:latin typeface="微软雅黑" panose="020B0503020204020204" pitchFamily="34" charset="-122"/>
                <a:ea typeface="微软雅黑" panose="020B0503020204020204" pitchFamily="34" charset="-122"/>
              </a:rPr>
              <a:t>我国</a:t>
            </a:r>
            <a:r>
              <a:rPr lang="zh-CN" altLang="en-US" sz="1400" b="1">
                <a:solidFill>
                  <a:srgbClr val="C00000"/>
                </a:solidFill>
                <a:latin typeface="微软雅黑" panose="020B0503020204020204" pitchFamily="34" charset="-122"/>
                <a:ea typeface="微软雅黑" panose="020B0503020204020204" pitchFamily="34" charset="-122"/>
              </a:rPr>
              <a:t>成人慢性便秘的患病率高达4%-10%</a:t>
            </a:r>
            <a:r>
              <a:rPr lang="zh-CN" altLang="en-US" sz="1400" b="1">
                <a:latin typeface="微软雅黑" panose="020B0503020204020204" pitchFamily="34" charset="-122"/>
                <a:ea typeface="微软雅黑" panose="020B0503020204020204" pitchFamily="34" charset="-122"/>
              </a:rPr>
              <a:t>，便秘患者数量众多。</a:t>
            </a:r>
            <a:r>
              <a:rPr lang="zh-CN" altLang="en-US" sz="1400" b="1">
                <a:solidFill>
                  <a:srgbClr val="C00000"/>
                </a:solidFill>
                <a:latin typeface="微软雅黑" panose="020B0503020204020204" pitchFamily="34" charset="-122"/>
                <a:ea typeface="微软雅黑" panose="020B0503020204020204" pitchFamily="34" charset="-122"/>
              </a:rPr>
              <a:t>70岁及</a:t>
            </a:r>
            <a:r>
              <a:rPr lang="en-US" altLang="zh-CN" sz="1400" b="1">
                <a:solidFill>
                  <a:srgbClr val="C00000"/>
                </a:solidFill>
                <a:latin typeface="微软雅黑" panose="020B0503020204020204" pitchFamily="34" charset="-122"/>
                <a:ea typeface="微软雅黑" panose="020B0503020204020204" pitchFamily="34" charset="-122"/>
              </a:rPr>
              <a:t>80</a:t>
            </a:r>
            <a:r>
              <a:rPr lang="zh-CN" altLang="en-US" sz="1400" b="1">
                <a:solidFill>
                  <a:srgbClr val="C00000"/>
                </a:solidFill>
                <a:latin typeface="微软雅黑" panose="020B0503020204020204" pitchFamily="34" charset="-122"/>
                <a:ea typeface="微软雅黑" panose="020B0503020204020204" pitchFamily="34" charset="-122"/>
              </a:rPr>
              <a:t>岁以上人群慢性便秘的患病率分别为23%，38%</a:t>
            </a:r>
            <a:r>
              <a:rPr lang="zh-CN" altLang="en-US" sz="1400" b="1">
                <a:latin typeface="微软雅黑" panose="020B0503020204020204" pitchFamily="34" charset="-122"/>
                <a:ea typeface="微软雅黑" panose="020B0503020204020204" pitchFamily="34" charset="-122"/>
              </a:rPr>
              <a:t>。</a:t>
            </a:r>
          </a:p>
          <a:p>
            <a:pPr marL="285750" indent="-285750">
              <a:lnSpc>
                <a:spcPct val="250000"/>
              </a:lnSpc>
              <a:buFont typeface="Wingdings" panose="05000000000000000000" charset="0"/>
              <a:buChar char="l"/>
            </a:pPr>
            <a:r>
              <a:rPr lang="zh-CN" altLang="en-US" sz="1400" b="1">
                <a:latin typeface="微软雅黑" panose="020B0503020204020204" pitchFamily="34" charset="-122"/>
                <a:ea typeface="微软雅黑" panose="020B0503020204020204" pitchFamily="34" charset="-122"/>
                <a:sym typeface="+mn-ea"/>
              </a:rPr>
              <a:t>便秘危害性大，易引发心脑血管疾病，严重影响患者身心健康。</a:t>
            </a:r>
            <a:endParaRPr lang="zh-CN" altLang="en-US" sz="1400" b="1">
              <a:latin typeface="微软雅黑" panose="020B0503020204020204" pitchFamily="34" charset="-122"/>
              <a:ea typeface="微软雅黑" panose="020B0503020204020204" pitchFamily="34" charset="-122"/>
            </a:endParaRPr>
          </a:p>
          <a:p>
            <a:pPr marL="285750" indent="-285750">
              <a:lnSpc>
                <a:spcPct val="250000"/>
              </a:lnSpc>
              <a:buFont typeface="Wingdings" panose="05000000000000000000" charset="0"/>
              <a:buChar char="l"/>
            </a:pPr>
            <a:r>
              <a:rPr lang="zh-CN" altLang="en-US" sz="1400" b="1">
                <a:latin typeface="微软雅黑" panose="020B0503020204020204" pitchFamily="34" charset="-122"/>
                <a:ea typeface="微软雅黑" panose="020B0503020204020204" pitchFamily="34" charset="-122"/>
              </a:rPr>
              <a:t>目前临床常用治疗便秘药物，副作用大且不能长期使用，同时</a:t>
            </a:r>
            <a:r>
              <a:rPr lang="zh-CN" altLang="en-US" sz="1400" b="1">
                <a:latin typeface="微软雅黑" panose="020B0503020204020204" pitchFamily="34" charset="-122"/>
                <a:ea typeface="微软雅黑" panose="020B0503020204020204" pitchFamily="34" charset="-122"/>
                <a:sym typeface="+mn-ea"/>
              </a:rPr>
              <a:t>针对于心肝肾功能不全的患者暂无可替代药物且不能长期使用。</a:t>
            </a:r>
            <a:r>
              <a:rPr lang="zh-CN" altLang="en-US" sz="1400" b="1">
                <a:solidFill>
                  <a:srgbClr val="C00000"/>
                </a:solidFill>
                <a:latin typeface="微软雅黑" panose="020B0503020204020204" pitchFamily="34" charset="-122"/>
                <a:ea typeface="微软雅黑" panose="020B0503020204020204" pitchFamily="34" charset="-122"/>
                <a:sym typeface="+mn-ea"/>
              </a:rPr>
              <a:t>临床急需新治疗方案。</a:t>
            </a:r>
          </a:p>
        </p:txBody>
      </p:sp>
      <p:sp>
        <p:nvSpPr>
          <p:cNvPr id="19" name="文本框 18"/>
          <p:cNvSpPr txBox="1"/>
          <p:nvPr>
            <p:custDataLst>
              <p:tags r:id="rId2"/>
            </p:custDataLst>
          </p:nvPr>
        </p:nvSpPr>
        <p:spPr>
          <a:xfrm>
            <a:off x="6367145" y="1301115"/>
            <a:ext cx="2960370" cy="460375"/>
          </a:xfrm>
          <a:prstGeom prst="rect">
            <a:avLst/>
          </a:prstGeom>
          <a:noFill/>
        </p:spPr>
        <p:txBody>
          <a:bodyPr wrap="square" rtlCol="0">
            <a:spAutoFit/>
          </a:bodyPr>
          <a:lstStyle/>
          <a:p>
            <a:r>
              <a:rPr lang="zh-CN" altLang="en-US" sz="2400" b="1" dirty="0">
                <a:solidFill>
                  <a:srgbClr val="0070C0"/>
                </a:solidFill>
                <a:latin typeface="微软雅黑" panose="020B0503020204020204" pitchFamily="34" charset="-122"/>
                <a:ea typeface="微软雅黑" panose="020B0503020204020204" pitchFamily="34" charset="-122"/>
              </a:rPr>
              <a:t>临床未满足的需求</a:t>
            </a:r>
          </a:p>
        </p:txBody>
      </p:sp>
      <p:sp>
        <p:nvSpPr>
          <p:cNvPr id="20" name="文本框 19"/>
          <p:cNvSpPr txBox="1"/>
          <p:nvPr/>
        </p:nvSpPr>
        <p:spPr>
          <a:xfrm>
            <a:off x="6459220" y="1949450"/>
            <a:ext cx="4394200" cy="4361815"/>
          </a:xfrm>
          <a:prstGeom prst="rect">
            <a:avLst/>
          </a:prstGeom>
          <a:noFill/>
          <a:ln w="28575">
            <a:solidFill>
              <a:schemeClr val="accent1"/>
            </a:solidFill>
          </a:ln>
        </p:spPr>
        <p:txBody>
          <a:bodyPr wrap="square" rtlCol="0">
            <a:noAutofit/>
          </a:bodyPr>
          <a:lstStyle/>
          <a:p>
            <a:pPr marL="285750" indent="-285750">
              <a:lnSpc>
                <a:spcPct val="180000"/>
              </a:lnSpc>
              <a:buFont typeface="Wingdings" panose="05000000000000000000" charset="0"/>
              <a:buChar char="l"/>
            </a:pPr>
            <a:r>
              <a:rPr lang="zh-CN" altLang="en-US" sz="1400" b="1" dirty="0">
                <a:latin typeface="微软雅黑" panose="020B0503020204020204" pitchFamily="34" charset="-122"/>
                <a:ea typeface="微软雅黑" panose="020B0503020204020204" pitchFamily="34" charset="-122"/>
                <a:sym typeface="+mn-ea"/>
              </a:rPr>
              <a:t>复方聚乙二醇（</a:t>
            </a:r>
            <a:r>
              <a:rPr lang="en-US" altLang="zh-CN" sz="1400" b="1" dirty="0">
                <a:latin typeface="微软雅黑" panose="020B0503020204020204" pitchFamily="34" charset="-122"/>
                <a:ea typeface="微软雅黑" panose="020B0503020204020204" pitchFamily="34" charset="-122"/>
                <a:sym typeface="+mn-ea"/>
              </a:rPr>
              <a:t>3350</a:t>
            </a:r>
            <a:r>
              <a:rPr lang="zh-CN" altLang="en-US" sz="1400" b="1" dirty="0">
                <a:latin typeface="微软雅黑" panose="020B0503020204020204" pitchFamily="34" charset="-122"/>
                <a:ea typeface="微软雅黑" panose="020B0503020204020204" pitchFamily="34" charset="-122"/>
                <a:sym typeface="+mn-ea"/>
              </a:rPr>
              <a:t>）电解质口服溶液，国内首仿，治疗成人便秘，</a:t>
            </a:r>
            <a:r>
              <a:rPr lang="zh-CN" altLang="en-US" sz="1400" b="1" dirty="0">
                <a:solidFill>
                  <a:srgbClr val="C00000"/>
                </a:solidFill>
                <a:latin typeface="微软雅黑" panose="020B0503020204020204" pitchFamily="34" charset="-122"/>
                <a:ea typeface="微软雅黑" panose="020B0503020204020204" pitchFamily="34" charset="-122"/>
                <a:sym typeface="+mn-ea"/>
              </a:rPr>
              <a:t>特别适用于心肝肾功能不全及孕产妇患者。</a:t>
            </a:r>
            <a:r>
              <a:rPr lang="en-US" altLang="zh-CN" sz="1400" b="1" dirty="0">
                <a:solidFill>
                  <a:srgbClr val="C00000"/>
                </a:solidFill>
                <a:latin typeface="微软雅黑" panose="020B0503020204020204" pitchFamily="34" charset="-122"/>
                <a:ea typeface="微软雅黑" panose="020B0503020204020204" pitchFamily="34" charset="-122"/>
                <a:sym typeface="+mn-ea"/>
              </a:rPr>
              <a:t> </a:t>
            </a:r>
            <a:r>
              <a:rPr lang="zh-CN" altLang="en-US" sz="1400" b="1" dirty="0">
                <a:solidFill>
                  <a:srgbClr val="C00000"/>
                </a:solidFill>
                <a:latin typeface="微软雅黑" panose="020B0503020204020204" pitchFamily="34" charset="-122"/>
                <a:ea typeface="微软雅黑" panose="020B0503020204020204" pitchFamily="34" charset="-122"/>
                <a:sym typeface="+mn-ea"/>
              </a:rPr>
              <a:t>填补特殊便秘治疗空白</a:t>
            </a:r>
            <a:r>
              <a:rPr lang="zh-CN" altLang="en-US" sz="1400" b="1" dirty="0">
                <a:latin typeface="微软雅黑" panose="020B0503020204020204" pitchFamily="34" charset="-122"/>
                <a:ea typeface="微软雅黑" panose="020B0503020204020204" pitchFamily="34" charset="-122"/>
                <a:sym typeface="+mn-ea"/>
              </a:rPr>
              <a:t>。</a:t>
            </a:r>
          </a:p>
          <a:p>
            <a:pPr marL="285750" indent="-285750">
              <a:lnSpc>
                <a:spcPct val="180000"/>
              </a:lnSpc>
              <a:buFont typeface="Wingdings" panose="05000000000000000000" charset="0"/>
              <a:buChar char="l"/>
            </a:pPr>
            <a:r>
              <a:rPr lang="zh-CN" altLang="en-US" sz="1400" b="1" dirty="0">
                <a:solidFill>
                  <a:srgbClr val="C00000"/>
                </a:solidFill>
                <a:latin typeface="微软雅黑" panose="020B0503020204020204" pitchFamily="34" charset="-122"/>
                <a:ea typeface="微软雅黑" panose="020B0503020204020204" pitchFamily="34" charset="-122"/>
                <a:sym typeface="+mn-ea"/>
              </a:rPr>
              <a:t>疗效确切</a:t>
            </a:r>
            <a:r>
              <a:rPr lang="zh-CN" altLang="en-US" sz="1400" b="1" dirty="0">
                <a:latin typeface="微软雅黑" panose="020B0503020204020204" pitchFamily="34" charset="-122"/>
                <a:ea typeface="微软雅黑" panose="020B0503020204020204" pitchFamily="34" charset="-122"/>
                <a:sym typeface="+mn-ea"/>
              </a:rPr>
              <a:t>，复方聚乙二醇（</a:t>
            </a:r>
            <a:r>
              <a:rPr lang="en-US" altLang="zh-CN" sz="1400" b="1" dirty="0">
                <a:latin typeface="微软雅黑" panose="020B0503020204020204" pitchFamily="34" charset="-122"/>
                <a:ea typeface="微软雅黑" panose="020B0503020204020204" pitchFamily="34" charset="-122"/>
                <a:sym typeface="+mn-ea"/>
              </a:rPr>
              <a:t>3350</a:t>
            </a:r>
            <a:r>
              <a:rPr lang="zh-CN" altLang="en-US" sz="1400" b="1" dirty="0">
                <a:latin typeface="微软雅黑" panose="020B0503020204020204" pitchFamily="34" charset="-122"/>
                <a:ea typeface="微软雅黑" panose="020B0503020204020204" pitchFamily="34" charset="-122"/>
                <a:sym typeface="+mn-ea"/>
              </a:rPr>
              <a:t>）电解质口服溶液优于临床常用药物</a:t>
            </a:r>
            <a:r>
              <a:rPr lang="zh-CN" altLang="en-US" sz="1400" b="1" dirty="0">
                <a:solidFill>
                  <a:schemeClr val="tx1"/>
                </a:solidFill>
                <a:latin typeface="微软雅黑" panose="020B0503020204020204" pitchFamily="34" charset="-122"/>
                <a:ea typeface="微软雅黑" panose="020B0503020204020204" pitchFamily="34" charset="-122"/>
                <a:sym typeface="+mn-ea"/>
              </a:rPr>
              <a:t>乳果糖口服溶液（详见附件）</a:t>
            </a:r>
            <a:endParaRPr lang="zh-CN" altLang="en-US" sz="1400" b="1" dirty="0">
              <a:latin typeface="微软雅黑" panose="020B0503020204020204" pitchFamily="34" charset="-122"/>
              <a:ea typeface="微软雅黑" panose="020B0503020204020204" pitchFamily="34" charset="-122"/>
              <a:sym typeface="+mn-ea"/>
            </a:endParaRPr>
          </a:p>
          <a:p>
            <a:pPr marL="285750" indent="-285750">
              <a:lnSpc>
                <a:spcPct val="180000"/>
              </a:lnSpc>
              <a:buFont typeface="Wingdings" panose="05000000000000000000" charset="0"/>
              <a:buChar char="l"/>
            </a:pPr>
            <a:r>
              <a:rPr lang="zh-CN" altLang="en-US" sz="1400" b="1" dirty="0">
                <a:latin typeface="微软雅黑" panose="020B0503020204020204" pitchFamily="34" charset="-122"/>
                <a:ea typeface="微软雅黑" panose="020B0503020204020204" pitchFamily="34" charset="-122"/>
                <a:sym typeface="+mn-ea"/>
              </a:rPr>
              <a:t>复方聚乙二醇（</a:t>
            </a:r>
            <a:r>
              <a:rPr lang="en-US" altLang="zh-CN" sz="1400" b="1" dirty="0">
                <a:latin typeface="微软雅黑" panose="020B0503020204020204" pitchFamily="34" charset="-122"/>
                <a:ea typeface="微软雅黑" panose="020B0503020204020204" pitchFamily="34" charset="-122"/>
                <a:sym typeface="+mn-ea"/>
              </a:rPr>
              <a:t>3350</a:t>
            </a:r>
            <a:r>
              <a:rPr lang="zh-CN" altLang="en-US" sz="1400" b="1" dirty="0">
                <a:latin typeface="微软雅黑" panose="020B0503020204020204" pitchFamily="34" charset="-122"/>
                <a:ea typeface="微软雅黑" panose="020B0503020204020204" pitchFamily="34" charset="-122"/>
                <a:sym typeface="+mn-ea"/>
              </a:rPr>
              <a:t>）电解质口服溶液</a:t>
            </a:r>
            <a:r>
              <a:rPr lang="zh-CN" altLang="en-US" sz="1400" b="1" dirty="0">
                <a:solidFill>
                  <a:schemeClr val="tx1"/>
                </a:solidFill>
                <a:latin typeface="微软雅黑" panose="020B0503020204020204" pitchFamily="34" charset="-122"/>
                <a:ea typeface="微软雅黑" panose="020B0503020204020204" pitchFamily="34" charset="-122"/>
                <a:sym typeface="+mn-ea"/>
              </a:rPr>
              <a:t>与目录内单方制剂聚乙二醇4000散相比</a:t>
            </a:r>
            <a:r>
              <a:rPr lang="zh-CN" altLang="en-US" sz="1400" b="1" dirty="0">
                <a:latin typeface="微软雅黑" panose="020B0503020204020204" pitchFamily="34" charset="-122"/>
                <a:ea typeface="微软雅黑" panose="020B0503020204020204" pitchFamily="34" charset="-122"/>
                <a:sym typeface="+mn-ea"/>
              </a:rPr>
              <a:t>，长期使用不会造成水电平衡紊乱，</a:t>
            </a:r>
            <a:r>
              <a:rPr lang="zh-CN" altLang="en-US" sz="1400" b="1" dirty="0">
                <a:solidFill>
                  <a:srgbClr val="C00000"/>
                </a:solidFill>
                <a:latin typeface="微软雅黑" panose="020B0503020204020204" pitchFamily="34" charset="-122"/>
                <a:ea typeface="微软雅黑" panose="020B0503020204020204" pitchFamily="34" charset="-122"/>
                <a:sym typeface="+mn-ea"/>
              </a:rPr>
              <a:t>特别适用于特别适用于心肝肾功能不全患者</a:t>
            </a:r>
            <a:r>
              <a:rPr lang="zh-CN" altLang="en-US" sz="1400" b="1" dirty="0">
                <a:latin typeface="微软雅黑" panose="020B0503020204020204" pitchFamily="34" charset="-122"/>
                <a:ea typeface="微软雅黑" panose="020B0503020204020204" pitchFamily="34" charset="-122"/>
                <a:sym typeface="+mn-ea"/>
              </a:rPr>
              <a:t>。</a:t>
            </a:r>
          </a:p>
          <a:p>
            <a:pPr marL="285750" indent="-285750">
              <a:lnSpc>
                <a:spcPct val="180000"/>
              </a:lnSpc>
              <a:buFont typeface="Wingdings" panose="05000000000000000000" charset="0"/>
              <a:buChar char="l"/>
            </a:pPr>
            <a:r>
              <a:rPr lang="zh-CN" altLang="en-US" sz="1400" b="1" dirty="0">
                <a:latin typeface="微软雅黑" panose="020B0503020204020204" pitchFamily="34" charset="-122"/>
                <a:ea typeface="微软雅黑" panose="020B0503020204020204" pitchFamily="34" charset="-122"/>
                <a:sym typeface="+mn-ea"/>
              </a:rPr>
              <a:t>目录中复方聚乙二醇（4000）电解质散剂</a:t>
            </a:r>
            <a:r>
              <a:rPr lang="zh-CN" altLang="en-US" sz="1400" b="1" dirty="0">
                <a:solidFill>
                  <a:srgbClr val="C00000"/>
                </a:solidFill>
                <a:latin typeface="微软雅黑" panose="020B0503020204020204" pitchFamily="34" charset="-122"/>
                <a:ea typeface="微软雅黑" panose="020B0503020204020204" pitchFamily="34" charset="-122"/>
                <a:sym typeface="+mn-ea"/>
              </a:rPr>
              <a:t>无慢性便秘适应症</a:t>
            </a:r>
            <a:r>
              <a:rPr lang="zh-CN" altLang="en-US" sz="1400" b="1" dirty="0">
                <a:latin typeface="微软雅黑" panose="020B0503020204020204" pitchFamily="34" charset="-122"/>
                <a:ea typeface="微软雅黑" panose="020B0503020204020204" pitchFamily="34" charset="-122"/>
                <a:sym typeface="+mn-ea"/>
              </a:rPr>
              <a:t>。</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文本框 9"/>
          <p:cNvSpPr txBox="1"/>
          <p:nvPr/>
        </p:nvSpPr>
        <p:spPr>
          <a:xfrm>
            <a:off x="560705" y="6526530"/>
            <a:ext cx="10605770" cy="245110"/>
          </a:xfrm>
          <a:prstGeom prst="rect">
            <a:avLst/>
          </a:prstGeom>
          <a:noFill/>
        </p:spPr>
        <p:txBody>
          <a:bodyPr wrap="square">
            <a:spAutoFit/>
          </a:bodyPr>
          <a:lstStyle/>
          <a:p>
            <a:pPr algn="l">
              <a:lnSpc>
                <a:spcPts val="1200"/>
              </a:lnSpc>
            </a:pPr>
            <a:r>
              <a:rPr lang="en-US" altLang="zh-CN" sz="1000" b="1" kern="100" dirty="0">
                <a:effectLst/>
                <a:latin typeface="微软雅黑" panose="020B0503020204020204" pitchFamily="34" charset="-122"/>
                <a:ea typeface="微软雅黑" panose="020B0503020204020204" pitchFamily="34" charset="-122"/>
                <a:cs typeface="Times New Roman" panose="02020603050405020304" pitchFamily="18" charset="0"/>
              </a:rPr>
              <a:t>Comparison of a low dose polyethylene glycol electrolyte solution with lactulose for treatment of chronic constipation[J]. Gut, 1999, 44(2): 226-320.</a:t>
            </a:r>
          </a:p>
        </p:txBody>
      </p:sp>
      <p:sp>
        <p:nvSpPr>
          <p:cNvPr id="12" name="文本框 11"/>
          <p:cNvSpPr txBox="1"/>
          <p:nvPr/>
        </p:nvSpPr>
        <p:spPr>
          <a:xfrm>
            <a:off x="214143" y="534913"/>
            <a:ext cx="2882348" cy="523220"/>
          </a:xfrm>
          <a:prstGeom prst="rect">
            <a:avLst/>
          </a:prstGeom>
          <a:noFill/>
        </p:spPr>
        <p:txBody>
          <a:bodyPr wrap="square" rtlCol="0">
            <a:spAutoFit/>
          </a:bodyPr>
          <a:lstStyle/>
          <a:p>
            <a:r>
              <a:rPr lang="en-US" altLang="zh-CN" sz="2800" b="1" dirty="0">
                <a:solidFill>
                  <a:schemeClr val="bg1"/>
                </a:solidFill>
                <a:latin typeface="微软雅黑" panose="020B0503020204020204" pitchFamily="34" charset="-122"/>
                <a:ea typeface="微软雅黑" panose="020B0503020204020204" pitchFamily="34" charset="-122"/>
              </a:rPr>
              <a:t>02  </a:t>
            </a:r>
            <a:r>
              <a:rPr lang="zh-CN" altLang="en-US" sz="2800" b="1" dirty="0">
                <a:solidFill>
                  <a:schemeClr val="bg1"/>
                </a:solidFill>
                <a:latin typeface="微软雅黑" panose="020B0503020204020204" pitchFamily="34" charset="-122"/>
                <a:ea typeface="微软雅黑" panose="020B0503020204020204" pitchFamily="34" charset="-122"/>
              </a:rPr>
              <a:t>安全性</a:t>
            </a:r>
            <a:endParaRPr lang="zh-CN" altLang="en-US" sz="2800" dirty="0"/>
          </a:p>
        </p:txBody>
      </p:sp>
      <p:sp>
        <p:nvSpPr>
          <p:cNvPr id="4" name="文本框 3"/>
          <p:cNvSpPr txBox="1"/>
          <p:nvPr/>
        </p:nvSpPr>
        <p:spPr>
          <a:xfrm>
            <a:off x="539115" y="1124585"/>
            <a:ext cx="11008360" cy="5355590"/>
          </a:xfrm>
          <a:prstGeom prst="rect">
            <a:avLst/>
          </a:prstGeom>
          <a:noFill/>
        </p:spPr>
        <p:txBody>
          <a:bodyPr wrap="square" rtlCol="0">
            <a:noAutofit/>
          </a:bodyPr>
          <a:lstStyle/>
          <a:p>
            <a:pPr marL="285750" indent="-285750">
              <a:lnSpc>
                <a:spcPct val="150000"/>
              </a:lnSpc>
              <a:buFont typeface="Wingdings" panose="05000000000000000000" charset="0"/>
              <a:buChar char="ü"/>
            </a:pPr>
            <a:r>
              <a:rPr lang="zh-CN" altLang="en-US" b="1">
                <a:solidFill>
                  <a:srgbClr val="0070C0"/>
                </a:solidFill>
                <a:latin typeface="微软雅黑" panose="020B0503020204020204" pitchFamily="34" charset="-122"/>
                <a:ea typeface="微软雅黑" panose="020B0503020204020204" pitchFamily="34" charset="-122"/>
              </a:rPr>
              <a:t>说明书收载的安全性信息：</a:t>
            </a:r>
          </a:p>
          <a:p>
            <a:pPr>
              <a:lnSpc>
                <a:spcPct val="150000"/>
              </a:lnSpc>
            </a:pPr>
            <a:r>
              <a:rPr lang="en-US" altLang="zh-CN" sz="1400" b="1">
                <a:latin typeface="微软雅黑" panose="020B0503020204020204" pitchFamily="34" charset="-122"/>
                <a:ea typeface="微软雅黑" panose="020B0503020204020204" pitchFamily="34" charset="-122"/>
                <a:sym typeface="+mn-ea"/>
              </a:rPr>
              <a:t>1</a:t>
            </a:r>
            <a:r>
              <a:rPr lang="zh-CN" altLang="en-US" sz="1400" b="1">
                <a:latin typeface="微软雅黑" panose="020B0503020204020204" pitchFamily="34" charset="-122"/>
                <a:ea typeface="微软雅黑" panose="020B0503020204020204" pitchFamily="34" charset="-122"/>
                <a:sym typeface="+mn-ea"/>
              </a:rPr>
              <a:t>）复方聚乙二醇（3350）电解质口服溶液</a:t>
            </a:r>
            <a:r>
              <a:rPr lang="zh-CN" altLang="en-US" sz="1400" b="1">
                <a:solidFill>
                  <a:srgbClr val="C00000"/>
                </a:solidFill>
                <a:latin typeface="微软雅黑" panose="020B0503020204020204" pitchFamily="34" charset="-122"/>
                <a:ea typeface="微软雅黑" panose="020B0503020204020204" pitchFamily="34" charset="-122"/>
                <a:sym typeface="+mn-ea"/>
              </a:rPr>
              <a:t>不吸收、不分解、不代谢，很少进入体液循环</a:t>
            </a:r>
            <a:r>
              <a:rPr lang="zh-CN" altLang="en-US" sz="1400" b="1">
                <a:latin typeface="微软雅黑" panose="020B0503020204020204" pitchFamily="34" charset="-122"/>
                <a:ea typeface="微软雅黑" panose="020B0503020204020204" pitchFamily="34" charset="-122"/>
                <a:sym typeface="+mn-ea"/>
              </a:rPr>
              <a:t>。</a:t>
            </a:r>
            <a:endParaRPr lang="zh-CN" altLang="en-US" sz="1400" b="1">
              <a:solidFill>
                <a:schemeClr val="tx1"/>
              </a:solidFill>
              <a:latin typeface="微软雅黑" panose="020B0503020204020204" pitchFamily="34" charset="-122"/>
              <a:ea typeface="微软雅黑" panose="020B0503020204020204" pitchFamily="34" charset="-122"/>
            </a:endParaRPr>
          </a:p>
          <a:p>
            <a:pPr>
              <a:lnSpc>
                <a:spcPct val="150000"/>
              </a:lnSpc>
            </a:pPr>
            <a:r>
              <a:rPr lang="zh-CN" altLang="en-US" sz="1400" b="1">
                <a:solidFill>
                  <a:schemeClr val="tx1"/>
                </a:solidFill>
                <a:latin typeface="微软雅黑" panose="020B0503020204020204" pitchFamily="34" charset="-122"/>
                <a:ea typeface="微软雅黑" panose="020B0503020204020204" pitchFamily="34" charset="-122"/>
              </a:rPr>
              <a:t>2）适用于</a:t>
            </a:r>
            <a:r>
              <a:rPr lang="zh-CN" altLang="en-US" sz="1400" b="1">
                <a:solidFill>
                  <a:srgbClr val="C00000"/>
                </a:solidFill>
                <a:latin typeface="微软雅黑" panose="020B0503020204020204" pitchFamily="34" charset="-122"/>
                <a:ea typeface="微软雅黑" panose="020B0503020204020204" pitchFamily="34" charset="-122"/>
              </a:rPr>
              <a:t>心肝肾功能不全的便秘患者，且无需调整剂量</a:t>
            </a:r>
            <a:r>
              <a:rPr lang="zh-CN" altLang="en-US" sz="1400" b="1">
                <a:solidFill>
                  <a:schemeClr val="tx1"/>
                </a:solidFill>
                <a:latin typeface="微软雅黑" panose="020B0503020204020204" pitchFamily="34" charset="-122"/>
                <a:ea typeface="微软雅黑" panose="020B0503020204020204" pitchFamily="34" charset="-122"/>
              </a:rPr>
              <a:t>。</a:t>
            </a:r>
          </a:p>
          <a:p>
            <a:pPr>
              <a:lnSpc>
                <a:spcPct val="150000"/>
              </a:lnSpc>
            </a:pPr>
            <a:r>
              <a:rPr lang="zh-CN" altLang="en-US" sz="1400" b="1">
                <a:solidFill>
                  <a:schemeClr val="tx1"/>
                </a:solidFill>
                <a:latin typeface="微软雅黑" panose="020B0503020204020204" pitchFamily="34" charset="-122"/>
                <a:ea typeface="微软雅黑" panose="020B0503020204020204" pitchFamily="34" charset="-122"/>
              </a:rPr>
              <a:t>3）聚乙二醇3350的全身暴露量可忽略不记，不会对孕妇或哺乳期妇女产生不良影响，</a:t>
            </a:r>
            <a:r>
              <a:rPr lang="zh-CN" altLang="en-US" sz="1400" b="1">
                <a:solidFill>
                  <a:srgbClr val="C00000"/>
                </a:solidFill>
                <a:latin typeface="微软雅黑" panose="020B0503020204020204" pitchFamily="34" charset="-122"/>
                <a:ea typeface="微软雅黑" panose="020B0503020204020204" pitchFamily="34" charset="-122"/>
              </a:rPr>
              <a:t>可用于妊娠期、哺乳期便秘患者。</a:t>
            </a:r>
          </a:p>
          <a:p>
            <a:pPr>
              <a:lnSpc>
                <a:spcPct val="150000"/>
              </a:lnSpc>
            </a:pPr>
            <a:r>
              <a:rPr lang="en-US" altLang="zh-CN" sz="1400" b="1">
                <a:latin typeface="微软雅黑" panose="020B0503020204020204" pitchFamily="34" charset="-122"/>
                <a:ea typeface="微软雅黑" panose="020B0503020204020204" pitchFamily="34" charset="-122"/>
                <a:sym typeface="+mn-ea"/>
              </a:rPr>
              <a:t>4</a:t>
            </a:r>
            <a:r>
              <a:rPr lang="zh-CN" altLang="en-US" sz="1400" b="1">
                <a:latin typeface="微软雅黑" panose="020B0503020204020204" pitchFamily="34" charset="-122"/>
                <a:ea typeface="微软雅黑" panose="020B0503020204020204" pitchFamily="34" charset="-122"/>
                <a:sym typeface="+mn-ea"/>
              </a:rPr>
              <a:t>）部分便秘患者服用本品，胃肠道内容物增加，导致胃肠道运动增强，偶尔出现胃肠道不良反应。如果出现轻度腹泻，通常降低剂量后可以缓解。</a:t>
            </a:r>
          </a:p>
          <a:p>
            <a:pPr>
              <a:lnSpc>
                <a:spcPct val="150000"/>
              </a:lnSpc>
            </a:pPr>
            <a:endParaRPr lang="zh-CN" altLang="en-US" sz="1400" b="1">
              <a:solidFill>
                <a:srgbClr val="C00000"/>
              </a:solidFill>
              <a:latin typeface="微软雅黑" panose="020B0503020204020204" pitchFamily="34" charset="-122"/>
              <a:ea typeface="微软雅黑" panose="020B0503020204020204" pitchFamily="34" charset="-122"/>
            </a:endParaRPr>
          </a:p>
          <a:p>
            <a:pPr marL="285750" indent="-285750">
              <a:lnSpc>
                <a:spcPct val="150000"/>
              </a:lnSpc>
              <a:buFont typeface="Wingdings" panose="05000000000000000000" charset="0"/>
              <a:buChar char="ü"/>
            </a:pPr>
            <a:r>
              <a:rPr lang="zh-CN" altLang="en-US" sz="1800" b="1">
                <a:solidFill>
                  <a:srgbClr val="0070C0"/>
                </a:solidFill>
                <a:latin typeface="微软雅黑" panose="020B0503020204020204" pitchFamily="34" charset="-122"/>
                <a:ea typeface="微软雅黑" panose="020B0503020204020204" pitchFamily="34" charset="-122"/>
                <a:sym typeface="+mn-ea"/>
              </a:rPr>
              <a:t>国内外不良反应发生情况：</a:t>
            </a:r>
            <a:endParaRPr lang="zh-CN" altLang="en-US" sz="1800" b="1">
              <a:solidFill>
                <a:srgbClr val="0070C0"/>
              </a:solidFill>
              <a:latin typeface="微软雅黑" panose="020B0503020204020204" pitchFamily="34" charset="-122"/>
              <a:ea typeface="微软雅黑" panose="020B0503020204020204" pitchFamily="34" charset="-122"/>
            </a:endParaRPr>
          </a:p>
          <a:p>
            <a:pPr>
              <a:lnSpc>
                <a:spcPct val="150000"/>
              </a:lnSpc>
            </a:pPr>
            <a:r>
              <a:rPr lang="zh-CN" altLang="en-US" sz="1400" b="1">
                <a:solidFill>
                  <a:schemeClr val="tx1"/>
                </a:solidFill>
                <a:latin typeface="微软雅黑" panose="020B0503020204020204" pitchFamily="34" charset="-122"/>
                <a:ea typeface="微软雅黑" panose="020B0503020204020204" pitchFamily="34" charset="-122"/>
              </a:rPr>
              <a:t>复方聚乙二醇（3350）电解质口服溶液在上市后尚未接收到国家不良反应监测中心反馈的不良反应数据，也未自主监测到药品不良反应。</a:t>
            </a:r>
          </a:p>
          <a:p>
            <a:pPr>
              <a:lnSpc>
                <a:spcPct val="150000"/>
              </a:lnSpc>
            </a:pPr>
            <a:endParaRPr lang="zh-CN" altLang="en-US" sz="1800" b="1">
              <a:solidFill>
                <a:srgbClr val="0070C0"/>
              </a:solidFill>
              <a:latin typeface="微软雅黑" panose="020B0503020204020204" pitchFamily="34" charset="-122"/>
              <a:ea typeface="微软雅黑" panose="020B0503020204020204" pitchFamily="34" charset="-122"/>
            </a:endParaRPr>
          </a:p>
          <a:p>
            <a:pPr marL="285750" indent="-285750">
              <a:lnSpc>
                <a:spcPct val="150000"/>
              </a:lnSpc>
              <a:buFont typeface="Wingdings" panose="05000000000000000000" charset="0"/>
              <a:buChar char="ü"/>
            </a:pPr>
            <a:r>
              <a:rPr lang="zh-CN" altLang="en-US" sz="1800" b="1">
                <a:solidFill>
                  <a:srgbClr val="0070C0"/>
                </a:solidFill>
                <a:latin typeface="微软雅黑" panose="020B0503020204020204" pitchFamily="34" charset="-122"/>
                <a:ea typeface="微软雅黑" panose="020B0503020204020204" pitchFamily="34" charset="-122"/>
                <a:sym typeface="+mn-ea"/>
              </a:rPr>
              <a:t>复方聚乙二醇（</a:t>
            </a:r>
            <a:r>
              <a:rPr lang="en-US" altLang="zh-CN" sz="1800" b="1">
                <a:solidFill>
                  <a:srgbClr val="0070C0"/>
                </a:solidFill>
                <a:latin typeface="微软雅黑" panose="020B0503020204020204" pitchFamily="34" charset="-122"/>
                <a:ea typeface="微软雅黑" panose="020B0503020204020204" pitchFamily="34" charset="-122"/>
                <a:sym typeface="+mn-ea"/>
              </a:rPr>
              <a:t>3350</a:t>
            </a:r>
            <a:r>
              <a:rPr lang="zh-CN" altLang="en-US" sz="1800" b="1">
                <a:solidFill>
                  <a:srgbClr val="0070C0"/>
                </a:solidFill>
                <a:latin typeface="微软雅黑" panose="020B0503020204020204" pitchFamily="34" charset="-122"/>
                <a:ea typeface="微软雅黑" panose="020B0503020204020204" pitchFamily="34" charset="-122"/>
                <a:sym typeface="+mn-ea"/>
              </a:rPr>
              <a:t>）电解质口服溶液相较乳果糖口服溶液不良反应更少，安全性更高：</a:t>
            </a:r>
          </a:p>
          <a:p>
            <a:pPr indent="0">
              <a:lnSpc>
                <a:spcPct val="150000"/>
              </a:lnSpc>
              <a:buFont typeface="Wingdings" panose="05000000000000000000" charset="0"/>
              <a:buNone/>
            </a:pPr>
            <a:r>
              <a:rPr lang="zh-CN" altLang="en-US" sz="1400" b="1">
                <a:latin typeface="微软雅黑" panose="020B0503020204020204" pitchFamily="34" charset="-122"/>
                <a:ea typeface="微软雅黑" panose="020B0503020204020204" pitchFamily="34" charset="-122"/>
                <a:sym typeface="+mn-ea"/>
              </a:rPr>
              <a:t>复方聚乙二醇（3350）电解质组的平均稀便次数高于乳果糖组(2.4VS0.6，p=0.001)</a:t>
            </a:r>
          </a:p>
          <a:p>
            <a:pPr indent="0">
              <a:lnSpc>
                <a:spcPct val="150000"/>
              </a:lnSpc>
              <a:buFont typeface="Wingdings" panose="05000000000000000000" charset="0"/>
              <a:buNone/>
            </a:pPr>
            <a:r>
              <a:rPr lang="zh-CN" altLang="en-US" sz="1400" b="1">
                <a:latin typeface="微软雅黑" panose="020B0503020204020204" pitchFamily="34" charset="-122"/>
                <a:ea typeface="微软雅黑" panose="020B0503020204020204" pitchFamily="34" charset="-122"/>
                <a:sym typeface="+mn-ea"/>
              </a:rPr>
              <a:t>PEG组对肠胃胀气的评分明显比乳果糖低(3.8VS9.2;p=0.01)</a:t>
            </a:r>
          </a:p>
          <a:p>
            <a:pPr indent="0">
              <a:lnSpc>
                <a:spcPct val="150000"/>
              </a:lnSpc>
              <a:buFont typeface="Wingdings" panose="05000000000000000000" charset="0"/>
              <a:buNone/>
            </a:pPr>
            <a:r>
              <a:rPr lang="zh-CN" altLang="en-US" sz="1400" b="1">
                <a:latin typeface="微软雅黑" panose="020B0503020204020204" pitchFamily="34" charset="-122"/>
                <a:ea typeface="微软雅黑" panose="020B0503020204020204" pitchFamily="34" charset="-122"/>
                <a:sym typeface="+mn-ea"/>
              </a:rPr>
              <a:t>使用PEG治疗引起的腹痛比例比乳果糖低(3.9VS6.8;p = 0.08)</a:t>
            </a:r>
          </a:p>
          <a:p>
            <a:pPr indent="0">
              <a:lnSpc>
                <a:spcPct val="150000"/>
              </a:lnSpc>
              <a:buFont typeface="Wingdings" panose="05000000000000000000" charset="0"/>
              <a:buNone/>
            </a:pPr>
            <a:r>
              <a:rPr lang="zh-CN" altLang="en-US" sz="1400" b="1">
                <a:latin typeface="微软雅黑" panose="020B0503020204020204" pitchFamily="34" charset="-122"/>
                <a:ea typeface="微软雅黑" panose="020B0503020204020204" pitchFamily="34" charset="-122"/>
                <a:sym typeface="+mn-ea"/>
              </a:rPr>
              <a:t>复方聚乙二醇（3350）电解质腹胀、腹鸣、腹痛、排气过多等不良反应发生率明显低于乳果糖，安全性更高。</a:t>
            </a:r>
            <a:endParaRPr lang="zh-CN" altLang="en-US" sz="1400" b="1">
              <a:solidFill>
                <a:schemeClr val="tx1"/>
              </a:solidFill>
              <a:latin typeface="微软雅黑" panose="020B0503020204020204" pitchFamily="34" charset="-122"/>
              <a:ea typeface="微软雅黑" panose="020B0503020204020204" pitchFamily="34" charset="-122"/>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文本框 16"/>
          <p:cNvSpPr txBox="1"/>
          <p:nvPr/>
        </p:nvSpPr>
        <p:spPr>
          <a:xfrm>
            <a:off x="997585" y="6414135"/>
            <a:ext cx="10160635" cy="398780"/>
          </a:xfrm>
          <a:prstGeom prst="rect">
            <a:avLst/>
          </a:prstGeom>
          <a:noFill/>
        </p:spPr>
        <p:txBody>
          <a:bodyPr wrap="square">
            <a:spAutoFit/>
          </a:bodyPr>
          <a:lstStyle/>
          <a:p>
            <a:pPr algn="l">
              <a:lnSpc>
                <a:spcPts val="1200"/>
              </a:lnSpc>
            </a:pPr>
            <a:r>
              <a:rPr lang="en-US" altLang="zh-CN" sz="1000" b="1" kern="100" dirty="0">
                <a:effectLst/>
                <a:latin typeface="微软雅黑" panose="020B0503020204020204" pitchFamily="34" charset="-122"/>
                <a:ea typeface="微软雅黑" panose="020B0503020204020204" pitchFamily="34" charset="-122"/>
                <a:cs typeface="Times New Roman" panose="02020603050405020304" pitchFamily="18" charset="0"/>
              </a:rPr>
              <a:t>1.</a:t>
            </a:r>
            <a:r>
              <a:rPr lang="en-US" altLang="zh-CN" sz="1000" b="1" dirty="0" smtClean="0">
                <a:latin typeface="微软雅黑" panose="020B0503020204020204" pitchFamily="34" charset="-122"/>
                <a:ea typeface="微软雅黑" panose="020B0503020204020204" pitchFamily="34" charset="-122"/>
                <a:sym typeface="+mn-ea"/>
              </a:rPr>
              <a:t>Gut. 1999 Feb;44(2):226-30.  </a:t>
            </a:r>
            <a:r>
              <a:rPr lang="en-US" altLang="zh-CN" sz="1000" b="1" kern="100" dirty="0">
                <a:effectLst/>
                <a:latin typeface="微软雅黑" panose="020B0503020204020204" pitchFamily="34" charset="-122"/>
                <a:ea typeface="微软雅黑" panose="020B0503020204020204" pitchFamily="34" charset="-122"/>
                <a:cs typeface="Times New Roman" panose="02020603050405020304" pitchFamily="18" charset="0"/>
              </a:rPr>
              <a:t>2.Gut</a:t>
            </a:r>
            <a:r>
              <a:rPr lang="en-US" altLang="zh-CN" sz="1000" b="1" kern="100" dirty="0">
                <a:effectLst/>
                <a:latin typeface="微软雅黑" panose="020B0503020204020204" pitchFamily="34" charset="-122"/>
                <a:ea typeface="微软雅黑" panose="020B0503020204020204" pitchFamily="34" charset="-122"/>
                <a:cs typeface="Times New Roman" panose="02020603050405020304" pitchFamily="18" charset="0"/>
                <a:sym typeface="+mn-ea"/>
              </a:rPr>
              <a:t>. 2000 Apr;46(4):522-6. 3.J Gastroenterol. 2019 Sep;54(9):792-803.</a:t>
            </a:r>
          </a:p>
          <a:p>
            <a:pPr algn="l">
              <a:lnSpc>
                <a:spcPts val="1200"/>
              </a:lnSpc>
            </a:pPr>
            <a:r>
              <a:rPr lang="en-US" altLang="zh-CN" sz="1000" b="1" kern="100" dirty="0">
                <a:effectLst/>
                <a:latin typeface="微软雅黑" panose="020B0503020204020204" pitchFamily="34" charset="-122"/>
                <a:ea typeface="微软雅黑" panose="020B0503020204020204" pitchFamily="34" charset="-122"/>
                <a:cs typeface="Times New Roman" panose="02020603050405020304" pitchFamily="18" charset="0"/>
                <a:sym typeface="+mn-ea"/>
              </a:rPr>
              <a:t>4.Can J Gastroenterol Hepatol. 2022 Sep 9:2022:3533504. 5.Am J Gastroenterol. 2013 Sep;108(9):1508-15. 6.Curr Med Res Opin. 2005 Oct;21(10):1595-602.</a:t>
            </a:r>
          </a:p>
        </p:txBody>
      </p:sp>
      <p:sp>
        <p:nvSpPr>
          <p:cNvPr id="18" name="矩形 17"/>
          <p:cNvSpPr/>
          <p:nvPr/>
        </p:nvSpPr>
        <p:spPr>
          <a:xfrm>
            <a:off x="608966" y="1221171"/>
            <a:ext cx="6080760" cy="614045"/>
          </a:xfrm>
          <a:prstGeom prst="rect">
            <a:avLst/>
          </a:prstGeom>
        </p:spPr>
        <p:txBody>
          <a:bodyPr wrap="none">
            <a:spAutoFit/>
          </a:bodyPr>
          <a:lstStyle/>
          <a:p>
            <a:pPr marL="342900" indent="-342900" algn="l">
              <a:buFont typeface="Wingdings" panose="05000000000000000000" charset="0"/>
              <a:buChar char="ü"/>
            </a:pPr>
            <a:r>
              <a:rPr lang="zh-CN" altLang="en-US" sz="2000" b="1" dirty="0">
                <a:solidFill>
                  <a:srgbClr val="0070C0"/>
                </a:solidFill>
                <a:latin typeface="微软雅黑" panose="020B0503020204020204" pitchFamily="34" charset="-122"/>
                <a:ea typeface="微软雅黑" panose="020B0503020204020204" pitchFamily="34" charset="-122"/>
                <a:sym typeface="+mn-ea"/>
              </a:rPr>
              <a:t>复方聚乙二醇（3350）</a:t>
            </a:r>
            <a:r>
              <a:rPr lang="zh-CN" altLang="en-US" sz="2000" b="1" dirty="0" smtClean="0">
                <a:solidFill>
                  <a:srgbClr val="0070C0"/>
                </a:solidFill>
                <a:latin typeface="微软雅黑" panose="020B0503020204020204" pitchFamily="34" charset="-122"/>
                <a:ea typeface="微软雅黑" panose="020B0503020204020204" pitchFamily="34" charset="-122"/>
                <a:sym typeface="+mn-ea"/>
              </a:rPr>
              <a:t>电解质</a:t>
            </a:r>
            <a:r>
              <a:rPr lang="zh-CN" altLang="en-US" sz="2000" b="1" dirty="0" smtClean="0">
                <a:solidFill>
                  <a:srgbClr val="0070C0"/>
                </a:solidFill>
                <a:latin typeface="微软雅黑" panose="020B0503020204020204" pitchFamily="34" charset="-122"/>
                <a:ea typeface="微软雅黑" panose="020B0503020204020204" pitchFamily="34" charset="-122"/>
              </a:rPr>
              <a:t>的</a:t>
            </a:r>
            <a:r>
              <a:rPr lang="zh-CN" altLang="en-US" sz="2000" b="1" dirty="0">
                <a:solidFill>
                  <a:srgbClr val="C00000"/>
                </a:solidFill>
                <a:latin typeface="微软雅黑" panose="020B0503020204020204" pitchFamily="34" charset="-122"/>
                <a:ea typeface="微软雅黑" panose="020B0503020204020204" pitchFamily="34" charset="-122"/>
              </a:rPr>
              <a:t>疗效优于</a:t>
            </a:r>
            <a:r>
              <a:rPr lang="zh-CN" altLang="en-US" sz="2000" b="1" dirty="0">
                <a:solidFill>
                  <a:srgbClr val="0070C0"/>
                </a:solidFill>
                <a:latin typeface="微软雅黑" panose="020B0503020204020204" pitchFamily="34" charset="-122"/>
                <a:ea typeface="微软雅黑" panose="020B0503020204020204" pitchFamily="34" charset="-122"/>
              </a:rPr>
              <a:t>乳果糖</a:t>
            </a:r>
            <a:r>
              <a:rPr lang="en-US" altLang="zh-CN" sz="2000" b="1" baseline="30000" dirty="0">
                <a:solidFill>
                  <a:srgbClr val="0070C0"/>
                </a:solidFill>
                <a:latin typeface="微软雅黑" panose="020B0503020204020204" pitchFamily="34" charset="-122"/>
                <a:ea typeface="微软雅黑" panose="020B0503020204020204" pitchFamily="34" charset="-122"/>
              </a:rPr>
              <a:t>1</a:t>
            </a:r>
            <a:endParaRPr lang="zh-CN" altLang="en-US" sz="1400" b="1" dirty="0">
              <a:solidFill>
                <a:srgbClr val="0070C0"/>
              </a:solidFill>
              <a:latin typeface="微软雅黑" panose="020B0503020204020204" pitchFamily="34" charset="-122"/>
              <a:ea typeface="微软雅黑" panose="020B0503020204020204" pitchFamily="34" charset="-122"/>
            </a:endParaRPr>
          </a:p>
          <a:p>
            <a:pPr marL="342900" indent="-342900">
              <a:buFont typeface="Wingdings" panose="05000000000000000000" pitchFamily="2" charset="2"/>
              <a:buChar char="p"/>
            </a:pPr>
            <a:endParaRPr lang="zh-CN" altLang="en-US" sz="1400" b="1" dirty="0">
              <a:solidFill>
                <a:srgbClr val="0070C0"/>
              </a:solidFill>
              <a:latin typeface="微软雅黑" panose="020B0503020204020204" pitchFamily="34" charset="-122"/>
              <a:ea typeface="微软雅黑" panose="020B0503020204020204" pitchFamily="34" charset="-122"/>
            </a:endParaRPr>
          </a:p>
        </p:txBody>
      </p:sp>
      <p:graphicFrame>
        <p:nvGraphicFramePr>
          <p:cNvPr id="11" name="图表 10"/>
          <p:cNvGraphicFramePr/>
          <p:nvPr/>
        </p:nvGraphicFramePr>
        <p:xfrm>
          <a:off x="998337" y="1563647"/>
          <a:ext cx="2273348" cy="2023786"/>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2" name="图表 11"/>
          <p:cNvGraphicFramePr/>
          <p:nvPr/>
        </p:nvGraphicFramePr>
        <p:xfrm>
          <a:off x="3537084" y="1497948"/>
          <a:ext cx="2166563" cy="2089485"/>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3" name="图表 12"/>
          <p:cNvGraphicFramePr/>
          <p:nvPr/>
        </p:nvGraphicFramePr>
        <p:xfrm>
          <a:off x="6068949" y="1472408"/>
          <a:ext cx="2133358" cy="2115025"/>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4" name="图表 13"/>
          <p:cNvGraphicFramePr/>
          <p:nvPr/>
        </p:nvGraphicFramePr>
        <p:xfrm>
          <a:off x="8283125" y="1497948"/>
          <a:ext cx="2189023" cy="2089485"/>
        </p:xfrm>
        <a:graphic>
          <a:graphicData uri="http://schemas.openxmlformats.org/drawingml/2006/chart">
            <c:chart xmlns:c="http://schemas.openxmlformats.org/drawingml/2006/chart" xmlns:r="http://schemas.openxmlformats.org/officeDocument/2006/relationships" r:id="rId6"/>
          </a:graphicData>
        </a:graphic>
      </p:graphicFrame>
      <p:sp>
        <p:nvSpPr>
          <p:cNvPr id="2" name="文本框 1"/>
          <p:cNvSpPr txBox="1"/>
          <p:nvPr/>
        </p:nvSpPr>
        <p:spPr>
          <a:xfrm>
            <a:off x="1107667" y="3485745"/>
            <a:ext cx="2303869" cy="1168400"/>
          </a:xfrm>
          <a:prstGeom prst="rect">
            <a:avLst/>
          </a:prstGeom>
          <a:noFill/>
        </p:spPr>
        <p:txBody>
          <a:bodyPr wrap="square" rtlCol="0">
            <a:spAutoFit/>
          </a:bodyPr>
          <a:lstStyle/>
          <a:p>
            <a:r>
              <a:rPr lang="zh-CN" altLang="en-US" sz="1400" dirty="0">
                <a:latin typeface="微软雅黑" panose="020B0503020204020204" pitchFamily="34" charset="-122"/>
                <a:ea typeface="微软雅黑" panose="020B0503020204020204" pitchFamily="34" charset="-122"/>
                <a:sym typeface="+mn-ea"/>
              </a:rPr>
              <a:t>复方聚乙二醇（3350）</a:t>
            </a:r>
            <a:r>
              <a:rPr lang="zh-CN" altLang="en-US" sz="1400" dirty="0" smtClean="0">
                <a:latin typeface="微软雅黑" panose="020B0503020204020204" pitchFamily="34" charset="-122"/>
                <a:ea typeface="微软雅黑" panose="020B0503020204020204" pitchFamily="34" charset="-122"/>
                <a:sym typeface="+mn-ea"/>
              </a:rPr>
              <a:t>电解质</a:t>
            </a:r>
            <a:r>
              <a:rPr lang="zh-CN" altLang="en-US" sz="1400" kern="100" dirty="0" smtClean="0">
                <a:latin typeface="微软雅黑" panose="020B0503020204020204" pitchFamily="34" charset="-122"/>
                <a:ea typeface="微软雅黑" panose="020B0503020204020204" pitchFamily="34" charset="-122"/>
                <a:cs typeface="Times New Roman" panose="02020603050405020304" pitchFamily="18" charset="0"/>
              </a:rPr>
              <a:t>组</a:t>
            </a:r>
            <a:r>
              <a:rPr lang="zh-CN" altLang="en-US" sz="1400" kern="100" dirty="0">
                <a:latin typeface="微软雅黑" panose="020B0503020204020204" pitchFamily="34" charset="-122"/>
                <a:ea typeface="微软雅黑" panose="020B0503020204020204" pitchFamily="34" charset="-122"/>
                <a:cs typeface="Times New Roman" panose="02020603050405020304" pitchFamily="18" charset="0"/>
              </a:rPr>
              <a:t>的</a:t>
            </a:r>
            <a:r>
              <a:rPr lang="zh-CN" altLang="en-US" sz="1400" b="1" kern="100" dirty="0">
                <a:latin typeface="微软雅黑" panose="020B0503020204020204" pitchFamily="34" charset="-122"/>
                <a:ea typeface="微软雅黑" panose="020B0503020204020204" pitchFamily="34" charset="-122"/>
                <a:cs typeface="Times New Roman" panose="02020603050405020304" pitchFamily="18" charset="0"/>
              </a:rPr>
              <a:t>平均大便频率高于</a:t>
            </a:r>
            <a:r>
              <a:rPr lang="zh-CN" altLang="en-US" sz="1400" kern="100" dirty="0">
                <a:latin typeface="微软雅黑" panose="020B0503020204020204" pitchFamily="34" charset="-122"/>
                <a:ea typeface="微软雅黑" panose="020B0503020204020204" pitchFamily="34" charset="-122"/>
                <a:cs typeface="Times New Roman" panose="02020603050405020304" pitchFamily="18" charset="0"/>
              </a:rPr>
              <a:t>乳果糖组</a:t>
            </a:r>
            <a:r>
              <a:rPr lang="en-US" altLang="zh-CN" sz="1400" kern="100" dirty="0">
                <a:latin typeface="微软雅黑" panose="020B0503020204020204" pitchFamily="34" charset="-122"/>
                <a:ea typeface="微软雅黑" panose="020B0503020204020204" pitchFamily="34" charset="-122"/>
                <a:cs typeface="Times New Roman" panose="02020603050405020304" pitchFamily="18" charset="0"/>
              </a:rPr>
              <a:t>(1.3</a:t>
            </a:r>
            <a:r>
              <a:rPr lang="zh-CN" altLang="en-US" sz="1400" kern="100" dirty="0">
                <a:latin typeface="微软雅黑" panose="020B0503020204020204" pitchFamily="34" charset="-122"/>
                <a:ea typeface="微软雅黑" panose="020B0503020204020204" pitchFamily="34" charset="-122"/>
                <a:cs typeface="Times New Roman" panose="02020603050405020304" pitchFamily="18" charset="0"/>
              </a:rPr>
              <a:t>比</a:t>
            </a:r>
            <a:r>
              <a:rPr lang="en-US" altLang="zh-CN" sz="1400" kern="100" dirty="0">
                <a:latin typeface="微软雅黑" panose="020B0503020204020204" pitchFamily="34" charset="-122"/>
                <a:ea typeface="微软雅黑" panose="020B0503020204020204" pitchFamily="34" charset="-122"/>
                <a:cs typeface="Times New Roman" panose="02020603050405020304" pitchFamily="18" charset="0"/>
              </a:rPr>
              <a:t>0.9/</a:t>
            </a:r>
            <a:r>
              <a:rPr lang="zh-CN" altLang="en-US" sz="1400" kern="100" dirty="0">
                <a:latin typeface="微软雅黑" panose="020B0503020204020204" pitchFamily="34" charset="-122"/>
                <a:ea typeface="微软雅黑" panose="020B0503020204020204" pitchFamily="34" charset="-122"/>
                <a:cs typeface="Times New Roman" panose="02020603050405020304" pitchFamily="18" charset="0"/>
              </a:rPr>
              <a:t>天</a:t>
            </a:r>
            <a:r>
              <a:rPr lang="en-US" altLang="zh-CN" sz="1400" kern="100" dirty="0">
                <a:latin typeface="微软雅黑" panose="020B0503020204020204" pitchFamily="34" charset="-122"/>
                <a:ea typeface="微软雅黑" panose="020B0503020204020204" pitchFamily="34" charset="-122"/>
                <a:cs typeface="Times New Roman" panose="02020603050405020304" pitchFamily="18" charset="0"/>
              </a:rPr>
              <a:t>;</a:t>
            </a:r>
          </a:p>
          <a:p>
            <a:r>
              <a:rPr lang="en-US" altLang="zh-CN" sz="1400" kern="100" dirty="0">
                <a:latin typeface="微软雅黑" panose="020B0503020204020204" pitchFamily="34" charset="-122"/>
                <a:ea typeface="微软雅黑" panose="020B0503020204020204" pitchFamily="34" charset="-122"/>
                <a:cs typeface="Times New Roman" panose="02020603050405020304" pitchFamily="18" charset="0"/>
              </a:rPr>
              <a:t>p = 0.005)</a:t>
            </a:r>
            <a:r>
              <a:rPr lang="zh-CN" altLang="en-US" sz="1400" kern="100" dirty="0">
                <a:latin typeface="微软雅黑" panose="020B0503020204020204" pitchFamily="34" charset="-122"/>
                <a:ea typeface="微软雅黑" panose="020B0503020204020204" pitchFamily="34" charset="-122"/>
                <a:cs typeface="Times New Roman" panose="02020603050405020304" pitchFamily="18" charset="0"/>
              </a:rPr>
              <a:t>。</a:t>
            </a:r>
            <a:endParaRPr lang="en-US" altLang="zh-CN" sz="1400" kern="100" dirty="0">
              <a:latin typeface="微软雅黑" panose="020B0503020204020204" pitchFamily="34" charset="-122"/>
              <a:ea typeface="微软雅黑" panose="020B0503020204020204" pitchFamily="34" charset="-122"/>
              <a:cs typeface="Times New Roman" panose="02020603050405020304" pitchFamily="18" charset="0"/>
            </a:endParaRPr>
          </a:p>
          <a:p>
            <a:endParaRPr lang="zh-CN" altLang="en-US" sz="1400" dirty="0"/>
          </a:p>
        </p:txBody>
      </p:sp>
      <p:sp>
        <p:nvSpPr>
          <p:cNvPr id="15" name="文本框 14"/>
          <p:cNvSpPr txBox="1"/>
          <p:nvPr/>
        </p:nvSpPr>
        <p:spPr>
          <a:xfrm>
            <a:off x="3603569" y="3485745"/>
            <a:ext cx="2273348" cy="953135"/>
          </a:xfrm>
          <a:prstGeom prst="rect">
            <a:avLst/>
          </a:prstGeom>
          <a:noFill/>
        </p:spPr>
        <p:txBody>
          <a:bodyPr wrap="square" rtlCol="0">
            <a:spAutoFit/>
          </a:bodyPr>
          <a:lstStyle/>
          <a:p>
            <a:r>
              <a:rPr lang="zh-CN" altLang="en-US" sz="1400" dirty="0">
                <a:latin typeface="微软雅黑" panose="020B0503020204020204" pitchFamily="34" charset="-122"/>
                <a:ea typeface="微软雅黑" panose="020B0503020204020204" pitchFamily="34" charset="-122"/>
                <a:sym typeface="+mn-ea"/>
              </a:rPr>
              <a:t>复方聚乙二醇（3350）</a:t>
            </a:r>
            <a:r>
              <a:rPr lang="zh-CN" altLang="en-US" sz="1400" dirty="0" smtClean="0">
                <a:latin typeface="微软雅黑" panose="020B0503020204020204" pitchFamily="34" charset="-122"/>
                <a:ea typeface="微软雅黑" panose="020B0503020204020204" pitchFamily="34" charset="-122"/>
                <a:sym typeface="+mn-ea"/>
              </a:rPr>
              <a:t>电解质</a:t>
            </a:r>
            <a:r>
              <a:rPr lang="zh-CN" altLang="en-US" sz="1400" kern="100" dirty="0" smtClean="0">
                <a:latin typeface="微软雅黑" panose="020B0503020204020204" pitchFamily="34" charset="-122"/>
                <a:ea typeface="微软雅黑" panose="020B0503020204020204" pitchFamily="34" charset="-122"/>
                <a:cs typeface="Times New Roman" panose="02020603050405020304" pitchFamily="18" charset="0"/>
              </a:rPr>
              <a:t>组</a:t>
            </a:r>
            <a:r>
              <a:rPr lang="zh-CN" altLang="en-US" sz="1400" b="1" kern="100" dirty="0">
                <a:latin typeface="微软雅黑" panose="020B0503020204020204" pitchFamily="34" charset="-122"/>
                <a:ea typeface="微软雅黑" panose="020B0503020204020204" pitchFamily="34" charset="-122"/>
                <a:cs typeface="Times New Roman" panose="02020603050405020304" pitchFamily="18" charset="0"/>
              </a:rPr>
              <a:t>每日大便紧张的中位数得分</a:t>
            </a:r>
            <a:r>
              <a:rPr lang="zh-CN" altLang="en-US" sz="1400" kern="100" dirty="0">
                <a:latin typeface="微软雅黑" panose="020B0503020204020204" pitchFamily="34" charset="-122"/>
                <a:ea typeface="微软雅黑" panose="020B0503020204020204" pitchFamily="34" charset="-122"/>
                <a:cs typeface="Times New Roman" panose="02020603050405020304" pitchFamily="18" charset="0"/>
              </a:rPr>
              <a:t>低于乳果糖组</a:t>
            </a:r>
            <a:r>
              <a:rPr lang="en-US" altLang="zh-CN" sz="1400" kern="100" dirty="0">
                <a:latin typeface="微软雅黑" panose="020B0503020204020204" pitchFamily="34" charset="-122"/>
                <a:ea typeface="微软雅黑" panose="020B0503020204020204" pitchFamily="34" charset="-122"/>
                <a:cs typeface="Times New Roman" panose="02020603050405020304" pitchFamily="18" charset="0"/>
              </a:rPr>
              <a:t>(0.5</a:t>
            </a:r>
            <a:r>
              <a:rPr lang="zh-CN" altLang="en-US" sz="1400" kern="100" dirty="0">
                <a:latin typeface="微软雅黑" panose="020B0503020204020204" pitchFamily="34" charset="-122"/>
                <a:ea typeface="微软雅黑" panose="020B0503020204020204" pitchFamily="34" charset="-122"/>
                <a:cs typeface="Times New Roman" panose="02020603050405020304" pitchFamily="18" charset="0"/>
              </a:rPr>
              <a:t>对</a:t>
            </a:r>
            <a:r>
              <a:rPr lang="en-US" altLang="zh-CN" sz="1400" kern="100" dirty="0">
                <a:latin typeface="微软雅黑" panose="020B0503020204020204" pitchFamily="34" charset="-122"/>
                <a:ea typeface="微软雅黑" panose="020B0503020204020204" pitchFamily="34" charset="-122"/>
                <a:cs typeface="Times New Roman" panose="02020603050405020304" pitchFamily="18" charset="0"/>
              </a:rPr>
              <a:t>1.2 );p = 0.0001</a:t>
            </a:r>
            <a:endParaRPr lang="zh-CN" altLang="en-US" sz="1400" dirty="0"/>
          </a:p>
        </p:txBody>
      </p:sp>
      <p:sp>
        <p:nvSpPr>
          <p:cNvPr id="16" name="文本框 15"/>
          <p:cNvSpPr txBox="1"/>
          <p:nvPr/>
        </p:nvSpPr>
        <p:spPr>
          <a:xfrm>
            <a:off x="6068949" y="3485745"/>
            <a:ext cx="2273348" cy="953135"/>
          </a:xfrm>
          <a:prstGeom prst="rect">
            <a:avLst/>
          </a:prstGeom>
          <a:noFill/>
        </p:spPr>
        <p:txBody>
          <a:bodyPr wrap="square" rtlCol="0">
            <a:spAutoFit/>
          </a:bodyPr>
          <a:lstStyle/>
          <a:p>
            <a:r>
              <a:rPr lang="zh-CN" altLang="en-US" sz="1400" kern="100" dirty="0">
                <a:latin typeface="微软雅黑" panose="020B0503020204020204" pitchFamily="34" charset="-122"/>
                <a:ea typeface="微软雅黑" panose="020B0503020204020204" pitchFamily="34" charset="-122"/>
                <a:cs typeface="Times New Roman" panose="02020603050405020304" pitchFamily="18" charset="0"/>
              </a:rPr>
              <a:t>与乳果糖组相比，</a:t>
            </a:r>
            <a:r>
              <a:rPr lang="zh-CN" altLang="en-US" sz="1400" dirty="0">
                <a:latin typeface="微软雅黑" panose="020B0503020204020204" pitchFamily="34" charset="-122"/>
                <a:ea typeface="微软雅黑" panose="020B0503020204020204" pitchFamily="34" charset="-122"/>
                <a:sym typeface="+mn-ea"/>
              </a:rPr>
              <a:t>复方聚乙二醇（3350）</a:t>
            </a:r>
            <a:r>
              <a:rPr lang="zh-CN" altLang="en-US" sz="1400" dirty="0" smtClean="0">
                <a:latin typeface="微软雅黑" panose="020B0503020204020204" pitchFamily="34" charset="-122"/>
                <a:ea typeface="微软雅黑" panose="020B0503020204020204" pitchFamily="34" charset="-122"/>
                <a:sym typeface="+mn-ea"/>
              </a:rPr>
              <a:t>电解质</a:t>
            </a:r>
            <a:r>
              <a:rPr lang="zh-CN" altLang="en-US" sz="1400" kern="100" dirty="0" smtClean="0">
                <a:latin typeface="微软雅黑" panose="020B0503020204020204" pitchFamily="34" charset="-122"/>
                <a:ea typeface="微软雅黑" panose="020B0503020204020204" pitchFamily="34" charset="-122"/>
                <a:cs typeface="Times New Roman" panose="02020603050405020304" pitchFamily="18" charset="0"/>
              </a:rPr>
              <a:t>组</a:t>
            </a:r>
            <a:r>
              <a:rPr lang="zh-CN" altLang="en-US" sz="1400" kern="100" dirty="0">
                <a:latin typeface="微软雅黑" panose="020B0503020204020204" pitchFamily="34" charset="-122"/>
                <a:ea typeface="微软雅黑" panose="020B0503020204020204" pitchFamily="34" charset="-122"/>
                <a:cs typeface="Times New Roman" panose="02020603050405020304" pitchFamily="18" charset="0"/>
              </a:rPr>
              <a:t>得分大于</a:t>
            </a:r>
            <a:r>
              <a:rPr lang="en-US" altLang="zh-CN" sz="1400" kern="100" dirty="0">
                <a:latin typeface="微软雅黑" panose="020B0503020204020204" pitchFamily="34" charset="-122"/>
                <a:ea typeface="微软雅黑" panose="020B0503020204020204" pitchFamily="34" charset="-122"/>
                <a:cs typeface="Times New Roman" panose="02020603050405020304" pitchFamily="18" charset="0"/>
              </a:rPr>
              <a:t>1</a:t>
            </a:r>
            <a:r>
              <a:rPr lang="zh-CN" altLang="en-US" sz="1400" kern="100" dirty="0">
                <a:latin typeface="微软雅黑" panose="020B0503020204020204" pitchFamily="34" charset="-122"/>
                <a:ea typeface="微软雅黑" panose="020B0503020204020204" pitchFamily="34" charset="-122"/>
                <a:cs typeface="Times New Roman" panose="02020603050405020304" pitchFamily="18" charset="0"/>
              </a:rPr>
              <a:t>的</a:t>
            </a:r>
            <a:r>
              <a:rPr lang="zh-CN" altLang="en-US" sz="1400" b="1" kern="100" dirty="0">
                <a:latin typeface="微软雅黑" panose="020B0503020204020204" pitchFamily="34" charset="-122"/>
                <a:ea typeface="微软雅黑" panose="020B0503020204020204" pitchFamily="34" charset="-122"/>
                <a:cs typeface="Times New Roman" panose="02020603050405020304" pitchFamily="18" charset="0"/>
              </a:rPr>
              <a:t>天数更少</a:t>
            </a:r>
            <a:r>
              <a:rPr lang="en-US" altLang="zh-CN" sz="1400" kern="100" dirty="0">
                <a:latin typeface="微软雅黑" panose="020B0503020204020204" pitchFamily="34" charset="-122"/>
                <a:ea typeface="微软雅黑" panose="020B0503020204020204" pitchFamily="34" charset="-122"/>
                <a:cs typeface="Times New Roman" panose="02020603050405020304" pitchFamily="18" charset="0"/>
              </a:rPr>
              <a:t>(2.7</a:t>
            </a:r>
            <a:r>
              <a:rPr lang="zh-CN" altLang="en-US" sz="1400" kern="100" dirty="0">
                <a:latin typeface="微软雅黑" panose="020B0503020204020204" pitchFamily="34" charset="-122"/>
                <a:ea typeface="微软雅黑" panose="020B0503020204020204" pitchFamily="34" charset="-122"/>
                <a:cs typeface="Times New Roman" panose="02020603050405020304" pitchFamily="18" charset="0"/>
              </a:rPr>
              <a:t>比</a:t>
            </a:r>
            <a:r>
              <a:rPr lang="en-US" altLang="zh-CN" sz="1400" kern="100" dirty="0">
                <a:latin typeface="微软雅黑" panose="020B0503020204020204" pitchFamily="34" charset="-122"/>
                <a:ea typeface="微软雅黑" panose="020B0503020204020204" pitchFamily="34" charset="-122"/>
                <a:cs typeface="Times New Roman" panose="02020603050405020304" pitchFamily="18" charset="0"/>
              </a:rPr>
              <a:t>7.0 ;p = 0.0001</a:t>
            </a:r>
            <a:endParaRPr lang="zh-CN" altLang="en-US" sz="1400" dirty="0"/>
          </a:p>
        </p:txBody>
      </p:sp>
      <p:sp>
        <p:nvSpPr>
          <p:cNvPr id="20" name="文本框 19"/>
          <p:cNvSpPr txBox="1"/>
          <p:nvPr/>
        </p:nvSpPr>
        <p:spPr>
          <a:xfrm>
            <a:off x="8341995" y="3485515"/>
            <a:ext cx="3072130" cy="953135"/>
          </a:xfrm>
          <a:prstGeom prst="rect">
            <a:avLst/>
          </a:prstGeom>
          <a:noFill/>
        </p:spPr>
        <p:txBody>
          <a:bodyPr wrap="square" rtlCol="0">
            <a:spAutoFit/>
          </a:bodyPr>
          <a:lstStyle/>
          <a:p>
            <a:r>
              <a:rPr lang="zh-CN" altLang="en-US" sz="1400" dirty="0">
                <a:latin typeface="微软雅黑" panose="020B0503020204020204" pitchFamily="34" charset="-122"/>
                <a:ea typeface="微软雅黑" panose="020B0503020204020204" pitchFamily="34" charset="-122"/>
                <a:sym typeface="+mn-ea"/>
              </a:rPr>
              <a:t>复方聚乙二醇（3350）</a:t>
            </a:r>
            <a:r>
              <a:rPr lang="zh-CN" altLang="en-US" sz="1400" dirty="0" smtClean="0">
                <a:latin typeface="微软雅黑" panose="020B0503020204020204" pitchFamily="34" charset="-122"/>
                <a:ea typeface="微软雅黑" panose="020B0503020204020204" pitchFamily="34" charset="-122"/>
                <a:sym typeface="+mn-ea"/>
              </a:rPr>
              <a:t>电解质</a:t>
            </a:r>
            <a:r>
              <a:rPr lang="zh-CN" altLang="en-US" sz="1400" kern="100" dirty="0" smtClean="0">
                <a:latin typeface="微软雅黑" panose="020B0503020204020204" pitchFamily="34" charset="-122"/>
                <a:ea typeface="微软雅黑" panose="020B0503020204020204" pitchFamily="34" charset="-122"/>
                <a:cs typeface="Times New Roman" panose="02020603050405020304" pitchFamily="18" charset="0"/>
              </a:rPr>
              <a:t>组</a:t>
            </a:r>
            <a:r>
              <a:rPr lang="zh-CN" altLang="en-US" sz="1400" kern="100" dirty="0">
                <a:latin typeface="微软雅黑" panose="020B0503020204020204" pitchFamily="34" charset="-122"/>
                <a:ea typeface="微软雅黑" panose="020B0503020204020204" pitchFamily="34" charset="-122"/>
                <a:cs typeface="Times New Roman" panose="02020603050405020304" pitchFamily="18" charset="0"/>
              </a:rPr>
              <a:t>在研究期间任何时间</a:t>
            </a:r>
            <a:r>
              <a:rPr lang="zh-CN" altLang="en-US" sz="1400" b="1" kern="100" dirty="0">
                <a:latin typeface="微软雅黑" panose="020B0503020204020204" pitchFamily="34" charset="-122"/>
                <a:ea typeface="微软雅黑" panose="020B0503020204020204" pitchFamily="34" charset="-122"/>
                <a:cs typeface="Times New Roman" panose="02020603050405020304" pitchFamily="18" charset="0"/>
              </a:rPr>
              <a:t>使用栓剂或微灌肠的患者</a:t>
            </a:r>
            <a:r>
              <a:rPr lang="zh-CN" altLang="en-US" sz="1400" kern="100" dirty="0">
                <a:latin typeface="微软雅黑" panose="020B0503020204020204" pitchFamily="34" charset="-122"/>
                <a:ea typeface="微软雅黑" panose="020B0503020204020204" pitchFamily="34" charset="-122"/>
                <a:cs typeface="Times New Roman" panose="02020603050405020304" pitchFamily="18" charset="0"/>
              </a:rPr>
              <a:t>比例也显著低于乳果糖组</a:t>
            </a:r>
            <a:r>
              <a:rPr lang="en-US" altLang="zh-CN" sz="1400" kern="100" dirty="0">
                <a:latin typeface="微软雅黑" panose="020B0503020204020204" pitchFamily="34" charset="-122"/>
                <a:ea typeface="微软雅黑" panose="020B0503020204020204" pitchFamily="34" charset="-122"/>
                <a:cs typeface="Times New Roman" panose="02020603050405020304" pitchFamily="18" charset="0"/>
              </a:rPr>
              <a:t>(16% </a:t>
            </a:r>
            <a:r>
              <a:rPr lang="zh-CN" altLang="en-US" sz="1400" kern="100" dirty="0">
                <a:latin typeface="微软雅黑" panose="020B0503020204020204" pitchFamily="34" charset="-122"/>
                <a:ea typeface="微软雅黑" panose="020B0503020204020204" pitchFamily="34" charset="-122"/>
                <a:cs typeface="Times New Roman" panose="02020603050405020304" pitchFamily="18" charset="0"/>
              </a:rPr>
              <a:t>对</a:t>
            </a:r>
            <a:r>
              <a:rPr lang="en-US" altLang="zh-CN" sz="1400" kern="100" dirty="0">
                <a:latin typeface="微软雅黑" panose="020B0503020204020204" pitchFamily="34" charset="-122"/>
                <a:ea typeface="微软雅黑" panose="020B0503020204020204" pitchFamily="34" charset="-122"/>
                <a:cs typeface="Times New Roman" panose="02020603050405020304" pitchFamily="18" charset="0"/>
              </a:rPr>
              <a:t>34% ;p = 0.04)</a:t>
            </a:r>
            <a:endParaRPr lang="zh-CN" altLang="en-US" sz="1400" dirty="0"/>
          </a:p>
        </p:txBody>
      </p:sp>
      <p:sp>
        <p:nvSpPr>
          <p:cNvPr id="21" name="文本框 20"/>
          <p:cNvSpPr txBox="1"/>
          <p:nvPr/>
        </p:nvSpPr>
        <p:spPr>
          <a:xfrm>
            <a:off x="214143" y="534913"/>
            <a:ext cx="2882348" cy="523220"/>
          </a:xfrm>
          <a:prstGeom prst="rect">
            <a:avLst/>
          </a:prstGeom>
          <a:noFill/>
        </p:spPr>
        <p:txBody>
          <a:bodyPr wrap="square" rtlCol="0">
            <a:spAutoFit/>
          </a:bodyPr>
          <a:lstStyle/>
          <a:p>
            <a:r>
              <a:rPr lang="en-US" altLang="zh-CN" sz="2800" b="1" dirty="0">
                <a:solidFill>
                  <a:schemeClr val="bg1"/>
                </a:solidFill>
                <a:latin typeface="微软雅黑" panose="020B0503020204020204" pitchFamily="34" charset="-122"/>
                <a:ea typeface="微软雅黑" panose="020B0503020204020204" pitchFamily="34" charset="-122"/>
              </a:rPr>
              <a:t>03  </a:t>
            </a:r>
            <a:r>
              <a:rPr lang="zh-CN" altLang="en-US" sz="2800" b="1" dirty="0">
                <a:solidFill>
                  <a:schemeClr val="bg1"/>
                </a:solidFill>
                <a:latin typeface="微软雅黑" panose="020B0503020204020204" pitchFamily="34" charset="-122"/>
                <a:ea typeface="微软雅黑" panose="020B0503020204020204" pitchFamily="34" charset="-122"/>
              </a:rPr>
              <a:t>有效性</a:t>
            </a:r>
            <a:endParaRPr lang="zh-CN" altLang="en-US" sz="2800" dirty="0"/>
          </a:p>
        </p:txBody>
      </p:sp>
      <p:sp>
        <p:nvSpPr>
          <p:cNvPr id="3" name="矩形 2"/>
          <p:cNvSpPr/>
          <p:nvPr/>
        </p:nvSpPr>
        <p:spPr>
          <a:xfrm>
            <a:off x="611506" y="4681921"/>
            <a:ext cx="10906760" cy="614045"/>
          </a:xfrm>
          <a:prstGeom prst="rect">
            <a:avLst/>
          </a:prstGeom>
        </p:spPr>
        <p:txBody>
          <a:bodyPr wrap="none">
            <a:spAutoFit/>
          </a:bodyPr>
          <a:lstStyle/>
          <a:p>
            <a:pPr marL="342900" indent="-342900" algn="l">
              <a:buFont typeface="Wingdings" panose="05000000000000000000" charset="0"/>
              <a:buChar char="ü"/>
            </a:pPr>
            <a:r>
              <a:rPr lang="zh-CN" altLang="en-US" sz="2000" b="1" dirty="0">
                <a:solidFill>
                  <a:srgbClr val="0070C0"/>
                </a:solidFill>
                <a:latin typeface="微软雅黑" panose="020B0503020204020204" pitchFamily="34" charset="-122"/>
                <a:ea typeface="微软雅黑" panose="020B0503020204020204" pitchFamily="34" charset="-122"/>
                <a:sym typeface="+mn-ea"/>
              </a:rPr>
              <a:t>复方聚乙二醇（</a:t>
            </a:r>
            <a:r>
              <a:rPr lang="en-US" altLang="zh-CN" sz="2000" b="1" dirty="0">
                <a:solidFill>
                  <a:srgbClr val="0070C0"/>
                </a:solidFill>
                <a:latin typeface="微软雅黑" panose="020B0503020204020204" pitchFamily="34" charset="-122"/>
                <a:ea typeface="微软雅黑" panose="020B0503020204020204" pitchFamily="34" charset="-122"/>
                <a:sym typeface="+mn-ea"/>
              </a:rPr>
              <a:t>3350</a:t>
            </a:r>
            <a:r>
              <a:rPr lang="zh-CN" altLang="en-US" sz="2000" b="1" dirty="0">
                <a:solidFill>
                  <a:srgbClr val="0070C0"/>
                </a:solidFill>
                <a:latin typeface="微软雅黑" panose="020B0503020204020204" pitchFamily="34" charset="-122"/>
                <a:ea typeface="微软雅黑" panose="020B0503020204020204" pitchFamily="34" charset="-122"/>
                <a:sym typeface="+mn-ea"/>
              </a:rPr>
              <a:t>）电解质</a:t>
            </a:r>
            <a:r>
              <a:rPr lang="zh-CN" altLang="en-US" sz="2000" b="1" dirty="0">
                <a:solidFill>
                  <a:srgbClr val="C00000"/>
                </a:solidFill>
                <a:latin typeface="微软雅黑" panose="020B0503020204020204" pitchFamily="34" charset="-122"/>
                <a:ea typeface="微软雅黑" panose="020B0503020204020204" pitchFamily="34" charset="-122"/>
                <a:sym typeface="+mn-ea"/>
              </a:rPr>
              <a:t>疗效显著，起效快，耐受性好，长期使用可建立正常排便习惯</a:t>
            </a:r>
            <a:r>
              <a:rPr lang="en-US" altLang="zh-CN" sz="2000" b="1" baseline="30000" dirty="0">
                <a:solidFill>
                  <a:srgbClr val="C00000"/>
                </a:solidFill>
                <a:latin typeface="微软雅黑" panose="020B0503020204020204" pitchFamily="34" charset="-122"/>
                <a:ea typeface="微软雅黑" panose="020B0503020204020204" pitchFamily="34" charset="-122"/>
                <a:sym typeface="+mn-ea"/>
              </a:rPr>
              <a:t>2</a:t>
            </a:r>
            <a:endParaRPr lang="zh-CN" altLang="en-US" sz="1400" b="1" dirty="0">
              <a:solidFill>
                <a:srgbClr val="0070C0"/>
              </a:solidFill>
              <a:latin typeface="微软雅黑" panose="020B0503020204020204" pitchFamily="34" charset="-122"/>
              <a:ea typeface="微软雅黑" panose="020B0503020204020204" pitchFamily="34" charset="-122"/>
            </a:endParaRPr>
          </a:p>
          <a:p>
            <a:pPr marL="342900" indent="-342900">
              <a:buFont typeface="Wingdings" panose="05000000000000000000" pitchFamily="2" charset="2"/>
              <a:buChar char="p"/>
            </a:pPr>
            <a:endParaRPr lang="zh-CN" altLang="en-US" sz="1400" b="1" dirty="0">
              <a:solidFill>
                <a:srgbClr val="0070C0"/>
              </a:solidFill>
              <a:latin typeface="微软雅黑" panose="020B0503020204020204" pitchFamily="34" charset="-122"/>
              <a:ea typeface="微软雅黑" panose="020B0503020204020204" pitchFamily="34" charset="-122"/>
            </a:endParaRPr>
          </a:p>
        </p:txBody>
      </p:sp>
      <p:sp>
        <p:nvSpPr>
          <p:cNvPr id="4" name="矩形 3"/>
          <p:cNvSpPr/>
          <p:nvPr/>
        </p:nvSpPr>
        <p:spPr>
          <a:xfrm>
            <a:off x="937260" y="4967605"/>
            <a:ext cx="10543540" cy="1037590"/>
          </a:xfrm>
          <a:prstGeom prst="rect">
            <a:avLst/>
          </a:prstGeom>
        </p:spPr>
        <p:txBody>
          <a:bodyPr wrap="square">
            <a:spAutoFit/>
          </a:bodyPr>
          <a:lstStyle/>
          <a:p>
            <a:pPr lvl="0" algn="just">
              <a:lnSpc>
                <a:spcPct val="110000"/>
              </a:lnSpc>
              <a:defRPr/>
            </a:pPr>
            <a:endParaRPr lang="zh-CN" altLang="en-US" sz="1400" b="1" dirty="0">
              <a:latin typeface="微软雅黑" panose="020B0503020204020204" pitchFamily="34" charset="-122"/>
              <a:ea typeface="微软雅黑" panose="020B0503020204020204" pitchFamily="34" charset="-122"/>
            </a:endParaRPr>
          </a:p>
          <a:p>
            <a:pPr lvl="0" algn="just">
              <a:lnSpc>
                <a:spcPct val="110000"/>
              </a:lnSpc>
              <a:defRPr/>
            </a:pPr>
            <a:r>
              <a:rPr lang="zh-CN" altLang="en-US" sz="1400" b="1" dirty="0">
                <a:latin typeface="微软雅黑" panose="020B0503020204020204" pitchFamily="34" charset="-122"/>
                <a:ea typeface="微软雅黑" panose="020B0503020204020204" pitchFamily="34" charset="-122"/>
              </a:rPr>
              <a:t>研究</a:t>
            </a:r>
            <a:r>
              <a:rPr lang="en-US" altLang="zh-CN" sz="1400" b="1" baseline="30000" dirty="0">
                <a:latin typeface="微软雅黑" panose="020B0503020204020204" pitchFamily="34" charset="-122"/>
                <a:ea typeface="微软雅黑" panose="020B0503020204020204" pitchFamily="34" charset="-122"/>
              </a:rPr>
              <a:t>3</a:t>
            </a:r>
            <a:r>
              <a:rPr lang="zh-CN" altLang="en-US" sz="1400" b="1" dirty="0">
                <a:latin typeface="微软雅黑" panose="020B0503020204020204" pitchFamily="34" charset="-122"/>
                <a:ea typeface="微软雅黑" panose="020B0503020204020204" pitchFamily="34" charset="-122"/>
              </a:rPr>
              <a:t>：PEG3350+E组自发排便频率相较于安慰剂组明显提高。研究</a:t>
            </a:r>
            <a:r>
              <a:rPr lang="en-US" altLang="zh-CN" sz="1400" b="1" baseline="30000" dirty="0">
                <a:latin typeface="微软雅黑" panose="020B0503020204020204" pitchFamily="34" charset="-122"/>
                <a:ea typeface="微软雅黑" panose="020B0503020204020204" pitchFamily="34" charset="-122"/>
              </a:rPr>
              <a:t>4</a:t>
            </a:r>
            <a:r>
              <a:rPr lang="zh-CN" altLang="en-US" sz="1400" b="1" dirty="0">
                <a:latin typeface="微软雅黑" panose="020B0503020204020204" pitchFamily="34" charset="-122"/>
                <a:ea typeface="微软雅黑" panose="020B0503020204020204" pitchFamily="34" charset="-122"/>
              </a:rPr>
              <a:t>：聚乙二醇3350组达到FDA要求的新终点的患者比例显著高于安慰剂组(42% vs 13%;P &lt; 0.0001)。研究</a:t>
            </a:r>
            <a:r>
              <a:rPr lang="en-US" altLang="zh-CN" sz="1400" b="1" baseline="30000" dirty="0">
                <a:latin typeface="微软雅黑" panose="020B0503020204020204" pitchFamily="34" charset="-122"/>
                <a:ea typeface="微软雅黑" panose="020B0503020204020204" pitchFamily="34" charset="-122"/>
              </a:rPr>
              <a:t>5</a:t>
            </a:r>
            <a:r>
              <a:rPr lang="zh-CN" altLang="en-US" sz="1400" b="1" dirty="0">
                <a:latin typeface="微软雅黑" panose="020B0503020204020204" pitchFamily="34" charset="-122"/>
                <a:ea typeface="微软雅黑" panose="020B0503020204020204" pitchFamily="34" charset="-122"/>
              </a:rPr>
              <a:t>：</a:t>
            </a:r>
            <a:r>
              <a:rPr lang="en-US" altLang="zh-CN" sz="1400" b="1" dirty="0">
                <a:latin typeface="微软雅黑" panose="020B0503020204020204" pitchFamily="34" charset="-122"/>
                <a:ea typeface="微软雅黑" panose="020B0503020204020204" pitchFamily="34" charset="-122"/>
              </a:rPr>
              <a:t>P</a:t>
            </a:r>
            <a:r>
              <a:rPr lang="zh-CN" altLang="en-US" sz="1400" b="1" dirty="0">
                <a:latin typeface="微软雅黑" panose="020B0503020204020204" pitchFamily="34" charset="-122"/>
                <a:ea typeface="微软雅黑" panose="020B0503020204020204" pitchFamily="34" charset="-122"/>
              </a:rPr>
              <a:t>EG 3350 + E组自发排便次数为：4.40±2.581;安慰剂组自发排便次数为：3.11±1.937。差异有统计学意义(P &lt; 0.0001)。研究</a:t>
            </a:r>
            <a:r>
              <a:rPr lang="en-US" altLang="zh-CN" sz="1400" b="1" baseline="30000" dirty="0">
                <a:latin typeface="微软雅黑" panose="020B0503020204020204" pitchFamily="34" charset="-122"/>
                <a:ea typeface="微软雅黑" panose="020B0503020204020204" pitchFamily="34" charset="-122"/>
              </a:rPr>
              <a:t>6</a:t>
            </a:r>
            <a:r>
              <a:rPr lang="zh-CN" altLang="en-US" sz="1400" b="1" dirty="0">
                <a:latin typeface="微软雅黑" panose="020B0503020204020204" pitchFamily="34" charset="-122"/>
                <a:ea typeface="微软雅黑" panose="020B0503020204020204" pitchFamily="34" charset="-122"/>
              </a:rPr>
              <a:t>：针对粪便嵌塞患者，50/56例患者对</a:t>
            </a:r>
            <a:r>
              <a:rPr lang="en-US" altLang="zh-CN" sz="1400" b="1" dirty="0">
                <a:latin typeface="微软雅黑" panose="020B0503020204020204" pitchFamily="34" charset="-122"/>
                <a:ea typeface="微软雅黑" panose="020B0503020204020204" pitchFamily="34" charset="-122"/>
              </a:rPr>
              <a:t>PEG3350</a:t>
            </a:r>
            <a:r>
              <a:rPr lang="zh-CN" altLang="en-US" sz="1400" b="1" dirty="0">
                <a:latin typeface="微软雅黑" panose="020B0503020204020204" pitchFamily="34" charset="-122"/>
                <a:ea typeface="微软雅黑" panose="020B0503020204020204" pitchFamily="34" charset="-122"/>
              </a:rPr>
              <a:t>治疗有成功反应(89.3%）。</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8472668" y="6471884"/>
            <a:ext cx="2014206" cy="369332"/>
          </a:xfrm>
          <a:prstGeom prst="rect">
            <a:avLst/>
          </a:prstGeom>
          <a:noFill/>
        </p:spPr>
        <p:txBody>
          <a:bodyPr wrap="none" rtlCol="0">
            <a:spAutoFit/>
          </a:bodyPr>
          <a:lstStyle/>
          <a:p>
            <a:r>
              <a:rPr kumimoji="1" lang="zh-CN" altLang="en-US" dirty="0">
                <a:solidFill>
                  <a:schemeClr val="bg1"/>
                </a:solidFill>
              </a:rPr>
              <a:t>注：</a:t>
            </a:r>
            <a:r>
              <a:rPr kumimoji="1" lang="en-US" altLang="zh-CN" dirty="0">
                <a:solidFill>
                  <a:schemeClr val="bg1"/>
                </a:solidFill>
              </a:rPr>
              <a:t>PEG-</a:t>
            </a:r>
            <a:r>
              <a:rPr kumimoji="1" lang="zh-CN" altLang="en-US" dirty="0">
                <a:solidFill>
                  <a:schemeClr val="bg1"/>
                </a:solidFill>
              </a:rPr>
              <a:t>聚乙二醇</a:t>
            </a:r>
          </a:p>
        </p:txBody>
      </p:sp>
      <p:sp>
        <p:nvSpPr>
          <p:cNvPr id="5" name="文本框 4"/>
          <p:cNvSpPr txBox="1"/>
          <p:nvPr/>
        </p:nvSpPr>
        <p:spPr>
          <a:xfrm>
            <a:off x="214143" y="534913"/>
            <a:ext cx="2882348" cy="523220"/>
          </a:xfrm>
          <a:prstGeom prst="rect">
            <a:avLst/>
          </a:prstGeom>
          <a:noFill/>
        </p:spPr>
        <p:txBody>
          <a:bodyPr wrap="square" rtlCol="0">
            <a:spAutoFit/>
          </a:bodyPr>
          <a:lstStyle/>
          <a:p>
            <a:r>
              <a:rPr lang="en-US" altLang="zh-CN" sz="2800" b="1" dirty="0">
                <a:solidFill>
                  <a:schemeClr val="bg1"/>
                </a:solidFill>
                <a:latin typeface="微软雅黑" panose="020B0503020204020204" pitchFamily="34" charset="-122"/>
                <a:ea typeface="微软雅黑" panose="020B0503020204020204" pitchFamily="34" charset="-122"/>
              </a:rPr>
              <a:t>03  </a:t>
            </a:r>
            <a:r>
              <a:rPr lang="zh-CN" altLang="en-US" sz="2800" b="1" dirty="0">
                <a:solidFill>
                  <a:schemeClr val="bg1"/>
                </a:solidFill>
                <a:latin typeface="微软雅黑" panose="020B0503020204020204" pitchFamily="34" charset="-122"/>
                <a:ea typeface="微软雅黑" panose="020B0503020204020204" pitchFamily="34" charset="-122"/>
              </a:rPr>
              <a:t>有效性</a:t>
            </a:r>
            <a:endParaRPr lang="zh-CN" altLang="en-US" sz="2800" dirty="0"/>
          </a:p>
        </p:txBody>
      </p:sp>
      <p:sp>
        <p:nvSpPr>
          <p:cNvPr id="10" name="文本框 9"/>
          <p:cNvSpPr txBox="1"/>
          <p:nvPr/>
        </p:nvSpPr>
        <p:spPr>
          <a:xfrm>
            <a:off x="560705" y="6588760"/>
            <a:ext cx="10605770" cy="245110"/>
          </a:xfrm>
          <a:prstGeom prst="rect">
            <a:avLst/>
          </a:prstGeom>
          <a:noFill/>
        </p:spPr>
        <p:txBody>
          <a:bodyPr wrap="square">
            <a:spAutoFit/>
          </a:bodyPr>
          <a:lstStyle/>
          <a:p>
            <a:pPr algn="r">
              <a:lnSpc>
                <a:spcPts val="1200"/>
              </a:lnSpc>
            </a:pPr>
            <a:r>
              <a:rPr lang="zh-CN" altLang="en-US" sz="1000" b="1" kern="100" dirty="0">
                <a:effectLst/>
                <a:latin typeface="微软雅黑" panose="020B0503020204020204" pitchFamily="34" charset="-122"/>
                <a:ea typeface="微软雅黑" panose="020B0503020204020204" pitchFamily="34" charset="-122"/>
                <a:cs typeface="Times New Roman" panose="02020603050405020304" pitchFamily="18" charset="0"/>
              </a:rPr>
              <a:t>注：</a:t>
            </a:r>
            <a:r>
              <a:rPr lang="en-US" altLang="zh-CN" sz="1000" b="1" kern="100" dirty="0">
                <a:effectLst/>
                <a:latin typeface="微软雅黑" panose="020B0503020204020204" pitchFamily="34" charset="-122"/>
                <a:ea typeface="微软雅黑" panose="020B0503020204020204" pitchFamily="34" charset="-122"/>
                <a:cs typeface="Times New Roman" panose="02020603050405020304" pitchFamily="18" charset="0"/>
              </a:rPr>
              <a:t>MASCC</a:t>
            </a:r>
            <a:r>
              <a:rPr lang="zh-CN" altLang="en-US" sz="1000" b="1" kern="100" dirty="0">
                <a:effectLst/>
                <a:latin typeface="微软雅黑" panose="020B0503020204020204" pitchFamily="34" charset="-122"/>
                <a:ea typeface="微软雅黑" panose="020B0503020204020204" pitchFamily="34" charset="-122"/>
                <a:cs typeface="Times New Roman" panose="02020603050405020304" pitchFamily="18" charset="0"/>
              </a:rPr>
              <a:t>：癌症支持疗法多国学会；</a:t>
            </a:r>
            <a:r>
              <a:rPr lang="en-US" altLang="zh-CN" sz="1000" b="1" kern="100" dirty="0">
                <a:effectLst/>
                <a:latin typeface="微软雅黑" panose="020B0503020204020204" pitchFamily="34" charset="-122"/>
                <a:ea typeface="微软雅黑" panose="020B0503020204020204" pitchFamily="34" charset="-122"/>
                <a:cs typeface="Times New Roman" panose="02020603050405020304" pitchFamily="18" charset="0"/>
              </a:rPr>
              <a:t>PEG</a:t>
            </a:r>
            <a:r>
              <a:rPr lang="zh-CN" altLang="en-US" sz="1000" b="1" kern="100" dirty="0">
                <a:effectLst/>
                <a:latin typeface="微软雅黑" panose="020B0503020204020204" pitchFamily="34" charset="-122"/>
                <a:ea typeface="微软雅黑" panose="020B0503020204020204" pitchFamily="34" charset="-122"/>
                <a:cs typeface="Times New Roman" panose="02020603050405020304" pitchFamily="18" charset="0"/>
              </a:rPr>
              <a:t>：</a:t>
            </a:r>
            <a:r>
              <a:rPr lang="en-US" altLang="zh-CN" sz="1000" b="1" kern="100" dirty="0">
                <a:effectLst/>
                <a:latin typeface="微软雅黑" panose="020B0503020204020204" pitchFamily="34" charset="-122"/>
                <a:ea typeface="微软雅黑" panose="020B0503020204020204" pitchFamily="34" charset="-122"/>
                <a:cs typeface="Times New Roman" panose="02020603050405020304" pitchFamily="18" charset="0"/>
              </a:rPr>
              <a:t>polyethylene glycol</a:t>
            </a:r>
            <a:r>
              <a:rPr lang="zh-CN" altLang="en-US" sz="1000" b="1" kern="100" dirty="0">
                <a:effectLst/>
                <a:latin typeface="微软雅黑" panose="020B0503020204020204" pitchFamily="34" charset="-122"/>
                <a:ea typeface="微软雅黑" panose="020B0503020204020204" pitchFamily="34" charset="-122"/>
                <a:cs typeface="Times New Roman" panose="02020603050405020304" pitchFamily="18" charset="0"/>
              </a:rPr>
              <a:t>，聚乙二醇</a:t>
            </a:r>
            <a:r>
              <a:rPr lang="en-US" altLang="zh-CN" sz="1000" b="1" kern="100" dirty="0">
                <a:effectLst/>
                <a:latin typeface="微软雅黑" panose="020B0503020204020204" pitchFamily="34" charset="-122"/>
                <a:ea typeface="微软雅黑" panose="020B0503020204020204" pitchFamily="34" charset="-122"/>
                <a:cs typeface="Times New Roman" panose="02020603050405020304" pitchFamily="18" charset="0"/>
              </a:rPr>
              <a:t>.</a:t>
            </a:r>
          </a:p>
        </p:txBody>
      </p:sp>
      <p:sp>
        <p:nvSpPr>
          <p:cNvPr id="22" name="文本框 21"/>
          <p:cNvSpPr txBox="1"/>
          <p:nvPr/>
        </p:nvSpPr>
        <p:spPr>
          <a:xfrm>
            <a:off x="579755" y="346710"/>
            <a:ext cx="11483975" cy="953135"/>
          </a:xfrm>
          <a:prstGeom prst="rect">
            <a:avLst/>
          </a:prstGeom>
          <a:noFill/>
        </p:spPr>
        <p:txBody>
          <a:bodyPr wrap="square" rtlCol="0">
            <a:spAutoFit/>
          </a:bodyPr>
          <a:lstStyle/>
          <a:p>
            <a:pPr algn="ctr"/>
            <a:r>
              <a:rPr lang="zh-CN" altLang="en-US" sz="2800" b="1" dirty="0">
                <a:solidFill>
                  <a:schemeClr val="tx2">
                    <a:lumMod val="75000"/>
                  </a:schemeClr>
                </a:solidFill>
                <a:latin typeface="微软雅黑" panose="020B0503020204020204" pitchFamily="34" charset="-122"/>
                <a:ea typeface="微软雅黑" panose="020B0503020204020204" pitchFamily="34" charset="-122"/>
              </a:rPr>
              <a:t>欧美及国内权威指南</a:t>
            </a:r>
          </a:p>
          <a:p>
            <a:pPr algn="ctr"/>
            <a:r>
              <a:rPr lang="zh-CN" altLang="en-US" sz="2800" b="1" dirty="0">
                <a:solidFill>
                  <a:schemeClr val="tx2">
                    <a:lumMod val="75000"/>
                  </a:schemeClr>
                </a:solidFill>
                <a:latin typeface="微软雅黑" panose="020B0503020204020204" pitchFamily="34" charset="-122"/>
                <a:ea typeface="微软雅黑" panose="020B0503020204020204" pitchFamily="34" charset="-122"/>
              </a:rPr>
              <a:t>一致推荐</a:t>
            </a:r>
            <a:r>
              <a:rPr lang="en-US" altLang="zh-CN" sz="2800" b="1" dirty="0">
                <a:solidFill>
                  <a:schemeClr val="tx2">
                    <a:lumMod val="75000"/>
                  </a:schemeClr>
                </a:solidFill>
                <a:latin typeface="微软雅黑" panose="020B0503020204020204" pitchFamily="34" charset="-122"/>
                <a:ea typeface="微软雅黑" panose="020B0503020204020204" pitchFamily="34" charset="-122"/>
              </a:rPr>
              <a:t>PEG3350</a:t>
            </a:r>
            <a:r>
              <a:rPr lang="zh-CN" altLang="en-US" sz="2800" b="1" dirty="0">
                <a:solidFill>
                  <a:schemeClr val="tx2">
                    <a:lumMod val="75000"/>
                  </a:schemeClr>
                </a:solidFill>
                <a:latin typeface="微软雅黑" panose="020B0503020204020204" pitchFamily="34" charset="-122"/>
                <a:ea typeface="微软雅黑" panose="020B0503020204020204" pitchFamily="34" charset="-122"/>
              </a:rPr>
              <a:t>为一线便秘治疗药物</a:t>
            </a:r>
          </a:p>
        </p:txBody>
      </p:sp>
      <p:pic>
        <p:nvPicPr>
          <p:cNvPr id="3" name="图片 2"/>
          <p:cNvPicPr>
            <a:picLocks noChangeAspect="1"/>
          </p:cNvPicPr>
          <p:nvPr/>
        </p:nvPicPr>
        <p:blipFill>
          <a:blip r:embed="rId3"/>
          <a:stretch>
            <a:fillRect/>
          </a:stretch>
        </p:blipFill>
        <p:spPr>
          <a:xfrm>
            <a:off x="4060825" y="1628140"/>
            <a:ext cx="4130040" cy="922020"/>
          </a:xfrm>
          <a:prstGeom prst="rect">
            <a:avLst/>
          </a:prstGeom>
        </p:spPr>
      </p:pic>
      <p:pic>
        <p:nvPicPr>
          <p:cNvPr id="7" name="图片 6"/>
          <p:cNvPicPr>
            <a:picLocks noChangeAspect="1"/>
          </p:cNvPicPr>
          <p:nvPr/>
        </p:nvPicPr>
        <p:blipFill>
          <a:blip r:embed="rId4"/>
          <a:stretch>
            <a:fillRect/>
          </a:stretch>
        </p:blipFill>
        <p:spPr>
          <a:xfrm>
            <a:off x="1496695" y="2589530"/>
            <a:ext cx="4130040" cy="922020"/>
          </a:xfrm>
          <a:prstGeom prst="rect">
            <a:avLst/>
          </a:prstGeom>
        </p:spPr>
      </p:pic>
      <p:pic>
        <p:nvPicPr>
          <p:cNvPr id="8" name="图片 7"/>
          <p:cNvPicPr>
            <a:picLocks noChangeAspect="1"/>
          </p:cNvPicPr>
          <p:nvPr/>
        </p:nvPicPr>
        <p:blipFill>
          <a:blip r:embed="rId5"/>
          <a:stretch>
            <a:fillRect/>
          </a:stretch>
        </p:blipFill>
        <p:spPr>
          <a:xfrm>
            <a:off x="6289675" y="2588260"/>
            <a:ext cx="4130040" cy="914400"/>
          </a:xfrm>
          <a:prstGeom prst="rect">
            <a:avLst/>
          </a:prstGeom>
        </p:spPr>
      </p:pic>
      <p:pic>
        <p:nvPicPr>
          <p:cNvPr id="9" name="图片 8"/>
          <p:cNvPicPr>
            <a:picLocks noChangeAspect="1"/>
          </p:cNvPicPr>
          <p:nvPr/>
        </p:nvPicPr>
        <p:blipFill>
          <a:blip r:embed="rId6"/>
          <a:stretch>
            <a:fillRect/>
          </a:stretch>
        </p:blipFill>
        <p:spPr>
          <a:xfrm>
            <a:off x="1496695" y="3521710"/>
            <a:ext cx="4130040" cy="858520"/>
          </a:xfrm>
          <a:prstGeom prst="rect">
            <a:avLst/>
          </a:prstGeom>
        </p:spPr>
      </p:pic>
      <p:pic>
        <p:nvPicPr>
          <p:cNvPr id="11" name="图片 10"/>
          <p:cNvPicPr>
            <a:picLocks noChangeAspect="1"/>
          </p:cNvPicPr>
          <p:nvPr/>
        </p:nvPicPr>
        <p:blipFill>
          <a:blip r:embed="rId7"/>
          <a:stretch>
            <a:fillRect/>
          </a:stretch>
        </p:blipFill>
        <p:spPr>
          <a:xfrm>
            <a:off x="6289675" y="3520440"/>
            <a:ext cx="4130040" cy="852805"/>
          </a:xfrm>
          <a:prstGeom prst="rect">
            <a:avLst/>
          </a:prstGeom>
        </p:spPr>
      </p:pic>
      <p:pic>
        <p:nvPicPr>
          <p:cNvPr id="12" name="图片 11"/>
          <p:cNvPicPr>
            <a:picLocks noChangeAspect="1"/>
          </p:cNvPicPr>
          <p:nvPr/>
        </p:nvPicPr>
        <p:blipFill>
          <a:blip r:embed="rId8"/>
          <a:stretch>
            <a:fillRect/>
          </a:stretch>
        </p:blipFill>
        <p:spPr>
          <a:xfrm>
            <a:off x="1496695" y="4390390"/>
            <a:ext cx="4130040" cy="914400"/>
          </a:xfrm>
          <a:prstGeom prst="rect">
            <a:avLst/>
          </a:prstGeom>
        </p:spPr>
      </p:pic>
      <p:pic>
        <p:nvPicPr>
          <p:cNvPr id="13" name="图片 12"/>
          <p:cNvPicPr>
            <a:picLocks noChangeAspect="1"/>
          </p:cNvPicPr>
          <p:nvPr/>
        </p:nvPicPr>
        <p:blipFill>
          <a:blip r:embed="rId9"/>
          <a:stretch>
            <a:fillRect/>
          </a:stretch>
        </p:blipFill>
        <p:spPr>
          <a:xfrm>
            <a:off x="6289675" y="4391025"/>
            <a:ext cx="4130040" cy="914400"/>
          </a:xfrm>
          <a:prstGeom prst="rect">
            <a:avLst/>
          </a:prstGeom>
        </p:spPr>
      </p:pic>
      <p:pic>
        <p:nvPicPr>
          <p:cNvPr id="14" name="图片 13"/>
          <p:cNvPicPr>
            <a:picLocks noChangeAspect="1"/>
          </p:cNvPicPr>
          <p:nvPr/>
        </p:nvPicPr>
        <p:blipFill>
          <a:blip r:embed="rId10"/>
          <a:stretch>
            <a:fillRect/>
          </a:stretch>
        </p:blipFill>
        <p:spPr>
          <a:xfrm>
            <a:off x="1504315" y="5314950"/>
            <a:ext cx="4122420" cy="922020"/>
          </a:xfrm>
          <a:prstGeom prst="rect">
            <a:avLst/>
          </a:prstGeom>
        </p:spPr>
      </p:pic>
      <p:pic>
        <p:nvPicPr>
          <p:cNvPr id="15" name="图片 14"/>
          <p:cNvPicPr>
            <a:picLocks noChangeAspect="1"/>
          </p:cNvPicPr>
          <p:nvPr/>
        </p:nvPicPr>
        <p:blipFill>
          <a:blip r:embed="rId11"/>
          <a:stretch>
            <a:fillRect/>
          </a:stretch>
        </p:blipFill>
        <p:spPr>
          <a:xfrm>
            <a:off x="6289675" y="5309235"/>
            <a:ext cx="4152900" cy="927735"/>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框 4"/>
          <p:cNvSpPr txBox="1"/>
          <p:nvPr/>
        </p:nvSpPr>
        <p:spPr>
          <a:xfrm>
            <a:off x="214143" y="534913"/>
            <a:ext cx="2882348" cy="523220"/>
          </a:xfrm>
          <a:prstGeom prst="rect">
            <a:avLst/>
          </a:prstGeom>
          <a:noFill/>
        </p:spPr>
        <p:txBody>
          <a:bodyPr wrap="square" rtlCol="0">
            <a:spAutoFit/>
          </a:bodyPr>
          <a:lstStyle/>
          <a:p>
            <a:r>
              <a:rPr lang="en-US" altLang="zh-CN" sz="2800" b="1" dirty="0">
                <a:solidFill>
                  <a:schemeClr val="bg1"/>
                </a:solidFill>
                <a:latin typeface="微软雅黑" panose="020B0503020204020204" pitchFamily="34" charset="-122"/>
                <a:ea typeface="微软雅黑" panose="020B0503020204020204" pitchFamily="34" charset="-122"/>
              </a:rPr>
              <a:t>04  </a:t>
            </a:r>
            <a:r>
              <a:rPr lang="zh-CN" altLang="en-US" sz="2800" b="1" dirty="0">
                <a:solidFill>
                  <a:schemeClr val="bg1"/>
                </a:solidFill>
                <a:latin typeface="微软雅黑" panose="020B0503020204020204" pitchFamily="34" charset="-122"/>
                <a:ea typeface="微软雅黑" panose="020B0503020204020204" pitchFamily="34" charset="-122"/>
              </a:rPr>
              <a:t>创新性</a:t>
            </a:r>
            <a:endParaRPr lang="zh-CN" altLang="en-US" sz="2800" dirty="0"/>
          </a:p>
        </p:txBody>
      </p:sp>
      <p:sp>
        <p:nvSpPr>
          <p:cNvPr id="4" name="文本框 3"/>
          <p:cNvSpPr txBox="1"/>
          <p:nvPr>
            <p:custDataLst>
              <p:tags r:id="rId1"/>
            </p:custDataLst>
          </p:nvPr>
        </p:nvSpPr>
        <p:spPr>
          <a:xfrm>
            <a:off x="1092835" y="1500505"/>
            <a:ext cx="2960370" cy="460375"/>
          </a:xfrm>
          <a:prstGeom prst="rect">
            <a:avLst/>
          </a:prstGeom>
          <a:noFill/>
        </p:spPr>
        <p:txBody>
          <a:bodyPr wrap="square" rtlCol="0">
            <a:spAutoFit/>
          </a:bodyPr>
          <a:lstStyle/>
          <a:p>
            <a:r>
              <a:rPr lang="zh-CN" altLang="en-US" sz="2400" b="1" dirty="0">
                <a:solidFill>
                  <a:srgbClr val="0070C0"/>
                </a:solidFill>
                <a:latin typeface="微软雅黑" panose="020B0503020204020204" pitchFamily="34" charset="-122"/>
                <a:ea typeface="微软雅黑" panose="020B0503020204020204" pitchFamily="34" charset="-122"/>
              </a:rPr>
              <a:t>创新点</a:t>
            </a:r>
          </a:p>
        </p:txBody>
      </p:sp>
      <p:sp>
        <p:nvSpPr>
          <p:cNvPr id="18" name="文本框 17"/>
          <p:cNvSpPr txBox="1"/>
          <p:nvPr/>
        </p:nvSpPr>
        <p:spPr>
          <a:xfrm>
            <a:off x="1184910" y="2355850"/>
            <a:ext cx="4394200" cy="3992880"/>
          </a:xfrm>
          <a:prstGeom prst="rect">
            <a:avLst/>
          </a:prstGeom>
          <a:noFill/>
          <a:ln w="28575">
            <a:solidFill>
              <a:schemeClr val="accent1"/>
            </a:solidFill>
          </a:ln>
        </p:spPr>
        <p:txBody>
          <a:bodyPr wrap="square" rtlCol="0">
            <a:noAutofit/>
          </a:bodyPr>
          <a:lstStyle/>
          <a:p>
            <a:pPr marL="285750" indent="-285750">
              <a:lnSpc>
                <a:spcPct val="190000"/>
              </a:lnSpc>
              <a:buFont typeface="Wingdings" panose="05000000000000000000" charset="0"/>
              <a:buChar char="l"/>
            </a:pPr>
            <a:r>
              <a:rPr lang="zh-CN" altLang="en-US" sz="1400" b="1">
                <a:solidFill>
                  <a:srgbClr val="C00000"/>
                </a:solidFill>
                <a:latin typeface="微软雅黑" panose="020B0503020204020204" pitchFamily="34" charset="-122"/>
                <a:ea typeface="微软雅黑" panose="020B0503020204020204" pitchFamily="34" charset="-122"/>
              </a:rPr>
              <a:t>国内首仿，</a:t>
            </a:r>
            <a:r>
              <a:rPr lang="zh-CN" altLang="en-US" sz="1400" b="1">
                <a:latin typeface="微软雅黑" panose="020B0503020204020204" pitchFamily="34" charset="-122"/>
                <a:ea typeface="微软雅黑" panose="020B0503020204020204" pitchFamily="34" charset="-122"/>
              </a:rPr>
              <a:t>填补目前国内聚乙二醇3350类药品治疗成人便秘的市场空白。</a:t>
            </a:r>
          </a:p>
          <a:p>
            <a:pPr marL="285750" indent="-285750">
              <a:lnSpc>
                <a:spcPct val="190000"/>
              </a:lnSpc>
              <a:buFont typeface="Wingdings" panose="05000000000000000000" charset="0"/>
              <a:buChar char="l"/>
            </a:pPr>
            <a:r>
              <a:rPr lang="zh-CN" altLang="en-US" sz="1400" b="1">
                <a:latin typeface="微软雅黑" panose="020B0503020204020204" pitchFamily="34" charset="-122"/>
                <a:ea typeface="微软雅黑" panose="020B0503020204020204" pitchFamily="34" charset="-122"/>
                <a:sym typeface="+mn-ea"/>
              </a:rPr>
              <a:t>研发专利创新：获得“聚乙二醇电解质口服液及其制备方法”、“聚乙二醇电解质制剂中阴阳离子含量的测定方法”专利。</a:t>
            </a:r>
            <a:endParaRPr lang="zh-CN" altLang="en-US" sz="1400" b="1">
              <a:latin typeface="微软雅黑" panose="020B0503020204020204" pitchFamily="34" charset="-122"/>
              <a:ea typeface="微软雅黑" panose="020B0503020204020204" pitchFamily="34" charset="-122"/>
            </a:endParaRPr>
          </a:p>
          <a:p>
            <a:pPr marL="285750" indent="-285750">
              <a:lnSpc>
                <a:spcPct val="190000"/>
              </a:lnSpc>
              <a:buFont typeface="Wingdings" panose="05000000000000000000" charset="0"/>
              <a:buChar char="l"/>
            </a:pPr>
            <a:r>
              <a:rPr lang="en-US" altLang="zh-CN" sz="1400" b="1">
                <a:solidFill>
                  <a:srgbClr val="C00000"/>
                </a:solidFill>
                <a:latin typeface="微软雅黑" panose="020B0503020204020204" pitchFamily="34" charset="-122"/>
                <a:ea typeface="微软雅黑" panose="020B0503020204020204" pitchFamily="34" charset="-122"/>
              </a:rPr>
              <a:t>25ml</a:t>
            </a:r>
            <a:r>
              <a:rPr lang="zh-CN" altLang="en-US" sz="1400" b="1">
                <a:solidFill>
                  <a:srgbClr val="C00000"/>
                </a:solidFill>
                <a:latin typeface="微软雅黑" panose="020B0503020204020204" pitchFamily="34" charset="-122"/>
                <a:ea typeface="微软雅黑" panose="020B0503020204020204" pitchFamily="34" charset="-122"/>
              </a:rPr>
              <a:t>饮水量</a:t>
            </a:r>
            <a:r>
              <a:rPr lang="zh-CN" altLang="en-US" sz="1400" b="1">
                <a:latin typeface="微软雅黑" panose="020B0503020204020204" pitchFamily="34" charset="-122"/>
                <a:ea typeface="微软雅黑" panose="020B0503020204020204" pitchFamily="34" charset="-122"/>
              </a:rPr>
              <a:t>，传统单次饮水量在</a:t>
            </a:r>
            <a:r>
              <a:rPr lang="en-US" altLang="zh-CN" sz="1400" b="1">
                <a:latin typeface="微软雅黑" panose="020B0503020204020204" pitchFamily="34" charset="-122"/>
                <a:ea typeface="微软雅黑" panose="020B0503020204020204" pitchFamily="34" charset="-122"/>
              </a:rPr>
              <a:t>125ml</a:t>
            </a:r>
            <a:r>
              <a:rPr lang="zh-CN" altLang="en-US" sz="1400" b="1">
                <a:latin typeface="微软雅黑" panose="020B0503020204020204" pitchFamily="34" charset="-122"/>
                <a:ea typeface="微软雅黑" panose="020B0503020204020204" pitchFamily="34" charset="-122"/>
              </a:rPr>
              <a:t>以上。</a:t>
            </a:r>
          </a:p>
          <a:p>
            <a:pPr marL="285750" indent="-285750">
              <a:lnSpc>
                <a:spcPct val="190000"/>
              </a:lnSpc>
              <a:buFont typeface="Wingdings" panose="05000000000000000000" charset="0"/>
              <a:buChar char="l"/>
            </a:pPr>
            <a:r>
              <a:rPr lang="zh-CN" altLang="en-US" sz="1400" b="1">
                <a:solidFill>
                  <a:srgbClr val="C00000"/>
                </a:solidFill>
                <a:latin typeface="微软雅黑" panose="020B0503020204020204" pitchFamily="34" charset="-122"/>
                <a:ea typeface="微软雅黑" panose="020B0503020204020204" pitchFamily="34" charset="-122"/>
                <a:sym typeface="+mn-ea"/>
              </a:rPr>
              <a:t>口服溶液制剂</a:t>
            </a:r>
            <a:r>
              <a:rPr lang="zh-CN" altLang="en-US" sz="1400" b="1">
                <a:latin typeface="微软雅黑" panose="020B0503020204020204" pitchFamily="34" charset="-122"/>
                <a:ea typeface="微软雅黑" panose="020B0503020204020204" pitchFamily="34" charset="-122"/>
                <a:sym typeface="+mn-ea"/>
              </a:rPr>
              <a:t>，香橙口味，无需配制，袋状包装撕开即服。</a:t>
            </a:r>
            <a:endParaRPr lang="zh-CN" altLang="en-US" sz="1400" b="1">
              <a:latin typeface="微软雅黑" panose="020B0503020204020204" pitchFamily="34" charset="-122"/>
              <a:ea typeface="微软雅黑" panose="020B0503020204020204" pitchFamily="34" charset="-122"/>
            </a:endParaRPr>
          </a:p>
          <a:p>
            <a:pPr marL="285750" indent="-285750">
              <a:lnSpc>
                <a:spcPct val="190000"/>
              </a:lnSpc>
              <a:buFont typeface="Wingdings" panose="05000000000000000000" charset="0"/>
              <a:buChar char="l"/>
            </a:pPr>
            <a:endParaRPr lang="zh-CN" altLang="en-US" sz="1400" b="1">
              <a:latin typeface="微软雅黑" panose="020B0503020204020204" pitchFamily="34" charset="-122"/>
              <a:ea typeface="微软雅黑" panose="020B0503020204020204" pitchFamily="34" charset="-122"/>
            </a:endParaRPr>
          </a:p>
          <a:p>
            <a:pPr marL="285750" indent="-285750">
              <a:lnSpc>
                <a:spcPct val="190000"/>
              </a:lnSpc>
              <a:buFont typeface="Wingdings" panose="05000000000000000000" charset="0"/>
              <a:buChar char="l"/>
            </a:pPr>
            <a:endParaRPr lang="zh-CN" altLang="en-US" sz="1400" b="1">
              <a:latin typeface="微软雅黑" panose="020B0503020204020204" pitchFamily="34" charset="-122"/>
              <a:ea typeface="微软雅黑" panose="020B0503020204020204" pitchFamily="34" charset="-122"/>
            </a:endParaRPr>
          </a:p>
          <a:p>
            <a:pPr marL="285750" indent="-285750">
              <a:lnSpc>
                <a:spcPct val="190000"/>
              </a:lnSpc>
              <a:buFont typeface="Wingdings" panose="05000000000000000000" charset="0"/>
              <a:buChar char="l"/>
            </a:pPr>
            <a:endParaRPr lang="zh-CN" altLang="en-US" sz="1400" dirty="0">
              <a:latin typeface="微软雅黑" panose="020B0503020204020204" pitchFamily="34" charset="-122"/>
              <a:ea typeface="微软雅黑" panose="020B0503020204020204" pitchFamily="34" charset="-122"/>
            </a:endParaRPr>
          </a:p>
          <a:p>
            <a:pPr marL="285750" indent="-285750">
              <a:lnSpc>
                <a:spcPct val="180000"/>
              </a:lnSpc>
              <a:buFont typeface="Wingdings" panose="05000000000000000000" charset="0"/>
              <a:buChar char="l"/>
            </a:pPr>
            <a:endParaRPr lang="zh-CN" altLang="en-US" sz="1400" b="1">
              <a:latin typeface="微软雅黑" panose="020B0503020204020204" pitchFamily="34" charset="-122"/>
              <a:ea typeface="微软雅黑" panose="020B0503020204020204" pitchFamily="34" charset="-122"/>
            </a:endParaRPr>
          </a:p>
        </p:txBody>
      </p:sp>
      <p:sp>
        <p:nvSpPr>
          <p:cNvPr id="19" name="文本框 18"/>
          <p:cNvSpPr txBox="1"/>
          <p:nvPr>
            <p:custDataLst>
              <p:tags r:id="rId2"/>
            </p:custDataLst>
          </p:nvPr>
        </p:nvSpPr>
        <p:spPr>
          <a:xfrm>
            <a:off x="6269355" y="1503045"/>
            <a:ext cx="2960370" cy="460375"/>
          </a:xfrm>
          <a:prstGeom prst="rect">
            <a:avLst/>
          </a:prstGeom>
          <a:noFill/>
        </p:spPr>
        <p:txBody>
          <a:bodyPr wrap="square" rtlCol="0">
            <a:spAutoFit/>
          </a:bodyPr>
          <a:lstStyle/>
          <a:p>
            <a:r>
              <a:rPr lang="zh-CN" altLang="en-US" sz="2400" b="1" dirty="0">
                <a:solidFill>
                  <a:srgbClr val="0070C0"/>
                </a:solidFill>
                <a:latin typeface="微软雅黑" panose="020B0503020204020204" pitchFamily="34" charset="-122"/>
                <a:ea typeface="微软雅黑" panose="020B0503020204020204" pitchFamily="34" charset="-122"/>
              </a:rPr>
              <a:t>创新带来的患者获益</a:t>
            </a:r>
          </a:p>
        </p:txBody>
      </p:sp>
      <p:sp>
        <p:nvSpPr>
          <p:cNvPr id="20" name="文本框 19"/>
          <p:cNvSpPr txBox="1"/>
          <p:nvPr/>
        </p:nvSpPr>
        <p:spPr>
          <a:xfrm>
            <a:off x="6361430" y="2358390"/>
            <a:ext cx="4394200" cy="3990340"/>
          </a:xfrm>
          <a:prstGeom prst="rect">
            <a:avLst/>
          </a:prstGeom>
          <a:noFill/>
          <a:ln w="28575">
            <a:solidFill>
              <a:schemeClr val="accent1"/>
            </a:solidFill>
          </a:ln>
        </p:spPr>
        <p:txBody>
          <a:bodyPr wrap="square" rtlCol="0">
            <a:noAutofit/>
          </a:bodyPr>
          <a:lstStyle/>
          <a:p>
            <a:pPr marL="285750" indent="-285750">
              <a:lnSpc>
                <a:spcPct val="170000"/>
              </a:lnSpc>
              <a:buFont typeface="Wingdings" panose="05000000000000000000" charset="0"/>
              <a:buChar char="l"/>
            </a:pPr>
            <a:r>
              <a:rPr lang="zh-CN" altLang="en-US" sz="1400" b="1" dirty="0">
                <a:latin typeface="微软雅黑" panose="020B0503020204020204" pitchFamily="34" charset="-122"/>
                <a:ea typeface="微软雅黑" panose="020B0503020204020204" pitchFamily="34" charset="-122"/>
                <a:sym typeface="+mn-ea"/>
              </a:rPr>
              <a:t>聚乙二醇（3350）类产品已在国外临床使用20余年，最新一代的一线治疗便秘药品。</a:t>
            </a:r>
            <a:r>
              <a:rPr lang="zh-CN" altLang="en-US" sz="1400" b="1" dirty="0">
                <a:solidFill>
                  <a:srgbClr val="C00000"/>
                </a:solidFill>
                <a:latin typeface="微软雅黑" panose="020B0503020204020204" pitchFamily="34" charset="-122"/>
                <a:ea typeface="微软雅黑" panose="020B0503020204020204" pitchFamily="34" charset="-122"/>
                <a:sym typeface="+mn-ea"/>
              </a:rPr>
              <a:t>国内首仿，治疗慢性便秘患者的新选择。</a:t>
            </a:r>
          </a:p>
          <a:p>
            <a:pPr marL="285750" indent="-285750">
              <a:lnSpc>
                <a:spcPct val="170000"/>
              </a:lnSpc>
              <a:buFont typeface="Wingdings" panose="05000000000000000000" charset="0"/>
              <a:buChar char="l"/>
            </a:pPr>
            <a:r>
              <a:rPr lang="zh-CN" altLang="en-US" sz="1400" b="1" dirty="0">
                <a:latin typeface="微软雅黑" panose="020B0503020204020204" pitchFamily="34" charset="-122"/>
                <a:ea typeface="微软雅黑" panose="020B0503020204020204" pitchFamily="34" charset="-122"/>
                <a:sym typeface="+mn-ea"/>
              </a:rPr>
              <a:t>对于</a:t>
            </a:r>
            <a:r>
              <a:rPr lang="zh-CN" altLang="en-US" sz="1400" b="1" dirty="0">
                <a:solidFill>
                  <a:srgbClr val="C00000"/>
                </a:solidFill>
                <a:latin typeface="微软雅黑" panose="020B0503020204020204" pitchFamily="34" charset="-122"/>
                <a:ea typeface="微软雅黑" panose="020B0503020204020204" pitchFamily="34" charset="-122"/>
                <a:sym typeface="+mn-ea"/>
              </a:rPr>
              <a:t>心衰、慢性肾病、肝功异常或伴腹水需要少量进水的患者</a:t>
            </a:r>
            <a:r>
              <a:rPr lang="zh-CN" altLang="en-US" sz="1400" b="1" dirty="0">
                <a:latin typeface="微软雅黑" panose="020B0503020204020204" pitchFamily="34" charset="-122"/>
                <a:ea typeface="微软雅黑" panose="020B0503020204020204" pitchFamily="34" charset="-122"/>
                <a:sym typeface="+mn-ea"/>
              </a:rPr>
              <a:t>可以有效进行便秘治疗，还可以安全应用于孕产妇便秘患者。</a:t>
            </a:r>
          </a:p>
          <a:p>
            <a:pPr marL="285750" indent="-285750">
              <a:lnSpc>
                <a:spcPct val="170000"/>
              </a:lnSpc>
              <a:buFont typeface="Wingdings" panose="05000000000000000000" charset="0"/>
              <a:buChar char="l"/>
            </a:pPr>
            <a:r>
              <a:rPr lang="zh-CN" altLang="en-US" sz="1400" b="1" dirty="0">
                <a:solidFill>
                  <a:srgbClr val="C00000"/>
                </a:solidFill>
                <a:latin typeface="微软雅黑" panose="020B0503020204020204" pitchFamily="34" charset="-122"/>
                <a:ea typeface="微软雅黑" panose="020B0503020204020204" pitchFamily="34" charset="-122"/>
                <a:sym typeface="+mn-ea"/>
              </a:rPr>
              <a:t>可长期使用</a:t>
            </a:r>
            <a:r>
              <a:rPr lang="zh-CN" altLang="en-US" sz="1400" b="1" dirty="0">
                <a:latin typeface="微软雅黑" panose="020B0503020204020204" pitchFamily="34" charset="-122"/>
                <a:ea typeface="微软雅黑" panose="020B0503020204020204" pitchFamily="34" charset="-122"/>
                <a:sym typeface="+mn-ea"/>
              </a:rPr>
              <a:t>，帮助患者建立正常排便习惯，减少便秘并发症的发生率，同时减少医疗费用支出。</a:t>
            </a:r>
          </a:p>
          <a:p>
            <a:pPr marL="285750" indent="-285750">
              <a:lnSpc>
                <a:spcPct val="170000"/>
              </a:lnSpc>
              <a:buFont typeface="Wingdings" panose="05000000000000000000" charset="0"/>
              <a:buChar char="l"/>
            </a:pPr>
            <a:r>
              <a:rPr lang="zh-CN" altLang="en-US" sz="1400" b="1" dirty="0">
                <a:latin typeface="微软雅黑" panose="020B0503020204020204" pitchFamily="34" charset="-122"/>
                <a:ea typeface="微软雅黑" panose="020B0503020204020204" pitchFamily="34" charset="-122"/>
                <a:sym typeface="+mn-ea"/>
              </a:rPr>
              <a:t>口服溶液剂型，口味更佳，服用便捷，提高患者满意度，依从性。</a:t>
            </a:r>
          </a:p>
          <a:p>
            <a:pPr marL="285750" indent="-285750">
              <a:lnSpc>
                <a:spcPct val="130000"/>
              </a:lnSpc>
              <a:buFont typeface="Wingdings" panose="05000000000000000000" charset="0"/>
              <a:buChar char="l"/>
            </a:pPr>
            <a:endParaRPr lang="zh-CN" altLang="en-US" sz="1400" b="1" dirty="0">
              <a:latin typeface="微软雅黑" panose="020B0503020204020204" pitchFamily="34" charset="-122"/>
              <a:ea typeface="微软雅黑" panose="020B0503020204020204" pitchFamily="34" charset="-122"/>
              <a:sym typeface="+mn-ea"/>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框 4"/>
          <p:cNvSpPr txBox="1"/>
          <p:nvPr/>
        </p:nvSpPr>
        <p:spPr>
          <a:xfrm>
            <a:off x="214143" y="534913"/>
            <a:ext cx="2882348" cy="523220"/>
          </a:xfrm>
          <a:prstGeom prst="rect">
            <a:avLst/>
          </a:prstGeom>
          <a:noFill/>
        </p:spPr>
        <p:txBody>
          <a:bodyPr wrap="square" rtlCol="0">
            <a:spAutoFit/>
          </a:bodyPr>
          <a:lstStyle/>
          <a:p>
            <a:r>
              <a:rPr lang="en-US" altLang="zh-CN" sz="2800" b="1" dirty="0">
                <a:solidFill>
                  <a:schemeClr val="bg1"/>
                </a:solidFill>
                <a:latin typeface="微软雅黑" panose="020B0503020204020204" pitchFamily="34" charset="-122"/>
                <a:ea typeface="微软雅黑" panose="020B0503020204020204" pitchFamily="34" charset="-122"/>
              </a:rPr>
              <a:t>05  </a:t>
            </a:r>
            <a:r>
              <a:rPr lang="zh-CN" altLang="en-US" sz="2800" b="1" dirty="0">
                <a:solidFill>
                  <a:schemeClr val="bg1"/>
                </a:solidFill>
                <a:latin typeface="微软雅黑" panose="020B0503020204020204" pitchFamily="34" charset="-122"/>
                <a:ea typeface="微软雅黑" panose="020B0503020204020204" pitchFamily="34" charset="-122"/>
              </a:rPr>
              <a:t>公平性（一）</a:t>
            </a:r>
            <a:endParaRPr lang="zh-CN" altLang="en-US" sz="2800" dirty="0"/>
          </a:p>
        </p:txBody>
      </p:sp>
      <p:sp>
        <p:nvSpPr>
          <p:cNvPr id="2" name="文本框 1"/>
          <p:cNvSpPr txBox="1"/>
          <p:nvPr/>
        </p:nvSpPr>
        <p:spPr>
          <a:xfrm>
            <a:off x="735330" y="1285875"/>
            <a:ext cx="5182235" cy="2402205"/>
          </a:xfrm>
          <a:prstGeom prst="rect">
            <a:avLst/>
          </a:prstGeom>
          <a:noFill/>
          <a:ln w="28575">
            <a:solidFill>
              <a:schemeClr val="accent1"/>
            </a:solidFill>
          </a:ln>
        </p:spPr>
        <p:txBody>
          <a:bodyPr wrap="square" rtlCol="0">
            <a:noAutofit/>
          </a:bodyPr>
          <a:lstStyle/>
          <a:p>
            <a:pPr algn="ctr">
              <a:lnSpc>
                <a:spcPct val="210000"/>
              </a:lnSpc>
            </a:pPr>
            <a:r>
              <a:rPr lang="zh-CN" altLang="en-US" b="1">
                <a:ln w="28575">
                  <a:noFill/>
                </a:ln>
                <a:solidFill>
                  <a:srgbClr val="0070C0"/>
                </a:solidFill>
                <a:latin typeface="微软雅黑" panose="020B0503020204020204" pitchFamily="34" charset="-122"/>
                <a:ea typeface="微软雅黑" panose="020B0503020204020204" pitchFamily="34" charset="-122"/>
              </a:rPr>
              <a:t>对公共健康的影响</a:t>
            </a:r>
            <a:endParaRPr lang="zh-CN" altLang="en-US" sz="1200" b="1">
              <a:ln w="28575">
                <a:noFill/>
              </a:ln>
              <a:latin typeface="微软雅黑" panose="020B0503020204020204" pitchFamily="34" charset="-122"/>
              <a:ea typeface="微软雅黑" panose="020B0503020204020204" pitchFamily="34" charset="-122"/>
              <a:cs typeface="微软雅黑" panose="020B0503020204020204" pitchFamily="34" charset="-122"/>
            </a:endParaRPr>
          </a:p>
          <a:p>
            <a:pPr marL="285750" indent="-285750">
              <a:lnSpc>
                <a:spcPct val="140000"/>
              </a:lnSpc>
              <a:buFont typeface="Arial" panose="020B0604020202020204" pitchFamily="34" charset="0"/>
              <a:buChar char="•"/>
            </a:pPr>
            <a:r>
              <a:rPr lang="zh-CN" altLang="en-US" sz="1200" b="1">
                <a:ln w="28575">
                  <a:noFill/>
                </a:ln>
                <a:latin typeface="微软雅黑" panose="020B0503020204020204" pitchFamily="34" charset="-122"/>
                <a:ea typeface="微软雅黑" panose="020B0503020204020204" pitchFamily="34" charset="-122"/>
                <a:cs typeface="微软雅黑" panose="020B0503020204020204" pitchFamily="34" charset="-122"/>
              </a:rPr>
              <a:t>有效治疗慢性便秘，安全应用于特殊患者人群，减少并发症发生，</a:t>
            </a:r>
            <a:r>
              <a:rPr lang="zh-CN" altLang="en-US" sz="1200" b="1">
                <a:ln w="28575">
                  <a:noFill/>
                </a:ln>
                <a:solidFill>
                  <a:srgbClr val="C00000"/>
                </a:solidFill>
                <a:latin typeface="微软雅黑" panose="020B0503020204020204" pitchFamily="34" charset="-122"/>
                <a:ea typeface="微软雅黑" panose="020B0503020204020204" pitchFamily="34" charset="-122"/>
                <a:cs typeface="微软雅黑" panose="020B0503020204020204" pitchFamily="34" charset="-122"/>
              </a:rPr>
              <a:t>提高患者生活质量</a:t>
            </a:r>
            <a:r>
              <a:rPr lang="zh-CN" altLang="en-US" sz="1200" b="1">
                <a:ln w="28575">
                  <a:noFill/>
                </a:ln>
                <a:latin typeface="微软雅黑" panose="020B0503020204020204" pitchFamily="34" charset="-122"/>
                <a:ea typeface="微软雅黑" panose="020B0503020204020204" pitchFamily="34" charset="-122"/>
                <a:cs typeface="微软雅黑" panose="020B0503020204020204" pitchFamily="34" charset="-122"/>
              </a:rPr>
              <a:t>。</a:t>
            </a:r>
          </a:p>
          <a:p>
            <a:pPr marL="285750" indent="-285750">
              <a:lnSpc>
                <a:spcPct val="140000"/>
              </a:lnSpc>
              <a:buFont typeface="Arial" panose="020B0604020202020204" pitchFamily="34" charset="0"/>
              <a:buChar char="•"/>
            </a:pPr>
            <a:r>
              <a:rPr lang="zh-CN" altLang="en-US" sz="1200" b="1">
                <a:ln w="28575">
                  <a:noFill/>
                </a:ln>
                <a:latin typeface="微软雅黑" panose="020B0503020204020204" pitchFamily="34" charset="-122"/>
                <a:ea typeface="微软雅黑" panose="020B0503020204020204" pitchFamily="34" charset="-122"/>
                <a:cs typeface="微软雅黑" panose="020B0503020204020204" pitchFamily="34" charset="-122"/>
              </a:rPr>
              <a:t>有效减少，诸如：直肠癌、心梗、脑血管以外的风险。降低便秘并发症引起的死亡率，</a:t>
            </a:r>
            <a:r>
              <a:rPr lang="zh-CN" altLang="en-US" sz="1200" b="1">
                <a:ln w="28575">
                  <a:noFill/>
                </a:ln>
                <a:solidFill>
                  <a:srgbClr val="C00000"/>
                </a:solidFill>
                <a:latin typeface="微软雅黑" panose="020B0503020204020204" pitchFamily="34" charset="-122"/>
                <a:ea typeface="微软雅黑" panose="020B0503020204020204" pitchFamily="34" charset="-122"/>
                <a:cs typeface="微软雅黑" panose="020B0503020204020204" pitchFamily="34" charset="-122"/>
              </a:rPr>
              <a:t>减轻家庭和社会经济负担</a:t>
            </a:r>
            <a:r>
              <a:rPr lang="zh-CN" altLang="en-US" sz="1200" b="1">
                <a:ln w="28575">
                  <a:noFill/>
                </a:ln>
                <a:latin typeface="微软雅黑" panose="020B0503020204020204" pitchFamily="34" charset="-122"/>
                <a:ea typeface="微软雅黑" panose="020B0503020204020204" pitchFamily="34" charset="-122"/>
                <a:cs typeface="微软雅黑" panose="020B0503020204020204" pitchFamily="34" charset="-122"/>
              </a:rPr>
              <a:t>。</a:t>
            </a:r>
          </a:p>
          <a:p>
            <a:pPr marL="285750" indent="-285750">
              <a:lnSpc>
                <a:spcPct val="140000"/>
              </a:lnSpc>
              <a:buFont typeface="Arial" panose="020B0604020202020204" pitchFamily="34" charset="0"/>
              <a:buChar char="•"/>
            </a:pPr>
            <a:r>
              <a:rPr lang="zh-CN" altLang="en-US" sz="1200" b="1">
                <a:ln w="28575">
                  <a:noFill/>
                </a:ln>
                <a:latin typeface="微软雅黑" panose="020B0503020204020204" pitchFamily="34" charset="-122"/>
                <a:ea typeface="微软雅黑" panose="020B0503020204020204" pitchFamily="34" charset="-122"/>
                <a:cs typeface="微软雅黑" panose="020B0503020204020204" pitchFamily="34" charset="-122"/>
              </a:rPr>
              <a:t>有效减少便秘患者造成的抑郁、焦虑等精神疾病，</a:t>
            </a:r>
            <a:r>
              <a:rPr lang="zh-CN" altLang="en-US" sz="1200" b="1">
                <a:ln w="28575">
                  <a:noFill/>
                </a:ln>
                <a:solidFill>
                  <a:srgbClr val="C00000"/>
                </a:solidFill>
                <a:latin typeface="微软雅黑" panose="020B0503020204020204" pitchFamily="34" charset="-122"/>
                <a:ea typeface="微软雅黑" panose="020B0503020204020204" pitchFamily="34" charset="-122"/>
                <a:cs typeface="微软雅黑" panose="020B0503020204020204" pitchFamily="34" charset="-122"/>
              </a:rPr>
              <a:t>有利于身心健康</a:t>
            </a:r>
            <a:r>
              <a:rPr lang="zh-CN" altLang="en-US" sz="1200" b="1">
                <a:ln w="28575">
                  <a:noFill/>
                </a:ln>
                <a:latin typeface="微软雅黑" panose="020B0503020204020204" pitchFamily="34" charset="-122"/>
                <a:ea typeface="微软雅黑" panose="020B0503020204020204" pitchFamily="34" charset="-122"/>
                <a:cs typeface="微软雅黑" panose="020B0503020204020204" pitchFamily="34" charset="-122"/>
              </a:rPr>
              <a:t>。</a:t>
            </a:r>
          </a:p>
          <a:p>
            <a:pPr marL="285750" indent="-285750">
              <a:lnSpc>
                <a:spcPct val="140000"/>
              </a:lnSpc>
              <a:buFont typeface="Arial" panose="020B0604020202020204" pitchFamily="34" charset="0"/>
              <a:buChar char="•"/>
            </a:pPr>
            <a:r>
              <a:rPr lang="zh-CN" altLang="en-US" sz="1400" b="1">
                <a:ln w="28575">
                  <a:noFill/>
                </a:ln>
                <a:solidFill>
                  <a:srgbClr val="C00000"/>
                </a:solidFill>
                <a:latin typeface="微软雅黑" panose="020B0503020204020204" pitchFamily="34" charset="-122"/>
                <a:ea typeface="微软雅黑" panose="020B0503020204020204" pitchFamily="34" charset="-122"/>
                <a:cs typeface="微软雅黑" panose="020B0503020204020204" pitchFamily="34" charset="-122"/>
              </a:rPr>
              <a:t>减少患者经济和社会负担。营造和谐健康中国！</a:t>
            </a:r>
          </a:p>
        </p:txBody>
      </p:sp>
      <p:sp>
        <p:nvSpPr>
          <p:cNvPr id="4" name="文本框 3"/>
          <p:cNvSpPr txBox="1"/>
          <p:nvPr/>
        </p:nvSpPr>
        <p:spPr>
          <a:xfrm>
            <a:off x="6125845" y="1285875"/>
            <a:ext cx="5182235" cy="2402205"/>
          </a:xfrm>
          <a:prstGeom prst="rect">
            <a:avLst/>
          </a:prstGeom>
          <a:noFill/>
          <a:ln w="28575">
            <a:solidFill>
              <a:schemeClr val="accent1"/>
            </a:solidFill>
          </a:ln>
        </p:spPr>
        <p:txBody>
          <a:bodyPr wrap="square" rtlCol="0">
            <a:noAutofit/>
          </a:bodyPr>
          <a:lstStyle/>
          <a:p>
            <a:pPr algn="ctr">
              <a:lnSpc>
                <a:spcPct val="220000"/>
              </a:lnSpc>
              <a:buClrTx/>
              <a:buSzTx/>
              <a:buFontTx/>
            </a:pPr>
            <a:r>
              <a:rPr lang="zh-CN" altLang="en-US" b="1">
                <a:ln w="28575">
                  <a:noFill/>
                </a:ln>
                <a:solidFill>
                  <a:srgbClr val="0070C0"/>
                </a:solidFill>
                <a:latin typeface="微软雅黑" panose="020B0503020204020204" pitchFamily="34" charset="-122"/>
                <a:ea typeface="微软雅黑" panose="020B0503020204020204" pitchFamily="34" charset="-122"/>
              </a:rPr>
              <a:t>符合“保基本”原则</a:t>
            </a:r>
            <a:endParaRPr lang="zh-CN" altLang="en-US" sz="1200" b="1">
              <a:ln w="28575">
                <a:noFill/>
              </a:ln>
              <a:latin typeface="微软雅黑" panose="020B0503020204020204" pitchFamily="34" charset="-122"/>
              <a:ea typeface="微软雅黑" panose="020B0503020204020204" pitchFamily="34" charset="-122"/>
              <a:cs typeface="微软雅黑" panose="020B0503020204020204" pitchFamily="34" charset="-122"/>
            </a:endParaRPr>
          </a:p>
          <a:p>
            <a:pPr marL="285750" indent="-285750" algn="l">
              <a:lnSpc>
                <a:spcPct val="210000"/>
              </a:lnSpc>
              <a:buClrTx/>
              <a:buSzTx/>
              <a:buFont typeface="Arial" panose="020B0604020202020204" pitchFamily="34" charset="0"/>
              <a:buChar char="•"/>
            </a:pPr>
            <a:r>
              <a:rPr lang="zh-CN" altLang="en-US" sz="1200" b="1">
                <a:ln w="28575">
                  <a:noFill/>
                </a:ln>
                <a:solidFill>
                  <a:srgbClr val="C00000"/>
                </a:solidFill>
                <a:latin typeface="微软雅黑" panose="020B0503020204020204" pitchFamily="34" charset="-122"/>
                <a:ea typeface="微软雅黑" panose="020B0503020204020204" pitchFamily="34" charset="-122"/>
                <a:cs typeface="微软雅黑" panose="020B0503020204020204" pitchFamily="34" charset="-122"/>
              </a:rPr>
              <a:t>可替代乳果糖口服溶液、聚乙二醇4000散、其他PEG4000类产品</a:t>
            </a:r>
            <a:r>
              <a:rPr lang="zh-CN" altLang="en-US" sz="1200" b="1">
                <a:ln w="28575">
                  <a:noFill/>
                </a:ln>
                <a:latin typeface="微软雅黑" panose="020B0503020204020204" pitchFamily="34" charset="-122"/>
                <a:ea typeface="微软雅黑" panose="020B0503020204020204" pitchFamily="34" charset="-122"/>
                <a:cs typeface="微软雅黑" panose="020B0503020204020204" pitchFamily="34" charset="-122"/>
              </a:rPr>
              <a:t>，药效更优，不良反应更少，成为治疗慢性便秘，特别是心肝肾以及孕产妇便秘患者的临床必须用药。  </a:t>
            </a:r>
          </a:p>
          <a:p>
            <a:pPr marL="285750" indent="-285750" algn="l">
              <a:lnSpc>
                <a:spcPct val="210000"/>
              </a:lnSpc>
              <a:buClrTx/>
              <a:buSzTx/>
              <a:buFont typeface="Arial" panose="020B0604020202020204" pitchFamily="34" charset="0"/>
              <a:buChar char="•"/>
            </a:pPr>
            <a:r>
              <a:rPr lang="zh-CN" altLang="en-US" sz="1200" b="1">
                <a:ln w="28575">
                  <a:noFill/>
                </a:ln>
                <a:latin typeface="微软雅黑" panose="020B0503020204020204" pitchFamily="34" charset="-122"/>
                <a:ea typeface="微软雅黑" panose="020B0503020204020204" pitchFamily="34" charset="-122"/>
                <a:cs typeface="微软雅黑" panose="020B0503020204020204" pitchFamily="34" charset="-122"/>
              </a:rPr>
              <a:t>治疗费用合理，优异的治疗效果也可</a:t>
            </a:r>
            <a:r>
              <a:rPr lang="zh-CN" altLang="en-US" sz="1200" b="1">
                <a:ln w="28575">
                  <a:noFill/>
                </a:ln>
                <a:solidFill>
                  <a:srgbClr val="C00000"/>
                </a:solidFill>
                <a:latin typeface="微软雅黑" panose="020B0503020204020204" pitchFamily="34" charset="-122"/>
                <a:ea typeface="微软雅黑" panose="020B0503020204020204" pitchFamily="34" charset="-122"/>
                <a:cs typeface="微软雅黑" panose="020B0503020204020204" pitchFamily="34" charset="-122"/>
              </a:rPr>
              <a:t>降低整体医疗费用支出</a:t>
            </a:r>
            <a:r>
              <a:rPr lang="zh-CN" altLang="en-US" sz="1200" b="1">
                <a:ln w="28575">
                  <a:noFill/>
                </a:ln>
                <a:latin typeface="微软雅黑" panose="020B0503020204020204" pitchFamily="34" charset="-122"/>
                <a:ea typeface="微软雅黑" panose="020B0503020204020204" pitchFamily="34" charset="-122"/>
                <a:cs typeface="微软雅黑" panose="020B0503020204020204" pitchFamily="34" charset="-122"/>
              </a:rPr>
              <a:t>。</a:t>
            </a:r>
          </a:p>
        </p:txBody>
      </p:sp>
      <p:sp>
        <p:nvSpPr>
          <p:cNvPr id="7" name="文本框 6"/>
          <p:cNvSpPr txBox="1"/>
          <p:nvPr/>
        </p:nvSpPr>
        <p:spPr>
          <a:xfrm>
            <a:off x="735330" y="3785870"/>
            <a:ext cx="5182235" cy="2908300"/>
          </a:xfrm>
          <a:prstGeom prst="rect">
            <a:avLst/>
          </a:prstGeom>
          <a:noFill/>
          <a:ln w="28575">
            <a:solidFill>
              <a:schemeClr val="accent1"/>
            </a:solidFill>
          </a:ln>
        </p:spPr>
        <p:txBody>
          <a:bodyPr wrap="square" rtlCol="0">
            <a:noAutofit/>
          </a:bodyPr>
          <a:lstStyle/>
          <a:p>
            <a:pPr algn="ctr">
              <a:lnSpc>
                <a:spcPct val="170000"/>
              </a:lnSpc>
            </a:pPr>
            <a:r>
              <a:rPr lang="zh-CN" altLang="en-US" b="1">
                <a:ln w="28575">
                  <a:noFill/>
                </a:ln>
                <a:solidFill>
                  <a:srgbClr val="0070C0"/>
                </a:solidFill>
                <a:latin typeface="微软雅黑" panose="020B0503020204020204" pitchFamily="34" charset="-122"/>
                <a:ea typeface="微软雅黑" panose="020B0503020204020204" pitchFamily="34" charset="-122"/>
              </a:rPr>
              <a:t>弥补目录短板</a:t>
            </a:r>
          </a:p>
          <a:p>
            <a:pPr>
              <a:lnSpc>
                <a:spcPct val="170000"/>
              </a:lnSpc>
            </a:pPr>
            <a:r>
              <a:rPr lang="en-US" altLang="zh-CN" sz="1200" b="1">
                <a:ln w="28575">
                  <a:noFill/>
                </a:ln>
                <a:latin typeface="微软雅黑" panose="020B0503020204020204" pitchFamily="34" charset="-122"/>
                <a:ea typeface="微软雅黑" panose="020B0503020204020204" pitchFamily="34" charset="-122"/>
                <a:cs typeface="微软雅黑" panose="020B0503020204020204" pitchFamily="34" charset="-122"/>
                <a:sym typeface="+mn-ea"/>
              </a:rPr>
              <a:t>1</a:t>
            </a:r>
            <a:r>
              <a:rPr lang="zh-CN" altLang="en-US" sz="1200" b="1">
                <a:ln w="28575">
                  <a:noFill/>
                </a:ln>
                <a:latin typeface="微软雅黑" panose="020B0503020204020204" pitchFamily="34" charset="-122"/>
                <a:ea typeface="微软雅黑" panose="020B0503020204020204" pitchFamily="34" charset="-122"/>
                <a:cs typeface="微软雅黑" panose="020B0503020204020204" pitchFamily="34" charset="-122"/>
                <a:sym typeface="+mn-ea"/>
              </a:rPr>
              <a:t>）弥补了</a:t>
            </a:r>
            <a:r>
              <a:rPr lang="zh-CN" altLang="en-US" sz="1200" b="1">
                <a:ln w="28575">
                  <a:noFill/>
                </a:ln>
                <a:solidFill>
                  <a:srgbClr val="C00000"/>
                </a:solidFill>
                <a:latin typeface="微软雅黑" panose="020B0503020204020204" pitchFamily="34" charset="-122"/>
                <a:ea typeface="微软雅黑" panose="020B0503020204020204" pitchFamily="34" charset="-122"/>
                <a:cs typeface="微软雅黑" panose="020B0503020204020204" pitchFamily="34" charset="-122"/>
                <a:sym typeface="+mn-ea"/>
              </a:rPr>
              <a:t>乳果糖治疗便秘疗效不佳，不能长期使用且不能应用于心肝肾及孕妇</a:t>
            </a:r>
            <a:r>
              <a:rPr lang="zh-CN" altLang="en-US" sz="1200" b="1">
                <a:ln w="28575">
                  <a:noFill/>
                </a:ln>
                <a:latin typeface="微软雅黑" panose="020B0503020204020204" pitchFamily="34" charset="-122"/>
                <a:ea typeface="微软雅黑" panose="020B0503020204020204" pitchFamily="34" charset="-122"/>
                <a:cs typeface="微软雅黑" panose="020B0503020204020204" pitchFamily="34" charset="-122"/>
                <a:sym typeface="+mn-ea"/>
              </a:rPr>
              <a:t>等特殊患者。</a:t>
            </a:r>
          </a:p>
          <a:p>
            <a:pPr>
              <a:lnSpc>
                <a:spcPct val="170000"/>
              </a:lnSpc>
            </a:pPr>
            <a:r>
              <a:rPr lang="en-US" altLang="zh-CN" sz="1200" b="1">
                <a:ln w="28575">
                  <a:noFill/>
                </a:ln>
                <a:latin typeface="微软雅黑" panose="020B0503020204020204" pitchFamily="34" charset="-122"/>
                <a:ea typeface="微软雅黑" panose="020B0503020204020204" pitchFamily="34" charset="-122"/>
                <a:cs typeface="微软雅黑" panose="020B0503020204020204" pitchFamily="34" charset="-122"/>
                <a:sym typeface="+mn-ea"/>
              </a:rPr>
              <a:t>2</a:t>
            </a:r>
            <a:r>
              <a:rPr lang="zh-CN" altLang="en-US" sz="1200" b="1">
                <a:ln w="28575">
                  <a:noFill/>
                </a:ln>
                <a:latin typeface="微软雅黑" panose="020B0503020204020204" pitchFamily="34" charset="-122"/>
                <a:ea typeface="微软雅黑" panose="020B0503020204020204" pitchFamily="34" charset="-122"/>
                <a:cs typeface="微软雅黑" panose="020B0503020204020204" pitchFamily="34" charset="-122"/>
                <a:sym typeface="+mn-ea"/>
              </a:rPr>
              <a:t>）</a:t>
            </a:r>
            <a:r>
              <a:rPr lang="zh-CN" altLang="en-US" sz="1200" b="1">
                <a:ln w="28575">
                  <a:noFill/>
                </a:ln>
                <a:latin typeface="微软雅黑" panose="020B0503020204020204" pitchFamily="34" charset="-122"/>
                <a:ea typeface="微软雅黑" panose="020B0503020204020204" pitchFamily="34" charset="-122"/>
                <a:cs typeface="微软雅黑" panose="020B0503020204020204" pitchFamily="34" charset="-122"/>
              </a:rPr>
              <a:t>弥补了复方聚乙二醇（</a:t>
            </a:r>
            <a:r>
              <a:rPr lang="en-US" altLang="zh-CN" sz="1200" b="1">
                <a:ln w="28575">
                  <a:noFill/>
                </a:ln>
                <a:latin typeface="微软雅黑" panose="020B0503020204020204" pitchFamily="34" charset="-122"/>
                <a:ea typeface="微软雅黑" panose="020B0503020204020204" pitchFamily="34" charset="-122"/>
                <a:cs typeface="微软雅黑" panose="020B0503020204020204" pitchFamily="34" charset="-122"/>
              </a:rPr>
              <a:t>4000</a:t>
            </a:r>
            <a:r>
              <a:rPr lang="zh-CN" altLang="en-US" sz="1200" b="1">
                <a:ln w="28575">
                  <a:noFill/>
                </a:ln>
                <a:latin typeface="微软雅黑" panose="020B0503020204020204" pitchFamily="34" charset="-122"/>
                <a:ea typeface="微软雅黑" panose="020B0503020204020204" pitchFamily="34" charset="-122"/>
                <a:cs typeface="微软雅黑" panose="020B0503020204020204" pitchFamily="34" charset="-122"/>
              </a:rPr>
              <a:t>）电解质散剂</a:t>
            </a:r>
            <a:r>
              <a:rPr lang="zh-CN" altLang="en-US" sz="1200" b="1">
                <a:ln w="28575">
                  <a:noFill/>
                </a:ln>
                <a:solidFill>
                  <a:srgbClr val="C00000"/>
                </a:solidFill>
                <a:latin typeface="微软雅黑" panose="020B0503020204020204" pitchFamily="34" charset="-122"/>
                <a:ea typeface="微软雅黑" panose="020B0503020204020204" pitchFamily="34" charset="-122"/>
                <a:cs typeface="微软雅黑" panose="020B0503020204020204" pitchFamily="34" charset="-122"/>
              </a:rPr>
              <a:t>没有便秘适应症</a:t>
            </a:r>
            <a:r>
              <a:rPr lang="zh-CN" altLang="en-US" sz="1200" b="1">
                <a:ln w="28575">
                  <a:noFill/>
                </a:ln>
                <a:latin typeface="微软雅黑" panose="020B0503020204020204" pitchFamily="34" charset="-122"/>
                <a:ea typeface="微软雅黑" panose="020B0503020204020204" pitchFamily="34" charset="-122"/>
                <a:cs typeface="微软雅黑" panose="020B0503020204020204" pitchFamily="34" charset="-122"/>
              </a:rPr>
              <a:t>的不足。</a:t>
            </a:r>
          </a:p>
          <a:p>
            <a:pPr>
              <a:lnSpc>
                <a:spcPct val="170000"/>
              </a:lnSpc>
            </a:pPr>
            <a:r>
              <a:rPr lang="en-US" altLang="zh-CN" sz="1200" b="1">
                <a:ln w="28575">
                  <a:noFill/>
                </a:ln>
                <a:latin typeface="微软雅黑" panose="020B0503020204020204" pitchFamily="34" charset="-122"/>
                <a:ea typeface="微软雅黑" panose="020B0503020204020204" pitchFamily="34" charset="-122"/>
                <a:cs typeface="微软雅黑" panose="020B0503020204020204" pitchFamily="34" charset="-122"/>
              </a:rPr>
              <a:t>3</a:t>
            </a:r>
            <a:r>
              <a:rPr lang="zh-CN" altLang="en-US" sz="1200" b="1">
                <a:ln w="28575">
                  <a:noFill/>
                </a:ln>
                <a:latin typeface="微软雅黑" panose="020B0503020204020204" pitchFamily="34" charset="-122"/>
                <a:ea typeface="微软雅黑" panose="020B0503020204020204" pitchFamily="34" charset="-122"/>
                <a:cs typeface="微软雅黑" panose="020B0503020204020204" pitchFamily="34" charset="-122"/>
              </a:rPr>
              <a:t>）弥补了单方聚乙二醇</a:t>
            </a:r>
            <a:r>
              <a:rPr lang="en-US" altLang="zh-CN" sz="1200" b="1">
                <a:ln w="28575">
                  <a:noFill/>
                </a:ln>
                <a:latin typeface="微软雅黑" panose="020B0503020204020204" pitchFamily="34" charset="-122"/>
                <a:ea typeface="微软雅黑" panose="020B0503020204020204" pitchFamily="34" charset="-122"/>
                <a:cs typeface="微软雅黑" panose="020B0503020204020204" pitchFamily="34" charset="-122"/>
              </a:rPr>
              <a:t>4000</a:t>
            </a:r>
            <a:r>
              <a:rPr lang="zh-CN" altLang="en-US" sz="1200" b="1">
                <a:ln w="28575">
                  <a:noFill/>
                </a:ln>
                <a:latin typeface="微软雅黑" panose="020B0503020204020204" pitchFamily="34" charset="-122"/>
                <a:ea typeface="微软雅黑" panose="020B0503020204020204" pitchFamily="34" charset="-122"/>
                <a:cs typeface="微软雅黑" panose="020B0503020204020204" pitchFamily="34" charset="-122"/>
              </a:rPr>
              <a:t>散长期使用</a:t>
            </a:r>
            <a:r>
              <a:rPr lang="zh-CN" altLang="en-US" sz="1200" b="1">
                <a:ln w="28575">
                  <a:noFill/>
                </a:ln>
                <a:solidFill>
                  <a:srgbClr val="C00000"/>
                </a:solidFill>
                <a:latin typeface="微软雅黑" panose="020B0503020204020204" pitchFamily="34" charset="-122"/>
                <a:ea typeface="微软雅黑" panose="020B0503020204020204" pitchFamily="34" charset="-122"/>
                <a:cs typeface="微软雅黑" panose="020B0503020204020204" pitchFamily="34" charset="-122"/>
              </a:rPr>
              <a:t>所导致的水电平衡紊乱</a:t>
            </a:r>
            <a:r>
              <a:rPr lang="zh-CN" altLang="en-US" sz="1200" b="1">
                <a:ln w="28575">
                  <a:noFill/>
                </a:ln>
                <a:latin typeface="微软雅黑" panose="020B0503020204020204" pitchFamily="34" charset="-122"/>
                <a:ea typeface="微软雅黑" panose="020B0503020204020204" pitchFamily="34" charset="-122"/>
                <a:cs typeface="微软雅黑" panose="020B0503020204020204" pitchFamily="34" charset="-122"/>
              </a:rPr>
              <a:t>。</a:t>
            </a:r>
          </a:p>
          <a:p>
            <a:pPr>
              <a:lnSpc>
                <a:spcPct val="170000"/>
              </a:lnSpc>
            </a:pPr>
            <a:r>
              <a:rPr lang="en-US" altLang="zh-CN" sz="1200" b="1">
                <a:ln w="28575">
                  <a:noFill/>
                </a:ln>
                <a:latin typeface="微软雅黑" panose="020B0503020204020204" pitchFamily="34" charset="-122"/>
                <a:ea typeface="微软雅黑" panose="020B0503020204020204" pitchFamily="34" charset="-122"/>
                <a:cs typeface="微软雅黑" panose="020B0503020204020204" pitchFamily="34" charset="-122"/>
              </a:rPr>
              <a:t>4</a:t>
            </a:r>
            <a:r>
              <a:rPr lang="zh-CN" altLang="en-US" sz="1200" b="1">
                <a:ln w="28575">
                  <a:noFill/>
                </a:ln>
                <a:latin typeface="微软雅黑" panose="020B0503020204020204" pitchFamily="34" charset="-122"/>
                <a:ea typeface="微软雅黑" panose="020B0503020204020204" pitchFamily="34" charset="-122"/>
                <a:cs typeface="微软雅黑" panose="020B0503020204020204" pitchFamily="34" charset="-122"/>
              </a:rPr>
              <a:t>）目前目录中最新一代PEG3350类产品只有复方聚乙二醇（3350）电解质散。</a:t>
            </a:r>
            <a:r>
              <a:rPr lang="zh-CN" altLang="en-US" sz="1200" b="1">
                <a:ln w="28575">
                  <a:noFill/>
                </a:ln>
                <a:solidFill>
                  <a:srgbClr val="C00000"/>
                </a:solidFill>
                <a:latin typeface="微软雅黑" panose="020B0503020204020204" pitchFamily="34" charset="-122"/>
                <a:ea typeface="微软雅黑" panose="020B0503020204020204" pitchFamily="34" charset="-122"/>
                <a:cs typeface="微软雅黑" panose="020B0503020204020204" pitchFamily="34" charset="-122"/>
              </a:rPr>
              <a:t>填补目录内没有PEG3350类产品治疗成人慢性便秘的空白</a:t>
            </a:r>
            <a:r>
              <a:rPr lang="zh-CN" altLang="en-US" sz="1200" b="1">
                <a:ln w="28575">
                  <a:noFill/>
                </a:ln>
                <a:latin typeface="微软雅黑" panose="020B0503020204020204" pitchFamily="34" charset="-122"/>
                <a:ea typeface="微软雅黑" panose="020B0503020204020204" pitchFamily="34" charset="-122"/>
                <a:cs typeface="微软雅黑" panose="020B0503020204020204" pitchFamily="34" charset="-122"/>
              </a:rPr>
              <a:t>。</a:t>
            </a:r>
          </a:p>
          <a:p>
            <a:pPr>
              <a:lnSpc>
                <a:spcPct val="170000"/>
              </a:lnSpc>
            </a:pPr>
            <a:r>
              <a:rPr lang="en-US" altLang="zh-CN" sz="1200" b="1">
                <a:ln w="28575">
                  <a:noFill/>
                </a:ln>
                <a:latin typeface="微软雅黑" panose="020B0503020204020204" pitchFamily="34" charset="-122"/>
                <a:ea typeface="微软雅黑" panose="020B0503020204020204" pitchFamily="34" charset="-122"/>
                <a:cs typeface="微软雅黑" panose="020B0503020204020204" pitchFamily="34" charset="-122"/>
              </a:rPr>
              <a:t>5</a:t>
            </a:r>
            <a:r>
              <a:rPr lang="zh-CN" altLang="en-US" sz="1200" b="1">
                <a:ln w="28575">
                  <a:noFill/>
                </a:ln>
                <a:latin typeface="微软雅黑" panose="020B0503020204020204" pitchFamily="34" charset="-122"/>
                <a:ea typeface="微软雅黑" panose="020B0503020204020204" pitchFamily="34" charset="-122"/>
                <a:cs typeface="微软雅黑" panose="020B0503020204020204" pitchFamily="34" charset="-122"/>
              </a:rPr>
              <a:t>）口味改善，香橙口味，患者依从性好，满足部分患者特殊需求。</a:t>
            </a:r>
          </a:p>
          <a:p>
            <a:endParaRPr lang="zh-CN" altLang="en-US" sz="1200" b="1">
              <a:ln w="28575">
                <a:noFill/>
              </a:ln>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9" name="文本框 8"/>
          <p:cNvSpPr txBox="1"/>
          <p:nvPr/>
        </p:nvSpPr>
        <p:spPr>
          <a:xfrm>
            <a:off x="6125845" y="3785870"/>
            <a:ext cx="5182235" cy="2907665"/>
          </a:xfrm>
          <a:prstGeom prst="rect">
            <a:avLst/>
          </a:prstGeom>
          <a:noFill/>
          <a:ln w="28575">
            <a:solidFill>
              <a:schemeClr val="accent1"/>
            </a:solidFill>
          </a:ln>
        </p:spPr>
        <p:txBody>
          <a:bodyPr wrap="square" rtlCol="0">
            <a:noAutofit/>
          </a:bodyPr>
          <a:lstStyle/>
          <a:p>
            <a:pPr algn="ctr">
              <a:lnSpc>
                <a:spcPct val="190000"/>
              </a:lnSpc>
              <a:buClrTx/>
              <a:buSzTx/>
              <a:buFontTx/>
            </a:pPr>
            <a:r>
              <a:rPr lang="zh-CN" altLang="en-US" b="1">
                <a:ln w="28575">
                  <a:noFill/>
                </a:ln>
                <a:solidFill>
                  <a:srgbClr val="0070C0"/>
                </a:solidFill>
                <a:latin typeface="微软雅黑" panose="020B0503020204020204" pitchFamily="34" charset="-122"/>
                <a:ea typeface="微软雅黑" panose="020B0503020204020204" pitchFamily="34" charset="-122"/>
              </a:rPr>
              <a:t>临床管理便利</a:t>
            </a:r>
          </a:p>
          <a:p>
            <a:pPr>
              <a:lnSpc>
                <a:spcPct val="390000"/>
              </a:lnSpc>
            </a:pPr>
            <a:r>
              <a:rPr lang="zh-CN" altLang="en-US" sz="1200" b="1">
                <a:ln w="28575">
                  <a:noFill/>
                </a:ln>
                <a:latin typeface="微软雅黑" panose="020B0503020204020204" pitchFamily="34" charset="-122"/>
                <a:ea typeface="微软雅黑" panose="020B0503020204020204" pitchFamily="34" charset="-122"/>
                <a:cs typeface="微软雅黑" panose="020B0503020204020204" pitchFamily="34" charset="-122"/>
              </a:rPr>
              <a:t>1）单一便秘适应症，</a:t>
            </a:r>
            <a:r>
              <a:rPr lang="zh-CN" altLang="en-US" sz="1200" b="1">
                <a:ln w="28575">
                  <a:noFill/>
                </a:ln>
                <a:solidFill>
                  <a:srgbClr val="C00000"/>
                </a:solidFill>
                <a:latin typeface="微软雅黑" panose="020B0503020204020204" pitchFamily="34" charset="-122"/>
                <a:ea typeface="微软雅黑" panose="020B0503020204020204" pitchFamily="34" charset="-122"/>
                <a:cs typeface="微软雅黑" panose="020B0503020204020204" pitchFamily="34" charset="-122"/>
              </a:rPr>
              <a:t>不会发生滥用药物风险或超说明书用药</a:t>
            </a:r>
            <a:r>
              <a:rPr lang="zh-CN" altLang="en-US" sz="1200" b="1">
                <a:ln w="28575">
                  <a:noFill/>
                </a:ln>
                <a:latin typeface="微软雅黑" panose="020B0503020204020204" pitchFamily="34" charset="-122"/>
                <a:ea typeface="微软雅黑" panose="020B0503020204020204" pitchFamily="34" charset="-122"/>
                <a:cs typeface="微软雅黑" panose="020B0503020204020204" pitchFamily="34" charset="-122"/>
              </a:rPr>
              <a:t>的可能。</a:t>
            </a:r>
          </a:p>
          <a:p>
            <a:pPr>
              <a:lnSpc>
                <a:spcPct val="390000"/>
              </a:lnSpc>
            </a:pPr>
            <a:r>
              <a:rPr lang="en-US" altLang="zh-CN" sz="1200" b="1">
                <a:ln w="28575">
                  <a:noFill/>
                </a:ln>
                <a:latin typeface="微软雅黑" panose="020B0503020204020204" pitchFamily="34" charset="-122"/>
                <a:ea typeface="微软雅黑" panose="020B0503020204020204" pitchFamily="34" charset="-122"/>
                <a:cs typeface="微软雅黑" panose="020B0503020204020204" pitchFamily="34" charset="-122"/>
              </a:rPr>
              <a:t>2</a:t>
            </a:r>
            <a:r>
              <a:rPr lang="zh-CN" altLang="en-US" sz="1200" b="1">
                <a:ln w="28575">
                  <a:noFill/>
                </a:ln>
                <a:latin typeface="微软雅黑" panose="020B0503020204020204" pitchFamily="34" charset="-122"/>
                <a:ea typeface="微软雅黑" panose="020B0503020204020204" pitchFamily="34" charset="-122"/>
                <a:cs typeface="微软雅黑" panose="020B0503020204020204" pitchFamily="34" charset="-122"/>
              </a:rPr>
              <a:t>）</a:t>
            </a:r>
            <a:r>
              <a:rPr lang="zh-CN" altLang="en-US" sz="1200" b="1">
                <a:ln w="28575">
                  <a:noFill/>
                </a:ln>
                <a:solidFill>
                  <a:srgbClr val="C00000"/>
                </a:solidFill>
                <a:latin typeface="微软雅黑" panose="020B0503020204020204" pitchFamily="34" charset="-122"/>
                <a:ea typeface="微软雅黑" panose="020B0503020204020204" pitchFamily="34" charset="-122"/>
                <a:cs typeface="微软雅黑" panose="020B0503020204020204" pitchFamily="34" charset="-122"/>
              </a:rPr>
              <a:t>欧美及国内权威一线推荐</a:t>
            </a:r>
            <a:r>
              <a:rPr lang="zh-CN" altLang="en-US" sz="1200" b="1">
                <a:ln w="28575">
                  <a:noFill/>
                </a:ln>
                <a:latin typeface="微软雅黑" panose="020B0503020204020204" pitchFamily="34" charset="-122"/>
                <a:ea typeface="微软雅黑" panose="020B0503020204020204" pitchFamily="34" charset="-122"/>
                <a:cs typeface="微软雅黑" panose="020B0503020204020204" pitchFamily="34" charset="-122"/>
              </a:rPr>
              <a:t>，安全有效，无明显不良反应。</a:t>
            </a:r>
          </a:p>
          <a:p>
            <a:pPr>
              <a:lnSpc>
                <a:spcPct val="390000"/>
              </a:lnSpc>
            </a:pPr>
            <a:r>
              <a:rPr lang="en-US" altLang="zh-CN" sz="1200" b="1">
                <a:ln w="28575">
                  <a:noFill/>
                </a:ln>
                <a:latin typeface="微软雅黑" panose="020B0503020204020204" pitchFamily="34" charset="-122"/>
                <a:ea typeface="微软雅黑" panose="020B0503020204020204" pitchFamily="34" charset="-122"/>
                <a:cs typeface="微软雅黑" panose="020B0503020204020204" pitchFamily="34" charset="-122"/>
              </a:rPr>
              <a:t>3</a:t>
            </a:r>
            <a:r>
              <a:rPr lang="zh-CN" altLang="en-US" sz="1200" b="1">
                <a:ln w="28575">
                  <a:noFill/>
                </a:ln>
                <a:latin typeface="微软雅黑" panose="020B0503020204020204" pitchFamily="34" charset="-122"/>
                <a:ea typeface="微软雅黑" panose="020B0503020204020204" pitchFamily="34" charset="-122"/>
                <a:cs typeface="微软雅黑" panose="020B0503020204020204" pitchFamily="34" charset="-122"/>
              </a:rPr>
              <a:t>）常温运输和贮藏，方便管理。</a:t>
            </a:r>
          </a:p>
        </p:txBody>
      </p:sp>
    </p:spTree>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KSO_WPP_MARK_KEY" val="8356c19a-876a-49f1-9bf8-2a70ae0305a3"/>
  <p:tag name="COMMONDATA" val="eyJoZGlkIjoiNjZhMzRkZjNjYzUxODQ1NjQ5YzM2NDhmNWNiNTI0MTkifQ=="/>
</p:tagLst>
</file>

<file path=ppt/tags/tag1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3.0"/>
  <p:tag name="KSO_WM_BEAUTIFY_FLAG" val="#wm#"/>
</p:tagLst>
</file>

<file path=ppt/tags/tag1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3.0"/>
  <p:tag name="KSO_WM_BEAUTIFY_FLAG" val="#wm#"/>
</p:tagLst>
</file>

<file path=ppt/tags/tag12.xml><?xml version="1.0" encoding="utf-8"?>
<p:tagLst xmlns:a="http://schemas.openxmlformats.org/drawingml/2006/main" xmlns:r="http://schemas.openxmlformats.org/officeDocument/2006/relationships" xmlns:p="http://schemas.openxmlformats.org/presentationml/2006/main">
  <p:tag name="KSO_WM_UNIT_TABLE_BEAUTIFY" val="smartTable{e3a20a31-0b82-44b7-b11d-1dfc8d9bd4fd}"/>
  <p:tag name="TABLE_ENDDRAG_ORIGIN_RECT" val="409*326"/>
  <p:tag name="TABLE_ENDDRAG_RECT" val="29*108*409*326"/>
</p:tagLst>
</file>

<file path=ppt/tags/tag1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3.xml><?xml version="1.0" encoding="utf-8"?>
<p:tagLst xmlns:a="http://schemas.openxmlformats.org/drawingml/2006/main" xmlns:r="http://schemas.openxmlformats.org/officeDocument/2006/relationships" xmlns:p="http://schemas.openxmlformats.org/presentationml/2006/main">
  <p:tag name="KSO_WM_UNIT_VALUE" val="1311*1311"/>
  <p:tag name="KSO_WM_UNIT_HIGHLIGHT" val="0"/>
  <p:tag name="KSO_WM_UNIT_COMPATIBLE" val="0"/>
  <p:tag name="KSO_WM_UNIT_DIAGRAM_ISNUMVISUAL" val="0"/>
  <p:tag name="KSO_WM_UNIT_DIAGRAM_ISREFERUNIT" val="0"/>
  <p:tag name="KSO_WM_UNIT_TYPE" val="d"/>
  <p:tag name="KSO_WM_UNIT_INDEX" val="1"/>
  <p:tag name="KSO_WM_UNIT_ID" val="diagram20208174_1*d*1"/>
  <p:tag name="KSO_WM_TEMPLATE_CATEGORY" val="diagram"/>
  <p:tag name="KSO_WM_TEMPLATE_INDEX" val="20208174"/>
  <p:tag name="KSO_WM_UNIT_LAYERLEVEL" val="1"/>
  <p:tag name="KSO_WM_TAG_VERSION" val="1.0"/>
  <p:tag name="KSO_WM_BEAUTIFY_FLAG" val="#wm#"/>
  <p:tag name="KSO_WM_CHIP_GROUPID" val="5e7310da9a230a26b9e88a19"/>
  <p:tag name="KSO_WM_CHIP_XID" val="5e7310da9a230a26b9e88a1a"/>
  <p:tag name="KSO_WM_UNIT_DEC_AREA_ID" val="d057200c90714c938614f6a950e48de2"/>
  <p:tag name="KSO_WM_ASSEMBLE_CHIP_INDEX" val="10024b777e334448bb7d3beaf4c603d4"/>
  <p:tag name="KSO_WM_UNIT_PLACING_PICTURE" val="10024b777e334448bb7d3beaf4c603d4"/>
  <p:tag name="KSO_WM_TEMPLATE_ASSEMBLE_XID" val="5f28c2f0671cac347436e96b"/>
  <p:tag name="KSO_WM_TEMPLATE_ASSEMBLE_GROUPID" val="5f28c2f0671cac347436e96b"/>
</p:tagLst>
</file>

<file path=ppt/tags/tag24.xml><?xml version="1.0" encoding="utf-8"?>
<p:tagLst xmlns:a="http://schemas.openxmlformats.org/drawingml/2006/main" xmlns:r="http://schemas.openxmlformats.org/officeDocument/2006/relationships" xmlns:p="http://schemas.openxmlformats.org/presentationml/2006/main">
  <p:tag name="PA" val="v3.0.1"/>
</p:tagLst>
</file>

<file path=ppt/tags/tag25.xml><?xml version="1.0" encoding="utf-8"?>
<p:tagLst xmlns:a="http://schemas.openxmlformats.org/drawingml/2006/main" xmlns:r="http://schemas.openxmlformats.org/officeDocument/2006/relationships" xmlns:p="http://schemas.openxmlformats.org/presentationml/2006/main">
  <p:tag name="MH" val="20151223201907"/>
  <p:tag name="MH_LIBRARY" val="GRAPHIC"/>
  <p:tag name="MH_ORDER" val="Rectangle 32"/>
</p:tagLst>
</file>

<file path=ppt/tags/tag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3.0"/>
  <p:tag name="KSO_WM_BEAUTIFY_FLAG" val="#wm#"/>
</p:tagLst>
</file>

<file path=ppt/tags/tag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3.0"/>
  <p:tag name="KSO_WM_BEAUTIFY_FLAG" val="#wm#"/>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1736</Words>
  <Application>Microsoft Office PowerPoint</Application>
  <PresentationFormat>宽屏</PresentationFormat>
  <Paragraphs>137</Paragraphs>
  <Slides>10</Slides>
  <Notes>6</Notes>
  <HiddenSlides>0</HiddenSlides>
  <MMClips>0</MMClips>
  <ScaleCrop>false</ScaleCrop>
  <HeadingPairs>
    <vt:vector size="6" baseType="variant">
      <vt:variant>
        <vt:lpstr>已用的字体</vt:lpstr>
      </vt:variant>
      <vt:variant>
        <vt:i4>7</vt:i4>
      </vt:variant>
      <vt:variant>
        <vt:lpstr>主题</vt:lpstr>
      </vt:variant>
      <vt:variant>
        <vt:i4>1</vt:i4>
      </vt:variant>
      <vt:variant>
        <vt:lpstr>幻灯片标题</vt:lpstr>
      </vt:variant>
      <vt:variant>
        <vt:i4>10</vt:i4>
      </vt:variant>
    </vt:vector>
  </HeadingPairs>
  <TitlesOfParts>
    <vt:vector size="18" baseType="lpstr">
      <vt:lpstr>等线</vt:lpstr>
      <vt:lpstr>宋体</vt:lpstr>
      <vt:lpstr>微软雅黑</vt:lpstr>
      <vt:lpstr>Arial</vt:lpstr>
      <vt:lpstr>Calibri</vt:lpstr>
      <vt:lpstr>Times New Roman</vt:lpstr>
      <vt:lpstr>Wingdings</vt:lpstr>
      <vt:lpstr>Office 主题</vt:lpstr>
      <vt:lpstr>复方聚乙二醇（3350）电解质口服溶液  舒亦清®</vt:lpstr>
      <vt:lpstr>目录</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感谢！</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Administrator</dc:creator>
  <cp:lastModifiedBy>Administrator</cp:lastModifiedBy>
  <cp:revision>328</cp:revision>
  <dcterms:created xsi:type="dcterms:W3CDTF">2022-11-01T02:30:00Z</dcterms:created>
  <dcterms:modified xsi:type="dcterms:W3CDTF">2024-07-11T06:45:44Z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2402775B4BB749FD9D4CD19782D92F1E_12</vt:lpwstr>
  </property>
  <property fmtid="{D5CDD505-2E9C-101B-9397-08002B2CF9AE}" pid="3" name="KSOProductBuildVer">
    <vt:lpwstr>2052-12.1.0.17147</vt:lpwstr>
  </property>
</Properties>
</file>