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2"/>
  </p:notesMasterIdLst>
  <p:sldIdLst>
    <p:sldId id="289" r:id="rId3"/>
    <p:sldId id="288" r:id="rId4"/>
    <p:sldId id="259" r:id="rId5"/>
    <p:sldId id="281" r:id="rId6"/>
    <p:sldId id="282" r:id="rId7"/>
    <p:sldId id="283" r:id="rId8"/>
    <p:sldId id="284" r:id="rId9"/>
    <p:sldId id="286" r:id="rId10"/>
    <p:sldId id="287" r:id="rId11"/>
  </p:sldIdLst>
  <p:sldSz cx="12192000" cy="6858000"/>
  <p:notesSz cx="6858000" cy="9144000"/>
  <p:custDataLst>
    <p:tags r:id="rId13"/>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452414D3-F3F0-44A1-B178-546CCF20C7B0}">
          <p14:sldIdLst>
            <p14:sldId id="289"/>
            <p14:sldId id="288"/>
            <p14:sldId id="259"/>
            <p14:sldId id="281"/>
            <p14:sldId id="282"/>
            <p14:sldId id="283"/>
            <p14:sldId id="284"/>
            <p14:sldId id="286"/>
            <p14:sldId id="287"/>
          </p14:sldIdLst>
        </p14:section>
      </p14:sectionLst>
    </p:ext>
    <p:ext uri="{EFAFB233-063F-42B5-8137-9DF3F51BA10A}">
      <p15:sldGuideLst xmlns:p15="http://schemas.microsoft.com/office/powerpoint/2012/main">
        <p15:guide id="1" orient="horz" pos="411">
          <p15:clr>
            <a:srgbClr val="A4A3A4"/>
          </p15:clr>
        </p15:guide>
        <p15:guide id="2" orient="horz" pos="3861">
          <p15:clr>
            <a:srgbClr val="A4A3A4"/>
          </p15:clr>
        </p15:guide>
        <p15:guide id="3" pos="438">
          <p15:clr>
            <a:srgbClr val="A4A3A4"/>
          </p15:clr>
        </p15:guide>
        <p15:guide id="4" pos="72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59B9"/>
    <a:srgbClr val="DAE3F3"/>
    <a:srgbClr val="5B9BD5"/>
    <a:srgbClr val="82C027"/>
    <a:srgbClr val="055122"/>
    <a:srgbClr val="F2F2F2"/>
    <a:srgbClr val="A3B3AC"/>
    <a:srgbClr val="5D796B"/>
    <a:srgbClr val="84A092"/>
    <a:srgbClr val="C1C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599"/>
  </p:normalViewPr>
  <p:slideViewPr>
    <p:cSldViewPr snapToGrid="0">
      <p:cViewPr varScale="1">
        <p:scale>
          <a:sx n="83" d="100"/>
          <a:sy n="83" d="100"/>
        </p:scale>
        <p:origin x="658" y="62"/>
      </p:cViewPr>
      <p:guideLst>
        <p:guide orient="horz" pos="411"/>
        <p:guide orient="horz" pos="3861"/>
        <p:guide pos="438"/>
        <p:guide pos="72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1C7EC-24A0-4844-B8E4-07BCA506FD2A}" type="datetimeFigureOut">
              <a:rPr lang="zh-CN" altLang="en-US" smtClean="0"/>
              <a:t>2024/7/5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EFF96-4E2F-4B14-B322-739104CD3B34}" type="slidenum">
              <a:rPr lang="zh-CN" altLang="en-US" smtClean="0"/>
              <a:t>‹#›</a:t>
            </a:fld>
            <a:endParaRPr lang="zh-CN" altLang="en-US"/>
          </a:p>
        </p:txBody>
      </p:sp>
    </p:spTree>
    <p:extLst>
      <p:ext uri="{BB962C8B-B14F-4D97-AF65-F5344CB8AC3E}">
        <p14:creationId xmlns:p14="http://schemas.microsoft.com/office/powerpoint/2010/main" val="25408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5EFF96-4E2F-4B14-B322-739104CD3B34}" type="slidenum">
              <a:rPr lang="zh-CN" altLang="en-US" smtClean="0"/>
              <a:t>3</a:t>
            </a:fld>
            <a:endParaRPr lang="zh-CN" altLang="en-US"/>
          </a:p>
        </p:txBody>
      </p:sp>
    </p:spTree>
    <p:extLst>
      <p:ext uri="{BB962C8B-B14F-4D97-AF65-F5344CB8AC3E}">
        <p14:creationId xmlns:p14="http://schemas.microsoft.com/office/powerpoint/2010/main" val="148646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5EFF96-4E2F-4B14-B322-739104CD3B34}" type="slidenum">
              <a:rPr lang="zh-CN" altLang="en-US" smtClean="0"/>
              <a:t>9</a:t>
            </a:fld>
            <a:endParaRPr lang="zh-CN" altLang="en-US"/>
          </a:p>
        </p:txBody>
      </p:sp>
    </p:spTree>
    <p:extLst>
      <p:ext uri="{BB962C8B-B14F-4D97-AF65-F5344CB8AC3E}">
        <p14:creationId xmlns:p14="http://schemas.microsoft.com/office/powerpoint/2010/main" val="224815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6D0A7C6-1544-4F5E-B968-AD91461FFC96}" type="datetimeFigureOut">
              <a:rPr lang="zh-CN" altLang="en-US"/>
              <a:t>2024/7/5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71D449B-1D34-4AD7-88FB-1E21DCEF6FF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E3CE2CF-8D60-42E8-8632-274482F4C79F}" type="datetimeFigureOut">
              <a:rPr lang="zh-CN" altLang="en-US"/>
              <a:t>2024/7/5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913FB83-642D-4792-95B4-16C11C0D388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639F5DF-BAC3-4A3A-BE3E-AA6B74E21FCB}" type="datetimeFigureOut">
              <a:rPr lang="zh-CN" altLang="en-US"/>
              <a:t>2024/7/5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3CFE83-5C9F-4143-82C7-EBA58C6A047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D0A7C6-1544-4F5E-B968-AD91461FFC96}"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1D449B-1D34-4AD7-88FB-1E21DCEF6FF2}"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4724706"/>
      </p:ext>
    </p:extLst>
  </p:cSld>
  <p:clrMapOvr>
    <a:masterClrMapping/>
  </p:clrMapOvr>
  <p:transition spd="slow"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DD6262-E615-4301-B501-8406BD7E44D6}"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2F6B83-2718-42FE-B795-6C6A961BF99A}"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83840840"/>
      </p:ext>
    </p:extLst>
  </p:cSld>
  <p:clrMapOvr>
    <a:masterClrMapping/>
  </p:clrMapOvr>
  <p:transition spd="slow"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E513BB-F79F-48C5-A8E2-3F5D2B0D63FB}"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5D24AB-EDF4-4778-B10A-B41AFF1D1A12}"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1811009"/>
      </p:ext>
    </p:extLst>
  </p:cSld>
  <p:clrMapOvr>
    <a:masterClrMapping/>
  </p:clrMapOvr>
  <p:transition spd="slow" advClick="0" advTm="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9FD765-0285-420C-9F36-D978AC1AB09C}"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96D109-D45B-44F1-899D-A5AC334BF3C8}"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94755852"/>
      </p:ext>
    </p:extLst>
  </p:cSld>
  <p:clrMapOvr>
    <a:masterClrMapping/>
  </p:clrMapOvr>
  <p:transition spd="slow" advClick="0" advTm="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6796CC-FC66-42DA-A056-D62ED2CFE3C2}"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2BD775-9186-4933-9D80-ACFD0C4F093E}"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0615970"/>
      </p:ext>
    </p:extLst>
  </p:cSld>
  <p:clrMapOvr>
    <a:masterClrMapping/>
  </p:clrMapOvr>
  <p:transition spd="slow" advClick="0"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1D9C50-7B70-45E8-9E05-EDBAD4BA67F8}"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DC75B0-E1C1-4566-B6D4-D9C189304351}"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8751690"/>
      </p:ext>
    </p:extLst>
  </p:cSld>
  <p:clrMapOvr>
    <a:masterClrMapping/>
  </p:clrMapOvr>
  <p:transition spd="slow" advClick="0" advTm="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90FAA3-2DA1-4690-973F-8A478468A3EF}"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FEBB7E-C37C-43B3-B9A9-E5D188381257}"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5" name="图片 20">
            <a:extLst>
              <a:ext uri="{FF2B5EF4-FFF2-40B4-BE49-F238E27FC236}">
                <a16:creationId xmlns:a16="http://schemas.microsoft.com/office/drawing/2014/main" id="{9841FFDA-C9C5-65FF-5931-766389A10F76}"/>
              </a:ext>
            </a:extLst>
          </p:cNvPr>
          <p:cNvPicPr>
            <a:picLocks noChangeAspect="1"/>
          </p:cNvPicPr>
          <p:nvPr userDrawn="1"/>
        </p:nvPicPr>
        <p:blipFill>
          <a:blip r:embed="rId2" cstate="print"/>
          <a:stretch>
            <a:fillRect/>
          </a:stretch>
        </p:blipFill>
        <p:spPr>
          <a:xfrm>
            <a:off x="10011266" y="95250"/>
            <a:ext cx="1997854" cy="763885"/>
          </a:xfrm>
          <a:prstGeom prst="rect">
            <a:avLst/>
          </a:prstGeom>
        </p:spPr>
      </p:pic>
    </p:spTree>
    <p:extLst>
      <p:ext uri="{BB962C8B-B14F-4D97-AF65-F5344CB8AC3E}">
        <p14:creationId xmlns:p14="http://schemas.microsoft.com/office/powerpoint/2010/main" val="2005936317"/>
      </p:ext>
    </p:extLst>
  </p:cSld>
  <p:clrMapOvr>
    <a:masterClrMapping/>
  </p:clrMapOvr>
  <p:transition spd="slow" advClick="0" advTm="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6CC480-CFA5-4D4B-BCDB-E2DC103B7D77}"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C28AD7-9232-4EB9-9D8B-95DA1FEBA009}"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99210375"/>
      </p:ext>
    </p:extLst>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DD6262-E615-4301-B501-8406BD7E44D6}" type="datetimeFigureOut">
              <a:rPr lang="zh-CN" altLang="en-US"/>
              <a:t>2024/7/5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2F6B83-2718-42FE-B795-6C6A961BF99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EF7DC1-296D-4B8F-9A78-24E4BF367E2E}"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E55D4-28C8-4A5D-81DC-30C8C2DE1752}"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7902478"/>
      </p:ext>
    </p:extLst>
  </p:cSld>
  <p:clrMapOvr>
    <a:masterClrMapping/>
  </p:clrMapOvr>
  <p:transition spd="slow"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CE2CF-8D60-42E8-8632-274482F4C79F}"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13FB83-642D-4792-95B4-16C11C0D388E}"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1480486"/>
      </p:ext>
    </p:extLst>
  </p:cSld>
  <p:clrMapOvr>
    <a:masterClrMapping/>
  </p:clrMapOvr>
  <p:transition spd="slow"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39F5DF-BAC3-4A3A-BE3E-AA6B74E21FCB}"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3CFE83-5C9F-4143-82C7-EBA58C6A0475}"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3151909"/>
      </p:ext>
    </p:extLst>
  </p:cSld>
  <p:clrMapOvr>
    <a:masterClrMapping/>
  </p:clrMapOvr>
  <p:transition spd="slow"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5E513BB-F79F-48C5-A8E2-3F5D2B0D63FB}" type="datetimeFigureOut">
              <a:rPr lang="zh-CN" altLang="en-US"/>
              <a:t>2024/7/5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D24AB-EDF4-4778-B10A-B41AFF1D1A1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29FD765-0285-420C-9F36-D978AC1AB09C}" type="datetimeFigureOut">
              <a:rPr lang="zh-CN" altLang="en-US"/>
              <a:t>2024/7/5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496D109-D45B-44F1-899D-A5AC334BF3C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BE6796CC-FC66-42DA-A056-D62ED2CFE3C2}" type="datetimeFigureOut">
              <a:rPr lang="zh-CN" altLang="en-US"/>
              <a:t>2024/7/5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12BD775-9186-4933-9D80-ACFD0C4F093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11D9C50-7B70-45E8-9E05-EDBAD4BA67F8}" type="datetimeFigureOut">
              <a:rPr lang="zh-CN" altLang="en-US"/>
              <a:t>2024/7/5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DC75B0-E1C1-4566-B6D4-D9C18930435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A90FAA3-2DA1-4690-973F-8A478468A3EF}" type="datetimeFigureOut">
              <a:rPr lang="zh-CN" altLang="en-US"/>
              <a:t>2024/7/5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3FEBB7E-C37C-43B3-B9A9-E5D188381257}" type="slidenum">
              <a:rPr lang="zh-CN" altLang="en-US"/>
              <a:t>‹#›</a:t>
            </a:fld>
            <a:endParaRPr lang="zh-CN" altLang="en-US"/>
          </a:p>
        </p:txBody>
      </p:sp>
      <p:pic>
        <p:nvPicPr>
          <p:cNvPr id="5" name="图片 20"/>
          <p:cNvPicPr>
            <a:picLocks noChangeAspect="1"/>
          </p:cNvPicPr>
          <p:nvPr userDrawn="1"/>
        </p:nvPicPr>
        <p:blipFill>
          <a:blip r:embed="rId2" cstate="print"/>
          <a:stretch>
            <a:fillRect/>
          </a:stretch>
        </p:blipFill>
        <p:spPr>
          <a:xfrm>
            <a:off x="10011266" y="95250"/>
            <a:ext cx="1997854" cy="763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E6CC480-CFA5-4D4B-BCDB-E2DC103B7D77}" type="datetimeFigureOut">
              <a:rPr lang="zh-CN" altLang="en-US"/>
              <a:t>2024/7/5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0C28AD7-9232-4EB9-9D8B-95DA1FEBA00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3EF7DC1-296D-4B8F-9A78-24E4BF367E2E}" type="datetimeFigureOut">
              <a:rPr lang="zh-CN" altLang="en-US"/>
              <a:t>2024/7/5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61E55D4-28C8-4A5D-81DC-30C8C2DE175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F9CB343-8B5F-458F-8B53-ADD385D5DAF4}" type="datetimeFigureOut">
              <a:rPr lang="zh-CN" altLang="en-US"/>
              <a:t>2024/7/5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7B4A464-1A0A-41AE-9307-6DB4A1C8F24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mc:Choice>
    <mc:Fallback xmlns="">
      <p:transition spd="slow"/>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F9CB343-8B5F-458F-8B53-ADD385D5DAF4}"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B4A464-1A0A-41AE-9307-6DB4A1C8F24B}"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572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0607"/>
          </a:xfrm>
          <a:prstGeom prst="rect">
            <a:avLst/>
          </a:prstGeom>
        </p:spPr>
      </p:pic>
    </p:spTree>
    <p:extLst>
      <p:ext uri="{BB962C8B-B14F-4D97-AF65-F5344CB8AC3E}">
        <p14:creationId xmlns:p14="http://schemas.microsoft.com/office/powerpoint/2010/main" val="4235789589"/>
      </p:ext>
    </p:extLst>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终止 4">
            <a:extLst>
              <a:ext uri="{FF2B5EF4-FFF2-40B4-BE49-F238E27FC236}">
                <a16:creationId xmlns:a16="http://schemas.microsoft.com/office/drawing/2014/main" id="{13C7E636-F7FB-0A73-A4A0-FC951DC7614B}"/>
              </a:ext>
            </a:extLst>
          </p:cNvPr>
          <p:cNvSpPr/>
          <p:nvPr/>
        </p:nvSpPr>
        <p:spPr>
          <a:xfrm>
            <a:off x="0" y="609068"/>
            <a:ext cx="2428239" cy="1034657"/>
          </a:xfrm>
          <a:prstGeom prst="flowChartTerminator">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074" name="文本框 3"/>
          <p:cNvSpPr txBox="1">
            <a:spLocks noChangeArrowheads="1"/>
          </p:cNvSpPr>
          <p:nvPr/>
        </p:nvSpPr>
        <p:spPr bwMode="auto">
          <a:xfrm>
            <a:off x="308008" y="772453"/>
            <a:ext cx="1769218" cy="707886"/>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mn-cs"/>
              </a:rPr>
              <a:t> 目  </a:t>
            </a:r>
            <a:r>
              <a:rPr kumimoji="0" lang="zh-CN" altLang="en-US" sz="40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录</a:t>
            </a:r>
          </a:p>
        </p:txBody>
      </p:sp>
      <p:grpSp>
        <p:nvGrpSpPr>
          <p:cNvPr id="12" name="组合 11">
            <a:extLst>
              <a:ext uri="{FF2B5EF4-FFF2-40B4-BE49-F238E27FC236}">
                <a16:creationId xmlns:a16="http://schemas.microsoft.com/office/drawing/2014/main" id="{20F4388E-9C4D-245D-BF7F-D395B3024FCC}"/>
              </a:ext>
            </a:extLst>
          </p:cNvPr>
          <p:cNvGrpSpPr/>
          <p:nvPr/>
        </p:nvGrpSpPr>
        <p:grpSpPr>
          <a:xfrm>
            <a:off x="1920240" y="2089643"/>
            <a:ext cx="3383280" cy="856758"/>
            <a:chOff x="1920240" y="2089643"/>
            <a:chExt cx="3383280" cy="856758"/>
          </a:xfrm>
        </p:grpSpPr>
        <p:sp>
          <p:nvSpPr>
            <p:cNvPr id="10" name="矩形 9">
              <a:extLst>
                <a:ext uri="{FF2B5EF4-FFF2-40B4-BE49-F238E27FC236}">
                  <a16:creationId xmlns:a16="http://schemas.microsoft.com/office/drawing/2014/main" id="{FE4C0BF3-3647-B4D7-6741-AA8B67BF5FC2}"/>
                </a:ext>
              </a:extLst>
            </p:cNvPr>
            <p:cNvSpPr/>
            <p:nvPr/>
          </p:nvSpPr>
          <p:spPr>
            <a:xfrm>
              <a:off x="1920240" y="2089643"/>
              <a:ext cx="3383280" cy="856758"/>
            </a:xfrm>
            <a:prstGeom prst="rect">
              <a:avLst/>
            </a:prstGeom>
            <a:solidFill>
              <a:srgbClr val="3959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5" name="矩形 114">
              <a:extLst>
                <a:ext uri="{FF2B5EF4-FFF2-40B4-BE49-F238E27FC236}">
                  <a16:creationId xmlns:a16="http://schemas.microsoft.com/office/drawing/2014/main" id="{0BFEFA14-3F97-7CD6-4324-6CA156A46FD4}"/>
                </a:ext>
              </a:extLst>
            </p:cNvPr>
            <p:cNvSpPr/>
            <p:nvPr/>
          </p:nvSpPr>
          <p:spPr>
            <a:xfrm>
              <a:off x="2214879" y="2238630"/>
              <a:ext cx="2926081" cy="55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文本框 10">
              <a:extLst>
                <a:ext uri="{FF2B5EF4-FFF2-40B4-BE49-F238E27FC236}">
                  <a16:creationId xmlns:a16="http://schemas.microsoft.com/office/drawing/2014/main" id="{BF81E4C1-ABF5-D221-F30E-879D99664716}"/>
                </a:ext>
              </a:extLst>
            </p:cNvPr>
            <p:cNvSpPr txBox="1"/>
            <p:nvPr/>
          </p:nvSpPr>
          <p:spPr>
            <a:xfrm>
              <a:off x="2214879" y="2287188"/>
              <a:ext cx="300736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01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药品基本信息</a:t>
              </a:r>
            </a:p>
          </p:txBody>
        </p:sp>
      </p:grpSp>
      <p:grpSp>
        <p:nvGrpSpPr>
          <p:cNvPr id="120" name="组合 119">
            <a:extLst>
              <a:ext uri="{FF2B5EF4-FFF2-40B4-BE49-F238E27FC236}">
                <a16:creationId xmlns:a16="http://schemas.microsoft.com/office/drawing/2014/main" id="{90C2C754-233D-4F14-C91C-968677014971}"/>
              </a:ext>
            </a:extLst>
          </p:cNvPr>
          <p:cNvGrpSpPr/>
          <p:nvPr/>
        </p:nvGrpSpPr>
        <p:grpSpPr>
          <a:xfrm>
            <a:off x="6285865" y="2089641"/>
            <a:ext cx="3383280" cy="856758"/>
            <a:chOff x="1920240" y="2089643"/>
            <a:chExt cx="3383280" cy="856758"/>
          </a:xfrm>
        </p:grpSpPr>
        <p:sp>
          <p:nvSpPr>
            <p:cNvPr id="121" name="矩形 120">
              <a:extLst>
                <a:ext uri="{FF2B5EF4-FFF2-40B4-BE49-F238E27FC236}">
                  <a16:creationId xmlns:a16="http://schemas.microsoft.com/office/drawing/2014/main" id="{71483E2B-9D6C-D1C3-C617-01726732EFD5}"/>
                </a:ext>
              </a:extLst>
            </p:cNvPr>
            <p:cNvSpPr/>
            <p:nvPr/>
          </p:nvSpPr>
          <p:spPr>
            <a:xfrm>
              <a:off x="1920240" y="2089643"/>
              <a:ext cx="3383280" cy="856758"/>
            </a:xfrm>
            <a:prstGeom prst="rect">
              <a:avLst/>
            </a:prstGeom>
            <a:solidFill>
              <a:srgbClr val="3959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2" name="矩形 121">
              <a:extLst>
                <a:ext uri="{FF2B5EF4-FFF2-40B4-BE49-F238E27FC236}">
                  <a16:creationId xmlns:a16="http://schemas.microsoft.com/office/drawing/2014/main" id="{8FE442EB-4295-F828-A17A-4418C01BEEB7}"/>
                </a:ext>
              </a:extLst>
            </p:cNvPr>
            <p:cNvSpPr/>
            <p:nvPr/>
          </p:nvSpPr>
          <p:spPr>
            <a:xfrm>
              <a:off x="2214879" y="2238630"/>
              <a:ext cx="2926081" cy="55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3" name="文本框 122">
              <a:extLst>
                <a:ext uri="{FF2B5EF4-FFF2-40B4-BE49-F238E27FC236}">
                  <a16:creationId xmlns:a16="http://schemas.microsoft.com/office/drawing/2014/main" id="{AD4ED61A-30B6-3BBA-E619-51250567816B}"/>
                </a:ext>
              </a:extLst>
            </p:cNvPr>
            <p:cNvSpPr txBox="1"/>
            <p:nvPr/>
          </p:nvSpPr>
          <p:spPr>
            <a:xfrm>
              <a:off x="2214879" y="2287188"/>
              <a:ext cx="300736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02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安全性</a:t>
              </a:r>
            </a:p>
          </p:txBody>
        </p:sp>
      </p:grpSp>
      <p:grpSp>
        <p:nvGrpSpPr>
          <p:cNvPr id="124" name="组合 123">
            <a:extLst>
              <a:ext uri="{FF2B5EF4-FFF2-40B4-BE49-F238E27FC236}">
                <a16:creationId xmlns:a16="http://schemas.microsoft.com/office/drawing/2014/main" id="{95E61C9D-ABB3-C808-959B-96A69097AA7D}"/>
              </a:ext>
            </a:extLst>
          </p:cNvPr>
          <p:cNvGrpSpPr/>
          <p:nvPr/>
        </p:nvGrpSpPr>
        <p:grpSpPr>
          <a:xfrm>
            <a:off x="1920240" y="3343231"/>
            <a:ext cx="3383280" cy="856758"/>
            <a:chOff x="1920240" y="2089643"/>
            <a:chExt cx="3383280" cy="856758"/>
          </a:xfrm>
        </p:grpSpPr>
        <p:sp>
          <p:nvSpPr>
            <p:cNvPr id="125" name="矩形 124">
              <a:extLst>
                <a:ext uri="{FF2B5EF4-FFF2-40B4-BE49-F238E27FC236}">
                  <a16:creationId xmlns:a16="http://schemas.microsoft.com/office/drawing/2014/main" id="{443956FF-9851-3991-4527-D9E684C55D1D}"/>
                </a:ext>
              </a:extLst>
            </p:cNvPr>
            <p:cNvSpPr/>
            <p:nvPr/>
          </p:nvSpPr>
          <p:spPr>
            <a:xfrm>
              <a:off x="1920240" y="2089643"/>
              <a:ext cx="3383280" cy="856758"/>
            </a:xfrm>
            <a:prstGeom prst="rect">
              <a:avLst/>
            </a:prstGeom>
            <a:solidFill>
              <a:srgbClr val="3959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6" name="矩形 125">
              <a:extLst>
                <a:ext uri="{FF2B5EF4-FFF2-40B4-BE49-F238E27FC236}">
                  <a16:creationId xmlns:a16="http://schemas.microsoft.com/office/drawing/2014/main" id="{52B8B6AB-CA52-BDEA-E93B-F19AC1325C50}"/>
                </a:ext>
              </a:extLst>
            </p:cNvPr>
            <p:cNvSpPr/>
            <p:nvPr/>
          </p:nvSpPr>
          <p:spPr>
            <a:xfrm>
              <a:off x="2214879" y="2238630"/>
              <a:ext cx="2926081" cy="55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7" name="文本框 126">
              <a:extLst>
                <a:ext uri="{FF2B5EF4-FFF2-40B4-BE49-F238E27FC236}">
                  <a16:creationId xmlns:a16="http://schemas.microsoft.com/office/drawing/2014/main" id="{4CDC7078-426E-28CA-0C3C-9A58333BDBA5}"/>
                </a:ext>
              </a:extLst>
            </p:cNvPr>
            <p:cNvSpPr txBox="1"/>
            <p:nvPr/>
          </p:nvSpPr>
          <p:spPr>
            <a:xfrm>
              <a:off x="2214879" y="2287188"/>
              <a:ext cx="300736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03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有效性</a:t>
              </a:r>
            </a:p>
          </p:txBody>
        </p:sp>
      </p:grpSp>
      <p:grpSp>
        <p:nvGrpSpPr>
          <p:cNvPr id="128" name="组合 127">
            <a:extLst>
              <a:ext uri="{FF2B5EF4-FFF2-40B4-BE49-F238E27FC236}">
                <a16:creationId xmlns:a16="http://schemas.microsoft.com/office/drawing/2014/main" id="{2A974010-81AC-893F-F94F-0ECEF0E0C891}"/>
              </a:ext>
            </a:extLst>
          </p:cNvPr>
          <p:cNvGrpSpPr/>
          <p:nvPr/>
        </p:nvGrpSpPr>
        <p:grpSpPr>
          <a:xfrm>
            <a:off x="6265546" y="3343231"/>
            <a:ext cx="3383280" cy="856758"/>
            <a:chOff x="1920240" y="2089643"/>
            <a:chExt cx="3383280" cy="856758"/>
          </a:xfrm>
        </p:grpSpPr>
        <p:sp>
          <p:nvSpPr>
            <p:cNvPr id="129" name="矩形 128">
              <a:extLst>
                <a:ext uri="{FF2B5EF4-FFF2-40B4-BE49-F238E27FC236}">
                  <a16:creationId xmlns:a16="http://schemas.microsoft.com/office/drawing/2014/main" id="{F1E5761B-1DDF-0BAB-BA7D-F42346259F3D}"/>
                </a:ext>
              </a:extLst>
            </p:cNvPr>
            <p:cNvSpPr/>
            <p:nvPr/>
          </p:nvSpPr>
          <p:spPr>
            <a:xfrm>
              <a:off x="1920240" y="2089643"/>
              <a:ext cx="3383280" cy="856758"/>
            </a:xfrm>
            <a:prstGeom prst="rect">
              <a:avLst/>
            </a:prstGeom>
            <a:solidFill>
              <a:srgbClr val="3959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0" name="矩形 129">
              <a:extLst>
                <a:ext uri="{FF2B5EF4-FFF2-40B4-BE49-F238E27FC236}">
                  <a16:creationId xmlns:a16="http://schemas.microsoft.com/office/drawing/2014/main" id="{F1E70A4F-D64F-C24A-1A02-34712287C8C7}"/>
                </a:ext>
              </a:extLst>
            </p:cNvPr>
            <p:cNvSpPr/>
            <p:nvPr/>
          </p:nvSpPr>
          <p:spPr>
            <a:xfrm>
              <a:off x="2214879" y="2238630"/>
              <a:ext cx="2926081" cy="55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1" name="文本框 130">
              <a:extLst>
                <a:ext uri="{FF2B5EF4-FFF2-40B4-BE49-F238E27FC236}">
                  <a16:creationId xmlns:a16="http://schemas.microsoft.com/office/drawing/2014/main" id="{65AF4D3A-E88A-5038-F8BC-3D549641378A}"/>
                </a:ext>
              </a:extLst>
            </p:cNvPr>
            <p:cNvSpPr txBox="1"/>
            <p:nvPr/>
          </p:nvSpPr>
          <p:spPr>
            <a:xfrm>
              <a:off x="2214879" y="2287188"/>
              <a:ext cx="3007361" cy="461665"/>
            </a:xfrm>
            <a:prstGeom prst="rect">
              <a:avLst/>
            </a:prstGeom>
            <a:noFill/>
          </p:spPr>
          <p:txBody>
            <a:bodyPr wrap="square" rtlCol="0">
              <a:spAutoFit/>
            </a:bodyPr>
            <a:lstStyle/>
            <a:p>
              <a:pPr lvl="0">
                <a:defRPr/>
              </a:pPr>
              <a:r>
                <a:rPr lang="en-US" altLang="zh-CN" sz="2400" b="1" dirty="0">
                  <a:solidFill>
                    <a:prstClr val="black"/>
                  </a:solidFill>
                  <a:latin typeface="微软雅黑" panose="020B0503020204020204" pitchFamily="34" charset="-122"/>
                  <a:ea typeface="微软雅黑" panose="020B0503020204020204" pitchFamily="34" charset="-122"/>
                </a:rPr>
                <a:t> </a:t>
              </a:r>
              <a:r>
                <a:rPr lang="en-US" altLang="zh-CN" sz="2400" b="1" dirty="0" smtClean="0">
                  <a:solidFill>
                    <a:prstClr val="black"/>
                  </a:solidFill>
                  <a:latin typeface="微软雅黑" panose="020B0503020204020204" pitchFamily="34" charset="-122"/>
                  <a:ea typeface="微软雅黑" panose="020B0503020204020204" pitchFamily="34" charset="-122"/>
                </a:rPr>
                <a:t>  04      </a:t>
              </a:r>
              <a:r>
                <a:rPr lang="zh-CN" altLang="en-US" sz="2400" b="1" dirty="0">
                  <a:solidFill>
                    <a:prstClr val="black"/>
                  </a:solidFill>
                  <a:latin typeface="微软雅黑" panose="020B0503020204020204" pitchFamily="34" charset="-122"/>
                  <a:ea typeface="微软雅黑" panose="020B0503020204020204" pitchFamily="34" charset="-122"/>
                </a:rPr>
                <a:t>创新性</a:t>
              </a:r>
            </a:p>
          </p:txBody>
        </p:sp>
      </p:grpSp>
      <p:grpSp>
        <p:nvGrpSpPr>
          <p:cNvPr id="132" name="组合 131">
            <a:extLst>
              <a:ext uri="{FF2B5EF4-FFF2-40B4-BE49-F238E27FC236}">
                <a16:creationId xmlns:a16="http://schemas.microsoft.com/office/drawing/2014/main" id="{4D580ACD-8A3E-D80B-9E53-2BF0A9943E72}"/>
              </a:ext>
            </a:extLst>
          </p:cNvPr>
          <p:cNvGrpSpPr/>
          <p:nvPr/>
        </p:nvGrpSpPr>
        <p:grpSpPr>
          <a:xfrm>
            <a:off x="1920240" y="4596819"/>
            <a:ext cx="3383280" cy="856758"/>
            <a:chOff x="1920240" y="2089643"/>
            <a:chExt cx="3383280" cy="856758"/>
          </a:xfrm>
        </p:grpSpPr>
        <p:sp>
          <p:nvSpPr>
            <p:cNvPr id="133" name="矩形 132">
              <a:extLst>
                <a:ext uri="{FF2B5EF4-FFF2-40B4-BE49-F238E27FC236}">
                  <a16:creationId xmlns:a16="http://schemas.microsoft.com/office/drawing/2014/main" id="{E55B072C-41F9-276C-DDB8-16E1FD45CF95}"/>
                </a:ext>
              </a:extLst>
            </p:cNvPr>
            <p:cNvSpPr/>
            <p:nvPr/>
          </p:nvSpPr>
          <p:spPr>
            <a:xfrm>
              <a:off x="1920240" y="2089643"/>
              <a:ext cx="3383280" cy="856758"/>
            </a:xfrm>
            <a:prstGeom prst="rect">
              <a:avLst/>
            </a:prstGeom>
            <a:solidFill>
              <a:srgbClr val="3959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4" name="矩形 133">
              <a:extLst>
                <a:ext uri="{FF2B5EF4-FFF2-40B4-BE49-F238E27FC236}">
                  <a16:creationId xmlns:a16="http://schemas.microsoft.com/office/drawing/2014/main" id="{EC0C20E4-F374-B411-4800-39CD3B316D77}"/>
                </a:ext>
              </a:extLst>
            </p:cNvPr>
            <p:cNvSpPr/>
            <p:nvPr/>
          </p:nvSpPr>
          <p:spPr>
            <a:xfrm>
              <a:off x="2214879" y="2238630"/>
              <a:ext cx="2926081" cy="55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5" name="文本框 134">
              <a:extLst>
                <a:ext uri="{FF2B5EF4-FFF2-40B4-BE49-F238E27FC236}">
                  <a16:creationId xmlns:a16="http://schemas.microsoft.com/office/drawing/2014/main" id="{3D29C282-3391-BB6D-EC5C-D2D2A3CF9AEB}"/>
                </a:ext>
              </a:extLst>
            </p:cNvPr>
            <p:cNvSpPr txBox="1"/>
            <p:nvPr/>
          </p:nvSpPr>
          <p:spPr>
            <a:xfrm>
              <a:off x="2214879" y="2287188"/>
              <a:ext cx="3007361" cy="461665"/>
            </a:xfrm>
            <a:prstGeom prst="rect">
              <a:avLst/>
            </a:prstGeom>
            <a:noFill/>
          </p:spPr>
          <p:txBody>
            <a:bodyPr wrap="square" rtlCol="0">
              <a:spAutoFit/>
            </a:bodyPr>
            <a:lstStyle/>
            <a:p>
              <a:pPr lvl="0">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05      </a:t>
              </a:r>
              <a:r>
                <a:rPr lang="zh-CN" altLang="en-US" sz="2400" b="1" dirty="0" smtClean="0">
                  <a:solidFill>
                    <a:prstClr val="black"/>
                  </a:solidFill>
                  <a:latin typeface="微软雅黑" panose="020B0503020204020204" pitchFamily="34" charset="-122"/>
                  <a:ea typeface="微软雅黑" panose="020B0503020204020204" pitchFamily="34" charset="-122"/>
                </a:rPr>
                <a:t>公平性</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6263747"/>
      </p:ext>
    </p:extLst>
  </p:cSld>
  <p:clrMapOvr>
    <a:masterClrMapping/>
  </p:clrMapOvr>
  <p:transition spd="slow" advClick="0"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a:spLocks noChangeArrowheads="1"/>
          </p:cNvSpPr>
          <p:nvPr/>
        </p:nvSpPr>
        <p:spPr bwMode="auto">
          <a:xfrm>
            <a:off x="1868013" y="344190"/>
            <a:ext cx="4546600" cy="658813"/>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3959B9"/>
                </a:solidFill>
                <a:latin typeface="微软雅黑" panose="020B0503020204020204" pitchFamily="34" charset="-122"/>
                <a:ea typeface="微软雅黑" panose="020B0503020204020204" pitchFamily="34" charset="-122"/>
              </a:rPr>
              <a:t>药品基本信息</a:t>
            </a:r>
          </a:p>
        </p:txBody>
      </p:sp>
      <p:sp>
        <p:nvSpPr>
          <p:cNvPr id="23" name="文本框 22"/>
          <p:cNvSpPr txBox="1">
            <a:spLocks noChangeArrowheads="1"/>
          </p:cNvSpPr>
          <p:nvPr/>
        </p:nvSpPr>
        <p:spPr bwMode="auto">
          <a:xfrm>
            <a:off x="439431" y="1033483"/>
            <a:ext cx="11547163"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通用名：</a:t>
            </a:r>
            <a:r>
              <a:rPr lang="zh-CN" altLang="en-US" sz="1700" dirty="0">
                <a:latin typeface="微软雅黑" panose="020B0503020204020204" pitchFamily="34" charset="-122"/>
                <a:ea typeface="微软雅黑" panose="020B0503020204020204" pitchFamily="34" charset="-122"/>
              </a:rPr>
              <a:t>盐酸非索非那定干混悬剂。</a:t>
            </a:r>
            <a:endParaRPr lang="en-US" altLang="zh-CN" sz="17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注册规格：</a:t>
            </a:r>
            <a:r>
              <a:rPr lang="zh-CN" altLang="en-US" sz="1700" dirty="0">
                <a:latin typeface="微软雅黑" panose="020B0503020204020204" pitchFamily="34" charset="-122"/>
                <a:ea typeface="微软雅黑" panose="020B0503020204020204" pitchFamily="34" charset="-122"/>
              </a:rPr>
              <a:t>（</a:t>
            </a:r>
            <a:r>
              <a:rPr lang="en-US" altLang="zh-CN" sz="1700" dirty="0">
                <a:latin typeface="微软雅黑" panose="020B0503020204020204" pitchFamily="34" charset="-122"/>
                <a:ea typeface="微软雅黑" panose="020B0503020204020204" pitchFamily="34" charset="-122"/>
              </a:rPr>
              <a:t>1</a:t>
            </a:r>
            <a:r>
              <a:rPr lang="zh-CN" altLang="en-US" sz="1700" dirty="0">
                <a:latin typeface="微软雅黑" panose="020B0503020204020204" pitchFamily="34" charset="-122"/>
                <a:ea typeface="微软雅黑" panose="020B0503020204020204" pitchFamily="34" charset="-122"/>
              </a:rPr>
              <a:t>）</a:t>
            </a:r>
            <a:r>
              <a:rPr lang="en-US" altLang="zh-CN" sz="1700" dirty="0">
                <a:latin typeface="微软雅黑" panose="020B0503020204020204" pitchFamily="34" charset="-122"/>
                <a:ea typeface="微软雅黑" panose="020B0503020204020204" pitchFamily="34" charset="-122"/>
              </a:rPr>
              <a:t>15mg</a:t>
            </a:r>
            <a:r>
              <a:rPr lang="zh-CN" altLang="en-US" sz="1700" dirty="0">
                <a:latin typeface="微软雅黑" panose="020B0503020204020204" pitchFamily="34" charset="-122"/>
                <a:ea typeface="微软雅黑" panose="020B0503020204020204" pitchFamily="34" charset="-122"/>
              </a:rPr>
              <a:t>；（</a:t>
            </a:r>
            <a:r>
              <a:rPr lang="en-US" altLang="zh-CN" sz="1700" dirty="0">
                <a:latin typeface="微软雅黑" panose="020B0503020204020204" pitchFamily="34" charset="-122"/>
                <a:ea typeface="微软雅黑" panose="020B0503020204020204" pitchFamily="34" charset="-122"/>
              </a:rPr>
              <a:t>2</a:t>
            </a:r>
            <a:r>
              <a:rPr lang="zh-CN" altLang="en-US" sz="1700" dirty="0">
                <a:latin typeface="微软雅黑" panose="020B0503020204020204" pitchFamily="34" charset="-122"/>
                <a:ea typeface="微软雅黑" panose="020B0503020204020204" pitchFamily="34" charset="-122"/>
              </a:rPr>
              <a:t>）</a:t>
            </a:r>
            <a:r>
              <a:rPr lang="en-US" altLang="zh-CN" sz="1700" dirty="0">
                <a:latin typeface="微软雅黑" panose="020B0503020204020204" pitchFamily="34" charset="-122"/>
                <a:ea typeface="微软雅黑" panose="020B0503020204020204" pitchFamily="34" charset="-122"/>
              </a:rPr>
              <a:t>30mg</a:t>
            </a:r>
            <a:r>
              <a:rPr lang="zh-CN" altLang="en-US" sz="1700" dirty="0">
                <a:latin typeface="微软雅黑" panose="020B0503020204020204" pitchFamily="34" charset="-122"/>
                <a:ea typeface="微软雅黑" panose="020B0503020204020204" pitchFamily="34" charset="-122"/>
              </a:rPr>
              <a:t>。</a:t>
            </a:r>
            <a:endParaRPr lang="en-US" altLang="zh-CN" sz="17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中国大陆首次上市时间：</a:t>
            </a:r>
            <a:r>
              <a:rPr lang="en-US" altLang="zh-CN" sz="1700" dirty="0" smtClean="0">
                <a:solidFill>
                  <a:srgbClr val="C00000"/>
                </a:solidFill>
                <a:latin typeface="微软雅黑" panose="020B0503020204020204" pitchFamily="34" charset="-122"/>
                <a:ea typeface="微软雅黑" panose="020B0503020204020204" pitchFamily="34" charset="-122"/>
              </a:rPr>
              <a:t>2024</a:t>
            </a:r>
            <a:r>
              <a:rPr lang="zh-CN" altLang="en-US" sz="1700" dirty="0" smtClean="0">
                <a:solidFill>
                  <a:srgbClr val="C00000"/>
                </a:solidFill>
                <a:latin typeface="微软雅黑" panose="020B0503020204020204" pitchFamily="34" charset="-122"/>
                <a:ea typeface="微软雅黑" panose="020B0503020204020204" pitchFamily="34" charset="-122"/>
              </a:rPr>
              <a:t>年</a:t>
            </a:r>
            <a:r>
              <a:rPr lang="zh-CN" altLang="en-US" sz="1700" dirty="0">
                <a:latin typeface="微软雅黑" panose="020B0503020204020204" pitchFamily="34" charset="-122"/>
                <a:ea typeface="微软雅黑" panose="020B0503020204020204" pitchFamily="34" charset="-122"/>
              </a:rPr>
              <a:t>。</a:t>
            </a:r>
            <a:endParaRPr lang="en-US" altLang="zh-CN" sz="17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目前大陆地区同通用名药品的上市情况</a:t>
            </a:r>
            <a:r>
              <a:rPr lang="zh-CN" altLang="en-US" sz="1700" dirty="0">
                <a:solidFill>
                  <a:srgbClr val="002060"/>
                </a:solidFill>
                <a:latin typeface="微软雅黑" panose="020B0503020204020204" pitchFamily="34" charset="-122"/>
                <a:ea typeface="微软雅黑" panose="020B0503020204020204" pitchFamily="34" charset="-122"/>
              </a:rPr>
              <a:t>：</a:t>
            </a:r>
            <a:r>
              <a:rPr lang="zh-CN" altLang="en-US" sz="1700" dirty="0">
                <a:solidFill>
                  <a:srgbClr val="C00000"/>
                </a:solidFill>
                <a:latin typeface="微软雅黑" panose="020B0503020204020204" pitchFamily="34" charset="-122"/>
                <a:ea typeface="微软雅黑" panose="020B0503020204020204" pitchFamily="34" charset="-122"/>
              </a:rPr>
              <a:t>共</a:t>
            </a:r>
            <a:r>
              <a:rPr lang="en-US" altLang="zh-CN" sz="1700" dirty="0">
                <a:solidFill>
                  <a:srgbClr val="C00000"/>
                </a:solidFill>
                <a:latin typeface="微软雅黑" panose="020B0503020204020204" pitchFamily="34" charset="-122"/>
                <a:ea typeface="微软雅黑" panose="020B0503020204020204" pitchFamily="34" charset="-122"/>
              </a:rPr>
              <a:t>1</a:t>
            </a:r>
            <a:r>
              <a:rPr lang="zh-CN" altLang="en-US" sz="1700" dirty="0">
                <a:solidFill>
                  <a:srgbClr val="C00000"/>
                </a:solidFill>
                <a:latin typeface="微软雅黑" panose="020B0503020204020204" pitchFamily="34" charset="-122"/>
                <a:ea typeface="微软雅黑" panose="020B0503020204020204" pitchFamily="34" charset="-122"/>
              </a:rPr>
              <a:t>家</a:t>
            </a:r>
            <a:r>
              <a:rPr lang="zh-CN" altLang="en-US" sz="1700" dirty="0">
                <a:latin typeface="微软雅黑" panose="020B0503020204020204" pitchFamily="34" charset="-122"/>
                <a:ea typeface="微软雅黑" panose="020B0503020204020204" pitchFamily="34" charset="-122"/>
              </a:rPr>
              <a:t>。</a:t>
            </a:r>
            <a:endParaRPr lang="en-US" altLang="zh-CN" sz="17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全球首个上市国家</a:t>
            </a:r>
            <a:r>
              <a:rPr lang="en-US" altLang="zh-CN" sz="1700" b="1" dirty="0">
                <a:solidFill>
                  <a:srgbClr val="002060"/>
                </a:solidFill>
                <a:latin typeface="微软雅黑" panose="020B0503020204020204" pitchFamily="34" charset="-122"/>
                <a:ea typeface="微软雅黑" panose="020B0503020204020204" pitchFamily="34" charset="-122"/>
              </a:rPr>
              <a:t>/</a:t>
            </a:r>
            <a:r>
              <a:rPr lang="zh-CN" altLang="en-US" sz="1700" b="1" dirty="0">
                <a:solidFill>
                  <a:srgbClr val="002060"/>
                </a:solidFill>
                <a:latin typeface="微软雅黑" panose="020B0503020204020204" pitchFamily="34" charset="-122"/>
                <a:ea typeface="微软雅黑" panose="020B0503020204020204" pitchFamily="34" charset="-122"/>
              </a:rPr>
              <a:t>地区及上市时间</a:t>
            </a:r>
            <a:r>
              <a:rPr lang="zh-CN" altLang="en-US" sz="1700" b="1" dirty="0" smtClean="0">
                <a:solidFill>
                  <a:srgbClr val="002060"/>
                </a:solidFill>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日本</a:t>
            </a:r>
            <a:r>
              <a:rPr lang="zh-CN" altLang="en-US" sz="1700" dirty="0" smtClean="0">
                <a:latin typeface="微软雅黑" panose="020B0503020204020204" pitchFamily="34" charset="-122"/>
                <a:ea typeface="微软雅黑" panose="020B0503020204020204" pitchFamily="34" charset="-122"/>
              </a:rPr>
              <a:t>，</a:t>
            </a:r>
            <a:r>
              <a:rPr lang="en-US" altLang="zh-CN" sz="1700" dirty="0" smtClean="0">
                <a:latin typeface="微软雅黑" panose="020B0503020204020204" pitchFamily="34" charset="-122"/>
                <a:ea typeface="微软雅黑" panose="020B0503020204020204" pitchFamily="34" charset="-122"/>
              </a:rPr>
              <a:t>2014</a:t>
            </a:r>
            <a:r>
              <a:rPr lang="zh-CN" altLang="en-US" sz="1700" dirty="0" smtClean="0">
                <a:latin typeface="微软雅黑" panose="020B0503020204020204" pitchFamily="34" charset="-122"/>
                <a:ea typeface="微软雅黑" panose="020B0503020204020204" pitchFamily="34" charset="-122"/>
              </a:rPr>
              <a:t>年</a:t>
            </a:r>
            <a:r>
              <a:rPr lang="zh-CN" altLang="en-US" sz="1700" dirty="0">
                <a:latin typeface="微软雅黑" panose="020B0503020204020204" pitchFamily="34" charset="-122"/>
                <a:ea typeface="微软雅黑" panose="020B0503020204020204" pitchFamily="34" charset="-122"/>
              </a:rPr>
              <a:t>。</a:t>
            </a:r>
            <a:endParaRPr lang="en-US" altLang="zh-CN" sz="17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是否为</a:t>
            </a:r>
            <a:r>
              <a:rPr lang="en-US" altLang="zh-CN" sz="1700" b="1" dirty="0">
                <a:solidFill>
                  <a:srgbClr val="002060"/>
                </a:solidFill>
                <a:latin typeface="微软雅黑" panose="020B0503020204020204" pitchFamily="34" charset="-122"/>
                <a:ea typeface="微软雅黑" panose="020B0503020204020204" pitchFamily="34" charset="-122"/>
              </a:rPr>
              <a:t>OTC</a:t>
            </a:r>
            <a:r>
              <a:rPr lang="zh-CN" altLang="en-US" sz="1700" b="1" dirty="0">
                <a:solidFill>
                  <a:srgbClr val="002060"/>
                </a:solidFill>
                <a:latin typeface="微软雅黑" panose="020B0503020204020204" pitchFamily="34" charset="-122"/>
                <a:ea typeface="微软雅黑" panose="020B0503020204020204" pitchFamily="34" charset="-122"/>
              </a:rPr>
              <a:t>药品</a:t>
            </a:r>
            <a:r>
              <a:rPr lang="zh-CN" altLang="en-US" sz="1700" dirty="0">
                <a:solidFill>
                  <a:srgbClr val="002060"/>
                </a:solidFill>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否。</a:t>
            </a:r>
            <a:endParaRPr lang="en-US" altLang="zh-CN" sz="17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参照药品建议：</a:t>
            </a:r>
            <a:r>
              <a:rPr lang="zh-CN" altLang="en-US" sz="1700" dirty="0">
                <a:latin typeface="微软雅黑" panose="020B0503020204020204" pitchFamily="34" charset="-122"/>
                <a:ea typeface="微软雅黑" panose="020B0503020204020204" pitchFamily="34" charset="-122"/>
              </a:rPr>
              <a:t>地氯雷他定口服溶液。</a:t>
            </a:r>
            <a:endParaRPr lang="en-US" altLang="zh-CN" sz="17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适应症：</a:t>
            </a:r>
            <a:r>
              <a:rPr lang="zh-CN" altLang="en-US" sz="1700" dirty="0">
                <a:latin typeface="微软雅黑" panose="020B0503020204020204" pitchFamily="34" charset="-122"/>
                <a:ea typeface="微软雅黑" panose="020B0503020204020204" pitchFamily="34" charset="-122"/>
              </a:rPr>
              <a:t>季节性过敏性鼻炎：适用于缓解</a:t>
            </a:r>
            <a:r>
              <a:rPr lang="en-US" altLang="zh-CN" sz="1700" dirty="0">
                <a:latin typeface="微软雅黑" panose="020B0503020204020204" pitchFamily="34" charset="-122"/>
                <a:ea typeface="微软雅黑" panose="020B0503020204020204" pitchFamily="34" charset="-122"/>
              </a:rPr>
              <a:t>6</a:t>
            </a:r>
            <a:r>
              <a:rPr lang="zh-CN" altLang="en-US" sz="1700" dirty="0">
                <a:latin typeface="微软雅黑" panose="020B0503020204020204" pitchFamily="34" charset="-122"/>
                <a:ea typeface="微软雅黑" panose="020B0503020204020204" pitchFamily="34" charset="-122"/>
              </a:rPr>
              <a:t>个月以上儿童和成人的季节性过敏性鼻炎的相关症状。如打喷嚏，流鼻涕，鼻、上腭、喉咙发痒，眼睛发痒、潮湿、发红。</a:t>
            </a:r>
          </a:p>
          <a:p>
            <a:pPr algn="just" eaLnBrk="1" hangingPunct="1">
              <a:lnSpc>
                <a:spcPct val="150000"/>
              </a:lnSpc>
            </a:pPr>
            <a:r>
              <a:rPr lang="zh-CN" altLang="en-US" sz="1700" dirty="0">
                <a:latin typeface="微软雅黑" panose="020B0503020204020204" pitchFamily="34" charset="-122"/>
                <a:ea typeface="微软雅黑" panose="020B0503020204020204" pitchFamily="34" charset="-122"/>
              </a:rPr>
              <a:t>慢性特发性荨麻疹：适用于缓解</a:t>
            </a:r>
            <a:r>
              <a:rPr lang="en-US" altLang="zh-CN" sz="1700" dirty="0">
                <a:latin typeface="微软雅黑" panose="020B0503020204020204" pitchFamily="34" charset="-122"/>
                <a:ea typeface="微软雅黑" panose="020B0503020204020204" pitchFamily="34" charset="-122"/>
              </a:rPr>
              <a:t>6</a:t>
            </a:r>
            <a:r>
              <a:rPr lang="zh-CN" altLang="en-US" sz="1700" dirty="0">
                <a:latin typeface="微软雅黑" panose="020B0503020204020204" pitchFamily="34" charset="-122"/>
                <a:ea typeface="微软雅黑" panose="020B0503020204020204" pitchFamily="34" charset="-122"/>
              </a:rPr>
              <a:t>个月以上儿童和成人的慢性特发性荨麻疹的皮肤症状，能够减轻瘙痒和减少风团数量。</a:t>
            </a:r>
            <a:endParaRPr lang="en-US" altLang="zh-CN" sz="17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1700" b="1" dirty="0">
                <a:solidFill>
                  <a:srgbClr val="002060"/>
                </a:solidFill>
                <a:latin typeface="微软雅黑" panose="020B0503020204020204" pitchFamily="34" charset="-122"/>
                <a:ea typeface="微软雅黑" panose="020B0503020204020204" pitchFamily="34" charset="-122"/>
              </a:rPr>
              <a:t>疾病</a:t>
            </a:r>
            <a:r>
              <a:rPr lang="zh-CN" altLang="en-US" sz="1700" b="1" dirty="0" smtClean="0">
                <a:solidFill>
                  <a:srgbClr val="002060"/>
                </a:solidFill>
                <a:latin typeface="微软雅黑" panose="020B0503020204020204" pitchFamily="34" charset="-122"/>
                <a:ea typeface="微软雅黑" panose="020B0503020204020204" pitchFamily="34" charset="-122"/>
              </a:rPr>
              <a:t>情况：</a:t>
            </a:r>
            <a:r>
              <a:rPr lang="zh-CN" altLang="en-US" sz="1700" dirty="0">
                <a:latin typeface="微软雅黑" panose="020B0503020204020204" pitchFamily="34" charset="-122"/>
                <a:ea typeface="微软雅黑" panose="020B0503020204020204" pitchFamily="34" charset="-122"/>
              </a:rPr>
              <a:t>过敏性鼻炎（</a:t>
            </a:r>
            <a:r>
              <a:rPr lang="en-US" altLang="zh-CN" sz="1700" dirty="0">
                <a:latin typeface="微软雅黑" panose="020B0503020204020204" pitchFamily="34" charset="-122"/>
                <a:ea typeface="微软雅黑" panose="020B0503020204020204" pitchFamily="34" charset="-122"/>
              </a:rPr>
              <a:t>AR</a:t>
            </a:r>
            <a:r>
              <a:rPr lang="zh-CN" altLang="en-US" sz="1700" dirty="0">
                <a:latin typeface="微软雅黑" panose="020B0503020204020204" pitchFamily="34" charset="-122"/>
                <a:ea typeface="微软雅黑" panose="020B0503020204020204" pitchFamily="34" charset="-122"/>
              </a:rPr>
              <a:t>）是特应性个体暴露于过敏原后主要由免疫球蛋白 </a:t>
            </a:r>
            <a:r>
              <a:rPr lang="en-US" altLang="zh-CN" sz="1700" dirty="0">
                <a:latin typeface="微软雅黑" panose="020B0503020204020204" pitchFamily="34" charset="-122"/>
                <a:ea typeface="微软雅黑" panose="020B0503020204020204" pitchFamily="34" charset="-122"/>
              </a:rPr>
              <a:t>E</a:t>
            </a:r>
            <a:r>
              <a:rPr lang="zh-CN" altLang="en-US" sz="1700" dirty="0">
                <a:latin typeface="微软雅黑" panose="020B0503020204020204" pitchFamily="34" charset="-122"/>
                <a:ea typeface="微软雅黑" panose="020B0503020204020204" pitchFamily="34" charset="-122"/>
              </a:rPr>
              <a:t>介导的鼻黏膜非感染性慢性炎性疾病。近年来患病率显著增加，国内成人</a:t>
            </a:r>
            <a:r>
              <a:rPr lang="en-US" altLang="zh-CN" sz="1700" dirty="0">
                <a:latin typeface="微软雅黑" panose="020B0503020204020204" pitchFamily="34" charset="-122"/>
                <a:ea typeface="微软雅黑" panose="020B0503020204020204" pitchFamily="34" charset="-122"/>
              </a:rPr>
              <a:t>AR</a:t>
            </a:r>
            <a:r>
              <a:rPr lang="zh-CN" altLang="en-US" sz="1700" dirty="0">
                <a:latin typeface="微软雅黑" panose="020B0503020204020204" pitchFamily="34" charset="-122"/>
                <a:ea typeface="微软雅黑" panose="020B0503020204020204" pitchFamily="34" charset="-122"/>
              </a:rPr>
              <a:t>的自报患病率已从</a:t>
            </a:r>
            <a:r>
              <a:rPr lang="en-US" altLang="zh-CN" sz="1700" dirty="0">
                <a:latin typeface="微软雅黑" panose="020B0503020204020204" pitchFamily="34" charset="-122"/>
                <a:ea typeface="微软雅黑" panose="020B0503020204020204" pitchFamily="34" charset="-122"/>
              </a:rPr>
              <a:t>2005</a:t>
            </a:r>
            <a:r>
              <a:rPr lang="zh-CN" altLang="en-US" sz="1700" dirty="0">
                <a:latin typeface="微软雅黑" panose="020B0503020204020204" pitchFamily="34" charset="-122"/>
                <a:ea typeface="微软雅黑" panose="020B0503020204020204" pitchFamily="34" charset="-122"/>
              </a:rPr>
              <a:t>年的</a:t>
            </a:r>
            <a:r>
              <a:rPr lang="en-US" altLang="zh-CN" sz="1700" dirty="0">
                <a:latin typeface="微软雅黑" panose="020B0503020204020204" pitchFamily="34" charset="-122"/>
                <a:ea typeface="微软雅黑" panose="020B0503020204020204" pitchFamily="34" charset="-122"/>
              </a:rPr>
              <a:t>11.1%</a:t>
            </a:r>
            <a:r>
              <a:rPr lang="zh-CN" altLang="en-US" sz="1700" dirty="0">
                <a:latin typeface="微软雅黑" panose="020B0503020204020204" pitchFamily="34" charset="-122"/>
                <a:ea typeface="微软雅黑" panose="020B0503020204020204" pitchFamily="34" charset="-122"/>
              </a:rPr>
              <a:t>上升到</a:t>
            </a:r>
            <a:r>
              <a:rPr lang="en-US" altLang="zh-CN" sz="1700" dirty="0">
                <a:latin typeface="微软雅黑" panose="020B0503020204020204" pitchFamily="34" charset="-122"/>
                <a:ea typeface="微软雅黑" panose="020B0503020204020204" pitchFamily="34" charset="-122"/>
              </a:rPr>
              <a:t>17.6%</a:t>
            </a:r>
            <a:r>
              <a:rPr lang="zh-CN" altLang="en-US" sz="1700" dirty="0" smtClean="0">
                <a:latin typeface="微软雅黑" panose="020B0503020204020204" pitchFamily="34" charset="-122"/>
                <a:ea typeface="微软雅黑" panose="020B0503020204020204" pitchFamily="34" charset="-122"/>
              </a:rPr>
              <a:t>，给</a:t>
            </a:r>
            <a:r>
              <a:rPr lang="zh-CN" altLang="en-US" sz="1700" dirty="0">
                <a:latin typeface="微软雅黑" panose="020B0503020204020204" pitchFamily="34" charset="-122"/>
                <a:ea typeface="微软雅黑" panose="020B0503020204020204" pitchFamily="34" charset="-122"/>
              </a:rPr>
              <a:t>患者生活质量和社会经济带来严重影响。荨麻疹是一种由肥大细胞活化导致肌肤、黏膜小血管扩张、渗透性增加引起的皮肤病，反复发作。常见于任何年龄和种族，慢性荨麻疹中国成人患病率达到</a:t>
            </a:r>
            <a:r>
              <a:rPr lang="en-US" altLang="zh-CN" sz="1700" dirty="0">
                <a:latin typeface="微软雅黑" panose="020B0503020204020204" pitchFamily="34" charset="-122"/>
                <a:ea typeface="微软雅黑" panose="020B0503020204020204" pitchFamily="34" charset="-122"/>
              </a:rPr>
              <a:t>2.6%</a:t>
            </a:r>
            <a:r>
              <a:rPr lang="zh-CN" altLang="en-US" sz="1700" dirty="0">
                <a:latin typeface="微软雅黑" panose="020B0503020204020204" pitchFamily="34" charset="-122"/>
                <a:ea typeface="微软雅黑" panose="020B0503020204020204" pitchFamily="34" charset="-122"/>
              </a:rPr>
              <a:t>，北方地区患病率更</a:t>
            </a:r>
            <a:r>
              <a:rPr lang="zh-CN" altLang="en-US" sz="1700" dirty="0" smtClean="0">
                <a:latin typeface="微软雅黑" panose="020B0503020204020204" pitchFamily="34" charset="-122"/>
                <a:ea typeface="微软雅黑" panose="020B0503020204020204" pitchFamily="34" charset="-122"/>
              </a:rPr>
              <a:t>高。</a:t>
            </a:r>
            <a:endParaRPr lang="zh-CN" altLang="en-US" sz="1700" dirty="0">
              <a:latin typeface="微软雅黑" panose="020B0503020204020204" pitchFamily="34" charset="-122"/>
              <a:ea typeface="微软雅黑" panose="020B0503020204020204" pitchFamily="34" charset="-122"/>
            </a:endParaRPr>
          </a:p>
        </p:txBody>
      </p:sp>
      <p:sp>
        <p:nvSpPr>
          <p:cNvPr id="8" name="流程图: 终止 7"/>
          <p:cNvSpPr/>
          <p:nvPr/>
        </p:nvSpPr>
        <p:spPr>
          <a:xfrm>
            <a:off x="-1" y="270952"/>
            <a:ext cx="1676401" cy="762531"/>
          </a:xfrm>
          <a:prstGeom prst="flowChartTerminator">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微软雅黑" panose="020B0503020204020204" pitchFamily="34" charset="-122"/>
                <a:ea typeface="微软雅黑" panose="020B0503020204020204" pitchFamily="34" charset="-122"/>
              </a:rPr>
              <a:t>01</a:t>
            </a:r>
            <a:endParaRPr lang="zh-CN" altLang="en-US" sz="44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226" y="886691"/>
            <a:ext cx="5025006" cy="28091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a:spLocks noChangeArrowheads="1"/>
          </p:cNvSpPr>
          <p:nvPr/>
        </p:nvSpPr>
        <p:spPr bwMode="auto">
          <a:xfrm>
            <a:off x="1868013" y="344190"/>
            <a:ext cx="4546600" cy="658813"/>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3959B9"/>
                </a:solidFill>
                <a:latin typeface="微软雅黑" panose="020B0503020204020204" pitchFamily="34" charset="-122"/>
                <a:ea typeface="微软雅黑" panose="020B0503020204020204" pitchFamily="34" charset="-122"/>
              </a:rPr>
              <a:t>药品基本信息</a:t>
            </a:r>
          </a:p>
        </p:txBody>
      </p:sp>
      <p:sp>
        <p:nvSpPr>
          <p:cNvPr id="23" name="文本框 22"/>
          <p:cNvSpPr txBox="1">
            <a:spLocks noChangeArrowheads="1"/>
          </p:cNvSpPr>
          <p:nvPr/>
        </p:nvSpPr>
        <p:spPr bwMode="auto">
          <a:xfrm>
            <a:off x="534844" y="1192166"/>
            <a:ext cx="1135888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2600"/>
              </a:lnSpc>
            </a:pPr>
            <a:r>
              <a:rPr lang="zh-CN" altLang="en-US" sz="2000" b="1" dirty="0">
                <a:solidFill>
                  <a:srgbClr val="002060"/>
                </a:solidFill>
                <a:latin typeface="微软雅黑" panose="020B0503020204020204" pitchFamily="34" charset="-122"/>
                <a:ea typeface="微软雅黑" panose="020B0503020204020204" pitchFamily="34" charset="-122"/>
              </a:rPr>
              <a:t>用法用量：</a:t>
            </a:r>
            <a:endParaRPr lang="en-US" altLang="zh-CN" sz="2000" b="1" dirty="0">
              <a:solidFill>
                <a:srgbClr val="002060"/>
              </a:solidFill>
              <a:latin typeface="微软雅黑" panose="020B0503020204020204" pitchFamily="34" charset="-122"/>
              <a:ea typeface="微软雅黑" panose="020B0503020204020204" pitchFamily="34" charset="-122"/>
            </a:endParaRPr>
          </a:p>
          <a:p>
            <a:pPr>
              <a:lnSpc>
                <a:spcPts val="2600"/>
              </a:lnSpc>
            </a:pPr>
            <a:r>
              <a:rPr lang="en-US" altLang="zh-CN" b="1" dirty="0">
                <a:latin typeface="微软雅黑" panose="020B0503020204020204" pitchFamily="34" charset="-122"/>
                <a:ea typeface="微软雅黑" panose="020B0503020204020204" pitchFamily="34" charset="-122"/>
              </a:rPr>
              <a:t>&lt;</a:t>
            </a:r>
            <a:r>
              <a:rPr lang="zh-CN" altLang="en-US" b="1" dirty="0">
                <a:latin typeface="微软雅黑" panose="020B0503020204020204" pitchFamily="34" charset="-122"/>
                <a:ea typeface="微软雅黑" panose="020B0503020204020204" pitchFamily="34" charset="-122"/>
              </a:rPr>
              <a:t>成人</a:t>
            </a:r>
            <a:r>
              <a:rPr lang="en-US" altLang="zh-CN" b="1" dirty="0">
                <a:latin typeface="微软雅黑" panose="020B0503020204020204" pitchFamily="34" charset="-122"/>
                <a:ea typeface="微软雅黑" panose="020B0503020204020204" pitchFamily="34" charset="-122"/>
              </a:rPr>
              <a:t>&gt;</a:t>
            </a:r>
          </a:p>
          <a:p>
            <a:pPr eaLnBrk="1" hangingPunct="1">
              <a:lnSpc>
                <a:spcPct val="150000"/>
              </a:lnSpc>
            </a:pPr>
            <a:r>
              <a:rPr lang="zh-CN" altLang="en-US" dirty="0">
                <a:latin typeface="微软雅黑" panose="020B0503020204020204" pitchFamily="34" charset="-122"/>
                <a:ea typeface="微软雅黑" panose="020B0503020204020204" pitchFamily="34" charset="-122"/>
              </a:rPr>
              <a:t>通常，成人用盐酸非索非那定的剂量为每次 </a:t>
            </a:r>
            <a:r>
              <a:rPr lang="en-US" altLang="zh-CN" dirty="0">
                <a:latin typeface="微软雅黑" panose="020B0503020204020204" pitchFamily="34" charset="-122"/>
                <a:ea typeface="微软雅黑" panose="020B0503020204020204" pitchFamily="34" charset="-122"/>
              </a:rPr>
              <a:t>60mg</a:t>
            </a:r>
            <a:r>
              <a:rPr lang="zh-CN" altLang="en-US" dirty="0">
                <a:latin typeface="微软雅黑" panose="020B0503020204020204" pitchFamily="34" charset="-122"/>
                <a:ea typeface="微软雅黑" panose="020B0503020204020204" pitchFamily="34" charset="-122"/>
              </a:rPr>
              <a:t>（干混悬剂 </a:t>
            </a:r>
            <a:r>
              <a:rPr lang="en-US" altLang="zh-CN" dirty="0">
                <a:latin typeface="微软雅黑" panose="020B0503020204020204" pitchFamily="34" charset="-122"/>
                <a:ea typeface="微软雅黑" panose="020B0503020204020204" pitchFamily="34" charset="-122"/>
              </a:rPr>
              <a:t>1.2g</a:t>
            </a:r>
            <a:r>
              <a:rPr lang="zh-CN" altLang="en-US" dirty="0">
                <a:latin typeface="微软雅黑" panose="020B0503020204020204" pitchFamily="34" charset="-122"/>
                <a:ea typeface="微软雅黑" panose="020B0503020204020204" pitchFamily="34" charset="-122"/>
              </a:rPr>
              <a:t>）。</a:t>
            </a:r>
          </a:p>
          <a:p>
            <a:pPr>
              <a:lnSpc>
                <a:spcPts val="2600"/>
              </a:lnSpc>
            </a:pPr>
            <a:r>
              <a:rPr lang="en-US" altLang="zh-CN" b="1" dirty="0">
                <a:latin typeface="微软雅黑" panose="020B0503020204020204" pitchFamily="34" charset="-122"/>
                <a:ea typeface="微软雅黑" panose="020B0503020204020204" pitchFamily="34" charset="-122"/>
              </a:rPr>
              <a:t>&lt;</a:t>
            </a:r>
            <a:r>
              <a:rPr lang="zh-CN" altLang="en-US" b="1" dirty="0">
                <a:latin typeface="微软雅黑" panose="020B0503020204020204" pitchFamily="34" charset="-122"/>
                <a:ea typeface="微软雅黑" panose="020B0503020204020204" pitchFamily="34" charset="-122"/>
              </a:rPr>
              <a:t>儿童</a:t>
            </a:r>
            <a:r>
              <a:rPr lang="en-US" altLang="zh-CN" b="1" dirty="0">
                <a:latin typeface="微软雅黑" panose="020B0503020204020204" pitchFamily="34" charset="-122"/>
                <a:ea typeface="微软雅黑" panose="020B0503020204020204" pitchFamily="34" charset="-122"/>
              </a:rPr>
              <a:t>&gt;</a:t>
            </a:r>
          </a:p>
          <a:p>
            <a:pPr eaLnBrk="1" hangingPunct="1">
              <a:lnSpc>
                <a:spcPct val="150000"/>
              </a:lnSpc>
            </a:pPr>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岁及以上儿童：盐酸非索非那定的剂量为每次 </a:t>
            </a:r>
            <a:r>
              <a:rPr lang="en-US" altLang="zh-CN" dirty="0">
                <a:latin typeface="微软雅黑" panose="020B0503020204020204" pitchFamily="34" charset="-122"/>
                <a:ea typeface="微软雅黑" panose="020B0503020204020204" pitchFamily="34" charset="-122"/>
              </a:rPr>
              <a:t>60mg</a:t>
            </a:r>
            <a:r>
              <a:rPr lang="zh-CN" altLang="en-US" dirty="0">
                <a:latin typeface="微软雅黑" panose="020B0503020204020204" pitchFamily="34" charset="-122"/>
                <a:ea typeface="微软雅黑" panose="020B0503020204020204" pitchFamily="34" charset="-122"/>
              </a:rPr>
              <a:t>（干混悬剂 </a:t>
            </a:r>
            <a:r>
              <a:rPr lang="en-US" altLang="zh-CN" dirty="0">
                <a:latin typeface="微软雅黑" panose="020B0503020204020204" pitchFamily="34" charset="-122"/>
                <a:ea typeface="微软雅黑" panose="020B0503020204020204" pitchFamily="34" charset="-122"/>
              </a:rPr>
              <a:t>1.2g</a:t>
            </a:r>
            <a:r>
              <a:rPr lang="zh-CN" altLang="en-US" dirty="0">
                <a:latin typeface="微软雅黑" panose="020B0503020204020204" pitchFamily="34" charset="-122"/>
                <a:ea typeface="微软雅黑" panose="020B0503020204020204" pitchFamily="34" charset="-122"/>
              </a:rPr>
              <a:t>），</a:t>
            </a:r>
          </a:p>
          <a:p>
            <a:pPr eaLnBrk="1" hangingPunct="1">
              <a:lnSpc>
                <a:spcPct val="150000"/>
              </a:lnSpc>
            </a:pPr>
            <a:r>
              <a:rPr lang="en-US" altLang="zh-CN" dirty="0">
                <a:latin typeface="微软雅黑" panose="020B0503020204020204" pitchFamily="34" charset="-122"/>
                <a:ea typeface="微软雅黑" panose="020B0503020204020204" pitchFamily="34" charset="-122"/>
              </a:rPr>
              <a:t>7 </a:t>
            </a:r>
            <a:r>
              <a:rPr lang="zh-CN" altLang="en-US" dirty="0">
                <a:latin typeface="微软雅黑" panose="020B0503020204020204" pitchFamily="34" charset="-122"/>
                <a:ea typeface="微软雅黑" panose="020B0503020204020204" pitchFamily="34" charset="-122"/>
              </a:rPr>
              <a:t>岁及以上 </a:t>
            </a:r>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岁以下儿童：盐酸非索非那定的剂量为每次 </a:t>
            </a:r>
            <a:r>
              <a:rPr lang="en-US" altLang="zh-CN" dirty="0">
                <a:latin typeface="微软雅黑" panose="020B0503020204020204" pitchFamily="34" charset="-122"/>
                <a:ea typeface="微软雅黑" panose="020B0503020204020204" pitchFamily="34" charset="-122"/>
              </a:rPr>
              <a:t>30mg</a:t>
            </a:r>
            <a:r>
              <a:rPr lang="zh-CN" altLang="en-US" dirty="0">
                <a:latin typeface="微软雅黑" panose="020B0503020204020204" pitchFamily="34" charset="-122"/>
                <a:ea typeface="微软雅黑" panose="020B0503020204020204" pitchFamily="34" charset="-122"/>
              </a:rPr>
              <a:t>（干混悬剂</a:t>
            </a:r>
            <a:r>
              <a:rPr lang="en-US" altLang="zh-CN" dirty="0">
                <a:latin typeface="微软雅黑" panose="020B0503020204020204" pitchFamily="34" charset="-122"/>
                <a:ea typeface="微软雅黑" panose="020B0503020204020204" pitchFamily="34" charset="-122"/>
              </a:rPr>
              <a:t>0.6g</a:t>
            </a:r>
            <a:r>
              <a:rPr lang="zh-CN" altLang="en-US" dirty="0">
                <a:latin typeface="微软雅黑" panose="020B0503020204020204" pitchFamily="34" charset="-122"/>
                <a:ea typeface="微软雅黑" panose="020B0503020204020204" pitchFamily="34" charset="-122"/>
              </a:rPr>
              <a:t>），</a:t>
            </a:r>
          </a:p>
          <a:p>
            <a:pPr eaLnBrk="1" hangingPunct="1">
              <a:lnSpc>
                <a:spcPct val="150000"/>
              </a:lnSpc>
            </a:pP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岁及以上 </a:t>
            </a:r>
            <a:r>
              <a:rPr lang="en-US" altLang="zh-CN" dirty="0">
                <a:latin typeface="微软雅黑" panose="020B0503020204020204" pitchFamily="34" charset="-122"/>
                <a:ea typeface="微软雅黑" panose="020B0503020204020204" pitchFamily="34" charset="-122"/>
              </a:rPr>
              <a:t>7 </a:t>
            </a:r>
            <a:r>
              <a:rPr lang="zh-CN" altLang="en-US" dirty="0">
                <a:latin typeface="微软雅黑" panose="020B0503020204020204" pitchFamily="34" charset="-122"/>
                <a:ea typeface="微软雅黑" panose="020B0503020204020204" pitchFamily="34" charset="-122"/>
              </a:rPr>
              <a:t>岁以下的儿童：盐酸非索非那定的剂量为每次 </a:t>
            </a:r>
            <a:r>
              <a:rPr lang="en-US" altLang="zh-CN" dirty="0">
                <a:latin typeface="微软雅黑" panose="020B0503020204020204" pitchFamily="34" charset="-122"/>
                <a:ea typeface="微软雅黑" panose="020B0503020204020204" pitchFamily="34" charset="-122"/>
              </a:rPr>
              <a:t>30mg</a:t>
            </a:r>
            <a:r>
              <a:rPr lang="zh-CN" altLang="en-US" dirty="0">
                <a:latin typeface="微软雅黑" panose="020B0503020204020204" pitchFamily="34" charset="-122"/>
                <a:ea typeface="微软雅黑" panose="020B0503020204020204" pitchFamily="34" charset="-122"/>
              </a:rPr>
              <a:t>（干混悬剂 </a:t>
            </a:r>
            <a:r>
              <a:rPr lang="en-US" altLang="zh-CN" dirty="0">
                <a:latin typeface="微软雅黑" panose="020B0503020204020204" pitchFamily="34" charset="-122"/>
                <a:ea typeface="微软雅黑" panose="020B0503020204020204" pitchFamily="34" charset="-122"/>
              </a:rPr>
              <a:t>0.6g</a:t>
            </a:r>
            <a:r>
              <a:rPr lang="zh-CN" altLang="en-US" dirty="0">
                <a:latin typeface="微软雅黑" panose="020B0503020204020204" pitchFamily="34" charset="-122"/>
                <a:ea typeface="微软雅黑" panose="020B0503020204020204" pitchFamily="34" charset="-122"/>
              </a:rPr>
              <a:t>），</a:t>
            </a:r>
          </a:p>
          <a:p>
            <a:pPr eaLnBrk="1" hangingPunct="1">
              <a:lnSpc>
                <a:spcPct val="150000"/>
              </a:lnSpc>
            </a:pPr>
            <a:r>
              <a:rPr lang="en-US" altLang="zh-CN" dirty="0">
                <a:solidFill>
                  <a:srgbClr val="C00000"/>
                </a:solidFill>
                <a:latin typeface="微软雅黑" panose="020B0503020204020204" pitchFamily="34" charset="-122"/>
                <a:ea typeface="微软雅黑" panose="020B0503020204020204" pitchFamily="34" charset="-122"/>
              </a:rPr>
              <a:t>6 </a:t>
            </a:r>
            <a:r>
              <a:rPr lang="zh-CN" altLang="en-US" dirty="0">
                <a:solidFill>
                  <a:srgbClr val="C00000"/>
                </a:solidFill>
                <a:latin typeface="微软雅黑" panose="020B0503020204020204" pitchFamily="34" charset="-122"/>
                <a:ea typeface="微软雅黑" panose="020B0503020204020204" pitchFamily="34" charset="-122"/>
              </a:rPr>
              <a:t>个月</a:t>
            </a:r>
            <a:r>
              <a:rPr lang="zh-CN" altLang="en-US" dirty="0">
                <a:latin typeface="微软雅黑" panose="020B0503020204020204" pitchFamily="34" charset="-122"/>
                <a:ea typeface="微软雅黑" panose="020B0503020204020204" pitchFamily="34" charset="-122"/>
              </a:rPr>
              <a:t>及以上 </a:t>
            </a: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岁以下的儿童：盐酸非索非那定的剂量为每次 </a:t>
            </a:r>
            <a:r>
              <a:rPr lang="en-US" altLang="zh-CN" dirty="0">
                <a:latin typeface="微软雅黑" panose="020B0503020204020204" pitchFamily="34" charset="-122"/>
                <a:ea typeface="微软雅黑" panose="020B0503020204020204" pitchFamily="34" charset="-122"/>
              </a:rPr>
              <a:t>15mg</a:t>
            </a:r>
            <a:r>
              <a:rPr lang="zh-CN" altLang="en-US" dirty="0">
                <a:latin typeface="微软雅黑" panose="020B0503020204020204" pitchFamily="34" charset="-122"/>
                <a:ea typeface="微软雅黑" panose="020B0503020204020204" pitchFamily="34" charset="-122"/>
              </a:rPr>
              <a:t>（干混悬剂 </a:t>
            </a:r>
            <a:r>
              <a:rPr lang="en-US" altLang="zh-CN" dirty="0">
                <a:latin typeface="微软雅黑" panose="020B0503020204020204" pitchFamily="34" charset="-122"/>
                <a:ea typeface="微软雅黑" panose="020B0503020204020204" pitchFamily="34" charset="-122"/>
              </a:rPr>
              <a:t>0.3g</a:t>
            </a:r>
            <a:r>
              <a:rPr lang="zh-CN" altLang="en-US" dirty="0">
                <a:latin typeface="微软雅黑" panose="020B0503020204020204" pitchFamily="34" charset="-122"/>
                <a:ea typeface="微软雅黑" panose="020B0503020204020204" pitchFamily="34" charset="-122"/>
              </a:rPr>
              <a:t>），</a:t>
            </a:r>
          </a:p>
          <a:p>
            <a:pPr eaLnBrk="1" hangingPunct="1">
              <a:lnSpc>
                <a:spcPct val="150000"/>
              </a:lnSpc>
            </a:pPr>
            <a:r>
              <a:rPr lang="zh-CN" altLang="en-US" dirty="0">
                <a:latin typeface="微软雅黑" panose="020B0503020204020204" pitchFamily="34" charset="-122"/>
                <a:ea typeface="微软雅黑" panose="020B0503020204020204" pitchFamily="34" charset="-122"/>
              </a:rPr>
              <a:t>各年龄段用法均为每日 </a:t>
            </a: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次，用时混悬后口服。</a:t>
            </a:r>
          </a:p>
          <a:p>
            <a:pPr eaLnBrk="1" hangingPunct="1">
              <a:lnSpc>
                <a:spcPct val="150000"/>
              </a:lnSpc>
            </a:pPr>
            <a:r>
              <a:rPr lang="zh-CN" altLang="en-US" dirty="0">
                <a:latin typeface="微软雅黑" panose="020B0503020204020204" pitchFamily="34" charset="-122"/>
                <a:ea typeface="微软雅黑" panose="020B0503020204020204" pitchFamily="34" charset="-122"/>
              </a:rPr>
              <a:t>给药量可根据病情酌情递减。</a:t>
            </a:r>
            <a:endParaRPr lang="en-US" altLang="zh-CN" dirty="0">
              <a:latin typeface="微软雅黑" panose="020B0503020204020204" pitchFamily="34" charset="-122"/>
              <a:ea typeface="微软雅黑" panose="020B0503020204020204" pitchFamily="34" charset="-122"/>
            </a:endParaRPr>
          </a:p>
        </p:txBody>
      </p:sp>
      <p:sp>
        <p:nvSpPr>
          <p:cNvPr id="8" name="流程图: 终止 7"/>
          <p:cNvSpPr/>
          <p:nvPr/>
        </p:nvSpPr>
        <p:spPr>
          <a:xfrm>
            <a:off x="-1" y="270952"/>
            <a:ext cx="1676401" cy="762531"/>
          </a:xfrm>
          <a:prstGeom prst="flowChartTerminator">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微软雅黑" panose="020B0503020204020204" pitchFamily="34" charset="-122"/>
                <a:ea typeface="微软雅黑" panose="020B0503020204020204" pitchFamily="34" charset="-122"/>
              </a:rPr>
              <a:t>01</a:t>
            </a:r>
            <a:endParaRPr lang="zh-CN" altLang="en-US" sz="4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a:spLocks noChangeArrowheads="1"/>
          </p:cNvSpPr>
          <p:nvPr/>
        </p:nvSpPr>
        <p:spPr bwMode="auto">
          <a:xfrm>
            <a:off x="1868013" y="344190"/>
            <a:ext cx="4546600" cy="658813"/>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3959B9"/>
                </a:solidFill>
                <a:latin typeface="微软雅黑" panose="020B0503020204020204" pitchFamily="34" charset="-122"/>
                <a:ea typeface="微软雅黑" panose="020B0503020204020204" pitchFamily="34" charset="-122"/>
              </a:rPr>
              <a:t>安全性</a:t>
            </a:r>
          </a:p>
        </p:txBody>
      </p:sp>
      <p:sp>
        <p:nvSpPr>
          <p:cNvPr id="23" name="文本框 22"/>
          <p:cNvSpPr txBox="1">
            <a:spLocks noChangeArrowheads="1"/>
          </p:cNvSpPr>
          <p:nvPr/>
        </p:nvSpPr>
        <p:spPr bwMode="auto">
          <a:xfrm>
            <a:off x="534844" y="1201599"/>
            <a:ext cx="1130332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不良反应情况：</a:t>
            </a:r>
            <a:endParaRPr lang="en-US" altLang="zh-CN" b="1" dirty="0">
              <a:solidFill>
                <a:srgbClr val="002060"/>
              </a:solidFill>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本品暂未有国内上市后不良反应报道。</a:t>
            </a:r>
            <a:endParaRPr lang="en-US" altLang="zh-CN"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b="1" dirty="0">
                <a:solidFill>
                  <a:srgbClr val="002060"/>
                </a:solidFill>
                <a:latin typeface="微软雅黑" panose="020B0503020204020204" pitchFamily="34" charset="-122"/>
                <a:ea typeface="微软雅黑" panose="020B0503020204020204" pitchFamily="34" charset="-122"/>
              </a:rPr>
              <a:t>安全性方面优势：</a:t>
            </a:r>
            <a:endParaRPr lang="en-US" altLang="zh-CN" b="1" dirty="0">
              <a:solidFill>
                <a:srgbClr val="002060"/>
              </a:solidFill>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）非索非那定</a:t>
            </a:r>
            <a:r>
              <a:rPr lang="zh-CN" altLang="en-US" b="1" dirty="0">
                <a:solidFill>
                  <a:srgbClr val="C00000"/>
                </a:solidFill>
                <a:latin typeface="微软雅黑" panose="020B0503020204020204" pitchFamily="34" charset="-122"/>
                <a:ea typeface="微软雅黑" panose="020B0503020204020204" pitchFamily="34" charset="-122"/>
              </a:rPr>
              <a:t>镇静作用最小</a:t>
            </a:r>
            <a:r>
              <a:rPr lang="zh-CN" altLang="en-US" dirty="0">
                <a:latin typeface="微软雅黑" panose="020B0503020204020204" pitchFamily="34" charset="-122"/>
                <a:ea typeface="微软雅黑" panose="020B0503020204020204" pitchFamily="34" charset="-122"/>
              </a:rPr>
              <a:t>，不影响成人及儿童患者正常工作学习；</a:t>
            </a:r>
            <a:endParaRPr lang="en-US" altLang="zh-CN"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）非索非那定</a:t>
            </a:r>
            <a:r>
              <a:rPr lang="zh-CN" altLang="en-US" b="1" dirty="0">
                <a:solidFill>
                  <a:srgbClr val="C00000"/>
                </a:solidFill>
                <a:latin typeface="微软雅黑" panose="020B0503020204020204" pitchFamily="34" charset="-122"/>
                <a:ea typeface="微软雅黑" panose="020B0503020204020204" pitchFamily="34" charset="-122"/>
              </a:rPr>
              <a:t>不经过肝脏代谢</a:t>
            </a:r>
            <a:r>
              <a:rPr lang="zh-CN" altLang="en-US" dirty="0">
                <a:latin typeface="微软雅黑" panose="020B0503020204020204" pitchFamily="34" charset="-122"/>
                <a:ea typeface="微软雅黑" panose="020B0503020204020204" pitchFamily="34" charset="-122"/>
              </a:rPr>
              <a:t>，不会与其他通过肝脏代谢的药物相互作用，是</a:t>
            </a:r>
            <a:r>
              <a:rPr lang="zh-CN" altLang="en-US" b="1" dirty="0">
                <a:solidFill>
                  <a:srgbClr val="C00000"/>
                </a:solidFill>
                <a:latin typeface="微软雅黑" panose="020B0503020204020204" pitchFamily="34" charset="-122"/>
                <a:ea typeface="微软雅黑" panose="020B0503020204020204" pitchFamily="34" charset="-122"/>
              </a:rPr>
              <a:t>肝功能不全患者首选用药</a:t>
            </a:r>
            <a:r>
              <a:rPr lang="zh-CN" altLang="en-US" dirty="0">
                <a:latin typeface="微软雅黑" panose="020B0503020204020204" pitchFamily="34" charset="-122"/>
                <a:ea typeface="微软雅黑" panose="020B0503020204020204" pitchFamily="34" charset="-122"/>
              </a:rPr>
              <a:t>；</a:t>
            </a:r>
          </a:p>
          <a:p>
            <a:pPr algn="just">
              <a:lnSpc>
                <a:spcPct val="150000"/>
              </a:lnSpc>
              <a:spcAft>
                <a:spcPts val="0"/>
              </a:spcAft>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）非索非那定</a:t>
            </a:r>
            <a:r>
              <a:rPr lang="zh-CN" altLang="en-US" b="1" dirty="0">
                <a:solidFill>
                  <a:srgbClr val="C00000"/>
                </a:solidFill>
                <a:latin typeface="微软雅黑" panose="020B0503020204020204" pitchFamily="34" charset="-122"/>
                <a:ea typeface="微软雅黑" panose="020B0503020204020204" pitchFamily="34" charset="-122"/>
              </a:rPr>
              <a:t>不影响心脏</a:t>
            </a:r>
            <a:r>
              <a:rPr lang="en-US" altLang="zh-CN" b="1" dirty="0">
                <a:solidFill>
                  <a:srgbClr val="C00000"/>
                </a:solidFill>
                <a:latin typeface="微软雅黑" panose="020B0503020204020204" pitchFamily="34" charset="-122"/>
                <a:ea typeface="微软雅黑" panose="020B0503020204020204" pitchFamily="34" charset="-122"/>
              </a:rPr>
              <a:t>QT</a:t>
            </a:r>
            <a:r>
              <a:rPr lang="zh-CN" altLang="en-US" b="1" dirty="0">
                <a:solidFill>
                  <a:srgbClr val="C00000"/>
                </a:solidFill>
                <a:latin typeface="微软雅黑" panose="020B0503020204020204" pitchFamily="34" charset="-122"/>
                <a:ea typeface="微软雅黑" panose="020B0503020204020204" pitchFamily="34" charset="-122"/>
              </a:rPr>
              <a:t>间期</a:t>
            </a:r>
            <a:r>
              <a:rPr lang="zh-CN" altLang="en-US" dirty="0">
                <a:latin typeface="微软雅黑" panose="020B0503020204020204" pitchFamily="34" charset="-122"/>
                <a:ea typeface="微软雅黑" panose="020B0503020204020204" pitchFamily="34" charset="-122"/>
              </a:rPr>
              <a:t>，儿童、老年及</a:t>
            </a:r>
            <a:r>
              <a:rPr lang="zh-CN" altLang="en-US" b="1" dirty="0">
                <a:solidFill>
                  <a:srgbClr val="C00000"/>
                </a:solidFill>
                <a:latin typeface="微软雅黑" panose="020B0503020204020204" pitchFamily="34" charset="-122"/>
                <a:ea typeface="微软雅黑" panose="020B0503020204020204" pitchFamily="34" charset="-122"/>
              </a:rPr>
              <a:t>合并心脏疾病患者</a:t>
            </a:r>
            <a:r>
              <a:rPr lang="zh-CN" altLang="en-US" dirty="0">
                <a:latin typeface="微软雅黑" panose="020B0503020204020204" pitchFamily="34" charset="-122"/>
                <a:ea typeface="微软雅黑" panose="020B0503020204020204" pitchFamily="34" charset="-122"/>
              </a:rPr>
              <a:t>安全适用。</a:t>
            </a:r>
            <a:endParaRPr lang="en-US" altLang="zh-CN" dirty="0">
              <a:latin typeface="微软雅黑" panose="020B0503020204020204" pitchFamily="34" charset="-122"/>
              <a:ea typeface="微软雅黑" panose="020B0503020204020204" pitchFamily="34" charset="-122"/>
            </a:endParaRPr>
          </a:p>
        </p:txBody>
      </p:sp>
      <p:sp>
        <p:nvSpPr>
          <p:cNvPr id="8" name="流程图: 终止 7"/>
          <p:cNvSpPr/>
          <p:nvPr/>
        </p:nvSpPr>
        <p:spPr>
          <a:xfrm>
            <a:off x="-1" y="270952"/>
            <a:ext cx="1676401" cy="762531"/>
          </a:xfrm>
          <a:prstGeom prst="flowChartTerminator">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微软雅黑" panose="020B0503020204020204" pitchFamily="34" charset="-122"/>
                <a:ea typeface="微软雅黑" panose="020B0503020204020204" pitchFamily="34" charset="-122"/>
              </a:rPr>
              <a:t>02</a:t>
            </a:r>
            <a:endParaRPr lang="zh-CN" altLang="en-US" sz="4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a:spLocks noChangeArrowheads="1"/>
          </p:cNvSpPr>
          <p:nvPr/>
        </p:nvSpPr>
        <p:spPr bwMode="auto">
          <a:xfrm>
            <a:off x="1868013" y="294494"/>
            <a:ext cx="4546600" cy="658813"/>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3959B9"/>
                </a:solidFill>
                <a:latin typeface="微软雅黑" panose="020B0503020204020204" pitchFamily="34" charset="-122"/>
                <a:ea typeface="微软雅黑" panose="020B0503020204020204" pitchFamily="34" charset="-122"/>
              </a:rPr>
              <a:t>有效性</a:t>
            </a:r>
          </a:p>
        </p:txBody>
      </p:sp>
      <p:sp>
        <p:nvSpPr>
          <p:cNvPr id="23" name="文本框 22"/>
          <p:cNvSpPr txBox="1">
            <a:spLocks noChangeArrowheads="1"/>
          </p:cNvSpPr>
          <p:nvPr/>
        </p:nvSpPr>
        <p:spPr bwMode="auto">
          <a:xfrm>
            <a:off x="487017" y="986493"/>
            <a:ext cx="11294284" cy="272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000" b="1" dirty="0">
                <a:solidFill>
                  <a:srgbClr val="002060"/>
                </a:solidFill>
                <a:latin typeface="微软雅黑" panose="020B0503020204020204" pitchFamily="34" charset="-122"/>
                <a:ea typeface="微软雅黑" panose="020B0503020204020204" pitchFamily="34" charset="-122"/>
              </a:rPr>
              <a:t>与对照药品疗效方面优势：</a:t>
            </a:r>
            <a:r>
              <a:rPr lang="zh-CN" altLang="en-US" sz="2000" b="1" dirty="0">
                <a:solidFill>
                  <a:srgbClr val="C00000"/>
                </a:solidFill>
                <a:latin typeface="微软雅黑" panose="020B0503020204020204" pitchFamily="34" charset="-122"/>
                <a:ea typeface="微软雅黑" panose="020B0503020204020204" pitchFamily="34" charset="-122"/>
              </a:rPr>
              <a:t>对于过敏性鼻炎患者，使用非索非那定比地氯雷他定可以更有效地减轻疾病症状的严重程度</a:t>
            </a:r>
            <a:r>
              <a:rPr lang="zh-CN" altLang="en-US" sz="2400" b="1" dirty="0">
                <a:solidFill>
                  <a:srgbClr val="C00000"/>
                </a:solidFill>
                <a:latin typeface="微软雅黑" panose="020B0503020204020204" pitchFamily="34" charset="-122"/>
                <a:ea typeface="微软雅黑" panose="020B0503020204020204" pitchFamily="34" charset="-122"/>
              </a:rPr>
              <a:t>。</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just" eaLnBrk="1" hangingPunct="1">
              <a:lnSpc>
                <a:spcPct val="150000"/>
              </a:lnSpc>
            </a:pPr>
            <a:r>
              <a:rPr lang="en-US" altLang="zh-CN" dirty="0">
                <a:latin typeface="微软雅黑" panose="020B0503020204020204" pitchFamily="34" charset="-122"/>
                <a:ea typeface="微软雅黑" panose="020B0503020204020204" pitchFamily="34" charset="-122"/>
              </a:rPr>
              <a:t>《The Comparison of Efficacy and Complication of </a:t>
            </a:r>
            <a:r>
              <a:rPr lang="en-US" altLang="zh-CN" dirty="0" err="1">
                <a:latin typeface="微软雅黑" panose="020B0503020204020204" pitchFamily="34" charset="-122"/>
                <a:ea typeface="微软雅黑" panose="020B0503020204020204" pitchFamily="34" charset="-122"/>
              </a:rPr>
              <a:t>Desloratadine</a:t>
            </a:r>
            <a:r>
              <a:rPr lang="en-US" altLang="zh-CN" dirty="0">
                <a:latin typeface="微软雅黑" panose="020B0503020204020204" pitchFamily="34" charset="-122"/>
                <a:ea typeface="微软雅黑" panose="020B0503020204020204" pitchFamily="34" charset="-122"/>
              </a:rPr>
              <a:t> with Fexofenadine in Patients with Allergic Rhinitis: A </a:t>
            </a:r>
            <a:r>
              <a:rPr lang="en-US" altLang="zh-CN" dirty="0" err="1">
                <a:latin typeface="微软雅黑" panose="020B0503020204020204" pitchFamily="34" charset="-122"/>
                <a:ea typeface="微软雅黑" panose="020B0503020204020204" pitchFamily="34" charset="-122"/>
              </a:rPr>
              <a:t>Randomized,Double</a:t>
            </a:r>
            <a:r>
              <a:rPr lang="en-US" altLang="zh-CN" dirty="0">
                <a:latin typeface="微软雅黑" panose="020B0503020204020204" pitchFamily="34" charset="-122"/>
                <a:ea typeface="微软雅黑" panose="020B0503020204020204" pitchFamily="34" charset="-122"/>
              </a:rPr>
              <a:t>-Blind Clinical Trial》</a:t>
            </a:r>
            <a:r>
              <a:rPr lang="zh-CN" altLang="en-US" dirty="0">
                <a:latin typeface="微软雅黑" panose="020B0503020204020204" pitchFamily="34" charset="-122"/>
                <a:ea typeface="微软雅黑" panose="020B0503020204020204" pitchFamily="34" charset="-122"/>
              </a:rPr>
              <a:t>显示，与地氯雷他定相比：先使用非索非那定然后使用地氯雷他定的患者（</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组）的过敏性鼻炎症状的严重程度，比先使用地氯雷他定然后使用非索非那定的患者（</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组）的过敏性鼻炎症状的严重程度降低更大。</a:t>
            </a:r>
            <a:endParaRPr lang="en-US" altLang="zh-CN" dirty="0">
              <a:latin typeface="微软雅黑" panose="020B0503020204020204" pitchFamily="34" charset="-122"/>
              <a:ea typeface="微软雅黑" panose="020B0503020204020204" pitchFamily="34" charset="-122"/>
            </a:endParaRPr>
          </a:p>
        </p:txBody>
      </p:sp>
      <p:sp>
        <p:nvSpPr>
          <p:cNvPr id="8" name="流程图: 终止 7"/>
          <p:cNvSpPr/>
          <p:nvPr/>
        </p:nvSpPr>
        <p:spPr>
          <a:xfrm>
            <a:off x="-1" y="270952"/>
            <a:ext cx="1676401" cy="762531"/>
          </a:xfrm>
          <a:prstGeom prst="flowChartTerminator">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微软雅黑" panose="020B0503020204020204" pitchFamily="34" charset="-122"/>
                <a:ea typeface="微软雅黑" panose="020B0503020204020204" pitchFamily="34" charset="-122"/>
              </a:rPr>
              <a:t>03</a:t>
            </a:r>
            <a:endParaRPr lang="zh-CN" altLang="en-US" sz="4400" b="1" dirty="0">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extLst>
              <p:ext uri="{D42A27DB-BD31-4B8C-83A1-F6EECF244321}">
                <p14:modId xmlns:p14="http://schemas.microsoft.com/office/powerpoint/2010/main" val="2218578747"/>
              </p:ext>
            </p:extLst>
          </p:nvPr>
        </p:nvGraphicFramePr>
        <p:xfrm>
          <a:off x="1475602" y="3837292"/>
          <a:ext cx="9471989" cy="2472348"/>
        </p:xfrm>
        <a:graphic>
          <a:graphicData uri="http://schemas.openxmlformats.org/drawingml/2006/table">
            <a:tbl>
              <a:tblPr firstRow="1" bandRow="1">
                <a:tableStyleId>{5C22544A-7EE6-4342-B048-85BDC9FD1C3A}</a:tableStyleId>
              </a:tblPr>
              <a:tblGrid>
                <a:gridCol w="808773">
                  <a:extLst>
                    <a:ext uri="{9D8B030D-6E8A-4147-A177-3AD203B41FA5}">
                      <a16:colId xmlns:a16="http://schemas.microsoft.com/office/drawing/2014/main" val="20000"/>
                    </a:ext>
                  </a:extLst>
                </a:gridCol>
                <a:gridCol w="643646">
                  <a:extLst>
                    <a:ext uri="{9D8B030D-6E8A-4147-A177-3AD203B41FA5}">
                      <a16:colId xmlns:a16="http://schemas.microsoft.com/office/drawing/2014/main" val="20001"/>
                    </a:ext>
                  </a:extLst>
                </a:gridCol>
                <a:gridCol w="1385665">
                  <a:extLst>
                    <a:ext uri="{9D8B030D-6E8A-4147-A177-3AD203B41FA5}">
                      <a16:colId xmlns:a16="http://schemas.microsoft.com/office/drawing/2014/main" val="20002"/>
                    </a:ext>
                  </a:extLst>
                </a:gridCol>
                <a:gridCol w="1316101">
                  <a:extLst>
                    <a:ext uri="{9D8B030D-6E8A-4147-A177-3AD203B41FA5}">
                      <a16:colId xmlns:a16="http://schemas.microsoft.com/office/drawing/2014/main" val="20003"/>
                    </a:ext>
                  </a:extLst>
                </a:gridCol>
                <a:gridCol w="1369503">
                  <a:extLst>
                    <a:ext uri="{9D8B030D-6E8A-4147-A177-3AD203B41FA5}">
                      <a16:colId xmlns:a16="http://schemas.microsoft.com/office/drawing/2014/main" val="20004"/>
                    </a:ext>
                  </a:extLst>
                </a:gridCol>
                <a:gridCol w="1309777">
                  <a:extLst>
                    <a:ext uri="{9D8B030D-6E8A-4147-A177-3AD203B41FA5}">
                      <a16:colId xmlns:a16="http://schemas.microsoft.com/office/drawing/2014/main" val="20005"/>
                    </a:ext>
                  </a:extLst>
                </a:gridCol>
                <a:gridCol w="1336478">
                  <a:extLst>
                    <a:ext uri="{9D8B030D-6E8A-4147-A177-3AD203B41FA5}">
                      <a16:colId xmlns:a16="http://schemas.microsoft.com/office/drawing/2014/main" val="20006"/>
                    </a:ext>
                  </a:extLst>
                </a:gridCol>
                <a:gridCol w="1302046">
                  <a:extLst>
                    <a:ext uri="{9D8B030D-6E8A-4147-A177-3AD203B41FA5}">
                      <a16:colId xmlns:a16="http://schemas.microsoft.com/office/drawing/2014/main" val="20007"/>
                    </a:ext>
                  </a:extLst>
                </a:gridCol>
              </a:tblGrid>
              <a:tr h="325698">
                <a:tc rowSpan="2">
                  <a:txBody>
                    <a:bodyPr/>
                    <a:lstStyle/>
                    <a:p>
                      <a:pPr algn="ctr">
                        <a:buNone/>
                      </a:pPr>
                      <a:r>
                        <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rPr>
                        <a:t>变量</a:t>
                      </a:r>
                    </a:p>
                  </a:txBody>
                  <a:tcPr anchor="ctr">
                    <a:lnL>
                      <a:noFill/>
                    </a:lnL>
                    <a:lnR>
                      <a:noFill/>
                    </a:lnR>
                    <a:lnT>
                      <a:noFill/>
                    </a:lnT>
                    <a:lnB>
                      <a:noFill/>
                    </a:lnB>
                    <a:lnTlToBr>
                      <a:noFill/>
                    </a:lnTlToBr>
                    <a:lnBlToTr>
                      <a:noFill/>
                    </a:lnBlToTr>
                    <a:solidFill>
                      <a:schemeClr val="bg2">
                        <a:lumMod val="50000"/>
                      </a:schemeClr>
                    </a:solidFill>
                  </a:tcPr>
                </a:tc>
                <a:tc rowSpan="2">
                  <a:txBody>
                    <a:bodyPr/>
                    <a:lstStyle/>
                    <a:p>
                      <a:pPr algn="ctr">
                        <a:buNone/>
                      </a:pPr>
                      <a:endParaRPr lang="zh-CN" altLang="en-US" sz="1400" b="1">
                        <a:solidFill>
                          <a:schemeClr val="bg1"/>
                        </a:solidFill>
                        <a:latin typeface="微软雅黑" panose="020B0503020204020204" charset="-122"/>
                        <a:ea typeface="微软雅黑" panose="020B0503020204020204" charset="-122"/>
                      </a:endParaRPr>
                    </a:p>
                  </a:txBody>
                  <a:tcPr anchor="ctr">
                    <a:lnL>
                      <a:noFill/>
                    </a:lnL>
                    <a:lnR>
                      <a:noFill/>
                    </a:lnR>
                    <a:lnT>
                      <a:noFill/>
                    </a:lnT>
                    <a:lnB>
                      <a:noFill/>
                    </a:lnB>
                    <a:lnTlToBr>
                      <a:noFill/>
                    </a:lnTlToBr>
                    <a:lnBlToTr>
                      <a:noFill/>
                    </a:lnBlToTr>
                    <a:solidFill>
                      <a:schemeClr val="bg2">
                        <a:lumMod val="50000"/>
                      </a:schemeClr>
                    </a:solidFill>
                  </a:tcPr>
                </a:tc>
                <a:tc gridSpan="3">
                  <a:txBody>
                    <a:bodyPr/>
                    <a:lstStyle/>
                    <a:p>
                      <a:pPr algn="ctr">
                        <a:buNone/>
                      </a:pPr>
                      <a:r>
                        <a:rPr lang="zh-CN" altLang="en-US" sz="1400" dirty="0">
                          <a:latin typeface="微软雅黑" panose="020B0503020204020204" charset="-122"/>
                          <a:ea typeface="微软雅黑" panose="020B0503020204020204" charset="-122"/>
                          <a:cs typeface="微软雅黑" panose="020B0503020204020204" charset="-122"/>
                          <a:sym typeface="+mn-ea"/>
                        </a:rPr>
                        <a:t>A组</a:t>
                      </a:r>
                    </a:p>
                  </a:txBody>
                  <a:tcPr anchor="ctr">
                    <a:lnL>
                      <a:noFill/>
                    </a:lnL>
                    <a:lnR>
                      <a:noFill/>
                    </a:lnR>
                    <a:lnT>
                      <a:noFill/>
                    </a:lnT>
                    <a:lnB>
                      <a:noFill/>
                    </a:lnB>
                    <a:lnTlToBr>
                      <a:noFill/>
                    </a:lnTlToBr>
                    <a:lnBlToTr>
                      <a:noFill/>
                    </a:lnBlToTr>
                    <a:solidFill>
                      <a:schemeClr val="bg2">
                        <a:lumMod val="50000"/>
                      </a:schemeClr>
                    </a:solidFill>
                  </a:tcPr>
                </a:tc>
                <a:tc hMerge="1">
                  <a:txBody>
                    <a:bodyPr/>
                    <a:lstStyle/>
                    <a:p>
                      <a:endParaRPr lang="zh-CN"/>
                    </a:p>
                  </a:txBody>
                  <a:tcPr>
                    <a:lnT>
                      <a:noFill/>
                    </a:lnT>
                    <a:lnB>
                      <a:noFill/>
                    </a:lnB>
                  </a:tcPr>
                </a:tc>
                <a:tc hMerge="1">
                  <a:txBody>
                    <a:bodyPr/>
                    <a:lstStyle/>
                    <a:p>
                      <a:endParaRPr lang="zh-CN"/>
                    </a:p>
                  </a:txBody>
                  <a:tcPr>
                    <a:lnR>
                      <a:noFill/>
                    </a:lnR>
                    <a:lnT>
                      <a:noFill/>
                    </a:lnT>
                    <a:lnB>
                      <a:noFill/>
                    </a:lnB>
                  </a:tcPr>
                </a:tc>
                <a:tc gridSpan="3">
                  <a:txBody>
                    <a:bodyPr/>
                    <a:lstStyle/>
                    <a:p>
                      <a:pPr algn="ctr">
                        <a:buNone/>
                      </a:pPr>
                      <a:r>
                        <a:rPr lang="zh-CN" altLang="en-US" sz="1400">
                          <a:latin typeface="微软雅黑" panose="020B0503020204020204" charset="-122"/>
                          <a:ea typeface="微软雅黑" panose="020B0503020204020204" charset="-122"/>
                          <a:cs typeface="微软雅黑" panose="020B0503020204020204" charset="-122"/>
                          <a:sym typeface="+mn-ea"/>
                        </a:rPr>
                        <a:t>B组</a:t>
                      </a:r>
                    </a:p>
                  </a:txBody>
                  <a:tcPr anchor="ctr">
                    <a:lnL>
                      <a:noFill/>
                    </a:lnL>
                    <a:lnR>
                      <a:noFill/>
                    </a:lnR>
                    <a:lnT>
                      <a:noFill/>
                    </a:lnT>
                    <a:lnB>
                      <a:noFill/>
                    </a:lnB>
                    <a:lnTlToBr>
                      <a:noFill/>
                    </a:lnTlToBr>
                    <a:lnBlToTr>
                      <a:noFill/>
                    </a:lnBlToTr>
                    <a:solidFill>
                      <a:schemeClr val="bg2">
                        <a:lumMod val="50000"/>
                      </a:schemeClr>
                    </a:solidFill>
                  </a:tcPr>
                </a:tc>
                <a:tc hMerge="1">
                  <a:txBody>
                    <a:bodyPr/>
                    <a:lstStyle/>
                    <a:p>
                      <a:endParaRPr lang="zh-CN"/>
                    </a:p>
                  </a:txBody>
                  <a:tcPr>
                    <a:lnT>
                      <a:noFill/>
                    </a:lnT>
                    <a:lnB>
                      <a:noFill/>
                    </a:lnB>
                  </a:tcPr>
                </a:tc>
                <a:tc hMerge="1">
                  <a:txBody>
                    <a:bodyPr/>
                    <a:lstStyle/>
                    <a:p>
                      <a:endParaRPr lang="zh-CN"/>
                    </a:p>
                  </a:txBody>
                  <a:tcPr>
                    <a:lnR>
                      <a:noFill/>
                    </a:lnR>
                    <a:lnT>
                      <a:noFill/>
                    </a:lnT>
                    <a:lnB>
                      <a:noFill/>
                    </a:lnB>
                  </a:tcPr>
                </a:tc>
                <a:extLst>
                  <a:ext uri="{0D108BD9-81ED-4DB2-BD59-A6C34878D82A}">
                    <a16:rowId xmlns:a16="http://schemas.microsoft.com/office/drawing/2014/main" val="10000"/>
                  </a:ext>
                </a:extLst>
              </a:tr>
              <a:tr h="390657">
                <a:tc vMerge="1">
                  <a:txBody>
                    <a:bodyPr/>
                    <a:lstStyle/>
                    <a:p>
                      <a:pPr algn="ctr">
                        <a:buNone/>
                      </a:pPr>
                      <a:endPar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endParaRPr>
                    </a:p>
                  </a:txBody>
                  <a:tcPr anchor="ctr">
                    <a:lnL>
                      <a:noFill/>
                    </a:lnL>
                    <a:lnR>
                      <a:noFill/>
                    </a:lnR>
                    <a:lnT>
                      <a:noFill/>
                    </a:lnT>
                    <a:lnB>
                      <a:noFill/>
                    </a:lnB>
                    <a:lnTlToBr>
                      <a:noFill/>
                    </a:lnTlToBr>
                    <a:lnBlToTr>
                      <a:noFill/>
                    </a:lnBlToTr>
                    <a:solidFill>
                      <a:schemeClr val="bg2">
                        <a:lumMod val="50000"/>
                      </a:schemeClr>
                    </a:solidFill>
                  </a:tcPr>
                </a:tc>
                <a:tc vMerge="1">
                  <a:txBody>
                    <a:bodyPr/>
                    <a:lstStyle/>
                    <a:p>
                      <a:endParaRPr lang="zh-CN"/>
                    </a:p>
                  </a:txBody>
                  <a:tcPr anchor="ctr">
                    <a:lnL>
                      <a:noFill/>
                    </a:lnL>
                    <a:lnR>
                      <a:noFill/>
                    </a:lnR>
                    <a:lnB>
                      <a:noFill/>
                    </a:lnB>
                  </a:tcPr>
                </a:tc>
                <a:tc>
                  <a:txBody>
                    <a:bodyPr/>
                    <a:lstStyle/>
                    <a:p>
                      <a:pPr algn="ctr">
                        <a:buNone/>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rPr>
                        <a:t>治疗前(%)</a:t>
                      </a:r>
                    </a:p>
                  </a:txBody>
                  <a:tcPr anchor="ctr">
                    <a:lnL>
                      <a:noFill/>
                    </a:lnL>
                    <a:lnR>
                      <a:noFill/>
                    </a:lnR>
                    <a:lnT>
                      <a:noFill/>
                    </a:lnT>
                    <a:lnB>
                      <a:noFill/>
                    </a:lnB>
                    <a:lnTlToBr>
                      <a:noFill/>
                    </a:lnTlToBr>
                    <a:lnBlToTr>
                      <a:noFill/>
                    </a:lnBlToTr>
                    <a:solidFill>
                      <a:schemeClr val="bg2">
                        <a:lumMod val="50000"/>
                      </a:schemeClr>
                    </a:solidFill>
                  </a:tcPr>
                </a:tc>
                <a:tc>
                  <a:txBody>
                    <a:bodyPr/>
                    <a:lstStyle/>
                    <a:p>
                      <a:pPr algn="ctr">
                        <a:buNone/>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sym typeface="+mn-ea"/>
                        </a:rPr>
                        <a:t>非索非那定治疗后(%)</a:t>
                      </a:r>
                    </a:p>
                  </a:txBody>
                  <a:tcPr anchor="ctr">
                    <a:lnL>
                      <a:noFill/>
                    </a:lnL>
                    <a:lnR>
                      <a:noFill/>
                    </a:lnR>
                    <a:lnT>
                      <a:noFill/>
                    </a:lnT>
                    <a:lnB>
                      <a:noFill/>
                    </a:lnB>
                    <a:lnTlToBr>
                      <a:noFill/>
                    </a:lnTlToBr>
                    <a:lnBlToTr>
                      <a:noFill/>
                    </a:lnBlToTr>
                    <a:solidFill>
                      <a:schemeClr val="bg2">
                        <a:lumMod val="50000"/>
                      </a:schemeClr>
                    </a:solidFill>
                  </a:tcPr>
                </a:tc>
                <a:tc>
                  <a:txBody>
                    <a:bodyPr/>
                    <a:lstStyle/>
                    <a:p>
                      <a:pPr algn="ctr">
                        <a:buNone/>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rPr>
                        <a:t>地氯雷他定治疗后(%)</a:t>
                      </a:r>
                    </a:p>
                  </a:txBody>
                  <a:tcPr anchor="ctr">
                    <a:lnL>
                      <a:noFill/>
                    </a:lnL>
                    <a:lnR>
                      <a:noFill/>
                    </a:lnR>
                    <a:lnT>
                      <a:noFill/>
                    </a:lnT>
                    <a:lnB>
                      <a:noFill/>
                    </a:lnB>
                    <a:lnTlToBr>
                      <a:noFill/>
                    </a:lnTlToBr>
                    <a:lnBlToTr>
                      <a:noFill/>
                    </a:lnBlToTr>
                    <a:solidFill>
                      <a:schemeClr val="bg2">
                        <a:lumMod val="50000"/>
                      </a:schemeClr>
                    </a:solidFill>
                  </a:tcPr>
                </a:tc>
                <a:tc>
                  <a:txBody>
                    <a:bodyPr/>
                    <a:lstStyle/>
                    <a:p>
                      <a:pPr algn="ctr">
                        <a:buNone/>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rPr>
                        <a:t>治疗前(%)</a:t>
                      </a:r>
                    </a:p>
                  </a:txBody>
                  <a:tcPr anchor="ctr">
                    <a:lnL>
                      <a:noFill/>
                    </a:lnL>
                    <a:lnR>
                      <a:noFill/>
                    </a:lnR>
                    <a:lnT>
                      <a:noFill/>
                    </a:lnT>
                    <a:lnB>
                      <a:noFill/>
                    </a:lnB>
                    <a:lnTlToBr>
                      <a:noFill/>
                    </a:lnTlToBr>
                    <a:lnBlToTr>
                      <a:noFill/>
                    </a:lnBlToTr>
                    <a:solidFill>
                      <a:schemeClr val="bg2">
                        <a:lumMod val="50000"/>
                      </a:schemeClr>
                    </a:solidFill>
                  </a:tcPr>
                </a:tc>
                <a:tc>
                  <a:txBody>
                    <a:bodyPr/>
                    <a:lstStyle/>
                    <a:p>
                      <a:pPr algn="ctr">
                        <a:buNone/>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rPr>
                        <a:t>地氯雷他定治疗后(%)</a:t>
                      </a:r>
                    </a:p>
                  </a:txBody>
                  <a:tcPr anchor="ctr">
                    <a:lnL>
                      <a:noFill/>
                    </a:lnL>
                    <a:lnR>
                      <a:noFill/>
                    </a:lnR>
                    <a:lnT>
                      <a:noFill/>
                    </a:lnT>
                    <a:lnB>
                      <a:noFill/>
                    </a:lnB>
                    <a:lnTlToBr>
                      <a:noFill/>
                    </a:lnTlToBr>
                    <a:lnBlToTr>
                      <a:noFill/>
                    </a:lnBlToTr>
                    <a:solidFill>
                      <a:schemeClr val="bg2">
                        <a:lumMod val="50000"/>
                      </a:schemeClr>
                    </a:solidFill>
                  </a:tcPr>
                </a:tc>
                <a:tc>
                  <a:txBody>
                    <a:bodyPr/>
                    <a:lstStyle/>
                    <a:p>
                      <a:pPr algn="ctr">
                        <a:buNone/>
                      </a:pPr>
                      <a:r>
                        <a:rPr lang="zh-CN" altLang="en-US" sz="1400" b="1">
                          <a:solidFill>
                            <a:schemeClr val="bg1"/>
                          </a:solidFill>
                          <a:latin typeface="微软雅黑" panose="020B0503020204020204" charset="-122"/>
                          <a:ea typeface="微软雅黑" panose="020B0503020204020204" charset="-122"/>
                          <a:cs typeface="微软雅黑" panose="020B0503020204020204" charset="-122"/>
                          <a:sym typeface="+mn-ea"/>
                        </a:rPr>
                        <a:t>非索非那定治疗后(%)</a:t>
                      </a:r>
                    </a:p>
                  </a:txBody>
                  <a:tcPr anchor="ctr">
                    <a:lnL>
                      <a:noFill/>
                    </a:lnL>
                    <a:lnR>
                      <a:noFill/>
                    </a:lnR>
                    <a:lnT>
                      <a:noFill/>
                    </a:lnT>
                    <a:lnB>
                      <a:noFill/>
                    </a:lnB>
                    <a:lnTlToBr>
                      <a:noFill/>
                    </a:lnTlToBr>
                    <a:lnBlToTr>
                      <a:noFill/>
                    </a:lnBlToTr>
                    <a:solidFill>
                      <a:schemeClr val="bg2">
                        <a:lumMod val="50000"/>
                      </a:schemeClr>
                    </a:solidFill>
                  </a:tcPr>
                </a:tc>
                <a:extLst>
                  <a:ext uri="{0D108BD9-81ED-4DB2-BD59-A6C34878D82A}">
                    <a16:rowId xmlns:a16="http://schemas.microsoft.com/office/drawing/2014/main" val="10001"/>
                  </a:ext>
                </a:extLst>
              </a:tr>
              <a:tr h="325698">
                <a:tc rowSpan="5">
                  <a:txBody>
                    <a:bodyPr/>
                    <a:lstStyle/>
                    <a:p>
                      <a:pPr algn="ctr">
                        <a:buNone/>
                      </a:pPr>
                      <a:r>
                        <a:rPr lang="zh-CN" altLang="en-US" sz="1400" b="1" dirty="0">
                          <a:latin typeface="微软雅黑" panose="020B0503020204020204" charset="-122"/>
                          <a:ea typeface="微软雅黑" panose="020B0503020204020204" charset="-122"/>
                          <a:sym typeface="+mn-ea"/>
                        </a:rPr>
                        <a:t>症状的严重程度</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en-US" altLang="zh-CN" sz="1400">
                          <a:latin typeface="微软雅黑" panose="020B0503020204020204" charset="-122"/>
                          <a:ea typeface="微软雅黑" panose="020B0503020204020204" charset="-122"/>
                        </a:rPr>
                        <a:t>1</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0(0%)</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11(22.4%)</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12(29.3%)</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0(0%)</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5(10.2%)</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1(2.4%)</a:t>
                      </a:r>
                    </a:p>
                  </a:txBody>
                  <a:tcPr anchor="ctr">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2"/>
                  </a:ext>
                </a:extLst>
              </a:tr>
              <a:tr h="325698">
                <a:tc vMerge="1">
                  <a:txBody>
                    <a:bodyPr/>
                    <a:lstStyle/>
                    <a:p>
                      <a:endParaRPr lang="zh-CN"/>
                    </a:p>
                  </a:txBody>
                  <a:tcPr>
                    <a:lnL>
                      <a:noFill/>
                    </a:lnL>
                    <a:lnR>
                      <a:noFill/>
                    </a:lnR>
                  </a:tcPr>
                </a:tc>
                <a:tc>
                  <a:txBody>
                    <a:bodyPr/>
                    <a:lstStyle/>
                    <a:p>
                      <a:pPr algn="ctr">
                        <a:buNone/>
                      </a:pPr>
                      <a:r>
                        <a:rPr lang="en-US" altLang="zh-CN" sz="1400" dirty="0">
                          <a:latin typeface="微软雅黑" panose="020B0503020204020204" charset="-122"/>
                          <a:ea typeface="微软雅黑" panose="020B0503020204020204" charset="-122"/>
                        </a:rPr>
                        <a:t>2</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3(4.4%)</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6(12.2%)</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4(9.8%)</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1(1.5%)</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4(8.2%)</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1(2.4%)</a:t>
                      </a:r>
                      <a:endParaRPr lang="zh-CN" altLang="en-US" sz="1400" dirty="0">
                        <a:latin typeface="微软雅黑" panose="020B0503020204020204" charset="-122"/>
                        <a:ea typeface="微软雅黑" panose="020B0503020204020204" charset="-122"/>
                      </a:endParaRPr>
                    </a:p>
                  </a:txBody>
                  <a:tcPr anchor="ctr">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3"/>
                  </a:ext>
                </a:extLst>
              </a:tr>
              <a:tr h="325698">
                <a:tc vMerge="1">
                  <a:txBody>
                    <a:bodyPr/>
                    <a:lstStyle/>
                    <a:p>
                      <a:endParaRPr lang="zh-CN"/>
                    </a:p>
                  </a:txBody>
                  <a:tcPr>
                    <a:lnL>
                      <a:noFill/>
                    </a:lnL>
                    <a:lnR>
                      <a:noFill/>
                    </a:lnR>
                  </a:tcPr>
                </a:tc>
                <a:tc>
                  <a:txBody>
                    <a:bodyPr/>
                    <a:lstStyle/>
                    <a:p>
                      <a:pPr algn="ctr">
                        <a:buNone/>
                      </a:pPr>
                      <a:r>
                        <a:rPr lang="en-US" altLang="zh-CN" sz="1400">
                          <a:latin typeface="微软雅黑" panose="020B0503020204020204" charset="-122"/>
                          <a:ea typeface="微软雅黑" panose="020B0503020204020204" charset="-122"/>
                        </a:rPr>
                        <a:t>3</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15(22.1%)</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15(30.6%)</a:t>
                      </a:r>
                      <a:endParaRPr lang="zh-CN" altLang="en-US" sz="1400" dirty="0">
                        <a:latin typeface="微软雅黑" panose="020B0503020204020204" charset="-122"/>
                        <a:ea typeface="微软雅黑" panose="020B0503020204020204" charset="-122"/>
                      </a:endParaRP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16(39%）</a:t>
                      </a:r>
                      <a:endParaRPr lang="zh-CN" altLang="en-US" sz="1400" dirty="0">
                        <a:latin typeface="微软雅黑" panose="020B0503020204020204" charset="-122"/>
                        <a:ea typeface="微软雅黑" panose="020B0503020204020204" charset="-122"/>
                      </a:endParaRP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17(25%)</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3(6.1%)</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2(4.9%)</a:t>
                      </a:r>
                      <a:endParaRPr lang="zh-CN" altLang="en-US" sz="1400" dirty="0">
                        <a:latin typeface="微软雅黑" panose="020B0503020204020204" charset="-122"/>
                        <a:ea typeface="微软雅黑" panose="020B0503020204020204" charset="-122"/>
                      </a:endParaRPr>
                    </a:p>
                  </a:txBody>
                  <a:tcPr anchor="ctr">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4"/>
                  </a:ext>
                </a:extLst>
              </a:tr>
              <a:tr h="325698">
                <a:tc vMerge="1">
                  <a:txBody>
                    <a:bodyPr/>
                    <a:lstStyle/>
                    <a:p>
                      <a:endParaRPr lang="zh-CN"/>
                    </a:p>
                  </a:txBody>
                  <a:tcPr>
                    <a:lnL>
                      <a:noFill/>
                    </a:lnL>
                    <a:lnR>
                      <a:noFill/>
                    </a:lnR>
                  </a:tcPr>
                </a:tc>
                <a:tc>
                  <a:txBody>
                    <a:bodyPr/>
                    <a:lstStyle/>
                    <a:p>
                      <a:pPr algn="ctr">
                        <a:buNone/>
                      </a:pPr>
                      <a:r>
                        <a:rPr lang="en-US" altLang="zh-CN" sz="1400">
                          <a:latin typeface="微软雅黑" panose="020B0503020204020204" charset="-122"/>
                          <a:ea typeface="微软雅黑" panose="020B0503020204020204" charset="-122"/>
                        </a:rPr>
                        <a:t>4</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solidFill>
                            <a:srgbClr val="C00000"/>
                          </a:solidFill>
                          <a:latin typeface="微软雅黑" panose="020B0503020204020204" charset="-122"/>
                          <a:ea typeface="微软雅黑" panose="020B0503020204020204" charset="-122"/>
                          <a:sym typeface="+mn-ea"/>
                        </a:rPr>
                        <a:t>15(22.1%)</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solidFill>
                            <a:srgbClr val="C00000"/>
                          </a:solidFill>
                          <a:latin typeface="微软雅黑" panose="020B0503020204020204" charset="-122"/>
                          <a:ea typeface="微软雅黑" panose="020B0503020204020204" charset="-122"/>
                          <a:sym typeface="+mn-ea"/>
                        </a:rPr>
                        <a:t>1(2%)</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0(0%)</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solidFill>
                            <a:srgbClr val="C00000"/>
                          </a:solidFill>
                          <a:latin typeface="微软雅黑" panose="020B0503020204020204" charset="-122"/>
                          <a:ea typeface="微软雅黑" panose="020B0503020204020204" charset="-122"/>
                          <a:sym typeface="+mn-ea"/>
                        </a:rPr>
                        <a:t>17(25%)</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solidFill>
                            <a:srgbClr val="C00000"/>
                          </a:solidFill>
                          <a:latin typeface="微软雅黑" panose="020B0503020204020204" charset="-122"/>
                          <a:ea typeface="微软雅黑" panose="020B0503020204020204" charset="-122"/>
                          <a:sym typeface="+mn-ea"/>
                        </a:rPr>
                        <a:t>4(8.2%)</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5(12.2%)</a:t>
                      </a:r>
                    </a:p>
                  </a:txBody>
                  <a:tcPr anchor="ctr">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5"/>
                  </a:ext>
                </a:extLst>
              </a:tr>
              <a:tr h="325698">
                <a:tc vMerge="1">
                  <a:txBody>
                    <a:bodyPr/>
                    <a:lstStyle/>
                    <a:p>
                      <a:endParaRPr lang="zh-CN"/>
                    </a:p>
                  </a:txBody>
                  <a:tcPr>
                    <a:lnL>
                      <a:noFill/>
                    </a:lnL>
                    <a:lnR>
                      <a:noFill/>
                    </a:lnR>
                    <a:lnB>
                      <a:noFill/>
                    </a:lnB>
                  </a:tcPr>
                </a:tc>
                <a:tc>
                  <a:txBody>
                    <a:bodyPr/>
                    <a:lstStyle/>
                    <a:p>
                      <a:pPr algn="ctr">
                        <a:buNone/>
                      </a:pPr>
                      <a:r>
                        <a:rPr lang="zh-CN" altLang="en-US" sz="1400">
                          <a:latin typeface="微软雅黑" panose="020B0503020204020204" charset="-122"/>
                          <a:ea typeface="微软雅黑" panose="020B0503020204020204" charset="-122"/>
                        </a:rPr>
                        <a:t>合计</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33(48.5%)</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30(61.2%)</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30(73.2%)</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35(51.5%)</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a:latin typeface="微软雅黑" panose="020B0503020204020204" charset="-122"/>
                          <a:ea typeface="微软雅黑" panose="020B0503020204020204" charset="-122"/>
                          <a:sym typeface="+mn-ea"/>
                        </a:rPr>
                        <a:t>19(38.8%)</a:t>
                      </a:r>
                    </a:p>
                  </a:txBody>
                  <a:tcPr anchor="ctr">
                    <a:lnL>
                      <a:noFill/>
                    </a:lnL>
                    <a:lnR>
                      <a:noFill/>
                    </a:lnR>
                    <a:lnT>
                      <a:noFill/>
                    </a:lnT>
                    <a:lnB>
                      <a:noFill/>
                    </a:lnB>
                    <a:lnTlToBr>
                      <a:noFill/>
                    </a:lnTlToBr>
                    <a:lnBlToTr>
                      <a:noFill/>
                    </a:lnBlToTr>
                    <a:solidFill>
                      <a:schemeClr val="bg2"/>
                    </a:solidFill>
                  </a:tcPr>
                </a:tc>
                <a:tc>
                  <a:txBody>
                    <a:bodyPr/>
                    <a:lstStyle/>
                    <a:p>
                      <a:pPr algn="ctr">
                        <a:buNone/>
                      </a:pPr>
                      <a:r>
                        <a:rPr lang="zh-CN" altLang="en-US" sz="1400" dirty="0">
                          <a:latin typeface="微软雅黑" panose="020B0503020204020204" charset="-122"/>
                          <a:ea typeface="微软雅黑" panose="020B0503020204020204" charset="-122"/>
                          <a:sym typeface="+mn-ea"/>
                        </a:rPr>
                        <a:t>11(26.8%)</a:t>
                      </a:r>
                      <a:endParaRPr lang="zh-CN" altLang="en-US" sz="1400" dirty="0">
                        <a:latin typeface="微软雅黑" panose="020B0503020204020204" charset="-122"/>
                        <a:ea typeface="微软雅黑" panose="020B0503020204020204" charset="-122"/>
                      </a:endParaRPr>
                    </a:p>
                  </a:txBody>
                  <a:tcPr anchor="ctr">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2" name="矩形 1"/>
          <p:cNvSpPr/>
          <p:nvPr/>
        </p:nvSpPr>
        <p:spPr>
          <a:xfrm>
            <a:off x="4783397" y="46392"/>
            <a:ext cx="3262432" cy="906915"/>
          </a:xfrm>
          <a:prstGeom prst="rect">
            <a:avLst/>
          </a:prstGeom>
        </p:spPr>
        <p:txBody>
          <a:bodyPr wrap="none">
            <a:spAutoFit/>
          </a:bodyPr>
          <a:lstStyle/>
          <a:p>
            <a:pPr algn="just" eaLnBrk="1" hangingPunct="1">
              <a:lnSpc>
                <a:spcPct val="150000"/>
              </a:lnSpc>
            </a:pPr>
            <a:r>
              <a:rPr lang="en-US" altLang="zh-CN" sz="4000" b="1" dirty="0">
                <a:solidFill>
                  <a:srgbClr val="C00000"/>
                </a:solidFill>
                <a:latin typeface="微软雅黑" panose="020B0503020204020204" pitchFamily="34" charset="-122"/>
                <a:ea typeface="微软雅黑" panose="020B0503020204020204" pitchFamily="34" charset="-122"/>
              </a:rPr>
              <a:t>【</a:t>
            </a:r>
            <a:r>
              <a:rPr lang="zh-CN" altLang="en-US" sz="4000" b="1" dirty="0">
                <a:solidFill>
                  <a:srgbClr val="C00000"/>
                </a:solidFill>
                <a:latin typeface="微软雅黑" panose="020B0503020204020204" pitchFamily="34" charset="-122"/>
                <a:ea typeface="微软雅黑" panose="020B0503020204020204" pitchFamily="34" charset="-122"/>
              </a:rPr>
              <a:t>直接证据</a:t>
            </a:r>
            <a:r>
              <a:rPr lang="en-US" altLang="zh-CN" sz="4000" b="1" dirty="0">
                <a:solidFill>
                  <a:srgbClr val="C00000"/>
                </a:solidFill>
                <a:latin typeface="微软雅黑" panose="020B0503020204020204" pitchFamily="34" charset="-122"/>
                <a:ea typeface="微软雅黑" panose="020B0503020204020204" pitchFamily="34" charset="-122"/>
              </a:rPr>
              <a:t>】</a:t>
            </a:r>
            <a:endParaRPr lang="en-US" altLang="zh-CN" sz="3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a:spLocks noChangeArrowheads="1"/>
          </p:cNvSpPr>
          <p:nvPr/>
        </p:nvSpPr>
        <p:spPr bwMode="auto">
          <a:xfrm>
            <a:off x="1868013" y="344190"/>
            <a:ext cx="4546600" cy="658813"/>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3959B9"/>
                </a:solidFill>
                <a:latin typeface="微软雅黑" panose="020B0503020204020204" pitchFamily="34" charset="-122"/>
                <a:ea typeface="微软雅黑" panose="020B0503020204020204" pitchFamily="34" charset="-122"/>
              </a:rPr>
              <a:t>有效性</a:t>
            </a:r>
          </a:p>
        </p:txBody>
      </p:sp>
      <p:sp>
        <p:nvSpPr>
          <p:cNvPr id="23" name="文本框 22"/>
          <p:cNvSpPr txBox="1">
            <a:spLocks noChangeArrowheads="1"/>
          </p:cNvSpPr>
          <p:nvPr/>
        </p:nvSpPr>
        <p:spPr bwMode="auto">
          <a:xfrm>
            <a:off x="929180" y="974035"/>
            <a:ext cx="10970866"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solidFill>
                  <a:srgbClr val="002060"/>
                </a:solidFill>
                <a:latin typeface="微软雅黑" panose="020B0503020204020204" pitchFamily="34" charset="-122"/>
                <a:ea typeface="微软雅黑" panose="020B0503020204020204" pitchFamily="34" charset="-122"/>
              </a:rPr>
              <a:t>临床指南</a:t>
            </a:r>
            <a:r>
              <a:rPr lang="en-US" altLang="zh-CN" sz="2400" b="1" dirty="0">
                <a:solidFill>
                  <a:srgbClr val="002060"/>
                </a:solidFill>
                <a:latin typeface="微软雅黑" panose="020B0503020204020204" pitchFamily="34" charset="-122"/>
                <a:ea typeface="微软雅黑" panose="020B0503020204020204" pitchFamily="34" charset="-122"/>
              </a:rPr>
              <a:t>/</a:t>
            </a:r>
            <a:r>
              <a:rPr lang="zh-CN" altLang="en-US" sz="2400" b="1" dirty="0">
                <a:solidFill>
                  <a:srgbClr val="002060"/>
                </a:solidFill>
                <a:latin typeface="微软雅黑" panose="020B0503020204020204" pitchFamily="34" charset="-122"/>
                <a:ea typeface="微软雅黑" panose="020B0503020204020204" pitchFamily="34" charset="-122"/>
              </a:rPr>
              <a:t>诊疗规范推荐：</a:t>
            </a:r>
            <a:endParaRPr lang="en-US" altLang="zh-CN" sz="2400" b="1" dirty="0">
              <a:solidFill>
                <a:srgbClr val="002060"/>
              </a:solidFill>
              <a:latin typeface="微软雅黑" panose="020B0503020204020204" pitchFamily="34" charset="-122"/>
              <a:ea typeface="微软雅黑" panose="020B0503020204020204" pitchFamily="34" charset="-122"/>
            </a:endParaRPr>
          </a:p>
        </p:txBody>
      </p:sp>
      <p:sp>
        <p:nvSpPr>
          <p:cNvPr id="8" name="流程图: 终止 7"/>
          <p:cNvSpPr/>
          <p:nvPr/>
        </p:nvSpPr>
        <p:spPr>
          <a:xfrm>
            <a:off x="-1" y="270952"/>
            <a:ext cx="1676401" cy="762531"/>
          </a:xfrm>
          <a:prstGeom prst="flowChartTerminator">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微软雅黑" panose="020B0503020204020204" pitchFamily="34" charset="-122"/>
                <a:ea typeface="微软雅黑" panose="020B0503020204020204" pitchFamily="34" charset="-122"/>
              </a:rPr>
              <a:t>03</a:t>
            </a:r>
            <a:endParaRPr lang="zh-CN" altLang="en-US" sz="4400" b="1"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1097428933"/>
              </p:ext>
            </p:extLst>
          </p:nvPr>
        </p:nvGraphicFramePr>
        <p:xfrm>
          <a:off x="689166" y="1847249"/>
          <a:ext cx="10959495" cy="4483896"/>
        </p:xfrm>
        <a:graphic>
          <a:graphicData uri="http://schemas.openxmlformats.org/drawingml/2006/table">
            <a:tbl>
              <a:tblPr firstRow="1" bandRow="1">
                <a:tableStyleId>{5C22544A-7EE6-4342-B048-85BDC9FD1C3A}</a:tableStyleId>
              </a:tblPr>
              <a:tblGrid>
                <a:gridCol w="722277">
                  <a:extLst>
                    <a:ext uri="{9D8B030D-6E8A-4147-A177-3AD203B41FA5}">
                      <a16:colId xmlns:a16="http://schemas.microsoft.com/office/drawing/2014/main" val="2313625850"/>
                    </a:ext>
                  </a:extLst>
                </a:gridCol>
                <a:gridCol w="2993817">
                  <a:extLst>
                    <a:ext uri="{9D8B030D-6E8A-4147-A177-3AD203B41FA5}">
                      <a16:colId xmlns:a16="http://schemas.microsoft.com/office/drawing/2014/main" val="810276219"/>
                    </a:ext>
                  </a:extLst>
                </a:gridCol>
                <a:gridCol w="2005480">
                  <a:extLst>
                    <a:ext uri="{9D8B030D-6E8A-4147-A177-3AD203B41FA5}">
                      <a16:colId xmlns:a16="http://schemas.microsoft.com/office/drawing/2014/main" val="1489815995"/>
                    </a:ext>
                  </a:extLst>
                </a:gridCol>
                <a:gridCol w="5237921">
                  <a:extLst>
                    <a:ext uri="{9D8B030D-6E8A-4147-A177-3AD203B41FA5}">
                      <a16:colId xmlns:a16="http://schemas.microsoft.com/office/drawing/2014/main" val="3667787058"/>
                    </a:ext>
                  </a:extLst>
                </a:gridCol>
              </a:tblGrid>
              <a:tr h="391598">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序号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临床推荐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编制单位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推荐内容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4011737"/>
                  </a:ext>
                </a:extLst>
              </a:tr>
              <a:tr h="391598">
                <a:tc>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1</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儿童皮肤源性慢性瘙痒管理专家共识</a:t>
                      </a:r>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》2024</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中国妇幼保健协会儿童变态反应专业委员会儿童皮肤病学组</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二代</a:t>
                      </a:r>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H1</a:t>
                      </a: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抗组胺药（</a:t>
                      </a:r>
                      <a:r>
                        <a:rPr lang="en-US" altLang="zh-CN" sz="1600" b="0" i="0" u="none" strike="noStrike" kern="1200" baseline="0" dirty="0" err="1">
                          <a:solidFill>
                            <a:schemeClr val="dk1"/>
                          </a:solidFill>
                          <a:latin typeface="微软雅黑" panose="020B0503020204020204" pitchFamily="34" charset="-122"/>
                          <a:ea typeface="微软雅黑" panose="020B0503020204020204" pitchFamily="34" charset="-122"/>
                          <a:cs typeface="+mn-cs"/>
                        </a:rPr>
                        <a:t>sgAH</a:t>
                      </a: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）为</a:t>
                      </a:r>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CU</a:t>
                      </a: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的一线治疗方法。未来</a:t>
                      </a:r>
                      <a:r>
                        <a:rPr lang="en-US" altLang="zh-CN" sz="1600" b="0" i="0" u="none" strike="noStrike" kern="1200" baseline="0" dirty="0" err="1">
                          <a:solidFill>
                            <a:schemeClr val="dk1"/>
                          </a:solidFill>
                          <a:latin typeface="微软雅黑" panose="020B0503020204020204" pitchFamily="34" charset="-122"/>
                          <a:ea typeface="微软雅黑" panose="020B0503020204020204" pitchFamily="34" charset="-122"/>
                          <a:cs typeface="+mn-cs"/>
                        </a:rPr>
                        <a:t>sgAH</a:t>
                      </a: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有望在剂型改进方面进一步适应儿童用药需求，例如</a:t>
                      </a:r>
                      <a:r>
                        <a:rPr lang="zh-CN" altLang="en-US" sz="1600" b="1" i="0" u="none" strike="noStrike" kern="1200" baseline="0" dirty="0">
                          <a:solidFill>
                            <a:srgbClr val="C00000"/>
                          </a:solidFill>
                          <a:latin typeface="微软雅黑" panose="020B0503020204020204" pitchFamily="34" charset="-122"/>
                          <a:ea typeface="微软雅黑" panose="020B0503020204020204" pitchFamily="34" charset="-122"/>
                          <a:cs typeface="+mn-cs"/>
                        </a:rPr>
                        <a:t>非索非那定干混悬剂（≥ </a:t>
                      </a:r>
                      <a:r>
                        <a:rPr lang="en-US" altLang="zh-CN" sz="1600" b="1" i="0" u="none" strike="noStrike" kern="1200" baseline="0" dirty="0">
                          <a:solidFill>
                            <a:srgbClr val="C00000"/>
                          </a:solidFill>
                          <a:latin typeface="微软雅黑" panose="020B0503020204020204" pitchFamily="34" charset="-122"/>
                          <a:ea typeface="微软雅黑" panose="020B0503020204020204" pitchFamily="34" charset="-122"/>
                          <a:cs typeface="+mn-cs"/>
                        </a:rPr>
                        <a:t>6</a:t>
                      </a:r>
                      <a:r>
                        <a:rPr lang="zh-CN" altLang="en-US" sz="1600" b="1" i="0" u="none" strike="noStrike" kern="1200" baseline="0" dirty="0">
                          <a:solidFill>
                            <a:srgbClr val="C00000"/>
                          </a:solidFill>
                          <a:latin typeface="微软雅黑" panose="020B0503020204020204" pitchFamily="34" charset="-122"/>
                          <a:ea typeface="微软雅黑" panose="020B0503020204020204" pitchFamily="34" charset="-122"/>
                          <a:cs typeface="+mn-cs"/>
                        </a:rPr>
                        <a:t>月龄）</a:t>
                      </a:r>
                      <a:r>
                        <a:rPr lang="en-US" altLang="zh-CN" sz="1600" b="0" i="0" u="none" strike="noStrike" kern="1200" baseline="0" dirty="0" smtClean="0">
                          <a:solidFill>
                            <a:schemeClr val="dk1"/>
                          </a:solidFill>
                          <a:latin typeface="微软雅黑" panose="020B0503020204020204" pitchFamily="34" charset="-122"/>
                          <a:ea typeface="微软雅黑" panose="020B0503020204020204" pitchFamily="34" charset="-122"/>
                          <a:cs typeface="+mn-cs"/>
                        </a:rPr>
                        <a:t>…</a:t>
                      </a:r>
                      <a:r>
                        <a:rPr lang="zh-CN" altLang="en-US" sz="1600" b="0" i="0" u="none" strike="noStrike" kern="1200" baseline="0" dirty="0" smtClean="0">
                          <a:solidFill>
                            <a:schemeClr val="dk1"/>
                          </a:solidFill>
                          <a:latin typeface="微软雅黑" panose="020B0503020204020204" pitchFamily="34" charset="-122"/>
                          <a:ea typeface="微软雅黑" panose="020B0503020204020204" pitchFamily="34" charset="-122"/>
                          <a:cs typeface="+mn-cs"/>
                        </a:rPr>
                        <a:t>缓解</a:t>
                      </a: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慢性特发性荨麻疹的瘙痒症状。</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492962"/>
                  </a:ext>
                </a:extLst>
              </a:tr>
              <a:tr h="1898983">
                <a:tc>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2</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微软雅黑" panose="020B0503020204020204" pitchFamily="34" charset="-122"/>
                          <a:ea typeface="微软雅黑" panose="020B0503020204020204" pitchFamily="34" charset="-122"/>
                        </a:rPr>
                        <a:t>《</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Treatment of seasonal allergic rhinitis  An evidence-based focused 2017 guideline update》</a:t>
                      </a:r>
                    </a:p>
                    <a:p>
                      <a:pPr algn="ctr"/>
                      <a:r>
                        <a:rPr lang="zh-CN" altLang="en-US" sz="1600" dirty="0">
                          <a:solidFill>
                            <a:schemeClr val="tx1"/>
                          </a:solidFill>
                          <a:latin typeface="微软雅黑" panose="020B0503020204020204" pitchFamily="34" charset="-122"/>
                          <a:ea typeface="微软雅黑" panose="020B0503020204020204" pitchFamily="34" charset="-122"/>
                        </a:rPr>
                        <a:t>（季节性过敏性鼻炎的治疗）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美国过敏、哮喘和免疫学会（</a:t>
                      </a:r>
                      <a:r>
                        <a:rPr lang="en-US" altLang="zh-CN" sz="1600" dirty="0">
                          <a:solidFill>
                            <a:schemeClr val="tx1"/>
                          </a:solidFill>
                          <a:latin typeface="微软雅黑" panose="020B0503020204020204" pitchFamily="34" charset="-122"/>
                          <a:ea typeface="微软雅黑" panose="020B0503020204020204" pitchFamily="34" charset="-122"/>
                        </a:rPr>
                        <a:t>AAAAI</a:t>
                      </a:r>
                      <a:r>
                        <a:rPr lang="zh-CN" altLang="en-US" sz="1600" dirty="0">
                          <a:solidFill>
                            <a:schemeClr val="tx1"/>
                          </a:solidFill>
                          <a:latin typeface="微软雅黑" panose="020B0503020204020204" pitchFamily="34" charset="-122"/>
                          <a:ea typeface="微软雅黑" panose="020B0503020204020204" pitchFamily="34" charset="-12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In contrast, </a:t>
                      </a:r>
                      <a:r>
                        <a:rPr lang="en-US" altLang="zh-CN" sz="1600" b="0" i="0" u="none" strike="noStrike" kern="1200" baseline="0" dirty="0" err="1">
                          <a:solidFill>
                            <a:schemeClr val="dk1"/>
                          </a:solidFill>
                          <a:latin typeface="微软雅黑" panose="020B0503020204020204" pitchFamily="34" charset="-122"/>
                          <a:ea typeface="微软雅黑" panose="020B0503020204020204" pitchFamily="34" charset="-122"/>
                          <a:cs typeface="+mn-cs"/>
                        </a:rPr>
                        <a:t>secondgeneration</a:t>
                      </a:r>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 antihistamines (</a:t>
                      </a:r>
                      <a:r>
                        <a:rPr lang="en-US" altLang="zh-CN" sz="1600" b="0" i="0" u="none" strike="noStrike" kern="1200" baseline="0" dirty="0" err="1">
                          <a:solidFill>
                            <a:schemeClr val="dk1"/>
                          </a:solidFill>
                          <a:latin typeface="微软雅黑" panose="020B0503020204020204" pitchFamily="34" charset="-122"/>
                          <a:ea typeface="微软雅黑" panose="020B0503020204020204" pitchFamily="34" charset="-122"/>
                          <a:cs typeface="+mn-cs"/>
                        </a:rPr>
                        <a:t>eg</a:t>
                      </a:r>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 </a:t>
                      </a:r>
                      <a:r>
                        <a:rPr lang="en-US" altLang="zh-CN" sz="1600" b="1" i="0" u="none" strike="noStrike" kern="1200" baseline="0" dirty="0">
                          <a:solidFill>
                            <a:srgbClr val="C00000"/>
                          </a:solidFill>
                          <a:latin typeface="微软雅黑" panose="020B0503020204020204" pitchFamily="34" charset="-122"/>
                          <a:ea typeface="微软雅黑" panose="020B0503020204020204" pitchFamily="34" charset="-122"/>
                          <a:cs typeface="+mn-cs"/>
                        </a:rPr>
                        <a:t>fexofenadine</a:t>
                      </a:r>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a:t>
                      </a:r>
                      <a:r>
                        <a:rPr lang="it-IT"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 </a:t>
                      </a:r>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are more specific for peripheral H1-receptors and have limited penetration of the blood-brain barrier, thus reducing sedation.</a:t>
                      </a:r>
                    </a:p>
                    <a:p>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a:t>
                      </a: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相比之下，第二代抗组胺药（例如非索非那定等）对于外周血管更具特异性。 </a:t>
                      </a:r>
                      <a:r>
                        <a:rPr lang="en-US" altLang="zh-CN"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H1-</a:t>
                      </a:r>
                      <a:r>
                        <a:rPr lang="zh-CN" altLang="en-US" sz="1600" b="0" i="0" u="none" strike="noStrike" kern="1200" baseline="0" dirty="0">
                          <a:solidFill>
                            <a:schemeClr val="dk1"/>
                          </a:solidFill>
                          <a:latin typeface="微软雅黑" panose="020B0503020204020204" pitchFamily="34" charset="-122"/>
                          <a:ea typeface="微软雅黑" panose="020B0503020204020204" pitchFamily="34" charset="-122"/>
                          <a:cs typeface="+mn-cs"/>
                        </a:rPr>
                        <a:t>受体，对血脑屏障的穿透有限，从而减少镇静作用）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306929"/>
                  </a:ext>
                </a:extLst>
              </a:tr>
              <a:tr h="1126515">
                <a:tc>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3</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口服</a:t>
                      </a:r>
                      <a:r>
                        <a:rPr lang="en-US" altLang="zh-CN" sz="1600" dirty="0">
                          <a:solidFill>
                            <a:schemeClr val="tx1"/>
                          </a:solidFill>
                          <a:latin typeface="微软雅黑" panose="020B0503020204020204" pitchFamily="34" charset="-122"/>
                          <a:ea typeface="微软雅黑" panose="020B0503020204020204" pitchFamily="34" charset="-122"/>
                        </a:rPr>
                        <a:t>H1 </a:t>
                      </a:r>
                      <a:r>
                        <a:rPr lang="zh-CN" altLang="en-US" sz="1600" dirty="0">
                          <a:solidFill>
                            <a:schemeClr val="tx1"/>
                          </a:solidFill>
                          <a:latin typeface="微软雅黑" panose="020B0503020204020204" pitchFamily="34" charset="-122"/>
                          <a:ea typeface="微软雅黑" panose="020B0503020204020204" pitchFamily="34" charset="-122"/>
                        </a:rPr>
                        <a:t>抗组胺药治疗变应性鼻炎</a:t>
                      </a:r>
                      <a:r>
                        <a:rPr lang="en-US" altLang="zh-CN" sz="1600" dirty="0">
                          <a:solidFill>
                            <a:schemeClr val="tx1"/>
                          </a:solidFill>
                          <a:latin typeface="微软雅黑" panose="020B0503020204020204" pitchFamily="34" charset="-122"/>
                          <a:ea typeface="微软雅黑" panose="020B0503020204020204" pitchFamily="34" charset="-122"/>
                        </a:rPr>
                        <a:t>2018</a:t>
                      </a:r>
                      <a:r>
                        <a:rPr lang="zh-CN" altLang="en-US" sz="1600" dirty="0">
                          <a:solidFill>
                            <a:schemeClr val="tx1"/>
                          </a:solidFill>
                          <a:latin typeface="微软雅黑" panose="020B0503020204020204" pitchFamily="34" charset="-122"/>
                          <a:ea typeface="微软雅黑" panose="020B0503020204020204" pitchFamily="34" charset="-122"/>
                        </a:rPr>
                        <a:t>广州共识</a:t>
                      </a:r>
                      <a:r>
                        <a:rPr lang="en-US" altLang="zh-CN" sz="1600" dirty="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b="0" dirty="0">
                          <a:solidFill>
                            <a:schemeClr val="tx1"/>
                          </a:solidFill>
                          <a:latin typeface="微软雅黑" panose="020B0503020204020204" pitchFamily="34" charset="-122"/>
                          <a:ea typeface="微软雅黑" panose="020B0503020204020204" pitchFamily="34" charset="-122"/>
                        </a:rPr>
                        <a:t>中国鼻病研究协作组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第</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2 </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代</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H1 </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抗组胺药具有更好的受体选择性，且不易穿透血</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脑屏障。</a:t>
                      </a:r>
                      <a:endPar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endParaRPr>
                    </a:p>
                    <a:p>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儿童</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AR</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患者服用</a:t>
                      </a:r>
                      <a:r>
                        <a:rPr lang="zh-CN" altLang="en-US" sz="1600" b="1" i="0" u="none" strike="noStrike" kern="1200" baseline="0" dirty="0">
                          <a:solidFill>
                            <a:srgbClr val="C00000"/>
                          </a:solidFill>
                          <a:latin typeface="微软雅黑" panose="020B0503020204020204" pitchFamily="34" charset="-122"/>
                          <a:ea typeface="微软雅黑" panose="020B0503020204020204" pitchFamily="34" charset="-122"/>
                          <a:cs typeface="+mn-cs"/>
                        </a:rPr>
                        <a:t>非索非那定</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2 </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11 </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岁，</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30 mg</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2 </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次</a:t>
                      </a:r>
                      <a:r>
                        <a:rPr lang="en-US" altLang="zh-CN"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/d </a:t>
                      </a:r>
                      <a:r>
                        <a:rPr lang="zh-CN" altLang="en-US" sz="1600" b="0" i="0" u="none" strike="noStrike" kern="1200" baseline="0" dirty="0">
                          <a:solidFill>
                            <a:schemeClr val="tx1"/>
                          </a:solidFill>
                          <a:latin typeface="微软雅黑" panose="020B0503020204020204" pitchFamily="34" charset="-122"/>
                          <a:ea typeface="微软雅黑" panose="020B0503020204020204" pitchFamily="34" charset="-122"/>
                          <a:cs typeface="+mn-cs"/>
                        </a:rPr>
                        <a:t>口服</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888906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a:spLocks noChangeArrowheads="1"/>
          </p:cNvSpPr>
          <p:nvPr/>
        </p:nvSpPr>
        <p:spPr bwMode="auto">
          <a:xfrm>
            <a:off x="1868013" y="344190"/>
            <a:ext cx="4546600" cy="658813"/>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3959B9"/>
                </a:solidFill>
                <a:latin typeface="微软雅黑" panose="020B0503020204020204" pitchFamily="34" charset="-122"/>
                <a:ea typeface="微软雅黑" panose="020B0503020204020204" pitchFamily="34" charset="-122"/>
              </a:rPr>
              <a:t>创新性</a:t>
            </a:r>
          </a:p>
        </p:txBody>
      </p:sp>
      <p:sp>
        <p:nvSpPr>
          <p:cNvPr id="8" name="流程图: 终止 7"/>
          <p:cNvSpPr/>
          <p:nvPr/>
        </p:nvSpPr>
        <p:spPr>
          <a:xfrm>
            <a:off x="-1" y="270952"/>
            <a:ext cx="1676401" cy="762531"/>
          </a:xfrm>
          <a:prstGeom prst="flowChartTerminator">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微软雅黑" panose="020B0503020204020204" pitchFamily="34" charset="-122"/>
                <a:ea typeface="微软雅黑" panose="020B0503020204020204" pitchFamily="34" charset="-122"/>
              </a:rPr>
              <a:t>04</a:t>
            </a:r>
            <a:endParaRPr lang="zh-CN" altLang="en-US" sz="4400" b="1" dirty="0">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922353" y="1347778"/>
            <a:ext cx="103685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000" b="1" dirty="0">
                <a:solidFill>
                  <a:srgbClr val="002060"/>
                </a:solidFill>
                <a:latin typeface="微软雅黑" panose="020B0503020204020204" pitchFamily="34" charset="-122"/>
                <a:ea typeface="微软雅黑" panose="020B0503020204020204" pitchFamily="34" charset="-122"/>
              </a:rPr>
              <a:t>创新点：</a:t>
            </a:r>
            <a:endParaRPr lang="en-US" altLang="zh-CN" sz="2000" b="1" dirty="0">
              <a:solidFill>
                <a:srgbClr val="002060"/>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2000" b="1" dirty="0">
                <a:solidFill>
                  <a:schemeClr val="tx1"/>
                </a:solidFill>
                <a:latin typeface="微软雅黑" panose="020B0503020204020204" pitchFamily="34" charset="-122"/>
                <a:ea typeface="微软雅黑" panose="020B0503020204020204" pitchFamily="34" charset="-122"/>
              </a:rPr>
              <a:t>（</a:t>
            </a:r>
            <a:r>
              <a:rPr lang="en-US" altLang="zh-CN" sz="2000" b="1" dirty="0">
                <a:solidFill>
                  <a:schemeClr val="tx1"/>
                </a:solidFill>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）填补了抗组胺药</a:t>
            </a:r>
            <a:r>
              <a:rPr lang="zh-CN" altLang="en-US" sz="2000" b="1" dirty="0" smtClean="0">
                <a:latin typeface="微软雅黑" panose="020B0503020204020204" pitchFamily="34" charset="-122"/>
                <a:ea typeface="微软雅黑" panose="020B0503020204020204" pitchFamily="34" charset="-122"/>
              </a:rPr>
              <a:t>无</a:t>
            </a:r>
            <a:r>
              <a:rPr lang="en-US" altLang="zh-CN" sz="2000" b="1" dirty="0" smtClean="0">
                <a:solidFill>
                  <a:srgbClr val="C00000"/>
                </a:solidFill>
                <a:latin typeface="微软雅黑" panose="020B0503020204020204" pitchFamily="34" charset="-122"/>
                <a:ea typeface="微软雅黑" panose="020B0503020204020204" pitchFamily="34" charset="-122"/>
              </a:rPr>
              <a:t>6</a:t>
            </a:r>
            <a:r>
              <a:rPr lang="zh-CN" altLang="en-US" sz="2000" b="1" dirty="0" smtClean="0">
                <a:solidFill>
                  <a:srgbClr val="C00000"/>
                </a:solidFill>
                <a:latin typeface="微软雅黑" panose="020B0503020204020204" pitchFamily="34" charset="-122"/>
                <a:ea typeface="微软雅黑" panose="020B0503020204020204" pitchFamily="34" charset="-122"/>
              </a:rPr>
              <a:t>个月</a:t>
            </a:r>
            <a:r>
              <a:rPr lang="zh-CN" altLang="en-US" sz="2000" b="1" dirty="0" smtClean="0">
                <a:latin typeface="微软雅黑" panose="020B0503020204020204" pitchFamily="34" charset="-122"/>
                <a:ea typeface="微软雅黑" panose="020B0503020204020204" pitchFamily="34" charset="-122"/>
              </a:rPr>
              <a:t>儿童</a:t>
            </a:r>
            <a:r>
              <a:rPr lang="zh-CN" altLang="en-US" sz="2000" b="1" dirty="0">
                <a:latin typeface="微软雅黑" panose="020B0503020204020204" pitchFamily="34" charset="-122"/>
                <a:ea typeface="微软雅黑" panose="020B0503020204020204" pitchFamily="34" charset="-122"/>
              </a:rPr>
              <a:t>精准用法用量的空白：</a:t>
            </a:r>
            <a:r>
              <a:rPr lang="zh-CN" altLang="en-US" sz="2000" dirty="0">
                <a:latin typeface="微软雅黑" panose="020B0503020204020204" pitchFamily="34" charset="-122"/>
                <a:ea typeface="微软雅黑" panose="020B0503020204020204" pitchFamily="34" charset="-122"/>
              </a:rPr>
              <a:t>适用于</a:t>
            </a:r>
            <a:r>
              <a:rPr lang="en-US" altLang="zh-CN" sz="2000" b="1" dirty="0">
                <a:solidFill>
                  <a:srgbClr val="C00000"/>
                </a:solidFill>
                <a:latin typeface="微软雅黑" panose="020B0503020204020204" pitchFamily="34" charset="-122"/>
                <a:ea typeface="微软雅黑" panose="020B0503020204020204" pitchFamily="34" charset="-122"/>
              </a:rPr>
              <a:t>6</a:t>
            </a:r>
            <a:r>
              <a:rPr lang="zh-CN" altLang="en-US" sz="2000" b="1" dirty="0">
                <a:solidFill>
                  <a:srgbClr val="C00000"/>
                </a:solidFill>
                <a:latin typeface="微软雅黑" panose="020B0503020204020204" pitchFamily="34" charset="-122"/>
                <a:ea typeface="微软雅黑" panose="020B0503020204020204" pitchFamily="34" charset="-122"/>
              </a:rPr>
              <a:t>个月</a:t>
            </a:r>
            <a:r>
              <a:rPr lang="zh-CN" altLang="en-US" sz="2000" dirty="0">
                <a:latin typeface="微软雅黑" panose="020B0503020204020204" pitchFamily="34" charset="-122"/>
                <a:ea typeface="微软雅黑" panose="020B0503020204020204" pitchFamily="34" charset="-122"/>
              </a:rPr>
              <a:t>以上儿童，对</a:t>
            </a:r>
            <a:r>
              <a:rPr lang="zh-CN" altLang="en-US" sz="2000" b="1" dirty="0">
                <a:solidFill>
                  <a:srgbClr val="C00000"/>
                </a:solidFill>
                <a:latin typeface="微软雅黑" panose="020B0503020204020204" pitchFamily="34" charset="-122"/>
                <a:ea typeface="微软雅黑" panose="020B0503020204020204" pitchFamily="34" charset="-122"/>
              </a:rPr>
              <a:t>每个年龄段</a:t>
            </a:r>
            <a:r>
              <a:rPr lang="zh-CN" altLang="en-US" sz="2000" dirty="0">
                <a:latin typeface="微软雅黑" panose="020B0503020204020204" pitchFamily="34" charset="-122"/>
                <a:ea typeface="微软雅黑" panose="020B0503020204020204" pitchFamily="34" charset="-122"/>
              </a:rPr>
              <a:t>都有</a:t>
            </a:r>
            <a:r>
              <a:rPr lang="zh-CN" altLang="en-US" sz="2000" b="1" dirty="0">
                <a:latin typeface="微软雅黑" panose="020B0503020204020204" pitchFamily="34" charset="-122"/>
                <a:ea typeface="微软雅黑" panose="020B0503020204020204" pitchFamily="34" charset="-122"/>
              </a:rPr>
              <a:t>精准的用法用量</a:t>
            </a:r>
            <a:r>
              <a:rPr lang="zh-CN" altLang="en-US" sz="2000" dirty="0">
                <a:latin typeface="微软雅黑" panose="020B0503020204020204" pitchFamily="34" charset="-122"/>
                <a:ea typeface="微软雅黑" panose="020B0503020204020204" pitchFamily="34" charset="-122"/>
              </a:rPr>
              <a:t>，尤其是对低龄儿童来说，减少了儿童药“剂量靠猜、分药靠掰”而导致的安全用药问题；</a:t>
            </a:r>
            <a:endParaRPr lang="en-US" altLang="zh-CN" sz="20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全国首发独家规格干混悬剂</a:t>
            </a:r>
            <a:r>
              <a:rPr lang="zh-CN" altLang="en-US" sz="2000" dirty="0">
                <a:latin typeface="微软雅黑" panose="020B0503020204020204" pitchFamily="34" charset="-122"/>
                <a:ea typeface="微软雅黑" panose="020B0503020204020204" pitchFamily="34" charset="-122"/>
              </a:rPr>
              <a:t>，口味佳，服药方便，</a:t>
            </a:r>
            <a:r>
              <a:rPr lang="zh-CN" altLang="en-US" sz="2000" b="1" dirty="0">
                <a:solidFill>
                  <a:srgbClr val="C00000"/>
                </a:solidFill>
                <a:latin typeface="微软雅黑" panose="020B0503020204020204" pitchFamily="34" charset="-122"/>
                <a:ea typeface="微软雅黑" panose="020B0503020204020204" pitchFamily="34" charset="-122"/>
              </a:rPr>
              <a:t>依从性好</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2000" b="1" dirty="0">
                <a:solidFill>
                  <a:srgbClr val="002060"/>
                </a:solidFill>
                <a:latin typeface="微软雅黑" panose="020B0503020204020204" pitchFamily="34" charset="-122"/>
                <a:ea typeface="微软雅黑" panose="020B0503020204020204" pitchFamily="34" charset="-122"/>
              </a:rPr>
              <a:t>优势：</a:t>
            </a:r>
            <a:endParaRPr lang="en-US" altLang="zh-CN" sz="2000" b="1" dirty="0">
              <a:solidFill>
                <a:srgbClr val="002060"/>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）填补了抗组胺药无儿童精准用法用量的空白</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安全性更高</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gn="just" eaLnBrk="1" hangingPunct="1">
              <a:lnSpc>
                <a:spcPct val="150000"/>
              </a:lnSpc>
              <a:spcBef>
                <a:spcPts val="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）剂型的优化可增强患者</a:t>
            </a:r>
            <a:r>
              <a:rPr lang="zh-CN" altLang="en-US" sz="2000" b="1" dirty="0">
                <a:latin typeface="微软雅黑" panose="020B0503020204020204" pitchFamily="34" charset="-122"/>
                <a:ea typeface="微软雅黑" panose="020B0503020204020204" pitchFamily="34" charset="-122"/>
              </a:rPr>
              <a:t>耐受性</a:t>
            </a:r>
            <a:r>
              <a:rPr lang="zh-CN" altLang="en-US" sz="2000" dirty="0">
                <a:latin typeface="微软雅黑" panose="020B0503020204020204" pitchFamily="34" charset="-122"/>
                <a:ea typeface="微软雅黑" panose="020B0503020204020204" pitchFamily="34" charset="-122"/>
              </a:rPr>
              <a:t>、提高患者的</a:t>
            </a:r>
            <a:r>
              <a:rPr lang="zh-CN" altLang="en-US" sz="2000" b="1" dirty="0">
                <a:latin typeface="微软雅黑" panose="020B0503020204020204" pitchFamily="34" charset="-122"/>
                <a:ea typeface="微软雅黑" panose="020B0503020204020204" pitchFamily="34" charset="-122"/>
              </a:rPr>
              <a:t>依从</a:t>
            </a:r>
            <a:r>
              <a:rPr lang="zh-CN" altLang="en-US" sz="2000" b="1" dirty="0" smtClean="0">
                <a:latin typeface="微软雅黑" panose="020B0503020204020204" pitchFamily="34" charset="-122"/>
                <a:ea typeface="微软雅黑" panose="020B0503020204020204" pitchFamily="34" charset="-122"/>
              </a:rPr>
              <a:t>性</a:t>
            </a:r>
            <a:r>
              <a:rPr lang="en-US" altLang="zh-CN" sz="2000" b="1" dirty="0" smtClean="0">
                <a:latin typeface="微软雅黑" panose="020B0503020204020204" pitchFamily="34" charset="-122"/>
                <a:ea typeface="微软雅黑" panose="020B0503020204020204" pitchFamily="34" charset="-122"/>
              </a:rPr>
              <a:t>;</a:t>
            </a:r>
          </a:p>
          <a:p>
            <a:pPr algn="just" eaLnBrk="1" hangingPunct="1">
              <a:lnSpc>
                <a:spcPct val="150000"/>
              </a:lnSpc>
              <a:spcBef>
                <a:spcPts val="0"/>
              </a:spcBef>
            </a:pPr>
            <a:r>
              <a:rPr lang="zh-CN" altLang="en-US" sz="2000" b="1" dirty="0">
                <a:solidFill>
                  <a:srgbClr val="002060"/>
                </a:solidFill>
                <a:latin typeface="微软雅黑" panose="020B0503020204020204" pitchFamily="34" charset="-122"/>
                <a:ea typeface="微软雅黑" panose="020B0503020204020204" pitchFamily="34" charset="-122"/>
              </a:rPr>
              <a:t>药品注册分类：</a:t>
            </a:r>
            <a:r>
              <a:rPr lang="zh-CN" altLang="en-US" sz="2000" b="1" dirty="0" smtClean="0">
                <a:latin typeface="微软雅黑" panose="020B0503020204020204" pitchFamily="34" charset="-122"/>
                <a:ea typeface="微软雅黑" panose="020B0503020204020204" pitchFamily="34" charset="-122"/>
              </a:rPr>
              <a:t>化药</a:t>
            </a:r>
            <a:r>
              <a:rPr lang="en-US" altLang="zh-CN" sz="2000" b="1" dirty="0" smtClean="0">
                <a:latin typeface="微软雅黑" panose="020B0503020204020204" pitchFamily="34" charset="-122"/>
                <a:ea typeface="微软雅黑" panose="020B0503020204020204" pitchFamily="34" charset="-122"/>
              </a:rPr>
              <a:t>3</a:t>
            </a:r>
            <a:r>
              <a:rPr lang="zh-CN" altLang="en-US" sz="2000" b="1" dirty="0" smtClean="0">
                <a:latin typeface="微软雅黑" panose="020B0503020204020204" pitchFamily="34" charset="-122"/>
                <a:ea typeface="微软雅黑" panose="020B0503020204020204" pitchFamily="34" charset="-122"/>
              </a:rPr>
              <a:t>类。</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a:spLocks noChangeArrowheads="1"/>
          </p:cNvSpPr>
          <p:nvPr/>
        </p:nvSpPr>
        <p:spPr bwMode="auto">
          <a:xfrm>
            <a:off x="1868013" y="344190"/>
            <a:ext cx="4546600" cy="658813"/>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3959B9"/>
                </a:solidFill>
                <a:latin typeface="微软雅黑" panose="020B0503020204020204" pitchFamily="34" charset="-122"/>
                <a:ea typeface="微软雅黑" panose="020B0503020204020204" pitchFamily="34" charset="-122"/>
              </a:rPr>
              <a:t>公平性</a:t>
            </a:r>
          </a:p>
        </p:txBody>
      </p:sp>
      <p:sp>
        <p:nvSpPr>
          <p:cNvPr id="8" name="流程图: 终止 7"/>
          <p:cNvSpPr/>
          <p:nvPr/>
        </p:nvSpPr>
        <p:spPr>
          <a:xfrm>
            <a:off x="-1" y="270952"/>
            <a:ext cx="1676401" cy="762531"/>
          </a:xfrm>
          <a:prstGeom prst="flowChartTerminator">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latin typeface="微软雅黑" panose="020B0503020204020204" pitchFamily="34" charset="-122"/>
                <a:ea typeface="微软雅黑" panose="020B0503020204020204" pitchFamily="34" charset="-122"/>
              </a:rPr>
              <a:t>05</a:t>
            </a:r>
            <a:endParaRPr lang="zh-CN" altLang="en-US" sz="4400" b="1" dirty="0">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818626" y="1165887"/>
            <a:ext cx="10801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50000"/>
              </a:lnSpc>
            </a:pPr>
            <a:r>
              <a:rPr lang="zh-CN" altLang="en-US" sz="2000" b="1" dirty="0">
                <a:solidFill>
                  <a:srgbClr val="002060"/>
                </a:solidFill>
                <a:latin typeface="微软雅黑" panose="020B0503020204020204" pitchFamily="34" charset="-122"/>
                <a:ea typeface="微软雅黑" panose="020B0503020204020204" pitchFamily="34" charset="-122"/>
              </a:rPr>
              <a:t>符合“保基本”原则：</a:t>
            </a:r>
          </a:p>
          <a:p>
            <a:pPr eaLnBrk="1" hangingPunct="1">
              <a:lnSpc>
                <a:spcPct val="150000"/>
              </a:lnSpc>
            </a:pPr>
            <a:r>
              <a:rPr lang="zh-CN" altLang="en-US" sz="2000" dirty="0">
                <a:latin typeface="微软雅黑" panose="020B0503020204020204" pitchFamily="34" charset="-122"/>
                <a:ea typeface="微软雅黑" panose="020B0503020204020204" pitchFamily="34" charset="-122"/>
              </a:rPr>
              <a:t>（1）与医保目录内同类产品相比价格更低，</a:t>
            </a:r>
            <a:r>
              <a:rPr lang="zh-CN" altLang="en-US" sz="2000" b="1" dirty="0">
                <a:solidFill>
                  <a:srgbClr val="C00000"/>
                </a:solidFill>
                <a:latin typeface="微软雅黑" panose="020B0503020204020204" pitchFamily="34" charset="-122"/>
                <a:ea typeface="微软雅黑" panose="020B0503020204020204" pitchFamily="34" charset="-122"/>
              </a:rPr>
              <a:t>减轻了患者负担，减少了医保基金的支出</a:t>
            </a:r>
            <a:r>
              <a:rPr lang="zh-CN" altLang="en-US" sz="2000" dirty="0">
                <a:latin typeface="微软雅黑" panose="020B0503020204020204" pitchFamily="34" charset="-122"/>
                <a:ea typeface="微软雅黑" panose="020B0503020204020204" pitchFamily="34" charset="-122"/>
              </a:rPr>
              <a:t>；</a:t>
            </a:r>
          </a:p>
          <a:p>
            <a:pPr algn="l" eaLnBrk="1" hangingPunct="1">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）进入医保后</a:t>
            </a:r>
            <a:r>
              <a:rPr lang="zh-CN" altLang="en-US" sz="2000" b="1" dirty="0">
                <a:solidFill>
                  <a:srgbClr val="C00000"/>
                </a:solidFill>
                <a:latin typeface="微软雅黑" panose="020B0503020204020204" pitchFamily="34" charset="-122"/>
                <a:ea typeface="微软雅黑" panose="020B0503020204020204" pitchFamily="34" charset="-122"/>
              </a:rPr>
              <a:t>可替代目录内价格较高的品种</a:t>
            </a:r>
            <a:r>
              <a:rPr lang="zh-CN" altLang="en-US" sz="2000" dirty="0">
                <a:latin typeface="微软雅黑" panose="020B0503020204020204" pitchFamily="34" charset="-122"/>
                <a:ea typeface="微软雅黑" panose="020B0503020204020204" pitchFamily="34" charset="-122"/>
              </a:rPr>
              <a:t>，对医保基金影响可控。</a:t>
            </a:r>
          </a:p>
          <a:p>
            <a:pPr algn="l" eaLnBrk="1" hangingPunct="1">
              <a:lnSpc>
                <a:spcPct val="150000"/>
              </a:lnSpc>
            </a:pPr>
            <a:r>
              <a:rPr lang="zh-CN" altLang="en-US" sz="2000" b="1" dirty="0">
                <a:solidFill>
                  <a:srgbClr val="002060"/>
                </a:solidFill>
                <a:latin typeface="微软雅黑" panose="020B0503020204020204" pitchFamily="34" charset="-122"/>
                <a:ea typeface="微软雅黑" panose="020B0503020204020204" pitchFamily="34" charset="-122"/>
              </a:rPr>
              <a:t>弥补药品目录短板：</a:t>
            </a:r>
            <a:endParaRPr lang="en-US" altLang="zh-CN" sz="2000" b="1" dirty="0">
              <a:solidFill>
                <a:srgbClr val="002060"/>
              </a:solidFill>
              <a:latin typeface="微软雅黑" panose="020B0503020204020204" pitchFamily="34" charset="-122"/>
              <a:ea typeface="微软雅黑" panose="020B0503020204020204" pitchFamily="34" charset="-122"/>
            </a:endParaRPr>
          </a:p>
          <a:p>
            <a:pPr algn="l" eaLnBrk="1" hangingPunct="1">
              <a:lnSpc>
                <a:spcPct val="150000"/>
              </a:lnSpc>
            </a:pPr>
            <a:r>
              <a:rPr lang="zh-CN" altLang="en-US" sz="2000" dirty="0">
                <a:latin typeface="微软雅黑" panose="020B0503020204020204" pitchFamily="34" charset="-122"/>
                <a:ea typeface="微软雅黑" panose="020B0503020204020204" pitchFamily="34" charset="-122"/>
                <a:sym typeface="+mn-ea"/>
              </a:rPr>
              <a:t>（1）</a:t>
            </a:r>
            <a:r>
              <a:rPr lang="zh-CN" altLang="en-US" sz="2000" dirty="0">
                <a:latin typeface="微软雅黑" panose="020B0503020204020204" pitchFamily="34" charset="-122"/>
                <a:ea typeface="微软雅黑" panose="020B0503020204020204" pitchFamily="34" charset="-122"/>
              </a:rPr>
              <a:t>弥补目录内抗组胺药品种在临床和患者选择性有限</a:t>
            </a:r>
            <a:r>
              <a:rPr lang="zh-CN" altLang="en-US" sz="2000" dirty="0">
                <a:latin typeface="微软雅黑" panose="020B0503020204020204" pitchFamily="34" charset="-122"/>
                <a:ea typeface="微软雅黑" panose="020B0503020204020204" pitchFamily="34" charset="-122"/>
                <a:sym typeface="+mn-ea"/>
              </a:rPr>
              <a:t>的现状，增加患者选择性</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）填补了抗组胺药无儿童用法用量的空白， </a:t>
            </a:r>
            <a:r>
              <a:rPr lang="zh-CN" altLang="en-US" sz="2000" dirty="0" smtClean="0">
                <a:latin typeface="微软雅黑" panose="020B0503020204020204" pitchFamily="34" charset="-122"/>
                <a:ea typeface="微软雅黑" panose="020B0503020204020204" pitchFamily="34" charset="-122"/>
              </a:rPr>
              <a:t>增加了</a:t>
            </a:r>
            <a:r>
              <a:rPr lang="en-US" altLang="zh-CN" sz="2000" dirty="0" smtClean="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个月以上各年龄段儿童的用药选择</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95521c0-7121-4ce6-83b5-ae5c19c40883"/>
  <p:tag name="COMMONDATA" val="eyJoZGlkIjoiMWE0YjdlOWQ4NGZhY2JlOWNmZmViMjc2NGUzMWJiMzY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756*257"/>
  <p:tag name="TABLE_ENDDRAG_RECT" val="128*47*756*257"/>
</p:tagLst>
</file>

<file path=ppt/theme/theme1.xml><?xml version="1.0" encoding="utf-8"?>
<a:theme xmlns:a="http://schemas.openxmlformats.org/drawingml/2006/main" name="清风素材 12sc.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清风素材 12sc.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1334</Words>
  <Application>Microsoft Office PowerPoint</Application>
  <PresentationFormat>宽屏</PresentationFormat>
  <Paragraphs>129</Paragraphs>
  <Slides>9</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9</vt:i4>
      </vt:variant>
    </vt:vector>
  </HeadingPairs>
  <TitlesOfParts>
    <vt:vector size="17" baseType="lpstr">
      <vt:lpstr>等线</vt:lpstr>
      <vt:lpstr>宋体</vt:lpstr>
      <vt:lpstr>微软雅黑</vt:lpstr>
      <vt:lpstr>Arial</vt:lpstr>
      <vt:lpstr>Calibri</vt:lpstr>
      <vt:lpstr>Calibri Light</vt:lpstr>
      <vt:lpstr>清风素材 12sc.taobao.com</vt:lpstr>
      <vt:lpstr>1_清风素材 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鲁亮</cp:lastModifiedBy>
  <cp:revision>200</cp:revision>
  <dcterms:created xsi:type="dcterms:W3CDTF">2015-07-23T01:05:00Z</dcterms:created>
  <dcterms:modified xsi:type="dcterms:W3CDTF">2024-07-05T07:53:24Z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87E977E370334FD181E2ADC047870234</vt:lpwstr>
  </property>
  <property fmtid="{D5CDD505-2E9C-101B-9397-08002B2CF9AE}" pid="3" name="KSOProductBuildVer">
    <vt:lpwstr>2052-11.1.0.11830</vt:lpwstr>
  </property>
</Properties>
</file>