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3"/>
  </p:notesMasterIdLst>
  <p:sldIdLst>
    <p:sldId id="296" r:id="rId3"/>
    <p:sldId id="295" r:id="rId4"/>
    <p:sldId id="290" r:id="rId5"/>
    <p:sldId id="292" r:id="rId6"/>
    <p:sldId id="283" r:id="rId7"/>
    <p:sldId id="294" r:id="rId8"/>
    <p:sldId id="284" r:id="rId9"/>
    <p:sldId id="293" r:id="rId10"/>
    <p:sldId id="286" r:id="rId11"/>
    <p:sldId id="287" r:id="rId12"/>
  </p:sldIdLst>
  <p:sldSz cx="12192000" cy="6858000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52414D3-F3F0-44A1-B178-546CCF20C7B0}">
          <p14:sldIdLst>
            <p14:sldId id="296"/>
            <p14:sldId id="295"/>
            <p14:sldId id="290"/>
            <p14:sldId id="292"/>
            <p14:sldId id="283"/>
            <p14:sldId id="294"/>
            <p14:sldId id="284"/>
            <p14:sldId id="293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1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pos="438">
          <p15:clr>
            <a:srgbClr val="A4A3A4"/>
          </p15:clr>
        </p15:guide>
        <p15:guide id="4" pos="72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婷" initials="高婷" lastIdx="1" clrIdx="0">
    <p:extLst>
      <p:ext uri="{19B8F6BF-5375-455C-9EA6-DF929625EA0E}">
        <p15:presenceInfo xmlns:p15="http://schemas.microsoft.com/office/powerpoint/2012/main" userId="高婷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59B9"/>
    <a:srgbClr val="DAE3F3"/>
    <a:srgbClr val="5B9BD5"/>
    <a:srgbClr val="82C027"/>
    <a:srgbClr val="055122"/>
    <a:srgbClr val="F2F2F2"/>
    <a:srgbClr val="A3B3AC"/>
    <a:srgbClr val="5D796B"/>
    <a:srgbClr val="84A092"/>
    <a:srgbClr val="C1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599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>
        <p:guide orient="horz" pos="411"/>
        <p:guide orient="horz" pos="3861"/>
        <p:guide pos="438"/>
        <p:guide pos="72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b="1"/>
              <a:t>治疗</a:t>
            </a:r>
            <a:r>
              <a:rPr lang="zh-CN" altLang="en-US" sz="1600" b="1" smtClean="0"/>
              <a:t>满 </a:t>
            </a:r>
            <a:r>
              <a:rPr lang="en-US" altLang="zh-CN" sz="1600" b="1" smtClean="0"/>
              <a:t>3 </a:t>
            </a:r>
            <a:r>
              <a:rPr lang="zh-CN" altLang="en-US" sz="1600" b="1" smtClean="0"/>
              <a:t>天</a:t>
            </a:r>
            <a:r>
              <a:rPr lang="zh-CN" altLang="en-US" sz="1600" b="1" dirty="0"/>
              <a:t>各年龄段疾病疗效有效率（</a:t>
            </a:r>
            <a:r>
              <a:rPr lang="en-US" altLang="zh-CN" sz="1600" b="1" dirty="0"/>
              <a:t>PPS</a:t>
            </a:r>
            <a:r>
              <a:rPr lang="zh-CN" altLang="en-US" sz="1600" b="1" dirty="0"/>
              <a:t>）</a:t>
            </a:r>
          </a:p>
        </c:rich>
      </c:tx>
      <c:layout>
        <c:manualLayout>
          <c:xMode val="edge"/>
          <c:yMode val="edge"/>
          <c:x val="0.20505190683816479"/>
          <c:y val="0.12763742302706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2580375873943345"/>
          <c:y val="0.32832035614146254"/>
          <c:w val="0.77163115344910349"/>
          <c:h val="0.44070182903363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糖浆组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570576626083110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445-42BA-B529-7DCA1D68C9B9}"/>
                </c:ext>
              </c:extLst>
            </c:dLbl>
            <c:dLbl>
              <c:idx val="1"/>
              <c:layout>
                <c:manualLayout>
                  <c:x val="-5.67793246956233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445-42BA-B529-7DCA1D68C9B9}"/>
                </c:ext>
              </c:extLst>
            </c:dLbl>
            <c:dLbl>
              <c:idx val="2"/>
              <c:layout>
                <c:manualLayout>
                  <c:x val="-7.57057662608318E-3"/>
                  <c:y val="-7.7183697439240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445-42BA-B529-7DCA1D68C9B9}"/>
                </c:ext>
              </c:extLst>
            </c:dLbl>
            <c:dLbl>
              <c:idx val="3"/>
              <c:layout>
                <c:manualLayout>
                  <c:x val="-5.67793246956233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445-42BA-B529-7DCA1D68C9B9}"/>
                </c:ext>
              </c:extLst>
            </c:dLbl>
            <c:dLbl>
              <c:idx val="4"/>
              <c:layout>
                <c:manualLayout>
                  <c:x val="-1.892644156520916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445-42BA-B529-7DCA1D68C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~ 3岁 </c:v>
                </c:pt>
                <c:pt idx="1">
                  <c:v>4 ~ 6岁 </c:v>
                </c:pt>
                <c:pt idx="2">
                  <c:v>7 ~ 9岁 </c:v>
                </c:pt>
                <c:pt idx="3">
                  <c:v>10岁以上</c:v>
                </c:pt>
                <c:pt idx="4">
                  <c:v>全年龄段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0.78790000000000004</c:v>
                </c:pt>
                <c:pt idx="1">
                  <c:v>0.83330000000000004</c:v>
                </c:pt>
                <c:pt idx="2">
                  <c:v>0.9143</c:v>
                </c:pt>
                <c:pt idx="3">
                  <c:v>0.97140000000000004</c:v>
                </c:pt>
                <c:pt idx="4">
                  <c:v>0.87970000000000004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45-42BA-B529-7DCA1D68C9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颗粒组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52883130415553E-3"/>
                  <c:y val="-7.7183697439240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445-42BA-B529-7DCA1D68C9B9}"/>
                </c:ext>
              </c:extLst>
            </c:dLbl>
            <c:dLbl>
              <c:idx val="1"/>
              <c:layout>
                <c:manualLayout>
                  <c:x val="5.67793246956233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445-42BA-B529-7DCA1D68C9B9}"/>
                </c:ext>
              </c:extLst>
            </c:dLbl>
            <c:dLbl>
              <c:idx val="2"/>
              <c:layout>
                <c:manualLayout>
                  <c:x val="3.7852883130415553E-3"/>
                  <c:y val="-7.7183697439240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445-42BA-B529-7DCA1D68C9B9}"/>
                </c:ext>
              </c:extLst>
            </c:dLbl>
            <c:dLbl>
              <c:idx val="3"/>
              <c:layout>
                <c:manualLayout>
                  <c:x val="5.6779324695623327E-3"/>
                  <c:y val="-7.71836974392406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445-42BA-B529-7DCA1D68C9B9}"/>
                </c:ext>
              </c:extLst>
            </c:dLbl>
            <c:dLbl>
              <c:idx val="4"/>
              <c:layout>
                <c:manualLayout>
                  <c:x val="5.677932469562332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445-42BA-B529-7DCA1D68C9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 ~ 3岁 </c:v>
                </c:pt>
                <c:pt idx="1">
                  <c:v>4 ~ 6岁 </c:v>
                </c:pt>
                <c:pt idx="2">
                  <c:v>7 ~ 9岁 </c:v>
                </c:pt>
                <c:pt idx="3">
                  <c:v>10岁以上</c:v>
                </c:pt>
                <c:pt idx="4">
                  <c:v>全年龄段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0.81479999999999997</c:v>
                </c:pt>
                <c:pt idx="1">
                  <c:v>0.89290000000000003</c:v>
                </c:pt>
                <c:pt idx="2">
                  <c:v>0.94289999999999996</c:v>
                </c:pt>
                <c:pt idx="3">
                  <c:v>0.97060000000000002</c:v>
                </c:pt>
                <c:pt idx="4">
                  <c:v>0.9113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445-42BA-B529-7DCA1D68C9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041808"/>
        <c:axId val="793038640"/>
      </c:barChart>
      <c:catAx>
        <c:axId val="79304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年龄段</a:t>
                </a:r>
              </a:p>
            </c:rich>
          </c:tx>
          <c:layout>
            <c:manualLayout>
              <c:xMode val="edge"/>
              <c:yMode val="edge"/>
              <c:x val="0.8895821791189803"/>
              <c:y val="0.78473684612495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pPr>
            <a:endParaRPr lang="zh-CN"/>
          </a:p>
        </c:txPr>
        <c:crossAx val="793038640"/>
        <c:crosses val="autoZero"/>
        <c:auto val="1"/>
        <c:lblAlgn val="ctr"/>
        <c:lblOffset val="100"/>
        <c:noMultiLvlLbl val="0"/>
      </c:catAx>
      <c:valAx>
        <c:axId val="7930386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有效率</a:t>
                </a:r>
              </a:p>
            </c:rich>
          </c:tx>
          <c:layout>
            <c:manualLayout>
              <c:xMode val="edge"/>
              <c:yMode val="edge"/>
              <c:x val="6.9355572547956545E-2"/>
              <c:y val="0.306403828702633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0.00%" sourceLinked="1"/>
        <c:majorTickMark val="none"/>
        <c:minorTickMark val="none"/>
        <c:tickLblPos val="nextTo"/>
        <c:crossAx val="79304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26059625953562"/>
          <c:y val="0.88873614070607154"/>
          <c:w val="0.21777389578743608"/>
          <c:h val="8.4810651269649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600" b="1"/>
              <a:t>治疗</a:t>
            </a:r>
            <a:r>
              <a:rPr lang="zh-CN" altLang="en-US" sz="1600" b="1" smtClean="0"/>
              <a:t>满 </a:t>
            </a:r>
            <a:r>
              <a:rPr lang="en-US" altLang="zh-CN" sz="1600" b="1" smtClean="0"/>
              <a:t>3 </a:t>
            </a:r>
            <a:r>
              <a:rPr lang="zh-CN" altLang="en-US" sz="1600" b="1" smtClean="0"/>
              <a:t>天</a:t>
            </a:r>
            <a:r>
              <a:rPr lang="zh-CN" altLang="en-US" sz="1600" b="1" dirty="0"/>
              <a:t>中医证候疗效愈显率（</a:t>
            </a:r>
            <a:r>
              <a:rPr lang="en-US" altLang="zh-CN" sz="1600" b="1" dirty="0"/>
              <a:t>PPS</a:t>
            </a:r>
            <a:r>
              <a:rPr lang="zh-CN" altLang="en-US" sz="1600" b="1" dirty="0"/>
              <a:t>）</a:t>
            </a:r>
          </a:p>
        </c:rich>
      </c:tx>
      <c:layout>
        <c:manualLayout>
          <c:xMode val="edge"/>
          <c:yMode val="edge"/>
          <c:x val="0.2141962608527693"/>
          <c:y val="0.11526741712721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2580375873943345"/>
          <c:y val="0.32832035614146254"/>
          <c:w val="0.72702014416112637"/>
          <c:h val="0.44070182903363553"/>
        </c:manualLayout>
      </c:layout>
      <c:barChart>
        <c:barDir val="col"/>
        <c:grouping val="clustered"/>
        <c:varyColors val="0"/>
        <c:ser>
          <c:idx val="0"/>
          <c:order val="0"/>
          <c:tx>
            <c:v>糖浆</c:v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风热感冒夹滞证</c:v>
                </c:pt>
                <c:pt idx="1">
                  <c:v>风热感冒证</c:v>
                </c:pt>
                <c:pt idx="2">
                  <c:v>夹滞证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0.88719999999999999</c:v>
                </c:pt>
                <c:pt idx="1">
                  <c:v>0.87970000000000004</c:v>
                </c:pt>
                <c:pt idx="2">
                  <c:v>0.83460000000000001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D-4938-9DAA-F0844CF76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颗粒组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风热感冒夹滞证</c:v>
                </c:pt>
                <c:pt idx="1">
                  <c:v>风热感冒证</c:v>
                </c:pt>
                <c:pt idx="2">
                  <c:v>夹滞证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0.8952</c:v>
                </c:pt>
                <c:pt idx="1">
                  <c:v>0.879</c:v>
                </c:pt>
                <c:pt idx="2">
                  <c:v>0.7903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BD-4938-9DAA-F0844CF76D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041808"/>
        <c:axId val="793038640"/>
      </c:barChart>
      <c:catAx>
        <c:axId val="793041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中医证候</a:t>
                </a:r>
              </a:p>
            </c:rich>
          </c:tx>
          <c:layout>
            <c:manualLayout>
              <c:xMode val="edge"/>
              <c:yMode val="edge"/>
              <c:x val="0.84423725392213944"/>
              <c:y val="0.78319267331242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pPr>
            <a:endParaRPr lang="zh-CN"/>
          </a:p>
        </c:txPr>
        <c:crossAx val="793038640"/>
        <c:crosses val="autoZero"/>
        <c:auto val="1"/>
        <c:lblAlgn val="ctr"/>
        <c:lblOffset val="100"/>
        <c:noMultiLvlLbl val="0"/>
      </c:catAx>
      <c:valAx>
        <c:axId val="7930386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r>
                  <a:rPr lang="zh-CN" altLang="en-US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愈显率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pPr>
              <a:endParaRPr lang="zh-CN"/>
            </a:p>
          </c:txPr>
        </c:title>
        <c:numFmt formatCode="0.00%" sourceLinked="1"/>
        <c:majorTickMark val="out"/>
        <c:minorTickMark val="none"/>
        <c:tickLblPos val="nextTo"/>
        <c:crossAx val="79304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4851525219098"/>
          <c:y val="0.88718734281563849"/>
          <c:w val="0.24515188973959856"/>
          <c:h val="8.59912193229804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5D9A8-EAF4-40C1-9A43-25114C2D7429}" type="datetimeFigureOut">
              <a:rPr lang="zh-CN" altLang="en-US" smtClean="0"/>
              <a:t>2024/7/5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F5A42-358E-42F1-BC32-FF701DBABE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63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5A42-358E-42F1-BC32-FF701DBABE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854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F5A42-358E-42F1-BC32-FF701DBABE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68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A7C6-1544-4F5E-B968-AD91461FFC96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449B-1D34-4AD7-88FB-1E21DCEF6FF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E2CF-8D60-42E8-8632-274482F4C79F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3FB83-642D-4792-95B4-16C11C0D388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F5DF-BAC3-4A3A-BE3E-AA6B74E21FCB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FE83-5C9F-4143-82C7-EBA58C6A04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0A7C6-1544-4F5E-B968-AD91461FFC9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D449B-1D34-4AD7-88FB-1E21DCEF6FF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450733"/>
      </p:ext>
    </p:extLst>
  </p:cSld>
  <p:clrMapOvr>
    <a:masterClrMapping/>
  </p:clrMapOvr>
  <p:transition spd="slow"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DD6262-E615-4301-B501-8406BD7E44D6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2F6B83-2718-42FE-B795-6C6A961BF99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276792"/>
      </p:ext>
    </p:extLst>
  </p:cSld>
  <p:clrMapOvr>
    <a:masterClrMapping/>
  </p:clrMapOvr>
  <p:transition spd="slow"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E513BB-F79F-48C5-A8E2-3F5D2B0D63F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D24AB-EDF4-4778-B10A-B41AFF1D1A1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058208"/>
      </p:ext>
    </p:extLst>
  </p:cSld>
  <p:clrMapOvr>
    <a:masterClrMapping/>
  </p:clrMapOvr>
  <p:transition spd="slow" advClick="0" advTm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9FD765-0285-420C-9F36-D978AC1AB09C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6D109-D45B-44F1-899D-A5AC334BF3C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916112"/>
      </p:ext>
    </p:extLst>
  </p:cSld>
  <p:clrMapOvr>
    <a:masterClrMapping/>
  </p:clrMapOvr>
  <p:transition spd="slow" advClick="0" advTm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796CC-FC66-42DA-A056-D62ED2CFE3C2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2BD775-9186-4933-9D80-ACFD0C4F09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434850"/>
      </p:ext>
    </p:extLst>
  </p:cSld>
  <p:clrMapOvr>
    <a:masterClrMapping/>
  </p:clrMapOvr>
  <p:transition spd="slow" advClick="0" advTm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1D9C50-7B70-45E8-9E05-EDBAD4BA67F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C75B0-E1C1-4566-B6D4-D9C189304351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46900"/>
      </p:ext>
    </p:extLst>
  </p:cSld>
  <p:clrMapOvr>
    <a:masterClrMapping/>
  </p:clrMapOvr>
  <p:transition spd="slow" advClick="0" advTm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90FAA3-2DA1-4690-973F-8A478468A3E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FEBB7E-C37C-43B3-B9A9-E5D188381257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" name="图片 20">
            <a:extLst>
              <a:ext uri="{FF2B5EF4-FFF2-40B4-BE49-F238E27FC236}">
                <a16:creationId xmlns:a16="http://schemas.microsoft.com/office/drawing/2014/main" id="{9841FFDA-C9C5-65FF-5931-766389A10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1266" y="95250"/>
            <a:ext cx="1997854" cy="76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0198"/>
      </p:ext>
    </p:extLst>
  </p:cSld>
  <p:clrMapOvr>
    <a:masterClrMapping/>
  </p:clrMapOvr>
  <p:transition spd="slow" advClick="0" advTm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6CC480-CFA5-4D4B-BCDB-E2DC103B7D7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28AD7-9232-4EB9-9D8B-95DA1FEBA00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567493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D6262-E615-4301-B501-8406BD7E44D6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F6B83-2718-42FE-B795-6C6A961BF99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F7DC1-296D-4B8F-9A78-24E4BF367E2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1E55D4-28C8-4A5D-81DC-30C8C2DE175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82060"/>
      </p:ext>
    </p:extLst>
  </p:cSld>
  <p:clrMapOvr>
    <a:masterClrMapping/>
  </p:clrMapOvr>
  <p:transition spd="slow" advClick="0" advTm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3CE2CF-8D60-42E8-8632-274482F4C79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13FB83-642D-4792-95B4-16C11C0D388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819598"/>
      </p:ext>
    </p:extLst>
  </p:cSld>
  <p:clrMapOvr>
    <a:masterClrMapping/>
  </p:clrMapOvr>
  <p:transition spd="slow"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39F5DF-BAC3-4A3A-BE3E-AA6B74E21F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3CFE83-5C9F-4143-82C7-EBA58C6A047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86260"/>
      </p:ext>
    </p:extLst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513BB-F79F-48C5-A8E2-3F5D2B0D63FB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D24AB-EDF4-4778-B10A-B41AFF1D1A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D765-0285-420C-9F36-D978AC1AB09C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6D109-D45B-44F1-899D-A5AC334BF3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796CC-FC66-42DA-A056-D62ED2CFE3C2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BD775-9186-4933-9D80-ACFD0C4F09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D9C50-7B70-45E8-9E05-EDBAD4BA67F8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C75B0-E1C1-4566-B6D4-D9C1893043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0FAA3-2DA1-4690-973F-8A478468A3EF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BB7E-C37C-43B3-B9A9-E5D18838125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5" name="图片 2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1266" y="95250"/>
            <a:ext cx="1997854" cy="763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CC480-CFA5-4D4B-BCDB-E2DC103B7D77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28AD7-9232-4EB9-9D8B-95DA1FEBA0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F7DC1-296D-4B8F-9A78-24E4BF367E2E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E55D4-28C8-4A5D-81DC-30C8C2DE17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9CB343-8B5F-458F-8B53-ADD385D5DAF4}" type="datetimeFigureOut">
              <a:rPr lang="zh-CN" altLang="en-US"/>
              <a:t>2024/7/5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B4A464-1A0A-41AE-9307-6DB4A1C8F24B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9CB343-8B5F-458F-8B53-ADD385D5DAF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2024/7/5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4A464-1A0A-41AE-9307-6DB4A1C8F24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3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3"/>
            <a:ext cx="12192000" cy="6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公平性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86216" y="1116192"/>
            <a:ext cx="10456793" cy="368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符合“保基本”原则：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ts val="4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）小儿豉翘清热糖浆适应症为小儿常见病，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小儿常见病更符合基本医疗卫生服务用药需求的定义；</a:t>
            </a:r>
          </a:p>
          <a:p>
            <a:pPr algn="l" eaLnBrk="1" hangingPunct="1">
              <a:lnSpc>
                <a:spcPts val="4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）价格合理，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不增加患者负担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：与医保目录内同类产品相比，患者长期获益更高；</a:t>
            </a:r>
          </a:p>
          <a:p>
            <a:pPr algn="l" eaLnBrk="1" hangingPunct="1">
              <a:lnSpc>
                <a:spcPts val="4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）进入医保后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可替代目录内品种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，对医保基金影响有限、可控。</a:t>
            </a:r>
          </a:p>
          <a:p>
            <a:pPr algn="l" eaLnBrk="1" hangingPunct="1">
              <a:lnSpc>
                <a:spcPts val="4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弥补药品目录短板：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ts val="4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（1）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弥补目录内同品种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在临床和患者选择性有限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的现状，增加患者选择性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ts val="4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）弥补目录内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儿童专用药少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图: 终止 4">
            <a:extLst>
              <a:ext uri="{FF2B5EF4-FFF2-40B4-BE49-F238E27FC236}">
                <a16:creationId xmlns:a16="http://schemas.microsoft.com/office/drawing/2014/main" id="{13C7E636-F7FB-0A73-A4A0-FC951DC7614B}"/>
              </a:ext>
            </a:extLst>
          </p:cNvPr>
          <p:cNvSpPr/>
          <p:nvPr/>
        </p:nvSpPr>
        <p:spPr>
          <a:xfrm>
            <a:off x="0" y="609068"/>
            <a:ext cx="2428239" cy="1034657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4" name="文本框 3"/>
          <p:cNvSpPr txBox="1">
            <a:spLocks noChangeArrowheads="1"/>
          </p:cNvSpPr>
          <p:nvPr/>
        </p:nvSpPr>
        <p:spPr bwMode="auto">
          <a:xfrm>
            <a:off x="308008" y="772453"/>
            <a:ext cx="1769218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目  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0F4388E-9C4D-245D-BF7F-D395B3024FCC}"/>
              </a:ext>
            </a:extLst>
          </p:cNvPr>
          <p:cNvGrpSpPr/>
          <p:nvPr/>
        </p:nvGrpSpPr>
        <p:grpSpPr>
          <a:xfrm>
            <a:off x="1920240" y="2089643"/>
            <a:ext cx="3383280" cy="856758"/>
            <a:chOff x="1920240" y="2089643"/>
            <a:chExt cx="3383280" cy="856758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FE4C0BF3-3647-B4D7-6741-AA8B67BF5FC2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0BFEFA14-3F97-7CD6-4324-6CA156A46FD4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BF81E4C1-ABF5-D221-F30E-879D99664716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01  </a:t>
              </a: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药品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基本信息</a:t>
              </a: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90C2C754-233D-4F14-C91C-968677014971}"/>
              </a:ext>
            </a:extLst>
          </p:cNvPr>
          <p:cNvGrpSpPr/>
          <p:nvPr/>
        </p:nvGrpSpPr>
        <p:grpSpPr>
          <a:xfrm>
            <a:off x="6285865" y="2089641"/>
            <a:ext cx="3383280" cy="856758"/>
            <a:chOff x="1920240" y="2089643"/>
            <a:chExt cx="3383280" cy="856758"/>
          </a:xfrm>
        </p:grpSpPr>
        <p:sp>
          <p:nvSpPr>
            <p:cNvPr id="121" name="矩形 120">
              <a:extLst>
                <a:ext uri="{FF2B5EF4-FFF2-40B4-BE49-F238E27FC236}">
                  <a16:creationId xmlns:a16="http://schemas.microsoft.com/office/drawing/2014/main" id="{71483E2B-9D6C-D1C3-C617-01726732EFD5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8FE442EB-4295-F828-A17A-4418C01BEEB7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AD4ED61A-30B6-3BBA-E619-51250567816B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02      </a:t>
              </a: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安全性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4" name="组合 123">
            <a:extLst>
              <a:ext uri="{FF2B5EF4-FFF2-40B4-BE49-F238E27FC236}">
                <a16:creationId xmlns:a16="http://schemas.microsoft.com/office/drawing/2014/main" id="{95E61C9D-ABB3-C808-959B-96A69097AA7D}"/>
              </a:ext>
            </a:extLst>
          </p:cNvPr>
          <p:cNvGrpSpPr/>
          <p:nvPr/>
        </p:nvGrpSpPr>
        <p:grpSpPr>
          <a:xfrm>
            <a:off x="1920240" y="3343231"/>
            <a:ext cx="3383280" cy="856758"/>
            <a:chOff x="1920240" y="2089643"/>
            <a:chExt cx="3383280" cy="856758"/>
          </a:xfrm>
        </p:grpSpPr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443956FF-9851-3991-4527-D9E684C55D1D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52B8B6AB-CA52-BDEA-E93B-F19AC1325C50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4CDC7078-426E-28CA-0C3C-9A58333BDBA5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03      </a:t>
              </a:r>
              <a:r>
                <a:rPr kumimoji="0" lang="zh-CN" alt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有效性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2A974010-81AC-893F-F94F-0ECEF0E0C891}"/>
              </a:ext>
            </a:extLst>
          </p:cNvPr>
          <p:cNvGrpSpPr/>
          <p:nvPr/>
        </p:nvGrpSpPr>
        <p:grpSpPr>
          <a:xfrm>
            <a:off x="6265546" y="3343231"/>
            <a:ext cx="3383280" cy="856758"/>
            <a:chOff x="1920240" y="2089643"/>
            <a:chExt cx="3383280" cy="856758"/>
          </a:xfrm>
        </p:grpSpPr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F1E5761B-1DDF-0BAB-BA7D-F42346259F3D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F1E70A4F-D64F-C24A-1A02-34712287C8C7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1" name="文本框 130">
              <a:extLst>
                <a:ext uri="{FF2B5EF4-FFF2-40B4-BE49-F238E27FC236}">
                  <a16:creationId xmlns:a16="http://schemas.microsoft.com/office/drawing/2014/main" id="{65AF4D3A-E88A-5038-F8BC-3D549641378A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04      </a:t>
              </a:r>
              <a:r>
                <a:rPr lang="zh-CN" altLang="en-US" sz="2400" b="1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创新性</a:t>
              </a:r>
              <a:endPara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2" name="组合 131">
            <a:extLst>
              <a:ext uri="{FF2B5EF4-FFF2-40B4-BE49-F238E27FC236}">
                <a16:creationId xmlns:a16="http://schemas.microsoft.com/office/drawing/2014/main" id="{4D580ACD-8A3E-D80B-9E53-2BF0A9943E72}"/>
              </a:ext>
            </a:extLst>
          </p:cNvPr>
          <p:cNvGrpSpPr/>
          <p:nvPr/>
        </p:nvGrpSpPr>
        <p:grpSpPr>
          <a:xfrm>
            <a:off x="1920240" y="4596819"/>
            <a:ext cx="3383280" cy="856758"/>
            <a:chOff x="1920240" y="2089643"/>
            <a:chExt cx="3383280" cy="856758"/>
          </a:xfrm>
        </p:grpSpPr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E55B072C-41F9-276C-DDB8-16E1FD45CF95}"/>
                </a:ext>
              </a:extLst>
            </p:cNvPr>
            <p:cNvSpPr/>
            <p:nvPr/>
          </p:nvSpPr>
          <p:spPr>
            <a:xfrm>
              <a:off x="1920240" y="2089643"/>
              <a:ext cx="3383280" cy="856758"/>
            </a:xfrm>
            <a:prstGeom prst="rect">
              <a:avLst/>
            </a:prstGeom>
            <a:solidFill>
              <a:srgbClr val="3959B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EC0C20E4-F374-B411-4800-39CD3B316D77}"/>
                </a:ext>
              </a:extLst>
            </p:cNvPr>
            <p:cNvSpPr/>
            <p:nvPr/>
          </p:nvSpPr>
          <p:spPr>
            <a:xfrm>
              <a:off x="2214879" y="2238630"/>
              <a:ext cx="2926081" cy="55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3D29C282-3391-BB6D-EC5C-D2D2A3CF9AEB}"/>
                </a:ext>
              </a:extLst>
            </p:cNvPr>
            <p:cNvSpPr txBox="1"/>
            <p:nvPr/>
          </p:nvSpPr>
          <p:spPr>
            <a:xfrm>
              <a:off x="2214879" y="2287188"/>
              <a:ext cx="30073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kumimoji="0" lang="en-US" altLang="zh-CN" sz="2400" b="1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  05      </a:t>
              </a:r>
              <a:r>
                <a:rPr lang="zh-CN" altLang="en-US" sz="2400" b="1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公平性</a:t>
              </a:r>
              <a:endPara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2255193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药品基本信息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19553" y="908408"/>
            <a:ext cx="11547159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通用名：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小儿豉翘清热</a:t>
            </a:r>
            <a:r>
              <a:rPr kumimoji="0" lang="zh-CN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糖浆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注册规格：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每支装10ml（相当于饮片7.462g</a:t>
            </a:r>
            <a:r>
              <a:rPr kumimoji="0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hangingPunct="1">
              <a:lnSpc>
                <a:spcPct val="150000"/>
              </a:lnSpc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中国大陆首次上市时间：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kumimoji="0" lang="zh-CN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年（全国首个</a:t>
            </a:r>
            <a:r>
              <a:rPr lang="zh-CN" altLang="en-US" sz="17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中药</a:t>
            </a:r>
            <a:r>
              <a:rPr lang="en-US" altLang="zh-CN" sz="17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sz="17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zh-CN" altLang="en-US" sz="17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zh-CN" altLang="en-US" sz="17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药）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目前大陆地区同通用名药品的上市情况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共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kumimoji="0" lang="zh-CN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全球首个上市国家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地区及上市时间：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中国，</a:t>
            </a:r>
            <a:r>
              <a:rPr kumimoji="0" lang="en-US" altLang="zh-CN" sz="17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kumimoji="0" lang="zh-CN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是否为</a:t>
            </a:r>
            <a:r>
              <a:rPr kumimoji="0" lang="en-US" altLang="zh-CN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OTC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药品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0" lang="zh-CN" alt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否</a:t>
            </a:r>
            <a:endParaRPr kumimoji="0" lang="en-US" altLang="zh-CN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hangingPunct="1">
              <a:lnSpc>
                <a:spcPct val="150000"/>
              </a:lnSpc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参照药品建议：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芩香清解口服液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700" noProof="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7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选择原因：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小儿豉翘与目录内芩香清解同属于内科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解表药，说明书功能主治相似，且均为口服液剂型，口感较好患儿依从性佳、疗效受市场认可。两者均经过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III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期临床研究完成注册上市，且研究方案设计相似，具有可比性。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适应症：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疏风解表，清热导滞。用于小儿风热感冒夹滞证，症见发热咳嗽，鼻塞流涕，咽红肿痛，纳呆口渴，脘腹胀满，便秘或大便酸臭，溲黄。</a:t>
            </a:r>
            <a:endParaRPr kumimoji="0" lang="zh-CN" alt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hangingPunct="1">
              <a:lnSpc>
                <a:spcPct val="150000"/>
              </a:lnSpc>
            </a:pP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疾病情况（儿童感冒</a:t>
            </a:r>
            <a:r>
              <a:rPr lang="zh-CN" altLang="en-US" sz="1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我国儿童是指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0~14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岁的人群。通过专家咨询，儿童感冒发热的就诊率为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，确诊率为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95%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年中国儿童普通感冒指南共识指出，我国儿童平均每年感冒次数为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5-7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17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algn="just" eaLnBrk="1" hangingPunct="1">
              <a:lnSpc>
                <a:spcPct val="150000"/>
              </a:lnSpc>
            </a:pPr>
            <a:r>
              <a:rPr lang="zh-CN" altLang="en-US" sz="17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用法用量：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口服。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 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 ml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 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 ml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 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 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 ml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～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 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，一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 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 ml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一日 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疗程 </a:t>
            </a:r>
            <a:r>
              <a:rPr lang="en-US" altLang="zh-CN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17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sz="17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32" y="-579583"/>
            <a:ext cx="4722091" cy="47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9204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959B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842295" y="1538276"/>
            <a:ext cx="1097086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不良反应情况：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2023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年上市以来，国家不良反应直报系统仅反馈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zh-CN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例一般不良反应（呕吐）。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期试验结果：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不良事件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不良反应发生情况与对照组相比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，差异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均无统计学意义，且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未发生严重不良反应，均为原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剂型已知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不良反应。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安全性方面优势：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优势：发生的不良反应均为已知不良反应，安全性高。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9069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676401" y="221256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99071" y="975891"/>
            <a:ext cx="11178898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与对照药品疗效方面优势：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小儿豉翘清热糖浆和芩香清解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口服液两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个产品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</a:t>
            </a:r>
            <a:r>
              <a:rPr lang="zh-CN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临床研究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方案设计相似，结果具有可比性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期临床研究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结果显示，小儿豉翘清热糖浆的在全年龄段的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疾病疗效有效率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87.79%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，芩香清解口服液全年龄段的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疾病疗效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有效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率为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77.8%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，有效率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结果更好。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09398"/>
              </p:ext>
            </p:extLst>
          </p:nvPr>
        </p:nvGraphicFramePr>
        <p:xfrm>
          <a:off x="608701" y="2332483"/>
          <a:ext cx="1095963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33">
                  <a:extLst>
                    <a:ext uri="{9D8B030D-6E8A-4147-A177-3AD203B41FA5}">
                      <a16:colId xmlns:a16="http://schemas.microsoft.com/office/drawing/2014/main" val="3609374547"/>
                    </a:ext>
                  </a:extLst>
                </a:gridCol>
                <a:gridCol w="628801">
                  <a:extLst>
                    <a:ext uri="{9D8B030D-6E8A-4147-A177-3AD203B41FA5}">
                      <a16:colId xmlns:a16="http://schemas.microsoft.com/office/drawing/2014/main" val="1828230565"/>
                    </a:ext>
                  </a:extLst>
                </a:gridCol>
                <a:gridCol w="922537">
                  <a:extLst>
                    <a:ext uri="{9D8B030D-6E8A-4147-A177-3AD203B41FA5}">
                      <a16:colId xmlns:a16="http://schemas.microsoft.com/office/drawing/2014/main" val="2286842026"/>
                    </a:ext>
                  </a:extLst>
                </a:gridCol>
                <a:gridCol w="1712158">
                  <a:extLst>
                    <a:ext uri="{9D8B030D-6E8A-4147-A177-3AD203B41FA5}">
                      <a16:colId xmlns:a16="http://schemas.microsoft.com/office/drawing/2014/main" val="2105083856"/>
                    </a:ext>
                  </a:extLst>
                </a:gridCol>
                <a:gridCol w="655983">
                  <a:extLst>
                    <a:ext uri="{9D8B030D-6E8A-4147-A177-3AD203B41FA5}">
                      <a16:colId xmlns:a16="http://schemas.microsoft.com/office/drawing/2014/main" val="2698457710"/>
                    </a:ext>
                  </a:extLst>
                </a:gridCol>
                <a:gridCol w="2234741">
                  <a:extLst>
                    <a:ext uri="{9D8B030D-6E8A-4147-A177-3AD203B41FA5}">
                      <a16:colId xmlns:a16="http://schemas.microsoft.com/office/drawing/2014/main" val="4045545039"/>
                    </a:ext>
                  </a:extLst>
                </a:gridCol>
                <a:gridCol w="2188172">
                  <a:extLst>
                    <a:ext uri="{9D8B030D-6E8A-4147-A177-3AD203B41FA5}">
                      <a16:colId xmlns:a16="http://schemas.microsoft.com/office/drawing/2014/main" val="2608504911"/>
                    </a:ext>
                  </a:extLst>
                </a:gridCol>
                <a:gridCol w="1808113">
                  <a:extLst>
                    <a:ext uri="{9D8B030D-6E8A-4147-A177-3AD203B41FA5}">
                      <a16:colId xmlns:a16="http://schemas.microsoft.com/office/drawing/2014/main" val="2703777876"/>
                    </a:ext>
                  </a:extLst>
                </a:gridCol>
              </a:tblGrid>
              <a:tr h="49484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研究阶段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牵头</a:t>
                      </a:r>
                      <a:endParaRPr lang="en-US" altLang="zh-CN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试验设计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用药周期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纳入人群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有效性指标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安全性指标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407940"/>
                  </a:ext>
                </a:extLst>
              </a:tr>
              <a:tr h="1319583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5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小儿豉翘清热糖浆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5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Ⅲ</a:t>
                      </a:r>
                      <a:r>
                        <a:rPr lang="zh-CN" altLang="en-US" sz="15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天津中医药大学第一附属医院 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altLang="zh-CN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分层区组随机、阳性药平行对照、多中心、非劣效、双盲双模拟研究</a:t>
                      </a:r>
                      <a:endParaRPr lang="en-US" altLang="zh-CN" sz="15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  <a:endParaRPr lang="en-US" altLang="zh-CN" sz="15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符合普通感冒的西医诊断标准；符合小儿风热感冒夹滞证诊断标准；</a:t>
                      </a:r>
                      <a:r>
                        <a:rPr lang="zh-CN" altLang="en-US" sz="15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选择</a:t>
                      </a:r>
                      <a:r>
                        <a:rPr lang="en-US" altLang="zh-CN" sz="1500" b="0" spc="12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1~13 </a:t>
                      </a:r>
                      <a:r>
                        <a:rPr lang="zh-CN" altLang="en-US" sz="1500" b="0" spc="12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岁</a:t>
                      </a:r>
                      <a:r>
                        <a:rPr lang="zh-CN" altLang="en-US" sz="15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（＜</a:t>
                      </a:r>
                      <a:r>
                        <a:rPr lang="en-US" altLang="zh-CN" sz="1500" b="0" spc="12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14 </a:t>
                      </a:r>
                      <a:r>
                        <a:rPr lang="zh-CN" altLang="en-US" sz="1500" b="0" spc="12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岁</a:t>
                      </a:r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）儿童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疾病疗效有效率，中医症候</a:t>
                      </a:r>
                      <a:r>
                        <a:rPr lang="zh-CN" altLang="en-US" sz="15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疗效，单项症状（如发热）疗效、并发症发生率</a:t>
                      </a:r>
                      <a:endParaRPr lang="en-US" altLang="zh-CN" sz="15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5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临床不良事件；生命体征；血常规、尿常规、便常规、心电图、肝肾功能等实验室检查</a:t>
                      </a:r>
                      <a:endParaRPr lang="en-US" altLang="zh-CN" sz="15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0693798"/>
                  </a:ext>
                </a:extLst>
              </a:tr>
              <a:tr h="1460395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5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芩香清解口服液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15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Ⅲ</a:t>
                      </a:r>
                      <a:r>
                        <a:rPr lang="zh-CN" altLang="en-US" sz="15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期</a:t>
                      </a:r>
                      <a:endParaRPr lang="zh-CN" altLang="en-US" sz="15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天津中医药大学第一附属医院 </a:t>
                      </a:r>
                      <a:endParaRPr lang="zh-CN" altLang="en-US" sz="1500" b="1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分层区组随机、阳性药平行对照、多中心、非劣效、双盲研究</a:t>
                      </a:r>
                      <a:endParaRPr lang="en-US" altLang="zh-CN" sz="15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符合急性上呼吸道感染西医诊断标准；符合表里俱热证（定义为风热，出现发热便秘症状）辨证标准；年龄</a:t>
                      </a:r>
                      <a:r>
                        <a:rPr lang="zh-CN" altLang="en-US" sz="15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</a:t>
                      </a:r>
                      <a:r>
                        <a:rPr lang="en-US" altLang="zh-CN" sz="1500" b="0" spc="12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 </a:t>
                      </a:r>
                      <a:r>
                        <a:rPr lang="zh-CN" altLang="en-US" sz="1500" b="0" spc="12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</a:t>
                      </a:r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r>
                        <a:rPr lang="en-US" altLang="zh-CN" sz="15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</a:t>
                      </a:r>
                      <a:r>
                        <a:rPr lang="en-US" altLang="zh-CN" sz="1500" b="0" spc="12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 </a:t>
                      </a:r>
                      <a:r>
                        <a:rPr lang="zh-CN" altLang="en-US" sz="1500" b="0" spc="12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岁</a:t>
                      </a:r>
                      <a:endParaRPr lang="zh-CN" altLang="en-US" sz="15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疾病疗效有效率；中医证候疗效；单项症状消失率；完全退热时间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1500" b="0" kern="1200" spc="12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临床不良事件；一般体检项目；血常规、尿常规、便常规、心电图、肝肾功能等实验室检查</a:t>
                      </a:r>
                      <a:endParaRPr lang="en-US" altLang="zh-CN" sz="1500" b="0" kern="120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640419"/>
                  </a:ext>
                </a:extLst>
              </a:tr>
              <a:tr h="70102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相似度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完全相同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lvl="0" indent="0" algn="just" defTabSz="914400" rtl="0" eaLnBrk="1" fontAlgn="base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</a:pPr>
                      <a:endParaRPr lang="zh-CN" altLang="zh-CN" sz="1600" b="1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5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基本相似</a:t>
                      </a:r>
                    </a:p>
                    <a:p>
                      <a:pPr algn="just"/>
                      <a:r>
                        <a:rPr lang="zh-CN" altLang="en-US" sz="1500" b="1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（纳入人群相似，西医诊断标准相同，疗效指标均为总有效率及症状有效率）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0" spc="12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完全相同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68929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676401" y="221256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E321FE0-8250-A950-42CA-8FEE5DA7AC2D}"/>
              </a:ext>
            </a:extLst>
          </p:cNvPr>
          <p:cNvSpPr txBox="1"/>
          <p:nvPr/>
        </p:nvSpPr>
        <p:spPr>
          <a:xfrm>
            <a:off x="358650" y="2539348"/>
            <a:ext cx="5864351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prstClr val="black"/>
                </a:solidFill>
                <a:latin typeface="微软雅黑"/>
                <a:ea typeface="微软雅黑"/>
              </a:rPr>
              <a:t>主要疗效指标：疾病疗效有效率</a:t>
            </a:r>
            <a:r>
              <a:rPr lang="zh-CN" altLang="en-US" sz="1600" dirty="0">
                <a:solidFill>
                  <a:prstClr val="black"/>
                </a:solidFill>
                <a:latin typeface="微软雅黑"/>
                <a:ea typeface="微软雅黑"/>
              </a:rPr>
              <a:t>组间比较，差异无统计学意义。两组率差</a:t>
            </a:r>
            <a:r>
              <a:rPr lang="en-US" altLang="zh-CN" sz="1600" dirty="0">
                <a:solidFill>
                  <a:prstClr val="black"/>
                </a:solidFill>
                <a:latin typeface="微软雅黑"/>
                <a:ea typeface="微软雅黑"/>
              </a:rPr>
              <a:t>(</a:t>
            </a:r>
            <a:r>
              <a:rPr lang="zh-CN" altLang="en-US" sz="1600" dirty="0">
                <a:solidFill>
                  <a:prstClr val="black"/>
                </a:solidFill>
                <a:latin typeface="微软雅黑"/>
                <a:ea typeface="微软雅黑"/>
              </a:rPr>
              <a:t>试验组</a:t>
            </a:r>
            <a:r>
              <a:rPr lang="en-US" altLang="zh-CN" sz="1600" dirty="0">
                <a:solidFill>
                  <a:prstClr val="black"/>
                </a:solidFill>
                <a:latin typeface="微软雅黑"/>
                <a:ea typeface="微软雅黑"/>
              </a:rPr>
              <a:t>-</a:t>
            </a:r>
            <a:r>
              <a:rPr lang="zh-CN" altLang="en-US" sz="1600" dirty="0">
                <a:solidFill>
                  <a:prstClr val="black"/>
                </a:solidFill>
                <a:latin typeface="微软雅黑"/>
                <a:ea typeface="微软雅黑"/>
              </a:rPr>
              <a:t>对照组</a:t>
            </a:r>
            <a:r>
              <a:rPr lang="en-US" altLang="zh-CN" sz="1600">
                <a:solidFill>
                  <a:prstClr val="black"/>
                </a:solidFill>
                <a:latin typeface="微软雅黑"/>
                <a:ea typeface="微软雅黑"/>
              </a:rPr>
              <a:t>)</a:t>
            </a:r>
            <a:r>
              <a:rPr lang="zh-CN" altLang="en-US" sz="1600" smtClean="0">
                <a:solidFill>
                  <a:prstClr val="black"/>
                </a:solidFill>
                <a:latin typeface="微软雅黑"/>
                <a:ea typeface="微软雅黑"/>
              </a:rPr>
              <a:t>及其 </a:t>
            </a:r>
            <a:r>
              <a:rPr lang="en-US" altLang="zh-CN" sz="1600" smtClean="0">
                <a:solidFill>
                  <a:prstClr val="black"/>
                </a:solidFill>
                <a:latin typeface="微软雅黑"/>
                <a:ea typeface="微软雅黑"/>
              </a:rPr>
              <a:t>95%CI</a:t>
            </a:r>
            <a:r>
              <a:rPr lang="zh-CN" altLang="en-US" sz="1600" dirty="0">
                <a:solidFill>
                  <a:prstClr val="black"/>
                </a:solidFill>
                <a:latin typeface="微软雅黑"/>
                <a:ea typeface="微软雅黑"/>
              </a:rPr>
              <a:t>，差的下限大于</a:t>
            </a:r>
            <a:r>
              <a:rPr lang="en-US" altLang="zh-CN" sz="1600" dirty="0">
                <a:solidFill>
                  <a:prstClr val="black"/>
                </a:solidFill>
                <a:latin typeface="微软雅黑"/>
                <a:ea typeface="微软雅黑"/>
              </a:rPr>
              <a:t>-12%</a:t>
            </a:r>
            <a:r>
              <a:rPr lang="zh-CN" altLang="en-US" sz="1600" dirty="0">
                <a:solidFill>
                  <a:prstClr val="black"/>
                </a:solidFill>
                <a:latin typeface="微软雅黑"/>
                <a:ea typeface="微软雅黑"/>
              </a:rPr>
              <a:t>，非劣效检验成立，</a:t>
            </a:r>
            <a:r>
              <a:rPr lang="zh-CN" altLang="en-US" sz="1600" b="1" dirty="0">
                <a:solidFill>
                  <a:srgbClr val="EC5F74">
                    <a:lumMod val="75000"/>
                  </a:srgbClr>
                </a:solidFill>
                <a:latin typeface="微软雅黑"/>
                <a:ea typeface="微软雅黑"/>
              </a:rPr>
              <a:t>试验组非劣于对照组</a:t>
            </a:r>
            <a:r>
              <a:rPr lang="zh-CN" altLang="en-US" sz="1600" b="1" dirty="0">
                <a:solidFill>
                  <a:prstClr val="black"/>
                </a:solidFill>
                <a:latin typeface="微软雅黑"/>
                <a:ea typeface="微软雅黑"/>
              </a:rPr>
              <a:t>。</a:t>
            </a:r>
            <a:endParaRPr lang="en-US" altLang="zh-CN" sz="1600" dirty="0">
              <a:solidFill>
                <a:prstClr val="black"/>
              </a:solidFill>
              <a:latin typeface="微软雅黑"/>
              <a:ea typeface="微软雅黑"/>
            </a:endParaRPr>
          </a:p>
        </p:txBody>
      </p:sp>
      <p:graphicFrame>
        <p:nvGraphicFramePr>
          <p:cNvPr id="18" name="图表 17">
            <a:extLst>
              <a:ext uri="{FF2B5EF4-FFF2-40B4-BE49-F238E27FC236}">
                <a16:creationId xmlns:a16="http://schemas.microsoft.com/office/drawing/2014/main" id="{B63E2A1F-A40E-9583-538A-2B76106B5E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9176924"/>
              </p:ext>
            </p:extLst>
          </p:nvPr>
        </p:nvGraphicFramePr>
        <p:xfrm>
          <a:off x="6057896" y="2385934"/>
          <a:ext cx="5987680" cy="236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图表 18">
            <a:extLst>
              <a:ext uri="{FF2B5EF4-FFF2-40B4-BE49-F238E27FC236}">
                <a16:creationId xmlns:a16="http://schemas.microsoft.com/office/drawing/2014/main" id="{6EB02EB4-392F-E581-A01D-74DF2FE418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491733"/>
              </p:ext>
            </p:extLst>
          </p:nvPr>
        </p:nvGraphicFramePr>
        <p:xfrm>
          <a:off x="109209" y="3401554"/>
          <a:ext cx="6453958" cy="284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文本框 19">
            <a:extLst>
              <a:ext uri="{FF2B5EF4-FFF2-40B4-BE49-F238E27FC236}">
                <a16:creationId xmlns:a16="http://schemas.microsoft.com/office/drawing/2014/main" id="{0C8C8CF1-7A9F-CFB2-C077-33900721CE75}"/>
              </a:ext>
            </a:extLst>
          </p:cNvPr>
          <p:cNvSpPr txBox="1"/>
          <p:nvPr/>
        </p:nvSpPr>
        <p:spPr>
          <a:xfrm>
            <a:off x="6764613" y="4978977"/>
            <a:ext cx="51517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2420" marR="86360" indent="-285750" algn="just" eaLnBrk="0">
              <a:lnSpc>
                <a:spcPts val="2400"/>
              </a:lnSpc>
              <a:spcBef>
                <a:spcPts val="91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600" b="1" dirty="0">
                <a:solidFill>
                  <a:srgbClr val="000000"/>
                </a:solidFill>
                <a:latin typeface="微软雅黑"/>
                <a:ea typeface="微软雅黑"/>
              </a:rPr>
              <a:t>次要疗效指标：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中医证候（风热夹滞证、风热证、夹滞</a:t>
            </a:r>
            <a:r>
              <a:rPr lang="zh-CN" altLang="en-US" sz="1600">
                <a:solidFill>
                  <a:srgbClr val="000000"/>
                </a:solidFill>
                <a:latin typeface="微软雅黑"/>
                <a:ea typeface="微软雅黑"/>
              </a:rPr>
              <a:t>证</a:t>
            </a:r>
            <a:r>
              <a:rPr lang="zh-CN" altLang="en-US" sz="1600" smtClean="0">
                <a:solidFill>
                  <a:srgbClr val="000000"/>
                </a:solidFill>
                <a:latin typeface="微软雅黑"/>
                <a:ea typeface="微软雅黑"/>
              </a:rPr>
              <a:t>）</a:t>
            </a:r>
            <a:r>
              <a:rPr lang="en-US" altLang="zh-CN" sz="1600" smtClean="0">
                <a:solidFill>
                  <a:srgbClr val="000000"/>
                </a:solidFill>
                <a:latin typeface="微软雅黑"/>
                <a:ea typeface="微软雅黑"/>
              </a:rPr>
              <a:t> </a:t>
            </a:r>
            <a:r>
              <a:rPr lang="zh-CN" altLang="en-US" sz="1600" smtClean="0">
                <a:solidFill>
                  <a:srgbClr val="000000"/>
                </a:solidFill>
                <a:latin typeface="微软雅黑"/>
                <a:ea typeface="微软雅黑"/>
              </a:rPr>
              <a:t>疗效</a:t>
            </a:r>
            <a:r>
              <a:rPr lang="zh-CN" altLang="en-US" sz="1600" dirty="0">
                <a:solidFill>
                  <a:srgbClr val="000000"/>
                </a:solidFill>
                <a:latin typeface="微软雅黑"/>
                <a:ea typeface="微软雅黑"/>
              </a:rPr>
              <a:t>愈显率，</a:t>
            </a:r>
            <a:r>
              <a:rPr lang="zh-CN" altLang="en-US" sz="1600" dirty="0">
                <a:solidFill>
                  <a:prstClr val="black"/>
                </a:solidFill>
                <a:latin typeface="微软雅黑"/>
                <a:ea typeface="微软雅黑"/>
              </a:rPr>
              <a:t>组间比较，</a:t>
            </a:r>
            <a:r>
              <a:rPr lang="zh-CN" altLang="en-US" sz="1600" b="1" dirty="0">
                <a:solidFill>
                  <a:srgbClr val="EC5F74">
                    <a:lumMod val="75000"/>
                  </a:srgbClr>
                </a:solidFill>
                <a:latin typeface="微软雅黑"/>
                <a:ea typeface="微软雅黑"/>
              </a:rPr>
              <a:t>差异均无统计学意义。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57507" y="1201877"/>
            <a:ext cx="105339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小儿豉翘清热糖浆</a:t>
            </a:r>
            <a:r>
              <a:rPr lang="en-US" altLang="zh-CN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Ⅲ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期结果：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纳入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295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名风热感冒夹滞症患儿，双盲双模拟、对照，评价小儿豉翘清热糖浆（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n=151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）临床应用的有效性、安全性。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用药３天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84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452100" y="1033483"/>
            <a:ext cx="1131582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临床指南</a:t>
            </a:r>
            <a:r>
              <a:rPr lang="en-US" altLang="zh-CN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诊疗规范推荐：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小儿豉翘清热产品被纳入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余个国家级、省部级指南共识，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小儿豉翘清热糖浆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年底获批后也因其突出的疗效被纳入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个指南共识：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儿童肺炎支原体肺炎中西医结合诊治专家共识、儿童流行性感冒中西医结合诊疗指南（</a:t>
            </a:r>
            <a:r>
              <a:rPr lang="en-US" altLang="zh-CN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08135"/>
              </p:ext>
            </p:extLst>
          </p:nvPr>
        </p:nvGraphicFramePr>
        <p:xfrm>
          <a:off x="344384" y="2300259"/>
          <a:ext cx="11531259" cy="435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313">
                  <a:extLst>
                    <a:ext uri="{9D8B030D-6E8A-4147-A177-3AD203B41FA5}">
                      <a16:colId xmlns:a16="http://schemas.microsoft.com/office/drawing/2014/main" val="4277055221"/>
                    </a:ext>
                  </a:extLst>
                </a:gridCol>
                <a:gridCol w="4405345">
                  <a:extLst>
                    <a:ext uri="{9D8B030D-6E8A-4147-A177-3AD203B41FA5}">
                      <a16:colId xmlns:a16="http://schemas.microsoft.com/office/drawing/2014/main" val="1854341339"/>
                    </a:ext>
                  </a:extLst>
                </a:gridCol>
                <a:gridCol w="3384840">
                  <a:extLst>
                    <a:ext uri="{9D8B030D-6E8A-4147-A177-3AD203B41FA5}">
                      <a16:colId xmlns:a16="http://schemas.microsoft.com/office/drawing/2014/main" val="2305977848"/>
                    </a:ext>
                  </a:extLst>
                </a:gridCol>
                <a:gridCol w="3182761">
                  <a:extLst>
                    <a:ext uri="{9D8B030D-6E8A-4147-A177-3AD203B41FA5}">
                      <a16:colId xmlns:a16="http://schemas.microsoft.com/office/drawing/2014/main" val="6446700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指南共识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纳入情况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发布单位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774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儿童肺炎支原体肺炎中西医结合诊治专家共识（</a:t>
                      </a:r>
                      <a:r>
                        <a:rPr lang="en-US" altLang="zh-CN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3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儿童肺炎支原体肺炎</a:t>
                      </a:r>
                      <a:r>
                        <a:rPr lang="en-US" altLang="zh-CN" sz="13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风热闭肺</a:t>
                      </a:r>
                      <a:r>
                        <a:rPr lang="en-US" altLang="zh-CN" sz="13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高热不退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中华中医药学会儿童肺炎协作创新共同体等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1341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儿童流行性感冒中西医结合诊疗</a:t>
                      </a:r>
                      <a:r>
                        <a:rPr lang="zh-CN" altLang="en-US" sz="1300" b="1" u="none" strike="noStrike" dirty="0" smtClean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</a:t>
                      </a:r>
                      <a:r>
                        <a:rPr lang="zh-CN" altLang="en-US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2024</a:t>
                      </a:r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*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3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流感确诊病例发热、咽痛、脘腹胀满</a:t>
                      </a:r>
                      <a:endParaRPr lang="zh-CN" altLang="en-US" sz="13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1054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流行性感冒诊断与治疗指南（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2011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流感轻症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热毒袭肺证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中医药应急专家委员会</a:t>
                      </a:r>
                      <a:b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中国中医科学院中医临床基础研究所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3607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手足口病诊疗指南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(2012)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手足口病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肺脾湿热证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中华人民共和国卫生部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2254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中医药治疗手足口病临床技术指南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(2012)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手足口病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肺脾湿热证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国家中医药管理局中医药应急专家委员会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57682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时行感冒（甲型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H1N1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流感）中医诊疗方案（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2015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甲型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H1N1</a:t>
                      </a:r>
                      <a:r>
                        <a:rPr lang="zh-CN" altLang="en-US" sz="1300" b="0" i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 轻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症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国家卫生部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3773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中医儿科临床诊疗指南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·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手足口病（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2016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手足口病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国家中医药管理局、中华中医药学会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144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儿童肺炎支原体肺炎中西医结合诊治专家共识（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轻症肺炎支原体肺炎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风热闭肺证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8869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中医儿科学（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口疮、风痧、手足口病、风热感冒及各类兼证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科学出版社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1431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中医药单用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联合抗生素治疗小儿急性上呼吸感染临床实践指南（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2017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夹滞证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2150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流行性感冒诊疗方案（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2018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流感轻症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风热犯卫证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国家卫健委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8776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流行性感冒诊疗方案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(2018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年版修订版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流感轻症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风热犯卫证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国家卫健委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380418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流行性感冒诊疗方案（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2019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年版）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轻症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风热犯卫证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国家卫健</a:t>
                      </a:r>
                      <a:r>
                        <a:rPr lang="zh-CN" altLang="en-US" sz="1300" b="0" i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委、国家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中医药管理局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55341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有效性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869888"/>
              </p:ext>
            </p:extLst>
          </p:nvPr>
        </p:nvGraphicFramePr>
        <p:xfrm>
          <a:off x="464588" y="1359182"/>
          <a:ext cx="11223829" cy="465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25">
                  <a:extLst>
                    <a:ext uri="{9D8B030D-6E8A-4147-A177-3AD203B41FA5}">
                      <a16:colId xmlns:a16="http://schemas.microsoft.com/office/drawing/2014/main" val="4277055221"/>
                    </a:ext>
                  </a:extLst>
                </a:gridCol>
                <a:gridCol w="3826465">
                  <a:extLst>
                    <a:ext uri="{9D8B030D-6E8A-4147-A177-3AD203B41FA5}">
                      <a16:colId xmlns:a16="http://schemas.microsoft.com/office/drawing/2014/main" val="1854341339"/>
                    </a:ext>
                  </a:extLst>
                </a:gridCol>
                <a:gridCol w="3102152">
                  <a:extLst>
                    <a:ext uri="{9D8B030D-6E8A-4147-A177-3AD203B41FA5}">
                      <a16:colId xmlns:a16="http://schemas.microsoft.com/office/drawing/2014/main" val="2305977848"/>
                    </a:ext>
                  </a:extLst>
                </a:gridCol>
                <a:gridCol w="3578087">
                  <a:extLst>
                    <a:ext uri="{9D8B030D-6E8A-4147-A177-3AD203B41FA5}">
                      <a16:colId xmlns:a16="http://schemas.microsoft.com/office/drawing/2014/main" val="64467009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指南共识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纳入情况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300" b="1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发布单位</a:t>
                      </a:r>
                      <a:endParaRPr lang="zh-CN" alt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2774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流行性感冒诊疗方案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300" b="0" i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 </a:t>
                      </a:r>
                      <a:r>
                        <a:rPr lang="zh-CN" altLang="en-US" sz="1300" b="0" i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lang="zh-CN" altLang="en-US" sz="1300" b="0" i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流感轻症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风热犯卫证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国家卫生健康委员会，国家中医药管理局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13414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临床常用方剂与中成药（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内科篇章用药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人民卫生出版社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1054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中医儿科临床诊疗指南（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2020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手足口病、水痘、小儿口疮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36079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17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中医儿科学教材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(2021)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感冒、猩热红、幼儿急疹、口疮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中国中医药出版社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22547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18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中医儿科学教材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(2021)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感冒、水痘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中国中医药出版社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57682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19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儿童流行性感冒中西医结合防治专家共识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(2021)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流感伴便秘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中国中西医结合学会儿科专业委员会呼吸学组</a:t>
                      </a:r>
                      <a:b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中华中医药学会儿童健康协同创新平台专家组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3773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中成药治疗小儿急性上呼吸道感染临床应用指南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(2021)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小儿上感伴腹胀、便秘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中成药治疗优势病种临床应用指南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》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标准化项目组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91446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新冠肺炎奥密克戎变异株中成药应用专家共识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(2022)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儿童新冠患者发热、头痛咳嗽等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国家中医药管理局</a:t>
                      </a:r>
                      <a:b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中华医学会急诊分会中西医结合急救学组</a:t>
                      </a:r>
                      <a:b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</a:b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中国医师协会急诊医师分会中西医结合急救医学学组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18869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22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乡村医生实用手册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(2023)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猩红热</a:t>
                      </a:r>
                      <a:r>
                        <a:rPr lang="en-US" altLang="zh-CN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邪侵肺卫证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中国中医药出版社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31431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儿童流行性感冒中西医结合诊疗指南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(2024)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流感确诊病例发热、咽痛、脘腹胀满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421505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zh-CN" alt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全国儿童呼吸道感染中医药防治方案</a:t>
                      </a:r>
                      <a:r>
                        <a:rPr lang="en-US" altLang="zh-CN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(2024)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呼吸道感染初期</a:t>
                      </a:r>
                      <a:r>
                        <a:rPr lang="en-US" altLang="zh-CN" sz="1300" b="0" i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lang="zh-CN" altLang="en-US" sz="1300" b="0" i="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风</a:t>
                      </a:r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热袭表证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" indent="0" algn="ctr" fontAlgn="ctr"/>
                      <a:r>
                        <a:rPr lang="zh-CN" altLang="en-US" sz="1300" b="0" i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中华中医药学会</a:t>
                      </a:r>
                    </a:p>
                  </a:txBody>
                  <a:tcPr marL="5080" marR="5080" marT="50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877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1868013" y="344190"/>
            <a:ext cx="4546600" cy="658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rgbClr val="3959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创新性</a:t>
            </a:r>
          </a:p>
        </p:txBody>
      </p:sp>
      <p:sp>
        <p:nvSpPr>
          <p:cNvPr id="8" name="流程图: 终止 7"/>
          <p:cNvSpPr/>
          <p:nvPr/>
        </p:nvSpPr>
        <p:spPr>
          <a:xfrm>
            <a:off x="-1" y="270952"/>
            <a:ext cx="1676401" cy="762531"/>
          </a:xfrm>
          <a:prstGeom prst="flowChartTerminator">
            <a:avLst/>
          </a:prstGeom>
          <a:solidFill>
            <a:srgbClr val="395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98621" y="1703105"/>
            <a:ext cx="6215992" cy="22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4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创新点：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国内获批的第一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个中药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类创新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药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）糖浆口感提升，儿童用药舒适度高、依从性更好；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）生产工艺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改进，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质控指标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提升，执行更严格的剂量放行标准。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3246" r="2347" b="11657"/>
          <a:stretch/>
        </p:blipFill>
        <p:spPr>
          <a:xfrm>
            <a:off x="1136086" y="3648364"/>
            <a:ext cx="10178460" cy="3057235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083844" y="1703105"/>
            <a:ext cx="5827029" cy="185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ts val="4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优势：</a:t>
            </a:r>
            <a:endParaRPr lang="en-US" altLang="zh-CN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儿童专用</a:t>
            </a:r>
            <a:r>
              <a:rPr lang="zh-CN" altLang="en-US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药，安全性更高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剂型的优化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可增强患者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耐受性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、提高患者的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依从性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）无需冲泡，服用更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方便，用量更精确。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621" y="1056566"/>
            <a:ext cx="1162392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传承性：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我国首批名老中医李少川教授立足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瘟疫论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伤寒论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温病条辨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中的古方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达原饮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银翘散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等行医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余年总结而成的经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验方。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95521c0-7121-4ce6-83b5-ae5c19c40883"/>
  <p:tag name="COMMONDATA" val="eyJoZGlkIjoiMWE0YjdlOWQ4NGZhY2JlOWNmZmViMjc2NGUzMWJiMzYifQ=="/>
</p:tagLst>
</file>

<file path=ppt/theme/theme1.xml><?xml version="1.0" encoding="utf-8"?>
<a:theme xmlns:a="http://schemas.openxmlformats.org/drawingml/2006/main" name="清风素材 12sc.taobao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清风素材 12sc.taobao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  <a:fontScheme name="自定义 9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  <a:fontScheme name="自定义 9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1771</Words>
  <Application>Microsoft Office PowerPoint</Application>
  <PresentationFormat>宽屏</PresentationFormat>
  <Paragraphs>212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等线</vt:lpstr>
      <vt:lpstr>宋体</vt:lpstr>
      <vt:lpstr>微软雅黑</vt:lpstr>
      <vt:lpstr>Arial</vt:lpstr>
      <vt:lpstr>Calibri</vt:lpstr>
      <vt:lpstr>Calibri Light</vt:lpstr>
      <vt:lpstr>Wingdings</vt:lpstr>
      <vt:lpstr>清风素材 12sc.taobao.com</vt:lpstr>
      <vt:lpstr>1_清风素材 12sc.taobao.com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哎呀小小草</dc:title>
  <dc:subject>哎呀小小草</dc:subject>
  <dc:creator>哎呀小小草</dc:creator>
  <cp:keywords>https:/800sucai.taobao.com</cp:keywords>
  <dc:description>https://800sucai.taobao.com</dc:description>
  <cp:lastModifiedBy>鲁亮</cp:lastModifiedBy>
  <cp:revision>214</cp:revision>
  <dcterms:created xsi:type="dcterms:W3CDTF">2015-07-23T01:05:00Z</dcterms:created>
  <dcterms:modified xsi:type="dcterms:W3CDTF">2024-07-05T07:54:16Z</dcterms:modified>
  <cp:category>https://800sucai.taobao.com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87E977E370334FD181E2ADC047870234</vt:lpwstr>
  </property>
  <property fmtid="{D5CDD505-2E9C-101B-9397-08002B2CF9AE}" pid="3" name="KSOProductBuildVer">
    <vt:lpwstr>2052-11.1.0.11830</vt:lpwstr>
  </property>
</Properties>
</file>