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33" r:id="rId4"/>
  </p:sldMasterIdLst>
  <p:notesMasterIdLst>
    <p:notesMasterId r:id="rId16"/>
  </p:notesMasterIdLst>
  <p:handoutMasterIdLst>
    <p:handoutMasterId r:id="rId17"/>
  </p:handoutMasterIdLst>
  <p:sldIdLst>
    <p:sldId id="256" r:id="rId5"/>
    <p:sldId id="7055" r:id="rId6"/>
    <p:sldId id="257" r:id="rId7"/>
    <p:sldId id="7066" r:id="rId8"/>
    <p:sldId id="7067" r:id="rId9"/>
    <p:sldId id="7051" r:id="rId10"/>
    <p:sldId id="7063" r:id="rId11"/>
    <p:sldId id="7064" r:id="rId12"/>
    <p:sldId id="2147479731" r:id="rId13"/>
    <p:sldId id="7048" r:id="rId14"/>
    <p:sldId id="259" r:id="rId15"/>
  </p:sldIdLst>
  <p:sldSz cx="12192000" cy="6858000"/>
  <p:notesSz cx="7023100" cy="93091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E1BC00-AF9D-4B46-A1CB-A67AAC65065B}">
          <p14:sldIdLst>
            <p14:sldId id="256"/>
            <p14:sldId id="7055"/>
            <p14:sldId id="257"/>
            <p14:sldId id="7066"/>
            <p14:sldId id="7067"/>
            <p14:sldId id="7051"/>
            <p14:sldId id="7063"/>
            <p14:sldId id="7064"/>
            <p14:sldId id="2147479731"/>
            <p14:sldId id="7048"/>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C51C5-A661-30D1-1B80-D289E073D117}" name="Feng, Yuan" initials="FY" userId="S::yfeng2@cn.imshealth.com::eaff4564-bd42-465f-bbc1-1bb7cbd29c8e"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B"/>
    <a:srgbClr val="FAFAFC"/>
    <a:srgbClr val="E9E8F4"/>
    <a:srgbClr val="766C91"/>
    <a:srgbClr val="F2F2F2"/>
    <a:srgbClr val="5EB7C7"/>
    <a:srgbClr val="5F5BAD"/>
    <a:srgbClr val="385373"/>
    <a:srgbClr val="6862B2"/>
    <a:srgbClr val="302E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50" autoAdjust="0"/>
    <p:restoredTop sz="94660"/>
  </p:normalViewPr>
  <p:slideViewPr>
    <p:cSldViewPr snapToGrid="0">
      <p:cViewPr varScale="1">
        <p:scale>
          <a:sx n="71" d="100"/>
          <a:sy n="71" d="100"/>
        </p:scale>
        <p:origin x="452"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07"/>
            <a:ext cx="4393055" cy="367959"/>
          </a:xfrm>
          <a:prstGeom prst="rect">
            <a:avLst/>
          </a:prstGeom>
        </p:spPr>
        <p:txBody>
          <a:bodyPr vert="horz" lIns="93324" tIns="46662" rIns="93324" bIns="46662" rtlCol="0"/>
          <a:lstStyle>
            <a:lvl1pPr algn="l">
              <a:defRPr sz="1200"/>
            </a:lvl1pPr>
          </a:lstStyle>
          <a:p>
            <a:endParaRPr lang="en-US" b="1"/>
          </a:p>
        </p:txBody>
      </p:sp>
      <p:sp>
        <p:nvSpPr>
          <p:cNvPr id="3" name="Date Placeholder 2"/>
          <p:cNvSpPr>
            <a:spLocks noGrp="1"/>
          </p:cNvSpPr>
          <p:nvPr>
            <p:ph type="dt" sz="quarter" idx="1"/>
          </p:nvPr>
        </p:nvSpPr>
        <p:spPr>
          <a:xfrm>
            <a:off x="494675" y="669145"/>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pPr algn="l"/>
              <a:t>7/10/2024</a:t>
            </a:fld>
            <a:endParaRPr lang="en-US" sz="1000" i="1"/>
          </a:p>
        </p:txBody>
      </p:sp>
      <p:sp>
        <p:nvSpPr>
          <p:cNvPr id="4" name="Footer Placeholder 3"/>
          <p:cNvSpPr>
            <a:spLocks noGrp="1"/>
          </p:cNvSpPr>
          <p:nvPr>
            <p:ph type="ftr" sz="quarter" idx="2"/>
          </p:nvPr>
        </p:nvSpPr>
        <p:spPr>
          <a:xfrm>
            <a:off x="494679" y="8780243"/>
            <a:ext cx="2893517" cy="251346"/>
          </a:xfrm>
          <a:prstGeom prst="rect">
            <a:avLst/>
          </a:prstGeom>
        </p:spPr>
        <p:txBody>
          <a:bodyPr vert="horz" lIns="93324" tIns="46662" rIns="93324" bIns="46662" rtlCol="0" anchor="b"/>
          <a:lstStyle>
            <a:lvl1pPr algn="l">
              <a:defRPr sz="1200"/>
            </a:lvl1pPr>
          </a:lstStyle>
          <a:p>
            <a:endParaRPr lang="en-US" sz="100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t>‹#›</a:t>
            </a:fld>
            <a:endParaRPr lang="en-US" sz="1000"/>
          </a:p>
        </p:txBody>
      </p:sp>
      <p:pic>
        <p:nvPicPr>
          <p:cNvPr id="9" name="Graphic 8">
            <a:extLst>
              <a:ext uri="{FF2B5EF4-FFF2-40B4-BE49-F238E27FC236}">
                <a16:creationId xmlns:a16="http://schemas.microsoft.com/office/drawing/2014/main" id="{51AEB31D-785F-4037-AF55-C38B1E926C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14260" y="335950"/>
            <a:ext cx="1414165" cy="255669"/>
          </a:xfrm>
          <a:prstGeom prst="rect">
            <a:avLst/>
          </a:prstGeom>
        </p:spPr>
      </p:pic>
    </p:spTree>
    <p:extLst>
      <p:ext uri="{BB962C8B-B14F-4D97-AF65-F5344CB8AC3E}">
        <p14:creationId xmlns:p14="http://schemas.microsoft.com/office/powerpoint/2010/main" val="911502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9926" y="329698"/>
            <a:ext cx="4476874" cy="418910"/>
          </a:xfrm>
          <a:prstGeom prst="rect">
            <a:avLst/>
          </a:prstGeom>
        </p:spPr>
        <p:txBody>
          <a:bodyPr vert="horz" lIns="93324" tIns="46662" rIns="93324" bIns="46662" rtlCol="0"/>
          <a:lstStyle>
            <a:lvl1pPr algn="l">
              <a:defRPr sz="1200" b="1">
                <a:solidFill>
                  <a:schemeClr val="tx1"/>
                </a:solidFill>
              </a:defRPr>
            </a:lvl1pPr>
          </a:lstStyle>
          <a:p>
            <a:endParaRPr lang="en-US"/>
          </a:p>
        </p:txBody>
      </p:sp>
      <p:sp>
        <p:nvSpPr>
          <p:cNvPr id="3" name="Date Placeholder 2"/>
          <p:cNvSpPr>
            <a:spLocks noGrp="1"/>
          </p:cNvSpPr>
          <p:nvPr>
            <p:ph type="dt" idx="1"/>
          </p:nvPr>
        </p:nvSpPr>
        <p:spPr>
          <a:xfrm>
            <a:off x="399928" y="770386"/>
            <a:ext cx="4476872" cy="232010"/>
          </a:xfrm>
          <a:prstGeom prst="rect">
            <a:avLst/>
          </a:prstGeom>
        </p:spPr>
        <p:txBody>
          <a:bodyPr vert="horz" lIns="93324" tIns="46662" rIns="93324" bIns="46662" rtlCol="0"/>
          <a:lstStyle>
            <a:lvl1pPr algn="l">
              <a:defRPr sz="1000" i="1">
                <a:solidFill>
                  <a:schemeClr val="tx1"/>
                </a:solidFill>
              </a:defRPr>
            </a:lvl1pPr>
          </a:lstStyle>
          <a:p>
            <a:fld id="{29C70E8E-131E-4657-A195-2844EFBAE789}" type="datetimeFigureOut">
              <a:rPr lang="en-US" smtClean="0"/>
              <a:pPr/>
              <a:t>7/10/2024</a:t>
            </a:fld>
            <a:endParaRPr lang="en-US"/>
          </a:p>
        </p:txBody>
      </p:sp>
      <p:sp>
        <p:nvSpPr>
          <p:cNvPr id="4" name="Slide Image Placeholder 3"/>
          <p:cNvSpPr>
            <a:spLocks noGrp="1" noRot="1" noChangeAspect="1"/>
          </p:cNvSpPr>
          <p:nvPr>
            <p:ph type="sldImg" idx="2"/>
          </p:nvPr>
        </p:nvSpPr>
        <p:spPr>
          <a:xfrm>
            <a:off x="4516438" y="6921500"/>
            <a:ext cx="2687637" cy="151288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396415" y="1314911"/>
            <a:ext cx="6230270" cy="5259642"/>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699639" y="8780243"/>
            <a:ext cx="927049" cy="251346"/>
          </a:xfrm>
          <a:prstGeom prst="rect">
            <a:avLst/>
          </a:prstGeom>
        </p:spPr>
        <p:txBody>
          <a:bodyPr vert="horz" lIns="93324" tIns="46662" rIns="93324" bIns="46662" rtlCol="0" anchor="b"/>
          <a:lstStyle>
            <a:lvl1pPr algn="r">
              <a:defRPr sz="1000">
                <a:solidFill>
                  <a:schemeClr val="tx1"/>
                </a:solidFill>
              </a:defRPr>
            </a:lvl1pPr>
          </a:lstStyle>
          <a:p>
            <a:fld id="{CA61E296-9532-40C3-9174-581AD2B7748B}" type="slidenum">
              <a:rPr lang="en-US" smtClean="0"/>
              <a:pPr/>
              <a:t>‹#›</a:t>
            </a:fld>
            <a:endParaRPr lang="en-US"/>
          </a:p>
        </p:txBody>
      </p:sp>
      <p:pic>
        <p:nvPicPr>
          <p:cNvPr id="9" name="Graphic 8">
            <a:extLst>
              <a:ext uri="{FF2B5EF4-FFF2-40B4-BE49-F238E27FC236}">
                <a16:creationId xmlns:a16="http://schemas.microsoft.com/office/drawing/2014/main" id="{26A11F1A-D1FF-4159-B849-47DB71239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49581" y="397611"/>
            <a:ext cx="1173592" cy="372779"/>
          </a:xfrm>
          <a:prstGeom prst="rect">
            <a:avLst/>
          </a:prstGeom>
        </p:spPr>
      </p:pic>
    </p:spTree>
    <p:extLst>
      <p:ext uri="{BB962C8B-B14F-4D97-AF65-F5344CB8AC3E}">
        <p14:creationId xmlns:p14="http://schemas.microsoft.com/office/powerpoint/2010/main" val="3382299678"/>
      </p:ext>
    </p:extLst>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2763" indent="-166688"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238"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CA61E296-9532-40C3-9174-581AD2B7748B}" type="slidenum">
              <a:rPr lang="en-US" smtClean="0"/>
              <a:pPr/>
              <a:t>0</a:t>
            </a:fld>
            <a:endParaRPr lang="en-US"/>
          </a:p>
        </p:txBody>
      </p:sp>
    </p:spTree>
    <p:extLst>
      <p:ext uri="{BB962C8B-B14F-4D97-AF65-F5344CB8AC3E}">
        <p14:creationId xmlns:p14="http://schemas.microsoft.com/office/powerpoint/2010/main" val="2798592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68E74D-68F2-49D9-8A1B-BA1ED4A753AD}"/>
              </a:ext>
            </a:extLst>
          </p:cNvPr>
          <p:cNvGraphicFramePr>
            <a:graphicFrameLocks noChangeAspect="1"/>
          </p:cNvGraphicFramePr>
          <p:nvPr userDrawn="1">
            <p:custDataLst>
              <p:tags r:id="rId1"/>
            </p:custDataLst>
            <p:extLst>
              <p:ext uri="{D42A27DB-BD31-4B8C-83A1-F6EECF244321}">
                <p14:modId xmlns:p14="http://schemas.microsoft.com/office/powerpoint/2010/main" val="316145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D068E74D-68F2-49D9-8A1B-BA1ED4A753A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D401E2F-229E-46AB-A4AB-37FEF237BE73}"/>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36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70" name="TextBox 69">
            <a:extLst>
              <a:ext uri="{FF2B5EF4-FFF2-40B4-BE49-F238E27FC236}">
                <a16:creationId xmlns:a16="http://schemas.microsoft.com/office/drawing/2014/main" id="{70EE6CC4-BDAD-452E-AE32-77E9A1B11636}"/>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rgbClr val="7FD1EF"/>
                </a:solidFill>
                <a:ea typeface="Arial" charset="0"/>
                <a:cs typeface="Arial" charset="0"/>
              </a:rPr>
              <a:t>© 2020. All rights reserved. IQVIA</a:t>
            </a:r>
            <a:r>
              <a:rPr lang="en-US" sz="800" baseline="30000">
                <a:solidFill>
                  <a:srgbClr val="7FD1EF"/>
                </a:solidFill>
                <a:ea typeface="Arial" charset="0"/>
                <a:cs typeface="Arial" charset="0"/>
              </a:rPr>
              <a:t>®</a:t>
            </a:r>
            <a:r>
              <a:rPr lang="en-US" sz="800">
                <a:solidFill>
                  <a:srgbClr val="7FD1EF"/>
                </a:solidFill>
                <a:ea typeface="Arial" charset="0"/>
                <a:cs typeface="Arial" charset="0"/>
              </a:rPr>
              <a:t> is a registered trademark of IQVIA Inc. in the United States, the European Union, and various other countries. </a:t>
            </a:r>
          </a:p>
        </p:txBody>
      </p:sp>
      <p:sp>
        <p:nvSpPr>
          <p:cNvPr id="64" name="Text Placeholder 21">
            <a:extLst>
              <a:ext uri="{FF2B5EF4-FFF2-40B4-BE49-F238E27FC236}">
                <a16:creationId xmlns:a16="http://schemas.microsoft.com/office/drawing/2014/main" id="{21604DCE-2860-47E1-9A45-B850AE2D5253}"/>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p>
        </p:txBody>
      </p:sp>
      <p:sp>
        <p:nvSpPr>
          <p:cNvPr id="71" name="Title 1">
            <a:extLst>
              <a:ext uri="{FF2B5EF4-FFF2-40B4-BE49-F238E27FC236}">
                <a16:creationId xmlns:a16="http://schemas.microsoft.com/office/drawing/2014/main" id="{4A4E4609-F19E-4DD3-A900-7CA905D6E6D5}"/>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p>
        </p:txBody>
      </p:sp>
      <p:sp>
        <p:nvSpPr>
          <p:cNvPr id="73" name="Subtitle 2">
            <a:extLst>
              <a:ext uri="{FF2B5EF4-FFF2-40B4-BE49-F238E27FC236}">
                <a16:creationId xmlns:a16="http://schemas.microsoft.com/office/drawing/2014/main" id="{BB2AC513-3F13-403A-8294-79335D9E7653}"/>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4" name="Group 3">
            <a:extLst>
              <a:ext uri="{FF2B5EF4-FFF2-40B4-BE49-F238E27FC236}">
                <a16:creationId xmlns:a16="http://schemas.microsoft.com/office/drawing/2014/main" id="{77F8B223-93F9-9E4B-8F7C-EC9FC4ACDAD5}"/>
              </a:ext>
            </a:extLst>
          </p:cNvPr>
          <p:cNvGrpSpPr/>
          <p:nvPr/>
        </p:nvGrpSpPr>
        <p:grpSpPr>
          <a:xfrm>
            <a:off x="7036244" y="2752016"/>
            <a:ext cx="5155756" cy="3703320"/>
            <a:chOff x="7036244" y="2752016"/>
            <a:chExt cx="5155756" cy="3703320"/>
          </a:xfrm>
          <a:solidFill>
            <a:schemeClr val="accent2"/>
          </a:solidFill>
        </p:grpSpPr>
        <p:sp>
          <p:nvSpPr>
            <p:cNvPr id="103" name="Freeform 102">
              <a:extLst>
                <a:ext uri="{FF2B5EF4-FFF2-40B4-BE49-F238E27FC236}">
                  <a16:creationId xmlns:a16="http://schemas.microsoft.com/office/drawing/2014/main" id="{676A8BEE-D814-7949-9114-89017682369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a:extLst>
                <a:ext uri="{FF2B5EF4-FFF2-40B4-BE49-F238E27FC236}">
                  <a16:creationId xmlns:a16="http://schemas.microsoft.com/office/drawing/2014/main" id="{796E5C83-B5E5-1D4C-84FB-62353DC44BD9}"/>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a:extLst>
                <a:ext uri="{FF2B5EF4-FFF2-40B4-BE49-F238E27FC236}">
                  <a16:creationId xmlns:a16="http://schemas.microsoft.com/office/drawing/2014/main" id="{F694892D-C7AC-A442-B8F6-4CDEB7DD8228}"/>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a:extLst>
                <a:ext uri="{FF2B5EF4-FFF2-40B4-BE49-F238E27FC236}">
                  <a16:creationId xmlns:a16="http://schemas.microsoft.com/office/drawing/2014/main" id="{6671C44A-5B20-DD46-8500-55C2BAA1DA5A}"/>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0A1AF0D6-51EF-1945-B4E8-68EF85E87D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9917" y="735457"/>
            <a:ext cx="2247900" cy="406400"/>
          </a:xfrm>
          <a:prstGeom prst="rect">
            <a:avLst/>
          </a:prstGeom>
        </p:spPr>
      </p:pic>
      <p:pic>
        <p:nvPicPr>
          <p:cNvPr id="15" name="Graphic 14">
            <a:extLst>
              <a:ext uri="{FF2B5EF4-FFF2-40B4-BE49-F238E27FC236}">
                <a16:creationId xmlns:a16="http://schemas.microsoft.com/office/drawing/2014/main" id="{FA0C75DF-794A-7740-B701-C5E07B943A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90137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EB4AAAD-01D3-4CBE-8E1B-FDA7D74D59C4}"/>
              </a:ext>
            </a:extLst>
          </p:cNvPr>
          <p:cNvGraphicFramePr>
            <a:graphicFrameLocks noChangeAspect="1"/>
          </p:cNvGraphicFramePr>
          <p:nvPr userDrawn="1">
            <p:custDataLst>
              <p:tags r:id="rId1"/>
            </p:custDataLst>
            <p:extLst>
              <p:ext uri="{D42A27DB-BD31-4B8C-83A1-F6EECF244321}">
                <p14:modId xmlns:p14="http://schemas.microsoft.com/office/powerpoint/2010/main" val="2182655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DEB4AAAD-01D3-4CBE-8E1B-FDA7D74D59C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B0C1EC0-AD6F-4DCA-8919-BCE9C393450A}"/>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36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62" name="TextBox 61">
            <a:extLst>
              <a:ext uri="{FF2B5EF4-FFF2-40B4-BE49-F238E27FC236}">
                <a16:creationId xmlns:a16="http://schemas.microsoft.com/office/drawing/2014/main" id="{7AB75BD1-2507-44E0-91E4-42F78B5D2D49}"/>
              </a:ext>
            </a:extLst>
          </p:cNvPr>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ea typeface="Arial" charset="0"/>
                <a:cs typeface="Arial" charset="0"/>
              </a:rPr>
              <a:t>© 2020. All rights reserved. IQVIA</a:t>
            </a:r>
            <a:r>
              <a:rPr lang="en-US" sz="800" baseline="30000">
                <a:solidFill>
                  <a:schemeClr val="bg1">
                    <a:lumMod val="50000"/>
                  </a:schemeClr>
                </a:solidFill>
                <a:ea typeface="Arial" charset="0"/>
                <a:cs typeface="Arial" charset="0"/>
              </a:rPr>
              <a:t>®</a:t>
            </a:r>
            <a:r>
              <a:rPr lang="en-US" sz="800">
                <a:solidFill>
                  <a:schemeClr val="bg1">
                    <a:lumMod val="50000"/>
                  </a:schemeClr>
                </a:solidFill>
                <a:ea typeface="Arial" charset="0"/>
                <a:cs typeface="Arial" charset="0"/>
              </a:rPr>
              <a:t> is a registered trademark of IQVIA Inc. in the United States, the European Union, and various other countries. </a:t>
            </a:r>
            <a:endParaRPr lang="en-US" sz="800" kern="1200">
              <a:solidFill>
                <a:schemeClr val="bg1">
                  <a:lumMod val="50000"/>
                </a:schemeClr>
              </a:solidFill>
              <a:latin typeface="+mn-lt"/>
              <a:ea typeface="Arial" charset="0"/>
              <a:cs typeface="Arial" charset="0"/>
            </a:endParaRPr>
          </a:p>
        </p:txBody>
      </p:sp>
      <p:sp>
        <p:nvSpPr>
          <p:cNvPr id="64" name="Text Placeholder 21">
            <a:extLst>
              <a:ext uri="{FF2B5EF4-FFF2-40B4-BE49-F238E27FC236}">
                <a16:creationId xmlns:a16="http://schemas.microsoft.com/office/drawing/2014/main" id="{098CCE30-6B5A-4DFB-97B5-AF5CCDE0C848}"/>
              </a:ext>
            </a:extLst>
          </p:cNvPr>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p>
        </p:txBody>
      </p:sp>
      <p:sp>
        <p:nvSpPr>
          <p:cNvPr id="70" name="Title 1">
            <a:extLst>
              <a:ext uri="{FF2B5EF4-FFF2-40B4-BE49-F238E27FC236}">
                <a16:creationId xmlns:a16="http://schemas.microsoft.com/office/drawing/2014/main" id="{184C4A24-4E36-49F8-AE34-FEFD57A98171}"/>
              </a:ext>
            </a:extLst>
          </p:cNvPr>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p>
        </p:txBody>
      </p:sp>
      <p:sp>
        <p:nvSpPr>
          <p:cNvPr id="71" name="Subtitle 2">
            <a:extLst>
              <a:ext uri="{FF2B5EF4-FFF2-40B4-BE49-F238E27FC236}">
                <a16:creationId xmlns:a16="http://schemas.microsoft.com/office/drawing/2014/main" id="{0E82B801-11C9-4FD7-9D6A-B8DAA2120461}"/>
              </a:ext>
            </a:extLst>
          </p:cNvPr>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p>
        </p:txBody>
      </p:sp>
      <p:grpSp>
        <p:nvGrpSpPr>
          <p:cNvPr id="61" name="Group 60">
            <a:extLst>
              <a:ext uri="{FF2B5EF4-FFF2-40B4-BE49-F238E27FC236}">
                <a16:creationId xmlns:a16="http://schemas.microsoft.com/office/drawing/2014/main" id="{B29175BC-552B-D64A-8152-E96EE8CE39AF}"/>
              </a:ext>
            </a:extLst>
          </p:cNvPr>
          <p:cNvGrpSpPr/>
          <p:nvPr/>
        </p:nvGrpSpPr>
        <p:grpSpPr>
          <a:xfrm>
            <a:off x="7036244" y="2752016"/>
            <a:ext cx="5155756" cy="3703320"/>
            <a:chOff x="7036244" y="2752016"/>
            <a:chExt cx="5155756" cy="3703320"/>
          </a:xfrm>
          <a:solidFill>
            <a:schemeClr val="accent1"/>
          </a:solidFill>
        </p:grpSpPr>
        <p:sp>
          <p:nvSpPr>
            <p:cNvPr id="63" name="Freeform 62">
              <a:extLst>
                <a:ext uri="{FF2B5EF4-FFF2-40B4-BE49-F238E27FC236}">
                  <a16:creationId xmlns:a16="http://schemas.microsoft.com/office/drawing/2014/main" id="{D370C788-BCB9-AA4B-83CC-830DE2532168}"/>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a:extLst>
                <a:ext uri="{FF2B5EF4-FFF2-40B4-BE49-F238E27FC236}">
                  <a16:creationId xmlns:a16="http://schemas.microsoft.com/office/drawing/2014/main" id="{86A666F2-61DC-1141-A28D-9C664CF9E0DD}"/>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a:extLst>
                <a:ext uri="{FF2B5EF4-FFF2-40B4-BE49-F238E27FC236}">
                  <a16:creationId xmlns:a16="http://schemas.microsoft.com/office/drawing/2014/main" id="{B36DAFEC-9E33-D342-8F38-9280EB50249D}"/>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a:extLst>
                <a:ext uri="{FF2B5EF4-FFF2-40B4-BE49-F238E27FC236}">
                  <a16:creationId xmlns:a16="http://schemas.microsoft.com/office/drawing/2014/main" id="{14487FF1-1618-4249-B143-BEFFD4E4E8FD}"/>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6" name="Graphic 15">
            <a:extLst>
              <a:ext uri="{FF2B5EF4-FFF2-40B4-BE49-F238E27FC236}">
                <a16:creationId xmlns:a16="http://schemas.microsoft.com/office/drawing/2014/main" id="{4A43F6D9-2B76-4F47-8BB1-588F5D046A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9917" y="735457"/>
            <a:ext cx="2247900" cy="406400"/>
          </a:xfrm>
          <a:prstGeom prst="rect">
            <a:avLst/>
          </a:prstGeom>
        </p:spPr>
      </p:pic>
      <p:pic>
        <p:nvPicPr>
          <p:cNvPr id="17" name="Graphic 16">
            <a:extLst>
              <a:ext uri="{FF2B5EF4-FFF2-40B4-BE49-F238E27FC236}">
                <a16:creationId xmlns:a16="http://schemas.microsoft.com/office/drawing/2014/main" id="{F77A25CF-5914-0B4E-8C5F-E8D980A4AE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99917" y="735457"/>
            <a:ext cx="2247900" cy="406400"/>
          </a:xfrm>
          <a:prstGeom prst="rect">
            <a:avLst/>
          </a:prstGeom>
        </p:spPr>
      </p:pic>
    </p:spTree>
    <p:extLst>
      <p:ext uri="{BB962C8B-B14F-4D97-AF65-F5344CB8AC3E}">
        <p14:creationId xmlns:p14="http://schemas.microsoft.com/office/powerpoint/2010/main" val="156421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userDrawn="1">
            <p:custDataLst>
              <p:tags r:id="rId1"/>
            </p:custDataLst>
            <p:extLst>
              <p:ext uri="{D42A27DB-BD31-4B8C-83A1-F6EECF244321}">
                <p14:modId xmlns:p14="http://schemas.microsoft.com/office/powerpoint/2010/main" val="7154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13" name="Title 1"/>
          <p:cNvSpPr>
            <a:spLocks noGrp="1"/>
          </p:cNvSpPr>
          <p:nvPr>
            <p:ph type="title" hasCustomPrompt="1"/>
          </p:nvPr>
        </p:nvSpPr>
        <p:spPr>
          <a:xfrm>
            <a:off x="384694" y="294468"/>
            <a:ext cx="11338560" cy="768263"/>
          </a:xfrm>
          <a:prstGeom prst="rect">
            <a:avLst/>
          </a:prstGeom>
        </p:spPr>
        <p:txBody>
          <a:bodyPr vert="horz"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 name="object 2">
            <a:extLst>
              <a:ext uri="{FF2B5EF4-FFF2-40B4-BE49-F238E27FC236}">
                <a16:creationId xmlns:a16="http://schemas.microsoft.com/office/drawing/2014/main" id="{0AF5CA85-AF8E-2F19-3D53-FE43A702855A}"/>
              </a:ext>
            </a:extLst>
          </p:cNvPr>
          <p:cNvSpPr/>
          <p:nvPr userDrawn="1"/>
        </p:nvSpPr>
        <p:spPr>
          <a:xfrm>
            <a:off x="0" y="0"/>
            <a:ext cx="12192000" cy="185927"/>
          </a:xfrm>
          <a:prstGeom prst="rect">
            <a:avLst/>
          </a:prstGeom>
          <a:blipFill>
            <a:blip r:embed="rId6"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0E202C73-DE7B-1732-1E39-87FA45C37150}"/>
              </a:ext>
            </a:extLst>
          </p:cNvPr>
          <p:cNvSpPr/>
          <p:nvPr userDrawn="1"/>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602015" y="205568"/>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1000" b="1" smtClean="0">
                <a:solidFill>
                  <a:schemeClr val="bg1"/>
                </a:solidFill>
              </a:rPr>
              <a:t>‹#›</a:t>
            </a:fld>
            <a:endParaRPr lang="en-US" sz="1000" b="1">
              <a:solidFill>
                <a:schemeClr val="bg1"/>
              </a:solidFill>
            </a:endParaRPr>
          </a:p>
        </p:txBody>
      </p:sp>
    </p:spTree>
    <p:extLst>
      <p:ext uri="{BB962C8B-B14F-4D97-AF65-F5344CB8AC3E}">
        <p14:creationId xmlns:p14="http://schemas.microsoft.com/office/powerpoint/2010/main" val="395409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C782FEF-7CE7-4ECD-81C0-0B0D8E9866A4}"/>
              </a:ext>
            </a:extLst>
          </p:cNvPr>
          <p:cNvGraphicFramePr>
            <a:graphicFrameLocks noChangeAspect="1"/>
          </p:cNvGraphicFramePr>
          <p:nvPr userDrawn="1">
            <p:custDataLst>
              <p:tags r:id="rId1"/>
            </p:custDataLst>
            <p:extLst>
              <p:ext uri="{D42A27DB-BD31-4B8C-83A1-F6EECF244321}">
                <p14:modId xmlns:p14="http://schemas.microsoft.com/office/powerpoint/2010/main" val="7154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7C782FEF-7CE7-4ECD-81C0-0B0D8E9866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085360C-B8A9-4167-A748-3B9BC4A503E2}"/>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13" name="Title 1"/>
          <p:cNvSpPr>
            <a:spLocks noGrp="1"/>
          </p:cNvSpPr>
          <p:nvPr>
            <p:ph type="title" hasCustomPrompt="1"/>
          </p:nvPr>
        </p:nvSpPr>
        <p:spPr>
          <a:xfrm>
            <a:off x="384694" y="294468"/>
            <a:ext cx="11338560" cy="768263"/>
          </a:xfrm>
          <a:prstGeom prst="rect">
            <a:avLst/>
          </a:prstGeom>
        </p:spPr>
        <p:txBody>
          <a:bodyPr vert="horz" anchor="b" anchorCtr="0"/>
          <a:lstStyle>
            <a:lvl1pPr>
              <a:defRPr sz="2800" b="1">
                <a:solidFill>
                  <a:schemeClr val="tx1"/>
                </a:solidFill>
              </a:defRPr>
            </a:lvl1pPr>
          </a:lstStyle>
          <a:p>
            <a:r>
              <a:rPr lang="en-US"/>
              <a:t>Headlines are 28pt Arial Bold sentence case</a:t>
            </a:r>
          </a:p>
        </p:txBody>
      </p:sp>
      <p:sp>
        <p:nvSpPr>
          <p:cNvPr id="54" name="Footer Placeholder 4">
            <a:extLst>
              <a:ext uri="{FF2B5EF4-FFF2-40B4-BE49-F238E27FC236}">
                <a16:creationId xmlns:a16="http://schemas.microsoft.com/office/drawing/2014/main" id="{7088911A-0046-5847-8D5E-667B718ECD33}"/>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 name="object 2">
            <a:extLst>
              <a:ext uri="{FF2B5EF4-FFF2-40B4-BE49-F238E27FC236}">
                <a16:creationId xmlns:a16="http://schemas.microsoft.com/office/drawing/2014/main" id="{0AF5CA85-AF8E-2F19-3D53-FE43A702855A}"/>
              </a:ext>
            </a:extLst>
          </p:cNvPr>
          <p:cNvSpPr/>
          <p:nvPr userDrawn="1"/>
        </p:nvSpPr>
        <p:spPr>
          <a:xfrm>
            <a:off x="0" y="0"/>
            <a:ext cx="12192000" cy="185927"/>
          </a:xfrm>
          <a:prstGeom prst="rect">
            <a:avLst/>
          </a:prstGeom>
          <a:blipFill>
            <a:blip r:embed="rId6" cstate="print"/>
            <a:stretch>
              <a:fillRect/>
            </a:stretch>
          </a:blipFill>
        </p:spPr>
        <p:txBody>
          <a:bodyPr wrap="square" lIns="0" tIns="0" rIns="0" bIns="0" rtlCol="0"/>
          <a:lstStyle/>
          <a:p>
            <a:endParaRPr/>
          </a:p>
        </p:txBody>
      </p:sp>
      <p:sp>
        <p:nvSpPr>
          <p:cNvPr id="30" name="Slide Number Placeholder 5">
            <a:extLst>
              <a:ext uri="{FF2B5EF4-FFF2-40B4-BE49-F238E27FC236}">
                <a16:creationId xmlns:a16="http://schemas.microsoft.com/office/drawing/2014/main" id="{FCFC63C0-5262-4767-9F93-DEDAECE24DB7}"/>
              </a:ext>
            </a:extLst>
          </p:cNvPr>
          <p:cNvSpPr txBox="1">
            <a:spLocks/>
          </p:cNvSpPr>
          <p:nvPr/>
        </p:nvSpPr>
        <p:spPr bwMode="white">
          <a:xfrm>
            <a:off x="11602015" y="205568"/>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1000" b="1" smtClean="0">
                <a:solidFill>
                  <a:schemeClr val="bg1"/>
                </a:solidFill>
              </a:rPr>
              <a:t>‹#›</a:t>
            </a:fld>
            <a:endParaRPr lang="en-US" sz="1000" b="1">
              <a:solidFill>
                <a:schemeClr val="bg1"/>
              </a:solidFill>
            </a:endParaRPr>
          </a:p>
        </p:txBody>
      </p:sp>
    </p:spTree>
    <p:extLst>
      <p:ext uri="{BB962C8B-B14F-4D97-AF65-F5344CB8AC3E}">
        <p14:creationId xmlns:p14="http://schemas.microsoft.com/office/powerpoint/2010/main" val="422773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42937D2-FCCF-4398-AB3C-0641CA246796}"/>
              </a:ext>
            </a:extLst>
          </p:cNvPr>
          <p:cNvGraphicFramePr>
            <a:graphicFrameLocks noChangeAspect="1"/>
          </p:cNvGraphicFramePr>
          <p:nvPr userDrawn="1">
            <p:custDataLst>
              <p:tags r:id="rId1"/>
            </p:custDataLst>
            <p:extLst>
              <p:ext uri="{D42A27DB-BD31-4B8C-83A1-F6EECF244321}">
                <p14:modId xmlns:p14="http://schemas.microsoft.com/office/powerpoint/2010/main" val="3186488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542937D2-FCCF-4398-AB3C-0641CA24679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E12486E-F932-4F11-99F5-A4519E2E21AF}"/>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28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53" name="Content Placeholder 2">
            <a:extLst>
              <a:ext uri="{FF2B5EF4-FFF2-40B4-BE49-F238E27FC236}">
                <a16:creationId xmlns:a16="http://schemas.microsoft.com/office/drawing/2014/main" id="{098016E9-779F-F844-B7C6-670D5E2ED4DC}"/>
              </a:ext>
            </a:extLst>
          </p:cNvPr>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p>
        </p:txBody>
      </p:sp>
      <p:sp>
        <p:nvSpPr>
          <p:cNvPr id="56" name="Footer Placeholder 4">
            <a:extLst>
              <a:ext uri="{FF2B5EF4-FFF2-40B4-BE49-F238E27FC236}">
                <a16:creationId xmlns:a16="http://schemas.microsoft.com/office/drawing/2014/main" id="{4C2A7798-04D8-114F-865E-17D9C5B73EAA}"/>
              </a:ext>
            </a:extLst>
          </p:cNvPr>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a:extLst>
              <a:ext uri="{FF2B5EF4-FFF2-40B4-BE49-F238E27FC236}">
                <a16:creationId xmlns:a16="http://schemas.microsoft.com/office/drawing/2014/main" id="{780491F4-CBE5-420D-B41C-DA1186C29721}"/>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14" name="Graphic 13">
            <a:extLst>
              <a:ext uri="{FF2B5EF4-FFF2-40B4-BE49-F238E27FC236}">
                <a16:creationId xmlns:a16="http://schemas.microsoft.com/office/drawing/2014/main" id="{C127A24E-C6A6-B348-9405-8C826F52F9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76299" y="6535995"/>
            <a:ext cx="1143000" cy="215900"/>
          </a:xfrm>
          <a:prstGeom prst="rect">
            <a:avLst/>
          </a:prstGeom>
        </p:spPr>
      </p:pic>
      <p:pic>
        <p:nvPicPr>
          <p:cNvPr id="8" name="Graphic 7">
            <a:extLst>
              <a:ext uri="{FF2B5EF4-FFF2-40B4-BE49-F238E27FC236}">
                <a16:creationId xmlns:a16="http://schemas.microsoft.com/office/drawing/2014/main" id="{09F63AD4-B76D-3B4F-9D8D-50FE701100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139801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41231D-FE96-48BF-BB18-9A45ACAB7D60}"/>
              </a:ext>
            </a:extLst>
          </p:cNvPr>
          <p:cNvGraphicFramePr>
            <a:graphicFrameLocks noChangeAspect="1"/>
          </p:cNvGraphicFramePr>
          <p:nvPr userDrawn="1">
            <p:custDataLst>
              <p:tags r:id="rId1"/>
            </p:custDataLst>
            <p:extLst>
              <p:ext uri="{D42A27DB-BD31-4B8C-83A1-F6EECF244321}">
                <p14:modId xmlns:p14="http://schemas.microsoft.com/office/powerpoint/2010/main" val="1090226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A041231D-FE96-48BF-BB18-9A45ACAB7D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000FF4F-56AE-48C0-8D26-1E5EBEB20627}"/>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32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sp>
        <p:nvSpPr>
          <p:cNvPr id="51" name="Rectangle 50">
            <a:extLst>
              <a:ext uri="{FF2B5EF4-FFF2-40B4-BE49-F238E27FC236}">
                <a16:creationId xmlns:a16="http://schemas.microsoft.com/office/drawing/2014/main" id="{38658025-8660-B74C-8ED5-6D1A405A1A70}"/>
              </a:ext>
            </a:extLst>
          </p:cNvPr>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a:extLst>
              <a:ext uri="{FF2B5EF4-FFF2-40B4-BE49-F238E27FC236}">
                <a16:creationId xmlns:a16="http://schemas.microsoft.com/office/drawing/2014/main" id="{FC9B35E8-F292-2B42-952E-06F2F248C602}"/>
              </a:ext>
            </a:extLst>
          </p:cNvPr>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a:p>
            <a:pPr lvl="0"/>
            <a:r>
              <a:rPr lang="en-US"/>
              <a:t>Arial 18pt bullet level 1</a:t>
            </a:r>
          </a:p>
          <a:p>
            <a:pPr lvl="1"/>
            <a:r>
              <a:rPr lang="en-US"/>
              <a:t>Arial 16pt bullet level 2</a:t>
            </a:r>
          </a:p>
          <a:p>
            <a:pPr lvl="2"/>
            <a:r>
              <a:rPr lang="en-US"/>
              <a:t>Arial 16pt bullet level 3</a:t>
            </a:r>
          </a:p>
          <a:p>
            <a:pPr lvl="3"/>
            <a:r>
              <a:rPr lang="en-US"/>
              <a:t>Arial 16pt bullet level 4</a:t>
            </a:r>
          </a:p>
          <a:p>
            <a:pPr lvl="4"/>
            <a:r>
              <a:rPr lang="en-US"/>
              <a:t>Arial 16pt bullet level 5</a:t>
            </a:r>
          </a:p>
        </p:txBody>
      </p:sp>
      <p:sp>
        <p:nvSpPr>
          <p:cNvPr id="57" name="Title 3">
            <a:extLst>
              <a:ext uri="{FF2B5EF4-FFF2-40B4-BE49-F238E27FC236}">
                <a16:creationId xmlns:a16="http://schemas.microsoft.com/office/drawing/2014/main" id="{7A9E8FF8-48AE-4B47-8CBF-17FB49CF53F8}"/>
              </a:ext>
            </a:extLst>
          </p:cNvPr>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p>
        </p:txBody>
      </p:sp>
      <p:grpSp>
        <p:nvGrpSpPr>
          <p:cNvPr id="4" name="Group 3">
            <a:extLst>
              <a:ext uri="{FF2B5EF4-FFF2-40B4-BE49-F238E27FC236}">
                <a16:creationId xmlns:a16="http://schemas.microsoft.com/office/drawing/2014/main" id="{6A1CD0AD-A634-4EA6-AE67-C63B52CE7B06}"/>
              </a:ext>
            </a:extLst>
          </p:cNvPr>
          <p:cNvGrpSpPr/>
          <p:nvPr/>
        </p:nvGrpSpPr>
        <p:grpSpPr>
          <a:xfrm>
            <a:off x="-1" y="260324"/>
            <a:ext cx="1250388" cy="1575820"/>
            <a:chOff x="-1" y="260324"/>
            <a:chExt cx="1250388" cy="1575820"/>
          </a:xfrm>
          <a:solidFill>
            <a:schemeClr val="accent1"/>
          </a:solidFill>
        </p:grpSpPr>
        <p:grpSp>
          <p:nvGrpSpPr>
            <p:cNvPr id="78" name="Group 77">
              <a:extLst>
                <a:ext uri="{FF2B5EF4-FFF2-40B4-BE49-F238E27FC236}">
                  <a16:creationId xmlns:a16="http://schemas.microsoft.com/office/drawing/2014/main" id="{B2E777F5-EFF3-457A-8259-AC8F3FAFC249}"/>
                </a:ext>
              </a:extLst>
            </p:cNvPr>
            <p:cNvGrpSpPr/>
            <p:nvPr/>
          </p:nvGrpSpPr>
          <p:grpSpPr>
            <a:xfrm>
              <a:off x="686264" y="1652391"/>
              <a:ext cx="564123" cy="183753"/>
              <a:chOff x="876236" y="5534957"/>
              <a:chExt cx="1674271" cy="545364"/>
            </a:xfrm>
            <a:grpFill/>
          </p:grpSpPr>
          <p:sp>
            <p:nvSpPr>
              <p:cNvPr id="96" name="Rectangle 95">
                <a:extLst>
                  <a:ext uri="{FF2B5EF4-FFF2-40B4-BE49-F238E27FC236}">
                    <a16:creationId xmlns:a16="http://schemas.microsoft.com/office/drawing/2014/main" id="{B117E7E6-D510-412B-8045-21F2179CDBFD}"/>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a:extLst>
                  <a:ext uri="{FF2B5EF4-FFF2-40B4-BE49-F238E27FC236}">
                    <a16:creationId xmlns:a16="http://schemas.microsoft.com/office/drawing/2014/main" id="{79A544B5-B37E-40F9-A3D1-E4A00DF6E89F}"/>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a:extLst>
                  <a:ext uri="{FF2B5EF4-FFF2-40B4-BE49-F238E27FC236}">
                    <a16:creationId xmlns:a16="http://schemas.microsoft.com/office/drawing/2014/main" id="{EF1038BB-A4E9-41A9-B2F4-23E7F5CD6621}"/>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a:extLst>
                <a:ext uri="{FF2B5EF4-FFF2-40B4-BE49-F238E27FC236}">
                  <a16:creationId xmlns:a16="http://schemas.microsoft.com/office/drawing/2014/main" id="{029BE464-4CCF-4D58-8077-7337778D29CA}"/>
                </a:ext>
              </a:extLst>
            </p:cNvPr>
            <p:cNvGrpSpPr/>
            <p:nvPr/>
          </p:nvGrpSpPr>
          <p:grpSpPr>
            <a:xfrm>
              <a:off x="864211" y="1304375"/>
              <a:ext cx="386176" cy="183753"/>
              <a:chOff x="1404367" y="4502072"/>
              <a:chExt cx="1146140" cy="545364"/>
            </a:xfrm>
            <a:grpFill/>
          </p:grpSpPr>
          <p:sp>
            <p:nvSpPr>
              <p:cNvPr id="93" name="Rectangle 92">
                <a:extLst>
                  <a:ext uri="{FF2B5EF4-FFF2-40B4-BE49-F238E27FC236}">
                    <a16:creationId xmlns:a16="http://schemas.microsoft.com/office/drawing/2014/main" id="{D0DC8CC7-4C81-439E-B602-330616AC3184}"/>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a:extLst>
                  <a:ext uri="{FF2B5EF4-FFF2-40B4-BE49-F238E27FC236}">
                    <a16:creationId xmlns:a16="http://schemas.microsoft.com/office/drawing/2014/main" id="{ECB59EFB-5B99-4637-9821-186308CA811D}"/>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a:extLst>
                  <a:ext uri="{FF2B5EF4-FFF2-40B4-BE49-F238E27FC236}">
                    <a16:creationId xmlns:a16="http://schemas.microsoft.com/office/drawing/2014/main" id="{7060CC02-8F6C-45AF-9DBE-33B4EAA77FAE}"/>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a:extLst>
                <a:ext uri="{FF2B5EF4-FFF2-40B4-BE49-F238E27FC236}">
                  <a16:creationId xmlns:a16="http://schemas.microsoft.com/office/drawing/2014/main" id="{EDBE8CF3-142D-438A-880B-7423D1E442C5}"/>
                </a:ext>
              </a:extLst>
            </p:cNvPr>
            <p:cNvGrpSpPr/>
            <p:nvPr/>
          </p:nvGrpSpPr>
          <p:grpSpPr>
            <a:xfrm>
              <a:off x="917753" y="956358"/>
              <a:ext cx="332634" cy="183753"/>
              <a:chOff x="1560101" y="3469185"/>
              <a:chExt cx="987231" cy="545364"/>
            </a:xfrm>
            <a:grpFill/>
          </p:grpSpPr>
          <p:sp>
            <p:nvSpPr>
              <p:cNvPr id="90" name="Oval 89">
                <a:extLst>
                  <a:ext uri="{FF2B5EF4-FFF2-40B4-BE49-F238E27FC236}">
                    <a16:creationId xmlns:a16="http://schemas.microsoft.com/office/drawing/2014/main" id="{61D9E7AA-5FDE-45C3-B7AC-F8C06B142069}"/>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a:extLst>
                  <a:ext uri="{FF2B5EF4-FFF2-40B4-BE49-F238E27FC236}">
                    <a16:creationId xmlns:a16="http://schemas.microsoft.com/office/drawing/2014/main" id="{13502E5E-1590-4501-977E-A406C72F35D0}"/>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a:extLst>
                  <a:ext uri="{FF2B5EF4-FFF2-40B4-BE49-F238E27FC236}">
                    <a16:creationId xmlns:a16="http://schemas.microsoft.com/office/drawing/2014/main" id="{9849375F-4430-4BAF-8CD8-BABE2895B0CD}"/>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a:extLst>
                <a:ext uri="{FF2B5EF4-FFF2-40B4-BE49-F238E27FC236}">
                  <a16:creationId xmlns:a16="http://schemas.microsoft.com/office/drawing/2014/main" id="{7C368109-07EC-4B00-B53E-7AA055EEDBEE}"/>
                </a:ext>
              </a:extLst>
            </p:cNvPr>
            <p:cNvGrpSpPr/>
            <p:nvPr/>
          </p:nvGrpSpPr>
          <p:grpSpPr>
            <a:xfrm>
              <a:off x="868078" y="608341"/>
              <a:ext cx="382309" cy="183753"/>
              <a:chOff x="1415887" y="2436300"/>
              <a:chExt cx="1134663" cy="545364"/>
            </a:xfrm>
            <a:grpFill/>
          </p:grpSpPr>
          <p:sp>
            <p:nvSpPr>
              <p:cNvPr id="87" name="Oval 86">
                <a:extLst>
                  <a:ext uri="{FF2B5EF4-FFF2-40B4-BE49-F238E27FC236}">
                    <a16:creationId xmlns:a16="http://schemas.microsoft.com/office/drawing/2014/main" id="{458E032A-AC8B-4235-848E-250F4190B814}"/>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a:extLst>
                  <a:ext uri="{FF2B5EF4-FFF2-40B4-BE49-F238E27FC236}">
                    <a16:creationId xmlns:a16="http://schemas.microsoft.com/office/drawing/2014/main" id="{6E7F926D-F5AA-4D9E-9C81-33784AC45D5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a:extLst>
                  <a:ext uri="{FF2B5EF4-FFF2-40B4-BE49-F238E27FC236}">
                    <a16:creationId xmlns:a16="http://schemas.microsoft.com/office/drawing/2014/main" id="{C1912F97-C2EB-4275-9791-4E9C64D9ACD9}"/>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a:extLst>
                <a:ext uri="{FF2B5EF4-FFF2-40B4-BE49-F238E27FC236}">
                  <a16:creationId xmlns:a16="http://schemas.microsoft.com/office/drawing/2014/main" id="{C16323A1-198A-411C-8014-263092240122}"/>
                </a:ext>
              </a:extLst>
            </p:cNvPr>
            <p:cNvGrpSpPr/>
            <p:nvPr/>
          </p:nvGrpSpPr>
          <p:grpSpPr>
            <a:xfrm>
              <a:off x="693506" y="260324"/>
              <a:ext cx="556881" cy="183753"/>
              <a:chOff x="898206" y="1403413"/>
              <a:chExt cx="1652778" cy="545364"/>
            </a:xfrm>
            <a:grpFill/>
          </p:grpSpPr>
          <p:sp>
            <p:nvSpPr>
              <p:cNvPr id="84" name="Oval 83">
                <a:extLst>
                  <a:ext uri="{FF2B5EF4-FFF2-40B4-BE49-F238E27FC236}">
                    <a16:creationId xmlns:a16="http://schemas.microsoft.com/office/drawing/2014/main" id="{EBCE0676-4E25-4F10-A07B-A47F92C7CF81}"/>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a:extLst>
                  <a:ext uri="{FF2B5EF4-FFF2-40B4-BE49-F238E27FC236}">
                    <a16:creationId xmlns:a16="http://schemas.microsoft.com/office/drawing/2014/main" id="{54E9DB86-0937-4D11-B319-669FF994439C}"/>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a:extLst>
                  <a:ext uri="{FF2B5EF4-FFF2-40B4-BE49-F238E27FC236}">
                    <a16:creationId xmlns:a16="http://schemas.microsoft.com/office/drawing/2014/main" id="{3D6AB82A-C88A-4E42-B5CF-C687B3371284}"/>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a:extLst>
                <a:ext uri="{FF2B5EF4-FFF2-40B4-BE49-F238E27FC236}">
                  <a16:creationId xmlns:a16="http://schemas.microsoft.com/office/drawing/2014/main" id="{754DFB64-FFE8-4762-8BD2-6D5B67A56394}"/>
                </a:ext>
              </a:extLst>
            </p:cNvPr>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a:extLst>
                <a:ext uri="{FF2B5EF4-FFF2-40B4-BE49-F238E27FC236}">
                  <a16:creationId xmlns:a16="http://schemas.microsoft.com/office/drawing/2014/main" id="{82D6BF1B-7B4E-4715-B3AA-0137D5565B61}"/>
                </a:ext>
              </a:extLst>
            </p:cNvPr>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a:extLst>
                <a:ext uri="{FF2B5EF4-FFF2-40B4-BE49-F238E27FC236}">
                  <a16:creationId xmlns:a16="http://schemas.microsoft.com/office/drawing/2014/main" id="{DFFECD78-AD3E-430A-825C-361F3F0A6DF1}"/>
                </a:ext>
              </a:extLst>
            </p:cNvPr>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a:extLst>
                <a:ext uri="{FF2B5EF4-FFF2-40B4-BE49-F238E27FC236}">
                  <a16:creationId xmlns:a16="http://schemas.microsoft.com/office/drawing/2014/main" id="{01864E2F-2224-4B8D-A54C-010E70A5006D}"/>
                </a:ext>
              </a:extLst>
            </p:cNvPr>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a:extLst>
                <a:ext uri="{FF2B5EF4-FFF2-40B4-BE49-F238E27FC236}">
                  <a16:creationId xmlns:a16="http://schemas.microsoft.com/office/drawing/2014/main" id="{8652EA3D-B91A-4960-BC33-8380D943F8F9}"/>
                </a:ext>
              </a:extLst>
            </p:cNvPr>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a:extLst>
              <a:ext uri="{FF2B5EF4-FFF2-40B4-BE49-F238E27FC236}">
                <a16:creationId xmlns:a16="http://schemas.microsoft.com/office/drawing/2014/main" id="{030699F5-6B57-4BC7-B774-B8F85B96214D}"/>
              </a:ext>
            </a:extLst>
          </p:cNvPr>
          <p:cNvSpPr txBox="1">
            <a:spLocks/>
          </p:cNvSpPr>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t>‹#›</a:t>
            </a:fld>
            <a:endParaRPr lang="en-US" sz="800" b="0">
              <a:solidFill>
                <a:srgbClr val="959CA0"/>
              </a:solidFill>
            </a:endParaRPr>
          </a:p>
        </p:txBody>
      </p:sp>
      <p:pic>
        <p:nvPicPr>
          <p:cNvPr id="34" name="Graphic 33">
            <a:extLst>
              <a:ext uri="{FF2B5EF4-FFF2-40B4-BE49-F238E27FC236}">
                <a16:creationId xmlns:a16="http://schemas.microsoft.com/office/drawing/2014/main" id="{18FC357D-3DB1-1B43-8FB6-6F70286F74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76299" y="6535995"/>
            <a:ext cx="1143000" cy="215900"/>
          </a:xfrm>
          <a:prstGeom prst="rect">
            <a:avLst/>
          </a:prstGeom>
        </p:spPr>
      </p:pic>
      <p:pic>
        <p:nvPicPr>
          <p:cNvPr id="33" name="Graphic 32">
            <a:extLst>
              <a:ext uri="{FF2B5EF4-FFF2-40B4-BE49-F238E27FC236}">
                <a16:creationId xmlns:a16="http://schemas.microsoft.com/office/drawing/2014/main" id="{AB890B20-7C27-E743-AFC7-1377DA742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76299" y="6535995"/>
            <a:ext cx="1143000" cy="215900"/>
          </a:xfrm>
          <a:prstGeom prst="rect">
            <a:avLst/>
          </a:prstGeom>
        </p:spPr>
      </p:pic>
    </p:spTree>
    <p:extLst>
      <p:ext uri="{BB962C8B-B14F-4D97-AF65-F5344CB8AC3E}">
        <p14:creationId xmlns:p14="http://schemas.microsoft.com/office/powerpoint/2010/main" val="266868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43C98F-E754-4748-ACF5-C2173CACC978}"/>
              </a:ext>
            </a:extLst>
          </p:cNvPr>
          <p:cNvGraphicFramePr>
            <a:graphicFrameLocks noChangeAspect="1"/>
          </p:cNvGraphicFramePr>
          <p:nvPr userDrawn="1">
            <p:custDataLst>
              <p:tags r:id="rId1"/>
            </p:custDataLst>
            <p:extLst>
              <p:ext uri="{D42A27DB-BD31-4B8C-83A1-F6EECF244321}">
                <p14:modId xmlns:p14="http://schemas.microsoft.com/office/powerpoint/2010/main" val="33486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3" name="Object 2" hidden="1">
                        <a:extLst>
                          <a:ext uri="{FF2B5EF4-FFF2-40B4-BE49-F238E27FC236}">
                            <a16:creationId xmlns:a16="http://schemas.microsoft.com/office/drawing/2014/main" id="{6A43C98F-E754-4748-ACF5-C2173CACC9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ACC0DB5-B160-4ECA-A246-C8A8F9CA428A}"/>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36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pic>
        <p:nvPicPr>
          <p:cNvPr id="14" name="Graphic 13">
            <a:extLst>
              <a:ext uri="{FF2B5EF4-FFF2-40B4-BE49-F238E27FC236}">
                <a16:creationId xmlns:a16="http://schemas.microsoft.com/office/drawing/2014/main" id="{C0F63227-657D-4706-8FAB-F4C17696833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199917" y="735457"/>
            <a:ext cx="2247900" cy="406400"/>
          </a:xfrm>
          <a:prstGeom prst="rect">
            <a:avLst/>
          </a:prstGeom>
        </p:spPr>
      </p:pic>
      <p:sp>
        <p:nvSpPr>
          <p:cNvPr id="60" name="Title 1">
            <a:extLst>
              <a:ext uri="{FF2B5EF4-FFF2-40B4-BE49-F238E27FC236}">
                <a16:creationId xmlns:a16="http://schemas.microsoft.com/office/drawing/2014/main" id="{B8567F05-315D-614C-B916-932362171A20}"/>
              </a:ext>
            </a:extLst>
          </p:cNvPr>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p>
        </p:txBody>
      </p:sp>
      <p:sp>
        <p:nvSpPr>
          <p:cNvPr id="11" name="Slide Number Placeholder 5">
            <a:extLst>
              <a:ext uri="{FF2B5EF4-FFF2-40B4-BE49-F238E27FC236}">
                <a16:creationId xmlns:a16="http://schemas.microsoft.com/office/drawing/2014/main" id="{C58BFCDA-FC31-2A4E-97D4-B728D66FDDB6}"/>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grpSp>
        <p:nvGrpSpPr>
          <p:cNvPr id="57" name="Group 56">
            <a:extLst>
              <a:ext uri="{FF2B5EF4-FFF2-40B4-BE49-F238E27FC236}">
                <a16:creationId xmlns:a16="http://schemas.microsoft.com/office/drawing/2014/main" id="{4BAD41B1-1630-BD43-A04E-438392C529EA}"/>
              </a:ext>
            </a:extLst>
          </p:cNvPr>
          <p:cNvGrpSpPr/>
          <p:nvPr/>
        </p:nvGrpSpPr>
        <p:grpSpPr>
          <a:xfrm>
            <a:off x="7036244" y="2752016"/>
            <a:ext cx="5155756" cy="3703320"/>
            <a:chOff x="7036244" y="2752016"/>
            <a:chExt cx="5155756" cy="3703320"/>
          </a:xfrm>
          <a:solidFill>
            <a:schemeClr val="accent1"/>
          </a:solidFill>
        </p:grpSpPr>
        <p:sp>
          <p:nvSpPr>
            <p:cNvPr id="58" name="Freeform 57">
              <a:extLst>
                <a:ext uri="{FF2B5EF4-FFF2-40B4-BE49-F238E27FC236}">
                  <a16:creationId xmlns:a16="http://schemas.microsoft.com/office/drawing/2014/main" id="{E44435BD-EEDE-4C41-A1F2-ABC0999A168E}"/>
                </a:ext>
              </a:extLst>
            </p:cNvPr>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a:extLst>
                <a:ext uri="{FF2B5EF4-FFF2-40B4-BE49-F238E27FC236}">
                  <a16:creationId xmlns:a16="http://schemas.microsoft.com/office/drawing/2014/main" id="{1C4729E5-C07B-2441-A6B5-D4DA9E028AEC}"/>
                </a:ext>
              </a:extLst>
            </p:cNvPr>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a:extLst>
                <a:ext uri="{FF2B5EF4-FFF2-40B4-BE49-F238E27FC236}">
                  <a16:creationId xmlns:a16="http://schemas.microsoft.com/office/drawing/2014/main" id="{C3C7C95F-71E5-2D48-9ED1-A6A7A40FCE53}"/>
                </a:ext>
              </a:extLst>
            </p:cNvPr>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a:extLst>
                <a:ext uri="{FF2B5EF4-FFF2-40B4-BE49-F238E27FC236}">
                  <a16:creationId xmlns:a16="http://schemas.microsoft.com/office/drawing/2014/main" id="{8D53D1E7-5120-0F4B-B38C-FAE533E99835}"/>
                </a:ext>
              </a:extLst>
            </p:cNvPr>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extLst>
      <p:ext uri="{BB962C8B-B14F-4D97-AF65-F5344CB8AC3E}">
        <p14:creationId xmlns:p14="http://schemas.microsoft.com/office/powerpoint/2010/main" val="16482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D5495C90-457E-49D2-89A5-61BE203F6814}"/>
              </a:ext>
            </a:extLst>
          </p:cNvPr>
          <p:cNvGraphicFramePr>
            <a:graphicFrameLocks noChangeAspect="1"/>
          </p:cNvGraphicFramePr>
          <p:nvPr userDrawn="1">
            <p:custDataLst>
              <p:tags r:id="rId1"/>
            </p:custDataLst>
            <p:extLst>
              <p:ext uri="{D42A27DB-BD31-4B8C-83A1-F6EECF244321}">
                <p14:modId xmlns:p14="http://schemas.microsoft.com/office/powerpoint/2010/main" val="1691393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12" name="Object 11" hidden="1">
                        <a:extLst>
                          <a:ext uri="{FF2B5EF4-FFF2-40B4-BE49-F238E27FC236}">
                            <a16:creationId xmlns:a16="http://schemas.microsoft.com/office/drawing/2014/main" id="{D5495C90-457E-49D2-89A5-61BE203F681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6670A40-E535-40B8-9264-9B619A777376}"/>
              </a:ext>
            </a:extLst>
          </p:cNvPr>
          <p:cNvSpPr/>
          <p:nvPr userDrawn="1">
            <p:custDataLst>
              <p:tags r:id="rId2"/>
            </p:custDataLst>
          </p:nvPr>
        </p:nvSpPr>
        <p:spPr>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endParaRPr lang="en-US" sz="3600" b="1" i="0" baseline="0" err="1">
              <a:latin typeface="Arial" panose="020B0604020202020204" pitchFamily="34" charset="0"/>
              <a:ea typeface="STZhongsong" panose="02010600040101010101" pitchFamily="2" charset="-122"/>
              <a:cs typeface="+mj-cs"/>
              <a:sym typeface="Arial" panose="020B0604020202020204" pitchFamily="34" charset="0"/>
            </a:endParaRPr>
          </a:p>
        </p:txBody>
      </p:sp>
      <p:grpSp>
        <p:nvGrpSpPr>
          <p:cNvPr id="10" name="Group 9">
            <a:extLst>
              <a:ext uri="{FF2B5EF4-FFF2-40B4-BE49-F238E27FC236}">
                <a16:creationId xmlns:a16="http://schemas.microsoft.com/office/drawing/2014/main" id="{CE54A23A-653F-044A-872E-96D84FA8FBB7}"/>
              </a:ext>
            </a:extLst>
          </p:cNvPr>
          <p:cNvGrpSpPr/>
          <p:nvPr/>
        </p:nvGrpSpPr>
        <p:grpSpPr>
          <a:xfrm>
            <a:off x="0" y="1460563"/>
            <a:ext cx="2550984" cy="4676908"/>
            <a:chOff x="0" y="1403413"/>
            <a:chExt cx="2550984" cy="4676908"/>
          </a:xfrm>
          <a:solidFill>
            <a:schemeClr val="accent1"/>
          </a:solidFill>
        </p:grpSpPr>
        <p:grpSp>
          <p:nvGrpSpPr>
            <p:cNvPr id="9" name="Group 8">
              <a:extLst>
                <a:ext uri="{FF2B5EF4-FFF2-40B4-BE49-F238E27FC236}">
                  <a16:creationId xmlns:a16="http://schemas.microsoft.com/office/drawing/2014/main" id="{844260B0-4CB4-D64E-9C92-5124265DA7A3}"/>
                </a:ext>
              </a:extLst>
            </p:cNvPr>
            <p:cNvGrpSpPr/>
            <p:nvPr/>
          </p:nvGrpSpPr>
          <p:grpSpPr>
            <a:xfrm>
              <a:off x="1" y="4502072"/>
              <a:ext cx="1013573" cy="545364"/>
              <a:chOff x="1" y="4502072"/>
              <a:chExt cx="1013573" cy="545364"/>
            </a:xfrm>
            <a:grpFill/>
          </p:grpSpPr>
          <p:sp>
            <p:nvSpPr>
              <p:cNvPr id="64" name="Rectangle 63">
                <a:extLst>
                  <a:ext uri="{FF2B5EF4-FFF2-40B4-BE49-F238E27FC236}">
                    <a16:creationId xmlns:a16="http://schemas.microsoft.com/office/drawing/2014/main" id="{AFE54BDC-92F7-FF47-96F4-48A8CED3C760}"/>
                  </a:ext>
                </a:extLst>
              </p:cNvPr>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a:extLst>
                  <a:ext uri="{FF2B5EF4-FFF2-40B4-BE49-F238E27FC236}">
                    <a16:creationId xmlns:a16="http://schemas.microsoft.com/office/drawing/2014/main" id="{BBC52103-9224-6C4C-89DA-F8113C00854E}"/>
                  </a:ext>
                </a:extLst>
              </p:cNvPr>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a:extLst>
                <a:ext uri="{FF2B5EF4-FFF2-40B4-BE49-F238E27FC236}">
                  <a16:creationId xmlns:a16="http://schemas.microsoft.com/office/drawing/2014/main" id="{A0C066D0-213A-4E42-B2BA-FB39C744A96E}"/>
                </a:ext>
              </a:extLst>
            </p:cNvPr>
            <p:cNvGrpSpPr/>
            <p:nvPr/>
          </p:nvGrpSpPr>
          <p:grpSpPr>
            <a:xfrm>
              <a:off x="0" y="3469185"/>
              <a:ext cx="1162174" cy="545364"/>
              <a:chOff x="0" y="3469185"/>
              <a:chExt cx="1162174" cy="545364"/>
            </a:xfrm>
            <a:grpFill/>
          </p:grpSpPr>
          <p:sp>
            <p:nvSpPr>
              <p:cNvPr id="66" name="Rectangle 65">
                <a:extLst>
                  <a:ext uri="{FF2B5EF4-FFF2-40B4-BE49-F238E27FC236}">
                    <a16:creationId xmlns:a16="http://schemas.microsoft.com/office/drawing/2014/main" id="{DA67A407-7D4D-3749-9A23-617DCB2CC42B}"/>
                  </a:ext>
                </a:extLst>
              </p:cNvPr>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a:extLst>
                  <a:ext uri="{FF2B5EF4-FFF2-40B4-BE49-F238E27FC236}">
                    <a16:creationId xmlns:a16="http://schemas.microsoft.com/office/drawing/2014/main" id="{35FFBBA7-854B-B748-B093-1CE3952BB1BD}"/>
                  </a:ext>
                </a:extLst>
              </p:cNvPr>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a:extLst>
                <a:ext uri="{FF2B5EF4-FFF2-40B4-BE49-F238E27FC236}">
                  <a16:creationId xmlns:a16="http://schemas.microsoft.com/office/drawing/2014/main" id="{30143330-49E8-4D4D-A683-BA5AC4536F35}"/>
                </a:ext>
              </a:extLst>
            </p:cNvPr>
            <p:cNvGrpSpPr/>
            <p:nvPr/>
          </p:nvGrpSpPr>
          <p:grpSpPr>
            <a:xfrm>
              <a:off x="0" y="2436300"/>
              <a:ext cx="1023436" cy="545364"/>
              <a:chOff x="0" y="2440184"/>
              <a:chExt cx="1023436" cy="545364"/>
            </a:xfrm>
            <a:grpFill/>
          </p:grpSpPr>
          <p:sp>
            <p:nvSpPr>
              <p:cNvPr id="68" name="Rectangle 67">
                <a:extLst>
                  <a:ext uri="{FF2B5EF4-FFF2-40B4-BE49-F238E27FC236}">
                    <a16:creationId xmlns:a16="http://schemas.microsoft.com/office/drawing/2014/main" id="{8036A379-1707-5D4E-AAD8-4CD10718D475}"/>
                  </a:ext>
                </a:extLst>
              </p:cNvPr>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a:extLst>
                  <a:ext uri="{FF2B5EF4-FFF2-40B4-BE49-F238E27FC236}">
                    <a16:creationId xmlns:a16="http://schemas.microsoft.com/office/drawing/2014/main" id="{EB1666CD-BEF0-4D4B-BA70-902CCBD452A2}"/>
                  </a:ext>
                </a:extLst>
              </p:cNvPr>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a:extLst>
                <a:ext uri="{FF2B5EF4-FFF2-40B4-BE49-F238E27FC236}">
                  <a16:creationId xmlns:a16="http://schemas.microsoft.com/office/drawing/2014/main" id="{C6437A27-019B-564D-B996-C91C1F5CC2C9}"/>
                </a:ext>
              </a:extLst>
            </p:cNvPr>
            <p:cNvGrpSpPr/>
            <p:nvPr/>
          </p:nvGrpSpPr>
          <p:grpSpPr>
            <a:xfrm>
              <a:off x="876713" y="5534957"/>
              <a:ext cx="1674271" cy="545364"/>
              <a:chOff x="876236" y="5534957"/>
              <a:chExt cx="1674271" cy="545364"/>
            </a:xfrm>
            <a:grpFill/>
          </p:grpSpPr>
          <p:sp>
            <p:nvSpPr>
              <p:cNvPr id="70" name="Rectangle 69">
                <a:extLst>
                  <a:ext uri="{FF2B5EF4-FFF2-40B4-BE49-F238E27FC236}">
                    <a16:creationId xmlns:a16="http://schemas.microsoft.com/office/drawing/2014/main" id="{AA63EA5C-5E6E-BC4A-9E7A-94DE3B6280E8}"/>
                  </a:ext>
                </a:extLst>
              </p:cNvPr>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a:extLst>
                  <a:ext uri="{FF2B5EF4-FFF2-40B4-BE49-F238E27FC236}">
                    <a16:creationId xmlns:a16="http://schemas.microsoft.com/office/drawing/2014/main" id="{7A0BB5E6-BAD7-3F49-A359-BE26A2F6BE4C}"/>
                  </a:ext>
                </a:extLst>
              </p:cNvPr>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a:extLst>
                  <a:ext uri="{FF2B5EF4-FFF2-40B4-BE49-F238E27FC236}">
                    <a16:creationId xmlns:a16="http://schemas.microsoft.com/office/drawing/2014/main" id="{1C16252C-42E7-844C-86B3-C65D63364C8F}"/>
                  </a:ext>
                </a:extLst>
              </p:cNvPr>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a:extLst>
                <a:ext uri="{FF2B5EF4-FFF2-40B4-BE49-F238E27FC236}">
                  <a16:creationId xmlns:a16="http://schemas.microsoft.com/office/drawing/2014/main" id="{ADF5CA18-ACA9-2A42-A4F3-CA7027AC1183}"/>
                </a:ext>
              </a:extLst>
            </p:cNvPr>
            <p:cNvGrpSpPr/>
            <p:nvPr/>
          </p:nvGrpSpPr>
          <p:grpSpPr>
            <a:xfrm>
              <a:off x="1404844" y="4502072"/>
              <a:ext cx="1146140" cy="545364"/>
              <a:chOff x="1404367" y="4502072"/>
              <a:chExt cx="1146140" cy="545364"/>
            </a:xfrm>
            <a:grpFill/>
          </p:grpSpPr>
          <p:sp>
            <p:nvSpPr>
              <p:cNvPr id="73" name="Rectangle 72">
                <a:extLst>
                  <a:ext uri="{FF2B5EF4-FFF2-40B4-BE49-F238E27FC236}">
                    <a16:creationId xmlns:a16="http://schemas.microsoft.com/office/drawing/2014/main" id="{EF9009F8-F40E-4142-9FD4-5F82D827183E}"/>
                  </a:ext>
                </a:extLst>
              </p:cNvPr>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a:extLst>
                  <a:ext uri="{FF2B5EF4-FFF2-40B4-BE49-F238E27FC236}">
                    <a16:creationId xmlns:a16="http://schemas.microsoft.com/office/drawing/2014/main" id="{F656972E-4EE4-B440-BF3B-7C50C2F4AFD2}"/>
                  </a:ext>
                </a:extLst>
              </p:cNvPr>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a:extLst>
                  <a:ext uri="{FF2B5EF4-FFF2-40B4-BE49-F238E27FC236}">
                    <a16:creationId xmlns:a16="http://schemas.microsoft.com/office/drawing/2014/main" id="{856FC643-92EC-5446-B635-5272B44ABBC4}"/>
                  </a:ext>
                </a:extLst>
              </p:cNvPr>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a:extLst>
                <a:ext uri="{FF2B5EF4-FFF2-40B4-BE49-F238E27FC236}">
                  <a16:creationId xmlns:a16="http://schemas.microsoft.com/office/drawing/2014/main" id="{57F13C1C-5A0B-E349-81D8-289CF597EFF6}"/>
                </a:ext>
              </a:extLst>
            </p:cNvPr>
            <p:cNvGrpSpPr/>
            <p:nvPr/>
          </p:nvGrpSpPr>
          <p:grpSpPr>
            <a:xfrm>
              <a:off x="1563753" y="3469185"/>
              <a:ext cx="987231" cy="545364"/>
              <a:chOff x="1560101" y="3469185"/>
              <a:chExt cx="987231" cy="545364"/>
            </a:xfrm>
            <a:grpFill/>
          </p:grpSpPr>
          <p:sp>
            <p:nvSpPr>
              <p:cNvPr id="76" name="Oval 75">
                <a:extLst>
                  <a:ext uri="{FF2B5EF4-FFF2-40B4-BE49-F238E27FC236}">
                    <a16:creationId xmlns:a16="http://schemas.microsoft.com/office/drawing/2014/main" id="{B4037E36-7ECF-7242-B733-14F93EF6E7A7}"/>
                  </a:ext>
                </a:extLst>
              </p:cNvPr>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a:extLst>
                  <a:ext uri="{FF2B5EF4-FFF2-40B4-BE49-F238E27FC236}">
                    <a16:creationId xmlns:a16="http://schemas.microsoft.com/office/drawing/2014/main" id="{13A075E0-B627-254E-A4FB-378B4E95EDE4}"/>
                  </a:ext>
                </a:extLst>
              </p:cNvPr>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a:extLst>
                  <a:ext uri="{FF2B5EF4-FFF2-40B4-BE49-F238E27FC236}">
                    <a16:creationId xmlns:a16="http://schemas.microsoft.com/office/drawing/2014/main" id="{B2AE0DCE-94BE-7947-8768-92F78F9D7213}"/>
                  </a:ext>
                </a:extLst>
              </p:cNvPr>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a:extLst>
                <a:ext uri="{FF2B5EF4-FFF2-40B4-BE49-F238E27FC236}">
                  <a16:creationId xmlns:a16="http://schemas.microsoft.com/office/drawing/2014/main" id="{16D361C0-AC3B-D84D-9A88-5FC411D00470}"/>
                </a:ext>
              </a:extLst>
            </p:cNvPr>
            <p:cNvGrpSpPr/>
            <p:nvPr/>
          </p:nvGrpSpPr>
          <p:grpSpPr>
            <a:xfrm>
              <a:off x="1416321" y="2436300"/>
              <a:ext cx="1134663" cy="545364"/>
              <a:chOff x="1415887" y="2436300"/>
              <a:chExt cx="1134663" cy="545364"/>
            </a:xfrm>
            <a:grpFill/>
          </p:grpSpPr>
          <p:sp>
            <p:nvSpPr>
              <p:cNvPr id="79" name="Oval 78">
                <a:extLst>
                  <a:ext uri="{FF2B5EF4-FFF2-40B4-BE49-F238E27FC236}">
                    <a16:creationId xmlns:a16="http://schemas.microsoft.com/office/drawing/2014/main" id="{1603488A-FE35-DC44-B59F-D73A4174124C}"/>
                  </a:ext>
                </a:extLst>
              </p:cNvPr>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a:extLst>
                  <a:ext uri="{FF2B5EF4-FFF2-40B4-BE49-F238E27FC236}">
                    <a16:creationId xmlns:a16="http://schemas.microsoft.com/office/drawing/2014/main" id="{F562BC2A-8E8F-8F4A-AF64-D93514A83DE2}"/>
                  </a:ext>
                </a:extLst>
              </p:cNvPr>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a:extLst>
                  <a:ext uri="{FF2B5EF4-FFF2-40B4-BE49-F238E27FC236}">
                    <a16:creationId xmlns:a16="http://schemas.microsoft.com/office/drawing/2014/main" id="{45DA935B-E728-D449-B962-9C993F9194C3}"/>
                  </a:ext>
                </a:extLst>
              </p:cNvPr>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a:extLst>
                <a:ext uri="{FF2B5EF4-FFF2-40B4-BE49-F238E27FC236}">
                  <a16:creationId xmlns:a16="http://schemas.microsoft.com/office/drawing/2014/main" id="{37C5B5FC-28F8-6A43-9D03-F89AA5DADC09}"/>
                </a:ext>
              </a:extLst>
            </p:cNvPr>
            <p:cNvGrpSpPr/>
            <p:nvPr/>
          </p:nvGrpSpPr>
          <p:grpSpPr>
            <a:xfrm>
              <a:off x="898206" y="1403413"/>
              <a:ext cx="1652778" cy="545364"/>
              <a:chOff x="898206" y="1403413"/>
              <a:chExt cx="1652778" cy="545364"/>
            </a:xfrm>
            <a:grpFill/>
          </p:grpSpPr>
          <p:sp>
            <p:nvSpPr>
              <p:cNvPr id="82" name="Oval 81">
                <a:extLst>
                  <a:ext uri="{FF2B5EF4-FFF2-40B4-BE49-F238E27FC236}">
                    <a16:creationId xmlns:a16="http://schemas.microsoft.com/office/drawing/2014/main" id="{B34D7784-E348-154F-80D9-BA83F6D4D68E}"/>
                  </a:ext>
                </a:extLst>
              </p:cNvPr>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a:extLst>
                  <a:ext uri="{FF2B5EF4-FFF2-40B4-BE49-F238E27FC236}">
                    <a16:creationId xmlns:a16="http://schemas.microsoft.com/office/drawing/2014/main" id="{2849EC6B-F9A7-F742-813C-BBB1639B37A5}"/>
                  </a:ext>
                </a:extLst>
              </p:cNvPr>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a:extLst>
                  <a:ext uri="{FF2B5EF4-FFF2-40B4-BE49-F238E27FC236}">
                    <a16:creationId xmlns:a16="http://schemas.microsoft.com/office/drawing/2014/main" id="{81DB5796-D137-AF40-AB92-A11E96841BD6}"/>
                  </a:ext>
                </a:extLst>
              </p:cNvPr>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a:extLst>
                <a:ext uri="{FF2B5EF4-FFF2-40B4-BE49-F238E27FC236}">
                  <a16:creationId xmlns:a16="http://schemas.microsoft.com/office/drawing/2014/main" id="{2606B288-B2E5-CB4F-9CD4-6304B4259D84}"/>
                </a:ext>
              </a:extLst>
            </p:cNvPr>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a:extLst>
                <a:ext uri="{FF2B5EF4-FFF2-40B4-BE49-F238E27FC236}">
                  <a16:creationId xmlns:a16="http://schemas.microsoft.com/office/drawing/2014/main" id="{18324F76-739D-5A41-8026-F96B96947F97}"/>
                </a:ext>
              </a:extLst>
            </p:cNvPr>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a:extLst>
              <a:ext uri="{FF2B5EF4-FFF2-40B4-BE49-F238E27FC236}">
                <a16:creationId xmlns:a16="http://schemas.microsoft.com/office/drawing/2014/main" id="{99B32E9C-8531-8F42-88AC-648425B4B168}"/>
              </a:ext>
            </a:extLst>
          </p:cNvPr>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tabLst/>
              <a:defRPr sz="3600" b="1">
                <a:solidFill>
                  <a:schemeClr val="bg1"/>
                </a:solidFill>
              </a:defRPr>
            </a:lvl1pPr>
          </a:lstStyle>
          <a:p>
            <a:r>
              <a:rPr lang="en-US"/>
              <a:t>Thought slides are 36pt </a:t>
            </a:r>
            <a:br>
              <a:rPr lang="en-US"/>
            </a:br>
            <a:r>
              <a:rPr lang="en-US"/>
              <a:t>Arial Bold sentence case</a:t>
            </a:r>
          </a:p>
        </p:txBody>
      </p:sp>
      <p:sp>
        <p:nvSpPr>
          <p:cNvPr id="30" name="Slide Number Placeholder 5">
            <a:extLst>
              <a:ext uri="{FF2B5EF4-FFF2-40B4-BE49-F238E27FC236}">
                <a16:creationId xmlns:a16="http://schemas.microsoft.com/office/drawing/2014/main" id="{DBE3E6C0-8C36-8B43-957E-48824B0A0BBC}"/>
              </a:ext>
            </a:extLst>
          </p:cNvPr>
          <p:cNvSpPr txBox="1">
            <a:spLocks/>
          </p:cNvSpPr>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t>‹#›</a:t>
            </a:fld>
            <a:endParaRPr lang="en-US" sz="800" b="0">
              <a:solidFill>
                <a:schemeClr val="bg1"/>
              </a:solidFill>
            </a:endParaRPr>
          </a:p>
        </p:txBody>
      </p:sp>
    </p:spTree>
    <p:extLst>
      <p:ext uri="{BB962C8B-B14F-4D97-AF65-F5344CB8AC3E}">
        <p14:creationId xmlns:p14="http://schemas.microsoft.com/office/powerpoint/2010/main" val="42191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7/10/2024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4575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4B868F1-FA8D-4033-BECB-4C3D4EF4AC38}"/>
              </a:ext>
            </a:extLst>
          </p:cNvPr>
          <p:cNvGraphicFramePr>
            <a:graphicFrameLocks noChangeAspect="1"/>
          </p:cNvGraphicFramePr>
          <p:nvPr userDrawn="1">
            <p:custDataLst>
              <p:tags r:id="rId11"/>
            </p:custDataLst>
            <p:extLst>
              <p:ext uri="{D42A27DB-BD31-4B8C-83A1-F6EECF244321}">
                <p14:modId xmlns:p14="http://schemas.microsoft.com/office/powerpoint/2010/main" val="523373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5" imgH="416" progId="TCLayout.ActiveDocument.1">
                  <p:embed/>
                </p:oleObj>
              </mc:Choice>
              <mc:Fallback>
                <p:oleObj name="think-cell Slide" r:id="rId12" imgW="415" imgH="416" progId="TCLayout.ActiveDocument.1">
                  <p:embed/>
                  <p:pic>
                    <p:nvPicPr>
                      <p:cNvPr id="3" name="Object 2" hidden="1">
                        <a:extLst>
                          <a:ext uri="{FF2B5EF4-FFF2-40B4-BE49-F238E27FC236}">
                            <a16:creationId xmlns:a16="http://schemas.microsoft.com/office/drawing/2014/main" id="{14B868F1-FA8D-4033-BECB-4C3D4EF4AC3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4" name="矩形 3">
            <a:extLst>
              <a:ext uri="{FF2B5EF4-FFF2-40B4-BE49-F238E27FC236}">
                <a16:creationId xmlns:a16="http://schemas.microsoft.com/office/drawing/2014/main" id="{DC6FFACF-C246-85A0-4A77-595F5F6336ED}"/>
              </a:ext>
            </a:extLst>
          </p:cNvPr>
          <p:cNvSpPr/>
          <p:nvPr userDrawn="1"/>
        </p:nvSpPr>
        <p:spPr>
          <a:xfrm>
            <a:off x="12496800" y="184150"/>
            <a:ext cx="520700" cy="368300"/>
          </a:xfrm>
          <a:prstGeom prst="rect">
            <a:avLst/>
          </a:prstGeom>
          <a:solidFill>
            <a:srgbClr val="302E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 name="矩形 5">
            <a:extLst>
              <a:ext uri="{FF2B5EF4-FFF2-40B4-BE49-F238E27FC236}">
                <a16:creationId xmlns:a16="http://schemas.microsoft.com/office/drawing/2014/main" id="{048B9E23-600D-D83A-8C7C-DD22D72D02E6}"/>
              </a:ext>
            </a:extLst>
          </p:cNvPr>
          <p:cNvSpPr/>
          <p:nvPr userDrawn="1"/>
        </p:nvSpPr>
        <p:spPr>
          <a:xfrm>
            <a:off x="12496800" y="717550"/>
            <a:ext cx="520700" cy="368300"/>
          </a:xfrm>
          <a:prstGeom prst="rect">
            <a:avLst/>
          </a:prstGeom>
          <a:solidFill>
            <a:srgbClr val="76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7" name="矩形 6">
            <a:extLst>
              <a:ext uri="{FF2B5EF4-FFF2-40B4-BE49-F238E27FC236}">
                <a16:creationId xmlns:a16="http://schemas.microsoft.com/office/drawing/2014/main" id="{EC16785F-E978-A07E-05BC-B982BC4B3FB4}"/>
              </a:ext>
            </a:extLst>
          </p:cNvPr>
          <p:cNvSpPr/>
          <p:nvPr userDrawn="1"/>
        </p:nvSpPr>
        <p:spPr>
          <a:xfrm>
            <a:off x="12496800" y="1250950"/>
            <a:ext cx="520700" cy="368300"/>
          </a:xfrm>
          <a:prstGeom prst="rect">
            <a:avLst/>
          </a:prstGeom>
          <a:solidFill>
            <a:srgbClr val="5EB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Tree>
    <p:extLst>
      <p:ext uri="{BB962C8B-B14F-4D97-AF65-F5344CB8AC3E}">
        <p14:creationId xmlns:p14="http://schemas.microsoft.com/office/powerpoint/2010/main" val="1987436075"/>
      </p:ext>
    </p:extLst>
  </p:cSld>
  <p:clrMap bg1="lt1" tx1="dk1" bg2="lt2" tx2="dk2" accent1="accent1" accent2="accent2" accent3="accent3" accent4="accent4" accent5="accent5" accent6="accent6" hlink="hlink" folHlink="folHlink"/>
  <p:sldLayoutIdLst>
    <p:sldLayoutId id="2147484235" r:id="rId1"/>
    <p:sldLayoutId id="2147484238" r:id="rId2"/>
    <p:sldLayoutId id="2147484240" r:id="rId3"/>
    <p:sldLayoutId id="2147484263" r:id="rId4"/>
    <p:sldLayoutId id="2147484241" r:id="rId5"/>
    <p:sldLayoutId id="2147484251" r:id="rId6"/>
    <p:sldLayoutId id="2147484261" r:id="rId7"/>
    <p:sldLayoutId id="2147484259" r:id="rId8"/>
    <p:sldLayoutId id="214748426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08" userDrawn="1">
          <p15:clr>
            <a:srgbClr val="F26B43"/>
          </p15:clr>
        </p15:guide>
        <p15:guide id="4" pos="7440" userDrawn="1">
          <p15:clr>
            <a:srgbClr val="F26B43"/>
          </p15:clr>
        </p15:guide>
        <p15:guide id="5" pos="240" userDrawn="1">
          <p15:clr>
            <a:srgbClr val="F26B43"/>
          </p15:clr>
        </p15:guide>
        <p15:guide id="6" orient="horz" pos="120" userDrawn="1">
          <p15:clr>
            <a:srgbClr val="F26B43"/>
          </p15:clr>
        </p15:guide>
        <p15:guide id="7" orient="horz" pos="768" userDrawn="1">
          <p15:clr>
            <a:srgbClr val="F26B43"/>
          </p15:clr>
        </p15:guide>
        <p15:guide id="8" orient="horz" pos="67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0.bin"/><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29.jpg"/><Relationship Id="rId18" Type="http://schemas.openxmlformats.org/officeDocument/2006/relationships/image" Target="../media/image34.svg"/><Relationship Id="rId3" Type="http://schemas.openxmlformats.org/officeDocument/2006/relationships/tags" Target="../tags/tag30.xml"/><Relationship Id="rId7" Type="http://schemas.openxmlformats.org/officeDocument/2006/relationships/oleObject" Target="../embeddings/oleObject19.bin"/><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tags" Target="../tags/tag29.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28.xml"/><Relationship Id="rId6" Type="http://schemas.openxmlformats.org/officeDocument/2006/relationships/slideLayout" Target="../slideLayouts/slideLayout3.xml"/><Relationship Id="rId11" Type="http://schemas.openxmlformats.org/officeDocument/2006/relationships/image" Target="../media/image27.png"/><Relationship Id="rId5" Type="http://schemas.openxmlformats.org/officeDocument/2006/relationships/tags" Target="../tags/tag32.xml"/><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tags" Target="../tags/tag31.xml"/><Relationship Id="rId9" Type="http://schemas.openxmlformats.org/officeDocument/2006/relationships/image" Target="../media/image25.pn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oleObject" Target="../embeddings/oleObject20.bin"/><Relationship Id="rId7"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oleObject" Target="../embeddings/oleObject13.bin"/><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24.xml"/><Relationship Id="rId4" Type="http://schemas.openxmlformats.org/officeDocument/2006/relationships/image" Target="../media/image13.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6.bin"/><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26.xml"/><Relationship Id="rId5" Type="http://schemas.openxmlformats.org/officeDocument/2006/relationships/image" Target="../media/image20.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18.bin"/><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A4E39898-8758-0D4C-5F44-46094BE2D16D}"/>
              </a:ext>
            </a:extLst>
          </p:cNvPr>
          <p:cNvGraphicFramePr>
            <a:graphicFrameLocks noChangeAspect="1"/>
          </p:cNvGraphicFramePr>
          <p:nvPr>
            <p:custDataLst>
              <p:tags r:id="rId1"/>
            </p:custDataLst>
            <p:extLst>
              <p:ext uri="{D42A27DB-BD31-4B8C-83A1-F6EECF244321}">
                <p14:modId xmlns:p14="http://schemas.microsoft.com/office/powerpoint/2010/main" val="132902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14" name="think-cell data - do not delete" hidden="1">
                        <a:extLst>
                          <a:ext uri="{FF2B5EF4-FFF2-40B4-BE49-F238E27FC236}">
                            <a16:creationId xmlns:a16="http://schemas.microsoft.com/office/drawing/2014/main" id="{A4E39898-8758-0D4C-5F44-46094BE2D1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899BB0D-A49B-7E21-A37B-3B2D5CF4B322}"/>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5700"/>
                    </a14:imgEffect>
                  </a14:imgLayer>
                </a14:imgProps>
              </a:ext>
            </a:extLst>
          </a:blip>
          <a:srcRect l="4969" r="450"/>
          <a:stretch/>
        </p:blipFill>
        <p:spPr>
          <a:xfrm>
            <a:off x="0" y="0"/>
            <a:ext cx="12192000" cy="4717949"/>
          </a:xfrm>
          <a:prstGeom prst="rect">
            <a:avLst/>
          </a:prstGeom>
          <a:effectLst>
            <a:softEdge rad="0"/>
          </a:effectLst>
        </p:spPr>
      </p:pic>
      <p:sp>
        <p:nvSpPr>
          <p:cNvPr id="2" name="object 2"/>
          <p:cNvSpPr/>
          <p:nvPr/>
        </p:nvSpPr>
        <p:spPr>
          <a:xfrm>
            <a:off x="0" y="0"/>
            <a:ext cx="12192000" cy="4717949"/>
          </a:xfrm>
          <a:prstGeom prst="rect">
            <a:avLst/>
          </a:prstGeom>
          <a:blipFill dpi="0" rotWithShape="1">
            <a:blip r:embed="rId8" cstate="print">
              <a:alphaModFix amt="70000"/>
            </a:blip>
            <a:srcRect/>
            <a:stretch>
              <a:fillRect/>
            </a:stretch>
          </a:blipFill>
        </p:spPr>
        <p:txBody>
          <a:bodyPr wrap="square" lIns="0" tIns="0" rIns="0" bIns="0" rtlCol="0"/>
          <a:lstStyle/>
          <a:p>
            <a:endParaRPr/>
          </a:p>
        </p:txBody>
      </p:sp>
      <p:sp>
        <p:nvSpPr>
          <p:cNvPr id="4" name="object 4"/>
          <p:cNvSpPr/>
          <p:nvPr/>
        </p:nvSpPr>
        <p:spPr>
          <a:xfrm>
            <a:off x="606551" y="6048755"/>
            <a:ext cx="2932176" cy="470915"/>
          </a:xfrm>
          <a:prstGeom prst="rect">
            <a:avLst/>
          </a:prstGeom>
          <a:blipFill>
            <a:blip r:embed="rId9" cstate="print"/>
            <a:stretch>
              <a:fillRect/>
            </a:stretch>
          </a:blipFill>
        </p:spPr>
        <p:txBody>
          <a:bodyPr wrap="square" lIns="0" tIns="0" rIns="0" bIns="0" rtlCol="0"/>
          <a:lstStyle/>
          <a:p>
            <a:endParaRPr/>
          </a:p>
        </p:txBody>
      </p:sp>
      <p:sp>
        <p:nvSpPr>
          <p:cNvPr id="5" name="object 5"/>
          <p:cNvSpPr txBox="1"/>
          <p:nvPr/>
        </p:nvSpPr>
        <p:spPr>
          <a:xfrm>
            <a:off x="3878317" y="1476374"/>
            <a:ext cx="8313683" cy="2943225"/>
          </a:xfrm>
          <a:prstGeom prst="rect">
            <a:avLst/>
          </a:prstGeom>
          <a:solidFill>
            <a:schemeClr val="accent1"/>
          </a:solidFill>
        </p:spPr>
        <p:txBody>
          <a:bodyPr vert="horz" wrap="square" lIns="182880" tIns="91440" rIns="182880" bIns="91440" rtlCol="0" anchor="ctr">
            <a:noAutofit/>
          </a:bodyPr>
          <a:lstStyle/>
          <a:p>
            <a:pPr marR="5080" algn="r">
              <a:lnSpc>
                <a:spcPts val="5015"/>
              </a:lnSpc>
              <a:spcBef>
                <a:spcPts val="105"/>
              </a:spcBef>
            </a:pPr>
            <a:r>
              <a:rPr lang="zh-CN" altLang="en-US" sz="4000" b="1" spc="-30" dirty="0">
                <a:solidFill>
                  <a:srgbClr val="FFFFFF"/>
                </a:solidFill>
                <a:latin typeface="Arial"/>
                <a:cs typeface="Arial"/>
              </a:rPr>
              <a:t>盐酸曲恩汀片 </a:t>
            </a:r>
          </a:p>
          <a:p>
            <a:pPr marR="5080" algn="r">
              <a:lnSpc>
                <a:spcPts val="5015"/>
              </a:lnSpc>
              <a:spcBef>
                <a:spcPts val="105"/>
              </a:spcBef>
            </a:pPr>
            <a:r>
              <a:rPr lang="en-US" altLang="zh-CN" sz="4000" b="1" spc="-30" dirty="0">
                <a:solidFill>
                  <a:srgbClr val="FFFFFF"/>
                </a:solidFill>
                <a:latin typeface="Arial"/>
                <a:cs typeface="Arial"/>
              </a:rPr>
              <a:t>(</a:t>
            </a:r>
            <a:r>
              <a:rPr lang="zh-CN" altLang="en-US" sz="4000" b="1" spc="-30" dirty="0">
                <a:solidFill>
                  <a:srgbClr val="FFFFFF"/>
                </a:solidFill>
                <a:latin typeface="Arial"/>
                <a:cs typeface="Arial"/>
              </a:rPr>
              <a:t>科佩欧</a:t>
            </a:r>
            <a:r>
              <a:rPr lang="en-US" altLang="zh-CN" sz="4000" b="1" spc="-30" baseline="30000" dirty="0">
                <a:solidFill>
                  <a:srgbClr val="FFFFFF"/>
                </a:solidFill>
                <a:latin typeface="Arial"/>
                <a:cs typeface="Arial"/>
              </a:rPr>
              <a:t>®</a:t>
            </a:r>
            <a:r>
              <a:rPr lang="en-US" altLang="zh-CN" sz="4000" b="1" spc="-30" dirty="0">
                <a:solidFill>
                  <a:srgbClr val="FFFFFF"/>
                </a:solidFill>
                <a:latin typeface="Arial"/>
                <a:cs typeface="Arial"/>
              </a:rPr>
              <a:t>)</a:t>
            </a:r>
            <a:endParaRPr lang="zh-CN" altLang="en-US" sz="4000" dirty="0">
              <a:latin typeface="Arial"/>
              <a:cs typeface="Arial"/>
            </a:endParaRPr>
          </a:p>
          <a:p>
            <a:pPr marR="5080" algn="r">
              <a:lnSpc>
                <a:spcPts val="5015"/>
              </a:lnSpc>
              <a:spcBef>
                <a:spcPts val="105"/>
              </a:spcBef>
            </a:pPr>
            <a:endParaRPr sz="4000" dirty="0">
              <a:latin typeface="Arial"/>
              <a:cs typeface="Arial"/>
            </a:endParaRPr>
          </a:p>
        </p:txBody>
      </p:sp>
      <p:sp>
        <p:nvSpPr>
          <p:cNvPr id="6" name="object 6"/>
          <p:cNvSpPr txBox="1"/>
          <p:nvPr/>
        </p:nvSpPr>
        <p:spPr>
          <a:xfrm>
            <a:off x="1313100" y="3429810"/>
            <a:ext cx="10731784" cy="759310"/>
          </a:xfrm>
          <a:prstGeom prst="rect">
            <a:avLst/>
          </a:prstGeom>
        </p:spPr>
        <p:txBody>
          <a:bodyPr vert="horz" wrap="square" lIns="0" tIns="12700" rIns="0" bIns="0" rtlCol="0">
            <a:spAutoFit/>
          </a:bodyPr>
          <a:lstStyle/>
          <a:p>
            <a:pPr marL="12700" marR="5080" indent="-12700" algn="r">
              <a:lnSpc>
                <a:spcPct val="124600"/>
              </a:lnSpc>
              <a:spcBef>
                <a:spcPts val="100"/>
              </a:spcBef>
            </a:pPr>
            <a:r>
              <a:rPr lang="zh-CN" altLang="en-US" sz="2000" b="1" spc="-10" dirty="0">
                <a:solidFill>
                  <a:schemeClr val="bg1"/>
                </a:solidFill>
                <a:latin typeface="Arial"/>
                <a:cs typeface="Arial"/>
              </a:rPr>
              <a:t>用于治疗青霉胺不耐受的 ≥ </a:t>
            </a:r>
            <a:r>
              <a:rPr lang="en-US" altLang="zh-CN" sz="2000" b="1" spc="-10" dirty="0">
                <a:solidFill>
                  <a:schemeClr val="bg1"/>
                </a:solidFill>
                <a:latin typeface="Arial"/>
                <a:cs typeface="Arial"/>
              </a:rPr>
              <a:t>5 </a:t>
            </a:r>
            <a:r>
              <a:rPr lang="zh-CN" altLang="en-US" sz="2000" b="1" spc="-10" dirty="0">
                <a:solidFill>
                  <a:schemeClr val="bg1"/>
                </a:solidFill>
                <a:latin typeface="Arial"/>
                <a:cs typeface="Arial"/>
              </a:rPr>
              <a:t>岁儿童及成人的肝豆状核变性</a:t>
            </a:r>
          </a:p>
          <a:p>
            <a:pPr marL="12700" marR="5080" indent="-12700" algn="r">
              <a:lnSpc>
                <a:spcPct val="124600"/>
              </a:lnSpc>
              <a:spcBef>
                <a:spcPts val="100"/>
              </a:spcBef>
            </a:pPr>
            <a:r>
              <a:rPr lang="zh-CN" altLang="en-US" sz="2000" b="1" spc="-10" dirty="0">
                <a:solidFill>
                  <a:schemeClr val="bg1"/>
                </a:solidFill>
                <a:latin typeface="Arial"/>
                <a:cs typeface="Arial"/>
              </a:rPr>
              <a:t>纳入中国</a:t>
            </a:r>
            <a:r>
              <a:rPr lang="en-US" altLang="zh-CN" sz="2000" b="1" spc="-10" dirty="0">
                <a:solidFill>
                  <a:schemeClr val="bg1"/>
                </a:solidFill>
                <a:latin typeface="Arial"/>
                <a:cs typeface="Arial"/>
              </a:rPr>
              <a:t>《</a:t>
            </a:r>
            <a:r>
              <a:rPr lang="zh-CN" altLang="en-US" sz="2000" b="1" spc="-10" dirty="0">
                <a:solidFill>
                  <a:schemeClr val="bg1"/>
                </a:solidFill>
                <a:latin typeface="Arial"/>
                <a:cs typeface="Arial"/>
              </a:rPr>
              <a:t>第一批罕见病目录</a:t>
            </a:r>
            <a:r>
              <a:rPr lang="en-US" altLang="zh-CN" sz="2000" b="1" spc="-10" dirty="0">
                <a:solidFill>
                  <a:schemeClr val="bg1"/>
                </a:solidFill>
                <a:latin typeface="Arial"/>
                <a:cs typeface="Arial"/>
              </a:rPr>
              <a:t>》</a:t>
            </a:r>
            <a:endParaRPr lang="zh-CN" altLang="en-US" sz="2000" b="1" dirty="0">
              <a:solidFill>
                <a:schemeClr val="bg1"/>
              </a:solidFill>
              <a:latin typeface="Arial"/>
              <a:cs typeface="Arial"/>
            </a:endParaRPr>
          </a:p>
        </p:txBody>
      </p:sp>
      <p:sp>
        <p:nvSpPr>
          <p:cNvPr id="3" name="TextBox 2">
            <a:extLst>
              <a:ext uri="{FF2B5EF4-FFF2-40B4-BE49-F238E27FC236}">
                <a16:creationId xmlns:a16="http://schemas.microsoft.com/office/drawing/2014/main" id="{8A30758B-A8F8-7C46-C9EA-DC8CA80D4283}"/>
              </a:ext>
            </a:extLst>
          </p:cNvPr>
          <p:cNvSpPr txBox="1"/>
          <p:nvPr/>
        </p:nvSpPr>
        <p:spPr>
          <a:xfrm>
            <a:off x="7431598" y="4791692"/>
            <a:ext cx="4403841" cy="584775"/>
          </a:xfrm>
          <a:prstGeom prst="rect">
            <a:avLst/>
          </a:prstGeom>
          <a:noFill/>
        </p:spPr>
        <p:txBody>
          <a:bodyPr wrap="square" rtlCol="0">
            <a:spAutoFit/>
          </a:bodyPr>
          <a:lstStyle/>
          <a:p>
            <a:r>
              <a:rPr lang="zh-CN" altLang="en-US" sz="1600" dirty="0">
                <a:solidFill>
                  <a:schemeClr val="accent3"/>
                </a:solidFill>
              </a:rPr>
              <a:t>上市许可持有人：</a:t>
            </a:r>
            <a:r>
              <a:rPr lang="en-US" altLang="zh-CN" sz="1600" dirty="0">
                <a:solidFill>
                  <a:schemeClr val="accent3"/>
                </a:solidFill>
              </a:rPr>
              <a:t>Orphalan</a:t>
            </a:r>
          </a:p>
          <a:p>
            <a:r>
              <a:rPr lang="zh-CN" altLang="en-US" sz="1600" dirty="0">
                <a:solidFill>
                  <a:schemeClr val="accent3"/>
                </a:solidFill>
              </a:rPr>
              <a:t>被授权申请人：欧瑞兰医药（上海）有限公司</a:t>
            </a:r>
            <a:endParaRPr lang="en-US" sz="1600" dirty="0">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730293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6" imgH="428" progId="TCLayout.ActiveDocument.1">
                  <p:embed/>
                </p:oleObj>
              </mc:Choice>
              <mc:Fallback>
                <p:oleObj name="think-cell Slide" r:id="rId7"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r>
              <a:rPr lang="zh-CN" altLang="en-US" sz="2400" dirty="0">
                <a:latin typeface="+mn-lt"/>
                <a:ea typeface="+mn-ea"/>
              </a:rPr>
              <a:t>曲恩汀是</a:t>
            </a:r>
            <a:r>
              <a:rPr lang="zh-CN" altLang="en-US" sz="2400" dirty="0">
                <a:solidFill>
                  <a:srgbClr val="C00000"/>
                </a:solidFill>
                <a:latin typeface="+mn-lt"/>
                <a:ea typeface="+mn-ea"/>
              </a:rPr>
              <a:t>唯一具有双重作用机制的铜螯合剂</a:t>
            </a:r>
            <a:r>
              <a:rPr lang="zh-CN" altLang="en-US" sz="2400" dirty="0">
                <a:latin typeface="+mn-lt"/>
                <a:ea typeface="+mn-ea"/>
              </a:rPr>
              <a:t>；此外，其在给药便利性及储存便利性上优，可提升患者用药依从性</a:t>
            </a:r>
            <a:endParaRPr lang="en-US" sz="2400" dirty="0">
              <a:latin typeface="+mn-lt"/>
              <a:ea typeface="+mn-ea"/>
            </a:endParaRP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p:txBody>
          <a:bodyPr/>
          <a:lstStyle/>
          <a:p>
            <a:endParaRPr lang="en-US">
              <a:latin typeface="+mn-lt"/>
            </a:endParaRPr>
          </a:p>
        </p:txBody>
      </p:sp>
      <p:sp>
        <p:nvSpPr>
          <p:cNvPr id="4" name="Rectangle 25">
            <a:extLst>
              <a:ext uri="{FF2B5EF4-FFF2-40B4-BE49-F238E27FC236}">
                <a16:creationId xmlns:a16="http://schemas.microsoft.com/office/drawing/2014/main" id="{9B03B33B-59D3-4FD4-0220-7D5C1C9ED5A1}"/>
              </a:ext>
            </a:extLst>
          </p:cNvPr>
          <p:cNvSpPr/>
          <p:nvPr/>
        </p:nvSpPr>
        <p:spPr>
          <a:xfrm>
            <a:off x="719353" y="1470212"/>
            <a:ext cx="5537587" cy="4761912"/>
          </a:xfrm>
          <a:prstGeom prst="homePlate">
            <a:avLst>
              <a:gd name="adj" fmla="val 7359"/>
            </a:avLst>
          </a:prstGeom>
          <a:no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endParaRPr>
          </a:p>
        </p:txBody>
      </p:sp>
      <p:sp>
        <p:nvSpPr>
          <p:cNvPr id="5" name="Rectangle 25">
            <a:extLst>
              <a:ext uri="{FF2B5EF4-FFF2-40B4-BE49-F238E27FC236}">
                <a16:creationId xmlns:a16="http://schemas.microsoft.com/office/drawing/2014/main" id="{D8D2B862-68A5-A928-8360-ACEC28B2E46C}"/>
              </a:ext>
            </a:extLst>
          </p:cNvPr>
          <p:cNvSpPr/>
          <p:nvPr/>
        </p:nvSpPr>
        <p:spPr>
          <a:xfrm flipH="1">
            <a:off x="6264195" y="1470211"/>
            <a:ext cx="5327939" cy="4761913"/>
          </a:xfrm>
          <a:prstGeom prst="homePlate">
            <a:avLst>
              <a:gd name="adj" fmla="val 7359"/>
            </a:avLst>
          </a:prstGeom>
          <a:no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en-US" sz="2400">
              <a:solidFill>
                <a:prstClr val="white"/>
              </a:solidFill>
            </a:endParaRPr>
          </a:p>
        </p:txBody>
      </p:sp>
      <p:sp>
        <p:nvSpPr>
          <p:cNvPr id="14" name="Oval 12">
            <a:extLst>
              <a:ext uri="{FF2B5EF4-FFF2-40B4-BE49-F238E27FC236}">
                <a16:creationId xmlns:a16="http://schemas.microsoft.com/office/drawing/2014/main" id="{3CB8F7E7-F885-DA81-9C69-8F1C1995A69B}"/>
              </a:ext>
            </a:extLst>
          </p:cNvPr>
          <p:cNvSpPr/>
          <p:nvPr/>
        </p:nvSpPr>
        <p:spPr>
          <a:xfrm rot="5400000">
            <a:off x="5683920" y="3225864"/>
            <a:ext cx="1037987" cy="1037987"/>
          </a:xfrm>
          <a:prstGeom prst="ellipse">
            <a:avLst/>
          </a:prstGeom>
          <a:solidFill>
            <a:schemeClr val="bg1"/>
          </a:solidFill>
          <a:ln w="38100">
            <a:solidFill>
              <a:srgbClr val="4A45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l">
              <a:spcAft>
                <a:spcPts val="300"/>
              </a:spcAft>
            </a:pPr>
            <a:endParaRPr lang="en-US" sz="1200">
              <a:solidFill>
                <a:schemeClr val="tx1"/>
              </a:solidFill>
            </a:endParaRPr>
          </a:p>
        </p:txBody>
      </p:sp>
      <p:cxnSp>
        <p:nvCxnSpPr>
          <p:cNvPr id="82" name="Straight Connector 17">
            <a:extLst>
              <a:ext uri="{FF2B5EF4-FFF2-40B4-BE49-F238E27FC236}">
                <a16:creationId xmlns:a16="http://schemas.microsoft.com/office/drawing/2014/main" id="{C064A3D8-0842-1EEB-9E43-6A1075CEBC8C}"/>
              </a:ext>
            </a:extLst>
          </p:cNvPr>
          <p:cNvCxnSpPr>
            <a:cxnSpLocks/>
          </p:cNvCxnSpPr>
          <p:nvPr/>
        </p:nvCxnSpPr>
        <p:spPr>
          <a:xfrm>
            <a:off x="6872147" y="5173026"/>
            <a:ext cx="4628914" cy="0"/>
          </a:xfrm>
          <a:prstGeom prst="line">
            <a:avLst/>
          </a:prstGeom>
          <a:ln w="15875">
            <a:solidFill>
              <a:srgbClr val="4A458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83" name="Group 24">
            <a:extLst>
              <a:ext uri="{FF2B5EF4-FFF2-40B4-BE49-F238E27FC236}">
                <a16:creationId xmlns:a16="http://schemas.microsoft.com/office/drawing/2014/main" id="{9E6ECFFC-1D7F-F339-935F-28CC2DAFFB0C}"/>
              </a:ext>
            </a:extLst>
          </p:cNvPr>
          <p:cNvGrpSpPr/>
          <p:nvPr/>
        </p:nvGrpSpPr>
        <p:grpSpPr>
          <a:xfrm>
            <a:off x="2110038" y="1188792"/>
            <a:ext cx="2756216" cy="508470"/>
            <a:chOff x="1978060" y="1233617"/>
            <a:chExt cx="2756216" cy="508470"/>
          </a:xfrm>
        </p:grpSpPr>
        <p:sp>
          <p:nvSpPr>
            <p:cNvPr id="84" name="Rectangle: Top Corners Rounded 7">
              <a:extLst>
                <a:ext uri="{FF2B5EF4-FFF2-40B4-BE49-F238E27FC236}">
                  <a16:creationId xmlns:a16="http://schemas.microsoft.com/office/drawing/2014/main" id="{B0F30BCC-B492-A927-305E-BB61232FDDA8}"/>
                </a:ext>
              </a:extLst>
            </p:cNvPr>
            <p:cNvSpPr/>
            <p:nvPr/>
          </p:nvSpPr>
          <p:spPr>
            <a:xfrm>
              <a:off x="1978060" y="1247884"/>
              <a:ext cx="2756216" cy="494203"/>
            </a:xfrm>
            <a:prstGeom prst="round2SameRect">
              <a:avLst/>
            </a:prstGeom>
            <a:solidFill>
              <a:schemeClr val="accent1"/>
            </a:solidFill>
            <a:ln w="1270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nchorCtr="1"/>
            <a:lstStyle/>
            <a:p>
              <a:pPr eaLnBrk="1" fontAlgn="auto" hangingPunct="1">
                <a:spcBef>
                  <a:spcPts val="0"/>
                </a:spcBef>
                <a:spcAft>
                  <a:spcPts val="0"/>
                </a:spcAft>
              </a:pPr>
              <a:r>
                <a:rPr kumimoji="1" lang="zh-CN" altLang="en-US" sz="1600" b="1">
                  <a:solidFill>
                    <a:schemeClr val="bg1"/>
                  </a:solidFill>
                </a:rPr>
                <a:t>    药品机制创新</a:t>
              </a:r>
              <a:endParaRPr lang="zh-CN" altLang="en-US" sz="1600" b="1" kern="0">
                <a:solidFill>
                  <a:srgbClr val="FFFFFF"/>
                </a:solidFill>
              </a:endParaRPr>
            </a:p>
          </p:txBody>
        </p:sp>
        <p:pic>
          <p:nvPicPr>
            <p:cNvPr id="85" name="Graphic 20" descr="Puzzle pieces with solid fill">
              <a:extLst>
                <a:ext uri="{FF2B5EF4-FFF2-40B4-BE49-F238E27FC236}">
                  <a16:creationId xmlns:a16="http://schemas.microsoft.com/office/drawing/2014/main" id="{E93B96B0-9382-77DC-F92F-624B311389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214416" y="1233617"/>
              <a:ext cx="508469" cy="508469"/>
            </a:xfrm>
            <a:prstGeom prst="rect">
              <a:avLst/>
            </a:prstGeom>
          </p:spPr>
        </p:pic>
      </p:grpSp>
      <p:grpSp>
        <p:nvGrpSpPr>
          <p:cNvPr id="86" name="Group 38">
            <a:extLst>
              <a:ext uri="{FF2B5EF4-FFF2-40B4-BE49-F238E27FC236}">
                <a16:creationId xmlns:a16="http://schemas.microsoft.com/office/drawing/2014/main" id="{EBC49F11-0057-2EB6-22C0-CF5584E54D8A}"/>
              </a:ext>
            </a:extLst>
          </p:cNvPr>
          <p:cNvGrpSpPr/>
          <p:nvPr/>
        </p:nvGrpSpPr>
        <p:grpSpPr>
          <a:xfrm>
            <a:off x="7550058" y="1203058"/>
            <a:ext cx="2756216" cy="507562"/>
            <a:chOff x="7418080" y="1247883"/>
            <a:chExt cx="2756216" cy="507562"/>
          </a:xfrm>
        </p:grpSpPr>
        <p:sp>
          <p:nvSpPr>
            <p:cNvPr id="87" name="Rectangle: Top Corners Rounded 12">
              <a:extLst>
                <a:ext uri="{FF2B5EF4-FFF2-40B4-BE49-F238E27FC236}">
                  <a16:creationId xmlns:a16="http://schemas.microsoft.com/office/drawing/2014/main" id="{61EECF20-EB5F-16F2-7E66-98792E11E79C}"/>
                </a:ext>
              </a:extLst>
            </p:cNvPr>
            <p:cNvSpPr/>
            <p:nvPr/>
          </p:nvSpPr>
          <p:spPr>
            <a:xfrm>
              <a:off x="7418080" y="1247883"/>
              <a:ext cx="2756216" cy="494203"/>
            </a:xfrm>
            <a:prstGeom prst="round2SameRect">
              <a:avLst/>
            </a:prstGeom>
            <a:solidFill>
              <a:schemeClr val="accent1"/>
            </a:solidFill>
            <a:ln w="12700" cap="flat" cmpd="sng" algn="ctr">
              <a:solidFill>
                <a:schemeClr val="bg1"/>
              </a:solidFill>
              <a:prstDash val="solid"/>
              <a:miter lim="800000"/>
            </a:ln>
            <a:effectLst>
              <a:outerShdw blurRad="50800" dist="38100" dir="2700000" algn="tl" rotWithShape="0">
                <a:prstClr val="black">
                  <a:alpha val="40000"/>
                </a:prstClr>
              </a:outerShdw>
            </a:effectLst>
          </p:spPr>
          <p:txBody>
            <a:bodyPr rtlCol="0" anchor="ctr" anchorCtr="1"/>
            <a:lstStyle/>
            <a:p>
              <a:pPr eaLnBrk="1" fontAlgn="auto" hangingPunct="1">
                <a:spcBef>
                  <a:spcPts val="0"/>
                </a:spcBef>
                <a:spcAft>
                  <a:spcPts val="0"/>
                </a:spcAft>
              </a:pPr>
              <a:r>
                <a:rPr lang="zh-CN" altLang="en-US" sz="1600" b="1" kern="0">
                  <a:solidFill>
                    <a:srgbClr val="FFFFFF"/>
                  </a:solidFill>
                </a:rPr>
                <a:t>    应用创新</a:t>
              </a:r>
            </a:p>
          </p:txBody>
        </p:sp>
        <p:pic>
          <p:nvPicPr>
            <p:cNvPr id="88" name="Graphic 33">
              <a:extLst>
                <a:ext uri="{FF2B5EF4-FFF2-40B4-BE49-F238E27FC236}">
                  <a16:creationId xmlns:a16="http://schemas.microsoft.com/office/drawing/2014/main" id="{46F8DCF1-77BE-B579-1737-0C9B6A9D96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21110" y="1273504"/>
              <a:ext cx="481941" cy="481941"/>
            </a:xfrm>
            <a:prstGeom prst="rect">
              <a:avLst/>
            </a:prstGeom>
          </p:spPr>
        </p:pic>
      </p:grpSp>
      <p:cxnSp>
        <p:nvCxnSpPr>
          <p:cNvPr id="89" name="Straight Connector 17">
            <a:extLst>
              <a:ext uri="{FF2B5EF4-FFF2-40B4-BE49-F238E27FC236}">
                <a16:creationId xmlns:a16="http://schemas.microsoft.com/office/drawing/2014/main" id="{5FF9F876-1862-368E-63A4-55AE67FF4C82}"/>
              </a:ext>
            </a:extLst>
          </p:cNvPr>
          <p:cNvCxnSpPr>
            <a:cxnSpLocks/>
          </p:cNvCxnSpPr>
          <p:nvPr/>
        </p:nvCxnSpPr>
        <p:spPr>
          <a:xfrm>
            <a:off x="897933" y="3730353"/>
            <a:ext cx="4628914" cy="0"/>
          </a:xfrm>
          <a:prstGeom prst="line">
            <a:avLst/>
          </a:prstGeom>
          <a:ln w="15875">
            <a:solidFill>
              <a:srgbClr val="4A458D"/>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1B19E1AC-5322-A4C1-05FB-F628143F0E01}"/>
              </a:ext>
            </a:extLst>
          </p:cNvPr>
          <p:cNvSpPr txBox="1"/>
          <p:nvPr/>
        </p:nvSpPr>
        <p:spPr>
          <a:xfrm>
            <a:off x="6878981" y="2321144"/>
            <a:ext cx="4629566" cy="1845955"/>
          </a:xfrm>
          <a:prstGeom prst="rect">
            <a:avLst/>
          </a:prstGeom>
          <a:noFill/>
        </p:spPr>
        <p:txBody>
          <a:bodyPr wrap="square" rtlCol="0">
            <a:spAutoFit/>
          </a:bodyPr>
          <a:lstStyle/>
          <a:p>
            <a:pPr marL="171450" indent="-171450">
              <a:lnSpc>
                <a:spcPct val="120000"/>
              </a:lnSpc>
              <a:buFont typeface="Wingdings" panose="05000000000000000000" pitchFamily="2" charset="2"/>
              <a:buChar char="§"/>
            </a:pPr>
            <a:r>
              <a:rPr lang="zh-CN" altLang="en-US" sz="1200" b="1" dirty="0">
                <a:solidFill>
                  <a:srgbClr val="302D5C"/>
                </a:solidFill>
              </a:rPr>
              <a:t>给药次数少</a:t>
            </a:r>
            <a:r>
              <a:rPr lang="zh-CN" altLang="en-US" sz="1200" dirty="0"/>
              <a:t>：本品</a:t>
            </a:r>
            <a:r>
              <a:rPr lang="zh-CN" altLang="en-US" sz="1200" kern="100" dirty="0">
                <a:cs typeface="Arial" panose="020B0604020202020204" pitchFamily="34" charset="0"/>
              </a:rPr>
              <a:t>的溶解速度为二盐酸曲恩汀的</a:t>
            </a:r>
            <a:r>
              <a:rPr lang="en-US" altLang="zh-CN" sz="1200" b="1" kern="100" dirty="0">
                <a:solidFill>
                  <a:srgbClr val="5EB7C7"/>
                </a:solidFill>
                <a:cs typeface="Arial" panose="020B0604020202020204" pitchFamily="34" charset="0"/>
              </a:rPr>
              <a:t>8</a:t>
            </a:r>
            <a:r>
              <a:rPr lang="zh-CN" altLang="en-US" sz="1200" b="1" kern="100" dirty="0">
                <a:solidFill>
                  <a:srgbClr val="5EB7C7"/>
                </a:solidFill>
                <a:cs typeface="Arial" panose="020B0604020202020204" pitchFamily="34" charset="0"/>
              </a:rPr>
              <a:t>倍</a:t>
            </a:r>
            <a:r>
              <a:rPr lang="zh-CN" altLang="en-US" sz="1200" kern="100" dirty="0">
                <a:cs typeface="Arial" panose="020B0604020202020204" pitchFamily="34" charset="0"/>
              </a:rPr>
              <a:t>。因此，二盐酸曲恩汀</a:t>
            </a:r>
            <a:r>
              <a:rPr lang="zh-CN" altLang="en-US" sz="1200" dirty="0"/>
              <a:t>每日需服用</a:t>
            </a:r>
            <a:r>
              <a:rPr lang="en-US" altLang="zh-CN" sz="1200" dirty="0"/>
              <a:t>2-4</a:t>
            </a:r>
            <a:r>
              <a:rPr lang="zh-CN" altLang="en-US" sz="1200" dirty="0"/>
              <a:t>次且患者需至少禁食</a:t>
            </a:r>
            <a:r>
              <a:rPr lang="en-US" altLang="zh-CN" sz="1200" dirty="0"/>
              <a:t>9</a:t>
            </a:r>
            <a:r>
              <a:rPr lang="zh-CN" altLang="en-US" sz="1200" dirty="0"/>
              <a:t>小时，本品每日可</a:t>
            </a:r>
            <a:r>
              <a:rPr lang="zh-CN" altLang="en-US" sz="1200" b="1" dirty="0">
                <a:solidFill>
                  <a:srgbClr val="5EB7C7"/>
                </a:solidFill>
              </a:rPr>
              <a:t>仅服用</a:t>
            </a:r>
            <a:r>
              <a:rPr lang="en-US" altLang="zh-CN" sz="1200" b="1" dirty="0">
                <a:solidFill>
                  <a:srgbClr val="5EB7C7"/>
                </a:solidFill>
              </a:rPr>
              <a:t>2</a:t>
            </a:r>
            <a:r>
              <a:rPr lang="zh-CN" altLang="en-US" sz="1200" b="1" dirty="0">
                <a:solidFill>
                  <a:srgbClr val="5EB7C7"/>
                </a:solidFill>
              </a:rPr>
              <a:t>次</a:t>
            </a:r>
            <a:r>
              <a:rPr lang="zh-CN" altLang="en-US" sz="1200" dirty="0">
                <a:solidFill>
                  <a:srgbClr val="5EB7C7"/>
                </a:solidFill>
              </a:rPr>
              <a:t>；</a:t>
            </a:r>
            <a:r>
              <a:rPr lang="zh-CN" altLang="en-US" sz="1200" dirty="0"/>
              <a:t>此外，青霉胺每日需给药</a:t>
            </a:r>
            <a:r>
              <a:rPr lang="en-US" altLang="zh-CN" sz="1200" dirty="0"/>
              <a:t>4</a:t>
            </a:r>
            <a:r>
              <a:rPr lang="zh-CN" altLang="en-US" sz="1200" dirty="0"/>
              <a:t>次，锌剂和二巯基丁二酸需给药</a:t>
            </a:r>
            <a:r>
              <a:rPr lang="en-US" altLang="zh-CN" sz="1200" dirty="0"/>
              <a:t>3</a:t>
            </a:r>
            <a:r>
              <a:rPr lang="zh-CN" altLang="en-US" sz="1200" dirty="0"/>
              <a:t>次</a:t>
            </a:r>
            <a:endParaRPr lang="en-US" altLang="zh-CN" sz="1200" dirty="0"/>
          </a:p>
          <a:p>
            <a:pPr marL="171450" indent="-171450">
              <a:lnSpc>
                <a:spcPct val="120000"/>
              </a:lnSpc>
              <a:buFont typeface="Wingdings" panose="05000000000000000000" pitchFamily="2" charset="2"/>
              <a:buChar char="§"/>
            </a:pPr>
            <a:r>
              <a:rPr lang="zh-CN" altLang="en-US" sz="1200" b="1" kern="100" dirty="0">
                <a:solidFill>
                  <a:srgbClr val="302D5C"/>
                </a:solidFill>
                <a:cs typeface="Arial" panose="020B0604020202020204" pitchFamily="34" charset="0"/>
              </a:rPr>
              <a:t>仅需口服给药且药丸负担小</a:t>
            </a:r>
            <a:r>
              <a:rPr lang="zh-CN" altLang="en-US" sz="1200" kern="100" dirty="0">
                <a:cs typeface="Arial" panose="020B0604020202020204" pitchFamily="34" charset="0"/>
              </a:rPr>
              <a:t>：相较于二巯基丙磺酸钠</a:t>
            </a:r>
            <a:r>
              <a:rPr lang="en-US" altLang="zh-CN" sz="1200" kern="100" dirty="0">
                <a:cs typeface="Arial" panose="020B0604020202020204" pitchFamily="34" charset="0"/>
              </a:rPr>
              <a:t>(DMPS)</a:t>
            </a:r>
            <a:r>
              <a:rPr lang="zh-CN" altLang="en-US" sz="1200" kern="100" dirty="0">
                <a:cs typeface="Arial" panose="020B0604020202020204" pitchFamily="34" charset="0"/>
              </a:rPr>
              <a:t>，本品为口服给药，</a:t>
            </a:r>
            <a:r>
              <a:rPr lang="zh-CN" altLang="en-US" sz="1200" b="1" kern="100" dirty="0">
                <a:solidFill>
                  <a:srgbClr val="5EB7C7"/>
                </a:solidFill>
                <a:cs typeface="Arial" panose="020B0604020202020204" pitchFamily="34" charset="0"/>
              </a:rPr>
              <a:t>无需住院进行静脉注射</a:t>
            </a:r>
            <a:r>
              <a:rPr lang="zh-CN" altLang="en-US" sz="1200" kern="100" dirty="0">
                <a:cs typeface="Arial" panose="020B0604020202020204" pitchFamily="34" charset="0"/>
              </a:rPr>
              <a:t>；相较于二盐酸曲恩汀胶囊和二巯基丁二酸，</a:t>
            </a:r>
            <a:r>
              <a:rPr lang="zh-CN" altLang="en-US" sz="1200" b="1" kern="100" dirty="0">
                <a:solidFill>
                  <a:srgbClr val="5EB7C7"/>
                </a:solidFill>
                <a:cs typeface="Arial" panose="020B0604020202020204" pitchFamily="34" charset="0"/>
              </a:rPr>
              <a:t>本品为</a:t>
            </a:r>
            <a:r>
              <a:rPr lang="zh-CN" altLang="en-US" sz="1200" b="1" kern="100" dirty="0">
                <a:solidFill>
                  <a:srgbClr val="5EB7C7"/>
                </a:solidFill>
                <a:effectLst/>
                <a:cs typeface="Arial" panose="020B0604020202020204" pitchFamily="34" charset="0"/>
              </a:rPr>
              <a:t>片剂</a:t>
            </a:r>
            <a:r>
              <a:rPr lang="zh-CN" altLang="en-US" sz="1200" b="1" kern="100" dirty="0">
                <a:solidFill>
                  <a:srgbClr val="5EB7C7"/>
                </a:solidFill>
                <a:cs typeface="Arial" panose="020B0604020202020204" pitchFamily="34" charset="0"/>
              </a:rPr>
              <a:t>、有刻痕</a:t>
            </a:r>
            <a:r>
              <a:rPr lang="zh-CN" altLang="en-US" sz="1200" kern="100" dirty="0">
                <a:effectLst/>
                <a:cs typeface="Arial" panose="020B0604020202020204" pitchFamily="34" charset="0"/>
              </a:rPr>
              <a:t>可分为两半，服用更加灵活，且更容易吞咽</a:t>
            </a:r>
            <a:endParaRPr lang="en-US" altLang="zh-CN" sz="1200" kern="100" dirty="0">
              <a:effectLst/>
              <a:cs typeface="Arial" panose="020B0604020202020204" pitchFamily="34" charset="0"/>
            </a:endParaRPr>
          </a:p>
        </p:txBody>
      </p:sp>
      <p:sp>
        <p:nvSpPr>
          <p:cNvPr id="92" name="文本框 91">
            <a:extLst>
              <a:ext uri="{FF2B5EF4-FFF2-40B4-BE49-F238E27FC236}">
                <a16:creationId xmlns:a16="http://schemas.microsoft.com/office/drawing/2014/main" id="{359B19B8-794C-E6C7-BCC8-05D0B56AADBC}"/>
              </a:ext>
            </a:extLst>
          </p:cNvPr>
          <p:cNvSpPr txBox="1"/>
          <p:nvPr/>
        </p:nvSpPr>
        <p:spPr>
          <a:xfrm>
            <a:off x="1296336" y="3885715"/>
            <a:ext cx="4154157" cy="523220"/>
          </a:xfrm>
          <a:prstGeom prst="rect">
            <a:avLst/>
          </a:prstGeom>
          <a:noFill/>
        </p:spPr>
        <p:txBody>
          <a:bodyPr wrap="square" rtlCol="0">
            <a:spAutoFit/>
          </a:bodyPr>
          <a:lstStyle/>
          <a:p>
            <a:r>
              <a:rPr lang="zh-CN" altLang="en-US" sz="1400"/>
              <a:t>具有抑制胃肠道铜吸收和增加尿铜排泄的</a:t>
            </a:r>
            <a:r>
              <a:rPr lang="zh-CN" altLang="en-US" sz="1400" b="1">
                <a:solidFill>
                  <a:schemeClr val="accent1"/>
                </a:solidFill>
              </a:rPr>
              <a:t>双重作用机制</a:t>
            </a:r>
            <a:endParaRPr lang="en-US" altLang="zh-CN" sz="1400" b="1">
              <a:solidFill>
                <a:schemeClr val="accent1"/>
              </a:solidFill>
            </a:endParaRPr>
          </a:p>
        </p:txBody>
      </p:sp>
      <p:sp>
        <p:nvSpPr>
          <p:cNvPr id="93" name="Oval 27">
            <a:extLst>
              <a:ext uri="{FF2B5EF4-FFF2-40B4-BE49-F238E27FC236}">
                <a16:creationId xmlns:a16="http://schemas.microsoft.com/office/drawing/2014/main" id="{03287EBC-AE02-7E75-2DA4-89B9EF12009E}"/>
              </a:ext>
            </a:extLst>
          </p:cNvPr>
          <p:cNvSpPr/>
          <p:nvPr/>
        </p:nvSpPr>
        <p:spPr>
          <a:xfrm>
            <a:off x="6644272" y="1847751"/>
            <a:ext cx="300485" cy="300485"/>
          </a:xfrm>
          <a:prstGeom prst="ellipse">
            <a:avLst/>
          </a:prstGeom>
          <a:solidFill>
            <a:srgbClr val="E9E8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302D5C"/>
                </a:solidFill>
              </a:rPr>
              <a:t>1</a:t>
            </a:r>
            <a:endParaRPr lang="zh-CN" altLang="en-US" b="1">
              <a:solidFill>
                <a:srgbClr val="302D5C"/>
              </a:solidFill>
            </a:endParaRPr>
          </a:p>
        </p:txBody>
      </p:sp>
      <p:sp>
        <p:nvSpPr>
          <p:cNvPr id="94" name="文本框 1">
            <a:extLst>
              <a:ext uri="{FF2B5EF4-FFF2-40B4-BE49-F238E27FC236}">
                <a16:creationId xmlns:a16="http://schemas.microsoft.com/office/drawing/2014/main" id="{B8B35E67-0E79-83C8-D06F-AE4858F84636}"/>
              </a:ext>
            </a:extLst>
          </p:cNvPr>
          <p:cNvSpPr txBox="1"/>
          <p:nvPr>
            <p:custDataLst>
              <p:tags r:id="rId2"/>
            </p:custDataLst>
          </p:nvPr>
        </p:nvSpPr>
        <p:spPr>
          <a:xfrm>
            <a:off x="7027656" y="1807880"/>
            <a:ext cx="4515226" cy="549381"/>
          </a:xfrm>
          <a:prstGeom prst="rect">
            <a:avLst/>
          </a:prstGeom>
          <a:noFill/>
        </p:spPr>
        <p:txBody>
          <a:bodyPr wrap="square" rtlCol="0" anchor="t">
            <a:spAutoFit/>
          </a:bodyPr>
          <a:lstStyle/>
          <a:p>
            <a:pPr>
              <a:lnSpc>
                <a:spcPct val="110000"/>
              </a:lnSpc>
              <a:spcAft>
                <a:spcPts val="600"/>
              </a:spcAft>
            </a:pPr>
            <a:r>
              <a:rPr lang="zh-CN" altLang="en-US" sz="1400" b="1" dirty="0">
                <a:solidFill>
                  <a:srgbClr val="302D5C"/>
                </a:solidFill>
                <a:cs typeface="微软雅黑" panose="020B0503020204020204" pitchFamily="34" charset="-122"/>
              </a:rPr>
              <a:t>给药便利性：</a:t>
            </a:r>
            <a:r>
              <a:rPr lang="zh-CN" altLang="en-US" sz="1400" dirty="0">
                <a:cs typeface="微软雅黑" panose="020B0503020204020204" pitchFamily="34" charset="-122"/>
              </a:rPr>
              <a:t>本品每日</a:t>
            </a:r>
            <a:r>
              <a:rPr lang="zh-CN" altLang="en-US" sz="1400" b="1" dirty="0">
                <a:solidFill>
                  <a:srgbClr val="302D5C"/>
                </a:solidFill>
                <a:cs typeface="微软雅黑" panose="020B0503020204020204" pitchFamily="34" charset="-122"/>
              </a:rPr>
              <a:t>仅需给药</a:t>
            </a:r>
            <a:r>
              <a:rPr lang="en-US" altLang="zh-CN" sz="1400" b="1" dirty="0">
                <a:solidFill>
                  <a:srgbClr val="302D5C"/>
                </a:solidFill>
                <a:cs typeface="微软雅黑" panose="020B0503020204020204" pitchFamily="34" charset="-122"/>
              </a:rPr>
              <a:t>2-4</a:t>
            </a:r>
            <a:r>
              <a:rPr lang="zh-CN" altLang="en-US" sz="1400" b="1" dirty="0">
                <a:solidFill>
                  <a:srgbClr val="302D5C"/>
                </a:solidFill>
                <a:cs typeface="微软雅黑" panose="020B0503020204020204" pitchFamily="34" charset="-122"/>
              </a:rPr>
              <a:t>次</a:t>
            </a:r>
            <a:r>
              <a:rPr lang="zh-CN" altLang="en-US" sz="1400" dirty="0">
                <a:cs typeface="微软雅黑" panose="020B0503020204020204" pitchFamily="34" charset="-122"/>
              </a:rPr>
              <a:t>，且为</a:t>
            </a:r>
            <a:r>
              <a:rPr lang="zh-CN" altLang="en-US" sz="1400" b="1" dirty="0">
                <a:solidFill>
                  <a:srgbClr val="302D5C"/>
                </a:solidFill>
                <a:cs typeface="微软雅黑" panose="020B0503020204020204" pitchFamily="34" charset="-122"/>
              </a:rPr>
              <a:t>小型片剂</a:t>
            </a:r>
            <a:r>
              <a:rPr lang="zh-CN" altLang="en-US" sz="1400" dirty="0">
                <a:cs typeface="微软雅黑" panose="020B0503020204020204" pitchFamily="34" charset="-122"/>
              </a:rPr>
              <a:t>，剂量相对较低、药丸负担小，大大</a:t>
            </a:r>
            <a:r>
              <a:rPr lang="zh-CN" altLang="en-US" sz="1400" b="1" dirty="0">
                <a:solidFill>
                  <a:srgbClr val="302D5C"/>
                </a:solidFill>
                <a:cs typeface="微软雅黑" panose="020B0503020204020204" pitchFamily="34" charset="-122"/>
              </a:rPr>
              <a:t>提升患者用药依从性</a:t>
            </a:r>
            <a:endParaRPr lang="en-US" altLang="zh-CN" sz="1400" b="1" dirty="0">
              <a:solidFill>
                <a:srgbClr val="302D5C"/>
              </a:solidFill>
              <a:cs typeface="微软雅黑" panose="020B0503020204020204" pitchFamily="34" charset="-122"/>
            </a:endParaRPr>
          </a:p>
        </p:txBody>
      </p:sp>
      <p:sp>
        <p:nvSpPr>
          <p:cNvPr id="96" name="Oval 27">
            <a:extLst>
              <a:ext uri="{FF2B5EF4-FFF2-40B4-BE49-F238E27FC236}">
                <a16:creationId xmlns:a16="http://schemas.microsoft.com/office/drawing/2014/main" id="{DBC6434F-FF85-9E67-20ED-9C73306579FC}"/>
              </a:ext>
            </a:extLst>
          </p:cNvPr>
          <p:cNvSpPr/>
          <p:nvPr/>
        </p:nvSpPr>
        <p:spPr>
          <a:xfrm>
            <a:off x="6636787" y="5228002"/>
            <a:ext cx="300485" cy="300485"/>
          </a:xfrm>
          <a:prstGeom prst="ellipse">
            <a:avLst/>
          </a:prstGeom>
          <a:solidFill>
            <a:srgbClr val="E9E8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302D5C"/>
                </a:solidFill>
              </a:rPr>
              <a:t>2</a:t>
            </a:r>
            <a:endParaRPr lang="zh-CN" altLang="en-US" b="1">
              <a:solidFill>
                <a:srgbClr val="302D5C"/>
              </a:solidFill>
            </a:endParaRPr>
          </a:p>
        </p:txBody>
      </p:sp>
      <p:sp>
        <p:nvSpPr>
          <p:cNvPr id="97" name="object 7">
            <a:extLst>
              <a:ext uri="{FF2B5EF4-FFF2-40B4-BE49-F238E27FC236}">
                <a16:creationId xmlns:a16="http://schemas.microsoft.com/office/drawing/2014/main" id="{45C99149-27F3-E892-E33D-40B582B6E106}"/>
              </a:ext>
            </a:extLst>
          </p:cNvPr>
          <p:cNvSpPr>
            <a:spLocks noChangeAspect="1"/>
          </p:cNvSpPr>
          <p:nvPr/>
        </p:nvSpPr>
        <p:spPr>
          <a:xfrm>
            <a:off x="5797054" y="3437168"/>
            <a:ext cx="784594" cy="577349"/>
          </a:xfrm>
          <a:prstGeom prst="rect">
            <a:avLst/>
          </a:prstGeom>
          <a:blipFill>
            <a:blip r:embed="rId13" cstate="print"/>
            <a:stretch>
              <a:fillRect/>
            </a:stretch>
          </a:blipFill>
        </p:spPr>
        <p:txBody>
          <a:bodyPr wrap="square" lIns="0" tIns="0" rIns="0" bIns="0" rtlCol="0"/>
          <a:lstStyle/>
          <a:p>
            <a:endParaRPr/>
          </a:p>
        </p:txBody>
      </p:sp>
      <p:sp>
        <p:nvSpPr>
          <p:cNvPr id="98" name="文本框 1">
            <a:extLst>
              <a:ext uri="{FF2B5EF4-FFF2-40B4-BE49-F238E27FC236}">
                <a16:creationId xmlns:a16="http://schemas.microsoft.com/office/drawing/2014/main" id="{CE48A3BB-F288-B58F-8F6F-637BF10E3CBC}"/>
              </a:ext>
            </a:extLst>
          </p:cNvPr>
          <p:cNvSpPr txBox="1"/>
          <p:nvPr>
            <p:custDataLst>
              <p:tags r:id="rId3"/>
            </p:custDataLst>
          </p:nvPr>
        </p:nvSpPr>
        <p:spPr>
          <a:xfrm>
            <a:off x="7020171" y="5210246"/>
            <a:ext cx="4515226" cy="549766"/>
          </a:xfrm>
          <a:prstGeom prst="rect">
            <a:avLst/>
          </a:prstGeom>
          <a:noFill/>
        </p:spPr>
        <p:txBody>
          <a:bodyPr wrap="square" rtlCol="0" anchor="t">
            <a:spAutoFit/>
          </a:bodyPr>
          <a:lstStyle/>
          <a:p>
            <a:pPr>
              <a:lnSpc>
                <a:spcPct val="110000"/>
              </a:lnSpc>
              <a:spcAft>
                <a:spcPts val="600"/>
              </a:spcAft>
            </a:pPr>
            <a:r>
              <a:rPr lang="zh-CN" altLang="en-US" sz="1400" b="1">
                <a:solidFill>
                  <a:srgbClr val="302D5C"/>
                </a:solidFill>
                <a:cs typeface="微软雅黑" panose="020B0503020204020204" pitchFamily="34" charset="-122"/>
              </a:rPr>
              <a:t>储存便利性：</a:t>
            </a:r>
            <a:r>
              <a:rPr lang="zh-CN" altLang="en-US" sz="1400">
                <a:cs typeface="微软雅黑" panose="020B0503020204020204" pitchFamily="34" charset="-122"/>
              </a:rPr>
              <a:t>本品</a:t>
            </a:r>
            <a:r>
              <a:rPr lang="zh-CN" altLang="en-US" sz="1400" b="1">
                <a:solidFill>
                  <a:srgbClr val="302D5C"/>
                </a:solidFill>
                <a:cs typeface="微软雅黑" panose="020B0503020204020204" pitchFamily="34" charset="-122"/>
              </a:rPr>
              <a:t>无需冷藏，可在室温下储存</a:t>
            </a:r>
            <a:r>
              <a:rPr lang="zh-CN" altLang="en-US" sz="1400">
                <a:cs typeface="微软雅黑" panose="020B0503020204020204" pitchFamily="34" charset="-122"/>
              </a:rPr>
              <a:t>，可提升患者依从性</a:t>
            </a:r>
            <a:endParaRPr lang="en-US" altLang="zh-CN" sz="1400">
              <a:cs typeface="微软雅黑" panose="020B0503020204020204" pitchFamily="34" charset="-122"/>
            </a:endParaRPr>
          </a:p>
        </p:txBody>
      </p:sp>
      <p:sp>
        <p:nvSpPr>
          <p:cNvPr id="99" name="文本框 98">
            <a:extLst>
              <a:ext uri="{FF2B5EF4-FFF2-40B4-BE49-F238E27FC236}">
                <a16:creationId xmlns:a16="http://schemas.microsoft.com/office/drawing/2014/main" id="{4738E0FA-24A0-2FDD-A80F-D295A98BC27A}"/>
              </a:ext>
            </a:extLst>
          </p:cNvPr>
          <p:cNvSpPr txBox="1"/>
          <p:nvPr/>
        </p:nvSpPr>
        <p:spPr>
          <a:xfrm>
            <a:off x="6878982" y="5717508"/>
            <a:ext cx="4622080" cy="516360"/>
          </a:xfrm>
          <a:prstGeom prst="rect">
            <a:avLst/>
          </a:prstGeom>
          <a:noFill/>
        </p:spPr>
        <p:txBody>
          <a:bodyPr wrap="square" rtlCol="0">
            <a:spAutoFit/>
          </a:bodyPr>
          <a:lstStyle/>
          <a:p>
            <a:pPr marL="171450" indent="-171450">
              <a:lnSpc>
                <a:spcPct val="120000"/>
              </a:lnSpc>
              <a:buFont typeface="Wingdings" panose="05000000000000000000" pitchFamily="2" charset="2"/>
              <a:buChar char="§"/>
            </a:pPr>
            <a:r>
              <a:rPr lang="zh-CN" altLang="en-US" sz="1200" b="1" kern="100" dirty="0">
                <a:solidFill>
                  <a:srgbClr val="302D5C"/>
                </a:solidFill>
                <a:cs typeface="Arial" panose="020B0604020202020204" pitchFamily="34" charset="0"/>
              </a:rPr>
              <a:t>无需冷藏保存</a:t>
            </a:r>
            <a:r>
              <a:rPr lang="zh-CN" altLang="en-US" sz="1200" kern="100" dirty="0">
                <a:cs typeface="Arial" panose="020B0604020202020204" pitchFamily="34" charset="0"/>
              </a:rPr>
              <a:t>：二盐酸盐曲恩汀制剂化学性质不稳定，需要在密封</a:t>
            </a:r>
            <a:r>
              <a:rPr lang="en-US" altLang="zh-CN" sz="1200" kern="100" dirty="0">
                <a:cs typeface="Arial" panose="020B0604020202020204" pitchFamily="34" charset="0"/>
              </a:rPr>
              <a:t>2-8℃</a:t>
            </a:r>
            <a:r>
              <a:rPr lang="zh-CN" altLang="en-US" sz="1200" kern="100" dirty="0">
                <a:cs typeface="Arial" panose="020B0604020202020204" pitchFamily="34" charset="0"/>
              </a:rPr>
              <a:t>条件下保存；本品可在</a:t>
            </a:r>
            <a:r>
              <a:rPr lang="zh-CN" altLang="en-US" sz="1200" b="1" kern="100" dirty="0">
                <a:solidFill>
                  <a:srgbClr val="5EB7C7"/>
                </a:solidFill>
                <a:cs typeface="Arial" panose="020B0604020202020204" pitchFamily="34" charset="0"/>
              </a:rPr>
              <a:t>室温下储存</a:t>
            </a:r>
            <a:r>
              <a:rPr lang="zh-CN" altLang="en-US" sz="1200" kern="100" dirty="0">
                <a:cs typeface="Arial" panose="020B0604020202020204" pitchFamily="34" charset="0"/>
              </a:rPr>
              <a:t>，储存方式便利性高</a:t>
            </a:r>
            <a:endParaRPr lang="en-US" altLang="zh-CN" sz="1200" kern="100" dirty="0">
              <a:effectLst/>
              <a:cs typeface="Arial" panose="020B0604020202020204" pitchFamily="34" charset="0"/>
            </a:endParaRPr>
          </a:p>
        </p:txBody>
      </p:sp>
      <p:pic>
        <p:nvPicPr>
          <p:cNvPr id="104" name="图片 103">
            <a:extLst>
              <a:ext uri="{FF2B5EF4-FFF2-40B4-BE49-F238E27FC236}">
                <a16:creationId xmlns:a16="http://schemas.microsoft.com/office/drawing/2014/main" id="{3228F7F0-B132-1AE2-5387-8C4202B6410C}"/>
              </a:ext>
            </a:extLst>
          </p:cNvPr>
          <p:cNvPicPr>
            <a:picLocks noChangeAspect="1"/>
          </p:cNvPicPr>
          <p:nvPr/>
        </p:nvPicPr>
        <p:blipFill>
          <a:blip r:embed="rId14"/>
          <a:stretch>
            <a:fillRect/>
          </a:stretch>
        </p:blipFill>
        <p:spPr>
          <a:xfrm>
            <a:off x="8322666" y="4126173"/>
            <a:ext cx="366144" cy="366144"/>
          </a:xfrm>
          <a:prstGeom prst="rect">
            <a:avLst/>
          </a:prstGeom>
        </p:spPr>
      </p:pic>
      <p:sp>
        <p:nvSpPr>
          <p:cNvPr id="107" name="Rectangle 5">
            <a:extLst>
              <a:ext uri="{FF2B5EF4-FFF2-40B4-BE49-F238E27FC236}">
                <a16:creationId xmlns:a16="http://schemas.microsoft.com/office/drawing/2014/main" id="{735C325D-4965-34FD-1228-658A468F55E3}"/>
              </a:ext>
            </a:extLst>
          </p:cNvPr>
          <p:cNvSpPr/>
          <p:nvPr>
            <p:custDataLst>
              <p:tags r:id="rId4"/>
            </p:custDataLst>
          </p:nvPr>
        </p:nvSpPr>
        <p:spPr>
          <a:xfrm>
            <a:off x="7425150" y="4463280"/>
            <a:ext cx="2109124" cy="707886"/>
          </a:xfrm>
          <a:prstGeom prst="rect">
            <a:avLst/>
          </a:prstGeom>
        </p:spPr>
        <p:txBody>
          <a:bodyPr wrap="square">
            <a:spAutoFit/>
          </a:bodyPr>
          <a:lstStyle/>
          <a:p>
            <a:pPr marL="117475" lvl="1" indent="0" algn="ctr">
              <a:buNone/>
            </a:pPr>
            <a:r>
              <a:rPr lang="zh-CN" altLang="en-US" sz="1000" dirty="0">
                <a:cs typeface="微软雅黑" panose="020B0503020204020204" pitchFamily="34" charset="-122"/>
              </a:rPr>
              <a:t>二盐酸曲恩汀</a:t>
            </a:r>
            <a:r>
              <a:rPr lang="en-US" altLang="en-US" sz="1000" dirty="0">
                <a:cs typeface="微软雅黑" panose="020B0503020204020204" pitchFamily="34" charset="-122"/>
              </a:rPr>
              <a:t>:  </a:t>
            </a:r>
            <a:r>
              <a:rPr lang="zh-CN" altLang="en-US" sz="1000" dirty="0">
                <a:cs typeface="微软雅黑" panose="020B0503020204020204" pitchFamily="34" charset="-122"/>
              </a:rPr>
              <a:t>胶囊；每日</a:t>
            </a:r>
            <a:r>
              <a:rPr lang="en-US" altLang="zh-CN" sz="1000" dirty="0">
                <a:cs typeface="微软雅黑" panose="020B0503020204020204" pitchFamily="34" charset="-122"/>
              </a:rPr>
              <a:t>3</a:t>
            </a:r>
            <a:r>
              <a:rPr lang="zh-CN" altLang="en-US" sz="1000" dirty="0">
                <a:cs typeface="微软雅黑" panose="020B0503020204020204" pitchFamily="34" charset="-122"/>
              </a:rPr>
              <a:t>次</a:t>
            </a:r>
            <a:endParaRPr lang="en-US" altLang="zh-CN" sz="1000" dirty="0">
              <a:cs typeface="微软雅黑" panose="020B0503020204020204" pitchFamily="34" charset="-122"/>
            </a:endParaRPr>
          </a:p>
          <a:p>
            <a:pPr marL="117475" lvl="1" indent="0" algn="ctr">
              <a:buNone/>
            </a:pPr>
            <a:r>
              <a:rPr lang="zh-CN" altLang="en-US" sz="1000" dirty="0">
                <a:cs typeface="微软雅黑" panose="020B0503020204020204" pitchFamily="34" charset="-122"/>
              </a:rPr>
              <a:t>二巯基丁二酸：胶囊，每日</a:t>
            </a:r>
            <a:r>
              <a:rPr lang="en-US" altLang="zh-CN" sz="1000" dirty="0">
                <a:cs typeface="微软雅黑" panose="020B0503020204020204" pitchFamily="34" charset="-122"/>
              </a:rPr>
              <a:t>3</a:t>
            </a:r>
            <a:r>
              <a:rPr lang="zh-CN" altLang="en-US" sz="1000" dirty="0">
                <a:cs typeface="微软雅黑" panose="020B0503020204020204" pitchFamily="34" charset="-122"/>
              </a:rPr>
              <a:t>次</a:t>
            </a:r>
            <a:endParaRPr lang="en-US" altLang="zh-CN" sz="1000" dirty="0">
              <a:cs typeface="微软雅黑" panose="020B0503020204020204" pitchFamily="34" charset="-122"/>
            </a:endParaRPr>
          </a:p>
          <a:p>
            <a:pPr marL="117475" lvl="1" indent="0" algn="ctr">
              <a:buNone/>
            </a:pPr>
            <a:r>
              <a:rPr lang="zh-CN" altLang="en-US" sz="1000" dirty="0">
                <a:cs typeface="微软雅黑" panose="020B0503020204020204" pitchFamily="34" charset="-122"/>
              </a:rPr>
              <a:t>青霉胺：片剂，每日</a:t>
            </a:r>
            <a:r>
              <a:rPr lang="en-US" altLang="zh-CN" sz="1000" dirty="0">
                <a:cs typeface="微软雅黑" panose="020B0503020204020204" pitchFamily="34" charset="-122"/>
              </a:rPr>
              <a:t>4</a:t>
            </a:r>
            <a:r>
              <a:rPr lang="zh-CN" altLang="en-US" sz="1000" dirty="0">
                <a:cs typeface="微软雅黑" panose="020B0503020204020204" pitchFamily="34" charset="-122"/>
              </a:rPr>
              <a:t>次</a:t>
            </a:r>
            <a:endParaRPr lang="en-US" altLang="zh-CN" sz="1000" dirty="0">
              <a:cs typeface="微软雅黑" panose="020B0503020204020204" pitchFamily="34" charset="-122"/>
            </a:endParaRPr>
          </a:p>
          <a:p>
            <a:pPr marL="117475" lvl="1" indent="0" algn="ctr">
              <a:buNone/>
            </a:pPr>
            <a:r>
              <a:rPr lang="zh-CN" altLang="en-US" sz="1000" dirty="0">
                <a:cs typeface="微软雅黑" panose="020B0503020204020204" pitchFamily="34" charset="-122"/>
              </a:rPr>
              <a:t>锌剂：片剂，每次</a:t>
            </a:r>
            <a:r>
              <a:rPr lang="en-US" altLang="zh-CN" sz="1000" dirty="0">
                <a:cs typeface="微软雅黑" panose="020B0503020204020204" pitchFamily="34" charset="-122"/>
              </a:rPr>
              <a:t>3</a:t>
            </a:r>
            <a:r>
              <a:rPr lang="zh-CN" altLang="en-US" sz="1000" dirty="0">
                <a:cs typeface="微软雅黑" panose="020B0503020204020204" pitchFamily="34" charset="-122"/>
              </a:rPr>
              <a:t>次</a:t>
            </a:r>
            <a:endParaRPr lang="en-US" sz="1000" dirty="0">
              <a:cs typeface="微软雅黑" panose="020B0503020204020204" pitchFamily="34" charset="-122"/>
            </a:endParaRPr>
          </a:p>
        </p:txBody>
      </p:sp>
      <p:pic>
        <p:nvPicPr>
          <p:cNvPr id="108" name="Picture 2" descr="大于号图标-有SVG,PNG,EPS格式-Mac下载图标素材">
            <a:extLst>
              <a:ext uri="{FF2B5EF4-FFF2-40B4-BE49-F238E27FC236}">
                <a16:creationId xmlns:a16="http://schemas.microsoft.com/office/drawing/2014/main" id="{4DBF0456-DC46-D666-BC0E-C6F3B8BE8A77}"/>
              </a:ext>
            </a:extLst>
          </p:cNvPr>
          <p:cNvPicPr>
            <a:picLocks noChangeAspect="1" noChangeArrowheads="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flipH="1">
            <a:off x="9485757" y="4451030"/>
            <a:ext cx="378450" cy="378450"/>
          </a:xfrm>
          <a:prstGeom prst="rect">
            <a:avLst/>
          </a:prstGeom>
          <a:noFill/>
          <a:extLst>
            <a:ext uri="{909E8E84-426E-40DD-AFC4-6F175D3DCCD1}">
              <a14:hiddenFill xmlns:a14="http://schemas.microsoft.com/office/drawing/2010/main">
                <a:solidFill>
                  <a:srgbClr val="FFFFFF"/>
                </a:solidFill>
              </a14:hiddenFill>
            </a:ext>
          </a:extLst>
        </p:spPr>
      </p:pic>
      <p:grpSp>
        <p:nvGrpSpPr>
          <p:cNvPr id="78" name="组合 77">
            <a:extLst>
              <a:ext uri="{FF2B5EF4-FFF2-40B4-BE49-F238E27FC236}">
                <a16:creationId xmlns:a16="http://schemas.microsoft.com/office/drawing/2014/main" id="{B03B6E1C-D32F-2535-44A7-990B5FB525E6}"/>
              </a:ext>
            </a:extLst>
          </p:cNvPr>
          <p:cNvGrpSpPr/>
          <p:nvPr/>
        </p:nvGrpSpPr>
        <p:grpSpPr>
          <a:xfrm>
            <a:off x="9534274" y="4209564"/>
            <a:ext cx="1842236" cy="885573"/>
            <a:chOff x="9292016" y="4070779"/>
            <a:chExt cx="1842236" cy="885573"/>
          </a:xfrm>
        </p:grpSpPr>
        <p:pic>
          <p:nvPicPr>
            <p:cNvPr id="106" name="图片 105">
              <a:extLst>
                <a:ext uri="{FF2B5EF4-FFF2-40B4-BE49-F238E27FC236}">
                  <a16:creationId xmlns:a16="http://schemas.microsoft.com/office/drawing/2014/main" id="{7CAC6E3A-97DD-938F-375F-5F4A804B348B}"/>
                </a:ext>
              </a:extLst>
            </p:cNvPr>
            <p:cNvPicPr>
              <a:picLocks noChangeAspect="1"/>
            </p:cNvPicPr>
            <p:nvPr/>
          </p:nvPicPr>
          <p:blipFill>
            <a:blip r:embed="rId16"/>
            <a:stretch>
              <a:fillRect/>
            </a:stretch>
          </p:blipFill>
          <p:spPr>
            <a:xfrm>
              <a:off x="10153087" y="4128542"/>
              <a:ext cx="407413" cy="407413"/>
            </a:xfrm>
            <a:prstGeom prst="rect">
              <a:avLst/>
            </a:prstGeom>
          </p:spPr>
        </p:pic>
        <p:sp>
          <p:nvSpPr>
            <p:cNvPr id="110" name="文本框 109">
              <a:extLst>
                <a:ext uri="{FF2B5EF4-FFF2-40B4-BE49-F238E27FC236}">
                  <a16:creationId xmlns:a16="http://schemas.microsoft.com/office/drawing/2014/main" id="{DD3CD0C9-1B1C-65B9-88D8-76ECB2B77453}"/>
                </a:ext>
              </a:extLst>
            </p:cNvPr>
            <p:cNvSpPr txBox="1"/>
            <p:nvPr/>
          </p:nvSpPr>
          <p:spPr>
            <a:xfrm>
              <a:off x="9292016" y="4524505"/>
              <a:ext cx="1842236" cy="400110"/>
            </a:xfrm>
            <a:prstGeom prst="rect">
              <a:avLst/>
            </a:prstGeom>
            <a:noFill/>
          </p:spPr>
          <p:txBody>
            <a:bodyPr wrap="square" rtlCol="0">
              <a:spAutoFit/>
            </a:bodyPr>
            <a:lstStyle/>
            <a:p>
              <a:pPr marL="557530" lvl="1" indent="-214630" algn="ctr"/>
              <a:r>
                <a:rPr lang="zh-CN" altLang="en-US" sz="1000" b="1">
                  <a:solidFill>
                    <a:srgbClr val="302D5C"/>
                  </a:solidFill>
                  <a:cs typeface="微软雅黑" panose="020B0503020204020204" pitchFamily="34" charset="-122"/>
                </a:rPr>
                <a:t>本品：</a:t>
              </a:r>
              <a:endParaRPr lang="en-US" altLang="zh-CN" sz="1000" b="1">
                <a:solidFill>
                  <a:srgbClr val="302D5C"/>
                </a:solidFill>
                <a:cs typeface="微软雅黑" panose="020B0503020204020204" pitchFamily="34" charset="-122"/>
              </a:endParaRPr>
            </a:p>
            <a:p>
              <a:pPr marL="557530" lvl="1" indent="-214630" algn="ctr"/>
              <a:r>
                <a:rPr lang="zh-CN" altLang="en-US" sz="1000" b="1">
                  <a:solidFill>
                    <a:srgbClr val="302D5C"/>
                  </a:solidFill>
                  <a:cs typeface="微软雅黑" panose="020B0503020204020204" pitchFamily="34" charset="-122"/>
                </a:rPr>
                <a:t>片剂；每日</a:t>
              </a:r>
              <a:r>
                <a:rPr lang="en-US" altLang="zh-CN" sz="1000" b="1">
                  <a:solidFill>
                    <a:srgbClr val="302D5C"/>
                  </a:solidFill>
                  <a:cs typeface="微软雅黑" panose="020B0503020204020204" pitchFamily="34" charset="-122"/>
                </a:rPr>
                <a:t>2-4</a:t>
              </a:r>
              <a:r>
                <a:rPr lang="zh-CN" altLang="en-US" sz="1000" b="1">
                  <a:solidFill>
                    <a:srgbClr val="302D5C"/>
                  </a:solidFill>
                  <a:cs typeface="微软雅黑" panose="020B0503020204020204" pitchFamily="34" charset="-122"/>
                </a:rPr>
                <a:t>次</a:t>
              </a:r>
              <a:endParaRPr lang="en-US" altLang="en-US" sz="900" b="1">
                <a:solidFill>
                  <a:srgbClr val="302D5C"/>
                </a:solidFill>
                <a:cs typeface="微软雅黑" panose="020B0503020204020204" pitchFamily="34" charset="-122"/>
              </a:endParaRPr>
            </a:p>
          </p:txBody>
        </p:sp>
        <p:sp>
          <p:nvSpPr>
            <p:cNvPr id="111" name="矩形 221">
              <a:extLst>
                <a:ext uri="{FF2B5EF4-FFF2-40B4-BE49-F238E27FC236}">
                  <a16:creationId xmlns:a16="http://schemas.microsoft.com/office/drawing/2014/main" id="{8963973C-6622-05E3-5C78-A43BF4962C50}"/>
                </a:ext>
              </a:extLst>
            </p:cNvPr>
            <p:cNvSpPr/>
            <p:nvPr/>
          </p:nvSpPr>
          <p:spPr>
            <a:xfrm>
              <a:off x="9785662" y="4070779"/>
              <a:ext cx="1104094" cy="885573"/>
            </a:xfrm>
            <a:prstGeom prst="rect">
              <a:avLst/>
            </a:prstGeom>
            <a:noFill/>
            <a:ln w="19050">
              <a:solidFill>
                <a:srgbClr val="5EB7C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112" name="Graphic 74" descr="Thumbs up sign">
            <a:extLst>
              <a:ext uri="{FF2B5EF4-FFF2-40B4-BE49-F238E27FC236}">
                <a16:creationId xmlns:a16="http://schemas.microsoft.com/office/drawing/2014/main" id="{1973C5B8-71BD-3C37-8FBC-E69ABE87463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86530" y="4434379"/>
            <a:ext cx="355200" cy="355200"/>
          </a:xfrm>
          <a:prstGeom prst="rect">
            <a:avLst/>
          </a:prstGeom>
        </p:spPr>
      </p:pic>
      <p:sp>
        <p:nvSpPr>
          <p:cNvPr id="13" name="Rectangle: Top Corners Rounded 12">
            <a:extLst>
              <a:ext uri="{FF2B5EF4-FFF2-40B4-BE49-F238E27FC236}">
                <a16:creationId xmlns:a16="http://schemas.microsoft.com/office/drawing/2014/main" id="{0BEEE032-B999-9D03-C8A5-1C6CC63E5126}"/>
              </a:ext>
            </a:extLst>
          </p:cNvPr>
          <p:cNvSpPr/>
          <p:nvPr/>
        </p:nvSpPr>
        <p:spPr>
          <a:xfrm rot="5400000">
            <a:off x="-365632" y="1580599"/>
            <a:ext cx="1103563" cy="380765"/>
          </a:xfrm>
          <a:prstGeom prst="round2SameRect">
            <a:avLst>
              <a:gd name="adj1" fmla="val 44429"/>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err="1"/>
          </a:p>
        </p:txBody>
      </p:sp>
      <p:sp>
        <p:nvSpPr>
          <p:cNvPr id="17" name="Rectangle: Top Corners Rounded 16">
            <a:extLst>
              <a:ext uri="{FF2B5EF4-FFF2-40B4-BE49-F238E27FC236}">
                <a16:creationId xmlns:a16="http://schemas.microsoft.com/office/drawing/2014/main" id="{10BDEA2A-3FA4-A509-9A8D-92AE26456D82}"/>
              </a:ext>
            </a:extLst>
          </p:cNvPr>
          <p:cNvSpPr/>
          <p:nvPr/>
        </p:nvSpPr>
        <p:spPr>
          <a:xfrm rot="5400000">
            <a:off x="-227353" y="4557194"/>
            <a:ext cx="843329" cy="380765"/>
          </a:xfrm>
          <a:prstGeom prst="round2SameRect">
            <a:avLst>
              <a:gd name="adj1" fmla="val 39092"/>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err="1"/>
          </a:p>
        </p:txBody>
      </p:sp>
      <p:sp>
        <p:nvSpPr>
          <p:cNvPr id="18" name="Rectangle: Top Corners Rounded 17">
            <a:extLst>
              <a:ext uri="{FF2B5EF4-FFF2-40B4-BE49-F238E27FC236}">
                <a16:creationId xmlns:a16="http://schemas.microsoft.com/office/drawing/2014/main" id="{99B1BCE4-4BD9-8AF7-E2A6-AAFC72C86BB3}"/>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err="1"/>
          </a:p>
        </p:txBody>
      </p:sp>
      <p:sp>
        <p:nvSpPr>
          <p:cNvPr id="10" name="Oval 27">
            <a:extLst>
              <a:ext uri="{FF2B5EF4-FFF2-40B4-BE49-F238E27FC236}">
                <a16:creationId xmlns:a16="http://schemas.microsoft.com/office/drawing/2014/main" id="{5984512D-74AE-261B-CEF4-A5412BE471FA}"/>
              </a:ext>
            </a:extLst>
          </p:cNvPr>
          <p:cNvSpPr/>
          <p:nvPr/>
        </p:nvSpPr>
        <p:spPr>
          <a:xfrm>
            <a:off x="978732" y="1884400"/>
            <a:ext cx="300485" cy="300485"/>
          </a:xfrm>
          <a:prstGeom prst="ellipse">
            <a:avLst/>
          </a:prstGeom>
          <a:solidFill>
            <a:srgbClr val="E9E8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302D5C"/>
                </a:solidFill>
              </a:rPr>
              <a:t>1</a:t>
            </a:r>
            <a:endParaRPr lang="zh-CN" altLang="en-US" b="1">
              <a:solidFill>
                <a:srgbClr val="302D5C"/>
              </a:solidFill>
            </a:endParaRPr>
          </a:p>
        </p:txBody>
      </p:sp>
      <p:sp>
        <p:nvSpPr>
          <p:cNvPr id="19" name="文本框 18">
            <a:extLst>
              <a:ext uri="{FF2B5EF4-FFF2-40B4-BE49-F238E27FC236}">
                <a16:creationId xmlns:a16="http://schemas.microsoft.com/office/drawing/2014/main" id="{D1D6F7CB-AE54-26FF-85BF-F4725609739F}"/>
              </a:ext>
            </a:extLst>
          </p:cNvPr>
          <p:cNvSpPr txBox="1"/>
          <p:nvPr/>
        </p:nvSpPr>
        <p:spPr>
          <a:xfrm>
            <a:off x="1313754" y="1832512"/>
            <a:ext cx="4348784" cy="1031051"/>
          </a:xfrm>
          <a:prstGeom prst="rect">
            <a:avLst/>
          </a:prstGeom>
          <a:noFill/>
        </p:spPr>
        <p:txBody>
          <a:bodyPr wrap="square">
            <a:spAutoFit/>
          </a:bodyPr>
          <a:lstStyle/>
          <a:p>
            <a:pPr>
              <a:spcBef>
                <a:spcPts val="600"/>
              </a:spcBef>
              <a:buSzPct val="100000"/>
              <a:defRPr sz="1600"/>
            </a:pPr>
            <a:r>
              <a:rPr lang="zh-CN" altLang="en-US" sz="1400"/>
              <a:t>首个在中国获批用于治疗威尔逊病的曲恩汀螯合剂；被</a:t>
            </a:r>
            <a:r>
              <a:rPr lang="en-US" altLang="zh-CN" sz="1400"/>
              <a:t>CDE</a:t>
            </a:r>
            <a:r>
              <a:rPr lang="zh-CN" altLang="en-US" sz="1400"/>
              <a:t>授予</a:t>
            </a:r>
            <a:r>
              <a:rPr lang="zh-CN" altLang="en-US" sz="1400" b="1">
                <a:solidFill>
                  <a:schemeClr val="accent1"/>
                </a:solidFill>
              </a:rPr>
              <a:t>优先审评</a:t>
            </a:r>
            <a:r>
              <a:rPr lang="zh-CN" altLang="en-US" sz="1400"/>
              <a:t>，同时在美国获得了</a:t>
            </a:r>
            <a:r>
              <a:rPr lang="en-US" altLang="zh-CN" sz="1400"/>
              <a:t>FDA</a:t>
            </a:r>
            <a:r>
              <a:rPr lang="zh-CN" altLang="en-US" sz="1400"/>
              <a:t>的</a:t>
            </a:r>
            <a:r>
              <a:rPr lang="zh-CN" altLang="en-US" sz="1400" b="1">
                <a:solidFill>
                  <a:schemeClr val="accent1"/>
                </a:solidFill>
              </a:rPr>
              <a:t>孤儿药认定</a:t>
            </a:r>
            <a:endParaRPr lang="en-US" altLang="zh-CN" sz="1400" b="1">
              <a:solidFill>
                <a:schemeClr val="accent1"/>
              </a:solidFill>
            </a:endParaRPr>
          </a:p>
          <a:p>
            <a:pPr marL="285750" indent="-285750">
              <a:spcBef>
                <a:spcPts val="600"/>
              </a:spcBef>
              <a:buSzPct val="100000"/>
              <a:buFont typeface="Arial" panose="020B0604020202020204" pitchFamily="34" charset="0"/>
              <a:buChar char="•"/>
              <a:defRPr sz="1600"/>
            </a:pPr>
            <a:endParaRPr lang="zh-CN" altLang="en-US" sz="1400" b="1">
              <a:solidFill>
                <a:schemeClr val="accent1"/>
              </a:solidFill>
            </a:endParaRPr>
          </a:p>
        </p:txBody>
      </p:sp>
      <p:sp>
        <p:nvSpPr>
          <p:cNvPr id="20" name="文本框 19">
            <a:extLst>
              <a:ext uri="{FF2B5EF4-FFF2-40B4-BE49-F238E27FC236}">
                <a16:creationId xmlns:a16="http://schemas.microsoft.com/office/drawing/2014/main" id="{EFBA6594-A72F-11F0-920E-57B72A24110A}"/>
              </a:ext>
            </a:extLst>
          </p:cNvPr>
          <p:cNvSpPr txBox="1"/>
          <p:nvPr/>
        </p:nvSpPr>
        <p:spPr>
          <a:xfrm>
            <a:off x="1292850" y="2604799"/>
            <a:ext cx="4314639" cy="959558"/>
          </a:xfrm>
          <a:prstGeom prst="rect">
            <a:avLst/>
          </a:prstGeom>
          <a:noFill/>
        </p:spPr>
        <p:txBody>
          <a:bodyPr wrap="square" rtlCol="0">
            <a:spAutoFit/>
          </a:bodyPr>
          <a:lstStyle/>
          <a:p>
            <a:pPr marL="171450" indent="-171450">
              <a:lnSpc>
                <a:spcPct val="120000"/>
              </a:lnSpc>
              <a:buFont typeface="Wingdings" panose="05000000000000000000" pitchFamily="2" charset="2"/>
              <a:buChar char="§"/>
            </a:pPr>
            <a:r>
              <a:rPr lang="zh-CN" altLang="en-US" sz="1200" b="1" dirty="0">
                <a:solidFill>
                  <a:srgbClr val="302D5C"/>
                </a:solidFill>
              </a:rPr>
              <a:t>临床疗效具有较高证据等级：</a:t>
            </a:r>
            <a:r>
              <a:rPr lang="zh-CN" altLang="en-US" sz="1200" dirty="0"/>
              <a:t>目前</a:t>
            </a:r>
            <a:r>
              <a:rPr lang="zh-CN" altLang="en-US" sz="1200" b="1" dirty="0">
                <a:solidFill>
                  <a:srgbClr val="5EB7C7"/>
                </a:solidFill>
              </a:rPr>
              <a:t>唯一拥有</a:t>
            </a:r>
            <a:r>
              <a:rPr lang="en-US" altLang="zh-CN" sz="1200" b="1" dirty="0">
                <a:solidFill>
                  <a:srgbClr val="5EB7C7"/>
                </a:solidFill>
              </a:rPr>
              <a:t>III</a:t>
            </a:r>
            <a:r>
              <a:rPr lang="zh-CN" altLang="en-US" sz="1200" b="1" dirty="0">
                <a:solidFill>
                  <a:srgbClr val="5EB7C7"/>
                </a:solidFill>
              </a:rPr>
              <a:t>期</a:t>
            </a:r>
            <a:r>
              <a:rPr lang="en-US" altLang="zh-CN" sz="1200" b="1" dirty="0">
                <a:solidFill>
                  <a:srgbClr val="5EB7C7"/>
                </a:solidFill>
              </a:rPr>
              <a:t>RCT</a:t>
            </a:r>
            <a:r>
              <a:rPr lang="zh-CN" altLang="en-US" sz="1200" b="1" dirty="0">
                <a:solidFill>
                  <a:srgbClr val="5EB7C7"/>
                </a:solidFill>
              </a:rPr>
              <a:t>研究</a:t>
            </a:r>
            <a:r>
              <a:rPr lang="zh-CN" altLang="en-US" sz="1200" dirty="0"/>
              <a:t>证据的威尔逊病治疗药物</a:t>
            </a:r>
            <a:endParaRPr lang="en-US" altLang="zh-CN" sz="1200" dirty="0"/>
          </a:p>
          <a:p>
            <a:pPr marL="171450" indent="-171450">
              <a:lnSpc>
                <a:spcPct val="120000"/>
              </a:lnSpc>
              <a:buFont typeface="Wingdings" panose="05000000000000000000" pitchFamily="2" charset="2"/>
              <a:buChar char="§"/>
            </a:pPr>
            <a:r>
              <a:rPr lang="zh-CN" altLang="en-US" sz="1200" b="1" dirty="0">
                <a:solidFill>
                  <a:srgbClr val="302D5C"/>
                </a:solidFill>
              </a:rPr>
              <a:t>证实与青霉胺疗效相当：</a:t>
            </a:r>
            <a:r>
              <a:rPr lang="zh-CN" altLang="en-US" sz="1200" b="1" dirty="0">
                <a:solidFill>
                  <a:srgbClr val="5EB7C7"/>
                </a:solidFill>
              </a:rPr>
              <a:t>首个</a:t>
            </a:r>
            <a:r>
              <a:rPr lang="zh-CN" altLang="en-US" sz="1200" dirty="0"/>
              <a:t>在头对头试验中证明非劣效于青霉胺的曲恩汀制剂</a:t>
            </a:r>
            <a:endParaRPr lang="en-US" altLang="zh-CN" sz="1200" dirty="0"/>
          </a:p>
        </p:txBody>
      </p:sp>
      <p:sp>
        <p:nvSpPr>
          <p:cNvPr id="21" name="Oval 27">
            <a:extLst>
              <a:ext uri="{FF2B5EF4-FFF2-40B4-BE49-F238E27FC236}">
                <a16:creationId xmlns:a16="http://schemas.microsoft.com/office/drawing/2014/main" id="{9BB58652-ED5D-5C6E-3323-9E282DE338DB}"/>
              </a:ext>
            </a:extLst>
          </p:cNvPr>
          <p:cNvSpPr/>
          <p:nvPr/>
        </p:nvSpPr>
        <p:spPr>
          <a:xfrm>
            <a:off x="970022" y="3947716"/>
            <a:ext cx="300485" cy="300485"/>
          </a:xfrm>
          <a:prstGeom prst="ellipse">
            <a:avLst/>
          </a:prstGeom>
          <a:solidFill>
            <a:srgbClr val="E9E8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302D5C"/>
                </a:solidFill>
              </a:rPr>
              <a:t>2</a:t>
            </a:r>
            <a:endParaRPr lang="zh-CN" altLang="en-US" b="1">
              <a:solidFill>
                <a:srgbClr val="302D5C"/>
              </a:solidFill>
            </a:endParaRPr>
          </a:p>
        </p:txBody>
      </p:sp>
      <p:sp>
        <p:nvSpPr>
          <p:cNvPr id="22" name="文本框 21">
            <a:extLst>
              <a:ext uri="{FF2B5EF4-FFF2-40B4-BE49-F238E27FC236}">
                <a16:creationId xmlns:a16="http://schemas.microsoft.com/office/drawing/2014/main" id="{98EB659E-C68E-DBA5-1CF6-C9148512298F}"/>
              </a:ext>
            </a:extLst>
          </p:cNvPr>
          <p:cNvSpPr txBox="1"/>
          <p:nvPr/>
        </p:nvSpPr>
        <p:spPr>
          <a:xfrm>
            <a:off x="1295907" y="4393441"/>
            <a:ext cx="2105023" cy="1615122"/>
          </a:xfrm>
          <a:prstGeom prst="rect">
            <a:avLst/>
          </a:prstGeom>
          <a:noFill/>
        </p:spPr>
        <p:txBody>
          <a:bodyPr wrap="square" rtlCol="0">
            <a:spAutoFit/>
          </a:bodyPr>
          <a:lstStyle/>
          <a:p>
            <a:pPr marL="171450" indent="-171450">
              <a:lnSpc>
                <a:spcPct val="140000"/>
              </a:lnSpc>
              <a:buFont typeface="Wingdings" panose="05000000000000000000" pitchFamily="2" charset="2"/>
              <a:buChar char="§"/>
            </a:pPr>
            <a:r>
              <a:rPr lang="zh-CN" altLang="en-US" sz="1200" b="1" dirty="0">
                <a:solidFill>
                  <a:srgbClr val="302D5C"/>
                </a:solidFill>
              </a:rPr>
              <a:t>双重作用机制：</a:t>
            </a:r>
            <a:r>
              <a:rPr lang="zh-CN" altLang="en-US" sz="1200" dirty="0"/>
              <a:t>传统的铜螯合剂可通过形成稳定的复合物消除体内吸收的铜，然后通过尿液排泄消除；</a:t>
            </a:r>
            <a:r>
              <a:rPr lang="zh-CN" altLang="en-US" sz="1200" b="1" dirty="0">
                <a:solidFill>
                  <a:srgbClr val="5EB7C7"/>
                </a:solidFill>
              </a:rPr>
              <a:t>本品在此基础上还可以抑制患者肠道中对铜的吸收</a:t>
            </a:r>
          </a:p>
        </p:txBody>
      </p:sp>
      <p:pic>
        <p:nvPicPr>
          <p:cNvPr id="23" name="Picture 8">
            <a:extLst>
              <a:ext uri="{FF2B5EF4-FFF2-40B4-BE49-F238E27FC236}">
                <a16:creationId xmlns:a16="http://schemas.microsoft.com/office/drawing/2014/main" id="{01EA49A1-F730-4688-DADB-4687D03792DA}"/>
              </a:ext>
            </a:extLst>
          </p:cNvPr>
          <p:cNvPicPr>
            <a:picLocks noChangeAspect="1"/>
          </p:cNvPicPr>
          <p:nvPr/>
        </p:nvPicPr>
        <p:blipFill>
          <a:blip r:embed="rId19"/>
          <a:stretch>
            <a:fillRect/>
          </a:stretch>
        </p:blipFill>
        <p:spPr>
          <a:xfrm>
            <a:off x="3720626" y="4357694"/>
            <a:ext cx="2086081" cy="1766832"/>
          </a:xfrm>
          <a:prstGeom prst="rect">
            <a:avLst/>
          </a:prstGeom>
        </p:spPr>
      </p:pic>
      <p:grpSp>
        <p:nvGrpSpPr>
          <p:cNvPr id="29" name="组合 28">
            <a:extLst>
              <a:ext uri="{FF2B5EF4-FFF2-40B4-BE49-F238E27FC236}">
                <a16:creationId xmlns:a16="http://schemas.microsoft.com/office/drawing/2014/main" id="{2B953122-A2CE-F373-AB07-BD7C091A167C}"/>
              </a:ext>
            </a:extLst>
          </p:cNvPr>
          <p:cNvGrpSpPr/>
          <p:nvPr/>
        </p:nvGrpSpPr>
        <p:grpSpPr>
          <a:xfrm>
            <a:off x="3557991" y="4534137"/>
            <a:ext cx="323165" cy="934454"/>
            <a:chOff x="3322246" y="4481744"/>
            <a:chExt cx="323165" cy="934454"/>
          </a:xfrm>
        </p:grpSpPr>
        <p:sp>
          <p:nvSpPr>
            <p:cNvPr id="28" name="矩形 27">
              <a:extLst>
                <a:ext uri="{FF2B5EF4-FFF2-40B4-BE49-F238E27FC236}">
                  <a16:creationId xmlns:a16="http://schemas.microsoft.com/office/drawing/2014/main" id="{1CDFCCAC-3032-67DE-92BF-5A5A1BA9AD58}"/>
                </a:ext>
              </a:extLst>
            </p:cNvPr>
            <p:cNvSpPr/>
            <p:nvPr/>
          </p:nvSpPr>
          <p:spPr>
            <a:xfrm>
              <a:off x="3477361" y="4549775"/>
              <a:ext cx="91339" cy="43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7" name="文本框 26">
              <a:extLst>
                <a:ext uri="{FF2B5EF4-FFF2-40B4-BE49-F238E27FC236}">
                  <a16:creationId xmlns:a16="http://schemas.microsoft.com/office/drawing/2014/main" id="{D0A14BAD-3E69-4845-73A9-CC266690DF80}"/>
                </a:ext>
              </a:extLst>
            </p:cNvPr>
            <p:cNvSpPr txBox="1"/>
            <p:nvPr/>
          </p:nvSpPr>
          <p:spPr>
            <a:xfrm>
              <a:off x="3322246" y="4481744"/>
              <a:ext cx="323165" cy="934454"/>
            </a:xfrm>
            <a:prstGeom prst="rect">
              <a:avLst/>
            </a:prstGeom>
            <a:noFill/>
          </p:spPr>
          <p:txBody>
            <a:bodyPr vert="eaVert" wrap="square" rtlCol="0">
              <a:spAutoFit/>
            </a:bodyPr>
            <a:lstStyle/>
            <a:p>
              <a:r>
                <a:rPr lang="zh-CN" altLang="en-US" sz="900" b="1"/>
                <a:t>治疗前</a:t>
              </a:r>
              <a:endParaRPr lang="en-US" sz="900" b="1" err="1"/>
            </a:p>
          </p:txBody>
        </p:sp>
      </p:grpSp>
      <p:grpSp>
        <p:nvGrpSpPr>
          <p:cNvPr id="30" name="组合 29">
            <a:extLst>
              <a:ext uri="{FF2B5EF4-FFF2-40B4-BE49-F238E27FC236}">
                <a16:creationId xmlns:a16="http://schemas.microsoft.com/office/drawing/2014/main" id="{CF193BAD-349F-7EBA-7EAE-9CFC3D3C9D66}"/>
              </a:ext>
            </a:extLst>
          </p:cNvPr>
          <p:cNvGrpSpPr/>
          <p:nvPr/>
        </p:nvGrpSpPr>
        <p:grpSpPr>
          <a:xfrm>
            <a:off x="3554772" y="5319774"/>
            <a:ext cx="323165" cy="934454"/>
            <a:chOff x="3322246" y="4500796"/>
            <a:chExt cx="323165" cy="934454"/>
          </a:xfrm>
        </p:grpSpPr>
        <p:sp>
          <p:nvSpPr>
            <p:cNvPr id="31" name="矩形 30">
              <a:extLst>
                <a:ext uri="{FF2B5EF4-FFF2-40B4-BE49-F238E27FC236}">
                  <a16:creationId xmlns:a16="http://schemas.microsoft.com/office/drawing/2014/main" id="{3343929A-21E9-CA50-3FE7-02DF5584C803}"/>
                </a:ext>
              </a:extLst>
            </p:cNvPr>
            <p:cNvSpPr/>
            <p:nvPr/>
          </p:nvSpPr>
          <p:spPr>
            <a:xfrm>
              <a:off x="3477361" y="4549775"/>
              <a:ext cx="91339" cy="43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4" name="文本框 63">
              <a:extLst>
                <a:ext uri="{FF2B5EF4-FFF2-40B4-BE49-F238E27FC236}">
                  <a16:creationId xmlns:a16="http://schemas.microsoft.com/office/drawing/2014/main" id="{82455177-B044-E1BE-2504-367194C73F7E}"/>
                </a:ext>
              </a:extLst>
            </p:cNvPr>
            <p:cNvSpPr txBox="1"/>
            <p:nvPr/>
          </p:nvSpPr>
          <p:spPr>
            <a:xfrm>
              <a:off x="3322246" y="4500796"/>
              <a:ext cx="323165" cy="934454"/>
            </a:xfrm>
            <a:prstGeom prst="rect">
              <a:avLst/>
            </a:prstGeom>
            <a:noFill/>
          </p:spPr>
          <p:txBody>
            <a:bodyPr vert="eaVert" wrap="square" rtlCol="0">
              <a:spAutoFit/>
            </a:bodyPr>
            <a:lstStyle/>
            <a:p>
              <a:r>
                <a:rPr lang="zh-CN" altLang="en-US" sz="900" b="1"/>
                <a:t>治疗后</a:t>
              </a:r>
              <a:endParaRPr lang="en-US" sz="900" b="1" err="1"/>
            </a:p>
          </p:txBody>
        </p:sp>
      </p:grpSp>
      <p:grpSp>
        <p:nvGrpSpPr>
          <p:cNvPr id="69" name="组合 68">
            <a:extLst>
              <a:ext uri="{FF2B5EF4-FFF2-40B4-BE49-F238E27FC236}">
                <a16:creationId xmlns:a16="http://schemas.microsoft.com/office/drawing/2014/main" id="{40E50DB2-94C3-BAD9-DA38-A1472B8566DA}"/>
              </a:ext>
            </a:extLst>
          </p:cNvPr>
          <p:cNvGrpSpPr/>
          <p:nvPr/>
        </p:nvGrpSpPr>
        <p:grpSpPr>
          <a:xfrm>
            <a:off x="3983512" y="4196063"/>
            <a:ext cx="1623977" cy="232012"/>
            <a:chOff x="3983512" y="4143670"/>
            <a:chExt cx="1623977" cy="232012"/>
          </a:xfrm>
        </p:grpSpPr>
        <p:sp>
          <p:nvSpPr>
            <p:cNvPr id="66" name="矩形 65">
              <a:extLst>
                <a:ext uri="{FF2B5EF4-FFF2-40B4-BE49-F238E27FC236}">
                  <a16:creationId xmlns:a16="http://schemas.microsoft.com/office/drawing/2014/main" id="{6A3CAD0D-ED89-9AE7-1A11-0D8A91392B32}"/>
                </a:ext>
              </a:extLst>
            </p:cNvPr>
            <p:cNvSpPr/>
            <p:nvPr/>
          </p:nvSpPr>
          <p:spPr>
            <a:xfrm>
              <a:off x="4381428" y="4278138"/>
              <a:ext cx="967833" cy="97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68" name="文本框 67">
              <a:extLst>
                <a:ext uri="{FF2B5EF4-FFF2-40B4-BE49-F238E27FC236}">
                  <a16:creationId xmlns:a16="http://schemas.microsoft.com/office/drawing/2014/main" id="{43225271-C936-4DC0-0889-B2B3C99CE22A}"/>
                </a:ext>
              </a:extLst>
            </p:cNvPr>
            <p:cNvSpPr txBox="1"/>
            <p:nvPr/>
          </p:nvSpPr>
          <p:spPr>
            <a:xfrm>
              <a:off x="3983512" y="4143670"/>
              <a:ext cx="1623977" cy="230832"/>
            </a:xfrm>
            <a:prstGeom prst="rect">
              <a:avLst/>
            </a:prstGeom>
            <a:noFill/>
          </p:spPr>
          <p:txBody>
            <a:bodyPr wrap="square" rtlCol="0">
              <a:spAutoFit/>
            </a:bodyPr>
            <a:lstStyle/>
            <a:p>
              <a:r>
                <a:rPr lang="zh-CN" altLang="en-US" sz="900" b="1"/>
                <a:t>一小时后</a:t>
              </a:r>
              <a:r>
                <a:rPr lang="en-US" altLang="zh-CN" sz="900" b="1" baseline="30000"/>
                <a:t>64</a:t>
              </a:r>
              <a:r>
                <a:rPr lang="en-US" altLang="zh-CN" sz="900" b="1"/>
                <a:t>CU</a:t>
              </a:r>
              <a:r>
                <a:rPr lang="zh-CN" altLang="en-US" sz="900" b="1"/>
                <a:t>体内分布情况</a:t>
              </a:r>
              <a:endParaRPr lang="en-US" sz="900" b="1" err="1"/>
            </a:p>
          </p:txBody>
        </p:sp>
      </p:grpSp>
      <p:sp>
        <p:nvSpPr>
          <p:cNvPr id="7" name="Rectangle: Top Corners Rounded 29">
            <a:extLst>
              <a:ext uri="{FF2B5EF4-FFF2-40B4-BE49-F238E27FC236}">
                <a16:creationId xmlns:a16="http://schemas.microsoft.com/office/drawing/2014/main" id="{A717A7E9-F3BE-032C-50F1-E4EA644729C5}"/>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9" name="Rectangle: Top Corners Rounded 40">
            <a:extLst>
              <a:ext uri="{FF2B5EF4-FFF2-40B4-BE49-F238E27FC236}">
                <a16:creationId xmlns:a16="http://schemas.microsoft.com/office/drawing/2014/main" id="{4DEE9FB6-D4BE-91A5-B974-33EDAB11F584}"/>
              </a:ext>
            </a:extLst>
          </p:cNvPr>
          <p:cNvSpPr/>
          <p:nvPr/>
        </p:nvSpPr>
        <p:spPr>
          <a:xfrm rot="5400000">
            <a:off x="-235516" y="3608368"/>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15" name="矩形 14">
            <a:extLst>
              <a:ext uri="{FF2B5EF4-FFF2-40B4-BE49-F238E27FC236}">
                <a16:creationId xmlns:a16="http://schemas.microsoft.com/office/drawing/2014/main" id="{74C04FDC-9925-B955-1DC1-0646222E5445}"/>
              </a:ext>
            </a:extLst>
          </p:cNvPr>
          <p:cNvSpPr/>
          <p:nvPr/>
        </p:nvSpPr>
        <p:spPr>
          <a:xfrm>
            <a:off x="3974000" y="6002080"/>
            <a:ext cx="258106" cy="8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5" name="文本框 24">
            <a:extLst>
              <a:ext uri="{FF2B5EF4-FFF2-40B4-BE49-F238E27FC236}">
                <a16:creationId xmlns:a16="http://schemas.microsoft.com/office/drawing/2014/main" id="{6D73968E-31A1-6C75-6D33-DE0DCA09654C}"/>
              </a:ext>
            </a:extLst>
          </p:cNvPr>
          <p:cNvSpPr txBox="1"/>
          <p:nvPr/>
        </p:nvSpPr>
        <p:spPr>
          <a:xfrm>
            <a:off x="3786853" y="5936490"/>
            <a:ext cx="632402" cy="200055"/>
          </a:xfrm>
          <a:prstGeom prst="rect">
            <a:avLst/>
          </a:prstGeom>
          <a:noFill/>
        </p:spPr>
        <p:txBody>
          <a:bodyPr wrap="square" rtlCol="0">
            <a:spAutoFit/>
          </a:bodyPr>
          <a:lstStyle/>
          <a:p>
            <a:pPr algn="ctr"/>
            <a:r>
              <a:rPr lang="zh-CN" altLang="en-US" sz="700" b="1"/>
              <a:t>曲恩汀</a:t>
            </a:r>
            <a:endParaRPr lang="en-US" sz="700" b="1" err="1"/>
          </a:p>
        </p:txBody>
      </p:sp>
      <p:grpSp>
        <p:nvGrpSpPr>
          <p:cNvPr id="74" name="组合 73">
            <a:extLst>
              <a:ext uri="{FF2B5EF4-FFF2-40B4-BE49-F238E27FC236}">
                <a16:creationId xmlns:a16="http://schemas.microsoft.com/office/drawing/2014/main" id="{916CC72E-DCA6-0DE9-481C-D70E5D9B2B95}"/>
              </a:ext>
            </a:extLst>
          </p:cNvPr>
          <p:cNvGrpSpPr/>
          <p:nvPr/>
        </p:nvGrpSpPr>
        <p:grpSpPr>
          <a:xfrm>
            <a:off x="4284510" y="5937910"/>
            <a:ext cx="1449364" cy="307777"/>
            <a:chOff x="4284510" y="5937910"/>
            <a:chExt cx="1449364" cy="307777"/>
          </a:xfrm>
        </p:grpSpPr>
        <p:sp>
          <p:nvSpPr>
            <p:cNvPr id="24" name="矩形 23">
              <a:extLst>
                <a:ext uri="{FF2B5EF4-FFF2-40B4-BE49-F238E27FC236}">
                  <a16:creationId xmlns:a16="http://schemas.microsoft.com/office/drawing/2014/main" id="{A9C5B4D5-E3DB-A6EE-7FF4-BAC902421722}"/>
                </a:ext>
              </a:extLst>
            </p:cNvPr>
            <p:cNvSpPr/>
            <p:nvPr/>
          </p:nvSpPr>
          <p:spPr>
            <a:xfrm>
              <a:off x="4408661" y="6017853"/>
              <a:ext cx="1221386" cy="89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6" name="文本框 25">
              <a:extLst>
                <a:ext uri="{FF2B5EF4-FFF2-40B4-BE49-F238E27FC236}">
                  <a16:creationId xmlns:a16="http://schemas.microsoft.com/office/drawing/2014/main" id="{39F5A9AE-1180-CF33-0F5C-70C524BAB231}"/>
                </a:ext>
              </a:extLst>
            </p:cNvPr>
            <p:cNvSpPr txBox="1"/>
            <p:nvPr/>
          </p:nvSpPr>
          <p:spPr>
            <a:xfrm>
              <a:off x="4284510" y="5940256"/>
              <a:ext cx="632402" cy="200055"/>
            </a:xfrm>
            <a:prstGeom prst="rect">
              <a:avLst/>
            </a:prstGeom>
            <a:noFill/>
          </p:spPr>
          <p:txBody>
            <a:bodyPr wrap="square" rtlCol="0">
              <a:spAutoFit/>
            </a:bodyPr>
            <a:lstStyle/>
            <a:p>
              <a:pPr algn="ctr"/>
              <a:r>
                <a:rPr lang="zh-CN" altLang="en-US" sz="700" b="1"/>
                <a:t>青霉胺</a:t>
              </a:r>
              <a:endParaRPr lang="en-US" sz="700" b="1" err="1"/>
            </a:p>
          </p:txBody>
        </p:sp>
        <p:sp>
          <p:nvSpPr>
            <p:cNvPr id="70" name="文本框 69">
              <a:extLst>
                <a:ext uri="{FF2B5EF4-FFF2-40B4-BE49-F238E27FC236}">
                  <a16:creationId xmlns:a16="http://schemas.microsoft.com/office/drawing/2014/main" id="{C6E7BFAC-5571-9B7D-F0EE-7C76E7F97F8D}"/>
                </a:ext>
              </a:extLst>
            </p:cNvPr>
            <p:cNvSpPr txBox="1"/>
            <p:nvPr/>
          </p:nvSpPr>
          <p:spPr>
            <a:xfrm>
              <a:off x="4784854" y="5937910"/>
              <a:ext cx="556628" cy="307777"/>
            </a:xfrm>
            <a:prstGeom prst="rect">
              <a:avLst/>
            </a:prstGeom>
            <a:noFill/>
          </p:spPr>
          <p:txBody>
            <a:bodyPr wrap="square">
              <a:spAutoFit/>
            </a:bodyPr>
            <a:lstStyle/>
            <a:p>
              <a:pPr algn="ctr"/>
              <a:r>
                <a:rPr lang="zh-CN" altLang="en-US" sz="700" b="1" i="0">
                  <a:effectLst/>
                </a:rPr>
                <a:t>四硫代钼酸铵</a:t>
              </a:r>
              <a:endParaRPr lang="en-US" sz="700" b="1"/>
            </a:p>
          </p:txBody>
        </p:sp>
        <p:sp>
          <p:nvSpPr>
            <p:cNvPr id="73" name="文本框 72">
              <a:extLst>
                <a:ext uri="{FF2B5EF4-FFF2-40B4-BE49-F238E27FC236}">
                  <a16:creationId xmlns:a16="http://schemas.microsoft.com/office/drawing/2014/main" id="{1EDF783E-4FC4-6371-1A39-EC892170EEAE}"/>
                </a:ext>
              </a:extLst>
            </p:cNvPr>
            <p:cNvSpPr txBox="1"/>
            <p:nvPr/>
          </p:nvSpPr>
          <p:spPr>
            <a:xfrm>
              <a:off x="5282511" y="5952160"/>
              <a:ext cx="451363" cy="200055"/>
            </a:xfrm>
            <a:prstGeom prst="rect">
              <a:avLst/>
            </a:prstGeom>
            <a:noFill/>
          </p:spPr>
          <p:txBody>
            <a:bodyPr wrap="square">
              <a:spAutoFit/>
            </a:bodyPr>
            <a:lstStyle/>
            <a:p>
              <a:r>
                <a:rPr lang="zh-CN" altLang="en-US" sz="700" b="1" i="0">
                  <a:effectLst/>
                </a:rPr>
                <a:t>安慰剂</a:t>
              </a:r>
              <a:endParaRPr lang="en-US" sz="700" b="1"/>
            </a:p>
          </p:txBody>
        </p:sp>
      </p:grpSp>
      <p:pic>
        <p:nvPicPr>
          <p:cNvPr id="76" name="图片 75">
            <a:extLst>
              <a:ext uri="{FF2B5EF4-FFF2-40B4-BE49-F238E27FC236}">
                <a16:creationId xmlns:a16="http://schemas.microsoft.com/office/drawing/2014/main" id="{A082E6DB-2949-1DC5-22E5-BA02A1592B7B}"/>
              </a:ext>
            </a:extLst>
          </p:cNvPr>
          <p:cNvPicPr>
            <a:picLocks noChangeAspect="1"/>
          </p:cNvPicPr>
          <p:nvPr/>
        </p:nvPicPr>
        <p:blipFill>
          <a:blip r:embed="rId20"/>
          <a:stretch>
            <a:fillRect/>
          </a:stretch>
        </p:blipFill>
        <p:spPr>
          <a:xfrm>
            <a:off x="6859333" y="4225636"/>
            <a:ext cx="430397" cy="430397"/>
          </a:xfrm>
          <a:prstGeom prst="rect">
            <a:avLst/>
          </a:prstGeom>
        </p:spPr>
      </p:pic>
      <p:sp>
        <p:nvSpPr>
          <p:cNvPr id="77" name="Rectangle 5">
            <a:extLst>
              <a:ext uri="{FF2B5EF4-FFF2-40B4-BE49-F238E27FC236}">
                <a16:creationId xmlns:a16="http://schemas.microsoft.com/office/drawing/2014/main" id="{4F1212A8-13E4-6ACF-5BB0-2ACE6CCCCE03}"/>
              </a:ext>
            </a:extLst>
          </p:cNvPr>
          <p:cNvSpPr/>
          <p:nvPr>
            <p:custDataLst>
              <p:tags r:id="rId5"/>
            </p:custDataLst>
          </p:nvPr>
        </p:nvSpPr>
        <p:spPr>
          <a:xfrm>
            <a:off x="6305818" y="4655923"/>
            <a:ext cx="1390686" cy="400110"/>
          </a:xfrm>
          <a:prstGeom prst="rect">
            <a:avLst/>
          </a:prstGeom>
        </p:spPr>
        <p:txBody>
          <a:bodyPr wrap="square">
            <a:spAutoFit/>
          </a:bodyPr>
          <a:lstStyle/>
          <a:p>
            <a:pPr marL="117475" lvl="1" indent="0" algn="ctr">
              <a:buNone/>
            </a:pPr>
            <a:r>
              <a:rPr lang="zh-CN" altLang="en-US" sz="1000">
                <a:cs typeface="微软雅黑" panose="020B0503020204020204" pitchFamily="34" charset="-122"/>
              </a:rPr>
              <a:t>二巯丙磺酸钠</a:t>
            </a:r>
            <a:r>
              <a:rPr lang="en-US" altLang="en-US" sz="1000">
                <a:cs typeface="微软雅黑" panose="020B0503020204020204" pitchFamily="34" charset="-122"/>
              </a:rPr>
              <a:t>  </a:t>
            </a:r>
          </a:p>
          <a:p>
            <a:pPr marL="117475" lvl="1" indent="0" algn="ctr">
              <a:buNone/>
            </a:pPr>
            <a:r>
              <a:rPr lang="zh-CN" altLang="en-US" sz="1000">
                <a:cs typeface="微软雅黑" panose="020B0503020204020204" pitchFamily="34" charset="-122"/>
              </a:rPr>
              <a:t>静脉注射</a:t>
            </a:r>
            <a:endParaRPr lang="en-US" sz="1000">
              <a:cs typeface="微软雅黑" panose="020B0503020204020204" pitchFamily="34" charset="-122"/>
            </a:endParaRPr>
          </a:p>
        </p:txBody>
      </p:sp>
      <p:sp>
        <p:nvSpPr>
          <p:cNvPr id="6" name="object 4">
            <a:extLst>
              <a:ext uri="{FF2B5EF4-FFF2-40B4-BE49-F238E27FC236}">
                <a16:creationId xmlns:a16="http://schemas.microsoft.com/office/drawing/2014/main" id="{3F81BF47-EE0E-F096-1BB7-DEE581E5858E}"/>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8</a:t>
            </a:r>
            <a:endParaRPr sz="1000" b="1">
              <a:solidFill>
                <a:schemeClr val="bg1"/>
              </a:solidFill>
            </a:endParaRPr>
          </a:p>
        </p:txBody>
      </p:sp>
    </p:spTree>
    <p:extLst>
      <p:ext uri="{BB962C8B-B14F-4D97-AF65-F5344CB8AC3E}">
        <p14:creationId xmlns:p14="http://schemas.microsoft.com/office/powerpoint/2010/main" val="42092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1839937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br>
              <a:rPr lang="en-US" altLang="zh-CN" sz="2400" dirty="0"/>
            </a:br>
            <a:br>
              <a:rPr lang="en-US" altLang="zh-CN" sz="2400" dirty="0"/>
            </a:br>
            <a:r>
              <a:rPr lang="zh-CN" altLang="en-US" sz="2400" dirty="0"/>
              <a:t>四盐酸曲恩汀片是首个获批不耐受青霉胺威尔逊病的铜螯合剂，满足患者未尽之需，且可减轻恶化风险，减轻后续治疗的经济负担，同时临床管理难度低</a:t>
            </a: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p:txBody>
          <a:bodyPr/>
          <a:lstStyle/>
          <a:p>
            <a:endParaRPr lang="en-US"/>
          </a:p>
        </p:txBody>
      </p:sp>
      <p:sp>
        <p:nvSpPr>
          <p:cNvPr id="13" name="Rectangle: Rounded Corners 10">
            <a:extLst>
              <a:ext uri="{FF2B5EF4-FFF2-40B4-BE49-F238E27FC236}">
                <a16:creationId xmlns:a16="http://schemas.microsoft.com/office/drawing/2014/main" id="{9822899F-FC59-9EBB-FBEE-F80525D8830A}"/>
              </a:ext>
            </a:extLst>
          </p:cNvPr>
          <p:cNvSpPr/>
          <p:nvPr/>
        </p:nvSpPr>
        <p:spPr>
          <a:xfrm>
            <a:off x="589178" y="4087000"/>
            <a:ext cx="5421086" cy="2103120"/>
          </a:xfrm>
          <a:prstGeom prst="roundRect">
            <a:avLst>
              <a:gd name="adj" fmla="val 3836"/>
            </a:avLst>
          </a:prstGeom>
          <a:solidFill>
            <a:schemeClr val="bg1"/>
          </a:solidFill>
          <a:ln w="19050">
            <a:solidFill>
              <a:srgbClr val="302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6">
            <a:extLst>
              <a:ext uri="{FF2B5EF4-FFF2-40B4-BE49-F238E27FC236}">
                <a16:creationId xmlns:a16="http://schemas.microsoft.com/office/drawing/2014/main" id="{1E7EFB5F-676C-7C1B-A9EA-F623E6642F4E}"/>
              </a:ext>
            </a:extLst>
          </p:cNvPr>
          <p:cNvGrpSpPr/>
          <p:nvPr/>
        </p:nvGrpSpPr>
        <p:grpSpPr>
          <a:xfrm>
            <a:off x="837015" y="3835782"/>
            <a:ext cx="2560320" cy="502436"/>
            <a:chOff x="705037" y="4039970"/>
            <a:chExt cx="2560320" cy="502436"/>
          </a:xfrm>
        </p:grpSpPr>
        <p:sp>
          <p:nvSpPr>
            <p:cNvPr id="15" name="Arrow: Pentagon 11">
              <a:extLst>
                <a:ext uri="{FF2B5EF4-FFF2-40B4-BE49-F238E27FC236}">
                  <a16:creationId xmlns:a16="http://schemas.microsoft.com/office/drawing/2014/main" id="{71A3534C-AFED-4AFD-4C9D-7AEC8DC4FACB}"/>
                </a:ext>
              </a:extLst>
            </p:cNvPr>
            <p:cNvSpPr/>
            <p:nvPr/>
          </p:nvSpPr>
          <p:spPr>
            <a:xfrm>
              <a:off x="705037" y="4039970"/>
              <a:ext cx="2560320" cy="502436"/>
            </a:xfrm>
            <a:prstGeom prst="homePlat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Arial"/>
                  <a:ea typeface="华文中宋"/>
                  <a:cs typeface="+mn-cs"/>
                </a:rPr>
                <a:t>     符合“保基本”原则</a:t>
              </a:r>
            </a:p>
          </p:txBody>
        </p:sp>
        <p:grpSp>
          <p:nvGrpSpPr>
            <p:cNvPr id="16" name="Group 654">
              <a:extLst>
                <a:ext uri="{FF2B5EF4-FFF2-40B4-BE49-F238E27FC236}">
                  <a16:creationId xmlns:a16="http://schemas.microsoft.com/office/drawing/2014/main" id="{813E34EF-C19F-73B6-920A-BCAE3D761518}"/>
                </a:ext>
              </a:extLst>
            </p:cNvPr>
            <p:cNvGrpSpPr/>
            <p:nvPr/>
          </p:nvGrpSpPr>
          <p:grpSpPr>
            <a:xfrm>
              <a:off x="775755" y="4113869"/>
              <a:ext cx="361486" cy="354638"/>
              <a:chOff x="5083176" y="1931988"/>
              <a:chExt cx="382588" cy="304801"/>
            </a:xfrm>
            <a:solidFill>
              <a:schemeClr val="bg1"/>
            </a:solidFill>
          </p:grpSpPr>
          <p:sp>
            <p:nvSpPr>
              <p:cNvPr id="17" name="Freeform 478">
                <a:extLst>
                  <a:ext uri="{FF2B5EF4-FFF2-40B4-BE49-F238E27FC236}">
                    <a16:creationId xmlns:a16="http://schemas.microsoft.com/office/drawing/2014/main" id="{1C6CAA89-5D8F-1DA9-261B-8BBC4719AE32}"/>
                  </a:ext>
                </a:extLst>
              </p:cNvPr>
              <p:cNvSpPr>
                <a:spLocks/>
              </p:cNvSpPr>
              <p:nvPr/>
            </p:nvSpPr>
            <p:spPr bwMode="auto">
              <a:xfrm>
                <a:off x="5083176" y="2082801"/>
                <a:ext cx="382588" cy="153988"/>
              </a:xfrm>
              <a:custGeom>
                <a:avLst/>
                <a:gdLst>
                  <a:gd name="T0" fmla="*/ 0 w 246"/>
                  <a:gd name="T1" fmla="*/ 69 h 99"/>
                  <a:gd name="T2" fmla="*/ 21 w 246"/>
                  <a:gd name="T3" fmla="*/ 63 h 99"/>
                  <a:gd name="T4" fmla="*/ 122 w 246"/>
                  <a:gd name="T5" fmla="*/ 99 h 99"/>
                  <a:gd name="T6" fmla="*/ 230 w 246"/>
                  <a:gd name="T7" fmla="*/ 57 h 99"/>
                  <a:gd name="T8" fmla="*/ 219 w 246"/>
                  <a:gd name="T9" fmla="*/ 31 h 99"/>
                  <a:gd name="T10" fmla="*/ 148 w 246"/>
                  <a:gd name="T11" fmla="*/ 54 h 99"/>
                  <a:gd name="T12" fmla="*/ 123 w 246"/>
                  <a:gd name="T13" fmla="*/ 75 h 99"/>
                  <a:gd name="T14" fmla="*/ 67 w 246"/>
                  <a:gd name="T15" fmla="*/ 54 h 99"/>
                  <a:gd name="T16" fmla="*/ 70 w 246"/>
                  <a:gd name="T17" fmla="*/ 47 h 99"/>
                  <a:gd name="T18" fmla="*/ 123 w 246"/>
                  <a:gd name="T19" fmla="*/ 68 h 99"/>
                  <a:gd name="T20" fmla="*/ 133 w 246"/>
                  <a:gd name="T21" fmla="*/ 42 h 99"/>
                  <a:gd name="T22" fmla="*/ 0 w 246"/>
                  <a:gd name="T23" fmla="*/ 9 h 99"/>
                  <a:gd name="T24" fmla="*/ 0 w 246"/>
                  <a:gd name="T2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99">
                    <a:moveTo>
                      <a:pt x="0" y="69"/>
                    </a:moveTo>
                    <a:cubicBezTo>
                      <a:pt x="10" y="65"/>
                      <a:pt x="18" y="63"/>
                      <a:pt x="21" y="63"/>
                    </a:cubicBezTo>
                    <a:cubicBezTo>
                      <a:pt x="31" y="63"/>
                      <a:pt x="100" y="99"/>
                      <a:pt x="122" y="99"/>
                    </a:cubicBezTo>
                    <a:cubicBezTo>
                      <a:pt x="141" y="99"/>
                      <a:pt x="230" y="57"/>
                      <a:pt x="230" y="57"/>
                    </a:cubicBezTo>
                    <a:cubicBezTo>
                      <a:pt x="246" y="51"/>
                      <a:pt x="235" y="25"/>
                      <a:pt x="219" y="31"/>
                    </a:cubicBezTo>
                    <a:cubicBezTo>
                      <a:pt x="148" y="54"/>
                      <a:pt x="148" y="54"/>
                      <a:pt x="148" y="54"/>
                    </a:cubicBezTo>
                    <a:cubicBezTo>
                      <a:pt x="146" y="70"/>
                      <a:pt x="133" y="77"/>
                      <a:pt x="123" y="75"/>
                    </a:cubicBezTo>
                    <a:cubicBezTo>
                      <a:pt x="115" y="73"/>
                      <a:pt x="67" y="54"/>
                      <a:pt x="67" y="54"/>
                    </a:cubicBezTo>
                    <a:cubicBezTo>
                      <a:pt x="70" y="47"/>
                      <a:pt x="70" y="47"/>
                      <a:pt x="70" y="47"/>
                    </a:cubicBezTo>
                    <a:cubicBezTo>
                      <a:pt x="123" y="68"/>
                      <a:pt x="123" y="68"/>
                      <a:pt x="123" y="68"/>
                    </a:cubicBezTo>
                    <a:cubicBezTo>
                      <a:pt x="137" y="71"/>
                      <a:pt x="149" y="50"/>
                      <a:pt x="133" y="42"/>
                    </a:cubicBezTo>
                    <a:cubicBezTo>
                      <a:pt x="67" y="11"/>
                      <a:pt x="43" y="0"/>
                      <a:pt x="0" y="9"/>
                    </a:cubicBezTo>
                    <a:cubicBezTo>
                      <a:pt x="0" y="21"/>
                      <a:pt x="0" y="64"/>
                      <a:pt x="0"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18" name="Freeform 479">
                <a:extLst>
                  <a:ext uri="{FF2B5EF4-FFF2-40B4-BE49-F238E27FC236}">
                    <a16:creationId xmlns:a16="http://schemas.microsoft.com/office/drawing/2014/main" id="{FBC81C1B-9B78-D06C-F537-00FADE84FD8B}"/>
                  </a:ext>
                </a:extLst>
              </p:cNvPr>
              <p:cNvSpPr>
                <a:spLocks/>
              </p:cNvSpPr>
              <p:nvPr/>
            </p:nvSpPr>
            <p:spPr bwMode="auto">
              <a:xfrm>
                <a:off x="5256213"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19" name="Freeform 480">
                <a:extLst>
                  <a:ext uri="{FF2B5EF4-FFF2-40B4-BE49-F238E27FC236}">
                    <a16:creationId xmlns:a16="http://schemas.microsoft.com/office/drawing/2014/main" id="{B03695F5-4FFB-8669-84AA-1A54AD729B42}"/>
                  </a:ext>
                </a:extLst>
              </p:cNvPr>
              <p:cNvSpPr>
                <a:spLocks/>
              </p:cNvSpPr>
              <p:nvPr/>
            </p:nvSpPr>
            <p:spPr bwMode="auto">
              <a:xfrm>
                <a:off x="5256213"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0" name="Freeform 481">
                <a:extLst>
                  <a:ext uri="{FF2B5EF4-FFF2-40B4-BE49-F238E27FC236}">
                    <a16:creationId xmlns:a16="http://schemas.microsoft.com/office/drawing/2014/main" id="{E149774D-5294-0C13-193B-94401EF3513C}"/>
                  </a:ext>
                </a:extLst>
              </p:cNvPr>
              <p:cNvSpPr>
                <a:spLocks/>
              </p:cNvSpPr>
              <p:nvPr/>
            </p:nvSpPr>
            <p:spPr bwMode="auto">
              <a:xfrm>
                <a:off x="5256213"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1" name="Freeform 482">
                <a:extLst>
                  <a:ext uri="{FF2B5EF4-FFF2-40B4-BE49-F238E27FC236}">
                    <a16:creationId xmlns:a16="http://schemas.microsoft.com/office/drawing/2014/main" id="{2C5A23C5-313E-3DD6-13AE-E816E5119AF0}"/>
                  </a:ext>
                </a:extLst>
              </p:cNvPr>
              <p:cNvSpPr>
                <a:spLocks/>
              </p:cNvSpPr>
              <p:nvPr/>
            </p:nvSpPr>
            <p:spPr bwMode="auto">
              <a:xfrm>
                <a:off x="5256213"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2" name="Freeform 483">
                <a:extLst>
                  <a:ext uri="{FF2B5EF4-FFF2-40B4-BE49-F238E27FC236}">
                    <a16:creationId xmlns:a16="http://schemas.microsoft.com/office/drawing/2014/main" id="{BEBB7D27-C626-E27C-E152-D30F568E3EF2}"/>
                  </a:ext>
                </a:extLst>
              </p:cNvPr>
              <p:cNvSpPr>
                <a:spLocks/>
              </p:cNvSpPr>
              <p:nvPr/>
            </p:nvSpPr>
            <p:spPr bwMode="auto">
              <a:xfrm>
                <a:off x="5343526"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3" name="Freeform 484">
                <a:extLst>
                  <a:ext uri="{FF2B5EF4-FFF2-40B4-BE49-F238E27FC236}">
                    <a16:creationId xmlns:a16="http://schemas.microsoft.com/office/drawing/2014/main" id="{1E379358-5C6E-5502-5D8F-4EBCA426CA51}"/>
                  </a:ext>
                </a:extLst>
              </p:cNvPr>
              <p:cNvSpPr>
                <a:spLocks/>
              </p:cNvSpPr>
              <p:nvPr/>
            </p:nvSpPr>
            <p:spPr bwMode="auto">
              <a:xfrm>
                <a:off x="5343526"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4" name="Freeform 485">
                <a:extLst>
                  <a:ext uri="{FF2B5EF4-FFF2-40B4-BE49-F238E27FC236}">
                    <a16:creationId xmlns:a16="http://schemas.microsoft.com/office/drawing/2014/main" id="{279F8460-F092-EAF6-990C-DBB9BD268615}"/>
                  </a:ext>
                </a:extLst>
              </p:cNvPr>
              <p:cNvSpPr>
                <a:spLocks/>
              </p:cNvSpPr>
              <p:nvPr/>
            </p:nvSpPr>
            <p:spPr bwMode="auto">
              <a:xfrm>
                <a:off x="5343526"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5" name="Freeform 487">
                <a:extLst>
                  <a:ext uri="{FF2B5EF4-FFF2-40B4-BE49-F238E27FC236}">
                    <a16:creationId xmlns:a16="http://schemas.microsoft.com/office/drawing/2014/main" id="{984784DC-763F-899A-293E-AE0ACF2A992D}"/>
                  </a:ext>
                </a:extLst>
              </p:cNvPr>
              <p:cNvSpPr>
                <a:spLocks/>
              </p:cNvSpPr>
              <p:nvPr/>
            </p:nvSpPr>
            <p:spPr bwMode="auto">
              <a:xfrm>
                <a:off x="5343525" y="2019301"/>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6" name="Freeform 488">
                <a:extLst>
                  <a:ext uri="{FF2B5EF4-FFF2-40B4-BE49-F238E27FC236}">
                    <a16:creationId xmlns:a16="http://schemas.microsoft.com/office/drawing/2014/main" id="{34F55E1A-B14A-38D3-5A0D-825E33050E25}"/>
                  </a:ext>
                </a:extLst>
              </p:cNvPr>
              <p:cNvSpPr>
                <a:spLocks/>
              </p:cNvSpPr>
              <p:nvPr/>
            </p:nvSpPr>
            <p:spPr bwMode="auto">
              <a:xfrm>
                <a:off x="5343525"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sp>
            <p:nvSpPr>
              <p:cNvPr id="27" name="Oval 489">
                <a:extLst>
                  <a:ext uri="{FF2B5EF4-FFF2-40B4-BE49-F238E27FC236}">
                    <a16:creationId xmlns:a16="http://schemas.microsoft.com/office/drawing/2014/main" id="{5B58E302-EF9F-F309-A222-887087C2B827}"/>
                  </a:ext>
                </a:extLst>
              </p:cNvPr>
              <p:cNvSpPr>
                <a:spLocks noChangeArrowheads="1"/>
              </p:cNvSpPr>
              <p:nvPr/>
            </p:nvSpPr>
            <p:spPr bwMode="auto">
              <a:xfrm>
                <a:off x="5345113" y="1931988"/>
                <a:ext cx="74613" cy="746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grpSp>
      </p:grpSp>
      <p:sp>
        <p:nvSpPr>
          <p:cNvPr id="28" name="TextBox 48">
            <a:extLst>
              <a:ext uri="{FF2B5EF4-FFF2-40B4-BE49-F238E27FC236}">
                <a16:creationId xmlns:a16="http://schemas.microsoft.com/office/drawing/2014/main" id="{EC1B7F7D-B555-88B4-D577-1249E9F77098}"/>
              </a:ext>
            </a:extLst>
          </p:cNvPr>
          <p:cNvSpPr txBox="1"/>
          <p:nvPr/>
        </p:nvSpPr>
        <p:spPr>
          <a:xfrm>
            <a:off x="687879" y="4485890"/>
            <a:ext cx="5212080" cy="1069524"/>
          </a:xfrm>
          <a:prstGeom prst="rect">
            <a:avLst/>
          </a:prstGeom>
          <a:noFill/>
        </p:spPr>
        <p:txBody>
          <a:bodyPr wrap="square">
            <a:spAutoFit/>
          </a:bodyPr>
          <a:lstStyle/>
          <a:p>
            <a:pPr marL="171450" indent="-171450" algn="l">
              <a:spcBef>
                <a:spcPts val="300"/>
              </a:spcBef>
              <a:spcAft>
                <a:spcPts val="600"/>
              </a:spcAft>
              <a:buClr>
                <a:schemeClr val="tx1"/>
              </a:buClr>
              <a:buFont typeface="Arial" panose="020B0604020202020204" pitchFamily="34" charset="0"/>
              <a:buChar char="•"/>
            </a:pPr>
            <a:r>
              <a:rPr lang="zh-CN" altLang="en-US" sz="1400" b="1" i="0">
                <a:solidFill>
                  <a:srgbClr val="302D5C"/>
                </a:solidFill>
                <a:latin typeface="Arial"/>
                <a:ea typeface="STZhongsong"/>
              </a:rPr>
              <a:t>整体治疗费用可控</a:t>
            </a:r>
            <a:r>
              <a:rPr lang="zh-CN" altLang="en-US" sz="1400" b="0" i="0">
                <a:solidFill>
                  <a:schemeClr val="tx1"/>
                </a:solidFill>
                <a:latin typeface="Arial" panose="020B0604020202020204" pitchFamily="34" charset="0"/>
                <a:ea typeface="华文中宋" panose="02010600040101010101" pitchFamily="2" charset="-122"/>
              </a:rPr>
              <a:t>，符合“保基本”原则</a:t>
            </a:r>
            <a:endParaRPr lang="en-US" altLang="zh-CN" sz="1400" b="0" i="0">
              <a:solidFill>
                <a:schemeClr val="tx1"/>
              </a:solidFill>
              <a:latin typeface="Arial" panose="020B0604020202020204" pitchFamily="34" charset="0"/>
              <a:ea typeface="华文中宋" panose="02010600040101010101" pitchFamily="2" charset="-122"/>
            </a:endParaRPr>
          </a:p>
          <a:p>
            <a:pPr marL="171450" indent="-171450" algn="l">
              <a:spcBef>
                <a:spcPts val="300"/>
              </a:spcBef>
              <a:spcAft>
                <a:spcPts val="600"/>
              </a:spcAft>
              <a:buClr>
                <a:schemeClr val="tx1"/>
              </a:buClr>
              <a:buFont typeface="Arial" panose="020B0604020202020204" pitchFamily="34" charset="0"/>
              <a:buChar char="•"/>
            </a:pPr>
            <a:r>
              <a:rPr lang="zh-CN" altLang="en-US" sz="1400" b="0" i="0">
                <a:solidFill>
                  <a:schemeClr val="tx1"/>
                </a:solidFill>
                <a:latin typeface="Arial" panose="020B0604020202020204" pitchFamily="34" charset="0"/>
                <a:ea typeface="华文中宋" panose="02010600040101010101" pitchFamily="2" charset="-122"/>
              </a:rPr>
              <a:t>可通过用药，减轻患者神经及肝脏功能恶化的风险，降低肝移植的风险，</a:t>
            </a:r>
            <a:r>
              <a:rPr lang="zh-CN" altLang="en-US" sz="1400" b="1" i="0">
                <a:solidFill>
                  <a:srgbClr val="302D5C"/>
                </a:solidFill>
                <a:latin typeface="Arial" panose="020B0604020202020204" pitchFamily="34" charset="0"/>
                <a:ea typeface="华文中宋" panose="02010600040101010101" pitchFamily="2" charset="-122"/>
              </a:rPr>
              <a:t>减轻患者后续额外治疗的经济负担</a:t>
            </a:r>
            <a:r>
              <a:rPr lang="zh-CN" altLang="en-US" sz="1400" b="0" i="0">
                <a:solidFill>
                  <a:schemeClr val="tx1"/>
                </a:solidFill>
                <a:latin typeface="Arial" panose="020B0604020202020204" pitchFamily="34" charset="0"/>
                <a:ea typeface="华文中宋" panose="02010600040101010101" pitchFamily="2" charset="-122"/>
              </a:rPr>
              <a:t>，符合“保基本”原则</a:t>
            </a:r>
            <a:endParaRPr lang="en-US" altLang="zh-CN" sz="1400" b="0" i="0">
              <a:solidFill>
                <a:schemeClr val="tx1"/>
              </a:solidFill>
              <a:latin typeface="Arial" panose="020B0604020202020204" pitchFamily="34" charset="0"/>
              <a:ea typeface="华文中宋" panose="02010600040101010101" pitchFamily="2" charset="-122"/>
            </a:endParaRPr>
          </a:p>
        </p:txBody>
      </p:sp>
      <p:grpSp>
        <p:nvGrpSpPr>
          <p:cNvPr id="59" name="组合 58">
            <a:extLst>
              <a:ext uri="{FF2B5EF4-FFF2-40B4-BE49-F238E27FC236}">
                <a16:creationId xmlns:a16="http://schemas.microsoft.com/office/drawing/2014/main" id="{FD32581D-EE19-E891-7001-F51DAF7EECDF}"/>
              </a:ext>
            </a:extLst>
          </p:cNvPr>
          <p:cNvGrpSpPr/>
          <p:nvPr/>
        </p:nvGrpSpPr>
        <p:grpSpPr>
          <a:xfrm>
            <a:off x="6388544" y="3833027"/>
            <a:ext cx="5421086" cy="2356784"/>
            <a:chOff x="6313716" y="1282087"/>
            <a:chExt cx="5421086" cy="2356784"/>
          </a:xfrm>
        </p:grpSpPr>
        <p:sp>
          <p:nvSpPr>
            <p:cNvPr id="29" name="Rectangle: Rounded Corners 49">
              <a:extLst>
                <a:ext uri="{FF2B5EF4-FFF2-40B4-BE49-F238E27FC236}">
                  <a16:creationId xmlns:a16="http://schemas.microsoft.com/office/drawing/2014/main" id="{05AC9464-B992-904D-7148-518D0ABC3A5D}"/>
                </a:ext>
              </a:extLst>
            </p:cNvPr>
            <p:cNvSpPr/>
            <p:nvPr/>
          </p:nvSpPr>
          <p:spPr>
            <a:xfrm>
              <a:off x="6313716" y="1535751"/>
              <a:ext cx="5421086" cy="2103120"/>
            </a:xfrm>
            <a:prstGeom prst="roundRect">
              <a:avLst>
                <a:gd name="adj" fmla="val 3836"/>
              </a:avLst>
            </a:prstGeom>
            <a:solidFill>
              <a:schemeClr val="bg1"/>
            </a:solidFill>
            <a:ln w="19050">
              <a:solidFill>
                <a:srgbClr val="302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9">
              <a:extLst>
                <a:ext uri="{FF2B5EF4-FFF2-40B4-BE49-F238E27FC236}">
                  <a16:creationId xmlns:a16="http://schemas.microsoft.com/office/drawing/2014/main" id="{536ABB08-AA4F-E1EA-C7C2-C1F0D136EF9B}"/>
                </a:ext>
              </a:extLst>
            </p:cNvPr>
            <p:cNvGrpSpPr/>
            <p:nvPr/>
          </p:nvGrpSpPr>
          <p:grpSpPr>
            <a:xfrm>
              <a:off x="6534683" y="1282087"/>
              <a:ext cx="2560732" cy="548640"/>
              <a:chOff x="6561141" y="4005786"/>
              <a:chExt cx="2560732" cy="548640"/>
            </a:xfrm>
          </p:grpSpPr>
          <p:sp>
            <p:nvSpPr>
              <p:cNvPr id="33" name="Arrow: Pentagon 53">
                <a:extLst>
                  <a:ext uri="{FF2B5EF4-FFF2-40B4-BE49-F238E27FC236}">
                    <a16:creationId xmlns:a16="http://schemas.microsoft.com/office/drawing/2014/main" id="{A45789C5-DBF6-FFBA-D937-695A4373BD5C}"/>
                  </a:ext>
                </a:extLst>
              </p:cNvPr>
              <p:cNvSpPr/>
              <p:nvPr/>
            </p:nvSpPr>
            <p:spPr>
              <a:xfrm>
                <a:off x="6561553" y="4028888"/>
                <a:ext cx="2560320" cy="502436"/>
              </a:xfrm>
              <a:prstGeom prst="homePlat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Arial"/>
                    <a:ea typeface="华文中宋"/>
                    <a:cs typeface="+mn-cs"/>
                  </a:rPr>
                  <a:t>     临床易于管理</a:t>
                </a:r>
              </a:p>
            </p:txBody>
          </p:sp>
          <p:pic>
            <p:nvPicPr>
              <p:cNvPr id="34" name="Graphic 54">
                <a:extLst>
                  <a:ext uri="{FF2B5EF4-FFF2-40B4-BE49-F238E27FC236}">
                    <a16:creationId xmlns:a16="http://schemas.microsoft.com/office/drawing/2014/main" id="{6F9AC712-93E7-ADDB-E682-938274047E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61141" y="4005786"/>
                <a:ext cx="548640" cy="548640"/>
              </a:xfrm>
              <a:prstGeom prst="rect">
                <a:avLst/>
              </a:prstGeom>
            </p:spPr>
          </p:pic>
        </p:grpSp>
      </p:grpSp>
      <p:grpSp>
        <p:nvGrpSpPr>
          <p:cNvPr id="43" name="组合 42">
            <a:extLst>
              <a:ext uri="{FF2B5EF4-FFF2-40B4-BE49-F238E27FC236}">
                <a16:creationId xmlns:a16="http://schemas.microsoft.com/office/drawing/2014/main" id="{93D4EDE5-73FC-7796-75D0-511EF0FADEE3}"/>
              </a:ext>
            </a:extLst>
          </p:cNvPr>
          <p:cNvGrpSpPr/>
          <p:nvPr/>
        </p:nvGrpSpPr>
        <p:grpSpPr>
          <a:xfrm>
            <a:off x="589177" y="1292484"/>
            <a:ext cx="5421086" cy="2343256"/>
            <a:chOff x="6313716" y="3835782"/>
            <a:chExt cx="5421086" cy="2343256"/>
          </a:xfrm>
        </p:grpSpPr>
        <p:sp>
          <p:nvSpPr>
            <p:cNvPr id="31" name="Rectangle: Rounded Corners 52">
              <a:extLst>
                <a:ext uri="{FF2B5EF4-FFF2-40B4-BE49-F238E27FC236}">
                  <a16:creationId xmlns:a16="http://schemas.microsoft.com/office/drawing/2014/main" id="{8FFA90CD-AA49-1F81-1D44-A28FCAB8BBCE}"/>
                </a:ext>
              </a:extLst>
            </p:cNvPr>
            <p:cNvSpPr/>
            <p:nvPr/>
          </p:nvSpPr>
          <p:spPr>
            <a:xfrm>
              <a:off x="6313716" y="4075918"/>
              <a:ext cx="5421086" cy="2103120"/>
            </a:xfrm>
            <a:prstGeom prst="roundRect">
              <a:avLst>
                <a:gd name="adj" fmla="val 3836"/>
              </a:avLst>
            </a:prstGeom>
            <a:solidFill>
              <a:schemeClr val="bg1"/>
            </a:solidFill>
            <a:ln w="19050">
              <a:solidFill>
                <a:srgbClr val="302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7">
              <a:extLst>
                <a:ext uri="{FF2B5EF4-FFF2-40B4-BE49-F238E27FC236}">
                  <a16:creationId xmlns:a16="http://schemas.microsoft.com/office/drawing/2014/main" id="{10E9ED85-F1F5-0807-1EB9-04544A34307A}"/>
                </a:ext>
              </a:extLst>
            </p:cNvPr>
            <p:cNvGrpSpPr/>
            <p:nvPr/>
          </p:nvGrpSpPr>
          <p:grpSpPr>
            <a:xfrm>
              <a:off x="6534683" y="3835782"/>
              <a:ext cx="2560320" cy="505124"/>
              <a:chOff x="705037" y="1284461"/>
              <a:chExt cx="2560320" cy="505124"/>
            </a:xfrm>
          </p:grpSpPr>
          <p:sp>
            <p:nvSpPr>
              <p:cNvPr id="36" name="Arrow: Pentagon 18">
                <a:extLst>
                  <a:ext uri="{FF2B5EF4-FFF2-40B4-BE49-F238E27FC236}">
                    <a16:creationId xmlns:a16="http://schemas.microsoft.com/office/drawing/2014/main" id="{279AE2DA-F27A-42AE-9573-0ED80AFDB2EE}"/>
                  </a:ext>
                </a:extLst>
              </p:cNvPr>
              <p:cNvSpPr/>
              <p:nvPr/>
            </p:nvSpPr>
            <p:spPr>
              <a:xfrm>
                <a:off x="705037" y="1284461"/>
                <a:ext cx="2560320" cy="502436"/>
              </a:xfrm>
              <a:prstGeom prst="homePlat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rgbClr val="FFFFFF"/>
                    </a:solidFill>
                    <a:effectLst/>
                    <a:uLnTx/>
                    <a:uFillTx/>
                    <a:latin typeface="Arial"/>
                    <a:ea typeface="华文中宋"/>
                    <a:cs typeface="+mn-cs"/>
                  </a:rPr>
                  <a:t>     对公共健康的影响</a:t>
                </a:r>
              </a:p>
            </p:txBody>
          </p:sp>
          <p:pic>
            <p:nvPicPr>
              <p:cNvPr id="37" name="Graphic 20">
                <a:extLst>
                  <a:ext uri="{FF2B5EF4-FFF2-40B4-BE49-F238E27FC236}">
                    <a16:creationId xmlns:a16="http://schemas.microsoft.com/office/drawing/2014/main" id="{122F5AB8-ACF5-6BB1-A41F-B4E7B61DD6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5038" y="1286665"/>
                <a:ext cx="502920" cy="502920"/>
              </a:xfrm>
              <a:prstGeom prst="rect">
                <a:avLst/>
              </a:prstGeom>
            </p:spPr>
          </p:pic>
        </p:grpSp>
      </p:grpSp>
      <p:grpSp>
        <p:nvGrpSpPr>
          <p:cNvPr id="42" name="组合 41">
            <a:extLst>
              <a:ext uri="{FF2B5EF4-FFF2-40B4-BE49-F238E27FC236}">
                <a16:creationId xmlns:a16="http://schemas.microsoft.com/office/drawing/2014/main" id="{CBF6B46B-2EBF-4BFC-5A82-0C1C65ABEDDA}"/>
              </a:ext>
            </a:extLst>
          </p:cNvPr>
          <p:cNvGrpSpPr/>
          <p:nvPr/>
        </p:nvGrpSpPr>
        <p:grpSpPr>
          <a:xfrm>
            <a:off x="6388544" y="1286335"/>
            <a:ext cx="5421086" cy="2359159"/>
            <a:chOff x="457200" y="1282087"/>
            <a:chExt cx="5421086" cy="2359159"/>
          </a:xfrm>
        </p:grpSpPr>
        <p:sp>
          <p:nvSpPr>
            <p:cNvPr id="4" name="Rectangle: Rounded Corners 8">
              <a:extLst>
                <a:ext uri="{FF2B5EF4-FFF2-40B4-BE49-F238E27FC236}">
                  <a16:creationId xmlns:a16="http://schemas.microsoft.com/office/drawing/2014/main" id="{9591AD9B-1A2C-ABAD-30C5-E40DE0D5938F}"/>
                </a:ext>
              </a:extLst>
            </p:cNvPr>
            <p:cNvSpPr/>
            <p:nvPr/>
          </p:nvSpPr>
          <p:spPr>
            <a:xfrm>
              <a:off x="457200" y="1538126"/>
              <a:ext cx="5421086" cy="2103120"/>
            </a:xfrm>
            <a:prstGeom prst="roundRect">
              <a:avLst>
                <a:gd name="adj" fmla="val 3836"/>
              </a:avLst>
            </a:prstGeom>
            <a:solidFill>
              <a:schemeClr val="bg1"/>
            </a:solidFill>
            <a:ln w="19050">
              <a:solidFill>
                <a:srgbClr val="302D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21">
              <a:extLst>
                <a:ext uri="{FF2B5EF4-FFF2-40B4-BE49-F238E27FC236}">
                  <a16:creationId xmlns:a16="http://schemas.microsoft.com/office/drawing/2014/main" id="{0D024B05-F39A-812E-9C58-8E967D4357D7}"/>
                </a:ext>
              </a:extLst>
            </p:cNvPr>
            <p:cNvGrpSpPr/>
            <p:nvPr/>
          </p:nvGrpSpPr>
          <p:grpSpPr>
            <a:xfrm>
              <a:off x="705037" y="1282087"/>
              <a:ext cx="2560320" cy="502436"/>
              <a:chOff x="6561553" y="1282087"/>
              <a:chExt cx="2560320" cy="502436"/>
            </a:xfrm>
          </p:grpSpPr>
          <p:sp>
            <p:nvSpPr>
              <p:cNvPr id="39" name="Arrow: Pentagon 23">
                <a:extLst>
                  <a:ext uri="{FF2B5EF4-FFF2-40B4-BE49-F238E27FC236}">
                    <a16:creationId xmlns:a16="http://schemas.microsoft.com/office/drawing/2014/main" id="{928CF534-0EB4-CBC8-FBDE-27BA8E5DDBB6}"/>
                  </a:ext>
                </a:extLst>
              </p:cNvPr>
              <p:cNvSpPr/>
              <p:nvPr/>
            </p:nvSpPr>
            <p:spPr>
              <a:xfrm>
                <a:off x="6561553" y="1282087"/>
                <a:ext cx="2560320" cy="502436"/>
              </a:xfrm>
              <a:prstGeom prst="homePlat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FFFF"/>
                    </a:solidFill>
                    <a:effectLst/>
                    <a:uLnTx/>
                    <a:uFillTx/>
                    <a:latin typeface="Arial"/>
                    <a:ea typeface="华文中宋"/>
                    <a:cs typeface="+mn-cs"/>
                  </a:rPr>
                  <a:t>     弥补目录短板</a:t>
                </a:r>
              </a:p>
            </p:txBody>
          </p:sp>
          <p:sp>
            <p:nvSpPr>
              <p:cNvPr id="40" name="Freeform 1174">
                <a:extLst>
                  <a:ext uri="{FF2B5EF4-FFF2-40B4-BE49-F238E27FC236}">
                    <a16:creationId xmlns:a16="http://schemas.microsoft.com/office/drawing/2014/main" id="{50455094-FE94-E89E-E44D-7785140B887A}"/>
                  </a:ext>
                </a:extLst>
              </p:cNvPr>
              <p:cNvSpPr>
                <a:spLocks noEditPoints="1"/>
              </p:cNvSpPr>
              <p:nvPr/>
            </p:nvSpPr>
            <p:spPr bwMode="auto">
              <a:xfrm>
                <a:off x="6746494" y="1350593"/>
                <a:ext cx="363287" cy="375064"/>
              </a:xfrm>
              <a:custGeom>
                <a:avLst/>
                <a:gdLst>
                  <a:gd name="T0" fmla="*/ 19 w 203"/>
                  <a:gd name="T1" fmla="*/ 19 h 203"/>
                  <a:gd name="T2" fmla="*/ 18 w 203"/>
                  <a:gd name="T3" fmla="*/ 85 h 203"/>
                  <a:gd name="T4" fmla="*/ 114 w 203"/>
                  <a:gd name="T5" fmla="*/ 181 h 203"/>
                  <a:gd name="T6" fmla="*/ 184 w 203"/>
                  <a:gd name="T7" fmla="*/ 184 h 203"/>
                  <a:gd name="T8" fmla="*/ 181 w 203"/>
                  <a:gd name="T9" fmla="*/ 113 h 203"/>
                  <a:gd name="T10" fmla="*/ 85 w 203"/>
                  <a:gd name="T11" fmla="*/ 17 h 203"/>
                  <a:gd name="T12" fmla="*/ 19 w 203"/>
                  <a:gd name="T13" fmla="*/ 19 h 203"/>
                  <a:gd name="T14" fmla="*/ 169 w 203"/>
                  <a:gd name="T15" fmla="*/ 119 h 203"/>
                  <a:gd name="T16" fmla="*/ 184 w 203"/>
                  <a:gd name="T17" fmla="*/ 149 h 203"/>
                  <a:gd name="T18" fmla="*/ 175 w 203"/>
                  <a:gd name="T19" fmla="*/ 174 h 203"/>
                  <a:gd name="T20" fmla="*/ 150 w 203"/>
                  <a:gd name="T21" fmla="*/ 184 h 203"/>
                  <a:gd name="T22" fmla="*/ 119 w 203"/>
                  <a:gd name="T23" fmla="*/ 169 h 203"/>
                  <a:gd name="T24" fmla="*/ 76 w 203"/>
                  <a:gd name="T25" fmla="*/ 125 h 203"/>
                  <a:gd name="T26" fmla="*/ 126 w 203"/>
                  <a:gd name="T27" fmla="*/ 76 h 203"/>
                  <a:gd name="T28" fmla="*/ 169 w 203"/>
                  <a:gd name="T29" fmla="*/ 11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3">
                    <a:moveTo>
                      <a:pt x="19" y="19"/>
                    </a:moveTo>
                    <a:cubicBezTo>
                      <a:pt x="0" y="38"/>
                      <a:pt x="1" y="68"/>
                      <a:pt x="18" y="85"/>
                    </a:cubicBezTo>
                    <a:cubicBezTo>
                      <a:pt x="114" y="181"/>
                      <a:pt x="114" y="181"/>
                      <a:pt x="114" y="181"/>
                    </a:cubicBezTo>
                    <a:cubicBezTo>
                      <a:pt x="135" y="202"/>
                      <a:pt x="165" y="203"/>
                      <a:pt x="184" y="184"/>
                    </a:cubicBezTo>
                    <a:cubicBezTo>
                      <a:pt x="203" y="165"/>
                      <a:pt x="203" y="135"/>
                      <a:pt x="181" y="113"/>
                    </a:cubicBezTo>
                    <a:cubicBezTo>
                      <a:pt x="85" y="17"/>
                      <a:pt x="85" y="17"/>
                      <a:pt x="85" y="17"/>
                    </a:cubicBezTo>
                    <a:cubicBezTo>
                      <a:pt x="69" y="1"/>
                      <a:pt x="38" y="0"/>
                      <a:pt x="19" y="19"/>
                    </a:cubicBezTo>
                    <a:moveTo>
                      <a:pt x="169" y="119"/>
                    </a:moveTo>
                    <a:cubicBezTo>
                      <a:pt x="181" y="131"/>
                      <a:pt x="184" y="140"/>
                      <a:pt x="184" y="149"/>
                    </a:cubicBezTo>
                    <a:cubicBezTo>
                      <a:pt x="184" y="159"/>
                      <a:pt x="181" y="167"/>
                      <a:pt x="175" y="174"/>
                    </a:cubicBezTo>
                    <a:cubicBezTo>
                      <a:pt x="168" y="181"/>
                      <a:pt x="159" y="184"/>
                      <a:pt x="150" y="184"/>
                    </a:cubicBezTo>
                    <a:cubicBezTo>
                      <a:pt x="140" y="184"/>
                      <a:pt x="131" y="180"/>
                      <a:pt x="119" y="169"/>
                    </a:cubicBezTo>
                    <a:cubicBezTo>
                      <a:pt x="76" y="125"/>
                      <a:pt x="76" y="125"/>
                      <a:pt x="76" y="125"/>
                    </a:cubicBezTo>
                    <a:cubicBezTo>
                      <a:pt x="126" y="76"/>
                      <a:pt x="126" y="76"/>
                      <a:pt x="126" y="76"/>
                    </a:cubicBezTo>
                    <a:lnTo>
                      <a:pt x="169" y="11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sz="2000">
                  <a:latin typeface="微软雅黑" panose="020B0503020204020204" pitchFamily="34" charset="-122"/>
                  <a:ea typeface="微软雅黑" panose="020B0503020204020204" pitchFamily="34" charset="-122"/>
                </a:endParaRPr>
              </a:p>
            </p:txBody>
          </p:sp>
        </p:grpSp>
      </p:grpSp>
      <p:sp>
        <p:nvSpPr>
          <p:cNvPr id="11" name="Rectangle: Top Corners Rounded 10">
            <a:extLst>
              <a:ext uri="{FF2B5EF4-FFF2-40B4-BE49-F238E27FC236}">
                <a16:creationId xmlns:a16="http://schemas.microsoft.com/office/drawing/2014/main" id="{53DF160C-DEBD-DF69-4E12-536F2546CDBF}"/>
              </a:ext>
            </a:extLst>
          </p:cNvPr>
          <p:cNvSpPr/>
          <p:nvPr/>
        </p:nvSpPr>
        <p:spPr>
          <a:xfrm rot="5400000">
            <a:off x="-365632" y="1580599"/>
            <a:ext cx="1103563" cy="380765"/>
          </a:xfrm>
          <a:prstGeom prst="round2SameRect">
            <a:avLst>
              <a:gd name="adj1" fmla="val 44429"/>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err="1"/>
          </a:p>
        </p:txBody>
      </p:sp>
      <p:sp>
        <p:nvSpPr>
          <p:cNvPr id="44" name="Rectangle: Top Corners Rounded 43">
            <a:extLst>
              <a:ext uri="{FF2B5EF4-FFF2-40B4-BE49-F238E27FC236}">
                <a16:creationId xmlns:a16="http://schemas.microsoft.com/office/drawing/2014/main" id="{B9D81AA3-FA10-62F9-FE44-22FB8E2E0E43}"/>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err="1"/>
          </a:p>
        </p:txBody>
      </p:sp>
      <p:sp>
        <p:nvSpPr>
          <p:cNvPr id="45" name="Rectangle: Top Corners Rounded 44">
            <a:extLst>
              <a:ext uri="{FF2B5EF4-FFF2-40B4-BE49-F238E27FC236}">
                <a16:creationId xmlns:a16="http://schemas.microsoft.com/office/drawing/2014/main" id="{6D8BEDF4-AEE6-6367-5333-7CD9C5949AAC}"/>
              </a:ext>
            </a:extLst>
          </p:cNvPr>
          <p:cNvSpPr/>
          <p:nvPr/>
        </p:nvSpPr>
        <p:spPr>
          <a:xfrm rot="5400000">
            <a:off x="-227354" y="5506020"/>
            <a:ext cx="843329" cy="380765"/>
          </a:xfrm>
          <a:prstGeom prst="round2SameRect">
            <a:avLst>
              <a:gd name="adj1" fmla="val 39092"/>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err="1"/>
          </a:p>
        </p:txBody>
      </p:sp>
      <p:sp>
        <p:nvSpPr>
          <p:cNvPr id="6" name="TextBox 13">
            <a:extLst>
              <a:ext uri="{FF2B5EF4-FFF2-40B4-BE49-F238E27FC236}">
                <a16:creationId xmlns:a16="http://schemas.microsoft.com/office/drawing/2014/main" id="{79DFBE8F-D76F-C1CC-4B14-A098608C1392}"/>
              </a:ext>
            </a:extLst>
          </p:cNvPr>
          <p:cNvSpPr txBox="1"/>
          <p:nvPr/>
        </p:nvSpPr>
        <p:spPr>
          <a:xfrm>
            <a:off x="6412417" y="1930377"/>
            <a:ext cx="5212080" cy="1615827"/>
          </a:xfrm>
          <a:prstGeom prst="rect">
            <a:avLst/>
          </a:prstGeom>
          <a:noFill/>
        </p:spPr>
        <p:txBody>
          <a:bodyPr wrap="square">
            <a:spAutoFit/>
          </a:bodyPr>
          <a:lstStyle/>
          <a:p>
            <a:pPr marL="171450" indent="-171450">
              <a:spcBef>
                <a:spcPts val="300"/>
              </a:spcBef>
              <a:spcAft>
                <a:spcPts val="600"/>
              </a:spcAft>
              <a:buClr>
                <a:schemeClr val="tx1"/>
              </a:buClr>
              <a:buFont typeface="Arial" panose="020B0604020202020204" pitchFamily="34" charset="0"/>
              <a:buChar char="•"/>
            </a:pPr>
            <a:r>
              <a:rPr lang="zh-CN" altLang="en-US" sz="1400" dirty="0">
                <a:latin typeface="Arial"/>
                <a:ea typeface="STZhongsong"/>
              </a:rPr>
              <a:t>被列入</a:t>
            </a:r>
            <a:r>
              <a:rPr lang="en-US" altLang="zh-CN" sz="1400" dirty="0">
                <a:latin typeface="Arial"/>
                <a:ea typeface="STZhongsong"/>
              </a:rPr>
              <a:t>《</a:t>
            </a:r>
            <a:r>
              <a:rPr lang="zh-CN" altLang="en-US" sz="1400" dirty="0">
                <a:latin typeface="Arial"/>
                <a:ea typeface="STZhongsong"/>
              </a:rPr>
              <a:t>第一批罕见病目录</a:t>
            </a:r>
            <a:r>
              <a:rPr lang="en-US" altLang="zh-CN" sz="1400" dirty="0">
                <a:latin typeface="Arial"/>
                <a:ea typeface="STZhongsong"/>
              </a:rPr>
              <a:t>》</a:t>
            </a:r>
            <a:r>
              <a:rPr lang="zh-CN" altLang="en-US" sz="1400" dirty="0">
                <a:latin typeface="Arial"/>
                <a:ea typeface="STZhongsong"/>
              </a:rPr>
              <a:t>（目录编号：</a:t>
            </a:r>
            <a:r>
              <a:rPr lang="en-US" altLang="zh-CN" sz="1400" dirty="0">
                <a:latin typeface="Arial"/>
                <a:ea typeface="STZhongsong"/>
              </a:rPr>
              <a:t>37</a:t>
            </a:r>
            <a:r>
              <a:rPr lang="zh-CN" altLang="en-US" sz="1400" dirty="0">
                <a:latin typeface="Arial"/>
                <a:ea typeface="STZhongsong"/>
              </a:rPr>
              <a:t>）</a:t>
            </a:r>
            <a:endParaRPr lang="en-US" altLang="zh-CN" sz="1400" dirty="0">
              <a:latin typeface="Arial"/>
              <a:ea typeface="STZhongsong"/>
            </a:endParaRPr>
          </a:p>
          <a:p>
            <a:pPr marL="171450" indent="-171450">
              <a:spcBef>
                <a:spcPts val="300"/>
              </a:spcBef>
              <a:spcAft>
                <a:spcPts val="600"/>
              </a:spcAft>
              <a:buClr>
                <a:schemeClr val="tx1"/>
              </a:buClr>
              <a:buFont typeface="Arial" panose="020B0604020202020204" pitchFamily="34" charset="0"/>
              <a:buChar char="•"/>
            </a:pPr>
            <a:r>
              <a:rPr lang="zh-CN" altLang="en-US" sz="1400" dirty="0">
                <a:latin typeface="Arial" panose="020B0604020202020204" pitchFamily="34" charset="0"/>
                <a:ea typeface="华文中宋" panose="02010600040101010101" pitchFamily="2" charset="-122"/>
              </a:rPr>
              <a:t>目前，对于青霉胺不耐受的患者，国际指南中推荐的其他治疗并不可用；本品为</a:t>
            </a:r>
            <a:r>
              <a:rPr lang="zh-CN" altLang="en-US" sz="1400" b="1" dirty="0">
                <a:solidFill>
                  <a:srgbClr val="302D5C"/>
                </a:solidFill>
                <a:latin typeface="Arial"/>
                <a:ea typeface="STZhongsong"/>
              </a:rPr>
              <a:t>首个</a:t>
            </a:r>
            <a:r>
              <a:rPr lang="zh-CN" altLang="en-US" sz="1400" dirty="0">
                <a:latin typeface="Arial" panose="020B0604020202020204" pitchFamily="34" charset="0"/>
                <a:ea typeface="华文中宋" panose="02010600040101010101" pitchFamily="2" charset="-122"/>
              </a:rPr>
              <a:t>在</a:t>
            </a:r>
            <a:r>
              <a:rPr lang="zh-CN" altLang="en-US" sz="1400" b="0" i="0" dirty="0">
                <a:latin typeface="Arial" panose="020B0604020202020204" pitchFamily="34" charset="0"/>
                <a:ea typeface="华文中宋" panose="02010600040101010101" pitchFamily="2" charset="-122"/>
              </a:rPr>
              <a:t>国内获批用于</a:t>
            </a:r>
            <a:r>
              <a:rPr lang="zh-CN" altLang="en-US" sz="1400" dirty="0">
                <a:latin typeface="Arial" panose="020B0604020202020204" pitchFamily="34" charset="0"/>
                <a:ea typeface="华文中宋" panose="02010600040101010101" pitchFamily="2" charset="-122"/>
              </a:rPr>
              <a:t>治疗不耐受青霉胺治疗的威尔逊病的铜螯合剂</a:t>
            </a:r>
            <a:r>
              <a:rPr lang="zh-CN" altLang="en-US" sz="1400" b="0" i="0" dirty="0">
                <a:latin typeface="Arial" panose="020B0604020202020204" pitchFamily="34" charset="0"/>
                <a:ea typeface="华文中宋" panose="02010600040101010101" pitchFamily="2" charset="-122"/>
              </a:rPr>
              <a:t>，</a:t>
            </a:r>
            <a:r>
              <a:rPr lang="zh-CN" altLang="en-US" sz="1400" b="1" dirty="0">
                <a:solidFill>
                  <a:srgbClr val="302D5C"/>
                </a:solidFill>
                <a:latin typeface="Arial"/>
                <a:ea typeface="STZhongsong"/>
              </a:rPr>
              <a:t>弥补了该罕见病人群的治疗空白</a:t>
            </a:r>
            <a:endParaRPr lang="zh-CN" altLang="en-US" sz="1400" b="0" i="0" dirty="0">
              <a:solidFill>
                <a:srgbClr val="302D5C"/>
              </a:solidFill>
              <a:latin typeface="Arial" panose="020B0604020202020204" pitchFamily="34" charset="0"/>
              <a:ea typeface="华文中宋" panose="02010600040101010101" pitchFamily="2" charset="-122"/>
            </a:endParaRPr>
          </a:p>
          <a:p>
            <a:pPr marL="171450" indent="-171450" algn="l">
              <a:spcBef>
                <a:spcPts val="300"/>
              </a:spcBef>
              <a:spcAft>
                <a:spcPts val="600"/>
              </a:spcAft>
              <a:buClr>
                <a:schemeClr val="tx1"/>
              </a:buClr>
              <a:buFont typeface="Arial" panose="020B0604020202020204" pitchFamily="34" charset="0"/>
              <a:buChar char="•"/>
            </a:pPr>
            <a:r>
              <a:rPr lang="zh-CN" altLang="en-US" sz="1400" b="1" dirty="0">
                <a:solidFill>
                  <a:srgbClr val="302D5C"/>
                </a:solidFill>
                <a:latin typeface="Arial"/>
                <a:ea typeface="STZhongsong"/>
              </a:rPr>
              <a:t>保障儿童用药</a:t>
            </a:r>
            <a:r>
              <a:rPr lang="zh-CN" altLang="en-US" sz="1400" b="0" i="0" dirty="0">
                <a:latin typeface="Arial" panose="020B0604020202020204" pitchFamily="34" charset="0"/>
                <a:ea typeface="华文中宋" panose="02010600040101010101" pitchFamily="2" charset="-122"/>
              </a:rPr>
              <a:t>，为儿童患者提供更有效、</a:t>
            </a:r>
            <a:r>
              <a:rPr lang="zh-CN" altLang="en-US" sz="1400" dirty="0">
                <a:latin typeface="Arial" panose="020B0604020202020204" pitchFamily="34" charset="0"/>
                <a:ea typeface="华文中宋" panose="02010600040101010101" pitchFamily="2" charset="-122"/>
              </a:rPr>
              <a:t>安全、便利性</a:t>
            </a:r>
            <a:r>
              <a:rPr lang="zh-CN" altLang="en-US" sz="1400" b="0" i="0" dirty="0">
                <a:latin typeface="Arial" panose="020B0604020202020204" pitchFamily="34" charset="0"/>
                <a:ea typeface="华文中宋" panose="02010600040101010101" pitchFamily="2" charset="-122"/>
              </a:rPr>
              <a:t>的治疗选择</a:t>
            </a:r>
            <a:endParaRPr lang="en-US" altLang="zh-CN" sz="1400" b="0" i="0" dirty="0">
              <a:latin typeface="Arial" panose="020B0604020202020204" pitchFamily="34" charset="0"/>
              <a:ea typeface="华文中宋" panose="02010600040101010101" pitchFamily="2" charset="-122"/>
            </a:endParaRPr>
          </a:p>
        </p:txBody>
      </p:sp>
      <p:sp>
        <p:nvSpPr>
          <p:cNvPr id="7" name="TextBox 48">
            <a:extLst>
              <a:ext uri="{FF2B5EF4-FFF2-40B4-BE49-F238E27FC236}">
                <a16:creationId xmlns:a16="http://schemas.microsoft.com/office/drawing/2014/main" id="{C36AE853-F9CF-F9F6-48BA-80C5E7F4E71D}"/>
              </a:ext>
            </a:extLst>
          </p:cNvPr>
          <p:cNvSpPr txBox="1"/>
          <p:nvPr/>
        </p:nvSpPr>
        <p:spPr>
          <a:xfrm>
            <a:off x="6424019" y="4531135"/>
            <a:ext cx="5212080" cy="1400383"/>
          </a:xfrm>
          <a:prstGeom prst="rect">
            <a:avLst/>
          </a:prstGeom>
          <a:noFill/>
        </p:spPr>
        <p:txBody>
          <a:bodyPr wrap="square">
            <a:spAutoFit/>
          </a:bodyPr>
          <a:lstStyle/>
          <a:p>
            <a:pPr marL="171450" indent="-171450" algn="l">
              <a:spcBef>
                <a:spcPts val="300"/>
              </a:spcBef>
              <a:spcAft>
                <a:spcPts val="600"/>
              </a:spcAft>
              <a:buClr>
                <a:schemeClr val="tx1"/>
              </a:buClr>
              <a:buFont typeface="Arial" panose="020B0604020202020204" pitchFamily="34" charset="0"/>
              <a:buChar char="•"/>
            </a:pPr>
            <a:r>
              <a:rPr lang="zh-CN" altLang="en-US" sz="1400" b="0" i="0">
                <a:solidFill>
                  <a:schemeClr val="tx1"/>
                </a:solidFill>
                <a:latin typeface="Arial" panose="020B0604020202020204" pitchFamily="34" charset="0"/>
                <a:ea typeface="华文中宋" panose="02010600040101010101" pitchFamily="2" charset="-122"/>
              </a:rPr>
              <a:t>适应症明确，目标患者人群明确，诊疗标准清晰，临床路径较清楚</a:t>
            </a:r>
            <a:endParaRPr lang="en-US" altLang="zh-CN" sz="1400" b="0" i="0">
              <a:solidFill>
                <a:schemeClr val="tx1"/>
              </a:solidFill>
              <a:latin typeface="Arial" panose="020B0604020202020204" pitchFamily="34" charset="0"/>
              <a:ea typeface="华文中宋" panose="02010600040101010101" pitchFamily="2" charset="-122"/>
            </a:endParaRPr>
          </a:p>
          <a:p>
            <a:pPr marL="171450" indent="-171450" algn="l">
              <a:spcBef>
                <a:spcPts val="300"/>
              </a:spcBef>
              <a:spcAft>
                <a:spcPts val="600"/>
              </a:spcAft>
              <a:buClr>
                <a:schemeClr val="tx1"/>
              </a:buClr>
              <a:buFont typeface="Arial" panose="020B0604020202020204" pitchFamily="34" charset="0"/>
              <a:buChar char="•"/>
            </a:pPr>
            <a:r>
              <a:rPr lang="zh-CN" altLang="en-US" sz="1400" b="0" i="0">
                <a:solidFill>
                  <a:schemeClr val="tx1"/>
                </a:solidFill>
                <a:latin typeface="Arial" panose="020B0604020202020204" pitchFamily="34" charset="0"/>
                <a:ea typeface="华文中宋" panose="02010600040101010101" pitchFamily="2" charset="-122"/>
              </a:rPr>
              <a:t>临床管理难度较小</a:t>
            </a:r>
            <a:r>
              <a:rPr lang="zh-CN" altLang="en-US" sz="1400">
                <a:latin typeface="Arial" panose="020B0604020202020204" pitchFamily="34" charset="0"/>
                <a:ea typeface="华文中宋" panose="02010600040101010101" pitchFamily="2" charset="-122"/>
              </a:rPr>
              <a:t>，</a:t>
            </a:r>
            <a:r>
              <a:rPr lang="zh-CN" altLang="en-US" sz="1400" b="1" i="0">
                <a:solidFill>
                  <a:schemeClr val="accent1"/>
                </a:solidFill>
                <a:latin typeface="Arial" panose="020B0604020202020204" pitchFamily="34" charset="0"/>
                <a:ea typeface="华文中宋" panose="02010600040101010101" pitchFamily="2" charset="-122"/>
              </a:rPr>
              <a:t>无临床滥用或超说明书用药的风险</a:t>
            </a:r>
            <a:endParaRPr lang="en-US" altLang="zh-CN" sz="1400" b="1" i="0">
              <a:solidFill>
                <a:schemeClr val="accent1"/>
              </a:solidFill>
              <a:latin typeface="Arial" panose="020B0604020202020204" pitchFamily="34" charset="0"/>
              <a:ea typeface="华文中宋" panose="02010600040101010101" pitchFamily="2" charset="-122"/>
            </a:endParaRPr>
          </a:p>
          <a:p>
            <a:pPr marL="171450" indent="-171450" algn="l">
              <a:spcBef>
                <a:spcPts val="300"/>
              </a:spcBef>
              <a:spcAft>
                <a:spcPts val="600"/>
              </a:spcAft>
              <a:buClr>
                <a:schemeClr val="tx1"/>
              </a:buClr>
              <a:buFont typeface="Arial" panose="020B0604020202020204" pitchFamily="34" charset="0"/>
              <a:buChar char="•"/>
            </a:pPr>
            <a:r>
              <a:rPr lang="zh-CN" altLang="en-US" sz="1400">
                <a:latin typeface="Arial" panose="020B0604020202020204" pitchFamily="34" charset="0"/>
                <a:ea typeface="华文中宋" panose="02010600040101010101" pitchFamily="2" charset="-122"/>
              </a:rPr>
              <a:t>本品为在室温下稳定的</a:t>
            </a:r>
            <a:r>
              <a:rPr lang="zh-CN" altLang="en-US" sz="1400" b="1">
                <a:solidFill>
                  <a:schemeClr val="accent1"/>
                </a:solidFill>
                <a:latin typeface="Arial" panose="020B0604020202020204" pitchFamily="34" charset="0"/>
                <a:ea typeface="华文中宋" panose="02010600040101010101" pitchFamily="2" charset="-122"/>
              </a:rPr>
              <a:t>口服剂型，给药及使用便利</a:t>
            </a:r>
            <a:r>
              <a:rPr lang="zh-CN" altLang="en-US" sz="1400">
                <a:latin typeface="Arial" panose="020B0604020202020204" pitchFamily="34" charset="0"/>
                <a:ea typeface="华文中宋" panose="02010600040101010101" pitchFamily="2" charset="-122"/>
              </a:rPr>
              <a:t>，且</a:t>
            </a:r>
            <a:r>
              <a:rPr lang="zh-CN" altLang="en-US" sz="1400" b="1">
                <a:solidFill>
                  <a:schemeClr val="accent1"/>
                </a:solidFill>
                <a:latin typeface="Arial" panose="020B0604020202020204" pitchFamily="34" charset="0"/>
                <a:ea typeface="华文中宋" panose="02010600040101010101" pitchFamily="2" charset="-122"/>
              </a:rPr>
              <a:t>无需住院治疗</a:t>
            </a:r>
            <a:r>
              <a:rPr lang="zh-CN" altLang="en-US" sz="1400">
                <a:latin typeface="Arial" panose="020B0604020202020204" pitchFamily="34" charset="0"/>
                <a:ea typeface="华文中宋" panose="02010600040101010101" pitchFamily="2" charset="-122"/>
              </a:rPr>
              <a:t>，可改善</a:t>
            </a:r>
            <a:r>
              <a:rPr lang="zh-CN" altLang="en-US" sz="1400" b="1">
                <a:solidFill>
                  <a:schemeClr val="accent1"/>
                </a:solidFill>
                <a:latin typeface="Arial" panose="020B0604020202020204" pitchFamily="34" charset="0"/>
                <a:ea typeface="华文中宋" panose="02010600040101010101" pitchFamily="2" charset="-122"/>
              </a:rPr>
              <a:t>患者依从性</a:t>
            </a:r>
          </a:p>
        </p:txBody>
      </p:sp>
      <p:sp>
        <p:nvSpPr>
          <p:cNvPr id="5" name="TextBox 48">
            <a:extLst>
              <a:ext uri="{FF2B5EF4-FFF2-40B4-BE49-F238E27FC236}">
                <a16:creationId xmlns:a16="http://schemas.microsoft.com/office/drawing/2014/main" id="{3FF96C72-679B-27F4-5439-FFC0AA74F261}"/>
              </a:ext>
            </a:extLst>
          </p:cNvPr>
          <p:cNvSpPr txBox="1"/>
          <p:nvPr/>
        </p:nvSpPr>
        <p:spPr>
          <a:xfrm>
            <a:off x="687879" y="1930377"/>
            <a:ext cx="5212080" cy="1284967"/>
          </a:xfrm>
          <a:prstGeom prst="rect">
            <a:avLst/>
          </a:prstGeom>
          <a:noFill/>
        </p:spPr>
        <p:txBody>
          <a:bodyPr wrap="square">
            <a:spAutoFit/>
          </a:bodyPr>
          <a:lstStyle/>
          <a:p>
            <a:pPr marL="171450" indent="-171450" algn="l">
              <a:spcBef>
                <a:spcPts val="300"/>
              </a:spcBef>
              <a:spcAft>
                <a:spcPts val="600"/>
              </a:spcAft>
              <a:buClr>
                <a:schemeClr val="tx1"/>
              </a:buClr>
              <a:buFont typeface="Arial" panose="020B0604020202020204" pitchFamily="34" charset="0"/>
              <a:buChar char="•"/>
            </a:pPr>
            <a:r>
              <a:rPr lang="zh-CN" altLang="en-US" sz="1400" dirty="0">
                <a:latin typeface="Arial"/>
                <a:ea typeface="STZhongsong"/>
              </a:rPr>
              <a:t>威尔逊病属于罕见病，发病年龄小，且多发于</a:t>
            </a:r>
            <a:r>
              <a:rPr lang="zh-CN" altLang="en-US" sz="1400" b="1" dirty="0">
                <a:solidFill>
                  <a:srgbClr val="C00000"/>
                </a:solidFill>
                <a:latin typeface="Arial"/>
                <a:ea typeface="STZhongsong"/>
              </a:rPr>
              <a:t>儿童及青少年</a:t>
            </a:r>
            <a:endParaRPr lang="en-US" altLang="zh-CN" sz="1400" b="1" dirty="0">
              <a:solidFill>
                <a:srgbClr val="C00000"/>
              </a:solidFill>
              <a:latin typeface="Arial"/>
              <a:ea typeface="STZhongsong"/>
            </a:endParaRPr>
          </a:p>
          <a:p>
            <a:pPr marL="171450" indent="-171450">
              <a:spcBef>
                <a:spcPts val="300"/>
              </a:spcBef>
              <a:spcAft>
                <a:spcPts val="600"/>
              </a:spcAft>
              <a:buClr>
                <a:schemeClr val="tx1"/>
              </a:buClr>
              <a:buFont typeface="Arial" panose="020B0604020202020204" pitchFamily="34" charset="0"/>
              <a:buChar char="•"/>
            </a:pPr>
            <a:r>
              <a:rPr lang="zh-CN" altLang="en-US" sz="1400" dirty="0">
                <a:latin typeface="Arial"/>
                <a:ea typeface="STZhongsong"/>
              </a:rPr>
              <a:t>威尔逊病未经正规治疗的患者常面临严重的肝脏或神经症状，通常是</a:t>
            </a:r>
            <a:r>
              <a:rPr lang="zh-CN" altLang="en-US" sz="1400" b="1" dirty="0">
                <a:solidFill>
                  <a:schemeClr val="accent1"/>
                </a:solidFill>
                <a:latin typeface="Arial"/>
                <a:ea typeface="STZhongsong"/>
              </a:rPr>
              <a:t>致残或致命的；</a:t>
            </a:r>
            <a:r>
              <a:rPr lang="zh-CN" altLang="en-US" sz="1400" dirty="0">
                <a:latin typeface="Arial"/>
                <a:ea typeface="STZhongsong"/>
              </a:rPr>
              <a:t>患者可能发展为失代偿性肝衰竭，并需要</a:t>
            </a:r>
            <a:r>
              <a:rPr lang="zh-CN" altLang="en-US" sz="1400" b="1" dirty="0">
                <a:solidFill>
                  <a:schemeClr val="accent1"/>
                </a:solidFill>
                <a:latin typeface="Arial"/>
                <a:ea typeface="STZhongsong"/>
              </a:rPr>
              <a:t>肝移植</a:t>
            </a:r>
            <a:r>
              <a:rPr lang="zh-CN" altLang="en-US" sz="1400" dirty="0">
                <a:latin typeface="Arial"/>
                <a:ea typeface="STZhongsong"/>
              </a:rPr>
              <a:t>，其相关的发病率和费用非常高；未经治疗或肝移植的急性肝衰竭患者死亡率高达</a:t>
            </a:r>
            <a:r>
              <a:rPr lang="en-US" altLang="zh-CN" sz="1400" b="1" dirty="0">
                <a:solidFill>
                  <a:schemeClr val="accent1"/>
                </a:solidFill>
                <a:latin typeface="Arial"/>
                <a:ea typeface="STZhongsong"/>
              </a:rPr>
              <a:t>95%</a:t>
            </a:r>
          </a:p>
        </p:txBody>
      </p:sp>
      <p:sp>
        <p:nvSpPr>
          <p:cNvPr id="9" name="Rectangle: Top Corners Rounded 29">
            <a:extLst>
              <a:ext uri="{FF2B5EF4-FFF2-40B4-BE49-F238E27FC236}">
                <a16:creationId xmlns:a16="http://schemas.microsoft.com/office/drawing/2014/main" id="{1F9C694D-DB22-DC05-AC67-31B71F9EED28}"/>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10" name="Rectangle: Top Corners Rounded 40">
            <a:extLst>
              <a:ext uri="{FF2B5EF4-FFF2-40B4-BE49-F238E27FC236}">
                <a16:creationId xmlns:a16="http://schemas.microsoft.com/office/drawing/2014/main" id="{1A791FC2-FEBC-B529-4CA1-9063CCA1B196}"/>
              </a:ext>
            </a:extLst>
          </p:cNvPr>
          <p:cNvSpPr/>
          <p:nvPr/>
        </p:nvSpPr>
        <p:spPr>
          <a:xfrm rot="5400000">
            <a:off x="-235516" y="3608368"/>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8" name="object 4">
            <a:extLst>
              <a:ext uri="{FF2B5EF4-FFF2-40B4-BE49-F238E27FC236}">
                <a16:creationId xmlns:a16="http://schemas.microsoft.com/office/drawing/2014/main" id="{06412FC2-5F5B-E83F-1463-0D2999350E76}"/>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9</a:t>
            </a:r>
            <a:endParaRPr sz="1000" b="1">
              <a:solidFill>
                <a:schemeClr val="bg1"/>
              </a:solidFill>
            </a:endParaRPr>
          </a:p>
        </p:txBody>
      </p:sp>
    </p:spTree>
    <p:extLst>
      <p:ext uri="{BB962C8B-B14F-4D97-AF65-F5344CB8AC3E}">
        <p14:creationId xmlns:p14="http://schemas.microsoft.com/office/powerpoint/2010/main" val="24447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hink-cell data - do not delete" hidden="1">
            <a:extLst>
              <a:ext uri="{FF2B5EF4-FFF2-40B4-BE49-F238E27FC236}">
                <a16:creationId xmlns:a16="http://schemas.microsoft.com/office/drawing/2014/main" id="{6658CAF6-7E50-8B1C-5953-ACCB3284CF5A}"/>
              </a:ext>
            </a:extLst>
          </p:cNvPr>
          <p:cNvGraphicFramePr>
            <a:graphicFrameLocks noChangeAspect="1"/>
          </p:cNvGraphicFramePr>
          <p:nvPr>
            <p:custDataLst>
              <p:tags r:id="rId1"/>
            </p:custDataLst>
            <p:extLst>
              <p:ext uri="{D42A27DB-BD31-4B8C-83A1-F6EECF244321}">
                <p14:modId xmlns:p14="http://schemas.microsoft.com/office/powerpoint/2010/main" val="1353703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9" name="think-cell data - do not delete" hidden="1">
                        <a:extLst>
                          <a:ext uri="{FF2B5EF4-FFF2-40B4-BE49-F238E27FC236}">
                            <a16:creationId xmlns:a16="http://schemas.microsoft.com/office/drawing/2014/main" id="{6658CAF6-7E50-8B1C-5953-ACCB3284CF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C028B7A-747F-CEEC-2594-198044A658F6}"/>
              </a:ext>
            </a:extLst>
          </p:cNvPr>
          <p:cNvSpPr>
            <a:spLocks noGrp="1"/>
          </p:cNvSpPr>
          <p:nvPr>
            <p:ph type="title"/>
          </p:nvPr>
        </p:nvSpPr>
        <p:spPr/>
        <p:txBody>
          <a:bodyPr vert="horz"/>
          <a:lstStyle/>
          <a:p>
            <a:r>
              <a:rPr lang="zh-CN" altLang="en-US"/>
              <a:t>目录</a:t>
            </a:r>
            <a:endParaRPr lang="en-US"/>
          </a:p>
        </p:txBody>
      </p:sp>
      <p:sp>
        <p:nvSpPr>
          <p:cNvPr id="3" name="Footer Placeholder 2">
            <a:extLst>
              <a:ext uri="{FF2B5EF4-FFF2-40B4-BE49-F238E27FC236}">
                <a16:creationId xmlns:a16="http://schemas.microsoft.com/office/drawing/2014/main" id="{8A5EBE71-BE5B-71CC-3F82-ACE59C45AE9F}"/>
              </a:ext>
            </a:extLst>
          </p:cNvPr>
          <p:cNvSpPr>
            <a:spLocks noGrp="1"/>
          </p:cNvSpPr>
          <p:nvPr>
            <p:ph type="ftr" sz="quarter" idx="3"/>
          </p:nvPr>
        </p:nvSpPr>
        <p:spPr/>
        <p:txBody>
          <a:bodyPr/>
          <a:lstStyle/>
          <a:p>
            <a:endParaRPr lang="en-US"/>
          </a:p>
        </p:txBody>
      </p:sp>
      <p:sp>
        <p:nvSpPr>
          <p:cNvPr id="9" name="文字方塊 7">
            <a:extLst>
              <a:ext uri="{FF2B5EF4-FFF2-40B4-BE49-F238E27FC236}">
                <a16:creationId xmlns:a16="http://schemas.microsoft.com/office/drawing/2014/main" id="{130A8D68-353D-73EF-362A-2A035953DC68}"/>
              </a:ext>
            </a:extLst>
          </p:cNvPr>
          <p:cNvSpPr txBox="1"/>
          <p:nvPr/>
        </p:nvSpPr>
        <p:spPr>
          <a:xfrm>
            <a:off x="3391199" y="2000631"/>
            <a:ext cx="3080427" cy="400110"/>
          </a:xfrm>
          <a:prstGeom prst="rect">
            <a:avLst/>
          </a:prstGeom>
          <a:noFill/>
        </p:spPr>
        <p:txBody>
          <a:bodyPr wrap="square" rtlCol="0">
            <a:spAutoFit/>
          </a:bodyPr>
          <a:lstStyle/>
          <a:p>
            <a:r>
              <a:rPr kumimoji="1" lang="zh-CN" altLang="en-US" sz="2000" b="1">
                <a:latin typeface="+mj-ea"/>
                <a:ea typeface="+mj-ea"/>
              </a:rPr>
              <a:t>药品</a:t>
            </a:r>
            <a:r>
              <a:rPr kumimoji="1" lang="zh-TW" altLang="en-US" sz="2000" b="1">
                <a:latin typeface="+mj-ea"/>
                <a:ea typeface="+mj-ea"/>
              </a:rPr>
              <a:t>基本信息</a:t>
            </a:r>
          </a:p>
        </p:txBody>
      </p:sp>
      <p:sp>
        <p:nvSpPr>
          <p:cNvPr id="10" name="文字方塊 8">
            <a:extLst>
              <a:ext uri="{FF2B5EF4-FFF2-40B4-BE49-F238E27FC236}">
                <a16:creationId xmlns:a16="http://schemas.microsoft.com/office/drawing/2014/main" id="{F155348E-23CD-AD8E-38B8-2E4EB636A535}"/>
              </a:ext>
            </a:extLst>
          </p:cNvPr>
          <p:cNvSpPr txBox="1"/>
          <p:nvPr/>
        </p:nvSpPr>
        <p:spPr>
          <a:xfrm>
            <a:off x="3776761" y="3412699"/>
            <a:ext cx="2857687" cy="400110"/>
          </a:xfrm>
          <a:prstGeom prst="rect">
            <a:avLst/>
          </a:prstGeom>
          <a:noFill/>
        </p:spPr>
        <p:txBody>
          <a:bodyPr wrap="square" rtlCol="0">
            <a:spAutoFit/>
          </a:bodyPr>
          <a:lstStyle/>
          <a:p>
            <a:r>
              <a:rPr kumimoji="1" lang="zh-TW" altLang="en-US" sz="2000" b="1">
                <a:latin typeface="+mj-ea"/>
                <a:ea typeface="+mj-ea"/>
              </a:rPr>
              <a:t>有效性</a:t>
            </a:r>
          </a:p>
        </p:txBody>
      </p:sp>
      <p:sp>
        <p:nvSpPr>
          <p:cNvPr id="11" name="文字方塊 9">
            <a:extLst>
              <a:ext uri="{FF2B5EF4-FFF2-40B4-BE49-F238E27FC236}">
                <a16:creationId xmlns:a16="http://schemas.microsoft.com/office/drawing/2014/main" id="{6317D49F-75F2-1487-EB88-E4988EA99842}"/>
              </a:ext>
            </a:extLst>
          </p:cNvPr>
          <p:cNvSpPr txBox="1"/>
          <p:nvPr/>
        </p:nvSpPr>
        <p:spPr>
          <a:xfrm>
            <a:off x="3776760" y="4939442"/>
            <a:ext cx="2857687" cy="400110"/>
          </a:xfrm>
          <a:prstGeom prst="rect">
            <a:avLst/>
          </a:prstGeom>
          <a:noFill/>
        </p:spPr>
        <p:txBody>
          <a:bodyPr wrap="square" rtlCol="0">
            <a:spAutoFit/>
          </a:bodyPr>
          <a:lstStyle/>
          <a:p>
            <a:r>
              <a:rPr kumimoji="1" lang="zh-TW" altLang="en-US" sz="2000" b="1">
                <a:latin typeface="+mj-ea"/>
                <a:ea typeface="+mj-ea"/>
              </a:rPr>
              <a:t>公平性</a:t>
            </a:r>
          </a:p>
        </p:txBody>
      </p:sp>
      <p:sp>
        <p:nvSpPr>
          <p:cNvPr id="12" name="文字方塊 10">
            <a:extLst>
              <a:ext uri="{FF2B5EF4-FFF2-40B4-BE49-F238E27FC236}">
                <a16:creationId xmlns:a16="http://schemas.microsoft.com/office/drawing/2014/main" id="{616E311F-0C7B-F54D-4175-BD46D4C64631}"/>
              </a:ext>
            </a:extLst>
          </p:cNvPr>
          <p:cNvSpPr txBox="1"/>
          <p:nvPr/>
        </p:nvSpPr>
        <p:spPr>
          <a:xfrm>
            <a:off x="8241335" y="2665955"/>
            <a:ext cx="2857687" cy="400110"/>
          </a:xfrm>
          <a:prstGeom prst="rect">
            <a:avLst/>
          </a:prstGeom>
          <a:noFill/>
        </p:spPr>
        <p:txBody>
          <a:bodyPr wrap="square" rtlCol="0">
            <a:spAutoFit/>
          </a:bodyPr>
          <a:lstStyle/>
          <a:p>
            <a:r>
              <a:rPr kumimoji="1" lang="zh-TW" altLang="en-US" sz="2000" b="1">
                <a:latin typeface="华文中宋" panose="02010600040101010101" pitchFamily="2" charset="-122"/>
                <a:ea typeface="华文中宋" panose="02010600040101010101" pitchFamily="2" charset="-122"/>
              </a:rPr>
              <a:t>安全性</a:t>
            </a:r>
          </a:p>
        </p:txBody>
      </p:sp>
      <p:sp>
        <p:nvSpPr>
          <p:cNvPr id="13" name="文字方塊 11">
            <a:extLst>
              <a:ext uri="{FF2B5EF4-FFF2-40B4-BE49-F238E27FC236}">
                <a16:creationId xmlns:a16="http://schemas.microsoft.com/office/drawing/2014/main" id="{294F8EAC-C5A1-F6A7-3181-BCC47DB1833D}"/>
              </a:ext>
            </a:extLst>
          </p:cNvPr>
          <p:cNvSpPr txBox="1"/>
          <p:nvPr/>
        </p:nvSpPr>
        <p:spPr>
          <a:xfrm>
            <a:off x="8241334" y="4340159"/>
            <a:ext cx="2857687" cy="400110"/>
          </a:xfrm>
          <a:prstGeom prst="rect">
            <a:avLst/>
          </a:prstGeom>
          <a:noFill/>
        </p:spPr>
        <p:txBody>
          <a:bodyPr wrap="square" rtlCol="0">
            <a:spAutoFit/>
          </a:bodyPr>
          <a:lstStyle/>
          <a:p>
            <a:r>
              <a:rPr kumimoji="1" lang="zh-TW" altLang="en-US" sz="2000" b="1">
                <a:latin typeface="华文中宋" panose="02010600040101010101" pitchFamily="2" charset="-122"/>
                <a:ea typeface="华文中宋" panose="02010600040101010101" pitchFamily="2" charset="-122"/>
              </a:rPr>
              <a:t>创新性</a:t>
            </a:r>
          </a:p>
        </p:txBody>
      </p:sp>
      <p:sp>
        <p:nvSpPr>
          <p:cNvPr id="15" name="等腰三角形 76">
            <a:extLst>
              <a:ext uri="{FF2B5EF4-FFF2-40B4-BE49-F238E27FC236}">
                <a16:creationId xmlns:a16="http://schemas.microsoft.com/office/drawing/2014/main" id="{F2E8EEC6-D7D4-D9C3-D8C8-2A014E591528}"/>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lumMod val="40000"/>
              <a:lumOff val="6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16" name="文本框 20">
            <a:extLst>
              <a:ext uri="{FF2B5EF4-FFF2-40B4-BE49-F238E27FC236}">
                <a16:creationId xmlns:a16="http://schemas.microsoft.com/office/drawing/2014/main" id="{353990D5-2FF4-B1C1-8563-C539AAEB3F15}"/>
              </a:ext>
            </a:extLst>
          </p:cNvPr>
          <p:cNvSpPr txBox="1"/>
          <p:nvPr/>
        </p:nvSpPr>
        <p:spPr>
          <a:xfrm>
            <a:off x="2079079" y="1915114"/>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rgbClr val="302E5D"/>
                </a:solidFill>
                <a:effectLst/>
                <a:uLnTx/>
                <a:uFillTx/>
                <a:latin typeface="Microsoft YaHei" panose="020B0503020204020204" pitchFamily="34" charset="-122"/>
                <a:ea typeface="Microsoft YaHei" panose="020B0503020204020204" pitchFamily="34" charset="-122"/>
              </a:rPr>
              <a:t>01</a:t>
            </a:r>
            <a:endParaRPr kumimoji="0" lang="zh-CN" altLang="en-US" sz="2800" b="1" i="1" u="none" strike="noStrike" kern="1200" cap="none" spc="0" normalizeH="0" baseline="0" noProof="0">
              <a:ln>
                <a:solidFill>
                  <a:prstClr val="white"/>
                </a:solidFill>
              </a:ln>
              <a:solidFill>
                <a:srgbClr val="302E5D"/>
              </a:solidFill>
              <a:effectLst/>
              <a:uLnTx/>
              <a:uFillTx/>
              <a:latin typeface="Microsoft YaHei" panose="020B0503020204020204" pitchFamily="34" charset="-122"/>
              <a:ea typeface="Microsoft YaHei" panose="020B0503020204020204" pitchFamily="34" charset="-122"/>
            </a:endParaRPr>
          </a:p>
        </p:txBody>
      </p:sp>
      <p:grpSp>
        <p:nvGrpSpPr>
          <p:cNvPr id="17" name="Group 16">
            <a:extLst>
              <a:ext uri="{FF2B5EF4-FFF2-40B4-BE49-F238E27FC236}">
                <a16:creationId xmlns:a16="http://schemas.microsoft.com/office/drawing/2014/main" id="{11DD3789-4038-1984-C89F-7D9A0E81422B}"/>
              </a:ext>
            </a:extLst>
          </p:cNvPr>
          <p:cNvGrpSpPr/>
          <p:nvPr/>
        </p:nvGrpSpPr>
        <p:grpSpPr>
          <a:xfrm>
            <a:off x="2043308" y="3336937"/>
            <a:ext cx="636630" cy="523220"/>
            <a:chOff x="2076538" y="1897621"/>
            <a:chExt cx="636630" cy="523220"/>
          </a:xfrm>
        </p:grpSpPr>
        <p:sp>
          <p:nvSpPr>
            <p:cNvPr id="18" name="等腰三角形 76">
              <a:extLst>
                <a:ext uri="{FF2B5EF4-FFF2-40B4-BE49-F238E27FC236}">
                  <a16:creationId xmlns:a16="http://schemas.microsoft.com/office/drawing/2014/main" id="{F87ECD56-8D1E-7F04-31B5-56715ABE93F4}"/>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19" name="文本框 20">
              <a:extLst>
                <a:ext uri="{FF2B5EF4-FFF2-40B4-BE49-F238E27FC236}">
                  <a16:creationId xmlns:a16="http://schemas.microsoft.com/office/drawing/2014/main" id="{3714CD4E-8B91-D04F-A1A1-E053D8A8A03E}"/>
                </a:ext>
              </a:extLst>
            </p:cNvPr>
            <p:cNvSpPr txBox="1"/>
            <p:nvPr/>
          </p:nvSpPr>
          <p:spPr>
            <a:xfrm>
              <a:off x="2076538" y="1897621"/>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rPr>
                <a:t>03</a:t>
              </a:r>
              <a:endParaRPr kumimoji="0" lang="zh-CN" altLang="en-US"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endParaRPr>
            </a:p>
          </p:txBody>
        </p:sp>
      </p:grpSp>
      <p:grpSp>
        <p:nvGrpSpPr>
          <p:cNvPr id="20" name="Group 19">
            <a:extLst>
              <a:ext uri="{FF2B5EF4-FFF2-40B4-BE49-F238E27FC236}">
                <a16:creationId xmlns:a16="http://schemas.microsoft.com/office/drawing/2014/main" id="{C2B85F59-6ABE-09EC-D9BE-54681ACDFA85}"/>
              </a:ext>
            </a:extLst>
          </p:cNvPr>
          <p:cNvGrpSpPr/>
          <p:nvPr/>
        </p:nvGrpSpPr>
        <p:grpSpPr>
          <a:xfrm>
            <a:off x="2079079" y="4839210"/>
            <a:ext cx="636630" cy="523220"/>
            <a:chOff x="2076538" y="1897621"/>
            <a:chExt cx="636630" cy="523220"/>
          </a:xfrm>
        </p:grpSpPr>
        <p:sp>
          <p:nvSpPr>
            <p:cNvPr id="21" name="等腰三角形 76">
              <a:extLst>
                <a:ext uri="{FF2B5EF4-FFF2-40B4-BE49-F238E27FC236}">
                  <a16:creationId xmlns:a16="http://schemas.microsoft.com/office/drawing/2014/main" id="{A96F0636-7451-E024-6A1A-C7B4497A656A}"/>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22" name="文本框 20">
              <a:extLst>
                <a:ext uri="{FF2B5EF4-FFF2-40B4-BE49-F238E27FC236}">
                  <a16:creationId xmlns:a16="http://schemas.microsoft.com/office/drawing/2014/main" id="{FEB6A34D-D11C-952D-62D0-FA0A2D7C3FB8}"/>
                </a:ext>
              </a:extLst>
            </p:cNvPr>
            <p:cNvSpPr txBox="1"/>
            <p:nvPr/>
          </p:nvSpPr>
          <p:spPr>
            <a:xfrm>
              <a:off x="2076538" y="1897621"/>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rPr>
                <a:t>05</a:t>
              </a:r>
              <a:endParaRPr kumimoji="0" lang="zh-CN" altLang="en-US"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endParaRPr>
            </a:p>
          </p:txBody>
        </p:sp>
      </p:grpSp>
      <p:grpSp>
        <p:nvGrpSpPr>
          <p:cNvPr id="23" name="Group 22">
            <a:extLst>
              <a:ext uri="{FF2B5EF4-FFF2-40B4-BE49-F238E27FC236}">
                <a16:creationId xmlns:a16="http://schemas.microsoft.com/office/drawing/2014/main" id="{D3DC2804-8E1C-3A09-7B98-411D1AAC3A0A}"/>
              </a:ext>
            </a:extLst>
          </p:cNvPr>
          <p:cNvGrpSpPr/>
          <p:nvPr/>
        </p:nvGrpSpPr>
        <p:grpSpPr>
          <a:xfrm>
            <a:off x="6471626" y="2685674"/>
            <a:ext cx="636630" cy="523220"/>
            <a:chOff x="2076538" y="1897621"/>
            <a:chExt cx="636630" cy="523220"/>
          </a:xfrm>
        </p:grpSpPr>
        <p:sp>
          <p:nvSpPr>
            <p:cNvPr id="24" name="等腰三角形 76">
              <a:extLst>
                <a:ext uri="{FF2B5EF4-FFF2-40B4-BE49-F238E27FC236}">
                  <a16:creationId xmlns:a16="http://schemas.microsoft.com/office/drawing/2014/main" id="{921F5B68-7CFC-75F9-0159-1BB4377C7ADB}"/>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25" name="文本框 20">
              <a:extLst>
                <a:ext uri="{FF2B5EF4-FFF2-40B4-BE49-F238E27FC236}">
                  <a16:creationId xmlns:a16="http://schemas.microsoft.com/office/drawing/2014/main" id="{AE2D00AA-176F-0CD9-C8B8-7B0E02DEDE06}"/>
                </a:ext>
              </a:extLst>
            </p:cNvPr>
            <p:cNvSpPr txBox="1"/>
            <p:nvPr/>
          </p:nvSpPr>
          <p:spPr>
            <a:xfrm>
              <a:off x="2076538" y="1897621"/>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rPr>
                <a:t>02</a:t>
              </a:r>
              <a:endParaRPr kumimoji="0" lang="zh-CN" altLang="en-US"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endParaRPr>
            </a:p>
          </p:txBody>
        </p:sp>
      </p:grpSp>
      <p:grpSp>
        <p:nvGrpSpPr>
          <p:cNvPr id="26" name="Group 25">
            <a:extLst>
              <a:ext uri="{FF2B5EF4-FFF2-40B4-BE49-F238E27FC236}">
                <a16:creationId xmlns:a16="http://schemas.microsoft.com/office/drawing/2014/main" id="{B0B81791-FCCD-1806-ECF8-20FEC7ED0879}"/>
              </a:ext>
            </a:extLst>
          </p:cNvPr>
          <p:cNvGrpSpPr/>
          <p:nvPr/>
        </p:nvGrpSpPr>
        <p:grpSpPr>
          <a:xfrm>
            <a:off x="6502235" y="4265145"/>
            <a:ext cx="636630" cy="523220"/>
            <a:chOff x="2076538" y="1897621"/>
            <a:chExt cx="636630" cy="523220"/>
          </a:xfrm>
        </p:grpSpPr>
        <p:sp>
          <p:nvSpPr>
            <p:cNvPr id="27" name="等腰三角形 76">
              <a:extLst>
                <a:ext uri="{FF2B5EF4-FFF2-40B4-BE49-F238E27FC236}">
                  <a16:creationId xmlns:a16="http://schemas.microsoft.com/office/drawing/2014/main" id="{BF0ED4AF-9233-63FB-78D6-7557450A1A93}"/>
                </a:ext>
              </a:extLst>
            </p:cNvPr>
            <p:cNvSpPr/>
            <p:nvPr/>
          </p:nvSpPr>
          <p:spPr>
            <a:xfrm rot="6271357" flipV="1">
              <a:off x="2408563" y="2048807"/>
              <a:ext cx="321900" cy="287310"/>
            </a:xfrm>
            <a:custGeom>
              <a:avLst/>
              <a:gdLst>
                <a:gd name="connsiteX0" fmla="*/ 0 w 2564441"/>
                <a:gd name="connsiteY0" fmla="*/ 2210725 h 2210725"/>
                <a:gd name="connsiteX1" fmla="*/ 1282221 w 2564441"/>
                <a:gd name="connsiteY1" fmla="*/ 0 h 2210725"/>
                <a:gd name="connsiteX2" fmla="*/ 2564441 w 2564441"/>
                <a:gd name="connsiteY2" fmla="*/ 2210725 h 2210725"/>
                <a:gd name="connsiteX3" fmla="*/ 0 w 2564441"/>
                <a:gd name="connsiteY3" fmla="*/ 2210725 h 221072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246165"/>
                <a:gd name="connsiteX1" fmla="*/ 1282221 w 2564441"/>
                <a:gd name="connsiteY1" fmla="*/ 35440 h 2246165"/>
                <a:gd name="connsiteX2" fmla="*/ 2564441 w 2564441"/>
                <a:gd name="connsiteY2" fmla="*/ 2246165 h 2246165"/>
                <a:gd name="connsiteX3" fmla="*/ 0 w 2564441"/>
                <a:gd name="connsiteY3" fmla="*/ 2246165 h 2246165"/>
                <a:gd name="connsiteX0" fmla="*/ 0 w 2564441"/>
                <a:gd name="connsiteY0" fmla="*/ 2246165 h 2517098"/>
                <a:gd name="connsiteX1" fmla="*/ 1282221 w 2564441"/>
                <a:gd name="connsiteY1" fmla="*/ 35440 h 2517098"/>
                <a:gd name="connsiteX2" fmla="*/ 2564441 w 2564441"/>
                <a:gd name="connsiteY2" fmla="*/ 2246165 h 2517098"/>
                <a:gd name="connsiteX3" fmla="*/ 0 w 2564441"/>
                <a:gd name="connsiteY3" fmla="*/ 2246165 h 2517098"/>
                <a:gd name="connsiteX0" fmla="*/ 41119 w 2605560"/>
                <a:gd name="connsiteY0" fmla="*/ 2246165 h 2517098"/>
                <a:gd name="connsiteX1" fmla="*/ 1323340 w 2605560"/>
                <a:gd name="connsiteY1" fmla="*/ 35440 h 2517098"/>
                <a:gd name="connsiteX2" fmla="*/ 2605560 w 2605560"/>
                <a:gd name="connsiteY2" fmla="*/ 2246165 h 2517098"/>
                <a:gd name="connsiteX3" fmla="*/ 41119 w 2605560"/>
                <a:gd name="connsiteY3" fmla="*/ 2246165 h 2517098"/>
                <a:gd name="connsiteX0" fmla="*/ 41119 w 2698397"/>
                <a:gd name="connsiteY0" fmla="*/ 2246165 h 2517098"/>
                <a:gd name="connsiteX1" fmla="*/ 1323340 w 2698397"/>
                <a:gd name="connsiteY1" fmla="*/ 35440 h 2517098"/>
                <a:gd name="connsiteX2" fmla="*/ 2605560 w 2698397"/>
                <a:gd name="connsiteY2" fmla="*/ 2246165 h 2517098"/>
                <a:gd name="connsiteX3" fmla="*/ 41119 w 2698397"/>
                <a:gd name="connsiteY3" fmla="*/ 2246165 h 2517098"/>
                <a:gd name="connsiteX0" fmla="*/ 41119 w 2698397"/>
                <a:gd name="connsiteY0" fmla="*/ 2246165 h 2687187"/>
                <a:gd name="connsiteX1" fmla="*/ 1323340 w 2698397"/>
                <a:gd name="connsiteY1" fmla="*/ 35440 h 2687187"/>
                <a:gd name="connsiteX2" fmla="*/ 2605560 w 2698397"/>
                <a:gd name="connsiteY2" fmla="*/ 2246165 h 2687187"/>
                <a:gd name="connsiteX3" fmla="*/ 41119 w 2698397"/>
                <a:gd name="connsiteY3" fmla="*/ 2246165 h 2687187"/>
                <a:gd name="connsiteX0" fmla="*/ 0 w 2657278"/>
                <a:gd name="connsiteY0" fmla="*/ 2246165 h 2687187"/>
                <a:gd name="connsiteX1" fmla="*/ 1282221 w 2657278"/>
                <a:gd name="connsiteY1" fmla="*/ 35440 h 2687187"/>
                <a:gd name="connsiteX2" fmla="*/ 2564441 w 2657278"/>
                <a:gd name="connsiteY2" fmla="*/ 2246165 h 2687187"/>
                <a:gd name="connsiteX3" fmla="*/ 0 w 2657278"/>
                <a:gd name="connsiteY3" fmla="*/ 2246165 h 2687187"/>
                <a:gd name="connsiteX0" fmla="*/ 0 w 2657278"/>
                <a:gd name="connsiteY0" fmla="*/ 2246165 h 2654542"/>
                <a:gd name="connsiteX1" fmla="*/ 1282221 w 2657278"/>
                <a:gd name="connsiteY1" fmla="*/ 35440 h 2654542"/>
                <a:gd name="connsiteX2" fmla="*/ 2564441 w 2657278"/>
                <a:gd name="connsiteY2" fmla="*/ 2246165 h 2654542"/>
                <a:gd name="connsiteX3" fmla="*/ 0 w 2657278"/>
                <a:gd name="connsiteY3" fmla="*/ 2246165 h 2654542"/>
                <a:gd name="connsiteX0" fmla="*/ 57808 w 2715086"/>
                <a:gd name="connsiteY0" fmla="*/ 2246165 h 2654542"/>
                <a:gd name="connsiteX1" fmla="*/ 1340029 w 2715086"/>
                <a:gd name="connsiteY1" fmla="*/ 35440 h 2654542"/>
                <a:gd name="connsiteX2" fmla="*/ 2622249 w 2715086"/>
                <a:gd name="connsiteY2" fmla="*/ 2246165 h 2654542"/>
                <a:gd name="connsiteX3" fmla="*/ 57808 w 2715086"/>
                <a:gd name="connsiteY3" fmla="*/ 2246165 h 2654542"/>
                <a:gd name="connsiteX0" fmla="*/ 57808 w 2653271"/>
                <a:gd name="connsiteY0" fmla="*/ 2240363 h 2648740"/>
                <a:gd name="connsiteX1" fmla="*/ 1340029 w 2653271"/>
                <a:gd name="connsiteY1" fmla="*/ 29638 h 2648740"/>
                <a:gd name="connsiteX2" fmla="*/ 2622249 w 2653271"/>
                <a:gd name="connsiteY2" fmla="*/ 2240363 h 2648740"/>
                <a:gd name="connsiteX3" fmla="*/ 57808 w 2653271"/>
                <a:gd name="connsiteY3" fmla="*/ 2240363 h 2648740"/>
                <a:gd name="connsiteX0" fmla="*/ 57808 w 2653271"/>
                <a:gd name="connsiteY0" fmla="*/ 2240363 h 2570137"/>
                <a:gd name="connsiteX1" fmla="*/ 1340029 w 2653271"/>
                <a:gd name="connsiteY1" fmla="*/ 29638 h 2570137"/>
                <a:gd name="connsiteX2" fmla="*/ 2622249 w 2653271"/>
                <a:gd name="connsiteY2" fmla="*/ 2240363 h 2570137"/>
                <a:gd name="connsiteX3" fmla="*/ 57808 w 2653271"/>
                <a:gd name="connsiteY3" fmla="*/ 2240363 h 2570137"/>
              </a:gdLst>
              <a:ahLst/>
              <a:cxnLst>
                <a:cxn ang="0">
                  <a:pos x="connsiteX0" y="connsiteY0"/>
                </a:cxn>
                <a:cxn ang="0">
                  <a:pos x="connsiteX1" y="connsiteY1"/>
                </a:cxn>
                <a:cxn ang="0">
                  <a:pos x="connsiteX2" y="connsiteY2"/>
                </a:cxn>
                <a:cxn ang="0">
                  <a:pos x="connsiteX3" y="connsiteY3"/>
                </a:cxn>
              </a:cxnLst>
              <a:rect l="l" t="t" r="r" b="b"/>
              <a:pathLst>
                <a:path w="2653271" h="2570137">
                  <a:moveTo>
                    <a:pt x="57808" y="2240363"/>
                  </a:moveTo>
                  <a:cubicBezTo>
                    <a:pt x="-240499" y="1866312"/>
                    <a:pt x="680394" y="142432"/>
                    <a:pt x="1340029" y="29638"/>
                  </a:cubicBezTo>
                  <a:cubicBezTo>
                    <a:pt x="2043207" y="-278482"/>
                    <a:pt x="2818956" y="1909855"/>
                    <a:pt x="2622249" y="2240363"/>
                  </a:cubicBezTo>
                  <a:cubicBezTo>
                    <a:pt x="2362520" y="2588705"/>
                    <a:pt x="404622" y="2762878"/>
                    <a:pt x="57808" y="2240363"/>
                  </a:cubicBezTo>
                  <a:close/>
                </a:path>
              </a:pathLst>
            </a:custGeom>
            <a:solidFill>
              <a:schemeClr val="accent1">
                <a:lumMod val="40000"/>
                <a:lumOff val="6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schemeClr val="accent1">
                    <a:lumMod val="75000"/>
                  </a:schemeClr>
                </a:solidFill>
                <a:effectLst/>
                <a:uLnTx/>
                <a:uFillTx/>
                <a:latin typeface="Microsoft YaHei" panose="020B0503020204020204" pitchFamily="34" charset="-122"/>
                <a:ea typeface="Microsoft YaHei" panose="020B0503020204020204" pitchFamily="34" charset="-122"/>
              </a:endParaRPr>
            </a:p>
          </p:txBody>
        </p:sp>
        <p:sp>
          <p:nvSpPr>
            <p:cNvPr id="28" name="文本框 20">
              <a:extLst>
                <a:ext uri="{FF2B5EF4-FFF2-40B4-BE49-F238E27FC236}">
                  <a16:creationId xmlns:a16="http://schemas.microsoft.com/office/drawing/2014/main" id="{D5B1FCBC-656D-6159-F873-FD1A798346CC}"/>
                </a:ext>
              </a:extLst>
            </p:cNvPr>
            <p:cNvSpPr txBox="1"/>
            <p:nvPr/>
          </p:nvSpPr>
          <p:spPr>
            <a:xfrm>
              <a:off x="2076538" y="1897621"/>
              <a:ext cx="627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rPr>
                <a:t>04</a:t>
              </a:r>
              <a:endParaRPr kumimoji="0" lang="zh-CN" altLang="en-US" sz="2800" b="1" i="1" u="none" strike="noStrike" kern="1200" cap="none" spc="0" normalizeH="0" baseline="0" noProof="0">
                <a:ln>
                  <a:solidFill>
                    <a:prstClr val="white"/>
                  </a:solidFill>
                </a:ln>
                <a:solidFill>
                  <a:schemeClr val="accent1"/>
                </a:solidFill>
                <a:effectLst/>
                <a:uLnTx/>
                <a:uFillTx/>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253230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1918055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br>
              <a:rPr lang="en-US" altLang="zh-CN" sz="2000" dirty="0">
                <a:latin typeface="+mn-lt"/>
                <a:ea typeface="+mn-ea"/>
              </a:rPr>
            </a:br>
            <a:br>
              <a:rPr lang="en-US" altLang="zh-CN" sz="2000" dirty="0">
                <a:latin typeface="+mn-lt"/>
                <a:ea typeface="+mn-ea"/>
              </a:rPr>
            </a:br>
            <a:r>
              <a:rPr lang="zh-CN" altLang="en-US" sz="2200" b="1" dirty="0">
                <a:solidFill>
                  <a:srgbClr val="C00000"/>
                </a:solidFill>
                <a:latin typeface="Arial" panose="020B0604020202020204" pitchFamily="34" charset="0"/>
                <a:ea typeface="华文中宋" panose="02010600040101010101" pitchFamily="2" charset="-122"/>
                <a:cs typeface="微软雅黑" panose="020B0503020204020204" pitchFamily="34" charset="-122"/>
              </a:rPr>
              <a:t>威尔逊病需终身治疗，治疗方案的依从性尤为关键；</a:t>
            </a:r>
            <a:r>
              <a:rPr lang="zh-CN" altLang="en-US" sz="2200" b="1" dirty="0">
                <a:latin typeface="Arial" panose="020B0604020202020204" pitchFamily="34" charset="0"/>
                <a:ea typeface="华文中宋" panose="02010600040101010101" pitchFamily="2" charset="-122"/>
                <a:cs typeface="微软雅黑" panose="020B0503020204020204" pitchFamily="34" charset="-122"/>
              </a:rPr>
              <a:t>四</a:t>
            </a:r>
            <a:r>
              <a:rPr lang="zh-CN" altLang="en-US" sz="2200" dirty="0">
                <a:latin typeface="+mn-lt"/>
                <a:ea typeface="+mn-ea"/>
              </a:rPr>
              <a:t>盐酸曲恩汀片是我国首个获批用于治疗青霉胺不耐受威尔逊病的铜螯合剂，全新作用机制带来良好的疗效、安全性及依从性</a:t>
            </a:r>
            <a:endParaRPr lang="en-US" sz="2200" dirty="0">
              <a:latin typeface="+mn-lt"/>
              <a:ea typeface="+mn-ea"/>
            </a:endParaRP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p:txBody>
          <a:bodyPr/>
          <a:lstStyle/>
          <a:p>
            <a:endParaRPr lang="en-US">
              <a:latin typeface="+mn-lt"/>
            </a:endParaRPr>
          </a:p>
        </p:txBody>
      </p:sp>
      <p:graphicFrame>
        <p:nvGraphicFramePr>
          <p:cNvPr id="30" name="Table 18">
            <a:extLst>
              <a:ext uri="{FF2B5EF4-FFF2-40B4-BE49-F238E27FC236}">
                <a16:creationId xmlns:a16="http://schemas.microsoft.com/office/drawing/2014/main" id="{EDEAB4FF-B014-C8FC-9C97-C103100F4C69}"/>
              </a:ext>
            </a:extLst>
          </p:cNvPr>
          <p:cNvGraphicFramePr>
            <a:graphicFrameLocks noGrp="1"/>
          </p:cNvGraphicFramePr>
          <p:nvPr>
            <p:extLst>
              <p:ext uri="{D42A27DB-BD31-4B8C-83A1-F6EECF244321}">
                <p14:modId xmlns:p14="http://schemas.microsoft.com/office/powerpoint/2010/main" val="2612688636"/>
              </p:ext>
            </p:extLst>
          </p:nvPr>
        </p:nvGraphicFramePr>
        <p:xfrm>
          <a:off x="668161" y="1803036"/>
          <a:ext cx="4757489" cy="4518194"/>
        </p:xfrm>
        <a:graphic>
          <a:graphicData uri="http://schemas.openxmlformats.org/drawingml/2006/table">
            <a:tbl>
              <a:tblPr firstRow="1" bandRow="1">
                <a:tableStyleId>{5C22544A-7EE6-4342-B048-85BDC9FD1C3A}</a:tableStyleId>
              </a:tblPr>
              <a:tblGrid>
                <a:gridCol w="1866317">
                  <a:extLst>
                    <a:ext uri="{9D8B030D-6E8A-4147-A177-3AD203B41FA5}">
                      <a16:colId xmlns:a16="http://schemas.microsoft.com/office/drawing/2014/main" val="3077340322"/>
                    </a:ext>
                  </a:extLst>
                </a:gridCol>
                <a:gridCol w="2891172">
                  <a:extLst>
                    <a:ext uri="{9D8B030D-6E8A-4147-A177-3AD203B41FA5}">
                      <a16:colId xmlns:a16="http://schemas.microsoft.com/office/drawing/2014/main" val="2128660114"/>
                    </a:ext>
                  </a:extLst>
                </a:gridCol>
              </a:tblGrid>
              <a:tr h="291898">
                <a:tc>
                  <a:txBody>
                    <a:bodyPr/>
                    <a:lstStyle/>
                    <a:p>
                      <a:r>
                        <a:rPr lang="zh-CN" altLang="en-US" sz="1200" b="0" kern="1200" dirty="0">
                          <a:solidFill>
                            <a:schemeClr val="tx1"/>
                          </a:solidFill>
                          <a:latin typeface="Arial" panose="020B0604020202020204" pitchFamily="34" charset="0"/>
                          <a:ea typeface="华文中宋" panose="02010600040101010101" pitchFamily="2" charset="-122"/>
                          <a:cs typeface="微软雅黑" panose="020B0503020204020204" pitchFamily="34" charset="-122"/>
                        </a:rPr>
                        <a:t>药品通用名称</a:t>
                      </a:r>
                      <a:endParaRPr lang="en-US" sz="1200" b="0" kern="1200" dirty="0">
                        <a:solidFill>
                          <a:schemeClr val="tx1"/>
                        </a:solidFill>
                        <a:latin typeface="Arial" panose="020B0604020202020204" pitchFamily="34" charset="0"/>
                        <a:ea typeface="华文中宋" panose="02010600040101010101" pitchFamily="2" charset="-122"/>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lang="zh-CN" altLang="en-US" sz="1200" b="1" dirty="0">
                          <a:solidFill>
                            <a:schemeClr val="tx1"/>
                          </a:solidFill>
                          <a:latin typeface="Arial" panose="020B0604020202020204" pitchFamily="34" charset="0"/>
                          <a:ea typeface="华文中宋" panose="02010600040101010101" pitchFamily="2" charset="-122"/>
                          <a:cs typeface="微软雅黑" panose="020B0503020204020204" pitchFamily="34" charset="-122"/>
                        </a:rPr>
                        <a:t>盐酸曲恩汀片</a:t>
                      </a:r>
                      <a:endParaRPr lang="en-US" sz="1200" b="1" dirty="0">
                        <a:solidFill>
                          <a:schemeClr val="tx1"/>
                        </a:solidFill>
                        <a:latin typeface="Arial" panose="020B0604020202020204" pitchFamily="34" charset="0"/>
                        <a:ea typeface="华文中宋" panose="02010600040101010101" pitchFamily="2" charset="-122"/>
                      </a:endParaRPr>
                    </a:p>
                  </a:txBody>
                  <a:tcPr anchor="ctr">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3908258614"/>
                  </a:ext>
                </a:extLst>
              </a:tr>
              <a:tr h="291898">
                <a:tc>
                  <a:txBody>
                    <a:bodyPr/>
                    <a:lstStyle/>
                    <a:p>
                      <a:r>
                        <a:rPr lang="zh-CN" altLang="en-US" sz="1200" b="0" kern="1200" dirty="0">
                          <a:solidFill>
                            <a:schemeClr val="tx1"/>
                          </a:solidFill>
                          <a:latin typeface="Arial" panose="020B0604020202020204" pitchFamily="34" charset="0"/>
                          <a:ea typeface="华文中宋" panose="02010600040101010101" pitchFamily="2" charset="-122"/>
                        </a:rPr>
                        <a:t>活性成分</a:t>
                      </a:r>
                      <a:endParaRPr lang="en-US" sz="1200" b="0" kern="1200" dirty="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zh-CN" altLang="en-US" sz="1200" b="0" kern="1200" dirty="0">
                          <a:solidFill>
                            <a:schemeClr val="tx1"/>
                          </a:solidFill>
                          <a:latin typeface="Arial" panose="020B0604020202020204" pitchFamily="34" charset="0"/>
                          <a:ea typeface="华文中宋" panose="02010600040101010101" pitchFamily="2" charset="-122"/>
                          <a:cs typeface="+mn-cs"/>
                        </a:rPr>
                        <a:t>四盐酸曲恩汀</a:t>
                      </a:r>
                      <a:endParaRPr lang="en-US" sz="1200" b="0" kern="1200" dirty="0">
                        <a:solidFill>
                          <a:schemeClr val="tx1"/>
                        </a:solidFill>
                        <a:latin typeface="Arial" panose="020B0604020202020204" pitchFamily="34" charset="0"/>
                        <a:ea typeface="华文中宋" panose="02010600040101010101" pitchFamily="2" charset="-122"/>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2976623918"/>
                  </a:ext>
                </a:extLst>
              </a:tr>
              <a:tr h="648816">
                <a:tc>
                  <a:txBody>
                    <a:bodyPr/>
                    <a:lstStyle/>
                    <a:p>
                      <a:pPr marL="0" algn="l" defTabSz="914400" rtl="0" eaLnBrk="1" latinLnBrk="0" hangingPunct="1"/>
                      <a:r>
                        <a:rPr lang="zh-CN" altLang="en-US" sz="1200" b="0" kern="1200">
                          <a:solidFill>
                            <a:schemeClr val="tx1"/>
                          </a:solidFill>
                          <a:latin typeface="Arial" panose="020B0604020202020204" pitchFamily="34" charset="0"/>
                          <a:ea typeface="华文中宋" panose="02010600040101010101" pitchFamily="2" charset="-122"/>
                        </a:rPr>
                        <a:t>注册分类</a:t>
                      </a:r>
                      <a:endParaRPr lang="en-US" sz="1200" b="0" kern="120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dirty="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5.1</a:t>
                      </a:r>
                      <a:r>
                        <a:rPr lang="zh-CN" altLang="en-US" sz="1200" b="0" dirty="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类（“境外上市的原研药品和改良型药品申请在境内上市”，本品为已在境外上市的原研药品）</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3841630466"/>
                  </a:ext>
                </a:extLst>
              </a:tr>
              <a:tr h="291898">
                <a:tc>
                  <a:txBody>
                    <a:bodyPr/>
                    <a:lstStyle/>
                    <a:p>
                      <a:r>
                        <a:rPr lang="zh-CN" altLang="en-US" sz="1200" b="0" kern="120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注册规格</a:t>
                      </a:r>
                      <a:endParaRPr lang="en-US" sz="1200" b="0" kern="120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150mg</a:t>
                      </a: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（以</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C</a:t>
                      </a:r>
                      <a:r>
                        <a:rPr lang="en-US" altLang="zh-CN" sz="1200" b="0" baseline="-2500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6</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H</a:t>
                      </a:r>
                      <a:r>
                        <a:rPr lang="en-US" altLang="zh-CN" sz="1200" b="0" baseline="-2500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18</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N</a:t>
                      </a:r>
                      <a:r>
                        <a:rPr lang="en-US" altLang="zh-CN" sz="1200" b="0" baseline="-2500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4</a:t>
                      </a: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sym typeface="+mn-ea"/>
                        </a:rPr>
                        <a:t>计）</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2853120896"/>
                  </a:ext>
                </a:extLst>
              </a:tr>
              <a:tr h="463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a:solidFill>
                            <a:schemeClr val="tx1"/>
                          </a:solidFill>
                          <a:latin typeface="Arial" panose="020B0604020202020204" pitchFamily="34" charset="0"/>
                          <a:ea typeface="华文中宋" panose="02010600040101010101" pitchFamily="2" charset="-122"/>
                        </a:rPr>
                        <a:t>说明书适应症</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zh-CN" altLang="en-US" sz="1200" b="0" dirty="0">
                          <a:solidFill>
                            <a:schemeClr val="tx1"/>
                          </a:solidFill>
                          <a:latin typeface="Arial" panose="020B0604020202020204" pitchFamily="34" charset="0"/>
                          <a:ea typeface="华文中宋" panose="02010600040101010101" pitchFamily="2" charset="-122"/>
                        </a:rPr>
                        <a:t>用于治疗青霉胺不耐受的 ≥ </a:t>
                      </a:r>
                      <a:r>
                        <a:rPr lang="en-US" altLang="zh-CN" sz="1200" b="0" dirty="0">
                          <a:solidFill>
                            <a:schemeClr val="tx1"/>
                          </a:solidFill>
                          <a:latin typeface="Arial" panose="020B0604020202020204" pitchFamily="34" charset="0"/>
                          <a:ea typeface="华文中宋" panose="02010600040101010101" pitchFamily="2" charset="-122"/>
                        </a:rPr>
                        <a:t>5 </a:t>
                      </a:r>
                      <a:r>
                        <a:rPr lang="zh-CN" altLang="en-US" sz="1200" b="0" dirty="0">
                          <a:solidFill>
                            <a:schemeClr val="tx1"/>
                          </a:solidFill>
                          <a:latin typeface="Arial" panose="020B0604020202020204" pitchFamily="34" charset="0"/>
                          <a:ea typeface="华文中宋" panose="02010600040101010101" pitchFamily="2" charset="-122"/>
                        </a:rPr>
                        <a:t>岁儿童及成人的肝豆状核变性</a:t>
                      </a:r>
                      <a:endParaRPr lang="en-US" sz="1200" b="0" dirty="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322968545"/>
                  </a:ext>
                </a:extLst>
              </a:tr>
              <a:tr h="1019568">
                <a:tc>
                  <a:txBody>
                    <a:bodyPr/>
                    <a:lstStyle/>
                    <a:p>
                      <a:r>
                        <a:rPr lang="zh-CN" altLang="en-US" sz="1200" b="0">
                          <a:solidFill>
                            <a:schemeClr val="tx1"/>
                          </a:solidFill>
                          <a:latin typeface="Arial" panose="020B0604020202020204" pitchFamily="34" charset="0"/>
                          <a:ea typeface="华文中宋" panose="02010600040101010101" pitchFamily="2" charset="-122"/>
                        </a:rPr>
                        <a:t>用法用量</a:t>
                      </a:r>
                      <a:endParaRPr lang="en-US" sz="1200" b="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a:lnSpc>
                          <a:spcPct val="100000"/>
                        </a:lnSpc>
                      </a:pP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起始剂量通常为剂量范围内的最低剂量，随后根据患者临床反应调整剂量。</a:t>
                      </a:r>
                      <a:endPar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endParaRPr>
                    </a:p>
                    <a:p>
                      <a:pPr>
                        <a:lnSpc>
                          <a:spcPct val="100000"/>
                        </a:lnSpc>
                      </a:pP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成人推荐剂量为每天</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450 mg</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975 mg</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，分</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2</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4</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次口服；儿童推荐剂量为每天</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225 mg</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600 mg</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，分</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2</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a:t>
                      </a:r>
                      <a:r>
                        <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rPr>
                        <a:t>4</a:t>
                      </a:r>
                      <a:r>
                        <a:rPr lang="zh-CN" altLang="en-US" sz="1200" dirty="0">
                          <a:latin typeface="Arial" panose="020B0604020202020204" pitchFamily="34" charset="0"/>
                          <a:ea typeface="华文中宋" panose="02010600040101010101" pitchFamily="2" charset="-122"/>
                          <a:cs typeface="微软雅黑" panose="020B0503020204020204" pitchFamily="34" charset="-122"/>
                          <a:sym typeface="+mn-ea"/>
                        </a:rPr>
                        <a:t>次服用</a:t>
                      </a:r>
                      <a:endParaRPr lang="en-US" altLang="zh-CN" sz="1200" dirty="0">
                        <a:latin typeface="Arial" panose="020B0604020202020204" pitchFamily="34" charset="0"/>
                        <a:ea typeface="华文中宋" panose="02010600040101010101" pitchFamily="2" charset="-122"/>
                        <a:cs typeface="微软雅黑" panose="020B0503020204020204" pitchFamily="34" charset="-122"/>
                        <a:sym typeface="+mn-ea"/>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3888595289"/>
                  </a:ext>
                </a:extLst>
              </a:tr>
              <a:tr h="291898">
                <a:tc>
                  <a:txBody>
                    <a:bodyPr/>
                    <a:lstStyle/>
                    <a:p>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中国大陆首次上市时间</a:t>
                      </a:r>
                      <a:endParaRPr lang="en-US" sz="1200" b="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202</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3</a:t>
                      </a: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年</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12</a:t>
                      </a: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月</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2941940593"/>
                  </a:ext>
                </a:extLst>
              </a:tr>
              <a:tr h="463440">
                <a:tc>
                  <a:txBody>
                    <a:bodyPr/>
                    <a:lstStyle/>
                    <a:p>
                      <a:r>
                        <a:rPr lang="zh-CN" altLang="en-US" sz="1200" b="0" dirty="0">
                          <a:solidFill>
                            <a:schemeClr val="tx1"/>
                          </a:solidFill>
                          <a:latin typeface="Arial" panose="020B0604020202020204" pitchFamily="34" charset="0"/>
                          <a:ea typeface="华文中宋" panose="02010600040101010101" pitchFamily="2" charset="-122"/>
                          <a:cs typeface="微软雅黑" panose="020B0503020204020204" pitchFamily="34" charset="-122"/>
                        </a:rPr>
                        <a:t>目前大陆地区同通用名药品的上市情况</a:t>
                      </a:r>
                      <a:endParaRPr lang="en-US" sz="1200" b="0" dirty="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zh-CN" altLang="en-US" sz="1200" b="0" dirty="0">
                          <a:solidFill>
                            <a:schemeClr val="tx1"/>
                          </a:solidFill>
                          <a:latin typeface="Arial" panose="020B0604020202020204" pitchFamily="34" charset="0"/>
                          <a:ea typeface="华文中宋" panose="02010600040101010101" pitchFamily="2" charset="-122"/>
                          <a:cs typeface="微软雅黑" panose="020B0503020204020204" pitchFamily="34" charset="-122"/>
                        </a:rPr>
                        <a:t>无，独家产品</a:t>
                      </a:r>
                      <a:endParaRPr lang="en-US" sz="1200" b="0" dirty="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1779778513"/>
                  </a:ext>
                </a:extLst>
              </a:tr>
              <a:tr h="463440">
                <a:tc>
                  <a:txBody>
                    <a:bodyPr/>
                    <a:lstStyle/>
                    <a:p>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全球首个上市国家及上市时间</a:t>
                      </a:r>
                      <a:endParaRPr lang="en-US" sz="1200" b="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欧盟，20</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17</a:t>
                      </a: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年</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9</a:t>
                      </a: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月</a:t>
                      </a:r>
                      <a:r>
                        <a:rPr lang="en-US" altLang="zh-CN"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5</a:t>
                      </a:r>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日</a:t>
                      </a:r>
                      <a:endParaRPr lang="en-US" sz="1200" b="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E9E8F4"/>
                    </a:solidFill>
                  </a:tcPr>
                </a:tc>
                <a:extLst>
                  <a:ext uri="{0D108BD9-81ED-4DB2-BD59-A6C34878D82A}">
                    <a16:rowId xmlns:a16="http://schemas.microsoft.com/office/drawing/2014/main" val="1563880241"/>
                  </a:ext>
                </a:extLst>
              </a:tr>
              <a:tr h="291898">
                <a:tc>
                  <a:txBody>
                    <a:bodyPr/>
                    <a:lstStyle/>
                    <a:p>
                      <a:r>
                        <a:rPr lang="zh-CN" altLang="en-US" sz="1200" b="0">
                          <a:solidFill>
                            <a:schemeClr val="tx1"/>
                          </a:solidFill>
                          <a:latin typeface="Arial" panose="020B0604020202020204" pitchFamily="34" charset="0"/>
                          <a:ea typeface="华文中宋" panose="02010600040101010101" pitchFamily="2" charset="-122"/>
                          <a:cs typeface="微软雅黑" panose="020B0503020204020204" pitchFamily="34" charset="-122"/>
                        </a:rPr>
                        <a:t>是否为 OTC 药品</a:t>
                      </a:r>
                      <a:endParaRPr lang="en-US" sz="1200" b="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noFill/>
                  </a:tcPr>
                </a:tc>
                <a:tc>
                  <a:txBody>
                    <a:bodyPr/>
                    <a:lstStyle/>
                    <a:p>
                      <a:r>
                        <a:rPr lang="zh-CN" altLang="en-US" sz="1200" b="0" dirty="0">
                          <a:solidFill>
                            <a:schemeClr val="tx1"/>
                          </a:solidFill>
                          <a:latin typeface="Arial" panose="020B0604020202020204" pitchFamily="34" charset="0"/>
                          <a:ea typeface="华文中宋" panose="02010600040101010101" pitchFamily="2" charset="-122"/>
                          <a:cs typeface="微软雅黑" panose="020B0503020204020204" pitchFamily="34" charset="-122"/>
                        </a:rPr>
                        <a:t>否</a:t>
                      </a:r>
                      <a:endParaRPr lang="en-US" sz="1200" b="0" dirty="0">
                        <a:solidFill>
                          <a:schemeClr val="tx1"/>
                        </a:solidFill>
                        <a:latin typeface="Arial" panose="020B0604020202020204" pitchFamily="34" charset="0"/>
                        <a:ea typeface="华文中宋" panose="02010600040101010101" pitchFamily="2" charset="-122"/>
                      </a:endParaRPr>
                    </a:p>
                  </a:txBody>
                  <a:tcPr anchor="ctr">
                    <a:lnT w="12700" cap="flat" cmpd="sng" algn="ctr">
                      <a:solidFill>
                        <a:schemeClr val="bg2">
                          <a:lumMod val="90000"/>
                        </a:schemeClr>
                      </a:solidFill>
                      <a:prstDash val="solid"/>
                      <a:round/>
                      <a:headEnd type="none" w="med" len="med"/>
                      <a:tailEnd type="none" w="med" len="med"/>
                    </a:lnT>
                    <a:solidFill>
                      <a:srgbClr val="E9E8F4"/>
                    </a:solidFill>
                  </a:tcPr>
                </a:tc>
                <a:extLst>
                  <a:ext uri="{0D108BD9-81ED-4DB2-BD59-A6C34878D82A}">
                    <a16:rowId xmlns:a16="http://schemas.microsoft.com/office/drawing/2014/main" val="1759371443"/>
                  </a:ext>
                </a:extLst>
              </a:tr>
            </a:tbl>
          </a:graphicData>
        </a:graphic>
      </p:graphicFrame>
      <p:sp>
        <p:nvSpPr>
          <p:cNvPr id="31" name="Rectangle: Rounded Corners 2">
            <a:extLst>
              <a:ext uri="{FF2B5EF4-FFF2-40B4-BE49-F238E27FC236}">
                <a16:creationId xmlns:a16="http://schemas.microsoft.com/office/drawing/2014/main" id="{A28875F1-32DC-8B14-63E9-F0E77404A189}"/>
              </a:ext>
            </a:extLst>
          </p:cNvPr>
          <p:cNvSpPr/>
          <p:nvPr/>
        </p:nvSpPr>
        <p:spPr>
          <a:xfrm>
            <a:off x="668160" y="1364511"/>
            <a:ext cx="4757491" cy="366741"/>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cs typeface="+mn-cs"/>
              </a:rPr>
              <a:t>药品基本信息</a:t>
            </a:r>
          </a:p>
        </p:txBody>
      </p:sp>
      <p:grpSp>
        <p:nvGrpSpPr>
          <p:cNvPr id="33" name="Group 106">
            <a:extLst>
              <a:ext uri="{FF2B5EF4-FFF2-40B4-BE49-F238E27FC236}">
                <a16:creationId xmlns:a16="http://schemas.microsoft.com/office/drawing/2014/main" id="{4B02AF0B-3B40-615F-02A3-4F49CDFAF47B}"/>
              </a:ext>
            </a:extLst>
          </p:cNvPr>
          <p:cNvGrpSpPr/>
          <p:nvPr/>
        </p:nvGrpSpPr>
        <p:grpSpPr>
          <a:xfrm rot="16200000">
            <a:off x="5358437" y="3695146"/>
            <a:ext cx="442402" cy="266174"/>
            <a:chOff x="5846287" y="2473088"/>
            <a:chExt cx="356353" cy="217391"/>
          </a:xfrm>
          <a:effectLst>
            <a:outerShdw blurRad="50800" dist="38100" dir="2700000" algn="tl" rotWithShape="0">
              <a:prstClr val="black">
                <a:alpha val="40000"/>
              </a:prstClr>
            </a:outerShdw>
          </a:effectLst>
        </p:grpSpPr>
        <p:sp>
          <p:nvSpPr>
            <p:cNvPr id="34" name="Arrow: Chevron 107">
              <a:extLst>
                <a:ext uri="{FF2B5EF4-FFF2-40B4-BE49-F238E27FC236}">
                  <a16:creationId xmlns:a16="http://schemas.microsoft.com/office/drawing/2014/main" id="{42FEA8A5-9FE7-ED03-087F-6ADB9ABC56E1}"/>
                </a:ext>
              </a:extLst>
            </p:cNvPr>
            <p:cNvSpPr/>
            <p:nvPr/>
          </p:nvSpPr>
          <p:spPr>
            <a:xfrm rot="5400000">
              <a:off x="5951857" y="2439695"/>
              <a:ext cx="145214" cy="356353"/>
            </a:xfrm>
            <a:prstGeom prst="chevron">
              <a:avLst/>
            </a:prstGeom>
            <a:solidFill>
              <a:schemeClr val="accent1">
                <a:lumMod val="75000"/>
              </a:schemeClr>
            </a:solidFill>
          </p:spPr>
          <p:txBody>
            <a:bodyPr wrap="square" lIns="0" tIns="0" rIns="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19" b="0" i="0" u="none" strike="noStrike" kern="1200" cap="none" spc="0" normalizeH="0" baseline="0" noProof="0">
                <a:ln>
                  <a:noFill/>
                </a:ln>
                <a:solidFill>
                  <a:srgbClr val="000000"/>
                </a:solidFill>
                <a:effectLst/>
                <a:uLnTx/>
                <a:uFillTx/>
                <a:cs typeface="+mn-cs"/>
              </a:endParaRPr>
            </a:p>
          </p:txBody>
        </p:sp>
        <p:sp>
          <p:nvSpPr>
            <p:cNvPr id="35" name="Arrow: Chevron 108">
              <a:extLst>
                <a:ext uri="{FF2B5EF4-FFF2-40B4-BE49-F238E27FC236}">
                  <a16:creationId xmlns:a16="http://schemas.microsoft.com/office/drawing/2014/main" id="{3236F630-B584-AFCD-1547-A7EC8341010F}"/>
                </a:ext>
              </a:extLst>
            </p:cNvPr>
            <p:cNvSpPr/>
            <p:nvPr/>
          </p:nvSpPr>
          <p:spPr>
            <a:xfrm rot="5400000">
              <a:off x="5958339" y="2400965"/>
              <a:ext cx="132250" cy="276496"/>
            </a:xfrm>
            <a:prstGeom prst="chevron">
              <a:avLst/>
            </a:prstGeom>
            <a:solidFill>
              <a:srgbClr val="EAEFF7"/>
            </a:solidFill>
          </p:spPr>
          <p:txBody>
            <a:bodyPr wrap="square" lIns="0" tIns="0" rIns="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19" b="0" i="0" u="none" strike="noStrike" kern="1200" cap="none" spc="0" normalizeH="0" baseline="0" noProof="0">
                <a:ln>
                  <a:noFill/>
                </a:ln>
                <a:solidFill>
                  <a:srgbClr val="000000"/>
                </a:solidFill>
                <a:effectLst/>
                <a:uLnTx/>
                <a:uFillTx/>
                <a:cs typeface="+mn-cs"/>
              </a:endParaRPr>
            </a:p>
          </p:txBody>
        </p:sp>
      </p:grpSp>
      <p:sp>
        <p:nvSpPr>
          <p:cNvPr id="36" name="Rectangle: Rounded Corners 156">
            <a:extLst>
              <a:ext uri="{FF2B5EF4-FFF2-40B4-BE49-F238E27FC236}">
                <a16:creationId xmlns:a16="http://schemas.microsoft.com/office/drawing/2014/main" id="{30454D93-CEA4-8560-2F74-39021E4A8046}"/>
              </a:ext>
            </a:extLst>
          </p:cNvPr>
          <p:cNvSpPr/>
          <p:nvPr/>
        </p:nvSpPr>
        <p:spPr>
          <a:xfrm>
            <a:off x="5936832" y="1340557"/>
            <a:ext cx="5733181" cy="555789"/>
          </a:xfrm>
          <a:prstGeom prst="roundRect">
            <a:avLst>
              <a:gd name="adj" fmla="val 39828"/>
            </a:avLst>
          </a:prstGeom>
          <a:solidFill>
            <a:srgbClr val="E9E8F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ctr"/>
            <a:r>
              <a:rPr kumimoji="1" lang="zh-CN" altLang="en-US" sz="1600" b="1">
                <a:solidFill>
                  <a:schemeClr val="tx1"/>
                </a:solidFill>
              </a:rPr>
              <a:t>列入</a:t>
            </a:r>
            <a:r>
              <a:rPr kumimoji="1" lang="en-US" altLang="zh-CN" sz="1600" b="1">
                <a:solidFill>
                  <a:schemeClr val="tx1"/>
                </a:solidFill>
              </a:rPr>
              <a:t>《</a:t>
            </a:r>
            <a:r>
              <a:rPr kumimoji="1" lang="zh-CN" altLang="en-US" sz="1600" b="1">
                <a:solidFill>
                  <a:schemeClr val="tx1"/>
                </a:solidFill>
              </a:rPr>
              <a:t>第一批罕见病目录</a:t>
            </a:r>
            <a:r>
              <a:rPr kumimoji="1" lang="en-US" altLang="zh-CN" sz="1600" b="1">
                <a:solidFill>
                  <a:schemeClr val="tx1"/>
                </a:solidFill>
              </a:rPr>
              <a:t>》</a:t>
            </a:r>
            <a:r>
              <a:rPr kumimoji="1" lang="zh-CN" altLang="en-US" sz="1600" b="1">
                <a:solidFill>
                  <a:schemeClr val="tx1"/>
                </a:solidFill>
              </a:rPr>
              <a:t>，全新双重作用机制，获国内及国际指南一致推荐</a:t>
            </a:r>
          </a:p>
        </p:txBody>
      </p:sp>
      <p:grpSp>
        <p:nvGrpSpPr>
          <p:cNvPr id="4" name="Group 21">
            <a:extLst>
              <a:ext uri="{FF2B5EF4-FFF2-40B4-BE49-F238E27FC236}">
                <a16:creationId xmlns:a16="http://schemas.microsoft.com/office/drawing/2014/main" id="{60C1C9A8-0AF3-441A-EA8C-E1F20FE1A650}"/>
              </a:ext>
            </a:extLst>
          </p:cNvPr>
          <p:cNvGrpSpPr/>
          <p:nvPr/>
        </p:nvGrpSpPr>
        <p:grpSpPr>
          <a:xfrm>
            <a:off x="5946357" y="2019741"/>
            <a:ext cx="5729036" cy="2151489"/>
            <a:chOff x="803576" y="2047875"/>
            <a:chExt cx="5729036" cy="1985421"/>
          </a:xfrm>
        </p:grpSpPr>
        <p:sp>
          <p:nvSpPr>
            <p:cNvPr id="10" name="object 25">
              <a:extLst>
                <a:ext uri="{FF2B5EF4-FFF2-40B4-BE49-F238E27FC236}">
                  <a16:creationId xmlns:a16="http://schemas.microsoft.com/office/drawing/2014/main" id="{2B9C7621-F75C-2E89-2B19-1CA521D56C47}"/>
                </a:ext>
              </a:extLst>
            </p:cNvPr>
            <p:cNvSpPr txBox="1"/>
            <p:nvPr/>
          </p:nvSpPr>
          <p:spPr>
            <a:xfrm>
              <a:off x="803576" y="2060017"/>
              <a:ext cx="5729036" cy="1973279"/>
            </a:xfrm>
            <a:prstGeom prst="rect">
              <a:avLst/>
            </a:prstGeom>
            <a:solidFill>
              <a:schemeClr val="bg1">
                <a:lumMod val="95000"/>
              </a:schemeClr>
            </a:solidFill>
          </p:spPr>
          <p:txBody>
            <a:bodyPr vert="horz" wrap="square" lIns="182880" tIns="0" rIns="182880" bIns="0" rtlCol="0" anchor="ctr">
              <a:noAutofit/>
            </a:bodyPr>
            <a:lstStyle/>
            <a:p>
              <a:pPr marL="285750" marR="0" lvl="0" indent="-285750" algn="l" defTabSz="914400" rtl="0" eaLnBrk="1" fontAlgn="auto" latinLnBrk="0" hangingPunct="1">
                <a:lnSpc>
                  <a:spcPct val="100000"/>
                </a:lnSpc>
                <a:spcBef>
                  <a:spcPts val="300"/>
                </a:spcBef>
                <a:buClrTx/>
                <a:buSzTx/>
                <a:buFont typeface="Wingdings" panose="05000000000000000000" pitchFamily="2" charset="2"/>
                <a:buChar char="q"/>
                <a:tabLst/>
                <a:defRPr/>
              </a:pPr>
              <a:r>
                <a:rPr kumimoji="0" lang="zh-CN" altLang="en-US" sz="1400" b="1" i="0" u="sng" strike="noStrike" kern="1200" cap="none" spc="0" normalizeH="0" baseline="0" noProof="0" dirty="0">
                  <a:ln>
                    <a:noFill/>
                  </a:ln>
                  <a:solidFill>
                    <a:srgbClr val="302E5D"/>
                  </a:solidFill>
                  <a:effectLst/>
                  <a:uLnTx/>
                  <a:uFillTx/>
                  <a:cs typeface="+mn-cs"/>
                </a:rPr>
                <a:t>罕见病治疗药物</a:t>
              </a:r>
              <a:r>
                <a:rPr kumimoji="0" lang="zh-CN" altLang="en-US" sz="1400" b="1" i="0" u="none" strike="noStrike" kern="1200" cap="none" spc="0" normalizeH="0" baseline="0" noProof="0" dirty="0">
                  <a:ln>
                    <a:noFill/>
                  </a:ln>
                  <a:solidFill>
                    <a:srgbClr val="302E5D"/>
                  </a:solidFill>
                  <a:effectLst/>
                  <a:uLnTx/>
                  <a:uFillTx/>
                  <a:cs typeface="+mn-cs"/>
                </a:rPr>
                <a:t>：</a:t>
              </a:r>
              <a:r>
                <a:rPr kumimoji="0" lang="zh-CN" altLang="en-US" sz="1400" b="0" i="0" u="none" strike="noStrike" kern="1200" cap="none" spc="0" normalizeH="0" baseline="0" noProof="0" dirty="0">
                  <a:ln>
                    <a:noFill/>
                  </a:ln>
                  <a:solidFill>
                    <a:srgbClr val="2B3A42"/>
                  </a:solidFill>
                  <a:effectLst/>
                  <a:uLnTx/>
                  <a:uFillTx/>
                  <a:cs typeface="+mn-cs"/>
                </a:rPr>
                <a:t>纳入</a:t>
              </a:r>
              <a:r>
                <a:rPr kumimoji="0" lang="zh-CN" altLang="en-US" sz="1400" b="1" i="0" u="none" strike="noStrike" kern="1200" cap="none" spc="0" normalizeH="0" baseline="0" noProof="0" dirty="0">
                  <a:ln>
                    <a:noFill/>
                  </a:ln>
                  <a:solidFill>
                    <a:srgbClr val="2B3A42"/>
                  </a:solidFill>
                  <a:effectLst/>
                  <a:uLnTx/>
                  <a:uFillTx/>
                  <a:cs typeface="+mn-cs"/>
                </a:rPr>
                <a:t>优先审评</a:t>
              </a:r>
              <a:r>
                <a:rPr kumimoji="0" lang="zh-CN" altLang="en-US" sz="1400" b="0" i="0" u="none" strike="noStrike" kern="1200" cap="none" spc="0" normalizeH="0" baseline="0" noProof="0" dirty="0">
                  <a:ln>
                    <a:noFill/>
                  </a:ln>
                  <a:solidFill>
                    <a:srgbClr val="2B3A42"/>
                  </a:solidFill>
                  <a:effectLst/>
                  <a:uLnTx/>
                  <a:uFillTx/>
                  <a:cs typeface="+mn-cs"/>
                </a:rPr>
                <a:t>，</a:t>
              </a:r>
              <a:r>
                <a:rPr kumimoji="0" lang="zh-CN" altLang="en-US" sz="1400" b="1" i="0" u="none" strike="noStrike" kern="1200" cap="none" spc="0" normalizeH="0" baseline="0" noProof="0" dirty="0">
                  <a:ln>
                    <a:noFill/>
                  </a:ln>
                  <a:solidFill>
                    <a:srgbClr val="2B3A42"/>
                  </a:solidFill>
                  <a:effectLst/>
                  <a:uLnTx/>
                  <a:uFillTx/>
                  <a:cs typeface="+mn-cs"/>
                </a:rPr>
                <a:t>唯一获批</a:t>
              </a:r>
              <a:r>
                <a:rPr kumimoji="0" lang="zh-CN" altLang="en-US" sz="1400" b="0" i="0" u="none" strike="noStrike" kern="1200" cap="none" spc="0" normalizeH="0" baseline="0" noProof="0" dirty="0">
                  <a:ln>
                    <a:noFill/>
                  </a:ln>
                  <a:solidFill>
                    <a:srgbClr val="2B3A42"/>
                  </a:solidFill>
                  <a:effectLst/>
                  <a:uLnTx/>
                  <a:uFillTx/>
                  <a:cs typeface="+mn-cs"/>
                </a:rPr>
                <a:t>用于治疗青霉胺不耐受威尔逊病的铜螯合剂，</a:t>
              </a:r>
              <a:r>
                <a:rPr kumimoji="0" lang="zh-CN" altLang="en-US" sz="1400" b="1" i="0" u="none" strike="noStrike" kern="1200" cap="none" spc="0" normalizeH="0" baseline="0" noProof="0" dirty="0">
                  <a:ln>
                    <a:noFill/>
                  </a:ln>
                  <a:solidFill>
                    <a:srgbClr val="2B3A42"/>
                  </a:solidFill>
                  <a:effectLst/>
                  <a:uLnTx/>
                  <a:uFillTx/>
                  <a:cs typeface="+mn-cs"/>
                </a:rPr>
                <a:t>保障儿童用药</a:t>
              </a:r>
              <a:endParaRPr kumimoji="0" lang="en-US" altLang="zh-CN" sz="1400" b="1" i="0" u="none" strike="noStrike" kern="1200" cap="none" spc="0" normalizeH="0" baseline="0" noProof="0" dirty="0">
                <a:ln>
                  <a:noFill/>
                </a:ln>
                <a:solidFill>
                  <a:srgbClr val="2B3A42"/>
                </a:solidFill>
                <a:effectLst/>
                <a:uLnTx/>
                <a:uFillTx/>
                <a:cs typeface="+mn-cs"/>
              </a:endParaRPr>
            </a:p>
            <a:p>
              <a:pPr marL="285750" marR="0" lvl="0" indent="-285750" algn="l" defTabSz="914400" rtl="0" eaLnBrk="1" fontAlgn="auto" latinLnBrk="0" hangingPunct="1">
                <a:lnSpc>
                  <a:spcPct val="100000"/>
                </a:lnSpc>
                <a:spcBef>
                  <a:spcPts val="300"/>
                </a:spcBef>
                <a:buClrTx/>
                <a:buSzTx/>
                <a:buFont typeface="Wingdings" panose="05000000000000000000" pitchFamily="2" charset="2"/>
                <a:buChar char="q"/>
                <a:tabLst/>
                <a:defRPr/>
              </a:pPr>
              <a:r>
                <a:rPr kumimoji="0" lang="zh-CN" altLang="en-US" sz="1400" b="1" i="0" u="sng" strike="noStrike" kern="1200" cap="none" spc="0" normalizeH="0" baseline="0" noProof="0" dirty="0">
                  <a:ln>
                    <a:noFill/>
                  </a:ln>
                  <a:solidFill>
                    <a:srgbClr val="302E5D"/>
                  </a:solidFill>
                  <a:effectLst/>
                  <a:uLnTx/>
                  <a:uFillTx/>
                  <a:cs typeface="+mn-cs"/>
                </a:rPr>
                <a:t>全新作用机制</a:t>
              </a:r>
              <a:r>
                <a:rPr kumimoji="0" lang="zh-CN" altLang="en-US" sz="1400" b="1" i="0" u="none" strike="noStrike" kern="1200" cap="none" spc="0" normalizeH="0" baseline="0" noProof="0" dirty="0">
                  <a:ln>
                    <a:noFill/>
                  </a:ln>
                  <a:solidFill>
                    <a:srgbClr val="302E5D"/>
                  </a:solidFill>
                  <a:effectLst/>
                  <a:uLnTx/>
                  <a:uFillTx/>
                  <a:cs typeface="+mn-cs"/>
                </a:rPr>
                <a:t>：</a:t>
              </a:r>
              <a:r>
                <a:rPr kumimoji="0" lang="zh-CN" altLang="en-US" sz="1400" b="0" i="0" u="none" strike="noStrike" kern="1200" cap="none" spc="0" normalizeH="0" baseline="0" noProof="0" dirty="0">
                  <a:ln>
                    <a:noFill/>
                  </a:ln>
                  <a:solidFill>
                    <a:srgbClr val="2B3A42"/>
                  </a:solidFill>
                  <a:effectLst/>
                  <a:uLnTx/>
                  <a:uFillTx/>
                  <a:cs typeface="+mn-cs"/>
                </a:rPr>
                <a:t>现有螯合剂仅可增加尿铜排泄，本品在此基础上可抑制胃肠道铜吸收，具有</a:t>
              </a:r>
              <a:r>
                <a:rPr kumimoji="0" lang="zh-CN" altLang="en-US" sz="1400" b="1" i="0" u="none" strike="noStrike" kern="1200" cap="none" spc="0" normalizeH="0" baseline="0" noProof="0" dirty="0">
                  <a:ln>
                    <a:noFill/>
                  </a:ln>
                  <a:solidFill>
                    <a:srgbClr val="2B3A42"/>
                  </a:solidFill>
                  <a:effectLst/>
                  <a:uLnTx/>
                  <a:uFillTx/>
                  <a:cs typeface="+mn-cs"/>
                </a:rPr>
                <a:t>双重作用机制</a:t>
              </a:r>
              <a:endParaRPr kumimoji="0" lang="en-US" altLang="zh-CN" sz="1400" b="1" i="0" u="none" strike="noStrike" kern="1200" cap="none" spc="0" normalizeH="0" baseline="0" noProof="0" dirty="0">
                <a:ln>
                  <a:noFill/>
                </a:ln>
                <a:solidFill>
                  <a:srgbClr val="2B3A42"/>
                </a:solidFill>
                <a:effectLst/>
                <a:uLnTx/>
                <a:uFillTx/>
                <a:cs typeface="+mn-cs"/>
              </a:endParaRPr>
            </a:p>
            <a:p>
              <a:pPr marL="285750" marR="0" lvl="0" indent="-285750" algn="l" defTabSz="914400" rtl="0" eaLnBrk="1" fontAlgn="auto" latinLnBrk="0" hangingPunct="1">
                <a:lnSpc>
                  <a:spcPct val="100000"/>
                </a:lnSpc>
                <a:spcBef>
                  <a:spcPts val="300"/>
                </a:spcBef>
                <a:buClrTx/>
                <a:buSzTx/>
                <a:buFont typeface="Wingdings" panose="05000000000000000000" pitchFamily="2" charset="2"/>
                <a:buChar char="q"/>
                <a:tabLst/>
                <a:defRPr/>
              </a:pPr>
              <a:r>
                <a:rPr kumimoji="0" lang="zh-CN" altLang="en-US" sz="1400" b="1" i="0" u="sng" strike="noStrike" kern="1200" cap="none" spc="0" normalizeH="0" baseline="0" noProof="0" dirty="0">
                  <a:ln>
                    <a:noFill/>
                  </a:ln>
                  <a:solidFill>
                    <a:srgbClr val="302E5D"/>
                  </a:solidFill>
                  <a:effectLst/>
                  <a:uLnTx/>
                  <a:uFillTx/>
                  <a:cs typeface="+mn-cs"/>
                </a:rPr>
                <a:t>唯一拥有</a:t>
              </a:r>
              <a:r>
                <a:rPr kumimoji="0" lang="en-US" altLang="zh-CN" sz="1400" b="1" i="0" u="sng" strike="noStrike" kern="1200" cap="none" spc="0" normalizeH="0" baseline="0" noProof="0" dirty="0">
                  <a:ln>
                    <a:noFill/>
                  </a:ln>
                  <a:solidFill>
                    <a:srgbClr val="302E5D"/>
                  </a:solidFill>
                  <a:effectLst/>
                  <a:uLnTx/>
                  <a:uFillTx/>
                  <a:cs typeface="+mn-cs"/>
                </a:rPr>
                <a:t>III</a:t>
              </a:r>
              <a:r>
                <a:rPr kumimoji="0" lang="zh-CN" altLang="en-US" sz="1400" b="1" i="0" u="sng" strike="noStrike" kern="1200" cap="none" spc="0" normalizeH="0" baseline="0" noProof="0" dirty="0">
                  <a:ln>
                    <a:noFill/>
                  </a:ln>
                  <a:solidFill>
                    <a:srgbClr val="302E5D"/>
                  </a:solidFill>
                  <a:effectLst/>
                  <a:uLnTx/>
                  <a:uFillTx/>
                  <a:cs typeface="+mn-cs"/>
                </a:rPr>
                <a:t>期临床试验证据的威尔逊病药物，安全性优</a:t>
              </a:r>
              <a:r>
                <a:rPr kumimoji="0" lang="zh-CN" altLang="en-US" sz="1400" b="1" i="0" u="none" strike="noStrike" kern="1200" cap="none" spc="0" normalizeH="0" baseline="0" noProof="0" dirty="0">
                  <a:ln>
                    <a:noFill/>
                  </a:ln>
                  <a:solidFill>
                    <a:srgbClr val="302E5D"/>
                  </a:solidFill>
                  <a:effectLst/>
                  <a:uLnTx/>
                  <a:uFillTx/>
                  <a:cs typeface="+mn-cs"/>
                </a:rPr>
                <a:t>：</a:t>
              </a:r>
              <a:r>
                <a:rPr kumimoji="0" lang="zh-CN" altLang="en-US" sz="1400" b="0" i="0" u="none" strike="noStrike" kern="1200" cap="none" spc="0" normalizeH="0" baseline="0" noProof="0" dirty="0">
                  <a:ln>
                    <a:noFill/>
                  </a:ln>
                  <a:solidFill>
                    <a:srgbClr val="2B3A42"/>
                  </a:solidFill>
                  <a:effectLst/>
                  <a:uLnTx/>
                  <a:uFillTx/>
                  <a:cs typeface="+mn-cs"/>
                </a:rPr>
                <a:t>本品</a:t>
              </a:r>
              <a:r>
                <a:rPr kumimoji="0" lang="zh-CN" altLang="en-US" sz="1400" b="1" i="0" u="none" strike="noStrike" kern="1200" cap="none" spc="0" normalizeH="0" baseline="0" noProof="0" dirty="0">
                  <a:ln>
                    <a:noFill/>
                  </a:ln>
                  <a:solidFill>
                    <a:srgbClr val="2B3A42"/>
                  </a:solidFill>
                  <a:effectLst/>
                  <a:uLnTx/>
                  <a:uFillTx/>
                  <a:cs typeface="+mn-cs"/>
                </a:rPr>
                <a:t>疗效与一线治疗药物相当</a:t>
              </a:r>
              <a:r>
                <a:rPr kumimoji="0" lang="zh-CN" altLang="en-US" sz="1400" b="0" i="0" u="none" strike="noStrike" kern="1200" cap="none" spc="0" normalizeH="0" baseline="0" noProof="0" dirty="0">
                  <a:ln>
                    <a:noFill/>
                  </a:ln>
                  <a:solidFill>
                    <a:srgbClr val="2B3A42"/>
                  </a:solidFill>
                  <a:effectLst/>
                  <a:uLnTx/>
                  <a:uFillTx/>
                  <a:cs typeface="+mn-cs"/>
                </a:rPr>
                <a:t>，且</a:t>
              </a:r>
              <a:r>
                <a:rPr kumimoji="0" lang="zh-CN" altLang="en-US" sz="1400" b="1" i="0" u="none" strike="noStrike" kern="1200" cap="none" spc="0" normalizeH="0" baseline="0" noProof="0" dirty="0">
                  <a:ln>
                    <a:noFill/>
                  </a:ln>
                  <a:solidFill>
                    <a:srgbClr val="2B3A42"/>
                  </a:solidFill>
                  <a:effectLst/>
                  <a:uLnTx/>
                  <a:uFillTx/>
                  <a:cs typeface="+mn-cs"/>
                </a:rPr>
                <a:t>整体安全性良好</a:t>
              </a:r>
              <a:endParaRPr kumimoji="0" lang="en-US" altLang="zh-CN" sz="1400" b="1" i="0" u="none" strike="noStrike" kern="1200" cap="none" spc="0" normalizeH="0" baseline="0" noProof="0" dirty="0">
                <a:ln>
                  <a:noFill/>
                </a:ln>
                <a:solidFill>
                  <a:srgbClr val="2B3A42"/>
                </a:solidFill>
                <a:effectLst/>
                <a:uLnTx/>
                <a:uFillTx/>
                <a:cs typeface="+mn-cs"/>
              </a:endParaRPr>
            </a:p>
            <a:p>
              <a:pPr marL="285750" marR="0" lvl="0" indent="-285750" algn="l" defTabSz="914400" rtl="0" eaLnBrk="1" fontAlgn="auto" latinLnBrk="0" hangingPunct="1">
                <a:lnSpc>
                  <a:spcPct val="100000"/>
                </a:lnSpc>
                <a:spcBef>
                  <a:spcPts val="300"/>
                </a:spcBef>
                <a:buClrTx/>
                <a:buSzTx/>
                <a:buFont typeface="Wingdings" panose="05000000000000000000" pitchFamily="2" charset="2"/>
                <a:buChar char="q"/>
                <a:tabLst/>
                <a:defRPr/>
              </a:pPr>
              <a:r>
                <a:rPr kumimoji="0" lang="zh-CN" altLang="en-US" sz="1400" b="1" i="0" u="sng" strike="noStrike" kern="1200" cap="none" spc="0" normalizeH="0" baseline="0" noProof="0" dirty="0">
                  <a:ln>
                    <a:noFill/>
                  </a:ln>
                  <a:solidFill>
                    <a:schemeClr val="accent1"/>
                  </a:solidFill>
                  <a:effectLst/>
                  <a:uLnTx/>
                  <a:uFillTx/>
                  <a:cs typeface="+mn-cs"/>
                </a:rPr>
                <a:t>唯一与</a:t>
              </a:r>
              <a:r>
                <a:rPr lang="zh-CN" altLang="en-US" sz="1400" b="1" u="sng" dirty="0">
                  <a:solidFill>
                    <a:schemeClr val="accent1"/>
                  </a:solidFill>
                </a:rPr>
                <a:t>二盐酸曲恩汀</a:t>
              </a:r>
              <a:r>
                <a:rPr kumimoji="0" lang="zh-CN" altLang="en-US" sz="1400" b="1" i="0" u="sng" strike="noStrike" kern="1200" cap="none" spc="0" normalizeH="0" baseline="0" noProof="0" dirty="0">
                  <a:ln>
                    <a:noFill/>
                  </a:ln>
                  <a:solidFill>
                    <a:schemeClr val="accent1"/>
                  </a:solidFill>
                  <a:effectLst/>
                  <a:uLnTx/>
                  <a:uFillTx/>
                  <a:cs typeface="+mn-cs"/>
                </a:rPr>
                <a:t>具有直接比较证据的</a:t>
              </a:r>
              <a:r>
                <a:rPr kumimoji="0" lang="zh-CN" altLang="en-US" sz="1400" b="1" i="0" u="sng" strike="noStrike" kern="1200" cap="none" spc="0" normalizeH="0" baseline="0" noProof="0" dirty="0">
                  <a:ln>
                    <a:noFill/>
                  </a:ln>
                  <a:solidFill>
                    <a:srgbClr val="302E5D"/>
                  </a:solidFill>
                  <a:effectLst/>
                  <a:uLnTx/>
                  <a:uFillTx/>
                  <a:cs typeface="+mn-cs"/>
                </a:rPr>
                <a:t>威尔逊病药物</a:t>
              </a:r>
              <a:r>
                <a:rPr kumimoji="0" lang="zh-CN" altLang="en-US" sz="1400" b="1" i="0" u="none" strike="noStrike" kern="1200" cap="none" spc="0" normalizeH="0" baseline="0" noProof="0" dirty="0">
                  <a:ln>
                    <a:noFill/>
                  </a:ln>
                  <a:solidFill>
                    <a:srgbClr val="2B3A42"/>
                  </a:solidFill>
                  <a:effectLst/>
                  <a:uLnTx/>
                  <a:uFillTx/>
                  <a:cs typeface="+mn-cs"/>
                </a:rPr>
                <a:t>：</a:t>
              </a:r>
              <a:r>
                <a:rPr kumimoji="0" lang="zh-CN" altLang="en-US" sz="1400" i="0" u="none" strike="noStrike" kern="1200" cap="none" spc="0" normalizeH="0" baseline="0" noProof="0" dirty="0">
                  <a:ln>
                    <a:noFill/>
                  </a:ln>
                  <a:solidFill>
                    <a:srgbClr val="2B3A42"/>
                  </a:solidFill>
                  <a:effectLst/>
                  <a:uLnTx/>
                  <a:uFillTx/>
                  <a:cs typeface="+mn-cs"/>
                </a:rPr>
                <a:t>与二盐酸曲恩汀相比，四盐酸曲恩汀血药浓度达峰明显更快，生物利用度更高，因此能够减少药物暴露量，同时获得更持续的治疗效果</a:t>
              </a:r>
              <a:endParaRPr kumimoji="0" lang="en-US" altLang="zh-CN" sz="1400" i="0" u="none" strike="noStrike" kern="1200" cap="none" spc="0" normalizeH="0" baseline="0" noProof="0" dirty="0">
                <a:ln>
                  <a:noFill/>
                </a:ln>
                <a:solidFill>
                  <a:srgbClr val="2B3A42"/>
                </a:solidFill>
                <a:effectLst/>
                <a:uLnTx/>
                <a:uFillTx/>
                <a:cs typeface="+mn-cs"/>
              </a:endParaRPr>
            </a:p>
          </p:txBody>
        </p:sp>
        <p:sp>
          <p:nvSpPr>
            <p:cNvPr id="11" name="Half Frame 19">
              <a:extLst>
                <a:ext uri="{FF2B5EF4-FFF2-40B4-BE49-F238E27FC236}">
                  <a16:creationId xmlns:a16="http://schemas.microsoft.com/office/drawing/2014/main" id="{7A0CD8FC-F2A6-DD7B-3CFB-92BDC05DA2D8}"/>
                </a:ext>
              </a:extLst>
            </p:cNvPr>
            <p:cNvSpPr/>
            <p:nvPr/>
          </p:nvSpPr>
          <p:spPr>
            <a:xfrm>
              <a:off x="803576" y="2047875"/>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solidFill>
                  <a:schemeClr val="tx1"/>
                </a:solidFill>
              </a:endParaRPr>
            </a:p>
          </p:txBody>
        </p:sp>
        <p:sp>
          <p:nvSpPr>
            <p:cNvPr id="13" name="Half Frame 20">
              <a:extLst>
                <a:ext uri="{FF2B5EF4-FFF2-40B4-BE49-F238E27FC236}">
                  <a16:creationId xmlns:a16="http://schemas.microsoft.com/office/drawing/2014/main" id="{CEE21863-D5C5-A318-210E-CB6CDCF43F70}"/>
                </a:ext>
              </a:extLst>
            </p:cNvPr>
            <p:cNvSpPr/>
            <p:nvPr/>
          </p:nvSpPr>
          <p:spPr>
            <a:xfrm rot="10800000">
              <a:off x="6294376" y="3791772"/>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solidFill>
                  <a:schemeClr val="tx1"/>
                </a:solidFill>
              </a:endParaRPr>
            </a:p>
          </p:txBody>
        </p:sp>
      </p:grpSp>
      <p:cxnSp>
        <p:nvCxnSpPr>
          <p:cNvPr id="14" name="Straight Connector 33">
            <a:extLst>
              <a:ext uri="{FF2B5EF4-FFF2-40B4-BE49-F238E27FC236}">
                <a16:creationId xmlns:a16="http://schemas.microsoft.com/office/drawing/2014/main" id="{1C7F2E8D-8E83-089B-5013-71D41129C831}"/>
              </a:ext>
            </a:extLst>
          </p:cNvPr>
          <p:cNvCxnSpPr>
            <a:cxnSpLocks/>
          </p:cNvCxnSpPr>
          <p:nvPr/>
        </p:nvCxnSpPr>
        <p:spPr>
          <a:xfrm>
            <a:off x="6020610" y="4460017"/>
            <a:ext cx="5649403"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5" name="Text Placeholder 7">
            <a:extLst>
              <a:ext uri="{FF2B5EF4-FFF2-40B4-BE49-F238E27FC236}">
                <a16:creationId xmlns:a16="http://schemas.microsoft.com/office/drawing/2014/main" id="{55409A22-DC33-2BE9-DD2B-C96C0A2BE527}"/>
              </a:ext>
            </a:extLst>
          </p:cNvPr>
          <p:cNvSpPr txBox="1">
            <a:spLocks/>
          </p:cNvSpPr>
          <p:nvPr/>
        </p:nvSpPr>
        <p:spPr>
          <a:xfrm>
            <a:off x="7520469" y="4271357"/>
            <a:ext cx="2649683" cy="325668"/>
          </a:xfrm>
          <a:prstGeom prst="rect">
            <a:avLst/>
          </a:prstGeom>
          <a:solidFill>
            <a:schemeClr val="bg1"/>
          </a:solidFill>
          <a:ln>
            <a:solidFill>
              <a:schemeClr val="bg1"/>
            </a:solidFill>
          </a:ln>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zh-CN" altLang="en-US" sz="1600" b="1" u="none" strike="noStrike" kern="1200" cap="none" spc="0" normalizeH="0" baseline="0" noProof="0">
                <a:ln>
                  <a:noFill/>
                </a:ln>
                <a:solidFill>
                  <a:schemeClr val="accent1"/>
                </a:solidFill>
                <a:effectLst/>
                <a:uLnTx/>
                <a:uFillTx/>
                <a:cs typeface="+mn-cs"/>
              </a:rPr>
              <a:t>参照品建议：</a:t>
            </a:r>
            <a:r>
              <a:rPr lang="zh-CN" altLang="en-US" sz="1600" b="1">
                <a:solidFill>
                  <a:schemeClr val="accent1"/>
                </a:solidFill>
              </a:rPr>
              <a:t>无</a:t>
            </a:r>
            <a:r>
              <a:rPr kumimoji="0" lang="zh-CN" altLang="en-US" sz="1600" b="1" u="none" strike="noStrike" kern="1200" cap="none" spc="0" normalizeH="0" baseline="0" noProof="0">
                <a:ln>
                  <a:noFill/>
                </a:ln>
                <a:solidFill>
                  <a:schemeClr val="accent1"/>
                </a:solidFill>
                <a:effectLst/>
                <a:uLnTx/>
                <a:uFillTx/>
                <a:cs typeface="+mn-cs"/>
              </a:rPr>
              <a:t>参照</a:t>
            </a:r>
            <a:endParaRPr kumimoji="0" lang="en-US" altLang="zh-CN" sz="1600" b="1" u="none" strike="noStrike" kern="1200" cap="none" spc="0" normalizeH="0" baseline="0" noProof="0">
              <a:ln>
                <a:noFill/>
              </a:ln>
              <a:solidFill>
                <a:schemeClr val="accent1"/>
              </a:solidFill>
              <a:effectLst/>
              <a:uLnTx/>
              <a:uFillTx/>
              <a:cs typeface="+mn-cs"/>
            </a:endParaRPr>
          </a:p>
        </p:txBody>
      </p:sp>
      <p:sp>
        <p:nvSpPr>
          <p:cNvPr id="26" name="TextBox 10">
            <a:extLst>
              <a:ext uri="{FF2B5EF4-FFF2-40B4-BE49-F238E27FC236}">
                <a16:creationId xmlns:a16="http://schemas.microsoft.com/office/drawing/2014/main" id="{FBF93A56-A9FA-2014-BC21-D8AB8B66A3A1}"/>
              </a:ext>
            </a:extLst>
          </p:cNvPr>
          <p:cNvSpPr txBox="1"/>
          <p:nvPr/>
        </p:nvSpPr>
        <p:spPr>
          <a:xfrm>
            <a:off x="5946357" y="4605381"/>
            <a:ext cx="5874769" cy="17158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buSzPct val="100000"/>
              <a:defRPr sz="1400" b="1"/>
            </a:pPr>
            <a:r>
              <a:rPr lang="zh-CN" altLang="en-US" sz="1400" dirty="0"/>
              <a:t>本品</a:t>
            </a:r>
            <a:r>
              <a:rPr sz="1400" dirty="0" err="1"/>
              <a:t>填补了</a:t>
            </a:r>
            <a:r>
              <a:rPr lang="zh-CN" altLang="en-US" sz="1400" dirty="0"/>
              <a:t>青霉胺</a:t>
            </a:r>
            <a:r>
              <a:rPr sz="1400" dirty="0" err="1"/>
              <a:t>不耐受</a:t>
            </a:r>
            <a:r>
              <a:rPr lang="zh-CN" altLang="en-US" sz="1400" dirty="0"/>
              <a:t>患者</a:t>
            </a:r>
            <a:r>
              <a:rPr sz="1400" dirty="0" err="1"/>
              <a:t>治疗空白</a:t>
            </a:r>
            <a:r>
              <a:rPr lang="zh-CN" altLang="en-US" sz="1400" dirty="0"/>
              <a:t>，</a:t>
            </a:r>
            <a:r>
              <a:rPr sz="1400" dirty="0" err="1"/>
              <a:t>目前</a:t>
            </a:r>
            <a:r>
              <a:rPr lang="zh-CN" altLang="en-US" sz="1400" dirty="0"/>
              <a:t>无</a:t>
            </a:r>
            <a:r>
              <a:rPr sz="1400" dirty="0" err="1"/>
              <a:t>合适</a:t>
            </a:r>
            <a:r>
              <a:rPr lang="zh-CN" altLang="en-US" sz="1400" dirty="0"/>
              <a:t>参照药</a:t>
            </a:r>
            <a:r>
              <a:rPr sz="1400" dirty="0"/>
              <a:t>：</a:t>
            </a:r>
          </a:p>
          <a:p>
            <a:pPr marL="356400" lvl="1" indent="-285750">
              <a:spcBef>
                <a:spcPts val="300"/>
              </a:spcBef>
              <a:buSzPct val="100000"/>
              <a:buFont typeface="Wingdings" panose="05000000000000000000" pitchFamily="2" charset="2"/>
              <a:buChar char="ü"/>
              <a:defRPr sz="1400"/>
            </a:pPr>
            <a:r>
              <a:rPr lang="zh-CN" altLang="en-US" dirty="0"/>
              <a:t>中国尚未有获批的青霉胺不耐受患者的单药螯合剂</a:t>
            </a:r>
            <a:endParaRPr lang="en-US" altLang="zh-CN" dirty="0"/>
          </a:p>
          <a:p>
            <a:pPr marL="356400" lvl="1" indent="-285750">
              <a:spcBef>
                <a:spcPts val="300"/>
              </a:spcBef>
              <a:buSzPct val="100000"/>
              <a:buFont typeface="Wingdings" panose="05000000000000000000" pitchFamily="2" charset="2"/>
              <a:buChar char="ü"/>
              <a:defRPr sz="1400"/>
            </a:pPr>
            <a:r>
              <a:rPr lang="zh-CN" altLang="en-US" dirty="0"/>
              <a:t>对于青霉胺不耐受的威尔逊病患者，因现有药物疗效不佳，多</a:t>
            </a:r>
            <a:r>
              <a:rPr dirty="0" err="1"/>
              <a:t>采用</a:t>
            </a:r>
            <a:r>
              <a:rPr lang="zh-CN" altLang="en-US" dirty="0"/>
              <a:t>联合用药</a:t>
            </a:r>
            <a:r>
              <a:rPr dirty="0" err="1"/>
              <a:t>方案治疗</a:t>
            </a:r>
            <a:r>
              <a:rPr lang="zh-CN" altLang="en-US" dirty="0"/>
              <a:t>；</a:t>
            </a:r>
            <a:r>
              <a:rPr lang="en-CN" dirty="0"/>
              <a:t>静脉注射剂的</a:t>
            </a:r>
            <a:r>
              <a:rPr lang="zh-CN" altLang="en-US" dirty="0"/>
              <a:t>二巯丙磺酸钠（</a:t>
            </a:r>
            <a:r>
              <a:rPr lang="en-US" altLang="zh-CN" dirty="0"/>
              <a:t>DMPS</a:t>
            </a:r>
            <a:r>
              <a:rPr lang="zh-CN" altLang="en-US" dirty="0"/>
              <a:t>）</a:t>
            </a:r>
            <a:r>
              <a:rPr lang="en-CN" dirty="0"/>
              <a:t>可</a:t>
            </a:r>
            <a:r>
              <a:rPr lang="zh-CN" altLang="en-US" dirty="0"/>
              <a:t>在阶段</a:t>
            </a:r>
            <a:r>
              <a:rPr dirty="0" err="1"/>
              <a:t>性住院期间使用，但</a:t>
            </a:r>
            <a:r>
              <a:rPr lang="zh-CN" altLang="en-US" dirty="0"/>
              <a:t>在中国</a:t>
            </a:r>
            <a:r>
              <a:rPr dirty="0" err="1"/>
              <a:t>尚未获批用于</a:t>
            </a:r>
            <a:r>
              <a:rPr lang="zh-CN" altLang="en-US" dirty="0"/>
              <a:t>威尔逊病</a:t>
            </a:r>
            <a:endParaRPr dirty="0"/>
          </a:p>
          <a:p>
            <a:pPr marL="356400" lvl="1" indent="-285750">
              <a:spcBef>
                <a:spcPts val="300"/>
              </a:spcBef>
              <a:buSzPct val="100000"/>
              <a:buFont typeface="Wingdings" panose="05000000000000000000" pitchFamily="2" charset="2"/>
              <a:buChar char="ü"/>
              <a:defRPr sz="1400"/>
            </a:pPr>
            <a:r>
              <a:rPr lang="zh-CN" altLang="en-US" dirty="0"/>
              <a:t>二巯丁二酸（</a:t>
            </a:r>
            <a:r>
              <a:rPr lang="en-US" altLang="zh-CN" dirty="0"/>
              <a:t>DMSA</a:t>
            </a:r>
            <a:r>
              <a:rPr lang="zh-CN" altLang="en-US" dirty="0"/>
              <a:t>）相较于青霉胺疗效较弱，在二巯丙磺酸钠（</a:t>
            </a:r>
            <a:r>
              <a:rPr lang="en-US" altLang="zh-CN" dirty="0"/>
              <a:t>DMPS</a:t>
            </a:r>
            <a:r>
              <a:rPr lang="zh-CN" altLang="en-US" dirty="0"/>
              <a:t>）</a:t>
            </a:r>
            <a:r>
              <a:rPr dirty="0" err="1"/>
              <a:t>治疗</a:t>
            </a:r>
            <a:r>
              <a:rPr lang="en-CN" dirty="0"/>
              <a:t>间隙</a:t>
            </a:r>
            <a:r>
              <a:rPr dirty="0" err="1"/>
              <a:t>使用</a:t>
            </a:r>
            <a:r>
              <a:rPr lang="zh-CN" altLang="en-US" dirty="0"/>
              <a:t>，未受</a:t>
            </a:r>
            <a:r>
              <a:rPr dirty="0" err="1"/>
              <a:t>国际指南</a:t>
            </a:r>
            <a:r>
              <a:rPr lang="zh-CN" altLang="en-US" dirty="0"/>
              <a:t>推荐</a:t>
            </a:r>
            <a:endParaRPr dirty="0"/>
          </a:p>
        </p:txBody>
      </p:sp>
      <p:sp>
        <p:nvSpPr>
          <p:cNvPr id="5" name="Rectangle: Top Corners Rounded 3">
            <a:extLst>
              <a:ext uri="{FF2B5EF4-FFF2-40B4-BE49-F238E27FC236}">
                <a16:creationId xmlns:a16="http://schemas.microsoft.com/office/drawing/2014/main" id="{16F43786-4D28-2BA1-6F49-362F6E402D94}"/>
              </a:ext>
            </a:extLst>
          </p:cNvPr>
          <p:cNvSpPr/>
          <p:nvPr/>
        </p:nvSpPr>
        <p:spPr>
          <a:xfrm rot="5400000">
            <a:off x="-365632" y="1580599"/>
            <a:ext cx="1103563" cy="380765"/>
          </a:xfrm>
          <a:prstGeom prst="round2SameRect">
            <a:avLst>
              <a:gd name="adj1" fmla="val 44429"/>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a:p>
        </p:txBody>
      </p:sp>
      <p:sp>
        <p:nvSpPr>
          <p:cNvPr id="8" name="Rectangle: Top Corners Rounded 13">
            <a:extLst>
              <a:ext uri="{FF2B5EF4-FFF2-40B4-BE49-F238E27FC236}">
                <a16:creationId xmlns:a16="http://schemas.microsoft.com/office/drawing/2014/main" id="{C541BA77-4614-741B-7BF9-B12E7B0363E8}"/>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err="1"/>
          </a:p>
        </p:txBody>
      </p:sp>
      <p:sp>
        <p:nvSpPr>
          <p:cNvPr id="9" name="Rectangle: Top Corners Rounded 14">
            <a:extLst>
              <a:ext uri="{FF2B5EF4-FFF2-40B4-BE49-F238E27FC236}">
                <a16:creationId xmlns:a16="http://schemas.microsoft.com/office/drawing/2014/main" id="{9381C946-02BE-FDCB-BCFD-1E923696DA97}"/>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a:p>
        </p:txBody>
      </p:sp>
      <p:sp>
        <p:nvSpPr>
          <p:cNvPr id="16" name="Rectangle: Top Corners Rounded 29">
            <a:extLst>
              <a:ext uri="{FF2B5EF4-FFF2-40B4-BE49-F238E27FC236}">
                <a16:creationId xmlns:a16="http://schemas.microsoft.com/office/drawing/2014/main" id="{3D3F24C5-11B3-1500-89FC-5CFCBE0FD33A}"/>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17" name="Rectangle: Top Corners Rounded 40">
            <a:extLst>
              <a:ext uri="{FF2B5EF4-FFF2-40B4-BE49-F238E27FC236}">
                <a16:creationId xmlns:a16="http://schemas.microsoft.com/office/drawing/2014/main" id="{D09065D6-5E00-0BB8-EF2D-2FDD8D1DE172}"/>
              </a:ext>
            </a:extLst>
          </p:cNvPr>
          <p:cNvSpPr/>
          <p:nvPr/>
        </p:nvSpPr>
        <p:spPr>
          <a:xfrm rot="5400000">
            <a:off x="-235516" y="3608368"/>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6" name="object 4">
            <a:extLst>
              <a:ext uri="{FF2B5EF4-FFF2-40B4-BE49-F238E27FC236}">
                <a16:creationId xmlns:a16="http://schemas.microsoft.com/office/drawing/2014/main" id="{CF730121-E957-22DE-9D7D-EA2305C808D7}"/>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1</a:t>
            </a:r>
            <a:endParaRPr sz="1000" b="1">
              <a:solidFill>
                <a:schemeClr val="bg1"/>
              </a:solidFill>
            </a:endParaRPr>
          </a:p>
        </p:txBody>
      </p:sp>
    </p:spTree>
    <p:extLst>
      <p:ext uri="{BB962C8B-B14F-4D97-AF65-F5344CB8AC3E}">
        <p14:creationId xmlns:p14="http://schemas.microsoft.com/office/powerpoint/2010/main" val="135671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2701435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8" name="Rectangle: Rounded Corners 2">
            <a:extLst>
              <a:ext uri="{FF2B5EF4-FFF2-40B4-BE49-F238E27FC236}">
                <a16:creationId xmlns:a16="http://schemas.microsoft.com/office/drawing/2014/main" id="{420EB4F0-45C5-F8A0-0042-2861D7448B13}"/>
              </a:ext>
            </a:extLst>
          </p:cNvPr>
          <p:cNvSpPr/>
          <p:nvPr/>
        </p:nvSpPr>
        <p:spPr>
          <a:xfrm>
            <a:off x="6005485" y="1218925"/>
            <a:ext cx="5737127" cy="909176"/>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tIns="108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kern="0">
                <a:solidFill>
                  <a:srgbClr val="FFFFFF"/>
                </a:solidFill>
              </a:rPr>
              <a:t>患者常面临较重的经济及生命质量影响</a:t>
            </a:r>
            <a:endParaRPr kumimoji="0" lang="zh-CN" altLang="en-US" sz="1600" b="1" i="0" u="none" strike="noStrike" kern="0" cap="none" spc="0" normalizeH="0" baseline="0" noProof="0">
              <a:ln>
                <a:noFill/>
              </a:ln>
              <a:solidFill>
                <a:srgbClr val="FFFFFF"/>
              </a:solidFill>
              <a:effectLst/>
              <a:uLnTx/>
              <a:uFillTx/>
              <a:cs typeface="+mn-cs"/>
            </a:endParaRPr>
          </a:p>
        </p:txBody>
      </p:sp>
      <p:sp>
        <p:nvSpPr>
          <p:cNvPr id="49" name="Content Placeholder 3">
            <a:extLst>
              <a:ext uri="{FF2B5EF4-FFF2-40B4-BE49-F238E27FC236}">
                <a16:creationId xmlns:a16="http://schemas.microsoft.com/office/drawing/2014/main" id="{99E7760F-FFCF-BC63-008D-868CBE33052C}"/>
              </a:ext>
            </a:extLst>
          </p:cNvPr>
          <p:cNvSpPr txBox="1">
            <a:spLocks/>
          </p:cNvSpPr>
          <p:nvPr/>
        </p:nvSpPr>
        <p:spPr>
          <a:xfrm>
            <a:off x="5971651" y="1743026"/>
            <a:ext cx="5737127" cy="4486908"/>
          </a:xfrm>
          <a:prstGeom prst="roundRect">
            <a:avLst>
              <a:gd name="adj" fmla="val 5554"/>
            </a:avLst>
          </a:prstGeom>
          <a:solidFill>
            <a:schemeClr val="bg1"/>
          </a:solidFill>
          <a:ln w="12700">
            <a:solidFill>
              <a:schemeClr val="accent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Clr>
                <a:schemeClr val="tx1"/>
              </a:buClr>
              <a:buNone/>
            </a:pPr>
            <a:endParaRPr lang="en-US" sz="1300"/>
          </a:p>
        </p:txBody>
      </p:sp>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r>
              <a:rPr lang="zh-CN" altLang="en-US" sz="2400" dirty="0">
                <a:latin typeface="+mn-lt"/>
                <a:ea typeface="+mn-ea"/>
              </a:rPr>
              <a:t>威尔逊病为罕见病，漏诊及误诊比例较高，未经正规治疗的病死率高；</a:t>
            </a:r>
            <a:r>
              <a:rPr lang="zh-CN" altLang="en-US" sz="2400" dirty="0">
                <a:solidFill>
                  <a:srgbClr val="C00000"/>
                </a:solidFill>
                <a:latin typeface="+mn-lt"/>
                <a:ea typeface="+mn-ea"/>
              </a:rPr>
              <a:t>患者通常面临沉重的经济负担及生命质量影响</a:t>
            </a:r>
            <a:endParaRPr lang="en-US" sz="2400" dirty="0">
              <a:solidFill>
                <a:srgbClr val="C00000"/>
              </a:solidFill>
              <a:latin typeface="+mn-lt"/>
              <a:ea typeface="+mn-ea"/>
            </a:endParaRP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a:xfrm>
            <a:off x="465666" y="6387857"/>
            <a:ext cx="11223027" cy="468000"/>
          </a:xfrm>
        </p:spPr>
        <p:txBody>
          <a:bodyPr/>
          <a:lstStyle/>
          <a:p>
            <a:r>
              <a:rPr lang="zh-CN" altLang="en-US" dirty="0">
                <a:latin typeface="+mn-lt"/>
              </a:rPr>
              <a:t>来源：</a:t>
            </a:r>
            <a:r>
              <a:rPr lang="en-US" altLang="zh-CN" dirty="0">
                <a:latin typeface="+mn-lt"/>
              </a:rPr>
              <a:t>1. </a:t>
            </a:r>
            <a:r>
              <a:rPr lang="en-US" altLang="zh-CN" dirty="0" err="1">
                <a:latin typeface="+mn-lt"/>
              </a:rPr>
              <a:t>Schilsky</a:t>
            </a:r>
            <a:r>
              <a:rPr lang="en-US" altLang="zh-CN" dirty="0">
                <a:latin typeface="+mn-lt"/>
              </a:rPr>
              <a:t>, Michael L., et al. Hepatology 77.4 (2023): 1428-1455; 2. European Association For The Study Of The Liver. Journal of hepatology 56.3 (2012): 671-685; 3. Milliman Research Report 2020; 4. Xie, Juan-Juan, and Zhi-Ying Wu. Neuroscience bulletin 33 (2017): 323-330.; 5. </a:t>
            </a:r>
            <a:r>
              <a:rPr lang="zh-CN" altLang="en-US" dirty="0">
                <a:latin typeface="+mn-lt"/>
              </a:rPr>
              <a:t>中华医学会神经病学分会神经遗传学组</a:t>
            </a:r>
            <a:r>
              <a:rPr lang="en-US" altLang="zh-CN" dirty="0">
                <a:latin typeface="+mn-lt"/>
              </a:rPr>
              <a:t>.[J]. </a:t>
            </a:r>
            <a:r>
              <a:rPr lang="zh-CN" altLang="en-US" dirty="0">
                <a:latin typeface="+mn-lt"/>
              </a:rPr>
              <a:t>中华神经科杂志</a:t>
            </a:r>
            <a:r>
              <a:rPr lang="en-US" altLang="zh-CN" dirty="0">
                <a:latin typeface="+mn-lt"/>
              </a:rPr>
              <a:t>,2021,54(04):310-319; 6. Ala, Aftab, et al. The Lancet 369.9559 (2007): 397-408; 7. Aggarwal, Annu, and Mohit Bhatt. Tremor and Other Hyperkinetic Movements 8 (2018); 8. </a:t>
            </a:r>
            <a:r>
              <a:rPr lang="en-US" altLang="zh-CN" dirty="0" err="1">
                <a:latin typeface="+mn-lt"/>
              </a:rPr>
              <a:t>Członkowska</a:t>
            </a:r>
            <a:r>
              <a:rPr lang="en-US" altLang="zh-CN" dirty="0">
                <a:latin typeface="+mn-lt"/>
              </a:rPr>
              <a:t>, Anna, et al. Nature reviews Disease primers 4.1 (2018): 21; 9. Zhou, Xiang-</a:t>
            </a:r>
            <a:r>
              <a:rPr lang="en-US" altLang="zh-CN" dirty="0" err="1">
                <a:latin typeface="+mn-lt"/>
              </a:rPr>
              <a:t>xue</a:t>
            </a:r>
            <a:r>
              <a:rPr lang="en-US" altLang="zh-CN" dirty="0">
                <a:latin typeface="+mn-lt"/>
              </a:rPr>
              <a:t>, et al. Neurological Sciences (2021): 1-8; 10. </a:t>
            </a:r>
            <a:r>
              <a:rPr lang="zh-CN" altLang="en-US" dirty="0">
                <a:latin typeface="+mn-lt"/>
              </a:rPr>
              <a:t>洪培伟等</a:t>
            </a:r>
            <a:r>
              <a:rPr lang="en-US" altLang="zh-CN" dirty="0">
                <a:latin typeface="+mn-lt"/>
              </a:rPr>
              <a:t>. </a:t>
            </a:r>
            <a:r>
              <a:rPr lang="zh-CN" altLang="en-US" dirty="0">
                <a:latin typeface="+mn-lt"/>
              </a:rPr>
              <a:t>内科理论与实践</a:t>
            </a:r>
            <a:r>
              <a:rPr lang="en-US" altLang="zh-CN" dirty="0">
                <a:latin typeface="+mn-lt"/>
              </a:rPr>
              <a:t>, 2021, 16(05): 315-318; 11. </a:t>
            </a:r>
            <a:r>
              <a:rPr lang="zh-CN" altLang="en-US" dirty="0">
                <a:latin typeface="+mn-lt"/>
              </a:rPr>
              <a:t>中国罕见病联盟</a:t>
            </a:r>
            <a:r>
              <a:rPr lang="en-US" altLang="zh-CN" dirty="0">
                <a:latin typeface="+mn-lt"/>
              </a:rPr>
              <a:t>. </a:t>
            </a:r>
            <a:r>
              <a:rPr lang="zh-CN" altLang="en-US" dirty="0">
                <a:latin typeface="+mn-lt"/>
              </a:rPr>
              <a:t>肝豆状核变性患者综合社会调查报告，</a:t>
            </a:r>
            <a:r>
              <a:rPr lang="en-US" altLang="zh-CN" dirty="0">
                <a:latin typeface="+mn-lt"/>
              </a:rPr>
              <a:t>2019; 12. Zhan, Tingting, et al. Scientific Reports 14.1 (2024): 8636.</a:t>
            </a:r>
            <a:endParaRPr lang="en-US" dirty="0">
              <a:latin typeface="+mn-lt"/>
            </a:endParaRPr>
          </a:p>
        </p:txBody>
      </p:sp>
      <p:sp>
        <p:nvSpPr>
          <p:cNvPr id="27" name="Rectangle: Rounded Corners 2">
            <a:extLst>
              <a:ext uri="{FF2B5EF4-FFF2-40B4-BE49-F238E27FC236}">
                <a16:creationId xmlns:a16="http://schemas.microsoft.com/office/drawing/2014/main" id="{FF742B75-F617-D7CC-ECCD-7CD6B2CB419E}"/>
              </a:ext>
            </a:extLst>
          </p:cNvPr>
          <p:cNvSpPr/>
          <p:nvPr/>
        </p:nvSpPr>
        <p:spPr>
          <a:xfrm>
            <a:off x="681603" y="1218925"/>
            <a:ext cx="4984978" cy="909176"/>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lIns="0" tIns="108000" r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kern="0" dirty="0">
                <a:solidFill>
                  <a:srgbClr val="FFFFFF"/>
                </a:solidFill>
              </a:rPr>
              <a:t>遗传性罕见病，漏诊及误诊高，未经有效治疗病死率高</a:t>
            </a:r>
            <a:endParaRPr kumimoji="0" lang="zh-CN" altLang="en-US" sz="1600" b="1" i="0" u="none" strike="noStrike" kern="0" cap="none" spc="0" normalizeH="0" baseline="0" noProof="0" dirty="0">
              <a:ln>
                <a:noFill/>
              </a:ln>
              <a:solidFill>
                <a:srgbClr val="FFFFFF"/>
              </a:solidFill>
              <a:effectLst/>
              <a:uLnTx/>
              <a:uFillTx/>
              <a:cs typeface="+mn-cs"/>
            </a:endParaRPr>
          </a:p>
        </p:txBody>
      </p:sp>
      <p:sp>
        <p:nvSpPr>
          <p:cNvPr id="39" name="Content Placeholder 3">
            <a:extLst>
              <a:ext uri="{FF2B5EF4-FFF2-40B4-BE49-F238E27FC236}">
                <a16:creationId xmlns:a16="http://schemas.microsoft.com/office/drawing/2014/main" id="{D228FF78-8030-99DA-7048-C1C9F1DD1ECA}"/>
              </a:ext>
            </a:extLst>
          </p:cNvPr>
          <p:cNvSpPr txBox="1">
            <a:spLocks/>
          </p:cNvSpPr>
          <p:nvPr/>
        </p:nvSpPr>
        <p:spPr>
          <a:xfrm>
            <a:off x="681603" y="1743027"/>
            <a:ext cx="4984977" cy="4486907"/>
          </a:xfrm>
          <a:prstGeom prst="roundRect">
            <a:avLst>
              <a:gd name="adj" fmla="val 5554"/>
            </a:avLst>
          </a:prstGeom>
          <a:solidFill>
            <a:schemeClr val="bg1"/>
          </a:solidFill>
          <a:ln w="12700">
            <a:solidFill>
              <a:schemeClr val="accent2"/>
            </a:solidFill>
          </a:ln>
          <a:effectLst>
            <a:outerShdw blurRad="50800" dist="38100" dir="2700000" algn="tl" rotWithShape="0">
              <a:prstClr val="black">
                <a:alpha val="40000"/>
              </a:prstClr>
            </a:outerShdw>
          </a:effectLst>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Clr>
                <a:schemeClr val="tx1"/>
              </a:buClr>
              <a:buNone/>
            </a:pPr>
            <a:endParaRPr lang="en-US" sz="1300"/>
          </a:p>
        </p:txBody>
      </p:sp>
      <p:sp>
        <p:nvSpPr>
          <p:cNvPr id="8" name="文本框 7">
            <a:extLst>
              <a:ext uri="{FF2B5EF4-FFF2-40B4-BE49-F238E27FC236}">
                <a16:creationId xmlns:a16="http://schemas.microsoft.com/office/drawing/2014/main" id="{4EB49AC8-44CC-B16C-134B-27BD65FA48D8}"/>
              </a:ext>
            </a:extLst>
          </p:cNvPr>
          <p:cNvSpPr txBox="1"/>
          <p:nvPr/>
        </p:nvSpPr>
        <p:spPr>
          <a:xfrm>
            <a:off x="682334" y="2410880"/>
            <a:ext cx="4765274" cy="1454694"/>
          </a:xfrm>
          <a:prstGeom prst="rect">
            <a:avLst/>
          </a:prstGeom>
          <a:noFill/>
        </p:spPr>
        <p:txBody>
          <a:bodyPr wrap="square" rtlCol="0">
            <a:spAutoFit/>
          </a:bodyPr>
          <a:lstStyle/>
          <a:p>
            <a:pPr marL="285750" indent="-285750">
              <a:lnSpc>
                <a:spcPct val="125000"/>
              </a:lnSpc>
              <a:buFont typeface="Wingdings" panose="05000000000000000000" pitchFamily="2" charset="2"/>
              <a:buChar char="ü"/>
            </a:pPr>
            <a:r>
              <a:rPr lang="zh-CN" altLang="en-US" sz="1200" b="1" dirty="0">
                <a:solidFill>
                  <a:schemeClr val="accent1">
                    <a:lumMod val="60000"/>
                    <a:lumOff val="40000"/>
                  </a:schemeClr>
                </a:solidFill>
              </a:rPr>
              <a:t>罕见遗传病</a:t>
            </a:r>
            <a:r>
              <a:rPr lang="zh-CN" altLang="en-US" sz="1200" dirty="0"/>
              <a:t>，由于</a:t>
            </a:r>
            <a:r>
              <a:rPr lang="en-US" altLang="zh-CN" sz="1200" dirty="0"/>
              <a:t>13</a:t>
            </a:r>
            <a:r>
              <a:rPr lang="zh-CN" altLang="en-US" sz="1200" dirty="0"/>
              <a:t>号染色体上的 </a:t>
            </a:r>
            <a:r>
              <a:rPr lang="en-US" altLang="zh-CN" sz="1200" dirty="0"/>
              <a:t>ATP7B </a:t>
            </a:r>
            <a:r>
              <a:rPr lang="zh-CN" altLang="en-US" sz="1200" dirty="0"/>
              <a:t>基因突变导致</a:t>
            </a:r>
            <a:r>
              <a:rPr lang="zh-CN" altLang="en-US" sz="1200" b="1" dirty="0">
                <a:solidFill>
                  <a:schemeClr val="accent1">
                    <a:lumMod val="60000"/>
                    <a:lumOff val="40000"/>
                  </a:schemeClr>
                </a:solidFill>
              </a:rPr>
              <a:t>体内铜蓄积过多</a:t>
            </a:r>
            <a:r>
              <a:rPr lang="en-US" altLang="zh-CN" sz="1200" b="1" baseline="30000" dirty="0">
                <a:solidFill>
                  <a:schemeClr val="accent1">
                    <a:lumMod val="60000"/>
                    <a:lumOff val="40000"/>
                  </a:schemeClr>
                </a:solidFill>
              </a:rPr>
              <a:t>1, 2, 3</a:t>
            </a:r>
          </a:p>
          <a:p>
            <a:pPr marL="285750" indent="-285750">
              <a:lnSpc>
                <a:spcPct val="125000"/>
              </a:lnSpc>
              <a:buFont typeface="Wingdings" panose="05000000000000000000" pitchFamily="2" charset="2"/>
              <a:buChar char="ü"/>
            </a:pPr>
            <a:r>
              <a:rPr lang="zh-CN" altLang="en-US" sz="1200" b="1" dirty="0">
                <a:solidFill>
                  <a:schemeClr val="accent1">
                    <a:lumMod val="60000"/>
                    <a:lumOff val="40000"/>
                  </a:schemeClr>
                </a:solidFill>
                <a:effectLst/>
                <a:cs typeface="Arial" panose="020B0604020202020204" pitchFamily="34" charset="0"/>
              </a:rPr>
              <a:t>肝脏相关症状</a:t>
            </a:r>
            <a:r>
              <a:rPr lang="zh-CN" altLang="en-US" sz="1200" dirty="0">
                <a:effectLst/>
                <a:cs typeface="Arial" panose="020B0604020202020204" pitchFamily="34" charset="0"/>
              </a:rPr>
              <a:t>包括呕吐、无力、腹水、腿部肿胀、皮肤发黄和瘙痒</a:t>
            </a:r>
            <a:r>
              <a:rPr lang="zh-CN" altLang="en-US" sz="1200" dirty="0">
                <a:cs typeface="Arial" panose="020B0604020202020204" pitchFamily="34" charset="0"/>
              </a:rPr>
              <a:t>；</a:t>
            </a:r>
            <a:r>
              <a:rPr lang="zh-CN" altLang="en-US" sz="1200" b="1" dirty="0">
                <a:solidFill>
                  <a:schemeClr val="accent1">
                    <a:lumMod val="60000"/>
                    <a:lumOff val="40000"/>
                  </a:schemeClr>
                </a:solidFill>
                <a:effectLst/>
                <a:cs typeface="Arial" panose="020B0604020202020204" pitchFamily="34" charset="0"/>
              </a:rPr>
              <a:t>大脑或神经系统症状</a:t>
            </a:r>
            <a:r>
              <a:rPr lang="zh-CN" altLang="en-US" sz="1200" dirty="0">
                <a:effectLst/>
                <a:cs typeface="Arial" panose="020B0604020202020204" pitchFamily="34" charset="0"/>
              </a:rPr>
              <a:t>包括震颤、肌肉僵硬、语言困难、性格改变、焦虑以及视听幻觉</a:t>
            </a:r>
            <a:endParaRPr lang="en-US" altLang="zh-CN" sz="1200" dirty="0">
              <a:effectLst/>
              <a:cs typeface="Arial" panose="020B0604020202020204" pitchFamily="34" charset="0"/>
            </a:endParaRPr>
          </a:p>
          <a:p>
            <a:pPr marL="285750" indent="-285750">
              <a:lnSpc>
                <a:spcPct val="125000"/>
              </a:lnSpc>
              <a:buFont typeface="Wingdings" panose="05000000000000000000" pitchFamily="2" charset="2"/>
              <a:buChar char="ü"/>
            </a:pPr>
            <a:r>
              <a:rPr lang="zh-CN" altLang="en-US" sz="1200" dirty="0">
                <a:cs typeface="Arial" panose="020B0604020202020204" pitchFamily="34" charset="0"/>
              </a:rPr>
              <a:t>威尔逊病是进行性的，症状可能在几个月内迅速发展</a:t>
            </a:r>
            <a:endParaRPr lang="en-US" altLang="zh-CN" sz="1200" dirty="0">
              <a:effectLst/>
              <a:cs typeface="Arial" panose="020B0604020202020204" pitchFamily="34" charset="0"/>
            </a:endParaRPr>
          </a:p>
        </p:txBody>
      </p:sp>
      <p:pic>
        <p:nvPicPr>
          <p:cNvPr id="7" name="Graphic 51">
            <a:extLst>
              <a:ext uri="{FF2B5EF4-FFF2-40B4-BE49-F238E27FC236}">
                <a16:creationId xmlns:a16="http://schemas.microsoft.com/office/drawing/2014/main" id="{FDCF6E67-8D2A-C3CD-312F-A028C97B73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423" y="4036842"/>
            <a:ext cx="533273" cy="533273"/>
          </a:xfrm>
          <a:prstGeom prst="rect">
            <a:avLst/>
          </a:prstGeom>
        </p:spPr>
      </p:pic>
      <p:sp>
        <p:nvSpPr>
          <p:cNvPr id="9" name="文本框 8">
            <a:extLst>
              <a:ext uri="{FF2B5EF4-FFF2-40B4-BE49-F238E27FC236}">
                <a16:creationId xmlns:a16="http://schemas.microsoft.com/office/drawing/2014/main" id="{004281DF-8938-0C49-B046-565CAD1DBF16}"/>
              </a:ext>
            </a:extLst>
          </p:cNvPr>
          <p:cNvSpPr txBox="1"/>
          <p:nvPr/>
        </p:nvSpPr>
        <p:spPr>
          <a:xfrm>
            <a:off x="665417" y="4678386"/>
            <a:ext cx="5040478" cy="1455848"/>
          </a:xfrm>
          <a:prstGeom prst="rect">
            <a:avLst/>
          </a:prstGeom>
          <a:noFill/>
        </p:spPr>
        <p:txBody>
          <a:bodyPr wrap="square" rtlCol="0">
            <a:spAutoFit/>
          </a:bodyPr>
          <a:lstStyle/>
          <a:p>
            <a:pPr marL="285750" indent="-285750">
              <a:lnSpc>
                <a:spcPct val="125000"/>
              </a:lnSpc>
              <a:buFont typeface="Wingdings" panose="05000000000000000000" pitchFamily="2" charset="2"/>
              <a:buChar char="ü"/>
            </a:pPr>
            <a:r>
              <a:rPr lang="zh-CN" altLang="en-US" sz="1200" dirty="0">
                <a:cs typeface="Arial" panose="020B0604020202020204" pitchFamily="34" charset="0"/>
              </a:rPr>
              <a:t>我国大陆患病率约为</a:t>
            </a:r>
            <a:r>
              <a:rPr lang="en-US" altLang="zh-CN" sz="1200" dirty="0">
                <a:cs typeface="Arial" panose="020B0604020202020204" pitchFamily="34" charset="0"/>
              </a:rPr>
              <a:t>0.587/10,000</a:t>
            </a:r>
            <a:r>
              <a:rPr lang="en-US" altLang="zh-CN" sz="1200" baseline="30000" dirty="0">
                <a:cs typeface="Arial" panose="020B0604020202020204" pitchFamily="34" charset="0"/>
              </a:rPr>
              <a:t>4,5</a:t>
            </a:r>
          </a:p>
          <a:p>
            <a:pPr marL="285750" indent="-285750">
              <a:lnSpc>
                <a:spcPct val="125000"/>
              </a:lnSpc>
              <a:buFont typeface="Wingdings" panose="05000000000000000000" pitchFamily="2" charset="2"/>
              <a:buChar char="ü"/>
            </a:pPr>
            <a:r>
              <a:rPr lang="zh-CN" altLang="en-US" sz="1200" b="1" dirty="0">
                <a:solidFill>
                  <a:schemeClr val="accent1">
                    <a:lumMod val="60000"/>
                    <a:lumOff val="40000"/>
                  </a:schemeClr>
                </a:solidFill>
                <a:cs typeface="Arial" panose="020B0604020202020204" pitchFamily="34" charset="0"/>
              </a:rPr>
              <a:t>公众认知有限，漏诊及误诊高</a:t>
            </a:r>
            <a:r>
              <a:rPr lang="zh-CN" altLang="en-US" sz="1200" dirty="0">
                <a:cs typeface="Arial" panose="020B0604020202020204" pitchFamily="34" charset="0"/>
              </a:rPr>
              <a:t>：目前中国约有</a:t>
            </a:r>
            <a:r>
              <a:rPr lang="en-US" altLang="zh-CN" sz="1200" dirty="0">
                <a:cs typeface="Arial" panose="020B0604020202020204" pitchFamily="34" charset="0"/>
              </a:rPr>
              <a:t>8</a:t>
            </a:r>
            <a:r>
              <a:rPr lang="zh-CN" altLang="en-US" sz="1200" dirty="0">
                <a:cs typeface="Arial" panose="020B0604020202020204" pitchFamily="34" charset="0"/>
              </a:rPr>
              <a:t>万例威尔逊病病例，仅</a:t>
            </a:r>
            <a:r>
              <a:rPr lang="en-US" altLang="zh-CN" sz="1200" dirty="0">
                <a:cs typeface="Arial" panose="020B0604020202020204" pitchFamily="34" charset="0"/>
              </a:rPr>
              <a:t>25,000</a:t>
            </a:r>
            <a:r>
              <a:rPr lang="zh-CN" altLang="en-US" sz="1200" dirty="0">
                <a:cs typeface="Arial" panose="020B0604020202020204" pitchFamily="34" charset="0"/>
              </a:rPr>
              <a:t>例患者正在接受治疗，其中</a:t>
            </a:r>
            <a:r>
              <a:rPr lang="en-US" altLang="zh-CN" sz="1200" dirty="0">
                <a:cs typeface="Arial" panose="020B0604020202020204" pitchFamily="34" charset="0"/>
              </a:rPr>
              <a:t>10%~30%</a:t>
            </a:r>
            <a:r>
              <a:rPr lang="zh-CN" altLang="en-US" sz="1200" dirty="0">
                <a:cs typeface="Arial" panose="020B0604020202020204" pitchFamily="34" charset="0"/>
              </a:rPr>
              <a:t>为青霉胺不耐受</a:t>
            </a:r>
            <a:r>
              <a:rPr lang="en-US" altLang="zh-CN" sz="1200" baseline="30000" dirty="0">
                <a:cs typeface="Arial" panose="020B0604020202020204" pitchFamily="34" charset="0"/>
              </a:rPr>
              <a:t>5</a:t>
            </a:r>
          </a:p>
          <a:p>
            <a:pPr marL="285750" indent="-285750">
              <a:lnSpc>
                <a:spcPct val="125000"/>
              </a:lnSpc>
              <a:buFont typeface="Wingdings" panose="05000000000000000000" pitchFamily="2" charset="2"/>
              <a:buChar char="ü"/>
            </a:pPr>
            <a:r>
              <a:rPr lang="zh-CN" altLang="en-US" sz="1200" dirty="0">
                <a:cs typeface="Arial" panose="020B0604020202020204" pitchFamily="34" charset="0"/>
              </a:rPr>
              <a:t>若诊断较晚或未经治疗，可导致肝脏疾病、中枢神经系统功能障碍、残疾甚至过早死亡</a:t>
            </a:r>
            <a:r>
              <a:rPr lang="en-US" altLang="zh-CN" sz="1200" baseline="30000" dirty="0">
                <a:cs typeface="Arial" panose="020B0604020202020204" pitchFamily="34" charset="0"/>
              </a:rPr>
              <a:t>1,</a:t>
            </a:r>
            <a:r>
              <a:rPr lang="zh-CN" altLang="en-US" sz="1200" baseline="30000" dirty="0">
                <a:cs typeface="Arial" panose="020B0604020202020204" pitchFamily="34" charset="0"/>
              </a:rPr>
              <a:t> </a:t>
            </a:r>
            <a:r>
              <a:rPr lang="en-US" altLang="zh-CN" sz="1200" baseline="30000" dirty="0">
                <a:cs typeface="Arial" panose="020B0604020202020204" pitchFamily="34" charset="0"/>
              </a:rPr>
              <a:t>6,</a:t>
            </a:r>
            <a:r>
              <a:rPr lang="zh-CN" altLang="en-US" sz="1200" baseline="30000" dirty="0">
                <a:cs typeface="Arial" panose="020B0604020202020204" pitchFamily="34" charset="0"/>
              </a:rPr>
              <a:t> </a:t>
            </a:r>
            <a:r>
              <a:rPr lang="en-US" altLang="zh-CN" sz="1200" baseline="30000" dirty="0">
                <a:cs typeface="Arial" panose="020B0604020202020204" pitchFamily="34" charset="0"/>
              </a:rPr>
              <a:t>7</a:t>
            </a:r>
            <a:r>
              <a:rPr lang="zh-CN" altLang="en-US" sz="1200" dirty="0">
                <a:cs typeface="Arial" panose="020B0604020202020204" pitchFamily="34" charset="0"/>
              </a:rPr>
              <a:t>。未经治疗患者</a:t>
            </a:r>
            <a:r>
              <a:rPr lang="zh-CN" altLang="en-US" sz="1200" b="1" dirty="0">
                <a:solidFill>
                  <a:schemeClr val="accent1">
                    <a:lumMod val="60000"/>
                    <a:lumOff val="40000"/>
                  </a:schemeClr>
                </a:solidFill>
                <a:cs typeface="Arial" panose="020B0604020202020204" pitchFamily="34" charset="0"/>
              </a:rPr>
              <a:t>病死率比一般人群高</a:t>
            </a:r>
            <a:r>
              <a:rPr lang="en-US" altLang="zh-CN" sz="1200" b="1" dirty="0">
                <a:solidFill>
                  <a:schemeClr val="accent1">
                    <a:lumMod val="60000"/>
                    <a:lumOff val="40000"/>
                  </a:schemeClr>
                </a:solidFill>
                <a:cs typeface="Arial" panose="020B0604020202020204" pitchFamily="34" charset="0"/>
              </a:rPr>
              <a:t>5.0%~ 6.1%</a:t>
            </a:r>
            <a:r>
              <a:rPr lang="en-US" altLang="zh-CN" sz="1200" b="1" baseline="30000" dirty="0">
                <a:solidFill>
                  <a:schemeClr val="accent1">
                    <a:lumMod val="60000"/>
                    <a:lumOff val="40000"/>
                  </a:schemeClr>
                </a:solidFill>
                <a:cs typeface="Arial" panose="020B0604020202020204" pitchFamily="34" charset="0"/>
              </a:rPr>
              <a:t>8</a:t>
            </a:r>
            <a:r>
              <a:rPr lang="zh-CN" altLang="en-US" sz="1200" b="1" dirty="0">
                <a:solidFill>
                  <a:schemeClr val="accent1">
                    <a:lumMod val="60000"/>
                    <a:lumOff val="40000"/>
                  </a:schemeClr>
                </a:solidFill>
                <a:cs typeface="Arial" panose="020B0604020202020204" pitchFamily="34" charset="0"/>
              </a:rPr>
              <a:t>，</a:t>
            </a:r>
            <a:r>
              <a:rPr lang="zh-CN" altLang="en-US" sz="1200" dirty="0">
                <a:cs typeface="Arial" panose="020B0604020202020204" pitchFamily="34" charset="0"/>
              </a:rPr>
              <a:t>此外未经治疗或移植的急性肝衰竭患者死亡率高达</a:t>
            </a:r>
            <a:r>
              <a:rPr lang="en-US" altLang="zh-CN" sz="1200" b="1" dirty="0">
                <a:solidFill>
                  <a:schemeClr val="accent1">
                    <a:lumMod val="60000"/>
                    <a:lumOff val="40000"/>
                  </a:schemeClr>
                </a:solidFill>
                <a:cs typeface="Arial" panose="020B0604020202020204" pitchFamily="34" charset="0"/>
              </a:rPr>
              <a:t>95%</a:t>
            </a:r>
            <a:r>
              <a:rPr lang="en-US" altLang="zh-CN" sz="1200" b="1" baseline="30000" dirty="0">
                <a:solidFill>
                  <a:schemeClr val="accent1">
                    <a:lumMod val="60000"/>
                    <a:lumOff val="40000"/>
                  </a:schemeClr>
                </a:solidFill>
              </a:rPr>
              <a:t> 1, 2, 3</a:t>
            </a:r>
            <a:endParaRPr lang="en-US" altLang="zh-CN" sz="1200" b="1" dirty="0">
              <a:solidFill>
                <a:schemeClr val="accent1">
                  <a:lumMod val="60000"/>
                  <a:lumOff val="40000"/>
                </a:schemeClr>
              </a:solidFill>
              <a:cs typeface="Arial" panose="020B0604020202020204" pitchFamily="34" charset="0"/>
            </a:endParaRPr>
          </a:p>
        </p:txBody>
      </p:sp>
      <p:pic>
        <p:nvPicPr>
          <p:cNvPr id="5" name="图形 4" descr="细菌 轮廓">
            <a:extLst>
              <a:ext uri="{FF2B5EF4-FFF2-40B4-BE49-F238E27FC236}">
                <a16:creationId xmlns:a16="http://schemas.microsoft.com/office/drawing/2014/main" id="{99452A78-BDDA-8882-41E6-CEFCEC170C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0597" y="1851227"/>
            <a:ext cx="480300" cy="480300"/>
          </a:xfrm>
          <a:prstGeom prst="rect">
            <a:avLst/>
          </a:prstGeom>
        </p:spPr>
      </p:pic>
      <p:sp>
        <p:nvSpPr>
          <p:cNvPr id="21" name="文本框 20">
            <a:extLst>
              <a:ext uri="{FF2B5EF4-FFF2-40B4-BE49-F238E27FC236}">
                <a16:creationId xmlns:a16="http://schemas.microsoft.com/office/drawing/2014/main" id="{F1806376-DEFC-D254-90CC-08C480B16975}"/>
              </a:ext>
            </a:extLst>
          </p:cNvPr>
          <p:cNvSpPr txBox="1"/>
          <p:nvPr/>
        </p:nvSpPr>
        <p:spPr>
          <a:xfrm>
            <a:off x="1243187" y="1917246"/>
            <a:ext cx="4290456" cy="344710"/>
          </a:xfrm>
          <a:prstGeom prst="rect">
            <a:avLst/>
          </a:prstGeom>
          <a:noFill/>
        </p:spPr>
        <p:txBody>
          <a:bodyPr wrap="square" rtlCol="0">
            <a:spAutoFit/>
          </a:bodyPr>
          <a:lstStyle/>
          <a:p>
            <a:pPr algn="ctr">
              <a:lnSpc>
                <a:spcPct val="130000"/>
              </a:lnSpc>
            </a:pPr>
            <a:r>
              <a:rPr lang="zh-CN" altLang="en-US" sz="1400" b="1" dirty="0">
                <a:solidFill>
                  <a:schemeClr val="accent1">
                    <a:lumMod val="60000"/>
                    <a:lumOff val="40000"/>
                  </a:schemeClr>
                </a:solidFill>
              </a:rPr>
              <a:t>遗传性罕见病，患者常见肝脏及神经系统相关症状</a:t>
            </a:r>
            <a:endParaRPr lang="en-US" sz="1400" b="1" dirty="0">
              <a:solidFill>
                <a:schemeClr val="accent1">
                  <a:lumMod val="60000"/>
                  <a:lumOff val="40000"/>
                </a:schemeClr>
              </a:solidFill>
            </a:endParaRPr>
          </a:p>
        </p:txBody>
      </p:sp>
      <p:sp>
        <p:nvSpPr>
          <p:cNvPr id="35" name="文本框 34">
            <a:extLst>
              <a:ext uri="{FF2B5EF4-FFF2-40B4-BE49-F238E27FC236}">
                <a16:creationId xmlns:a16="http://schemas.microsoft.com/office/drawing/2014/main" id="{3E974A2A-95B3-9702-46DE-998BC38024BA}"/>
              </a:ext>
            </a:extLst>
          </p:cNvPr>
          <p:cNvSpPr txBox="1"/>
          <p:nvPr/>
        </p:nvSpPr>
        <p:spPr>
          <a:xfrm>
            <a:off x="5971650" y="2362727"/>
            <a:ext cx="5654293" cy="2071401"/>
          </a:xfrm>
          <a:prstGeom prst="rect">
            <a:avLst/>
          </a:prstGeom>
          <a:noFill/>
        </p:spPr>
        <p:txBody>
          <a:bodyPr wrap="square" rtlCol="0">
            <a:spAutoFit/>
          </a:bodyPr>
          <a:lstStyle/>
          <a:p>
            <a:pPr marL="248400" indent="-248400" algn="just">
              <a:lnSpc>
                <a:spcPct val="125000"/>
              </a:lnSpc>
              <a:spcBef>
                <a:spcPts val="600"/>
              </a:spcBef>
              <a:buSzPct val="100000"/>
              <a:buFont typeface="Wingdings" panose="05000000000000000000" pitchFamily="2" charset="2"/>
              <a:buChar char="q"/>
              <a:defRPr sz="1300"/>
            </a:pPr>
            <a:r>
              <a:rPr lang="zh-CN" altLang="en-US" sz="1200" b="1" dirty="0">
                <a:solidFill>
                  <a:schemeClr val="accent1">
                    <a:lumMod val="60000"/>
                    <a:lumOff val="40000"/>
                  </a:schemeClr>
                </a:solidFill>
              </a:rPr>
              <a:t>依从性差：</a:t>
            </a:r>
            <a:r>
              <a:rPr lang="zh-CN" altLang="en-US" sz="1200" dirty="0"/>
              <a:t>中国威尔逊病现有治疗方案极其复杂，包括约多种联合疗法；约</a:t>
            </a:r>
            <a:r>
              <a:rPr lang="en-US" altLang="zh-CN" sz="1200" dirty="0"/>
              <a:t>1/3</a:t>
            </a:r>
            <a:r>
              <a:rPr lang="zh-CN" altLang="en-US" sz="1200" dirty="0"/>
              <a:t>的患者未能依从用药和满足饮食要求，导致较差的临床结局</a:t>
            </a:r>
            <a:r>
              <a:rPr lang="en-US" altLang="zh-CN" sz="1200" baseline="30000" dirty="0"/>
              <a:t>9</a:t>
            </a:r>
            <a:r>
              <a:rPr lang="zh-CN" altLang="en-US" sz="1200" dirty="0"/>
              <a:t>，造成额外的医疗资源利用及经济负担</a:t>
            </a:r>
            <a:endParaRPr lang="en-US" altLang="zh-CN" sz="1200" dirty="0"/>
          </a:p>
          <a:p>
            <a:pPr marL="248400" indent="-248400" algn="just">
              <a:lnSpc>
                <a:spcPct val="125000"/>
              </a:lnSpc>
              <a:spcBef>
                <a:spcPts val="600"/>
              </a:spcBef>
              <a:buSzPct val="100000"/>
              <a:buFont typeface="Wingdings" panose="05000000000000000000" pitchFamily="2" charset="2"/>
              <a:buChar char="q"/>
              <a:defRPr sz="1300"/>
            </a:pPr>
            <a:r>
              <a:rPr lang="zh-CN" altLang="en-US" sz="1200" b="1" dirty="0">
                <a:solidFill>
                  <a:schemeClr val="accent1">
                    <a:lumMod val="60000"/>
                    <a:lumOff val="40000"/>
                  </a:schemeClr>
                </a:solidFill>
              </a:rPr>
              <a:t>伴并发症：</a:t>
            </a:r>
            <a:r>
              <a:rPr lang="zh-CN" altLang="en-US" sz="1200" dirty="0"/>
              <a:t>治疗常伴有并发症（如肝硬化、神经系统症状恶化）等，造成额外的住院费用增加、部分患者需进行肝移植</a:t>
            </a:r>
            <a:r>
              <a:rPr lang="en-US" altLang="zh-CN" sz="1200" baseline="30000" dirty="0"/>
              <a:t>10</a:t>
            </a:r>
            <a:endParaRPr lang="en-US" altLang="zh-CN" sz="1200" i="1" baseline="30000" dirty="0"/>
          </a:p>
          <a:p>
            <a:pPr marL="248400" indent="-248400" algn="just">
              <a:lnSpc>
                <a:spcPct val="125000"/>
              </a:lnSpc>
              <a:spcBef>
                <a:spcPts val="600"/>
              </a:spcBef>
              <a:buSzPct val="100000"/>
              <a:buFont typeface="Wingdings" panose="05000000000000000000" pitchFamily="2" charset="2"/>
              <a:buChar char="q"/>
              <a:defRPr sz="1300"/>
            </a:pPr>
            <a:r>
              <a:rPr lang="zh-CN" altLang="en-US" sz="1200" b="1" dirty="0">
                <a:solidFill>
                  <a:schemeClr val="accent1">
                    <a:lumMod val="60000"/>
                    <a:lumOff val="40000"/>
                  </a:schemeClr>
                </a:solidFill>
              </a:rPr>
              <a:t>整体住院率高，部分治疗方案需长期住院：</a:t>
            </a:r>
            <a:r>
              <a:rPr lang="zh-CN" altLang="en-US" sz="1200" dirty="0"/>
              <a:t>现有治疗格局下，约</a:t>
            </a:r>
            <a:r>
              <a:rPr lang="en-US" altLang="zh-CN" sz="1200" dirty="0"/>
              <a:t>60%</a:t>
            </a:r>
            <a:r>
              <a:rPr lang="zh-CN" altLang="en-US" sz="1200" dirty="0"/>
              <a:t>患者需要住院，仅约</a:t>
            </a:r>
            <a:r>
              <a:rPr lang="en-US" altLang="zh-CN" sz="1200" dirty="0"/>
              <a:t>40%</a:t>
            </a:r>
            <a:r>
              <a:rPr lang="zh-CN" altLang="en-US" sz="1200" dirty="0"/>
              <a:t>患者通过门诊随访接受治疗</a:t>
            </a:r>
            <a:r>
              <a:rPr lang="en-US" altLang="zh-CN" sz="1200" baseline="30000" dirty="0"/>
              <a:t>11</a:t>
            </a:r>
            <a:r>
              <a:rPr lang="zh-CN" altLang="en-US" sz="1200" dirty="0"/>
              <a:t>；其中，使用二巯基丙磺酸钠</a:t>
            </a:r>
            <a:r>
              <a:rPr lang="en-US" altLang="zh-CN" sz="1200" dirty="0"/>
              <a:t>(DMPS) </a:t>
            </a:r>
            <a:r>
              <a:rPr lang="zh-CN" altLang="en-US" sz="1200" dirty="0"/>
              <a:t>的患者需全程住院接受静脉治疗，单次平均住院天数为</a:t>
            </a:r>
            <a:r>
              <a:rPr lang="en-US" altLang="zh-CN" sz="1200" dirty="0"/>
              <a:t>22</a:t>
            </a:r>
            <a:r>
              <a:rPr lang="zh-CN" altLang="en-US" sz="1200" dirty="0"/>
              <a:t>天</a:t>
            </a:r>
            <a:r>
              <a:rPr lang="en-US" altLang="zh-CN" sz="1200" baseline="30000" dirty="0"/>
              <a:t>10</a:t>
            </a:r>
            <a:endParaRPr lang="zh-CN" altLang="en-US" sz="1200" i="1" baseline="30000" dirty="0"/>
          </a:p>
        </p:txBody>
      </p:sp>
      <p:grpSp>
        <p:nvGrpSpPr>
          <p:cNvPr id="54" name="组合 53">
            <a:extLst>
              <a:ext uri="{FF2B5EF4-FFF2-40B4-BE49-F238E27FC236}">
                <a16:creationId xmlns:a16="http://schemas.microsoft.com/office/drawing/2014/main" id="{A67EB7F3-26E8-7064-F4D7-5DB9AC8BC483}"/>
              </a:ext>
            </a:extLst>
          </p:cNvPr>
          <p:cNvGrpSpPr/>
          <p:nvPr/>
        </p:nvGrpSpPr>
        <p:grpSpPr>
          <a:xfrm>
            <a:off x="6186516" y="4399769"/>
            <a:ext cx="5333901" cy="645858"/>
            <a:chOff x="6607968" y="1783924"/>
            <a:chExt cx="5333901" cy="645858"/>
          </a:xfrm>
        </p:grpSpPr>
        <p:sp>
          <p:nvSpPr>
            <p:cNvPr id="55" name="Freeform: Shape 97">
              <a:extLst>
                <a:ext uri="{FF2B5EF4-FFF2-40B4-BE49-F238E27FC236}">
                  <a16:creationId xmlns:a16="http://schemas.microsoft.com/office/drawing/2014/main" id="{D0568331-8C6A-0658-F720-2DA95E85DF2A}"/>
                </a:ext>
              </a:extLst>
            </p:cNvPr>
            <p:cNvSpPr/>
            <p:nvPr/>
          </p:nvSpPr>
          <p:spPr>
            <a:xfrm>
              <a:off x="6607968" y="2322763"/>
              <a:ext cx="5328000" cy="107019"/>
            </a:xfrm>
            <a:custGeom>
              <a:avLst/>
              <a:gdLst>
                <a:gd name="connsiteX0" fmla="*/ 0 w 10313581"/>
                <a:gd name="connsiteY0" fmla="*/ 10633 h 786809"/>
                <a:gd name="connsiteX1" fmla="*/ 1552353 w 10313581"/>
                <a:gd name="connsiteY1" fmla="*/ 786809 h 786809"/>
                <a:gd name="connsiteX2" fmla="*/ 8410353 w 10313581"/>
                <a:gd name="connsiteY2" fmla="*/ 786809 h 786809"/>
                <a:gd name="connsiteX3" fmla="*/ 10313581 w 10313581"/>
                <a:gd name="connsiteY3" fmla="*/ 0 h 786809"/>
                <a:gd name="connsiteX4" fmla="*/ 0 w 10313581"/>
                <a:gd name="connsiteY4" fmla="*/ 10633 h 78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81" h="786809">
                  <a:moveTo>
                    <a:pt x="0" y="10633"/>
                  </a:moveTo>
                  <a:lnTo>
                    <a:pt x="1552353" y="786809"/>
                  </a:lnTo>
                  <a:lnTo>
                    <a:pt x="8410353" y="786809"/>
                  </a:lnTo>
                  <a:lnTo>
                    <a:pt x="10313581" y="0"/>
                  </a:lnTo>
                  <a:lnTo>
                    <a:pt x="0" y="10633"/>
                  </a:lnTo>
                  <a:close/>
                </a:path>
              </a:pathLst>
            </a:custGeom>
            <a:gradFill>
              <a:gsLst>
                <a:gs pos="0">
                  <a:sysClr val="window" lastClr="FFFFFF">
                    <a:lumMod val="85000"/>
                  </a:sysClr>
                </a:gs>
                <a:gs pos="100000">
                  <a:sysClr val="window" lastClr="FFFFFF"/>
                </a:gs>
              </a:gsLst>
              <a:lin ang="5400000" scaled="1"/>
            </a:gra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err="1">
                <a:ln>
                  <a:noFill/>
                </a:ln>
                <a:solidFill>
                  <a:prstClr val="white"/>
                </a:solidFill>
                <a:effectLst/>
                <a:uLnTx/>
                <a:uFillTx/>
                <a:cs typeface="+mn-cs"/>
              </a:endParaRPr>
            </a:p>
          </p:txBody>
        </p:sp>
        <p:sp>
          <p:nvSpPr>
            <p:cNvPr id="56" name="Flowchart: Connector 40">
              <a:extLst>
                <a:ext uri="{FF2B5EF4-FFF2-40B4-BE49-F238E27FC236}">
                  <a16:creationId xmlns:a16="http://schemas.microsoft.com/office/drawing/2014/main" id="{8081F33D-D884-3856-FCAB-3DF9847091F3}"/>
                </a:ext>
              </a:extLst>
            </p:cNvPr>
            <p:cNvSpPr/>
            <p:nvPr/>
          </p:nvSpPr>
          <p:spPr>
            <a:xfrm>
              <a:off x="6652697" y="1919580"/>
              <a:ext cx="288000" cy="288000"/>
            </a:xfrm>
            <a:prstGeom prst="flowChartConnector">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2</a:t>
              </a:r>
              <a:endParaRPr lang="en-GB" sz="1400" b="1"/>
            </a:p>
          </p:txBody>
        </p:sp>
        <p:sp>
          <p:nvSpPr>
            <p:cNvPr id="57" name="文本框 56">
              <a:extLst>
                <a:ext uri="{FF2B5EF4-FFF2-40B4-BE49-F238E27FC236}">
                  <a16:creationId xmlns:a16="http://schemas.microsoft.com/office/drawing/2014/main" id="{0E5B3E63-3C88-2869-07C5-72860B2AD852}"/>
                </a:ext>
              </a:extLst>
            </p:cNvPr>
            <p:cNvSpPr txBox="1"/>
            <p:nvPr/>
          </p:nvSpPr>
          <p:spPr>
            <a:xfrm>
              <a:off x="6961540" y="1783924"/>
              <a:ext cx="4980329" cy="523220"/>
            </a:xfrm>
            <a:prstGeom prst="rect">
              <a:avLst/>
            </a:prstGeom>
            <a:noFill/>
          </p:spPr>
          <p:txBody>
            <a:bodyPr wrap="square" rtlCol="0">
              <a:spAutoFit/>
            </a:bodyPr>
            <a:lstStyle/>
            <a:p>
              <a:r>
                <a:rPr lang="zh-CN" altLang="en-US" sz="1400" b="1" dirty="0">
                  <a:solidFill>
                    <a:schemeClr val="accent1">
                      <a:lumMod val="60000"/>
                      <a:lumOff val="40000"/>
                    </a:schemeClr>
                  </a:solidFill>
                </a:rPr>
                <a:t>若患者未经有效治疗，可导致严重肝脏或神经系统障碍，甚至致残等，造成较重生活质量影响</a:t>
              </a:r>
            </a:p>
          </p:txBody>
        </p:sp>
      </p:grpSp>
      <p:sp>
        <p:nvSpPr>
          <p:cNvPr id="58" name="文本框 57">
            <a:extLst>
              <a:ext uri="{FF2B5EF4-FFF2-40B4-BE49-F238E27FC236}">
                <a16:creationId xmlns:a16="http://schemas.microsoft.com/office/drawing/2014/main" id="{4AA5EACE-18CD-BC87-CD99-25A8CF9BCCFE}"/>
              </a:ext>
            </a:extLst>
          </p:cNvPr>
          <p:cNvSpPr txBox="1"/>
          <p:nvPr/>
        </p:nvSpPr>
        <p:spPr>
          <a:xfrm>
            <a:off x="6005485" y="4949801"/>
            <a:ext cx="5514932" cy="1302280"/>
          </a:xfrm>
          <a:prstGeom prst="rect">
            <a:avLst/>
          </a:prstGeom>
          <a:noFill/>
        </p:spPr>
        <p:txBody>
          <a:bodyPr wrap="square" rtlCol="0">
            <a:spAutoFit/>
          </a:bodyPr>
          <a:lstStyle/>
          <a:p>
            <a:pPr marL="248400" indent="-248400" algn="just">
              <a:lnSpc>
                <a:spcPct val="125000"/>
              </a:lnSpc>
              <a:spcBef>
                <a:spcPts val="600"/>
              </a:spcBef>
              <a:buSzPct val="100000"/>
              <a:buFont typeface="Wingdings" panose="05000000000000000000" pitchFamily="2" charset="2"/>
              <a:buChar char="q"/>
              <a:defRPr sz="1300"/>
            </a:pPr>
            <a:r>
              <a:rPr lang="zh-CN" altLang="en-US" sz="1200" b="1" dirty="0">
                <a:solidFill>
                  <a:schemeClr val="accent1">
                    <a:lumMod val="60000"/>
                    <a:lumOff val="40000"/>
                  </a:schemeClr>
                </a:solidFill>
              </a:rPr>
              <a:t>伤残比例高，严重影响日常生活：</a:t>
            </a:r>
            <a:r>
              <a:rPr lang="zh-CN" altLang="en-US" sz="1200" dirty="0"/>
              <a:t>中国威尔逊病患者中领取伤残证明的患者比例约</a:t>
            </a:r>
            <a:r>
              <a:rPr lang="en-US" altLang="zh-CN" sz="1200" dirty="0"/>
              <a:t>27.84%</a:t>
            </a:r>
            <a:r>
              <a:rPr lang="zh-CN" altLang="en-US" sz="1200" dirty="0"/>
              <a:t>；需要日常生活支持的患者约</a:t>
            </a:r>
            <a:r>
              <a:rPr lang="en-US" altLang="zh-CN" sz="1200" dirty="0"/>
              <a:t>57%</a:t>
            </a:r>
            <a:r>
              <a:rPr lang="zh-CN" altLang="en-US" sz="1200" dirty="0"/>
              <a:t>；约</a:t>
            </a:r>
            <a:r>
              <a:rPr lang="en-US" altLang="zh-CN" sz="1200" dirty="0"/>
              <a:t>50%</a:t>
            </a:r>
            <a:r>
              <a:rPr lang="zh-CN" altLang="en-US" sz="1200" dirty="0"/>
              <a:t>的患者未就业</a:t>
            </a:r>
            <a:r>
              <a:rPr lang="en-US" altLang="zh-CN" sz="1200" baseline="30000" dirty="0"/>
              <a:t>11</a:t>
            </a:r>
          </a:p>
          <a:p>
            <a:pPr marL="248400" indent="-248400" algn="just">
              <a:lnSpc>
                <a:spcPct val="125000"/>
              </a:lnSpc>
              <a:spcBef>
                <a:spcPts val="600"/>
              </a:spcBef>
              <a:buSzPct val="100000"/>
              <a:buFont typeface="Wingdings" panose="05000000000000000000" pitchFamily="2" charset="2"/>
              <a:buChar char="q"/>
              <a:defRPr sz="1300"/>
            </a:pPr>
            <a:r>
              <a:rPr lang="zh-CN" altLang="en-US" sz="1200" b="1" dirty="0">
                <a:solidFill>
                  <a:schemeClr val="accent1">
                    <a:lumMod val="60000"/>
                    <a:lumOff val="40000"/>
                  </a:schemeClr>
                </a:solidFill>
              </a:rPr>
              <a:t>症状造成患者自理能力较差，严重影响生活质量：</a:t>
            </a:r>
            <a:r>
              <a:rPr lang="zh-CN" altLang="en-US" sz="1200" dirty="0"/>
              <a:t>出现重度症状或残疾的患者自理能力较差</a:t>
            </a:r>
            <a:r>
              <a:rPr lang="en-US" altLang="zh-CN" sz="1200" baseline="30000" dirty="0"/>
              <a:t>12</a:t>
            </a:r>
            <a:r>
              <a:rPr lang="zh-CN" altLang="en-US" sz="1200" dirty="0"/>
              <a:t>，中国威尔逊病患者中超过</a:t>
            </a:r>
            <a:r>
              <a:rPr lang="en-US" altLang="zh-CN" sz="1200" dirty="0"/>
              <a:t>23%</a:t>
            </a:r>
            <a:r>
              <a:rPr lang="zh-CN" altLang="en-US" sz="1200" dirty="0"/>
              <a:t>的患者存在自理困难，导致生活质量差</a:t>
            </a:r>
            <a:r>
              <a:rPr lang="en-US" altLang="zh-CN" sz="1200" baseline="30000" dirty="0"/>
              <a:t>11</a:t>
            </a:r>
          </a:p>
        </p:txBody>
      </p:sp>
      <p:sp>
        <p:nvSpPr>
          <p:cNvPr id="4" name="Rectangle: Top Corners Rounded 3">
            <a:extLst>
              <a:ext uri="{FF2B5EF4-FFF2-40B4-BE49-F238E27FC236}">
                <a16:creationId xmlns:a16="http://schemas.microsoft.com/office/drawing/2014/main" id="{03A1487D-C12A-5B77-D3E7-98DCE5D14CE3}"/>
              </a:ext>
            </a:extLst>
          </p:cNvPr>
          <p:cNvSpPr/>
          <p:nvPr/>
        </p:nvSpPr>
        <p:spPr>
          <a:xfrm rot="5400000">
            <a:off x="-365632" y="1580599"/>
            <a:ext cx="1103563" cy="380765"/>
          </a:xfrm>
          <a:prstGeom prst="round2SameRect">
            <a:avLst>
              <a:gd name="adj1" fmla="val 44429"/>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a:p>
        </p:txBody>
      </p:sp>
      <p:sp>
        <p:nvSpPr>
          <p:cNvPr id="11" name="Rectangle: Top Corners Rounded 13">
            <a:extLst>
              <a:ext uri="{FF2B5EF4-FFF2-40B4-BE49-F238E27FC236}">
                <a16:creationId xmlns:a16="http://schemas.microsoft.com/office/drawing/2014/main" id="{3884EF94-9876-2F96-0B51-A3762ACDA50B}"/>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a:p>
        </p:txBody>
      </p:sp>
      <p:sp>
        <p:nvSpPr>
          <p:cNvPr id="14" name="Rectangle: Top Corners Rounded 14">
            <a:extLst>
              <a:ext uri="{FF2B5EF4-FFF2-40B4-BE49-F238E27FC236}">
                <a16:creationId xmlns:a16="http://schemas.microsoft.com/office/drawing/2014/main" id="{C8C86FAA-A1FF-EF13-2B90-5D39497A323F}"/>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a:p>
        </p:txBody>
      </p:sp>
      <p:sp>
        <p:nvSpPr>
          <p:cNvPr id="19" name="Rectangle: Top Corners Rounded 29">
            <a:extLst>
              <a:ext uri="{FF2B5EF4-FFF2-40B4-BE49-F238E27FC236}">
                <a16:creationId xmlns:a16="http://schemas.microsoft.com/office/drawing/2014/main" id="{0D251191-F2FA-0809-E0F3-5B0B93EC594F}"/>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20" name="Rectangle: Top Corners Rounded 40">
            <a:extLst>
              <a:ext uri="{FF2B5EF4-FFF2-40B4-BE49-F238E27FC236}">
                <a16:creationId xmlns:a16="http://schemas.microsoft.com/office/drawing/2014/main" id="{347C4A02-A1EF-2912-2337-0596BE8EB346}"/>
              </a:ext>
            </a:extLst>
          </p:cNvPr>
          <p:cNvSpPr/>
          <p:nvPr/>
        </p:nvSpPr>
        <p:spPr>
          <a:xfrm rot="5400000">
            <a:off x="-235516" y="3608368"/>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17" name="文本框 16">
            <a:extLst>
              <a:ext uri="{FF2B5EF4-FFF2-40B4-BE49-F238E27FC236}">
                <a16:creationId xmlns:a16="http://schemas.microsoft.com/office/drawing/2014/main" id="{C57AE027-6D4A-B12A-F280-7CB600293D68}"/>
              </a:ext>
            </a:extLst>
          </p:cNvPr>
          <p:cNvSpPr txBox="1"/>
          <p:nvPr/>
        </p:nvSpPr>
        <p:spPr>
          <a:xfrm>
            <a:off x="1199100" y="4130714"/>
            <a:ext cx="4506795" cy="344710"/>
          </a:xfrm>
          <a:prstGeom prst="rect">
            <a:avLst/>
          </a:prstGeom>
          <a:noFill/>
        </p:spPr>
        <p:txBody>
          <a:bodyPr wrap="square" rtlCol="0">
            <a:spAutoFit/>
          </a:bodyPr>
          <a:lstStyle/>
          <a:p>
            <a:pPr>
              <a:lnSpc>
                <a:spcPct val="130000"/>
              </a:lnSpc>
            </a:pPr>
            <a:r>
              <a:rPr lang="zh-CN" altLang="en-US" sz="1400" b="1">
                <a:solidFill>
                  <a:schemeClr val="accent1">
                    <a:lumMod val="60000"/>
                    <a:lumOff val="40000"/>
                  </a:schemeClr>
                </a:solidFill>
              </a:rPr>
              <a:t>漏诊及误诊率高，疾病可迅速进展，未经治疗病死率高</a:t>
            </a:r>
            <a:endParaRPr lang="en-US" sz="1400" b="1">
              <a:solidFill>
                <a:schemeClr val="accent1">
                  <a:lumMod val="60000"/>
                  <a:lumOff val="40000"/>
                </a:schemeClr>
              </a:solidFill>
            </a:endParaRPr>
          </a:p>
        </p:txBody>
      </p:sp>
      <p:grpSp>
        <p:nvGrpSpPr>
          <p:cNvPr id="13" name="组合 12">
            <a:extLst>
              <a:ext uri="{FF2B5EF4-FFF2-40B4-BE49-F238E27FC236}">
                <a16:creationId xmlns:a16="http://schemas.microsoft.com/office/drawing/2014/main" id="{11FB397C-0B9C-306C-FEA1-21E14C037301}"/>
              </a:ext>
            </a:extLst>
          </p:cNvPr>
          <p:cNvGrpSpPr/>
          <p:nvPr/>
        </p:nvGrpSpPr>
        <p:grpSpPr>
          <a:xfrm>
            <a:off x="6118783" y="1774941"/>
            <a:ext cx="5391614" cy="637391"/>
            <a:chOff x="6118783" y="1800342"/>
            <a:chExt cx="5391614" cy="637391"/>
          </a:xfrm>
        </p:grpSpPr>
        <p:sp>
          <p:nvSpPr>
            <p:cNvPr id="31" name="Flowchart: Connector 40">
              <a:extLst>
                <a:ext uri="{FF2B5EF4-FFF2-40B4-BE49-F238E27FC236}">
                  <a16:creationId xmlns:a16="http://schemas.microsoft.com/office/drawing/2014/main" id="{A5825A1F-EFD5-D7DD-A7CC-55A4213415EA}"/>
                </a:ext>
              </a:extLst>
            </p:cNvPr>
            <p:cNvSpPr/>
            <p:nvPr/>
          </p:nvSpPr>
          <p:spPr>
            <a:xfrm>
              <a:off x="6201843" y="1927531"/>
              <a:ext cx="288000" cy="288000"/>
            </a:xfrm>
            <a:prstGeom prst="flowChartConnector">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t>1</a:t>
              </a:r>
              <a:endParaRPr lang="en-GB" sz="1400" b="1" dirty="0"/>
            </a:p>
          </p:txBody>
        </p:sp>
        <p:sp>
          <p:nvSpPr>
            <p:cNvPr id="34" name="文本框 33">
              <a:extLst>
                <a:ext uri="{FF2B5EF4-FFF2-40B4-BE49-F238E27FC236}">
                  <a16:creationId xmlns:a16="http://schemas.microsoft.com/office/drawing/2014/main" id="{7FADE0E9-CD01-26F7-AE2B-E53342C925CC}"/>
                </a:ext>
              </a:extLst>
            </p:cNvPr>
            <p:cNvSpPr txBox="1"/>
            <p:nvPr/>
          </p:nvSpPr>
          <p:spPr>
            <a:xfrm>
              <a:off x="6540088" y="1800342"/>
              <a:ext cx="4970309" cy="523220"/>
            </a:xfrm>
            <a:prstGeom prst="rect">
              <a:avLst/>
            </a:prstGeom>
            <a:noFill/>
          </p:spPr>
          <p:txBody>
            <a:bodyPr wrap="square" rtlCol="0">
              <a:spAutoFit/>
            </a:bodyPr>
            <a:lstStyle/>
            <a:p>
              <a:r>
                <a:rPr lang="zh-CN" altLang="en-US" sz="1400" b="1" dirty="0">
                  <a:solidFill>
                    <a:schemeClr val="accent1">
                      <a:lumMod val="60000"/>
                      <a:lumOff val="40000"/>
                    </a:schemeClr>
                  </a:solidFill>
                </a:rPr>
                <a:t>现有治疗方案依从性较差且易伴并发症，患者需住院治疗，带来沉重的经济负担和不便利性</a:t>
              </a:r>
            </a:p>
          </p:txBody>
        </p:sp>
        <p:sp>
          <p:nvSpPr>
            <p:cNvPr id="23" name="Freeform: Shape 97">
              <a:extLst>
                <a:ext uri="{FF2B5EF4-FFF2-40B4-BE49-F238E27FC236}">
                  <a16:creationId xmlns:a16="http://schemas.microsoft.com/office/drawing/2014/main" id="{2C6BDFE6-F0EF-C69D-98EA-07A4010F278B}"/>
                </a:ext>
              </a:extLst>
            </p:cNvPr>
            <p:cNvSpPr/>
            <p:nvPr/>
          </p:nvSpPr>
          <p:spPr>
            <a:xfrm>
              <a:off x="6118783" y="2330714"/>
              <a:ext cx="5328000" cy="107019"/>
            </a:xfrm>
            <a:custGeom>
              <a:avLst/>
              <a:gdLst>
                <a:gd name="connsiteX0" fmla="*/ 0 w 10313581"/>
                <a:gd name="connsiteY0" fmla="*/ 10633 h 786809"/>
                <a:gd name="connsiteX1" fmla="*/ 1552353 w 10313581"/>
                <a:gd name="connsiteY1" fmla="*/ 786809 h 786809"/>
                <a:gd name="connsiteX2" fmla="*/ 8410353 w 10313581"/>
                <a:gd name="connsiteY2" fmla="*/ 786809 h 786809"/>
                <a:gd name="connsiteX3" fmla="*/ 10313581 w 10313581"/>
                <a:gd name="connsiteY3" fmla="*/ 0 h 786809"/>
                <a:gd name="connsiteX4" fmla="*/ 0 w 10313581"/>
                <a:gd name="connsiteY4" fmla="*/ 10633 h 78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81" h="786809">
                  <a:moveTo>
                    <a:pt x="0" y="10633"/>
                  </a:moveTo>
                  <a:lnTo>
                    <a:pt x="1552353" y="786809"/>
                  </a:lnTo>
                  <a:lnTo>
                    <a:pt x="8410353" y="786809"/>
                  </a:lnTo>
                  <a:lnTo>
                    <a:pt x="10313581" y="0"/>
                  </a:lnTo>
                  <a:lnTo>
                    <a:pt x="0" y="10633"/>
                  </a:lnTo>
                  <a:close/>
                </a:path>
              </a:pathLst>
            </a:custGeom>
            <a:gradFill>
              <a:gsLst>
                <a:gs pos="0">
                  <a:sysClr val="window" lastClr="FFFFFF">
                    <a:lumMod val="85000"/>
                  </a:sysClr>
                </a:gs>
                <a:gs pos="100000">
                  <a:sysClr val="window" lastClr="FFFFFF"/>
                </a:gs>
              </a:gsLst>
              <a:lin ang="5400000" scaled="1"/>
            </a:gra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cs"/>
              </a:endParaRPr>
            </a:p>
          </p:txBody>
        </p:sp>
      </p:grpSp>
      <p:sp>
        <p:nvSpPr>
          <p:cNvPr id="18" name="Freeform: Shape 97">
            <a:extLst>
              <a:ext uri="{FF2B5EF4-FFF2-40B4-BE49-F238E27FC236}">
                <a16:creationId xmlns:a16="http://schemas.microsoft.com/office/drawing/2014/main" id="{4F585A26-1E15-4E10-4561-DB954507E4FA}"/>
              </a:ext>
            </a:extLst>
          </p:cNvPr>
          <p:cNvSpPr/>
          <p:nvPr/>
        </p:nvSpPr>
        <p:spPr>
          <a:xfrm>
            <a:off x="813644" y="2330714"/>
            <a:ext cx="4752000" cy="107019"/>
          </a:xfrm>
          <a:custGeom>
            <a:avLst/>
            <a:gdLst>
              <a:gd name="connsiteX0" fmla="*/ 0 w 10313581"/>
              <a:gd name="connsiteY0" fmla="*/ 10633 h 786809"/>
              <a:gd name="connsiteX1" fmla="*/ 1552353 w 10313581"/>
              <a:gd name="connsiteY1" fmla="*/ 786809 h 786809"/>
              <a:gd name="connsiteX2" fmla="*/ 8410353 w 10313581"/>
              <a:gd name="connsiteY2" fmla="*/ 786809 h 786809"/>
              <a:gd name="connsiteX3" fmla="*/ 10313581 w 10313581"/>
              <a:gd name="connsiteY3" fmla="*/ 0 h 786809"/>
              <a:gd name="connsiteX4" fmla="*/ 0 w 10313581"/>
              <a:gd name="connsiteY4" fmla="*/ 10633 h 78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81" h="786809">
                <a:moveTo>
                  <a:pt x="0" y="10633"/>
                </a:moveTo>
                <a:lnTo>
                  <a:pt x="1552353" y="786809"/>
                </a:lnTo>
                <a:lnTo>
                  <a:pt x="8410353" y="786809"/>
                </a:lnTo>
                <a:lnTo>
                  <a:pt x="10313581" y="0"/>
                </a:lnTo>
                <a:lnTo>
                  <a:pt x="0" y="10633"/>
                </a:lnTo>
                <a:close/>
              </a:path>
            </a:pathLst>
          </a:custGeom>
          <a:gradFill>
            <a:gsLst>
              <a:gs pos="0">
                <a:sysClr val="window" lastClr="FFFFFF">
                  <a:lumMod val="85000"/>
                </a:sysClr>
              </a:gs>
              <a:gs pos="100000">
                <a:sysClr val="window" lastClr="FFFFFF"/>
              </a:gs>
            </a:gsLst>
            <a:lin ang="5400000" scaled="1"/>
          </a:gra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cs"/>
            </a:endParaRPr>
          </a:p>
        </p:txBody>
      </p:sp>
      <p:sp>
        <p:nvSpPr>
          <p:cNvPr id="25" name="Freeform: Shape 97">
            <a:extLst>
              <a:ext uri="{FF2B5EF4-FFF2-40B4-BE49-F238E27FC236}">
                <a16:creationId xmlns:a16="http://schemas.microsoft.com/office/drawing/2014/main" id="{B4CD1FBC-F00D-8D5F-80F6-57E3F6EFDC08}"/>
              </a:ext>
            </a:extLst>
          </p:cNvPr>
          <p:cNvSpPr/>
          <p:nvPr/>
        </p:nvSpPr>
        <p:spPr>
          <a:xfrm>
            <a:off x="813644" y="4548984"/>
            <a:ext cx="4752000" cy="107019"/>
          </a:xfrm>
          <a:custGeom>
            <a:avLst/>
            <a:gdLst>
              <a:gd name="connsiteX0" fmla="*/ 0 w 10313581"/>
              <a:gd name="connsiteY0" fmla="*/ 10633 h 786809"/>
              <a:gd name="connsiteX1" fmla="*/ 1552353 w 10313581"/>
              <a:gd name="connsiteY1" fmla="*/ 786809 h 786809"/>
              <a:gd name="connsiteX2" fmla="*/ 8410353 w 10313581"/>
              <a:gd name="connsiteY2" fmla="*/ 786809 h 786809"/>
              <a:gd name="connsiteX3" fmla="*/ 10313581 w 10313581"/>
              <a:gd name="connsiteY3" fmla="*/ 0 h 786809"/>
              <a:gd name="connsiteX4" fmla="*/ 0 w 10313581"/>
              <a:gd name="connsiteY4" fmla="*/ 10633 h 78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81" h="786809">
                <a:moveTo>
                  <a:pt x="0" y="10633"/>
                </a:moveTo>
                <a:lnTo>
                  <a:pt x="1552353" y="786809"/>
                </a:lnTo>
                <a:lnTo>
                  <a:pt x="8410353" y="786809"/>
                </a:lnTo>
                <a:lnTo>
                  <a:pt x="10313581" y="0"/>
                </a:lnTo>
                <a:lnTo>
                  <a:pt x="0" y="10633"/>
                </a:lnTo>
                <a:close/>
              </a:path>
            </a:pathLst>
          </a:custGeom>
          <a:gradFill>
            <a:gsLst>
              <a:gs pos="0">
                <a:sysClr val="window" lastClr="FFFFFF">
                  <a:lumMod val="85000"/>
                </a:sysClr>
              </a:gs>
              <a:gs pos="100000">
                <a:sysClr val="window" lastClr="FFFFFF"/>
              </a:gs>
            </a:gsLst>
            <a:lin ang="5400000" scaled="1"/>
          </a:gradFill>
          <a:ln w="25400" cap="flat" cmpd="sng" algn="ctr">
            <a:noFill/>
            <a:prstDash val="solid"/>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cs typeface="+mn-cs"/>
            </a:endParaRPr>
          </a:p>
        </p:txBody>
      </p:sp>
      <p:sp>
        <p:nvSpPr>
          <p:cNvPr id="6" name="object 4">
            <a:extLst>
              <a:ext uri="{FF2B5EF4-FFF2-40B4-BE49-F238E27FC236}">
                <a16:creationId xmlns:a16="http://schemas.microsoft.com/office/drawing/2014/main" id="{98B6040D-816B-7E66-F73B-3765362CD746}"/>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2</a:t>
            </a:r>
            <a:endParaRPr sz="1000" b="1">
              <a:solidFill>
                <a:schemeClr val="bg1"/>
              </a:solidFill>
            </a:endParaRPr>
          </a:p>
        </p:txBody>
      </p:sp>
    </p:spTree>
    <p:extLst>
      <p:ext uri="{BB962C8B-B14F-4D97-AF65-F5344CB8AC3E}">
        <p14:creationId xmlns:p14="http://schemas.microsoft.com/office/powerpoint/2010/main" val="16044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16449F0-0C30-3CA1-A54F-7A5DDDCDFE4B}"/>
              </a:ext>
            </a:extLst>
          </p:cNvPr>
          <p:cNvGraphicFramePr>
            <a:graphicFrameLocks noChangeAspect="1"/>
          </p:cNvGraphicFramePr>
          <p:nvPr>
            <p:custDataLst>
              <p:tags r:id="rId1"/>
            </p:custDataLst>
            <p:extLst>
              <p:ext uri="{D42A27DB-BD31-4B8C-83A1-F6EECF244321}">
                <p14:modId xmlns:p14="http://schemas.microsoft.com/office/powerpoint/2010/main" val="2691141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20" name="think-cell data - do not delete" hidden="1">
                        <a:extLst>
                          <a:ext uri="{FF2B5EF4-FFF2-40B4-BE49-F238E27FC236}">
                            <a16:creationId xmlns:a16="http://schemas.microsoft.com/office/drawing/2014/main" id="{316449F0-0C30-3CA1-A54F-7A5DDDCDFE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F29ED13-23BD-F189-E290-B8F457C4669E}"/>
              </a:ext>
            </a:extLst>
          </p:cNvPr>
          <p:cNvSpPr>
            <a:spLocks noGrp="1"/>
          </p:cNvSpPr>
          <p:nvPr>
            <p:ph type="title"/>
          </p:nvPr>
        </p:nvSpPr>
        <p:spPr/>
        <p:txBody>
          <a:bodyPr vert="horz"/>
          <a:lstStyle/>
          <a:p>
            <a:r>
              <a:rPr lang="zh-CN" altLang="en-US" sz="2400" dirty="0">
                <a:latin typeface="+mn-lt"/>
                <a:ea typeface="+mn-ea"/>
              </a:rPr>
              <a:t>四盐酸曲恩汀片具有</a:t>
            </a:r>
            <a:r>
              <a:rPr lang="zh-CN" altLang="en-US" sz="2400" dirty="0">
                <a:solidFill>
                  <a:srgbClr val="C00000"/>
                </a:solidFill>
                <a:latin typeface="+mn-lt"/>
                <a:ea typeface="+mn-ea"/>
              </a:rPr>
              <a:t>全新的双重作用机制</a:t>
            </a:r>
            <a:r>
              <a:rPr lang="zh-CN" altLang="en-US" sz="2400" dirty="0">
                <a:latin typeface="+mn-lt"/>
                <a:ea typeface="+mn-ea"/>
              </a:rPr>
              <a:t>，给药方式便利且在多国已获批用于治疗威尔逊病</a:t>
            </a:r>
            <a:endParaRPr lang="en-US" sz="2400" dirty="0">
              <a:latin typeface="+mn-lt"/>
              <a:ea typeface="+mn-ea"/>
            </a:endParaRPr>
          </a:p>
        </p:txBody>
      </p:sp>
      <p:grpSp>
        <p:nvGrpSpPr>
          <p:cNvPr id="7" name="Group 69">
            <a:extLst>
              <a:ext uri="{FF2B5EF4-FFF2-40B4-BE49-F238E27FC236}">
                <a16:creationId xmlns:a16="http://schemas.microsoft.com/office/drawing/2014/main" id="{F7ED5DAB-3D45-B150-5D9E-1E4C7FB18E42}"/>
              </a:ext>
            </a:extLst>
          </p:cNvPr>
          <p:cNvGrpSpPr/>
          <p:nvPr/>
        </p:nvGrpSpPr>
        <p:grpSpPr>
          <a:xfrm>
            <a:off x="4139763" y="2541255"/>
            <a:ext cx="467731" cy="308929"/>
            <a:chOff x="9696921" y="2473089"/>
            <a:chExt cx="356353" cy="217391"/>
          </a:xfrm>
        </p:grpSpPr>
        <p:sp>
          <p:nvSpPr>
            <p:cNvPr id="11" name="Arrow: Chevron 70">
              <a:extLst>
                <a:ext uri="{FF2B5EF4-FFF2-40B4-BE49-F238E27FC236}">
                  <a16:creationId xmlns:a16="http://schemas.microsoft.com/office/drawing/2014/main" id="{AF90F43D-B7E9-52E0-62D6-86CB3C682EDF}"/>
                </a:ext>
              </a:extLst>
            </p:cNvPr>
            <p:cNvSpPr/>
            <p:nvPr/>
          </p:nvSpPr>
          <p:spPr>
            <a:xfrm rot="5400000">
              <a:off x="9802491" y="2439696"/>
              <a:ext cx="145214" cy="356353"/>
            </a:xfrm>
            <a:prstGeom prst="chevron">
              <a:avLst/>
            </a:prstGeom>
            <a:solidFill>
              <a:schemeClr val="accent1"/>
            </a:solidFill>
          </p:spPr>
          <p:txBody>
            <a:bodyPr wrap="square" lIns="0" tIns="0" rIns="0" bIns="0" rtlCol="0" anchor="ctr">
              <a:noAutofit/>
            </a:bodyPr>
            <a:lstStyle/>
            <a:p>
              <a:pPr algn="ctr" defTabSz="914377"/>
              <a:endParaRPr lang="en-US" sz="1467">
                <a:solidFill>
                  <a:srgbClr val="000000"/>
                </a:solidFill>
              </a:endParaRPr>
            </a:p>
          </p:txBody>
        </p:sp>
        <p:sp>
          <p:nvSpPr>
            <p:cNvPr id="12" name="Arrow: Chevron 72">
              <a:extLst>
                <a:ext uri="{FF2B5EF4-FFF2-40B4-BE49-F238E27FC236}">
                  <a16:creationId xmlns:a16="http://schemas.microsoft.com/office/drawing/2014/main" id="{C16E25F0-8698-1DD5-7CDB-E82DC5FBCB26}"/>
                </a:ext>
              </a:extLst>
            </p:cNvPr>
            <p:cNvSpPr/>
            <p:nvPr/>
          </p:nvSpPr>
          <p:spPr>
            <a:xfrm rot="5400000">
              <a:off x="9808973" y="2400966"/>
              <a:ext cx="132250" cy="276496"/>
            </a:xfrm>
            <a:prstGeom prst="chevron">
              <a:avLst/>
            </a:prstGeom>
            <a:solidFill>
              <a:schemeClr val="bg1">
                <a:lumMod val="75000"/>
              </a:schemeClr>
            </a:solidFill>
          </p:spPr>
          <p:txBody>
            <a:bodyPr wrap="square" lIns="0" tIns="0" rIns="0" bIns="0" rtlCol="0" anchor="ctr">
              <a:noAutofit/>
            </a:bodyPr>
            <a:lstStyle/>
            <a:p>
              <a:pPr algn="ctr" defTabSz="914377"/>
              <a:endParaRPr lang="en-US" sz="1467">
                <a:solidFill>
                  <a:srgbClr val="000000"/>
                </a:solidFill>
              </a:endParaRPr>
            </a:p>
          </p:txBody>
        </p:sp>
      </p:grpSp>
      <p:sp>
        <p:nvSpPr>
          <p:cNvPr id="15" name="Freeform: Shape 61">
            <a:extLst>
              <a:ext uri="{FF2B5EF4-FFF2-40B4-BE49-F238E27FC236}">
                <a16:creationId xmlns:a16="http://schemas.microsoft.com/office/drawing/2014/main" id="{EC80BADA-37F2-012F-5DAB-CCE11FFC5EF2}"/>
              </a:ext>
            </a:extLst>
          </p:cNvPr>
          <p:cNvSpPr/>
          <p:nvPr/>
        </p:nvSpPr>
        <p:spPr>
          <a:xfrm rot="16200000">
            <a:off x="6074434" y="3463679"/>
            <a:ext cx="3852000" cy="201518"/>
          </a:xfrm>
          <a:custGeom>
            <a:avLst/>
            <a:gdLst>
              <a:gd name="connsiteX0" fmla="*/ 0 w 10313581"/>
              <a:gd name="connsiteY0" fmla="*/ 10633 h 786809"/>
              <a:gd name="connsiteX1" fmla="*/ 1552353 w 10313581"/>
              <a:gd name="connsiteY1" fmla="*/ 786809 h 786809"/>
              <a:gd name="connsiteX2" fmla="*/ 8410353 w 10313581"/>
              <a:gd name="connsiteY2" fmla="*/ 786809 h 786809"/>
              <a:gd name="connsiteX3" fmla="*/ 10313581 w 10313581"/>
              <a:gd name="connsiteY3" fmla="*/ 0 h 786809"/>
              <a:gd name="connsiteX4" fmla="*/ 0 w 10313581"/>
              <a:gd name="connsiteY4" fmla="*/ 10633 h 78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3581" h="786809">
                <a:moveTo>
                  <a:pt x="0" y="10633"/>
                </a:moveTo>
                <a:lnTo>
                  <a:pt x="1552353" y="786809"/>
                </a:lnTo>
                <a:lnTo>
                  <a:pt x="8410353" y="786809"/>
                </a:lnTo>
                <a:lnTo>
                  <a:pt x="10313581" y="0"/>
                </a:lnTo>
                <a:lnTo>
                  <a:pt x="0" y="10633"/>
                </a:lnTo>
                <a:close/>
              </a:path>
            </a:pathLst>
          </a:custGeom>
          <a:gradFill>
            <a:gsLst>
              <a:gs pos="0">
                <a:srgbClr val="F1F0F4"/>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cs typeface="+mn-ea"/>
              <a:sym typeface="+mn-lt"/>
            </a:endParaRPr>
          </a:p>
        </p:txBody>
      </p:sp>
      <p:graphicFrame>
        <p:nvGraphicFramePr>
          <p:cNvPr id="21" name="object 7">
            <a:extLst>
              <a:ext uri="{FF2B5EF4-FFF2-40B4-BE49-F238E27FC236}">
                <a16:creationId xmlns:a16="http://schemas.microsoft.com/office/drawing/2014/main" id="{D78DCDFB-9220-CEFE-CA62-33D1872B5133}"/>
              </a:ext>
            </a:extLst>
          </p:cNvPr>
          <p:cNvGraphicFramePr>
            <a:graphicFrameLocks noGrp="1"/>
          </p:cNvGraphicFramePr>
          <p:nvPr>
            <p:extLst>
              <p:ext uri="{D42A27DB-BD31-4B8C-83A1-F6EECF244321}">
                <p14:modId xmlns:p14="http://schemas.microsoft.com/office/powerpoint/2010/main" val="510915930"/>
              </p:ext>
            </p:extLst>
          </p:nvPr>
        </p:nvGraphicFramePr>
        <p:xfrm>
          <a:off x="584995" y="2946638"/>
          <a:ext cx="7329852" cy="3521225"/>
        </p:xfrm>
        <a:graphic>
          <a:graphicData uri="http://schemas.openxmlformats.org/drawingml/2006/table">
            <a:tbl>
              <a:tblPr firstRow="1" bandRow="1">
                <a:tableStyleId>{2D5ABB26-0587-4C30-8999-92F81FD0307C}</a:tableStyleId>
              </a:tblPr>
              <a:tblGrid>
                <a:gridCol w="1273954">
                  <a:extLst>
                    <a:ext uri="{9D8B030D-6E8A-4147-A177-3AD203B41FA5}">
                      <a16:colId xmlns:a16="http://schemas.microsoft.com/office/drawing/2014/main" val="20000"/>
                    </a:ext>
                  </a:extLst>
                </a:gridCol>
                <a:gridCol w="1585616">
                  <a:extLst>
                    <a:ext uri="{9D8B030D-6E8A-4147-A177-3AD203B41FA5}">
                      <a16:colId xmlns:a16="http://schemas.microsoft.com/office/drawing/2014/main" val="20001"/>
                    </a:ext>
                  </a:extLst>
                </a:gridCol>
                <a:gridCol w="934402">
                  <a:extLst>
                    <a:ext uri="{9D8B030D-6E8A-4147-A177-3AD203B41FA5}">
                      <a16:colId xmlns:a16="http://schemas.microsoft.com/office/drawing/2014/main" val="3634623123"/>
                    </a:ext>
                  </a:extLst>
                </a:gridCol>
                <a:gridCol w="1868804">
                  <a:extLst>
                    <a:ext uri="{9D8B030D-6E8A-4147-A177-3AD203B41FA5}">
                      <a16:colId xmlns:a16="http://schemas.microsoft.com/office/drawing/2014/main" val="1103300686"/>
                    </a:ext>
                  </a:extLst>
                </a:gridCol>
                <a:gridCol w="1667076">
                  <a:extLst>
                    <a:ext uri="{9D8B030D-6E8A-4147-A177-3AD203B41FA5}">
                      <a16:colId xmlns:a16="http://schemas.microsoft.com/office/drawing/2014/main" val="3237005010"/>
                    </a:ext>
                  </a:extLst>
                </a:gridCol>
              </a:tblGrid>
              <a:tr h="365395">
                <a:tc>
                  <a:txBody>
                    <a:bodyPr/>
                    <a:lstStyle/>
                    <a:p>
                      <a:pPr marL="0" algn="ctr">
                        <a:lnSpc>
                          <a:spcPct val="100000"/>
                        </a:lnSpc>
                        <a:spcBef>
                          <a:spcPts val="555"/>
                        </a:spcBef>
                      </a:pPr>
                      <a:r>
                        <a:rPr lang="zh-CN" altLang="en-US" sz="1400" b="1" dirty="0">
                          <a:solidFill>
                            <a:schemeClr val="bg1"/>
                          </a:solidFill>
                          <a:latin typeface="微软雅黑"/>
                          <a:cs typeface="微软雅黑"/>
                        </a:rPr>
                        <a:t>治疗药品 </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0" hangingPunct="1">
                        <a:lnSpc>
                          <a:spcPct val="100000"/>
                        </a:lnSpc>
                        <a:spcBef>
                          <a:spcPts val="555"/>
                        </a:spcBef>
                      </a:pPr>
                      <a:r>
                        <a:rPr lang="zh-CN" altLang="en-US" sz="1400" b="1" kern="1200" dirty="0">
                          <a:solidFill>
                            <a:schemeClr val="bg1"/>
                          </a:solidFill>
                          <a:latin typeface="微软雅黑"/>
                          <a:ea typeface="+mn-ea"/>
                          <a:cs typeface="微软雅黑"/>
                        </a:rPr>
                        <a:t>作用机制</a:t>
                      </a:r>
                      <a:endParaRPr sz="1400" b="1" kern="1200" dirty="0">
                        <a:solidFill>
                          <a:schemeClr val="bg1"/>
                        </a:solidFill>
                        <a:latin typeface="微软雅黑"/>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555"/>
                        </a:spcBef>
                        <a:spcAft>
                          <a:spcPts val="0"/>
                        </a:spcAft>
                        <a:buClrTx/>
                        <a:buSzTx/>
                        <a:buFontTx/>
                        <a:buNone/>
                        <a:tabLst/>
                        <a:defRPr/>
                      </a:pPr>
                      <a:r>
                        <a:rPr lang="zh-CN" altLang="en-US" sz="1400" b="1" kern="1200">
                          <a:solidFill>
                            <a:schemeClr val="bg1"/>
                          </a:solidFill>
                          <a:latin typeface="微软雅黑"/>
                          <a:ea typeface="+mn-ea"/>
                          <a:cs typeface="微软雅黑"/>
                        </a:rPr>
                        <a:t>给药方式</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144780" algn="ctr" defTabSz="914400" rtl="0" eaLnBrk="1" latinLnBrk="0" hangingPunct="1">
                        <a:lnSpc>
                          <a:spcPct val="100000"/>
                        </a:lnSpc>
                        <a:spcBef>
                          <a:spcPts val="555"/>
                        </a:spcBef>
                      </a:pPr>
                      <a:r>
                        <a:rPr lang="zh-CN" altLang="en-US" sz="1400" b="1" kern="1200" dirty="0">
                          <a:solidFill>
                            <a:schemeClr val="bg1"/>
                          </a:solidFill>
                          <a:latin typeface="微软雅黑"/>
                          <a:ea typeface="+mn-ea"/>
                          <a:cs typeface="微软雅黑"/>
                        </a:rPr>
                        <a:t>威尔逊病获批情况</a:t>
                      </a:r>
                      <a:endParaRPr sz="1400" b="1" kern="1200" dirty="0">
                        <a:solidFill>
                          <a:schemeClr val="bg1"/>
                        </a:solidFill>
                        <a:latin typeface="微软雅黑"/>
                        <a:ea typeface="+mn-ea"/>
                        <a:cs typeface="微软雅黑"/>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144780" algn="ctr" defTabSz="914400" rtl="0" eaLnBrk="1" latinLnBrk="0" hangingPunct="1">
                        <a:lnSpc>
                          <a:spcPct val="100000"/>
                        </a:lnSpc>
                        <a:spcBef>
                          <a:spcPts val="555"/>
                        </a:spcBef>
                      </a:pPr>
                      <a:r>
                        <a:rPr lang="zh-CN" altLang="en-US" sz="1400" b="1" kern="1200" dirty="0">
                          <a:solidFill>
                            <a:schemeClr val="bg1"/>
                          </a:solidFill>
                          <a:latin typeface="微软雅黑"/>
                          <a:ea typeface="+mn-ea"/>
                          <a:cs typeface="微软雅黑"/>
                        </a:rPr>
                        <a:t>未满足需求</a:t>
                      </a:r>
                      <a:endParaRPr sz="1400" b="1" kern="1200" dirty="0">
                        <a:solidFill>
                          <a:schemeClr val="bg1"/>
                        </a:solidFill>
                        <a:latin typeface="微软雅黑"/>
                        <a:ea typeface="+mn-ea"/>
                        <a:cs typeface="微软雅黑"/>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48000">
                <a:tc>
                  <a:txBody>
                    <a:bodyPr/>
                    <a:lstStyle/>
                    <a:p>
                      <a:pPr marL="0" marR="0" indent="0" algn="ctr">
                        <a:spcBef>
                          <a:spcPts val="0"/>
                        </a:spcBef>
                        <a:spcAft>
                          <a:spcPts val="0"/>
                        </a:spcAft>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二巯基丁二酸（</a:t>
                      </a:r>
                      <a:r>
                        <a:rPr lang="en-US" altLang="zh-CN" sz="1200" b="0" kern="100">
                          <a:effectLst/>
                          <a:latin typeface="Arial" panose="020B0604020202020204" pitchFamily="34" charset="0"/>
                          <a:ea typeface="华文中宋" panose="02010600040101010101" pitchFamily="2" charset="-122"/>
                          <a:cs typeface="Times New Roman" panose="02020603050405020304" pitchFamily="18" charset="0"/>
                        </a:rPr>
                        <a:t>DMSA</a:t>
                      </a: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金属螯合剂</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口服</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中国已获批，国际未获批</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常与</a:t>
                      </a:r>
                      <a:r>
                        <a:rPr lang="en-US" altLang="zh-CN" sz="1200" b="0"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DMPS</a:t>
                      </a:r>
                      <a:r>
                        <a:rPr lang="zh-CN" altLang="en-US" sz="1200" b="0"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联用；约</a:t>
                      </a:r>
                      <a:r>
                        <a:rPr lang="en-US" altLang="zh-CN" sz="1200" b="0"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60%</a:t>
                      </a:r>
                      <a:r>
                        <a:rPr lang="zh-CN" altLang="en-US" sz="1200" b="0"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的患者在用药期间会出现不良反应</a:t>
                      </a:r>
                      <a:endParaRPr lang="en-US" sz="1200" b="0"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extLst>
                  <a:ext uri="{0D108BD9-81ED-4DB2-BD59-A6C34878D82A}">
                    <a16:rowId xmlns:a16="http://schemas.microsoft.com/office/drawing/2014/main" val="10001"/>
                  </a:ext>
                </a:extLst>
              </a:tr>
              <a:tr h="648000">
                <a:tc>
                  <a:txBody>
                    <a:bodyPr/>
                    <a:lstStyle/>
                    <a:p>
                      <a:pPr marL="0" marR="0" indent="0" algn="ctr">
                        <a:spcBef>
                          <a:spcPts val="0"/>
                        </a:spcBef>
                        <a:spcAft>
                          <a:spcPts val="0"/>
                        </a:spcAft>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二巯基丙磺酸钠（</a:t>
                      </a:r>
                      <a:r>
                        <a:rPr lang="en-US" altLang="zh-CN" sz="1200" b="0" kern="100">
                          <a:effectLst/>
                          <a:latin typeface="Arial" panose="020B0604020202020204" pitchFamily="34" charset="0"/>
                          <a:ea typeface="华文中宋" panose="02010600040101010101" pitchFamily="2" charset="-122"/>
                          <a:cs typeface="Times New Roman" panose="02020603050405020304" pitchFamily="18" charset="0"/>
                        </a:rPr>
                        <a:t>DMPS</a:t>
                      </a: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indent="0" algn="ctr">
                        <a:spcBef>
                          <a:spcPts val="0"/>
                        </a:spcBef>
                        <a:spcAft>
                          <a:spcPts val="0"/>
                        </a:spcAft>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金属螯合剂</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静脉</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中国及国际均未获批</a:t>
                      </a:r>
                      <a:endParaRPr lang="en-US" altLang="zh-CN" sz="12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baseline="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需住院治疗；不良反应发生率高；未被推荐用于维持期治疗</a:t>
                      </a:r>
                      <a:endParaRPr lang="en-US" sz="1200" b="0" kern="100" baseline="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1F0F4"/>
                    </a:solidFill>
                  </a:tcPr>
                </a:tc>
                <a:extLst>
                  <a:ext uri="{0D108BD9-81ED-4DB2-BD59-A6C34878D82A}">
                    <a16:rowId xmlns:a16="http://schemas.microsoft.com/office/drawing/2014/main" val="10002"/>
                  </a:ext>
                </a:extLst>
              </a:tr>
              <a:tr h="491830">
                <a:tc>
                  <a:txBody>
                    <a:bodyPr/>
                    <a:lstStyle/>
                    <a:p>
                      <a:pPr marL="0" marR="0" indent="0" algn="ctr">
                        <a:spcBef>
                          <a:spcPts val="0"/>
                        </a:spcBef>
                        <a:spcAft>
                          <a:spcPts val="0"/>
                        </a:spcAft>
                      </a:pPr>
                      <a:r>
                        <a:rPr lang="zh-CN" altLang="en-US" sz="1200" b="0" kern="100" dirty="0">
                          <a:effectLst/>
                          <a:latin typeface="Arial" panose="020B0604020202020204" pitchFamily="34" charset="0"/>
                          <a:ea typeface="华文中宋" panose="02010600040101010101" pitchFamily="2" charset="-122"/>
                          <a:cs typeface="Times New Roman" panose="02020603050405020304" pitchFamily="18" charset="0"/>
                        </a:rPr>
                        <a:t>锌剂</a:t>
                      </a:r>
                      <a:endParaRPr lang="en-US" sz="1200" b="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抑制肠道对铜吸收</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口服</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已获批</a:t>
                      </a:r>
                      <a:endParaRPr lang="en-US" sz="12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F0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不能排铜，仅用于维持治疗，起效慢</a:t>
                      </a:r>
                      <a:endParaRPr lang="en-US" sz="12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1F0F4"/>
                    </a:solidFill>
                  </a:tcPr>
                </a:tc>
                <a:extLst>
                  <a:ext uri="{0D108BD9-81ED-4DB2-BD59-A6C34878D82A}">
                    <a16:rowId xmlns:a16="http://schemas.microsoft.com/office/drawing/2014/main" val="1611557395"/>
                  </a:ext>
                </a:extLst>
              </a:tr>
              <a:tr h="576000">
                <a:tc>
                  <a:txBody>
                    <a:bodyPr/>
                    <a:lstStyle/>
                    <a:p>
                      <a:pPr marL="0" marR="0" indent="0" algn="ctr">
                        <a:spcBef>
                          <a:spcPts val="0"/>
                        </a:spcBef>
                        <a:spcAft>
                          <a:spcPts val="0"/>
                        </a:spcAft>
                      </a:pPr>
                      <a:r>
                        <a:rPr lang="zh-CN" altLang="en-US" sz="1200" b="0" kern="100" dirty="0">
                          <a:effectLst/>
                          <a:latin typeface="Arial" panose="020B0604020202020204" pitchFamily="34" charset="0"/>
                          <a:ea typeface="华文中宋" panose="02010600040101010101" pitchFamily="2" charset="-122"/>
                          <a:cs typeface="Times New Roman" panose="02020603050405020304" pitchFamily="18" charset="0"/>
                        </a:rPr>
                        <a:t>四盐酸曲恩汀片</a:t>
                      </a:r>
                      <a:endParaRPr lang="en-US" sz="1200" b="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铜螯合剂，双重机制</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口服</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zh-CN" altLang="en-US" sz="1200" b="0" kern="100">
                          <a:effectLst/>
                          <a:latin typeface="Arial" panose="020B0604020202020204" pitchFamily="34" charset="0"/>
                          <a:ea typeface="华文中宋" panose="02010600040101010101" pitchFamily="2" charset="-122"/>
                          <a:cs typeface="Times New Roman" panose="02020603050405020304" pitchFamily="18" charset="0"/>
                        </a:rPr>
                        <a:t>已获批</a:t>
                      </a: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1200" b="0" kern="100" baseline="0">
                          <a:effectLst/>
                          <a:latin typeface="Arial" panose="020B0604020202020204" pitchFamily="34" charset="0"/>
                          <a:ea typeface="华文中宋" panose="02010600040101010101" pitchFamily="2" charset="-122"/>
                          <a:cs typeface="Times New Roman" panose="02020603050405020304" pitchFamily="18" charset="0"/>
                        </a:rPr>
                        <a: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8783834"/>
                  </a:ext>
                </a:extLst>
              </a:tr>
              <a:tr h="792000">
                <a:tc>
                  <a:txBody>
                    <a:bodyPr/>
                    <a:lstStyle/>
                    <a:p>
                      <a:pPr marL="0" marR="0" indent="0" algn="ctr">
                        <a:spcBef>
                          <a:spcPts val="0"/>
                        </a:spcBef>
                        <a:spcAft>
                          <a:spcPts val="0"/>
                        </a:spcAft>
                      </a:pPr>
                      <a:endParaRPr lang="en-US" sz="12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effectLst/>
                          <a:latin typeface="Arial" panose="020B0604020202020204" pitchFamily="34" charset="0"/>
                          <a:ea typeface="华文中宋" panose="02010600040101010101" pitchFamily="2" charset="-122"/>
                          <a:cs typeface="Times New Roman" panose="02020603050405020304" pitchFamily="18" charset="0"/>
                        </a:rPr>
                        <a:t>唯一获批用于青霉胺后线的</a:t>
                      </a:r>
                      <a:r>
                        <a:rPr lang="zh-CN" altLang="en-US" sz="1200" b="1"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铜螯合剂；全新作用机制</a:t>
                      </a:r>
                      <a:endParaRPr lang="en-US" sz="1200" b="1"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给药便利</a:t>
                      </a:r>
                      <a:endParaRPr lang="en-US" sz="1200" b="1"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0" kern="100" dirty="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国内，欧盟及美国等</a:t>
                      </a:r>
                      <a:endParaRPr lang="en-US" altLang="zh-CN" sz="1200" b="0" kern="100" dirty="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200" b="1"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rPr>
                        <a:t>均已获批</a:t>
                      </a:r>
                      <a:endParaRPr lang="en-US" sz="1200" b="1" kern="100" dirty="0">
                        <a:solidFill>
                          <a:srgbClr val="C00000"/>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00" dirty="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98947633"/>
                  </a:ext>
                </a:extLst>
              </a:tr>
            </a:tbl>
          </a:graphicData>
        </a:graphic>
      </p:graphicFrame>
      <p:grpSp>
        <p:nvGrpSpPr>
          <p:cNvPr id="26" name="组合 25">
            <a:extLst>
              <a:ext uri="{FF2B5EF4-FFF2-40B4-BE49-F238E27FC236}">
                <a16:creationId xmlns:a16="http://schemas.microsoft.com/office/drawing/2014/main" id="{84921E83-A57C-04A3-D90D-714641C034DB}"/>
              </a:ext>
            </a:extLst>
          </p:cNvPr>
          <p:cNvGrpSpPr/>
          <p:nvPr/>
        </p:nvGrpSpPr>
        <p:grpSpPr>
          <a:xfrm>
            <a:off x="2479217" y="5515839"/>
            <a:ext cx="288000" cy="288000"/>
            <a:chOff x="476250" y="5781675"/>
            <a:chExt cx="288000" cy="288000"/>
          </a:xfrm>
        </p:grpSpPr>
        <p:sp>
          <p:nvSpPr>
            <p:cNvPr id="24" name="椭圆 23">
              <a:extLst>
                <a:ext uri="{FF2B5EF4-FFF2-40B4-BE49-F238E27FC236}">
                  <a16:creationId xmlns:a16="http://schemas.microsoft.com/office/drawing/2014/main" id="{F9888E6F-01A3-0D10-862B-AC4D6CCC07EF}"/>
                </a:ext>
              </a:extLst>
            </p:cNvPr>
            <p:cNvSpPr/>
            <p:nvPr/>
          </p:nvSpPr>
          <p:spPr>
            <a:xfrm>
              <a:off x="476250" y="5781675"/>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25" name="Arrow: Chevron 107">
              <a:extLst>
                <a:ext uri="{FF2B5EF4-FFF2-40B4-BE49-F238E27FC236}">
                  <a16:creationId xmlns:a16="http://schemas.microsoft.com/office/drawing/2014/main" id="{329600D6-D0ED-4CCD-A5C7-A8A32A3E1C17}"/>
                </a:ext>
              </a:extLst>
            </p:cNvPr>
            <p:cNvSpPr/>
            <p:nvPr/>
          </p:nvSpPr>
          <p:spPr>
            <a:xfrm rot="5400000">
              <a:off x="548250" y="5849144"/>
              <a:ext cx="144000" cy="180000"/>
            </a:xfrm>
            <a:prstGeom prst="chevron">
              <a:avLst>
                <a:gd name="adj" fmla="val 54961"/>
              </a:avLst>
            </a:prstGeom>
            <a:solidFill>
              <a:schemeClr val="bg1"/>
            </a:solidFill>
          </p:spPr>
          <p:txBody>
            <a:bodyPr wrap="square" lIns="0" tIns="0" rIns="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19" b="0" i="0" u="none" strike="noStrike" kern="1200" cap="none" spc="0" normalizeH="0" baseline="0" noProof="0">
                <a:ln>
                  <a:noFill/>
                </a:ln>
                <a:solidFill>
                  <a:srgbClr val="000000"/>
                </a:solidFill>
                <a:effectLst/>
                <a:uLnTx/>
                <a:uFillTx/>
                <a:latin typeface="+mn-ea"/>
                <a:cs typeface="+mn-cs"/>
              </a:endParaRPr>
            </a:p>
          </p:txBody>
        </p:sp>
      </p:grpSp>
      <p:grpSp>
        <p:nvGrpSpPr>
          <p:cNvPr id="30" name="组合 29">
            <a:extLst>
              <a:ext uri="{FF2B5EF4-FFF2-40B4-BE49-F238E27FC236}">
                <a16:creationId xmlns:a16="http://schemas.microsoft.com/office/drawing/2014/main" id="{FB5E7EB7-4B36-76ED-578D-CDF541B97870}"/>
              </a:ext>
            </a:extLst>
          </p:cNvPr>
          <p:cNvGrpSpPr/>
          <p:nvPr/>
        </p:nvGrpSpPr>
        <p:grpSpPr>
          <a:xfrm>
            <a:off x="3766679" y="5515839"/>
            <a:ext cx="288000" cy="288000"/>
            <a:chOff x="476250" y="5781675"/>
            <a:chExt cx="288000" cy="288000"/>
          </a:xfrm>
        </p:grpSpPr>
        <p:sp>
          <p:nvSpPr>
            <p:cNvPr id="31" name="椭圆 30">
              <a:extLst>
                <a:ext uri="{FF2B5EF4-FFF2-40B4-BE49-F238E27FC236}">
                  <a16:creationId xmlns:a16="http://schemas.microsoft.com/office/drawing/2014/main" id="{8623F0A2-F312-91BE-15FF-08B21AF081E0}"/>
                </a:ext>
              </a:extLst>
            </p:cNvPr>
            <p:cNvSpPr/>
            <p:nvPr/>
          </p:nvSpPr>
          <p:spPr>
            <a:xfrm>
              <a:off x="476250" y="5781675"/>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2" name="Arrow: Chevron 107">
              <a:extLst>
                <a:ext uri="{FF2B5EF4-FFF2-40B4-BE49-F238E27FC236}">
                  <a16:creationId xmlns:a16="http://schemas.microsoft.com/office/drawing/2014/main" id="{42EFD0A3-A40A-DED3-4804-F46F41308A14}"/>
                </a:ext>
              </a:extLst>
            </p:cNvPr>
            <p:cNvSpPr/>
            <p:nvPr/>
          </p:nvSpPr>
          <p:spPr>
            <a:xfrm rot="5400000">
              <a:off x="548250" y="5849144"/>
              <a:ext cx="144000" cy="180000"/>
            </a:xfrm>
            <a:prstGeom prst="chevron">
              <a:avLst>
                <a:gd name="adj" fmla="val 54961"/>
              </a:avLst>
            </a:prstGeom>
            <a:solidFill>
              <a:schemeClr val="bg1"/>
            </a:solidFill>
          </p:spPr>
          <p:txBody>
            <a:bodyPr wrap="square" lIns="0" tIns="0" rIns="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19" b="0" i="0" u="none" strike="noStrike" kern="1200" cap="none" spc="0" normalizeH="0" baseline="0" noProof="0">
                <a:ln>
                  <a:noFill/>
                </a:ln>
                <a:solidFill>
                  <a:srgbClr val="000000"/>
                </a:solidFill>
                <a:effectLst/>
                <a:uLnTx/>
                <a:uFillTx/>
                <a:latin typeface="+mn-ea"/>
                <a:cs typeface="+mn-cs"/>
              </a:endParaRPr>
            </a:p>
          </p:txBody>
        </p:sp>
      </p:grpSp>
      <p:grpSp>
        <p:nvGrpSpPr>
          <p:cNvPr id="33" name="组合 32">
            <a:extLst>
              <a:ext uri="{FF2B5EF4-FFF2-40B4-BE49-F238E27FC236}">
                <a16:creationId xmlns:a16="http://schemas.microsoft.com/office/drawing/2014/main" id="{E0A3A70E-DCAA-36E8-D457-B37BA1A86B1A}"/>
              </a:ext>
            </a:extLst>
          </p:cNvPr>
          <p:cNvGrpSpPr/>
          <p:nvPr/>
        </p:nvGrpSpPr>
        <p:grpSpPr>
          <a:xfrm>
            <a:off x="5128754" y="5515839"/>
            <a:ext cx="288000" cy="288000"/>
            <a:chOff x="476250" y="5781675"/>
            <a:chExt cx="288000" cy="288000"/>
          </a:xfrm>
        </p:grpSpPr>
        <p:sp>
          <p:nvSpPr>
            <p:cNvPr id="34" name="椭圆 33">
              <a:extLst>
                <a:ext uri="{FF2B5EF4-FFF2-40B4-BE49-F238E27FC236}">
                  <a16:creationId xmlns:a16="http://schemas.microsoft.com/office/drawing/2014/main" id="{D3FC0BD4-AFC0-96BE-53F0-CBE41F80BBA1}"/>
                </a:ext>
              </a:extLst>
            </p:cNvPr>
            <p:cNvSpPr/>
            <p:nvPr/>
          </p:nvSpPr>
          <p:spPr>
            <a:xfrm>
              <a:off x="476250" y="5781675"/>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35" name="Arrow: Chevron 107">
              <a:extLst>
                <a:ext uri="{FF2B5EF4-FFF2-40B4-BE49-F238E27FC236}">
                  <a16:creationId xmlns:a16="http://schemas.microsoft.com/office/drawing/2014/main" id="{0206F550-1A9D-6FDC-BB0C-FEC99A943C5B}"/>
                </a:ext>
              </a:extLst>
            </p:cNvPr>
            <p:cNvSpPr/>
            <p:nvPr/>
          </p:nvSpPr>
          <p:spPr>
            <a:xfrm rot="5400000">
              <a:off x="548250" y="5849144"/>
              <a:ext cx="144000" cy="180000"/>
            </a:xfrm>
            <a:prstGeom prst="chevron">
              <a:avLst>
                <a:gd name="adj" fmla="val 54961"/>
              </a:avLst>
            </a:prstGeom>
            <a:solidFill>
              <a:schemeClr val="bg1"/>
            </a:solidFill>
          </p:spPr>
          <p:txBody>
            <a:bodyPr wrap="square" lIns="0" tIns="0" rIns="0" bIns="0" rtlCol="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19" b="0" i="0" u="none" strike="noStrike" kern="1200" cap="none" spc="0" normalizeH="0" baseline="0" noProof="0">
                <a:ln>
                  <a:noFill/>
                </a:ln>
                <a:solidFill>
                  <a:srgbClr val="000000"/>
                </a:solidFill>
                <a:effectLst/>
                <a:uLnTx/>
                <a:uFillTx/>
                <a:latin typeface="+mn-ea"/>
                <a:cs typeface="+mn-cs"/>
              </a:endParaRPr>
            </a:p>
          </p:txBody>
        </p:sp>
      </p:grpSp>
      <p:cxnSp>
        <p:nvCxnSpPr>
          <p:cNvPr id="39" name="Straight Connector 33">
            <a:extLst>
              <a:ext uri="{FF2B5EF4-FFF2-40B4-BE49-F238E27FC236}">
                <a16:creationId xmlns:a16="http://schemas.microsoft.com/office/drawing/2014/main" id="{A0B54D3E-1D00-0621-A589-B3CAF058D49B}"/>
              </a:ext>
            </a:extLst>
          </p:cNvPr>
          <p:cNvCxnSpPr>
            <a:cxnSpLocks/>
          </p:cNvCxnSpPr>
          <p:nvPr/>
        </p:nvCxnSpPr>
        <p:spPr>
          <a:xfrm>
            <a:off x="8197290" y="1597422"/>
            <a:ext cx="3502587" cy="0"/>
          </a:xfrm>
          <a:prstGeom prst="line">
            <a:avLst/>
          </a:prstGeom>
          <a:ln w="762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40" name="Text Placeholder 7">
            <a:extLst>
              <a:ext uri="{FF2B5EF4-FFF2-40B4-BE49-F238E27FC236}">
                <a16:creationId xmlns:a16="http://schemas.microsoft.com/office/drawing/2014/main" id="{424600AE-CFCC-9443-E94A-E9DB5A4F4C44}"/>
              </a:ext>
            </a:extLst>
          </p:cNvPr>
          <p:cNvSpPr txBox="1">
            <a:spLocks/>
          </p:cNvSpPr>
          <p:nvPr/>
        </p:nvSpPr>
        <p:spPr>
          <a:xfrm>
            <a:off x="8644859" y="1395932"/>
            <a:ext cx="2626359" cy="408863"/>
          </a:xfrm>
          <a:prstGeom prst="rect">
            <a:avLst/>
          </a:prstGeom>
          <a:solidFill>
            <a:schemeClr val="bg1"/>
          </a:solidFill>
          <a:ln>
            <a:solidFill>
              <a:schemeClr val="bg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60000"/>
              </a:lnSpc>
              <a:spcBef>
                <a:spcPts val="1000"/>
              </a:spcBef>
              <a:spcAft>
                <a:spcPts val="0"/>
              </a:spcAft>
              <a:buClrTx/>
              <a:buSzTx/>
              <a:buFont typeface="Arial" panose="020B0604020202020204" pitchFamily="34" charset="0"/>
              <a:buNone/>
              <a:tabLst/>
              <a:defRPr/>
            </a:pPr>
            <a:r>
              <a:rPr kumimoji="0" lang="zh-CN" altLang="en-US" sz="1800" b="1" u="none" strike="noStrike" kern="1200" cap="none" spc="0" normalizeH="0" baseline="0" noProof="0">
                <a:ln>
                  <a:noFill/>
                </a:ln>
                <a:solidFill>
                  <a:schemeClr val="accent1"/>
                </a:solidFill>
                <a:effectLst/>
                <a:uLnTx/>
                <a:uFillTx/>
                <a:latin typeface="Arial" panose="020B0604020202020204"/>
                <a:ea typeface="华文中宋" panose="02010600040101010101" pitchFamily="2" charset="-122"/>
                <a:cs typeface="+mn-cs"/>
              </a:rPr>
              <a:t>目录内无合适参照药</a:t>
            </a:r>
            <a:endParaRPr kumimoji="0" lang="en-US" altLang="zh-CN" sz="1800" b="1" u="none" strike="noStrike" kern="1200" cap="none" spc="0" normalizeH="0" baseline="0" noProof="0">
              <a:ln>
                <a:noFill/>
              </a:ln>
              <a:solidFill>
                <a:schemeClr val="accent1"/>
              </a:solidFill>
              <a:effectLst/>
              <a:uLnTx/>
              <a:uFillTx/>
              <a:latin typeface="Arial" panose="020B0604020202020204"/>
              <a:ea typeface="华文中宋" panose="02010600040101010101" pitchFamily="2" charset="-122"/>
              <a:cs typeface="+mn-cs"/>
            </a:endParaRPr>
          </a:p>
        </p:txBody>
      </p:sp>
      <p:grpSp>
        <p:nvGrpSpPr>
          <p:cNvPr id="14" name="组合 13">
            <a:extLst>
              <a:ext uri="{FF2B5EF4-FFF2-40B4-BE49-F238E27FC236}">
                <a16:creationId xmlns:a16="http://schemas.microsoft.com/office/drawing/2014/main" id="{2BAD59CE-1952-8FBC-5A77-3F6F65AD9203}"/>
              </a:ext>
            </a:extLst>
          </p:cNvPr>
          <p:cNvGrpSpPr/>
          <p:nvPr/>
        </p:nvGrpSpPr>
        <p:grpSpPr>
          <a:xfrm>
            <a:off x="8114801" y="1938875"/>
            <a:ext cx="3754965" cy="4248000"/>
            <a:chOff x="8114801" y="1955809"/>
            <a:chExt cx="3754965" cy="4248000"/>
          </a:xfrm>
        </p:grpSpPr>
        <p:sp>
          <p:nvSpPr>
            <p:cNvPr id="41" name="TextBox 53">
              <a:extLst>
                <a:ext uri="{FF2B5EF4-FFF2-40B4-BE49-F238E27FC236}">
                  <a16:creationId xmlns:a16="http://schemas.microsoft.com/office/drawing/2014/main" id="{4807FF7D-B94B-3608-4A3F-8434D4F6114D}"/>
                </a:ext>
              </a:extLst>
            </p:cNvPr>
            <p:cNvSpPr txBox="1"/>
            <p:nvPr/>
          </p:nvSpPr>
          <p:spPr>
            <a:xfrm>
              <a:off x="8114801" y="1955809"/>
              <a:ext cx="3754965" cy="4248000"/>
            </a:xfrm>
            <a:prstGeom prst="rect">
              <a:avLst/>
            </a:prstGeom>
            <a:solidFill>
              <a:srgbClr val="F1F0F4"/>
            </a:solidFill>
          </p:spPr>
          <p:txBody>
            <a:bodyPr wrap="square" anchor="ctr" anchorCtr="1">
              <a:noAutofit/>
            </a:bodyPr>
            <a:lstStyle/>
            <a:p>
              <a:pPr>
                <a:lnSpc>
                  <a:spcPts val="2400"/>
                </a:lnSpc>
                <a:spcAft>
                  <a:spcPts val="600"/>
                </a:spcAft>
              </a:pPr>
              <a:endParaRPr lang="zh-CN" altLang="en-US" sz="1600">
                <a:latin typeface="微软雅黑" panose="020B0503020204020204" pitchFamily="34" charset="-122"/>
                <a:ea typeface="微软雅黑" panose="020B0503020204020204" pitchFamily="34" charset="-122"/>
              </a:endParaRPr>
            </a:p>
          </p:txBody>
        </p:sp>
        <p:sp>
          <p:nvSpPr>
            <p:cNvPr id="43" name="文本框 42">
              <a:extLst>
                <a:ext uri="{FF2B5EF4-FFF2-40B4-BE49-F238E27FC236}">
                  <a16:creationId xmlns:a16="http://schemas.microsoft.com/office/drawing/2014/main" id="{089684F3-7E79-6007-85C8-6D62C538AA48}"/>
                </a:ext>
              </a:extLst>
            </p:cNvPr>
            <p:cNvSpPr txBox="1"/>
            <p:nvPr/>
          </p:nvSpPr>
          <p:spPr>
            <a:xfrm>
              <a:off x="8212255" y="1981692"/>
              <a:ext cx="3524153" cy="4174284"/>
            </a:xfrm>
            <a:prstGeom prst="rect">
              <a:avLst/>
            </a:prstGeom>
            <a:noFill/>
          </p:spPr>
          <p:txBody>
            <a:bodyPr wrap="square" rtlCol="0">
              <a:spAutoFit/>
            </a:bodyPr>
            <a:lstStyle/>
            <a:p>
              <a:pPr algn="ctr">
                <a:lnSpc>
                  <a:spcPct val="130000"/>
                </a:lnSpc>
                <a:spcAft>
                  <a:spcPts val="600"/>
                </a:spcAft>
              </a:pPr>
              <a:r>
                <a:rPr lang="zh-CN" altLang="en-US" sz="1400" b="1" dirty="0">
                  <a:solidFill>
                    <a:schemeClr val="accent1"/>
                  </a:solidFill>
                </a:rPr>
                <a:t>二巯基丁二酸（</a:t>
              </a:r>
              <a:r>
                <a:rPr lang="en-US" altLang="zh-CN" sz="1400" b="1" dirty="0">
                  <a:solidFill>
                    <a:schemeClr val="accent1"/>
                  </a:solidFill>
                </a:rPr>
                <a:t>DMSA</a:t>
              </a:r>
              <a:r>
                <a:rPr lang="zh-CN" altLang="en-US" sz="1400" b="1" dirty="0">
                  <a:solidFill>
                    <a:schemeClr val="accent1"/>
                  </a:solidFill>
                </a:rPr>
                <a:t>）</a:t>
              </a:r>
              <a:endParaRPr lang="en-US" altLang="zh-CN" sz="1400" b="1" dirty="0">
                <a:solidFill>
                  <a:schemeClr val="accent1"/>
                </a:solidFill>
              </a:endParaRPr>
            </a:p>
            <a:p>
              <a:pPr marL="285750" indent="-285750">
                <a:lnSpc>
                  <a:spcPct val="130000"/>
                </a:lnSpc>
                <a:buFont typeface="Wingdings" panose="05000000000000000000" pitchFamily="2" charset="2"/>
                <a:buChar char="§"/>
              </a:pPr>
              <a:r>
                <a:rPr lang="zh-CN" altLang="en-US" sz="1200" b="1" dirty="0">
                  <a:solidFill>
                    <a:srgbClr val="C00000"/>
                  </a:solidFill>
                </a:rPr>
                <a:t>未在其他任何国家获批威尔逊病适应症</a:t>
              </a:r>
              <a:endParaRPr lang="en-US" altLang="zh-CN" sz="1200" b="1" dirty="0">
                <a:solidFill>
                  <a:srgbClr val="C00000"/>
                </a:solidFill>
              </a:endParaRPr>
            </a:p>
            <a:p>
              <a:pPr marL="285750" indent="-285750">
                <a:lnSpc>
                  <a:spcPct val="130000"/>
                </a:lnSpc>
                <a:buFont typeface="Wingdings" panose="05000000000000000000" pitchFamily="2" charset="2"/>
                <a:buChar char="§"/>
              </a:pPr>
              <a:r>
                <a:rPr lang="zh-CN" altLang="en-US" sz="1200" dirty="0"/>
                <a:t>多作为</a:t>
              </a:r>
              <a:r>
                <a:rPr lang="zh-CN" altLang="en-US" sz="1200" b="1" dirty="0"/>
                <a:t>联合方案</a:t>
              </a:r>
              <a:r>
                <a:rPr lang="zh-CN" altLang="en-US" sz="1200" dirty="0"/>
                <a:t>使用</a:t>
              </a:r>
              <a:endParaRPr lang="en-US" altLang="zh-CN" sz="1200" dirty="0"/>
            </a:p>
            <a:p>
              <a:pPr marL="285750" indent="-285750">
                <a:lnSpc>
                  <a:spcPct val="130000"/>
                </a:lnSpc>
                <a:buFont typeface="Wingdings" panose="05000000000000000000" pitchFamily="2" charset="2"/>
                <a:buChar char="§"/>
              </a:pPr>
              <a:r>
                <a:rPr lang="zh-CN" altLang="en-US" sz="1200" b="1" dirty="0"/>
                <a:t>无发表的临床试验数据</a:t>
              </a:r>
              <a:endParaRPr lang="en-US" altLang="zh-CN" sz="1200" b="1" dirty="0"/>
            </a:p>
            <a:p>
              <a:pPr marL="285750" indent="-285750">
                <a:lnSpc>
                  <a:spcPct val="130000"/>
                </a:lnSpc>
                <a:buFont typeface="Wingdings" panose="05000000000000000000" pitchFamily="2" charset="2"/>
                <a:buChar char="§"/>
              </a:pPr>
              <a:r>
                <a:rPr lang="zh-CN" altLang="en-US" sz="1200" b="1" dirty="0"/>
                <a:t>安全性差</a:t>
              </a:r>
              <a:endParaRPr lang="en-US" altLang="zh-CN" sz="1200" b="1" dirty="0"/>
            </a:p>
            <a:p>
              <a:pPr marL="285750" indent="-285750">
                <a:lnSpc>
                  <a:spcPct val="130000"/>
                </a:lnSpc>
                <a:buFont typeface="Wingdings" panose="05000000000000000000" pitchFamily="2" charset="2"/>
                <a:buChar char="§"/>
              </a:pPr>
              <a:r>
                <a:rPr lang="zh-CN" altLang="en-US" sz="1200" b="1" dirty="0"/>
                <a:t>中国指南中指出</a:t>
              </a:r>
              <a:r>
                <a:rPr lang="en-US" altLang="zh-CN" sz="1200" b="1" dirty="0"/>
                <a:t>DMSA</a:t>
              </a:r>
              <a:r>
                <a:rPr lang="zh-CN" altLang="en-US" sz="1200" b="1" dirty="0"/>
                <a:t>疗效较弱</a:t>
              </a:r>
              <a:endParaRPr lang="en-US" altLang="zh-CN" sz="1200" b="1" dirty="0"/>
            </a:p>
            <a:p>
              <a:pPr algn="ctr">
                <a:lnSpc>
                  <a:spcPct val="130000"/>
                </a:lnSpc>
                <a:spcBef>
                  <a:spcPts val="600"/>
                </a:spcBef>
                <a:spcAft>
                  <a:spcPts val="600"/>
                </a:spcAft>
              </a:pPr>
              <a:r>
                <a:rPr lang="zh-CN" altLang="en-US" sz="1400" b="1" dirty="0">
                  <a:solidFill>
                    <a:schemeClr val="accent1"/>
                  </a:solidFill>
                </a:rPr>
                <a:t>二巯基丙磺酸钠（</a:t>
              </a:r>
              <a:r>
                <a:rPr lang="en-US" altLang="zh-CN" sz="1400" b="1" dirty="0">
                  <a:solidFill>
                    <a:schemeClr val="accent1"/>
                  </a:solidFill>
                </a:rPr>
                <a:t>DMPS</a:t>
              </a:r>
              <a:r>
                <a:rPr lang="zh-CN" altLang="en-US" sz="1400" b="1" dirty="0">
                  <a:solidFill>
                    <a:schemeClr val="accent1"/>
                  </a:solidFill>
                </a:rPr>
                <a:t>）</a:t>
              </a:r>
              <a:endParaRPr lang="en-US" altLang="zh-CN" sz="1400" b="1" dirty="0">
                <a:solidFill>
                  <a:schemeClr val="accent1"/>
                </a:solidFill>
              </a:endParaRPr>
            </a:p>
            <a:p>
              <a:pPr marL="285750" indent="-285750">
                <a:lnSpc>
                  <a:spcPct val="130000"/>
                </a:lnSpc>
                <a:buFont typeface="Wingdings" panose="05000000000000000000" pitchFamily="2" charset="2"/>
                <a:buChar char="§"/>
              </a:pPr>
              <a:r>
                <a:rPr lang="zh-CN" altLang="en-US" sz="1200" b="1" dirty="0">
                  <a:solidFill>
                    <a:srgbClr val="C00000"/>
                  </a:solidFill>
                </a:rPr>
                <a:t>未获批威尔逊病适应症</a:t>
              </a:r>
              <a:r>
                <a:rPr lang="zh-CN" altLang="en-US" sz="1200" dirty="0"/>
                <a:t>，且</a:t>
              </a:r>
              <a:r>
                <a:rPr lang="zh-CN" altLang="en-US" sz="1200" b="1" dirty="0"/>
                <a:t>缺乏国际指南推荐</a:t>
              </a:r>
              <a:endParaRPr lang="en-US" altLang="zh-CN" sz="1200" b="1" dirty="0"/>
            </a:p>
            <a:p>
              <a:pPr marL="285750" indent="-285750">
                <a:lnSpc>
                  <a:spcPct val="130000"/>
                </a:lnSpc>
                <a:buFont typeface="Wingdings" panose="05000000000000000000" pitchFamily="2" charset="2"/>
                <a:buChar char="§"/>
              </a:pPr>
              <a:r>
                <a:rPr lang="zh-CN" altLang="en-US" sz="1200" dirty="0"/>
                <a:t>注射剂，剂型不同，需住院使用</a:t>
              </a:r>
              <a:endParaRPr lang="en-US" altLang="zh-CN" sz="1200" dirty="0"/>
            </a:p>
            <a:p>
              <a:pPr marL="285750" indent="-285750">
                <a:lnSpc>
                  <a:spcPct val="130000"/>
                </a:lnSpc>
                <a:buFont typeface="Wingdings" panose="05000000000000000000" pitchFamily="2" charset="2"/>
                <a:buChar char="§"/>
              </a:pPr>
              <a:r>
                <a:rPr lang="zh-CN" altLang="en-US" sz="1200" dirty="0"/>
                <a:t>仅作为</a:t>
              </a:r>
              <a:r>
                <a:rPr lang="zh-CN" altLang="en-US" sz="1200" b="1" dirty="0"/>
                <a:t>联合方案</a:t>
              </a:r>
              <a:r>
                <a:rPr lang="zh-CN" altLang="en-US" sz="1200" dirty="0"/>
                <a:t>使用</a:t>
              </a:r>
              <a:endParaRPr lang="en-US" altLang="zh-CN" sz="1200" dirty="0"/>
            </a:p>
            <a:p>
              <a:pPr marL="285750" indent="-285750">
                <a:lnSpc>
                  <a:spcPct val="130000"/>
                </a:lnSpc>
                <a:buFont typeface="Wingdings" panose="05000000000000000000" pitchFamily="2" charset="2"/>
                <a:buChar char="§"/>
              </a:pPr>
              <a:r>
                <a:rPr lang="zh-CN" altLang="en-US" sz="1200" b="1" dirty="0"/>
                <a:t>无发表的临床试验数据</a:t>
              </a:r>
              <a:endParaRPr lang="en-US" altLang="zh-CN" sz="1200" b="1" dirty="0"/>
            </a:p>
            <a:p>
              <a:pPr algn="ctr">
                <a:lnSpc>
                  <a:spcPct val="130000"/>
                </a:lnSpc>
                <a:spcBef>
                  <a:spcPts val="600"/>
                </a:spcBef>
              </a:pPr>
              <a:r>
                <a:rPr lang="zh-CN" altLang="en-US" sz="1400" b="1" dirty="0">
                  <a:solidFill>
                    <a:schemeClr val="accent1"/>
                  </a:solidFill>
                </a:rPr>
                <a:t>锌剂</a:t>
              </a:r>
              <a:endParaRPr lang="en-US" altLang="zh-CN" sz="1400" b="1" dirty="0">
                <a:solidFill>
                  <a:schemeClr val="accent1"/>
                </a:solidFill>
              </a:endParaRPr>
            </a:p>
            <a:p>
              <a:pPr marL="285750" indent="-285750">
                <a:lnSpc>
                  <a:spcPct val="130000"/>
                </a:lnSpc>
                <a:spcBef>
                  <a:spcPts val="600"/>
                </a:spcBef>
                <a:buFont typeface="Wingdings" panose="05000000000000000000" pitchFamily="2" charset="2"/>
                <a:buChar char="§"/>
              </a:pPr>
              <a:r>
                <a:rPr lang="zh-CN" altLang="en-US" sz="1200" b="1" dirty="0">
                  <a:solidFill>
                    <a:srgbClr val="C00000"/>
                  </a:solidFill>
                </a:rPr>
                <a:t>非螯合剂</a:t>
              </a:r>
              <a:r>
                <a:rPr lang="zh-CN" altLang="en-US" sz="1200" dirty="0"/>
                <a:t>，</a:t>
              </a:r>
              <a:r>
                <a:rPr lang="zh-CN" altLang="en-US" sz="1200" b="1" dirty="0"/>
                <a:t>作用机制不同</a:t>
              </a:r>
              <a:endParaRPr lang="en-US" altLang="zh-CN" sz="1200" b="1" dirty="0"/>
            </a:p>
            <a:p>
              <a:pPr marL="285750" indent="-285750">
                <a:lnSpc>
                  <a:spcPct val="130000"/>
                </a:lnSpc>
                <a:buFont typeface="Wingdings" panose="05000000000000000000" pitchFamily="2" charset="2"/>
                <a:buChar char="§"/>
              </a:pPr>
              <a:r>
                <a:rPr lang="zh-CN" altLang="en-US" sz="1200" dirty="0"/>
                <a:t>威尔逊病适应症</a:t>
              </a:r>
              <a:r>
                <a:rPr lang="zh-CN" altLang="en-US" sz="1200" b="1" dirty="0"/>
                <a:t>未在医保目录内</a:t>
              </a:r>
              <a:r>
                <a:rPr lang="en-US" altLang="zh-CN" sz="1200" b="1" dirty="0"/>
                <a:t>,</a:t>
              </a:r>
              <a:r>
                <a:rPr lang="zh-CN" altLang="en-US" sz="1200" b="1" dirty="0"/>
                <a:t> 仅报销缺锌适应症</a:t>
              </a:r>
              <a:endParaRPr lang="en-US" altLang="zh-CN" sz="1200" b="1" dirty="0"/>
            </a:p>
          </p:txBody>
        </p:sp>
      </p:grpSp>
      <p:sp>
        <p:nvSpPr>
          <p:cNvPr id="4" name="Rectangle: Top Corners Rounded 3">
            <a:extLst>
              <a:ext uri="{FF2B5EF4-FFF2-40B4-BE49-F238E27FC236}">
                <a16:creationId xmlns:a16="http://schemas.microsoft.com/office/drawing/2014/main" id="{F4F9A6BF-E5B2-995C-D30F-3FAEA8872EC5}"/>
              </a:ext>
            </a:extLst>
          </p:cNvPr>
          <p:cNvSpPr/>
          <p:nvPr/>
        </p:nvSpPr>
        <p:spPr>
          <a:xfrm rot="5400000">
            <a:off x="-365632" y="1580599"/>
            <a:ext cx="1103563" cy="380765"/>
          </a:xfrm>
          <a:prstGeom prst="round2SameRect">
            <a:avLst>
              <a:gd name="adj1" fmla="val 44429"/>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a:p>
        </p:txBody>
      </p:sp>
      <p:sp>
        <p:nvSpPr>
          <p:cNvPr id="5" name="Rectangle: Top Corners Rounded 13">
            <a:extLst>
              <a:ext uri="{FF2B5EF4-FFF2-40B4-BE49-F238E27FC236}">
                <a16:creationId xmlns:a16="http://schemas.microsoft.com/office/drawing/2014/main" id="{08A5ED8D-B6F0-ACEF-5AE8-C86EBEA899E5}"/>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err="1"/>
          </a:p>
        </p:txBody>
      </p:sp>
      <p:sp>
        <p:nvSpPr>
          <p:cNvPr id="8" name="Rectangle: Top Corners Rounded 14">
            <a:extLst>
              <a:ext uri="{FF2B5EF4-FFF2-40B4-BE49-F238E27FC236}">
                <a16:creationId xmlns:a16="http://schemas.microsoft.com/office/drawing/2014/main" id="{16372A7A-B0A1-F9D7-061A-E511FD342120}"/>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a:p>
        </p:txBody>
      </p:sp>
      <p:sp>
        <p:nvSpPr>
          <p:cNvPr id="9" name="Rectangle: Top Corners Rounded 29">
            <a:extLst>
              <a:ext uri="{FF2B5EF4-FFF2-40B4-BE49-F238E27FC236}">
                <a16:creationId xmlns:a16="http://schemas.microsoft.com/office/drawing/2014/main" id="{674DB1B0-5FD7-6EE7-4FFD-50997A7568A3}"/>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10" name="Rectangle: Top Corners Rounded 40">
            <a:extLst>
              <a:ext uri="{FF2B5EF4-FFF2-40B4-BE49-F238E27FC236}">
                <a16:creationId xmlns:a16="http://schemas.microsoft.com/office/drawing/2014/main" id="{3AC9CC8F-D799-3465-03E7-2C4556C51765}"/>
              </a:ext>
            </a:extLst>
          </p:cNvPr>
          <p:cNvSpPr/>
          <p:nvPr/>
        </p:nvSpPr>
        <p:spPr>
          <a:xfrm rot="5400000">
            <a:off x="-235516" y="3608368"/>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13" name="矩形: 圆顶角 12">
            <a:extLst>
              <a:ext uri="{FF2B5EF4-FFF2-40B4-BE49-F238E27FC236}">
                <a16:creationId xmlns:a16="http://schemas.microsoft.com/office/drawing/2014/main" id="{23CE6E48-D7DA-5CA8-F32D-CF04187BB392}"/>
              </a:ext>
            </a:extLst>
          </p:cNvPr>
          <p:cNvSpPr/>
          <p:nvPr/>
        </p:nvSpPr>
        <p:spPr>
          <a:xfrm>
            <a:off x="592463" y="1382155"/>
            <a:ext cx="7289206" cy="1116000"/>
          </a:xfrm>
          <a:prstGeom prst="round2SameRect">
            <a:avLst/>
          </a:prstGeom>
          <a:solidFill>
            <a:srgbClr val="F1F0F4"/>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marL="0" lvl="1" algn="ctr">
              <a:lnSpc>
                <a:spcPct val="120000"/>
              </a:lnSpc>
              <a:spcBef>
                <a:spcPts val="338"/>
              </a:spcBef>
              <a:buSzPct val="100000"/>
              <a:defRPr/>
            </a:pPr>
            <a:r>
              <a:rPr lang="zh-CN" altLang="en-US" sz="1400" b="0" i="0" u="none" strike="noStrike" baseline="0" dirty="0">
                <a:solidFill>
                  <a:schemeClr val="tx1"/>
                </a:solidFill>
              </a:rPr>
              <a:t>青霉胺作为威尔逊病治疗的一线治疗药物，其所致不良事件可致约</a:t>
            </a:r>
            <a:r>
              <a:rPr lang="en-US" altLang="zh-CN" sz="1400" b="1" dirty="0">
                <a:solidFill>
                  <a:schemeClr val="accent1"/>
                </a:solidFill>
              </a:rPr>
              <a:t>10%~30%</a:t>
            </a:r>
            <a:r>
              <a:rPr lang="zh-CN" altLang="en-US" sz="1400" b="1" i="0" u="none" strike="noStrike" baseline="0" dirty="0">
                <a:solidFill>
                  <a:schemeClr val="accent1"/>
                </a:solidFill>
              </a:rPr>
              <a:t>的患者中止治疗</a:t>
            </a:r>
            <a:r>
              <a:rPr lang="en-US" altLang="zh-CN" sz="1400" b="1" i="0" u="none" strike="noStrike" baseline="30000" dirty="0">
                <a:solidFill>
                  <a:schemeClr val="accent1"/>
                </a:solidFill>
              </a:rPr>
              <a:t>1</a:t>
            </a:r>
            <a:r>
              <a:rPr lang="zh-CN" altLang="en-US" sz="1400" b="0" i="0" u="none" strike="noStrike" baseline="0" dirty="0">
                <a:solidFill>
                  <a:schemeClr val="tx1"/>
                </a:solidFill>
              </a:rPr>
              <a:t>。中国威尔逊病治疗指南</a:t>
            </a:r>
            <a:r>
              <a:rPr lang="en-US" altLang="zh-CN" sz="1400" b="0" i="0" u="none" strike="noStrike" baseline="30000" dirty="0">
                <a:solidFill>
                  <a:schemeClr val="tx1"/>
                </a:solidFill>
              </a:rPr>
              <a:t>2</a:t>
            </a:r>
            <a:r>
              <a:rPr lang="zh-CN" altLang="en-US" sz="1400" b="0" i="0" u="none" strike="noStrike" baseline="0" dirty="0">
                <a:solidFill>
                  <a:schemeClr val="tx1"/>
                </a:solidFill>
              </a:rPr>
              <a:t>建议将二巯基丙磺酸钠 </a:t>
            </a:r>
            <a:r>
              <a:rPr lang="en-US" altLang="zh-CN" sz="1400" b="0" i="0" u="none" strike="noStrike" baseline="0" dirty="0">
                <a:solidFill>
                  <a:schemeClr val="tx1"/>
                </a:solidFill>
              </a:rPr>
              <a:t>(DMPS)</a:t>
            </a:r>
            <a:r>
              <a:rPr lang="zh-CN" altLang="en-US" sz="1400" b="0" i="0" u="none" strike="noStrike" baseline="0" dirty="0">
                <a:solidFill>
                  <a:schemeClr val="tx1"/>
                </a:solidFill>
              </a:rPr>
              <a:t>，二巯基丁二酸 </a:t>
            </a:r>
            <a:r>
              <a:rPr lang="en-US" altLang="zh-CN" sz="1400" b="0" i="0" u="none" strike="noStrike" baseline="0" dirty="0">
                <a:solidFill>
                  <a:schemeClr val="tx1"/>
                </a:solidFill>
              </a:rPr>
              <a:t>(DMSA)</a:t>
            </a:r>
            <a:r>
              <a:rPr lang="zh-CN" altLang="en-US" sz="1400" b="0" i="0" u="none" strike="noStrike" baseline="0" dirty="0">
                <a:solidFill>
                  <a:schemeClr val="tx1"/>
                </a:solidFill>
              </a:rPr>
              <a:t>及锌剂用于</a:t>
            </a:r>
            <a:r>
              <a:rPr lang="zh-CN" altLang="en-US" sz="1400" dirty="0">
                <a:solidFill>
                  <a:schemeClr val="tx1"/>
                </a:solidFill>
              </a:rPr>
              <a:t>青霉胺</a:t>
            </a:r>
            <a:r>
              <a:rPr lang="zh-CN" altLang="en-US" sz="1400" b="0" i="0" u="none" strike="noStrike" baseline="0" dirty="0">
                <a:solidFill>
                  <a:schemeClr val="tx1"/>
                </a:solidFill>
              </a:rPr>
              <a:t>不耐受和出现重度神经系统症状的患者</a:t>
            </a:r>
            <a:endParaRPr lang="en-US" sz="1400" dirty="0">
              <a:solidFill>
                <a:schemeClr val="tx1"/>
              </a:solidFill>
            </a:endParaRPr>
          </a:p>
        </p:txBody>
      </p:sp>
      <p:sp>
        <p:nvSpPr>
          <p:cNvPr id="18" name="Rectangle: Diagonal Corners Rounded 926">
            <a:extLst>
              <a:ext uri="{FF2B5EF4-FFF2-40B4-BE49-F238E27FC236}">
                <a16:creationId xmlns:a16="http://schemas.microsoft.com/office/drawing/2014/main" id="{66225C1F-7959-C6D6-5402-90778ACDBE5F}"/>
              </a:ext>
            </a:extLst>
          </p:cNvPr>
          <p:cNvSpPr/>
          <p:nvPr/>
        </p:nvSpPr>
        <p:spPr>
          <a:xfrm>
            <a:off x="1989666" y="1193194"/>
            <a:ext cx="4724401" cy="360000"/>
          </a:xfrm>
          <a:prstGeom prst="round2Diag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4" indent="0" algn="ctr" defTabSz="914400" rtl="0" eaLnBrk="1" fontAlgn="auto" latinLnBrk="0" hangingPunct="1">
              <a:lnSpc>
                <a:spcPct val="100000"/>
              </a:lnSpc>
              <a:spcBef>
                <a:spcPts val="0"/>
              </a:spcBef>
              <a:spcAft>
                <a:spcPts val="0"/>
              </a:spcAft>
              <a:buClrTx/>
              <a:buSzTx/>
              <a:buFontTx/>
              <a:buNone/>
              <a:tabLst/>
              <a:defRPr/>
            </a:pPr>
            <a:r>
              <a:rPr lang="zh-CN" altLang="en-US" sz="1600" b="1" kern="0">
                <a:solidFill>
                  <a:prstClr val="white"/>
                </a:solidFill>
                <a:cs typeface="+mn-ea"/>
                <a:sym typeface="+mn-lt"/>
              </a:rPr>
              <a:t>现有治疗方案及未满足需求</a:t>
            </a:r>
            <a:endParaRPr lang="en-GB" sz="1600" b="1" kern="0">
              <a:solidFill>
                <a:prstClr val="white"/>
              </a:solidFill>
              <a:cs typeface="+mn-ea"/>
              <a:sym typeface="+mn-lt"/>
            </a:endParaRPr>
          </a:p>
        </p:txBody>
      </p:sp>
      <p:sp>
        <p:nvSpPr>
          <p:cNvPr id="3" name="Footer Placeholder 2">
            <a:extLst>
              <a:ext uri="{FF2B5EF4-FFF2-40B4-BE49-F238E27FC236}">
                <a16:creationId xmlns:a16="http://schemas.microsoft.com/office/drawing/2014/main" id="{B3CE813F-9AD1-779E-F3D7-7372CC07318F}"/>
              </a:ext>
            </a:extLst>
          </p:cNvPr>
          <p:cNvSpPr>
            <a:spLocks noGrp="1"/>
          </p:cNvSpPr>
          <p:nvPr>
            <p:ph type="ftr" sz="quarter" idx="3"/>
          </p:nvPr>
        </p:nvSpPr>
        <p:spPr/>
        <p:txBody>
          <a:bodyPr/>
          <a:lstStyle/>
          <a:p>
            <a:r>
              <a:rPr lang="zh-CN" altLang="en-US" dirty="0">
                <a:latin typeface="+mn-lt"/>
              </a:rPr>
              <a:t>来源：</a:t>
            </a:r>
            <a:r>
              <a:rPr lang="en-US" altLang="zh-CN" dirty="0">
                <a:latin typeface="+mn-lt"/>
              </a:rPr>
              <a:t>1. </a:t>
            </a:r>
            <a:r>
              <a:rPr lang="zh-CN" altLang="en-US" dirty="0">
                <a:latin typeface="+mn-lt"/>
              </a:rPr>
              <a:t>中华医学会神经病学分会神经遗传学组</a:t>
            </a:r>
            <a:r>
              <a:rPr lang="en-US" altLang="zh-CN" dirty="0">
                <a:latin typeface="+mn-lt"/>
              </a:rPr>
              <a:t>.[J]. </a:t>
            </a:r>
            <a:r>
              <a:rPr lang="zh-CN" altLang="en-US" dirty="0">
                <a:latin typeface="+mn-lt"/>
              </a:rPr>
              <a:t>中华神经科杂志</a:t>
            </a:r>
            <a:r>
              <a:rPr lang="en-US" altLang="zh-CN" dirty="0">
                <a:latin typeface="+mn-lt"/>
              </a:rPr>
              <a:t>,2021,54(04):310-319; 2. </a:t>
            </a:r>
            <a:r>
              <a:rPr lang="zh-CN" altLang="en-US" dirty="0">
                <a:latin typeface="+mn-lt"/>
              </a:rPr>
              <a:t>中华医学会肝病学分会遗传代谢性肝病协作组</a:t>
            </a:r>
            <a:r>
              <a:rPr lang="en-US" altLang="zh-CN" dirty="0">
                <a:latin typeface="+mn-lt"/>
              </a:rPr>
              <a:t>. </a:t>
            </a:r>
            <a:r>
              <a:rPr lang="zh-CN" altLang="en-US" dirty="0">
                <a:latin typeface="+mn-lt"/>
              </a:rPr>
              <a:t>中华肝脏病杂志</a:t>
            </a:r>
            <a:r>
              <a:rPr lang="en-US" altLang="zh-CN" dirty="0">
                <a:latin typeface="+mn-lt"/>
              </a:rPr>
              <a:t>, 2022, 30(1) : 9-20.</a:t>
            </a:r>
          </a:p>
        </p:txBody>
      </p:sp>
      <p:sp>
        <p:nvSpPr>
          <p:cNvPr id="6" name="object 4">
            <a:extLst>
              <a:ext uri="{FF2B5EF4-FFF2-40B4-BE49-F238E27FC236}">
                <a16:creationId xmlns:a16="http://schemas.microsoft.com/office/drawing/2014/main" id="{802F898F-30F5-52DA-2563-05F9D44FA661}"/>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3</a:t>
            </a:r>
            <a:endParaRPr sz="1000" b="1">
              <a:solidFill>
                <a:schemeClr val="bg1"/>
              </a:solidFill>
            </a:endParaRPr>
          </a:p>
        </p:txBody>
      </p:sp>
    </p:spTree>
    <p:extLst>
      <p:ext uri="{BB962C8B-B14F-4D97-AF65-F5344CB8AC3E}">
        <p14:creationId xmlns:p14="http://schemas.microsoft.com/office/powerpoint/2010/main" val="309460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200066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r>
              <a:rPr lang="zh-CN" altLang="en-US" sz="2400" dirty="0">
                <a:solidFill>
                  <a:srgbClr val="C00000"/>
                </a:solidFill>
                <a:latin typeface="+mn-lt"/>
                <a:ea typeface="+mn-ea"/>
              </a:rPr>
              <a:t>四盐酸曲恩汀片具有良好的安全性：</a:t>
            </a:r>
            <a:r>
              <a:rPr lang="zh-CN" altLang="en-US" sz="2400" dirty="0">
                <a:latin typeface="+mn-lt"/>
                <a:ea typeface="+mn-ea"/>
              </a:rPr>
              <a:t>真实世界研究显示其长期用药安全性优于其他螯合剂，并已得到权威国际指南的一致推荐</a:t>
            </a:r>
            <a:endParaRPr lang="en-US" sz="2400" dirty="0">
              <a:latin typeface="+mn-lt"/>
              <a:ea typeface="+mn-ea"/>
            </a:endParaRP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a:xfrm>
            <a:off x="384694" y="6387858"/>
            <a:ext cx="10886556" cy="338087"/>
          </a:xfrm>
        </p:spPr>
        <p:txBody>
          <a:bodyPr/>
          <a:lstStyle/>
          <a:p>
            <a:r>
              <a:rPr lang="zh-CN" altLang="en-US">
                <a:latin typeface="+mn-lt"/>
              </a:rPr>
              <a:t>备注：* 不良反应发生频率定义如下：十分常见</a:t>
            </a:r>
            <a:r>
              <a:rPr lang="en-US" altLang="zh-CN">
                <a:latin typeface="+mn-lt"/>
              </a:rPr>
              <a:t>(≥1/10)</a:t>
            </a:r>
            <a:r>
              <a:rPr lang="zh-CN" altLang="en-US">
                <a:latin typeface="+mn-lt"/>
              </a:rPr>
              <a:t>；常见</a:t>
            </a:r>
            <a:r>
              <a:rPr lang="en-US" altLang="zh-CN">
                <a:latin typeface="+mn-lt"/>
              </a:rPr>
              <a:t>(&gt;1/100</a:t>
            </a:r>
            <a:r>
              <a:rPr lang="zh-CN" altLang="en-US">
                <a:latin typeface="+mn-lt"/>
              </a:rPr>
              <a:t>至</a:t>
            </a:r>
            <a:r>
              <a:rPr lang="en-US" altLang="zh-CN">
                <a:latin typeface="+mn-lt"/>
              </a:rPr>
              <a:t>&lt;1/10)</a:t>
            </a:r>
            <a:r>
              <a:rPr lang="zh-CN" altLang="en-US">
                <a:latin typeface="+mn-lt"/>
              </a:rPr>
              <a:t>；偶见</a:t>
            </a:r>
            <a:r>
              <a:rPr lang="en-US" altLang="zh-CN">
                <a:latin typeface="+mn-lt"/>
              </a:rPr>
              <a:t>(&gt;1/1000</a:t>
            </a:r>
            <a:r>
              <a:rPr lang="zh-CN" altLang="en-US">
                <a:latin typeface="+mn-lt"/>
              </a:rPr>
              <a:t>至</a:t>
            </a:r>
            <a:r>
              <a:rPr lang="en-US" altLang="zh-CN">
                <a:latin typeface="+mn-lt"/>
              </a:rPr>
              <a:t>&lt;1/100)</a:t>
            </a:r>
            <a:r>
              <a:rPr lang="zh-CN" altLang="en-US">
                <a:latin typeface="+mn-lt"/>
              </a:rPr>
              <a:t>；罕见</a:t>
            </a:r>
            <a:r>
              <a:rPr lang="en-US" altLang="zh-CN">
                <a:latin typeface="+mn-lt"/>
              </a:rPr>
              <a:t>(≥1/10,000</a:t>
            </a:r>
            <a:r>
              <a:rPr lang="zh-CN" altLang="en-US">
                <a:latin typeface="+mn-lt"/>
              </a:rPr>
              <a:t>至</a:t>
            </a:r>
            <a:r>
              <a:rPr lang="en-US" altLang="zh-CN">
                <a:latin typeface="+mn-lt"/>
              </a:rPr>
              <a:t>&lt;1/1,000)</a:t>
            </a:r>
            <a:r>
              <a:rPr lang="zh-CN" altLang="en-US">
                <a:latin typeface="+mn-lt"/>
              </a:rPr>
              <a:t>；十分罕见</a:t>
            </a:r>
            <a:r>
              <a:rPr lang="en-US" altLang="zh-CN">
                <a:latin typeface="+mn-lt"/>
              </a:rPr>
              <a:t>(&lt;1/10,000) </a:t>
            </a:r>
            <a:r>
              <a:rPr lang="zh-CN" altLang="en-US">
                <a:latin typeface="+mn-lt"/>
              </a:rPr>
              <a:t>以及不详 </a:t>
            </a:r>
            <a:r>
              <a:rPr lang="en-US" altLang="zh-CN">
                <a:latin typeface="+mn-lt"/>
              </a:rPr>
              <a:t>(</a:t>
            </a:r>
            <a:r>
              <a:rPr lang="zh-CN" altLang="en-US">
                <a:latin typeface="+mn-lt"/>
              </a:rPr>
              <a:t>无法根据现有数据估算</a:t>
            </a:r>
            <a:r>
              <a:rPr lang="en-US" altLang="zh-CN">
                <a:latin typeface="+mn-lt"/>
              </a:rPr>
              <a:t>)</a:t>
            </a:r>
          </a:p>
          <a:p>
            <a:r>
              <a:rPr lang="zh-CN" altLang="en-US">
                <a:latin typeface="+mn-lt"/>
              </a:rPr>
              <a:t>来源：</a:t>
            </a:r>
            <a:r>
              <a:rPr lang="en-US" altLang="zh-CN">
                <a:latin typeface="+mn-lt"/>
              </a:rPr>
              <a:t>1. </a:t>
            </a:r>
            <a:r>
              <a:rPr lang="en-US" altLang="zh-CN" err="1">
                <a:latin typeface="+mn-lt"/>
              </a:rPr>
              <a:t>Cuprior</a:t>
            </a:r>
            <a:r>
              <a:rPr lang="en-US" altLang="zh-CN" baseline="30000" err="1">
                <a:latin typeface="+mn-lt"/>
              </a:rPr>
              <a:t>®</a:t>
            </a:r>
            <a:r>
              <a:rPr lang="en-US" altLang="zh-CN" err="1">
                <a:latin typeface="+mn-lt"/>
              </a:rPr>
              <a:t>NMPA</a:t>
            </a:r>
            <a:r>
              <a:rPr lang="zh-CN" altLang="en-US">
                <a:latin typeface="+mn-lt"/>
              </a:rPr>
              <a:t>获批的药品说明书；</a:t>
            </a:r>
            <a:r>
              <a:rPr lang="en-US" altLang="zh-CN">
                <a:latin typeface="+mn-lt"/>
              </a:rPr>
              <a:t>2. Merle U, et al. Gut. 2007 Jan;56(1):115-20.</a:t>
            </a:r>
            <a:r>
              <a:rPr lang="zh-CN" altLang="en-US">
                <a:latin typeface="+mn-lt"/>
              </a:rPr>
              <a:t>；</a:t>
            </a:r>
            <a:r>
              <a:rPr lang="en-US" altLang="zh-CN">
                <a:latin typeface="+mn-lt"/>
              </a:rPr>
              <a:t>3. European Association for Study of Liver. J Hepatol. 2012 Mar;56(3):671-85.</a:t>
            </a:r>
            <a:r>
              <a:rPr lang="zh-CN" altLang="en-US">
                <a:latin typeface="+mn-lt"/>
              </a:rPr>
              <a:t>；</a:t>
            </a:r>
            <a:r>
              <a:rPr lang="en-US" altLang="zh-CN">
                <a:latin typeface="+mn-lt"/>
              </a:rPr>
              <a:t>4. Roberts EA, et al. Hepatology. 2008 Jun;47(6):2089-111.</a:t>
            </a:r>
            <a:r>
              <a:rPr lang="zh-CN" altLang="en-US">
                <a:latin typeface="+mn-lt"/>
              </a:rPr>
              <a:t>；</a:t>
            </a:r>
            <a:r>
              <a:rPr lang="en-US" altLang="zh-CN">
                <a:latin typeface="+mn-lt"/>
              </a:rPr>
              <a:t>5. </a:t>
            </a:r>
            <a:r>
              <a:rPr lang="zh-CN" altLang="en-US">
                <a:latin typeface="+mn-lt"/>
              </a:rPr>
              <a:t>中华医学会神经病学分会神经遗传学组</a:t>
            </a:r>
            <a:r>
              <a:rPr lang="en-US" altLang="zh-CN">
                <a:latin typeface="+mn-lt"/>
              </a:rPr>
              <a:t>. </a:t>
            </a:r>
            <a:r>
              <a:rPr lang="zh-CN" altLang="en-US">
                <a:latin typeface="+mn-lt"/>
              </a:rPr>
              <a:t>中华神经科杂志</a:t>
            </a:r>
            <a:r>
              <a:rPr lang="en-US" altLang="zh-CN">
                <a:latin typeface="+mn-lt"/>
              </a:rPr>
              <a:t>, 2021, 54(4) : 310-319.  </a:t>
            </a:r>
            <a:endParaRPr lang="en-US">
              <a:latin typeface="+mn-lt"/>
            </a:endParaRPr>
          </a:p>
        </p:txBody>
      </p:sp>
      <p:sp>
        <p:nvSpPr>
          <p:cNvPr id="4" name="Rectangle: Top Corners Rounded 3">
            <a:extLst>
              <a:ext uri="{FF2B5EF4-FFF2-40B4-BE49-F238E27FC236}">
                <a16:creationId xmlns:a16="http://schemas.microsoft.com/office/drawing/2014/main" id="{AD0FC5C4-77C1-8288-3BAE-56789D47431E}"/>
              </a:ext>
            </a:extLst>
          </p:cNvPr>
          <p:cNvSpPr/>
          <p:nvPr/>
        </p:nvSpPr>
        <p:spPr>
          <a:xfrm rot="5400000">
            <a:off x="-365632" y="1580599"/>
            <a:ext cx="1103563" cy="380765"/>
          </a:xfrm>
          <a:prstGeom prst="round2SameRect">
            <a:avLst>
              <a:gd name="adj1" fmla="val 44429"/>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a:p>
        </p:txBody>
      </p:sp>
      <p:sp>
        <p:nvSpPr>
          <p:cNvPr id="14" name="Rectangle: Top Corners Rounded 13">
            <a:extLst>
              <a:ext uri="{FF2B5EF4-FFF2-40B4-BE49-F238E27FC236}">
                <a16:creationId xmlns:a16="http://schemas.microsoft.com/office/drawing/2014/main" id="{D93864C5-F9B1-6764-0D5C-3EBBC25B2A52}"/>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err="1"/>
          </a:p>
        </p:txBody>
      </p:sp>
      <p:sp>
        <p:nvSpPr>
          <p:cNvPr id="15" name="Rectangle: Top Corners Rounded 14">
            <a:extLst>
              <a:ext uri="{FF2B5EF4-FFF2-40B4-BE49-F238E27FC236}">
                <a16:creationId xmlns:a16="http://schemas.microsoft.com/office/drawing/2014/main" id="{CD3A1C76-9485-F5C5-E4CC-57DD2458CD45}"/>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a:p>
        </p:txBody>
      </p:sp>
      <p:sp>
        <p:nvSpPr>
          <p:cNvPr id="42" name="Rectangle: Rounded Corners 41">
            <a:extLst>
              <a:ext uri="{FF2B5EF4-FFF2-40B4-BE49-F238E27FC236}">
                <a16:creationId xmlns:a16="http://schemas.microsoft.com/office/drawing/2014/main" id="{3F6696E3-E2FE-792E-EEE7-F82C0EBF9C1A}"/>
              </a:ext>
            </a:extLst>
          </p:cNvPr>
          <p:cNvSpPr/>
          <p:nvPr/>
        </p:nvSpPr>
        <p:spPr>
          <a:xfrm>
            <a:off x="704851" y="1479070"/>
            <a:ext cx="4892385" cy="4752047"/>
          </a:xfrm>
          <a:prstGeom prst="roundRect">
            <a:avLst>
              <a:gd name="adj" fmla="val 527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sp>
        <p:nvSpPr>
          <p:cNvPr id="40" name="Rectangle: Rounded Corners 2">
            <a:extLst>
              <a:ext uri="{FF2B5EF4-FFF2-40B4-BE49-F238E27FC236}">
                <a16:creationId xmlns:a16="http://schemas.microsoft.com/office/drawing/2014/main" id="{91F4818D-FA2F-906D-A637-E21DBF73E962}"/>
              </a:ext>
            </a:extLst>
          </p:cNvPr>
          <p:cNvSpPr/>
          <p:nvPr/>
        </p:nvSpPr>
        <p:spPr>
          <a:xfrm>
            <a:off x="1259640" y="1275416"/>
            <a:ext cx="3782806" cy="407310"/>
          </a:xfrm>
          <a:prstGeom prst="roundRect">
            <a:avLst/>
          </a:prstGeom>
          <a:solidFill>
            <a:schemeClr val="accent1"/>
          </a:solidFill>
          <a:ln w="12700" cap="flat" cmpd="sng" algn="ctr">
            <a:noFill/>
            <a:prstDash val="solid"/>
            <a:miter lim="800000"/>
          </a:ln>
          <a:effectLst>
            <a:outerShdw blurRad="50800" dist="38100" dir="2700000" algn="tl" rotWithShape="0">
              <a:prstClr val="black">
                <a:alpha val="40000"/>
              </a:prstClr>
            </a:outerShdw>
          </a:effectLst>
        </p:spPr>
        <p:txBody>
          <a:bodyPr rtlCol="0"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mj-ea"/>
                <a:ea typeface="+mj-ea"/>
                <a:cs typeface="+mn-cs"/>
              </a:rPr>
              <a:t>药品</a:t>
            </a:r>
            <a:r>
              <a:rPr lang="zh-CN" altLang="en-US" sz="1600" b="1" kern="0">
                <a:solidFill>
                  <a:srgbClr val="FFFFFF"/>
                </a:solidFill>
                <a:latin typeface="+mj-ea"/>
                <a:ea typeface="+mj-ea"/>
              </a:rPr>
              <a:t>说明书收载的安全性</a:t>
            </a:r>
            <a:endParaRPr kumimoji="0" lang="zh-CN" altLang="en-US" sz="1600" b="1" i="0" u="none" strike="noStrike" kern="0" cap="none" spc="0" normalizeH="0" baseline="30000" noProof="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44" name="Rectangle: Rounded Corners 43">
            <a:extLst>
              <a:ext uri="{FF2B5EF4-FFF2-40B4-BE49-F238E27FC236}">
                <a16:creationId xmlns:a16="http://schemas.microsoft.com/office/drawing/2014/main" id="{5024BFE2-7D34-3446-5877-1D442C62EAA6}"/>
              </a:ext>
            </a:extLst>
          </p:cNvPr>
          <p:cNvSpPr/>
          <p:nvPr/>
        </p:nvSpPr>
        <p:spPr>
          <a:xfrm>
            <a:off x="5825589" y="1479070"/>
            <a:ext cx="5890531" cy="4752047"/>
          </a:xfrm>
          <a:prstGeom prst="roundRect">
            <a:avLst>
              <a:gd name="adj" fmla="val 5278"/>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err="1"/>
          </a:p>
        </p:txBody>
      </p:sp>
      <p:sp>
        <p:nvSpPr>
          <p:cNvPr id="45" name="Rectangle: Rounded Corners 2">
            <a:extLst>
              <a:ext uri="{FF2B5EF4-FFF2-40B4-BE49-F238E27FC236}">
                <a16:creationId xmlns:a16="http://schemas.microsoft.com/office/drawing/2014/main" id="{AB6E4323-016E-F535-065B-8935534FED5B}"/>
              </a:ext>
            </a:extLst>
          </p:cNvPr>
          <p:cNvSpPr/>
          <p:nvPr/>
        </p:nvSpPr>
        <p:spPr>
          <a:xfrm>
            <a:off x="6725849" y="1275416"/>
            <a:ext cx="4090011" cy="407310"/>
          </a:xfrm>
          <a:prstGeom prst="roundRect">
            <a:avLst/>
          </a:prstGeom>
          <a:solidFill>
            <a:schemeClr val="accent3">
              <a:lumMod val="75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1" kern="0" dirty="0">
                <a:solidFill>
                  <a:srgbClr val="FFFFFF"/>
                </a:solidFill>
                <a:latin typeface="+mj-ea"/>
                <a:ea typeface="+mj-ea"/>
              </a:rPr>
              <a:t>曲恩汀长期安全性优于其他螯合剂</a:t>
            </a:r>
            <a:endParaRPr kumimoji="0" lang="zh-CN" altLang="en-US" sz="1600" b="1" i="0" u="none" strike="noStrike" kern="0" cap="none" spc="0" normalizeH="0" baseline="0" noProof="0" dirty="0">
              <a:ln>
                <a:noFill/>
              </a:ln>
              <a:solidFill>
                <a:srgbClr val="FFFFFF"/>
              </a:solidFill>
              <a:effectLst/>
              <a:uLnTx/>
              <a:uFillTx/>
              <a:latin typeface="+mj-ea"/>
              <a:ea typeface="+mj-ea"/>
              <a:cs typeface="+mn-cs"/>
            </a:endParaRPr>
          </a:p>
        </p:txBody>
      </p:sp>
      <p:sp>
        <p:nvSpPr>
          <p:cNvPr id="48" name="TextBox 47">
            <a:extLst>
              <a:ext uri="{FF2B5EF4-FFF2-40B4-BE49-F238E27FC236}">
                <a16:creationId xmlns:a16="http://schemas.microsoft.com/office/drawing/2014/main" id="{C19A9D22-9025-242A-7CCA-8AC9F953EFA4}"/>
              </a:ext>
            </a:extLst>
          </p:cNvPr>
          <p:cNvSpPr txBox="1"/>
          <p:nvPr/>
        </p:nvSpPr>
        <p:spPr>
          <a:xfrm>
            <a:off x="751862" y="1732690"/>
            <a:ext cx="4706832" cy="4447371"/>
          </a:xfrm>
          <a:prstGeom prst="rect">
            <a:avLst/>
          </a:prstGeom>
          <a:noFill/>
        </p:spPr>
        <p:txBody>
          <a:bodyPr wrap="square">
            <a:spAutoFit/>
          </a:bodyPr>
          <a:lstStyle/>
          <a:p>
            <a:pPr marL="285750" lvl="1" indent="-285750">
              <a:spcBef>
                <a:spcPts val="600"/>
              </a:spcBef>
              <a:buSzPct val="100000"/>
              <a:buFont typeface="Wingdings" panose="05000000000000000000" pitchFamily="2" charset="2"/>
              <a:buChar char="v"/>
              <a:defRPr/>
            </a:pPr>
            <a:r>
              <a:rPr lang="zh-CN" altLang="en-US" sz="1400" b="1" kern="0" dirty="0">
                <a:solidFill>
                  <a:schemeClr val="accent1">
                    <a:lumMod val="60000"/>
                    <a:lumOff val="40000"/>
                  </a:schemeClr>
                </a:solidFill>
                <a:latin typeface="+mj-lt"/>
                <a:ea typeface="+mj-ea"/>
              </a:rPr>
              <a:t>中国说明书安全性概述</a:t>
            </a:r>
            <a:r>
              <a:rPr lang="en-US" altLang="zh-CN" sz="1400" b="1" kern="0" baseline="30000" dirty="0">
                <a:solidFill>
                  <a:schemeClr val="accent1">
                    <a:lumMod val="60000"/>
                    <a:lumOff val="40000"/>
                  </a:schemeClr>
                </a:solidFill>
                <a:latin typeface="+mj-lt"/>
                <a:ea typeface="+mj-ea"/>
              </a:rPr>
              <a:t>1</a:t>
            </a:r>
            <a:r>
              <a:rPr lang="zh-CN" altLang="en-US" sz="1400" b="1" kern="0" dirty="0">
                <a:solidFill>
                  <a:schemeClr val="accent1">
                    <a:lumMod val="60000"/>
                    <a:lumOff val="40000"/>
                  </a:schemeClr>
                </a:solidFill>
                <a:latin typeface="+mj-lt"/>
                <a:ea typeface="+mj-ea"/>
              </a:rPr>
              <a:t>：</a:t>
            </a:r>
            <a:endParaRPr lang="en-US" altLang="zh-CN" sz="1400" b="1" kern="0" dirty="0">
              <a:solidFill>
                <a:schemeClr val="accent1">
                  <a:lumMod val="60000"/>
                  <a:lumOff val="40000"/>
                </a:schemeClr>
              </a:solidFill>
              <a:latin typeface="+mj-lt"/>
              <a:ea typeface="+mj-ea"/>
            </a:endParaRPr>
          </a:p>
          <a:p>
            <a:pPr marL="573088" lvl="2" indent="-231775">
              <a:spcBef>
                <a:spcPts val="600"/>
              </a:spcBef>
              <a:buSzPct val="100000"/>
              <a:buFont typeface="Arial" panose="020B0604020202020204" pitchFamily="34" charset="0"/>
              <a:buChar char="•"/>
              <a:defRPr/>
            </a:pPr>
            <a:r>
              <a:rPr lang="zh-CN" altLang="en-US" sz="1400" kern="0" dirty="0">
                <a:latin typeface="+mj-lt"/>
                <a:ea typeface="+mj-ea"/>
              </a:rPr>
              <a:t>四盐酸曲恩汀片给药后</a:t>
            </a:r>
            <a:r>
              <a:rPr lang="zh-CN" altLang="en-US" sz="1400" b="1" kern="0" dirty="0">
                <a:latin typeface="+mj-lt"/>
                <a:ea typeface="+mj-ea"/>
              </a:rPr>
              <a:t>最常见的不良反应为恶心</a:t>
            </a:r>
            <a:r>
              <a:rPr lang="zh-CN" altLang="en-US" sz="1400" kern="0" dirty="0">
                <a:latin typeface="+mj-lt"/>
                <a:ea typeface="+mj-ea"/>
              </a:rPr>
              <a:t>（发生率≥</a:t>
            </a:r>
            <a:r>
              <a:rPr lang="en-US" altLang="zh-CN" sz="1400" kern="0" dirty="0">
                <a:latin typeface="+mj-lt"/>
                <a:ea typeface="+mj-ea"/>
              </a:rPr>
              <a:t>1/100</a:t>
            </a:r>
            <a:r>
              <a:rPr lang="zh-CN" altLang="en-US" sz="1400" kern="0" dirty="0">
                <a:latin typeface="+mj-lt"/>
                <a:ea typeface="+mj-ea"/>
              </a:rPr>
              <a:t>至</a:t>
            </a:r>
            <a:r>
              <a:rPr lang="en-US" altLang="zh-CN" sz="1400" kern="0" dirty="0">
                <a:latin typeface="+mj-lt"/>
                <a:ea typeface="+mj-ea"/>
              </a:rPr>
              <a:t>&lt;1/10</a:t>
            </a:r>
            <a:r>
              <a:rPr lang="zh-CN" altLang="en-US" sz="1400" kern="0" dirty="0">
                <a:latin typeface="+mj-lt"/>
                <a:ea typeface="+mj-ea"/>
              </a:rPr>
              <a:t>）</a:t>
            </a:r>
            <a:endParaRPr lang="en-US" altLang="zh-CN" sz="1400" kern="0" dirty="0">
              <a:latin typeface="+mj-lt"/>
              <a:ea typeface="+mj-ea"/>
            </a:endParaRPr>
          </a:p>
          <a:p>
            <a:pPr marL="573088" lvl="2" indent="-231775">
              <a:spcBef>
                <a:spcPts val="600"/>
              </a:spcBef>
              <a:buSzPct val="100000"/>
              <a:buFont typeface="Arial" panose="020B0604020202020204" pitchFamily="34" charset="0"/>
              <a:buChar char="•"/>
              <a:defRPr/>
            </a:pPr>
            <a:r>
              <a:rPr lang="zh-CN" altLang="en-US" sz="1400" kern="0" dirty="0">
                <a:latin typeface="+mj-lt"/>
                <a:ea typeface="+mj-ea"/>
              </a:rPr>
              <a:t>偶见铁粒幼红细胞性贫血、皮疹、瘙痒症、红斑（发生率≥</a:t>
            </a:r>
            <a:r>
              <a:rPr lang="en-US" altLang="zh-CN" sz="1400" kern="0" dirty="0">
                <a:latin typeface="+mj-lt"/>
                <a:ea typeface="+mj-ea"/>
              </a:rPr>
              <a:t>1/1000</a:t>
            </a:r>
            <a:r>
              <a:rPr lang="zh-CN" altLang="en-US" sz="1400" kern="0" dirty="0">
                <a:latin typeface="+mj-lt"/>
                <a:ea typeface="+mj-ea"/>
              </a:rPr>
              <a:t>至</a:t>
            </a:r>
            <a:r>
              <a:rPr lang="en-US" altLang="zh-CN" sz="1400" kern="0" dirty="0">
                <a:latin typeface="+mj-lt"/>
                <a:ea typeface="+mj-ea"/>
              </a:rPr>
              <a:t>&lt;1/100</a:t>
            </a:r>
            <a:r>
              <a:rPr lang="zh-CN" altLang="en-US" sz="1400" kern="0" dirty="0">
                <a:latin typeface="+mj-lt"/>
                <a:ea typeface="+mj-ea"/>
              </a:rPr>
              <a:t>）</a:t>
            </a:r>
            <a:endParaRPr lang="en-US" altLang="zh-CN" sz="1400" kern="0" dirty="0">
              <a:latin typeface="+mj-lt"/>
              <a:ea typeface="+mj-ea"/>
            </a:endParaRPr>
          </a:p>
          <a:p>
            <a:pPr marL="285750" lvl="1" indent="-285750">
              <a:spcBef>
                <a:spcPts val="600"/>
              </a:spcBef>
              <a:buSzPct val="100000"/>
              <a:buFont typeface="Wingdings" panose="05000000000000000000" pitchFamily="2" charset="2"/>
              <a:buChar char="v"/>
              <a:defRPr/>
            </a:pPr>
            <a:r>
              <a:rPr lang="zh-CN" altLang="en-US" sz="1400" b="1" kern="0" dirty="0">
                <a:solidFill>
                  <a:schemeClr val="accent1">
                    <a:lumMod val="60000"/>
                    <a:lumOff val="40000"/>
                  </a:schemeClr>
                </a:solidFill>
                <a:latin typeface="+mj-lt"/>
                <a:ea typeface="+mj-ea"/>
              </a:rPr>
              <a:t>美国</a:t>
            </a:r>
            <a:r>
              <a:rPr lang="en-US" altLang="zh-CN" sz="1400" b="1" kern="0" dirty="0">
                <a:solidFill>
                  <a:schemeClr val="accent1">
                    <a:lumMod val="60000"/>
                    <a:lumOff val="40000"/>
                  </a:schemeClr>
                </a:solidFill>
                <a:latin typeface="+mj-lt"/>
                <a:ea typeface="+mj-ea"/>
              </a:rPr>
              <a:t>FDA</a:t>
            </a:r>
            <a:r>
              <a:rPr lang="zh-CN" altLang="en-US" sz="1400" b="1" kern="0" dirty="0">
                <a:solidFill>
                  <a:schemeClr val="accent1">
                    <a:lumMod val="60000"/>
                    <a:lumOff val="40000"/>
                  </a:schemeClr>
                </a:solidFill>
                <a:latin typeface="+mj-lt"/>
                <a:ea typeface="+mj-ea"/>
              </a:rPr>
              <a:t>说明书安全性概述：</a:t>
            </a:r>
            <a:endParaRPr lang="en-US" altLang="zh-CN" sz="1400" b="1" kern="0" dirty="0">
              <a:solidFill>
                <a:schemeClr val="accent1">
                  <a:lumMod val="60000"/>
                  <a:lumOff val="40000"/>
                </a:schemeClr>
              </a:solidFill>
              <a:latin typeface="+mj-lt"/>
              <a:ea typeface="+mj-ea"/>
            </a:endParaRPr>
          </a:p>
          <a:p>
            <a:pPr marL="573088" lvl="2" indent="-231775">
              <a:spcBef>
                <a:spcPts val="600"/>
              </a:spcBef>
              <a:buSzPct val="100000"/>
              <a:buFont typeface="Arial" panose="020B0604020202020204" pitchFamily="34" charset="0"/>
              <a:buChar char="•"/>
              <a:defRPr/>
            </a:pPr>
            <a:r>
              <a:rPr lang="zh-CN" altLang="en-US" sz="1400" b="1" kern="0" dirty="0">
                <a:latin typeface="+mj-lt"/>
                <a:ea typeface="+mj-ea"/>
              </a:rPr>
              <a:t>最常见的不良反应（发生率</a:t>
            </a:r>
            <a:r>
              <a:rPr lang="en-US" altLang="zh-CN" sz="1400" b="1" kern="0" dirty="0">
                <a:latin typeface="+mj-lt"/>
                <a:ea typeface="+mj-ea"/>
              </a:rPr>
              <a:t>&gt; 5%</a:t>
            </a:r>
            <a:r>
              <a:rPr lang="zh-CN" altLang="en-US" sz="1400" b="1" kern="0" dirty="0">
                <a:latin typeface="+mj-lt"/>
                <a:ea typeface="+mj-ea"/>
              </a:rPr>
              <a:t>）为腹痛、排便习惯改变、皮疹、脱发和情绪波动</a:t>
            </a:r>
            <a:endParaRPr lang="en-US" altLang="zh-CN" sz="1400" b="1" kern="0" dirty="0">
              <a:latin typeface="+mj-lt"/>
              <a:ea typeface="+mj-ea"/>
            </a:endParaRPr>
          </a:p>
          <a:p>
            <a:pPr marL="573088" lvl="2" indent="-231775">
              <a:spcBef>
                <a:spcPts val="600"/>
              </a:spcBef>
              <a:buSzPct val="100000"/>
              <a:buFont typeface="Arial" panose="020B0604020202020204" pitchFamily="34" charset="0"/>
              <a:buChar char="•"/>
              <a:defRPr/>
            </a:pPr>
            <a:r>
              <a:rPr lang="zh-CN" altLang="en-US" sz="1400" kern="0" dirty="0">
                <a:latin typeface="+mj-lt"/>
                <a:ea typeface="+mj-ea"/>
              </a:rPr>
              <a:t>妊娠风险：未发现重大出生缺陷、流产或其他导致母体或胎儿不良结局的药物相关风险</a:t>
            </a:r>
            <a:endParaRPr lang="en-US" altLang="zh-CN" sz="1400" kern="0" dirty="0">
              <a:latin typeface="+mj-lt"/>
              <a:ea typeface="+mj-ea"/>
            </a:endParaRPr>
          </a:p>
          <a:p>
            <a:pPr marL="573088" lvl="2" indent="-231775">
              <a:spcBef>
                <a:spcPts val="600"/>
              </a:spcBef>
              <a:buSzPct val="100000"/>
              <a:buFont typeface="Arial" panose="020B0604020202020204" pitchFamily="34" charset="0"/>
              <a:buChar char="•"/>
              <a:defRPr/>
            </a:pPr>
            <a:r>
              <a:rPr lang="zh-CN" altLang="en-US" sz="1400" kern="0" dirty="0">
                <a:latin typeface="+mj-lt"/>
                <a:ea typeface="+mj-ea"/>
              </a:rPr>
              <a:t>哺乳期风险：未发现通过母乳暴露于四盐酸曲恩汀片对婴儿造成的药物相关不良反应</a:t>
            </a:r>
            <a:endParaRPr lang="en-US" altLang="zh-CN" sz="1400" kern="0" dirty="0">
              <a:latin typeface="+mj-lt"/>
              <a:ea typeface="+mj-ea"/>
            </a:endParaRPr>
          </a:p>
          <a:p>
            <a:pPr marL="285750" lvl="1" indent="-285750">
              <a:spcBef>
                <a:spcPts val="600"/>
              </a:spcBef>
              <a:buSzPct val="100000"/>
              <a:buFont typeface="Wingdings" panose="05000000000000000000" pitchFamily="2" charset="2"/>
              <a:buChar char="v"/>
              <a:defRPr/>
            </a:pPr>
            <a:r>
              <a:rPr lang="zh-CN" altLang="en-US" sz="1400" b="1" kern="0" dirty="0">
                <a:solidFill>
                  <a:schemeClr val="accent1">
                    <a:lumMod val="60000"/>
                    <a:lumOff val="40000"/>
                  </a:schemeClr>
                </a:solidFill>
                <a:latin typeface="+mj-lt"/>
                <a:ea typeface="+mj-ea"/>
              </a:rPr>
              <a:t>国内外不良反应监测情况：</a:t>
            </a:r>
            <a:endParaRPr lang="en-US" altLang="zh-CN" sz="1400" b="1" kern="0" dirty="0">
              <a:solidFill>
                <a:schemeClr val="accent1">
                  <a:lumMod val="60000"/>
                  <a:lumOff val="40000"/>
                </a:schemeClr>
              </a:solidFill>
              <a:latin typeface="+mj-lt"/>
              <a:ea typeface="+mj-ea"/>
            </a:endParaRPr>
          </a:p>
          <a:p>
            <a:pPr marL="573088" lvl="2" indent="-231775">
              <a:spcBef>
                <a:spcPts val="600"/>
              </a:spcBef>
              <a:buSzPct val="100000"/>
              <a:buFont typeface="Arial" panose="020B0604020202020204" pitchFamily="34" charset="0"/>
              <a:buChar char="•"/>
              <a:defRPr/>
            </a:pPr>
            <a:r>
              <a:rPr lang="zh-CN" altLang="en-US" sz="1400" b="1" kern="0" dirty="0">
                <a:latin typeface="+mj-lt"/>
                <a:ea typeface="+mj-ea"/>
              </a:rPr>
              <a:t>不良反应均为轻度或中度，未发生严重不良事件</a:t>
            </a:r>
            <a:endParaRPr lang="en-US" altLang="zh-CN" sz="1400" b="1" kern="0" dirty="0">
              <a:latin typeface="+mj-lt"/>
              <a:ea typeface="+mj-ea"/>
            </a:endParaRPr>
          </a:p>
          <a:p>
            <a:pPr marL="573088" lvl="2" indent="-231775">
              <a:spcBef>
                <a:spcPts val="600"/>
              </a:spcBef>
              <a:buSzPct val="100000"/>
              <a:buFont typeface="Arial" panose="020B0604020202020204" pitchFamily="34" charset="0"/>
              <a:buChar char="•"/>
              <a:defRPr/>
            </a:pPr>
            <a:r>
              <a:rPr lang="zh-CN" altLang="en-US" sz="1400" kern="0" dirty="0">
                <a:latin typeface="+mj-lt"/>
                <a:ea typeface="+mj-ea"/>
              </a:rPr>
              <a:t>自</a:t>
            </a:r>
            <a:r>
              <a:rPr lang="en-US" altLang="zh-CN" sz="1400" kern="0" dirty="0">
                <a:latin typeface="+mj-lt"/>
                <a:ea typeface="+mj-ea"/>
              </a:rPr>
              <a:t>2018</a:t>
            </a:r>
            <a:r>
              <a:rPr lang="zh-CN" altLang="en-US" sz="1400" kern="0" dirty="0">
                <a:latin typeface="+mj-lt"/>
                <a:ea typeface="+mj-ea"/>
              </a:rPr>
              <a:t>年上市以来，欧洲和美国超过</a:t>
            </a:r>
            <a:r>
              <a:rPr lang="en-US" altLang="zh-CN" sz="1400" kern="0" dirty="0">
                <a:latin typeface="+mj-lt"/>
                <a:ea typeface="+mj-ea"/>
              </a:rPr>
              <a:t>1000</a:t>
            </a:r>
            <a:r>
              <a:rPr lang="zh-CN" altLang="en-US" sz="1400" kern="0" dirty="0">
                <a:latin typeface="+mj-lt"/>
                <a:ea typeface="+mj-ea"/>
              </a:rPr>
              <a:t>例患者接受 </a:t>
            </a:r>
            <a:r>
              <a:rPr lang="en-US" altLang="zh-CN" sz="1400" kern="0" dirty="0" err="1">
                <a:latin typeface="+mj-lt"/>
                <a:ea typeface="+mj-ea"/>
              </a:rPr>
              <a:t>Cuprior</a:t>
            </a:r>
            <a:r>
              <a:rPr lang="zh-CN" altLang="en-US" sz="1400" kern="0" dirty="0">
                <a:latin typeface="+mj-lt"/>
                <a:ea typeface="+mj-ea"/>
              </a:rPr>
              <a:t>治疗，上市后全球</a:t>
            </a:r>
            <a:r>
              <a:rPr lang="zh-CN" altLang="en-US" sz="1400" b="1" kern="0" dirty="0">
                <a:latin typeface="+mj-lt"/>
                <a:ea typeface="+mj-ea"/>
              </a:rPr>
              <a:t>无安全性警告、无黑框警告</a:t>
            </a:r>
          </a:p>
        </p:txBody>
      </p:sp>
      <p:graphicFrame>
        <p:nvGraphicFramePr>
          <p:cNvPr id="49" name="object 7">
            <a:extLst>
              <a:ext uri="{FF2B5EF4-FFF2-40B4-BE49-F238E27FC236}">
                <a16:creationId xmlns:a16="http://schemas.microsoft.com/office/drawing/2014/main" id="{DA6B910D-45E3-9358-D46D-095657649A77}"/>
              </a:ext>
            </a:extLst>
          </p:cNvPr>
          <p:cNvGraphicFramePr>
            <a:graphicFrameLocks noGrp="1"/>
          </p:cNvGraphicFramePr>
          <p:nvPr>
            <p:extLst>
              <p:ext uri="{D42A27DB-BD31-4B8C-83A1-F6EECF244321}">
                <p14:modId xmlns:p14="http://schemas.microsoft.com/office/powerpoint/2010/main" val="1578419736"/>
              </p:ext>
            </p:extLst>
          </p:nvPr>
        </p:nvGraphicFramePr>
        <p:xfrm>
          <a:off x="6280387" y="2291508"/>
          <a:ext cx="2914914" cy="2256360"/>
        </p:xfrm>
        <a:graphic>
          <a:graphicData uri="http://schemas.openxmlformats.org/drawingml/2006/table">
            <a:tbl>
              <a:tblPr firstRow="1" bandRow="1">
                <a:tableStyleId>{2D5ABB26-0587-4C30-8999-92F81FD0307C}</a:tableStyleId>
              </a:tblPr>
              <a:tblGrid>
                <a:gridCol w="1207300">
                  <a:extLst>
                    <a:ext uri="{9D8B030D-6E8A-4147-A177-3AD203B41FA5}">
                      <a16:colId xmlns:a16="http://schemas.microsoft.com/office/drawing/2014/main" val="20000"/>
                    </a:ext>
                  </a:extLst>
                </a:gridCol>
                <a:gridCol w="980501">
                  <a:extLst>
                    <a:ext uri="{9D8B030D-6E8A-4147-A177-3AD203B41FA5}">
                      <a16:colId xmlns:a16="http://schemas.microsoft.com/office/drawing/2014/main" val="20001"/>
                    </a:ext>
                  </a:extLst>
                </a:gridCol>
                <a:gridCol w="727113">
                  <a:extLst>
                    <a:ext uri="{9D8B030D-6E8A-4147-A177-3AD203B41FA5}">
                      <a16:colId xmlns:a16="http://schemas.microsoft.com/office/drawing/2014/main" val="20002"/>
                    </a:ext>
                  </a:extLst>
                </a:gridCol>
              </a:tblGrid>
              <a:tr h="282045">
                <a:tc>
                  <a:txBody>
                    <a:bodyPr/>
                    <a:lstStyle/>
                    <a:p>
                      <a:pPr marL="0" algn="ctr">
                        <a:lnSpc>
                          <a:spcPct val="100000"/>
                        </a:lnSpc>
                        <a:spcBef>
                          <a:spcPts val="555"/>
                        </a:spcBef>
                      </a:pPr>
                      <a:r>
                        <a:rPr lang="zh-CN" altLang="en-US" sz="1200" b="1" dirty="0">
                          <a:solidFill>
                            <a:schemeClr val="bg1"/>
                          </a:solidFill>
                          <a:latin typeface="微软雅黑"/>
                          <a:cs typeface="微软雅黑"/>
                        </a:rPr>
                        <a:t>不良事件</a:t>
                      </a:r>
                      <a:endParaRPr sz="1200" b="1" dirty="0">
                        <a:solidFill>
                          <a:schemeClr val="bg1"/>
                        </a:solidFill>
                        <a:latin typeface="微软雅黑"/>
                        <a:cs typeface="微软雅黑"/>
                      </a:endParaRPr>
                    </a:p>
                  </a:txBody>
                  <a:tcPr marL="0"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tc>
                  <a:txBody>
                    <a:bodyPr/>
                    <a:lstStyle/>
                    <a:p>
                      <a:pPr algn="ctr"/>
                      <a:r>
                        <a:rPr lang="zh-CN" altLang="en-US" sz="1100" b="1" spc="-25" dirty="0">
                          <a:solidFill>
                            <a:schemeClr val="bg1"/>
                          </a:solidFill>
                          <a:latin typeface="微软雅黑"/>
                          <a:cs typeface="微软雅黑"/>
                        </a:rPr>
                        <a:t>曲恩汀</a:t>
                      </a:r>
                      <a:endParaRPr sz="1200" dirty="0"/>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tc>
                  <a:txBody>
                    <a:bodyPr/>
                    <a:lstStyle/>
                    <a:p>
                      <a:pPr marR="144780" algn="ctr">
                        <a:lnSpc>
                          <a:spcPct val="100000"/>
                        </a:lnSpc>
                        <a:spcBef>
                          <a:spcPts val="1515"/>
                        </a:spcBef>
                      </a:pPr>
                      <a:r>
                        <a:rPr lang="en-US" sz="1200" b="1">
                          <a:solidFill>
                            <a:schemeClr val="bg1"/>
                          </a:solidFill>
                          <a:latin typeface="微软雅黑"/>
                          <a:cs typeface="微软雅黑"/>
                        </a:rPr>
                        <a:t>  </a:t>
                      </a:r>
                      <a:r>
                        <a:rPr lang="zh-CN" altLang="en-US" sz="1200" b="1">
                          <a:solidFill>
                            <a:schemeClr val="bg1"/>
                          </a:solidFill>
                          <a:latin typeface="微软雅黑"/>
                          <a:cs typeface="微软雅黑"/>
                        </a:rPr>
                        <a:t>青霉胺</a:t>
                      </a:r>
                      <a:endParaRPr sz="1200" b="1">
                        <a:solidFill>
                          <a:schemeClr val="bg1"/>
                        </a:solidFill>
                        <a:latin typeface="微软雅黑"/>
                        <a:cs typeface="微软雅黑"/>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10000"/>
                  </a:ext>
                </a:extLst>
              </a:tr>
              <a:tr h="282045">
                <a:tc>
                  <a:txBody>
                    <a:bodyPr/>
                    <a:lstStyle/>
                    <a:p>
                      <a:pPr marL="0" marR="0" indent="0" algn="l">
                        <a:spcBef>
                          <a:spcPts val="0"/>
                        </a:spcBef>
                        <a:spcAft>
                          <a:spcPts val="0"/>
                        </a:spcAft>
                      </a:pPr>
                      <a:r>
                        <a:rPr lang="zh-CN" sz="1200" kern="100">
                          <a:effectLst/>
                          <a:latin typeface="Arial" panose="020B0604020202020204" pitchFamily="34" charset="0"/>
                          <a:ea typeface="华文中宋" panose="02010600040101010101" pitchFamily="2" charset="-122"/>
                          <a:cs typeface="Arial" panose="020B0604020202020204" pitchFamily="34" charset="0"/>
                        </a:rPr>
                        <a:t>关节炎</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b="0" kern="100">
                          <a:effectLst/>
                          <a:latin typeface="Arial" panose="020B0604020202020204" pitchFamily="34" charset="0"/>
                          <a:ea typeface="华文中宋" panose="02010600040101010101" pitchFamily="2" charset="-122"/>
                          <a:cs typeface="Arial" panose="020B0604020202020204" pitchFamily="34" charset="0"/>
                        </a:rPr>
                        <a:t>2.9%</a:t>
                      </a:r>
                      <a:endParaRPr lang="en-US" sz="16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kern="100">
                          <a:effectLst/>
                          <a:latin typeface="Arial" panose="020B0604020202020204" pitchFamily="34" charset="0"/>
                          <a:ea typeface="华文中宋" panose="02010600040101010101" pitchFamily="2" charset="-122"/>
                          <a:cs typeface="Arial" panose="020B0604020202020204" pitchFamily="34" charset="0"/>
                        </a:rPr>
                        <a:t>15.9%</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074146460"/>
                  </a:ext>
                </a:extLst>
              </a:tr>
              <a:tr h="282045">
                <a:tc>
                  <a:txBody>
                    <a:bodyPr/>
                    <a:lstStyle/>
                    <a:p>
                      <a:pPr marL="0" marR="0" indent="0" algn="l">
                        <a:spcBef>
                          <a:spcPts val="0"/>
                        </a:spcBef>
                        <a:spcAft>
                          <a:spcPts val="0"/>
                        </a:spcAft>
                      </a:pPr>
                      <a:r>
                        <a:rPr lang="zh-CN" sz="1200" kern="100">
                          <a:effectLst/>
                          <a:latin typeface="Arial" panose="020B0604020202020204" pitchFamily="34" charset="0"/>
                          <a:ea typeface="华文中宋" panose="02010600040101010101" pitchFamily="2" charset="-122"/>
                          <a:cs typeface="Arial" panose="020B0604020202020204" pitchFamily="34" charset="0"/>
                        </a:rPr>
                        <a:t>皮疹</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200" b="0" kern="100">
                          <a:effectLst/>
                          <a:latin typeface="Arial" panose="020B0604020202020204" pitchFamily="34" charset="0"/>
                          <a:ea typeface="华文中宋" panose="02010600040101010101" pitchFamily="2" charset="-122"/>
                          <a:cs typeface="Arial" panose="020B0604020202020204" pitchFamily="34" charset="0"/>
                        </a:rPr>
                        <a:t>0.7%</a:t>
                      </a:r>
                      <a:endParaRPr lang="en-US" sz="16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200" kern="100">
                          <a:effectLst/>
                          <a:latin typeface="Arial" panose="020B0604020202020204" pitchFamily="34" charset="0"/>
                          <a:ea typeface="华文中宋" panose="02010600040101010101" pitchFamily="2" charset="-122"/>
                          <a:cs typeface="Arial" panose="020B0604020202020204" pitchFamily="34" charset="0"/>
                        </a:rPr>
                        <a:t>15.9%</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045">
                <a:tc>
                  <a:txBody>
                    <a:bodyPr/>
                    <a:lstStyle/>
                    <a:p>
                      <a:pPr marL="0" marR="0" indent="0" algn="l">
                        <a:spcBef>
                          <a:spcPts val="0"/>
                        </a:spcBef>
                        <a:spcAft>
                          <a:spcPts val="0"/>
                        </a:spcAft>
                      </a:pPr>
                      <a:r>
                        <a:rPr lang="zh-CN" sz="1200" kern="100">
                          <a:effectLst/>
                          <a:latin typeface="Arial" panose="020B0604020202020204" pitchFamily="34" charset="0"/>
                          <a:ea typeface="华文中宋" panose="02010600040101010101" pitchFamily="2" charset="-122"/>
                          <a:cs typeface="Arial" panose="020B0604020202020204" pitchFamily="34" charset="0"/>
                        </a:rPr>
                        <a:t>上腹不适</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b="0" kern="100">
                          <a:effectLst/>
                          <a:latin typeface="Arial" panose="020B0604020202020204" pitchFamily="34" charset="0"/>
                          <a:ea typeface="华文中宋" panose="02010600040101010101" pitchFamily="2" charset="-122"/>
                          <a:cs typeface="Arial" panose="020B0604020202020204" pitchFamily="34" charset="0"/>
                        </a:rPr>
                        <a:t>0.7%</a:t>
                      </a:r>
                      <a:endParaRPr lang="en-US" sz="16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kern="100">
                          <a:effectLst/>
                          <a:latin typeface="Arial" panose="020B0604020202020204" pitchFamily="34" charset="0"/>
                          <a:ea typeface="华文中宋" panose="02010600040101010101" pitchFamily="2" charset="-122"/>
                          <a:cs typeface="Arial" panose="020B0604020202020204" pitchFamily="34" charset="0"/>
                        </a:rPr>
                        <a:t>1.4%</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282045">
                <a:tc>
                  <a:txBody>
                    <a:bodyPr/>
                    <a:lstStyle/>
                    <a:p>
                      <a:pPr marL="0" marR="0" indent="0" algn="l">
                        <a:spcBef>
                          <a:spcPts val="0"/>
                        </a:spcBef>
                        <a:spcAft>
                          <a:spcPts val="0"/>
                        </a:spcAft>
                      </a:pPr>
                      <a:r>
                        <a:rPr lang="zh-CN" sz="1200" kern="100">
                          <a:effectLst/>
                          <a:latin typeface="Arial" panose="020B0604020202020204" pitchFamily="34" charset="0"/>
                          <a:ea typeface="华文中宋" panose="02010600040101010101" pitchFamily="2" charset="-122"/>
                          <a:cs typeface="Arial" panose="020B0604020202020204" pitchFamily="34" charset="0"/>
                        </a:rPr>
                        <a:t>抗核抗体阳性</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a:spcBef>
                          <a:spcPts val="0"/>
                        </a:spcBef>
                        <a:spcAft>
                          <a:spcPts val="0"/>
                        </a:spcAft>
                      </a:pPr>
                      <a:r>
                        <a:rPr lang="en-US" sz="1200" b="0" kern="100">
                          <a:effectLst/>
                          <a:latin typeface="Arial" panose="020B0604020202020204" pitchFamily="34" charset="0"/>
                          <a:ea typeface="华文中宋" panose="02010600040101010101" pitchFamily="2" charset="-122"/>
                          <a:cs typeface="Arial" panose="020B0604020202020204" pitchFamily="34" charset="0"/>
                        </a:rPr>
                        <a:t>0%</a:t>
                      </a:r>
                      <a:endParaRPr lang="en-US" sz="16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gn="ctr">
                        <a:spcBef>
                          <a:spcPts val="0"/>
                        </a:spcBef>
                        <a:spcAft>
                          <a:spcPts val="0"/>
                        </a:spcAft>
                      </a:pPr>
                      <a:r>
                        <a:rPr lang="en-US" sz="1200" kern="100">
                          <a:effectLst/>
                          <a:latin typeface="Arial" panose="020B0604020202020204" pitchFamily="34" charset="0"/>
                          <a:ea typeface="华文中宋" panose="02010600040101010101" pitchFamily="2" charset="-122"/>
                          <a:cs typeface="Arial" panose="020B0604020202020204" pitchFamily="34" charset="0"/>
                        </a:rPr>
                        <a:t>26.1%</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738783834"/>
                  </a:ext>
                </a:extLst>
              </a:tr>
              <a:tr h="282045">
                <a:tc>
                  <a:txBody>
                    <a:bodyPr/>
                    <a:lstStyle/>
                    <a:p>
                      <a:pPr marL="0" marR="0" indent="0" algn="l">
                        <a:spcBef>
                          <a:spcPts val="0"/>
                        </a:spcBef>
                        <a:spcAft>
                          <a:spcPts val="0"/>
                        </a:spcAft>
                      </a:pPr>
                      <a:r>
                        <a:rPr lang="zh-CN" sz="1200" kern="100">
                          <a:effectLst/>
                          <a:latin typeface="Arial" panose="020B0604020202020204" pitchFamily="34" charset="0"/>
                          <a:ea typeface="华文中宋" panose="02010600040101010101" pitchFamily="2" charset="-122"/>
                          <a:cs typeface="Arial" panose="020B0604020202020204" pitchFamily="34" charset="0"/>
                        </a:rPr>
                        <a:t>肾毒性</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b="0" kern="100">
                          <a:effectLst/>
                          <a:latin typeface="Arial" panose="020B0604020202020204" pitchFamily="34" charset="0"/>
                          <a:ea typeface="华文中宋" panose="02010600040101010101" pitchFamily="2" charset="-122"/>
                          <a:cs typeface="Arial" panose="020B0604020202020204" pitchFamily="34" charset="0"/>
                        </a:rPr>
                        <a:t>0%</a:t>
                      </a:r>
                      <a:endParaRPr lang="en-US" sz="16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kern="100">
                          <a:effectLst/>
                          <a:latin typeface="Arial" panose="020B0604020202020204" pitchFamily="34" charset="0"/>
                          <a:ea typeface="华文中宋" panose="02010600040101010101" pitchFamily="2" charset="-122"/>
                          <a:cs typeface="Arial" panose="020B0604020202020204" pitchFamily="34" charset="0"/>
                        </a:rPr>
                        <a:t>10.9%</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760188271"/>
                  </a:ext>
                </a:extLst>
              </a:tr>
              <a:tr h="282045">
                <a:tc>
                  <a:txBody>
                    <a:bodyPr/>
                    <a:lstStyle/>
                    <a:p>
                      <a:pPr marL="0" marR="0" indent="0" algn="l">
                        <a:spcBef>
                          <a:spcPts val="0"/>
                        </a:spcBef>
                        <a:spcAft>
                          <a:spcPts val="0"/>
                        </a:spcAft>
                      </a:pPr>
                      <a:r>
                        <a:rPr lang="zh-CN" sz="1200" kern="100">
                          <a:effectLst/>
                          <a:latin typeface="Arial" panose="020B0604020202020204" pitchFamily="34" charset="0"/>
                          <a:ea typeface="华文中宋" panose="02010600040101010101" pitchFamily="2" charset="-122"/>
                          <a:cs typeface="Arial" panose="020B0604020202020204" pitchFamily="34" charset="0"/>
                        </a:rPr>
                        <a:t>弹性组织变性</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200" b="0" kern="100">
                          <a:effectLst/>
                          <a:latin typeface="Arial" panose="020B0604020202020204" pitchFamily="34" charset="0"/>
                          <a:ea typeface="华文中宋" panose="02010600040101010101" pitchFamily="2" charset="-122"/>
                          <a:cs typeface="Arial" panose="020B0604020202020204" pitchFamily="34" charset="0"/>
                        </a:rPr>
                        <a:t>0%</a:t>
                      </a:r>
                      <a:endParaRPr lang="en-US" sz="16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200" kern="100">
                          <a:effectLst/>
                          <a:latin typeface="Arial" panose="020B0604020202020204" pitchFamily="34" charset="0"/>
                          <a:ea typeface="华文中宋" panose="02010600040101010101" pitchFamily="2" charset="-122"/>
                          <a:cs typeface="Arial" panose="020B0604020202020204" pitchFamily="34" charset="0"/>
                        </a:rPr>
                        <a:t>7.2%</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62641315"/>
                  </a:ext>
                </a:extLst>
              </a:tr>
              <a:tr h="282045">
                <a:tc>
                  <a:txBody>
                    <a:bodyPr/>
                    <a:lstStyle/>
                    <a:p>
                      <a:pPr marL="0" marR="0" indent="0" algn="l">
                        <a:spcBef>
                          <a:spcPts val="0"/>
                        </a:spcBef>
                        <a:spcAft>
                          <a:spcPts val="0"/>
                        </a:spcAft>
                      </a:pPr>
                      <a:r>
                        <a:rPr lang="zh-CN" sz="1200" kern="100">
                          <a:effectLst/>
                          <a:latin typeface="Arial" panose="020B0604020202020204" pitchFamily="34" charset="0"/>
                          <a:ea typeface="华文中宋" panose="02010600040101010101" pitchFamily="2" charset="-122"/>
                          <a:cs typeface="Arial" panose="020B0604020202020204" pitchFamily="34" charset="0"/>
                        </a:rPr>
                        <a:t>多发性神经病变</a:t>
                      </a:r>
                      <a:endParaRPr lang="en-US" sz="1600" kern="100">
                        <a:effectLst/>
                        <a:latin typeface="Arial" panose="020B0604020202020204" pitchFamily="34" charset="0"/>
                        <a:ea typeface="华文中宋" panose="02010600040101010101" pitchFamily="2" charset="-122"/>
                        <a:cs typeface="Times New Roman" panose="02020603050405020304" pitchFamily="18" charset="0"/>
                      </a:endParaRPr>
                    </a:p>
                  </a:txBody>
                  <a:tcPr marR="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b="0" kern="100">
                          <a:effectLst/>
                          <a:latin typeface="Arial" panose="020B0604020202020204" pitchFamily="34" charset="0"/>
                          <a:ea typeface="华文中宋" panose="02010600040101010101" pitchFamily="2" charset="-122"/>
                          <a:cs typeface="Arial" panose="020B0604020202020204" pitchFamily="34" charset="0"/>
                        </a:rPr>
                        <a:t>0%</a:t>
                      </a:r>
                      <a:endParaRPr lang="en-US" sz="16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200" kern="100" dirty="0">
                          <a:effectLst/>
                          <a:latin typeface="Arial" panose="020B0604020202020204" pitchFamily="34" charset="0"/>
                          <a:ea typeface="华文中宋" panose="02010600040101010101" pitchFamily="2" charset="-122"/>
                          <a:cs typeface="Arial" panose="020B0604020202020204" pitchFamily="34" charset="0"/>
                        </a:rPr>
                        <a:t>5.1%</a:t>
                      </a:r>
                      <a:endParaRPr lang="en-US" sz="160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00871585"/>
                  </a:ext>
                </a:extLst>
              </a:tr>
            </a:tbl>
          </a:graphicData>
        </a:graphic>
      </p:graphicFrame>
      <p:sp>
        <p:nvSpPr>
          <p:cNvPr id="52" name="TextBox 51">
            <a:extLst>
              <a:ext uri="{FF2B5EF4-FFF2-40B4-BE49-F238E27FC236}">
                <a16:creationId xmlns:a16="http://schemas.microsoft.com/office/drawing/2014/main" id="{933F5602-E84E-A0FE-53F5-88C49310BCD2}"/>
              </a:ext>
            </a:extLst>
          </p:cNvPr>
          <p:cNvSpPr txBox="1"/>
          <p:nvPr/>
        </p:nvSpPr>
        <p:spPr>
          <a:xfrm>
            <a:off x="5925555" y="1753865"/>
            <a:ext cx="5595323" cy="523220"/>
          </a:xfrm>
          <a:prstGeom prst="rect">
            <a:avLst/>
          </a:prstGeom>
          <a:noFill/>
        </p:spPr>
        <p:txBody>
          <a:bodyPr wrap="square">
            <a:spAutoFit/>
          </a:bodyPr>
          <a:lstStyle/>
          <a:p>
            <a:pPr marL="285750" indent="-285750">
              <a:buFont typeface="Wingdings" panose="05000000000000000000" pitchFamily="2" charset="2"/>
              <a:buChar char="v"/>
              <a:defRPr/>
            </a:pPr>
            <a:r>
              <a:rPr kumimoji="0" lang="zh-CN" altLang="en-US" sz="1400" b="1" i="0" u="none" strike="noStrike" kern="0" cap="none" spc="0" normalizeH="0" baseline="0" noProof="0">
                <a:ln>
                  <a:noFill/>
                </a:ln>
                <a:solidFill>
                  <a:schemeClr val="accent3">
                    <a:lumMod val="75000"/>
                  </a:schemeClr>
                </a:solidFill>
                <a:effectLst/>
                <a:uLnTx/>
                <a:uFillTx/>
                <a:latin typeface="+mj-lt"/>
                <a:ea typeface="+mj-ea"/>
                <a:cs typeface="+mn-cs"/>
              </a:rPr>
              <a:t>对比青霉胺：</a:t>
            </a:r>
            <a:r>
              <a:rPr kumimoji="0" lang="zh-CN" altLang="en-US" sz="1400" i="0" u="none" strike="noStrike" kern="0" cap="none" spc="0" normalizeH="0" baseline="0" noProof="0">
                <a:ln>
                  <a:noFill/>
                </a:ln>
                <a:effectLst/>
                <a:uLnTx/>
                <a:uFillTx/>
                <a:latin typeface="+mj-lt"/>
                <a:ea typeface="+mj-ea"/>
                <a:cs typeface="+mn-cs"/>
              </a:rPr>
              <a:t>一项观察性、回顾性研究对比了曲恩汀和青霉胺的长期用药安全性，平均随访时间</a:t>
            </a:r>
            <a:r>
              <a:rPr kumimoji="0" lang="en-US" altLang="zh-CN" sz="1400" i="0" u="none" strike="noStrike" kern="0" cap="none" spc="0" normalizeH="0" baseline="0" noProof="0">
                <a:ln>
                  <a:noFill/>
                </a:ln>
                <a:effectLst/>
                <a:uLnTx/>
                <a:uFillTx/>
                <a:latin typeface="+mj-lt"/>
                <a:ea typeface="+mj-ea"/>
                <a:cs typeface="+mn-cs"/>
              </a:rPr>
              <a:t>16.7</a:t>
            </a:r>
            <a:r>
              <a:rPr kumimoji="0" lang="zh-CN" altLang="en-US" sz="1400" i="0" u="none" strike="noStrike" kern="0" cap="none" spc="0" normalizeH="0" baseline="0" noProof="0">
                <a:ln>
                  <a:noFill/>
                </a:ln>
                <a:effectLst/>
                <a:uLnTx/>
                <a:uFillTx/>
                <a:latin typeface="+mj-lt"/>
                <a:ea typeface="+mj-ea"/>
                <a:cs typeface="+mn-cs"/>
              </a:rPr>
              <a:t>年</a:t>
            </a:r>
            <a:r>
              <a:rPr kumimoji="0" lang="en-US" altLang="zh-CN" sz="1400" i="0" u="none" strike="noStrike" kern="0" cap="none" spc="0" normalizeH="0" baseline="30000" noProof="0">
                <a:ln>
                  <a:noFill/>
                </a:ln>
                <a:effectLst/>
                <a:uLnTx/>
                <a:uFillTx/>
                <a:latin typeface="+mj-lt"/>
                <a:ea typeface="+mj-ea"/>
                <a:cs typeface="+mn-cs"/>
              </a:rPr>
              <a:t>2</a:t>
            </a:r>
            <a:endParaRPr kumimoji="0" lang="zh-CN" altLang="en-US" sz="1400" i="0" u="none" strike="noStrike" kern="0" cap="none" spc="0" normalizeH="0" baseline="30000" noProof="0">
              <a:ln>
                <a:noFill/>
              </a:ln>
              <a:effectLst/>
              <a:uLnTx/>
              <a:uFillTx/>
              <a:latin typeface="+mj-lt"/>
              <a:ea typeface="+mj-ea"/>
              <a:cs typeface="+mn-cs"/>
            </a:endParaRPr>
          </a:p>
        </p:txBody>
      </p:sp>
      <p:sp>
        <p:nvSpPr>
          <p:cNvPr id="10" name="TextBox 9">
            <a:extLst>
              <a:ext uri="{FF2B5EF4-FFF2-40B4-BE49-F238E27FC236}">
                <a16:creationId xmlns:a16="http://schemas.microsoft.com/office/drawing/2014/main" id="{4908D0BC-AE5E-77E5-5CBD-595A7C2EB125}"/>
              </a:ext>
            </a:extLst>
          </p:cNvPr>
          <p:cNvSpPr txBox="1"/>
          <p:nvPr/>
        </p:nvSpPr>
        <p:spPr>
          <a:xfrm>
            <a:off x="5925555" y="4616922"/>
            <a:ext cx="5595323" cy="146193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kumimoji="0" lang="zh-CN" altLang="en-US" sz="1400" b="1" i="0" u="none" strike="noStrike" kern="0" cap="none" spc="0" normalizeH="0" baseline="0" noProof="0">
                <a:ln>
                  <a:noFill/>
                </a:ln>
                <a:solidFill>
                  <a:schemeClr val="accent3">
                    <a:lumMod val="75000"/>
                  </a:schemeClr>
                </a:solidFill>
                <a:effectLst/>
                <a:uLnTx/>
                <a:uFillTx/>
                <a:latin typeface="+mj-lt"/>
                <a:ea typeface="+mj-ea"/>
                <a:cs typeface="+mn-cs"/>
              </a:rPr>
              <a:t>对比</a:t>
            </a:r>
            <a:r>
              <a:rPr kumimoji="0" lang="en-US" altLang="zh-CN" sz="1400" b="1" i="0" u="none" strike="noStrike" kern="0" cap="none" spc="0" normalizeH="0" baseline="0" noProof="0">
                <a:ln>
                  <a:noFill/>
                </a:ln>
                <a:solidFill>
                  <a:schemeClr val="accent3">
                    <a:lumMod val="75000"/>
                  </a:schemeClr>
                </a:solidFill>
                <a:effectLst/>
                <a:uLnTx/>
                <a:uFillTx/>
                <a:latin typeface="+mj-lt"/>
                <a:ea typeface="+mj-ea"/>
                <a:cs typeface="+mn-cs"/>
              </a:rPr>
              <a:t>DMSA</a:t>
            </a:r>
            <a:r>
              <a:rPr kumimoji="0" lang="zh-CN" altLang="en-US" sz="1400" b="1" i="0" u="none" strike="noStrike" kern="0" cap="none" spc="0" normalizeH="0" baseline="0" noProof="0">
                <a:ln>
                  <a:noFill/>
                </a:ln>
                <a:solidFill>
                  <a:schemeClr val="accent3">
                    <a:lumMod val="75000"/>
                  </a:schemeClr>
                </a:solidFill>
                <a:effectLst/>
                <a:uLnTx/>
                <a:uFillTx/>
                <a:latin typeface="+mj-lt"/>
                <a:ea typeface="+mj-ea"/>
                <a:cs typeface="+mn-cs"/>
              </a:rPr>
              <a:t>：</a:t>
            </a:r>
            <a:r>
              <a:rPr lang="zh-CN" altLang="en-US" sz="1400"/>
              <a:t>中国真实世界研究表明，</a:t>
            </a:r>
            <a:r>
              <a:rPr lang="zh-CN" altLang="en-US" sz="1400" b="1"/>
              <a:t>约</a:t>
            </a:r>
            <a:r>
              <a:rPr lang="en-US" altLang="zh-CN" sz="1400" b="1"/>
              <a:t>60%</a:t>
            </a:r>
            <a:r>
              <a:rPr lang="zh-CN" altLang="en-US" sz="1400"/>
              <a:t>的患者在使用 </a:t>
            </a:r>
            <a:r>
              <a:rPr lang="en-US" altLang="zh-CN" sz="1400"/>
              <a:t>DMSA </a:t>
            </a:r>
            <a:r>
              <a:rPr lang="zh-CN" altLang="en-US" sz="1400"/>
              <a:t>期间会出现不良反应，包括</a:t>
            </a:r>
            <a:r>
              <a:rPr lang="zh-CN" altLang="en-US" sz="1400" b="1"/>
              <a:t>神经系统症状恶化（发生率约</a:t>
            </a:r>
            <a:r>
              <a:rPr lang="en-US" altLang="zh-CN" sz="1400" b="1"/>
              <a:t>20%</a:t>
            </a:r>
            <a:r>
              <a:rPr lang="zh-CN" altLang="en-US" sz="1400" b="1"/>
              <a:t>）</a:t>
            </a:r>
            <a:r>
              <a:rPr lang="zh-CN" altLang="en-US" sz="1400"/>
              <a:t>、胃肠道刺激、过敏反应以及牙龈和皮肤粘膜出血（继发性血小板减少症）</a:t>
            </a:r>
            <a:r>
              <a:rPr lang="en-US" altLang="zh-CN" sz="1400" baseline="30000"/>
              <a:t>5</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zh-CN" altLang="en-US" sz="1400" b="1">
                <a:solidFill>
                  <a:schemeClr val="accent3">
                    <a:lumMod val="75000"/>
                  </a:schemeClr>
                </a:solidFill>
              </a:rPr>
              <a:t>对比</a:t>
            </a:r>
            <a:r>
              <a:rPr lang="en-US" altLang="zh-CN" sz="1400" b="1">
                <a:solidFill>
                  <a:schemeClr val="accent3">
                    <a:lumMod val="75000"/>
                  </a:schemeClr>
                </a:solidFill>
              </a:rPr>
              <a:t>DMPS</a:t>
            </a:r>
            <a:r>
              <a:rPr lang="zh-CN" altLang="en-US" sz="1400" b="1">
                <a:solidFill>
                  <a:schemeClr val="accent3">
                    <a:lumMod val="75000"/>
                  </a:schemeClr>
                </a:solidFill>
              </a:rPr>
              <a:t>：</a:t>
            </a:r>
            <a:r>
              <a:rPr lang="zh-CN" altLang="en-US" sz="1400"/>
              <a:t>中国真实世界研究表明，</a:t>
            </a:r>
            <a:r>
              <a:rPr lang="en-US" altLang="zh-CN" sz="1400" b="1"/>
              <a:t>DMPS</a:t>
            </a:r>
            <a:r>
              <a:rPr lang="zh-CN" altLang="en-US" sz="1400" b="1"/>
              <a:t>不适合长期维持治疗</a:t>
            </a:r>
            <a:r>
              <a:rPr lang="zh-CN" altLang="en-US" sz="1400"/>
              <a:t>，</a:t>
            </a:r>
            <a:r>
              <a:rPr lang="zh-CN" altLang="en-US" sz="1400" b="1"/>
              <a:t>约</a:t>
            </a:r>
            <a:r>
              <a:rPr lang="en-US" altLang="zh-CN" sz="1400" b="1"/>
              <a:t>10.5%</a:t>
            </a:r>
            <a:r>
              <a:rPr lang="zh-CN" altLang="en-US" sz="1400"/>
              <a:t>患者会出现一过性</a:t>
            </a:r>
            <a:r>
              <a:rPr lang="zh-CN" altLang="en-US" sz="1400" b="1"/>
              <a:t>神经系统症状加重</a:t>
            </a:r>
            <a:r>
              <a:rPr lang="en-US" altLang="zh-CN" sz="1400" baseline="30000"/>
              <a:t>5</a:t>
            </a:r>
            <a:endParaRPr lang="en-US" altLang="zh-CN" sz="1400" b="1"/>
          </a:p>
        </p:txBody>
      </p:sp>
      <p:sp>
        <p:nvSpPr>
          <p:cNvPr id="6" name="Rectangle: Top Corners Rounded 29">
            <a:extLst>
              <a:ext uri="{FF2B5EF4-FFF2-40B4-BE49-F238E27FC236}">
                <a16:creationId xmlns:a16="http://schemas.microsoft.com/office/drawing/2014/main" id="{4ECDCAEC-F648-36C6-848F-AD4940AE72A1}"/>
              </a:ext>
            </a:extLst>
          </p:cNvPr>
          <p:cNvSpPr/>
          <p:nvPr/>
        </p:nvSpPr>
        <p:spPr>
          <a:xfrm rot="5400000">
            <a:off x="-235515" y="2659542"/>
            <a:ext cx="843329" cy="380765"/>
          </a:xfrm>
          <a:prstGeom prst="round2SameRect">
            <a:avLst>
              <a:gd name="adj1" fmla="val 39092"/>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11" name="Rectangle: Top Corners Rounded 40">
            <a:extLst>
              <a:ext uri="{FF2B5EF4-FFF2-40B4-BE49-F238E27FC236}">
                <a16:creationId xmlns:a16="http://schemas.microsoft.com/office/drawing/2014/main" id="{5E899D3B-B882-0D7B-2D0F-3E0BF53839BE}"/>
              </a:ext>
            </a:extLst>
          </p:cNvPr>
          <p:cNvSpPr/>
          <p:nvPr/>
        </p:nvSpPr>
        <p:spPr>
          <a:xfrm rot="5400000">
            <a:off x="-235516" y="3608368"/>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5" name="object 4">
            <a:extLst>
              <a:ext uri="{FF2B5EF4-FFF2-40B4-BE49-F238E27FC236}">
                <a16:creationId xmlns:a16="http://schemas.microsoft.com/office/drawing/2014/main" id="{E0129FBA-1504-633A-4BA0-6BA255BBE572}"/>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4</a:t>
            </a:r>
            <a:endParaRPr sz="1000" b="1">
              <a:solidFill>
                <a:schemeClr val="bg1"/>
              </a:solidFill>
            </a:endParaRPr>
          </a:p>
        </p:txBody>
      </p:sp>
      <p:sp>
        <p:nvSpPr>
          <p:cNvPr id="33" name="Speech Bubble: Rectangle 32">
            <a:extLst>
              <a:ext uri="{FF2B5EF4-FFF2-40B4-BE49-F238E27FC236}">
                <a16:creationId xmlns:a16="http://schemas.microsoft.com/office/drawing/2014/main" id="{B05D534D-D8C5-2481-DB18-F8380338D422}"/>
              </a:ext>
            </a:extLst>
          </p:cNvPr>
          <p:cNvSpPr/>
          <p:nvPr/>
        </p:nvSpPr>
        <p:spPr>
          <a:xfrm>
            <a:off x="9341636" y="2277085"/>
            <a:ext cx="2216186" cy="2270783"/>
          </a:xfrm>
          <a:prstGeom prst="wedgeRectCallout">
            <a:avLst>
              <a:gd name="adj1" fmla="val -57357"/>
              <a:gd name="adj2" fmla="val -19021"/>
            </a:avLst>
          </a:prstGeom>
          <a:solidFill>
            <a:srgbClr val="D1EAE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nchorCtr="0"/>
          <a:lstStyle/>
          <a:p>
            <a:pPr marL="176213" indent="-176213">
              <a:buFont typeface="Arial" panose="020B0604020202020204" pitchFamily="34" charset="0"/>
              <a:buChar char="•"/>
            </a:pPr>
            <a:r>
              <a:rPr lang="zh-CN" altLang="en-US" sz="1300" b="1">
                <a:solidFill>
                  <a:schemeClr val="accent3">
                    <a:lumMod val="75000"/>
                  </a:schemeClr>
                </a:solidFill>
                <a:latin typeface="Arial" panose="020B0604020202020204" pitchFamily="34" charset="0"/>
                <a:ea typeface="华文中宋" panose="02010600040101010101" pitchFamily="2" charset="-122"/>
                <a:cs typeface="Arial" panose="020B0604020202020204" pitchFamily="34" charset="0"/>
              </a:rPr>
              <a:t>青霉胺</a:t>
            </a:r>
            <a:r>
              <a:rPr lang="zh-CN" altLang="en-US" sz="1300">
                <a:solidFill>
                  <a:schemeClr val="tx1"/>
                </a:solidFill>
                <a:latin typeface="Arial" panose="020B0604020202020204" pitchFamily="34" charset="0"/>
                <a:ea typeface="华文中宋" panose="02010600040101010101" pitchFamily="2" charset="-122"/>
                <a:cs typeface="Arial" panose="020B0604020202020204" pitchFamily="34" charset="0"/>
              </a:rPr>
              <a:t>与频繁的严重自身免疫不良事件相关，导致</a:t>
            </a:r>
            <a:r>
              <a:rPr lang="zh-CN" altLang="en-US" sz="1300" b="1">
                <a:solidFill>
                  <a:schemeClr val="accent3">
                    <a:lumMod val="75000"/>
                  </a:schemeClr>
                </a:solidFill>
                <a:latin typeface="Arial" panose="020B0604020202020204" pitchFamily="34" charset="0"/>
                <a:ea typeface="华文中宋" panose="02010600040101010101" pitchFamily="2" charset="-122"/>
                <a:cs typeface="Arial" panose="020B0604020202020204" pitchFamily="34" charset="0"/>
              </a:rPr>
              <a:t>超过</a:t>
            </a:r>
            <a:r>
              <a:rPr lang="en-US" altLang="zh-CN" sz="1300" b="1">
                <a:solidFill>
                  <a:schemeClr val="accent3">
                    <a:lumMod val="75000"/>
                  </a:schemeClr>
                </a:solidFill>
                <a:latin typeface="Arial" panose="020B0604020202020204" pitchFamily="34" charset="0"/>
                <a:ea typeface="华文中宋" panose="02010600040101010101" pitchFamily="2" charset="-122"/>
                <a:cs typeface="Arial" panose="020B0604020202020204" pitchFamily="34" charset="0"/>
              </a:rPr>
              <a:t>1/3</a:t>
            </a:r>
            <a:r>
              <a:rPr lang="zh-CN" altLang="en-US" sz="1300" b="1">
                <a:solidFill>
                  <a:schemeClr val="accent3">
                    <a:lumMod val="75000"/>
                  </a:schemeClr>
                </a:solidFill>
                <a:latin typeface="Arial" panose="020B0604020202020204" pitchFamily="34" charset="0"/>
                <a:ea typeface="华文中宋" panose="02010600040101010101" pitchFamily="2" charset="-122"/>
                <a:cs typeface="Arial" panose="020B0604020202020204" pitchFamily="34" charset="0"/>
              </a:rPr>
              <a:t>患者需要中断治疗</a:t>
            </a:r>
            <a:r>
              <a:rPr lang="zh-CN" altLang="en-US" sz="1300">
                <a:solidFill>
                  <a:schemeClr val="tx1"/>
                </a:solidFill>
                <a:latin typeface="Arial" panose="020B0604020202020204" pitchFamily="34" charset="0"/>
                <a:ea typeface="华文中宋" panose="02010600040101010101" pitchFamily="2" charset="-122"/>
                <a:cs typeface="Arial" panose="020B0604020202020204" pitchFamily="34" charset="0"/>
              </a:rPr>
              <a:t>；使用曲恩汀时上述不良事件未出现</a:t>
            </a:r>
          </a:p>
          <a:p>
            <a:pPr marL="176213" indent="-176213">
              <a:spcBef>
                <a:spcPts val="600"/>
              </a:spcBef>
              <a:buFont typeface="Arial" panose="020B0604020202020204" pitchFamily="34" charset="0"/>
              <a:buChar char="•"/>
            </a:pPr>
            <a:r>
              <a:rPr lang="zh-CN" altLang="en-US" sz="1300">
                <a:solidFill>
                  <a:schemeClr val="tx1"/>
                </a:solidFill>
                <a:latin typeface="Arial" panose="020B0604020202020204" pitchFamily="34" charset="0"/>
                <a:ea typeface="华文中宋" panose="02010600040101010101" pitchFamily="2" charset="-122"/>
                <a:cs typeface="Arial" panose="020B0604020202020204" pitchFamily="34" charset="0"/>
              </a:rPr>
              <a:t>多项国际权威指南指出，使用青霉胺的患者</a:t>
            </a:r>
            <a:r>
              <a:rPr lang="zh-CN" altLang="en-US" sz="1300" b="1">
                <a:solidFill>
                  <a:schemeClr val="accent3">
                    <a:lumMod val="75000"/>
                  </a:schemeClr>
                </a:solidFill>
                <a:latin typeface="Arial" panose="020B0604020202020204" pitchFamily="34" charset="0"/>
                <a:ea typeface="华文中宋" panose="02010600040101010101" pitchFamily="2" charset="-122"/>
                <a:cs typeface="Arial" panose="020B0604020202020204" pitchFamily="34" charset="0"/>
              </a:rPr>
              <a:t>后线换用曲恩汀后</a:t>
            </a:r>
            <a:r>
              <a:rPr lang="zh-CN" altLang="en-US" sz="1300">
                <a:solidFill>
                  <a:schemeClr val="tx1"/>
                </a:solidFill>
                <a:latin typeface="Arial" panose="020B0604020202020204" pitchFamily="34" charset="0"/>
                <a:ea typeface="华文中宋" panose="02010600040101010101" pitchFamily="2" charset="-122"/>
                <a:cs typeface="Arial" panose="020B0604020202020204" pitchFamily="34" charset="0"/>
              </a:rPr>
              <a:t>，由青霉胺导致的</a:t>
            </a:r>
            <a:r>
              <a:rPr lang="zh-CN" altLang="en-US" sz="1300" b="1">
                <a:solidFill>
                  <a:schemeClr val="accent3">
                    <a:lumMod val="75000"/>
                  </a:schemeClr>
                </a:solidFill>
                <a:latin typeface="Arial" panose="020B0604020202020204" pitchFamily="34" charset="0"/>
                <a:ea typeface="华文中宋" panose="02010600040101010101" pitchFamily="2" charset="-122"/>
                <a:cs typeface="Arial" panose="020B0604020202020204" pitchFamily="34" charset="0"/>
              </a:rPr>
              <a:t>不良事件大都消失且不再出现</a:t>
            </a:r>
            <a:r>
              <a:rPr lang="en-US" altLang="zh-CN" sz="1300" baseline="30000">
                <a:solidFill>
                  <a:schemeClr val="tx1"/>
                </a:solidFill>
                <a:latin typeface="Arial" panose="020B0604020202020204" pitchFamily="34" charset="0"/>
                <a:ea typeface="华文中宋" panose="02010600040101010101" pitchFamily="2" charset="-122"/>
                <a:cs typeface="Arial" panose="020B0604020202020204" pitchFamily="34" charset="0"/>
              </a:rPr>
              <a:t>3,4</a:t>
            </a:r>
          </a:p>
        </p:txBody>
      </p:sp>
    </p:spTree>
    <p:extLst>
      <p:ext uri="{BB962C8B-B14F-4D97-AF65-F5344CB8AC3E}">
        <p14:creationId xmlns:p14="http://schemas.microsoft.com/office/powerpoint/2010/main" val="262283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3264015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r>
              <a:rPr lang="zh-CN" altLang="en-US" sz="2400" b="1" dirty="0"/>
              <a:t>全球</a:t>
            </a:r>
            <a:r>
              <a:rPr lang="en-US" altLang="zh-CN" sz="2400" b="1" dirty="0"/>
              <a:t>III</a:t>
            </a:r>
            <a:r>
              <a:rPr lang="zh-CN" altLang="en-US" sz="2400" b="1" dirty="0"/>
              <a:t>期</a:t>
            </a:r>
            <a:r>
              <a:rPr lang="en-US" altLang="zh-CN" sz="2400" b="1" dirty="0"/>
              <a:t>RCT</a:t>
            </a:r>
            <a:r>
              <a:rPr lang="zh-CN" altLang="en-US" sz="2400" b="1" dirty="0"/>
              <a:t>研究</a:t>
            </a:r>
            <a:r>
              <a:rPr lang="zh-CN" altLang="en-US" sz="2400" dirty="0"/>
              <a:t>证实，四盐酸曲恩汀片的疗效不劣于青霉胺，</a:t>
            </a:r>
            <a:r>
              <a:rPr lang="zh-CN" altLang="en-US" sz="2400" dirty="0">
                <a:solidFill>
                  <a:srgbClr val="C00000"/>
                </a:solidFill>
              </a:rPr>
              <a:t>对</a:t>
            </a:r>
            <a:r>
              <a:rPr lang="en-US" altLang="zh-CN" sz="2400" dirty="0">
                <a:solidFill>
                  <a:srgbClr val="C00000"/>
                </a:solidFill>
              </a:rPr>
              <a:t>24</a:t>
            </a:r>
            <a:r>
              <a:rPr lang="zh-CN" altLang="en-US" sz="2400" dirty="0">
                <a:solidFill>
                  <a:srgbClr val="C00000"/>
                </a:solidFill>
              </a:rPr>
              <a:t>小时尿铜排泄量的控制更佳</a:t>
            </a:r>
            <a:endParaRPr lang="en-US" sz="2400" dirty="0">
              <a:solidFill>
                <a:srgbClr val="C00000"/>
              </a:solidFill>
              <a:latin typeface="+mn-lt"/>
              <a:ea typeface="+mn-ea"/>
            </a:endParaRP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p:txBody>
          <a:bodyPr/>
          <a:lstStyle/>
          <a:p>
            <a:r>
              <a:rPr lang="zh-CN" altLang="en-US">
                <a:latin typeface="+mn-lt"/>
              </a:rPr>
              <a:t>来源：</a:t>
            </a:r>
            <a:r>
              <a:rPr lang="en-US" altLang="zh-CN">
                <a:latin typeface="+mn-lt"/>
              </a:rPr>
              <a:t>1. </a:t>
            </a:r>
            <a:r>
              <a:rPr lang="en-US" altLang="zh-CN" err="1">
                <a:latin typeface="+mn-lt"/>
              </a:rPr>
              <a:t>Schilsky</a:t>
            </a:r>
            <a:r>
              <a:rPr lang="en-US" altLang="zh-CN">
                <a:latin typeface="+mn-lt"/>
              </a:rPr>
              <a:t> ML, et al. Lancet Gastroenterol Hepatol. 2022 Dec;7(12):1092-1102.</a:t>
            </a:r>
            <a:endParaRPr lang="en-US">
              <a:latin typeface="+mn-lt"/>
            </a:endParaRPr>
          </a:p>
        </p:txBody>
      </p:sp>
      <p:sp>
        <p:nvSpPr>
          <p:cNvPr id="13" name="Rectangle: Top Corners Rounded 12">
            <a:extLst>
              <a:ext uri="{FF2B5EF4-FFF2-40B4-BE49-F238E27FC236}">
                <a16:creationId xmlns:a16="http://schemas.microsoft.com/office/drawing/2014/main" id="{7ABD431D-3918-B053-944D-B6FCDB8E3DEF}"/>
              </a:ext>
            </a:extLst>
          </p:cNvPr>
          <p:cNvSpPr/>
          <p:nvPr/>
        </p:nvSpPr>
        <p:spPr>
          <a:xfrm rot="5400000">
            <a:off x="-365632" y="1580599"/>
            <a:ext cx="1103563" cy="380765"/>
          </a:xfrm>
          <a:prstGeom prst="round2SameRect">
            <a:avLst>
              <a:gd name="adj1" fmla="val 44429"/>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err="1"/>
          </a:p>
        </p:txBody>
      </p:sp>
      <p:sp>
        <p:nvSpPr>
          <p:cNvPr id="17" name="Rectangle: Top Corners Rounded 16">
            <a:extLst>
              <a:ext uri="{FF2B5EF4-FFF2-40B4-BE49-F238E27FC236}">
                <a16:creationId xmlns:a16="http://schemas.microsoft.com/office/drawing/2014/main" id="{9D1D71B4-45FC-7EAB-09DC-56D6183F28B5}"/>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err="1"/>
          </a:p>
        </p:txBody>
      </p:sp>
      <p:sp>
        <p:nvSpPr>
          <p:cNvPr id="18" name="Rectangle: Top Corners Rounded 17">
            <a:extLst>
              <a:ext uri="{FF2B5EF4-FFF2-40B4-BE49-F238E27FC236}">
                <a16:creationId xmlns:a16="http://schemas.microsoft.com/office/drawing/2014/main" id="{677DDDD7-7168-E8D3-E826-D85A72F5A785}"/>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err="1"/>
          </a:p>
        </p:txBody>
      </p:sp>
      <p:sp>
        <p:nvSpPr>
          <p:cNvPr id="4" name="Rectangle: Rounded Corners 3">
            <a:extLst>
              <a:ext uri="{FF2B5EF4-FFF2-40B4-BE49-F238E27FC236}">
                <a16:creationId xmlns:a16="http://schemas.microsoft.com/office/drawing/2014/main" id="{C9314D22-8BCE-387B-539A-986A9A6CD486}"/>
              </a:ext>
            </a:extLst>
          </p:cNvPr>
          <p:cNvSpPr/>
          <p:nvPr/>
        </p:nvSpPr>
        <p:spPr>
          <a:xfrm>
            <a:off x="648224" y="1378286"/>
            <a:ext cx="11075029" cy="4739781"/>
          </a:xfrm>
          <a:prstGeom prst="roundRect">
            <a:avLst>
              <a:gd name="adj" fmla="val 5164"/>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0" rtlCol="0" anchor="t"/>
          <a:lstStyle/>
          <a:p>
            <a:endParaRPr lang="en-US" sz="1600">
              <a:solidFill>
                <a:srgbClr val="169AB4"/>
              </a:solidFill>
              <a:ea typeface="华文中宋" panose="02010600040101010101" pitchFamily="2" charset="-122"/>
            </a:endParaRPr>
          </a:p>
        </p:txBody>
      </p:sp>
      <p:sp>
        <p:nvSpPr>
          <p:cNvPr id="5" name="Rectangle: Top Corners Rounded 4">
            <a:extLst>
              <a:ext uri="{FF2B5EF4-FFF2-40B4-BE49-F238E27FC236}">
                <a16:creationId xmlns:a16="http://schemas.microsoft.com/office/drawing/2014/main" id="{5C945EAF-5035-28FE-99EE-A2ED9A4993E1}"/>
              </a:ext>
            </a:extLst>
          </p:cNvPr>
          <p:cNvSpPr/>
          <p:nvPr/>
        </p:nvSpPr>
        <p:spPr>
          <a:xfrm>
            <a:off x="648225" y="1305141"/>
            <a:ext cx="11075028" cy="607627"/>
          </a:xfrm>
          <a:prstGeom prst="round2SameRect">
            <a:avLst>
              <a:gd name="adj1" fmla="val 42442"/>
              <a:gd name="adj2" fmla="val 0"/>
            </a:avLst>
          </a:prstGeom>
          <a:solidFill>
            <a:schemeClr val="accent1"/>
          </a:solidFill>
          <a:ln w="28575">
            <a:solidFill>
              <a:schemeClr val="accent1"/>
            </a:solid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spcAft>
                <a:spcPts val="300"/>
              </a:spcAft>
              <a:tabLst>
                <a:tab pos="690563" algn="l"/>
              </a:tabLst>
            </a:pPr>
            <a:r>
              <a:rPr lang="zh-CN" altLang="en-US" sz="1600" b="1" dirty="0">
                <a:solidFill>
                  <a:schemeClr val="bg1"/>
                </a:solidFill>
                <a:ea typeface="华文中宋" panose="02010600040101010101" pitchFamily="2" charset="-122"/>
                <a:cs typeface="Noto Sans" panose="020B0502040504020204" pitchFamily="34"/>
              </a:rPr>
              <a:t>全球</a:t>
            </a:r>
            <a:r>
              <a:rPr lang="en-US" altLang="zh-CN" sz="1600" b="1" dirty="0">
                <a:solidFill>
                  <a:schemeClr val="bg1"/>
                </a:solidFill>
                <a:ea typeface="华文中宋" panose="02010600040101010101" pitchFamily="2" charset="-122"/>
                <a:cs typeface="Noto Sans" panose="020B0502040504020204" pitchFamily="34"/>
              </a:rPr>
              <a:t>III</a:t>
            </a:r>
            <a:r>
              <a:rPr lang="zh-CN" altLang="en-US" sz="1600" b="1" dirty="0">
                <a:solidFill>
                  <a:schemeClr val="bg1"/>
                </a:solidFill>
                <a:ea typeface="华文中宋" panose="02010600040101010101" pitchFamily="2" charset="-122"/>
                <a:cs typeface="Noto Sans" panose="020B0502040504020204" pitchFamily="34"/>
              </a:rPr>
              <a:t>期临床试验</a:t>
            </a:r>
            <a:r>
              <a:rPr lang="en-US" altLang="zh-CN" sz="1600" b="1" dirty="0">
                <a:solidFill>
                  <a:schemeClr val="bg1"/>
                </a:solidFill>
                <a:ea typeface="华文中宋" panose="02010600040101010101" pitchFamily="2" charset="-122"/>
                <a:cs typeface="Noto Sans" panose="020B0502040504020204" pitchFamily="34"/>
              </a:rPr>
              <a:t>CHELATE</a:t>
            </a:r>
            <a:r>
              <a:rPr lang="zh-CN" altLang="en-US" sz="1600" b="1" dirty="0">
                <a:solidFill>
                  <a:schemeClr val="bg1"/>
                </a:solidFill>
                <a:ea typeface="华文中宋" panose="02010600040101010101" pitchFamily="2" charset="-122"/>
                <a:cs typeface="Noto Sans" panose="020B0502040504020204" pitchFamily="34"/>
              </a:rPr>
              <a:t>研究结果显示</a:t>
            </a:r>
            <a:r>
              <a:rPr lang="en-US" altLang="zh-CN" sz="1600" b="1" baseline="30000" dirty="0">
                <a:solidFill>
                  <a:schemeClr val="bg1"/>
                </a:solidFill>
                <a:ea typeface="华文中宋" panose="02010600040101010101" pitchFamily="2" charset="-122"/>
                <a:cs typeface="Noto Sans" panose="020B0502040504020204" pitchFamily="34"/>
              </a:rPr>
              <a:t>1</a:t>
            </a:r>
            <a:r>
              <a:rPr lang="en-US" altLang="zh-CN" sz="1600" b="1" dirty="0">
                <a:solidFill>
                  <a:schemeClr val="bg1"/>
                </a:solidFill>
                <a:ea typeface="华文中宋" panose="02010600040101010101" pitchFamily="2" charset="-122"/>
                <a:cs typeface="Noto Sans" panose="020B0502040504020204" pitchFamily="34"/>
              </a:rPr>
              <a:t>: </a:t>
            </a:r>
            <a:r>
              <a:rPr lang="zh-CN" altLang="en-US" sz="1600" b="1" dirty="0">
                <a:solidFill>
                  <a:schemeClr val="bg1"/>
                </a:solidFill>
                <a:ea typeface="华文中宋" panose="02010600040101010101" pitchFamily="2" charset="-122"/>
                <a:cs typeface="Noto Sans" panose="020B0502040504020204" pitchFamily="34"/>
              </a:rPr>
              <a:t>在</a:t>
            </a:r>
            <a:r>
              <a:rPr lang="en-US" altLang="zh-CN" sz="1600" b="1" dirty="0">
                <a:solidFill>
                  <a:schemeClr val="bg1"/>
                </a:solidFill>
                <a:ea typeface="华文中宋" panose="02010600040101010101" pitchFamily="2" charset="-122"/>
                <a:cs typeface="Noto Sans" panose="020B0502040504020204" pitchFamily="34"/>
              </a:rPr>
              <a:t>48</a:t>
            </a:r>
            <a:r>
              <a:rPr lang="zh-CN" altLang="en-US" sz="1600" b="1" dirty="0">
                <a:solidFill>
                  <a:schemeClr val="bg1"/>
                </a:solidFill>
                <a:ea typeface="华文中宋" panose="02010600040101010101" pitchFamily="2" charset="-122"/>
                <a:cs typeface="Noto Sans" panose="020B0502040504020204" pitchFamily="34"/>
              </a:rPr>
              <a:t>周研究时限内，四盐酸曲恩汀片在疗效主要终点指标上非劣效于青霉胺，对次要终点指标</a:t>
            </a:r>
            <a:r>
              <a:rPr lang="en-US" altLang="zh-CN" sz="1600" b="1" dirty="0">
                <a:solidFill>
                  <a:schemeClr val="bg1"/>
                </a:solidFill>
                <a:ea typeface="华文中宋" panose="02010600040101010101" pitchFamily="2" charset="-122"/>
                <a:cs typeface="Noto Sans" panose="020B0502040504020204" pitchFamily="34"/>
              </a:rPr>
              <a:t>24</a:t>
            </a:r>
            <a:r>
              <a:rPr lang="zh-CN" altLang="en-US" sz="1600" b="1" dirty="0">
                <a:solidFill>
                  <a:schemeClr val="bg1"/>
                </a:solidFill>
                <a:ea typeface="华文中宋" panose="02010600040101010101" pitchFamily="2" charset="-122"/>
                <a:cs typeface="Noto Sans" panose="020B0502040504020204" pitchFamily="34"/>
              </a:rPr>
              <a:t>小时尿铜排泄量的控制水平显著优于青霉胺</a:t>
            </a:r>
          </a:p>
        </p:txBody>
      </p:sp>
      <p:sp>
        <p:nvSpPr>
          <p:cNvPr id="14" name="object 10">
            <a:extLst>
              <a:ext uri="{FF2B5EF4-FFF2-40B4-BE49-F238E27FC236}">
                <a16:creationId xmlns:a16="http://schemas.microsoft.com/office/drawing/2014/main" id="{5472C514-BD7D-C44F-B439-1253C8C0FB28}"/>
              </a:ext>
            </a:extLst>
          </p:cNvPr>
          <p:cNvSpPr/>
          <p:nvPr/>
        </p:nvSpPr>
        <p:spPr>
          <a:xfrm>
            <a:off x="844848" y="5274738"/>
            <a:ext cx="10698928" cy="680736"/>
          </a:xfrm>
          <a:custGeom>
            <a:avLst/>
            <a:gdLst/>
            <a:ahLst/>
            <a:cxnLst/>
            <a:rect l="l" t="t" r="r" b="b"/>
            <a:pathLst>
              <a:path w="10384790" h="719454">
                <a:moveTo>
                  <a:pt x="10333240" y="0"/>
                </a:moveTo>
                <a:lnTo>
                  <a:pt x="0" y="0"/>
                </a:lnTo>
                <a:lnTo>
                  <a:pt x="0" y="668032"/>
                </a:lnTo>
                <a:lnTo>
                  <a:pt x="4030" y="688000"/>
                </a:lnTo>
                <a:lnTo>
                  <a:pt x="15022" y="704305"/>
                </a:lnTo>
                <a:lnTo>
                  <a:pt x="31327" y="715297"/>
                </a:lnTo>
                <a:lnTo>
                  <a:pt x="51295" y="719328"/>
                </a:lnTo>
                <a:lnTo>
                  <a:pt x="10384536" y="719328"/>
                </a:lnTo>
                <a:lnTo>
                  <a:pt x="10384536" y="51295"/>
                </a:lnTo>
                <a:lnTo>
                  <a:pt x="10380505" y="31327"/>
                </a:lnTo>
                <a:lnTo>
                  <a:pt x="10369513" y="15022"/>
                </a:lnTo>
                <a:lnTo>
                  <a:pt x="10353208" y="4030"/>
                </a:lnTo>
                <a:lnTo>
                  <a:pt x="10333240" y="0"/>
                </a:lnTo>
                <a:close/>
              </a:path>
            </a:pathLst>
          </a:custGeom>
          <a:solidFill>
            <a:schemeClr val="accent3">
              <a:lumMod val="40000"/>
              <a:lumOff val="60000"/>
            </a:schemeClr>
          </a:solidFill>
        </p:spPr>
        <p:txBody>
          <a:bodyPr wrap="square" lIns="457200" tIns="0" rIns="91440" bIns="0" rtlCol="0" anchor="ctr"/>
          <a:lstStyle/>
          <a:p>
            <a:pPr marL="171450" indent="-171450">
              <a:buFont typeface="Arial" panose="020B0604020202020204" pitchFamily="34" charset="0"/>
              <a:buChar char="•"/>
            </a:pPr>
            <a:r>
              <a:rPr lang="zh-CN" altLang="en-US" sz="1400" b="1" dirty="0"/>
              <a:t>对于前线使用青霉胺的患者，</a:t>
            </a:r>
            <a:r>
              <a:rPr lang="zh-CN" altLang="en-US" sz="1600" b="1" u="sng" dirty="0">
                <a:solidFill>
                  <a:schemeClr val="accent1"/>
                </a:solidFill>
              </a:rPr>
              <a:t>后线换用</a:t>
            </a:r>
            <a:r>
              <a:rPr lang="zh-CN" altLang="en-US" sz="1400" b="1" dirty="0"/>
              <a:t>四盐酸曲恩汀片</a:t>
            </a:r>
            <a:r>
              <a:rPr lang="zh-CN" altLang="en-US" sz="1600" b="1" u="sng" dirty="0">
                <a:solidFill>
                  <a:schemeClr val="accent1"/>
                </a:solidFill>
              </a:rPr>
              <a:t>疗效确切</a:t>
            </a:r>
            <a:r>
              <a:rPr lang="zh-CN" altLang="en-US" sz="1400" b="1" dirty="0"/>
              <a:t>，</a:t>
            </a:r>
            <a:r>
              <a:rPr lang="en-US" altLang="zh-CN" sz="1400" b="1" dirty="0"/>
              <a:t>24</a:t>
            </a:r>
            <a:r>
              <a:rPr lang="zh-CN" altLang="en-US" sz="1400" b="1" dirty="0"/>
              <a:t>小时尿铜排泄量指标较青霉胺组更优</a:t>
            </a:r>
            <a:endParaRPr lang="en-US" altLang="zh-CN" sz="1400" b="1" dirty="0"/>
          </a:p>
          <a:p>
            <a:pPr marL="171450" indent="-171450">
              <a:buFont typeface="Arial" panose="020B0604020202020204" pitchFamily="34" charset="0"/>
              <a:buChar char="•"/>
            </a:pPr>
            <a:r>
              <a:rPr lang="zh-CN" altLang="en-US" sz="1400" b="1" dirty="0"/>
              <a:t>四盐酸曲恩汀片是青霉胺</a:t>
            </a:r>
            <a:r>
              <a:rPr lang="zh-CN" altLang="en-US" sz="1600" b="1" u="sng" dirty="0">
                <a:solidFill>
                  <a:schemeClr val="accent1"/>
                </a:solidFill>
              </a:rPr>
              <a:t>理想的替代药品</a:t>
            </a:r>
            <a:endParaRPr sz="1400" b="1" dirty="0"/>
          </a:p>
        </p:txBody>
      </p:sp>
      <p:grpSp>
        <p:nvGrpSpPr>
          <p:cNvPr id="22" name="Group 21">
            <a:extLst>
              <a:ext uri="{FF2B5EF4-FFF2-40B4-BE49-F238E27FC236}">
                <a16:creationId xmlns:a16="http://schemas.microsoft.com/office/drawing/2014/main" id="{D5A43A4C-E721-AC1C-FB09-D8218452BA1B}"/>
              </a:ext>
            </a:extLst>
          </p:cNvPr>
          <p:cNvGrpSpPr/>
          <p:nvPr/>
        </p:nvGrpSpPr>
        <p:grpSpPr>
          <a:xfrm>
            <a:off x="803576" y="2038448"/>
            <a:ext cx="10741668" cy="619768"/>
            <a:chOff x="803576" y="2047875"/>
            <a:chExt cx="10741668" cy="619768"/>
          </a:xfrm>
        </p:grpSpPr>
        <p:sp>
          <p:nvSpPr>
            <p:cNvPr id="10" name="object 25">
              <a:extLst>
                <a:ext uri="{FF2B5EF4-FFF2-40B4-BE49-F238E27FC236}">
                  <a16:creationId xmlns:a16="http://schemas.microsoft.com/office/drawing/2014/main" id="{56AD2F0E-A443-8D40-7C09-59A27A21990F}"/>
                </a:ext>
              </a:extLst>
            </p:cNvPr>
            <p:cNvSpPr txBox="1"/>
            <p:nvPr/>
          </p:nvSpPr>
          <p:spPr>
            <a:xfrm>
              <a:off x="803576" y="2060016"/>
              <a:ext cx="10740200" cy="607627"/>
            </a:xfrm>
            <a:prstGeom prst="rect">
              <a:avLst/>
            </a:prstGeom>
            <a:solidFill>
              <a:schemeClr val="bg1">
                <a:lumMod val="95000"/>
              </a:schemeClr>
            </a:solidFill>
          </p:spPr>
          <p:txBody>
            <a:bodyPr vert="horz" wrap="square" lIns="182880" tIns="0" rIns="18288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CHELATE </a:t>
              </a:r>
              <a:r>
                <a:rPr kumimoji="0" lang="zh-CN" alt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是一项全球多中心、</a:t>
              </a:r>
              <a:r>
                <a:rPr kumimoji="0" lang="en-US" altLang="zh-CN"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III </a:t>
              </a:r>
              <a:r>
                <a:rPr kumimoji="0" lang="zh-CN" alt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期、随机对照研究，主要终点为非铜蓝蛋白结合铜水平（</a:t>
              </a:r>
              <a:r>
                <a:rPr kumimoji="0" lang="en-US" altLang="zh-CN"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NCC</a:t>
              </a:r>
              <a:r>
                <a:rPr kumimoji="0" lang="zh-CN" alt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），次要终点为 </a:t>
              </a:r>
              <a:r>
                <a:rPr kumimoji="0" lang="en-US" altLang="zh-CN"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24 </a:t>
              </a:r>
              <a:r>
                <a:rPr kumimoji="0" lang="zh-CN" alt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小时尿铜排泄量，分别在患者随机化后第</a:t>
              </a:r>
              <a:r>
                <a:rPr kumimoji="0" lang="en-US" altLang="zh-CN"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24</a:t>
              </a:r>
              <a:r>
                <a:rPr kumimoji="0" lang="zh-CN" alt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周和第</a:t>
              </a:r>
              <a:r>
                <a:rPr kumimoji="0" lang="en-US" altLang="zh-CN"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48</a:t>
              </a:r>
              <a:r>
                <a:rPr kumimoji="0" lang="zh-CN" alt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周（扩展期）进行监测。入组患者为对青霉胺耐受并接受青霉胺治疗至少</a:t>
              </a:r>
              <a:r>
                <a:rPr kumimoji="0" lang="en-US" altLang="zh-CN"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1</a:t>
              </a:r>
              <a:r>
                <a:rPr kumimoji="0" lang="zh-CN" alt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rPr>
                <a:t>年</a:t>
              </a:r>
              <a:endParaRPr kumimoji="0" lang="en-US" sz="1400" i="0" u="none" strike="noStrike" kern="1200" cap="none" spc="0" normalizeH="0" baseline="0" noProof="0">
                <a:ln>
                  <a:noFill/>
                </a:ln>
                <a:effectLst/>
                <a:uLnTx/>
                <a:uFillTx/>
                <a:latin typeface="arial" panose="020B0604020202020204" pitchFamily="34" charset="0"/>
                <a:ea typeface="STZhongsong"/>
                <a:cs typeface="arial" panose="020B0604020202020204" pitchFamily="34" charset="0"/>
              </a:endParaRPr>
            </a:p>
          </p:txBody>
        </p:sp>
        <p:sp>
          <p:nvSpPr>
            <p:cNvPr id="20" name="Half Frame 19">
              <a:extLst>
                <a:ext uri="{FF2B5EF4-FFF2-40B4-BE49-F238E27FC236}">
                  <a16:creationId xmlns:a16="http://schemas.microsoft.com/office/drawing/2014/main" id="{8CA596B7-59D7-5363-2E09-8E6CA60844F9}"/>
                </a:ext>
              </a:extLst>
            </p:cNvPr>
            <p:cNvSpPr/>
            <p:nvPr/>
          </p:nvSpPr>
          <p:spPr>
            <a:xfrm>
              <a:off x="803576" y="2047875"/>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solidFill>
                  <a:schemeClr val="tx1"/>
                </a:solidFill>
              </a:endParaRPr>
            </a:p>
          </p:txBody>
        </p:sp>
        <p:sp>
          <p:nvSpPr>
            <p:cNvPr id="21" name="Half Frame 20">
              <a:extLst>
                <a:ext uri="{FF2B5EF4-FFF2-40B4-BE49-F238E27FC236}">
                  <a16:creationId xmlns:a16="http://schemas.microsoft.com/office/drawing/2014/main" id="{F69AE6E7-521A-0D18-8457-D30C47FD5E14}"/>
                </a:ext>
              </a:extLst>
            </p:cNvPr>
            <p:cNvSpPr/>
            <p:nvPr/>
          </p:nvSpPr>
          <p:spPr>
            <a:xfrm rot="10800000">
              <a:off x="11311771" y="2419243"/>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solidFill>
                  <a:schemeClr val="tx1"/>
                </a:solidFill>
              </a:endParaRPr>
            </a:p>
          </p:txBody>
        </p:sp>
      </p:grpSp>
      <p:grpSp>
        <p:nvGrpSpPr>
          <p:cNvPr id="43" name="Group 42">
            <a:extLst>
              <a:ext uri="{FF2B5EF4-FFF2-40B4-BE49-F238E27FC236}">
                <a16:creationId xmlns:a16="http://schemas.microsoft.com/office/drawing/2014/main" id="{BD7E1A17-EBAC-50B0-50F7-DEF476F17C54}"/>
              </a:ext>
            </a:extLst>
          </p:cNvPr>
          <p:cNvGrpSpPr/>
          <p:nvPr/>
        </p:nvGrpSpPr>
        <p:grpSpPr>
          <a:xfrm>
            <a:off x="755841" y="2648074"/>
            <a:ext cx="3804653" cy="2485712"/>
            <a:chOff x="755841" y="2648074"/>
            <a:chExt cx="2661195" cy="2207984"/>
          </a:xfrm>
        </p:grpSpPr>
        <p:pic>
          <p:nvPicPr>
            <p:cNvPr id="26" name="Picture 25">
              <a:extLst>
                <a:ext uri="{FF2B5EF4-FFF2-40B4-BE49-F238E27FC236}">
                  <a16:creationId xmlns:a16="http://schemas.microsoft.com/office/drawing/2014/main" id="{D96934AC-12E8-A565-9760-686E5CD7CA79}"/>
                </a:ext>
              </a:extLst>
            </p:cNvPr>
            <p:cNvPicPr>
              <a:picLocks noChangeAspect="1"/>
            </p:cNvPicPr>
            <p:nvPr/>
          </p:nvPicPr>
          <p:blipFill rotWithShape="1">
            <a:blip r:embed="rId5"/>
            <a:srcRect r="49142" b="2487"/>
            <a:stretch/>
          </p:blipFill>
          <p:spPr>
            <a:xfrm>
              <a:off x="755841" y="2648074"/>
              <a:ext cx="2661195" cy="1945813"/>
            </a:xfrm>
            <a:prstGeom prst="rect">
              <a:avLst/>
            </a:prstGeom>
          </p:spPr>
        </p:pic>
        <p:pic>
          <p:nvPicPr>
            <p:cNvPr id="28" name="Picture 27">
              <a:extLst>
                <a:ext uri="{FF2B5EF4-FFF2-40B4-BE49-F238E27FC236}">
                  <a16:creationId xmlns:a16="http://schemas.microsoft.com/office/drawing/2014/main" id="{E74BB208-BFBD-1672-4425-CA587E1E4A87}"/>
                </a:ext>
              </a:extLst>
            </p:cNvPr>
            <p:cNvPicPr>
              <a:picLocks noChangeAspect="1"/>
            </p:cNvPicPr>
            <p:nvPr/>
          </p:nvPicPr>
          <p:blipFill rotWithShape="1">
            <a:blip r:embed="rId6"/>
            <a:srcRect l="54886"/>
            <a:stretch/>
          </p:blipFill>
          <p:spPr>
            <a:xfrm>
              <a:off x="1037049" y="4616798"/>
              <a:ext cx="2262857" cy="239260"/>
            </a:xfrm>
            <a:prstGeom prst="rect">
              <a:avLst/>
            </a:prstGeom>
          </p:spPr>
        </p:pic>
      </p:grpSp>
      <p:grpSp>
        <p:nvGrpSpPr>
          <p:cNvPr id="44" name="Group 43">
            <a:extLst>
              <a:ext uri="{FF2B5EF4-FFF2-40B4-BE49-F238E27FC236}">
                <a16:creationId xmlns:a16="http://schemas.microsoft.com/office/drawing/2014/main" id="{42192DDE-BF1D-3C89-8425-4F64061504AC}"/>
              </a:ext>
            </a:extLst>
          </p:cNvPr>
          <p:cNvGrpSpPr/>
          <p:nvPr/>
        </p:nvGrpSpPr>
        <p:grpSpPr>
          <a:xfrm>
            <a:off x="6284421" y="2679923"/>
            <a:ext cx="3714905" cy="2459919"/>
            <a:chOff x="3390745" y="2648075"/>
            <a:chExt cx="2598420" cy="2185072"/>
          </a:xfrm>
        </p:grpSpPr>
        <p:pic>
          <p:nvPicPr>
            <p:cNvPr id="40" name="Picture 39">
              <a:extLst>
                <a:ext uri="{FF2B5EF4-FFF2-40B4-BE49-F238E27FC236}">
                  <a16:creationId xmlns:a16="http://schemas.microsoft.com/office/drawing/2014/main" id="{5FAB2581-F661-7DA1-252B-5A565F9ED31A}"/>
                </a:ext>
              </a:extLst>
            </p:cNvPr>
            <p:cNvPicPr>
              <a:picLocks noChangeAspect="1"/>
            </p:cNvPicPr>
            <p:nvPr/>
          </p:nvPicPr>
          <p:blipFill rotWithShape="1">
            <a:blip r:embed="rId5"/>
            <a:srcRect l="50032" r="310"/>
            <a:stretch/>
          </p:blipFill>
          <p:spPr>
            <a:xfrm>
              <a:off x="3390745" y="2648075"/>
              <a:ext cx="2598420" cy="1965101"/>
            </a:xfrm>
            <a:prstGeom prst="rect">
              <a:avLst/>
            </a:prstGeom>
          </p:spPr>
        </p:pic>
        <p:pic>
          <p:nvPicPr>
            <p:cNvPr id="41" name="Picture 40">
              <a:extLst>
                <a:ext uri="{FF2B5EF4-FFF2-40B4-BE49-F238E27FC236}">
                  <a16:creationId xmlns:a16="http://schemas.microsoft.com/office/drawing/2014/main" id="{B4839F59-8F31-FFDF-56BA-EA4CB0607F00}"/>
                </a:ext>
              </a:extLst>
            </p:cNvPr>
            <p:cNvPicPr>
              <a:picLocks noChangeAspect="1"/>
            </p:cNvPicPr>
            <p:nvPr/>
          </p:nvPicPr>
          <p:blipFill rotWithShape="1">
            <a:blip r:embed="rId6"/>
            <a:srcRect l="54886"/>
            <a:stretch/>
          </p:blipFill>
          <p:spPr>
            <a:xfrm>
              <a:off x="3703644" y="4593887"/>
              <a:ext cx="2285521" cy="239260"/>
            </a:xfrm>
            <a:prstGeom prst="rect">
              <a:avLst/>
            </a:prstGeom>
          </p:spPr>
        </p:pic>
      </p:grpSp>
      <p:sp>
        <p:nvSpPr>
          <p:cNvPr id="19" name="object 10">
            <a:extLst>
              <a:ext uri="{FF2B5EF4-FFF2-40B4-BE49-F238E27FC236}">
                <a16:creationId xmlns:a16="http://schemas.microsoft.com/office/drawing/2014/main" id="{2EEDE882-6A30-2A90-9795-A09E336501B1}"/>
              </a:ext>
            </a:extLst>
          </p:cNvPr>
          <p:cNvSpPr/>
          <p:nvPr/>
        </p:nvSpPr>
        <p:spPr>
          <a:xfrm>
            <a:off x="803576" y="5107994"/>
            <a:ext cx="462658" cy="561428"/>
          </a:xfrm>
          <a:prstGeom prst="rect">
            <a:avLst/>
          </a:prstGeom>
          <a:blipFill>
            <a:blip r:embed="rId7" cstate="print"/>
            <a:stretch>
              <a:fillRect/>
            </a:stretch>
          </a:blipFill>
        </p:spPr>
        <p:txBody>
          <a:bodyPr wrap="square" lIns="0" tIns="0" rIns="0" bIns="0" rtlCol="0"/>
          <a:lstStyle/>
          <a:p>
            <a:endParaRPr/>
          </a:p>
        </p:txBody>
      </p:sp>
      <p:sp>
        <p:nvSpPr>
          <p:cNvPr id="9" name="Speech Bubble: Rectangle 8">
            <a:extLst>
              <a:ext uri="{FF2B5EF4-FFF2-40B4-BE49-F238E27FC236}">
                <a16:creationId xmlns:a16="http://schemas.microsoft.com/office/drawing/2014/main" id="{34CF2BA9-892D-F62F-68EF-A0EC279FAAE0}"/>
              </a:ext>
            </a:extLst>
          </p:cNvPr>
          <p:cNvSpPr/>
          <p:nvPr/>
        </p:nvSpPr>
        <p:spPr>
          <a:xfrm>
            <a:off x="4529706" y="2973771"/>
            <a:ext cx="1524268" cy="1815915"/>
          </a:xfrm>
          <a:prstGeom prst="wedgeRectCallout">
            <a:avLst>
              <a:gd name="adj1" fmla="val -64442"/>
              <a:gd name="adj2" fmla="val -21461"/>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nchorCtr="0"/>
          <a:lstStyle/>
          <a:p>
            <a:r>
              <a:rPr lang="zh-CN" altLang="en-US" sz="1300" dirty="0">
                <a:solidFill>
                  <a:schemeClr val="tx1"/>
                </a:solidFill>
                <a:latin typeface="Arial" panose="020B0604020202020204" pitchFamily="34" charset="0"/>
                <a:ea typeface="华文中宋" panose="02010600040101010101" pitchFamily="2" charset="-122"/>
                <a:cs typeface="Arial" panose="020B0604020202020204" pitchFamily="34" charset="0"/>
              </a:rPr>
              <a:t>研究时限内，四盐酸曲恩汀组在主要终点指标非铜蓝蛋白结合铜水平上</a:t>
            </a:r>
            <a:r>
              <a:rPr lang="zh-CN" altLang="en-US" sz="1300" b="1" u="sng" dirty="0">
                <a:solidFill>
                  <a:srgbClr val="C00000"/>
                </a:solidFill>
                <a:latin typeface="Arial" panose="020B0604020202020204" pitchFamily="34" charset="0"/>
                <a:ea typeface="华文中宋" panose="02010600040101010101" pitchFamily="2" charset="-122"/>
                <a:cs typeface="Arial" panose="020B0604020202020204" pitchFamily="34" charset="0"/>
              </a:rPr>
              <a:t>非劣效于</a:t>
            </a:r>
            <a:r>
              <a:rPr lang="zh-CN" altLang="en-US" sz="1300" dirty="0">
                <a:solidFill>
                  <a:schemeClr val="tx1"/>
                </a:solidFill>
                <a:latin typeface="Arial" panose="020B0604020202020204" pitchFamily="34" charset="0"/>
                <a:ea typeface="华文中宋" panose="02010600040101010101" pitchFamily="2" charset="-122"/>
                <a:cs typeface="Arial" panose="020B0604020202020204" pitchFamily="34" charset="0"/>
              </a:rPr>
              <a:t>青霉胺，未达到预先设定的非劣边界值（</a:t>
            </a:r>
            <a:r>
              <a:rPr lang="en-US" altLang="zh-CN" sz="1300" dirty="0">
                <a:solidFill>
                  <a:schemeClr val="tx1"/>
                </a:solidFill>
                <a:latin typeface="Arial" panose="020B0604020202020204" pitchFamily="34" charset="0"/>
                <a:ea typeface="华文中宋" panose="02010600040101010101" pitchFamily="2" charset="-122"/>
                <a:cs typeface="Arial" panose="020B0604020202020204" pitchFamily="34" charset="0"/>
              </a:rPr>
              <a:t>-50µg/L</a:t>
            </a:r>
            <a:r>
              <a:rPr lang="zh-CN" altLang="en-US" sz="1300" dirty="0">
                <a:solidFill>
                  <a:schemeClr val="tx1"/>
                </a:solidFill>
                <a:latin typeface="Arial" panose="020B0604020202020204" pitchFamily="34" charset="0"/>
                <a:ea typeface="华文中宋" panose="02010600040101010101" pitchFamily="2" charset="-122"/>
                <a:cs typeface="Arial" panose="020B0604020202020204" pitchFamily="34" charset="0"/>
              </a:rPr>
              <a:t>）</a:t>
            </a:r>
            <a:endParaRPr lang="en-US" sz="1300" dirty="0">
              <a:solidFill>
                <a:schemeClr val="tx1"/>
              </a:solidFill>
              <a:latin typeface="Arial" panose="020B0604020202020204" pitchFamily="34" charset="0"/>
              <a:ea typeface="华文中宋" panose="02010600040101010101" pitchFamily="2" charset="-122"/>
              <a:cs typeface="Arial" panose="020B0604020202020204" pitchFamily="34" charset="0"/>
            </a:endParaRPr>
          </a:p>
        </p:txBody>
      </p:sp>
      <p:sp>
        <p:nvSpPr>
          <p:cNvPr id="23" name="Speech Bubble: Rectangle 22">
            <a:extLst>
              <a:ext uri="{FF2B5EF4-FFF2-40B4-BE49-F238E27FC236}">
                <a16:creationId xmlns:a16="http://schemas.microsoft.com/office/drawing/2014/main" id="{523974E3-164E-D19A-7B5C-6868E28FFF04}"/>
              </a:ext>
            </a:extLst>
          </p:cNvPr>
          <p:cNvSpPr/>
          <p:nvPr/>
        </p:nvSpPr>
        <p:spPr>
          <a:xfrm>
            <a:off x="10174151" y="2973771"/>
            <a:ext cx="1369625" cy="1815916"/>
          </a:xfrm>
          <a:prstGeom prst="wedgeRectCallout">
            <a:avLst>
              <a:gd name="adj1" fmla="val -64442"/>
              <a:gd name="adj2" fmla="val -21461"/>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nchorCtr="0"/>
          <a:lstStyle/>
          <a:p>
            <a:r>
              <a:rPr lang="zh-CN" altLang="en-US" sz="1300" dirty="0">
                <a:solidFill>
                  <a:schemeClr val="tx1"/>
                </a:solidFill>
                <a:latin typeface="Arial" panose="020B0604020202020204" pitchFamily="34" charset="0"/>
                <a:ea typeface="华文中宋" panose="02010600040101010101" pitchFamily="2" charset="-122"/>
                <a:cs typeface="Arial" panose="020B0604020202020204" pitchFamily="34" charset="0"/>
              </a:rPr>
              <a:t>第</a:t>
            </a:r>
            <a:r>
              <a:rPr lang="en-AU" sz="1300" dirty="0">
                <a:solidFill>
                  <a:schemeClr val="tx1"/>
                </a:solidFill>
                <a:latin typeface="Arial" panose="020B0604020202020204" pitchFamily="34" charset="0"/>
                <a:ea typeface="华文中宋" panose="02010600040101010101" pitchFamily="2" charset="-122"/>
                <a:cs typeface="Arial" panose="020B0604020202020204" pitchFamily="34" charset="0"/>
              </a:rPr>
              <a:t>24</a:t>
            </a:r>
            <a:r>
              <a:rPr lang="zh-CN" altLang="en-US" sz="1300" dirty="0">
                <a:solidFill>
                  <a:schemeClr val="tx1"/>
                </a:solidFill>
                <a:latin typeface="Arial" panose="020B0604020202020204" pitchFamily="34" charset="0"/>
                <a:ea typeface="华文中宋" panose="02010600040101010101" pitchFamily="2" charset="-122"/>
                <a:cs typeface="Arial" panose="020B0604020202020204" pitchFamily="34" charset="0"/>
              </a:rPr>
              <a:t>周四盐酸曲恩汀组</a:t>
            </a:r>
            <a:r>
              <a:rPr lang="en-AU" sz="1300" dirty="0">
                <a:solidFill>
                  <a:schemeClr val="tx1"/>
                </a:solidFill>
                <a:latin typeface="Arial" panose="020B0604020202020204" pitchFamily="34" charset="0"/>
                <a:ea typeface="华文中宋" panose="02010600040101010101" pitchFamily="2" charset="-122"/>
                <a:cs typeface="Arial" panose="020B0604020202020204" pitchFamily="34" charset="0"/>
              </a:rPr>
              <a:t>24</a:t>
            </a:r>
            <a:r>
              <a:rPr lang="zh-CN" altLang="en-US" sz="1300" dirty="0">
                <a:solidFill>
                  <a:schemeClr val="tx1"/>
                </a:solidFill>
                <a:latin typeface="Arial" panose="020B0604020202020204" pitchFamily="34" charset="0"/>
                <a:ea typeface="华文中宋" panose="02010600040101010101" pitchFamily="2" charset="-122"/>
                <a:cs typeface="Arial" panose="020B0604020202020204" pitchFamily="34" charset="0"/>
              </a:rPr>
              <a:t>小时尿铜排泄量水平</a:t>
            </a:r>
            <a:r>
              <a:rPr lang="zh-CN" altLang="en-US" sz="1300" b="1" u="sng" dirty="0">
                <a:solidFill>
                  <a:srgbClr val="C00000"/>
                </a:solidFill>
                <a:latin typeface="Arial" panose="020B0604020202020204" pitchFamily="34" charset="0"/>
                <a:ea typeface="华文中宋" panose="02010600040101010101" pitchFamily="2" charset="-122"/>
                <a:cs typeface="Arial" panose="020B0604020202020204" pitchFamily="34" charset="0"/>
              </a:rPr>
              <a:t>显著低于</a:t>
            </a:r>
            <a:r>
              <a:rPr lang="zh-CN" altLang="en-US" sz="1300" dirty="0">
                <a:solidFill>
                  <a:schemeClr val="tx1"/>
                </a:solidFill>
                <a:latin typeface="Arial" panose="020B0604020202020204" pitchFamily="34" charset="0"/>
                <a:ea typeface="华文中宋" panose="02010600040101010101" pitchFamily="2" charset="-122"/>
                <a:cs typeface="Arial" panose="020B0604020202020204" pitchFamily="34" charset="0"/>
              </a:rPr>
              <a:t>青霉胺组，组间差距为</a:t>
            </a:r>
            <a:r>
              <a:rPr lang="en-AU" sz="1300" dirty="0">
                <a:solidFill>
                  <a:schemeClr val="tx1"/>
                </a:solidFill>
                <a:latin typeface="Arial" panose="020B0604020202020204" pitchFamily="34" charset="0"/>
                <a:ea typeface="华文中宋" panose="02010600040101010101" pitchFamily="2" charset="-122"/>
                <a:cs typeface="Arial" panose="020B0604020202020204" pitchFamily="34" charset="0"/>
              </a:rPr>
              <a:t>237.5µg/24h</a:t>
            </a:r>
            <a:endParaRPr lang="en-US" sz="1300" dirty="0">
              <a:solidFill>
                <a:schemeClr val="tx1"/>
              </a:solidFill>
              <a:latin typeface="Arial" panose="020B0604020202020204" pitchFamily="34" charset="0"/>
              <a:ea typeface="华文中宋" panose="02010600040101010101" pitchFamily="2" charset="-122"/>
              <a:cs typeface="Arial" panose="020B0604020202020204" pitchFamily="34" charset="0"/>
            </a:endParaRPr>
          </a:p>
        </p:txBody>
      </p:sp>
      <p:sp>
        <p:nvSpPr>
          <p:cNvPr id="7" name="Rectangle: Top Corners Rounded 29">
            <a:extLst>
              <a:ext uri="{FF2B5EF4-FFF2-40B4-BE49-F238E27FC236}">
                <a16:creationId xmlns:a16="http://schemas.microsoft.com/office/drawing/2014/main" id="{70560811-3145-10DC-7246-BD49F6E60BBC}"/>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8" name="Rectangle: Top Corners Rounded 40">
            <a:extLst>
              <a:ext uri="{FF2B5EF4-FFF2-40B4-BE49-F238E27FC236}">
                <a16:creationId xmlns:a16="http://schemas.microsoft.com/office/drawing/2014/main" id="{15377A56-6F20-60F5-1305-889753FA99B9}"/>
              </a:ext>
            </a:extLst>
          </p:cNvPr>
          <p:cNvSpPr/>
          <p:nvPr/>
        </p:nvSpPr>
        <p:spPr>
          <a:xfrm rot="5400000">
            <a:off x="-235516" y="3608368"/>
            <a:ext cx="843329" cy="380765"/>
          </a:xfrm>
          <a:prstGeom prst="round2SameRect">
            <a:avLst>
              <a:gd name="adj1" fmla="val 39092"/>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6" name="object 4">
            <a:extLst>
              <a:ext uri="{FF2B5EF4-FFF2-40B4-BE49-F238E27FC236}">
                <a16:creationId xmlns:a16="http://schemas.microsoft.com/office/drawing/2014/main" id="{0D9868C5-4CAE-6C91-D992-A04F951F0D71}"/>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5</a:t>
            </a:r>
            <a:endParaRPr sz="1000" b="1">
              <a:solidFill>
                <a:schemeClr val="bg1"/>
              </a:solidFill>
            </a:endParaRPr>
          </a:p>
        </p:txBody>
      </p:sp>
    </p:spTree>
    <p:extLst>
      <p:ext uri="{BB962C8B-B14F-4D97-AF65-F5344CB8AC3E}">
        <p14:creationId xmlns:p14="http://schemas.microsoft.com/office/powerpoint/2010/main" val="27722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672323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r>
              <a:rPr lang="zh-CN" altLang="en-US" sz="2400" b="1" dirty="0"/>
              <a:t>曲恩汀作为一种全球公认的</a:t>
            </a:r>
            <a:r>
              <a:rPr lang="zh-CN" altLang="en-US" sz="2400" dirty="0"/>
              <a:t>威尔逊病</a:t>
            </a:r>
            <a:r>
              <a:rPr lang="zh-CN" altLang="en-US" sz="2400" b="1" dirty="0"/>
              <a:t>疗法</a:t>
            </a:r>
            <a:r>
              <a:rPr lang="zh-CN" altLang="en-US" sz="2400" dirty="0"/>
              <a:t>已有五十</a:t>
            </a:r>
            <a:r>
              <a:rPr lang="zh-CN" altLang="en-US" sz="2400" b="1" dirty="0"/>
              <a:t>多年历史，其疗效在临床实践中得到临床广泛认可</a:t>
            </a:r>
            <a:r>
              <a:rPr lang="zh-CN" altLang="en-US" sz="2400" dirty="0"/>
              <a:t>；</a:t>
            </a:r>
            <a:r>
              <a:rPr lang="zh-CN" altLang="en-US" sz="2400" b="1" dirty="0"/>
              <a:t>真实世界研究证明，</a:t>
            </a:r>
            <a:r>
              <a:rPr lang="zh-CN" altLang="en-US" sz="2400" b="1" dirty="0">
                <a:solidFill>
                  <a:srgbClr val="C00000"/>
                </a:solidFill>
              </a:rPr>
              <a:t>四盐酸</a:t>
            </a:r>
            <a:r>
              <a:rPr lang="zh-CN" altLang="en-US" sz="2400" dirty="0">
                <a:solidFill>
                  <a:srgbClr val="C00000"/>
                </a:solidFill>
              </a:rPr>
              <a:t>曲恩汀片长期疗效优于其他螯合剂</a:t>
            </a:r>
            <a:endParaRPr lang="en-US" sz="2400" dirty="0">
              <a:solidFill>
                <a:srgbClr val="C00000"/>
              </a:solidFill>
              <a:ea typeface="+mn-ea"/>
            </a:endParaRP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p:txBody>
          <a:bodyPr/>
          <a:lstStyle/>
          <a:p>
            <a:r>
              <a:rPr lang="zh-CN" altLang="en-US">
                <a:latin typeface="+mj-lt"/>
              </a:rPr>
              <a:t>备注：* 二巯基丙磺酸钠未获批治疗威尔逊病，仅获批用于治疗急性或慢性金属中毒</a:t>
            </a:r>
            <a:endParaRPr lang="en-US" altLang="zh-CN">
              <a:latin typeface="+mj-lt"/>
            </a:endParaRPr>
          </a:p>
          <a:p>
            <a:r>
              <a:rPr lang="zh-CN" altLang="en-US">
                <a:latin typeface="+mj-lt"/>
              </a:rPr>
              <a:t>来源：</a:t>
            </a:r>
            <a:r>
              <a:rPr lang="en-US" altLang="zh-CN">
                <a:latin typeface="+mj-lt"/>
              </a:rPr>
              <a:t>1. </a:t>
            </a:r>
            <a:r>
              <a:rPr lang="en-US" altLang="zh-CN" err="1">
                <a:latin typeface="+mj-lt"/>
              </a:rPr>
              <a:t>Woimant</a:t>
            </a:r>
            <a:r>
              <a:rPr lang="en-US" altLang="zh-CN">
                <a:latin typeface="+mj-lt"/>
              </a:rPr>
              <a:t> F, et al. J Clin Med. 2022 Jul 8;11(14):3975.</a:t>
            </a:r>
            <a:r>
              <a:rPr lang="zh-CN" altLang="en-US">
                <a:latin typeface="+mj-lt"/>
              </a:rPr>
              <a:t>；</a:t>
            </a:r>
            <a:r>
              <a:rPr lang="en-US" altLang="zh-CN">
                <a:latin typeface="+mj-lt"/>
              </a:rPr>
              <a:t>2. Zhou XX, et al. J Clin </a:t>
            </a:r>
            <a:r>
              <a:rPr lang="en-US" altLang="zh-CN" err="1">
                <a:latin typeface="+mj-lt"/>
              </a:rPr>
              <a:t>Neurosci</a:t>
            </a:r>
            <a:r>
              <a:rPr lang="en-US" altLang="zh-CN">
                <a:latin typeface="+mj-lt"/>
              </a:rPr>
              <a:t>. 2020 Nov;81:448-454.</a:t>
            </a:r>
            <a:r>
              <a:rPr lang="zh-CN" altLang="en-US">
                <a:latin typeface="+mj-lt"/>
              </a:rPr>
              <a:t>；</a:t>
            </a:r>
            <a:r>
              <a:rPr lang="en-US" altLang="zh-CN">
                <a:latin typeface="+mj-lt"/>
              </a:rPr>
              <a:t>3. </a:t>
            </a:r>
            <a:r>
              <a:rPr lang="zh-CN" altLang="en-US">
                <a:latin typeface="+mj-lt"/>
              </a:rPr>
              <a:t>杨任民</a:t>
            </a:r>
            <a:r>
              <a:rPr lang="en-US" altLang="zh-CN">
                <a:latin typeface="+mj-lt"/>
              </a:rPr>
              <a:t>, </a:t>
            </a:r>
            <a:r>
              <a:rPr lang="zh-CN" altLang="en-US">
                <a:latin typeface="+mj-lt"/>
              </a:rPr>
              <a:t>等</a:t>
            </a:r>
            <a:r>
              <a:rPr lang="en-US" altLang="zh-CN">
                <a:latin typeface="+mj-lt"/>
              </a:rPr>
              <a:t>. 1206</a:t>
            </a:r>
            <a:r>
              <a:rPr lang="zh-CN" altLang="en-US">
                <a:latin typeface="+mj-lt"/>
              </a:rPr>
              <a:t>例肝豆状核变性青霉胺或二巯丙磺酸初始治疗的再检讨</a:t>
            </a:r>
            <a:r>
              <a:rPr lang="en-US" altLang="zh-CN">
                <a:latin typeface="+mj-lt"/>
              </a:rPr>
              <a:t>[C]</a:t>
            </a:r>
            <a:r>
              <a:rPr lang="zh-CN" altLang="en-US">
                <a:latin typeface="+mj-lt"/>
              </a:rPr>
              <a:t>安徽中医学院神经病学研究所附属医院</a:t>
            </a:r>
            <a:r>
              <a:rPr lang="en-US" altLang="zh-CN">
                <a:latin typeface="+mj-lt"/>
              </a:rPr>
              <a:t>. 2012.</a:t>
            </a:r>
            <a:endParaRPr lang="en-US">
              <a:latin typeface="+mj-lt"/>
            </a:endParaRPr>
          </a:p>
        </p:txBody>
      </p:sp>
      <p:sp>
        <p:nvSpPr>
          <p:cNvPr id="13" name="Rectangle: Top Corners Rounded 12">
            <a:extLst>
              <a:ext uri="{FF2B5EF4-FFF2-40B4-BE49-F238E27FC236}">
                <a16:creationId xmlns:a16="http://schemas.microsoft.com/office/drawing/2014/main" id="{7ABD431D-3918-B053-944D-B6FCDB8E3DEF}"/>
              </a:ext>
            </a:extLst>
          </p:cNvPr>
          <p:cNvSpPr/>
          <p:nvPr/>
        </p:nvSpPr>
        <p:spPr>
          <a:xfrm rot="5400000">
            <a:off x="-365632" y="1580599"/>
            <a:ext cx="1103563" cy="380765"/>
          </a:xfrm>
          <a:prstGeom prst="round2SameRect">
            <a:avLst>
              <a:gd name="adj1" fmla="val 44429"/>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latin typeface="+mj-lt"/>
              </a:rPr>
              <a:t>基本信息</a:t>
            </a:r>
            <a:endParaRPr lang="en-US" sz="1400" b="1" err="1">
              <a:latin typeface="+mj-lt"/>
            </a:endParaRPr>
          </a:p>
        </p:txBody>
      </p:sp>
      <p:sp>
        <p:nvSpPr>
          <p:cNvPr id="17" name="Rectangle: Top Corners Rounded 16">
            <a:extLst>
              <a:ext uri="{FF2B5EF4-FFF2-40B4-BE49-F238E27FC236}">
                <a16:creationId xmlns:a16="http://schemas.microsoft.com/office/drawing/2014/main" id="{9D1D71B4-45FC-7EAB-09DC-56D6183F28B5}"/>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latin typeface="+mj-lt"/>
              </a:rPr>
              <a:t>创新性</a:t>
            </a:r>
            <a:endParaRPr lang="en-US" sz="1400" b="1" err="1">
              <a:latin typeface="+mj-lt"/>
            </a:endParaRPr>
          </a:p>
        </p:txBody>
      </p:sp>
      <p:sp>
        <p:nvSpPr>
          <p:cNvPr id="18" name="Rectangle: Top Corners Rounded 17">
            <a:extLst>
              <a:ext uri="{FF2B5EF4-FFF2-40B4-BE49-F238E27FC236}">
                <a16:creationId xmlns:a16="http://schemas.microsoft.com/office/drawing/2014/main" id="{677DDDD7-7168-E8D3-E826-D85A72F5A785}"/>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latin typeface="+mj-lt"/>
              </a:rPr>
              <a:t>公平性</a:t>
            </a:r>
            <a:endParaRPr lang="en-US" sz="1400" b="1" err="1">
              <a:latin typeface="+mj-lt"/>
            </a:endParaRPr>
          </a:p>
        </p:txBody>
      </p:sp>
      <p:sp>
        <p:nvSpPr>
          <p:cNvPr id="4" name="Rectangle: Rounded Corners 3">
            <a:extLst>
              <a:ext uri="{FF2B5EF4-FFF2-40B4-BE49-F238E27FC236}">
                <a16:creationId xmlns:a16="http://schemas.microsoft.com/office/drawing/2014/main" id="{C9314D22-8BCE-387B-539A-986A9A6CD486}"/>
              </a:ext>
            </a:extLst>
          </p:cNvPr>
          <p:cNvSpPr/>
          <p:nvPr/>
        </p:nvSpPr>
        <p:spPr>
          <a:xfrm>
            <a:off x="648224" y="1378286"/>
            <a:ext cx="11075029" cy="4739781"/>
          </a:xfrm>
          <a:prstGeom prst="roundRect">
            <a:avLst>
              <a:gd name="adj" fmla="val 5164"/>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182880" tIns="45720" rIns="91440" bIns="0" rtlCol="0" anchor="t"/>
          <a:lstStyle/>
          <a:p>
            <a:endParaRPr lang="en-US" sz="1600">
              <a:solidFill>
                <a:srgbClr val="169AB4"/>
              </a:solidFill>
              <a:latin typeface="+mj-lt"/>
              <a:ea typeface="华文中宋" panose="02010600040101010101" pitchFamily="2" charset="-122"/>
            </a:endParaRPr>
          </a:p>
        </p:txBody>
      </p:sp>
      <p:sp>
        <p:nvSpPr>
          <p:cNvPr id="5" name="Rectangle: Top Corners Rounded 4">
            <a:extLst>
              <a:ext uri="{FF2B5EF4-FFF2-40B4-BE49-F238E27FC236}">
                <a16:creationId xmlns:a16="http://schemas.microsoft.com/office/drawing/2014/main" id="{5C945EAF-5035-28FE-99EE-A2ED9A4993E1}"/>
              </a:ext>
            </a:extLst>
          </p:cNvPr>
          <p:cNvSpPr/>
          <p:nvPr/>
        </p:nvSpPr>
        <p:spPr>
          <a:xfrm>
            <a:off x="648225" y="1305141"/>
            <a:ext cx="11075028" cy="607627"/>
          </a:xfrm>
          <a:prstGeom prst="round2SameRect">
            <a:avLst>
              <a:gd name="adj1" fmla="val 42442"/>
              <a:gd name="adj2" fmla="val 0"/>
            </a:avLst>
          </a:prstGeom>
          <a:solidFill>
            <a:schemeClr val="accent1"/>
          </a:solidFill>
          <a:ln w="28575">
            <a:solidFill>
              <a:schemeClr val="accent1"/>
            </a:solidFill>
          </a:ln>
        </p:spPr>
        <p:style>
          <a:lnRef idx="0">
            <a:schemeClr val="accent1"/>
          </a:lnRef>
          <a:fillRef idx="1">
            <a:schemeClr val="accent1"/>
          </a:fillRef>
          <a:effectRef idx="0">
            <a:srgbClr val="000000"/>
          </a:effectRef>
          <a:fontRef idx="minor">
            <a:schemeClr val="lt1"/>
          </a:fontRef>
        </p:style>
        <p:txBody>
          <a:bodyPr rot="0" spcFirstLastPara="0" vertOverflow="overflow" horzOverflow="overflow" vert="horz" wrap="square" lIns="91440" tIns="0" rIns="91440" bIns="45720" numCol="1" spcCol="0" rtlCol="0" fromWordArt="0" anchor="ctr" anchorCtr="0" forceAA="0" compatLnSpc="1">
            <a:prstTxWarp prst="textNoShape">
              <a:avLst/>
            </a:prstTxWarp>
            <a:noAutofit/>
          </a:bodyPr>
          <a:lstStyle/>
          <a:p>
            <a:pPr algn="ctr">
              <a:spcAft>
                <a:spcPts val="300"/>
              </a:spcAft>
              <a:tabLst>
                <a:tab pos="690563" algn="l"/>
              </a:tabLst>
            </a:pPr>
            <a:r>
              <a:rPr lang="zh-CN" altLang="en-US" sz="1600" b="1" dirty="0">
                <a:solidFill>
                  <a:schemeClr val="bg1"/>
                </a:solidFill>
                <a:latin typeface="+mj-lt"/>
                <a:ea typeface="华文中宋" panose="02010600040101010101" pitchFamily="2" charset="-122"/>
                <a:cs typeface="Noto Sans" panose="020B0502040504020204" pitchFamily="34"/>
              </a:rPr>
              <a:t>真实世界研究显示：</a:t>
            </a:r>
            <a:endParaRPr lang="en-US" altLang="zh-CN" sz="1600" b="1" dirty="0">
              <a:solidFill>
                <a:schemeClr val="bg1"/>
              </a:solidFill>
              <a:latin typeface="+mj-lt"/>
              <a:ea typeface="华文中宋" panose="02010600040101010101" pitchFamily="2" charset="-122"/>
              <a:cs typeface="Noto Sans" panose="020B0502040504020204" pitchFamily="34"/>
            </a:endParaRPr>
          </a:p>
          <a:p>
            <a:pPr algn="ctr">
              <a:spcAft>
                <a:spcPts val="300"/>
              </a:spcAft>
              <a:tabLst>
                <a:tab pos="690563" algn="l"/>
              </a:tabLst>
            </a:pPr>
            <a:r>
              <a:rPr lang="zh-CN" altLang="en-US" sz="1600" b="1" dirty="0">
                <a:solidFill>
                  <a:schemeClr val="bg1"/>
                </a:solidFill>
                <a:latin typeface="+mj-lt"/>
                <a:ea typeface="华文中宋" panose="02010600040101010101" pitchFamily="2" charset="-122"/>
                <a:cs typeface="Noto Sans" panose="020B0502040504020204" pitchFamily="34"/>
              </a:rPr>
              <a:t>在长达</a:t>
            </a:r>
            <a:r>
              <a:rPr lang="en-US" altLang="zh-CN" sz="1600" b="1" dirty="0">
                <a:solidFill>
                  <a:schemeClr val="bg1"/>
                </a:solidFill>
                <a:latin typeface="+mj-lt"/>
                <a:ea typeface="华文中宋" panose="02010600040101010101" pitchFamily="2" charset="-122"/>
                <a:cs typeface="Noto Sans" panose="020B0502040504020204" pitchFamily="34"/>
              </a:rPr>
              <a:t>12.6</a:t>
            </a:r>
            <a:r>
              <a:rPr lang="zh-CN" altLang="en-US" sz="1600" b="1" dirty="0">
                <a:solidFill>
                  <a:schemeClr val="bg1"/>
                </a:solidFill>
                <a:latin typeface="+mj-lt"/>
                <a:ea typeface="华文中宋" panose="02010600040101010101" pitchFamily="2" charset="-122"/>
                <a:cs typeface="Noto Sans" panose="020B0502040504020204" pitchFamily="34"/>
              </a:rPr>
              <a:t>年长期随访时间内，使用四盐酸曲恩汀片的患者神经或肝脏症状恶化率为</a:t>
            </a:r>
            <a:r>
              <a:rPr lang="en-US" altLang="zh-CN" sz="1600" b="1" dirty="0">
                <a:solidFill>
                  <a:schemeClr val="bg1"/>
                </a:solidFill>
                <a:latin typeface="+mj-lt"/>
                <a:ea typeface="华文中宋" panose="02010600040101010101" pitchFamily="2" charset="-122"/>
                <a:cs typeface="Noto Sans" panose="020B0502040504020204" pitchFamily="34"/>
              </a:rPr>
              <a:t>0%</a:t>
            </a:r>
            <a:endParaRPr lang="zh-CN" altLang="en-US" sz="1600" b="1" dirty="0">
              <a:solidFill>
                <a:schemeClr val="bg1"/>
              </a:solidFill>
              <a:latin typeface="+mj-lt"/>
              <a:ea typeface="华文中宋" panose="02010600040101010101" pitchFamily="2" charset="-122"/>
              <a:cs typeface="Noto Sans" panose="020B0502040504020204" pitchFamily="34"/>
            </a:endParaRPr>
          </a:p>
        </p:txBody>
      </p:sp>
      <p:sp>
        <p:nvSpPr>
          <p:cNvPr id="14" name="object 10">
            <a:extLst>
              <a:ext uri="{FF2B5EF4-FFF2-40B4-BE49-F238E27FC236}">
                <a16:creationId xmlns:a16="http://schemas.microsoft.com/office/drawing/2014/main" id="{5472C514-BD7D-C44F-B439-1253C8C0FB28}"/>
              </a:ext>
            </a:extLst>
          </p:cNvPr>
          <p:cNvSpPr/>
          <p:nvPr/>
        </p:nvSpPr>
        <p:spPr>
          <a:xfrm>
            <a:off x="844848" y="5274738"/>
            <a:ext cx="10698928" cy="680736"/>
          </a:xfrm>
          <a:custGeom>
            <a:avLst/>
            <a:gdLst/>
            <a:ahLst/>
            <a:cxnLst/>
            <a:rect l="l" t="t" r="r" b="b"/>
            <a:pathLst>
              <a:path w="10384790" h="719454">
                <a:moveTo>
                  <a:pt x="10333240" y="0"/>
                </a:moveTo>
                <a:lnTo>
                  <a:pt x="0" y="0"/>
                </a:lnTo>
                <a:lnTo>
                  <a:pt x="0" y="668032"/>
                </a:lnTo>
                <a:lnTo>
                  <a:pt x="4030" y="688000"/>
                </a:lnTo>
                <a:lnTo>
                  <a:pt x="15022" y="704305"/>
                </a:lnTo>
                <a:lnTo>
                  <a:pt x="31327" y="715297"/>
                </a:lnTo>
                <a:lnTo>
                  <a:pt x="51295" y="719328"/>
                </a:lnTo>
                <a:lnTo>
                  <a:pt x="10384536" y="719328"/>
                </a:lnTo>
                <a:lnTo>
                  <a:pt x="10384536" y="51295"/>
                </a:lnTo>
                <a:lnTo>
                  <a:pt x="10380505" y="31327"/>
                </a:lnTo>
                <a:lnTo>
                  <a:pt x="10369513" y="15022"/>
                </a:lnTo>
                <a:lnTo>
                  <a:pt x="10353208" y="4030"/>
                </a:lnTo>
                <a:lnTo>
                  <a:pt x="10333240" y="0"/>
                </a:lnTo>
                <a:close/>
              </a:path>
            </a:pathLst>
          </a:custGeom>
          <a:solidFill>
            <a:schemeClr val="accent3">
              <a:lumMod val="40000"/>
              <a:lumOff val="60000"/>
            </a:schemeClr>
          </a:solidFill>
        </p:spPr>
        <p:txBody>
          <a:bodyPr wrap="square" lIns="457200" tIns="0" rIns="91440" bIns="0" rtlCol="0" anchor="ctr"/>
          <a:lstStyle/>
          <a:p>
            <a:pPr marL="171450" indent="-171450">
              <a:buFont typeface="Arial" panose="020B0604020202020204" pitchFamily="34" charset="0"/>
              <a:buChar char="•"/>
            </a:pPr>
            <a:r>
              <a:rPr lang="zh-CN" altLang="en-US" sz="1400" b="1" dirty="0">
                <a:latin typeface="+mj-lt"/>
              </a:rPr>
              <a:t>真实世界研究结果显示，四盐酸曲恩汀片对于</a:t>
            </a:r>
            <a:r>
              <a:rPr lang="en-US" altLang="zh-CN" sz="1400" b="1" dirty="0">
                <a:latin typeface="+mj-lt"/>
              </a:rPr>
              <a:t>WD</a:t>
            </a:r>
            <a:r>
              <a:rPr lang="zh-CN" altLang="en-US" sz="1400" b="1" dirty="0">
                <a:latin typeface="+mj-lt"/>
              </a:rPr>
              <a:t>长期症状控制的</a:t>
            </a:r>
            <a:r>
              <a:rPr lang="zh-CN" altLang="en-US" sz="1600" b="1" u="sng" dirty="0">
                <a:solidFill>
                  <a:schemeClr val="accent1"/>
                </a:solidFill>
                <a:latin typeface="+mj-lt"/>
              </a:rPr>
              <a:t>疗效和安全性均优于青霉胺、</a:t>
            </a:r>
            <a:r>
              <a:rPr lang="en-US" altLang="zh-CN" sz="1600" b="1" u="sng" dirty="0">
                <a:solidFill>
                  <a:schemeClr val="accent1"/>
                </a:solidFill>
                <a:latin typeface="+mj-lt"/>
              </a:rPr>
              <a:t>DMSA</a:t>
            </a:r>
            <a:r>
              <a:rPr lang="zh-CN" altLang="en-US" sz="1600" b="1" u="sng" dirty="0">
                <a:solidFill>
                  <a:schemeClr val="accent1"/>
                </a:solidFill>
                <a:latin typeface="+mj-lt"/>
              </a:rPr>
              <a:t>和</a:t>
            </a:r>
            <a:r>
              <a:rPr lang="en-US" altLang="zh-CN" sz="1600" b="1" u="sng" dirty="0">
                <a:solidFill>
                  <a:schemeClr val="accent1"/>
                </a:solidFill>
                <a:latin typeface="+mj-lt"/>
              </a:rPr>
              <a:t>DMPS</a:t>
            </a:r>
            <a:endParaRPr lang="en-US" altLang="zh-CN" sz="1400" b="1" dirty="0">
              <a:latin typeface="+mj-lt"/>
            </a:endParaRPr>
          </a:p>
          <a:p>
            <a:pPr marL="171450" indent="-171450">
              <a:buFont typeface="Arial" panose="020B0604020202020204" pitchFamily="34" charset="0"/>
              <a:buChar char="•"/>
            </a:pPr>
            <a:r>
              <a:rPr lang="zh-CN" altLang="en-US" sz="1400" b="1" dirty="0">
                <a:latin typeface="+mj-lt"/>
              </a:rPr>
              <a:t>多项研究证实，</a:t>
            </a:r>
            <a:r>
              <a:rPr lang="zh-CN" altLang="en-US" sz="1400" b="1" dirty="0">
                <a:solidFill>
                  <a:srgbClr val="C00000"/>
                </a:solidFill>
                <a:latin typeface="+mj-lt"/>
              </a:rPr>
              <a:t>前线使用</a:t>
            </a:r>
            <a:r>
              <a:rPr lang="en-US" altLang="zh-CN" sz="1400" b="1" dirty="0">
                <a:solidFill>
                  <a:srgbClr val="C00000"/>
                </a:solidFill>
                <a:latin typeface="+mj-lt"/>
              </a:rPr>
              <a:t>DPA</a:t>
            </a:r>
            <a:r>
              <a:rPr lang="zh-CN" altLang="en-US" sz="1400" b="1" dirty="0">
                <a:solidFill>
                  <a:srgbClr val="C00000"/>
                </a:solidFill>
                <a:latin typeface="+mj-lt"/>
              </a:rPr>
              <a:t>或锌剂控制不佳的患者，</a:t>
            </a:r>
            <a:r>
              <a:rPr lang="zh-CN" altLang="en-US" sz="1600" b="1" u="sng" dirty="0">
                <a:solidFill>
                  <a:srgbClr val="C00000"/>
                </a:solidFill>
                <a:latin typeface="+mj-lt"/>
              </a:rPr>
              <a:t>后线换用曲恩汀后病情控制稳定</a:t>
            </a:r>
            <a:endParaRPr lang="zh-CN" altLang="en-US" sz="1400" b="1" u="sng" dirty="0">
              <a:solidFill>
                <a:srgbClr val="C00000"/>
              </a:solidFill>
              <a:latin typeface="+mj-lt"/>
            </a:endParaRPr>
          </a:p>
        </p:txBody>
      </p:sp>
      <p:grpSp>
        <p:nvGrpSpPr>
          <p:cNvPr id="22" name="Group 21">
            <a:extLst>
              <a:ext uri="{FF2B5EF4-FFF2-40B4-BE49-F238E27FC236}">
                <a16:creationId xmlns:a16="http://schemas.microsoft.com/office/drawing/2014/main" id="{D5A43A4C-E721-AC1C-FB09-D8218452BA1B}"/>
              </a:ext>
            </a:extLst>
          </p:cNvPr>
          <p:cNvGrpSpPr/>
          <p:nvPr/>
        </p:nvGrpSpPr>
        <p:grpSpPr>
          <a:xfrm>
            <a:off x="803576" y="2038448"/>
            <a:ext cx="10741668" cy="619768"/>
            <a:chOff x="803576" y="2047875"/>
            <a:chExt cx="10741668" cy="619768"/>
          </a:xfrm>
        </p:grpSpPr>
        <p:sp>
          <p:nvSpPr>
            <p:cNvPr id="10" name="object 25">
              <a:extLst>
                <a:ext uri="{FF2B5EF4-FFF2-40B4-BE49-F238E27FC236}">
                  <a16:creationId xmlns:a16="http://schemas.microsoft.com/office/drawing/2014/main" id="{56AD2F0E-A443-8D40-7C09-59A27A21990F}"/>
                </a:ext>
              </a:extLst>
            </p:cNvPr>
            <p:cNvSpPr txBox="1"/>
            <p:nvPr/>
          </p:nvSpPr>
          <p:spPr>
            <a:xfrm>
              <a:off x="803576" y="2060016"/>
              <a:ext cx="10740200" cy="607627"/>
            </a:xfrm>
            <a:prstGeom prst="rect">
              <a:avLst/>
            </a:prstGeom>
            <a:solidFill>
              <a:schemeClr val="bg1">
                <a:lumMod val="95000"/>
              </a:schemeClr>
            </a:solidFill>
          </p:spPr>
          <p:txBody>
            <a:bodyPr vert="horz" wrap="square" lIns="182880" tIns="0" rIns="182880" bIns="0" rtlCol="0" anchor="ctr">
              <a:noAutofit/>
            </a:bodyPr>
            <a:lstStyle/>
            <a:p>
              <a:r>
                <a:rPr lang="zh-CN" altLang="en-US" sz="1400">
                  <a:latin typeface="+mj-lt"/>
                  <a:cs typeface="微软雅黑"/>
                </a:rPr>
                <a:t>除青霉胺和曲恩汀外，中国用于治疗</a:t>
              </a:r>
              <a:r>
                <a:rPr lang="en-US" altLang="zh-CN" sz="1400">
                  <a:latin typeface="+mj-lt"/>
                  <a:cs typeface="微软雅黑"/>
                </a:rPr>
                <a:t>WD</a:t>
              </a:r>
              <a:r>
                <a:rPr lang="zh-CN" altLang="en-US" sz="1400">
                  <a:latin typeface="+mj-lt"/>
                  <a:cs typeface="微软雅黑"/>
                </a:rPr>
                <a:t>的螯合剂还有</a:t>
              </a:r>
              <a:r>
                <a:rPr lang="zh-CN" altLang="en-US" sz="1400" b="0" kern="100">
                  <a:effectLst/>
                  <a:latin typeface="+mj-lt"/>
                  <a:ea typeface="华文中宋" panose="02010600040101010101" pitchFamily="2" charset="-122"/>
                  <a:cs typeface="Times New Roman" panose="02020603050405020304" pitchFamily="18" charset="0"/>
                </a:rPr>
                <a:t>二巯基丁二酸（</a:t>
              </a:r>
              <a:r>
                <a:rPr lang="en-US" altLang="zh-CN" sz="1400" b="0" kern="100">
                  <a:effectLst/>
                  <a:latin typeface="+mj-lt"/>
                  <a:ea typeface="华文中宋" panose="02010600040101010101" pitchFamily="2" charset="-122"/>
                  <a:cs typeface="Times New Roman" panose="02020603050405020304" pitchFamily="18" charset="0"/>
                </a:rPr>
                <a:t>DMSA</a:t>
              </a:r>
              <a:r>
                <a:rPr lang="zh-CN" altLang="en-US" sz="1400" b="0" kern="100">
                  <a:effectLst/>
                  <a:latin typeface="+mj-lt"/>
                  <a:ea typeface="华文中宋" panose="02010600040101010101" pitchFamily="2" charset="-122"/>
                  <a:cs typeface="Times New Roman" panose="02020603050405020304" pitchFamily="18" charset="0"/>
                </a:rPr>
                <a:t>）</a:t>
              </a:r>
              <a:r>
                <a:rPr lang="zh-CN" altLang="en-US" sz="1400">
                  <a:latin typeface="+mj-lt"/>
                  <a:cs typeface="微软雅黑"/>
                </a:rPr>
                <a:t>和二巯基丙磺酸钠（</a:t>
              </a:r>
              <a:r>
                <a:rPr lang="en-US" altLang="zh-CN" sz="1400">
                  <a:latin typeface="+mj-lt"/>
                  <a:cs typeface="微软雅黑"/>
                </a:rPr>
                <a:t>DMPS</a:t>
              </a:r>
              <a:r>
                <a:rPr lang="zh-CN" altLang="en-US" sz="1400">
                  <a:latin typeface="+mj-lt"/>
                  <a:cs typeface="微软雅黑"/>
                </a:rPr>
                <a:t>）*，但二者均无</a:t>
              </a:r>
              <a:r>
                <a:rPr lang="en-US" altLang="zh-CN" sz="1400">
                  <a:latin typeface="+mj-lt"/>
                  <a:cs typeface="微软雅黑"/>
                </a:rPr>
                <a:t>RCT</a:t>
              </a:r>
              <a:r>
                <a:rPr lang="zh-CN" altLang="en-US" sz="1400">
                  <a:latin typeface="+mj-lt"/>
                  <a:cs typeface="微软雅黑"/>
                </a:rPr>
                <a:t>证据。各治疗药品</a:t>
              </a:r>
              <a:r>
                <a:rPr lang="zh-CN" altLang="en-US" sz="1400" b="1">
                  <a:latin typeface="+mj-lt"/>
                  <a:cs typeface="微软雅黑"/>
                </a:rPr>
                <a:t>真实世界长期随访疗效</a:t>
              </a:r>
              <a:r>
                <a:rPr lang="zh-CN" altLang="en-US" sz="1400">
                  <a:latin typeface="+mj-lt"/>
                  <a:cs typeface="微软雅黑"/>
                </a:rPr>
                <a:t>整理如下：</a:t>
              </a:r>
              <a:endParaRPr lang="zh-CN" altLang="en-US" sz="1400" b="1">
                <a:latin typeface="+mj-lt"/>
                <a:cs typeface="微软雅黑"/>
              </a:endParaRPr>
            </a:p>
          </p:txBody>
        </p:sp>
        <p:sp>
          <p:nvSpPr>
            <p:cNvPr id="20" name="Half Frame 19">
              <a:extLst>
                <a:ext uri="{FF2B5EF4-FFF2-40B4-BE49-F238E27FC236}">
                  <a16:creationId xmlns:a16="http://schemas.microsoft.com/office/drawing/2014/main" id="{8CA596B7-59D7-5363-2E09-8E6CA60844F9}"/>
                </a:ext>
              </a:extLst>
            </p:cNvPr>
            <p:cNvSpPr/>
            <p:nvPr/>
          </p:nvSpPr>
          <p:spPr>
            <a:xfrm>
              <a:off x="803576" y="2047875"/>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solidFill>
                  <a:schemeClr val="tx1"/>
                </a:solidFill>
                <a:latin typeface="+mj-lt"/>
              </a:endParaRPr>
            </a:p>
          </p:txBody>
        </p:sp>
        <p:sp>
          <p:nvSpPr>
            <p:cNvPr id="21" name="Half Frame 20">
              <a:extLst>
                <a:ext uri="{FF2B5EF4-FFF2-40B4-BE49-F238E27FC236}">
                  <a16:creationId xmlns:a16="http://schemas.microsoft.com/office/drawing/2014/main" id="{F69AE6E7-521A-0D18-8457-D30C47FD5E14}"/>
                </a:ext>
              </a:extLst>
            </p:cNvPr>
            <p:cNvSpPr/>
            <p:nvPr/>
          </p:nvSpPr>
          <p:spPr>
            <a:xfrm rot="10800000">
              <a:off x="11311771" y="2419243"/>
              <a:ext cx="233473" cy="233473"/>
            </a:xfrm>
            <a:prstGeom prst="halfFrame">
              <a:avLst>
                <a:gd name="adj1" fmla="val 23134"/>
                <a:gd name="adj2" fmla="val 251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solidFill>
                  <a:schemeClr val="tx1"/>
                </a:solidFill>
                <a:latin typeface="+mj-lt"/>
              </a:endParaRPr>
            </a:p>
          </p:txBody>
        </p:sp>
      </p:grpSp>
      <p:sp>
        <p:nvSpPr>
          <p:cNvPr id="19" name="object 10">
            <a:extLst>
              <a:ext uri="{FF2B5EF4-FFF2-40B4-BE49-F238E27FC236}">
                <a16:creationId xmlns:a16="http://schemas.microsoft.com/office/drawing/2014/main" id="{2EEDE882-6A30-2A90-9795-A09E336501B1}"/>
              </a:ext>
            </a:extLst>
          </p:cNvPr>
          <p:cNvSpPr/>
          <p:nvPr/>
        </p:nvSpPr>
        <p:spPr>
          <a:xfrm>
            <a:off x="803576" y="5107994"/>
            <a:ext cx="462658" cy="561428"/>
          </a:xfrm>
          <a:prstGeom prst="rect">
            <a:avLst/>
          </a:prstGeom>
          <a:blipFill>
            <a:blip r:embed="rId5" cstate="print"/>
            <a:stretch>
              <a:fillRect/>
            </a:stretch>
          </a:blipFill>
        </p:spPr>
        <p:txBody>
          <a:bodyPr wrap="square" lIns="0" tIns="0" rIns="0" bIns="0" rtlCol="0"/>
          <a:lstStyle/>
          <a:p>
            <a:endParaRPr>
              <a:latin typeface="+mj-lt"/>
            </a:endParaRPr>
          </a:p>
        </p:txBody>
      </p:sp>
      <p:graphicFrame>
        <p:nvGraphicFramePr>
          <p:cNvPr id="7" name="object 7">
            <a:extLst>
              <a:ext uri="{FF2B5EF4-FFF2-40B4-BE49-F238E27FC236}">
                <a16:creationId xmlns:a16="http://schemas.microsoft.com/office/drawing/2014/main" id="{E2DF7C47-167A-72A8-3423-FAFC89A19C34}"/>
              </a:ext>
            </a:extLst>
          </p:cNvPr>
          <p:cNvGraphicFramePr>
            <a:graphicFrameLocks noGrp="1"/>
          </p:cNvGraphicFramePr>
          <p:nvPr>
            <p:extLst>
              <p:ext uri="{D42A27DB-BD31-4B8C-83A1-F6EECF244321}">
                <p14:modId xmlns:p14="http://schemas.microsoft.com/office/powerpoint/2010/main" val="1448657835"/>
              </p:ext>
            </p:extLst>
          </p:nvPr>
        </p:nvGraphicFramePr>
        <p:xfrm>
          <a:off x="957566" y="2781602"/>
          <a:ext cx="10354206" cy="2163798"/>
        </p:xfrm>
        <a:graphic>
          <a:graphicData uri="http://schemas.openxmlformats.org/drawingml/2006/table">
            <a:tbl>
              <a:tblPr firstRow="1" bandRow="1">
                <a:tableStyleId>{2D5ABB26-0587-4C30-8999-92F81FD0307C}</a:tableStyleId>
              </a:tblPr>
              <a:tblGrid>
                <a:gridCol w="2319034">
                  <a:extLst>
                    <a:ext uri="{9D8B030D-6E8A-4147-A177-3AD203B41FA5}">
                      <a16:colId xmlns:a16="http://schemas.microsoft.com/office/drawing/2014/main" val="20000"/>
                    </a:ext>
                  </a:extLst>
                </a:gridCol>
                <a:gridCol w="2008793">
                  <a:extLst>
                    <a:ext uri="{9D8B030D-6E8A-4147-A177-3AD203B41FA5}">
                      <a16:colId xmlns:a16="http://schemas.microsoft.com/office/drawing/2014/main" val="20001"/>
                    </a:ext>
                  </a:extLst>
                </a:gridCol>
                <a:gridCol w="2008793">
                  <a:extLst>
                    <a:ext uri="{9D8B030D-6E8A-4147-A177-3AD203B41FA5}">
                      <a16:colId xmlns:a16="http://schemas.microsoft.com/office/drawing/2014/main" val="3634623123"/>
                    </a:ext>
                  </a:extLst>
                </a:gridCol>
                <a:gridCol w="2008793">
                  <a:extLst>
                    <a:ext uri="{9D8B030D-6E8A-4147-A177-3AD203B41FA5}">
                      <a16:colId xmlns:a16="http://schemas.microsoft.com/office/drawing/2014/main" val="1103300686"/>
                    </a:ext>
                  </a:extLst>
                </a:gridCol>
                <a:gridCol w="2008793">
                  <a:extLst>
                    <a:ext uri="{9D8B030D-6E8A-4147-A177-3AD203B41FA5}">
                      <a16:colId xmlns:a16="http://schemas.microsoft.com/office/drawing/2014/main" val="3237005010"/>
                    </a:ext>
                  </a:extLst>
                </a:gridCol>
              </a:tblGrid>
              <a:tr h="364883">
                <a:tc>
                  <a:txBody>
                    <a:bodyPr/>
                    <a:lstStyle/>
                    <a:p>
                      <a:pPr marL="0" algn="ctr">
                        <a:lnSpc>
                          <a:spcPct val="100000"/>
                        </a:lnSpc>
                        <a:spcBef>
                          <a:spcPts val="555"/>
                        </a:spcBef>
                      </a:pPr>
                      <a:r>
                        <a:rPr lang="zh-CN" altLang="en-US" sz="1400" b="1" dirty="0">
                          <a:solidFill>
                            <a:schemeClr val="bg1"/>
                          </a:solidFill>
                          <a:latin typeface="微软雅黑"/>
                          <a:cs typeface="微软雅黑"/>
                        </a:rPr>
                        <a:t>治疗药品 </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lnSpc>
                          <a:spcPct val="100000"/>
                        </a:lnSpc>
                        <a:spcBef>
                          <a:spcPts val="555"/>
                        </a:spcBef>
                      </a:pPr>
                      <a:r>
                        <a:rPr lang="zh-CN" altLang="en-US" sz="1400" b="1" kern="1200">
                          <a:solidFill>
                            <a:schemeClr val="bg1"/>
                          </a:solidFill>
                          <a:latin typeface="微软雅黑"/>
                          <a:ea typeface="+mn-ea"/>
                          <a:cs typeface="微软雅黑"/>
                        </a:rPr>
                        <a:t>肝脏症状恶化率</a:t>
                      </a:r>
                      <a:endParaRPr sz="1400" b="1" kern="1200">
                        <a:solidFill>
                          <a:schemeClr val="bg1"/>
                        </a:solidFill>
                        <a:latin typeface="微软雅黑"/>
                        <a:ea typeface="+mn-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555"/>
                        </a:spcBef>
                        <a:spcAft>
                          <a:spcPts val="0"/>
                        </a:spcAft>
                        <a:buClrTx/>
                        <a:buSzTx/>
                        <a:buFontTx/>
                        <a:buNone/>
                        <a:tabLst/>
                        <a:defRPr/>
                      </a:pPr>
                      <a:r>
                        <a:rPr lang="zh-CN" altLang="en-US" sz="1400" b="1" kern="1200">
                          <a:solidFill>
                            <a:schemeClr val="bg1"/>
                          </a:solidFill>
                          <a:latin typeface="微软雅黑"/>
                          <a:ea typeface="+mn-ea"/>
                          <a:cs typeface="微软雅黑"/>
                        </a:rPr>
                        <a:t>神经症状恶化率</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marL="0" marR="144780" algn="ctr" defTabSz="914400" rtl="0" eaLnBrk="1" latinLnBrk="0" hangingPunct="1">
                        <a:lnSpc>
                          <a:spcPct val="100000"/>
                        </a:lnSpc>
                        <a:spcBef>
                          <a:spcPts val="555"/>
                        </a:spcBef>
                      </a:pPr>
                      <a:r>
                        <a:rPr lang="zh-CN" altLang="en-US" sz="1400" b="1" kern="1200">
                          <a:solidFill>
                            <a:schemeClr val="bg1"/>
                          </a:solidFill>
                          <a:latin typeface="微软雅黑"/>
                          <a:ea typeface="+mn-ea"/>
                          <a:cs typeface="微软雅黑"/>
                        </a:rPr>
                        <a:t>随访时间</a:t>
                      </a:r>
                      <a:endParaRPr sz="1400" b="1" kern="1200">
                        <a:solidFill>
                          <a:schemeClr val="bg1"/>
                        </a:solidFill>
                        <a:latin typeface="微软雅黑"/>
                        <a:ea typeface="+mn-ea"/>
                        <a:cs typeface="微软雅黑"/>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tc>
                  <a:txBody>
                    <a:bodyPr/>
                    <a:lstStyle/>
                    <a:p>
                      <a:pPr marL="0" marR="144780" algn="ctr" defTabSz="914400" rtl="0" eaLnBrk="1" latinLnBrk="0" hangingPunct="1">
                        <a:lnSpc>
                          <a:spcPct val="100000"/>
                        </a:lnSpc>
                        <a:spcBef>
                          <a:spcPts val="555"/>
                        </a:spcBef>
                      </a:pPr>
                      <a:r>
                        <a:rPr lang="zh-CN" altLang="en-US" sz="1400" b="1" kern="1200">
                          <a:solidFill>
                            <a:schemeClr val="bg1"/>
                          </a:solidFill>
                          <a:latin typeface="微软雅黑"/>
                          <a:ea typeface="+mn-ea"/>
                          <a:cs typeface="微软雅黑"/>
                        </a:rPr>
                        <a:t>来源</a:t>
                      </a:r>
                      <a:endParaRPr sz="1400" b="1" kern="1200">
                        <a:solidFill>
                          <a:schemeClr val="bg1"/>
                        </a:solidFill>
                        <a:latin typeface="微软雅黑"/>
                        <a:ea typeface="+mn-ea"/>
                        <a:cs typeface="微软雅黑"/>
                      </a:endParaRPr>
                    </a:p>
                  </a:txBody>
                  <a:tcPr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59783">
                <a:tc>
                  <a:txBody>
                    <a:bodyPr/>
                    <a:lstStyle/>
                    <a:p>
                      <a:pPr marL="0" marR="0" indent="0" algn="ctr">
                        <a:spcBef>
                          <a:spcPts val="0"/>
                        </a:spcBef>
                        <a:spcAft>
                          <a:spcPts val="0"/>
                        </a:spcAft>
                      </a:pPr>
                      <a:r>
                        <a:rPr lang="zh-CN" altLang="en-US" sz="1400" b="0" kern="100" dirty="0">
                          <a:effectLst/>
                          <a:latin typeface="Arial" panose="020B0604020202020204" pitchFamily="34" charset="0"/>
                          <a:ea typeface="华文中宋" panose="02010600040101010101" pitchFamily="2" charset="-122"/>
                          <a:cs typeface="Times New Roman" panose="02020603050405020304" pitchFamily="18" charset="0"/>
                        </a:rPr>
                        <a:t>四盐酸曲恩汀</a:t>
                      </a:r>
                      <a:endParaRPr lang="en-US" sz="1400" b="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altLang="zh-CN" sz="1400" b="0" kern="100">
                          <a:effectLst/>
                          <a:latin typeface="Arial" panose="020B0604020202020204" pitchFamily="34" charset="0"/>
                          <a:ea typeface="华文中宋" panose="02010600040101010101" pitchFamily="2" charset="-122"/>
                          <a:cs typeface="Times New Roman" panose="02020603050405020304" pitchFamily="18" charset="0"/>
                        </a:rPr>
                        <a:t>0.00%</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altLang="zh-CN" sz="1400" b="0" kern="100" dirty="0">
                          <a:effectLst/>
                          <a:latin typeface="Arial" panose="020B0604020202020204" pitchFamily="34" charset="0"/>
                          <a:ea typeface="华文中宋" panose="02010600040101010101" pitchFamily="2" charset="-122"/>
                          <a:cs typeface="Times New Roman" panose="02020603050405020304" pitchFamily="18" charset="0"/>
                        </a:rPr>
                        <a:t>0.00%</a:t>
                      </a:r>
                      <a:endParaRPr lang="en-US" sz="1400" b="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altLang="zh-CN" sz="1400" b="0" kern="100">
                          <a:effectLst/>
                          <a:latin typeface="Arial" panose="020B0604020202020204" pitchFamily="34" charset="0"/>
                          <a:ea typeface="华文中宋" panose="02010600040101010101" pitchFamily="2" charset="-122"/>
                          <a:cs typeface="Times New Roman" panose="02020603050405020304" pitchFamily="18" charset="0"/>
                        </a:rPr>
                        <a:t>12.6</a:t>
                      </a: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年</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1400" b="0" kern="100" err="1">
                          <a:effectLst/>
                          <a:latin typeface="Arial" panose="020B0604020202020204" pitchFamily="34" charset="0"/>
                          <a:ea typeface="华文中宋" panose="02010600040101010101" pitchFamily="2" charset="-122"/>
                          <a:cs typeface="Times New Roman" panose="02020603050405020304" pitchFamily="18" charset="0"/>
                        </a:rPr>
                        <a:t>Woimant</a:t>
                      </a:r>
                      <a:r>
                        <a:rPr lang="en-US" sz="1400" b="0" kern="100">
                          <a:effectLst/>
                          <a:latin typeface="Arial" panose="020B0604020202020204" pitchFamily="34" charset="0"/>
                          <a:ea typeface="华文中宋" panose="02010600040101010101" pitchFamily="2" charset="-122"/>
                          <a:cs typeface="Times New Roman" panose="02020603050405020304" pitchFamily="18" charset="0"/>
                        </a:rPr>
                        <a:t> F. 2022</a:t>
                      </a:r>
                      <a:r>
                        <a:rPr lang="en-US" altLang="zh-CN" sz="1400" b="0" kern="100" baseline="30000">
                          <a:effectLst/>
                          <a:latin typeface="Arial" panose="020B0604020202020204" pitchFamily="34" charset="0"/>
                          <a:ea typeface="华文中宋" panose="02010600040101010101" pitchFamily="2" charset="-122"/>
                          <a:cs typeface="Times New Roman" panose="02020603050405020304" pitchFamily="18" charset="0"/>
                        </a:rPr>
                        <a:t>1</a:t>
                      </a:r>
                      <a:endParaRPr lang="en-US" sz="1400" b="0" kern="100" baseline="300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74146460"/>
                  </a:ext>
                </a:extLst>
              </a:tr>
              <a:tr h="359783">
                <a:tc>
                  <a:txBody>
                    <a:bodyPr/>
                    <a:lstStyle/>
                    <a:p>
                      <a:pPr marL="0" marR="0" indent="0" algn="ctr">
                        <a:spcBef>
                          <a:spcPts val="0"/>
                        </a:spcBef>
                        <a:spcAft>
                          <a:spcPts val="0"/>
                        </a:spcAft>
                      </a:pPr>
                      <a:r>
                        <a:rPr lang="zh-CN" altLang="en-US" sz="1400" b="0" kern="100" dirty="0">
                          <a:effectLst/>
                          <a:latin typeface="Arial" panose="020B0604020202020204" pitchFamily="34" charset="0"/>
                          <a:ea typeface="华文中宋" panose="02010600040101010101" pitchFamily="2" charset="-122"/>
                          <a:cs typeface="Times New Roman" panose="02020603050405020304" pitchFamily="18" charset="0"/>
                        </a:rPr>
                        <a:t>二盐酸曲恩汀</a:t>
                      </a:r>
                      <a:endParaRPr lang="en-US" sz="1400" b="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a:effectLst/>
                          <a:latin typeface="Arial" panose="020B0604020202020204" pitchFamily="34" charset="0"/>
                          <a:ea typeface="华文中宋" panose="02010600040101010101" pitchFamily="2" charset="-122"/>
                          <a:cs typeface="Times New Roman" panose="02020603050405020304" pitchFamily="18" charset="0"/>
                        </a:rPr>
                        <a:t>4.55%</a:t>
                      </a:r>
                      <a:endParaRPr lang="en-US" sz="1400" b="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a:effectLst/>
                          <a:latin typeface="Arial" panose="020B0604020202020204" pitchFamily="34" charset="0"/>
                          <a:ea typeface="华文中宋" panose="02010600040101010101" pitchFamily="2" charset="-122"/>
                          <a:cs typeface="Times New Roman" panose="02020603050405020304" pitchFamily="18" charset="0"/>
                        </a:rPr>
                        <a:t>2.27%</a:t>
                      </a:r>
                      <a:endParaRPr lang="en-US" sz="1400" b="0" kern="1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00">
                          <a:effectLst/>
                          <a:latin typeface="Arial" panose="020B0604020202020204" pitchFamily="34" charset="0"/>
                          <a:ea typeface="华文中宋" panose="02010600040101010101" pitchFamily="2" charset="-122"/>
                          <a:cs typeface="Times New Roman" panose="02020603050405020304" pitchFamily="18" charset="0"/>
                        </a:rPr>
                        <a:t>7.6</a:t>
                      </a: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年</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00" err="1">
                          <a:effectLst/>
                          <a:latin typeface="Arial" panose="020B0604020202020204" pitchFamily="34" charset="0"/>
                          <a:ea typeface="华文中宋" panose="02010600040101010101" pitchFamily="2" charset="-122"/>
                          <a:cs typeface="Times New Roman" panose="02020603050405020304" pitchFamily="18" charset="0"/>
                        </a:rPr>
                        <a:t>Woimant</a:t>
                      </a:r>
                      <a:r>
                        <a:rPr lang="en-US" sz="1400" b="0" kern="100">
                          <a:effectLst/>
                          <a:latin typeface="Arial" panose="020B0604020202020204" pitchFamily="34" charset="0"/>
                          <a:ea typeface="华文中宋" panose="02010600040101010101" pitchFamily="2" charset="-122"/>
                          <a:cs typeface="Times New Roman" panose="02020603050405020304" pitchFamily="18" charset="0"/>
                        </a:rPr>
                        <a:t> F. 2022</a:t>
                      </a:r>
                      <a:r>
                        <a:rPr lang="en-US" altLang="zh-CN" sz="1400" b="0" kern="100" baseline="30000">
                          <a:effectLst/>
                          <a:latin typeface="Arial" panose="020B0604020202020204" pitchFamily="34" charset="0"/>
                          <a:ea typeface="华文中宋" panose="02010600040101010101" pitchFamily="2" charset="-122"/>
                          <a:cs typeface="Times New Roman" panose="02020603050405020304" pitchFamily="18" charset="0"/>
                        </a:rPr>
                        <a:t>1</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59783">
                <a:tc>
                  <a:txBody>
                    <a:bodyPr/>
                    <a:lstStyle/>
                    <a:p>
                      <a:pPr marL="0" marR="0" indent="0" algn="ctr">
                        <a:spcBef>
                          <a:spcPts val="0"/>
                        </a:spcBef>
                        <a:spcAft>
                          <a:spcPts val="0"/>
                        </a:spcAft>
                      </a:pP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青霉胺</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a:spcBef>
                          <a:spcPts val="0"/>
                        </a:spcBef>
                        <a:spcAft>
                          <a:spcPts val="0"/>
                        </a:spcAft>
                      </a:pPr>
                      <a:r>
                        <a:rPr lang="en-US" altLang="zh-CN" sz="1400" b="0" kern="100">
                          <a:effectLst/>
                          <a:latin typeface="Arial" panose="020B0604020202020204" pitchFamily="34" charset="0"/>
                          <a:ea typeface="华文中宋" panose="02010600040101010101" pitchFamily="2" charset="-122"/>
                          <a:cs typeface="Times New Roman" panose="02020603050405020304" pitchFamily="18" charset="0"/>
                        </a:rPr>
                        <a:t>0.00</a:t>
                      </a:r>
                      <a:r>
                        <a:rPr lang="en-US" sz="1400" b="0" kern="100">
                          <a:effectLst/>
                          <a:latin typeface="Arial" panose="020B0604020202020204" pitchFamily="34" charset="0"/>
                          <a:ea typeface="华文中宋" panose="02010600040101010101" pitchFamily="2" charset="-122"/>
                          <a:cs typeface="Times New Roman" panose="02020603050405020304" pitchFamily="18" charset="0"/>
                        </a:rPr>
                        <a: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00" dirty="0">
                          <a:effectLst/>
                          <a:latin typeface="Arial" panose="020B0604020202020204" pitchFamily="34" charset="0"/>
                          <a:ea typeface="华文中宋" panose="02010600040101010101" pitchFamily="2" charset="-122"/>
                          <a:cs typeface="Times New Roman" panose="02020603050405020304" pitchFamily="18" charset="0"/>
                        </a:rPr>
                        <a:t>32.0</a:t>
                      </a:r>
                      <a:r>
                        <a:rPr lang="en-US" sz="1400" b="0" kern="100" dirty="0">
                          <a:effectLst/>
                          <a:latin typeface="Arial" panose="020B0604020202020204" pitchFamily="34" charset="0"/>
                          <a:ea typeface="华文中宋" panose="02010600040101010101" pitchFamily="2" charset="-122"/>
                          <a:cs typeface="Times New Roman" panose="02020603050405020304" pitchFamily="18" charset="0"/>
                        </a:rPr>
                        <a: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2</a:t>
                      </a:r>
                      <a:r>
                        <a:rPr lang="zh-CN" altLang="en-US"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年</a:t>
                      </a:r>
                      <a:endParaRPr lang="en-US" altLang="zh-CN"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Zhou X. 2020</a:t>
                      </a:r>
                      <a:r>
                        <a:rPr lang="en-US" altLang="zh-CN" sz="1400" b="0" kern="100" baseline="300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2</a:t>
                      </a:r>
                      <a:endParaRPr lang="en-US" sz="1400" b="0" kern="100" baseline="300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59783">
                <a:tc>
                  <a:txBody>
                    <a:bodyPr/>
                    <a:lstStyle/>
                    <a:p>
                      <a:pPr marL="0" marR="0" indent="0" algn="ctr">
                        <a:spcBef>
                          <a:spcPts val="0"/>
                        </a:spcBef>
                        <a:spcAft>
                          <a:spcPts val="0"/>
                        </a:spcAft>
                      </a:pP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二巯基丁二酸（</a:t>
                      </a:r>
                      <a:r>
                        <a:rPr lang="en-US" altLang="zh-CN" sz="1400" b="0" kern="100">
                          <a:effectLst/>
                          <a:latin typeface="Arial" panose="020B0604020202020204" pitchFamily="34" charset="0"/>
                          <a:ea typeface="华文中宋" panose="02010600040101010101" pitchFamily="2" charset="-122"/>
                          <a:cs typeface="Times New Roman" panose="02020603050405020304" pitchFamily="18" charset="0"/>
                        </a:rPr>
                        <a:t>DMSA</a:t>
                      </a: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00">
                          <a:effectLst/>
                          <a:latin typeface="Arial" panose="020B0604020202020204" pitchFamily="34" charset="0"/>
                          <a:ea typeface="华文中宋" panose="02010600040101010101" pitchFamily="2" charset="-122"/>
                          <a:cs typeface="Times New Roman" panose="02020603050405020304" pitchFamily="18" charset="0"/>
                        </a:rPr>
                        <a:t>16.7%</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00" dirty="0">
                          <a:effectLst/>
                          <a:latin typeface="Arial" panose="020B0604020202020204" pitchFamily="34" charset="0"/>
                          <a:ea typeface="华文中宋" panose="02010600040101010101" pitchFamily="2" charset="-122"/>
                          <a:cs typeface="Times New Roman" panose="02020603050405020304" pitchFamily="18" charset="0"/>
                        </a:rPr>
                        <a:t>1</a:t>
                      </a:r>
                      <a:r>
                        <a:rPr lang="en-US" altLang="zh-CN" sz="1400" b="0" kern="100" dirty="0">
                          <a:effectLst/>
                          <a:latin typeface="Arial" panose="020B0604020202020204" pitchFamily="34" charset="0"/>
                          <a:ea typeface="华文中宋" panose="02010600040101010101" pitchFamily="2" charset="-122"/>
                          <a:cs typeface="Times New Roman" panose="02020603050405020304" pitchFamily="18" charset="0"/>
                        </a:rPr>
                        <a:t>6.7</a:t>
                      </a:r>
                      <a:r>
                        <a:rPr lang="en-US" sz="1400" b="0" kern="100" dirty="0">
                          <a:effectLst/>
                          <a:latin typeface="Arial" panose="020B0604020202020204" pitchFamily="34" charset="0"/>
                          <a:ea typeface="华文中宋" panose="02010600040101010101" pitchFamily="2" charset="-122"/>
                          <a:cs typeface="Times New Roman" panose="02020603050405020304" pitchFamily="18" charset="0"/>
                        </a:rPr>
                        <a:t>%</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2</a:t>
                      </a:r>
                      <a:r>
                        <a:rPr lang="zh-CN" altLang="en-US"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年</a:t>
                      </a:r>
                      <a:endParaRPr lang="en-US"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Zhou X. 2020</a:t>
                      </a:r>
                      <a:r>
                        <a:rPr lang="en-US" altLang="zh-CN" sz="1400" b="0" kern="100" baseline="300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rPr>
                        <a:t>2</a:t>
                      </a:r>
                      <a:endParaRPr lang="en-US" sz="1400" b="0" kern="100">
                        <a:solidFill>
                          <a:schemeClr val="tx1"/>
                        </a:solidFill>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8783834"/>
                  </a:ext>
                </a:extLst>
              </a:tr>
              <a:tr h="359783">
                <a:tc>
                  <a:txBody>
                    <a:bodyPr/>
                    <a:lstStyle/>
                    <a:p>
                      <a:pPr marL="0" marR="0" indent="0" algn="ctr">
                        <a:spcBef>
                          <a:spcPts val="0"/>
                        </a:spcBef>
                        <a:spcAft>
                          <a:spcPts val="0"/>
                        </a:spcAft>
                      </a:pP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二巯基丙磺酸钠（</a:t>
                      </a:r>
                      <a:r>
                        <a:rPr lang="en-US" altLang="zh-CN" sz="1400" b="0" kern="100">
                          <a:effectLst/>
                          <a:latin typeface="Arial" panose="020B0604020202020204" pitchFamily="34" charset="0"/>
                          <a:ea typeface="华文中宋" panose="02010600040101010101" pitchFamily="2" charset="-122"/>
                          <a:cs typeface="Times New Roman" panose="02020603050405020304" pitchFamily="18" charset="0"/>
                        </a:rPr>
                        <a:t>DMPS</a:t>
                      </a: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gridSpan="2">
                  <a:txBody>
                    <a:bodyPr/>
                    <a:lstStyle/>
                    <a:p>
                      <a:pPr marL="0" marR="0" indent="0" algn="ctr">
                        <a:spcBef>
                          <a:spcPts val="0"/>
                        </a:spcBef>
                        <a:spcAft>
                          <a:spcPts val="0"/>
                        </a:spcAft>
                      </a:pPr>
                      <a:r>
                        <a:rPr lang="en-US" sz="1400" b="0" kern="100" dirty="0">
                          <a:effectLst/>
                          <a:latin typeface="Arial" panose="020B0604020202020204" pitchFamily="34" charset="0"/>
                          <a:ea typeface="华文中宋" panose="02010600040101010101" pitchFamily="2" charset="-122"/>
                          <a:cs typeface="Times New Roman" panose="02020603050405020304" pitchFamily="18" charset="0"/>
                        </a:rPr>
                        <a:t>17.9%</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marL="0" marR="0" indent="0" algn="ctr">
                        <a:spcBef>
                          <a:spcPts val="0"/>
                        </a:spcBef>
                        <a:spcAft>
                          <a:spcPts val="0"/>
                        </a:spcAft>
                      </a:pPr>
                      <a:r>
                        <a:rPr lang="en-US" altLang="zh-CN" sz="1400" b="0" kern="100">
                          <a:effectLst/>
                          <a:latin typeface="Arial" panose="020B0604020202020204" pitchFamily="34" charset="0"/>
                          <a:ea typeface="华文中宋" panose="02010600040101010101" pitchFamily="2" charset="-122"/>
                          <a:cs typeface="Times New Roman" panose="02020603050405020304" pitchFamily="18" charset="0"/>
                        </a:rPr>
                        <a:t>5.2</a:t>
                      </a:r>
                      <a:r>
                        <a:rPr lang="zh-CN" altLang="en-US" sz="1400" b="0" kern="100">
                          <a:effectLst/>
                          <a:latin typeface="Arial" panose="020B0604020202020204" pitchFamily="34" charset="0"/>
                          <a:ea typeface="华文中宋" panose="02010600040101010101" pitchFamily="2" charset="-122"/>
                          <a:cs typeface="Times New Roman" panose="02020603050405020304" pitchFamily="18" charset="0"/>
                        </a:rPr>
                        <a:t>年</a:t>
                      </a:r>
                      <a:endParaRPr lang="en-US" sz="1400" b="0" kern="10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a:spcBef>
                          <a:spcPts val="0"/>
                        </a:spcBef>
                        <a:spcAft>
                          <a:spcPts val="0"/>
                        </a:spcAft>
                      </a:pPr>
                      <a:r>
                        <a:rPr lang="zh-CN" altLang="en-US" sz="1400" b="0" kern="100" dirty="0">
                          <a:effectLst/>
                          <a:latin typeface="Arial" panose="020B0604020202020204" pitchFamily="34" charset="0"/>
                          <a:ea typeface="华文中宋" panose="02010600040101010101" pitchFamily="2" charset="-122"/>
                          <a:cs typeface="Times New Roman" panose="02020603050405020304" pitchFamily="18" charset="0"/>
                        </a:rPr>
                        <a:t>杨任民</a:t>
                      </a:r>
                      <a:r>
                        <a:rPr lang="en-US" altLang="zh-CN" sz="1400" b="0" kern="100" dirty="0">
                          <a:effectLst/>
                          <a:latin typeface="Arial" panose="020B0604020202020204" pitchFamily="34" charset="0"/>
                          <a:ea typeface="华文中宋" panose="02010600040101010101" pitchFamily="2" charset="-122"/>
                          <a:cs typeface="Times New Roman" panose="02020603050405020304" pitchFamily="18" charset="0"/>
                        </a:rPr>
                        <a:t>. 2012</a:t>
                      </a:r>
                      <a:r>
                        <a:rPr lang="en-US" altLang="zh-CN" sz="1400" b="0" kern="100" baseline="30000" dirty="0">
                          <a:effectLst/>
                          <a:latin typeface="Arial" panose="020B0604020202020204" pitchFamily="34" charset="0"/>
                          <a:ea typeface="华文中宋" panose="02010600040101010101" pitchFamily="2" charset="-122"/>
                          <a:cs typeface="Times New Roman" panose="02020603050405020304" pitchFamily="18" charset="0"/>
                        </a:rPr>
                        <a:t>3</a:t>
                      </a:r>
                      <a:endParaRPr lang="en-US" sz="1400" b="0" kern="100" baseline="30000" dirty="0">
                        <a:effectLst/>
                        <a:latin typeface="Arial" panose="020B0604020202020204" pitchFamily="34" charset="0"/>
                        <a:ea typeface="华文中宋" panose="02010600040101010101" pitchFamily="2" charset="-122"/>
                        <a:cs typeface="Times New Roman" panose="02020603050405020304" pitchFamily="18" charset="0"/>
                      </a:endParaRP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0188271"/>
                  </a:ext>
                </a:extLst>
              </a:tr>
            </a:tbl>
          </a:graphicData>
        </a:graphic>
      </p:graphicFrame>
      <p:sp>
        <p:nvSpPr>
          <p:cNvPr id="8" name="Rectangle: Top Corners Rounded 29">
            <a:extLst>
              <a:ext uri="{FF2B5EF4-FFF2-40B4-BE49-F238E27FC236}">
                <a16:creationId xmlns:a16="http://schemas.microsoft.com/office/drawing/2014/main" id="{DC5B7AD2-08DE-D64C-9F60-7ADABD9CFBF5}"/>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9" name="Rectangle: Top Corners Rounded 40">
            <a:extLst>
              <a:ext uri="{FF2B5EF4-FFF2-40B4-BE49-F238E27FC236}">
                <a16:creationId xmlns:a16="http://schemas.microsoft.com/office/drawing/2014/main" id="{A8D08F16-1E99-E8BE-1DBF-453AD29C1338}"/>
              </a:ext>
            </a:extLst>
          </p:cNvPr>
          <p:cNvSpPr/>
          <p:nvPr/>
        </p:nvSpPr>
        <p:spPr>
          <a:xfrm rot="5400000">
            <a:off x="-235516" y="3608368"/>
            <a:ext cx="843329" cy="380765"/>
          </a:xfrm>
          <a:prstGeom prst="round2SameRect">
            <a:avLst>
              <a:gd name="adj1" fmla="val 39092"/>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
        <p:nvSpPr>
          <p:cNvPr id="6" name="object 4">
            <a:extLst>
              <a:ext uri="{FF2B5EF4-FFF2-40B4-BE49-F238E27FC236}">
                <a16:creationId xmlns:a16="http://schemas.microsoft.com/office/drawing/2014/main" id="{C4FB4887-0241-0784-7D49-B744669046C2}"/>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b="1">
                <a:solidFill>
                  <a:schemeClr val="bg1"/>
                </a:solidFill>
              </a:rPr>
              <a:t>6</a:t>
            </a:r>
            <a:endParaRPr sz="1000" b="1">
              <a:solidFill>
                <a:schemeClr val="bg1"/>
              </a:solidFill>
            </a:endParaRPr>
          </a:p>
        </p:txBody>
      </p:sp>
    </p:spTree>
    <p:extLst>
      <p:ext uri="{BB962C8B-B14F-4D97-AF65-F5344CB8AC3E}">
        <p14:creationId xmlns:p14="http://schemas.microsoft.com/office/powerpoint/2010/main" val="398846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EFB0EFB-A6D8-F139-39CD-16E915D5DDE0}"/>
              </a:ext>
            </a:extLst>
          </p:cNvPr>
          <p:cNvGraphicFramePr>
            <a:graphicFrameLocks noChangeAspect="1"/>
          </p:cNvGraphicFramePr>
          <p:nvPr>
            <p:custDataLst>
              <p:tags r:id="rId1"/>
            </p:custDataLst>
            <p:extLst>
              <p:ext uri="{D42A27DB-BD31-4B8C-83A1-F6EECF244321}">
                <p14:modId xmlns:p14="http://schemas.microsoft.com/office/powerpoint/2010/main" val="79650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8" progId="TCLayout.ActiveDocument.1">
                  <p:embed/>
                </p:oleObj>
              </mc:Choice>
              <mc:Fallback>
                <p:oleObj name="think-cell Slide" r:id="rId3" imgW="426" imgH="428" progId="TCLayout.ActiveDocument.1">
                  <p:embed/>
                  <p:pic>
                    <p:nvPicPr>
                      <p:cNvPr id="12" name="think-cell data - do not delete" hidden="1">
                        <a:extLst>
                          <a:ext uri="{FF2B5EF4-FFF2-40B4-BE49-F238E27FC236}">
                            <a16:creationId xmlns:a16="http://schemas.microsoft.com/office/drawing/2014/main" id="{8EFB0EFB-A6D8-F139-39CD-16E915D5DDE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标题 1">
            <a:extLst>
              <a:ext uri="{FF2B5EF4-FFF2-40B4-BE49-F238E27FC236}">
                <a16:creationId xmlns:a16="http://schemas.microsoft.com/office/drawing/2014/main" id="{F520437C-FAF3-4D1A-EA37-3521A49B6636}"/>
              </a:ext>
            </a:extLst>
          </p:cNvPr>
          <p:cNvSpPr>
            <a:spLocks noGrp="1"/>
          </p:cNvSpPr>
          <p:nvPr>
            <p:ph type="title"/>
          </p:nvPr>
        </p:nvSpPr>
        <p:spPr/>
        <p:txBody>
          <a:bodyPr vert="horz"/>
          <a:lstStyle/>
          <a:p>
            <a:r>
              <a:rPr lang="zh-CN" altLang="en-US" sz="2400" dirty="0">
                <a:latin typeface="+mn-lt"/>
                <a:ea typeface="+mn-ea"/>
              </a:rPr>
              <a:t>基于曲恩汀夯实的安全性及有效性证据，</a:t>
            </a:r>
            <a:r>
              <a:rPr lang="zh-CN" altLang="en-US" sz="2400" dirty="0">
                <a:solidFill>
                  <a:srgbClr val="C00000"/>
                </a:solidFill>
                <a:latin typeface="+mn-lt"/>
                <a:ea typeface="+mn-ea"/>
              </a:rPr>
              <a:t>本品已被多项国际权威指南推荐用于威尔逊病的初始治疗及长期维持治疗</a:t>
            </a:r>
            <a:endParaRPr lang="en-US" sz="2400" dirty="0">
              <a:solidFill>
                <a:srgbClr val="C00000"/>
              </a:solidFill>
              <a:latin typeface="+mn-lt"/>
              <a:ea typeface="+mn-ea"/>
            </a:endParaRPr>
          </a:p>
        </p:txBody>
      </p:sp>
      <p:sp>
        <p:nvSpPr>
          <p:cNvPr id="3" name="页脚占位符 2">
            <a:extLst>
              <a:ext uri="{FF2B5EF4-FFF2-40B4-BE49-F238E27FC236}">
                <a16:creationId xmlns:a16="http://schemas.microsoft.com/office/drawing/2014/main" id="{B2BC1995-73A0-E996-7F9B-325B76C4BD8D}"/>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来源</a:t>
            </a:r>
            <a:r>
              <a:rPr lang="zh-CN" altLang="en-US">
                <a:solidFill>
                  <a:srgbClr val="2B3A42"/>
                </a:solidFill>
                <a:latin typeface="Arial"/>
                <a:ea typeface="STZhongsong"/>
              </a:rPr>
              <a:t>：</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1. </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中华医学会肝病学分会遗传代谢性肝病协作组</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中华肝脏病杂志</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2022, 30(1) : 9-20.</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2. </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中华医学会神经病学分会神经遗传学组</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中华神经科杂志</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2021, 54(4) : 310-319.</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3. </a:t>
            </a:r>
            <a:r>
              <a:rPr kumimoji="0" lang="en-US" altLang="zh-CN" sz="800" b="0" i="0" u="none" strike="noStrike" kern="1200" cap="none" spc="0" normalizeH="0" baseline="0" noProof="0" err="1">
                <a:ln>
                  <a:noFill/>
                </a:ln>
                <a:solidFill>
                  <a:srgbClr val="2B3A42"/>
                </a:solidFill>
                <a:effectLst/>
                <a:uLnTx/>
                <a:uFillTx/>
                <a:latin typeface="Arial"/>
                <a:ea typeface="STZhongsong"/>
                <a:cs typeface="+mn-cs"/>
              </a:rPr>
              <a:t>Schilsky</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ML, et al. Hepatology. 2022 Dec 7.</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4. Shribman S, et al. Lancet Gastroenterol Hepatol. 2022 Jun;7(6):560-575.</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5. </a:t>
            </a:r>
            <a:r>
              <a:rPr kumimoji="0" lang="en-US" altLang="zh-CN" sz="800" b="0" i="0" u="none" strike="noStrike" kern="1200" cap="none" spc="0" normalizeH="0" baseline="0" noProof="0" err="1">
                <a:ln>
                  <a:noFill/>
                </a:ln>
                <a:solidFill>
                  <a:srgbClr val="2B3A42"/>
                </a:solidFill>
                <a:effectLst/>
                <a:uLnTx/>
                <a:uFillTx/>
                <a:latin typeface="Arial"/>
                <a:ea typeface="STZhongsong"/>
                <a:cs typeface="+mn-cs"/>
              </a:rPr>
              <a:t>Socha</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P, et al. J </a:t>
            </a:r>
            <a:r>
              <a:rPr kumimoji="0" lang="en-US" altLang="zh-CN" sz="800" b="0" i="0" u="none" strike="noStrike" kern="1200" cap="none" spc="0" normalizeH="0" baseline="0" noProof="0" err="1">
                <a:ln>
                  <a:noFill/>
                </a:ln>
                <a:solidFill>
                  <a:srgbClr val="2B3A42"/>
                </a:solidFill>
                <a:effectLst/>
                <a:uLnTx/>
                <a:uFillTx/>
                <a:latin typeface="Arial"/>
                <a:ea typeface="STZhongsong"/>
                <a:cs typeface="+mn-cs"/>
              </a:rPr>
              <a:t>Pediatr</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Gastroenterol </a:t>
            </a:r>
            <a:r>
              <a:rPr kumimoji="0" lang="en-US" altLang="zh-CN" sz="800" b="0" i="0" u="none" strike="noStrike" kern="1200" cap="none" spc="0" normalizeH="0" baseline="0" noProof="0" err="1">
                <a:ln>
                  <a:noFill/>
                </a:ln>
                <a:solidFill>
                  <a:srgbClr val="2B3A42"/>
                </a:solidFill>
                <a:effectLst/>
                <a:uLnTx/>
                <a:uFillTx/>
                <a:latin typeface="Arial"/>
                <a:ea typeface="STZhongsong"/>
                <a:cs typeface="+mn-cs"/>
              </a:rPr>
              <a:t>Nutr</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 2018 Feb;66(2):334-344.</a:t>
            </a:r>
            <a:r>
              <a:rPr kumimoji="0" lang="zh-CN" altLang="en-US" sz="800" b="0" i="0" u="none" strike="noStrike" kern="1200" cap="none" spc="0" normalizeH="0" baseline="0" noProof="0">
                <a:ln>
                  <a:noFill/>
                </a:ln>
                <a:solidFill>
                  <a:srgbClr val="2B3A42"/>
                </a:solidFill>
                <a:effectLst/>
                <a:uLnTx/>
                <a:uFillTx/>
                <a:latin typeface="Arial"/>
                <a:ea typeface="STZhongsong"/>
                <a:cs typeface="+mn-cs"/>
              </a:rPr>
              <a:t>；</a:t>
            </a:r>
            <a:r>
              <a:rPr kumimoji="0" lang="en-US" altLang="zh-CN" sz="800" b="0" i="0" u="none" strike="noStrike" kern="1200" cap="none" spc="0" normalizeH="0" baseline="0" noProof="0">
                <a:ln>
                  <a:noFill/>
                </a:ln>
                <a:solidFill>
                  <a:srgbClr val="2B3A42"/>
                </a:solidFill>
                <a:effectLst/>
                <a:uLnTx/>
                <a:uFillTx/>
                <a:latin typeface="Arial"/>
                <a:ea typeface="STZhongsong"/>
                <a:cs typeface="+mn-cs"/>
              </a:rPr>
              <a:t>6. European Association for Study of Liver. J Hepatol. 2012 Mar;56(3):671-85.</a:t>
            </a:r>
            <a:endParaRPr kumimoji="0" lang="en-US" sz="800" b="0" i="0" u="none" strike="noStrike" kern="1200" cap="none" spc="0" normalizeH="0" baseline="0" noProof="0">
              <a:ln>
                <a:noFill/>
              </a:ln>
              <a:solidFill>
                <a:srgbClr val="2B3A42"/>
              </a:solidFill>
              <a:effectLst/>
              <a:uLnTx/>
              <a:uFillTx/>
              <a:latin typeface="Arial"/>
              <a:ea typeface="STZhongsong"/>
              <a:cs typeface="+mn-cs"/>
            </a:endParaRPr>
          </a:p>
        </p:txBody>
      </p:sp>
      <p:graphicFrame>
        <p:nvGraphicFramePr>
          <p:cNvPr id="61" name="object 11">
            <a:extLst>
              <a:ext uri="{FF2B5EF4-FFF2-40B4-BE49-F238E27FC236}">
                <a16:creationId xmlns:a16="http://schemas.microsoft.com/office/drawing/2014/main" id="{FB9AE8FF-9ABD-749F-514E-967832689018}"/>
              </a:ext>
            </a:extLst>
          </p:cNvPr>
          <p:cNvGraphicFramePr>
            <a:graphicFrameLocks noGrp="1"/>
          </p:cNvGraphicFramePr>
          <p:nvPr>
            <p:extLst>
              <p:ext uri="{D42A27DB-BD31-4B8C-83A1-F6EECF244321}">
                <p14:modId xmlns:p14="http://schemas.microsoft.com/office/powerpoint/2010/main" val="884030761"/>
              </p:ext>
            </p:extLst>
          </p:nvPr>
        </p:nvGraphicFramePr>
        <p:xfrm>
          <a:off x="712153" y="1934597"/>
          <a:ext cx="11073447" cy="4135543"/>
        </p:xfrm>
        <a:graphic>
          <a:graphicData uri="http://schemas.openxmlformats.org/drawingml/2006/table">
            <a:tbl>
              <a:tblPr firstRow="1" bandRow="1">
                <a:tableStyleId>{2D5ABB26-0587-4C30-8999-92F81FD0307C}</a:tableStyleId>
              </a:tblPr>
              <a:tblGrid>
                <a:gridCol w="3564283">
                  <a:extLst>
                    <a:ext uri="{9D8B030D-6E8A-4147-A177-3AD203B41FA5}">
                      <a16:colId xmlns:a16="http://schemas.microsoft.com/office/drawing/2014/main" val="20000"/>
                    </a:ext>
                  </a:extLst>
                </a:gridCol>
                <a:gridCol w="6031346">
                  <a:extLst>
                    <a:ext uri="{9D8B030D-6E8A-4147-A177-3AD203B41FA5}">
                      <a16:colId xmlns:a16="http://schemas.microsoft.com/office/drawing/2014/main" val="20002"/>
                    </a:ext>
                  </a:extLst>
                </a:gridCol>
                <a:gridCol w="1477818">
                  <a:extLst>
                    <a:ext uri="{9D8B030D-6E8A-4147-A177-3AD203B41FA5}">
                      <a16:colId xmlns:a16="http://schemas.microsoft.com/office/drawing/2014/main" val="20003"/>
                    </a:ext>
                  </a:extLst>
                </a:gridCol>
              </a:tblGrid>
              <a:tr h="420698">
                <a:tc>
                  <a:txBody>
                    <a:bodyPr/>
                    <a:lstStyle/>
                    <a:p>
                      <a:pPr algn="ctr">
                        <a:lnSpc>
                          <a:spcPct val="100000"/>
                        </a:lnSpc>
                        <a:spcBef>
                          <a:spcPts val="210"/>
                        </a:spcBef>
                      </a:pPr>
                      <a:r>
                        <a:rPr sz="1500" b="1" spc="-15" dirty="0" err="1">
                          <a:solidFill>
                            <a:srgbClr val="FFFFFF"/>
                          </a:solidFill>
                          <a:latin typeface="微软雅黑"/>
                          <a:cs typeface="微软雅黑"/>
                        </a:rPr>
                        <a:t>临床指南</a:t>
                      </a:r>
                      <a:endParaRPr sz="1500" dirty="0">
                        <a:latin typeface="微软雅黑"/>
                        <a:cs typeface="微软雅黑"/>
                      </a:endParaRPr>
                    </a:p>
                  </a:txBody>
                  <a:tcPr marL="0" marR="0" marT="0" marB="0" anchor="ctr">
                    <a:lnL w="12700" cap="flat" cmpd="sng" algn="ctr">
                      <a:solidFill>
                        <a:schemeClr val="accent1"/>
                      </a:solidFill>
                      <a:prstDash val="solid"/>
                      <a:round/>
                      <a:headEnd type="none" w="med" len="med"/>
                      <a:tailEnd type="none" w="med" len="med"/>
                    </a:lnL>
                    <a:lnR w="12700">
                      <a:solidFill>
                        <a:srgbClr val="FFFFFF"/>
                      </a:solid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0000"/>
                        </a:lnSpc>
                        <a:spcBef>
                          <a:spcPts val="210"/>
                        </a:spcBef>
                      </a:pPr>
                      <a:r>
                        <a:rPr lang="zh-CN" altLang="en-US" sz="1500" b="1" spc="-20" dirty="0">
                          <a:solidFill>
                            <a:srgbClr val="FFFFFF"/>
                          </a:solidFill>
                          <a:latin typeface="微软雅黑"/>
                          <a:cs typeface="微软雅黑"/>
                        </a:rPr>
                        <a:t>推荐描述</a:t>
                      </a:r>
                      <a:endParaRPr sz="1500" dirty="0">
                        <a:latin typeface="微软雅黑"/>
                        <a:cs typeface="微软雅黑"/>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lnSpc>
                          <a:spcPct val="100000"/>
                        </a:lnSpc>
                        <a:spcBef>
                          <a:spcPts val="210"/>
                        </a:spcBef>
                      </a:pPr>
                      <a:r>
                        <a:rPr sz="1500" b="1" spc="-15" dirty="0" err="1">
                          <a:solidFill>
                            <a:srgbClr val="FFFFFF"/>
                          </a:solidFill>
                          <a:latin typeface="微软雅黑"/>
                          <a:cs typeface="微软雅黑"/>
                        </a:rPr>
                        <a:t>推荐级别</a:t>
                      </a:r>
                      <a:endParaRPr sz="1500" dirty="0">
                        <a:latin typeface="微软雅黑"/>
                        <a:cs typeface="微软雅黑"/>
                      </a:endParaRPr>
                    </a:p>
                  </a:txBody>
                  <a:tcPr marL="0" marR="0" marT="0" marB="0" anchor="ctr">
                    <a:lnL w="12700">
                      <a:solidFill>
                        <a:srgbClr val="FFFFFF"/>
                      </a:solidFill>
                      <a:prstDash val="soli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579098">
                <a:tc>
                  <a:txBody>
                    <a:bodyPr/>
                    <a:lstStyle/>
                    <a:p>
                      <a:pPr marL="574675" marR="0" lvl="0" indent="0" algn="l" defTabSz="914400" rtl="0" eaLnBrk="1" fontAlgn="auto" latinLnBrk="0" hangingPunct="1">
                        <a:lnSpc>
                          <a:spcPct val="100000"/>
                        </a:lnSpc>
                        <a:spcBef>
                          <a:spcPts val="0"/>
                        </a:spcBef>
                        <a:spcAft>
                          <a:spcPts val="0"/>
                        </a:spcAft>
                        <a:buClrTx/>
                        <a:buSzTx/>
                        <a:buFontTx/>
                        <a:buNone/>
                        <a:tabLst/>
                        <a:defRPr/>
                      </a:pPr>
                      <a:r>
                        <a:rPr lang="zh-CN" altLang="en-US" sz="1400" b="1" kern="1200" spc="-10">
                          <a:solidFill>
                            <a:schemeClr val="tx1"/>
                          </a:solidFill>
                          <a:latin typeface="arial" panose="020B0604020202020204" pitchFamily="34" charset="0"/>
                          <a:ea typeface="+mn-ea"/>
                          <a:cs typeface="arial" panose="020B0604020202020204" pitchFamily="34" charset="0"/>
                        </a:rPr>
                        <a:t>肝豆状核变性诊疗指南 </a:t>
                      </a:r>
                      <a:r>
                        <a:rPr lang="en-US" altLang="zh-CN" sz="1400" b="1" kern="1200" spc="-10">
                          <a:solidFill>
                            <a:schemeClr val="tx1"/>
                          </a:solidFill>
                          <a:latin typeface="arial" panose="020B0604020202020204" pitchFamily="34" charset="0"/>
                          <a:ea typeface="+mn-ea"/>
                          <a:cs typeface="arial" panose="020B0604020202020204" pitchFamily="34" charset="0"/>
                        </a:rPr>
                        <a:t>(2022</a:t>
                      </a:r>
                      <a:r>
                        <a:rPr lang="zh-CN" altLang="en-US" sz="1400" b="1" kern="1200" spc="-10">
                          <a:solidFill>
                            <a:schemeClr val="tx1"/>
                          </a:solidFill>
                          <a:latin typeface="arial" panose="020B0604020202020204" pitchFamily="34" charset="0"/>
                          <a:ea typeface="+mn-ea"/>
                          <a:cs typeface="arial" panose="020B0604020202020204" pitchFamily="34" charset="0"/>
                        </a:rPr>
                        <a:t>年版</a:t>
                      </a:r>
                      <a:r>
                        <a:rPr lang="en-US" altLang="zh-CN" sz="1400" b="1" kern="1200" spc="-10">
                          <a:solidFill>
                            <a:schemeClr val="tx1"/>
                          </a:solidFill>
                          <a:latin typeface="arial" panose="020B0604020202020204" pitchFamily="34" charset="0"/>
                          <a:ea typeface="+mn-ea"/>
                          <a:cs typeface="arial" panose="020B0604020202020204" pitchFamily="34" charset="0"/>
                        </a:rPr>
                        <a:t>)</a:t>
                      </a:r>
                      <a:r>
                        <a:rPr lang="en-US" altLang="zh-CN" sz="1400" b="1" kern="1200" spc="-10" baseline="30000">
                          <a:solidFill>
                            <a:schemeClr val="tx1"/>
                          </a:solidFill>
                          <a:latin typeface="arial" panose="020B0604020202020204" pitchFamily="34" charset="0"/>
                          <a:ea typeface="+mn-ea"/>
                          <a:cs typeface="arial" panose="020B0604020202020204" pitchFamily="34" charset="0"/>
                        </a:rPr>
                        <a:t>1</a:t>
                      </a:r>
                      <a:endParaRPr lang="zh-CN" altLang="en-US" sz="1400" b="1" kern="1200" spc="-10" baseline="30000">
                        <a:solidFill>
                          <a:schemeClr val="tx1"/>
                        </a:solidFill>
                        <a:latin typeface="arial" panose="020B0604020202020204" pitchFamily="34" charset="0"/>
                        <a:ea typeface="+mn-ea"/>
                        <a:cs typeface="arial" panose="020B0604020202020204" pitchFamily="34" charset="0"/>
                      </a:endParaRPr>
                    </a:p>
                  </a:txBody>
                  <a:tcPr marR="45720" marT="0" marB="0" anchor="ctr">
                    <a:lnL w="12700">
                      <a:solidFill>
                        <a:srgbClr val="FFFFFF"/>
                      </a:solidFill>
                      <a:prstDash val="solid"/>
                    </a:lnL>
                    <a:lnR w="12700">
                      <a:solidFill>
                        <a:srgbClr val="FFFFFF"/>
                      </a:solidFill>
                      <a:prstDash val="solid"/>
                    </a:lnR>
                    <a:lnT w="12700" cap="flat" cmpd="sng" algn="ctr">
                      <a:solidFill>
                        <a:schemeClr val="accent1"/>
                      </a:solidFill>
                      <a:prstDash val="solid"/>
                      <a:round/>
                      <a:headEnd type="none" w="med" len="med"/>
                      <a:tailEnd type="none" w="med" len="med"/>
                    </a:lnT>
                    <a:lnB w="12700">
                      <a:solidFill>
                        <a:srgbClr val="E6B8B8"/>
                      </a:solidFill>
                      <a:prstDash val="solid"/>
                    </a:lnB>
                    <a:solidFill>
                      <a:srgbClr val="F3F3F7"/>
                    </a:solidFill>
                  </a:tcPr>
                </a:tc>
                <a:tc>
                  <a:txBody>
                    <a:bodyPr/>
                    <a:lstStyle/>
                    <a:p>
                      <a:pPr marL="67945" marR="159385" algn="l" defTabSz="914400" rtl="0" eaLnBrk="1" latinLnBrk="0" hangingPunct="1">
                        <a:lnSpc>
                          <a:spcPct val="100000"/>
                        </a:lnSpc>
                        <a:spcBef>
                          <a:spcPts val="1255"/>
                        </a:spcBef>
                      </a:pPr>
                      <a:r>
                        <a:rPr lang="zh-CN" altLang="en-US" sz="1400">
                          <a:latin typeface="微软雅黑"/>
                          <a:cs typeface="微软雅黑"/>
                        </a:rPr>
                        <a:t>有症状患者的初始治疗应使用螯合剂；</a:t>
                      </a:r>
                      <a:r>
                        <a:rPr lang="zh-CN" altLang="en-US" sz="1400" b="1" kern="1200">
                          <a:solidFill>
                            <a:srgbClr val="C00000"/>
                          </a:solidFill>
                          <a:latin typeface="微软雅黑"/>
                          <a:ea typeface="+mn-ea"/>
                          <a:cs typeface="微软雅黑"/>
                        </a:rPr>
                        <a:t>曲恩汀</a:t>
                      </a:r>
                      <a:r>
                        <a:rPr lang="zh-CN" altLang="en-US" sz="1400" kern="1200">
                          <a:solidFill>
                            <a:srgbClr val="C00000"/>
                          </a:solidFill>
                          <a:latin typeface="微软雅黑"/>
                          <a:ea typeface="+mn-ea"/>
                          <a:cs typeface="微软雅黑"/>
                        </a:rPr>
                        <a:t>可用于</a:t>
                      </a:r>
                      <a:r>
                        <a:rPr lang="zh-CN" altLang="en-US" sz="1400" b="1" kern="1200">
                          <a:solidFill>
                            <a:srgbClr val="C00000"/>
                          </a:solidFill>
                          <a:latin typeface="微软雅黑"/>
                          <a:ea typeface="+mn-ea"/>
                          <a:cs typeface="微软雅黑"/>
                        </a:rPr>
                        <a:t>各型威尔逊病患者</a:t>
                      </a:r>
                      <a:r>
                        <a:rPr lang="zh-CN" altLang="en-US" sz="1400" kern="1200">
                          <a:solidFill>
                            <a:srgbClr val="C00000"/>
                          </a:solidFill>
                          <a:latin typeface="微软雅黑"/>
                          <a:ea typeface="+mn-ea"/>
                          <a:cs typeface="微软雅黑"/>
                        </a:rPr>
                        <a:t>，特别是</a:t>
                      </a:r>
                      <a:r>
                        <a:rPr lang="zh-CN" altLang="en-US" sz="1400" b="1" kern="1200">
                          <a:solidFill>
                            <a:srgbClr val="C00000"/>
                          </a:solidFill>
                          <a:latin typeface="微软雅黑"/>
                          <a:ea typeface="+mn-ea"/>
                          <a:cs typeface="微软雅黑"/>
                        </a:rPr>
                        <a:t>有神经精神症状</a:t>
                      </a:r>
                      <a:r>
                        <a:rPr lang="zh-CN" altLang="en-US" sz="1400" kern="1200">
                          <a:solidFill>
                            <a:srgbClr val="C00000"/>
                          </a:solidFill>
                          <a:latin typeface="微软雅黑"/>
                          <a:ea typeface="+mn-ea"/>
                          <a:cs typeface="微软雅黑"/>
                        </a:rPr>
                        <a:t>的患者</a:t>
                      </a:r>
                      <a:r>
                        <a:rPr lang="zh-CN" altLang="en-US" sz="1400" kern="1200">
                          <a:solidFill>
                            <a:schemeClr val="tx1"/>
                          </a:solidFill>
                          <a:latin typeface="微软雅黑"/>
                          <a:ea typeface="+mn-ea"/>
                          <a:cs typeface="微软雅黑"/>
                        </a:rPr>
                        <a:t>，以及</a:t>
                      </a:r>
                      <a:r>
                        <a:rPr lang="zh-CN" altLang="en-US" sz="1400" b="1" kern="1200">
                          <a:solidFill>
                            <a:schemeClr val="tx1"/>
                          </a:solidFill>
                          <a:latin typeface="微软雅黑"/>
                          <a:ea typeface="+mn-ea"/>
                          <a:cs typeface="微软雅黑"/>
                        </a:rPr>
                        <a:t>对青霉胺过敏或不耐受</a:t>
                      </a:r>
                      <a:r>
                        <a:rPr lang="zh-CN" altLang="en-US" sz="1400" kern="1200">
                          <a:solidFill>
                            <a:schemeClr val="tx1"/>
                          </a:solidFill>
                          <a:latin typeface="微软雅黑"/>
                          <a:ea typeface="+mn-ea"/>
                          <a:cs typeface="微软雅黑"/>
                        </a:rPr>
                        <a:t>的患者</a:t>
                      </a:r>
                    </a:p>
                  </a:txBody>
                  <a:tcPr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chemeClr val="accent1"/>
                      </a:solidFill>
                      <a:prstDash val="solid"/>
                      <a:round/>
                      <a:headEnd type="none" w="med" len="med"/>
                      <a:tailEnd type="none" w="med" len="med"/>
                    </a:lnT>
                    <a:lnB w="12700" cap="flat" cmpd="sng" algn="ctr">
                      <a:solidFill>
                        <a:srgbClr val="E6B8B8"/>
                      </a:solidFill>
                      <a:prstDash val="solid"/>
                      <a:round/>
                      <a:headEnd type="none" w="med" len="med"/>
                      <a:tailEnd type="none" w="med" len="med"/>
                    </a:lnB>
                  </a:tcPr>
                </a:tc>
                <a:tc>
                  <a:txBody>
                    <a:bodyPr/>
                    <a:lstStyle/>
                    <a:p>
                      <a:pPr marL="635"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spc="-20">
                          <a:solidFill>
                            <a:schemeClr val="tx1"/>
                          </a:solidFill>
                          <a:latin typeface="微软雅黑"/>
                          <a:cs typeface="微软雅黑"/>
                        </a:rPr>
                        <a:t>/</a:t>
                      </a:r>
                      <a:endParaRPr lang="zh-CN" altLang="en-US" sz="1400" b="0">
                        <a:solidFill>
                          <a:schemeClr val="tx1"/>
                        </a:solidFill>
                        <a:latin typeface="微软雅黑"/>
                        <a:cs typeface="微软雅黑"/>
                      </a:endParaRPr>
                    </a:p>
                  </a:txBody>
                  <a:tcPr marT="0" marB="0" anchor="ctr">
                    <a:lnL w="12700">
                      <a:solidFill>
                        <a:srgbClr val="FFFFFF"/>
                      </a:solidFill>
                      <a:prstDash val="solid"/>
                    </a:lnL>
                    <a:lnR w="12700">
                      <a:solidFill>
                        <a:srgbClr val="FFFFFF"/>
                      </a:solidFill>
                      <a:prstDash val="solid"/>
                    </a:lnR>
                    <a:lnT w="12700" cap="flat" cmpd="sng" algn="ctr">
                      <a:solidFill>
                        <a:schemeClr val="accent1"/>
                      </a:solidFill>
                      <a:prstDash val="solid"/>
                      <a:round/>
                      <a:headEnd type="none" w="med" len="med"/>
                      <a:tailEnd type="none" w="med" len="med"/>
                    </a:lnT>
                    <a:lnB w="12700">
                      <a:solidFill>
                        <a:srgbClr val="E6B8B8"/>
                      </a:solidFill>
                      <a:prstDash val="solid"/>
                    </a:lnB>
                  </a:tcPr>
                </a:tc>
                <a:extLst>
                  <a:ext uri="{0D108BD9-81ED-4DB2-BD59-A6C34878D82A}">
                    <a16:rowId xmlns:a16="http://schemas.microsoft.com/office/drawing/2014/main" val="10001"/>
                  </a:ext>
                </a:extLst>
              </a:tr>
              <a:tr h="579098">
                <a:tc>
                  <a:txBody>
                    <a:bodyPr/>
                    <a:lstStyle/>
                    <a:p>
                      <a:pPr marL="574675" marR="234315" indent="0" algn="l" defTabSz="914400" rtl="0" eaLnBrk="1" fontAlgn="auto" latinLnBrk="0" hangingPunct="1">
                        <a:lnSpc>
                          <a:spcPct val="100000"/>
                        </a:lnSpc>
                        <a:spcBef>
                          <a:spcPts val="0"/>
                        </a:spcBef>
                        <a:spcAft>
                          <a:spcPts val="0"/>
                        </a:spcAft>
                        <a:buClrTx/>
                        <a:buSzTx/>
                        <a:buFontTx/>
                        <a:buNone/>
                        <a:tabLst/>
                        <a:defRPr/>
                      </a:pPr>
                      <a:r>
                        <a:rPr lang="zh-CN" altLang="en-US" sz="1400" b="1" kern="1200">
                          <a:solidFill>
                            <a:schemeClr val="tx1"/>
                          </a:solidFill>
                          <a:effectLst/>
                          <a:latin typeface="+mn-lt"/>
                          <a:ea typeface="+mn-ea"/>
                          <a:cs typeface="+mn-cs"/>
                        </a:rPr>
                        <a:t>中国肝豆状核变性诊治指南 </a:t>
                      </a:r>
                      <a:r>
                        <a:rPr lang="en-US" altLang="zh-CN" sz="1400" b="1" kern="1200">
                          <a:solidFill>
                            <a:schemeClr val="tx1"/>
                          </a:solidFill>
                          <a:effectLst/>
                          <a:latin typeface="+mn-lt"/>
                          <a:ea typeface="+mn-ea"/>
                          <a:cs typeface="+mn-cs"/>
                        </a:rPr>
                        <a:t>(</a:t>
                      </a:r>
                      <a:r>
                        <a:rPr lang="en-US" sz="1400" b="1" kern="1200">
                          <a:solidFill>
                            <a:schemeClr val="tx1"/>
                          </a:solidFill>
                          <a:effectLst/>
                          <a:latin typeface="+mn-lt"/>
                          <a:ea typeface="+mn-ea"/>
                          <a:cs typeface="+mn-cs"/>
                        </a:rPr>
                        <a:t>2021</a:t>
                      </a:r>
                      <a:r>
                        <a:rPr lang="zh-CN" altLang="en-US" sz="1400" b="1" kern="1200">
                          <a:solidFill>
                            <a:schemeClr val="tx1"/>
                          </a:solidFill>
                          <a:effectLst/>
                          <a:latin typeface="+mn-lt"/>
                          <a:ea typeface="+mn-ea"/>
                          <a:cs typeface="+mn-cs"/>
                        </a:rPr>
                        <a:t>年版</a:t>
                      </a:r>
                      <a:r>
                        <a:rPr lang="en-US" altLang="zh-CN" sz="1400" b="1" kern="1200">
                          <a:solidFill>
                            <a:schemeClr val="tx1"/>
                          </a:solidFill>
                          <a:effectLst/>
                          <a:latin typeface="+mn-lt"/>
                          <a:ea typeface="+mn-ea"/>
                          <a:cs typeface="+mn-cs"/>
                        </a:rPr>
                        <a:t>)</a:t>
                      </a:r>
                      <a:r>
                        <a:rPr lang="en-US" altLang="zh-CN" sz="1400" b="1" baseline="30000">
                          <a:latin typeface="arial" panose="020B0604020202020204" pitchFamily="34" charset="0"/>
                          <a:cs typeface="arial" panose="020B0604020202020204" pitchFamily="34" charset="0"/>
                        </a:rPr>
                        <a:t>2</a:t>
                      </a:r>
                      <a:endParaRPr sz="1400" b="1" kern="1200" spc="-10" baseline="30000">
                        <a:solidFill>
                          <a:schemeClr val="tx1"/>
                        </a:solidFill>
                        <a:latin typeface="arial" panose="020B0604020202020204" pitchFamily="34" charset="0"/>
                        <a:ea typeface="+mn-ea"/>
                        <a:cs typeface="arial" panose="020B0604020202020204" pitchFamily="34" charset="0"/>
                      </a:endParaRPr>
                    </a:p>
                  </a:txBody>
                  <a:tcPr marR="45720" marT="0" marB="0" anchor="ctr">
                    <a:lnL w="12700">
                      <a:solidFill>
                        <a:srgbClr val="FFFFFF"/>
                      </a:solidFill>
                      <a:prstDash val="solid"/>
                    </a:lnL>
                    <a:lnR w="12700">
                      <a:solidFill>
                        <a:srgbClr val="FFFFFF"/>
                      </a:solidFill>
                      <a:prstDash val="solid"/>
                    </a:lnR>
                    <a:lnT w="12700">
                      <a:solidFill>
                        <a:srgbClr val="E6B8B8"/>
                      </a:solidFill>
                      <a:prstDash val="solid"/>
                    </a:lnT>
                    <a:lnB w="12700">
                      <a:solidFill>
                        <a:srgbClr val="E6B8B8"/>
                      </a:solidFill>
                      <a:prstDash val="solid"/>
                    </a:lnB>
                    <a:solidFill>
                      <a:srgbClr val="F3F3F7"/>
                    </a:solidFill>
                  </a:tcPr>
                </a:tc>
                <a:tc>
                  <a:txBody>
                    <a:bodyPr/>
                    <a:lstStyle/>
                    <a:p>
                      <a:pPr marL="67945" marR="159385" algn="l" defTabSz="914400" rtl="0" eaLnBrk="1" latinLnBrk="0" hangingPunct="1">
                        <a:lnSpc>
                          <a:spcPct val="100000"/>
                        </a:lnSpc>
                        <a:spcBef>
                          <a:spcPts val="1255"/>
                        </a:spcBef>
                      </a:pPr>
                      <a:r>
                        <a:rPr lang="zh-CN" altLang="en-US" sz="1400" kern="1200">
                          <a:solidFill>
                            <a:schemeClr val="tx1"/>
                          </a:solidFill>
                          <a:latin typeface="微软雅黑"/>
                          <a:ea typeface="+mn-ea"/>
                          <a:cs typeface="微软雅黑"/>
                        </a:rPr>
                        <a:t>推荐</a:t>
                      </a:r>
                      <a:r>
                        <a:rPr lang="zh-CN" altLang="en-US" sz="1400" b="1" kern="1200">
                          <a:solidFill>
                            <a:schemeClr val="tx1"/>
                          </a:solidFill>
                          <a:latin typeface="微软雅黑"/>
                          <a:ea typeface="+mn-ea"/>
                          <a:cs typeface="微软雅黑"/>
                        </a:rPr>
                        <a:t>曲恩汀</a:t>
                      </a:r>
                      <a:r>
                        <a:rPr lang="zh-CN" altLang="en-US" sz="1400" kern="1200">
                          <a:solidFill>
                            <a:schemeClr val="tx1"/>
                          </a:solidFill>
                          <a:latin typeface="微软雅黑"/>
                          <a:ea typeface="+mn-ea"/>
                          <a:cs typeface="微软雅黑"/>
                        </a:rPr>
                        <a:t>用于</a:t>
                      </a:r>
                      <a:r>
                        <a:rPr lang="zh-CN" altLang="en-US" sz="1400" b="1" kern="1200">
                          <a:solidFill>
                            <a:schemeClr val="tx1"/>
                          </a:solidFill>
                          <a:latin typeface="微软雅黑"/>
                          <a:ea typeface="+mn-ea"/>
                          <a:cs typeface="微软雅黑"/>
                        </a:rPr>
                        <a:t>有轻中、重度肝脏损害和神经精神症状</a:t>
                      </a:r>
                      <a:r>
                        <a:rPr lang="zh-CN" altLang="en-US" sz="1400" b="0" kern="1200">
                          <a:solidFill>
                            <a:schemeClr val="tx1"/>
                          </a:solidFill>
                          <a:latin typeface="微软雅黑"/>
                          <a:ea typeface="+mn-ea"/>
                          <a:cs typeface="微软雅黑"/>
                        </a:rPr>
                        <a:t>的患者</a:t>
                      </a:r>
                      <a:r>
                        <a:rPr lang="zh-CN" altLang="en-US" sz="1400" kern="1200">
                          <a:solidFill>
                            <a:schemeClr val="tx1"/>
                          </a:solidFill>
                          <a:latin typeface="微软雅黑"/>
                          <a:ea typeface="+mn-ea"/>
                          <a:cs typeface="微软雅黑"/>
                        </a:rPr>
                        <a:t>以及</a:t>
                      </a:r>
                      <a:r>
                        <a:rPr lang="zh-CN" altLang="en-US" sz="1400" b="1" kern="1200">
                          <a:solidFill>
                            <a:schemeClr val="tx1"/>
                          </a:solidFill>
                          <a:latin typeface="微软雅黑"/>
                          <a:ea typeface="+mn-ea"/>
                          <a:cs typeface="微软雅黑"/>
                        </a:rPr>
                        <a:t>不能耐受青霉胺</a:t>
                      </a:r>
                      <a:r>
                        <a:rPr lang="zh-CN" altLang="en-US" sz="1400" kern="1200">
                          <a:solidFill>
                            <a:schemeClr val="tx1"/>
                          </a:solidFill>
                          <a:latin typeface="微软雅黑"/>
                          <a:ea typeface="+mn-ea"/>
                          <a:cs typeface="微软雅黑"/>
                        </a:rPr>
                        <a:t>的患者</a:t>
                      </a:r>
                    </a:p>
                  </a:txBody>
                  <a:tcPr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E6B8B8"/>
                      </a:solidFill>
                      <a:prstDash val="solid"/>
                      <a:round/>
                      <a:headEnd type="none" w="med" len="med"/>
                      <a:tailEnd type="none" w="med" len="med"/>
                    </a:lnT>
                    <a:lnB w="12700" cap="flat" cmpd="sng" algn="ctr">
                      <a:solidFill>
                        <a:srgbClr val="E6B8B8"/>
                      </a:solidFill>
                      <a:prstDash val="solid"/>
                      <a:round/>
                      <a:headEnd type="none" w="med" len="med"/>
                      <a:tailEnd type="none" w="med" len="med"/>
                    </a:lnB>
                  </a:tcPr>
                </a:tc>
                <a:tc>
                  <a:txBody>
                    <a:bodyPr/>
                    <a:lstStyle/>
                    <a:p>
                      <a:pPr algn="ctr">
                        <a:lnSpc>
                          <a:spcPct val="100000"/>
                        </a:lnSpc>
                        <a:spcBef>
                          <a:spcPts val="1260"/>
                        </a:spcBef>
                      </a:pPr>
                      <a:r>
                        <a:rPr lang="en-US" altLang="zh-CN" sz="1400" b="0" spc="-10">
                          <a:solidFill>
                            <a:schemeClr val="tx1"/>
                          </a:solidFill>
                          <a:latin typeface="微软雅黑"/>
                          <a:cs typeface="微软雅黑"/>
                        </a:rPr>
                        <a:t>/</a:t>
                      </a:r>
                      <a:endParaRPr sz="1400" b="0">
                        <a:solidFill>
                          <a:schemeClr val="tx1"/>
                        </a:solidFill>
                        <a:latin typeface="微软雅黑"/>
                        <a:cs typeface="微软雅黑"/>
                      </a:endParaRPr>
                    </a:p>
                  </a:txBody>
                  <a:tcPr marT="0" marB="0" anchor="ctr">
                    <a:lnL w="12700">
                      <a:solidFill>
                        <a:srgbClr val="FFFFFF"/>
                      </a:solidFill>
                      <a:prstDash val="solid"/>
                    </a:lnL>
                    <a:lnR w="12700">
                      <a:solidFill>
                        <a:srgbClr val="FFFFFF"/>
                      </a:solidFill>
                      <a:prstDash val="solid"/>
                    </a:lnR>
                    <a:lnT w="12700">
                      <a:solidFill>
                        <a:srgbClr val="E6B8B8"/>
                      </a:solidFill>
                      <a:prstDash val="solid"/>
                    </a:lnT>
                    <a:lnB w="12700">
                      <a:solidFill>
                        <a:srgbClr val="E6B8B8"/>
                      </a:solidFill>
                      <a:prstDash val="solid"/>
                    </a:lnB>
                  </a:tcPr>
                </a:tc>
                <a:extLst>
                  <a:ext uri="{0D108BD9-81ED-4DB2-BD59-A6C34878D82A}">
                    <a16:rowId xmlns:a16="http://schemas.microsoft.com/office/drawing/2014/main" val="10002"/>
                  </a:ext>
                </a:extLst>
              </a:tr>
              <a:tr h="579098">
                <a:tc>
                  <a:txBody>
                    <a:bodyPr/>
                    <a:lstStyle/>
                    <a:p>
                      <a:pPr marL="574675" marR="272415" indent="0" algn="l" defTabSz="914400" rtl="0" eaLnBrk="1" latinLnBrk="0" hangingPunct="1">
                        <a:lnSpc>
                          <a:spcPct val="100000"/>
                        </a:lnSpc>
                        <a:spcBef>
                          <a:spcPts val="0"/>
                        </a:spcBef>
                      </a:pPr>
                      <a:r>
                        <a:rPr lang="zh-CN" altLang="en-US" sz="1400" b="1" kern="1200" spc="-10" baseline="0">
                          <a:solidFill>
                            <a:schemeClr val="tx1"/>
                          </a:solidFill>
                          <a:latin typeface="arial" panose="020B0604020202020204" pitchFamily="34" charset="0"/>
                          <a:ea typeface="+mn-ea"/>
                          <a:cs typeface="arial" panose="020B0604020202020204" pitchFamily="34" charset="0"/>
                        </a:rPr>
                        <a:t>美国肝病研究学会威尔逊病实践指导 </a:t>
                      </a:r>
                      <a:r>
                        <a:rPr lang="en-US" altLang="zh-CN" sz="1400" b="1" kern="1200" spc="-10" baseline="0">
                          <a:solidFill>
                            <a:schemeClr val="tx1"/>
                          </a:solidFill>
                          <a:latin typeface="arial" panose="020B0604020202020204" pitchFamily="34" charset="0"/>
                          <a:ea typeface="+mn-ea"/>
                          <a:cs typeface="arial" panose="020B0604020202020204" pitchFamily="34" charset="0"/>
                        </a:rPr>
                        <a:t>(2022</a:t>
                      </a:r>
                      <a:r>
                        <a:rPr lang="zh-CN" altLang="en-US" sz="1400" b="1" kern="1200" spc="-10" baseline="0">
                          <a:solidFill>
                            <a:schemeClr val="tx1"/>
                          </a:solidFill>
                          <a:latin typeface="arial" panose="020B0604020202020204" pitchFamily="34" charset="0"/>
                          <a:ea typeface="+mn-ea"/>
                          <a:cs typeface="arial" panose="020B0604020202020204" pitchFamily="34" charset="0"/>
                        </a:rPr>
                        <a:t>年</a:t>
                      </a:r>
                      <a:r>
                        <a:rPr lang="en-US" altLang="zh-CN" sz="1400" b="1" kern="1200" spc="-10" baseline="0">
                          <a:solidFill>
                            <a:schemeClr val="tx1"/>
                          </a:solidFill>
                          <a:latin typeface="arial" panose="020B0604020202020204" pitchFamily="34" charset="0"/>
                          <a:ea typeface="+mn-ea"/>
                          <a:cs typeface="arial" panose="020B0604020202020204" pitchFamily="34" charset="0"/>
                        </a:rPr>
                        <a:t>)</a:t>
                      </a:r>
                      <a:r>
                        <a:rPr lang="en-US" altLang="zh-CN" sz="1400" b="1" kern="1200" spc="-10" baseline="30000">
                          <a:solidFill>
                            <a:schemeClr val="tx1"/>
                          </a:solidFill>
                          <a:latin typeface="arial" panose="020B0604020202020204" pitchFamily="34" charset="0"/>
                          <a:ea typeface="+mn-ea"/>
                          <a:cs typeface="arial" panose="020B0604020202020204" pitchFamily="34" charset="0"/>
                        </a:rPr>
                        <a:t>3</a:t>
                      </a:r>
                      <a:endParaRPr sz="1400" b="1" kern="1200" spc="-10" baseline="30000">
                        <a:solidFill>
                          <a:schemeClr val="tx1"/>
                        </a:solidFill>
                        <a:latin typeface="arial" panose="020B0604020202020204" pitchFamily="34" charset="0"/>
                        <a:ea typeface="+mn-ea"/>
                        <a:cs typeface="arial" panose="020B0604020202020204" pitchFamily="34" charset="0"/>
                      </a:endParaRPr>
                    </a:p>
                  </a:txBody>
                  <a:tcPr marR="45720" marT="0" marB="0" anchor="ctr">
                    <a:lnL w="12700">
                      <a:solidFill>
                        <a:srgbClr val="FFFFFF"/>
                      </a:solidFill>
                      <a:prstDash val="solid"/>
                    </a:lnL>
                    <a:lnR w="12700">
                      <a:solidFill>
                        <a:srgbClr val="FFFFFF"/>
                      </a:solidFill>
                      <a:prstDash val="solid"/>
                    </a:lnR>
                    <a:lnT w="12700">
                      <a:solidFill>
                        <a:srgbClr val="E6B8B8"/>
                      </a:solidFill>
                      <a:prstDash val="solid"/>
                    </a:lnT>
                    <a:lnB w="12700" cap="flat" cmpd="sng" algn="ctr">
                      <a:solidFill>
                        <a:srgbClr val="E6B8B8"/>
                      </a:solidFill>
                      <a:prstDash val="solid"/>
                      <a:round/>
                      <a:headEnd type="none" w="med" len="med"/>
                      <a:tailEnd type="none" w="med" len="med"/>
                    </a:lnB>
                    <a:solidFill>
                      <a:srgbClr val="F3F3F7"/>
                    </a:solidFill>
                  </a:tcPr>
                </a:tc>
                <a:tc>
                  <a:txBody>
                    <a:bodyPr/>
                    <a:lstStyle/>
                    <a:p>
                      <a:pPr marL="67945" marR="159385" algn="l" defTabSz="914400" rtl="0" eaLnBrk="1" latinLnBrk="0" hangingPunct="1">
                        <a:lnSpc>
                          <a:spcPct val="100000"/>
                        </a:lnSpc>
                        <a:spcBef>
                          <a:spcPts val="1255"/>
                        </a:spcBef>
                      </a:pPr>
                      <a:r>
                        <a:rPr lang="zh-CN" altLang="en-US" sz="1400" b="1" kern="1200">
                          <a:solidFill>
                            <a:srgbClr val="C00000"/>
                          </a:solidFill>
                          <a:latin typeface="微软雅黑"/>
                          <a:ea typeface="+mn-ea"/>
                          <a:cs typeface="微软雅黑"/>
                        </a:rPr>
                        <a:t>曲恩汀</a:t>
                      </a:r>
                      <a:r>
                        <a:rPr lang="zh-CN" altLang="en-US" sz="1400" b="0" kern="1200">
                          <a:solidFill>
                            <a:srgbClr val="C00000"/>
                          </a:solidFill>
                          <a:latin typeface="微软雅黑"/>
                          <a:ea typeface="+mn-ea"/>
                          <a:cs typeface="微软雅黑"/>
                        </a:rPr>
                        <a:t>是治疗威尔逊病的有效方法</a:t>
                      </a:r>
                      <a:r>
                        <a:rPr lang="zh-CN" altLang="en-US" sz="1400" b="0" kern="1200">
                          <a:solidFill>
                            <a:schemeClr val="tx1"/>
                          </a:solidFill>
                          <a:latin typeface="微软雅黑"/>
                          <a:ea typeface="+mn-ea"/>
                          <a:cs typeface="微软雅黑"/>
                        </a:rPr>
                        <a:t>。</a:t>
                      </a:r>
                      <a:r>
                        <a:rPr lang="zh-CN" altLang="en-US" sz="1400" b="1" kern="1200">
                          <a:solidFill>
                            <a:schemeClr val="tx1"/>
                          </a:solidFill>
                          <a:latin typeface="微软雅黑"/>
                          <a:ea typeface="+mn-ea"/>
                          <a:cs typeface="微软雅黑"/>
                        </a:rPr>
                        <a:t>当使用曲恩汀作为青霉胺的替代治疗时，此前由青霉胺引起的不良反应会消退且不再复发</a:t>
                      </a:r>
                      <a:endParaRPr sz="1400" kern="1200">
                        <a:solidFill>
                          <a:schemeClr val="tx1"/>
                        </a:solidFill>
                        <a:latin typeface="微软雅黑"/>
                        <a:ea typeface="+mn-ea"/>
                        <a:cs typeface="微软雅黑"/>
                      </a:endParaRPr>
                    </a:p>
                  </a:txBody>
                  <a:tcPr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E6B8B8"/>
                      </a:solidFill>
                      <a:prstDash val="solid"/>
                      <a:round/>
                      <a:headEnd type="none" w="med" len="med"/>
                      <a:tailEnd type="none" w="med" len="med"/>
                    </a:lnT>
                    <a:lnB w="12700" cap="flat" cmpd="sng" algn="ctr">
                      <a:solidFill>
                        <a:srgbClr val="E6B8B8"/>
                      </a:solidFill>
                      <a:prstDash val="solid"/>
                      <a:round/>
                      <a:headEnd type="none" w="med" len="med"/>
                      <a:tailEnd type="none" w="med" len="med"/>
                    </a:lnB>
                  </a:tcPr>
                </a:tc>
                <a:tc>
                  <a:txBody>
                    <a:bodyPr/>
                    <a:lstStyle/>
                    <a:p>
                      <a:pPr marL="635"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a:solidFill>
                            <a:schemeClr val="tx1"/>
                          </a:solidFill>
                          <a:latin typeface="微软雅黑"/>
                          <a:cs typeface="微软雅黑"/>
                        </a:rPr>
                        <a:t>/</a:t>
                      </a:r>
                      <a:endParaRPr lang="zh-CN" altLang="en-US" sz="1400" b="0">
                        <a:solidFill>
                          <a:schemeClr val="tx1"/>
                        </a:solidFill>
                        <a:latin typeface="微软雅黑"/>
                        <a:cs typeface="微软雅黑"/>
                      </a:endParaRPr>
                    </a:p>
                  </a:txBody>
                  <a:tcPr marT="0" marB="0" anchor="ctr">
                    <a:lnL w="12700">
                      <a:solidFill>
                        <a:srgbClr val="FFFFFF"/>
                      </a:solidFill>
                      <a:prstDash val="solid"/>
                    </a:lnL>
                    <a:lnR w="12700">
                      <a:solidFill>
                        <a:srgbClr val="FFFFFF"/>
                      </a:solidFill>
                      <a:prstDash val="solid"/>
                    </a:lnR>
                    <a:lnT w="12700">
                      <a:solidFill>
                        <a:srgbClr val="E6B8B8"/>
                      </a:solidFill>
                      <a:prstDash val="solid"/>
                    </a:lnT>
                    <a:lnB w="12700" cap="flat" cmpd="sng" algn="ctr">
                      <a:solidFill>
                        <a:srgbClr val="E6B8B8"/>
                      </a:solidFill>
                      <a:prstDash val="solid"/>
                      <a:round/>
                      <a:headEnd type="none" w="med" len="med"/>
                      <a:tailEnd type="none" w="med" len="med"/>
                    </a:lnB>
                  </a:tcPr>
                </a:tc>
                <a:extLst>
                  <a:ext uri="{0D108BD9-81ED-4DB2-BD59-A6C34878D82A}">
                    <a16:rowId xmlns:a16="http://schemas.microsoft.com/office/drawing/2014/main" val="10003"/>
                  </a:ext>
                </a:extLst>
              </a:tr>
              <a:tr h="579098">
                <a:tc>
                  <a:txBody>
                    <a:bodyPr/>
                    <a:lstStyle/>
                    <a:p>
                      <a:pPr marL="574675" marR="272415" indent="0" algn="l" defTabSz="914400" rtl="0" eaLnBrk="1" latinLnBrk="0" hangingPunct="1">
                        <a:lnSpc>
                          <a:spcPct val="100000"/>
                        </a:lnSpc>
                        <a:spcBef>
                          <a:spcPts val="0"/>
                        </a:spcBef>
                      </a:pPr>
                      <a:r>
                        <a:rPr lang="zh-CN" altLang="en-US" sz="1400" b="1" kern="1200" spc="-10">
                          <a:solidFill>
                            <a:schemeClr val="tx1"/>
                          </a:solidFill>
                          <a:latin typeface="arial" panose="020B0604020202020204" pitchFamily="34" charset="0"/>
                          <a:ea typeface="+mn-ea"/>
                          <a:cs typeface="arial" panose="020B0604020202020204" pitchFamily="34" charset="0"/>
                        </a:rPr>
                        <a:t>英国肝脏研究协会实践指南</a:t>
                      </a:r>
                      <a:r>
                        <a:rPr lang="en-US" altLang="zh-CN" sz="1400" b="1" kern="1200" spc="-10">
                          <a:solidFill>
                            <a:schemeClr val="tx1"/>
                          </a:solidFill>
                          <a:latin typeface="arial" panose="020B0604020202020204" pitchFamily="34" charset="0"/>
                          <a:ea typeface="+mn-ea"/>
                          <a:cs typeface="arial" panose="020B0604020202020204" pitchFamily="34" charset="0"/>
                        </a:rPr>
                        <a:t>—</a:t>
                      </a:r>
                      <a:r>
                        <a:rPr lang="zh-CN" altLang="en-US" sz="1400" b="1" kern="1200" spc="-10">
                          <a:solidFill>
                            <a:schemeClr val="tx1"/>
                          </a:solidFill>
                          <a:latin typeface="arial" panose="020B0604020202020204" pitchFamily="34" charset="0"/>
                          <a:ea typeface="+mn-ea"/>
                          <a:cs typeface="arial" panose="020B0604020202020204" pitchFamily="34" charset="0"/>
                        </a:rPr>
                        <a:t>威尔逊病的调查和管理 </a:t>
                      </a:r>
                      <a:r>
                        <a:rPr lang="en-US" altLang="zh-CN" sz="1400" b="1" kern="1200" spc="-10">
                          <a:solidFill>
                            <a:schemeClr val="tx1"/>
                          </a:solidFill>
                          <a:latin typeface="arial" panose="020B0604020202020204" pitchFamily="34" charset="0"/>
                          <a:ea typeface="+mn-ea"/>
                          <a:cs typeface="arial" panose="020B0604020202020204" pitchFamily="34" charset="0"/>
                        </a:rPr>
                        <a:t>(2022</a:t>
                      </a:r>
                      <a:r>
                        <a:rPr lang="zh-CN" altLang="en-US" sz="1400" b="1" kern="1200" spc="-10">
                          <a:solidFill>
                            <a:schemeClr val="tx1"/>
                          </a:solidFill>
                          <a:latin typeface="arial" panose="020B0604020202020204" pitchFamily="34" charset="0"/>
                          <a:ea typeface="+mn-ea"/>
                          <a:cs typeface="arial" panose="020B0604020202020204" pitchFamily="34" charset="0"/>
                        </a:rPr>
                        <a:t>年</a:t>
                      </a:r>
                      <a:r>
                        <a:rPr lang="en-US" altLang="zh-CN" sz="1400" b="1" kern="1200" spc="-10">
                          <a:solidFill>
                            <a:schemeClr val="tx1"/>
                          </a:solidFill>
                          <a:latin typeface="arial" panose="020B0604020202020204" pitchFamily="34" charset="0"/>
                          <a:ea typeface="+mn-ea"/>
                          <a:cs typeface="arial" panose="020B0604020202020204" pitchFamily="34" charset="0"/>
                        </a:rPr>
                        <a:t>)</a:t>
                      </a:r>
                      <a:r>
                        <a:rPr lang="en-US" altLang="zh-CN" sz="1400" b="1" kern="1200" spc="-10" baseline="30000">
                          <a:solidFill>
                            <a:schemeClr val="tx1"/>
                          </a:solidFill>
                          <a:latin typeface="arial" panose="020B0604020202020204" pitchFamily="34" charset="0"/>
                          <a:ea typeface="+mn-ea"/>
                          <a:cs typeface="arial" panose="020B0604020202020204" pitchFamily="34" charset="0"/>
                        </a:rPr>
                        <a:t>4</a:t>
                      </a:r>
                      <a:endParaRPr sz="1400" b="1" kern="1200" spc="-10" baseline="30000">
                        <a:solidFill>
                          <a:schemeClr val="tx1"/>
                        </a:solidFill>
                        <a:latin typeface="arial" panose="020B0604020202020204" pitchFamily="34" charset="0"/>
                        <a:ea typeface="+mn-ea"/>
                        <a:cs typeface="arial" panose="020B0604020202020204" pitchFamily="34" charset="0"/>
                      </a:endParaRPr>
                    </a:p>
                  </a:txBody>
                  <a:tcPr marR="45720" marT="0" marB="0" anchor="ctr">
                    <a:lnL w="12700">
                      <a:solidFill>
                        <a:srgbClr val="FFFFFF"/>
                      </a:solidFill>
                      <a:prstDash val="solid"/>
                    </a:lnL>
                    <a:lnR w="12700">
                      <a:solidFill>
                        <a:srgbClr val="FFFFFF"/>
                      </a:solidFill>
                      <a:prstDash val="solid"/>
                    </a:lnR>
                    <a:lnT w="12700">
                      <a:solidFill>
                        <a:srgbClr val="E6B8B8"/>
                      </a:solidFill>
                      <a:prstDash val="solid"/>
                    </a:lnT>
                    <a:lnB w="12700">
                      <a:solidFill>
                        <a:srgbClr val="E6B8B8"/>
                      </a:solidFill>
                      <a:prstDash val="solid"/>
                    </a:lnB>
                    <a:solidFill>
                      <a:srgbClr val="F3F3F7"/>
                    </a:solidFill>
                  </a:tcPr>
                </a:tc>
                <a:tc>
                  <a:txBody>
                    <a:bodyPr/>
                    <a:lstStyle/>
                    <a:p>
                      <a:pPr marL="67945" marR="159385" algn="l" defTabSz="914400" rtl="0" eaLnBrk="1" latinLnBrk="0" hangingPunct="1">
                        <a:lnSpc>
                          <a:spcPct val="100000"/>
                        </a:lnSpc>
                        <a:spcBef>
                          <a:spcPts val="1255"/>
                        </a:spcBef>
                      </a:pPr>
                      <a:r>
                        <a:rPr lang="zh-CN" altLang="en-US" sz="1400" b="1" kern="1200">
                          <a:solidFill>
                            <a:schemeClr val="tx1"/>
                          </a:solidFill>
                          <a:latin typeface="微软雅黑"/>
                          <a:ea typeface="+mn-ea"/>
                          <a:cs typeface="微软雅黑"/>
                        </a:rPr>
                        <a:t>曲恩汀</a:t>
                      </a:r>
                      <a:r>
                        <a:rPr lang="zh-CN" altLang="en-US" sz="1400" b="0" kern="1200">
                          <a:solidFill>
                            <a:schemeClr val="tx1"/>
                          </a:solidFill>
                          <a:latin typeface="微软雅黑"/>
                          <a:ea typeface="+mn-ea"/>
                          <a:cs typeface="微软雅黑"/>
                        </a:rPr>
                        <a:t>可用于对</a:t>
                      </a:r>
                      <a:r>
                        <a:rPr lang="zh-CN" altLang="en-US" sz="1400" b="1" kern="1200">
                          <a:solidFill>
                            <a:schemeClr val="tx1"/>
                          </a:solidFill>
                          <a:latin typeface="微软雅黑"/>
                          <a:ea typeface="+mn-ea"/>
                          <a:cs typeface="微软雅黑"/>
                        </a:rPr>
                        <a:t>青霉胺不耐受</a:t>
                      </a:r>
                      <a:r>
                        <a:rPr lang="zh-CN" altLang="en-US" sz="1400" b="0" kern="1200">
                          <a:solidFill>
                            <a:schemeClr val="tx1"/>
                          </a:solidFill>
                          <a:latin typeface="微软雅黑"/>
                          <a:ea typeface="+mn-ea"/>
                          <a:cs typeface="微软雅黑"/>
                        </a:rPr>
                        <a:t>或</a:t>
                      </a:r>
                      <a:r>
                        <a:rPr lang="zh-CN" altLang="en-US" sz="1400" b="1" kern="1200">
                          <a:solidFill>
                            <a:schemeClr val="tx1"/>
                          </a:solidFill>
                          <a:latin typeface="微软雅黑"/>
                          <a:ea typeface="+mn-ea"/>
                          <a:cs typeface="微软雅黑"/>
                        </a:rPr>
                        <a:t>发生不良反应风险较高</a:t>
                      </a:r>
                      <a:r>
                        <a:rPr lang="zh-CN" altLang="en-US" sz="1400" b="0" kern="1200">
                          <a:solidFill>
                            <a:schemeClr val="tx1"/>
                          </a:solidFill>
                          <a:latin typeface="微软雅黑"/>
                          <a:ea typeface="+mn-ea"/>
                          <a:cs typeface="微软雅黑"/>
                        </a:rPr>
                        <a:t>的儿童和成人威尔逊病患者</a:t>
                      </a:r>
                    </a:p>
                  </a:txBody>
                  <a:tcPr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E6B8B8"/>
                      </a:solidFill>
                      <a:prstDash val="solid"/>
                      <a:round/>
                      <a:headEnd type="none" w="med" len="med"/>
                      <a:tailEnd type="none" w="med" len="med"/>
                    </a:lnT>
                    <a:lnB w="12700" cap="flat" cmpd="sng" algn="ctr">
                      <a:solidFill>
                        <a:srgbClr val="E6B8B8"/>
                      </a:solidFill>
                      <a:prstDash val="solid"/>
                      <a:round/>
                      <a:headEnd type="none" w="med" len="med"/>
                      <a:tailEnd type="none" w="med" len="med"/>
                    </a:lnB>
                  </a:tcPr>
                </a:tc>
                <a:tc>
                  <a:txBody>
                    <a:bodyPr/>
                    <a:lstStyle/>
                    <a:p>
                      <a:pPr marL="635"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spc="-20">
                          <a:solidFill>
                            <a:srgbClr val="C00000"/>
                          </a:solidFill>
                          <a:latin typeface="微软雅黑"/>
                          <a:cs typeface="微软雅黑"/>
                        </a:rPr>
                        <a:t>强烈推荐</a:t>
                      </a:r>
                      <a:r>
                        <a:rPr lang="en-US" altLang="zh-CN" sz="1400" b="1" spc="-20">
                          <a:solidFill>
                            <a:srgbClr val="C00000"/>
                          </a:solidFill>
                          <a:latin typeface="微软雅黑"/>
                          <a:cs typeface="微软雅黑"/>
                        </a:rPr>
                        <a:t>, </a:t>
                      </a:r>
                    </a:p>
                    <a:p>
                      <a:pPr marL="635"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spc="-20">
                          <a:solidFill>
                            <a:srgbClr val="C00000"/>
                          </a:solidFill>
                          <a:latin typeface="微软雅黑"/>
                          <a:cs typeface="微软雅黑"/>
                        </a:rPr>
                        <a:t>证据等级：中</a:t>
                      </a:r>
                      <a:endParaRPr lang="zh-CN" altLang="en-US" sz="1400" b="1">
                        <a:solidFill>
                          <a:srgbClr val="C00000"/>
                        </a:solidFill>
                        <a:latin typeface="微软雅黑"/>
                        <a:cs typeface="微软雅黑"/>
                      </a:endParaRPr>
                    </a:p>
                  </a:txBody>
                  <a:tcPr marT="0" marB="0" anchor="ctr">
                    <a:lnL w="12700">
                      <a:solidFill>
                        <a:srgbClr val="FFFFFF"/>
                      </a:solidFill>
                      <a:prstDash val="solid"/>
                    </a:lnL>
                    <a:lnR w="12700">
                      <a:solidFill>
                        <a:srgbClr val="FFFFFF"/>
                      </a:solidFill>
                      <a:prstDash val="solid"/>
                    </a:lnR>
                    <a:lnT w="12700">
                      <a:solidFill>
                        <a:srgbClr val="E6B8B8"/>
                      </a:solidFill>
                      <a:prstDash val="solid"/>
                    </a:lnT>
                    <a:lnB w="12700">
                      <a:solidFill>
                        <a:srgbClr val="E6B8B8"/>
                      </a:solidFill>
                      <a:prstDash val="solid"/>
                    </a:lnB>
                  </a:tcPr>
                </a:tc>
                <a:extLst>
                  <a:ext uri="{0D108BD9-81ED-4DB2-BD59-A6C34878D82A}">
                    <a16:rowId xmlns:a16="http://schemas.microsoft.com/office/drawing/2014/main" val="10004"/>
                  </a:ext>
                </a:extLst>
              </a:tr>
              <a:tr h="768563">
                <a:tc>
                  <a:txBody>
                    <a:bodyPr/>
                    <a:lstStyle/>
                    <a:p>
                      <a:pPr marL="574675" marR="156210" indent="0" algn="l" defTabSz="914400" rtl="0" eaLnBrk="1" fontAlgn="auto" latinLnBrk="0" hangingPunct="1">
                        <a:lnSpc>
                          <a:spcPct val="100000"/>
                        </a:lnSpc>
                        <a:spcBef>
                          <a:spcPts val="0"/>
                        </a:spcBef>
                        <a:spcAft>
                          <a:spcPts val="0"/>
                        </a:spcAft>
                        <a:buClrTx/>
                        <a:buSzTx/>
                        <a:buFontTx/>
                        <a:buNone/>
                        <a:tabLst/>
                        <a:defRPr/>
                      </a:pPr>
                      <a:r>
                        <a:rPr lang="zh-CN" altLang="en-US" sz="1400" b="1" kern="1200" spc="-10">
                          <a:solidFill>
                            <a:schemeClr val="tx1"/>
                          </a:solidFill>
                          <a:latin typeface="arial" panose="020B0604020202020204" pitchFamily="34" charset="0"/>
                          <a:ea typeface="+mn-ea"/>
                          <a:cs typeface="arial" panose="020B0604020202020204" pitchFamily="34" charset="0"/>
                        </a:rPr>
                        <a:t>欧洲儿科胃肠病学、肝病学和营养学学会肝病委员会共识</a:t>
                      </a:r>
                      <a:r>
                        <a:rPr lang="en-US" altLang="zh-CN" sz="1400" b="1" kern="1200" spc="-10">
                          <a:solidFill>
                            <a:schemeClr val="tx1"/>
                          </a:solidFill>
                          <a:latin typeface="arial" panose="020B0604020202020204" pitchFamily="34" charset="0"/>
                          <a:ea typeface="+mn-ea"/>
                          <a:cs typeface="arial" panose="020B0604020202020204" pitchFamily="34" charset="0"/>
                        </a:rPr>
                        <a:t>—</a:t>
                      </a:r>
                      <a:r>
                        <a:rPr lang="zh-CN" altLang="en-US" sz="1400" b="1" kern="1200" spc="-10">
                          <a:solidFill>
                            <a:schemeClr val="tx1"/>
                          </a:solidFill>
                          <a:latin typeface="arial" panose="020B0604020202020204" pitchFamily="34" charset="0"/>
                          <a:ea typeface="+mn-ea"/>
                          <a:cs typeface="arial" panose="020B0604020202020204" pitchFamily="34" charset="0"/>
                        </a:rPr>
                        <a:t>儿童威尔逊病 </a:t>
                      </a:r>
                      <a:r>
                        <a:rPr lang="en-US" altLang="zh-CN" sz="1400" b="1" kern="1200" spc="-10">
                          <a:solidFill>
                            <a:schemeClr val="tx1"/>
                          </a:solidFill>
                          <a:latin typeface="arial" panose="020B0604020202020204" pitchFamily="34" charset="0"/>
                          <a:ea typeface="+mn-ea"/>
                          <a:cs typeface="arial" panose="020B0604020202020204" pitchFamily="34" charset="0"/>
                        </a:rPr>
                        <a:t>(2017</a:t>
                      </a:r>
                      <a:r>
                        <a:rPr lang="zh-CN" altLang="en-US" sz="1400" b="1" kern="1200" spc="-10">
                          <a:solidFill>
                            <a:schemeClr val="tx1"/>
                          </a:solidFill>
                          <a:latin typeface="arial" panose="020B0604020202020204" pitchFamily="34" charset="0"/>
                          <a:ea typeface="+mn-ea"/>
                          <a:cs typeface="arial" panose="020B0604020202020204" pitchFamily="34" charset="0"/>
                        </a:rPr>
                        <a:t>年</a:t>
                      </a:r>
                      <a:r>
                        <a:rPr lang="en-US" altLang="zh-CN" sz="1400" b="1" kern="1200" spc="-10">
                          <a:solidFill>
                            <a:schemeClr val="tx1"/>
                          </a:solidFill>
                          <a:latin typeface="arial" panose="020B0604020202020204" pitchFamily="34" charset="0"/>
                          <a:ea typeface="+mn-ea"/>
                          <a:cs typeface="arial" panose="020B0604020202020204" pitchFamily="34" charset="0"/>
                        </a:rPr>
                        <a:t>)</a:t>
                      </a:r>
                      <a:r>
                        <a:rPr lang="en-US" altLang="zh-CN" sz="1400" b="1" kern="1200" spc="-10" baseline="30000">
                          <a:solidFill>
                            <a:schemeClr val="tx1"/>
                          </a:solidFill>
                          <a:latin typeface="arial" panose="020B0604020202020204" pitchFamily="34" charset="0"/>
                          <a:ea typeface="+mn-ea"/>
                          <a:cs typeface="arial" panose="020B0604020202020204" pitchFamily="34" charset="0"/>
                        </a:rPr>
                        <a:t>5</a:t>
                      </a:r>
                      <a:endParaRPr sz="1400" b="1" kern="1200" spc="-10" baseline="30000">
                        <a:solidFill>
                          <a:schemeClr val="tx1"/>
                        </a:solidFill>
                        <a:latin typeface="arial" panose="020B0604020202020204" pitchFamily="34" charset="0"/>
                        <a:ea typeface="+mn-ea"/>
                        <a:cs typeface="arial" panose="020B0604020202020204" pitchFamily="34" charset="0"/>
                      </a:endParaRPr>
                    </a:p>
                  </a:txBody>
                  <a:tcPr marR="4572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E6B8B8"/>
                      </a:solidFill>
                      <a:prstDash val="solid"/>
                      <a:round/>
                      <a:headEnd type="none" w="med" len="med"/>
                      <a:tailEnd type="none" w="med" len="med"/>
                    </a:lnT>
                    <a:lnB w="12700" cap="flat" cmpd="sng" algn="ctr">
                      <a:solidFill>
                        <a:srgbClr val="E6B8B8"/>
                      </a:solidFill>
                      <a:prstDash val="solid"/>
                      <a:round/>
                      <a:headEnd type="none" w="med" len="med"/>
                      <a:tailEnd type="none" w="med" len="med"/>
                    </a:lnB>
                    <a:solidFill>
                      <a:srgbClr val="F3F3F7"/>
                    </a:solidFill>
                  </a:tcPr>
                </a:tc>
                <a:tc>
                  <a:txBody>
                    <a:bodyPr/>
                    <a:lstStyle/>
                    <a:p>
                      <a:pPr marL="67945">
                        <a:lnSpc>
                          <a:spcPct val="100000"/>
                        </a:lnSpc>
                        <a:spcBef>
                          <a:spcPts val="1255"/>
                        </a:spcBef>
                      </a:pPr>
                      <a:r>
                        <a:rPr lang="zh-CN" altLang="en-US" sz="1400" kern="1200">
                          <a:solidFill>
                            <a:schemeClr val="tx1"/>
                          </a:solidFill>
                          <a:latin typeface="微软雅黑"/>
                          <a:ea typeface="+mn-ea"/>
                          <a:cs typeface="微软雅黑"/>
                        </a:rPr>
                        <a:t>曲恩汀是治疗青霉胺不耐受的威尔逊病儿童患者的有效螯合剂</a:t>
                      </a:r>
                      <a:endParaRPr sz="1400" kern="1200">
                        <a:solidFill>
                          <a:schemeClr val="tx1"/>
                        </a:solidFill>
                        <a:latin typeface="微软雅黑"/>
                        <a:ea typeface="+mn-ea"/>
                        <a:cs typeface="微软雅黑"/>
                      </a:endParaRP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6B8B8"/>
                      </a:solidFill>
                      <a:prstDash val="solid"/>
                      <a:round/>
                      <a:headEnd type="none" w="med" len="med"/>
                      <a:tailEnd type="none" w="med" len="med"/>
                    </a:lnT>
                    <a:lnB w="12700" cap="flat" cmpd="sng" algn="ctr">
                      <a:solidFill>
                        <a:srgbClr val="E6B8B8"/>
                      </a:solidFill>
                      <a:prstDash val="solid"/>
                      <a:round/>
                      <a:headEnd type="none" w="med" len="med"/>
                      <a:tailEnd type="none" w="med" len="med"/>
                    </a:lnB>
                  </a:tcPr>
                </a:tc>
                <a:tc>
                  <a:txBody>
                    <a:bodyPr/>
                    <a:lstStyle/>
                    <a:p>
                      <a:pPr marL="635"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spc="-20">
                          <a:solidFill>
                            <a:srgbClr val="C00000"/>
                          </a:solidFill>
                          <a:latin typeface="微软雅黑"/>
                          <a:cs typeface="微软雅黑"/>
                        </a:rPr>
                        <a:t>强烈推荐</a:t>
                      </a:r>
                      <a:r>
                        <a:rPr lang="en-US" altLang="zh-CN" sz="1400" b="1" spc="-20">
                          <a:solidFill>
                            <a:srgbClr val="C00000"/>
                          </a:solidFill>
                          <a:latin typeface="微软雅黑"/>
                          <a:cs typeface="微软雅黑"/>
                        </a:rPr>
                        <a:t>, </a:t>
                      </a:r>
                    </a:p>
                    <a:p>
                      <a:pPr marL="635"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spc="-20">
                          <a:solidFill>
                            <a:srgbClr val="C00000"/>
                          </a:solidFill>
                          <a:latin typeface="微软雅黑"/>
                          <a:cs typeface="微软雅黑"/>
                        </a:rPr>
                        <a:t>证据等级：中</a:t>
                      </a:r>
                      <a:endParaRPr lang="zh-CN" altLang="en-US" sz="1400" b="1">
                        <a:solidFill>
                          <a:srgbClr val="C00000"/>
                        </a:solidFill>
                        <a:latin typeface="微软雅黑"/>
                        <a:cs typeface="微软雅黑"/>
                      </a:endParaRPr>
                    </a:p>
                  </a:txBody>
                  <a:tcPr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E6B8B8"/>
                      </a:solidFill>
                      <a:prstDash val="solid"/>
                      <a:round/>
                      <a:headEnd type="none" w="med" len="med"/>
                      <a:tailEnd type="none" w="med" len="med"/>
                    </a:lnT>
                    <a:lnB w="12700" cap="flat" cmpd="sng" algn="ctr">
                      <a:solidFill>
                        <a:srgbClr val="E6B8B8"/>
                      </a:solidFill>
                      <a:prstDash val="solid"/>
                      <a:round/>
                      <a:headEnd type="none" w="med" len="med"/>
                      <a:tailEnd type="none" w="med" len="med"/>
                    </a:lnB>
                  </a:tcPr>
                </a:tc>
                <a:extLst>
                  <a:ext uri="{0D108BD9-81ED-4DB2-BD59-A6C34878D82A}">
                    <a16:rowId xmlns:a16="http://schemas.microsoft.com/office/drawing/2014/main" val="3319188222"/>
                  </a:ext>
                </a:extLst>
              </a:tr>
              <a:tr h="629890">
                <a:tc>
                  <a:txBody>
                    <a:bodyPr/>
                    <a:lstStyle/>
                    <a:p>
                      <a:pPr marL="574675" marR="156210" indent="0" algn="l" defTabSz="914400" rtl="0" eaLnBrk="1" latinLnBrk="0" hangingPunct="1">
                        <a:lnSpc>
                          <a:spcPct val="100000"/>
                        </a:lnSpc>
                        <a:spcBef>
                          <a:spcPts val="0"/>
                        </a:spcBef>
                      </a:pPr>
                      <a:r>
                        <a:rPr lang="zh-CN" altLang="en-US" sz="1400" b="1" kern="1200" spc="-10">
                          <a:solidFill>
                            <a:schemeClr val="tx1"/>
                          </a:solidFill>
                          <a:latin typeface="arial" panose="020B0604020202020204" pitchFamily="34" charset="0"/>
                          <a:ea typeface="+mn-ea"/>
                          <a:cs typeface="arial" panose="020B0604020202020204" pitchFamily="34" charset="0"/>
                        </a:rPr>
                        <a:t>欧洲肝脏研究协会临床实践指南</a:t>
                      </a:r>
                      <a:r>
                        <a:rPr lang="en-US" altLang="zh-CN" sz="1400" b="1" kern="1200" spc="-10">
                          <a:solidFill>
                            <a:schemeClr val="tx1"/>
                          </a:solidFill>
                          <a:latin typeface="arial" panose="020B0604020202020204" pitchFamily="34" charset="0"/>
                          <a:ea typeface="+mn-ea"/>
                          <a:cs typeface="arial" panose="020B0604020202020204" pitchFamily="34" charset="0"/>
                        </a:rPr>
                        <a:t>—</a:t>
                      </a:r>
                      <a:r>
                        <a:rPr lang="zh-CN" altLang="en-US" sz="1400" b="1" kern="1200" spc="-10">
                          <a:solidFill>
                            <a:schemeClr val="tx1"/>
                          </a:solidFill>
                          <a:latin typeface="arial" panose="020B0604020202020204" pitchFamily="34" charset="0"/>
                          <a:ea typeface="+mn-ea"/>
                          <a:cs typeface="arial" panose="020B0604020202020204" pitchFamily="34" charset="0"/>
                        </a:rPr>
                        <a:t>威尔逊病 </a:t>
                      </a:r>
                      <a:r>
                        <a:rPr lang="en-US" altLang="zh-CN" sz="1400" b="1" kern="1200" spc="-10">
                          <a:solidFill>
                            <a:schemeClr val="tx1"/>
                          </a:solidFill>
                          <a:latin typeface="arial" panose="020B0604020202020204" pitchFamily="34" charset="0"/>
                          <a:ea typeface="+mn-ea"/>
                          <a:cs typeface="arial" panose="020B0604020202020204" pitchFamily="34" charset="0"/>
                        </a:rPr>
                        <a:t>(2012</a:t>
                      </a:r>
                      <a:r>
                        <a:rPr lang="zh-CN" altLang="en-US" sz="1400" b="1" kern="1200" spc="-10">
                          <a:solidFill>
                            <a:schemeClr val="tx1"/>
                          </a:solidFill>
                          <a:latin typeface="arial" panose="020B0604020202020204" pitchFamily="34" charset="0"/>
                          <a:ea typeface="+mn-ea"/>
                          <a:cs typeface="arial" panose="020B0604020202020204" pitchFamily="34" charset="0"/>
                        </a:rPr>
                        <a:t>年</a:t>
                      </a:r>
                      <a:r>
                        <a:rPr lang="en-US" altLang="zh-CN" sz="1400" b="1" kern="1200" spc="-10">
                          <a:solidFill>
                            <a:schemeClr val="tx1"/>
                          </a:solidFill>
                          <a:latin typeface="arial" panose="020B0604020202020204" pitchFamily="34" charset="0"/>
                          <a:ea typeface="+mn-ea"/>
                          <a:cs typeface="arial" panose="020B0604020202020204" pitchFamily="34" charset="0"/>
                        </a:rPr>
                        <a:t>)</a:t>
                      </a:r>
                      <a:r>
                        <a:rPr lang="en-US" altLang="zh-CN" sz="1400" b="1" kern="1200" spc="-10" baseline="30000">
                          <a:solidFill>
                            <a:schemeClr val="tx1"/>
                          </a:solidFill>
                          <a:latin typeface="arial" panose="020B0604020202020204" pitchFamily="34" charset="0"/>
                          <a:ea typeface="+mn-ea"/>
                          <a:cs typeface="arial" panose="020B0604020202020204" pitchFamily="34" charset="0"/>
                        </a:rPr>
                        <a:t>6</a:t>
                      </a:r>
                      <a:endParaRPr sz="1400" b="1" kern="1200" spc="-10" baseline="30000">
                        <a:solidFill>
                          <a:schemeClr val="tx1"/>
                        </a:solidFill>
                        <a:latin typeface="arial" panose="020B0604020202020204" pitchFamily="34" charset="0"/>
                        <a:ea typeface="+mn-ea"/>
                        <a:cs typeface="arial" panose="020B0604020202020204" pitchFamily="34" charset="0"/>
                      </a:endParaRPr>
                    </a:p>
                  </a:txBody>
                  <a:tcPr marR="4572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E6B8B8"/>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rgbClr val="F3F3F7"/>
                    </a:solidFill>
                  </a:tcPr>
                </a:tc>
                <a:tc>
                  <a:txBody>
                    <a:bodyPr/>
                    <a:lstStyle/>
                    <a:p>
                      <a:pPr marL="67945">
                        <a:lnSpc>
                          <a:spcPct val="100000"/>
                        </a:lnSpc>
                        <a:spcBef>
                          <a:spcPts val="1255"/>
                        </a:spcBef>
                      </a:pPr>
                      <a:r>
                        <a:rPr lang="zh-CN" altLang="en-US" sz="1400">
                          <a:latin typeface="微软雅黑"/>
                          <a:cs typeface="微软雅黑"/>
                        </a:rPr>
                        <a:t>有症状患者的初始治疗应使用螯合剂（青霉胺或曲恩汀），</a:t>
                      </a:r>
                      <a:r>
                        <a:rPr lang="zh-CN" altLang="en-US" sz="1400" b="1">
                          <a:solidFill>
                            <a:srgbClr val="C00000"/>
                          </a:solidFill>
                          <a:latin typeface="微软雅黑"/>
                          <a:cs typeface="微软雅黑"/>
                        </a:rPr>
                        <a:t>曲恩汀的耐受性可能优于青霉胺</a:t>
                      </a:r>
                    </a:p>
                  </a:txBody>
                  <a:tcPr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E6B8B8"/>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marL="635"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spc="-20" dirty="0">
                          <a:solidFill>
                            <a:srgbClr val="C00000"/>
                          </a:solidFill>
                          <a:latin typeface="微软雅黑"/>
                          <a:cs typeface="微软雅黑"/>
                        </a:rPr>
                        <a:t>强烈推荐</a:t>
                      </a:r>
                      <a:r>
                        <a:rPr lang="en-US" altLang="zh-CN" sz="1400" b="1" spc="-20" dirty="0">
                          <a:solidFill>
                            <a:srgbClr val="C00000"/>
                          </a:solidFill>
                          <a:latin typeface="微软雅黑"/>
                          <a:cs typeface="微软雅黑"/>
                        </a:rPr>
                        <a:t>, </a:t>
                      </a:r>
                    </a:p>
                    <a:p>
                      <a:pPr marL="635" marR="0" lvl="0" indent="0" algn="ctr" defTabSz="914400" rtl="0" eaLnBrk="1" fontAlgn="auto" latinLnBrk="0" hangingPunct="1">
                        <a:lnSpc>
                          <a:spcPct val="100000"/>
                        </a:lnSpc>
                        <a:spcBef>
                          <a:spcPts val="0"/>
                        </a:spcBef>
                        <a:spcAft>
                          <a:spcPts val="0"/>
                        </a:spcAft>
                        <a:buClrTx/>
                        <a:buSzTx/>
                        <a:buFontTx/>
                        <a:buNone/>
                        <a:tabLst/>
                        <a:defRPr/>
                      </a:pPr>
                      <a:r>
                        <a:rPr lang="zh-CN" altLang="en-US" sz="1400" b="1" spc="-20" dirty="0">
                          <a:solidFill>
                            <a:srgbClr val="C00000"/>
                          </a:solidFill>
                          <a:latin typeface="微软雅黑"/>
                          <a:cs typeface="微软雅黑"/>
                        </a:rPr>
                        <a:t>证据等级：中</a:t>
                      </a:r>
                      <a:endParaRPr lang="zh-CN" altLang="en-US" sz="1400" b="1" dirty="0">
                        <a:solidFill>
                          <a:srgbClr val="C00000"/>
                        </a:solidFill>
                        <a:latin typeface="微软雅黑"/>
                        <a:cs typeface="微软雅黑"/>
                      </a:endParaRPr>
                    </a:p>
                  </a:txBody>
                  <a:tcPr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E6B8B8"/>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22017291"/>
                  </a:ext>
                </a:extLst>
              </a:tr>
            </a:tbl>
          </a:graphicData>
        </a:graphic>
      </p:graphicFrame>
      <p:sp>
        <p:nvSpPr>
          <p:cNvPr id="75" name="object 5">
            <a:extLst>
              <a:ext uri="{FF2B5EF4-FFF2-40B4-BE49-F238E27FC236}">
                <a16:creationId xmlns:a16="http://schemas.microsoft.com/office/drawing/2014/main" id="{D15D5F1B-64B9-91DB-2D23-D5DECBD53860}"/>
              </a:ext>
            </a:extLst>
          </p:cNvPr>
          <p:cNvSpPr/>
          <p:nvPr/>
        </p:nvSpPr>
        <p:spPr>
          <a:xfrm>
            <a:off x="712153" y="1332520"/>
            <a:ext cx="6723228" cy="433884"/>
          </a:xfrm>
          <a:custGeom>
            <a:avLst/>
            <a:gdLst/>
            <a:ahLst/>
            <a:cxnLst/>
            <a:rect l="l" t="t" r="r" b="b"/>
            <a:pathLst>
              <a:path w="7322820" h="530860">
                <a:moveTo>
                  <a:pt x="7059167" y="530352"/>
                </a:moveTo>
                <a:lnTo>
                  <a:pt x="0" y="530352"/>
                </a:lnTo>
                <a:lnTo>
                  <a:pt x="0" y="0"/>
                </a:lnTo>
                <a:lnTo>
                  <a:pt x="7059167" y="0"/>
                </a:lnTo>
                <a:lnTo>
                  <a:pt x="7322820" y="265176"/>
                </a:lnTo>
                <a:lnTo>
                  <a:pt x="7059167" y="530352"/>
                </a:lnTo>
                <a:close/>
              </a:path>
            </a:pathLst>
          </a:custGeom>
          <a:gradFill flip="none" rotWithShape="1">
            <a:gsLst>
              <a:gs pos="0">
                <a:schemeClr val="accent1"/>
              </a:gs>
              <a:gs pos="54000">
                <a:srgbClr val="456D8D"/>
              </a:gs>
              <a:gs pos="100000">
                <a:schemeClr val="accent3"/>
              </a:gs>
            </a:gsLst>
            <a:lin ang="0" scaled="1"/>
            <a:tileRect/>
          </a:gradFill>
          <a:effectLst>
            <a:outerShdw blurRad="50800" dist="38100" dir="2700000" algn="tl" rotWithShape="0">
              <a:prstClr val="black">
                <a:alpha val="40000"/>
              </a:prstClr>
            </a:outerShdw>
          </a:effectLst>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a:ln>
                <a:noFill/>
              </a:ln>
              <a:solidFill>
                <a:srgbClr val="2B3A42"/>
              </a:solidFill>
              <a:effectLst/>
              <a:uLnTx/>
              <a:uFillTx/>
              <a:latin typeface="Arial"/>
              <a:ea typeface="STZhongsong"/>
              <a:cs typeface="+mn-cs"/>
            </a:endParaRPr>
          </a:p>
        </p:txBody>
      </p:sp>
      <p:sp>
        <p:nvSpPr>
          <p:cNvPr id="76" name="object 6">
            <a:extLst>
              <a:ext uri="{FF2B5EF4-FFF2-40B4-BE49-F238E27FC236}">
                <a16:creationId xmlns:a16="http://schemas.microsoft.com/office/drawing/2014/main" id="{682A6C8F-1C8D-A234-1DA4-95F9656174A8}"/>
              </a:ext>
            </a:extLst>
          </p:cNvPr>
          <p:cNvSpPr txBox="1"/>
          <p:nvPr/>
        </p:nvSpPr>
        <p:spPr>
          <a:xfrm>
            <a:off x="805772" y="1404230"/>
            <a:ext cx="6579979" cy="290464"/>
          </a:xfrm>
          <a:prstGeom prst="rect">
            <a:avLst/>
          </a:prstGeom>
        </p:spPr>
        <p:txBody>
          <a:bodyPr vert="horz" wrap="square" lIns="0" tIns="13335" rIns="0" bIns="0" rtlCol="0">
            <a:spAutoFit/>
          </a:bodyPr>
          <a:lstStyle/>
          <a:p>
            <a:pPr marL="38100" marR="0" lvl="0" indent="0" algn="l" defTabSz="914400" rtl="0" eaLnBrk="1" fontAlgn="auto" latinLnBrk="0" hangingPunct="1">
              <a:lnSpc>
                <a:spcPct val="100000"/>
              </a:lnSpc>
              <a:spcBef>
                <a:spcPts val="105"/>
              </a:spcBef>
              <a:spcAft>
                <a:spcPts val="0"/>
              </a:spcAft>
              <a:buClrTx/>
              <a:buSzTx/>
              <a:buFontTx/>
              <a:buNone/>
              <a:tabLst/>
              <a:defRPr/>
            </a:pPr>
            <a:r>
              <a:rPr kumimoji="0" lang="zh-CN" altLang="en-US" b="1" i="0" u="none" strike="noStrike" kern="1200" cap="none" spc="-10" normalizeH="0" baseline="0" noProof="0" dirty="0">
                <a:ln>
                  <a:noFill/>
                </a:ln>
                <a:solidFill>
                  <a:srgbClr val="FFFFFF"/>
                </a:solidFill>
                <a:effectLst/>
                <a:uLnTx/>
                <a:uFillTx/>
                <a:latin typeface="微软雅黑"/>
                <a:ea typeface="STZhongsong"/>
                <a:cs typeface="微软雅黑"/>
              </a:rPr>
              <a:t>全球多个权威临床诊疗指南推荐曲恩汀用于治疗威尔逊病</a:t>
            </a:r>
          </a:p>
        </p:txBody>
      </p:sp>
      <p:pic>
        <p:nvPicPr>
          <p:cNvPr id="62" name="object 23">
            <a:extLst>
              <a:ext uri="{FF2B5EF4-FFF2-40B4-BE49-F238E27FC236}">
                <a16:creationId xmlns:a16="http://schemas.microsoft.com/office/drawing/2014/main" id="{2418B4B9-EE71-254F-385E-AFE1FF9B9E3D}"/>
              </a:ext>
            </a:extLst>
          </p:cNvPr>
          <p:cNvPicPr/>
          <p:nvPr/>
        </p:nvPicPr>
        <p:blipFill>
          <a:blip r:embed="rId5" cstate="print"/>
          <a:stretch>
            <a:fillRect/>
          </a:stretch>
        </p:blipFill>
        <p:spPr>
          <a:xfrm>
            <a:off x="787877" y="2400433"/>
            <a:ext cx="512127" cy="512127"/>
          </a:xfrm>
          <a:prstGeom prst="rect">
            <a:avLst/>
          </a:prstGeom>
        </p:spPr>
      </p:pic>
      <p:pic>
        <p:nvPicPr>
          <p:cNvPr id="63" name="object 23">
            <a:extLst>
              <a:ext uri="{FF2B5EF4-FFF2-40B4-BE49-F238E27FC236}">
                <a16:creationId xmlns:a16="http://schemas.microsoft.com/office/drawing/2014/main" id="{AE1AD6FE-2081-CC16-5970-6FFE3460351D}"/>
              </a:ext>
            </a:extLst>
          </p:cNvPr>
          <p:cNvPicPr/>
          <p:nvPr/>
        </p:nvPicPr>
        <p:blipFill>
          <a:blip r:embed="rId5" cstate="print"/>
          <a:stretch>
            <a:fillRect/>
          </a:stretch>
        </p:blipFill>
        <p:spPr>
          <a:xfrm>
            <a:off x="787878" y="2995213"/>
            <a:ext cx="512127" cy="512127"/>
          </a:xfrm>
          <a:prstGeom prst="rect">
            <a:avLst/>
          </a:prstGeom>
        </p:spPr>
      </p:pic>
      <p:pic>
        <p:nvPicPr>
          <p:cNvPr id="64" name="object 12">
            <a:extLst>
              <a:ext uri="{FF2B5EF4-FFF2-40B4-BE49-F238E27FC236}">
                <a16:creationId xmlns:a16="http://schemas.microsoft.com/office/drawing/2014/main" id="{3F3C9AB0-CC72-495A-BCF4-8817ECD922FE}"/>
              </a:ext>
            </a:extLst>
          </p:cNvPr>
          <p:cNvPicPr/>
          <p:nvPr/>
        </p:nvPicPr>
        <p:blipFill>
          <a:blip r:embed="rId6" cstate="print"/>
          <a:stretch>
            <a:fillRect/>
          </a:stretch>
        </p:blipFill>
        <p:spPr>
          <a:xfrm>
            <a:off x="824372" y="3600878"/>
            <a:ext cx="402191" cy="383363"/>
          </a:xfrm>
          <a:prstGeom prst="rect">
            <a:avLst/>
          </a:prstGeom>
          <a:effectLst>
            <a:outerShdw blurRad="50800" dist="38100" dir="2700000" algn="tl" rotWithShape="0">
              <a:prstClr val="black">
                <a:alpha val="40000"/>
              </a:prstClr>
            </a:outerShdw>
          </a:effectLst>
        </p:spPr>
      </p:pic>
      <p:pic>
        <p:nvPicPr>
          <p:cNvPr id="65" name="object 13">
            <a:extLst>
              <a:ext uri="{FF2B5EF4-FFF2-40B4-BE49-F238E27FC236}">
                <a16:creationId xmlns:a16="http://schemas.microsoft.com/office/drawing/2014/main" id="{CC354B58-3DDF-DF87-C20E-50AA5B5A33DF}"/>
              </a:ext>
            </a:extLst>
          </p:cNvPr>
          <p:cNvPicPr/>
          <p:nvPr/>
        </p:nvPicPr>
        <p:blipFill>
          <a:blip r:embed="rId7" cstate="print"/>
          <a:stretch>
            <a:fillRect/>
          </a:stretch>
        </p:blipFill>
        <p:spPr>
          <a:xfrm>
            <a:off x="813760" y="4184012"/>
            <a:ext cx="396239" cy="393192"/>
          </a:xfrm>
          <a:prstGeom prst="rect">
            <a:avLst/>
          </a:prstGeom>
          <a:effectLst>
            <a:outerShdw blurRad="50800" dist="38100" dir="2700000" algn="tl" rotWithShape="0">
              <a:prstClr val="black">
                <a:alpha val="40000"/>
              </a:prstClr>
            </a:outerShdw>
          </a:effectLst>
        </p:spPr>
      </p:pic>
      <p:pic>
        <p:nvPicPr>
          <p:cNvPr id="66" name="object 14">
            <a:extLst>
              <a:ext uri="{FF2B5EF4-FFF2-40B4-BE49-F238E27FC236}">
                <a16:creationId xmlns:a16="http://schemas.microsoft.com/office/drawing/2014/main" id="{60F58370-B950-6615-2966-524EB84AD5C7}"/>
              </a:ext>
            </a:extLst>
          </p:cNvPr>
          <p:cNvPicPr/>
          <p:nvPr/>
        </p:nvPicPr>
        <p:blipFill>
          <a:blip r:embed="rId8" cstate="print"/>
          <a:stretch>
            <a:fillRect/>
          </a:stretch>
        </p:blipFill>
        <p:spPr>
          <a:xfrm>
            <a:off x="787879" y="4803195"/>
            <a:ext cx="512126" cy="505631"/>
          </a:xfrm>
          <a:prstGeom prst="rect">
            <a:avLst/>
          </a:prstGeom>
        </p:spPr>
      </p:pic>
      <p:pic>
        <p:nvPicPr>
          <p:cNvPr id="67" name="object 14">
            <a:extLst>
              <a:ext uri="{FF2B5EF4-FFF2-40B4-BE49-F238E27FC236}">
                <a16:creationId xmlns:a16="http://schemas.microsoft.com/office/drawing/2014/main" id="{92E92D0C-D041-BBA7-BBBE-D45287F8A3C9}"/>
              </a:ext>
            </a:extLst>
          </p:cNvPr>
          <p:cNvPicPr/>
          <p:nvPr/>
        </p:nvPicPr>
        <p:blipFill>
          <a:blip r:embed="rId8" cstate="print"/>
          <a:stretch>
            <a:fillRect/>
          </a:stretch>
        </p:blipFill>
        <p:spPr>
          <a:xfrm>
            <a:off x="787879" y="5532415"/>
            <a:ext cx="512126" cy="505631"/>
          </a:xfrm>
          <a:prstGeom prst="rect">
            <a:avLst/>
          </a:prstGeom>
        </p:spPr>
      </p:pic>
      <p:sp>
        <p:nvSpPr>
          <p:cNvPr id="4" name="object 4">
            <a:extLst>
              <a:ext uri="{FF2B5EF4-FFF2-40B4-BE49-F238E27FC236}">
                <a16:creationId xmlns:a16="http://schemas.microsoft.com/office/drawing/2014/main" id="{99C78F4D-F4D6-001D-083D-8FE430C33CB4}"/>
              </a:ext>
            </a:extLst>
          </p:cNvPr>
          <p:cNvSpPr/>
          <p:nvPr/>
        </p:nvSpPr>
        <p:spPr>
          <a:xfrm>
            <a:off x="11770879" y="139234"/>
            <a:ext cx="306821" cy="310467"/>
          </a:xfrm>
          <a:custGeom>
            <a:avLst/>
            <a:gdLst/>
            <a:ahLst/>
            <a:cxnLst/>
            <a:rect l="l" t="t" r="r" b="b"/>
            <a:pathLst>
              <a:path w="374015" h="378459">
                <a:moveTo>
                  <a:pt x="0" y="378374"/>
                </a:moveTo>
                <a:lnTo>
                  <a:pt x="0" y="189187"/>
                </a:lnTo>
                <a:lnTo>
                  <a:pt x="6703" y="138834"/>
                </a:lnTo>
                <a:lnTo>
                  <a:pt x="25613" y="93624"/>
                </a:lnTo>
                <a:lnTo>
                  <a:pt x="54929" y="55347"/>
                </a:lnTo>
                <a:lnTo>
                  <a:pt x="92849" y="25791"/>
                </a:lnTo>
                <a:lnTo>
                  <a:pt x="137572" y="6746"/>
                </a:lnTo>
                <a:lnTo>
                  <a:pt x="187299" y="0"/>
                </a:lnTo>
                <a:lnTo>
                  <a:pt x="236966" y="6801"/>
                </a:lnTo>
                <a:lnTo>
                  <a:pt x="281541" y="25970"/>
                </a:lnTo>
                <a:lnTo>
                  <a:pt x="319269" y="55649"/>
                </a:lnTo>
                <a:lnTo>
                  <a:pt x="348392" y="93982"/>
                </a:lnTo>
                <a:lnTo>
                  <a:pt x="367154" y="139113"/>
                </a:lnTo>
                <a:lnTo>
                  <a:pt x="373798" y="189187"/>
                </a:lnTo>
                <a:lnTo>
                  <a:pt x="367154" y="239204"/>
                </a:lnTo>
                <a:lnTo>
                  <a:pt x="348392" y="284213"/>
                </a:lnTo>
                <a:lnTo>
                  <a:pt x="319269" y="322423"/>
                </a:lnTo>
                <a:lnTo>
                  <a:pt x="281541" y="352046"/>
                </a:lnTo>
                <a:lnTo>
                  <a:pt x="236966" y="371292"/>
                </a:lnTo>
                <a:lnTo>
                  <a:pt x="187299" y="378374"/>
                </a:lnTo>
                <a:lnTo>
                  <a:pt x="0" y="378374"/>
                </a:lnTo>
                <a:close/>
              </a:path>
            </a:pathLst>
          </a:custGeom>
          <a:solidFill>
            <a:srgbClr val="2E2C5D"/>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a:ea typeface="STZhongsong"/>
                <a:cs typeface="+mn-cs"/>
              </a:rPr>
              <a:t>7</a:t>
            </a:r>
            <a:endParaRPr kumimoji="0" sz="1000" b="1" i="0" u="none" strike="noStrike" kern="1200" cap="none" spc="0" normalizeH="0" baseline="0" noProof="0">
              <a:ln>
                <a:noFill/>
              </a:ln>
              <a:solidFill>
                <a:srgbClr val="FFFFFF"/>
              </a:solidFill>
              <a:effectLst/>
              <a:uLnTx/>
              <a:uFillTx/>
              <a:latin typeface="Arial"/>
              <a:ea typeface="STZhongsong"/>
              <a:cs typeface="+mn-cs"/>
            </a:endParaRPr>
          </a:p>
        </p:txBody>
      </p:sp>
      <p:sp>
        <p:nvSpPr>
          <p:cNvPr id="5" name="Rectangle: Top Corners Rounded 4">
            <a:extLst>
              <a:ext uri="{FF2B5EF4-FFF2-40B4-BE49-F238E27FC236}">
                <a16:creationId xmlns:a16="http://schemas.microsoft.com/office/drawing/2014/main" id="{58F56A01-8478-8932-64C2-82519C4B4CF5}"/>
              </a:ext>
            </a:extLst>
          </p:cNvPr>
          <p:cNvSpPr/>
          <p:nvPr/>
        </p:nvSpPr>
        <p:spPr>
          <a:xfrm rot="5400000">
            <a:off x="-365632" y="1580599"/>
            <a:ext cx="1103563" cy="380765"/>
          </a:xfrm>
          <a:prstGeom prst="round2SameRect">
            <a:avLst>
              <a:gd name="adj1" fmla="val 44429"/>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基本信息</a:t>
            </a:r>
            <a:endParaRPr lang="en-US" sz="1400" b="1" err="1"/>
          </a:p>
        </p:txBody>
      </p:sp>
      <p:sp>
        <p:nvSpPr>
          <p:cNvPr id="8" name="Rectangle: Top Corners Rounded 7">
            <a:extLst>
              <a:ext uri="{FF2B5EF4-FFF2-40B4-BE49-F238E27FC236}">
                <a16:creationId xmlns:a16="http://schemas.microsoft.com/office/drawing/2014/main" id="{ED3084B8-67B2-694F-6B08-8052C5AD423E}"/>
              </a:ext>
            </a:extLst>
          </p:cNvPr>
          <p:cNvSpPr/>
          <p:nvPr/>
        </p:nvSpPr>
        <p:spPr>
          <a:xfrm rot="5400000">
            <a:off x="-227353" y="4557194"/>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创新性</a:t>
            </a:r>
            <a:endParaRPr lang="en-US" sz="1400" b="1" err="1"/>
          </a:p>
        </p:txBody>
      </p:sp>
      <p:sp>
        <p:nvSpPr>
          <p:cNvPr id="9" name="Rectangle: Top Corners Rounded 8">
            <a:extLst>
              <a:ext uri="{FF2B5EF4-FFF2-40B4-BE49-F238E27FC236}">
                <a16:creationId xmlns:a16="http://schemas.microsoft.com/office/drawing/2014/main" id="{207B430E-5C4A-5542-273C-166F440C7154}"/>
              </a:ext>
            </a:extLst>
          </p:cNvPr>
          <p:cNvSpPr/>
          <p:nvPr/>
        </p:nvSpPr>
        <p:spPr>
          <a:xfrm rot="5400000">
            <a:off x="-227354" y="5506020"/>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公平性</a:t>
            </a:r>
            <a:endParaRPr lang="en-US" sz="1400" b="1" err="1"/>
          </a:p>
        </p:txBody>
      </p:sp>
      <p:sp>
        <p:nvSpPr>
          <p:cNvPr id="14" name="Rectangle: Top Corners Rounded 29">
            <a:extLst>
              <a:ext uri="{FF2B5EF4-FFF2-40B4-BE49-F238E27FC236}">
                <a16:creationId xmlns:a16="http://schemas.microsoft.com/office/drawing/2014/main" id="{3F52B834-09C9-8F79-1147-C76FB6BD0380}"/>
              </a:ext>
            </a:extLst>
          </p:cNvPr>
          <p:cNvSpPr/>
          <p:nvPr/>
        </p:nvSpPr>
        <p:spPr>
          <a:xfrm rot="5400000">
            <a:off x="-235515" y="2659542"/>
            <a:ext cx="843329" cy="380765"/>
          </a:xfrm>
          <a:prstGeom prst="round2SameRect">
            <a:avLst>
              <a:gd name="adj1" fmla="val 39092"/>
              <a:gd name="adj2" fmla="val 0"/>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安全性</a:t>
            </a:r>
            <a:endParaRPr lang="en-US" sz="1400" b="1"/>
          </a:p>
        </p:txBody>
      </p:sp>
      <p:sp>
        <p:nvSpPr>
          <p:cNvPr id="15" name="Rectangle: Top Corners Rounded 40">
            <a:extLst>
              <a:ext uri="{FF2B5EF4-FFF2-40B4-BE49-F238E27FC236}">
                <a16:creationId xmlns:a16="http://schemas.microsoft.com/office/drawing/2014/main" id="{838EFA96-F70F-CF4A-7855-551257CB5E59}"/>
              </a:ext>
            </a:extLst>
          </p:cNvPr>
          <p:cNvSpPr/>
          <p:nvPr/>
        </p:nvSpPr>
        <p:spPr>
          <a:xfrm rot="5400000">
            <a:off x="-235516" y="3608368"/>
            <a:ext cx="843329" cy="380765"/>
          </a:xfrm>
          <a:prstGeom prst="round2SameRect">
            <a:avLst>
              <a:gd name="adj1" fmla="val 39092"/>
              <a:gd name="adj2" fmla="val 0"/>
            </a:avLst>
          </a:prstGeom>
          <a:solidFill>
            <a:srgbClr val="766C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bIns="91440" rtlCol="0" anchor="ctr" anchorCtr="0"/>
          <a:lstStyle/>
          <a:p>
            <a:pPr algn="l"/>
            <a:r>
              <a:rPr lang="zh-CN" altLang="en-US" sz="1400" b="1"/>
              <a:t>有效性</a:t>
            </a:r>
            <a:endParaRPr lang="en-US" sz="1400" b="1"/>
          </a:p>
        </p:txBody>
      </p:sp>
    </p:spTree>
    <p:extLst>
      <p:ext uri="{BB962C8B-B14F-4D97-AF65-F5344CB8AC3E}">
        <p14:creationId xmlns:p14="http://schemas.microsoft.com/office/powerpoint/2010/main" val="108892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0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IcPpYTQLtyf7QK5ZJJNS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OjEi2SEjC7_.cv0WGRKA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3EJbFULnppd_fLTZTnR6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C4MvoijkMTcQyzcz_FW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fNJsDlltttHWA6LU3h.P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fDRXOyONSw5PDe4U67o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ZobnggrodrD37s_7mfh4e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QVIA_V2.0.0">
  <a:themeElements>
    <a:clrScheme name="自定义 19">
      <a:dk1>
        <a:srgbClr val="2B3A42"/>
      </a:dk1>
      <a:lt1>
        <a:srgbClr val="FFFFFF"/>
      </a:lt1>
      <a:dk2>
        <a:srgbClr val="606B71"/>
      </a:dk2>
      <a:lt2>
        <a:srgbClr val="F3F3F3"/>
      </a:lt2>
      <a:accent1>
        <a:srgbClr val="302E5D"/>
      </a:accent1>
      <a:accent2>
        <a:srgbClr val="766C91"/>
      </a:accent2>
      <a:accent3>
        <a:srgbClr val="5EB7C7"/>
      </a:accent3>
      <a:accent4>
        <a:srgbClr val="027123"/>
      </a:accent4>
      <a:accent5>
        <a:srgbClr val="00BFB3"/>
      </a:accent5>
      <a:accent6>
        <a:srgbClr val="F0B323"/>
      </a:accent6>
      <a:hlink>
        <a:srgbClr val="00A3E0"/>
      </a:hlink>
      <a:folHlink>
        <a:srgbClr val="005587"/>
      </a:folHlink>
    </a:clrScheme>
    <a:fontScheme name="Custom 3">
      <a:majorFont>
        <a:latin typeface="Arial"/>
        <a:ea typeface="STZhongsong"/>
        <a:cs typeface=""/>
      </a:majorFont>
      <a:minorFont>
        <a:latin typeface="Arial"/>
        <a:ea typeface="STZhongsong"/>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raClrSchemeLst/>
  <a:extLst>
    <a:ext uri="{05A4C25C-085E-4340-85A3-A5531E510DB2}">
      <thm15:themeFamily xmlns:thm15="http://schemas.microsoft.com/office/thememl/2012/main" name="IQVIA Institute PowerPoint Template-v2.0.1.potx" id="{638123C5-577D-4406-B527-D8F890DFF2EA}" vid="{14770E37-B516-4023-8AB8-5A650425DE78}"/>
    </a:ext>
  </a:extLst>
</a:theme>
</file>

<file path=ppt/theme/theme2.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F2F3A0F661AE4BB990859873F8E9D0" ma:contentTypeVersion="4" ma:contentTypeDescription="Create a new document." ma:contentTypeScope="" ma:versionID="c88b9ad718c7c8186c9b4d7c6484eedc">
  <xsd:schema xmlns:xsd="http://www.w3.org/2001/XMLSchema" xmlns:xs="http://www.w3.org/2001/XMLSchema" xmlns:p="http://schemas.microsoft.com/office/2006/metadata/properties" xmlns:ns2="58639c43-84b2-4cd8-bfa4-38cf35135de0" targetNamespace="http://schemas.microsoft.com/office/2006/metadata/properties" ma:root="true" ma:fieldsID="96a0af3b263b9695563043d869b9117d" ns2:_="">
    <xsd:import namespace="58639c43-84b2-4cd8-bfa4-38cf35135de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39c43-84b2-4cd8-bfa4-38cf35135d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2AA206-13C4-4A94-93DA-43507AC70771}">
  <ds:schemaRefs>
    <ds:schemaRef ds:uri="58639c43-84b2-4cd8-bfa4-38cf35135d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851A04-0515-4EE3-93EE-6E364921B6F2}">
  <ds:schemaRefs>
    <ds:schemaRef ds:uri="http://schemas.microsoft.com/sharepoint/v3/contenttype/forms"/>
  </ds:schemaRefs>
</ds:datastoreItem>
</file>

<file path=customXml/itemProps3.xml><?xml version="1.0" encoding="utf-8"?>
<ds:datastoreItem xmlns:ds="http://schemas.openxmlformats.org/officeDocument/2006/customXml" ds:itemID="{E14441BC-B7F8-4986-ADD2-5303ECEB8364}">
  <ds:schemaRefs>
    <ds:schemaRef ds:uri="http://purl.org/dc/elements/1.1/"/>
    <ds:schemaRef ds:uri="http://schemas.microsoft.com/office/2006/metadata/properties"/>
    <ds:schemaRef ds:uri="58639c43-84b2-4cd8-bfa4-38cf35135de0"/>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Metadata/LabelInfo.xml><?xml version="1.0" encoding="utf-8"?>
<clbl:labelList xmlns:clbl="http://schemas.microsoft.com/office/2020/mipLabelMetadata">
  <clbl:label id="{5989ece0-f90e-40bf-9c79-1a7beccdb861}" enabled="0" method="" siteId="{5989ece0-f90e-40bf-9c79-1a7beccdb861}" removed="1"/>
</clbl:labelList>
</file>

<file path=docProps/app.xml><?xml version="1.0" encoding="utf-8"?>
<Properties xmlns="http://schemas.openxmlformats.org/officeDocument/2006/extended-properties" xmlns:vt="http://schemas.openxmlformats.org/officeDocument/2006/docPropsVTypes">
  <Template>blank</Template>
  <TotalTime>286</TotalTime>
  <Words>4218</Words>
  <Application>Microsoft Office PowerPoint</Application>
  <PresentationFormat>Widescreen</PresentationFormat>
  <Paragraphs>337</Paragraphs>
  <Slides>11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System Font Regular</vt:lpstr>
      <vt:lpstr>STZhongsong</vt:lpstr>
      <vt:lpstr>STZhongsong</vt:lpstr>
      <vt:lpstr>微软雅黑</vt:lpstr>
      <vt:lpstr>微软雅黑</vt:lpstr>
      <vt:lpstr>Arial</vt:lpstr>
      <vt:lpstr>Arial</vt:lpstr>
      <vt:lpstr>Arial Narrow</vt:lpstr>
      <vt:lpstr>Wingdings</vt:lpstr>
      <vt:lpstr>IQVIA_V2.0.0</vt:lpstr>
      <vt:lpstr>think-cell Slide</vt:lpstr>
      <vt:lpstr>PowerPoint Presentation</vt:lpstr>
      <vt:lpstr>目录</vt:lpstr>
      <vt:lpstr>  威尔逊病需终身治疗，治疗方案的依从性尤为关键；四盐酸曲恩汀片是我国首个获批用于治疗青霉胺不耐受威尔逊病的铜螯合剂，全新作用机制带来良好的疗效、安全性及依从性</vt:lpstr>
      <vt:lpstr>威尔逊病为罕见病，漏诊及误诊比例较高，未经正规治疗的病死率高；患者通常面临沉重的经济负担及生命质量影响</vt:lpstr>
      <vt:lpstr>四盐酸曲恩汀片具有全新的双重作用机制，给药方式便利且在多国已获批用于治疗威尔逊病</vt:lpstr>
      <vt:lpstr>四盐酸曲恩汀片具有良好的安全性：真实世界研究显示其长期用药安全性优于其他螯合剂，并已得到权威国际指南的一致推荐</vt:lpstr>
      <vt:lpstr>全球III期RCT研究证实，四盐酸曲恩汀片的疗效不劣于青霉胺，对24小时尿铜排泄量的控制更佳</vt:lpstr>
      <vt:lpstr>曲恩汀作为一种全球公认的威尔逊病疗法已有五十多年历史，其疗效在临床实践中得到临床广泛认可；真实世界研究证明，四盐酸曲恩汀片长期疗效优于其他螯合剂</vt:lpstr>
      <vt:lpstr>基于曲恩汀夯实的安全性及有效性证据，本品已被多项国际权威指南推荐用于威尔逊病的初始治疗及长期维持治疗</vt:lpstr>
      <vt:lpstr>曲恩汀是唯一具有双重作用机制的铜螯合剂；此外，其在给药便利性及储存便利性上优，可提升患者用药依从性</vt:lpstr>
      <vt:lpstr>  四盐酸曲恩汀片是首个获批不耐受青霉胺威尔逊病的铜螯合剂，满足患者未尽之需，且可减轻恶化风险，减轻后续治疗的经济负担，同时临床管理难度低</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jun.liu@iqvia.com</dc:creator>
  <cp:lastModifiedBy>Wang, Xinyi</cp:lastModifiedBy>
  <cp:revision>3</cp:revision>
  <cp:lastPrinted>2019-08-20T20:33:24Z</cp:lastPrinted>
  <dcterms:created xsi:type="dcterms:W3CDTF">2020-07-31T04:09:44Z</dcterms:created>
  <dcterms:modified xsi:type="dcterms:W3CDTF">2024-07-10T06:19:51Z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0x01010019F2F3A0F661AE4BB990859873F8E9D0</vt:lpwstr>
  </property>
</Properties>
</file>