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ags/tag13.xml" ContentType="application/vnd.openxmlformats-officedocument.presentationml.tags+xml"/>
  <Override PartName="/ppt/tags/tag14.xml" ContentType="application/vnd.openxmlformats-officedocument.presentationml.tags+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heme/themeOverride4.xml" ContentType="application/vnd.openxmlformats-officedocument.themeOverr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theme/themeOverride5.xml" ContentType="application/vnd.openxmlformats-officedocument.themeOverr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heme/themeOverride6.xml" ContentType="application/vnd.openxmlformats-officedocument.themeOverr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7.xml" ContentType="application/vnd.openxmlformats-officedocument.themeOverride+xml"/>
  <Override PartName="/ppt/tags/tag43.xml" ContentType="application/vnd.openxmlformats-officedocument.presentationml.tags+xml"/>
  <Override PartName="/ppt/tags/tag44.xml" ContentType="application/vnd.openxmlformats-officedocument.presentationml.tags+xml"/>
  <Override PartName="/ppt/theme/themeOverride8.xml" ContentType="application/vnd.openxmlformats-officedocument.themeOverride+xml"/>
  <Override PartName="/ppt/tags/tag45.xml" ContentType="application/vnd.openxmlformats-officedocument.presentationml.tags+xml"/>
  <Override PartName="/ppt/notesSlides/notesSlide5.xml" ContentType="application/vnd.openxmlformats-officedocument.presentationml.notesSlide+xml"/>
  <Override PartName="/ppt/theme/themeOverride9.xml" ContentType="application/vnd.openxmlformats-officedocument.themeOverr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theme/themeOverride10.xml" ContentType="application/vnd.openxmlformats-officedocument.themeOverride+xml"/>
  <Override PartName="/ppt/tags/tag50.xml" ContentType="application/vnd.openxmlformats-officedocument.presentationml.tags+xml"/>
  <Override PartName="/ppt/notesSlides/notesSlide7.xml" ContentType="application/vnd.openxmlformats-officedocument.presentationml.notesSlide+xml"/>
  <Override PartName="/ppt/theme/themeOverride11.xml" ContentType="application/vnd.openxmlformats-officedocument.themeOverr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handoutMasterIdLst>
    <p:handoutMasterId r:id="rId14"/>
  </p:handoutMasterIdLst>
  <p:sldIdLst>
    <p:sldId id="712" r:id="rId2"/>
    <p:sldId id="714" r:id="rId3"/>
    <p:sldId id="315" r:id="rId4"/>
    <p:sldId id="1128" r:id="rId5"/>
    <p:sldId id="715" r:id="rId6"/>
    <p:sldId id="1129" r:id="rId7"/>
    <p:sldId id="318" r:id="rId8"/>
    <p:sldId id="320" r:id="rId9"/>
    <p:sldId id="1132" r:id="rId10"/>
    <p:sldId id="710" r:id="rId11"/>
    <p:sldId id="717" r:id="rId12"/>
  </p:sldIdLst>
  <p:sldSz cx="12192000" cy="6858000"/>
  <p:notesSz cx="6858000" cy="9144000"/>
  <p:custDataLst>
    <p:tags r:id="rId15"/>
  </p:custDataLst>
  <p:defaultTextStyle>
    <a:defPPr>
      <a:defRPr lang="zh-S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4" userDrawn="1">
          <p15:clr>
            <a:srgbClr val="A4A3A4"/>
          </p15:clr>
        </p15:guide>
        <p15:guide id="2" pos="3840" userDrawn="1">
          <p15:clr>
            <a:srgbClr val="A4A3A4"/>
          </p15:clr>
        </p15:guide>
        <p15:guide id="3" orient="horz" pos="3869" userDrawn="1">
          <p15:clr>
            <a:srgbClr val="A4A3A4"/>
          </p15:clr>
        </p15:guide>
        <p15:guide id="4" orient="horz" pos="2524" userDrawn="1">
          <p15:clr>
            <a:srgbClr val="A4A3A4"/>
          </p15:clr>
        </p15:guide>
        <p15:guide id="5" pos="73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7D10"/>
    <a:srgbClr val="E46D1C"/>
    <a:srgbClr val="547B7A"/>
    <a:srgbClr val="DCE7E7"/>
    <a:srgbClr val="609090"/>
    <a:srgbClr val="F8F2EA"/>
    <a:srgbClr val="96B7B6"/>
    <a:srgbClr val="587F7E"/>
    <a:srgbClr val="E68847"/>
    <a:srgbClr val="F2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3438" autoAdjust="0"/>
  </p:normalViewPr>
  <p:slideViewPr>
    <p:cSldViewPr snapToGrid="0" showGuides="1">
      <p:cViewPr varScale="1">
        <p:scale>
          <a:sx n="62" d="100"/>
          <a:sy n="62" d="100"/>
        </p:scale>
        <p:origin x="48" y="255"/>
      </p:cViewPr>
      <p:guideLst>
        <p:guide orient="horz" pos="2144"/>
        <p:guide pos="3840"/>
        <p:guide orient="horz" pos="3869"/>
        <p:guide orient="horz" pos="2524"/>
        <p:guide pos="7342"/>
      </p:guideLst>
    </p:cSldViewPr>
  </p:slideViewPr>
  <p:notesTextViewPr>
    <p:cViewPr>
      <p:scale>
        <a:sx n="1" d="1"/>
        <a:sy n="1" d="1"/>
      </p:scale>
      <p:origin x="0" y="0"/>
    </p:cViewPr>
  </p:notesTextViewPr>
  <p:notesViewPr>
    <p:cSldViewPr snapToGrid="0">
      <p:cViewPr varScale="1">
        <p:scale>
          <a:sx n="69" d="100"/>
          <a:sy n="69" d="100"/>
        </p:scale>
        <p:origin x="2712" y="56"/>
      </p:cViewPr>
      <p:guideLst/>
    </p:cSldViewPr>
  </p:notesViewPr>
  <p:gridSpacing cx="72000" cy="720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900" b="1" i="0" u="none" strike="noStrike" kern="1200" baseline="0">
                <a:solidFill>
                  <a:schemeClr val="tx1">
                    <a:lumMod val="75000"/>
                    <a:lumOff val="25000"/>
                  </a:schemeClr>
                </a:solidFill>
                <a:latin typeface="+mn-lt"/>
                <a:ea typeface="+mn-ea"/>
                <a:cs typeface="+mn-ea"/>
                <a:sym typeface="+mn-lt"/>
              </a:defRPr>
            </a:pPr>
            <a:r>
              <a:rPr lang="zh-CN" altLang="en-US" dirty="0">
                <a:solidFill>
                  <a:srgbClr val="FF0000"/>
                </a:solidFill>
              </a:rPr>
              <a:t>本品主要终点总分高于对照组</a:t>
            </a:r>
          </a:p>
        </c:rich>
      </c:tx>
      <c:overlay val="0"/>
      <c:spPr>
        <a:noFill/>
        <a:ln>
          <a:noFill/>
        </a:ln>
        <a:effectLst/>
      </c:spPr>
      <c:txPr>
        <a:bodyPr rot="0" spcFirstLastPara="1" vertOverflow="ellipsis" vert="horz" wrap="square" anchor="ctr" anchorCtr="1"/>
        <a:lstStyle/>
        <a:p>
          <a:pPr>
            <a:defRPr lang="zh-CN" sz="900" b="1" i="0" u="none" strike="noStrike" kern="1200" baseline="0">
              <a:solidFill>
                <a:schemeClr val="tx1">
                  <a:lumMod val="75000"/>
                  <a:lumOff val="25000"/>
                </a:schemeClr>
              </a:solidFill>
              <a:latin typeface="+mn-lt"/>
              <a:ea typeface="+mn-ea"/>
              <a:cs typeface="+mn-ea"/>
              <a:sym typeface="+mn-lt"/>
            </a:defRPr>
          </a:pPr>
          <a:endParaRPr lang="zh-CN"/>
        </a:p>
      </c:txPr>
    </c:title>
    <c:autoTitleDeleted val="0"/>
    <c:plotArea>
      <c:layout>
        <c:manualLayout>
          <c:layoutTarget val="inner"/>
          <c:xMode val="edge"/>
          <c:yMode val="edge"/>
          <c:x val="0.16720554272517299"/>
          <c:y val="0.135111876075731"/>
          <c:w val="0.77835697789508396"/>
          <c:h val="0.77938037865748699"/>
        </c:manualLayout>
      </c:layout>
      <c:barChart>
        <c:barDir val="col"/>
        <c:grouping val="clustered"/>
        <c:varyColors val="0"/>
        <c:ser>
          <c:idx val="0"/>
          <c:order val="0"/>
          <c:tx>
            <c:strRef>
              <c:f>Sheet1!$B$1</c:f>
              <c:strCache>
                <c:ptCount val="1"/>
                <c:pt idx="0">
                  <c:v>有效性</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64C4-496D-889B-45C42FF3746A}"/>
              </c:ext>
            </c:extLst>
          </c:dPt>
          <c:dLbls>
            <c:delete val="1"/>
          </c:dLbls>
          <c:cat>
            <c:strRef>
              <c:f>Sheet1!$A$2:$A$3</c:f>
              <c:strCache>
                <c:ptCount val="2"/>
                <c:pt idx="0">
                  <c:v>实验组</c:v>
                </c:pt>
                <c:pt idx="1">
                  <c:v>对照组</c:v>
                </c:pt>
              </c:strCache>
            </c:strRef>
          </c:cat>
          <c:val>
            <c:numRef>
              <c:f>Sheet1!$B$2:$B$3</c:f>
              <c:numCache>
                <c:formatCode>General</c:formatCode>
                <c:ptCount val="2"/>
                <c:pt idx="0">
                  <c:v>5.18</c:v>
                </c:pt>
                <c:pt idx="1">
                  <c:v>4.62</c:v>
                </c:pt>
              </c:numCache>
            </c:numRef>
          </c:val>
          <c:extLst>
            <c:ext xmlns:c16="http://schemas.microsoft.com/office/drawing/2014/chart" uri="{C3380CC4-5D6E-409C-BE32-E72D297353CC}">
              <c16:uniqueId val="{00000002-64C4-496D-889B-45C42FF3746A}"/>
            </c:ext>
          </c:extLst>
        </c:ser>
        <c:dLbls>
          <c:showLegendKey val="0"/>
          <c:showVal val="1"/>
          <c:showCatName val="0"/>
          <c:showSerName val="0"/>
          <c:showPercent val="0"/>
          <c:showBubbleSize val="0"/>
        </c:dLbls>
        <c:gapWidth val="130"/>
        <c:overlap val="-28"/>
        <c:axId val="875436910"/>
        <c:axId val="216361477"/>
      </c:barChart>
      <c:catAx>
        <c:axId val="87543691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700" b="0" i="0" u="none" strike="noStrike" kern="1200" baseline="0">
                <a:solidFill>
                  <a:schemeClr val="tx1">
                    <a:lumMod val="65000"/>
                    <a:lumOff val="35000"/>
                  </a:schemeClr>
                </a:solidFill>
                <a:latin typeface="+mn-lt"/>
                <a:ea typeface="+mn-ea"/>
                <a:cs typeface="+mn-ea"/>
                <a:sym typeface="+mn-lt"/>
              </a:defRPr>
            </a:pPr>
            <a:endParaRPr lang="zh-CN"/>
          </a:p>
        </c:txPr>
        <c:crossAx val="216361477"/>
        <c:crosses val="autoZero"/>
        <c:auto val="1"/>
        <c:lblAlgn val="ctr"/>
        <c:lblOffset val="100"/>
        <c:noMultiLvlLbl val="0"/>
      </c:catAx>
      <c:valAx>
        <c:axId val="216361477"/>
        <c:scaling>
          <c:orientation val="minMax"/>
          <c:min val="3"/>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700" b="0" i="0" u="none" strike="noStrike" kern="1200" baseline="0">
                <a:solidFill>
                  <a:schemeClr val="tx1">
                    <a:lumMod val="65000"/>
                    <a:lumOff val="35000"/>
                  </a:schemeClr>
                </a:solidFill>
                <a:latin typeface="+mn-lt"/>
                <a:ea typeface="+mn-ea"/>
                <a:cs typeface="+mn-ea"/>
                <a:sym typeface="+mn-lt"/>
              </a:defRPr>
            </a:pPr>
            <a:endParaRPr lang="zh-CN"/>
          </a:p>
        </c:txPr>
        <c:crossAx val="875436910"/>
        <c:crosses val="autoZero"/>
        <c:crossBetween val="between"/>
      </c:valAx>
      <c:spPr>
        <a:noFill/>
        <a:ln>
          <a:noFill/>
        </a:ln>
        <a:effectLst/>
      </c:spPr>
    </c:plotArea>
    <c:plotVisOnly val="1"/>
    <c:dispBlanksAs val="gap"/>
    <c:showDLblsOverMax val="0"/>
  </c:chart>
  <c:spPr>
    <a:noFill/>
    <a:ln>
      <a:noFill/>
    </a:ln>
    <a:effectLst/>
  </c:spPr>
  <c:txPr>
    <a:bodyPr/>
    <a:lstStyle/>
    <a:p>
      <a:pPr>
        <a:defRPr lang="zh-CN" sz="700">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15762951017899"/>
          <c:y val="4.1920731707317103E-2"/>
          <c:w val="0.82676879661358604"/>
          <c:h val="0.88864329268292697"/>
        </c:manualLayout>
      </c:layout>
      <c:barChart>
        <c:barDir val="col"/>
        <c:grouping val="clustered"/>
        <c:varyColors val="0"/>
        <c:ser>
          <c:idx val="0"/>
          <c:order val="0"/>
          <c:tx>
            <c:strRef>
              <c:f>Sheet1!$B$1</c:f>
              <c:strCache>
                <c:ptCount val="1"/>
                <c:pt idx="0">
                  <c:v>实验组</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1-B204-4C47-8041-D42C210ACA8A}"/>
              </c:ext>
            </c:extLst>
          </c:dPt>
          <c:dLbls>
            <c:spPr>
              <a:noFill/>
              <a:ln>
                <a:noFill/>
              </a:ln>
              <a:effectLst/>
            </c:spPr>
            <c:txPr>
              <a:bodyPr rot="0" spcFirstLastPara="1" vertOverflow="ellipsis" vert="horz" wrap="square" lIns="38100" tIns="19050" rIns="38100" bIns="19050" anchor="ctr" anchorCtr="1"/>
              <a:lstStyle/>
              <a:p>
                <a:pPr>
                  <a:defRPr lang="zh-CN" sz="600"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完全没有副作用</c:v>
                </c:pt>
                <c:pt idx="1">
                  <c:v>有轻微副作用</c:v>
                </c:pt>
                <c:pt idx="2">
                  <c:v>中度副作用</c:v>
                </c:pt>
                <c:pt idx="3">
                  <c:v>有严重副作用</c:v>
                </c:pt>
              </c:strCache>
            </c:strRef>
          </c:cat>
          <c:val>
            <c:numRef>
              <c:f>Sheet1!$B$2:$B$5</c:f>
              <c:numCache>
                <c:formatCode>0.00%</c:formatCode>
                <c:ptCount val="4"/>
                <c:pt idx="0">
                  <c:v>0.96799999999999997</c:v>
                </c:pt>
                <c:pt idx="1">
                  <c:v>3.2000000000000001E-2</c:v>
                </c:pt>
                <c:pt idx="2" formatCode="0%">
                  <c:v>0</c:v>
                </c:pt>
                <c:pt idx="3" formatCode="0%">
                  <c:v>0</c:v>
                </c:pt>
              </c:numCache>
            </c:numRef>
          </c:val>
          <c:extLst>
            <c:ext xmlns:c16="http://schemas.microsoft.com/office/drawing/2014/chart" uri="{C3380CC4-5D6E-409C-BE32-E72D297353CC}">
              <c16:uniqueId val="{00000002-B204-4C47-8041-D42C210ACA8A}"/>
            </c:ext>
          </c:extLst>
        </c:ser>
        <c:ser>
          <c:idx val="1"/>
          <c:order val="1"/>
          <c:tx>
            <c:strRef>
              <c:f>Sheet1!$C$1</c:f>
              <c:strCache>
                <c:ptCount val="1"/>
                <c:pt idx="0">
                  <c:v>对照组</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lstStyle/>
              <a:p>
                <a:pPr>
                  <a:defRPr lang="zh-CN" sz="600" b="0" i="0" u="none" strike="noStrike" kern="1200" baseline="0">
                    <a:solidFill>
                      <a:schemeClr val="tx1">
                        <a:lumMod val="75000"/>
                        <a:lumOff val="25000"/>
                      </a:schemeClr>
                    </a:solidFill>
                    <a:latin typeface="+mn-lt"/>
                    <a:ea typeface="+mn-ea"/>
                    <a:cs typeface="+mn-ea"/>
                    <a:sym typeface="+mn-lt"/>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完全没有副作用</c:v>
                </c:pt>
                <c:pt idx="1">
                  <c:v>有轻微副作用</c:v>
                </c:pt>
                <c:pt idx="2">
                  <c:v>中度副作用</c:v>
                </c:pt>
                <c:pt idx="3">
                  <c:v>有严重副作用</c:v>
                </c:pt>
              </c:strCache>
            </c:strRef>
          </c:cat>
          <c:val>
            <c:numRef>
              <c:f>Sheet1!$C$2:$C$5</c:f>
              <c:numCache>
                <c:formatCode>0.00%</c:formatCode>
                <c:ptCount val="4"/>
                <c:pt idx="0">
                  <c:v>0.84099999999999997</c:v>
                </c:pt>
                <c:pt idx="1">
                  <c:v>0.159</c:v>
                </c:pt>
                <c:pt idx="2" formatCode="0%">
                  <c:v>0</c:v>
                </c:pt>
                <c:pt idx="3" formatCode="0%">
                  <c:v>0</c:v>
                </c:pt>
              </c:numCache>
            </c:numRef>
          </c:val>
          <c:extLst>
            <c:ext xmlns:c16="http://schemas.microsoft.com/office/drawing/2014/chart" uri="{C3380CC4-5D6E-409C-BE32-E72D297353CC}">
              <c16:uniqueId val="{00000003-B204-4C47-8041-D42C210ACA8A}"/>
            </c:ext>
          </c:extLst>
        </c:ser>
        <c:dLbls>
          <c:showLegendKey val="0"/>
          <c:showVal val="1"/>
          <c:showCatName val="0"/>
          <c:showSerName val="0"/>
          <c:showPercent val="0"/>
          <c:showBubbleSize val="0"/>
        </c:dLbls>
        <c:gapWidth val="246"/>
        <c:overlap val="-28"/>
        <c:axId val="875436910"/>
        <c:axId val="216361477"/>
      </c:barChart>
      <c:catAx>
        <c:axId val="87543691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600" b="0" i="0" u="none" strike="noStrike" kern="1200" baseline="0">
                <a:solidFill>
                  <a:schemeClr val="tx1">
                    <a:lumMod val="65000"/>
                    <a:lumOff val="35000"/>
                  </a:schemeClr>
                </a:solidFill>
                <a:latin typeface="+mn-lt"/>
                <a:ea typeface="+mn-ea"/>
                <a:cs typeface="+mn-ea"/>
                <a:sym typeface="+mn-lt"/>
              </a:defRPr>
            </a:pPr>
            <a:endParaRPr lang="zh-CN"/>
          </a:p>
        </c:txPr>
        <c:crossAx val="216361477"/>
        <c:crosses val="autoZero"/>
        <c:auto val="1"/>
        <c:lblAlgn val="ctr"/>
        <c:lblOffset val="100"/>
        <c:noMultiLvlLbl val="0"/>
      </c:catAx>
      <c:valAx>
        <c:axId val="216361477"/>
        <c:scaling>
          <c:orientation val="minMax"/>
          <c:max val="1"/>
          <c:min val="0"/>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lang="zh-CN" sz="600" b="0" i="0" u="none" strike="noStrike" kern="1200" baseline="0">
                <a:solidFill>
                  <a:schemeClr val="tx1">
                    <a:lumMod val="65000"/>
                    <a:lumOff val="35000"/>
                  </a:schemeClr>
                </a:solidFill>
                <a:latin typeface="+mn-lt"/>
                <a:ea typeface="+mn-ea"/>
                <a:cs typeface="+mn-ea"/>
                <a:sym typeface="+mn-lt"/>
              </a:defRPr>
            </a:pPr>
            <a:endParaRPr lang="zh-CN"/>
          </a:p>
        </c:txPr>
        <c:crossAx val="875436910"/>
        <c:crosses val="autoZero"/>
        <c:crossBetween val="between"/>
      </c:valAx>
      <c:spPr>
        <a:noFill/>
        <a:ln>
          <a:noFill/>
        </a:ln>
        <a:effectLst/>
      </c:spPr>
    </c:plotArea>
    <c:legend>
      <c:legendPos val="r"/>
      <c:layout>
        <c:manualLayout>
          <c:xMode val="edge"/>
          <c:yMode val="edge"/>
          <c:x val="0.88208022576093503"/>
          <c:y val="0.22179878048780499"/>
        </c:manualLayout>
      </c:layout>
      <c:overlay val="0"/>
      <c:spPr>
        <a:noFill/>
        <a:ln>
          <a:noFill/>
        </a:ln>
        <a:effectLst/>
      </c:spPr>
      <c:txPr>
        <a:bodyPr rot="0" spcFirstLastPara="1" vertOverflow="ellipsis" vert="horz" wrap="square" anchor="ctr" anchorCtr="1"/>
        <a:lstStyle/>
        <a:p>
          <a:pPr>
            <a:defRPr lang="zh-CN" sz="600" b="0" i="0" u="none" strike="noStrike" kern="1200" baseline="0">
              <a:solidFill>
                <a:schemeClr val="tx1">
                  <a:lumMod val="65000"/>
                  <a:lumOff val="35000"/>
                </a:schemeClr>
              </a:solidFill>
              <a:latin typeface="+mn-lt"/>
              <a:ea typeface="+mn-ea"/>
              <a:cs typeface="+mn-ea"/>
              <a:sym typeface="+mn-lt"/>
            </a:defRPr>
          </a:pPr>
          <a:endParaRPr lang="zh-CN"/>
        </a:p>
      </c:txPr>
    </c:legend>
    <c:plotVisOnly val="1"/>
    <c:dispBlanksAs val="gap"/>
    <c:showDLblsOverMax val="0"/>
  </c:chart>
  <c:spPr>
    <a:noFill/>
    <a:ln>
      <a:noFill/>
    </a:ln>
    <a:effectLst/>
  </c:spPr>
  <c:txPr>
    <a:bodyPr/>
    <a:lstStyle/>
    <a:p>
      <a:pPr>
        <a:defRPr lang="zh-CN" sz="600">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100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10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000" kern="1200"/>
    <cs:bodyPr rot="0" spcFirstLastPara="1" vertOverflow="clip" horzOverflow="clip" vert="horz" wrap="square" lIns="36576" tIns="18288" rIns="36576" bIns="18288" anchor="ctr" anchorCtr="1">
      <a:spAutoFit/>
    </cs:bodyPr>
  </cs:dataLabelCallout>
  <cs:dataPoint>
    <cs:lnRef idx="0">
      <cs:styleClr val="auto"/>
    </cs:lnRef>
    <cs:fillRef idx="1">
      <cs:styleClr val="auto"/>
    </cs:fillRef>
    <cs:effectRef idx="0"/>
    <cs:fontRef idx="minor">
      <a:schemeClr val="dk1"/>
    </cs:fontRef>
    <cs:spPr>
      <a:ln>
        <a:noFill/>
      </a:ln>
      <a:effectLst/>
    </cs:spPr>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lt1">
            <a:lumMod val="902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75000"/>
        <a:lumOff val="25000"/>
      </a:schemeClr>
    </cs:fontRef>
    <cs:defRPr sz="1400" b="1" kern="120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7E9FB1-9CE7-424C-9066-EDC65E2AD646}" type="datetimeFigureOut">
              <a:rPr lang="en-US" smtClean="0"/>
              <a:t>7/12/2024</a:t>
            </a:fld>
            <a:endParaRPr 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0DE7EC-E8C7-4CC2-868C-776C897D167D}"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SG"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89EBF-75C4-4EE4-BF83-56F40D5107F4}" type="datetimeFigureOut">
              <a:rPr lang="zh-SG" altLang="en-US" smtClean="0"/>
              <a:t>12/7/2024</a:t>
            </a:fld>
            <a:endParaRPr lang="zh-SG"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SG"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zh-SG"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SG"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B93CE-5124-4277-BBE8-F7735A1952C7}" type="slidenum">
              <a:rPr lang="zh-SG" altLang="en-US" smtClean="0"/>
              <a:t>‹#›</a:t>
            </a:fld>
            <a:endParaRPr lang="zh-SG"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t>1</a:t>
            </a:fld>
            <a:endParaRPr lang="zh-SG"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t>3</a:t>
            </a:fld>
            <a:endParaRPr lang="zh-SG"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t>4</a:t>
            </a:fld>
            <a:endParaRPr lang="zh-SG"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t>5</a:t>
            </a:fld>
            <a:endParaRPr lang="zh-SG"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t>8</a:t>
            </a:fld>
            <a:endParaRPr lang="zh-SG"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t>9</a:t>
            </a:fld>
            <a:endParaRPr lang="zh-SG"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t>10</a:t>
            </a:fld>
            <a:endParaRPr lang="zh-SG"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5BAB93CE-5124-4277-BBE8-F7735A1952C7}" type="slidenum">
              <a:rPr lang="zh-SG" altLang="en-US" smtClean="0"/>
              <a:t>11</a:t>
            </a:fld>
            <a:endParaRPr lang="zh-SG"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3.png"/><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封面">
    <p:bg>
      <p:bgPr>
        <a:solidFill>
          <a:schemeClr val="bg2"/>
        </a:solidFill>
        <a:effectLst/>
      </p:bgPr>
    </p:bg>
    <p:spTree>
      <p:nvGrpSpPr>
        <p:cNvPr id="1" name=""/>
        <p:cNvGrpSpPr/>
        <p:nvPr/>
      </p:nvGrpSpPr>
      <p:grpSpPr>
        <a:xfrm>
          <a:off x="0" y="0"/>
          <a:ext cx="0" cy="0"/>
          <a:chOff x="0" y="0"/>
          <a:chExt cx="0" cy="0"/>
        </a:xfrm>
      </p:grpSpPr>
      <p:pic>
        <p:nvPicPr>
          <p:cNvPr id="6" name="图片 5" descr="绿色的叶子&#10;&#10;描述已自动生成"/>
          <p:cNvPicPr>
            <a:picLocks noChangeAspect="1"/>
          </p:cNvPicPr>
          <p:nvPr userDrawn="1"/>
        </p:nvPicPr>
        <p:blipFill rotWithShape="1">
          <a:blip r:embed="rId4" cstate="print">
            <a:extLst>
              <a:ext uri="{28A0092B-C50C-407E-A947-70E740481C1C}">
                <a14:useLocalDpi xmlns:a14="http://schemas.microsoft.com/office/drawing/2010/main" val="0"/>
              </a:ext>
            </a:extLst>
          </a:blip>
          <a:srcRect l="435" b="15992"/>
          <a:stretch>
            <a:fillRect/>
          </a:stretch>
        </p:blipFill>
        <p:spPr>
          <a:xfrm>
            <a:off x="0" y="1"/>
            <a:ext cx="12192000" cy="6857999"/>
          </a:xfrm>
          <a:prstGeom prst="rect">
            <a:avLst/>
          </a:prstGeom>
        </p:spPr>
      </p:pic>
      <p:grpSp>
        <p:nvGrpSpPr>
          <p:cNvPr id="4" name="组合 3"/>
          <p:cNvGrpSpPr/>
          <p:nvPr userDrawn="1"/>
        </p:nvGrpSpPr>
        <p:grpSpPr>
          <a:xfrm>
            <a:off x="-26635" y="-5137"/>
            <a:ext cx="12245271" cy="6868275"/>
            <a:chOff x="-1" y="0"/>
            <a:chExt cx="12245271" cy="6868275"/>
          </a:xfrm>
        </p:grpSpPr>
        <p:sp>
          <p:nvSpPr>
            <p:cNvPr id="22" name="任意多边形: 形状 21"/>
            <p:cNvSpPr/>
            <p:nvPr userDrawn="1">
              <p:custDataLst>
                <p:tags r:id="rId1"/>
              </p:custDataLst>
            </p:nvPr>
          </p:nvSpPr>
          <p:spPr>
            <a:xfrm flipH="1">
              <a:off x="-1" y="5137"/>
              <a:ext cx="9173817" cy="6858000"/>
            </a:xfrm>
            <a:custGeom>
              <a:avLst/>
              <a:gdLst>
                <a:gd name="connsiteX0" fmla="*/ 9215065 w 9215065"/>
                <a:gd name="connsiteY0" fmla="*/ 0 h 6858000"/>
                <a:gd name="connsiteX1" fmla="*/ 0 w 9215065"/>
                <a:gd name="connsiteY1" fmla="*/ 0 h 6858000"/>
                <a:gd name="connsiteX2" fmla="*/ 1149654 w 9215065"/>
                <a:gd name="connsiteY2" fmla="*/ 6858000 h 6858000"/>
                <a:gd name="connsiteX3" fmla="*/ 9215065 w 921506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215065" h="6858000">
                  <a:moveTo>
                    <a:pt x="9215065" y="0"/>
                  </a:moveTo>
                  <a:lnTo>
                    <a:pt x="0" y="0"/>
                  </a:lnTo>
                  <a:lnTo>
                    <a:pt x="1149654" y="6858000"/>
                  </a:lnTo>
                  <a:lnTo>
                    <a:pt x="9215065" y="6858000"/>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7" name="任意多边形: 形状 16"/>
            <p:cNvSpPr/>
            <p:nvPr userDrawn="1">
              <p:custDataLst>
                <p:tags r:id="rId2"/>
              </p:custDataLst>
            </p:nvPr>
          </p:nvSpPr>
          <p:spPr>
            <a:xfrm flipH="1">
              <a:off x="8004747" y="0"/>
              <a:ext cx="4240523" cy="6868275"/>
            </a:xfrm>
            <a:custGeom>
              <a:avLst/>
              <a:gdLst>
                <a:gd name="connsiteX0" fmla="*/ 0 w 5083169"/>
                <a:gd name="connsiteY0" fmla="*/ 0 h 6846828"/>
                <a:gd name="connsiteX1" fmla="*/ 3527537 w 5083169"/>
                <a:gd name="connsiteY1" fmla="*/ 0 h 6846828"/>
                <a:gd name="connsiteX2" fmla="*/ 5083169 w 5083169"/>
                <a:gd name="connsiteY2" fmla="*/ 6846828 h 6846828"/>
                <a:gd name="connsiteX3" fmla="*/ 0 w 5083169"/>
                <a:gd name="connsiteY3" fmla="*/ 6846828 h 6846828"/>
                <a:gd name="connsiteX0-1" fmla="*/ 0 w 4867882"/>
                <a:gd name="connsiteY0-2" fmla="*/ 0 h 6857103"/>
                <a:gd name="connsiteX1-3" fmla="*/ 3527537 w 4867882"/>
                <a:gd name="connsiteY1-4" fmla="*/ 0 h 6857103"/>
                <a:gd name="connsiteX2-5" fmla="*/ 4867882 w 4867882"/>
                <a:gd name="connsiteY2-6" fmla="*/ 6857103 h 6857103"/>
                <a:gd name="connsiteX3-7" fmla="*/ 0 w 4867882"/>
                <a:gd name="connsiteY3-8" fmla="*/ 6846828 h 6857103"/>
                <a:gd name="connsiteX4" fmla="*/ 0 w 4867882"/>
                <a:gd name="connsiteY4" fmla="*/ 0 h 6857103"/>
              </a:gdLst>
              <a:ahLst/>
              <a:cxnLst>
                <a:cxn ang="0">
                  <a:pos x="connsiteX0-1" y="connsiteY0-2"/>
                </a:cxn>
                <a:cxn ang="0">
                  <a:pos x="connsiteX1-3" y="connsiteY1-4"/>
                </a:cxn>
                <a:cxn ang="0">
                  <a:pos x="connsiteX2-5" y="connsiteY2-6"/>
                </a:cxn>
                <a:cxn ang="0">
                  <a:pos x="connsiteX3-7" y="connsiteY3-8"/>
                </a:cxn>
                <a:cxn ang="0">
                  <a:pos x="connsiteX4" y="connsiteY4"/>
                </a:cxn>
              </a:cxnLst>
              <a:rect l="l" t="t" r="r" b="b"/>
              <a:pathLst>
                <a:path w="4867882" h="6857103">
                  <a:moveTo>
                    <a:pt x="0" y="0"/>
                  </a:moveTo>
                  <a:lnTo>
                    <a:pt x="3527537" y="0"/>
                  </a:lnTo>
                  <a:lnTo>
                    <a:pt x="4867882" y="6857103"/>
                  </a:lnTo>
                  <a:lnTo>
                    <a:pt x="0" y="6846828"/>
                  </a:lnTo>
                  <a:lnTo>
                    <a:pt x="0" y="0"/>
                  </a:ln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cs typeface="+mn-ea"/>
                <a:sym typeface="+mn-lt"/>
              </a:endParaRPr>
            </a:p>
          </p:txBody>
        </p:sp>
      </p:grpSp>
      <p:pic>
        <p:nvPicPr>
          <p:cNvPr id="43" name="图片 42" descr="绿色的叶子&#10;&#10;描述已自动生成"/>
          <p:cNvPicPr>
            <a:picLocks noChangeAspect="1"/>
          </p:cNvPicPr>
          <p:nvPr userDrawn="1"/>
        </p:nvPicPr>
        <p:blipFill rotWithShape="1">
          <a:blip r:embed="rId4" cstate="print">
            <a:extLst>
              <a:ext uri="{28A0092B-C50C-407E-A947-70E740481C1C}">
                <a14:useLocalDpi xmlns:a14="http://schemas.microsoft.com/office/drawing/2010/main" val="0"/>
              </a:ext>
            </a:extLst>
          </a:blip>
          <a:srcRect l="3330" t="7870" r="2895" b="23862"/>
          <a:stretch>
            <a:fillRect/>
          </a:stretch>
        </p:blipFill>
        <p:spPr>
          <a:xfrm>
            <a:off x="376027" y="655081"/>
            <a:ext cx="11482939" cy="5573027"/>
          </a:xfrm>
          <a:custGeom>
            <a:avLst/>
            <a:gdLst>
              <a:gd name="connsiteX0" fmla="*/ 0 w 11482939"/>
              <a:gd name="connsiteY0" fmla="*/ 0 h 5573027"/>
              <a:gd name="connsiteX1" fmla="*/ 11482939 w 11482939"/>
              <a:gd name="connsiteY1" fmla="*/ 0 h 5573027"/>
              <a:gd name="connsiteX2" fmla="*/ 11482939 w 11482939"/>
              <a:gd name="connsiteY2" fmla="*/ 5573027 h 5573027"/>
              <a:gd name="connsiteX3" fmla="*/ 0 w 11482939"/>
              <a:gd name="connsiteY3" fmla="*/ 5573027 h 5573027"/>
            </a:gdLst>
            <a:ahLst/>
            <a:cxnLst>
              <a:cxn ang="0">
                <a:pos x="connsiteX0" y="connsiteY0"/>
              </a:cxn>
              <a:cxn ang="0">
                <a:pos x="connsiteX1" y="connsiteY1"/>
              </a:cxn>
              <a:cxn ang="0">
                <a:pos x="connsiteX2" y="connsiteY2"/>
              </a:cxn>
              <a:cxn ang="0">
                <a:pos x="connsiteX3" y="connsiteY3"/>
              </a:cxn>
            </a:cxnLst>
            <a:rect l="l" t="t" r="r" b="b"/>
            <a:pathLst>
              <a:path w="11482939" h="5573027">
                <a:moveTo>
                  <a:pt x="0" y="0"/>
                </a:moveTo>
                <a:lnTo>
                  <a:pt x="11482939" y="0"/>
                </a:lnTo>
                <a:lnTo>
                  <a:pt x="11482939" y="5573027"/>
                </a:lnTo>
                <a:lnTo>
                  <a:pt x="0" y="5573027"/>
                </a:lnTo>
                <a:close/>
              </a:path>
            </a:pathLst>
          </a:custGeom>
        </p:spPr>
      </p:pic>
      <p:grpSp>
        <p:nvGrpSpPr>
          <p:cNvPr id="13" name="组合 12"/>
          <p:cNvGrpSpPr/>
          <p:nvPr userDrawn="1"/>
        </p:nvGrpSpPr>
        <p:grpSpPr>
          <a:xfrm>
            <a:off x="333034" y="629893"/>
            <a:ext cx="11525932" cy="5598215"/>
            <a:chOff x="333034" y="629893"/>
            <a:chExt cx="11525932" cy="5598215"/>
          </a:xfrm>
        </p:grpSpPr>
        <p:grpSp>
          <p:nvGrpSpPr>
            <p:cNvPr id="12" name="组合 11"/>
            <p:cNvGrpSpPr/>
            <p:nvPr userDrawn="1"/>
          </p:nvGrpSpPr>
          <p:grpSpPr>
            <a:xfrm>
              <a:off x="333034" y="629893"/>
              <a:ext cx="11525932" cy="5598215"/>
              <a:chOff x="378745" y="1254695"/>
              <a:chExt cx="11525932" cy="5598215"/>
            </a:xfrm>
          </p:grpSpPr>
          <p:sp>
            <p:nvSpPr>
              <p:cNvPr id="41" name="任意多边形: 形状 40"/>
              <p:cNvSpPr/>
              <p:nvPr/>
            </p:nvSpPr>
            <p:spPr>
              <a:xfrm>
                <a:off x="378745" y="1254695"/>
                <a:ext cx="8729396" cy="5588000"/>
              </a:xfrm>
              <a:custGeom>
                <a:avLst/>
                <a:gdLst>
                  <a:gd name="connsiteX0" fmla="*/ 0 w 8729396"/>
                  <a:gd name="connsiteY0" fmla="*/ 0 h 5588000"/>
                  <a:gd name="connsiteX1" fmla="*/ 8729396 w 8729396"/>
                  <a:gd name="connsiteY1" fmla="*/ 0 h 5588000"/>
                  <a:gd name="connsiteX2" fmla="*/ 7791939 w 8729396"/>
                  <a:gd name="connsiteY2" fmla="*/ 5588000 h 5588000"/>
                  <a:gd name="connsiteX3" fmla="*/ 0 w 8729396"/>
                  <a:gd name="connsiteY3" fmla="*/ 5588000 h 5588000"/>
                </a:gdLst>
                <a:ahLst/>
                <a:cxnLst>
                  <a:cxn ang="0">
                    <a:pos x="connsiteX0" y="connsiteY0"/>
                  </a:cxn>
                  <a:cxn ang="0">
                    <a:pos x="connsiteX1" y="connsiteY1"/>
                  </a:cxn>
                  <a:cxn ang="0">
                    <a:pos x="connsiteX2" y="connsiteY2"/>
                  </a:cxn>
                  <a:cxn ang="0">
                    <a:pos x="connsiteX3" y="connsiteY3"/>
                  </a:cxn>
                </a:cxnLst>
                <a:rect l="l" t="t" r="r" b="b"/>
                <a:pathLst>
                  <a:path w="8729396" h="5588000">
                    <a:moveTo>
                      <a:pt x="0" y="0"/>
                    </a:moveTo>
                    <a:lnTo>
                      <a:pt x="8729396" y="0"/>
                    </a:lnTo>
                    <a:lnTo>
                      <a:pt x="7791939" y="5588000"/>
                    </a:lnTo>
                    <a:lnTo>
                      <a:pt x="0" y="5588000"/>
                    </a:lnTo>
                    <a:close/>
                  </a:path>
                </a:pathLst>
              </a:custGeom>
              <a:solidFill>
                <a:schemeClr val="bg2">
                  <a:alpha val="96000"/>
                </a:schemeClr>
              </a:solidFill>
              <a:ln w="31750">
                <a:solidFill>
                  <a:schemeClr val="accent1"/>
                </a:solidFill>
              </a:ln>
              <a:effectLst>
                <a:outerShdw blurRad="127000" dist="38100" dir="5400000" algn="t"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6000" dirty="0">
                  <a:cs typeface="+mn-ea"/>
                  <a:sym typeface="+mn-lt"/>
                </a:endParaRPr>
              </a:p>
            </p:txBody>
          </p:sp>
          <p:sp>
            <p:nvSpPr>
              <p:cNvPr id="20" name="任意多边形: 形状 19"/>
              <p:cNvSpPr/>
              <p:nvPr/>
            </p:nvSpPr>
            <p:spPr>
              <a:xfrm flipH="1">
                <a:off x="8170684" y="1264876"/>
                <a:ext cx="3733993" cy="5588034"/>
              </a:xfrm>
              <a:custGeom>
                <a:avLst/>
                <a:gdLst>
                  <a:gd name="connsiteX0" fmla="*/ 0 w 4456252"/>
                  <a:gd name="connsiteY0" fmla="*/ 5588000 h 5588000"/>
                  <a:gd name="connsiteX1" fmla="*/ 1278410 w 4456252"/>
                  <a:gd name="connsiteY1" fmla="*/ 0 h 5588000"/>
                  <a:gd name="connsiteX2" fmla="*/ 3177842 w 4456252"/>
                  <a:gd name="connsiteY2" fmla="*/ 0 h 5588000"/>
                  <a:gd name="connsiteX3" fmla="*/ 4456252 w 4456252"/>
                  <a:gd name="connsiteY3" fmla="*/ 5588000 h 5588000"/>
                  <a:gd name="connsiteX4" fmla="*/ 0 w 4456252"/>
                  <a:gd name="connsiteY4" fmla="*/ 5588000 h 5588000"/>
                  <a:gd name="connsiteX0-1" fmla="*/ 4456252 w 4547692"/>
                  <a:gd name="connsiteY0-2" fmla="*/ 5588000 h 5679440"/>
                  <a:gd name="connsiteX1-3" fmla="*/ 0 w 4547692"/>
                  <a:gd name="connsiteY1-4" fmla="*/ 5588000 h 5679440"/>
                  <a:gd name="connsiteX2-5" fmla="*/ 1278410 w 4547692"/>
                  <a:gd name="connsiteY2-6" fmla="*/ 0 h 5679440"/>
                  <a:gd name="connsiteX3-7" fmla="*/ 3177842 w 4547692"/>
                  <a:gd name="connsiteY3-8" fmla="*/ 0 h 5679440"/>
                  <a:gd name="connsiteX4-9" fmla="*/ 4547692 w 4547692"/>
                  <a:gd name="connsiteY4-10" fmla="*/ 5679440 h 5679440"/>
                  <a:gd name="connsiteX0-11" fmla="*/ 4456252 w 4456252"/>
                  <a:gd name="connsiteY0-12" fmla="*/ 5588000 h 5588000"/>
                  <a:gd name="connsiteX1-13" fmla="*/ 0 w 4456252"/>
                  <a:gd name="connsiteY1-14" fmla="*/ 5588000 h 5588000"/>
                  <a:gd name="connsiteX2-15" fmla="*/ 1278410 w 4456252"/>
                  <a:gd name="connsiteY2-16" fmla="*/ 0 h 5588000"/>
                  <a:gd name="connsiteX3-17" fmla="*/ 3177842 w 4456252"/>
                  <a:gd name="connsiteY3-18" fmla="*/ 0 h 5588000"/>
                  <a:gd name="connsiteX0-19" fmla="*/ 4503209 w 4503209"/>
                  <a:gd name="connsiteY0-20" fmla="*/ 5588000 h 5588000"/>
                  <a:gd name="connsiteX1-21" fmla="*/ 46957 w 4503209"/>
                  <a:gd name="connsiteY1-22" fmla="*/ 5588000 h 5588000"/>
                  <a:gd name="connsiteX2-23" fmla="*/ 0 w 4503209"/>
                  <a:gd name="connsiteY2-24" fmla="*/ 61645 h 5588000"/>
                  <a:gd name="connsiteX3-25" fmla="*/ 3224799 w 4503209"/>
                  <a:gd name="connsiteY3-26" fmla="*/ 0 h 5588000"/>
                  <a:gd name="connsiteX0-27" fmla="*/ 4503209 w 4503209"/>
                  <a:gd name="connsiteY0-28" fmla="*/ 5588000 h 5588000"/>
                  <a:gd name="connsiteX1-29" fmla="*/ 46957 w 4503209"/>
                  <a:gd name="connsiteY1-30" fmla="*/ 5588000 h 5588000"/>
                  <a:gd name="connsiteX2-31" fmla="*/ 0 w 4503209"/>
                  <a:gd name="connsiteY2-32" fmla="*/ 10275 h 5588000"/>
                  <a:gd name="connsiteX3-33" fmla="*/ 3224799 w 4503209"/>
                  <a:gd name="connsiteY3-34" fmla="*/ 0 h 5588000"/>
                  <a:gd name="connsiteX0-35" fmla="*/ 4311842 w 4311842"/>
                  <a:gd name="connsiteY0-36" fmla="*/ 5588000 h 5588000"/>
                  <a:gd name="connsiteX1-37" fmla="*/ 46957 w 4311842"/>
                  <a:gd name="connsiteY1-38" fmla="*/ 5588000 h 5588000"/>
                  <a:gd name="connsiteX2-39" fmla="*/ 0 w 4311842"/>
                  <a:gd name="connsiteY2-40" fmla="*/ 10275 h 5588000"/>
                  <a:gd name="connsiteX3-41" fmla="*/ 3224799 w 4311842"/>
                  <a:gd name="connsiteY3-42" fmla="*/ 0 h 5588000"/>
                  <a:gd name="connsiteX0-43" fmla="*/ 4265561 w 4265561"/>
                  <a:gd name="connsiteY0-44" fmla="*/ 5588000 h 5588000"/>
                  <a:gd name="connsiteX1-45" fmla="*/ 46957 w 4265561"/>
                  <a:gd name="connsiteY1-46" fmla="*/ 5588000 h 5588000"/>
                  <a:gd name="connsiteX2-47" fmla="*/ 0 w 4265561"/>
                  <a:gd name="connsiteY2-48" fmla="*/ 10275 h 5588000"/>
                  <a:gd name="connsiteX3-49" fmla="*/ 3224799 w 4265561"/>
                  <a:gd name="connsiteY3-50" fmla="*/ 0 h 5588000"/>
                  <a:gd name="connsiteX0-51" fmla="*/ 4265561 w 4265561"/>
                  <a:gd name="connsiteY0-52" fmla="*/ 5588000 h 5588000"/>
                  <a:gd name="connsiteX1-53" fmla="*/ 46957 w 4265561"/>
                  <a:gd name="connsiteY1-54" fmla="*/ 5588000 h 5588000"/>
                  <a:gd name="connsiteX2-55" fmla="*/ 0 w 4265561"/>
                  <a:gd name="connsiteY2-56" fmla="*/ 10275 h 5588000"/>
                  <a:gd name="connsiteX3-57" fmla="*/ 3194641 w 4265561"/>
                  <a:gd name="connsiteY3-58" fmla="*/ 0 h 5588000"/>
                </a:gdLst>
                <a:ahLst/>
                <a:cxnLst>
                  <a:cxn ang="0">
                    <a:pos x="connsiteX0-1" y="connsiteY0-2"/>
                  </a:cxn>
                  <a:cxn ang="0">
                    <a:pos x="connsiteX1-3" y="connsiteY1-4"/>
                  </a:cxn>
                  <a:cxn ang="0">
                    <a:pos x="connsiteX2-5" y="connsiteY2-6"/>
                  </a:cxn>
                  <a:cxn ang="0">
                    <a:pos x="connsiteX3-7" y="connsiteY3-8"/>
                  </a:cxn>
                </a:cxnLst>
                <a:rect l="l" t="t" r="r" b="b"/>
                <a:pathLst>
                  <a:path w="4265561" h="5588000">
                    <a:moveTo>
                      <a:pt x="4265561" y="5588000"/>
                    </a:moveTo>
                    <a:lnTo>
                      <a:pt x="46957" y="5588000"/>
                    </a:lnTo>
                    <a:lnTo>
                      <a:pt x="0" y="10275"/>
                    </a:lnTo>
                    <a:lnTo>
                      <a:pt x="3194641" y="0"/>
                    </a:lnTo>
                  </a:path>
                </a:pathLst>
              </a:custGeom>
              <a:solidFill>
                <a:schemeClr val="accent1">
                  <a:alpha val="9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dirty="0">
                  <a:cs typeface="+mn-ea"/>
                  <a:sym typeface="+mn-lt"/>
                </a:endParaRPr>
              </a:p>
            </p:txBody>
          </p:sp>
        </p:grpSp>
        <p:grpSp>
          <p:nvGrpSpPr>
            <p:cNvPr id="29" name="组合 28"/>
            <p:cNvGrpSpPr/>
            <p:nvPr userDrawn="1"/>
          </p:nvGrpSpPr>
          <p:grpSpPr>
            <a:xfrm flipH="1">
              <a:off x="10572502" y="5800567"/>
              <a:ext cx="966987" cy="152400"/>
              <a:chOff x="9774601" y="5660136"/>
              <a:chExt cx="966987" cy="152400"/>
            </a:xfrm>
          </p:grpSpPr>
          <p:sp>
            <p:nvSpPr>
              <p:cNvPr id="30" name="矩形 29"/>
              <p:cNvSpPr/>
              <p:nvPr/>
            </p:nvSpPr>
            <p:spPr>
              <a:xfrm>
                <a:off x="10046130" y="5660136"/>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矩形 30"/>
              <p:cNvSpPr/>
              <p:nvPr/>
            </p:nvSpPr>
            <p:spPr>
              <a:xfrm>
                <a:off x="10317659" y="5660136"/>
                <a:ext cx="1524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矩形 31"/>
              <p:cNvSpPr/>
              <p:nvPr/>
            </p:nvSpPr>
            <p:spPr>
              <a:xfrm>
                <a:off x="10589188" y="5660136"/>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矩形 32"/>
              <p:cNvSpPr/>
              <p:nvPr/>
            </p:nvSpPr>
            <p:spPr>
              <a:xfrm>
                <a:off x="9774601" y="5660136"/>
                <a:ext cx="152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组合 33"/>
            <p:cNvGrpSpPr/>
            <p:nvPr userDrawn="1"/>
          </p:nvGrpSpPr>
          <p:grpSpPr>
            <a:xfrm>
              <a:off x="664749" y="870774"/>
              <a:ext cx="966987" cy="152400"/>
              <a:chOff x="9800002" y="5660136"/>
              <a:chExt cx="966987" cy="152400"/>
            </a:xfrm>
          </p:grpSpPr>
          <p:sp>
            <p:nvSpPr>
              <p:cNvPr id="35" name="矩形 34"/>
              <p:cNvSpPr/>
              <p:nvPr/>
            </p:nvSpPr>
            <p:spPr>
              <a:xfrm>
                <a:off x="10071531" y="5660136"/>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矩形 35"/>
              <p:cNvSpPr/>
              <p:nvPr/>
            </p:nvSpPr>
            <p:spPr>
              <a:xfrm>
                <a:off x="10343060" y="5660136"/>
                <a:ext cx="1524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矩形 36"/>
              <p:cNvSpPr/>
              <p:nvPr/>
            </p:nvSpPr>
            <p:spPr>
              <a:xfrm>
                <a:off x="10614589" y="5660136"/>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矩形 37"/>
              <p:cNvSpPr/>
              <p:nvPr/>
            </p:nvSpPr>
            <p:spPr>
              <a:xfrm>
                <a:off x="9800002" y="5660136"/>
                <a:ext cx="152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目录">
    <p:bg>
      <p:bgPr>
        <a:solidFill>
          <a:schemeClr val="bg2"/>
        </a:solidFill>
        <a:effectLst/>
      </p:bgPr>
    </p:bg>
    <p:spTree>
      <p:nvGrpSpPr>
        <p:cNvPr id="1" name=""/>
        <p:cNvGrpSpPr/>
        <p:nvPr/>
      </p:nvGrpSpPr>
      <p:grpSpPr>
        <a:xfrm>
          <a:off x="0" y="0"/>
          <a:ext cx="0" cy="0"/>
          <a:chOff x="0" y="0"/>
          <a:chExt cx="0" cy="0"/>
        </a:xfrm>
      </p:grpSpPr>
      <p:pic>
        <p:nvPicPr>
          <p:cNvPr id="10" name="图片 9" descr="绿色的叶子&#10;&#10;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l="218" r="82" b="15992"/>
          <a:stretch>
            <a:fillRect/>
          </a:stretch>
        </p:blipFill>
        <p:spPr>
          <a:xfrm>
            <a:off x="-13318" y="1"/>
            <a:ext cx="12208526" cy="6857999"/>
          </a:xfrm>
          <a:prstGeom prst="rect">
            <a:avLst/>
          </a:prstGeom>
        </p:spPr>
      </p:pic>
      <p:sp>
        <p:nvSpPr>
          <p:cNvPr id="14" name="任意多边形: 形状 13"/>
          <p:cNvSpPr/>
          <p:nvPr userDrawn="1">
            <p:custDataLst>
              <p:tags r:id="rId1"/>
            </p:custDataLst>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pic>
        <p:nvPicPr>
          <p:cNvPr id="11" name="图片 10" descr="绿色的叶子&#10;&#10;描述已自动生成"/>
          <p:cNvPicPr>
            <a:picLocks noChangeAspect="1"/>
          </p:cNvPicPr>
          <p:nvPr userDrawn="1"/>
        </p:nvPicPr>
        <p:blipFill rotWithShape="1">
          <a:blip r:embed="rId4" cstate="print">
            <a:extLst>
              <a:ext uri="{28A0092B-C50C-407E-A947-70E740481C1C}">
                <a14:useLocalDpi xmlns:a14="http://schemas.microsoft.com/office/drawing/2010/main" val="0"/>
              </a:ext>
            </a:extLst>
          </a:blip>
          <a:srcRect b="19840"/>
          <a:stretch>
            <a:fillRect/>
          </a:stretch>
        </p:blipFill>
        <p:spPr>
          <a:xfrm>
            <a:off x="440077" y="406471"/>
            <a:ext cx="11311846" cy="6045058"/>
          </a:xfrm>
          <a:prstGeom prst="rect">
            <a:avLst/>
          </a:prstGeom>
        </p:spPr>
      </p:pic>
      <p:sp>
        <p:nvSpPr>
          <p:cNvPr id="16" name="矩形 15"/>
          <p:cNvSpPr/>
          <p:nvPr userDrawn="1"/>
        </p:nvSpPr>
        <p:spPr>
          <a:xfrm>
            <a:off x="440077" y="406471"/>
            <a:ext cx="11311846" cy="6045058"/>
          </a:xfrm>
          <a:prstGeom prst="rect">
            <a:avLst/>
          </a:prstGeom>
          <a:solidFill>
            <a:schemeClr val="bg1">
              <a:alpha val="95000"/>
            </a:schemeClr>
          </a:solidFill>
          <a:ln w="0" cap="flat" cmpd="sng" algn="ctr">
            <a:noFill/>
            <a:prstDash val="solid"/>
            <a:miter lim="800000"/>
          </a:ln>
          <a:effectLst>
            <a:outerShdw blurRad="127000" dist="76200" dir="2700000" algn="tl"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页">
    <p:bg>
      <p:bgPr>
        <a:solidFill>
          <a:schemeClr val="bg2"/>
        </a:solidFill>
        <a:effectLst/>
      </p:bgPr>
    </p:bg>
    <p:spTree>
      <p:nvGrpSpPr>
        <p:cNvPr id="1" name=""/>
        <p:cNvGrpSpPr/>
        <p:nvPr/>
      </p:nvGrpSpPr>
      <p:grpSpPr>
        <a:xfrm>
          <a:off x="0" y="0"/>
          <a:ext cx="0" cy="0"/>
          <a:chOff x="0" y="0"/>
          <a:chExt cx="0" cy="0"/>
        </a:xfrm>
      </p:grpSpPr>
      <p:pic>
        <p:nvPicPr>
          <p:cNvPr id="17" name="图片 16" descr="绿色的叶子&#10;&#10;描述已自动生成"/>
          <p:cNvPicPr>
            <a:picLocks noChangeAspect="1"/>
          </p:cNvPicPr>
          <p:nvPr userDrawn="1"/>
        </p:nvPicPr>
        <p:blipFill rotWithShape="1">
          <a:blip r:embed="rId4" cstate="print">
            <a:extLst>
              <a:ext uri="{28A0092B-C50C-407E-A947-70E740481C1C}">
                <a14:useLocalDpi xmlns:a14="http://schemas.microsoft.com/office/drawing/2010/main" val="0"/>
              </a:ext>
            </a:extLst>
          </a:blip>
          <a:srcRect l="435" b="15992"/>
          <a:stretch>
            <a:fillRect/>
          </a:stretch>
        </p:blipFill>
        <p:spPr>
          <a:xfrm>
            <a:off x="0" y="1"/>
            <a:ext cx="12192000" cy="6857999"/>
          </a:xfrm>
          <a:prstGeom prst="rect">
            <a:avLst/>
          </a:prstGeom>
        </p:spPr>
      </p:pic>
      <p:sp>
        <p:nvSpPr>
          <p:cNvPr id="7" name="任意多边形: 形状 6"/>
          <p:cNvSpPr/>
          <p:nvPr>
            <p:custDataLst>
              <p:tags r:id="rId1"/>
            </p:custDataLst>
          </p:nvPr>
        </p:nvSpPr>
        <p:spPr>
          <a:xfrm>
            <a:off x="2783540" y="0"/>
            <a:ext cx="9407061" cy="6858000"/>
          </a:xfrm>
          <a:custGeom>
            <a:avLst/>
            <a:gdLst>
              <a:gd name="connsiteX0" fmla="*/ 0 w 9407061"/>
              <a:gd name="connsiteY0" fmla="*/ 0 h 6858000"/>
              <a:gd name="connsiteX1" fmla="*/ 9407061 w 9407061"/>
              <a:gd name="connsiteY1" fmla="*/ 0 h 6858000"/>
              <a:gd name="connsiteX2" fmla="*/ 9407061 w 9407061"/>
              <a:gd name="connsiteY2" fmla="*/ 6858000 h 6858000"/>
              <a:gd name="connsiteX3" fmla="*/ 0 w 94070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407061" h="6858000">
                <a:moveTo>
                  <a:pt x="0" y="0"/>
                </a:moveTo>
                <a:lnTo>
                  <a:pt x="9407061" y="0"/>
                </a:lnTo>
                <a:lnTo>
                  <a:pt x="9407061" y="6858000"/>
                </a:lnTo>
                <a:lnTo>
                  <a:pt x="0" y="6858000"/>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 name="任意多边形: 形状 11"/>
          <p:cNvSpPr/>
          <p:nvPr userDrawn="1"/>
        </p:nvSpPr>
        <p:spPr>
          <a:xfrm>
            <a:off x="0" y="0"/>
            <a:ext cx="6949440" cy="6858000"/>
          </a:xfrm>
          <a:custGeom>
            <a:avLst/>
            <a:gdLst>
              <a:gd name="connsiteX0" fmla="*/ 0 w 6949440"/>
              <a:gd name="connsiteY0" fmla="*/ 0 h 6858000"/>
              <a:gd name="connsiteX1" fmla="*/ 5234940 w 6949440"/>
              <a:gd name="connsiteY1" fmla="*/ 0 h 6858000"/>
              <a:gd name="connsiteX2" fmla="*/ 6949440 w 6949440"/>
              <a:gd name="connsiteY2" fmla="*/ 6858000 h 6858000"/>
              <a:gd name="connsiteX3" fmla="*/ 0 w 694944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949440" h="6858000">
                <a:moveTo>
                  <a:pt x="0" y="0"/>
                </a:moveTo>
                <a:lnTo>
                  <a:pt x="5234940" y="0"/>
                </a:lnTo>
                <a:lnTo>
                  <a:pt x="6949440" y="6858000"/>
                </a:lnTo>
                <a:lnTo>
                  <a:pt x="0" y="6858000"/>
                </a:lnTo>
                <a:close/>
              </a:path>
            </a:pathLst>
          </a:cu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矩形 10"/>
          <p:cNvSpPr/>
          <p:nvPr userDrawn="1"/>
        </p:nvSpPr>
        <p:spPr>
          <a:xfrm>
            <a:off x="233680" y="264160"/>
            <a:ext cx="11673840" cy="6370319"/>
          </a:xfrm>
          <a:prstGeom prst="rect">
            <a:avLst/>
          </a:prstGeom>
          <a:solidFill>
            <a:schemeClr val="bg1">
              <a:alpha val="92000"/>
            </a:schemeClr>
          </a:solidFill>
          <a:ln w="0" cap="flat" cmpd="sng" algn="ctr">
            <a:noFill/>
            <a:prstDash val="solid"/>
            <a:miter lim="800000"/>
          </a:ln>
          <a:effectLst>
            <a:outerShdw blurRad="127000" dist="76200" dir="2700000" algn="tl"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标题 15"/>
          <p:cNvSpPr>
            <a:spLocks noGrp="1"/>
          </p:cNvSpPr>
          <p:nvPr>
            <p:ph type="title"/>
            <p:custDataLst>
              <p:tags r:id="rId2"/>
            </p:custDataLst>
          </p:nvPr>
        </p:nvSpPr>
        <p:spPr>
          <a:xfrm>
            <a:off x="680771" y="606890"/>
            <a:ext cx="4813123" cy="441964"/>
          </a:xfrm>
          <a:prstGeom prst="rect">
            <a:avLst/>
          </a:prstGeom>
        </p:spPr>
        <p:txBody>
          <a:bodyPr vert="horz" lIns="90170" tIns="46990" rIns="90170" bIns="46990" rtlCol="0" anchor="ctr" anchorCtr="0">
            <a:noAutofit/>
          </a:bodyPr>
          <a:lstStyle>
            <a:lvl1pPr>
              <a:defRPr lang="zh-CN" altLang="en-US" sz="2800" dirty="0">
                <a:solidFill>
                  <a:schemeClr val="accent1"/>
                </a:solidFill>
                <a:latin typeface="+mj-lt"/>
              </a:defRPr>
            </a:lvl1pPr>
          </a:lstStyle>
          <a:p>
            <a:r>
              <a:rPr lang="zh-CN" altLang="en-US" dirty="0"/>
              <a:t>单击此处编辑母版标题样式</a:t>
            </a:r>
          </a:p>
        </p:txBody>
      </p:sp>
      <p:sp>
        <p:nvSpPr>
          <p:cNvPr id="13" name="矩形 12"/>
          <p:cNvSpPr/>
          <p:nvPr userDrawn="1"/>
        </p:nvSpPr>
        <p:spPr>
          <a:xfrm>
            <a:off x="635052" y="631428"/>
            <a:ext cx="45719" cy="3928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图片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57182" y="309463"/>
            <a:ext cx="1650337" cy="518409"/>
          </a:xfrm>
          <a:prstGeom prst="rect">
            <a:avLst/>
          </a:prstGeom>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过渡页">
    <p:bg>
      <p:bgPr>
        <a:solidFill>
          <a:schemeClr val="bg2"/>
        </a:solidFill>
        <a:effectLst/>
      </p:bgPr>
    </p:bg>
    <p:spTree>
      <p:nvGrpSpPr>
        <p:cNvPr id="1" name=""/>
        <p:cNvGrpSpPr/>
        <p:nvPr/>
      </p:nvGrpSpPr>
      <p:grpSpPr>
        <a:xfrm>
          <a:off x="0" y="0"/>
          <a:ext cx="0" cy="0"/>
          <a:chOff x="0" y="0"/>
          <a:chExt cx="0" cy="0"/>
        </a:xfrm>
      </p:grpSpPr>
      <p:pic>
        <p:nvPicPr>
          <p:cNvPr id="22" name="图片 21" descr="绿色的叶子&#10;&#10;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l="331" b="15992"/>
          <a:stretch>
            <a:fillRect/>
          </a:stretch>
        </p:blipFill>
        <p:spPr>
          <a:xfrm>
            <a:off x="-12700" y="1"/>
            <a:ext cx="12204700" cy="6857999"/>
          </a:xfrm>
          <a:prstGeom prst="rect">
            <a:avLst/>
          </a:prstGeom>
        </p:spPr>
      </p:pic>
      <p:grpSp>
        <p:nvGrpSpPr>
          <p:cNvPr id="2" name="组合 1"/>
          <p:cNvGrpSpPr/>
          <p:nvPr userDrawn="1"/>
        </p:nvGrpSpPr>
        <p:grpSpPr>
          <a:xfrm>
            <a:off x="0" y="0"/>
            <a:ext cx="12192000" cy="6858000"/>
            <a:chOff x="0" y="0"/>
            <a:chExt cx="12192000" cy="6858000"/>
          </a:xfrm>
        </p:grpSpPr>
        <p:sp>
          <p:nvSpPr>
            <p:cNvPr id="7" name="矩形 6"/>
            <p:cNvSpPr/>
            <p:nvPr>
              <p:custDataLst>
                <p:tags r:id="rId1"/>
              </p:custDataLst>
            </p:nvPr>
          </p:nvSpPr>
          <p:spPr>
            <a:xfrm>
              <a:off x="6096000" y="0"/>
              <a:ext cx="6096000" cy="6858000"/>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12" name="矩形 11"/>
            <p:cNvSpPr/>
            <p:nvPr userDrawn="1"/>
          </p:nvSpPr>
          <p:spPr>
            <a:xfrm>
              <a:off x="0" y="0"/>
              <a:ext cx="6096000" cy="6858000"/>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1" name="矩形 10"/>
          <p:cNvSpPr/>
          <p:nvPr userDrawn="1"/>
        </p:nvSpPr>
        <p:spPr>
          <a:xfrm>
            <a:off x="420431" y="395239"/>
            <a:ext cx="11351138" cy="6067522"/>
          </a:xfrm>
          <a:prstGeom prst="rect">
            <a:avLst/>
          </a:prstGeom>
          <a:solidFill>
            <a:schemeClr val="bg1">
              <a:alpha val="92000"/>
            </a:schemeClr>
          </a:solidFill>
          <a:ln w="0" cap="flat" cmpd="sng" algn="ctr">
            <a:noFill/>
            <a:prstDash val="solid"/>
            <a:miter lim="800000"/>
          </a:ln>
          <a:effectLst>
            <a:outerShdw blurRad="127000" dist="76200" dir="2700000" algn="tl"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userDrawn="1"/>
        </p:nvGrpSpPr>
        <p:grpSpPr>
          <a:xfrm flipH="1">
            <a:off x="10241326" y="5715501"/>
            <a:ext cx="966987" cy="152400"/>
            <a:chOff x="9774601" y="5660136"/>
            <a:chExt cx="966987" cy="152400"/>
          </a:xfrm>
        </p:grpSpPr>
        <p:sp>
          <p:nvSpPr>
            <p:cNvPr id="18" name="矩形 17"/>
            <p:cNvSpPr/>
            <p:nvPr/>
          </p:nvSpPr>
          <p:spPr>
            <a:xfrm>
              <a:off x="10046130" y="5660136"/>
              <a:ext cx="152400" cy="1524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矩形 18"/>
            <p:cNvSpPr/>
            <p:nvPr/>
          </p:nvSpPr>
          <p:spPr>
            <a:xfrm>
              <a:off x="10317659" y="5660136"/>
              <a:ext cx="152400" cy="1524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矩形 19"/>
            <p:cNvSpPr/>
            <p:nvPr/>
          </p:nvSpPr>
          <p:spPr>
            <a:xfrm>
              <a:off x="10589188" y="5660136"/>
              <a:ext cx="152400" cy="1524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矩形 20"/>
            <p:cNvSpPr/>
            <p:nvPr/>
          </p:nvSpPr>
          <p:spPr>
            <a:xfrm>
              <a:off x="9774601" y="5660136"/>
              <a:ext cx="152400" cy="152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任意多边形: 形状 22"/>
          <p:cNvSpPr/>
          <p:nvPr userDrawn="1"/>
        </p:nvSpPr>
        <p:spPr>
          <a:xfrm>
            <a:off x="1029903" y="1645921"/>
            <a:ext cx="10178410" cy="3474720"/>
          </a:xfrm>
          <a:custGeom>
            <a:avLst/>
            <a:gdLst>
              <a:gd name="connsiteX0" fmla="*/ 0 w 10195560"/>
              <a:gd name="connsiteY0" fmla="*/ 0 h 3474720"/>
              <a:gd name="connsiteX1" fmla="*/ 10195560 w 10195560"/>
              <a:gd name="connsiteY1" fmla="*/ 0 h 3474720"/>
              <a:gd name="connsiteX2" fmla="*/ 10195560 w 10195560"/>
              <a:gd name="connsiteY2" fmla="*/ 1530157 h 3474720"/>
              <a:gd name="connsiteX3" fmla="*/ 9838314 w 10195560"/>
              <a:gd name="connsiteY3" fmla="*/ 1737360 h 3474720"/>
              <a:gd name="connsiteX4" fmla="*/ 10195560 w 10195560"/>
              <a:gd name="connsiteY4" fmla="*/ 1944562 h 3474720"/>
              <a:gd name="connsiteX5" fmla="*/ 10195560 w 10195560"/>
              <a:gd name="connsiteY5" fmla="*/ 3474720 h 3474720"/>
              <a:gd name="connsiteX6" fmla="*/ 0 w 10195560"/>
              <a:gd name="connsiteY6" fmla="*/ 3474720 h 347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95560" h="3474720">
                <a:moveTo>
                  <a:pt x="0" y="0"/>
                </a:moveTo>
                <a:lnTo>
                  <a:pt x="10195560" y="0"/>
                </a:lnTo>
                <a:lnTo>
                  <a:pt x="10195560" y="1530157"/>
                </a:lnTo>
                <a:lnTo>
                  <a:pt x="9838314" y="1737360"/>
                </a:lnTo>
                <a:lnTo>
                  <a:pt x="10195560" y="1944562"/>
                </a:lnTo>
                <a:lnTo>
                  <a:pt x="10195560" y="3474720"/>
                </a:lnTo>
                <a:lnTo>
                  <a:pt x="0" y="34747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l"/>
            <a:endParaRPr lang="zh-CN" altLang="en-US" sz="1600" dirty="0">
              <a:solidFill>
                <a:schemeClr val="bg1"/>
              </a:solidFill>
              <a:latin typeface="+mj-ea"/>
              <a:ea typeface="+mj-ea"/>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bg>
      <p:bgPr>
        <a:solidFill>
          <a:schemeClr val="bg2"/>
        </a:solidFill>
        <a:effectLst/>
      </p:bgPr>
    </p:bg>
    <p:spTree>
      <p:nvGrpSpPr>
        <p:cNvPr id="1" name=""/>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tags" Target="../tags/tag6.xml"/><Relationship Id="rId5" Type="http://schemas.openxmlformats.org/officeDocument/2006/relationships/slideLayout" Target="../slideLayouts/slideLayout5.xml"/><Relationship Id="rId10"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文本占位符 2"/>
          <p:cNvSpPr>
            <a:spLocks noGrp="1"/>
          </p:cNvSpPr>
          <p:nvPr>
            <p:ph type="body" idx="1"/>
            <p:custDataLst>
              <p:tags r:id="rId7"/>
            </p:custDataLst>
          </p:nvPr>
        </p:nvSpPr>
        <p:spPr>
          <a:xfrm>
            <a:off x="669882" y="952508"/>
            <a:ext cx="10852237" cy="5388907"/>
          </a:xfrm>
          <a:prstGeom prst="rect">
            <a:avLst/>
          </a:prstGeom>
        </p:spPr>
        <p:txBody>
          <a:bodyPr vert="horz" lIns="90170" tIns="46990" rIns="90170" bIns="46990" rtlCol="0">
            <a:sp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8"/>
            </p:custDataLst>
          </p:nvPr>
        </p:nvSpPr>
        <p:spPr>
          <a:xfrm>
            <a:off x="879742" y="6349833"/>
            <a:ext cx="2700000" cy="316800"/>
          </a:xfrm>
          <a:prstGeom prst="rect">
            <a:avLst/>
          </a:prstGeom>
        </p:spPr>
        <p:txBody>
          <a:bodyPr vert="horz" lIns="91440" tIns="45720" rIns="91440" bIns="45720" rtlCol="0" anchor="ctr">
            <a:sp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2024/7/12</a:t>
            </a:fld>
            <a:endParaRPr lang="zh-CN" altLang="en-US"/>
          </a:p>
        </p:txBody>
      </p:sp>
      <p:sp>
        <p:nvSpPr>
          <p:cNvPr id="5" name="页脚占位符 4"/>
          <p:cNvSpPr>
            <a:spLocks noGrp="1"/>
          </p:cNvSpPr>
          <p:nvPr>
            <p:ph type="ftr" sz="quarter" idx="3"/>
            <p:custDataLst>
              <p:tags r:id="rId9"/>
            </p:custDataLst>
          </p:nvPr>
        </p:nvSpPr>
        <p:spPr>
          <a:xfrm>
            <a:off x="4116000" y="6349833"/>
            <a:ext cx="3960000" cy="316800"/>
          </a:xfrm>
          <a:prstGeom prst="rect">
            <a:avLst/>
          </a:prstGeom>
        </p:spPr>
        <p:txBody>
          <a:bodyPr vert="horz" lIns="91440" tIns="45720" rIns="91440" bIns="45720" rtlCol="0" anchor="ctr">
            <a:sp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0"/>
            </p:custDataLst>
          </p:nvPr>
        </p:nvSpPr>
        <p:spPr>
          <a:xfrm>
            <a:off x="8610600" y="6349833"/>
            <a:ext cx="2700000" cy="316800"/>
          </a:xfrm>
          <a:prstGeom prst="rect">
            <a:avLst/>
          </a:prstGeom>
        </p:spPr>
        <p:txBody>
          <a:bodyPr vert="horz" lIns="91440" tIns="45720" rIns="91440" bIns="45720" rtlCol="0" anchor="ctr">
            <a:sp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矩形 6" hidden="1"/>
          <p:cNvSpPr/>
          <p:nvPr>
            <p:custDataLst>
              <p:tags r:id="rId1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0.xml"/><Relationship Id="rId1" Type="http://schemas.openxmlformats.org/officeDocument/2006/relationships/themeOverride" Target="../theme/themeOverride10.xml"/><Relationship Id="rId4"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4.png"/><Relationship Id="rId2" Type="http://schemas.openxmlformats.org/officeDocument/2006/relationships/tags" Target="../tags/tag51.xml"/><Relationship Id="rId1" Type="http://schemas.openxmlformats.org/officeDocument/2006/relationships/themeOverride" Target="../theme/themeOverride11.xml"/><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tags" Target="../tags/tag5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hemeOverride" Target="../theme/themeOverride3.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9"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slideLayout" Target="../slideLayouts/slideLayout3.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2" Type="http://schemas.openxmlformats.org/officeDocument/2006/relationships/tags" Target="../tags/tag21.xml"/><Relationship Id="rId1" Type="http://schemas.openxmlformats.org/officeDocument/2006/relationships/themeOverride" Target="../theme/themeOverride4.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33.xml"/><Relationship Id="rId7"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hemeOverride" Target="../theme/themeOverride5.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hemeOverride" Target="../theme/themeOverride6.xml"/><Relationship Id="rId6" Type="http://schemas.openxmlformats.org/officeDocument/2006/relationships/tags" Target="../tags/tag41.xml"/><Relationship Id="rId5" Type="http://schemas.openxmlformats.org/officeDocument/2006/relationships/tags" Target="../tags/tag40.xml"/><Relationship Id="rId10" Type="http://schemas.openxmlformats.org/officeDocument/2006/relationships/chart" Target="../charts/chart2.xml"/><Relationship Id="rId4" Type="http://schemas.openxmlformats.org/officeDocument/2006/relationships/tags" Target="../tags/tag39.xml"/><Relationship Id="rId9"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hemeOverride" Target="../theme/themeOverr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5.xml"/><Relationship Id="rId1" Type="http://schemas.openxmlformats.org/officeDocument/2006/relationships/themeOverride" Target="../theme/themeOverride8.xml"/><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notesSlide" Target="../notesSlides/notesSlide6.xml"/><Relationship Id="rId2" Type="http://schemas.openxmlformats.org/officeDocument/2006/relationships/tags" Target="../tags/tag46.xml"/><Relationship Id="rId1" Type="http://schemas.openxmlformats.org/officeDocument/2006/relationships/themeOverride" Target="../theme/themeOverride9.xml"/><Relationship Id="rId6" Type="http://schemas.openxmlformats.org/officeDocument/2006/relationships/slideLayout" Target="../slideLayouts/slideLayout3.xml"/><Relationship Id="rId5" Type="http://schemas.openxmlformats.org/officeDocument/2006/relationships/tags" Target="../tags/tag49.xml"/><Relationship Id="rId4" Type="http://schemas.openxmlformats.org/officeDocument/2006/relationships/tags" Target="../tags/tag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custDataLst>
              <p:tags r:id="rId3"/>
            </p:custDataLst>
          </p:nvPr>
        </p:nvSpPr>
        <p:spPr>
          <a:xfrm>
            <a:off x="859157" y="2989659"/>
            <a:ext cx="7763982" cy="738505"/>
          </a:xfrm>
          <a:prstGeom prst="rect">
            <a:avLst/>
          </a:prstGeom>
        </p:spPr>
        <p:txBody>
          <a:bodyPr wrap="square" lIns="0" tIns="0" rIns="0" bIns="0">
            <a:sp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Bef>
                <a:spcPts val="0"/>
              </a:spcBef>
              <a:buSzPct val="100000"/>
            </a:pPr>
            <a:r>
              <a:rPr lang="zh-CN" altLang="en-US" sz="4800" dirty="0">
                <a:solidFill>
                  <a:schemeClr val="accent1"/>
                </a:solidFill>
                <a:latin typeface="+mn-lt"/>
                <a:ea typeface="+mn-ea"/>
                <a:cs typeface="+mn-ea"/>
                <a:sym typeface="+mn-lt"/>
              </a:rPr>
              <a:t>复方醋酸钠葡萄糖注射液</a:t>
            </a:r>
          </a:p>
        </p:txBody>
      </p:sp>
      <p:grpSp>
        <p:nvGrpSpPr>
          <p:cNvPr id="2" name="组合 1"/>
          <p:cNvGrpSpPr/>
          <p:nvPr/>
        </p:nvGrpSpPr>
        <p:grpSpPr>
          <a:xfrm>
            <a:off x="859156" y="5045231"/>
            <a:ext cx="3555962" cy="277141"/>
            <a:chOff x="911225" y="3901862"/>
            <a:chExt cx="2629535" cy="277141"/>
          </a:xfrm>
        </p:grpSpPr>
        <p:sp>
          <p:nvSpPr>
            <p:cNvPr id="35" name="矩形 34"/>
            <p:cNvSpPr/>
            <p:nvPr/>
          </p:nvSpPr>
          <p:spPr>
            <a:xfrm>
              <a:off x="911225" y="3901862"/>
              <a:ext cx="2629535" cy="276999"/>
            </a:xfrm>
            <a:prstGeom prst="rect">
              <a:avLst/>
            </a:prstGeom>
            <a:gradFill flip="none" rotWithShape="1">
              <a:gsLst>
                <a:gs pos="0">
                  <a:schemeClr val="accent1">
                    <a:lumMod val="7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endParaRPr lang="en-US" dirty="0">
                <a:cs typeface="+mn-ea"/>
                <a:sym typeface="+mn-lt"/>
              </a:endParaRPr>
            </a:p>
          </p:txBody>
        </p:sp>
        <p:sp>
          <p:nvSpPr>
            <p:cNvPr id="37" name="文本框 36"/>
            <p:cNvSpPr txBox="1"/>
            <p:nvPr/>
          </p:nvSpPr>
          <p:spPr>
            <a:xfrm>
              <a:off x="1092200" y="3902004"/>
              <a:ext cx="2048330" cy="276999"/>
            </a:xfrm>
            <a:prstGeom prst="rect">
              <a:avLst/>
            </a:prstGeom>
            <a:noFill/>
          </p:spPr>
          <p:txBody>
            <a:bodyPr wrap="none" lIns="0" tIns="0" rIns="0" bIns="0" rtlCol="0">
              <a:spAutoFit/>
            </a:bodyPr>
            <a:lstStyle/>
            <a:p>
              <a:pPr algn="l"/>
              <a:r>
                <a:rPr kumimoji="0" lang="zh-CN" altLang="en-US" sz="1800" b="0" i="0" u="none" strike="noStrike" kern="1200" cap="none" spc="0" normalizeH="0" baseline="0" noProof="0" dirty="0">
                  <a:ln>
                    <a:noFill/>
                  </a:ln>
                  <a:solidFill>
                    <a:schemeClr val="bg1"/>
                  </a:solidFill>
                  <a:effectLst/>
                  <a:uLnTx/>
                  <a:uFillTx/>
                  <a:cs typeface="+mn-ea"/>
                  <a:sym typeface="+mn-lt"/>
                </a:rPr>
                <a:t>南京赛瑞谱顿制药有限公司</a:t>
              </a:r>
              <a:endParaRPr lang="en-US" altLang="zh-CN" dirty="0" err="1">
                <a:solidFill>
                  <a:schemeClr val="bg1"/>
                </a:solidFill>
                <a:cs typeface="+mn-ea"/>
                <a:sym typeface="+mn-lt"/>
              </a:endParaRPr>
            </a:p>
          </p:txBody>
        </p:sp>
      </p:grpSp>
      <p:sp>
        <p:nvSpPr>
          <p:cNvPr id="6" name="文本框 5"/>
          <p:cNvSpPr txBox="1"/>
          <p:nvPr/>
        </p:nvSpPr>
        <p:spPr>
          <a:xfrm>
            <a:off x="865413" y="3815727"/>
            <a:ext cx="6879773" cy="382246"/>
          </a:xfrm>
          <a:prstGeom prst="rect">
            <a:avLst/>
          </a:prstGeom>
          <a:noFill/>
        </p:spPr>
        <p:txBody>
          <a:bodyPr wrap="square">
            <a:spAutoFit/>
          </a:bodyPr>
          <a:lstStyle/>
          <a:p>
            <a:pPr algn="dist"/>
            <a:r>
              <a:rPr lang="en-US" altLang="zh-CN" dirty="0">
                <a:solidFill>
                  <a:schemeClr val="accent1"/>
                </a:solidFill>
                <a:cs typeface="+mn-ea"/>
                <a:sym typeface="+mn-lt"/>
              </a:rPr>
              <a:t>Compound Sodium Acetate and Glucose Injection</a:t>
            </a:r>
            <a:endParaRPr lang="zh-CN" altLang="en-US" dirty="0">
              <a:solidFill>
                <a:schemeClr val="accent1"/>
              </a:solidFill>
              <a:cs typeface="+mn-ea"/>
              <a:sym typeface="+mn-lt"/>
            </a:endParaRPr>
          </a:p>
        </p:txBody>
      </p:sp>
      <p:pic>
        <p:nvPicPr>
          <p:cNvPr id="7" name="图片 6"/>
          <p:cNvPicPr>
            <a:picLocks noChangeAspect="1"/>
          </p:cNvPicPr>
          <p:nvPr/>
        </p:nvPicPr>
        <p:blipFill>
          <a:blip r:embed="rId6">
            <a:biLevel thresh="25000"/>
          </a:blip>
          <a:stretch>
            <a:fillRect/>
          </a:stretch>
        </p:blipFill>
        <p:spPr>
          <a:xfrm>
            <a:off x="9687963" y="645785"/>
            <a:ext cx="2106998" cy="659974"/>
          </a:xfrm>
          <a:prstGeom prst="rect">
            <a:avLst/>
          </a:prstGeom>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80771" y="564980"/>
            <a:ext cx="4813123" cy="525785"/>
          </a:xfrm>
        </p:spPr>
        <p:txBody>
          <a:bodyPr anchor="ctr">
            <a:spAutoFit/>
          </a:bodyPr>
          <a:lstStyle/>
          <a:p>
            <a:r>
              <a:rPr lang="en-US" altLang="zh-CN" dirty="0">
                <a:latin typeface="+mn-lt"/>
                <a:ea typeface="+mn-ea"/>
                <a:cs typeface="+mn-ea"/>
                <a:sym typeface="+mn-lt"/>
              </a:rPr>
              <a:t>05 </a:t>
            </a:r>
            <a:r>
              <a:rPr lang="zh-CN" altLang="en-US" dirty="0">
                <a:latin typeface="+mn-lt"/>
                <a:ea typeface="+mn-ea"/>
                <a:cs typeface="+mn-ea"/>
                <a:sym typeface="+mn-lt"/>
              </a:rPr>
              <a:t>公平性</a:t>
            </a:r>
            <a:endParaRPr lang="en-US" sz="2800" dirty="0">
              <a:latin typeface="+mn-lt"/>
              <a:ea typeface="+mn-ea"/>
              <a:cs typeface="+mn-ea"/>
              <a:sym typeface="+mn-lt"/>
            </a:endParaRPr>
          </a:p>
        </p:txBody>
      </p:sp>
      <p:sp>
        <p:nvSpPr>
          <p:cNvPr id="2" name="矩形 1"/>
          <p:cNvSpPr/>
          <p:nvPr/>
        </p:nvSpPr>
        <p:spPr>
          <a:xfrm>
            <a:off x="581025" y="1591945"/>
            <a:ext cx="11070590" cy="1689100"/>
          </a:xfrm>
          <a:prstGeom prst="rect">
            <a:avLst/>
          </a:prstGeom>
          <a:noFill/>
          <a:ln w="19050">
            <a:gradFill>
              <a:gsLst>
                <a:gs pos="0">
                  <a:srgbClr val="587F7E"/>
                </a:gs>
                <a:gs pos="100000">
                  <a:schemeClr val="accent1">
                    <a:lumMod val="30000"/>
                    <a:lumOff val="70000"/>
                  </a:schemeClr>
                </a:gs>
              </a:gsLst>
              <a:lin ang="108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3" name="箭头: 五边形 2"/>
          <p:cNvSpPr/>
          <p:nvPr/>
        </p:nvSpPr>
        <p:spPr>
          <a:xfrm>
            <a:off x="581025" y="1591945"/>
            <a:ext cx="2030095" cy="1689100"/>
          </a:xfrm>
          <a:prstGeom prst="homePlate">
            <a:avLst>
              <a:gd name="adj" fmla="val 25155"/>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Bef>
                <a:spcPts val="1200"/>
              </a:spcBef>
              <a:spcAft>
                <a:spcPts val="0"/>
              </a:spcAft>
            </a:pPr>
            <a:r>
              <a:rPr lang="zh-CN" altLang="en-US" b="1" dirty="0">
                <a:cs typeface="+mn-ea"/>
                <a:sym typeface="+mn-lt"/>
              </a:rPr>
              <a:t>弥补目录短板</a:t>
            </a:r>
          </a:p>
        </p:txBody>
      </p:sp>
      <p:sp>
        <p:nvSpPr>
          <p:cNvPr id="6" name="文本框 5"/>
          <p:cNvSpPr txBox="1"/>
          <p:nvPr/>
        </p:nvSpPr>
        <p:spPr>
          <a:xfrm>
            <a:off x="2697480" y="1583055"/>
            <a:ext cx="8853170" cy="2168525"/>
          </a:xfrm>
          <a:prstGeom prst="rect">
            <a:avLst/>
          </a:prstGeom>
          <a:noFill/>
        </p:spPr>
        <p:txBody>
          <a:bodyPr wrap="square">
            <a:spAutoFit/>
          </a:bodyPr>
          <a:lstStyle/>
          <a:p>
            <a:pPr marL="285750" indent="-285750">
              <a:lnSpc>
                <a:spcPct val="120000"/>
              </a:lnSpc>
              <a:spcBef>
                <a:spcPts val="1200"/>
              </a:spcBef>
              <a:buFont typeface="Wingdings" panose="05000000000000000000" pitchFamily="2" charset="2"/>
              <a:buChar char="Ø"/>
            </a:pPr>
            <a:r>
              <a:rPr lang="zh-CN" altLang="en-US" sz="1600" b="1" dirty="0">
                <a:solidFill>
                  <a:schemeClr val="accent1"/>
                </a:solidFill>
                <a:cs typeface="+mn-ea"/>
                <a:sym typeface="+mn-lt"/>
              </a:rPr>
              <a:t>填补目录内同类产品空白：</a:t>
            </a:r>
            <a:r>
              <a:rPr lang="zh-CN" altLang="en-US" sz="1600" dirty="0">
                <a:cs typeface="+mn-ea"/>
                <a:sym typeface="+mn-lt"/>
              </a:rPr>
              <a:t>儿童用法用量明确，使用剂量更精准；</a:t>
            </a:r>
            <a:r>
              <a:rPr lang="zh-CN" altLang="en-US" sz="1600" b="1" dirty="0">
                <a:solidFill>
                  <a:schemeClr val="accent1"/>
                </a:solidFill>
                <a:cs typeface="+mn-ea"/>
                <a:sym typeface="+mn-lt"/>
              </a:rPr>
              <a:t>不增加肝脏负担，更适合肝脏尚未发育完全的儿童及肝功能不全患者</a:t>
            </a:r>
            <a:r>
              <a:rPr lang="zh-CN" altLang="en-US" sz="1600" dirty="0">
                <a:solidFill>
                  <a:schemeClr val="accent1"/>
                </a:solidFill>
                <a:cs typeface="+mn-ea"/>
                <a:sym typeface="+mn-lt"/>
              </a:rPr>
              <a:t>。</a:t>
            </a:r>
          </a:p>
          <a:p>
            <a:pPr marL="285750" indent="-285750">
              <a:lnSpc>
                <a:spcPct val="120000"/>
              </a:lnSpc>
              <a:spcBef>
                <a:spcPts val="1200"/>
              </a:spcBef>
              <a:buFont typeface="Wingdings" panose="05000000000000000000" pitchFamily="2" charset="2"/>
              <a:buChar char="Ø"/>
            </a:pPr>
            <a:r>
              <a:rPr lang="zh-CN" altLang="en-US" sz="1600" b="1" dirty="0">
                <a:solidFill>
                  <a:schemeClr val="accent1"/>
                </a:solidFill>
                <a:cs typeface="+mn-ea"/>
                <a:sym typeface="+mn-lt"/>
              </a:rPr>
              <a:t>符合国家政策：</a:t>
            </a:r>
            <a:r>
              <a:rPr lang="en-US" altLang="zh-CN" sz="1600" dirty="0">
                <a:cs typeface="+mn-ea"/>
                <a:sym typeface="+mn-lt"/>
              </a:rPr>
              <a:t>《</a:t>
            </a:r>
            <a:r>
              <a:rPr lang="zh-CN" altLang="en-US" sz="1600" dirty="0">
                <a:cs typeface="+mn-ea"/>
                <a:sym typeface="+mn-lt"/>
              </a:rPr>
              <a:t>关于保障儿童用药的若干意见</a:t>
            </a:r>
            <a:r>
              <a:rPr lang="en-US" altLang="zh-CN" sz="1600" dirty="0">
                <a:cs typeface="+mn-ea"/>
                <a:sym typeface="+mn-lt"/>
              </a:rPr>
              <a:t>》</a:t>
            </a:r>
            <a:r>
              <a:rPr lang="zh-CN" altLang="en-US" sz="1600" dirty="0">
                <a:cs typeface="+mn-ea"/>
                <a:sym typeface="+mn-lt"/>
              </a:rPr>
              <a:t>中提出，发挥医疗保险对儿童用药的保障功能，按规定及时将儿童适宜剂型、规格纳入基本医疗保险支付范围。</a:t>
            </a:r>
            <a:r>
              <a:rPr lang="zh-CN" altLang="en-US" sz="1600" b="1" dirty="0">
                <a:solidFill>
                  <a:schemeClr val="accent1"/>
                </a:solidFill>
                <a:cs typeface="+mn-ea"/>
                <a:sym typeface="+mn-lt"/>
              </a:rPr>
              <a:t>本产品弥补目录内无儿童适宜规格补液产品的短板</a:t>
            </a:r>
            <a:r>
              <a:rPr lang="zh-CN" altLang="en-US" sz="1600" dirty="0">
                <a:solidFill>
                  <a:schemeClr val="accent1"/>
                </a:solidFill>
                <a:cs typeface="+mn-ea"/>
                <a:sym typeface="+mn-lt"/>
              </a:rPr>
              <a:t>。</a:t>
            </a:r>
            <a:endParaRPr lang="zh-CN" altLang="en-US" sz="1600" b="1" dirty="0">
              <a:solidFill>
                <a:schemeClr val="accent1"/>
              </a:solidFill>
              <a:cs typeface="+mn-ea"/>
              <a:sym typeface="+mn-lt"/>
            </a:endParaRPr>
          </a:p>
          <a:p>
            <a:pPr marL="285750" indent="-285750">
              <a:lnSpc>
                <a:spcPct val="120000"/>
              </a:lnSpc>
              <a:spcBef>
                <a:spcPts val="1200"/>
              </a:spcBef>
              <a:buFont typeface="Wingdings" panose="05000000000000000000" pitchFamily="2" charset="2"/>
              <a:buChar char="Ø"/>
            </a:pPr>
            <a:endParaRPr lang="zh-CN" altLang="en-US" sz="1600" dirty="0">
              <a:solidFill>
                <a:srgbClr val="E46D1C"/>
              </a:solidFill>
              <a:cs typeface="+mn-ea"/>
              <a:sym typeface="+mn-lt"/>
            </a:endParaRPr>
          </a:p>
        </p:txBody>
      </p:sp>
      <p:sp>
        <p:nvSpPr>
          <p:cNvPr id="7" name="矩形 6"/>
          <p:cNvSpPr/>
          <p:nvPr/>
        </p:nvSpPr>
        <p:spPr>
          <a:xfrm>
            <a:off x="601345" y="3448050"/>
            <a:ext cx="11051540" cy="990600"/>
          </a:xfrm>
          <a:prstGeom prst="rect">
            <a:avLst/>
          </a:prstGeom>
          <a:noFill/>
          <a:ln w="19050">
            <a:gradFill>
              <a:gsLst>
                <a:gs pos="0">
                  <a:srgbClr val="587F7E"/>
                </a:gs>
                <a:gs pos="100000">
                  <a:schemeClr val="accent1">
                    <a:lumMod val="30000"/>
                    <a:lumOff val="70000"/>
                  </a:schemeClr>
                </a:gs>
              </a:gsLst>
              <a:lin ang="108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8" name="箭头: 五边形 7"/>
          <p:cNvSpPr/>
          <p:nvPr/>
        </p:nvSpPr>
        <p:spPr>
          <a:xfrm>
            <a:off x="601345" y="3431540"/>
            <a:ext cx="2010410" cy="1007110"/>
          </a:xfrm>
          <a:prstGeom prst="homePlate">
            <a:avLst>
              <a:gd name="adj" fmla="val 38675"/>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Bef>
                <a:spcPts val="1200"/>
              </a:spcBef>
            </a:pPr>
            <a:r>
              <a:rPr lang="zh-CN" altLang="en-US" b="1" dirty="0">
                <a:cs typeface="+mn-ea"/>
                <a:sym typeface="+mn-lt"/>
              </a:rPr>
              <a:t>便于临床管理</a:t>
            </a:r>
          </a:p>
        </p:txBody>
      </p:sp>
      <p:sp>
        <p:nvSpPr>
          <p:cNvPr id="10" name="文本框 9"/>
          <p:cNvSpPr txBox="1"/>
          <p:nvPr/>
        </p:nvSpPr>
        <p:spPr>
          <a:xfrm>
            <a:off x="2858135" y="3578860"/>
            <a:ext cx="8698230" cy="681355"/>
          </a:xfrm>
          <a:prstGeom prst="rect">
            <a:avLst/>
          </a:prstGeom>
          <a:noFill/>
        </p:spPr>
        <p:txBody>
          <a:bodyPr wrap="square">
            <a:spAutoFit/>
          </a:bodyPr>
          <a:lstStyle/>
          <a:p>
            <a:pPr>
              <a:lnSpc>
                <a:spcPct val="120000"/>
              </a:lnSpc>
              <a:spcBef>
                <a:spcPts val="1200"/>
              </a:spcBef>
              <a:spcAft>
                <a:spcPts val="0"/>
              </a:spcAft>
            </a:pPr>
            <a:r>
              <a:rPr lang="zh-CN" altLang="en-US" sz="1600" dirty="0">
                <a:cs typeface="+mn-ea"/>
                <a:sym typeface="+mn-lt"/>
              </a:rPr>
              <a:t>本品属</a:t>
            </a:r>
            <a:r>
              <a:rPr lang="zh-CN" altLang="en-US" sz="1600" dirty="0">
                <a:highlight>
                  <a:srgbClr val="000000">
                    <a:alpha val="0"/>
                  </a:srgbClr>
                </a:highlight>
                <a:cs typeface="+mn-ea"/>
                <a:sym typeface="+mn-lt"/>
              </a:rPr>
              <a:t>性（</a:t>
            </a:r>
            <a:r>
              <a:rPr lang="en-US" altLang="zh-CN" sz="1600" dirty="0">
                <a:highlight>
                  <a:srgbClr val="000000">
                    <a:alpha val="0"/>
                  </a:srgbClr>
                </a:highlight>
                <a:cs typeface="+mn-ea"/>
                <a:sym typeface="+mn-lt"/>
              </a:rPr>
              <a:t>PH4.3-6.3</a:t>
            </a:r>
            <a:r>
              <a:rPr lang="zh-CN" altLang="en-US" sz="1600" dirty="0">
                <a:cs typeface="+mn-ea"/>
                <a:sym typeface="+mn-lt"/>
              </a:rPr>
              <a:t>，相关配伍数据显示本品跟临床常用药物无法配伍）决定产品</a:t>
            </a:r>
            <a:r>
              <a:rPr lang="zh-CN" altLang="en-US" sz="1600" b="1" dirty="0">
                <a:solidFill>
                  <a:schemeClr val="accent1"/>
                </a:solidFill>
                <a:cs typeface="+mn-ea"/>
                <a:sym typeface="+mn-lt"/>
              </a:rPr>
              <a:t>无法当溶媒</a:t>
            </a:r>
            <a:r>
              <a:rPr lang="zh-CN" altLang="en-US" sz="1600" dirty="0">
                <a:cs typeface="+mn-ea"/>
                <a:sym typeface="+mn-lt"/>
              </a:rPr>
              <a:t>进行使用，不会产生滥用等现象。</a:t>
            </a:r>
          </a:p>
        </p:txBody>
      </p:sp>
      <p:sp>
        <p:nvSpPr>
          <p:cNvPr id="11" name="矩形 10"/>
          <p:cNvSpPr/>
          <p:nvPr/>
        </p:nvSpPr>
        <p:spPr>
          <a:xfrm>
            <a:off x="601345" y="4605020"/>
            <a:ext cx="11045190" cy="1007110"/>
          </a:xfrm>
          <a:prstGeom prst="rect">
            <a:avLst/>
          </a:prstGeom>
          <a:noFill/>
          <a:ln w="19050">
            <a:gradFill>
              <a:gsLst>
                <a:gs pos="0">
                  <a:srgbClr val="587F7E"/>
                </a:gs>
                <a:gs pos="100000">
                  <a:schemeClr val="tx2">
                    <a:lumMod val="90000"/>
                  </a:schemeClr>
                </a:gs>
              </a:gsLst>
              <a:lin ang="10800000" scaled="0"/>
            </a:gra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12" name="箭头: 五边形 11"/>
          <p:cNvSpPr/>
          <p:nvPr/>
        </p:nvSpPr>
        <p:spPr>
          <a:xfrm>
            <a:off x="607695" y="4606925"/>
            <a:ext cx="2004060" cy="1005840"/>
          </a:xfrm>
          <a:prstGeom prst="homePlate">
            <a:avLst>
              <a:gd name="adj" fmla="val 39534"/>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20000"/>
              </a:lnSpc>
              <a:spcBef>
                <a:spcPts val="1200"/>
              </a:spcBef>
            </a:pPr>
            <a:r>
              <a:rPr lang="zh-CN" altLang="en-US" b="1" dirty="0">
                <a:cs typeface="+mn-ea"/>
                <a:sym typeface="+mn-lt"/>
              </a:rPr>
              <a:t>所治疗疾病对公共健康的影响</a:t>
            </a:r>
          </a:p>
        </p:txBody>
      </p:sp>
      <p:sp>
        <p:nvSpPr>
          <p:cNvPr id="14" name="文本框 13"/>
          <p:cNvSpPr txBox="1"/>
          <p:nvPr/>
        </p:nvSpPr>
        <p:spPr>
          <a:xfrm>
            <a:off x="2858135" y="4779645"/>
            <a:ext cx="8698230" cy="681355"/>
          </a:xfrm>
          <a:prstGeom prst="rect">
            <a:avLst/>
          </a:prstGeom>
          <a:noFill/>
        </p:spPr>
        <p:txBody>
          <a:bodyPr wrap="square">
            <a:spAutoFit/>
          </a:bodyPr>
          <a:lstStyle/>
          <a:p>
            <a:pPr>
              <a:lnSpc>
                <a:spcPct val="120000"/>
              </a:lnSpc>
              <a:spcBef>
                <a:spcPts val="1200"/>
              </a:spcBef>
              <a:spcAft>
                <a:spcPts val="0"/>
              </a:spcAft>
            </a:pPr>
            <a:r>
              <a:rPr lang="en-US" altLang="zh-CN" sz="1600" dirty="0">
                <a:cs typeface="+mn-ea"/>
                <a:sym typeface="+mn-lt"/>
              </a:rPr>
              <a:t>《2022</a:t>
            </a:r>
            <a:r>
              <a:rPr lang="zh-CN" altLang="en-US" sz="1600" dirty="0">
                <a:cs typeface="+mn-ea"/>
                <a:sym typeface="+mn-lt"/>
              </a:rPr>
              <a:t>中国卫生健康统计年鉴</a:t>
            </a:r>
            <a:r>
              <a:rPr lang="en-US" altLang="zh-CN" sz="1600" dirty="0">
                <a:cs typeface="+mn-ea"/>
                <a:sym typeface="+mn-lt"/>
              </a:rPr>
              <a:t>》</a:t>
            </a:r>
            <a:r>
              <a:rPr lang="zh-CN" altLang="en-US" sz="1600" dirty="0">
                <a:cs typeface="+mn-ea"/>
                <a:sym typeface="+mn-lt"/>
              </a:rPr>
              <a:t>统计，2021年全国住院病人手术人次达8103万；全国医院儿科出院人次达1421万；儿童适宜晶体液有助于改善患儿预后。</a:t>
            </a:r>
            <a:endParaRPr lang="zh-CN" altLang="en-US" sz="1600" dirty="0">
              <a:solidFill>
                <a:schemeClr val="accent1"/>
              </a:solidFill>
              <a:cs typeface="+mn-ea"/>
              <a:sym typeface="+mn-lt"/>
            </a:endParaRPr>
          </a:p>
        </p:txBody>
      </p:sp>
      <p:sp>
        <p:nvSpPr>
          <p:cNvPr id="5" name="文本框 4"/>
          <p:cNvSpPr txBox="1"/>
          <p:nvPr/>
        </p:nvSpPr>
        <p:spPr>
          <a:xfrm>
            <a:off x="680771" y="6642556"/>
            <a:ext cx="6096000" cy="215444"/>
          </a:xfrm>
          <a:prstGeom prst="rect">
            <a:avLst/>
          </a:prstGeom>
          <a:noFill/>
        </p:spPr>
        <p:txBody>
          <a:bodyPr wrap="square">
            <a:spAutoFit/>
          </a:bodyPr>
          <a:lstStyle/>
          <a:p>
            <a:r>
              <a:rPr lang="en-US" altLang="zh-CN" sz="800" kern="100" dirty="0">
                <a:solidFill>
                  <a:schemeClr val="bg1"/>
                </a:solidFill>
                <a:cs typeface="+mn-ea"/>
                <a:sym typeface="+mn-lt"/>
              </a:rPr>
              <a:t>【1】《</a:t>
            </a:r>
            <a:r>
              <a:rPr lang="zh-CN" altLang="en-US" sz="800" kern="100" dirty="0">
                <a:solidFill>
                  <a:schemeClr val="bg1"/>
                </a:solidFill>
                <a:cs typeface="+mn-ea"/>
                <a:sym typeface="+mn-lt"/>
              </a:rPr>
              <a:t>关于保障儿童用药的若干意见</a:t>
            </a:r>
            <a:r>
              <a:rPr lang="en-US" altLang="zh-CN" sz="800" kern="100" dirty="0">
                <a:solidFill>
                  <a:schemeClr val="bg1"/>
                </a:solidFill>
                <a:cs typeface="+mn-ea"/>
                <a:sym typeface="+mn-lt"/>
              </a:rPr>
              <a:t>》</a:t>
            </a:r>
            <a:endParaRPr lang="zh-CN" altLang="en-US" sz="800" dirty="0">
              <a:solidFill>
                <a:schemeClr val="bg1"/>
              </a:solidFill>
              <a:cs typeface="+mn-ea"/>
              <a:sym typeface="+mn-lt"/>
            </a:endParaRPr>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文本框 37"/>
          <p:cNvSpPr txBox="1"/>
          <p:nvPr>
            <p:custDataLst>
              <p:tags r:id="rId3"/>
            </p:custDataLst>
          </p:nvPr>
        </p:nvSpPr>
        <p:spPr>
          <a:xfrm>
            <a:off x="3359129" y="1982865"/>
            <a:ext cx="2736871" cy="1354217"/>
          </a:xfrm>
          <a:prstGeom prst="rect">
            <a:avLst/>
          </a:prstGeom>
        </p:spPr>
        <p:txBody>
          <a:bodyPr wrap="square" lIns="0" tIns="0" rIns="0" bIns="0">
            <a:sp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dist">
              <a:spcBef>
                <a:spcPts val="0"/>
              </a:spcBef>
              <a:buSzPct val="100000"/>
            </a:pPr>
            <a:r>
              <a:rPr lang="zh-CN" altLang="en-US" sz="8800" b="0" dirty="0">
                <a:solidFill>
                  <a:schemeClr val="accent1"/>
                </a:solidFill>
                <a:latin typeface="+mn-lt"/>
                <a:ea typeface="+mn-ea"/>
                <a:cs typeface="+mn-ea"/>
                <a:sym typeface="+mn-lt"/>
              </a:rPr>
              <a:t>感谢</a:t>
            </a:r>
          </a:p>
        </p:txBody>
      </p:sp>
      <p:sp>
        <p:nvSpPr>
          <p:cNvPr id="8" name="文本框 7"/>
          <p:cNvSpPr txBox="1"/>
          <p:nvPr>
            <p:custDataLst>
              <p:tags r:id="rId4"/>
            </p:custDataLst>
          </p:nvPr>
        </p:nvSpPr>
        <p:spPr>
          <a:xfrm>
            <a:off x="1854836" y="3520918"/>
            <a:ext cx="4241163" cy="664797"/>
          </a:xfrm>
          <a:prstGeom prst="rect">
            <a:avLst/>
          </a:prstGeom>
        </p:spPr>
        <p:txBody>
          <a:bodyPr wrap="square" lIns="0" tIns="0" rIns="0" bIns="0">
            <a:spAutoFit/>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dist">
              <a:spcBef>
                <a:spcPts val="0"/>
              </a:spcBef>
              <a:buSzPct val="100000"/>
            </a:pPr>
            <a:endParaRPr lang="zh-CN" altLang="en-US" sz="4320" b="0" dirty="0">
              <a:solidFill>
                <a:schemeClr val="accent1"/>
              </a:solidFill>
              <a:latin typeface="+mn-lt"/>
              <a:ea typeface="+mn-ea"/>
              <a:cs typeface="+mn-ea"/>
              <a:sym typeface="+mn-lt"/>
            </a:endParaRPr>
          </a:p>
        </p:txBody>
      </p:sp>
      <p:pic>
        <p:nvPicPr>
          <p:cNvPr id="2" name="图片 1"/>
          <p:cNvPicPr>
            <a:picLocks noChangeAspect="1"/>
          </p:cNvPicPr>
          <p:nvPr/>
        </p:nvPicPr>
        <p:blipFill>
          <a:blip r:embed="rId7">
            <a:biLevel thresh="25000"/>
          </a:blip>
          <a:stretch>
            <a:fillRect/>
          </a:stretch>
        </p:blipFill>
        <p:spPr>
          <a:xfrm>
            <a:off x="9687963" y="645785"/>
            <a:ext cx="2106998" cy="659974"/>
          </a:xfrm>
          <a:prstGeom prst="rect">
            <a:avLst/>
          </a:prstGeom>
        </p:spPr>
      </p:pic>
      <p:grpSp>
        <p:nvGrpSpPr>
          <p:cNvPr id="3" name="组合 2"/>
          <p:cNvGrpSpPr/>
          <p:nvPr/>
        </p:nvGrpSpPr>
        <p:grpSpPr>
          <a:xfrm>
            <a:off x="859156" y="5557041"/>
            <a:ext cx="3555962" cy="277141"/>
            <a:chOff x="911225" y="3901862"/>
            <a:chExt cx="2629535" cy="277141"/>
          </a:xfrm>
        </p:grpSpPr>
        <p:sp>
          <p:nvSpPr>
            <p:cNvPr id="4" name="矩形 3"/>
            <p:cNvSpPr/>
            <p:nvPr/>
          </p:nvSpPr>
          <p:spPr>
            <a:xfrm>
              <a:off x="911225" y="3901862"/>
              <a:ext cx="2629535" cy="276999"/>
            </a:xfrm>
            <a:prstGeom prst="rect">
              <a:avLst/>
            </a:prstGeom>
            <a:gradFill flip="none" rotWithShape="1">
              <a:gsLst>
                <a:gs pos="0">
                  <a:schemeClr val="accent1">
                    <a:lumMod val="75000"/>
                  </a:schemeClr>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endParaRPr lang="en-US" dirty="0">
                <a:cs typeface="+mn-ea"/>
                <a:sym typeface="+mn-lt"/>
              </a:endParaRPr>
            </a:p>
          </p:txBody>
        </p:sp>
        <p:sp>
          <p:nvSpPr>
            <p:cNvPr id="5" name="文本框 4"/>
            <p:cNvSpPr txBox="1"/>
            <p:nvPr/>
          </p:nvSpPr>
          <p:spPr>
            <a:xfrm>
              <a:off x="1092200" y="3902004"/>
              <a:ext cx="2048330" cy="276999"/>
            </a:xfrm>
            <a:prstGeom prst="rect">
              <a:avLst/>
            </a:prstGeom>
            <a:noFill/>
          </p:spPr>
          <p:txBody>
            <a:bodyPr wrap="none" lIns="0" tIns="0" rIns="0" bIns="0" rtlCol="0">
              <a:spAutoFit/>
            </a:bodyPr>
            <a:lstStyle/>
            <a:p>
              <a:pPr algn="l"/>
              <a:r>
                <a:rPr kumimoji="0" lang="zh-CN" altLang="en-US" sz="1800" b="0" i="0" u="none" strike="noStrike" kern="1200" cap="none" spc="0" normalizeH="0" baseline="0" noProof="0" dirty="0">
                  <a:ln>
                    <a:noFill/>
                  </a:ln>
                  <a:solidFill>
                    <a:schemeClr val="bg1"/>
                  </a:solidFill>
                  <a:effectLst/>
                  <a:uLnTx/>
                  <a:uFillTx/>
                  <a:cs typeface="+mn-ea"/>
                  <a:sym typeface="+mn-lt"/>
                </a:rPr>
                <a:t>南京赛瑞谱顿制药有限公司</a:t>
              </a:r>
              <a:endParaRPr lang="en-US" altLang="zh-CN" dirty="0" err="1">
                <a:solidFill>
                  <a:schemeClr val="bg1"/>
                </a:solidFill>
                <a:cs typeface="+mn-ea"/>
                <a:sym typeface="+mn-lt"/>
              </a:endParaRPr>
            </a:p>
          </p:txBody>
        </p:sp>
      </p:grpSp>
      <p:sp>
        <p:nvSpPr>
          <p:cNvPr id="9" name="文本框 8"/>
          <p:cNvSpPr txBox="1"/>
          <p:nvPr/>
        </p:nvSpPr>
        <p:spPr>
          <a:xfrm>
            <a:off x="1103890" y="3684952"/>
            <a:ext cx="7278109" cy="369332"/>
          </a:xfrm>
          <a:prstGeom prst="rect">
            <a:avLst/>
          </a:prstGeom>
          <a:noFill/>
        </p:spPr>
        <p:txBody>
          <a:bodyPr wrap="square">
            <a:spAutoFit/>
          </a:bodyPr>
          <a:lstStyle/>
          <a:p>
            <a:pPr algn="dist">
              <a:spcBef>
                <a:spcPts val="0"/>
              </a:spcBef>
              <a:buSzPct val="100000"/>
            </a:pPr>
            <a:r>
              <a:rPr lang="zh-CN" altLang="en-US" sz="1800" b="0" dirty="0">
                <a:solidFill>
                  <a:schemeClr val="accent1"/>
                </a:solidFill>
                <a:cs typeface="+mn-ea"/>
                <a:sym typeface="+mn-lt"/>
              </a:rPr>
              <a:t>复方醋酸钠葡萄糖注射液</a:t>
            </a: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412925" y="572999"/>
            <a:ext cx="5366151" cy="1015663"/>
            <a:chOff x="3412923" y="1193519"/>
            <a:chExt cx="5366151" cy="1015663"/>
          </a:xfrm>
        </p:grpSpPr>
        <p:sp>
          <p:nvSpPr>
            <p:cNvPr id="45" name="文本框 44"/>
            <p:cNvSpPr txBox="1"/>
            <p:nvPr/>
          </p:nvSpPr>
          <p:spPr>
            <a:xfrm>
              <a:off x="5125380" y="1193519"/>
              <a:ext cx="1941237" cy="1015663"/>
            </a:xfrm>
            <a:prstGeom prst="rect">
              <a:avLst/>
            </a:prstGeom>
            <a:noFill/>
          </p:spPr>
          <p:txBody>
            <a:bodyPr wrap="none" lIns="0" tIns="0" rIns="0" bIns="0" rtlCol="0" anchor="t">
              <a:spAutoFit/>
            </a:bodyPr>
            <a:lstStyle/>
            <a:p>
              <a:pPr algn="l"/>
              <a:r>
                <a:rPr lang="zh-CN" altLang="en-US" sz="6600" dirty="0">
                  <a:solidFill>
                    <a:schemeClr val="accent1"/>
                  </a:solidFill>
                  <a:cs typeface="+mn-ea"/>
                  <a:sym typeface="+mn-lt"/>
                </a:rPr>
                <a:t>目 录</a:t>
              </a:r>
            </a:p>
          </p:txBody>
        </p:sp>
        <p:grpSp>
          <p:nvGrpSpPr>
            <p:cNvPr id="74" name="组合 73"/>
            <p:cNvGrpSpPr/>
            <p:nvPr/>
          </p:nvGrpSpPr>
          <p:grpSpPr>
            <a:xfrm>
              <a:off x="7812087" y="1516684"/>
              <a:ext cx="966987" cy="369332"/>
              <a:chOff x="9774601" y="5551670"/>
              <a:chExt cx="966987" cy="369332"/>
            </a:xfrm>
          </p:grpSpPr>
          <p:sp>
            <p:nvSpPr>
              <p:cNvPr id="75" name="矩形 74"/>
              <p:cNvSpPr/>
              <p:nvPr/>
            </p:nvSpPr>
            <p:spPr>
              <a:xfrm>
                <a:off x="10046130" y="5551670"/>
                <a:ext cx="152400" cy="369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sp>
            <p:nvSpPr>
              <p:cNvPr id="76" name="矩形 75"/>
              <p:cNvSpPr/>
              <p:nvPr/>
            </p:nvSpPr>
            <p:spPr>
              <a:xfrm>
                <a:off x="10317659" y="5551670"/>
                <a:ext cx="152400" cy="369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sp>
            <p:nvSpPr>
              <p:cNvPr id="77" name="矩形 76"/>
              <p:cNvSpPr/>
              <p:nvPr/>
            </p:nvSpPr>
            <p:spPr>
              <a:xfrm>
                <a:off x="10589188" y="5551670"/>
                <a:ext cx="152400" cy="3693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sp>
            <p:nvSpPr>
              <p:cNvPr id="78" name="矩形 77"/>
              <p:cNvSpPr/>
              <p:nvPr/>
            </p:nvSpPr>
            <p:spPr>
              <a:xfrm>
                <a:off x="9774601" y="5551670"/>
                <a:ext cx="152400" cy="36933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grpSp>
        <p:grpSp>
          <p:nvGrpSpPr>
            <p:cNvPr id="79" name="组合 78"/>
            <p:cNvGrpSpPr/>
            <p:nvPr/>
          </p:nvGrpSpPr>
          <p:grpSpPr>
            <a:xfrm flipH="1">
              <a:off x="3412923" y="1516684"/>
              <a:ext cx="966987" cy="369332"/>
              <a:chOff x="9774601" y="5551670"/>
              <a:chExt cx="966987" cy="369332"/>
            </a:xfrm>
          </p:grpSpPr>
          <p:sp>
            <p:nvSpPr>
              <p:cNvPr id="80" name="矩形 79"/>
              <p:cNvSpPr/>
              <p:nvPr/>
            </p:nvSpPr>
            <p:spPr>
              <a:xfrm>
                <a:off x="10046130" y="5551670"/>
                <a:ext cx="152400" cy="36933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sp>
            <p:nvSpPr>
              <p:cNvPr id="81" name="矩形 80"/>
              <p:cNvSpPr/>
              <p:nvPr/>
            </p:nvSpPr>
            <p:spPr>
              <a:xfrm>
                <a:off x="10317659" y="5551670"/>
                <a:ext cx="152400" cy="36933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sp>
            <p:nvSpPr>
              <p:cNvPr id="82" name="矩形 81"/>
              <p:cNvSpPr/>
              <p:nvPr/>
            </p:nvSpPr>
            <p:spPr>
              <a:xfrm>
                <a:off x="10589188" y="5551670"/>
                <a:ext cx="152400" cy="3693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sp>
            <p:nvSpPr>
              <p:cNvPr id="83" name="矩形 82"/>
              <p:cNvSpPr/>
              <p:nvPr/>
            </p:nvSpPr>
            <p:spPr>
              <a:xfrm>
                <a:off x="9774601" y="5551670"/>
                <a:ext cx="152400" cy="36933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endParaRPr lang="en-US">
                  <a:cs typeface="+mn-ea"/>
                  <a:sym typeface="+mn-lt"/>
                </a:endParaRPr>
              </a:p>
            </p:txBody>
          </p:sp>
        </p:grpSp>
      </p:grpSp>
      <p:grpSp>
        <p:nvGrpSpPr>
          <p:cNvPr id="2" name="组合 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0" y="1636725"/>
            <a:ext cx="12192000" cy="3408290"/>
            <a:chOff x="0" y="2092014"/>
            <a:chExt cx="12192000" cy="3408290"/>
          </a:xfrm>
        </p:grpSpPr>
        <p:cxnSp>
          <p:nvCxnSpPr>
            <p:cNvPr id="3" name="直接连接符 2"/>
            <p:cNvCxnSpPr/>
            <p:nvPr/>
          </p:nvCxnSpPr>
          <p:spPr>
            <a:xfrm>
              <a:off x="0" y="2092014"/>
              <a:ext cx="12192000" cy="0"/>
            </a:xfrm>
            <a:prstGeom prst="line">
              <a:avLst/>
            </a:prstGeom>
            <a:ln w="12700"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264982" y="3114102"/>
              <a:ext cx="9513373" cy="2386194"/>
              <a:chOff x="1857452" y="3245667"/>
              <a:chExt cx="9513373" cy="2386194"/>
            </a:xfrm>
          </p:grpSpPr>
          <p:sp>
            <p:nvSpPr>
              <p:cNvPr id="26" name="矩形: 圆角 25"/>
              <p:cNvSpPr/>
              <p:nvPr/>
            </p:nvSpPr>
            <p:spPr>
              <a:xfrm>
                <a:off x="1857452" y="3245668"/>
                <a:ext cx="757508" cy="733332"/>
              </a:xfrm>
              <a:prstGeom prst="roundRect">
                <a:avLst>
                  <a:gd name="adj" fmla="val 5587"/>
                </a:avLst>
              </a:prstGeom>
              <a:noFill/>
              <a:ln w="12700" cap="rnd">
                <a:solidFill>
                  <a:schemeClr val="accen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800" b="1" dirty="0">
                    <a:solidFill>
                      <a:schemeClr val="accent1"/>
                    </a:solidFill>
                    <a:cs typeface="+mn-ea"/>
                    <a:sym typeface="+mn-lt"/>
                  </a:rPr>
                  <a:t>01</a:t>
                </a:r>
                <a:endParaRPr lang="zh-CN" altLang="en-US" sz="2800" b="1" dirty="0">
                  <a:solidFill>
                    <a:schemeClr val="accent1"/>
                  </a:solidFill>
                  <a:cs typeface="+mn-ea"/>
                  <a:sym typeface="+mn-lt"/>
                </a:endParaRPr>
              </a:p>
            </p:txBody>
          </p:sp>
          <p:sp>
            <p:nvSpPr>
              <p:cNvPr id="29" name="矩形 28"/>
              <p:cNvSpPr/>
              <p:nvPr/>
            </p:nvSpPr>
            <p:spPr>
              <a:xfrm>
                <a:off x="2741709" y="3245668"/>
                <a:ext cx="1724685" cy="733325"/>
              </a:xfrm>
              <a:prstGeom prst="rect">
                <a:avLst/>
              </a:prstGeom>
              <a:no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925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3200" b="1" dirty="0">
                    <a:solidFill>
                      <a:schemeClr val="accent1"/>
                    </a:solidFill>
                    <a:cs typeface="+mn-ea"/>
                    <a:sym typeface="+mn-lt"/>
                  </a:rPr>
                  <a:t>基本信息</a:t>
                </a:r>
                <a:endParaRPr lang="id-ID" altLang="zh-CN" sz="3200" b="1" dirty="0">
                  <a:solidFill>
                    <a:schemeClr val="accent1"/>
                  </a:solidFill>
                  <a:cs typeface="+mn-ea"/>
                  <a:sym typeface="+mn-lt"/>
                </a:endParaRPr>
              </a:p>
            </p:txBody>
          </p:sp>
          <p:sp>
            <p:nvSpPr>
              <p:cNvPr id="30" name="矩形 29"/>
              <p:cNvSpPr/>
              <p:nvPr/>
            </p:nvSpPr>
            <p:spPr>
              <a:xfrm>
                <a:off x="6196769" y="3245667"/>
                <a:ext cx="1724685" cy="733325"/>
              </a:xfrm>
              <a:prstGeom prst="rect">
                <a:avLst/>
              </a:prstGeom>
              <a:no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3200" b="1" dirty="0">
                    <a:solidFill>
                      <a:schemeClr val="accent1"/>
                    </a:solidFill>
                    <a:cs typeface="+mn-ea"/>
                    <a:sym typeface="+mn-lt"/>
                  </a:rPr>
                  <a:t>安全性</a:t>
                </a:r>
                <a:endParaRPr lang="id-ID" altLang="zh-CN" sz="3200" b="1" dirty="0">
                  <a:solidFill>
                    <a:schemeClr val="accent1"/>
                  </a:solidFill>
                  <a:cs typeface="+mn-ea"/>
                  <a:sym typeface="+mn-lt"/>
                </a:endParaRPr>
              </a:p>
            </p:txBody>
          </p:sp>
          <p:sp>
            <p:nvSpPr>
              <p:cNvPr id="31" name="矩形 30"/>
              <p:cNvSpPr/>
              <p:nvPr/>
            </p:nvSpPr>
            <p:spPr>
              <a:xfrm>
                <a:off x="9646140" y="3245667"/>
                <a:ext cx="1724685" cy="733325"/>
              </a:xfrm>
              <a:prstGeom prst="rect">
                <a:avLst/>
              </a:prstGeom>
              <a:no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3200" b="1" dirty="0">
                    <a:solidFill>
                      <a:schemeClr val="accent1"/>
                    </a:solidFill>
                    <a:cs typeface="+mn-ea"/>
                    <a:sym typeface="+mn-lt"/>
                  </a:rPr>
                  <a:t>有效性</a:t>
                </a:r>
                <a:endParaRPr lang="id-ID" altLang="zh-CN" sz="3200" b="1" dirty="0">
                  <a:solidFill>
                    <a:schemeClr val="accent1"/>
                  </a:solidFill>
                  <a:cs typeface="+mn-ea"/>
                  <a:sym typeface="+mn-lt"/>
                </a:endParaRPr>
              </a:p>
            </p:txBody>
          </p:sp>
          <p:sp>
            <p:nvSpPr>
              <p:cNvPr id="32" name="矩形 31"/>
              <p:cNvSpPr/>
              <p:nvPr/>
            </p:nvSpPr>
            <p:spPr>
              <a:xfrm>
                <a:off x="4398308" y="4898536"/>
                <a:ext cx="1724685" cy="733325"/>
              </a:xfrm>
              <a:prstGeom prst="rect">
                <a:avLst/>
              </a:prstGeom>
              <a:no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3200" b="1" dirty="0">
                    <a:solidFill>
                      <a:schemeClr val="accent1"/>
                    </a:solidFill>
                    <a:cs typeface="+mn-ea"/>
                    <a:sym typeface="+mn-lt"/>
                  </a:rPr>
                  <a:t>创新性</a:t>
                </a:r>
                <a:endParaRPr lang="id-ID" altLang="zh-CN" sz="3200" b="1" dirty="0">
                  <a:solidFill>
                    <a:schemeClr val="accent1"/>
                  </a:solidFill>
                  <a:cs typeface="+mn-ea"/>
                  <a:sym typeface="+mn-lt"/>
                </a:endParaRPr>
              </a:p>
            </p:txBody>
          </p:sp>
          <p:sp>
            <p:nvSpPr>
              <p:cNvPr id="33" name="矩形 32"/>
              <p:cNvSpPr/>
              <p:nvPr/>
            </p:nvSpPr>
            <p:spPr>
              <a:xfrm>
                <a:off x="7835188" y="4898535"/>
                <a:ext cx="1724685" cy="733325"/>
              </a:xfrm>
              <a:prstGeom prst="rect">
                <a:avLst/>
              </a:prstGeom>
              <a:no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r>
                  <a:rPr lang="zh-CN" altLang="en-US" sz="3200" b="1" dirty="0">
                    <a:solidFill>
                      <a:schemeClr val="accent1"/>
                    </a:solidFill>
                    <a:cs typeface="+mn-ea"/>
                    <a:sym typeface="+mn-lt"/>
                  </a:rPr>
                  <a:t>公平性</a:t>
                </a:r>
                <a:endParaRPr lang="id-ID" altLang="zh-CN" sz="3200" b="1" dirty="0">
                  <a:solidFill>
                    <a:schemeClr val="accent1"/>
                  </a:solidFill>
                  <a:cs typeface="+mn-ea"/>
                  <a:sym typeface="+mn-lt"/>
                </a:endParaRPr>
              </a:p>
            </p:txBody>
          </p:sp>
        </p:grpSp>
        <p:sp>
          <p:nvSpPr>
            <p:cNvPr id="22" name="矩形: 圆角 21"/>
            <p:cNvSpPr/>
            <p:nvPr/>
          </p:nvSpPr>
          <p:spPr>
            <a:xfrm>
              <a:off x="4714353" y="3114103"/>
              <a:ext cx="757508" cy="733332"/>
            </a:xfrm>
            <a:prstGeom prst="roundRect">
              <a:avLst>
                <a:gd name="adj" fmla="val 5587"/>
              </a:avLst>
            </a:prstGeom>
            <a:noFill/>
            <a:ln w="12700" cap="rnd">
              <a:solidFill>
                <a:schemeClr val="accen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800" b="1" dirty="0">
                  <a:solidFill>
                    <a:schemeClr val="accent1"/>
                  </a:solidFill>
                  <a:cs typeface="+mn-ea"/>
                  <a:sym typeface="+mn-lt"/>
                </a:rPr>
                <a:t>02</a:t>
              </a:r>
              <a:endParaRPr lang="zh-CN" altLang="en-US" sz="2800" b="1" dirty="0">
                <a:solidFill>
                  <a:schemeClr val="accent1"/>
                </a:solidFill>
                <a:cs typeface="+mn-ea"/>
                <a:sym typeface="+mn-lt"/>
              </a:endParaRPr>
            </a:p>
          </p:txBody>
        </p:sp>
        <p:sp>
          <p:nvSpPr>
            <p:cNvPr id="18" name="矩形: 圆角 17"/>
            <p:cNvSpPr/>
            <p:nvPr/>
          </p:nvSpPr>
          <p:spPr>
            <a:xfrm>
              <a:off x="8163723" y="3114103"/>
              <a:ext cx="757508" cy="733332"/>
            </a:xfrm>
            <a:prstGeom prst="roundRect">
              <a:avLst>
                <a:gd name="adj" fmla="val 5587"/>
              </a:avLst>
            </a:prstGeom>
            <a:noFill/>
            <a:ln w="12700" cap="rnd">
              <a:solidFill>
                <a:schemeClr val="accen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800" b="1" dirty="0">
                  <a:solidFill>
                    <a:schemeClr val="accent1"/>
                  </a:solidFill>
                  <a:cs typeface="+mn-ea"/>
                  <a:sym typeface="+mn-lt"/>
                </a:rPr>
                <a:t>03</a:t>
              </a:r>
              <a:endParaRPr lang="zh-CN" altLang="en-US" sz="2800" b="1" dirty="0">
                <a:solidFill>
                  <a:schemeClr val="accent1"/>
                </a:solidFill>
                <a:cs typeface="+mn-ea"/>
                <a:sym typeface="+mn-lt"/>
              </a:endParaRPr>
            </a:p>
          </p:txBody>
        </p:sp>
        <p:sp>
          <p:nvSpPr>
            <p:cNvPr id="14" name="矩形: 圆角 13"/>
            <p:cNvSpPr/>
            <p:nvPr/>
          </p:nvSpPr>
          <p:spPr>
            <a:xfrm>
              <a:off x="2989667" y="4766972"/>
              <a:ext cx="757508" cy="733332"/>
            </a:xfrm>
            <a:prstGeom prst="roundRect">
              <a:avLst>
                <a:gd name="adj" fmla="val 5587"/>
              </a:avLst>
            </a:prstGeom>
            <a:noFill/>
            <a:ln w="12700" cap="rnd">
              <a:solidFill>
                <a:schemeClr val="accen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800" b="1" dirty="0">
                  <a:solidFill>
                    <a:schemeClr val="accent1"/>
                  </a:solidFill>
                  <a:cs typeface="+mn-ea"/>
                  <a:sym typeface="+mn-lt"/>
                </a:rPr>
                <a:t>04</a:t>
              </a:r>
              <a:endParaRPr lang="zh-CN" altLang="en-US" sz="2800" b="1" dirty="0">
                <a:solidFill>
                  <a:schemeClr val="accent1"/>
                </a:solidFill>
                <a:cs typeface="+mn-ea"/>
                <a:sym typeface="+mn-lt"/>
              </a:endParaRPr>
            </a:p>
          </p:txBody>
        </p:sp>
        <p:sp>
          <p:nvSpPr>
            <p:cNvPr id="10" name="矩形: 圆角 9"/>
            <p:cNvSpPr/>
            <p:nvPr/>
          </p:nvSpPr>
          <p:spPr>
            <a:xfrm>
              <a:off x="6439038" y="4766972"/>
              <a:ext cx="757508" cy="733332"/>
            </a:xfrm>
            <a:prstGeom prst="roundRect">
              <a:avLst>
                <a:gd name="adj" fmla="val 5587"/>
              </a:avLst>
            </a:prstGeom>
            <a:noFill/>
            <a:ln w="12700" cap="rnd">
              <a:solidFill>
                <a:schemeClr val="accent1"/>
              </a:solid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a:bodyPr>
            <a:lstStyle/>
            <a:p>
              <a:pPr algn="ctr" defTabSz="914400"/>
              <a:r>
                <a:rPr lang="en-US" altLang="zh-CN" sz="2800" b="1" dirty="0">
                  <a:solidFill>
                    <a:schemeClr val="accent1"/>
                  </a:solidFill>
                  <a:cs typeface="+mn-ea"/>
                  <a:sym typeface="+mn-lt"/>
                </a:rPr>
                <a:t>05</a:t>
              </a:r>
              <a:endParaRPr lang="zh-CN" altLang="en-US" sz="2800" b="1" dirty="0">
                <a:solidFill>
                  <a:schemeClr val="accent1"/>
                </a:solidFill>
                <a:cs typeface="+mn-ea"/>
                <a:sym typeface="+mn-l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680771" y="564980"/>
            <a:ext cx="4813123" cy="525785"/>
          </a:xfrm>
        </p:spPr>
        <p:txBody>
          <a:bodyPr>
            <a:spAutoFit/>
          </a:bodyPr>
          <a:lstStyle/>
          <a:p>
            <a:r>
              <a:rPr lang="en-US" altLang="zh-CN" dirty="0">
                <a:latin typeface="+mn-lt"/>
                <a:ea typeface="+mn-ea"/>
                <a:cs typeface="+mn-ea"/>
                <a:sym typeface="+mn-lt"/>
              </a:rPr>
              <a:t>01 </a:t>
            </a:r>
            <a:r>
              <a:rPr lang="zh-CN" altLang="en-US" dirty="0">
                <a:latin typeface="+mn-lt"/>
                <a:ea typeface="+mn-ea"/>
                <a:cs typeface="+mn-ea"/>
                <a:sym typeface="+mn-lt"/>
              </a:rPr>
              <a:t>基本信息</a:t>
            </a:r>
          </a:p>
        </p:txBody>
      </p:sp>
      <p:graphicFrame>
        <p:nvGraphicFramePr>
          <p:cNvPr id="14" name="表格 8"/>
          <p:cNvGraphicFramePr>
            <a:graphicFrameLocks noGrp="1"/>
          </p:cNvGraphicFramePr>
          <p:nvPr>
            <p:custDataLst>
              <p:tags r:id="rId3"/>
            </p:custDataLst>
            <p:extLst>
              <p:ext uri="{D42A27DB-BD31-4B8C-83A1-F6EECF244321}">
                <p14:modId xmlns:p14="http://schemas.microsoft.com/office/powerpoint/2010/main" val="1284129057"/>
              </p:ext>
            </p:extLst>
          </p:nvPr>
        </p:nvGraphicFramePr>
        <p:xfrm>
          <a:off x="597620" y="1241818"/>
          <a:ext cx="10996760" cy="2240280"/>
        </p:xfrm>
        <a:graphic>
          <a:graphicData uri="http://schemas.openxmlformats.org/drawingml/2006/table">
            <a:tbl>
              <a:tblPr firstRow="1" bandRow="1">
                <a:solidFill>
                  <a:srgbClr val="609090"/>
                </a:solidFill>
                <a:tableStyleId>{6E25E649-3F16-4E02-A733-19D2CDBF48F0}</a:tableStyleId>
              </a:tblPr>
              <a:tblGrid>
                <a:gridCol w="1043465">
                  <a:extLst>
                    <a:ext uri="{9D8B030D-6E8A-4147-A177-3AD203B41FA5}">
                      <a16:colId xmlns:a16="http://schemas.microsoft.com/office/drawing/2014/main" val="20000"/>
                    </a:ext>
                  </a:extLst>
                </a:gridCol>
                <a:gridCol w="2569408">
                  <a:extLst>
                    <a:ext uri="{9D8B030D-6E8A-4147-A177-3AD203B41FA5}">
                      <a16:colId xmlns:a16="http://schemas.microsoft.com/office/drawing/2014/main" val="20001"/>
                    </a:ext>
                  </a:extLst>
                </a:gridCol>
                <a:gridCol w="3083442">
                  <a:extLst>
                    <a:ext uri="{9D8B030D-6E8A-4147-A177-3AD203B41FA5}">
                      <a16:colId xmlns:a16="http://schemas.microsoft.com/office/drawing/2014/main" val="20002"/>
                    </a:ext>
                  </a:extLst>
                </a:gridCol>
                <a:gridCol w="1433482">
                  <a:extLst>
                    <a:ext uri="{9D8B030D-6E8A-4147-A177-3AD203B41FA5}">
                      <a16:colId xmlns:a16="http://schemas.microsoft.com/office/drawing/2014/main" val="20003"/>
                    </a:ext>
                  </a:extLst>
                </a:gridCol>
                <a:gridCol w="1830713">
                  <a:extLst>
                    <a:ext uri="{9D8B030D-6E8A-4147-A177-3AD203B41FA5}">
                      <a16:colId xmlns:a16="http://schemas.microsoft.com/office/drawing/2014/main" val="20004"/>
                    </a:ext>
                  </a:extLst>
                </a:gridCol>
                <a:gridCol w="1036250">
                  <a:extLst>
                    <a:ext uri="{9D8B030D-6E8A-4147-A177-3AD203B41FA5}">
                      <a16:colId xmlns:a16="http://schemas.microsoft.com/office/drawing/2014/main" val="20005"/>
                    </a:ext>
                  </a:extLst>
                </a:gridCol>
              </a:tblGrid>
              <a:tr h="373380">
                <a:tc gridSpan="6">
                  <a:txBody>
                    <a:bodyPr/>
                    <a:lstStyle/>
                    <a:p>
                      <a:r>
                        <a:rPr lang="zh-CN" altLang="en-US" sz="1600" dirty="0">
                          <a:latin typeface="+mn-lt"/>
                          <a:ea typeface="+mn-ea"/>
                          <a:cs typeface="+mn-ea"/>
                          <a:sym typeface="+mn-lt"/>
                        </a:rPr>
                        <a:t>产品基本信息</a:t>
                      </a:r>
                      <a:endParaRPr lang="zh-CN" altLang="en-US" sz="1600" b="1" baseline="30000" dirty="0">
                        <a:solidFill>
                          <a:schemeClr val="bg1"/>
                        </a:solidFill>
                        <a:latin typeface="+mn-lt"/>
                        <a:ea typeface="+mn-ea"/>
                        <a:cs typeface="+mn-ea"/>
                        <a:sym typeface="+mn-lt"/>
                      </a:endParaRPr>
                    </a:p>
                  </a:txBody>
                  <a:tcPr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p>
                  </a:txBody>
                  <a:tcPr anchor="ctr">
                    <a:lnL w="2500" cmpd="sng">
                      <a:noFill/>
                    </a:lnL>
                    <a:lnR w="2500" cmpd="sng">
                      <a:noFill/>
                    </a:lnR>
                    <a:lnT w="25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46D1C"/>
                    </a:solidFill>
                  </a:tcPr>
                </a:tc>
                <a:tc hMerge="1">
                  <a:txBody>
                    <a:bodyPr/>
                    <a:lstStyle/>
                    <a:p>
                      <a:endParaRPr lang="zh-CN"/>
                    </a:p>
                  </a:txBody>
                  <a:tcPr anchor="ctr">
                    <a:lnL w="2500" cmpd="sng">
                      <a:noFill/>
                    </a:lnL>
                    <a:lnR w="2500" cmpd="sng">
                      <a:noFill/>
                    </a:lnR>
                    <a:lnT w="25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46D1C"/>
                    </a:solidFill>
                  </a:tcPr>
                </a:tc>
                <a:tc hMerge="1">
                  <a:txBody>
                    <a:bodyPr/>
                    <a:lstStyle/>
                    <a:p>
                      <a:endParaRPr lang="zh-CN"/>
                    </a:p>
                  </a:txBody>
                  <a:tcPr anchor="ctr">
                    <a:lnL w="2500" cmpd="sng">
                      <a:noFill/>
                    </a:lnL>
                    <a:lnR w="2500" cmpd="sng">
                      <a:noFill/>
                    </a:lnR>
                    <a:lnT w="2500" cmpd="sng">
                      <a:noFill/>
                    </a:lnT>
                    <a:lnB w="12700" cap="flat" cmpd="sng" algn="ctr">
                      <a:noFill/>
                      <a:prstDash val="sysDash"/>
                      <a:round/>
                      <a:headEnd type="none" w="med" len="med"/>
                      <a:tailEnd type="none" w="med" len="med"/>
                    </a:lnB>
                    <a:lnTlToBr w="12700" cmpd="sng">
                      <a:noFill/>
                      <a:prstDash val="solid"/>
                    </a:lnTlToBr>
                    <a:lnBlToTr w="12700" cmpd="sng">
                      <a:noFill/>
                      <a:prstDash val="solid"/>
                    </a:lnBlToTr>
                    <a:solidFill>
                      <a:srgbClr val="E46D1C"/>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37338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mn-lt"/>
                          <a:ea typeface="+mn-ea"/>
                          <a:cs typeface="+mn-ea"/>
                          <a:sym typeface="+mn-lt"/>
                        </a:rPr>
                        <a:t>通用名称</a:t>
                      </a:r>
                      <a:endParaRPr lang="zh-CN" altLang="en-US" sz="1400" b="1" dirty="0">
                        <a:solidFill>
                          <a:srgbClr val="E46D1C"/>
                        </a:solidFill>
                        <a:latin typeface="+mn-lt"/>
                        <a:ea typeface="+mn-ea"/>
                        <a:cs typeface="+mn-ea"/>
                        <a:sym typeface="+mn-lt"/>
                      </a:endParaRPr>
                    </a:p>
                  </a:txBody>
                  <a:tcPr anchor="b">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b="1" dirty="0">
                          <a:solidFill>
                            <a:schemeClr val="accent1"/>
                          </a:solidFill>
                          <a:latin typeface="+mn-lt"/>
                          <a:ea typeface="+mn-ea"/>
                          <a:cs typeface="+mn-ea"/>
                          <a:sym typeface="+mn-lt"/>
                        </a:rPr>
                        <a:t>复方醋酸钠葡萄糖注射液</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mn-lt"/>
                          <a:ea typeface="+mn-ea"/>
                          <a:cs typeface="+mn-ea"/>
                          <a:sym typeface="+mn-lt"/>
                        </a:rPr>
                        <a:t>中国大陆首次上市时间</a:t>
                      </a:r>
                      <a:endParaRPr lang="zh-CN" altLang="en-US" sz="1400" b="1" dirty="0">
                        <a:solidFill>
                          <a:srgbClr val="E46D1C"/>
                        </a:solidFill>
                        <a:latin typeface="+mn-lt"/>
                        <a:ea typeface="+mn-ea"/>
                        <a:cs typeface="+mn-ea"/>
                        <a:sym typeface="+mn-l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altLang="zh-CN" sz="1400" b="1" kern="1200" dirty="0">
                          <a:solidFill>
                            <a:schemeClr val="accent1"/>
                          </a:solidFill>
                          <a:latin typeface="+mn-lt"/>
                          <a:ea typeface="+mn-ea"/>
                          <a:cs typeface="+mn-ea"/>
                          <a:sym typeface="+mn-lt"/>
                        </a:rPr>
                        <a:t>2024</a:t>
                      </a:r>
                      <a:r>
                        <a:rPr lang="zh-CN" altLang="en-US" sz="1400" b="1" kern="1200" dirty="0">
                          <a:solidFill>
                            <a:schemeClr val="accent1"/>
                          </a:solidFill>
                          <a:latin typeface="+mn-lt"/>
                          <a:ea typeface="+mn-ea"/>
                          <a:cs typeface="+mn-ea"/>
                          <a:sym typeface="+mn-lt"/>
                        </a:rPr>
                        <a:t>年</a:t>
                      </a:r>
                      <a:r>
                        <a:rPr lang="en-US" altLang="zh-CN" sz="1400" b="1" kern="1200" dirty="0">
                          <a:solidFill>
                            <a:schemeClr val="accent1"/>
                          </a:solidFill>
                          <a:latin typeface="+mn-lt"/>
                          <a:ea typeface="+mn-ea"/>
                          <a:cs typeface="+mn-ea"/>
                          <a:sym typeface="+mn-lt"/>
                        </a:rPr>
                        <a:t>5</a:t>
                      </a:r>
                      <a:r>
                        <a:rPr lang="zh-CN" altLang="en-US" sz="1400" b="1" kern="1200" dirty="0">
                          <a:solidFill>
                            <a:schemeClr val="accent1"/>
                          </a:solidFill>
                          <a:latin typeface="+mn-lt"/>
                          <a:ea typeface="+mn-ea"/>
                          <a:cs typeface="+mn-ea"/>
                          <a:sym typeface="+mn-lt"/>
                        </a:rPr>
                        <a:t>月</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kern="1200" dirty="0">
                          <a:solidFill>
                            <a:schemeClr val="dk1"/>
                          </a:solidFill>
                          <a:latin typeface="+mn-lt"/>
                          <a:ea typeface="+mn-ea"/>
                          <a:cs typeface="+mn-ea"/>
                          <a:sym typeface="+mn-lt"/>
                        </a:rPr>
                        <a:t>是否为</a:t>
                      </a:r>
                      <a:r>
                        <a:rPr lang="en-US" altLang="zh-CN" sz="1400" kern="1200" dirty="0">
                          <a:solidFill>
                            <a:schemeClr val="dk1"/>
                          </a:solidFill>
                          <a:latin typeface="+mn-lt"/>
                          <a:ea typeface="+mn-ea"/>
                          <a:cs typeface="+mn-ea"/>
                          <a:sym typeface="+mn-lt"/>
                        </a:rPr>
                        <a:t>OTC</a:t>
                      </a:r>
                      <a:r>
                        <a:rPr lang="zh-CN" altLang="en-US" sz="1400" kern="1200" dirty="0">
                          <a:solidFill>
                            <a:schemeClr val="dk1"/>
                          </a:solidFill>
                          <a:latin typeface="+mn-lt"/>
                          <a:ea typeface="+mn-ea"/>
                          <a:cs typeface="+mn-ea"/>
                          <a:sym typeface="+mn-lt"/>
                        </a:rPr>
                        <a:t>药物</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b="1" kern="1200" dirty="0">
                          <a:solidFill>
                            <a:schemeClr val="accent1"/>
                          </a:solidFill>
                          <a:latin typeface="+mn-lt"/>
                          <a:ea typeface="+mn-ea"/>
                          <a:cs typeface="+mn-ea"/>
                          <a:sym typeface="+mn-lt"/>
                        </a:rPr>
                        <a:t>否</a:t>
                      </a:r>
                    </a:p>
                  </a:txBody>
                  <a:tcPr anchor="b">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r h="37338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mn-lt"/>
                          <a:ea typeface="+mn-ea"/>
                          <a:cs typeface="+mn-ea"/>
                          <a:sym typeface="+mn-lt"/>
                        </a:rPr>
                        <a:t>注册规格</a:t>
                      </a:r>
                      <a:endParaRPr lang="en-US" altLang="zh-CN" sz="1400" b="0" kern="1200" dirty="0">
                        <a:solidFill>
                          <a:srgbClr val="E57122"/>
                        </a:solidFill>
                        <a:latin typeface="+mn-lt"/>
                        <a:ea typeface="+mn-ea"/>
                        <a:cs typeface="+mn-ea"/>
                        <a:sym typeface="+mn-lt"/>
                      </a:endParaRPr>
                    </a:p>
                  </a:txBody>
                  <a:tcPr anchor="b">
                    <a:lnL w="63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en-US" altLang="zh-CN" sz="1400" b="1" dirty="0">
                          <a:solidFill>
                            <a:schemeClr val="accent1"/>
                          </a:solidFill>
                          <a:latin typeface="+mn-lt"/>
                          <a:ea typeface="+mn-ea"/>
                          <a:cs typeface="+mn-ea"/>
                          <a:sym typeface="+mn-lt"/>
                        </a:rPr>
                        <a:t>200ml</a:t>
                      </a:r>
                      <a:r>
                        <a:rPr lang="zh-CN" altLang="en-US" sz="1400" b="1" dirty="0">
                          <a:solidFill>
                            <a:schemeClr val="accent1"/>
                          </a:solidFill>
                          <a:latin typeface="+mn-lt"/>
                          <a:ea typeface="+mn-ea"/>
                          <a:cs typeface="+mn-ea"/>
                          <a:sym typeface="+mn-lt"/>
                        </a:rPr>
                        <a:t>；</a:t>
                      </a:r>
                      <a:r>
                        <a:rPr lang="en-US" altLang="zh-CN" sz="1400" b="1" dirty="0">
                          <a:solidFill>
                            <a:schemeClr val="accent1"/>
                          </a:solidFill>
                          <a:latin typeface="+mn-lt"/>
                          <a:ea typeface="+mn-ea"/>
                          <a:cs typeface="+mn-ea"/>
                          <a:sym typeface="+mn-lt"/>
                        </a:rPr>
                        <a:t>500ml</a:t>
                      </a:r>
                      <a:endParaRPr lang="en-US" altLang="zh-CN" sz="1400" b="1" kern="1200" dirty="0">
                        <a:solidFill>
                          <a:schemeClr val="accent1"/>
                        </a:solidFill>
                        <a:latin typeface="+mn-lt"/>
                        <a:ea typeface="+mn-ea"/>
                        <a:cs typeface="+mn-ea"/>
                        <a:sym typeface="+mn-lt"/>
                      </a:endParaRP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mn-lt"/>
                          <a:ea typeface="+mn-ea"/>
                          <a:cs typeface="+mn-ea"/>
                          <a:sym typeface="+mn-lt"/>
                        </a:rPr>
                        <a:t>目前大陆同通用名药品的上市情况</a:t>
                      </a:r>
                      <a:endParaRPr lang="en-US" altLang="zh-CN" sz="1400" b="0" kern="1200" dirty="0">
                        <a:solidFill>
                          <a:srgbClr val="E57122"/>
                        </a:solidFill>
                        <a:latin typeface="+mn-lt"/>
                        <a:ea typeface="+mn-ea"/>
                        <a:cs typeface="+mn-ea"/>
                        <a:sym typeface="+mn-lt"/>
                      </a:endParaRPr>
                    </a:p>
                  </a:txBody>
                  <a:tcPr anchor="b">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kern="1200" dirty="0">
                          <a:latin typeface="+mn-lt"/>
                          <a:ea typeface="+mn-ea"/>
                          <a:cs typeface="+mn-ea"/>
                          <a:sym typeface="+mn-lt"/>
                        </a:rPr>
                        <a:t>共</a:t>
                      </a:r>
                      <a:r>
                        <a:rPr lang="en-US" altLang="zh-CN" sz="1400" kern="1200" dirty="0">
                          <a:latin typeface="+mn-lt"/>
                          <a:ea typeface="+mn-ea"/>
                          <a:cs typeface="+mn-ea"/>
                          <a:sym typeface="+mn-lt"/>
                        </a:rPr>
                        <a:t>2</a:t>
                      </a:r>
                      <a:r>
                        <a:rPr lang="zh-CN" altLang="en-US" sz="1400" kern="1200" dirty="0">
                          <a:latin typeface="+mn-lt"/>
                          <a:ea typeface="+mn-ea"/>
                          <a:cs typeface="+mn-ea"/>
                          <a:sym typeface="+mn-lt"/>
                        </a:rPr>
                        <a:t>家</a:t>
                      </a:r>
                      <a:endParaRPr lang="en-US" altLang="zh-CN" sz="1400" b="0" kern="1200" dirty="0">
                        <a:solidFill>
                          <a:srgbClr val="E57122"/>
                        </a:solidFill>
                        <a:latin typeface="+mn-lt"/>
                        <a:ea typeface="+mn-ea"/>
                        <a:cs typeface="+mn-ea"/>
                        <a:sym typeface="+mn-lt"/>
                      </a:endParaRPr>
                    </a:p>
                  </a:txBody>
                  <a:tcPr anchor="b">
                    <a:lnL w="12700" cap="flat" cmpd="sng" algn="ctr">
                      <a:solidFill>
                        <a:schemeClr val="accent1">
                          <a:lumMod val="20000"/>
                          <a:lumOff val="8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2"/>
                  </a:ext>
                </a:extLst>
              </a:tr>
              <a:tr h="37338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kern="1200" dirty="0">
                          <a:latin typeface="+mn-lt"/>
                          <a:ea typeface="+mn-ea"/>
                          <a:cs typeface="+mn-ea"/>
                          <a:sym typeface="+mn-lt"/>
                        </a:rPr>
                        <a:t>注册分类</a:t>
                      </a:r>
                      <a:endParaRPr lang="zh-CN" altLang="en-US" sz="1400" kern="1200" dirty="0">
                        <a:solidFill>
                          <a:schemeClr val="tx1"/>
                        </a:solidFill>
                        <a:latin typeface="+mn-lt"/>
                        <a:ea typeface="+mn-ea"/>
                        <a:cs typeface="+mn-ea"/>
                        <a:sym typeface="+mn-lt"/>
                      </a:endParaRPr>
                    </a:p>
                  </a:txBody>
                  <a:tcPr anchor="b">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b="1" kern="1200" dirty="0">
                          <a:solidFill>
                            <a:schemeClr val="accent1"/>
                          </a:solidFill>
                          <a:latin typeface="+mn-lt"/>
                          <a:ea typeface="+mn-ea"/>
                          <a:cs typeface="+mn-ea"/>
                          <a:sym typeface="+mn-lt"/>
                        </a:rPr>
                        <a:t>化学药品</a:t>
                      </a:r>
                      <a:r>
                        <a:rPr lang="en-US" altLang="zh-CN" sz="1400" b="1" kern="1200" dirty="0">
                          <a:solidFill>
                            <a:schemeClr val="accent1"/>
                          </a:solidFill>
                          <a:latin typeface="+mn-lt"/>
                          <a:ea typeface="+mn-ea"/>
                          <a:cs typeface="+mn-ea"/>
                          <a:sym typeface="+mn-lt"/>
                        </a:rPr>
                        <a:t>3</a:t>
                      </a:r>
                      <a:r>
                        <a:rPr lang="zh-CN" altLang="en-US" sz="1400" b="1" kern="1200" dirty="0">
                          <a:solidFill>
                            <a:schemeClr val="accent1"/>
                          </a:solidFill>
                          <a:latin typeface="+mn-lt"/>
                          <a:ea typeface="+mn-ea"/>
                          <a:cs typeface="+mn-ea"/>
                          <a:sym typeface="+mn-lt"/>
                        </a:rPr>
                        <a:t>类</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mn-lt"/>
                          <a:ea typeface="+mn-ea"/>
                          <a:cs typeface="+mn-ea"/>
                          <a:sym typeface="+mn-lt"/>
                        </a:rPr>
                        <a:t>全球首个上市国家</a:t>
                      </a:r>
                      <a:r>
                        <a:rPr lang="en-US" altLang="zh-CN" sz="1400" dirty="0">
                          <a:latin typeface="+mn-lt"/>
                          <a:ea typeface="+mn-ea"/>
                          <a:cs typeface="+mn-ea"/>
                          <a:sym typeface="+mn-lt"/>
                        </a:rPr>
                        <a:t>/</a:t>
                      </a:r>
                      <a:r>
                        <a:rPr lang="zh-CN" altLang="en-US" sz="1400" dirty="0">
                          <a:latin typeface="+mn-lt"/>
                          <a:ea typeface="+mn-ea"/>
                          <a:cs typeface="+mn-ea"/>
                          <a:sym typeface="+mn-lt"/>
                        </a:rPr>
                        <a:t>地区以及上市时间</a:t>
                      </a:r>
                      <a:endParaRPr lang="zh-CN" altLang="en-US" sz="1400" b="1" kern="1200" dirty="0">
                        <a:solidFill>
                          <a:srgbClr val="ED7D31"/>
                        </a:solidFill>
                        <a:latin typeface="+mn-lt"/>
                        <a:ea typeface="+mn-ea"/>
                        <a:cs typeface="+mn-ea"/>
                        <a:sym typeface="+mn-lt"/>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b="1" dirty="0">
                          <a:solidFill>
                            <a:schemeClr val="accent1"/>
                          </a:solidFill>
                          <a:latin typeface="+mn-lt"/>
                          <a:ea typeface="+mn-ea"/>
                          <a:cs typeface="+mn-ea"/>
                          <a:sym typeface="+mn-lt"/>
                        </a:rPr>
                        <a:t>日本，</a:t>
                      </a:r>
                      <a:r>
                        <a:rPr lang="en-US" altLang="zh-CN" sz="1400" b="1" dirty="0">
                          <a:solidFill>
                            <a:schemeClr val="accent1"/>
                          </a:solidFill>
                          <a:latin typeface="+mn-lt"/>
                          <a:ea typeface="+mn-ea"/>
                          <a:cs typeface="+mn-ea"/>
                          <a:sym typeface="+mn-lt"/>
                        </a:rPr>
                        <a:t>2012</a:t>
                      </a:r>
                      <a:r>
                        <a:rPr lang="zh-CN" altLang="en-US" sz="1400" b="1" dirty="0">
                          <a:solidFill>
                            <a:schemeClr val="accent1"/>
                          </a:solidFill>
                          <a:latin typeface="+mn-lt"/>
                          <a:ea typeface="+mn-ea"/>
                          <a:cs typeface="+mn-ea"/>
                          <a:sym typeface="+mn-lt"/>
                        </a:rPr>
                        <a:t>年</a:t>
                      </a:r>
                      <a:r>
                        <a:rPr lang="en-US" altLang="zh-CN" sz="1400" b="1" dirty="0">
                          <a:solidFill>
                            <a:schemeClr val="accent1"/>
                          </a:solidFill>
                          <a:latin typeface="+mn-lt"/>
                          <a:ea typeface="+mn-ea"/>
                          <a:cs typeface="+mn-ea"/>
                          <a:sym typeface="+mn-lt"/>
                        </a:rPr>
                        <a:t>1</a:t>
                      </a:r>
                      <a:r>
                        <a:rPr lang="zh-CN" altLang="en-US" sz="1400" b="1" dirty="0">
                          <a:solidFill>
                            <a:schemeClr val="accent1"/>
                          </a:solidFill>
                          <a:latin typeface="+mn-lt"/>
                          <a:ea typeface="+mn-ea"/>
                          <a:cs typeface="+mn-ea"/>
                          <a:sym typeface="+mn-lt"/>
                        </a:rPr>
                        <a:t>月</a:t>
                      </a:r>
                      <a:endParaRPr lang="zh-CN" altLang="en-US" sz="1400" b="1" kern="1200" dirty="0">
                        <a:solidFill>
                          <a:schemeClr val="accent1"/>
                        </a:solidFill>
                        <a:latin typeface="+mn-lt"/>
                        <a:ea typeface="+mn-ea"/>
                        <a:cs typeface="+mn-ea"/>
                        <a:sym typeface="+mn-lt"/>
                      </a:endParaRPr>
                    </a:p>
                  </a:txBody>
                  <a:tcPr anchor="b">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3"/>
                  </a:ext>
                </a:extLst>
              </a:tr>
              <a:tr h="37338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kern="1200" dirty="0">
                          <a:latin typeface="+mn-lt"/>
                          <a:ea typeface="+mn-ea"/>
                          <a:cs typeface="+mn-ea"/>
                          <a:sym typeface="+mn-lt"/>
                        </a:rPr>
                        <a:t>适应症</a:t>
                      </a:r>
                      <a:endParaRPr lang="zh-CN" altLang="en-US" sz="1400" b="0" kern="1200" dirty="0">
                        <a:solidFill>
                          <a:schemeClr val="tx1"/>
                        </a:solidFill>
                        <a:latin typeface="+mn-lt"/>
                        <a:ea typeface="+mn-ea"/>
                        <a:cs typeface="+mn-ea"/>
                        <a:sym typeface="+mn-lt"/>
                      </a:endParaRPr>
                    </a:p>
                  </a:txBody>
                  <a:tcPr anchor="b">
                    <a:lnL w="63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gridSpan="5">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dirty="0">
                          <a:latin typeface="+mn-lt"/>
                          <a:ea typeface="+mn-ea"/>
                          <a:cs typeface="+mn-ea"/>
                          <a:sym typeface="+mn-lt"/>
                        </a:rPr>
                        <a:t>不能口服给药或口服给药摄入不足时，补充和维持水分及电解质，并补给能量。</a:t>
                      </a:r>
                      <a:endParaRPr lang="zh-CN" altLang="en-US" sz="1400" b="0" kern="1200" dirty="0">
                        <a:solidFill>
                          <a:schemeClr val="tx1"/>
                        </a:solidFill>
                        <a:latin typeface="+mn-lt"/>
                        <a:ea typeface="+mn-ea"/>
                        <a:cs typeface="+mn-ea"/>
                        <a:sym typeface="+mn-lt"/>
                      </a:endParaRPr>
                    </a:p>
                  </a:txBody>
                  <a:tcPr anchor="b">
                    <a:lnL w="12700" cap="flat" cmpd="sng" algn="ctr">
                      <a:solidFill>
                        <a:schemeClr val="accent1">
                          <a:lumMod val="20000"/>
                          <a:lumOff val="80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zh-CN"/>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tc hMerge="1">
                  <a:txBody>
                    <a:bodyPr/>
                    <a:lstStyle/>
                    <a:p>
                      <a:endParaRPr lang="zh-CN"/>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4"/>
                  </a:ext>
                </a:extLst>
              </a:tr>
              <a:tr h="373380">
                <a:tc>
                  <a:txBody>
                    <a:bodyPr/>
                    <a:lstStyle/>
                    <a:p>
                      <a:pPr marL="0" marR="0" lvl="0" indent="0" algn="l" defTabSz="685800" rtl="0" eaLnBrk="1" fontAlgn="auto" latinLnBrk="0" hangingPunct="1">
                        <a:lnSpc>
                          <a:spcPct val="100000"/>
                        </a:lnSpc>
                        <a:spcBef>
                          <a:spcPts val="0"/>
                        </a:spcBef>
                        <a:spcAft>
                          <a:spcPts val="0"/>
                        </a:spcAft>
                        <a:buClrTx/>
                        <a:buSzTx/>
                        <a:buFontTx/>
                        <a:buNone/>
                        <a:defRPr/>
                      </a:pPr>
                      <a:r>
                        <a:rPr lang="zh-CN" altLang="en-US" sz="1400" kern="1200" dirty="0">
                          <a:latin typeface="+mn-lt"/>
                          <a:ea typeface="+mn-ea"/>
                          <a:cs typeface="+mn-ea"/>
                          <a:sym typeface="+mn-lt"/>
                        </a:rPr>
                        <a:t>用法用量</a:t>
                      </a:r>
                      <a:endParaRPr lang="zh-CN" altLang="en-US" sz="1400" b="0" kern="1200" dirty="0">
                        <a:solidFill>
                          <a:schemeClr val="tx1"/>
                        </a:solidFill>
                        <a:latin typeface="+mn-lt"/>
                        <a:ea typeface="+mn-ea"/>
                        <a:cs typeface="+mn-ea"/>
                        <a:sym typeface="+mn-lt"/>
                      </a:endParaRPr>
                    </a:p>
                  </a:txBody>
                  <a:tcPr anchor="b">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5">
                  <a:txBody>
                    <a:bodyPr/>
                    <a:lstStyle/>
                    <a:p>
                      <a:pPr>
                        <a:lnSpc>
                          <a:spcPct val="150000"/>
                        </a:lnSpc>
                      </a:pPr>
                      <a:r>
                        <a:rPr lang="zh-CN" altLang="en-US" sz="1400" kern="1200" dirty="0">
                          <a:latin typeface="+mn-lt"/>
                          <a:ea typeface="+mn-ea"/>
                          <a:cs typeface="+mn-ea"/>
                          <a:sym typeface="+mn-lt"/>
                        </a:rPr>
                        <a:t>成人的常用剂量为</a:t>
                      </a:r>
                      <a:r>
                        <a:rPr lang="en-US" altLang="zh-CN" sz="1400" kern="1200" dirty="0">
                          <a:latin typeface="+mn-lt"/>
                          <a:ea typeface="+mn-ea"/>
                          <a:cs typeface="+mn-ea"/>
                          <a:sym typeface="+mn-lt"/>
                        </a:rPr>
                        <a:t>500</a:t>
                      </a:r>
                      <a:r>
                        <a:rPr lang="zh-CN" altLang="en-US" sz="1400" kern="1200" dirty="0">
                          <a:latin typeface="+mn-lt"/>
                          <a:ea typeface="+mn-ea"/>
                          <a:cs typeface="+mn-ea"/>
                          <a:sym typeface="+mn-lt"/>
                        </a:rPr>
                        <a:t>至</a:t>
                      </a:r>
                      <a:r>
                        <a:rPr lang="en-US" altLang="zh-CN" sz="1400" kern="1200" dirty="0">
                          <a:latin typeface="+mn-lt"/>
                          <a:ea typeface="+mn-ea"/>
                          <a:cs typeface="+mn-ea"/>
                          <a:sym typeface="+mn-lt"/>
                        </a:rPr>
                        <a:t>1000ml</a:t>
                      </a:r>
                      <a:r>
                        <a:rPr lang="zh-CN" altLang="en-US" sz="1400" kern="1200" dirty="0">
                          <a:latin typeface="+mn-lt"/>
                          <a:ea typeface="+mn-ea"/>
                          <a:cs typeface="+mn-ea"/>
                          <a:sym typeface="+mn-lt"/>
                        </a:rPr>
                        <a:t>，</a:t>
                      </a:r>
                      <a:r>
                        <a:rPr lang="zh-CN" altLang="en-US" sz="1400" b="1" kern="1200" dirty="0">
                          <a:solidFill>
                            <a:srgbClr val="FF0000"/>
                          </a:solidFill>
                          <a:latin typeface="+mn-lt"/>
                          <a:ea typeface="+mn-ea"/>
                          <a:cs typeface="+mn-ea"/>
                          <a:sym typeface="+mn-lt"/>
                        </a:rPr>
                        <a:t>儿童为</a:t>
                      </a:r>
                      <a:r>
                        <a:rPr lang="en-US" altLang="zh-CN" sz="1400" b="1" kern="1200" dirty="0">
                          <a:solidFill>
                            <a:srgbClr val="FF0000"/>
                          </a:solidFill>
                          <a:latin typeface="+mn-lt"/>
                          <a:ea typeface="+mn-ea"/>
                          <a:cs typeface="+mn-ea"/>
                          <a:sym typeface="+mn-lt"/>
                        </a:rPr>
                        <a:t>200至500ml。</a:t>
                      </a:r>
                      <a:r>
                        <a:rPr lang="en-US" altLang="zh-CN" sz="1400" b="0" kern="1200" dirty="0">
                          <a:solidFill>
                            <a:schemeClr val="tx1"/>
                          </a:solidFill>
                          <a:latin typeface="+mn-lt"/>
                          <a:ea typeface="+mn-ea"/>
                          <a:cs typeface="+mn-ea"/>
                          <a:sym typeface="+mn-lt"/>
                        </a:rPr>
                        <a:t>成人</a:t>
                      </a:r>
                      <a:r>
                        <a:rPr lang="zh-CN" altLang="en-US" sz="1400" b="0" kern="1200" dirty="0">
                          <a:solidFill>
                            <a:schemeClr val="tx1"/>
                          </a:solidFill>
                          <a:latin typeface="+mn-lt"/>
                          <a:ea typeface="+mn-ea"/>
                          <a:cs typeface="+mn-ea"/>
                          <a:sym typeface="+mn-lt"/>
                        </a:rPr>
                        <a:t>和儿童的给药速度（按葡萄糖计）应为每小时0.5g/kg体重或以下。</a:t>
                      </a:r>
                      <a:endParaRPr lang="zh-CN" altLang="en-US" sz="1400" b="0" dirty="0">
                        <a:solidFill>
                          <a:schemeClr val="tx1"/>
                        </a:solidFill>
                        <a:latin typeface="+mn-lt"/>
                        <a:ea typeface="+mn-ea"/>
                        <a:cs typeface="+mn-ea"/>
                        <a:sym typeface="+mn-lt"/>
                      </a:endParaRPr>
                    </a:p>
                  </a:txBody>
                  <a:tcPr anchor="b">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zh-CN"/>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p>
                  </a:txBody>
                  <a:tcPr anchor="ctr">
                    <a:lnL w="1270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5"/>
                  </a:ext>
                </a:extLst>
              </a:tr>
            </a:tbl>
          </a:graphicData>
        </a:graphic>
      </p:graphicFrame>
      <p:graphicFrame>
        <p:nvGraphicFramePr>
          <p:cNvPr id="18" name="表格 17"/>
          <p:cNvGraphicFramePr/>
          <p:nvPr>
            <p:custDataLst>
              <p:tags r:id="rId4"/>
            </p:custDataLst>
            <p:extLst>
              <p:ext uri="{D42A27DB-BD31-4B8C-83A1-F6EECF244321}">
                <p14:modId xmlns:p14="http://schemas.microsoft.com/office/powerpoint/2010/main" val="3366190015"/>
              </p:ext>
            </p:extLst>
          </p:nvPr>
        </p:nvGraphicFramePr>
        <p:xfrm>
          <a:off x="597620" y="4106006"/>
          <a:ext cx="4540437" cy="1276979"/>
        </p:xfrm>
        <a:graphic>
          <a:graphicData uri="http://schemas.openxmlformats.org/drawingml/2006/table">
            <a:tbl>
              <a:tblPr firstRow="1" bandRow="1">
                <a:tableStyleId>{5C22544A-7EE6-4342-B048-85BDC9FD1C3A}</a:tableStyleId>
              </a:tblPr>
              <a:tblGrid>
                <a:gridCol w="1040208">
                  <a:extLst>
                    <a:ext uri="{9D8B030D-6E8A-4147-A177-3AD203B41FA5}">
                      <a16:colId xmlns:a16="http://schemas.microsoft.com/office/drawing/2014/main" val="20000"/>
                    </a:ext>
                  </a:extLst>
                </a:gridCol>
                <a:gridCol w="3500229">
                  <a:extLst>
                    <a:ext uri="{9D8B030D-6E8A-4147-A177-3AD203B41FA5}">
                      <a16:colId xmlns:a16="http://schemas.microsoft.com/office/drawing/2014/main" val="20001"/>
                    </a:ext>
                  </a:extLst>
                </a:gridCol>
              </a:tblGrid>
              <a:tr h="321758">
                <a:tc>
                  <a:txBody>
                    <a:bodyPr/>
                    <a:lstStyle/>
                    <a:p>
                      <a:pPr algn="ctr">
                        <a:buNone/>
                      </a:pPr>
                      <a:r>
                        <a:rPr lang="zh-CN" altLang="en-US" sz="1100">
                          <a:latin typeface="+mn-lt"/>
                          <a:ea typeface="+mn-ea"/>
                          <a:cs typeface="+mn-ea"/>
                          <a:sym typeface="+mn-lt"/>
                        </a:rPr>
                        <a:t>体重</a:t>
                      </a:r>
                    </a:p>
                  </a:txBody>
                  <a:tcPr anchor="ctr"/>
                </a:tc>
                <a:tc>
                  <a:txBody>
                    <a:bodyPr/>
                    <a:lstStyle/>
                    <a:p>
                      <a:pPr algn="ctr">
                        <a:buNone/>
                      </a:pPr>
                      <a:r>
                        <a:rPr lang="zh-CN" altLang="en-US" sz="1100" dirty="0">
                          <a:latin typeface="+mn-lt"/>
                          <a:ea typeface="+mn-ea"/>
                          <a:cs typeface="+mn-ea"/>
                          <a:sym typeface="+mn-lt"/>
                        </a:rPr>
                        <a:t>日剂量</a:t>
                      </a:r>
                    </a:p>
                  </a:txBody>
                  <a:tcPr anchor="ctr"/>
                </a:tc>
                <a:extLst>
                  <a:ext uri="{0D108BD9-81ED-4DB2-BD59-A6C34878D82A}">
                    <a16:rowId xmlns:a16="http://schemas.microsoft.com/office/drawing/2014/main" val="10000"/>
                  </a:ext>
                </a:extLst>
              </a:tr>
              <a:tr h="318407">
                <a:tc>
                  <a:txBody>
                    <a:bodyPr/>
                    <a:lstStyle/>
                    <a:p>
                      <a:pPr algn="l">
                        <a:buNone/>
                      </a:pPr>
                      <a:r>
                        <a:rPr lang="en-US" altLang="zh-CN" sz="1050" dirty="0">
                          <a:latin typeface="+mn-lt"/>
                          <a:ea typeface="+mn-ea"/>
                          <a:cs typeface="+mn-ea"/>
                          <a:sym typeface="+mn-lt"/>
                        </a:rPr>
                        <a:t>10kg</a:t>
                      </a:r>
                      <a:r>
                        <a:rPr lang="zh-CN" altLang="en-US" sz="1050" dirty="0">
                          <a:latin typeface="+mn-lt"/>
                          <a:ea typeface="+mn-ea"/>
                          <a:cs typeface="+mn-ea"/>
                          <a:sym typeface="+mn-lt"/>
                        </a:rPr>
                        <a:t>及以下</a:t>
                      </a:r>
                    </a:p>
                  </a:txBody>
                  <a:tcPr anchor="ctr"/>
                </a:tc>
                <a:tc>
                  <a:txBody>
                    <a:bodyPr/>
                    <a:lstStyle/>
                    <a:p>
                      <a:pPr algn="l">
                        <a:buNone/>
                      </a:pPr>
                      <a:r>
                        <a:rPr lang="en-US" altLang="zh-CN" sz="1050">
                          <a:latin typeface="+mn-lt"/>
                          <a:ea typeface="+mn-ea"/>
                          <a:cs typeface="+mn-ea"/>
                          <a:sym typeface="+mn-lt"/>
                        </a:rPr>
                        <a:t>100ml/kg</a:t>
                      </a:r>
                    </a:p>
                  </a:txBody>
                  <a:tcPr anchor="ctr"/>
                </a:tc>
                <a:extLst>
                  <a:ext uri="{0D108BD9-81ED-4DB2-BD59-A6C34878D82A}">
                    <a16:rowId xmlns:a16="http://schemas.microsoft.com/office/drawing/2014/main" val="10001"/>
                  </a:ext>
                </a:extLst>
              </a:tr>
              <a:tr h="318407">
                <a:tc>
                  <a:txBody>
                    <a:bodyPr/>
                    <a:lstStyle/>
                    <a:p>
                      <a:pPr algn="l">
                        <a:buNone/>
                      </a:pPr>
                      <a:r>
                        <a:rPr lang="en-US" altLang="zh-CN" sz="1050" dirty="0">
                          <a:latin typeface="+mn-lt"/>
                          <a:ea typeface="+mn-ea"/>
                          <a:cs typeface="+mn-ea"/>
                          <a:sym typeface="+mn-lt"/>
                        </a:rPr>
                        <a:t>11-20kg</a:t>
                      </a:r>
                    </a:p>
                  </a:txBody>
                  <a:tcPr anchor="ctr"/>
                </a:tc>
                <a:tc>
                  <a:txBody>
                    <a:bodyPr/>
                    <a:lstStyle/>
                    <a:p>
                      <a:pPr algn="l">
                        <a:buNone/>
                      </a:pPr>
                      <a:r>
                        <a:rPr lang="en-US" altLang="zh-CN" sz="1050" dirty="0">
                          <a:latin typeface="+mn-lt"/>
                          <a:ea typeface="+mn-ea"/>
                          <a:cs typeface="+mn-ea"/>
                          <a:sym typeface="+mn-lt"/>
                        </a:rPr>
                        <a:t>1000ml+50ml/kg</a:t>
                      </a:r>
                      <a:r>
                        <a:rPr lang="zh-CN" altLang="en-US" sz="1050" dirty="0">
                          <a:latin typeface="+mn-lt"/>
                          <a:ea typeface="+mn-ea"/>
                          <a:cs typeface="+mn-ea"/>
                          <a:sym typeface="+mn-lt"/>
                        </a:rPr>
                        <a:t>×（体重</a:t>
                      </a:r>
                      <a:r>
                        <a:rPr lang="en-US" altLang="zh-CN" sz="1050" dirty="0">
                          <a:latin typeface="+mn-lt"/>
                          <a:ea typeface="+mn-ea"/>
                          <a:cs typeface="+mn-ea"/>
                          <a:sym typeface="+mn-lt"/>
                        </a:rPr>
                        <a:t>-10kg</a:t>
                      </a:r>
                      <a:r>
                        <a:rPr lang="zh-CN" altLang="en-US" sz="1050" dirty="0">
                          <a:latin typeface="+mn-lt"/>
                          <a:ea typeface="+mn-ea"/>
                          <a:cs typeface="+mn-ea"/>
                          <a:sym typeface="+mn-lt"/>
                        </a:rPr>
                        <a:t>）</a:t>
                      </a:r>
                    </a:p>
                  </a:txBody>
                  <a:tcPr anchor="ctr"/>
                </a:tc>
                <a:extLst>
                  <a:ext uri="{0D108BD9-81ED-4DB2-BD59-A6C34878D82A}">
                    <a16:rowId xmlns:a16="http://schemas.microsoft.com/office/drawing/2014/main" val="10002"/>
                  </a:ext>
                </a:extLst>
              </a:tr>
              <a:tr h="318407">
                <a:tc>
                  <a:txBody>
                    <a:bodyPr/>
                    <a:lstStyle/>
                    <a:p>
                      <a:pPr algn="l">
                        <a:buNone/>
                      </a:pPr>
                      <a:r>
                        <a:rPr lang="en-US" altLang="zh-CN" sz="1050" dirty="0">
                          <a:latin typeface="+mn-lt"/>
                          <a:ea typeface="+mn-ea"/>
                          <a:cs typeface="+mn-ea"/>
                          <a:sym typeface="+mn-lt"/>
                        </a:rPr>
                        <a:t>20kg</a:t>
                      </a:r>
                      <a:r>
                        <a:rPr lang="zh-CN" altLang="en-US" sz="1050" dirty="0">
                          <a:latin typeface="+mn-lt"/>
                          <a:ea typeface="+mn-ea"/>
                          <a:cs typeface="+mn-ea"/>
                          <a:sym typeface="+mn-lt"/>
                        </a:rPr>
                        <a:t>以上</a:t>
                      </a:r>
                    </a:p>
                  </a:txBody>
                  <a:tcPr anchor="ctr"/>
                </a:tc>
                <a:tc>
                  <a:txBody>
                    <a:bodyPr/>
                    <a:lstStyle/>
                    <a:p>
                      <a:pPr algn="l">
                        <a:buNone/>
                      </a:pPr>
                      <a:r>
                        <a:rPr lang="en-US" altLang="zh-CN" sz="1050" dirty="0">
                          <a:latin typeface="+mn-lt"/>
                          <a:ea typeface="+mn-ea"/>
                          <a:cs typeface="+mn-ea"/>
                          <a:sym typeface="+mn-lt"/>
                        </a:rPr>
                        <a:t>1500ml+20ml/kg</a:t>
                      </a:r>
                      <a:r>
                        <a:rPr lang="zh-CN" altLang="en-US" sz="1050" dirty="0">
                          <a:latin typeface="+mn-lt"/>
                          <a:ea typeface="+mn-ea"/>
                          <a:cs typeface="+mn-ea"/>
                          <a:sym typeface="+mn-lt"/>
                        </a:rPr>
                        <a:t>×（体重</a:t>
                      </a:r>
                      <a:r>
                        <a:rPr lang="en-US" altLang="zh-CN" sz="1050" dirty="0">
                          <a:latin typeface="+mn-lt"/>
                          <a:ea typeface="+mn-ea"/>
                          <a:cs typeface="+mn-ea"/>
                          <a:sym typeface="+mn-lt"/>
                        </a:rPr>
                        <a:t>-20kg</a:t>
                      </a:r>
                      <a:r>
                        <a:rPr lang="zh-CN" altLang="en-US" sz="1050" dirty="0">
                          <a:latin typeface="+mn-lt"/>
                          <a:ea typeface="+mn-ea"/>
                          <a:cs typeface="+mn-ea"/>
                          <a:sym typeface="+mn-lt"/>
                        </a:rPr>
                        <a:t>）</a:t>
                      </a:r>
                    </a:p>
                  </a:txBody>
                  <a:tcPr anchor="ctr"/>
                </a:tc>
                <a:extLst>
                  <a:ext uri="{0D108BD9-81ED-4DB2-BD59-A6C34878D82A}">
                    <a16:rowId xmlns:a16="http://schemas.microsoft.com/office/drawing/2014/main" val="10003"/>
                  </a:ext>
                </a:extLst>
              </a:tr>
            </a:tbl>
          </a:graphicData>
        </a:graphic>
      </p:graphicFrame>
      <p:sp>
        <p:nvSpPr>
          <p:cNvPr id="22" name="文本框 21"/>
          <p:cNvSpPr txBox="1"/>
          <p:nvPr/>
        </p:nvSpPr>
        <p:spPr>
          <a:xfrm>
            <a:off x="527082" y="3630893"/>
            <a:ext cx="6097772" cy="377026"/>
          </a:xfrm>
          <a:prstGeom prst="rect">
            <a:avLst/>
          </a:prstGeom>
          <a:noFill/>
        </p:spPr>
        <p:txBody>
          <a:bodyPr wrap="square">
            <a:spAutoFit/>
          </a:bodyPr>
          <a:lstStyle/>
          <a:p>
            <a:pPr>
              <a:lnSpc>
                <a:spcPct val="150000"/>
              </a:lnSpc>
            </a:pPr>
            <a:r>
              <a:rPr lang="zh-CN" altLang="en-US" sz="1400" dirty="0">
                <a:ln>
                  <a:noFill/>
                  <a:prstDash val="sysDot"/>
                </a:ln>
                <a:solidFill>
                  <a:srgbClr val="262626"/>
                </a:solidFill>
                <a:cs typeface="+mn-ea"/>
                <a:sym typeface="+mn-lt"/>
              </a:rPr>
              <a:t>下表为儿童维持输液量的一般计算方法：</a:t>
            </a:r>
          </a:p>
        </p:txBody>
      </p:sp>
      <p:sp>
        <p:nvSpPr>
          <p:cNvPr id="24" name="文本框 23"/>
          <p:cNvSpPr txBox="1"/>
          <p:nvPr/>
        </p:nvSpPr>
        <p:spPr>
          <a:xfrm>
            <a:off x="1252583" y="5475696"/>
            <a:ext cx="3818255" cy="261610"/>
          </a:xfrm>
          <a:prstGeom prst="rect">
            <a:avLst/>
          </a:prstGeom>
          <a:noFill/>
        </p:spPr>
        <p:txBody>
          <a:bodyPr wrap="square" anchor="t" anchorCtr="0">
            <a:spAutoFit/>
          </a:bodyPr>
          <a:lstStyle/>
          <a:p>
            <a:pPr lvl="0" indent="400050" algn="l" fontAlgn="auto"/>
            <a:r>
              <a:rPr lang="zh-CN" altLang="zh-CN" sz="1050" kern="100" dirty="0">
                <a:effectLst/>
                <a:cs typeface="+mn-ea"/>
                <a:sym typeface="+mn-lt"/>
              </a:rPr>
              <a:t>剂量可根据患者的年龄、症状、体重等进行调整。</a:t>
            </a:r>
          </a:p>
        </p:txBody>
      </p:sp>
      <p:sp>
        <p:nvSpPr>
          <p:cNvPr id="25" name="文本框 24"/>
          <p:cNvSpPr txBox="1"/>
          <p:nvPr/>
        </p:nvSpPr>
        <p:spPr>
          <a:xfrm>
            <a:off x="527082" y="6644005"/>
            <a:ext cx="7244715" cy="213995"/>
          </a:xfrm>
          <a:prstGeom prst="rect">
            <a:avLst/>
          </a:prstGeom>
          <a:noFill/>
        </p:spPr>
        <p:txBody>
          <a:bodyPr wrap="square" rtlCol="0">
            <a:spAutoFit/>
          </a:bodyPr>
          <a:lstStyle/>
          <a:p>
            <a:r>
              <a:rPr lang="en-US" altLang="zh-CN" sz="800" dirty="0">
                <a:solidFill>
                  <a:schemeClr val="bg1"/>
                </a:solidFill>
                <a:cs typeface="+mn-ea"/>
                <a:sym typeface="+mn-lt"/>
              </a:rPr>
              <a:t>[1]</a:t>
            </a:r>
            <a:r>
              <a:rPr lang="zh-CN" altLang="en-US" sz="800" dirty="0">
                <a:solidFill>
                  <a:schemeClr val="bg1"/>
                </a:solidFill>
                <a:cs typeface="+mn-ea"/>
                <a:sym typeface="+mn-lt"/>
              </a:rPr>
              <a:t>复方醋酸钠葡萄糖注射液说明书</a:t>
            </a:r>
          </a:p>
        </p:txBody>
      </p:sp>
      <p:grpSp>
        <p:nvGrpSpPr>
          <p:cNvPr id="26" name="组合 25"/>
          <p:cNvGrpSpPr/>
          <p:nvPr/>
        </p:nvGrpSpPr>
        <p:grpSpPr>
          <a:xfrm>
            <a:off x="5382491" y="3612306"/>
            <a:ext cx="6224039" cy="2712300"/>
            <a:chOff x="5382491" y="3612306"/>
            <a:chExt cx="6224039" cy="2712300"/>
          </a:xfrm>
        </p:grpSpPr>
        <p:sp>
          <p:nvSpPr>
            <p:cNvPr id="31" name="文本框 30"/>
            <p:cNvSpPr txBox="1"/>
            <p:nvPr>
              <p:custDataLst>
                <p:tags r:id="rId6"/>
              </p:custDataLst>
            </p:nvPr>
          </p:nvSpPr>
          <p:spPr>
            <a:xfrm>
              <a:off x="5434728" y="3612306"/>
              <a:ext cx="6158046" cy="2646301"/>
            </a:xfrm>
            <a:prstGeom prst="rect">
              <a:avLst/>
            </a:prstGeom>
            <a:noFill/>
          </p:spPr>
          <p:txBody>
            <a:bodyPr wrap="square" rtlCol="0">
              <a:noAutofit/>
            </a:bodyPr>
            <a:lstStyle/>
            <a:p>
              <a:pPr algn="just">
                <a:lnSpc>
                  <a:spcPct val="150000"/>
                </a:lnSpc>
              </a:pPr>
              <a:r>
                <a:rPr lang="zh-CN" altLang="en-US" sz="1400" b="1" dirty="0">
                  <a:solidFill>
                    <a:schemeClr val="tx1">
                      <a:lumMod val="75000"/>
                      <a:lumOff val="25000"/>
                    </a:schemeClr>
                  </a:solidFill>
                  <a:cs typeface="+mn-ea"/>
                  <a:sym typeface="+mn-lt"/>
                </a:rPr>
                <a:t>参照药品建议：</a:t>
              </a:r>
              <a:endParaRPr lang="en-US" altLang="zh-CN" sz="1400" b="1" dirty="0">
                <a:solidFill>
                  <a:schemeClr val="tx1">
                    <a:lumMod val="75000"/>
                    <a:lumOff val="25000"/>
                  </a:schemeClr>
                </a:solidFill>
                <a:cs typeface="+mn-ea"/>
                <a:sym typeface="+mn-lt"/>
              </a:endParaRPr>
            </a:p>
            <a:p>
              <a:pPr lvl="0" algn="just">
                <a:lnSpc>
                  <a:spcPct val="150000"/>
                </a:lnSpc>
              </a:pPr>
              <a:r>
                <a:rPr lang="zh-CN" altLang="en-US" sz="1400" b="1" dirty="0">
                  <a:solidFill>
                    <a:schemeClr val="accent1"/>
                  </a:solidFill>
                  <a:cs typeface="+mn-ea"/>
                  <a:sym typeface="+mn-lt"/>
                </a:rPr>
                <a:t>复方乳酸钠葡萄糖注射液</a:t>
              </a:r>
              <a:endParaRPr lang="en-US" altLang="zh-CN" sz="1200" b="1" dirty="0">
                <a:solidFill>
                  <a:schemeClr val="accent1"/>
                </a:solidFill>
                <a:cs typeface="+mn-ea"/>
                <a:sym typeface="+mn-lt"/>
              </a:endParaRPr>
            </a:p>
            <a:p>
              <a:pPr algn="just">
                <a:lnSpc>
                  <a:spcPct val="150000"/>
                </a:lnSpc>
              </a:pPr>
              <a:r>
                <a:rPr lang="zh-CN" altLang="en-US" sz="1400" b="1" dirty="0">
                  <a:cs typeface="+mn-ea"/>
                  <a:sym typeface="+mn-lt"/>
                </a:rPr>
                <a:t>与参照药品或已上市的同类药品相比的优势： </a:t>
              </a:r>
              <a:endParaRPr lang="en-US" altLang="zh-CN" sz="1400" b="1" dirty="0">
                <a:cs typeface="+mn-ea"/>
                <a:sym typeface="+mn-lt"/>
              </a:endParaRPr>
            </a:p>
            <a:p>
              <a:pPr marL="285750" indent="-285750" algn="just">
                <a:lnSpc>
                  <a:spcPct val="150000"/>
                </a:lnSpc>
                <a:buClr>
                  <a:srgbClr val="E46D1C"/>
                </a:buClr>
                <a:buFont typeface="Arial" panose="020B0604020202020204" pitchFamily="34" charset="0"/>
                <a:buChar char="•"/>
              </a:pPr>
              <a:r>
                <a:rPr lang="zh-CN" altLang="en-US" sz="1400" dirty="0">
                  <a:highlight>
                    <a:srgbClr val="000000">
                      <a:alpha val="0"/>
                    </a:srgbClr>
                  </a:highlight>
                  <a:cs typeface="+mn-ea"/>
                  <a:sym typeface="+mn-lt"/>
                </a:rPr>
                <a:t>明确的儿童用法用量。</a:t>
              </a:r>
            </a:p>
            <a:p>
              <a:pPr marL="285750" indent="-285750" algn="just">
                <a:lnSpc>
                  <a:spcPct val="150000"/>
                </a:lnSpc>
                <a:buClr>
                  <a:srgbClr val="E46D1C"/>
                </a:buClr>
                <a:buFont typeface="Arial" panose="020B0604020202020204" pitchFamily="34" charset="0"/>
                <a:buChar char="•"/>
              </a:pPr>
              <a:r>
                <a:rPr lang="zh-CN" altLang="en-US" sz="1400" dirty="0">
                  <a:highlight>
                    <a:srgbClr val="000000">
                      <a:alpha val="0"/>
                    </a:srgbClr>
                  </a:highlight>
                  <a:cs typeface="+mn-ea"/>
                  <a:sym typeface="+mn-lt"/>
                </a:rPr>
                <a:t>醋酸代替乳酸，代谢不依赖肝脏，肝脏负担较小，代谢速度快。</a:t>
              </a:r>
            </a:p>
            <a:p>
              <a:pPr marL="285750" indent="-285750" algn="just">
                <a:lnSpc>
                  <a:spcPct val="150000"/>
                </a:lnSpc>
                <a:buClr>
                  <a:srgbClr val="E46D1C"/>
                </a:buClr>
                <a:buFont typeface="Arial" panose="020B0604020202020204" pitchFamily="34" charset="0"/>
                <a:buChar char="•"/>
              </a:pPr>
              <a:r>
                <a:rPr lang="zh-CN" altLang="en-US" sz="1400" dirty="0">
                  <a:highlight>
                    <a:srgbClr val="000000">
                      <a:alpha val="0"/>
                    </a:srgbClr>
                  </a:highlight>
                  <a:cs typeface="+mn-ea"/>
                  <a:sym typeface="+mn-lt"/>
                </a:rPr>
                <a:t>电解质配方更全面。</a:t>
              </a:r>
              <a:endParaRPr lang="en-US" altLang="zh-CN" sz="1400" dirty="0">
                <a:highlight>
                  <a:srgbClr val="000000">
                    <a:alpha val="0"/>
                  </a:srgbClr>
                </a:highlight>
                <a:cs typeface="+mn-ea"/>
                <a:sym typeface="+mn-lt"/>
              </a:endParaRPr>
            </a:p>
            <a:p>
              <a:pPr marL="285750" indent="-285750" algn="just">
                <a:lnSpc>
                  <a:spcPct val="150000"/>
                </a:lnSpc>
                <a:buClr>
                  <a:srgbClr val="E46D1C"/>
                </a:buClr>
                <a:buFont typeface="Arial" panose="020B0604020202020204" pitchFamily="34" charset="0"/>
                <a:buChar char="•"/>
              </a:pPr>
              <a:endParaRPr lang="en-US" altLang="zh-CN" sz="1400" dirty="0">
                <a:highlight>
                  <a:srgbClr val="000000">
                    <a:alpha val="0"/>
                  </a:srgbClr>
                </a:highlight>
                <a:cs typeface="+mn-ea"/>
                <a:sym typeface="+mn-lt"/>
              </a:endParaRPr>
            </a:p>
          </p:txBody>
        </p:sp>
        <p:sp>
          <p:nvSpPr>
            <p:cNvPr id="32" name="矩形 31"/>
            <p:cNvSpPr/>
            <p:nvPr>
              <p:custDataLst>
                <p:tags r:id="rId7"/>
              </p:custDataLst>
            </p:nvPr>
          </p:nvSpPr>
          <p:spPr>
            <a:xfrm>
              <a:off x="5382491" y="3640229"/>
              <a:ext cx="6224039" cy="2684377"/>
            </a:xfrm>
            <a:prstGeom prst="rect">
              <a:avLst/>
            </a:prstGeom>
            <a:noFill/>
            <a:ln w="15875">
              <a:solidFill>
                <a:srgbClr val="96B7B6"/>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3" name="矩形 32"/>
          <p:cNvSpPr/>
          <p:nvPr>
            <p:custDataLst>
              <p:tags r:id="rId5"/>
            </p:custDataLst>
          </p:nvPr>
        </p:nvSpPr>
        <p:spPr>
          <a:xfrm>
            <a:off x="585470" y="3640229"/>
            <a:ext cx="4667014" cy="2684377"/>
          </a:xfrm>
          <a:prstGeom prst="rect">
            <a:avLst/>
          </a:prstGeom>
          <a:noFill/>
          <a:ln w="15875">
            <a:solidFill>
              <a:srgbClr val="96B7B6"/>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a:xfrm>
            <a:off x="680771" y="564980"/>
            <a:ext cx="4813123" cy="525785"/>
          </a:xfrm>
        </p:spPr>
        <p:txBody>
          <a:bodyPr>
            <a:spAutoFit/>
          </a:bodyPr>
          <a:lstStyle/>
          <a:p>
            <a:r>
              <a:rPr lang="en-US" altLang="zh-CN" dirty="0">
                <a:latin typeface="+mn-lt"/>
                <a:ea typeface="+mn-ea"/>
                <a:cs typeface="+mn-ea"/>
                <a:sym typeface="+mn-lt"/>
              </a:rPr>
              <a:t>01 </a:t>
            </a:r>
            <a:r>
              <a:rPr lang="zh-CN" altLang="en-US" dirty="0">
                <a:latin typeface="+mn-lt"/>
                <a:ea typeface="+mn-ea"/>
                <a:cs typeface="+mn-ea"/>
                <a:sym typeface="+mn-lt"/>
              </a:rPr>
              <a:t>基本信息</a:t>
            </a:r>
          </a:p>
        </p:txBody>
      </p:sp>
      <p:sp>
        <p:nvSpPr>
          <p:cNvPr id="2" name="矩形: 圆角 1"/>
          <p:cNvSpPr/>
          <p:nvPr>
            <p:custDataLst>
              <p:tags r:id="rId3"/>
            </p:custDataLst>
          </p:nvPr>
        </p:nvSpPr>
        <p:spPr>
          <a:xfrm>
            <a:off x="545985" y="1270885"/>
            <a:ext cx="11140095" cy="2158115"/>
          </a:xfrm>
          <a:prstGeom prst="roundRect">
            <a:avLst>
              <a:gd name="adj" fmla="val 6347"/>
            </a:avLst>
          </a:prstGeom>
          <a:gradFill flip="none" rotWithShape="1">
            <a:gsLst>
              <a:gs pos="0">
                <a:schemeClr val="accent4">
                  <a:lumMod val="20000"/>
                  <a:lumOff val="80000"/>
                  <a:alpha val="20000"/>
                </a:schemeClr>
              </a:gs>
              <a:gs pos="100000">
                <a:schemeClr val="bg1">
                  <a:alpha val="0"/>
                </a:schemeClr>
              </a:gs>
            </a:gsLst>
            <a:path path="circle">
              <a:fillToRect l="100000" t="100000"/>
            </a:path>
            <a:tileRect r="-100000" b="-100000"/>
          </a:gradFill>
          <a:ln w="15875">
            <a:solidFill>
              <a:schemeClr val="accent1"/>
            </a:solidFill>
          </a:ln>
          <a:effectLst>
            <a:outerShdw blurRad="279400" dist="228600" dir="2700000" algn="tl" rotWithShape="0">
              <a:schemeClr val="accent4">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42095" tIns="640080" rIns="342095" bIns="488315" rtlCol="0" anchor="ctr">
            <a:noAutofit/>
          </a:bodyPr>
          <a:lstStyle/>
          <a:p>
            <a:pPr algn="ctr">
              <a:lnSpc>
                <a:spcPct val="150000"/>
              </a:lnSpc>
              <a:buNone/>
            </a:pPr>
            <a:endParaRPr lang="en-US" altLang="zh-CN" sz="1800" dirty="0">
              <a:cs typeface="+mn-ea"/>
              <a:sym typeface="+mn-lt"/>
            </a:endParaRPr>
          </a:p>
        </p:txBody>
      </p:sp>
      <p:grpSp>
        <p:nvGrpSpPr>
          <p:cNvPr id="50" name="组合 49"/>
          <p:cNvGrpSpPr/>
          <p:nvPr>
            <p:custDataLst>
              <p:tags r:id="rId4"/>
            </p:custDataLst>
          </p:nvPr>
        </p:nvGrpSpPr>
        <p:grpSpPr>
          <a:xfrm>
            <a:off x="4093702" y="1174581"/>
            <a:ext cx="4191286" cy="420830"/>
            <a:chOff x="3484349" y="1160793"/>
            <a:chExt cx="4191286" cy="459163"/>
          </a:xfrm>
        </p:grpSpPr>
        <p:sp>
          <p:nvSpPr>
            <p:cNvPr id="3" name="任意多边形: 形状 2"/>
            <p:cNvSpPr/>
            <p:nvPr>
              <p:custDataLst>
                <p:tags r:id="rId10"/>
              </p:custDataLst>
            </p:nvPr>
          </p:nvSpPr>
          <p:spPr>
            <a:xfrm>
              <a:off x="3653259" y="1160794"/>
              <a:ext cx="3854378" cy="45916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solidFill>
              <a:schemeClr val="accent1"/>
            </a:solidFill>
            <a:ln>
              <a:solidFill>
                <a:schemeClr val="accent1"/>
              </a:solidFill>
            </a:ln>
            <a:effectLst>
              <a:outerShdw blurRad="101600" dist="76200" dir="2700000" algn="tl" rotWithShape="0">
                <a:schemeClr val="accent4">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spcBef>
                  <a:spcPct val="0"/>
                </a:spcBef>
                <a:spcAft>
                  <a:spcPct val="0"/>
                </a:spcAft>
              </a:pPr>
              <a:r>
                <a:rPr lang="zh-CN" altLang="en-US" b="1" dirty="0">
                  <a:solidFill>
                    <a:schemeClr val="lt1">
                      <a:lumMod val="100000"/>
                    </a:schemeClr>
                  </a:solidFill>
                  <a:uFillTx/>
                  <a:cs typeface="+mn-ea"/>
                  <a:sym typeface="+mn-lt"/>
                </a:rPr>
                <a:t>弥补未满足的治疗需求情况</a:t>
              </a:r>
            </a:p>
          </p:txBody>
        </p:sp>
        <p:sp>
          <p:nvSpPr>
            <p:cNvPr id="4" name="等腰三角形 3"/>
            <p:cNvSpPr/>
            <p:nvPr>
              <p:custDataLst>
                <p:tags r:id="rId11"/>
              </p:custDataLst>
            </p:nvPr>
          </p:nvSpPr>
          <p:spPr>
            <a:xfrm>
              <a:off x="3484349" y="1160793"/>
              <a:ext cx="168561" cy="120119"/>
            </a:xfrm>
            <a:prstGeom prst="triangle">
              <a:avLst>
                <a:gd name="adj" fmla="val 10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等腰三角形 4"/>
            <p:cNvSpPr/>
            <p:nvPr>
              <p:custDataLst>
                <p:tags r:id="rId12"/>
              </p:custDataLst>
            </p:nvPr>
          </p:nvSpPr>
          <p:spPr>
            <a:xfrm flipH="1">
              <a:off x="7507074" y="1160793"/>
              <a:ext cx="168561" cy="120119"/>
            </a:xfrm>
            <a:prstGeom prst="triangle">
              <a:avLst>
                <a:gd name="adj" fmla="val 10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2" name="ïSliḍè"/>
          <p:cNvSpPr txBox="1"/>
          <p:nvPr/>
        </p:nvSpPr>
        <p:spPr bwMode="auto">
          <a:xfrm>
            <a:off x="545984" y="1500768"/>
            <a:ext cx="10705688" cy="119541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Bef>
                <a:spcPct val="0"/>
              </a:spcBef>
              <a:buAutoNum type="arabicPeriod"/>
              <a:defRPr/>
            </a:pPr>
            <a:r>
              <a:rPr kumimoji="0" lang="zh-CN" altLang="en-US" sz="1400" b="1" i="0" u="none" strike="noStrike" kern="1200" cap="none" spc="0" normalizeH="0" baseline="0" noProof="0" dirty="0">
                <a:ln>
                  <a:noFill/>
                </a:ln>
                <a:solidFill>
                  <a:schemeClr val="accent1"/>
                </a:solidFill>
                <a:effectLst/>
                <a:uLnTx/>
                <a:uFillTx/>
                <a:cs typeface="+mn-ea"/>
                <a:sym typeface="+mn-lt"/>
              </a:rPr>
              <a:t>参照产品</a:t>
            </a:r>
            <a:r>
              <a:rPr kumimoji="0" lang="zh-CN" altLang="en-US" sz="1400" i="0" u="none" strike="noStrike" kern="1200" cap="none" spc="0" normalizeH="0" baseline="0" noProof="0" dirty="0">
                <a:ln>
                  <a:noFill/>
                </a:ln>
                <a:effectLst/>
                <a:highlight>
                  <a:srgbClr val="000000">
                    <a:alpha val="0"/>
                  </a:srgbClr>
                </a:highlight>
                <a:uLnTx/>
                <a:uFillTx/>
                <a:cs typeface="+mn-ea"/>
                <a:sym typeface="+mn-lt"/>
              </a:rPr>
              <a:t>（复方乳酸钠葡萄糖注射液）规格为</a:t>
            </a:r>
            <a:r>
              <a:rPr lang="en-US" altLang="zh-CN" sz="1400" dirty="0">
                <a:highlight>
                  <a:srgbClr val="000000">
                    <a:alpha val="0"/>
                  </a:srgbClr>
                </a:highlight>
                <a:cs typeface="+mn-ea"/>
                <a:sym typeface="+mn-lt"/>
              </a:rPr>
              <a:t>500ml</a:t>
            </a:r>
            <a:r>
              <a:rPr lang="zh-CN" altLang="en-US" sz="1400" dirty="0">
                <a:highlight>
                  <a:srgbClr val="000000">
                    <a:alpha val="0"/>
                  </a:srgbClr>
                </a:highlight>
                <a:cs typeface="+mn-ea"/>
                <a:sym typeface="+mn-lt"/>
              </a:rPr>
              <a:t>及</a:t>
            </a:r>
            <a:r>
              <a:rPr lang="en-US" altLang="zh-CN" sz="1400" dirty="0">
                <a:highlight>
                  <a:srgbClr val="000000">
                    <a:alpha val="0"/>
                  </a:srgbClr>
                </a:highlight>
                <a:cs typeface="+mn-ea"/>
                <a:sym typeface="+mn-lt"/>
              </a:rPr>
              <a:t>1000ml</a:t>
            </a:r>
            <a:r>
              <a:rPr lang="zh-CN" altLang="en-US" sz="1400" dirty="0">
                <a:highlight>
                  <a:srgbClr val="000000">
                    <a:alpha val="0"/>
                  </a:srgbClr>
                </a:highlight>
                <a:cs typeface="+mn-ea"/>
                <a:sym typeface="+mn-lt"/>
              </a:rPr>
              <a:t>，</a:t>
            </a:r>
            <a:r>
              <a:rPr lang="zh-CN" altLang="en-US" sz="1400" b="1" noProof="0" dirty="0">
                <a:ln>
                  <a:noFill/>
                </a:ln>
                <a:solidFill>
                  <a:schemeClr val="accent1"/>
                </a:solidFill>
                <a:effectLst/>
                <a:uLnTx/>
                <a:uFillTx/>
                <a:cs typeface="+mn-ea"/>
                <a:sym typeface="+mn-lt"/>
              </a:rPr>
              <a:t>无明确儿童用法用量</a:t>
            </a:r>
            <a:r>
              <a:rPr lang="zh-CN" altLang="en-US" sz="1400" dirty="0">
                <a:highlight>
                  <a:srgbClr val="000000">
                    <a:alpha val="0"/>
                  </a:srgbClr>
                </a:highlight>
                <a:cs typeface="+mn-ea"/>
                <a:sym typeface="+mn-lt"/>
              </a:rPr>
              <a:t>；本品有明确儿童用法用量，且有</a:t>
            </a:r>
            <a:r>
              <a:rPr lang="en-US" altLang="zh-CN" sz="1400" dirty="0">
                <a:highlight>
                  <a:srgbClr val="000000">
                    <a:alpha val="0"/>
                  </a:srgbClr>
                </a:highlight>
                <a:cs typeface="+mn-ea"/>
                <a:sym typeface="+mn-lt"/>
              </a:rPr>
              <a:t>200ml</a:t>
            </a:r>
            <a:r>
              <a:rPr lang="zh-CN" altLang="en-US" sz="1400" dirty="0">
                <a:highlight>
                  <a:srgbClr val="000000">
                    <a:alpha val="0"/>
                  </a:srgbClr>
                </a:highlight>
                <a:cs typeface="+mn-ea"/>
                <a:sym typeface="+mn-lt"/>
              </a:rPr>
              <a:t>规格，</a:t>
            </a:r>
            <a:r>
              <a:rPr lang="zh-CN" altLang="en-US" sz="1400" b="1" noProof="0" dirty="0">
                <a:ln>
                  <a:noFill/>
                </a:ln>
                <a:solidFill>
                  <a:schemeClr val="accent1"/>
                </a:solidFill>
                <a:effectLst/>
                <a:uLnTx/>
                <a:uFillTx/>
                <a:cs typeface="+mn-ea"/>
                <a:sym typeface="+mn-lt"/>
              </a:rPr>
              <a:t>可有效满足儿童液体治疗对小规格产品的需求</a:t>
            </a:r>
            <a:r>
              <a:rPr lang="zh-CN" altLang="en-US" sz="1400" dirty="0">
                <a:highlight>
                  <a:srgbClr val="000000">
                    <a:alpha val="0"/>
                  </a:srgbClr>
                </a:highlight>
                <a:cs typeface="+mn-ea"/>
                <a:sym typeface="+mn-lt"/>
              </a:rPr>
              <a:t>。</a:t>
            </a:r>
          </a:p>
          <a:p>
            <a:pPr marL="0" marR="0" lvl="0" indent="0" defTabSz="914400" rtl="0" eaLnBrk="1" fontAlgn="auto" latinLnBrk="0" hangingPunct="1">
              <a:lnSpc>
                <a:spcPct val="150000"/>
              </a:lnSpc>
              <a:spcBef>
                <a:spcPct val="0"/>
              </a:spcBef>
              <a:spcAft>
                <a:spcPts val="0"/>
              </a:spcAft>
              <a:buClrTx/>
              <a:buSzTx/>
              <a:buFontTx/>
              <a:buNone/>
              <a:defRPr/>
            </a:pPr>
            <a:endParaRPr kumimoji="0" lang="zh-CN" altLang="en-US" sz="1400" b="1" i="0" u="none" strike="noStrike" kern="1200" cap="none" spc="0" normalizeH="0" baseline="0" noProof="0" dirty="0">
              <a:ln>
                <a:noFill/>
              </a:ln>
              <a:solidFill>
                <a:schemeClr val="tx1">
                  <a:lumMod val="65000"/>
                  <a:lumOff val="35000"/>
                </a:schemeClr>
              </a:solidFill>
              <a:effectLst/>
              <a:highlight>
                <a:srgbClr val="000000">
                  <a:alpha val="0"/>
                </a:srgbClr>
              </a:highlight>
              <a:uLnTx/>
              <a:uFillTx/>
              <a:cs typeface="+mn-ea"/>
              <a:sym typeface="+mn-lt"/>
            </a:endParaRPr>
          </a:p>
        </p:txBody>
      </p:sp>
      <p:sp>
        <p:nvSpPr>
          <p:cNvPr id="53" name="ïSliḍè"/>
          <p:cNvSpPr txBox="1"/>
          <p:nvPr/>
        </p:nvSpPr>
        <p:spPr bwMode="auto">
          <a:xfrm>
            <a:off x="545983" y="2208563"/>
            <a:ext cx="11120064" cy="1195412"/>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Bef>
                <a:spcPct val="0"/>
              </a:spcBef>
              <a:buFont typeface="+mj-lt"/>
              <a:buAutoNum type="arabicPeriod" startAt="2"/>
              <a:defRPr/>
            </a:pPr>
            <a:r>
              <a:rPr kumimoji="0" lang="zh-CN" altLang="en-US" sz="1400" b="1" i="0" u="none" strike="noStrike" kern="1200" cap="none" spc="0" normalizeH="0" baseline="0" noProof="0" dirty="0">
                <a:ln>
                  <a:noFill/>
                </a:ln>
                <a:solidFill>
                  <a:schemeClr val="accent1"/>
                </a:solidFill>
                <a:effectLst/>
                <a:uLnTx/>
                <a:uFillTx/>
                <a:cs typeface="+mn-ea"/>
                <a:sym typeface="+mn-lt"/>
              </a:rPr>
              <a:t>参照产品</a:t>
            </a:r>
            <a:r>
              <a:rPr kumimoji="0" lang="zh-CN" altLang="en-US" sz="1400" i="0" u="none" strike="noStrike" kern="1200" cap="none" spc="0" normalizeH="0" baseline="0" noProof="0" dirty="0">
                <a:ln>
                  <a:noFill/>
                </a:ln>
                <a:effectLst/>
                <a:highlight>
                  <a:srgbClr val="000000">
                    <a:alpha val="0"/>
                  </a:srgbClr>
                </a:highlight>
                <a:uLnTx/>
                <a:uFillTx/>
                <a:cs typeface="+mn-ea"/>
                <a:sym typeface="+mn-lt"/>
              </a:rPr>
              <a:t>（复方乳酸钠葡萄糖注射液）缓冲盐为乳酸钠，乳酸代谢高度依赖肝脏，</a:t>
            </a:r>
            <a:r>
              <a:rPr kumimoji="0" lang="zh-CN" altLang="en-US" sz="1400" b="1" i="0" u="none" strike="noStrike" kern="1200" cap="none" spc="0" normalizeH="0" baseline="0" noProof="0" dirty="0">
                <a:ln>
                  <a:noFill/>
                </a:ln>
                <a:solidFill>
                  <a:schemeClr val="accent1"/>
                </a:solidFill>
                <a:effectLst/>
                <a:uLnTx/>
                <a:uFillTx/>
                <a:cs typeface="+mn-ea"/>
                <a:sym typeface="+mn-lt"/>
              </a:rPr>
              <a:t>增加肝脏负担</a:t>
            </a:r>
            <a:r>
              <a:rPr lang="zh-CN" altLang="en-US" sz="1400" dirty="0">
                <a:solidFill>
                  <a:schemeClr val="accent1"/>
                </a:solidFill>
                <a:highlight>
                  <a:srgbClr val="000000">
                    <a:alpha val="0"/>
                  </a:srgbClr>
                </a:highlight>
                <a:cs typeface="+mn-ea"/>
                <a:sym typeface="+mn-lt"/>
              </a:rPr>
              <a:t>；</a:t>
            </a:r>
            <a:r>
              <a:rPr lang="zh-CN" altLang="en-US" sz="1400" dirty="0">
                <a:highlight>
                  <a:srgbClr val="000000">
                    <a:alpha val="0"/>
                  </a:srgbClr>
                </a:highlight>
                <a:cs typeface="+mn-ea"/>
                <a:sym typeface="+mn-lt"/>
              </a:rPr>
              <a:t>本品缓冲盐为醋酸钠，代谢不依赖肝脏，代谢速度快，对肝脏负担较小，</a:t>
            </a:r>
            <a:r>
              <a:rPr lang="zh-CN" altLang="en-US" sz="1400" dirty="0">
                <a:cs typeface="+mn-ea"/>
                <a:sym typeface="+mn-lt"/>
              </a:rPr>
              <a:t>可满足</a:t>
            </a:r>
            <a:r>
              <a:rPr lang="zh-CN" altLang="en-US" sz="1400" b="1" noProof="0" dirty="0">
                <a:ln>
                  <a:noFill/>
                </a:ln>
                <a:solidFill>
                  <a:schemeClr val="accent1"/>
                </a:solidFill>
                <a:effectLst/>
                <a:uLnTx/>
                <a:uFillTx/>
                <a:cs typeface="+mn-ea"/>
                <a:sym typeface="+mn-lt"/>
              </a:rPr>
              <a:t>儿童及肝功能不全患者安全补液的需求</a:t>
            </a:r>
            <a:r>
              <a:rPr lang="zh-CN" altLang="en-US" sz="1400" dirty="0">
                <a:cs typeface="+mn-ea"/>
                <a:sym typeface="+mn-lt"/>
              </a:rPr>
              <a:t>。</a:t>
            </a:r>
            <a:endParaRPr lang="zh-CN" altLang="en-US" sz="1400" dirty="0">
              <a:solidFill>
                <a:schemeClr val="tx1">
                  <a:lumMod val="65000"/>
                  <a:lumOff val="35000"/>
                </a:schemeClr>
              </a:solidFill>
              <a:cs typeface="+mn-ea"/>
              <a:sym typeface="+mn-lt"/>
            </a:endParaRPr>
          </a:p>
        </p:txBody>
      </p:sp>
      <p:sp>
        <p:nvSpPr>
          <p:cNvPr id="54" name="矩形: 圆角 53"/>
          <p:cNvSpPr/>
          <p:nvPr>
            <p:custDataLst>
              <p:tags r:id="rId5"/>
            </p:custDataLst>
          </p:nvPr>
        </p:nvSpPr>
        <p:spPr>
          <a:xfrm>
            <a:off x="515936" y="3826897"/>
            <a:ext cx="11140095" cy="2338953"/>
          </a:xfrm>
          <a:prstGeom prst="roundRect">
            <a:avLst>
              <a:gd name="adj" fmla="val 6347"/>
            </a:avLst>
          </a:prstGeom>
          <a:gradFill flip="none" rotWithShape="1">
            <a:gsLst>
              <a:gs pos="0">
                <a:schemeClr val="accent4">
                  <a:lumMod val="20000"/>
                  <a:lumOff val="80000"/>
                  <a:alpha val="20000"/>
                </a:schemeClr>
              </a:gs>
              <a:gs pos="100000">
                <a:schemeClr val="bg1">
                  <a:alpha val="0"/>
                </a:schemeClr>
              </a:gs>
            </a:gsLst>
            <a:path path="circle">
              <a:fillToRect l="100000" t="100000"/>
            </a:path>
            <a:tileRect r="-100000" b="-100000"/>
          </a:gradFill>
          <a:ln w="15875">
            <a:solidFill>
              <a:schemeClr val="accent1"/>
            </a:solidFill>
          </a:ln>
          <a:effectLst>
            <a:outerShdw blurRad="279400" dist="228600" dir="2700000" algn="tl" rotWithShape="0">
              <a:schemeClr val="accent4">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342095" tIns="640080" rIns="342095" bIns="488315" rtlCol="0" anchor="ctr">
            <a:noAutofit/>
          </a:bodyPr>
          <a:lstStyle/>
          <a:p>
            <a:pPr algn="ctr">
              <a:lnSpc>
                <a:spcPct val="150000"/>
              </a:lnSpc>
              <a:buNone/>
            </a:pPr>
            <a:endParaRPr lang="en-US" altLang="zh-CN" sz="1800" dirty="0">
              <a:cs typeface="+mn-ea"/>
              <a:sym typeface="+mn-lt"/>
            </a:endParaRPr>
          </a:p>
        </p:txBody>
      </p:sp>
      <p:grpSp>
        <p:nvGrpSpPr>
          <p:cNvPr id="55" name="组合 54"/>
          <p:cNvGrpSpPr/>
          <p:nvPr>
            <p:custDataLst>
              <p:tags r:id="rId6"/>
            </p:custDataLst>
          </p:nvPr>
        </p:nvGrpSpPr>
        <p:grpSpPr>
          <a:xfrm>
            <a:off x="4093702" y="3704310"/>
            <a:ext cx="4191286" cy="420830"/>
            <a:chOff x="3484349" y="1160793"/>
            <a:chExt cx="4191286" cy="459163"/>
          </a:xfrm>
        </p:grpSpPr>
        <p:sp>
          <p:nvSpPr>
            <p:cNvPr id="56" name="任意多边形: 形状 55"/>
            <p:cNvSpPr/>
            <p:nvPr>
              <p:custDataLst>
                <p:tags r:id="rId7"/>
              </p:custDataLst>
            </p:nvPr>
          </p:nvSpPr>
          <p:spPr>
            <a:xfrm>
              <a:off x="3653259" y="1160794"/>
              <a:ext cx="3854378" cy="459162"/>
            </a:xfrm>
            <a:custGeom>
              <a:avLst/>
              <a:gdLst>
                <a:gd name="connsiteX0" fmla="*/ 1 w 2523509"/>
                <a:gd name="connsiteY0" fmla="*/ 0 h 489935"/>
                <a:gd name="connsiteX1" fmla="*/ 2523508 w 2523509"/>
                <a:gd name="connsiteY1" fmla="*/ 0 h 489935"/>
                <a:gd name="connsiteX2" fmla="*/ 2523508 w 2523509"/>
                <a:gd name="connsiteY2" fmla="*/ 193313 h 489935"/>
                <a:gd name="connsiteX3" fmla="*/ 2523508 w 2523509"/>
                <a:gd name="connsiteY3" fmla="*/ 240238 h 489935"/>
                <a:gd name="connsiteX4" fmla="*/ 2523509 w 2523509"/>
                <a:gd name="connsiteY4" fmla="*/ 240238 h 489935"/>
                <a:gd name="connsiteX5" fmla="*/ 2523508 w 2523509"/>
                <a:gd name="connsiteY5" fmla="*/ 240243 h 489935"/>
                <a:gd name="connsiteX6" fmla="*/ 2523508 w 2523509"/>
                <a:gd name="connsiteY6" fmla="*/ 249696 h 489935"/>
                <a:gd name="connsiteX7" fmla="*/ 2523508 w 2523509"/>
                <a:gd name="connsiteY7" fmla="*/ 324846 h 489935"/>
                <a:gd name="connsiteX8" fmla="*/ 2358419 w 2523509"/>
                <a:gd name="connsiteY8" fmla="*/ 489935 h 489935"/>
                <a:gd name="connsiteX9" fmla="*/ 2273812 w 2523509"/>
                <a:gd name="connsiteY9" fmla="*/ 489935 h 489935"/>
                <a:gd name="connsiteX10" fmla="*/ 249699 w 2523509"/>
                <a:gd name="connsiteY10" fmla="*/ 489935 h 489935"/>
                <a:gd name="connsiteX11" fmla="*/ 165089 w 2523509"/>
                <a:gd name="connsiteY11" fmla="*/ 489935 h 489935"/>
                <a:gd name="connsiteX12" fmla="*/ 0 w 2523509"/>
                <a:gd name="connsiteY12" fmla="*/ 324846 h 489935"/>
                <a:gd name="connsiteX13" fmla="*/ 0 w 2523509"/>
                <a:gd name="connsiteY13" fmla="*/ 193313 h 489935"/>
                <a:gd name="connsiteX14" fmla="*/ 1 w 2523509"/>
                <a:gd name="connsiteY14" fmla="*/ 193308 h 489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23509" h="489935">
                  <a:moveTo>
                    <a:pt x="1" y="0"/>
                  </a:moveTo>
                  <a:lnTo>
                    <a:pt x="2523508" y="0"/>
                  </a:lnTo>
                  <a:lnTo>
                    <a:pt x="2523508" y="193313"/>
                  </a:lnTo>
                  <a:lnTo>
                    <a:pt x="2523508" y="240238"/>
                  </a:lnTo>
                  <a:lnTo>
                    <a:pt x="2523509" y="240238"/>
                  </a:lnTo>
                  <a:lnTo>
                    <a:pt x="2523508" y="240243"/>
                  </a:lnTo>
                  <a:lnTo>
                    <a:pt x="2523508" y="249696"/>
                  </a:lnTo>
                  <a:lnTo>
                    <a:pt x="2523508" y="324846"/>
                  </a:lnTo>
                  <a:cubicBezTo>
                    <a:pt x="2523508" y="416022"/>
                    <a:pt x="2449595" y="489935"/>
                    <a:pt x="2358419" y="489935"/>
                  </a:cubicBezTo>
                  <a:lnTo>
                    <a:pt x="2273812" y="489935"/>
                  </a:lnTo>
                  <a:lnTo>
                    <a:pt x="249699" y="489935"/>
                  </a:lnTo>
                  <a:lnTo>
                    <a:pt x="165089" y="489935"/>
                  </a:lnTo>
                  <a:cubicBezTo>
                    <a:pt x="73913" y="489935"/>
                    <a:pt x="0" y="416022"/>
                    <a:pt x="0" y="324846"/>
                  </a:cubicBezTo>
                  <a:lnTo>
                    <a:pt x="0" y="193313"/>
                  </a:lnTo>
                  <a:lnTo>
                    <a:pt x="1" y="193308"/>
                  </a:lnTo>
                  <a:close/>
                </a:path>
              </a:pathLst>
            </a:custGeom>
            <a:solidFill>
              <a:schemeClr val="accent1"/>
            </a:solidFill>
            <a:ln>
              <a:solidFill>
                <a:schemeClr val="accent1"/>
              </a:solidFill>
            </a:ln>
            <a:effectLst>
              <a:outerShdw blurRad="101600" dist="76200" dir="2700000" algn="tl" rotWithShape="0">
                <a:schemeClr val="accent4">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spcBef>
                  <a:spcPct val="0"/>
                </a:spcBef>
                <a:spcAft>
                  <a:spcPct val="0"/>
                </a:spcAft>
              </a:pPr>
              <a:r>
                <a:rPr lang="zh-CN" altLang="en-US" b="1" dirty="0">
                  <a:solidFill>
                    <a:schemeClr val="lt1">
                      <a:lumMod val="100000"/>
                    </a:schemeClr>
                  </a:solidFill>
                  <a:uFillTx/>
                  <a:cs typeface="+mn-ea"/>
                  <a:sym typeface="+mn-lt"/>
                </a:rPr>
                <a:t>疾病基本情况</a:t>
              </a:r>
            </a:p>
          </p:txBody>
        </p:sp>
        <p:sp>
          <p:nvSpPr>
            <p:cNvPr id="57" name="等腰三角形 56"/>
            <p:cNvSpPr/>
            <p:nvPr>
              <p:custDataLst>
                <p:tags r:id="rId8"/>
              </p:custDataLst>
            </p:nvPr>
          </p:nvSpPr>
          <p:spPr>
            <a:xfrm>
              <a:off x="3484349" y="1160793"/>
              <a:ext cx="168561" cy="120119"/>
            </a:xfrm>
            <a:prstGeom prst="triangle">
              <a:avLst>
                <a:gd name="adj" fmla="val 10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等腰三角形 57"/>
            <p:cNvSpPr/>
            <p:nvPr>
              <p:custDataLst>
                <p:tags r:id="rId9"/>
              </p:custDataLst>
            </p:nvPr>
          </p:nvSpPr>
          <p:spPr>
            <a:xfrm flipH="1">
              <a:off x="7507074" y="1160793"/>
              <a:ext cx="168561" cy="120119"/>
            </a:xfrm>
            <a:prstGeom prst="triangle">
              <a:avLst>
                <a:gd name="adj" fmla="val 100000"/>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59" name="ïSliḍè"/>
          <p:cNvSpPr txBox="1"/>
          <p:nvPr/>
        </p:nvSpPr>
        <p:spPr bwMode="auto">
          <a:xfrm>
            <a:off x="535969" y="4400451"/>
            <a:ext cx="11120064" cy="11866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spcBef>
                <a:spcPct val="0"/>
              </a:spcBef>
              <a:buAutoNum type="arabicPeriod"/>
              <a:defRPr/>
            </a:pPr>
            <a:r>
              <a:rPr kumimoji="0" lang="zh-CN" altLang="en-US" sz="1400" b="1" i="0" u="none" strike="noStrike" kern="1200" cap="none" spc="0" normalizeH="0" baseline="0" noProof="0" dirty="0">
                <a:ln>
                  <a:noFill/>
                </a:ln>
                <a:solidFill>
                  <a:schemeClr val="accent1"/>
                </a:solidFill>
                <a:effectLst/>
                <a:uLnTx/>
                <a:uFillTx/>
                <a:cs typeface="+mn-ea"/>
                <a:sym typeface="+mn-lt"/>
              </a:rPr>
              <a:t>所治疗疾病基本情况：</a:t>
            </a:r>
            <a:endParaRPr kumimoji="0" lang="en-US" altLang="zh-CN" sz="1400" b="1" i="0" u="none" strike="noStrike" kern="1200" cap="none" spc="0" normalizeH="0" baseline="0" noProof="0" dirty="0">
              <a:ln>
                <a:noFill/>
              </a:ln>
              <a:solidFill>
                <a:schemeClr val="accent1"/>
              </a:solidFill>
              <a:effectLst/>
              <a:uLnTx/>
              <a:uFillTx/>
              <a:cs typeface="+mn-ea"/>
              <a:sym typeface="+mn-lt"/>
            </a:endParaRPr>
          </a:p>
          <a:p>
            <a:pPr>
              <a:lnSpc>
                <a:spcPct val="150000"/>
              </a:lnSpc>
              <a:spcBef>
                <a:spcPct val="0"/>
              </a:spcBef>
              <a:defRPr/>
            </a:pPr>
            <a:r>
              <a:rPr lang="en-US" altLang="zh-CN" sz="1400" dirty="0">
                <a:cs typeface="+mn-ea"/>
                <a:sym typeface="+mn-lt"/>
              </a:rPr>
              <a:t>     </a:t>
            </a:r>
            <a:r>
              <a:rPr kumimoji="0" lang="zh-CN" altLang="en-US" sz="1400" i="0" u="none" strike="noStrike" kern="1200" cap="none" spc="0" normalizeH="0" baseline="0" noProof="0" dirty="0">
                <a:ln>
                  <a:noFill/>
                </a:ln>
                <a:effectLst/>
                <a:uLnTx/>
                <a:uFillTx/>
                <a:cs typeface="+mn-ea"/>
                <a:sym typeface="+mn-lt"/>
              </a:rPr>
              <a:t>液体治疗是指通过补充或限制某些液体以纠正体液平衡失常或维持体液平衡的治疗方法。晶体液尤其推荐用于补充正常生理需要量、治疗术前禁食导致的体液缺失以及麻醉手术期间的体液再分布。儿童基础代谢率高，体液调节功能尚未成熟，更易发生水与电解质紊乱，且儿童肝肾发育不完全，对晶体液的成分要求高于成年人，需要选择安全性更高、规格更适宜的补液产品。</a:t>
            </a:r>
            <a:endParaRPr lang="en-US" altLang="zh-CN" sz="1400" dirty="0">
              <a:cs typeface="+mn-ea"/>
              <a:sym typeface="+mn-lt"/>
            </a:endParaRPr>
          </a:p>
          <a:p>
            <a:pPr marL="342900" indent="-342900">
              <a:lnSpc>
                <a:spcPct val="150000"/>
              </a:lnSpc>
              <a:spcBef>
                <a:spcPct val="0"/>
              </a:spcBef>
              <a:buFont typeface="+mj-lt"/>
              <a:buAutoNum type="arabicPeriod" startAt="2"/>
              <a:defRPr/>
            </a:pPr>
            <a:r>
              <a:rPr kumimoji="0" lang="zh-CN" altLang="en-US" sz="1400" b="1" i="0" u="none" strike="noStrike" kern="1200" cap="none" spc="0" normalizeH="0" baseline="0" noProof="0" dirty="0">
                <a:ln>
                  <a:noFill/>
                </a:ln>
                <a:solidFill>
                  <a:schemeClr val="accent1"/>
                </a:solidFill>
                <a:effectLst/>
                <a:uLnTx/>
                <a:uFillTx/>
                <a:cs typeface="+mn-ea"/>
                <a:sym typeface="+mn-lt"/>
              </a:rPr>
              <a:t>大陆地区发病率</a:t>
            </a:r>
            <a:r>
              <a:rPr kumimoji="0" lang="en-US" altLang="zh-CN" sz="1400" b="1" i="0" u="none" strike="noStrike" kern="1200" cap="none" spc="0" normalizeH="0" baseline="0" noProof="0" dirty="0">
                <a:ln>
                  <a:noFill/>
                </a:ln>
                <a:solidFill>
                  <a:schemeClr val="accent1"/>
                </a:solidFill>
                <a:effectLst/>
                <a:uLnTx/>
                <a:uFillTx/>
                <a:cs typeface="+mn-ea"/>
                <a:sym typeface="+mn-lt"/>
              </a:rPr>
              <a:t>/</a:t>
            </a:r>
            <a:r>
              <a:rPr kumimoji="0" lang="zh-CN" altLang="en-US" sz="1400" b="1" i="0" u="none" strike="noStrike" kern="1200" cap="none" spc="0" normalizeH="0" baseline="0" noProof="0" dirty="0">
                <a:ln>
                  <a:noFill/>
                </a:ln>
                <a:solidFill>
                  <a:schemeClr val="accent1"/>
                </a:solidFill>
                <a:effectLst/>
                <a:uLnTx/>
                <a:uFillTx/>
                <a:cs typeface="+mn-ea"/>
                <a:sym typeface="+mn-lt"/>
              </a:rPr>
              <a:t>年发病患者总数：</a:t>
            </a:r>
            <a:endParaRPr kumimoji="0" lang="en-US" altLang="zh-CN" sz="1400" b="1" i="0" u="none" strike="noStrike" kern="1200" cap="none" spc="0" normalizeH="0" baseline="0" noProof="0" dirty="0">
              <a:ln>
                <a:noFill/>
              </a:ln>
              <a:solidFill>
                <a:schemeClr val="accent1"/>
              </a:solidFill>
              <a:effectLst/>
              <a:uLnTx/>
              <a:uFillTx/>
              <a:cs typeface="+mn-ea"/>
              <a:sym typeface="+mn-lt"/>
            </a:endParaRPr>
          </a:p>
          <a:p>
            <a:pPr>
              <a:lnSpc>
                <a:spcPct val="150000"/>
              </a:lnSpc>
              <a:spcBef>
                <a:spcPct val="0"/>
              </a:spcBef>
              <a:defRPr/>
            </a:pPr>
            <a:r>
              <a:rPr lang="en-US" altLang="zh-CN" sz="1400" b="1" dirty="0">
                <a:solidFill>
                  <a:srgbClr val="E46D1C"/>
                </a:solidFill>
                <a:cs typeface="+mn-ea"/>
                <a:sym typeface="+mn-lt"/>
              </a:rPr>
              <a:t>    </a:t>
            </a:r>
            <a:r>
              <a:rPr kumimoji="0" lang="en-US" altLang="zh-CN" sz="1400" i="0" u="none" strike="noStrike" kern="1200" cap="none" spc="0" normalizeH="0" baseline="0" noProof="0" dirty="0">
                <a:ln>
                  <a:noFill/>
                </a:ln>
                <a:effectLst/>
                <a:uLnTx/>
                <a:uFillTx/>
                <a:cs typeface="+mn-ea"/>
                <a:sym typeface="+mn-lt"/>
              </a:rPr>
              <a:t>《2022</a:t>
            </a:r>
            <a:r>
              <a:rPr kumimoji="0" lang="zh-CN" altLang="en-US" sz="1400" i="0" u="none" strike="noStrike" kern="1200" cap="none" spc="0" normalizeH="0" baseline="0" noProof="0" dirty="0">
                <a:ln>
                  <a:noFill/>
                </a:ln>
                <a:effectLst/>
                <a:uLnTx/>
                <a:uFillTx/>
                <a:cs typeface="+mn-ea"/>
                <a:sym typeface="+mn-lt"/>
              </a:rPr>
              <a:t>中国卫生健康统计年鉴</a:t>
            </a:r>
            <a:r>
              <a:rPr kumimoji="0" lang="en-US" altLang="zh-CN" sz="1400" i="0" u="none" strike="noStrike" kern="1200" cap="none" spc="0" normalizeH="0" baseline="0" noProof="0" dirty="0">
                <a:ln>
                  <a:noFill/>
                </a:ln>
                <a:effectLst/>
                <a:uLnTx/>
                <a:uFillTx/>
                <a:cs typeface="+mn-ea"/>
                <a:sym typeface="+mn-lt"/>
              </a:rPr>
              <a:t>》</a:t>
            </a:r>
            <a:r>
              <a:rPr kumimoji="0" lang="zh-CN" altLang="en-US" sz="1400" i="0" u="none" strike="noStrike" kern="1200" cap="none" spc="0" normalizeH="0" baseline="0" noProof="0" dirty="0">
                <a:ln>
                  <a:noFill/>
                </a:ln>
                <a:effectLst/>
                <a:uLnTx/>
                <a:uFillTx/>
                <a:cs typeface="+mn-ea"/>
                <a:sym typeface="+mn-lt"/>
              </a:rPr>
              <a:t>资料显示，</a:t>
            </a:r>
            <a:r>
              <a:rPr kumimoji="0" lang="en-US" altLang="zh-CN" sz="1400" i="0" u="none" strike="noStrike" kern="1200" cap="none" spc="0" normalizeH="0" baseline="0" noProof="0" dirty="0">
                <a:ln>
                  <a:noFill/>
                </a:ln>
                <a:effectLst/>
                <a:uLnTx/>
                <a:uFillTx/>
                <a:cs typeface="+mn-ea"/>
                <a:sym typeface="+mn-lt"/>
              </a:rPr>
              <a:t>2021</a:t>
            </a:r>
            <a:r>
              <a:rPr kumimoji="0" lang="zh-CN" altLang="en-US" sz="1400" i="0" u="none" strike="noStrike" kern="1200" cap="none" spc="0" normalizeH="0" baseline="0" noProof="0" dirty="0">
                <a:ln>
                  <a:noFill/>
                </a:ln>
                <a:effectLst/>
                <a:uLnTx/>
                <a:uFillTx/>
                <a:cs typeface="+mn-ea"/>
                <a:sym typeface="+mn-lt"/>
              </a:rPr>
              <a:t>年全国住院病人手术人次达</a:t>
            </a:r>
            <a:r>
              <a:rPr kumimoji="0" lang="en-US" altLang="zh-CN" sz="1400" i="0" u="none" strike="noStrike" kern="1200" cap="none" spc="0" normalizeH="0" baseline="0" noProof="0" dirty="0">
                <a:ln>
                  <a:noFill/>
                </a:ln>
                <a:effectLst/>
                <a:uLnTx/>
                <a:uFillTx/>
                <a:cs typeface="+mn-ea"/>
                <a:sym typeface="+mn-lt"/>
              </a:rPr>
              <a:t>8103</a:t>
            </a:r>
            <a:r>
              <a:rPr kumimoji="0" lang="zh-CN" altLang="en-US" sz="1400" i="0" u="none" strike="noStrike" kern="1200" cap="none" spc="0" normalizeH="0" baseline="0" noProof="0" dirty="0">
                <a:ln>
                  <a:noFill/>
                </a:ln>
                <a:effectLst/>
                <a:uLnTx/>
                <a:uFillTx/>
                <a:cs typeface="+mn-ea"/>
                <a:sym typeface="+mn-lt"/>
              </a:rPr>
              <a:t>万；全国医院儿科出院人次达</a:t>
            </a:r>
            <a:r>
              <a:rPr kumimoji="0" lang="en-US" altLang="zh-CN" sz="1400" i="0" u="none" strike="noStrike" kern="1200" cap="none" spc="0" normalizeH="0" baseline="0" noProof="0" dirty="0">
                <a:ln>
                  <a:noFill/>
                </a:ln>
                <a:effectLst/>
                <a:uLnTx/>
                <a:uFillTx/>
                <a:cs typeface="+mn-ea"/>
                <a:sym typeface="+mn-lt"/>
              </a:rPr>
              <a:t>1421</a:t>
            </a:r>
            <a:r>
              <a:rPr kumimoji="0" lang="zh-CN" altLang="en-US" sz="1400" i="0" u="none" strike="noStrike" kern="1200" cap="none" spc="0" normalizeH="0" baseline="0" noProof="0" dirty="0">
                <a:ln>
                  <a:noFill/>
                </a:ln>
                <a:effectLst/>
                <a:uLnTx/>
                <a:uFillTx/>
                <a:cs typeface="+mn-ea"/>
                <a:sym typeface="+mn-lt"/>
              </a:rPr>
              <a:t>万。</a:t>
            </a:r>
            <a:endParaRPr kumimoji="0" lang="zh-CN" altLang="en-US" sz="1400" b="1" i="0" u="none" strike="noStrike" kern="1200" cap="none" spc="0" normalizeH="0" baseline="0" noProof="0" dirty="0">
              <a:ln>
                <a:noFill/>
              </a:ln>
              <a:solidFill>
                <a:schemeClr val="tx1">
                  <a:lumMod val="65000"/>
                  <a:lumOff val="35000"/>
                </a:schemeClr>
              </a:solidFill>
              <a:effectLst/>
              <a:uLnTx/>
              <a:uFillTx/>
              <a:cs typeface="+mn-ea"/>
              <a:sym typeface="+mn-lt"/>
            </a:endParaRPr>
          </a:p>
        </p:txBody>
      </p:sp>
      <p:sp>
        <p:nvSpPr>
          <p:cNvPr id="8" name="文本框 7"/>
          <p:cNvSpPr txBox="1"/>
          <p:nvPr/>
        </p:nvSpPr>
        <p:spPr>
          <a:xfrm>
            <a:off x="515936" y="6142353"/>
            <a:ext cx="6472756" cy="461665"/>
          </a:xfrm>
          <a:prstGeom prst="rect">
            <a:avLst/>
          </a:prstGeom>
          <a:noFill/>
        </p:spPr>
        <p:txBody>
          <a:bodyPr wrap="square">
            <a:spAutoFit/>
          </a:bodyPr>
          <a:lstStyle/>
          <a:p>
            <a:r>
              <a:rPr lang="en-US" altLang="zh-CN" sz="800" dirty="0">
                <a:cs typeface="+mn-ea"/>
                <a:sym typeface="+mn-lt"/>
              </a:rPr>
              <a:t>【1】</a:t>
            </a:r>
            <a:r>
              <a:rPr lang="zh-CN" altLang="en-US" sz="800" dirty="0">
                <a:cs typeface="+mn-ea"/>
                <a:sym typeface="+mn-lt"/>
              </a:rPr>
              <a:t>《醋酸钠林格液围手术期临床应用专家共识》、《围术期醋酸盐平衡晶体液临床应用专家共识》、《儿童晶体液临床应用专家共识》</a:t>
            </a:r>
          </a:p>
          <a:p>
            <a:r>
              <a:rPr lang="en-US" altLang="zh-CN" sz="800" dirty="0">
                <a:cs typeface="+mn-ea"/>
                <a:sym typeface="+mn-lt"/>
              </a:rPr>
              <a:t>【2】《2022</a:t>
            </a:r>
            <a:r>
              <a:rPr lang="zh-CN" altLang="en-US" sz="800" dirty="0">
                <a:cs typeface="+mn-ea"/>
                <a:sym typeface="+mn-lt"/>
              </a:rPr>
              <a:t>中国卫生健康统计年鉴</a:t>
            </a:r>
            <a:r>
              <a:rPr lang="en-US" altLang="zh-CN" sz="800" dirty="0">
                <a:cs typeface="+mn-ea"/>
                <a:sym typeface="+mn-lt"/>
              </a:rPr>
              <a:t>》</a:t>
            </a:r>
          </a:p>
          <a:p>
            <a:r>
              <a:rPr lang="en-US" altLang="zh-CN" sz="800" dirty="0">
                <a:cs typeface="+mn-ea"/>
                <a:sym typeface="+mn-lt"/>
              </a:rPr>
              <a:t>【3】</a:t>
            </a:r>
            <a:r>
              <a:rPr lang="zh-CN" altLang="en-US" sz="800" dirty="0">
                <a:cs typeface="+mn-ea"/>
                <a:sym typeface="+mn-lt"/>
              </a:rPr>
              <a:t>复方乳酸钠葡萄糖注射液说明书、复方醋酸钠葡萄糖注射液说明书</a:t>
            </a: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80771" y="564980"/>
            <a:ext cx="4813123" cy="525785"/>
          </a:xfrm>
        </p:spPr>
        <p:txBody>
          <a:bodyPr>
            <a:spAutoFit/>
          </a:bodyPr>
          <a:lstStyle/>
          <a:p>
            <a:r>
              <a:rPr lang="en-US" altLang="zh-CN" dirty="0">
                <a:latin typeface="+mn-lt"/>
                <a:ea typeface="+mn-ea"/>
                <a:cs typeface="+mn-ea"/>
                <a:sym typeface="+mn-lt"/>
              </a:rPr>
              <a:t>02 </a:t>
            </a:r>
            <a:r>
              <a:rPr lang="zh-CN" altLang="en-US" dirty="0">
                <a:latin typeface="+mn-lt"/>
                <a:ea typeface="+mn-ea"/>
                <a:cs typeface="+mn-ea"/>
                <a:sym typeface="+mn-lt"/>
              </a:rPr>
              <a:t>安全性</a:t>
            </a:r>
          </a:p>
        </p:txBody>
      </p:sp>
      <p:grpSp>
        <p:nvGrpSpPr>
          <p:cNvPr id="7" name="组合 6"/>
          <p:cNvGrpSpPr/>
          <p:nvPr/>
        </p:nvGrpSpPr>
        <p:grpSpPr>
          <a:xfrm>
            <a:off x="542607" y="1876425"/>
            <a:ext cx="11292840" cy="3959225"/>
            <a:chOff x="749" y="1874"/>
            <a:chExt cx="17784" cy="6235"/>
          </a:xfrm>
        </p:grpSpPr>
        <p:sp>
          <p:nvSpPr>
            <p:cNvPr id="11" name="矩形 10"/>
            <p:cNvSpPr/>
            <p:nvPr/>
          </p:nvSpPr>
          <p:spPr>
            <a:xfrm>
              <a:off x="13181" y="1874"/>
              <a:ext cx="5352" cy="62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srgbClr val="000000"/>
                </a:solidFill>
                <a:effectLst/>
                <a:uLnTx/>
                <a:uFillTx/>
                <a:cs typeface="+mn-ea"/>
                <a:sym typeface="+mn-lt"/>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cs typeface="+mn-ea"/>
                  <a:sym typeface="+mn-lt"/>
                </a:rPr>
                <a:t>本品本年度获批上市，我公司按要求对本品进行不良反应监测。截止</a:t>
              </a:r>
              <a:r>
                <a:rPr kumimoji="0" lang="en-US" altLang="zh-CN" sz="1400" b="0" i="0" u="none" strike="noStrike" kern="1200" cap="none" spc="0" normalizeH="0" baseline="0" noProof="0" dirty="0">
                  <a:ln>
                    <a:noFill/>
                  </a:ln>
                  <a:solidFill>
                    <a:srgbClr val="000000"/>
                  </a:solidFill>
                  <a:effectLst/>
                  <a:uLnTx/>
                  <a:uFillTx/>
                  <a:cs typeface="+mn-ea"/>
                  <a:sym typeface="+mn-lt"/>
                </a:rPr>
                <a:t>2024</a:t>
              </a:r>
              <a:r>
                <a:rPr kumimoji="0" lang="zh-CN" altLang="en-US" sz="1400" b="0" i="0" u="none" strike="noStrike" kern="1200" cap="none" spc="0" normalizeH="0" baseline="0" noProof="0" dirty="0">
                  <a:ln>
                    <a:noFill/>
                  </a:ln>
                  <a:solidFill>
                    <a:srgbClr val="000000"/>
                  </a:solidFill>
                  <a:effectLst/>
                  <a:uLnTx/>
                  <a:uFillTx/>
                  <a:cs typeface="+mn-ea"/>
                  <a:sym typeface="+mn-lt"/>
                </a:rPr>
                <a:t>年</a:t>
              </a:r>
              <a:r>
                <a:rPr kumimoji="0" lang="en-US" altLang="zh-CN" sz="1400" b="0" i="0" u="none" strike="noStrike" kern="1200" cap="none" spc="0" normalizeH="0" baseline="0" noProof="0" dirty="0">
                  <a:ln>
                    <a:noFill/>
                  </a:ln>
                  <a:solidFill>
                    <a:srgbClr val="000000"/>
                  </a:solidFill>
                  <a:effectLst/>
                  <a:uLnTx/>
                  <a:uFillTx/>
                  <a:cs typeface="+mn-ea"/>
                  <a:sym typeface="+mn-lt"/>
                </a:rPr>
                <a:t>6</a:t>
              </a:r>
              <a:r>
                <a:rPr kumimoji="0" lang="zh-CN" altLang="en-US" sz="1400" b="0" i="0" u="none" strike="noStrike" kern="1200" cap="none" spc="0" normalizeH="0" baseline="0" noProof="0" dirty="0">
                  <a:ln>
                    <a:noFill/>
                  </a:ln>
                  <a:solidFill>
                    <a:srgbClr val="000000"/>
                  </a:solidFill>
                  <a:effectLst/>
                  <a:uLnTx/>
                  <a:uFillTx/>
                  <a:cs typeface="+mn-ea"/>
                  <a:sym typeface="+mn-lt"/>
                </a:rPr>
                <a:t>月</a:t>
              </a:r>
              <a:r>
                <a:rPr kumimoji="0" lang="en-US" altLang="zh-CN" sz="1400" b="0" i="0" u="none" strike="noStrike" kern="1200" cap="none" spc="0" normalizeH="0" baseline="0" noProof="0" dirty="0">
                  <a:ln>
                    <a:noFill/>
                  </a:ln>
                  <a:solidFill>
                    <a:srgbClr val="000000"/>
                  </a:solidFill>
                  <a:effectLst/>
                  <a:uLnTx/>
                  <a:uFillTx/>
                  <a:cs typeface="+mn-ea"/>
                  <a:sym typeface="+mn-lt"/>
                </a:rPr>
                <a:t>30</a:t>
              </a:r>
              <a:r>
                <a:rPr kumimoji="0" lang="zh-CN" altLang="en-US" sz="1400" b="0" i="0" u="none" strike="noStrike" kern="1200" cap="none" spc="0" normalizeH="0" baseline="0" noProof="0" dirty="0">
                  <a:ln>
                    <a:noFill/>
                  </a:ln>
                  <a:solidFill>
                    <a:srgbClr val="000000"/>
                  </a:solidFill>
                  <a:effectLst/>
                  <a:uLnTx/>
                  <a:uFillTx/>
                  <a:cs typeface="+mn-ea"/>
                  <a:sym typeface="+mn-lt"/>
                </a:rPr>
                <a:t>日，暂</a:t>
              </a:r>
              <a:r>
                <a:rPr kumimoji="0" lang="zh-CN" altLang="en-US" sz="1400" b="1" i="0" u="none" strike="noStrike" kern="1200" cap="none" spc="0" normalizeH="0" baseline="0" noProof="0" dirty="0">
                  <a:ln>
                    <a:noFill/>
                  </a:ln>
                  <a:solidFill>
                    <a:schemeClr val="accent1"/>
                  </a:solidFill>
                  <a:effectLst/>
                  <a:uLnTx/>
                  <a:uFillTx/>
                  <a:cs typeface="+mn-ea"/>
                  <a:sym typeface="+mn-lt"/>
                </a:rPr>
                <a:t>未收到药品不良反应信息</a:t>
              </a:r>
              <a:r>
                <a:rPr kumimoji="0" lang="zh-CN" altLang="en-US" sz="1400" b="0" i="0" u="none" strike="noStrike" kern="1200" cap="none" spc="0" normalizeH="0" baseline="0" noProof="0" dirty="0">
                  <a:ln>
                    <a:noFill/>
                  </a:ln>
                  <a:solidFill>
                    <a:srgbClr val="000000"/>
                  </a:solidFill>
                  <a:effectLst/>
                  <a:uLnTx/>
                  <a:uFillTx/>
                  <a:cs typeface="+mn-ea"/>
                  <a:sym typeface="+mn-lt"/>
                </a:rPr>
                <a:t>，</a:t>
              </a:r>
              <a:r>
                <a:rPr lang="zh-CN" altLang="zh-CN" sz="1400" dirty="0">
                  <a:solidFill>
                    <a:srgbClr val="000000"/>
                  </a:solidFill>
                  <a:cs typeface="+mn-ea"/>
                  <a:sym typeface="+mn-lt"/>
                </a:rPr>
                <a:t>也</a:t>
              </a:r>
              <a:r>
                <a:rPr lang="zh-CN" altLang="zh-CN" sz="1400" b="1" dirty="0">
                  <a:solidFill>
                    <a:schemeClr val="accent1"/>
                  </a:solidFill>
                  <a:cs typeface="+mn-ea"/>
                  <a:sym typeface="+mn-lt"/>
                </a:rPr>
                <a:t>未见相关不良反应报</a:t>
              </a:r>
              <a:r>
                <a:rPr lang="zh-CN" altLang="en-US" sz="1400" b="1" dirty="0">
                  <a:solidFill>
                    <a:schemeClr val="accent1"/>
                  </a:solidFill>
                  <a:cs typeface="+mn-ea"/>
                  <a:sym typeface="+mn-lt"/>
                </a:rPr>
                <a:t>告</a:t>
              </a:r>
              <a:r>
                <a:rPr lang="zh-CN" altLang="en-US" sz="1400" dirty="0">
                  <a:solidFill>
                    <a:schemeClr val="accent1"/>
                  </a:solidFill>
                  <a:cs typeface="+mn-ea"/>
                  <a:sym typeface="+mn-lt"/>
                </a:rPr>
                <a:t>。</a:t>
              </a:r>
            </a:p>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rgbClr val="000000"/>
                </a:solidFill>
                <a:cs typeface="+mn-ea"/>
                <a:sym typeface="+mn-lt"/>
              </a:endParaRPr>
            </a:p>
            <a:p>
              <a:pPr marL="0" marR="0" lvl="0" indent="0" algn="just" defTabSz="914400" rtl="0" eaLnBrk="1" fontAlgn="auto" latinLnBrk="0" hangingPunct="1">
                <a:lnSpc>
                  <a:spcPct val="150000"/>
                </a:lnSpc>
                <a:spcBef>
                  <a:spcPts val="0"/>
                </a:spcBef>
                <a:spcAft>
                  <a:spcPts val="0"/>
                </a:spcAft>
                <a:buClrTx/>
                <a:buSzTx/>
                <a:buFontTx/>
                <a:buNone/>
                <a:defRPr/>
              </a:pPr>
              <a:endParaRPr lang="zh-CN" altLang="en-US" sz="1400" dirty="0">
                <a:solidFill>
                  <a:srgbClr val="000000"/>
                </a:solidFill>
                <a:cs typeface="+mn-ea"/>
                <a:sym typeface="+mn-lt"/>
              </a:endParaRPr>
            </a:p>
          </p:txBody>
        </p:sp>
        <p:sp>
          <p:nvSpPr>
            <p:cNvPr id="18" name="圆角矩形 15"/>
            <p:cNvSpPr/>
            <p:nvPr/>
          </p:nvSpPr>
          <p:spPr>
            <a:xfrm>
              <a:off x="13638" y="1888"/>
              <a:ext cx="4474" cy="1006"/>
            </a:xfrm>
            <a:prstGeom prst="round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国内外不良反应发生情况</a:t>
              </a:r>
            </a:p>
          </p:txBody>
        </p:sp>
        <p:sp>
          <p:nvSpPr>
            <p:cNvPr id="27" name="矩形 26"/>
            <p:cNvSpPr/>
            <p:nvPr>
              <p:custDataLst>
                <p:tags r:id="rId3"/>
              </p:custDataLst>
            </p:nvPr>
          </p:nvSpPr>
          <p:spPr>
            <a:xfrm>
              <a:off x="749" y="1887"/>
              <a:ext cx="4948" cy="62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000000"/>
                  </a:solidFill>
                  <a:effectLst/>
                  <a:uLnTx/>
                  <a:uFillTx/>
                  <a:cs typeface="+mn-ea"/>
                  <a:sym typeface="+mn-lt"/>
                </a:rPr>
                <a:t>在</a:t>
              </a:r>
              <a:r>
                <a:rPr kumimoji="0" lang="en-US" altLang="zh-CN" sz="1400" b="0" i="0" u="none" strike="noStrike" kern="1200" cap="none" spc="0" normalizeH="0" baseline="0" noProof="0" dirty="0">
                  <a:ln>
                    <a:noFill/>
                  </a:ln>
                  <a:solidFill>
                    <a:srgbClr val="000000"/>
                  </a:solidFill>
                  <a:effectLst/>
                  <a:uLnTx/>
                  <a:uFillTx/>
                  <a:cs typeface="+mn-ea"/>
                  <a:sym typeface="+mn-lt"/>
                </a:rPr>
                <a:t>215</a:t>
              </a:r>
              <a:r>
                <a:rPr kumimoji="0" lang="zh-CN" altLang="en-US" sz="1400" b="0" i="0" u="none" strike="noStrike" kern="1200" cap="none" spc="0" normalizeH="0" baseline="0" noProof="0" dirty="0">
                  <a:ln>
                    <a:noFill/>
                  </a:ln>
                  <a:solidFill>
                    <a:srgbClr val="000000"/>
                  </a:solidFill>
                  <a:effectLst/>
                  <a:uLnTx/>
                  <a:uFillTx/>
                  <a:cs typeface="+mn-ea"/>
                  <a:sym typeface="+mn-lt"/>
                </a:rPr>
                <a:t>例的患者中报告了</a:t>
              </a:r>
              <a:r>
                <a:rPr kumimoji="0" lang="en-US" altLang="zh-CN" sz="1400" b="0" i="0" u="none" strike="noStrike" kern="1200" cap="none" spc="0" normalizeH="0" baseline="0" noProof="0" dirty="0">
                  <a:ln>
                    <a:noFill/>
                  </a:ln>
                  <a:solidFill>
                    <a:srgbClr val="000000"/>
                  </a:solidFill>
                  <a:effectLst/>
                  <a:uLnTx/>
                  <a:uFillTx/>
                  <a:cs typeface="+mn-ea"/>
                  <a:sym typeface="+mn-lt"/>
                </a:rPr>
                <a:t>2</a:t>
              </a:r>
              <a:r>
                <a:rPr kumimoji="0" lang="zh-CN" altLang="en-US" sz="1400" b="0" i="0" u="none" strike="noStrike" kern="1200" cap="none" spc="0" normalizeH="0" baseline="0" noProof="0" dirty="0">
                  <a:ln>
                    <a:noFill/>
                  </a:ln>
                  <a:solidFill>
                    <a:srgbClr val="000000"/>
                  </a:solidFill>
                  <a:effectLst/>
                  <a:uLnTx/>
                  <a:uFillTx/>
                  <a:cs typeface="+mn-ea"/>
                  <a:sym typeface="+mn-lt"/>
                </a:rPr>
                <a:t>例（</a:t>
              </a:r>
              <a:r>
                <a:rPr kumimoji="0" lang="en-US" altLang="zh-CN" sz="1400" b="0" i="0" u="none" strike="noStrike" kern="1200" cap="none" spc="0" normalizeH="0" baseline="0" noProof="0" dirty="0">
                  <a:ln>
                    <a:noFill/>
                  </a:ln>
                  <a:solidFill>
                    <a:srgbClr val="000000"/>
                  </a:solidFill>
                  <a:effectLst/>
                  <a:uLnTx/>
                  <a:uFillTx/>
                  <a:cs typeface="+mn-ea"/>
                  <a:sym typeface="+mn-lt"/>
                </a:rPr>
                <a:t>0.9%</a:t>
              </a:r>
              <a:r>
                <a:rPr kumimoji="0" lang="zh-CN" altLang="en-US" sz="1400" b="0" i="0" u="none" strike="noStrike" kern="1200" cap="none" spc="0" normalizeH="0" baseline="0" noProof="0" dirty="0">
                  <a:ln>
                    <a:noFill/>
                  </a:ln>
                  <a:solidFill>
                    <a:srgbClr val="000000"/>
                  </a:solidFill>
                  <a:effectLst/>
                  <a:uLnTx/>
                  <a:uFillTx/>
                  <a:cs typeface="+mn-ea"/>
                  <a:sym typeface="+mn-lt"/>
                </a:rPr>
                <a:t>）不良反应，其中</a:t>
              </a:r>
              <a:r>
                <a:rPr kumimoji="0" lang="en-US" altLang="zh-CN" sz="1400" b="0" i="0" u="none" strike="noStrike" kern="1200" cap="none" spc="0" normalizeH="0" baseline="0" noProof="0" dirty="0">
                  <a:ln>
                    <a:noFill/>
                  </a:ln>
                  <a:solidFill>
                    <a:srgbClr val="000000"/>
                  </a:solidFill>
                  <a:effectLst/>
                  <a:uLnTx/>
                  <a:uFillTx/>
                  <a:cs typeface="+mn-ea"/>
                  <a:sym typeface="+mn-lt"/>
                </a:rPr>
                <a:t>1</a:t>
              </a:r>
              <a:r>
                <a:rPr kumimoji="0" lang="zh-CN" altLang="en-US" sz="1400" b="0" i="0" u="none" strike="noStrike" kern="1200" cap="none" spc="0" normalizeH="0" baseline="0" noProof="0" dirty="0">
                  <a:ln>
                    <a:noFill/>
                  </a:ln>
                  <a:solidFill>
                    <a:srgbClr val="000000"/>
                  </a:solidFill>
                  <a:effectLst/>
                  <a:uLnTx/>
                  <a:uFillTx/>
                  <a:cs typeface="+mn-ea"/>
                  <a:sym typeface="+mn-lt"/>
                </a:rPr>
                <a:t>例头痛，</a:t>
              </a:r>
              <a:r>
                <a:rPr kumimoji="0" lang="en-US" altLang="zh-CN" sz="1400" b="0" i="0" u="none" strike="noStrike" kern="1200" cap="none" spc="0" normalizeH="0" baseline="0" noProof="0" dirty="0">
                  <a:ln>
                    <a:noFill/>
                  </a:ln>
                  <a:solidFill>
                    <a:srgbClr val="000000"/>
                  </a:solidFill>
                  <a:effectLst/>
                  <a:uLnTx/>
                  <a:uFillTx/>
                  <a:cs typeface="+mn-ea"/>
                  <a:sym typeface="+mn-lt"/>
                </a:rPr>
                <a:t>1</a:t>
              </a:r>
              <a:r>
                <a:rPr kumimoji="0" lang="zh-CN" altLang="en-US" sz="1400" b="0" i="0" u="none" strike="noStrike" kern="1200" cap="none" spc="0" normalizeH="0" baseline="0" noProof="0" dirty="0">
                  <a:ln>
                    <a:noFill/>
                  </a:ln>
                  <a:solidFill>
                    <a:srgbClr val="000000"/>
                  </a:solidFill>
                  <a:effectLst/>
                  <a:uLnTx/>
                  <a:uFillTx/>
                  <a:cs typeface="+mn-ea"/>
                  <a:sym typeface="+mn-lt"/>
                </a:rPr>
                <a:t>例高胆红素血症。大剂量或快速给药时可能出现</a:t>
              </a:r>
              <a:r>
                <a:rPr kumimoji="0" lang="zh-CN" altLang="en-US" sz="1400" b="1" i="0" u="none" strike="noStrike" kern="1200" cap="none" spc="0" normalizeH="0" baseline="0" noProof="0" dirty="0">
                  <a:ln>
                    <a:noFill/>
                  </a:ln>
                  <a:solidFill>
                    <a:srgbClr val="000000"/>
                  </a:solidFill>
                  <a:effectLst/>
                  <a:uLnTx/>
                  <a:uFillTx/>
                  <a:cs typeface="+mn-ea"/>
                  <a:sym typeface="+mn-lt"/>
                </a:rPr>
                <a:t>脑水肿、肺水肿、外周水肿、水中毒和高钾血症</a:t>
              </a:r>
              <a:r>
                <a:rPr kumimoji="0" lang="zh-CN" altLang="en-US" sz="1400" b="0" i="0" u="none" strike="noStrike" kern="1200" cap="none" spc="0" normalizeH="0" baseline="0" noProof="0" dirty="0">
                  <a:ln>
                    <a:noFill/>
                  </a:ln>
                  <a:solidFill>
                    <a:srgbClr val="000000"/>
                  </a:solidFill>
                  <a:effectLst/>
                  <a:uLnTx/>
                  <a:uFillTx/>
                  <a:cs typeface="+mn-ea"/>
                  <a:sym typeface="+mn-lt"/>
                </a:rPr>
                <a:t>（频率未知）。</a:t>
              </a:r>
            </a:p>
          </p:txBody>
        </p:sp>
        <p:sp>
          <p:nvSpPr>
            <p:cNvPr id="28" name="圆角矩形 7"/>
            <p:cNvSpPr/>
            <p:nvPr>
              <p:custDataLst>
                <p:tags r:id="rId4"/>
              </p:custDataLst>
            </p:nvPr>
          </p:nvSpPr>
          <p:spPr>
            <a:xfrm>
              <a:off x="1223" y="1888"/>
              <a:ext cx="3999" cy="1006"/>
            </a:xfrm>
            <a:prstGeom prst="round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说明书</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安全性信息</a:t>
              </a:r>
            </a:p>
          </p:txBody>
        </p:sp>
        <p:sp>
          <p:nvSpPr>
            <p:cNvPr id="35" name="矩形 34"/>
            <p:cNvSpPr/>
            <p:nvPr>
              <p:custDataLst>
                <p:tags r:id="rId5"/>
              </p:custDataLst>
            </p:nvPr>
          </p:nvSpPr>
          <p:spPr>
            <a:xfrm>
              <a:off x="6342" y="1874"/>
              <a:ext cx="6395" cy="6222"/>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FFFFFF"/>
                </a:solidFill>
                <a:effectLst/>
                <a:uLnTx/>
                <a:uFillTx/>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dirty="0">
                <a:ln>
                  <a:noFill/>
                </a:ln>
                <a:solidFill>
                  <a:srgbClr val="000000"/>
                </a:solidFill>
                <a:effectLst/>
                <a:uLnTx/>
                <a:uFillTx/>
                <a:cs typeface="+mn-ea"/>
                <a:sym typeface="+mn-lt"/>
              </a:endParaRPr>
            </a:p>
            <a:p>
              <a:pPr marL="342900" lvl="0" indent="-342900" algn="just">
                <a:lnSpc>
                  <a:spcPct val="150000"/>
                </a:lnSpc>
                <a:buClr>
                  <a:srgbClr val="E46D1C"/>
                </a:buClr>
                <a:buFont typeface="Wingdings" panose="05000000000000000000" pitchFamily="2" charset="2"/>
                <a:buChar char="Ø"/>
                <a:defRPr/>
              </a:pPr>
              <a:r>
                <a:rPr kumimoji="0" lang="zh-CN" altLang="en-US" sz="1400" b="1" i="0" u="none" strike="noStrike" kern="1200" cap="none" spc="0" normalizeH="0" baseline="0" noProof="0" dirty="0">
                  <a:ln>
                    <a:noFill/>
                  </a:ln>
                  <a:solidFill>
                    <a:srgbClr val="FF0000"/>
                  </a:solidFill>
                  <a:effectLst/>
                  <a:uLnTx/>
                  <a:uFillTx/>
                  <a:cs typeface="+mn-ea"/>
                  <a:sym typeface="+mn-lt"/>
                </a:rPr>
                <a:t>本品不良反应类型更少</a:t>
              </a:r>
              <a:r>
                <a:rPr kumimoji="0" lang="zh-CN" altLang="en-US" sz="1400" b="1" i="0" u="none" strike="noStrike" kern="1200" cap="none" spc="0" normalizeH="0" baseline="0" noProof="0" dirty="0">
                  <a:ln>
                    <a:noFill/>
                  </a:ln>
                  <a:solidFill>
                    <a:srgbClr val="000000"/>
                  </a:solidFill>
                  <a:effectLst/>
                  <a:uLnTx/>
                  <a:uFillTx/>
                  <a:cs typeface="+mn-ea"/>
                  <a:sym typeface="+mn-lt"/>
                </a:rPr>
                <a:t>：</a:t>
              </a:r>
              <a:r>
                <a:rPr kumimoji="0" lang="zh-CN" altLang="en-US" sz="1400" b="0" i="0" u="none" strike="noStrike" kern="1200" cap="none" spc="0" normalizeH="0" baseline="0" noProof="0" dirty="0">
                  <a:ln>
                    <a:noFill/>
                  </a:ln>
                  <a:solidFill>
                    <a:srgbClr val="000000"/>
                  </a:solidFill>
                  <a:effectLst/>
                  <a:uLnTx/>
                  <a:uFillTx/>
                  <a:cs typeface="+mn-ea"/>
                  <a:sym typeface="+mn-lt"/>
                </a:rPr>
                <a:t>目录内同类产品说明书不良反应</a:t>
              </a:r>
              <a:r>
                <a:rPr lang="zh-CN" altLang="en-US" sz="1400" dirty="0">
                  <a:solidFill>
                    <a:srgbClr val="000000"/>
                  </a:solidFill>
                  <a:cs typeface="+mn-ea"/>
                  <a:sym typeface="+mn-lt"/>
                </a:rPr>
                <a:t>为“快速大量给药时，可能出现</a:t>
              </a:r>
              <a:r>
                <a:rPr lang="zh-CN" altLang="en-US" sz="1400" b="1" dirty="0">
                  <a:solidFill>
                    <a:srgbClr val="000000"/>
                  </a:solidFill>
                  <a:cs typeface="+mn-ea"/>
                  <a:sym typeface="+mn-lt"/>
                </a:rPr>
                <a:t>水钠储溜，引起水肿、血压升高、心率加快、胸闷、呼吸困难、甚至急性左心衰竭</a:t>
              </a:r>
              <a:r>
                <a:rPr lang="zh-CN" altLang="en-US" sz="1400" dirty="0">
                  <a:solidFill>
                    <a:srgbClr val="000000"/>
                  </a:solidFill>
                  <a:cs typeface="+mn-ea"/>
                  <a:sym typeface="+mn-lt"/>
                </a:rPr>
                <a:t>。”</a:t>
              </a:r>
              <a:endParaRPr kumimoji="0" lang="en-US" altLang="zh-CN" sz="1400" b="0" i="0" u="none" strike="noStrike" kern="1200" cap="none" spc="0" normalizeH="0" baseline="0" noProof="0" dirty="0">
                <a:ln>
                  <a:noFill/>
                </a:ln>
                <a:solidFill>
                  <a:srgbClr val="000000"/>
                </a:solidFill>
                <a:effectLst/>
                <a:uLnTx/>
                <a:uFillTx/>
                <a:cs typeface="+mn-ea"/>
                <a:sym typeface="+mn-lt"/>
              </a:endParaRPr>
            </a:p>
            <a:p>
              <a:pPr marL="342900" marR="0" lvl="0" indent="-342900" algn="just" defTabSz="914400" rtl="0" eaLnBrk="1" fontAlgn="auto" latinLnBrk="0" hangingPunct="1">
                <a:lnSpc>
                  <a:spcPct val="150000"/>
                </a:lnSpc>
                <a:spcBef>
                  <a:spcPts val="0"/>
                </a:spcBef>
                <a:spcAft>
                  <a:spcPts val="0"/>
                </a:spcAft>
                <a:buClr>
                  <a:srgbClr val="E46D1C"/>
                </a:buClr>
                <a:buSzTx/>
                <a:buFont typeface="Wingdings" panose="05000000000000000000" pitchFamily="2" charset="2"/>
                <a:buChar char="Ø"/>
                <a:defRPr/>
              </a:pPr>
              <a:r>
                <a:rPr kumimoji="0" lang="zh-CN" altLang="en-US" sz="1400" b="1" i="0" u="none" strike="noStrike" kern="1200" cap="none" spc="0" normalizeH="0" baseline="0" noProof="0" dirty="0">
                  <a:ln>
                    <a:noFill/>
                  </a:ln>
                  <a:solidFill>
                    <a:srgbClr val="000000"/>
                  </a:solidFill>
                  <a:effectLst/>
                  <a:uLnTx/>
                  <a:uFillTx/>
                  <a:cs typeface="+mn-ea"/>
                  <a:sym typeface="+mn-lt"/>
                </a:rPr>
                <a:t>本品乳酸血症患者也可使用</a:t>
              </a:r>
              <a:r>
                <a:rPr kumimoji="0" lang="zh-CN" altLang="en-US" sz="1400" b="0" i="0" u="none" strike="noStrike" kern="1200" cap="none" spc="0" normalizeH="0" baseline="0" noProof="0" dirty="0">
                  <a:ln>
                    <a:noFill/>
                  </a:ln>
                  <a:solidFill>
                    <a:srgbClr val="000000"/>
                  </a:solidFill>
                  <a:effectLst/>
                  <a:uLnTx/>
                  <a:uFillTx/>
                  <a:cs typeface="+mn-ea"/>
                  <a:sym typeface="+mn-lt"/>
                </a:rPr>
                <a:t>：目录内</a:t>
              </a:r>
              <a:r>
                <a:rPr kumimoji="0" lang="zh-CN" altLang="en-US" sz="1400" b="1" i="0" u="none" strike="noStrike" kern="1200" cap="none" spc="0" normalizeH="0" baseline="0" noProof="0" dirty="0">
                  <a:ln>
                    <a:noFill/>
                  </a:ln>
                  <a:solidFill>
                    <a:srgbClr val="000000"/>
                  </a:solidFill>
                  <a:effectLst/>
                  <a:uLnTx/>
                  <a:uFillTx/>
                  <a:cs typeface="+mn-ea"/>
                  <a:sym typeface="+mn-lt"/>
                </a:rPr>
                <a:t>同类产品</a:t>
              </a:r>
              <a:r>
                <a:rPr kumimoji="0" lang="zh-CN" altLang="en-US" sz="1400" b="0" i="0" u="none" strike="noStrike" kern="1200" cap="none" spc="0" normalizeH="0" baseline="0" noProof="0" dirty="0">
                  <a:ln>
                    <a:noFill/>
                  </a:ln>
                  <a:solidFill>
                    <a:srgbClr val="000000"/>
                  </a:solidFill>
                  <a:effectLst/>
                  <a:uLnTx/>
                  <a:uFillTx/>
                  <a:cs typeface="+mn-ea"/>
                  <a:sym typeface="+mn-lt"/>
                </a:rPr>
                <a:t>缓冲盐为乳酸根，说明书中</a:t>
              </a:r>
              <a:r>
                <a:rPr kumimoji="0" lang="zh-CN" altLang="en-US" sz="1400" b="1" i="0" u="none" strike="noStrike" kern="1200" cap="none" spc="0" normalizeH="0" baseline="0" noProof="0" dirty="0">
                  <a:ln>
                    <a:noFill/>
                  </a:ln>
                  <a:solidFill>
                    <a:srgbClr val="000000"/>
                  </a:solidFill>
                  <a:effectLst/>
                  <a:uLnTx/>
                  <a:uFillTx/>
                  <a:cs typeface="+mn-ea"/>
                  <a:sym typeface="+mn-lt"/>
                </a:rPr>
                <a:t>有“乳酸血症患者禁用”的禁忌症</a:t>
              </a:r>
              <a:r>
                <a:rPr kumimoji="0" lang="zh-CN" altLang="en-US" sz="1400" b="0" i="0" u="none" strike="noStrike" kern="1200" cap="none" spc="0" normalizeH="0" baseline="0" noProof="0" dirty="0">
                  <a:ln>
                    <a:noFill/>
                  </a:ln>
                  <a:solidFill>
                    <a:srgbClr val="000000"/>
                  </a:solidFill>
                  <a:effectLst/>
                  <a:uLnTx/>
                  <a:uFillTx/>
                  <a:cs typeface="+mn-ea"/>
                  <a:sym typeface="+mn-lt"/>
                </a:rPr>
                <a:t>。本品缓冲盐为</a:t>
              </a:r>
              <a:r>
                <a:rPr kumimoji="0" lang="zh-CN" altLang="en-US" sz="1400" b="1" i="0" u="none" strike="noStrike" kern="1200" cap="none" spc="0" normalizeH="0" baseline="0" noProof="0" dirty="0">
                  <a:ln>
                    <a:noFill/>
                  </a:ln>
                  <a:solidFill>
                    <a:schemeClr val="accent1"/>
                  </a:solidFill>
                  <a:effectLst/>
                  <a:uLnTx/>
                  <a:uFillTx/>
                  <a:cs typeface="+mn-ea"/>
                  <a:sym typeface="+mn-lt"/>
                </a:rPr>
                <a:t>醋酸根</a:t>
              </a:r>
              <a:r>
                <a:rPr kumimoji="0" lang="zh-CN" altLang="en-US" sz="1400" b="0" i="0" u="none" strike="noStrike" kern="1200" cap="none" spc="0" normalizeH="0" baseline="0" noProof="0" dirty="0">
                  <a:ln>
                    <a:noFill/>
                  </a:ln>
                  <a:solidFill>
                    <a:srgbClr val="000000"/>
                  </a:solidFill>
                  <a:effectLst/>
                  <a:uLnTx/>
                  <a:uFillTx/>
                  <a:cs typeface="+mn-ea"/>
                  <a:sym typeface="+mn-lt"/>
                </a:rPr>
                <a:t>，</a:t>
              </a:r>
              <a:r>
                <a:rPr kumimoji="0" lang="zh-CN" altLang="en-US" sz="1400" b="1" i="0" u="none" strike="noStrike" kern="1200" cap="none" spc="0" normalizeH="0" baseline="0" noProof="0" dirty="0">
                  <a:ln>
                    <a:noFill/>
                  </a:ln>
                  <a:solidFill>
                    <a:schemeClr val="accent1"/>
                  </a:solidFill>
                  <a:effectLst/>
                  <a:uLnTx/>
                  <a:uFillTx/>
                  <a:cs typeface="+mn-ea"/>
                  <a:sym typeface="+mn-lt"/>
                </a:rPr>
                <a:t>不增加肝脏负担</a:t>
              </a:r>
              <a:r>
                <a:rPr kumimoji="0" lang="zh-CN" altLang="en-US" sz="1400" b="0" i="0" u="none" strike="noStrike" kern="1200" cap="none" spc="0" normalizeH="0" baseline="0" noProof="0" dirty="0">
                  <a:ln>
                    <a:noFill/>
                  </a:ln>
                  <a:solidFill>
                    <a:srgbClr val="000000"/>
                  </a:solidFill>
                  <a:effectLst/>
                  <a:uLnTx/>
                  <a:uFillTx/>
                  <a:cs typeface="+mn-ea"/>
                  <a:sym typeface="+mn-lt"/>
                </a:rPr>
                <a:t>，</a:t>
              </a:r>
              <a:r>
                <a:rPr lang="zh-CN" altLang="en-US" sz="1400" dirty="0">
                  <a:solidFill>
                    <a:schemeClr val="tx1"/>
                  </a:solidFill>
                  <a:cs typeface="+mn-ea"/>
                  <a:sym typeface="+mn-lt"/>
                </a:rPr>
                <a:t>肝功能发育不完全的儿童使用更安全，</a:t>
              </a:r>
              <a:r>
                <a:rPr lang="zh-CN" altLang="en-US" sz="1400" b="1" dirty="0">
                  <a:solidFill>
                    <a:srgbClr val="FF0000"/>
                  </a:solidFill>
                  <a:cs typeface="+mn-ea"/>
                  <a:sym typeface="+mn-lt"/>
                </a:rPr>
                <a:t>乳酸血症患者也可使用</a:t>
              </a:r>
              <a:r>
                <a:rPr kumimoji="0" lang="zh-CN" altLang="en-US" sz="1400" b="0" i="0" u="none" strike="noStrike" kern="1200" cap="none" spc="0" normalizeH="0" baseline="0" noProof="0" dirty="0">
                  <a:ln>
                    <a:noFill/>
                  </a:ln>
                  <a:solidFill>
                    <a:srgbClr val="000000"/>
                  </a:solidFill>
                  <a:effectLst/>
                  <a:uLnTx/>
                  <a:uFillTx/>
                  <a:cs typeface="+mn-ea"/>
                  <a:sym typeface="+mn-lt"/>
                </a:rPr>
                <a:t>；</a:t>
              </a:r>
              <a:endParaRPr kumimoji="0" lang="zh-CN" altLang="en-US" sz="1400" b="1" i="0" u="none" strike="noStrike" kern="1200" cap="none" spc="0" normalizeH="0" baseline="0" noProof="0" dirty="0">
                <a:ln>
                  <a:noFill/>
                </a:ln>
                <a:solidFill>
                  <a:srgbClr val="FF0000"/>
                </a:solidFill>
                <a:effectLst/>
                <a:uLnTx/>
                <a:uFillTx/>
                <a:cs typeface="+mn-ea"/>
                <a:sym typeface="+mn-lt"/>
              </a:endParaRPr>
            </a:p>
            <a:p>
              <a:pPr marL="0" marR="0" lvl="0" indent="0" algn="just"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srgbClr val="FF0000"/>
                </a:solidFill>
                <a:effectLst/>
                <a:uLnTx/>
                <a:uFillTx/>
                <a:cs typeface="+mn-ea"/>
                <a:sym typeface="+mn-lt"/>
              </a:endParaRPr>
            </a:p>
          </p:txBody>
        </p:sp>
        <p:sp>
          <p:nvSpPr>
            <p:cNvPr id="36" name="圆角矩形 13"/>
            <p:cNvSpPr/>
            <p:nvPr>
              <p:custDataLst>
                <p:tags r:id="rId6"/>
              </p:custDataLst>
            </p:nvPr>
          </p:nvSpPr>
          <p:spPr>
            <a:xfrm>
              <a:off x="7003" y="1888"/>
              <a:ext cx="5068" cy="1006"/>
            </a:xfrm>
            <a:prstGeom prst="roundRect">
              <a:avLst/>
            </a:prstGeom>
            <a:solidFill>
              <a:schemeClr val="accent1"/>
            </a:solidFill>
            <a:ln>
              <a:solidFill>
                <a:schemeClr val="accent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和目录内同类产品相比</a:t>
              </a: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schemeClr val="bg1"/>
                  </a:solidFill>
                  <a:effectLst/>
                  <a:uLnTx/>
                  <a:uFillTx/>
                  <a:cs typeface="+mn-ea"/>
                  <a:sym typeface="+mn-lt"/>
                </a:rPr>
                <a:t>安全性优势</a:t>
              </a:r>
            </a:p>
          </p:txBody>
        </p:sp>
      </p:grpSp>
      <p:sp>
        <p:nvSpPr>
          <p:cNvPr id="38" name="文本框 37"/>
          <p:cNvSpPr txBox="1"/>
          <p:nvPr/>
        </p:nvSpPr>
        <p:spPr>
          <a:xfrm>
            <a:off x="542607" y="6288306"/>
            <a:ext cx="7244715" cy="338554"/>
          </a:xfrm>
          <a:prstGeom prst="rect">
            <a:avLst/>
          </a:prstGeom>
          <a:noFill/>
        </p:spPr>
        <p:txBody>
          <a:bodyPr wrap="square" rtlCol="0">
            <a:spAutoFit/>
          </a:bodyPr>
          <a:lstStyle/>
          <a:p>
            <a:r>
              <a:rPr lang="en-US" altLang="zh-CN" sz="800" dirty="0">
                <a:solidFill>
                  <a:schemeClr val="tx1">
                    <a:lumMod val="85000"/>
                    <a:lumOff val="15000"/>
                  </a:schemeClr>
                </a:solidFill>
                <a:cs typeface="+mn-ea"/>
                <a:sym typeface="+mn-lt"/>
              </a:rPr>
              <a:t>[1]</a:t>
            </a:r>
            <a:r>
              <a:rPr lang="zh-CN" altLang="en-US" sz="800" dirty="0">
                <a:solidFill>
                  <a:schemeClr val="tx1">
                    <a:lumMod val="85000"/>
                    <a:lumOff val="15000"/>
                  </a:schemeClr>
                </a:solidFill>
                <a:cs typeface="+mn-ea"/>
                <a:sym typeface="+mn-lt"/>
              </a:rPr>
              <a:t>复方醋酸钠葡萄糖注射液说明书</a:t>
            </a:r>
            <a:endParaRPr lang="en-US" altLang="zh-CN" sz="800" dirty="0">
              <a:solidFill>
                <a:schemeClr val="tx1">
                  <a:lumMod val="85000"/>
                  <a:lumOff val="15000"/>
                </a:schemeClr>
              </a:solidFill>
              <a:cs typeface="+mn-ea"/>
              <a:sym typeface="+mn-lt"/>
            </a:endParaRPr>
          </a:p>
          <a:p>
            <a:r>
              <a:rPr lang="en-US" altLang="zh-CN" sz="800" dirty="0">
                <a:solidFill>
                  <a:schemeClr val="tx1">
                    <a:lumMod val="85000"/>
                    <a:lumOff val="15000"/>
                  </a:schemeClr>
                </a:solidFill>
                <a:cs typeface="+mn-ea"/>
                <a:sym typeface="+mn-lt"/>
              </a:rPr>
              <a:t>[2]《</a:t>
            </a:r>
            <a:r>
              <a:rPr lang="zh-CN" altLang="en-US" sz="800" dirty="0">
                <a:solidFill>
                  <a:schemeClr val="tx1">
                    <a:lumMod val="85000"/>
                    <a:lumOff val="15000"/>
                  </a:schemeClr>
                </a:solidFill>
                <a:cs typeface="+mn-ea"/>
                <a:sym typeface="+mn-lt"/>
              </a:rPr>
              <a:t>外科病人围手术期液体治疗专家共识（</a:t>
            </a:r>
            <a:r>
              <a:rPr lang="en-US" altLang="zh-CN" sz="800" dirty="0">
                <a:solidFill>
                  <a:schemeClr val="tx1">
                    <a:lumMod val="85000"/>
                    <a:lumOff val="15000"/>
                  </a:schemeClr>
                </a:solidFill>
                <a:cs typeface="+mn-ea"/>
                <a:sym typeface="+mn-lt"/>
              </a:rPr>
              <a:t>2015</a:t>
            </a:r>
            <a:r>
              <a:rPr lang="zh-CN" altLang="en-US" sz="800" dirty="0">
                <a:solidFill>
                  <a:schemeClr val="tx1">
                    <a:lumMod val="85000"/>
                    <a:lumOff val="15000"/>
                  </a:schemeClr>
                </a:solidFill>
                <a:cs typeface="+mn-ea"/>
                <a:sym typeface="+mn-lt"/>
              </a:rPr>
              <a:t>）</a:t>
            </a:r>
            <a:r>
              <a:rPr lang="en-US" altLang="zh-CN" sz="800" dirty="0">
                <a:solidFill>
                  <a:schemeClr val="tx1">
                    <a:lumMod val="85000"/>
                    <a:lumOff val="15000"/>
                  </a:schemeClr>
                </a:solidFill>
                <a:cs typeface="+mn-ea"/>
                <a:sym typeface="+mn-lt"/>
              </a:rPr>
              <a:t>》</a:t>
            </a:r>
          </a:p>
        </p:txBody>
      </p:sp>
      <p:sp>
        <p:nvSpPr>
          <p:cNvPr id="39" name="文本框 38"/>
          <p:cNvSpPr txBox="1"/>
          <p:nvPr>
            <p:custDataLst>
              <p:tags r:id="rId2"/>
            </p:custDataLst>
          </p:nvPr>
        </p:nvSpPr>
        <p:spPr>
          <a:xfrm>
            <a:off x="542290" y="1120140"/>
            <a:ext cx="11025505" cy="398780"/>
          </a:xfrm>
          <a:prstGeom prst="rect">
            <a:avLst/>
          </a:prstGeom>
          <a:noFill/>
        </p:spPr>
        <p:txBody>
          <a:bodyPr wrap="square">
            <a:spAutoFit/>
          </a:bodyPr>
          <a:lstStyle/>
          <a:p>
            <a:pPr algn="ctr"/>
            <a:r>
              <a:rPr lang="zh-CN" altLang="en-US" sz="2000" b="1" dirty="0">
                <a:solidFill>
                  <a:schemeClr val="accent1"/>
                </a:solidFill>
                <a:cs typeface="+mn-ea"/>
                <a:sym typeface="+mn-lt"/>
              </a:rPr>
              <a:t>本品暂无严重不良事件报道</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0771" y="564980"/>
            <a:ext cx="4813123" cy="525785"/>
          </a:xfrm>
        </p:spPr>
        <p:txBody>
          <a:bodyPr>
            <a:spAutoFit/>
          </a:bodyPr>
          <a:lstStyle/>
          <a:p>
            <a:r>
              <a:rPr lang="en-US" altLang="zh-CN" dirty="0">
                <a:latin typeface="+mn-lt"/>
                <a:ea typeface="+mn-ea"/>
                <a:cs typeface="+mn-ea"/>
                <a:sym typeface="+mn-lt"/>
              </a:rPr>
              <a:t>03 </a:t>
            </a:r>
            <a:r>
              <a:rPr lang="zh-CN" altLang="en-US" dirty="0">
                <a:latin typeface="+mn-lt"/>
                <a:ea typeface="+mn-ea"/>
                <a:cs typeface="+mn-ea"/>
                <a:sym typeface="+mn-lt"/>
              </a:rPr>
              <a:t>有效性</a:t>
            </a:r>
            <a:endParaRPr lang="en-US" dirty="0">
              <a:latin typeface="+mn-lt"/>
              <a:ea typeface="+mn-ea"/>
              <a:cs typeface="+mn-ea"/>
              <a:sym typeface="+mn-lt"/>
            </a:endParaRPr>
          </a:p>
        </p:txBody>
      </p:sp>
      <p:sp>
        <p:nvSpPr>
          <p:cNvPr id="8" name="文本框 7"/>
          <p:cNvSpPr txBox="1"/>
          <p:nvPr>
            <p:custDataLst>
              <p:tags r:id="rId2"/>
            </p:custDataLst>
          </p:nvPr>
        </p:nvSpPr>
        <p:spPr>
          <a:xfrm>
            <a:off x="680771" y="1050360"/>
            <a:ext cx="10399470" cy="398780"/>
          </a:xfrm>
          <a:prstGeom prst="rect">
            <a:avLst/>
          </a:prstGeom>
          <a:noFill/>
        </p:spPr>
        <p:txBody>
          <a:bodyPr wrap="square">
            <a:spAutoFit/>
          </a:bodyPr>
          <a:lstStyle/>
          <a:p>
            <a:pPr algn="ctr"/>
            <a:r>
              <a:rPr lang="zh-CN" altLang="en-US" sz="2000" b="1" dirty="0">
                <a:solidFill>
                  <a:schemeClr val="accent1"/>
                </a:solidFill>
                <a:cs typeface="+mn-ea"/>
                <a:sym typeface="+mn-lt"/>
              </a:rPr>
              <a:t>多项临床试验</a:t>
            </a:r>
            <a:r>
              <a:rPr lang="zh-CN" altLang="en-US" sz="2000" b="1" dirty="0">
                <a:solidFill>
                  <a:schemeClr val="accent1"/>
                </a:solidFill>
                <a:highlight>
                  <a:srgbClr val="000000">
                    <a:alpha val="0"/>
                  </a:srgbClr>
                </a:highlight>
                <a:cs typeface="+mn-ea"/>
                <a:sym typeface="+mn-lt"/>
              </a:rPr>
              <a:t>表明本品有效性及安全性</a:t>
            </a:r>
          </a:p>
        </p:txBody>
      </p:sp>
      <p:grpSp>
        <p:nvGrpSpPr>
          <p:cNvPr id="20" name="组合 19"/>
          <p:cNvGrpSpPr/>
          <p:nvPr/>
        </p:nvGrpSpPr>
        <p:grpSpPr>
          <a:xfrm>
            <a:off x="6326959" y="3852111"/>
            <a:ext cx="5340351" cy="2640129"/>
            <a:chOff x="6394743" y="3269787"/>
            <a:chExt cx="5307651" cy="2821007"/>
          </a:xfrm>
        </p:grpSpPr>
        <p:sp>
          <p:nvSpPr>
            <p:cNvPr id="10" name="矩形 9"/>
            <p:cNvSpPr/>
            <p:nvPr/>
          </p:nvSpPr>
          <p:spPr>
            <a:xfrm>
              <a:off x="6394743" y="3269787"/>
              <a:ext cx="5307650" cy="2821007"/>
            </a:xfrm>
            <a:prstGeom prst="rect">
              <a:avLst/>
            </a:prstGeom>
            <a:solidFill>
              <a:srgbClr val="DCE7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aphicFrame>
          <p:nvGraphicFramePr>
            <p:cNvPr id="11" name="图表 10"/>
            <p:cNvGraphicFramePr/>
            <p:nvPr>
              <p:extLst>
                <p:ext uri="{D42A27DB-BD31-4B8C-83A1-F6EECF244321}">
                  <p14:modId xmlns:p14="http://schemas.microsoft.com/office/powerpoint/2010/main" val="4278873873"/>
                </p:ext>
              </p:extLst>
            </p:nvPr>
          </p:nvGraphicFramePr>
          <p:xfrm>
            <a:off x="6471740" y="3286022"/>
            <a:ext cx="2047081" cy="269947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图表 11"/>
            <p:cNvGraphicFramePr/>
            <p:nvPr>
              <p:extLst>
                <p:ext uri="{D42A27DB-BD31-4B8C-83A1-F6EECF244321}">
                  <p14:modId xmlns:p14="http://schemas.microsoft.com/office/powerpoint/2010/main" val="3637775518"/>
                </p:ext>
              </p:extLst>
            </p:nvPr>
          </p:nvGraphicFramePr>
          <p:xfrm>
            <a:off x="8552159" y="3516202"/>
            <a:ext cx="3150235" cy="2449758"/>
          </p:xfrm>
          <a:graphic>
            <a:graphicData uri="http://schemas.openxmlformats.org/drawingml/2006/chart">
              <c:chart xmlns:c="http://schemas.openxmlformats.org/drawingml/2006/chart" xmlns:r="http://schemas.openxmlformats.org/officeDocument/2006/relationships" r:id="rId10"/>
            </a:graphicData>
          </a:graphic>
        </p:graphicFrame>
        <p:sp>
          <p:nvSpPr>
            <p:cNvPr id="13" name="文本框 12"/>
            <p:cNvSpPr txBox="1"/>
            <p:nvPr/>
          </p:nvSpPr>
          <p:spPr>
            <a:xfrm>
              <a:off x="9538099" y="3336339"/>
              <a:ext cx="1639995" cy="246647"/>
            </a:xfrm>
            <a:prstGeom prst="rect">
              <a:avLst/>
            </a:prstGeom>
            <a:noFill/>
          </p:spPr>
          <p:txBody>
            <a:bodyPr wrap="square" rtlCol="0">
              <a:spAutoFit/>
            </a:bodyPr>
            <a:lstStyle/>
            <a:p>
              <a:pPr algn="ctr"/>
              <a:r>
                <a:rPr lang="zh-CN" altLang="en-US" sz="900" b="1" dirty="0">
                  <a:solidFill>
                    <a:srgbClr val="FF0000"/>
                  </a:solidFill>
                  <a:cs typeface="+mn-ea"/>
                  <a:sym typeface="+mn-lt"/>
                </a:rPr>
                <a:t>本品安全性优于对照组</a:t>
              </a:r>
            </a:p>
          </p:txBody>
        </p:sp>
      </p:grpSp>
      <p:sp>
        <p:nvSpPr>
          <p:cNvPr id="14" name="文本框 13"/>
          <p:cNvSpPr txBox="1"/>
          <p:nvPr/>
        </p:nvSpPr>
        <p:spPr>
          <a:xfrm>
            <a:off x="6326960" y="1809457"/>
            <a:ext cx="5340350" cy="1886243"/>
          </a:xfrm>
          <a:prstGeom prst="rect">
            <a:avLst/>
          </a:prstGeom>
          <a:solidFill>
            <a:srgbClr val="DCE7E7"/>
          </a:solidFill>
          <a:ln>
            <a:noFill/>
          </a:ln>
        </p:spPr>
        <p:txBody>
          <a:bodyPr wrap="square" rtlCol="0" anchor="ctr">
            <a:noAutofit/>
          </a:bodyPr>
          <a:lstStyle/>
          <a:p>
            <a:pPr marL="171450" indent="-171450">
              <a:lnSpc>
                <a:spcPct val="130000"/>
              </a:lnSpc>
              <a:buFont typeface="Wingdings" panose="05000000000000000000" pitchFamily="2" charset="2"/>
              <a:buChar char="Ø"/>
            </a:pPr>
            <a:r>
              <a:rPr lang="zh-CN" altLang="en-US" sz="800" b="1" dirty="0">
                <a:cs typeface="+mn-ea"/>
                <a:sym typeface="+mn-lt"/>
              </a:rPr>
              <a:t>研究对象：</a:t>
            </a:r>
            <a:r>
              <a:rPr lang="zh-CN" altLang="en-US" sz="800" dirty="0">
                <a:cs typeface="+mn-ea"/>
                <a:sym typeface="+mn-lt"/>
              </a:rPr>
              <a:t>消化内科无法经口摄入或经口或肠内摄入不足，需要静脉补充液体、电解质和能量的住院检查或手术患者共计</a:t>
            </a:r>
            <a:r>
              <a:rPr lang="en-US" altLang="zh-CN" sz="800" dirty="0">
                <a:cs typeface="+mn-ea"/>
                <a:sym typeface="+mn-lt"/>
              </a:rPr>
              <a:t>150</a:t>
            </a:r>
            <a:r>
              <a:rPr lang="zh-CN" altLang="en-US" sz="800" dirty="0">
                <a:cs typeface="+mn-ea"/>
                <a:sym typeface="+mn-lt"/>
              </a:rPr>
              <a:t>例。</a:t>
            </a:r>
          </a:p>
          <a:p>
            <a:pPr marL="171450" indent="-171450">
              <a:lnSpc>
                <a:spcPct val="130000"/>
              </a:lnSpc>
              <a:buFont typeface="Wingdings" panose="05000000000000000000" pitchFamily="2" charset="2"/>
              <a:buChar char="Ø"/>
            </a:pPr>
            <a:r>
              <a:rPr lang="zh-CN" altLang="en-US" sz="800" b="1" dirty="0">
                <a:cs typeface="+mn-ea"/>
                <a:sym typeface="+mn-lt"/>
              </a:rPr>
              <a:t>实验方法</a:t>
            </a:r>
            <a:r>
              <a:rPr lang="zh-CN" altLang="en-US" sz="800" dirty="0">
                <a:cs typeface="+mn-ea"/>
                <a:sym typeface="+mn-lt"/>
              </a:rPr>
              <a:t>：</a:t>
            </a:r>
          </a:p>
          <a:p>
            <a:pPr marL="228600" lvl="0" indent="-228600">
              <a:lnSpc>
                <a:spcPct val="130000"/>
              </a:lnSpc>
              <a:buFont typeface="Wingdings" panose="05000000000000000000" pitchFamily="2" charset="2"/>
              <a:buChar char="Ø"/>
            </a:pPr>
            <a:r>
              <a:rPr lang="zh-CN" altLang="en-US" sz="800" b="1" dirty="0">
                <a:cs typeface="+mn-ea"/>
                <a:sym typeface="+mn-lt"/>
              </a:rPr>
              <a:t>实验组：</a:t>
            </a:r>
            <a:r>
              <a:rPr lang="en-US" altLang="zh-CN" sz="800" dirty="0">
                <a:cs typeface="+mn-ea"/>
                <a:sym typeface="+mn-lt"/>
              </a:rPr>
              <a:t>74</a:t>
            </a:r>
            <a:r>
              <a:rPr lang="zh-CN" altLang="en-US" sz="800" dirty="0">
                <a:cs typeface="+mn-ea"/>
                <a:sym typeface="+mn-lt"/>
              </a:rPr>
              <a:t>例，复方醋酸钠葡萄糖注射液     </a:t>
            </a:r>
            <a:r>
              <a:rPr lang="zh-CN" altLang="en-US" sz="800" b="1" dirty="0">
                <a:cs typeface="+mn-ea"/>
                <a:sym typeface="+mn-lt"/>
              </a:rPr>
              <a:t>对照组：</a:t>
            </a:r>
            <a:r>
              <a:rPr lang="en-US" altLang="zh-CN" sz="800" dirty="0">
                <a:cs typeface="+mn-ea"/>
                <a:sym typeface="+mn-lt"/>
              </a:rPr>
              <a:t>76</a:t>
            </a:r>
            <a:r>
              <a:rPr lang="zh-CN" altLang="en-US" sz="800" dirty="0">
                <a:cs typeface="+mn-ea"/>
                <a:sym typeface="+mn-lt"/>
              </a:rPr>
              <a:t>例，</a:t>
            </a:r>
            <a:r>
              <a:rPr lang="en-US" altLang="zh-CN" sz="800" dirty="0">
                <a:cs typeface="+mn-ea"/>
                <a:sym typeface="+mn-lt"/>
              </a:rPr>
              <a:t>5%</a:t>
            </a:r>
            <a:r>
              <a:rPr lang="zh-CN" altLang="en-US" sz="800" dirty="0">
                <a:cs typeface="+mn-ea"/>
                <a:sym typeface="+mn-lt"/>
              </a:rPr>
              <a:t>麦芽糖醋酸维持液</a:t>
            </a:r>
            <a:endParaRPr lang="en-US" altLang="zh-CN" sz="800" dirty="0">
              <a:cs typeface="+mn-ea"/>
              <a:sym typeface="+mn-lt"/>
            </a:endParaRPr>
          </a:p>
          <a:p>
            <a:pPr marL="228600" lvl="0" indent="-228600">
              <a:lnSpc>
                <a:spcPct val="130000"/>
              </a:lnSpc>
              <a:buFont typeface="Wingdings" panose="05000000000000000000" pitchFamily="2" charset="2"/>
              <a:buChar char="Ø"/>
            </a:pPr>
            <a:r>
              <a:rPr lang="zh-CN" altLang="en-US" sz="800" b="1" dirty="0">
                <a:cs typeface="+mn-ea"/>
                <a:sym typeface="+mn-lt"/>
              </a:rPr>
              <a:t>给药方法：</a:t>
            </a:r>
            <a:r>
              <a:rPr lang="zh-CN" altLang="en-US" sz="800" dirty="0">
                <a:cs typeface="+mn-ea"/>
                <a:sym typeface="+mn-lt"/>
              </a:rPr>
              <a:t>500 ~ 1000</a:t>
            </a:r>
            <a:r>
              <a:rPr lang="en-US" altLang="zh-CN" sz="800" dirty="0">
                <a:cs typeface="+mn-ea"/>
                <a:sym typeface="+mn-lt"/>
              </a:rPr>
              <a:t>ml/</a:t>
            </a:r>
            <a:r>
              <a:rPr lang="zh-CN" altLang="en-US" sz="800" dirty="0">
                <a:cs typeface="+mn-ea"/>
                <a:sym typeface="+mn-lt"/>
              </a:rPr>
              <a:t>次(1日最大给药量1,000毫升)，外周静脉给药(给药速度：葡萄糖每小时0.5/kg体重以下，根据年龄和症状适当增减，尽量禁食）</a:t>
            </a:r>
            <a:endParaRPr lang="en-US" altLang="zh-CN" sz="800" dirty="0">
              <a:cs typeface="+mn-ea"/>
              <a:sym typeface="+mn-lt"/>
            </a:endParaRPr>
          </a:p>
          <a:p>
            <a:pPr marL="228600" lvl="0" indent="-228600">
              <a:lnSpc>
                <a:spcPct val="130000"/>
              </a:lnSpc>
              <a:buFont typeface="Wingdings" panose="05000000000000000000" pitchFamily="2" charset="2"/>
              <a:buChar char="Ø"/>
            </a:pPr>
            <a:r>
              <a:rPr lang="zh-CN" altLang="en-US" sz="800" b="1" dirty="0">
                <a:cs typeface="+mn-ea"/>
                <a:sym typeface="+mn-lt"/>
              </a:rPr>
              <a:t>评估方法</a:t>
            </a:r>
            <a:r>
              <a:rPr lang="zh-CN" altLang="en-US" sz="800" dirty="0">
                <a:cs typeface="+mn-ea"/>
                <a:sym typeface="+mn-lt"/>
              </a:rPr>
              <a:t>：</a:t>
            </a:r>
          </a:p>
          <a:p>
            <a:pPr marL="228600" indent="-228600">
              <a:lnSpc>
                <a:spcPct val="130000"/>
              </a:lnSpc>
              <a:buFont typeface="Wingdings" panose="05000000000000000000" pitchFamily="2" charset="2"/>
              <a:buChar char="Ø"/>
            </a:pPr>
            <a:r>
              <a:rPr lang="zh-CN" altLang="en-US" sz="800" b="1" dirty="0">
                <a:cs typeface="+mn-ea"/>
                <a:sym typeface="+mn-lt"/>
              </a:rPr>
              <a:t>有效性：</a:t>
            </a:r>
            <a:r>
              <a:rPr lang="zh-CN" altLang="en-US" sz="800" dirty="0">
                <a:cs typeface="+mn-ea"/>
                <a:sym typeface="+mn-lt"/>
              </a:rPr>
              <a:t>主要终点：根据标准对水合/维持、血流动力学维持、血清电解质维持和碳水化合物利用进行评分，并计算总分。次要终点：评价给药后尿量、尿糖、收缩压、血清Na</a:t>
            </a:r>
            <a:r>
              <a:rPr lang="en-US" altLang="zh-CN" sz="800" baseline="30000" dirty="0">
                <a:cs typeface="+mn-ea"/>
                <a:sym typeface="+mn-lt"/>
              </a:rPr>
              <a:t>+</a:t>
            </a:r>
            <a:r>
              <a:rPr lang="zh-CN" altLang="en-US" sz="800" dirty="0">
                <a:cs typeface="+mn-ea"/>
                <a:sym typeface="+mn-lt"/>
              </a:rPr>
              <a:t>、血清K</a:t>
            </a:r>
            <a:r>
              <a:rPr lang="en-US" altLang="zh-CN" sz="800" baseline="30000" dirty="0">
                <a:cs typeface="+mn-ea"/>
                <a:sym typeface="+mn-lt"/>
              </a:rPr>
              <a:t>+</a:t>
            </a:r>
            <a:r>
              <a:rPr lang="zh-CN" altLang="en-US" sz="800" dirty="0">
                <a:cs typeface="+mn-ea"/>
                <a:sym typeface="+mn-lt"/>
              </a:rPr>
              <a:t>、血糖实测值的差异。</a:t>
            </a:r>
          </a:p>
          <a:p>
            <a:pPr marL="228600" indent="-228600">
              <a:lnSpc>
                <a:spcPct val="130000"/>
              </a:lnSpc>
              <a:buFont typeface="Wingdings" panose="05000000000000000000" pitchFamily="2" charset="2"/>
              <a:buChar char="Ø"/>
            </a:pPr>
            <a:r>
              <a:rPr lang="zh-CN" altLang="en-US" sz="800" b="1" dirty="0">
                <a:cs typeface="+mn-ea"/>
                <a:sym typeface="+mn-lt"/>
              </a:rPr>
              <a:t>安全性：</a:t>
            </a:r>
            <a:r>
              <a:rPr lang="zh-CN" altLang="en-US" sz="800" dirty="0">
                <a:cs typeface="+mn-ea"/>
                <a:sym typeface="+mn-lt"/>
              </a:rPr>
              <a:t>总体安全等级根据不良事件的发生情况、体检结果、实验室检测值等分为4级。</a:t>
            </a:r>
          </a:p>
        </p:txBody>
      </p:sp>
      <p:sp>
        <p:nvSpPr>
          <p:cNvPr id="15" name="矩形 14"/>
          <p:cNvSpPr/>
          <p:nvPr>
            <p:custDataLst>
              <p:tags r:id="rId3"/>
            </p:custDataLst>
          </p:nvPr>
        </p:nvSpPr>
        <p:spPr>
          <a:xfrm>
            <a:off x="583508" y="1809456"/>
            <a:ext cx="5285001" cy="2057849"/>
          </a:xfrm>
          <a:prstGeom prst="rect">
            <a:avLst/>
          </a:prstGeom>
          <a:solidFill>
            <a:schemeClr val="accent1">
              <a:lumMod val="20000"/>
              <a:lumOff val="80000"/>
            </a:schemeClr>
          </a:solidFill>
          <a:ln>
            <a:noFill/>
          </a:ln>
        </p:spPr>
        <p:txBody>
          <a:bodyPr wrap="square" lIns="0" tIns="0" rIns="0" bIns="0" rtlCol="0" anchor="t" anchorCtr="0">
            <a:noAutofit/>
          </a:bodyPr>
          <a:lstStyle/>
          <a:p>
            <a:pPr algn="just">
              <a:lnSpc>
                <a:spcPct val="150000"/>
              </a:lnSpc>
              <a:spcBef>
                <a:spcPct val="0"/>
              </a:spcBef>
              <a:spcAft>
                <a:spcPct val="0"/>
              </a:spcAft>
            </a:pPr>
            <a:endParaRPr lang="en-US" altLang="zh-CN" sz="1000" b="1" dirty="0">
              <a:solidFill>
                <a:schemeClr val="tx1">
                  <a:lumMod val="85000"/>
                  <a:lumOff val="15000"/>
                </a:schemeClr>
              </a:solidFill>
              <a:cs typeface="+mn-ea"/>
              <a:sym typeface="+mn-lt"/>
            </a:endParaRP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研究对象：</a:t>
            </a:r>
            <a:r>
              <a:rPr lang="zh-CN" altLang="en-US" sz="1000" dirty="0">
                <a:solidFill>
                  <a:schemeClr val="tx1">
                    <a:lumMod val="85000"/>
                    <a:lumOff val="15000"/>
                  </a:schemeClr>
                </a:solidFill>
                <a:cs typeface="+mn-ea"/>
                <a:sym typeface="+mn-lt"/>
              </a:rPr>
              <a:t>29例接受微创手术的儿童患者(不能或口服和经肠不充分，需要补充或维持水分和电解质，补充能量的患者）</a:t>
            </a: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给药方法：</a:t>
            </a:r>
            <a:r>
              <a:rPr lang="zh-CN" altLang="en-US" sz="1000" dirty="0">
                <a:solidFill>
                  <a:schemeClr val="tx1">
                    <a:lumMod val="85000"/>
                    <a:lumOff val="15000"/>
                  </a:schemeClr>
                </a:solidFill>
                <a:cs typeface="+mn-ea"/>
                <a:sym typeface="+mn-lt"/>
              </a:rPr>
              <a:t>复方醋酸钠葡萄糖注射液，术后1天起24h内通过外周静脉滴注500-1000ml（每日最多1500ml）</a:t>
            </a: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结果：</a:t>
            </a: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有效性：</a:t>
            </a:r>
            <a:r>
              <a:rPr lang="zh-CN" altLang="en-US" sz="1000" dirty="0">
                <a:solidFill>
                  <a:schemeClr val="tx1">
                    <a:lumMod val="85000"/>
                    <a:lumOff val="15000"/>
                  </a:schemeClr>
                </a:solidFill>
                <a:cs typeface="+mn-ea"/>
                <a:sym typeface="+mn-lt"/>
              </a:rPr>
              <a:t>总体改善程度为优良的72%，有效的28%，</a:t>
            </a:r>
            <a:r>
              <a:rPr lang="zh-CN" altLang="en-US" sz="1000" b="1" dirty="0">
                <a:solidFill>
                  <a:schemeClr val="accent1"/>
                </a:solidFill>
                <a:cs typeface="+mn-ea"/>
                <a:sym typeface="+mn-lt"/>
              </a:rPr>
              <a:t>总有效率100%</a:t>
            </a: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安全性：</a:t>
            </a:r>
            <a:r>
              <a:rPr lang="zh-CN" altLang="en-US" sz="1000" b="1" dirty="0">
                <a:solidFill>
                  <a:schemeClr val="accent1"/>
                </a:solidFill>
                <a:cs typeface="+mn-ea"/>
                <a:sym typeface="+mn-lt"/>
              </a:rPr>
              <a:t>所有患者未观察到不良反应</a:t>
            </a:r>
          </a:p>
        </p:txBody>
      </p:sp>
      <p:sp>
        <p:nvSpPr>
          <p:cNvPr id="16" name="矩形 15"/>
          <p:cNvSpPr/>
          <p:nvPr>
            <p:custDataLst>
              <p:tags r:id="rId4"/>
            </p:custDataLst>
          </p:nvPr>
        </p:nvSpPr>
        <p:spPr>
          <a:xfrm>
            <a:off x="583508" y="4248936"/>
            <a:ext cx="5294630" cy="2229092"/>
          </a:xfrm>
          <a:prstGeom prst="rect">
            <a:avLst/>
          </a:prstGeom>
          <a:solidFill>
            <a:schemeClr val="accent1">
              <a:lumMod val="20000"/>
              <a:lumOff val="80000"/>
            </a:schemeClr>
          </a:solidFill>
          <a:ln w="3175">
            <a:noFill/>
          </a:ln>
        </p:spPr>
        <p:txBody>
          <a:bodyPr wrap="square" lIns="0" tIns="0" rIns="0" bIns="0" rtlCol="0" anchor="ctr" anchorCtr="0">
            <a:noAutofit/>
          </a:bodyPr>
          <a:lstStyle/>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研究对象：</a:t>
            </a:r>
            <a:r>
              <a:rPr lang="zh-CN" altLang="en-US" sz="1000" dirty="0">
                <a:solidFill>
                  <a:schemeClr val="tx1">
                    <a:lumMod val="85000"/>
                    <a:lumOff val="15000"/>
                  </a:schemeClr>
                </a:solidFill>
                <a:cs typeface="+mn-ea"/>
                <a:sym typeface="+mn-lt"/>
              </a:rPr>
              <a:t>25例麻醉手术中的儿童患者(无法或口服或经肠不充分，需要补充或维持水分和电解质，补充能量的患者)</a:t>
            </a: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给药方法：</a:t>
            </a:r>
            <a:r>
              <a:rPr lang="zh-CN" altLang="en-US" sz="1000" dirty="0">
                <a:cs typeface="+mn-ea"/>
                <a:sym typeface="+mn-lt"/>
              </a:rPr>
              <a:t>复方醋酸葡萄糖注射液，</a:t>
            </a:r>
            <a:r>
              <a:rPr lang="zh-CN" altLang="en-US" sz="1000" dirty="0">
                <a:solidFill>
                  <a:schemeClr val="tx1">
                    <a:lumMod val="85000"/>
                    <a:lumOff val="15000"/>
                  </a:schemeClr>
                </a:solidFill>
                <a:cs typeface="+mn-ea"/>
                <a:sym typeface="+mn-lt"/>
              </a:rPr>
              <a:t>手术开始后24小时内，外周静脉滴注500 ~ 1,000mL (1500 mL/天为上限)</a:t>
            </a: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结果：</a:t>
            </a: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有效性：</a:t>
            </a:r>
            <a:r>
              <a:rPr lang="zh-CN" altLang="en-US" sz="1000" dirty="0">
                <a:solidFill>
                  <a:schemeClr val="tx1">
                    <a:lumMod val="85000"/>
                    <a:lumOff val="15000"/>
                  </a:schemeClr>
                </a:solidFill>
                <a:cs typeface="+mn-ea"/>
                <a:sym typeface="+mn-lt"/>
              </a:rPr>
              <a:t>总体改善为优良的25%，有效的54.2%，无效的20.8%，</a:t>
            </a:r>
            <a:r>
              <a:rPr lang="zh-CN" altLang="en-US" sz="1000" b="1" dirty="0">
                <a:solidFill>
                  <a:schemeClr val="accent1"/>
                </a:solidFill>
                <a:cs typeface="+mn-ea"/>
                <a:sym typeface="+mn-lt"/>
              </a:rPr>
              <a:t>总有效率为79.2%</a:t>
            </a:r>
          </a:p>
          <a:p>
            <a:pPr algn="just">
              <a:lnSpc>
                <a:spcPct val="150000"/>
              </a:lnSpc>
              <a:spcBef>
                <a:spcPct val="0"/>
              </a:spcBef>
              <a:spcAft>
                <a:spcPct val="0"/>
              </a:spcAft>
            </a:pPr>
            <a:r>
              <a:rPr lang="zh-CN" altLang="en-US" sz="1000" b="1" dirty="0">
                <a:solidFill>
                  <a:schemeClr val="tx1">
                    <a:lumMod val="85000"/>
                    <a:lumOff val="15000"/>
                  </a:schemeClr>
                </a:solidFill>
                <a:cs typeface="+mn-ea"/>
                <a:sym typeface="+mn-lt"/>
              </a:rPr>
              <a:t>安全性：</a:t>
            </a:r>
            <a:r>
              <a:rPr lang="zh-CN" altLang="en-US" sz="1000" b="1" dirty="0">
                <a:solidFill>
                  <a:schemeClr val="accent1"/>
                </a:solidFill>
                <a:cs typeface="+mn-ea"/>
                <a:sym typeface="+mn-lt"/>
              </a:rPr>
              <a:t>所有患者未观察到不良反应</a:t>
            </a:r>
          </a:p>
        </p:txBody>
      </p:sp>
      <p:sp>
        <p:nvSpPr>
          <p:cNvPr id="17" name="矩形: 圆角 16"/>
          <p:cNvSpPr/>
          <p:nvPr>
            <p:custDataLst>
              <p:tags r:id="rId5"/>
            </p:custDataLst>
          </p:nvPr>
        </p:nvSpPr>
        <p:spPr>
          <a:xfrm>
            <a:off x="2350731" y="1619734"/>
            <a:ext cx="1473201" cy="400110"/>
          </a:xfrm>
          <a:prstGeom prst="roundRect">
            <a:avLst>
              <a:gd name="adj" fmla="val 29363"/>
            </a:avLst>
          </a:prstGeom>
          <a:solidFill>
            <a:schemeClr val="accent1"/>
          </a:solidFill>
        </p:spPr>
        <p:txBody>
          <a:bodyPr wrap="square" lIns="0" tIns="0" rIns="0" bIns="0" rtlCol="0" anchor="ctr">
            <a:noAutofit/>
          </a:bodyPr>
          <a:lstStyle/>
          <a:p>
            <a:pPr algn="ctr">
              <a:spcBef>
                <a:spcPct val="0"/>
              </a:spcBef>
              <a:spcAft>
                <a:spcPct val="0"/>
              </a:spcAft>
            </a:pPr>
            <a:r>
              <a:rPr lang="zh-CN" altLang="en-US" sz="1600" b="1" dirty="0">
                <a:solidFill>
                  <a:schemeClr val="bg1"/>
                </a:solidFill>
                <a:cs typeface="+mn-ea"/>
                <a:sym typeface="+mn-lt"/>
              </a:rPr>
              <a:t>小儿外科</a:t>
            </a:r>
          </a:p>
        </p:txBody>
      </p:sp>
      <p:sp>
        <p:nvSpPr>
          <p:cNvPr id="19" name="矩形: 圆角 18"/>
          <p:cNvSpPr/>
          <p:nvPr>
            <p:custDataLst>
              <p:tags r:id="rId6"/>
            </p:custDataLst>
          </p:nvPr>
        </p:nvSpPr>
        <p:spPr>
          <a:xfrm>
            <a:off x="2350730" y="4048881"/>
            <a:ext cx="1473201" cy="400110"/>
          </a:xfrm>
          <a:prstGeom prst="roundRect">
            <a:avLst>
              <a:gd name="adj" fmla="val 29363"/>
            </a:avLst>
          </a:prstGeom>
          <a:solidFill>
            <a:schemeClr val="accent1"/>
          </a:solidFill>
        </p:spPr>
        <p:txBody>
          <a:bodyPr wrap="square" lIns="0" tIns="0" rIns="0" bIns="0" rtlCol="0" anchor="ctr">
            <a:noAutofit/>
          </a:bodyPr>
          <a:lstStyle/>
          <a:p>
            <a:pPr algn="ctr">
              <a:spcBef>
                <a:spcPct val="0"/>
              </a:spcBef>
              <a:spcAft>
                <a:spcPct val="0"/>
              </a:spcAft>
            </a:pPr>
            <a:r>
              <a:rPr lang="zh-CN" altLang="en-US" sz="1600" b="1" dirty="0">
                <a:solidFill>
                  <a:schemeClr val="bg1"/>
                </a:solidFill>
                <a:cs typeface="+mn-ea"/>
                <a:sym typeface="+mn-lt"/>
              </a:rPr>
              <a:t>儿科麻醉</a:t>
            </a:r>
          </a:p>
        </p:txBody>
      </p:sp>
      <p:sp>
        <p:nvSpPr>
          <p:cNvPr id="21" name="矩形: 圆角 20"/>
          <p:cNvSpPr/>
          <p:nvPr>
            <p:custDataLst>
              <p:tags r:id="rId7"/>
            </p:custDataLst>
          </p:nvPr>
        </p:nvSpPr>
        <p:spPr>
          <a:xfrm>
            <a:off x="8245611" y="1560737"/>
            <a:ext cx="1473201" cy="400110"/>
          </a:xfrm>
          <a:prstGeom prst="roundRect">
            <a:avLst>
              <a:gd name="adj" fmla="val 29363"/>
            </a:avLst>
          </a:prstGeom>
          <a:solidFill>
            <a:schemeClr val="accent1"/>
          </a:solidFill>
        </p:spPr>
        <p:txBody>
          <a:bodyPr wrap="square" lIns="0" tIns="0" rIns="0" bIns="0" rtlCol="0" anchor="ctr">
            <a:noAutofit/>
          </a:bodyPr>
          <a:lstStyle/>
          <a:p>
            <a:pPr algn="ctr">
              <a:spcBef>
                <a:spcPct val="0"/>
              </a:spcBef>
              <a:spcAft>
                <a:spcPct val="0"/>
              </a:spcAft>
            </a:pPr>
            <a:r>
              <a:rPr lang="zh-CN" altLang="en-US" sz="1600" b="1" dirty="0">
                <a:solidFill>
                  <a:schemeClr val="bg1"/>
                </a:solidFill>
                <a:cs typeface="+mn-ea"/>
                <a:sym typeface="+mn-lt"/>
              </a:rPr>
              <a:t>胃肠病学</a:t>
            </a:r>
          </a:p>
        </p:txBody>
      </p:sp>
      <p:cxnSp>
        <p:nvCxnSpPr>
          <p:cNvPr id="23" name="直接连接符 22"/>
          <p:cNvCxnSpPr/>
          <p:nvPr/>
        </p:nvCxnSpPr>
        <p:spPr>
          <a:xfrm>
            <a:off x="6096000" y="1809456"/>
            <a:ext cx="0" cy="4682784"/>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4" name="文本框 23"/>
          <p:cNvSpPr txBox="1"/>
          <p:nvPr/>
        </p:nvSpPr>
        <p:spPr>
          <a:xfrm>
            <a:off x="583508" y="6665771"/>
            <a:ext cx="6443194" cy="21544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00" dirty="0">
                <a:solidFill>
                  <a:schemeClr val="bg1"/>
                </a:solidFill>
                <a:cs typeface="+mn-ea"/>
                <a:sym typeface="+mn-lt"/>
              </a:rPr>
              <a:t>【1】</a:t>
            </a:r>
            <a:r>
              <a:rPr lang="zh-CN" altLang="en-US" sz="800" dirty="0">
                <a:solidFill>
                  <a:schemeClr val="bg1"/>
                </a:solidFill>
                <a:cs typeface="+mn-ea"/>
                <a:sym typeface="+mn-lt"/>
              </a:rPr>
              <a:t>本品参比制剂</a:t>
            </a:r>
            <a:r>
              <a:rPr lang="en-US" altLang="zh-CN" sz="800" dirty="0">
                <a:solidFill>
                  <a:schemeClr val="bg1"/>
                </a:solidFill>
                <a:cs typeface="+mn-ea"/>
                <a:sym typeface="+mn-lt"/>
              </a:rPr>
              <a:t>IF</a:t>
            </a:r>
            <a:r>
              <a:rPr lang="zh-CN" altLang="en-US" sz="800" dirty="0">
                <a:solidFill>
                  <a:schemeClr val="bg1"/>
                </a:solidFill>
                <a:cs typeface="+mn-ea"/>
                <a:sym typeface="+mn-lt"/>
              </a:rPr>
              <a:t>文件</a:t>
            </a:r>
          </a:p>
        </p:txBody>
      </p:sp>
      <p:sp>
        <p:nvSpPr>
          <p:cNvPr id="3" name="文本框 2"/>
          <p:cNvSpPr txBox="1"/>
          <p:nvPr/>
        </p:nvSpPr>
        <p:spPr>
          <a:xfrm>
            <a:off x="6640946" y="4193310"/>
            <a:ext cx="1006764" cy="215444"/>
          </a:xfrm>
          <a:prstGeom prst="rect">
            <a:avLst/>
          </a:prstGeom>
          <a:noFill/>
        </p:spPr>
        <p:txBody>
          <a:bodyPr wrap="square" rtlCol="0">
            <a:spAutoFit/>
          </a:bodyPr>
          <a:lstStyle/>
          <a:p>
            <a:pPr algn="ctr"/>
            <a:r>
              <a:rPr lang="en-US" altLang="zh-CN" sz="800" dirty="0">
                <a:cs typeface="+mn-ea"/>
                <a:sym typeface="+mn-lt"/>
              </a:rPr>
              <a:t>5.18±0.73</a:t>
            </a:r>
            <a:endParaRPr lang="zh-CN" altLang="en-US" sz="800" dirty="0">
              <a:cs typeface="+mn-ea"/>
              <a:sym typeface="+mn-lt"/>
            </a:endParaRPr>
          </a:p>
        </p:txBody>
      </p:sp>
      <p:sp>
        <p:nvSpPr>
          <p:cNvPr id="4" name="文本框 3"/>
          <p:cNvSpPr txBox="1"/>
          <p:nvPr/>
        </p:nvSpPr>
        <p:spPr>
          <a:xfrm>
            <a:off x="7444509" y="4618183"/>
            <a:ext cx="1006764" cy="215444"/>
          </a:xfrm>
          <a:prstGeom prst="rect">
            <a:avLst/>
          </a:prstGeom>
          <a:noFill/>
        </p:spPr>
        <p:txBody>
          <a:bodyPr wrap="square" rtlCol="0">
            <a:spAutoFit/>
          </a:bodyPr>
          <a:lstStyle/>
          <a:p>
            <a:pPr algn="ctr"/>
            <a:r>
              <a:rPr lang="en-US" altLang="zh-CN" sz="800" dirty="0">
                <a:cs typeface="+mn-ea"/>
                <a:sym typeface="+mn-lt"/>
              </a:rPr>
              <a:t>4.62±0.89</a:t>
            </a:r>
            <a:endParaRPr lang="zh-CN" altLang="en-US" sz="800" dirty="0">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0771" y="564980"/>
            <a:ext cx="4813123" cy="525785"/>
          </a:xfrm>
        </p:spPr>
        <p:txBody>
          <a:bodyPr>
            <a:spAutoFit/>
          </a:bodyPr>
          <a:lstStyle/>
          <a:p>
            <a:r>
              <a:rPr lang="en-US" altLang="zh-CN" dirty="0">
                <a:latin typeface="+mn-lt"/>
                <a:ea typeface="+mn-ea"/>
                <a:cs typeface="+mn-ea"/>
                <a:sym typeface="+mn-lt"/>
              </a:rPr>
              <a:t>03 </a:t>
            </a:r>
            <a:r>
              <a:rPr lang="zh-CN" altLang="en-US" dirty="0">
                <a:latin typeface="+mn-lt"/>
                <a:ea typeface="+mn-ea"/>
                <a:cs typeface="+mn-ea"/>
                <a:sym typeface="+mn-lt"/>
              </a:rPr>
              <a:t>有效性</a:t>
            </a:r>
            <a:endParaRPr lang="en-US" dirty="0">
              <a:latin typeface="+mn-lt"/>
              <a:ea typeface="+mn-ea"/>
              <a:cs typeface="+mn-ea"/>
              <a:sym typeface="+mn-lt"/>
            </a:endParaRPr>
          </a:p>
        </p:txBody>
      </p:sp>
      <p:sp>
        <p:nvSpPr>
          <p:cNvPr id="3" name="文本框 2"/>
          <p:cNvSpPr txBox="1"/>
          <p:nvPr>
            <p:custDataLst>
              <p:tags r:id="rId2"/>
            </p:custDataLst>
          </p:nvPr>
        </p:nvSpPr>
        <p:spPr>
          <a:xfrm>
            <a:off x="564915" y="1404507"/>
            <a:ext cx="10399470" cy="400110"/>
          </a:xfrm>
          <a:prstGeom prst="rect">
            <a:avLst/>
          </a:prstGeom>
          <a:noFill/>
        </p:spPr>
        <p:txBody>
          <a:bodyPr wrap="square">
            <a:spAutoFit/>
          </a:bodyPr>
          <a:lstStyle/>
          <a:p>
            <a:r>
              <a:rPr lang="zh-CN" altLang="en-US" sz="2000" b="1" dirty="0">
                <a:solidFill>
                  <a:schemeClr val="accent1"/>
                </a:solidFill>
                <a:cs typeface="+mn-ea"/>
                <a:sym typeface="+mn-lt"/>
              </a:rPr>
              <a:t>本品符合相关临床指南及专家共识推荐</a:t>
            </a:r>
          </a:p>
        </p:txBody>
      </p:sp>
      <p:graphicFrame>
        <p:nvGraphicFramePr>
          <p:cNvPr id="4" name="表格 3"/>
          <p:cNvGraphicFramePr>
            <a:graphicFrameLocks noGrp="1"/>
          </p:cNvGraphicFramePr>
          <p:nvPr>
            <p:custDataLst>
              <p:tags r:id="rId3"/>
            </p:custDataLst>
            <p:extLst>
              <p:ext uri="{D42A27DB-BD31-4B8C-83A1-F6EECF244321}">
                <p14:modId xmlns:p14="http://schemas.microsoft.com/office/powerpoint/2010/main" val="2139126830"/>
              </p:ext>
            </p:extLst>
          </p:nvPr>
        </p:nvGraphicFramePr>
        <p:xfrm>
          <a:off x="564915" y="2194237"/>
          <a:ext cx="11111148" cy="3171598"/>
        </p:xfrm>
        <a:graphic>
          <a:graphicData uri="http://schemas.openxmlformats.org/drawingml/2006/table">
            <a:tbl>
              <a:tblPr firstRow="1">
                <a:tableStyleId>{5C22544A-7EE6-4342-B048-85BDC9FD1C3A}</a:tableStyleId>
              </a:tblPr>
              <a:tblGrid>
                <a:gridCol w="3298825">
                  <a:extLst>
                    <a:ext uri="{9D8B030D-6E8A-4147-A177-3AD203B41FA5}">
                      <a16:colId xmlns:a16="http://schemas.microsoft.com/office/drawing/2014/main" val="20000"/>
                    </a:ext>
                  </a:extLst>
                </a:gridCol>
                <a:gridCol w="7812323">
                  <a:extLst>
                    <a:ext uri="{9D8B030D-6E8A-4147-A177-3AD203B41FA5}">
                      <a16:colId xmlns:a16="http://schemas.microsoft.com/office/drawing/2014/main" val="20001"/>
                    </a:ext>
                  </a:extLst>
                </a:gridCol>
              </a:tblGrid>
              <a:tr h="470545">
                <a:tc>
                  <a:txBody>
                    <a:bodyPr/>
                    <a:lstStyle/>
                    <a:p>
                      <a:pPr algn="ctr" fontAlgn="ctr"/>
                      <a:r>
                        <a:rPr lang="zh-CN" altLang="en-US" sz="1600" b="1" u="none" strike="noStrike" dirty="0">
                          <a:solidFill>
                            <a:srgbClr val="FFFFFF"/>
                          </a:solidFill>
                          <a:effectLst/>
                          <a:latin typeface="+mn-lt"/>
                          <a:ea typeface="+mn-ea"/>
                          <a:cs typeface="+mn-ea"/>
                          <a:sym typeface="+mn-lt"/>
                        </a:rPr>
                        <a:t>临床指南及专家共识名称</a:t>
                      </a:r>
                      <a:endParaRPr lang="zh-CN" altLang="en-US" sz="1600" b="1" i="0" u="none" strike="noStrike" dirty="0">
                        <a:solidFill>
                          <a:srgbClr val="FFFFFF"/>
                        </a:solidFill>
                        <a:effectLst/>
                        <a:latin typeface="+mn-lt"/>
                        <a:ea typeface="+mn-ea"/>
                        <a:cs typeface="+mn-ea"/>
                        <a:sym typeface="+mn-lt"/>
                      </a:endParaRPr>
                    </a:p>
                  </a:txBody>
                  <a:tcPr marL="3172" marR="3172" marT="3172" marB="0" anchor="ctr"/>
                </a:tc>
                <a:tc>
                  <a:txBody>
                    <a:bodyPr/>
                    <a:lstStyle/>
                    <a:p>
                      <a:pPr algn="ctr" fontAlgn="ctr"/>
                      <a:r>
                        <a:rPr lang="zh-CN" altLang="en-US" sz="1600" b="1" u="none" strike="noStrike" dirty="0">
                          <a:solidFill>
                            <a:srgbClr val="FFFFFF"/>
                          </a:solidFill>
                          <a:effectLst/>
                          <a:latin typeface="+mn-lt"/>
                          <a:ea typeface="+mn-ea"/>
                          <a:cs typeface="+mn-ea"/>
                          <a:sym typeface="+mn-lt"/>
                        </a:rPr>
                        <a:t>推荐内容</a:t>
                      </a:r>
                      <a:endParaRPr lang="zh-CN" altLang="en-US" sz="1600" b="1" i="0" u="none" strike="noStrike" dirty="0">
                        <a:solidFill>
                          <a:srgbClr val="FFFFFF"/>
                        </a:solidFill>
                        <a:effectLst/>
                        <a:latin typeface="+mn-lt"/>
                        <a:ea typeface="+mn-ea"/>
                        <a:cs typeface="+mn-ea"/>
                        <a:sym typeface="+mn-lt"/>
                      </a:endParaRPr>
                    </a:p>
                  </a:txBody>
                  <a:tcPr marL="3172" marR="3172" marT="3172" marB="0" anchor="ctr"/>
                </a:tc>
                <a:extLst>
                  <a:ext uri="{0D108BD9-81ED-4DB2-BD59-A6C34878D82A}">
                    <a16:rowId xmlns:a16="http://schemas.microsoft.com/office/drawing/2014/main" val="10000"/>
                  </a:ext>
                </a:extLst>
              </a:tr>
              <a:tr h="502285">
                <a:tc>
                  <a:txBody>
                    <a:bodyPr/>
                    <a:lstStyle/>
                    <a:p>
                      <a:pPr marL="0" marR="0" lvl="0" indent="0" algn="l" defTabSz="914400" rtl="0" eaLnBrk="1" fontAlgn="ctr" latinLnBrk="0" hangingPunct="1">
                        <a:lnSpc>
                          <a:spcPct val="150000"/>
                        </a:lnSpc>
                        <a:spcBef>
                          <a:spcPts val="0"/>
                        </a:spcBef>
                        <a:spcAft>
                          <a:spcPts val="0"/>
                        </a:spcAft>
                        <a:buClrTx/>
                        <a:buSzTx/>
                        <a:buFontTx/>
                        <a:buNone/>
                        <a:defRPr/>
                      </a:pPr>
                      <a:r>
                        <a:rPr lang="zh-CN" altLang="en-US" sz="1200" b="1" dirty="0">
                          <a:latin typeface="+mn-lt"/>
                          <a:ea typeface="+mn-ea"/>
                          <a:cs typeface="+mn-ea"/>
                          <a:sym typeface="+mn-lt"/>
                        </a:rPr>
                        <a:t>《儿童晶体液临床应用专家共识》</a:t>
                      </a:r>
                      <a:endParaRPr lang="en-US" altLang="zh-CN" sz="1400" b="0" i="0" u="none" strike="noStrike" baseline="30000" dirty="0">
                        <a:solidFill>
                          <a:srgbClr val="404040"/>
                        </a:solidFill>
                        <a:effectLst/>
                        <a:latin typeface="+mn-lt"/>
                        <a:ea typeface="+mn-ea"/>
                        <a:cs typeface="+mn-ea"/>
                        <a:sym typeface="+mn-lt"/>
                      </a:endParaRPr>
                    </a:p>
                  </a:txBody>
                  <a:tcPr marL="3172" marR="3172" marT="3172" marB="0" anchor="ctr"/>
                </a:tc>
                <a:tc>
                  <a:txBody>
                    <a:bodyPr/>
                    <a:lstStyle/>
                    <a:p>
                      <a:pPr marL="171450" indent="-171450" algn="l">
                        <a:lnSpc>
                          <a:spcPct val="150000"/>
                        </a:lnSpc>
                        <a:buClr>
                          <a:schemeClr val="accent1"/>
                        </a:buClr>
                        <a:buFont typeface="Wingdings" panose="05000000000000000000" pitchFamily="2" charset="2"/>
                        <a:buChar char="Ø"/>
                      </a:pPr>
                      <a:r>
                        <a:rPr lang="zh-CN" altLang="en-US" sz="1000" dirty="0">
                          <a:latin typeface="+mn-lt"/>
                          <a:ea typeface="+mn-ea"/>
                          <a:cs typeface="+mn-ea"/>
                          <a:sym typeface="+mn-lt"/>
                        </a:rPr>
                        <a:t>醋酸钠林格液比乳酸钠林格液更适合作为儿童输液剂；</a:t>
                      </a:r>
                    </a:p>
                  </a:txBody>
                  <a:tcPr marL="3172" marR="3172" marT="3172" marB="0" anchor="ctr"/>
                </a:tc>
                <a:extLst>
                  <a:ext uri="{0D108BD9-81ED-4DB2-BD59-A6C34878D82A}">
                    <a16:rowId xmlns:a16="http://schemas.microsoft.com/office/drawing/2014/main" val="10001"/>
                  </a:ext>
                </a:extLst>
              </a:tr>
              <a:tr h="502920">
                <a:tc>
                  <a:txBody>
                    <a:bodyPr/>
                    <a:lstStyle/>
                    <a:p>
                      <a:pPr marL="0" marR="0" lvl="0" indent="0" algn="l" defTabSz="914400" rtl="0" eaLnBrk="1" fontAlgn="ctr" latinLnBrk="0" hangingPunct="1">
                        <a:lnSpc>
                          <a:spcPct val="150000"/>
                        </a:lnSpc>
                        <a:spcBef>
                          <a:spcPts val="0"/>
                        </a:spcBef>
                        <a:spcAft>
                          <a:spcPts val="0"/>
                        </a:spcAft>
                        <a:buClrTx/>
                        <a:buSzTx/>
                        <a:buFontTx/>
                        <a:buNone/>
                        <a:defRPr/>
                      </a:pPr>
                      <a:r>
                        <a:rPr lang="zh-CN" altLang="en-US" sz="1200" b="1" dirty="0">
                          <a:latin typeface="+mn-lt"/>
                          <a:ea typeface="+mn-ea"/>
                          <a:cs typeface="+mn-ea"/>
                          <a:sym typeface="+mn-lt"/>
                        </a:rPr>
                        <a:t>《小儿围手术期液体和输血管理指南</a:t>
                      </a:r>
                      <a:r>
                        <a:rPr lang="en-US" altLang="zh-CN" sz="1200" b="1" dirty="0">
                          <a:latin typeface="+mn-lt"/>
                          <a:ea typeface="+mn-ea"/>
                          <a:cs typeface="+mn-ea"/>
                          <a:sym typeface="+mn-lt"/>
                        </a:rPr>
                        <a:t>(2014)</a:t>
                      </a:r>
                      <a:r>
                        <a:rPr lang="zh-CN" altLang="en-US" sz="1200" b="1" dirty="0">
                          <a:latin typeface="+mn-lt"/>
                          <a:ea typeface="+mn-ea"/>
                          <a:cs typeface="+mn-ea"/>
                          <a:sym typeface="+mn-lt"/>
                        </a:rPr>
                        <a:t>》</a:t>
                      </a:r>
                      <a:endParaRPr lang="en-US" altLang="zh-CN" sz="1200" b="0" i="0" u="none" strike="noStrike" baseline="30000" dirty="0">
                        <a:solidFill>
                          <a:srgbClr val="404040"/>
                        </a:solidFill>
                        <a:effectLst/>
                        <a:latin typeface="+mn-lt"/>
                        <a:ea typeface="+mn-ea"/>
                        <a:cs typeface="+mn-ea"/>
                        <a:sym typeface="+mn-lt"/>
                      </a:endParaRPr>
                    </a:p>
                  </a:txBody>
                  <a:tcPr marL="3172" marR="3172" marT="3172" marB="0" anchor="ctr"/>
                </a:tc>
                <a:tc>
                  <a:txBody>
                    <a:bodyPr/>
                    <a:lstStyle/>
                    <a:p>
                      <a:pPr marL="171450" indent="-171450" algn="l">
                        <a:lnSpc>
                          <a:spcPct val="150000"/>
                        </a:lnSpc>
                        <a:buClr>
                          <a:schemeClr val="accent1"/>
                        </a:buClr>
                        <a:buSzTx/>
                        <a:buFont typeface="Wingdings" panose="05000000000000000000" pitchFamily="2" charset="2"/>
                        <a:buChar char="Ø"/>
                      </a:pPr>
                      <a:r>
                        <a:rPr lang="zh-CN" altLang="en-US" sz="1000" dirty="0">
                          <a:latin typeface="+mn-lt"/>
                          <a:ea typeface="+mn-ea"/>
                          <a:cs typeface="+mn-ea"/>
                          <a:sym typeface="+mn-lt"/>
                        </a:rPr>
                        <a:t>早产儿、脓毒症新生儿、糖尿病母亲的婴儿及接受全肠道外营养的儿童术中可用2.5% ～ 5% 葡萄糖溶液。</a:t>
                      </a:r>
                    </a:p>
                  </a:txBody>
                  <a:tcPr marL="3172" marR="3172" marT="3172" marB="0" anchor="ctr"/>
                </a:tc>
                <a:extLst>
                  <a:ext uri="{0D108BD9-81ED-4DB2-BD59-A6C34878D82A}">
                    <a16:rowId xmlns:a16="http://schemas.microsoft.com/office/drawing/2014/main" val="10002"/>
                  </a:ext>
                </a:extLst>
              </a:tr>
              <a:tr h="468000">
                <a:tc>
                  <a:txBody>
                    <a:bodyPr/>
                    <a:lstStyle/>
                    <a:p>
                      <a:pPr marL="0" marR="0" lvl="0" indent="0" algn="l" defTabSz="914400" rtl="0" eaLnBrk="1" fontAlgn="ctr" latinLnBrk="0" hangingPunct="1">
                        <a:lnSpc>
                          <a:spcPct val="150000"/>
                        </a:lnSpc>
                        <a:spcBef>
                          <a:spcPts val="0"/>
                        </a:spcBef>
                        <a:spcAft>
                          <a:spcPts val="0"/>
                        </a:spcAft>
                        <a:buClrTx/>
                        <a:buSzTx/>
                        <a:buFontTx/>
                        <a:buNone/>
                        <a:defRPr/>
                      </a:pPr>
                      <a:r>
                        <a:rPr lang="en-US" altLang="zh-CN" sz="1200" b="1" dirty="0">
                          <a:latin typeface="+mn-lt"/>
                          <a:ea typeface="+mn-ea"/>
                          <a:cs typeface="+mn-ea"/>
                          <a:sym typeface="+mn-lt"/>
                        </a:rPr>
                        <a:t>《</a:t>
                      </a:r>
                      <a:r>
                        <a:rPr lang="zh-CN" altLang="en-US" sz="1200" b="1" dirty="0">
                          <a:latin typeface="+mn-lt"/>
                          <a:ea typeface="+mn-ea"/>
                          <a:cs typeface="+mn-ea"/>
                          <a:sym typeface="+mn-lt"/>
                        </a:rPr>
                        <a:t>临床诊疗指南肠外肠内营养学分册</a:t>
                      </a:r>
                      <a:r>
                        <a:rPr lang="en-US" altLang="zh-CN" sz="1200" b="1" dirty="0">
                          <a:latin typeface="+mn-lt"/>
                          <a:ea typeface="+mn-ea"/>
                          <a:cs typeface="+mn-ea"/>
                          <a:sym typeface="+mn-lt"/>
                        </a:rPr>
                        <a:t>》</a:t>
                      </a:r>
                      <a:endParaRPr lang="zh-CN" altLang="en-US" sz="1200" b="1" dirty="0">
                        <a:latin typeface="+mn-lt"/>
                        <a:ea typeface="+mn-ea"/>
                        <a:cs typeface="+mn-ea"/>
                        <a:sym typeface="+mn-lt"/>
                      </a:endParaRPr>
                    </a:p>
                  </a:txBody>
                  <a:tcPr marL="3172" marR="3172" marT="3172" marB="0" anchor="ctr"/>
                </a:tc>
                <a:tc>
                  <a:txBody>
                    <a:bodyPr/>
                    <a:lstStyle/>
                    <a:p>
                      <a:pPr marL="171450" indent="-171450" algn="l">
                        <a:lnSpc>
                          <a:spcPct val="150000"/>
                        </a:lnSpc>
                        <a:buClr>
                          <a:schemeClr val="accent1"/>
                        </a:buClr>
                        <a:buSzTx/>
                        <a:buFont typeface="Wingdings" panose="05000000000000000000" pitchFamily="2" charset="2"/>
                        <a:buChar char="Ø"/>
                      </a:pPr>
                      <a:r>
                        <a:rPr lang="zh-CN" altLang="en-US" sz="1000" dirty="0">
                          <a:latin typeface="+mn-lt"/>
                          <a:ea typeface="+mn-ea"/>
                          <a:cs typeface="+mn-ea"/>
                          <a:sym typeface="+mn-lt"/>
                        </a:rPr>
                        <a:t>推荐所有外科住院患者在入院后，采用</a:t>
                      </a:r>
                      <a:r>
                        <a:rPr lang="en-US" altLang="zh-CN" sz="1000" dirty="0">
                          <a:latin typeface="+mn-lt"/>
                          <a:ea typeface="+mn-ea"/>
                          <a:cs typeface="+mn-ea"/>
                          <a:sym typeface="+mn-lt"/>
                        </a:rPr>
                        <a:t>NRS</a:t>
                      </a:r>
                      <a:r>
                        <a:rPr lang="zh-CN" altLang="en-US" sz="1000" dirty="0">
                          <a:latin typeface="+mn-lt"/>
                          <a:ea typeface="+mn-ea"/>
                          <a:cs typeface="+mn-ea"/>
                          <a:sym typeface="+mn-lt"/>
                        </a:rPr>
                        <a:t>工具进行营养风险筛查，无营养风险的患者结合临床分析，用糖电解质输液。</a:t>
                      </a:r>
                    </a:p>
                  </a:txBody>
                  <a:tcPr marL="3172" marR="3172" marT="3172" marB="0" anchor="ctr"/>
                </a:tc>
                <a:extLst>
                  <a:ext uri="{0D108BD9-81ED-4DB2-BD59-A6C34878D82A}">
                    <a16:rowId xmlns:a16="http://schemas.microsoft.com/office/drawing/2014/main" val="10003"/>
                  </a:ext>
                </a:extLst>
              </a:tr>
              <a:tr h="499363">
                <a:tc>
                  <a:txBody>
                    <a:bodyPr/>
                    <a:lstStyle/>
                    <a:p>
                      <a:pPr marL="0" marR="0" lvl="0" indent="0" algn="l" defTabSz="914400" rtl="0" eaLnBrk="1" fontAlgn="t" latinLnBrk="0" hangingPunct="1">
                        <a:lnSpc>
                          <a:spcPct val="150000"/>
                        </a:lnSpc>
                        <a:spcBef>
                          <a:spcPts val="0"/>
                        </a:spcBef>
                        <a:spcAft>
                          <a:spcPts val="0"/>
                        </a:spcAft>
                        <a:buClrTx/>
                        <a:buSzTx/>
                        <a:buFontTx/>
                        <a:buNone/>
                        <a:defRPr/>
                      </a:pPr>
                      <a:r>
                        <a:rPr lang="zh-CN" altLang="en-US" sz="1200" b="1" dirty="0">
                          <a:latin typeface="+mn-lt"/>
                          <a:ea typeface="+mn-ea"/>
                          <a:cs typeface="+mn-ea"/>
                          <a:sym typeface="+mn-lt"/>
                        </a:rPr>
                        <a:t>《外科病人围手术期液体治疗专家共识》</a:t>
                      </a:r>
                    </a:p>
                  </a:txBody>
                  <a:tcPr marL="34801" marR="34801" marT="34801" marB="34801" anchor="ctr"/>
                </a:tc>
                <a:tc>
                  <a:txBody>
                    <a:bodyPr/>
                    <a:lstStyle/>
                    <a:p>
                      <a:pPr marL="171450" indent="-171450" algn="l">
                        <a:lnSpc>
                          <a:spcPct val="150000"/>
                        </a:lnSpc>
                        <a:buClr>
                          <a:schemeClr val="accent1"/>
                        </a:buClr>
                        <a:buSzTx/>
                        <a:buFont typeface="Wingdings" panose="05000000000000000000" pitchFamily="2" charset="2"/>
                        <a:buChar char="Ø"/>
                      </a:pPr>
                      <a:r>
                        <a:rPr lang="zh-CN" altLang="en-US" sz="1000" dirty="0">
                          <a:latin typeface="+mn-lt"/>
                          <a:ea typeface="+mn-ea"/>
                          <a:cs typeface="+mn-ea"/>
                          <a:sym typeface="+mn-lt"/>
                        </a:rPr>
                        <a:t>对禁食水但不存在低血容量的病人，如病人不存在体液异常丢失、异常分布等情况，则给予维持性液体治疗。</a:t>
                      </a:r>
                    </a:p>
                    <a:p>
                      <a:pPr marL="171450" indent="-171450" algn="l">
                        <a:lnSpc>
                          <a:spcPct val="150000"/>
                        </a:lnSpc>
                        <a:buClr>
                          <a:schemeClr val="accent1"/>
                        </a:buClr>
                        <a:buSzTx/>
                        <a:buFont typeface="Wingdings" panose="05000000000000000000" pitchFamily="2" charset="2"/>
                        <a:buChar char="Ø"/>
                      </a:pPr>
                      <a:r>
                        <a:rPr lang="zh-CN" altLang="en-US" sz="1000" dirty="0">
                          <a:latin typeface="+mn-lt"/>
                          <a:ea typeface="+mn-ea"/>
                          <a:cs typeface="+mn-ea"/>
                          <a:sym typeface="+mn-lt"/>
                        </a:rPr>
                        <a:t>即补充病人生理需要量：25~30mL/（kg·d）液体，1 mmol/（kg·d）的Na+、K+、Cl-，50~100 g/d葡萄糖。</a:t>
                      </a:r>
                    </a:p>
                  </a:txBody>
                  <a:tcPr marL="34801" marR="34801" marT="34801" marB="34801" anchor="ctr"/>
                </a:tc>
                <a:extLst>
                  <a:ext uri="{0D108BD9-81ED-4DB2-BD59-A6C34878D82A}">
                    <a16:rowId xmlns:a16="http://schemas.microsoft.com/office/drawing/2014/main" val="10004"/>
                  </a:ext>
                </a:extLst>
              </a:tr>
              <a:tr h="525600">
                <a:tc>
                  <a:txBody>
                    <a:bodyPr/>
                    <a:lstStyle/>
                    <a:p>
                      <a:pPr marL="0" marR="0" lvl="0" indent="0" algn="l" defTabSz="914400" rtl="0" eaLnBrk="1" fontAlgn="t" latinLnBrk="0" hangingPunct="1">
                        <a:lnSpc>
                          <a:spcPct val="150000"/>
                        </a:lnSpc>
                        <a:spcBef>
                          <a:spcPts val="0"/>
                        </a:spcBef>
                        <a:spcAft>
                          <a:spcPts val="0"/>
                        </a:spcAft>
                        <a:buClrTx/>
                        <a:buSzTx/>
                        <a:buFontTx/>
                        <a:buNone/>
                        <a:defRPr/>
                      </a:pPr>
                      <a:r>
                        <a:rPr lang="en-US" altLang="zh-CN" sz="1200" b="1" dirty="0">
                          <a:latin typeface="+mn-lt"/>
                          <a:ea typeface="+mn-ea"/>
                          <a:cs typeface="+mn-ea"/>
                          <a:sym typeface="+mn-lt"/>
                        </a:rPr>
                        <a:t>《</a:t>
                      </a:r>
                      <a:r>
                        <a:rPr lang="zh-CN" altLang="en-US" sz="1200" b="1" dirty="0">
                          <a:latin typeface="+mn-lt"/>
                          <a:ea typeface="+mn-ea"/>
                          <a:cs typeface="+mn-ea"/>
                          <a:sym typeface="+mn-lt"/>
                        </a:rPr>
                        <a:t>脓毒症液体治疗急诊专家共识</a:t>
                      </a:r>
                      <a:r>
                        <a:rPr lang="en-US" altLang="zh-CN" sz="1200" b="1" dirty="0">
                          <a:latin typeface="+mn-lt"/>
                          <a:ea typeface="+mn-ea"/>
                          <a:cs typeface="+mn-ea"/>
                          <a:sym typeface="+mn-lt"/>
                        </a:rPr>
                        <a:t>》</a:t>
                      </a:r>
                    </a:p>
                  </a:txBody>
                  <a:tcPr marL="34801" marR="34801" marT="34801" marB="34801" anchor="ctr"/>
                </a:tc>
                <a:tc>
                  <a:txBody>
                    <a:bodyPr/>
                    <a:lstStyle/>
                    <a:p>
                      <a:pPr marL="171450" indent="-171450" algn="l">
                        <a:lnSpc>
                          <a:spcPct val="150000"/>
                        </a:lnSpc>
                        <a:buClr>
                          <a:schemeClr val="accent1"/>
                        </a:buClr>
                        <a:buSzTx/>
                        <a:buFont typeface="Wingdings" panose="05000000000000000000" pitchFamily="2" charset="2"/>
                        <a:buChar char="Ø"/>
                      </a:pPr>
                      <a:r>
                        <a:rPr lang="zh-CN" altLang="en-US" sz="1000" b="0" dirty="0">
                          <a:latin typeface="+mn-lt"/>
                          <a:ea typeface="+mn-ea"/>
                          <a:cs typeface="+mn-ea"/>
                          <a:sym typeface="+mn-lt"/>
                        </a:rPr>
                        <a:t>维持性液体治疗：</a:t>
                      </a:r>
                    </a:p>
                    <a:p>
                      <a:pPr marL="171450" indent="-171450" algn="l">
                        <a:lnSpc>
                          <a:spcPct val="150000"/>
                        </a:lnSpc>
                        <a:buClr>
                          <a:schemeClr val="accent1"/>
                        </a:buClr>
                        <a:buSzTx/>
                        <a:buFont typeface="Wingdings" panose="05000000000000000000" pitchFamily="2" charset="2"/>
                        <a:buChar char="Ø"/>
                      </a:pPr>
                      <a:r>
                        <a:rPr lang="zh-CN" altLang="en-US" sz="1000" dirty="0">
                          <a:latin typeface="+mn-lt"/>
                          <a:ea typeface="+mn-ea"/>
                          <a:cs typeface="+mn-ea"/>
                          <a:sym typeface="+mn-lt"/>
                        </a:rPr>
                        <a:t>① 液体量：25-30ml</a:t>
                      </a:r>
                      <a:r>
                        <a:rPr lang="en-US" altLang="zh-CN" sz="1000" dirty="0">
                          <a:latin typeface="+mn-lt"/>
                          <a:ea typeface="+mn-ea"/>
                          <a:cs typeface="+mn-ea"/>
                          <a:sym typeface="+mn-lt"/>
                        </a:rPr>
                        <a:t>/</a:t>
                      </a:r>
                      <a:r>
                        <a:rPr lang="zh-CN" altLang="en-US" sz="1000" dirty="0">
                          <a:latin typeface="+mn-lt"/>
                          <a:ea typeface="+mn-ea"/>
                          <a:cs typeface="+mn-ea"/>
                          <a:sym typeface="+mn-lt"/>
                        </a:rPr>
                        <a:t>（kg·d）② 1mmol/（kg·d）的电解质；</a:t>
                      </a:r>
                    </a:p>
                    <a:p>
                      <a:pPr marL="171450" indent="-171450" algn="l">
                        <a:lnSpc>
                          <a:spcPct val="150000"/>
                        </a:lnSpc>
                        <a:buClr>
                          <a:schemeClr val="accent1"/>
                        </a:buClr>
                        <a:buSzTx/>
                        <a:buFont typeface="Wingdings" panose="05000000000000000000" pitchFamily="2" charset="2"/>
                        <a:buChar char="Ø"/>
                      </a:pPr>
                      <a:r>
                        <a:rPr lang="zh-CN" altLang="en-US" sz="1000" dirty="0">
                          <a:latin typeface="+mn-lt"/>
                          <a:ea typeface="+mn-ea"/>
                          <a:cs typeface="+mn-ea"/>
                          <a:sym typeface="+mn-lt"/>
                        </a:rPr>
                        <a:t>③ 50~100g/d的葡萄糖。</a:t>
                      </a:r>
                    </a:p>
                  </a:txBody>
                  <a:tcPr marL="34801" marR="34801" marT="34801" marB="34801" anchor="ctr"/>
                </a:tc>
                <a:extLst>
                  <a:ext uri="{0D108BD9-81ED-4DB2-BD59-A6C34878D82A}">
                    <a16:rowId xmlns:a16="http://schemas.microsoft.com/office/drawing/2014/main" val="10005"/>
                  </a:ext>
                </a:extLst>
              </a:tr>
            </a:tbl>
          </a:graphicData>
        </a:graphic>
      </p:graphicFrame>
      <p:sp>
        <p:nvSpPr>
          <p:cNvPr id="6" name="文本框 5"/>
          <p:cNvSpPr txBox="1"/>
          <p:nvPr/>
        </p:nvSpPr>
        <p:spPr>
          <a:xfrm>
            <a:off x="565150" y="5962650"/>
            <a:ext cx="6536690" cy="672465"/>
          </a:xfrm>
          <a:prstGeom prst="rect">
            <a:avLst/>
          </a:prstGeom>
          <a:noFill/>
        </p:spPr>
        <p:txBody>
          <a:bodyPr wrap="square">
            <a:noAutofit/>
          </a:bodyPr>
          <a:lstStyle/>
          <a:p>
            <a:r>
              <a:rPr lang="en-US" altLang="zh-CN" sz="800" dirty="0">
                <a:cs typeface="+mn-ea"/>
                <a:sym typeface="+mn-lt"/>
              </a:rPr>
              <a:t>[1]</a:t>
            </a:r>
            <a:r>
              <a:rPr lang="zh-CN" altLang="en-US" sz="800" dirty="0">
                <a:cs typeface="+mn-ea"/>
                <a:sym typeface="+mn-lt"/>
              </a:rPr>
              <a:t> 《儿童晶体液临床应用专家共识》</a:t>
            </a:r>
            <a:endParaRPr lang="en-US" altLang="zh-CN" sz="800" dirty="0">
              <a:cs typeface="+mn-ea"/>
              <a:sym typeface="+mn-lt"/>
            </a:endParaRPr>
          </a:p>
          <a:p>
            <a:r>
              <a:rPr lang="en-US" altLang="zh-CN" sz="800" dirty="0">
                <a:cs typeface="+mn-ea"/>
                <a:sym typeface="+mn-lt"/>
              </a:rPr>
              <a:t>[2]</a:t>
            </a:r>
            <a:r>
              <a:rPr lang="zh-CN" altLang="en-US" sz="800" dirty="0">
                <a:cs typeface="+mn-ea"/>
                <a:sym typeface="+mn-lt"/>
              </a:rPr>
              <a:t> 《小儿围手术期液体和输血管理指南（</a:t>
            </a:r>
            <a:r>
              <a:rPr lang="en-US" altLang="zh-CN" sz="800" dirty="0">
                <a:cs typeface="+mn-ea"/>
                <a:sym typeface="+mn-lt"/>
              </a:rPr>
              <a:t>2014</a:t>
            </a:r>
            <a:r>
              <a:rPr lang="zh-CN" altLang="en-US" sz="800" dirty="0">
                <a:cs typeface="+mn-ea"/>
                <a:sym typeface="+mn-lt"/>
              </a:rPr>
              <a:t>）》</a:t>
            </a:r>
            <a:endParaRPr lang="en-US" altLang="zh-CN" sz="800" dirty="0">
              <a:cs typeface="+mn-ea"/>
              <a:sym typeface="+mn-lt"/>
            </a:endParaRPr>
          </a:p>
          <a:p>
            <a:r>
              <a:rPr lang="en-US" altLang="zh-CN" sz="800" dirty="0">
                <a:cs typeface="+mn-ea"/>
                <a:sym typeface="+mn-lt"/>
              </a:rPr>
              <a:t>[3] 《</a:t>
            </a:r>
            <a:r>
              <a:rPr lang="zh-CN" altLang="en-US" sz="800" dirty="0">
                <a:cs typeface="+mn-ea"/>
                <a:sym typeface="+mn-lt"/>
              </a:rPr>
              <a:t>临床诊疗指南肠外肠内营养学分册</a:t>
            </a:r>
            <a:r>
              <a:rPr lang="en-US" altLang="zh-CN" sz="800" dirty="0">
                <a:cs typeface="+mn-ea"/>
                <a:sym typeface="+mn-lt"/>
              </a:rPr>
              <a:t>》</a:t>
            </a:r>
          </a:p>
          <a:p>
            <a:r>
              <a:rPr lang="en-US" altLang="zh-CN" sz="800" dirty="0">
                <a:cs typeface="+mn-ea"/>
                <a:sym typeface="+mn-lt"/>
              </a:rPr>
              <a:t>[4] 《</a:t>
            </a:r>
            <a:r>
              <a:rPr lang="zh-CN" altLang="en-US" sz="800" dirty="0">
                <a:cs typeface="+mn-ea"/>
                <a:sym typeface="+mn-lt"/>
              </a:rPr>
              <a:t>外科病人围手术期液体治疗专家共识</a:t>
            </a:r>
            <a:r>
              <a:rPr lang="en-US" altLang="zh-CN" sz="800" dirty="0">
                <a:cs typeface="+mn-ea"/>
                <a:sym typeface="+mn-lt"/>
              </a:rPr>
              <a:t>》</a:t>
            </a:r>
          </a:p>
          <a:p>
            <a:r>
              <a:rPr lang="en-US" altLang="zh-CN" sz="800" dirty="0">
                <a:cs typeface="+mn-ea"/>
                <a:sym typeface="+mn-lt"/>
              </a:rPr>
              <a:t>[5] 《</a:t>
            </a:r>
            <a:r>
              <a:rPr lang="zh-CN" altLang="en-US" sz="800" dirty="0">
                <a:cs typeface="+mn-ea"/>
                <a:sym typeface="+mn-lt"/>
              </a:rPr>
              <a:t>脓毒症液体治疗急诊专家共识</a:t>
            </a:r>
            <a:r>
              <a:rPr lang="en-US" altLang="zh-CN" sz="800" dirty="0">
                <a:cs typeface="+mn-ea"/>
                <a:sym typeface="+mn-lt"/>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80771" y="564980"/>
            <a:ext cx="4813123" cy="525785"/>
          </a:xfrm>
        </p:spPr>
        <p:txBody>
          <a:bodyPr anchor="ctr">
            <a:spAutoFit/>
          </a:bodyPr>
          <a:lstStyle/>
          <a:p>
            <a:pPr defTabSz="0"/>
            <a:r>
              <a:rPr lang="en-US" altLang="zh-CN" dirty="0">
                <a:latin typeface="+mn-lt"/>
                <a:ea typeface="+mn-ea"/>
                <a:cs typeface="+mn-ea"/>
                <a:sym typeface="+mn-lt"/>
              </a:rPr>
              <a:t>04 </a:t>
            </a:r>
            <a:r>
              <a:rPr lang="zh-CN" altLang="en-US" dirty="0">
                <a:latin typeface="+mn-lt"/>
                <a:ea typeface="+mn-ea"/>
                <a:cs typeface="+mn-ea"/>
                <a:sym typeface="+mn-lt"/>
              </a:rPr>
              <a:t>创新性</a:t>
            </a:r>
            <a:endParaRPr lang="en-US" sz="2800" dirty="0">
              <a:latin typeface="+mn-lt"/>
              <a:ea typeface="+mn-ea"/>
              <a:cs typeface="+mn-ea"/>
              <a:sym typeface="+mn-lt"/>
            </a:endParaRPr>
          </a:p>
        </p:txBody>
      </p:sp>
      <p:sp>
        <p:nvSpPr>
          <p:cNvPr id="13" name="文本框 12"/>
          <p:cNvSpPr txBox="1"/>
          <p:nvPr/>
        </p:nvSpPr>
        <p:spPr>
          <a:xfrm>
            <a:off x="680720" y="1179195"/>
            <a:ext cx="10945495" cy="398780"/>
          </a:xfrm>
          <a:prstGeom prst="rect">
            <a:avLst/>
          </a:prstGeom>
          <a:noFill/>
        </p:spPr>
        <p:txBody>
          <a:bodyPr wrap="square">
            <a:spAutoFit/>
          </a:bodyPr>
          <a:lstStyle/>
          <a:p>
            <a:pPr algn="ctr"/>
            <a:r>
              <a:rPr lang="zh-CN" altLang="en-US" sz="2000" b="1" dirty="0">
                <a:solidFill>
                  <a:schemeClr val="accent1"/>
                </a:solidFill>
                <a:cs typeface="+mn-ea"/>
                <a:sym typeface="+mn-lt"/>
              </a:rPr>
              <a:t>本品具有明确的儿童用法用量及适宜规格，填补了医保同类产品空白。</a:t>
            </a:r>
          </a:p>
        </p:txBody>
      </p:sp>
      <p:graphicFrame>
        <p:nvGraphicFramePr>
          <p:cNvPr id="14" name="表格 13"/>
          <p:cNvGraphicFramePr>
            <a:graphicFrameLocks noGrp="1"/>
          </p:cNvGraphicFramePr>
          <p:nvPr>
            <p:custDataLst>
              <p:tags r:id="rId2"/>
            </p:custDataLst>
            <p:extLst>
              <p:ext uri="{D42A27DB-BD31-4B8C-83A1-F6EECF244321}">
                <p14:modId xmlns:p14="http://schemas.microsoft.com/office/powerpoint/2010/main" val="3977431523"/>
              </p:ext>
            </p:extLst>
          </p:nvPr>
        </p:nvGraphicFramePr>
        <p:xfrm>
          <a:off x="680720" y="1961515"/>
          <a:ext cx="10894695" cy="2852420"/>
        </p:xfrm>
        <a:graphic>
          <a:graphicData uri="http://schemas.openxmlformats.org/drawingml/2006/table">
            <a:tbl>
              <a:tblPr firstRow="1" bandRow="1">
                <a:tableStyleId>{5C22544A-7EE6-4342-B048-85BDC9FD1C3A}</a:tableStyleId>
              </a:tblPr>
              <a:tblGrid>
                <a:gridCol w="854710">
                  <a:extLst>
                    <a:ext uri="{9D8B030D-6E8A-4147-A177-3AD203B41FA5}">
                      <a16:colId xmlns:a16="http://schemas.microsoft.com/office/drawing/2014/main" val="20000"/>
                    </a:ext>
                  </a:extLst>
                </a:gridCol>
                <a:gridCol w="2620645">
                  <a:extLst>
                    <a:ext uri="{9D8B030D-6E8A-4147-A177-3AD203B41FA5}">
                      <a16:colId xmlns:a16="http://schemas.microsoft.com/office/drawing/2014/main" val="20001"/>
                    </a:ext>
                  </a:extLst>
                </a:gridCol>
                <a:gridCol w="1176020">
                  <a:extLst>
                    <a:ext uri="{9D8B030D-6E8A-4147-A177-3AD203B41FA5}">
                      <a16:colId xmlns:a16="http://schemas.microsoft.com/office/drawing/2014/main" val="20002"/>
                    </a:ext>
                  </a:extLst>
                </a:gridCol>
                <a:gridCol w="2906395">
                  <a:extLst>
                    <a:ext uri="{9D8B030D-6E8A-4147-A177-3AD203B41FA5}">
                      <a16:colId xmlns:a16="http://schemas.microsoft.com/office/drawing/2014/main" val="20003"/>
                    </a:ext>
                  </a:extLst>
                </a:gridCol>
                <a:gridCol w="3336925">
                  <a:extLst>
                    <a:ext uri="{9D8B030D-6E8A-4147-A177-3AD203B41FA5}">
                      <a16:colId xmlns:a16="http://schemas.microsoft.com/office/drawing/2014/main" val="20004"/>
                    </a:ext>
                  </a:extLst>
                </a:gridCol>
              </a:tblGrid>
              <a:tr h="392430">
                <a:tc gridSpan="5">
                  <a:txBody>
                    <a:bodyPr/>
                    <a:lstStyle/>
                    <a:p>
                      <a:pPr algn="ctr"/>
                      <a:r>
                        <a:rPr lang="zh-CN" altLang="en-US" sz="1800" dirty="0">
                          <a:latin typeface="+mn-lt"/>
                          <a:ea typeface="+mn-ea"/>
                          <a:cs typeface="+mn-ea"/>
                          <a:sym typeface="+mn-lt"/>
                        </a:rPr>
                        <a:t>本产品与医保内同类补液产品对比情况</a:t>
                      </a:r>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extLst>
                  <a:ext uri="{0D108BD9-81ED-4DB2-BD59-A6C34878D82A}">
                    <a16:rowId xmlns:a16="http://schemas.microsoft.com/office/drawing/2014/main" val="10000"/>
                  </a:ext>
                </a:extLst>
              </a:tr>
              <a:tr h="294005">
                <a:tc>
                  <a:txBody>
                    <a:bodyPr/>
                    <a:lstStyle/>
                    <a:p>
                      <a:pPr algn="ctr"/>
                      <a:r>
                        <a:rPr lang="zh-CN" altLang="en-US" sz="1200" b="1" dirty="0">
                          <a:latin typeface="+mn-lt"/>
                          <a:ea typeface="+mn-ea"/>
                          <a:cs typeface="+mn-ea"/>
                          <a:sym typeface="+mn-lt"/>
                        </a:rPr>
                        <a:t>医保类型</a:t>
                      </a:r>
                    </a:p>
                  </a:txBody>
                  <a:tcPr anchor="ctr"/>
                </a:tc>
                <a:tc>
                  <a:txBody>
                    <a:bodyPr/>
                    <a:lstStyle/>
                    <a:p>
                      <a:pPr algn="ctr"/>
                      <a:r>
                        <a:rPr lang="zh-CN" altLang="en-US" sz="1200" b="1" dirty="0">
                          <a:latin typeface="+mn-lt"/>
                          <a:ea typeface="+mn-ea"/>
                          <a:cs typeface="+mn-ea"/>
                          <a:sym typeface="+mn-lt"/>
                        </a:rPr>
                        <a:t>通用名</a:t>
                      </a:r>
                    </a:p>
                  </a:txBody>
                  <a:tcPr anchor="ctr"/>
                </a:tc>
                <a:tc>
                  <a:txBody>
                    <a:bodyPr/>
                    <a:lstStyle/>
                    <a:p>
                      <a:pPr algn="ctr"/>
                      <a:r>
                        <a:rPr lang="zh-CN" altLang="en-US" sz="1200" b="1" dirty="0">
                          <a:latin typeface="+mn-lt"/>
                          <a:ea typeface="+mn-ea"/>
                          <a:cs typeface="+mn-ea"/>
                          <a:sym typeface="+mn-lt"/>
                        </a:rPr>
                        <a:t>规格</a:t>
                      </a:r>
                    </a:p>
                  </a:txBody>
                  <a:tcPr anchor="ctr"/>
                </a:tc>
                <a:tc>
                  <a:txBody>
                    <a:bodyPr/>
                    <a:lstStyle/>
                    <a:p>
                      <a:pPr algn="ctr"/>
                      <a:r>
                        <a:rPr lang="zh-CN" altLang="en-US" sz="1200" b="1" dirty="0">
                          <a:latin typeface="+mn-lt"/>
                          <a:ea typeface="+mn-ea"/>
                          <a:cs typeface="+mn-ea"/>
                          <a:sym typeface="+mn-lt"/>
                        </a:rPr>
                        <a:t>适应症</a:t>
                      </a:r>
                    </a:p>
                  </a:txBody>
                  <a:tcPr anchor="ctr"/>
                </a:tc>
                <a:tc>
                  <a:txBody>
                    <a:bodyPr/>
                    <a:lstStyle/>
                    <a:p>
                      <a:pPr algn="ctr"/>
                      <a:r>
                        <a:rPr lang="zh-CN" altLang="en-US" sz="1200" b="1" dirty="0">
                          <a:latin typeface="+mn-lt"/>
                          <a:ea typeface="+mn-ea"/>
                          <a:cs typeface="+mn-ea"/>
                          <a:sym typeface="+mn-lt"/>
                        </a:rPr>
                        <a:t>用法用量</a:t>
                      </a:r>
                    </a:p>
                  </a:txBody>
                  <a:tcPr anchor="ctr"/>
                </a:tc>
                <a:extLst>
                  <a:ext uri="{0D108BD9-81ED-4DB2-BD59-A6C34878D82A}">
                    <a16:rowId xmlns:a16="http://schemas.microsoft.com/office/drawing/2014/main" val="10001"/>
                  </a:ext>
                </a:extLst>
              </a:tr>
              <a:tr h="360045">
                <a:tc>
                  <a:txBody>
                    <a:bodyPr/>
                    <a:lstStyle/>
                    <a:p>
                      <a:pPr algn="ctr"/>
                      <a:r>
                        <a:rPr lang="zh-CN" altLang="en-US" sz="1000" dirty="0">
                          <a:latin typeface="+mn-lt"/>
                          <a:ea typeface="+mn-ea"/>
                          <a:cs typeface="+mn-ea"/>
                          <a:sym typeface="+mn-lt"/>
                        </a:rPr>
                        <a:t>医保甲类</a:t>
                      </a:r>
                    </a:p>
                  </a:txBody>
                  <a:tcPr anchor="ctr"/>
                </a:tc>
                <a:tc>
                  <a:txBody>
                    <a:bodyPr/>
                    <a:lstStyle/>
                    <a:p>
                      <a:pPr algn="ctr"/>
                      <a:r>
                        <a:rPr lang="zh-CN" altLang="en-US" sz="1000" dirty="0">
                          <a:latin typeface="+mn-lt"/>
                          <a:ea typeface="+mn-ea"/>
                          <a:cs typeface="+mn-ea"/>
                          <a:sym typeface="+mn-lt"/>
                        </a:rPr>
                        <a:t>乳酸钠林格注射液</a:t>
                      </a:r>
                    </a:p>
                  </a:txBody>
                  <a:tcPr anchor="ctr"/>
                </a:tc>
                <a:tc>
                  <a:txBody>
                    <a:bodyPr/>
                    <a:lstStyle/>
                    <a:p>
                      <a:pPr algn="ctr"/>
                      <a:r>
                        <a:rPr lang="en-US" altLang="zh-CN" sz="800" dirty="0">
                          <a:latin typeface="+mn-lt"/>
                          <a:ea typeface="+mn-ea"/>
                          <a:cs typeface="+mn-ea"/>
                          <a:sym typeface="+mn-lt"/>
                        </a:rPr>
                        <a:t>250ml</a:t>
                      </a:r>
                      <a:r>
                        <a:rPr lang="zh-CN" altLang="en-US" sz="800" dirty="0">
                          <a:latin typeface="+mn-lt"/>
                          <a:ea typeface="+mn-ea"/>
                          <a:cs typeface="+mn-ea"/>
                          <a:sym typeface="+mn-lt"/>
                        </a:rPr>
                        <a:t>；</a:t>
                      </a:r>
                      <a:r>
                        <a:rPr lang="en-US" altLang="zh-CN" sz="800" dirty="0">
                          <a:latin typeface="+mn-lt"/>
                          <a:ea typeface="+mn-ea"/>
                          <a:cs typeface="+mn-ea"/>
                          <a:sym typeface="+mn-lt"/>
                        </a:rPr>
                        <a:t>500ml</a:t>
                      </a:r>
                      <a:r>
                        <a:rPr lang="zh-CN" altLang="en-US" sz="800" dirty="0">
                          <a:latin typeface="+mn-lt"/>
                          <a:ea typeface="+mn-ea"/>
                          <a:cs typeface="+mn-ea"/>
                          <a:sym typeface="+mn-lt"/>
                        </a:rPr>
                        <a:t>；</a:t>
                      </a:r>
                      <a:r>
                        <a:rPr lang="en-US" altLang="zh-CN" sz="800" dirty="0">
                          <a:latin typeface="+mn-lt"/>
                          <a:ea typeface="+mn-ea"/>
                          <a:cs typeface="+mn-ea"/>
                          <a:sym typeface="+mn-lt"/>
                        </a:rPr>
                        <a:t>1L</a:t>
                      </a:r>
                    </a:p>
                  </a:txBody>
                  <a:tcPr anchor="ctr"/>
                </a:tc>
                <a:tc>
                  <a:txBody>
                    <a:bodyPr/>
                    <a:lstStyle/>
                    <a:p>
                      <a:pPr algn="l"/>
                      <a:r>
                        <a:rPr lang="zh-CN" altLang="en-US" sz="800" dirty="0">
                          <a:latin typeface="+mn-lt"/>
                          <a:ea typeface="+mn-ea"/>
                          <a:cs typeface="+mn-ea"/>
                          <a:sym typeface="+mn-lt"/>
                        </a:rPr>
                        <a:t>调节体液、电解质及酸碱平衡药。用于代谢性酸中毒或有代谢性酸中毒的脱水患者。</a:t>
                      </a:r>
                    </a:p>
                  </a:txBody>
                  <a:tcPr anchor="ctr"/>
                </a:tc>
                <a:tc>
                  <a:txBody>
                    <a:bodyPr/>
                    <a:lstStyle/>
                    <a:p>
                      <a:pPr algn="l"/>
                      <a:r>
                        <a:rPr lang="zh-CN" altLang="en-US" sz="800" dirty="0">
                          <a:latin typeface="+mn-lt"/>
                          <a:ea typeface="+mn-ea"/>
                          <a:cs typeface="+mn-ea"/>
                          <a:sym typeface="+mn-lt"/>
                        </a:rPr>
                        <a:t>静脉滴注成人一次</a:t>
                      </a:r>
                      <a:r>
                        <a:rPr lang="en-US" altLang="zh-CN" sz="800" dirty="0">
                          <a:latin typeface="+mn-lt"/>
                          <a:ea typeface="+mn-ea"/>
                          <a:cs typeface="+mn-ea"/>
                          <a:sym typeface="+mn-lt"/>
                        </a:rPr>
                        <a:t>500ml</a:t>
                      </a:r>
                      <a:r>
                        <a:rPr lang="zh-CN" altLang="en-US" sz="800" dirty="0">
                          <a:latin typeface="+mn-lt"/>
                          <a:ea typeface="+mn-ea"/>
                          <a:cs typeface="+mn-ea"/>
                          <a:sym typeface="+mn-lt"/>
                        </a:rPr>
                        <a:t>～</a:t>
                      </a:r>
                      <a:r>
                        <a:rPr lang="en-US" altLang="zh-CN" sz="800" dirty="0">
                          <a:latin typeface="+mn-lt"/>
                          <a:ea typeface="+mn-ea"/>
                          <a:cs typeface="+mn-ea"/>
                          <a:sym typeface="+mn-lt"/>
                        </a:rPr>
                        <a:t>1000ml</a:t>
                      </a:r>
                      <a:r>
                        <a:rPr lang="zh-CN" altLang="en-US" sz="800" dirty="0">
                          <a:latin typeface="+mn-lt"/>
                          <a:ea typeface="+mn-ea"/>
                          <a:cs typeface="+mn-ea"/>
                          <a:sym typeface="+mn-lt"/>
                        </a:rPr>
                        <a:t>，按年龄体重及症状不同可适当增减。给药速度：成人每小时</a:t>
                      </a:r>
                      <a:r>
                        <a:rPr lang="en-US" altLang="zh-CN" sz="800" dirty="0">
                          <a:latin typeface="+mn-lt"/>
                          <a:ea typeface="+mn-ea"/>
                          <a:cs typeface="+mn-ea"/>
                          <a:sym typeface="+mn-lt"/>
                        </a:rPr>
                        <a:t>300</a:t>
                      </a:r>
                      <a:r>
                        <a:rPr lang="zh-CN" altLang="en-US" sz="800" dirty="0">
                          <a:latin typeface="+mn-lt"/>
                          <a:ea typeface="+mn-ea"/>
                          <a:cs typeface="+mn-ea"/>
                          <a:sym typeface="+mn-lt"/>
                        </a:rPr>
                        <a:t>～</a:t>
                      </a:r>
                      <a:r>
                        <a:rPr lang="en-US" altLang="zh-CN" sz="800" dirty="0">
                          <a:latin typeface="+mn-lt"/>
                          <a:ea typeface="+mn-ea"/>
                          <a:cs typeface="+mn-ea"/>
                          <a:sym typeface="+mn-lt"/>
                        </a:rPr>
                        <a:t>500ml</a:t>
                      </a:r>
                      <a:r>
                        <a:rPr lang="zh-CN" altLang="en-US" sz="800" dirty="0">
                          <a:latin typeface="+mn-lt"/>
                          <a:ea typeface="+mn-ea"/>
                          <a:cs typeface="+mn-ea"/>
                          <a:sym typeface="+mn-lt"/>
                        </a:rPr>
                        <a:t>。</a:t>
                      </a:r>
                    </a:p>
                  </a:txBody>
                  <a:tcPr anchor="ctr"/>
                </a:tc>
                <a:extLst>
                  <a:ext uri="{0D108BD9-81ED-4DB2-BD59-A6C34878D82A}">
                    <a16:rowId xmlns:a16="http://schemas.microsoft.com/office/drawing/2014/main" val="10002"/>
                  </a:ext>
                </a:extLst>
              </a:tr>
              <a:tr h="490220">
                <a:tc>
                  <a:txBody>
                    <a:bodyPr/>
                    <a:lstStyle/>
                    <a:p>
                      <a:pPr algn="ctr"/>
                      <a:r>
                        <a:rPr lang="zh-CN" altLang="en-US" sz="1000" dirty="0">
                          <a:latin typeface="+mn-lt"/>
                          <a:ea typeface="+mn-ea"/>
                          <a:cs typeface="+mn-ea"/>
                          <a:sym typeface="+mn-lt"/>
                        </a:rPr>
                        <a:t>医保乙类</a:t>
                      </a:r>
                    </a:p>
                  </a:txBody>
                  <a:tcPr anchor="ctr"/>
                </a:tc>
                <a:tc>
                  <a:txBody>
                    <a:bodyPr/>
                    <a:lstStyle/>
                    <a:p>
                      <a:pPr algn="ctr"/>
                      <a:r>
                        <a:rPr lang="zh-CN" altLang="en-US" sz="1000" dirty="0">
                          <a:latin typeface="+mn-lt"/>
                          <a:ea typeface="+mn-ea"/>
                          <a:cs typeface="+mn-ea"/>
                          <a:sym typeface="+mn-lt"/>
                        </a:rPr>
                        <a:t>复方乳酸钠葡萄糖注射液</a:t>
                      </a:r>
                    </a:p>
                  </a:txBody>
                  <a:tcPr anchor="ctr"/>
                </a:tc>
                <a:tc>
                  <a:txBody>
                    <a:bodyPr/>
                    <a:lstStyle/>
                    <a:p>
                      <a:pPr algn="ctr"/>
                      <a:r>
                        <a:rPr lang="en-US" altLang="zh-CN" sz="800" dirty="0">
                          <a:latin typeface="+mn-lt"/>
                          <a:ea typeface="+mn-ea"/>
                          <a:cs typeface="+mn-ea"/>
                          <a:sym typeface="+mn-lt"/>
                        </a:rPr>
                        <a:t>500ml</a:t>
                      </a:r>
                      <a:r>
                        <a:rPr lang="zh-CN" altLang="en-US" sz="800" dirty="0">
                          <a:latin typeface="+mn-lt"/>
                          <a:ea typeface="+mn-ea"/>
                          <a:cs typeface="+mn-ea"/>
                          <a:sym typeface="+mn-lt"/>
                        </a:rPr>
                        <a:t>；</a:t>
                      </a:r>
                      <a:r>
                        <a:rPr lang="en-US" altLang="zh-CN" sz="800" dirty="0">
                          <a:latin typeface="+mn-lt"/>
                          <a:ea typeface="+mn-ea"/>
                          <a:cs typeface="+mn-ea"/>
                          <a:sym typeface="+mn-lt"/>
                        </a:rPr>
                        <a:t>1L</a:t>
                      </a:r>
                    </a:p>
                  </a:txBody>
                  <a:tcPr anchor="ctr"/>
                </a:tc>
                <a:tc>
                  <a:txBody>
                    <a:bodyPr/>
                    <a:lstStyle/>
                    <a:p>
                      <a:pPr algn="l"/>
                      <a:r>
                        <a:rPr lang="zh-CN" altLang="en-US" sz="800" dirty="0">
                          <a:latin typeface="+mn-lt"/>
                          <a:ea typeface="+mn-ea"/>
                          <a:cs typeface="+mn-ea"/>
                          <a:sym typeface="+mn-lt"/>
                        </a:rPr>
                        <a:t>调节体液、电解质及酸碱平衡药。作为体液补充药。本品用于代谢性酸中毒或有代谢性酸中毒倾向并需要补充热量的脱水病例。</a:t>
                      </a:r>
                    </a:p>
                  </a:txBody>
                  <a:tcPr anchor="ctr"/>
                </a:tc>
                <a:tc>
                  <a:txBody>
                    <a:bodyPr/>
                    <a:lstStyle/>
                    <a:p>
                      <a:pPr algn="l"/>
                      <a:r>
                        <a:rPr lang="zh-CN" altLang="en-US" sz="800" dirty="0">
                          <a:latin typeface="+mn-lt"/>
                          <a:ea typeface="+mn-ea"/>
                          <a:cs typeface="+mn-ea"/>
                          <a:sym typeface="+mn-lt"/>
                        </a:rPr>
                        <a:t>静脉滴注。成人一次</a:t>
                      </a:r>
                      <a:r>
                        <a:rPr lang="en-US" altLang="zh-CN" sz="800" dirty="0">
                          <a:latin typeface="+mn-lt"/>
                          <a:ea typeface="+mn-ea"/>
                          <a:cs typeface="+mn-ea"/>
                          <a:sym typeface="+mn-lt"/>
                        </a:rPr>
                        <a:t>500</a:t>
                      </a:r>
                      <a:r>
                        <a:rPr lang="zh-CN" altLang="en-US" sz="800" dirty="0">
                          <a:latin typeface="+mn-lt"/>
                          <a:ea typeface="+mn-ea"/>
                          <a:cs typeface="+mn-ea"/>
                          <a:sym typeface="+mn-lt"/>
                        </a:rPr>
                        <a:t>～</a:t>
                      </a:r>
                      <a:r>
                        <a:rPr lang="en-US" altLang="zh-CN" sz="800" dirty="0">
                          <a:latin typeface="+mn-lt"/>
                          <a:ea typeface="+mn-ea"/>
                          <a:cs typeface="+mn-ea"/>
                          <a:sym typeface="+mn-lt"/>
                        </a:rPr>
                        <a:t>1000ml</a:t>
                      </a:r>
                      <a:r>
                        <a:rPr lang="zh-CN" altLang="en-US" sz="800" dirty="0">
                          <a:latin typeface="+mn-lt"/>
                          <a:ea typeface="+mn-ea"/>
                          <a:cs typeface="+mn-ea"/>
                          <a:sym typeface="+mn-lt"/>
                        </a:rPr>
                        <a:t>，按年龄、体重及症状不同可适当增减。给药速度：成人每小时</a:t>
                      </a:r>
                      <a:r>
                        <a:rPr lang="en-US" altLang="zh-CN" sz="800" dirty="0">
                          <a:latin typeface="+mn-lt"/>
                          <a:ea typeface="+mn-ea"/>
                          <a:cs typeface="+mn-ea"/>
                          <a:sym typeface="+mn-lt"/>
                        </a:rPr>
                        <a:t>300</a:t>
                      </a:r>
                      <a:r>
                        <a:rPr lang="zh-CN" altLang="en-US" sz="800" dirty="0">
                          <a:latin typeface="+mn-lt"/>
                          <a:ea typeface="+mn-ea"/>
                          <a:cs typeface="+mn-ea"/>
                          <a:sym typeface="+mn-lt"/>
                        </a:rPr>
                        <a:t>～</a:t>
                      </a:r>
                      <a:r>
                        <a:rPr lang="en-US" altLang="zh-CN" sz="800" dirty="0">
                          <a:latin typeface="+mn-lt"/>
                          <a:ea typeface="+mn-ea"/>
                          <a:cs typeface="+mn-ea"/>
                          <a:sym typeface="+mn-lt"/>
                        </a:rPr>
                        <a:t>500ml</a:t>
                      </a:r>
                      <a:r>
                        <a:rPr lang="zh-CN" altLang="en-US" sz="800" dirty="0">
                          <a:latin typeface="+mn-lt"/>
                          <a:ea typeface="+mn-ea"/>
                          <a:cs typeface="+mn-ea"/>
                          <a:sym typeface="+mn-lt"/>
                        </a:rPr>
                        <a:t>。</a:t>
                      </a:r>
                    </a:p>
                  </a:txBody>
                  <a:tcPr anchor="ctr"/>
                </a:tc>
                <a:extLst>
                  <a:ext uri="{0D108BD9-81ED-4DB2-BD59-A6C34878D82A}">
                    <a16:rowId xmlns:a16="http://schemas.microsoft.com/office/drawing/2014/main" val="10003"/>
                  </a:ext>
                </a:extLst>
              </a:tr>
              <a:tr h="359410">
                <a:tc>
                  <a:txBody>
                    <a:bodyPr/>
                    <a:lstStyle/>
                    <a:p>
                      <a:pPr algn="ctr"/>
                      <a:r>
                        <a:rPr lang="zh-CN" altLang="en-US" sz="1000" dirty="0">
                          <a:latin typeface="+mn-lt"/>
                          <a:ea typeface="+mn-ea"/>
                          <a:cs typeface="+mn-ea"/>
                          <a:sym typeface="+mn-lt"/>
                        </a:rPr>
                        <a:t>医保乙类</a:t>
                      </a:r>
                    </a:p>
                  </a:txBody>
                  <a:tcPr anchor="ctr"/>
                </a:tc>
                <a:tc>
                  <a:txBody>
                    <a:bodyPr/>
                    <a:lstStyle/>
                    <a:p>
                      <a:pPr algn="ctr"/>
                      <a:r>
                        <a:rPr lang="zh-CN" altLang="en-US" sz="1000" dirty="0">
                          <a:latin typeface="+mn-lt"/>
                          <a:ea typeface="+mn-ea"/>
                          <a:cs typeface="+mn-ea"/>
                          <a:sym typeface="+mn-lt"/>
                        </a:rPr>
                        <a:t>碳酸氢钠林格注射液</a:t>
                      </a:r>
                    </a:p>
                  </a:txBody>
                  <a:tcPr anchor="ctr"/>
                </a:tc>
                <a:tc>
                  <a:txBody>
                    <a:bodyPr/>
                    <a:lstStyle/>
                    <a:p>
                      <a:pPr algn="ctr"/>
                      <a:r>
                        <a:rPr lang="en-US" altLang="zh-CN" sz="800" dirty="0">
                          <a:latin typeface="+mn-lt"/>
                          <a:ea typeface="+mn-ea"/>
                          <a:cs typeface="+mn-ea"/>
                          <a:sym typeface="+mn-lt"/>
                        </a:rPr>
                        <a:t>500ml</a:t>
                      </a:r>
                      <a:r>
                        <a:rPr lang="zh-CN" altLang="en-US" sz="800" dirty="0">
                          <a:latin typeface="+mn-lt"/>
                          <a:ea typeface="+mn-ea"/>
                          <a:cs typeface="+mn-ea"/>
                          <a:sym typeface="+mn-lt"/>
                        </a:rPr>
                        <a:t>；</a:t>
                      </a:r>
                      <a:r>
                        <a:rPr lang="en-US" altLang="zh-CN" sz="800" dirty="0">
                          <a:latin typeface="+mn-lt"/>
                          <a:ea typeface="+mn-ea"/>
                          <a:cs typeface="+mn-ea"/>
                          <a:sym typeface="+mn-lt"/>
                        </a:rPr>
                        <a:t>1L</a:t>
                      </a:r>
                    </a:p>
                  </a:txBody>
                  <a:tcPr anchor="ctr"/>
                </a:tc>
                <a:tc>
                  <a:txBody>
                    <a:bodyPr/>
                    <a:lstStyle/>
                    <a:p>
                      <a:pPr algn="l"/>
                      <a:r>
                        <a:rPr lang="zh-CN" altLang="en-US" sz="800" dirty="0">
                          <a:latin typeface="+mn-lt"/>
                          <a:ea typeface="+mn-ea"/>
                          <a:cs typeface="+mn-ea"/>
                          <a:sym typeface="+mn-lt"/>
                        </a:rPr>
                        <a:t>主要用于循环血流量和组织间液减少时细胞外液的补充校正，以及代谢性酸中毒的纠正。</a:t>
                      </a:r>
                    </a:p>
                  </a:txBody>
                  <a:tcPr anchor="ctr"/>
                </a:tc>
                <a:tc>
                  <a:txBody>
                    <a:bodyPr/>
                    <a:lstStyle/>
                    <a:p>
                      <a:pPr algn="l"/>
                      <a:r>
                        <a:rPr lang="zh-CN" altLang="en-US" sz="800" dirty="0">
                          <a:latin typeface="+mn-lt"/>
                          <a:ea typeface="+mn-ea"/>
                          <a:cs typeface="+mn-ea"/>
                          <a:sym typeface="+mn-lt"/>
                        </a:rPr>
                        <a:t>静脉滴注：成人一次</a:t>
                      </a:r>
                      <a:r>
                        <a:rPr lang="en-US" altLang="zh-CN" sz="800" dirty="0">
                          <a:latin typeface="+mn-lt"/>
                          <a:ea typeface="+mn-ea"/>
                          <a:cs typeface="+mn-ea"/>
                          <a:sym typeface="+mn-lt"/>
                        </a:rPr>
                        <a:t>500〜1000ml</a:t>
                      </a:r>
                      <a:r>
                        <a:rPr lang="zh-CN" altLang="en-US" sz="800" dirty="0">
                          <a:latin typeface="+mn-lt"/>
                          <a:ea typeface="+mn-ea"/>
                          <a:cs typeface="+mn-ea"/>
                          <a:sym typeface="+mn-lt"/>
                        </a:rPr>
                        <a:t>。给药速度为每小时低于</a:t>
                      </a:r>
                      <a:r>
                        <a:rPr lang="en-US" altLang="zh-CN" sz="800" dirty="0">
                          <a:latin typeface="+mn-lt"/>
                          <a:ea typeface="+mn-ea"/>
                          <a:cs typeface="+mn-ea"/>
                          <a:sym typeface="+mn-lt"/>
                        </a:rPr>
                        <a:t>10ml/kg</a:t>
                      </a:r>
                      <a:r>
                        <a:rPr lang="zh-CN" altLang="en-US" sz="800" dirty="0">
                          <a:latin typeface="+mn-lt"/>
                          <a:ea typeface="+mn-ea"/>
                          <a:cs typeface="+mn-ea"/>
                          <a:sym typeface="+mn-lt"/>
                        </a:rPr>
                        <a:t>，根据年龄、体重及症状不同可适当增减。</a:t>
                      </a:r>
                    </a:p>
                  </a:txBody>
                  <a:tcPr anchor="ctr"/>
                </a:tc>
                <a:extLst>
                  <a:ext uri="{0D108BD9-81ED-4DB2-BD59-A6C34878D82A}">
                    <a16:rowId xmlns:a16="http://schemas.microsoft.com/office/drawing/2014/main" val="10004"/>
                  </a:ext>
                </a:extLst>
              </a:tr>
              <a:tr h="490855">
                <a:tc>
                  <a:txBody>
                    <a:bodyPr/>
                    <a:lstStyle/>
                    <a:p>
                      <a:pPr algn="ctr"/>
                      <a:r>
                        <a:rPr lang="zh-CN" altLang="en-US" sz="1000" dirty="0">
                          <a:latin typeface="+mn-lt"/>
                          <a:ea typeface="+mn-ea"/>
                          <a:cs typeface="+mn-ea"/>
                          <a:sym typeface="+mn-lt"/>
                        </a:rPr>
                        <a:t>医保乙类</a:t>
                      </a:r>
                    </a:p>
                  </a:txBody>
                  <a:tcPr anchor="ctr"/>
                </a:tc>
                <a:tc>
                  <a:txBody>
                    <a:bodyPr/>
                    <a:lstStyle/>
                    <a:p>
                      <a:pPr algn="ctr"/>
                      <a:r>
                        <a:rPr lang="zh-CN" altLang="en-US" sz="1000" dirty="0">
                          <a:latin typeface="+mn-lt"/>
                          <a:ea typeface="+mn-ea"/>
                          <a:cs typeface="+mn-ea"/>
                          <a:sym typeface="+mn-lt"/>
                        </a:rPr>
                        <a:t>复方电解质醋酸钠葡萄糖注射液</a:t>
                      </a:r>
                    </a:p>
                  </a:txBody>
                  <a:tcPr anchor="ctr"/>
                </a:tc>
                <a:tc>
                  <a:txBody>
                    <a:bodyPr/>
                    <a:lstStyle/>
                    <a:p>
                      <a:pPr algn="ctr"/>
                      <a:r>
                        <a:rPr lang="en-US" altLang="zh-CN" sz="800" dirty="0">
                          <a:latin typeface="+mn-lt"/>
                          <a:ea typeface="+mn-ea"/>
                          <a:cs typeface="+mn-ea"/>
                          <a:sym typeface="+mn-lt"/>
                        </a:rPr>
                        <a:t>250ml</a:t>
                      </a:r>
                      <a:r>
                        <a:rPr lang="zh-CN" altLang="en-US" sz="800" dirty="0">
                          <a:latin typeface="+mn-lt"/>
                          <a:ea typeface="+mn-ea"/>
                          <a:cs typeface="+mn-ea"/>
                          <a:sym typeface="+mn-lt"/>
                        </a:rPr>
                        <a:t>；</a:t>
                      </a:r>
                      <a:r>
                        <a:rPr lang="en-US" altLang="zh-CN" sz="800" dirty="0">
                          <a:latin typeface="+mn-lt"/>
                          <a:ea typeface="+mn-ea"/>
                          <a:cs typeface="+mn-ea"/>
                          <a:sym typeface="+mn-lt"/>
                        </a:rPr>
                        <a:t>500ml</a:t>
                      </a:r>
                    </a:p>
                  </a:txBody>
                  <a:tcPr anchor="ctr"/>
                </a:tc>
                <a:tc>
                  <a:txBody>
                    <a:bodyPr/>
                    <a:lstStyle/>
                    <a:p>
                      <a:pPr algn="l"/>
                      <a:r>
                        <a:rPr lang="zh-CN" altLang="en-US" sz="800" dirty="0">
                          <a:latin typeface="+mn-lt"/>
                          <a:ea typeface="+mn-ea"/>
                          <a:cs typeface="+mn-ea"/>
                          <a:sym typeface="+mn-lt"/>
                        </a:rPr>
                        <a:t>不能口服给药或口服给药不能充分摄取时，补充和维持水分及电解质，并补给能量。</a:t>
                      </a:r>
                    </a:p>
                  </a:txBody>
                  <a:tcPr anchor="ctr"/>
                </a:tc>
                <a:tc>
                  <a:txBody>
                    <a:bodyPr/>
                    <a:lstStyle/>
                    <a:p>
                      <a:pPr algn="l"/>
                      <a:r>
                        <a:rPr lang="zh-CN" altLang="en-US" sz="800" dirty="0">
                          <a:latin typeface="+mn-lt"/>
                          <a:ea typeface="+mn-ea"/>
                          <a:cs typeface="+mn-ea"/>
                          <a:sym typeface="+mn-lt"/>
                        </a:rPr>
                        <a:t>静脉滴注。通常，成人每次</a:t>
                      </a:r>
                      <a:r>
                        <a:rPr lang="en-US" altLang="zh-CN" sz="800" dirty="0">
                          <a:latin typeface="+mn-lt"/>
                          <a:ea typeface="+mn-ea"/>
                          <a:cs typeface="+mn-ea"/>
                          <a:sym typeface="+mn-lt"/>
                        </a:rPr>
                        <a:t>500~1000ml</a:t>
                      </a:r>
                      <a:r>
                        <a:rPr lang="zh-CN" altLang="en-US" sz="800" dirty="0">
                          <a:latin typeface="+mn-lt"/>
                          <a:ea typeface="+mn-ea"/>
                          <a:cs typeface="+mn-ea"/>
                          <a:sym typeface="+mn-lt"/>
                        </a:rPr>
                        <a:t>。给药速度（以葡萄糖计）成人每小时不得超过</a:t>
                      </a:r>
                      <a:r>
                        <a:rPr lang="en-US" altLang="zh-CN" sz="800" dirty="0">
                          <a:latin typeface="+mn-lt"/>
                          <a:ea typeface="+mn-ea"/>
                          <a:cs typeface="+mn-ea"/>
                          <a:sym typeface="+mn-lt"/>
                        </a:rPr>
                        <a:t>0.5g/kg</a:t>
                      </a:r>
                      <a:r>
                        <a:rPr lang="zh-CN" altLang="en-US" sz="800" dirty="0">
                          <a:latin typeface="+mn-lt"/>
                          <a:ea typeface="+mn-ea"/>
                          <a:cs typeface="+mn-ea"/>
                          <a:sym typeface="+mn-lt"/>
                        </a:rPr>
                        <a:t>体重。给药剂量可根据年龄、症状、体重等适当增减。</a:t>
                      </a:r>
                    </a:p>
                  </a:txBody>
                  <a:tcPr anchor="ctr"/>
                </a:tc>
                <a:extLst>
                  <a:ext uri="{0D108BD9-81ED-4DB2-BD59-A6C34878D82A}">
                    <a16:rowId xmlns:a16="http://schemas.microsoft.com/office/drawing/2014/main" val="10005"/>
                  </a:ext>
                </a:extLst>
              </a:tr>
              <a:tr h="465455">
                <a:tc>
                  <a:txBody>
                    <a:bodyPr/>
                    <a:lstStyle/>
                    <a:p>
                      <a:pPr algn="ctr">
                        <a:buNone/>
                      </a:pPr>
                      <a:r>
                        <a:rPr lang="zh-CN" altLang="en-US" sz="1000" b="1" dirty="0">
                          <a:latin typeface="+mn-lt"/>
                          <a:ea typeface="+mn-ea"/>
                          <a:cs typeface="+mn-ea"/>
                          <a:sym typeface="+mn-lt"/>
                        </a:rPr>
                        <a:t>本品</a:t>
                      </a:r>
                    </a:p>
                  </a:txBody>
                  <a:tcPr anchor="ctr"/>
                </a:tc>
                <a:tc>
                  <a:txBody>
                    <a:bodyPr/>
                    <a:lstStyle/>
                    <a:p>
                      <a:pPr algn="ctr">
                        <a:lnSpc>
                          <a:spcPct val="110000"/>
                        </a:lnSpc>
                        <a:buNone/>
                      </a:pPr>
                      <a:r>
                        <a:rPr lang="zh-CN" altLang="en-US" sz="1000" b="1" dirty="0">
                          <a:latin typeface="+mn-lt"/>
                          <a:ea typeface="+mn-ea"/>
                          <a:cs typeface="+mn-ea"/>
                          <a:sym typeface="+mn-lt"/>
                        </a:rPr>
                        <a:t>复方醋酸钠葡萄糖注射液</a:t>
                      </a:r>
                    </a:p>
                  </a:txBody>
                  <a:tcPr anchor="ctr"/>
                </a:tc>
                <a:tc>
                  <a:txBody>
                    <a:bodyPr/>
                    <a:lstStyle/>
                    <a:p>
                      <a:pPr algn="ctr">
                        <a:lnSpc>
                          <a:spcPct val="110000"/>
                        </a:lnSpc>
                      </a:pPr>
                      <a:r>
                        <a:rPr lang="en-US" altLang="zh-CN" sz="800" b="1" dirty="0">
                          <a:latin typeface="+mn-lt"/>
                          <a:ea typeface="+mn-ea"/>
                          <a:cs typeface="+mn-ea"/>
                          <a:sym typeface="+mn-lt"/>
                        </a:rPr>
                        <a:t>200ml</a:t>
                      </a:r>
                      <a:r>
                        <a:rPr lang="zh-CN" altLang="en-US" sz="800" b="1" dirty="0">
                          <a:latin typeface="+mn-lt"/>
                          <a:ea typeface="+mn-ea"/>
                          <a:cs typeface="+mn-ea"/>
                          <a:sym typeface="+mn-lt"/>
                        </a:rPr>
                        <a:t>；</a:t>
                      </a:r>
                      <a:r>
                        <a:rPr lang="en-US" altLang="zh-CN" sz="800" b="1" dirty="0">
                          <a:latin typeface="+mn-lt"/>
                          <a:ea typeface="+mn-ea"/>
                          <a:cs typeface="+mn-ea"/>
                          <a:sym typeface="+mn-lt"/>
                        </a:rPr>
                        <a:t>500ml</a:t>
                      </a:r>
                    </a:p>
                  </a:txBody>
                  <a:tcPr anchor="ctr"/>
                </a:tc>
                <a:tc>
                  <a:txBody>
                    <a:bodyPr/>
                    <a:lstStyle/>
                    <a:p>
                      <a:pPr algn="l">
                        <a:lnSpc>
                          <a:spcPct val="110000"/>
                        </a:lnSpc>
                        <a:buNone/>
                      </a:pPr>
                      <a:r>
                        <a:rPr lang="zh-CN" altLang="en-US" sz="800" b="1" dirty="0">
                          <a:latin typeface="+mn-lt"/>
                          <a:ea typeface="+mn-ea"/>
                          <a:cs typeface="+mn-ea"/>
                          <a:sym typeface="+mn-lt"/>
                        </a:rPr>
                        <a:t>不能口服给药或口服给药摄入不足时，补充和维持水分及电解质，并补给能量。</a:t>
                      </a:r>
                    </a:p>
                  </a:txBody>
                  <a:tcPr anchor="ctr"/>
                </a:tc>
                <a:tc>
                  <a:txBody>
                    <a:bodyPr/>
                    <a:lstStyle/>
                    <a:p>
                      <a:pPr algn="l">
                        <a:lnSpc>
                          <a:spcPct val="110000"/>
                        </a:lnSpc>
                        <a:buNone/>
                      </a:pPr>
                      <a:r>
                        <a:rPr lang="zh-CN" altLang="en-US" sz="800" b="1" dirty="0">
                          <a:latin typeface="+mn-lt"/>
                          <a:ea typeface="+mn-ea"/>
                          <a:cs typeface="+mn-ea"/>
                          <a:sym typeface="+mn-lt"/>
                        </a:rPr>
                        <a:t>成人的常用剂量为500至1000ml，</a:t>
                      </a:r>
                      <a:r>
                        <a:rPr lang="zh-CN" altLang="en-US" sz="800" b="1" dirty="0">
                          <a:solidFill>
                            <a:srgbClr val="FF0000"/>
                          </a:solidFill>
                          <a:latin typeface="+mn-lt"/>
                          <a:ea typeface="+mn-ea"/>
                          <a:cs typeface="+mn-ea"/>
                          <a:sym typeface="+mn-lt"/>
                        </a:rPr>
                        <a:t>儿童为200至500ml</a:t>
                      </a:r>
                      <a:r>
                        <a:rPr lang="zh-CN" altLang="en-US" sz="800" b="1" dirty="0">
                          <a:solidFill>
                            <a:schemeClr val="accent1"/>
                          </a:solidFill>
                          <a:latin typeface="+mn-lt"/>
                          <a:ea typeface="+mn-ea"/>
                          <a:cs typeface="+mn-ea"/>
                          <a:sym typeface="+mn-lt"/>
                        </a:rPr>
                        <a:t>。</a:t>
                      </a:r>
                      <a:r>
                        <a:rPr lang="zh-CN" altLang="en-US" sz="800" b="1" dirty="0">
                          <a:solidFill>
                            <a:schemeClr val="tx1"/>
                          </a:solidFill>
                          <a:latin typeface="+mn-lt"/>
                          <a:ea typeface="+mn-ea"/>
                          <a:cs typeface="+mn-ea"/>
                          <a:sym typeface="+mn-lt"/>
                        </a:rPr>
                        <a:t>成人和儿童的给药速度（按葡萄糖计）应为每小时0.5g/kg体重或以下。</a:t>
                      </a:r>
                    </a:p>
                  </a:txBody>
                  <a:tcPr anchor="ctr"/>
                </a:tc>
                <a:extLst>
                  <a:ext uri="{0D108BD9-81ED-4DB2-BD59-A6C34878D82A}">
                    <a16:rowId xmlns:a16="http://schemas.microsoft.com/office/drawing/2014/main" val="10006"/>
                  </a:ext>
                </a:extLst>
              </a:tr>
            </a:tbl>
          </a:graphicData>
        </a:graphic>
      </p:graphicFrame>
      <p:sp>
        <p:nvSpPr>
          <p:cNvPr id="16" name="文本框 15"/>
          <p:cNvSpPr txBox="1"/>
          <p:nvPr/>
        </p:nvSpPr>
        <p:spPr>
          <a:xfrm>
            <a:off x="3105677" y="5060741"/>
            <a:ext cx="6096000" cy="368300"/>
          </a:xfrm>
          <a:prstGeom prst="rect">
            <a:avLst/>
          </a:prstGeom>
          <a:noFill/>
        </p:spPr>
        <p:txBody>
          <a:bodyPr wrap="square">
            <a:spAutoFit/>
          </a:bodyPr>
          <a:lstStyle/>
          <a:p>
            <a:pPr algn="ctr"/>
            <a:r>
              <a:rPr lang="zh-CN" altLang="en-US" b="1" dirty="0">
                <a:cs typeface="+mn-ea"/>
                <a:sym typeface="+mn-lt"/>
              </a:rPr>
              <a:t>目前医保目录内缺乏儿童适宜的液体治疗产品</a:t>
            </a:r>
            <a:endParaRPr lang="zh-CN" altLang="en-US" dirty="0">
              <a:cs typeface="+mn-ea"/>
              <a:sym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80720" y="1883410"/>
            <a:ext cx="10939780" cy="124777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标题 2"/>
          <p:cNvSpPr>
            <a:spLocks noGrp="1"/>
          </p:cNvSpPr>
          <p:nvPr>
            <p:ph type="title"/>
          </p:nvPr>
        </p:nvSpPr>
        <p:spPr>
          <a:xfrm>
            <a:off x="680771" y="564980"/>
            <a:ext cx="4813123" cy="525785"/>
          </a:xfrm>
        </p:spPr>
        <p:txBody>
          <a:bodyPr anchor="ctr">
            <a:spAutoFit/>
          </a:bodyPr>
          <a:lstStyle/>
          <a:p>
            <a:pPr defTabSz="0"/>
            <a:r>
              <a:rPr lang="en-US" altLang="zh-CN" dirty="0">
                <a:latin typeface="+mn-lt"/>
                <a:ea typeface="+mn-ea"/>
                <a:cs typeface="+mn-ea"/>
                <a:sym typeface="+mn-lt"/>
              </a:rPr>
              <a:t>04 </a:t>
            </a:r>
            <a:r>
              <a:rPr lang="zh-CN" altLang="en-US" dirty="0">
                <a:latin typeface="+mn-lt"/>
                <a:ea typeface="+mn-ea"/>
                <a:cs typeface="+mn-ea"/>
                <a:sym typeface="+mn-lt"/>
              </a:rPr>
              <a:t>创新性</a:t>
            </a:r>
            <a:endParaRPr lang="en-US" sz="2800" dirty="0">
              <a:latin typeface="+mn-lt"/>
              <a:ea typeface="+mn-ea"/>
              <a:cs typeface="+mn-ea"/>
              <a:sym typeface="+mn-lt"/>
            </a:endParaRPr>
          </a:p>
        </p:txBody>
      </p:sp>
      <p:sp>
        <p:nvSpPr>
          <p:cNvPr id="13" name="文本框 12"/>
          <p:cNvSpPr txBox="1"/>
          <p:nvPr/>
        </p:nvSpPr>
        <p:spPr>
          <a:xfrm>
            <a:off x="680720" y="1219200"/>
            <a:ext cx="10974070" cy="398780"/>
          </a:xfrm>
          <a:prstGeom prst="rect">
            <a:avLst/>
          </a:prstGeom>
          <a:noFill/>
        </p:spPr>
        <p:txBody>
          <a:bodyPr wrap="square">
            <a:spAutoFit/>
          </a:bodyPr>
          <a:lstStyle/>
          <a:p>
            <a:pPr algn="ctr"/>
            <a:r>
              <a:rPr lang="zh-CN" altLang="en-US" sz="2000" b="1" dirty="0">
                <a:solidFill>
                  <a:schemeClr val="accent1"/>
                </a:solidFill>
                <a:cs typeface="+mn-ea"/>
                <a:sym typeface="+mn-lt"/>
              </a:rPr>
              <a:t>本品注册分类为</a:t>
            </a:r>
            <a:r>
              <a:rPr lang="zh-CN" altLang="en-US" sz="2000" b="1" dirty="0">
                <a:solidFill>
                  <a:srgbClr val="FF0000"/>
                </a:solidFill>
                <a:cs typeface="+mn-ea"/>
                <a:sym typeface="+mn-lt"/>
              </a:rPr>
              <a:t>化学药品</a:t>
            </a:r>
            <a:r>
              <a:rPr lang="en-US" altLang="zh-CN" sz="2000" b="1" dirty="0">
                <a:solidFill>
                  <a:srgbClr val="FF0000"/>
                </a:solidFill>
                <a:cs typeface="+mn-ea"/>
                <a:sym typeface="+mn-lt"/>
              </a:rPr>
              <a:t>3</a:t>
            </a:r>
            <a:r>
              <a:rPr lang="zh-CN" altLang="en-US" sz="2000" b="1" dirty="0">
                <a:solidFill>
                  <a:srgbClr val="FF0000"/>
                </a:solidFill>
                <a:cs typeface="+mn-ea"/>
                <a:sym typeface="+mn-lt"/>
              </a:rPr>
              <a:t>类；明确的儿童用法用量</a:t>
            </a:r>
            <a:r>
              <a:rPr lang="zh-CN" altLang="en-US" sz="2000" b="1" dirty="0">
                <a:solidFill>
                  <a:schemeClr val="accent1"/>
                </a:solidFill>
                <a:cs typeface="+mn-ea"/>
                <a:sym typeface="+mn-lt"/>
              </a:rPr>
              <a:t>，缓冲系统升级</a:t>
            </a:r>
          </a:p>
        </p:txBody>
      </p:sp>
      <p:sp>
        <p:nvSpPr>
          <p:cNvPr id="20" name="文本框 19"/>
          <p:cNvSpPr txBox="1"/>
          <p:nvPr/>
        </p:nvSpPr>
        <p:spPr>
          <a:xfrm>
            <a:off x="680771" y="6650273"/>
            <a:ext cx="6096000" cy="215444"/>
          </a:xfrm>
          <a:prstGeom prst="rect">
            <a:avLst/>
          </a:prstGeom>
          <a:noFill/>
        </p:spPr>
        <p:txBody>
          <a:bodyPr wrap="square">
            <a:spAutoFit/>
          </a:bodyPr>
          <a:lstStyle/>
          <a:p>
            <a:r>
              <a:rPr lang="en-US" altLang="zh-CN" sz="800" kern="100" dirty="0">
                <a:solidFill>
                  <a:schemeClr val="bg1"/>
                </a:solidFill>
                <a:cs typeface="+mn-ea"/>
                <a:sym typeface="+mn-lt"/>
              </a:rPr>
              <a:t>【1】《</a:t>
            </a:r>
            <a:r>
              <a:rPr lang="zh-CN" altLang="en-US" sz="800" kern="100" dirty="0">
                <a:solidFill>
                  <a:schemeClr val="bg1"/>
                </a:solidFill>
                <a:cs typeface="+mn-ea"/>
                <a:sym typeface="+mn-lt"/>
              </a:rPr>
              <a:t>国家卫生健康委办公厅关于进一步加强儿童临床用药管理工作的通知</a:t>
            </a:r>
            <a:r>
              <a:rPr lang="en-US" altLang="zh-CN" sz="800" kern="100" dirty="0">
                <a:solidFill>
                  <a:schemeClr val="bg1"/>
                </a:solidFill>
                <a:cs typeface="+mn-ea"/>
                <a:sym typeface="+mn-lt"/>
              </a:rPr>
              <a:t>》</a:t>
            </a:r>
            <a:endParaRPr lang="zh-CN" altLang="en-US" sz="800" dirty="0">
              <a:solidFill>
                <a:schemeClr val="bg1"/>
              </a:solidFill>
              <a:cs typeface="+mn-ea"/>
              <a:sym typeface="+mn-lt"/>
            </a:endParaRPr>
          </a:p>
        </p:txBody>
      </p:sp>
      <p:sp>
        <p:nvSpPr>
          <p:cNvPr id="14" name="矩形 13"/>
          <p:cNvSpPr/>
          <p:nvPr>
            <p:custDataLst>
              <p:tags r:id="rId2"/>
            </p:custDataLst>
          </p:nvPr>
        </p:nvSpPr>
        <p:spPr>
          <a:xfrm>
            <a:off x="680771" y="3993910"/>
            <a:ext cx="4813123" cy="2062480"/>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nSpc>
                <a:spcPct val="200000"/>
              </a:lnSpc>
              <a:buFont typeface="Wingdings" panose="05000000000000000000" pitchFamily="2" charset="2"/>
              <a:buChar char="Ø"/>
            </a:pPr>
            <a:r>
              <a:rPr lang="zh-CN" altLang="en-US" sz="1600" b="1" dirty="0">
                <a:solidFill>
                  <a:schemeClr val="accent1"/>
                </a:solidFill>
                <a:cs typeface="+mn-ea"/>
                <a:sym typeface="+mn-lt"/>
              </a:rPr>
              <a:t>明确儿童用法用量及儿童适宜规格</a:t>
            </a:r>
            <a:endParaRPr lang="en-US" altLang="zh-CN" sz="1200" b="1" dirty="0">
              <a:solidFill>
                <a:schemeClr val="accent1"/>
              </a:solidFill>
              <a:cs typeface="+mn-ea"/>
              <a:sym typeface="+mn-lt"/>
            </a:endParaRPr>
          </a:p>
          <a:p>
            <a:pPr marL="285750" indent="-285750">
              <a:lnSpc>
                <a:spcPct val="200000"/>
              </a:lnSpc>
              <a:buFont typeface="Wingdings" panose="05000000000000000000" pitchFamily="2" charset="2"/>
              <a:buChar char="Ø"/>
            </a:pPr>
            <a:r>
              <a:rPr lang="zh-CN" altLang="en-US" sz="1600" b="1" dirty="0">
                <a:solidFill>
                  <a:schemeClr val="accent1"/>
                </a:solidFill>
                <a:cs typeface="+mn-ea"/>
                <a:sym typeface="+mn-lt"/>
              </a:rPr>
              <a:t>缓冲系统升级：醋酸代替乳酸</a:t>
            </a:r>
          </a:p>
          <a:p>
            <a:pPr lvl="0" indent="0" algn="ctr">
              <a:lnSpc>
                <a:spcPct val="150000"/>
              </a:lnSpc>
              <a:buFont typeface="Arial" panose="020B0604020202020204" pitchFamily="34" charset="0"/>
              <a:buNone/>
            </a:pPr>
            <a:r>
              <a:rPr lang="en-US" altLang="zh-CN" sz="1400" dirty="0">
                <a:solidFill>
                  <a:schemeClr val="accent1"/>
                </a:solidFill>
                <a:cs typeface="+mn-ea"/>
                <a:sym typeface="+mn-lt"/>
              </a:rPr>
              <a:t>   </a:t>
            </a:r>
            <a:endParaRPr lang="zh-CN" altLang="en-US" sz="1200" b="1" dirty="0">
              <a:solidFill>
                <a:schemeClr val="accent1"/>
              </a:solidFill>
              <a:cs typeface="+mn-ea"/>
              <a:sym typeface="+mn-lt"/>
            </a:endParaRPr>
          </a:p>
        </p:txBody>
      </p:sp>
      <p:sp>
        <p:nvSpPr>
          <p:cNvPr id="25" name="圆角矩形 7"/>
          <p:cNvSpPr/>
          <p:nvPr>
            <p:custDataLst>
              <p:tags r:id="rId3"/>
            </p:custDataLst>
          </p:nvPr>
        </p:nvSpPr>
        <p:spPr>
          <a:xfrm>
            <a:off x="1952625" y="3585210"/>
            <a:ext cx="2269490" cy="571500"/>
          </a:xfrm>
          <a:prstGeom prst="round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spcAft>
                <a:spcPct val="0"/>
              </a:spcAft>
            </a:pPr>
            <a:r>
              <a:rPr lang="zh-CN" altLang="en-US" b="1" dirty="0">
                <a:solidFill>
                  <a:schemeClr val="lt1">
                    <a:lumMod val="100000"/>
                  </a:schemeClr>
                </a:solidFill>
                <a:cs typeface="+mn-ea"/>
                <a:sym typeface="+mn-lt"/>
              </a:rPr>
              <a:t>主要</a:t>
            </a:r>
            <a:r>
              <a:rPr lang="zh-CN" altLang="en-US" b="1" dirty="0">
                <a:solidFill>
                  <a:schemeClr val="lt1">
                    <a:lumMod val="100000"/>
                  </a:schemeClr>
                </a:solidFill>
                <a:uFillTx/>
                <a:cs typeface="+mn-ea"/>
                <a:sym typeface="+mn-lt"/>
              </a:rPr>
              <a:t>创新点</a:t>
            </a:r>
          </a:p>
        </p:txBody>
      </p:sp>
      <p:sp>
        <p:nvSpPr>
          <p:cNvPr id="29" name="矩形 28"/>
          <p:cNvSpPr/>
          <p:nvPr>
            <p:custDataLst>
              <p:tags r:id="rId4"/>
            </p:custDataLst>
          </p:nvPr>
        </p:nvSpPr>
        <p:spPr>
          <a:xfrm>
            <a:off x="6222365" y="3975735"/>
            <a:ext cx="5402580" cy="2087245"/>
          </a:xfrm>
          <a:prstGeom prst="rect">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200000"/>
              </a:lnSpc>
              <a:buFont typeface="Wingdings" panose="05000000000000000000" pitchFamily="2" charset="2"/>
              <a:buChar char="Ø"/>
            </a:pPr>
            <a:r>
              <a:rPr lang="zh-CN" altLang="en-US" sz="1600" b="1" dirty="0">
                <a:solidFill>
                  <a:schemeClr val="accent1"/>
                </a:solidFill>
                <a:cs typeface="+mn-ea"/>
                <a:sym typeface="+mn-lt"/>
              </a:rPr>
              <a:t>剂量更精准，使用更灵活，适宜儿童使用；</a:t>
            </a:r>
            <a:endParaRPr lang="zh-CN" altLang="en-US" sz="1600" dirty="0">
              <a:solidFill>
                <a:schemeClr val="accent1"/>
              </a:solidFill>
              <a:cs typeface="+mn-ea"/>
              <a:sym typeface="+mn-lt"/>
            </a:endParaRPr>
          </a:p>
          <a:p>
            <a:pPr marL="285750" indent="-285750" algn="l">
              <a:lnSpc>
                <a:spcPct val="200000"/>
              </a:lnSpc>
              <a:buClrTx/>
              <a:buSzTx/>
              <a:buFont typeface="Wingdings" panose="05000000000000000000" pitchFamily="2" charset="2"/>
              <a:buChar char="Ø"/>
            </a:pPr>
            <a:r>
              <a:rPr lang="zh-CN" altLang="en-US" sz="1600" b="1" dirty="0">
                <a:solidFill>
                  <a:schemeClr val="accent1"/>
                </a:solidFill>
                <a:cs typeface="+mn-ea"/>
                <a:sym typeface="+mn-lt"/>
              </a:rPr>
              <a:t>肝功能尚未发育完全的儿童及肝功能不全患者使用更安全</a:t>
            </a:r>
          </a:p>
          <a:p>
            <a:pPr lvl="0" indent="0" algn="ctr">
              <a:lnSpc>
                <a:spcPct val="150000"/>
              </a:lnSpc>
              <a:buFont typeface="Arial" panose="020B0604020202020204" pitchFamily="34" charset="0"/>
              <a:buNone/>
            </a:pPr>
            <a:r>
              <a:rPr lang="en-US" altLang="zh-CN" sz="1400" dirty="0">
                <a:solidFill>
                  <a:schemeClr val="accent1"/>
                </a:solidFill>
                <a:cs typeface="+mn-ea"/>
                <a:sym typeface="+mn-lt"/>
              </a:rPr>
              <a:t>   </a:t>
            </a:r>
            <a:endParaRPr lang="zh-CN" altLang="en-US" sz="1200" b="1" dirty="0">
              <a:solidFill>
                <a:schemeClr val="accent1"/>
              </a:solidFill>
              <a:cs typeface="+mn-ea"/>
              <a:sym typeface="+mn-lt"/>
            </a:endParaRPr>
          </a:p>
        </p:txBody>
      </p:sp>
      <p:sp>
        <p:nvSpPr>
          <p:cNvPr id="28" name="圆角矩形 7"/>
          <p:cNvSpPr/>
          <p:nvPr>
            <p:custDataLst>
              <p:tags r:id="rId5"/>
            </p:custDataLst>
          </p:nvPr>
        </p:nvSpPr>
        <p:spPr>
          <a:xfrm>
            <a:off x="7776210" y="3585210"/>
            <a:ext cx="2268855" cy="572135"/>
          </a:xfrm>
          <a:prstGeom prst="roundRect">
            <a:avLst/>
          </a:prstGeom>
          <a:solidFill>
            <a:schemeClr val="accent1"/>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kern="100" dirty="0">
                <a:effectLst/>
                <a:cs typeface="+mn-ea"/>
                <a:sym typeface="+mn-lt"/>
              </a:rPr>
              <a:t>创新优势</a:t>
            </a:r>
          </a:p>
        </p:txBody>
      </p:sp>
      <p:sp>
        <p:nvSpPr>
          <p:cNvPr id="30" name="箭头: V 形 29"/>
          <p:cNvSpPr/>
          <p:nvPr/>
        </p:nvSpPr>
        <p:spPr>
          <a:xfrm>
            <a:off x="5593080" y="4679950"/>
            <a:ext cx="563880" cy="619760"/>
          </a:xfrm>
          <a:prstGeom prst="striped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32" name="文本框 31"/>
          <p:cNvSpPr txBox="1"/>
          <p:nvPr/>
        </p:nvSpPr>
        <p:spPr>
          <a:xfrm>
            <a:off x="680771" y="1992515"/>
            <a:ext cx="10705688" cy="700192"/>
          </a:xfrm>
          <a:prstGeom prst="rect">
            <a:avLst/>
          </a:prstGeom>
          <a:noFill/>
        </p:spPr>
        <p:txBody>
          <a:bodyPr wrap="square">
            <a:spAutoFit/>
          </a:bodyPr>
          <a:lstStyle/>
          <a:p>
            <a:pPr>
              <a:lnSpc>
                <a:spcPct val="150000"/>
              </a:lnSpc>
            </a:pPr>
            <a:r>
              <a:rPr lang="zh-CN" altLang="en-US" sz="1400" kern="100" dirty="0">
                <a:cs typeface="+mn-ea"/>
                <a:sym typeface="+mn-lt"/>
              </a:rPr>
              <a:t>医疗机构要</a:t>
            </a:r>
            <a:r>
              <a:rPr lang="zh-CN" altLang="en-US" sz="1400" b="1" kern="100" dirty="0">
                <a:solidFill>
                  <a:schemeClr val="accent1"/>
                </a:solidFill>
                <a:cs typeface="+mn-ea"/>
                <a:sym typeface="+mn-lt"/>
              </a:rPr>
              <a:t>按照处方剂量精准调配儿童用药</a:t>
            </a:r>
            <a:r>
              <a:rPr lang="zh-CN" altLang="en-US" sz="1400" kern="100" dirty="0">
                <a:cs typeface="+mn-ea"/>
                <a:sym typeface="+mn-lt"/>
              </a:rPr>
              <a:t>，特别是针对低龄儿童的药品调剂，</a:t>
            </a:r>
            <a:r>
              <a:rPr lang="zh-CN" altLang="en-US" sz="1400" b="1" kern="100" dirty="0">
                <a:solidFill>
                  <a:schemeClr val="accent1"/>
                </a:solidFill>
                <a:cs typeface="+mn-ea"/>
                <a:sym typeface="+mn-lt"/>
              </a:rPr>
              <a:t>鼓励开发可灵活调整剂量的新技术、新方法</a:t>
            </a:r>
            <a:r>
              <a:rPr lang="zh-CN" altLang="en-US" sz="1400" kern="100" dirty="0">
                <a:cs typeface="+mn-ea"/>
                <a:sym typeface="+mn-lt"/>
              </a:rPr>
              <a:t>，加强个性化给药的标准化管理和质量控制，减少“剂量靠猜、分药靠掰”导致的分不准、不安全等问题。</a:t>
            </a:r>
          </a:p>
        </p:txBody>
      </p:sp>
      <p:sp>
        <p:nvSpPr>
          <p:cNvPr id="34" name="文本框 33"/>
          <p:cNvSpPr txBox="1"/>
          <p:nvPr/>
        </p:nvSpPr>
        <p:spPr>
          <a:xfrm>
            <a:off x="5580063" y="2751835"/>
            <a:ext cx="6096000" cy="275590"/>
          </a:xfrm>
          <a:prstGeom prst="rect">
            <a:avLst/>
          </a:prstGeom>
          <a:noFill/>
        </p:spPr>
        <p:txBody>
          <a:bodyPr wrap="square">
            <a:spAutoFit/>
          </a:bodyPr>
          <a:lstStyle/>
          <a:p>
            <a:pPr algn="r"/>
            <a:r>
              <a:rPr lang="en-US" altLang="zh-CN" sz="1200" kern="100" dirty="0">
                <a:cs typeface="+mn-ea"/>
                <a:sym typeface="+mn-lt"/>
              </a:rPr>
              <a:t>——《</a:t>
            </a:r>
            <a:r>
              <a:rPr lang="zh-CN" altLang="en-US" sz="1200" kern="100" dirty="0">
                <a:cs typeface="+mn-ea"/>
                <a:sym typeface="+mn-lt"/>
              </a:rPr>
              <a:t>国家卫生健康委办公厅关于进一步加强儿童临床用药管理工作的通知</a:t>
            </a:r>
            <a:r>
              <a:rPr lang="en-US" altLang="zh-CN" sz="1200" kern="100" dirty="0">
                <a:cs typeface="+mn-ea"/>
                <a:sym typeface="+mn-lt"/>
              </a:rPr>
              <a: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zg0YzFjM2UzM2NjZDQyYzhlZjgwNDZhNGQwYTRlNmU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157"/>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13.xml><?xml version="1.0" encoding="utf-8"?>
<p:tagLst xmlns:a="http://schemas.openxmlformats.org/drawingml/2006/main" xmlns:r="http://schemas.openxmlformats.org/officeDocument/2006/relationships" xmlns:p="http://schemas.openxmlformats.org/presentationml/2006/main">
  <p:tag name="KSO_WM_SLIDE_ID" val="custom2020315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157"/>
  <p:tag name="KSO_WM_SLIDE_LAYOUT" val="a_b"/>
  <p:tag name="KSO_WM_SLIDE_LAYOUT_CNT" val="1_1"/>
  <p:tag name="KSO_WM_TEMPLATE_MASTER_THUMB_INDEX" val="12"/>
  <p:tag name="KSO_WM_TEMPLATE_THUMBS_INDEX" val="1、4、7、8、9、10、13、16、19、20、21、22、23、24、25、26、27、28、29、30"/>
</p:tagLst>
</file>

<file path=ppt/tags/tag14.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文艺清新"/>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03157_1*a*1"/>
  <p:tag name="KSO_WM_TEMPLATE_CATEGORY" val="custom"/>
  <p:tag name="KSO_WM_TEMPLATE_INDEX" val="20203157"/>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SLIDE_ID" val="custom2020315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157"/>
  <p:tag name="KSO_WM_SLIDE_LAYOUT" val="a_b"/>
  <p:tag name="KSO_WM_SLIDE_LAYOUT_CNT" val="1_1"/>
  <p:tag name="KSO_WM_TEMPLATE_MASTER_THUMB_INDEX" val="12"/>
  <p:tag name="KSO_WM_TEMPLATE_THUMBS_INDEX" val="1、4、7、8、9、10、13、16、19、20、21、22、23、24、25、26、27、28、29、30"/>
</p:tagLst>
</file>

<file path=ppt/tags/tag16.xml><?xml version="1.0" encoding="utf-8"?>
<p:tagLst xmlns:a="http://schemas.openxmlformats.org/drawingml/2006/main" xmlns:r="http://schemas.openxmlformats.org/officeDocument/2006/relationships" xmlns:p="http://schemas.openxmlformats.org/presentationml/2006/main">
  <p:tag name="KSO_WM_UNIT_TABLE_BEAUTIFY" val="smartTable{af52b6eb-38d3-4e1f-9fe7-ca41e6c90821}"/>
</p:tagLst>
</file>

<file path=ppt/tags/tag17.xml><?xml version="1.0" encoding="utf-8"?>
<p:tagLst xmlns:a="http://schemas.openxmlformats.org/drawingml/2006/main" xmlns:r="http://schemas.openxmlformats.org/officeDocument/2006/relationships" xmlns:p="http://schemas.openxmlformats.org/presentationml/2006/main">
  <p:tag name="TABLE_ENDDRAG_ORIGIN_RECT" val="352*75"/>
  <p:tag name="TABLE_ENDDRAG_RECT" val="67*369*352*75"/>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157"/>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SLIDE_ID" val="custom2020315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157"/>
  <p:tag name="KSO_WM_SLIDE_LAYOUT" val="a_b"/>
  <p:tag name="KSO_WM_SLIDE_LAYOUT_CNT" val="1_1"/>
  <p:tag name="KSO_WM_TEMPLATE_MASTER_THUMB_INDEX" val="12"/>
  <p:tag name="KSO_WM_TEMPLATE_THUMBS_INDEX" val="1、4、7、8、9、10、13、16、19、20、21、22、23、24、25、26、27、28、29、30"/>
</p:tagLst>
</file>

<file path=ppt/tags/tag22.xml><?xml version="1.0" encoding="utf-8"?>
<p:tagLst xmlns:a="http://schemas.openxmlformats.org/drawingml/2006/main" xmlns:r="http://schemas.openxmlformats.org/officeDocument/2006/relationships"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418.56330708661415,&quot;left&quot;:40.62488188976378,&quot;top&quot;:92.48669291338582,&quot;width&quot;:879.5388976377953}"/>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1*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DIAGRAM_USE_COLOR_VALUE" val="{&quot;color_scheme&quot;:1,&quot;color_type&quot;:1,&quot;theme_color_indexes&quot;:[]}"/>
</p:tagLst>
</file>

<file path=ppt/tags/tag23.xml><?xml version="1.0" encoding="utf-8"?>
<p:tagLst xmlns:a="http://schemas.openxmlformats.org/drawingml/2006/main" xmlns:r="http://schemas.openxmlformats.org/officeDocument/2006/relationships" xmlns:p="http://schemas.openxmlformats.org/presentationml/2006/main">
  <p:tag name="KSO_WM_DIAGRAM_VIRTUALLY_FRAME" val="{&quot;height&quot;:418.56330708661415,&quot;left&quot;:40.62488188976378,&quot;top&quot;:92.48669291338582,&quot;width&quot;:879.5388976377953}"/>
</p:tagLst>
</file>

<file path=ppt/tags/tag24.xml><?xml version="1.0" encoding="utf-8"?>
<p:tagLst xmlns:a="http://schemas.openxmlformats.org/drawingml/2006/main" xmlns:r="http://schemas.openxmlformats.org/officeDocument/2006/relationships"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418.56330708661415,&quot;left&quot;:40.62488188976378,&quot;top&quot;:92.48669291338582,&quot;width&quot;:879.5388976377953}"/>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1*l_h_f*1_2_1"/>
  <p:tag name="KSO_WM_TEMPLATE_CATEGORY" val="diagram"/>
  <p:tag name="KSO_WM_UNIT_LAYERLEVEL" val="1_1_1"/>
  <p:tag name="KSO_WM_BEAUTIFY_FLAG" val="#wm#"/>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800000011920929,&quot;colorType&quot;:1,&quot;foreColorIndex&quot;:8,&quot;transparency&quot;:0},&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PRESET_TEXT" val="单击此处输入你的项正文，文字是您思想的提炼，请尽量言简意赅的阐述观点。单击此处输入你的项正文，文字是您思想的提炼，请尽量言简意赅的阐述观点。单击此处输入你的项正文，文字是您思想的提炼，请尽量言简意赅的阐述观点。"/>
  <p:tag name="KSO_WM_UNIT_FILL_TYPE" val="3"/>
  <p:tag name="KSO_WM_UNIT_LINE_FORE_SCHEMECOLOR_INDEX" val="8"/>
  <p:tag name="KSO_WM_UNIT_TEXT_FILL_FORE_SCHEMECOLOR_INDEX" val="1"/>
  <p:tag name="KSO_WM_UNIT_TEXT_FILL_TYPE" val="1"/>
  <p:tag name="KSO_WM_DIAGRAM_USE_COLOR_VALUE" val="{&quot;color_scheme&quot;:1,&quot;color_type&quot;:1,&quot;theme_color_indexes&quot;:[]}"/>
</p:tagLst>
</file>

<file path=ppt/tags/tag25.xml><?xml version="1.0" encoding="utf-8"?>
<p:tagLst xmlns:a="http://schemas.openxmlformats.org/drawingml/2006/main" xmlns:r="http://schemas.openxmlformats.org/officeDocument/2006/relationships" xmlns:p="http://schemas.openxmlformats.org/presentationml/2006/main">
  <p:tag name="KSO_WM_DIAGRAM_VIRTUALLY_FRAME" val="{&quot;height&quot;:418.56330708661415,&quot;left&quot;:40.62488188976378,&quot;top&quot;:92.48669291338582,&quot;width&quot;:879.5388976377953}"/>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418.56330708661415,&quot;left&quot;:40.62488188976378,&quot;top&quot;:92.48669291338582,&quot;width&quot;:879.5388976377953}"/>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1*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1*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18.56330708661415,&quot;left&quot;:40.62488188976378,&quot;top&quot;:92.48669291338582,&quot;width&quot;:879.5388976377953}"/>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1*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18.56330708661415,&quot;left&quot;:40.62488188976378,&quot;top&quot;:92.48669291338582,&quot;width&quot;:879.5388976377953}"/>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BEAUTIFY_FLAG" val="#wm#"/>
  <p:tag name="KSO_WM_DIAGRAM_MAX_ITEMCNT" val="6"/>
  <p:tag name="KSO_WM_DIAGRAM_MIN_ITEMCNT" val="2"/>
  <p:tag name="KSO_WM_DIAGRAM_VIRTUALLY_FRAME" val="{&quot;height&quot;:418.56330708661415,&quot;left&quot;:40.62488188976378,&quot;top&quot;:92.48669291338582,&quot;width&quot;:879.5388976377953}"/>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1*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PRESET_TEXT" val="添加标题"/>
  <p:tag name="KSO_WM_UNIT_FILL_TYPE" val="3"/>
  <p:tag name="KSO_WM_UNIT_TEXT_FILL_FORE_SCHEMECOLOR_INDEX" val="1"/>
  <p:tag name="KSO_WM_UNIT_TEXT_FILL_TYPE" val="1"/>
  <p:tag name="KSO_WM_DIAGRAM_USE_COLOR_VALUE" val="{&quot;color_scheme&quot;:1,&quot;color_type&quot;:1,&quot;theme_color_indexes&quot;:[]}"/>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438_1*l_h_i*1_2_1"/>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18.56330708661415,&quot;left&quot;:40.62488188976378,&quot;top&quot;:92.48669291338582,&quot;width&quot;:879.5388976377953}"/>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1*l_h_i*1_2_2"/>
  <p:tag name="KSO_WM_TEMPLATE_CATEGORY" val="diagram"/>
  <p:tag name="KSO_WM_TEMPLATE_INDEX" val="20231438"/>
  <p:tag name="KSO_WM_UNIT_LAYERLEVEL" val="1_1_1"/>
  <p:tag name="KSO_WM_TAG_VERSION" val="3.0"/>
  <p:tag name="KSO_WM_BEAUTIFY_FLAG" val="#wm#"/>
  <p:tag name="KSO_WM_DIAGRAM_MAX_ITEMCNT" val="6"/>
  <p:tag name="KSO_WM_DIAGRAM_MIN_ITEMCNT" val="2"/>
  <p:tag name="KSO_WM_DIAGRAM_VIRTUALLY_FRAME" val="{&quot;height&quot;:418.56330708661415,&quot;left&quot;:40.62488188976378,&quot;top&quot;:92.48669291338582,&quot;width&quot;:879.5388976377953}"/>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UNIT_FILL_TYPE" val="1"/>
  <p:tag name="KSO_WM_UNIT_FILL_FORE_SCHEMECOLOR_INDEX" val="8"/>
  <p:tag name="KSO_WM_UNIT_FILL_FORE_SCHEMECOLOR_INDEX_BRIGHTNESS" val="-0.5"/>
  <p:tag name="KSO_WM_DIAGRAM_USE_COLOR_VALUE" val="{&quot;color_scheme&quot;:1,&quot;color_type&quot;:1,&quot;theme_color_indexes&quot;:[]}"/>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4724_2*l_h_f*1_1_1"/>
  <p:tag name="KSO_WM_TEMPLATE_CATEGORY" val="diagram"/>
  <p:tag name="KSO_WM_TEMPLATE_INDEX" val="20234724"/>
  <p:tag name="KSO_WM_UNIT_LAYERLEVEL" val="1_1_1"/>
  <p:tag name="KSO_WM_TAG_VERSION" val="3.0"/>
  <p:tag name="KSO_WM_UNIT_TEXT_FILL_FORE_SCHEMECOLOR_INDEX_BRIGHTNESS" val="0.15"/>
  <p:tag name="KSO_WM_DIAGRAM_GROUP_CODE" val="l1-1"/>
  <p:tag name="KSO_WM_DIAGRAM_MAX_ITEMCNT" val="3"/>
  <p:tag name="KSO_WM_DIAGRAM_MIN_ITEMCNT" val="1"/>
  <p:tag name="KSO_WM_DIAGRAM_VIRTUALLY_FRAME" val="{&quot;height&quot;:405.65590551181106,&quot;left&quot;:45.94551181102362,&quot;top&quot;:104.42503937007874,&quot;width&quot;:904.8170078740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DIAGRAM_USE_COLOR_VALUE" val="{&quot;color_scheme&quot;:1,&quot;color_type&quot;:1,&quot;theme_color_indexes&quot;:[]}"/>
</p:tagLst>
</file>

<file path=ppt/tags/tag39.xml><?xml version="1.0" encoding="utf-8"?>
<p:tagLst xmlns:a="http://schemas.openxmlformats.org/drawingml/2006/main" xmlns:r="http://schemas.openxmlformats.org/officeDocument/2006/relationships"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4724_2*l_h_f*1_2_1"/>
  <p:tag name="KSO_WM_TEMPLATE_CATEGORY" val="diagram"/>
  <p:tag name="KSO_WM_TEMPLATE_INDEX" val="20234724"/>
  <p:tag name="KSO_WM_UNIT_LAYERLEVEL" val="1_1_1"/>
  <p:tag name="KSO_WM_TAG_VERSION" val="3.0"/>
  <p:tag name="KSO_WM_UNIT_TEXT_FILL_FORE_SCHEMECOLOR_INDEX_BRIGHTNESS" val="0.15"/>
  <p:tag name="KSO_WM_DIAGRAM_GROUP_CODE" val="l1-1"/>
  <p:tag name="KSO_WM_DIAGRAM_MAX_ITEMCNT" val="3"/>
  <p:tag name="KSO_WM_DIAGRAM_MIN_ITEMCNT" val="1"/>
  <p:tag name="KSO_WM_DIAGRAM_VIRTUALLY_FRAME" val="{&quot;height&quot;:405.65590551181106,&quot;left&quot;:45.94551181102362,&quot;top&quot;:104.42503937007874,&quot;width&quot;:904.8170078740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PRESET_TEXT" val="单击此处输入你的项正文，文字是您思想的提炼，请尽量言简意赅的阐述观点，单击此处输入你的项正文，请尽量言简意赅的阐述观点。单击此处输入你的项正文，文字是您思想的提炼。"/>
  <p:tag name="KSO_WM_DIAGRAM_USE_COLOR_VALUE" val="{&quot;color_scheme&quot;:1,&quot;color_type&quot;:1,&quot;theme_color_indexes&quot;:[]}"/>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4724_2*l_h_a*1_1_1"/>
  <p:tag name="KSO_WM_TEMPLATE_CATEGORY" val="diagram"/>
  <p:tag name="KSO_WM_TEMPLATE_INDEX" val="20234724"/>
  <p:tag name="KSO_WM_UNIT_LAYERLEVEL" val="1_1_1"/>
  <p:tag name="KSO_WM_TAG_VERSION" val="3.0"/>
  <p:tag name="KSO_WM_UNIT_TEXT_FILL_FORE_SCHEMECOLOR_INDEX_BRIGHTNESS" val="0.15"/>
  <p:tag name="KSO_WM_DIAGRAM_GROUP_CODE" val="l1-1"/>
  <p:tag name="KSO_WM_DIAGRAM_MAX_ITEMCNT" val="3"/>
  <p:tag name="KSO_WM_DIAGRAM_MIN_ITEMCNT" val="1"/>
  <p:tag name="KSO_WM_DIAGRAM_VIRTUALLY_FRAME" val="{&quot;height&quot;:405.65590551181106,&quot;left&quot;:45.94551181102362,&quot;top&quot;:104.42503937007874,&quot;width&quot;:904.8170078740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DIAGRAM_USE_COLOR_VALUE" val="{&quot;color_scheme&quot;:1,&quot;color_type&quot;:1,&quot;theme_color_indexes&quot;:[]}"/>
</p:tagLst>
</file>

<file path=ppt/tags/tag4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4724_2*l_h_a*1_1_1"/>
  <p:tag name="KSO_WM_TEMPLATE_CATEGORY" val="diagram"/>
  <p:tag name="KSO_WM_TEMPLATE_INDEX" val="20234724"/>
  <p:tag name="KSO_WM_UNIT_LAYERLEVEL" val="1_1_1"/>
  <p:tag name="KSO_WM_TAG_VERSION" val="3.0"/>
  <p:tag name="KSO_WM_UNIT_TEXT_FILL_FORE_SCHEMECOLOR_INDEX_BRIGHTNESS" val="0.15"/>
  <p:tag name="KSO_WM_DIAGRAM_GROUP_CODE" val="l1-1"/>
  <p:tag name="KSO_WM_DIAGRAM_MAX_ITEMCNT" val="3"/>
  <p:tag name="KSO_WM_DIAGRAM_MIN_ITEMCNT" val="1"/>
  <p:tag name="KSO_WM_DIAGRAM_VIRTUALLY_FRAME" val="{&quot;height&quot;:405.65590551181106,&quot;left&quot;:45.94551181102362,&quot;top&quot;:104.42503937007874,&quot;width&quot;:904.8170078740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DIAGRAM_USE_COLOR_VALUE" val="{&quot;color_scheme&quot;:1,&quot;color_type&quot;:1,&quot;theme_color_indexes&quot;:[]}"/>
</p:tagLst>
</file>

<file path=ppt/tags/tag4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4724_2*l_h_a*1_1_1"/>
  <p:tag name="KSO_WM_TEMPLATE_CATEGORY" val="diagram"/>
  <p:tag name="KSO_WM_TEMPLATE_INDEX" val="20234724"/>
  <p:tag name="KSO_WM_UNIT_LAYERLEVEL" val="1_1_1"/>
  <p:tag name="KSO_WM_TAG_VERSION" val="3.0"/>
  <p:tag name="KSO_WM_UNIT_TEXT_FILL_FORE_SCHEMECOLOR_INDEX_BRIGHTNESS" val="0.15"/>
  <p:tag name="KSO_WM_DIAGRAM_GROUP_CODE" val="l1-1"/>
  <p:tag name="KSO_WM_DIAGRAM_MAX_ITEMCNT" val="3"/>
  <p:tag name="KSO_WM_DIAGRAM_MIN_ITEMCNT" val="1"/>
  <p:tag name="KSO_WM_DIAGRAM_VIRTUALLY_FRAME" val="{&quot;height&quot;:405.65590551181106,&quot;left&quot;:45.94551181102362,&quot;top&quot;:104.42503937007874,&quot;width&quot;:904.8170078740156}"/>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VERSION" val="3"/>
  <p:tag name="KSO_WM_DIAGRAM_COLOR_TRICK" val="1"/>
  <p:tag name="KSO_WM_DIAGRAM_COLOR_TEXT_CAN_REMOVE" val="n"/>
  <p:tag name="KSO_WM_UNIT_TEXT_FILL_FORE_SCHEMECOLOR_INDEX" val="1"/>
  <p:tag name="KSO_WM_UNIT_TEXT_FILL_TYPE" val="1"/>
  <p:tag name="KSO_WM_UNIT_PRESET_TEXT" val="单击此处添加项标题"/>
  <p:tag name="KSO_WM_DIAGRAM_USE_COLOR_VALUE" val="{&quot;color_scheme&quot;:1,&quot;color_type&quot;:1,&quot;theme_color_indexes&quot;:[]}"/>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xml><?xml version="1.0" encoding="utf-8"?>
<p:tagLst xmlns:a="http://schemas.openxmlformats.org/drawingml/2006/main" xmlns:r="http://schemas.openxmlformats.org/officeDocument/2006/relationships" xmlns:p="http://schemas.openxmlformats.org/presentationml/2006/main">
  <p:tag name="KSO_WM_UNIT_TABLE_BEAUTIFY" val="smartTable{f05524a6-3e11-4f4f-9749-118c608c14cc}"/>
  <p:tag name="TABLE_ENDDRAG_ORIGIN_RECT" val="867*316"/>
  <p:tag name="TABLE_ENDDRAG_RECT" val="45*156*867*316"/>
  <p:tag name="KSO_WM_BEAUTIFY_FLAG" val=""/>
  <p:tag name="TABLE_EMPHASIZE_COLOR" val="16043430"/>
  <p:tag name="TABLE_SKINIDX" val="0"/>
  <p:tag name="TABLE_COLORIDX" val="8"/>
  <p:tag name="TABLE_COLOR_RGB" val="0x000000*0xFFFFFF*0x212121*0xFFFFFF*0xf4cda6*0xb1dce3*0xc2ebc9*0xdccee7*0xf4e8d0*0xf4a9a6"/>
</p:tagLst>
</file>

<file path=ppt/tags/tag45.xml><?xml version="1.0" encoding="utf-8"?>
<p:tagLst xmlns:a="http://schemas.openxmlformats.org/drawingml/2006/main" xmlns:r="http://schemas.openxmlformats.org/officeDocument/2006/relationships" xmlns:p="http://schemas.openxmlformats.org/presentationml/2006/main">
  <p:tag name="TABLE_ENDDRAG_ORIGIN_RECT" val="857*224"/>
  <p:tag name="TABLE_ENDDRAG_RECT" val="53*141*857*224"/>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157"/>
  <p:tag name="KSO_WM_SLIDE_ID" val="custom20203157_18"/>
  <p:tag name="KSO_WM_TEMPLATE_SUBCATEGORY" val="0"/>
  <p:tag name="KSO_WM_SLIDE_ITEM_CNT" val="6"/>
  <p:tag name="KSO_WM_SLIDE_INDEX" val="18"/>
  <p:tag name="KSO_WM_DIAGRAM_GROUP_CODE" val="q1-1"/>
  <p:tag name="KSO_WM_SLIDE_DIAGTYPE" val="q"/>
  <p:tag name="KSO_WM_TAG_VERSION" val="1.0"/>
  <p:tag name="KSO_WM_SLIDE_LAYOUT" val="a_q"/>
  <p:tag name="KSO_WM_SLIDE_LAYOUT_CNT" val="1_1"/>
  <p:tag name="KSO_WM_SLIDE_TYPE" val="text"/>
  <p:tag name="KSO_WM_SLIDE_SUBTYPE" val="diag"/>
  <p:tag name="KSO_WM_SLIDE_SIZE" val="811.45*312.75"/>
  <p:tag name="KSO_WM_SLIDE_POSITION" val="75.1*152.5"/>
  <p:tag name="KSO_WM_TEMPLATE_MASTER_TYPE" val="1"/>
  <p:tag name="KSO_WM_TEMPLATE_COLOR_TYPE" val="1"/>
</p:tagLst>
</file>

<file path=ppt/tags/tag51.xml><?xml version="1.0" encoding="utf-8"?>
<p:tagLst xmlns:a="http://schemas.openxmlformats.org/drawingml/2006/main" xmlns:r="http://schemas.openxmlformats.org/officeDocument/2006/relationships" xmlns:p="http://schemas.openxmlformats.org/presentationml/2006/main">
  <p:tag name="KSO_WM_SLIDE_ID" val="custom20203157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157"/>
  <p:tag name="KSO_WM_SLIDE_LAYOUT" val="a_b"/>
  <p:tag name="KSO_WM_SLIDE_LAYOUT_CNT" val="1_1"/>
  <p:tag name="KSO_WM_TEMPLATE_MASTER_THUMB_INDEX" val="12"/>
  <p:tag name="KSO_WM_TEMPLATE_THUMBS_INDEX" val="1、4、7、8、9、10、13、16、19、20、21、22、23、24、25、26、27、28、29、30"/>
</p:tagLst>
</file>

<file path=ppt/tags/tag52.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文艺清新"/>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03157_1*a*1"/>
  <p:tag name="KSO_WM_TEMPLATE_CATEGORY" val="custom"/>
  <p:tag name="KSO_WM_TEMPLATE_INDEX" val="20203157"/>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文艺清新"/>
  <p:tag name="KSO_WM_UNIT_NOCLEAR" val="0"/>
  <p:tag name="KSO_WM_UNIT_VALUE" val="4"/>
  <p:tag name="KSO_WM_UNIT_HIGHLIGHT" val="0"/>
  <p:tag name="KSO_WM_UNIT_COMPATIBLE" val="0"/>
  <p:tag name="KSO_WM_UNIT_DIAGRAM_ISNUMVISUAL" val="0"/>
  <p:tag name="KSO_WM_UNIT_DIAGRAM_ISREFERUNIT" val="0"/>
  <p:tag name="KSO_WM_UNIT_TYPE" val="a"/>
  <p:tag name="KSO_WM_UNIT_INDEX" val="1"/>
  <p:tag name="KSO_WM_UNIT_ID" val="custom20203157_1*a*1"/>
  <p:tag name="KSO_WM_TEMPLATE_CATEGORY" val="custom"/>
  <p:tag name="KSO_WM_TEMPLATE_INDEX" val="20203157"/>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SHOW_EDIT_AREA_INDICATION" val="0"/>
  <p:tag name="KSO_WM_TEMPLATE_THUMBS_INDEX" val="1、4、7、8、9、10、13、16、19、20、21、22、23、24、25、26、27、28、29、30"/>
  <p:tag name="KSO_WM_TEMPLATE_SUBCATEGORY" val="0"/>
  <p:tag name="KSO_WM_TAG_VERSION" val="1.0"/>
  <p:tag name="KSO_WM_BEAUTIFY_FLAG" val="#wm#"/>
  <p:tag name="KSO_WM_TEMPLATE_CATEGORY" val="custom"/>
  <p:tag name="KSO_WM_TEMPLATE_INDEX" val="20203157"/>
  <p:tag name="KSO_WM_TEMPLATE_MASTER_TYPE" val="1"/>
  <p:tag name="KSO_WM_TEMPLATE_COLOR_TYPE" val="1"/>
  <p:tag name="KSO_WM_TEMPLATE_MASTER_THUMB_INDEX" val="12"/>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1"/>
</p:tagLst>
</file>

<file path=ppt/theme/theme1.xml><?xml version="1.0" encoding="utf-8"?>
<a:theme xmlns:a="http://schemas.openxmlformats.org/drawingml/2006/main" name="2_Office 主题​​">
  <a:themeElements>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fontScheme name="ywuhjhvb">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10.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11.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2.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3.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4.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5.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6.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7.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8.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ppt/theme/themeOverride9.xml><?xml version="1.0" encoding="utf-8"?>
<a:themeOverride xmlns:a="http://schemas.openxmlformats.org/drawingml/2006/main">
  <a:clrScheme name="自定义 6">
    <a:dk1>
      <a:srgbClr val="000000"/>
    </a:dk1>
    <a:lt1>
      <a:srgbClr val="FFFFFF"/>
    </a:lt1>
    <a:dk2>
      <a:srgbClr val="778495"/>
    </a:dk2>
    <a:lt2>
      <a:srgbClr val="F0F0F0"/>
    </a:lt2>
    <a:accent1>
      <a:srgbClr val="418AB3"/>
    </a:accent1>
    <a:accent2>
      <a:srgbClr val="A6B727"/>
    </a:accent2>
    <a:accent3>
      <a:srgbClr val="F69200"/>
    </a:accent3>
    <a:accent4>
      <a:srgbClr val="838383"/>
    </a:accent4>
    <a:accent5>
      <a:srgbClr val="FEC306"/>
    </a:accent5>
    <a:accent6>
      <a:srgbClr val="DF5327"/>
    </a:accent6>
    <a:hlink>
      <a:srgbClr val="F84D4D"/>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Organic</Template>
  <TotalTime>133</TotalTime>
  <Words>2265</Words>
  <Application>Microsoft Office PowerPoint</Application>
  <PresentationFormat>宽屏</PresentationFormat>
  <Paragraphs>200</Paragraphs>
  <Slides>11</Slides>
  <Notes>8</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11</vt:i4>
      </vt:variant>
    </vt:vector>
  </HeadingPairs>
  <TitlesOfParts>
    <vt:vector size="15" baseType="lpstr">
      <vt:lpstr>Arial</vt:lpstr>
      <vt:lpstr>Calibri</vt:lpstr>
      <vt:lpstr>Wingdings</vt:lpstr>
      <vt:lpstr>2_Office 主题​​</vt:lpstr>
      <vt:lpstr>PowerPoint 演示文稿</vt:lpstr>
      <vt:lpstr>PowerPoint 演示文稿</vt:lpstr>
      <vt:lpstr>01 基本信息</vt:lpstr>
      <vt:lpstr>01 基本信息</vt:lpstr>
      <vt:lpstr>02 安全性</vt:lpstr>
      <vt:lpstr>03 有效性</vt:lpstr>
      <vt:lpstr>03 有效性</vt:lpstr>
      <vt:lpstr>04 创新性</vt:lpstr>
      <vt:lpstr>04 创新性</vt:lpstr>
      <vt:lpstr>05 公平性</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chao zhu</dc:creator>
  <cp:lastModifiedBy>万飞 吴</cp:lastModifiedBy>
  <cp:revision>73</cp:revision>
  <dcterms:created xsi:type="dcterms:W3CDTF">2022-01-18T08:04:00Z</dcterms:created>
  <dcterms:modified xsi:type="dcterms:W3CDTF">2024-07-12T08:40:18Z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591C6FEAD1674E509D7045FA0DB75F60_13</vt:lpwstr>
  </property>
  <property fmtid="{D5CDD505-2E9C-101B-9397-08002B2CF9AE}" pid="3" name="KSOProductBuildVer">
    <vt:lpwstr>2052-12.1.0.16929</vt:lpwstr>
  </property>
</Properties>
</file>