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73" r:id="rId5"/>
    <p:sldId id="272" r:id="rId6"/>
    <p:sldId id="262" r:id="rId7"/>
    <p:sldId id="263" r:id="rId8"/>
    <p:sldId id="264" r:id="rId9"/>
    <p:sldId id="266" r:id="rId10"/>
    <p:sldId id="265" r:id="rId11"/>
    <p:sldId id="267" r:id="rId12"/>
    <p:sldId id="268" r:id="rId13"/>
  </p:sldIdLst>
  <p:sldSz cx="12858750" cy="723265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8" userDrawn="1">
          <p15:clr>
            <a:srgbClr val="A4A3A4"/>
          </p15:clr>
        </p15:guide>
        <p15:guide id="2" pos="40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7ED"/>
    <a:srgbClr val="79B4DE"/>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07" autoAdjust="0"/>
  </p:normalViewPr>
  <p:slideViewPr>
    <p:cSldViewPr snapToGrid="0">
      <p:cViewPr varScale="1">
        <p:scale>
          <a:sx n="74" d="100"/>
          <a:sy n="74" d="100"/>
        </p:scale>
        <p:origin x="643" y="72"/>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4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t>Ⅲ</a:t>
            </a:r>
            <a:r>
              <a:rPr lang="zh-CN"/>
              <a:t>期安全性分析</a:t>
            </a:r>
          </a:p>
        </c:rich>
      </c:tx>
      <c:overlay val="0"/>
      <c:spPr>
        <a:noFill/>
        <a:ln>
          <a:noFill/>
        </a:ln>
        <a:effectLst/>
      </c:spPr>
      <c:txPr>
        <a:bodyPr rot="0" spcFirstLastPara="1" vertOverflow="ellipsis" vert="horz" wrap="square" anchor="ctr" anchorCtr="1"/>
        <a:lstStyle/>
        <a:p>
          <a:pPr>
            <a:defRPr lang="zh-CN" sz="1440" b="1"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0.20744580396740869"/>
          <c:y val="0.12496156868103714"/>
          <c:w val="0.86109921093744501"/>
          <c:h val="0.55849835937068204"/>
        </c:manualLayout>
      </c:layout>
      <c:barChart>
        <c:barDir val="bar"/>
        <c:grouping val="clustered"/>
        <c:varyColors val="0"/>
        <c:ser>
          <c:idx val="0"/>
          <c:order val="0"/>
          <c:tx>
            <c:strRef>
              <c:f>Sheet5!$A$4</c:f>
              <c:strCache>
                <c:ptCount val="1"/>
                <c:pt idx="0">
                  <c:v>对照组</c:v>
                </c:pt>
              </c:strCache>
            </c:strRef>
          </c:tx>
          <c:spPr>
            <a:gradFill>
              <a:gsLst>
                <a:gs pos="50000">
                  <a:schemeClr val="accent5"/>
                </a:gs>
                <a:gs pos="0">
                  <a:schemeClr val="accent5">
                    <a:lumMod val="25000"/>
                    <a:lumOff val="75000"/>
                  </a:schemeClr>
                </a:gs>
                <a:gs pos="100000">
                  <a:schemeClr val="accent5">
                    <a:lumMod val="85000"/>
                  </a:schemeClr>
                </a:gs>
              </a:gsLst>
              <a:lin ang="5400000" scaled="1"/>
            </a:gradFill>
            <a:ln>
              <a:noFill/>
            </a:ln>
            <a:effectLst>
              <a:innerShdw blurRad="63500" dist="50800" dir="13500000">
                <a:prstClr val="black">
                  <a:alpha val="50000"/>
                </a:prstClr>
              </a:innerShdw>
            </a:effectLst>
            <a:sp3d/>
          </c:spPr>
          <c:invertIfNegative val="0"/>
          <c:dLbls>
            <c:dLbl>
              <c:idx val="0"/>
              <c:layout>
                <c:manualLayout>
                  <c:x val="3.4590078966154299E-2"/>
                  <c:y val="-1.38888888888889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C7-464B-AA78-74A37672DB3F}"/>
                </c:ext>
              </c:extLst>
            </c:dLbl>
            <c:spPr>
              <a:noFill/>
              <a:ln>
                <a:noFill/>
              </a:ln>
              <a:effectLst/>
            </c:spPr>
            <c:txPr>
              <a:bodyPr rot="0" spcFirstLastPara="1" vertOverflow="ellipsis" vert="horz" wrap="square" anchor="ctr" anchorCtr="1"/>
              <a:lstStyle/>
              <a:p>
                <a:pPr>
                  <a:defRPr lang="zh-CN" sz="12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c:f>
              <c:strCache>
                <c:ptCount val="1"/>
                <c:pt idx="0">
                  <c:v>不良反应发生率</c:v>
                </c:pt>
              </c:strCache>
            </c:strRef>
          </c:cat>
          <c:val>
            <c:numRef>
              <c:f>Sheet5!$B$4</c:f>
              <c:numCache>
                <c:formatCode>0.0%</c:formatCode>
                <c:ptCount val="1"/>
                <c:pt idx="0">
                  <c:v>3.9E-2</c:v>
                </c:pt>
              </c:numCache>
            </c:numRef>
          </c:val>
          <c:extLst>
            <c:ext xmlns:c16="http://schemas.microsoft.com/office/drawing/2014/chart" uri="{C3380CC4-5D6E-409C-BE32-E72D297353CC}">
              <c16:uniqueId val="{00000001-E8C7-464B-AA78-74A37672DB3F}"/>
            </c:ext>
          </c:extLst>
        </c:ser>
        <c:ser>
          <c:idx val="1"/>
          <c:order val="1"/>
          <c:tx>
            <c:strRef>
              <c:f>Sheet5!$A$5</c:f>
              <c:strCache>
                <c:ptCount val="1"/>
                <c:pt idx="0">
                  <c:v>观察组</c:v>
                </c:pt>
              </c:strCache>
            </c:strRef>
          </c:tx>
          <c:spPr>
            <a:solidFill>
              <a:srgbClr val="3D87ED"/>
            </a:solidFill>
            <a:ln>
              <a:noFill/>
            </a:ln>
            <a:effectLst/>
            <a:sp3d/>
          </c:spPr>
          <c:invertIfNegative val="0"/>
          <c:dLbls>
            <c:dLbl>
              <c:idx val="0"/>
              <c:layout>
                <c:manualLayout>
                  <c:x val="3.8049086862769699E-2"/>
                  <c:y val="-1.8518518518518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C7-464B-AA78-74A37672DB3F}"/>
                </c:ext>
              </c:extLst>
            </c:dLbl>
            <c:spPr>
              <a:noFill/>
              <a:ln>
                <a:noFill/>
              </a:ln>
              <a:effectLst/>
            </c:spPr>
            <c:txPr>
              <a:bodyPr rot="0" spcFirstLastPara="1" vertOverflow="ellipsis" vert="horz" wrap="square" anchor="ctr" anchorCtr="1"/>
              <a:lstStyle/>
              <a:p>
                <a:pPr>
                  <a:defRPr lang="zh-CN" sz="1200" b="1"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Sheet5!$B$3</c:f>
              <c:strCache>
                <c:ptCount val="1"/>
                <c:pt idx="0">
                  <c:v>不良反应发生率</c:v>
                </c:pt>
              </c:strCache>
            </c:strRef>
          </c:cat>
          <c:val>
            <c:numRef>
              <c:f>Sheet5!$B$5</c:f>
              <c:numCache>
                <c:formatCode>General</c:formatCode>
                <c:ptCount val="1"/>
                <c:pt idx="0">
                  <c:v>0</c:v>
                </c:pt>
              </c:numCache>
            </c:numRef>
          </c:val>
          <c:extLst>
            <c:ext xmlns:c16="http://schemas.microsoft.com/office/drawing/2014/chart" uri="{C3380CC4-5D6E-409C-BE32-E72D297353CC}">
              <c16:uniqueId val="{00000003-E8C7-464B-AA78-74A37672DB3F}"/>
            </c:ext>
          </c:extLst>
        </c:ser>
        <c:dLbls>
          <c:showLegendKey val="0"/>
          <c:showVal val="0"/>
          <c:showCatName val="0"/>
          <c:showSerName val="0"/>
          <c:showPercent val="0"/>
          <c:showBubbleSize val="0"/>
        </c:dLbls>
        <c:gapWidth val="150"/>
        <c:axId val="371723768"/>
        <c:axId val="371724160"/>
      </c:barChart>
      <c:catAx>
        <c:axId val="371723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71724160"/>
        <c:crosses val="autoZero"/>
        <c:auto val="1"/>
        <c:lblAlgn val="ctr"/>
        <c:lblOffset val="100"/>
        <c:noMultiLvlLbl val="0"/>
      </c:catAx>
      <c:valAx>
        <c:axId val="371724160"/>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371723768"/>
        <c:crosses val="autoZero"/>
        <c:crossBetween val="between"/>
      </c:valAx>
      <c:spPr>
        <a:noFill/>
        <a:ln>
          <a:noFill/>
        </a:ln>
        <a:effectLst/>
      </c:spPr>
    </c:plotArea>
    <c:legend>
      <c:legendPos val="b"/>
      <c:layout>
        <c:manualLayout>
          <c:xMode val="edge"/>
          <c:yMode val="edge"/>
          <c:x val="0.35065092781908275"/>
          <c:y val="0.83168300107262072"/>
          <c:w val="0.25621014763909761"/>
          <c:h val="0.13676932990266924"/>
        </c:manualLayout>
      </c:layout>
      <c:overlay val="0"/>
      <c:spPr>
        <a:noFill/>
        <a:ln>
          <a:noFill/>
        </a:ln>
        <a:effectLst/>
      </c:spPr>
      <c:txPr>
        <a:bodyPr rot="0" spcFirstLastPara="1" vertOverflow="ellipsis" vert="horz" wrap="square" anchor="ctr" anchorCtr="1"/>
        <a:lstStyle/>
        <a:p>
          <a:pPr>
            <a:defRPr lang="zh-CN" sz="1200" b="1"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w="12700">
      <a:solidFill>
        <a:srgbClr val="3D87ED"/>
      </a:solidFill>
    </a:ln>
    <a:effectLst/>
  </c:spPr>
  <c:txPr>
    <a:bodyPr/>
    <a:lstStyle/>
    <a:p>
      <a:pPr>
        <a:defRPr lang="zh-CN" sz="1200" b="1">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7466089606028"/>
          <c:y val="3.672333848531685E-2"/>
          <c:w val="0.71337938641315224"/>
          <c:h val="0.79157541165159606"/>
        </c:manualLayout>
      </c:layout>
      <c:barChart>
        <c:barDir val="col"/>
        <c:grouping val="clustered"/>
        <c:varyColors val="0"/>
        <c:ser>
          <c:idx val="0"/>
          <c:order val="0"/>
          <c:tx>
            <c:strRef>
              <c:f>Sheet1!$B$1</c:f>
              <c:strCache>
                <c:ptCount val="1"/>
                <c:pt idx="0">
                  <c:v>系列 1</c:v>
                </c:pt>
              </c:strCache>
            </c:strRef>
          </c:tx>
          <c:spPr>
            <a:solidFill>
              <a:srgbClr val="3D87ED"/>
            </a:solidFill>
            <a:ln>
              <a:noFill/>
            </a:ln>
            <a:effectLst>
              <a:innerShdw blurRad="63500" dist="50800" dir="10800000">
                <a:prstClr val="black">
                  <a:alpha val="50000"/>
                </a:prstClr>
              </a:innerShdw>
            </a:effectLst>
          </c:spPr>
          <c:invertIfNegative val="0"/>
          <c:dPt>
            <c:idx val="1"/>
            <c:invertIfNegative val="0"/>
            <c:bubble3D val="0"/>
            <c:spPr>
              <a:solidFill>
                <a:schemeClr val="bg1">
                  <a:lumMod val="85000"/>
                </a:schemeClr>
              </a:solidFill>
              <a:ln>
                <a:noFill/>
              </a:ln>
              <a:effectLst>
                <a:innerShdw blurRad="63500" dist="50800" dir="10800000">
                  <a:prstClr val="black">
                    <a:alpha val="50000"/>
                  </a:prstClr>
                </a:innerShdw>
              </a:effectLst>
            </c:spPr>
            <c:extLst>
              <c:ext xmlns:c16="http://schemas.microsoft.com/office/drawing/2014/chart" uri="{C3380CC4-5D6E-409C-BE32-E72D297353CC}">
                <c16:uniqueId val="{00000001-134A-41AF-8397-75F33E779CF5}"/>
              </c:ext>
            </c:extLst>
          </c:dPt>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观察组</c:v>
                </c:pt>
                <c:pt idx="1">
                  <c:v>对照组</c:v>
                </c:pt>
              </c:strCache>
            </c:strRef>
          </c:cat>
          <c:val>
            <c:numRef>
              <c:f>Sheet1!$B$2:$B$3</c:f>
              <c:numCache>
                <c:formatCode>0.0%</c:formatCode>
                <c:ptCount val="2"/>
                <c:pt idx="0">
                  <c:v>0.61</c:v>
                </c:pt>
                <c:pt idx="1">
                  <c:v>0.441</c:v>
                </c:pt>
              </c:numCache>
            </c:numRef>
          </c:val>
          <c:extLst>
            <c:ext xmlns:c16="http://schemas.microsoft.com/office/drawing/2014/chart" uri="{C3380CC4-5D6E-409C-BE32-E72D297353CC}">
              <c16:uniqueId val="{00000002-134A-41AF-8397-75F33E779CF5}"/>
            </c:ext>
          </c:extLst>
        </c:ser>
        <c:dLbls>
          <c:showLegendKey val="0"/>
          <c:showVal val="1"/>
          <c:showCatName val="0"/>
          <c:showSerName val="0"/>
          <c:showPercent val="0"/>
          <c:showBubbleSize val="0"/>
        </c:dLbls>
        <c:gapWidth val="118"/>
        <c:overlap val="-12"/>
        <c:axId val="1344788560"/>
        <c:axId val="1341196000"/>
      </c:barChart>
      <c:catAx>
        <c:axId val="13447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effectLst>
                  <a:outerShdw dir="5400000" rotWithShape="0">
                    <a:srgbClr val="000000">
                      <a:alpha val="43000"/>
                    </a:srgbClr>
                  </a:outerShdw>
                </a:effectLst>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1196000"/>
        <c:crosses val="autoZero"/>
        <c:auto val="1"/>
        <c:lblAlgn val="ctr"/>
        <c:lblOffset val="100"/>
        <c:noMultiLvlLbl val="0"/>
      </c:catAx>
      <c:valAx>
        <c:axId val="1341196000"/>
        <c:scaling>
          <c:orientation val="minMax"/>
          <c:max val="0.8"/>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47885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sz="9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687147394144508"/>
          <c:y val="6.84815526188082E-2"/>
          <c:w val="0.81901371000460643"/>
          <c:h val="0.79372293589592924"/>
        </c:manualLayout>
      </c:layout>
      <c:barChart>
        <c:barDir val="col"/>
        <c:grouping val="clustered"/>
        <c:varyColors val="0"/>
        <c:ser>
          <c:idx val="0"/>
          <c:order val="0"/>
          <c:tx>
            <c:strRef>
              <c:f>Sheet1!$B$1</c:f>
              <c:strCache>
                <c:ptCount val="1"/>
                <c:pt idx="0">
                  <c:v>系列 1</c:v>
                </c:pt>
              </c:strCache>
            </c:strRef>
          </c:tx>
          <c:spPr>
            <a:solidFill>
              <a:srgbClr val="3D87ED"/>
            </a:solidFill>
            <a:ln>
              <a:noFill/>
            </a:ln>
            <a:effectLst>
              <a:innerShdw blurRad="63500" dist="50800" dir="10800000">
                <a:prstClr val="black">
                  <a:alpha val="50000"/>
                </a:prstClr>
              </a:innerShdw>
            </a:effectLst>
          </c:spPr>
          <c:invertIfNegative val="0"/>
          <c:dPt>
            <c:idx val="1"/>
            <c:invertIfNegative val="0"/>
            <c:bubble3D val="0"/>
            <c:spPr>
              <a:solidFill>
                <a:schemeClr val="bg1">
                  <a:lumMod val="85000"/>
                </a:schemeClr>
              </a:solidFill>
              <a:ln>
                <a:noFill/>
              </a:ln>
              <a:effectLst>
                <a:innerShdw blurRad="63500" dist="50800" dir="10800000">
                  <a:prstClr val="black">
                    <a:alpha val="50000"/>
                  </a:prstClr>
                </a:innerShdw>
              </a:effectLst>
            </c:spPr>
            <c:extLst>
              <c:ext xmlns:c16="http://schemas.microsoft.com/office/drawing/2014/chart" uri="{C3380CC4-5D6E-409C-BE32-E72D297353CC}">
                <c16:uniqueId val="{00000001-2B2C-4D09-9259-3BFD0D4764D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1684350132626001"/>
                      <c:h val="0.148158971361777"/>
                    </c:manualLayout>
                  </c15:layout>
                </c:ext>
                <c:ext xmlns:c16="http://schemas.microsoft.com/office/drawing/2014/chart" uri="{C3380CC4-5D6E-409C-BE32-E72D297353CC}">
                  <c16:uniqueId val="{00000002-2B2C-4D09-9259-3BFD0D4764D3}"/>
                </c:ext>
              </c:extLst>
            </c:dLbl>
            <c:dLbl>
              <c:idx val="1"/>
              <c:layout>
                <c:manualLayout>
                  <c:x val="5.6366047745358104E-3"/>
                  <c:y val="0"/>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5132625994695001"/>
                      <c:h val="0.148158971361777"/>
                    </c:manualLayout>
                  </c15:layout>
                </c:ext>
                <c:ext xmlns:c16="http://schemas.microsoft.com/office/drawing/2014/chart" uri="{C3380CC4-5D6E-409C-BE32-E72D297353CC}">
                  <c16:uniqueId val="{00000001-2B2C-4D09-9259-3BFD0D4764D3}"/>
                </c:ext>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观察组</c:v>
                </c:pt>
                <c:pt idx="1">
                  <c:v>对照组</c:v>
                </c:pt>
              </c:strCache>
            </c:strRef>
          </c:cat>
          <c:val>
            <c:numRef>
              <c:f>Sheet1!$B$2:$B$3</c:f>
              <c:numCache>
                <c:formatCode>0.0%</c:formatCode>
                <c:ptCount val="2"/>
                <c:pt idx="0">
                  <c:v>0.53200000000000003</c:v>
                </c:pt>
                <c:pt idx="1">
                  <c:v>0.39200000000000002</c:v>
                </c:pt>
              </c:numCache>
            </c:numRef>
          </c:val>
          <c:extLst>
            <c:ext xmlns:c16="http://schemas.microsoft.com/office/drawing/2014/chart" uri="{C3380CC4-5D6E-409C-BE32-E72D297353CC}">
              <c16:uniqueId val="{00000003-2B2C-4D09-9259-3BFD0D4764D3}"/>
            </c:ext>
          </c:extLst>
        </c:ser>
        <c:dLbls>
          <c:showLegendKey val="0"/>
          <c:showVal val="1"/>
          <c:showCatName val="0"/>
          <c:showSerName val="0"/>
          <c:showPercent val="0"/>
          <c:showBubbleSize val="0"/>
        </c:dLbls>
        <c:gapWidth val="118"/>
        <c:overlap val="-12"/>
        <c:axId val="1344788560"/>
        <c:axId val="1341196000"/>
      </c:barChart>
      <c:catAx>
        <c:axId val="13447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1196000"/>
        <c:crosses val="autoZero"/>
        <c:auto val="1"/>
        <c:lblAlgn val="ctr"/>
        <c:lblOffset val="100"/>
        <c:noMultiLvlLbl val="0"/>
      </c:catAx>
      <c:valAx>
        <c:axId val="1341196000"/>
        <c:scaling>
          <c:orientation val="minMax"/>
          <c:max val="0.8"/>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4788560"/>
        <c:crosses val="autoZero"/>
        <c:crossBetween val="between"/>
        <c:majorUnit val="0.2"/>
      </c:valAx>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sz="1400">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07605543022882"/>
          <c:y val="7.0058401371415294E-2"/>
          <c:w val="0.79499687912835104"/>
          <c:h val="0.80193835067644104"/>
        </c:manualLayout>
      </c:layout>
      <c:barChart>
        <c:barDir val="col"/>
        <c:grouping val="clustered"/>
        <c:varyColors val="0"/>
        <c:ser>
          <c:idx val="0"/>
          <c:order val="0"/>
          <c:tx>
            <c:strRef>
              <c:f>Sheet1!$B$1</c:f>
              <c:strCache>
                <c:ptCount val="1"/>
                <c:pt idx="0">
                  <c:v>系列 1</c:v>
                </c:pt>
              </c:strCache>
            </c:strRef>
          </c:tx>
          <c:spPr>
            <a:solidFill>
              <a:srgbClr val="3D87ED"/>
            </a:solidFill>
            <a:ln>
              <a:noFill/>
            </a:ln>
            <a:effectLst>
              <a:innerShdw blurRad="63500" dist="50800" dir="10800000">
                <a:prstClr val="black">
                  <a:alpha val="50000"/>
                </a:prstClr>
              </a:innerShdw>
            </a:effectLst>
          </c:spPr>
          <c:invertIfNegative val="0"/>
          <c:dPt>
            <c:idx val="1"/>
            <c:invertIfNegative val="0"/>
            <c:bubble3D val="0"/>
            <c:spPr>
              <a:solidFill>
                <a:schemeClr val="bg1">
                  <a:lumMod val="85000"/>
                </a:schemeClr>
              </a:solidFill>
              <a:ln>
                <a:noFill/>
              </a:ln>
              <a:effectLst>
                <a:innerShdw blurRad="63500" dist="50800" dir="10800000">
                  <a:prstClr val="black">
                    <a:alpha val="50000"/>
                  </a:prstClr>
                </a:innerShdw>
              </a:effectLst>
            </c:spPr>
            <c:extLst>
              <c:ext xmlns:c16="http://schemas.microsoft.com/office/drawing/2014/chart" uri="{C3380CC4-5D6E-409C-BE32-E72D297353CC}">
                <c16:uniqueId val="{00000001-717E-462F-A304-F32085627103}"/>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3235576941841601"/>
                      <c:h val="0.13965369930899299"/>
                    </c:manualLayout>
                  </c15:layout>
                </c:ext>
                <c:ext xmlns:c16="http://schemas.microsoft.com/office/drawing/2014/chart" uri="{C3380CC4-5D6E-409C-BE32-E72D297353CC}">
                  <c16:uniqueId val="{00000002-717E-462F-A304-F32085627103}"/>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2429905064524"/>
                      <c:h val="0.13965369930899299"/>
                    </c:manualLayout>
                  </c15:layout>
                </c:ext>
                <c:ext xmlns:c16="http://schemas.microsoft.com/office/drawing/2014/chart" uri="{C3380CC4-5D6E-409C-BE32-E72D297353CC}">
                  <c16:uniqueId val="{00000001-717E-462F-A304-F32085627103}"/>
                </c:ext>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观察组</c:v>
                </c:pt>
                <c:pt idx="1">
                  <c:v>对照组</c:v>
                </c:pt>
              </c:strCache>
            </c:strRef>
          </c:cat>
          <c:val>
            <c:numRef>
              <c:f>Sheet1!$B$2:$B$3</c:f>
              <c:numCache>
                <c:formatCode>0.0%</c:formatCode>
                <c:ptCount val="2"/>
                <c:pt idx="0">
                  <c:v>0.58599999999999997</c:v>
                </c:pt>
                <c:pt idx="1">
                  <c:v>0.40899999999999997</c:v>
                </c:pt>
              </c:numCache>
            </c:numRef>
          </c:val>
          <c:extLst>
            <c:ext xmlns:c16="http://schemas.microsoft.com/office/drawing/2014/chart" uri="{C3380CC4-5D6E-409C-BE32-E72D297353CC}">
              <c16:uniqueId val="{00000003-717E-462F-A304-F32085627103}"/>
            </c:ext>
          </c:extLst>
        </c:ser>
        <c:dLbls>
          <c:showLegendKey val="0"/>
          <c:showVal val="1"/>
          <c:showCatName val="0"/>
          <c:showSerName val="0"/>
          <c:showPercent val="0"/>
          <c:showBubbleSize val="0"/>
        </c:dLbls>
        <c:gapWidth val="118"/>
        <c:overlap val="-27"/>
        <c:axId val="1344788560"/>
        <c:axId val="1341196000"/>
      </c:barChart>
      <c:catAx>
        <c:axId val="134478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1196000"/>
        <c:crosses val="autoZero"/>
        <c:auto val="1"/>
        <c:lblAlgn val="ctr"/>
        <c:lblOffset val="100"/>
        <c:noMultiLvlLbl val="0"/>
      </c:catAx>
      <c:valAx>
        <c:axId val="1341196000"/>
        <c:scaling>
          <c:orientation val="minMax"/>
          <c:max val="0.8"/>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134478856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sz="14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767905896445"/>
          <c:y val="8.49001959460563E-2"/>
          <c:w val="0.85981433316678402"/>
          <c:h val="0.72163720213501403"/>
        </c:manualLayout>
      </c:layout>
      <c:barChart>
        <c:barDir val="col"/>
        <c:grouping val="clustered"/>
        <c:varyColors val="0"/>
        <c:ser>
          <c:idx val="0"/>
          <c:order val="0"/>
          <c:tx>
            <c:strRef>
              <c:f>Sheet1!$B$1</c:f>
              <c:strCache>
                <c:ptCount val="1"/>
                <c:pt idx="0">
                  <c:v>观察组</c:v>
                </c:pt>
              </c:strCache>
            </c:strRef>
          </c:tx>
          <c:spPr>
            <a:solidFill>
              <a:srgbClr val="3D87ED"/>
            </a:solidFill>
            <a:ln>
              <a:noFill/>
            </a:ln>
            <a:effectLst>
              <a:innerShdw blurRad="63500" dist="50800" dir="10800000">
                <a:prstClr val="black">
                  <a:alpha val="50000"/>
                </a:prstClr>
              </a:innerShdw>
            </a:effectLst>
          </c:spPr>
          <c:invertIfNegative val="0"/>
          <c:dLbls>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目睛干涩</c:v>
                </c:pt>
                <c:pt idx="1">
                  <c:v>面色晦暗</c:v>
                </c:pt>
                <c:pt idx="2">
                  <c:v>倦怠乏力</c:v>
                </c:pt>
              </c:strCache>
            </c:strRef>
          </c:cat>
          <c:val>
            <c:numRef>
              <c:f>Sheet1!$B$2:$B$4</c:f>
              <c:numCache>
                <c:formatCode>0.0%</c:formatCode>
                <c:ptCount val="3"/>
                <c:pt idx="0">
                  <c:v>0.51500000000000001</c:v>
                </c:pt>
                <c:pt idx="1">
                  <c:v>0.39500000000000002</c:v>
                </c:pt>
                <c:pt idx="2">
                  <c:v>0.54700000000000004</c:v>
                </c:pt>
              </c:numCache>
            </c:numRef>
          </c:val>
          <c:extLst>
            <c:ext xmlns:c16="http://schemas.microsoft.com/office/drawing/2014/chart" uri="{C3380CC4-5D6E-409C-BE32-E72D297353CC}">
              <c16:uniqueId val="{00000000-85A9-4330-90A9-8981491E6613}"/>
            </c:ext>
          </c:extLst>
        </c:ser>
        <c:ser>
          <c:idx val="1"/>
          <c:order val="1"/>
          <c:tx>
            <c:strRef>
              <c:f>Sheet1!$C$1</c:f>
              <c:strCache>
                <c:ptCount val="1"/>
                <c:pt idx="0">
                  <c:v>对照组</c:v>
                </c:pt>
              </c:strCache>
            </c:strRef>
          </c:tx>
          <c:spPr>
            <a:solidFill>
              <a:schemeClr val="bg1">
                <a:lumMod val="85000"/>
              </a:schemeClr>
            </a:solidFill>
            <a:ln>
              <a:noFill/>
            </a:ln>
            <a:effectLst>
              <a:innerShdw blurRad="63500" dist="50800" dir="10800000">
                <a:prstClr val="black">
                  <a:alpha val="50000"/>
                </a:prstClr>
              </a:innerShdw>
            </a:effectLst>
          </c:spPr>
          <c:invertIfNegative val="0"/>
          <c:dLbls>
            <c:dLbl>
              <c:idx val="0"/>
              <c:layout>
                <c:manualLayout>
                  <c:x val="2.2712201844024699E-2"/>
                  <c:y val="4.9175581978976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5A9-4330-90A9-8981491E6613}"/>
                </c:ext>
              </c:extLst>
            </c:dLbl>
            <c:dLbl>
              <c:idx val="1"/>
              <c:layout>
                <c:manualLayout>
                  <c:x val="1.12732096744064E-2"/>
                  <c:y val="4.91755819789763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5A9-4330-90A9-8981491E6613}"/>
                </c:ext>
              </c:extLst>
            </c:dLbl>
            <c:dLbl>
              <c:idx val="2"/>
              <c:layout>
                <c:manualLayout>
                  <c:x val="1.127320967440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5A9-4330-90A9-8981491E6613}"/>
                </c:ext>
              </c:extLst>
            </c:dLbl>
            <c:spPr>
              <a:noFill/>
              <a:ln>
                <a:noFill/>
              </a:ln>
              <a:effectLst/>
            </c:spPr>
            <c:txPr>
              <a:bodyPr rot="0" spcFirstLastPara="1"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目睛干涩</c:v>
                </c:pt>
                <c:pt idx="1">
                  <c:v>面色晦暗</c:v>
                </c:pt>
                <c:pt idx="2">
                  <c:v>倦怠乏力</c:v>
                </c:pt>
              </c:strCache>
            </c:strRef>
          </c:cat>
          <c:val>
            <c:numRef>
              <c:f>Sheet1!$C$2:$C$4</c:f>
              <c:numCache>
                <c:formatCode>0.0%</c:formatCode>
                <c:ptCount val="3"/>
                <c:pt idx="0">
                  <c:v>0.34399999999999997</c:v>
                </c:pt>
                <c:pt idx="1">
                  <c:v>0.26700000000000002</c:v>
                </c:pt>
                <c:pt idx="2">
                  <c:v>0.32900000000000001</c:v>
                </c:pt>
              </c:numCache>
            </c:numRef>
          </c:val>
          <c:extLst>
            <c:ext xmlns:c16="http://schemas.microsoft.com/office/drawing/2014/chart" uri="{C3380CC4-5D6E-409C-BE32-E72D297353CC}">
              <c16:uniqueId val="{00000004-85A9-4330-90A9-8981491E6613}"/>
            </c:ext>
          </c:extLst>
        </c:ser>
        <c:dLbls>
          <c:showLegendKey val="0"/>
          <c:showVal val="1"/>
          <c:showCatName val="0"/>
          <c:showSerName val="0"/>
          <c:showPercent val="0"/>
          <c:showBubbleSize val="0"/>
        </c:dLbls>
        <c:gapWidth val="200"/>
        <c:overlap val="4"/>
        <c:axId val="2000288144"/>
        <c:axId val="2001045648"/>
      </c:barChart>
      <c:catAx>
        <c:axId val="200028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0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2001045648"/>
        <c:crosses val="autoZero"/>
        <c:auto val="1"/>
        <c:lblAlgn val="ctr"/>
        <c:lblOffset val="100"/>
        <c:noMultiLvlLbl val="0"/>
      </c:catAx>
      <c:valAx>
        <c:axId val="2001045648"/>
        <c:scaling>
          <c:orientation val="minMax"/>
        </c:scaling>
        <c:delete val="0"/>
        <c:axPos val="l"/>
        <c:numFmt formatCode="0%" sourceLinked="0"/>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crossAx val="200028814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egendEntry>
        <c:idx val="1"/>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Entry>
      <c:layout>
        <c:manualLayout>
          <c:xMode val="edge"/>
          <c:yMode val="edge"/>
          <c:x val="0.34527282813962301"/>
          <c:y val="0.91143620054435004"/>
          <c:w val="0.35436000927401701"/>
          <c:h val="7.9750638059964907E-2"/>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legend>
    <c:plotVisOnly val="1"/>
    <c:dispBlanksAs val="gap"/>
    <c:showDLblsOverMax val="0"/>
  </c:chart>
  <c:spPr>
    <a:noFill/>
    <a:ln>
      <a:noFill/>
    </a:ln>
    <a:effectLst>
      <a:innerShdw blurRad="63500" dist="50800" dir="13500000">
        <a:prstClr val="black">
          <a:alpha val="50000"/>
        </a:prstClr>
      </a:innerShdw>
    </a:effectLst>
  </c:spPr>
  <c:txPr>
    <a:bodyPr/>
    <a:lstStyle/>
    <a:p>
      <a:pPr>
        <a:defRPr lang="zh-CN" sz="900">
          <a:latin typeface="微软雅黑" panose="020B0503020204020204" charset="-122"/>
          <a:ea typeface="微软雅黑" panose="020B0503020204020204" charset="-122"/>
          <a:cs typeface="微软雅黑" panose="020B0503020204020204" charset="-122"/>
          <a:sym typeface="微软雅黑" panose="020B050302020402020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FC5DF-823D-463F-A2EF-A216CBAB98E8}" type="datetimeFigureOut">
              <a:rPr lang="zh-CN" altLang="en-US" smtClean="0"/>
              <a:t>2024/7/12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27443-4D80-468D-950E-78A6FA912D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3</a:t>
            </a:fld>
            <a:endParaRPr lang="zh-CN" altLang="en-US"/>
          </a:p>
        </p:txBody>
      </p:sp>
    </p:spTree>
    <p:extLst>
      <p:ext uri="{BB962C8B-B14F-4D97-AF65-F5344CB8AC3E}">
        <p14:creationId xmlns:p14="http://schemas.microsoft.com/office/powerpoint/2010/main" val="1639956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4</a:t>
            </a:fld>
            <a:endParaRPr lang="zh-CN" altLang="en-US"/>
          </a:p>
        </p:txBody>
      </p:sp>
    </p:spTree>
    <p:extLst>
      <p:ext uri="{BB962C8B-B14F-4D97-AF65-F5344CB8AC3E}">
        <p14:creationId xmlns:p14="http://schemas.microsoft.com/office/powerpoint/2010/main" val="272896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5</a:t>
            </a:fld>
            <a:endParaRPr lang="zh-CN" altLang="en-US"/>
          </a:p>
        </p:txBody>
      </p:sp>
    </p:spTree>
    <p:extLst>
      <p:ext uri="{BB962C8B-B14F-4D97-AF65-F5344CB8AC3E}">
        <p14:creationId xmlns:p14="http://schemas.microsoft.com/office/powerpoint/2010/main" val="2759216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9</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DC27443-4D80-468D-950E-78A6FA912D59}"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2" name="picture 60">
            <a:extLst>
              <a:ext uri="{FF2B5EF4-FFF2-40B4-BE49-F238E27FC236}">
                <a16:creationId xmlns:a16="http://schemas.microsoft.com/office/drawing/2014/main" id="{ABA08F83-BF00-97DE-50AB-1061B6D77B0A}"/>
              </a:ext>
            </a:extLst>
          </p:cNvPr>
          <p:cNvPicPr>
            <a:picLocks noChangeAspect="1"/>
          </p:cNvPicPr>
          <p:nvPr userDrawn="1"/>
        </p:nvPicPr>
        <p:blipFill>
          <a:blip r:embed="rId2"/>
          <a:stretch>
            <a:fillRect/>
          </a:stretch>
        </p:blipFill>
        <p:spPr>
          <a:xfrm rot="21600000">
            <a:off x="0" y="638556"/>
            <a:ext cx="12859511" cy="139064"/>
          </a:xfrm>
          <a:prstGeom prst="rect">
            <a:avLst/>
          </a:prstGeom>
        </p:spPr>
      </p:pic>
      <p:pic>
        <p:nvPicPr>
          <p:cNvPr id="3" name="picture 64">
            <a:extLst>
              <a:ext uri="{FF2B5EF4-FFF2-40B4-BE49-F238E27FC236}">
                <a16:creationId xmlns:a16="http://schemas.microsoft.com/office/drawing/2014/main" id="{907F3442-C44A-4C4D-2AEE-71261892B665}"/>
              </a:ext>
            </a:extLst>
          </p:cNvPr>
          <p:cNvPicPr>
            <a:picLocks noChangeAspect="1"/>
          </p:cNvPicPr>
          <p:nvPr userDrawn="1"/>
        </p:nvPicPr>
        <p:blipFill>
          <a:blip r:embed="rId3"/>
          <a:stretch>
            <a:fillRect/>
          </a:stretch>
        </p:blipFill>
        <p:spPr>
          <a:xfrm rot="21600000">
            <a:off x="159992" y="6851045"/>
            <a:ext cx="1143824" cy="245744"/>
          </a:xfrm>
          <a:prstGeom prst="rect">
            <a:avLst/>
          </a:prstGeom>
        </p:spPr>
      </p:pic>
      <p:pic>
        <p:nvPicPr>
          <p:cNvPr id="4" name="picture 66">
            <a:extLst>
              <a:ext uri="{FF2B5EF4-FFF2-40B4-BE49-F238E27FC236}">
                <a16:creationId xmlns:a16="http://schemas.microsoft.com/office/drawing/2014/main" id="{81C24150-8988-F196-E25E-BC685E3E1545}"/>
              </a:ext>
            </a:extLst>
          </p:cNvPr>
          <p:cNvPicPr>
            <a:picLocks noChangeAspect="1"/>
          </p:cNvPicPr>
          <p:nvPr userDrawn="1"/>
        </p:nvPicPr>
        <p:blipFill>
          <a:blip r:embed="rId4"/>
          <a:stretch>
            <a:fillRect/>
          </a:stretch>
        </p:blipFill>
        <p:spPr>
          <a:xfrm rot="21600000">
            <a:off x="0" y="6778752"/>
            <a:ext cx="12858750" cy="12191"/>
          </a:xfrm>
          <a:prstGeom prst="rect">
            <a:avLst/>
          </a:prstGeom>
        </p:spPr>
      </p:pic>
    </p:spTree>
    <p:extLst>
      <p:ext uri="{BB962C8B-B14F-4D97-AF65-F5344CB8AC3E}">
        <p14:creationId xmlns:p14="http://schemas.microsoft.com/office/powerpoint/2010/main" val="3536534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chart" Target="../charts/char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5.xml"/><Relationship Id="rId7" Type="http://schemas.openxmlformats.org/officeDocument/2006/relationships/image" Target="../media/image12.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notesSlide" Target="../notesSlides/notesSlide6.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rot="21600000">
            <a:off x="0" y="2892550"/>
            <a:ext cx="12859511" cy="4340350"/>
          </a:xfrm>
          <a:prstGeom prst="rect">
            <a:avLst/>
          </a:prstGeom>
        </p:spPr>
      </p:pic>
      <p:sp>
        <p:nvSpPr>
          <p:cNvPr id="4" name="textbox 4"/>
          <p:cNvSpPr/>
          <p:nvPr/>
        </p:nvSpPr>
        <p:spPr>
          <a:xfrm>
            <a:off x="3763027" y="2412396"/>
            <a:ext cx="5299709" cy="1725929"/>
          </a:xfrm>
          <a:prstGeom prst="rect">
            <a:avLst/>
          </a:prstGeom>
          <a:noFill/>
          <a:ln w="0" cap="flat">
            <a:noFill/>
            <a:prstDash val="solid"/>
            <a:miter lim="0"/>
          </a:ln>
        </p:spPr>
        <p:txBody>
          <a:bodyPr vert="horz" wrap="square" lIns="0" tIns="0" rIns="0" bIns="0"/>
          <a:lstStyle/>
          <a:p>
            <a:pPr algn="l" rtl="0" eaLnBrk="0">
              <a:lnSpc>
                <a:spcPct val="90000"/>
              </a:lnSpc>
            </a:pPr>
            <a:endParaRPr sz="100" dirty="0">
              <a:latin typeface="Arial" panose="020B0604020202020204"/>
              <a:ea typeface="Arial" panose="020B0604020202020204"/>
              <a:cs typeface="Arial" panose="020B0604020202020204"/>
            </a:endParaRPr>
          </a:p>
          <a:p>
            <a:pPr marL="544830" algn="l" rtl="0" eaLnBrk="0">
              <a:lnSpc>
                <a:spcPct val="97000"/>
              </a:lnSpc>
            </a:pPr>
            <a:r>
              <a:rPr lang="zh-CN" sz="5400" b="1" dirty="0">
                <a:latin typeface="微软雅黑" panose="020B0503020204020204" charset="-122"/>
                <a:ea typeface="微软雅黑" panose="020B0503020204020204" charset="-122"/>
                <a:cs typeface="微软雅黑" panose="020B0503020204020204" charset="-122"/>
              </a:rPr>
              <a:t>通络明目胶囊</a:t>
            </a:r>
            <a:endParaRPr sz="54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0000"/>
              </a:lnSpc>
            </a:pPr>
            <a:endParaRPr sz="1000" dirty="0">
              <a:latin typeface="Arial" panose="020B0604020202020204"/>
              <a:ea typeface="Arial" panose="020B0604020202020204"/>
              <a:cs typeface="Arial" panose="020B0604020202020204"/>
            </a:endParaRPr>
          </a:p>
          <a:p>
            <a:pPr algn="l" rtl="0" eaLnBrk="0">
              <a:lnSpc>
                <a:spcPct val="101000"/>
              </a:lnSpc>
            </a:pPr>
            <a:endParaRPr sz="800" dirty="0">
              <a:latin typeface="Arial" panose="020B0604020202020204"/>
              <a:ea typeface="Arial" panose="020B0604020202020204"/>
              <a:cs typeface="Arial" panose="020B0604020202020204"/>
            </a:endParaRPr>
          </a:p>
          <a:p>
            <a:pPr marL="12700" algn="l" rtl="0" eaLnBrk="0">
              <a:lnSpc>
                <a:spcPct val="97000"/>
              </a:lnSpc>
            </a:pPr>
            <a:r>
              <a:rPr sz="32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石家庄以岭药业股份有限公司</a:t>
            </a:r>
            <a:endParaRPr sz="32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box 250"/>
          <p:cNvSpPr/>
          <p:nvPr/>
        </p:nvSpPr>
        <p:spPr>
          <a:xfrm>
            <a:off x="5410573" y="190822"/>
            <a:ext cx="2037604" cy="499744"/>
          </a:xfrm>
          <a:prstGeom prst="rect">
            <a:avLst/>
          </a:prstGeom>
          <a:noFill/>
          <a:ln w="0" cap="flat">
            <a:noFill/>
            <a:prstDash val="solid"/>
            <a:miter lim="0"/>
          </a:ln>
        </p:spPr>
        <p:txBody>
          <a:bodyPr vert="horz" wrap="square" lIns="0" tIns="0" rIns="0" bIns="0"/>
          <a:lstStyle/>
          <a:p>
            <a:pPr algn="ctr" rtl="0" eaLnBrk="0">
              <a:lnSpc>
                <a:spcPct val="92000"/>
              </a:lnSpc>
            </a:pPr>
            <a:endParaRPr sz="100" dirty="0">
              <a:latin typeface="Arial" panose="020B0604020202020204"/>
              <a:ea typeface="Arial" panose="020B0604020202020204"/>
              <a:cs typeface="Arial" panose="020B0604020202020204"/>
            </a:endParaRPr>
          </a:p>
          <a:p>
            <a:pPr marL="12700" algn="ctr" rtl="0" eaLnBrk="0">
              <a:lnSpc>
                <a:spcPct val="97000"/>
              </a:lnSpc>
            </a:pPr>
            <a:r>
              <a:rPr lang="en-US" altLang="zh-CN"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en-US"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5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创新性</a:t>
            </a:r>
            <a:endParaRPr sz="3200" dirty="0">
              <a:latin typeface="微软雅黑" panose="020B0503020204020204" charset="-122"/>
              <a:ea typeface="微软雅黑" panose="020B0503020204020204" charset="-122"/>
              <a:cs typeface="微软雅黑" panose="020B0503020204020204" charset="-122"/>
            </a:endParaRPr>
          </a:p>
        </p:txBody>
      </p:sp>
      <p:graphicFrame>
        <p:nvGraphicFramePr>
          <p:cNvPr id="6" name="table 258"/>
          <p:cNvGraphicFramePr>
            <a:graphicFrameLocks noGrp="1"/>
          </p:cNvGraphicFramePr>
          <p:nvPr>
            <p:extLst>
              <p:ext uri="{D42A27DB-BD31-4B8C-83A1-F6EECF244321}">
                <p14:modId xmlns:p14="http://schemas.microsoft.com/office/powerpoint/2010/main" val="1392034965"/>
              </p:ext>
            </p:extLst>
          </p:nvPr>
        </p:nvGraphicFramePr>
        <p:xfrm>
          <a:off x="444500" y="4658488"/>
          <a:ext cx="11969750" cy="1582956"/>
        </p:xfrm>
        <a:graphic>
          <a:graphicData uri="http://schemas.openxmlformats.org/drawingml/2006/table">
            <a:tbl>
              <a:tblPr/>
              <a:tblGrid>
                <a:gridCol w="11969750">
                  <a:extLst>
                    <a:ext uri="{9D8B030D-6E8A-4147-A177-3AD203B41FA5}">
                      <a16:colId xmlns:a16="http://schemas.microsoft.com/office/drawing/2014/main" val="20000"/>
                    </a:ext>
                  </a:extLst>
                </a:gridCol>
              </a:tblGrid>
              <a:tr h="1582956">
                <a:tc>
                  <a:txBody>
                    <a:bodyPr/>
                    <a:lstStyle/>
                    <a:p>
                      <a:pPr marL="396000" marR="0" lvl="0" indent="-285750" algn="l" defTabSz="914400" rtl="0" eaLnBrk="0"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8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传承名方：</a:t>
                      </a:r>
                      <a:r>
                        <a:rPr lang="zh-CN" altLang="en-US"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组方基于明代王肯堂</a:t>
                      </a:r>
                      <a:r>
                        <a:rPr lang="en-US" altLang="zh-CN"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证治准绳</a:t>
                      </a:r>
                      <a:r>
                        <a:rPr lang="en-US" altLang="zh-CN"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30" dirty="0">
                          <a:solidFill>
                            <a:srgbClr val="FF0000"/>
                          </a:solidFill>
                          <a:latin typeface="微软雅黑" panose="020B0503020204020204" charset="-122"/>
                          <a:ea typeface="微软雅黑" panose="020B0503020204020204" charset="-122"/>
                          <a:cs typeface="微软雅黑" panose="020B0503020204020204" charset="-122"/>
                        </a:rPr>
                        <a:t>宣明丸</a:t>
                      </a:r>
                      <a:r>
                        <a:rPr lang="zh-CN" altLang="en-US"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和清代汪昂</a:t>
                      </a:r>
                      <a:r>
                        <a:rPr lang="en-US" altLang="zh-CN"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医方集解</a:t>
                      </a:r>
                      <a:r>
                        <a:rPr lang="en-US" altLang="zh-CN" sz="1800" b="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30" dirty="0">
                          <a:solidFill>
                            <a:srgbClr val="FF0000"/>
                          </a:solidFill>
                          <a:latin typeface="微软雅黑" panose="020B0503020204020204" charset="-122"/>
                          <a:ea typeface="微软雅黑" panose="020B0503020204020204" charset="-122"/>
                          <a:cs typeface="微软雅黑" panose="020B0503020204020204" charset="-122"/>
                        </a:rPr>
                        <a:t>二至丸</a:t>
                      </a:r>
                      <a:r>
                        <a:rPr lang="zh-CN" altLang="en-US"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，结合</a:t>
                      </a:r>
                      <a:r>
                        <a:rPr lang="zh-CN" altLang="en-US" sz="1800" b="1" kern="0" spc="-30" dirty="0">
                          <a:solidFill>
                            <a:srgbClr val="FF0000"/>
                          </a:solidFill>
                          <a:latin typeface="微软雅黑" panose="020B0503020204020204" charset="-122"/>
                          <a:ea typeface="微软雅黑" panose="020B0503020204020204" charset="-122"/>
                          <a:cs typeface="微软雅黑" panose="020B0503020204020204" charset="-122"/>
                        </a:rPr>
                        <a:t>络病理论</a:t>
                      </a:r>
                      <a:r>
                        <a:rPr lang="zh-CN" altLang="en-US" sz="18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加减化裁而成</a:t>
                      </a:r>
                      <a:endParaRPr lang="en-US"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000" indent="-285750" algn="l" rtl="0" eaLnBrk="0">
                        <a:lnSpc>
                          <a:spcPct val="150000"/>
                        </a:lnSpc>
                        <a:spcBef>
                          <a:spcPts val="0"/>
                        </a:spcBef>
                        <a:spcAft>
                          <a:spcPts val="0"/>
                        </a:spcAft>
                        <a:buFont typeface="Arial" panose="020B0604020202020204" pitchFamily="34" charset="0"/>
                        <a:buChar char="•"/>
                      </a:pPr>
                      <a:r>
                        <a:rPr sz="1800" b="1" kern="0" spc="-1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人用经验</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通络明目胶囊适应症与糖尿病视网膜病变患者临床最常见证型、表现、治法相吻合，</a:t>
                      </a:r>
                      <a:r>
                        <a:rPr lang="zh-CN" altLang="en-US" sz="1800" b="0" kern="0" spc="-20" dirty="0">
                          <a:solidFill>
                            <a:schemeClr val="tx1"/>
                          </a:solidFill>
                          <a:latin typeface="微软雅黑" panose="020B0503020204020204" charset="-122"/>
                          <a:ea typeface="微软雅黑" panose="020B0503020204020204" charset="-122"/>
                          <a:cs typeface="微软雅黑" panose="020B0503020204020204" charset="-122"/>
                        </a:rPr>
                        <a:t>类方</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临床应用广泛</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zh-CN"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000" indent="0" algn="l" rtl="0" eaLnBrk="0">
                        <a:lnSpc>
                          <a:spcPct val="150000"/>
                        </a:lnSpc>
                        <a:spcBef>
                          <a:spcPts val="0"/>
                        </a:spcBef>
                        <a:spcAft>
                          <a:spcPts val="0"/>
                        </a:spcAft>
                        <a:buFont typeface="Arial" panose="020B0604020202020204" pitchFamily="34" charset="0"/>
                        <a:buNone/>
                      </a:pPr>
                      <a:r>
                        <a:rPr lang="en-US" altLang="zh-CN"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组方“</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病</a:t>
                      </a:r>
                      <a:r>
                        <a:rPr lang="en-US" altLang="zh-CN"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证</a:t>
                      </a:r>
                      <a:r>
                        <a:rPr lang="en-US" altLang="zh-CN"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法</a:t>
                      </a:r>
                      <a:r>
                        <a:rPr lang="en-US" altLang="zh-CN"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方</a:t>
                      </a:r>
                      <a:r>
                        <a:rPr lang="en-US" altLang="zh-CN"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药</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”相应，具有良好</a:t>
                      </a:r>
                      <a:r>
                        <a:rPr lang="zh-CN" altLang="en-US" sz="1800" b="1"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人用经验积累</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1800" dirty="0">
                        <a:highlight>
                          <a:srgbClr val="FFFF00"/>
                        </a:highlight>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262"/>
          <p:cNvGraphicFramePr>
            <a:graphicFrameLocks noGrp="1"/>
          </p:cNvGraphicFramePr>
          <p:nvPr>
            <p:extLst>
              <p:ext uri="{D42A27DB-BD31-4B8C-83A1-F6EECF244321}">
                <p14:modId xmlns:p14="http://schemas.microsoft.com/office/powerpoint/2010/main" val="4242357135"/>
              </p:ext>
            </p:extLst>
          </p:nvPr>
        </p:nvGraphicFramePr>
        <p:xfrm>
          <a:off x="444500" y="1556979"/>
          <a:ext cx="11969750" cy="2344269"/>
        </p:xfrm>
        <a:graphic>
          <a:graphicData uri="http://schemas.openxmlformats.org/drawingml/2006/table">
            <a:tbl>
              <a:tblPr/>
              <a:tblGrid>
                <a:gridCol w="11969750">
                  <a:extLst>
                    <a:ext uri="{9D8B030D-6E8A-4147-A177-3AD203B41FA5}">
                      <a16:colId xmlns:a16="http://schemas.microsoft.com/office/drawing/2014/main" val="20000"/>
                    </a:ext>
                  </a:extLst>
                </a:gridCol>
              </a:tblGrid>
              <a:tr h="2344269">
                <a:tc>
                  <a:txBody>
                    <a:bodyPr/>
                    <a:lstStyle/>
                    <a:p>
                      <a:pPr marL="396000" marR="0" lvl="0" indent="-285750" algn="l" defTabSz="914400" rtl="0" eaLnBrk="0" fontAlgn="auto" latinLnBrk="0" hangingPunct="1">
                        <a:lnSpc>
                          <a:spcPct val="150000"/>
                        </a:lnSpc>
                        <a:spcBef>
                          <a:spcPts val="0"/>
                        </a:spcBef>
                        <a:spcAft>
                          <a:spcPts val="0"/>
                        </a:spcAft>
                        <a:buClrTx/>
                        <a:buSzTx/>
                        <a:buFont typeface="Arial" panose="020B0604020202020204" pitchFamily="34" charset="0"/>
                        <a:buChar char="•"/>
                        <a:defRPr/>
                      </a:pPr>
                      <a:r>
                        <a:rPr sz="1800" b="1"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证型优势</a:t>
                      </a:r>
                      <a:r>
                        <a:rPr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通络明目胶囊填补糖尿病视网膜病变“</a:t>
                      </a:r>
                      <a:r>
                        <a:rPr lang="zh-CN" altLang="en-US"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气阴两虚、血瘀络阻</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证型空白</a:t>
                      </a:r>
                    </a:p>
                    <a:p>
                      <a:pPr marL="396000" marR="0" lvl="0" indent="-285750" algn="l" defTabSz="914400" rtl="0" eaLnBrk="0" fontAlgn="auto" latinLnBrk="0" hangingPunct="1">
                        <a:lnSpc>
                          <a:spcPct val="150000"/>
                        </a:lnSpc>
                        <a:spcBef>
                          <a:spcPts val="0"/>
                        </a:spcBef>
                        <a:spcAft>
                          <a:spcPts val="0"/>
                        </a:spcAft>
                        <a:buClrTx/>
                        <a:buSzTx/>
                        <a:buFont typeface="Arial" panose="020B0604020202020204" pitchFamily="34" charset="0"/>
                        <a:buChar char="•"/>
                        <a:defRPr/>
                      </a:pPr>
                      <a:r>
                        <a:rPr lang="zh-CN" altLang="en-US" sz="1800" b="1"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临床优势：</a:t>
                      </a:r>
                      <a:r>
                        <a:rPr kumimoji="0" lang="zh-CN" altLang="en-US" sz="1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标本兼治</a:t>
                      </a:r>
                      <a:r>
                        <a:rPr kumimoji="0" lang="zh-CN" altLang="en-US" sz="1800" b="0"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800" b="0"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通络明目胶囊不仅局限于糖尿病视网膜病变患者眼部治疗，对患者中医证候和全身状态都有</a:t>
                      </a:r>
                      <a:endParaRPr kumimoji="0" lang="en-US" altLang="zh-CN" sz="1800" b="0"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396000" marR="0" lvl="0" indent="0" algn="l" defTabSz="914400" rtl="0" eaLnBrk="0"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800" b="0"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                 </a:t>
                      </a:r>
                      <a:r>
                        <a:rPr kumimoji="0" lang="zh-CN" altLang="en-US" sz="1800" b="0"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改善，达到</a:t>
                      </a:r>
                      <a:r>
                        <a:rPr kumimoji="0" lang="zh-CN" altLang="en-US" sz="1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治病求本</a:t>
                      </a:r>
                      <a:endParaRPr kumimoji="0" lang="en-US" altLang="zh-CN" sz="1800" b="0"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396000" marR="0" lvl="0" indent="-285750" algn="l" defTabSz="914400" rtl="0" eaLnBrk="0" fontAlgn="auto" latinLnBrk="0" hangingPunct="1">
                        <a:lnSpc>
                          <a:spcPct val="150000"/>
                        </a:lnSpc>
                        <a:spcBef>
                          <a:spcPts val="0"/>
                        </a:spcBef>
                        <a:spcAft>
                          <a:spcPts val="0"/>
                        </a:spcAft>
                        <a:buClrTx/>
                        <a:buSzTx/>
                        <a:buFont typeface="Arial" panose="020B0604020202020204" pitchFamily="34" charset="0"/>
                        <a:buChar char="•"/>
                        <a:tabLst/>
                        <a:defRPr/>
                      </a:pPr>
                      <a:r>
                        <a:rPr lang="zh-CN" altLang="en-US"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药理作用：</a:t>
                      </a:r>
                      <a:r>
                        <a:rPr lang="zh-CN" altLang="en-US" sz="1800" b="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通过改善血流动力学及球结膜微循环，保护视网膜血管屏障，减轻糖代谢异常导致的视网膜氧化应激损</a:t>
                      </a:r>
                      <a:endParaRPr lang="en-US" altLang="zh-CN" sz="1800" b="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000" marR="0" lvl="0" indent="0" algn="l" defTabSz="914400" rtl="0" eaLnBrk="0" fontAlgn="auto" latinLnBrk="0" hangingPunct="1">
                        <a:lnSpc>
                          <a:spcPct val="150000"/>
                        </a:lnSpc>
                        <a:spcBef>
                          <a:spcPts val="0"/>
                        </a:spcBef>
                        <a:spcAft>
                          <a:spcPts val="0"/>
                        </a:spcAft>
                        <a:buClrTx/>
                        <a:buSzTx/>
                        <a:buFont typeface="Arial" panose="020B0604020202020204" pitchFamily="34" charset="0"/>
                        <a:buNone/>
                        <a:tabLst/>
                        <a:defRPr/>
                      </a:pPr>
                      <a:r>
                        <a:rPr lang="en-US" altLang="zh-CN" sz="1800" b="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800" b="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伤，抑制炎症反应，抑制细胞凋亡，从而改善视网膜视细胞功能，延缓视网膜病变进展</a:t>
                      </a:r>
                      <a:endParaRPr lang="zh-CN" altLang="en-US" sz="100" dirty="0">
                        <a:latin typeface="Arial" panose="020B0604020202020204"/>
                        <a:ea typeface="Arial" panose="020B0604020202020204"/>
                        <a:cs typeface="Arial" panose="020B0604020202020204"/>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textbox 270"/>
          <p:cNvSpPr/>
          <p:nvPr/>
        </p:nvSpPr>
        <p:spPr>
          <a:xfrm>
            <a:off x="502809" y="1073912"/>
            <a:ext cx="1365885" cy="382270"/>
          </a:xfrm>
          <a:prstGeom prst="rect">
            <a:avLst/>
          </a:prstGeom>
          <a:noFill/>
          <a:ln w="0" cap="flat">
            <a:noFill/>
            <a:prstDash val="solid"/>
            <a:miter lim="0"/>
          </a:ln>
        </p:spPr>
        <p:txBody>
          <a:bodyPr vert="horz" wrap="square" lIns="0" tIns="0" rIns="0" bIns="0"/>
          <a:lstStyle/>
          <a:p>
            <a:pPr algn="l" rtl="0" eaLnBrk="0">
              <a:lnSpc>
                <a:spcPct val="95000"/>
              </a:lnSpc>
            </a:pPr>
            <a:endParaRPr sz="100" dirty="0">
              <a:latin typeface="Arial" panose="020B0604020202020204"/>
              <a:ea typeface="Arial" panose="020B0604020202020204"/>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应用创新</a:t>
            </a:r>
            <a:r>
              <a:rPr lang="en-US" altLang="zh-CN" sz="2400" b="1" kern="0" spc="-10" baseline="28000" dirty="0">
                <a:solidFill>
                  <a:srgbClr val="0070C0">
                    <a:alpha val="100000"/>
                  </a:srgbClr>
                </a:solidFill>
                <a:latin typeface="微软雅黑" panose="020B0503020204020204" charset="-122"/>
                <a:ea typeface="微软雅黑" panose="020B0503020204020204" charset="-122"/>
                <a:cs typeface="微软雅黑" panose="020B0503020204020204" charset="-122"/>
              </a:rPr>
              <a:t>1</a:t>
            </a:r>
            <a:endParaRPr sz="2400" baseline="28000" dirty="0">
              <a:latin typeface="微软雅黑" panose="020B0503020204020204" charset="-122"/>
              <a:ea typeface="微软雅黑" panose="020B0503020204020204" charset="-122"/>
              <a:cs typeface="微软雅黑" panose="020B0503020204020204" charset="-122"/>
            </a:endParaRPr>
          </a:p>
        </p:txBody>
      </p:sp>
      <p:sp>
        <p:nvSpPr>
          <p:cNvPr id="10" name="textbox 272"/>
          <p:cNvSpPr/>
          <p:nvPr/>
        </p:nvSpPr>
        <p:spPr>
          <a:xfrm>
            <a:off x="502809" y="4217387"/>
            <a:ext cx="1275080" cy="381000"/>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12700" algn="l" rtl="0" eaLnBrk="0">
              <a:lnSpc>
                <a:spcPct val="97000"/>
              </a:lnSpc>
            </a:pPr>
            <a:r>
              <a:rPr sz="2400" b="1" kern="0" spc="0" dirty="0">
                <a:solidFill>
                  <a:srgbClr val="0070C0">
                    <a:alpha val="100000"/>
                  </a:srgbClr>
                </a:solidFill>
                <a:latin typeface="微软雅黑" panose="020B0503020204020204" charset="-122"/>
                <a:ea typeface="微软雅黑" panose="020B0503020204020204" charset="-122"/>
                <a:cs typeface="微软雅黑" panose="020B0503020204020204" charset="-122"/>
              </a:rPr>
              <a:t>传承性</a:t>
            </a:r>
            <a:r>
              <a:rPr lang="en-US" altLang="zh-CN" sz="2400" b="1" kern="0" baseline="26000" dirty="0">
                <a:solidFill>
                  <a:srgbClr val="0070C0">
                    <a:alpha val="100000"/>
                  </a:srgbClr>
                </a:solidFill>
                <a:latin typeface="微软雅黑" panose="020B0503020204020204" charset="-122"/>
                <a:ea typeface="微软雅黑" panose="020B0503020204020204" charset="-122"/>
                <a:cs typeface="微软雅黑" panose="020B0503020204020204" charset="-122"/>
              </a:rPr>
              <a:t>2</a:t>
            </a:r>
            <a:endParaRPr sz="2400" baseline="26000" dirty="0">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nvSpPr>
        <p:spPr>
          <a:xfrm>
            <a:off x="378806" y="6434074"/>
            <a:ext cx="11316928" cy="345800"/>
          </a:xfrm>
          <a:prstGeom prst="rect">
            <a:avLst/>
          </a:prstGeom>
          <a:noFill/>
        </p:spPr>
        <p:txBody>
          <a:bodyPr wrap="square">
            <a:spAutoFit/>
          </a:bodyPr>
          <a:lstStyle/>
          <a:p>
            <a:pPr algn="l" rtl="0" eaLnBrk="0">
              <a:lnSpc>
                <a:spcPct val="83000"/>
              </a:lnSpc>
            </a:pPr>
            <a:r>
              <a:rPr kumimoji="0" lang="en-US" altLang="zh-CN" sz="900" b="0" i="0" u="none" strike="noStrike" kern="0" cap="none" spc="7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[1]</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任君霞</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王永争</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刘晓飞等</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通络明目胶囊治疗糖尿病视网膜病变血瘀络阻、气阴两虚证随机、双盲、多中心</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Ⅲ</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期临床试验 </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[J]. </a:t>
            </a:r>
            <a:r>
              <a:rPr lang="zh-CN" alt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中国实验方剂学杂志</a:t>
            </a:r>
            <a:r>
              <a:rPr lang="en-US" altLang="zh-CN"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 2024, 30 (07): 170-178. DOI:10.13422/j.cnki.syfjx.20240895.</a:t>
            </a:r>
            <a:endParaRPr kumimoji="0" lang="zh-CN" altLang="en-US" sz="900" b="0" i="0" u="none" strike="noStrike" kern="0" cap="none" spc="7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00" b="0" i="0" u="none" strike="noStrike" kern="0" cap="none" spc="7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常丽萍，马静，马坤，贾振华，魏聪．络病理论指导糖尿病性视网膜病变理论探析</a:t>
            </a:r>
            <a:r>
              <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[J/OL]</a:t>
            </a:r>
            <a:r>
              <a:rPr kumimoji="0" lang="zh-CN" altLang="en-US"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．中国实验方剂学杂志</a:t>
            </a:r>
            <a:r>
              <a:rPr kumimoji="0" lang="en-US" altLang="zh-CN" sz="900" b="0"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 </a:t>
            </a:r>
            <a:r>
              <a:rPr lang="en-US" altLang="zh-CN" sz="900" kern="0" dirty="0">
                <a:solidFill>
                  <a:srgbClr val="000000">
                    <a:alpha val="100000"/>
                  </a:srgbClr>
                </a:solidFill>
                <a:latin typeface="微软雅黑" panose="020B0503020204020204" charset="-122"/>
                <a:ea typeface="微软雅黑" panose="020B0503020204020204" charset="-122"/>
              </a:rPr>
              <a:t>https://doi.org/10.13422/j.cnki.syfjx.20241266.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 name="table 280"/>
          <p:cNvGraphicFramePr>
            <a:graphicFrameLocks noGrp="1"/>
          </p:cNvGraphicFramePr>
          <p:nvPr>
            <p:extLst>
              <p:ext uri="{D42A27DB-BD31-4B8C-83A1-F6EECF244321}">
                <p14:modId xmlns:p14="http://schemas.microsoft.com/office/powerpoint/2010/main" val="2067024574"/>
              </p:ext>
            </p:extLst>
          </p:nvPr>
        </p:nvGraphicFramePr>
        <p:xfrm>
          <a:off x="390011" y="3886801"/>
          <a:ext cx="12078728" cy="1035878"/>
        </p:xfrm>
        <a:graphic>
          <a:graphicData uri="http://schemas.openxmlformats.org/drawingml/2006/table">
            <a:tbl>
              <a:tblPr/>
              <a:tblGrid>
                <a:gridCol w="12078728">
                  <a:extLst>
                    <a:ext uri="{9D8B030D-6E8A-4147-A177-3AD203B41FA5}">
                      <a16:colId xmlns:a16="http://schemas.microsoft.com/office/drawing/2014/main" val="20000"/>
                    </a:ext>
                  </a:extLst>
                </a:gridCol>
              </a:tblGrid>
              <a:tr h="1035878">
                <a:tc>
                  <a:txBody>
                    <a:bodyPr/>
                    <a:lstStyle/>
                    <a:p>
                      <a:pPr marL="396875" marR="0" lvl="0" indent="-287655" algn="l" defTabSz="914400" rtl="0" eaLnBrk="0" fontAlgn="auto" latinLnBrk="0" hangingPunct="1">
                        <a:lnSpc>
                          <a:spcPct val="150000"/>
                        </a:lnSpc>
                        <a:spcBef>
                          <a:spcPts val="0"/>
                        </a:spcBef>
                        <a:spcAft>
                          <a:spcPts val="0"/>
                        </a:spcAft>
                        <a:buClrTx/>
                        <a:buSzTx/>
                        <a:buFont typeface="Arial" panose="020B0604020202020204" pitchFamily="34" charset="0"/>
                        <a:buChar char="•"/>
                        <a:defRPr/>
                      </a:pPr>
                      <a:r>
                        <a:rPr sz="1800" b="1"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弥补目录短板</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糖尿病视网膜病变</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属于“久病入络”范畴，本品是唯一以</a:t>
                      </a:r>
                      <a:r>
                        <a:rPr lang="zh-CN" altLang="en-US" sz="1800" b="1"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络病理论</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为指导研发的创新中药</a:t>
                      </a:r>
                      <a:endParaRPr lang="en-US" altLang="zh-CN"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875" indent="-287655" algn="l" rtl="0" eaLnBrk="0">
                        <a:lnSpc>
                          <a:spcPct val="150000"/>
                        </a:lnSpc>
                        <a:spcBef>
                          <a:spcPts val="0"/>
                        </a:spcBef>
                        <a:buFont typeface="Arial" panose="020B0604020202020204" pitchFamily="34" charset="0"/>
                        <a:buChar char="•"/>
                      </a:pPr>
                      <a:r>
                        <a:rPr sz="1800" b="1"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填补</a:t>
                      </a:r>
                      <a:r>
                        <a:rPr lang="zh-CN" altLang="en-US"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市场</a:t>
                      </a:r>
                      <a:r>
                        <a:rPr sz="1800" b="1"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空白</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适用“</a:t>
                      </a:r>
                      <a:r>
                        <a:rPr lang="zh-CN" altLang="en-US"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气阴两虚、血瘀络阻</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”证糖尿病视网膜病变患者，该证型人群最多，占比</a:t>
                      </a:r>
                      <a:r>
                        <a:rPr lang="en-US" altLang="zh-CN" sz="1800" b="1" kern="0" spc="0" dirty="0">
                          <a:solidFill>
                            <a:srgbClr val="FF0000"/>
                          </a:solidFill>
                          <a:latin typeface="微软雅黑" panose="020B0503020204020204" charset="-122"/>
                          <a:ea typeface="微软雅黑" panose="020B0503020204020204" charset="-122"/>
                          <a:cs typeface="微软雅黑" panose="020B0503020204020204" charset="-122"/>
                        </a:rPr>
                        <a:t>40.5%</a:t>
                      </a:r>
                      <a:r>
                        <a:rPr lang="en-US" altLang="zh-CN" sz="1800" b="0" kern="0" spc="0" baseline="30000" dirty="0">
                          <a:solidFill>
                            <a:schemeClr val="tx1"/>
                          </a:solidFill>
                          <a:latin typeface="微软雅黑" panose="020B0503020204020204" charset="-122"/>
                          <a:ea typeface="微软雅黑" panose="020B0503020204020204" charset="-122"/>
                          <a:cs typeface="微软雅黑" panose="020B0503020204020204" charset="-122"/>
                        </a:rPr>
                        <a:t>2</a:t>
                      </a:r>
                      <a:endParaRPr lang="en-US" altLang="zh-CN" sz="1800" b="0" kern="0" spc="0" dirty="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82" name="textbox 282"/>
          <p:cNvSpPr/>
          <p:nvPr/>
        </p:nvSpPr>
        <p:spPr>
          <a:xfrm>
            <a:off x="390011" y="928084"/>
            <a:ext cx="12078729" cy="574112"/>
          </a:xfrm>
          <a:prstGeom prst="rect">
            <a:avLst/>
          </a:prstGeom>
          <a:solidFill>
            <a:srgbClr val="0670BC">
              <a:alpha val="99215"/>
            </a:srgbClr>
          </a:solidFill>
          <a:ln w="0" cap="flat">
            <a:noFill/>
            <a:prstDash val="solid"/>
            <a:miter lim="0"/>
          </a:ln>
        </p:spPr>
        <p:txBody>
          <a:bodyPr vert="horz" wrap="square" lIns="0" tIns="0" rIns="0" bIns="0" anchor="ctr"/>
          <a:lstStyle/>
          <a:p>
            <a:pPr marL="113665" algn="l" rtl="0" eaLnBrk="0">
              <a:lnSpc>
                <a:spcPct val="95000"/>
              </a:lnSpc>
              <a:spcBef>
                <a:spcPts val="5"/>
              </a:spcBef>
            </a:pPr>
            <a:r>
              <a:rPr sz="2000" b="1" kern="0" spc="-20" dirty="0" err="1">
                <a:solidFill>
                  <a:srgbClr val="FFFF00">
                    <a:alpha val="100000"/>
                  </a:srgbClr>
                </a:solidFill>
                <a:latin typeface="微软雅黑" panose="020B0503020204020204" charset="-122"/>
                <a:ea typeface="微软雅黑" panose="020B0503020204020204" charset="-122"/>
                <a:cs typeface="微软雅黑" panose="020B0503020204020204" charset="-122"/>
              </a:rPr>
              <a:t>弥补目录短板</a:t>
            </a:r>
            <a:r>
              <a:rPr lang="en-US" sz="2000" b="1" kern="0" spc="-2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lang="zh-CN" sz="2000" b="1" kern="0" spc="-20" dirty="0">
                <a:solidFill>
                  <a:srgbClr val="FFFF00">
                    <a:alpha val="100000"/>
                  </a:srgbClr>
                </a:solidFill>
                <a:latin typeface="微软雅黑" panose="020B0503020204020204" charset="-122"/>
                <a:ea typeface="微软雅黑" panose="020B0503020204020204" charset="-122"/>
                <a:cs typeface="微软雅黑" panose="020B0503020204020204" charset="-122"/>
              </a:rPr>
              <a:t>络病理论指导</a:t>
            </a:r>
            <a:r>
              <a:rPr lang="zh-CN" altLang="en-US" sz="2000" b="1" kern="0" spc="-20" dirty="0">
                <a:solidFill>
                  <a:srgbClr val="FFFF00">
                    <a:alpha val="100000"/>
                  </a:srgbClr>
                </a:solidFill>
                <a:latin typeface="微软雅黑" panose="020B0503020204020204" charset="-122"/>
                <a:ea typeface="微软雅黑" panose="020B0503020204020204" charset="-122"/>
                <a:cs typeface="微软雅黑" panose="020B0503020204020204" charset="-122"/>
              </a:rPr>
              <a:t>创新</a:t>
            </a:r>
            <a:r>
              <a:rPr sz="2000" b="1" kern="0" spc="-30" dirty="0" err="1">
                <a:solidFill>
                  <a:srgbClr val="FFFF00">
                    <a:alpha val="100000"/>
                  </a:srgbClr>
                </a:solidFill>
                <a:latin typeface="微软雅黑" panose="020B0503020204020204" charset="-122"/>
                <a:ea typeface="微软雅黑" panose="020B0503020204020204" charset="-122"/>
                <a:cs typeface="微软雅黑" panose="020B0503020204020204" charset="-122"/>
              </a:rPr>
              <a:t>组方</a:t>
            </a:r>
            <a:r>
              <a:rPr lang="en-US" sz="2000" b="1" kern="0" spc="-3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sz="2000" b="1" kern="0" spc="-30" dirty="0" err="1">
                <a:solidFill>
                  <a:srgbClr val="FFFF00">
                    <a:alpha val="100000"/>
                  </a:srgbClr>
                </a:solidFill>
                <a:latin typeface="微软雅黑" panose="020B0503020204020204" charset="-122"/>
                <a:ea typeface="微软雅黑" panose="020B0503020204020204" charset="-122"/>
                <a:cs typeface="微软雅黑" panose="020B0503020204020204" charset="-122"/>
              </a:rPr>
              <a:t>填补市场空白</a:t>
            </a:r>
            <a:r>
              <a:rPr lang="en-US" sz="2000" b="1" kern="0" spc="-3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kern="0" spc="-30" dirty="0">
                <a:solidFill>
                  <a:srgbClr val="FFFF00">
                    <a:alpha val="100000"/>
                  </a:srgbClr>
                </a:solidFill>
                <a:latin typeface="微软雅黑" panose="020B0503020204020204" charset="-122"/>
                <a:ea typeface="微软雅黑" panose="020B0503020204020204" charset="-122"/>
                <a:cs typeface="微软雅黑" panose="020B0503020204020204" charset="-122"/>
              </a:rPr>
              <a:t>气阴两虚、</a:t>
            </a:r>
            <a:r>
              <a:rPr sz="2000" b="1" kern="0" spc="-30" dirty="0" err="1">
                <a:solidFill>
                  <a:srgbClr val="FFFF00">
                    <a:alpha val="100000"/>
                  </a:srgbClr>
                </a:solidFill>
                <a:latin typeface="微软雅黑" panose="020B0503020204020204" charset="-122"/>
                <a:ea typeface="微软雅黑" panose="020B0503020204020204" charset="-122"/>
                <a:cs typeface="微软雅黑" panose="020B0503020204020204" charset="-122"/>
              </a:rPr>
              <a:t>血瘀络阻证</a:t>
            </a:r>
            <a:r>
              <a:rPr lang="en-US" sz="2000" b="1" kern="0" spc="-3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kern="0" spc="-10" dirty="0">
                <a:solidFill>
                  <a:srgbClr val="FFFF00">
                    <a:alpha val="100000"/>
                  </a:srgbClr>
                </a:solidFill>
                <a:latin typeface="微软雅黑" panose="020B0503020204020204" charset="-122"/>
                <a:ea typeface="微软雅黑" panose="020B0503020204020204" charset="-122"/>
              </a:rPr>
              <a:t>、</a:t>
            </a:r>
            <a:r>
              <a:rPr lang="zh-CN" altLang="en-US" sz="2000" b="1" kern="0" spc="-10" dirty="0">
                <a:solidFill>
                  <a:srgbClr val="FFFF00">
                    <a:alpha val="100000"/>
                  </a:srgbClr>
                </a:solidFill>
                <a:latin typeface="微软雅黑" panose="020B0503020204020204" charset="-122"/>
                <a:ea typeface="微软雅黑" panose="020B0503020204020204" charset="-122"/>
                <a:cs typeface="微软雅黑" panose="020B0503020204020204" charset="-122"/>
              </a:rPr>
              <a:t>易于临床管理</a:t>
            </a:r>
            <a:r>
              <a:rPr lang="en-US" altLang="zh-CN" sz="2000" b="1" kern="0" spc="-1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r>
              <a:rPr lang="zh-CN" altLang="en-US" sz="2000" b="1" kern="0" spc="-10" dirty="0">
                <a:solidFill>
                  <a:srgbClr val="FFFF00">
                    <a:alpha val="100000"/>
                  </a:srgbClr>
                </a:solidFill>
                <a:latin typeface="微软雅黑" panose="020B0503020204020204" charset="-122"/>
                <a:ea typeface="微软雅黑" panose="020B0503020204020204" charset="-122"/>
              </a:rPr>
              <a:t>适应症</a:t>
            </a:r>
            <a:r>
              <a:rPr sz="2000" b="1" kern="0" spc="-10" dirty="0" err="1">
                <a:solidFill>
                  <a:srgbClr val="FFFF00">
                    <a:alpha val="100000"/>
                  </a:srgbClr>
                </a:solidFill>
                <a:latin typeface="微软雅黑" panose="020B0503020204020204" charset="-122"/>
                <a:ea typeface="微软雅黑" panose="020B0503020204020204" charset="-122"/>
                <a:cs typeface="微软雅黑" panose="020B0503020204020204" charset="-122"/>
              </a:rPr>
              <a:t>明确</a:t>
            </a:r>
            <a:r>
              <a:rPr lang="en-US" sz="2000" b="1" kern="0" spc="-1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endParaRPr sz="2000" dirty="0">
              <a:latin typeface="微软雅黑" panose="020B0503020204020204" charset="-122"/>
              <a:ea typeface="微软雅黑" panose="020B0503020204020204" charset="-122"/>
              <a:cs typeface="微软雅黑" panose="020B0503020204020204" charset="-122"/>
            </a:endParaRPr>
          </a:p>
        </p:txBody>
      </p:sp>
      <p:graphicFrame>
        <p:nvGraphicFramePr>
          <p:cNvPr id="284" name="table 284"/>
          <p:cNvGraphicFramePr>
            <a:graphicFrameLocks noGrp="1"/>
          </p:cNvGraphicFramePr>
          <p:nvPr>
            <p:extLst>
              <p:ext uri="{D42A27DB-BD31-4B8C-83A1-F6EECF244321}">
                <p14:modId xmlns:p14="http://schemas.microsoft.com/office/powerpoint/2010/main" val="3234991249"/>
              </p:ext>
            </p:extLst>
          </p:nvPr>
        </p:nvGraphicFramePr>
        <p:xfrm>
          <a:off x="390011" y="5646824"/>
          <a:ext cx="12078728" cy="484635"/>
        </p:xfrm>
        <a:graphic>
          <a:graphicData uri="http://schemas.openxmlformats.org/drawingml/2006/table">
            <a:tbl>
              <a:tblPr/>
              <a:tblGrid>
                <a:gridCol w="12078728">
                  <a:extLst>
                    <a:ext uri="{9D8B030D-6E8A-4147-A177-3AD203B41FA5}">
                      <a16:colId xmlns:a16="http://schemas.microsoft.com/office/drawing/2014/main" val="20000"/>
                    </a:ext>
                  </a:extLst>
                </a:gridCol>
              </a:tblGrid>
              <a:tr h="484635">
                <a:tc>
                  <a:txBody>
                    <a:bodyPr/>
                    <a:lstStyle/>
                    <a:p>
                      <a:pPr marL="396000" indent="-285750" algn="l" rtl="0" eaLnBrk="0">
                        <a:lnSpc>
                          <a:spcPct val="97000"/>
                        </a:lnSpc>
                        <a:spcBef>
                          <a:spcPts val="0"/>
                        </a:spcBef>
                        <a:buFont typeface="Arial" panose="020B0604020202020204" pitchFamily="34" charset="0"/>
                        <a:buChar char="•"/>
                      </a:pP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本品作为</a:t>
                      </a:r>
                      <a:r>
                        <a:rPr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1.1类创新中成药</a:t>
                      </a:r>
                      <a:r>
                        <a:rPr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，适应症、用法用量明确，注意事项详细，不易出现滥用</a:t>
                      </a:r>
                      <a:r>
                        <a:rPr lang="zh-CN"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kern="0" spc="-1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易于临床管理</a:t>
                      </a:r>
                      <a:endParaRPr sz="1800" dirty="0">
                        <a:latin typeface="微软雅黑" panose="020B0503020204020204" charset="-122"/>
                        <a:ea typeface="微软雅黑" panose="020B0503020204020204" charset="-122"/>
                        <a:cs typeface="微软雅黑" panose="020B0503020204020204" charset="-122"/>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90" name="textbox 290"/>
          <p:cNvSpPr/>
          <p:nvPr/>
        </p:nvSpPr>
        <p:spPr>
          <a:xfrm>
            <a:off x="5524914" y="182417"/>
            <a:ext cx="1808922" cy="501650"/>
          </a:xfrm>
          <a:prstGeom prst="rect">
            <a:avLst/>
          </a:prstGeom>
          <a:noFill/>
          <a:ln w="0" cap="flat">
            <a:noFill/>
            <a:prstDash val="solid"/>
            <a:miter lim="0"/>
          </a:ln>
        </p:spPr>
        <p:txBody>
          <a:bodyPr vert="horz" wrap="square" lIns="0" tIns="0" rIns="0" bIns="0"/>
          <a:lstStyle/>
          <a:p>
            <a:pPr algn="ctr" rtl="0" eaLnBrk="0">
              <a:lnSpc>
                <a:spcPct val="70000"/>
              </a:lnSpc>
            </a:pPr>
            <a:endParaRPr sz="100" dirty="0">
              <a:latin typeface="Arial" panose="020B0604020202020204"/>
              <a:ea typeface="Arial" panose="020B0604020202020204"/>
              <a:cs typeface="Arial" panose="020B0604020202020204"/>
            </a:endParaRPr>
          </a:p>
          <a:p>
            <a:pPr marL="12700" algn="ctr" rtl="0" eaLnBrk="0">
              <a:lnSpc>
                <a:spcPct val="98000"/>
              </a:lnSpc>
            </a:pPr>
            <a:r>
              <a:rPr lang="en-US" altLang="zh-CN"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5 </a:t>
            </a:r>
            <a:r>
              <a:rPr sz="3200" b="1" kern="0" spc="-5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公平性</a:t>
            </a:r>
            <a:endParaRPr sz="3200" dirty="0">
              <a:latin typeface="微软雅黑" panose="020B0503020204020204" charset="-122"/>
              <a:ea typeface="微软雅黑" panose="020B0503020204020204" charset="-122"/>
              <a:cs typeface="微软雅黑" panose="020B0503020204020204" charset="-122"/>
            </a:endParaRPr>
          </a:p>
        </p:txBody>
      </p:sp>
      <p:sp>
        <p:nvSpPr>
          <p:cNvPr id="292" name="textbox 292"/>
          <p:cNvSpPr/>
          <p:nvPr/>
        </p:nvSpPr>
        <p:spPr>
          <a:xfrm>
            <a:off x="456393" y="3399331"/>
            <a:ext cx="2006563" cy="381634"/>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弥补目录短板</a:t>
            </a:r>
            <a:r>
              <a:rPr lang="en-US" sz="2400" b="1" kern="0" spc="-10" baseline="30000" dirty="0">
                <a:solidFill>
                  <a:srgbClr val="0070C0">
                    <a:alpha val="100000"/>
                  </a:srgbClr>
                </a:solidFill>
                <a:latin typeface="微软雅黑" panose="020B0503020204020204" charset="-122"/>
                <a:ea typeface="微软雅黑" panose="020B0503020204020204" charset="-122"/>
                <a:cs typeface="微软雅黑" panose="020B0503020204020204" charset="-122"/>
              </a:rPr>
              <a:t>2</a:t>
            </a:r>
            <a:endParaRPr sz="2400" dirty="0">
              <a:latin typeface="微软雅黑" panose="020B0503020204020204" charset="-122"/>
              <a:ea typeface="微软雅黑" panose="020B0503020204020204" charset="-122"/>
              <a:cs typeface="微软雅黑" panose="020B0503020204020204" charset="-122"/>
            </a:endParaRPr>
          </a:p>
        </p:txBody>
      </p:sp>
      <p:sp>
        <p:nvSpPr>
          <p:cNvPr id="296" name="textbox 296"/>
          <p:cNvSpPr/>
          <p:nvPr/>
        </p:nvSpPr>
        <p:spPr>
          <a:xfrm>
            <a:off x="456393" y="5176110"/>
            <a:ext cx="1229994" cy="382904"/>
          </a:xfrm>
          <a:prstGeom prst="rect">
            <a:avLst/>
          </a:prstGeom>
          <a:noFill/>
          <a:ln w="0" cap="flat">
            <a:noFill/>
            <a:prstDash val="solid"/>
            <a:miter lim="0"/>
          </a:ln>
        </p:spPr>
        <p:txBody>
          <a:bodyPr vert="horz" wrap="square" lIns="0" tIns="0" rIns="0" bIns="0"/>
          <a:lstStyle/>
          <a:p>
            <a:pPr algn="l" rtl="0" eaLnBrk="0">
              <a:lnSpc>
                <a:spcPct val="75000"/>
              </a:lnSpc>
            </a:pPr>
            <a:endParaRPr sz="100" dirty="0">
              <a:latin typeface="Arial" panose="020B0604020202020204"/>
              <a:ea typeface="Arial" panose="020B0604020202020204"/>
              <a:cs typeface="Arial" panose="020B0604020202020204"/>
            </a:endParaRPr>
          </a:p>
          <a:p>
            <a:pPr marL="12700" algn="l" rtl="0" eaLnBrk="0">
              <a:lnSpc>
                <a:spcPct val="98000"/>
              </a:lnSpc>
            </a:pPr>
            <a:r>
              <a:rPr sz="2400" b="1" kern="0" spc="-30" dirty="0">
                <a:solidFill>
                  <a:srgbClr val="0070C0">
                    <a:alpha val="100000"/>
                  </a:srgbClr>
                </a:solidFill>
                <a:latin typeface="微软雅黑" panose="020B0503020204020204" charset="-122"/>
                <a:ea typeface="微软雅黑" panose="020B0503020204020204" charset="-122"/>
                <a:cs typeface="微软雅黑" panose="020B0503020204020204" charset="-122"/>
              </a:rPr>
              <a:t>临床管理</a:t>
            </a:r>
            <a:endParaRPr sz="2400" dirty="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20513" y="6440992"/>
            <a:ext cx="11867699" cy="366639"/>
          </a:xfrm>
          <a:prstGeom prst="rect">
            <a:avLst/>
          </a:prstGeom>
          <a:noFill/>
        </p:spPr>
        <p:txBody>
          <a:bodyPr wrap="square">
            <a:spAutoFit/>
          </a:bodyPr>
          <a:lstStyle/>
          <a:p>
            <a:pPr eaLnBrk="0">
              <a:lnSpc>
                <a:spcPts val="1120"/>
              </a:lnSpc>
              <a:defRPr/>
            </a:pPr>
            <a:r>
              <a:rPr lang="en-US" altLang="zh-CN" sz="900" dirty="0">
                <a:latin typeface="微软雅黑" panose="020B0503020204020204" pitchFamily="34" charset="-122"/>
                <a:ea typeface="微软雅黑" panose="020B0503020204020204" pitchFamily="34" charset="-122"/>
              </a:rPr>
              <a:t>[1]</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我国糖尿病视网膜病变临床诊疗指南</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(2022</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年</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基于循证医学修订</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[J].</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中华医学会眼科学分会眼底病学组</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中国医师协会眼科医师分会眼底病学组</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中华眼底病杂志</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dirty="0">
                <a:latin typeface="微软雅黑" panose="020B0503020204020204" pitchFamily="34" charset="-122"/>
                <a:ea typeface="微软雅黑" panose="020B0503020204020204" pitchFamily="34" charset="-122"/>
                <a:cs typeface="+mn-ea"/>
                <a:sym typeface="+mn-lt"/>
              </a:rPr>
              <a:t> </a:t>
            </a:r>
            <a:r>
              <a:rPr lang="en-US" altLang="zh-CN" sz="900" dirty="0">
                <a:latin typeface="微软雅黑" panose="020B0503020204020204" pitchFamily="34" charset="-122"/>
                <a:ea typeface="微软雅黑" panose="020B0503020204020204" pitchFamily="34" charset="-122"/>
                <a:cs typeface="+mn-ea"/>
                <a:sym typeface="+mn-lt"/>
              </a:rPr>
              <a:t>. 2023</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39</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2</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99-124 </a:t>
            </a:r>
            <a:endParaRPr lang="zh-CN" altLang="en-US" sz="900" dirty="0">
              <a:latin typeface="微软雅黑" panose="020B0503020204020204" pitchFamily="34" charset="-122"/>
              <a:ea typeface="微软雅黑" panose="020B0503020204020204" pitchFamily="34" charset="-122"/>
            </a:endParaRPr>
          </a:p>
          <a:p>
            <a:pPr eaLnBrk="0">
              <a:lnSpc>
                <a:spcPts val="1120"/>
              </a:lnSpc>
              <a:defRPr/>
            </a:pPr>
            <a:r>
              <a:rPr lang="en-US" altLang="zh-CN" sz="900" dirty="0">
                <a:solidFill>
                  <a:prstClr val="black"/>
                </a:solidFill>
                <a:latin typeface="微软雅黑" panose="020B0503020204020204" pitchFamily="34" charset="-122"/>
                <a:ea typeface="微软雅黑" panose="020B0503020204020204" pitchFamily="34" charset="-122"/>
              </a:rPr>
              <a:t>[2]</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基于现代文献分析的糖尿病视网膜病变中医证型及证素分布探讨，广州中医药大学学报，</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2023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年</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月第</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40</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卷第</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期：</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761-768</a:t>
            </a:r>
          </a:p>
        </p:txBody>
      </p:sp>
      <p:graphicFrame>
        <p:nvGraphicFramePr>
          <p:cNvPr id="6" name="table 286">
            <a:extLst>
              <a:ext uri="{FF2B5EF4-FFF2-40B4-BE49-F238E27FC236}">
                <a16:creationId xmlns:a16="http://schemas.microsoft.com/office/drawing/2014/main" id="{900A9DDE-77A7-D046-BA43-4CD7C643D6DE}"/>
              </a:ext>
            </a:extLst>
          </p:cNvPr>
          <p:cNvGraphicFramePr>
            <a:graphicFrameLocks noGrp="1"/>
          </p:cNvGraphicFramePr>
          <p:nvPr>
            <p:extLst>
              <p:ext uri="{D42A27DB-BD31-4B8C-83A1-F6EECF244321}">
                <p14:modId xmlns:p14="http://schemas.microsoft.com/office/powerpoint/2010/main" val="3488064452"/>
              </p:ext>
            </p:extLst>
          </p:nvPr>
        </p:nvGraphicFramePr>
        <p:xfrm>
          <a:off x="390011" y="2227813"/>
          <a:ext cx="12078728" cy="884423"/>
        </p:xfrm>
        <a:graphic>
          <a:graphicData uri="http://schemas.openxmlformats.org/drawingml/2006/table">
            <a:tbl>
              <a:tblPr/>
              <a:tblGrid>
                <a:gridCol w="12078728">
                  <a:extLst>
                    <a:ext uri="{9D8B030D-6E8A-4147-A177-3AD203B41FA5}">
                      <a16:colId xmlns:a16="http://schemas.microsoft.com/office/drawing/2014/main" val="20000"/>
                    </a:ext>
                  </a:extLst>
                </a:gridCol>
              </a:tblGrid>
              <a:tr h="884423">
                <a:tc>
                  <a:txBody>
                    <a:bodyPr/>
                    <a:lstStyle/>
                    <a:p>
                      <a:pPr algn="l" rtl="0" eaLnBrk="0">
                        <a:lnSpc>
                          <a:spcPct val="150000"/>
                        </a:lnSpc>
                      </a:pPr>
                      <a:endParaRPr sz="100" dirty="0">
                        <a:latin typeface="微软雅黑" panose="020B0503020204020204" charset="-122"/>
                        <a:ea typeface="微软雅黑" panose="020B0503020204020204" charset="-122"/>
                        <a:cs typeface="Arial" panose="020B0604020202020204"/>
                      </a:endParaRPr>
                    </a:p>
                    <a:p>
                      <a:pPr marL="396000" indent="-285750" algn="l" rtl="0" eaLnBrk="0">
                        <a:lnSpc>
                          <a:spcPct val="150000"/>
                        </a:lnSpc>
                        <a:buFont typeface="Arial" panose="020B0604020202020204" pitchFamily="34" charset="0"/>
                        <a:buChar char="•"/>
                      </a:pP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我国糖尿病患者超</a:t>
                      </a:r>
                      <a:r>
                        <a:rPr kumimoji="0" lang="en-US" altLang="zh-CN" sz="1800" b="1" i="0" u="none" strike="noStrike" kern="0" cap="none" spc="0" normalizeH="0" baseline="0" noProof="0" dirty="0">
                          <a:ln>
                            <a:noFill/>
                          </a:ln>
                          <a:solidFill>
                            <a:srgbClr val="FF0000">
                              <a:alpha val="100000"/>
                            </a:srgbClr>
                          </a:solidFill>
                          <a:effectLst/>
                          <a:uLnTx/>
                          <a:uFillTx/>
                          <a:latin typeface="微软雅黑" panose="020B0503020204020204" charset="-122"/>
                          <a:ea typeface="微软雅黑" panose="020B0503020204020204" charset="-122"/>
                          <a:cs typeface="微软雅黑" panose="020B0503020204020204" charset="-122"/>
                        </a:rPr>
                        <a:t>1.4</a:t>
                      </a:r>
                      <a:r>
                        <a:rPr kumimoji="0" lang="zh-CN" altLang="en-US" sz="1800" b="1" i="0" u="none" strike="noStrike" kern="0" cap="none" spc="0" normalizeH="0" baseline="0" noProof="0" dirty="0">
                          <a:ln>
                            <a:noFill/>
                          </a:ln>
                          <a:solidFill>
                            <a:srgbClr val="FF0000">
                              <a:alpha val="100000"/>
                            </a:srgbClr>
                          </a:solidFill>
                          <a:effectLst/>
                          <a:uLnTx/>
                          <a:uFillTx/>
                          <a:latin typeface="微软雅黑" panose="020B0503020204020204" charset="-122"/>
                          <a:ea typeface="微软雅黑" panose="020B0503020204020204" charset="-122"/>
                          <a:cs typeface="微软雅黑" panose="020B0503020204020204" charset="-122"/>
                        </a:rPr>
                        <a:t>亿</a:t>
                      </a:r>
                      <a:r>
                        <a:rPr kumimoji="0" lang="en-US" altLang="zh-CN" sz="1800" b="0" i="0" u="none" strike="noStrike" kern="0" cap="none" spc="0" normalizeH="0" baseline="300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en-US" sz="1800" b="0"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微软雅黑" panose="020B0503020204020204" charset="-122"/>
                        </a:rPr>
                        <a:t>，其中糖尿病视网膜病变发病率</a:t>
                      </a:r>
                      <a:r>
                        <a:rPr kumimoji="0" lang="en-US" altLang="zh-CN" sz="1800" b="1" i="0" u="none" strike="noStrike" kern="0" cap="none" spc="0" normalizeH="0" baseline="0" noProof="0" dirty="0">
                          <a:ln>
                            <a:noFill/>
                          </a:ln>
                          <a:solidFill>
                            <a:srgbClr val="FF0000">
                              <a:alpha val="100000"/>
                            </a:srgbClr>
                          </a:solidFill>
                          <a:effectLst/>
                          <a:uLnTx/>
                          <a:uFillTx/>
                          <a:latin typeface="微软雅黑" panose="020B0503020204020204" charset="-122"/>
                          <a:ea typeface="微软雅黑" panose="020B0503020204020204" charset="-122"/>
                          <a:cs typeface="微软雅黑" panose="020B0503020204020204" charset="-122"/>
                        </a:rPr>
                        <a:t>22.4%</a:t>
                      </a:r>
                      <a:r>
                        <a:rPr kumimoji="0" lang="en-US" altLang="zh-CN" sz="1800" b="0" i="0" u="none" strike="noStrike" kern="0" cap="none" spc="0" normalizeH="0" baseline="300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lang="zh-CN" altLang="en-US" sz="1800" kern="0" spc="-10" dirty="0">
                          <a:solidFill>
                            <a:srgbClr val="000000">
                              <a:alpha val="100000"/>
                            </a:srgbClr>
                          </a:solidFill>
                          <a:latin typeface="微软雅黑" panose="020B0503020204020204" charset="-122"/>
                          <a:ea typeface="微软雅黑" panose="020B0503020204020204" charset="-122"/>
                          <a:cs typeface="Arial" panose="020B0604020202020204"/>
                        </a:rPr>
                        <a:t>，</a:t>
                      </a:r>
                      <a:r>
                        <a:rPr sz="1800" kern="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是致盲的主要因素之一，严重影响患者生活质量</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西医治疗具有一定局限性，</a:t>
                      </a:r>
                      <a:r>
                        <a:rPr sz="1800"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亟需具有</a:t>
                      </a:r>
                      <a:r>
                        <a:rPr sz="1800" b="1" kern="0" spc="0" dirty="0" err="1">
                          <a:solidFill>
                            <a:srgbClr val="FF0000">
                              <a:alpha val="100000"/>
                            </a:srgbClr>
                          </a:solidFill>
                          <a:latin typeface="微软雅黑" panose="020B0503020204020204" charset="-122"/>
                          <a:ea typeface="微软雅黑" panose="020B0503020204020204" charset="-122"/>
                          <a:cs typeface="微软雅黑" panose="020B0503020204020204" charset="-122"/>
                        </a:rPr>
                        <a:t>综合</a:t>
                      </a:r>
                      <a:r>
                        <a:rPr lang="zh-CN" altLang="en-US"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效应</a:t>
                      </a:r>
                      <a:r>
                        <a:rPr sz="1800"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优势的药物</a:t>
                      </a:r>
                      <a:r>
                        <a:rPr sz="18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1800" dirty="0">
                        <a:latin typeface="微软雅黑" panose="020B0503020204020204" charset="-122"/>
                        <a:ea typeface="微软雅黑" panose="020B0503020204020204" charset="-122"/>
                        <a:cs typeface="微软雅黑" panose="020B0503020204020204" charset="-122"/>
                      </a:endParaRPr>
                    </a:p>
                  </a:txBody>
                  <a:tcPr marL="0" marR="0" marT="0" marB="0">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textbox 294">
            <a:extLst>
              <a:ext uri="{FF2B5EF4-FFF2-40B4-BE49-F238E27FC236}">
                <a16:creationId xmlns:a16="http://schemas.microsoft.com/office/drawing/2014/main" id="{80EA7956-52CD-CD73-993B-06B74FD89C1F}"/>
              </a:ext>
            </a:extLst>
          </p:cNvPr>
          <p:cNvSpPr/>
          <p:nvPr/>
        </p:nvSpPr>
        <p:spPr>
          <a:xfrm>
            <a:off x="456393" y="1772233"/>
            <a:ext cx="1401840" cy="381634"/>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Arial" panose="020B0604020202020204"/>
              <a:ea typeface="Arial" panose="020B0604020202020204"/>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流行病学</a:t>
            </a:r>
            <a:r>
              <a:rPr lang="en-US" altLang="zh-CN" sz="2400" b="1" kern="0" spc="-10" baseline="30000" dirty="0">
                <a:solidFill>
                  <a:srgbClr val="0070C0">
                    <a:alpha val="100000"/>
                  </a:srgbClr>
                </a:solidFill>
                <a:latin typeface="微软雅黑" panose="020B0503020204020204" charset="-122"/>
                <a:ea typeface="微软雅黑" panose="020B0503020204020204" charset="-122"/>
                <a:cs typeface="微软雅黑" panose="020B0503020204020204" charset="-122"/>
              </a:rPr>
              <a:t>1</a:t>
            </a:r>
            <a:endParaRPr sz="2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304"/>
          <p:cNvPicPr>
            <a:picLocks noChangeAspect="1"/>
          </p:cNvPicPr>
          <p:nvPr/>
        </p:nvPicPr>
        <p:blipFill>
          <a:blip r:embed="rId2"/>
          <a:stretch>
            <a:fillRect/>
          </a:stretch>
        </p:blipFill>
        <p:spPr>
          <a:xfrm rot="21600000">
            <a:off x="0" y="2892550"/>
            <a:ext cx="12859511" cy="4340350"/>
          </a:xfrm>
          <a:prstGeom prst="rect">
            <a:avLst/>
          </a:prstGeom>
        </p:spPr>
      </p:pic>
      <p:sp>
        <p:nvSpPr>
          <p:cNvPr id="306" name="textbox 306"/>
          <p:cNvSpPr/>
          <p:nvPr/>
        </p:nvSpPr>
        <p:spPr>
          <a:xfrm>
            <a:off x="4986883" y="2844825"/>
            <a:ext cx="3903979" cy="826769"/>
          </a:xfrm>
          <a:prstGeom prst="rect">
            <a:avLst/>
          </a:prstGeom>
          <a:noFill/>
          <a:ln w="0" cap="flat">
            <a:noFill/>
            <a:prstDash val="solid"/>
            <a:miter lim="0"/>
          </a:ln>
        </p:spPr>
        <p:txBody>
          <a:bodyPr vert="horz" wrap="square" lIns="0" tIns="0" rIns="0" bIns="0"/>
          <a:lstStyle/>
          <a:p>
            <a:pPr algn="l" rtl="0" eaLnBrk="0">
              <a:lnSpc>
                <a:spcPct val="100000"/>
              </a:lnSpc>
            </a:pPr>
            <a:endParaRPr sz="100" dirty="0">
              <a:latin typeface="Arial" panose="020B0604020202020204"/>
              <a:ea typeface="Arial" panose="020B0604020202020204"/>
              <a:cs typeface="Arial" panose="020B0604020202020204"/>
            </a:endParaRPr>
          </a:p>
          <a:p>
            <a:pPr algn="r" rtl="0" eaLnBrk="0">
              <a:lnSpc>
                <a:spcPct val="97000"/>
              </a:lnSpc>
              <a:spcBef>
                <a:spcPts val="0"/>
              </a:spcBef>
            </a:pPr>
            <a:r>
              <a:rPr sz="5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感</a:t>
            </a:r>
            <a:r>
              <a:rPr sz="5400" b="1" kern="0" spc="14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5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谢</a:t>
            </a:r>
            <a:r>
              <a:rPr sz="5400" b="1" kern="0" spc="1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5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观</a:t>
            </a:r>
            <a:r>
              <a:rPr sz="5400" b="1" kern="0" spc="14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54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看</a:t>
            </a:r>
            <a:endParaRPr sz="54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p:nvPr/>
        </p:nvSpPr>
        <p:spPr>
          <a:xfrm>
            <a:off x="1667530" y="3055169"/>
            <a:ext cx="2466339" cy="1154430"/>
          </a:xfrm>
          <a:prstGeom prst="rect">
            <a:avLst/>
          </a:prstGeom>
          <a:noFill/>
          <a:ln w="0" cap="flat">
            <a:noFill/>
            <a:prstDash val="solid"/>
            <a:miter lim="0"/>
          </a:ln>
        </p:spPr>
        <p:txBody>
          <a:bodyPr vert="horz" wrap="square" lIns="0" tIns="0" rIns="0" bIns="0"/>
          <a:lstStyle/>
          <a:p>
            <a:pPr algn="l" rtl="0" eaLnBrk="0">
              <a:lnSpc>
                <a:spcPct val="104000"/>
              </a:lnSpc>
            </a:pPr>
            <a:endParaRPr sz="100" dirty="0">
              <a:latin typeface="Arial" panose="020B0604020202020204"/>
              <a:ea typeface="Arial" panose="020B0604020202020204"/>
              <a:cs typeface="Arial" panose="020B0604020202020204"/>
            </a:endParaRPr>
          </a:p>
          <a:p>
            <a:pPr algn="r" rtl="0" eaLnBrk="0">
              <a:lnSpc>
                <a:spcPct val="97000"/>
              </a:lnSpc>
              <a:spcBef>
                <a:spcPts val="0"/>
              </a:spcBef>
            </a:pPr>
            <a:r>
              <a:rPr sz="4800" b="1" kern="0" spc="-280" dirty="0">
                <a:solidFill>
                  <a:srgbClr val="0070C0">
                    <a:alpha val="100000"/>
                  </a:srgbClr>
                </a:solidFill>
                <a:latin typeface="微软雅黑" panose="020B0503020204020204" charset="-122"/>
                <a:ea typeface="微软雅黑" panose="020B0503020204020204" charset="-122"/>
                <a:cs typeface="微软雅黑" panose="020B0503020204020204" charset="-122"/>
              </a:rPr>
              <a:t>目</a:t>
            </a:r>
            <a:r>
              <a:rPr sz="4800" b="1" kern="0" spc="-80" dirty="0">
                <a:solidFill>
                  <a:srgbClr val="0070C0">
                    <a:alpha val="100000"/>
                  </a:srgbClr>
                </a:solidFill>
                <a:latin typeface="微软雅黑" panose="020B0503020204020204" charset="-122"/>
                <a:ea typeface="微软雅黑" panose="020B0503020204020204" charset="-122"/>
                <a:cs typeface="微软雅黑" panose="020B0503020204020204" charset="-122"/>
              </a:rPr>
              <a:t>录</a:t>
            </a:r>
            <a:endParaRPr sz="4800" dirty="0">
              <a:latin typeface="微软雅黑" panose="020B0503020204020204" charset="-122"/>
              <a:ea typeface="微软雅黑" panose="020B0503020204020204" charset="-122"/>
              <a:cs typeface="微软雅黑" panose="020B0503020204020204" charset="-122"/>
            </a:endParaRPr>
          </a:p>
          <a:p>
            <a:pPr marL="12700" algn="l" rtl="0" eaLnBrk="0">
              <a:lnSpc>
                <a:spcPct val="84000"/>
              </a:lnSpc>
              <a:spcBef>
                <a:spcPts val="50"/>
              </a:spcBef>
            </a:pPr>
            <a:r>
              <a:rPr sz="3200" b="1" kern="0" spc="150" dirty="0">
                <a:solidFill>
                  <a:srgbClr val="0070C0">
                    <a:alpha val="100000"/>
                  </a:srgbClr>
                </a:solidFill>
                <a:latin typeface="微软雅黑" panose="020B0503020204020204" charset="-122"/>
                <a:ea typeface="微软雅黑" panose="020B0503020204020204" charset="-122"/>
                <a:cs typeface="微软雅黑" panose="020B0503020204020204" charset="-122"/>
              </a:rPr>
              <a:t>CONTENTS</a:t>
            </a:r>
            <a:endParaRPr sz="3200" dirty="0">
              <a:latin typeface="微软雅黑" panose="020B0503020204020204" charset="-122"/>
              <a:ea typeface="微软雅黑" panose="020B0503020204020204" charset="-122"/>
              <a:cs typeface="微软雅黑" panose="020B0503020204020204" charset="-122"/>
            </a:endParaRPr>
          </a:p>
        </p:txBody>
      </p:sp>
      <p:sp>
        <p:nvSpPr>
          <p:cNvPr id="10" name="textbox 10"/>
          <p:cNvSpPr/>
          <p:nvPr/>
        </p:nvSpPr>
        <p:spPr>
          <a:xfrm>
            <a:off x="6706742" y="2363300"/>
            <a:ext cx="3456940" cy="436244"/>
          </a:xfrm>
          <a:prstGeom prst="rect">
            <a:avLst/>
          </a:prstGeom>
          <a:solidFill>
            <a:srgbClr val="3EBBC3">
              <a:alpha val="100000"/>
            </a:srgbClr>
          </a:solidFill>
          <a:ln w="0" cap="flat">
            <a:noFill/>
            <a:prstDash val="solid"/>
            <a:miter lim="0"/>
          </a:ln>
        </p:spPr>
        <p:txBody>
          <a:bodyPr vert="horz" wrap="square" lIns="0" tIns="0" rIns="0" bIns="0"/>
          <a:lstStyle/>
          <a:p>
            <a:pPr algn="l" rtl="0" eaLnBrk="0">
              <a:lnSpc>
                <a:spcPct val="126000"/>
              </a:lnSpc>
            </a:pPr>
            <a:endParaRPr sz="300" dirty="0">
              <a:latin typeface="Arial" panose="020B0604020202020204"/>
              <a:ea typeface="Arial" panose="020B0604020202020204"/>
              <a:cs typeface="Arial" panose="020B0604020202020204"/>
            </a:endParaRPr>
          </a:p>
          <a:p>
            <a:pPr marL="1202055" algn="l" rtl="0" eaLnBrk="0">
              <a:lnSpc>
                <a:spcPts val="3255"/>
              </a:lnSpc>
            </a:pPr>
            <a:r>
              <a:rPr lang="zh-CN" altLang="en-US" sz="2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安全</a:t>
            </a:r>
            <a:r>
              <a:rPr sz="2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性</a:t>
            </a:r>
            <a:endParaRPr sz="2700" dirty="0">
              <a:latin typeface="微软雅黑" panose="020B0503020204020204" charset="-122"/>
              <a:ea typeface="微软雅黑" panose="020B0503020204020204" charset="-122"/>
              <a:cs typeface="微软雅黑" panose="020B0503020204020204" charset="-122"/>
            </a:endParaRPr>
          </a:p>
        </p:txBody>
      </p:sp>
      <p:sp>
        <p:nvSpPr>
          <p:cNvPr id="12" name="textbox 12"/>
          <p:cNvSpPr/>
          <p:nvPr/>
        </p:nvSpPr>
        <p:spPr>
          <a:xfrm>
            <a:off x="6699121" y="4326212"/>
            <a:ext cx="3456940" cy="436244"/>
          </a:xfrm>
          <a:prstGeom prst="rect">
            <a:avLst/>
          </a:prstGeom>
          <a:solidFill>
            <a:srgbClr val="3EBBC3">
              <a:alpha val="100000"/>
            </a:srgbClr>
          </a:solidFill>
          <a:ln w="0" cap="flat">
            <a:noFill/>
            <a:prstDash val="solid"/>
            <a:miter lim="0"/>
          </a:ln>
        </p:spPr>
        <p:txBody>
          <a:bodyPr vert="horz" wrap="square" lIns="0" tIns="0" rIns="0" bIns="0"/>
          <a:lstStyle/>
          <a:p>
            <a:pPr algn="l" rtl="0" eaLnBrk="0">
              <a:lnSpc>
                <a:spcPct val="126000"/>
              </a:lnSpc>
            </a:pPr>
            <a:endParaRPr lang="zh-CN" altLang="en-US" sz="300" dirty="0">
              <a:latin typeface="Arial" panose="020B0604020202020204"/>
              <a:ea typeface="Arial" panose="020B0604020202020204"/>
              <a:cs typeface="Arial" panose="020B0604020202020204"/>
            </a:endParaRPr>
          </a:p>
          <a:p>
            <a:pPr marL="1196975" algn="l" rtl="0" eaLnBrk="0">
              <a:lnSpc>
                <a:spcPts val="3255"/>
              </a:lnSpc>
            </a:pPr>
            <a:r>
              <a:rPr lang="zh-CN" altLang="en-US" sz="2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创新性</a:t>
            </a:r>
            <a:endParaRPr lang="zh-CN" altLang="en-US" sz="2700" dirty="0">
              <a:latin typeface="微软雅黑" panose="020B0503020204020204" charset="-122"/>
              <a:ea typeface="微软雅黑" panose="020B0503020204020204" charset="-122"/>
              <a:cs typeface="微软雅黑" panose="020B0503020204020204" charset="-122"/>
            </a:endParaRPr>
          </a:p>
        </p:txBody>
      </p:sp>
      <p:sp>
        <p:nvSpPr>
          <p:cNvPr id="14" name="textbox 14"/>
          <p:cNvSpPr/>
          <p:nvPr/>
        </p:nvSpPr>
        <p:spPr>
          <a:xfrm>
            <a:off x="6703693" y="5368628"/>
            <a:ext cx="3456940" cy="435609"/>
          </a:xfrm>
          <a:prstGeom prst="rect">
            <a:avLst/>
          </a:prstGeom>
          <a:solidFill>
            <a:srgbClr val="0070C0">
              <a:alpha val="100000"/>
            </a:srgbClr>
          </a:solidFill>
          <a:ln w="0" cap="flat">
            <a:noFill/>
            <a:prstDash val="solid"/>
            <a:miter lim="0"/>
          </a:ln>
        </p:spPr>
        <p:txBody>
          <a:bodyPr vert="horz" wrap="square" lIns="0" tIns="0" rIns="0" bIns="0"/>
          <a:lstStyle/>
          <a:p>
            <a:pPr algn="l" rtl="0" eaLnBrk="0">
              <a:lnSpc>
                <a:spcPct val="127000"/>
              </a:lnSpc>
            </a:pPr>
            <a:endParaRPr sz="300" dirty="0">
              <a:latin typeface="Arial" panose="020B0604020202020204"/>
              <a:ea typeface="Arial" panose="020B0604020202020204"/>
              <a:cs typeface="Arial" panose="020B0604020202020204"/>
            </a:endParaRPr>
          </a:p>
          <a:p>
            <a:pPr marL="1196975" algn="l" rtl="0" eaLnBrk="0">
              <a:lnSpc>
                <a:spcPct val="100000"/>
              </a:lnSpc>
              <a:spcBef>
                <a:spcPts val="0"/>
              </a:spcBef>
            </a:pPr>
            <a:r>
              <a:rPr lang="zh-CN" altLang="en-US" sz="2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公平</a:t>
            </a:r>
            <a:r>
              <a:rPr sz="2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性</a:t>
            </a:r>
            <a:endParaRPr sz="2700" dirty="0">
              <a:latin typeface="微软雅黑" panose="020B0503020204020204" charset="-122"/>
              <a:ea typeface="微软雅黑" panose="020B0503020204020204" charset="-122"/>
              <a:cs typeface="微软雅黑" panose="020B0503020204020204" charset="-122"/>
            </a:endParaRPr>
          </a:p>
        </p:txBody>
      </p:sp>
      <p:sp>
        <p:nvSpPr>
          <p:cNvPr id="16" name="textbox 16"/>
          <p:cNvSpPr/>
          <p:nvPr/>
        </p:nvSpPr>
        <p:spPr>
          <a:xfrm>
            <a:off x="6699121" y="3407240"/>
            <a:ext cx="3456940" cy="434975"/>
          </a:xfrm>
          <a:prstGeom prst="rect">
            <a:avLst/>
          </a:prstGeom>
          <a:solidFill>
            <a:srgbClr val="0070C0">
              <a:alpha val="100000"/>
            </a:srgbClr>
          </a:solidFill>
          <a:ln w="0" cap="flat">
            <a:noFill/>
            <a:prstDash val="solid"/>
            <a:miter lim="0"/>
          </a:ln>
        </p:spPr>
        <p:txBody>
          <a:bodyPr vert="horz" wrap="square" lIns="0" tIns="0" rIns="0" bIns="0"/>
          <a:lstStyle/>
          <a:p>
            <a:pPr algn="l" rtl="0" eaLnBrk="0">
              <a:lnSpc>
                <a:spcPct val="124000"/>
              </a:lnSpc>
            </a:pPr>
            <a:endParaRPr sz="300" dirty="0">
              <a:latin typeface="Arial" panose="020B0604020202020204"/>
              <a:ea typeface="Arial" panose="020B0604020202020204"/>
              <a:cs typeface="Arial" panose="020B0604020202020204"/>
            </a:endParaRPr>
          </a:p>
          <a:p>
            <a:pPr marL="1200785" algn="l" rtl="0" eaLnBrk="0">
              <a:lnSpc>
                <a:spcPts val="3260"/>
              </a:lnSpc>
            </a:pPr>
            <a:r>
              <a:rPr lang="zh-CN" altLang="en-US" sz="2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有效</a:t>
            </a:r>
            <a:r>
              <a:rPr sz="2700" b="1" kern="0" spc="70" dirty="0">
                <a:solidFill>
                  <a:srgbClr val="FFFFFF">
                    <a:alpha val="100000"/>
                  </a:srgbClr>
                </a:solidFill>
                <a:latin typeface="微软雅黑" panose="020B0503020204020204" charset="-122"/>
                <a:ea typeface="微软雅黑" panose="020B0503020204020204" charset="-122"/>
                <a:cs typeface="微软雅黑" panose="020B0503020204020204" charset="-122"/>
              </a:rPr>
              <a:t>性</a:t>
            </a:r>
            <a:endParaRPr sz="2700" dirty="0">
              <a:latin typeface="微软雅黑" panose="020B0503020204020204" charset="-122"/>
              <a:ea typeface="微软雅黑" panose="020B0503020204020204" charset="-122"/>
              <a:cs typeface="微软雅黑" panose="020B0503020204020204" charset="-122"/>
            </a:endParaRPr>
          </a:p>
        </p:txBody>
      </p:sp>
      <p:sp>
        <p:nvSpPr>
          <p:cNvPr id="18" name="textbox 18"/>
          <p:cNvSpPr/>
          <p:nvPr/>
        </p:nvSpPr>
        <p:spPr>
          <a:xfrm>
            <a:off x="6703693" y="1371176"/>
            <a:ext cx="3456940" cy="434340"/>
          </a:xfrm>
          <a:prstGeom prst="rect">
            <a:avLst/>
          </a:prstGeom>
          <a:solidFill>
            <a:srgbClr val="0070C0">
              <a:alpha val="100000"/>
            </a:srgbClr>
          </a:solidFill>
          <a:ln w="0" cap="flat">
            <a:noFill/>
            <a:prstDash val="solid"/>
            <a:miter lim="0"/>
          </a:ln>
        </p:spPr>
        <p:txBody>
          <a:bodyPr vert="horz" wrap="square" lIns="0" tIns="0" rIns="0" bIns="0"/>
          <a:lstStyle/>
          <a:p>
            <a:pPr algn="l" rtl="0" eaLnBrk="0">
              <a:lnSpc>
                <a:spcPct val="122000"/>
              </a:lnSpc>
            </a:pPr>
            <a:endParaRPr sz="300" dirty="0">
              <a:latin typeface="Arial" panose="020B0604020202020204"/>
              <a:ea typeface="Arial" panose="020B0604020202020204"/>
              <a:cs typeface="Arial" panose="020B0604020202020204"/>
            </a:endParaRPr>
          </a:p>
          <a:p>
            <a:pPr marL="1022350" algn="l" rtl="0" eaLnBrk="0">
              <a:lnSpc>
                <a:spcPts val="3270"/>
              </a:lnSpc>
              <a:spcBef>
                <a:spcPts val="0"/>
              </a:spcBef>
            </a:pPr>
            <a:r>
              <a:rPr sz="2700" b="1" kern="0" spc="80" dirty="0">
                <a:solidFill>
                  <a:srgbClr val="FFFFFF">
                    <a:alpha val="100000"/>
                  </a:srgbClr>
                </a:solidFill>
                <a:latin typeface="微软雅黑" panose="020B0503020204020204" charset="-122"/>
                <a:ea typeface="微软雅黑" panose="020B0503020204020204" charset="-122"/>
                <a:cs typeface="微软雅黑" panose="020B0503020204020204" charset="-122"/>
              </a:rPr>
              <a:t>基本信息</a:t>
            </a:r>
            <a:endParaRPr sz="2700" dirty="0">
              <a:latin typeface="微软雅黑" panose="020B0503020204020204" charset="-122"/>
              <a:ea typeface="微软雅黑" panose="020B0503020204020204" charset="-122"/>
              <a:cs typeface="微软雅黑" panose="020B0503020204020204" charset="-122"/>
            </a:endParaRPr>
          </a:p>
        </p:txBody>
      </p:sp>
      <p:grpSp>
        <p:nvGrpSpPr>
          <p:cNvPr id="3" name="group 6"/>
          <p:cNvGrpSpPr/>
          <p:nvPr/>
        </p:nvGrpSpPr>
        <p:grpSpPr>
          <a:xfrm rot="21600000">
            <a:off x="5825869" y="4317068"/>
            <a:ext cx="493776" cy="493776"/>
            <a:chOff x="0" y="0"/>
            <a:chExt cx="493776" cy="493776"/>
          </a:xfrm>
        </p:grpSpPr>
        <p:grpSp>
          <p:nvGrpSpPr>
            <p:cNvPr id="5" name="group 8"/>
            <p:cNvGrpSpPr/>
            <p:nvPr/>
          </p:nvGrpSpPr>
          <p:grpSpPr>
            <a:xfrm rot="21600000">
              <a:off x="0" y="0"/>
              <a:ext cx="493776" cy="493776"/>
              <a:chOff x="0" y="0"/>
              <a:chExt cx="493776" cy="493776"/>
            </a:xfrm>
          </p:grpSpPr>
          <p:sp>
            <p:nvSpPr>
              <p:cNvPr id="26" name="path 26"/>
              <p:cNvSpPr/>
              <p:nvPr/>
            </p:nvSpPr>
            <p:spPr>
              <a:xfrm>
                <a:off x="28955" y="28955"/>
                <a:ext cx="435864" cy="435864"/>
              </a:xfrm>
              <a:custGeom>
                <a:avLst/>
                <a:gdLst/>
                <a:ahLst/>
                <a:cxnLst/>
                <a:rect l="0" t="0" r="0" b="0"/>
                <a:pathLst>
                  <a:path w="686" h="686">
                    <a:moveTo>
                      <a:pt x="0" y="343"/>
                    </a:moveTo>
                    <a:cubicBezTo>
                      <a:pt x="0" y="153"/>
                      <a:pt x="153" y="0"/>
                      <a:pt x="343" y="0"/>
                    </a:cubicBezTo>
                    <a:cubicBezTo>
                      <a:pt x="532" y="0"/>
                      <a:pt x="686" y="153"/>
                      <a:pt x="686" y="343"/>
                    </a:cubicBezTo>
                    <a:cubicBezTo>
                      <a:pt x="686" y="532"/>
                      <a:pt x="532" y="686"/>
                      <a:pt x="343" y="686"/>
                    </a:cubicBezTo>
                    <a:cubicBezTo>
                      <a:pt x="153" y="686"/>
                      <a:pt x="0" y="532"/>
                      <a:pt x="0" y="343"/>
                    </a:cubicBezTo>
                  </a:path>
                </a:pathLst>
              </a:custGeom>
              <a:solidFill>
                <a:srgbClr val="3EBBC3">
                  <a:alpha val="100000"/>
                </a:srgbClr>
              </a:solidFill>
              <a:ln w="0" cap="flat">
                <a:noFill/>
                <a:prstDash val="solid"/>
                <a:miter lim="0"/>
              </a:ln>
            </p:spPr>
            <p:txBody>
              <a:bodyPr rtlCol="0"/>
              <a:lstStyle/>
              <a:p>
                <a:pPr algn="ctr"/>
                <a:endParaRPr lang="zh-CN" altLang="en-US"/>
              </a:p>
            </p:txBody>
          </p:sp>
          <p:sp>
            <p:nvSpPr>
              <p:cNvPr id="28" name="path 28"/>
              <p:cNvSpPr/>
              <p:nvPr/>
            </p:nvSpPr>
            <p:spPr>
              <a:xfrm>
                <a:off x="0" y="0"/>
                <a:ext cx="493776" cy="493776"/>
              </a:xfrm>
              <a:custGeom>
                <a:avLst/>
                <a:gdLst/>
                <a:ahLst/>
                <a:cxnLst/>
                <a:rect l="0" t="0" r="0" b="0"/>
                <a:pathLst>
                  <a:path w="777" h="777">
                    <a:moveTo>
                      <a:pt x="45" y="388"/>
                    </a:moveTo>
                    <a:cubicBezTo>
                      <a:pt x="45" y="199"/>
                      <a:pt x="199" y="45"/>
                      <a:pt x="388" y="45"/>
                    </a:cubicBezTo>
                    <a:cubicBezTo>
                      <a:pt x="578" y="45"/>
                      <a:pt x="732" y="199"/>
                      <a:pt x="732" y="388"/>
                    </a:cubicBezTo>
                    <a:cubicBezTo>
                      <a:pt x="732" y="578"/>
                      <a:pt x="578" y="732"/>
                      <a:pt x="388" y="732"/>
                    </a:cubicBezTo>
                    <a:cubicBezTo>
                      <a:pt x="199" y="732"/>
                      <a:pt x="45" y="578"/>
                      <a:pt x="45" y="388"/>
                    </a:cubicBezTo>
                  </a:path>
                </a:pathLst>
              </a:custGeom>
              <a:noFill/>
              <a:ln w="57911" cap="flat">
                <a:solidFill>
                  <a:srgbClr val="3EBBC3"/>
                </a:solidFill>
                <a:prstDash val="solid"/>
                <a:round/>
              </a:ln>
            </p:spPr>
            <p:txBody>
              <a:bodyPr rtlCol="0"/>
              <a:lstStyle/>
              <a:p>
                <a:pPr algn="ctr"/>
                <a:endParaRPr lang="zh-CN" altLang="en-US"/>
              </a:p>
            </p:txBody>
          </p:sp>
        </p:grpSp>
        <p:sp>
          <p:nvSpPr>
            <p:cNvPr id="30" name="textbox 30"/>
            <p:cNvSpPr/>
            <p:nvPr/>
          </p:nvSpPr>
          <p:spPr>
            <a:xfrm>
              <a:off x="-12700" y="-12700"/>
              <a:ext cx="519430" cy="601980"/>
            </a:xfrm>
            <a:prstGeom prst="rect">
              <a:avLst/>
            </a:prstGeom>
            <a:noFill/>
            <a:ln w="0" cap="flat">
              <a:noFill/>
              <a:prstDash val="solid"/>
              <a:miter lim="0"/>
            </a:ln>
          </p:spPr>
          <p:txBody>
            <a:bodyPr vert="horz" wrap="square" lIns="0" tIns="0" rIns="0" bIns="0"/>
            <a:lstStyle/>
            <a:p>
              <a:pPr algn="l" rtl="0" eaLnBrk="0">
                <a:lnSpc>
                  <a:spcPct val="113000"/>
                </a:lnSpc>
              </a:pPr>
              <a:endParaRPr sz="700" dirty="0">
                <a:latin typeface="Arial" panose="020B0604020202020204"/>
                <a:ea typeface="Arial" panose="020B0604020202020204"/>
                <a:cs typeface="Arial" panose="020B0604020202020204"/>
              </a:endParaRPr>
            </a:p>
            <a:p>
              <a:pPr marL="155575" algn="l" rtl="0" eaLnBrk="0">
                <a:lnSpc>
                  <a:spcPct val="85000"/>
                </a:lnSpc>
                <a:spcBef>
                  <a:spcPts val="5"/>
                </a:spcBef>
              </a:pPr>
              <a:r>
                <a:rPr sz="2700" b="1" kern="0" spc="0" dirty="0">
                  <a:solidFill>
                    <a:srgbClr val="FFFFFF">
                      <a:alpha val="100000"/>
                    </a:srgbClr>
                  </a:solidFill>
                  <a:latin typeface="微软雅黑" panose="020B0503020204020204" charset="-122"/>
                  <a:ea typeface="微软雅黑" panose="020B0503020204020204" charset="-122"/>
                  <a:cs typeface="微软雅黑" panose="020B0503020204020204" charset="-122"/>
                </a:rPr>
                <a:t>4</a:t>
              </a:r>
              <a:endParaRPr sz="2700" dirty="0">
                <a:latin typeface="微软雅黑" panose="020B0503020204020204" charset="-122"/>
                <a:ea typeface="微软雅黑" panose="020B0503020204020204" charset="-122"/>
                <a:cs typeface="微软雅黑" panose="020B0503020204020204" charset="-122"/>
              </a:endParaRPr>
            </a:p>
          </p:txBody>
        </p:sp>
      </p:grpSp>
      <p:grpSp>
        <p:nvGrpSpPr>
          <p:cNvPr id="7" name="group 10"/>
          <p:cNvGrpSpPr/>
          <p:nvPr/>
        </p:nvGrpSpPr>
        <p:grpSpPr>
          <a:xfrm rot="21600000">
            <a:off x="5833489" y="3356948"/>
            <a:ext cx="487679" cy="489204"/>
            <a:chOff x="0" y="0"/>
            <a:chExt cx="487679" cy="489204"/>
          </a:xfrm>
        </p:grpSpPr>
        <p:grpSp>
          <p:nvGrpSpPr>
            <p:cNvPr id="9" name="group 12"/>
            <p:cNvGrpSpPr/>
            <p:nvPr/>
          </p:nvGrpSpPr>
          <p:grpSpPr>
            <a:xfrm rot="21600000">
              <a:off x="0" y="0"/>
              <a:ext cx="487679" cy="489204"/>
              <a:chOff x="0" y="0"/>
              <a:chExt cx="487679" cy="489204"/>
            </a:xfrm>
          </p:grpSpPr>
          <p:sp>
            <p:nvSpPr>
              <p:cNvPr id="32" name="path 32"/>
              <p:cNvSpPr/>
              <p:nvPr/>
            </p:nvSpPr>
            <p:spPr>
              <a:xfrm>
                <a:off x="28955" y="28955"/>
                <a:ext cx="429767" cy="431292"/>
              </a:xfrm>
              <a:custGeom>
                <a:avLst/>
                <a:gdLst/>
                <a:ahLst/>
                <a:cxnLst/>
                <a:rect l="0" t="0" r="0" b="0"/>
                <a:pathLst>
                  <a:path w="676" h="679">
                    <a:moveTo>
                      <a:pt x="0" y="339"/>
                    </a:moveTo>
                    <a:cubicBezTo>
                      <a:pt x="0" y="152"/>
                      <a:pt x="151" y="0"/>
                      <a:pt x="338" y="0"/>
                    </a:cubicBezTo>
                    <a:cubicBezTo>
                      <a:pt x="525" y="0"/>
                      <a:pt x="676" y="152"/>
                      <a:pt x="676" y="339"/>
                    </a:cubicBezTo>
                    <a:cubicBezTo>
                      <a:pt x="676" y="527"/>
                      <a:pt x="525" y="679"/>
                      <a:pt x="338" y="679"/>
                    </a:cubicBezTo>
                    <a:cubicBezTo>
                      <a:pt x="151" y="679"/>
                      <a:pt x="0" y="527"/>
                      <a:pt x="0" y="339"/>
                    </a:cubicBezTo>
                  </a:path>
                </a:pathLst>
              </a:custGeom>
              <a:solidFill>
                <a:srgbClr val="0070C0">
                  <a:alpha val="100000"/>
                </a:srgbClr>
              </a:solidFill>
              <a:ln w="0" cap="flat">
                <a:noFill/>
                <a:prstDash val="solid"/>
                <a:miter lim="0"/>
              </a:ln>
            </p:spPr>
            <p:txBody>
              <a:bodyPr rtlCol="0"/>
              <a:lstStyle/>
              <a:p>
                <a:pPr algn="ctr"/>
                <a:endParaRPr lang="zh-CN" altLang="en-US"/>
              </a:p>
            </p:txBody>
          </p:sp>
          <p:sp>
            <p:nvSpPr>
              <p:cNvPr id="34" name="path 34"/>
              <p:cNvSpPr/>
              <p:nvPr/>
            </p:nvSpPr>
            <p:spPr>
              <a:xfrm>
                <a:off x="0" y="0"/>
                <a:ext cx="487679" cy="489204"/>
              </a:xfrm>
              <a:custGeom>
                <a:avLst/>
                <a:gdLst/>
                <a:ahLst/>
                <a:cxnLst/>
                <a:rect l="0" t="0" r="0" b="0"/>
                <a:pathLst>
                  <a:path w="767" h="770">
                    <a:moveTo>
                      <a:pt x="45" y="385"/>
                    </a:moveTo>
                    <a:cubicBezTo>
                      <a:pt x="45" y="197"/>
                      <a:pt x="197" y="45"/>
                      <a:pt x="384" y="45"/>
                    </a:cubicBezTo>
                    <a:cubicBezTo>
                      <a:pt x="570" y="45"/>
                      <a:pt x="722" y="197"/>
                      <a:pt x="722" y="385"/>
                    </a:cubicBezTo>
                    <a:cubicBezTo>
                      <a:pt x="722" y="572"/>
                      <a:pt x="570" y="724"/>
                      <a:pt x="384" y="724"/>
                    </a:cubicBezTo>
                    <a:cubicBezTo>
                      <a:pt x="197" y="724"/>
                      <a:pt x="45" y="572"/>
                      <a:pt x="45" y="385"/>
                    </a:cubicBezTo>
                  </a:path>
                </a:pathLst>
              </a:custGeom>
              <a:noFill/>
              <a:ln w="57911" cap="flat">
                <a:solidFill>
                  <a:srgbClr val="0070C0"/>
                </a:solidFill>
                <a:prstDash val="solid"/>
                <a:round/>
              </a:ln>
            </p:spPr>
            <p:txBody>
              <a:bodyPr rtlCol="0"/>
              <a:lstStyle/>
              <a:p>
                <a:pPr algn="ctr"/>
                <a:endParaRPr lang="zh-CN" altLang="en-US"/>
              </a:p>
            </p:txBody>
          </p:sp>
        </p:grpSp>
        <p:sp>
          <p:nvSpPr>
            <p:cNvPr id="36" name="textbox 36"/>
            <p:cNvSpPr/>
            <p:nvPr/>
          </p:nvSpPr>
          <p:spPr>
            <a:xfrm>
              <a:off x="-12700" y="-12700"/>
              <a:ext cx="513080" cy="592455"/>
            </a:xfrm>
            <a:prstGeom prst="rect">
              <a:avLst/>
            </a:prstGeom>
            <a:noFill/>
            <a:ln w="0" cap="flat">
              <a:noFill/>
              <a:prstDash val="solid"/>
              <a:miter lim="0"/>
            </a:ln>
          </p:spPr>
          <p:txBody>
            <a:bodyPr vert="horz" wrap="square" lIns="0" tIns="0" rIns="0" bIns="0"/>
            <a:lstStyle/>
            <a:p>
              <a:pPr algn="l" rtl="0" eaLnBrk="0">
                <a:lnSpc>
                  <a:spcPct val="106000"/>
                </a:lnSpc>
              </a:pPr>
              <a:endParaRPr sz="700" dirty="0">
                <a:latin typeface="Arial" panose="020B0604020202020204"/>
                <a:ea typeface="Arial" panose="020B0604020202020204"/>
                <a:cs typeface="Arial" panose="020B0604020202020204"/>
              </a:endParaRPr>
            </a:p>
            <a:p>
              <a:pPr marL="174625" algn="l" rtl="0" eaLnBrk="0">
                <a:lnSpc>
                  <a:spcPct val="86000"/>
                </a:lnSpc>
                <a:spcBef>
                  <a:spcPts val="5"/>
                </a:spcBef>
              </a:pPr>
              <a:r>
                <a:rPr sz="27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3</a:t>
              </a:r>
              <a:endParaRPr sz="2700" dirty="0">
                <a:latin typeface="微软雅黑" panose="020B0503020204020204" charset="-122"/>
                <a:ea typeface="微软雅黑" panose="020B0503020204020204" charset="-122"/>
                <a:cs typeface="微软雅黑" panose="020B0503020204020204" charset="-122"/>
              </a:endParaRPr>
            </a:p>
          </p:txBody>
        </p:sp>
      </p:grpSp>
      <p:grpSp>
        <p:nvGrpSpPr>
          <p:cNvPr id="11" name="group 14"/>
          <p:cNvGrpSpPr/>
          <p:nvPr/>
        </p:nvGrpSpPr>
        <p:grpSpPr>
          <a:xfrm rot="21600000">
            <a:off x="5831965" y="5339672"/>
            <a:ext cx="487679" cy="489204"/>
            <a:chOff x="0" y="0"/>
            <a:chExt cx="487679" cy="489204"/>
          </a:xfrm>
        </p:grpSpPr>
        <p:grpSp>
          <p:nvGrpSpPr>
            <p:cNvPr id="13" name="group 16"/>
            <p:cNvGrpSpPr/>
            <p:nvPr/>
          </p:nvGrpSpPr>
          <p:grpSpPr>
            <a:xfrm rot="21600000">
              <a:off x="0" y="0"/>
              <a:ext cx="487679" cy="489204"/>
              <a:chOff x="0" y="0"/>
              <a:chExt cx="487679" cy="489204"/>
            </a:xfrm>
          </p:grpSpPr>
          <p:sp>
            <p:nvSpPr>
              <p:cNvPr id="38" name="path 38"/>
              <p:cNvSpPr/>
              <p:nvPr/>
            </p:nvSpPr>
            <p:spPr>
              <a:xfrm>
                <a:off x="28955" y="28955"/>
                <a:ext cx="429767" cy="431292"/>
              </a:xfrm>
              <a:custGeom>
                <a:avLst/>
                <a:gdLst/>
                <a:ahLst/>
                <a:cxnLst/>
                <a:rect l="0" t="0" r="0" b="0"/>
                <a:pathLst>
                  <a:path w="676" h="679">
                    <a:moveTo>
                      <a:pt x="0" y="339"/>
                    </a:moveTo>
                    <a:cubicBezTo>
                      <a:pt x="0" y="152"/>
                      <a:pt x="151" y="0"/>
                      <a:pt x="338" y="0"/>
                    </a:cubicBezTo>
                    <a:cubicBezTo>
                      <a:pt x="525" y="0"/>
                      <a:pt x="676" y="152"/>
                      <a:pt x="676" y="339"/>
                    </a:cubicBezTo>
                    <a:cubicBezTo>
                      <a:pt x="676" y="527"/>
                      <a:pt x="525" y="679"/>
                      <a:pt x="338" y="679"/>
                    </a:cubicBezTo>
                    <a:cubicBezTo>
                      <a:pt x="151" y="679"/>
                      <a:pt x="0" y="527"/>
                      <a:pt x="0" y="339"/>
                    </a:cubicBezTo>
                  </a:path>
                </a:pathLst>
              </a:custGeom>
              <a:solidFill>
                <a:srgbClr val="0070C0">
                  <a:alpha val="100000"/>
                </a:srgbClr>
              </a:solidFill>
              <a:ln w="0" cap="flat">
                <a:noFill/>
                <a:prstDash val="solid"/>
                <a:miter lim="0"/>
              </a:ln>
            </p:spPr>
            <p:txBody>
              <a:bodyPr rtlCol="0"/>
              <a:lstStyle/>
              <a:p>
                <a:pPr algn="ctr"/>
                <a:endParaRPr lang="zh-CN" altLang="en-US"/>
              </a:p>
            </p:txBody>
          </p:sp>
          <p:sp>
            <p:nvSpPr>
              <p:cNvPr id="40" name="path 40"/>
              <p:cNvSpPr/>
              <p:nvPr/>
            </p:nvSpPr>
            <p:spPr>
              <a:xfrm>
                <a:off x="0" y="0"/>
                <a:ext cx="487679" cy="489204"/>
              </a:xfrm>
              <a:custGeom>
                <a:avLst/>
                <a:gdLst/>
                <a:ahLst/>
                <a:cxnLst/>
                <a:rect l="0" t="0" r="0" b="0"/>
                <a:pathLst>
                  <a:path w="767" h="770">
                    <a:moveTo>
                      <a:pt x="45" y="385"/>
                    </a:moveTo>
                    <a:cubicBezTo>
                      <a:pt x="45" y="197"/>
                      <a:pt x="197" y="45"/>
                      <a:pt x="383" y="45"/>
                    </a:cubicBezTo>
                    <a:cubicBezTo>
                      <a:pt x="570" y="45"/>
                      <a:pt x="722" y="197"/>
                      <a:pt x="722" y="385"/>
                    </a:cubicBezTo>
                    <a:cubicBezTo>
                      <a:pt x="722" y="572"/>
                      <a:pt x="570" y="724"/>
                      <a:pt x="383" y="724"/>
                    </a:cubicBezTo>
                    <a:cubicBezTo>
                      <a:pt x="197" y="724"/>
                      <a:pt x="45" y="572"/>
                      <a:pt x="45" y="385"/>
                    </a:cubicBezTo>
                  </a:path>
                </a:pathLst>
              </a:custGeom>
              <a:noFill/>
              <a:ln w="57911" cap="flat">
                <a:solidFill>
                  <a:srgbClr val="0070C0"/>
                </a:solidFill>
                <a:prstDash val="solid"/>
                <a:round/>
              </a:ln>
            </p:spPr>
            <p:txBody>
              <a:bodyPr rtlCol="0"/>
              <a:lstStyle/>
              <a:p>
                <a:pPr algn="ctr"/>
                <a:endParaRPr lang="zh-CN" altLang="en-US"/>
              </a:p>
            </p:txBody>
          </p:sp>
        </p:grpSp>
        <p:sp>
          <p:nvSpPr>
            <p:cNvPr id="42" name="textbox 42"/>
            <p:cNvSpPr/>
            <p:nvPr/>
          </p:nvSpPr>
          <p:spPr>
            <a:xfrm>
              <a:off x="-12700" y="-12700"/>
              <a:ext cx="513080" cy="592455"/>
            </a:xfrm>
            <a:prstGeom prst="rect">
              <a:avLst/>
            </a:prstGeom>
            <a:noFill/>
            <a:ln w="0" cap="flat">
              <a:noFill/>
              <a:prstDash val="solid"/>
              <a:miter lim="0"/>
            </a:ln>
          </p:spPr>
          <p:txBody>
            <a:bodyPr vert="horz" wrap="square" lIns="0" tIns="0" rIns="0" bIns="0"/>
            <a:lstStyle/>
            <a:p>
              <a:pPr algn="l" rtl="0" eaLnBrk="0">
                <a:lnSpc>
                  <a:spcPct val="111000"/>
                </a:lnSpc>
              </a:pPr>
              <a:endParaRPr sz="700" dirty="0">
                <a:latin typeface="Arial" panose="020B0604020202020204"/>
                <a:ea typeface="Arial" panose="020B0604020202020204"/>
                <a:cs typeface="Arial" panose="020B0604020202020204"/>
              </a:endParaRPr>
            </a:p>
            <a:p>
              <a:pPr marL="176530" algn="l" rtl="0" eaLnBrk="0">
                <a:lnSpc>
                  <a:spcPct val="85000"/>
                </a:lnSpc>
                <a:spcBef>
                  <a:spcPts val="5"/>
                </a:spcBef>
              </a:pPr>
              <a:r>
                <a:rPr sz="27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5</a:t>
              </a:r>
              <a:endParaRPr sz="2700" dirty="0">
                <a:latin typeface="微软雅黑" panose="020B0503020204020204" charset="-122"/>
                <a:ea typeface="微软雅黑" panose="020B0503020204020204" charset="-122"/>
                <a:cs typeface="微软雅黑" panose="020B0503020204020204" charset="-122"/>
              </a:endParaRPr>
            </a:p>
          </p:txBody>
        </p:sp>
      </p:grpSp>
      <p:grpSp>
        <p:nvGrpSpPr>
          <p:cNvPr id="15" name="group 18"/>
          <p:cNvGrpSpPr/>
          <p:nvPr/>
        </p:nvGrpSpPr>
        <p:grpSpPr>
          <a:xfrm rot="21600000">
            <a:off x="5828917" y="1342220"/>
            <a:ext cx="483108" cy="484632"/>
            <a:chOff x="0" y="0"/>
            <a:chExt cx="483108" cy="484632"/>
          </a:xfrm>
        </p:grpSpPr>
        <p:grpSp>
          <p:nvGrpSpPr>
            <p:cNvPr id="17" name="group 20"/>
            <p:cNvGrpSpPr/>
            <p:nvPr/>
          </p:nvGrpSpPr>
          <p:grpSpPr>
            <a:xfrm rot="21600000">
              <a:off x="0" y="0"/>
              <a:ext cx="483108" cy="484632"/>
              <a:chOff x="0" y="0"/>
              <a:chExt cx="483108" cy="484632"/>
            </a:xfrm>
          </p:grpSpPr>
          <p:sp>
            <p:nvSpPr>
              <p:cNvPr id="44" name="path 44"/>
              <p:cNvSpPr/>
              <p:nvPr/>
            </p:nvSpPr>
            <p:spPr>
              <a:xfrm>
                <a:off x="28955" y="28955"/>
                <a:ext cx="425196" cy="426720"/>
              </a:xfrm>
              <a:custGeom>
                <a:avLst/>
                <a:gdLst/>
                <a:ahLst/>
                <a:cxnLst/>
                <a:rect l="0" t="0" r="0" b="0"/>
                <a:pathLst>
                  <a:path w="669" h="672">
                    <a:moveTo>
                      <a:pt x="0" y="336"/>
                    </a:moveTo>
                    <a:cubicBezTo>
                      <a:pt x="0" y="150"/>
                      <a:pt x="149" y="0"/>
                      <a:pt x="334" y="0"/>
                    </a:cubicBezTo>
                    <a:cubicBezTo>
                      <a:pt x="519" y="0"/>
                      <a:pt x="669" y="150"/>
                      <a:pt x="669" y="336"/>
                    </a:cubicBezTo>
                    <a:cubicBezTo>
                      <a:pt x="669" y="521"/>
                      <a:pt x="519" y="672"/>
                      <a:pt x="334" y="672"/>
                    </a:cubicBezTo>
                    <a:cubicBezTo>
                      <a:pt x="149" y="672"/>
                      <a:pt x="0" y="521"/>
                      <a:pt x="0" y="336"/>
                    </a:cubicBezTo>
                  </a:path>
                </a:pathLst>
              </a:custGeom>
              <a:solidFill>
                <a:srgbClr val="0070C0">
                  <a:alpha val="100000"/>
                </a:srgbClr>
              </a:solidFill>
              <a:ln w="0" cap="flat">
                <a:noFill/>
                <a:prstDash val="solid"/>
                <a:miter lim="0"/>
              </a:ln>
            </p:spPr>
            <p:txBody>
              <a:bodyPr rtlCol="0"/>
              <a:lstStyle/>
              <a:p>
                <a:pPr algn="ctr"/>
                <a:endParaRPr lang="zh-CN" altLang="en-US"/>
              </a:p>
            </p:txBody>
          </p:sp>
          <p:sp>
            <p:nvSpPr>
              <p:cNvPr id="46" name="path 46"/>
              <p:cNvSpPr/>
              <p:nvPr/>
            </p:nvSpPr>
            <p:spPr>
              <a:xfrm>
                <a:off x="0" y="0"/>
                <a:ext cx="483108" cy="484632"/>
              </a:xfrm>
              <a:custGeom>
                <a:avLst/>
                <a:gdLst/>
                <a:ahLst/>
                <a:cxnLst/>
                <a:rect l="0" t="0" r="0" b="0"/>
                <a:pathLst>
                  <a:path w="760" h="763">
                    <a:moveTo>
                      <a:pt x="45" y="381"/>
                    </a:moveTo>
                    <a:cubicBezTo>
                      <a:pt x="45" y="195"/>
                      <a:pt x="195" y="45"/>
                      <a:pt x="380" y="45"/>
                    </a:cubicBezTo>
                    <a:cubicBezTo>
                      <a:pt x="565" y="45"/>
                      <a:pt x="715" y="195"/>
                      <a:pt x="715" y="381"/>
                    </a:cubicBezTo>
                    <a:cubicBezTo>
                      <a:pt x="715" y="567"/>
                      <a:pt x="565" y="717"/>
                      <a:pt x="380" y="717"/>
                    </a:cubicBezTo>
                    <a:cubicBezTo>
                      <a:pt x="195" y="717"/>
                      <a:pt x="45" y="567"/>
                      <a:pt x="45" y="381"/>
                    </a:cubicBezTo>
                  </a:path>
                </a:pathLst>
              </a:custGeom>
              <a:noFill/>
              <a:ln w="57911" cap="flat">
                <a:solidFill>
                  <a:srgbClr val="0070C0"/>
                </a:solidFill>
                <a:prstDash val="solid"/>
                <a:round/>
              </a:ln>
            </p:spPr>
            <p:txBody>
              <a:bodyPr rtlCol="0"/>
              <a:lstStyle/>
              <a:p>
                <a:pPr algn="ctr"/>
                <a:endParaRPr lang="zh-CN" altLang="en-US"/>
              </a:p>
            </p:txBody>
          </p:sp>
        </p:grpSp>
        <p:sp>
          <p:nvSpPr>
            <p:cNvPr id="48" name="textbox 48"/>
            <p:cNvSpPr/>
            <p:nvPr/>
          </p:nvSpPr>
          <p:spPr>
            <a:xfrm>
              <a:off x="-12700" y="-12700"/>
              <a:ext cx="508634" cy="592455"/>
            </a:xfrm>
            <a:prstGeom prst="rect">
              <a:avLst/>
            </a:prstGeom>
            <a:noFill/>
            <a:ln w="0" cap="flat">
              <a:noFill/>
              <a:prstDash val="solid"/>
              <a:miter lim="0"/>
            </a:ln>
          </p:spPr>
          <p:txBody>
            <a:bodyPr vert="horz" wrap="square" lIns="0" tIns="0" rIns="0" bIns="0"/>
            <a:lstStyle/>
            <a:p>
              <a:pPr algn="l" rtl="0" eaLnBrk="0">
                <a:lnSpc>
                  <a:spcPct val="100000"/>
                </a:lnSpc>
              </a:pPr>
              <a:endParaRPr sz="7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176530" algn="l" rtl="0" eaLnBrk="0">
                <a:lnSpc>
                  <a:spcPct val="87000"/>
                </a:lnSpc>
              </a:pPr>
              <a:r>
                <a:rPr sz="27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1</a:t>
              </a:r>
              <a:endParaRPr sz="2700" dirty="0">
                <a:latin typeface="微软雅黑" panose="020B0503020204020204" charset="-122"/>
                <a:ea typeface="微软雅黑" panose="020B0503020204020204" charset="-122"/>
                <a:cs typeface="微软雅黑" panose="020B0503020204020204" charset="-122"/>
              </a:endParaRPr>
            </a:p>
          </p:txBody>
        </p:sp>
      </p:grpSp>
      <p:grpSp>
        <p:nvGrpSpPr>
          <p:cNvPr id="19" name="group 22"/>
          <p:cNvGrpSpPr/>
          <p:nvPr/>
        </p:nvGrpSpPr>
        <p:grpSpPr>
          <a:xfrm rot="21600000">
            <a:off x="5827394" y="2357204"/>
            <a:ext cx="487679" cy="473963"/>
            <a:chOff x="0" y="0"/>
            <a:chExt cx="487679" cy="473963"/>
          </a:xfrm>
        </p:grpSpPr>
        <p:grpSp>
          <p:nvGrpSpPr>
            <p:cNvPr id="21" name="group 24"/>
            <p:cNvGrpSpPr/>
            <p:nvPr/>
          </p:nvGrpSpPr>
          <p:grpSpPr>
            <a:xfrm rot="21600000">
              <a:off x="0" y="0"/>
              <a:ext cx="487679" cy="473963"/>
              <a:chOff x="0" y="0"/>
              <a:chExt cx="487679" cy="473963"/>
            </a:xfrm>
          </p:grpSpPr>
          <p:sp>
            <p:nvSpPr>
              <p:cNvPr id="50" name="path 50"/>
              <p:cNvSpPr/>
              <p:nvPr/>
            </p:nvSpPr>
            <p:spPr>
              <a:xfrm>
                <a:off x="28955" y="28955"/>
                <a:ext cx="429767" cy="416051"/>
              </a:xfrm>
              <a:custGeom>
                <a:avLst/>
                <a:gdLst/>
                <a:ahLst/>
                <a:cxnLst/>
                <a:rect l="0" t="0" r="0" b="0"/>
                <a:pathLst>
                  <a:path w="676" h="655">
                    <a:moveTo>
                      <a:pt x="0" y="327"/>
                    </a:moveTo>
                    <a:cubicBezTo>
                      <a:pt x="0" y="146"/>
                      <a:pt x="151" y="0"/>
                      <a:pt x="338" y="0"/>
                    </a:cubicBezTo>
                    <a:cubicBezTo>
                      <a:pt x="525" y="0"/>
                      <a:pt x="676" y="146"/>
                      <a:pt x="676" y="327"/>
                    </a:cubicBezTo>
                    <a:cubicBezTo>
                      <a:pt x="676" y="508"/>
                      <a:pt x="525" y="655"/>
                      <a:pt x="338" y="655"/>
                    </a:cubicBezTo>
                    <a:cubicBezTo>
                      <a:pt x="151" y="655"/>
                      <a:pt x="0" y="508"/>
                      <a:pt x="0" y="327"/>
                    </a:cubicBezTo>
                  </a:path>
                </a:pathLst>
              </a:custGeom>
              <a:solidFill>
                <a:srgbClr val="3EBBC3">
                  <a:alpha val="100000"/>
                </a:srgbClr>
              </a:solidFill>
              <a:ln w="0" cap="flat">
                <a:noFill/>
                <a:prstDash val="solid"/>
                <a:miter lim="0"/>
              </a:ln>
            </p:spPr>
            <p:txBody>
              <a:bodyPr rtlCol="0"/>
              <a:lstStyle/>
              <a:p>
                <a:pPr algn="ctr"/>
                <a:endParaRPr lang="zh-CN" altLang="en-US"/>
              </a:p>
            </p:txBody>
          </p:sp>
          <p:sp>
            <p:nvSpPr>
              <p:cNvPr id="52" name="path 52"/>
              <p:cNvSpPr/>
              <p:nvPr/>
            </p:nvSpPr>
            <p:spPr>
              <a:xfrm>
                <a:off x="0" y="0"/>
                <a:ext cx="487679" cy="473963"/>
              </a:xfrm>
              <a:custGeom>
                <a:avLst/>
                <a:gdLst/>
                <a:ahLst/>
                <a:cxnLst/>
                <a:rect l="0" t="0" r="0" b="0"/>
                <a:pathLst>
                  <a:path w="767" h="746">
                    <a:moveTo>
                      <a:pt x="45" y="373"/>
                    </a:moveTo>
                    <a:cubicBezTo>
                      <a:pt x="45" y="192"/>
                      <a:pt x="197" y="45"/>
                      <a:pt x="383" y="45"/>
                    </a:cubicBezTo>
                    <a:cubicBezTo>
                      <a:pt x="570" y="45"/>
                      <a:pt x="722" y="192"/>
                      <a:pt x="722" y="373"/>
                    </a:cubicBezTo>
                    <a:cubicBezTo>
                      <a:pt x="722" y="554"/>
                      <a:pt x="570" y="700"/>
                      <a:pt x="383" y="700"/>
                    </a:cubicBezTo>
                    <a:cubicBezTo>
                      <a:pt x="197" y="700"/>
                      <a:pt x="45" y="554"/>
                      <a:pt x="45" y="373"/>
                    </a:cubicBezTo>
                  </a:path>
                </a:pathLst>
              </a:custGeom>
              <a:noFill/>
              <a:ln w="57911" cap="flat">
                <a:solidFill>
                  <a:srgbClr val="3EBBC3"/>
                </a:solidFill>
                <a:prstDash val="solid"/>
                <a:round/>
              </a:ln>
            </p:spPr>
            <p:txBody>
              <a:bodyPr rtlCol="0"/>
              <a:lstStyle/>
              <a:p>
                <a:pPr algn="ctr"/>
                <a:endParaRPr lang="zh-CN" altLang="en-US"/>
              </a:p>
            </p:txBody>
          </p:sp>
        </p:grpSp>
        <p:sp>
          <p:nvSpPr>
            <p:cNvPr id="54" name="textbox 54"/>
            <p:cNvSpPr/>
            <p:nvPr/>
          </p:nvSpPr>
          <p:spPr>
            <a:xfrm>
              <a:off x="-12700" y="-12700"/>
              <a:ext cx="513080" cy="581659"/>
            </a:xfrm>
            <a:prstGeom prst="rect">
              <a:avLst/>
            </a:prstGeom>
            <a:noFill/>
            <a:ln w="0" cap="flat">
              <a:noFill/>
              <a:prstDash val="solid"/>
              <a:miter lim="0"/>
            </a:ln>
          </p:spPr>
          <p:txBody>
            <a:bodyPr vert="horz" wrap="square" lIns="0" tIns="0" rIns="0" bIns="0"/>
            <a:lstStyle/>
            <a:p>
              <a:pPr algn="l" rtl="0" eaLnBrk="0">
                <a:lnSpc>
                  <a:spcPct val="116000"/>
                </a:lnSpc>
              </a:pPr>
              <a:endParaRPr sz="600" dirty="0">
                <a:latin typeface="Arial" panose="020B0604020202020204"/>
                <a:ea typeface="Arial" panose="020B0604020202020204"/>
                <a:cs typeface="Arial" panose="020B0604020202020204"/>
              </a:endParaRPr>
            </a:p>
            <a:p>
              <a:pPr marL="164465" algn="l" rtl="0" eaLnBrk="0">
                <a:lnSpc>
                  <a:spcPct val="86000"/>
                </a:lnSpc>
                <a:spcBef>
                  <a:spcPts val="5"/>
                </a:spcBef>
              </a:pPr>
              <a:r>
                <a:rPr sz="2700" b="1" kern="0" spc="-10" dirty="0">
                  <a:solidFill>
                    <a:srgbClr val="FFFFFF">
                      <a:alpha val="100000"/>
                    </a:srgbClr>
                  </a:solidFill>
                  <a:latin typeface="微软雅黑" panose="020B0503020204020204" charset="-122"/>
                  <a:ea typeface="微软雅黑" panose="020B0503020204020204" charset="-122"/>
                  <a:cs typeface="微软雅黑" panose="020B0503020204020204" charset="-122"/>
                </a:rPr>
                <a:t>2</a:t>
              </a:r>
              <a:endParaRPr sz="2700" dirty="0">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6"/>
          <p:cNvSpPr/>
          <p:nvPr/>
        </p:nvSpPr>
        <p:spPr>
          <a:xfrm>
            <a:off x="488256" y="863131"/>
            <a:ext cx="8410634" cy="5800006"/>
          </a:xfrm>
          <a:prstGeom prst="rect">
            <a:avLst/>
          </a:prstGeom>
          <a:noFill/>
          <a:ln w="0" cap="flat">
            <a:noFill/>
            <a:prstDash val="solid"/>
            <a:miter lim="0"/>
          </a:ln>
        </p:spPr>
        <p:txBody>
          <a:bodyPr vert="horz" wrap="square" lIns="0" tIns="0" rIns="0" bIns="0"/>
          <a:lstStyle/>
          <a:p>
            <a:pPr algn="just" rtl="0" eaLnBrk="0"/>
            <a:endParaRPr sz="100" dirty="0">
              <a:latin typeface="微软雅黑" panose="020B0503020204020204" pitchFamily="34" charset="-122"/>
              <a:ea typeface="微软雅黑" panose="020B0503020204020204" pitchFamily="34" charset="-122"/>
              <a:cs typeface="Arial" panose="020B0604020202020204"/>
            </a:endParaRPr>
          </a:p>
          <a:p>
            <a:pPr marL="140335" algn="just" rtl="0" eaLnBrk="0">
              <a:lnSpc>
                <a:spcPct val="150000"/>
              </a:lnSpc>
              <a:spcBef>
                <a:spcPts val="600"/>
              </a:spcBef>
            </a:pPr>
            <a:r>
              <a:rPr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【通 </a:t>
            </a:r>
            <a:r>
              <a:rPr lang="en-US"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用</a:t>
            </a:r>
            <a:r>
              <a:rPr lang="en-US"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名】 </a:t>
            </a:r>
            <a:r>
              <a:rPr lang="zh-CN" sz="18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通络明目</a:t>
            </a:r>
            <a:r>
              <a:rPr sz="1800" kern="0" spc="-4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胶囊</a:t>
            </a:r>
            <a:endParaRPr lang="en-US" sz="18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40335" algn="just" rtl="0" eaLnBrk="0">
              <a:lnSpc>
                <a:spcPct val="150000"/>
              </a:lnSpc>
              <a:spcBef>
                <a:spcPts val="600"/>
              </a:spcBef>
            </a:pPr>
            <a:r>
              <a:rPr sz="18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【注册规格】 </a:t>
            </a:r>
            <a:r>
              <a:rPr sz="18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0.4g/粒（相当于饮片</a:t>
            </a:r>
            <a:r>
              <a:rPr lang="en-US" sz="1800"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2.21</a:t>
            </a:r>
            <a:r>
              <a:rPr sz="1800"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g）</a:t>
            </a:r>
            <a:endParaRPr sz="1800" dirty="0">
              <a:latin typeface="微软雅黑" panose="020B0503020204020204" pitchFamily="34" charset="-122"/>
              <a:ea typeface="微软雅黑" panose="020B0503020204020204" pitchFamily="34" charset="-122"/>
              <a:cs typeface="微软雅黑" panose="020B0503020204020204" charset="-122"/>
            </a:endParaRPr>
          </a:p>
          <a:p>
            <a:pPr marL="153670" algn="just" rtl="0" eaLnBrk="0">
              <a:lnSpc>
                <a:spcPct val="150000"/>
              </a:lnSpc>
              <a:spcBef>
                <a:spcPts val="600"/>
              </a:spcBef>
            </a:pPr>
            <a:r>
              <a:rPr sz="1800" b="1"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【注册类别】 </a:t>
            </a:r>
            <a:r>
              <a:rPr sz="1800" b="1" kern="0" spc="-7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charset="-122"/>
              </a:rPr>
              <a:t>国家1.1类中成药</a:t>
            </a:r>
            <a:endParaRPr sz="1800" dirty="0">
              <a:latin typeface="微软雅黑" panose="020B0503020204020204" pitchFamily="34" charset="-122"/>
              <a:ea typeface="微软雅黑" panose="020B0503020204020204" pitchFamily="34" charset="-122"/>
              <a:cs typeface="微软雅黑" panose="020B0503020204020204" charset="-122"/>
            </a:endParaRPr>
          </a:p>
          <a:p>
            <a:pPr marL="1421765" indent="-1258570" algn="just" rtl="0" eaLnBrk="0">
              <a:lnSpc>
                <a:spcPct val="150000"/>
              </a:lnSpc>
              <a:spcBef>
                <a:spcPts val="600"/>
              </a:spcBef>
            </a:pPr>
            <a:r>
              <a:rPr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【功能主治】</a:t>
            </a:r>
            <a:r>
              <a:rPr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化瘀通络，益气养阴，止血明目，用于2型糖尿病引起的</a:t>
            </a:r>
            <a:r>
              <a:rPr sz="1800" b="1" kern="0" spc="-30" dirty="0">
                <a:solidFill>
                  <a:srgbClr val="FF0000"/>
                </a:solidFill>
                <a:latin typeface="微软雅黑" panose="020B0503020204020204" pitchFamily="34" charset="-122"/>
                <a:ea typeface="微软雅黑" panose="020B0503020204020204" pitchFamily="34" charset="-122"/>
                <a:cs typeface="微软雅黑" panose="020B0503020204020204" charset="-122"/>
              </a:rPr>
              <a:t>中度非增殖性糖尿病视网膜病变</a:t>
            </a:r>
            <a:r>
              <a:rPr b="1" kern="0" spc="-30" dirty="0">
                <a:solidFill>
                  <a:srgbClr val="FF0000"/>
                </a:solidFill>
                <a:latin typeface="微软雅黑" panose="020B0503020204020204" pitchFamily="34" charset="-122"/>
                <a:ea typeface="微软雅黑" panose="020B0503020204020204" pitchFamily="34" charset="-122"/>
              </a:rPr>
              <a:t>血瘀络阻</a:t>
            </a:r>
            <a:r>
              <a:rPr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sz="1800" b="1" kern="0" spc="-30" dirty="0">
                <a:solidFill>
                  <a:srgbClr val="FF0000"/>
                </a:solidFill>
                <a:latin typeface="微软雅黑" panose="020B0503020204020204" pitchFamily="34" charset="-122"/>
                <a:ea typeface="微软雅黑" panose="020B0503020204020204" pitchFamily="34" charset="-122"/>
                <a:cs typeface="微软雅黑" panose="020B0503020204020204" charset="-122"/>
              </a:rPr>
              <a:t>气阴两虚</a:t>
            </a:r>
            <a:r>
              <a:rPr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证所致的</a:t>
            </a:r>
            <a:r>
              <a:rPr sz="1800" b="1" kern="0" spc="-30" dirty="0">
                <a:solidFill>
                  <a:srgbClr val="FF0000"/>
                </a:solidFill>
                <a:latin typeface="微软雅黑" panose="020B0503020204020204" pitchFamily="34" charset="-122"/>
                <a:ea typeface="微软雅黑" panose="020B0503020204020204" pitchFamily="34" charset="-122"/>
                <a:cs typeface="微软雅黑" panose="020B0503020204020204" charset="-122"/>
              </a:rPr>
              <a:t>眼底点片状出血</a:t>
            </a:r>
            <a:r>
              <a:rPr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、目睛干涩、面色晦暗、倦怠乏力，舌质淡，或舌暗红少津，或有瘀斑瘀点，脉细，或脉细数，或脉涩。 </a:t>
            </a:r>
            <a:r>
              <a:rPr sz="1800" kern="0" spc="-1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p>
          <a:p>
            <a:pPr marL="1421765" indent="-1258570" algn="just" eaLnBrk="0">
              <a:lnSpc>
                <a:spcPct val="150000"/>
              </a:lnSpc>
              <a:spcBef>
                <a:spcPts val="600"/>
              </a:spcBef>
            </a:pPr>
            <a:r>
              <a:rPr lang="en-US" altLang="zh-CN" sz="1800" b="1"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用法用量</a:t>
            </a:r>
            <a:r>
              <a:rPr lang="en-US" altLang="zh-CN" sz="1800" b="1"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2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口服，一次</a:t>
            </a:r>
            <a:r>
              <a:rPr lang="en-US" altLang="zh-CN"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4</a:t>
            </a:r>
            <a:r>
              <a:rPr lang="zh-CN" altLang="en-US"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粒，一日</a:t>
            </a:r>
            <a:r>
              <a:rPr lang="en-US" altLang="zh-CN"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次。疗程</a:t>
            </a:r>
            <a:r>
              <a:rPr lang="en-US" altLang="zh-CN"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12</a:t>
            </a:r>
            <a:r>
              <a:rPr lang="zh-CN" altLang="en-US" sz="18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周。</a:t>
            </a:r>
            <a:endParaRPr lang="zh-CN" altLang="en-US" sz="1800" dirty="0">
              <a:latin typeface="微软雅黑" panose="020B0503020204020204" pitchFamily="34" charset="-122"/>
              <a:ea typeface="微软雅黑" panose="020B0503020204020204" pitchFamily="34" charset="-122"/>
              <a:cs typeface="微软雅黑" panose="020B0503020204020204" charset="-122"/>
            </a:endParaRPr>
          </a:p>
          <a:p>
            <a:pPr marL="1421765" indent="-1258570" algn="just" rtl="0" eaLnBrk="0">
              <a:lnSpc>
                <a:spcPct val="150000"/>
              </a:lnSpc>
              <a:spcBef>
                <a:spcPts val="600"/>
              </a:spcBef>
            </a:pPr>
            <a:r>
              <a:rPr lang="en-US" altLang="zh-CN"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中国大陆首次上市时间</a:t>
            </a:r>
            <a:r>
              <a:rPr lang="en-US" altLang="zh-CN"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altLang="zh-CN"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2023</a:t>
            </a:r>
            <a:r>
              <a:rPr lang="zh-CN" altLang="en-US"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年</a:t>
            </a:r>
            <a:r>
              <a:rPr lang="en-US" altLang="zh-CN"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10</a:t>
            </a:r>
            <a:r>
              <a:rPr lang="zh-CN" altLang="en-US"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月</a:t>
            </a:r>
            <a:r>
              <a:rPr lang="en-US" altLang="zh-CN"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19</a:t>
            </a:r>
            <a:r>
              <a:rPr lang="zh-CN" altLang="en-US"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日</a:t>
            </a:r>
          </a:p>
          <a:p>
            <a:pPr marL="1421765" indent="-1258570" algn="just" eaLnBrk="0">
              <a:lnSpc>
                <a:spcPct val="150000"/>
              </a:lnSpc>
              <a:spcBef>
                <a:spcPts val="600"/>
              </a:spcBef>
            </a:pPr>
            <a:r>
              <a:rPr lang="en-US" altLang="zh-CN" sz="1800" b="1"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目前大陆地区同通用名药品的上市</a:t>
            </a:r>
            <a:r>
              <a:rPr lang="zh-CN" altLang="en-US" sz="1800" b="1"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情况</a:t>
            </a:r>
            <a:r>
              <a:rPr lang="en-US" altLang="zh-CN" sz="1800" b="1"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kern="0" spc="-6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无</a:t>
            </a:r>
            <a:endParaRPr lang="zh-CN" altLang="en-US" sz="1800" dirty="0">
              <a:latin typeface="微软雅黑" panose="020B0503020204020204" pitchFamily="34" charset="-122"/>
              <a:ea typeface="微软雅黑" panose="020B0503020204020204" pitchFamily="34" charset="-122"/>
            </a:endParaRPr>
          </a:p>
          <a:p>
            <a:pPr marL="1421765" indent="-1258570" algn="just" rtl="0" eaLnBrk="0">
              <a:lnSpc>
                <a:spcPct val="150000"/>
              </a:lnSpc>
              <a:spcBef>
                <a:spcPts val="600"/>
              </a:spcBef>
            </a:pPr>
            <a:r>
              <a:rPr lang="en-US" altLang="zh-CN"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全球首个上市国家</a:t>
            </a:r>
            <a:r>
              <a:rPr lang="en-US" altLang="zh-CN"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地区</a:t>
            </a:r>
            <a:r>
              <a:rPr lang="en-US" altLang="zh-CN" b="1"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kern="0" spc="-3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中国</a:t>
            </a:r>
          </a:p>
          <a:p>
            <a:pPr marL="182245" algn="just" rtl="0" eaLnBrk="0">
              <a:lnSpc>
                <a:spcPct val="150000"/>
              </a:lnSpc>
              <a:spcBef>
                <a:spcPts val="600"/>
              </a:spcBef>
            </a:pPr>
            <a:r>
              <a:rPr sz="1800" b="1"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sz="1800" b="1" kern="0" spc="-15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是否OTC</a:t>
            </a:r>
            <a:r>
              <a:rPr sz="1800" b="1"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sz="1800" b="1"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1800" kern="0" spc="-1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否</a:t>
            </a:r>
            <a:endParaRPr sz="1800" dirty="0">
              <a:latin typeface="微软雅黑" panose="020B0503020204020204" pitchFamily="34" charset="-122"/>
              <a:ea typeface="微软雅黑" panose="020B0503020204020204" pitchFamily="34" charset="-122"/>
              <a:cs typeface="微软雅黑" panose="020B0503020204020204" charset="-122"/>
            </a:endParaRPr>
          </a:p>
        </p:txBody>
      </p:sp>
      <p:sp>
        <p:nvSpPr>
          <p:cNvPr id="62" name="textbox 62"/>
          <p:cNvSpPr/>
          <p:nvPr/>
        </p:nvSpPr>
        <p:spPr>
          <a:xfrm>
            <a:off x="4798359" y="182417"/>
            <a:ext cx="3262033" cy="502919"/>
          </a:xfrm>
          <a:prstGeom prst="rect">
            <a:avLst/>
          </a:prstGeom>
          <a:noFill/>
          <a:ln w="0" cap="flat">
            <a:noFill/>
            <a:prstDash val="solid"/>
            <a:miter lim="0"/>
          </a:ln>
        </p:spPr>
        <p:txBody>
          <a:bodyPr vert="horz" wrap="square" lIns="0" tIns="0" rIns="0" bIns="0"/>
          <a:lstStyle/>
          <a:p>
            <a:pPr algn="ctr" rtl="0" eaLnBrk="0">
              <a:lnSpc>
                <a:spcPct val="81000"/>
              </a:lnSpc>
            </a:pPr>
            <a:endParaRPr sz="100" dirty="0">
              <a:latin typeface="Arial" panose="020B0604020202020204"/>
              <a:ea typeface="Arial" panose="020B0604020202020204"/>
              <a:cs typeface="Arial" panose="020B0604020202020204"/>
            </a:endParaRPr>
          </a:p>
          <a:p>
            <a:pPr marL="12700" algn="ctr" rtl="0" eaLnBrk="0">
              <a:lnSpc>
                <a:spcPct val="98000"/>
              </a:lnSpc>
            </a:pPr>
            <a:r>
              <a:rPr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1.1</a:t>
            </a:r>
            <a:r>
              <a:rPr lang="en-US"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4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药品基本信息</a:t>
            </a:r>
            <a:endParaRPr sz="3200" dirty="0">
              <a:latin typeface="微软雅黑" panose="020B0503020204020204" charset="-122"/>
              <a:ea typeface="微软雅黑" panose="020B0503020204020204" charset="-122"/>
              <a:cs typeface="微软雅黑" panose="020B0503020204020204" charset="-122"/>
            </a:endParaRPr>
          </a:p>
        </p:txBody>
      </p:sp>
      <p:grpSp>
        <p:nvGrpSpPr>
          <p:cNvPr id="5" name="组合 4"/>
          <p:cNvGrpSpPr/>
          <p:nvPr/>
        </p:nvGrpSpPr>
        <p:grpSpPr>
          <a:xfrm>
            <a:off x="9048115" y="886460"/>
            <a:ext cx="3714115" cy="5904230"/>
            <a:chOff x="14249" y="1396"/>
            <a:chExt cx="5849" cy="9298"/>
          </a:xfrm>
        </p:grpSpPr>
        <p:pic>
          <p:nvPicPr>
            <p:cNvPr id="3" name="图片 2" descr="通络明目药盒"/>
            <p:cNvPicPr>
              <a:picLocks noChangeAspect="1"/>
            </p:cNvPicPr>
            <p:nvPr/>
          </p:nvPicPr>
          <p:blipFill>
            <a:blip r:embed="rId3"/>
            <a:stretch>
              <a:fillRect/>
            </a:stretch>
          </p:blipFill>
          <p:spPr>
            <a:xfrm>
              <a:off x="14249" y="6794"/>
              <a:ext cx="5849" cy="3900"/>
            </a:xfrm>
            <a:prstGeom prst="rect">
              <a:avLst/>
            </a:prstGeom>
          </p:spPr>
        </p:pic>
        <p:pic>
          <p:nvPicPr>
            <p:cNvPr id="4" name="图片 3"/>
            <p:cNvPicPr>
              <a:picLocks noChangeAspect="1"/>
            </p:cNvPicPr>
            <p:nvPr/>
          </p:nvPicPr>
          <p:blipFill>
            <a:blip r:embed="rId4"/>
            <a:srcRect l="21830" t="26524" r="19048" b="18393"/>
            <a:stretch>
              <a:fillRect/>
            </a:stretch>
          </p:blipFill>
          <p:spPr>
            <a:xfrm>
              <a:off x="14888" y="1396"/>
              <a:ext cx="4336" cy="571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table 68"/>
          <p:cNvGraphicFramePr>
            <a:graphicFrameLocks noGrp="1"/>
          </p:cNvGraphicFramePr>
          <p:nvPr>
            <p:extLst>
              <p:ext uri="{D42A27DB-BD31-4B8C-83A1-F6EECF244321}">
                <p14:modId xmlns:p14="http://schemas.microsoft.com/office/powerpoint/2010/main" val="4119683962"/>
              </p:ext>
            </p:extLst>
          </p:nvPr>
        </p:nvGraphicFramePr>
        <p:xfrm>
          <a:off x="757238" y="2910471"/>
          <a:ext cx="11344275" cy="861060"/>
        </p:xfrm>
        <a:graphic>
          <a:graphicData uri="http://schemas.openxmlformats.org/drawingml/2006/table">
            <a:tbl>
              <a:tblPr/>
              <a:tblGrid>
                <a:gridCol w="11344275">
                  <a:extLst>
                    <a:ext uri="{9D8B030D-6E8A-4147-A177-3AD203B41FA5}">
                      <a16:colId xmlns:a16="http://schemas.microsoft.com/office/drawing/2014/main" val="20000"/>
                    </a:ext>
                  </a:extLst>
                </a:gridCol>
              </a:tblGrid>
              <a:tr h="861060">
                <a:tc>
                  <a:txBody>
                    <a:bodyPr/>
                    <a:lstStyle/>
                    <a:p>
                      <a:pPr marL="393700" marR="0" lvl="0" indent="-285750" algn="just" defTabSz="914400" rtl="0" eaLnBrk="0" fontAlgn="auto" latinLnBrk="0" hangingPunct="1">
                        <a:lnSpc>
                          <a:spcPct val="120000"/>
                        </a:lnSpc>
                        <a:spcBef>
                          <a:spcPts val="0"/>
                        </a:spcBef>
                        <a:spcAft>
                          <a:spcPts val="0"/>
                        </a:spcAft>
                        <a:buClrTx/>
                        <a:buSzTx/>
                        <a:buFont typeface="Arial" panose="020B0604020202020204" pitchFamily="34" charset="0"/>
                        <a:buChar char="•"/>
                        <a:defRPr/>
                      </a:pPr>
                      <a:r>
                        <a:rPr lang="zh-CN" altLang="en-US"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证型空白：</a:t>
                      </a:r>
                      <a:r>
                        <a:rPr lang="zh-CN" altLang="en-US" sz="1800" b="1" kern="0" spc="0" dirty="0">
                          <a:solidFill>
                            <a:srgbClr val="FF0000"/>
                          </a:solidFill>
                          <a:latin typeface="微软雅黑" panose="020B0503020204020204" charset="-122"/>
                          <a:ea typeface="微软雅黑" panose="020B0503020204020204" charset="-122"/>
                          <a:cs typeface="微软雅黑" panose="020B0503020204020204" charset="-122"/>
                        </a:rPr>
                        <a:t>填补糖尿病视网膜病变“气阴两虚、血瘀络阻”证型的空白，</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该证型人群最多，占比</a:t>
                      </a:r>
                      <a:r>
                        <a:rPr lang="en-US" altLang="zh-CN" sz="1800" b="1" kern="0" spc="0" dirty="0">
                          <a:solidFill>
                            <a:srgbClr val="FF0000"/>
                          </a:solidFill>
                          <a:latin typeface="微软雅黑" panose="020B0503020204020204" charset="-122"/>
                          <a:ea typeface="微软雅黑" panose="020B0503020204020204" charset="-122"/>
                          <a:cs typeface="微软雅黑" panose="020B0503020204020204" charset="-122"/>
                        </a:rPr>
                        <a:t>40.5%</a:t>
                      </a:r>
                      <a:r>
                        <a:rPr lang="en-US" altLang="zh-CN" sz="1800" b="0" kern="0" spc="0" baseline="30000" dirty="0">
                          <a:solidFill>
                            <a:schemeClr val="tx1"/>
                          </a:solidFill>
                          <a:latin typeface="微软雅黑" panose="020B0503020204020204" charset="-122"/>
                          <a:ea typeface="微软雅黑" panose="020B0503020204020204" charset="-122"/>
                          <a:cs typeface="微软雅黑" panose="020B0503020204020204" charset="-122"/>
                        </a:rPr>
                        <a:t>3</a:t>
                      </a:r>
                      <a:endParaRPr lang="zh-CN" altLang="en-US" sz="1800" b="0" kern="0" spc="0" dirty="0">
                        <a:solidFill>
                          <a:schemeClr val="tx1"/>
                        </a:solidFill>
                        <a:latin typeface="微软雅黑" panose="020B0503020204020204" charset="-122"/>
                        <a:ea typeface="微软雅黑" panose="020B0503020204020204" charset="-122"/>
                        <a:cs typeface="微软雅黑" panose="020B0503020204020204" charset="-122"/>
                      </a:endParaRPr>
                    </a:p>
                    <a:p>
                      <a:pPr marL="393700" indent="-285750" algn="just" rtl="0" eaLnBrk="0">
                        <a:lnSpc>
                          <a:spcPct val="120000"/>
                        </a:lnSpc>
                        <a:spcBef>
                          <a:spcPts val="0"/>
                        </a:spcBef>
                        <a:buFont typeface="Arial" panose="020B0604020202020204" pitchFamily="34" charset="0"/>
                        <a:buChar char="•"/>
                      </a:pPr>
                      <a:r>
                        <a:rPr lang="zh-CN" altLang="en-US"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治疗局限：</a:t>
                      </a:r>
                      <a:r>
                        <a:rPr lang="zh-CN" altLang="en-US" sz="1800" kern="0" dirty="0">
                          <a:latin typeface="微软雅黑" panose="020B0503020204020204" charset="-122"/>
                          <a:ea typeface="微软雅黑" panose="020B0503020204020204" charset="-122"/>
                          <a:cs typeface="微软雅黑" panose="020B0503020204020204" charset="-122"/>
                        </a:rPr>
                        <a:t>糖尿病视网膜病变</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口服西药匮乏，部分药物副反应严重</a:t>
                      </a:r>
                      <a:r>
                        <a:rPr lang="en-US" altLang="zh-CN" sz="18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；局部用药长期使用易造成不良反应</a:t>
                      </a:r>
                      <a:r>
                        <a:rPr lang="en-US" altLang="zh-CN" sz="1800" kern="0" spc="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5</a:t>
                      </a:r>
                      <a:endPar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2" name="table 72"/>
          <p:cNvGraphicFramePr>
            <a:graphicFrameLocks noGrp="1"/>
          </p:cNvGraphicFramePr>
          <p:nvPr>
            <p:extLst>
              <p:ext uri="{D42A27DB-BD31-4B8C-83A1-F6EECF244321}">
                <p14:modId xmlns:p14="http://schemas.microsoft.com/office/powerpoint/2010/main" val="1708332624"/>
              </p:ext>
            </p:extLst>
          </p:nvPr>
        </p:nvGraphicFramePr>
        <p:xfrm>
          <a:off x="757238" y="1294319"/>
          <a:ext cx="11344275" cy="1084830"/>
        </p:xfrm>
        <a:graphic>
          <a:graphicData uri="http://schemas.openxmlformats.org/drawingml/2006/table">
            <a:tbl>
              <a:tblPr/>
              <a:tblGrid>
                <a:gridCol w="11344275">
                  <a:extLst>
                    <a:ext uri="{9D8B030D-6E8A-4147-A177-3AD203B41FA5}">
                      <a16:colId xmlns:a16="http://schemas.microsoft.com/office/drawing/2014/main" val="20000"/>
                    </a:ext>
                  </a:extLst>
                </a:gridCol>
              </a:tblGrid>
              <a:tr h="1084830">
                <a:tc>
                  <a:txBody>
                    <a:bodyPr/>
                    <a:lstStyle/>
                    <a:p>
                      <a:pPr algn="l" rtl="0" eaLnBrk="0">
                        <a:lnSpc>
                          <a:spcPct val="120000"/>
                        </a:lnSpc>
                      </a:pPr>
                      <a:endParaRPr sz="500" dirty="0">
                        <a:latin typeface="微软雅黑" panose="020B0503020204020204" pitchFamily="34" charset="-122"/>
                        <a:ea typeface="微软雅黑" panose="020B0503020204020204" pitchFamily="34" charset="-122"/>
                        <a:cs typeface="Arial" panose="020B0604020202020204"/>
                      </a:endParaRPr>
                    </a:p>
                    <a:p>
                      <a:pPr marL="394970" indent="-285750" algn="l" rtl="0" eaLnBrk="0">
                        <a:lnSpc>
                          <a:spcPct val="120000"/>
                        </a:lnSpc>
                        <a:spcBef>
                          <a:spcPts val="5"/>
                        </a:spcBef>
                        <a:buFont typeface="Arial" panose="020B0604020202020204" pitchFamily="34" charset="0"/>
                        <a:buChar char="•"/>
                      </a:pPr>
                      <a:r>
                        <a:rPr lang="zh-CN" altLang="en-US" sz="1800" b="1" kern="0" dirty="0">
                          <a:solidFill>
                            <a:schemeClr val="tx1"/>
                          </a:solidFill>
                          <a:latin typeface="微软雅黑" panose="020B0503020204020204" pitchFamily="34" charset="-122"/>
                          <a:ea typeface="微软雅黑" panose="020B0503020204020204" pitchFamily="34" charset="-122"/>
                          <a:cs typeface="Arial" panose="020B0604020202020204"/>
                        </a:rPr>
                        <a:t>流行病学：</a:t>
                      </a:r>
                      <a:r>
                        <a:rPr sz="1800" kern="0" dirty="0" err="1">
                          <a:latin typeface="微软雅黑" panose="020B0503020204020204" pitchFamily="34" charset="-122"/>
                          <a:ea typeface="微软雅黑" panose="020B0503020204020204" pitchFamily="34" charset="-122"/>
                          <a:cs typeface="微软雅黑" panose="020B0503020204020204" charset="-122"/>
                        </a:rPr>
                        <a:t>我国糖尿病患者</a:t>
                      </a:r>
                      <a:r>
                        <a:rPr lang="zh-CN" altLang="en-US" sz="1800" kern="0" dirty="0">
                          <a:latin typeface="微软雅黑" panose="020B0503020204020204" pitchFamily="34" charset="-122"/>
                          <a:ea typeface="微软雅黑" panose="020B0503020204020204" pitchFamily="34" charset="-122"/>
                          <a:cs typeface="微软雅黑" panose="020B0503020204020204" charset="-122"/>
                        </a:rPr>
                        <a:t>超</a:t>
                      </a:r>
                      <a:r>
                        <a:rPr lang="en-US" altLang="zh-CN" sz="1800" b="1" kern="0" dirty="0">
                          <a:solidFill>
                            <a:srgbClr val="FF0000"/>
                          </a:solidFill>
                          <a:latin typeface="微软雅黑" panose="020B0503020204020204" pitchFamily="34" charset="-122"/>
                          <a:ea typeface="微软雅黑" panose="020B0503020204020204" pitchFamily="34" charset="-122"/>
                          <a:cs typeface="微软雅黑" panose="020B0503020204020204" charset="-122"/>
                        </a:rPr>
                        <a:t>1.4</a:t>
                      </a:r>
                      <a:r>
                        <a:rPr lang="zh-CN" altLang="en-US" sz="1800" b="1" kern="0" dirty="0">
                          <a:solidFill>
                            <a:srgbClr val="FF0000"/>
                          </a:solidFill>
                          <a:latin typeface="微软雅黑" panose="020B0503020204020204" pitchFamily="34" charset="-122"/>
                          <a:ea typeface="微软雅黑" panose="020B0503020204020204" pitchFamily="34" charset="-122"/>
                          <a:cs typeface="微软雅黑" panose="020B0503020204020204" charset="-122"/>
                        </a:rPr>
                        <a:t>亿</a:t>
                      </a:r>
                      <a:r>
                        <a:rPr lang="zh-CN" altLang="en-US" sz="1800" kern="0" dirty="0">
                          <a:latin typeface="微软雅黑" panose="020B0503020204020204" pitchFamily="34" charset="-122"/>
                          <a:ea typeface="微软雅黑" panose="020B0503020204020204" pitchFamily="34" charset="-122"/>
                          <a:cs typeface="微软雅黑" panose="020B0503020204020204" charset="-122"/>
                        </a:rPr>
                        <a:t>，其中糖尿病视网膜病变</a:t>
                      </a:r>
                      <a:r>
                        <a:rPr lang="zh-CN" altLang="en-US" sz="1800" kern="0" dirty="0">
                          <a:solidFill>
                            <a:schemeClr val="tx1"/>
                          </a:solidFill>
                          <a:latin typeface="微软雅黑" panose="020B0503020204020204" pitchFamily="34" charset="-122"/>
                          <a:ea typeface="微软雅黑" panose="020B0503020204020204" pitchFamily="34" charset="-122"/>
                          <a:cs typeface="微软雅黑" panose="020B0503020204020204" charset="-122"/>
                        </a:rPr>
                        <a:t>患病率为</a:t>
                      </a:r>
                      <a:r>
                        <a:rPr lang="en-US" altLang="zh-CN" sz="1800" b="1" kern="0" dirty="0">
                          <a:solidFill>
                            <a:srgbClr val="FF0000"/>
                          </a:solidFill>
                          <a:latin typeface="微软雅黑" panose="020B0503020204020204" pitchFamily="34" charset="-122"/>
                          <a:ea typeface="微软雅黑" panose="020B0503020204020204" pitchFamily="34" charset="-122"/>
                          <a:cs typeface="微软雅黑" panose="020B0503020204020204" charset="-122"/>
                        </a:rPr>
                        <a:t>22.4%</a:t>
                      </a:r>
                      <a:r>
                        <a:rPr kumimoji="0" lang="en-US" altLang="zh-CN" sz="1800" b="0" i="0" u="none" strike="noStrike" kern="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charset="-122"/>
                        </a:rPr>
                        <a:t>1</a:t>
                      </a:r>
                      <a:endParaRPr sz="1800" kern="0" dirty="0">
                        <a:solidFill>
                          <a:schemeClr val="tx1"/>
                        </a:solidFill>
                        <a:latin typeface="微软雅黑" panose="020B0503020204020204" pitchFamily="34" charset="-122"/>
                        <a:ea typeface="微软雅黑" panose="020B0503020204020204" pitchFamily="34" charset="-122"/>
                        <a:cs typeface="微软雅黑" panose="020B0503020204020204" charset="-122"/>
                      </a:endParaRPr>
                    </a:p>
                    <a:p>
                      <a:pPr marL="394970" indent="-285750" algn="l" rtl="0" eaLnBrk="0">
                        <a:lnSpc>
                          <a:spcPct val="120000"/>
                        </a:lnSpc>
                        <a:spcBef>
                          <a:spcPts val="5"/>
                        </a:spcBef>
                        <a:buFont typeface="Arial" panose="020B0604020202020204" pitchFamily="34" charset="0"/>
                        <a:buChar char="•"/>
                      </a:pPr>
                      <a:r>
                        <a:rPr sz="1800" b="1" kern="0" spc="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疾病特点</a:t>
                      </a:r>
                      <a:r>
                        <a:rPr sz="18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kern="0" dirty="0">
                          <a:latin typeface="微软雅黑" panose="020B0503020204020204" pitchFamily="34" charset="-122"/>
                          <a:ea typeface="微软雅黑" panose="020B0503020204020204" pitchFamily="34" charset="-122"/>
                          <a:cs typeface="微软雅黑" panose="020B0503020204020204" charset="-122"/>
                        </a:rPr>
                        <a:t>慢性致盲性眼病，</a:t>
                      </a:r>
                      <a:r>
                        <a:rPr lang="zh-CN" altLang="en-US"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患病率随糖尿病病程延长而增加，</a:t>
                      </a:r>
                      <a:r>
                        <a:rPr lang="zh-CN" altLang="en-US" sz="1800" kern="0" dirty="0">
                          <a:solidFill>
                            <a:schemeClr val="tx1"/>
                          </a:solidFill>
                          <a:latin typeface="微软雅黑" panose="020B0503020204020204" pitchFamily="34" charset="-122"/>
                          <a:ea typeface="微软雅黑" panose="020B0503020204020204" pitchFamily="34" charset="-122"/>
                          <a:cs typeface="微软雅黑" panose="020B0503020204020204" charset="-122"/>
                        </a:rPr>
                        <a:t>病程超过</a:t>
                      </a:r>
                      <a:r>
                        <a:rPr lang="en-US" altLang="zh-CN" sz="1800" kern="0" dirty="0">
                          <a:solidFill>
                            <a:schemeClr val="tx1"/>
                          </a:solidFill>
                          <a:latin typeface="微软雅黑" panose="020B0503020204020204" pitchFamily="34" charset="-122"/>
                          <a:ea typeface="微软雅黑" panose="020B0503020204020204" pitchFamily="34" charset="-122"/>
                          <a:cs typeface="微软雅黑" panose="020B0503020204020204" charset="-122"/>
                        </a:rPr>
                        <a:t>30</a:t>
                      </a:r>
                      <a:r>
                        <a:rPr lang="zh-CN" altLang="en-US" sz="1800" kern="0" dirty="0">
                          <a:solidFill>
                            <a:schemeClr val="tx1"/>
                          </a:solidFill>
                          <a:latin typeface="微软雅黑" panose="020B0503020204020204" pitchFamily="34" charset="-122"/>
                          <a:ea typeface="微软雅黑" panose="020B0503020204020204" pitchFamily="34" charset="-122"/>
                          <a:cs typeface="微软雅黑" panose="020B0503020204020204" charset="-122"/>
                        </a:rPr>
                        <a:t>年者患病率达到</a:t>
                      </a:r>
                      <a:r>
                        <a:rPr lang="en-US" altLang="zh-CN" sz="1800" b="0" kern="0" dirty="0">
                          <a:solidFill>
                            <a:schemeClr val="tx1"/>
                          </a:solidFill>
                          <a:latin typeface="微软雅黑" panose="020B0503020204020204" pitchFamily="34" charset="-122"/>
                          <a:ea typeface="微软雅黑" panose="020B0503020204020204" pitchFamily="34" charset="-122"/>
                          <a:cs typeface="微软雅黑" panose="020B0503020204020204" charset="-122"/>
                        </a:rPr>
                        <a:t>63.0%</a:t>
                      </a:r>
                      <a:r>
                        <a:rPr lang="en-US" altLang="zh-CN" sz="1800" b="0" kern="0" baseline="30000" dirty="0">
                          <a:solidFill>
                            <a:schemeClr val="tx1"/>
                          </a:solidFill>
                          <a:latin typeface="微软雅黑" panose="020B0503020204020204" pitchFamily="34" charset="-122"/>
                          <a:ea typeface="微软雅黑" panose="020B0503020204020204" pitchFamily="34" charset="-122"/>
                          <a:cs typeface="微软雅黑" panose="020B0503020204020204" charset="-122"/>
                        </a:rPr>
                        <a:t>1</a:t>
                      </a:r>
                      <a:r>
                        <a:rPr lang="zh-CN" altLang="en-US"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，是成人</a:t>
                      </a:r>
                      <a:endParaRPr lang="en-US" altLang="zh-CN"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endParaRPr>
                    </a:p>
                    <a:p>
                      <a:pPr marL="109220" indent="0" algn="l" rtl="0" eaLnBrk="0">
                        <a:lnSpc>
                          <a:spcPct val="120000"/>
                        </a:lnSpc>
                        <a:spcBef>
                          <a:spcPts val="5"/>
                        </a:spcBef>
                        <a:buFont typeface="Arial" panose="020B0604020202020204" pitchFamily="34" charset="0"/>
                        <a:buNone/>
                      </a:pPr>
                      <a:r>
                        <a:rPr lang="en-US" altLang="zh-CN"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视力损伤和失明</a:t>
                      </a:r>
                      <a:r>
                        <a:rPr lang="zh-CN" altLang="en-US"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主要原因，早期诊断、</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有效治疗</a:t>
                      </a:r>
                      <a:r>
                        <a:rPr lang="zh-CN" altLang="en-US"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可延缓病变进展、减少视力丧失</a:t>
                      </a:r>
                      <a:r>
                        <a:rPr lang="en-US" altLang="zh-CN" sz="1800" b="0" kern="0" spc="0" baseline="30000" dirty="0">
                          <a:solidFill>
                            <a:schemeClr val="tx1"/>
                          </a:solidFill>
                          <a:latin typeface="微软雅黑" panose="020B0503020204020204" pitchFamily="34" charset="-122"/>
                          <a:ea typeface="微软雅黑" panose="020B0503020204020204" pitchFamily="34" charset="-122"/>
                          <a:cs typeface="微软雅黑" panose="020B0503020204020204" charset="-122"/>
                        </a:rPr>
                        <a:t>2</a:t>
                      </a:r>
                      <a:endParaRPr lang="zh-CN" sz="1800" b="1" kern="0" spc="0" dirty="0">
                        <a:solidFill>
                          <a:srgbClr val="FF0000">
                            <a:alpha val="100000"/>
                          </a:srgbClr>
                        </a:solidFill>
                        <a:highlight>
                          <a:srgbClr val="FFFF00"/>
                        </a:highlight>
                        <a:latin typeface="微软雅黑" panose="020B0503020204020204" pitchFamily="34" charset="-122"/>
                        <a:ea typeface="微软雅黑" panose="020B0503020204020204" pitchFamily="34" charset="-122"/>
                        <a:cs typeface="微软雅黑" panose="020B0503020204020204" charset="-122"/>
                      </a:endParaRPr>
                    </a:p>
                  </a:txBody>
                  <a:tcPr marL="0" marR="0" marT="0" marB="0">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4" name="textbox 74"/>
          <p:cNvSpPr/>
          <p:nvPr/>
        </p:nvSpPr>
        <p:spPr>
          <a:xfrm>
            <a:off x="731903" y="5926136"/>
            <a:ext cx="11344275" cy="852612"/>
          </a:xfrm>
          <a:prstGeom prst="rect">
            <a:avLst/>
          </a:prstGeom>
          <a:noFill/>
          <a:ln w="0" cap="flat">
            <a:noFill/>
            <a:prstDash val="solid"/>
            <a:miter lim="0"/>
          </a:ln>
        </p:spPr>
        <p:txBody>
          <a:bodyPr vert="horz" wrap="square" lIns="0" tIns="0" rIns="0" bIns="0"/>
          <a:lstStyle/>
          <a:p>
            <a:pPr marL="12700" algn="l" rtl="0" eaLnBrk="0">
              <a:lnSpc>
                <a:spcPts val="1120"/>
              </a:lnSpc>
            </a:pP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a:t>
            </a:r>
            <a:r>
              <a:rPr sz="9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我国糖尿病视网膜病变临床诊疗指南</a:t>
            </a:r>
            <a:r>
              <a:rPr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(2022年)</a:t>
            </a:r>
            <a:r>
              <a:rPr 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 </a:t>
            </a:r>
            <a:r>
              <a:rPr sz="9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基于循证医学修订</a:t>
            </a:r>
            <a:r>
              <a:rPr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[J].</a:t>
            </a:r>
            <a:r>
              <a:rPr 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9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中华医学会眼科学分会眼底病学组</a:t>
            </a:r>
            <a:r>
              <a:rPr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9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中国医师协会眼科医师分会眼底病学组</a:t>
            </a:r>
            <a:r>
              <a:rPr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中华眼底病杂志</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mn-ea"/>
                <a:sym typeface="+mn-lt"/>
              </a:rPr>
              <a:t> . 2023</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39</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2</a:t>
            </a:r>
            <a:r>
              <a:rPr lang="zh-CN" altLang="en-US" sz="900" dirty="0">
                <a:latin typeface="微软雅黑" panose="020B0503020204020204" pitchFamily="34" charset="-122"/>
                <a:ea typeface="微软雅黑" panose="020B0503020204020204" pitchFamily="34" charset="-122"/>
                <a:cs typeface="+mn-ea"/>
                <a:sym typeface="+mn-lt"/>
              </a:rPr>
              <a:t>）：</a:t>
            </a:r>
            <a:r>
              <a:rPr lang="en-US" altLang="zh-CN" sz="900" dirty="0">
                <a:latin typeface="微软雅黑" panose="020B0503020204020204" pitchFamily="34" charset="-122"/>
                <a:ea typeface="微软雅黑" panose="020B0503020204020204" pitchFamily="34" charset="-122"/>
                <a:cs typeface="+mn-ea"/>
                <a:sym typeface="+mn-lt"/>
              </a:rPr>
              <a:t>99-124 </a:t>
            </a:r>
            <a:endPar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2700" eaLnBrk="0">
              <a:lnSpc>
                <a:spcPts val="1120"/>
              </a:lnSpc>
            </a:pP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a:t>
            </a:r>
            <a:r>
              <a:rPr lang="zh-CN" altLang="en-US" sz="900" dirty="0">
                <a:latin typeface="微软雅黑" panose="020B0503020204020204" pitchFamily="34" charset="-122"/>
                <a:ea typeface="微软雅黑" panose="020B0503020204020204" pitchFamily="34" charset="-122"/>
                <a:cs typeface="微软雅黑" panose="020B0503020204020204" charset="-122"/>
              </a:rPr>
              <a:t>糖尿病相关眼病防治多学科中国专家共识</a:t>
            </a:r>
            <a:r>
              <a:rPr lang="en-US" altLang="zh-CN" sz="900" dirty="0">
                <a:latin typeface="微软雅黑" panose="020B0503020204020204" pitchFamily="34" charset="-122"/>
                <a:ea typeface="微软雅黑" panose="020B0503020204020204" pitchFamily="34" charset="-122"/>
                <a:cs typeface="微软雅黑" panose="020B0503020204020204" charset="-122"/>
              </a:rPr>
              <a:t>(2021</a:t>
            </a:r>
            <a:r>
              <a:rPr lang="zh-CN" altLang="en-US" sz="900" dirty="0">
                <a:latin typeface="微软雅黑" panose="020B0503020204020204" pitchFamily="34" charset="-122"/>
                <a:ea typeface="微软雅黑" panose="020B0503020204020204" pitchFamily="34" charset="-122"/>
                <a:cs typeface="微软雅黑" panose="020B0503020204020204" charset="-122"/>
              </a:rPr>
              <a:t>年版</a:t>
            </a:r>
            <a:r>
              <a:rPr lang="en-US" altLang="zh-CN"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[J].</a:t>
            </a:r>
            <a:r>
              <a:rPr lang="zh-CN" altLang="en-US" sz="900" dirty="0">
                <a:latin typeface="微软雅黑" panose="020B0503020204020204" pitchFamily="34" charset="-122"/>
                <a:ea typeface="微软雅黑" panose="020B0503020204020204" pitchFamily="34" charset="-122"/>
                <a:cs typeface="微软雅黑" panose="020B0503020204020204" charset="-122"/>
              </a:rPr>
              <a:t>中华医学会糖尿病学分会视网膜病变学组</a:t>
            </a:r>
            <a:r>
              <a:rPr lang="en-US" altLang="zh-CN" sz="900" dirty="0">
                <a:latin typeface="微软雅黑" panose="020B0503020204020204" pitchFamily="34" charset="-122"/>
                <a:ea typeface="微软雅黑" panose="020B0503020204020204" pitchFamily="34" charset="-122"/>
                <a:cs typeface="微软雅黑" panose="020B0503020204020204" charset="-122"/>
              </a:rPr>
              <a:t>;</a:t>
            </a:r>
            <a:r>
              <a:rPr lang="zh-CN" altLang="en-US" sz="900" dirty="0">
                <a:latin typeface="微软雅黑" panose="020B0503020204020204" pitchFamily="34" charset="-122"/>
                <a:ea typeface="微软雅黑" panose="020B0503020204020204" pitchFamily="34" charset="-122"/>
                <a:cs typeface="微软雅黑" panose="020B0503020204020204" charset="-122"/>
              </a:rPr>
              <a:t>中华糖尿病杂志 </a:t>
            </a:r>
            <a:r>
              <a:rPr lang="en-US" altLang="zh-CN" sz="900" dirty="0">
                <a:latin typeface="微软雅黑" panose="020B0503020204020204" pitchFamily="34" charset="-122"/>
                <a:ea typeface="微软雅黑" panose="020B0503020204020204" pitchFamily="34" charset="-122"/>
                <a:cs typeface="微软雅黑" panose="020B0503020204020204" charset="-122"/>
              </a:rPr>
              <a:t>2021</a:t>
            </a:r>
            <a:r>
              <a:rPr lang="zh-CN" altLang="en-US"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微软雅黑" panose="020B0503020204020204" charset="-122"/>
              </a:rPr>
              <a:t>13 (11 )</a:t>
            </a:r>
            <a:r>
              <a:rPr lang="zh-CN" altLang="en-US"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微软雅黑" panose="020B0503020204020204" charset="-122"/>
              </a:rPr>
              <a:t>1026-1042</a:t>
            </a:r>
            <a:endPar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2700" eaLnBrk="0">
              <a:lnSpc>
                <a:spcPts val="1120"/>
              </a:lnSpc>
            </a:pP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基于现代文献分析的糖尿病视网膜病变中医证型及证素分布探讨，广州中医药大学学报，</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2023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年</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月第</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40</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卷第</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期：</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761-768</a:t>
            </a:r>
            <a:endParaRPr lang="en-US" altLang="zh-CN" sz="900" dirty="0">
              <a:latin typeface="微软雅黑" panose="020B0503020204020204" pitchFamily="34" charset="-122"/>
              <a:ea typeface="微软雅黑" panose="020B0503020204020204" pitchFamily="34" charset="-122"/>
              <a:cs typeface="微软雅黑" panose="020B0503020204020204" charset="-122"/>
            </a:endParaRPr>
          </a:p>
          <a:p>
            <a:pPr marL="12700" algn="l" rtl="0" eaLnBrk="0">
              <a:lnSpc>
                <a:spcPts val="1120"/>
              </a:lnSpc>
            </a:pP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[4]</a:t>
            </a:r>
            <a:r>
              <a:rPr lang="zh-CN" altLang="en-US"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国家药监局关于修订羟苯磺酸钙口服制剂说明书的公告，</a:t>
            </a: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https://www.nmpa.gov.cn/xxgk/ggtg/ypggtg/ypshmshxdgg/20240407151141153.html</a:t>
            </a:r>
            <a:endParaRPr lang="en-US" altLang="zh-CN" sz="900" dirty="0">
              <a:latin typeface="微软雅黑" panose="020B0503020204020204" pitchFamily="34" charset="-122"/>
              <a:ea typeface="微软雅黑" panose="020B0503020204020204" pitchFamily="34" charset="-122"/>
              <a:cs typeface="微软雅黑" panose="020B0503020204020204" charset="-122"/>
            </a:endParaRPr>
          </a:p>
          <a:p>
            <a:pPr marL="12700" algn="l" rtl="0" eaLnBrk="0">
              <a:lnSpc>
                <a:spcPts val="1120"/>
              </a:lnSpc>
            </a:pPr>
            <a:r>
              <a:rPr lang="en-US" altLang="zh-CN" sz="900" dirty="0">
                <a:latin typeface="微软雅黑" panose="020B0503020204020204" pitchFamily="34" charset="-122"/>
                <a:ea typeface="微软雅黑" panose="020B0503020204020204" pitchFamily="34" charset="-122"/>
                <a:cs typeface="微软雅黑" panose="020B0503020204020204" charset="-122"/>
              </a:rPr>
              <a:t>[5]</a:t>
            </a:r>
            <a:r>
              <a:rPr lang="zh-CN" altLang="en-US" sz="900" dirty="0">
                <a:latin typeface="微软雅黑" panose="020B0503020204020204" pitchFamily="34" charset="-122"/>
                <a:ea typeface="微软雅黑" panose="020B0503020204020204" pitchFamily="34" charset="-122"/>
                <a:cs typeface="微软雅黑" panose="020B0503020204020204" charset="-122"/>
              </a:rPr>
              <a:t>孔维文，任进</a:t>
            </a:r>
            <a:r>
              <a:rPr lang="en-US" altLang="zh-CN" sz="900" dirty="0">
                <a:latin typeface="微软雅黑" panose="020B0503020204020204" pitchFamily="34" charset="-122"/>
                <a:ea typeface="微软雅黑" panose="020B0503020204020204" pitchFamily="34" charset="-122"/>
                <a:cs typeface="微软雅黑" panose="020B0503020204020204" charset="-122"/>
              </a:rPr>
              <a:t>.</a:t>
            </a:r>
            <a:r>
              <a:rPr lang="zh-CN" altLang="en-US" sz="900" dirty="0">
                <a:latin typeface="微软雅黑" panose="020B0503020204020204" pitchFamily="34" charset="-122"/>
                <a:ea typeface="微软雅黑" panose="020B0503020204020204" pitchFamily="34" charset="-122"/>
                <a:cs typeface="微软雅黑" panose="020B0503020204020204" charset="-122"/>
              </a:rPr>
              <a:t>糖尿病视网膜病变治疗的现状与前景</a:t>
            </a:r>
            <a:r>
              <a:rPr lang="en-US" altLang="zh-CN" sz="900" dirty="0">
                <a:latin typeface="微软雅黑" panose="020B0503020204020204" pitchFamily="34" charset="-122"/>
                <a:ea typeface="微软雅黑" panose="020B0503020204020204" pitchFamily="34" charset="-122"/>
                <a:cs typeface="微软雅黑" panose="020B0503020204020204" charset="-122"/>
              </a:rPr>
              <a:t>[J].</a:t>
            </a:r>
            <a:r>
              <a:rPr lang="zh-CN" altLang="en-US" sz="900" dirty="0">
                <a:latin typeface="微软雅黑" panose="020B0503020204020204" pitchFamily="34" charset="-122"/>
                <a:ea typeface="微软雅黑" panose="020B0503020204020204" pitchFamily="34" charset="-122"/>
                <a:cs typeface="微软雅黑" panose="020B0503020204020204" charset="-122"/>
              </a:rPr>
              <a:t>药学学报，</a:t>
            </a:r>
            <a:r>
              <a:rPr lang="en-US" altLang="zh-CN" sz="900" dirty="0">
                <a:latin typeface="微软雅黑" panose="020B0503020204020204" pitchFamily="34" charset="-122"/>
                <a:ea typeface="微软雅黑" panose="020B0503020204020204" pitchFamily="34" charset="-122"/>
                <a:cs typeface="微软雅黑" panose="020B0503020204020204" charset="-122"/>
              </a:rPr>
              <a:t>2022</a:t>
            </a:r>
            <a:r>
              <a:rPr lang="zh-CN" altLang="en-US"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微软雅黑" panose="020B0503020204020204" charset="-122"/>
              </a:rPr>
              <a:t>57</a:t>
            </a:r>
            <a:r>
              <a:rPr lang="zh-CN" altLang="en-US"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微软雅黑" panose="020B0503020204020204" charset="-122"/>
              </a:rPr>
              <a:t>2</a:t>
            </a:r>
            <a:r>
              <a:rPr lang="zh-CN" altLang="en-US" sz="900" dirty="0">
                <a:latin typeface="微软雅黑" panose="020B0503020204020204" pitchFamily="34" charset="-122"/>
                <a:ea typeface="微软雅黑" panose="020B0503020204020204" pitchFamily="34" charset="-122"/>
                <a:cs typeface="微软雅黑" panose="020B0503020204020204" charset="-122"/>
              </a:rPr>
              <a:t>）：</a:t>
            </a:r>
            <a:r>
              <a:rPr lang="en-US" altLang="zh-CN" sz="900" dirty="0">
                <a:latin typeface="微软雅黑" panose="020B0503020204020204" pitchFamily="34" charset="-122"/>
                <a:ea typeface="微软雅黑" panose="020B0503020204020204" pitchFamily="34" charset="-122"/>
                <a:cs typeface="微软雅黑" panose="020B0503020204020204" charset="-122"/>
              </a:rPr>
              <a:t>287-295.</a:t>
            </a:r>
          </a:p>
          <a:p>
            <a:pPr marL="12700" algn="l" rtl="0" eaLnBrk="0">
              <a:lnSpc>
                <a:spcPts val="1120"/>
              </a:lnSpc>
            </a:pPr>
            <a:r>
              <a:rPr lang="en-US" altLang="zh-CN" sz="900" dirty="0">
                <a:latin typeface="微软雅黑" panose="020B0503020204020204" pitchFamily="34" charset="-122"/>
                <a:ea typeface="微软雅黑" panose="020B0503020204020204" pitchFamily="34" charset="-122"/>
                <a:cs typeface="微软雅黑" panose="020B0503020204020204" charset="-122"/>
              </a:rPr>
              <a:t>[6]</a:t>
            </a:r>
            <a:r>
              <a:rPr lang="zh-CN" altLang="en-US" sz="900" dirty="0">
                <a:latin typeface="微软雅黑" panose="020B0503020204020204" pitchFamily="34" charset="-122"/>
                <a:ea typeface="微软雅黑" panose="020B0503020204020204" pitchFamily="34" charset="-122"/>
                <a:cs typeface="微软雅黑" panose="020B0503020204020204" charset="-122"/>
              </a:rPr>
              <a:t>米内网</a:t>
            </a:r>
            <a:r>
              <a:rPr lang="en-US" altLang="zh-CN" sz="900" dirty="0">
                <a:latin typeface="微软雅黑" panose="020B0503020204020204" pitchFamily="34" charset="-122"/>
                <a:ea typeface="微软雅黑" panose="020B0503020204020204" pitchFamily="34" charset="-122"/>
                <a:cs typeface="微软雅黑" panose="020B0503020204020204" charset="-122"/>
              </a:rPr>
              <a:t>2023</a:t>
            </a:r>
            <a:r>
              <a:rPr lang="zh-CN" altLang="en-US" sz="900" dirty="0">
                <a:latin typeface="微软雅黑" panose="020B0503020204020204" pitchFamily="34" charset="-122"/>
                <a:ea typeface="微软雅黑" panose="020B0503020204020204" pitchFamily="34" charset="-122"/>
                <a:cs typeface="微软雅黑" panose="020B0503020204020204" charset="-122"/>
              </a:rPr>
              <a:t>数据</a:t>
            </a:r>
            <a:endParaRPr lang="en-US" altLang="zh-CN" sz="900" dirty="0">
              <a:latin typeface="微软雅黑" panose="020B0503020204020204" pitchFamily="34" charset="-122"/>
              <a:ea typeface="微软雅黑" panose="020B0503020204020204" pitchFamily="34" charset="-122"/>
              <a:cs typeface="微软雅黑" panose="020B0503020204020204" charset="-122"/>
            </a:endParaRPr>
          </a:p>
        </p:txBody>
      </p:sp>
      <p:sp>
        <p:nvSpPr>
          <p:cNvPr id="78" name="textbox 78"/>
          <p:cNvSpPr/>
          <p:nvPr/>
        </p:nvSpPr>
        <p:spPr>
          <a:xfrm>
            <a:off x="4795946" y="182417"/>
            <a:ext cx="3266859" cy="502919"/>
          </a:xfrm>
          <a:prstGeom prst="rect">
            <a:avLst/>
          </a:prstGeom>
          <a:noFill/>
          <a:ln w="0" cap="flat">
            <a:noFill/>
            <a:prstDash val="solid"/>
            <a:miter lim="0"/>
          </a:ln>
        </p:spPr>
        <p:txBody>
          <a:bodyPr vert="horz" wrap="square" lIns="0" tIns="0" rIns="0" bIns="0"/>
          <a:lstStyle/>
          <a:p>
            <a:pPr algn="ctr" rtl="0" eaLnBrk="0">
              <a:lnSpc>
                <a:spcPct val="81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ctr" rtl="0" eaLnBrk="0">
              <a:lnSpc>
                <a:spcPct val="98000"/>
              </a:lnSpc>
            </a:pPr>
            <a:r>
              <a:rPr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1.2</a:t>
            </a:r>
            <a:r>
              <a:rPr lang="en-US"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3200" b="1" kern="0" spc="-4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药品基本信息</a:t>
            </a:r>
            <a:endParaRPr sz="3200" dirty="0">
              <a:latin typeface="微软雅黑" panose="020B0503020204020204" pitchFamily="34" charset="-122"/>
              <a:ea typeface="微软雅黑" panose="020B0503020204020204" pitchFamily="34" charset="-122"/>
              <a:cs typeface="微软雅黑" panose="020B0503020204020204" charset="-122"/>
            </a:endParaRPr>
          </a:p>
        </p:txBody>
      </p:sp>
      <p:sp>
        <p:nvSpPr>
          <p:cNvPr id="82" name="textbox 82"/>
          <p:cNvSpPr/>
          <p:nvPr/>
        </p:nvSpPr>
        <p:spPr>
          <a:xfrm>
            <a:off x="999234" y="2506357"/>
            <a:ext cx="2801540" cy="381634"/>
          </a:xfrm>
          <a:prstGeom prst="rect">
            <a:avLst/>
          </a:prstGeom>
          <a:noFill/>
          <a:ln w="0" cap="flat">
            <a:noFill/>
            <a:prstDash val="solid"/>
            <a:miter lim="0"/>
          </a:ln>
        </p:spPr>
        <p:txBody>
          <a:bodyPr vert="horz" wrap="square" lIns="0" tIns="0" rIns="0" bIns="0"/>
          <a:lstStyle/>
          <a:p>
            <a:pPr algn="l" rtl="0" eaLnBrk="0">
              <a:lnSpc>
                <a:spcPct val="89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未满足治疗需求</a:t>
            </a:r>
            <a:r>
              <a:rPr lang="en-US" altLang="zh-CN" sz="2400" b="1" kern="0" spc="-10" baseline="3000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3-5</a:t>
            </a:r>
            <a:endParaRPr sz="2400" dirty="0">
              <a:latin typeface="微软雅黑" panose="020B0503020204020204" pitchFamily="34" charset="-122"/>
              <a:ea typeface="微软雅黑" panose="020B0503020204020204" pitchFamily="34" charset="-122"/>
              <a:cs typeface="微软雅黑" panose="020B0503020204020204" charset="-122"/>
            </a:endParaRPr>
          </a:p>
        </p:txBody>
      </p:sp>
      <p:sp>
        <p:nvSpPr>
          <p:cNvPr id="84" name="textbox 84"/>
          <p:cNvSpPr/>
          <p:nvPr/>
        </p:nvSpPr>
        <p:spPr>
          <a:xfrm>
            <a:off x="999234" y="3952864"/>
            <a:ext cx="2174662" cy="380365"/>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参照药品建议</a:t>
            </a:r>
            <a:r>
              <a:rPr lang="en-US" altLang="zh-CN" sz="2400" b="1" kern="0" spc="-10" baseline="3000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6</a:t>
            </a:r>
            <a:endParaRPr sz="2400" dirty="0">
              <a:latin typeface="微软雅黑" panose="020B0503020204020204" pitchFamily="34" charset="-122"/>
              <a:ea typeface="微软雅黑" panose="020B0503020204020204" pitchFamily="34" charset="-122"/>
              <a:cs typeface="微软雅黑" panose="020B0503020204020204" charset="-122"/>
            </a:endParaRPr>
          </a:p>
        </p:txBody>
      </p:sp>
      <p:sp>
        <p:nvSpPr>
          <p:cNvPr id="86" name="textbox 86"/>
          <p:cNvSpPr/>
          <p:nvPr/>
        </p:nvSpPr>
        <p:spPr>
          <a:xfrm>
            <a:off x="999234" y="906522"/>
            <a:ext cx="2240103" cy="381634"/>
          </a:xfrm>
          <a:prstGeom prst="rect">
            <a:avLst/>
          </a:prstGeom>
          <a:noFill/>
          <a:ln w="0" cap="flat">
            <a:noFill/>
            <a:prstDash val="solid"/>
            <a:miter lim="0"/>
          </a:ln>
        </p:spPr>
        <p:txBody>
          <a:bodyPr vert="horz" wrap="square" lIns="0" tIns="0" rIns="0" bIns="0"/>
          <a:lstStyle/>
          <a:p>
            <a:pPr algn="l" rtl="0" eaLnBrk="0">
              <a:lnSpc>
                <a:spcPct val="93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97000"/>
              </a:lnSpc>
            </a:pPr>
            <a:r>
              <a:rPr sz="2400" b="1" kern="0" spc="-1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疾病基本情况</a:t>
            </a:r>
            <a:r>
              <a:rPr lang="en-US" altLang="zh-CN" sz="2400" b="1" kern="0" spc="-10" baseline="30000" dirty="0">
                <a:solidFill>
                  <a:srgbClr val="0070C0">
                    <a:alpha val="100000"/>
                  </a:srgbClr>
                </a:solidFill>
                <a:latin typeface="微软雅黑" panose="020B0503020204020204" pitchFamily="34" charset="-122"/>
                <a:ea typeface="微软雅黑" panose="020B0503020204020204" pitchFamily="34" charset="-122"/>
                <a:cs typeface="微软雅黑" panose="020B0503020204020204" charset="-122"/>
              </a:rPr>
              <a:t>1-2</a:t>
            </a:r>
            <a:endParaRPr sz="2400" dirty="0">
              <a:latin typeface="微软雅黑" panose="020B0503020204020204" pitchFamily="34" charset="-122"/>
              <a:ea typeface="微软雅黑" panose="020B0503020204020204" pitchFamily="34" charset="-122"/>
              <a:cs typeface="微软雅黑" panose="020B0503020204020204" charset="-122"/>
            </a:endParaRPr>
          </a:p>
        </p:txBody>
      </p:sp>
      <p:graphicFrame>
        <p:nvGraphicFramePr>
          <p:cNvPr id="2" name="table 70"/>
          <p:cNvGraphicFramePr>
            <a:graphicFrameLocks noGrp="1"/>
          </p:cNvGraphicFramePr>
          <p:nvPr>
            <p:extLst>
              <p:ext uri="{D42A27DB-BD31-4B8C-83A1-F6EECF244321}">
                <p14:modId xmlns:p14="http://schemas.microsoft.com/office/powerpoint/2010/main" val="1051472283"/>
              </p:ext>
            </p:extLst>
          </p:nvPr>
        </p:nvGraphicFramePr>
        <p:xfrm>
          <a:off x="757238" y="4343366"/>
          <a:ext cx="11344275" cy="1444076"/>
        </p:xfrm>
        <a:graphic>
          <a:graphicData uri="http://schemas.openxmlformats.org/drawingml/2006/table">
            <a:tbl>
              <a:tblPr/>
              <a:tblGrid>
                <a:gridCol w="11344275">
                  <a:extLst>
                    <a:ext uri="{9D8B030D-6E8A-4147-A177-3AD203B41FA5}">
                      <a16:colId xmlns:a16="http://schemas.microsoft.com/office/drawing/2014/main" val="20000"/>
                    </a:ext>
                  </a:extLst>
                </a:gridCol>
              </a:tblGrid>
              <a:tr h="1444076">
                <a:tc>
                  <a:txBody>
                    <a:bodyPr/>
                    <a:lstStyle/>
                    <a:p>
                      <a:pPr marL="97790" algn="just" rtl="0" eaLnBrk="0">
                        <a:lnSpc>
                          <a:spcPct val="120000"/>
                        </a:lnSpc>
                      </a:pPr>
                      <a:r>
                        <a:rPr lang="zh-CN" altLang="en-US" sz="20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双丹明目胶囊</a:t>
                      </a:r>
                      <a:endParaRPr lang="zh-CN" altLang="en-US" sz="2000" dirty="0">
                        <a:latin typeface="微软雅黑" panose="020B0503020204020204" pitchFamily="34" charset="-122"/>
                        <a:ea typeface="微软雅黑" panose="020B0503020204020204" pitchFamily="34" charset="-122"/>
                        <a:cs typeface="微软雅黑" panose="020B0503020204020204" charset="-122"/>
                      </a:endParaRPr>
                    </a:p>
                    <a:p>
                      <a:pPr marL="394970" indent="-285750" algn="just" rtl="0" eaLnBrk="0">
                        <a:lnSpc>
                          <a:spcPct val="120000"/>
                        </a:lnSpc>
                        <a:spcBef>
                          <a:spcPts val="0"/>
                        </a:spcBef>
                        <a:buFont typeface="Arial" panose="020B0604020202020204" pitchFamily="34" charset="0"/>
                        <a:buChar char="•"/>
                      </a:pPr>
                      <a:r>
                        <a:rPr lang="zh-CN" altLang="en-US" sz="18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应用广泛</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0" dirty="0">
                          <a:solidFill>
                            <a:srgbClr val="FF0000">
                              <a:alpha val="100000"/>
                            </a:srgbClr>
                          </a:solidFill>
                          <a:latin typeface="微软雅黑" panose="020B0503020204020204" pitchFamily="34" charset="-122"/>
                          <a:ea typeface="微软雅黑" panose="020B0503020204020204" pitchFamily="34" charset="-122"/>
                          <a:cs typeface="微软雅黑" panose="020B0503020204020204" charset="-122"/>
                        </a:rPr>
                        <a:t>双丹明目胶囊</a:t>
                      </a:r>
                      <a:r>
                        <a:rPr lang="zh-CN" altLang="en-US" sz="1800" b="0" kern="0" spc="0" dirty="0">
                          <a:solidFill>
                            <a:schemeClr val="tx1"/>
                          </a:solidFill>
                          <a:latin typeface="微软雅黑" panose="020B0503020204020204" pitchFamily="34" charset="-122"/>
                          <a:ea typeface="微软雅黑" panose="020B0503020204020204" pitchFamily="34" charset="-122"/>
                          <a:cs typeface="微软雅黑" panose="020B0503020204020204" charset="-122"/>
                        </a:rPr>
                        <a:t>是目录内适应症</a:t>
                      </a:r>
                      <a:r>
                        <a:rPr lang="zh-CN" altLang="en-US" sz="1800" b="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为</a:t>
                      </a:r>
                      <a:r>
                        <a:rPr lang="zh-CN" altLang="en-US" sz="1800" kern="0" dirty="0">
                          <a:latin typeface="微软雅黑" panose="020B0503020204020204" pitchFamily="34" charset="-122"/>
                          <a:ea typeface="微软雅黑" panose="020B0503020204020204" pitchFamily="34" charset="-122"/>
                          <a:cs typeface="微软雅黑" panose="020B0503020204020204" charset="-122"/>
                        </a:rPr>
                        <a:t>糖尿病视网膜病变</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临床应用最多中成药，中药市场份额</a:t>
                      </a:r>
                      <a:r>
                        <a:rPr lang="zh-CN" altLang="en-US" sz="1800" b="1" kern="0" spc="0" dirty="0">
                          <a:solidFill>
                            <a:srgbClr val="FF0000"/>
                          </a:solidFill>
                          <a:latin typeface="微软雅黑" panose="020B0503020204020204" pitchFamily="34" charset="-122"/>
                          <a:ea typeface="微软雅黑" panose="020B0503020204020204" pitchFamily="34" charset="-122"/>
                          <a:cs typeface="+mn-cs"/>
                        </a:rPr>
                        <a:t>第一</a:t>
                      </a:r>
                      <a:r>
                        <a:rPr lang="en-US" altLang="zh-CN" sz="1800" b="0" kern="0" spc="0" baseline="30000" dirty="0">
                          <a:solidFill>
                            <a:schemeClr val="tx1"/>
                          </a:solidFill>
                          <a:latin typeface="微软雅黑" panose="020B0503020204020204" pitchFamily="34" charset="-122"/>
                          <a:ea typeface="微软雅黑" panose="020B0503020204020204" pitchFamily="34" charset="-122"/>
                          <a:cs typeface="+mn-cs"/>
                        </a:rPr>
                        <a:t>6</a:t>
                      </a:r>
                      <a:endParaRPr lang="zh-CN" altLang="en-US" sz="1800" b="0" kern="0" spc="0" dirty="0">
                        <a:solidFill>
                          <a:schemeClr val="tx1"/>
                        </a:solidFill>
                        <a:latin typeface="微软雅黑" panose="020B0503020204020204" pitchFamily="34" charset="-122"/>
                        <a:ea typeface="微软雅黑" panose="020B0503020204020204" pitchFamily="34" charset="-122"/>
                        <a:cs typeface="+mn-cs"/>
                      </a:endParaRPr>
                    </a:p>
                    <a:p>
                      <a:pPr marL="171450" indent="-171450" algn="just" rtl="0" eaLnBrk="0">
                        <a:lnSpc>
                          <a:spcPct val="120000"/>
                        </a:lnSpc>
                        <a:buFont typeface="Arial" panose="020B0604020202020204" pitchFamily="34" charset="0"/>
                        <a:buChar char="•"/>
                      </a:pPr>
                      <a:endParaRPr lang="en-US" altLang="en-US" sz="100" dirty="0">
                        <a:latin typeface="微软雅黑" panose="020B0503020204020204" pitchFamily="34" charset="-122"/>
                        <a:ea typeface="微软雅黑" panose="020B0503020204020204" pitchFamily="34" charset="-122"/>
                      </a:endParaRPr>
                    </a:p>
                    <a:p>
                      <a:pPr marL="394970" indent="-285750" algn="just" rtl="0" eaLnBrk="0">
                        <a:lnSpc>
                          <a:spcPct val="120000"/>
                        </a:lnSpc>
                        <a:buFont typeface="Arial" panose="020B0604020202020204" pitchFamily="34" charset="0"/>
                        <a:buChar char="•"/>
                      </a:pPr>
                      <a:r>
                        <a:rPr lang="zh-CN" altLang="en-US" sz="1800" b="1"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组方相似</a:t>
                      </a:r>
                      <a:r>
                        <a:rPr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均由</a:t>
                      </a:r>
                      <a:r>
                        <a:rPr kumimoji="0" lang="en-US" altLang="zh-CN" sz="1800" b="1" i="0" u="none" strike="noStrike" kern="1200" cap="none" spc="0" normalizeH="0" baseline="0" noProof="0" dirty="0" err="1">
                          <a:ln>
                            <a:noFill/>
                          </a:ln>
                          <a:solidFill>
                            <a:srgbClr val="FF0000"/>
                          </a:solidFill>
                          <a:effectLst/>
                          <a:uLnTx/>
                          <a:uFillTx/>
                          <a:latin typeface="微软雅黑" panose="020B0503020204020204" pitchFamily="34" charset="-122"/>
                          <a:ea typeface="微软雅黑" panose="020B0503020204020204" pitchFamily="34" charset="-122"/>
                          <a:cs typeface="+mn-cs"/>
                        </a:rPr>
                        <a:t>二至丸</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加减化裁而成的</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大复方制剂，主要成分均为</a:t>
                      </a:r>
                      <a:r>
                        <a:rPr lang="zh-CN" altLang="en-US" sz="1800" b="1" kern="0" spc="0" dirty="0">
                          <a:solidFill>
                            <a:srgbClr val="FF0000"/>
                          </a:solidFill>
                          <a:latin typeface="微软雅黑" panose="020B0503020204020204" pitchFamily="34" charset="-122"/>
                          <a:ea typeface="微软雅黑" panose="020B0503020204020204" pitchFamily="34" charset="-122"/>
                          <a:cs typeface="+mn-cs"/>
                        </a:rPr>
                        <a:t>女贞子、墨旱莲和三七</a:t>
                      </a:r>
                      <a:endParaRPr lang="en-US" altLang="zh-CN" sz="1800" b="0" kern="0" spc="0" dirty="0">
                        <a:solidFill>
                          <a:srgbClr val="000000">
                            <a:alpha val="100000"/>
                          </a:srgbClr>
                        </a:solidFill>
                        <a:latin typeface="微软雅黑" panose="020B0503020204020204" pitchFamily="34" charset="-122"/>
                        <a:ea typeface="微软雅黑" panose="020B0503020204020204" pitchFamily="34" charset="-122"/>
                        <a:cs typeface="+mn-cs"/>
                      </a:endParaRPr>
                    </a:p>
                    <a:p>
                      <a:pPr marL="394970" marR="0" lvl="0" indent="-285750" algn="just" defTabSz="914400" rtl="0" eaLnBrk="0" fontAlgn="auto" latinLnBrk="0" hangingPunct="1">
                        <a:lnSpc>
                          <a:spcPct val="120000"/>
                        </a:lnSpc>
                        <a:spcBef>
                          <a:spcPts val="0"/>
                        </a:spcBef>
                        <a:spcAft>
                          <a:spcPts val="0"/>
                        </a:spcAft>
                        <a:buClrTx/>
                        <a:buSzTx/>
                        <a:buFont typeface="Arial" panose="020B0604020202020204" pitchFamily="34" charset="0"/>
                        <a:buChar char="•"/>
                        <a:defRPr/>
                      </a:pPr>
                      <a:r>
                        <a:rPr lang="zh-CN" altLang="en-US" sz="1800" b="1" kern="0" spc="0" dirty="0">
                          <a:solidFill>
                            <a:srgbClr val="000000">
                              <a:alpha val="100000"/>
                            </a:srgbClr>
                          </a:solidFill>
                          <a:latin typeface="微软雅黑" panose="020B0503020204020204" pitchFamily="34" charset="-122"/>
                          <a:ea typeface="微软雅黑" panose="020B0503020204020204" pitchFamily="34" charset="-122"/>
                          <a:cs typeface="+mn-cs"/>
                        </a:rPr>
                        <a:t>功效相似</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mn-cs"/>
                        </a:rPr>
                        <a:t>：均有滋补肝肾之阴作用，在目录内</a:t>
                      </a:r>
                      <a:r>
                        <a:rPr lang="zh-CN" altLang="en-US" sz="1800" kern="0" dirty="0">
                          <a:latin typeface="微软雅黑" panose="020B0503020204020204" pitchFamily="34" charset="-122"/>
                          <a:ea typeface="微软雅黑" panose="020B0503020204020204" pitchFamily="34" charset="-122"/>
                          <a:cs typeface="微软雅黑" panose="020B0503020204020204" charset="-122"/>
                        </a:rPr>
                        <a:t>糖尿病视网膜病变</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mn-cs"/>
                        </a:rPr>
                        <a:t>治疗药物中相似度最高</a:t>
                      </a:r>
                      <a:endPar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mn-cs"/>
                      </a:endParaRPr>
                    </a:p>
                  </a:txBody>
                  <a:tcPr marL="0" marR="0" marT="0" marB="0">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916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box 98"/>
          <p:cNvSpPr/>
          <p:nvPr/>
        </p:nvSpPr>
        <p:spPr>
          <a:xfrm>
            <a:off x="480711" y="1462215"/>
            <a:ext cx="5978159" cy="1577390"/>
          </a:xfrm>
          <a:prstGeom prst="rect">
            <a:avLst/>
          </a:prstGeom>
          <a:noFill/>
          <a:ln w="0" cap="flat">
            <a:noFill/>
            <a:prstDash val="solid"/>
            <a:miter lim="0"/>
          </a:ln>
        </p:spPr>
        <p:txBody>
          <a:bodyPr vert="horz" wrap="square" lIns="0" tIns="0" rIns="0" bIns="0"/>
          <a:lstStyle/>
          <a:p>
            <a:pPr algn="l" rtl="0" eaLnBrk="0">
              <a:spcBef>
                <a:spcPts val="600"/>
              </a:spcBef>
            </a:pPr>
            <a:endParaRPr sz="100" dirty="0">
              <a:latin typeface="Arial" panose="020B0604020202020204"/>
              <a:ea typeface="Arial" panose="020B0604020202020204"/>
              <a:cs typeface="Arial" panose="020B0604020202020204"/>
            </a:endParaRPr>
          </a:p>
          <a:p>
            <a:pPr indent="0" algn="l" rtl="0" eaLnBrk="0" fontAlgn="auto">
              <a:spcBef>
                <a:spcPts val="600"/>
              </a:spcBef>
            </a:pP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Ⅲ期临床研究</a:t>
            </a:r>
            <a:r>
              <a:rPr lang="en-US" altLang="zh-CN" sz="1800" b="1" kern="0" spc="-10" baseline="30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多中心、随机、双盲双模拟、</a:t>
            </a:r>
            <a:r>
              <a:rPr lang="zh-CN" altLang="en-US" sz="18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羟苯磺酸钙平行对照临床试验，</a:t>
            </a:r>
            <a:r>
              <a:rPr lang="zh-CN" altLang="en-US"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入组受试者</a:t>
            </a:r>
            <a:r>
              <a:rPr lang="en-US" altLang="zh-CN"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416</a:t>
            </a:r>
            <a:r>
              <a:rPr lang="zh-CN" altLang="en-US"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例（观察组</a:t>
            </a:r>
            <a:r>
              <a:rPr lang="en-US" altLang="zh-CN"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312</a:t>
            </a:r>
            <a:r>
              <a:rPr lang="zh-CN" altLang="en-US"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例， 对照组</a:t>
            </a:r>
            <a:r>
              <a:rPr lang="en-US" altLang="zh-CN"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104</a:t>
            </a:r>
            <a:r>
              <a:rPr lang="zh-CN" altLang="en-US"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例</a:t>
            </a:r>
            <a:r>
              <a:rPr lang="zh-CN" altLang="en-US" sz="18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），观察</a:t>
            </a:r>
            <a:r>
              <a:rPr lang="en-US" altLang="zh-CN" sz="18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12</a:t>
            </a:r>
            <a:r>
              <a:rPr lang="zh-CN" altLang="en-US" sz="18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周</a:t>
            </a:r>
            <a:endParaRPr sz="1100" dirty="0">
              <a:latin typeface="Arial" panose="020B0604020202020204"/>
              <a:ea typeface="Arial" panose="020B0604020202020204"/>
              <a:cs typeface="Arial" panose="020B0604020202020204"/>
            </a:endParaRPr>
          </a:p>
          <a:p>
            <a:pPr algn="l" rtl="0" eaLnBrk="0">
              <a:spcBef>
                <a:spcPts val="600"/>
              </a:spcBef>
            </a:pPr>
            <a:r>
              <a:rPr lang="zh-CN" altLang="en-US" sz="1800" b="1"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结果显示</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b="1" kern="0" spc="-10" dirty="0">
                <a:solidFill>
                  <a:srgbClr val="FF0000"/>
                </a:solidFill>
                <a:latin typeface="微软雅黑" panose="020B0503020204020204" charset="-122"/>
                <a:ea typeface="微软雅黑" panose="020B0503020204020204" charset="-122"/>
                <a:cs typeface="微软雅黑" panose="020B0503020204020204" charset="-122"/>
              </a:rPr>
              <a:t>通络明目胶囊安全性显著优于羟苯磺酸钙</a:t>
            </a:r>
            <a:r>
              <a:rPr lang="zh-CN" alt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8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羟苯磺酸钙</a:t>
            </a:r>
            <a:r>
              <a:rPr lang="zh-CN" altLang="en-US" sz="1800" kern="0" dirty="0">
                <a:latin typeface="微软雅黑" panose="020B0503020204020204" charset="-122"/>
                <a:ea typeface="微软雅黑" panose="020B0503020204020204" charset="-122"/>
                <a:cs typeface="微软雅黑" panose="020B0503020204020204" charset="-122"/>
              </a:rPr>
              <a:t>组发生不良反应</a:t>
            </a:r>
            <a:r>
              <a:rPr lang="en-US" altLang="zh-CN" sz="1800" kern="0" dirty="0">
                <a:latin typeface="微软雅黑" panose="020B0503020204020204" charset="-122"/>
                <a:ea typeface="微软雅黑" panose="020B0503020204020204" charset="-122"/>
                <a:cs typeface="微软雅黑" panose="020B0503020204020204" charset="-122"/>
              </a:rPr>
              <a:t>3.9%</a:t>
            </a:r>
            <a:r>
              <a:rPr lang="zh-CN" altLang="en-US" sz="1800" kern="0" dirty="0">
                <a:latin typeface="微软雅黑" panose="020B0503020204020204" charset="-122"/>
                <a:ea typeface="微软雅黑" panose="020B0503020204020204" charset="-122"/>
                <a:cs typeface="微软雅黑" panose="020B0503020204020204" charset="-122"/>
              </a:rPr>
              <a:t>，</a:t>
            </a:r>
            <a:r>
              <a:rPr lang="zh-CN" altLang="en-US" kern="0" dirty="0">
                <a:latin typeface="微软雅黑" panose="020B0503020204020204" charset="-122"/>
                <a:ea typeface="微软雅黑" panose="020B0503020204020204" charset="-122"/>
              </a:rPr>
              <a:t>通络明目</a:t>
            </a:r>
            <a:r>
              <a:rPr sz="1800" kern="0" dirty="0" err="1">
                <a:latin typeface="微软雅黑" panose="020B0503020204020204" charset="-122"/>
                <a:ea typeface="微软雅黑" panose="020B0503020204020204" charset="-122"/>
                <a:cs typeface="微软雅黑" panose="020B0503020204020204" charset="-122"/>
              </a:rPr>
              <a:t>组无不良反应发生</a:t>
            </a:r>
            <a:endParaRPr sz="1800" dirty="0">
              <a:latin typeface="微软雅黑" panose="020B0503020204020204" charset="-122"/>
              <a:ea typeface="微软雅黑" panose="020B0503020204020204" charset="-122"/>
              <a:cs typeface="微软雅黑" panose="020B0503020204020204" charset="-122"/>
            </a:endParaRPr>
          </a:p>
        </p:txBody>
      </p:sp>
      <p:grpSp>
        <p:nvGrpSpPr>
          <p:cNvPr id="26" name="group 26"/>
          <p:cNvGrpSpPr/>
          <p:nvPr/>
        </p:nvGrpSpPr>
        <p:grpSpPr>
          <a:xfrm rot="21600000">
            <a:off x="480655" y="858585"/>
            <a:ext cx="11996727" cy="533367"/>
            <a:chOff x="-12700" y="-12700"/>
            <a:chExt cx="11910693" cy="533367"/>
          </a:xfrm>
        </p:grpSpPr>
        <p:pic>
          <p:nvPicPr>
            <p:cNvPr id="100" name="picture 100"/>
            <p:cNvPicPr>
              <a:picLocks noChangeAspect="1"/>
            </p:cNvPicPr>
            <p:nvPr/>
          </p:nvPicPr>
          <p:blipFill>
            <a:blip r:embed="rId4"/>
            <a:stretch>
              <a:fillRect/>
            </a:stretch>
          </p:blipFill>
          <p:spPr>
            <a:xfrm>
              <a:off x="0" y="0"/>
              <a:ext cx="11884741" cy="520667"/>
            </a:xfrm>
            <a:prstGeom prst="rect">
              <a:avLst/>
            </a:prstGeom>
          </p:spPr>
        </p:pic>
        <p:sp>
          <p:nvSpPr>
            <p:cNvPr id="102" name="textbox 102"/>
            <p:cNvSpPr/>
            <p:nvPr/>
          </p:nvSpPr>
          <p:spPr>
            <a:xfrm>
              <a:off x="-12700" y="-12700"/>
              <a:ext cx="11910693" cy="533367"/>
            </a:xfrm>
            <a:prstGeom prst="rect">
              <a:avLst/>
            </a:prstGeom>
            <a:noFill/>
            <a:ln w="0" cap="flat">
              <a:noFill/>
              <a:prstDash val="solid"/>
              <a:miter lim="0"/>
            </a:ln>
          </p:spPr>
          <p:txBody>
            <a:bodyPr vert="horz" wrap="square" lIns="0" tIns="0" rIns="0" bIns="0" anchor="ctr"/>
            <a:lstStyle/>
            <a:p>
              <a:pPr algn="ctr" rtl="0" eaLnBrk="0">
                <a:lnSpc>
                  <a:spcPct val="92000"/>
                </a:lnSpc>
              </a:pPr>
              <a:r>
                <a:rPr lang="zh-CN" sz="2400" b="1" kern="0" spc="0" dirty="0">
                  <a:solidFill>
                    <a:srgbClr val="FFFF00">
                      <a:alpha val="100000"/>
                    </a:srgbClr>
                  </a:solidFill>
                  <a:latin typeface="微软雅黑" panose="020B0503020204020204" charset="-122"/>
                  <a:ea typeface="微软雅黑" panose="020B0503020204020204" charset="-122"/>
                  <a:cs typeface="微软雅黑" panose="020B0503020204020204" charset="-122"/>
                </a:rPr>
                <a:t>通络明目胶囊安全性</a:t>
              </a:r>
              <a:r>
                <a:rPr lang="zh-CN" altLang="en-US" sz="2400" b="1" kern="0" spc="0" dirty="0">
                  <a:solidFill>
                    <a:srgbClr val="FFFF00">
                      <a:alpha val="100000"/>
                    </a:srgbClr>
                  </a:solidFill>
                  <a:latin typeface="微软雅黑" panose="020B0503020204020204" charset="-122"/>
                  <a:ea typeface="微软雅黑" panose="020B0503020204020204" charset="-122"/>
                  <a:cs typeface="微软雅黑" panose="020B0503020204020204" charset="-122"/>
                </a:rPr>
                <a:t>好</a:t>
              </a:r>
              <a:endParaRPr sz="2400" dirty="0">
                <a:latin typeface="微软雅黑" panose="020B0503020204020204" charset="-122"/>
                <a:ea typeface="微软雅黑" panose="020B0503020204020204" charset="-122"/>
                <a:cs typeface="微软雅黑" panose="020B0503020204020204" charset="-122"/>
              </a:endParaRPr>
            </a:p>
          </p:txBody>
        </p:sp>
      </p:grpSp>
      <p:sp>
        <p:nvSpPr>
          <p:cNvPr id="106" name="textbox 106"/>
          <p:cNvSpPr/>
          <p:nvPr/>
        </p:nvSpPr>
        <p:spPr>
          <a:xfrm>
            <a:off x="451215" y="6480770"/>
            <a:ext cx="11367159" cy="297981"/>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ts val="1120"/>
              </a:lnSpc>
            </a:pPr>
            <a:r>
              <a:rPr lang="en-US" altLang="zh-CN" sz="900" kern="0" spc="8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a:t>
            </a:r>
            <a:r>
              <a:rPr sz="900" kern="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任君霞,王永争,刘晓飞等</a:t>
            </a:r>
            <a:r>
              <a:rPr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通络明目胶囊治疗糖尿病视网膜病变血瘀络阻、气阴两虚证随机、双盲、多中心Ⅲ期临床试验 [J]. 中国实验方剂学杂志, 2024, 30 (07): 170-178. DOI:10.13422/j.cnki.syfjx.20240895.</a:t>
            </a:r>
            <a:endParaRPr 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algn="l" rtl="0" eaLnBrk="0">
              <a:lnSpc>
                <a:spcPct val="83000"/>
              </a:lnSpc>
            </a:pPr>
            <a:endParaRPr lang="zh-CN" altLang="en-US"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ts val="1120"/>
              </a:lnSpc>
            </a:pPr>
            <a:r>
              <a:rPr lang="en-US" altLang="zh-CN" sz="9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a:t>
            </a:r>
            <a:r>
              <a:rPr lang="zh-CN" altLang="en-US" sz="9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通络明目胶囊说明书       </a:t>
            </a:r>
            <a:r>
              <a:rPr lang="en-US" altLang="zh-CN" sz="900" kern="0" spc="7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lang="zh-CN" altLang="en-US" sz="900" dirty="0">
                <a:latin typeface="微软雅黑" panose="020B0503020204020204" pitchFamily="34" charset="-122"/>
                <a:ea typeface="微软雅黑" panose="020B0503020204020204" pitchFamily="34" charset="-122"/>
                <a:cs typeface="微软雅黑" panose="020B0503020204020204" charset="-122"/>
              </a:rPr>
              <a:t>双丹明目胶囊说明书</a:t>
            </a:r>
          </a:p>
        </p:txBody>
      </p:sp>
      <p:sp>
        <p:nvSpPr>
          <p:cNvPr id="110" name="textbox 110"/>
          <p:cNvSpPr/>
          <p:nvPr/>
        </p:nvSpPr>
        <p:spPr>
          <a:xfrm>
            <a:off x="5392812" y="182417"/>
            <a:ext cx="2073126" cy="501015"/>
          </a:xfrm>
          <a:prstGeom prst="rect">
            <a:avLst/>
          </a:prstGeom>
          <a:noFill/>
          <a:ln w="0" cap="flat">
            <a:noFill/>
            <a:prstDash val="solid"/>
            <a:miter lim="0"/>
          </a:ln>
        </p:spPr>
        <p:txBody>
          <a:bodyPr vert="horz" wrap="square" lIns="0" tIns="0" rIns="0" bIns="0"/>
          <a:lstStyle/>
          <a:p>
            <a:pPr algn="ctr" rtl="0" eaLnBrk="0">
              <a:lnSpc>
                <a:spcPct val="68000"/>
              </a:lnSpc>
            </a:pPr>
            <a:endParaRPr sz="100" dirty="0">
              <a:latin typeface="Arial" panose="020B0604020202020204"/>
              <a:ea typeface="Arial" panose="020B0604020202020204"/>
              <a:cs typeface="Arial" panose="020B0604020202020204"/>
            </a:endParaRPr>
          </a:p>
          <a:p>
            <a:pPr marL="12700" algn="ctr" rtl="0" eaLnBrk="0">
              <a:lnSpc>
                <a:spcPct val="98000"/>
              </a:lnSpc>
            </a:pPr>
            <a:r>
              <a:rPr lang="en-US" altLang="zh-CN" sz="3200" b="1"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2 </a:t>
            </a:r>
            <a:r>
              <a:rPr sz="3200" b="1" kern="0" spc="-30" dirty="0" err="1">
                <a:latin typeface="微软雅黑" panose="020B0503020204020204" charset="-122"/>
                <a:ea typeface="微软雅黑" panose="020B0503020204020204" charset="-122"/>
                <a:cs typeface="微软雅黑" panose="020B0503020204020204" charset="-122"/>
              </a:rPr>
              <a:t>安全性</a:t>
            </a:r>
            <a:endParaRPr sz="3200" dirty="0">
              <a:latin typeface="微软雅黑" panose="020B0503020204020204" charset="-122"/>
              <a:ea typeface="微软雅黑" panose="020B0503020204020204" charset="-122"/>
              <a:cs typeface="微软雅黑" panose="020B0503020204020204" charset="-122"/>
            </a:endParaRPr>
          </a:p>
        </p:txBody>
      </p:sp>
      <p:graphicFrame>
        <p:nvGraphicFramePr>
          <p:cNvPr id="12" name="图表 11"/>
          <p:cNvGraphicFramePr/>
          <p:nvPr>
            <p:extLst>
              <p:ext uri="{D42A27DB-BD31-4B8C-83A1-F6EECF244321}">
                <p14:modId xmlns:p14="http://schemas.microsoft.com/office/powerpoint/2010/main" val="3174740455"/>
              </p:ext>
            </p:extLst>
          </p:nvPr>
        </p:nvGraphicFramePr>
        <p:xfrm>
          <a:off x="480655" y="3194680"/>
          <a:ext cx="5948720" cy="32137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表格 1">
            <a:extLst>
              <a:ext uri="{FF2B5EF4-FFF2-40B4-BE49-F238E27FC236}">
                <a16:creationId xmlns:a16="http://schemas.microsoft.com/office/drawing/2014/main" id="{ADDD1259-683D-BDB0-F061-8EEB427D97D2}"/>
              </a:ext>
            </a:extLst>
          </p:cNvPr>
          <p:cNvGraphicFramePr/>
          <p:nvPr>
            <p:custDataLst>
              <p:tags r:id="rId1"/>
            </p:custDataLst>
            <p:extLst>
              <p:ext uri="{D42A27DB-BD31-4B8C-83A1-F6EECF244321}">
                <p14:modId xmlns:p14="http://schemas.microsoft.com/office/powerpoint/2010/main" val="818613093"/>
              </p:ext>
            </p:extLst>
          </p:nvPr>
        </p:nvGraphicFramePr>
        <p:xfrm>
          <a:off x="6672954" y="3206870"/>
          <a:ext cx="5705140" cy="3213799"/>
        </p:xfrm>
        <a:graphic>
          <a:graphicData uri="http://schemas.openxmlformats.org/drawingml/2006/table">
            <a:tbl>
              <a:tblPr/>
              <a:tblGrid>
                <a:gridCol w="789132">
                  <a:extLst>
                    <a:ext uri="{9D8B030D-6E8A-4147-A177-3AD203B41FA5}">
                      <a16:colId xmlns:a16="http://schemas.microsoft.com/office/drawing/2014/main" val="20000"/>
                    </a:ext>
                  </a:extLst>
                </a:gridCol>
                <a:gridCol w="2702981">
                  <a:extLst>
                    <a:ext uri="{9D8B030D-6E8A-4147-A177-3AD203B41FA5}">
                      <a16:colId xmlns:a16="http://schemas.microsoft.com/office/drawing/2014/main" val="20001"/>
                    </a:ext>
                  </a:extLst>
                </a:gridCol>
                <a:gridCol w="2213027">
                  <a:extLst>
                    <a:ext uri="{9D8B030D-6E8A-4147-A177-3AD203B41FA5}">
                      <a16:colId xmlns:a16="http://schemas.microsoft.com/office/drawing/2014/main" val="20002"/>
                    </a:ext>
                  </a:extLst>
                </a:gridCol>
              </a:tblGrid>
              <a:tr h="259256">
                <a:tc>
                  <a:txBody>
                    <a:bodyPr/>
                    <a:lstStyle/>
                    <a:p>
                      <a:pPr indent="0" algn="ctr">
                        <a:buNone/>
                      </a:pPr>
                      <a:r>
                        <a:rPr lang="en-US" sz="1400" b="1" dirty="0" err="1">
                          <a:solidFill>
                            <a:schemeClr val="tx1"/>
                          </a:solidFill>
                          <a:latin typeface="微软雅黑" panose="020B0503020204020204" pitchFamily="34" charset="-122"/>
                          <a:ea typeface="微软雅黑" panose="020B0503020204020204" pitchFamily="34" charset="-122"/>
                        </a:rPr>
                        <a:t>说明书</a:t>
                      </a:r>
                      <a:endParaRPr lang="en-US" altLang="en-US" sz="1400" b="1"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chemeClr val="tx1"/>
                          </a:solidFill>
                          <a:latin typeface="微软雅黑" panose="020B0503020204020204" pitchFamily="34" charset="-122"/>
                          <a:ea typeface="微软雅黑" panose="020B0503020204020204" pitchFamily="34" charset="-122"/>
                        </a:rPr>
                        <a:t>通络明目胶囊</a:t>
                      </a:r>
                      <a:r>
                        <a:rPr kumimoji="0" lang="en-US" altLang="zh-CN" sz="1400" b="1" i="0" u="none" strike="noStrike" kern="0" cap="none" spc="-20" normalizeH="0" baseline="30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微软雅黑" panose="020B0503020204020204" charset="-122"/>
                        </a:rPr>
                        <a:t>2</a:t>
                      </a:r>
                      <a:endParaRPr lang="en-US" altLang="en-US" sz="1400" b="1"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indent="0" algn="ctr">
                        <a:buNone/>
                      </a:pPr>
                      <a:r>
                        <a:rPr lang="zh-CN" sz="1400" b="1" dirty="0">
                          <a:solidFill>
                            <a:schemeClr val="tx1"/>
                          </a:solidFill>
                          <a:latin typeface="微软雅黑" panose="020B0503020204020204" pitchFamily="34" charset="-122"/>
                          <a:ea typeface="微软雅黑" panose="020B0503020204020204" pitchFamily="34" charset="-122"/>
                        </a:rPr>
                        <a:t>双丹明目胶囊</a:t>
                      </a:r>
                      <a:r>
                        <a:rPr kumimoji="0" lang="en-US" altLang="zh-CN" sz="1400" b="1" i="0" u="none" strike="noStrike" kern="0" cap="none" spc="-20" normalizeH="0" baseline="30000" noProof="0" dirty="0">
                          <a:ln>
                            <a:noFill/>
                          </a:ln>
                          <a:solidFill>
                            <a:srgbClr val="000000">
                              <a:alpha val="100000"/>
                            </a:srgbClr>
                          </a:solidFill>
                          <a:effectLst/>
                          <a:uLnTx/>
                          <a:uFillTx/>
                          <a:latin typeface="微软雅黑" panose="020B0503020204020204" pitchFamily="34" charset="-122"/>
                          <a:ea typeface="微软雅黑" panose="020B0503020204020204" pitchFamily="34" charset="-122"/>
                          <a:cs typeface="微软雅黑" panose="020B0503020204020204" charset="-122"/>
                        </a:rPr>
                        <a:t>3</a:t>
                      </a:r>
                      <a:endParaRPr lang="en-US" altLang="en-US" sz="1400" b="1"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4633">
                <a:tc>
                  <a:txBody>
                    <a:bodyPr/>
                    <a:lstStyle/>
                    <a:p>
                      <a:pPr indent="0" algn="ctr">
                        <a:buNone/>
                      </a:pPr>
                      <a:r>
                        <a:rPr lang="en-US" sz="1400" b="1" dirty="0" err="1">
                          <a:solidFill>
                            <a:srgbClr val="000000"/>
                          </a:solidFill>
                          <a:latin typeface="微软雅黑" panose="020B0503020204020204" pitchFamily="34" charset="-122"/>
                          <a:ea typeface="微软雅黑" panose="020B0503020204020204" pitchFamily="34" charset="-122"/>
                        </a:rPr>
                        <a:t>不良反应</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临床试验期间，受试者用药后出现，轻度尿蛋白、尿红细胞等</a:t>
                      </a:r>
                      <a:endParaRPr lang="en-US"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尚不明确</a:t>
                      </a:r>
                      <a:endParaRPr lang="en-US"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256">
                <a:tc>
                  <a:txBody>
                    <a:bodyPr/>
                    <a:lstStyle/>
                    <a:p>
                      <a:pPr indent="0" algn="ctr">
                        <a:buNone/>
                      </a:pPr>
                      <a:r>
                        <a:rPr lang="en-US" sz="1400" b="1" dirty="0" err="1">
                          <a:solidFill>
                            <a:srgbClr val="000000"/>
                          </a:solidFill>
                          <a:latin typeface="微软雅黑" panose="020B0503020204020204" pitchFamily="34" charset="-122"/>
                          <a:ea typeface="微软雅黑" panose="020B0503020204020204" pitchFamily="34" charset="-122"/>
                        </a:rPr>
                        <a:t>禁忌症</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对本品及所含成份过敏者禁用</a:t>
                      </a:r>
                      <a:endParaRPr lang="en-US"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尚不明确</a:t>
                      </a:r>
                      <a:endParaRPr lang="en-US"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142556">
                <a:tc>
                  <a:txBody>
                    <a:bodyPr/>
                    <a:lstStyle/>
                    <a:p>
                      <a:pPr indent="0" algn="ctr">
                        <a:buNone/>
                      </a:pPr>
                      <a:r>
                        <a:rPr lang="en-US" sz="1400" b="1" dirty="0" err="1">
                          <a:solidFill>
                            <a:srgbClr val="000000"/>
                          </a:solidFill>
                          <a:latin typeface="微软雅黑" panose="020B0503020204020204" pitchFamily="34" charset="-122"/>
                          <a:ea typeface="微软雅黑" panose="020B0503020204020204" pitchFamily="34" charset="-122"/>
                        </a:rPr>
                        <a:t>注意事项</a:t>
                      </a:r>
                      <a:endParaRPr lang="en-US" altLang="en-US" sz="1400" b="1" dirty="0">
                        <a:solidFill>
                          <a:srgbClr val="000000"/>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1.眼底片状出血面积较大者不宜使用。</a:t>
                      </a:r>
                    </a:p>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2.服用本药期间仍需服用基础降糖药物，使血糖控制在较为正常或基本正常的水平并相对稳定。</a:t>
                      </a:r>
                    </a:p>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3.脾胃虚寒、脾肾阳虚伴有便溏、泄泻者慎用。</a:t>
                      </a:r>
                    </a:p>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4.忌食肥甘厚味，油腻食物。</a:t>
                      </a:r>
                    </a:p>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5.本品临床试验尚无超出说明书用法用量的有效性和安全性数据</a:t>
                      </a:r>
                      <a:r>
                        <a:rPr lang="zh-CN" altLang="en-US" sz="1200" b="0" dirty="0">
                          <a:solidFill>
                            <a:schemeClr val="tx1"/>
                          </a:solidFill>
                          <a:latin typeface="微软雅黑" panose="020B0503020204020204" pitchFamily="34" charset="-122"/>
                          <a:ea typeface="微软雅黑" panose="020B0503020204020204" pitchFamily="34" charset="-122"/>
                        </a:rPr>
                        <a:t>。</a:t>
                      </a:r>
                      <a:endParaRPr lang="zh-CN" sz="1200" b="0" dirty="0">
                        <a:solidFill>
                          <a:schemeClr val="tx1"/>
                        </a:solidFill>
                        <a:latin typeface="微软雅黑" panose="020B0503020204020204" pitchFamily="34" charset="-122"/>
                        <a:ea typeface="微软雅黑" panose="020B0503020204020204" pitchFamily="34" charset="-122"/>
                      </a:endParaRPr>
                    </a:p>
                    <a:p>
                      <a:pPr marL="107950" indent="0">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6.本品尚无用于孕妇、哺乳期妇女的有效性和安全性数据。</a:t>
                      </a:r>
                      <a:endParaRPr lang="en-US"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tc>
                  <a:txBody>
                    <a:bodyPr/>
                    <a:lstStyle/>
                    <a:p>
                      <a:pPr marL="107950" indent="0">
                        <a:lnSpc>
                          <a:spcPct val="150000"/>
                        </a:lnSpc>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1</a:t>
                      </a:r>
                      <a:r>
                        <a:rPr lang="en-US" altLang="zh-CN" sz="1200" b="0" dirty="0">
                          <a:solidFill>
                            <a:schemeClr val="tx1"/>
                          </a:solidFill>
                          <a:latin typeface="微软雅黑" panose="020B0503020204020204" pitchFamily="34" charset="-122"/>
                          <a:ea typeface="微软雅黑" panose="020B0503020204020204" pitchFamily="34" charset="-122"/>
                        </a:rPr>
                        <a:t>.</a:t>
                      </a:r>
                      <a:r>
                        <a:rPr lang="zh-CN" sz="1200" b="0" dirty="0">
                          <a:solidFill>
                            <a:schemeClr val="tx1"/>
                          </a:solidFill>
                          <a:latin typeface="微软雅黑" panose="020B0503020204020204" pitchFamily="34" charset="-122"/>
                          <a:ea typeface="微软雅黑" panose="020B0503020204020204" pitchFamily="34" charset="-122"/>
                        </a:rPr>
                        <a:t>临床试验期间个别病例服用药后出现红色丘疹、胃部不适、ALT轻度升高，无法判断与药物的关系。</a:t>
                      </a:r>
                    </a:p>
                    <a:p>
                      <a:pPr marL="107950" indent="0">
                        <a:lnSpc>
                          <a:spcPct val="150000"/>
                        </a:lnSpc>
                        <a:spcBef>
                          <a:spcPts val="200"/>
                        </a:spcBef>
                        <a:buNone/>
                      </a:pPr>
                      <a:r>
                        <a:rPr lang="zh-CN" sz="1200" b="0" dirty="0">
                          <a:solidFill>
                            <a:schemeClr val="tx1"/>
                          </a:solidFill>
                          <a:latin typeface="微软雅黑" panose="020B0503020204020204" pitchFamily="34" charset="-122"/>
                          <a:ea typeface="微软雅黑" panose="020B0503020204020204" pitchFamily="34" charset="-122"/>
                        </a:rPr>
                        <a:t>2</a:t>
                      </a:r>
                      <a:r>
                        <a:rPr lang="en-US" altLang="zh-CN" sz="1200" b="0" dirty="0">
                          <a:solidFill>
                            <a:schemeClr val="tx1"/>
                          </a:solidFill>
                          <a:latin typeface="微软雅黑" panose="020B0503020204020204" pitchFamily="34" charset="-122"/>
                          <a:ea typeface="微软雅黑" panose="020B0503020204020204" pitchFamily="34" charset="-122"/>
                        </a:rPr>
                        <a:t>.</a:t>
                      </a:r>
                      <a:r>
                        <a:rPr lang="zh-CN" sz="1200" b="0" dirty="0">
                          <a:solidFill>
                            <a:schemeClr val="tx1"/>
                          </a:solidFill>
                          <a:latin typeface="微软雅黑" panose="020B0503020204020204" pitchFamily="34" charset="-122"/>
                          <a:ea typeface="微软雅黑" panose="020B0503020204020204" pitchFamily="34" charset="-122"/>
                        </a:rPr>
                        <a:t>用本品治疗期间，应同时使用降糖药控制血糖，使血糖控制在较为正常或基本正常的水平并相对稳定。</a:t>
                      </a:r>
                      <a:endParaRPr lang="zh-CN" altLang="en-US" sz="1200" b="0" dirty="0">
                        <a:solidFill>
                          <a:schemeClr val="tx1"/>
                        </a:solidFill>
                        <a:latin typeface="微软雅黑" panose="020B0503020204020204" pitchFamily="34" charset="-122"/>
                        <a:ea typeface="微软雅黑" panose="020B0503020204020204" pitchFamily="34" charset="-122"/>
                      </a:endParaRPr>
                    </a:p>
                  </a:txBody>
                  <a:tcPr marL="12700" marR="12700" marT="12700" anchor="ctr">
                    <a:lnL w="12700" cap="flat" cmpd="sng" algn="ctr">
                      <a:solidFill>
                        <a:srgbClr val="3D87ED"/>
                      </a:solidFill>
                      <a:prstDash val="solid"/>
                      <a:round/>
                      <a:headEnd type="none" w="med" len="med"/>
                      <a:tailEnd type="none" w="med" len="med"/>
                    </a:lnL>
                    <a:lnR w="12700" cap="flat" cmpd="sng" algn="ctr">
                      <a:solidFill>
                        <a:srgbClr val="3D87ED"/>
                      </a:solidFill>
                      <a:prstDash val="solid"/>
                      <a:round/>
                      <a:headEnd type="none" w="med" len="med"/>
                      <a:tailEnd type="none" w="med" len="med"/>
                    </a:lnR>
                    <a:lnT w="12700" cap="flat" cmpd="sng" algn="ctr">
                      <a:solidFill>
                        <a:srgbClr val="3D87ED"/>
                      </a:solidFill>
                      <a:prstDash val="solid"/>
                      <a:round/>
                      <a:headEnd type="none" w="med" len="med"/>
                      <a:tailEnd type="none" w="med" len="med"/>
                    </a:lnT>
                    <a:lnB w="12700" cap="flat" cmpd="sng" algn="ctr">
                      <a:solidFill>
                        <a:srgbClr val="3D87E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textbox 122">
            <a:extLst>
              <a:ext uri="{FF2B5EF4-FFF2-40B4-BE49-F238E27FC236}">
                <a16:creationId xmlns:a16="http://schemas.microsoft.com/office/drawing/2014/main" id="{81A815C0-0C40-66F1-0272-8171B57E04B3}"/>
              </a:ext>
            </a:extLst>
          </p:cNvPr>
          <p:cNvSpPr/>
          <p:nvPr/>
        </p:nvSpPr>
        <p:spPr>
          <a:xfrm>
            <a:off x="6695921" y="1462215"/>
            <a:ext cx="5768113" cy="1339862"/>
          </a:xfrm>
          <a:prstGeom prst="rect">
            <a:avLst/>
          </a:prstGeom>
          <a:noFill/>
          <a:ln w="0" cap="flat">
            <a:noFill/>
            <a:prstDash val="solid"/>
            <a:miter lim="0"/>
          </a:ln>
        </p:spPr>
        <p:txBody>
          <a:bodyPr vert="horz" wrap="square" lIns="0" tIns="0" rIns="0" bIns="0"/>
          <a:lstStyle/>
          <a:p>
            <a:pPr algn="l" rtl="0" eaLnBrk="0">
              <a:spcBef>
                <a:spcPts val="600"/>
              </a:spcBef>
            </a:pPr>
            <a:endParaRPr sz="100" dirty="0">
              <a:latin typeface="微软雅黑" panose="020B0503020204020204" pitchFamily="34" charset="-122"/>
              <a:ea typeface="微软雅黑" panose="020B0503020204020204" pitchFamily="34" charset="-122"/>
              <a:cs typeface="Arial" panose="020B0604020202020204"/>
            </a:endParaRPr>
          </a:p>
          <a:p>
            <a:pPr algn="l" rtl="0" eaLnBrk="0">
              <a:lnSpc>
                <a:spcPts val="2500"/>
              </a:lnSpc>
              <a:spcBef>
                <a:spcPts val="600"/>
              </a:spcBef>
            </a:pPr>
            <a:r>
              <a:rPr b="1" kern="0" spc="-2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优势</a:t>
            </a:r>
            <a:r>
              <a:rPr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通络明目胶囊不良反应明确，</a:t>
            </a:r>
            <a:r>
              <a:rPr lang="zh-CN" altLang="en-US"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相关研究证实不</a:t>
            </a:r>
            <a:r>
              <a:rPr lang="zh-CN" altLang="en-US"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会对</a:t>
            </a:r>
            <a:endParaRPr lang="en-US" altLang="zh-CN"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2700" algn="l" rtl="0" eaLnBrk="0">
              <a:lnSpc>
                <a:spcPts val="2500"/>
              </a:lnSpc>
            </a:pPr>
            <a:r>
              <a:rPr lang="en-US" altLang="zh-CN"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患者肝功能产生影响</a:t>
            </a:r>
            <a:endParaRPr lang="en-US" altLang="zh-CN"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2700" algn="l" rtl="0" eaLnBrk="0"/>
            <a:endParaRPr lang="en-US" b="1" kern="0" spc="-5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algn="l" rtl="0" eaLnBrk="0"/>
            <a:r>
              <a:rPr b="1" kern="0" spc="-4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不足：</a:t>
            </a:r>
            <a:r>
              <a:rPr kern="0" spc="-4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新药上市，需要开展更多临床研究</a:t>
            </a:r>
            <a:endParaRPr dirty="0">
              <a:latin typeface="微软雅黑" panose="020B0503020204020204" pitchFamily="34" charset="-122"/>
              <a:ea typeface="微软雅黑" panose="020B0503020204020204" pitchFamily="34" charset="-122"/>
              <a:cs typeface="微软雅黑" panose="020B0503020204020204" charset="-122"/>
            </a:endParaRPr>
          </a:p>
        </p:txBody>
      </p:sp>
      <p:cxnSp>
        <p:nvCxnSpPr>
          <p:cNvPr id="4" name="直接连接符 3">
            <a:extLst>
              <a:ext uri="{FF2B5EF4-FFF2-40B4-BE49-F238E27FC236}">
                <a16:creationId xmlns:a16="http://schemas.microsoft.com/office/drawing/2014/main" id="{233F62D9-5A72-077C-806E-D72FD77FA8FA}"/>
              </a:ext>
            </a:extLst>
          </p:cNvPr>
          <p:cNvCxnSpPr>
            <a:cxnSpLocks/>
          </p:cNvCxnSpPr>
          <p:nvPr/>
        </p:nvCxnSpPr>
        <p:spPr>
          <a:xfrm>
            <a:off x="6548086" y="1629480"/>
            <a:ext cx="0" cy="4873450"/>
          </a:xfrm>
          <a:prstGeom prst="line">
            <a:avLst/>
          </a:prstGeom>
          <a:ln w="28575">
            <a:prstDash val="dashDot"/>
          </a:ln>
        </p:spPr>
        <p:style>
          <a:lnRef idx="2">
            <a:schemeClr val="accent1"/>
          </a:lnRef>
          <a:fillRef idx="0">
            <a:srgbClr val="FFFFFF"/>
          </a:fillRef>
          <a:effectRef idx="0">
            <a:srgbClr val="FFFFFF"/>
          </a:effectRef>
          <a:fontRef idx="minor">
            <a:schemeClr val="tx1"/>
          </a:fontRef>
        </p:style>
      </p:cxnSp>
    </p:spTree>
    <p:extLst>
      <p:ext uri="{BB962C8B-B14F-4D97-AF65-F5344CB8AC3E}">
        <p14:creationId xmlns:p14="http://schemas.microsoft.com/office/powerpoint/2010/main" val="141448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box 146"/>
          <p:cNvSpPr/>
          <p:nvPr/>
        </p:nvSpPr>
        <p:spPr>
          <a:xfrm>
            <a:off x="647190" y="1492225"/>
            <a:ext cx="11564371" cy="2119727"/>
          </a:xfrm>
          <a:prstGeom prst="rect">
            <a:avLst/>
          </a:prstGeom>
          <a:noFill/>
          <a:ln w="0" cap="flat">
            <a:noFill/>
            <a:prstDash val="solid"/>
            <a:miter lim="0"/>
          </a:ln>
        </p:spPr>
        <p:txBody>
          <a:bodyPr vert="horz" wrap="square" lIns="0" tIns="0" rIns="0" bIns="0"/>
          <a:lstStyle/>
          <a:p>
            <a:pPr marL="12700" indent="635" algn="l" rtl="0" eaLnBrk="0" fontAlgn="auto">
              <a:lnSpc>
                <a:spcPts val="2420"/>
              </a:lnSpc>
              <a:spcBef>
                <a:spcPts val="200"/>
              </a:spcBef>
            </a:pPr>
            <a:r>
              <a:rPr sz="1600" b="1"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试验设计</a:t>
            </a:r>
            <a:r>
              <a:rPr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多中心、随机、双盲双模拟、</a:t>
            </a:r>
            <a:r>
              <a:rPr lang="zh-CN" altLang="en-US"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羟苯磺酸钙平行对照临床试验，</a:t>
            </a:r>
            <a:r>
              <a:rPr lang="zh-CN" altLang="en-US"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入组</a:t>
            </a:r>
            <a:r>
              <a:rPr lang="en-US" alt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416</a:t>
            </a:r>
            <a:r>
              <a:rPr lang="zh-CN" altLang="en-US"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例（观察组</a:t>
            </a:r>
            <a:r>
              <a:rPr lang="en-US" altLang="zh-CN"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312</a:t>
            </a:r>
            <a:r>
              <a:rPr lang="zh-CN" altLang="en-US" sz="16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例，对照组</a:t>
            </a:r>
            <a:r>
              <a:rPr lang="en-US" altLang="zh-CN"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104</a:t>
            </a:r>
            <a:r>
              <a:rPr lang="zh-CN" altLang="en-US" sz="16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例</a:t>
            </a:r>
            <a:r>
              <a:rPr lang="zh-CN" altLang="en-US"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），观察</a:t>
            </a:r>
            <a:r>
              <a:rPr lang="en-US" altLang="zh-CN"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12</a:t>
            </a:r>
            <a:r>
              <a:rPr lang="zh-CN" altLang="en-US"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周</a:t>
            </a:r>
            <a:endParaRPr lang="en-US" altLang="zh-CN" sz="160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12700" indent="635" algn="l" rtl="0" eaLnBrk="0" fontAlgn="auto">
              <a:lnSpc>
                <a:spcPts val="2420"/>
              </a:lnSpc>
              <a:spcBef>
                <a:spcPts val="200"/>
              </a:spcBef>
            </a:pPr>
            <a:r>
              <a:rPr lang="zh-CN" altLang="en-US" sz="16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试验结果</a:t>
            </a:r>
            <a:r>
              <a:rPr lang="zh-CN" altLang="en-US" sz="1600" b="1" kern="0" baseline="90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rPr>
              <a:t>总有效率</a:t>
            </a:r>
            <a:r>
              <a:rPr lang="zh-CN" altLang="en-US" sz="1600" b="1" kern="0" dirty="0">
                <a:latin typeface="微软雅黑" panose="020B0503020204020204" charset="-122"/>
                <a:ea typeface="微软雅黑" panose="020B0503020204020204" charset="-122"/>
                <a:cs typeface="微软雅黑" panose="020B0503020204020204" charset="-122"/>
              </a:rPr>
              <a:t>：</a:t>
            </a:r>
            <a:r>
              <a:rPr lang="zh-CN" altLang="en-US" sz="1600" kern="0" dirty="0">
                <a:latin typeface="微软雅黑" panose="020B0503020204020204" charset="-122"/>
                <a:ea typeface="微软雅黑" panose="020B0503020204020204" charset="-122"/>
                <a:cs typeface="微软雅黑" panose="020B0503020204020204" charset="-122"/>
              </a:rPr>
              <a:t>治疗糖尿病视网膜病变综合疗效总有效率高于</a:t>
            </a:r>
            <a:r>
              <a:rPr lang="zh-CN" altLang="en-US" sz="1600" kern="0" dirty="0">
                <a:latin typeface="微软雅黑" panose="020B0503020204020204" charset="-122"/>
                <a:ea typeface="微软雅黑" panose="020B0503020204020204" charset="-122"/>
              </a:rPr>
              <a:t>对照组</a:t>
            </a:r>
            <a:r>
              <a:rPr lang="en-US" altLang="zh-CN" sz="1600" kern="0" dirty="0">
                <a:latin typeface="微软雅黑" panose="020B0503020204020204" charset="-122"/>
                <a:ea typeface="微软雅黑" panose="020B0503020204020204" charset="-122"/>
              </a:rPr>
              <a:t>16.9%</a:t>
            </a:r>
            <a:r>
              <a:rPr lang="zh-CN" altLang="en-US" sz="1600" kern="0" dirty="0">
                <a:latin typeface="微软雅黑" panose="020B0503020204020204" charset="-122"/>
                <a:ea typeface="微软雅黑" panose="020B0503020204020204" charset="-122"/>
              </a:rPr>
              <a:t>，</a:t>
            </a: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rPr>
              <a:t>显著优于羟苯磺酸钙</a:t>
            </a:r>
            <a:r>
              <a:rPr lang="zh-CN" altLang="en-US" sz="1600" kern="0" dirty="0">
                <a:latin typeface="微软雅黑" panose="020B0503020204020204" charset="-122"/>
                <a:ea typeface="微软雅黑" panose="020B0503020204020204" charset="-122"/>
                <a:cs typeface="微软雅黑" panose="020B0503020204020204" charset="-122"/>
              </a:rPr>
              <a:t>（</a:t>
            </a:r>
            <a:r>
              <a:rPr lang="en-US" altLang="zh-CN" sz="1600" kern="0" dirty="0">
                <a:latin typeface="微软雅黑" panose="020B0503020204020204" charset="-122"/>
                <a:ea typeface="微软雅黑" panose="020B0503020204020204" charset="-122"/>
                <a:cs typeface="微软雅黑" panose="020B0503020204020204" charset="-122"/>
              </a:rPr>
              <a:t>P&lt;0.01</a:t>
            </a:r>
            <a:r>
              <a:rPr lang="zh-CN" altLang="en-US" sz="1600" kern="0" dirty="0">
                <a:latin typeface="微软雅黑" panose="020B0503020204020204" charset="-122"/>
                <a:ea typeface="微软雅黑" panose="020B0503020204020204" charset="-122"/>
                <a:cs typeface="微软雅黑" panose="020B0503020204020204" charset="-122"/>
              </a:rPr>
              <a:t>）</a:t>
            </a:r>
          </a:p>
          <a:p>
            <a:pPr marL="1213485" lvl="2" indent="-285750" eaLnBrk="0">
              <a:lnSpc>
                <a:spcPts val="2420"/>
              </a:lnSpc>
              <a:spcBef>
                <a:spcPts val="200"/>
              </a:spcBef>
              <a:buFont typeface="Wingdings" panose="05000000000000000000" pitchFamily="2" charset="2"/>
              <a:buChar char="Ø"/>
            </a:pPr>
            <a:r>
              <a:rPr lang="zh-CN" altLang="en-US" sz="1600" b="1" kern="0" dirty="0">
                <a:solidFill>
                  <a:srgbClr val="FF0000"/>
                </a:solidFill>
                <a:latin typeface="微软雅黑" panose="020B0503020204020204" charset="-122"/>
                <a:ea typeface="微软雅黑" panose="020B0503020204020204" charset="-122"/>
                <a:cs typeface="微软雅黑" panose="020B0503020204020204" charset="-122"/>
                <a:sym typeface="+mn-ea"/>
              </a:rPr>
              <a:t>眼底改变</a:t>
            </a:r>
            <a:r>
              <a:rPr lang="zh-CN" altLang="en-US" sz="1600" kern="0" dirty="0">
                <a:latin typeface="微软雅黑" panose="020B0503020204020204" charset="-122"/>
                <a:ea typeface="微软雅黑" panose="020B0503020204020204" charset="-122"/>
                <a:cs typeface="微软雅黑" panose="020B0503020204020204" charset="-122"/>
                <a:sym typeface="+mn-ea"/>
              </a:rPr>
              <a:t>疗效高于</a:t>
            </a:r>
            <a:r>
              <a:rPr lang="zh-CN" altLang="en-US" sz="1600" kern="0" dirty="0">
                <a:latin typeface="微软雅黑" panose="020B0503020204020204" charset="-122"/>
                <a:ea typeface="微软雅黑" panose="020B0503020204020204" charset="-122"/>
                <a:sym typeface="+mn-ea"/>
              </a:rPr>
              <a:t>对照组</a:t>
            </a:r>
            <a:r>
              <a:rPr lang="en-US" altLang="zh-CN" sz="1600" kern="0" dirty="0">
                <a:latin typeface="微软雅黑" panose="020B0503020204020204" charset="-122"/>
                <a:ea typeface="微软雅黑" panose="020B0503020204020204" charset="-122"/>
                <a:sym typeface="+mn-ea"/>
              </a:rPr>
              <a:t>14%</a:t>
            </a:r>
            <a:r>
              <a:rPr lang="zh-CN" altLang="en-US" sz="1600" kern="0" dirty="0">
                <a:latin typeface="微软雅黑" panose="020B0503020204020204" charset="-122"/>
                <a:ea typeface="微软雅黑" panose="020B0503020204020204" charset="-122"/>
                <a:cs typeface="微软雅黑" panose="020B0503020204020204" charset="-122"/>
                <a:sym typeface="+mn-ea"/>
              </a:rPr>
              <a:t>，</a:t>
            </a:r>
            <a:r>
              <a:rPr lang="zh-CN" altLang="zh-CN" sz="1600" kern="0" dirty="0">
                <a:latin typeface="微软雅黑" panose="020B0503020204020204" charset="-122"/>
                <a:ea typeface="微软雅黑" panose="020B0503020204020204" charset="-122"/>
                <a:sym typeface="+mn-ea"/>
              </a:rPr>
              <a:t>优于羟苯磺酸钙（</a:t>
            </a:r>
            <a:r>
              <a:rPr lang="en-US" altLang="zh-CN" sz="1600" kern="0" dirty="0">
                <a:latin typeface="微软雅黑" panose="020B0503020204020204" charset="-122"/>
                <a:ea typeface="微软雅黑" panose="020B0503020204020204" charset="-122"/>
                <a:sym typeface="+mn-ea"/>
              </a:rPr>
              <a:t>P&lt;0.05</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1213485" lvl="2" indent="-285750" eaLnBrk="0">
              <a:lnSpc>
                <a:spcPts val="2420"/>
              </a:lnSpc>
              <a:spcBef>
                <a:spcPts val="200"/>
              </a:spcBef>
              <a:buFont typeface="Wingdings" panose="05000000000000000000" pitchFamily="2" charset="2"/>
              <a:buChar char="Ø"/>
            </a:pPr>
            <a:r>
              <a:rPr lang="zh-CN" altLang="en-US" sz="1600" b="1" kern="0" dirty="0">
                <a:solidFill>
                  <a:srgbClr val="FF0000"/>
                </a:solidFill>
                <a:latin typeface="微软雅黑" panose="020B0503020204020204" charset="-122"/>
                <a:ea typeface="微软雅黑" panose="020B0503020204020204" charset="-122"/>
                <a:sym typeface="+mn-ea"/>
              </a:rPr>
              <a:t>矫正视力</a:t>
            </a:r>
            <a:r>
              <a:rPr lang="zh-CN" altLang="en-US" sz="1600" kern="0" dirty="0">
                <a:latin typeface="微软雅黑" panose="020B0503020204020204" charset="-122"/>
                <a:ea typeface="微软雅黑" panose="020B0503020204020204" charset="-122"/>
                <a:sym typeface="+mn-ea"/>
              </a:rPr>
              <a:t>疗效高于对照组</a:t>
            </a:r>
            <a:r>
              <a:rPr lang="en-US" altLang="zh-CN" sz="1600" kern="0" dirty="0">
                <a:latin typeface="微软雅黑" panose="020B0503020204020204" charset="-122"/>
                <a:ea typeface="微软雅黑" panose="020B0503020204020204" charset="-122"/>
                <a:sym typeface="+mn-ea"/>
              </a:rPr>
              <a:t>17.7%</a:t>
            </a:r>
            <a:r>
              <a:rPr lang="zh-CN" altLang="en-US" sz="1600" kern="0" dirty="0">
                <a:latin typeface="微软雅黑" panose="020B0503020204020204" charset="-122"/>
                <a:ea typeface="微软雅黑" panose="020B0503020204020204" charset="-122"/>
                <a:sym typeface="+mn-ea"/>
              </a:rPr>
              <a:t>，显著优于羟苯磺酸钙（</a:t>
            </a:r>
            <a:r>
              <a:rPr lang="en-US" altLang="zh-CN" sz="1600" kern="0" dirty="0">
                <a:latin typeface="微软雅黑" panose="020B0503020204020204" charset="-122"/>
                <a:ea typeface="微软雅黑" panose="020B0503020204020204" charset="-122"/>
                <a:sym typeface="+mn-ea"/>
              </a:rPr>
              <a:t>P&lt;0.01</a:t>
            </a:r>
            <a:r>
              <a:rPr lang="zh-CN" altLang="en-US" sz="1600" kern="0" dirty="0">
                <a:latin typeface="微软雅黑" panose="020B0503020204020204" charset="-122"/>
                <a:ea typeface="微软雅黑" panose="020B0503020204020204" charset="-122"/>
                <a:sym typeface="+mn-ea"/>
              </a:rPr>
              <a:t>）</a:t>
            </a:r>
            <a:endParaRPr lang="en-US" altLang="zh-CN" sz="1600" kern="0" dirty="0">
              <a:latin typeface="微软雅黑" panose="020B0503020204020204" charset="-122"/>
              <a:ea typeface="微软雅黑" panose="020B0503020204020204" charset="-122"/>
              <a:sym typeface="+mn-ea"/>
            </a:endParaRPr>
          </a:p>
          <a:p>
            <a:pPr marL="1213485" lvl="2" indent="-285750" eaLnBrk="0">
              <a:lnSpc>
                <a:spcPts val="2420"/>
              </a:lnSpc>
              <a:spcBef>
                <a:spcPts val="200"/>
              </a:spcBef>
              <a:buFont typeface="Wingdings" panose="05000000000000000000" pitchFamily="2" charset="2"/>
              <a:buChar char="Ø"/>
            </a:pPr>
            <a:r>
              <a:rPr lang="zh-CN" altLang="en-US" sz="1600" b="1" kern="0" dirty="0">
                <a:solidFill>
                  <a:srgbClr val="FF0000"/>
                </a:solidFill>
                <a:latin typeface="微软雅黑" panose="020B0503020204020204" charset="-122"/>
                <a:ea typeface="微软雅黑" panose="020B0503020204020204" charset="-122"/>
              </a:rPr>
              <a:t>减少点片状出血</a:t>
            </a:r>
            <a:r>
              <a:rPr lang="zh-CN" altLang="en-US" sz="1600" kern="0" dirty="0">
                <a:latin typeface="微软雅黑" panose="020B0503020204020204" charset="-122"/>
                <a:ea typeface="微软雅黑" panose="020B0503020204020204" charset="-122"/>
              </a:rPr>
              <a:t>，显著优于羟苯磺酸钙（</a:t>
            </a:r>
            <a:r>
              <a:rPr lang="en-US" altLang="zh-CN" sz="1600" kern="0" dirty="0">
                <a:latin typeface="微软雅黑" panose="020B0503020204020204" charset="-122"/>
                <a:ea typeface="微软雅黑" panose="020B0503020204020204" charset="-122"/>
              </a:rPr>
              <a:t>P&lt;0.01</a:t>
            </a:r>
            <a:r>
              <a:rPr lang="zh-CN" altLang="en-US" sz="1600" kern="0" dirty="0">
                <a:latin typeface="微软雅黑" panose="020B0503020204020204" charset="-122"/>
                <a:ea typeface="微软雅黑" panose="020B0503020204020204" charset="-122"/>
              </a:rPr>
              <a:t>）</a:t>
            </a:r>
            <a:endParaRPr lang="en-US" altLang="zh-CN" sz="1600" kern="0" dirty="0">
              <a:latin typeface="微软雅黑" panose="020B0503020204020204" charset="-122"/>
              <a:ea typeface="微软雅黑" panose="020B0503020204020204" charset="-122"/>
            </a:endParaRPr>
          </a:p>
          <a:p>
            <a:pPr marL="1213485" lvl="2" indent="-285750" eaLnBrk="0">
              <a:lnSpc>
                <a:spcPts val="2420"/>
              </a:lnSpc>
              <a:spcBef>
                <a:spcPts val="200"/>
              </a:spcBef>
              <a:buFont typeface="Wingdings" panose="05000000000000000000" pitchFamily="2" charset="2"/>
              <a:buChar char="Ø"/>
            </a:pPr>
            <a:r>
              <a:rPr lang="zh-CN" altLang="en-US" sz="1600" b="1" kern="0" dirty="0">
                <a:solidFill>
                  <a:srgbClr val="FF0000"/>
                </a:solidFill>
                <a:latin typeface="微软雅黑" panose="020B0503020204020204" charset="-122"/>
                <a:ea typeface="微软雅黑" panose="020B0503020204020204" charset="-122"/>
              </a:rPr>
              <a:t>目睛干涩、面色晦暗、倦怠乏力</a:t>
            </a:r>
            <a:r>
              <a:rPr lang="zh-CN" altLang="en-US" sz="1600" kern="0" dirty="0">
                <a:latin typeface="微软雅黑" panose="020B0503020204020204" charset="-122"/>
                <a:ea typeface="微软雅黑" panose="020B0503020204020204" charset="-122"/>
              </a:rPr>
              <a:t>症状改善，优于羟苯磺酸钙（</a:t>
            </a:r>
            <a:r>
              <a:rPr lang="en-US" altLang="zh-CN" sz="1600" kern="0" dirty="0">
                <a:latin typeface="微软雅黑" panose="020B0503020204020204" charset="-122"/>
                <a:ea typeface="微软雅黑" panose="020B0503020204020204" charset="-122"/>
              </a:rPr>
              <a:t>P&lt;0.05</a:t>
            </a:r>
            <a:r>
              <a:rPr lang="zh-CN" altLang="en-US" sz="1600" kern="0" dirty="0">
                <a:latin typeface="微软雅黑" panose="020B0503020204020204" charset="-122"/>
                <a:ea typeface="微软雅黑" panose="020B0503020204020204" charset="-122"/>
              </a:rPr>
              <a:t>）</a:t>
            </a:r>
            <a:endParaRPr sz="1600" kern="0" dirty="0">
              <a:latin typeface="微软雅黑" panose="020B0503020204020204" charset="-122"/>
              <a:ea typeface="微软雅黑" panose="020B0503020204020204" charset="-122"/>
            </a:endParaRPr>
          </a:p>
        </p:txBody>
      </p:sp>
      <p:grpSp>
        <p:nvGrpSpPr>
          <p:cNvPr id="28" name="group 28"/>
          <p:cNvGrpSpPr/>
          <p:nvPr/>
        </p:nvGrpSpPr>
        <p:grpSpPr>
          <a:xfrm rot="21600000">
            <a:off x="521680" y="883309"/>
            <a:ext cx="11815385" cy="601718"/>
            <a:chOff x="-12702" y="-12700"/>
            <a:chExt cx="12437010" cy="601718"/>
          </a:xfrm>
        </p:grpSpPr>
        <p:pic>
          <p:nvPicPr>
            <p:cNvPr id="148" name="picture 148"/>
            <p:cNvPicPr>
              <a:picLocks noChangeAspect="1"/>
            </p:cNvPicPr>
            <p:nvPr/>
          </p:nvPicPr>
          <p:blipFill>
            <a:blip r:embed="rId3"/>
            <a:stretch>
              <a:fillRect/>
            </a:stretch>
          </p:blipFill>
          <p:spPr>
            <a:xfrm>
              <a:off x="-12702" y="0"/>
              <a:ext cx="12437010" cy="589018"/>
            </a:xfrm>
            <a:prstGeom prst="rect">
              <a:avLst/>
            </a:prstGeom>
          </p:spPr>
        </p:pic>
        <p:sp>
          <p:nvSpPr>
            <p:cNvPr id="150" name="textbox 150"/>
            <p:cNvSpPr/>
            <p:nvPr/>
          </p:nvSpPr>
          <p:spPr>
            <a:xfrm>
              <a:off x="-12700" y="-12700"/>
              <a:ext cx="12375515" cy="567055"/>
            </a:xfrm>
            <a:prstGeom prst="rect">
              <a:avLst/>
            </a:prstGeom>
            <a:noFill/>
            <a:ln w="0" cap="flat">
              <a:noFill/>
              <a:prstDash val="solid"/>
              <a:miter lim="0"/>
            </a:ln>
          </p:spPr>
          <p:txBody>
            <a:bodyPr vert="horz" wrap="square" lIns="0" tIns="0" rIns="0" bIns="0" anchor="ctr"/>
            <a:lstStyle/>
            <a:p>
              <a:pPr algn="ctr" rtl="0" eaLnBrk="0">
                <a:lnSpc>
                  <a:spcPct val="97000"/>
                </a:lnSpc>
                <a:spcBef>
                  <a:spcPts val="0"/>
                </a:spcBef>
              </a:pPr>
              <a:r>
                <a:rPr lang="zh-CN" altLang="en-US" sz="2400" b="1" kern="0" dirty="0">
                  <a:solidFill>
                    <a:srgbClr val="FFFF00">
                      <a:alpha val="100000"/>
                    </a:srgbClr>
                  </a:solidFill>
                  <a:latin typeface="微软雅黑" panose="020B0503020204020204" charset="-122"/>
                  <a:ea typeface="微软雅黑" panose="020B0503020204020204" charset="-122"/>
                  <a:cs typeface="微软雅黑" panose="020B0503020204020204" charset="-122"/>
                </a:rPr>
                <a:t>通络明目胶囊治疗糖尿病视网膜病变</a:t>
              </a:r>
              <a:r>
                <a:rPr lang="zh-CN" altLang="en-US" sz="2400" b="1" kern="0" spc="0" dirty="0">
                  <a:solidFill>
                    <a:srgbClr val="FFFF00">
                      <a:alpha val="100000"/>
                    </a:srgbClr>
                  </a:solidFill>
                  <a:latin typeface="微软雅黑" panose="020B0503020204020204" charset="-122"/>
                  <a:ea typeface="微软雅黑" panose="020B0503020204020204" charset="-122"/>
                  <a:cs typeface="微软雅黑" panose="020B0503020204020204" charset="-122"/>
                </a:rPr>
                <a:t>总有效率显著优于羟苯磺酸钙（</a:t>
              </a:r>
              <a:r>
                <a:rPr lang="en-US" altLang="zh-CN" sz="2400" b="1" kern="0" spc="0" dirty="0">
                  <a:solidFill>
                    <a:srgbClr val="FFFF00">
                      <a:alpha val="100000"/>
                    </a:srgbClr>
                  </a:solidFill>
                  <a:latin typeface="微软雅黑" panose="020B0503020204020204" charset="-122"/>
                  <a:ea typeface="微软雅黑" panose="020B0503020204020204" charset="-122"/>
                  <a:cs typeface="微软雅黑" panose="020B0503020204020204" charset="-122"/>
                </a:rPr>
                <a:t>P&lt;0.01</a:t>
              </a:r>
              <a:r>
                <a:rPr lang="zh-CN" altLang="en-US" sz="2400" b="1" kern="0" spc="0" dirty="0">
                  <a:solidFill>
                    <a:srgbClr val="FFFF00">
                      <a:alpha val="100000"/>
                    </a:srgbClr>
                  </a:solidFill>
                  <a:latin typeface="微软雅黑" panose="020B0503020204020204" charset="-122"/>
                  <a:ea typeface="微软雅黑" panose="020B0503020204020204" charset="-122"/>
                  <a:cs typeface="微软雅黑" panose="020B0503020204020204" charset="-122"/>
                </a:rPr>
                <a:t>）</a:t>
              </a:r>
            </a:p>
          </p:txBody>
        </p:sp>
      </p:grpSp>
      <p:sp>
        <p:nvSpPr>
          <p:cNvPr id="160" name="textbox 160"/>
          <p:cNvSpPr/>
          <p:nvPr/>
        </p:nvSpPr>
        <p:spPr>
          <a:xfrm>
            <a:off x="5291881" y="182417"/>
            <a:ext cx="2274989" cy="501650"/>
          </a:xfrm>
          <a:prstGeom prst="rect">
            <a:avLst/>
          </a:prstGeom>
          <a:noFill/>
          <a:ln w="0" cap="flat">
            <a:noFill/>
            <a:prstDash val="solid"/>
            <a:miter lim="0"/>
          </a:ln>
        </p:spPr>
        <p:txBody>
          <a:bodyPr vert="horz" wrap="square" lIns="0" tIns="0" rIns="0" bIns="0"/>
          <a:lstStyle/>
          <a:p>
            <a:pPr algn="l" rtl="0" eaLnBrk="0">
              <a:lnSpc>
                <a:spcPct val="70000"/>
              </a:lnSpc>
            </a:pPr>
            <a:endParaRPr sz="100" dirty="0">
              <a:latin typeface="微软雅黑" panose="020B0503020204020204" charset="-122"/>
              <a:ea typeface="微软雅黑" panose="020B0503020204020204" charset="-122"/>
              <a:cs typeface="Arial" panose="020B0604020202020204"/>
            </a:endParaRPr>
          </a:p>
          <a:p>
            <a:pPr marL="12700" algn="ctr" rtl="0" eaLnBrk="0">
              <a:lnSpc>
                <a:spcPct val="98000"/>
              </a:lnSpc>
            </a:pPr>
            <a:r>
              <a:rPr lang="en-US" altLang="zh-CN"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lang="en-US"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4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有效性</a:t>
            </a:r>
            <a:endParaRPr sz="3200"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121489" y="6412827"/>
            <a:ext cx="12615770" cy="378117"/>
          </a:xfrm>
          <a:prstGeom prst="rect">
            <a:avLst/>
          </a:prstGeom>
        </p:spPr>
        <p:txBody>
          <a:bodyPr wrap="square">
            <a:spAutoFit/>
          </a:bodyPr>
          <a:lstStyle/>
          <a:p>
            <a:pPr marL="12700" marR="0" lvl="0" indent="635" algn="ctr" defTabSz="914400" rtl="0" eaLnBrk="0" fontAlgn="auto" latinLnBrk="0" hangingPunct="1">
              <a:lnSpc>
                <a:spcPts val="242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标本兼治：</a:t>
            </a:r>
            <a:r>
              <a:rPr kumimoji="0" lang="zh-CN" altLang="en-US" sz="1800" b="1"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rPr>
              <a:t>通络明目胶囊不仅局限于眼部治疗，对患者中医证候和全身状态都有改善，达到</a:t>
            </a:r>
            <a:r>
              <a:rPr kumimoji="0" lang="zh-CN" altLang="en-US" sz="18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微软雅黑" panose="020B0503020204020204" charset="-122"/>
              </a:rPr>
              <a:t>治病求本</a:t>
            </a:r>
            <a:endParaRPr kumimoji="0" lang="zh-CN" altLang="en-US" sz="1800" b="1" i="0" u="none" strike="noStrike" kern="0" cap="none" spc="0" normalizeH="0" baseline="0" noProof="0" dirty="0">
              <a:ln>
                <a:noFill/>
              </a:ln>
              <a:solidFill>
                <a:srgbClr val="000000">
                  <a:alpha val="100000"/>
                </a:srgbClr>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textbox 106"/>
          <p:cNvSpPr/>
          <p:nvPr/>
        </p:nvSpPr>
        <p:spPr>
          <a:xfrm>
            <a:off x="1547731" y="6936233"/>
            <a:ext cx="10938509" cy="298673"/>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Arial" panose="020B0604020202020204"/>
              <a:ea typeface="Arial" panose="020B0604020202020204"/>
              <a:cs typeface="Arial" panose="020B0604020202020204"/>
            </a:endParaRPr>
          </a:p>
          <a:p>
            <a:pPr marL="12700" algn="l" rtl="0" eaLnBrk="0">
              <a:lnSpc>
                <a:spcPts val="1120"/>
              </a:lnSpc>
            </a:pPr>
            <a:r>
              <a:rPr sz="9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rPr>
              <a:t>任君霞,王永争,刘晓飞等. 通络明目胶囊治疗糖尿病视网膜病变血瘀络阻、气阴两虚证随机、双盲、多中心Ⅲ期临床试验 [J]. 中国实验方剂学杂志, 2024, 30 (07): 170-178. DOI:10.13422/j.cnki.syfjx.20240895.</a:t>
            </a:r>
            <a:endParaRPr lang="en-US" sz="900" kern="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p:txBody>
      </p:sp>
      <p:grpSp>
        <p:nvGrpSpPr>
          <p:cNvPr id="33" name="组合 32">
            <a:extLst>
              <a:ext uri="{FF2B5EF4-FFF2-40B4-BE49-F238E27FC236}">
                <a16:creationId xmlns:a16="http://schemas.microsoft.com/office/drawing/2014/main" id="{03AE650A-E937-6245-2363-7D8E851C97D1}"/>
              </a:ext>
            </a:extLst>
          </p:cNvPr>
          <p:cNvGrpSpPr/>
          <p:nvPr/>
        </p:nvGrpSpPr>
        <p:grpSpPr>
          <a:xfrm>
            <a:off x="521681" y="3541995"/>
            <a:ext cx="11756964" cy="2818629"/>
            <a:chOff x="521681" y="3597411"/>
            <a:chExt cx="11756964" cy="2818629"/>
          </a:xfrm>
        </p:grpSpPr>
        <p:sp>
          <p:nvSpPr>
            <p:cNvPr id="59" name="文本框 58"/>
            <p:cNvSpPr txBox="1"/>
            <p:nvPr/>
          </p:nvSpPr>
          <p:spPr>
            <a:xfrm>
              <a:off x="7664256" y="4122420"/>
              <a:ext cx="647065" cy="231140"/>
            </a:xfrm>
            <a:prstGeom prst="rect">
              <a:avLst/>
            </a:prstGeom>
            <a:noFill/>
          </p:spPr>
          <p:txBody>
            <a:bodyPr wrap="square">
              <a:spAutoFit/>
            </a:bodyPr>
            <a:lstStyle>
              <a:defPPr>
                <a:defRPr lang="zh-CN"/>
              </a:defPPr>
              <a:lvl1pPr>
                <a:defRPr sz="1200" b="0" i="0" u="none" strike="noStrike" baseline="0">
                  <a:latin typeface="微软雅黑" panose="020B0503020204020204" charset="-122"/>
                  <a:ea typeface="微软雅黑" panose="020B0503020204020204" charset="-122"/>
                  <a:cs typeface="+mn-ea"/>
                </a:defRPr>
              </a:lvl1pPr>
            </a:lstStyle>
            <a:p>
              <a:r>
                <a:rPr lang="en-US" altLang="zh-CN" sz="900" dirty="0">
                  <a:sym typeface="+mn-lt"/>
                </a:rPr>
                <a:t>P&lt;0.01</a:t>
              </a:r>
              <a:endParaRPr lang="zh-CN" altLang="en-US" sz="900" dirty="0">
                <a:sym typeface="+mn-lt"/>
              </a:endParaRPr>
            </a:p>
          </p:txBody>
        </p:sp>
        <p:sp>
          <p:nvSpPr>
            <p:cNvPr id="20" name="文本框 19"/>
            <p:cNvSpPr txBox="1"/>
            <p:nvPr/>
          </p:nvSpPr>
          <p:spPr>
            <a:xfrm>
              <a:off x="9116961" y="3672926"/>
              <a:ext cx="2296325" cy="269875"/>
            </a:xfrm>
            <a:prstGeom prst="rect">
              <a:avLst/>
            </a:prstGeom>
            <a:noFill/>
          </p:spPr>
          <p:txBody>
            <a:bodyPr wrap="square" rtlCol="0">
              <a:spAutoFit/>
            </a:bodyPr>
            <a:lstStyle/>
            <a:p>
              <a:pPr algn="ctr" eaLnBrk="0">
                <a:lnSpc>
                  <a:spcPct val="97000"/>
                </a:lnSpc>
              </a:pPr>
              <a:r>
                <a:rPr lang="zh-CN" altLang="en-US" sz="1200" b="1" dirty="0">
                  <a:latin typeface="微软雅黑" panose="020B0503020204020204" charset="-122"/>
                  <a:ea typeface="微软雅黑" panose="020B0503020204020204" charset="-122"/>
                </a:rPr>
                <a:t>治疗后中医症状患者消失比例</a:t>
              </a:r>
            </a:p>
          </p:txBody>
        </p:sp>
        <p:sp>
          <p:nvSpPr>
            <p:cNvPr id="49" name="文本框 48"/>
            <p:cNvSpPr txBox="1"/>
            <p:nvPr/>
          </p:nvSpPr>
          <p:spPr>
            <a:xfrm>
              <a:off x="4961255" y="4122420"/>
              <a:ext cx="869315" cy="231140"/>
            </a:xfrm>
            <a:prstGeom prst="rect">
              <a:avLst/>
            </a:prstGeom>
            <a:noFill/>
          </p:spPr>
          <p:txBody>
            <a:bodyPr wrap="square">
              <a:spAutoFit/>
            </a:bodyPr>
            <a:lstStyle>
              <a:defPPr>
                <a:defRPr lang="en-US"/>
              </a:defPPr>
              <a:lvl1pPr>
                <a:defRPr sz="700" b="0" i="0" u="none" strike="noStrike" baseline="0">
                  <a:latin typeface="AdvOT89719618"/>
                </a:defRPr>
              </a:lvl1pPr>
            </a:lstStyle>
            <a:p>
              <a:r>
                <a:rPr lang="en-US" altLang="zh-CN" sz="900" dirty="0">
                  <a:latin typeface="微软雅黑" panose="020B0503020204020204" charset="-122"/>
                  <a:ea typeface="微软雅黑" panose="020B0503020204020204" charset="-122"/>
                  <a:cs typeface="+mn-ea"/>
                  <a:sym typeface="+mn-lt"/>
                </a:rPr>
                <a:t>P&lt;</a:t>
              </a:r>
              <a:r>
                <a:rPr lang="en-US" altLang="zh-CN" sz="900" dirty="0">
                  <a:solidFill>
                    <a:srgbClr val="000000">
                      <a:lumMod val="65000"/>
                      <a:lumOff val="35000"/>
                    </a:srgbClr>
                  </a:solidFill>
                  <a:latin typeface="微软雅黑" panose="020B0503020204020204" charset="-122"/>
                  <a:ea typeface="微软雅黑" panose="020B0503020204020204" charset="-122"/>
                  <a:sym typeface="+mn-lt"/>
                </a:rPr>
                <a:t>0.05</a:t>
              </a:r>
              <a:endParaRPr lang="zh-CN" altLang="en-US" sz="900" dirty="0">
                <a:solidFill>
                  <a:srgbClr val="000000">
                    <a:lumMod val="65000"/>
                    <a:lumOff val="35000"/>
                  </a:srgbClr>
                </a:solidFill>
                <a:latin typeface="微软雅黑" panose="020B0503020204020204" charset="-122"/>
                <a:ea typeface="微软雅黑" panose="020B0503020204020204" charset="-122"/>
                <a:sym typeface="+mn-lt"/>
              </a:endParaRPr>
            </a:p>
          </p:txBody>
        </p:sp>
        <p:sp>
          <p:nvSpPr>
            <p:cNvPr id="50" name="文本框 49"/>
            <p:cNvSpPr txBox="1"/>
            <p:nvPr/>
          </p:nvSpPr>
          <p:spPr>
            <a:xfrm>
              <a:off x="3144662" y="3672532"/>
              <a:ext cx="2473325" cy="271485"/>
            </a:xfrm>
            <a:prstGeom prst="rect">
              <a:avLst/>
            </a:prstGeom>
            <a:noFill/>
          </p:spPr>
          <p:txBody>
            <a:bodyPr wrap="square">
              <a:spAutoFit/>
            </a:bodyPr>
            <a:lstStyle/>
            <a:p>
              <a:pPr marL="0" algn="ctr" rtl="0" eaLnBrk="0">
                <a:lnSpc>
                  <a:spcPct val="97000"/>
                </a:lnSpc>
              </a:pPr>
              <a:r>
                <a:rPr lang="zh-CN" altLang="en-US" sz="1200" b="1" dirty="0">
                  <a:latin typeface="微软雅黑" panose="020B0503020204020204" charset="-122"/>
                  <a:ea typeface="微软雅黑" panose="020B0503020204020204" charset="-122"/>
                </a:rPr>
                <a:t>治疗后眼底改变有效率</a:t>
              </a:r>
            </a:p>
          </p:txBody>
        </p:sp>
        <p:sp>
          <p:nvSpPr>
            <p:cNvPr id="53" name="文本框 52"/>
            <p:cNvSpPr txBox="1"/>
            <p:nvPr/>
          </p:nvSpPr>
          <p:spPr>
            <a:xfrm>
              <a:off x="2242026" y="4133283"/>
              <a:ext cx="650240" cy="222113"/>
            </a:xfrm>
            <a:prstGeom prst="rect">
              <a:avLst/>
            </a:prstGeom>
            <a:noFill/>
          </p:spPr>
          <p:txBody>
            <a:bodyPr wrap="square">
              <a:noAutofit/>
            </a:bodyPr>
            <a:lstStyle>
              <a:defPPr>
                <a:defRPr lang="zh-CN"/>
              </a:defPPr>
              <a:lvl1pPr>
                <a:defRPr sz="1200" b="0" i="0" u="none" strike="noStrike" baseline="0">
                  <a:latin typeface="微软雅黑" panose="020B0503020204020204" charset="-122"/>
                  <a:ea typeface="微软雅黑" panose="020B0503020204020204" charset="-122"/>
                  <a:cs typeface="+mn-ea"/>
                </a:defRPr>
              </a:lvl1pPr>
            </a:lstStyle>
            <a:p>
              <a:r>
                <a:rPr lang="en-US" altLang="zh-CN" sz="900" dirty="0">
                  <a:sym typeface="+mn-lt"/>
                </a:rPr>
                <a:t>P&lt;0.01</a:t>
              </a:r>
              <a:endParaRPr lang="zh-CN" altLang="en-US" sz="900" dirty="0">
                <a:sym typeface="+mn-lt"/>
              </a:endParaRPr>
            </a:p>
          </p:txBody>
        </p:sp>
        <p:sp>
          <p:nvSpPr>
            <p:cNvPr id="54" name="文本框 53"/>
            <p:cNvSpPr txBox="1"/>
            <p:nvPr/>
          </p:nvSpPr>
          <p:spPr>
            <a:xfrm>
              <a:off x="772697" y="3654276"/>
              <a:ext cx="1891665" cy="286385"/>
            </a:xfrm>
            <a:prstGeom prst="rect">
              <a:avLst/>
            </a:prstGeom>
            <a:noFill/>
          </p:spPr>
          <p:txBody>
            <a:bodyPr wrap="square">
              <a:spAutoFit/>
            </a:bodyPr>
            <a:lstStyle/>
            <a:p>
              <a:pPr algn="ctr" rtl="0" eaLnBrk="0">
                <a:lnSpc>
                  <a:spcPct val="106000"/>
                </a:lnSpc>
              </a:pPr>
              <a:r>
                <a:rPr lang="zh-CN" altLang="en-US" sz="1200" b="1" dirty="0">
                  <a:latin typeface="微软雅黑" panose="020B0503020204020204" charset="-122"/>
                  <a:ea typeface="微软雅黑" panose="020B0503020204020204" charset="-122"/>
                </a:rPr>
                <a:t>治疗后综合疗效总有效率</a:t>
              </a:r>
            </a:p>
          </p:txBody>
        </p:sp>
        <p:sp>
          <p:nvSpPr>
            <p:cNvPr id="60" name="文本框 59"/>
            <p:cNvSpPr txBox="1"/>
            <p:nvPr/>
          </p:nvSpPr>
          <p:spPr>
            <a:xfrm>
              <a:off x="5856397" y="3679848"/>
              <a:ext cx="2321176" cy="269875"/>
            </a:xfrm>
            <a:prstGeom prst="rect">
              <a:avLst/>
            </a:prstGeom>
            <a:noFill/>
          </p:spPr>
          <p:txBody>
            <a:bodyPr wrap="square">
              <a:spAutoFit/>
            </a:bodyPr>
            <a:lstStyle/>
            <a:p>
              <a:pPr algn="ctr" rtl="0" eaLnBrk="0">
                <a:lnSpc>
                  <a:spcPct val="97000"/>
                </a:lnSpc>
              </a:pPr>
              <a:r>
                <a:rPr lang="zh-CN" altLang="en-US" sz="1200" b="1" dirty="0">
                  <a:latin typeface="微软雅黑" panose="020B0503020204020204" charset="-122"/>
                  <a:ea typeface="微软雅黑" panose="020B0503020204020204" charset="-122"/>
                  <a:cs typeface="微软雅黑" panose="020B0503020204020204" charset="-122"/>
                </a:rPr>
                <a:t>治疗后矫正视力显效</a:t>
              </a:r>
              <a:r>
                <a:rPr lang="en-US" altLang="zh-CN" sz="1200" b="1" dirty="0">
                  <a:latin typeface="微软雅黑" panose="020B0503020204020204" charset="-122"/>
                  <a:ea typeface="微软雅黑" panose="020B0503020204020204" charset="-122"/>
                  <a:cs typeface="微软雅黑" panose="020B0503020204020204" charset="-122"/>
                </a:rPr>
                <a:t>+</a:t>
              </a:r>
              <a:r>
                <a:rPr lang="zh-CN" altLang="en-US" sz="1200" b="1" dirty="0">
                  <a:latin typeface="微软雅黑" panose="020B0503020204020204" charset="-122"/>
                  <a:ea typeface="微软雅黑" panose="020B0503020204020204" charset="-122"/>
                  <a:cs typeface="微软雅黑" panose="020B0503020204020204" charset="-122"/>
                </a:rPr>
                <a:t>有效率</a:t>
              </a:r>
            </a:p>
          </p:txBody>
        </p:sp>
        <p:grpSp>
          <p:nvGrpSpPr>
            <p:cNvPr id="25" name="组合 24">
              <a:extLst>
                <a:ext uri="{FF2B5EF4-FFF2-40B4-BE49-F238E27FC236}">
                  <a16:creationId xmlns:a16="http://schemas.microsoft.com/office/drawing/2014/main" id="{A550D885-4B07-9521-FF44-A349E689EE7C}"/>
                </a:ext>
              </a:extLst>
            </p:cNvPr>
            <p:cNvGrpSpPr/>
            <p:nvPr/>
          </p:nvGrpSpPr>
          <p:grpSpPr>
            <a:xfrm>
              <a:off x="521681" y="3597411"/>
              <a:ext cx="11756964" cy="2818629"/>
              <a:chOff x="320040" y="3793078"/>
              <a:chExt cx="12219303" cy="2622962"/>
            </a:xfrm>
          </p:grpSpPr>
          <p:sp>
            <p:nvSpPr>
              <p:cNvPr id="18" name="矩形 17"/>
              <p:cNvSpPr/>
              <p:nvPr/>
            </p:nvSpPr>
            <p:spPr>
              <a:xfrm>
                <a:off x="320040" y="3798570"/>
                <a:ext cx="12219303" cy="2617470"/>
              </a:xfrm>
              <a:prstGeom prst="rect">
                <a:avLst/>
              </a:prstGeom>
              <a:noFill/>
              <a:ln>
                <a:solidFill>
                  <a:schemeClr val="accent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19" name="直接连接符 18"/>
              <p:cNvCxnSpPr/>
              <p:nvPr/>
            </p:nvCxnSpPr>
            <p:spPr>
              <a:xfrm>
                <a:off x="8356400" y="3793078"/>
                <a:ext cx="0" cy="2617891"/>
              </a:xfrm>
              <a:prstGeom prst="line">
                <a:avLst/>
              </a:prstGeom>
            </p:spPr>
            <p:style>
              <a:lnRef idx="2">
                <a:schemeClr val="accent1"/>
              </a:lnRef>
              <a:fillRef idx="0">
                <a:srgbClr val="FFFFFF"/>
              </a:fillRef>
              <a:effectRef idx="0">
                <a:srgbClr val="FFFFFF"/>
              </a:effectRef>
              <a:fontRef idx="minor">
                <a:schemeClr val="tx1"/>
              </a:fontRef>
            </p:style>
          </p:cxnSp>
          <p:cxnSp>
            <p:nvCxnSpPr>
              <p:cNvPr id="61" name="直接连接符 60"/>
              <p:cNvCxnSpPr/>
              <p:nvPr/>
            </p:nvCxnSpPr>
            <p:spPr>
              <a:xfrm>
                <a:off x="5631681" y="3795819"/>
                <a:ext cx="0" cy="2617891"/>
              </a:xfrm>
              <a:prstGeom prst="line">
                <a:avLst/>
              </a:prstGeom>
            </p:spPr>
            <p:style>
              <a:lnRef idx="2">
                <a:schemeClr val="accent1"/>
              </a:lnRef>
              <a:fillRef idx="0">
                <a:srgbClr val="FFFFFF"/>
              </a:fillRef>
              <a:effectRef idx="0">
                <a:srgbClr val="FFFFFF"/>
              </a:effectRef>
              <a:fontRef idx="minor">
                <a:schemeClr val="tx1"/>
              </a:fontRef>
            </p:style>
          </p:cxnSp>
          <p:cxnSp>
            <p:nvCxnSpPr>
              <p:cNvPr id="62" name="直接连接符 61"/>
              <p:cNvCxnSpPr/>
              <p:nvPr/>
            </p:nvCxnSpPr>
            <p:spPr>
              <a:xfrm>
                <a:off x="2879409" y="3796278"/>
                <a:ext cx="0" cy="2617891"/>
              </a:xfrm>
              <a:prstGeom prst="line">
                <a:avLst/>
              </a:prstGeom>
            </p:spPr>
            <p:style>
              <a:lnRef idx="2">
                <a:schemeClr val="accent1"/>
              </a:lnRef>
              <a:fillRef idx="0">
                <a:srgbClr val="FFFFFF"/>
              </a:fillRef>
              <a:effectRef idx="0">
                <a:srgbClr val="FFFFFF"/>
              </a:effectRef>
              <a:fontRef idx="minor">
                <a:schemeClr val="tx1"/>
              </a:fontRef>
            </p:style>
          </p:cxnSp>
        </p:grpSp>
        <p:grpSp>
          <p:nvGrpSpPr>
            <p:cNvPr id="27" name="组合 26">
              <a:extLst>
                <a:ext uri="{FF2B5EF4-FFF2-40B4-BE49-F238E27FC236}">
                  <a16:creationId xmlns:a16="http://schemas.microsoft.com/office/drawing/2014/main" id="{F6960218-A9DF-5A22-214A-929E7FF6FD20}"/>
                </a:ext>
              </a:extLst>
            </p:cNvPr>
            <p:cNvGrpSpPr/>
            <p:nvPr/>
          </p:nvGrpSpPr>
          <p:grpSpPr>
            <a:xfrm>
              <a:off x="527224" y="4141748"/>
              <a:ext cx="2382613" cy="2193014"/>
              <a:chOff x="319406" y="4141748"/>
              <a:chExt cx="2382613" cy="2193014"/>
            </a:xfrm>
          </p:grpSpPr>
          <p:graphicFrame>
            <p:nvGraphicFramePr>
              <p:cNvPr id="52" name="内容占位符 9"/>
              <p:cNvGraphicFramePr/>
              <p:nvPr>
                <p:extLst>
                  <p:ext uri="{D42A27DB-BD31-4B8C-83A1-F6EECF244321}">
                    <p14:modId xmlns:p14="http://schemas.microsoft.com/office/powerpoint/2010/main" val="2518208535"/>
                  </p:ext>
                </p:extLst>
              </p:nvPr>
            </p:nvGraphicFramePr>
            <p:xfrm>
              <a:off x="319406" y="4141748"/>
              <a:ext cx="2382613" cy="2193014"/>
            </p:xfrm>
            <a:graphic>
              <a:graphicData uri="http://schemas.openxmlformats.org/drawingml/2006/chart">
                <c:chart xmlns:c="http://schemas.openxmlformats.org/drawingml/2006/chart" xmlns:r="http://schemas.openxmlformats.org/officeDocument/2006/relationships" r:id="rId4"/>
              </a:graphicData>
            </a:graphic>
          </p:graphicFrame>
          <p:sp>
            <p:nvSpPr>
              <p:cNvPr id="29" name="上箭头 28"/>
              <p:cNvSpPr/>
              <p:nvPr/>
            </p:nvSpPr>
            <p:spPr>
              <a:xfrm>
                <a:off x="1502679" y="4296649"/>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2" name="文本框 1">
                <a:extLst>
                  <a:ext uri="{FF2B5EF4-FFF2-40B4-BE49-F238E27FC236}">
                    <a16:creationId xmlns:a16="http://schemas.microsoft.com/office/drawing/2014/main" id="{6EBA69EA-BA35-8347-C2AF-45F24FDC17B4}"/>
                  </a:ext>
                </a:extLst>
              </p:cNvPr>
              <p:cNvSpPr txBox="1"/>
              <p:nvPr/>
            </p:nvSpPr>
            <p:spPr>
              <a:xfrm>
                <a:off x="1692351" y="4445837"/>
                <a:ext cx="578122" cy="246221"/>
              </a:xfrm>
              <a:prstGeom prst="rect">
                <a:avLst/>
              </a:prstGeom>
              <a:noFill/>
            </p:spPr>
            <p:txBody>
              <a:bodyPr wrap="square" rtlCol="0">
                <a:spAutoFit/>
              </a:bodyPr>
              <a:lstStyle/>
              <a:p>
                <a:pPr algn="ctr"/>
                <a:r>
                  <a:rPr lang="en-US" altLang="zh-CN" sz="1000" b="1" dirty="0"/>
                  <a:t>16.9%</a:t>
                </a:r>
              </a:p>
            </p:txBody>
          </p:sp>
        </p:grpSp>
        <p:grpSp>
          <p:nvGrpSpPr>
            <p:cNvPr id="30" name="组合 29">
              <a:extLst>
                <a:ext uri="{FF2B5EF4-FFF2-40B4-BE49-F238E27FC236}">
                  <a16:creationId xmlns:a16="http://schemas.microsoft.com/office/drawing/2014/main" id="{4FCE6EC9-C068-88D4-6D11-CEF0B0F7A53E}"/>
                </a:ext>
              </a:extLst>
            </p:cNvPr>
            <p:cNvGrpSpPr/>
            <p:nvPr/>
          </p:nvGrpSpPr>
          <p:grpSpPr>
            <a:xfrm>
              <a:off x="3270932" y="4055198"/>
              <a:ext cx="2220787" cy="2212340"/>
              <a:chOff x="2979419" y="4122421"/>
              <a:chExt cx="2220787" cy="2212340"/>
            </a:xfrm>
          </p:grpSpPr>
          <p:graphicFrame>
            <p:nvGraphicFramePr>
              <p:cNvPr id="48" name="内容占位符 9"/>
              <p:cNvGraphicFramePr/>
              <p:nvPr>
                <p:extLst>
                  <p:ext uri="{D42A27DB-BD31-4B8C-83A1-F6EECF244321}">
                    <p14:modId xmlns:p14="http://schemas.microsoft.com/office/powerpoint/2010/main" val="1900252880"/>
                  </p:ext>
                </p:extLst>
              </p:nvPr>
            </p:nvGraphicFramePr>
            <p:xfrm>
              <a:off x="2979419" y="4122421"/>
              <a:ext cx="2220787" cy="2212340"/>
            </p:xfrm>
            <a:graphic>
              <a:graphicData uri="http://schemas.openxmlformats.org/drawingml/2006/chart">
                <c:chart xmlns:c="http://schemas.openxmlformats.org/drawingml/2006/chart" xmlns:r="http://schemas.openxmlformats.org/officeDocument/2006/relationships" r:id="rId5"/>
              </a:graphicData>
            </a:graphic>
          </p:graphicFrame>
          <p:sp>
            <p:nvSpPr>
              <p:cNvPr id="3" name="上箭头 28">
                <a:extLst>
                  <a:ext uri="{FF2B5EF4-FFF2-40B4-BE49-F238E27FC236}">
                    <a16:creationId xmlns:a16="http://schemas.microsoft.com/office/drawing/2014/main" id="{6C070666-826A-7595-865F-2FDE68BF67BE}"/>
                  </a:ext>
                </a:extLst>
              </p:cNvPr>
              <p:cNvSpPr/>
              <p:nvPr/>
            </p:nvSpPr>
            <p:spPr>
              <a:xfrm>
                <a:off x="4080494" y="4363872"/>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4" name="文本框 3">
                <a:extLst>
                  <a:ext uri="{FF2B5EF4-FFF2-40B4-BE49-F238E27FC236}">
                    <a16:creationId xmlns:a16="http://schemas.microsoft.com/office/drawing/2014/main" id="{F5F72B22-E598-2C93-BF78-B71E955F67F6}"/>
                  </a:ext>
                </a:extLst>
              </p:cNvPr>
              <p:cNvSpPr txBox="1"/>
              <p:nvPr/>
            </p:nvSpPr>
            <p:spPr>
              <a:xfrm>
                <a:off x="4249280" y="4513060"/>
                <a:ext cx="594440" cy="246221"/>
              </a:xfrm>
              <a:prstGeom prst="rect">
                <a:avLst/>
              </a:prstGeom>
              <a:noFill/>
            </p:spPr>
            <p:txBody>
              <a:bodyPr wrap="square" rtlCol="0">
                <a:spAutoFit/>
              </a:bodyPr>
              <a:lstStyle/>
              <a:p>
                <a:pPr algn="ctr"/>
                <a:r>
                  <a:rPr lang="en-US" altLang="zh-CN" sz="1000" b="1" dirty="0"/>
                  <a:t>14%</a:t>
                </a:r>
              </a:p>
            </p:txBody>
          </p:sp>
        </p:grpSp>
        <p:grpSp>
          <p:nvGrpSpPr>
            <p:cNvPr id="31" name="组合 30">
              <a:extLst>
                <a:ext uri="{FF2B5EF4-FFF2-40B4-BE49-F238E27FC236}">
                  <a16:creationId xmlns:a16="http://schemas.microsoft.com/office/drawing/2014/main" id="{B7BBA5C5-E71F-676A-8A0D-C10775C099EC}"/>
                </a:ext>
              </a:extLst>
            </p:cNvPr>
            <p:cNvGrpSpPr/>
            <p:nvPr/>
          </p:nvGrpSpPr>
          <p:grpSpPr>
            <a:xfrm>
              <a:off x="5822820" y="4012881"/>
              <a:ext cx="2241361" cy="2254657"/>
              <a:chOff x="5758814" y="4080103"/>
              <a:chExt cx="2241361" cy="2254657"/>
            </a:xfrm>
          </p:grpSpPr>
          <p:graphicFrame>
            <p:nvGraphicFramePr>
              <p:cNvPr id="58" name="内容占位符 9"/>
              <p:cNvGraphicFramePr/>
              <p:nvPr>
                <p:extLst>
                  <p:ext uri="{D42A27DB-BD31-4B8C-83A1-F6EECF244321}">
                    <p14:modId xmlns:p14="http://schemas.microsoft.com/office/powerpoint/2010/main" val="2439767304"/>
                  </p:ext>
                </p:extLst>
              </p:nvPr>
            </p:nvGraphicFramePr>
            <p:xfrm>
              <a:off x="5758814" y="4080103"/>
              <a:ext cx="2241361" cy="2254657"/>
            </p:xfrm>
            <a:graphic>
              <a:graphicData uri="http://schemas.openxmlformats.org/drawingml/2006/chart">
                <c:chart xmlns:c="http://schemas.openxmlformats.org/drawingml/2006/chart" xmlns:r="http://schemas.openxmlformats.org/officeDocument/2006/relationships" r:id="rId6"/>
              </a:graphicData>
            </a:graphic>
          </p:graphicFrame>
          <p:sp>
            <p:nvSpPr>
              <p:cNvPr id="5" name="上箭头 28">
                <a:extLst>
                  <a:ext uri="{FF2B5EF4-FFF2-40B4-BE49-F238E27FC236}">
                    <a16:creationId xmlns:a16="http://schemas.microsoft.com/office/drawing/2014/main" id="{17180B5A-51BA-6BED-89F1-413B29564BBC}"/>
                  </a:ext>
                </a:extLst>
              </p:cNvPr>
              <p:cNvSpPr/>
              <p:nvPr/>
            </p:nvSpPr>
            <p:spPr>
              <a:xfrm>
                <a:off x="6900754" y="4363871"/>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6" name="文本框 5">
                <a:extLst>
                  <a:ext uri="{FF2B5EF4-FFF2-40B4-BE49-F238E27FC236}">
                    <a16:creationId xmlns:a16="http://schemas.microsoft.com/office/drawing/2014/main" id="{C7C4A90E-D804-9B05-25F8-DED18251FB99}"/>
                  </a:ext>
                </a:extLst>
              </p:cNvPr>
              <p:cNvSpPr txBox="1"/>
              <p:nvPr/>
            </p:nvSpPr>
            <p:spPr>
              <a:xfrm>
                <a:off x="7064972" y="4513059"/>
                <a:ext cx="594440" cy="246221"/>
              </a:xfrm>
              <a:prstGeom prst="rect">
                <a:avLst/>
              </a:prstGeom>
              <a:noFill/>
            </p:spPr>
            <p:txBody>
              <a:bodyPr wrap="square" rtlCol="0">
                <a:spAutoFit/>
              </a:bodyPr>
              <a:lstStyle/>
              <a:p>
                <a:pPr algn="ctr"/>
                <a:r>
                  <a:rPr lang="en-US" altLang="zh-CN" sz="1000" b="1" dirty="0"/>
                  <a:t>17.7%</a:t>
                </a:r>
              </a:p>
            </p:txBody>
          </p:sp>
        </p:grpSp>
        <p:grpSp>
          <p:nvGrpSpPr>
            <p:cNvPr id="32" name="组合 31">
              <a:extLst>
                <a:ext uri="{FF2B5EF4-FFF2-40B4-BE49-F238E27FC236}">
                  <a16:creationId xmlns:a16="http://schemas.microsoft.com/office/drawing/2014/main" id="{B33FEFEB-3BEF-BB88-573B-A6E2E615CC81}"/>
                </a:ext>
              </a:extLst>
            </p:cNvPr>
            <p:cNvGrpSpPr/>
            <p:nvPr/>
          </p:nvGrpSpPr>
          <p:grpSpPr>
            <a:xfrm>
              <a:off x="8259330" y="4064305"/>
              <a:ext cx="4019315" cy="2344116"/>
              <a:chOff x="8474075" y="4064305"/>
              <a:chExt cx="4019315" cy="2344116"/>
            </a:xfrm>
          </p:grpSpPr>
          <p:grpSp>
            <p:nvGrpSpPr>
              <p:cNvPr id="12" name="组合 11"/>
              <p:cNvGrpSpPr/>
              <p:nvPr/>
            </p:nvGrpSpPr>
            <p:grpSpPr>
              <a:xfrm>
                <a:off x="8474075" y="4064305"/>
                <a:ext cx="4019315" cy="2344116"/>
                <a:chOff x="4887489" y="1570139"/>
                <a:chExt cx="7246154" cy="3524979"/>
              </a:xfrm>
            </p:grpSpPr>
            <p:graphicFrame>
              <p:nvGraphicFramePr>
                <p:cNvPr id="13" name="图表 12"/>
                <p:cNvGraphicFramePr/>
                <p:nvPr>
                  <p:extLst>
                    <p:ext uri="{D42A27DB-BD31-4B8C-83A1-F6EECF244321}">
                      <p14:modId xmlns:p14="http://schemas.microsoft.com/office/powerpoint/2010/main" val="2907874895"/>
                    </p:ext>
                  </p:extLst>
                </p:nvPr>
              </p:nvGraphicFramePr>
              <p:xfrm>
                <a:off x="4887489" y="1794080"/>
                <a:ext cx="6905428" cy="3301038"/>
              </p:xfrm>
              <a:graphic>
                <a:graphicData uri="http://schemas.openxmlformats.org/drawingml/2006/chart">
                  <c:chart xmlns:c="http://schemas.openxmlformats.org/drawingml/2006/chart" xmlns:r="http://schemas.openxmlformats.org/officeDocument/2006/relationships" r:id="rId7"/>
                </a:graphicData>
              </a:graphic>
            </p:graphicFrame>
            <p:grpSp>
              <p:nvGrpSpPr>
                <p:cNvPr id="14" name="组合 13"/>
                <p:cNvGrpSpPr/>
                <p:nvPr/>
              </p:nvGrpSpPr>
              <p:grpSpPr>
                <a:xfrm>
                  <a:off x="6766825" y="1570139"/>
                  <a:ext cx="5366818" cy="345668"/>
                  <a:chOff x="6766825" y="1570139"/>
                  <a:chExt cx="5366818" cy="345668"/>
                </a:xfrm>
              </p:grpSpPr>
              <p:sp>
                <p:nvSpPr>
                  <p:cNvPr id="15" name="文本框 14"/>
                  <p:cNvSpPr txBox="1"/>
                  <p:nvPr/>
                </p:nvSpPr>
                <p:spPr>
                  <a:xfrm>
                    <a:off x="6766825" y="1570139"/>
                    <a:ext cx="1261569" cy="329433"/>
                  </a:xfrm>
                  <a:prstGeom prst="rect">
                    <a:avLst/>
                  </a:prstGeom>
                  <a:noFill/>
                </p:spPr>
                <p:txBody>
                  <a:bodyPr wrap="square">
                    <a:noAutofit/>
                  </a:bodyPr>
                  <a:lstStyle>
                    <a:defPPr>
                      <a:defRPr lang="zh-CN"/>
                    </a:defPPr>
                    <a:lvl1pPr>
                      <a:defRPr sz="1200" b="0" i="0" u="none" strike="noStrike" baseline="0">
                        <a:latin typeface="微软雅黑" panose="020B0503020204020204" charset="-122"/>
                        <a:ea typeface="微软雅黑" panose="020B0503020204020204" charset="-122"/>
                        <a:cs typeface="+mn-ea"/>
                      </a:defRPr>
                    </a:lvl1pPr>
                  </a:lstStyle>
                  <a:p>
                    <a:r>
                      <a:rPr lang="en-US" altLang="zh-CN" sz="900" dirty="0">
                        <a:sym typeface="+mn-lt"/>
                      </a:rPr>
                      <a:t>P=0.004</a:t>
                    </a:r>
                    <a:endParaRPr lang="zh-CN" altLang="en-US" sz="900" dirty="0">
                      <a:sym typeface="+mn-lt"/>
                    </a:endParaRPr>
                  </a:p>
                </p:txBody>
              </p:sp>
              <p:sp>
                <p:nvSpPr>
                  <p:cNvPr id="16" name="文本框 15"/>
                  <p:cNvSpPr txBox="1"/>
                  <p:nvPr/>
                </p:nvSpPr>
                <p:spPr>
                  <a:xfrm>
                    <a:off x="8812738" y="1570139"/>
                    <a:ext cx="1125024" cy="345668"/>
                  </a:xfrm>
                  <a:prstGeom prst="rect">
                    <a:avLst/>
                  </a:prstGeom>
                  <a:noFill/>
                </p:spPr>
                <p:txBody>
                  <a:bodyPr wrap="square">
                    <a:spAutoFit/>
                  </a:bodyPr>
                  <a:lstStyle>
                    <a:defPPr>
                      <a:defRPr lang="zh-CN"/>
                    </a:defPPr>
                    <a:lvl1pPr>
                      <a:defRPr sz="1200" b="0" i="0" u="none" strike="noStrike" baseline="0">
                        <a:latin typeface="微软雅黑" panose="020B0503020204020204" charset="-122"/>
                        <a:ea typeface="微软雅黑" panose="020B0503020204020204" charset="-122"/>
                        <a:cs typeface="+mn-ea"/>
                      </a:defRPr>
                    </a:lvl1pPr>
                  </a:lstStyle>
                  <a:p>
                    <a:r>
                      <a:rPr lang="en-US" altLang="zh-CN" sz="900" dirty="0">
                        <a:sym typeface="+mn-lt"/>
                      </a:rPr>
                      <a:t>P=0.04</a:t>
                    </a:r>
                    <a:endParaRPr lang="zh-CN" altLang="en-US" sz="900" dirty="0">
                      <a:sym typeface="+mn-lt"/>
                    </a:endParaRPr>
                  </a:p>
                </p:txBody>
              </p:sp>
              <p:sp>
                <p:nvSpPr>
                  <p:cNvPr id="17" name="文本框 16"/>
                  <p:cNvSpPr txBox="1"/>
                  <p:nvPr/>
                </p:nvSpPr>
                <p:spPr>
                  <a:xfrm>
                    <a:off x="10722106" y="1570139"/>
                    <a:ext cx="1411537" cy="345668"/>
                  </a:xfrm>
                  <a:prstGeom prst="rect">
                    <a:avLst/>
                  </a:prstGeom>
                  <a:noFill/>
                </p:spPr>
                <p:txBody>
                  <a:bodyPr wrap="square">
                    <a:noAutofit/>
                  </a:bodyPr>
                  <a:lstStyle>
                    <a:defPPr>
                      <a:defRPr lang="zh-CN"/>
                    </a:defPPr>
                    <a:lvl1pPr>
                      <a:defRPr sz="1200" b="0" i="0" u="none" strike="noStrike" baseline="0">
                        <a:latin typeface="微软雅黑" panose="020B0503020204020204" charset="-122"/>
                        <a:ea typeface="微软雅黑" panose="020B0503020204020204" charset="-122"/>
                        <a:cs typeface="+mn-ea"/>
                      </a:defRPr>
                    </a:lvl1pPr>
                  </a:lstStyle>
                  <a:p>
                    <a:r>
                      <a:rPr lang="en-US" altLang="zh-CN" sz="900" dirty="0">
                        <a:sym typeface="+mn-lt"/>
                      </a:rPr>
                      <a:t>P=0.001</a:t>
                    </a:r>
                    <a:endParaRPr lang="zh-CN" altLang="en-US" sz="900" dirty="0">
                      <a:sym typeface="+mn-lt"/>
                    </a:endParaRPr>
                  </a:p>
                </p:txBody>
              </p:sp>
            </p:grpSp>
          </p:grpSp>
          <p:sp>
            <p:nvSpPr>
              <p:cNvPr id="7" name="上箭头 28">
                <a:extLst>
                  <a:ext uri="{FF2B5EF4-FFF2-40B4-BE49-F238E27FC236}">
                    <a16:creationId xmlns:a16="http://schemas.microsoft.com/office/drawing/2014/main" id="{5BE41896-8ECC-4E64-8C1E-31A8B0E0CC21}"/>
                  </a:ext>
                </a:extLst>
              </p:cNvPr>
              <p:cNvSpPr/>
              <p:nvPr/>
            </p:nvSpPr>
            <p:spPr>
              <a:xfrm>
                <a:off x="9491742" y="4296649"/>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8" name="文本框 7">
                <a:extLst>
                  <a:ext uri="{FF2B5EF4-FFF2-40B4-BE49-F238E27FC236}">
                    <a16:creationId xmlns:a16="http://schemas.microsoft.com/office/drawing/2014/main" id="{63AD808E-2EAB-06FA-813B-82A2AAB97462}"/>
                  </a:ext>
                </a:extLst>
              </p:cNvPr>
              <p:cNvSpPr txBox="1"/>
              <p:nvPr/>
            </p:nvSpPr>
            <p:spPr>
              <a:xfrm>
                <a:off x="9665680" y="4445837"/>
                <a:ext cx="595355" cy="246221"/>
              </a:xfrm>
              <a:prstGeom prst="rect">
                <a:avLst/>
              </a:prstGeom>
              <a:noFill/>
            </p:spPr>
            <p:txBody>
              <a:bodyPr wrap="square" rtlCol="0">
                <a:spAutoFit/>
              </a:bodyPr>
              <a:lstStyle/>
              <a:p>
                <a:pPr algn="ctr"/>
                <a:r>
                  <a:rPr lang="en-US" altLang="zh-CN" sz="1000" b="1" dirty="0"/>
                  <a:t>17.1%</a:t>
                </a:r>
              </a:p>
            </p:txBody>
          </p:sp>
          <p:sp>
            <p:nvSpPr>
              <p:cNvPr id="21" name="上箭头 28">
                <a:extLst>
                  <a:ext uri="{FF2B5EF4-FFF2-40B4-BE49-F238E27FC236}">
                    <a16:creationId xmlns:a16="http://schemas.microsoft.com/office/drawing/2014/main" id="{1C171A2C-D715-C557-7B8E-D4F8BA583A4F}"/>
                  </a:ext>
                </a:extLst>
              </p:cNvPr>
              <p:cNvSpPr/>
              <p:nvPr/>
            </p:nvSpPr>
            <p:spPr>
              <a:xfrm>
                <a:off x="10612433" y="4296649"/>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22" name="文本框 21">
                <a:extLst>
                  <a:ext uri="{FF2B5EF4-FFF2-40B4-BE49-F238E27FC236}">
                    <a16:creationId xmlns:a16="http://schemas.microsoft.com/office/drawing/2014/main" id="{472988A4-F4E3-0241-5C48-C5E1BF397F45}"/>
                  </a:ext>
                </a:extLst>
              </p:cNvPr>
              <p:cNvSpPr txBox="1"/>
              <p:nvPr/>
            </p:nvSpPr>
            <p:spPr>
              <a:xfrm>
                <a:off x="10795819" y="4445837"/>
                <a:ext cx="542949" cy="246221"/>
              </a:xfrm>
              <a:prstGeom prst="rect">
                <a:avLst/>
              </a:prstGeom>
              <a:noFill/>
            </p:spPr>
            <p:txBody>
              <a:bodyPr wrap="square" rtlCol="0">
                <a:spAutoFit/>
              </a:bodyPr>
              <a:lstStyle/>
              <a:p>
                <a:pPr algn="ctr"/>
                <a:r>
                  <a:rPr lang="en-US" altLang="zh-CN" sz="1000" b="1" dirty="0"/>
                  <a:t>12.8%</a:t>
                </a:r>
              </a:p>
            </p:txBody>
          </p:sp>
          <p:sp>
            <p:nvSpPr>
              <p:cNvPr id="23" name="上箭头 28">
                <a:extLst>
                  <a:ext uri="{FF2B5EF4-FFF2-40B4-BE49-F238E27FC236}">
                    <a16:creationId xmlns:a16="http://schemas.microsoft.com/office/drawing/2014/main" id="{684FA035-124D-AC5E-BB8F-75A3BB239F9F}"/>
                  </a:ext>
                </a:extLst>
              </p:cNvPr>
              <p:cNvSpPr/>
              <p:nvPr/>
            </p:nvSpPr>
            <p:spPr>
              <a:xfrm>
                <a:off x="11733124" y="4296649"/>
                <a:ext cx="324000" cy="468000"/>
              </a:xfrm>
              <a:prstGeom prst="upArrow">
                <a:avLst>
                  <a:gd name="adj1" fmla="val 50000"/>
                  <a:gd name="adj2" fmla="val 48903"/>
                </a:avLst>
              </a:prstGeom>
              <a:gradFill>
                <a:gsLst>
                  <a:gs pos="0">
                    <a:srgbClr val="FBE55E"/>
                  </a:gs>
                  <a:gs pos="100000">
                    <a:srgbClr val="EA3F32"/>
                  </a:gs>
                </a:gsLst>
                <a:lin ang="8820000" scaled="1"/>
              </a:gradFill>
              <a:ln>
                <a:gradFill>
                  <a:gsLst>
                    <a:gs pos="0">
                      <a:srgbClr val="FBE55E"/>
                    </a:gs>
                    <a:gs pos="100000">
                      <a:srgbClr val="EA3F32"/>
                    </a:gs>
                  </a:gsLst>
                  <a:lin ang="8820000" scaled="0"/>
                </a:gra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sz="900" b="1" dirty="0">
                  <a:solidFill>
                    <a:srgbClr val="FF0000"/>
                  </a:solidFill>
                  <a:latin typeface="微软雅黑" panose="020B0503020204020204" charset="-122"/>
                  <a:ea typeface="微软雅黑" panose="020B0503020204020204" charset="-122"/>
                </a:endParaRPr>
              </a:p>
            </p:txBody>
          </p:sp>
          <p:sp>
            <p:nvSpPr>
              <p:cNvPr id="24" name="文本框 23">
                <a:extLst>
                  <a:ext uri="{FF2B5EF4-FFF2-40B4-BE49-F238E27FC236}">
                    <a16:creationId xmlns:a16="http://schemas.microsoft.com/office/drawing/2014/main" id="{BC5B9F83-D95B-18BA-44E7-614C31690C98}"/>
                  </a:ext>
                </a:extLst>
              </p:cNvPr>
              <p:cNvSpPr txBox="1"/>
              <p:nvPr/>
            </p:nvSpPr>
            <p:spPr>
              <a:xfrm>
                <a:off x="11928765" y="4445837"/>
                <a:ext cx="551475" cy="246221"/>
              </a:xfrm>
              <a:prstGeom prst="rect">
                <a:avLst/>
              </a:prstGeom>
              <a:noFill/>
            </p:spPr>
            <p:txBody>
              <a:bodyPr wrap="square" rtlCol="0">
                <a:spAutoFit/>
              </a:bodyPr>
              <a:lstStyle/>
              <a:p>
                <a:pPr algn="ctr"/>
                <a:r>
                  <a:rPr lang="en-US" altLang="zh-CN" sz="1000" b="1" dirty="0"/>
                  <a:t>21.8%</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 name="table 186"/>
          <p:cNvGraphicFramePr>
            <a:graphicFrameLocks noGrp="1"/>
          </p:cNvGraphicFramePr>
          <p:nvPr>
            <p:extLst>
              <p:ext uri="{D42A27DB-BD31-4B8C-83A1-F6EECF244321}">
                <p14:modId xmlns:p14="http://schemas.microsoft.com/office/powerpoint/2010/main" val="309950856"/>
              </p:ext>
            </p:extLst>
          </p:nvPr>
        </p:nvGraphicFramePr>
        <p:xfrm>
          <a:off x="517327" y="1893458"/>
          <a:ext cx="11824097" cy="1139674"/>
        </p:xfrm>
        <a:graphic>
          <a:graphicData uri="http://schemas.openxmlformats.org/drawingml/2006/table">
            <a:tbl>
              <a:tblPr/>
              <a:tblGrid>
                <a:gridCol w="11824097">
                  <a:extLst>
                    <a:ext uri="{9D8B030D-6E8A-4147-A177-3AD203B41FA5}">
                      <a16:colId xmlns:a16="http://schemas.microsoft.com/office/drawing/2014/main" val="20000"/>
                    </a:ext>
                  </a:extLst>
                </a:gridCol>
              </a:tblGrid>
              <a:tr h="1139674">
                <a:tc>
                  <a:txBody>
                    <a:bodyPr/>
                    <a:lstStyle/>
                    <a:p>
                      <a:pPr marL="396000" indent="-285750" algn="l" rtl="0" eaLnBrk="0">
                        <a:lnSpc>
                          <a:spcPct val="150000"/>
                        </a:lnSpc>
                        <a:spcBef>
                          <a:spcPts val="0"/>
                        </a:spcBef>
                        <a:buFont typeface="Arial" panose="020B0604020202020204" pitchFamily="34" charset="0"/>
                        <a:buChar char="•"/>
                      </a:pPr>
                      <a:r>
                        <a:rPr sz="1800" b="1"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背景</a:t>
                      </a:r>
                      <a:r>
                        <a:rPr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800" b="1"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1800" kern="0" spc="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由于本品刚上市，无同类中成</a:t>
                      </a:r>
                      <a:r>
                        <a:rPr sz="1800" kern="0" spc="-1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药直接疗效比较</a:t>
                      </a:r>
                      <a:r>
                        <a:rPr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18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endParaRPr lang="zh-CN" altLang="en-US" sz="500" dirty="0">
                        <a:highlight>
                          <a:srgbClr val="FFFF00"/>
                        </a:highlight>
                        <a:latin typeface="Arial" panose="020B0604020202020204"/>
                        <a:ea typeface="Arial" panose="020B0604020202020204"/>
                        <a:cs typeface="Arial" panose="020B0604020202020204"/>
                      </a:endParaRPr>
                    </a:p>
                    <a:p>
                      <a:pPr marL="396000" indent="-285750" algn="l" rtl="0" eaLnBrk="0">
                        <a:lnSpc>
                          <a:spcPct val="150000"/>
                        </a:lnSpc>
                        <a:spcBef>
                          <a:spcPts val="0"/>
                        </a:spcBef>
                        <a:buFont typeface="Arial" panose="020B0604020202020204" pitchFamily="34" charset="0"/>
                        <a:buChar char="•"/>
                      </a:pPr>
                      <a:r>
                        <a:rPr lang="zh-CN" altLang="en-US" sz="18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结果：</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在</a:t>
                      </a:r>
                      <a:r>
                        <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Ⅲ</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期临床研究中，本品在综合疗效的显效率上</a:t>
                      </a:r>
                      <a:r>
                        <a:rPr lang="zh-CN" altLang="en-US" sz="18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显著优于双丹明目</a:t>
                      </a:r>
                      <a:r>
                        <a:rPr lang="zh-CN" altLang="en-US" sz="1800" b="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21.9%VS.11.7%</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1800" dirty="0">
                        <a:latin typeface="微软雅黑" panose="020B0503020204020204" charset="-122"/>
                        <a:ea typeface="微软雅黑" panose="020B0503020204020204" charset="-122"/>
                        <a:cs typeface="微软雅黑" panose="020B0503020204020204" charset="-122"/>
                      </a:endParaRPr>
                    </a:p>
                  </a:txBody>
                  <a:tcPr marL="0" marR="0" marT="0"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pSp>
        <p:nvGrpSpPr>
          <p:cNvPr id="30" name="group 30"/>
          <p:cNvGrpSpPr/>
          <p:nvPr/>
        </p:nvGrpSpPr>
        <p:grpSpPr>
          <a:xfrm rot="21600000">
            <a:off x="494666" y="1000213"/>
            <a:ext cx="11869419" cy="627791"/>
            <a:chOff x="-12700" y="-12700"/>
            <a:chExt cx="11869419" cy="627791"/>
          </a:xfrm>
        </p:grpSpPr>
        <p:pic>
          <p:nvPicPr>
            <p:cNvPr id="194" name="picture 194"/>
            <p:cNvPicPr>
              <a:picLocks noChangeAspect="1"/>
            </p:cNvPicPr>
            <p:nvPr/>
          </p:nvPicPr>
          <p:blipFill>
            <a:blip r:embed="rId2"/>
            <a:stretch>
              <a:fillRect/>
            </a:stretch>
          </p:blipFill>
          <p:spPr>
            <a:xfrm>
              <a:off x="0" y="0"/>
              <a:ext cx="11843542" cy="615091"/>
            </a:xfrm>
            <a:prstGeom prst="rect">
              <a:avLst/>
            </a:prstGeom>
          </p:spPr>
        </p:pic>
        <p:sp>
          <p:nvSpPr>
            <p:cNvPr id="196" name="textbox 196"/>
            <p:cNvSpPr/>
            <p:nvPr/>
          </p:nvSpPr>
          <p:spPr>
            <a:xfrm>
              <a:off x="-12700" y="-12700"/>
              <a:ext cx="11869419" cy="567690"/>
            </a:xfrm>
            <a:prstGeom prst="rect">
              <a:avLst/>
            </a:prstGeom>
            <a:noFill/>
            <a:ln w="0" cap="flat">
              <a:noFill/>
              <a:prstDash val="solid"/>
              <a:miter lim="0"/>
            </a:ln>
          </p:spPr>
          <p:txBody>
            <a:bodyPr vert="horz" wrap="square" lIns="0" tIns="0" rIns="0" bIns="0"/>
            <a:lstStyle/>
            <a:p>
              <a:pPr algn="l" rtl="0" eaLnBrk="0">
                <a:lnSpc>
                  <a:spcPct val="101000"/>
                </a:lnSpc>
              </a:pPr>
              <a:endParaRPr sz="700" dirty="0">
                <a:latin typeface="微软雅黑" panose="020B0503020204020204" pitchFamily="34" charset="-122"/>
                <a:ea typeface="微软雅黑" panose="020B0503020204020204" pitchFamily="34" charset="-122"/>
                <a:cs typeface="Arial" panose="020B0604020202020204"/>
              </a:endParaRPr>
            </a:p>
            <a:p>
              <a:pPr algn="ctr" rtl="0" eaLnBrk="0">
                <a:lnSpc>
                  <a:spcPct val="97000"/>
                </a:lnSpc>
                <a:spcBef>
                  <a:spcPts val="5"/>
                </a:spcBef>
              </a:pPr>
              <a:r>
                <a:rPr lang="en-US" altLang="zh-CN" sz="2400" b="1" kern="0" spc="-2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Ⅲ</a:t>
              </a:r>
              <a:r>
                <a:rPr lang="zh-CN" altLang="en-US" sz="2400" b="1" kern="0" spc="-2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期临床间接对比</a:t>
              </a:r>
              <a:r>
                <a:rPr sz="2400" b="1" kern="0" spc="-20" dirty="0" err="1">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发现</a:t>
              </a:r>
              <a:r>
                <a:rPr sz="2400" b="1" kern="0" spc="-2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2400" b="1" kern="0" spc="-2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通络明目</a:t>
              </a:r>
              <a:r>
                <a:rPr sz="2400" b="1" kern="0" spc="-20" dirty="0" err="1">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胶囊</a:t>
              </a:r>
              <a:r>
                <a:rPr lang="zh-CN" altLang="en-US" sz="2400" b="1" kern="0" spc="-2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疗效</a:t>
              </a:r>
              <a:r>
                <a:rPr sz="2400" b="1" kern="0" spc="-20" dirty="0" err="1">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优于同类产品</a:t>
              </a:r>
              <a:endParaRPr sz="2400" dirty="0">
                <a:latin typeface="微软雅黑" panose="020B0503020204020204" pitchFamily="34" charset="-122"/>
                <a:ea typeface="微软雅黑" panose="020B0503020204020204" pitchFamily="34" charset="-122"/>
                <a:cs typeface="微软雅黑" panose="020B0503020204020204" charset="-122"/>
              </a:endParaRPr>
            </a:p>
          </p:txBody>
        </p:sp>
      </p:grpSp>
      <p:sp>
        <p:nvSpPr>
          <p:cNvPr id="200" name="textbox 200"/>
          <p:cNvSpPr/>
          <p:nvPr/>
        </p:nvSpPr>
        <p:spPr>
          <a:xfrm>
            <a:off x="5414463" y="182417"/>
            <a:ext cx="2029824" cy="501650"/>
          </a:xfrm>
          <a:prstGeom prst="rect">
            <a:avLst/>
          </a:prstGeom>
          <a:noFill/>
          <a:ln w="0" cap="flat">
            <a:noFill/>
            <a:prstDash val="solid"/>
            <a:miter lim="0"/>
          </a:ln>
        </p:spPr>
        <p:txBody>
          <a:bodyPr vert="horz" wrap="square" lIns="0" tIns="0" rIns="0" bIns="0"/>
          <a:lstStyle/>
          <a:p>
            <a:pPr algn="ctr" rtl="0" eaLnBrk="0">
              <a:lnSpc>
                <a:spcPct val="70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ctr" rtl="0" eaLnBrk="0">
              <a:lnSpc>
                <a:spcPct val="98000"/>
              </a:lnSpc>
            </a:pPr>
            <a:r>
              <a:rPr lang="en-US" altLang="zh-CN"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3</a:t>
            </a:r>
            <a:r>
              <a:rPr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en-US" altLang="zh-CN"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a:t>
            </a:r>
            <a:r>
              <a:rPr lang="en-US" sz="3200" b="1" kern="0" spc="-4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sz="3200" b="1" kern="0" spc="-40" dirty="0" err="1">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有效性</a:t>
            </a:r>
            <a:endParaRPr sz="3200" dirty="0">
              <a:latin typeface="微软雅黑" panose="020B0503020204020204" pitchFamily="34" charset="-122"/>
              <a:ea typeface="微软雅黑" panose="020B0503020204020204" pitchFamily="34" charset="-122"/>
              <a:cs typeface="微软雅黑" panose="020B0503020204020204" charset="-122"/>
            </a:endParaRPr>
          </a:p>
        </p:txBody>
      </p:sp>
      <p:sp>
        <p:nvSpPr>
          <p:cNvPr id="202" name="textbox 202"/>
          <p:cNvSpPr/>
          <p:nvPr/>
        </p:nvSpPr>
        <p:spPr>
          <a:xfrm>
            <a:off x="483090" y="6480733"/>
            <a:ext cx="11824097" cy="338276"/>
          </a:xfrm>
          <a:prstGeom prst="rect">
            <a:avLst/>
          </a:prstGeom>
          <a:noFill/>
          <a:ln w="0" cap="flat">
            <a:noFill/>
            <a:prstDash val="solid"/>
            <a:miter lim="0"/>
          </a:ln>
        </p:spPr>
        <p:txBody>
          <a:bodyPr vert="horz" wrap="square" lIns="0" tIns="0" rIns="0" bIns="0"/>
          <a:lstStyle/>
          <a:p>
            <a:pPr algn="l" rtl="0" eaLnBrk="0">
              <a:lnSpc>
                <a:spcPct val="83000"/>
              </a:lnSpc>
            </a:pPr>
            <a:endParaRPr sz="100" dirty="0">
              <a:latin typeface="微软雅黑" panose="020B0503020204020204" pitchFamily="34" charset="-122"/>
              <a:ea typeface="微软雅黑" panose="020B0503020204020204" pitchFamily="34" charset="-122"/>
              <a:cs typeface="Arial" panose="020B0604020202020204"/>
            </a:endParaRPr>
          </a:p>
          <a:p>
            <a:pPr algn="l" rtl="0" eaLnBrk="0">
              <a:lnSpc>
                <a:spcPct val="83000"/>
              </a:lnSpc>
            </a:pPr>
            <a:r>
              <a:rPr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[1]</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任君霞</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王永争</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刘晓飞等</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通络明目胶囊治疗糖尿病视网膜病变血瘀络阻、气阴两虚证随机、双盲、多中心</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Ⅲ</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期临床试验 </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[J]. </a:t>
            </a:r>
            <a:r>
              <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中国实验方剂学杂志</a:t>
            </a:r>
            <a:r>
              <a:rPr lang="en-US" altLang="zh-CN"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2024, 30 (07): 170-178. DOI:10.13422/j.cnki.syfjx.20240895.</a:t>
            </a:r>
            <a:endParaRPr lang="zh-CN" altLang="en-US" sz="900" kern="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12700" algn="l" rtl="0" eaLnBrk="0">
              <a:lnSpc>
                <a:spcPts val="1120"/>
              </a:lnSpc>
            </a:pP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[2]</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秦裕辉</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李芳</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涂良钰</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等</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双丹明目胶囊治疗糖尿病视网膜病变的多中心临床研究 </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[J]. </a:t>
            </a:r>
            <a:r>
              <a:rPr lang="zh-CN" altLang="en-US"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湖南中医药大学学报</a:t>
            </a:r>
            <a:r>
              <a:rPr lang="en-US" altLang="zh-CN" sz="900" kern="0" spc="9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2010, 30 (01): 46-51.</a:t>
            </a:r>
            <a:endParaRPr sz="900" dirty="0">
              <a:latin typeface="微软雅黑" panose="020B0503020204020204" pitchFamily="34" charset="-122"/>
              <a:ea typeface="微软雅黑" panose="020B0503020204020204" pitchFamily="34" charset="-122"/>
              <a:cs typeface="微软雅黑" panose="020B0503020204020204" charset="-122"/>
            </a:endParaRPr>
          </a:p>
        </p:txBody>
      </p:sp>
      <p:graphicFrame>
        <p:nvGraphicFramePr>
          <p:cNvPr id="2" name="表格 1">
            <a:extLst>
              <a:ext uri="{FF2B5EF4-FFF2-40B4-BE49-F238E27FC236}">
                <a16:creationId xmlns:a16="http://schemas.microsoft.com/office/drawing/2014/main" id="{B9C0F2C0-C22B-D704-4654-65EA0C26B700}"/>
              </a:ext>
            </a:extLst>
          </p:cNvPr>
          <p:cNvGraphicFramePr>
            <a:graphicFrameLocks noGrp="1"/>
          </p:cNvGraphicFramePr>
          <p:nvPr>
            <p:extLst>
              <p:ext uri="{D42A27DB-BD31-4B8C-83A1-F6EECF244321}">
                <p14:modId xmlns:p14="http://schemas.microsoft.com/office/powerpoint/2010/main" val="2371900977"/>
              </p:ext>
            </p:extLst>
          </p:nvPr>
        </p:nvGraphicFramePr>
        <p:xfrm>
          <a:off x="517327" y="3863149"/>
          <a:ext cx="5616000" cy="2160000"/>
        </p:xfrm>
        <a:graphic>
          <a:graphicData uri="http://schemas.openxmlformats.org/drawingml/2006/table">
            <a:tbl>
              <a:tblPr/>
              <a:tblGrid>
                <a:gridCol w="1440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tblGrid>
              <a:tr h="720000">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组别</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例数</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显效</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720000">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观察组</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310</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E1F3"/>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68(</a:t>
                      </a:r>
                      <a:r>
                        <a:rPr lang="en-US" altLang="zh-CN" sz="1400" b="1" u="none" strike="noStrike" dirty="0">
                          <a:solidFill>
                            <a:srgbClr val="FF0000"/>
                          </a:solidFill>
                          <a:effectLst/>
                          <a:latin typeface="微软雅黑" panose="020B0503020204020204" charset="-122"/>
                          <a:ea typeface="微软雅黑" panose="020B0503020204020204" charset="-122"/>
                        </a:rPr>
                        <a:t>21.9</a:t>
                      </a:r>
                      <a:r>
                        <a:rPr lang="en-US" altLang="zh-CN" sz="1400" u="none" strike="noStrike" dirty="0">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E1F3"/>
                    </a:solidFill>
                  </a:tcPr>
                </a:tc>
                <a:extLst>
                  <a:ext uri="{0D108BD9-81ED-4DB2-BD59-A6C34878D82A}">
                    <a16:rowId xmlns:a16="http://schemas.microsoft.com/office/drawing/2014/main" val="10001"/>
                  </a:ext>
                </a:extLst>
              </a:tr>
              <a:tr h="720000">
                <a:tc>
                  <a:txBody>
                    <a:bodyPr/>
                    <a:lstStyle/>
                    <a:p>
                      <a:pPr algn="ctr" fontAlgn="ctr"/>
                      <a:r>
                        <a:rPr lang="zh-CN" altLang="en-US" sz="1400" b="1" u="none" strike="noStrike" dirty="0">
                          <a:solidFill>
                            <a:schemeClr val="bg1"/>
                          </a:solidFill>
                          <a:effectLst/>
                          <a:latin typeface="微软雅黑" panose="020B0503020204020204" charset="-122"/>
                          <a:ea typeface="微软雅黑" panose="020B0503020204020204" charset="-122"/>
                        </a:rPr>
                        <a:t>对照组</a:t>
                      </a:r>
                      <a:endParaRPr lang="zh-CN" altLang="en-US" sz="1400" b="1" i="0" u="none" strike="noStrike" dirty="0">
                        <a:solidFill>
                          <a:schemeClr val="bg1"/>
                        </a:solidFill>
                        <a:effectLst/>
                        <a:latin typeface="微软雅黑" panose="020B0503020204020204" charset="-122"/>
                        <a:ea typeface="微软雅黑" panose="020B0503020204020204" charset="-122"/>
                      </a:endParaRP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102</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13(12.7)</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graphicFrame>
        <p:nvGraphicFramePr>
          <p:cNvPr id="3" name="表格 2">
            <a:extLst>
              <a:ext uri="{FF2B5EF4-FFF2-40B4-BE49-F238E27FC236}">
                <a16:creationId xmlns:a16="http://schemas.microsoft.com/office/drawing/2014/main" id="{3FAFDDA6-3E8C-5E6F-C265-9BB70900DF41}"/>
              </a:ext>
            </a:extLst>
          </p:cNvPr>
          <p:cNvGraphicFramePr>
            <a:graphicFrameLocks noGrp="1"/>
          </p:cNvGraphicFramePr>
          <p:nvPr>
            <p:extLst>
              <p:ext uri="{D42A27DB-BD31-4B8C-83A1-F6EECF244321}">
                <p14:modId xmlns:p14="http://schemas.microsoft.com/office/powerpoint/2010/main" val="3380538680"/>
              </p:ext>
            </p:extLst>
          </p:nvPr>
        </p:nvGraphicFramePr>
        <p:xfrm>
          <a:off x="6725423" y="3863149"/>
          <a:ext cx="5616000" cy="2160000"/>
        </p:xfrm>
        <a:graphic>
          <a:graphicData uri="http://schemas.openxmlformats.org/drawingml/2006/table">
            <a:tbl>
              <a:tblPr/>
              <a:tblGrid>
                <a:gridCol w="1440000">
                  <a:extLst>
                    <a:ext uri="{9D8B030D-6E8A-4147-A177-3AD203B41FA5}">
                      <a16:colId xmlns:a16="http://schemas.microsoft.com/office/drawing/2014/main" val="20000"/>
                    </a:ext>
                  </a:extLst>
                </a:gridCol>
                <a:gridCol w="201600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tblGrid>
              <a:tr h="720000">
                <a:tc>
                  <a:txBody>
                    <a:bodyPr/>
                    <a:lstStyle/>
                    <a:p>
                      <a:pPr algn="ctr" fontAlgn="ct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组别</a:t>
                      </a: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例数</a:t>
                      </a:r>
                      <a:r>
                        <a:rPr lang="en-US" altLang="zh-CN" sz="1400" b="1" u="none" strike="noStrike" kern="1200" dirty="0">
                          <a:solidFill>
                            <a:schemeClr val="bg1"/>
                          </a:solidFill>
                          <a:effectLst/>
                          <a:latin typeface="微软雅黑" panose="020B0503020204020204" charset="-122"/>
                          <a:ea typeface="微软雅黑" panose="020B0503020204020204" charset="-122"/>
                          <a:cs typeface="+mn-cs"/>
                        </a:rPr>
                        <a:t>/</a:t>
                      </a: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眼</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显效</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720000">
                <a:tc>
                  <a:txBody>
                    <a:bodyPr/>
                    <a:lstStyle/>
                    <a:p>
                      <a:pPr algn="ctr" fontAlgn="ct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观察组</a:t>
                      </a: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617</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E1F3"/>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72(</a:t>
                      </a:r>
                      <a:r>
                        <a:rPr lang="en-US" altLang="zh-CN" sz="1400" b="1" u="none" strike="noStrike" dirty="0">
                          <a:solidFill>
                            <a:srgbClr val="FF0000"/>
                          </a:solidFill>
                          <a:effectLst/>
                          <a:latin typeface="微软雅黑" panose="020B0503020204020204" charset="-122"/>
                          <a:ea typeface="微软雅黑" panose="020B0503020204020204" charset="-122"/>
                        </a:rPr>
                        <a:t>11.7</a:t>
                      </a:r>
                      <a:r>
                        <a:rPr lang="en-US" altLang="zh-CN" sz="1400" u="none" strike="noStrike" dirty="0">
                          <a:effectLst/>
                          <a:latin typeface="微软雅黑" panose="020B0503020204020204" charset="-122"/>
                          <a:ea typeface="微软雅黑" panose="020B0503020204020204" charset="-122"/>
                        </a:rPr>
                        <a:t>)</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9E1F3"/>
                    </a:solidFill>
                  </a:tcPr>
                </a:tc>
                <a:extLst>
                  <a:ext uri="{0D108BD9-81ED-4DB2-BD59-A6C34878D82A}">
                    <a16:rowId xmlns:a16="http://schemas.microsoft.com/office/drawing/2014/main" val="10001"/>
                  </a:ext>
                </a:extLst>
              </a:tr>
              <a:tr h="720000">
                <a:tc>
                  <a:txBody>
                    <a:bodyPr/>
                    <a:lstStyle/>
                    <a:p>
                      <a:pPr algn="ctr" fontAlgn="ctr"/>
                      <a:r>
                        <a:rPr lang="zh-CN" altLang="en-US" sz="1400" b="1" u="none" strike="noStrike" kern="1200" dirty="0">
                          <a:solidFill>
                            <a:schemeClr val="bg1"/>
                          </a:solidFill>
                          <a:effectLst/>
                          <a:latin typeface="微软雅黑" panose="020B0503020204020204" charset="-122"/>
                          <a:ea typeface="微软雅黑" panose="020B0503020204020204" charset="-122"/>
                          <a:cs typeface="+mn-cs"/>
                        </a:rPr>
                        <a:t>对照组</a:t>
                      </a:r>
                    </a:p>
                  </a:txBody>
                  <a:tcPr marL="7620" marR="7620" marT="762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234</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fontAlgn="ctr"/>
                      <a:r>
                        <a:rPr lang="en-US" altLang="zh-CN" sz="1400" u="none" strike="noStrike" dirty="0">
                          <a:effectLst/>
                          <a:latin typeface="微软雅黑" panose="020B0503020204020204" charset="-122"/>
                          <a:ea typeface="微软雅黑" panose="020B0503020204020204" charset="-122"/>
                        </a:rPr>
                        <a:t>20(8.5)</a:t>
                      </a:r>
                      <a:endParaRPr lang="en-US" altLang="zh-CN" sz="1400" b="0" i="0" u="none" strike="noStrike" dirty="0">
                        <a:solidFill>
                          <a:srgbClr val="000000"/>
                        </a:solidFill>
                        <a:effectLst/>
                        <a:latin typeface="微软雅黑" panose="020B0503020204020204" charset="-122"/>
                        <a:ea typeface="微软雅黑" panose="020B0503020204020204" charset="-122"/>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bl>
          </a:graphicData>
        </a:graphic>
      </p:graphicFrame>
      <p:sp>
        <p:nvSpPr>
          <p:cNvPr id="5" name="文本框 4">
            <a:extLst>
              <a:ext uri="{FF2B5EF4-FFF2-40B4-BE49-F238E27FC236}">
                <a16:creationId xmlns:a16="http://schemas.microsoft.com/office/drawing/2014/main" id="{8E51390A-AE36-767E-A671-38D7FABA67E8}"/>
              </a:ext>
            </a:extLst>
          </p:cNvPr>
          <p:cNvSpPr txBox="1"/>
          <p:nvPr/>
        </p:nvSpPr>
        <p:spPr>
          <a:xfrm>
            <a:off x="517326" y="3405914"/>
            <a:ext cx="5616001" cy="369332"/>
          </a:xfrm>
          <a:prstGeom prst="rect">
            <a:avLst/>
          </a:prstGeom>
          <a:noFill/>
        </p:spPr>
        <p:txBody>
          <a:bodyPr wrap="square">
            <a:spAutoFit/>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通络明目胶囊</a:t>
            </a:r>
            <a:r>
              <a:rPr lang="en-US" altLang="zh-CN" sz="1800" u="none" strike="noStrike" dirty="0">
                <a:effectLst/>
                <a:latin typeface="微软雅黑" panose="020B0503020204020204" pitchFamily="34" charset="-122"/>
                <a:ea typeface="微软雅黑" panose="020B0503020204020204" pitchFamily="34" charset="-122"/>
              </a:rPr>
              <a:t>Ⅲ</a:t>
            </a:r>
            <a:r>
              <a:rPr lang="zh-CN" altLang="en-US" sz="1800" u="none" strike="noStrike" dirty="0">
                <a:effectLst/>
                <a:latin typeface="微软雅黑" panose="020B0503020204020204" pitchFamily="34" charset="-122"/>
                <a:ea typeface="微软雅黑" panose="020B0503020204020204" pitchFamily="34" charset="-122"/>
              </a:rPr>
              <a:t>期临床研究综合疗效结果</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C7D10C6-212A-9381-B7C6-8B53D0209B81}"/>
              </a:ext>
            </a:extLst>
          </p:cNvPr>
          <p:cNvSpPr txBox="1"/>
          <p:nvPr/>
        </p:nvSpPr>
        <p:spPr>
          <a:xfrm>
            <a:off x="6725423" y="3405914"/>
            <a:ext cx="5616000" cy="369332"/>
          </a:xfrm>
          <a:prstGeom prst="rect">
            <a:avLst/>
          </a:prstGeom>
          <a:noFill/>
        </p:spPr>
        <p:txBody>
          <a:bodyPr wrap="square">
            <a:spAutoFit/>
          </a:bodyPr>
          <a:lstStyle/>
          <a:p>
            <a:pPr algn="ctr" fontAlgn="ctr"/>
            <a:r>
              <a:rPr lang="zh-CN" altLang="en-US" sz="1800" u="none" strike="noStrike" dirty="0">
                <a:effectLst/>
                <a:latin typeface="微软雅黑" panose="020B0503020204020204" pitchFamily="34" charset="-122"/>
                <a:ea typeface="微软雅黑" panose="020B0503020204020204" pitchFamily="34" charset="-122"/>
              </a:rPr>
              <a:t>双丹明目胶囊</a:t>
            </a:r>
            <a:r>
              <a:rPr lang="en-US" altLang="zh-CN" sz="1800" u="none" strike="noStrike" dirty="0">
                <a:effectLst/>
                <a:latin typeface="微软雅黑" panose="020B0503020204020204" pitchFamily="34" charset="-122"/>
                <a:ea typeface="微软雅黑" panose="020B0503020204020204" pitchFamily="34" charset="-122"/>
              </a:rPr>
              <a:t>Ⅲ</a:t>
            </a:r>
            <a:r>
              <a:rPr lang="zh-CN" altLang="en-US" sz="1800" u="none" strike="noStrike" dirty="0">
                <a:effectLst/>
                <a:latin typeface="微软雅黑" panose="020B0503020204020204" pitchFamily="34" charset="-122"/>
                <a:ea typeface="微软雅黑" panose="020B0503020204020204" pitchFamily="34" charset="-122"/>
              </a:rPr>
              <a:t>期临床研究综合疗效结果</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2" name="table 212"/>
          <p:cNvGraphicFramePr>
            <a:graphicFrameLocks noGrp="1"/>
          </p:cNvGraphicFramePr>
          <p:nvPr>
            <p:extLst>
              <p:ext uri="{D42A27DB-BD31-4B8C-83A1-F6EECF244321}">
                <p14:modId xmlns:p14="http://schemas.microsoft.com/office/powerpoint/2010/main" val="2271691968"/>
              </p:ext>
            </p:extLst>
          </p:nvPr>
        </p:nvGraphicFramePr>
        <p:xfrm>
          <a:off x="474078" y="1609185"/>
          <a:ext cx="9023883" cy="3132050"/>
        </p:xfrm>
        <a:graphic>
          <a:graphicData uri="http://schemas.openxmlformats.org/drawingml/2006/table">
            <a:tbl>
              <a:tblPr/>
              <a:tblGrid>
                <a:gridCol w="9023883">
                  <a:extLst>
                    <a:ext uri="{9D8B030D-6E8A-4147-A177-3AD203B41FA5}">
                      <a16:colId xmlns:a16="http://schemas.microsoft.com/office/drawing/2014/main" val="20000"/>
                    </a:ext>
                  </a:extLst>
                </a:gridCol>
              </a:tblGrid>
              <a:tr h="3132050">
                <a:tc>
                  <a:txBody>
                    <a:bodyPr/>
                    <a:lstStyle/>
                    <a:p>
                      <a:pPr marL="396000" indent="-285750" algn="l" rtl="0" eaLnBrk="0">
                        <a:lnSpc>
                          <a:spcPct val="150000"/>
                        </a:lnSpc>
                        <a:spcBef>
                          <a:spcPts val="0"/>
                        </a:spcBef>
                        <a:buFont typeface="Arial" panose="020B0604020202020204" pitchFamily="34" charset="0"/>
                        <a:buChar char="•"/>
                      </a:pPr>
                      <a:r>
                        <a:rPr lang="zh-CN" altLang="en-US"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中医临床实践</a:t>
                      </a:r>
                      <a:endParaRPr lang="en-US" altLang="zh-CN"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000" indent="0" algn="l" rtl="0" eaLnBrk="0">
                        <a:lnSpc>
                          <a:spcPct val="150000"/>
                        </a:lnSpc>
                        <a:spcBef>
                          <a:spcPts val="0"/>
                        </a:spcBef>
                        <a:buFont typeface="Arial" panose="020B0604020202020204" pitchFamily="34" charset="0"/>
                        <a:buNone/>
                      </a:pP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收集</a:t>
                      </a:r>
                      <a:r>
                        <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2005</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2018</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年住院</a:t>
                      </a:r>
                      <a:r>
                        <a:rPr lang="zh-CN" altLang="en-US" sz="1800" kern="0" spc="0" dirty="0">
                          <a:solidFill>
                            <a:srgbClr val="000000">
                              <a:alpha val="100000"/>
                            </a:srgbClr>
                          </a:solidFill>
                          <a:latin typeface="微软雅黑" panose="020B0503020204020204" charset="-122"/>
                          <a:ea typeface="微软雅黑" panose="020B0503020204020204" charset="-122"/>
                          <a:cs typeface="+mn-cs"/>
                        </a:rPr>
                        <a:t>糖尿病视网膜病变</a:t>
                      </a: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患者有效病案分析其中医证候，血瘀络阻、气阴两虚证占比 </a:t>
                      </a:r>
                      <a:r>
                        <a:rPr lang="en-US" altLang="zh-CN" sz="1800" b="1" kern="0" spc="0" dirty="0">
                          <a:solidFill>
                            <a:srgbClr val="FF0000"/>
                          </a:solidFill>
                          <a:latin typeface="微软雅黑" panose="020B0503020204020204" charset="-122"/>
                          <a:ea typeface="微软雅黑" panose="020B0503020204020204" charset="-122"/>
                          <a:cs typeface="微软雅黑" panose="020B0503020204020204" charset="-122"/>
                        </a:rPr>
                        <a:t>49.48%</a:t>
                      </a:r>
                      <a:r>
                        <a:rPr lang="zh-CN" altLang="en-US" sz="1800" kern="0" spc="0" dirty="0">
                          <a:solidFill>
                            <a:srgbClr val="000000">
                              <a:alpha val="100000"/>
                            </a:srgbClr>
                          </a:solidFill>
                          <a:latin typeface="微软雅黑" panose="020B0503020204020204" charset="-122"/>
                          <a:ea typeface="微软雅黑" panose="020B0503020204020204" charset="-122"/>
                          <a:cs typeface="+mn-cs"/>
                        </a:rPr>
                        <a:t>。</a:t>
                      </a:r>
                      <a:endParaRPr lang="en-US" altLang="zh-CN" sz="1800" kern="0" spc="0" dirty="0">
                        <a:solidFill>
                          <a:srgbClr val="000000">
                            <a:alpha val="100000"/>
                          </a:srgbClr>
                        </a:solidFill>
                        <a:latin typeface="微软雅黑" panose="020B0503020204020204" charset="-122"/>
                        <a:ea typeface="微软雅黑" panose="020B0503020204020204" charset="-122"/>
                        <a:cs typeface="+mn-cs"/>
                      </a:endParaRPr>
                    </a:p>
                    <a:p>
                      <a:pPr marL="396000" indent="-285750" algn="l" rtl="0" eaLnBrk="0">
                        <a:lnSpc>
                          <a:spcPct val="150000"/>
                        </a:lnSpc>
                        <a:spcBef>
                          <a:spcPts val="0"/>
                        </a:spcBef>
                        <a:buFont typeface="Arial" panose="020B0604020202020204" pitchFamily="34" charset="0"/>
                        <a:buChar char="•"/>
                      </a:pPr>
                      <a:r>
                        <a:rPr lang="zh-CN" altLang="en-US"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临床与统计评价</a:t>
                      </a:r>
                      <a:endParaRPr lang="en-US" altLang="zh-CN" sz="2000" b="1"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396000" indent="0" algn="l" rtl="0" eaLnBrk="0">
                        <a:lnSpc>
                          <a:spcPct val="150000"/>
                        </a:lnSpc>
                        <a:spcBef>
                          <a:spcPts val="0"/>
                        </a:spcBef>
                        <a:spcAft>
                          <a:spcPts val="600"/>
                        </a:spcAft>
                        <a:buFont typeface="Arial" panose="020B0604020202020204" pitchFamily="34" charset="0"/>
                        <a:buNone/>
                      </a:pPr>
                      <a:r>
                        <a:rPr lang="zh-CN" altLang="en-US"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本品有效性和安全性的统计分析方法合理，分析数据集划分原则符合一般统计学要求。审评复核结果与申请人结果一致。结果可以说明本品对于中度非增殖性糖尿病视网膜病变点片状出血的有效性。</a:t>
                      </a:r>
                      <a:endParaRPr lang="en-US" altLang="zh-CN" sz="18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txBody>
                  <a:tcPr marL="0" marR="0" marT="0" marB="0">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16" name="textbox 216"/>
          <p:cNvSpPr/>
          <p:nvPr/>
        </p:nvSpPr>
        <p:spPr>
          <a:xfrm>
            <a:off x="474078" y="1022865"/>
            <a:ext cx="2473960" cy="565194"/>
          </a:xfrm>
          <a:prstGeom prst="rect">
            <a:avLst/>
          </a:prstGeom>
          <a:noFill/>
          <a:ln w="0" cap="flat">
            <a:noFill/>
            <a:prstDash val="solid"/>
            <a:miter lim="0"/>
          </a:ln>
        </p:spPr>
        <p:txBody>
          <a:bodyPr vert="horz" wrap="square" lIns="0" tIns="0" rIns="0" bIns="0" anchor="ctr"/>
          <a:lstStyle/>
          <a:p>
            <a:pPr algn="l" rtl="0" eaLnBrk="0">
              <a:lnSpc>
                <a:spcPct val="98000"/>
              </a:lnSpc>
            </a:pPr>
            <a:r>
              <a:rPr sz="2400" b="1" kern="0" spc="-150" dirty="0">
                <a:solidFill>
                  <a:srgbClr val="0070C0">
                    <a:alpha val="100000"/>
                  </a:srgbClr>
                </a:solidFill>
                <a:latin typeface="微软雅黑" panose="020B0503020204020204" charset="-122"/>
                <a:ea typeface="微软雅黑" panose="020B0503020204020204" charset="-122"/>
                <a:cs typeface="微软雅黑" panose="020B0503020204020204" charset="-122"/>
              </a:rPr>
              <a:t>《技术审评报告</a:t>
            </a:r>
            <a:r>
              <a:rPr lang="en-US" altLang="zh-CN" sz="2400" b="1" kern="0" spc="-150" dirty="0">
                <a:solidFill>
                  <a:srgbClr val="0070C0">
                    <a:alpha val="100000"/>
                  </a:srgbClr>
                </a:solidFill>
                <a:latin typeface="微软雅黑" panose="020B0503020204020204" charset="-122"/>
                <a:ea typeface="微软雅黑" panose="020B0503020204020204" charset="-122"/>
                <a:cs typeface="微软雅黑" panose="020B0503020204020204" charset="-122"/>
              </a:rPr>
              <a:t>》</a:t>
            </a:r>
            <a:r>
              <a:rPr lang="en-US" altLang="zh-CN" sz="2400" b="1" kern="0" spc="-150" baseline="30000" dirty="0">
                <a:solidFill>
                  <a:srgbClr val="0070C0">
                    <a:alpha val="100000"/>
                  </a:srgbClr>
                </a:solidFill>
                <a:latin typeface="微软雅黑" panose="020B0503020204020204" charset="-122"/>
                <a:ea typeface="微软雅黑" panose="020B0503020204020204" charset="-122"/>
                <a:cs typeface="微软雅黑" panose="020B0503020204020204" charset="-122"/>
              </a:rPr>
              <a:t>1</a:t>
            </a:r>
            <a:endParaRPr sz="2400" dirty="0">
              <a:latin typeface="微软雅黑" panose="020B0503020204020204" charset="-122"/>
              <a:ea typeface="微软雅黑" panose="020B0503020204020204" charset="-122"/>
              <a:cs typeface="微软雅黑" panose="020B0503020204020204" charset="-122"/>
            </a:endParaRPr>
          </a:p>
        </p:txBody>
      </p:sp>
      <p:sp>
        <p:nvSpPr>
          <p:cNvPr id="220" name="textbox 220"/>
          <p:cNvSpPr/>
          <p:nvPr/>
        </p:nvSpPr>
        <p:spPr>
          <a:xfrm>
            <a:off x="415086" y="4987737"/>
            <a:ext cx="1514230" cy="381634"/>
          </a:xfrm>
          <a:prstGeom prst="rect">
            <a:avLst/>
          </a:prstGeom>
          <a:noFill/>
          <a:ln w="0" cap="flat">
            <a:noFill/>
            <a:prstDash val="solid"/>
            <a:miter lim="0"/>
          </a:ln>
        </p:spPr>
        <p:txBody>
          <a:bodyPr vert="horz" wrap="square" lIns="0" tIns="0" rIns="0" bIns="0"/>
          <a:lstStyle/>
          <a:p>
            <a:pPr algn="ctr" rtl="0" eaLnBrk="0">
              <a:lnSpc>
                <a:spcPct val="89000"/>
              </a:lnSpc>
            </a:pPr>
            <a:endParaRPr sz="100" dirty="0">
              <a:latin typeface="Arial" panose="020B0604020202020204"/>
              <a:ea typeface="Arial" panose="020B0604020202020204"/>
              <a:cs typeface="Arial" panose="020B0604020202020204"/>
            </a:endParaRPr>
          </a:p>
          <a:p>
            <a:pPr marL="12700" algn="ctr" rtl="0" eaLnBrk="0">
              <a:lnSpc>
                <a:spcPct val="97000"/>
              </a:lnSpc>
            </a:pPr>
            <a:r>
              <a:rPr lang="zh-CN" altLang="en-US" sz="2400" b="1" kern="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中医优势</a:t>
            </a:r>
            <a:r>
              <a:rPr lang="en-US" altLang="zh-CN" sz="2400" b="1" kern="0" spc="-20" baseline="30000" dirty="0">
                <a:solidFill>
                  <a:srgbClr val="0070C0">
                    <a:alpha val="100000"/>
                  </a:srgbClr>
                </a:solidFill>
                <a:latin typeface="微软雅黑" panose="020B0503020204020204" charset="-122"/>
                <a:ea typeface="微软雅黑" panose="020B0503020204020204" charset="-122"/>
                <a:cs typeface="微软雅黑" panose="020B0503020204020204" charset="-122"/>
              </a:rPr>
              <a:t>2</a:t>
            </a:r>
            <a:endParaRPr sz="2400" dirty="0">
              <a:latin typeface="微软雅黑" panose="020B0503020204020204" charset="-122"/>
              <a:ea typeface="微软雅黑" panose="020B0503020204020204" charset="-122"/>
              <a:cs typeface="微软雅黑" panose="020B0503020204020204" charset="-122"/>
            </a:endParaRPr>
          </a:p>
        </p:txBody>
      </p:sp>
      <p:graphicFrame>
        <p:nvGraphicFramePr>
          <p:cNvPr id="3" name="table 210"/>
          <p:cNvGraphicFramePr>
            <a:graphicFrameLocks noGrp="1"/>
          </p:cNvGraphicFramePr>
          <p:nvPr>
            <p:extLst>
              <p:ext uri="{D42A27DB-BD31-4B8C-83A1-F6EECF244321}">
                <p14:modId xmlns:p14="http://schemas.microsoft.com/office/powerpoint/2010/main" val="1824372557"/>
              </p:ext>
            </p:extLst>
          </p:nvPr>
        </p:nvGraphicFramePr>
        <p:xfrm>
          <a:off x="474079" y="5399721"/>
          <a:ext cx="9023882" cy="442079"/>
        </p:xfrm>
        <a:graphic>
          <a:graphicData uri="http://schemas.openxmlformats.org/drawingml/2006/table">
            <a:tbl>
              <a:tblPr/>
              <a:tblGrid>
                <a:gridCol w="9023882">
                  <a:extLst>
                    <a:ext uri="{9D8B030D-6E8A-4147-A177-3AD203B41FA5}">
                      <a16:colId xmlns:a16="http://schemas.microsoft.com/office/drawing/2014/main" val="20000"/>
                    </a:ext>
                  </a:extLst>
                </a:gridCol>
              </a:tblGrid>
              <a:tr h="442079">
                <a:tc>
                  <a:txBody>
                    <a:bodyPr/>
                    <a:lstStyle/>
                    <a:p>
                      <a:pPr marL="396000" indent="-285750" algn="l" rtl="0" eaLnBrk="0">
                        <a:lnSpc>
                          <a:spcPct val="100000"/>
                        </a:lnSpc>
                        <a:spcBef>
                          <a:spcPts val="0"/>
                        </a:spcBef>
                        <a:buFont typeface="Arial" panose="020B0604020202020204" pitchFamily="34" charset="0"/>
                        <a:buChar char="•"/>
                      </a:pPr>
                      <a:r>
                        <a:rPr lang="zh-CN" altLang="en-US" sz="1800" kern="0" spc="0" dirty="0">
                          <a:solidFill>
                            <a:srgbClr val="000000">
                              <a:alpha val="100000"/>
                            </a:srgbClr>
                          </a:solidFill>
                          <a:latin typeface="微软雅黑" panose="020B0503020204020204" charset="-122"/>
                          <a:ea typeface="微软雅黑" panose="020B0503020204020204" charset="-122"/>
                          <a:cs typeface="+mn-cs"/>
                        </a:rPr>
                        <a:t>糖尿病视网膜病变</a:t>
                      </a:r>
                      <a:r>
                        <a:rPr lang="zh-CN" altLang="en-US" sz="1800" kern="0" spc="0" dirty="0">
                          <a:solidFill>
                            <a:srgbClr val="000000">
                              <a:alpha val="100000"/>
                            </a:srgbClr>
                          </a:solidFill>
                          <a:latin typeface="微软雅黑" panose="020B0503020204020204" charset="-122"/>
                          <a:ea typeface="微软雅黑" panose="020B0503020204020204" charset="-122"/>
                        </a:rPr>
                        <a:t>在</a:t>
                      </a:r>
                      <a:r>
                        <a:rPr lang="en-US" altLang="zh-CN" sz="1800" kern="0" spc="0" dirty="0">
                          <a:solidFill>
                            <a:srgbClr val="000000">
                              <a:alpha val="100000"/>
                            </a:srgbClr>
                          </a:solidFill>
                          <a:latin typeface="微软雅黑" panose="020B0503020204020204" charset="-122"/>
                          <a:ea typeface="微软雅黑" panose="020B0503020204020204" charset="-122"/>
                        </a:rPr>
                        <a:t>2011</a:t>
                      </a:r>
                      <a:r>
                        <a:rPr lang="zh-CN" altLang="en-US" sz="1800" kern="0" spc="0" dirty="0">
                          <a:solidFill>
                            <a:srgbClr val="000000">
                              <a:alpha val="100000"/>
                            </a:srgbClr>
                          </a:solidFill>
                          <a:latin typeface="微软雅黑" panose="020B0503020204020204" charset="-122"/>
                          <a:ea typeface="微软雅黑" panose="020B0503020204020204" charset="-122"/>
                        </a:rPr>
                        <a:t>年被国家中医药管理局列为</a:t>
                      </a:r>
                      <a:r>
                        <a:rPr lang="en-US" altLang="zh-CN" sz="1800" b="1" kern="0" spc="0" dirty="0">
                          <a:solidFill>
                            <a:srgbClr val="FF0000"/>
                          </a:solidFill>
                          <a:latin typeface="微软雅黑" panose="020B0503020204020204" charset="-122"/>
                          <a:ea typeface="微软雅黑" panose="020B0503020204020204" charset="-122"/>
                        </a:rPr>
                        <a:t>《</a:t>
                      </a:r>
                      <a:r>
                        <a:rPr lang="zh-CN" altLang="en-US" sz="1800" b="1" kern="0" spc="0" dirty="0">
                          <a:solidFill>
                            <a:srgbClr val="FF0000"/>
                          </a:solidFill>
                          <a:latin typeface="微软雅黑" panose="020B0503020204020204" charset="-122"/>
                          <a:ea typeface="微软雅黑" panose="020B0503020204020204" charset="-122"/>
                        </a:rPr>
                        <a:t>中医临床诊疗方案</a:t>
                      </a:r>
                      <a:r>
                        <a:rPr lang="en-US" altLang="zh-CN" sz="1800" b="1" kern="0" spc="0" dirty="0">
                          <a:solidFill>
                            <a:srgbClr val="FF0000"/>
                          </a:solidFill>
                          <a:latin typeface="微软雅黑" panose="020B0503020204020204" charset="-122"/>
                          <a:ea typeface="微软雅黑" panose="020B0503020204020204" charset="-122"/>
                        </a:rPr>
                        <a:t>》</a:t>
                      </a:r>
                      <a:r>
                        <a:rPr lang="zh-CN" altLang="en-US" sz="1800" b="1" kern="0" spc="0" dirty="0">
                          <a:solidFill>
                            <a:srgbClr val="FF0000"/>
                          </a:solidFill>
                          <a:latin typeface="微软雅黑" panose="020B0503020204020204" charset="-122"/>
                          <a:ea typeface="微软雅黑" panose="020B0503020204020204" charset="-122"/>
                        </a:rPr>
                        <a:t>优势病种</a:t>
                      </a:r>
                      <a:endParaRPr lang="en-US" altLang="en-US" sz="1800" b="0" kern="0" spc="0" dirty="0">
                        <a:solidFill>
                          <a:schemeClr val="tx1"/>
                        </a:solidFill>
                        <a:latin typeface="微软雅黑" panose="020B0503020204020204" charset="-122"/>
                        <a:ea typeface="微软雅黑" panose="020B0503020204020204" charset="-122"/>
                        <a:cs typeface="+mn-cs"/>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textbox 200"/>
          <p:cNvSpPr/>
          <p:nvPr/>
        </p:nvSpPr>
        <p:spPr>
          <a:xfrm>
            <a:off x="5414463" y="182831"/>
            <a:ext cx="2029824" cy="501650"/>
          </a:xfrm>
          <a:prstGeom prst="rect">
            <a:avLst/>
          </a:prstGeom>
          <a:noFill/>
          <a:ln w="0" cap="flat">
            <a:noFill/>
            <a:prstDash val="solid"/>
            <a:miter lim="0"/>
          </a:ln>
        </p:spPr>
        <p:txBody>
          <a:bodyPr vert="horz" wrap="square" lIns="0" tIns="0" rIns="0" bIns="0"/>
          <a:lstStyle/>
          <a:p>
            <a:pPr algn="ctr" rtl="0" eaLnBrk="0">
              <a:lnSpc>
                <a:spcPct val="70000"/>
              </a:lnSpc>
            </a:pPr>
            <a:endParaRPr sz="100" dirty="0">
              <a:latin typeface="Arial" panose="020B0604020202020204"/>
              <a:ea typeface="Arial" panose="020B0604020202020204"/>
              <a:cs typeface="Arial" panose="020B0604020202020204"/>
            </a:endParaRPr>
          </a:p>
          <a:p>
            <a:pPr marL="12700" algn="ctr" rtl="0" eaLnBrk="0">
              <a:lnSpc>
                <a:spcPct val="98000"/>
              </a:lnSpc>
            </a:pPr>
            <a:r>
              <a:rPr lang="en-US" altLang="zh-CN"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lang="en-US" sz="3200" b="1"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4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有效性</a:t>
            </a:r>
            <a:endParaRPr sz="3200" dirty="0">
              <a:latin typeface="微软雅黑" panose="020B0503020204020204" charset="-122"/>
              <a:ea typeface="微软雅黑" panose="020B0503020204020204" charset="-122"/>
              <a:cs typeface="微软雅黑" panose="020B0503020204020204" charset="-122"/>
            </a:endParaRPr>
          </a:p>
        </p:txBody>
      </p:sp>
      <p:sp>
        <p:nvSpPr>
          <p:cNvPr id="9" name="textbox 208"/>
          <p:cNvSpPr/>
          <p:nvPr/>
        </p:nvSpPr>
        <p:spPr>
          <a:xfrm>
            <a:off x="509154" y="6441033"/>
            <a:ext cx="11146500" cy="294797"/>
          </a:xfrm>
          <a:prstGeom prst="rect">
            <a:avLst/>
          </a:prstGeom>
        </p:spPr>
        <p:txBody>
          <a:bodyPr vert="horz" wrap="square" lIns="0" tIns="0" rIns="0" bIns="0"/>
          <a:lstStyle/>
          <a:p>
            <a:pPr algn="l" rtl="0" eaLnBrk="0">
              <a:lnSpc>
                <a:spcPct val="98000"/>
              </a:lnSpc>
            </a:pP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lang="zh-CN" altLang="en-US"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通络明目</a:t>
            </a:r>
            <a:r>
              <a:rPr sz="9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胶囊《技术审批报告</a:t>
            </a:r>
            <a:r>
              <a:rPr sz="9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900" dirty="0"/>
          </a:p>
          <a:p>
            <a:pPr algn="l" rtl="0" eaLnBrk="0">
              <a:lnSpc>
                <a:spcPts val="1200"/>
              </a:lnSpc>
            </a:pPr>
            <a:r>
              <a:rPr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lang="zh-CN" altLang="en-US"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altLang="zh-CN"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zh-CN" altLang="en-US"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中医临床诊疗方案</a:t>
            </a:r>
            <a:r>
              <a:rPr lang="en-US" altLang="zh-CN" sz="9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lang="en-US" altLang="en-US" sz="900" dirty="0"/>
          </a:p>
        </p:txBody>
      </p:sp>
      <p:pic>
        <p:nvPicPr>
          <p:cNvPr id="12" name="图片 11">
            <a:extLst>
              <a:ext uri="{FF2B5EF4-FFF2-40B4-BE49-F238E27FC236}">
                <a16:creationId xmlns:a16="http://schemas.microsoft.com/office/drawing/2014/main" id="{F6961B1D-746D-BD16-E796-F456D552F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8596" y="1585579"/>
            <a:ext cx="2975807" cy="4256221"/>
          </a:xfrm>
          <a:prstGeom prst="rect">
            <a:avLst/>
          </a:prstGeom>
          <a:ln>
            <a:solidFill>
              <a:srgbClr val="3D87ED"/>
            </a:solidFill>
          </a:ln>
          <a:effectLst>
            <a:outerShdw blurRad="50800" dist="38100" dir="2700000" algn="tl" rotWithShape="0">
              <a:prstClr val="black">
                <a:alpha val="40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box 264"/>
          <p:cNvSpPr/>
          <p:nvPr/>
        </p:nvSpPr>
        <p:spPr>
          <a:xfrm>
            <a:off x="495666" y="6440309"/>
            <a:ext cx="12063095" cy="303391"/>
          </a:xfrm>
          <a:prstGeom prst="rect">
            <a:avLst/>
          </a:prstGeom>
          <a:noFill/>
          <a:ln w="0" cap="flat">
            <a:noFill/>
            <a:prstDash val="solid"/>
            <a:miter lim="0"/>
          </a:ln>
        </p:spPr>
        <p:txBody>
          <a:bodyPr vert="horz" wrap="square" lIns="0" tIns="0" rIns="0" bIns="0"/>
          <a:lstStyle/>
          <a:p>
            <a:pPr algn="l" rtl="0" eaLnBrk="0">
              <a:lnSpc>
                <a:spcPct val="83000"/>
              </a:lnSpc>
            </a:pPr>
            <a:endParaRPr sz="800" dirty="0">
              <a:latin typeface="Arial" panose="020B0604020202020204"/>
              <a:ea typeface="Arial" panose="020B0604020202020204"/>
              <a:cs typeface="Arial" panose="020B0604020202020204"/>
            </a:endParaRPr>
          </a:p>
          <a:p>
            <a:pPr>
              <a:lnSpc>
                <a:spcPct val="100000"/>
              </a:lnSpc>
            </a:pPr>
            <a:r>
              <a:rPr lang="en-US" altLang="zh-CN" sz="800" dirty="0">
                <a:latin typeface="微软雅黑" panose="020B0503020204020204" charset="-122"/>
                <a:ea typeface="微软雅黑" panose="020B0503020204020204" charset="-122"/>
              </a:rPr>
              <a:t>[1]</a:t>
            </a:r>
            <a:r>
              <a:rPr lang="zh-CN" altLang="en-US" sz="800" dirty="0">
                <a:latin typeface="微软雅黑" panose="020B0503020204020204" charset="-122"/>
                <a:ea typeface="微软雅黑" panose="020B0503020204020204" charset="-122"/>
              </a:rPr>
              <a:t>常丽萍，马静，马坤，贾振华，魏聪．络病理论指导糖尿病性视网膜病变理论探析</a:t>
            </a:r>
            <a:r>
              <a:rPr lang="en-US" altLang="zh-CN" sz="800" dirty="0">
                <a:latin typeface="微软雅黑" panose="020B0503020204020204" charset="-122"/>
                <a:ea typeface="微软雅黑" panose="020B0503020204020204" charset="-122"/>
              </a:rPr>
              <a:t>[J/OL]</a:t>
            </a:r>
            <a:r>
              <a:rPr lang="zh-CN" altLang="en-US" sz="800" dirty="0">
                <a:latin typeface="微软雅黑" panose="020B0503020204020204" charset="-122"/>
                <a:ea typeface="微软雅黑" panose="020B0503020204020204" charset="-122"/>
              </a:rPr>
              <a:t>．中国实验方剂学杂志，</a:t>
            </a:r>
            <a:r>
              <a:rPr lang="en-US" altLang="zh-CN" sz="800" dirty="0">
                <a:latin typeface="微软雅黑" panose="020B0503020204020204" charset="-122"/>
                <a:ea typeface="微软雅黑" panose="020B0503020204020204" charset="-122"/>
              </a:rPr>
              <a:t>https://doi.org/10.13422/j.cnki.syfjx.20241266</a:t>
            </a:r>
          </a:p>
        </p:txBody>
      </p:sp>
      <p:sp>
        <p:nvSpPr>
          <p:cNvPr id="268" name="textbox 268"/>
          <p:cNvSpPr/>
          <p:nvPr/>
        </p:nvSpPr>
        <p:spPr>
          <a:xfrm>
            <a:off x="5435766" y="182585"/>
            <a:ext cx="1987218" cy="499744"/>
          </a:xfrm>
          <a:prstGeom prst="rect">
            <a:avLst/>
          </a:prstGeom>
          <a:noFill/>
          <a:ln w="0" cap="flat">
            <a:noFill/>
            <a:prstDash val="solid"/>
            <a:miter lim="0"/>
          </a:ln>
        </p:spPr>
        <p:txBody>
          <a:bodyPr vert="horz" wrap="square" lIns="0" tIns="0" rIns="0" bIns="0"/>
          <a:lstStyle/>
          <a:p>
            <a:pPr algn="ctr" rtl="0" eaLnBrk="0">
              <a:lnSpc>
                <a:spcPct val="92000"/>
              </a:lnSpc>
            </a:pPr>
            <a:endParaRPr sz="100" dirty="0">
              <a:latin typeface="Arial" panose="020B0604020202020204"/>
              <a:ea typeface="Arial" panose="020B0604020202020204"/>
              <a:cs typeface="Arial" panose="020B0604020202020204"/>
            </a:endParaRPr>
          </a:p>
          <a:p>
            <a:pPr marL="12700" algn="ctr" rtl="0" eaLnBrk="0">
              <a:lnSpc>
                <a:spcPct val="97000"/>
              </a:lnSpc>
            </a:pPr>
            <a:r>
              <a:rPr lang="en-US" altLang="zh-CN"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altLang="zh-CN"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lang="en-US" sz="32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200" b="1" kern="0" spc="-5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创新性</a:t>
            </a:r>
            <a:endParaRPr sz="3200" dirty="0">
              <a:latin typeface="微软雅黑" panose="020B0503020204020204" charset="-122"/>
              <a:ea typeface="微软雅黑" panose="020B0503020204020204" charset="-122"/>
              <a:cs typeface="微软雅黑" panose="020B0503020204020204" charset="-122"/>
            </a:endParaRPr>
          </a:p>
        </p:txBody>
      </p:sp>
      <p:sp>
        <p:nvSpPr>
          <p:cNvPr id="270" name="textbox 270"/>
          <p:cNvSpPr/>
          <p:nvPr/>
        </p:nvSpPr>
        <p:spPr>
          <a:xfrm>
            <a:off x="578815" y="4156660"/>
            <a:ext cx="1673861" cy="382270"/>
          </a:xfrm>
          <a:prstGeom prst="rect">
            <a:avLst/>
          </a:prstGeom>
          <a:noFill/>
          <a:ln w="0" cap="flat">
            <a:noFill/>
            <a:prstDash val="solid"/>
            <a:miter lim="0"/>
          </a:ln>
        </p:spPr>
        <p:txBody>
          <a:bodyPr vert="horz" wrap="square" lIns="0" tIns="0" rIns="0" bIns="0"/>
          <a:lstStyle/>
          <a:p>
            <a:pPr marL="12700" algn="l" rtl="0" eaLnBrk="0">
              <a:lnSpc>
                <a:spcPct val="97000"/>
              </a:lnSpc>
            </a:pPr>
            <a:r>
              <a:rPr lang="zh-CN" altLang="en-US" sz="2400" b="1" kern="0" dirty="0">
                <a:solidFill>
                  <a:srgbClr val="0070C0">
                    <a:alpha val="100000"/>
                  </a:srgbClr>
                </a:solidFill>
                <a:latin typeface="微软雅黑" panose="020B0503020204020204" charset="-122"/>
                <a:ea typeface="微软雅黑" panose="020B0503020204020204" charset="-122"/>
              </a:rPr>
              <a:t>创新程度</a:t>
            </a:r>
            <a:r>
              <a:rPr sz="2400" b="1" kern="0" spc="-10" baseline="28000" dirty="0">
                <a:solidFill>
                  <a:srgbClr val="0070C0">
                    <a:alpha val="100000"/>
                  </a:srgbClr>
                </a:solidFill>
                <a:latin typeface="微软雅黑" panose="020B0503020204020204" charset="-122"/>
                <a:ea typeface="微软雅黑" panose="020B0503020204020204" charset="-122"/>
                <a:cs typeface="微软雅黑" panose="020B0503020204020204" charset="-122"/>
              </a:rPr>
              <a:t>1</a:t>
            </a:r>
            <a:endParaRPr sz="2400" baseline="28000" dirty="0">
              <a:latin typeface="微软雅黑" panose="020B0503020204020204" charset="-122"/>
              <a:ea typeface="微软雅黑" panose="020B0503020204020204" charset="-122"/>
              <a:cs typeface="微软雅黑" panose="020B0503020204020204" charset="-122"/>
            </a:endParaRPr>
          </a:p>
        </p:txBody>
      </p:sp>
      <p:graphicFrame>
        <p:nvGraphicFramePr>
          <p:cNvPr id="232" name="table 232"/>
          <p:cNvGraphicFramePr>
            <a:graphicFrameLocks noGrp="1"/>
          </p:cNvGraphicFramePr>
          <p:nvPr>
            <p:custDataLst>
              <p:tags r:id="rId1"/>
            </p:custDataLst>
            <p:extLst>
              <p:ext uri="{D42A27DB-BD31-4B8C-83A1-F6EECF244321}">
                <p14:modId xmlns:p14="http://schemas.microsoft.com/office/powerpoint/2010/main" val="3532003828"/>
              </p:ext>
            </p:extLst>
          </p:nvPr>
        </p:nvGraphicFramePr>
        <p:xfrm>
          <a:off x="474885" y="4607314"/>
          <a:ext cx="11903928" cy="1816100"/>
        </p:xfrm>
        <a:graphic>
          <a:graphicData uri="http://schemas.openxmlformats.org/drawingml/2006/table">
            <a:tbl>
              <a:tblPr/>
              <a:tblGrid>
                <a:gridCol w="11903928">
                  <a:extLst>
                    <a:ext uri="{9D8B030D-6E8A-4147-A177-3AD203B41FA5}">
                      <a16:colId xmlns:a16="http://schemas.microsoft.com/office/drawing/2014/main" val="20000"/>
                    </a:ext>
                  </a:extLst>
                </a:gridCol>
              </a:tblGrid>
              <a:tr h="1816100">
                <a:tc>
                  <a:txBody>
                    <a:bodyPr/>
                    <a:lstStyle/>
                    <a:p>
                      <a:pPr marL="72000" lvl="0" indent="0" algn="l" rtl="0" eaLnBrk="0">
                        <a:lnSpc>
                          <a:spcPct val="120000"/>
                        </a:lnSpc>
                        <a:spcBef>
                          <a:spcPts val="0"/>
                        </a:spcBef>
                        <a:spcAft>
                          <a:spcPts val="0"/>
                        </a:spcAft>
                        <a:buFont typeface="Arial" panose="020B0604020202020204" pitchFamily="34" charset="0"/>
                        <a:buNone/>
                      </a:pPr>
                      <a:r>
                        <a:rPr lang="zh-CN" altLang="en-US" sz="18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理论创新：</a:t>
                      </a:r>
                      <a:r>
                        <a:rPr lang="zh-CN" altLang="en-US"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首创运用中医</a:t>
                      </a:r>
                      <a:r>
                        <a:rPr lang="zh-CN" altLang="en-US" sz="1800" b="1" kern="0" spc="-20" dirty="0">
                          <a:solidFill>
                            <a:srgbClr val="FF0000"/>
                          </a:solidFill>
                          <a:latin typeface="微软雅黑" panose="020B0503020204020204" pitchFamily="34" charset="-122"/>
                          <a:ea typeface="微软雅黑" panose="020B0503020204020204" pitchFamily="34" charset="-122"/>
                          <a:cs typeface="微软雅黑" panose="020B0503020204020204" charset="-122"/>
                        </a:rPr>
                        <a:t>络病理论</a:t>
                      </a:r>
                      <a:r>
                        <a:rPr lang="zh-CN" altLang="en-US"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指出</a:t>
                      </a:r>
                      <a:r>
                        <a:rPr lang="zh-CN" altLang="en-US" sz="18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糖尿病视网膜病变属“</a:t>
                      </a:r>
                      <a:r>
                        <a:rPr lang="zh-CN" altLang="en-US" sz="1800" b="1" kern="0" spc="-20" dirty="0">
                          <a:solidFill>
                            <a:srgbClr val="FF0000"/>
                          </a:solidFill>
                          <a:latin typeface="微软雅黑" panose="020B0503020204020204" pitchFamily="34" charset="-122"/>
                          <a:ea typeface="微软雅黑" panose="020B0503020204020204" pitchFamily="34" charset="-122"/>
                          <a:cs typeface="微软雅黑" panose="020B0503020204020204" charset="-122"/>
                        </a:rPr>
                        <a:t>孙络</a:t>
                      </a:r>
                      <a:r>
                        <a:rPr lang="en-US" altLang="zh-CN" sz="1800" b="1" kern="0" spc="-20" dirty="0">
                          <a:solidFill>
                            <a:srgbClr val="FF0000"/>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20" dirty="0">
                          <a:solidFill>
                            <a:srgbClr val="FF0000"/>
                          </a:solidFill>
                          <a:latin typeface="微软雅黑" panose="020B0503020204020204" pitchFamily="34" charset="-122"/>
                          <a:ea typeface="微软雅黑" panose="020B0503020204020204" pitchFamily="34" charset="-122"/>
                          <a:cs typeface="微软雅黑" panose="020B0503020204020204" charset="-122"/>
                        </a:rPr>
                        <a:t>微血管</a:t>
                      </a:r>
                      <a:r>
                        <a:rPr lang="zh-CN" altLang="en-US"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病变，</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提出“</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气阴两虚、血瘀络阻</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”病机</a:t>
                      </a:r>
                      <a:endPar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72000" lvl="0" indent="0" algn="l" rtl="0" eaLnBrk="0">
                        <a:lnSpc>
                          <a:spcPct val="120000"/>
                        </a:lnSpc>
                        <a:spcBef>
                          <a:spcPts val="0"/>
                        </a:spcBef>
                        <a:spcAft>
                          <a:spcPts val="0"/>
                        </a:spcAft>
                        <a:buFont typeface="Arial" panose="020B0604020202020204" pitchFamily="34" charset="0"/>
                        <a:buNone/>
                      </a:pPr>
                      <a:r>
                        <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特点</a:t>
                      </a:r>
                      <a:r>
                        <a:rPr lang="zh-CN" altLang="en-US" sz="18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，制定“</a:t>
                      </a:r>
                      <a:r>
                        <a:rPr lang="zh-CN" altLang="en-US" sz="1800" b="1" kern="0" spc="-20" dirty="0">
                          <a:solidFill>
                            <a:srgbClr val="FF0000"/>
                          </a:solidFill>
                          <a:latin typeface="微软雅黑" panose="020B0503020204020204" pitchFamily="34" charset="-122"/>
                          <a:ea typeface="微软雅黑" panose="020B0503020204020204" pitchFamily="34" charset="-122"/>
                          <a:cs typeface="微软雅黑" panose="020B0503020204020204" charset="-122"/>
                        </a:rPr>
                        <a:t>化瘀通络、益气养阴、止血明目</a:t>
                      </a:r>
                      <a:r>
                        <a:rPr lang="zh-CN" altLang="en-US" sz="180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a:t>
                      </a:r>
                      <a:r>
                        <a:rPr lang="zh-CN" altLang="en-US" sz="1800" b="1"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治法，具有理论创新性。</a:t>
                      </a:r>
                      <a:endParaRPr lang="en-US" altLang="zh-CN"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72000" lvl="0" indent="0" algn="l" rtl="0" eaLnBrk="0">
                        <a:lnSpc>
                          <a:spcPct val="120000"/>
                        </a:lnSpc>
                        <a:spcBef>
                          <a:spcPts val="0"/>
                        </a:spcBef>
                        <a:spcAft>
                          <a:spcPts val="0"/>
                        </a:spcAft>
                        <a:buFont typeface="Arial" panose="020B0604020202020204" pitchFamily="34" charset="0"/>
                        <a:buNone/>
                      </a:pPr>
                      <a:r>
                        <a:rPr lang="zh-CN" altLang="en-US" sz="1800" b="1" kern="0" spc="-20" dirty="0">
                          <a:solidFill>
                            <a:schemeClr val="tx1"/>
                          </a:solidFill>
                          <a:latin typeface="微软雅黑" panose="020B0503020204020204" pitchFamily="34" charset="-122"/>
                          <a:ea typeface="微软雅黑" panose="020B0503020204020204" pitchFamily="34" charset="-122"/>
                          <a:cs typeface="微软雅黑" panose="020B0503020204020204" charset="-122"/>
                        </a:rPr>
                        <a:t>组方创新：</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全方赤芍为君，</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化瘀通络</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；黄芪、女贞子、墨旱莲为臣，</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益脾气、滋养肝肾</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，地黄、粉葛、银杏叶、蒲黄、</a:t>
                      </a:r>
                      <a:endPar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72000" lvl="0" indent="0" algn="l" rtl="0" eaLnBrk="0">
                        <a:lnSpc>
                          <a:spcPct val="120000"/>
                        </a:lnSpc>
                        <a:spcBef>
                          <a:spcPts val="0"/>
                        </a:spcBef>
                        <a:spcAft>
                          <a:spcPts val="0"/>
                        </a:spcAft>
                        <a:buFont typeface="Arial" panose="020B0604020202020204" pitchFamily="34" charset="0"/>
                        <a:buNone/>
                      </a:pPr>
                      <a:r>
                        <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大黄、决明子、三七为佐；地龙为使，搜风解痉，同时</a:t>
                      </a:r>
                      <a:r>
                        <a:rPr lang="zh-CN" altLang="en-US" sz="1800" b="1" kern="0" spc="0" dirty="0">
                          <a:solidFill>
                            <a:srgbClr val="FF0000"/>
                          </a:solidFill>
                          <a:latin typeface="微软雅黑" panose="020B0503020204020204" pitchFamily="34" charset="-122"/>
                          <a:ea typeface="微软雅黑" panose="020B0503020204020204" pitchFamily="34" charset="-122"/>
                          <a:cs typeface="微软雅黑" panose="020B0503020204020204" charset="-122"/>
                        </a:rPr>
                        <a:t>引诸药入络</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。共奏化瘀通络，益气养阴，止血明目</a:t>
                      </a:r>
                      <a:endPar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p>
                      <a:pPr marL="72000" marR="0" lvl="0" indent="0" algn="l" defTabSz="914400" rtl="0" eaLnBrk="0" fontAlgn="auto" latinLnBrk="0" hangingPunct="1">
                        <a:lnSpc>
                          <a:spcPct val="120000"/>
                        </a:lnSpc>
                        <a:spcBef>
                          <a:spcPts val="0"/>
                        </a:spcBef>
                        <a:spcAft>
                          <a:spcPts val="0"/>
                        </a:spcAft>
                        <a:buClrTx/>
                        <a:buSzTx/>
                        <a:buFont typeface="Arial" panose="020B0604020202020204" pitchFamily="34" charset="0"/>
                        <a:buNone/>
                        <a:tabLst/>
                        <a:defRPr/>
                      </a:pPr>
                      <a:r>
                        <a:rPr lang="en-US" altLang="zh-CN"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                </a:t>
                      </a:r>
                      <a:r>
                        <a:rPr lang="zh-CN" altLang="en-US" sz="1800" kern="0" spc="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之功效，</a:t>
                      </a:r>
                      <a:r>
                        <a:rPr lang="zh-CN" altLang="en-US"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rPr>
                        <a:t>具有组方创新性。</a:t>
                      </a:r>
                      <a:endParaRPr lang="en-US" altLang="zh-CN" sz="1800" b="0" kern="0" spc="-20" dirty="0">
                        <a:solidFill>
                          <a:srgbClr val="000000">
                            <a:alpha val="100000"/>
                          </a:srgbClr>
                        </a:solidFill>
                        <a:latin typeface="微软雅黑" panose="020B0503020204020204" pitchFamily="34" charset="-122"/>
                        <a:ea typeface="微软雅黑" panose="020B0503020204020204" pitchFamily="34" charset="-122"/>
                        <a:cs typeface="微软雅黑" panose="020B0503020204020204" charset="-122"/>
                      </a:endParaRPr>
                    </a:p>
                  </a:txBody>
                  <a:tcPr marL="0" marR="0" marT="0" marB="0" anchor="ct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44" name="picture 244"/>
          <p:cNvPicPr>
            <a:picLocks noChangeAspect="1"/>
          </p:cNvPicPr>
          <p:nvPr/>
        </p:nvPicPr>
        <p:blipFill>
          <a:blip r:embed="rId6"/>
          <a:stretch>
            <a:fillRect/>
          </a:stretch>
        </p:blipFill>
        <p:spPr>
          <a:xfrm>
            <a:off x="470452" y="3359144"/>
            <a:ext cx="8359380" cy="592460"/>
          </a:xfrm>
          <a:prstGeom prst="rect">
            <a:avLst/>
          </a:prstGeom>
        </p:spPr>
      </p:pic>
      <p:sp>
        <p:nvSpPr>
          <p:cNvPr id="246" name="textbox 246"/>
          <p:cNvSpPr/>
          <p:nvPr/>
        </p:nvSpPr>
        <p:spPr>
          <a:xfrm>
            <a:off x="470461" y="3359145"/>
            <a:ext cx="8359369" cy="515604"/>
          </a:xfrm>
          <a:prstGeom prst="rect">
            <a:avLst/>
          </a:prstGeom>
          <a:noFill/>
          <a:ln w="0" cap="flat">
            <a:noFill/>
            <a:prstDash val="solid"/>
            <a:miter lim="0"/>
          </a:ln>
        </p:spPr>
        <p:txBody>
          <a:bodyPr vert="horz" wrap="square" lIns="0" tIns="0" rIns="0" bIns="0" anchor="ctr"/>
          <a:lstStyle/>
          <a:p>
            <a:pPr algn="ctr" rtl="0" eaLnBrk="0">
              <a:lnSpc>
                <a:spcPct val="97000"/>
              </a:lnSpc>
            </a:pPr>
            <a:r>
              <a:rPr lang="zh-CN" altLang="en-US" sz="2000" b="1" kern="0" spc="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获批“国家</a:t>
            </a:r>
            <a:r>
              <a:rPr lang="en-US" altLang="zh-CN" sz="2000" b="1" kern="0" spc="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1.1</a:t>
            </a:r>
            <a:r>
              <a:rPr lang="zh-CN" altLang="en-US" sz="2000" b="1" kern="0" spc="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类</a:t>
            </a:r>
            <a:r>
              <a:rPr lang="zh-CN" altLang="en-US" sz="2000" b="1" kern="0" spc="-1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创新中药”</a:t>
            </a:r>
            <a:endParaRPr lang="zh-CN" altLang="en-US" sz="2000" dirty="0">
              <a:latin typeface="微软雅黑" panose="020B0503020204020204" pitchFamily="34" charset="-122"/>
              <a:ea typeface="微软雅黑" panose="020B0503020204020204" pitchFamily="34" charset="-122"/>
              <a:cs typeface="微软雅黑" panose="020B0503020204020204" charset="-122"/>
            </a:endParaRPr>
          </a:p>
        </p:txBody>
      </p:sp>
      <p:pic>
        <p:nvPicPr>
          <p:cNvPr id="2" name="图片 1" descr="20231019通络明目胶囊-药品注册证书_00"/>
          <p:cNvPicPr>
            <a:picLocks noChangeAspect="1"/>
          </p:cNvPicPr>
          <p:nvPr/>
        </p:nvPicPr>
        <p:blipFill>
          <a:blip r:embed="rId7"/>
          <a:stretch>
            <a:fillRect/>
          </a:stretch>
        </p:blipFill>
        <p:spPr>
          <a:xfrm>
            <a:off x="11000859" y="2803319"/>
            <a:ext cx="1195559" cy="1692478"/>
          </a:xfrm>
          <a:prstGeom prst="rect">
            <a:avLst/>
          </a:prstGeom>
          <a:ln>
            <a:solidFill>
              <a:srgbClr val="3D87ED"/>
            </a:solidFill>
          </a:ln>
          <a:effectLst>
            <a:outerShdw blurRad="50800" dist="38100" dir="2700000" algn="tl" rotWithShape="0">
              <a:prstClr val="black">
                <a:alpha val="40000"/>
              </a:prstClr>
            </a:outerShdw>
          </a:effectLst>
        </p:spPr>
      </p:pic>
      <p:pic>
        <p:nvPicPr>
          <p:cNvPr id="4" name="picture 238"/>
          <p:cNvPicPr>
            <a:picLocks noChangeAspect="1"/>
          </p:cNvPicPr>
          <p:nvPr/>
        </p:nvPicPr>
        <p:blipFill>
          <a:blip r:embed="rId8"/>
          <a:stretch>
            <a:fillRect/>
          </a:stretch>
        </p:blipFill>
        <p:spPr>
          <a:xfrm>
            <a:off x="489755" y="2561629"/>
            <a:ext cx="8359325" cy="588503"/>
          </a:xfrm>
          <a:prstGeom prst="rect">
            <a:avLst/>
          </a:prstGeom>
        </p:spPr>
      </p:pic>
      <p:sp>
        <p:nvSpPr>
          <p:cNvPr id="5" name="textbox 240"/>
          <p:cNvSpPr/>
          <p:nvPr/>
        </p:nvSpPr>
        <p:spPr>
          <a:xfrm>
            <a:off x="499378" y="2568974"/>
            <a:ext cx="8340077" cy="543436"/>
          </a:xfrm>
          <a:prstGeom prst="rect">
            <a:avLst/>
          </a:prstGeom>
        </p:spPr>
        <p:txBody>
          <a:bodyPr vert="horz" wrap="square" lIns="0" tIns="0" rIns="0" bIns="0" anchor="ctr"/>
          <a:lstStyle/>
          <a:p>
            <a:pPr algn="l" rtl="0" eaLnBrk="0">
              <a:lnSpc>
                <a:spcPct val="10000"/>
              </a:lnSpc>
            </a:pPr>
            <a:endParaRPr lang="en-US" altLang="en-US" sz="2000" dirty="0">
              <a:latin typeface="微软雅黑" panose="020B0503020204020204" pitchFamily="34" charset="-122"/>
              <a:ea typeface="微软雅黑" panose="020B0503020204020204" pitchFamily="34" charset="-122"/>
            </a:endParaRPr>
          </a:p>
          <a:p>
            <a:pPr algn="ctr" rtl="0" eaLnBrk="0">
              <a:lnSpc>
                <a:spcPct val="97000"/>
              </a:lnSpc>
            </a:pPr>
            <a:r>
              <a:rPr sz="2000" b="1" kern="0" spc="0" dirty="0" err="1">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获批</a:t>
            </a:r>
            <a:r>
              <a:rPr lang="zh-CN" altLang="en-US" sz="2000" b="1" kern="0" spc="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“重大新药创制”科技重</a:t>
            </a:r>
            <a:r>
              <a:rPr lang="zh-CN" altLang="en-US" sz="2000" b="1" kern="0" spc="-1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大专项</a:t>
            </a:r>
            <a:endParaRPr lang="en-US" altLang="en-US" sz="2000" dirty="0">
              <a:latin typeface="微软雅黑" panose="020B0503020204020204" pitchFamily="34" charset="-122"/>
              <a:ea typeface="微软雅黑" panose="020B0503020204020204" pitchFamily="34" charset="-122"/>
            </a:endParaRPr>
          </a:p>
        </p:txBody>
      </p:sp>
      <p:pic>
        <p:nvPicPr>
          <p:cNvPr id="22" name="picture 238"/>
          <p:cNvPicPr>
            <a:picLocks noChangeAspect="1"/>
          </p:cNvPicPr>
          <p:nvPr/>
        </p:nvPicPr>
        <p:blipFill>
          <a:blip r:embed="rId8"/>
          <a:stretch>
            <a:fillRect/>
          </a:stretch>
        </p:blipFill>
        <p:spPr>
          <a:xfrm>
            <a:off x="470452" y="1764113"/>
            <a:ext cx="8378740" cy="588503"/>
          </a:xfrm>
          <a:prstGeom prst="rect">
            <a:avLst/>
          </a:prstGeom>
        </p:spPr>
      </p:pic>
      <p:sp>
        <p:nvSpPr>
          <p:cNvPr id="24" name="文本框 23"/>
          <p:cNvSpPr txBox="1"/>
          <p:nvPr/>
        </p:nvSpPr>
        <p:spPr>
          <a:xfrm>
            <a:off x="470452" y="1881000"/>
            <a:ext cx="8359378" cy="366254"/>
          </a:xfrm>
          <a:prstGeom prst="rect">
            <a:avLst/>
          </a:prstGeom>
          <a:noFill/>
        </p:spPr>
        <p:txBody>
          <a:bodyPr wrap="square" anchor="ctr">
            <a:spAutoFit/>
          </a:bodyPr>
          <a:lstStyle/>
          <a:p>
            <a:pPr algn="ctr" rtl="0" eaLnBrk="0">
              <a:lnSpc>
                <a:spcPct val="89000"/>
              </a:lnSpc>
            </a:pPr>
            <a:r>
              <a:rPr lang="en-US" altLang="zh-CN" sz="2000" b="1" kern="0" dirty="0">
                <a:solidFill>
                  <a:srgbClr val="FFFF00">
                    <a:alpha val="100000"/>
                  </a:srgbClr>
                </a:solidFill>
                <a:latin typeface="微软雅黑" panose="020B0503020204020204" pitchFamily="34" charset="-122"/>
                <a:ea typeface="微软雅黑" panose="020B0503020204020204" pitchFamily="34" charset="-122"/>
              </a:rPr>
              <a:t>《</a:t>
            </a:r>
            <a:r>
              <a:rPr lang="zh-CN" altLang="en-US" sz="2000" b="1" kern="0" dirty="0">
                <a:solidFill>
                  <a:srgbClr val="FFFF00">
                    <a:alpha val="100000"/>
                  </a:srgbClr>
                </a:solidFill>
                <a:latin typeface="微软雅黑" panose="020B0503020204020204" pitchFamily="34" charset="-122"/>
                <a:ea typeface="微软雅黑" panose="020B0503020204020204" pitchFamily="34" charset="-122"/>
              </a:rPr>
              <a:t>络病理论及其应用研究</a:t>
            </a:r>
            <a:r>
              <a:rPr lang="en-US" altLang="zh-CN" sz="2000" b="1" kern="0" dirty="0">
                <a:solidFill>
                  <a:srgbClr val="FFFF00">
                    <a:alpha val="100000"/>
                  </a:srgbClr>
                </a:solidFill>
                <a:latin typeface="微软雅黑" panose="020B0503020204020204" pitchFamily="34" charset="-122"/>
                <a:ea typeface="微软雅黑" panose="020B0503020204020204" pitchFamily="34" charset="-122"/>
              </a:rPr>
              <a:t>》</a:t>
            </a:r>
            <a:r>
              <a:rPr lang="zh-CN" altLang="en-US" sz="2000" b="1" kern="0" dirty="0">
                <a:solidFill>
                  <a:srgbClr val="FFFF00">
                    <a:alpha val="100000"/>
                  </a:srgbClr>
                </a:solidFill>
                <a:latin typeface="微软雅黑" panose="020B0503020204020204" pitchFamily="34" charset="-122"/>
                <a:ea typeface="微软雅黑" panose="020B0503020204020204" pitchFamily="34" charset="-122"/>
              </a:rPr>
              <a:t>获国家科技进步二等奖</a:t>
            </a:r>
          </a:p>
        </p:txBody>
      </p:sp>
      <p:pic>
        <p:nvPicPr>
          <p:cNvPr id="9" name="picture 238"/>
          <p:cNvPicPr>
            <a:picLocks noChangeAspect="1"/>
          </p:cNvPicPr>
          <p:nvPr>
            <p:custDataLst>
              <p:tags r:id="rId2"/>
            </p:custDataLst>
          </p:nvPr>
        </p:nvPicPr>
        <p:blipFill>
          <a:blip r:embed="rId8"/>
          <a:stretch>
            <a:fillRect/>
          </a:stretch>
        </p:blipFill>
        <p:spPr>
          <a:xfrm>
            <a:off x="470452" y="966961"/>
            <a:ext cx="8361840" cy="588139"/>
          </a:xfrm>
          <a:prstGeom prst="rect">
            <a:avLst/>
          </a:prstGeom>
        </p:spPr>
      </p:pic>
      <p:sp>
        <p:nvSpPr>
          <p:cNvPr id="10" name="文本框 9"/>
          <p:cNvSpPr txBox="1"/>
          <p:nvPr>
            <p:custDataLst>
              <p:tags r:id="rId3"/>
            </p:custDataLst>
          </p:nvPr>
        </p:nvSpPr>
        <p:spPr>
          <a:xfrm>
            <a:off x="489754" y="1073346"/>
            <a:ext cx="8340076" cy="366254"/>
          </a:xfrm>
          <a:prstGeom prst="rect">
            <a:avLst/>
          </a:prstGeom>
          <a:noFill/>
        </p:spPr>
        <p:txBody>
          <a:bodyPr wrap="square" anchor="ctr">
            <a:spAutoFit/>
          </a:bodyPr>
          <a:lstStyle/>
          <a:p>
            <a:pPr algn="ctr" rtl="0" eaLnBrk="0">
              <a:lnSpc>
                <a:spcPct val="89000"/>
              </a:lnSpc>
            </a:pPr>
            <a:r>
              <a:rPr lang="zh-CN" altLang="en-US" sz="2000" b="1" kern="0" spc="-10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《中医脉络学说构建及其指导微血管病变防治》</a:t>
            </a:r>
            <a:r>
              <a:rPr lang="zh-CN" altLang="en-US" sz="2000" b="1" kern="0" spc="-10" dirty="0">
                <a:solidFill>
                  <a:srgbClr val="FFFF00">
                    <a:alpha val="100000"/>
                  </a:srgbClr>
                </a:solidFill>
                <a:latin typeface="微软雅黑" panose="020B0503020204020204" pitchFamily="34" charset="-122"/>
                <a:ea typeface="微软雅黑" panose="020B0503020204020204" pitchFamily="34" charset="-122"/>
                <a:cs typeface="微软雅黑" panose="020B0503020204020204" charset="-122"/>
              </a:rPr>
              <a:t>获国家科技进步一等奖</a:t>
            </a:r>
          </a:p>
        </p:txBody>
      </p:sp>
      <p:pic>
        <p:nvPicPr>
          <p:cNvPr id="12" name="图片 11" descr="络病理论国家科学技术进步奖二等奖"/>
          <p:cNvPicPr>
            <a:picLocks noChangeAspect="1"/>
          </p:cNvPicPr>
          <p:nvPr/>
        </p:nvPicPr>
        <p:blipFill>
          <a:blip r:embed="rId9"/>
          <a:srcRect l="15497" r="13480"/>
          <a:stretch>
            <a:fillRect/>
          </a:stretch>
        </p:blipFill>
        <p:spPr>
          <a:xfrm>
            <a:off x="11000858" y="966961"/>
            <a:ext cx="1195560" cy="1683804"/>
          </a:xfrm>
          <a:prstGeom prst="rect">
            <a:avLst/>
          </a:prstGeom>
        </p:spPr>
      </p:pic>
      <p:pic>
        <p:nvPicPr>
          <p:cNvPr id="13" name="图片 12" descr="国家科学技术进步奖一等奖"/>
          <p:cNvPicPr>
            <a:picLocks noChangeAspect="1"/>
          </p:cNvPicPr>
          <p:nvPr/>
        </p:nvPicPr>
        <p:blipFill>
          <a:blip r:embed="rId10"/>
          <a:srcRect l="14635" r="14415"/>
          <a:stretch>
            <a:fillRect/>
          </a:stretch>
        </p:blipFill>
        <p:spPr>
          <a:xfrm>
            <a:off x="9415567" y="976391"/>
            <a:ext cx="1190506" cy="1677943"/>
          </a:xfrm>
          <a:prstGeom prst="rect">
            <a:avLst/>
          </a:prstGeom>
        </p:spPr>
      </p:pic>
      <p:pic>
        <p:nvPicPr>
          <p:cNvPr id="11" name="图片 10">
            <a:extLst>
              <a:ext uri="{FF2B5EF4-FFF2-40B4-BE49-F238E27FC236}">
                <a16:creationId xmlns:a16="http://schemas.microsoft.com/office/drawing/2014/main" id="{79BF8C71-D32F-9028-8BA4-3B9B5701F48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415567" y="2803319"/>
            <a:ext cx="1190507" cy="1683510"/>
          </a:xfrm>
          <a:prstGeom prst="rect">
            <a:avLst/>
          </a:prstGeom>
          <a:ln>
            <a:solidFill>
              <a:srgbClr val="3D87ED"/>
            </a:solidFill>
          </a:ln>
          <a:effectLst>
            <a:outerShdw blurRad="50800" dist="38100" dir="2700000" algn="tl" rotWithShape="0">
              <a:prstClr val="black">
                <a:alpha val="40000"/>
              </a:prst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DIwNWJmN2Q2NTk4YTFiMjUxMTljYzdlNjUzYmVkMjYifQ=="/>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912*339"/>
  <p:tag name="TABLE_ENDDRAG_RECT" val="48*158*912*339"/>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949*143"/>
  <p:tag name="TABLE_ENDDRAG_RECT" val="33*348*949*14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satMod val="110000"/>
                <a:lumMod val="105000"/>
                <a:tint val="67000"/>
              </a:schemeClr>
            </a:gs>
            <a:gs pos="50000">
              <a:schemeClr val="phClr">
                <a:lumMod val="105000"/>
                <a:satMod val="103000"/>
                <a:tint val="73000"/>
              </a:schemeClr>
            </a:gs>
            <a:gs pos="100000">
              <a:schemeClr val="phClr">
                <a:satMod val="105000"/>
                <a:lumMod val="109000"/>
                <a:tint val="81000"/>
              </a:schemeClr>
            </a:gs>
          </a:gsLst>
          <a:lin ang="5400000" scaled="0"/>
        </a:gradFill>
        <a:gradFill rotWithShape="1">
          <a:gsLst>
            <a:gs pos="0">
              <a:schemeClr val="phClr">
                <a:satMod val="103000"/>
                <a:lumMod val="102000"/>
                <a:shade val="94000"/>
              </a:schemeClr>
            </a:gs>
            <a:gs pos="50000">
              <a:schemeClr val="phClr">
                <a:lumMod val="110000"/>
                <a:satMod val="100000"/>
                <a:tint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781</TotalTime>
  <Words>2293</Words>
  <Application>Microsoft Office PowerPoint</Application>
  <PresentationFormat>自定义</PresentationFormat>
  <Paragraphs>235</Paragraphs>
  <Slides>12</Slides>
  <Notes>7</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12</vt:i4>
      </vt:variant>
    </vt:vector>
  </HeadingPairs>
  <TitlesOfParts>
    <vt:vector size="17" baseType="lpstr">
      <vt:lpstr>等线</vt:lpstr>
      <vt:lpstr>微软雅黑</vt:lpstr>
      <vt:lpstr>Arial</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科技风</dc:title>
  <dc:creator>sunny</dc:creator>
  <cp:keywords>www.51pptmoban.com</cp:keywords>
  <cp:lastModifiedBy>jie yuan</cp:lastModifiedBy>
  <cp:revision>73</cp:revision>
  <dcterms:created xsi:type="dcterms:W3CDTF">2024-03-01T03:48:00Z</dcterms:created>
  <dcterms:modified xsi:type="dcterms:W3CDTF">2024-07-12T13:59:10Z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O">
    <vt:lpwstr>wqlLaW5nc29mdCBQREYgdG8gV1BTIDEwMA</vt:lpwstr>
  </property>
  <property fmtid="{D5CDD505-2E9C-101B-9397-08002B2CF9AE}" pid="3" name="Created">
    <vt:filetime>2024-03-03T03:29:44Z</vt:filetime>
  </property>
  <property fmtid="{D5CDD505-2E9C-101B-9397-08002B2CF9AE}" pid="4" name="ICV">
    <vt:lpwstr>61E07FD342D44DFA93101474161B74D9_13</vt:lpwstr>
  </property>
  <property fmtid="{D5CDD505-2E9C-101B-9397-08002B2CF9AE}" pid="5" name="KSOProductBuildVer">
    <vt:lpwstr>2052-12.1.0.15358</vt:lpwstr>
  </property>
</Properties>
</file>