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9" r:id="rId3"/>
    <p:sldId id="371" r:id="rId4"/>
    <p:sldId id="350" r:id="rId5"/>
    <p:sldId id="360" r:id="rId6"/>
    <p:sldId id="381" r:id="rId7"/>
    <p:sldId id="352" r:id="rId8"/>
    <p:sldId id="372" r:id="rId9"/>
    <p:sldId id="343" r:id="rId10"/>
    <p:sldId id="344" r:id="rId11"/>
  </p:sldIdLst>
  <p:sldSz cx="12192000" cy="6858000"/>
  <p:notesSz cx="7103745" cy="10234295"/>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981C"/>
    <a:srgbClr val="6FBC64"/>
    <a:srgbClr val="146C14"/>
    <a:srgbClr val="0B4A30"/>
    <a:srgbClr val="56A949"/>
    <a:srgbClr val="6EB92B"/>
    <a:srgbClr val="78AC01"/>
    <a:srgbClr val="4EAE04"/>
    <a:srgbClr val="7AC35D"/>
    <a:srgbClr val="67B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18.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978535" y="6494145"/>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zh-CN" altLang="en-US"/>
          </a:p>
        </p:txBody>
      </p:sp>
      <p:cxnSp>
        <p:nvCxnSpPr>
          <p:cNvPr id="9" name="直接连接符 8"/>
          <p:cNvCxnSpPr/>
          <p:nvPr userDrawn="1"/>
        </p:nvCxnSpPr>
        <p:spPr>
          <a:xfrm flipV="1">
            <a:off x="-43815" y="6416040"/>
            <a:ext cx="12280265" cy="17145"/>
          </a:xfrm>
          <a:prstGeom prst="line">
            <a:avLst/>
          </a:prstGeom>
          <a:ln w="31750" cmpd="sng">
            <a:solidFill>
              <a:srgbClr val="56A949"/>
            </a:solidFill>
            <a:prstDash val="solid"/>
          </a:ln>
        </p:spPr>
        <p:style>
          <a:lnRef idx="1">
            <a:schemeClr val="accent1"/>
          </a:lnRef>
          <a:fillRef idx="0">
            <a:schemeClr val="accent1"/>
          </a:fillRef>
          <a:effectRef idx="0">
            <a:schemeClr val="accent1"/>
          </a:effectRef>
          <a:fontRef idx="minor">
            <a:schemeClr val="tx1"/>
          </a:fontRef>
        </p:style>
      </p:cxnSp>
      <p:pic>
        <p:nvPicPr>
          <p:cNvPr id="11" name="图片 10" descr="图层 0"/>
          <p:cNvPicPr>
            <a:picLocks noChangeAspect="1"/>
          </p:cNvPicPr>
          <p:nvPr userDrawn="1"/>
        </p:nvPicPr>
        <p:blipFill>
          <a:blip r:embed="rId11"/>
          <a:stretch>
            <a:fillRect/>
          </a:stretch>
        </p:blipFill>
        <p:spPr>
          <a:xfrm>
            <a:off x="10619105" y="10795"/>
            <a:ext cx="1441450" cy="354330"/>
          </a:xfrm>
          <a:prstGeom prst="rect">
            <a:avLst/>
          </a:prstGeom>
        </p:spPr>
      </p:pic>
      <p:sp>
        <p:nvSpPr>
          <p:cNvPr id="100" name="文本框 99"/>
          <p:cNvSpPr txBox="1"/>
          <p:nvPr userDrawn="1"/>
        </p:nvSpPr>
        <p:spPr>
          <a:xfrm>
            <a:off x="6643370" y="6416040"/>
            <a:ext cx="5417185" cy="245110"/>
          </a:xfrm>
          <a:prstGeom prst="rect">
            <a:avLst/>
          </a:prstGeom>
          <a:noFill/>
          <a:ln w="9525">
            <a:noFill/>
          </a:ln>
        </p:spPr>
        <p:txBody>
          <a:bodyPr wrap="square">
            <a:spAutoFit/>
          </a:bodyPr>
          <a:p>
            <a:pPr marL="0" indent="0" algn="l"/>
            <a:r>
              <a:rPr lang="zh-CN" altLang="en-US" sz="1000" b="0" u="none" dirty="0" smtClean="0">
                <a:solidFill>
                  <a:schemeClr val="bg2">
                    <a:lumMod val="75000"/>
                  </a:schemeClr>
                </a:solidFill>
                <a:latin typeface="思源黑体 CN ExtraLight" pitchFamily="34" charset="-122"/>
                <a:ea typeface="思源黑体 CN ExtraLight" pitchFamily="34" charset="-122"/>
              </a:rPr>
              <a:t>专注于儿童肠外营养、儿童呼吸、儿童消化、罕见病领域，成为医生最可信赖的儿童制药企业</a:t>
            </a:r>
            <a:endParaRPr lang="zh-CN" altLang="en-US" sz="1000" b="0" u="none" dirty="0" smtClean="0">
              <a:solidFill>
                <a:schemeClr val="bg2">
                  <a:lumMod val="75000"/>
                </a:schemeClr>
              </a:solidFill>
              <a:latin typeface="思源黑体 CN ExtraLight" pitchFamily="34" charset="-122"/>
              <a:ea typeface="思源黑体 CN ExtraLight" pitchFamily="34" charset="-122"/>
            </a:endParaRPr>
          </a:p>
        </p:txBody>
      </p:sp>
      <p:sp>
        <p:nvSpPr>
          <p:cNvPr id="12" name="日期占位符 3"/>
          <p:cNvSpPr>
            <a:spLocks noGrp="1"/>
          </p:cNvSpPr>
          <p:nvPr userDrawn="1"/>
        </p:nvSpPr>
        <p:spPr>
          <a:xfrm>
            <a:off x="9480550" y="6576060"/>
            <a:ext cx="1873250" cy="227965"/>
          </a:xfrm>
          <a:prstGeom prst="rect">
            <a:avLst/>
          </a:prstGeom>
        </p:spPr>
        <p:txBody>
          <a:bodyPr vert="horz" lIns="91440" tIns="45720" rIns="91440" bIns="45720" rtlCol="0" anchor="ctr"/>
          <a:lstStyle>
            <a:lvl1pPr>
              <a:defRPr sz="1000" kern="1000" spc="230" baseline="0">
                <a:solidFill>
                  <a:schemeClr val="bg2">
                    <a:lumMod val="75000"/>
                  </a:schemeClr>
                </a:solidFill>
                <a:latin typeface="思源黑体 CN ExtraLight" pitchFamily="34" charset="-122"/>
                <a:ea typeface="思源黑体 CN ExtraLight" pitchFamily="34" charset="-122"/>
              </a:defRPr>
            </a:lvl1pPr>
          </a:lstStyle>
          <a:p>
            <a:r>
              <a:rPr lang="zh-CN" altLang="en-US" dirty="0"/>
              <a:t>www.wlyyjt.com</a:t>
            </a:r>
            <a:endParaRPr lang="zh-CN" altLang="en-US" dirty="0"/>
          </a:p>
        </p:txBody>
      </p:sp>
      <p:sp>
        <p:nvSpPr>
          <p:cNvPr id="13" name="副标题 2"/>
          <p:cNvSpPr>
            <a:spLocks noGrp="1"/>
          </p:cNvSpPr>
          <p:nvPr userDrawn="1"/>
        </p:nvSpPr>
        <p:spPr>
          <a:xfrm>
            <a:off x="0" y="6433185"/>
            <a:ext cx="1801495" cy="374650"/>
          </a:xfrm>
          <a:prstGeom prst="rect">
            <a:avLst/>
          </a:prstGeom>
        </p:spPr>
        <p:txBody>
          <a:bodyPr vert="horz" lIns="91440" tIns="45720" rIns="91440" bIns="45720" rtlCol="0">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z="1000" kern="1000" spc="230" dirty="0">
                <a:solidFill>
                  <a:schemeClr val="bg1">
                    <a:lumMod val="50000"/>
                  </a:schemeClr>
                </a:solidFill>
                <a:latin typeface="思源黑体 CN ExtraLight" pitchFamily="34" charset="-122"/>
                <a:ea typeface="思源黑体 CN ExtraLight" pitchFamily="34" charset="-122"/>
              </a:rPr>
              <a:t>Future medicin</a:t>
            </a:r>
            <a:r>
              <a:rPr lang="en-US" altLang="zh-CN" sz="1000" kern="1000" spc="230" dirty="0">
                <a:solidFill>
                  <a:schemeClr val="bg1">
                    <a:lumMod val="50000"/>
                  </a:schemeClr>
                </a:solidFill>
                <a:latin typeface="思源黑体 CN ExtraLight" pitchFamily="34" charset="-122"/>
                <a:ea typeface="思源黑体 CN ExtraLight" pitchFamily="34" charset="-122"/>
              </a:rPr>
              <a:t>e</a:t>
            </a:r>
            <a:r>
              <a:rPr lang="zh-CN" altLang="en-US" sz="1000" kern="1000" spc="230" dirty="0">
                <a:solidFill>
                  <a:schemeClr val="bg1"/>
                </a:solidFill>
                <a:latin typeface="思源黑体 CN ExtraLight" pitchFamily="34" charset="-122"/>
                <a:ea typeface="思源黑体 CN ExtraLight" pitchFamily="34" charset="-122"/>
              </a:rPr>
              <a:t>e</a:t>
            </a:r>
            <a:endParaRPr lang="zh-CN" altLang="en-US" sz="1000" kern="1000" spc="230" dirty="0">
              <a:solidFill>
                <a:schemeClr val="bg1"/>
              </a:solidFill>
              <a:latin typeface="思源黑体 CN ExtraLight" pitchFamily="34" charset="-122"/>
              <a:ea typeface="思源黑体 CN ExtraLight"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tags" Target="../tags/tag3.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4.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image" Target="../media/image13.png"/><Relationship Id="rId7" Type="http://schemas.openxmlformats.org/officeDocument/2006/relationships/tags" Target="../tags/tag9.xml"/><Relationship Id="rId6" Type="http://schemas.openxmlformats.org/officeDocument/2006/relationships/image" Target="../media/image12.png"/><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image" Target="../media/image11.png"/><Relationship Id="rId2" Type="http://schemas.openxmlformats.org/officeDocument/2006/relationships/tags" Target="../tags/tag6.xml"/><Relationship Id="rId14" Type="http://schemas.openxmlformats.org/officeDocument/2006/relationships/slideLayout" Target="../slideLayouts/slideLayout1.xml"/><Relationship Id="rId13" Type="http://schemas.openxmlformats.org/officeDocument/2006/relationships/tags" Target="../tags/tag13.xml"/><Relationship Id="rId12" Type="http://schemas.openxmlformats.org/officeDocument/2006/relationships/image" Target="../media/image14.png"/><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6.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 拷贝"/>
          <p:cNvPicPr>
            <a:picLocks noChangeAspect="1"/>
          </p:cNvPicPr>
          <p:nvPr/>
        </p:nvPicPr>
        <p:blipFill>
          <a:blip r:embed="rId1"/>
          <a:stretch>
            <a:fillRect/>
          </a:stretch>
        </p:blipFill>
        <p:spPr>
          <a:xfrm>
            <a:off x="226695" y="2159635"/>
            <a:ext cx="5427345" cy="4070985"/>
          </a:xfrm>
          <a:prstGeom prst="rect">
            <a:avLst/>
          </a:prstGeom>
        </p:spPr>
      </p:pic>
      <p:sp>
        <p:nvSpPr>
          <p:cNvPr id="2" name="副标题 2"/>
          <p:cNvSpPr>
            <a:spLocks noGrp="1"/>
          </p:cNvSpPr>
          <p:nvPr>
            <p:custDataLst>
              <p:tags r:id="rId2"/>
            </p:custDataLst>
          </p:nvPr>
        </p:nvSpPr>
        <p:spPr>
          <a:xfrm>
            <a:off x="4439920" y="3112770"/>
            <a:ext cx="6668770" cy="18529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2000" b="1">
                <a:ln>
                  <a:noFill/>
                </a:ln>
                <a:solidFill>
                  <a:schemeClr val="accent4">
                    <a:lumMod val="75000"/>
                  </a:schemeClr>
                </a:solidFill>
                <a:effectLst/>
                <a:uLnTx/>
                <a:uFillTx/>
                <a:latin typeface="微软雅黑" panose="020B0503020204020204" charset="-122"/>
                <a:ea typeface="微软雅黑" panose="020B0503020204020204" charset="-122"/>
                <a:cs typeface="宋体" pitchFamily="2" charset="-122"/>
                <a:sym typeface="+mn-ea"/>
              </a:rPr>
              <a:t>通用名：醋酸氟氢可的松片</a:t>
            </a:r>
            <a:endParaRPr lang="zh-CN" altLang="en-US" sz="2000" b="1">
              <a:ln>
                <a:noFill/>
              </a:ln>
              <a:solidFill>
                <a:schemeClr val="accent4">
                  <a:lumMod val="75000"/>
                </a:schemeClr>
              </a:solidFill>
              <a:effectLst/>
              <a:uLnTx/>
              <a:uFillTx/>
              <a:latin typeface="微软雅黑" panose="020B0503020204020204" charset="-122"/>
              <a:ea typeface="微软雅黑" panose="020B0503020204020204" charset="-122"/>
              <a:cs typeface="宋体" pitchFamily="2" charset="-122"/>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2000" b="1">
                <a:ln>
                  <a:noFill/>
                </a:ln>
                <a:solidFill>
                  <a:schemeClr val="accent4">
                    <a:lumMod val="75000"/>
                  </a:schemeClr>
                </a:solidFill>
                <a:effectLst/>
                <a:uLnTx/>
                <a:uFillTx/>
                <a:latin typeface="微软雅黑" panose="020B0503020204020204" charset="-122"/>
                <a:ea typeface="微软雅黑" panose="020B0503020204020204" charset="-122"/>
                <a:cs typeface="宋体" pitchFamily="2" charset="-122"/>
                <a:sym typeface="+mn-ea"/>
              </a:rPr>
              <a:t>商标名：依米特</a:t>
            </a:r>
            <a:r>
              <a:rPr lang="zh-CN" altLang="en-US" sz="2000" b="1" baseline="30000">
                <a:ln>
                  <a:noFill/>
                </a:ln>
                <a:solidFill>
                  <a:schemeClr val="accent4">
                    <a:lumMod val="75000"/>
                  </a:schemeClr>
                </a:solidFill>
                <a:effectLst/>
                <a:uLnTx/>
                <a:uFillTx/>
                <a:latin typeface="Arial" panose="020B0604020202020204" pitchFamily="34" charset="0"/>
                <a:ea typeface="微软雅黑" panose="020B0503020204020204" charset="-122"/>
                <a:cs typeface="Arial" panose="020B0604020202020204" pitchFamily="34" charset="0"/>
                <a:sym typeface="+mn-ea"/>
              </a:rPr>
              <a:t>®</a:t>
            </a:r>
            <a:endParaRPr lang="zh-CN" altLang="en-US" sz="2000" b="1">
              <a:ln>
                <a:noFill/>
              </a:ln>
              <a:solidFill>
                <a:schemeClr val="accent4">
                  <a:lumMod val="75000"/>
                </a:schemeClr>
              </a:solidFill>
              <a:effectLst/>
              <a:uLnTx/>
              <a:uFillTx/>
              <a:latin typeface="微软雅黑" panose="020B0503020204020204" charset="-122"/>
              <a:ea typeface="微软雅黑" panose="020B0503020204020204" charset="-122"/>
              <a:cs typeface="宋体" pitchFamily="2" charset="-122"/>
              <a:sym typeface="+mn-ea"/>
            </a:endParaRP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lang="zh-CN" altLang="en-US" sz="2000" b="1">
                <a:ln>
                  <a:noFill/>
                </a:ln>
                <a:solidFill>
                  <a:schemeClr val="accent4">
                    <a:lumMod val="75000"/>
                  </a:schemeClr>
                </a:solidFill>
                <a:effectLst/>
                <a:uLnTx/>
                <a:uFillTx/>
                <a:latin typeface="微软雅黑" panose="020B0503020204020204" charset="-122"/>
                <a:ea typeface="微软雅黑" panose="020B0503020204020204" charset="-122"/>
                <a:cs typeface="宋体" pitchFamily="2" charset="-122"/>
                <a:sym typeface="+mn-ea"/>
              </a:rPr>
              <a:t>申报企业：合肥市未来药物开发有限公司</a:t>
            </a:r>
            <a:endParaRPr lang="zh-CN" altLang="en-US" sz="2000" b="1">
              <a:ln>
                <a:noFill/>
              </a:ln>
              <a:solidFill>
                <a:schemeClr val="accent4">
                  <a:lumMod val="75000"/>
                </a:schemeClr>
              </a:solidFill>
              <a:effectLst/>
              <a:uLnTx/>
              <a:uFillTx/>
              <a:latin typeface="微软雅黑" panose="020B0503020204020204" charset="-122"/>
              <a:ea typeface="微软雅黑" panose="020B0503020204020204" charset="-122"/>
              <a:cs typeface="宋体" pitchFamily="2" charset="-122"/>
              <a:sym typeface="+mn-ea"/>
            </a:endParaRPr>
          </a:p>
        </p:txBody>
      </p:sp>
      <p:sp>
        <p:nvSpPr>
          <p:cNvPr id="5" name="文本框 4"/>
          <p:cNvSpPr txBox="1"/>
          <p:nvPr/>
        </p:nvSpPr>
        <p:spPr>
          <a:xfrm>
            <a:off x="0" y="987425"/>
            <a:ext cx="12192635" cy="1172210"/>
          </a:xfrm>
          <a:prstGeom prst="rect">
            <a:avLst/>
          </a:prstGeom>
          <a:gradFill>
            <a:gsLst>
              <a:gs pos="50000">
                <a:schemeClr val="accent4"/>
              </a:gs>
              <a:gs pos="0">
                <a:schemeClr val="accent4">
                  <a:lumMod val="25000"/>
                  <a:lumOff val="75000"/>
                </a:schemeClr>
              </a:gs>
              <a:gs pos="100000">
                <a:schemeClr val="accent4">
                  <a:lumMod val="85000"/>
                </a:schemeClr>
              </a:gs>
            </a:gsLst>
            <a:path path="rect">
              <a:fillToRect r="100000" b="100000"/>
            </a:path>
            <a:tileRect l="-100000" t="-100000"/>
          </a:gradFill>
        </p:spPr>
        <p:txBody>
          <a:bodyPr wrap="square" rtlCol="0" anchor="ctr" anchorCtr="0">
            <a:noAutofit/>
          </a:bodyPr>
          <a:p>
            <a:pPr indent="0" algn="ctr" fontAlgn="auto">
              <a:lnSpc>
                <a:spcPct val="150000"/>
              </a:lnSpc>
            </a:pPr>
            <a:r>
              <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rPr>
              <a:t>国内首家获批国产醋酸氟氢可的松片</a:t>
            </a:r>
            <a:endParaRPr lang="zh-CN" altLang="en-US" sz="2800" b="1">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8" name="矩形 31"/>
          <p:cNvSpPr>
            <a:spLocks noChangeArrowheads="1"/>
          </p:cNvSpPr>
          <p:nvPr/>
        </p:nvSpPr>
        <p:spPr bwMode="auto">
          <a:xfrm>
            <a:off x="5502910" y="1915160"/>
            <a:ext cx="2687320" cy="48768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no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079" name="Rectangle 6"/>
          <p:cNvSpPr>
            <a:spLocks noChangeArrowheads="1"/>
          </p:cNvSpPr>
          <p:nvPr/>
        </p:nvSpPr>
        <p:spPr bwMode="auto">
          <a:xfrm>
            <a:off x="5854700" y="1959610"/>
            <a:ext cx="19558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a:r>
              <a:rPr lang="zh-CN" altLang="en-US" sz="2000" b="1">
                <a:solidFill>
                  <a:schemeClr val="accent4">
                    <a:lumMod val="75000"/>
                  </a:schemeClr>
                </a:solidFill>
                <a:latin typeface="微软雅黑" panose="020B0503020204020204" charset="-122"/>
                <a:ea typeface="微软雅黑" panose="020B0503020204020204" charset="-122"/>
              </a:rPr>
              <a:t>药物基本信息</a:t>
            </a:r>
            <a:endParaRPr lang="zh-CN" altLang="en-US" sz="2000" b="1">
              <a:solidFill>
                <a:schemeClr val="accent4">
                  <a:lumMod val="75000"/>
                </a:schemeClr>
              </a:solidFill>
              <a:latin typeface="微软雅黑" panose="020B0503020204020204" charset="-122"/>
              <a:ea typeface="微软雅黑" panose="020B0503020204020204" charset="-122"/>
            </a:endParaRPr>
          </a:p>
        </p:txBody>
      </p:sp>
      <p:sp>
        <p:nvSpPr>
          <p:cNvPr id="3082" name="矩形 38"/>
          <p:cNvSpPr>
            <a:spLocks noChangeArrowheads="1"/>
          </p:cNvSpPr>
          <p:nvPr/>
        </p:nvSpPr>
        <p:spPr bwMode="auto">
          <a:xfrm>
            <a:off x="5502910" y="2575560"/>
            <a:ext cx="2687320" cy="48006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no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083" name="Rectangle 6"/>
          <p:cNvSpPr>
            <a:spLocks noChangeArrowheads="1"/>
          </p:cNvSpPr>
          <p:nvPr/>
        </p:nvSpPr>
        <p:spPr bwMode="auto">
          <a:xfrm>
            <a:off x="5854700" y="2620010"/>
            <a:ext cx="195580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a:r>
              <a:rPr lang="zh-CN" altLang="en-US" sz="2000" b="1">
                <a:solidFill>
                  <a:schemeClr val="accent4">
                    <a:lumMod val="75000"/>
                  </a:schemeClr>
                </a:solidFill>
                <a:latin typeface="微软雅黑" panose="020B0503020204020204" charset="-122"/>
                <a:ea typeface="微软雅黑" panose="020B0503020204020204" charset="-122"/>
              </a:rPr>
              <a:t>安全性</a:t>
            </a:r>
            <a:endParaRPr lang="zh-CN" altLang="en-US" sz="2000" b="1">
              <a:solidFill>
                <a:schemeClr val="accent4">
                  <a:lumMod val="75000"/>
                </a:schemeClr>
              </a:solidFill>
              <a:latin typeface="微软雅黑" panose="020B0503020204020204" charset="-122"/>
              <a:ea typeface="微软雅黑" panose="020B0503020204020204" charset="-122"/>
            </a:endParaRPr>
          </a:p>
        </p:txBody>
      </p:sp>
      <p:sp>
        <p:nvSpPr>
          <p:cNvPr id="3086" name="矩形 45"/>
          <p:cNvSpPr>
            <a:spLocks noChangeArrowheads="1"/>
          </p:cNvSpPr>
          <p:nvPr/>
        </p:nvSpPr>
        <p:spPr bwMode="auto">
          <a:xfrm>
            <a:off x="5501005" y="3235960"/>
            <a:ext cx="2687320" cy="49022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no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087" name="Rectangle 6"/>
          <p:cNvSpPr>
            <a:spLocks noChangeArrowheads="1"/>
          </p:cNvSpPr>
          <p:nvPr/>
        </p:nvSpPr>
        <p:spPr bwMode="auto">
          <a:xfrm>
            <a:off x="5854700" y="3280410"/>
            <a:ext cx="200533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a:r>
              <a:rPr lang="zh-CN" altLang="en-US" sz="2000" b="1">
                <a:solidFill>
                  <a:schemeClr val="accent4">
                    <a:lumMod val="75000"/>
                  </a:schemeClr>
                </a:solidFill>
                <a:latin typeface="微软雅黑" panose="020B0503020204020204" charset="-122"/>
                <a:ea typeface="微软雅黑" panose="020B0503020204020204" charset="-122"/>
              </a:rPr>
              <a:t>有效性</a:t>
            </a:r>
            <a:endParaRPr lang="zh-CN" altLang="en-US" sz="2000" b="1">
              <a:solidFill>
                <a:schemeClr val="accent4">
                  <a:lumMod val="75000"/>
                </a:schemeClr>
              </a:solidFill>
              <a:latin typeface="微软雅黑" panose="020B0503020204020204" charset="-122"/>
              <a:ea typeface="微软雅黑" panose="020B0503020204020204" charset="-122"/>
            </a:endParaRPr>
          </a:p>
        </p:txBody>
      </p:sp>
      <p:sp>
        <p:nvSpPr>
          <p:cNvPr id="3090" name="矩形 52"/>
          <p:cNvSpPr>
            <a:spLocks noChangeArrowheads="1"/>
          </p:cNvSpPr>
          <p:nvPr/>
        </p:nvSpPr>
        <p:spPr bwMode="auto">
          <a:xfrm>
            <a:off x="5501005" y="3896360"/>
            <a:ext cx="2687320" cy="460375"/>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no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091" name="Rectangle 6"/>
          <p:cNvSpPr>
            <a:spLocks noChangeArrowheads="1"/>
          </p:cNvSpPr>
          <p:nvPr/>
        </p:nvSpPr>
        <p:spPr bwMode="auto">
          <a:xfrm>
            <a:off x="5854700" y="3940810"/>
            <a:ext cx="200533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a:r>
              <a:rPr lang="zh-CN" altLang="en-US" sz="2000" b="1">
                <a:solidFill>
                  <a:schemeClr val="accent4">
                    <a:lumMod val="75000"/>
                  </a:schemeClr>
                </a:solidFill>
                <a:latin typeface="微软雅黑" panose="020B0503020204020204" charset="-122"/>
                <a:ea typeface="微软雅黑" panose="020B0503020204020204" charset="-122"/>
              </a:rPr>
              <a:t>创新性</a:t>
            </a:r>
            <a:endParaRPr lang="zh-CN" altLang="en-US" sz="2000" b="1">
              <a:solidFill>
                <a:schemeClr val="accent4">
                  <a:lumMod val="75000"/>
                </a:schemeClr>
              </a:solidFill>
              <a:latin typeface="微软雅黑" panose="020B0503020204020204" charset="-122"/>
              <a:ea typeface="微软雅黑" panose="020B0503020204020204" charset="-122"/>
            </a:endParaRPr>
          </a:p>
        </p:txBody>
      </p:sp>
      <p:sp>
        <p:nvSpPr>
          <p:cNvPr id="3096" name="矩形 70"/>
          <p:cNvSpPr>
            <a:spLocks noChangeArrowheads="1"/>
          </p:cNvSpPr>
          <p:nvPr/>
        </p:nvSpPr>
        <p:spPr bwMode="auto">
          <a:xfrm>
            <a:off x="5501005" y="4556760"/>
            <a:ext cx="2687320" cy="48514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no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3097" name="Rectangle 6"/>
          <p:cNvSpPr>
            <a:spLocks noChangeArrowheads="1"/>
          </p:cNvSpPr>
          <p:nvPr/>
        </p:nvSpPr>
        <p:spPr bwMode="auto">
          <a:xfrm>
            <a:off x="5854700" y="4601210"/>
            <a:ext cx="200533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a:r>
              <a:rPr lang="zh-CN" altLang="en-US" sz="2000" b="1">
                <a:solidFill>
                  <a:schemeClr val="accent4">
                    <a:lumMod val="75000"/>
                  </a:schemeClr>
                </a:solidFill>
                <a:latin typeface="微软雅黑" panose="020B0503020204020204" charset="-122"/>
                <a:ea typeface="微软雅黑" panose="020B0503020204020204" charset="-122"/>
              </a:rPr>
              <a:t>公平性</a:t>
            </a:r>
            <a:endParaRPr lang="zh-CN" altLang="en-US" sz="2000" b="1">
              <a:solidFill>
                <a:schemeClr val="accent4">
                  <a:lumMod val="75000"/>
                </a:schemeClr>
              </a:solidFill>
              <a:latin typeface="微软雅黑" panose="020B0503020204020204" charset="-122"/>
              <a:ea typeface="微软雅黑" panose="020B0503020204020204" charset="-122"/>
            </a:endParaRPr>
          </a:p>
        </p:txBody>
      </p:sp>
      <p:sp>
        <p:nvSpPr>
          <p:cNvPr id="3080" name="矩形 29"/>
          <p:cNvSpPr>
            <a:spLocks noChangeArrowheads="1"/>
          </p:cNvSpPr>
          <p:nvPr/>
        </p:nvSpPr>
        <p:spPr bwMode="auto">
          <a:xfrm>
            <a:off x="3738245" y="1915160"/>
            <a:ext cx="1383665" cy="48895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eaLnBrk="1" hangingPunct="1"/>
            <a:endParaRPr lang="zh-CN" altLang="en-US">
              <a:solidFill>
                <a:srgbClr val="FFFFFF"/>
              </a:solidFill>
            </a:endParaRPr>
          </a:p>
        </p:txBody>
      </p:sp>
      <p:sp>
        <p:nvSpPr>
          <p:cNvPr id="3081" name="文本框 30"/>
          <p:cNvSpPr txBox="1">
            <a:spLocks noChangeArrowheads="1"/>
          </p:cNvSpPr>
          <p:nvPr/>
        </p:nvSpPr>
        <p:spPr bwMode="auto">
          <a:xfrm>
            <a:off x="3914775" y="1951990"/>
            <a:ext cx="100139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eaLnBrk="1" hangingPunct="1"/>
            <a:r>
              <a:rPr lang="en-US" altLang="zh-CN" sz="2000" b="1">
                <a:solidFill>
                  <a:srgbClr val="FFFFFF"/>
                </a:solidFill>
                <a:latin typeface="微软雅黑" panose="020B0503020204020204" charset="-122"/>
                <a:ea typeface="微软雅黑" panose="020B0503020204020204" charset="-122"/>
              </a:rPr>
              <a:t>1</a:t>
            </a:r>
            <a:endParaRPr lang="en-US" altLang="zh-CN" sz="2000" b="1">
              <a:solidFill>
                <a:srgbClr val="FFFFFF"/>
              </a:solidFill>
              <a:latin typeface="微软雅黑" panose="020B0503020204020204" charset="-122"/>
              <a:ea typeface="微软雅黑" panose="020B0503020204020204" charset="-122"/>
            </a:endParaRPr>
          </a:p>
        </p:txBody>
      </p:sp>
      <p:sp>
        <p:nvSpPr>
          <p:cNvPr id="3084" name="矩形 36"/>
          <p:cNvSpPr>
            <a:spLocks noChangeArrowheads="1"/>
          </p:cNvSpPr>
          <p:nvPr/>
        </p:nvSpPr>
        <p:spPr bwMode="auto">
          <a:xfrm>
            <a:off x="3738245" y="2575560"/>
            <a:ext cx="1383665" cy="48895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eaLnBrk="1" hangingPunct="1"/>
            <a:endParaRPr lang="zh-CN" altLang="en-US">
              <a:solidFill>
                <a:srgbClr val="FFFFFF"/>
              </a:solidFill>
            </a:endParaRPr>
          </a:p>
        </p:txBody>
      </p:sp>
      <p:sp>
        <p:nvSpPr>
          <p:cNvPr id="3085" name="文本框 37"/>
          <p:cNvSpPr txBox="1">
            <a:spLocks noChangeArrowheads="1"/>
          </p:cNvSpPr>
          <p:nvPr/>
        </p:nvSpPr>
        <p:spPr bwMode="auto">
          <a:xfrm>
            <a:off x="3914775" y="2612390"/>
            <a:ext cx="100139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eaLnBrk="1" hangingPunct="1"/>
            <a:r>
              <a:rPr lang="en-US" altLang="zh-CN" sz="2000" b="1">
                <a:solidFill>
                  <a:srgbClr val="FFFFFF"/>
                </a:solidFill>
                <a:latin typeface="微软雅黑" panose="020B0503020204020204" charset="-122"/>
                <a:ea typeface="微软雅黑" panose="020B0503020204020204" charset="-122"/>
              </a:rPr>
              <a:t>2</a:t>
            </a:r>
            <a:endParaRPr lang="en-US" altLang="zh-CN" sz="2000" b="1">
              <a:solidFill>
                <a:srgbClr val="FFFFFF"/>
              </a:solidFill>
              <a:latin typeface="微软雅黑" panose="020B0503020204020204" charset="-122"/>
              <a:ea typeface="微软雅黑" panose="020B0503020204020204" charset="-122"/>
            </a:endParaRPr>
          </a:p>
        </p:txBody>
      </p:sp>
      <p:sp>
        <p:nvSpPr>
          <p:cNvPr id="3088" name="矩形 43"/>
          <p:cNvSpPr>
            <a:spLocks noChangeArrowheads="1"/>
          </p:cNvSpPr>
          <p:nvPr/>
        </p:nvSpPr>
        <p:spPr bwMode="auto">
          <a:xfrm>
            <a:off x="3735070" y="3235960"/>
            <a:ext cx="1383665" cy="48895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eaLnBrk="1" hangingPunct="1"/>
            <a:endParaRPr lang="zh-CN" altLang="en-US">
              <a:solidFill>
                <a:srgbClr val="FFFFFF"/>
              </a:solidFill>
            </a:endParaRPr>
          </a:p>
        </p:txBody>
      </p:sp>
      <p:sp>
        <p:nvSpPr>
          <p:cNvPr id="3089" name="文本框 44"/>
          <p:cNvSpPr txBox="1">
            <a:spLocks noChangeArrowheads="1"/>
          </p:cNvSpPr>
          <p:nvPr/>
        </p:nvSpPr>
        <p:spPr bwMode="auto">
          <a:xfrm>
            <a:off x="3911600" y="3272790"/>
            <a:ext cx="100139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eaLnBrk="1" hangingPunct="1"/>
            <a:r>
              <a:rPr lang="en-US" altLang="zh-CN" sz="2000" b="1">
                <a:solidFill>
                  <a:srgbClr val="FFFFFF"/>
                </a:solidFill>
                <a:latin typeface="微软雅黑" panose="020B0503020204020204" charset="-122"/>
                <a:ea typeface="微软雅黑" panose="020B0503020204020204" charset="-122"/>
              </a:rPr>
              <a:t>3</a:t>
            </a:r>
            <a:endParaRPr lang="en-US" altLang="zh-CN" sz="2000" b="1">
              <a:solidFill>
                <a:srgbClr val="FFFFFF"/>
              </a:solidFill>
              <a:latin typeface="微软雅黑" panose="020B0503020204020204" charset="-122"/>
              <a:ea typeface="微软雅黑" panose="020B0503020204020204" charset="-122"/>
            </a:endParaRPr>
          </a:p>
        </p:txBody>
      </p:sp>
      <p:sp>
        <p:nvSpPr>
          <p:cNvPr id="3092" name="矩形 50"/>
          <p:cNvSpPr>
            <a:spLocks noChangeArrowheads="1"/>
          </p:cNvSpPr>
          <p:nvPr/>
        </p:nvSpPr>
        <p:spPr bwMode="auto">
          <a:xfrm>
            <a:off x="3735070" y="3896360"/>
            <a:ext cx="1383665" cy="48895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eaLnBrk="1" hangingPunct="1"/>
            <a:endParaRPr lang="zh-CN" altLang="en-US">
              <a:solidFill>
                <a:srgbClr val="FFFFFF"/>
              </a:solidFill>
            </a:endParaRPr>
          </a:p>
        </p:txBody>
      </p:sp>
      <p:sp>
        <p:nvSpPr>
          <p:cNvPr id="3093" name="文本框 51"/>
          <p:cNvSpPr txBox="1">
            <a:spLocks noChangeArrowheads="1"/>
          </p:cNvSpPr>
          <p:nvPr/>
        </p:nvSpPr>
        <p:spPr bwMode="auto">
          <a:xfrm>
            <a:off x="3911600" y="3933190"/>
            <a:ext cx="100139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eaLnBrk="1" hangingPunct="1"/>
            <a:r>
              <a:rPr lang="en-US" altLang="zh-CN" sz="2000" b="1">
                <a:solidFill>
                  <a:srgbClr val="FFFFFF"/>
                </a:solidFill>
                <a:latin typeface="微软雅黑" panose="020B0503020204020204" charset="-122"/>
                <a:ea typeface="微软雅黑" panose="020B0503020204020204" charset="-122"/>
              </a:rPr>
              <a:t>4</a:t>
            </a:r>
            <a:endParaRPr lang="en-US" altLang="zh-CN" sz="2000" b="1">
              <a:solidFill>
                <a:srgbClr val="FFFFFF"/>
              </a:solidFill>
              <a:latin typeface="微软雅黑" panose="020B0503020204020204" charset="-122"/>
              <a:ea typeface="微软雅黑" panose="020B0503020204020204" charset="-122"/>
            </a:endParaRPr>
          </a:p>
        </p:txBody>
      </p:sp>
      <p:sp>
        <p:nvSpPr>
          <p:cNvPr id="3098" name="矩形 68"/>
          <p:cNvSpPr>
            <a:spLocks noChangeArrowheads="1"/>
          </p:cNvSpPr>
          <p:nvPr/>
        </p:nvSpPr>
        <p:spPr bwMode="auto">
          <a:xfrm>
            <a:off x="3735070" y="4556760"/>
            <a:ext cx="1383665" cy="48895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eaLnBrk="1" hangingPunct="1"/>
            <a:endParaRPr lang="zh-CN" altLang="en-US">
              <a:solidFill>
                <a:srgbClr val="FFFFFF"/>
              </a:solidFill>
            </a:endParaRPr>
          </a:p>
        </p:txBody>
      </p:sp>
      <p:sp>
        <p:nvSpPr>
          <p:cNvPr id="3099" name="文本框 69"/>
          <p:cNvSpPr txBox="1">
            <a:spLocks noChangeArrowheads="1"/>
          </p:cNvSpPr>
          <p:nvPr/>
        </p:nvSpPr>
        <p:spPr bwMode="auto">
          <a:xfrm>
            <a:off x="3911600" y="4593590"/>
            <a:ext cx="100139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algn="ctr" eaLnBrk="1" hangingPunct="1"/>
            <a:r>
              <a:rPr lang="en-US" altLang="zh-CN" sz="2000" b="1">
                <a:solidFill>
                  <a:srgbClr val="FFFFFF"/>
                </a:solidFill>
                <a:latin typeface="微软雅黑" panose="020B0503020204020204" charset="-122"/>
                <a:ea typeface="微软雅黑" panose="020B0503020204020204" charset="-122"/>
              </a:rPr>
              <a:t>5</a:t>
            </a:r>
            <a:endParaRPr lang="en-US" altLang="zh-CN" sz="2000" b="1">
              <a:solidFill>
                <a:srgbClr val="FFFFFF"/>
              </a:solidFill>
              <a:latin typeface="微软雅黑" panose="020B0503020204020204" charset="-122"/>
              <a:ea typeface="微软雅黑" panose="020B0503020204020204" charset="-122"/>
            </a:endParaRPr>
          </a:p>
        </p:txBody>
      </p:sp>
      <p:grpSp>
        <p:nvGrpSpPr>
          <p:cNvPr id="3094" name="组合 54"/>
          <p:cNvGrpSpPr/>
          <p:nvPr/>
        </p:nvGrpSpPr>
        <p:grpSpPr bwMode="auto">
          <a:xfrm>
            <a:off x="732473" y="614045"/>
            <a:ext cx="2701925" cy="900113"/>
            <a:chOff x="0" y="0"/>
            <a:chExt cx="2702007" cy="899374"/>
          </a:xfrm>
        </p:grpSpPr>
        <p:grpSp>
          <p:nvGrpSpPr>
            <p:cNvPr id="3100" name="组合 55"/>
            <p:cNvGrpSpPr/>
            <p:nvPr/>
          </p:nvGrpSpPr>
          <p:grpSpPr bwMode="auto">
            <a:xfrm>
              <a:off x="0" y="0"/>
              <a:ext cx="2702007" cy="849531"/>
              <a:chOff x="0" y="0"/>
              <a:chExt cx="2702007" cy="849531"/>
            </a:xfrm>
          </p:grpSpPr>
          <p:sp>
            <p:nvSpPr>
              <p:cNvPr id="3102" name="文本框 57"/>
              <p:cNvSpPr txBox="1">
                <a:spLocks noChangeArrowheads="1"/>
              </p:cNvSpPr>
              <p:nvPr/>
            </p:nvSpPr>
            <p:spPr bwMode="auto">
              <a:xfrm>
                <a:off x="0" y="0"/>
                <a:ext cx="1432560" cy="64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eaLnBrk="1" hangingPunct="1"/>
                <a:r>
                  <a:rPr lang="zh-CN" altLang="en-US" sz="3600" b="1">
                    <a:solidFill>
                      <a:schemeClr val="accent4">
                        <a:lumMod val="75000"/>
                      </a:schemeClr>
                    </a:solidFill>
                    <a:latin typeface="微软雅黑" panose="020B0503020204020204" charset="-122"/>
                    <a:ea typeface="微软雅黑" panose="020B0503020204020204" charset="-122"/>
                  </a:rPr>
                  <a:t>目录</a:t>
                </a:r>
                <a:endParaRPr lang="zh-CN" altLang="en-US" sz="3600" b="1">
                  <a:solidFill>
                    <a:schemeClr val="accent4">
                      <a:lumMod val="75000"/>
                    </a:schemeClr>
                  </a:solidFill>
                  <a:latin typeface="微软雅黑" panose="020B0503020204020204" charset="-122"/>
                  <a:ea typeface="微软雅黑" panose="020B0503020204020204" charset="-122"/>
                </a:endParaRPr>
              </a:p>
            </p:txBody>
          </p:sp>
          <p:cxnSp>
            <p:nvCxnSpPr>
              <p:cNvPr id="3103" name="直接连接符 58"/>
              <p:cNvCxnSpPr>
                <a:cxnSpLocks noChangeShapeType="1"/>
              </p:cNvCxnSpPr>
              <p:nvPr/>
            </p:nvCxnSpPr>
            <p:spPr bwMode="auto">
              <a:xfrm>
                <a:off x="151331" y="849531"/>
                <a:ext cx="2550676"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grpSp>
        <p:sp>
          <p:nvSpPr>
            <p:cNvPr id="3101" name="文本框 56"/>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itchFamily="2" charset="-122"/>
                </a:defRPr>
              </a:lvl1pPr>
              <a:lvl2pPr marL="742950" indent="-285750">
                <a:defRPr>
                  <a:solidFill>
                    <a:schemeClr val="tx1"/>
                  </a:solidFill>
                  <a:latin typeface="Calibri" panose="020F0502020204030204" charset="0"/>
                  <a:ea typeface="宋体" pitchFamily="2" charset="-122"/>
                </a:defRPr>
              </a:lvl2pPr>
              <a:lvl3pPr marL="1143000" indent="-228600">
                <a:defRPr>
                  <a:solidFill>
                    <a:schemeClr val="tx1"/>
                  </a:solidFill>
                  <a:latin typeface="Calibri" panose="020F0502020204030204" charset="0"/>
                  <a:ea typeface="宋体" pitchFamily="2" charset="-122"/>
                </a:defRPr>
              </a:lvl3pPr>
              <a:lvl4pPr marL="1600200" indent="-228600">
                <a:defRPr>
                  <a:solidFill>
                    <a:schemeClr val="tx1"/>
                  </a:solidFill>
                  <a:latin typeface="Calibri" panose="020F0502020204030204" charset="0"/>
                  <a:ea typeface="宋体" pitchFamily="2" charset="-122"/>
                </a:defRPr>
              </a:lvl4pPr>
              <a:lvl5pPr marL="2057400" indent="-228600">
                <a:defRPr>
                  <a:solidFill>
                    <a:schemeClr val="tx1"/>
                  </a:solidFill>
                  <a:latin typeface="Calibri" panose="020F0502020204030204" charset="0"/>
                  <a:ea typeface="宋体"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itchFamily="2" charset="-122"/>
                </a:defRPr>
              </a:lvl9pPr>
            </a:lstStyle>
            <a:p>
              <a:pPr eaLnBrk="1" hangingPunct="1"/>
              <a:r>
                <a:rPr lang="en-US" altLang="zh-CN" sz="2000" b="1">
                  <a:solidFill>
                    <a:schemeClr val="accent4">
                      <a:lumMod val="75000"/>
                    </a:schemeClr>
                  </a:solidFill>
                  <a:latin typeface="微软雅黑" panose="020B0503020204020204" charset="-122"/>
                  <a:ea typeface="微软雅黑" panose="020B0503020204020204" charset="-122"/>
                </a:rPr>
                <a:t>Contents</a:t>
              </a:r>
              <a:endParaRPr lang="en-US" altLang="zh-CN" sz="2000" b="1">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2"/>
          <p:cNvSpPr>
            <a:spLocks noGrp="1"/>
          </p:cNvSpPr>
          <p:nvPr>
            <p:custDataLst>
              <p:tags r:id="rId1"/>
            </p:custDataLst>
          </p:nvPr>
        </p:nvSpPr>
        <p:spPr>
          <a:xfrm>
            <a:off x="-635" y="371475"/>
            <a:ext cx="12193270" cy="7004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000" b="1" dirty="0">
                <a:solidFill>
                  <a:schemeClr val="accent4">
                    <a:lumMod val="75000"/>
                  </a:schemeClr>
                </a:solidFill>
                <a:latin typeface="微软雅黑" panose="020B0503020204020204" charset="-122"/>
                <a:ea typeface="微软雅黑" panose="020B0503020204020204" charset="-122"/>
                <a:cs typeface="+mn-cs"/>
              </a:rPr>
              <a:t>药品基本信息：醋酸氟氢可的松片是治疗失盐型</a:t>
            </a:r>
            <a:r>
              <a:rPr lang="en-US" altLang="zh-CN" sz="2000" b="1" dirty="0">
                <a:solidFill>
                  <a:schemeClr val="accent4">
                    <a:lumMod val="75000"/>
                  </a:schemeClr>
                </a:solidFill>
                <a:latin typeface="微软雅黑" panose="020B0503020204020204" charset="-122"/>
                <a:ea typeface="微软雅黑" panose="020B0503020204020204" charset="-122"/>
                <a:cs typeface="+mn-cs"/>
              </a:rPr>
              <a:t>CAH</a:t>
            </a:r>
            <a:r>
              <a:rPr lang="zh-CN" altLang="en-US" sz="2000" b="1" dirty="0">
                <a:solidFill>
                  <a:schemeClr val="accent4">
                    <a:lumMod val="75000"/>
                  </a:schemeClr>
                </a:solidFill>
                <a:latin typeface="微软雅黑" panose="020B0503020204020204" charset="-122"/>
                <a:ea typeface="微软雅黑" panose="020B0503020204020204" charset="-122"/>
                <a:cs typeface="+mn-cs"/>
              </a:rPr>
              <a:t>必需的盐皮质激素，国内首家获批且为国产，填补</a:t>
            </a:r>
            <a:r>
              <a:rPr lang="zh-CN" altLang="en-US" sz="2000" b="1" dirty="0">
                <a:solidFill>
                  <a:schemeClr val="accent4">
                    <a:lumMod val="75000"/>
                  </a:schemeClr>
                </a:solidFill>
                <a:latin typeface="微软雅黑" panose="020B0503020204020204" charset="-122"/>
                <a:ea typeface="微软雅黑" panose="020B0503020204020204" charset="-122"/>
                <a:cs typeface="+mn-cs"/>
              </a:rPr>
              <a:t>目录空白</a:t>
            </a:r>
            <a:endParaRPr lang="zh-CN" altLang="en-US" sz="2000" b="1" dirty="0">
              <a:solidFill>
                <a:schemeClr val="accent4">
                  <a:lumMod val="75000"/>
                </a:schemeClr>
              </a:solidFill>
              <a:latin typeface="微软雅黑" panose="020B0503020204020204" charset="-122"/>
              <a:ea typeface="微软雅黑" panose="020B0503020204020204" charset="-122"/>
              <a:cs typeface="+mn-cs"/>
            </a:endParaRPr>
          </a:p>
        </p:txBody>
      </p:sp>
      <p:sp>
        <p:nvSpPr>
          <p:cNvPr id="6" name="TextBox 15"/>
          <p:cNvSpPr txBox="1">
            <a:spLocks noChangeArrowheads="1"/>
          </p:cNvSpPr>
          <p:nvPr/>
        </p:nvSpPr>
        <p:spPr bwMode="auto">
          <a:xfrm>
            <a:off x="251460" y="1431290"/>
            <a:ext cx="5631815" cy="4650740"/>
          </a:xfrm>
          <a:prstGeom prst="rect">
            <a:avLst/>
          </a:prstGeom>
          <a:noFill/>
          <a:ln w="9525">
            <a:solidFill>
              <a:schemeClr val="accent4">
                <a:lumMod val="75000"/>
              </a:schemeClr>
            </a:solidFill>
            <a:miter lim="800000"/>
          </a:ln>
          <a:extLst>
            <a:ext uri="{909E8E84-426E-40DD-AFC4-6F175D3DCCD1}">
              <a14:hiddenFill xmlns:a14="http://schemas.microsoft.com/office/drawing/2010/main">
                <a:solidFill>
                  <a:srgbClr val="FFFFFF"/>
                </a:solidFill>
              </a14:hiddenFill>
            </a:ext>
          </a:extLst>
        </p:spPr>
        <p:txBody>
          <a:bodyPr wrap="square">
            <a:noAutofit/>
          </a:bodyPr>
          <a:lstStyle>
            <a:defPPr>
              <a:defRPr lang="en-US"/>
            </a:defPPr>
            <a:lvl1pPr lvl="0" algn="l">
              <a:lnSpc>
                <a:spcPct val="120000"/>
              </a:lnSpc>
              <a:defRPr sz="1200" b="0" kern="0">
                <a:solidFill>
                  <a:schemeClr val="accent3">
                    <a:lumMod val="50000"/>
                  </a:schemeClr>
                </a:solidFill>
                <a:latin typeface="微软雅黑" panose="020B0503020204020204" charset="-122"/>
                <a:ea typeface="微软雅黑" panose="020B0503020204020204" charset="-122"/>
              </a:defRPr>
            </a:lvl1pPr>
          </a:lstStyle>
          <a:p>
            <a:pPr indent="0">
              <a:lnSpc>
                <a:spcPct val="150000"/>
              </a:lnSpc>
              <a:buFont typeface="Wingdings" panose="05000000000000000000" pitchFamily="2" charset="2"/>
              <a:buNone/>
            </a:pPr>
            <a:endParaRPr lang="zh-CN" altLang="en-US" b="1" dirty="0" smtClean="0">
              <a:solidFill>
                <a:schemeClr val="tx1"/>
              </a:solidFill>
            </a:endParaRPr>
          </a:p>
          <a:p>
            <a:pPr indent="0" fontAlgn="auto">
              <a:lnSpc>
                <a:spcPct val="200000"/>
              </a:lnSpc>
              <a:buFont typeface="Wingdings" panose="05000000000000000000" pitchFamily="2" charset="2"/>
              <a:buNone/>
            </a:pPr>
            <a:r>
              <a:rPr lang="zh-CN" altLang="en-US" b="1" dirty="0" smtClean="0">
                <a:solidFill>
                  <a:schemeClr val="tx1"/>
                </a:solidFill>
              </a:rPr>
              <a:t>【通用名</a:t>
            </a:r>
            <a:r>
              <a:rPr lang="zh-CN" altLang="en-US" b="1" dirty="0">
                <a:solidFill>
                  <a:schemeClr val="tx1"/>
                </a:solidFill>
              </a:rPr>
              <a:t>】</a:t>
            </a:r>
            <a:r>
              <a:rPr lang="zh-CN" altLang="en-US" dirty="0">
                <a:solidFill>
                  <a:schemeClr val="tx1"/>
                </a:solidFill>
              </a:rPr>
              <a:t>醋酸氟氢可的松片</a:t>
            </a:r>
            <a:r>
              <a:rPr lang="zh-CN" altLang="en-US" b="1" dirty="0">
                <a:solidFill>
                  <a:schemeClr val="tx1"/>
                </a:solidFill>
              </a:rPr>
              <a:t> </a:t>
            </a:r>
            <a:r>
              <a:rPr lang="en-US" altLang="zh-CN" b="1" dirty="0">
                <a:solidFill>
                  <a:schemeClr val="tx1"/>
                </a:solidFill>
              </a:rPr>
              <a:t>                               </a:t>
            </a:r>
            <a:endParaRPr lang="en-US" altLang="zh-CN" b="1" dirty="0">
              <a:solidFill>
                <a:schemeClr val="tx1"/>
              </a:solidFill>
            </a:endParaRPr>
          </a:p>
          <a:p>
            <a:pPr indent="0" fontAlgn="auto">
              <a:lnSpc>
                <a:spcPct val="200000"/>
              </a:lnSpc>
              <a:buFont typeface="Wingdings" panose="05000000000000000000" pitchFamily="2" charset="2"/>
              <a:buNone/>
            </a:pPr>
            <a:r>
              <a:rPr lang="zh-CN" altLang="en-US" b="1" dirty="0" smtClean="0">
                <a:solidFill>
                  <a:schemeClr val="tx1"/>
                </a:solidFill>
                <a:sym typeface="+mn-ea"/>
              </a:rPr>
              <a:t>【</a:t>
            </a:r>
            <a:r>
              <a:rPr lang="zh-CN" altLang="en-US" b="1" dirty="0">
                <a:solidFill>
                  <a:schemeClr val="tx1"/>
                </a:solidFill>
                <a:sym typeface="+mn-ea"/>
              </a:rPr>
              <a:t>药品注册分类】</a:t>
            </a:r>
            <a:r>
              <a:rPr lang="zh-CN" altLang="en-US" dirty="0">
                <a:solidFill>
                  <a:schemeClr val="tx1"/>
                </a:solidFill>
                <a:sym typeface="+mn-ea"/>
              </a:rPr>
              <a:t>化学药品</a:t>
            </a:r>
            <a:r>
              <a:rPr lang="en-US" altLang="zh-CN" dirty="0">
                <a:solidFill>
                  <a:schemeClr val="tx1"/>
                </a:solidFill>
                <a:sym typeface="+mn-ea"/>
              </a:rPr>
              <a:t>3</a:t>
            </a:r>
            <a:r>
              <a:rPr lang="zh-CN" altLang="en-US" dirty="0">
                <a:solidFill>
                  <a:schemeClr val="tx1"/>
                </a:solidFill>
                <a:sym typeface="+mn-ea"/>
              </a:rPr>
              <a:t>类</a:t>
            </a:r>
            <a:r>
              <a:rPr lang="en-US" altLang="zh-CN" b="1" dirty="0">
                <a:solidFill>
                  <a:schemeClr val="tx1"/>
                </a:solidFill>
              </a:rPr>
              <a:t> </a:t>
            </a:r>
            <a:r>
              <a:rPr lang="en-US" altLang="zh-CN" dirty="0">
                <a:solidFill>
                  <a:schemeClr val="tx1"/>
                </a:solidFill>
              </a:rPr>
              <a:t> </a:t>
            </a:r>
            <a:r>
              <a:rPr lang="en-US" altLang="zh-CN" b="1" dirty="0">
                <a:solidFill>
                  <a:schemeClr val="tx1"/>
                </a:solidFill>
              </a:rPr>
              <a:t>                                                              </a:t>
            </a:r>
            <a:endParaRPr lang="en-US" altLang="zh-CN" b="1" dirty="0">
              <a:solidFill>
                <a:schemeClr val="tx1"/>
              </a:solidFill>
            </a:endParaRPr>
          </a:p>
          <a:p>
            <a:pPr indent="0" fontAlgn="auto">
              <a:lnSpc>
                <a:spcPct val="200000"/>
              </a:lnSpc>
              <a:buFont typeface="Wingdings" panose="05000000000000000000" pitchFamily="2" charset="2"/>
              <a:buNone/>
            </a:pPr>
            <a:r>
              <a:rPr lang="zh-CN" altLang="en-US" b="1" dirty="0" smtClean="0">
                <a:solidFill>
                  <a:schemeClr val="tx1"/>
                </a:solidFill>
                <a:sym typeface="+mn-ea"/>
              </a:rPr>
              <a:t>【</a:t>
            </a:r>
            <a:r>
              <a:rPr lang="zh-CN" altLang="en-US" b="1" dirty="0" smtClean="0">
                <a:solidFill>
                  <a:schemeClr val="tx1"/>
                </a:solidFill>
              </a:rPr>
              <a:t>上市许可持有人</a:t>
            </a:r>
            <a:r>
              <a:rPr lang="zh-CN" altLang="en-US" b="1" dirty="0">
                <a:solidFill>
                  <a:schemeClr val="tx1"/>
                </a:solidFill>
                <a:sym typeface="+mn-ea"/>
              </a:rPr>
              <a:t>】</a:t>
            </a:r>
            <a:r>
              <a:rPr lang="zh-CN" altLang="en-US" dirty="0" err="1">
                <a:solidFill>
                  <a:schemeClr val="tx1"/>
                </a:solidFill>
              </a:rPr>
              <a:t>合肥市未来药物开发有限公司</a:t>
            </a:r>
            <a:r>
              <a:rPr lang="en-US" altLang="zh-CN" dirty="0" err="1">
                <a:solidFill>
                  <a:schemeClr val="tx1"/>
                </a:solidFill>
              </a:rPr>
              <a:t>  </a:t>
            </a:r>
            <a:endParaRPr lang="en-US" altLang="zh-CN" dirty="0" err="1">
              <a:solidFill>
                <a:schemeClr val="tx1"/>
              </a:solidFill>
            </a:endParaRPr>
          </a:p>
          <a:p>
            <a:pPr indent="0" fontAlgn="auto">
              <a:lnSpc>
                <a:spcPct val="200000"/>
              </a:lnSpc>
              <a:buFont typeface="Wingdings" panose="05000000000000000000" pitchFamily="2" charset="2"/>
              <a:buNone/>
            </a:pPr>
            <a:r>
              <a:rPr lang="zh-CN" altLang="en-US" b="1" dirty="0" smtClean="0">
                <a:solidFill>
                  <a:schemeClr val="tx1"/>
                </a:solidFill>
                <a:sym typeface="+mn-ea"/>
              </a:rPr>
              <a:t>【</a:t>
            </a:r>
            <a:r>
              <a:rPr lang="zh-CN" altLang="en-US" b="1" dirty="0">
                <a:solidFill>
                  <a:schemeClr val="tx1"/>
                </a:solidFill>
                <a:sym typeface="+mn-ea"/>
              </a:rPr>
              <a:t>注册规格】</a:t>
            </a:r>
            <a:r>
              <a:rPr lang="en-US" b="1" dirty="0">
                <a:solidFill>
                  <a:schemeClr val="accent4">
                    <a:lumMod val="75000"/>
                  </a:schemeClr>
                </a:solidFill>
                <a:sym typeface="+mn-ea"/>
              </a:rPr>
              <a:t>0.1</a:t>
            </a:r>
            <a:r>
              <a:rPr lang="en-US" altLang="zh-CN" b="1" dirty="0">
                <a:solidFill>
                  <a:schemeClr val="accent4">
                    <a:lumMod val="75000"/>
                  </a:schemeClr>
                </a:solidFill>
                <a:sym typeface="+mn-ea"/>
              </a:rPr>
              <a:t>mg  </a:t>
            </a:r>
            <a:r>
              <a:rPr lang="en-US" altLang="zh-CN" b="1" dirty="0">
                <a:solidFill>
                  <a:schemeClr val="tx1"/>
                </a:solidFill>
                <a:sym typeface="+mn-ea"/>
              </a:rPr>
              <a:t>             </a:t>
            </a:r>
            <a:r>
              <a:rPr lang="en-US" altLang="zh-CN" dirty="0" err="1">
                <a:solidFill>
                  <a:schemeClr val="tx1"/>
                </a:solidFill>
              </a:rPr>
              <a:t>  </a:t>
            </a:r>
            <a:endParaRPr lang="en-US" altLang="zh-CN" dirty="0" err="1">
              <a:solidFill>
                <a:schemeClr val="tx1"/>
              </a:solidFill>
            </a:endParaRPr>
          </a:p>
          <a:p>
            <a:pPr indent="0" fontAlgn="auto">
              <a:lnSpc>
                <a:spcPct val="200000"/>
              </a:lnSpc>
              <a:buFont typeface="Wingdings" panose="05000000000000000000" charset="0"/>
              <a:buNone/>
            </a:pPr>
            <a:r>
              <a:rPr lang="zh-CN" altLang="en-US" b="1" dirty="0" smtClean="0">
                <a:solidFill>
                  <a:schemeClr val="tx1"/>
                </a:solidFill>
                <a:sym typeface="+mn-ea"/>
              </a:rPr>
              <a:t>【</a:t>
            </a:r>
            <a:r>
              <a:rPr lang="zh-CN" altLang="en-US" b="1" dirty="0">
                <a:solidFill>
                  <a:schemeClr val="tx1"/>
                </a:solidFill>
                <a:sym typeface="+mn-ea"/>
              </a:rPr>
              <a:t>适应症】</a:t>
            </a:r>
            <a:r>
              <a:rPr lang="zh-CN" altLang="en-US" dirty="0">
                <a:solidFill>
                  <a:schemeClr val="tx1"/>
                </a:solidFill>
                <a:sym typeface="+mn-ea"/>
              </a:rPr>
              <a:t>用于失盐型先天性肾上腺皮质增生症（CAH）及失盐型原发慢性肾上腺皮质功能减退症（Addison病）。</a:t>
            </a:r>
            <a:endParaRPr lang="zh-CN" altLang="en-US" dirty="0">
              <a:solidFill>
                <a:schemeClr val="tx1"/>
              </a:solidFill>
              <a:latin typeface="微软雅黑" panose="020B0503020204020204" charset="-122"/>
              <a:ea typeface="微软雅黑" panose="020B0503020204020204" charset="-122"/>
            </a:endParaRPr>
          </a:p>
          <a:p>
            <a:pPr indent="0" fontAlgn="auto">
              <a:lnSpc>
                <a:spcPct val="200000"/>
              </a:lnSpc>
              <a:buFont typeface="Wingdings" panose="05000000000000000000" charset="0"/>
              <a:buNone/>
            </a:pPr>
            <a:r>
              <a:rPr lang="zh-CN" altLang="en-US" b="1" dirty="0" smtClean="0">
                <a:solidFill>
                  <a:schemeClr val="tx1"/>
                </a:solidFill>
                <a:sym typeface="+mn-ea"/>
              </a:rPr>
              <a:t>【</a:t>
            </a:r>
            <a:r>
              <a:rPr lang="zh-CN" altLang="en-US" b="1" dirty="0">
                <a:solidFill>
                  <a:schemeClr val="tx1"/>
                </a:solidFill>
                <a:sym typeface="+mn-ea"/>
              </a:rPr>
              <a:t>说明书用法用量】</a:t>
            </a:r>
            <a:endParaRPr lang="zh-CN" altLang="en-US" b="1" dirty="0">
              <a:solidFill>
                <a:schemeClr val="tx1"/>
              </a:solidFill>
              <a:latin typeface="微软雅黑" panose="020B0503020204020204" charset="-122"/>
              <a:ea typeface="微软雅黑" panose="020B0503020204020204" charset="-122"/>
            </a:endParaRPr>
          </a:p>
          <a:p>
            <a:pPr indent="0" fontAlgn="auto">
              <a:lnSpc>
                <a:spcPct val="200000"/>
              </a:lnSpc>
              <a:buFont typeface="Wingdings" panose="05000000000000000000" pitchFamily="2" charset="2"/>
              <a:buNone/>
            </a:pPr>
            <a:r>
              <a:rPr lang="zh-CN" altLang="en-US" dirty="0">
                <a:solidFill>
                  <a:schemeClr val="tx1"/>
                </a:solidFill>
                <a:sym typeface="+mn-ea"/>
              </a:rPr>
              <a:t>（</a:t>
            </a:r>
            <a:r>
              <a:rPr lang="en-US" altLang="zh-CN" dirty="0">
                <a:solidFill>
                  <a:schemeClr val="tx1"/>
                </a:solidFill>
                <a:sym typeface="+mn-ea"/>
              </a:rPr>
              <a:t>1</a:t>
            </a:r>
            <a:r>
              <a:rPr lang="zh-CN" altLang="en-US" dirty="0">
                <a:solidFill>
                  <a:schemeClr val="tx1"/>
                </a:solidFill>
                <a:sym typeface="+mn-ea"/>
              </a:rPr>
              <a:t>）失盐型先天性肾上腺皮质增生症（CAH）：0.02-0.1mg</a:t>
            </a:r>
            <a:r>
              <a:rPr lang="en-US" altLang="zh-CN" dirty="0">
                <a:solidFill>
                  <a:schemeClr val="tx1"/>
                </a:solidFill>
                <a:sym typeface="+mn-ea"/>
              </a:rPr>
              <a:t>/</a:t>
            </a:r>
            <a:r>
              <a:rPr lang="zh-CN" altLang="en-US" dirty="0">
                <a:solidFill>
                  <a:schemeClr val="tx1"/>
                </a:solidFill>
                <a:sym typeface="+mn-ea"/>
              </a:rPr>
              <a:t>天，分2-3次口服。对于新生儿和婴儿,起始给药剂量为0.025-0.05mg。</a:t>
            </a:r>
            <a:endParaRPr lang="zh-CN" altLang="en-US" dirty="0">
              <a:solidFill>
                <a:schemeClr val="tx1"/>
              </a:solidFill>
              <a:latin typeface="微软雅黑" panose="020B0503020204020204" charset="-122"/>
              <a:ea typeface="微软雅黑" panose="020B0503020204020204" charset="-122"/>
            </a:endParaRPr>
          </a:p>
          <a:p>
            <a:pPr indent="0" fontAlgn="auto">
              <a:lnSpc>
                <a:spcPct val="200000"/>
              </a:lnSpc>
              <a:buFont typeface="Wingdings" panose="05000000000000000000" pitchFamily="2" charset="2"/>
              <a:buNone/>
            </a:pPr>
            <a:r>
              <a:rPr lang="zh-CN" altLang="en-US" dirty="0">
                <a:solidFill>
                  <a:schemeClr val="tx1"/>
                </a:solidFill>
                <a:sym typeface="+mn-ea"/>
              </a:rPr>
              <a:t>（</a:t>
            </a:r>
            <a:r>
              <a:rPr lang="en-US" altLang="zh-CN" dirty="0">
                <a:solidFill>
                  <a:schemeClr val="tx1"/>
                </a:solidFill>
                <a:sym typeface="+mn-ea"/>
              </a:rPr>
              <a:t>2</a:t>
            </a:r>
            <a:r>
              <a:rPr lang="zh-CN" altLang="en-US" dirty="0">
                <a:solidFill>
                  <a:schemeClr val="tx1"/>
                </a:solidFill>
                <a:sym typeface="+mn-ea"/>
              </a:rPr>
              <a:t>）失盐型原发慢性肾上腺皮质功能减退症（Addison病）：0.02-0.1 mg/天，分 2-3 次口服。新生儿和婴儿，起始给药剂量为0.025</a:t>
            </a:r>
            <a:r>
              <a:rPr lang="en-US" altLang="zh-CN" dirty="0">
                <a:solidFill>
                  <a:schemeClr val="tx1"/>
                </a:solidFill>
                <a:sym typeface="+mn-ea"/>
              </a:rPr>
              <a:t>-</a:t>
            </a:r>
            <a:r>
              <a:rPr lang="zh-CN" altLang="en-US" dirty="0">
                <a:solidFill>
                  <a:schemeClr val="tx1"/>
                </a:solidFill>
                <a:sym typeface="+mn-ea"/>
              </a:rPr>
              <a:t>0.05mg。</a:t>
            </a:r>
            <a:endParaRPr lang="en-US" altLang="zh-CN" dirty="0" smtClean="0">
              <a:solidFill>
                <a:schemeClr val="tx1"/>
              </a:solidFill>
            </a:endParaRPr>
          </a:p>
          <a:p>
            <a:pPr indent="0">
              <a:lnSpc>
                <a:spcPct val="150000"/>
              </a:lnSpc>
              <a:buFont typeface="Wingdings" panose="05000000000000000000" pitchFamily="2" charset="2"/>
              <a:buNone/>
            </a:pPr>
            <a:r>
              <a:rPr lang="en-US" altLang="zh-CN" dirty="0">
                <a:solidFill>
                  <a:schemeClr val="tx1"/>
                </a:solidFill>
              </a:rPr>
              <a:t>   </a:t>
            </a:r>
            <a:endParaRPr lang="en-US" altLang="zh-CN" dirty="0">
              <a:solidFill>
                <a:schemeClr val="tx1"/>
              </a:solidFill>
            </a:endParaRPr>
          </a:p>
          <a:p>
            <a:pPr indent="0">
              <a:lnSpc>
                <a:spcPct val="150000"/>
              </a:lnSpc>
              <a:buFont typeface="Wingdings" panose="05000000000000000000" pitchFamily="2" charset="2"/>
              <a:buNone/>
            </a:pPr>
            <a:r>
              <a:rPr lang="en-US" altLang="zh-CN" b="1" dirty="0">
                <a:solidFill>
                  <a:schemeClr val="tx1"/>
                </a:solidFill>
                <a:highlight>
                  <a:srgbClr val="FFFF00"/>
                </a:highlight>
              </a:rPr>
              <a:t>                                              </a:t>
            </a:r>
            <a:endParaRPr lang="en-US" altLang="zh-CN" dirty="0" smtClean="0">
              <a:solidFill>
                <a:schemeClr val="tx1"/>
              </a:solidFill>
            </a:endParaRPr>
          </a:p>
        </p:txBody>
      </p:sp>
      <p:sp>
        <p:nvSpPr>
          <p:cNvPr id="5" name="TextBox 15"/>
          <p:cNvSpPr txBox="1">
            <a:spLocks noChangeArrowheads="1"/>
          </p:cNvSpPr>
          <p:nvPr/>
        </p:nvSpPr>
        <p:spPr bwMode="auto">
          <a:xfrm>
            <a:off x="6081395" y="1431925"/>
            <a:ext cx="5990590" cy="4650105"/>
          </a:xfrm>
          <a:prstGeom prst="rect">
            <a:avLst/>
          </a:prstGeom>
          <a:noFill/>
          <a:ln w="9525">
            <a:solidFill>
              <a:schemeClr val="accent4">
                <a:lumMod val="75000"/>
              </a:schemeClr>
            </a:solidFill>
            <a:miter lim="800000"/>
          </a:ln>
          <a:extLst>
            <a:ext uri="{909E8E84-426E-40DD-AFC4-6F175D3DCCD1}">
              <a14:hiddenFill xmlns:a14="http://schemas.microsoft.com/office/drawing/2010/main">
                <a:solidFill>
                  <a:srgbClr val="FFFFFF"/>
                </a:solidFill>
              </a14:hiddenFill>
            </a:ext>
          </a:extLst>
        </p:spPr>
        <p:txBody>
          <a:bodyPr wrap="square">
            <a:noAutofit/>
          </a:bodyPr>
          <a:lstStyle>
            <a:defPPr>
              <a:defRPr lang="en-US"/>
            </a:defPPr>
            <a:lvl1pPr lvl="0" algn="l">
              <a:lnSpc>
                <a:spcPct val="120000"/>
              </a:lnSpc>
              <a:defRPr sz="1200" b="0" kern="0">
                <a:solidFill>
                  <a:schemeClr val="accent3">
                    <a:lumMod val="50000"/>
                  </a:schemeClr>
                </a:solidFill>
                <a:latin typeface="微软雅黑" panose="020B0503020204020204" charset="-122"/>
                <a:ea typeface="微软雅黑" panose="020B0503020204020204" charset="-122"/>
              </a:defRPr>
            </a:lvl1pPr>
          </a:lstStyle>
          <a:p>
            <a:pPr indent="0">
              <a:lnSpc>
                <a:spcPct val="150000"/>
              </a:lnSpc>
              <a:buFont typeface="Wingdings" panose="05000000000000000000" pitchFamily="2" charset="2"/>
              <a:buNone/>
            </a:pPr>
            <a:endParaRPr lang="zh-CN" altLang="en-US" b="1" dirty="0" smtClean="0">
              <a:solidFill>
                <a:schemeClr val="tx1"/>
              </a:solidFill>
              <a:sym typeface="+mn-ea"/>
            </a:endParaRPr>
          </a:p>
          <a:p>
            <a:pPr indent="0" fontAlgn="auto">
              <a:lnSpc>
                <a:spcPct val="200000"/>
              </a:lnSpc>
              <a:buFont typeface="Wingdings" panose="05000000000000000000" pitchFamily="2" charset="2"/>
              <a:buNone/>
            </a:pPr>
            <a:r>
              <a:rPr lang="zh-CN" altLang="en-US" b="1" dirty="0" smtClean="0">
                <a:solidFill>
                  <a:schemeClr val="tx1"/>
                </a:solidFill>
                <a:sym typeface="+mn-ea"/>
              </a:rPr>
              <a:t>【</a:t>
            </a:r>
            <a:r>
              <a:rPr lang="zh-CN" altLang="en-US" b="1" dirty="0">
                <a:solidFill>
                  <a:schemeClr val="tx1"/>
                </a:solidFill>
                <a:sym typeface="+mn-ea"/>
              </a:rPr>
              <a:t>中国大陆首次上市时间】</a:t>
            </a:r>
            <a:r>
              <a:rPr lang="en-US" altLang="zh-CN" dirty="0">
                <a:solidFill>
                  <a:schemeClr val="tx1"/>
                </a:solidFill>
                <a:sym typeface="+mn-ea"/>
              </a:rPr>
              <a:t>2023</a:t>
            </a:r>
            <a:r>
              <a:rPr lang="zh-CN" altLang="en-US" dirty="0">
                <a:solidFill>
                  <a:schemeClr val="tx1"/>
                </a:solidFill>
                <a:sym typeface="+mn-ea"/>
              </a:rPr>
              <a:t>年</a:t>
            </a:r>
            <a:r>
              <a:rPr lang="en-US" altLang="zh-CN" dirty="0">
                <a:solidFill>
                  <a:schemeClr val="tx1"/>
                </a:solidFill>
                <a:sym typeface="+mn-ea"/>
              </a:rPr>
              <a:t>8</a:t>
            </a:r>
            <a:r>
              <a:rPr lang="zh-CN" altLang="en-US" dirty="0">
                <a:solidFill>
                  <a:schemeClr val="tx1"/>
                </a:solidFill>
                <a:sym typeface="+mn-ea"/>
              </a:rPr>
              <a:t>月</a:t>
            </a:r>
            <a:r>
              <a:rPr lang="en-US" altLang="zh-CN" dirty="0">
                <a:solidFill>
                  <a:schemeClr val="tx1"/>
                </a:solidFill>
                <a:sym typeface="+mn-ea"/>
              </a:rPr>
              <a:t>  </a:t>
            </a:r>
            <a:r>
              <a:rPr lang="en-US" altLang="zh-CN" b="1" dirty="0">
                <a:solidFill>
                  <a:schemeClr val="tx1"/>
                </a:solidFill>
                <a:sym typeface="+mn-ea"/>
              </a:rPr>
              <a:t>                  </a:t>
            </a:r>
            <a:endParaRPr lang="en-US" altLang="zh-CN" b="1" dirty="0">
              <a:solidFill>
                <a:schemeClr val="tx1"/>
              </a:solidFill>
              <a:sym typeface="+mn-ea"/>
            </a:endParaRPr>
          </a:p>
          <a:p>
            <a:pPr indent="0" fontAlgn="auto">
              <a:lnSpc>
                <a:spcPct val="200000"/>
              </a:lnSpc>
              <a:buFont typeface="Wingdings" panose="05000000000000000000" pitchFamily="2" charset="2"/>
              <a:buNone/>
            </a:pPr>
            <a:r>
              <a:rPr lang="zh-CN" altLang="en-US" b="1" dirty="0" smtClean="0">
                <a:solidFill>
                  <a:schemeClr val="tx1"/>
                </a:solidFill>
                <a:sym typeface="+mn-ea"/>
              </a:rPr>
              <a:t>【</a:t>
            </a:r>
            <a:r>
              <a:rPr lang="zh-CN" altLang="en-US" b="1" dirty="0">
                <a:solidFill>
                  <a:schemeClr val="tx1"/>
                </a:solidFill>
                <a:sym typeface="+mn-ea"/>
              </a:rPr>
              <a:t>批准文</a:t>
            </a:r>
            <a:r>
              <a:rPr lang="zh-CN" altLang="en-US" b="1" dirty="0" smtClean="0">
                <a:solidFill>
                  <a:schemeClr val="tx1"/>
                </a:solidFill>
                <a:sym typeface="+mn-ea"/>
              </a:rPr>
              <a:t>号</a:t>
            </a:r>
            <a:r>
              <a:rPr lang="zh-CN" altLang="en-US" b="1" dirty="0">
                <a:solidFill>
                  <a:schemeClr val="tx1"/>
                </a:solidFill>
                <a:sym typeface="+mn-ea"/>
              </a:rPr>
              <a:t>】</a:t>
            </a:r>
            <a:r>
              <a:rPr lang="zh-CN" altLang="en-US" dirty="0">
                <a:solidFill>
                  <a:schemeClr val="tx1"/>
                </a:solidFill>
                <a:sym typeface="+mn-ea"/>
              </a:rPr>
              <a:t>国药准字H20234082 </a:t>
            </a:r>
            <a:r>
              <a:rPr lang="zh-CN" altLang="en-US" dirty="0">
                <a:solidFill>
                  <a:schemeClr val="tx1"/>
                </a:solidFill>
                <a:sym typeface="+mn-ea"/>
              </a:rPr>
              <a:t>   </a:t>
            </a:r>
            <a:endParaRPr lang="zh-CN" altLang="en-US" dirty="0">
              <a:solidFill>
                <a:schemeClr val="tx1"/>
              </a:solidFill>
            </a:endParaRPr>
          </a:p>
          <a:p>
            <a:pPr indent="0" fontAlgn="auto">
              <a:lnSpc>
                <a:spcPct val="200000"/>
              </a:lnSpc>
              <a:buFont typeface="Wingdings" panose="05000000000000000000" pitchFamily="2" charset="2"/>
              <a:buNone/>
            </a:pPr>
            <a:r>
              <a:rPr lang="zh-CN" altLang="en-US" b="1" dirty="0" smtClean="0">
                <a:solidFill>
                  <a:schemeClr val="tx1"/>
                </a:solidFill>
                <a:sym typeface="+mn-ea"/>
              </a:rPr>
              <a:t>【全球首个上市国家及上市时间</a:t>
            </a:r>
            <a:r>
              <a:rPr lang="zh-CN" altLang="en-US" b="1" dirty="0">
                <a:solidFill>
                  <a:schemeClr val="tx1"/>
                </a:solidFill>
                <a:sym typeface="+mn-ea"/>
              </a:rPr>
              <a:t>】</a:t>
            </a:r>
            <a:r>
              <a:rPr lang="zh-CN" altLang="en-US" dirty="0">
                <a:solidFill>
                  <a:schemeClr val="tx1"/>
                </a:solidFill>
                <a:sym typeface="+mn-ea"/>
              </a:rPr>
              <a:t>美国</a:t>
            </a:r>
            <a:r>
              <a:rPr lang="en-US" altLang="zh-CN" dirty="0">
                <a:solidFill>
                  <a:schemeClr val="tx1"/>
                </a:solidFill>
                <a:sym typeface="+mn-ea"/>
              </a:rPr>
              <a:t>/ 1955</a:t>
            </a:r>
            <a:r>
              <a:rPr lang="zh-CN" altLang="en-US" dirty="0">
                <a:solidFill>
                  <a:schemeClr val="tx1"/>
                </a:solidFill>
                <a:sym typeface="+mn-ea"/>
              </a:rPr>
              <a:t>年</a:t>
            </a:r>
            <a:r>
              <a:rPr lang="en-US" altLang="zh-CN" dirty="0">
                <a:solidFill>
                  <a:schemeClr val="tx1"/>
                </a:solidFill>
                <a:sym typeface="+mn-ea"/>
              </a:rPr>
              <a:t>8</a:t>
            </a:r>
            <a:r>
              <a:rPr lang="zh-CN" altLang="en-US" dirty="0">
                <a:solidFill>
                  <a:schemeClr val="tx1"/>
                </a:solidFill>
                <a:sym typeface="+mn-ea"/>
              </a:rPr>
              <a:t>月</a:t>
            </a:r>
            <a:r>
              <a:rPr lang="en-US" altLang="zh-CN" dirty="0">
                <a:solidFill>
                  <a:schemeClr val="tx1"/>
                </a:solidFill>
                <a:sym typeface="+mn-ea"/>
              </a:rPr>
              <a:t> </a:t>
            </a:r>
            <a:endParaRPr lang="en-US" altLang="zh-CN" dirty="0">
              <a:solidFill>
                <a:schemeClr val="tx1"/>
              </a:solidFill>
              <a:sym typeface="+mn-ea"/>
            </a:endParaRPr>
          </a:p>
          <a:p>
            <a:pPr indent="0" fontAlgn="auto">
              <a:lnSpc>
                <a:spcPct val="200000"/>
              </a:lnSpc>
              <a:buFont typeface="Wingdings" panose="05000000000000000000" pitchFamily="2" charset="2"/>
              <a:buNone/>
            </a:pPr>
            <a:r>
              <a:rPr lang="zh-CN" altLang="en-US" b="1" dirty="0" smtClean="0">
                <a:solidFill>
                  <a:schemeClr val="tx1"/>
                </a:solidFill>
                <a:sym typeface="+mn-ea"/>
              </a:rPr>
              <a:t>【</a:t>
            </a:r>
            <a:r>
              <a:rPr lang="zh-CN" altLang="en-US" b="1" dirty="0">
                <a:solidFill>
                  <a:schemeClr val="tx1"/>
                </a:solidFill>
                <a:sym typeface="+mn-ea"/>
              </a:rPr>
              <a:t>是否为</a:t>
            </a:r>
            <a:r>
              <a:rPr lang="en-US" altLang="zh-CN" b="1" dirty="0">
                <a:solidFill>
                  <a:schemeClr val="tx1"/>
                </a:solidFill>
                <a:sym typeface="+mn-ea"/>
              </a:rPr>
              <a:t>OTC</a:t>
            </a:r>
            <a:r>
              <a:rPr lang="zh-CN" altLang="en-US" b="1" dirty="0">
                <a:solidFill>
                  <a:schemeClr val="tx1"/>
                </a:solidFill>
                <a:sym typeface="+mn-ea"/>
              </a:rPr>
              <a:t>】</a:t>
            </a:r>
            <a:r>
              <a:rPr lang="zh-CN" altLang="en-US" dirty="0" smtClean="0">
                <a:solidFill>
                  <a:schemeClr val="tx1"/>
                </a:solidFill>
                <a:sym typeface="+mn-ea"/>
              </a:rPr>
              <a:t>否</a:t>
            </a:r>
            <a:endParaRPr lang="zh-CN" altLang="en-US" b="1" dirty="0" err="1">
              <a:solidFill>
                <a:schemeClr val="tx1"/>
              </a:solidFill>
            </a:endParaRPr>
          </a:p>
          <a:p>
            <a:pPr indent="0" fontAlgn="auto">
              <a:lnSpc>
                <a:spcPct val="200000"/>
              </a:lnSpc>
              <a:buFont typeface="Wingdings" panose="05000000000000000000" pitchFamily="2" charset="2"/>
              <a:buNone/>
            </a:pPr>
            <a:r>
              <a:rPr lang="zh-CN" altLang="en-US" b="1" dirty="0" smtClean="0">
                <a:solidFill>
                  <a:schemeClr val="tx1"/>
                </a:solidFill>
                <a:sym typeface="+mn-ea"/>
              </a:rPr>
              <a:t>【</a:t>
            </a:r>
            <a:r>
              <a:rPr lang="zh-CN" altLang="zh-CN" b="1" dirty="0">
                <a:solidFill>
                  <a:schemeClr val="tx1"/>
                </a:solidFill>
              </a:rPr>
              <a:t>同疾病治疗领域内药品上市情况</a:t>
            </a:r>
            <a:r>
              <a:rPr lang="zh-CN" altLang="en-US" b="1" dirty="0">
                <a:solidFill>
                  <a:schemeClr val="tx1"/>
                </a:solidFill>
                <a:sym typeface="+mn-ea"/>
              </a:rPr>
              <a:t>】</a:t>
            </a:r>
            <a:r>
              <a:rPr lang="zh-CN" altLang="en-US" dirty="0">
                <a:solidFill>
                  <a:schemeClr val="tx1"/>
                </a:solidFill>
                <a:sym typeface="+mn-ea"/>
              </a:rPr>
              <a:t>国内</a:t>
            </a:r>
            <a:r>
              <a:rPr lang="zh-CN" altLang="zh-CN" dirty="0">
                <a:solidFill>
                  <a:schemeClr val="tx1"/>
                </a:solidFill>
              </a:rPr>
              <a:t>上市</a:t>
            </a:r>
            <a:r>
              <a:rPr lang="en-US" altLang="zh-CN" dirty="0">
                <a:solidFill>
                  <a:schemeClr val="tx1"/>
                </a:solidFill>
              </a:rPr>
              <a:t>2</a:t>
            </a:r>
            <a:r>
              <a:rPr lang="zh-CN" altLang="zh-CN" dirty="0">
                <a:solidFill>
                  <a:schemeClr val="tx1"/>
                </a:solidFill>
              </a:rPr>
              <a:t>家</a:t>
            </a:r>
            <a:r>
              <a:rPr lang="zh-CN" dirty="0">
                <a:solidFill>
                  <a:schemeClr val="tx1"/>
                </a:solidFill>
              </a:rPr>
              <a:t>，</a:t>
            </a:r>
            <a:r>
              <a:rPr lang="zh-CN" altLang="en-US" b="1" dirty="0">
                <a:solidFill>
                  <a:schemeClr val="accent4">
                    <a:lumMod val="75000"/>
                  </a:schemeClr>
                </a:solidFill>
              </a:rPr>
              <a:t>本品为国内首家获批</a:t>
            </a:r>
            <a:r>
              <a:rPr lang="zh-CN" altLang="en-US" b="1" dirty="0">
                <a:solidFill>
                  <a:schemeClr val="accent4">
                    <a:lumMod val="75000"/>
                  </a:schemeClr>
                </a:solidFill>
              </a:rPr>
              <a:t>且为国产。</a:t>
            </a:r>
            <a:r>
              <a:rPr lang="en-US" altLang="zh-CN" dirty="0">
                <a:solidFill>
                  <a:schemeClr val="tx1"/>
                </a:solidFill>
              </a:rPr>
              <a:t>   </a:t>
            </a:r>
            <a:endParaRPr lang="en-US" altLang="zh-CN" dirty="0">
              <a:solidFill>
                <a:schemeClr val="tx1"/>
              </a:solidFill>
            </a:endParaRPr>
          </a:p>
          <a:p>
            <a:pPr indent="0" fontAlgn="auto">
              <a:lnSpc>
                <a:spcPct val="200000"/>
              </a:lnSpc>
              <a:buFont typeface="Wingdings" panose="05000000000000000000" pitchFamily="2" charset="2"/>
              <a:buNone/>
            </a:pPr>
            <a:r>
              <a:rPr lang="zh-CN" altLang="en-US" b="1" dirty="0" smtClean="0">
                <a:solidFill>
                  <a:schemeClr val="tx1"/>
                </a:solidFill>
                <a:sym typeface="+mn-ea"/>
              </a:rPr>
              <a:t>【</a:t>
            </a:r>
            <a:r>
              <a:rPr lang="zh-CN" altLang="en-US" b="1" dirty="0" smtClean="0">
                <a:solidFill>
                  <a:schemeClr val="tx1"/>
                </a:solidFill>
              </a:rPr>
              <a:t>参照</a:t>
            </a:r>
            <a:r>
              <a:rPr lang="zh-CN" altLang="en-US" b="1" dirty="0">
                <a:solidFill>
                  <a:schemeClr val="tx1"/>
                </a:solidFill>
              </a:rPr>
              <a:t>药品</a:t>
            </a:r>
            <a:r>
              <a:rPr lang="zh-CN" altLang="en-US" b="1" dirty="0">
                <a:solidFill>
                  <a:schemeClr val="tx1"/>
                </a:solidFill>
                <a:sym typeface="+mn-ea"/>
              </a:rPr>
              <a:t>】</a:t>
            </a:r>
            <a:r>
              <a:rPr lang="zh-CN" altLang="en-US" dirty="0">
                <a:solidFill>
                  <a:schemeClr val="tx1"/>
                </a:solidFill>
              </a:rPr>
              <a:t>目录内无参照药品</a:t>
            </a:r>
            <a:r>
              <a:rPr lang="en-US" altLang="zh-CN" dirty="0">
                <a:solidFill>
                  <a:schemeClr val="tx1"/>
                </a:solidFill>
                <a:highlight>
                  <a:srgbClr val="FFFF00"/>
                </a:highlight>
              </a:rPr>
              <a:t> </a:t>
            </a:r>
            <a:endParaRPr lang="en-US" altLang="zh-CN" dirty="0">
              <a:solidFill>
                <a:schemeClr val="tx1"/>
              </a:solidFill>
              <a:highlight>
                <a:srgbClr val="FFFF00"/>
              </a:highlight>
            </a:endParaRPr>
          </a:p>
          <a:p>
            <a:pPr indent="0" fontAlgn="auto">
              <a:lnSpc>
                <a:spcPct val="200000"/>
              </a:lnSpc>
              <a:buFont typeface="Wingdings" panose="05000000000000000000" pitchFamily="2" charset="2"/>
              <a:buNone/>
            </a:pPr>
            <a:r>
              <a:rPr lang="zh-CN" altLang="en-US" b="1" dirty="0" smtClean="0">
                <a:solidFill>
                  <a:schemeClr val="tx1"/>
                </a:solidFill>
                <a:sym typeface="+mn-ea"/>
              </a:rPr>
              <a:t>【</a:t>
            </a:r>
            <a:r>
              <a:rPr lang="zh-CN" altLang="en-US" b="1" dirty="0" smtClean="0">
                <a:solidFill>
                  <a:schemeClr val="tx1"/>
                </a:solidFill>
                <a:sym typeface="+mn-ea"/>
              </a:rPr>
              <a:t>参照</a:t>
            </a:r>
            <a:r>
              <a:rPr lang="zh-CN" altLang="en-US" b="1" dirty="0">
                <a:solidFill>
                  <a:schemeClr val="tx1"/>
                </a:solidFill>
                <a:sym typeface="+mn-ea"/>
              </a:rPr>
              <a:t>药品选择理由</a:t>
            </a:r>
            <a:r>
              <a:rPr lang="zh-CN" altLang="en-US" b="1" dirty="0">
                <a:solidFill>
                  <a:schemeClr val="tx1"/>
                </a:solidFill>
                <a:sym typeface="+mn-ea"/>
              </a:rPr>
              <a:t>】</a:t>
            </a:r>
            <a:endParaRPr lang="en-US" altLang="zh-CN" dirty="0">
              <a:solidFill>
                <a:schemeClr val="tx1"/>
              </a:solidFill>
            </a:endParaRPr>
          </a:p>
          <a:p>
            <a:pPr marL="171450" indent="-171450" fontAlgn="auto">
              <a:lnSpc>
                <a:spcPct val="200000"/>
              </a:lnSpc>
              <a:buFont typeface="Wingdings" panose="05000000000000000000" charset="0"/>
              <a:buChar char="Ø"/>
            </a:pPr>
            <a:r>
              <a:rPr lang="en-US" altLang="zh-CN" dirty="0">
                <a:solidFill>
                  <a:schemeClr val="tx1"/>
                </a:solidFill>
              </a:rPr>
              <a:t>醋酸氟氢可的松片是中国首个获批的盐皮质激素，</a:t>
            </a:r>
            <a:r>
              <a:rPr lang="en-US" altLang="zh-CN" b="1" dirty="0">
                <a:solidFill>
                  <a:schemeClr val="accent4">
                    <a:lumMod val="75000"/>
                  </a:schemeClr>
                </a:solidFill>
              </a:rPr>
              <a:t>目录内无盐皮质激素</a:t>
            </a:r>
            <a:r>
              <a:rPr lang="zh-CN" altLang="en-US" dirty="0">
                <a:solidFill>
                  <a:schemeClr val="tx1"/>
                </a:solidFill>
              </a:rPr>
              <a:t>；</a:t>
            </a:r>
            <a:endParaRPr lang="en-US" altLang="zh-CN" dirty="0">
              <a:solidFill>
                <a:schemeClr val="tx1"/>
              </a:solidFill>
            </a:endParaRPr>
          </a:p>
          <a:p>
            <a:pPr marL="171450" indent="-171450" fontAlgn="auto">
              <a:lnSpc>
                <a:spcPct val="200000"/>
              </a:lnSpc>
              <a:buFont typeface="Wingdings" panose="05000000000000000000" charset="0"/>
              <a:buChar char="Ø"/>
            </a:pPr>
            <a:r>
              <a:rPr lang="en-US" altLang="zh-CN" dirty="0">
                <a:solidFill>
                  <a:schemeClr val="tx1"/>
                </a:solidFill>
              </a:rPr>
              <a:t>醋酸氟氢可的松片与醋酸氢化可的松片</a:t>
            </a:r>
            <a:r>
              <a:rPr lang="en-US" altLang="zh-CN" b="1" dirty="0">
                <a:solidFill>
                  <a:schemeClr val="accent4">
                    <a:lumMod val="75000"/>
                  </a:schemeClr>
                </a:solidFill>
              </a:rPr>
              <a:t>作用机制不同，无法替</a:t>
            </a:r>
            <a:r>
              <a:rPr lang="zh-CN" altLang="en-US" b="1" dirty="0">
                <a:solidFill>
                  <a:schemeClr val="accent4">
                    <a:lumMod val="75000"/>
                  </a:schemeClr>
                </a:solidFill>
              </a:rPr>
              <a:t>代</a:t>
            </a:r>
            <a:r>
              <a:rPr lang="en-US" altLang="zh-CN" dirty="0">
                <a:solidFill>
                  <a:schemeClr val="tx1"/>
                </a:solidFill>
              </a:rPr>
              <a:t>。</a:t>
            </a:r>
            <a:r>
              <a:rPr lang="en-US" altLang="zh-CN" dirty="0">
                <a:solidFill>
                  <a:schemeClr val="tx1"/>
                </a:solidFill>
                <a:sym typeface="+mn-ea"/>
              </a:rPr>
              <a:t>醋酸氟氢可的松片为盐皮质激素，</a:t>
            </a:r>
            <a:r>
              <a:rPr lang="zh-CN" altLang="en-US" dirty="0">
                <a:solidFill>
                  <a:schemeClr val="tx1"/>
                </a:solidFill>
                <a:sym typeface="+mn-ea"/>
              </a:rPr>
              <a:t>主要</a:t>
            </a:r>
            <a:r>
              <a:rPr lang="en-US" altLang="zh-CN" dirty="0">
                <a:solidFill>
                  <a:schemeClr val="tx1"/>
                </a:solidFill>
                <a:sym typeface="+mn-ea"/>
              </a:rPr>
              <a:t>纠正醛固酮缺乏</a:t>
            </a:r>
            <a:r>
              <a:rPr lang="zh-CN" altLang="en-US" dirty="0">
                <a:solidFill>
                  <a:schemeClr val="tx1"/>
                </a:solidFill>
                <a:sym typeface="+mn-ea"/>
              </a:rPr>
              <a:t>；</a:t>
            </a:r>
            <a:r>
              <a:rPr lang="en-US" altLang="zh-CN" dirty="0">
                <a:solidFill>
                  <a:schemeClr val="tx1"/>
                </a:solidFill>
              </a:rPr>
              <a:t>目录内醋酸氢化可的松片为糖皮质激素，</a:t>
            </a:r>
            <a:r>
              <a:rPr lang="zh-CN" altLang="en-US" dirty="0">
                <a:solidFill>
                  <a:schemeClr val="tx1"/>
                </a:solidFill>
              </a:rPr>
              <a:t>主要</a:t>
            </a:r>
            <a:r>
              <a:rPr lang="en-US" altLang="zh-CN" dirty="0">
                <a:solidFill>
                  <a:schemeClr val="tx1"/>
                </a:solidFill>
              </a:rPr>
              <a:t>纠正体内皮质醇缺乏</a:t>
            </a:r>
            <a:r>
              <a:rPr lang="zh-CN" altLang="en-US" dirty="0">
                <a:solidFill>
                  <a:schemeClr val="tx1"/>
                </a:solidFill>
              </a:rPr>
              <a:t>，二者</a:t>
            </a:r>
            <a:r>
              <a:rPr lang="zh-CN" altLang="en-US" dirty="0">
                <a:solidFill>
                  <a:schemeClr val="tx1"/>
                </a:solidFill>
              </a:rPr>
              <a:t>作用互补</a:t>
            </a:r>
            <a:r>
              <a:rPr lang="en-US" altLang="zh-CN" dirty="0">
                <a:solidFill>
                  <a:schemeClr val="tx1"/>
                </a:solidFill>
              </a:rPr>
              <a:t>。</a:t>
            </a:r>
            <a:endParaRPr lang="en-US" altLang="zh-CN" dirty="0">
              <a:solidFill>
                <a:schemeClr val="tx1"/>
              </a:solidFill>
            </a:endParaRPr>
          </a:p>
          <a:p>
            <a:pPr indent="0">
              <a:lnSpc>
                <a:spcPct val="150000"/>
              </a:lnSpc>
              <a:buFont typeface="Wingdings" panose="05000000000000000000" pitchFamily="2" charset="2"/>
              <a:buNone/>
            </a:pPr>
            <a:r>
              <a:rPr lang="en-US" altLang="zh-CN" dirty="0">
                <a:solidFill>
                  <a:schemeClr val="tx1"/>
                </a:solidFill>
                <a:highlight>
                  <a:srgbClr val="FFFF00"/>
                </a:highlight>
              </a:rPr>
              <a:t> </a:t>
            </a:r>
            <a:r>
              <a:rPr lang="en-US" altLang="zh-CN" b="1" dirty="0">
                <a:solidFill>
                  <a:schemeClr val="tx1"/>
                </a:solidFill>
                <a:highlight>
                  <a:srgbClr val="FFFF00"/>
                </a:highlight>
              </a:rPr>
              <a:t>                                                   </a:t>
            </a:r>
            <a:endParaRPr lang="en-US" altLang="zh-CN" dirty="0" smtClean="0">
              <a:solidFill>
                <a:schemeClr val="tx1"/>
              </a:solidFill>
            </a:endParaRPr>
          </a:p>
        </p:txBody>
      </p:sp>
      <p:sp>
        <p:nvSpPr>
          <p:cNvPr id="9" name="文本框 8"/>
          <p:cNvSpPr txBox="1"/>
          <p:nvPr/>
        </p:nvSpPr>
        <p:spPr>
          <a:xfrm>
            <a:off x="2149475" y="1221105"/>
            <a:ext cx="1990090" cy="384810"/>
          </a:xfrm>
          <a:prstGeom prst="rect">
            <a:avLst/>
          </a:prstGeom>
          <a:solidFill>
            <a:schemeClr val="accent4">
              <a:lumMod val="75000"/>
            </a:schemeClr>
          </a:solidFill>
        </p:spPr>
        <p:txBody>
          <a:bodyPr wrap="square" rtlCol="0">
            <a:noAutofit/>
          </a:bodyPr>
          <a:p>
            <a:pPr algn="ctr"/>
            <a:r>
              <a:rPr lang="zh-CN" altLang="en-US" sz="1400" b="1">
                <a:solidFill>
                  <a:schemeClr val="bg1"/>
                </a:solidFill>
                <a:latin typeface="微软雅黑" panose="020B0503020204020204" charset="-122"/>
                <a:ea typeface="微软雅黑" panose="020B0503020204020204" charset="-122"/>
              </a:rPr>
              <a:t>产品基本</a:t>
            </a:r>
            <a:r>
              <a:rPr lang="zh-CN" altLang="en-US" sz="1400" b="1">
                <a:solidFill>
                  <a:schemeClr val="bg1"/>
                </a:solidFill>
                <a:latin typeface="微软雅黑" panose="020B0503020204020204" charset="-122"/>
                <a:ea typeface="微软雅黑" panose="020B0503020204020204" charset="-122"/>
              </a:rPr>
              <a:t>信息</a:t>
            </a:r>
            <a:endParaRPr lang="zh-CN" altLang="en-US" sz="1400"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8149590" y="1221105"/>
            <a:ext cx="1990090" cy="384175"/>
          </a:xfrm>
          <a:prstGeom prst="rect">
            <a:avLst/>
          </a:prstGeom>
          <a:solidFill>
            <a:schemeClr val="accent4">
              <a:lumMod val="75000"/>
            </a:schemeClr>
          </a:solidFill>
        </p:spPr>
        <p:txBody>
          <a:bodyPr wrap="square" rtlCol="0">
            <a:noAutofit/>
          </a:bodyPr>
          <a:p>
            <a:pPr algn="ctr"/>
            <a:r>
              <a:rPr lang="zh-CN" altLang="en-US" sz="1400" b="1">
                <a:solidFill>
                  <a:schemeClr val="bg1"/>
                </a:solidFill>
                <a:latin typeface="微软雅黑" panose="020B0503020204020204" charset="-122"/>
                <a:ea typeface="微软雅黑" panose="020B0503020204020204" charset="-122"/>
              </a:rPr>
              <a:t>上市情况及</a:t>
            </a:r>
            <a:r>
              <a:rPr lang="zh-CN" altLang="en-US" sz="1400" b="1">
                <a:solidFill>
                  <a:schemeClr val="bg1"/>
                </a:solidFill>
                <a:latin typeface="微软雅黑" panose="020B0503020204020204" charset="-122"/>
                <a:ea typeface="微软雅黑" panose="020B0503020204020204" charset="-122"/>
              </a:rPr>
              <a:t>参照药品</a:t>
            </a:r>
            <a:endParaRPr lang="zh-CN" altLang="en-US" sz="1400" b="1">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Box 15"/>
          <p:cNvSpPr txBox="1">
            <a:spLocks noChangeArrowheads="1"/>
          </p:cNvSpPr>
          <p:nvPr/>
        </p:nvSpPr>
        <p:spPr bwMode="auto">
          <a:xfrm>
            <a:off x="275590" y="1269365"/>
            <a:ext cx="5631815" cy="4650740"/>
          </a:xfrm>
          <a:prstGeom prst="rect">
            <a:avLst/>
          </a:prstGeom>
          <a:noFill/>
          <a:ln w="9525">
            <a:solidFill>
              <a:schemeClr val="accent4">
                <a:lumMod val="75000"/>
              </a:schemeClr>
            </a:solidFill>
            <a:miter lim="800000"/>
          </a:ln>
          <a:extLst>
            <a:ext uri="{909E8E84-426E-40DD-AFC4-6F175D3DCCD1}">
              <a14:hiddenFill xmlns:a14="http://schemas.microsoft.com/office/drawing/2010/main">
                <a:solidFill>
                  <a:srgbClr val="FFFFFF"/>
                </a:solidFill>
              </a14:hiddenFill>
            </a:ext>
          </a:extLst>
        </p:spPr>
        <p:txBody>
          <a:bodyPr wrap="square">
            <a:noAutofit/>
          </a:bodyPr>
          <a:lstStyle>
            <a:defPPr>
              <a:defRPr lang="en-US"/>
            </a:defPPr>
            <a:lvl1pPr lvl="0" algn="l">
              <a:lnSpc>
                <a:spcPct val="120000"/>
              </a:lnSpc>
              <a:defRPr sz="1200" b="0" kern="0">
                <a:solidFill>
                  <a:schemeClr val="accent3">
                    <a:lumMod val="50000"/>
                  </a:schemeClr>
                </a:solidFill>
                <a:latin typeface="微软雅黑" panose="020B0503020204020204" charset="-122"/>
                <a:ea typeface="微软雅黑" panose="020B0503020204020204" charset="-122"/>
              </a:defRPr>
            </a:lvl1pPr>
          </a:lstStyle>
          <a:p>
            <a:pPr marL="285750" indent="-285750">
              <a:lnSpc>
                <a:spcPct val="150000"/>
              </a:lnSpc>
              <a:buFont typeface="Wingdings" panose="05000000000000000000" charset="0"/>
              <a:buChar char="l"/>
            </a:pPr>
            <a:endParaRPr dirty="0">
              <a:solidFill>
                <a:schemeClr val="tx1"/>
              </a:solidFill>
              <a:sym typeface="+mn-ea"/>
            </a:endParaRPr>
          </a:p>
          <a:p>
            <a:pPr marL="171450" indent="-171450">
              <a:lnSpc>
                <a:spcPct val="150000"/>
              </a:lnSpc>
              <a:buFont typeface="Wingdings" panose="05000000000000000000" charset="0"/>
              <a:buChar char="l"/>
            </a:pPr>
            <a:r>
              <a:rPr dirty="0">
                <a:solidFill>
                  <a:schemeClr val="tx1"/>
                </a:solidFill>
                <a:sym typeface="+mn-ea"/>
              </a:rPr>
              <a:t>CAH发病率为5-10/10万</a:t>
            </a:r>
            <a:r>
              <a:rPr lang="en-US" baseline="30000" dirty="0">
                <a:solidFill>
                  <a:schemeClr val="tx1"/>
                </a:solidFill>
                <a:sym typeface="+mn-ea"/>
              </a:rPr>
              <a:t>1</a:t>
            </a:r>
            <a:r>
              <a:rPr dirty="0">
                <a:solidFill>
                  <a:schemeClr val="tx1"/>
                </a:solidFill>
                <a:sym typeface="+mn-ea"/>
              </a:rPr>
              <a:t>。</a:t>
            </a:r>
            <a:r>
              <a:rPr lang="zh-CN" dirty="0">
                <a:solidFill>
                  <a:schemeClr val="tx1"/>
                </a:solidFill>
                <a:sym typeface="+mn-ea"/>
              </a:rPr>
              <a:t>由于醛固酮和皮质醇合成受损，</a:t>
            </a:r>
            <a:r>
              <a:rPr lang="zh-CN" dirty="0">
                <a:solidFill>
                  <a:schemeClr val="tx1"/>
                </a:solidFill>
                <a:sym typeface="+mn-ea"/>
              </a:rPr>
              <a:t>雄性分泌过多</a:t>
            </a:r>
            <a:r>
              <a:rPr dirty="0">
                <a:solidFill>
                  <a:schemeClr val="tx1"/>
                </a:solidFill>
                <a:sym typeface="+mn-ea"/>
              </a:rPr>
              <a:t>影响生</a:t>
            </a:r>
            <a:r>
              <a:rPr lang="zh-CN" dirty="0">
                <a:solidFill>
                  <a:schemeClr val="tx1"/>
                </a:solidFill>
                <a:sym typeface="+mn-ea"/>
              </a:rPr>
              <a:t>长发育和生育水平，严重者</a:t>
            </a:r>
            <a:r>
              <a:rPr dirty="0">
                <a:solidFill>
                  <a:schemeClr val="tx1"/>
                </a:solidFill>
                <a:sym typeface="+mn-ea"/>
              </a:rPr>
              <a:t>引发失盐危象，</a:t>
            </a:r>
            <a:r>
              <a:rPr lang="zh-CN" dirty="0">
                <a:solidFill>
                  <a:schemeClr val="tx1"/>
                </a:solidFill>
                <a:sym typeface="+mn-ea"/>
              </a:rPr>
              <a:t>甚至</a:t>
            </a:r>
            <a:r>
              <a:rPr b="1" dirty="0">
                <a:solidFill>
                  <a:schemeClr val="accent4">
                    <a:lumMod val="75000"/>
                  </a:schemeClr>
                </a:solidFill>
                <a:sym typeface="+mn-ea"/>
              </a:rPr>
              <a:t>导致死亡</a:t>
            </a:r>
            <a:r>
              <a:rPr lang="zh-CN" dirty="0">
                <a:solidFill>
                  <a:schemeClr val="tx1"/>
                </a:solidFill>
                <a:sym typeface="+mn-ea"/>
              </a:rPr>
              <a:t>；</a:t>
            </a:r>
            <a:endParaRPr lang="zh-CN" dirty="0">
              <a:solidFill>
                <a:schemeClr val="tx1"/>
              </a:solidFill>
              <a:sym typeface="+mn-ea"/>
            </a:endParaRPr>
          </a:p>
          <a:p>
            <a:pPr marL="171450" indent="-171450">
              <a:lnSpc>
                <a:spcPct val="150000"/>
              </a:lnSpc>
              <a:buFont typeface="Wingdings" panose="05000000000000000000" charset="0"/>
              <a:buChar char="l"/>
            </a:pPr>
            <a:r>
              <a:rPr dirty="0">
                <a:solidFill>
                  <a:schemeClr val="tx1"/>
                </a:solidFill>
                <a:sym typeface="+mn-ea"/>
              </a:rPr>
              <a:t>Addison病是肾上腺皮质激素水平下降所致的疾病，患病率为5</a:t>
            </a:r>
            <a:r>
              <a:rPr lang="en-US" dirty="0">
                <a:solidFill>
                  <a:schemeClr val="tx1"/>
                </a:solidFill>
                <a:sym typeface="+mn-ea"/>
              </a:rPr>
              <a:t>/</a:t>
            </a:r>
            <a:r>
              <a:rPr dirty="0">
                <a:solidFill>
                  <a:schemeClr val="tx1"/>
                </a:solidFill>
                <a:sym typeface="+mn-ea"/>
              </a:rPr>
              <a:t>100万</a:t>
            </a:r>
            <a:r>
              <a:rPr lang="en-US" baseline="30000" dirty="0">
                <a:solidFill>
                  <a:schemeClr val="tx1"/>
                </a:solidFill>
                <a:sym typeface="+mn-ea"/>
              </a:rPr>
              <a:t>2</a:t>
            </a:r>
            <a:r>
              <a:rPr dirty="0">
                <a:solidFill>
                  <a:schemeClr val="tx1"/>
                </a:solidFill>
                <a:sym typeface="+mn-ea"/>
              </a:rPr>
              <a:t>，会</a:t>
            </a:r>
            <a:r>
              <a:rPr b="1" dirty="0">
                <a:solidFill>
                  <a:schemeClr val="accent4">
                    <a:lumMod val="75000"/>
                  </a:schemeClr>
                </a:solidFill>
                <a:sym typeface="+mn-ea"/>
              </a:rPr>
              <a:t>造成生育功能低下</a:t>
            </a:r>
            <a:r>
              <a:rPr dirty="0">
                <a:solidFill>
                  <a:schemeClr val="tx1"/>
                </a:solidFill>
                <a:sym typeface="+mn-ea"/>
              </a:rPr>
              <a:t>，患者需终生使用皮质类激素治疗。</a:t>
            </a:r>
            <a:endParaRPr lang="en-US" altLang="zh-CN" dirty="0" smtClean="0">
              <a:solidFill>
                <a:schemeClr val="tx1"/>
              </a:solidFill>
            </a:endParaRPr>
          </a:p>
        </p:txBody>
      </p:sp>
      <p:sp>
        <p:nvSpPr>
          <p:cNvPr id="2" name="TextBox 15"/>
          <p:cNvSpPr txBox="1">
            <a:spLocks noChangeArrowheads="1"/>
          </p:cNvSpPr>
          <p:nvPr/>
        </p:nvSpPr>
        <p:spPr bwMode="auto">
          <a:xfrm>
            <a:off x="6006465" y="1269365"/>
            <a:ext cx="5537200" cy="4651375"/>
          </a:xfrm>
          <a:prstGeom prst="rect">
            <a:avLst/>
          </a:prstGeom>
          <a:noFill/>
          <a:ln w="9525">
            <a:solidFill>
              <a:schemeClr val="accent4">
                <a:lumMod val="75000"/>
              </a:schemeClr>
            </a:solidFill>
            <a:miter lim="800000"/>
          </a:ln>
          <a:extLst>
            <a:ext uri="{909E8E84-426E-40DD-AFC4-6F175D3DCCD1}">
              <a14:hiddenFill xmlns:a14="http://schemas.microsoft.com/office/drawing/2010/main">
                <a:solidFill>
                  <a:srgbClr val="FFFFFF"/>
                </a:solidFill>
              </a14:hiddenFill>
            </a:ext>
          </a:extLst>
        </p:spPr>
        <p:txBody>
          <a:bodyPr wrap="square">
            <a:noAutofit/>
          </a:bodyPr>
          <a:lstStyle>
            <a:defPPr>
              <a:defRPr lang="en-US"/>
            </a:defPPr>
            <a:lvl1pPr lvl="0" algn="l">
              <a:lnSpc>
                <a:spcPct val="120000"/>
              </a:lnSpc>
              <a:defRPr sz="1200" b="0" kern="0">
                <a:solidFill>
                  <a:schemeClr val="accent3">
                    <a:lumMod val="50000"/>
                  </a:schemeClr>
                </a:solidFill>
                <a:latin typeface="微软雅黑" panose="020B0503020204020204" charset="-122"/>
                <a:ea typeface="微软雅黑" panose="020B0503020204020204" charset="-122"/>
              </a:defRPr>
            </a:lvl1pPr>
          </a:lstStyle>
          <a:p>
            <a:pPr marL="171450" indent="-171450">
              <a:lnSpc>
                <a:spcPct val="150000"/>
              </a:lnSpc>
              <a:buFont typeface="Wingdings" panose="05000000000000000000" charset="0"/>
              <a:buChar char=""/>
            </a:pPr>
            <a:endParaRPr dirty="0">
              <a:solidFill>
                <a:schemeClr val="tx1"/>
              </a:solidFill>
              <a:sym typeface="+mn-ea"/>
            </a:endParaRPr>
          </a:p>
          <a:p>
            <a:pPr marL="171450" indent="-171450">
              <a:lnSpc>
                <a:spcPct val="150000"/>
              </a:lnSpc>
              <a:buFont typeface="Wingdings" panose="05000000000000000000" charset="0"/>
              <a:buChar char="l"/>
            </a:pPr>
            <a:r>
              <a:rPr dirty="0">
                <a:solidFill>
                  <a:schemeClr val="tx1"/>
                </a:solidFill>
                <a:sym typeface="+mn-ea"/>
              </a:rPr>
              <a:t>CAH中</a:t>
            </a:r>
            <a:r>
              <a:rPr lang="zh-CN" dirty="0">
                <a:solidFill>
                  <a:schemeClr val="tx1"/>
                </a:solidFill>
                <a:sym typeface="+mn-ea"/>
              </a:rPr>
              <a:t>的</a:t>
            </a:r>
            <a:r>
              <a:rPr dirty="0">
                <a:solidFill>
                  <a:schemeClr val="tx1"/>
                </a:solidFill>
                <a:sym typeface="+mn-ea"/>
              </a:rPr>
              <a:t>主要类型21羟化酶缺乏症（占比90-95%）</a:t>
            </a:r>
            <a:r>
              <a:rPr lang="zh-CN" dirty="0">
                <a:solidFill>
                  <a:schemeClr val="tx1"/>
                </a:solidFill>
                <a:sym typeface="+mn-ea"/>
              </a:rPr>
              <a:t>被</a:t>
            </a:r>
            <a:r>
              <a:rPr dirty="0">
                <a:solidFill>
                  <a:schemeClr val="tx1"/>
                </a:solidFill>
                <a:sym typeface="+mn-ea"/>
              </a:rPr>
              <a:t>收录于</a:t>
            </a:r>
            <a:r>
              <a:rPr b="1" dirty="0">
                <a:solidFill>
                  <a:schemeClr val="accent4">
                    <a:lumMod val="75000"/>
                  </a:schemeClr>
                </a:solidFill>
                <a:sym typeface="+mn-ea"/>
              </a:rPr>
              <a:t>《第一批罕见病目录》</a:t>
            </a:r>
            <a:r>
              <a:rPr dirty="0">
                <a:solidFill>
                  <a:schemeClr val="tx1"/>
                </a:solidFill>
                <a:sym typeface="+mn-ea"/>
              </a:rPr>
              <a:t>中第一个罕见病</a:t>
            </a:r>
            <a:r>
              <a:rPr lang="en-US" baseline="30000" dirty="0">
                <a:solidFill>
                  <a:schemeClr val="tx1"/>
                </a:solidFill>
                <a:sym typeface="+mn-ea"/>
              </a:rPr>
              <a:t>3</a:t>
            </a:r>
            <a:r>
              <a:rPr lang="zh-CN" altLang="en-US" dirty="0">
                <a:solidFill>
                  <a:schemeClr val="tx1"/>
                </a:solidFill>
                <a:sym typeface="+mn-ea"/>
              </a:rPr>
              <a:t>，目</a:t>
            </a:r>
            <a:r>
              <a:rPr lang="en-US" dirty="0">
                <a:solidFill>
                  <a:schemeClr val="tx1"/>
                </a:solidFill>
                <a:sym typeface="+mn-ea"/>
              </a:rPr>
              <a:t>前</a:t>
            </a:r>
            <a:r>
              <a:rPr lang="zh-CN" altLang="en-US" dirty="0">
                <a:solidFill>
                  <a:schemeClr val="tx1"/>
                </a:solidFill>
                <a:sym typeface="+mn-ea"/>
              </a:rPr>
              <a:t>全球</a:t>
            </a:r>
            <a:r>
              <a:rPr lang="en-US" dirty="0">
                <a:solidFill>
                  <a:schemeClr val="tx1"/>
                </a:solidFill>
                <a:sym typeface="+mn-ea"/>
              </a:rPr>
              <a:t>仅有约5%的罕见病存在有效治疗方法</a:t>
            </a:r>
            <a:r>
              <a:rPr lang="zh-CN" altLang="en-US" dirty="0">
                <a:solidFill>
                  <a:schemeClr val="tx1"/>
                </a:solidFill>
                <a:sym typeface="+mn-ea"/>
              </a:rPr>
              <a:t>；</a:t>
            </a:r>
            <a:endParaRPr lang="zh-CN" altLang="en-US" dirty="0">
              <a:solidFill>
                <a:schemeClr val="tx1"/>
              </a:solidFill>
              <a:sym typeface="+mn-ea"/>
            </a:endParaRPr>
          </a:p>
          <a:p>
            <a:pPr marL="171450" indent="-171450">
              <a:lnSpc>
                <a:spcPct val="150000"/>
              </a:lnSpc>
              <a:buFont typeface="Wingdings" panose="05000000000000000000" charset="0"/>
              <a:buChar char=""/>
            </a:pPr>
            <a:r>
              <a:rPr dirty="0">
                <a:solidFill>
                  <a:schemeClr val="tx1"/>
                </a:solidFill>
                <a:sym typeface="+mn-ea"/>
              </a:rPr>
              <a:t>醋酸氟氢可的松片是</a:t>
            </a:r>
            <a:r>
              <a:rPr b="1" dirty="0">
                <a:solidFill>
                  <a:schemeClr val="accent4">
                    <a:lumMod val="75000"/>
                  </a:schemeClr>
                </a:solidFill>
                <a:sym typeface="+mn-ea"/>
              </a:rPr>
              <a:t>最新版WHO基本药物目录（2023版）</a:t>
            </a:r>
            <a:r>
              <a:rPr lang="en-US" b="1" baseline="30000" dirty="0">
                <a:solidFill>
                  <a:schemeClr val="accent4">
                    <a:lumMod val="75000"/>
                  </a:schemeClr>
                </a:solidFill>
                <a:sym typeface="+mn-ea"/>
              </a:rPr>
              <a:t>4</a:t>
            </a:r>
            <a:r>
              <a:rPr b="1" dirty="0">
                <a:solidFill>
                  <a:schemeClr val="accent4">
                    <a:lumMod val="75000"/>
                  </a:schemeClr>
                </a:solidFill>
                <a:sym typeface="+mn-ea"/>
              </a:rPr>
              <a:t>和儿童用药目录清单（第9版）</a:t>
            </a:r>
            <a:r>
              <a:rPr lang="en-US" b="1" baseline="30000" dirty="0">
                <a:solidFill>
                  <a:schemeClr val="accent4">
                    <a:lumMod val="75000"/>
                  </a:schemeClr>
                </a:solidFill>
                <a:sym typeface="+mn-ea"/>
              </a:rPr>
              <a:t>5</a:t>
            </a:r>
            <a:r>
              <a:rPr b="1" dirty="0">
                <a:solidFill>
                  <a:schemeClr val="accent4">
                    <a:lumMod val="75000"/>
                  </a:schemeClr>
                </a:solidFill>
                <a:sym typeface="+mn-ea"/>
              </a:rPr>
              <a:t>药品</a:t>
            </a:r>
            <a:r>
              <a:rPr dirty="0">
                <a:solidFill>
                  <a:schemeClr val="tx1"/>
                </a:solidFill>
                <a:sym typeface="+mn-ea"/>
              </a:rPr>
              <a:t>，本品的上市</a:t>
            </a:r>
            <a:r>
              <a:rPr b="1" dirty="0">
                <a:solidFill>
                  <a:schemeClr val="accent4">
                    <a:lumMod val="75000"/>
                  </a:schemeClr>
                </a:solidFill>
                <a:sym typeface="+mn-ea"/>
              </a:rPr>
              <a:t>填补了国内盐皮质激素的空白</a:t>
            </a:r>
            <a:r>
              <a:rPr dirty="0">
                <a:solidFill>
                  <a:schemeClr val="tx1"/>
                </a:solidFill>
                <a:sym typeface="+mn-ea"/>
              </a:rPr>
              <a:t>，使患者回归正常生育水平。</a:t>
            </a:r>
            <a:endParaRPr dirty="0">
              <a:solidFill>
                <a:schemeClr val="tx1"/>
              </a:solidFill>
              <a:sym typeface="+mn-ea"/>
            </a:endParaRPr>
          </a:p>
        </p:txBody>
      </p:sp>
      <p:sp>
        <p:nvSpPr>
          <p:cNvPr id="12" name="文本框 11"/>
          <p:cNvSpPr txBox="1"/>
          <p:nvPr/>
        </p:nvSpPr>
        <p:spPr>
          <a:xfrm>
            <a:off x="1999615" y="1078230"/>
            <a:ext cx="2338705" cy="365760"/>
          </a:xfrm>
          <a:prstGeom prst="rect">
            <a:avLst/>
          </a:prstGeom>
          <a:solidFill>
            <a:schemeClr val="accent4">
              <a:lumMod val="75000"/>
            </a:schemeClr>
          </a:solidFill>
        </p:spPr>
        <p:txBody>
          <a:bodyPr wrap="square" rtlCol="0">
            <a:noAutofit/>
          </a:bodyPr>
          <a:p>
            <a:pPr algn="ctr"/>
            <a:r>
              <a:rPr lang="zh-CN" altLang="en-US" sz="1400" b="1">
                <a:solidFill>
                  <a:schemeClr val="bg1"/>
                </a:solidFill>
                <a:latin typeface="微软雅黑" panose="020B0503020204020204" charset="-122"/>
                <a:ea typeface="微软雅黑" panose="020B0503020204020204" charset="-122"/>
              </a:rPr>
              <a:t>疾病负担高，需要</a:t>
            </a:r>
            <a:r>
              <a:rPr lang="zh-CN" altLang="en-US" sz="1400" b="1">
                <a:solidFill>
                  <a:schemeClr val="bg1"/>
                </a:solidFill>
                <a:latin typeface="微软雅黑" panose="020B0503020204020204" charset="-122"/>
                <a:ea typeface="微软雅黑" panose="020B0503020204020204" charset="-122"/>
              </a:rPr>
              <a:t>规范治疗</a:t>
            </a:r>
            <a:endParaRPr lang="zh-CN" altLang="en-US" sz="1400" b="1">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276225" y="5910580"/>
            <a:ext cx="11906250" cy="497205"/>
          </a:xfrm>
          <a:prstGeom prst="rect">
            <a:avLst/>
          </a:prstGeom>
          <a:noFill/>
        </p:spPr>
        <p:txBody>
          <a:bodyPr wrap="square" rtlCol="0" anchor="t">
            <a:noAutofit/>
          </a:bodyPr>
          <a:p>
            <a:pPr indent="0"/>
            <a:r>
              <a:rPr lang="en-US" altLang="zh-CN" sz="600" dirty="0">
                <a:latin typeface="微软雅黑" panose="020B0503020204020204" charset="-122"/>
                <a:ea typeface="微软雅黑" panose="020B0503020204020204" charset="-122"/>
                <a:cs typeface="微软雅黑" panose="020B0503020204020204" charset="-122"/>
                <a:sym typeface="+mn-ea"/>
              </a:rPr>
              <a:t>1.</a:t>
            </a:r>
            <a:r>
              <a:rPr lang="zh-CN" sz="600" dirty="0">
                <a:latin typeface="微软雅黑" panose="020B0503020204020204" charset="-122"/>
                <a:ea typeface="微软雅黑" panose="020B0503020204020204" charset="-122"/>
                <a:cs typeface="微软雅黑" panose="020B0503020204020204" charset="-122"/>
                <a:sym typeface="+mn-ea"/>
              </a:rPr>
              <a:t>中华医学会儿科学分会内分泌遗传代谢病学组</a:t>
            </a:r>
            <a:r>
              <a:rPr lang="en-US" sz="600" dirty="0">
                <a:latin typeface="微软雅黑" panose="020B0503020204020204" charset="-122"/>
                <a:ea typeface="微软雅黑" panose="020B0503020204020204" charset="-122"/>
                <a:cs typeface="微软雅黑" panose="020B0503020204020204" charset="-122"/>
                <a:sym typeface="+mn-ea"/>
              </a:rPr>
              <a:t>.</a:t>
            </a:r>
            <a:r>
              <a:rPr lang="zh-CN" sz="600" dirty="0">
                <a:latin typeface="微软雅黑" panose="020B0503020204020204" charset="-122"/>
                <a:ea typeface="微软雅黑" panose="020B0503020204020204" charset="-122"/>
                <a:cs typeface="微软雅黑" panose="020B0503020204020204" charset="-122"/>
                <a:sym typeface="+mn-ea"/>
              </a:rPr>
              <a:t>先天性肾上腺皮质增生症21一羟化酶缺陷诊治共识[J].中华儿科杂志,2016,54(8):569-576.</a:t>
            </a:r>
            <a:endParaRPr lang="zh-CN" sz="600" dirty="0">
              <a:latin typeface="微软雅黑" panose="020B0503020204020204" charset="-122"/>
              <a:ea typeface="微软雅黑" panose="020B0503020204020204" charset="-122"/>
              <a:cs typeface="微软雅黑" panose="020B0503020204020204" charset="-122"/>
              <a:sym typeface="+mn-ea"/>
            </a:endParaRPr>
          </a:p>
          <a:p>
            <a:pPr indent="0"/>
            <a:r>
              <a:rPr lang="en-US" altLang="zh-CN" sz="600" dirty="0">
                <a:latin typeface="微软雅黑" panose="020B0503020204020204" charset="-122"/>
                <a:ea typeface="微软雅黑" panose="020B0503020204020204" charset="-122"/>
                <a:cs typeface="微软雅黑" panose="020B0503020204020204" charset="-122"/>
                <a:sym typeface="+mn-ea"/>
              </a:rPr>
              <a:t>2. Betterle C, Presotto F, Furmaniak J. Epidemiology, pathogenesis, and diagnosis of Addison’s disease in adults. J Endocrinol Invest. 2019 Dec;42(12):1407–1433.</a:t>
            </a:r>
            <a:endParaRPr lang="en-US" altLang="zh-CN" sz="600" dirty="0">
              <a:latin typeface="微软雅黑" panose="020B0503020204020204" charset="-122"/>
              <a:ea typeface="微软雅黑" panose="020B0503020204020204" charset="-122"/>
              <a:cs typeface="微软雅黑" panose="020B0503020204020204" charset="-122"/>
              <a:sym typeface="+mn-ea"/>
            </a:endParaRPr>
          </a:p>
          <a:p>
            <a:pPr indent="0"/>
            <a:r>
              <a:rPr lang="en-US" altLang="zh-CN" sz="600" dirty="0">
                <a:latin typeface="微软雅黑" panose="020B0503020204020204" charset="-122"/>
                <a:ea typeface="微软雅黑" panose="020B0503020204020204" charset="-122"/>
                <a:cs typeface="微软雅黑" panose="020B0503020204020204" charset="-122"/>
                <a:sym typeface="+mn-ea"/>
              </a:rPr>
              <a:t>3.中华人民共和国中央人民政府.</a:t>
            </a:r>
            <a:r>
              <a:rPr lang="zh-CN" altLang="en-US" sz="600" dirty="0">
                <a:latin typeface="微软雅黑" panose="020B0503020204020204" charset="-122"/>
                <a:ea typeface="微软雅黑" panose="020B0503020204020204" charset="-122"/>
                <a:cs typeface="微软雅黑" panose="020B0503020204020204" charset="-122"/>
                <a:sym typeface="+mn-ea"/>
              </a:rPr>
              <a:t>第一批罕见病目录</a:t>
            </a:r>
            <a:r>
              <a:rPr lang="en-US" altLang="zh-CN" sz="600" dirty="0">
                <a:latin typeface="微软雅黑" panose="020B0503020204020204" charset="-122"/>
                <a:ea typeface="微软雅黑" panose="020B0503020204020204" charset="-122"/>
                <a:cs typeface="微软雅黑" panose="020B0503020204020204" charset="-122"/>
                <a:sym typeface="+mn-ea"/>
              </a:rPr>
              <a:t>.</a:t>
            </a:r>
            <a:endParaRPr lang="en-US" altLang="zh-CN" sz="600" dirty="0">
              <a:latin typeface="微软雅黑" panose="020B0503020204020204" charset="-122"/>
              <a:ea typeface="微软雅黑" panose="020B0503020204020204" charset="-122"/>
              <a:cs typeface="微软雅黑" panose="020B0503020204020204" charset="-122"/>
              <a:sym typeface="+mn-ea"/>
            </a:endParaRPr>
          </a:p>
          <a:p>
            <a:pPr indent="0"/>
            <a:r>
              <a:rPr lang="en-US" altLang="zh-CN" sz="600" dirty="0">
                <a:latin typeface="微软雅黑" panose="020B0503020204020204" charset="-122"/>
                <a:ea typeface="微软雅黑" panose="020B0503020204020204" charset="-122"/>
                <a:cs typeface="微软雅黑" panose="020B0503020204020204" charset="-122"/>
                <a:sym typeface="+mn-ea"/>
              </a:rPr>
              <a:t>4.</a:t>
            </a:r>
            <a:r>
              <a:rPr sz="600" dirty="0">
                <a:latin typeface="微软雅黑" panose="020B0503020204020204" charset="-122"/>
                <a:ea typeface="微软雅黑" panose="020B0503020204020204" charset="-122"/>
                <a:cs typeface="微软雅黑" panose="020B0503020204020204" charset="-122"/>
                <a:sym typeface="+mn-ea"/>
              </a:rPr>
              <a:t>World Health Organization Model List of Essential Medicines</a:t>
            </a:r>
            <a:r>
              <a:rPr lang="en-US" altLang="zh-CN" sz="600" kern="0" dirty="0">
                <a:latin typeface="微软雅黑" panose="020B0503020204020204" charset="-122"/>
                <a:ea typeface="微软雅黑" panose="020B0503020204020204" charset="-122"/>
                <a:sym typeface="+mn-ea"/>
              </a:rPr>
              <a:t>.2023.</a:t>
            </a:r>
            <a:endParaRPr lang="en-US" altLang="zh-CN" sz="600" kern="0" dirty="0">
              <a:latin typeface="微软雅黑" panose="020B0503020204020204" charset="-122"/>
              <a:ea typeface="微软雅黑" panose="020B0503020204020204" charset="-122"/>
              <a:sym typeface="+mn-ea"/>
            </a:endParaRPr>
          </a:p>
          <a:p>
            <a:pPr indent="0"/>
            <a:r>
              <a:rPr lang="en-US" altLang="zh-CN" sz="600" dirty="0">
                <a:latin typeface="微软雅黑" panose="020B0503020204020204" charset="-122"/>
                <a:ea typeface="微软雅黑" panose="020B0503020204020204" charset="-122"/>
                <a:cs typeface="微软雅黑" panose="020B0503020204020204" charset="-122"/>
                <a:sym typeface="+mn-ea"/>
              </a:rPr>
              <a:t>5.World Health Organization Model List of Essential Medicines for Children 2023.</a:t>
            </a:r>
            <a:endParaRPr lang="en-US" altLang="zh-CN" sz="600" dirty="0">
              <a:latin typeface="微软雅黑" panose="020B0503020204020204" charset="-122"/>
              <a:ea typeface="微软雅黑" panose="020B0503020204020204" charset="-122"/>
              <a:cs typeface="微软雅黑" panose="020B0503020204020204" charset="-122"/>
              <a:sym typeface="+mn-ea"/>
            </a:endParaRPr>
          </a:p>
        </p:txBody>
      </p:sp>
      <p:pic>
        <p:nvPicPr>
          <p:cNvPr id="14" name="图片 13"/>
          <p:cNvPicPr>
            <a:picLocks noChangeAspect="1"/>
          </p:cNvPicPr>
          <p:nvPr/>
        </p:nvPicPr>
        <p:blipFill>
          <a:blip r:embed="rId1"/>
          <a:stretch>
            <a:fillRect/>
          </a:stretch>
        </p:blipFill>
        <p:spPr>
          <a:xfrm>
            <a:off x="6483985" y="3123565"/>
            <a:ext cx="4719955" cy="1055370"/>
          </a:xfrm>
          <a:prstGeom prst="rect">
            <a:avLst/>
          </a:prstGeom>
        </p:spPr>
      </p:pic>
      <p:sp>
        <p:nvSpPr>
          <p:cNvPr id="17" name="文本框 16"/>
          <p:cNvSpPr txBox="1"/>
          <p:nvPr/>
        </p:nvSpPr>
        <p:spPr>
          <a:xfrm>
            <a:off x="7849235" y="1078230"/>
            <a:ext cx="1990090" cy="365125"/>
          </a:xfrm>
          <a:prstGeom prst="rect">
            <a:avLst/>
          </a:prstGeom>
          <a:solidFill>
            <a:schemeClr val="accent4">
              <a:lumMod val="75000"/>
            </a:schemeClr>
          </a:solidFill>
        </p:spPr>
        <p:txBody>
          <a:bodyPr wrap="square" rtlCol="0">
            <a:noAutofit/>
          </a:bodyPr>
          <a:p>
            <a:pPr algn="ctr"/>
            <a:r>
              <a:rPr lang="zh-CN" altLang="en-US" sz="1400" b="1">
                <a:solidFill>
                  <a:schemeClr val="bg1"/>
                </a:solidFill>
                <a:latin typeface="微软雅黑" panose="020B0503020204020204" charset="-122"/>
                <a:ea typeface="微软雅黑" panose="020B0503020204020204" charset="-122"/>
              </a:rPr>
              <a:t>临床急需</a:t>
            </a:r>
            <a:r>
              <a:rPr lang="zh-CN" altLang="en-US" sz="1400" b="1">
                <a:solidFill>
                  <a:schemeClr val="bg1"/>
                </a:solidFill>
                <a:latin typeface="微软雅黑" panose="020B0503020204020204" charset="-122"/>
                <a:ea typeface="微软雅黑" panose="020B0503020204020204" charset="-122"/>
              </a:rPr>
              <a:t>药品</a:t>
            </a:r>
            <a:endParaRPr lang="zh-CN" altLang="en-US" sz="1400" b="1">
              <a:solidFill>
                <a:schemeClr val="bg1"/>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2"/>
          <a:stretch>
            <a:fillRect/>
          </a:stretch>
        </p:blipFill>
        <p:spPr>
          <a:xfrm>
            <a:off x="6586855" y="4311650"/>
            <a:ext cx="4617085" cy="556895"/>
          </a:xfrm>
          <a:prstGeom prst="rect">
            <a:avLst/>
          </a:prstGeom>
        </p:spPr>
      </p:pic>
      <p:sp>
        <p:nvSpPr>
          <p:cNvPr id="4" name="标题 12"/>
          <p:cNvSpPr>
            <a:spLocks noGrp="1"/>
          </p:cNvSpPr>
          <p:nvPr>
            <p:custDataLst>
              <p:tags r:id="rId3"/>
            </p:custDataLst>
          </p:nvPr>
        </p:nvSpPr>
        <p:spPr>
          <a:xfrm>
            <a:off x="-635" y="371475"/>
            <a:ext cx="12193270" cy="7004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药品基本信息：</a:t>
            </a:r>
            <a:r>
              <a:rPr lang="en-US" altLang="zh-CN" sz="2000" b="1" dirty="0">
                <a:solidFill>
                  <a:schemeClr val="accent4">
                    <a:lumMod val="75000"/>
                  </a:schemeClr>
                </a:solidFill>
                <a:latin typeface="微软雅黑" panose="020B0503020204020204" charset="-122"/>
                <a:ea typeface="微软雅黑" panose="020B0503020204020204" charset="-122"/>
                <a:cs typeface="+mn-cs"/>
                <a:sym typeface="+mn-ea"/>
              </a:rPr>
              <a:t>CAH</a:t>
            </a:r>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患者雄性分泌过多影响生育，严重者引发失盐危象，甚至导致死亡！</a:t>
            </a:r>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患者长期无醋酸氟氢可的松片可用，该药物是</a:t>
            </a:r>
            <a:r>
              <a:rPr lang="en-US" altLang="zh-CN" sz="2000" b="1" dirty="0">
                <a:solidFill>
                  <a:schemeClr val="accent4">
                    <a:lumMod val="75000"/>
                  </a:schemeClr>
                </a:solidFill>
                <a:latin typeface="微软雅黑" panose="020B0503020204020204" charset="-122"/>
                <a:ea typeface="微软雅黑" panose="020B0503020204020204" charset="-122"/>
                <a:cs typeface="+mn-cs"/>
                <a:sym typeface="+mn-ea"/>
              </a:rPr>
              <a:t>WHO</a:t>
            </a:r>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基本药物和儿童用药，为临床急需！</a:t>
            </a:r>
            <a:endParaRPr lang="zh-CN" altLang="en-US" sz="2000" b="1" dirty="0">
              <a:solidFill>
                <a:schemeClr val="accent4">
                  <a:lumMod val="75000"/>
                </a:schemeClr>
              </a:solidFill>
              <a:latin typeface="微软雅黑" panose="020B0503020204020204" charset="-122"/>
              <a:ea typeface="微软雅黑" panose="020B0503020204020204" charset="-122"/>
              <a:cs typeface="+mn-cs"/>
            </a:endParaRPr>
          </a:p>
        </p:txBody>
      </p:sp>
      <p:pic>
        <p:nvPicPr>
          <p:cNvPr id="7" name="图片 6"/>
          <p:cNvPicPr>
            <a:picLocks noChangeAspect="1"/>
          </p:cNvPicPr>
          <p:nvPr/>
        </p:nvPicPr>
        <p:blipFill>
          <a:blip r:embed="rId4"/>
          <a:stretch>
            <a:fillRect/>
          </a:stretch>
        </p:blipFill>
        <p:spPr>
          <a:xfrm>
            <a:off x="663575" y="2686050"/>
            <a:ext cx="4855210" cy="2981960"/>
          </a:xfrm>
          <a:prstGeom prst="rect">
            <a:avLst/>
          </a:prstGeom>
        </p:spPr>
      </p:pic>
      <p:sp>
        <p:nvSpPr>
          <p:cNvPr id="8" name="矩形 7"/>
          <p:cNvSpPr/>
          <p:nvPr/>
        </p:nvSpPr>
        <p:spPr>
          <a:xfrm>
            <a:off x="4356735" y="5410200"/>
            <a:ext cx="1165225" cy="3352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5"/>
          <a:stretch>
            <a:fillRect/>
          </a:stretch>
        </p:blipFill>
        <p:spPr>
          <a:xfrm>
            <a:off x="6586855" y="4987290"/>
            <a:ext cx="4616450" cy="556895"/>
          </a:xfrm>
          <a:prstGeom prst="rect">
            <a:avLst/>
          </a:prstGeom>
        </p:spPr>
      </p:pic>
    </p:spTree>
  </p:cSld>
  <p:clrMapOvr>
    <a:masterClrMapping/>
  </p:clrMapOvr>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52170" y="1580515"/>
            <a:ext cx="5167630" cy="1699895"/>
          </a:xfrm>
          <a:prstGeom prst="rect">
            <a:avLst/>
          </a:prstGeom>
          <a:noFill/>
        </p:spPr>
        <p:txBody>
          <a:bodyPr wrap="square" rtlCol="0" anchor="t">
            <a:noAutofit/>
          </a:bodyPr>
          <a:p>
            <a:pPr indent="0" fontAlgn="auto">
              <a:lnSpc>
                <a:spcPct val="150000"/>
              </a:lnSpc>
              <a:buFont typeface="Wingdings" panose="05000000000000000000" charset="0"/>
              <a:buNone/>
            </a:pPr>
            <a:r>
              <a:rPr lang="zh-CN" altLang="en-US" sz="1400" b="1">
                <a:latin typeface="微软雅黑" panose="020B0503020204020204" charset="-122"/>
                <a:ea typeface="微软雅黑" panose="020B0503020204020204" charset="-122"/>
                <a:cs typeface="微软雅黑" panose="020B0503020204020204" charset="-122"/>
              </a:rPr>
              <a:t>美国《先天性肾上腺皮质增生症在病理生理学、诊断和管理的最新见解》（2022年）</a:t>
            </a:r>
            <a:endParaRPr lang="zh-CN" altLang="en-US" sz="1400" b="1">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Wingdings" panose="05000000000000000000" charset="0"/>
              <a:buChar char="l"/>
            </a:pPr>
            <a:r>
              <a:rPr sz="1400">
                <a:latin typeface="微软雅黑" panose="020B0503020204020204" charset="-122"/>
                <a:ea typeface="微软雅黑" panose="020B0503020204020204" charset="-122"/>
                <a:cs typeface="微软雅黑" panose="020B0503020204020204" charset="-122"/>
              </a:rPr>
              <a:t>醋酸氟氢可的松片</a:t>
            </a:r>
            <a:r>
              <a:rPr lang="zh-CN" sz="1400">
                <a:latin typeface="微软雅黑" panose="020B0503020204020204" charset="-122"/>
                <a:ea typeface="微软雅黑" panose="020B0503020204020204" charset="-122"/>
                <a:cs typeface="微软雅黑" panose="020B0503020204020204" charset="-122"/>
              </a:rPr>
              <a:t>联用醋酸氢化可的松片，</a:t>
            </a:r>
            <a:r>
              <a:rPr sz="1400">
                <a:latin typeface="微软雅黑" panose="020B0503020204020204" charset="-122"/>
                <a:ea typeface="微软雅黑" panose="020B0503020204020204" charset="-122"/>
                <a:cs typeface="微软雅黑" panose="020B0503020204020204" charset="-122"/>
              </a:rPr>
              <a:t>可</a:t>
            </a:r>
            <a:r>
              <a:rPr lang="zh-CN" sz="1400">
                <a:latin typeface="微软雅黑" panose="020B0503020204020204" charset="-122"/>
                <a:ea typeface="微软雅黑" panose="020B0503020204020204" charset="-122"/>
                <a:cs typeface="微软雅黑" panose="020B0503020204020204" charset="-122"/>
              </a:rPr>
              <a:t>减少</a:t>
            </a:r>
            <a:r>
              <a:rPr sz="1400">
                <a:latin typeface="微软雅黑" panose="020B0503020204020204" charset="-122"/>
                <a:ea typeface="微软雅黑" panose="020B0503020204020204" charset="-122"/>
                <a:cs typeface="微软雅黑" panose="020B0503020204020204" charset="-122"/>
              </a:rPr>
              <a:t>单一使用糖皮质激素</a:t>
            </a:r>
            <a:r>
              <a:rPr lang="zh-CN" sz="1400">
                <a:latin typeface="微软雅黑" panose="020B0503020204020204" charset="-122"/>
                <a:ea typeface="微软雅黑" panose="020B0503020204020204" charset="-122"/>
                <a:cs typeface="微软雅黑" panose="020B0503020204020204" charset="-122"/>
              </a:rPr>
              <a:t>醋酸氢化可的松片</a:t>
            </a:r>
            <a:r>
              <a:rPr sz="1400">
                <a:latin typeface="微软雅黑" panose="020B0503020204020204" charset="-122"/>
                <a:ea typeface="微软雅黑" panose="020B0503020204020204" charset="-122"/>
                <a:cs typeface="微软雅黑" panose="020B0503020204020204" charset="-122"/>
              </a:rPr>
              <a:t>的不良反应，防止并发症和死亡率的增加</a:t>
            </a:r>
            <a:r>
              <a:rPr lang="en-US" altLang="zh-CN" sz="1400" baseline="30000">
                <a:latin typeface="微软雅黑" panose="020B0503020204020204" charset="-122"/>
                <a:ea typeface="微软雅黑" panose="020B0503020204020204" charset="-122"/>
                <a:cs typeface="微软雅黑" panose="020B0503020204020204" charset="-122"/>
              </a:rPr>
              <a:t>1</a:t>
            </a:r>
            <a:r>
              <a:rPr lang="zh-CN" altLang="en-US" sz="1400">
                <a:latin typeface="微软雅黑" panose="020B0503020204020204" charset="-122"/>
                <a:ea typeface="微软雅黑" panose="020B0503020204020204" charset="-122"/>
                <a:cs typeface="微软雅黑" panose="020B0503020204020204" charset="-122"/>
              </a:rPr>
              <a:t>。</a:t>
            </a:r>
            <a:endParaRPr lang="zh-CN" altLang="en-US" sz="14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1"/>
          <a:stretch>
            <a:fillRect/>
          </a:stretch>
        </p:blipFill>
        <p:spPr>
          <a:xfrm>
            <a:off x="6817995" y="1508760"/>
            <a:ext cx="4683760" cy="1990725"/>
          </a:xfrm>
          <a:prstGeom prst="rect">
            <a:avLst/>
          </a:prstGeom>
        </p:spPr>
      </p:pic>
      <p:sp>
        <p:nvSpPr>
          <p:cNvPr id="10" name="文本框 9"/>
          <p:cNvSpPr txBox="1"/>
          <p:nvPr/>
        </p:nvSpPr>
        <p:spPr>
          <a:xfrm>
            <a:off x="1572260" y="6210300"/>
            <a:ext cx="10619740" cy="244475"/>
          </a:xfrm>
          <a:prstGeom prst="rect">
            <a:avLst/>
          </a:prstGeom>
          <a:noFill/>
        </p:spPr>
        <p:txBody>
          <a:bodyPr wrap="square" rtlCol="0" anchor="t">
            <a:noAutofit/>
          </a:bodyPr>
          <a:p>
            <a:r>
              <a:rPr lang="en-US" altLang="zh-CN" sz="800">
                <a:latin typeface="微软雅黑" panose="020B0503020204020204" charset="-122"/>
                <a:ea typeface="微软雅黑" panose="020B0503020204020204" charset="-122"/>
              </a:rPr>
              <a:t>1.</a:t>
            </a:r>
            <a:r>
              <a:rPr lang="zh-CN" altLang="en-US" sz="800">
                <a:latin typeface="微软雅黑" panose="020B0503020204020204" charset="-122"/>
                <a:ea typeface="微软雅黑" panose="020B0503020204020204" charset="-122"/>
              </a:rPr>
              <a:t>Hedi L. Claahsen - van der Grinten, Phyllis W. Speiser,</a:t>
            </a:r>
            <a:r>
              <a:rPr lang="zh-CN" altLang="en-US" sz="800">
                <a:latin typeface="微软雅黑" panose="020B0503020204020204" charset="-122"/>
                <a:ea typeface="微软雅黑" panose="020B0503020204020204" charset="-122"/>
                <a:sym typeface="+mn-ea"/>
              </a:rPr>
              <a:t>et al. </a:t>
            </a:r>
            <a:r>
              <a:rPr lang="zh-CN" altLang="en-US" sz="800">
                <a:latin typeface="微软雅黑" panose="020B0503020204020204" charset="-122"/>
                <a:ea typeface="微软雅黑" panose="020B0503020204020204" charset="-122"/>
              </a:rPr>
              <a:t>Congenital Adrenal Hyperplasia—Current</a:t>
            </a:r>
            <a:r>
              <a:rPr lang="en-US" altLang="zh-CN" sz="800">
                <a:latin typeface="微软雅黑" panose="020B0503020204020204" charset="-122"/>
                <a:ea typeface="微软雅黑" panose="020B0503020204020204" charset="-122"/>
              </a:rPr>
              <a:t> </a:t>
            </a:r>
            <a:r>
              <a:rPr lang="zh-CN" altLang="en-US" sz="800">
                <a:latin typeface="微软雅黑" panose="020B0503020204020204" charset="-122"/>
                <a:ea typeface="微软雅黑" panose="020B0503020204020204" charset="-122"/>
              </a:rPr>
              <a:t>Insights in Pathophysiology, Diagnostics, and</a:t>
            </a:r>
            <a:r>
              <a:rPr lang="en-US" altLang="zh-CN" sz="800">
                <a:latin typeface="微软雅黑" panose="020B0503020204020204" charset="-122"/>
                <a:ea typeface="微软雅黑" panose="020B0503020204020204" charset="-122"/>
              </a:rPr>
              <a:t> </a:t>
            </a:r>
            <a:r>
              <a:rPr lang="zh-CN" altLang="en-US" sz="800">
                <a:latin typeface="微软雅黑" panose="020B0503020204020204" charset="-122"/>
                <a:ea typeface="微软雅黑" panose="020B0503020204020204" charset="-122"/>
              </a:rPr>
              <a:t>ManagementEndocrine Reviews, 2022, Vol. 43, No. 1, 91–159</a:t>
            </a:r>
            <a:r>
              <a:rPr lang="en-US" altLang="zh-CN" sz="800">
                <a:latin typeface="微软雅黑" panose="020B0503020204020204" charset="-122"/>
                <a:ea typeface="微软雅黑" panose="020B0503020204020204" charset="-122"/>
              </a:rPr>
              <a:t>.</a:t>
            </a:r>
            <a:endParaRPr lang="en-US" altLang="zh-CN" sz="800">
              <a:latin typeface="微软雅黑" panose="020B0503020204020204" charset="-122"/>
              <a:ea typeface="微软雅黑" panose="020B0503020204020204" charset="-122"/>
            </a:endParaRPr>
          </a:p>
        </p:txBody>
      </p:sp>
      <p:sp>
        <p:nvSpPr>
          <p:cNvPr id="11" name="矩形标注 10"/>
          <p:cNvSpPr/>
          <p:nvPr/>
        </p:nvSpPr>
        <p:spPr>
          <a:xfrm>
            <a:off x="753745" y="1509395"/>
            <a:ext cx="5342255" cy="1974850"/>
          </a:xfrm>
          <a:prstGeom prst="wedgeRectCallout">
            <a:avLst>
              <a:gd name="adj1" fmla="val 64049"/>
              <a:gd name="adj2" fmla="val -15434"/>
            </a:avLst>
          </a:prstGeom>
          <a:noFill/>
          <a:ln>
            <a:solidFill>
              <a:schemeClr val="accent4">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标题 12"/>
          <p:cNvSpPr>
            <a:spLocks noGrp="1"/>
          </p:cNvSpPr>
          <p:nvPr>
            <p:custDataLst>
              <p:tags r:id="rId2"/>
            </p:custDataLst>
          </p:nvPr>
        </p:nvSpPr>
        <p:spPr>
          <a:xfrm>
            <a:off x="-635" y="371475"/>
            <a:ext cx="12193270" cy="7004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安全性：</a:t>
            </a:r>
            <a:r>
              <a:rPr lang="en-US" altLang="zh-CN" sz="2000" b="1" dirty="0">
                <a:solidFill>
                  <a:schemeClr val="accent4">
                    <a:lumMod val="75000"/>
                  </a:schemeClr>
                </a:solidFill>
                <a:latin typeface="微软雅黑" panose="020B0503020204020204" charset="-122"/>
                <a:ea typeface="微软雅黑" panose="020B0503020204020204" charset="-122"/>
                <a:cs typeface="+mn-cs"/>
                <a:sym typeface="+mn-ea"/>
              </a:rPr>
              <a:t>CAH</a:t>
            </a:r>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患者生长发育各阶段均推荐</a:t>
            </a:r>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联用氟氢可的松，可减少氢化可的松用量，降低使用单一糖皮质激素的不良反应及死亡率</a:t>
            </a:r>
            <a:r>
              <a:rPr lang="en-US" altLang="zh-CN" sz="2000" b="1" dirty="0">
                <a:solidFill>
                  <a:schemeClr val="accent4">
                    <a:lumMod val="75000"/>
                  </a:schemeClr>
                </a:solidFill>
                <a:latin typeface="微软雅黑" panose="020B0503020204020204" charset="-122"/>
                <a:ea typeface="微软雅黑" panose="020B0503020204020204" charset="-122"/>
                <a:cs typeface="+mn-cs"/>
                <a:sym typeface="+mn-ea"/>
              </a:rPr>
              <a:t> </a:t>
            </a:r>
            <a:endParaRPr lang="zh-CN" altLang="en-US" sz="2000" b="1" dirty="0">
              <a:solidFill>
                <a:schemeClr val="accent4">
                  <a:lumMod val="75000"/>
                </a:schemeClr>
              </a:solidFill>
              <a:latin typeface="微软雅黑" panose="020B0503020204020204" charset="-122"/>
              <a:ea typeface="微软雅黑" panose="020B0503020204020204" charset="-122"/>
              <a:cs typeface="+mn-cs"/>
            </a:endParaRPr>
          </a:p>
        </p:txBody>
      </p:sp>
      <p:pic>
        <p:nvPicPr>
          <p:cNvPr id="13" name="图片 12"/>
          <p:cNvPicPr>
            <a:picLocks noChangeAspect="1"/>
          </p:cNvPicPr>
          <p:nvPr/>
        </p:nvPicPr>
        <p:blipFill>
          <a:blip r:embed="rId3"/>
          <a:stretch>
            <a:fillRect/>
          </a:stretch>
        </p:blipFill>
        <p:spPr>
          <a:xfrm>
            <a:off x="6886575" y="3499485"/>
            <a:ext cx="4274820" cy="1215390"/>
          </a:xfrm>
          <a:prstGeom prst="rect">
            <a:avLst/>
          </a:prstGeom>
        </p:spPr>
      </p:pic>
      <p:pic>
        <p:nvPicPr>
          <p:cNvPr id="14" name="图片 13"/>
          <p:cNvPicPr>
            <a:picLocks noChangeAspect="1"/>
          </p:cNvPicPr>
          <p:nvPr/>
        </p:nvPicPr>
        <p:blipFill>
          <a:blip r:embed="rId4"/>
          <a:stretch>
            <a:fillRect/>
          </a:stretch>
        </p:blipFill>
        <p:spPr>
          <a:xfrm>
            <a:off x="6886575" y="4730115"/>
            <a:ext cx="4275455" cy="547370"/>
          </a:xfrm>
          <a:prstGeom prst="rect">
            <a:avLst/>
          </a:prstGeom>
        </p:spPr>
      </p:pic>
      <p:pic>
        <p:nvPicPr>
          <p:cNvPr id="15" name="图片 14"/>
          <p:cNvPicPr>
            <a:picLocks noChangeAspect="1"/>
          </p:cNvPicPr>
          <p:nvPr/>
        </p:nvPicPr>
        <p:blipFill>
          <a:blip r:embed="rId5"/>
          <a:stretch>
            <a:fillRect/>
          </a:stretch>
        </p:blipFill>
        <p:spPr>
          <a:xfrm>
            <a:off x="6886575" y="5277485"/>
            <a:ext cx="4275455" cy="959485"/>
          </a:xfrm>
          <a:prstGeom prst="rect">
            <a:avLst/>
          </a:prstGeom>
        </p:spPr>
      </p:pic>
      <p:sp>
        <p:nvSpPr>
          <p:cNvPr id="5" name="文本框 4"/>
          <p:cNvSpPr txBox="1"/>
          <p:nvPr/>
        </p:nvSpPr>
        <p:spPr>
          <a:xfrm>
            <a:off x="753745" y="3776980"/>
            <a:ext cx="5342255" cy="2353310"/>
          </a:xfrm>
          <a:prstGeom prst="rect">
            <a:avLst/>
          </a:prstGeom>
          <a:noFill/>
          <a:ln>
            <a:solidFill>
              <a:schemeClr val="accent4">
                <a:lumMod val="75000"/>
              </a:schemeClr>
            </a:solidFill>
          </a:ln>
        </p:spPr>
        <p:txBody>
          <a:bodyPr wrap="square" rtlCol="0" anchor="t">
            <a:noAutofit/>
          </a:bodyPr>
          <a:p>
            <a:pPr indent="0" fontAlgn="auto">
              <a:lnSpc>
                <a:spcPct val="150000"/>
              </a:lnSpc>
              <a:buFont typeface="Wingdings" panose="05000000000000000000" charset="0"/>
              <a:buNone/>
            </a:pPr>
            <a:endParaRPr sz="1000">
              <a:latin typeface="微软雅黑" panose="020B0503020204020204" charset="-122"/>
              <a:ea typeface="微软雅黑" panose="020B0503020204020204" charset="-122"/>
              <a:cs typeface="微软雅黑" panose="020B0503020204020204" charset="-122"/>
            </a:endParaRPr>
          </a:p>
          <a:p>
            <a:pPr indent="0" fontAlgn="auto">
              <a:lnSpc>
                <a:spcPct val="150000"/>
              </a:lnSpc>
              <a:buFont typeface="Wingdings" panose="05000000000000000000" charset="0"/>
              <a:buNone/>
            </a:pPr>
            <a:r>
              <a:rPr sz="1000">
                <a:latin typeface="微软雅黑" panose="020B0503020204020204" charset="-122"/>
                <a:ea typeface="微软雅黑" panose="020B0503020204020204" charset="-122"/>
                <a:cs typeface="微软雅黑" panose="020B0503020204020204" charset="-122"/>
              </a:rPr>
              <a:t>【不良反应】主要不良反应：高血压（6.0%）、高血钠症（4.1%）、低血钾症（1.6%）、浮肿（0.8%）、满月脸（0.6%）。</a:t>
            </a:r>
            <a:endParaRPr sz="1000">
              <a:latin typeface="微软雅黑" panose="020B0503020204020204" charset="-122"/>
              <a:ea typeface="微软雅黑" panose="020B0503020204020204" charset="-122"/>
              <a:cs typeface="微软雅黑" panose="020B0503020204020204" charset="-122"/>
            </a:endParaRPr>
          </a:p>
          <a:p>
            <a:pPr indent="0" fontAlgn="auto">
              <a:lnSpc>
                <a:spcPct val="150000"/>
              </a:lnSpc>
              <a:buFont typeface="Wingdings" panose="05000000000000000000" charset="0"/>
              <a:buNone/>
            </a:pPr>
            <a:r>
              <a:rPr sz="1000">
                <a:latin typeface="微软雅黑" panose="020B0503020204020204" charset="-122"/>
                <a:ea typeface="微软雅黑" panose="020B0503020204020204" charset="-122"/>
                <a:cs typeface="微软雅黑" panose="020B0503020204020204" charset="-122"/>
              </a:rPr>
              <a:t>严重不良反应：（1）诱发感染、加重感染（2）继发性肾上腺皮质功能减退症、糖尿病。</a:t>
            </a:r>
            <a:endParaRPr sz="1000">
              <a:latin typeface="微软雅黑" panose="020B0503020204020204" charset="-122"/>
              <a:ea typeface="微软雅黑" panose="020B0503020204020204" charset="-122"/>
              <a:cs typeface="微软雅黑" panose="020B0503020204020204" charset="-122"/>
            </a:endParaRPr>
          </a:p>
          <a:p>
            <a:pPr indent="0" fontAlgn="auto">
              <a:lnSpc>
                <a:spcPct val="150000"/>
              </a:lnSpc>
              <a:buFont typeface="Wingdings" panose="05000000000000000000" charset="0"/>
              <a:buNone/>
            </a:pPr>
            <a:r>
              <a:rPr sz="1000">
                <a:latin typeface="微软雅黑" panose="020B0503020204020204" charset="-122"/>
                <a:ea typeface="微软雅黑" panose="020B0503020204020204" charset="-122"/>
                <a:cs typeface="微软雅黑" panose="020B0503020204020204" charset="-122"/>
              </a:rPr>
              <a:t>（3）消化性溃疡、胰腺炎（4）精神异常、抑郁症、抽搐（5）骨质疏松症、股骨和肱骨骨头无菌性坏死、肌病（6）青光眼、后囊性白内障。白内障，因此建议定期检查（7）血栓症。</a:t>
            </a:r>
            <a:endParaRPr sz="1000">
              <a:latin typeface="微软雅黑" panose="020B0503020204020204" charset="-122"/>
              <a:ea typeface="微软雅黑" panose="020B0503020204020204" charset="-122"/>
              <a:cs typeface="微软雅黑" panose="020B0503020204020204" charset="-122"/>
            </a:endParaRPr>
          </a:p>
          <a:p>
            <a:pPr indent="0" fontAlgn="auto">
              <a:lnSpc>
                <a:spcPct val="150000"/>
              </a:lnSpc>
              <a:buFont typeface="Wingdings" panose="05000000000000000000" charset="0"/>
              <a:buNone/>
            </a:pPr>
            <a:r>
              <a:rPr sz="1000">
                <a:latin typeface="微软雅黑" panose="020B0503020204020204" charset="-122"/>
                <a:ea typeface="微软雅黑" panose="020B0503020204020204" charset="-122"/>
                <a:cs typeface="微软雅黑" panose="020B0503020204020204" charset="-122"/>
              </a:rPr>
              <a:t>【禁忌】不适用于既往对本品成分过敏的患者。</a:t>
            </a:r>
            <a:endParaRPr sz="1000">
              <a:latin typeface="微软雅黑" panose="020B0503020204020204" charset="-122"/>
              <a:ea typeface="微软雅黑" panose="020B0503020204020204" charset="-122"/>
              <a:cs typeface="微软雅黑" panose="020B0503020204020204" charset="-122"/>
            </a:endParaRPr>
          </a:p>
          <a:p>
            <a:pPr indent="0" fontAlgn="auto">
              <a:lnSpc>
                <a:spcPct val="150000"/>
              </a:lnSpc>
              <a:buFont typeface="Wingdings" panose="05000000000000000000" charset="0"/>
              <a:buNone/>
            </a:pPr>
            <a:r>
              <a:rPr sz="1000">
                <a:latin typeface="微软雅黑" panose="020B0503020204020204" charset="-122"/>
                <a:ea typeface="微软雅黑" panose="020B0503020204020204" charset="-122"/>
                <a:cs typeface="微软雅黑" panose="020B0503020204020204" charset="-122"/>
              </a:rPr>
              <a:t>【注意事项】感染患者、糖尿病患者、骨质疏松症患者、肾功能不全患者、充血性心力衰竭患者、甲状腺功能不全患者、肝硬化患者、脂肪肝患者、脂肪栓塞症患者、重症肌无力患者、老年患者慎重给药。</a:t>
            </a:r>
            <a:r>
              <a:rPr lang="zh-CN" sz="1000">
                <a:latin typeface="微软雅黑" panose="020B0503020204020204" charset="-122"/>
                <a:ea typeface="微软雅黑" panose="020B0503020204020204" charset="-122"/>
                <a:cs typeface="微软雅黑" panose="020B0503020204020204" charset="-122"/>
              </a:rPr>
              <a:t>（备注：完整内容，详见说明书。）</a:t>
            </a:r>
            <a:endParaRPr lang="zh-CN" sz="10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2607945" y="3634105"/>
            <a:ext cx="1984375" cy="306705"/>
          </a:xfrm>
          <a:prstGeom prst="rect">
            <a:avLst/>
          </a:prstGeom>
          <a:solidFill>
            <a:schemeClr val="accent4">
              <a:lumMod val="75000"/>
            </a:schemeClr>
          </a:solidFill>
        </p:spPr>
        <p:txBody>
          <a:bodyPr wrap="square" rtlCol="0">
            <a:spAutoFit/>
          </a:bodyPr>
          <a:p>
            <a:pPr algn="ctr"/>
            <a:r>
              <a:rPr lang="zh-CN" altLang="en-US" sz="1400" b="1">
                <a:solidFill>
                  <a:schemeClr val="bg1"/>
                </a:solidFill>
                <a:latin typeface="微软雅黑" panose="020B0503020204020204" charset="-122"/>
                <a:ea typeface="微软雅黑" panose="020B0503020204020204" charset="-122"/>
              </a:rPr>
              <a:t>说明书收载的不良反应</a:t>
            </a:r>
            <a:endParaRPr lang="zh-CN" altLang="en-US" sz="1400" b="1">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10540" y="3410585"/>
            <a:ext cx="4441825" cy="857250"/>
          </a:xfrm>
          <a:prstGeom prst="rect">
            <a:avLst/>
          </a:prstGeom>
          <a:noFill/>
          <a:extLst>
            <a:ext uri="{909E8E84-426E-40DD-AFC4-6F175D3DCCD1}">
              <a14:hiddenFill xmlns:a14="http://schemas.microsoft.com/office/drawing/2010/main">
                <a:solidFill>
                  <a:schemeClr val="accent5">
                    <a:lumMod val="40000"/>
                    <a:lumOff val="60000"/>
                  </a:schemeClr>
                </a:solidFill>
              </a14:hiddenFill>
            </a:ext>
          </a:extLst>
        </p:spPr>
        <p:txBody>
          <a:bodyPr wrap="square" rtlCol="0" anchor="ctr" anchorCtr="0">
            <a:noAutofit/>
          </a:bodyPr>
          <a:p>
            <a:pPr indent="0" algn="just" fontAlgn="auto">
              <a:lnSpc>
                <a:spcPct val="120000"/>
              </a:lnSpc>
            </a:pP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20000"/>
              </a:lnSpc>
              <a:buFont typeface="Wingdings" panose="05000000000000000000" charset="0"/>
              <a:buChar char="l"/>
            </a:pPr>
            <a:r>
              <a:rPr lang="zh-CN" altLang="en-US" sz="1600" b="1" dirty="0">
                <a:latin typeface="微软雅黑" panose="020B0503020204020204" charset="-122"/>
                <a:ea typeface="微软雅黑" panose="020B0503020204020204" charset="-122"/>
                <a:cs typeface="微软雅黑" panose="020B0503020204020204" charset="-122"/>
                <a:sym typeface="+mn-ea"/>
              </a:rPr>
              <a:t>生物等效性试验结果：</a:t>
            </a:r>
            <a:endParaRPr lang="zh-CN" altLang="en-US" sz="1600" b="1" dirty="0">
              <a:latin typeface="微软雅黑" panose="020B0503020204020204" charset="-122"/>
              <a:ea typeface="微软雅黑" panose="020B0503020204020204" charset="-122"/>
              <a:cs typeface="微软雅黑" panose="020B0503020204020204" charset="-122"/>
              <a:sym typeface="+mn-ea"/>
            </a:endParaRPr>
          </a:p>
          <a:p>
            <a:pPr indent="0" fontAlgn="auto">
              <a:lnSpc>
                <a:spcPct val="120000"/>
              </a:lnSpc>
              <a:buFont typeface="Wingdings" panose="05000000000000000000" charset="0"/>
              <a:buNone/>
            </a:pPr>
            <a:r>
              <a:rPr lang="zh-CN" altLang="en-US" sz="1600" b="1" dirty="0">
                <a:latin typeface="微软雅黑" panose="020B0503020204020204" charset="-122"/>
                <a:ea typeface="微软雅黑" panose="020B0503020204020204" charset="-122"/>
                <a:cs typeface="微软雅黑" panose="020B0503020204020204" charset="-122"/>
                <a:sym typeface="+mn-ea"/>
              </a:rPr>
              <a:t>（研究编号：HZ-BE-F</a:t>
            </a:r>
            <a:r>
              <a:rPr lang="en-US" altLang="zh-CN" sz="1600" b="1" dirty="0">
                <a:latin typeface="微软雅黑" panose="020B0503020204020204" charset="-122"/>
                <a:ea typeface="微软雅黑" panose="020B0503020204020204" charset="-122"/>
                <a:cs typeface="微软雅黑" panose="020B0503020204020204" charset="-122"/>
                <a:sym typeface="+mn-ea"/>
              </a:rPr>
              <a:t>Q</a:t>
            </a:r>
            <a:r>
              <a:rPr lang="zh-CN" altLang="en-US" sz="1600" b="1" dirty="0">
                <a:latin typeface="微软雅黑" panose="020B0503020204020204" charset="-122"/>
                <a:ea typeface="微软雅黑" panose="020B0503020204020204" charset="-122"/>
                <a:cs typeface="微软雅黑" panose="020B0503020204020204" charset="-122"/>
                <a:sym typeface="+mn-ea"/>
              </a:rPr>
              <a:t>KDS-21-12）</a:t>
            </a:r>
            <a:endParaRPr lang="zh-CN" altLang="en-US" sz="1600" b="1" dirty="0">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10" name="图片 9"/>
          <p:cNvPicPr>
            <a:picLocks noChangeAspect="1"/>
          </p:cNvPicPr>
          <p:nvPr>
            <p:custDataLst>
              <p:tags r:id="rId2"/>
            </p:custDataLst>
          </p:nvPr>
        </p:nvPicPr>
        <p:blipFill>
          <a:blip r:embed="rId3"/>
          <a:stretch>
            <a:fillRect/>
          </a:stretch>
        </p:blipFill>
        <p:spPr>
          <a:xfrm>
            <a:off x="8438515" y="3410585"/>
            <a:ext cx="3442970" cy="2188210"/>
          </a:xfrm>
          <a:prstGeom prst="rect">
            <a:avLst/>
          </a:prstGeom>
        </p:spPr>
      </p:pic>
      <p:sp>
        <p:nvSpPr>
          <p:cNvPr id="13" name="文本框 12"/>
          <p:cNvSpPr txBox="1"/>
          <p:nvPr>
            <p:custDataLst>
              <p:tags r:id="rId4"/>
            </p:custDataLst>
          </p:nvPr>
        </p:nvSpPr>
        <p:spPr>
          <a:xfrm>
            <a:off x="8438515" y="5598795"/>
            <a:ext cx="2973070" cy="398780"/>
          </a:xfrm>
          <a:prstGeom prst="rect">
            <a:avLst/>
          </a:prstGeom>
          <a:noFill/>
        </p:spPr>
        <p:txBody>
          <a:bodyPr wrap="square" rtlCol="0" anchor="t">
            <a:spAutoFit/>
          </a:bodyPr>
          <a:p>
            <a:r>
              <a:rPr lang="zh-CN" altLang="en-US" sz="1000" dirty="0">
                <a:latin typeface="微软雅黑" panose="020B0503020204020204" charset="-122"/>
                <a:ea typeface="微软雅黑" panose="020B0503020204020204" charset="-122"/>
                <a:cs typeface="微软雅黑" panose="020B0503020204020204" charset="-122"/>
              </a:rPr>
              <a:t>图2 受试者餐后口服受试制剂 T、参比制剂 R 后氟氢可的松的平均血药浓度－时间半对数曲线</a:t>
            </a:r>
            <a:endParaRPr lang="zh-CN" altLang="en-US" sz="1000" dirty="0">
              <a:latin typeface="微软雅黑" panose="020B0503020204020204" charset="-122"/>
              <a:ea typeface="微软雅黑" panose="020B0503020204020204" charset="-122"/>
              <a:cs typeface="微软雅黑" panose="020B0503020204020204" charset="-122"/>
            </a:endParaRPr>
          </a:p>
        </p:txBody>
      </p:sp>
      <p:grpSp>
        <p:nvGrpSpPr>
          <p:cNvPr id="16" name="组合 15"/>
          <p:cNvGrpSpPr/>
          <p:nvPr/>
        </p:nvGrpSpPr>
        <p:grpSpPr>
          <a:xfrm>
            <a:off x="5347970" y="3321050"/>
            <a:ext cx="3025775" cy="2277745"/>
            <a:chOff x="8169" y="1567"/>
            <a:chExt cx="5696" cy="6429"/>
          </a:xfrm>
        </p:grpSpPr>
        <p:pic>
          <p:nvPicPr>
            <p:cNvPr id="24" name="图片 23"/>
            <p:cNvPicPr>
              <a:picLocks noChangeAspect="1"/>
            </p:cNvPicPr>
            <p:nvPr>
              <p:custDataLst>
                <p:tags r:id="rId5"/>
              </p:custDataLst>
            </p:nvPr>
          </p:nvPicPr>
          <p:blipFill>
            <a:blip r:embed="rId6"/>
            <a:srcRect r="28487"/>
            <a:stretch>
              <a:fillRect/>
            </a:stretch>
          </p:blipFill>
          <p:spPr>
            <a:xfrm>
              <a:off x="8169" y="1567"/>
              <a:ext cx="5696" cy="6429"/>
            </a:xfrm>
            <a:prstGeom prst="rect">
              <a:avLst/>
            </a:prstGeom>
          </p:spPr>
        </p:pic>
        <p:pic>
          <p:nvPicPr>
            <p:cNvPr id="25" name="图片 24"/>
            <p:cNvPicPr>
              <a:picLocks noChangeAspect="1"/>
            </p:cNvPicPr>
            <p:nvPr>
              <p:custDataLst>
                <p:tags r:id="rId7"/>
              </p:custDataLst>
            </p:nvPr>
          </p:nvPicPr>
          <p:blipFill>
            <a:blip r:embed="rId8"/>
            <a:srcRect l="85427" t="43257" b="42542"/>
            <a:stretch>
              <a:fillRect/>
            </a:stretch>
          </p:blipFill>
          <p:spPr>
            <a:xfrm>
              <a:off x="12180" y="3058"/>
              <a:ext cx="1161" cy="913"/>
            </a:xfrm>
            <a:prstGeom prst="rect">
              <a:avLst/>
            </a:prstGeom>
          </p:spPr>
        </p:pic>
      </p:grpSp>
      <p:sp>
        <p:nvSpPr>
          <p:cNvPr id="26" name="文本框 25"/>
          <p:cNvSpPr txBox="1"/>
          <p:nvPr>
            <p:custDataLst>
              <p:tags r:id="rId9"/>
            </p:custDataLst>
          </p:nvPr>
        </p:nvSpPr>
        <p:spPr>
          <a:xfrm>
            <a:off x="5546090" y="5610860"/>
            <a:ext cx="2905125" cy="398780"/>
          </a:xfrm>
          <a:prstGeom prst="rect">
            <a:avLst/>
          </a:prstGeom>
          <a:noFill/>
        </p:spPr>
        <p:txBody>
          <a:bodyPr wrap="square" rtlCol="0" anchor="t">
            <a:spAutoFit/>
          </a:bodyPr>
          <a:p>
            <a:r>
              <a:rPr lang="zh-CN" altLang="en-US" sz="1000" dirty="0">
                <a:latin typeface="微软雅黑" panose="020B0503020204020204" charset="-122"/>
                <a:ea typeface="微软雅黑" panose="020B0503020204020204" charset="-122"/>
                <a:cs typeface="微软雅黑" panose="020B0503020204020204" charset="-122"/>
              </a:rPr>
              <a:t>图</a:t>
            </a:r>
            <a:r>
              <a:rPr lang="en-US" altLang="zh-CN" sz="1000" dirty="0">
                <a:latin typeface="微软雅黑" panose="020B0503020204020204" charset="-122"/>
                <a:ea typeface="微软雅黑" panose="020B0503020204020204" charset="-122"/>
                <a:cs typeface="微软雅黑" panose="020B0503020204020204" charset="-122"/>
              </a:rPr>
              <a:t>1</a:t>
            </a:r>
            <a:r>
              <a:rPr lang="zh-CN" altLang="en-US" sz="1000" dirty="0">
                <a:latin typeface="微软雅黑" panose="020B0503020204020204" charset="-122"/>
                <a:ea typeface="微软雅黑" panose="020B0503020204020204" charset="-122"/>
                <a:cs typeface="微软雅黑" panose="020B0503020204020204" charset="-122"/>
              </a:rPr>
              <a:t> 受试者空腹口服受试制剂 T、参比制剂 R 后氟氢可的松的平均血药浓度－时间半对数曲线</a:t>
            </a:r>
            <a:endParaRPr lang="zh-CN" altLang="en-US" sz="1000" dirty="0">
              <a:latin typeface="微软雅黑" panose="020B0503020204020204" charset="-122"/>
              <a:ea typeface="微软雅黑" panose="020B0503020204020204" charset="-122"/>
              <a:cs typeface="微软雅黑" panose="020B0503020204020204" charset="-122"/>
            </a:endParaRPr>
          </a:p>
        </p:txBody>
      </p:sp>
      <p:sp>
        <p:nvSpPr>
          <p:cNvPr id="29" name="文本框 28"/>
          <p:cNvSpPr txBox="1"/>
          <p:nvPr>
            <p:custDataLst>
              <p:tags r:id="rId10"/>
            </p:custDataLst>
          </p:nvPr>
        </p:nvSpPr>
        <p:spPr>
          <a:xfrm>
            <a:off x="428625" y="1031875"/>
            <a:ext cx="8581390" cy="688340"/>
          </a:xfrm>
          <a:prstGeom prst="rect">
            <a:avLst/>
          </a:prstGeom>
          <a:noFill/>
          <a:extLst>
            <a:ext uri="{909E8E84-426E-40DD-AFC4-6F175D3DCCD1}">
              <a14:hiddenFill xmlns:a14="http://schemas.microsoft.com/office/drawing/2010/main">
                <a:solidFill>
                  <a:schemeClr val="accent5">
                    <a:lumMod val="40000"/>
                    <a:lumOff val="60000"/>
                  </a:schemeClr>
                </a:solidFill>
              </a14:hiddenFill>
            </a:ext>
          </a:extLst>
        </p:spPr>
        <p:txBody>
          <a:bodyPr wrap="square" rtlCol="0" anchor="ctr" anchorCtr="0">
            <a:noAutofit/>
          </a:bodyPr>
          <a:p>
            <a:pPr indent="0" algn="just" fontAlgn="auto">
              <a:lnSpc>
                <a:spcPct val="120000"/>
              </a:lnSpc>
            </a:pP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marL="285750" indent="-285750" algn="just" fontAlgn="auto">
              <a:lnSpc>
                <a:spcPct val="120000"/>
              </a:lnSpc>
              <a:buFont typeface="Wingdings" panose="05000000000000000000" charset="0"/>
              <a:buChar char="l"/>
            </a:pPr>
            <a:r>
              <a:rPr lang="zh-CN" altLang="en-US" sz="1600" b="1" dirty="0">
                <a:ea typeface="微软雅黑" panose="020B0503020204020204" charset="-122"/>
                <a:sym typeface="+mn-ea"/>
              </a:rPr>
              <a:t>东亚人群有效性试验数据（来源于参比制剂</a:t>
            </a:r>
            <a:r>
              <a:rPr lang="zh-CN" altLang="en-US" sz="1600" b="1" dirty="0">
                <a:ea typeface="微软雅黑" panose="020B0503020204020204" charset="-122"/>
                <a:sym typeface="+mn-ea"/>
              </a:rPr>
              <a:t>日本说明书）</a:t>
            </a:r>
            <a:endParaRPr lang="zh-CN" altLang="en-US" sz="1600" b="1" dirty="0">
              <a:ea typeface="微软雅黑" panose="020B0503020204020204" charset="-122"/>
              <a:sym typeface="+mn-ea"/>
            </a:endParaRPr>
          </a:p>
        </p:txBody>
      </p:sp>
      <p:sp>
        <p:nvSpPr>
          <p:cNvPr id="30" name="文本框 29"/>
          <p:cNvSpPr txBox="1"/>
          <p:nvPr>
            <p:custDataLst>
              <p:tags r:id="rId11"/>
            </p:custDataLst>
          </p:nvPr>
        </p:nvSpPr>
        <p:spPr>
          <a:xfrm>
            <a:off x="679450" y="4350385"/>
            <a:ext cx="4577715" cy="1382395"/>
          </a:xfrm>
          <a:prstGeom prst="rect">
            <a:avLst/>
          </a:prstGeom>
          <a:noFill/>
          <a:extLst>
            <a:ext uri="{909E8E84-426E-40DD-AFC4-6F175D3DCCD1}">
              <a14:hiddenFill xmlns:a14="http://schemas.microsoft.com/office/drawing/2010/main">
                <a:solidFill>
                  <a:schemeClr val="accent5">
                    <a:lumMod val="40000"/>
                    <a:lumOff val="60000"/>
                  </a:schemeClr>
                </a:solidFill>
              </a14:hiddenFill>
            </a:ext>
          </a:extLst>
        </p:spPr>
        <p:txBody>
          <a:bodyPr wrap="square" rtlCol="0" anchor="ctr" anchorCtr="0">
            <a:noAutofit/>
          </a:bodyPr>
          <a:p>
            <a:pPr indent="0" algn="just" fontAlgn="auto">
              <a:lnSpc>
                <a:spcPct val="120000"/>
              </a:lnSpc>
            </a:pP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indent="0" algn="just" fontAlgn="auto">
              <a:lnSpc>
                <a:spcPct val="120000"/>
              </a:lnSpc>
            </a:pPr>
            <a:r>
              <a:rPr lang="zh-CN" altLang="en-US" sz="1400" dirty="0">
                <a:latin typeface="微软雅黑" panose="020B0503020204020204" charset="-122"/>
                <a:ea typeface="微软雅黑" panose="020B0503020204020204" charset="-122"/>
                <a:cs typeface="微软雅黑" panose="020B0503020204020204" charset="-122"/>
                <a:sym typeface="+mn-ea"/>
              </a:rPr>
              <a:t>受试制剂醋酸氟氢可的松片（规格：0.1mg） 与参比制剂醋酸氟氢可的松片（商品名：Florinef</a:t>
            </a:r>
            <a:r>
              <a:rPr lang="zh-CN" altLang="en-US" sz="1400" baseline="30000" dirty="0">
                <a:latin typeface="微软雅黑" panose="020B0503020204020204" charset="-122"/>
                <a:ea typeface="微软雅黑" panose="020B0503020204020204" charset="-122"/>
                <a:cs typeface="微软雅黑" panose="020B0503020204020204" charset="-122"/>
                <a:sym typeface="+mn-ea"/>
              </a:rPr>
              <a:t>®</a:t>
            </a:r>
            <a:r>
              <a:rPr lang="zh-CN" altLang="en-US" sz="1400" dirty="0">
                <a:latin typeface="微软雅黑" panose="020B0503020204020204" charset="-122"/>
                <a:ea typeface="微软雅黑" panose="020B0503020204020204" charset="-122"/>
                <a:cs typeface="微软雅黑" panose="020B0503020204020204" charset="-122"/>
                <a:sym typeface="+mn-ea"/>
              </a:rPr>
              <a:t>，规格： 0.1mg）在空腹、餐后条件下生物等效。 空腹、餐后条件下</a:t>
            </a:r>
            <a:r>
              <a:rPr lang="zh-CN" altLang="en-US" sz="1400" b="1" dirty="0">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醋酸氟氢可的松片与参比制剂生物等效</a:t>
            </a:r>
            <a:r>
              <a:rPr lang="zh-CN" altLang="en-US" sz="1400" dirty="0">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latin typeface="微软雅黑" panose="020B0503020204020204" charset="-122"/>
                <a:ea typeface="微软雅黑" panose="020B0503020204020204" charset="-122"/>
                <a:cs typeface="微软雅黑" panose="020B0503020204020204" charset="-122"/>
                <a:sym typeface="+mn-ea"/>
              </a:rPr>
              <a:t>服用试验药物的受试者均纳入安全性评价，</a:t>
            </a:r>
            <a:r>
              <a:rPr lang="zh-CN" altLang="en-US" sz="1400" b="1" dirty="0">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产品安全性良好</a:t>
            </a:r>
            <a:r>
              <a:rPr lang="zh-CN" altLang="en-US" sz="1400" dirty="0">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400" b="1" dirty="0">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679450" y="1720215"/>
            <a:ext cx="4577080" cy="1706880"/>
          </a:xfrm>
          <a:prstGeom prst="rect">
            <a:avLst/>
          </a:prstGeom>
          <a:noFill/>
          <a:ln w="9525">
            <a:noFill/>
          </a:ln>
        </p:spPr>
        <p:txBody>
          <a:bodyPr wrap="square">
            <a:spAutoFit/>
          </a:bodyPr>
          <a:p>
            <a:pPr indent="0" fontAlgn="auto">
              <a:lnSpc>
                <a:spcPct val="150000"/>
              </a:lnSpc>
            </a:pPr>
            <a:r>
              <a:rPr lang="zh-CN" altLang="en-US" sz="1400" b="0" dirty="0">
                <a:latin typeface="微软雅黑" panose="020B0503020204020204" charset="-122"/>
                <a:ea typeface="微软雅黑" panose="020B0503020204020204" charset="-122"/>
                <a:cs typeface="微软雅黑" panose="020B0503020204020204" charset="-122"/>
              </a:rPr>
              <a:t>醋酸氟氢可的松片在日本上市前，以及再审查结束时，在日本总计164 家机构，599 例失盐型肾上腺皮质增生症（</a:t>
            </a:r>
            <a:r>
              <a:rPr lang="en-US" altLang="zh-CN" sz="1400" b="0" dirty="0">
                <a:latin typeface="微软雅黑" panose="020B0503020204020204" charset="-122"/>
                <a:ea typeface="微软雅黑" panose="020B0503020204020204" charset="-122"/>
                <a:cs typeface="微软雅黑" panose="020B0503020204020204" charset="-122"/>
              </a:rPr>
              <a:t>CAH</a:t>
            </a:r>
            <a:r>
              <a:rPr lang="zh-CN" altLang="en-US" sz="1400" b="0" dirty="0">
                <a:latin typeface="微软雅黑" panose="020B0503020204020204" charset="-122"/>
                <a:ea typeface="微软雅黑" panose="020B0503020204020204" charset="-122"/>
                <a:cs typeface="微软雅黑" panose="020B0503020204020204" charset="-122"/>
              </a:rPr>
              <a:t>）和</a:t>
            </a:r>
            <a:r>
              <a:rPr lang="zh-CN" altLang="en-US" sz="1400" dirty="0">
                <a:latin typeface="微软雅黑" panose="020B0503020204020204" charset="-122"/>
                <a:ea typeface="微软雅黑" panose="020B0503020204020204" charset="-122"/>
                <a:cs typeface="微软雅黑" panose="020B0503020204020204" charset="-122"/>
                <a:sym typeface="+mn-ea"/>
              </a:rPr>
              <a:t>艾迪生氏病（</a:t>
            </a:r>
            <a:r>
              <a:rPr lang="en-US" altLang="zh-CN" sz="1400" dirty="0">
                <a:latin typeface="微软雅黑" panose="020B0503020204020204" charset="-122"/>
                <a:ea typeface="微软雅黑" panose="020B0503020204020204" charset="-122"/>
                <a:cs typeface="微软雅黑" panose="020B0503020204020204" charset="-122"/>
                <a:sym typeface="+mn-ea"/>
              </a:rPr>
              <a:t>Addison</a:t>
            </a:r>
            <a:r>
              <a:rPr lang="zh-CN" altLang="en-US" sz="1400" dirty="0">
                <a:latin typeface="微软雅黑" panose="020B0503020204020204" charset="-122"/>
                <a:ea typeface="微软雅黑" panose="020B0503020204020204" charset="-122"/>
                <a:cs typeface="微软雅黑" panose="020B0503020204020204" charset="-122"/>
                <a:sym typeface="+mn-ea"/>
              </a:rPr>
              <a:t>病）</a:t>
            </a:r>
            <a:r>
              <a:rPr lang="zh-CN" altLang="en-US" sz="1400" b="0" dirty="0">
                <a:latin typeface="微软雅黑" panose="020B0503020204020204" charset="-122"/>
                <a:ea typeface="微软雅黑" panose="020B0503020204020204" charset="-122"/>
                <a:cs typeface="微软雅黑" panose="020B0503020204020204" charset="-122"/>
              </a:rPr>
              <a:t>患者中，评估了醋酸氟氢可的松的临床有效性。其中</a:t>
            </a:r>
            <a:r>
              <a:rPr lang="en-US" altLang="zh-CN" sz="1400" b="1" dirty="0">
                <a:solidFill>
                  <a:schemeClr val="accent4">
                    <a:lumMod val="75000"/>
                  </a:schemeClr>
                </a:solidFill>
                <a:latin typeface="微软雅黑" panose="020B0503020204020204" charset="-122"/>
                <a:ea typeface="微软雅黑" panose="020B0503020204020204" charset="-122"/>
                <a:cs typeface="微软雅黑" panose="020B0503020204020204" charset="-122"/>
              </a:rPr>
              <a:t>CAH</a:t>
            </a:r>
            <a:r>
              <a:rPr lang="zh-CN" altLang="en-US" sz="1400" b="1" dirty="0">
                <a:solidFill>
                  <a:schemeClr val="accent4">
                    <a:lumMod val="75000"/>
                  </a:schemeClr>
                </a:solidFill>
                <a:latin typeface="微软雅黑" panose="020B0503020204020204" charset="-122"/>
                <a:ea typeface="微软雅黑" panose="020B0503020204020204" charset="-122"/>
                <a:cs typeface="微软雅黑" panose="020B0503020204020204" charset="-122"/>
              </a:rPr>
              <a:t>改善率为</a:t>
            </a:r>
            <a:r>
              <a:rPr lang="en-US" altLang="zh-CN" sz="1400" b="1" dirty="0">
                <a:solidFill>
                  <a:schemeClr val="accent4">
                    <a:lumMod val="75000"/>
                  </a:schemeClr>
                </a:solidFill>
                <a:latin typeface="微软雅黑" panose="020B0503020204020204" charset="-122"/>
                <a:ea typeface="微软雅黑" panose="020B0503020204020204" charset="-122"/>
                <a:cs typeface="微软雅黑" panose="020B0503020204020204" charset="-122"/>
              </a:rPr>
              <a:t>92.0%</a:t>
            </a:r>
            <a:r>
              <a:rPr lang="zh-CN" altLang="en-US" sz="1400" b="1" dirty="0">
                <a:solidFill>
                  <a:schemeClr val="accent4">
                    <a:lumMod val="75000"/>
                  </a:schemeClr>
                </a:solidFill>
                <a:latin typeface="微软雅黑" panose="020B0503020204020204" charset="-122"/>
                <a:ea typeface="微软雅黑" panose="020B0503020204020204" charset="-122"/>
                <a:cs typeface="微软雅黑" panose="020B0503020204020204" charset="-122"/>
              </a:rPr>
              <a:t>，</a:t>
            </a:r>
            <a:r>
              <a:rPr lang="en-US" altLang="zh-CN" sz="1400" b="1" dirty="0">
                <a:solidFill>
                  <a:schemeClr val="accent4">
                    <a:lumMod val="75000"/>
                  </a:schemeClr>
                </a:solidFill>
                <a:latin typeface="微软雅黑" panose="020B0503020204020204" charset="-122"/>
                <a:ea typeface="微软雅黑" panose="020B0503020204020204" charset="-122"/>
                <a:cs typeface="微软雅黑" panose="020B0503020204020204" charset="-122"/>
              </a:rPr>
              <a:t>Addison</a:t>
            </a:r>
            <a:r>
              <a:rPr lang="zh-CN" altLang="en-US" sz="1400" b="1" dirty="0">
                <a:solidFill>
                  <a:schemeClr val="accent4">
                    <a:lumMod val="75000"/>
                  </a:schemeClr>
                </a:solidFill>
                <a:latin typeface="微软雅黑" panose="020B0503020204020204" charset="-122"/>
                <a:ea typeface="微软雅黑" panose="020B0503020204020204" charset="-122"/>
                <a:cs typeface="微软雅黑" panose="020B0503020204020204" charset="-122"/>
              </a:rPr>
              <a:t>病改善率为</a:t>
            </a:r>
            <a:r>
              <a:rPr lang="en-US" altLang="zh-CN" sz="1400" b="1" dirty="0">
                <a:solidFill>
                  <a:schemeClr val="accent4">
                    <a:lumMod val="75000"/>
                  </a:schemeClr>
                </a:solidFill>
                <a:latin typeface="微软雅黑" panose="020B0503020204020204" charset="-122"/>
                <a:ea typeface="微软雅黑" panose="020B0503020204020204" charset="-122"/>
                <a:cs typeface="微软雅黑" panose="020B0503020204020204" charset="-122"/>
              </a:rPr>
              <a:t>96.1%</a:t>
            </a:r>
            <a:r>
              <a:rPr lang="en-US" altLang="zh-CN" sz="1400" baseline="30000" dirty="0">
                <a:solidFill>
                  <a:schemeClr val="accent4">
                    <a:lumMod val="75000"/>
                  </a:schemeClr>
                </a:solidFill>
                <a:latin typeface="微软雅黑" panose="020B0503020204020204" charset="-122"/>
                <a:ea typeface="微软雅黑" panose="020B0503020204020204" charset="-122"/>
                <a:cs typeface="微软雅黑" panose="020B0503020204020204" charset="-122"/>
              </a:rPr>
              <a:t>1</a:t>
            </a:r>
            <a:r>
              <a:rPr lang="zh-CN" altLang="en-US" sz="1400" b="1" dirty="0">
                <a:solidFill>
                  <a:schemeClr val="accent4">
                    <a:lumMod val="75000"/>
                  </a:schemeClr>
                </a:solidFill>
                <a:latin typeface="微软雅黑" panose="020B0503020204020204" charset="-122"/>
                <a:ea typeface="微软雅黑" panose="020B0503020204020204" charset="-122"/>
                <a:cs typeface="微软雅黑" panose="020B0503020204020204" charset="-122"/>
              </a:rPr>
              <a:t>。</a:t>
            </a:r>
            <a:endParaRPr lang="zh-CN" altLang="en-US" sz="1400" b="1" dirty="0">
              <a:solidFill>
                <a:schemeClr val="accent4">
                  <a:lumMod val="75000"/>
                </a:schemeClr>
              </a:solidFill>
              <a:latin typeface="微软雅黑" panose="020B0503020204020204" charset="-122"/>
              <a:ea typeface="微软雅黑" panose="020B0503020204020204" charset="-122"/>
              <a:cs typeface="微软雅黑" panose="020B0503020204020204" charset="-122"/>
            </a:endParaRPr>
          </a:p>
        </p:txBody>
      </p:sp>
      <p:pic>
        <p:nvPicPr>
          <p:cNvPr id="3" name="图片 17"/>
          <p:cNvPicPr>
            <a:picLocks noChangeAspect="1"/>
          </p:cNvPicPr>
          <p:nvPr/>
        </p:nvPicPr>
        <p:blipFill>
          <a:blip r:embed="rId12"/>
          <a:stretch>
            <a:fillRect/>
          </a:stretch>
        </p:blipFill>
        <p:spPr>
          <a:xfrm>
            <a:off x="5781040" y="1720215"/>
            <a:ext cx="5690870" cy="971550"/>
          </a:xfrm>
          <a:prstGeom prst="rect">
            <a:avLst/>
          </a:prstGeom>
          <a:noFill/>
          <a:ln>
            <a:noFill/>
          </a:ln>
        </p:spPr>
      </p:pic>
      <p:sp>
        <p:nvSpPr>
          <p:cNvPr id="4" name="文本框 3"/>
          <p:cNvSpPr txBox="1"/>
          <p:nvPr/>
        </p:nvSpPr>
        <p:spPr>
          <a:xfrm>
            <a:off x="7007225" y="6169660"/>
            <a:ext cx="5080000" cy="213995"/>
          </a:xfrm>
          <a:prstGeom prst="rect">
            <a:avLst/>
          </a:prstGeom>
          <a:noFill/>
          <a:ln w="9525">
            <a:noFill/>
          </a:ln>
        </p:spPr>
        <p:txBody>
          <a:bodyPr>
            <a:spAutoFit/>
          </a:bodyPr>
          <a:p>
            <a:pPr indent="0"/>
            <a:r>
              <a:rPr lang="en-US" sz="800" b="0">
                <a:latin typeface="微软雅黑" panose="020B0503020204020204" charset="-122"/>
                <a:ea typeface="微软雅黑" panose="020B0503020204020204" charset="-122"/>
                <a:cs typeface="微软雅黑" panose="020B0503020204020204" charset="-122"/>
              </a:rPr>
              <a:t>1.</a:t>
            </a:r>
            <a:r>
              <a:rPr lang="zh-CN" sz="800" b="0">
                <a:latin typeface="微软雅黑" panose="020B0503020204020204" charset="-122"/>
                <a:ea typeface="微软雅黑" panose="020B0503020204020204" charset="-122"/>
                <a:cs typeface="微软雅黑" panose="020B0503020204020204" charset="-122"/>
              </a:rPr>
              <a:t>フルドロコルチゾン酢酸エステル錠 </a:t>
            </a:r>
            <a:r>
              <a:rPr lang="en-US" sz="800" b="0">
                <a:latin typeface="微软雅黑" panose="020B0503020204020204" charset="-122"/>
                <a:ea typeface="微软雅黑" panose="020B0503020204020204" charset="-122"/>
                <a:cs typeface="微软雅黑" panose="020B0503020204020204" charset="-122"/>
              </a:rPr>
              <a:t>(</a:t>
            </a:r>
            <a:r>
              <a:rPr lang="zh-CN" sz="800" b="0">
                <a:latin typeface="微软雅黑" panose="020B0503020204020204" charset="-122"/>
                <a:ea typeface="微软雅黑" panose="020B0503020204020204" charset="-122"/>
                <a:cs typeface="微软雅黑" panose="020B0503020204020204" charset="-122"/>
              </a:rPr>
              <a:t>生产商：アスペンジャパン株式会社</a:t>
            </a:r>
            <a:r>
              <a:rPr lang="en-US" sz="800" b="0">
                <a:latin typeface="微软雅黑" panose="020B0503020204020204" charset="-122"/>
                <a:ea typeface="微软雅黑" panose="020B0503020204020204" charset="-122"/>
                <a:cs typeface="微软雅黑" panose="020B0503020204020204" charset="-122"/>
              </a:rPr>
              <a:t>)</a:t>
            </a:r>
            <a:r>
              <a:rPr lang="zh-CN" sz="800" b="0">
                <a:latin typeface="微软雅黑" panose="020B0503020204020204" charset="-122"/>
                <a:ea typeface="微软雅黑" panose="020B0503020204020204" charset="-122"/>
                <a:cs typeface="微软雅黑" panose="020B0503020204020204" charset="-122"/>
              </a:rPr>
              <a:t>说明书（</a:t>
            </a:r>
            <a:r>
              <a:rPr lang="en-US" sz="800" b="0">
                <a:latin typeface="微软雅黑" panose="020B0503020204020204" charset="-122"/>
                <a:ea typeface="微软雅黑" panose="020B0503020204020204" charset="-122"/>
                <a:cs typeface="微软雅黑" panose="020B0503020204020204" charset="-122"/>
              </a:rPr>
              <a:t>pmda.go.jp</a:t>
            </a:r>
            <a:r>
              <a:rPr lang="zh-CN" sz="800" b="0">
                <a:latin typeface="微软雅黑" panose="020B0503020204020204" charset="-122"/>
                <a:ea typeface="微软雅黑" panose="020B0503020204020204" charset="-122"/>
                <a:cs typeface="微软雅黑" panose="020B0503020204020204" charset="-122"/>
              </a:rPr>
              <a:t>）</a:t>
            </a:r>
            <a:r>
              <a:rPr lang="en-US" sz="800" b="0">
                <a:latin typeface="微软雅黑" panose="020B0503020204020204" charset="-122"/>
                <a:ea typeface="微软雅黑" panose="020B0503020204020204" charset="-122"/>
                <a:cs typeface="微软雅黑" panose="020B0503020204020204" charset="-122"/>
              </a:rPr>
              <a:t>.</a:t>
            </a:r>
            <a:endParaRPr lang="en-US" altLang="en-US" sz="800" b="0">
              <a:latin typeface="微软雅黑" panose="020B0503020204020204" charset="-122"/>
              <a:ea typeface="微软雅黑" panose="020B0503020204020204" charset="-122"/>
              <a:cs typeface="微软雅黑" panose="020B0503020204020204" charset="-122"/>
            </a:endParaRPr>
          </a:p>
        </p:txBody>
      </p:sp>
      <p:sp>
        <p:nvSpPr>
          <p:cNvPr id="12" name="标题 12"/>
          <p:cNvSpPr>
            <a:spLocks noGrp="1"/>
          </p:cNvSpPr>
          <p:nvPr>
            <p:custDataLst>
              <p:tags r:id="rId13"/>
            </p:custDataLst>
          </p:nvPr>
        </p:nvSpPr>
        <p:spPr>
          <a:xfrm>
            <a:off x="-635" y="371475"/>
            <a:ext cx="12193270" cy="7004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有效性：醋酸氟氢可的松片有效改善</a:t>
            </a:r>
            <a:r>
              <a:rPr lang="en-US" altLang="zh-CN" sz="2000" b="1" dirty="0">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CAH</a:t>
            </a:r>
            <a:r>
              <a:rPr lang="zh-CN" altLang="en-US" sz="2000" b="1" dirty="0">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2000" b="1" dirty="0">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Addison</a:t>
            </a:r>
            <a:r>
              <a:rPr lang="zh-CN" altLang="en-US" sz="2000" b="1" dirty="0">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病</a:t>
            </a:r>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，生物等效性试验结果显示本品生物等效</a:t>
            </a:r>
            <a:endPar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endParaRPr>
          </a:p>
          <a:p>
            <a:pPr algn="l"/>
            <a:endParaRPr lang="zh-CN" altLang="en-US" sz="2000" b="1" dirty="0">
              <a:solidFill>
                <a:schemeClr val="accent4">
                  <a:lumMod val="75000"/>
                </a:schemeClr>
              </a:solidFill>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12"/>
          <p:cNvSpPr/>
          <p:nvPr/>
        </p:nvSpPr>
        <p:spPr>
          <a:xfrm>
            <a:off x="3202940" y="1300480"/>
            <a:ext cx="8796655" cy="859155"/>
          </a:xfrm>
          <a:prstGeom prst="rect">
            <a:avLst/>
          </a:prstGeom>
        </p:spPr>
        <p:txBody>
          <a:bodyPr wrap="square">
            <a:noAutofit/>
          </a:bodyPr>
          <a:p>
            <a:pPr indent="0">
              <a:lnSpc>
                <a:spcPct val="150000"/>
              </a:lnSpc>
              <a:buFont typeface="Wingdings" panose="05000000000000000000" charset="0"/>
              <a:buNone/>
            </a:pPr>
            <a:r>
              <a:rPr lang="zh-CN" altLang="en-US" sz="1400">
                <a:latin typeface="微软雅黑" panose="020B0503020204020204" charset="-122"/>
                <a:ea typeface="微软雅黑" panose="020B0503020204020204" charset="-122"/>
                <a:cs typeface="微软雅黑" panose="020B0503020204020204" charset="-122"/>
                <a:sym typeface="+mn-ea"/>
              </a:rPr>
              <a:t>推荐内容：</a:t>
            </a:r>
            <a:r>
              <a:rPr sz="1400">
                <a:latin typeface="微软雅黑" panose="020B0503020204020204" charset="-122"/>
                <a:ea typeface="微软雅黑" panose="020B0503020204020204" charset="-122"/>
                <a:cs typeface="微软雅黑" panose="020B0503020204020204" charset="-122"/>
                <a:sym typeface="+mn-ea"/>
              </a:rPr>
              <a:t>“我们建议对21-OHD的</a:t>
            </a:r>
            <a:r>
              <a:rPr lang="zh-CN" sz="1400">
                <a:latin typeface="微软雅黑" panose="020B0503020204020204" charset="-122"/>
                <a:ea typeface="微软雅黑" panose="020B0503020204020204" charset="-122"/>
                <a:cs typeface="微软雅黑" panose="020B0503020204020204" charset="-122"/>
                <a:sym typeface="+mn-ea"/>
              </a:rPr>
              <a:t>失盐型</a:t>
            </a:r>
            <a:r>
              <a:rPr sz="1400">
                <a:latin typeface="微软雅黑" panose="020B0503020204020204" charset="-122"/>
                <a:ea typeface="微软雅黑" panose="020B0503020204020204" charset="-122"/>
                <a:cs typeface="微软雅黑" panose="020B0503020204020204" charset="-122"/>
                <a:sym typeface="+mn-ea"/>
              </a:rPr>
              <a:t>新生儿、婴儿和儿童给予</a:t>
            </a:r>
            <a:r>
              <a:rPr sz="14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氟氢可的松</a:t>
            </a:r>
            <a:r>
              <a:rPr sz="1400">
                <a:latin typeface="微软雅黑" panose="020B0503020204020204" charset="-122"/>
                <a:ea typeface="微软雅黑" panose="020B0503020204020204" charset="-122"/>
                <a:cs typeface="微软雅黑" panose="020B0503020204020204" charset="-122"/>
                <a:sym typeface="+mn-ea"/>
              </a:rPr>
              <a:t>（FC）和氯化钠。”</a:t>
            </a:r>
            <a:endParaRPr sz="1400">
              <a:latin typeface="微软雅黑" panose="020B0503020204020204" charset="-122"/>
              <a:ea typeface="微软雅黑" panose="020B0503020204020204" charset="-122"/>
              <a:cs typeface="微软雅黑" panose="020B0503020204020204" charset="-122"/>
              <a:sym typeface="+mn-ea"/>
            </a:endParaRPr>
          </a:p>
          <a:p>
            <a:pPr indent="0">
              <a:lnSpc>
                <a:spcPct val="150000"/>
              </a:lnSpc>
              <a:buFont typeface="Wingdings" panose="05000000000000000000" charset="0"/>
              <a:buNone/>
            </a:pPr>
            <a:r>
              <a:rPr sz="14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（强推荐，高证据级别）</a:t>
            </a:r>
            <a:endParaRPr lang="zh-CN" sz="14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438150" y="1386205"/>
            <a:ext cx="2103755" cy="840105"/>
          </a:xfrm>
          <a:prstGeom prst="rect">
            <a:avLst/>
          </a:prstGeom>
          <a:noFill/>
          <a:ln>
            <a:noFill/>
          </a:ln>
        </p:spPr>
        <p:txBody>
          <a:bodyPr wrap="square" rtlCol="0">
            <a:noAutofit/>
          </a:bodyPr>
          <a:p>
            <a:pPr algn="ctr"/>
            <a:r>
              <a:rPr sz="1400" b="1">
                <a:latin typeface="微软雅黑" panose="020B0503020204020204" charset="-122"/>
                <a:ea typeface="微软雅黑" panose="020B0503020204020204" charset="-122"/>
                <a:cs typeface="微软雅黑" panose="020B0503020204020204" charset="-122"/>
                <a:sym typeface="+mn-ea"/>
              </a:rPr>
              <a:t>日本《21-羟化酶缺乏症诊疗临床指南（2021 年修订版）》</a:t>
            </a:r>
            <a:endParaRPr sz="1400" b="1">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438150" y="2543175"/>
            <a:ext cx="2190115" cy="641350"/>
          </a:xfrm>
          <a:prstGeom prst="rect">
            <a:avLst/>
          </a:prstGeom>
          <a:noFill/>
          <a:ln>
            <a:noFill/>
          </a:ln>
        </p:spPr>
        <p:txBody>
          <a:bodyPr wrap="square" rtlCol="0">
            <a:noAutofit/>
          </a:bodyPr>
          <a:p>
            <a:pPr algn="ctr"/>
            <a:r>
              <a:rPr sz="1400" b="1">
                <a:latin typeface="微软雅黑" panose="020B0503020204020204" charset="-122"/>
                <a:ea typeface="微软雅黑" panose="020B0503020204020204" charset="-122"/>
                <a:cs typeface="微软雅黑" panose="020B0503020204020204" charset="-122"/>
                <a:sym typeface="+mn-ea"/>
              </a:rPr>
              <a:t>美国《指南评价：2018年先天性肾上腺皮质增生症临床实践指南》</a:t>
            </a:r>
            <a:endParaRPr lang="zh-CN" altLang="en-US" sz="1400" b="1">
              <a:latin typeface="微软雅黑" panose="020B0503020204020204" charset="-122"/>
              <a:ea typeface="微软雅黑" panose="020B0503020204020204" charset="-122"/>
            </a:endParaRPr>
          </a:p>
        </p:txBody>
      </p:sp>
      <p:sp>
        <p:nvSpPr>
          <p:cNvPr id="10" name="矩形 9"/>
          <p:cNvSpPr/>
          <p:nvPr/>
        </p:nvSpPr>
        <p:spPr>
          <a:xfrm>
            <a:off x="3161030" y="2465070"/>
            <a:ext cx="8864600" cy="558165"/>
          </a:xfrm>
          <a:prstGeom prst="rect">
            <a:avLst/>
          </a:prstGeom>
        </p:spPr>
        <p:txBody>
          <a:bodyPr wrap="square">
            <a:noAutofit/>
          </a:bodyPr>
          <a:p>
            <a:pPr indent="0" fontAlgn="auto">
              <a:lnSpc>
                <a:spcPct val="200000"/>
              </a:lnSpc>
            </a:pPr>
            <a:r>
              <a:rPr lang="zh-CN" altLang="en-US" sz="1400">
                <a:latin typeface="微软雅黑" panose="020B0503020204020204" charset="-122"/>
                <a:ea typeface="微软雅黑" panose="020B0503020204020204" charset="-122"/>
                <a:cs typeface="微软雅黑" panose="020B0503020204020204" charset="-122"/>
                <a:sym typeface="+mn-ea"/>
              </a:rPr>
              <a:t>推荐内容：</a:t>
            </a:r>
            <a:r>
              <a:rPr lang="en-US" sz="1400">
                <a:latin typeface="微软雅黑" panose="020B0503020204020204" charset="-122"/>
                <a:ea typeface="微软雅黑" panose="020B0503020204020204" charset="-122"/>
                <a:cs typeface="微软雅黑" panose="020B0503020204020204" charset="-122"/>
                <a:sym typeface="+mn-ea"/>
              </a:rPr>
              <a:t>”</a:t>
            </a:r>
            <a:r>
              <a:rPr sz="1400">
                <a:latin typeface="微软雅黑" panose="020B0503020204020204" charset="-122"/>
                <a:ea typeface="微软雅黑" panose="020B0503020204020204" charset="-122"/>
                <a:cs typeface="微软雅黑" panose="020B0503020204020204" charset="-122"/>
                <a:sym typeface="+mn-ea"/>
              </a:rPr>
              <a:t>对于</a:t>
            </a:r>
            <a:r>
              <a:rPr lang="en-US" sz="1400">
                <a:latin typeface="微软雅黑" panose="020B0503020204020204" charset="-122"/>
                <a:ea typeface="微软雅黑" panose="020B0503020204020204" charset="-122"/>
                <a:cs typeface="微软雅黑" panose="020B0503020204020204" charset="-122"/>
                <a:sym typeface="+mn-ea"/>
              </a:rPr>
              <a:t>‘</a:t>
            </a:r>
            <a:r>
              <a:rPr lang="zh-CN" altLang="en-US" sz="1400">
                <a:latin typeface="微软雅黑" panose="020B0503020204020204" charset="-122"/>
                <a:ea typeface="微软雅黑" panose="020B0503020204020204" charset="-122"/>
                <a:cs typeface="微软雅黑" panose="020B0503020204020204" charset="-122"/>
                <a:sym typeface="+mn-ea"/>
              </a:rPr>
              <a:t>失盐型</a:t>
            </a:r>
            <a:r>
              <a:rPr lang="en-US" sz="1400">
                <a:latin typeface="微软雅黑" panose="020B0503020204020204" charset="-122"/>
                <a:ea typeface="微软雅黑" panose="020B0503020204020204" charset="-122"/>
                <a:cs typeface="微软雅黑" panose="020B0503020204020204" charset="-122"/>
                <a:sym typeface="+mn-ea"/>
              </a:rPr>
              <a:t>’</a:t>
            </a:r>
            <a:r>
              <a:rPr sz="1400">
                <a:latin typeface="微软雅黑" panose="020B0503020204020204" charset="-122"/>
                <a:ea typeface="微软雅黑" panose="020B0503020204020204" charset="-122"/>
                <a:cs typeface="微软雅黑" panose="020B0503020204020204" charset="-122"/>
                <a:sym typeface="+mn-ea"/>
              </a:rPr>
              <a:t>CAH，应口服</a:t>
            </a:r>
            <a:r>
              <a:rPr sz="14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氟氢可的松</a:t>
            </a:r>
            <a:r>
              <a:rPr sz="1400">
                <a:latin typeface="微软雅黑" panose="020B0503020204020204" charset="-122"/>
                <a:ea typeface="微软雅黑" panose="020B0503020204020204" charset="-122"/>
                <a:cs typeface="微软雅黑" panose="020B0503020204020204" charset="-122"/>
                <a:sym typeface="+mn-ea"/>
              </a:rPr>
              <a:t>和氯化钠。</a:t>
            </a:r>
            <a:r>
              <a:rPr lang="en-US" sz="1400">
                <a:latin typeface="微软雅黑" panose="020B0503020204020204" charset="-122"/>
                <a:ea typeface="微软雅黑" panose="020B0503020204020204" charset="-122"/>
                <a:cs typeface="微软雅黑" panose="020B0503020204020204" charset="-122"/>
                <a:sym typeface="+mn-ea"/>
              </a:rPr>
              <a:t>”</a:t>
            </a:r>
            <a:endParaRPr lang="zh-CN" sz="1400">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438785" y="3780155"/>
            <a:ext cx="2266950" cy="660400"/>
          </a:xfrm>
          <a:prstGeom prst="rect">
            <a:avLst/>
          </a:prstGeom>
          <a:noFill/>
          <a:ln>
            <a:noFill/>
          </a:ln>
        </p:spPr>
        <p:txBody>
          <a:bodyPr wrap="square" rtlCol="0">
            <a:noAutofit/>
          </a:bodyPr>
          <a:p>
            <a:pPr indent="0" algn="ctr" fontAlgn="auto">
              <a:lnSpc>
                <a:spcPct val="100000"/>
              </a:lnSpc>
            </a:pPr>
            <a:r>
              <a:rPr sz="1400" b="1">
                <a:latin typeface="微软雅黑" panose="020B0503020204020204" charset="-122"/>
                <a:ea typeface="微软雅黑" panose="020B0503020204020204" charset="-122"/>
                <a:cs typeface="微软雅黑" panose="020B0503020204020204" charset="-122"/>
                <a:sym typeface="+mn-ea"/>
              </a:rPr>
              <a:t>美国《类固醇21-羟化酶缺乏症所致的先天性肾上腺皮质增生：内分泌学会临床实践指南》</a:t>
            </a:r>
            <a:endParaRPr sz="1400" b="1">
              <a:latin typeface="微软雅黑" panose="020B0503020204020204" charset="-122"/>
              <a:ea typeface="微软雅黑" panose="020B0503020204020204" charset="-122"/>
            </a:endParaRPr>
          </a:p>
        </p:txBody>
      </p:sp>
      <p:sp>
        <p:nvSpPr>
          <p:cNvPr id="12" name="矩形 11"/>
          <p:cNvSpPr/>
          <p:nvPr/>
        </p:nvSpPr>
        <p:spPr>
          <a:xfrm>
            <a:off x="3203575" y="3444240"/>
            <a:ext cx="8864600" cy="1412875"/>
          </a:xfrm>
          <a:prstGeom prst="rect">
            <a:avLst/>
          </a:prstGeom>
        </p:spPr>
        <p:txBody>
          <a:bodyPr wrap="square">
            <a:noAutofit/>
          </a:bodyPr>
          <a:p>
            <a:pPr indent="0" fontAlgn="auto">
              <a:lnSpc>
                <a:spcPct val="200000"/>
              </a:lnSpc>
            </a:pPr>
            <a:r>
              <a:rPr lang="zh-CN" altLang="en-US" sz="1400">
                <a:latin typeface="微软雅黑" panose="020B0503020204020204" charset="-122"/>
                <a:ea typeface="微软雅黑" panose="020B0503020204020204" charset="-122"/>
                <a:cs typeface="微软雅黑" panose="020B0503020204020204" charset="-122"/>
                <a:sym typeface="+mn-ea"/>
              </a:rPr>
              <a:t>推荐内容：</a:t>
            </a:r>
            <a:r>
              <a:rPr sz="1400">
                <a:latin typeface="微软雅黑" panose="020B0503020204020204" charset="-122"/>
                <a:ea typeface="微软雅黑" panose="020B0503020204020204" charset="-122"/>
                <a:cs typeface="微软雅黑" panose="020B0503020204020204" charset="-122"/>
                <a:sym typeface="+mn-ea"/>
              </a:rPr>
              <a:t>“在新生儿和婴儿早期，推荐在治疗方案中使用</a:t>
            </a:r>
            <a:r>
              <a:rPr sz="14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氟氢可的松</a:t>
            </a:r>
            <a:r>
              <a:rPr sz="1400">
                <a:latin typeface="微软雅黑" panose="020B0503020204020204" charset="-122"/>
                <a:ea typeface="微软雅黑" panose="020B0503020204020204" charset="-122"/>
                <a:cs typeface="微软雅黑" panose="020B0503020204020204" charset="-122"/>
                <a:sym typeface="+mn-ea"/>
              </a:rPr>
              <a:t>和氯化钠补充剂。 </a:t>
            </a:r>
            <a:endParaRPr sz="1400">
              <a:latin typeface="微软雅黑" panose="020B0503020204020204" charset="-122"/>
              <a:ea typeface="微软雅黑" panose="020B0503020204020204" charset="-122"/>
              <a:cs typeface="微软雅黑" panose="020B0503020204020204" charset="-122"/>
              <a:sym typeface="+mn-ea"/>
            </a:endParaRPr>
          </a:p>
          <a:p>
            <a:pPr indent="0" fontAlgn="auto">
              <a:lnSpc>
                <a:spcPct val="200000"/>
              </a:lnSpc>
            </a:pPr>
            <a:r>
              <a:rPr sz="1400">
                <a:latin typeface="微软雅黑" panose="020B0503020204020204" charset="-122"/>
                <a:ea typeface="微软雅黑" panose="020B0503020204020204" charset="-122"/>
                <a:cs typeface="微软雅黑" panose="020B0503020204020204" charset="-122"/>
                <a:sym typeface="+mn-ea"/>
              </a:rPr>
              <a:t>对于患有经典 CAH 的成人，如有临床指征，推荐每日使用氢化可的松和/或长效糖皮质激素联合</a:t>
            </a:r>
            <a:r>
              <a:rPr sz="14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盐皮质激素</a:t>
            </a:r>
            <a:r>
              <a:rPr sz="1400">
                <a:latin typeface="微软雅黑" panose="020B0503020204020204" charset="-122"/>
                <a:ea typeface="微软雅黑" panose="020B0503020204020204" charset="-122"/>
                <a:cs typeface="微软雅黑" panose="020B0503020204020204" charset="-122"/>
                <a:sym typeface="+mn-ea"/>
              </a:rPr>
              <a:t>。”</a:t>
            </a:r>
            <a:r>
              <a:rPr sz="14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（强</a:t>
            </a:r>
            <a:r>
              <a:rPr lang="zh-CN" sz="14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推荐</a:t>
            </a:r>
            <a:r>
              <a:rPr sz="14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a:t>
            </a:r>
            <a:endParaRPr lang="zh-CN" sz="1400">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nvSpPr>
        <p:spPr>
          <a:xfrm>
            <a:off x="438150" y="5159375"/>
            <a:ext cx="2190115" cy="774065"/>
          </a:xfrm>
          <a:prstGeom prst="rect">
            <a:avLst/>
          </a:prstGeom>
          <a:noFill/>
          <a:ln>
            <a:noFill/>
          </a:ln>
        </p:spPr>
        <p:txBody>
          <a:bodyPr wrap="square" rtlCol="0">
            <a:noAutofit/>
          </a:bodyPr>
          <a:p>
            <a:pPr indent="0" algn="ctr" fontAlgn="auto">
              <a:lnSpc>
                <a:spcPct val="100000"/>
              </a:lnSpc>
            </a:pPr>
            <a:r>
              <a:rPr lang="en-US" altLang="zh-CN" sz="1600" b="1">
                <a:latin typeface="微软雅黑" panose="020B0503020204020204" charset="-122"/>
                <a:ea typeface="微软雅黑" panose="020B0503020204020204" charset="-122"/>
              </a:rPr>
              <a:t> </a:t>
            </a:r>
            <a:r>
              <a:rPr lang="zh-CN" altLang="en-US" sz="1400" b="1">
                <a:latin typeface="微软雅黑" panose="020B0503020204020204" charset="-122"/>
                <a:ea typeface="微软雅黑" panose="020B0503020204020204" charset="-122"/>
                <a:cs typeface="微软雅黑" panose="020B0503020204020204" charset="-122"/>
                <a:sym typeface="+mn-ea"/>
              </a:rPr>
              <a:t>《先天性肾上腺皮质增生症2 1一羟化酶缺陷诊治共识》</a:t>
            </a:r>
            <a:r>
              <a:rPr lang="en-US" altLang="zh-CN" sz="1400" b="1">
                <a:latin typeface="微软雅黑" panose="020B0503020204020204" charset="-122"/>
                <a:ea typeface="微软雅黑" panose="020B0503020204020204" charset="-122"/>
                <a:cs typeface="微软雅黑" panose="020B0503020204020204" charset="-122"/>
                <a:sym typeface="+mn-ea"/>
              </a:rPr>
              <a:t>2016</a:t>
            </a:r>
            <a:r>
              <a:rPr lang="zh-CN" altLang="en-US" sz="1400" b="1">
                <a:latin typeface="微软雅黑" panose="020B0503020204020204" charset="-122"/>
                <a:ea typeface="微软雅黑" panose="020B0503020204020204" charset="-122"/>
                <a:cs typeface="微软雅黑" panose="020B0503020204020204" charset="-122"/>
                <a:sym typeface="+mn-ea"/>
              </a:rPr>
              <a:t>年</a:t>
            </a:r>
            <a:endParaRPr sz="1400" b="1">
              <a:latin typeface="微软雅黑" panose="020B0503020204020204" charset="-122"/>
              <a:ea typeface="微软雅黑" panose="020B0503020204020204" charset="-122"/>
            </a:endParaRPr>
          </a:p>
        </p:txBody>
      </p:sp>
      <p:sp>
        <p:nvSpPr>
          <p:cNvPr id="15" name="矩形 14"/>
          <p:cNvSpPr/>
          <p:nvPr/>
        </p:nvSpPr>
        <p:spPr>
          <a:xfrm>
            <a:off x="3202940" y="4991735"/>
            <a:ext cx="8796655" cy="1281430"/>
          </a:xfrm>
          <a:prstGeom prst="rect">
            <a:avLst/>
          </a:prstGeom>
        </p:spPr>
        <p:txBody>
          <a:bodyPr wrap="square">
            <a:noAutofit/>
          </a:bodyPr>
          <a:p>
            <a:pPr indent="0" fontAlgn="auto">
              <a:lnSpc>
                <a:spcPct val="200000"/>
              </a:lnSpc>
            </a:pPr>
            <a:r>
              <a:rPr lang="zh-CN" altLang="en-US" sz="1400">
                <a:latin typeface="微软雅黑" panose="020B0503020204020204" charset="-122"/>
                <a:ea typeface="微软雅黑" panose="020B0503020204020204" charset="-122"/>
                <a:cs typeface="微软雅黑" panose="020B0503020204020204" charset="-122"/>
                <a:sym typeface="+mn-ea"/>
              </a:rPr>
              <a:t>推荐内容：</a:t>
            </a:r>
            <a:r>
              <a:rPr lang="en-US" altLang="zh-CN" sz="1400">
                <a:latin typeface="微软雅黑" panose="020B0503020204020204" charset="-122"/>
                <a:ea typeface="微软雅黑" panose="020B0503020204020204" charset="-122"/>
                <a:cs typeface="微软雅黑" panose="020B0503020204020204" charset="-122"/>
                <a:sym typeface="+mn-ea"/>
              </a:rPr>
              <a:t>”</a:t>
            </a:r>
            <a:r>
              <a:rPr lang="zh-CN" altLang="en-US" sz="1400">
                <a:latin typeface="微软雅黑" panose="020B0503020204020204" charset="-122"/>
                <a:ea typeface="微软雅黑" panose="020B0503020204020204" charset="-122"/>
                <a:cs typeface="微软雅黑" panose="020B0503020204020204" charset="-122"/>
                <a:sym typeface="+mn-ea"/>
              </a:rPr>
              <a:t>目前应用于儿童和青春期替代治疗的皮质醇制剂包括了属糖皮质激素的氢化可的松 (hydrocortisone，HC)和属</a:t>
            </a:r>
            <a:r>
              <a:rPr lang="zh-CN" altLang="en-US" sz="14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盐皮质激素的9</a:t>
            </a:r>
            <a:r>
              <a:rPr lang="en-US" altLang="zh-CN" sz="14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-α</a:t>
            </a:r>
            <a:r>
              <a:rPr lang="zh-CN" altLang="en-US" sz="14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氟氢可的松</a:t>
            </a:r>
            <a:r>
              <a:rPr lang="zh-CN" altLang="en-US" sz="1400">
                <a:latin typeface="微软雅黑" panose="020B0503020204020204" charset="-122"/>
                <a:ea typeface="微软雅黑" panose="020B0503020204020204" charset="-122"/>
                <a:cs typeface="微软雅黑" panose="020B0503020204020204" charset="-122"/>
                <a:sym typeface="+mn-ea"/>
              </a:rPr>
              <a:t>(flurinef，FC)。氢化可的松是基本和终生的替代治疗，</a:t>
            </a:r>
            <a:r>
              <a:rPr lang="zh-CN" altLang="en-US" sz="14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失盐型需联合FC</a:t>
            </a:r>
            <a:r>
              <a:rPr lang="zh-CN" altLang="en-US" sz="1400">
                <a:latin typeface="微软雅黑" panose="020B0503020204020204" charset="-122"/>
                <a:ea typeface="微软雅黑" panose="020B0503020204020204" charset="-122"/>
                <a:cs typeface="微软雅黑" panose="020B0503020204020204" charset="-122"/>
                <a:sym typeface="+mn-ea"/>
              </a:rPr>
              <a:t>。</a:t>
            </a:r>
            <a:r>
              <a:rPr lang="en-US" altLang="zh-CN" sz="1400">
                <a:latin typeface="微软雅黑" panose="020B0503020204020204" charset="-122"/>
                <a:ea typeface="微软雅黑" panose="020B0503020204020204" charset="-122"/>
                <a:cs typeface="微软雅黑" panose="020B0503020204020204" charset="-122"/>
                <a:sym typeface="+mn-ea"/>
              </a:rPr>
              <a:t>”</a:t>
            </a:r>
            <a:endParaRPr lang="zh-CN" sz="1400">
              <a:latin typeface="微软雅黑" panose="020B0503020204020204" charset="-122"/>
              <a:ea typeface="微软雅黑" panose="020B0503020204020204" charset="-122"/>
              <a:cs typeface="微软雅黑" panose="020B0503020204020204" charset="-122"/>
              <a:sym typeface="+mn-ea"/>
            </a:endParaRPr>
          </a:p>
        </p:txBody>
      </p:sp>
      <p:cxnSp>
        <p:nvCxnSpPr>
          <p:cNvPr id="19" name="直接连接符 18"/>
          <p:cNvCxnSpPr/>
          <p:nvPr/>
        </p:nvCxnSpPr>
        <p:spPr>
          <a:xfrm>
            <a:off x="-18415" y="2312670"/>
            <a:ext cx="12210415" cy="0"/>
          </a:xfrm>
          <a:prstGeom prst="line">
            <a:avLst/>
          </a:prstGeom>
          <a:ln w="28575" cmpd="sng">
            <a:solidFill>
              <a:schemeClr val="accent4">
                <a:lumMod val="75000"/>
              </a:schemeClr>
            </a:solidFill>
            <a:prstDash val="sysDot"/>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0" y="3352800"/>
            <a:ext cx="12210415" cy="0"/>
          </a:xfrm>
          <a:prstGeom prst="line">
            <a:avLst/>
          </a:prstGeom>
          <a:ln w="28575" cmpd="sng">
            <a:solidFill>
              <a:schemeClr val="accent4">
                <a:lumMod val="75000"/>
              </a:schemeClr>
            </a:solidFill>
            <a:prstDash val="sysDot"/>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5080" y="4962525"/>
            <a:ext cx="12210415" cy="0"/>
          </a:xfrm>
          <a:prstGeom prst="line">
            <a:avLst/>
          </a:prstGeom>
          <a:ln w="28575" cmpd="sng">
            <a:solidFill>
              <a:schemeClr val="accent4">
                <a:lumMod val="75000"/>
              </a:schemeClr>
            </a:solidFill>
            <a:prstDash val="sysDot"/>
          </a:ln>
        </p:spPr>
        <p:style>
          <a:lnRef idx="2">
            <a:schemeClr val="accent1"/>
          </a:lnRef>
          <a:fillRef idx="0">
            <a:srgbClr val="FFFFFF"/>
          </a:fillRef>
          <a:effectRef idx="0">
            <a:srgbClr val="FFFFFF"/>
          </a:effectRef>
          <a:fontRef idx="minor">
            <a:schemeClr val="tx1"/>
          </a:fontRef>
        </p:style>
      </p:cxnSp>
      <p:sp>
        <p:nvSpPr>
          <p:cNvPr id="5" name="标题 12"/>
          <p:cNvSpPr>
            <a:spLocks noGrp="1"/>
          </p:cNvSpPr>
          <p:nvPr>
            <p:custDataLst>
              <p:tags r:id="rId1"/>
            </p:custDataLst>
          </p:nvPr>
        </p:nvSpPr>
        <p:spPr>
          <a:xfrm>
            <a:off x="-635" y="371475"/>
            <a:ext cx="12193270" cy="7004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有效性：</a:t>
            </a:r>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氟氢可的松是国内</a:t>
            </a:r>
            <a:r>
              <a:rPr lang="en-US" altLang="zh-CN" sz="2000" b="1" dirty="0">
                <a:solidFill>
                  <a:schemeClr val="accent4">
                    <a:lumMod val="75000"/>
                  </a:schemeClr>
                </a:solidFill>
                <a:latin typeface="微软雅黑" panose="020B0503020204020204" charset="-122"/>
                <a:ea typeface="微软雅黑" panose="020B0503020204020204" charset="-122"/>
                <a:cs typeface="+mn-cs"/>
                <a:sym typeface="+mn-ea"/>
              </a:rPr>
              <a:t>外指南</a:t>
            </a:r>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共识</a:t>
            </a:r>
            <a:r>
              <a:rPr lang="en-US" altLang="zh-CN" sz="2000" b="1" dirty="0">
                <a:solidFill>
                  <a:schemeClr val="accent4">
                    <a:lumMod val="75000"/>
                  </a:schemeClr>
                </a:solidFill>
                <a:latin typeface="微软雅黑" panose="020B0503020204020204" charset="-122"/>
                <a:ea typeface="微软雅黑" panose="020B0503020204020204" charset="-122"/>
                <a:cs typeface="+mn-cs"/>
                <a:sym typeface="+mn-ea"/>
              </a:rPr>
              <a:t>一致推荐</a:t>
            </a:r>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治疗失盐型</a:t>
            </a:r>
            <a:r>
              <a:rPr lang="en-US" altLang="zh-CN" sz="2000" b="1" dirty="0">
                <a:solidFill>
                  <a:schemeClr val="accent4">
                    <a:lumMod val="75000"/>
                  </a:schemeClr>
                </a:solidFill>
                <a:latin typeface="微软雅黑" panose="020B0503020204020204" charset="-122"/>
                <a:ea typeface="微软雅黑" panose="020B0503020204020204" charset="-122"/>
                <a:cs typeface="+mn-cs"/>
                <a:sym typeface="+mn-ea"/>
              </a:rPr>
              <a:t>CAH</a:t>
            </a:r>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的药物</a:t>
            </a:r>
            <a:endPar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endParaRPr>
          </a:p>
          <a:p>
            <a:pPr algn="l"/>
            <a:r>
              <a:rPr lang="en-US" altLang="zh-CN" sz="2000" b="1" dirty="0">
                <a:solidFill>
                  <a:schemeClr val="accent4">
                    <a:lumMod val="75000"/>
                  </a:schemeClr>
                </a:solidFill>
                <a:latin typeface="微软雅黑" panose="020B0503020204020204" charset="-122"/>
                <a:ea typeface="微软雅黑" panose="020B0503020204020204" charset="-122"/>
                <a:cs typeface="+mn-cs"/>
                <a:sym typeface="+mn-ea"/>
              </a:rPr>
              <a:t> </a:t>
            </a:r>
            <a:endParaRPr lang="zh-CN" altLang="en-US" sz="2000" b="1" dirty="0">
              <a:solidFill>
                <a:schemeClr val="accent4">
                  <a:lumMod val="75000"/>
                </a:schemeClr>
              </a:solidFill>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12"/>
          <p:cNvSpPr/>
          <p:nvPr/>
        </p:nvSpPr>
        <p:spPr>
          <a:xfrm>
            <a:off x="266065" y="1109345"/>
            <a:ext cx="7084695" cy="2846070"/>
          </a:xfrm>
          <a:prstGeom prst="rect">
            <a:avLst/>
          </a:prstGeom>
        </p:spPr>
        <p:txBody>
          <a:bodyPr wrap="square">
            <a:spAutoFit/>
          </a:bodyPr>
          <a:p>
            <a:pPr indent="0" fontAlgn="auto">
              <a:lnSpc>
                <a:spcPct val="200000"/>
              </a:lnSpc>
              <a:buFont typeface="Wingdings" panose="05000000000000000000" charset="0"/>
              <a:buNone/>
            </a:pPr>
            <a:r>
              <a:rPr lang="zh-CN" altLang="en-US" sz="1600" b="1" kern="0" dirty="0" smtClean="0">
                <a:solidFill>
                  <a:schemeClr val="tx1"/>
                </a:solidFill>
                <a:latin typeface="微软雅黑" panose="020B0503020204020204" charset="-122"/>
                <a:ea typeface="微软雅黑" panose="020B0503020204020204" charset="-122"/>
              </a:rPr>
              <a:t>创新程度：</a:t>
            </a:r>
            <a:r>
              <a:rPr lang="zh-CN" altLang="en-US" sz="1600" b="1" kern="0" dirty="0" smtClean="0">
                <a:latin typeface="微软雅黑" panose="020B0503020204020204" charset="-122"/>
                <a:ea typeface="微软雅黑" panose="020B0503020204020204" charset="-122"/>
                <a:sym typeface="+mn-ea"/>
              </a:rPr>
              <a:t>国内首家，填补目录空白，鼓励研发儿童药品</a:t>
            </a:r>
            <a:endParaRPr lang="zh-CN" altLang="en-US" sz="1600" b="1" kern="0" dirty="0" smtClean="0">
              <a:solidFill>
                <a:schemeClr val="tx1"/>
              </a:solidFill>
              <a:latin typeface="微软雅黑" panose="020B0503020204020204" charset="-122"/>
              <a:ea typeface="微软雅黑" panose="020B0503020204020204" charset="-122"/>
            </a:endParaRPr>
          </a:p>
          <a:p>
            <a:pPr marL="285750" indent="-285750" fontAlgn="auto">
              <a:lnSpc>
                <a:spcPct val="150000"/>
              </a:lnSpc>
              <a:buFont typeface="Wingdings" panose="05000000000000000000" charset="0"/>
              <a:buChar char="l"/>
            </a:pPr>
            <a:r>
              <a:rPr lang="zh-CN" altLang="en-US" sz="1400" kern="0" dirty="0" smtClean="0">
                <a:latin typeface="微软雅黑" panose="020B0503020204020204" charset="-122"/>
                <a:ea typeface="微软雅黑" panose="020B0503020204020204" charset="-122"/>
              </a:rPr>
              <a:t>醋酸氟氢可的松片入选2019年国家科技部</a:t>
            </a:r>
            <a:r>
              <a:rPr lang="zh-CN" altLang="en-US" sz="1400" b="1" kern="0" dirty="0" smtClean="0">
                <a:solidFill>
                  <a:schemeClr val="accent4">
                    <a:lumMod val="75000"/>
                  </a:schemeClr>
                </a:solidFill>
                <a:latin typeface="微软雅黑" panose="020B0503020204020204" charset="-122"/>
                <a:ea typeface="微软雅黑" panose="020B0503020204020204" charset="-122"/>
              </a:rPr>
              <a:t>“重大新药创制”</a:t>
            </a:r>
            <a:r>
              <a:rPr lang="zh-CN" altLang="en-US" sz="1400" kern="0" dirty="0" smtClean="0">
                <a:latin typeface="微软雅黑" panose="020B0503020204020204" charset="-122"/>
                <a:ea typeface="微软雅黑" panose="020B0503020204020204" charset="-122"/>
              </a:rPr>
              <a:t>科技重大专项课题；</a:t>
            </a:r>
            <a:endParaRPr lang="zh-CN" altLang="en-US" sz="1400" kern="0" dirty="0" smtClean="0">
              <a:latin typeface="微软雅黑" panose="020B0503020204020204" charset="-122"/>
              <a:ea typeface="微软雅黑" panose="020B0503020204020204" charset="-122"/>
            </a:endParaRPr>
          </a:p>
          <a:p>
            <a:pPr marL="285750" indent="-285750" fontAlgn="auto">
              <a:lnSpc>
                <a:spcPct val="150000"/>
              </a:lnSpc>
              <a:buFont typeface="Wingdings" panose="05000000000000000000" charset="0"/>
              <a:buChar char="l"/>
            </a:pPr>
            <a:r>
              <a:rPr lang="zh-CN" altLang="en-US" sz="1400" kern="0" dirty="0" smtClean="0">
                <a:latin typeface="微软雅黑" panose="020B0503020204020204" charset="-122"/>
                <a:ea typeface="微软雅黑" panose="020B0503020204020204" charset="-122"/>
              </a:rPr>
              <a:t>醋酸氟氢可的松片为国内首家获批，被纳入</a:t>
            </a:r>
            <a:r>
              <a:rPr lang="zh-CN" altLang="en-US" sz="1400" b="1" kern="0" dirty="0" smtClean="0">
                <a:solidFill>
                  <a:schemeClr val="accent4">
                    <a:lumMod val="75000"/>
                  </a:schemeClr>
                </a:solidFill>
                <a:latin typeface="微软雅黑" panose="020B0503020204020204" charset="-122"/>
                <a:ea typeface="微软雅黑" panose="020B0503020204020204" charset="-122"/>
              </a:rPr>
              <a:t>“优先审评审批的儿童用药”</a:t>
            </a:r>
            <a:r>
              <a:rPr lang="zh-CN" altLang="en-US" sz="1400" kern="0" dirty="0" smtClean="0">
                <a:latin typeface="微软雅黑" panose="020B0503020204020204" charset="-122"/>
                <a:ea typeface="微软雅黑" panose="020B0503020204020204" charset="-122"/>
              </a:rPr>
              <a:t>，填补了国内盐皮质激素空白，也填补了目录中盐皮质激素空白；</a:t>
            </a:r>
            <a:endParaRPr lang="zh-CN" altLang="en-US" sz="1400" kern="0" dirty="0" smtClean="0">
              <a:latin typeface="微软雅黑" panose="020B0503020204020204" charset="-122"/>
              <a:ea typeface="微软雅黑" panose="020B0503020204020204" charset="-122"/>
            </a:endParaRPr>
          </a:p>
          <a:p>
            <a:pPr marL="285750" indent="-285750" fontAlgn="auto">
              <a:lnSpc>
                <a:spcPct val="150000"/>
              </a:lnSpc>
              <a:buFont typeface="Wingdings" panose="05000000000000000000" charset="0"/>
              <a:buChar char="l"/>
            </a:pPr>
            <a:r>
              <a:rPr lang="zh-CN" altLang="en-US" sz="1400" kern="0" dirty="0" smtClean="0">
                <a:latin typeface="微软雅黑" panose="020B0503020204020204" charset="-122"/>
                <a:ea typeface="微软雅黑" panose="020B0503020204020204" charset="-122"/>
              </a:rPr>
              <a:t>CAH的主要类型21羟化酶缺乏症被纳⼊为</a:t>
            </a:r>
            <a:r>
              <a:rPr lang="zh-CN" altLang="en-US" sz="1400" b="1" kern="0" dirty="0" smtClean="0">
                <a:solidFill>
                  <a:schemeClr val="accent4">
                    <a:lumMod val="75000"/>
                  </a:schemeClr>
                </a:solidFill>
                <a:latin typeface="微软雅黑" panose="020B0503020204020204" charset="-122"/>
                <a:ea typeface="微软雅黑" panose="020B0503020204020204" charset="-122"/>
              </a:rPr>
              <a:t>《第</a:t>
            </a:r>
            <a:r>
              <a:rPr lang="zh-CN" altLang="en-US" sz="1400" b="1" kern="0" dirty="0" smtClean="0">
                <a:solidFill>
                  <a:schemeClr val="accent4">
                    <a:lumMod val="75000"/>
                  </a:schemeClr>
                </a:solidFill>
                <a:latin typeface="微软雅黑" panose="020B0503020204020204" charset="-122"/>
                <a:ea typeface="微软雅黑" panose="020B0503020204020204" charset="-122"/>
              </a:rPr>
              <a:t>一批罕见病</a:t>
            </a:r>
            <a:r>
              <a:rPr lang="zh-CN" altLang="en-US" sz="1400" b="1" kern="0" dirty="0" smtClean="0">
                <a:solidFill>
                  <a:schemeClr val="accent4">
                    <a:lumMod val="75000"/>
                  </a:schemeClr>
                </a:solidFill>
                <a:latin typeface="微软雅黑" panose="020B0503020204020204" charset="-122"/>
                <a:ea typeface="微软雅黑" panose="020B0503020204020204" charset="-122"/>
              </a:rPr>
              <a:t>目录》</a:t>
            </a:r>
            <a:r>
              <a:rPr lang="zh-CN" altLang="en-US" sz="1400" kern="0" dirty="0" smtClean="0">
                <a:latin typeface="微软雅黑" panose="020B0503020204020204" charset="-122"/>
                <a:ea typeface="微软雅黑" panose="020B0503020204020204" charset="-122"/>
              </a:rPr>
              <a:t>中第一位，该疾病是少有的可筛、可诊、可治的罕见病，氟氢可的松的治疗可补偿醛固酮分泌受损，稳定电解质水平；</a:t>
            </a:r>
            <a:endParaRPr lang="zh-CN" altLang="en-US" sz="1400" kern="0" dirty="0" smtClean="0">
              <a:latin typeface="微软雅黑" panose="020B0503020204020204" charset="-122"/>
              <a:ea typeface="微软雅黑" panose="020B0503020204020204" charset="-122"/>
            </a:endParaRPr>
          </a:p>
          <a:p>
            <a:pPr marL="285750" indent="-285750" fontAlgn="auto">
              <a:lnSpc>
                <a:spcPct val="150000"/>
              </a:lnSpc>
              <a:buFont typeface="Wingdings" panose="05000000000000000000" charset="0"/>
              <a:buChar char="l"/>
            </a:pPr>
            <a:r>
              <a:rPr lang="zh-CN" altLang="en-US" sz="1400" kern="0" dirty="0" smtClean="0">
                <a:latin typeface="微软雅黑" panose="020B0503020204020204" charset="-122"/>
                <a:ea typeface="微软雅黑" panose="020B0503020204020204" charset="-122"/>
              </a:rPr>
              <a:t>氟氢可的松是</a:t>
            </a:r>
            <a:r>
              <a:rPr lang="zh-CN" altLang="en-US" sz="1400" b="1" kern="0" dirty="0" smtClean="0">
                <a:solidFill>
                  <a:schemeClr val="accent4">
                    <a:lumMod val="75000"/>
                  </a:schemeClr>
                </a:solidFill>
                <a:latin typeface="微软雅黑" panose="020B0503020204020204" charset="-122"/>
                <a:ea typeface="微软雅黑" panose="020B0503020204020204" charset="-122"/>
              </a:rPr>
              <a:t>《第二批鼓励研发申报儿童药品建议清单》</a:t>
            </a:r>
            <a:r>
              <a:rPr lang="zh-CN" altLang="en-US" sz="1400" kern="0" dirty="0" smtClean="0">
                <a:latin typeface="微软雅黑" panose="020B0503020204020204" charset="-122"/>
                <a:ea typeface="微软雅黑" panose="020B0503020204020204" charset="-122"/>
              </a:rPr>
              <a:t>中鼓励研发药物。</a:t>
            </a:r>
            <a:endParaRPr lang="zh-CN" altLang="en-US" sz="1400" kern="0" dirty="0" smtClean="0">
              <a:latin typeface="微软雅黑" panose="020B0503020204020204" charset="-122"/>
              <a:ea typeface="微软雅黑" panose="020B0503020204020204" charset="-122"/>
            </a:endParaRPr>
          </a:p>
        </p:txBody>
      </p:sp>
      <p:pic>
        <p:nvPicPr>
          <p:cNvPr id="24" name="图片 23"/>
          <p:cNvPicPr>
            <a:picLocks noChangeAspect="1"/>
          </p:cNvPicPr>
          <p:nvPr>
            <p:custDataLst>
              <p:tags r:id="rId1"/>
            </p:custDataLst>
          </p:nvPr>
        </p:nvPicPr>
        <p:blipFill>
          <a:blip r:embed="rId2"/>
          <a:stretch>
            <a:fillRect/>
          </a:stretch>
        </p:blipFill>
        <p:spPr>
          <a:xfrm>
            <a:off x="7752715" y="911860"/>
            <a:ext cx="4189095" cy="1069340"/>
          </a:xfrm>
          <a:prstGeom prst="rect">
            <a:avLst/>
          </a:prstGeom>
          <a:ln>
            <a:noFill/>
          </a:ln>
        </p:spPr>
      </p:pic>
      <p:sp>
        <p:nvSpPr>
          <p:cNvPr id="6" name="矩形 5"/>
          <p:cNvSpPr/>
          <p:nvPr/>
        </p:nvSpPr>
        <p:spPr>
          <a:xfrm>
            <a:off x="329565" y="4131310"/>
            <a:ext cx="7084695" cy="2306955"/>
          </a:xfrm>
          <a:prstGeom prst="rect">
            <a:avLst/>
          </a:prstGeom>
        </p:spPr>
        <p:txBody>
          <a:bodyPr wrap="square">
            <a:spAutoFit/>
          </a:bodyPr>
          <a:p>
            <a:pPr algn="l" fontAlgn="auto">
              <a:lnSpc>
                <a:spcPct val="200000"/>
              </a:lnSpc>
              <a:buClrTx/>
              <a:buSzTx/>
              <a:buFont typeface="Wingdings" panose="05000000000000000000" charset="0"/>
              <a:buNone/>
            </a:pPr>
            <a:r>
              <a:rPr lang="zh-CN" altLang="en-US" sz="1600" b="1" kern="0" dirty="0" smtClean="0">
                <a:solidFill>
                  <a:schemeClr val="tx1"/>
                </a:solidFill>
                <a:latin typeface="微软雅黑" panose="020B0503020204020204" charset="-122"/>
                <a:ea typeface="微软雅黑" panose="020B0503020204020204" charset="-122"/>
                <a:sym typeface="+mn-ea"/>
              </a:rPr>
              <a:t>应用创新：专利技术实现常温储存，提高患者依从性</a:t>
            </a:r>
            <a:endParaRPr lang="zh-CN" altLang="en-US" sz="1600" b="1" kern="0" dirty="0" smtClean="0">
              <a:solidFill>
                <a:schemeClr val="tx1"/>
              </a:solidFill>
              <a:latin typeface="微软雅黑" panose="020B0503020204020204" charset="-122"/>
              <a:ea typeface="微软雅黑" panose="020B0503020204020204" charset="-122"/>
              <a:sym typeface="+mn-ea"/>
            </a:endParaRPr>
          </a:p>
          <a:p>
            <a:pPr marL="285750" indent="-285750" algn="l" fontAlgn="auto">
              <a:lnSpc>
                <a:spcPct val="200000"/>
              </a:lnSpc>
              <a:buClrTx/>
              <a:buSzTx/>
              <a:buFont typeface="Wingdings" panose="05000000000000000000" charset="0"/>
              <a:buChar char="l"/>
            </a:pPr>
            <a:r>
              <a:rPr lang="zh-CN" altLang="en-US" sz="1400" kern="0" dirty="0" smtClean="0">
                <a:latin typeface="微软雅黑" panose="020B0503020204020204" charset="-122"/>
                <a:ea typeface="微软雅黑" panose="020B0503020204020204" charset="-122"/>
                <a:sym typeface="+mn-ea"/>
              </a:rPr>
              <a:t>醋酸氟氢可的松片获得发明专利“一种醋酸氟氢可的松口腔崩解片及其制备方法”，</a:t>
            </a:r>
            <a:r>
              <a:rPr lang="zh-CN" altLang="en-US" sz="1400" b="1" kern="0" dirty="0" smtClean="0">
                <a:solidFill>
                  <a:schemeClr val="accent4">
                    <a:lumMod val="75000"/>
                  </a:schemeClr>
                </a:solidFill>
                <a:latin typeface="微软雅黑" panose="020B0503020204020204" charset="-122"/>
                <a:ea typeface="微软雅黑" panose="020B0503020204020204" charset="-122"/>
                <a:sym typeface="+mn-ea"/>
              </a:rPr>
              <a:t>实现了从冷藏储存到常温储存的升级</a:t>
            </a:r>
            <a:r>
              <a:rPr lang="zh-CN" altLang="en-US" sz="1400" kern="0" dirty="0" smtClean="0">
                <a:latin typeface="微软雅黑" panose="020B0503020204020204" charset="-122"/>
                <a:ea typeface="微软雅黑" panose="020B0503020204020204" charset="-122"/>
                <a:sym typeface="+mn-ea"/>
              </a:rPr>
              <a:t>，降低了贮存</a:t>
            </a:r>
            <a:r>
              <a:rPr lang="zh-CN" altLang="en-US" sz="1400" kern="0" dirty="0" smtClean="0">
                <a:latin typeface="微软雅黑" panose="020B0503020204020204" charset="-122"/>
                <a:ea typeface="微软雅黑" panose="020B0503020204020204" charset="-122"/>
                <a:sym typeface="+mn-ea"/>
              </a:rPr>
              <a:t>要求，</a:t>
            </a:r>
            <a:r>
              <a:rPr lang="zh-CN" altLang="en-US" sz="1400" b="1" kern="0" dirty="0" smtClean="0">
                <a:solidFill>
                  <a:schemeClr val="accent4">
                    <a:lumMod val="75000"/>
                  </a:schemeClr>
                </a:solidFill>
                <a:latin typeface="微软雅黑" panose="020B0503020204020204" charset="-122"/>
                <a:ea typeface="微软雅黑" panose="020B0503020204020204" charset="-122"/>
                <a:sym typeface="+mn-ea"/>
              </a:rPr>
              <a:t>提高患者依从性</a:t>
            </a:r>
            <a:r>
              <a:rPr lang="zh-CN" altLang="en-US" sz="1400" kern="0" dirty="0" smtClean="0">
                <a:latin typeface="微软雅黑" panose="020B0503020204020204" charset="-122"/>
                <a:ea typeface="微软雅黑" panose="020B0503020204020204" charset="-122"/>
                <a:sym typeface="+mn-ea"/>
              </a:rPr>
              <a:t>；</a:t>
            </a:r>
            <a:endParaRPr lang="zh-CN" altLang="en-US" sz="1400" kern="0" dirty="0" smtClean="0">
              <a:latin typeface="微软雅黑" panose="020B0503020204020204" charset="-122"/>
              <a:ea typeface="微软雅黑" panose="020B0503020204020204" charset="-122"/>
              <a:sym typeface="+mn-ea"/>
            </a:endParaRPr>
          </a:p>
          <a:p>
            <a:pPr marL="285750" indent="-285750" fontAlgn="auto">
              <a:lnSpc>
                <a:spcPct val="200000"/>
              </a:lnSpc>
              <a:buFont typeface="Wingdings" panose="05000000000000000000" charset="0"/>
              <a:buChar char="l"/>
            </a:pPr>
            <a:r>
              <a:rPr lang="zh-CN" altLang="en-US" sz="1400" kern="0" dirty="0" smtClean="0">
                <a:latin typeface="微软雅黑" panose="020B0503020204020204" charset="-122"/>
                <a:ea typeface="微软雅黑" panose="020B0503020204020204" charset="-122"/>
                <a:sym typeface="+mn-ea"/>
              </a:rPr>
              <a:t>醋酸氟氢可的松片的获批，可减少单一使用糖皮质激素带来的不良后果，有利于</a:t>
            </a:r>
            <a:r>
              <a:rPr lang="zh-CN" altLang="en-US" sz="1400" kern="0" dirty="0" smtClean="0">
                <a:latin typeface="微软雅黑" panose="020B0503020204020204" charset="-122"/>
                <a:ea typeface="微软雅黑" panose="020B0503020204020204" charset="-122"/>
                <a:sym typeface="+mn-ea"/>
              </a:rPr>
              <a:t>维持儿童患者正常生长发育以及成年患者正常生育。</a:t>
            </a:r>
            <a:endParaRPr lang="zh-CN" altLang="en-US" sz="1400" kern="0" dirty="0" smtClean="0">
              <a:latin typeface="微软雅黑" panose="020B0503020204020204" charset="-122"/>
              <a:ea typeface="微软雅黑" panose="020B0503020204020204" charset="-122"/>
              <a:sym typeface="+mn-ea"/>
            </a:endParaRPr>
          </a:p>
        </p:txBody>
      </p:sp>
      <p:pic>
        <p:nvPicPr>
          <p:cNvPr id="18" name="图片 17"/>
          <p:cNvPicPr>
            <a:picLocks noChangeAspect="1"/>
          </p:cNvPicPr>
          <p:nvPr/>
        </p:nvPicPr>
        <p:blipFill>
          <a:blip r:embed="rId3"/>
          <a:stretch>
            <a:fillRect/>
          </a:stretch>
        </p:blipFill>
        <p:spPr>
          <a:xfrm>
            <a:off x="8190230" y="4340860"/>
            <a:ext cx="3751580" cy="1875790"/>
          </a:xfrm>
          <a:prstGeom prst="rect">
            <a:avLst/>
          </a:prstGeom>
        </p:spPr>
      </p:pic>
      <p:cxnSp>
        <p:nvCxnSpPr>
          <p:cNvPr id="19" name="直接连接符 18"/>
          <p:cNvCxnSpPr/>
          <p:nvPr/>
        </p:nvCxnSpPr>
        <p:spPr>
          <a:xfrm>
            <a:off x="0" y="4144010"/>
            <a:ext cx="12210415" cy="0"/>
          </a:xfrm>
          <a:prstGeom prst="line">
            <a:avLst/>
          </a:prstGeom>
          <a:ln w="28575" cmpd="sng">
            <a:solidFill>
              <a:schemeClr val="accent4">
                <a:lumMod val="75000"/>
              </a:schemeClr>
            </a:solidFill>
            <a:prstDash val="sysDot"/>
          </a:ln>
        </p:spPr>
        <p:style>
          <a:lnRef idx="2">
            <a:schemeClr val="accent1"/>
          </a:lnRef>
          <a:fillRef idx="0">
            <a:srgbClr val="FFFFFF"/>
          </a:fillRef>
          <a:effectRef idx="0">
            <a:srgbClr val="FFFFFF"/>
          </a:effectRef>
          <a:fontRef idx="minor">
            <a:schemeClr val="tx1"/>
          </a:fontRef>
        </p:style>
      </p:cxnSp>
      <p:pic>
        <p:nvPicPr>
          <p:cNvPr id="3" name="图片 2"/>
          <p:cNvPicPr>
            <a:picLocks noChangeAspect="1"/>
          </p:cNvPicPr>
          <p:nvPr/>
        </p:nvPicPr>
        <p:blipFill>
          <a:blip r:embed="rId4"/>
          <a:stretch>
            <a:fillRect/>
          </a:stretch>
        </p:blipFill>
        <p:spPr>
          <a:xfrm>
            <a:off x="8190230" y="2035810"/>
            <a:ext cx="3751580" cy="771525"/>
          </a:xfrm>
          <a:prstGeom prst="rect">
            <a:avLst/>
          </a:prstGeom>
        </p:spPr>
      </p:pic>
      <p:pic>
        <p:nvPicPr>
          <p:cNvPr id="2" name="图片 1"/>
          <p:cNvPicPr>
            <a:picLocks noChangeAspect="1"/>
          </p:cNvPicPr>
          <p:nvPr/>
        </p:nvPicPr>
        <p:blipFill>
          <a:blip r:embed="rId5"/>
          <a:stretch>
            <a:fillRect/>
          </a:stretch>
        </p:blipFill>
        <p:spPr>
          <a:xfrm>
            <a:off x="8190865" y="2861945"/>
            <a:ext cx="3750945" cy="1212215"/>
          </a:xfrm>
          <a:prstGeom prst="rect">
            <a:avLst/>
          </a:prstGeom>
        </p:spPr>
      </p:pic>
      <p:sp>
        <p:nvSpPr>
          <p:cNvPr id="5" name="标题 12"/>
          <p:cNvSpPr>
            <a:spLocks noGrp="1"/>
          </p:cNvSpPr>
          <p:nvPr>
            <p:custDataLst>
              <p:tags r:id="rId6"/>
            </p:custDataLst>
          </p:nvPr>
        </p:nvSpPr>
        <p:spPr>
          <a:xfrm>
            <a:off x="-635" y="371475"/>
            <a:ext cx="12193270" cy="7004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创新性：醋酸氟氢可的松片是</a:t>
            </a:r>
            <a:r>
              <a:rPr lang="zh-CN" altLang="en-US" sz="2000" b="1" kern="0" dirty="0" smtClean="0">
                <a:solidFill>
                  <a:schemeClr val="accent4">
                    <a:lumMod val="75000"/>
                  </a:schemeClr>
                </a:solidFill>
                <a:latin typeface="微软雅黑" panose="020B0503020204020204" charset="-122"/>
                <a:ea typeface="微软雅黑" panose="020B0503020204020204" charset="-122"/>
                <a:sym typeface="+mn-ea"/>
              </a:rPr>
              <a:t>国家科技部“重大新药创制”科技重大专项课题，</a:t>
            </a:r>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为国内首家获批，纳入优先审评，填补目录空白，技术创新实现常温储存，提高</a:t>
            </a:r>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依从性</a:t>
            </a:r>
            <a:endPar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endParaRPr>
          </a:p>
        </p:txBody>
      </p:sp>
    </p:spTree>
  </p:cSld>
  <p:clrMapOvr>
    <a:masterClrMapping/>
  </p:clrMapOvr>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12"/>
          <p:cNvSpPr/>
          <p:nvPr/>
        </p:nvSpPr>
        <p:spPr>
          <a:xfrm>
            <a:off x="3135630" y="979170"/>
            <a:ext cx="8964930" cy="1647825"/>
          </a:xfrm>
          <a:prstGeom prst="rect">
            <a:avLst/>
          </a:prstGeom>
        </p:spPr>
        <p:txBody>
          <a:bodyPr wrap="square">
            <a:noAutofit/>
          </a:bodyPr>
          <a:p>
            <a:pPr marL="285750" indent="-285750">
              <a:lnSpc>
                <a:spcPct val="150000"/>
              </a:lnSpc>
              <a:buFont typeface="Wingdings" panose="05000000000000000000" charset="0"/>
              <a:buChar char="ü"/>
            </a:pPr>
            <a:r>
              <a:rPr lang="zh-CN" sz="1200">
                <a:latin typeface="微软雅黑" panose="020B0503020204020204" charset="-122"/>
                <a:ea typeface="微软雅黑" panose="020B0503020204020204" charset="-122"/>
                <a:cs typeface="微软雅黑" panose="020B0503020204020204" charset="-122"/>
                <a:sym typeface="+mn-ea"/>
              </a:rPr>
              <a:t>《“健康中国2030”规划纲要》提出突出解决好</a:t>
            </a:r>
            <a:r>
              <a:rPr lang="zh-CN" sz="12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妇女儿童重点人群</a:t>
            </a:r>
            <a:r>
              <a:rPr lang="zh-CN" sz="1200">
                <a:latin typeface="微软雅黑" panose="020B0503020204020204" charset="-122"/>
                <a:ea typeface="微软雅黑" panose="020B0503020204020204" charset="-122"/>
                <a:cs typeface="微软雅黑" panose="020B0503020204020204" charset="-122"/>
                <a:sym typeface="+mn-ea"/>
              </a:rPr>
              <a:t>的健康问题；</a:t>
            </a:r>
            <a:endParaRPr lang="zh-CN" sz="120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ü"/>
            </a:pPr>
            <a:r>
              <a:rPr lang="zh-CN" sz="1200">
                <a:latin typeface="微软雅黑" panose="020B0503020204020204" charset="-122"/>
                <a:ea typeface="微软雅黑" panose="020B0503020204020204" charset="-122"/>
                <a:cs typeface="微软雅黑" panose="020B0503020204020204" charset="-122"/>
                <a:sym typeface="+mn-ea"/>
              </a:rPr>
              <a:t>《关于推进儿童医疗卫生服务高质量发展的意见》指出重点解决</a:t>
            </a:r>
            <a:r>
              <a:rPr lang="zh-CN" sz="12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儿童罕见病</a:t>
            </a:r>
            <a:r>
              <a:rPr lang="zh-CN" sz="1200">
                <a:latin typeface="微软雅黑" panose="020B0503020204020204" charset="-122"/>
                <a:ea typeface="微软雅黑" panose="020B0503020204020204" charset="-122"/>
                <a:cs typeface="微软雅黑" panose="020B0503020204020204" charset="-122"/>
                <a:sym typeface="+mn-ea"/>
              </a:rPr>
              <a:t>的问题；</a:t>
            </a:r>
            <a:endParaRPr lang="zh-CN" sz="120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ü"/>
            </a:pPr>
            <a:r>
              <a:rPr lang="zh-CN" sz="1200">
                <a:latin typeface="微软雅黑" panose="020B0503020204020204" charset="-122"/>
                <a:ea typeface="微软雅黑" panose="020B0503020204020204" charset="-122"/>
                <a:cs typeface="微软雅黑" panose="020B0503020204020204" charset="-122"/>
                <a:sym typeface="+mn-ea"/>
              </a:rPr>
              <a:t>CAH的主要类型21羟化酶缺乏症为罕见病，严重者会出现失盐危象，甚至</a:t>
            </a:r>
            <a:r>
              <a:rPr lang="zh-CN" sz="12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死亡</a:t>
            </a:r>
            <a:r>
              <a:rPr lang="zh-CN" sz="1200">
                <a:latin typeface="微软雅黑" panose="020B0503020204020204" charset="-122"/>
                <a:ea typeface="微软雅黑" panose="020B0503020204020204" charset="-122"/>
                <a:cs typeface="微软雅黑" panose="020B0503020204020204" charset="-122"/>
                <a:sym typeface="+mn-ea"/>
              </a:rPr>
              <a:t>。醋酸氟氢可的松片上市，使此前无盐皮质激素使用的患者得以规范治疗，提高患者的生存率和生命质量；</a:t>
            </a:r>
            <a:endParaRPr lang="zh-CN" sz="120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ü"/>
            </a:pPr>
            <a:r>
              <a:rPr lang="zh-CN" sz="1200">
                <a:latin typeface="微软雅黑" panose="020B0503020204020204" charset="-122"/>
                <a:ea typeface="微软雅黑" panose="020B0503020204020204" charset="-122"/>
                <a:cs typeface="微软雅黑" panose="020B0503020204020204" charset="-122"/>
                <a:sym typeface="+mn-ea"/>
              </a:rPr>
              <a:t>醋酸氟氢可的松片</a:t>
            </a:r>
            <a:r>
              <a:rPr lang="zh-CN" sz="12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填补了国内盐皮质激素的空白</a:t>
            </a:r>
            <a:r>
              <a:rPr lang="zh-CN" sz="1200">
                <a:latin typeface="微软雅黑" panose="020B0503020204020204" charset="-122"/>
                <a:ea typeface="微软雅黑" panose="020B0503020204020204" charset="-122"/>
                <a:cs typeface="微软雅黑" panose="020B0503020204020204" charset="-122"/>
                <a:sym typeface="+mn-ea"/>
              </a:rPr>
              <a:t>，如纳入医保可保障参保人员用药需求。</a:t>
            </a:r>
            <a:endParaRPr lang="zh-CN" sz="1200">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333375" y="1493520"/>
            <a:ext cx="2103755" cy="840105"/>
          </a:xfrm>
          <a:prstGeom prst="rect">
            <a:avLst/>
          </a:prstGeom>
          <a:noFill/>
          <a:ln>
            <a:noFill/>
          </a:ln>
        </p:spPr>
        <p:txBody>
          <a:bodyPr wrap="square" rtlCol="0">
            <a:noAutofit/>
          </a:bodyPr>
          <a:p>
            <a:pPr algn="ctr"/>
            <a:r>
              <a:rPr lang="zh-CN" altLang="en-US" sz="1400" b="1">
                <a:latin typeface="微软雅黑" panose="020B0503020204020204" charset="-122"/>
                <a:ea typeface="微软雅黑" panose="020B0503020204020204" charset="-122"/>
              </a:rPr>
              <a:t>所治疗疾病对公共健康的影响</a:t>
            </a:r>
            <a:endParaRPr lang="zh-CN" altLang="en-US" sz="1400" b="1">
              <a:latin typeface="微软雅黑" panose="020B0503020204020204" charset="-122"/>
              <a:ea typeface="微软雅黑" panose="020B0503020204020204" charset="-122"/>
            </a:endParaRPr>
          </a:p>
        </p:txBody>
      </p:sp>
      <p:sp>
        <p:nvSpPr>
          <p:cNvPr id="3" name="文本框 2"/>
          <p:cNvSpPr txBox="1"/>
          <p:nvPr/>
        </p:nvSpPr>
        <p:spPr>
          <a:xfrm>
            <a:off x="438150" y="3182620"/>
            <a:ext cx="2190115" cy="311785"/>
          </a:xfrm>
          <a:prstGeom prst="rect">
            <a:avLst/>
          </a:prstGeom>
          <a:noFill/>
          <a:ln>
            <a:noFill/>
          </a:ln>
        </p:spPr>
        <p:txBody>
          <a:bodyPr wrap="square" rtlCol="0">
            <a:noAutofit/>
          </a:bodyPr>
          <a:p>
            <a:pPr algn="l"/>
            <a:r>
              <a:rPr lang="zh-CN" altLang="en-US" sz="1400" b="1">
                <a:latin typeface="微软雅黑" panose="020B0503020204020204" charset="-122"/>
                <a:ea typeface="微软雅黑" panose="020B0503020204020204" charset="-122"/>
              </a:rPr>
              <a:t>符合“保基本”原则</a:t>
            </a:r>
            <a:endParaRPr lang="zh-CN" altLang="en-US" sz="1400" b="1">
              <a:latin typeface="微软雅黑" panose="020B0503020204020204" charset="-122"/>
              <a:ea typeface="微软雅黑" panose="020B0503020204020204" charset="-122"/>
            </a:endParaRPr>
          </a:p>
        </p:txBody>
      </p:sp>
      <p:sp>
        <p:nvSpPr>
          <p:cNvPr id="10" name="矩形 9"/>
          <p:cNvSpPr/>
          <p:nvPr/>
        </p:nvSpPr>
        <p:spPr>
          <a:xfrm>
            <a:off x="3135630" y="2454910"/>
            <a:ext cx="8864600" cy="1692910"/>
          </a:xfrm>
          <a:prstGeom prst="rect">
            <a:avLst/>
          </a:prstGeom>
        </p:spPr>
        <p:txBody>
          <a:bodyPr wrap="square">
            <a:noAutofit/>
          </a:bodyPr>
          <a:p>
            <a:pPr marL="285750" indent="-285750">
              <a:lnSpc>
                <a:spcPct val="150000"/>
              </a:lnSpc>
              <a:buFont typeface="Wingdings" panose="05000000000000000000" charset="0"/>
              <a:buChar char="ü"/>
            </a:pPr>
            <a:r>
              <a:rPr sz="1200">
                <a:latin typeface="微软雅黑" panose="020B0503020204020204" charset="-122"/>
                <a:ea typeface="微软雅黑" panose="020B0503020204020204" charset="-122"/>
                <a:cs typeface="微软雅黑" panose="020B0503020204020204" charset="-122"/>
                <a:sym typeface="+mn-ea"/>
              </a:rPr>
              <a:t>醋酸氟氢可的松片是</a:t>
            </a:r>
            <a:r>
              <a:rPr sz="12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最新版WHO基本药物目录（2023版）</a:t>
            </a:r>
            <a:r>
              <a:rPr sz="1200">
                <a:latin typeface="微软雅黑" panose="020B0503020204020204" charset="-122"/>
                <a:ea typeface="微软雅黑" panose="020B0503020204020204" charset="-122"/>
                <a:cs typeface="微软雅黑" panose="020B0503020204020204" charset="-122"/>
                <a:sym typeface="+mn-ea"/>
              </a:rPr>
              <a:t>和</a:t>
            </a:r>
            <a:r>
              <a:rPr sz="12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儿童用药目录清单（第9版）</a:t>
            </a:r>
            <a:r>
              <a:rPr sz="1200">
                <a:latin typeface="微软雅黑" panose="020B0503020204020204" charset="-122"/>
                <a:ea typeface="微软雅黑" panose="020B0503020204020204" charset="-122"/>
                <a:cs typeface="微软雅黑" panose="020B0503020204020204" charset="-122"/>
                <a:sym typeface="+mn-ea"/>
              </a:rPr>
              <a:t>药品，但国内患者长期无盐皮质激素使用，本品的上市提高了药物可及性</a:t>
            </a:r>
            <a:r>
              <a:rPr lang="zh-CN" sz="1200">
                <a:latin typeface="微软雅黑" panose="020B0503020204020204" charset="-122"/>
                <a:ea typeface="微软雅黑" panose="020B0503020204020204" charset="-122"/>
                <a:cs typeface="微软雅黑" panose="020B0503020204020204" charset="-122"/>
                <a:sym typeface="+mn-ea"/>
              </a:rPr>
              <a:t>；</a:t>
            </a:r>
            <a:endParaRPr sz="120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ü"/>
            </a:pPr>
            <a:r>
              <a:rPr sz="1200">
                <a:latin typeface="微软雅黑" panose="020B0503020204020204" charset="-122"/>
                <a:ea typeface="微软雅黑" panose="020B0503020204020204" charset="-122"/>
                <a:cs typeface="微软雅黑" panose="020B0503020204020204" charset="-122"/>
                <a:sym typeface="+mn-ea"/>
              </a:rPr>
              <a:t>国产醋酸氟氢可的松片可以实现</a:t>
            </a:r>
            <a:r>
              <a:rPr sz="12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国产替代，保障药品供应</a:t>
            </a:r>
            <a:r>
              <a:rPr sz="1200">
                <a:latin typeface="微软雅黑" panose="020B0503020204020204" charset="-122"/>
                <a:ea typeface="微软雅黑" panose="020B0503020204020204" charset="-122"/>
                <a:cs typeface="微软雅黑" panose="020B0503020204020204" charset="-122"/>
                <a:sym typeface="+mn-ea"/>
              </a:rPr>
              <a:t>，符合2024年国家医保目录调整工作方案中“参保人用药保障需求”的目标</a:t>
            </a:r>
            <a:r>
              <a:rPr lang="zh-CN" sz="1200">
                <a:latin typeface="微软雅黑" panose="020B0503020204020204" charset="-122"/>
                <a:ea typeface="微软雅黑" panose="020B0503020204020204" charset="-122"/>
                <a:cs typeface="微软雅黑" panose="020B0503020204020204" charset="-122"/>
                <a:sym typeface="+mn-ea"/>
              </a:rPr>
              <a:t>；</a:t>
            </a:r>
            <a:endParaRPr sz="120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ü"/>
            </a:pPr>
            <a:r>
              <a:rPr sz="1200">
                <a:latin typeface="微软雅黑" panose="020B0503020204020204" charset="-122"/>
                <a:ea typeface="微软雅黑" panose="020B0503020204020204" charset="-122"/>
                <a:cs typeface="微软雅黑" panose="020B0503020204020204" charset="-122"/>
                <a:sym typeface="+mn-ea"/>
              </a:rPr>
              <a:t>相比同治疗领域的药品，醋酸氟氢可的松片</a:t>
            </a:r>
            <a:r>
              <a:rPr sz="12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可负担性更好</a:t>
            </a:r>
            <a:r>
              <a:rPr sz="1200">
                <a:latin typeface="微软雅黑" panose="020B0503020204020204" charset="-122"/>
                <a:ea typeface="微软雅黑" panose="020B0503020204020204" charset="-122"/>
                <a:cs typeface="微软雅黑" panose="020B0503020204020204" charset="-122"/>
                <a:sym typeface="+mn-ea"/>
              </a:rPr>
              <a:t>；</a:t>
            </a:r>
            <a:endParaRPr sz="120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ü"/>
            </a:pPr>
            <a:r>
              <a:rPr sz="1200">
                <a:latin typeface="微软雅黑" panose="020B0503020204020204" charset="-122"/>
                <a:ea typeface="微软雅黑" panose="020B0503020204020204" charset="-122"/>
                <a:cs typeface="微软雅黑" panose="020B0503020204020204" charset="-122"/>
                <a:sym typeface="+mn-ea"/>
              </a:rPr>
              <a:t>CAH的主要类型21羟化酶缺乏症为罕见病，实际用药人群少，</a:t>
            </a:r>
            <a:r>
              <a:rPr sz="12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基金影响可控</a:t>
            </a:r>
            <a:r>
              <a:rPr sz="1200">
                <a:latin typeface="微软雅黑" panose="020B0503020204020204" charset="-122"/>
                <a:ea typeface="微软雅黑" panose="020B0503020204020204" charset="-122"/>
                <a:cs typeface="微软雅黑" panose="020B0503020204020204" charset="-122"/>
                <a:sym typeface="+mn-ea"/>
              </a:rPr>
              <a:t>。</a:t>
            </a:r>
            <a:endParaRPr sz="1200">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726440" y="4565650"/>
            <a:ext cx="1463675" cy="311785"/>
          </a:xfrm>
          <a:prstGeom prst="rect">
            <a:avLst/>
          </a:prstGeom>
          <a:noFill/>
          <a:ln>
            <a:noFill/>
          </a:ln>
        </p:spPr>
        <p:txBody>
          <a:bodyPr wrap="square" rtlCol="0">
            <a:noAutofit/>
          </a:bodyPr>
          <a:p>
            <a:pPr algn="l"/>
            <a:r>
              <a:rPr sz="1400" b="1">
                <a:latin typeface="微软雅黑" panose="020B0503020204020204" charset="-122"/>
                <a:ea typeface="微软雅黑" panose="020B0503020204020204" charset="-122"/>
              </a:rPr>
              <a:t>弥补</a:t>
            </a:r>
            <a:r>
              <a:rPr lang="zh-CN" sz="1400" b="1">
                <a:latin typeface="微软雅黑" panose="020B0503020204020204" charset="-122"/>
                <a:ea typeface="微软雅黑" panose="020B0503020204020204" charset="-122"/>
              </a:rPr>
              <a:t>目</a:t>
            </a:r>
            <a:r>
              <a:rPr sz="1400" b="1">
                <a:latin typeface="微软雅黑" panose="020B0503020204020204" charset="-122"/>
                <a:ea typeface="微软雅黑" panose="020B0503020204020204" charset="-122"/>
              </a:rPr>
              <a:t>录短板</a:t>
            </a:r>
            <a:endParaRPr sz="1400" b="1">
              <a:latin typeface="微软雅黑" panose="020B0503020204020204" charset="-122"/>
              <a:ea typeface="微软雅黑" panose="020B0503020204020204" charset="-122"/>
            </a:endParaRPr>
          </a:p>
        </p:txBody>
      </p:sp>
      <p:sp>
        <p:nvSpPr>
          <p:cNvPr id="12" name="矩形 11"/>
          <p:cNvSpPr/>
          <p:nvPr/>
        </p:nvSpPr>
        <p:spPr>
          <a:xfrm>
            <a:off x="3135630" y="4415155"/>
            <a:ext cx="8864600" cy="621030"/>
          </a:xfrm>
          <a:prstGeom prst="rect">
            <a:avLst/>
          </a:prstGeom>
        </p:spPr>
        <p:txBody>
          <a:bodyPr wrap="square">
            <a:noAutofit/>
          </a:bodyPr>
          <a:p>
            <a:pPr marL="285750" indent="-285750">
              <a:lnSpc>
                <a:spcPct val="150000"/>
              </a:lnSpc>
              <a:buFont typeface="Wingdings" panose="05000000000000000000" charset="0"/>
              <a:buChar char="ü"/>
            </a:pPr>
            <a:r>
              <a:rPr lang="zh-CN" sz="1200">
                <a:latin typeface="微软雅黑" panose="020B0503020204020204" charset="-122"/>
                <a:ea typeface="微软雅黑" panose="020B0503020204020204" charset="-122"/>
                <a:cs typeface="微软雅黑" panose="020B0503020204020204" charset="-122"/>
                <a:sym typeface="+mn-ea"/>
              </a:rPr>
              <a:t>醋酸氟氢可的松片若进入医保目录，可</a:t>
            </a:r>
            <a:r>
              <a:rPr lang="zh-CN" sz="12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填补目录中盐皮质激素的空白</a:t>
            </a:r>
            <a:r>
              <a:rPr lang="zh-CN" sz="1200">
                <a:latin typeface="微软雅黑" panose="020B0503020204020204" charset="-122"/>
                <a:ea typeface="微软雅黑" panose="020B0503020204020204" charset="-122"/>
                <a:cs typeface="微软雅黑" panose="020B0503020204020204" charset="-122"/>
                <a:sym typeface="+mn-ea"/>
              </a:rPr>
              <a:t>；</a:t>
            </a:r>
            <a:endParaRPr lang="zh-CN" sz="120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ü"/>
            </a:pPr>
            <a:r>
              <a:rPr lang="zh-CN" sz="1200">
                <a:latin typeface="微软雅黑" panose="020B0503020204020204" charset="-122"/>
                <a:ea typeface="微软雅黑" panose="020B0503020204020204" charset="-122"/>
                <a:cs typeface="微软雅黑" panose="020B0503020204020204" charset="-122"/>
                <a:sym typeface="+mn-ea"/>
              </a:rPr>
              <a:t>先天性肾上腺皮质增生症被纳⼊</a:t>
            </a:r>
            <a:r>
              <a:rPr lang="zh-CN" sz="12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《第⼀批罕见病</a:t>
            </a:r>
            <a:r>
              <a:rPr lang="zh-CN" sz="12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目录》</a:t>
            </a:r>
            <a:r>
              <a:rPr lang="zh-CN" sz="1200">
                <a:latin typeface="微软雅黑" panose="020B0503020204020204" charset="-122"/>
                <a:ea typeface="微软雅黑" panose="020B0503020204020204" charset="-122"/>
                <a:cs typeface="微软雅黑" panose="020B0503020204020204" charset="-122"/>
                <a:sym typeface="+mn-ea"/>
              </a:rPr>
              <a:t>，⽬前医保⽬录内仅有糖皮质激素可供临床使⽤。</a:t>
            </a:r>
            <a:endParaRPr lang="zh-CN" sz="1200">
              <a:latin typeface="微软雅黑" panose="020B0503020204020204" charset="-122"/>
              <a:ea typeface="微软雅黑" panose="020B0503020204020204" charset="-122"/>
              <a:cs typeface="微软雅黑" panose="020B0503020204020204" charset="-122"/>
              <a:sym typeface="+mn-ea"/>
            </a:endParaRPr>
          </a:p>
        </p:txBody>
      </p:sp>
      <p:sp>
        <p:nvSpPr>
          <p:cNvPr id="14" name="文本框 13"/>
          <p:cNvSpPr txBox="1"/>
          <p:nvPr/>
        </p:nvSpPr>
        <p:spPr>
          <a:xfrm>
            <a:off x="668020" y="5514340"/>
            <a:ext cx="1433830" cy="311785"/>
          </a:xfrm>
          <a:prstGeom prst="rect">
            <a:avLst/>
          </a:prstGeom>
          <a:noFill/>
          <a:ln>
            <a:noFill/>
          </a:ln>
        </p:spPr>
        <p:txBody>
          <a:bodyPr wrap="square" rtlCol="0">
            <a:noAutofit/>
          </a:bodyPr>
          <a:p>
            <a:pPr algn="l"/>
            <a:r>
              <a:rPr lang="en-US" altLang="zh-CN" sz="1600" b="1">
                <a:latin typeface="微软雅黑" panose="020B0503020204020204" charset="-122"/>
                <a:ea typeface="微软雅黑" panose="020B0503020204020204" charset="-122"/>
              </a:rPr>
              <a:t> </a:t>
            </a:r>
            <a:r>
              <a:rPr sz="1400" b="1">
                <a:latin typeface="微软雅黑" panose="020B0503020204020204" charset="-122"/>
                <a:ea typeface="微软雅黑" panose="020B0503020204020204" charset="-122"/>
              </a:rPr>
              <a:t>临床管理难度</a:t>
            </a:r>
            <a:endParaRPr sz="1400" b="1">
              <a:latin typeface="微软雅黑" panose="020B0503020204020204" charset="-122"/>
              <a:ea typeface="微软雅黑" panose="020B0503020204020204" charset="-122"/>
            </a:endParaRPr>
          </a:p>
        </p:txBody>
      </p:sp>
      <p:sp>
        <p:nvSpPr>
          <p:cNvPr id="15" name="矩形 14"/>
          <p:cNvSpPr/>
          <p:nvPr/>
        </p:nvSpPr>
        <p:spPr>
          <a:xfrm>
            <a:off x="3135630" y="5334000"/>
            <a:ext cx="8864600" cy="941070"/>
          </a:xfrm>
          <a:prstGeom prst="rect">
            <a:avLst/>
          </a:prstGeom>
        </p:spPr>
        <p:txBody>
          <a:bodyPr wrap="square">
            <a:noAutofit/>
          </a:bodyPr>
          <a:p>
            <a:pPr marL="285750" indent="-285750">
              <a:lnSpc>
                <a:spcPct val="150000"/>
              </a:lnSpc>
              <a:buFont typeface="Wingdings" panose="05000000000000000000" charset="0"/>
              <a:buChar char="ü"/>
            </a:pPr>
            <a:r>
              <a:rPr lang="zh-CN" sz="1200">
                <a:latin typeface="微软雅黑" panose="020B0503020204020204" charset="-122"/>
                <a:ea typeface="微软雅黑" panose="020B0503020204020204" charset="-122"/>
                <a:cs typeface="微软雅黑" panose="020B0503020204020204" charset="-122"/>
                <a:sym typeface="+mn-ea"/>
              </a:rPr>
              <a:t>醋酸氟氢可的松片适应症明确，诊疗规范明确，临床滥用风险低，</a:t>
            </a:r>
            <a:r>
              <a:rPr lang="zh-CN" sz="12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基本医疗保险便于管理</a:t>
            </a:r>
            <a:r>
              <a:rPr lang="zh-CN" sz="1200">
                <a:latin typeface="微软雅黑" panose="020B0503020204020204" charset="-122"/>
                <a:ea typeface="微软雅黑" panose="020B0503020204020204" charset="-122"/>
                <a:cs typeface="微软雅黑" panose="020B0503020204020204" charset="-122"/>
                <a:sym typeface="+mn-ea"/>
              </a:rPr>
              <a:t>；</a:t>
            </a:r>
            <a:endParaRPr lang="zh-CN" sz="120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ü"/>
            </a:pPr>
            <a:r>
              <a:rPr lang="zh-CN" sz="1200">
                <a:latin typeface="微软雅黑" panose="020B0503020204020204" charset="-122"/>
                <a:ea typeface="微软雅黑" panose="020B0503020204020204" charset="-122"/>
                <a:cs typeface="微软雅黑" panose="020B0503020204020204" charset="-122"/>
                <a:sym typeface="+mn-ea"/>
              </a:rPr>
              <a:t>醋酸氟氢可的松片可以减少超过推荐剂量的糖皮质激素和氯化钠引发的不良反应，降低临床不良反应管理难度，且</a:t>
            </a:r>
            <a:r>
              <a:rPr lang="zh-CN" sz="12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rPr>
              <a:t>常温储存，更便于临床应用与管理，可以节省基本医疗保险基金</a:t>
            </a:r>
            <a:r>
              <a:rPr lang="zh-CN" sz="1200">
                <a:latin typeface="微软雅黑" panose="020B0503020204020204" charset="-122"/>
                <a:ea typeface="微软雅黑" panose="020B0503020204020204" charset="-122"/>
                <a:cs typeface="微软雅黑" panose="020B0503020204020204" charset="-122"/>
                <a:sym typeface="+mn-ea"/>
              </a:rPr>
              <a:t>。</a:t>
            </a:r>
            <a:endParaRPr lang="zh-CN" sz="1200">
              <a:latin typeface="微软雅黑" panose="020B0503020204020204" charset="-122"/>
              <a:ea typeface="微软雅黑" panose="020B0503020204020204" charset="-122"/>
              <a:cs typeface="微软雅黑" panose="020B0503020204020204" charset="-122"/>
              <a:sym typeface="+mn-ea"/>
            </a:endParaRPr>
          </a:p>
        </p:txBody>
      </p:sp>
      <p:cxnSp>
        <p:nvCxnSpPr>
          <p:cNvPr id="19" name="直接连接符 18"/>
          <p:cNvCxnSpPr/>
          <p:nvPr/>
        </p:nvCxnSpPr>
        <p:spPr>
          <a:xfrm>
            <a:off x="-18415" y="2479675"/>
            <a:ext cx="12210415" cy="0"/>
          </a:xfrm>
          <a:prstGeom prst="line">
            <a:avLst/>
          </a:prstGeom>
          <a:ln w="28575" cmpd="sng">
            <a:solidFill>
              <a:schemeClr val="accent4">
                <a:lumMod val="75000"/>
              </a:schemeClr>
            </a:solidFill>
            <a:prstDash val="sysDot"/>
          </a:ln>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9525" y="4278630"/>
            <a:ext cx="12210415" cy="0"/>
          </a:xfrm>
          <a:prstGeom prst="line">
            <a:avLst/>
          </a:prstGeom>
          <a:ln w="28575" cmpd="sng">
            <a:solidFill>
              <a:schemeClr val="accent4">
                <a:lumMod val="75000"/>
              </a:schemeClr>
            </a:solidFill>
            <a:prstDash val="sysDot"/>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5080" y="5181600"/>
            <a:ext cx="12210415" cy="0"/>
          </a:xfrm>
          <a:prstGeom prst="line">
            <a:avLst/>
          </a:prstGeom>
          <a:ln w="28575" cmpd="sng">
            <a:solidFill>
              <a:schemeClr val="accent4">
                <a:lumMod val="75000"/>
              </a:schemeClr>
            </a:solidFill>
            <a:prstDash val="sysDot"/>
          </a:ln>
        </p:spPr>
        <p:style>
          <a:lnRef idx="2">
            <a:schemeClr val="accent1"/>
          </a:lnRef>
          <a:fillRef idx="0">
            <a:srgbClr val="FFFFFF"/>
          </a:fillRef>
          <a:effectRef idx="0">
            <a:srgbClr val="FFFFFF"/>
          </a:effectRef>
          <a:fontRef idx="minor">
            <a:schemeClr val="tx1"/>
          </a:fontRef>
        </p:style>
      </p:cxnSp>
      <p:sp>
        <p:nvSpPr>
          <p:cNvPr id="5" name="标题 12"/>
          <p:cNvSpPr>
            <a:spLocks noGrp="1"/>
          </p:cNvSpPr>
          <p:nvPr>
            <p:custDataLst>
              <p:tags r:id="rId1"/>
            </p:custDataLst>
          </p:nvPr>
        </p:nvSpPr>
        <p:spPr>
          <a:xfrm>
            <a:off x="-635" y="371475"/>
            <a:ext cx="12193270" cy="7004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公平性：醋酸氟氢可的松片实现</a:t>
            </a:r>
            <a:r>
              <a:rPr lang="en-US" altLang="zh-CN" sz="2000" b="1" dirty="0">
                <a:solidFill>
                  <a:schemeClr val="accent4">
                    <a:lumMod val="75000"/>
                  </a:schemeClr>
                </a:solidFill>
                <a:latin typeface="微软雅黑" panose="020B0503020204020204" charset="-122"/>
                <a:ea typeface="微软雅黑" panose="020B0503020204020204" charset="-122"/>
                <a:cs typeface="+mn-cs"/>
                <a:sym typeface="+mn-ea"/>
              </a:rPr>
              <a:t>CAH</a:t>
            </a:r>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罕见病治疗的国产替代，填补目录空白，</a:t>
            </a:r>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易于临床管理，</a:t>
            </a:r>
            <a:r>
              <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rPr>
              <a:t>基金影响可控</a:t>
            </a:r>
            <a:endPar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endParaRPr>
          </a:p>
          <a:p>
            <a:pPr algn="l"/>
            <a:endParaRPr lang="zh-CN" altLang="en-US" sz="2000" b="1" dirty="0">
              <a:solidFill>
                <a:schemeClr val="accent4">
                  <a:lumMod val="75000"/>
                </a:schemeClr>
              </a:solidFill>
              <a:latin typeface="微软雅黑" panose="020B0503020204020204" charset="-122"/>
              <a:ea typeface="微软雅黑" panose="020B0503020204020204" charset="-122"/>
              <a:cs typeface="+mn-cs"/>
              <a:sym typeface="+mn-ea"/>
            </a:endParaRPr>
          </a:p>
        </p:txBody>
      </p:sp>
    </p:spTree>
  </p:cSld>
  <p:clrMapOvr>
    <a:masterClrMapping/>
  </p:clrMapOvr>
  <p:timing>
    <p:tnLst>
      <p:par>
        <p:cTn id="1" dur="indefinite" restart="never" fill="hold"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412.7746456692914,&quot;left&quot;:18.4,&quot;top&quot;:118.82535433070866,&quot;width&quot;:993.9}"/>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commondata" val="eyJoZGlkIjoiMWQzMGIxZDBiZjExZDI3ZjA0NGU0ZDk1NTc5NDI5OWY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4527</Words>
  <Application>WPS 演示</Application>
  <PresentationFormat>宽屏</PresentationFormat>
  <Paragraphs>169</Paragraphs>
  <Slides>9</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9</vt:i4>
      </vt:variant>
    </vt:vector>
  </HeadingPairs>
  <TitlesOfParts>
    <vt:vector size="25" baseType="lpstr">
      <vt:lpstr>Arial</vt:lpstr>
      <vt:lpstr>宋体</vt:lpstr>
      <vt:lpstr>Wingdings</vt:lpstr>
      <vt:lpstr>思源黑体 CN ExtraLight</vt:lpstr>
      <vt:lpstr>汉仪中黑KW</vt:lpstr>
      <vt:lpstr>微软雅黑</vt:lpstr>
      <vt:lpstr>汉仪旗黑</vt:lpstr>
      <vt:lpstr>Calibri</vt:lpstr>
      <vt:lpstr>Helvetica Neue</vt:lpstr>
      <vt:lpstr>汉仪书宋二KW</vt:lpstr>
      <vt:lpstr>Wingdings</vt:lpstr>
      <vt:lpstr>宋体</vt:lpstr>
      <vt:lpstr>Arial Unicode MS</vt:lpstr>
      <vt:lpstr>宋体-简</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罗晓樱</dc:creator>
  <cp:lastModifiedBy>w~~j</cp:lastModifiedBy>
  <cp:revision>177</cp:revision>
  <dcterms:created xsi:type="dcterms:W3CDTF">2024-07-13T02:56:43Z</dcterms:created>
  <dcterms:modified xsi:type="dcterms:W3CDTF">2024-07-13T02:56:43Z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2052-4.4.0.7319</vt:lpwstr>
  </property>
  <property fmtid="{D5CDD505-2E9C-101B-9397-08002B2CF9AE}" pid="3" name="ICV">
    <vt:lpwstr>B3040BD7687D4853A84F144EAE9916A9_12</vt:lpwstr>
  </property>
</Properties>
</file>