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5"/>
  </p:handoutMasterIdLst>
  <p:sldIdLst>
    <p:sldId id="256" r:id="rId3"/>
    <p:sldId id="264" r:id="rId5"/>
    <p:sldId id="265" r:id="rId6"/>
    <p:sldId id="336" r:id="rId7"/>
    <p:sldId id="391" r:id="rId8"/>
    <p:sldId id="374" r:id="rId9"/>
    <p:sldId id="375" r:id="rId10"/>
    <p:sldId id="370" r:id="rId11"/>
    <p:sldId id="268" r:id="rId12"/>
    <p:sldId id="390" r:id="rId13"/>
    <p:sldId id="300" r:id="rId14"/>
  </p:sldIdLst>
  <p:sldSz cx="12192000" cy="6858000"/>
  <p:notesSz cx="6858000" cy="9144000"/>
  <p:embeddedFontLst>
    <p:embeddedFont>
      <p:font typeface="微软雅黑" panose="020B0503020204020204" pitchFamily="34" charset="-122"/>
      <p:regular r:id="rId20"/>
    </p:embeddedFont>
    <p:embeddedFont>
      <p:font typeface="Calibri" panose="020F0502020204030204"/>
      <p:regular r:id="rId21"/>
      <p:bold r:id="rId22"/>
      <p:italic r:id="rId23"/>
      <p:boldItalic r:id="rId24"/>
    </p:embeddedFont>
    <p:embeddedFont>
      <p:font typeface="方正粗黑宋简体" panose="02000000000000000000" charset="-122"/>
      <p:regular r:id="rId25"/>
    </p:embeddedFont>
    <p:embeddedFont>
      <p:font typeface="Impact" panose="020B0806030902050204" pitchFamily="34" charset="0"/>
      <p:regular r:id="rId26"/>
    </p:embeddedFont>
    <p:embeddedFont>
      <p:font typeface="等线" panose="02010600030101010101" charset="-122"/>
      <p:regular r:id="rId27"/>
    </p:embeddedFont>
    <p:embeddedFont>
      <p:font typeface="等线 Light" panose="02010600030101010101"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4" userDrawn="1">
          <p15:clr>
            <a:srgbClr val="A4A3A4"/>
          </p15:clr>
        </p15:guide>
        <p15:guide id="2" pos="3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a" initials="c" lastIdx="10" clrIdx="0"/>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505F"/>
    <a:srgbClr val="73BB2C"/>
    <a:srgbClr val="279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27E7743-39CA-4E87-A19B-AE24449E94FE}" styleName="{e542d831-374a-44cb-814a-449f3ee2df6f}">
    <a:wholeTbl>
      <a:tcTxStyle>
        <a:fontRef idx="none">
          <a:prstClr val="black"/>
        </a:fontRef>
      </a:tcTxStyle>
      <a:tcStyle>
        <a:tcBdr>
          <a:bottom>
            <a:ln w="38100" cmpd="sng">
              <a:solidFill>
                <a:srgbClr val="B9E0F6"/>
              </a:solidFill>
            </a:ln>
          </a:bottom>
        </a:tcBdr>
        <a:fill>
          <a:solidFill>
            <a:srgbClr val="FFFFFF"/>
          </a:solidFill>
        </a:fill>
      </a:tcStyle>
    </a:wholeTbl>
    <a:band1H>
      <a:tcTxStyle>
        <a:fontRef idx="none">
          <a:prstClr val="black"/>
        </a:fontRef>
      </a:tcTxStyle>
      <a:tcStyle>
        <a:tcBdr/>
        <a:fill>
          <a:solidFill>
            <a:srgbClr val="FFFFFF"/>
          </a:solidFill>
        </a:fill>
      </a:tcStyle>
    </a:band1H>
    <a:band2H>
      <a:tcTxStyle>
        <a:fontRef idx="none">
          <a:prstClr val="black"/>
        </a:fontRef>
      </a:tcTxStyle>
      <a:tcStyle>
        <a:tcBdr/>
        <a:fill>
          <a:solidFill>
            <a:srgbClr val="F6F6F6"/>
          </a:solidFill>
        </a:fill>
      </a:tcStyle>
    </a:band2H>
    <a:firstRow>
      <a:tcTxStyle>
        <a:fontRef idx="none">
          <a:prstClr val="black"/>
        </a:fontRef>
      </a:tcTxStyle>
      <a:tcStyle>
        <a:tcBdr>
          <a:insideV>
            <a:ln w="12700" cmpd="sng">
              <a:solidFill>
                <a:srgbClr val="FFFFFF"/>
              </a:solidFill>
            </a:ln>
          </a:insideV>
        </a:tcBdr>
        <a:fill>
          <a:solidFill>
            <a:srgbClr val="B9E0F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111" d="100"/>
          <a:sy n="111" d="100"/>
        </p:scale>
        <p:origin x="534" y="102"/>
      </p:cViewPr>
      <p:guideLst>
        <p:guide orient="horz" pos="2214"/>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70.xml"/><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oleObject" Target="file:///C:\Users\86181\Desktop\&#26032;&#24314;%20XLSX%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'[新建 XLSX 工作表.xlsx]Sheet1'!$B$2</c:f>
              <c:strCache>
                <c:ptCount val="1"/>
                <c:pt idx="0">
                  <c:v>利奈唑胺（n=2046）</c:v>
                </c:pt>
              </c:strCache>
            </c:strRef>
          </c:tx>
          <c:spPr>
            <a:gradFill rotWithShape="1">
              <a:gsLst>
                <a:gs pos="0">
                  <a:srgbClr val="FBFB11"/>
                </a:gs>
                <a:gs pos="100000">
                  <a:srgbClr val="838309"/>
                </a:gs>
              </a:gsLst>
              <a:lin scaled="0"/>
            </a:gradFill>
            <a:ln>
              <a:noFill/>
            </a:ln>
            <a:effectLst>
              <a:outerShdw blurRad="76200" dir="18900000" sy="23000" kx="-1200000" algn="bl" rotWithShape="0">
                <a:prstClr val="black">
                  <a:alpha val="10000"/>
                </a:prst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'[新建 XLSX 工作表.xlsx]Sheet1'!$A$3:$A$11</c:f>
              <c:strCache>
                <c:ptCount val="9"/>
                <c:pt idx="0">
                  <c:v>腹泻</c:v>
                </c:pt>
                <c:pt idx="1">
                  <c:v>头痛</c:v>
                </c:pt>
                <c:pt idx="2">
                  <c:v>恶心</c:v>
                </c:pt>
                <c:pt idx="3">
                  <c:v>呕吐</c:v>
                </c:pt>
                <c:pt idx="4">
                  <c:v>失眠</c:v>
                </c:pt>
                <c:pt idx="5">
                  <c:v>便秘</c:v>
                </c:pt>
                <c:pt idx="6">
                  <c:v>皮疹</c:v>
                </c:pt>
                <c:pt idx="7">
                  <c:v>头晕</c:v>
                </c:pt>
                <c:pt idx="8">
                  <c:v>发热</c:v>
                </c:pt>
              </c:strCache>
            </c:strRef>
          </c:cat>
          <c:val>
            <c:numRef>
              <c:f>'[新建 XLSX 工作表.xlsx]Sheet1'!$B$3:$B$11</c:f>
              <c:numCache>
                <c:formatCode>General</c:formatCode>
                <c:ptCount val="9"/>
                <c:pt idx="0">
                  <c:v>8.3</c:v>
                </c:pt>
                <c:pt idx="1">
                  <c:v>6.5</c:v>
                </c:pt>
                <c:pt idx="2">
                  <c:v>6.2</c:v>
                </c:pt>
                <c:pt idx="3">
                  <c:v>3.7</c:v>
                </c:pt>
                <c:pt idx="4">
                  <c:v>2.5</c:v>
                </c:pt>
                <c:pt idx="5">
                  <c:v>2.2</c:v>
                </c:pt>
                <c:pt idx="6" c:formatCode="0.0_ ">
                  <c:v>2</c:v>
                </c:pt>
                <c:pt idx="7" c:formatCode="0.0_ ">
                  <c:v>2</c:v>
                </c:pt>
                <c:pt idx="8">
                  <c:v>1.6</c:v>
                </c:pt>
              </c:numCache>
            </c:numRef>
          </c:val>
        </c:ser>
        <c:ser>
          <c:idx val="1"/>
          <c:order val="1"/>
          <c:tx>
            <c:strRef>
              <c:f>'[新建 XLSX 工作表.xlsx]Sheet1'!$C$2</c:f>
              <c:strCache>
                <c:ptCount val="1"/>
                <c:pt idx="0">
                  <c:v>所有对照药（n=2001）</c:v>
                </c:pt>
              </c:strCache>
            </c:strRef>
          </c:tx>
          <c:spPr>
            <a:gradFill rotWithShape="1">
              <a:gsLst>
                <a:gs pos="0">
                  <a:srgbClr val="007BD3"/>
                </a:gs>
                <a:gs pos="100000">
                  <a:srgbClr val="034373"/>
                </a:gs>
              </a:gsLst>
              <a:lin scaled="0"/>
            </a:gradFill>
            <a:ln>
              <a:noFill/>
            </a:ln>
            <a:effectLst>
              <a:outerShdw blurRad="76200" dir="18900000" sy="23000" kx="-1200000" algn="bl" rotWithShape="0">
                <a:prstClr val="black">
                  <a:alpha val="10000"/>
                </a:prst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'[新建 XLSX 工作表.xlsx]Sheet1'!$A$3:$A$11</c:f>
              <c:strCache>
                <c:ptCount val="9"/>
                <c:pt idx="0">
                  <c:v>腹泻</c:v>
                </c:pt>
                <c:pt idx="1">
                  <c:v>头痛</c:v>
                </c:pt>
                <c:pt idx="2">
                  <c:v>恶心</c:v>
                </c:pt>
                <c:pt idx="3">
                  <c:v>呕吐</c:v>
                </c:pt>
                <c:pt idx="4">
                  <c:v>失眠</c:v>
                </c:pt>
                <c:pt idx="5">
                  <c:v>便秘</c:v>
                </c:pt>
                <c:pt idx="6">
                  <c:v>皮疹</c:v>
                </c:pt>
                <c:pt idx="7">
                  <c:v>头晕</c:v>
                </c:pt>
                <c:pt idx="8">
                  <c:v>发热</c:v>
                </c:pt>
              </c:strCache>
            </c:strRef>
          </c:cat>
          <c:val>
            <c:numRef>
              <c:f>'[新建 XLSX 工作表.xlsx]Sheet1'!$C$3:$C$11</c:f>
              <c:numCache>
                <c:formatCode>General</c:formatCode>
                <c:ptCount val="9"/>
                <c:pt idx="0">
                  <c:v>6.3</c:v>
                </c:pt>
                <c:pt idx="1">
                  <c:v>5.5</c:v>
                </c:pt>
                <c:pt idx="2">
                  <c:v>4.6</c:v>
                </c:pt>
                <c:pt idx="3">
                  <c:v>2</c:v>
                </c:pt>
                <c:pt idx="4">
                  <c:v>1.7</c:v>
                </c:pt>
                <c:pt idx="5">
                  <c:v>2.1</c:v>
                </c:pt>
                <c:pt idx="6">
                  <c:v>2.2</c:v>
                </c:pt>
                <c:pt idx="7">
                  <c:v>1.9</c:v>
                </c:pt>
                <c:pt idx="8">
                  <c:v>2.1</c:v>
                </c:pt>
              </c:numCache>
            </c:numRef>
          </c:val>
        </c:ser>
        <c:dLbls>
          <c:showLegendKey val="0"/>
          <c:showVal val="1"/>
          <c:showCatName val="0"/>
          <c:showSerName val="0"/>
          <c:showPercent val="0"/>
          <c:showBubbleSize val="0"/>
        </c:dLbls>
        <c:gapWidth val="500"/>
        <c:overlap val="-40"/>
        <c:axId val="112589452"/>
        <c:axId val="128261519"/>
      </c:barChart>
      <c:catAx>
        <c:axId val="112589452"/>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0"/>
        <c:majorTickMark val="none"/>
        <c:minorTickMark val="none"/>
        <c:tickLblPos val="nextTo"/>
        <c:spPr>
          <a:noFill/>
          <a:ln w="9525" cap="flat" cmpd="sng" algn="ctr">
            <a:noFill/>
            <a:round/>
          </a:ln>
          <a:effectLst/>
        </c:spPr>
        <c:txPr>
          <a:bodyPr rot="-60000000" spcFirstLastPara="0" vertOverflow="ellipsis" vert="horz" wrap="square" anchor="ctr" anchorCtr="1" forceAA="0"/>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28261519"/>
        <c:crosses val="autoZero"/>
        <c:auto val="1"/>
        <c:lblAlgn val="ctr"/>
        <c:lblOffset val="100"/>
        <c:noMultiLvlLbl val="0"/>
      </c:catAx>
      <c:valAx>
        <c:axId val="128261519"/>
        <c:scaling>
          <c:orientation val="minMax"/>
        </c:scaling>
        <c:delete val="0"/>
        <c:axPos val="l"/>
        <c:majorGridlines>
          <c:spPr>
            <a:ln w="3175" cap="flat" cmpd="sng" algn="ctr">
              <a:solidFill>
                <a:srgbClr val="EAEAEA"/>
              </a:solidFill>
              <a:round/>
            </a:ln>
            <a:effectLst/>
          </c:spPr>
        </c:majorGridlines>
        <c:title>
          <c:tx>
            <c:rich>
              <a:bodyPr rot="-5400000" spcFirstLastPara="0" vertOverflow="ellipsis" vert="horz" wrap="square" anchor="ctr" anchorCtr="1"/>
              <a:lstStyle/>
              <a:p>
                <a:pPr defTabSz="914400">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b="1">
                    <a:solidFill>
                      <a:schemeClr val="tx1"/>
                    </a:solidFill>
                  </a:rPr>
                  <a:t>发生率</a:t>
                </a:r>
                <a:endParaRPr b="1">
                  <a:solidFill>
                    <a:schemeClr val="tx1"/>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140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112589452"/>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forceAA="0"/>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solidFill>
        <a:srgbClr val="EAEAEA"/>
      </a:solidFill>
      <a:round/>
    </a:ln>
    <a:effectLst/>
  </c:spPr>
  <c:txPr>
    <a:bodyPr/>
    <a:lstStyle/>
    <a:p>
      <a:pPr>
        <a:def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40F63-CDCF-4D80-A6F8-7C122C7347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D3111-6DF8-45BB-924A-D7DF8ED9067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7" name="任意多边形: 形状 6"/>
          <p:cNvSpPr/>
          <p:nvPr userDrawn="1"/>
        </p:nvSpPr>
        <p:spPr>
          <a:xfrm>
            <a:off x="63922" y="1"/>
            <a:ext cx="12064156" cy="2557671"/>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7"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32535" y="6750399"/>
            <a:ext cx="12159465" cy="107601"/>
          </a:xfrm>
          <a:custGeom>
            <a:avLst/>
            <a:gdLst>
              <a:gd name="connsiteX0" fmla="*/ 381302 w 11898887"/>
              <a:gd name="connsiteY0" fmla="*/ 0 h 105295"/>
              <a:gd name="connsiteX1" fmla="*/ 11517585 w 11898887"/>
              <a:gd name="connsiteY1" fmla="*/ 0 h 105295"/>
              <a:gd name="connsiteX2" fmla="*/ 11890838 w 11898887"/>
              <a:gd name="connsiteY2" fmla="*/ 99045 h 105295"/>
              <a:gd name="connsiteX3" fmla="*/ 11898887 w 11898887"/>
              <a:gd name="connsiteY3" fmla="*/ 105295 h 105295"/>
              <a:gd name="connsiteX4" fmla="*/ 0 w 11898887"/>
              <a:gd name="connsiteY4" fmla="*/ 105295 h 105295"/>
              <a:gd name="connsiteX5" fmla="*/ 8050 w 11898887"/>
              <a:gd name="connsiteY5" fmla="*/ 99045 h 105295"/>
              <a:gd name="connsiteX6" fmla="*/ 381302 w 11898887"/>
              <a:gd name="connsiteY6" fmla="*/ 0 h 1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8887" h="105295">
                <a:moveTo>
                  <a:pt x="381302" y="0"/>
                </a:moveTo>
                <a:lnTo>
                  <a:pt x="11517585" y="0"/>
                </a:lnTo>
                <a:cubicBezTo>
                  <a:pt x="11663349" y="0"/>
                  <a:pt x="11795314" y="37850"/>
                  <a:pt x="11890838" y="99045"/>
                </a:cubicBezTo>
                <a:lnTo>
                  <a:pt x="11898887" y="105295"/>
                </a:lnTo>
                <a:lnTo>
                  <a:pt x="0" y="105295"/>
                </a:lnTo>
                <a:lnTo>
                  <a:pt x="8050" y="99045"/>
                </a:lnTo>
                <a:cubicBezTo>
                  <a:pt x="103573" y="37850"/>
                  <a:pt x="235538" y="0"/>
                  <a:pt x="381302"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矩形 2"/>
          <p:cNvSpPr/>
          <p:nvPr userDrawn="1"/>
        </p:nvSpPr>
        <p:spPr>
          <a:xfrm>
            <a:off x="0" y="0"/>
            <a:ext cx="12192000" cy="66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userDrawn="1"/>
        </p:nvSpPr>
        <p:spPr>
          <a:xfrm>
            <a:off x="0" y="668515"/>
            <a:ext cx="12192000" cy="69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userDrawn="1"/>
        </p:nvSpPr>
        <p:spPr>
          <a:xfrm>
            <a:off x="0" y="6624809"/>
            <a:ext cx="12192000" cy="25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5" name="任意多边形: 形状 4"/>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userDrawn="1"/>
        </p:nvSpPr>
        <p:spPr>
          <a:xfrm>
            <a:off x="253763" y="0"/>
            <a:ext cx="11683558" cy="1901890"/>
          </a:xfrm>
          <a:custGeom>
            <a:avLst/>
            <a:gdLst>
              <a:gd name="connsiteX0" fmla="*/ 0 w 11683558"/>
              <a:gd name="connsiteY0" fmla="*/ 0 h 1901890"/>
              <a:gd name="connsiteX1" fmla="*/ 11683558 w 11683558"/>
              <a:gd name="connsiteY1" fmla="*/ 0 h 1901890"/>
              <a:gd name="connsiteX2" fmla="*/ 11658824 w 11683558"/>
              <a:gd name="connsiteY2" fmla="*/ 85029 h 1901890"/>
              <a:gd name="connsiteX3" fmla="*/ 11509752 w 11683558"/>
              <a:gd name="connsiteY3" fmla="*/ 597508 h 1901890"/>
              <a:gd name="connsiteX4" fmla="*/ 11458291 w 11683558"/>
              <a:gd name="connsiteY4" fmla="*/ 773733 h 1901890"/>
              <a:gd name="connsiteX5" fmla="*/ 11312485 w 11683558"/>
              <a:gd name="connsiteY5" fmla="*/ 980046 h 1901890"/>
              <a:gd name="connsiteX6" fmla="*/ 11115217 w 11683558"/>
              <a:gd name="connsiteY6" fmla="*/ 1087500 h 1901890"/>
              <a:gd name="connsiteX7" fmla="*/ 11068044 w 11683558"/>
              <a:gd name="connsiteY7" fmla="*/ 1096097 h 1901890"/>
              <a:gd name="connsiteX8" fmla="*/ 10167474 w 11683558"/>
              <a:gd name="connsiteY8" fmla="*/ 1242235 h 1901890"/>
              <a:gd name="connsiteX9" fmla="*/ 8868081 w 11683558"/>
              <a:gd name="connsiteY9" fmla="*/ 1444249 h 1901890"/>
              <a:gd name="connsiteX10" fmla="*/ 7444323 w 11683558"/>
              <a:gd name="connsiteY10" fmla="*/ 1672053 h 1901890"/>
              <a:gd name="connsiteX11" fmla="*/ 6162083 w 11683558"/>
              <a:gd name="connsiteY11" fmla="*/ 1874067 h 1901890"/>
              <a:gd name="connsiteX12" fmla="*/ 5827586 w 11683558"/>
              <a:gd name="connsiteY12" fmla="*/ 1899856 h 1901890"/>
              <a:gd name="connsiteX13" fmla="*/ 5523107 w 11683558"/>
              <a:gd name="connsiteY13" fmla="*/ 1874067 h 1901890"/>
              <a:gd name="connsiteX14" fmla="*/ 5368724 w 11683558"/>
              <a:gd name="connsiteY14" fmla="*/ 1848278 h 1901890"/>
              <a:gd name="connsiteX15" fmla="*/ 4339503 w 11683558"/>
              <a:gd name="connsiteY15" fmla="*/ 1684947 h 1901890"/>
              <a:gd name="connsiteX16" fmla="*/ 2478324 w 11683558"/>
              <a:gd name="connsiteY16" fmla="*/ 1392671 h 1901890"/>
              <a:gd name="connsiteX17" fmla="*/ 617146 w 11683558"/>
              <a:gd name="connsiteY17" fmla="*/ 1096097 h 1901890"/>
              <a:gd name="connsiteX18" fmla="*/ 226899 w 11683558"/>
              <a:gd name="connsiteY18" fmla="*/ 773733 h 1901890"/>
              <a:gd name="connsiteX19" fmla="*/ 201169 w 11683558"/>
              <a:gd name="connsiteY19" fmla="*/ 692068 h 1901890"/>
              <a:gd name="connsiteX20" fmla="*/ 17705 w 11683558"/>
              <a:gd name="connsiteY20" fmla="*/ 60908 h 19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3558" h="1901890">
                <a:moveTo>
                  <a:pt x="0" y="0"/>
                </a:moveTo>
                <a:lnTo>
                  <a:pt x="11683558" y="0"/>
                </a:lnTo>
                <a:lnTo>
                  <a:pt x="11658824" y="85029"/>
                </a:lnTo>
                <a:cubicBezTo>
                  <a:pt x="11509752" y="597508"/>
                  <a:pt x="11509752" y="597508"/>
                  <a:pt x="11509752" y="597508"/>
                </a:cubicBezTo>
                <a:cubicBezTo>
                  <a:pt x="11458291" y="773733"/>
                  <a:pt x="11458291" y="773733"/>
                  <a:pt x="11458291" y="773733"/>
                </a:cubicBezTo>
                <a:cubicBezTo>
                  <a:pt x="11458291" y="773733"/>
                  <a:pt x="11415407" y="885486"/>
                  <a:pt x="11312485" y="980046"/>
                </a:cubicBezTo>
                <a:cubicBezTo>
                  <a:pt x="11261023" y="1023028"/>
                  <a:pt x="11196697" y="1066009"/>
                  <a:pt x="11115217" y="1087500"/>
                </a:cubicBezTo>
                <a:cubicBezTo>
                  <a:pt x="11098063" y="1091799"/>
                  <a:pt x="11085198" y="1096097"/>
                  <a:pt x="11068044" y="1096097"/>
                </a:cubicBezTo>
                <a:cubicBezTo>
                  <a:pt x="10167474" y="1242235"/>
                  <a:pt x="10167474" y="1242235"/>
                  <a:pt x="10167474" y="1242235"/>
                </a:cubicBezTo>
                <a:cubicBezTo>
                  <a:pt x="8868081" y="1444249"/>
                  <a:pt x="8868081" y="1444249"/>
                  <a:pt x="8868081" y="1444249"/>
                </a:cubicBezTo>
                <a:cubicBezTo>
                  <a:pt x="7444323" y="1672053"/>
                  <a:pt x="7444323" y="1672053"/>
                  <a:pt x="7444323" y="1672053"/>
                </a:cubicBezTo>
                <a:cubicBezTo>
                  <a:pt x="6162083" y="1874067"/>
                  <a:pt x="6162083" y="1874067"/>
                  <a:pt x="6162083" y="1874067"/>
                </a:cubicBezTo>
                <a:cubicBezTo>
                  <a:pt x="5990546" y="1904154"/>
                  <a:pt x="5887624" y="1904154"/>
                  <a:pt x="5827586" y="1899856"/>
                </a:cubicBezTo>
                <a:cubicBezTo>
                  <a:pt x="5797567" y="1904154"/>
                  <a:pt x="5694644" y="1904154"/>
                  <a:pt x="5523107" y="1874067"/>
                </a:cubicBezTo>
                <a:cubicBezTo>
                  <a:pt x="5368724" y="1848278"/>
                  <a:pt x="5368724" y="1848278"/>
                  <a:pt x="5368724" y="1848278"/>
                </a:cubicBezTo>
                <a:cubicBezTo>
                  <a:pt x="4339503" y="1684947"/>
                  <a:pt x="4339503" y="1684947"/>
                  <a:pt x="4339503" y="1684947"/>
                </a:cubicBezTo>
                <a:cubicBezTo>
                  <a:pt x="2478324" y="1392671"/>
                  <a:pt x="2478324" y="1392671"/>
                  <a:pt x="2478324" y="1392671"/>
                </a:cubicBezTo>
                <a:cubicBezTo>
                  <a:pt x="617146" y="1096097"/>
                  <a:pt x="617146" y="1096097"/>
                  <a:pt x="617146" y="1096097"/>
                </a:cubicBezTo>
                <a:cubicBezTo>
                  <a:pt x="329821" y="1048817"/>
                  <a:pt x="226899" y="773733"/>
                  <a:pt x="226899" y="773733"/>
                </a:cubicBezTo>
                <a:cubicBezTo>
                  <a:pt x="201169" y="692068"/>
                  <a:pt x="201169" y="692068"/>
                  <a:pt x="201169" y="692068"/>
                </a:cubicBezTo>
                <a:cubicBezTo>
                  <a:pt x="121833" y="419134"/>
                  <a:pt x="62331" y="214433"/>
                  <a:pt x="17705" y="6090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任意多边形: 形状 7"/>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418053" y="0"/>
            <a:ext cx="11355894" cy="1338472"/>
          </a:xfrm>
          <a:custGeom>
            <a:avLst/>
            <a:gdLst>
              <a:gd name="connsiteX0" fmla="*/ 0 w 11355894"/>
              <a:gd name="connsiteY0" fmla="*/ 0 h 1338472"/>
              <a:gd name="connsiteX1" fmla="*/ 11355894 w 11355894"/>
              <a:gd name="connsiteY1" fmla="*/ 0 h 1338472"/>
              <a:gd name="connsiteX2" fmla="*/ 11353839 w 11355894"/>
              <a:gd name="connsiteY2" fmla="*/ 7065 h 1338472"/>
              <a:gd name="connsiteX3" fmla="*/ 11345978 w 11355894"/>
              <a:gd name="connsiteY3" fmla="*/ 34090 h 1338472"/>
              <a:gd name="connsiteX4" fmla="*/ 11294517 w 11355894"/>
              <a:gd name="connsiteY4" fmla="*/ 210315 h 1338472"/>
              <a:gd name="connsiteX5" fmla="*/ 11148711 w 11355894"/>
              <a:gd name="connsiteY5" fmla="*/ 416628 h 1338472"/>
              <a:gd name="connsiteX6" fmla="*/ 10951443 w 11355894"/>
              <a:gd name="connsiteY6" fmla="*/ 524082 h 1338472"/>
              <a:gd name="connsiteX7" fmla="*/ 10904270 w 11355894"/>
              <a:gd name="connsiteY7" fmla="*/ 532679 h 1338472"/>
              <a:gd name="connsiteX8" fmla="*/ 10003700 w 11355894"/>
              <a:gd name="connsiteY8" fmla="*/ 678817 h 1338472"/>
              <a:gd name="connsiteX9" fmla="*/ 8704307 w 11355894"/>
              <a:gd name="connsiteY9" fmla="*/ 880831 h 1338472"/>
              <a:gd name="connsiteX10" fmla="*/ 7280549 w 11355894"/>
              <a:gd name="connsiteY10" fmla="*/ 1108635 h 1338472"/>
              <a:gd name="connsiteX11" fmla="*/ 5998309 w 11355894"/>
              <a:gd name="connsiteY11" fmla="*/ 1310649 h 1338472"/>
              <a:gd name="connsiteX12" fmla="*/ 5663812 w 11355894"/>
              <a:gd name="connsiteY12" fmla="*/ 1336438 h 1338472"/>
              <a:gd name="connsiteX13" fmla="*/ 5359333 w 11355894"/>
              <a:gd name="connsiteY13" fmla="*/ 1310649 h 1338472"/>
              <a:gd name="connsiteX14" fmla="*/ 5204950 w 11355894"/>
              <a:gd name="connsiteY14" fmla="*/ 1284860 h 1338472"/>
              <a:gd name="connsiteX15" fmla="*/ 4175729 w 11355894"/>
              <a:gd name="connsiteY15" fmla="*/ 1121529 h 1338472"/>
              <a:gd name="connsiteX16" fmla="*/ 2314550 w 11355894"/>
              <a:gd name="connsiteY16" fmla="*/ 829253 h 1338472"/>
              <a:gd name="connsiteX17" fmla="*/ 453372 w 11355894"/>
              <a:gd name="connsiteY17" fmla="*/ 532679 h 1338472"/>
              <a:gd name="connsiteX18" fmla="*/ 63125 w 11355894"/>
              <a:gd name="connsiteY18" fmla="*/ 210315 h 1338472"/>
              <a:gd name="connsiteX19" fmla="*/ 37395 w 11355894"/>
              <a:gd name="connsiteY19" fmla="*/ 128650 h 133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5894" h="1338472">
                <a:moveTo>
                  <a:pt x="0" y="0"/>
                </a:moveTo>
                <a:lnTo>
                  <a:pt x="11355894" y="0"/>
                </a:lnTo>
                <a:lnTo>
                  <a:pt x="11353839" y="7065"/>
                </a:lnTo>
                <a:cubicBezTo>
                  <a:pt x="11345978" y="34090"/>
                  <a:pt x="11345978" y="34090"/>
                  <a:pt x="11345978" y="34090"/>
                </a:cubicBezTo>
                <a:cubicBezTo>
                  <a:pt x="11294517" y="210315"/>
                  <a:pt x="11294517" y="210315"/>
                  <a:pt x="11294517" y="210315"/>
                </a:cubicBezTo>
                <a:cubicBezTo>
                  <a:pt x="11294517" y="210315"/>
                  <a:pt x="11251633" y="322068"/>
                  <a:pt x="11148711" y="416628"/>
                </a:cubicBezTo>
                <a:cubicBezTo>
                  <a:pt x="11097249" y="459610"/>
                  <a:pt x="11032923" y="502591"/>
                  <a:pt x="10951443" y="524082"/>
                </a:cubicBezTo>
                <a:cubicBezTo>
                  <a:pt x="10934289" y="528381"/>
                  <a:pt x="10921424" y="532679"/>
                  <a:pt x="10904270" y="532679"/>
                </a:cubicBezTo>
                <a:cubicBezTo>
                  <a:pt x="10003700" y="678817"/>
                  <a:pt x="10003700" y="678817"/>
                  <a:pt x="10003700" y="678817"/>
                </a:cubicBezTo>
                <a:cubicBezTo>
                  <a:pt x="8704307" y="880831"/>
                  <a:pt x="8704307" y="880831"/>
                  <a:pt x="8704307" y="880831"/>
                </a:cubicBezTo>
                <a:cubicBezTo>
                  <a:pt x="7280549" y="1108635"/>
                  <a:pt x="7280549" y="1108635"/>
                  <a:pt x="7280549" y="1108635"/>
                </a:cubicBezTo>
                <a:cubicBezTo>
                  <a:pt x="5998309" y="1310649"/>
                  <a:pt x="5998309" y="1310649"/>
                  <a:pt x="5998309" y="1310649"/>
                </a:cubicBezTo>
                <a:cubicBezTo>
                  <a:pt x="5826772" y="1340736"/>
                  <a:pt x="5723850" y="1340736"/>
                  <a:pt x="5663812" y="1336438"/>
                </a:cubicBezTo>
                <a:cubicBezTo>
                  <a:pt x="5633794" y="1340736"/>
                  <a:pt x="5530871" y="1340736"/>
                  <a:pt x="5359333" y="1310649"/>
                </a:cubicBezTo>
                <a:cubicBezTo>
                  <a:pt x="5204950" y="1284860"/>
                  <a:pt x="5204950" y="1284860"/>
                  <a:pt x="5204950" y="1284860"/>
                </a:cubicBezTo>
                <a:cubicBezTo>
                  <a:pt x="4175729" y="1121529"/>
                  <a:pt x="4175729" y="1121529"/>
                  <a:pt x="4175729" y="1121529"/>
                </a:cubicBezTo>
                <a:cubicBezTo>
                  <a:pt x="2314550" y="829253"/>
                  <a:pt x="2314550" y="829253"/>
                  <a:pt x="2314550" y="829253"/>
                </a:cubicBezTo>
                <a:cubicBezTo>
                  <a:pt x="453372" y="532679"/>
                  <a:pt x="453372" y="532679"/>
                  <a:pt x="453372" y="532679"/>
                </a:cubicBezTo>
                <a:cubicBezTo>
                  <a:pt x="166047" y="485399"/>
                  <a:pt x="63125" y="210315"/>
                  <a:pt x="63125" y="210315"/>
                </a:cubicBezTo>
                <a:cubicBezTo>
                  <a:pt x="37395" y="128650"/>
                  <a:pt x="37395" y="128650"/>
                  <a:pt x="37395" y="12865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29B7E-B6FD-4BD6-A177-632712FAD40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BDBAA-8DDB-47F2-8D38-89C0C0616E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1.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1" Type="http://schemas.openxmlformats.org/officeDocument/2006/relationships/notesSlide" Target="../notesSlides/notesSlide6.xml"/><Relationship Id="rId10" Type="http://schemas.openxmlformats.org/officeDocument/2006/relationships/slideLayout" Target="../slideLayouts/slideLayout11.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9.xml"/><Relationship Id="rId7" Type="http://schemas.openxmlformats.org/officeDocument/2006/relationships/image" Target="../media/image1.png"/><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notesSlide" Target="../notesSlides/notesSlide7.xml"/><Relationship Id="rId1" Type="http://schemas.openxmlformats.org/officeDocument/2006/relationships/tags" Target="../tags/tag63.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8.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2" Type="http://schemas.openxmlformats.org/officeDocument/2006/relationships/slideLayout" Target="../slideLayouts/slideLayout11.xml"/><Relationship Id="rId31" Type="http://schemas.openxmlformats.org/officeDocument/2006/relationships/tags" Target="../tags/tag51.xml"/><Relationship Id="rId30" Type="http://schemas.openxmlformats.org/officeDocument/2006/relationships/tags" Target="../tags/tag50.xml"/><Relationship Id="rId3" Type="http://schemas.openxmlformats.org/officeDocument/2006/relationships/tags" Target="../tags/tag23.xml"/><Relationship Id="rId29" Type="http://schemas.openxmlformats.org/officeDocument/2006/relationships/tags" Target="../tags/tag49.xml"/><Relationship Id="rId28" Type="http://schemas.openxmlformats.org/officeDocument/2006/relationships/tags" Target="../tags/tag48.xml"/><Relationship Id="rId27" Type="http://schemas.openxmlformats.org/officeDocument/2006/relationships/tags" Target="../tags/tag47.xml"/><Relationship Id="rId26" Type="http://schemas.openxmlformats.org/officeDocument/2006/relationships/tags" Target="../tags/tag46.xml"/><Relationship Id="rId25" Type="http://schemas.openxmlformats.org/officeDocument/2006/relationships/tags" Target="../tags/tag45.xml"/><Relationship Id="rId24" Type="http://schemas.openxmlformats.org/officeDocument/2006/relationships/tags" Target="../tags/tag44.xml"/><Relationship Id="rId23" Type="http://schemas.openxmlformats.org/officeDocument/2006/relationships/tags" Target="../tags/tag43.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openxmlformats.org/officeDocument/2006/relationships/tags" Target="../tags/tag22.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1.xml"/><Relationship Id="rId2" Type="http://schemas.openxmlformats.org/officeDocument/2006/relationships/tags" Target="../tags/tag53.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文本框 10"/>
          <p:cNvSpPr txBox="1"/>
          <p:nvPr>
            <p:custDataLst>
              <p:tags r:id="rId1"/>
            </p:custDataLst>
          </p:nvPr>
        </p:nvSpPr>
        <p:spPr>
          <a:xfrm>
            <a:off x="3185795" y="5129530"/>
            <a:ext cx="5819775" cy="521970"/>
          </a:xfrm>
          <a:prstGeom prst="rect">
            <a:avLst/>
          </a:prstGeom>
          <a:noFill/>
        </p:spPr>
        <p:txBody>
          <a:bodyPr wrap="square" rtlCol="0">
            <a:spAutoFit/>
          </a:bodyPr>
          <a:lstStyle/>
          <a:p>
            <a:pPr algn="ct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石家庄四药有限公司</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PA_椭圆 8"/>
          <p:cNvSpPr/>
          <p:nvPr>
            <p:custDataLst>
              <p:tags r:id="rId2"/>
            </p:custDataLst>
          </p:nvPr>
        </p:nvSpPr>
        <p:spPr>
          <a:xfrm>
            <a:off x="5106652" y="1083364"/>
            <a:ext cx="2095075" cy="2078214"/>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PA_文本框 3"/>
          <p:cNvSpPr txBox="1"/>
          <p:nvPr>
            <p:custDataLst>
              <p:tags r:id="rId3"/>
            </p:custDataLst>
          </p:nvPr>
        </p:nvSpPr>
        <p:spPr>
          <a:xfrm>
            <a:off x="2135082" y="3185549"/>
            <a:ext cx="7922069" cy="1599565"/>
          </a:xfrm>
          <a:prstGeom prst="rect">
            <a:avLst/>
          </a:prstGeom>
          <a:noFill/>
        </p:spPr>
        <p:txBody>
          <a:bodyPr wrap="square" rtlCol="0">
            <a:spAutoFit/>
          </a:bodyPr>
          <a:lstStyle/>
          <a:p>
            <a:pPr algn="ctr"/>
            <a:r>
              <a:rPr lang="zh-CN" altLang="en-US" sz="5400" dirty="0">
                <a:solidFill>
                  <a:srgbClr val="73BB2C"/>
                </a:solidFill>
                <a:latin typeface="方正粗黑宋简体" panose="02000000000000000000" charset="-122"/>
                <a:ea typeface="方正粗黑宋简体" panose="02000000000000000000" charset="-122"/>
              </a:rPr>
              <a:t>利奈唑胺氯化钠注射液</a:t>
            </a:r>
            <a:endParaRPr lang="zh-CN" altLang="en-US" sz="5400" dirty="0">
              <a:solidFill>
                <a:srgbClr val="73BB2C"/>
              </a:solidFill>
              <a:latin typeface="方正粗黑宋简体" panose="02000000000000000000" charset="-122"/>
              <a:ea typeface="方正粗黑宋简体" panose="02000000000000000000" charset="-122"/>
            </a:endParaRPr>
          </a:p>
          <a:p>
            <a:pPr algn="ctr"/>
            <a:r>
              <a:rPr lang="zh-CN" altLang="en-US" sz="4400" dirty="0">
                <a:solidFill>
                  <a:srgbClr val="73BB2C"/>
                </a:solidFill>
                <a:latin typeface="方正粗黑宋简体" panose="02000000000000000000" charset="-122"/>
                <a:ea typeface="方正粗黑宋简体" panose="02000000000000000000" charset="-122"/>
              </a:rPr>
              <a:t>300ml：0.6g</a:t>
            </a:r>
            <a:endParaRPr lang="zh-CN" altLang="en-US" sz="4400" dirty="0">
              <a:solidFill>
                <a:srgbClr val="73BB2C"/>
              </a:solidFill>
              <a:latin typeface="方正粗黑宋简体" panose="02000000000000000000" charset="-122"/>
              <a:ea typeface="方正粗黑宋简体" panose="02000000000000000000" charset="-122"/>
            </a:endParaRPr>
          </a:p>
        </p:txBody>
      </p:sp>
      <p:grpSp>
        <p:nvGrpSpPr>
          <p:cNvPr id="38" name="PA_组合 37"/>
          <p:cNvGrpSpPr/>
          <p:nvPr>
            <p:custDataLst>
              <p:tags r:id="rId4"/>
            </p:custDataLst>
          </p:nvPr>
        </p:nvGrpSpPr>
        <p:grpSpPr>
          <a:xfrm>
            <a:off x="4754825" y="1905986"/>
            <a:ext cx="493729" cy="489755"/>
            <a:chOff x="4344528" y="2470361"/>
            <a:chExt cx="3155399" cy="3130004"/>
          </a:xfrm>
        </p:grpSpPr>
        <p:sp>
          <p:nvSpPr>
            <p:cNvPr id="39" name="椭圆 38"/>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0" name="椭圆 39"/>
            <p:cNvSpPr/>
            <p:nvPr/>
          </p:nvSpPr>
          <p:spPr>
            <a:xfrm>
              <a:off x="4956074" y="3069207"/>
              <a:ext cx="1932307" cy="1932313"/>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2" name="PA_椭圆 41"/>
          <p:cNvSpPr/>
          <p:nvPr>
            <p:custDataLst>
              <p:tags r:id="rId5"/>
            </p:custDataLst>
          </p:nvPr>
        </p:nvSpPr>
        <p:spPr>
          <a:xfrm flipV="1">
            <a:off x="5346035" y="2820601"/>
            <a:ext cx="235916" cy="234017"/>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grpSp>
        <p:nvGrpSpPr>
          <p:cNvPr id="44" name="PA_组合 43"/>
          <p:cNvGrpSpPr/>
          <p:nvPr>
            <p:custDataLst>
              <p:tags r:id="rId6"/>
            </p:custDataLst>
          </p:nvPr>
        </p:nvGrpSpPr>
        <p:grpSpPr>
          <a:xfrm flipV="1">
            <a:off x="6848445" y="2513794"/>
            <a:ext cx="408910" cy="405619"/>
            <a:chOff x="4344528" y="2470361"/>
            <a:chExt cx="3155399" cy="3130004"/>
          </a:xfrm>
        </p:grpSpPr>
        <p:sp>
          <p:nvSpPr>
            <p:cNvPr id="45" name="椭圆 44"/>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6" name="椭圆 45"/>
            <p:cNvSpPr/>
            <p:nvPr/>
          </p:nvSpPr>
          <p:spPr>
            <a:xfrm>
              <a:off x="4956074" y="3069207"/>
              <a:ext cx="1932307" cy="1932313"/>
            </a:xfrm>
            <a:prstGeom prst="ellipse">
              <a:avLst/>
            </a:prstGeom>
            <a:solidFill>
              <a:srgbClr val="279280"/>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PA_椭圆 46"/>
          <p:cNvSpPr/>
          <p:nvPr>
            <p:custDataLst>
              <p:tags r:id="rId7"/>
            </p:custDataLst>
          </p:nvPr>
        </p:nvSpPr>
        <p:spPr>
          <a:xfrm flipV="1">
            <a:off x="7038038" y="1984087"/>
            <a:ext cx="327378" cy="32474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pic>
        <p:nvPicPr>
          <p:cNvPr id="5" name="图片 4" descr="微信图片_20201017084036"/>
          <p:cNvPicPr>
            <a:picLocks noChangeAspect="1"/>
          </p:cNvPicPr>
          <p:nvPr/>
        </p:nvPicPr>
        <p:blipFill>
          <a:blip r:embed="rId8"/>
          <a:srcRect r="69729"/>
          <a:stretch>
            <a:fillRect/>
          </a:stretch>
        </p:blipFill>
        <p:spPr>
          <a:xfrm>
            <a:off x="5238115" y="1328420"/>
            <a:ext cx="1605280" cy="146431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1" grpId="0"/>
      <p:bldP spid="9" grpId="0" animBg="1"/>
      <p:bldP spid="9" grpId="1" animBg="1"/>
      <p:bldP spid="32" grpId="0"/>
      <p:bldP spid="32" grpId="1"/>
      <p:bldP spid="32" grpId="2"/>
      <p:bldP spid="42"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圆角矩形 33"/>
          <p:cNvSpPr/>
          <p:nvPr>
            <p:custDataLst>
              <p:tags r:id="rId1"/>
            </p:custDataLst>
          </p:nvPr>
        </p:nvSpPr>
        <p:spPr>
          <a:xfrm>
            <a:off x="1216490" y="3860885"/>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41" name="圆角矩形 33"/>
          <p:cNvSpPr/>
          <p:nvPr>
            <p:custDataLst>
              <p:tags r:id="rId2"/>
            </p:custDataLst>
          </p:nvPr>
        </p:nvSpPr>
        <p:spPr>
          <a:xfrm>
            <a:off x="1194456" y="1513698"/>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32" name="菱形 31"/>
          <p:cNvSpPr/>
          <p:nvPr>
            <p:custDataLst>
              <p:tags r:id="rId3"/>
            </p:custDataLst>
          </p:nvPr>
        </p:nvSpPr>
        <p:spPr>
          <a:xfrm>
            <a:off x="1496291" y="1575724"/>
            <a:ext cx="1064144" cy="1064144"/>
          </a:xfrm>
          <a:prstGeom prst="diamond">
            <a:avLst/>
          </a:prstGeom>
          <a:solidFill>
            <a:srgbClr val="73B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4"/>
            </p:custDataLst>
          </p:nvPr>
        </p:nvSpPr>
        <p:spPr>
          <a:xfrm>
            <a:off x="1788554" y="1753853"/>
            <a:ext cx="479618" cy="707886"/>
          </a:xfrm>
          <a:prstGeom prst="rect">
            <a:avLst/>
          </a:prstGeom>
          <a:noFill/>
        </p:spPr>
        <p:txBody>
          <a:bodyPr wrap="none" rtlCol="0">
            <a:spAutoFit/>
          </a:bodyPr>
          <a:lstStyle/>
          <a:p>
            <a:r>
              <a:rPr lang="en-US" altLang="zh-CN" sz="4000" dirty="0">
                <a:solidFill>
                  <a:schemeClr val="bg1"/>
                </a:solidFill>
                <a:latin typeface="HelveticaNeueLT Com 67 MdCn" panose="020B0806040702040204" pitchFamily="34" charset="0"/>
              </a:rPr>
              <a:t>A</a:t>
            </a:r>
            <a:endParaRPr lang="zh-CN" altLang="en-US" sz="4000" dirty="0">
              <a:solidFill>
                <a:schemeClr val="bg1"/>
              </a:solidFill>
              <a:latin typeface="HelveticaNeueLT Com 67 MdCn" panose="020B0806040702040204" pitchFamily="34" charset="0"/>
            </a:endParaRPr>
          </a:p>
        </p:txBody>
      </p:sp>
      <p:sp>
        <p:nvSpPr>
          <p:cNvPr id="34" name="矩形 33"/>
          <p:cNvSpPr/>
          <p:nvPr>
            <p:custDataLst>
              <p:tags r:id="rId5"/>
            </p:custDataLst>
          </p:nvPr>
        </p:nvSpPr>
        <p:spPr>
          <a:xfrm>
            <a:off x="2560320" y="1697990"/>
            <a:ext cx="7729855" cy="1891665"/>
          </a:xfrm>
          <a:prstGeom prst="rect">
            <a:avLst/>
          </a:prstGeom>
        </p:spPr>
        <p:txBody>
          <a:bodyPr wrap="square">
            <a:spAutoFit/>
          </a:bodyPr>
          <a:lstStyle/>
          <a:p>
            <a:pPr lvl="0" indent="0" fontAlgn="auto">
              <a:lnSpc>
                <a:spcPct val="150000"/>
              </a:lnSpc>
            </a:pPr>
            <a:r>
              <a:rPr lang="zh-CN" altLang="en-US" sz="2400" dirty="0">
                <a:solidFill>
                  <a:schemeClr val="tx1"/>
                </a:solidFill>
                <a:latin typeface="微软雅黑" panose="020B0503020204020204" pitchFamily="34" charset="-122"/>
                <a:ea typeface="微软雅黑" panose="020B0503020204020204" pitchFamily="34" charset="-122"/>
              </a:rPr>
              <a:t>弥补药品目录短板</a:t>
            </a:r>
            <a:endParaRPr lang="zh-CN" altLang="en-US" sz="2400" dirty="0">
              <a:solidFill>
                <a:schemeClr val="tx1"/>
              </a:solidFill>
              <a:latin typeface="微软雅黑" panose="020B0503020204020204" pitchFamily="34" charset="-122"/>
              <a:ea typeface="微软雅黑" panose="020B0503020204020204" pitchFamily="34" charset="-122"/>
            </a:endParaRPr>
          </a:p>
          <a:p>
            <a:pPr marL="285750" lvl="0" indent="-285750" fontAlgn="auto">
              <a:lnSpc>
                <a:spcPct val="150000"/>
              </a:lnSpc>
              <a:buFont typeface="Arial" panose="020B0604020202020204" pitchFamily="34" charset="0"/>
              <a:buChar char="•"/>
            </a:pPr>
            <a:r>
              <a:rPr dirty="0">
                <a:solidFill>
                  <a:schemeClr val="tx1"/>
                </a:solidFill>
                <a:latin typeface="微软雅黑" panose="020B0503020204020204" pitchFamily="34" charset="-122"/>
                <a:ea typeface="微软雅黑" panose="020B0503020204020204" pitchFamily="34" charset="-122"/>
              </a:rPr>
              <a:t>医保目录内尚无氯化钠溶媒的利奈唑胺注射剂</a:t>
            </a:r>
            <a:endParaRPr dirty="0">
              <a:solidFill>
                <a:schemeClr val="tx1"/>
              </a:solidFill>
              <a:latin typeface="微软雅黑" panose="020B0503020204020204" pitchFamily="34" charset="-122"/>
              <a:ea typeface="微软雅黑" panose="020B0503020204020204" pitchFamily="34" charset="-122"/>
            </a:endParaRPr>
          </a:p>
          <a:p>
            <a:pPr marL="285750" lvl="0" indent="-285750" fontAlgn="auto">
              <a:lnSpc>
                <a:spcPct val="150000"/>
              </a:lnSpc>
              <a:buFont typeface="Arial" panose="020B0604020202020204" pitchFamily="34" charset="0"/>
              <a:buChar char="•"/>
            </a:pPr>
            <a:r>
              <a:rPr lang="zh-CN" dirty="0">
                <a:solidFill>
                  <a:schemeClr val="tx1"/>
                </a:solidFill>
                <a:latin typeface="微软雅黑" panose="020B0503020204020204" pitchFamily="34" charset="-122"/>
                <a:ea typeface="微软雅黑" panose="020B0503020204020204" pitchFamily="34" charset="-122"/>
              </a:rPr>
              <a:t>利奈唑胺氯化钠注射液可满足糖尿病、低钠血症等特殊人群用药需求，保障特殊人群医疗公平性</a:t>
            </a:r>
            <a:endParaRPr lang="zh-CN" dirty="0">
              <a:solidFill>
                <a:schemeClr val="tx1"/>
              </a:solidFill>
              <a:latin typeface="微软雅黑" panose="020B0503020204020204" pitchFamily="34" charset="-122"/>
              <a:ea typeface="微软雅黑" panose="020B0503020204020204" pitchFamily="34" charset="-122"/>
            </a:endParaRPr>
          </a:p>
        </p:txBody>
      </p:sp>
      <p:sp>
        <p:nvSpPr>
          <p:cNvPr id="38" name="菱形 37"/>
          <p:cNvSpPr/>
          <p:nvPr>
            <p:custDataLst>
              <p:tags r:id="rId6"/>
            </p:custDataLst>
          </p:nvPr>
        </p:nvSpPr>
        <p:spPr>
          <a:xfrm>
            <a:off x="1496291" y="3922911"/>
            <a:ext cx="1064144" cy="1064144"/>
          </a:xfrm>
          <a:prstGeom prst="diamond">
            <a:avLst/>
          </a:prstGeom>
          <a:solidFill>
            <a:srgbClr val="165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7"/>
            </p:custDataLst>
          </p:nvPr>
        </p:nvSpPr>
        <p:spPr>
          <a:xfrm>
            <a:off x="1788554" y="4101040"/>
            <a:ext cx="489585" cy="706755"/>
          </a:xfrm>
          <a:prstGeom prst="rect">
            <a:avLst/>
          </a:prstGeom>
          <a:noFill/>
        </p:spPr>
        <p:txBody>
          <a:bodyPr wrap="none" rtlCol="0">
            <a:spAutoFit/>
          </a:bodyPr>
          <a:lstStyle/>
          <a:p>
            <a:r>
              <a:rPr lang="en-US" altLang="zh-CN" sz="4000" dirty="0">
                <a:solidFill>
                  <a:schemeClr val="bg1"/>
                </a:solidFill>
                <a:latin typeface="HelveticaNeueLT Com 67 MdCn" panose="020B0806040702040204" pitchFamily="34" charset="0"/>
              </a:rPr>
              <a:t>B</a:t>
            </a:r>
            <a:endParaRPr lang="zh-CN" altLang="en-US" sz="4000" dirty="0">
              <a:solidFill>
                <a:schemeClr val="bg1"/>
              </a:solidFill>
              <a:latin typeface="HelveticaNeueLT Com 67 MdCn" panose="020B0806040702040204" pitchFamily="34" charset="0"/>
            </a:endParaRPr>
          </a:p>
        </p:txBody>
      </p:sp>
      <p:sp>
        <p:nvSpPr>
          <p:cNvPr id="40" name="矩形 39"/>
          <p:cNvSpPr/>
          <p:nvPr>
            <p:custDataLst>
              <p:tags r:id="rId8"/>
            </p:custDataLst>
          </p:nvPr>
        </p:nvSpPr>
        <p:spPr>
          <a:xfrm>
            <a:off x="2560320" y="4044950"/>
            <a:ext cx="7729220" cy="2127250"/>
          </a:xfrm>
          <a:prstGeom prst="rect">
            <a:avLst/>
          </a:prstGeom>
        </p:spPr>
        <p:txBody>
          <a:bodyPr wrap="square">
            <a:spAutoFit/>
          </a:bodyPr>
          <a:lstStyle/>
          <a:p>
            <a:pPr lvl="0">
              <a:lnSpc>
                <a:spcPct val="120000"/>
              </a:lnSpc>
            </a:pPr>
            <a:r>
              <a:rPr lang="zh-CN" altLang="en-US" sz="2400" dirty="0">
                <a:solidFill>
                  <a:schemeClr val="tx1"/>
                </a:solidFill>
                <a:latin typeface="微软雅黑" panose="020B0503020204020204" pitchFamily="34" charset="-122"/>
                <a:ea typeface="微软雅黑" panose="020B0503020204020204" pitchFamily="34" charset="-122"/>
              </a:rPr>
              <a:t>无临床管理难度</a:t>
            </a:r>
            <a:endParaRPr lang="zh-CN" altLang="en-US" sz="2400" dirty="0">
              <a:solidFill>
                <a:schemeClr val="tx1"/>
              </a:solidFill>
              <a:latin typeface="微软雅黑" panose="020B0503020204020204" pitchFamily="34" charset="-122"/>
              <a:ea typeface="微软雅黑" panose="020B0503020204020204" pitchFamily="34" charset="-122"/>
            </a:endParaRPr>
          </a:p>
          <a:p>
            <a:pPr marL="285750" lvl="0" indent="-285750">
              <a:lnSpc>
                <a:spcPct val="130000"/>
              </a:lnSpc>
              <a:spcBef>
                <a:spcPts val="600"/>
              </a:spcBef>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sym typeface="+mn-ea"/>
              </a:rPr>
              <a:t>抗菌用药精准：</a:t>
            </a:r>
            <a:r>
              <a:rPr lang="zh-CN" altLang="en-US" dirty="0">
                <a:latin typeface="微软雅黑" panose="020B0503020204020204" pitchFamily="34" charset="-122"/>
                <a:ea typeface="微软雅黑" panose="020B0503020204020204" pitchFamily="34" charset="-122"/>
                <a:sym typeface="+mn-ea"/>
              </a:rPr>
              <a:t>抗菌谱、适应症明确，固定剂量给药，在临床指征明确或有培养和药敏信息的情况下，才考虑使用利奈唑胺，抗菌用药精准。</a:t>
            </a:r>
            <a:endParaRPr lang="en-US" altLang="zh-CN" dirty="0">
              <a:latin typeface="微软雅黑" panose="020B0503020204020204" pitchFamily="34" charset="-122"/>
              <a:ea typeface="微软雅黑" panose="020B0503020204020204" pitchFamily="34" charset="-122"/>
            </a:endParaRPr>
          </a:p>
          <a:p>
            <a:pPr marL="285750" lvl="0" indent="-285750">
              <a:lnSpc>
                <a:spcPct val="130000"/>
              </a:lnSpc>
              <a:spcBef>
                <a:spcPts val="600"/>
              </a:spcBef>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sym typeface="+mn-ea"/>
              </a:rPr>
              <a:t>特殊使用级管理：</a:t>
            </a:r>
            <a:r>
              <a:rPr lang="zh-CN" altLang="en-US" dirty="0">
                <a:latin typeface="微软雅黑" panose="020B0503020204020204" pitchFamily="34" charset="-122"/>
                <a:ea typeface="微软雅黑" panose="020B0503020204020204" pitchFamily="34" charset="-122"/>
                <a:sym typeface="+mn-ea"/>
              </a:rPr>
              <a:t>利奈唑胺纳入特殊使用级管理，处方审核严格，临床滥用风险小。</a:t>
            </a:r>
            <a:endParaRPr lang="zh-CN" altLang="en-US"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五、公平性</a:t>
            </a:r>
            <a:endParaRPr lang="zh-CN" sz="3600" dirty="0">
              <a:solidFill>
                <a:srgbClr val="16505F"/>
              </a:solidFill>
              <a:latin typeface="微软雅黑" panose="020B0503020204020204" pitchFamily="34" charset="-122"/>
              <a:ea typeface="微软雅黑" panose="020B0503020204020204" pitchFamily="3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71" grpId="0" bldLvl="0" animBg="1"/>
      <p:bldP spid="41" grpId="0" bldLvl="0" animBg="1"/>
      <p:bldP spid="32" grpId="0" bldLvl="0" animBg="1"/>
      <p:bldP spid="32" grpId="1" bldLvl="0" animBg="1"/>
      <p:bldP spid="34" grpId="0"/>
      <p:bldP spid="38" grpId="0" bldLvl="0" animBg="1"/>
      <p:bldP spid="38" grpId="1" bldLvl="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椭圆 8"/>
          <p:cNvSpPr/>
          <p:nvPr>
            <p:custDataLst>
              <p:tags r:id="rId1"/>
            </p:custDataLst>
          </p:nvPr>
        </p:nvSpPr>
        <p:spPr>
          <a:xfrm>
            <a:off x="5106652" y="1083364"/>
            <a:ext cx="2095075" cy="2078214"/>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PA_文本框 3"/>
          <p:cNvSpPr txBox="1"/>
          <p:nvPr>
            <p:custDataLst>
              <p:tags r:id="rId2"/>
            </p:custDataLst>
          </p:nvPr>
        </p:nvSpPr>
        <p:spPr>
          <a:xfrm>
            <a:off x="2694305" y="3253740"/>
            <a:ext cx="6790690" cy="1014730"/>
          </a:xfrm>
          <a:prstGeom prst="rect">
            <a:avLst/>
          </a:prstGeom>
          <a:noFill/>
        </p:spPr>
        <p:txBody>
          <a:bodyPr wrap="square" rtlCol="0">
            <a:spAutoFit/>
          </a:bodyPr>
          <a:lstStyle/>
          <a:p>
            <a:r>
              <a:rPr lang="zh-CN" altLang="en-US" sz="6000" dirty="0">
                <a:solidFill>
                  <a:srgbClr val="73BB2C"/>
                </a:solidFill>
                <a:latin typeface="方正正大黑简体" panose="02000000000000000000" pitchFamily="2" charset="-122"/>
                <a:ea typeface="方正正大黑简体" panose="02000000000000000000" pitchFamily="2" charset="-122"/>
              </a:rPr>
              <a:t>汇报完毕 谢谢大家</a:t>
            </a:r>
            <a:endParaRPr lang="zh-CN" altLang="en-US" sz="6000" dirty="0">
              <a:solidFill>
                <a:srgbClr val="73BB2C"/>
              </a:solidFill>
              <a:latin typeface="方正正大黑简体" panose="02000000000000000000" pitchFamily="2" charset="-122"/>
              <a:ea typeface="方正正大黑简体" panose="02000000000000000000" pitchFamily="2" charset="-122"/>
            </a:endParaRPr>
          </a:p>
        </p:txBody>
      </p:sp>
      <p:grpSp>
        <p:nvGrpSpPr>
          <p:cNvPr id="38" name="PA_组合 37"/>
          <p:cNvGrpSpPr/>
          <p:nvPr>
            <p:custDataLst>
              <p:tags r:id="rId3"/>
            </p:custDataLst>
          </p:nvPr>
        </p:nvGrpSpPr>
        <p:grpSpPr>
          <a:xfrm>
            <a:off x="4754825" y="1905986"/>
            <a:ext cx="493729" cy="489755"/>
            <a:chOff x="4344528" y="2470361"/>
            <a:chExt cx="3155399" cy="3130004"/>
          </a:xfrm>
        </p:grpSpPr>
        <p:sp>
          <p:nvSpPr>
            <p:cNvPr id="39" name="椭圆 38"/>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0" name="椭圆 39"/>
            <p:cNvSpPr/>
            <p:nvPr/>
          </p:nvSpPr>
          <p:spPr>
            <a:xfrm>
              <a:off x="4956074" y="3069207"/>
              <a:ext cx="1932307" cy="1932313"/>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2" name="PA_椭圆 41"/>
          <p:cNvSpPr/>
          <p:nvPr>
            <p:custDataLst>
              <p:tags r:id="rId4"/>
            </p:custDataLst>
          </p:nvPr>
        </p:nvSpPr>
        <p:spPr>
          <a:xfrm flipV="1">
            <a:off x="5346035" y="2820601"/>
            <a:ext cx="235916" cy="234017"/>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grpSp>
        <p:nvGrpSpPr>
          <p:cNvPr id="44" name="PA_组合 43"/>
          <p:cNvGrpSpPr/>
          <p:nvPr>
            <p:custDataLst>
              <p:tags r:id="rId5"/>
            </p:custDataLst>
          </p:nvPr>
        </p:nvGrpSpPr>
        <p:grpSpPr>
          <a:xfrm flipV="1">
            <a:off x="6848445" y="2513794"/>
            <a:ext cx="408910" cy="405619"/>
            <a:chOff x="4344528" y="2470361"/>
            <a:chExt cx="3155399" cy="3130004"/>
          </a:xfrm>
        </p:grpSpPr>
        <p:sp>
          <p:nvSpPr>
            <p:cNvPr id="45" name="椭圆 44"/>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6" name="椭圆 45"/>
            <p:cNvSpPr/>
            <p:nvPr/>
          </p:nvSpPr>
          <p:spPr>
            <a:xfrm>
              <a:off x="4956074" y="3069207"/>
              <a:ext cx="1932307" cy="1932313"/>
            </a:xfrm>
            <a:prstGeom prst="ellipse">
              <a:avLst/>
            </a:prstGeom>
            <a:solidFill>
              <a:srgbClr val="279280"/>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PA_椭圆 46"/>
          <p:cNvSpPr/>
          <p:nvPr>
            <p:custDataLst>
              <p:tags r:id="rId6"/>
            </p:custDataLst>
          </p:nvPr>
        </p:nvSpPr>
        <p:spPr>
          <a:xfrm flipV="1">
            <a:off x="7038038" y="1984087"/>
            <a:ext cx="327378" cy="32474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pic>
        <p:nvPicPr>
          <p:cNvPr id="5" name="图片 4" descr="微信图片_20201017084036"/>
          <p:cNvPicPr>
            <a:picLocks noChangeAspect="1"/>
          </p:cNvPicPr>
          <p:nvPr/>
        </p:nvPicPr>
        <p:blipFill>
          <a:blip r:embed="rId7"/>
          <a:srcRect r="69729"/>
          <a:stretch>
            <a:fillRect/>
          </a:stretch>
        </p:blipFill>
        <p:spPr>
          <a:xfrm>
            <a:off x="5335270" y="1396365"/>
            <a:ext cx="1410335" cy="12865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9" grpId="0" animBg="1"/>
      <p:bldP spid="9" grpId="1" animBg="1"/>
      <p:bldP spid="32" grpId="0"/>
      <p:bldP spid="32" grpId="1"/>
      <p:bldP spid="32" grpId="2"/>
      <p:bldP spid="42"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01705" y="2065934"/>
            <a:ext cx="605213" cy="600342"/>
            <a:chOff x="2199451" y="1854796"/>
            <a:chExt cx="605213" cy="600342"/>
          </a:xfrm>
        </p:grpSpPr>
        <p:grpSp>
          <p:nvGrpSpPr>
            <p:cNvPr id="4" name="PA_组合 138"/>
            <p:cNvGrpSpPr/>
            <p:nvPr>
              <p:custDataLst>
                <p:tags r:id="rId1"/>
              </p:custDataLst>
            </p:nvPr>
          </p:nvGrpSpPr>
          <p:grpSpPr>
            <a:xfrm>
              <a:off x="2199451" y="1854796"/>
              <a:ext cx="605213" cy="600342"/>
              <a:chOff x="2858671" y="4813744"/>
              <a:chExt cx="463685" cy="459953"/>
            </a:xfrm>
          </p:grpSpPr>
          <p:sp>
            <p:nvSpPr>
              <p:cNvPr id="6" name="椭圆 5"/>
              <p:cNvSpPr/>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7" name="椭圆 6"/>
              <p:cNvSpPr/>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2303927" y="1970301"/>
              <a:ext cx="396262"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01</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8" name="组合 7"/>
          <p:cNvGrpSpPr/>
          <p:nvPr/>
        </p:nvGrpSpPr>
        <p:grpSpPr>
          <a:xfrm>
            <a:off x="4588878" y="327153"/>
            <a:ext cx="3014244" cy="808183"/>
            <a:chOff x="4457053" y="433957"/>
            <a:chExt cx="3014244" cy="808183"/>
          </a:xfrm>
        </p:grpSpPr>
        <p:sp>
          <p:nvSpPr>
            <p:cNvPr id="9" name="任意多边形: 形状 8"/>
            <p:cNvSpPr/>
            <p:nvPr/>
          </p:nvSpPr>
          <p:spPr>
            <a:xfrm>
              <a:off x="4457053" y="433957"/>
              <a:ext cx="3014244" cy="500406"/>
            </a:xfrm>
            <a:custGeom>
              <a:avLst/>
              <a:gdLst/>
              <a:ahLst/>
              <a:cxnLst/>
              <a:rect l="l" t="t" r="r" b="b"/>
              <a:pathLst>
                <a:path w="3014244" h="500406">
                  <a:moveTo>
                    <a:pt x="634100" y="65761"/>
                  </a:moveTo>
                  <a:cubicBezTo>
                    <a:pt x="597858" y="66182"/>
                    <a:pt x="566009" y="74756"/>
                    <a:pt x="538553" y="91483"/>
                  </a:cubicBezTo>
                  <a:cubicBezTo>
                    <a:pt x="511096" y="108209"/>
                    <a:pt x="489635" y="130558"/>
                    <a:pt x="474170" y="158530"/>
                  </a:cubicBezTo>
                  <a:cubicBezTo>
                    <a:pt x="458704" y="186503"/>
                    <a:pt x="450838" y="217569"/>
                    <a:pt x="450571" y="251728"/>
                  </a:cubicBezTo>
                  <a:cubicBezTo>
                    <a:pt x="450996" y="287039"/>
                    <a:pt x="459495" y="318647"/>
                    <a:pt x="476067" y="346551"/>
                  </a:cubicBezTo>
                  <a:cubicBezTo>
                    <a:pt x="492639" y="374455"/>
                    <a:pt x="514732" y="396533"/>
                    <a:pt x="542347" y="412785"/>
                  </a:cubicBezTo>
                  <a:cubicBezTo>
                    <a:pt x="569961" y="429036"/>
                    <a:pt x="600546" y="437339"/>
                    <a:pt x="634100" y="437693"/>
                  </a:cubicBezTo>
                  <a:cubicBezTo>
                    <a:pt x="667654" y="437339"/>
                    <a:pt x="698238" y="429036"/>
                    <a:pt x="725852" y="412785"/>
                  </a:cubicBezTo>
                  <a:cubicBezTo>
                    <a:pt x="753467" y="396533"/>
                    <a:pt x="775560" y="374455"/>
                    <a:pt x="792131" y="346551"/>
                  </a:cubicBezTo>
                  <a:cubicBezTo>
                    <a:pt x="808703" y="318647"/>
                    <a:pt x="817201" y="287039"/>
                    <a:pt x="817626" y="251728"/>
                  </a:cubicBezTo>
                  <a:cubicBezTo>
                    <a:pt x="817359" y="217569"/>
                    <a:pt x="809493" y="186503"/>
                    <a:pt x="794028" y="158530"/>
                  </a:cubicBezTo>
                  <a:cubicBezTo>
                    <a:pt x="778563" y="130558"/>
                    <a:pt x="757103" y="108209"/>
                    <a:pt x="729646" y="91483"/>
                  </a:cubicBezTo>
                  <a:cubicBezTo>
                    <a:pt x="702190" y="74756"/>
                    <a:pt x="670341" y="66182"/>
                    <a:pt x="634100" y="65761"/>
                  </a:cubicBezTo>
                  <a:close/>
                  <a:moveTo>
                    <a:pt x="2430856" y="21946"/>
                  </a:moveTo>
                  <a:lnTo>
                    <a:pt x="2706320" y="21946"/>
                  </a:lnTo>
                  <a:lnTo>
                    <a:pt x="2706320" y="74295"/>
                  </a:lnTo>
                  <a:lnTo>
                    <a:pt x="2597201" y="74295"/>
                  </a:lnTo>
                  <a:lnTo>
                    <a:pt x="2597201" y="481508"/>
                  </a:lnTo>
                  <a:lnTo>
                    <a:pt x="2539975" y="481508"/>
                  </a:lnTo>
                  <a:lnTo>
                    <a:pt x="2539975" y="74295"/>
                  </a:lnTo>
                  <a:lnTo>
                    <a:pt x="2430856" y="74295"/>
                  </a:lnTo>
                  <a:close/>
                  <a:moveTo>
                    <a:pt x="1682954" y="21946"/>
                  </a:moveTo>
                  <a:lnTo>
                    <a:pt x="1929765" y="21946"/>
                  </a:lnTo>
                  <a:lnTo>
                    <a:pt x="1929765" y="74295"/>
                  </a:lnTo>
                  <a:lnTo>
                    <a:pt x="1740180" y="74295"/>
                  </a:lnTo>
                  <a:lnTo>
                    <a:pt x="1740180" y="202997"/>
                  </a:lnTo>
                  <a:lnTo>
                    <a:pt x="1924279" y="202997"/>
                  </a:lnTo>
                  <a:lnTo>
                    <a:pt x="1924279" y="255346"/>
                  </a:lnTo>
                  <a:lnTo>
                    <a:pt x="1740180" y="255346"/>
                  </a:lnTo>
                  <a:lnTo>
                    <a:pt x="1740180" y="429159"/>
                  </a:lnTo>
                  <a:lnTo>
                    <a:pt x="1929765" y="429159"/>
                  </a:lnTo>
                  <a:lnTo>
                    <a:pt x="1929765" y="481508"/>
                  </a:lnTo>
                  <a:lnTo>
                    <a:pt x="1682954" y="481508"/>
                  </a:lnTo>
                  <a:close/>
                  <a:moveTo>
                    <a:pt x="1364057" y="21946"/>
                  </a:moveTo>
                  <a:lnTo>
                    <a:pt x="1639520" y="21946"/>
                  </a:lnTo>
                  <a:lnTo>
                    <a:pt x="1639520" y="74295"/>
                  </a:lnTo>
                  <a:lnTo>
                    <a:pt x="1530401" y="74295"/>
                  </a:lnTo>
                  <a:lnTo>
                    <a:pt x="1530401" y="481508"/>
                  </a:lnTo>
                  <a:lnTo>
                    <a:pt x="1473175" y="481508"/>
                  </a:lnTo>
                  <a:lnTo>
                    <a:pt x="1473175" y="74295"/>
                  </a:lnTo>
                  <a:lnTo>
                    <a:pt x="1364057" y="74295"/>
                  </a:lnTo>
                  <a:close/>
                  <a:moveTo>
                    <a:pt x="2881390" y="12192"/>
                  </a:moveTo>
                  <a:cubicBezTo>
                    <a:pt x="2907171" y="12306"/>
                    <a:pt x="2930162" y="18318"/>
                    <a:pt x="2950363" y="30229"/>
                  </a:cubicBezTo>
                  <a:cubicBezTo>
                    <a:pt x="2970565" y="42141"/>
                    <a:pt x="2986988" y="59270"/>
                    <a:pt x="2999633" y="81616"/>
                  </a:cubicBezTo>
                  <a:lnTo>
                    <a:pt x="2953969" y="109053"/>
                  </a:lnTo>
                  <a:cubicBezTo>
                    <a:pt x="2945596" y="94712"/>
                    <a:pt x="2935507" y="83915"/>
                    <a:pt x="2923703" y="76661"/>
                  </a:cubicBezTo>
                  <a:cubicBezTo>
                    <a:pt x="2911898" y="69407"/>
                    <a:pt x="2897387" y="65774"/>
                    <a:pt x="2880171" y="65761"/>
                  </a:cubicBezTo>
                  <a:cubicBezTo>
                    <a:pt x="2860958" y="65964"/>
                    <a:pt x="2843576" y="71808"/>
                    <a:pt x="2828023" y="83291"/>
                  </a:cubicBezTo>
                  <a:cubicBezTo>
                    <a:pt x="2812471" y="94775"/>
                    <a:pt x="2804237" y="110679"/>
                    <a:pt x="2803322" y="131003"/>
                  </a:cubicBezTo>
                  <a:cubicBezTo>
                    <a:pt x="2804199" y="148800"/>
                    <a:pt x="2811289" y="162899"/>
                    <a:pt x="2824593" y="173303"/>
                  </a:cubicBezTo>
                  <a:cubicBezTo>
                    <a:pt x="2837896" y="183706"/>
                    <a:pt x="2852153" y="191556"/>
                    <a:pt x="2867362" y="196853"/>
                  </a:cubicBezTo>
                  <a:lnTo>
                    <a:pt x="2900297" y="209657"/>
                  </a:lnTo>
                  <a:cubicBezTo>
                    <a:pt x="2933589" y="221826"/>
                    <a:pt x="2960735" y="238492"/>
                    <a:pt x="2981737" y="259654"/>
                  </a:cubicBezTo>
                  <a:cubicBezTo>
                    <a:pt x="3002738" y="280817"/>
                    <a:pt x="3013574" y="310287"/>
                    <a:pt x="3014244" y="348064"/>
                  </a:cubicBezTo>
                  <a:cubicBezTo>
                    <a:pt x="3013270" y="390576"/>
                    <a:pt x="2999082" y="424883"/>
                    <a:pt x="2971679" y="450987"/>
                  </a:cubicBezTo>
                  <a:cubicBezTo>
                    <a:pt x="2944277" y="477091"/>
                    <a:pt x="2909505" y="490516"/>
                    <a:pt x="2867362" y="491262"/>
                  </a:cubicBezTo>
                  <a:cubicBezTo>
                    <a:pt x="2829510" y="490516"/>
                    <a:pt x="2797765" y="478310"/>
                    <a:pt x="2772127" y="454645"/>
                  </a:cubicBezTo>
                  <a:cubicBezTo>
                    <a:pt x="2746490" y="430981"/>
                    <a:pt x="2730904" y="400331"/>
                    <a:pt x="2725370" y="362697"/>
                  </a:cubicBezTo>
                  <a:lnTo>
                    <a:pt x="2783232" y="350503"/>
                  </a:lnTo>
                  <a:cubicBezTo>
                    <a:pt x="2783587" y="376276"/>
                    <a:pt x="2792170" y="397134"/>
                    <a:pt x="2808983" y="413075"/>
                  </a:cubicBezTo>
                  <a:cubicBezTo>
                    <a:pt x="2825795" y="429017"/>
                    <a:pt x="2846881" y="437223"/>
                    <a:pt x="2872241" y="437693"/>
                  </a:cubicBezTo>
                  <a:cubicBezTo>
                    <a:pt x="2897387" y="436969"/>
                    <a:pt x="2917692" y="428052"/>
                    <a:pt x="2933156" y="410941"/>
                  </a:cubicBezTo>
                  <a:cubicBezTo>
                    <a:pt x="2948619" y="393831"/>
                    <a:pt x="2956573" y="372872"/>
                    <a:pt x="2957018" y="348064"/>
                  </a:cubicBezTo>
                  <a:cubicBezTo>
                    <a:pt x="2956191" y="323853"/>
                    <a:pt x="2947933" y="305206"/>
                    <a:pt x="2932241" y="292122"/>
                  </a:cubicBezTo>
                  <a:cubicBezTo>
                    <a:pt x="2916549" y="279038"/>
                    <a:pt x="2898379" y="268622"/>
                    <a:pt x="2877731" y="260874"/>
                  </a:cubicBezTo>
                  <a:lnTo>
                    <a:pt x="2846016" y="247460"/>
                  </a:lnTo>
                  <a:cubicBezTo>
                    <a:pt x="2818912" y="236739"/>
                    <a:pt x="2795705" y="222512"/>
                    <a:pt x="2776393" y="204780"/>
                  </a:cubicBezTo>
                  <a:cubicBezTo>
                    <a:pt x="2757081" y="187047"/>
                    <a:pt x="2746982" y="162455"/>
                    <a:pt x="2746096" y="131003"/>
                  </a:cubicBezTo>
                  <a:cubicBezTo>
                    <a:pt x="2746479" y="106123"/>
                    <a:pt x="2753020" y="84837"/>
                    <a:pt x="2765721" y="67145"/>
                  </a:cubicBezTo>
                  <a:cubicBezTo>
                    <a:pt x="2778422" y="49454"/>
                    <a:pt x="2794986" y="35895"/>
                    <a:pt x="2815412" y="26468"/>
                  </a:cubicBezTo>
                  <a:cubicBezTo>
                    <a:pt x="2835838" y="17040"/>
                    <a:pt x="2857831" y="12282"/>
                    <a:pt x="2881390" y="12192"/>
                  </a:cubicBezTo>
                  <a:close/>
                  <a:moveTo>
                    <a:pt x="634100" y="12192"/>
                  </a:moveTo>
                  <a:cubicBezTo>
                    <a:pt x="678534" y="12711"/>
                    <a:pt x="718851" y="23656"/>
                    <a:pt x="755051" y="45027"/>
                  </a:cubicBezTo>
                  <a:cubicBezTo>
                    <a:pt x="791252" y="66399"/>
                    <a:pt x="820135" y="95088"/>
                    <a:pt x="841702" y="131093"/>
                  </a:cubicBezTo>
                  <a:cubicBezTo>
                    <a:pt x="863269" y="167098"/>
                    <a:pt x="874319" y="207310"/>
                    <a:pt x="874853" y="251728"/>
                  </a:cubicBezTo>
                  <a:cubicBezTo>
                    <a:pt x="874342" y="297682"/>
                    <a:pt x="863382" y="338616"/>
                    <a:pt x="841973" y="374530"/>
                  </a:cubicBezTo>
                  <a:cubicBezTo>
                    <a:pt x="820564" y="410445"/>
                    <a:pt x="791771" y="438772"/>
                    <a:pt x="755593" y="459511"/>
                  </a:cubicBezTo>
                  <a:cubicBezTo>
                    <a:pt x="719415" y="480250"/>
                    <a:pt x="678918" y="490834"/>
                    <a:pt x="634100" y="491262"/>
                  </a:cubicBezTo>
                  <a:cubicBezTo>
                    <a:pt x="589282" y="490834"/>
                    <a:pt x="548784" y="480250"/>
                    <a:pt x="512606" y="459511"/>
                  </a:cubicBezTo>
                  <a:cubicBezTo>
                    <a:pt x="476428" y="438772"/>
                    <a:pt x="447634" y="410445"/>
                    <a:pt x="426225" y="374530"/>
                  </a:cubicBezTo>
                  <a:cubicBezTo>
                    <a:pt x="404816" y="338616"/>
                    <a:pt x="393856" y="297682"/>
                    <a:pt x="393345" y="251728"/>
                  </a:cubicBezTo>
                  <a:cubicBezTo>
                    <a:pt x="393878" y="207310"/>
                    <a:pt x="404928" y="167098"/>
                    <a:pt x="426496" y="131093"/>
                  </a:cubicBezTo>
                  <a:cubicBezTo>
                    <a:pt x="448063" y="95088"/>
                    <a:pt x="476947" y="66399"/>
                    <a:pt x="513148" y="45027"/>
                  </a:cubicBezTo>
                  <a:cubicBezTo>
                    <a:pt x="549348" y="23656"/>
                    <a:pt x="589666" y="12711"/>
                    <a:pt x="634100" y="12192"/>
                  </a:cubicBezTo>
                  <a:close/>
                  <a:moveTo>
                    <a:pt x="244374" y="12192"/>
                  </a:moveTo>
                  <a:cubicBezTo>
                    <a:pt x="264630" y="12154"/>
                    <a:pt x="284620" y="14665"/>
                    <a:pt x="304343" y="19725"/>
                  </a:cubicBezTo>
                  <a:cubicBezTo>
                    <a:pt x="324066" y="24785"/>
                    <a:pt x="342684" y="32622"/>
                    <a:pt x="360198" y="43236"/>
                  </a:cubicBezTo>
                  <a:lnTo>
                    <a:pt x="360198" y="109663"/>
                  </a:lnTo>
                  <a:cubicBezTo>
                    <a:pt x="343446" y="94979"/>
                    <a:pt x="324523" y="83800"/>
                    <a:pt x="303429" y="76127"/>
                  </a:cubicBezTo>
                  <a:cubicBezTo>
                    <a:pt x="282334" y="68454"/>
                    <a:pt x="260820" y="64592"/>
                    <a:pt x="238887" y="64542"/>
                  </a:cubicBezTo>
                  <a:cubicBezTo>
                    <a:pt x="204212" y="64974"/>
                    <a:pt x="173250" y="73661"/>
                    <a:pt x="146002" y="90602"/>
                  </a:cubicBezTo>
                  <a:cubicBezTo>
                    <a:pt x="118755" y="107543"/>
                    <a:pt x="97231" y="130140"/>
                    <a:pt x="81430" y="158395"/>
                  </a:cubicBezTo>
                  <a:cubicBezTo>
                    <a:pt x="65629" y="186649"/>
                    <a:pt x="57561" y="217964"/>
                    <a:pt x="57227" y="252338"/>
                  </a:cubicBezTo>
                  <a:cubicBezTo>
                    <a:pt x="57558" y="286313"/>
                    <a:pt x="65565" y="317341"/>
                    <a:pt x="81249" y="345422"/>
                  </a:cubicBezTo>
                  <a:cubicBezTo>
                    <a:pt x="96933" y="373503"/>
                    <a:pt x="118307" y="395995"/>
                    <a:pt x="145370" y="412897"/>
                  </a:cubicBezTo>
                  <a:cubicBezTo>
                    <a:pt x="172433" y="429800"/>
                    <a:pt x="203199" y="438472"/>
                    <a:pt x="237668" y="438912"/>
                  </a:cubicBezTo>
                  <a:cubicBezTo>
                    <a:pt x="260376" y="438836"/>
                    <a:pt x="282169" y="434720"/>
                    <a:pt x="303048" y="426565"/>
                  </a:cubicBezTo>
                  <a:cubicBezTo>
                    <a:pt x="323927" y="418410"/>
                    <a:pt x="342977" y="406673"/>
                    <a:pt x="360198" y="391354"/>
                  </a:cubicBezTo>
                  <a:lnTo>
                    <a:pt x="360198" y="459000"/>
                  </a:lnTo>
                  <a:cubicBezTo>
                    <a:pt x="342215" y="469398"/>
                    <a:pt x="322707" y="477363"/>
                    <a:pt x="301676" y="482892"/>
                  </a:cubicBezTo>
                  <a:cubicBezTo>
                    <a:pt x="280645" y="488421"/>
                    <a:pt x="259919" y="491211"/>
                    <a:pt x="239497" y="491262"/>
                  </a:cubicBezTo>
                  <a:cubicBezTo>
                    <a:pt x="195279" y="490796"/>
                    <a:pt x="155165" y="480152"/>
                    <a:pt x="119155" y="459330"/>
                  </a:cubicBezTo>
                  <a:cubicBezTo>
                    <a:pt x="83144" y="438508"/>
                    <a:pt x="54415" y="410302"/>
                    <a:pt x="32967" y="374711"/>
                  </a:cubicBezTo>
                  <a:cubicBezTo>
                    <a:pt x="11519" y="339120"/>
                    <a:pt x="530" y="298939"/>
                    <a:pt x="0" y="254167"/>
                  </a:cubicBezTo>
                  <a:cubicBezTo>
                    <a:pt x="511" y="208375"/>
                    <a:pt x="11605" y="167320"/>
                    <a:pt x="33283" y="131002"/>
                  </a:cubicBezTo>
                  <a:cubicBezTo>
                    <a:pt x="54960" y="94685"/>
                    <a:pt x="84156" y="65921"/>
                    <a:pt x="120871" y="44711"/>
                  </a:cubicBezTo>
                  <a:cubicBezTo>
                    <a:pt x="157585" y="23501"/>
                    <a:pt x="198753" y="12662"/>
                    <a:pt x="244374" y="12192"/>
                  </a:cubicBezTo>
                  <a:close/>
                  <a:moveTo>
                    <a:pt x="1991792" y="0"/>
                  </a:moveTo>
                  <a:lnTo>
                    <a:pt x="2336825" y="361437"/>
                  </a:lnTo>
                  <a:lnTo>
                    <a:pt x="2336825" y="21946"/>
                  </a:lnTo>
                  <a:lnTo>
                    <a:pt x="2394052" y="21946"/>
                  </a:lnTo>
                  <a:lnTo>
                    <a:pt x="2394052" y="500406"/>
                  </a:lnTo>
                  <a:lnTo>
                    <a:pt x="2049018" y="138970"/>
                  </a:lnTo>
                  <a:lnTo>
                    <a:pt x="2049018" y="481508"/>
                  </a:lnTo>
                  <a:lnTo>
                    <a:pt x="1991792" y="481508"/>
                  </a:lnTo>
                  <a:close/>
                  <a:moveTo>
                    <a:pt x="924992" y="0"/>
                  </a:moveTo>
                  <a:lnTo>
                    <a:pt x="1270026" y="361437"/>
                  </a:lnTo>
                  <a:lnTo>
                    <a:pt x="1270026" y="21946"/>
                  </a:lnTo>
                  <a:lnTo>
                    <a:pt x="1327252" y="21946"/>
                  </a:lnTo>
                  <a:lnTo>
                    <a:pt x="1327252" y="500406"/>
                  </a:lnTo>
                  <a:lnTo>
                    <a:pt x="982218" y="138970"/>
                  </a:lnTo>
                  <a:lnTo>
                    <a:pt x="982218" y="481508"/>
                  </a:lnTo>
                  <a:lnTo>
                    <a:pt x="924992" y="4815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799284" y="934363"/>
              <a:ext cx="593432" cy="307777"/>
            </a:xfrm>
            <a:prstGeom prst="rect">
              <a:avLst/>
            </a:prstGeom>
          </p:spPr>
          <p:txBody>
            <a:bodyPr wrap="non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目 录</a:t>
              </a:r>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5099538" y="1085850"/>
              <a:ext cx="641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6392716" y="1097043"/>
              <a:ext cx="641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1501705" y="2810951"/>
            <a:ext cx="605213" cy="600342"/>
            <a:chOff x="2199451" y="1854796"/>
            <a:chExt cx="605213" cy="600342"/>
          </a:xfrm>
        </p:grpSpPr>
        <p:grpSp>
          <p:nvGrpSpPr>
            <p:cNvPr id="14" name="PA_组合 138"/>
            <p:cNvGrpSpPr/>
            <p:nvPr>
              <p:custDataLst>
                <p:tags r:id="rId2"/>
              </p:custDataLst>
            </p:nvPr>
          </p:nvGrpSpPr>
          <p:grpSpPr>
            <a:xfrm>
              <a:off x="2199451" y="1854796"/>
              <a:ext cx="605213" cy="600342"/>
              <a:chOff x="2858671" y="4813744"/>
              <a:chExt cx="463685" cy="459953"/>
            </a:xfrm>
          </p:grpSpPr>
          <p:sp>
            <p:nvSpPr>
              <p:cNvPr id="16" name="椭圆 15"/>
              <p:cNvSpPr/>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17" name="椭圆 16"/>
              <p:cNvSpPr/>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2303927" y="1970301"/>
              <a:ext cx="423514"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02</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18" name="组合 17"/>
          <p:cNvGrpSpPr/>
          <p:nvPr/>
        </p:nvGrpSpPr>
        <p:grpSpPr>
          <a:xfrm>
            <a:off x="1501705" y="3555968"/>
            <a:ext cx="605213" cy="600342"/>
            <a:chOff x="2199451" y="1854796"/>
            <a:chExt cx="605213" cy="600342"/>
          </a:xfrm>
        </p:grpSpPr>
        <p:grpSp>
          <p:nvGrpSpPr>
            <p:cNvPr id="19" name="PA_组合 138"/>
            <p:cNvGrpSpPr/>
            <p:nvPr>
              <p:custDataLst>
                <p:tags r:id="rId3"/>
              </p:custDataLst>
            </p:nvPr>
          </p:nvGrpSpPr>
          <p:grpSpPr>
            <a:xfrm>
              <a:off x="2199451" y="1854796"/>
              <a:ext cx="605213" cy="600342"/>
              <a:chOff x="2858671" y="4813744"/>
              <a:chExt cx="463685" cy="459953"/>
            </a:xfrm>
          </p:grpSpPr>
          <p:sp>
            <p:nvSpPr>
              <p:cNvPr id="21" name="椭圆 20"/>
              <p:cNvSpPr/>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22" name="椭圆 21"/>
              <p:cNvSpPr/>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0" name="文本框 19"/>
            <p:cNvSpPr txBox="1"/>
            <p:nvPr/>
          </p:nvSpPr>
          <p:spPr>
            <a:xfrm>
              <a:off x="2303927" y="1970301"/>
              <a:ext cx="429926"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03</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23" name="组合 22"/>
          <p:cNvGrpSpPr/>
          <p:nvPr/>
        </p:nvGrpSpPr>
        <p:grpSpPr>
          <a:xfrm>
            <a:off x="5827960" y="2096900"/>
            <a:ext cx="605213" cy="600342"/>
            <a:chOff x="2199451" y="1854796"/>
            <a:chExt cx="605213" cy="600342"/>
          </a:xfrm>
        </p:grpSpPr>
        <p:grpSp>
          <p:nvGrpSpPr>
            <p:cNvPr id="24" name="PA_组合 138"/>
            <p:cNvGrpSpPr/>
            <p:nvPr>
              <p:custDataLst>
                <p:tags r:id="rId4"/>
              </p:custDataLst>
            </p:nvPr>
          </p:nvGrpSpPr>
          <p:grpSpPr>
            <a:xfrm>
              <a:off x="2199451" y="1854796"/>
              <a:ext cx="605213" cy="600342"/>
              <a:chOff x="2858671" y="4813744"/>
              <a:chExt cx="463685" cy="459953"/>
            </a:xfrm>
          </p:grpSpPr>
          <p:sp>
            <p:nvSpPr>
              <p:cNvPr id="26" name="椭圆 25"/>
              <p:cNvSpPr/>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27" name="椭圆 26"/>
              <p:cNvSpPr/>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5" name="文本框 24"/>
            <p:cNvSpPr txBox="1"/>
            <p:nvPr/>
          </p:nvSpPr>
          <p:spPr>
            <a:xfrm>
              <a:off x="2303927" y="1970301"/>
              <a:ext cx="423514"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04</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28" name="组合 27"/>
          <p:cNvGrpSpPr/>
          <p:nvPr/>
        </p:nvGrpSpPr>
        <p:grpSpPr>
          <a:xfrm>
            <a:off x="5827960" y="2841917"/>
            <a:ext cx="605213" cy="600342"/>
            <a:chOff x="2199451" y="1854796"/>
            <a:chExt cx="605213" cy="600342"/>
          </a:xfrm>
        </p:grpSpPr>
        <p:grpSp>
          <p:nvGrpSpPr>
            <p:cNvPr id="29" name="PA_组合 138"/>
            <p:cNvGrpSpPr/>
            <p:nvPr>
              <p:custDataLst>
                <p:tags r:id="rId5"/>
              </p:custDataLst>
            </p:nvPr>
          </p:nvGrpSpPr>
          <p:grpSpPr>
            <a:xfrm>
              <a:off x="2199451" y="1854796"/>
              <a:ext cx="605213" cy="600342"/>
              <a:chOff x="2858671" y="4813744"/>
              <a:chExt cx="463685" cy="459953"/>
            </a:xfrm>
          </p:grpSpPr>
          <p:sp>
            <p:nvSpPr>
              <p:cNvPr id="31" name="椭圆 30"/>
              <p:cNvSpPr/>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椭圆 31"/>
              <p:cNvSpPr/>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0" name="文本框 29"/>
            <p:cNvSpPr txBox="1"/>
            <p:nvPr/>
          </p:nvSpPr>
          <p:spPr>
            <a:xfrm>
              <a:off x="2303927" y="1970301"/>
              <a:ext cx="431528"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05</a:t>
              </a:r>
              <a:endParaRPr lang="zh-CN" altLang="en-US" dirty="0">
                <a:solidFill>
                  <a:schemeClr val="bg1"/>
                </a:solidFill>
                <a:latin typeface="Impact" panose="020B0806030902050204" pitchFamily="34" charset="0"/>
                <a:ea typeface="微软雅黑" panose="020B0503020204020204" pitchFamily="34" charset="-122"/>
              </a:endParaRPr>
            </a:p>
          </p:txBody>
        </p:sp>
      </p:grpSp>
      <p:sp>
        <p:nvSpPr>
          <p:cNvPr id="38" name="矩形 37"/>
          <p:cNvSpPr/>
          <p:nvPr/>
        </p:nvSpPr>
        <p:spPr>
          <a:xfrm>
            <a:off x="2198077" y="2150661"/>
            <a:ext cx="2015490" cy="460375"/>
          </a:xfrm>
          <a:prstGeom prst="rect">
            <a:avLst/>
          </a:prstGeom>
        </p:spPr>
        <p:txBody>
          <a:bodyPr wrap="none">
            <a:spAutoFit/>
          </a:bodyPr>
          <a:lstStyle/>
          <a:p>
            <a:pPr lvl="0" algn="l" fontAlgn="base">
              <a:buClrTx/>
              <a:buSzTx/>
              <a:buFontTx/>
            </a:pPr>
            <a:r>
              <a:rPr lang="zh-CN" altLang="en-US" sz="2400" dirty="0">
                <a:solidFill>
                  <a:srgbClr val="16505F"/>
                </a:solidFill>
                <a:latin typeface="微软雅黑" panose="020B0503020204020204" pitchFamily="34" charset="-122"/>
                <a:ea typeface="微软雅黑" panose="020B0503020204020204" pitchFamily="34" charset="-122"/>
                <a:sym typeface="+mn-ea"/>
              </a:rPr>
              <a:t>药品基本信息</a:t>
            </a:r>
            <a:endParaRPr lang="zh-CN" altLang="en-US" sz="2400" dirty="0">
              <a:solidFill>
                <a:srgbClr val="16505F"/>
              </a:solidFill>
              <a:latin typeface="微软雅黑" panose="020B0503020204020204" pitchFamily="34" charset="-122"/>
              <a:ea typeface="微软雅黑" panose="020B0503020204020204" pitchFamily="34" charset="-122"/>
              <a:sym typeface="+mn-ea"/>
            </a:endParaRPr>
          </a:p>
        </p:txBody>
      </p:sp>
      <p:sp>
        <p:nvSpPr>
          <p:cNvPr id="39" name="矩形 38"/>
          <p:cNvSpPr/>
          <p:nvPr/>
        </p:nvSpPr>
        <p:spPr>
          <a:xfrm>
            <a:off x="2198077" y="2894414"/>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安全性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0" name="矩形 39"/>
          <p:cNvSpPr/>
          <p:nvPr/>
        </p:nvSpPr>
        <p:spPr>
          <a:xfrm>
            <a:off x="2198389" y="3681304"/>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有效性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1" name="矩形 40"/>
          <p:cNvSpPr/>
          <p:nvPr/>
        </p:nvSpPr>
        <p:spPr>
          <a:xfrm>
            <a:off x="6524332" y="2212405"/>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创新性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2" name="矩形 41"/>
          <p:cNvSpPr/>
          <p:nvPr/>
        </p:nvSpPr>
        <p:spPr>
          <a:xfrm>
            <a:off x="6524332" y="2926644"/>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公平性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80" name="任意多边形: 形状 79"/>
          <p:cNvSpPr/>
          <p:nvPr/>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8" grpId="0"/>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2280" y="228260"/>
            <a:ext cx="3840480" cy="645160"/>
          </a:xfrm>
          <a:prstGeom prst="rect">
            <a:avLst/>
          </a:prstGeom>
        </p:spPr>
        <p:txBody>
          <a:bodyPr wrap="none">
            <a:spAutoFit/>
          </a:bodyPr>
          <a:lstStyle/>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一、药品基本信息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490220" y="1094740"/>
          <a:ext cx="7673975" cy="4550410"/>
        </p:xfrm>
        <a:graphic>
          <a:graphicData uri="http://schemas.openxmlformats.org/drawingml/2006/table">
            <a:tbl>
              <a:tblPr firstRow="1" bandRow="1">
                <a:tableStyleId>{827E7743-39CA-4E87-A19B-AE24449E94FE}</a:tableStyleId>
              </a:tblPr>
              <a:tblGrid>
                <a:gridCol w="3886200"/>
                <a:gridCol w="3787775"/>
              </a:tblGrid>
              <a:tr h="505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药品通用名称</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kern="100" dirty="0">
                          <a:effectLst/>
                          <a:latin typeface="微软雅黑" panose="020B0503020204020204" pitchFamily="34" charset="-122"/>
                          <a:ea typeface="微软雅黑" panose="020B0503020204020204" pitchFamily="34" charset="-122"/>
                        </a:rPr>
                        <a:t>利奈唑胺氯化钠注射液</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r>
              <a:tr h="5060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注册规格</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sz="1800">
                          <a:latin typeface="微软雅黑" panose="020B0503020204020204" pitchFamily="34" charset="-122"/>
                          <a:ea typeface="微软雅黑" panose="020B0503020204020204" pitchFamily="34" charset="-122"/>
                          <a:cs typeface="微软雅黑" panose="020B0503020204020204" pitchFamily="34" charset="-122"/>
                        </a:rPr>
                        <a:t>300ml:利奈唑胺0.6g与氯化钠2.7g</a:t>
                      </a:r>
                      <a:endParaRPr sz="18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505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中国大陆首次上市时间</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月</a:t>
                      </a:r>
                      <a:endPar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505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大陆地区同通用名药品的上市情况</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家</a:t>
                      </a:r>
                      <a:endPar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1011555">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rPr>
                        <a:t>全球首个上市国家/地区及上市时间</a:t>
                      </a:r>
                      <a:endPar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2015年4月英国批准上市，2015年6月美国FDA批准上市</a:t>
                      </a:r>
                      <a:endPar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505460">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rPr>
                        <a:t>是否为 OTC 药品</a:t>
                      </a:r>
                      <a:endPar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zh-CN" altLang="en-US" sz="1800" kern="100" dirty="0">
                          <a:effectLst/>
                          <a:latin typeface="微软雅黑" panose="020B0503020204020204" pitchFamily="34" charset="-122"/>
                          <a:ea typeface="微软雅黑" panose="020B0503020204020204" pitchFamily="34" charset="-122"/>
                        </a:rPr>
                        <a:t>否</a:t>
                      </a:r>
                      <a:endParaRPr lang="zh-CN" altLang="en-US" sz="1800" kern="100" dirty="0">
                        <a:effectLst/>
                        <a:latin typeface="微软雅黑" panose="020B0503020204020204" pitchFamily="34" charset="-122"/>
                        <a:ea typeface="微软雅黑" panose="020B0503020204020204" pitchFamily="34" charset="-122"/>
                      </a:endParaRPr>
                    </a:p>
                  </a:txBody>
                  <a:tcPr marL="68580" marR="68580" marT="0" marB="0" anchor="ctr"/>
                </a:tc>
              </a:tr>
              <a:tr h="505460">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rPr>
                        <a:t>参照药品</a:t>
                      </a:r>
                      <a:endParaRPr lang="zh-CN" altLang="en-US"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zh-CN" altLang="en-US" sz="1800" kern="100" dirty="0">
                          <a:effectLst/>
                          <a:latin typeface="微软雅黑" panose="020B0503020204020204" pitchFamily="34" charset="-122"/>
                          <a:ea typeface="微软雅黑" panose="020B0503020204020204" pitchFamily="34" charset="-122"/>
                        </a:rPr>
                        <a:t>利奈唑胺葡萄糖注射液</a:t>
                      </a:r>
                      <a:endParaRPr lang="zh-CN" altLang="en-US" sz="1800" kern="100" dirty="0">
                        <a:effectLst/>
                        <a:latin typeface="微软雅黑" panose="020B0503020204020204" pitchFamily="34" charset="-122"/>
                        <a:ea typeface="微软雅黑" panose="020B0503020204020204" pitchFamily="34" charset="-122"/>
                      </a:endParaRPr>
                    </a:p>
                  </a:txBody>
                  <a:tcPr marL="68580" marR="68580" marT="0" marB="0" anchor="ctr"/>
                </a:tc>
              </a:tr>
              <a:tr h="505460">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rPr>
                        <a:t>参照药品选择理由</a:t>
                      </a:r>
                      <a:endParaRPr lang="zh-CN" altLang="en-US"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l" fontAlgn="auto">
                        <a:lnSpc>
                          <a:spcPct val="150000"/>
                        </a:lnSpc>
                        <a:spcAft>
                          <a:spcPts val="0"/>
                        </a:spcAft>
                        <a:buNone/>
                      </a:pPr>
                      <a:r>
                        <a:rPr lang="zh-CN" altLang="en-US" sz="1800" kern="100" dirty="0">
                          <a:effectLst/>
                          <a:latin typeface="宋体" panose="02010600030101010101" pitchFamily="2" charset="-122"/>
                          <a:ea typeface="宋体" panose="02010600030101010101" pitchFamily="2" charset="-122"/>
                          <a:sym typeface="+mn-ea"/>
                        </a:rPr>
                        <a:t>①</a:t>
                      </a:r>
                      <a:r>
                        <a:rPr lang="zh-CN" altLang="en-US" sz="1800" kern="100" dirty="0">
                          <a:effectLst/>
                          <a:latin typeface="微软雅黑" panose="020B0503020204020204" pitchFamily="34" charset="-122"/>
                          <a:ea typeface="微软雅黑" panose="020B0503020204020204" pitchFamily="34" charset="-122"/>
                          <a:sym typeface="+mn-ea"/>
                        </a:rPr>
                        <a:t>利奈唑胺葡萄糖注射液为</a:t>
                      </a:r>
                      <a:r>
                        <a:rPr lang="en-US" altLang="zh-CN" sz="1800" kern="100" dirty="0">
                          <a:effectLst/>
                          <a:latin typeface="微软雅黑" panose="020B0503020204020204" pitchFamily="34" charset="-122"/>
                          <a:ea typeface="微软雅黑" panose="020B0503020204020204" pitchFamily="34" charset="-122"/>
                          <a:sym typeface="+mn-ea"/>
                        </a:rPr>
                        <a:t>2023</a:t>
                      </a:r>
                      <a:r>
                        <a:rPr lang="zh-CN" altLang="en-US" sz="1800" kern="100" dirty="0">
                          <a:effectLst/>
                          <a:latin typeface="微软雅黑" panose="020B0503020204020204" pitchFamily="34" charset="-122"/>
                          <a:ea typeface="微软雅黑" panose="020B0503020204020204" pitchFamily="34" charset="-122"/>
                          <a:sym typeface="+mn-ea"/>
                        </a:rPr>
                        <a:t>版医保目录产品</a:t>
                      </a:r>
                      <a:endParaRPr lang="zh-CN" altLang="en-US" sz="1800" kern="100" dirty="0">
                        <a:effectLst/>
                        <a:latin typeface="微软雅黑" panose="020B0503020204020204" pitchFamily="34" charset="-122"/>
                        <a:ea typeface="微软雅黑" panose="020B0503020204020204" pitchFamily="34" charset="-122"/>
                      </a:endParaRPr>
                    </a:p>
                    <a:p>
                      <a:pPr indent="0" algn="l" fontAlgn="auto">
                        <a:lnSpc>
                          <a:spcPct val="150000"/>
                        </a:lnSpc>
                        <a:spcAft>
                          <a:spcPts val="0"/>
                        </a:spcAft>
                        <a:buNone/>
                      </a:pPr>
                      <a:r>
                        <a:rPr lang="zh-CN" altLang="en-US" sz="1800" kern="100" dirty="0">
                          <a:effectLst/>
                          <a:latin typeface="宋体" panose="02010600030101010101" pitchFamily="2" charset="-122"/>
                          <a:ea typeface="宋体" panose="02010600030101010101" pitchFamily="2" charset="-122"/>
                        </a:rPr>
                        <a:t>②</a:t>
                      </a:r>
                      <a:r>
                        <a:rPr lang="zh-CN" altLang="en-US" sz="1800" kern="100" dirty="0">
                          <a:effectLst/>
                          <a:latin typeface="微软雅黑" panose="020B0503020204020204" pitchFamily="34" charset="-122"/>
                          <a:ea typeface="微软雅黑" panose="020B0503020204020204" pitchFamily="34" charset="-122"/>
                        </a:rPr>
                        <a:t>两者同有效成分、同剂型</a:t>
                      </a:r>
                      <a:endParaRPr lang="zh-CN" altLang="en-US" sz="1800" kern="100" dirty="0">
                        <a:effectLst/>
                        <a:latin typeface="微软雅黑" panose="020B0503020204020204" pitchFamily="34" charset="-122"/>
                        <a:ea typeface="微软雅黑" panose="020B0503020204020204" pitchFamily="34" charset="-122"/>
                      </a:endParaRPr>
                    </a:p>
                  </a:txBody>
                  <a:tcPr marL="68580" marR="68580" marT="0" marB="0" anchor="ctr"/>
                </a:tc>
              </a:tr>
            </a:tbl>
          </a:graphicData>
        </a:graphic>
      </p:graphicFrame>
      <p:sp>
        <p:nvSpPr>
          <p:cNvPr id="3" name="矩形: 圆角 2"/>
          <p:cNvSpPr/>
          <p:nvPr>
            <p:custDataLst>
              <p:tags r:id="rId2"/>
            </p:custDataLst>
          </p:nvPr>
        </p:nvSpPr>
        <p:spPr>
          <a:xfrm>
            <a:off x="8620760" y="1425575"/>
            <a:ext cx="3069590" cy="4211320"/>
          </a:xfrm>
          <a:prstGeom prst="roundRect">
            <a:avLst>
              <a:gd name="adj" fmla="val 10791"/>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kern="0">
              <a:solidFill>
                <a:prstClr val="black"/>
              </a:solidFill>
              <a:latin typeface="Calibri" panose="020F0502020204030204"/>
              <a:ea typeface="微软雅黑" panose="020B0503020204020204" pitchFamily="34" charset="-122"/>
            </a:endParaRPr>
          </a:p>
        </p:txBody>
      </p:sp>
      <p:sp>
        <p:nvSpPr>
          <p:cNvPr id="33" name="圆角矩形 27"/>
          <p:cNvSpPr/>
          <p:nvPr/>
        </p:nvSpPr>
        <p:spPr>
          <a:xfrm>
            <a:off x="9133840" y="1510030"/>
            <a:ext cx="2169160" cy="683260"/>
          </a:xfrm>
          <a:prstGeom prst="roundRect">
            <a:avLst>
              <a:gd name="adj" fmla="val 0"/>
            </a:avLst>
          </a:prstGeom>
          <a:solidFill>
            <a:srgbClr val="73BB2C"/>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p>
            <a:endParaRPr lang="zh-CN" altLang="en-US" b="1" kern="0">
              <a:solidFill>
                <a:prstClr val="black"/>
              </a:solidFill>
              <a:latin typeface="Calibri" panose="020F0502020204030204"/>
              <a:ea typeface="微软雅黑" panose="020B0503020204020204" pitchFamily="34" charset="-122"/>
            </a:endParaRPr>
          </a:p>
        </p:txBody>
      </p:sp>
      <p:sp>
        <p:nvSpPr>
          <p:cNvPr id="8" name="矩形 7"/>
          <p:cNvSpPr/>
          <p:nvPr>
            <p:custDataLst>
              <p:tags r:id="rId3"/>
            </p:custDataLst>
          </p:nvPr>
        </p:nvSpPr>
        <p:spPr>
          <a:xfrm>
            <a:off x="9378315" y="1548130"/>
            <a:ext cx="1684020" cy="645160"/>
          </a:xfrm>
          <a:prstGeom prst="rect">
            <a:avLst/>
          </a:prstGeom>
        </p:spPr>
        <p:txBody>
          <a:bodyPr wrap="square">
            <a:spAutoFit/>
          </a:bodyPr>
          <a:lstStyle/>
          <a:p>
            <a:pPr lvl="0" algn="ctr"/>
            <a:r>
              <a:rPr lang="zh-CN" altLang="en-US" b="1" dirty="0">
                <a:solidFill>
                  <a:prstClr val="white"/>
                </a:solidFill>
                <a:latin typeface="微软雅黑" panose="020B0503020204020204" pitchFamily="34" charset="-122"/>
                <a:ea typeface="微软雅黑" panose="020B0503020204020204" pitchFamily="34" charset="-122"/>
              </a:rPr>
              <a:t>与参照品相比</a:t>
            </a:r>
            <a:endParaRPr lang="zh-CN" altLang="en-US" b="1" dirty="0">
              <a:solidFill>
                <a:prstClr val="white"/>
              </a:solidFill>
              <a:latin typeface="微软雅黑" panose="020B0503020204020204" pitchFamily="34" charset="-122"/>
              <a:ea typeface="微软雅黑" panose="020B0503020204020204" pitchFamily="34" charset="-122"/>
            </a:endParaRPr>
          </a:p>
          <a:p>
            <a:pPr lvl="0" algn="ctr"/>
            <a:r>
              <a:rPr lang="zh-CN" altLang="en-US" b="1" dirty="0">
                <a:solidFill>
                  <a:prstClr val="white"/>
                </a:solidFill>
                <a:latin typeface="微软雅黑" panose="020B0503020204020204" pitchFamily="34" charset="-122"/>
                <a:ea typeface="微软雅黑" panose="020B0503020204020204" pitchFamily="34" charset="-122"/>
              </a:rPr>
              <a:t>优势</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740140" y="2399030"/>
            <a:ext cx="2842895" cy="2584450"/>
          </a:xfrm>
          <a:prstGeom prst="rect">
            <a:avLst/>
          </a:prstGeom>
          <a:noFill/>
        </p:spPr>
        <p:txBody>
          <a:bodyPr wrap="square" rtlCol="0" anchor="t">
            <a:spAutoFit/>
          </a:bodyPr>
          <a:p>
            <a:pPr lvl="0" indent="0" fontAlgn="auto">
              <a:lnSpc>
                <a:spcPct val="150000"/>
              </a:lnSpc>
            </a:pPr>
            <a:r>
              <a:rPr lang="zh-CN" altLang="en-US" noProof="0">
                <a:ln>
                  <a:noFill/>
                </a:ln>
                <a:solidFill>
                  <a:schemeClr val="tx1">
                    <a:lumMod val="95000"/>
                    <a:lumOff val="5000"/>
                  </a:schemeClr>
                </a:solidFill>
                <a:effectLst/>
                <a:uLnTx/>
                <a:uFillTx/>
                <a:latin typeface="宋体" panose="02010600030101010101" pitchFamily="2" charset="-122"/>
                <a:cs typeface="微软雅黑" panose="020B0503020204020204" pitchFamily="34" charset="-122"/>
                <a:sym typeface="+mn-ea"/>
              </a:rPr>
              <a:t>①</a:t>
            </a:r>
            <a:r>
              <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适用人群更广，满足糖尿病和低钠血症患者用药需求；</a:t>
            </a:r>
            <a:endPar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fontAlgn="auto">
              <a:lnSpc>
                <a:spcPct val="150000"/>
              </a:lnSpc>
            </a:pPr>
            <a:r>
              <a:rPr lang="zh-CN" altLang="en-US" noProof="0">
                <a:ln>
                  <a:noFill/>
                </a:ln>
                <a:solidFill>
                  <a:schemeClr val="tx1">
                    <a:lumMod val="95000"/>
                    <a:lumOff val="5000"/>
                  </a:schemeClr>
                </a:solidFill>
                <a:effectLst/>
                <a:uLnTx/>
                <a:uFillTx/>
                <a:latin typeface="宋体" panose="02010600030101010101" pitchFamily="2" charset="-122"/>
                <a:cs typeface="微软雅黑" panose="020B0503020204020204" pitchFamily="34" charset="-122"/>
                <a:sym typeface="+mn-ea"/>
              </a:rPr>
              <a:t>②</a:t>
            </a:r>
            <a:r>
              <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生理盐水具有电解质调节作用，对休克患者能及时补充血容量。</a:t>
            </a:r>
            <a:endPar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04495" y="967740"/>
          <a:ext cx="11286490" cy="5524500"/>
        </p:xfrm>
        <a:graphic>
          <a:graphicData uri="http://schemas.openxmlformats.org/drawingml/2006/table">
            <a:tbl>
              <a:tblPr firstRow="1" bandRow="1">
                <a:tableStyleId>{827E7743-39CA-4E87-A19B-AE24449E94FE}</a:tableStyleId>
              </a:tblPr>
              <a:tblGrid>
                <a:gridCol w="4589145"/>
                <a:gridCol w="3957955"/>
                <a:gridCol w="2739390"/>
              </a:tblGrid>
              <a:tr h="449580">
                <a:tc>
                  <a:txBody>
                    <a:bodyPr/>
                    <a:p>
                      <a:pPr algn="ctr">
                        <a:buNone/>
                      </a:pPr>
                      <a:r>
                        <a:rPr lang="zh-CN" altLang="en-US" sz="1600" b="1">
                          <a:latin typeface="Times New Roman" panose="02020603050405020304" pitchFamily="18" charset="0"/>
                          <a:ea typeface="微软雅黑" panose="020B0503020204020204" pitchFamily="34" charset="-122"/>
                        </a:rPr>
                        <a:t>适应症</a:t>
                      </a:r>
                      <a:endParaRPr lang="zh-CN" altLang="en-US" sz="1600" b="1">
                        <a:latin typeface="Times New Roman" panose="02020603050405020304" pitchFamily="18" charset="0"/>
                        <a:ea typeface="微软雅黑" panose="020B0503020204020204" pitchFamily="34" charset="-122"/>
                      </a:endParaRPr>
                    </a:p>
                  </a:txBody>
                  <a:tcPr anchor="ctr" anchorCtr="0">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algn="ctr">
                        <a:buNone/>
                      </a:pPr>
                      <a:r>
                        <a:rPr lang="zh-CN" altLang="en-US" sz="1600" b="1">
                          <a:latin typeface="Times New Roman" panose="02020603050405020304" pitchFamily="18" charset="0"/>
                          <a:ea typeface="微软雅黑" panose="020B0503020204020204" pitchFamily="34" charset="-122"/>
                        </a:rPr>
                        <a:t>用法用量</a:t>
                      </a:r>
                      <a:endParaRPr lang="zh-CN" altLang="en-US" sz="1600" b="1">
                        <a:latin typeface="Times New Roman" panose="02020603050405020304" pitchFamily="18" charset="0"/>
                        <a:ea typeface="微软雅黑" panose="020B0503020204020204" pitchFamily="34" charset="-122"/>
                      </a:endParaRPr>
                    </a:p>
                  </a:txBody>
                  <a:tcPr anchor="ctr" anchorCtr="0">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algn="ctr">
                        <a:buNone/>
                      </a:pPr>
                      <a:r>
                        <a:rPr lang="zh-CN" altLang="en-US" sz="1600" b="1" smtClean="0">
                          <a:latin typeface="Times New Roman" panose="02020603050405020304" pitchFamily="18" charset="0"/>
                          <a:ea typeface="微软雅黑" panose="020B0503020204020204" pitchFamily="34" charset="-122"/>
                          <a:sym typeface="+mn-ea"/>
                        </a:rPr>
                        <a:t>注意事项</a:t>
                      </a:r>
                      <a:endParaRPr lang="zh-CN" altLang="en-US" sz="1600" b="1" smtClean="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院内获得性肺炎：</a:t>
                      </a:r>
                      <a:r>
                        <a:rPr lang="zh-CN" altLang="en-US" sz="1600">
                          <a:latin typeface="Times New Roman" panose="02020603050405020304" pitchFamily="18" charset="0"/>
                          <a:ea typeface="微软雅黑" panose="020B0503020204020204" pitchFamily="34" charset="-122"/>
                          <a:sym typeface="+mn-ea"/>
                        </a:rPr>
                        <a:t>由金黄色葡萄球菌或肺炎链球菌引起。</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rowSpan="4">
                  <a:txBody>
                    <a:bodyPr/>
                    <a:p>
                      <a:pPr marL="171450" indent="-171450" algn="just" fontAlgn="auto">
                        <a:lnSpc>
                          <a:spcPct val="150000"/>
                        </a:lnSpc>
                        <a:spcBef>
                          <a:spcPts val="600"/>
                        </a:spcBef>
                        <a:buFont typeface="Arial" panose="020B0604020202020204" pitchFamily="34" charset="0"/>
                        <a:buChar cha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儿童（出生至</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11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岁）：每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小时，</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10mg/kg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171450" indent="-171450" algn="just" fontAlgn="auto">
                        <a:lnSpc>
                          <a:spcPct val="150000"/>
                        </a:lnSpc>
                        <a:spcBef>
                          <a:spcPts val="600"/>
                        </a:spcBef>
                        <a:buFont typeface="Arial" panose="020B0604020202020204" pitchFamily="34" charset="0"/>
                        <a:buChar cha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成人及青少年：每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12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小时，</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600mg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rowSpan="5">
                  <a:txBody>
                    <a:bodyPr/>
                    <a:p>
                      <a:pPr marL="285750" indent="-285750" fontAlgn="auto">
                        <a:lnSpc>
                          <a:spcPct val="150000"/>
                        </a:lnSpc>
                        <a:buFont typeface="Arial" panose="020B0604020202020204" pitchFamily="34" charset="0"/>
                        <a:buChar char="•"/>
                      </a:pP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利奈唑胺氯化钠静脉注射剂应在30至120分钟内静脉输注完毕。</a:t>
                      </a:r>
                      <a:endPar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fontAlgn="auto">
                        <a:lnSpc>
                          <a:spcPct val="150000"/>
                        </a:lnSpc>
                        <a:buFont typeface="Arial" panose="020B0604020202020204" pitchFamily="34" charset="0"/>
                        <a:buChar char="•"/>
                      </a:pP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不能将此静脉输液制剂串联在其它静脉给药通路中。不可在此溶液中加入其它药物。</a:t>
                      </a:r>
                      <a:endPar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fontAlgn="auto">
                        <a:lnSpc>
                          <a:spcPct val="150000"/>
                        </a:lnSpc>
                        <a:buFont typeface="Arial" panose="020B0604020202020204" pitchFamily="34" charset="0"/>
                        <a:buChar char="•"/>
                      </a:pP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可配伍的静脉注射液</a:t>
                      </a:r>
                      <a:r>
                        <a:rPr lang="en-US" altLang="zh-CN" sz="1600" smtClean="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5%葡萄糖注射液，0.9%氯化钠注射液，乳酸林格氏液。</a:t>
                      </a:r>
                      <a:endPar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社区获得性肺炎：</a:t>
                      </a:r>
                      <a:r>
                        <a:rPr lang="zh-CN" altLang="en-US" sz="1600">
                          <a:latin typeface="Times New Roman" panose="02020603050405020304" pitchFamily="18" charset="0"/>
                          <a:ea typeface="微软雅黑" panose="020B0503020204020204" pitchFamily="34" charset="-122"/>
                          <a:sym typeface="+mn-ea"/>
                        </a:rPr>
                        <a:t>由肺炎链球菌、金黄色葡萄球菌引起。</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vMerge="1">
                  <a:tcPr>
                    <a:lnL w="12700">
                      <a:solidFill>
                        <a:schemeClr val="tx1"/>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复杂性皮肤和皮肤软组织感染，</a:t>
                      </a:r>
                      <a:r>
                        <a:rPr lang="zh-CN" altLang="en-US" sz="1600">
                          <a:latin typeface="Times New Roman" panose="02020603050405020304" pitchFamily="18" charset="0"/>
                          <a:ea typeface="微软雅黑" panose="020B0503020204020204" pitchFamily="34" charset="-122"/>
                          <a:sym typeface="+mn-ea"/>
                        </a:rPr>
                        <a:t>由金黄色葡萄球菌、化脓性链球菌或无乳链球菌引起。</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vMerge="1">
                  <a:tcPr>
                    <a:lnL w="12700">
                      <a:solidFill>
                        <a:schemeClr val="tx1"/>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万古霉素耐药的屎肠球菌感染</a:t>
                      </a:r>
                      <a:r>
                        <a:rPr lang="zh-CN" altLang="en-US" sz="1600">
                          <a:latin typeface="Times New Roman" panose="02020603050405020304" pitchFamily="18" charset="0"/>
                          <a:ea typeface="微软雅黑" panose="020B0503020204020204" pitchFamily="34" charset="-122"/>
                          <a:sym typeface="+mn-ea"/>
                        </a:rPr>
                        <a:t>，包括并发菌血症的病例。</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vMerge="1">
                  <a:tcPr>
                    <a:lnL w="12700">
                      <a:solidFill>
                        <a:schemeClr val="tx1"/>
                      </a:solidFill>
                      <a:prstDash val="solid"/>
                    </a:lnL>
                    <a:lnR w="12700">
                      <a:solidFill>
                        <a:schemeClr val="tx1"/>
                      </a:solidFill>
                      <a:prstDash val="solid"/>
                    </a:lnR>
                    <a:lnB w="12700">
                      <a:solidFill>
                        <a:schemeClr val="tx1"/>
                      </a:solidFill>
                      <a:prstDash val="solid"/>
                    </a:lnB>
                  </a:tcPr>
                </a:tc>
                <a:tc vMerge="1">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178308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非复杂性皮肤和皮肤软组织感染：</a:t>
                      </a:r>
                      <a:r>
                        <a:rPr lang="zh-CN" altLang="en-US" sz="1600">
                          <a:latin typeface="Times New Roman" panose="02020603050405020304" pitchFamily="18" charset="0"/>
                          <a:ea typeface="微软雅黑" panose="020B0503020204020204" pitchFamily="34" charset="-122"/>
                          <a:sym typeface="+mn-ea"/>
                        </a:rPr>
                        <a:t>由金黄色葡萄球菌或化脓性链球菌引起的非复杂性皮肤和皮肤软组织感染。</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171450" indent="-171450" algn="just" fontAlgn="auto">
                        <a:lnSpc>
                          <a:spcPct val="150000"/>
                        </a:lnSpc>
                        <a:spcBef>
                          <a:spcPts val="600"/>
                        </a:spcBef>
                        <a:buFont typeface="Arial" panose="020B0604020202020204" pitchFamily="34" charset="0"/>
                        <a:buChar char="•"/>
                      </a:pP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5岁：每8小时10mg/kg</a:t>
                      </a: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171450" indent="-171450" algn="just" fontAlgn="auto">
                        <a:lnSpc>
                          <a:spcPct val="150000"/>
                        </a:lnSpc>
                        <a:spcBef>
                          <a:spcPts val="600"/>
                        </a:spcBef>
                        <a:buFont typeface="Arial" panose="020B0604020202020204" pitchFamily="34" charset="0"/>
                        <a:buChar char="•"/>
                      </a:pP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5-11岁：每12小时10mg/kg</a:t>
                      </a: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171450" indent="-171450" algn="just" fontAlgn="auto">
                        <a:lnSpc>
                          <a:spcPct val="150000"/>
                        </a:lnSpc>
                        <a:spcBef>
                          <a:spcPts val="600"/>
                        </a:spcBef>
                        <a:buFont typeface="Arial" panose="020B0604020202020204" pitchFamily="34" charset="0"/>
                        <a:buChar char="•"/>
                      </a:pP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青少年：每12小时</a:t>
                      </a:r>
                      <a:r>
                        <a:rPr 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600</a:t>
                      </a: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mg</a:t>
                      </a: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171450" indent="-171450" algn="just" fontAlgn="auto">
                        <a:lnSpc>
                          <a:spcPct val="150000"/>
                        </a:lnSpc>
                        <a:spcBef>
                          <a:spcPts val="600"/>
                        </a:spcBef>
                        <a:buFont typeface="Arial" panose="020B0604020202020204" pitchFamily="34" charset="0"/>
                        <a:buChar char="•"/>
                      </a:pP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成人：每12小时400 m</a:t>
                      </a:r>
                      <a:r>
                        <a:rPr 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vMerge="1">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7" name="矩形 6"/>
          <p:cNvSpPr/>
          <p:nvPr/>
        </p:nvSpPr>
        <p:spPr>
          <a:xfrm>
            <a:off x="552280" y="228260"/>
            <a:ext cx="38404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一、药品基本信息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006475" y="1012825"/>
            <a:ext cx="10346055" cy="2101215"/>
            <a:chOff x="1131181" y="2013868"/>
            <a:chExt cx="10346115" cy="968828"/>
          </a:xfrm>
        </p:grpSpPr>
        <p:grpSp>
          <p:nvGrpSpPr>
            <p:cNvPr id="29" name="组合 28"/>
            <p:cNvGrpSpPr/>
            <p:nvPr/>
          </p:nvGrpSpPr>
          <p:grpSpPr>
            <a:xfrm>
              <a:off x="1131181" y="2013868"/>
              <a:ext cx="10346115" cy="968828"/>
              <a:chOff x="1097179" y="1984384"/>
              <a:chExt cx="10346115" cy="1546246"/>
            </a:xfrm>
          </p:grpSpPr>
          <p:grpSp>
            <p:nvGrpSpPr>
              <p:cNvPr id="31" name="组合 30"/>
              <p:cNvGrpSpPr/>
              <p:nvPr/>
            </p:nvGrpSpPr>
            <p:grpSpPr>
              <a:xfrm>
                <a:off x="1097179" y="1984384"/>
                <a:ext cx="10346115" cy="1546246"/>
                <a:chOff x="1220469" y="1994658"/>
                <a:chExt cx="10346115" cy="1546246"/>
              </a:xfrm>
            </p:grpSpPr>
            <p:sp>
              <p:nvSpPr>
                <p:cNvPr id="33" name="圆角矩形 48"/>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34" name="圆角矩形 49"/>
                <p:cNvSpPr/>
                <p:nvPr/>
              </p:nvSpPr>
              <p:spPr>
                <a:xfrm>
                  <a:off x="1275762" y="2126552"/>
                  <a:ext cx="1235757" cy="1282458"/>
                </a:xfrm>
                <a:prstGeom prst="roundRect">
                  <a:avLst>
                    <a:gd name="adj" fmla="val 0"/>
                  </a:avLst>
                </a:prstGeom>
                <a:solidFill>
                  <a:srgbClr val="73BB2C"/>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sz="2000" b="1" kern="0" dirty="0">
                    <a:solidFill>
                      <a:prstClr val="black"/>
                    </a:solidFill>
                    <a:latin typeface="Calibri" panose="020F0502020204030204"/>
                    <a:ea typeface="微软雅黑" panose="020B0503020204020204" pitchFamily="34" charset="-122"/>
                  </a:endParaRPr>
                </a:p>
              </p:txBody>
            </p:sp>
          </p:grpSp>
          <p:sp>
            <p:nvSpPr>
              <p:cNvPr id="32" name="矩形 31"/>
              <p:cNvSpPr/>
              <p:nvPr/>
            </p:nvSpPr>
            <p:spPr>
              <a:xfrm>
                <a:off x="1298337" y="2316727"/>
                <a:ext cx="943287" cy="882234"/>
              </a:xfrm>
              <a:prstGeom prst="rect">
                <a:avLst/>
              </a:prstGeom>
            </p:spPr>
            <p:txBody>
              <a:bodyPr wrap="square">
                <a:spAutoFit/>
              </a:bodyPr>
              <a:lstStyle/>
              <a:p>
                <a:r>
                  <a:rPr lang="zh-CN" altLang="en-US" sz="2400" b="1" dirty="0">
                    <a:solidFill>
                      <a:prstClr val="white"/>
                    </a:solidFill>
                    <a:latin typeface="微软雅黑" panose="020B0503020204020204" pitchFamily="34" charset="-122"/>
                    <a:ea typeface="微软雅黑" panose="020B0503020204020204" pitchFamily="34" charset="-122"/>
                  </a:rPr>
                  <a:t>疾病基本情况</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30" name="矩形 29"/>
            <p:cNvSpPr/>
            <p:nvPr/>
          </p:nvSpPr>
          <p:spPr>
            <a:xfrm>
              <a:off x="2491359" y="2100533"/>
              <a:ext cx="8629700" cy="723181"/>
            </a:xfrm>
            <a:prstGeom prst="rect">
              <a:avLst/>
            </a:prstGeom>
          </p:spPr>
          <p:txBody>
            <a:bodyPr wrap="square">
              <a:spAutoFit/>
            </a:bodyPr>
            <a:lstStyle/>
            <a:p>
              <a:pPr marL="285750" indent="-285750" fontAlgn="auto">
                <a:lnSpc>
                  <a:spcPct val="150000"/>
                </a:lnSpc>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患病率高</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：耐甲氧西林的金黄色葡萄球菌（MRSA）病原体成为全世界医院和社区感染的主要原因 ，患病率为15%-75%。</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50000"/>
                </a:lnSpc>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危害大：</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革兰氏阳性MRSA作为耐药菌之一已导致全球死亡率上升并引起各种致命感染，</a:t>
              </a:r>
              <a:r>
                <a:rPr lang="zh-CN" altLang="en-US" sz="1600">
                  <a:latin typeface="Times New Roman" panose="02020603050405020304" pitchFamily="18" charset="0"/>
                  <a:ea typeface="微软雅黑" panose="020B0503020204020204" pitchFamily="34" charset="-122"/>
                  <a:cs typeface="Times New Roman" panose="02020603050405020304" pitchFamily="18" charset="0"/>
                  <a:sym typeface="+mn-ea"/>
                </a:rPr>
                <a:t>研究表明</a:t>
              </a:r>
              <a:r>
                <a:rPr lang="en-US" altLang="zh-CN" sz="1600">
                  <a:latin typeface="Times New Roman" panose="02020603050405020304" pitchFamily="18" charset="0"/>
                  <a:ea typeface="微软雅黑" panose="020B0503020204020204" pitchFamily="34" charset="-122"/>
                  <a:cs typeface="Times New Roman" panose="02020603050405020304" pitchFamily="18" charset="0"/>
                  <a:sym typeface="+mn-ea"/>
                </a:rPr>
                <a:t>MRSA</a:t>
              </a:r>
              <a:r>
                <a:rPr lang="zh-CN" altLang="en-US" sz="1600">
                  <a:latin typeface="Times New Roman" panose="02020603050405020304" pitchFamily="18" charset="0"/>
                  <a:ea typeface="微软雅黑" panose="020B0503020204020204" pitchFamily="34" charset="-122"/>
                  <a:cs typeface="Times New Roman" panose="02020603050405020304" pitchFamily="18" charset="0"/>
                  <a:sym typeface="+mn-ea"/>
                </a:rPr>
                <a:t>感染会延长住院时间、增加住院费用、增加患病率及死亡率</a:t>
              </a:r>
              <a:endParaRPr lang="zh-CN" altLang="en-US" sz="1600" noProof="0" dirty="0">
                <a:solidFill>
                  <a:sysClr val="windowText" lastClr="000000"/>
                </a:solidFill>
                <a:latin typeface="微软雅黑" panose="020B0503020204020204" pitchFamily="34" charset="-122"/>
                <a:ea typeface="微软雅黑" panose="020B0503020204020204" pitchFamily="34" charset="-122"/>
                <a:sym typeface="+mn-ea"/>
              </a:endParaRPr>
            </a:p>
          </p:txBody>
        </p:sp>
      </p:grpSp>
      <p:grpSp>
        <p:nvGrpSpPr>
          <p:cNvPr id="35" name="组合 34"/>
          <p:cNvGrpSpPr/>
          <p:nvPr/>
        </p:nvGrpSpPr>
        <p:grpSpPr>
          <a:xfrm>
            <a:off x="1007110" y="3543935"/>
            <a:ext cx="10346055" cy="2110105"/>
            <a:chOff x="1131181" y="2013868"/>
            <a:chExt cx="10346115" cy="968828"/>
          </a:xfrm>
        </p:grpSpPr>
        <p:grpSp>
          <p:nvGrpSpPr>
            <p:cNvPr id="36" name="组合 35"/>
            <p:cNvGrpSpPr/>
            <p:nvPr/>
          </p:nvGrpSpPr>
          <p:grpSpPr>
            <a:xfrm>
              <a:off x="1131181" y="2013868"/>
              <a:ext cx="10346115" cy="968828"/>
              <a:chOff x="1097179" y="1984384"/>
              <a:chExt cx="10346115" cy="1546246"/>
            </a:xfrm>
          </p:grpSpPr>
          <p:grpSp>
            <p:nvGrpSpPr>
              <p:cNvPr id="38" name="组合 37"/>
              <p:cNvGrpSpPr/>
              <p:nvPr/>
            </p:nvGrpSpPr>
            <p:grpSpPr>
              <a:xfrm>
                <a:off x="1097179" y="1984384"/>
                <a:ext cx="10346115" cy="1546246"/>
                <a:chOff x="1220469" y="1994658"/>
                <a:chExt cx="10346115" cy="1546246"/>
              </a:xfrm>
            </p:grpSpPr>
            <p:sp>
              <p:nvSpPr>
                <p:cNvPr id="40" name="圆角矩形 55"/>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41" name="圆角矩形 56"/>
                <p:cNvSpPr/>
                <p:nvPr/>
              </p:nvSpPr>
              <p:spPr>
                <a:xfrm>
                  <a:off x="1275762" y="2126552"/>
                  <a:ext cx="1235757" cy="1282458"/>
                </a:xfrm>
                <a:prstGeom prst="roundRect">
                  <a:avLst>
                    <a:gd name="adj" fmla="val 0"/>
                  </a:avLst>
                </a:prstGeom>
                <a:solidFill>
                  <a:srgbClr val="16A085"/>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sz="2000" b="1" kern="0">
                    <a:solidFill>
                      <a:prstClr val="black"/>
                    </a:solidFill>
                    <a:latin typeface="Calibri" panose="020F0502020204030204"/>
                    <a:ea typeface="微软雅黑" panose="020B0503020204020204" pitchFamily="34" charset="-122"/>
                  </a:endParaRPr>
                </a:p>
              </p:txBody>
            </p:sp>
          </p:grpSp>
          <p:sp>
            <p:nvSpPr>
              <p:cNvPr id="39" name="矩形 38"/>
              <p:cNvSpPr/>
              <p:nvPr/>
            </p:nvSpPr>
            <p:spPr>
              <a:xfrm>
                <a:off x="1225450" y="2316620"/>
                <a:ext cx="1090301" cy="743575"/>
              </a:xfrm>
              <a:prstGeom prst="rect">
                <a:avLst/>
              </a:prstGeom>
            </p:spPr>
            <p:txBody>
              <a:bodyPr wrap="square">
                <a:spAutoFit/>
              </a:bodyPr>
              <a:lstStyle/>
              <a:p>
                <a:pPr algn="ctr"/>
                <a:r>
                  <a:rPr lang="zh-CN" altLang="en-US" sz="2000" b="1" dirty="0">
                    <a:solidFill>
                      <a:prstClr val="white"/>
                    </a:solidFill>
                    <a:latin typeface="微软雅黑" panose="020B0503020204020204" pitchFamily="34" charset="-122"/>
                    <a:ea typeface="微软雅黑" panose="020B0503020204020204" pitchFamily="34" charset="-122"/>
                  </a:rPr>
                  <a:t>未满足的治疗需求</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sp>
          <p:nvSpPr>
            <p:cNvPr id="37" name="矩形 36"/>
            <p:cNvSpPr/>
            <p:nvPr/>
          </p:nvSpPr>
          <p:spPr>
            <a:xfrm>
              <a:off x="2593594" y="2172472"/>
              <a:ext cx="8527464" cy="741126"/>
            </a:xfrm>
            <a:prstGeom prst="rect">
              <a:avLst/>
            </a:prstGeom>
          </p:spPr>
          <p:txBody>
            <a:bodyPr wrap="square">
              <a:noAutofit/>
            </a:bodyPr>
            <a:lstStyle/>
            <a:p>
              <a:pPr marL="285750" lvl="0" indent="-285750" algn="l">
                <a:lnSpc>
                  <a:spcPct val="150000"/>
                </a:lnSpc>
                <a:buClrTx/>
                <a:buSzTx/>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耐药问题严重：</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MRSA对于青霉素、大环内酯类、氟喹诺酮类、氨基糖苷类、四环素类等耐药，且</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出现了耐万古霉素金黄色葡萄球菌</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。新一代的抗生素亟待开发及广泛应用。</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lvl="0" indent="-285750" algn="l">
                <a:lnSpc>
                  <a:spcPct val="150000"/>
                </a:lnSpc>
                <a:buClrTx/>
                <a:buSzTx/>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个体化治疗不充分：</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目前药物仅能覆盖一般人群，然对于具有特殊治疗需求的患者（比如需要补充电解质或对葡萄糖不耐受的患者）存在未能充分治疗的问题。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sp>
        <p:nvSpPr>
          <p:cNvPr id="43" name="等腰三角形 42"/>
          <p:cNvSpPr/>
          <p:nvPr/>
        </p:nvSpPr>
        <p:spPr>
          <a:xfrm flipV="1">
            <a:off x="6086179" y="3196107"/>
            <a:ext cx="308942" cy="266329"/>
          </a:xfrm>
          <a:prstGeom prst="triangle">
            <a:avLst/>
          </a:prstGeom>
          <a:solidFill>
            <a:srgbClr val="1650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552280" y="228260"/>
            <a:ext cx="38404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一、药品基本信息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3" name="等腰三角形 2"/>
          <p:cNvSpPr/>
          <p:nvPr/>
        </p:nvSpPr>
        <p:spPr>
          <a:xfrm flipV="1">
            <a:off x="6086179" y="5654192"/>
            <a:ext cx="308942" cy="266329"/>
          </a:xfrm>
          <a:prstGeom prst="triangle">
            <a:avLst/>
          </a:prstGeom>
          <a:solidFill>
            <a:srgbClr val="16505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885825" y="5735320"/>
            <a:ext cx="10467975" cy="922020"/>
          </a:xfrm>
          <a:prstGeom prst="rect">
            <a:avLst/>
          </a:prstGeom>
          <a:noFill/>
        </p:spPr>
        <p:txBody>
          <a:bodyPr wrap="square" rtlCol="0">
            <a:spAutoFit/>
          </a:bodyPr>
          <a:p>
            <a:pPr indent="0" fontAlgn="auto">
              <a:lnSpc>
                <a:spcPct val="150000"/>
              </a:lnSpc>
            </a:pP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利奈唑胺氯化钠注射液有效清除</a:t>
            </a:r>
            <a:r>
              <a:rPr lang="en-US" alt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MRSA</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，尚无耐药报道，且成分含氯化钠，不含葡萄糖，满足葡萄糖不耐受或需补充电解质等特殊人群用药需求，为患者充分治疗提供了新的选择。</a:t>
            </a:r>
            <a:endPar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43"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图表 5"/>
          <p:cNvGraphicFramePr/>
          <p:nvPr/>
        </p:nvGraphicFramePr>
        <p:xfrm>
          <a:off x="1487805" y="863600"/>
          <a:ext cx="8715375" cy="3497580"/>
        </p:xfrm>
        <a:graphic>
          <a:graphicData uri="http://schemas.openxmlformats.org/drawingml/2006/chart">
            <c:chart xmlns:c="http://schemas.openxmlformats.org/drawingml/2006/chart" xmlns:r="http://schemas.openxmlformats.org/officeDocument/2006/relationships" r:id="rId1"/>
          </a:graphicData>
        </a:graphic>
      </p:graphicFrame>
      <p:sp>
        <p:nvSpPr>
          <p:cNvPr id="4" name="文本框 3"/>
          <p:cNvSpPr txBox="1"/>
          <p:nvPr/>
        </p:nvSpPr>
        <p:spPr>
          <a:xfrm>
            <a:off x="8086937" y="6347248"/>
            <a:ext cx="3717290" cy="398780"/>
          </a:xfrm>
          <a:prstGeom prst="rect">
            <a:avLst/>
          </a:prstGeom>
          <a:noFill/>
        </p:spPr>
        <p:txBody>
          <a:bodyPr wrap="none" rtlCol="0">
            <a:spAutoFit/>
          </a:bodyPr>
          <a:p>
            <a:pPr algn="just"/>
            <a:r>
              <a:rPr lang="en-US" altLang="zh-CN" sz="1000" smtClean="0">
                <a:latin typeface="微软雅黑" panose="020B0503020204020204" pitchFamily="34" charset="-122"/>
                <a:ea typeface="微软雅黑" panose="020B0503020204020204" pitchFamily="34" charset="-122"/>
              </a:rPr>
              <a:t>[1] </a:t>
            </a:r>
            <a:r>
              <a:rPr lang="zh-CN" altLang="en-US" sz="1000" smtClean="0">
                <a:latin typeface="微软雅黑" panose="020B0503020204020204" pitchFamily="34" charset="-122"/>
                <a:ea typeface="微软雅黑" panose="020B0503020204020204" pitchFamily="34" charset="-122"/>
              </a:rPr>
              <a:t>利奈唑胺氯化钠注射液产品说明书</a:t>
            </a:r>
            <a:endParaRPr lang="zh-CN" altLang="en-US" sz="1000" smtClean="0">
              <a:latin typeface="微软雅黑" panose="020B0503020204020204" pitchFamily="34" charset="-122"/>
              <a:ea typeface="微软雅黑" panose="020B0503020204020204" pitchFamily="34" charset="-122"/>
            </a:endParaRPr>
          </a:p>
          <a:p>
            <a:pPr algn="just"/>
            <a:r>
              <a:rPr lang="en-US" altLang="zh-CN" sz="1000" smtClean="0">
                <a:latin typeface="微软雅黑" panose="020B0503020204020204" pitchFamily="34" charset="-122"/>
                <a:ea typeface="微软雅黑" panose="020B0503020204020204" pitchFamily="34" charset="-122"/>
              </a:rPr>
              <a:t>[2] Chavanet P. Med Mal Infect. 2013 Dec;43(11-12):451-5.</a:t>
            </a:r>
            <a:endParaRPr lang="en-US" altLang="zh-CN" sz="1000" smtClean="0">
              <a:latin typeface="微软雅黑" panose="020B0503020204020204" pitchFamily="34" charset="-122"/>
              <a:ea typeface="微软雅黑" panose="020B0503020204020204" pitchFamily="34" charset="-122"/>
            </a:endParaRPr>
          </a:p>
        </p:txBody>
      </p:sp>
      <p:sp>
        <p:nvSpPr>
          <p:cNvPr id="7" name="矩形 6"/>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二、安全性</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42490" y="4427855"/>
            <a:ext cx="8060690" cy="460375"/>
          </a:xfrm>
          <a:prstGeom prst="rect">
            <a:avLst/>
          </a:prstGeom>
          <a:noFill/>
        </p:spPr>
        <p:txBody>
          <a:bodyPr wrap="square" rtlCol="0" anchor="t">
            <a:spAutoFit/>
          </a:bodyPr>
          <a:p>
            <a:pPr lvl="0" indent="457200" algn="l">
              <a:lnSpc>
                <a:spcPct val="150000"/>
              </a:lnSpc>
              <a:buClrTx/>
              <a:buSzTx/>
              <a:buFontTx/>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利奈唑胺与阳性药物对照的临床研究中，两者不良事件发生率相当</a:t>
            </a:r>
            <a:r>
              <a:rPr lang="en-US" altLang="zh-CN" sz="1600" b="1" baseline="30000">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en-US" altLang="zh-CN" sz="1600" b="1" baseline="30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51815" y="5130165"/>
            <a:ext cx="10789920" cy="1337945"/>
          </a:xfrm>
          <a:prstGeom prst="rect">
            <a:avLst/>
          </a:prstGeom>
          <a:noFill/>
        </p:spPr>
        <p:txBody>
          <a:bodyPr wrap="square" rtlCol="0">
            <a:spAutoFit/>
          </a:bodyPr>
          <a:p>
            <a:pPr marL="285750" indent="-285750" algn="just" fontAlgn="auto">
              <a:lnSpc>
                <a:spcPct val="150000"/>
              </a:lnSpc>
              <a:buFont typeface="Arial" panose="020B0604020202020204" pitchFamily="34" charset="0"/>
              <a:buChar char="•"/>
            </a:pPr>
            <a:r>
              <a:rPr lang="zh-CN" altLang="en-US" smtClean="0">
                <a:latin typeface="微软雅黑" panose="020B0503020204020204" pitchFamily="34" charset="-122"/>
                <a:ea typeface="微软雅黑" panose="020B0503020204020204" pitchFamily="34" charset="-122"/>
              </a:rPr>
              <a:t>利奈唑胺常见不良反应为</a:t>
            </a:r>
            <a:r>
              <a:rPr lang="zh-CN" altLang="en-US" smtClean="0">
                <a:latin typeface="微软雅黑" panose="020B0503020204020204" pitchFamily="34" charset="-122"/>
                <a:ea typeface="微软雅黑" panose="020B0503020204020204" pitchFamily="34" charset="-122"/>
                <a:sym typeface="+mn-ea"/>
              </a:rPr>
              <a:t>轻中度</a:t>
            </a:r>
            <a:r>
              <a:rPr lang="zh-CN" altLang="en-US" b="1" smtClean="0">
                <a:solidFill>
                  <a:srgbClr val="FF0000"/>
                </a:solidFill>
                <a:latin typeface="微软雅黑" panose="020B0503020204020204" pitchFamily="34" charset="-122"/>
                <a:ea typeface="微软雅黑" panose="020B0503020204020204" pitchFamily="34" charset="-122"/>
              </a:rPr>
              <a:t>腹泻、头痛、恶心</a:t>
            </a:r>
            <a:r>
              <a:rPr lang="zh-CN" altLang="en-US" smtClean="0">
                <a:latin typeface="微软雅黑" panose="020B0503020204020204" pitchFamily="34" charset="-122"/>
                <a:ea typeface="微软雅黑" panose="020B0503020204020204" pitchFamily="34" charset="-122"/>
              </a:rPr>
              <a:t>等，安全耐受性良好</a:t>
            </a:r>
            <a:r>
              <a:rPr lang="en-US" altLang="zh-CN" baseline="30000" smtClean="0">
                <a:latin typeface="微软雅黑" panose="020B0503020204020204" pitchFamily="34" charset="-122"/>
                <a:ea typeface="微软雅黑" panose="020B0503020204020204" pitchFamily="34" charset="-122"/>
              </a:rPr>
              <a:t>[1]</a:t>
            </a:r>
            <a:endParaRPr lang="en-US" altLang="zh-CN" baseline="30000" smtClean="0">
              <a:latin typeface="微软雅黑" panose="020B0503020204020204" pitchFamily="34" charset="-122"/>
              <a:ea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老年患者（≥65岁）、肾功能不全、轻至中度肝功能不全患者</a:t>
            </a:r>
            <a:r>
              <a:rPr lang="zh-CN" altLang="en-US">
                <a:latin typeface="Times New Roman" panose="02020603050405020304" pitchFamily="18" charset="0"/>
                <a:ea typeface="微软雅黑" panose="020B0503020204020204" pitchFamily="34" charset="-122"/>
                <a:cs typeface="Times New Roman" panose="02020603050405020304" pitchFamily="18" charset="0"/>
                <a:sym typeface="+mn-ea"/>
              </a:rPr>
              <a:t>无需调整剂量</a:t>
            </a:r>
            <a:r>
              <a:rPr lang="en-US" altLang="zh-CN" baseline="30000">
                <a:latin typeface="Times New Roman" panose="02020603050405020304" pitchFamily="18" charset="0"/>
                <a:ea typeface="微软雅黑" panose="020B0503020204020204" pitchFamily="34" charset="-122"/>
                <a:cs typeface="Times New Roman" panose="02020603050405020304" pitchFamily="18" charset="0"/>
                <a:sym typeface="+mn-ea"/>
              </a:rPr>
              <a:t>[1]</a:t>
            </a:r>
            <a:endParaRPr lang="zh-CN" altLang="en-US" smtClean="0">
              <a:latin typeface="微软雅黑" panose="020B0503020204020204" pitchFamily="34" charset="-122"/>
              <a:ea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前瞻性、随机、阳性对照研究结果表明利奈唑胺</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肾毒性</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发生率明显低于对照组（</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8.4% vs 18.2%</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aseline="300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1423670" y="1911350"/>
            <a:ext cx="459740" cy="1352550"/>
          </a:xfrm>
          <a:prstGeom prst="rect">
            <a:avLst/>
          </a:prstGeom>
          <a:solidFill>
            <a:schemeClr val="bg1"/>
          </a:solidFill>
        </p:spPr>
        <p:txBody>
          <a:bodyPr vert="eaVert" wrap="square" rtlCol="0">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发生率（</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五边形 3"/>
          <p:cNvSpPr/>
          <p:nvPr>
            <p:custDataLst>
              <p:tags r:id="rId1"/>
            </p:custDataLst>
          </p:nvPr>
        </p:nvSpPr>
        <p:spPr>
          <a:xfrm>
            <a:off x="511847" y="3171013"/>
            <a:ext cx="11013657" cy="557348"/>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grpSp>
        <p:nvGrpSpPr>
          <p:cNvPr id="11" name="组合 10"/>
          <p:cNvGrpSpPr/>
          <p:nvPr>
            <p:custDataLst>
              <p:tags r:id="rId2"/>
            </p:custDataLst>
          </p:nvPr>
        </p:nvGrpSpPr>
        <p:grpSpPr>
          <a:xfrm>
            <a:off x="790575" y="1050290"/>
            <a:ext cx="3276600" cy="2218055"/>
            <a:chOff x="755559" y="780596"/>
            <a:chExt cx="2294255" cy="1663599"/>
          </a:xfrm>
        </p:grpSpPr>
        <p:sp>
          <p:nvSpPr>
            <p:cNvPr id="12" name="矩形 11"/>
            <p:cNvSpPr/>
            <p:nvPr>
              <p:custDataLst>
                <p:tags r:id="rId3"/>
              </p:custDataLst>
            </p:nvPr>
          </p:nvSpPr>
          <p:spPr>
            <a:xfrm>
              <a:off x="766354" y="783771"/>
              <a:ext cx="1765935" cy="2882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13" name="直接连接符 12"/>
            <p:cNvCxnSpPr/>
            <p:nvPr>
              <p:custDataLst>
                <p:tags r:id="rId4"/>
              </p:custDataLst>
            </p:nvPr>
          </p:nvCxnSpPr>
          <p:spPr>
            <a:xfrm flipV="1">
              <a:off x="766354" y="783771"/>
              <a:ext cx="0" cy="16604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5"/>
              </p:custDataLst>
            </p:nvPr>
          </p:nvSpPr>
          <p:spPr>
            <a:xfrm>
              <a:off x="776514" y="780596"/>
              <a:ext cx="1672590" cy="278765"/>
            </a:xfrm>
            <a:prstGeom prst="rect">
              <a:avLst/>
            </a:prstGeom>
            <a:noFill/>
          </p:spPr>
          <p:txBody>
            <a:bodyPr wrap="square" rtlCol="0">
              <a:noAutofit/>
            </a:bodyPr>
            <a:p>
              <a:pPr algn="l"/>
              <a:r>
                <a:rPr lang="en-US" altLang="zh-CN" sz="1600" b="1" dirty="0">
                  <a:solidFill>
                    <a:schemeClr val="bg1"/>
                  </a:solidFill>
                  <a:latin typeface="+mn-ea"/>
                </a:rPr>
                <a:t>G</a:t>
              </a:r>
              <a:r>
                <a:rPr lang="en-US" altLang="zh-CN" sz="1600" b="1" baseline="30000" dirty="0">
                  <a:solidFill>
                    <a:schemeClr val="bg1"/>
                  </a:solidFill>
                  <a:latin typeface="+mn-ea"/>
                </a:rPr>
                <a:t>+</a:t>
              </a:r>
              <a:r>
                <a:rPr lang="zh-CN" altLang="en-US" sz="1600" b="1" dirty="0">
                  <a:solidFill>
                    <a:schemeClr val="bg1"/>
                  </a:solidFill>
                  <a:latin typeface="+mn-ea"/>
                </a:rPr>
                <a:t>感染重症监护患者</a:t>
              </a:r>
              <a:endParaRPr lang="zh-CN" altLang="en-US" sz="1600" b="1" dirty="0">
                <a:solidFill>
                  <a:schemeClr val="bg1"/>
                </a:solidFill>
                <a:latin typeface="+mn-ea"/>
              </a:endParaRPr>
            </a:p>
          </p:txBody>
        </p:sp>
        <p:sp>
          <p:nvSpPr>
            <p:cNvPr id="15" name="矩形 14"/>
            <p:cNvSpPr/>
            <p:nvPr>
              <p:custDataLst>
                <p:tags r:id="rId6"/>
              </p:custDataLst>
            </p:nvPr>
          </p:nvSpPr>
          <p:spPr>
            <a:xfrm>
              <a:off x="755559" y="1072061"/>
              <a:ext cx="2294255" cy="1107440"/>
            </a:xfrm>
            <a:prstGeom prst="rect">
              <a:avLst/>
            </a:prstGeom>
          </p:spPr>
          <p:txBody>
            <a:bodyPr wrap="square">
              <a:no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sym typeface="+mn-ea"/>
                </a:rPr>
                <a:t>双盲、双模拟研究（</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204</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例</a:t>
              </a:r>
              <a:r>
                <a:rPr lang="zh-CN" altLang="en-US" sz="1600">
                  <a:latin typeface="微软雅黑" panose="020B0503020204020204" pitchFamily="34" charset="-122"/>
                  <a:ea typeface="微软雅黑" panose="020B0503020204020204" pitchFamily="34" charset="-122"/>
                  <a:sym typeface="+mn-ea"/>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利奈唑胺临床治愈率（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78.9% vs 72.8%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）及细菌清除率（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70% vs 66.2%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）优于对照组。</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 name="组合 15"/>
          <p:cNvGrpSpPr/>
          <p:nvPr>
            <p:custDataLst>
              <p:tags r:id="rId7"/>
            </p:custDataLst>
          </p:nvPr>
        </p:nvGrpSpPr>
        <p:grpSpPr>
          <a:xfrm>
            <a:off x="4142037" y="1044668"/>
            <a:ext cx="3183255" cy="2213899"/>
            <a:chOff x="743494" y="783771"/>
            <a:chExt cx="2387441" cy="1660424"/>
          </a:xfrm>
        </p:grpSpPr>
        <p:sp>
          <p:nvSpPr>
            <p:cNvPr id="17" name="矩形 16"/>
            <p:cNvSpPr/>
            <p:nvPr>
              <p:custDataLst>
                <p:tags r:id="rId8"/>
              </p:custDataLst>
            </p:nvPr>
          </p:nvSpPr>
          <p:spPr>
            <a:xfrm>
              <a:off x="766354" y="783771"/>
              <a:ext cx="1889125" cy="2882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18" name="直接连接符 17"/>
            <p:cNvCxnSpPr/>
            <p:nvPr>
              <p:custDataLst>
                <p:tags r:id="rId9"/>
              </p:custDataLst>
            </p:nvPr>
          </p:nvCxnSpPr>
          <p:spPr>
            <a:xfrm flipV="1">
              <a:off x="766354" y="783771"/>
              <a:ext cx="0" cy="16604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0"/>
              </p:custDataLst>
            </p:nvPr>
          </p:nvSpPr>
          <p:spPr>
            <a:xfrm>
              <a:off x="852730" y="783771"/>
              <a:ext cx="1203960" cy="252889"/>
            </a:xfrm>
            <a:prstGeom prst="rect">
              <a:avLst/>
            </a:prstGeom>
            <a:noFill/>
          </p:spPr>
          <p:txBody>
            <a:bodyPr wrap="none" rtlCol="0">
              <a:spAutoFit/>
            </a:bodyPr>
            <a:p>
              <a:pPr algn="l"/>
              <a:r>
                <a:rPr lang="zh-CN" altLang="en-US" sz="1600" b="1">
                  <a:solidFill>
                    <a:schemeClr val="bg1"/>
                  </a:solidFill>
                  <a:latin typeface="+mn-ea"/>
                </a:rPr>
                <a:t>院内获得性肺炎</a:t>
              </a:r>
              <a:endParaRPr lang="zh-CN" altLang="en-US" sz="1600" b="1">
                <a:solidFill>
                  <a:schemeClr val="bg1"/>
                </a:solidFill>
                <a:latin typeface="+mn-ea"/>
              </a:endParaRPr>
            </a:p>
          </p:txBody>
        </p:sp>
        <p:sp>
          <p:nvSpPr>
            <p:cNvPr id="20" name="矩形 19"/>
            <p:cNvSpPr/>
            <p:nvPr>
              <p:custDataLst>
                <p:tags r:id="rId11"/>
              </p:custDataLst>
            </p:nvPr>
          </p:nvSpPr>
          <p:spPr>
            <a:xfrm>
              <a:off x="743494" y="1059520"/>
              <a:ext cx="2387441" cy="1079182"/>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前瞻、随机、对照研究（</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165</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利奈唑胺临床治愈率显著高于对照组（</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57.6% vs 46.6%</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600" baseline="30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1" name="组合 20"/>
          <p:cNvGrpSpPr/>
          <p:nvPr>
            <p:custDataLst>
              <p:tags r:id="rId12"/>
            </p:custDataLst>
          </p:nvPr>
        </p:nvGrpSpPr>
        <p:grpSpPr>
          <a:xfrm>
            <a:off x="7400913" y="1034508"/>
            <a:ext cx="4425315" cy="2213899"/>
            <a:chOff x="766354" y="783771"/>
            <a:chExt cx="3318986" cy="1660424"/>
          </a:xfrm>
        </p:grpSpPr>
        <p:sp>
          <p:nvSpPr>
            <p:cNvPr id="22" name="矩形 21"/>
            <p:cNvSpPr/>
            <p:nvPr>
              <p:custDataLst>
                <p:tags r:id="rId13"/>
              </p:custDataLst>
            </p:nvPr>
          </p:nvSpPr>
          <p:spPr>
            <a:xfrm>
              <a:off x="766354" y="783771"/>
              <a:ext cx="1995170" cy="2882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23" name="直接连接符 22"/>
            <p:cNvCxnSpPr/>
            <p:nvPr>
              <p:custDataLst>
                <p:tags r:id="rId14"/>
              </p:custDataLst>
            </p:nvPr>
          </p:nvCxnSpPr>
          <p:spPr>
            <a:xfrm flipV="1">
              <a:off x="766354" y="783771"/>
              <a:ext cx="0" cy="16604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5"/>
              </p:custDataLst>
            </p:nvPr>
          </p:nvSpPr>
          <p:spPr>
            <a:xfrm>
              <a:off x="852555" y="1071902"/>
              <a:ext cx="3232785" cy="1079182"/>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随机，对照，多中心研究</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(135</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例</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利奈唑胺在临床治愈率（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87% vs 48%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）及治疗时间（</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4.7d vs 11.1d</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）方面优于对照组。</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[5]</a:t>
              </a:r>
              <a:endParaRPr lang="en-US" altLang="zh-CN" sz="1600" baseline="30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custDataLst>
                <p:tags r:id="rId16"/>
              </p:custDataLst>
            </p:nvPr>
          </p:nvSpPr>
          <p:spPr>
            <a:xfrm>
              <a:off x="902895" y="796471"/>
              <a:ext cx="1472565" cy="252889"/>
            </a:xfrm>
            <a:prstGeom prst="rect">
              <a:avLst/>
            </a:prstGeom>
            <a:noFill/>
          </p:spPr>
          <p:txBody>
            <a:bodyPr wrap="none" rtlCol="0">
              <a:spAutoFit/>
            </a:bodyPr>
            <a:p>
              <a:pPr algn="l"/>
              <a:r>
                <a:rPr lang="zh-CN" altLang="en-US" sz="1600" b="1">
                  <a:solidFill>
                    <a:schemeClr val="bg1"/>
                  </a:solidFill>
                  <a:latin typeface="+mn-ea"/>
                </a:rPr>
                <a:t>手术部位MRSA感染</a:t>
              </a:r>
              <a:endParaRPr lang="zh-CN" altLang="en-US" sz="1600" b="1">
                <a:solidFill>
                  <a:schemeClr val="bg1"/>
                </a:solidFill>
                <a:latin typeface="+mn-ea"/>
              </a:endParaRPr>
            </a:p>
          </p:txBody>
        </p:sp>
      </p:grpSp>
      <p:grpSp>
        <p:nvGrpSpPr>
          <p:cNvPr id="26" name="组合 25"/>
          <p:cNvGrpSpPr/>
          <p:nvPr>
            <p:custDataLst>
              <p:tags r:id="rId17"/>
            </p:custDataLst>
          </p:nvPr>
        </p:nvGrpSpPr>
        <p:grpSpPr>
          <a:xfrm>
            <a:off x="1837156" y="3408728"/>
            <a:ext cx="3591560" cy="3217333"/>
            <a:chOff x="1515955" y="2617776"/>
            <a:chExt cx="2693670" cy="2413000"/>
          </a:xfrm>
        </p:grpSpPr>
        <p:sp>
          <p:nvSpPr>
            <p:cNvPr id="27" name="矩形 26"/>
            <p:cNvSpPr/>
            <p:nvPr>
              <p:custDataLst>
                <p:tags r:id="rId18"/>
              </p:custDataLst>
            </p:nvPr>
          </p:nvSpPr>
          <p:spPr>
            <a:xfrm>
              <a:off x="2046180" y="3301671"/>
              <a:ext cx="1852930" cy="288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28" name="直接连接符 27"/>
            <p:cNvCxnSpPr/>
            <p:nvPr>
              <p:custDataLst>
                <p:tags r:id="rId19"/>
              </p:custDataLst>
            </p:nvPr>
          </p:nvCxnSpPr>
          <p:spPr>
            <a:xfrm flipH="1" flipV="1">
              <a:off x="2046164" y="2617776"/>
              <a:ext cx="0" cy="9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20"/>
              </p:custDataLst>
            </p:nvPr>
          </p:nvSpPr>
          <p:spPr>
            <a:xfrm>
              <a:off x="2051260" y="3301776"/>
              <a:ext cx="1661160" cy="252889"/>
            </a:xfrm>
            <a:prstGeom prst="rect">
              <a:avLst/>
            </a:prstGeom>
            <a:noFill/>
          </p:spPr>
          <p:txBody>
            <a:bodyPr wrap="none" rtlCol="0">
              <a:spAutoFit/>
            </a:bodyPr>
            <a:p>
              <a:pPr algn="l"/>
              <a:r>
                <a:rPr lang="zh-CN" altLang="en-US" sz="1600" b="1" dirty="0">
                  <a:solidFill>
                    <a:schemeClr val="bg1"/>
                  </a:solidFill>
                  <a:latin typeface="+mn-ea"/>
                </a:rPr>
                <a:t>复杂皮肤和软组织感染</a:t>
              </a:r>
              <a:endParaRPr lang="zh-CN" altLang="en-US" sz="1600" b="1" dirty="0">
                <a:solidFill>
                  <a:schemeClr val="bg1"/>
                </a:solidFill>
                <a:latin typeface="+mn-ea"/>
              </a:endParaRPr>
            </a:p>
          </p:txBody>
        </p:sp>
        <p:sp>
          <p:nvSpPr>
            <p:cNvPr id="30" name="矩形 29"/>
            <p:cNvSpPr/>
            <p:nvPr>
              <p:custDataLst>
                <p:tags r:id="rId21"/>
              </p:custDataLst>
            </p:nvPr>
          </p:nvSpPr>
          <p:spPr>
            <a:xfrm>
              <a:off x="1515955" y="3577261"/>
              <a:ext cx="2693670" cy="1453515"/>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随机、开放标签、国际多中心</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1200 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利奈唑胺显著缩短抗生素治疗持续时间（ P &lt; 0.0001），显著提高出院率（P &lt; 0.05)。</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[3]</a:t>
              </a:r>
              <a:endParaRPr lang="en-US" altLang="zh-CN" sz="1600" baseline="300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1" name="组合 30"/>
          <p:cNvGrpSpPr/>
          <p:nvPr>
            <p:custDataLst>
              <p:tags r:id="rId22"/>
            </p:custDataLst>
          </p:nvPr>
        </p:nvGrpSpPr>
        <p:grpSpPr>
          <a:xfrm>
            <a:off x="5593080" y="3417147"/>
            <a:ext cx="5950585" cy="2856230"/>
            <a:chOff x="1892510" y="2624195"/>
            <a:chExt cx="4476286" cy="2142172"/>
          </a:xfrm>
        </p:grpSpPr>
        <p:sp>
          <p:nvSpPr>
            <p:cNvPr id="32" name="矩形 31"/>
            <p:cNvSpPr/>
            <p:nvPr>
              <p:custDataLst>
                <p:tags r:id="rId23"/>
              </p:custDataLst>
            </p:nvPr>
          </p:nvSpPr>
          <p:spPr>
            <a:xfrm>
              <a:off x="2046180" y="3301740"/>
              <a:ext cx="1835150" cy="288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33" name="直接连接符 32"/>
            <p:cNvCxnSpPr/>
            <p:nvPr>
              <p:custDataLst>
                <p:tags r:id="rId24"/>
              </p:custDataLst>
            </p:nvPr>
          </p:nvCxnSpPr>
          <p:spPr>
            <a:xfrm flipH="1" flipV="1">
              <a:off x="2042540" y="2624195"/>
              <a:ext cx="0" cy="9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25"/>
              </p:custDataLst>
            </p:nvPr>
          </p:nvSpPr>
          <p:spPr>
            <a:xfrm>
              <a:off x="1996325" y="3301740"/>
              <a:ext cx="2008780" cy="252889"/>
            </a:xfrm>
            <a:prstGeom prst="rect">
              <a:avLst/>
            </a:prstGeom>
            <a:noFill/>
          </p:spPr>
          <p:txBody>
            <a:bodyPr wrap="square" rtlCol="0">
              <a:spAutoFit/>
            </a:bodyPr>
            <a:p>
              <a:pPr algn="l"/>
              <a:r>
                <a:rPr lang="zh-CN" altLang="en-US" sz="1600" b="1">
                  <a:solidFill>
                    <a:schemeClr val="bg1"/>
                  </a:solidFill>
                  <a:latin typeface="+mn-ea"/>
                </a:rPr>
                <a:t>非复杂皮肤/皮肤结构感染</a:t>
              </a:r>
              <a:endParaRPr lang="zh-CN" altLang="en-US" sz="1600" b="1">
                <a:solidFill>
                  <a:schemeClr val="bg1"/>
                </a:solidFill>
                <a:latin typeface="+mn-ea"/>
              </a:endParaRPr>
            </a:p>
          </p:txBody>
        </p:sp>
        <p:sp>
          <p:nvSpPr>
            <p:cNvPr id="35" name="矩形 34"/>
            <p:cNvSpPr/>
            <p:nvPr>
              <p:custDataLst>
                <p:tags r:id="rId26"/>
              </p:custDataLst>
            </p:nvPr>
          </p:nvSpPr>
          <p:spPr>
            <a:xfrm>
              <a:off x="1892510" y="3590030"/>
              <a:ext cx="4476286" cy="1176337"/>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随机、双盲、阳性对照（508名）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利奈唑胺有效治疗由金黄色葡萄球菌、耐甲氧西林金黄色葡萄球菌和化脓性链球菌引起的</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儿童简单皮肤</a:t>
              </a:r>
              <a:r>
                <a:rPr lang="en-US" altLang="zh-CN" sz="16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皮肤结构感染，</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治愈率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91%</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，金葡菌根除率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89.6%</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[4]</a:t>
              </a:r>
              <a:endParaRPr lang="en-US" altLang="zh-CN" sz="1600" baseline="30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41" name="矩形 40"/>
          <p:cNvSpPr/>
          <p:nvPr>
            <p:custDataLst>
              <p:tags r:id="rId27"/>
            </p:custDataLst>
          </p:nvPr>
        </p:nvSpPr>
        <p:spPr>
          <a:xfrm>
            <a:off x="679341" y="3329687"/>
            <a:ext cx="240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2" name="矩形 41"/>
          <p:cNvSpPr/>
          <p:nvPr>
            <p:custDataLst>
              <p:tags r:id="rId28"/>
            </p:custDataLst>
          </p:nvPr>
        </p:nvSpPr>
        <p:spPr>
          <a:xfrm>
            <a:off x="2429429" y="3329687"/>
            <a:ext cx="240000" cy="2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3" name="矩形 42"/>
          <p:cNvSpPr/>
          <p:nvPr>
            <p:custDataLst>
              <p:tags r:id="rId29"/>
            </p:custDataLst>
          </p:nvPr>
        </p:nvSpPr>
        <p:spPr>
          <a:xfrm>
            <a:off x="4047437" y="3329687"/>
            <a:ext cx="240000" cy="2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4" name="矩形 43"/>
          <p:cNvSpPr/>
          <p:nvPr>
            <p:custDataLst>
              <p:tags r:id="rId30"/>
            </p:custDataLst>
          </p:nvPr>
        </p:nvSpPr>
        <p:spPr>
          <a:xfrm>
            <a:off x="5665445" y="3329687"/>
            <a:ext cx="240000" cy="2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5" name="矩形 44"/>
          <p:cNvSpPr/>
          <p:nvPr>
            <p:custDataLst>
              <p:tags r:id="rId31"/>
            </p:custDataLst>
          </p:nvPr>
        </p:nvSpPr>
        <p:spPr>
          <a:xfrm>
            <a:off x="7283453" y="3329687"/>
            <a:ext cx="240000" cy="2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0" y="5119793"/>
            <a:ext cx="1697567" cy="1445260"/>
          </a:xfrm>
          <a:prstGeom prst="rect">
            <a:avLst/>
          </a:prstGeom>
          <a:noFill/>
        </p:spPr>
        <p:txBody>
          <a:bodyPr wrap="square" rtlCol="0" anchor="t">
            <a:spAutoFit/>
          </a:bodyPr>
          <a:p>
            <a:pPr algn="just"/>
            <a:r>
              <a:rPr lang="en-US" altLang="zh-CN" sz="800">
                <a:latin typeface="Times New Roman" panose="02020603050405020304" pitchFamily="18" charset="0"/>
                <a:cs typeface="Times New Roman" panose="02020603050405020304" pitchFamily="18" charset="0"/>
                <a:sym typeface="+mn-ea"/>
              </a:rPr>
              <a:t>[1] </a:t>
            </a:r>
            <a:r>
              <a:rPr lang="zh-CN" altLang="en-US" sz="800">
                <a:latin typeface="Times New Roman" panose="02020603050405020304" pitchFamily="18" charset="0"/>
                <a:cs typeface="Times New Roman" panose="02020603050405020304" pitchFamily="18" charset="0"/>
                <a:sym typeface="+mn-ea"/>
              </a:rPr>
              <a:t>Cepeda JA,</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J Antimicrob Chemother. 2004 Feb;53(2):345-55.</a:t>
            </a:r>
            <a:endParaRPr lang="zh-CN" altLang="en-US" sz="800">
              <a:latin typeface="Times New Roman" panose="02020603050405020304" pitchFamily="18" charset="0"/>
              <a:cs typeface="Times New Roman" panose="02020603050405020304" pitchFamily="18" charset="0"/>
              <a:sym typeface="+mn-ea"/>
            </a:endParaRPr>
          </a:p>
          <a:p>
            <a:pPr algn="just"/>
            <a:r>
              <a:rPr lang="en-US" altLang="zh-CN" sz="800" smtClean="0">
                <a:latin typeface="Times New Roman" panose="02020603050405020304" pitchFamily="18" charset="0"/>
                <a:cs typeface="Times New Roman" panose="02020603050405020304" pitchFamily="18" charset="0"/>
                <a:sym typeface="+mn-ea"/>
              </a:rPr>
              <a:t>[2] </a:t>
            </a:r>
            <a:r>
              <a:rPr lang="zh-CN" altLang="en-US" sz="800">
                <a:latin typeface="Times New Roman" panose="02020603050405020304" pitchFamily="18" charset="0"/>
                <a:cs typeface="Times New Roman" panose="02020603050405020304" pitchFamily="18" charset="0"/>
                <a:sym typeface="+mn-ea"/>
              </a:rPr>
              <a:t>Chavanet P.  Med Mal Infect. 2013 Dec;43(11-12):451-5.</a:t>
            </a:r>
            <a:endParaRPr lang="zh-CN" altLang="en-US" sz="800">
              <a:latin typeface="Times New Roman" panose="02020603050405020304" pitchFamily="18" charset="0"/>
              <a:cs typeface="Times New Roman" panose="02020603050405020304" pitchFamily="18" charset="0"/>
            </a:endParaRPr>
          </a:p>
          <a:p>
            <a:pPr algn="just"/>
            <a:r>
              <a:rPr lang="en-US" altLang="zh-CN" sz="800" smtClean="0">
                <a:latin typeface="Times New Roman" panose="02020603050405020304" pitchFamily="18" charset="0"/>
                <a:cs typeface="Times New Roman" panose="02020603050405020304" pitchFamily="18" charset="0"/>
                <a:sym typeface="+mn-ea"/>
              </a:rPr>
              <a:t>[3] </a:t>
            </a:r>
            <a:r>
              <a:rPr lang="zh-CN" altLang="en-US" sz="800">
                <a:latin typeface="Times New Roman" panose="02020603050405020304" pitchFamily="18" charset="0"/>
                <a:cs typeface="Times New Roman" panose="02020603050405020304" pitchFamily="18" charset="0"/>
                <a:sym typeface="+mn-ea"/>
              </a:rPr>
              <a:t>Itani KM, Weigelt J, Li JZ,</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Int J Antimicrob Agents. 2005 Dec;26(6):442-8. </a:t>
            </a:r>
            <a:endParaRPr lang="zh-CN" altLang="en-US" sz="800">
              <a:latin typeface="Times New Roman" panose="02020603050405020304" pitchFamily="18" charset="0"/>
              <a:cs typeface="Times New Roman" panose="02020603050405020304" pitchFamily="18" charset="0"/>
            </a:endParaRPr>
          </a:p>
          <a:p>
            <a:pPr algn="just"/>
            <a:r>
              <a:rPr lang="en-US" altLang="zh-CN" sz="800">
                <a:latin typeface="Times New Roman" panose="02020603050405020304" pitchFamily="18" charset="0"/>
                <a:cs typeface="Times New Roman" panose="02020603050405020304" pitchFamily="18" charset="0"/>
                <a:sym typeface="+mn-ea"/>
              </a:rPr>
              <a:t>[4]</a:t>
            </a:r>
            <a:r>
              <a:rPr lang="zh-CN" altLang="en-US" sz="800">
                <a:latin typeface="Times New Roman" panose="02020603050405020304" pitchFamily="18" charset="0"/>
                <a:cs typeface="Times New Roman" panose="02020603050405020304" pitchFamily="18" charset="0"/>
                <a:sym typeface="+mn-ea"/>
              </a:rPr>
              <a:t>Wible K, </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Pediatr Infect Dis J. 2003 Apr;22(4):315-23. </a:t>
            </a:r>
            <a:endParaRPr lang="zh-CN" altLang="en-US" sz="800">
              <a:latin typeface="Times New Roman" panose="02020603050405020304" pitchFamily="18" charset="0"/>
              <a:cs typeface="Times New Roman" panose="02020603050405020304" pitchFamily="18" charset="0"/>
              <a:sym typeface="+mn-ea"/>
            </a:endParaRPr>
          </a:p>
          <a:p>
            <a:pPr algn="just"/>
            <a:r>
              <a:rPr lang="en-US" altLang="zh-CN" sz="800" smtClean="0">
                <a:latin typeface="Times New Roman" panose="02020603050405020304" pitchFamily="18" charset="0"/>
                <a:cs typeface="Times New Roman" panose="02020603050405020304" pitchFamily="18" charset="0"/>
                <a:sym typeface="+mn-ea"/>
              </a:rPr>
              <a:t>[5]</a:t>
            </a:r>
            <a:r>
              <a:rPr lang="zh-CN" altLang="en-US" sz="800">
                <a:latin typeface="Times New Roman" panose="02020603050405020304" pitchFamily="18" charset="0"/>
                <a:cs typeface="Times New Roman" panose="02020603050405020304" pitchFamily="18" charset="0"/>
                <a:sym typeface="+mn-ea"/>
              </a:rPr>
              <a:t>Weigelt J, </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Am J Surg. 2004 Dec;188(6):760-6.</a:t>
            </a:r>
            <a:endParaRPr lang="zh-CN" altLang="en-US" sz="800" smtClean="0">
              <a:latin typeface="Times New Roman" panose="02020603050405020304" pitchFamily="18" charset="0"/>
              <a:cs typeface="Times New Roman" panose="02020603050405020304" pitchFamily="18" charset="0"/>
              <a:sym typeface="+mn-ea"/>
            </a:endParaRPr>
          </a:p>
        </p:txBody>
      </p:sp>
      <p:sp>
        <p:nvSpPr>
          <p:cNvPr id="7" name="矩形 6"/>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三、有效性</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488113" y="6447790"/>
            <a:ext cx="5466080" cy="337185"/>
          </a:xfrm>
          <a:prstGeom prst="rect">
            <a:avLst/>
          </a:prstGeom>
          <a:noFill/>
        </p:spPr>
        <p:txBody>
          <a:bodyPr wrap="none" rtlCol="0">
            <a:spAutoFit/>
          </a:bodyPr>
          <a:p>
            <a:pPr algn="just"/>
            <a:r>
              <a:rPr lang="zh-CN" altLang="en-US" sz="1600" b="1" smtClean="0">
                <a:solidFill>
                  <a:srgbClr val="FF0000"/>
                </a:solidFill>
              </a:rPr>
              <a:t>注：以上试验数据来源于利奈唑胺治疗不同疾病的临床研究</a:t>
            </a:r>
            <a:endParaRPr lang="zh-CN" altLang="en-US" sz="1600" b="1" smtClean="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4" grpId="0" bldLvl="0" animBg="1"/>
      <p:bldP spid="41" grpId="0" bldLvl="0" animBg="1"/>
      <p:bldP spid="42" grpId="0" bldLvl="0" animBg="1"/>
      <p:bldP spid="43" grpId="0" bldLvl="0" animBg="1"/>
      <p:bldP spid="44" grpId="0" bldLvl="0" animBg="1"/>
      <p:bldP spid="4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199813" y="939800"/>
          <a:ext cx="11671935" cy="5660390"/>
        </p:xfrm>
        <a:graphic>
          <a:graphicData uri="http://schemas.openxmlformats.org/drawingml/2006/table">
            <a:tbl>
              <a:tblPr firstRow="1" bandRow="1">
                <a:tableStyleId>{827E7743-39CA-4E87-A19B-AE24449E94FE}</a:tableStyleId>
              </a:tblPr>
              <a:tblGrid>
                <a:gridCol w="4059555"/>
                <a:gridCol w="7612380"/>
              </a:tblGrid>
              <a:tr h="406400">
                <a:tc>
                  <a:txBody>
                    <a:bodyPr/>
                    <a:p>
                      <a:pPr algn="ctr">
                        <a:buNone/>
                      </a:pPr>
                      <a:r>
                        <a:rPr lang="zh-CN" altLang="en-US" sz="1865" b="1">
                          <a:latin typeface="微软雅黑" panose="020B0503020204020204" pitchFamily="34" charset="-122"/>
                          <a:ea typeface="微软雅黑" panose="020B0503020204020204" pitchFamily="34" charset="-122"/>
                          <a:cs typeface="微软雅黑" panose="020B0503020204020204" pitchFamily="34" charset="-122"/>
                        </a:rPr>
                        <a:t>指南</a:t>
                      </a:r>
                      <a:r>
                        <a:rPr lang="en-US" altLang="zh-CN" sz="1865"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65" b="1">
                          <a:latin typeface="微软雅黑" panose="020B0503020204020204" pitchFamily="34" charset="-122"/>
                          <a:ea typeface="微软雅黑" panose="020B0503020204020204" pitchFamily="34" charset="-122"/>
                          <a:cs typeface="微软雅黑" panose="020B0503020204020204" pitchFamily="34" charset="-122"/>
                        </a:rPr>
                        <a:t>共识</a:t>
                      </a:r>
                      <a:endParaRPr lang="zh-CN" altLang="en-US" sz="1865" b="1">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tc>
                <a:tc>
                  <a:txBody>
                    <a:bodyPr/>
                    <a:p>
                      <a:pPr algn="ctr">
                        <a:buNone/>
                      </a:pPr>
                      <a:r>
                        <a:rPr lang="zh-CN" altLang="en-US" sz="1865" b="1">
                          <a:latin typeface="微软雅黑" panose="020B0503020204020204" pitchFamily="34" charset="-122"/>
                          <a:ea typeface="微软雅黑" panose="020B0503020204020204" pitchFamily="34" charset="-122"/>
                        </a:rPr>
                        <a:t>推荐建议</a:t>
                      </a:r>
                      <a:endParaRPr lang="zh-CN" altLang="en-US" sz="1865" b="1">
                        <a:latin typeface="微软雅黑" panose="020B0503020204020204" pitchFamily="34" charset="-122"/>
                        <a:ea typeface="微软雅黑" panose="020B0503020204020204" pitchFamily="34" charset="-122"/>
                      </a:endParaRPr>
                    </a:p>
                  </a:txBody>
                  <a:tcPr marL="121920" marR="121920" marT="60960" marB="6096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中国腹腔感染诊治指南（2019版）</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结合MRSA致其他感染的治疗推荐，本指南制定专家组认为万古霉素或</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可用于治疗MRSA所致IAI，对存在肾功能损伤风险的病人应优先考虑选用利奈唑胺。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慢性阻塞性肺疾病急性加重抗感染治疗中国专家共识</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MRSA 感染多采用单药治疗,目前联合治疗缺乏足够临床证据。治疗可选择的药物有万古霉素 (或去甲万古霉素)、替考拉宁和</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美国感染病学会治疗成人及儿童甲氧西林耐药金黄色葡萄球菌感染临床实践指南</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复杂性cSSTI的抗生素治疗选用：万古霉素静脉滴注(A-Ⅰ)；</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600 mg每日2次口服或静脉滴注(A-Ⅰ)</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中国糖尿病足防治指南（2019版）（Ⅲ）</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MRSA是最常见的耐药革兰阳性球菌，目前尚无对万古霉素、去甲万古霉素的耐药菌株，如存在肾功能减退可选择</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中国儿童肺炎链球菌性疾病诊断、治疗和预防专家共识（</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对多重耐药的肺炎链球菌，可考虑使用万古霉素或替考拉宁或</a:t>
                      </a:r>
                      <a:r>
                        <a:rPr lang="zh-CN" altLang="en-US" sz="1600" b="1">
                          <a:solidFill>
                            <a:srgbClr val="C00000"/>
                          </a:solidFill>
                          <a:latin typeface="微软雅黑" panose="020B0503020204020204" pitchFamily="34" charset="-122"/>
                          <a:ea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rPr>
                        <a:t>等。</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腹膜透析相关感染的防治指南</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链球菌和肠球菌：耐万古霉素肠球菌（VRE）已有报道，针对耐药菌，可与氨基糖苷类联合治疗，也可以选择新型抗耐药菌抗生素如</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bl>
          </a:graphicData>
        </a:graphic>
      </p:graphicFrame>
      <p:sp>
        <p:nvSpPr>
          <p:cNvPr id="7" name="矩形 6"/>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三、有效性</a:t>
            </a:r>
            <a:endParaRPr lang="zh-CN" sz="2000" dirty="0">
              <a:solidFill>
                <a:srgbClr val="16505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2280" y="228260"/>
            <a:ext cx="2468880" cy="645160"/>
          </a:xfrm>
          <a:prstGeom prst="rect">
            <a:avLst/>
          </a:prstGeom>
        </p:spPr>
        <p:txBody>
          <a:bodyPr wrap="none">
            <a:spAutoFit/>
          </a:bodyPr>
          <a:lstStyle/>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四、创新性</a:t>
            </a:r>
            <a:endParaRPr lang="zh-CN" sz="3600" dirty="0">
              <a:solidFill>
                <a:srgbClr val="16505F"/>
              </a:solidFill>
              <a:latin typeface="微软雅黑" panose="020B0503020204020204" pitchFamily="34" charset="-122"/>
              <a:ea typeface="微软雅黑" panose="020B0503020204020204" pitchFamily="34" charset="-122"/>
            </a:endParaRPr>
          </a:p>
        </p:txBody>
      </p:sp>
      <p:sp>
        <p:nvSpPr>
          <p:cNvPr id="17" name="矩形 16"/>
          <p:cNvSpPr/>
          <p:nvPr/>
        </p:nvSpPr>
        <p:spPr>
          <a:xfrm>
            <a:off x="854806" y="1307755"/>
            <a:ext cx="10262487" cy="968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zh-CN" altLang="en-US" sz="2000" b="1" dirty="0">
                <a:solidFill>
                  <a:srgbClr val="73BB2C"/>
                </a:solidFill>
                <a:latin typeface="微软雅黑" panose="020B0503020204020204" pitchFamily="34" charset="-122"/>
                <a:ea typeface="微软雅黑" panose="020B0503020204020204" pitchFamily="34" charset="-122"/>
              </a:rPr>
              <a:t>利奈唑胺氯化钠注射液</a:t>
            </a:r>
            <a:r>
              <a:rPr lang="zh-CN" altLang="en-US" dirty="0">
                <a:solidFill>
                  <a:sysClr val="windowText" lastClr="000000"/>
                </a:solidFill>
                <a:latin typeface="微软雅黑" panose="020B0503020204020204" pitchFamily="34" charset="-122"/>
                <a:ea typeface="微软雅黑" panose="020B0503020204020204" pitchFamily="34" charset="-122"/>
              </a:rPr>
              <a:t>注册分类为化药</a:t>
            </a:r>
            <a:r>
              <a:rPr lang="en-US" altLang="zh-CN" dirty="0">
                <a:solidFill>
                  <a:sysClr val="windowText" lastClr="000000"/>
                </a:solidFill>
                <a:latin typeface="微软雅黑" panose="020B0503020204020204" pitchFamily="34" charset="-122"/>
                <a:ea typeface="微软雅黑" panose="020B0503020204020204" pitchFamily="34" charset="-122"/>
              </a:rPr>
              <a:t>3</a:t>
            </a:r>
            <a:r>
              <a:rPr lang="zh-CN" altLang="en-US" dirty="0">
                <a:solidFill>
                  <a:sysClr val="windowText" lastClr="000000"/>
                </a:solidFill>
                <a:latin typeface="微软雅黑" panose="020B0503020204020204" pitchFamily="34" charset="-122"/>
                <a:ea typeface="微软雅黑" panose="020B0503020204020204" pitchFamily="34" charset="-122"/>
              </a:rPr>
              <a:t> 类，开展了BE试验，结果表明，本品与原研参比制剂质量和疗效一致，具有可替代性，与原研参比制剂项目具有一定的成本优势。</a:t>
            </a:r>
            <a:endParaRPr lang="zh-CN" altLang="en-US" dirty="0">
              <a:solidFill>
                <a:sysClr val="windowText" lastClr="00000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011582" y="2948740"/>
            <a:ext cx="6306273" cy="894304"/>
            <a:chOff x="437103" y="2720729"/>
            <a:chExt cx="6306273" cy="894304"/>
          </a:xfrm>
        </p:grpSpPr>
        <p:sp>
          <p:nvSpPr>
            <p:cNvPr id="19" name="圆角矩形 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kern="0">
                <a:solidFill>
                  <a:prstClr val="black"/>
                </a:solidFill>
                <a:latin typeface="Calibri" panose="020F0502020204030204"/>
                <a:ea typeface="微软雅黑" panose="020B0503020204020204" pitchFamily="34" charset="-122"/>
              </a:endParaRPr>
            </a:p>
          </p:txBody>
        </p:sp>
        <p:grpSp>
          <p:nvGrpSpPr>
            <p:cNvPr id="20" name="组合 19"/>
            <p:cNvGrpSpPr/>
            <p:nvPr/>
          </p:nvGrpSpPr>
          <p:grpSpPr>
            <a:xfrm>
              <a:off x="581752" y="2832076"/>
              <a:ext cx="6013070" cy="656334"/>
              <a:chOff x="1076666" y="2965342"/>
              <a:chExt cx="6013070" cy="656334"/>
            </a:xfrm>
          </p:grpSpPr>
          <p:sp>
            <p:nvSpPr>
              <p:cNvPr id="22" name="圆角矩形 15"/>
              <p:cNvSpPr/>
              <p:nvPr/>
            </p:nvSpPr>
            <p:spPr>
              <a:xfrm>
                <a:off x="1076666" y="2965342"/>
                <a:ext cx="6013070" cy="656334"/>
              </a:xfrm>
              <a:prstGeom prst="roundRect">
                <a:avLst>
                  <a:gd name="adj" fmla="val 50000"/>
                </a:avLst>
              </a:prstGeom>
              <a:solidFill>
                <a:srgbClr val="73BB2C"/>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b="1" kern="0">
                  <a:solidFill>
                    <a:prstClr val="black"/>
                  </a:solidFill>
                  <a:latin typeface="Calibri" panose="020F0502020204030204"/>
                  <a:ea typeface="微软雅黑" panose="020B0503020204020204" pitchFamily="34" charset="-122"/>
                </a:endParaRPr>
              </a:p>
            </p:txBody>
          </p:sp>
          <p:sp>
            <p:nvSpPr>
              <p:cNvPr id="23" name="矩形 22"/>
              <p:cNvSpPr/>
              <p:nvPr/>
            </p:nvSpPr>
            <p:spPr>
              <a:xfrm>
                <a:off x="1435013" y="3093607"/>
                <a:ext cx="4069080" cy="368300"/>
              </a:xfrm>
              <a:prstGeom prst="rect">
                <a:avLst/>
              </a:prstGeom>
            </p:spPr>
            <p:txBody>
              <a:bodyPr wrap="none">
                <a:spAutoFit/>
              </a:bodyPr>
              <a:lstStyle/>
              <a:p>
                <a:r>
                  <a:rPr lang="zh-CN" altLang="en-US" b="1" dirty="0">
                    <a:solidFill>
                      <a:prstClr val="white"/>
                    </a:solidFill>
                    <a:latin typeface="微软雅黑" panose="020B0503020204020204" pitchFamily="34" charset="-122"/>
                    <a:ea typeface="微软雅黑" panose="020B0503020204020204" pitchFamily="34" charset="-122"/>
                  </a:rPr>
                  <a:t>成分不含糖，满足糖尿病患者用药需求</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sp>
          <p:nvSpPr>
            <p:cNvPr id="21" name="矩形 20"/>
            <p:cNvSpPr/>
            <p:nvPr/>
          </p:nvSpPr>
          <p:spPr>
            <a:xfrm>
              <a:off x="2431973" y="2993206"/>
              <a:ext cx="184731" cy="418191"/>
            </a:xfrm>
            <a:prstGeom prst="rect">
              <a:avLst/>
            </a:prstGeom>
          </p:spPr>
          <p:txBody>
            <a:bodyPr wrap="none">
              <a:spAutoFit/>
            </a:bodyPr>
            <a:lstStyle/>
            <a:p>
              <a:pPr>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011582" y="4480956"/>
            <a:ext cx="6306273" cy="894304"/>
            <a:chOff x="437103" y="2720729"/>
            <a:chExt cx="6306273" cy="894304"/>
          </a:xfrm>
        </p:grpSpPr>
        <p:sp>
          <p:nvSpPr>
            <p:cNvPr id="25" name="圆角矩形 2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kern="0">
                <a:solidFill>
                  <a:prstClr val="black"/>
                </a:solidFill>
                <a:latin typeface="Calibri" panose="020F0502020204030204"/>
                <a:ea typeface="微软雅黑" panose="020B0503020204020204" pitchFamily="34" charset="-122"/>
              </a:endParaRPr>
            </a:p>
          </p:txBody>
        </p:sp>
        <p:grpSp>
          <p:nvGrpSpPr>
            <p:cNvPr id="26" name="组合 25"/>
            <p:cNvGrpSpPr/>
            <p:nvPr/>
          </p:nvGrpSpPr>
          <p:grpSpPr>
            <a:xfrm>
              <a:off x="580236" y="2847393"/>
              <a:ext cx="6014586" cy="670843"/>
              <a:chOff x="1075150" y="2980659"/>
              <a:chExt cx="6014586" cy="670843"/>
            </a:xfrm>
          </p:grpSpPr>
          <p:sp>
            <p:nvSpPr>
              <p:cNvPr id="28" name="圆角矩形 24"/>
              <p:cNvSpPr/>
              <p:nvPr/>
            </p:nvSpPr>
            <p:spPr>
              <a:xfrm>
                <a:off x="1075150" y="2980659"/>
                <a:ext cx="6014586" cy="667481"/>
              </a:xfrm>
              <a:prstGeom prst="roundRect">
                <a:avLst>
                  <a:gd name="adj" fmla="val 50000"/>
                </a:avLst>
              </a:prstGeom>
              <a:solidFill>
                <a:srgbClr val="279280"/>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b="1" kern="0">
                  <a:solidFill>
                    <a:prstClr val="black"/>
                  </a:solidFill>
                  <a:latin typeface="Calibri" panose="020F0502020204030204"/>
                  <a:ea typeface="微软雅黑" panose="020B0503020204020204" pitchFamily="34" charset="-122"/>
                </a:endParaRPr>
              </a:p>
            </p:txBody>
          </p:sp>
          <p:sp>
            <p:nvSpPr>
              <p:cNvPr id="29" name="矩形 28"/>
              <p:cNvSpPr/>
              <p:nvPr/>
            </p:nvSpPr>
            <p:spPr>
              <a:xfrm>
                <a:off x="1435012" y="3006342"/>
                <a:ext cx="5418417" cy="645160"/>
              </a:xfrm>
              <a:prstGeom prst="rect">
                <a:avLst/>
              </a:prstGeom>
            </p:spPr>
            <p:txBody>
              <a:bodyPr wrap="square">
                <a:spAutoFit/>
              </a:bodyPr>
              <a:lstStyle/>
              <a:p>
                <a:r>
                  <a:rPr lang="zh-CN" altLang="en-US" b="1" dirty="0">
                    <a:solidFill>
                      <a:prstClr val="white"/>
                    </a:solidFill>
                    <a:latin typeface="微软雅黑" panose="020B0503020204020204" pitchFamily="34" charset="-122"/>
                    <a:ea typeface="微软雅黑" panose="020B0503020204020204" pitchFamily="34" charset="-122"/>
                  </a:rPr>
                  <a:t>成分含氯化钠，具有电解质调节作用，同时满足低钠血症、休克患者用药需求</a:t>
                </a:r>
                <a:endParaRPr lang="zh-CN" altLang="en-US" b="1" dirty="0">
                  <a:solidFill>
                    <a:prstClr val="white"/>
                  </a:solidFill>
                  <a:latin typeface="微软雅黑" panose="020B0503020204020204" pitchFamily="34" charset="-122"/>
                  <a:ea typeface="微软雅黑" panose="020B0503020204020204" pitchFamily="34" charset="-122"/>
                </a:endParaRPr>
              </a:p>
            </p:txBody>
          </p:sp>
        </p:grpSp>
        <p:sp>
          <p:nvSpPr>
            <p:cNvPr id="27" name="矩形 26"/>
            <p:cNvSpPr/>
            <p:nvPr/>
          </p:nvSpPr>
          <p:spPr>
            <a:xfrm>
              <a:off x="1813087" y="2990959"/>
              <a:ext cx="184731" cy="418191"/>
            </a:xfrm>
            <a:prstGeom prst="rect">
              <a:avLst/>
            </a:prstGeom>
          </p:spPr>
          <p:txBody>
            <a:bodyPr wrap="none">
              <a:spAutoFit/>
            </a:bodyPr>
            <a:lstStyle/>
            <a:p>
              <a:pPr>
                <a:lnSpc>
                  <a:spcPct val="150000"/>
                </a:lnSpc>
                <a:defRPr/>
              </a:pP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
          <a:stretch>
            <a:fillRect/>
          </a:stretch>
        </p:blipFill>
        <p:spPr>
          <a:xfrm>
            <a:off x="8566785" y="2275840"/>
            <a:ext cx="2699385" cy="407289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5.xml><?xml version="1.0" encoding="utf-8"?>
<p:tagLst xmlns:p="http://schemas.openxmlformats.org/presentationml/2006/main">
  <p:tag name="TABLE_ENDDRAG_ORIGIN_RECT" val="604*318"/>
  <p:tag name="TABLE_ENDDRAG_RECT" val="38*86*604*318"/>
</p:tagLst>
</file>

<file path=ppt/tags/tag16.xml><?xml version="1.0" encoding="utf-8"?>
<p:tagLst xmlns:p="http://schemas.openxmlformats.org/presentationml/2006/main">
  <p:tag name="KSO_WM_DIAGRAM_VIRTUALLY_FRAME" val="{&quot;height&quot;:323.32078740157476,&quot;left&quot;:61.88551181102362,&quot;top&quot;:176.31456692913386,&quot;width&quot;:821.711968503937}"/>
</p:tagLst>
</file>

<file path=ppt/tags/tag17.xml><?xml version="1.0" encoding="utf-8"?>
<p:tagLst xmlns:p="http://schemas.openxmlformats.org/presentationml/2006/main">
  <p:tag name="KSO_WM_DIAGRAM_VIRTUALLY_FRAME" val="{&quot;height&quot;:323.32078740157476,&quot;left&quot;:61.88551181102362,&quot;top&quot;:176.31456692913386,&quot;width&quot;:821.711968503937}"/>
</p:tagLst>
</file>

<file path=ppt/tags/tag1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 name="RESOURCE_RECORD_KEY" val="{&quot;29&quot;:[20426279]}"/>
</p:tagLst>
</file>

<file path=ppt/tags/tag19.xml><?xml version="1.0" encoding="utf-8"?>
<p:tagLst xmlns:p="http://schemas.openxmlformats.org/presentationml/2006/main">
  <p:tag name="TABLE_ENDDRAG_ORIGIN_RECT" val="888*433"/>
  <p:tag name="TABLE_ENDDRAG_RECT" val="31*76*888*433"/>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22.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23.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24.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25.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2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27.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28.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29.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2.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33.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4.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5.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7.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38.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39.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2.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43.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4.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5.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7.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8.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9.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2.xml><?xml version="1.0" encoding="utf-8"?>
<p:tagLst xmlns:p="http://schemas.openxmlformats.org/presentationml/2006/main">
  <p:tag name="KSO_WM_UNIT_TABLE_BEAUTIFY" val="smartTable{6ffa9732-6f3c-4517-ba08-452e7a6da552}"/>
  <p:tag name="TABLE_ENDDRAG_ORIGIN_RECT" val="689*303"/>
  <p:tag name="TABLE_ENDDRAG_RECT" val="11*55*689*303"/>
  <p:tag name="TABLE_SKINIDX" val="1"/>
  <p:tag name="TABLE_COLORIDX" val="1"/>
  <p:tag name="TABLE_COLOR_RGB" val="0x000000*0xFFFFFF*0x212121*0xFFFFFF*0xF96D88*0xEFB6A5*0xF4D0B8*0xFFB092*0xFDE2B3*0xC34D67"/>
</p:tagLst>
</file>

<file path=ppt/tags/tag5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4.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55.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56.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57.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58.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59.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xml><?xml version="1.0" encoding="utf-8"?>
<p:tagLst xmlns:p="http://schemas.openxmlformats.org/presentationml/2006/main">
  <p:tag name="PA" val="v3.0.1"/>
</p:tagLst>
</file>

<file path=ppt/tags/tag60.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1.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63.xml><?xml version="1.0" encoding="utf-8"?>
<p:tagLst xmlns:p="http://schemas.openxmlformats.org/presentationml/2006/main">
  <p:tag name="PA" val="v3.0.1"/>
</p:tagLst>
</file>

<file path=ppt/tags/tag64.xml><?xml version="1.0" encoding="utf-8"?>
<p:tagLst xmlns:p="http://schemas.openxmlformats.org/presentationml/2006/main">
  <p:tag name="PA" val="v3.0.1"/>
</p:tagLst>
</file>

<file path=ppt/tags/tag65.xml><?xml version="1.0" encoding="utf-8"?>
<p:tagLst xmlns:p="http://schemas.openxmlformats.org/presentationml/2006/main">
  <p:tag name="PA" val="v3.0.1"/>
</p:tagLst>
</file>

<file path=ppt/tags/tag66.xml><?xml version="1.0" encoding="utf-8"?>
<p:tagLst xmlns:p="http://schemas.openxmlformats.org/presentationml/2006/main">
  <p:tag name="PA" val="v3.0.1"/>
</p:tagLst>
</file>

<file path=ppt/tags/tag67.xml><?xml version="1.0" encoding="utf-8"?>
<p:tagLst xmlns:p="http://schemas.openxmlformats.org/presentationml/2006/main">
  <p:tag name="PA" val="v3.0.1"/>
</p:tagLst>
</file>

<file path=ppt/tags/tag68.xml><?xml version="1.0" encoding="utf-8"?>
<p:tagLst xmlns:p="http://schemas.openxmlformats.org/presentationml/2006/main">
  <p:tag name="PA" val="v3.0.1"/>
</p:tagLst>
</file>

<file path=ppt/tags/tag6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7.xml><?xml version="1.0" encoding="utf-8"?>
<p:tagLst xmlns:p="http://schemas.openxmlformats.org/presentationml/2006/main">
  <p:tag name="PA" val="v3.0.1"/>
</p:tagLst>
</file>

<file path=ppt/tags/tag70.xml><?xml version="1.0" encoding="utf-8"?>
<p:tagLst xmlns:p="http://schemas.openxmlformats.org/presentationml/2006/main">
  <p:tag name="commondata" val="eyJoZGlkIjoiNDJhNDhkZTAyNDljMTQ3YzJlZTNhMDlkMTkzOTgzNjEifQ=="/>
  <p:tag name="resource_record_key" val="{&quot;29&quot;:[20426279]}"/>
</p:tagLst>
</file>

<file path=ppt/tags/tag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9.xml><?xml version="1.0" encoding="utf-8"?>
<p:tagLst xmlns:p="http://schemas.openxmlformats.org/presentationml/2006/main">
  <p:tag name="PA" val="v3.0.1"/>
</p:tagLst>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3505</Words>
  <Application>WPS 演示</Application>
  <PresentationFormat>宽屏</PresentationFormat>
  <Paragraphs>241</Paragraphs>
  <Slides>11</Slides>
  <Notes>42</Notes>
  <HiddenSlides>3</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vt:i4>
      </vt:variant>
    </vt:vector>
  </HeadingPairs>
  <TitlesOfParts>
    <vt:vector size="27" baseType="lpstr">
      <vt:lpstr>Arial</vt:lpstr>
      <vt:lpstr>宋体</vt:lpstr>
      <vt:lpstr>Wingdings</vt:lpstr>
      <vt:lpstr>微软雅黑</vt:lpstr>
      <vt:lpstr>Calibri</vt:lpstr>
      <vt:lpstr>方正粗黑宋简体</vt:lpstr>
      <vt:lpstr>Impact</vt:lpstr>
      <vt:lpstr>Times New Roman</vt:lpstr>
      <vt:lpstr>HelveticaNeueLT Com 67 MdCn</vt:lpstr>
      <vt:lpstr>Yu Gothic UI Semibold</vt:lpstr>
      <vt:lpstr>方正正大黑简体</vt:lpstr>
      <vt:lpstr>黑体</vt:lpstr>
      <vt:lpstr>等线</vt:lpstr>
      <vt:lpstr>Arial Unicode MS</vt:lpstr>
      <vt:lpstr>等线 Light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@琼～</cp:lastModifiedBy>
  <cp:revision>44</cp:revision>
  <dcterms:created xsi:type="dcterms:W3CDTF">2017-03-15T02:49:00Z</dcterms:created>
  <dcterms:modified xsi:type="dcterms:W3CDTF">2024-07-13T07:32:43Z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2052-12.1.0.17133</vt:lpwstr>
  </property>
  <property fmtid="{D5CDD505-2E9C-101B-9397-08002B2CF9AE}" pid="3" name="ICV">
    <vt:lpwstr>F82D7726125C45EA9CDA9F177F9514C6_13</vt:lpwstr>
  </property>
</Properties>
</file>