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56" r:id="rId4"/>
    <p:sldId id="264" r:id="rId5"/>
    <p:sldId id="257" r:id="rId7"/>
    <p:sldId id="258" r:id="rId8"/>
    <p:sldId id="259" r:id="rId9"/>
    <p:sldId id="260" r:id="rId10"/>
    <p:sldId id="261" r:id="rId11"/>
    <p:sldId id="276" r:id="rId12"/>
    <p:sldId id="274" r:id="rId13"/>
  </p:sldIdLst>
  <p:sldSz cx="12192000" cy="6858000"/>
  <p:notesSz cx="6858000" cy="9144000"/>
  <p:custDataLst>
    <p:tags r:id="rId17"/>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282" userDrawn="1">
          <p15:clr>
            <a:srgbClr val="A4A3A4"/>
          </p15:clr>
        </p15:guide>
        <p15:guide id="2" pos="384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CFEDF45-012C-4A8A-948D-6BDA6E554DCE}" styleName="{808f55f3-7867-48a8-9885-a93be7b933d8}">
    <a:wholeTbl>
      <a:tcTxStyle>
        <a:fontRef idx="none">
          <a:prstClr val="black"/>
        </a:fontRef>
      </a:tcTxStyle>
      <a:tcStyle>
        <a:tcBdr>
          <a:insideH>
            <a:ln w="12700" cmpd="sng">
              <a:solidFill>
                <a:srgbClr val="FFFFFF"/>
              </a:solidFill>
            </a:ln>
          </a:insideH>
          <a:insideV>
            <a:ln w="12700" cmpd="sng">
              <a:solidFill>
                <a:srgbClr val="FFFFFF"/>
              </a:solidFill>
            </a:ln>
          </a:insideV>
        </a:tcBdr>
        <a:fill>
          <a:solidFill>
            <a:srgbClr val="FFFFFF"/>
          </a:solidFill>
        </a:fill>
      </a:tcStyle>
    </a:wholeTbl>
    <a:band2H>
      <a:tcTxStyle>
        <a:fontRef idx="none">
          <a:prstClr val="black"/>
        </a:fontRef>
      </a:tcTxStyle>
      <a:tcStyle>
        <a:tcBdr/>
        <a:fill>
          <a:solidFill>
            <a:srgbClr val="CCF2FD"/>
          </a:solidFill>
        </a:fill>
      </a:tcStyle>
    </a:band2H>
    <a:firstCol>
      <a:tcTxStyle>
        <a:fontRef idx="none">
          <a:prstClr val="black"/>
        </a:fontRef>
      </a:tcTxStyle>
      <a:tcStyle>
        <a:tcBdr/>
        <a:fill>
          <a:solidFill>
            <a:srgbClr val="8FE2F9"/>
          </a:solidFill>
        </a:fill>
      </a:tcStyle>
    </a:firstCol>
    <a:firstRow>
      <a:tcTxStyle>
        <a:fontRef idx="none">
          <a:prstClr val="black"/>
        </a:fontRef>
      </a:tcTxStyle>
      <a:tcStyle>
        <a:tcBdr/>
        <a:fill>
          <a:solidFill>
            <a:srgbClr val="8FE2F9"/>
          </a:solidFill>
        </a:fill>
      </a:tcStyle>
    </a:firstRow>
  </a:tblStyle>
  <a:tblStyle styleId="{71E151C5-0DC8-4F56-A25D-E954710F21CE}" styleName="{d923e241-fa96-4d25-a68f-8da020d10c2a}">
    <a:wholeTbl>
      <a:tcTxStyle>
        <a:fontRef idx="none">
          <a:prstClr val="black"/>
        </a:fontRef>
      </a:tcTxStyle>
      <a:tcStyle>
        <a:tcBdr>
          <a:top>
            <a:ln w="12700" cmpd="sng">
              <a:solidFill>
                <a:srgbClr val="8F99AA"/>
              </a:solidFill>
            </a:ln>
          </a:top>
        </a:tcBdr>
        <a:fill>
          <a:solidFill>
            <a:srgbClr val="FFFFFF"/>
          </a:solidFill>
        </a:fill>
      </a:tcStyle>
    </a:wholeTbl>
    <a:band1H>
      <a:tcTxStyle>
        <a:fontRef idx="none">
          <a:prstClr val="black"/>
        </a:fontRef>
      </a:tcTxStyle>
      <a:tcStyle>
        <a:tcBdr/>
        <a:fill>
          <a:solidFill>
            <a:srgbClr val="FFFFFF"/>
          </a:solidFill>
        </a:fill>
      </a:tcStyle>
    </a:band1H>
    <a:band2H>
      <a:tcTxStyle>
        <a:fontRef idx="none">
          <a:prstClr val="black"/>
        </a:fontRef>
      </a:tcTxStyle>
      <a:tcStyle>
        <a:tcBdr/>
        <a:fill>
          <a:solidFill>
            <a:srgbClr val="D1D7E1"/>
          </a:solidFill>
        </a:fill>
      </a:tcStyle>
    </a:band2H>
    <a:lastRow>
      <a:tcTxStyle>
        <a:fontRef idx="none">
          <a:prstClr val="black"/>
        </a:fontRef>
      </a:tcTxStyle>
      <a:tcStyle>
        <a:tcBdr/>
        <a:fill>
          <a:solidFill>
            <a:srgbClr val="8F99AA"/>
          </a:solidFill>
        </a:fill>
      </a:tcStyle>
    </a:lastRow>
    <a:firstRow>
      <a:tcTxStyle>
        <a:fontRef idx="none">
          <a:prstClr val="black"/>
        </a:fontRef>
      </a:tcTxStyle>
      <a:tcStyle>
        <a:tcBdr>
          <a:top>
            <a:ln w="12700" cmpd="sng">
              <a:solidFill>
                <a:srgbClr val="8F99AA"/>
              </a:solidFill>
            </a:ln>
          </a:top>
          <a:bottom>
            <a:ln w="12700" cmpd="sng">
              <a:solidFill>
                <a:srgbClr val="8F99AA"/>
              </a:solidFill>
            </a:ln>
          </a:bottom>
        </a:tcBdr>
        <a:fill>
          <a:solidFill>
            <a:srgbClr val="FFFFFF"/>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282"/>
        <p:guide pos="3844"/>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27.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99A0F2F-A266-428F-B20C-17EA4221FBC8}"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38"/>
            <a:ext cx="8070574" cy="5851525"/>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00"/>
            <a:ext cx="5376672" cy="4525963"/>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4" y="1778438"/>
            <a:ext cx="4873574"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4" y="2665379"/>
            <a:ext cx="4873574"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8" y="1778438"/>
            <a:ext cx="489757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8" y="2665379"/>
            <a:ext cx="4897576" cy="3524284"/>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25"/>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01"/>
            <a:ext cx="617220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400"/>
            <a:ext cx="4165349"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609600" y="274638"/>
            <a:ext cx="109728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2051" name="文本占位符 1026"/>
          <p:cNvSpPr>
            <a:spLocks noGrp="1"/>
          </p:cNvSpPr>
          <p:nvPr>
            <p:ph type="body"/>
          </p:nvPr>
        </p:nvSpPr>
        <p:spPr>
          <a:xfrm>
            <a:off x="609600" y="1600200"/>
            <a:ext cx="10972800" cy="4525963"/>
          </a:xfrm>
          <a:prstGeom prst="rect">
            <a:avLst/>
          </a:prstGeom>
          <a:noFill/>
          <a:ln w="9525">
            <a:noFill/>
          </a:ln>
        </p:spPr>
        <p:txBody>
          <a:bodyPr anchor="t" anchorCtr="0"/>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p14:dur="500"/>
    </mc:Choice>
    <mc:Fallback>
      <p:transition/>
    </mc:Fallback>
  </mc:AlternateConten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slideLayout" Target="../slideLayouts/slideLayout18.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9" Type="http://schemas.openxmlformats.org/officeDocument/2006/relationships/tags" Target="../tags/tag20.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7" Type="http://schemas.openxmlformats.org/officeDocument/2006/relationships/notesSlide" Target="../notesSlides/notesSlide3.xml"/><Relationship Id="rId16" Type="http://schemas.openxmlformats.org/officeDocument/2006/relationships/slideLayout" Target="../slideLayouts/slideLayout18.xml"/><Relationship Id="rId15" Type="http://schemas.openxmlformats.org/officeDocument/2006/relationships/tags" Target="../tags/tag26.xml"/><Relationship Id="rId14" Type="http://schemas.openxmlformats.org/officeDocument/2006/relationships/tags" Target="../tags/tag25.xml"/><Relationship Id="rId13" Type="http://schemas.openxmlformats.org/officeDocument/2006/relationships/tags" Target="../tags/tag24.xml"/><Relationship Id="rId12" Type="http://schemas.openxmlformats.org/officeDocument/2006/relationships/tags" Target="../tags/tag23.xml"/><Relationship Id="rId11" Type="http://schemas.openxmlformats.org/officeDocument/2006/relationships/tags" Target="../tags/tag22.xml"/><Relationship Id="rId10" Type="http://schemas.openxmlformats.org/officeDocument/2006/relationships/tags" Target="../tags/tag21.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143250" y="2060575"/>
            <a:ext cx="5883910" cy="2306955"/>
          </a:xfrm>
          <a:prstGeom prst="rect">
            <a:avLst/>
          </a:prstGeom>
          <a:noFill/>
        </p:spPr>
        <p:txBody>
          <a:bodyPr wrap="square" rtlCol="0">
            <a:spAutoFit/>
          </a:bodyPr>
          <a:p>
            <a:pPr algn="ctr">
              <a:lnSpc>
                <a:spcPct val="150000"/>
              </a:lnSpc>
            </a:pPr>
            <a:r>
              <a:rPr lang="zh-CN" altLang="en-US" sz="2400" b="1">
                <a:latin typeface="微软雅黑" panose="020B0503020204020204" charset="-122"/>
                <a:ea typeface="微软雅黑" panose="020B0503020204020204" charset="-122"/>
              </a:rPr>
              <a:t>对乙酰氨基酚甘露醇注射液</a:t>
            </a:r>
            <a:endParaRPr lang="zh-CN" altLang="en-US" sz="2400" b="1">
              <a:latin typeface="微软雅黑" panose="020B0503020204020204" charset="-122"/>
              <a:ea typeface="微软雅黑" panose="020B0503020204020204" charset="-122"/>
            </a:endParaRPr>
          </a:p>
          <a:p>
            <a:pPr algn="ctr">
              <a:lnSpc>
                <a:spcPct val="150000"/>
              </a:lnSpc>
            </a:pPr>
            <a:r>
              <a:rPr lang="zh-CN" altLang="en-US" sz="2400" b="1">
                <a:latin typeface="微软雅黑" panose="020B0503020204020204" charset="-122"/>
                <a:ea typeface="微软雅黑" panose="020B0503020204020204" charset="-122"/>
              </a:rPr>
              <a:t>（</a:t>
            </a:r>
            <a:r>
              <a:rPr lang="en-US" altLang="zh-CN" sz="2400" b="1">
                <a:latin typeface="微软雅黑" panose="020B0503020204020204" charset="-122"/>
                <a:ea typeface="微软雅黑" panose="020B0503020204020204" charset="-122"/>
              </a:rPr>
              <a:t>100ml</a:t>
            </a:r>
            <a:r>
              <a:rPr lang="zh-CN" altLang="en-US" sz="2400" b="1">
                <a:latin typeface="微软雅黑" panose="020B0503020204020204" charset="-122"/>
                <a:ea typeface="微软雅黑" panose="020B0503020204020204" charset="-122"/>
              </a:rPr>
              <a:t>：</a:t>
            </a:r>
            <a:r>
              <a:rPr lang="en-US" altLang="zh-CN" sz="2400" b="1">
                <a:latin typeface="微软雅黑" panose="020B0503020204020204" charset="-122"/>
                <a:ea typeface="微软雅黑" panose="020B0503020204020204" charset="-122"/>
              </a:rPr>
              <a:t>1000mg</a:t>
            </a:r>
            <a:r>
              <a:rPr lang="zh-CN" altLang="en-US" sz="2400" b="1">
                <a:latin typeface="微软雅黑" panose="020B0503020204020204" charset="-122"/>
                <a:ea typeface="微软雅黑" panose="020B0503020204020204" charset="-122"/>
              </a:rPr>
              <a:t>；</a:t>
            </a:r>
            <a:r>
              <a:rPr lang="en-US" altLang="zh-CN" sz="2400" b="1">
                <a:latin typeface="微软雅黑" panose="020B0503020204020204" charset="-122"/>
                <a:ea typeface="微软雅黑" panose="020B0503020204020204" charset="-122"/>
              </a:rPr>
              <a:t>50ml</a:t>
            </a:r>
            <a:r>
              <a:rPr lang="zh-CN" altLang="en-US" sz="2400" b="1">
                <a:latin typeface="微软雅黑" panose="020B0503020204020204" charset="-122"/>
                <a:ea typeface="微软雅黑" panose="020B0503020204020204" charset="-122"/>
              </a:rPr>
              <a:t>：</a:t>
            </a:r>
            <a:r>
              <a:rPr lang="en-US" altLang="zh-CN" sz="2400" b="1">
                <a:latin typeface="微软雅黑" panose="020B0503020204020204" charset="-122"/>
                <a:ea typeface="微软雅黑" panose="020B0503020204020204" charset="-122"/>
              </a:rPr>
              <a:t>500mg</a:t>
            </a:r>
            <a:r>
              <a:rPr lang="zh-CN" altLang="en-US" sz="2400" b="1">
                <a:latin typeface="微软雅黑" panose="020B0503020204020204" charset="-122"/>
                <a:ea typeface="微软雅黑" panose="020B0503020204020204" charset="-122"/>
              </a:rPr>
              <a:t>）</a:t>
            </a:r>
            <a:endParaRPr lang="zh-CN" altLang="en-US" sz="2400" b="1">
              <a:latin typeface="微软雅黑" panose="020B0503020204020204" charset="-122"/>
              <a:ea typeface="微软雅黑" panose="020B0503020204020204" charset="-122"/>
            </a:endParaRPr>
          </a:p>
          <a:p>
            <a:pPr algn="ctr">
              <a:lnSpc>
                <a:spcPct val="150000"/>
              </a:lnSpc>
            </a:pPr>
            <a:r>
              <a:rPr lang="zh-CN" altLang="en-US" sz="2400" b="1" dirty="0">
                <a:latin typeface="微软雅黑" panose="020B0503020204020204" charset="-122"/>
                <a:ea typeface="微软雅黑" panose="020B0503020204020204" charset="-122"/>
                <a:cs typeface="+mn-ea"/>
                <a:sym typeface="+mn-lt"/>
              </a:rPr>
              <a:t>佳利克</a:t>
            </a:r>
            <a:r>
              <a:rPr lang="en-US" altLang="zh-CN" sz="2400" b="1" baseline="30000" dirty="0">
                <a:latin typeface="微软雅黑" panose="020B0503020204020204" charset="-122"/>
                <a:ea typeface="微软雅黑" panose="020B0503020204020204" charset="-122"/>
                <a:cs typeface="+mn-ea"/>
                <a:sym typeface="+mn-lt"/>
              </a:rPr>
              <a:t>®</a:t>
            </a:r>
            <a:endParaRPr lang="zh-CN" altLang="en-US" sz="2400" b="1" kern="1200" baseline="30000" dirty="0">
              <a:solidFill>
                <a:schemeClr val="tx1"/>
              </a:solidFill>
              <a:latin typeface="微软雅黑" panose="020B0503020204020204" charset="-122"/>
              <a:ea typeface="微软雅黑" panose="020B0503020204020204" charset="-122"/>
              <a:cs typeface="+mn-ea"/>
              <a:sym typeface="+mn-lt"/>
            </a:endParaRPr>
          </a:p>
          <a:p>
            <a:pPr algn="ctr">
              <a:lnSpc>
                <a:spcPct val="150000"/>
              </a:lnSpc>
            </a:pPr>
            <a:r>
              <a:rPr lang="zh-CN" altLang="en-US" sz="2400" b="1">
                <a:latin typeface="微软雅黑" panose="020B0503020204020204" charset="-122"/>
                <a:ea typeface="微软雅黑" panose="020B0503020204020204" charset="-122"/>
              </a:rPr>
              <a:t>石家庄四药有限公司</a:t>
            </a:r>
            <a:endParaRPr lang="zh-CN" altLang="en-US" sz="2400" b="1">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flipH="1">
            <a:off x="5120648" y="520717"/>
            <a:ext cx="1927479" cy="2894602"/>
          </a:xfrm>
          <a:prstGeom prst="line">
            <a:avLst/>
          </a:prstGeom>
          <a:ln w="12700">
            <a:solidFill>
              <a:srgbClr val="2ABDC7"/>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H="1">
            <a:off x="2771335" y="3429174"/>
            <a:ext cx="1862749" cy="2788746"/>
          </a:xfrm>
          <a:prstGeom prst="line">
            <a:avLst/>
          </a:prstGeom>
          <a:ln w="12700">
            <a:solidFill>
              <a:srgbClr val="4C4B50"/>
            </a:solidFill>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6972298" y="618790"/>
            <a:ext cx="433120" cy="925156"/>
            <a:chOff x="2091611" y="828408"/>
            <a:chExt cx="2954830" cy="6311590"/>
          </a:xfrm>
        </p:grpSpPr>
        <p:sp>
          <p:nvSpPr>
            <p:cNvPr id="10" name="任意多边形 9"/>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任意多边形 10"/>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任意多边形 11"/>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3" name="组合 12"/>
          <p:cNvGrpSpPr/>
          <p:nvPr/>
        </p:nvGrpSpPr>
        <p:grpSpPr>
          <a:xfrm>
            <a:off x="6929481" y="1573704"/>
            <a:ext cx="433120" cy="925156"/>
            <a:chOff x="2091611" y="828408"/>
            <a:chExt cx="2954830" cy="6311590"/>
          </a:xfrm>
        </p:grpSpPr>
        <p:sp>
          <p:nvSpPr>
            <p:cNvPr id="14" name="任意多边形 13"/>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14"/>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任意多边形 15"/>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7" name="组合 16"/>
          <p:cNvGrpSpPr/>
          <p:nvPr/>
        </p:nvGrpSpPr>
        <p:grpSpPr>
          <a:xfrm>
            <a:off x="6940705" y="2524385"/>
            <a:ext cx="433120" cy="925156"/>
            <a:chOff x="2091611" y="828408"/>
            <a:chExt cx="2954830" cy="6311590"/>
          </a:xfrm>
        </p:grpSpPr>
        <p:sp>
          <p:nvSpPr>
            <p:cNvPr id="18" name="任意多边形 17"/>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18"/>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19"/>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a:off x="1" y="1997420"/>
            <a:ext cx="6091461" cy="2207632"/>
            <a:chOff x="1" y="1997420"/>
            <a:chExt cx="6091461" cy="2207632"/>
          </a:xfrm>
        </p:grpSpPr>
        <p:grpSp>
          <p:nvGrpSpPr>
            <p:cNvPr id="32" name="组合 31"/>
            <p:cNvGrpSpPr/>
            <p:nvPr/>
          </p:nvGrpSpPr>
          <p:grpSpPr>
            <a:xfrm>
              <a:off x="2" y="2713297"/>
              <a:ext cx="5124068" cy="1491755"/>
              <a:chOff x="2" y="2713297"/>
              <a:chExt cx="5124068" cy="1491755"/>
            </a:xfrm>
          </p:grpSpPr>
          <p:sp>
            <p:nvSpPr>
              <p:cNvPr id="6" name="任意多边形 5"/>
              <p:cNvSpPr/>
              <p:nvPr/>
            </p:nvSpPr>
            <p:spPr>
              <a:xfrm rot="16200000" flipV="1">
                <a:off x="1846157" y="867142"/>
                <a:ext cx="1431757" cy="5124068"/>
              </a:xfrm>
              <a:custGeom>
                <a:avLst/>
                <a:gdLst>
                  <a:gd name="connsiteX0" fmla="*/ 1431757 w 1431757"/>
                  <a:gd name="connsiteY0" fmla="*/ 4560214 h 5124068"/>
                  <a:gd name="connsiteX1" fmla="*/ 1431757 w 1431757"/>
                  <a:gd name="connsiteY1" fmla="*/ 3629437 h 5124068"/>
                  <a:gd name="connsiteX2" fmla="*/ 1431757 w 1431757"/>
                  <a:gd name="connsiteY2" fmla="*/ 930777 h 5124068"/>
                  <a:gd name="connsiteX3" fmla="*/ 1431757 w 1431757"/>
                  <a:gd name="connsiteY3" fmla="*/ 0 h 5124068"/>
                  <a:gd name="connsiteX4" fmla="*/ 2 w 1431757"/>
                  <a:gd name="connsiteY4" fmla="*/ 956959 h 5124068"/>
                  <a:gd name="connsiteX5" fmla="*/ 2 w 1431757"/>
                  <a:gd name="connsiteY5" fmla="*/ 1847839 h 5124068"/>
                  <a:gd name="connsiteX6" fmla="*/ 0 w 1431757"/>
                  <a:gd name="connsiteY6" fmla="*/ 1847840 h 5124068"/>
                  <a:gd name="connsiteX7" fmla="*/ 0 w 1431757"/>
                  <a:gd name="connsiteY7" fmla="*/ 2778617 h 5124068"/>
                  <a:gd name="connsiteX8" fmla="*/ 0 w 1431757"/>
                  <a:gd name="connsiteY8" fmla="*/ 5124068 h 5124068"/>
                  <a:gd name="connsiteX9" fmla="*/ 1431755 w 1431757"/>
                  <a:gd name="connsiteY9" fmla="*/ 5124068 h 5124068"/>
                  <a:gd name="connsiteX10" fmla="*/ 1431755 w 1431757"/>
                  <a:gd name="connsiteY10" fmla="*/ 4560215 h 51240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31757" h="5124068">
                    <a:moveTo>
                      <a:pt x="1431757" y="4560214"/>
                    </a:moveTo>
                    <a:lnTo>
                      <a:pt x="1431757" y="3629437"/>
                    </a:lnTo>
                    <a:lnTo>
                      <a:pt x="1431757" y="930777"/>
                    </a:lnTo>
                    <a:lnTo>
                      <a:pt x="1431757" y="0"/>
                    </a:lnTo>
                    <a:lnTo>
                      <a:pt x="2" y="956959"/>
                    </a:lnTo>
                    <a:lnTo>
                      <a:pt x="2" y="1847839"/>
                    </a:lnTo>
                    <a:lnTo>
                      <a:pt x="0" y="1847840"/>
                    </a:lnTo>
                    <a:lnTo>
                      <a:pt x="0" y="2778617"/>
                    </a:lnTo>
                    <a:lnTo>
                      <a:pt x="0" y="5124068"/>
                    </a:lnTo>
                    <a:lnTo>
                      <a:pt x="1431755" y="5124068"/>
                    </a:lnTo>
                    <a:lnTo>
                      <a:pt x="1431755" y="4560215"/>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8" name="文本框 7"/>
              <p:cNvSpPr txBox="1"/>
              <p:nvPr/>
            </p:nvSpPr>
            <p:spPr>
              <a:xfrm>
                <a:off x="1198490" y="3374055"/>
                <a:ext cx="2159566" cy="830997"/>
              </a:xfrm>
              <a:prstGeom prst="rect">
                <a:avLst/>
              </a:prstGeom>
              <a:noFill/>
            </p:spPr>
            <p:txBody>
              <a:bodyPr wrap="none" rtlCol="0">
                <a:spAutoFit/>
              </a:bodyPr>
              <a:lstStyle/>
              <a:p>
                <a:r>
                  <a:rPr lang="en-US" altLang="zh-CN" sz="4800" dirty="0" smtClean="0">
                    <a:solidFill>
                      <a:schemeClr val="bg1"/>
                    </a:solidFill>
                    <a:latin typeface="Agency FB" panose="020B0503020202020204" pitchFamily="34" charset="0"/>
                    <a:ea typeface="微软雅黑" panose="020B0503020204020204" charset="-122"/>
                  </a:rPr>
                  <a:t>CONTENTS</a:t>
                </a:r>
                <a:endParaRPr lang="en-US" altLang="zh-CN" sz="3200" dirty="0">
                  <a:solidFill>
                    <a:schemeClr val="bg1"/>
                  </a:solidFill>
                  <a:latin typeface="Agency FB" panose="020B0503020202020204" pitchFamily="34" charset="0"/>
                  <a:ea typeface="微软雅黑" panose="020B0503020204020204" charset="-122"/>
                </a:endParaRPr>
              </a:p>
            </p:txBody>
          </p:sp>
        </p:grpSp>
        <p:grpSp>
          <p:nvGrpSpPr>
            <p:cNvPr id="31" name="组合 30"/>
            <p:cNvGrpSpPr/>
            <p:nvPr/>
          </p:nvGrpSpPr>
          <p:grpSpPr>
            <a:xfrm>
              <a:off x="1" y="1997420"/>
              <a:ext cx="6091461" cy="1431757"/>
              <a:chOff x="1" y="1997420"/>
              <a:chExt cx="6091461" cy="1431757"/>
            </a:xfrm>
          </p:grpSpPr>
          <p:sp>
            <p:nvSpPr>
              <p:cNvPr id="7" name="任意多边形 6"/>
              <p:cNvSpPr/>
              <p:nvPr/>
            </p:nvSpPr>
            <p:spPr>
              <a:xfrm rot="16200000" flipV="1">
                <a:off x="2329853" y="-332432"/>
                <a:ext cx="1431757" cy="6091461"/>
              </a:xfrm>
              <a:custGeom>
                <a:avLst/>
                <a:gdLst>
                  <a:gd name="connsiteX0" fmla="*/ 1431757 w 1431757"/>
                  <a:gd name="connsiteY0" fmla="*/ 6091461 h 6091461"/>
                  <a:gd name="connsiteX1" fmla="*/ 1431757 w 1431757"/>
                  <a:gd name="connsiteY1" fmla="*/ 4560214 h 6091461"/>
                  <a:gd name="connsiteX2" fmla="*/ 1431757 w 1431757"/>
                  <a:gd name="connsiteY2" fmla="*/ 3629437 h 6091461"/>
                  <a:gd name="connsiteX3" fmla="*/ 1431757 w 1431757"/>
                  <a:gd name="connsiteY3" fmla="*/ 3579716 h 6091461"/>
                  <a:gd name="connsiteX4" fmla="*/ 1431757 w 1431757"/>
                  <a:gd name="connsiteY4" fmla="*/ 2648939 h 6091461"/>
                  <a:gd name="connsiteX5" fmla="*/ 1431757 w 1431757"/>
                  <a:gd name="connsiteY5" fmla="*/ 930777 h 6091461"/>
                  <a:gd name="connsiteX6" fmla="*/ 1431757 w 1431757"/>
                  <a:gd name="connsiteY6" fmla="*/ 0 h 6091461"/>
                  <a:gd name="connsiteX7" fmla="*/ 2 w 1431757"/>
                  <a:gd name="connsiteY7" fmla="*/ 956959 h 6091461"/>
                  <a:gd name="connsiteX8" fmla="*/ 2 w 1431757"/>
                  <a:gd name="connsiteY8" fmla="*/ 1847839 h 6091461"/>
                  <a:gd name="connsiteX9" fmla="*/ 0 w 1431757"/>
                  <a:gd name="connsiteY9" fmla="*/ 1847840 h 6091461"/>
                  <a:gd name="connsiteX10" fmla="*/ 0 w 1431757"/>
                  <a:gd name="connsiteY10" fmla="*/ 2778617 h 6091461"/>
                  <a:gd name="connsiteX11" fmla="*/ 0 w 1431757"/>
                  <a:gd name="connsiteY11" fmla="*/ 4496779 h 6091461"/>
                  <a:gd name="connsiteX12" fmla="*/ 0 w 1431757"/>
                  <a:gd name="connsiteY12" fmla="*/ 5427556 h 6091461"/>
                  <a:gd name="connsiteX13" fmla="*/ 0 w 1431757"/>
                  <a:gd name="connsiteY13" fmla="*/ 5477278 h 6091461"/>
                  <a:gd name="connsiteX14" fmla="*/ 0 w 1431757"/>
                  <a:gd name="connsiteY14" fmla="*/ 6091461 h 6091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1757" h="6091461">
                    <a:moveTo>
                      <a:pt x="1431757" y="6091461"/>
                    </a:moveTo>
                    <a:lnTo>
                      <a:pt x="1431757" y="4560214"/>
                    </a:lnTo>
                    <a:lnTo>
                      <a:pt x="1431757" y="3629437"/>
                    </a:lnTo>
                    <a:lnTo>
                      <a:pt x="1431757" y="3579716"/>
                    </a:lnTo>
                    <a:lnTo>
                      <a:pt x="1431757" y="2648939"/>
                    </a:lnTo>
                    <a:lnTo>
                      <a:pt x="1431757" y="930777"/>
                    </a:lnTo>
                    <a:lnTo>
                      <a:pt x="1431757" y="0"/>
                    </a:lnTo>
                    <a:lnTo>
                      <a:pt x="2" y="956959"/>
                    </a:lnTo>
                    <a:lnTo>
                      <a:pt x="2" y="1847839"/>
                    </a:lnTo>
                    <a:lnTo>
                      <a:pt x="0" y="1847840"/>
                    </a:lnTo>
                    <a:lnTo>
                      <a:pt x="0" y="2778617"/>
                    </a:lnTo>
                    <a:lnTo>
                      <a:pt x="0" y="4496779"/>
                    </a:lnTo>
                    <a:lnTo>
                      <a:pt x="0" y="5427556"/>
                    </a:lnTo>
                    <a:lnTo>
                      <a:pt x="0" y="5477278"/>
                    </a:lnTo>
                    <a:lnTo>
                      <a:pt x="0" y="6091461"/>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5" name="文本框 18"/>
              <p:cNvSpPr>
                <a:spLocks noChangeArrowheads="1"/>
              </p:cNvSpPr>
              <p:nvPr/>
            </p:nvSpPr>
            <p:spPr bwMode="auto">
              <a:xfrm>
                <a:off x="892307" y="2066297"/>
                <a:ext cx="3134191"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zh-CN" altLang="en-US" sz="7200" b="1" dirty="0" smtClean="0">
                    <a:solidFill>
                      <a:srgbClr val="FFFFFF"/>
                    </a:solidFill>
                    <a:latin typeface="微软雅黑" panose="020B0503020204020204" charset="-122"/>
                    <a:ea typeface="微软雅黑" panose="020B0503020204020204" charset="-122"/>
                    <a:sym typeface="微软雅黑" panose="020B0503020204020204" charset="-122"/>
                  </a:rPr>
                  <a:t>目    录</a:t>
                </a:r>
                <a:endParaRPr lang="en-US" sz="7200" b="1" dirty="0">
                  <a:solidFill>
                    <a:srgbClr val="FFFFFF"/>
                  </a:solidFill>
                  <a:latin typeface="微软雅黑" panose="020B0503020204020204" charset="-122"/>
                  <a:ea typeface="微软雅黑" panose="020B0503020204020204" charset="-122"/>
                  <a:sym typeface="微软雅黑" panose="020B0503020204020204" charset="-122"/>
                </a:endParaRPr>
              </a:p>
            </p:txBody>
          </p:sp>
        </p:grpSp>
      </p:grpSp>
      <p:sp>
        <p:nvSpPr>
          <p:cNvPr id="26" name="文本框 25"/>
          <p:cNvSpPr txBox="1"/>
          <p:nvPr/>
        </p:nvSpPr>
        <p:spPr>
          <a:xfrm>
            <a:off x="8210855" y="814306"/>
            <a:ext cx="35356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药品基本信息</a:t>
            </a:r>
            <a:endParaRPr lang="zh-CN" altLang="en-US" sz="4400" dirty="0">
              <a:solidFill>
                <a:schemeClr val="tx1"/>
              </a:solidFill>
              <a:latin typeface="微软雅黑" panose="020B0503020204020204" charset="-122"/>
              <a:ea typeface="微软雅黑" panose="020B0503020204020204" charset="-122"/>
            </a:endParaRPr>
          </a:p>
        </p:txBody>
      </p:sp>
      <p:sp>
        <p:nvSpPr>
          <p:cNvPr id="27" name="文本框 26"/>
          <p:cNvSpPr txBox="1"/>
          <p:nvPr/>
        </p:nvSpPr>
        <p:spPr>
          <a:xfrm>
            <a:off x="8198338" y="1725742"/>
            <a:ext cx="1859280" cy="768350"/>
          </a:xfrm>
          <a:prstGeom prst="rect">
            <a:avLst/>
          </a:prstGeom>
          <a:noFill/>
        </p:spPr>
        <p:txBody>
          <a:bodyPr wrap="none" rtlCol="0">
            <a:spAutoFit/>
          </a:bodyPr>
          <a:lstStyle/>
          <a:p>
            <a:r>
              <a:rPr lang="zh-CN" altLang="en-US" sz="4400" dirty="0">
                <a:solidFill>
                  <a:schemeClr val="tx1"/>
                </a:solidFill>
                <a:latin typeface="微软雅黑" panose="020B0503020204020204" charset="-122"/>
                <a:ea typeface="微软雅黑" panose="020B0503020204020204" charset="-122"/>
              </a:rPr>
              <a:t>安全性</a:t>
            </a:r>
            <a:endParaRPr lang="zh-CN" altLang="en-US" sz="4400" dirty="0">
              <a:solidFill>
                <a:schemeClr val="tx1"/>
              </a:solidFill>
              <a:latin typeface="微软雅黑" panose="020B0503020204020204" charset="-122"/>
              <a:ea typeface="微软雅黑" panose="020B0503020204020204" charset="-122"/>
            </a:endParaRPr>
          </a:p>
        </p:txBody>
      </p:sp>
      <p:sp>
        <p:nvSpPr>
          <p:cNvPr id="28" name="文本框 27"/>
          <p:cNvSpPr txBox="1"/>
          <p:nvPr/>
        </p:nvSpPr>
        <p:spPr>
          <a:xfrm>
            <a:off x="8210855" y="2645619"/>
            <a:ext cx="1859280" cy="768350"/>
          </a:xfrm>
          <a:prstGeom prst="rect">
            <a:avLst/>
          </a:prstGeom>
          <a:noFill/>
        </p:spPr>
        <p:txBody>
          <a:bodyPr wrap="none" rtlCol="0">
            <a:spAutoFit/>
          </a:bodyPr>
          <a:lstStyle/>
          <a:p>
            <a:r>
              <a:rPr lang="zh-CN" altLang="en-US" sz="4400" dirty="0" smtClean="0">
                <a:solidFill>
                  <a:schemeClr val="tx1"/>
                </a:solidFill>
                <a:latin typeface="微软雅黑" panose="020B0503020204020204" charset="-122"/>
                <a:ea typeface="微软雅黑" panose="020B0503020204020204" charset="-122"/>
              </a:rPr>
              <a:t>有效性</a:t>
            </a:r>
            <a:endParaRPr lang="zh-CN" altLang="en-US" sz="4400" dirty="0" smtClean="0">
              <a:solidFill>
                <a:schemeClr val="tx1"/>
              </a:solidFill>
              <a:latin typeface="微软雅黑" panose="020B0503020204020204" charset="-122"/>
              <a:ea typeface="微软雅黑" panose="020B0503020204020204" charset="-122"/>
            </a:endParaRPr>
          </a:p>
        </p:txBody>
      </p:sp>
      <p:grpSp>
        <p:nvGrpSpPr>
          <p:cNvPr id="30" name="组合 29"/>
          <p:cNvGrpSpPr/>
          <p:nvPr/>
        </p:nvGrpSpPr>
        <p:grpSpPr>
          <a:xfrm>
            <a:off x="6941708" y="4621099"/>
            <a:ext cx="433120" cy="925156"/>
            <a:chOff x="2091611" y="828408"/>
            <a:chExt cx="2954830" cy="6311590"/>
          </a:xfrm>
        </p:grpSpPr>
        <p:sp>
          <p:nvSpPr>
            <p:cNvPr id="33" name="任意多边形 32"/>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4" name="任意多边形 33"/>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5" name="任意多边形 34"/>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37" name="文本框 36"/>
          <p:cNvSpPr txBox="1"/>
          <p:nvPr/>
        </p:nvSpPr>
        <p:spPr>
          <a:xfrm>
            <a:off x="8198338" y="4641186"/>
            <a:ext cx="1859280" cy="768350"/>
          </a:xfrm>
          <a:prstGeom prst="rect">
            <a:avLst/>
          </a:prstGeom>
          <a:noFill/>
        </p:spPr>
        <p:txBody>
          <a:bodyPr wrap="none" rtlCol="0">
            <a:spAutoFit/>
          </a:bodyPr>
          <a:p>
            <a:r>
              <a:rPr lang="zh-CN" altLang="en-US" sz="4400" dirty="0" smtClean="0">
                <a:solidFill>
                  <a:schemeClr val="tx1"/>
                </a:solidFill>
                <a:latin typeface="微软雅黑" panose="020B0503020204020204" charset="-122"/>
                <a:ea typeface="微软雅黑" panose="020B0503020204020204" charset="-122"/>
              </a:rPr>
              <a:t>公平性</a:t>
            </a:r>
            <a:endParaRPr lang="zh-CN" altLang="en-US" sz="4400" dirty="0" smtClean="0">
              <a:solidFill>
                <a:schemeClr val="tx1"/>
              </a:solidFill>
              <a:latin typeface="微软雅黑" panose="020B0503020204020204" charset="-122"/>
              <a:ea typeface="微软雅黑" panose="020B0503020204020204" charset="-122"/>
            </a:endParaRPr>
          </a:p>
        </p:txBody>
      </p:sp>
      <p:grpSp>
        <p:nvGrpSpPr>
          <p:cNvPr id="38" name="组合 37"/>
          <p:cNvGrpSpPr/>
          <p:nvPr/>
        </p:nvGrpSpPr>
        <p:grpSpPr>
          <a:xfrm>
            <a:off x="6902973" y="3577159"/>
            <a:ext cx="433120" cy="925156"/>
            <a:chOff x="2091611" y="828408"/>
            <a:chExt cx="2954830" cy="6311590"/>
          </a:xfrm>
        </p:grpSpPr>
        <p:sp>
          <p:nvSpPr>
            <p:cNvPr id="39" name="任意多边形 38"/>
            <p:cNvSpPr/>
            <p:nvPr/>
          </p:nvSpPr>
          <p:spPr>
            <a:xfrm rot="1983098" flipV="1">
              <a:off x="3661092" y="2417719"/>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4C4B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0" name="任意多边形 39"/>
            <p:cNvSpPr/>
            <p:nvPr/>
          </p:nvSpPr>
          <p:spPr>
            <a:xfrm rot="19616902" flipH="1" flipV="1">
              <a:off x="2091611" y="4173571"/>
              <a:ext cx="1385349" cy="2811855"/>
            </a:xfrm>
            <a:custGeom>
              <a:avLst/>
              <a:gdLst>
                <a:gd name="connsiteX0" fmla="*/ 1385349 w 1385349"/>
                <a:gd name="connsiteY0" fmla="*/ 901432 h 2811855"/>
                <a:gd name="connsiteX1" fmla="*/ 0 w 1385349"/>
                <a:gd name="connsiteY1" fmla="*/ 0 h 2811855"/>
                <a:gd name="connsiteX2" fmla="*/ 0 w 1385349"/>
                <a:gd name="connsiteY2" fmla="*/ 1910422 h 2811855"/>
                <a:gd name="connsiteX3" fmla="*/ 1385349 w 1385349"/>
                <a:gd name="connsiteY3" fmla="*/ 2811855 h 2811855"/>
              </a:gdLst>
              <a:ahLst/>
              <a:cxnLst>
                <a:cxn ang="0">
                  <a:pos x="connsiteX0" y="connsiteY0"/>
                </a:cxn>
                <a:cxn ang="0">
                  <a:pos x="connsiteX1" y="connsiteY1"/>
                </a:cxn>
                <a:cxn ang="0">
                  <a:pos x="connsiteX2" y="connsiteY2"/>
                </a:cxn>
                <a:cxn ang="0">
                  <a:pos x="connsiteX3" y="connsiteY3"/>
                </a:cxn>
              </a:cxnLst>
              <a:rect l="l" t="t" r="r" b="b"/>
              <a:pathLst>
                <a:path w="1385349" h="2811855">
                  <a:moveTo>
                    <a:pt x="1385349" y="901432"/>
                  </a:moveTo>
                  <a:lnTo>
                    <a:pt x="0" y="0"/>
                  </a:lnTo>
                  <a:lnTo>
                    <a:pt x="0" y="1910422"/>
                  </a:lnTo>
                  <a:lnTo>
                    <a:pt x="1385349" y="2811855"/>
                  </a:lnTo>
                  <a:close/>
                </a:path>
              </a:pathLst>
            </a:custGeom>
            <a:solidFill>
              <a:srgbClr val="1F89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1" name="任意多边形 40"/>
            <p:cNvSpPr/>
            <p:nvPr/>
          </p:nvSpPr>
          <p:spPr>
            <a:xfrm rot="1983098" flipV="1">
              <a:off x="2619157" y="828408"/>
              <a:ext cx="1385349" cy="4722279"/>
            </a:xfrm>
            <a:custGeom>
              <a:avLst/>
              <a:gdLst>
                <a:gd name="connsiteX0" fmla="*/ 0 w 1385349"/>
                <a:gd name="connsiteY0" fmla="*/ 0 h 4722279"/>
                <a:gd name="connsiteX1" fmla="*/ 1385349 w 1385349"/>
                <a:gd name="connsiteY1" fmla="*/ 901432 h 4722279"/>
                <a:gd name="connsiteX2" fmla="*/ 1385349 w 1385349"/>
                <a:gd name="connsiteY2" fmla="*/ 4722279 h 4722279"/>
                <a:gd name="connsiteX3" fmla="*/ 0 w 1385349"/>
                <a:gd name="connsiteY3" fmla="*/ 3820846 h 4722279"/>
              </a:gdLst>
              <a:ahLst/>
              <a:cxnLst>
                <a:cxn ang="0">
                  <a:pos x="connsiteX0" y="connsiteY0"/>
                </a:cxn>
                <a:cxn ang="0">
                  <a:pos x="connsiteX1" y="connsiteY1"/>
                </a:cxn>
                <a:cxn ang="0">
                  <a:pos x="connsiteX2" y="connsiteY2"/>
                </a:cxn>
                <a:cxn ang="0">
                  <a:pos x="connsiteX3" y="connsiteY3"/>
                </a:cxn>
              </a:cxnLst>
              <a:rect l="l" t="t" r="r" b="b"/>
              <a:pathLst>
                <a:path w="1385349" h="4722279">
                  <a:moveTo>
                    <a:pt x="0" y="0"/>
                  </a:moveTo>
                  <a:lnTo>
                    <a:pt x="1385349" y="901432"/>
                  </a:lnTo>
                  <a:lnTo>
                    <a:pt x="1385349" y="4722279"/>
                  </a:lnTo>
                  <a:lnTo>
                    <a:pt x="0" y="3820846"/>
                  </a:lnTo>
                  <a:close/>
                </a:path>
              </a:pathLst>
            </a:custGeom>
            <a:solidFill>
              <a:srgbClr val="2ABD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42" name="文本框 41"/>
          <p:cNvSpPr txBox="1"/>
          <p:nvPr/>
        </p:nvSpPr>
        <p:spPr>
          <a:xfrm>
            <a:off x="8256123" y="3709006"/>
            <a:ext cx="1859280" cy="768350"/>
          </a:xfrm>
          <a:prstGeom prst="rect">
            <a:avLst/>
          </a:prstGeom>
          <a:noFill/>
        </p:spPr>
        <p:txBody>
          <a:bodyPr wrap="none" rtlCol="0">
            <a:spAutoFit/>
          </a:bodyPr>
          <a:p>
            <a:r>
              <a:rPr lang="zh-CN" altLang="en-US" sz="4400" dirty="0" smtClean="0">
                <a:latin typeface="微软雅黑" panose="020B0503020204020204" charset="-122"/>
                <a:ea typeface="微软雅黑" panose="020B0503020204020204" charset="-122"/>
              </a:rPr>
              <a:t>创新性</a:t>
            </a:r>
            <a:endParaRPr lang="zh-CN" altLang="en-US" sz="4400" dirty="0">
              <a:solidFill>
                <a:srgbClr val="4C4B50"/>
              </a:solidFill>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bldLst>
      <p:bldP spid="26" grpId="0"/>
      <p:bldP spid="27" grpId="0"/>
      <p:bldP spid="28" grpId="0"/>
      <p:bldP spid="37" grpId="0"/>
      <p:bldP spid="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文本框 3"/>
          <p:cNvSpPr txBox="1"/>
          <p:nvPr/>
        </p:nvSpPr>
        <p:spPr>
          <a:xfrm>
            <a:off x="4440238" y="115888"/>
            <a:ext cx="3313112" cy="646112"/>
          </a:xfrm>
          <a:prstGeom prst="rect">
            <a:avLst/>
          </a:prstGeom>
          <a:noFill/>
          <a:ln w="9525">
            <a:noFill/>
          </a:ln>
        </p:spPr>
        <p:txBody>
          <a:bodyPr wrap="square" anchor="t" anchorCtr="0">
            <a:spAutoFit/>
          </a:bodyPr>
          <a:p>
            <a:r>
              <a:rPr lang="zh-CN" altLang="en-US" sz="3600" b="1">
                <a:latin typeface="微软雅黑" panose="020B0503020204020204" charset="-122"/>
                <a:ea typeface="微软雅黑" panose="020B0503020204020204" charset="-122"/>
              </a:rPr>
              <a:t>药品基本信息</a:t>
            </a:r>
            <a:endParaRPr lang="zh-CN" altLang="en-US" sz="3600" b="1">
              <a:latin typeface="微软雅黑" panose="020B0503020204020204" charset="-122"/>
              <a:ea typeface="微软雅黑" panose="020B0503020204020204" charset="-122"/>
            </a:endParaRPr>
          </a:p>
        </p:txBody>
      </p:sp>
      <p:sp>
        <p:nvSpPr>
          <p:cNvPr id="4098" name="文本框 4"/>
          <p:cNvSpPr txBox="1"/>
          <p:nvPr/>
        </p:nvSpPr>
        <p:spPr>
          <a:xfrm>
            <a:off x="4857750" y="1772285"/>
            <a:ext cx="6722745" cy="4246245"/>
          </a:xfrm>
          <a:prstGeom prst="rect">
            <a:avLst/>
          </a:prstGeom>
          <a:noFill/>
          <a:ln w="9525">
            <a:noFill/>
          </a:ln>
        </p:spPr>
        <p:txBody>
          <a:bodyPr wrap="square" anchor="t" anchorCtr="0">
            <a:spAutoFit/>
          </a:bodyPr>
          <a:p>
            <a:pPr>
              <a:lnSpc>
                <a:spcPct val="150000"/>
              </a:lnSpc>
            </a:pPr>
            <a:r>
              <a:rPr lang="zh-CN" altLang="en-US" b="1">
                <a:latin typeface="微软雅黑" panose="020B0503020204020204" charset="-122"/>
                <a:ea typeface="微软雅黑" panose="020B0503020204020204" charset="-122"/>
              </a:rPr>
              <a:t>通用名：</a:t>
            </a:r>
            <a:r>
              <a:rPr lang="zh-CN" altLang="en-US">
                <a:latin typeface="微软雅黑" panose="020B0503020204020204" charset="-122"/>
                <a:ea typeface="微软雅黑" panose="020B0503020204020204" charset="-122"/>
              </a:rPr>
              <a:t>对乙酰氨基酚甘露醇注射液</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注册规格：</a:t>
            </a:r>
            <a:r>
              <a:rPr lang="en-US" altLang="zh-CN">
                <a:latin typeface="微软雅黑" panose="020B0503020204020204" charset="-122"/>
                <a:ea typeface="微软雅黑" panose="020B0503020204020204" charset="-122"/>
              </a:rPr>
              <a:t>100ml</a:t>
            </a:r>
            <a:r>
              <a:rPr lang="zh-CN" altLang="en-US">
                <a:latin typeface="微软雅黑" panose="020B0503020204020204" charset="-122"/>
                <a:ea typeface="微软雅黑" panose="020B0503020204020204" charset="-122"/>
              </a:rPr>
              <a:t>：</a:t>
            </a:r>
            <a:r>
              <a:rPr lang="en-US" altLang="zh-CN">
                <a:latin typeface="微软雅黑" panose="020B0503020204020204" charset="-122"/>
                <a:ea typeface="微软雅黑" panose="020B0503020204020204" charset="-122"/>
              </a:rPr>
              <a:t>1000mg</a:t>
            </a:r>
            <a:r>
              <a:rPr lang="zh-CN" altLang="en-US">
                <a:latin typeface="微软雅黑" panose="020B0503020204020204" charset="-122"/>
                <a:ea typeface="微软雅黑" panose="020B0503020204020204" charset="-122"/>
              </a:rPr>
              <a:t>和</a:t>
            </a:r>
            <a:r>
              <a:rPr lang="en-US" altLang="zh-CN" sz="1800">
                <a:latin typeface="微软雅黑" panose="020B0503020204020204" charset="-122"/>
                <a:ea typeface="微软雅黑" panose="020B0503020204020204" charset="-122"/>
                <a:sym typeface="+mn-ea"/>
              </a:rPr>
              <a:t>50ml：500mg</a:t>
            </a:r>
            <a:endParaRPr lang="zh-CN" altLang="en-US" b="1">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中国大陆首次上市时间</a:t>
            </a:r>
            <a:r>
              <a:rPr lang="zh-CN" altLang="en-US">
                <a:latin typeface="微软雅黑" panose="020B0503020204020204" charset="-122"/>
                <a:ea typeface="微软雅黑" panose="020B0503020204020204" charset="-122"/>
              </a:rPr>
              <a:t>：2022年</a:t>
            </a:r>
            <a:r>
              <a:rPr lang="en-US" altLang="zh-CN">
                <a:latin typeface="微软雅黑" panose="020B0503020204020204" charset="-122"/>
                <a:ea typeface="微软雅黑" panose="020B0503020204020204" charset="-122"/>
              </a:rPr>
              <a:t>6</a:t>
            </a:r>
            <a:r>
              <a:rPr lang="zh-CN" altLang="en-US">
                <a:latin typeface="微软雅黑" panose="020B0503020204020204" charset="-122"/>
                <a:ea typeface="微软雅黑" panose="020B0503020204020204" charset="-122"/>
              </a:rPr>
              <a:t>月</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目前大陆地区同通用名药品的上市情况</a:t>
            </a:r>
            <a:r>
              <a:rPr lang="zh-CN" altLang="en-US">
                <a:latin typeface="微软雅黑" panose="020B0503020204020204" charset="-122"/>
                <a:ea typeface="微软雅黑" panose="020B0503020204020204" charset="-122"/>
              </a:rPr>
              <a:t>：</a:t>
            </a:r>
            <a:r>
              <a:rPr lang="en-US" altLang="zh-CN">
                <a:latin typeface="微软雅黑" panose="020B0503020204020204" charset="-122"/>
                <a:ea typeface="微软雅黑" panose="020B0503020204020204" charset="-122"/>
              </a:rPr>
              <a:t>3</a:t>
            </a:r>
            <a:r>
              <a:rPr lang="zh-CN" altLang="en-US">
                <a:latin typeface="微软雅黑" panose="020B0503020204020204" charset="-122"/>
                <a:ea typeface="微软雅黑" panose="020B0503020204020204" charset="-122"/>
              </a:rPr>
              <a:t>家</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全球首个上市国家</a:t>
            </a:r>
            <a:r>
              <a:rPr lang="en-US" altLang="zh-CN" b="1">
                <a:latin typeface="微软雅黑" panose="020B0503020204020204" charset="-122"/>
                <a:ea typeface="微软雅黑" panose="020B0503020204020204" charset="-122"/>
              </a:rPr>
              <a:t>/</a:t>
            </a:r>
            <a:r>
              <a:rPr lang="zh-CN" altLang="en-US" b="1">
                <a:latin typeface="微软雅黑" panose="020B0503020204020204" charset="-122"/>
                <a:ea typeface="微软雅黑" panose="020B0503020204020204" charset="-122"/>
              </a:rPr>
              <a:t>地区及上市时间</a:t>
            </a:r>
            <a:r>
              <a:rPr lang="zh-CN" altLang="en-US">
                <a:latin typeface="微软雅黑" panose="020B0503020204020204" charset="-122"/>
                <a:ea typeface="微软雅黑" panose="020B0503020204020204" charset="-122"/>
              </a:rPr>
              <a:t>：中国，</a:t>
            </a:r>
            <a:r>
              <a:rPr lang="en-US" altLang="zh-CN">
                <a:latin typeface="微软雅黑" panose="020B0503020204020204" charset="-122"/>
                <a:ea typeface="微软雅黑" panose="020B0503020204020204" charset="-122"/>
              </a:rPr>
              <a:t>2022</a:t>
            </a:r>
            <a:r>
              <a:rPr lang="zh-CN" altLang="en-US">
                <a:latin typeface="微软雅黑" panose="020B0503020204020204" charset="-122"/>
                <a:ea typeface="微软雅黑" panose="020B0503020204020204" charset="-122"/>
              </a:rPr>
              <a:t>年</a:t>
            </a:r>
            <a:r>
              <a:rPr lang="en-US" altLang="zh-CN">
                <a:latin typeface="微软雅黑" panose="020B0503020204020204" charset="-122"/>
                <a:ea typeface="微软雅黑" panose="020B0503020204020204" charset="-122"/>
              </a:rPr>
              <a:t>1</a:t>
            </a:r>
            <a:r>
              <a:rPr lang="zh-CN" altLang="en-US">
                <a:latin typeface="微软雅黑" panose="020B0503020204020204" charset="-122"/>
                <a:ea typeface="微软雅黑" panose="020B0503020204020204" charset="-122"/>
              </a:rPr>
              <a:t>月</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是否为</a:t>
            </a:r>
            <a:r>
              <a:rPr lang="en-US" altLang="zh-CN" b="1">
                <a:latin typeface="微软雅黑" panose="020B0503020204020204" charset="-122"/>
                <a:ea typeface="微软雅黑" panose="020B0503020204020204" charset="-122"/>
              </a:rPr>
              <a:t>OTC</a:t>
            </a:r>
            <a:r>
              <a:rPr lang="zh-CN" altLang="en-US" b="1">
                <a:latin typeface="微软雅黑" panose="020B0503020204020204" charset="-122"/>
                <a:ea typeface="微软雅黑" panose="020B0503020204020204" charset="-122"/>
              </a:rPr>
              <a:t>药品</a:t>
            </a:r>
            <a:r>
              <a:rPr lang="zh-CN" altLang="en-US">
                <a:latin typeface="微软雅黑" panose="020B0503020204020204" charset="-122"/>
                <a:ea typeface="微软雅黑" panose="020B0503020204020204" charset="-122"/>
              </a:rPr>
              <a:t>：否</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参照药品建议</a:t>
            </a:r>
            <a:r>
              <a:rPr lang="zh-CN" altLang="en-US">
                <a:latin typeface="微软雅黑" panose="020B0503020204020204" charset="-122"/>
                <a:ea typeface="微软雅黑" panose="020B0503020204020204" charset="-122"/>
              </a:rPr>
              <a:t>：注射用赖氨匹林</a:t>
            </a:r>
            <a:endParaRPr lang="zh-CN" altLang="en-US">
              <a:latin typeface="微软雅黑" panose="020B0503020204020204" charset="-122"/>
              <a:ea typeface="微软雅黑" panose="020B0503020204020204" charset="-122"/>
            </a:endParaRPr>
          </a:p>
          <a:p>
            <a:pPr>
              <a:lnSpc>
                <a:spcPct val="150000"/>
              </a:lnSpc>
            </a:pPr>
            <a:r>
              <a:rPr lang="zh-CN" altLang="en-US" b="1">
                <a:latin typeface="微软雅黑" panose="020B0503020204020204" charset="-122"/>
                <a:ea typeface="微软雅黑" panose="020B0503020204020204" charset="-122"/>
              </a:rPr>
              <a:t>参照品选择理由：</a:t>
            </a:r>
            <a:endParaRPr lang="zh-CN" altLang="en-US" b="1">
              <a:latin typeface="微软雅黑" panose="020B0503020204020204" charset="-122"/>
              <a:ea typeface="微软雅黑" panose="020B0503020204020204" charset="-122"/>
            </a:endParaRPr>
          </a:p>
          <a:p>
            <a:pPr>
              <a:lnSpc>
                <a:spcPct val="150000"/>
              </a:lnSpc>
            </a:pPr>
            <a:r>
              <a:rPr lang="zh-CN" altLang="en-US">
                <a:latin typeface="微软雅黑" panose="020B0503020204020204" charset="-122"/>
                <a:ea typeface="微软雅黑" panose="020B0503020204020204" charset="-122"/>
                <a:sym typeface="+mn-ea"/>
              </a:rPr>
              <a:t>赖氨匹林与对乙酰氨基酚均为临床常用退热药物，其中注射用赖氨匹林为</a:t>
            </a:r>
            <a:r>
              <a:rPr lang="en-US" altLang="zh-CN">
                <a:latin typeface="微软雅黑" panose="020B0503020204020204" charset="-122"/>
                <a:ea typeface="微软雅黑" panose="020B0503020204020204" charset="-122"/>
                <a:sym typeface="+mn-ea"/>
              </a:rPr>
              <a:t>2023</a:t>
            </a:r>
            <a:r>
              <a:rPr lang="zh-CN" altLang="en-US">
                <a:latin typeface="微软雅黑" panose="020B0503020204020204" charset="-122"/>
                <a:ea typeface="微软雅黑" panose="020B0503020204020204" charset="-122"/>
                <a:sym typeface="+mn-ea"/>
              </a:rPr>
              <a:t>年医保目录内</a:t>
            </a:r>
            <a:r>
              <a:rPr lang="zh-CN" altLang="en-US">
                <a:latin typeface="微软雅黑" panose="020B0503020204020204" charset="-122"/>
                <a:ea typeface="微软雅黑" panose="020B0503020204020204" charset="-122"/>
                <a:sym typeface="+mn-ea"/>
              </a:rPr>
              <a:t>产品。</a:t>
            </a:r>
            <a:endParaRPr lang="zh-CN" altLang="en-US">
              <a:latin typeface="微软雅黑" panose="020B0503020204020204" charset="-122"/>
              <a:ea typeface="微软雅黑" panose="020B0503020204020204" charset="-122"/>
              <a:sym typeface="+mn-ea"/>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pic>
        <p:nvPicPr>
          <p:cNvPr id="3" name="图片 2" descr="图片1"/>
          <p:cNvPicPr>
            <a:picLocks noChangeAspect="1"/>
          </p:cNvPicPr>
          <p:nvPr/>
        </p:nvPicPr>
        <p:blipFill>
          <a:blip r:embed="rId1"/>
          <a:stretch>
            <a:fillRect/>
          </a:stretch>
        </p:blipFill>
        <p:spPr>
          <a:xfrm>
            <a:off x="1129030" y="1557020"/>
            <a:ext cx="2852420" cy="2531110"/>
          </a:xfrm>
          <a:prstGeom prst="rect">
            <a:avLst/>
          </a:prstGeom>
        </p:spPr>
      </p:pic>
      <p:sp>
        <p:nvSpPr>
          <p:cNvPr id="2" name="文本框 1"/>
          <p:cNvSpPr txBox="1"/>
          <p:nvPr/>
        </p:nvSpPr>
        <p:spPr>
          <a:xfrm>
            <a:off x="407670" y="4364990"/>
            <a:ext cx="4139565" cy="1753235"/>
          </a:xfrm>
          <a:prstGeom prst="rect">
            <a:avLst/>
          </a:prstGeom>
          <a:solidFill>
            <a:srgbClr val="00B0F0"/>
          </a:solidFill>
          <a:ln>
            <a:noFill/>
            <a:prstDash val="dash"/>
          </a:ln>
        </p:spPr>
        <p:txBody>
          <a:bodyPr wrap="square" rtlCol="0">
            <a:spAutoFit/>
          </a:bodyPr>
          <a:p>
            <a:pPr>
              <a:lnSpc>
                <a:spcPct val="150000"/>
              </a:lnSpc>
            </a:pPr>
            <a:r>
              <a:rPr lang="zh-CN" altLang="en-US" b="1">
                <a:latin typeface="微软雅黑" panose="020B0503020204020204" charset="-122"/>
                <a:ea typeface="微软雅黑" panose="020B0503020204020204" charset="-122"/>
              </a:rPr>
              <a:t>对乙酰氨基酚甘露醇注射液关键优势</a:t>
            </a:r>
            <a:r>
              <a:rPr lang="zh-CN" altLang="en-US">
                <a:latin typeface="微软雅黑" panose="020B0503020204020204" charset="-122"/>
                <a:ea typeface="微软雅黑" panose="020B0503020204020204" charset="-122"/>
              </a:rPr>
              <a:t>：</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Ø"/>
            </a:pPr>
            <a:r>
              <a:rPr lang="zh-CN" altLang="en-US">
                <a:latin typeface="微软雅黑" panose="020B0503020204020204" charset="-122"/>
                <a:ea typeface="微软雅黑" panose="020B0503020204020204" charset="-122"/>
              </a:rPr>
              <a:t>无需溶解与稀释，临床用药便捷</a:t>
            </a:r>
            <a:endParaRPr lang="zh-CN" altLang="en-US">
              <a:latin typeface="微软雅黑" panose="020B0503020204020204" charset="-122"/>
              <a:ea typeface="微软雅黑" panose="020B0503020204020204" charset="-122"/>
            </a:endParaRPr>
          </a:p>
          <a:p>
            <a:pPr marL="285750" indent="-285750">
              <a:lnSpc>
                <a:spcPct val="150000"/>
              </a:lnSpc>
              <a:buFont typeface="Wingdings" panose="05000000000000000000" charset="0"/>
              <a:buChar char="Ø"/>
            </a:pPr>
            <a:r>
              <a:rPr lang="zh-CN" altLang="en-US">
                <a:latin typeface="微软雅黑" panose="020B0503020204020204" charset="-122"/>
                <a:ea typeface="微软雅黑" panose="020B0503020204020204" charset="-122"/>
              </a:rPr>
              <a:t>安全性高，满足孕妇、阿司匹林过敏、消化道出血等患者安全用药</a:t>
            </a:r>
            <a:r>
              <a:rPr lang="zh-CN" altLang="en-US">
                <a:latin typeface="微软雅黑" panose="020B0503020204020204" charset="-122"/>
                <a:ea typeface="微软雅黑" panose="020B0503020204020204" charset="-122"/>
              </a:rPr>
              <a:t>需求</a:t>
            </a:r>
            <a:endParaRPr lang="zh-CN" altLang="en-US">
              <a:latin typeface="微软雅黑" panose="020B0503020204020204" charset="-122"/>
              <a:ea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文本框 3"/>
          <p:cNvSpPr txBox="1"/>
          <p:nvPr/>
        </p:nvSpPr>
        <p:spPr>
          <a:xfrm>
            <a:off x="407035" y="836295"/>
            <a:ext cx="11635105" cy="5262245"/>
          </a:xfrm>
          <a:prstGeom prst="rect">
            <a:avLst/>
          </a:prstGeom>
          <a:noFill/>
          <a:ln w="9525">
            <a:noFill/>
          </a:ln>
        </p:spPr>
        <p:txBody>
          <a:bodyPr wrap="square" anchor="t" anchorCtr="0">
            <a:spAutoFit/>
          </a:bodyPr>
          <a:p>
            <a:pPr>
              <a:lnSpc>
                <a:spcPct val="150000"/>
              </a:lnSpc>
            </a:pPr>
            <a:r>
              <a:rPr lang="zh-CN" altLang="en-US" sz="1600" b="1">
                <a:latin typeface="微软雅黑" panose="020B0503020204020204" charset="-122"/>
                <a:ea typeface="微软雅黑" panose="020B0503020204020204" charset="-122"/>
              </a:rPr>
              <a:t>【说明书适应症】</a:t>
            </a:r>
            <a:r>
              <a:rPr lang="zh-CN" altLang="en-US" sz="1600">
                <a:latin typeface="Times New Roman" panose="02020603050405020304" charset="0"/>
                <a:ea typeface="微软雅黑" panose="020B0503020204020204" charset="-122"/>
                <a:sym typeface="宋体" panose="02010600030101010101" pitchFamily="2" charset="-122"/>
              </a:rPr>
              <a:t>用于缓解成人发热</a:t>
            </a:r>
            <a:endParaRPr lang="zh-CN" altLang="en-US" sz="1600">
              <a:latin typeface="微软雅黑" panose="020B0503020204020204" charset="-122"/>
              <a:ea typeface="微软雅黑" panose="020B0503020204020204" charset="-122"/>
            </a:endParaRPr>
          </a:p>
          <a:p>
            <a:pPr>
              <a:lnSpc>
                <a:spcPct val="150000"/>
              </a:lnSpc>
            </a:pPr>
            <a:r>
              <a:rPr lang="zh-CN" altLang="en-US" sz="1600" b="1">
                <a:latin typeface="微软雅黑" panose="020B0503020204020204" charset="-122"/>
                <a:ea typeface="微软雅黑" panose="020B0503020204020204" charset="-122"/>
              </a:rPr>
              <a:t>【疾病基本情况】</a:t>
            </a:r>
            <a:endParaRPr lang="zh-CN" altLang="en-US" sz="1600" b="1">
              <a:latin typeface="微软雅黑" panose="020B0503020204020204" charset="-122"/>
              <a:ea typeface="微软雅黑" panose="020B0503020204020204" charset="-122"/>
            </a:endParaRPr>
          </a:p>
          <a:p>
            <a:pPr indent="457200">
              <a:lnSpc>
                <a:spcPct val="150000"/>
              </a:lnSpc>
            </a:pPr>
            <a:r>
              <a:rPr lang="zh-CN" altLang="en-US" sz="1600">
                <a:solidFill>
                  <a:schemeClr val="tx1"/>
                </a:solidFill>
                <a:latin typeface="微软雅黑" panose="020B0503020204020204" charset="-122"/>
                <a:ea typeface="微软雅黑" panose="020B0503020204020204" charset="-122"/>
              </a:rPr>
              <a:t>发热在临床较为常见，覆盖科室和病因繁多，呼吸道感染性疾病、</a:t>
            </a:r>
            <a:r>
              <a:rPr lang="zh-CN" altLang="en-US" sz="1600">
                <a:solidFill>
                  <a:schemeClr val="tx1"/>
                </a:solidFill>
                <a:latin typeface="微软雅黑" panose="020B0503020204020204" charset="-122"/>
                <a:ea typeface="微软雅黑" panose="020B0503020204020204" charset="-122"/>
                <a:sym typeface="+mn-ea"/>
              </a:rPr>
              <a:t>肿瘤、</a:t>
            </a:r>
            <a:r>
              <a:rPr lang="zh-CN" altLang="en-US" sz="1600">
                <a:solidFill>
                  <a:schemeClr val="tx1"/>
                </a:solidFill>
                <a:latin typeface="微软雅黑" panose="020B0503020204020204" charset="-122"/>
                <a:ea typeface="微软雅黑" panose="020B0503020204020204" charset="-122"/>
              </a:rPr>
              <a:t>外科感染性疾病等均可引起不同程度发热。持续高热严重者可引起脱水、谵妄、幻觉、晕厥，亦可引发细胞变性坏死，发热相关的细胞因子风暴，甚至危及生命</a:t>
            </a:r>
            <a:r>
              <a:rPr lang="zh-CN" altLang="en-US" sz="1600">
                <a:solidFill>
                  <a:schemeClr val="tx1"/>
                </a:solidFill>
                <a:latin typeface="微软雅黑" panose="020B0503020204020204" charset="-122"/>
                <a:ea typeface="微软雅黑" panose="020B0503020204020204" charset="-122"/>
                <a:sym typeface="+mn-ea"/>
              </a:rPr>
              <a:t>。</a:t>
            </a:r>
            <a:r>
              <a:rPr lang="zh-CN" sz="1600">
                <a:solidFill>
                  <a:schemeClr val="tx1"/>
                </a:solidFill>
                <a:latin typeface="微软雅黑" panose="020B0503020204020204" charset="-122"/>
                <a:ea typeface="微软雅黑" panose="020B0503020204020204" charset="-122"/>
                <a:sym typeface="+mn-ea"/>
              </a:rPr>
              <a:t>据报道</a:t>
            </a:r>
            <a:r>
              <a:rPr lang="zh-CN" altLang="en-US" sz="1600">
                <a:solidFill>
                  <a:schemeClr val="tx1"/>
                </a:solidFill>
                <a:latin typeface="微软雅黑" panose="020B0503020204020204" charset="-122"/>
                <a:ea typeface="微软雅黑" panose="020B0503020204020204" charset="-122"/>
                <a:sym typeface="+mn-ea"/>
              </a:rPr>
              <a:t>呼吸系统疾病患病率74. 6</a:t>
            </a:r>
            <a:r>
              <a:rPr lang="en-US" altLang="zh-CN" sz="1600">
                <a:solidFill>
                  <a:schemeClr val="tx1"/>
                </a:solidFill>
                <a:latin typeface="微软雅黑" panose="020B0503020204020204" charset="-122"/>
                <a:ea typeface="微软雅黑" panose="020B0503020204020204" charset="-122"/>
                <a:sym typeface="+mn-ea"/>
              </a:rPr>
              <a:t>%</a:t>
            </a:r>
            <a:r>
              <a:rPr lang="zh-CN" altLang="en-US" sz="1600">
                <a:solidFill>
                  <a:schemeClr val="tx1"/>
                </a:solidFill>
                <a:latin typeface="微软雅黑" panose="020B0503020204020204" charset="-122"/>
                <a:ea typeface="微软雅黑" panose="020B0503020204020204" charset="-122"/>
                <a:sym typeface="+mn-ea"/>
              </a:rPr>
              <a:t>，其中</a:t>
            </a:r>
            <a:r>
              <a:rPr sz="1600">
                <a:solidFill>
                  <a:schemeClr val="tx1"/>
                </a:solidFill>
                <a:latin typeface="微软雅黑" panose="020B0503020204020204" charset="-122"/>
                <a:ea typeface="微软雅黑" panose="020B0503020204020204" charset="-122"/>
                <a:sym typeface="+mn-ea"/>
              </a:rPr>
              <a:t>流行性感冒发病率为15%-20%、社区获得性肺炎发病率为7.13/1000人年</a:t>
            </a:r>
            <a:r>
              <a:rPr lang="zh-CN" altLang="en-US" sz="1600">
                <a:solidFill>
                  <a:schemeClr val="tx1"/>
                </a:solidFill>
                <a:latin typeface="微软雅黑" panose="020B0503020204020204" charset="-122"/>
                <a:ea typeface="微软雅黑" panose="020B0503020204020204" charset="-122"/>
                <a:sym typeface="+mn-ea"/>
              </a:rPr>
              <a:t>。</a:t>
            </a:r>
            <a:endParaRPr lang="zh-CN" altLang="en-US" sz="1600">
              <a:solidFill>
                <a:schemeClr val="tx1"/>
              </a:solidFill>
              <a:latin typeface="微软雅黑" panose="020B0503020204020204" charset="-122"/>
              <a:ea typeface="微软雅黑" panose="020B0503020204020204" charset="-122"/>
              <a:sym typeface="+mn-ea"/>
            </a:endParaRPr>
          </a:p>
          <a:p>
            <a:pPr>
              <a:lnSpc>
                <a:spcPct val="150000"/>
              </a:lnSpc>
            </a:pPr>
            <a:r>
              <a:rPr lang="zh-CN" altLang="en-US" sz="1600" b="1">
                <a:latin typeface="微软雅黑" panose="020B0503020204020204" charset="-122"/>
                <a:ea typeface="微软雅黑" panose="020B0503020204020204" charset="-122"/>
              </a:rPr>
              <a:t>【用法用量】</a:t>
            </a:r>
            <a:endParaRPr lang="zh-CN" altLang="en-US" sz="1600" b="1">
              <a:latin typeface="微软雅黑" panose="020B0503020204020204" charset="-122"/>
              <a:ea typeface="微软雅黑" panose="020B0503020204020204" charset="-122"/>
            </a:endParaRP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1</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体重50kg及以上的成人：每隔6小时500mg，单次最大剂量为500mg，连续给药至少间隔4小时，每日最大给药剂量为2000mg。</a:t>
            </a:r>
            <a:endParaRPr sz="1600">
              <a:latin typeface="Times New Roman" panose="02020603050405020304" charset="0"/>
              <a:ea typeface="微软雅黑" panose="020B0503020204020204" charset="-122"/>
              <a:sym typeface="宋体" panose="02010600030101010101" pitchFamily="2" charset="-122"/>
            </a:endParaRPr>
          </a:p>
          <a:p>
            <a:pPr>
              <a:lnSpc>
                <a:spcPct val="150000"/>
              </a:lnSpc>
            </a:pPr>
            <a:r>
              <a:rPr lang="zh-CN" sz="1600">
                <a:latin typeface="Times New Roman" panose="02020603050405020304" charset="0"/>
                <a:ea typeface="微软雅黑" panose="020B0503020204020204" charset="-122"/>
                <a:sym typeface="宋体" panose="02010600030101010101" pitchFamily="2" charset="-122"/>
              </a:rPr>
              <a:t>（</a:t>
            </a:r>
            <a:r>
              <a:rPr lang="en-US" altLang="zh-CN" sz="1600">
                <a:latin typeface="Times New Roman" panose="02020603050405020304" charset="0"/>
                <a:ea typeface="微软雅黑" panose="020B0503020204020204" charset="-122"/>
                <a:sym typeface="宋体" panose="02010600030101010101" pitchFamily="2" charset="-122"/>
              </a:rPr>
              <a:t>2</a:t>
            </a:r>
            <a:r>
              <a:rPr lang="zh-CN" altLang="en-US" sz="1600">
                <a:latin typeface="Times New Roman" panose="02020603050405020304" charset="0"/>
                <a:ea typeface="微软雅黑" panose="020B0503020204020204" charset="-122"/>
                <a:sym typeface="宋体" panose="02010600030101010101" pitchFamily="2" charset="-122"/>
              </a:rPr>
              <a:t>）</a:t>
            </a:r>
            <a:r>
              <a:rPr sz="1600">
                <a:latin typeface="Times New Roman" panose="02020603050405020304" charset="0"/>
                <a:ea typeface="微软雅黑" panose="020B0503020204020204" charset="-122"/>
                <a:sym typeface="宋体" panose="02010600030101010101" pitchFamily="2" charset="-122"/>
              </a:rPr>
              <a:t>体重50kg以下的成人：每隔6小时7.5mg/kg，单次最大剂量为7.5mg/kg，连续给药至少间隔4小时，每日最大给药剂量37.5mg/kg。</a:t>
            </a:r>
            <a:endParaRPr sz="1600">
              <a:latin typeface="Times New Roman" panose="02020603050405020304" charset="0"/>
              <a:ea typeface="微软雅黑" panose="020B0503020204020204" charset="-122"/>
              <a:sym typeface="宋体" panose="02010600030101010101" pitchFamily="2" charset="-122"/>
            </a:endParaRPr>
          </a:p>
          <a:p>
            <a:pPr>
              <a:lnSpc>
                <a:spcPct val="150000"/>
              </a:lnSpc>
            </a:pPr>
            <a:r>
              <a:rPr lang="zh-CN" altLang="en-US" sz="1600" b="1">
                <a:latin typeface="微软雅黑" panose="020B0503020204020204" charset="-122"/>
                <a:ea typeface="微软雅黑" panose="020B0503020204020204" charset="-122"/>
              </a:rPr>
              <a:t>【特殊人群用药】</a:t>
            </a:r>
            <a:endParaRPr lang="zh-CN" altLang="en-US" sz="1600">
              <a:latin typeface="Arial" panose="020B0604020202020204" pitchFamily="34" charset="0"/>
              <a:ea typeface="宋体" panose="02010600030101010101" pitchFamily="2"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1</a:t>
            </a:r>
            <a:r>
              <a:rPr lang="zh-CN" altLang="en-US" sz="1600">
                <a:latin typeface="Times New Roman" panose="02020603050405020304" charset="0"/>
                <a:ea typeface="微软雅黑" panose="020B0503020204020204" charset="-122"/>
              </a:rPr>
              <a:t>）严重肝功能损伤或重度活动性肝病患者禁用。</a:t>
            </a:r>
            <a:endParaRPr lang="zh-CN" altLang="en-US" sz="1600">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2</a:t>
            </a:r>
            <a:r>
              <a:rPr lang="zh-CN" altLang="en-US" sz="1600">
                <a:latin typeface="Times New Roman" panose="02020603050405020304" charset="0"/>
                <a:ea typeface="微软雅黑" panose="020B0503020204020204" charset="-122"/>
              </a:rPr>
              <a:t>）严重肾功能损害（肌酐清除率</a:t>
            </a:r>
            <a:r>
              <a:rPr lang="en-US" altLang="zh-CN" sz="1600">
                <a:latin typeface="Times New Roman" panose="02020603050405020304" charset="0"/>
                <a:ea typeface="微软雅黑" panose="020B0503020204020204" charset="-122"/>
              </a:rPr>
              <a:t>10-</a:t>
            </a:r>
            <a:r>
              <a:rPr lang="zh-CN" altLang="en-US" sz="1600">
                <a:latin typeface="Times New Roman" panose="02020603050405020304" charset="0"/>
                <a:ea typeface="微软雅黑" panose="020B0503020204020204" charset="-122"/>
              </a:rPr>
              <a:t>30ml/min），对乙酰氨基酚的消除略有延迟，应适当延长给药间隔。</a:t>
            </a:r>
            <a:endParaRPr lang="zh-CN" altLang="en-US" sz="1600" b="1">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3</a:t>
            </a:r>
            <a:r>
              <a:rPr lang="zh-CN" altLang="en-US" sz="1600">
                <a:latin typeface="Times New Roman" panose="02020603050405020304" charset="0"/>
                <a:ea typeface="微软雅黑" panose="020B0503020204020204" charset="-122"/>
              </a:rPr>
              <a:t>）对乙酰氨基酚的使用与胎儿先天缺陷、流产和母体或胎儿的不良结局没有明确相关性。</a:t>
            </a:r>
            <a:endParaRPr lang="zh-CN" altLang="en-US" sz="1600">
              <a:latin typeface="Times New Roman" panose="02020603050405020304" charset="0"/>
              <a:ea typeface="微软雅黑" panose="020B0503020204020204" charset="-122"/>
            </a:endParaRPr>
          </a:p>
          <a:p>
            <a:pPr>
              <a:lnSpc>
                <a:spcPct val="150000"/>
              </a:lnSpc>
            </a:pPr>
            <a:r>
              <a:rPr lang="zh-CN" altLang="en-US" sz="1600">
                <a:latin typeface="Times New Roman" panose="02020603050405020304" charset="0"/>
                <a:ea typeface="微软雅黑" panose="020B0503020204020204" charset="-122"/>
              </a:rPr>
              <a:t>（</a:t>
            </a:r>
            <a:r>
              <a:rPr lang="en-US" altLang="zh-CN" sz="1600">
                <a:latin typeface="Times New Roman" panose="02020603050405020304" charset="0"/>
                <a:ea typeface="微软雅黑" panose="020B0503020204020204" charset="-122"/>
              </a:rPr>
              <a:t>4</a:t>
            </a:r>
            <a:r>
              <a:rPr lang="zh-CN" altLang="en-US" sz="1600">
                <a:latin typeface="Times New Roman" panose="02020603050405020304" charset="0"/>
                <a:ea typeface="微软雅黑" panose="020B0503020204020204" charset="-122"/>
              </a:rPr>
              <a:t>）未见本品对哺乳婴儿和产乳量影响的相关信息。</a:t>
            </a:r>
            <a:endParaRPr lang="zh-CN" altLang="en-US" sz="1600">
              <a:latin typeface="Times New Roman" panose="02020603050405020304" charset="0"/>
              <a:ea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4097" name="文本框 3"/>
          <p:cNvSpPr txBox="1"/>
          <p:nvPr/>
        </p:nvSpPr>
        <p:spPr>
          <a:xfrm>
            <a:off x="4440238" y="115888"/>
            <a:ext cx="3313112" cy="646112"/>
          </a:xfrm>
          <a:prstGeom prst="rect">
            <a:avLst/>
          </a:prstGeom>
          <a:noFill/>
          <a:ln w="9525">
            <a:noFill/>
          </a:ln>
        </p:spPr>
        <p:txBody>
          <a:bodyPr wrap="square" anchor="t" anchorCtr="0">
            <a:spAutoFit/>
          </a:bodyPr>
          <a:p>
            <a:r>
              <a:rPr lang="zh-CN" altLang="en-US" sz="3600" b="1">
                <a:latin typeface="微软雅黑" panose="020B0503020204020204" charset="-122"/>
                <a:ea typeface="微软雅黑" panose="020B0503020204020204" charset="-122"/>
              </a:rPr>
              <a:t>药品基本信息</a:t>
            </a:r>
            <a:endParaRPr lang="zh-CN" altLang="en-US" sz="3600" b="1">
              <a:latin typeface="微软雅黑" panose="020B0503020204020204" charset="-122"/>
              <a:ea typeface="微软雅黑" panose="020B0503020204020204" charset="-122"/>
            </a:endParaRPr>
          </a:p>
        </p:txBody>
      </p:sp>
      <p:sp>
        <p:nvSpPr>
          <p:cNvPr id="2" name="文本框 1"/>
          <p:cNvSpPr txBox="1"/>
          <p:nvPr/>
        </p:nvSpPr>
        <p:spPr>
          <a:xfrm>
            <a:off x="8995410" y="6237605"/>
            <a:ext cx="3202305" cy="506730"/>
          </a:xfrm>
          <a:prstGeom prst="rect">
            <a:avLst/>
          </a:prstGeom>
          <a:noFill/>
        </p:spPr>
        <p:txBody>
          <a:bodyPr wrap="square" rtlCol="0" anchor="t">
            <a:spAutoFit/>
          </a:bodyPr>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endParaRPr lang="en-US" altLang="zh-CN" sz="900">
              <a:latin typeface="Times New Roman" panose="02020603050405020304" charset="0"/>
              <a:ea typeface="微软雅黑" panose="020B0503020204020204" charset="-122"/>
              <a:cs typeface="Times New Roman" panose="02020603050405020304" charset="0"/>
            </a:endParaRPr>
          </a:p>
          <a:p>
            <a:r>
              <a:rPr lang="en-US" altLang="zh-CN" sz="900">
                <a:latin typeface="Times New Roman" panose="02020603050405020304" charset="0"/>
                <a:ea typeface="微软雅黑" panose="020B0503020204020204" charset="-122"/>
                <a:cs typeface="Times New Roman" panose="02020603050405020304" charset="0"/>
              </a:rPr>
              <a:t>[2] </a:t>
            </a:r>
            <a:r>
              <a:rPr lang="en-US" altLang="zh-CN" sz="900">
                <a:latin typeface="Times New Roman" panose="02020603050405020304" charset="0"/>
                <a:ea typeface="微软雅黑" panose="020B0503020204020204" charset="-122"/>
                <a:cs typeface="Times New Roman" panose="02020603050405020304" charset="0"/>
                <a:sym typeface="+mn-ea"/>
              </a:rPr>
              <a:t>2021 </a:t>
            </a:r>
            <a:r>
              <a:rPr lang="zh-CN" altLang="en-US" sz="900">
                <a:latin typeface="Times New Roman" panose="02020603050405020304" charset="0"/>
                <a:ea typeface="微软雅黑" panose="020B0503020204020204" charset="-122"/>
                <a:cs typeface="Times New Roman" panose="02020603050405020304" charset="0"/>
                <a:sym typeface="+mn-ea"/>
              </a:rPr>
              <a:t>《</a:t>
            </a:r>
            <a:r>
              <a:rPr lang="en-US" altLang="zh-CN" sz="900">
                <a:latin typeface="Times New Roman" panose="02020603050405020304" charset="0"/>
                <a:ea typeface="微软雅黑" panose="020B0503020204020204" charset="-122"/>
                <a:cs typeface="Times New Roman" panose="02020603050405020304" charset="0"/>
                <a:sym typeface="+mn-ea"/>
              </a:rPr>
              <a:t>中国卫生健康统计年鉴</a:t>
            </a:r>
            <a:r>
              <a:rPr lang="zh-CN" altLang="en-US" sz="900">
                <a:latin typeface="Times New Roman" panose="02020603050405020304" charset="0"/>
                <a:ea typeface="微软雅黑" panose="020B0503020204020204" charset="-122"/>
                <a:cs typeface="Times New Roman" panose="02020603050405020304" charset="0"/>
                <a:sym typeface="+mn-ea"/>
              </a:rPr>
              <a:t>》</a:t>
            </a:r>
            <a:endParaRPr lang="zh-CN" altLang="en-US" sz="900">
              <a:latin typeface="Times New Roman" panose="02020603050405020304" charset="0"/>
              <a:ea typeface="微软雅黑" panose="020B0503020204020204" charset="-122"/>
              <a:cs typeface="Times New Roman" panose="02020603050405020304" charset="0"/>
              <a:sym typeface="+mn-ea"/>
            </a:endParaRPr>
          </a:p>
          <a:p>
            <a:r>
              <a:rPr lang="zh-CN" altLang="en-US" sz="900">
                <a:sym typeface="+mn-ea"/>
              </a:rPr>
              <a:t>[</a:t>
            </a:r>
            <a:r>
              <a:rPr lang="en-US" altLang="zh-CN" sz="900">
                <a:sym typeface="+mn-ea"/>
              </a:rPr>
              <a:t>3</a:t>
            </a:r>
            <a:r>
              <a:rPr lang="zh-CN" altLang="en-US" sz="900">
                <a:sym typeface="+mn-ea"/>
              </a:rPr>
              <a:t>]运大为，等.中国煤炭工业医学杂志,2012,15(05):772-773.</a:t>
            </a:r>
            <a:endParaRPr lang="zh-CN" altLang="en-US" sz="900">
              <a:latin typeface="Times New Roman" panose="02020603050405020304" charset="0"/>
              <a:ea typeface="微软雅黑" panose="020B0503020204020204" charset="-122"/>
              <a:cs typeface="Times New Roman" panose="02020603050405020304" charset="0"/>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文本框 3"/>
          <p:cNvSpPr txBox="1"/>
          <p:nvPr/>
        </p:nvSpPr>
        <p:spPr>
          <a:xfrm>
            <a:off x="5361623" y="161290"/>
            <a:ext cx="1743075" cy="644525"/>
          </a:xfrm>
          <a:prstGeom prst="rect">
            <a:avLst/>
          </a:prstGeom>
          <a:noFill/>
          <a:ln w="9525">
            <a:noFill/>
          </a:ln>
        </p:spPr>
        <p:txBody>
          <a:bodyPr wrap="square" anchor="t" anchorCtr="0">
            <a:spAutoFit/>
          </a:bodyPr>
          <a:p>
            <a:pPr>
              <a:buSzTx/>
            </a:pPr>
            <a:r>
              <a:rPr lang="zh-CN" altLang="en-US" sz="3600" b="1">
                <a:latin typeface="微软雅黑" panose="020B0503020204020204" charset="-122"/>
                <a:ea typeface="微软雅黑" panose="020B0503020204020204" charset="-122"/>
              </a:rPr>
              <a:t>安全性</a:t>
            </a:r>
            <a:endParaRPr lang="zh-CN" altLang="en-US" sz="3600" b="1">
              <a:latin typeface="微软雅黑" panose="020B0503020204020204" charset="-122"/>
              <a:ea typeface="微软雅黑" panose="020B0503020204020204" charset="-122"/>
            </a:endParaRPr>
          </a:p>
        </p:txBody>
      </p:sp>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69215" y="6597650"/>
            <a:ext cx="11965940" cy="229870"/>
          </a:xfrm>
          <a:prstGeom prst="rect">
            <a:avLst/>
          </a:prstGeom>
          <a:noFill/>
        </p:spPr>
        <p:txBody>
          <a:bodyPr wrap="square" rtlCol="0" anchor="t">
            <a:spAutoFit/>
          </a:bodyPr>
          <a:p>
            <a:r>
              <a:rPr lang="en-US" altLang="zh-CN" sz="900">
                <a:latin typeface="Times New Roman" panose="02020603050405020304" charset="0"/>
                <a:ea typeface="微软雅黑" panose="020B0503020204020204" charset="-122"/>
                <a:cs typeface="Times New Roman" panose="02020603050405020304" charset="0"/>
              </a:rPr>
              <a:t>[1] </a:t>
            </a:r>
            <a:r>
              <a:rPr lang="zh-CN" altLang="en-US" sz="900">
                <a:latin typeface="Times New Roman" panose="02020603050405020304" charset="0"/>
                <a:ea typeface="微软雅黑" panose="020B0503020204020204" charset="-122"/>
                <a:cs typeface="Times New Roman" panose="02020603050405020304" charset="0"/>
              </a:rPr>
              <a:t>对乙酰氨基酚甘露醇注射液说明书</a:t>
            </a:r>
            <a:r>
              <a:rPr lang="en-US" altLang="zh-CN" sz="900">
                <a:latin typeface="Times New Roman" panose="02020603050405020304" charset="0"/>
                <a:ea typeface="微软雅黑" panose="020B0503020204020204" charset="-122"/>
                <a:cs typeface="Times New Roman" panose="02020603050405020304" charset="0"/>
              </a:rPr>
              <a:t>     [2]</a:t>
            </a:r>
            <a:r>
              <a:rPr lang="zh-CN" altLang="en-US" sz="900">
                <a:latin typeface="Times New Roman" panose="02020603050405020304" charset="0"/>
                <a:ea typeface="微软雅黑" panose="020B0503020204020204" charset="-122"/>
                <a:cs typeface="Times New Roman" panose="02020603050405020304" charset="0"/>
              </a:rPr>
              <a:t>注射用赖氨匹林说明书</a:t>
            </a:r>
            <a:r>
              <a:rPr lang="en-US" altLang="zh-CN" sz="900">
                <a:latin typeface="Times New Roman" panose="02020603050405020304" charset="0"/>
                <a:ea typeface="微软雅黑" panose="020B0503020204020204" charset="-122"/>
                <a:cs typeface="Times New Roman" panose="02020603050405020304" charset="0"/>
              </a:rPr>
              <a:t>     </a:t>
            </a:r>
            <a:r>
              <a:rPr lang="zh-CN" altLang="en-US" sz="900">
                <a:latin typeface="Times New Roman" panose="02020603050405020304" charset="0"/>
                <a:ea typeface="微软雅黑" panose="020B0503020204020204" charset="-122"/>
                <a:cs typeface="Times New Roman" panose="02020603050405020304" charset="0"/>
                <a:sym typeface="+mn-ea"/>
              </a:rPr>
              <a:t>[</a:t>
            </a:r>
            <a:r>
              <a:rPr lang="en-US" altLang="zh-CN" sz="900">
                <a:latin typeface="Times New Roman" panose="02020603050405020304" charset="0"/>
                <a:ea typeface="微软雅黑" panose="020B0503020204020204" charset="-122"/>
                <a:cs typeface="Times New Roman" panose="02020603050405020304" charset="0"/>
                <a:sym typeface="+mn-ea"/>
              </a:rPr>
              <a:t>3</a:t>
            </a:r>
            <a:r>
              <a:rPr lang="zh-CN" altLang="en-US" sz="900">
                <a:latin typeface="Times New Roman" panose="02020603050405020304" charset="0"/>
                <a:ea typeface="微软雅黑" panose="020B0503020204020204" charset="-122"/>
                <a:cs typeface="Times New Roman" panose="02020603050405020304" charset="0"/>
                <a:sym typeface="+mn-ea"/>
              </a:rPr>
              <a:t>]王涛,刘松东,王丹.中国药物警戒,2019,16(05):281-284</a:t>
            </a:r>
            <a:r>
              <a:rPr lang="en-US" altLang="zh-CN" sz="900">
                <a:latin typeface="Times New Roman" panose="02020603050405020304" charset="0"/>
                <a:ea typeface="微软雅黑" panose="020B0503020204020204" charset="-122"/>
                <a:cs typeface="Times New Roman" panose="02020603050405020304" charset="0"/>
                <a:sym typeface="+mn-ea"/>
              </a:rPr>
              <a:t>       [4]</a:t>
            </a:r>
            <a:r>
              <a:rPr lang="zh-CN" altLang="en-US" sz="900">
                <a:latin typeface="Times New Roman" panose="02020603050405020304" charset="0"/>
                <a:ea typeface="微软雅黑" panose="020B0503020204020204" charset="-122"/>
                <a:cs typeface="Times New Roman" panose="02020603050405020304" charset="0"/>
                <a:sym typeface="+mn-ea"/>
              </a:rPr>
              <a:t>宋元林.国外医学：呼吸系统分册, 2015(1).</a:t>
            </a:r>
            <a:r>
              <a:rPr lang="en-US" altLang="zh-CN" sz="900">
                <a:latin typeface="Times New Roman" panose="02020603050405020304" charset="0"/>
                <a:ea typeface="微软雅黑" panose="020B0503020204020204" charset="-122"/>
                <a:cs typeface="Times New Roman" panose="02020603050405020304" charset="0"/>
                <a:sym typeface="+mn-ea"/>
              </a:rPr>
              <a:t>[5] </a:t>
            </a:r>
            <a:r>
              <a:rPr lang="zh-CN" altLang="en-US" sz="900">
                <a:latin typeface="Times New Roman" panose="02020603050405020304" charset="0"/>
                <a:ea typeface="微软雅黑" panose="020B0503020204020204" charset="-122"/>
                <a:cs typeface="Times New Roman" panose="02020603050405020304" charset="0"/>
                <a:sym typeface="+mn-ea"/>
              </a:rPr>
              <a:t>Kett DH,  </a:t>
            </a:r>
            <a:r>
              <a:rPr lang="en-US" altLang="zh-CN" sz="900">
                <a:latin typeface="Times New Roman" panose="02020603050405020304" charset="0"/>
                <a:ea typeface="微软雅黑" panose="020B0503020204020204" charset="-122"/>
                <a:cs typeface="Times New Roman" panose="02020603050405020304" charset="0"/>
                <a:sym typeface="+mn-ea"/>
              </a:rPr>
              <a:t>et al</a:t>
            </a:r>
            <a:r>
              <a:rPr lang="zh-CN" altLang="en-US" sz="900">
                <a:latin typeface="Times New Roman" panose="02020603050405020304" charset="0"/>
                <a:ea typeface="微软雅黑" panose="020B0503020204020204" charset="-122"/>
                <a:cs typeface="Times New Roman" panose="02020603050405020304" charset="0"/>
                <a:sym typeface="+mn-ea"/>
              </a:rPr>
              <a:t>. Clin Pharmacol Ther. 2011 Jul;90(1):32-9. .</a:t>
            </a:r>
            <a:endParaRPr lang="zh-CN" altLang="en-US" sz="900">
              <a:latin typeface="Times New Roman" panose="02020603050405020304" charset="0"/>
              <a:ea typeface="微软雅黑" panose="020B0503020204020204" charset="-122"/>
              <a:cs typeface="Times New Roman" panose="02020603050405020304" charset="0"/>
              <a:sym typeface="+mn-ea"/>
            </a:endParaRPr>
          </a:p>
        </p:txBody>
      </p:sp>
      <p:graphicFrame>
        <p:nvGraphicFramePr>
          <p:cNvPr id="3" name="表格 2"/>
          <p:cNvGraphicFramePr/>
          <p:nvPr>
            <p:custDataLst>
              <p:tags r:id="rId1"/>
            </p:custDataLst>
          </p:nvPr>
        </p:nvGraphicFramePr>
        <p:xfrm>
          <a:off x="248285" y="818515"/>
          <a:ext cx="11814175" cy="5283200"/>
        </p:xfrm>
        <a:graphic>
          <a:graphicData uri="http://schemas.openxmlformats.org/drawingml/2006/table">
            <a:tbl>
              <a:tblPr firstRow="1" firstCol="1" bandRow="1">
                <a:tableStyleId>{ECFEDF45-012C-4A8A-948D-6BDA6E554DCE}</a:tableStyleId>
              </a:tblPr>
              <a:tblGrid>
                <a:gridCol w="1377315"/>
                <a:gridCol w="3587750"/>
                <a:gridCol w="6849110"/>
              </a:tblGrid>
              <a:tr h="365760">
                <a:tc>
                  <a:txBody>
                    <a:bodyPr/>
                    <a:p>
                      <a:pPr>
                        <a:buNone/>
                      </a:pPr>
                      <a:endParaRPr lang="zh-CN" altLang="en-US">
                        <a:latin typeface="Times New Roman" panose="02020603050405020304" charset="0"/>
                        <a:ea typeface="微软雅黑" panose="020B0503020204020204" charset="-122"/>
                        <a:cs typeface="Times New Roman" panose="02020603050405020304" charset="0"/>
                      </a:endParaRPr>
                    </a:p>
                  </a:txBody>
                  <a:tcPr>
                    <a:solidFill>
                      <a:srgbClr val="00B0F0"/>
                    </a:solidFill>
                  </a:tcPr>
                </a:tc>
                <a:tc>
                  <a:txBody>
                    <a:bodyPr/>
                    <a:p>
                      <a:pPr algn="ctr">
                        <a:buNone/>
                      </a:pPr>
                      <a:r>
                        <a:rPr lang="zh-CN" altLang="en-US" b="1">
                          <a:solidFill>
                            <a:schemeClr val="bg1"/>
                          </a:solidFill>
                          <a:latin typeface="Times New Roman" panose="02020603050405020304" charset="0"/>
                          <a:ea typeface="微软雅黑" panose="020B0503020204020204" charset="-122"/>
                        </a:rPr>
                        <a:t>对乙酰氨基酚甘露醇注射液</a:t>
                      </a:r>
                      <a:endParaRPr lang="zh-CN" altLang="en-US" b="1">
                        <a:solidFill>
                          <a:schemeClr val="bg1"/>
                        </a:solidFill>
                        <a:latin typeface="Times New Roman" panose="02020603050405020304" charset="0"/>
                        <a:ea typeface="微软雅黑" panose="020B0503020204020204" charset="-122"/>
                      </a:endParaRPr>
                    </a:p>
                  </a:txBody>
                  <a:tcPr anchor="ctr" anchorCtr="0">
                    <a:solidFill>
                      <a:srgbClr val="00B0F0"/>
                    </a:solidFill>
                  </a:tcPr>
                </a:tc>
                <a:tc>
                  <a:txBody>
                    <a:bodyPr/>
                    <a:p>
                      <a:pPr algn="ctr">
                        <a:buNone/>
                      </a:pPr>
                      <a:r>
                        <a:rPr lang="zh-CN" altLang="en-US" b="1">
                          <a:solidFill>
                            <a:schemeClr val="bg1"/>
                          </a:solidFill>
                          <a:latin typeface="Times New Roman" panose="02020603050405020304" charset="0"/>
                          <a:ea typeface="微软雅黑" panose="020B0503020204020204" charset="-122"/>
                        </a:rPr>
                        <a:t>注射用赖氨匹林</a:t>
                      </a:r>
                      <a:endParaRPr lang="zh-CN" altLang="en-US" b="1">
                        <a:solidFill>
                          <a:schemeClr val="bg1"/>
                        </a:solidFill>
                        <a:latin typeface="Times New Roman" panose="02020603050405020304" charset="0"/>
                        <a:ea typeface="微软雅黑" panose="020B0503020204020204" charset="-122"/>
                      </a:endParaRPr>
                    </a:p>
                  </a:txBody>
                  <a:tcPr anchor="ctr" anchorCtr="0">
                    <a:solidFill>
                      <a:srgbClr val="00B0F0"/>
                    </a:solidFill>
                  </a:tcPr>
                </a:tc>
              </a:tr>
              <a:tr h="741680">
                <a:tc>
                  <a:txBody>
                    <a:bodyPr/>
                    <a:p>
                      <a:pPr>
                        <a:lnSpc>
                          <a:spcPts val="2560"/>
                        </a:lnSpc>
                        <a:buNone/>
                      </a:pPr>
                      <a:r>
                        <a:rPr lang="zh-CN" altLang="en-US" b="1">
                          <a:latin typeface="Times New Roman" panose="02020603050405020304" charset="0"/>
                          <a:ea typeface="微软雅黑" panose="020B0503020204020204" charset="-122"/>
                        </a:rPr>
                        <a:t>说明书内警告语</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a:latin typeface="Times New Roman" panose="02020603050405020304" charset="0"/>
                          <a:ea typeface="微软雅黑" panose="020B0503020204020204" charset="-122"/>
                        </a:rPr>
                        <a:t>错误用药的风险和肝毒性</a:t>
                      </a:r>
                      <a:r>
                        <a:rPr lang="en-US" altLang="zh-CN" baseline="30000">
                          <a:latin typeface="Times New Roman" panose="02020603050405020304" charset="0"/>
                          <a:ea typeface="微软雅黑" panose="020B0503020204020204" charset="-122"/>
                        </a:rPr>
                        <a:t>[1]</a:t>
                      </a:r>
                      <a:endParaRPr lang="en-US" altLang="zh-CN" baseline="30000">
                        <a:latin typeface="Times New Roman" panose="02020603050405020304" charset="0"/>
                        <a:ea typeface="微软雅黑" panose="020B0503020204020204" charset="-122"/>
                      </a:endParaRPr>
                    </a:p>
                  </a:txBody>
                  <a:tcPr/>
                </a:tc>
                <a:tc>
                  <a:txBody>
                    <a:bodyPr/>
                    <a:p>
                      <a:pPr>
                        <a:lnSpc>
                          <a:spcPts val="2560"/>
                        </a:lnSpc>
                        <a:buNone/>
                      </a:pPr>
                      <a:r>
                        <a:rPr>
                          <a:latin typeface="Times New Roman" panose="02020603050405020304" charset="0"/>
                          <a:ea typeface="微软雅黑" panose="020B0503020204020204" charset="-122"/>
                          <a:cs typeface="Times New Roman" panose="02020603050405020304" charset="0"/>
                        </a:rPr>
                        <a:t>本品可导致过敏性休克、严重皮肤损害等不良反应，如果出现皮疹、瘙痒、呼吸困难，哮喘等症状或体征，应立即停药并及时治疗</a:t>
                      </a:r>
                      <a:r>
                        <a:rPr lang="en-US" baseline="30000">
                          <a:latin typeface="Times New Roman" panose="02020603050405020304" charset="0"/>
                          <a:ea typeface="微软雅黑" panose="020B0503020204020204" charset="-122"/>
                          <a:cs typeface="Times New Roman" panose="02020603050405020304" charset="0"/>
                        </a:rPr>
                        <a:t>[2]</a:t>
                      </a:r>
                      <a:r>
                        <a:rPr>
                          <a:latin typeface="Times New Roman" panose="02020603050405020304" charset="0"/>
                          <a:ea typeface="微软雅黑" panose="020B0503020204020204" charset="-122"/>
                          <a:cs typeface="Times New Roman" panose="02020603050405020304" charset="0"/>
                        </a:rPr>
                        <a:t>。</a:t>
                      </a:r>
                      <a:endParaRPr lang="zh-CN" altLang="en-US">
                        <a:latin typeface="Times New Roman" panose="02020603050405020304" charset="0"/>
                        <a:ea typeface="微软雅黑" panose="020B0503020204020204" charset="-122"/>
                        <a:cs typeface="Times New Roman" panose="02020603050405020304" charset="0"/>
                      </a:endParaRPr>
                    </a:p>
                  </a:txBody>
                  <a:tcPr/>
                </a:tc>
              </a:tr>
              <a:tr h="2042160">
                <a:tc>
                  <a:txBody>
                    <a:bodyPr/>
                    <a:p>
                      <a:pPr>
                        <a:lnSpc>
                          <a:spcPts val="2560"/>
                        </a:lnSpc>
                        <a:buNone/>
                      </a:pPr>
                      <a:r>
                        <a:rPr lang="zh-CN" altLang="en-US" b="1">
                          <a:latin typeface="Times New Roman" panose="02020603050405020304" charset="0"/>
                          <a:ea typeface="微软雅黑" panose="020B0503020204020204" charset="-122"/>
                        </a:rPr>
                        <a:t>禁忌症</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sz="1800">
                          <a:latin typeface="Times New Roman" panose="02020603050405020304" charset="0"/>
                          <a:ea typeface="微软雅黑" panose="020B0503020204020204" charset="-122"/>
                          <a:cs typeface="Times New Roman" panose="02020603050405020304" charset="0"/>
                        </a:rPr>
                        <a:t>严重肝功能损害或重度活动性肝病患者</a:t>
                      </a:r>
                      <a:r>
                        <a:rPr lang="en-US" altLang="zh-CN" sz="1800" baseline="30000">
                          <a:latin typeface="Times New Roman" panose="02020603050405020304" charset="0"/>
                          <a:ea typeface="微软雅黑" panose="020B0503020204020204" charset="-122"/>
                          <a:cs typeface="Times New Roman" panose="02020603050405020304" charset="0"/>
                        </a:rPr>
                        <a:t>[1]</a:t>
                      </a:r>
                      <a:endParaRPr lang="en-US" altLang="zh-CN" sz="1800" baseline="30000">
                        <a:latin typeface="Times New Roman" panose="02020603050405020304" charset="0"/>
                        <a:ea typeface="微软雅黑" panose="020B0503020204020204" charset="-122"/>
                        <a:cs typeface="Times New Roman" panose="02020603050405020304" charset="0"/>
                      </a:endParaRPr>
                    </a:p>
                  </a:txBody>
                  <a:tcPr/>
                </a:tc>
                <a:tc>
                  <a:txBody>
                    <a:bodyPr/>
                    <a:p>
                      <a:pPr>
                        <a:lnSpc>
                          <a:spcPts val="2560"/>
                        </a:lnSpc>
                        <a:buNone/>
                      </a:pPr>
                      <a:r>
                        <a:rPr lang="zh-CN" altLang="en-US" sz="1800">
                          <a:latin typeface="Times New Roman" panose="02020603050405020304" charset="0"/>
                          <a:ea typeface="微软雅黑" panose="020B0503020204020204" charset="-122"/>
                          <a:cs typeface="Times New Roman" panose="02020603050405020304" charset="0"/>
                          <a:sym typeface="+mn-ea"/>
                        </a:rPr>
                        <a:t>①服用阿司匹林或其他非甾体类抗炎药后诱发哮喘、荨麻疹或过敏反应的患者。②冠状动脉搭桥手术(CABG)围手术期疼痛的治疗。③有应用非甾体抗炎药后发生胃肠道出血或穿孔病史的患者禁忌。④有活动性消化道溃疡/出血，或者既往曾复发溃疡/出血的患者禁忌。⑤重度心力衰竭患者禁忌。⑥血友病或血小板减少症患者禁忌。⑦妊娠期妇女禁用。⑧3个月以下婴儿禁用</a:t>
                      </a:r>
                      <a:r>
                        <a:rPr lang="en-US" sz="1800" baseline="30000">
                          <a:latin typeface="Times New Roman" panose="02020603050405020304" charset="0"/>
                          <a:ea typeface="微软雅黑" panose="020B0503020204020204" charset="-122"/>
                          <a:cs typeface="Times New Roman" panose="02020603050405020304" charset="0"/>
                          <a:sym typeface="+mn-ea"/>
                        </a:rPr>
                        <a:t>[2]</a:t>
                      </a:r>
                      <a:r>
                        <a:rPr lang="zh-CN" altLang="en-US" sz="1800">
                          <a:latin typeface="Times New Roman" panose="02020603050405020304" charset="0"/>
                          <a:ea typeface="微软雅黑" panose="020B0503020204020204" charset="-122"/>
                          <a:cs typeface="Times New Roman" panose="02020603050405020304" charset="0"/>
                          <a:sym typeface="+mn-ea"/>
                        </a:rPr>
                        <a:t>。</a:t>
                      </a:r>
                      <a:endParaRPr lang="zh-CN" altLang="en-US">
                        <a:latin typeface="Times New Roman" panose="02020603050405020304" charset="0"/>
                        <a:ea typeface="微软雅黑" panose="020B0503020204020204" charset="-122"/>
                      </a:endParaRPr>
                    </a:p>
                  </a:txBody>
                  <a:tcPr/>
                </a:tc>
              </a:tr>
              <a:tr h="741680">
                <a:tc>
                  <a:txBody>
                    <a:bodyPr/>
                    <a:p>
                      <a:pPr>
                        <a:lnSpc>
                          <a:spcPts val="2560"/>
                        </a:lnSpc>
                        <a:buNone/>
                      </a:pPr>
                      <a:r>
                        <a:rPr lang="zh-CN" altLang="en-US" b="1">
                          <a:latin typeface="Times New Roman" panose="02020603050405020304" charset="0"/>
                          <a:ea typeface="微软雅黑" panose="020B0503020204020204" charset="-122"/>
                        </a:rPr>
                        <a:t>说明书内不良反应</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sz="1800">
                          <a:latin typeface="Times New Roman" panose="02020603050405020304" charset="0"/>
                          <a:ea typeface="微软雅黑" panose="020B0503020204020204" charset="-122"/>
                          <a:cs typeface="Times New Roman" panose="02020603050405020304" charset="0"/>
                        </a:rPr>
                        <a:t>发生率</a:t>
                      </a:r>
                      <a:r>
                        <a:rPr lang="en-US" altLang="zh-CN" sz="1800">
                          <a:latin typeface="Times New Roman" panose="02020603050405020304" charset="0"/>
                          <a:ea typeface="微软雅黑" panose="020B0503020204020204" charset="-122"/>
                          <a:cs typeface="Times New Roman" panose="02020603050405020304" charset="0"/>
                        </a:rPr>
                        <a:t>≥3%</a:t>
                      </a:r>
                      <a:r>
                        <a:rPr lang="zh-CN" altLang="en-US" sz="1800">
                          <a:latin typeface="Times New Roman" panose="02020603050405020304" charset="0"/>
                          <a:ea typeface="微软雅黑" panose="020B0503020204020204" charset="-122"/>
                          <a:cs typeface="Times New Roman" panose="02020603050405020304" charset="0"/>
                        </a:rPr>
                        <a:t>的不良反应包括恶心、呕吐、头痛、失眠</a:t>
                      </a:r>
                      <a:r>
                        <a:rPr lang="en-US" altLang="zh-CN" sz="1800" baseline="30000">
                          <a:latin typeface="Times New Roman" panose="02020603050405020304" charset="0"/>
                          <a:ea typeface="微软雅黑" panose="020B0503020204020204" charset="-122"/>
                          <a:cs typeface="Times New Roman" panose="02020603050405020304" charset="0"/>
                        </a:rPr>
                        <a:t>[1]</a:t>
                      </a:r>
                      <a:endParaRPr lang="en-US" altLang="zh-CN" sz="1800" baseline="30000">
                        <a:latin typeface="Times New Roman" panose="02020603050405020304" charset="0"/>
                        <a:ea typeface="微软雅黑" panose="020B0503020204020204" charset="-122"/>
                        <a:cs typeface="Times New Roman" panose="02020603050405020304" charset="0"/>
                      </a:endParaRPr>
                    </a:p>
                  </a:txBody>
                  <a:tcPr/>
                </a:tc>
                <a:tc>
                  <a:txBody>
                    <a:bodyPr/>
                    <a:p>
                      <a:pPr>
                        <a:lnSpc>
                          <a:spcPts val="2560"/>
                        </a:lnSpc>
                        <a:buNone/>
                      </a:pPr>
                      <a:r>
                        <a:rPr lang="zh-CN" altLang="en-US">
                          <a:latin typeface="Times New Roman" panose="02020603050405020304" charset="0"/>
                          <a:ea typeface="微软雅黑" panose="020B0503020204020204" charset="-122"/>
                        </a:rPr>
                        <a:t>消化道出血、消化性溃疡、出血倾向、转氨酶升高、肝细胞坏死及肾脏损害、水杨酸反应、过敏反应</a:t>
                      </a:r>
                      <a:r>
                        <a:rPr lang="en-US" sz="1800" baseline="30000">
                          <a:latin typeface="Times New Roman" panose="02020603050405020304" charset="0"/>
                          <a:ea typeface="微软雅黑" panose="020B0503020204020204" charset="-122"/>
                          <a:cs typeface="Times New Roman" panose="02020603050405020304" charset="0"/>
                          <a:sym typeface="+mn-ea"/>
                        </a:rPr>
                        <a:t>[2]</a:t>
                      </a:r>
                      <a:r>
                        <a:rPr lang="zh-CN" altLang="en-US">
                          <a:latin typeface="Times New Roman" panose="02020603050405020304" charset="0"/>
                          <a:ea typeface="微软雅黑" panose="020B0503020204020204" charset="-122"/>
                        </a:rPr>
                        <a:t>。</a:t>
                      </a:r>
                      <a:endParaRPr lang="zh-CN" altLang="en-US">
                        <a:latin typeface="Times New Roman" panose="02020603050405020304" charset="0"/>
                        <a:ea typeface="微软雅黑" panose="020B0503020204020204" charset="-122"/>
                      </a:endParaRPr>
                    </a:p>
                  </a:txBody>
                  <a:tcPr/>
                </a:tc>
              </a:tr>
              <a:tr h="1391920">
                <a:tc>
                  <a:txBody>
                    <a:bodyPr/>
                    <a:p>
                      <a:pPr>
                        <a:lnSpc>
                          <a:spcPts val="2560"/>
                        </a:lnSpc>
                        <a:buNone/>
                      </a:pPr>
                      <a:r>
                        <a:rPr lang="zh-CN" altLang="en-US" b="1">
                          <a:latin typeface="Times New Roman" panose="02020603050405020304" charset="0"/>
                          <a:ea typeface="微软雅黑" panose="020B0503020204020204" charset="-122"/>
                        </a:rPr>
                        <a:t>文献报道不良反应发生情况</a:t>
                      </a:r>
                      <a:endParaRPr lang="zh-CN" altLang="en-US" b="1">
                        <a:latin typeface="Times New Roman" panose="02020603050405020304" charset="0"/>
                        <a:ea typeface="微软雅黑" panose="020B0503020204020204" charset="-122"/>
                      </a:endParaRPr>
                    </a:p>
                  </a:txBody>
                  <a:tcPr/>
                </a:tc>
                <a:tc>
                  <a:txBody>
                    <a:bodyPr/>
                    <a:p>
                      <a:pPr>
                        <a:lnSpc>
                          <a:spcPts val="2560"/>
                        </a:lnSpc>
                        <a:buNone/>
                      </a:pPr>
                      <a:r>
                        <a:rPr lang="zh-CN" altLang="en-US" sz="1800" b="1">
                          <a:solidFill>
                            <a:srgbClr val="FF0000"/>
                          </a:solidFill>
                          <a:latin typeface="Times New Roman" panose="02020603050405020304" charset="0"/>
                          <a:ea typeface="微软雅黑" panose="020B0503020204020204" charset="-122"/>
                          <a:cs typeface="Times New Roman" panose="02020603050405020304" charset="0"/>
                        </a:rPr>
                        <a:t>对乙酰氨基酚对孕妇是最安全的退热药</a:t>
                      </a:r>
                      <a:r>
                        <a:rPr lang="zh-CN" altLang="en-US" sz="1800">
                          <a:latin typeface="Times New Roman" panose="02020603050405020304" charset="0"/>
                          <a:ea typeface="微软雅黑" panose="020B0503020204020204" charset="-122"/>
                          <a:cs typeface="Times New Roman" panose="02020603050405020304" charset="0"/>
                        </a:rPr>
                        <a:t>(FDA 推荐 B类用药)</a:t>
                      </a:r>
                      <a:r>
                        <a:rPr lang="en-US" altLang="zh-CN" sz="1800" baseline="30000">
                          <a:latin typeface="Times New Roman" panose="02020603050405020304" charset="0"/>
                          <a:ea typeface="微软雅黑" panose="020B0503020204020204" charset="-122"/>
                          <a:cs typeface="Times New Roman" panose="02020603050405020304" charset="0"/>
                        </a:rPr>
                        <a:t>[4]</a:t>
                      </a:r>
                      <a:r>
                        <a:rPr lang="zh-CN" altLang="en-US" sz="1800">
                          <a:latin typeface="Times New Roman" panose="02020603050405020304" charset="0"/>
                          <a:ea typeface="微软雅黑" panose="020B0503020204020204" charset="-122"/>
                          <a:cs typeface="Times New Roman" panose="02020603050405020304" charset="0"/>
                        </a:rPr>
                        <a:t>。</a:t>
                      </a:r>
                      <a:endParaRPr lang="zh-CN" altLang="en-US" sz="1800">
                        <a:latin typeface="Times New Roman" panose="02020603050405020304" charset="0"/>
                        <a:ea typeface="微软雅黑" panose="020B0503020204020204" charset="-122"/>
                        <a:cs typeface="Times New Roman" panose="02020603050405020304" charset="0"/>
                      </a:endParaRPr>
                    </a:p>
                    <a:p>
                      <a:pPr>
                        <a:lnSpc>
                          <a:spcPts val="2560"/>
                        </a:lnSpc>
                        <a:buNone/>
                      </a:pPr>
                      <a:r>
                        <a:rPr lang="zh-CN" altLang="en-US" sz="1800">
                          <a:latin typeface="Times New Roman" panose="02020603050405020304" charset="0"/>
                          <a:ea typeface="微软雅黑" panose="020B0503020204020204" charset="-122"/>
                          <a:cs typeface="Times New Roman" panose="02020603050405020304" charset="0"/>
                        </a:rPr>
                        <a:t>随机对照研究</a:t>
                      </a:r>
                      <a:r>
                        <a:rPr lang="en-US" altLang="zh-CN" sz="1800" baseline="30000">
                          <a:latin typeface="Times New Roman" panose="02020603050405020304" charset="0"/>
                          <a:ea typeface="微软雅黑" panose="020B0503020204020204" charset="-122"/>
                          <a:cs typeface="Times New Roman" panose="02020603050405020304" charset="0"/>
                        </a:rPr>
                        <a:t>[5]</a:t>
                      </a:r>
                      <a:r>
                        <a:rPr lang="zh-CN" altLang="en-US" sz="1800">
                          <a:latin typeface="Times New Roman" panose="02020603050405020304" charset="0"/>
                          <a:ea typeface="微软雅黑" panose="020B0503020204020204" charset="-122"/>
                          <a:cs typeface="Times New Roman" panose="02020603050405020304" charset="0"/>
                        </a:rPr>
                        <a:t>表明</a:t>
                      </a:r>
                      <a:r>
                        <a:rPr lang="zh-CN" altLang="en-US" sz="1800" b="1">
                          <a:solidFill>
                            <a:srgbClr val="FF0000"/>
                          </a:solidFill>
                          <a:latin typeface="Times New Roman" panose="02020603050405020304" charset="0"/>
                          <a:ea typeface="微软雅黑" panose="020B0503020204020204" charset="-122"/>
                          <a:cs typeface="Times New Roman" panose="02020603050405020304" charset="0"/>
                        </a:rPr>
                        <a:t>对乙酰氨基酚与安慰剂不良反应发生率无差异</a:t>
                      </a:r>
                      <a:r>
                        <a:rPr lang="zh-CN" altLang="en-US" sz="1800">
                          <a:latin typeface="Times New Roman" panose="02020603050405020304" charset="0"/>
                          <a:ea typeface="微软雅黑" panose="020B0503020204020204" charset="-122"/>
                          <a:cs typeface="Times New Roman" panose="02020603050405020304" charset="0"/>
                        </a:rPr>
                        <a:t>。</a:t>
                      </a:r>
                      <a:endParaRPr lang="zh-CN" altLang="en-US" sz="1800">
                        <a:latin typeface="Times New Roman" panose="02020603050405020304" charset="0"/>
                        <a:ea typeface="微软雅黑" panose="020B0503020204020204" charset="-122"/>
                        <a:cs typeface="Times New Roman" panose="02020603050405020304" charset="0"/>
                      </a:endParaRPr>
                    </a:p>
                  </a:txBody>
                  <a:tcPr/>
                </a:tc>
                <a:tc>
                  <a:txBody>
                    <a:bodyPr/>
                    <a:p>
                      <a:pPr>
                        <a:lnSpc>
                          <a:spcPts val="2560"/>
                        </a:lnSpc>
                        <a:buNone/>
                      </a:pPr>
                      <a:r>
                        <a:rPr lang="zh-CN" altLang="en-US">
                          <a:latin typeface="Times New Roman" panose="02020603050405020304" charset="0"/>
                          <a:ea typeface="微软雅黑" panose="020B0503020204020204" charset="-122"/>
                          <a:cs typeface="Times New Roman" panose="02020603050405020304" charset="0"/>
                        </a:rPr>
                        <a:t>WHO 及我国监测数据库和国内文献显示，</a:t>
                      </a:r>
                      <a:r>
                        <a:rPr lang="zh-CN" altLang="en-US" sz="1800" b="1">
                          <a:solidFill>
                            <a:srgbClr val="FF0000"/>
                          </a:solidFill>
                          <a:latin typeface="Times New Roman" panose="02020603050405020304" charset="0"/>
                          <a:ea typeface="微软雅黑" panose="020B0503020204020204" charset="-122"/>
                          <a:cs typeface="Times New Roman" panose="02020603050405020304" charset="0"/>
                          <a:sym typeface="+mn-ea"/>
                        </a:rPr>
                        <a:t>赖氨匹林</a:t>
                      </a:r>
                      <a:r>
                        <a:rPr lang="zh-CN" altLang="en-US" b="1">
                          <a:solidFill>
                            <a:srgbClr val="FF0000"/>
                          </a:solidFill>
                          <a:latin typeface="Times New Roman" panose="02020603050405020304" charset="0"/>
                          <a:ea typeface="微软雅黑" panose="020B0503020204020204" charset="-122"/>
                          <a:cs typeface="Times New Roman" panose="02020603050405020304" charset="0"/>
                        </a:rPr>
                        <a:t>过敏性休克、严重皮肤损害等严重不良反应</a:t>
                      </a:r>
                      <a:r>
                        <a:rPr lang="zh-CN" altLang="en-US">
                          <a:latin typeface="Times New Roman" panose="02020603050405020304" charset="0"/>
                          <a:ea typeface="微软雅黑" panose="020B0503020204020204" charset="-122"/>
                          <a:cs typeface="Times New Roman" panose="02020603050405020304" charset="0"/>
                        </a:rPr>
                        <a:t>较为突出。2004~2016 年，国家药品不良反应监测数据库共收到注射用赖氨匹林的不良反应报告 6 510 例，其中严重报告占 7.0%；死亡病例占严重报告的4.8%</a:t>
                      </a:r>
                      <a:r>
                        <a:rPr lang="en-US" sz="1800" baseline="30000">
                          <a:latin typeface="Times New Roman" panose="02020603050405020304" charset="0"/>
                          <a:ea typeface="微软雅黑" panose="020B0503020204020204" charset="-122"/>
                          <a:cs typeface="Times New Roman" panose="02020603050405020304" charset="0"/>
                          <a:sym typeface="+mn-ea"/>
                        </a:rPr>
                        <a:t>[3]</a:t>
                      </a:r>
                      <a:r>
                        <a:rPr lang="zh-CN" altLang="en-US">
                          <a:latin typeface="Times New Roman" panose="02020603050405020304" charset="0"/>
                          <a:ea typeface="微软雅黑" panose="020B0503020204020204" charset="-122"/>
                          <a:cs typeface="Times New Roman" panose="02020603050405020304" charset="0"/>
                        </a:rPr>
                        <a:t>。</a:t>
                      </a:r>
                      <a:endParaRPr lang="zh-CN" altLang="en-US">
                        <a:latin typeface="Times New Roman" panose="02020603050405020304" charset="0"/>
                        <a:ea typeface="微软雅黑" panose="020B0503020204020204" charset="-122"/>
                        <a:cs typeface="Times New Roman" panose="02020603050405020304" charset="0"/>
                      </a:endParaRPr>
                    </a:p>
                  </a:txBody>
                  <a:tcPr/>
                </a:tc>
              </a:tr>
            </a:tbl>
          </a:graphicData>
        </a:graphic>
      </p:graphicFrame>
      <p:sp>
        <p:nvSpPr>
          <p:cNvPr id="9" name="文本框 8"/>
          <p:cNvSpPr txBox="1"/>
          <p:nvPr/>
        </p:nvSpPr>
        <p:spPr>
          <a:xfrm>
            <a:off x="1055370" y="6186170"/>
            <a:ext cx="9438005" cy="398780"/>
          </a:xfrm>
          <a:prstGeom prst="rect">
            <a:avLst/>
          </a:prstGeom>
          <a:solidFill>
            <a:srgbClr val="FFFF00"/>
          </a:solidFill>
        </p:spPr>
        <p:txBody>
          <a:bodyPr wrap="square" rtlCol="0">
            <a:spAutoFit/>
          </a:bodyPr>
          <a:p>
            <a:pPr algn="ctr"/>
            <a:r>
              <a:rPr lang="zh-CN" altLang="en-US" sz="2000" b="1">
                <a:latin typeface="微软雅黑" panose="020B0503020204020204" charset="-122"/>
                <a:ea typeface="微软雅黑" panose="020B0503020204020204" charset="-122"/>
              </a:rPr>
              <a:t>与注射用赖氨匹林相比，对乙酰氨基酚甘露醇注射液安全性更高，适用人群更广泛</a:t>
            </a:r>
            <a:endParaRPr lang="zh-CN" altLang="en-US" sz="2000" b="1">
              <a:latin typeface="微软雅黑" panose="020B0503020204020204" charset="-122"/>
              <a:ea typeface="微软雅黑" panose="020B0503020204020204"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文本框 3"/>
          <p:cNvSpPr txBox="1"/>
          <p:nvPr/>
        </p:nvSpPr>
        <p:spPr>
          <a:xfrm>
            <a:off x="5231765" y="111125"/>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graphicFrame>
        <p:nvGraphicFramePr>
          <p:cNvPr id="5" name="表格 4"/>
          <p:cNvGraphicFramePr/>
          <p:nvPr>
            <p:custDataLst>
              <p:tags r:id="rId1"/>
            </p:custDataLst>
          </p:nvPr>
        </p:nvGraphicFramePr>
        <p:xfrm>
          <a:off x="335280" y="979805"/>
          <a:ext cx="11672570" cy="4312285"/>
        </p:xfrm>
        <a:graphic>
          <a:graphicData uri="http://schemas.openxmlformats.org/drawingml/2006/table">
            <a:tbl>
              <a:tblPr firstRow="1" bandRow="1">
                <a:tableStyleId>{5C22544A-7EE6-4342-B048-85BDC9FD1C3A}</a:tableStyleId>
              </a:tblPr>
              <a:tblGrid>
                <a:gridCol w="2674620"/>
                <a:gridCol w="711200"/>
                <a:gridCol w="1462405"/>
                <a:gridCol w="1583055"/>
                <a:gridCol w="929005"/>
                <a:gridCol w="633730"/>
                <a:gridCol w="3678555"/>
              </a:tblGrid>
              <a:tr h="1048385">
                <a:tc>
                  <a:txBody>
                    <a:bodyPr/>
                    <a:p>
                      <a:pPr algn="ctr">
                        <a:buNone/>
                      </a:pPr>
                      <a:r>
                        <a:rPr lang="zh-CN" sz="1600" b="1">
                          <a:solidFill>
                            <a:schemeClr val="bg1"/>
                          </a:solidFill>
                          <a:latin typeface="Times New Roman" panose="02020603050405020304" charset="0"/>
                          <a:ea typeface="微软雅黑" panose="020B0503020204020204" charset="-122"/>
                        </a:rPr>
                        <a:t>参考文献</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en-US" sz="1600" b="1">
                          <a:solidFill>
                            <a:schemeClr val="bg1"/>
                          </a:solidFill>
                          <a:latin typeface="Times New Roman" panose="02020603050405020304" charset="0"/>
                          <a:ea typeface="微软雅黑" panose="020B0503020204020204" charset="-122"/>
                          <a:cs typeface="Times New Roman" panose="02020603050405020304" charset="0"/>
                        </a:rPr>
                        <a:t>IF</a:t>
                      </a:r>
                      <a:endParaRPr lang="en-US" altLang="en-US" sz="16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cs typeface="Times New Roman" panose="02020603050405020304" charset="0"/>
                        </a:rPr>
                        <a:t>疾病</a:t>
                      </a:r>
                      <a:r>
                        <a:rPr lang="en-US" sz="1600" b="1">
                          <a:solidFill>
                            <a:schemeClr val="bg1"/>
                          </a:solidFill>
                          <a:latin typeface="Times New Roman" panose="02020603050405020304" charset="0"/>
                          <a:ea typeface="微软雅黑" panose="020B0503020204020204" charset="-122"/>
                          <a:cs typeface="Times New Roman" panose="02020603050405020304" charset="0"/>
                        </a:rPr>
                        <a:t>/人群</a:t>
                      </a:r>
                      <a:endParaRPr lang="en-US" altLang="en-US" sz="1600" b="1">
                        <a:solidFill>
                          <a:schemeClr val="bg1"/>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altLang="en-US" sz="1600" b="1">
                          <a:solidFill>
                            <a:schemeClr val="bg1"/>
                          </a:solidFill>
                          <a:latin typeface="Times New Roman" panose="02020603050405020304" charset="0"/>
                          <a:ea typeface="微软雅黑" panose="020B0503020204020204" charset="-122"/>
                        </a:rPr>
                        <a:t>研究类型</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rPr>
                        <a:t>对照品</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rPr>
                        <a:t>样本量</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c>
                  <a:txBody>
                    <a:bodyPr/>
                    <a:p>
                      <a:pPr algn="ctr">
                        <a:buNone/>
                      </a:pPr>
                      <a:r>
                        <a:rPr lang="zh-CN" sz="1600" b="1">
                          <a:solidFill>
                            <a:schemeClr val="bg1"/>
                          </a:solidFill>
                          <a:latin typeface="Times New Roman" panose="02020603050405020304" charset="0"/>
                          <a:ea typeface="微软雅黑" panose="020B0503020204020204" charset="-122"/>
                        </a:rPr>
                        <a:t>主要结果</a:t>
                      </a:r>
                      <a:endParaRPr lang="zh-CN" altLang="en-US" sz="1600" b="1">
                        <a:solidFill>
                          <a:schemeClr val="bg1"/>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solidFill>
                      <a:srgbClr val="00B0F0"/>
                    </a:solidFill>
                  </a:tcPr>
                </a:tc>
              </a:tr>
              <a:tr h="1631950">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Kett DH, et al. Clin Pharmacol Ther. 2011 Jul;90(1):32-9.</a:t>
                      </a:r>
                      <a:endParaRPr 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6.875</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cs typeface="Times New Roman" panose="02020603050405020304" charset="0"/>
                        </a:rPr>
                        <a:t>发热患者（平均年龄</a:t>
                      </a:r>
                      <a:r>
                        <a:rPr lang="en-US" altLang="zh-CN" sz="1800">
                          <a:solidFill>
                            <a:srgbClr val="000000"/>
                          </a:solidFill>
                          <a:latin typeface="Times New Roman" panose="02020603050405020304" charset="0"/>
                          <a:ea typeface="微软雅黑" panose="020B0503020204020204" charset="-122"/>
                          <a:cs typeface="Times New Roman" panose="02020603050405020304" charset="0"/>
                        </a:rPr>
                        <a:t>29.9</a:t>
                      </a: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岁</a:t>
                      </a:r>
                      <a:r>
                        <a:rPr lang="zh-CN" sz="1800">
                          <a:solidFill>
                            <a:srgbClr val="000000"/>
                          </a:solidFill>
                          <a:latin typeface="Times New Roman" panose="02020603050405020304" charset="0"/>
                          <a:ea typeface="微软雅黑" panose="020B0503020204020204" charset="-122"/>
                          <a:cs typeface="Times New Roman" panose="02020603050405020304" charset="0"/>
                        </a:rPr>
                        <a:t>）</a:t>
                      </a:r>
                      <a:endParaRPr lang="zh-CN"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随机、双盲、安慰剂对照研究 </a:t>
                      </a:r>
                      <a:endParaRPr lang="zh-CN"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rPr>
                        <a:t>安慰剂</a:t>
                      </a:r>
                      <a:endParaRPr lang="zh-CN" altLang="en-US" sz="18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60</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lnSpc>
                          <a:spcPts val="2460"/>
                        </a:lnSpc>
                        <a:buNone/>
                      </a:pPr>
                      <a:r>
                        <a:rPr lang="en-US" sz="1800" b="1">
                          <a:solidFill>
                            <a:srgbClr val="FF0000"/>
                          </a:solidFill>
                          <a:latin typeface="Times New Roman" panose="02020603050405020304" charset="0"/>
                          <a:ea typeface="微软雅黑" panose="020B0503020204020204" charset="-122"/>
                          <a:cs typeface="Times New Roman" panose="02020603050405020304" charset="0"/>
                        </a:rPr>
                        <a:t>静脉注射对乙酰氨基酚</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6小时温差</a:t>
                      </a:r>
                      <a:r>
                        <a:rPr lang="en-US" sz="1800">
                          <a:solidFill>
                            <a:srgbClr val="000000"/>
                          </a:solidFill>
                          <a:latin typeface="Times New Roman" panose="02020603050405020304" charset="0"/>
                          <a:ea typeface="微软雅黑" panose="020B0503020204020204" charset="-122"/>
                          <a:cs typeface="Times New Roman" panose="02020603050405020304" charset="0"/>
                        </a:rPr>
                        <a:t>优于安慰剂（-3.7</a:t>
                      </a:r>
                      <a:r>
                        <a:rPr lang="en-US" altLang="zh-CN" sz="18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800">
                          <a:solidFill>
                            <a:srgbClr val="000000"/>
                          </a:solidFill>
                          <a:latin typeface="Times New Roman" panose="02020603050405020304" charset="0"/>
                          <a:ea typeface="微软雅黑" panose="020B0503020204020204" charset="-122"/>
                          <a:cs typeface="Times New Roman" panose="02020603050405020304" charset="0"/>
                        </a:rPr>
                        <a:t> vs -0.7</a:t>
                      </a:r>
                      <a:r>
                        <a:rPr lang="en-US" altLang="zh-CN" sz="18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a:t>
                      </a:r>
                      <a:r>
                        <a:rPr lang="en-US" sz="1800">
                          <a:solidFill>
                            <a:srgbClr val="000000"/>
                          </a:solidFill>
                          <a:latin typeface="Times New Roman" panose="02020603050405020304" charset="0"/>
                          <a:ea typeface="微软雅黑" panose="020B0503020204020204" charset="-122"/>
                          <a:cs typeface="Times New Roman" panose="02020603050405020304" charset="0"/>
                        </a:rPr>
                        <a:t>P &lt; 0.001）</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r h="1631950">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Tsaganos T, et al. Br J Clin Pharmacol. 2017 Apr;83(4):742-750. </a:t>
                      </a:r>
                      <a:endParaRPr 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4.335</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cs typeface="Times New Roman" panose="02020603050405020304" charset="0"/>
                        </a:rPr>
                        <a:t>因感染而体温</a:t>
                      </a:r>
                      <a:r>
                        <a:rPr lang="en-US" sz="1800">
                          <a:solidFill>
                            <a:srgbClr val="000000"/>
                          </a:solidFill>
                          <a:latin typeface="Times New Roman" panose="02020603050405020304" charset="0"/>
                          <a:ea typeface="微软雅黑" panose="020B0503020204020204" charset="-122"/>
                          <a:cs typeface="Times New Roman" panose="02020603050405020304" charset="0"/>
                        </a:rPr>
                        <a:t>≥38.5°C的</a:t>
                      </a:r>
                      <a:r>
                        <a:rPr lang="zh-CN" altLang="en-US" sz="1800">
                          <a:solidFill>
                            <a:srgbClr val="000000"/>
                          </a:solidFill>
                          <a:latin typeface="Times New Roman" panose="02020603050405020304" charset="0"/>
                          <a:ea typeface="微软雅黑" panose="020B0503020204020204" charset="-122"/>
                          <a:cs typeface="Times New Roman" panose="02020603050405020304" charset="0"/>
                        </a:rPr>
                        <a:t>成人</a:t>
                      </a:r>
                      <a:r>
                        <a:rPr lang="en-US" sz="1800">
                          <a:solidFill>
                            <a:srgbClr val="000000"/>
                          </a:solidFill>
                          <a:latin typeface="Times New Roman" panose="02020603050405020304" charset="0"/>
                          <a:ea typeface="微软雅黑" panose="020B0503020204020204" charset="-122"/>
                          <a:cs typeface="Times New Roman" panose="02020603050405020304" charset="0"/>
                        </a:rPr>
                        <a:t>患者</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altLang="en-US" sz="1800">
                          <a:solidFill>
                            <a:srgbClr val="000000"/>
                          </a:solidFill>
                          <a:latin typeface="Times New Roman" panose="02020603050405020304" charset="0"/>
                          <a:ea typeface="微软雅黑" panose="020B0503020204020204" charset="-122"/>
                          <a:sym typeface="+mn-ea"/>
                        </a:rPr>
                        <a:t>随机、双盲、安慰剂对照研究</a:t>
                      </a:r>
                      <a:endParaRPr lang="zh-CN" altLang="en-US" sz="18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zh-CN" sz="1800">
                          <a:solidFill>
                            <a:srgbClr val="000000"/>
                          </a:solidFill>
                          <a:latin typeface="Times New Roman" panose="02020603050405020304" charset="0"/>
                          <a:ea typeface="微软雅黑" panose="020B0503020204020204" charset="-122"/>
                        </a:rPr>
                        <a:t>安慰剂</a:t>
                      </a:r>
                      <a:endParaRPr lang="zh-CN" altLang="en-US" sz="1800">
                        <a:solidFill>
                          <a:srgbClr val="000000"/>
                        </a:solidFill>
                        <a:latin typeface="Times New Roman" panose="02020603050405020304" charset="0"/>
                        <a:ea typeface="微软雅黑" panose="020B0503020204020204" charset="-122"/>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ctr">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rPr>
                        <a:t>80</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c>
                  <a:txBody>
                    <a:bodyPr/>
                    <a:p>
                      <a:pPr algn="l">
                        <a:lnSpc>
                          <a:spcPts val="2460"/>
                        </a:lnSpc>
                        <a:buNone/>
                      </a:pP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在6 小时内，</a:t>
                      </a:r>
                      <a:r>
                        <a:rPr lang="zh-CN" altLang="en-US" sz="1800" b="1">
                          <a:solidFill>
                            <a:srgbClr val="FF0000"/>
                          </a:solidFill>
                          <a:latin typeface="Times New Roman" panose="02020603050405020304" charset="0"/>
                          <a:ea typeface="微软雅黑" panose="020B0503020204020204" charset="-122"/>
                          <a:cs typeface="Times New Roman" panose="02020603050405020304" charset="0"/>
                          <a:sym typeface="+mn-ea"/>
                        </a:rPr>
                        <a:t>静脉注射</a:t>
                      </a:r>
                      <a:r>
                        <a:rPr lang="en-US" sz="1800" b="1">
                          <a:solidFill>
                            <a:srgbClr val="FF0000"/>
                          </a:solidFill>
                          <a:latin typeface="Times New Roman" panose="02020603050405020304" charset="0"/>
                          <a:ea typeface="微软雅黑" panose="020B0503020204020204" charset="-122"/>
                          <a:cs typeface="Times New Roman" panose="02020603050405020304" charset="0"/>
                          <a:sym typeface="+mn-ea"/>
                        </a:rPr>
                        <a:t>对乙酰氨基酚</a:t>
                      </a:r>
                      <a:r>
                        <a:rPr lang="en-US" sz="1800" b="1">
                          <a:solidFill>
                            <a:srgbClr val="FF0000"/>
                          </a:solidFill>
                          <a:latin typeface="Times New Roman" panose="02020603050405020304" charset="0"/>
                          <a:ea typeface="微软雅黑" panose="020B0503020204020204" charset="-122"/>
                          <a:cs typeface="Times New Roman" panose="02020603050405020304" charset="0"/>
                          <a:sym typeface="+mn-ea"/>
                        </a:rPr>
                        <a:t>组</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患者退热</a:t>
                      </a:r>
                      <a:r>
                        <a:rPr lang="zh-CN" altLang="en-US" sz="1800">
                          <a:solidFill>
                            <a:srgbClr val="000000"/>
                          </a:solidFill>
                          <a:latin typeface="Times New Roman" panose="02020603050405020304" charset="0"/>
                          <a:ea typeface="微软雅黑" panose="020B0503020204020204" charset="-122"/>
                          <a:cs typeface="Times New Roman" panose="02020603050405020304" charset="0"/>
                          <a:sym typeface="+mn-ea"/>
                        </a:rPr>
                        <a:t>率显著高于安慰剂组</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（80.5% vs 38.5%</a:t>
                      </a:r>
                      <a:r>
                        <a:rPr lang="zh-CN" altLang="en-US" sz="1800">
                          <a:solidFill>
                            <a:srgbClr val="000000"/>
                          </a:solidFill>
                          <a:latin typeface="Times New Roman" panose="02020603050405020304" charset="0"/>
                          <a:ea typeface="微软雅黑" panose="020B0503020204020204" charset="-122"/>
                          <a:cs typeface="Times New Roman" panose="02020603050405020304" charset="0"/>
                          <a:sym typeface="+mn-ea"/>
                        </a:rPr>
                        <a:t>，</a:t>
                      </a:r>
                      <a:r>
                        <a:rPr lang="en-US" sz="1800">
                          <a:solidFill>
                            <a:srgbClr val="000000"/>
                          </a:solidFill>
                          <a:latin typeface="Times New Roman" panose="02020603050405020304" charset="0"/>
                          <a:ea typeface="微软雅黑" panose="020B0503020204020204" charset="-122"/>
                          <a:cs typeface="Times New Roman" panose="02020603050405020304" charset="0"/>
                          <a:sym typeface="+mn-ea"/>
                        </a:rPr>
                        <a:t>P &lt; 0.0001）</a:t>
                      </a:r>
                      <a:endParaRPr lang="en-US" altLang="en-US" sz="1800">
                        <a:solidFill>
                          <a:srgbClr val="000000"/>
                        </a:solidFill>
                        <a:latin typeface="Times New Roman" panose="02020603050405020304" charset="0"/>
                        <a:ea typeface="微软雅黑" panose="020B0503020204020204" charset="-122"/>
                        <a:cs typeface="Times New Roman" panose="02020603050405020304" charset="0"/>
                        <a:sym typeface="+mn-ea"/>
                      </a:endParaRPr>
                    </a:p>
                  </a:txBody>
                  <a:tcPr marL="12700" marR="12700" marT="12700" vert="horz"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2" name="直接连接符 1"/>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2063750" y="5671820"/>
            <a:ext cx="8094345" cy="922020"/>
          </a:xfrm>
          <a:prstGeom prst="rect">
            <a:avLst/>
          </a:prstGeom>
          <a:solidFill>
            <a:srgbClr val="FFFF00"/>
          </a:solidFill>
        </p:spPr>
        <p:txBody>
          <a:bodyPr wrap="square" rtlCol="0">
            <a:spAutoFit/>
          </a:bodyPr>
          <a:p>
            <a:pPr marL="285750" indent="-285750">
              <a:lnSpc>
                <a:spcPct val="150000"/>
              </a:lnSpc>
              <a:buFont typeface="Wingdings" panose="05000000000000000000" charset="0"/>
              <a:buChar char="n"/>
            </a:pPr>
            <a:r>
              <a:rPr lang="zh-CN" altLang="en-US" sz="1800" b="1">
                <a:latin typeface="微软雅黑" panose="020B0503020204020204" charset="-122"/>
                <a:ea typeface="微软雅黑" panose="020B0503020204020204" charset="-122"/>
              </a:rPr>
              <a:t>多项随机对照研究表明对乙酰氨基酚甘露醇注射液显著降低发热患者体温，具有较好解热功效。</a:t>
            </a:r>
            <a:endParaRPr lang="zh-CN" altLang="en-US" sz="1800" b="1">
              <a:latin typeface="微软雅黑" panose="020B0503020204020204" charset="-122"/>
              <a:ea typeface="微软雅黑" panose="020B0503020204020204"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文本框 3"/>
          <p:cNvSpPr txBox="1"/>
          <p:nvPr/>
        </p:nvSpPr>
        <p:spPr>
          <a:xfrm>
            <a:off x="5304155" y="44450"/>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有效性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graphicFrame>
        <p:nvGraphicFramePr>
          <p:cNvPr id="2" name="表格 1"/>
          <p:cNvGraphicFramePr/>
          <p:nvPr>
            <p:custDataLst>
              <p:tags r:id="rId1"/>
            </p:custDataLst>
          </p:nvPr>
        </p:nvGraphicFramePr>
        <p:xfrm>
          <a:off x="263525" y="1052830"/>
          <a:ext cx="11891645" cy="5290820"/>
        </p:xfrm>
        <a:graphic>
          <a:graphicData uri="http://schemas.openxmlformats.org/drawingml/2006/table">
            <a:tbl>
              <a:tblPr firstRow="1" bandRow="1">
                <a:tableStyleId>{71E151C5-0DC8-4F56-A25D-E954710F21CE}</a:tableStyleId>
              </a:tblPr>
              <a:tblGrid>
                <a:gridCol w="3390900"/>
                <a:gridCol w="2182495"/>
                <a:gridCol w="6318250"/>
              </a:tblGrid>
              <a:tr h="414655">
                <a:tc>
                  <a:txBody>
                    <a:bodyPr/>
                    <a:p>
                      <a:pPr algn="ctr">
                        <a:buNone/>
                      </a:pP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指南</a:t>
                      </a:r>
                      <a:r>
                        <a:rPr lang="en-US" altLang="zh-CN" sz="1800" b="1" dirty="0">
                          <a:solidFill>
                            <a:schemeClr val="bg1"/>
                          </a:solidFill>
                          <a:latin typeface="Times New Roman" panose="02020603050405020304" charset="0"/>
                          <a:ea typeface="微软雅黑" panose="020B0503020204020204" charset="-122"/>
                          <a:cs typeface="Times New Roman" panose="02020603050405020304" charset="0"/>
                        </a:rPr>
                        <a:t>/</a:t>
                      </a:r>
                      <a:r>
                        <a:rPr lang="zh-CN" altLang="en-US" sz="1800" b="1" dirty="0">
                          <a:solidFill>
                            <a:schemeClr val="bg1"/>
                          </a:solidFill>
                          <a:latin typeface="Times New Roman" panose="02020603050405020304" charset="0"/>
                          <a:ea typeface="微软雅黑" panose="020B0503020204020204" charset="-122"/>
                          <a:cs typeface="Times New Roman" panose="02020603050405020304" charset="0"/>
                        </a:rPr>
                        <a:t>共识</a:t>
                      </a:r>
                      <a:endParaRPr lang="zh-CN" altLang="en-US" sz="1800" b="1" dirty="0">
                        <a:solidFill>
                          <a:schemeClr val="bg1"/>
                        </a:solidFill>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B0F0"/>
                    </a:solidFill>
                  </a:tcPr>
                </a:tc>
                <a:tc>
                  <a:txBody>
                    <a:bodyPr/>
                    <a:p>
                      <a:pPr algn="ctr">
                        <a:buNone/>
                      </a:pPr>
                      <a:r>
                        <a:rPr lang="zh-CN" altLang="en-US" sz="1800" b="1" dirty="0">
                          <a:solidFill>
                            <a:schemeClr val="bg1"/>
                          </a:solidFill>
                          <a:latin typeface="Times New Roman" panose="02020603050405020304" charset="0"/>
                          <a:ea typeface="微软雅黑" panose="020B0503020204020204" charset="-122"/>
                        </a:rPr>
                        <a:t>单位</a:t>
                      </a:r>
                      <a:r>
                        <a:rPr lang="en-US" altLang="zh-CN" sz="1800" b="1" dirty="0">
                          <a:solidFill>
                            <a:schemeClr val="bg1"/>
                          </a:solidFill>
                          <a:latin typeface="Times New Roman" panose="02020603050405020304" charset="0"/>
                          <a:ea typeface="微软雅黑" panose="020B0503020204020204" charset="-122"/>
                        </a:rPr>
                        <a:t>/</a:t>
                      </a:r>
                      <a:r>
                        <a:rPr lang="zh-CN" altLang="en-US" sz="1800" b="1" dirty="0">
                          <a:solidFill>
                            <a:schemeClr val="bg1"/>
                          </a:solidFill>
                          <a:latin typeface="Times New Roman" panose="02020603050405020304" charset="0"/>
                          <a:ea typeface="微软雅黑" panose="020B0503020204020204" charset="-122"/>
                        </a:rPr>
                        <a:t>机构</a:t>
                      </a:r>
                      <a:endParaRPr lang="zh-CN" altLang="en-US" sz="1800" b="1" dirty="0">
                        <a:solidFill>
                          <a:schemeClr val="bg1"/>
                        </a:solidFill>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B0F0"/>
                    </a:solidFill>
                  </a:tcPr>
                </a:tc>
                <a:tc>
                  <a:txBody>
                    <a:bodyPr/>
                    <a:p>
                      <a:pPr algn="ctr">
                        <a:buNone/>
                      </a:pPr>
                      <a:r>
                        <a:rPr lang="zh-CN" altLang="en-US" sz="1800" b="1">
                          <a:solidFill>
                            <a:schemeClr val="bg1"/>
                          </a:solidFill>
                          <a:latin typeface="Times New Roman" panose="02020603050405020304" charset="0"/>
                          <a:ea typeface="微软雅黑" panose="020B0503020204020204" charset="-122"/>
                        </a:rPr>
                        <a:t>推荐建议</a:t>
                      </a:r>
                      <a:endParaRPr lang="zh-CN" altLang="en-US" sz="1800" b="1">
                        <a:solidFill>
                          <a:schemeClr val="bg1"/>
                        </a:solidFill>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cmpd="sng">
                      <a:solidFill>
                        <a:schemeClr val="tx1"/>
                      </a:solidFill>
                      <a:prstDash val="solid"/>
                    </a:lnB>
                    <a:solidFill>
                      <a:srgbClr val="00B0F0"/>
                    </a:solidFill>
                  </a:tcPr>
                </a:tc>
              </a:tr>
              <a:tr h="3008630">
                <a:tc>
                  <a:txBody>
                    <a:bodyPr/>
                    <a:p>
                      <a:pPr algn="l">
                        <a:lnSpc>
                          <a:spcPct val="150000"/>
                        </a:lnSpc>
                        <a:buNone/>
                      </a:pPr>
                      <a:r>
                        <a:rPr lang="zh-CN" altLang="en-US" sz="1600" b="1">
                          <a:latin typeface="Times New Roman" panose="02020603050405020304" charset="0"/>
                          <a:ea typeface="微软雅黑" panose="020B0503020204020204" charset="-122"/>
                          <a:cs typeface="Times New Roman" panose="02020603050405020304" charset="0"/>
                        </a:rPr>
                        <a:t>特殊人群普通感冒规范用药的专家共识（</a:t>
                      </a:r>
                      <a:r>
                        <a:rPr lang="en-US" altLang="zh-CN" sz="1600" b="1">
                          <a:latin typeface="Times New Roman" panose="02020603050405020304" charset="0"/>
                          <a:ea typeface="微软雅黑" panose="020B0503020204020204" charset="-122"/>
                          <a:cs typeface="Times New Roman" panose="02020603050405020304" charset="0"/>
                        </a:rPr>
                        <a:t>2015</a:t>
                      </a:r>
                      <a:r>
                        <a:rPr lang="zh-CN" altLang="en-US" sz="1600" b="1">
                          <a:latin typeface="Times New Roman" panose="02020603050405020304" charset="0"/>
                          <a:ea typeface="微软雅黑" panose="020B0503020204020204" charset="-122"/>
                          <a:cs typeface="Times New Roman" panose="02020603050405020304" charset="0"/>
                        </a:rPr>
                        <a:t>）</a:t>
                      </a:r>
                      <a:endParaRPr lang="zh-CN" altLang="en-US" sz="16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特殊人群普通感冒规范用药专家组</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b="1">
                          <a:solidFill>
                            <a:srgbClr val="C00000"/>
                          </a:solidFill>
                          <a:latin typeface="Times New Roman" panose="02020603050405020304" charset="0"/>
                          <a:ea typeface="微软雅黑" panose="020B0503020204020204" charset="-122"/>
                          <a:cs typeface="Times New Roman" panose="02020603050405020304" charset="0"/>
                        </a:rPr>
                        <a:t>对乙酰氨基酚</a:t>
                      </a:r>
                      <a:r>
                        <a:rPr lang="zh-CN" altLang="en-US" sz="1600">
                          <a:latin typeface="Times New Roman" panose="02020603050405020304" charset="0"/>
                          <a:ea typeface="微软雅黑" panose="020B0503020204020204" charset="-122"/>
                          <a:cs typeface="Times New Roman" panose="02020603050405020304" charset="0"/>
                        </a:rPr>
                        <a:t>能够抑制中枢神经系统前列腺素合成和释放,起到解热、镇痛作用。无明显胃肠刺激, 口服吸收快且完全。按说明书推荐剂量服用对乙酰氨基酚未发现肝、肾毒性,且</a:t>
                      </a:r>
                      <a:r>
                        <a:rPr lang="zh-CN" altLang="en-US" sz="1600" b="1">
                          <a:solidFill>
                            <a:srgbClr val="C00000"/>
                          </a:solidFill>
                          <a:latin typeface="Times New Roman" panose="02020603050405020304" charset="0"/>
                          <a:ea typeface="微软雅黑" panose="020B0503020204020204" charset="-122"/>
                          <a:cs typeface="Times New Roman" panose="02020603050405020304" charset="0"/>
                        </a:rPr>
                        <a:t>对孕妇而言是最安全的退热药(FDA 推荐 B类用药)；</a:t>
                      </a:r>
                      <a:endParaRPr lang="zh-CN" altLang="en-US" sz="1600" b="1">
                        <a:solidFill>
                          <a:srgbClr val="C00000"/>
                        </a:solidFill>
                        <a:latin typeface="Times New Roman" panose="02020603050405020304" charset="0"/>
                        <a:ea typeface="微软雅黑" panose="020B0503020204020204" charset="-122"/>
                        <a:cs typeface="Times New Roman" panose="02020603050405020304" charset="0"/>
                      </a:endParaRPr>
                    </a:p>
                    <a:p>
                      <a:pPr algn="l">
                        <a:lnSpc>
                          <a:spcPct val="150000"/>
                        </a:lnSpc>
                        <a:buNone/>
                      </a:pPr>
                      <a:r>
                        <a:rPr lang="zh-CN" altLang="en-US" sz="1600" b="1">
                          <a:solidFill>
                            <a:srgbClr val="C00000"/>
                          </a:solidFill>
                          <a:latin typeface="Times New Roman" panose="02020603050405020304" charset="0"/>
                          <a:ea typeface="微软雅黑" panose="020B0503020204020204" charset="-122"/>
                          <a:cs typeface="Times New Roman" panose="02020603050405020304" charset="0"/>
                        </a:rPr>
                        <a:t>妊娠患者、胃和十二指肠溃疡以及曾有消化道出血史患者、心脑血管疾病患者、阿司匹林过敏性哮喘及阿司匹林药物过敏患者推荐选择对乙酰氨基酚进行退热治疗。</a:t>
                      </a:r>
                      <a:endParaRPr lang="zh-CN" altLang="en-US" sz="1600" b="1">
                        <a:solidFill>
                          <a:srgbClr val="C00000"/>
                        </a:solidFill>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r>
              <a:tr h="934085">
                <a:tc>
                  <a:txBody>
                    <a:bodyPr/>
                    <a:p>
                      <a:pPr algn="l">
                        <a:lnSpc>
                          <a:spcPct val="150000"/>
                        </a:lnSpc>
                        <a:buNone/>
                      </a:pPr>
                      <a:r>
                        <a:rPr lang="zh-CN" altLang="en-US" sz="1600" b="1" dirty="0">
                          <a:latin typeface="Times New Roman" panose="02020603050405020304" charset="0"/>
                          <a:ea typeface="微软雅黑" panose="020B0503020204020204" charset="-122"/>
                          <a:cs typeface="Times New Roman" panose="02020603050405020304" charset="0"/>
                        </a:rPr>
                        <a:t>急性上呼吸道感染基层诊疗指南（2018年）</a:t>
                      </a:r>
                      <a:endParaRPr lang="zh-CN" altLang="en-US" sz="1600" b="1" dirty="0">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中华医学会全科医学分会</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解热镇痛药：有头痛、发热、全身肌肉酸痛等症状者，可酌情使用解热镇痛药，如</a:t>
                      </a:r>
                      <a:r>
                        <a:rPr lang="zh-CN" altLang="en-US" sz="1600" b="1">
                          <a:solidFill>
                            <a:srgbClr val="C00000"/>
                          </a:solidFill>
                          <a:latin typeface="Times New Roman" panose="02020603050405020304" charset="0"/>
                          <a:ea typeface="微软雅黑" panose="020B0503020204020204" charset="-122"/>
                        </a:rPr>
                        <a:t>对乙酰氨基酚</a:t>
                      </a:r>
                      <a:r>
                        <a:rPr lang="zh-CN" altLang="en-US" sz="1600">
                          <a:latin typeface="Times New Roman" panose="02020603050405020304" charset="0"/>
                          <a:ea typeface="微软雅黑" panose="020B0503020204020204" charset="-122"/>
                        </a:rPr>
                        <a:t>、阿司匹林、布洛芬等</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r>
              <a:tr h="933450">
                <a:tc>
                  <a:txBody>
                    <a:bodyPr/>
                    <a:p>
                      <a:pPr algn="l">
                        <a:lnSpc>
                          <a:spcPct val="150000"/>
                        </a:lnSpc>
                        <a:buNone/>
                      </a:pPr>
                      <a:r>
                        <a:rPr lang="zh-CN" altLang="en-US" sz="1600" b="1">
                          <a:latin typeface="Times New Roman" panose="02020603050405020304" charset="0"/>
                          <a:ea typeface="微软雅黑" panose="020B0503020204020204" charset="-122"/>
                          <a:cs typeface="Times New Roman" panose="02020603050405020304" charset="0"/>
                        </a:rPr>
                        <a:t>中国登革热临床诊断和治疗指南（</a:t>
                      </a:r>
                      <a:r>
                        <a:rPr lang="en-US" altLang="zh-CN" sz="1600" b="1">
                          <a:latin typeface="Times New Roman" panose="02020603050405020304" charset="0"/>
                          <a:ea typeface="微软雅黑" panose="020B0503020204020204" charset="-122"/>
                          <a:cs typeface="Times New Roman" panose="02020603050405020304" charset="0"/>
                        </a:rPr>
                        <a:t>2018</a:t>
                      </a:r>
                      <a:r>
                        <a:rPr lang="zh-CN" altLang="en-US" sz="1600" b="1">
                          <a:latin typeface="Times New Roman" panose="02020603050405020304" charset="0"/>
                          <a:ea typeface="微软雅黑" panose="020B0503020204020204" charset="-122"/>
                          <a:cs typeface="Times New Roman" panose="02020603050405020304" charset="0"/>
                        </a:rPr>
                        <a:t>）</a:t>
                      </a:r>
                      <a:endParaRPr lang="zh-CN" altLang="en-US" sz="1600" b="1">
                        <a:latin typeface="Times New Roman" panose="02020603050405020304" charset="0"/>
                        <a:ea typeface="微软雅黑" panose="020B0503020204020204" charset="-122"/>
                        <a:cs typeface="Times New Roman" panose="02020603050405020304" charset="0"/>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中华医学会感染病学分会</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c>
                  <a:txBody>
                    <a:bodyPr/>
                    <a:p>
                      <a:pPr algn="l">
                        <a:lnSpc>
                          <a:spcPct val="150000"/>
                        </a:lnSpc>
                        <a:buNone/>
                      </a:pPr>
                      <a:r>
                        <a:rPr lang="zh-CN" altLang="en-US" sz="1600">
                          <a:latin typeface="Times New Roman" panose="02020603050405020304" charset="0"/>
                          <a:ea typeface="微软雅黑" panose="020B0503020204020204" charset="-122"/>
                        </a:rPr>
                        <a:t>高热患者不能耐受时可给对</a:t>
                      </a:r>
                      <a:r>
                        <a:rPr lang="zh-CN" altLang="en-US" sz="1600" b="1">
                          <a:solidFill>
                            <a:srgbClr val="C00000"/>
                          </a:solidFill>
                          <a:latin typeface="Times New Roman" panose="02020603050405020304" charset="0"/>
                          <a:ea typeface="微软雅黑" panose="020B0503020204020204" charset="-122"/>
                        </a:rPr>
                        <a:t>乙酰氨基酚</a:t>
                      </a:r>
                      <a:r>
                        <a:rPr lang="zh-CN" altLang="en-US" sz="1600">
                          <a:latin typeface="Times New Roman" panose="02020603050405020304" charset="0"/>
                          <a:ea typeface="微软雅黑" panose="020B0503020204020204" charset="-122"/>
                        </a:rPr>
                        <a:t>治疗</a:t>
                      </a:r>
                      <a:endParaRPr lang="zh-CN" altLang="en-US" sz="1600">
                        <a:latin typeface="Times New Roman" panose="02020603050405020304" charset="0"/>
                        <a:ea typeface="微软雅黑" panose="020B0503020204020204" charset="-122"/>
                      </a:endParaRPr>
                    </a:p>
                  </a:txBody>
                  <a:tcPr marL="91438" marR="91438" marT="45717" marB="45717" anchor="ctr">
                    <a:lnL w="12700">
                      <a:solidFill>
                        <a:schemeClr val="tx1"/>
                      </a:solidFill>
                      <a:prstDash val="solid"/>
                    </a:lnL>
                    <a:lnR w="12700">
                      <a:solidFill>
                        <a:schemeClr val="tx1"/>
                      </a:solidFill>
                      <a:prstDash val="solid"/>
                    </a:lnR>
                    <a:lnT w="12700" cmpd="sng">
                      <a:solidFill>
                        <a:schemeClr val="tx1"/>
                      </a:solidFill>
                      <a:prstDash val="solid"/>
                    </a:lnT>
                    <a:lnB w="12700">
                      <a:solidFill>
                        <a:schemeClr val="tx1"/>
                      </a:solidFill>
                      <a:prstDash val="solid"/>
                    </a:lnB>
                  </a:tcPr>
                </a:tc>
              </a:tr>
            </a:tbl>
          </a:graphicData>
        </a:graphic>
      </p:graphicFrame>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sp>
        <p:nvSpPr>
          <p:cNvPr id="10" name="AutoShape 10"/>
          <p:cNvSpPr>
            <a:spLocks noChangeArrowheads="1"/>
          </p:cNvSpPr>
          <p:nvPr>
            <p:custDataLst>
              <p:tags r:id="rId1"/>
            </p:custDataLst>
          </p:nvPr>
        </p:nvSpPr>
        <p:spPr bwMode="auto">
          <a:xfrm>
            <a:off x="929005" y="1357630"/>
            <a:ext cx="4643755" cy="2524760"/>
          </a:xfrm>
          <a:prstGeom prst="roundRect">
            <a:avLst>
              <a:gd name="adj" fmla="val 7333"/>
            </a:avLst>
          </a:prstGeom>
          <a:solidFill>
            <a:schemeClr val="accent6">
              <a:lumMod val="20000"/>
              <a:lumOff val="80000"/>
            </a:schemeClr>
          </a:solidFill>
          <a:ln w="9525">
            <a:noFill/>
            <a:round/>
          </a:ln>
          <a:effectLst/>
        </p:spPr>
        <p:txBody>
          <a:bodyPr anchor="ctr"/>
          <a:lstStyle/>
          <a:p>
            <a:pPr>
              <a:defRPr/>
            </a:pPr>
            <a:endParaRPr lang="zh-CN" altLang="en-US" sz="2160" kern="0">
              <a:solidFill>
                <a:sysClr val="windowText" lastClr="000000"/>
              </a:solidFill>
            </a:endParaRPr>
          </a:p>
        </p:txBody>
      </p:sp>
      <p:grpSp>
        <p:nvGrpSpPr>
          <p:cNvPr id="17" name="组合 16"/>
          <p:cNvGrpSpPr/>
          <p:nvPr>
            <p:custDataLst>
              <p:tags r:id="rId2"/>
            </p:custDataLst>
          </p:nvPr>
        </p:nvGrpSpPr>
        <p:grpSpPr>
          <a:xfrm>
            <a:off x="6024245" y="1357630"/>
            <a:ext cx="4628515" cy="2461260"/>
            <a:chOff x="5393039" y="1289050"/>
            <a:chExt cx="1542330" cy="1652018"/>
          </a:xfrm>
          <a:noFill/>
        </p:grpSpPr>
        <p:sp>
          <p:nvSpPr>
            <p:cNvPr id="18" name="AutoShape 18"/>
            <p:cNvSpPr>
              <a:spLocks noChangeArrowheads="1"/>
            </p:cNvSpPr>
            <p:nvPr>
              <p:custDataLst>
                <p:tags r:id="rId3"/>
              </p:custDataLst>
            </p:nvPr>
          </p:nvSpPr>
          <p:spPr bwMode="auto">
            <a:xfrm>
              <a:off x="5393039" y="1289050"/>
              <a:ext cx="1542330" cy="1652018"/>
            </a:xfrm>
            <a:prstGeom prst="roundRect">
              <a:avLst>
                <a:gd name="adj" fmla="val 7333"/>
              </a:avLst>
            </a:prstGeom>
            <a:solidFill>
              <a:schemeClr val="accent6">
                <a:lumMod val="20000"/>
                <a:lumOff val="80000"/>
              </a:schemeClr>
            </a:solidFill>
            <a:ln w="9525">
              <a:noFill/>
              <a:round/>
            </a:ln>
            <a:effectLst/>
          </p:spPr>
          <p:txBody>
            <a:bodyPr anchor="ctr"/>
            <a:lstStyle/>
            <a:p>
              <a:pPr>
                <a:defRPr/>
              </a:pPr>
              <a:endParaRPr lang="zh-CN" altLang="en-US" sz="2160" kern="0">
                <a:solidFill>
                  <a:sysClr val="windowText" lastClr="000000"/>
                </a:solidFill>
              </a:endParaRPr>
            </a:p>
          </p:txBody>
        </p:sp>
        <p:sp>
          <p:nvSpPr>
            <p:cNvPr id="19" name="Text Box 20"/>
            <p:cNvSpPr txBox="1">
              <a:spLocks noChangeArrowheads="1"/>
            </p:cNvSpPr>
            <p:nvPr>
              <p:custDataLst>
                <p:tags r:id="rId4"/>
              </p:custDataLst>
            </p:nvPr>
          </p:nvSpPr>
          <p:spPr bwMode="auto">
            <a:xfrm>
              <a:off x="5416103" y="1395167"/>
              <a:ext cx="1457268" cy="1173376"/>
            </a:xfrm>
            <a:prstGeom prst="rect">
              <a:avLst/>
            </a:prstGeom>
            <a:noFill/>
            <a:ln w="9525">
              <a:noFill/>
              <a:miter lim="800000"/>
            </a:ln>
            <a:effectLst/>
          </p:spPr>
          <p:txBody>
            <a:bodyPr wrap="square" lIns="87089" tIns="43544" rIns="87089" bIns="43544">
              <a:spAutoFit/>
            </a:bodyPr>
            <a:lstStyle/>
            <a:p>
              <a:pPr lvl="0" algn="l">
                <a:lnSpc>
                  <a:spcPct val="150000"/>
                </a:lnSpc>
                <a:buClrTx/>
                <a:buSzTx/>
                <a:buFontTx/>
              </a:pPr>
              <a:r>
                <a:rPr lang="zh-CN" altLang="en-US" sz="1800" dirty="0">
                  <a:uFillTx/>
                  <a:latin typeface="微软雅黑" panose="020B0503020204020204" charset="-122"/>
                  <a:ea typeface="微软雅黑" panose="020B0503020204020204" charset="-122"/>
                  <a:cs typeface="微软雅黑" panose="020B0503020204020204" charset="-122"/>
                  <a:sym typeface="+mn-ea"/>
                </a:rPr>
                <a:t>制备工艺克服现有技术的不足，通过工艺改良有效减少对乙酰氨基酚水解，</a:t>
              </a:r>
              <a:r>
                <a:rPr lang="zh-CN" altLang="en-US" sz="1800" b="1" dirty="0">
                  <a:solidFill>
                    <a:schemeClr val="tx1">
                      <a:lumMod val="95000"/>
                      <a:lumOff val="5000"/>
                    </a:schemeClr>
                  </a:solidFill>
                  <a:highlight>
                    <a:srgbClr val="FFFF00"/>
                  </a:highlight>
                  <a:uFillTx/>
                  <a:latin typeface="微软雅黑" panose="020B0503020204020204" charset="-122"/>
                  <a:ea typeface="微软雅黑" panose="020B0503020204020204" charset="-122"/>
                  <a:cs typeface="微软雅黑" panose="020B0503020204020204" charset="-122"/>
                  <a:sym typeface="+mn-ea"/>
                </a:rPr>
                <a:t>杂质含量低，产品质量和稳定性均得到提高</a:t>
              </a:r>
              <a:r>
                <a:rPr lang="zh-CN" altLang="en-US" sz="1800" dirty="0">
                  <a:uFillTx/>
                  <a:latin typeface="微软雅黑" panose="020B0503020204020204" charset="-122"/>
                  <a:ea typeface="微软雅黑" panose="020B0503020204020204" charset="-122"/>
                  <a:cs typeface="微软雅黑" panose="020B0503020204020204" charset="-122"/>
                  <a:sym typeface="+mn-ea"/>
                </a:rPr>
                <a:t>，保证了用药的有效性和安全性。</a:t>
              </a:r>
              <a:endParaRPr lang="zh-CN" altLang="en-US" sz="1800" dirty="0">
                <a:uFillTx/>
                <a:latin typeface="微软雅黑" panose="020B0503020204020204" charset="-122"/>
                <a:ea typeface="微软雅黑" panose="020B0503020204020204" charset="-122"/>
                <a:cs typeface="微软雅黑" panose="020B0503020204020204" charset="-122"/>
                <a:sym typeface="+mn-ea"/>
              </a:endParaRPr>
            </a:p>
          </p:txBody>
        </p:sp>
      </p:grpSp>
      <p:sp>
        <p:nvSpPr>
          <p:cNvPr id="24" name="文本框 23"/>
          <p:cNvSpPr txBox="1"/>
          <p:nvPr>
            <p:custDataLst>
              <p:tags r:id="rId5"/>
            </p:custDataLst>
          </p:nvPr>
        </p:nvSpPr>
        <p:spPr>
          <a:xfrm>
            <a:off x="1894840" y="1011555"/>
            <a:ext cx="2352040" cy="368300"/>
          </a:xfrm>
          <a:prstGeom prst="rect">
            <a:avLst/>
          </a:prstGeom>
          <a:solidFill>
            <a:srgbClr val="92D050"/>
          </a:solidFill>
        </p:spPr>
        <p:txBody>
          <a:bodyPr wrap="square" rtlCol="0">
            <a:spAutoFit/>
          </a:bodyPr>
          <a:p>
            <a:pPr algn="ctr"/>
            <a:r>
              <a:rPr lang="zh-CN" altLang="en-US" b="1">
                <a:latin typeface="微软雅黑" panose="020B0503020204020204" charset="-122"/>
                <a:ea typeface="微软雅黑" panose="020B0503020204020204" charset="-122"/>
              </a:rPr>
              <a:t>制剂组分</a:t>
            </a:r>
            <a:endParaRPr lang="zh-CN" altLang="en-US" b="1">
              <a:latin typeface="微软雅黑" panose="020B0503020204020204" charset="-122"/>
              <a:ea typeface="微软雅黑" panose="020B0503020204020204" charset="-122"/>
            </a:endParaRPr>
          </a:p>
        </p:txBody>
      </p:sp>
      <p:sp>
        <p:nvSpPr>
          <p:cNvPr id="8193" name="文本框 3"/>
          <p:cNvSpPr txBox="1"/>
          <p:nvPr/>
        </p:nvSpPr>
        <p:spPr>
          <a:xfrm>
            <a:off x="5304155" y="45085"/>
            <a:ext cx="1743075" cy="645160"/>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创新性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sp>
        <p:nvSpPr>
          <p:cNvPr id="25" name="文本框 24"/>
          <p:cNvSpPr txBox="1"/>
          <p:nvPr>
            <p:custDataLst>
              <p:tags r:id="rId6"/>
            </p:custDataLst>
          </p:nvPr>
        </p:nvSpPr>
        <p:spPr>
          <a:xfrm>
            <a:off x="7240270" y="1016635"/>
            <a:ext cx="2566670" cy="368300"/>
          </a:xfrm>
          <a:prstGeom prst="rect">
            <a:avLst/>
          </a:prstGeom>
          <a:solidFill>
            <a:srgbClr val="92D050"/>
          </a:solidFill>
        </p:spPr>
        <p:txBody>
          <a:bodyPr wrap="square" rtlCol="0">
            <a:spAutoFit/>
          </a:bodyPr>
          <a:p>
            <a:pPr algn="ctr"/>
            <a:r>
              <a:rPr lang="zh-CN" altLang="en-US" b="1">
                <a:latin typeface="微软雅黑" panose="020B0503020204020204" charset="-122"/>
                <a:ea typeface="微软雅黑" panose="020B0503020204020204" charset="-122"/>
              </a:rPr>
              <a:t>制备工艺</a:t>
            </a:r>
            <a:endParaRPr lang="en-US" altLang="zh-CN" b="1">
              <a:latin typeface="微软雅黑" panose="020B0503020204020204" charset="-122"/>
              <a:ea typeface="微软雅黑" panose="020B0503020204020204" charset="-122"/>
            </a:endParaRPr>
          </a:p>
        </p:txBody>
      </p:sp>
      <p:sp>
        <p:nvSpPr>
          <p:cNvPr id="2" name="文本框 1"/>
          <p:cNvSpPr txBox="1"/>
          <p:nvPr/>
        </p:nvSpPr>
        <p:spPr>
          <a:xfrm>
            <a:off x="11643995" y="4977130"/>
            <a:ext cx="309880" cy="368300"/>
          </a:xfrm>
          <a:prstGeom prst="rect">
            <a:avLst/>
          </a:prstGeom>
          <a:noFill/>
        </p:spPr>
        <p:txBody>
          <a:bodyPr wrap="none" rtlCol="0">
            <a:spAutoFit/>
          </a:bodyPr>
          <a:p>
            <a:endParaRPr lang="zh-CN" altLang="en-US"/>
          </a:p>
        </p:txBody>
      </p:sp>
      <p:sp>
        <p:nvSpPr>
          <p:cNvPr id="3" name="文本框 2"/>
          <p:cNvSpPr txBox="1"/>
          <p:nvPr>
            <p:custDataLst>
              <p:tags r:id="rId7"/>
            </p:custDataLst>
          </p:nvPr>
        </p:nvSpPr>
        <p:spPr>
          <a:xfrm>
            <a:off x="958850" y="1700530"/>
            <a:ext cx="4591685" cy="2099945"/>
          </a:xfrm>
          <a:prstGeom prst="rect">
            <a:avLst/>
          </a:prstGeom>
          <a:solidFill>
            <a:schemeClr val="accent6">
              <a:lumMod val="20000"/>
              <a:lumOff val="80000"/>
            </a:schemeClr>
          </a:solidFill>
        </p:spPr>
        <p:txBody>
          <a:bodyPr wrap="square" rtlCol="0" anchor="t">
            <a:noAutofit/>
          </a:bodyPr>
          <a:p>
            <a:pPr marL="285750" indent="-285750">
              <a:lnSpc>
                <a:spcPct val="150000"/>
              </a:lnSpc>
              <a:buFont typeface="Wingdings" panose="05000000000000000000" charset="0"/>
              <a:buChar char="ü"/>
            </a:pPr>
            <a:r>
              <a:rPr sz="1800" b="1">
                <a:solidFill>
                  <a:schemeClr val="tx1">
                    <a:lumMod val="95000"/>
                    <a:lumOff val="5000"/>
                  </a:schemeClr>
                </a:solidFill>
                <a:highlight>
                  <a:srgbClr val="FFFF00"/>
                </a:highlight>
                <a:latin typeface="微软雅黑" panose="020B0503020204020204" charset="-122"/>
                <a:ea typeface="微软雅黑" panose="020B0503020204020204" charset="-122"/>
                <a:cs typeface="微软雅黑" panose="020B0503020204020204" charset="-122"/>
              </a:rPr>
              <a:t>不含苯甲醇</a:t>
            </a:r>
            <a:r>
              <a:rPr lang="zh-CN" sz="1800">
                <a:latin typeface="微软雅黑" panose="020B0503020204020204" charset="-122"/>
                <a:ea typeface="微软雅黑" panose="020B0503020204020204" charset="-122"/>
                <a:cs typeface="微软雅黑" panose="020B0503020204020204" charset="-122"/>
              </a:rPr>
              <a:t>，避免</a:t>
            </a:r>
            <a:r>
              <a:rPr sz="1800">
                <a:latin typeface="微软雅黑" panose="020B0503020204020204" charset="-122"/>
                <a:ea typeface="微软雅黑" panose="020B0503020204020204" charset="-122"/>
                <a:cs typeface="微软雅黑" panose="020B0503020204020204" charset="-122"/>
              </a:rPr>
              <a:t>引起臀肌挛缩症；</a:t>
            </a:r>
            <a:endParaRPr sz="1800">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sz="1800" b="1">
                <a:highlight>
                  <a:srgbClr val="FFFF00"/>
                </a:highlight>
                <a:latin typeface="微软雅黑" panose="020B0503020204020204" charset="-122"/>
                <a:ea typeface="微软雅黑" panose="020B0503020204020204" charset="-122"/>
                <a:cs typeface="微软雅黑" panose="020B0503020204020204" charset="-122"/>
              </a:rPr>
              <a:t>含</a:t>
            </a:r>
            <a:r>
              <a:rPr sz="1800" b="1">
                <a:highlight>
                  <a:srgbClr val="FFFF00"/>
                </a:highlight>
                <a:latin typeface="微软雅黑" panose="020B0503020204020204" charset="-122"/>
                <a:ea typeface="微软雅黑" panose="020B0503020204020204" charset="-122"/>
                <a:cs typeface="微软雅黑" panose="020B0503020204020204" charset="-122"/>
              </a:rPr>
              <a:t>pH值缓冲剂磷酸氢二钠</a:t>
            </a:r>
            <a:r>
              <a:rPr sz="1800">
                <a:latin typeface="微软雅黑" panose="020B0503020204020204" charset="-122"/>
                <a:ea typeface="微软雅黑" panose="020B0503020204020204" charset="-122"/>
                <a:cs typeface="微软雅黑" panose="020B0503020204020204" charset="-122"/>
              </a:rPr>
              <a:t>以防止药物降解，保障对乙酰氨基酚有效含量和浓度；</a:t>
            </a:r>
            <a:endParaRPr sz="1800">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sz="1800">
                <a:latin typeface="微软雅黑" panose="020B0503020204020204" charset="-122"/>
                <a:ea typeface="微软雅黑" panose="020B0503020204020204" charset="-122"/>
                <a:cs typeface="微软雅黑" panose="020B0503020204020204" charset="-122"/>
              </a:rPr>
              <a:t>含甘露醇，避免影响神经系统功能；</a:t>
            </a:r>
            <a:endParaRPr lang="zh-CN" sz="1800">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sz="1800">
                <a:latin typeface="微软雅黑" panose="020B0503020204020204" charset="-122"/>
                <a:ea typeface="微软雅黑" panose="020B0503020204020204" charset="-122"/>
                <a:cs typeface="微软雅黑" panose="020B0503020204020204" charset="-122"/>
              </a:rPr>
              <a:t>含盐酸半胱氨酸，避免诱发过敏反应。</a:t>
            </a:r>
            <a:endParaRPr lang="zh-CN" sz="1800">
              <a:latin typeface="微软雅黑" panose="020B0503020204020204" charset="-122"/>
              <a:ea typeface="微软雅黑" panose="020B0503020204020204" charset="-122"/>
              <a:cs typeface="微软雅黑" panose="020B0503020204020204" charset="-122"/>
            </a:endParaRPr>
          </a:p>
        </p:txBody>
      </p:sp>
      <p:sp>
        <p:nvSpPr>
          <p:cNvPr id="9" name="文本框 8"/>
          <p:cNvSpPr txBox="1"/>
          <p:nvPr/>
        </p:nvSpPr>
        <p:spPr>
          <a:xfrm>
            <a:off x="929005" y="3860800"/>
            <a:ext cx="2986405" cy="368300"/>
          </a:xfrm>
          <a:prstGeom prst="rect">
            <a:avLst/>
          </a:prstGeom>
          <a:noFill/>
        </p:spPr>
        <p:txBody>
          <a:bodyPr wrap="square" rtlCol="0" anchor="t">
            <a:spAutoFit/>
          </a:bodyPr>
          <a:p>
            <a:r>
              <a:rPr lang="zh-CN" altLang="en-US">
                <a:latin typeface="Times New Roman" panose="02020603050405020304" charset="0"/>
                <a:ea typeface="微软雅黑" panose="020B0503020204020204" charset="-122"/>
                <a:cs typeface="Times New Roman" panose="02020603050405020304" charset="0"/>
              </a:rPr>
              <a:t>专利申请号 201510027915 .6</a:t>
            </a:r>
            <a:endParaRPr lang="zh-CN" altLang="en-US">
              <a:latin typeface="Times New Roman" panose="02020603050405020304" charset="0"/>
              <a:ea typeface="微软雅黑" panose="020B0503020204020204" charset="-122"/>
              <a:cs typeface="Times New Roman" panose="02020603050405020304" charset="0"/>
            </a:endParaRPr>
          </a:p>
        </p:txBody>
      </p:sp>
      <p:sp>
        <p:nvSpPr>
          <p:cNvPr id="8" name="文本框 7"/>
          <p:cNvSpPr txBox="1"/>
          <p:nvPr/>
        </p:nvSpPr>
        <p:spPr>
          <a:xfrm>
            <a:off x="929005" y="4229100"/>
            <a:ext cx="10151745" cy="2545080"/>
          </a:xfrm>
          <a:prstGeom prst="rect">
            <a:avLst/>
          </a:prstGeom>
          <a:noFill/>
          <a:ln>
            <a:solidFill>
              <a:schemeClr val="tx1"/>
            </a:solidFill>
            <a:prstDash val="dash"/>
          </a:ln>
        </p:spPr>
        <p:txBody>
          <a:bodyPr wrap="square" rtlCol="0" anchor="t">
            <a:noAutofit/>
          </a:bodyPr>
          <a:p>
            <a:pPr>
              <a:lnSpc>
                <a:spcPct val="150000"/>
              </a:lnSpc>
            </a:pPr>
            <a:r>
              <a:rPr lang="zh-CN" altLang="en-US" b="1">
                <a:latin typeface="微软雅黑" panose="020B0503020204020204" charset="-122"/>
                <a:ea typeface="微软雅黑" panose="020B0503020204020204" charset="-122"/>
                <a:cs typeface="微软雅黑" panose="020B0503020204020204" charset="-122"/>
              </a:rPr>
              <a:t>对乙酰氨基酚甘露醇注射液注册分类为化药 </a:t>
            </a:r>
            <a:r>
              <a:rPr lang="en-US" altLang="zh-CN" b="1">
                <a:latin typeface="微软雅黑" panose="020B0503020204020204" charset="-122"/>
                <a:ea typeface="微软雅黑" panose="020B0503020204020204" charset="-122"/>
                <a:cs typeface="微软雅黑" panose="020B0503020204020204" charset="-122"/>
              </a:rPr>
              <a:t>3</a:t>
            </a:r>
            <a:r>
              <a:rPr lang="zh-CN" altLang="en-US" b="1">
                <a:latin typeface="微软雅黑" panose="020B0503020204020204" charset="-122"/>
                <a:ea typeface="微软雅黑" panose="020B0503020204020204" charset="-122"/>
                <a:cs typeface="微软雅黑" panose="020B0503020204020204" charset="-122"/>
              </a:rPr>
              <a:t>类，与原研参比制剂质量和疗效一致，具有可替代性。应用创新如下：</a:t>
            </a:r>
            <a:endParaRPr lang="zh-CN" altLang="en-US" b="1">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a:latin typeface="微软雅黑" panose="020B0503020204020204" charset="-122"/>
                <a:ea typeface="微软雅黑" panose="020B0503020204020204" charset="-122"/>
                <a:cs typeface="微软雅黑" panose="020B0503020204020204" charset="-122"/>
              </a:rPr>
              <a:t>（1）</a:t>
            </a:r>
            <a:r>
              <a:rPr lang="zh-CN" altLang="en-US" b="1">
                <a:solidFill>
                  <a:srgbClr val="FF0000"/>
                </a:solidFill>
                <a:latin typeface="微软雅黑" panose="020B0503020204020204" charset="-122"/>
                <a:ea typeface="微软雅黑" panose="020B0503020204020204" charset="-122"/>
                <a:cs typeface="微软雅黑" panose="020B0503020204020204" charset="-122"/>
                <a:sym typeface="+mn-ea"/>
              </a:rPr>
              <a:t>满足更多临床需求</a:t>
            </a:r>
            <a:r>
              <a:rPr lang="zh-CN" altLang="en-US">
                <a:latin typeface="微软雅黑" panose="020B0503020204020204" charset="-122"/>
                <a:ea typeface="微软雅黑" panose="020B0503020204020204" charset="-122"/>
                <a:cs typeface="微软雅黑" panose="020B0503020204020204" charset="-122"/>
                <a:sym typeface="+mn-ea"/>
              </a:rPr>
              <a:t>：</a:t>
            </a:r>
            <a:r>
              <a:rPr lang="zh-CN" altLang="en-US">
                <a:latin typeface="微软雅黑" panose="020B0503020204020204" charset="-122"/>
                <a:ea typeface="微软雅黑" panose="020B0503020204020204" charset="-122"/>
                <a:cs typeface="微软雅黑" panose="020B0503020204020204" charset="-122"/>
              </a:rPr>
              <a:t>本品适用于吞咽障碍和需快速退热治疗的患者，尤其存在活动性消化道溃疡/出血/穿孔病史、重度心力衰竭、阿司匹林过敏、孕妇及凝血障碍等不耐受赖氨匹林的患者。</a:t>
            </a:r>
            <a:endParaRPr lang="zh-CN" altLang="en-US">
              <a:latin typeface="微软雅黑" panose="020B0503020204020204" charset="-122"/>
              <a:ea typeface="微软雅黑" panose="020B0503020204020204" charset="-122"/>
              <a:cs typeface="微软雅黑" panose="020B0503020204020204" charset="-122"/>
            </a:endParaRPr>
          </a:p>
          <a:p>
            <a:pPr>
              <a:lnSpc>
                <a:spcPct val="150000"/>
              </a:lnSpc>
            </a:pPr>
            <a:r>
              <a:rPr lang="zh-CN" altLang="en-US">
                <a:latin typeface="微软雅黑" panose="020B0503020204020204" charset="-122"/>
                <a:ea typeface="微软雅黑" panose="020B0503020204020204" charset="-122"/>
                <a:cs typeface="微软雅黑" panose="020B0503020204020204" charset="-122"/>
              </a:rPr>
              <a:t>（3）</a:t>
            </a:r>
            <a:r>
              <a:rPr lang="zh-CN" altLang="en-US" b="1">
                <a:solidFill>
                  <a:srgbClr val="FF0000"/>
                </a:solidFill>
                <a:latin typeface="微软雅黑" panose="020B0503020204020204" charset="-122"/>
                <a:ea typeface="微软雅黑" panose="020B0503020204020204" charset="-122"/>
                <a:cs typeface="微软雅黑" panose="020B0503020204020204" charset="-122"/>
              </a:rPr>
              <a:t>简化配置操作</a:t>
            </a:r>
            <a:r>
              <a:rPr lang="zh-CN" altLang="en-US">
                <a:latin typeface="微软雅黑" panose="020B0503020204020204" charset="-122"/>
                <a:ea typeface="微软雅黑" panose="020B0503020204020204" charset="-122"/>
                <a:cs typeface="微软雅黑" panose="020B0503020204020204" charset="-122"/>
              </a:rPr>
              <a:t>：</a:t>
            </a:r>
            <a:r>
              <a:rPr lang="zh-CN" altLang="en-US">
                <a:latin typeface="微软雅黑" panose="020B0503020204020204" charset="-122"/>
                <a:ea typeface="微软雅黑" panose="020B0503020204020204" charset="-122"/>
                <a:cs typeface="微软雅黑" panose="020B0503020204020204" charset="-122"/>
              </a:rPr>
              <a:t>相较于赖氨匹林，本品可直接静脉输注，无需溶解及稀释，降低配液相关工作负担、成本和风险</a:t>
            </a:r>
            <a:endParaRPr lang="zh-CN" altLang="en-US">
              <a:latin typeface="微软雅黑" panose="020B0503020204020204" charset="-122"/>
              <a:ea typeface="微软雅黑" panose="020B0503020204020204" charset="-122"/>
              <a:cs typeface="微软雅黑" panose="020B050302020402020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任意多边形 3"/>
          <p:cNvSpPr/>
          <p:nvPr/>
        </p:nvSpPr>
        <p:spPr>
          <a:xfrm>
            <a:off x="2751733"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4C4B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5" name="直接连接符 4"/>
          <p:cNvCxnSpPr/>
          <p:nvPr/>
        </p:nvCxnSpPr>
        <p:spPr>
          <a:xfrm flipV="1">
            <a:off x="3051042" y="0"/>
            <a:ext cx="930115" cy="655980"/>
          </a:xfrm>
          <a:prstGeom prst="line">
            <a:avLst/>
          </a:prstGeom>
          <a:ln w="12700">
            <a:solidFill>
              <a:srgbClr val="4C4B50"/>
            </a:solidFill>
          </a:ln>
          <a:effectLst/>
        </p:spPr>
        <p:style>
          <a:lnRef idx="1">
            <a:schemeClr val="accent1"/>
          </a:lnRef>
          <a:fillRef idx="0">
            <a:schemeClr val="accent1"/>
          </a:fillRef>
          <a:effectRef idx="0">
            <a:schemeClr val="accent1"/>
          </a:effectRef>
          <a:fontRef idx="minor">
            <a:schemeClr val="tx1"/>
          </a:fontRef>
        </p:style>
      </p:cxnSp>
      <p:sp>
        <p:nvSpPr>
          <p:cNvPr id="6" name="任意多边形 5"/>
          <p:cNvSpPr/>
          <p:nvPr/>
        </p:nvSpPr>
        <p:spPr>
          <a:xfrm>
            <a:off x="8995444" y="0"/>
            <a:ext cx="459588" cy="867252"/>
          </a:xfrm>
          <a:custGeom>
            <a:avLst/>
            <a:gdLst>
              <a:gd name="connsiteX0" fmla="*/ 0 w 459588"/>
              <a:gd name="connsiteY0" fmla="*/ 0 h 867252"/>
              <a:gd name="connsiteX1" fmla="*/ 459588 w 459588"/>
              <a:gd name="connsiteY1" fmla="*/ 0 h 867252"/>
              <a:gd name="connsiteX2" fmla="*/ 459588 w 459588"/>
              <a:gd name="connsiteY2" fmla="*/ 560072 h 867252"/>
              <a:gd name="connsiteX3" fmla="*/ 0 w 459588"/>
              <a:gd name="connsiteY3" fmla="*/ 867252 h 867252"/>
            </a:gdLst>
            <a:ahLst/>
            <a:cxnLst>
              <a:cxn ang="0">
                <a:pos x="connsiteX0" y="connsiteY0"/>
              </a:cxn>
              <a:cxn ang="0">
                <a:pos x="connsiteX1" y="connsiteY1"/>
              </a:cxn>
              <a:cxn ang="0">
                <a:pos x="connsiteX2" y="connsiteY2"/>
              </a:cxn>
              <a:cxn ang="0">
                <a:pos x="connsiteX3" y="connsiteY3"/>
              </a:cxn>
            </a:cxnLst>
            <a:rect l="l" t="t" r="r" b="b"/>
            <a:pathLst>
              <a:path w="459588" h="867252">
                <a:moveTo>
                  <a:pt x="0" y="0"/>
                </a:moveTo>
                <a:lnTo>
                  <a:pt x="459588" y="0"/>
                </a:lnTo>
                <a:lnTo>
                  <a:pt x="459588" y="560072"/>
                </a:lnTo>
                <a:lnTo>
                  <a:pt x="0" y="867252"/>
                </a:lnTo>
                <a:close/>
              </a:path>
            </a:pathLst>
          </a:custGeom>
          <a:solidFill>
            <a:srgbClr val="2ABDC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cxnSp>
        <p:nvCxnSpPr>
          <p:cNvPr id="7" name="直接连接符 6"/>
          <p:cNvCxnSpPr/>
          <p:nvPr/>
        </p:nvCxnSpPr>
        <p:spPr>
          <a:xfrm flipV="1">
            <a:off x="9294753" y="-13642"/>
            <a:ext cx="930115" cy="655980"/>
          </a:xfrm>
          <a:prstGeom prst="line">
            <a:avLst/>
          </a:prstGeom>
          <a:ln w="12700">
            <a:solidFill>
              <a:srgbClr val="2ABDC7"/>
            </a:solidFill>
          </a:ln>
          <a:effectLst/>
        </p:spPr>
        <p:style>
          <a:lnRef idx="1">
            <a:schemeClr val="accent1"/>
          </a:lnRef>
          <a:fillRef idx="0">
            <a:schemeClr val="accent1"/>
          </a:fillRef>
          <a:effectRef idx="0">
            <a:schemeClr val="accent1"/>
          </a:effectRef>
          <a:fontRef idx="minor">
            <a:schemeClr val="tx1"/>
          </a:fontRef>
        </p:style>
      </p:cxnSp>
      <p:grpSp>
        <p:nvGrpSpPr>
          <p:cNvPr id="18" name="组合 17"/>
          <p:cNvGrpSpPr/>
          <p:nvPr>
            <p:custDataLst>
              <p:tags r:id="rId1"/>
            </p:custDataLst>
          </p:nvPr>
        </p:nvGrpSpPr>
        <p:grpSpPr>
          <a:xfrm>
            <a:off x="839471" y="981710"/>
            <a:ext cx="1067435" cy="847090"/>
            <a:chOff x="1644466" y="2133600"/>
            <a:chExt cx="526864" cy="919672"/>
          </a:xfrm>
        </p:grpSpPr>
        <p:sp>
          <p:nvSpPr>
            <p:cNvPr id="19" name="圆角矩形 18"/>
            <p:cNvSpPr/>
            <p:nvPr>
              <p:custDataLst>
                <p:tags r:id="rId2"/>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20" name="KSO_GN1"/>
            <p:cNvSpPr txBox="1">
              <a:spLocks noChangeArrowheads="1"/>
            </p:cNvSpPr>
            <p:nvPr>
              <p:custDataLst>
                <p:tags r:id="rId3"/>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01</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
        <p:nvSpPr>
          <p:cNvPr id="9217" name="文本框 3"/>
          <p:cNvSpPr txBox="1"/>
          <p:nvPr/>
        </p:nvSpPr>
        <p:spPr>
          <a:xfrm>
            <a:off x="5401310" y="45085"/>
            <a:ext cx="1743075" cy="644525"/>
          </a:xfrm>
          <a:prstGeom prst="rect">
            <a:avLst/>
          </a:prstGeom>
          <a:noFill/>
          <a:ln w="9525">
            <a:noFill/>
          </a:ln>
        </p:spPr>
        <p:txBody>
          <a:bodyPr wrap="square" anchor="t" anchorCtr="0">
            <a:spAutoFit/>
          </a:bodyPr>
          <a:p>
            <a:pPr>
              <a:buClrTx/>
              <a:buFontTx/>
            </a:pPr>
            <a:r>
              <a:rPr lang="zh-CN" altLang="en-US" sz="3600" b="1">
                <a:latin typeface="微软雅黑" panose="020B0503020204020204" charset="-122"/>
                <a:ea typeface="微软雅黑" panose="020B0503020204020204" charset="-122"/>
                <a:sym typeface="宋体" panose="02010600030101010101" pitchFamily="2" charset="-122"/>
              </a:rPr>
              <a:t>公平性</a:t>
            </a:r>
            <a:endParaRPr lang="zh-CN" altLang="en-US" sz="3600" b="1">
              <a:latin typeface="微软雅黑" panose="020B0503020204020204" charset="-122"/>
              <a:ea typeface="微软雅黑" panose="020B0503020204020204" charset="-122"/>
              <a:sym typeface="宋体" panose="02010600030101010101" pitchFamily="2" charset="-122"/>
            </a:endParaRPr>
          </a:p>
        </p:txBody>
      </p:sp>
      <p:sp>
        <p:nvSpPr>
          <p:cNvPr id="3" name="TextBox 110"/>
          <p:cNvSpPr txBox="1"/>
          <p:nvPr>
            <p:custDataLst>
              <p:tags r:id="rId4"/>
            </p:custDataLst>
          </p:nvPr>
        </p:nvSpPr>
        <p:spPr>
          <a:xfrm>
            <a:off x="2063115" y="4004945"/>
            <a:ext cx="8879205" cy="1708150"/>
          </a:xfrm>
          <a:prstGeom prst="rect">
            <a:avLst/>
          </a:prstGeom>
          <a:noFill/>
        </p:spPr>
        <p:txBody>
          <a:bodyPr wrap="square" lIns="0" tIns="0" rIns="0" bIns="0" rtlCol="0">
            <a:spAutoFit/>
          </a:bodyPr>
          <a:p>
            <a:pPr>
              <a:lnSpc>
                <a:spcPct val="150000"/>
              </a:lnSpc>
            </a:pPr>
            <a:r>
              <a:rPr lang="zh-CN" altLang="en-US" sz="2000" b="1">
                <a:latin typeface="微软雅黑" panose="020B0503020204020204" charset="-122"/>
                <a:ea typeface="微软雅黑" panose="020B0503020204020204" charset="-122"/>
                <a:sym typeface="+mn-ea"/>
              </a:rPr>
              <a:t>弥补药品目录短板</a:t>
            </a:r>
            <a:endParaRPr lang="en-US" altLang="zh-CN" sz="2000" b="1" dirty="0">
              <a:solidFill>
                <a:srgbClr val="FFFFFF"/>
              </a:solidFill>
              <a:latin typeface="微软雅黑" panose="020B0503020204020204" charset="-122"/>
              <a:ea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Times New Roman" panose="02020603050405020304" charset="0"/>
                <a:sym typeface="+mn-ea"/>
              </a:rPr>
              <a:t>医保目录内同类品种赖氨匹林无直接输注剂型，本品无需溶解和稀释，可直接静脉输注，</a:t>
            </a:r>
            <a:r>
              <a:rPr lang="zh-CN" altLang="en-US" sz="1800" b="1">
                <a:solidFill>
                  <a:srgbClr val="FF0000"/>
                </a:solidFill>
                <a:latin typeface="微软雅黑" panose="020B0503020204020204" charset="-122"/>
                <a:ea typeface="微软雅黑" panose="020B0503020204020204" charset="-122"/>
                <a:cs typeface="Times New Roman" panose="02020603050405020304" charset="0"/>
                <a:sym typeface="+mn-ea"/>
              </a:rPr>
              <a:t>便捷性大幅提高</a:t>
            </a:r>
            <a:r>
              <a:rPr lang="zh-CN" altLang="en-US" sz="1800">
                <a:latin typeface="微软雅黑" panose="020B0503020204020204" charset="-122"/>
                <a:ea typeface="微软雅黑" panose="020B0503020204020204" charset="-122"/>
                <a:cs typeface="Times New Roman" panose="02020603050405020304" charset="0"/>
                <a:sym typeface="+mn-ea"/>
              </a:rPr>
              <a:t>。</a:t>
            </a:r>
            <a:endParaRPr lang="zh-CN" altLang="en-US" sz="1800">
              <a:latin typeface="微软雅黑" panose="020B0503020204020204" charset="-122"/>
              <a:ea typeface="微软雅黑" panose="020B0503020204020204" charset="-122"/>
              <a:cs typeface="Times New Roman" panose="02020603050405020304" charset="0"/>
              <a:sym typeface="+mn-ea"/>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Times New Roman" panose="02020603050405020304" charset="0"/>
              </a:rPr>
              <a:t>本品满足孕妇、消化道出血</a:t>
            </a:r>
            <a:r>
              <a:rPr lang="en-US" altLang="zh-CN" sz="1800">
                <a:latin typeface="微软雅黑" panose="020B0503020204020204" charset="-122"/>
                <a:ea typeface="微软雅黑" panose="020B0503020204020204" charset="-122"/>
                <a:cs typeface="Times New Roman" panose="02020603050405020304" charset="0"/>
              </a:rPr>
              <a:t>/</a:t>
            </a:r>
            <a:r>
              <a:rPr lang="zh-CN" altLang="en-US" sz="1800">
                <a:latin typeface="微软雅黑" panose="020B0503020204020204" charset="-122"/>
                <a:ea typeface="微软雅黑" panose="020B0503020204020204" charset="-122"/>
                <a:cs typeface="Times New Roman" panose="02020603050405020304" charset="0"/>
              </a:rPr>
              <a:t>溃疡、阿司匹林过敏等</a:t>
            </a:r>
            <a:r>
              <a:rPr lang="zh-CN" altLang="en-US" sz="1800" b="1">
                <a:solidFill>
                  <a:srgbClr val="FF0000"/>
                </a:solidFill>
                <a:latin typeface="微软雅黑" panose="020B0503020204020204" charset="-122"/>
                <a:ea typeface="微软雅黑" panose="020B0503020204020204" charset="-122"/>
                <a:cs typeface="Times New Roman" panose="02020603050405020304" charset="0"/>
              </a:rPr>
              <a:t>特殊人群安全用药需求</a:t>
            </a:r>
            <a:r>
              <a:rPr lang="zh-CN" altLang="en-US" sz="1800">
                <a:latin typeface="微软雅黑" panose="020B0503020204020204" charset="-122"/>
                <a:ea typeface="微软雅黑" panose="020B0503020204020204" charset="-122"/>
                <a:cs typeface="Times New Roman" panose="02020603050405020304" charset="0"/>
              </a:rPr>
              <a:t>。</a:t>
            </a:r>
            <a:endParaRPr lang="zh-CN" altLang="en-US" sz="1800">
              <a:latin typeface="微软雅黑" panose="020B0503020204020204" charset="-122"/>
              <a:ea typeface="微软雅黑" panose="020B0503020204020204" charset="-122"/>
              <a:cs typeface="Times New Roman" panose="02020603050405020304" charset="0"/>
            </a:endParaRPr>
          </a:p>
        </p:txBody>
      </p:sp>
      <p:grpSp>
        <p:nvGrpSpPr>
          <p:cNvPr id="8" name="组合 7"/>
          <p:cNvGrpSpPr/>
          <p:nvPr>
            <p:custDataLst>
              <p:tags r:id="rId5"/>
            </p:custDataLst>
          </p:nvPr>
        </p:nvGrpSpPr>
        <p:grpSpPr>
          <a:xfrm>
            <a:off x="839471" y="4174490"/>
            <a:ext cx="1067435" cy="847090"/>
            <a:chOff x="1644466" y="2133600"/>
            <a:chExt cx="526864" cy="919672"/>
          </a:xfrm>
        </p:grpSpPr>
        <p:sp>
          <p:nvSpPr>
            <p:cNvPr id="35" name="圆角矩形 34"/>
            <p:cNvSpPr/>
            <p:nvPr>
              <p:custDataLst>
                <p:tags r:id="rId6"/>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36" name="KSO_GN1"/>
            <p:cNvSpPr txBox="1">
              <a:spLocks noChangeArrowheads="1"/>
            </p:cNvSpPr>
            <p:nvPr>
              <p:custDataLst>
                <p:tags r:id="rId7"/>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03</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
        <p:nvSpPr>
          <p:cNvPr id="37" name="文本框 36"/>
          <p:cNvSpPr txBox="1"/>
          <p:nvPr>
            <p:custDataLst>
              <p:tags r:id="rId8"/>
            </p:custDataLst>
          </p:nvPr>
        </p:nvSpPr>
        <p:spPr>
          <a:xfrm>
            <a:off x="1991360" y="837565"/>
            <a:ext cx="9356090" cy="1799590"/>
          </a:xfrm>
          <a:prstGeom prst="rect">
            <a:avLst/>
          </a:prstGeom>
          <a:noFill/>
        </p:spPr>
        <p:txBody>
          <a:bodyPr wrap="square" rtlCol="0" anchor="t">
            <a:spAutoFit/>
          </a:bodyPr>
          <a:p>
            <a:pPr>
              <a:lnSpc>
                <a:spcPct val="150000"/>
              </a:lnSpc>
            </a:pPr>
            <a:r>
              <a:rPr lang="zh-CN" altLang="en-US" sz="2000" b="1">
                <a:latin typeface="微软雅黑" panose="020B0503020204020204" charset="-122"/>
                <a:ea typeface="微软雅黑" panose="020B0503020204020204" charset="-122"/>
                <a:cs typeface="微软雅黑" panose="020B0503020204020204" charset="-122"/>
              </a:rPr>
              <a:t>所治疗疾病对公共健康的影响</a:t>
            </a:r>
            <a:endParaRPr lang="zh-CN" altLang="en-US" sz="2000" b="1">
              <a:latin typeface="微软雅黑" panose="020B0503020204020204" charset="-122"/>
              <a:ea typeface="微软雅黑" panose="020B0503020204020204" charset="-122"/>
              <a:cs typeface="微软雅黑" panose="020B0503020204020204" charset="-122"/>
            </a:endParaRPr>
          </a:p>
          <a:p>
            <a:pPr marL="285750" indent="-285750">
              <a:lnSpc>
                <a:spcPct val="150000"/>
              </a:lnSpc>
              <a:buFont typeface="Wingdings" panose="05000000000000000000" charset="0"/>
              <a:buChar char="ü"/>
            </a:pPr>
            <a:r>
              <a:rPr lang="zh-CN" altLang="en-US">
                <a:latin typeface="微软雅黑" panose="020B0503020204020204" charset="-122"/>
                <a:ea typeface="微软雅黑" panose="020B0503020204020204" charset="-122"/>
                <a:cs typeface="微软雅黑" panose="020B0503020204020204" charset="-122"/>
              </a:rPr>
              <a:t>据报道我国流感样病例中约有6500万~1.9亿人为流感患者。</a:t>
            </a:r>
            <a:r>
              <a:rPr lang="zh-CN" altLang="en-US">
                <a:latin typeface="微软雅黑" panose="020B0503020204020204" charset="-122"/>
                <a:ea typeface="微软雅黑" panose="020B0503020204020204" charset="-122"/>
                <a:sym typeface="+mn-ea"/>
              </a:rPr>
              <a:t>持续高热严重者可引起脱水、谵妄、幻觉、晕厥，亦可引发细胞变性坏死，甚至危及生命</a:t>
            </a:r>
            <a:r>
              <a:rPr lang="zh-CN" altLang="en-US">
                <a:latin typeface="微软雅黑" panose="020B0503020204020204" charset="-122"/>
                <a:ea typeface="微软雅黑" panose="020B0503020204020204" charset="-122"/>
                <a:sym typeface="+mn-ea"/>
              </a:rPr>
              <a:t>。</a:t>
            </a:r>
            <a:endParaRPr lang="zh-CN" altLang="en-US">
              <a:latin typeface="微软雅黑" panose="020B0503020204020204" charset="-122"/>
              <a:ea typeface="微软雅黑" panose="020B0503020204020204" charset="-122"/>
              <a:sym typeface="+mn-ea"/>
            </a:endParaRPr>
          </a:p>
          <a:p>
            <a:pPr marL="285750" indent="-285750">
              <a:lnSpc>
                <a:spcPct val="150000"/>
              </a:lnSpc>
              <a:buFont typeface="Wingdings" panose="05000000000000000000" charset="0"/>
              <a:buChar char="ü"/>
            </a:pPr>
            <a:r>
              <a:rPr lang="zh-CN" altLang="en-US" b="1">
                <a:solidFill>
                  <a:srgbClr val="FF0000"/>
                </a:solidFill>
                <a:latin typeface="微软雅黑" panose="020B0503020204020204" charset="-122"/>
                <a:ea typeface="微软雅黑" panose="020B0503020204020204" charset="-122"/>
                <a:cs typeface="微软雅黑" panose="020B0503020204020204" charset="-122"/>
              </a:rPr>
              <a:t>对乙酰氨基酚甘露醇注射液有效降低发热患者体温，避免高热所引发的疾病危害。</a:t>
            </a:r>
            <a:endParaRPr lang="zh-CN" altLang="en-US" b="1">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41" name="TextBox 110"/>
          <p:cNvSpPr txBox="1"/>
          <p:nvPr>
            <p:custDataLst>
              <p:tags r:id="rId9"/>
            </p:custDataLst>
          </p:nvPr>
        </p:nvSpPr>
        <p:spPr>
          <a:xfrm>
            <a:off x="2063115" y="5874385"/>
            <a:ext cx="8879205" cy="876935"/>
          </a:xfrm>
          <a:prstGeom prst="rect">
            <a:avLst/>
          </a:prstGeom>
          <a:noFill/>
        </p:spPr>
        <p:txBody>
          <a:bodyPr wrap="square" lIns="0" tIns="0" rIns="0" bIns="0" rtlCol="0">
            <a:spAutoFit/>
          </a:bodyPr>
          <a:p>
            <a:pPr>
              <a:lnSpc>
                <a:spcPct val="150000"/>
              </a:lnSpc>
            </a:pPr>
            <a:r>
              <a:rPr lang="zh-CN" altLang="en-US" sz="2000" b="1">
                <a:latin typeface="微软雅黑" panose="020B0503020204020204" charset="-122"/>
                <a:ea typeface="微软雅黑" panose="020B0503020204020204" charset="-122"/>
                <a:sym typeface="+mn-ea"/>
              </a:rPr>
              <a:t>临床管理难度低</a:t>
            </a:r>
            <a:endParaRPr lang="en-US" altLang="zh-CN" sz="2000" b="1" dirty="0">
              <a:solidFill>
                <a:srgbClr val="FFFFFF"/>
              </a:solidFill>
              <a:latin typeface="微软雅黑" panose="020B0503020204020204" charset="-122"/>
              <a:ea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cs typeface="Times New Roman" panose="02020603050405020304" charset="0"/>
                <a:sym typeface="+mn-ea"/>
              </a:rPr>
              <a:t>本品适应症和用法用量明确，临床滥用风险</a:t>
            </a:r>
            <a:r>
              <a:rPr lang="zh-CN" altLang="en-US" sz="1800">
                <a:latin typeface="微软雅黑" panose="020B0503020204020204" charset="-122"/>
                <a:ea typeface="微软雅黑" panose="020B0503020204020204" charset="-122"/>
                <a:cs typeface="Times New Roman" panose="02020603050405020304" charset="0"/>
                <a:sym typeface="+mn-ea"/>
              </a:rPr>
              <a:t>低。</a:t>
            </a:r>
            <a:endParaRPr lang="zh-CN" altLang="en-US" sz="1800">
              <a:latin typeface="微软雅黑" panose="020B0503020204020204" charset="-122"/>
              <a:ea typeface="微软雅黑" panose="020B0503020204020204" charset="-122"/>
              <a:cs typeface="Times New Roman" panose="02020603050405020304" charset="0"/>
              <a:sym typeface="+mn-ea"/>
            </a:endParaRPr>
          </a:p>
        </p:txBody>
      </p:sp>
      <p:grpSp>
        <p:nvGrpSpPr>
          <p:cNvPr id="43" name="组合 42"/>
          <p:cNvGrpSpPr/>
          <p:nvPr>
            <p:custDataLst>
              <p:tags r:id="rId10"/>
            </p:custDataLst>
          </p:nvPr>
        </p:nvGrpSpPr>
        <p:grpSpPr>
          <a:xfrm>
            <a:off x="839471" y="5874385"/>
            <a:ext cx="1067435" cy="847090"/>
            <a:chOff x="1644466" y="2133600"/>
            <a:chExt cx="526864" cy="919672"/>
          </a:xfrm>
        </p:grpSpPr>
        <p:sp>
          <p:nvSpPr>
            <p:cNvPr id="44" name="圆角矩形 43"/>
            <p:cNvSpPr/>
            <p:nvPr>
              <p:custDataLst>
                <p:tags r:id="rId11"/>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45" name="KSO_GN1"/>
            <p:cNvSpPr txBox="1">
              <a:spLocks noChangeArrowheads="1"/>
            </p:cNvSpPr>
            <p:nvPr>
              <p:custDataLst>
                <p:tags r:id="rId12"/>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04</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
        <p:nvSpPr>
          <p:cNvPr id="2" name="文本框 1"/>
          <p:cNvSpPr txBox="1"/>
          <p:nvPr/>
        </p:nvSpPr>
        <p:spPr>
          <a:xfrm>
            <a:off x="2063750" y="2575560"/>
            <a:ext cx="9284335" cy="1383665"/>
          </a:xfrm>
          <a:prstGeom prst="rect">
            <a:avLst/>
          </a:prstGeom>
          <a:noFill/>
        </p:spPr>
        <p:txBody>
          <a:bodyPr wrap="square" rtlCol="0" anchor="t">
            <a:spAutoFit/>
          </a:bodyPr>
          <a:p>
            <a:pPr algn="l">
              <a:lnSpc>
                <a:spcPct val="150000"/>
              </a:lnSpc>
              <a:buClrTx/>
              <a:buSzTx/>
              <a:buFont typeface="Wingdings" panose="05000000000000000000" charset="0"/>
            </a:pPr>
            <a:r>
              <a:rPr lang="zh-CN" altLang="en-US" sz="2000" b="1">
                <a:latin typeface="微软雅黑" panose="020B0503020204020204" charset="-122"/>
                <a:ea typeface="微软雅黑" panose="020B0503020204020204" charset="-122"/>
                <a:cs typeface="微软雅黑" panose="020B0503020204020204" charset="-122"/>
              </a:rPr>
              <a:t>符合“保基本”原则</a:t>
            </a:r>
            <a:endParaRPr lang="zh-CN" altLang="en-US" sz="2000" b="1">
              <a:latin typeface="微软雅黑" panose="020B0503020204020204" charset="-122"/>
              <a:ea typeface="微软雅黑" panose="020B0503020204020204" charset="-122"/>
              <a:cs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rPr>
              <a:t>保障孕妇、阿司匹林过敏、消化道出血</a:t>
            </a:r>
            <a:r>
              <a:rPr lang="en-US" altLang="zh-CN" sz="1800">
                <a:latin typeface="微软雅黑" panose="020B0503020204020204" charset="-122"/>
                <a:ea typeface="微软雅黑" panose="020B0503020204020204" charset="-122"/>
              </a:rPr>
              <a:t>/</a:t>
            </a:r>
            <a:r>
              <a:rPr lang="zh-CN" altLang="en-US" sz="1800">
                <a:latin typeface="微软雅黑" panose="020B0503020204020204" charset="-122"/>
                <a:ea typeface="微软雅黑" panose="020B0503020204020204" charset="-122"/>
              </a:rPr>
              <a:t>溃疡、心力衰竭等</a:t>
            </a:r>
            <a:r>
              <a:rPr lang="zh-CN" altLang="en-US" sz="1800" b="1">
                <a:solidFill>
                  <a:srgbClr val="FF0000"/>
                </a:solidFill>
                <a:latin typeface="微软雅黑" panose="020B0503020204020204" charset="-122"/>
                <a:ea typeface="微软雅黑" panose="020B0503020204020204" charset="-122"/>
              </a:rPr>
              <a:t>特殊人群基本医疗保险需求</a:t>
            </a:r>
            <a:r>
              <a:rPr lang="zh-CN" altLang="en-US" sz="1800">
                <a:latin typeface="微软雅黑" panose="020B0503020204020204" charset="-122"/>
                <a:ea typeface="微软雅黑" panose="020B0503020204020204" charset="-122"/>
              </a:rPr>
              <a:t>。</a:t>
            </a:r>
            <a:endParaRPr lang="zh-CN" altLang="en-US" sz="1800">
              <a:latin typeface="微软雅黑" panose="020B0503020204020204" charset="-122"/>
              <a:ea typeface="微软雅黑" panose="020B0503020204020204" charset="-122"/>
            </a:endParaRPr>
          </a:p>
          <a:p>
            <a:pPr marL="285750" indent="-285750" algn="l">
              <a:lnSpc>
                <a:spcPct val="150000"/>
              </a:lnSpc>
              <a:buClrTx/>
              <a:buSzTx/>
              <a:buFont typeface="Wingdings" panose="05000000000000000000" charset="0"/>
              <a:buChar char="ü"/>
            </a:pPr>
            <a:r>
              <a:rPr lang="zh-CN" altLang="en-US" sz="1800">
                <a:latin typeface="微软雅黑" panose="020B0503020204020204" charset="-122"/>
                <a:ea typeface="微软雅黑" panose="020B0503020204020204" charset="-122"/>
              </a:rPr>
              <a:t>本品发热时</a:t>
            </a:r>
            <a:r>
              <a:rPr lang="zh-CN" altLang="en-US" sz="1800" b="1">
                <a:solidFill>
                  <a:srgbClr val="FF0000"/>
                </a:solidFill>
                <a:latin typeface="微软雅黑" panose="020B0503020204020204" charset="-122"/>
                <a:ea typeface="微软雅黑" panose="020B0503020204020204" charset="-122"/>
              </a:rPr>
              <a:t>按需使用</a:t>
            </a:r>
            <a:r>
              <a:rPr lang="zh-CN" altLang="en-US" sz="1800">
                <a:latin typeface="微软雅黑" panose="020B0503020204020204" charset="-122"/>
                <a:ea typeface="微软雅黑" panose="020B0503020204020204" charset="-122"/>
              </a:rPr>
              <a:t>，疗程短，</a:t>
            </a:r>
            <a:r>
              <a:rPr lang="zh-CN" altLang="en-US" sz="1800" b="1">
                <a:solidFill>
                  <a:srgbClr val="FF0000"/>
                </a:solidFill>
                <a:latin typeface="微软雅黑" panose="020B0503020204020204" charset="-122"/>
                <a:ea typeface="微软雅黑" panose="020B0503020204020204" charset="-122"/>
              </a:rPr>
              <a:t>占用医保基金费用低</a:t>
            </a:r>
            <a:r>
              <a:rPr lang="zh-CN" altLang="en-US" sz="1800">
                <a:latin typeface="微软雅黑" panose="020B0503020204020204" charset="-122"/>
                <a:ea typeface="微软雅黑" panose="020B0503020204020204" charset="-122"/>
              </a:rPr>
              <a:t>。</a:t>
            </a:r>
            <a:endParaRPr lang="zh-CN" altLang="en-US" sz="1800">
              <a:latin typeface="微软雅黑" panose="020B0503020204020204" charset="-122"/>
              <a:ea typeface="微软雅黑" panose="020B0503020204020204" charset="-122"/>
            </a:endParaRPr>
          </a:p>
        </p:txBody>
      </p:sp>
      <p:grpSp>
        <p:nvGrpSpPr>
          <p:cNvPr id="9" name="组合 8"/>
          <p:cNvGrpSpPr/>
          <p:nvPr>
            <p:custDataLst>
              <p:tags r:id="rId13"/>
            </p:custDataLst>
          </p:nvPr>
        </p:nvGrpSpPr>
        <p:grpSpPr>
          <a:xfrm>
            <a:off x="803911" y="2708910"/>
            <a:ext cx="1067435" cy="847090"/>
            <a:chOff x="1644466" y="2133600"/>
            <a:chExt cx="526864" cy="919672"/>
          </a:xfrm>
        </p:grpSpPr>
        <p:sp>
          <p:nvSpPr>
            <p:cNvPr id="10" name="圆角矩形 9"/>
            <p:cNvSpPr/>
            <p:nvPr>
              <p:custDataLst>
                <p:tags r:id="rId14"/>
              </p:custDataLst>
            </p:nvPr>
          </p:nvSpPr>
          <p:spPr>
            <a:xfrm>
              <a:off x="1684584" y="2133600"/>
              <a:ext cx="446628" cy="919672"/>
            </a:xfrm>
            <a:prstGeom prst="roundRect">
              <a:avLst>
                <a:gd name="adj" fmla="val 10131"/>
              </a:avLst>
            </a:prstGeom>
            <a:solidFill>
              <a:srgbClr val="2ABDC7"/>
            </a:solidFill>
            <a:ln w="25400" cap="flat" cmpd="sng" algn="ctr">
              <a:solidFill>
                <a:sysClr val="window" lastClr="FFFFFF"/>
              </a:solidFill>
              <a:prstDash val="solid"/>
            </a:ln>
            <a:effectLst/>
          </p:spPr>
          <p:txBody>
            <a:bodyPr lIns="96000" tIns="336000" rIns="96000" bIns="0" anchor="ctr"/>
            <a:lstStyle/>
            <a:p>
              <a:pPr algn="just"/>
              <a:endParaRPr lang="zh-CN" altLang="en-US" sz="1400" dirty="0">
                <a:solidFill>
                  <a:schemeClr val="bg1">
                    <a:lumMod val="50000"/>
                  </a:schemeClr>
                </a:solidFill>
                <a:latin typeface="微软雅黑" panose="020B0503020204020204" charset="-122"/>
                <a:ea typeface="微软雅黑" panose="020B0503020204020204" charset="-122"/>
                <a:sym typeface="微软雅黑" panose="020B0503020204020204" charset="-122"/>
              </a:endParaRPr>
            </a:p>
          </p:txBody>
        </p:sp>
        <p:sp>
          <p:nvSpPr>
            <p:cNvPr id="11" name="KSO_GN1"/>
            <p:cNvSpPr txBox="1">
              <a:spLocks noChangeArrowheads="1"/>
            </p:cNvSpPr>
            <p:nvPr>
              <p:custDataLst>
                <p:tags r:id="rId15"/>
              </p:custDataLst>
            </p:nvPr>
          </p:nvSpPr>
          <p:spPr bwMode="auto">
            <a:xfrm flipH="1">
              <a:off x="1644466" y="2387992"/>
              <a:ext cx="526864" cy="411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nchorCtr="1"/>
            <a:lstStyle>
              <a:lvl1pPr>
                <a:defRPr>
                  <a:solidFill>
                    <a:schemeClr val="tx1"/>
                  </a:solidFill>
                  <a:latin typeface="Arial Narrow" panose="020B0606020202030204" pitchFamily="34" charset="0"/>
                  <a:ea typeface="宋体" panose="02010600030101010101" pitchFamily="2" charset="-122"/>
                </a:defRPr>
              </a:lvl1pPr>
              <a:lvl2pPr marL="742950" indent="-285750">
                <a:defRPr>
                  <a:solidFill>
                    <a:schemeClr val="tx1"/>
                  </a:solidFill>
                  <a:latin typeface="Arial Narrow" panose="020B0606020202030204" pitchFamily="34" charset="0"/>
                  <a:ea typeface="宋体" panose="02010600030101010101" pitchFamily="2" charset="-122"/>
                </a:defRPr>
              </a:lvl2pPr>
              <a:lvl3pPr marL="1143000" indent="-228600">
                <a:defRPr>
                  <a:solidFill>
                    <a:schemeClr val="tx1"/>
                  </a:solidFill>
                  <a:latin typeface="Arial Narrow" panose="020B0606020202030204" pitchFamily="34" charset="0"/>
                  <a:ea typeface="宋体" panose="02010600030101010101" pitchFamily="2" charset="-122"/>
                </a:defRPr>
              </a:lvl3pPr>
              <a:lvl4pPr marL="1600200" indent="-228600">
                <a:defRPr>
                  <a:solidFill>
                    <a:schemeClr val="tx1"/>
                  </a:solidFill>
                  <a:latin typeface="Arial Narrow" panose="020B0606020202030204" pitchFamily="34" charset="0"/>
                  <a:ea typeface="宋体" panose="02010600030101010101" pitchFamily="2" charset="-122"/>
                </a:defRPr>
              </a:lvl4pPr>
              <a:lvl5pPr marL="2057400" indent="-228600">
                <a:defRPr>
                  <a:solidFill>
                    <a:schemeClr val="tx1"/>
                  </a:solidFill>
                  <a:latin typeface="Arial Narrow" panose="020B0606020202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宋体" panose="02010600030101010101" pitchFamily="2" charset="-122"/>
                </a:defRPr>
              </a:lvl9pPr>
            </a:lstStyle>
            <a:p>
              <a:pPr algn="ctr" eaLnBrk="1" hangingPunct="1">
                <a:lnSpc>
                  <a:spcPct val="80000"/>
                </a:lnSpc>
              </a:pPr>
              <a:r>
                <a:rPr lang="en-US" altLang="zh-CN" sz="3600" b="1" dirty="0">
                  <a:solidFill>
                    <a:srgbClr val="FFFFFF"/>
                  </a:solidFill>
                  <a:latin typeface="Arial Rounded MT Bold" panose="020F0704030504030204" pitchFamily="34" charset="0"/>
                  <a:ea typeface="微软雅黑" panose="020B0503020204020204" charset="-122"/>
                  <a:cs typeface="Times New Roman" panose="02020603050405020304" charset="0"/>
                </a:rPr>
                <a:t>02</a:t>
              </a:r>
              <a:endParaRPr lang="zh-CN" altLang="en-US" sz="3600" b="1" dirty="0">
                <a:solidFill>
                  <a:srgbClr val="FFFFFF"/>
                </a:solidFill>
                <a:latin typeface="Arial Rounded MT Bold" panose="020F0704030504030204" pitchFamily="34" charset="0"/>
                <a:ea typeface="微软雅黑" panose="020B0503020204020204" charset="-122"/>
                <a:cs typeface="Times New Roman" panose="02020603050405020304" charset="0"/>
              </a:endParaRPr>
            </a:p>
          </p:txBody>
        </p:sp>
      </p:gr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tags/tag1.xml><?xml version="1.0" encoding="utf-8"?>
<p:tagLst xmlns:p="http://schemas.openxmlformats.org/presentationml/2006/main">
  <p:tag name="TABLE_ENDDRAG_ORIGIN_RECT" val="930*360"/>
  <p:tag name="TABLE_ENDDRAG_RECT" val="19*64*930*360"/>
</p:tagLst>
</file>

<file path=ppt/tags/tag10.xml><?xml version="1.0" encoding="utf-8"?>
<p:tagLst xmlns:p="http://schemas.openxmlformats.org/presentationml/2006/main">
  <p:tag name="KSO_WM_DIAGRAM_VIRTUALLY_FRAME" val="{&quot;height&quot;:250.7,&quot;left&quot;:73.15,&quot;top&quot;:79.65,&quot;width&quot;:765.65}"/>
</p:tagLst>
</file>

<file path=ppt/tags/tag11.xml><?xml version="1.0" encoding="utf-8"?>
<p:tagLst xmlns:p="http://schemas.openxmlformats.org/presentationml/2006/main">
  <p:tag name="KSO_WM_DIAGRAM_VIRTUALLY_FRAME" val="{&quot;height&quot;:250.7,&quot;left&quot;:73.15,&quot;top&quot;:79.65,&quot;width&quot;:765.65}"/>
</p:tagLst>
</file>

<file path=ppt/tags/tag12.xml><?xml version="1.0" encoding="utf-8"?>
<p:tagLst xmlns:p="http://schemas.openxmlformats.org/presentationml/2006/main">
  <p:tag name="KSO_WM_DIAGRAM_VIRTUALLY_FRAME" val="{&quot;height&quot;:434.15,&quot;left&quot;:59.70007874015748,&quot;top&quot;:77.25,&quot;width&quot;:839.4999212598425}"/>
</p:tagLst>
</file>

<file path=ppt/tags/tag13.xml><?xml version="1.0" encoding="utf-8"?>
<p:tagLst xmlns:p="http://schemas.openxmlformats.org/presentationml/2006/main">
  <p:tag name="KSO_WM_DIAGRAM_VIRTUALLY_FRAME" val="{&quot;height&quot;:434.15,&quot;left&quot;:59.70007874015748,&quot;top&quot;:77.25,&quot;width&quot;:839.4999212598425}"/>
</p:tagLst>
</file>

<file path=ppt/tags/tag14.xml><?xml version="1.0" encoding="utf-8"?>
<p:tagLst xmlns:p="http://schemas.openxmlformats.org/presentationml/2006/main">
  <p:tag name="KSO_WM_DIAGRAM_VIRTUALLY_FRAME" val="{&quot;height&quot;:434.15,&quot;left&quot;:59.70007874015748,&quot;top&quot;:77.25,&quot;width&quot;:839.4999212598425}"/>
</p:tagLst>
</file>

<file path=ppt/tags/tag15.xml><?xml version="1.0" encoding="utf-8"?>
<p:tagLst xmlns:p="http://schemas.openxmlformats.org/presentationml/2006/main">
  <p:tag name="KSO_WM_DIAGRAM_VIRTUALLY_FRAME" val="{&quot;height&quot;:434.15,&quot;left&quot;:59.70007874015748,&quot;top&quot;:77.25,&quot;width&quot;:839.4999212598425}"/>
</p:tagLst>
</file>

<file path=ppt/tags/tag16.xml><?xml version="1.0" encoding="utf-8"?>
<p:tagLst xmlns:p="http://schemas.openxmlformats.org/presentationml/2006/main">
  <p:tag name="KSO_WM_DIAGRAM_VIRTUALLY_FRAME" val="{&quot;height&quot;:434.15,&quot;left&quot;:59.70007874015748,&quot;top&quot;:77.25,&quot;width&quot;:839.4999212598425}"/>
</p:tagLst>
</file>

<file path=ppt/tags/tag17.xml><?xml version="1.0" encoding="utf-8"?>
<p:tagLst xmlns:p="http://schemas.openxmlformats.org/presentationml/2006/main">
  <p:tag name="KSO_WM_DIAGRAM_VIRTUALLY_FRAME" val="{&quot;height&quot;:434.15,&quot;left&quot;:59.70007874015748,&quot;top&quot;:77.25,&quot;width&quot;:839.4999212598425}"/>
</p:tagLst>
</file>

<file path=ppt/tags/tag18.xml><?xml version="1.0" encoding="utf-8"?>
<p:tagLst xmlns:p="http://schemas.openxmlformats.org/presentationml/2006/main">
  <p:tag name="KSO_WM_DIAGRAM_VIRTUALLY_FRAME" val="{&quot;height&quot;:434.15,&quot;left&quot;:59.70007874015748,&quot;top&quot;:77.25,&quot;width&quot;:839.4999212598425}"/>
</p:tagLst>
</file>

<file path=ppt/tags/tag19.xml><?xml version="1.0" encoding="utf-8"?>
<p:tagLst xmlns:p="http://schemas.openxmlformats.org/presentationml/2006/main">
  <p:tag name="KSO_WM_DIAGRAM_VIRTUALLY_FRAME" val="{&quot;height&quot;:434.15,&quot;left&quot;:59.70007874015748,&quot;top&quot;:77.25,&quot;width&quot;:839.4999212598425}"/>
</p:tagLst>
</file>

<file path=ppt/tags/tag2.xml><?xml version="1.0" encoding="utf-8"?>
<p:tagLst xmlns:p="http://schemas.openxmlformats.org/presentationml/2006/main">
  <p:tag name="RESOURCE_RECORD_KEY" val="{&quot;29&quot;:[20405940,20736466]}"/>
</p:tagLst>
</file>

<file path=ppt/tags/tag20.xml><?xml version="1.0" encoding="utf-8"?>
<p:tagLst xmlns:p="http://schemas.openxmlformats.org/presentationml/2006/main">
  <p:tag name="KSO_WM_DIAGRAM_VIRTUALLY_FRAME" val="{&quot;height&quot;:434.15,&quot;left&quot;:59.70007874015748,&quot;top&quot;:77.25,&quot;width&quot;:839.4999212598425}"/>
</p:tagLst>
</file>

<file path=ppt/tags/tag21.xml><?xml version="1.0" encoding="utf-8"?>
<p:tagLst xmlns:p="http://schemas.openxmlformats.org/presentationml/2006/main">
  <p:tag name="KSO_WM_DIAGRAM_VIRTUALLY_FRAME" val="{&quot;height&quot;:414.85,&quot;left&quot;:65.40007874015748,&quot;top&quot;:77.25,&quot;width&quot;:833.7999212598424}"/>
</p:tagLst>
</file>

<file path=ppt/tags/tag22.xml><?xml version="1.0" encoding="utf-8"?>
<p:tagLst xmlns:p="http://schemas.openxmlformats.org/presentationml/2006/main">
  <p:tag name="KSO_WM_DIAGRAM_VIRTUALLY_FRAME" val="{&quot;height&quot;:414.85,&quot;left&quot;:65.40007874015748,&quot;top&quot;:77.25,&quot;width&quot;:833.7999212598424}"/>
</p:tagLst>
</file>

<file path=ppt/tags/tag23.xml><?xml version="1.0" encoding="utf-8"?>
<p:tagLst xmlns:p="http://schemas.openxmlformats.org/presentationml/2006/main">
  <p:tag name="KSO_WM_DIAGRAM_VIRTUALLY_FRAME" val="{&quot;height&quot;:414.85,&quot;left&quot;:65.40007874015748,&quot;top&quot;:77.25,&quot;width&quot;:833.7999212598424}"/>
</p:tagLst>
</file>

<file path=ppt/tags/tag24.xml><?xml version="1.0" encoding="utf-8"?>
<p:tagLst xmlns:p="http://schemas.openxmlformats.org/presentationml/2006/main">
  <p:tag name="KSO_WM_DIAGRAM_VIRTUALLY_FRAME" val="{&quot;height&quot;:434.15,&quot;left&quot;:59.70007874015748,&quot;top&quot;:77.25,&quot;width&quot;:839.4999212598425}"/>
</p:tagLst>
</file>

<file path=ppt/tags/tag25.xml><?xml version="1.0" encoding="utf-8"?>
<p:tagLst xmlns:p="http://schemas.openxmlformats.org/presentationml/2006/main">
  <p:tag name="KSO_WM_DIAGRAM_VIRTUALLY_FRAME" val="{&quot;height&quot;:434.15,&quot;left&quot;:59.70007874015748,&quot;top&quot;:77.25,&quot;width&quot;:839.4999212598425}"/>
</p:tagLst>
</file>

<file path=ppt/tags/tag26.xml><?xml version="1.0" encoding="utf-8"?>
<p:tagLst xmlns:p="http://schemas.openxmlformats.org/presentationml/2006/main">
  <p:tag name="KSO_WM_DIAGRAM_VIRTUALLY_FRAME" val="{&quot;height&quot;:434.15,&quot;left&quot;:59.70007874015748,&quot;top&quot;:77.25,&quot;width&quot;:839.4999212598425}"/>
</p:tagLst>
</file>

<file path=ppt/tags/tag27.xml><?xml version="1.0" encoding="utf-8"?>
<p:tagLst xmlns:p="http://schemas.openxmlformats.org/presentationml/2006/main">
  <p:tag name="COMMONDATA" val="eyJoZGlkIjoiNDJhNDhkZTAyNDljMTQ3YzJlZTNhMDlkMTkzOTgzNjEifQ=="/>
  <p:tag name="KSO_WPP_MARK_KEY" val="2944ecfa-18e2-4ddf-bb88-02f2f941e395"/>
  <p:tag name="resource_record_key" val="{&quot;29&quot;:[20426248,20405940,20736466]}"/>
  <p:tag name="commondata" val="eyJoZGlkIjoiMTg0ZmZjNTkzOWMwNTg3ZmZkZGY2ZmU2M2QwNWMzNTkifQ=="/>
</p:tagLst>
</file>

<file path=ppt/tags/tag3.xml><?xml version="1.0" encoding="utf-8"?>
<p:tagLst xmlns:p="http://schemas.openxmlformats.org/presentationml/2006/main">
  <p:tag name="KSO_WM_UNIT_TABLE_BEAUTIFY" val="smartTable{e8e6dbf4-cb81-4097-9409-76774bdf0317}"/>
  <p:tag name="TABLE_ENDDRAG_ORIGIN_RECT" val="919*339"/>
  <p:tag name="TABLE_ENDDRAG_RECT" val="26*77*919*339"/>
</p:tagLst>
</file>

<file path=ppt/tags/tag4.xml><?xml version="1.0" encoding="utf-8"?>
<p:tagLst xmlns:p="http://schemas.openxmlformats.org/presentationml/2006/main">
  <p:tag name="KSO_WM_UNIT_TABLE_BEAUTIFY" val="smartTable{3b0c7d5c-d226-4366-97d9-bb8acf0cb0a7}"/>
  <p:tag name="TABLE_ENDDRAG_ORIGIN_RECT" val="936*416"/>
  <p:tag name="TABLE_ENDDRAG_RECT" val="20*82*936*416"/>
</p:tagLst>
</file>

<file path=ppt/tags/tag5.xml><?xml version="1.0" encoding="utf-8"?>
<p:tagLst xmlns:p="http://schemas.openxmlformats.org/presentationml/2006/main">
  <p:tag name="KSO_WM_DIAGRAM_VIRTUALLY_FRAME" val="{&quot;height&quot;:250.7,&quot;left&quot;:73.15,&quot;top&quot;:79.65,&quot;width&quot;:765.65}"/>
</p:tagLst>
</file>

<file path=ppt/tags/tag6.xml><?xml version="1.0" encoding="utf-8"?>
<p:tagLst xmlns:p="http://schemas.openxmlformats.org/presentationml/2006/main">
  <p:tag name="KSO_WM_DIAGRAM_VIRTUALLY_FRAME" val="{&quot;height&quot;:250.7,&quot;left&quot;:73.15,&quot;top&quot;:79.65,&quot;width&quot;:765.65}"/>
</p:tagLst>
</file>

<file path=ppt/tags/tag7.xml><?xml version="1.0" encoding="utf-8"?>
<p:tagLst xmlns:p="http://schemas.openxmlformats.org/presentationml/2006/main">
  <p:tag name="KSO_WM_DIAGRAM_VIRTUALLY_FRAME" val="{&quot;height&quot;:250.7,&quot;left&quot;:73.15,&quot;top&quot;:79.65,&quot;width&quot;:765.65}"/>
</p:tagLst>
</file>

<file path=ppt/tags/tag8.xml><?xml version="1.0" encoding="utf-8"?>
<p:tagLst xmlns:p="http://schemas.openxmlformats.org/presentationml/2006/main">
  <p:tag name="KSO_WM_DIAGRAM_VIRTUALLY_FRAME" val="{&quot;height&quot;:250.7,&quot;left&quot;:73.15,&quot;top&quot;:79.65,&quot;width&quot;:765.65}"/>
</p:tagLst>
</file>

<file path=ppt/tags/tag9.xml><?xml version="1.0" encoding="utf-8"?>
<p:tagLst xmlns:p="http://schemas.openxmlformats.org/presentationml/2006/main">
  <p:tag name="KSO_WM_DIAGRAM_VIRTUALLY_FRAME" val="{&quot;height&quot;:250.7,&quot;left&quot;:73.15,&quot;top&quot;:79.65,&quot;width&quot;:765.65}"/>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3151</Words>
  <Application>WPS 演示</Application>
  <PresentationFormat/>
  <Paragraphs>205</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9</vt:i4>
      </vt:variant>
    </vt:vector>
  </HeadingPairs>
  <TitlesOfParts>
    <vt:vector size="22" baseType="lpstr">
      <vt:lpstr>Arial</vt:lpstr>
      <vt:lpstr>宋体</vt:lpstr>
      <vt:lpstr>Wingdings</vt:lpstr>
      <vt:lpstr>微软雅黑</vt:lpstr>
      <vt:lpstr>Agency FB</vt:lpstr>
      <vt:lpstr>Wingdings</vt:lpstr>
      <vt:lpstr>Times New Roman</vt:lpstr>
      <vt:lpstr>Arial Narrow</vt:lpstr>
      <vt:lpstr>Arial Rounded MT Bold</vt:lpstr>
      <vt:lpstr>Arial Unicode MS</vt:lpstr>
      <vt:lpstr>Calibri</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86181</dc:creator>
  <cp:lastModifiedBy>@琼～</cp:lastModifiedBy>
  <cp:revision>134</cp:revision>
  <dcterms:created xsi:type="dcterms:W3CDTF">2022-06-30T03:09:00Z</dcterms:created>
  <dcterms:modified xsi:type="dcterms:W3CDTF">2024-07-13T07:31:13Z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2052-12.1.0.17133</vt:lpwstr>
  </property>
  <property fmtid="{D5CDD505-2E9C-101B-9397-08002B2CF9AE}" pid="3" name="ICV">
    <vt:lpwstr>F6323F67188E4C18AD793A87E1432B0C_13</vt:lpwstr>
  </property>
</Properties>
</file>