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261" r:id="rId4"/>
    <p:sldId id="285" r:id="rId6"/>
    <p:sldId id="337" r:id="rId7"/>
    <p:sldId id="265" r:id="rId8"/>
    <p:sldId id="293" r:id="rId9"/>
    <p:sldId id="294" r:id="rId10"/>
    <p:sldId id="332" r:id="rId11"/>
    <p:sldId id="314" r:id="rId12"/>
    <p:sldId id="318" r:id="rId13"/>
    <p:sldId id="317" r:id="rId14"/>
    <p:sldId id="32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Wang" initials="AW" lastIdx="1" clrIdx="0"/>
  <p:cmAuthor id="2" name="Meng Zhang" initials="MZ" lastIdx="35" clrIdx="1"/>
  <p:cmAuthor id="3" name="Beryl Chen" initials="BC" lastIdx="1" clrIdx="2"/>
  <p:cmAuthor id="4" name="钟彦" initials="钟彦" lastIdx="2" clrIdx="3"/>
  <p:cmAuthor id="5" name="Rainbow" initials="R" lastIdx="1" clrIdx="4"/>
  <p:cmAuthor id="6" name="甘天翊" initials="甘天翊" lastIdx="1" clrIdx="5"/>
  <p:cmAuthor id="7" name="admin" initials="a" lastIdx="1" clrIdx="6"/>
  <p:cmAuthor id="8" name="Ewen Buckling" initials="EB" lastIdx="72" clrIdx="7"/>
  <p:cmAuthor id="9" name="iMed" initials="SC" lastIdx="9" clrIdx="8"/>
  <p:cmAuthor id="10" name="Zachary Crouch" initials="ZC" lastIdx="7" clrIdx="9"/>
  <p:cmAuthor id="11" name="作者" initials="A" lastIdx="0" clrIdx="10"/>
  <p:cmAuthor id="12" name="Kanika Banathia" initials="KB" lastIdx="337" clrIdx="11"/>
  <p:cmAuthor id="13" name="Lissa Gillmore" initials="LG" lastIdx="7" clrIdx="12"/>
  <p:cmAuthor id="14" name="未知用户1" initials="未知用户1" lastIdx="76" clrIdx="13"/>
  <p:cmAuthor id="15" name="Andrew Morrison" initials="AM" lastIdx="10" clrIdx="14"/>
  <p:cmAuthor id="16" name="Arven Saunders-MEI" initials="AS" lastIdx="1" clrIdx="15"/>
  <p:cmAuthor id="17" name="Zach Crouch" initials="ZC" lastIdx="3" clrIdx="16"/>
  <p:cmAuthor id="18" name="Leslie Turner" initials="LT" lastIdx="7" clrIdx="17"/>
  <p:cmAuthor id="19" name="ghy1007" initials="g" lastIdx="77" clrIdx="18"/>
  <p:cmAuthor id="20" name="Xiaodan LUO" initials="XL" lastIdx="4" clrIdx="19"/>
  <p:cmAuthor id="22" name="Linmu YANG" initials="LY" lastIdx="5" clrIdx="21"/>
  <p:cmAuthor id="23" name="Anson WU" initials="AW" lastIdx="2" clrIdx="22"/>
  <p:cmAuthor id="2001" name="骆倩怡_Znauj26B" initials="authorId_382814100" lastIdx="0" clrIdx="0"/>
  <p:cmAuthor id="0" name="china" initials="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B9E"/>
    <a:srgbClr val="2F68FE"/>
    <a:srgbClr val="E9ECF6"/>
    <a:srgbClr val="CFD6EC"/>
    <a:srgbClr val="4864FC"/>
    <a:srgbClr val="045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0F4F4-4B77-458D-85F1-1A7343E818DB}" styleName="{fb7de6f6-23be-4c27-bab1-75ee11fcb775}">
    <a:wholeTbl>
      <a:tcTxStyle>
        <a:fontRef idx="none">
          <a:prstClr val="black"/>
        </a:fontRef>
      </a:tcTxStyle>
      <a:tcStyle>
        <a:tcBdr>
          <a:left>
            <a:ln w="9525" cmpd="sng">
              <a:solidFill>
                <a:srgbClr val="859FCF"/>
              </a:solidFill>
            </a:ln>
          </a:left>
          <a:right>
            <a:ln w="9525" cmpd="sng">
              <a:solidFill>
                <a:srgbClr val="859FCF"/>
              </a:solidFill>
            </a:ln>
          </a:right>
          <a:top>
            <a:ln w="9525" cmpd="sng">
              <a:solidFill>
                <a:srgbClr val="859FCF"/>
              </a:solidFill>
            </a:ln>
          </a:top>
          <a:bottom>
            <a:ln w="9525" cmpd="sng">
              <a:solidFill>
                <a:srgbClr val="859FCF"/>
              </a:solidFill>
            </a:ln>
          </a:bottom>
          <a:insideV>
            <a:ln w="9525" cmpd="sng">
              <a:solidFill>
                <a:srgbClr val="859FCF"/>
              </a:solidFill>
            </a:ln>
          </a:insideV>
        </a:tcBdr>
        <a:fill>
          <a:solidFill>
            <a:srgbClr val="F3F3F3"/>
          </a:solidFill>
        </a:fill>
      </a:tcStyle>
    </a:wholeTbl>
    <a:firstCol>
      <a:tcTxStyle>
        <a:fontRef idx="none">
          <a:prstClr val="black"/>
        </a:fontRef>
      </a:tcTxStyle>
      <a:tcStyle>
        <a:tcBdr>
          <a:left>
            <a:ln w="9525" cmpd="sng">
              <a:solidFill>
                <a:srgbClr val="FFFFFF"/>
              </a:solidFill>
            </a:ln>
          </a:left>
          <a:top>
            <a:ln w="9525" cmpd="sng">
              <a:solidFill>
                <a:srgbClr val="FFFFFF"/>
              </a:solidFill>
            </a:ln>
          </a:top>
          <a:bottom>
            <a:ln w="9525" cmpd="sng">
              <a:solidFill>
                <a:srgbClr val="FFFFFF"/>
              </a:solidFill>
            </a:ln>
          </a:bottom>
          <a:insideH>
            <a:ln w="9525" cmpd="sng">
              <a:solidFill>
                <a:srgbClr val="FFFFFF"/>
              </a:solidFill>
            </a:ln>
          </a:insideH>
          <a:insideV>
            <a:ln w="9525" cmpd="sng">
              <a:solidFill>
                <a:srgbClr val="FFFFFF"/>
              </a:solidFill>
            </a:ln>
          </a:insideV>
        </a:tcBdr>
        <a:fill>
          <a:solidFill>
            <a:srgbClr val="E1E8F4"/>
          </a:solidFill>
        </a:fill>
      </a:tcStyle>
    </a:firstCol>
    <a:firstRow>
      <a:tcTxStyle>
        <a:fontRef idx="none">
          <a:prstClr val="black"/>
        </a:fontRef>
      </a:tcTxStyle>
      <a:tcStyle>
        <a:tcBdr>
          <a:bottom>
            <a:ln w="28575" cmpd="sng">
              <a:solidFill>
                <a:srgbClr val="FFFFFF"/>
              </a:solidFill>
            </a:ln>
          </a:bottom>
        </a:tcBdr>
        <a:fill>
          <a:solidFill>
            <a:srgbClr val="ABBCDE"/>
          </a:solidFill>
        </a:fill>
      </a:tcStyle>
    </a:firstRow>
  </a:tblStyle>
  <a:tblStyle styleId="{1F468A6D-FD57-445B-983A-14EA8F392B02}" styleName="{9007f31c-41a2-438a-a62f-a73b1a99f2de}">
    <a:band1H>
      <a:tcTxStyle>
        <a:fontRef idx="none">
          <a:prstClr val="black"/>
        </a:fontRef>
      </a:tcTxStyle>
      <a:tcStyle>
        <a:tcBdr>
          <a:top>
            <a:ln w="12700" cmpd="sng">
              <a:solidFill>
                <a:srgbClr val="DDDDDD"/>
              </a:solidFill>
            </a:ln>
          </a:top>
          <a:bottom>
            <a:ln w="12700" cmpd="sng">
              <a:solidFill>
                <a:srgbClr val="DDDDDD"/>
              </a:solidFill>
            </a:ln>
          </a:bottom>
        </a:tcBdr>
        <a:fill>
          <a:solidFill>
            <a:srgbClr val="FFFFFF"/>
          </a:solidFill>
        </a:fill>
      </a:tcStyle>
    </a:band1H>
    <a:band2H>
      <a:tcTxStyle>
        <a:fontRef idx="none">
          <a:prstClr val="black"/>
        </a:fontRef>
      </a:tcTxStyle>
      <a:tcStyle>
        <a:tcBdr>
          <a:top>
            <a:ln w="12700" cmpd="sng">
              <a:solidFill>
                <a:srgbClr val="DDDDDD"/>
              </a:solidFill>
            </a:ln>
          </a:top>
          <a:bottom>
            <a:ln w="12700" cmpd="sng">
              <a:solidFill>
                <a:srgbClr val="DDDDDD"/>
              </a:solidFill>
            </a:ln>
          </a:bottom>
        </a:tcBdr>
        <a:fill>
          <a:solidFill>
            <a:srgbClr val="EAEAEA"/>
          </a:solidFill>
        </a:fill>
      </a:tcStyle>
    </a:band2H>
    <a:firstRow>
      <a:tcTxStyle>
        <a:fontRef idx="none">
          <a:prstClr val="black"/>
        </a:fontRef>
      </a:tcTxStyle>
      <a:tcStyle>
        <a:tcBdr/>
        <a:fill>
          <a:solidFill>
            <a:srgbClr val="8BADD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Override" Target="../theme/themeOverride1.xml"/><Relationship Id="rId1" Type="http://schemas.openxmlformats.org/officeDocument/2006/relationships/oleObject" Target="file:///C:\Users\admin\Desktop\&#26032;&#24314;%20XLSX%20&#24037;&#20316;&#34920;.xlsx" TargetMode="External"/></Relationships>
</file>

<file path=ppt/charts/_rels/chart2.xml.rels><?xml version="1.0" encoding="UTF-8" standalone="yes"?>
<Relationships xmlns="http://schemas.openxmlformats.org/package/2006/relationships"><Relationship Id="rId7" Type="http://schemas.microsoft.com/office/2011/relationships/chartColorStyle" Target="colors1.xml"/><Relationship Id="rId6" Type="http://schemas.microsoft.com/office/2011/relationships/chartStyle" Target="style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hemeOverride" Target="../theme/themeOverride2.xml"/><Relationship Id="rId1" Type="http://schemas.openxmlformats.org/officeDocument/2006/relationships/oleObject" Target="file:///C:\Users\admin\Desktop\&#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29979879275654"/>
          <c:y val="0.00661084178052005"/>
          <c:w val="0.964587525150905"/>
          <c:h val="0.827794684520187"/>
        </c:manualLayout>
      </c:layout>
      <c:barChart>
        <c:barDir val="col"/>
        <c:grouping val="clustered"/>
        <c:varyColors val="0"/>
        <c:ser>
          <c:idx val="0"/>
          <c:order val="0"/>
          <c:spPr>
            <a:blipFill rotWithShape="1">
              <a:blip xmlns:r="http://schemas.openxmlformats.org/officeDocument/2006/relationships" r:embed="rId3">
                <a:duotone>
                  <a:schemeClr val="accent1">
                    <a:shade val="45000"/>
                    <a:satMod val="135000"/>
                  </a:schemeClr>
                  <a:prstClr val="white"/>
                </a:duotone>
              </a:blip>
              <a:stretch>
                <a:fillRect/>
              </a:stretch>
            </a:blipFill>
            <a:ln>
              <a:noFill/>
            </a:ln>
            <a:effectLst>
              <a:outerShdw blurRad="38100" dir="18900000" sy="23000" kx="-1200000" algn="bl" rotWithShape="0">
                <a:prstClr val="black">
                  <a:alpha val="20000"/>
                </a:prstClr>
              </a:outerShdw>
            </a:effectLst>
          </c:spPr>
          <c:invertIfNegative val="0"/>
          <c:dLbls>
            <c:numFmt formatCode="General" sourceLinked="1"/>
            <c:spPr>
              <a:noFill/>
              <a:ln>
                <a:noFill/>
              </a:ln>
              <a:effectLst/>
            </c:spPr>
            <c:txPr>
              <a:bodyPr rot="5400000" spcFirstLastPara="0" vertOverflow="ellipsis" vert="horz" wrap="square" lIns="38100" tIns="19050" rIns="38100" bIns="19050" anchor="ctr" anchorCtr="1" forceAA="0">
                <a:spAutoFit/>
              </a:bodyPr>
              <a:lstStyle/>
              <a:p>
                <a:pPr>
                  <a:defRPr lang="zh-CN" sz="1200" b="0" i="0" u="none" strike="noStrike" kern="1200" baseline="0">
                    <a:solidFill>
                      <a:srgbClr val="FFFFFF"/>
                    </a:solidFill>
                    <a:latin typeface="+mn-lt"/>
                    <a:ea typeface="+mn-ea"/>
                    <a:cs typeface="+mn-cs"/>
                  </a:defRPr>
                </a:pP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'[新建 XLSX 工作表.xlsx]Sheet1'!$G$32:$G$38</c:f>
              <c:strCache>
                <c:ptCount val="7"/>
                <c:pt idx="0">
                  <c:v>司替戊醇</c:v>
                </c:pt>
                <c:pt idx="1">
                  <c:v>溴化剂</c:v>
                </c:pt>
                <c:pt idx="2">
                  <c:v>生酮饮食</c:v>
                </c:pt>
                <c:pt idx="3">
                  <c:v>单独的丙戊酸</c:v>
                </c:pt>
                <c:pt idx="4">
                  <c:v>迷走神经电刺激</c:v>
                </c:pt>
                <c:pt idx="5">
                  <c:v>托吡酯</c:v>
                </c:pt>
                <c:pt idx="6">
                  <c:v>左乙拉西坦</c:v>
                </c:pt>
              </c:strCache>
            </c:strRef>
          </c:cat>
          <c:val>
            <c:numRef>
              <c:f>'[新建 XLSX 工作表.xlsx]Sheet1'!$H$32:$H$38</c:f>
              <c:numCache>
                <c:formatCode>0.00%</c:formatCode>
                <c:ptCount val="7"/>
                <c:pt idx="0">
                  <c:v>0.8888</c:v>
                </c:pt>
                <c:pt idx="1">
                  <c:v>0.7777</c:v>
                </c:pt>
                <c:pt idx="2" c:formatCode="0%">
                  <c:v>0.7</c:v>
                </c:pt>
                <c:pt idx="3">
                  <c:v>0.484</c:v>
                </c:pt>
                <c:pt idx="4">
                  <c:v>0.375</c:v>
                </c:pt>
                <c:pt idx="5" c:formatCode="0%">
                  <c:v>0.35</c:v>
                </c:pt>
                <c:pt idx="6" c:formatCode="0%">
                  <c:v>0.3</c:v>
                </c:pt>
              </c:numCache>
            </c:numRef>
          </c:val>
        </c:ser>
        <c:dLbls>
          <c:showLegendKey val="0"/>
          <c:showVal val="1"/>
          <c:showCatName val="0"/>
          <c:showSerName val="0"/>
          <c:showPercent val="0"/>
          <c:showBubbleSize val="0"/>
        </c:dLbls>
        <c:gapWidth val="219"/>
        <c:overlap val="-27"/>
        <c:axId val="283679698"/>
        <c:axId val="570977664"/>
      </c:barChart>
      <c:catAx>
        <c:axId val="283679698"/>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alpha val="25000"/>
              </a:schemeClr>
            </a:solidFill>
            <a:prstDash val="solid"/>
            <a:round/>
          </a:ln>
          <a:effectLst/>
        </c:spPr>
        <c:txPr>
          <a:bodyPr rot="-60000000" spcFirstLastPara="0" vertOverflow="ellipsis" vert="horz" wrap="square" anchor="ctr" anchorCtr="1" forceAA="0"/>
          <a:lstStyle/>
          <a:p>
            <a:pPr>
              <a:defRPr lang="zh-CN" sz="1200" b="0" i="0" u="none" strike="noStrike" kern="1200" baseline="0">
                <a:solidFill>
                  <a:schemeClr val="tx1">
                    <a:lumMod val="65000"/>
                    <a:lumOff val="35000"/>
                  </a:schemeClr>
                </a:solidFill>
                <a:latin typeface="+mn-lt"/>
                <a:ea typeface="+mn-ea"/>
                <a:cs typeface="+mn-cs"/>
              </a:defRPr>
            </a:pPr>
          </a:p>
        </c:txPr>
        <c:crossAx val="570977664"/>
        <c:crosses val="autoZero"/>
        <c:auto val="1"/>
        <c:lblAlgn val="ctr"/>
        <c:lblOffset val="100"/>
        <c:noMultiLvlLbl val="0"/>
      </c:catAx>
      <c:valAx>
        <c:axId val="570977664"/>
        <c:scaling>
          <c:orientation val="minMax"/>
        </c:scaling>
        <c:delete val="1"/>
        <c:axPos val="l"/>
        <c:numFmt formatCode="0.0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283679698"/>
        <c:crosses val="autoZero"/>
        <c:crossBetween val="between"/>
      </c:valAx>
      <c:spPr>
        <a:noFill/>
        <a:ln>
          <a:noFill/>
        </a:ln>
        <a:effectLst/>
      </c:spPr>
    </c:plotArea>
    <c:plotVisOnly val="1"/>
    <c:dispBlanksAs val="gap"/>
    <c:showDLblsOverMax val="0"/>
  </c:chart>
  <c:spPr>
    <a:solidFill>
      <a:schemeClr val="bg1"/>
    </a:solidFill>
    <a:ln w="6350" cap="flat" cmpd="sng" algn="ctr">
      <a:solidFill>
        <a:schemeClr val="tx1">
          <a:lumMod val="50000"/>
          <a:lumOff val="50000"/>
          <a:alpha val="33000"/>
        </a:schemeClr>
      </a:solidFill>
      <a:prstDash val="solid"/>
      <a:round/>
    </a:ln>
    <a:effectLst>
      <a:outerShdw blurRad="63500" dist="37357" dir="2700000" sx="0" sy="0" rotWithShape="0">
        <a:scrgbClr r="0" g="0" b="0"/>
      </a:outerShdw>
    </a:effectLst>
  </c:spPr>
  <c:txPr>
    <a:bodyPr/>
    <a:lstStyle/>
    <a:p>
      <a:pPr>
        <a:defRPr lang="zh-CN" sz="12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14022363251738"/>
          <c:y val="0.114183951393254"/>
          <c:w val="0.925959504381988"/>
          <c:h val="0.735679865912424"/>
        </c:manualLayout>
      </c:layout>
      <c:barChart>
        <c:barDir val="col"/>
        <c:grouping val="clustered"/>
        <c:varyColors val="0"/>
        <c:ser>
          <c:idx val="0"/>
          <c:order val="0"/>
          <c:spPr>
            <a:blipFill rotWithShape="1">
              <a:blip xmlns:r="http://schemas.openxmlformats.org/officeDocument/2006/relationships" r:embed="rId3"/>
              <a:stretch>
                <a:fillRect/>
              </a:stretch>
            </a:blipFill>
            <a:ln>
              <a:noFill/>
            </a:ln>
            <a:effectLst>
              <a:outerShdw blurRad="76200" dir="2400000" sy="23000" kx="-1200000" algn="bl" rotWithShape="0">
                <a:schemeClr val="bg1">
                  <a:lumMod val="50000"/>
                  <a:alpha val="20000"/>
                </a:schemeClr>
              </a:outerShdw>
            </a:effectLst>
          </c:spPr>
          <c:invertIfNegative val="0"/>
          <c:dPt>
            <c:idx val="0"/>
            <c:invertIfNegative val="0"/>
            <c:bubble3D val="0"/>
            <c:spPr>
              <a:blipFill rotWithShape="1">
                <a:blip xmlns:r="http://schemas.openxmlformats.org/officeDocument/2006/relationships" r:embed="rId4"/>
                <a:stretch>
                  <a:fillRect/>
                </a:stretch>
              </a:blipFill>
              <a:ln>
                <a:noFill/>
              </a:ln>
              <a:effectLst>
                <a:outerShdw blurRad="76200" dir="2400000" sy="23000" kx="-1200000" algn="bl" rotWithShape="0">
                  <a:schemeClr val="bg1">
                    <a:lumMod val="50000"/>
                    <a:alpha val="20000"/>
                  </a:schemeClr>
                </a:outerShdw>
              </a:effectLst>
            </c:spPr>
          </c:dPt>
          <c:dPt>
            <c:idx val="1"/>
            <c:invertIfNegative val="0"/>
            <c:bubble3D val="0"/>
            <c:spPr>
              <a:blipFill rotWithShape="1">
                <a:blip xmlns:r="http://schemas.openxmlformats.org/officeDocument/2006/relationships" r:embed="rId5"/>
                <a:stretch>
                  <a:fillRect/>
                </a:stretch>
              </a:blipFill>
              <a:ln>
                <a:noFill/>
              </a:ln>
              <a:effectLst>
                <a:outerShdw blurRad="76200" dir="2400000" sy="23000" kx="-1200000" algn="bl" rotWithShape="0">
                  <a:schemeClr val="bg1">
                    <a:lumMod val="50000"/>
                    <a:alpha val="20000"/>
                  </a:schemeClr>
                </a:outerShdw>
              </a:effectLst>
            </c:spPr>
          </c:dPt>
          <c:dLbls>
            <c:dLbl>
              <c:idx val="0"/>
              <c:layout/>
              <c:numFmt formatCode="General" sourceLinked="1"/>
              <c:spPr>
                <a:solidFill>
                  <a:srgbClr val="08B0C5"/>
                </a:solidFill>
                <a:ln>
                  <a:noFill/>
                </a:ln>
                <a:effectLst/>
              </c:spPr>
              <c:txPr>
                <a:bodyPr rot="0" spcFirstLastPara="0" vertOverflow="ellipsis" vert="horz" wrap="square" lIns="107950" tIns="19050" rIns="107950" bIns="19050" anchor="ctr" anchorCtr="1" forceAA="0"/>
                <a:lstStyle/>
                <a:p>
                  <a:pPr>
                    <a:defRPr lang="zh-CN" sz="900" b="0" i="0" u="none" strike="noStrike" kern="1200" baseline="0">
                      <a:solidFill>
                        <a:schemeClr val="bg1"/>
                      </a:solidFill>
                      <a:latin typeface="Impact" panose="020B0806030902050204" charset="0"/>
                      <a:ea typeface="Impact" panose="020B0806030902050204" charset="0"/>
                      <a:cs typeface="Impact" panose="020B0806030902050204" charset="0"/>
                      <a:sym typeface="Impact" panose="020B0806030902050204" charset="0"/>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solidFill>
                  <a:srgbClr val="FAC295"/>
                </a:solidFill>
                <a:ln>
                  <a:noFill/>
                </a:ln>
                <a:effectLst/>
              </c:spPr>
              <c:txPr>
                <a:bodyPr rot="0" spcFirstLastPara="0" vertOverflow="ellipsis" vert="horz" wrap="square" lIns="107950" tIns="19050" rIns="107950" bIns="19050" anchor="ctr" anchorCtr="1" forceAA="0"/>
                <a:lstStyle/>
                <a:p>
                  <a:pPr>
                    <a:defRPr lang="zh-CN" sz="900" b="0" i="0" u="none" strike="noStrike" kern="1200" baseline="0">
                      <a:solidFill>
                        <a:schemeClr val="bg1"/>
                      </a:solidFill>
                      <a:latin typeface="Impact" panose="020B0806030902050204" charset="0"/>
                      <a:ea typeface="Impact" panose="020B0806030902050204" charset="0"/>
                      <a:cs typeface="Impact" panose="020B0806030902050204" charset="0"/>
                      <a:sym typeface="Impact" panose="020B0806030902050204" charset="0"/>
                    </a:defRPr>
                  </a:pPr>
                </a:p>
              </c:txPr>
              <c:dLblPos val="outEnd"/>
              <c:showLegendKey val="0"/>
              <c:showVal val="1"/>
              <c:showCatName val="0"/>
              <c:showSerName val="0"/>
              <c:showPercent val="0"/>
              <c:showBubbleSize val="0"/>
              <c:extLst>
                <c:ext xmlns:c15="http://schemas.microsoft.com/office/drawing/2012/chart" uri="{CE6537A1-D6FC-4f65-9D91-7224C49458BB}"/>
              </c:extLst>
            </c:dLbl>
            <c:numFmt formatCode="General" sourceLinked="1"/>
            <c:spPr>
              <a:noFill/>
              <a:ln>
                <a:noFill/>
              </a:ln>
              <a:effectLst/>
            </c:spPr>
            <c:txPr>
              <a:bodyPr rot="0" spcFirstLastPara="0" vertOverflow="ellipsis" vert="horz" wrap="square" lIns="107950" tIns="19050" rIns="107950" bIns="19050" anchor="ctr" anchorCtr="1" forceAA="0"/>
              <a:lstStyle/>
              <a:p>
                <a:pPr>
                  <a:defRPr lang="zh-CN" sz="900" b="0" i="0" u="none" strike="noStrike" kern="1200" baseline="0">
                    <a:solidFill>
                      <a:schemeClr val="bg1"/>
                    </a:solidFill>
                    <a:latin typeface="Impact" panose="020B0806030902050204" charset="0"/>
                    <a:ea typeface="Impact" panose="020B0806030902050204" charset="0"/>
                    <a:cs typeface="Impact" panose="020B0806030902050204" charset="0"/>
                    <a:sym typeface="Impact" panose="020B080603090205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工作表.xlsx]Sheet1'!$P$64:$Q$64</c:f>
              <c:strCache>
                <c:ptCount val="2"/>
                <c:pt idx="0">
                  <c:v>司替戊醇长期治疗</c:v>
                </c:pt>
                <c:pt idx="1">
                  <c:v>基线</c:v>
                </c:pt>
              </c:strCache>
            </c:strRef>
          </c:cat>
          <c:val>
            <c:numRef>
              <c:f>'[新建 XLSX 工作表.xlsx]Sheet1'!$P$65:$Q$65</c:f>
              <c:numCache>
                <c:formatCode>0%</c:formatCode>
                <c:ptCount val="2"/>
                <c:pt idx="0">
                  <c:v>0.12</c:v>
                </c:pt>
                <c:pt idx="1">
                  <c:v>0.91</c:v>
                </c:pt>
              </c:numCache>
            </c:numRef>
          </c:val>
        </c:ser>
        <c:dLbls>
          <c:showLegendKey val="0"/>
          <c:showVal val="1"/>
          <c:showCatName val="0"/>
          <c:showSerName val="0"/>
          <c:showPercent val="0"/>
          <c:showBubbleSize val="0"/>
        </c:dLbls>
        <c:gapWidth val="128"/>
        <c:overlap val="-27"/>
        <c:axId val="140757321"/>
        <c:axId val="891003259"/>
      </c:barChart>
      <c:catAx>
        <c:axId val="140757321"/>
        <c:scaling>
          <c:orientation val="minMax"/>
        </c:scaling>
        <c:delete val="0"/>
        <c:axPos val="b"/>
        <c:majorGridlines>
          <c:spPr>
            <a:ln w="3175" cap="flat" cmpd="sng" algn="ctr">
              <a:solidFill>
                <a:schemeClr val="bg1">
                  <a:lumMod val="9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91003259"/>
        <c:crosses val="autoZero"/>
        <c:auto val="1"/>
        <c:lblAlgn val="ctr"/>
        <c:lblOffset val="100"/>
        <c:noMultiLvlLbl val="0"/>
      </c:catAx>
      <c:valAx>
        <c:axId val="891003259"/>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0757321"/>
        <c:crosses val="autoZero"/>
        <c:crossBetween val="between"/>
      </c:valAx>
      <c:spPr>
        <a:noFill/>
        <a:ln w="3175">
          <a:solidFill>
            <a:schemeClr val="bg1">
              <a:lumMod val="9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三重独特作用机制，与其他AEDS联用协同增效司替戊醇治疗DRAVET综合征应答率高达67%-89%司替戊醇可有效降低癫痫发作频率和持续时间，耐受性好早期添加司替戊醇治疗对于癫痫远期预后具有积极影响</a:t>
            </a:r>
            <a:endParaRPr lang="zh-CN" altLang="en-US" dirty="0"/>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dirty="0" smtClean="0">
                <a:solidFill>
                  <a:srgbClr val="000000"/>
                </a:solidFill>
                <a:latin typeface="微软雅黑" panose="020B0503020204020204" charset="-122"/>
                <a:ea typeface="微软雅黑" panose="020B0503020204020204" charset="-122"/>
                <a:sym typeface="+mn-ea"/>
              </a:rPr>
              <a:t>相比于氯巴占片</a:t>
            </a:r>
            <a:r>
              <a:rPr lang="en-US" altLang="zh-CN" dirty="0" smtClean="0">
                <a:solidFill>
                  <a:srgbClr val="000000"/>
                </a:solidFill>
                <a:latin typeface="微软雅黑" panose="020B0503020204020204" charset="-122"/>
                <a:ea typeface="微软雅黑" panose="020B0503020204020204" charset="-122"/>
                <a:sym typeface="+mn-ea"/>
              </a:rPr>
              <a:t>/</a:t>
            </a:r>
            <a:r>
              <a:rPr lang="zh-CN" altLang="en-US" dirty="0" smtClean="0">
                <a:solidFill>
                  <a:srgbClr val="000000"/>
                </a:solidFill>
                <a:latin typeface="微软雅黑" panose="020B0503020204020204" charset="-122"/>
                <a:ea typeface="微软雅黑" panose="020B0503020204020204" charset="-122"/>
                <a:sym typeface="+mn-ea"/>
              </a:rPr>
              <a:t>托吡酯片等剂型，本品为干混悬剂型，水果口味，儿童服用方便易接受</a:t>
            </a:r>
            <a:endParaRPr lang="zh-CN" altLang="en-US" dirty="0" smtClean="0">
              <a:solidFill>
                <a:srgbClr val="000000"/>
              </a:solidFill>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en-US" altLang="zh-CN" dirty="0" smtClean="0">
                <a:solidFill>
                  <a:srgbClr val="000000"/>
                </a:solidFill>
                <a:latin typeface="微软雅黑" panose="020B0503020204020204" charset="-122"/>
                <a:ea typeface="微软雅黑" panose="020B0503020204020204" charset="-122"/>
              </a:rPr>
              <a:t>DS 患儿出生时多正常，在 1 岁以内起病，平均发病年龄为 5.6 个月。首次</a:t>
            </a:r>
            <a:endParaRPr lang="en-US" altLang="zh-CN" dirty="0" smtClean="0">
              <a:solidFill>
                <a:srgbClr val="000000"/>
              </a:solidFill>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en-US" altLang="zh-CN" dirty="0" smtClean="0">
                <a:solidFill>
                  <a:srgbClr val="000000"/>
                </a:solidFill>
                <a:latin typeface="微软雅黑" panose="020B0503020204020204" charset="-122"/>
                <a:ea typeface="微软雅黑" panose="020B0503020204020204" charset="-122"/>
              </a:rPr>
              <a:t>发作常为热性惊厥</a:t>
            </a:r>
            <a:endParaRPr lang="en-US" altLang="zh-CN" dirty="0" smtClean="0">
              <a:solidFill>
                <a:srgbClr val="000000"/>
              </a:solidFill>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endParaRPr lang="zh-CN" altLang="en-US" dirty="0"/>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dirty="0"/>
              <a:t>2001年欧洲药品监督管理局（EMEA）授权司替戊醇作为孤儿药可用于治疗严重肌肉震颤性小儿癫痫。2007年4月获得EMEA批准在法国上市，后在欧洲多个国家上市销售。日本于2012年批准上市，2013年加拿大批准原研上市销售，FDA于2018年批准上市，2021年05月，司替戊醇干混悬剂和胶囊剂在中国台湾上市，规格为250mg和500mg。</a:t>
            </a:r>
            <a:endParaRPr lang="zh-CN" altLang="en-US" dirty="0"/>
          </a:p>
        </p:txBody>
      </p:sp>
      <p:sp>
        <p:nvSpPr>
          <p:cNvPr id="4" name="灯片编号占位符 3"/>
          <p:cNvSpPr>
            <a:spLocks noGrp="1"/>
          </p:cNvSpPr>
          <p:nvPr>
            <p:ph type="sldNum" sz="quarter" idx="10"/>
          </p:nvPr>
        </p:nvSpPr>
        <p:spPr/>
        <p:txBody>
          <a:bodyPr/>
          <a:lstStyle/>
          <a:p>
            <a:fld id="{4B96083A-BBE9-474C-80EC-DA78263AE7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latin typeface="微软雅黑" panose="020B0503020204020204" charset="-122"/>
                <a:ea typeface="微软雅黑" panose="020B0503020204020204" charset="-122"/>
                <a:sym typeface="+mn-ea"/>
              </a:rPr>
              <a:t>有效性</a:t>
            </a:r>
            <a:r>
              <a:rPr lang="en-US" altLang="zh-CN" b="1">
                <a:latin typeface="微软雅黑" panose="020B0503020204020204" charset="-122"/>
                <a:ea typeface="微软雅黑" panose="020B0503020204020204" charset="-122"/>
                <a:sym typeface="+mn-ea"/>
              </a:rPr>
              <a:t>-1</a:t>
            </a:r>
            <a:endParaRPr lang="en-US" altLang="zh-CN" b="1">
              <a:solidFill>
                <a:schemeClr val="tx1"/>
              </a:solidFill>
              <a:latin typeface="微软雅黑" panose="020B0503020204020204" charset="-122"/>
              <a:ea typeface="微软雅黑" panose="020B0503020204020204" charset="-122"/>
            </a:endParaRPr>
          </a:p>
          <a:p>
            <a:r>
              <a:rPr lang="zh-CN" altLang="en-US"/>
              <a:t>。DS 于 2018 年 5 月被纳入中国第一批罕见病目录（编号：105 号）</a:t>
            </a:r>
            <a:endParaRPr lang="zh-CN" altLang="en-US"/>
          </a:p>
          <a:p>
            <a:r>
              <a:rPr lang="zh-CN" altLang="en-US"/>
              <a:t>本病起病年龄在 2～15 月龄，通常在 3～9 月龄起病，高峰年龄为 6 月龄</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solidFill>
                  <a:schemeClr val="dk1"/>
                </a:solidFill>
                <a:latin typeface="微软雅黑" panose="020B0503020204020204" charset="-122"/>
                <a:ea typeface="微软雅黑" panose="020B0503020204020204" charset="-122"/>
                <a:cs typeface="微软雅黑" panose="020B0503020204020204" charset="-122"/>
                <a:sym typeface="+mn-ea"/>
              </a:rPr>
              <a:t>研究方法:</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 回顾性分析了</a:t>
            </a: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1999-2014</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年在维也纳医科大学接受治疗的32名患有Dravet综合征（基因确诊）儿童的临床记录，初始治疗一般为丙戊酸单药，随后添加</a:t>
            </a: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换用其他药物治疗为主。</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b="1" dirty="0">
                <a:solidFill>
                  <a:srgbClr val="2570BF"/>
                </a:solidFill>
                <a:latin typeface="仿宋" panose="02010609060101010101" pitchFamily="49" charset="-122"/>
                <a:ea typeface="仿宋" panose="02010609060101010101" pitchFamily="49" charset="-122"/>
                <a:sym typeface="+mn-ea"/>
              </a:rPr>
              <a:t>人群范围明确清晰，有利于临床的规范使用和管理，方便医保审核和基金监管</a:t>
            </a:r>
            <a:endParaRPr lang="en-US" altLang="zh-CN" b="1" i="0" u="none" strike="noStrike" baseline="0" dirty="0">
              <a:solidFill>
                <a:srgbClr val="2570BF"/>
              </a:solidFill>
              <a:latin typeface="仿宋" panose="02010609060101010101" pitchFamily="49" charset="-122"/>
              <a:ea typeface="仿宋" panose="02010609060101010101" pitchFamily="49" charset="-122"/>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1.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1F65F4B-F759-493C-8FD7-A1149233016B}" type="datetime1">
              <a:rPr lang="zh-CN" altLang="en-US"/>
            </a:fld>
            <a:endParaRPr lang="zh-CN" altLang="en-US" sz="24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A21C20E8-21D4-4238-B836-7202EDDF7A30}" type="slidenum">
              <a:rPr lang="zh-CN" altLang="en-US"/>
            </a:fld>
            <a:endParaRPr lang="zh-CN" altLang="en-US" sz="240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幻灯片" r:id="rId3" imgW="5715" imgH="5715" progId="TCLayout.ActiveDocument.1">
                  <p:embed/>
                </p:oleObj>
              </mc:Choice>
              <mc:Fallback>
                <p:oleObj name="think-cell 幻灯片" r:id="rId3" imgW="5715" imgH="5715" progId="TCLayout.ActiveDocument.1">
                  <p:embed/>
                  <p:pic>
                    <p:nvPicPr>
                      <p:cNvPr id="0" name="对象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3"/>
          <p:cNvSpPr>
            <a:spLocks noGrp="1"/>
          </p:cNvSpPr>
          <p:nvPr>
            <p:ph type="sldNum" sz="quarter" idx="12"/>
          </p:nvPr>
        </p:nvSpPr>
        <p:spPr/>
        <p:txBody>
          <a:bodyPr/>
          <a:lstStyle/>
          <a:p>
            <a:fld id="{B58DE5F1-E0F9-4CCA-92B7-7A6FC4DFEE14}" type="slidenum">
              <a:rPr lang="en-US" smtClean="0"/>
            </a:fld>
            <a:endParaRPr lang="en-US"/>
          </a:p>
        </p:txBody>
      </p:sp>
      <p:sp>
        <p:nvSpPr>
          <p:cNvPr id="4" name="标题 3"/>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矩形 7"/>
          <p:cNvSpPr/>
          <p:nvPr userDrawn="1"/>
        </p:nvSpPr>
        <p:spPr>
          <a:xfrm>
            <a:off x="0" y="-3454"/>
            <a:ext cx="1818968" cy="678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5289755"/>
            <a:ext cx="12192000" cy="156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0"/>
            <a:ext cx="1769806" cy="84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308100" y="2671870"/>
            <a:ext cx="9575800" cy="757130"/>
          </a:xfrm>
          <a:prstGeom prst="rect">
            <a:avLst/>
          </a:prstGeom>
        </p:spPr>
        <p:txBody>
          <a:bodyPr anchor="b">
            <a:spAutoFit/>
          </a:bodyPr>
          <a:lstStyle>
            <a:lvl1pPr algn="ctr">
              <a:defRPr sz="4800" b="1"/>
            </a:lvl1pPr>
          </a:lstStyle>
          <a:p>
            <a:r>
              <a:rPr lang="zh-CN" altLang="en-US" dirty="0"/>
              <a:t>单击此处编辑首页母版标题样式</a:t>
            </a:r>
            <a:endParaRPr lang="zh-CN" altLang="en-US" dirty="0"/>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54CFE-8CC1-4B88-AB41-DD1C6118A40A}" type="slidenum">
              <a:rPr lang="zh-CN" altLang="en-US" smtClean="0"/>
            </a:fld>
            <a:endParaRPr lang="zh-CN" altLang="en-US"/>
          </a:p>
        </p:txBody>
      </p:sp>
      <p:sp>
        <p:nvSpPr>
          <p:cNvPr id="3" name="矩形 2"/>
          <p:cNvSpPr/>
          <p:nvPr userDrawn="1"/>
        </p:nvSpPr>
        <p:spPr>
          <a:xfrm>
            <a:off x="0" y="0"/>
            <a:ext cx="1769806" cy="84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 Id="rId3" Type="http://schemas.openxmlformats.org/officeDocument/2006/relationships/tags" Target="../tags/tag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幻灯片" r:id="rId4" imgW="8255" imgH="8255" progId="TCLayout.ActiveDocument.1">
                  <p:embed/>
                </p:oleObj>
              </mc:Choice>
              <mc:Fallback>
                <p:oleObj name="think-cell 幻灯片" r:id="rId4" imgW="8255" imgH="8255" progId="TCLayout.ActiveDocument.1">
                  <p:embed/>
                  <p:pic>
                    <p:nvPicPr>
                      <p:cNvPr id="0" name="图片 5121"/>
                      <p:cNvPicPr/>
                      <p:nvPr/>
                    </p:nvPicPr>
                    <p:blipFill>
                      <a:blip r:embed="rId5"/>
                      <a:stretch>
                        <a:fillRect/>
                      </a:stretch>
                    </p:blipFill>
                    <p:spPr>
                      <a:xfrm>
                        <a:off x="1588" y="1588"/>
                        <a:ext cx="1588" cy="1588"/>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9" Type="http://schemas.openxmlformats.org/officeDocument/2006/relationships/notesSlide" Target="../notesSlides/notesSlide2.xml"/><Relationship Id="rId18" Type="http://schemas.openxmlformats.org/officeDocument/2006/relationships/slideLayout" Target="../slideLayouts/slideLayout12.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tags" Target="../tags/tag2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tags" Target="../tags/tag24.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3.vml"/><Relationship Id="rId5" Type="http://schemas.openxmlformats.org/officeDocument/2006/relationships/slideLayout" Target="../slideLayouts/slideLayout16.xml"/><Relationship Id="rId4" Type="http://schemas.openxmlformats.org/officeDocument/2006/relationships/tags" Target="../tags/tag26.xml"/><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270" y="8255"/>
            <a:ext cx="12189460" cy="6849110"/>
          </a:xfrm>
          <a:prstGeom prst="rect">
            <a:avLst/>
          </a:prstGeom>
        </p:spPr>
      </p:pic>
      <p:sp>
        <p:nvSpPr>
          <p:cNvPr id="100" name="文本框 99"/>
          <p:cNvSpPr txBox="1"/>
          <p:nvPr/>
        </p:nvSpPr>
        <p:spPr>
          <a:xfrm>
            <a:off x="759460" y="1576705"/>
            <a:ext cx="8376285" cy="922020"/>
          </a:xfrm>
          <a:prstGeom prst="rect">
            <a:avLst/>
          </a:prstGeom>
          <a:noFill/>
          <a:ln w="9525">
            <a:noFill/>
          </a:ln>
        </p:spPr>
        <p:txBody>
          <a:bodyPr wrap="square">
            <a:spAutoFit/>
          </a:bodyPr>
          <a:p>
            <a:pPr indent="558800" algn="ctr"/>
            <a:r>
              <a:rPr lang="zh-CN" sz="5400" b="1">
                <a:solidFill>
                  <a:srgbClr val="000000"/>
                </a:solidFill>
                <a:latin typeface="微软雅黑" panose="020B0503020204020204" charset="-122"/>
                <a:ea typeface="微软雅黑" panose="020B0503020204020204" charset="-122"/>
              </a:rPr>
              <a:t>司替戊醇干混悬剂</a:t>
            </a:r>
            <a:endParaRPr lang="zh-CN" altLang="en-US" sz="5400" b="1">
              <a:solidFill>
                <a:srgbClr val="000000"/>
              </a:solidFill>
              <a:latin typeface="微软雅黑" panose="020B0503020204020204" charset="-122"/>
              <a:ea typeface="微软雅黑" panose="020B0503020204020204" charset="-122"/>
            </a:endParaRPr>
          </a:p>
        </p:txBody>
      </p:sp>
      <p:sp>
        <p:nvSpPr>
          <p:cNvPr id="3" name="文本框 2"/>
          <p:cNvSpPr txBox="1"/>
          <p:nvPr/>
        </p:nvSpPr>
        <p:spPr>
          <a:xfrm>
            <a:off x="4130040" y="2834640"/>
            <a:ext cx="3491865" cy="583565"/>
          </a:xfrm>
          <a:prstGeom prst="rect">
            <a:avLst/>
          </a:prstGeom>
          <a:noFill/>
        </p:spPr>
        <p:txBody>
          <a:bodyPr wrap="square" rtlCol="0">
            <a:spAutoFit/>
          </a:bodyPr>
          <a:p>
            <a:r>
              <a:rPr lang="zh-CN" altLang="en-US" sz="3200" b="1"/>
              <a:t>（希优益</a:t>
            </a:r>
            <a:r>
              <a:rPr lang="en-US" altLang="zh-CN" sz="3200" b="1"/>
              <a:t>®</a:t>
            </a:r>
            <a:r>
              <a:rPr lang="zh-CN" altLang="en-US" sz="3200" b="1"/>
              <a:t>）</a:t>
            </a:r>
            <a:endParaRPr lang="zh-CN" altLang="en-US" sz="3200" b="1"/>
          </a:p>
        </p:txBody>
      </p:sp>
      <p:sp>
        <p:nvSpPr>
          <p:cNvPr id="5" name="文本框 4"/>
          <p:cNvSpPr txBox="1"/>
          <p:nvPr/>
        </p:nvSpPr>
        <p:spPr>
          <a:xfrm>
            <a:off x="2998470" y="3184525"/>
            <a:ext cx="4780280" cy="1605280"/>
          </a:xfrm>
          <a:prstGeom prst="rect">
            <a:avLst/>
          </a:prstGeom>
          <a:noFill/>
        </p:spPr>
        <p:txBody>
          <a:bodyPr wrap="square" rtlCol="0">
            <a:spAutoFit/>
          </a:bodyPr>
          <a:p>
            <a:pPr algn="ctr">
              <a:lnSpc>
                <a:spcPct val="310000"/>
              </a:lnSpc>
            </a:pPr>
            <a:r>
              <a:rPr lang="zh-CN" altLang="en-US" sz="2400" b="1"/>
              <a:t>石家庄四药有限公司</a:t>
            </a:r>
            <a:endParaRPr lang="zh-CN" altLang="en-US" sz="2400" b="1"/>
          </a:p>
          <a:p>
            <a:pPr algn="ctr"/>
            <a:r>
              <a:rPr lang="en-US" altLang="zh-CN" sz="2400" b="1"/>
              <a:t>2024</a:t>
            </a:r>
            <a:r>
              <a:rPr lang="zh-CN" altLang="en-US" sz="2400" b="1"/>
              <a:t>年</a:t>
            </a:r>
            <a:r>
              <a:rPr lang="en-US" altLang="zh-CN" sz="2400" b="1"/>
              <a:t>7</a:t>
            </a:r>
            <a:r>
              <a:rPr lang="zh-CN" altLang="en-US" sz="2400" b="1"/>
              <a:t>月</a:t>
            </a:r>
            <a:endParaRPr lang="zh-CN" altLang="en-US"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44828" y="83318"/>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en-US" altLang="zh-CN" sz="3200" b="1">
                <a:solidFill>
                  <a:schemeClr val="tx1"/>
                </a:solidFill>
                <a:latin typeface="+mn-ea"/>
                <a:ea typeface="+mn-ea"/>
              </a:rPr>
              <a:t>05 </a:t>
            </a:r>
            <a:r>
              <a:rPr lang="zh-CN" altLang="en-US" sz="3200" b="1">
                <a:solidFill>
                  <a:schemeClr val="tx1"/>
                </a:solidFill>
                <a:latin typeface="+mn-ea"/>
                <a:ea typeface="+mn-ea"/>
              </a:rPr>
              <a:t>公平</a:t>
            </a:r>
            <a:r>
              <a:rPr kumimoji="0" lang="zh-CN" altLang="en-US" sz="3200" b="1" i="0" u="none" strike="noStrike" cap="none" spc="0" normalizeH="0" baseline="0">
                <a:ln>
                  <a:noFill/>
                </a:ln>
                <a:solidFill>
                  <a:schemeClr val="tx1"/>
                </a:solidFill>
                <a:effectLst/>
                <a:uFillTx/>
                <a:latin typeface="+mn-ea"/>
                <a:ea typeface="+mn-ea"/>
                <a:cs typeface="Relative"/>
                <a:sym typeface="Relative"/>
              </a:rPr>
              <a:t>性</a:t>
            </a:r>
            <a:endParaRPr kumimoji="0" lang="zh-CN" altLang="en-US" sz="3200" b="1" i="0" u="none" strike="noStrike" cap="none" spc="0" normalizeH="0" baseline="0" dirty="0">
              <a:ln>
                <a:noFill/>
              </a:ln>
              <a:solidFill>
                <a:schemeClr val="tx1"/>
              </a:solidFill>
              <a:effectLst/>
              <a:uFillTx/>
              <a:latin typeface="+mn-ea"/>
              <a:ea typeface="+mn-ea"/>
              <a:cs typeface="Relative"/>
              <a:sym typeface="Relative"/>
            </a:endParaRPr>
          </a:p>
        </p:txBody>
      </p:sp>
      <p:sp>
        <p:nvSpPr>
          <p:cNvPr id="17" name="矩形: 圆角 6"/>
          <p:cNvSpPr/>
          <p:nvPr/>
        </p:nvSpPr>
        <p:spPr>
          <a:xfrm>
            <a:off x="615950" y="1529715"/>
            <a:ext cx="5266690" cy="2322830"/>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对角圆角 7"/>
          <p:cNvSpPr/>
          <p:nvPr/>
        </p:nvSpPr>
        <p:spPr>
          <a:xfrm>
            <a:off x="616226" y="1338950"/>
            <a:ext cx="2672414" cy="431490"/>
          </a:xfrm>
          <a:prstGeom prst="round2DiagRect">
            <a:avLst>
              <a:gd name="adj1" fmla="val 50000"/>
              <a:gd name="adj2" fmla="val 0"/>
            </a:avLst>
          </a:prstGeom>
          <a:gradFill flip="none" rotWithShape="1">
            <a:gsLst>
              <a:gs pos="50000">
                <a:schemeClr val="accent1"/>
              </a:gs>
              <a:gs pos="0">
                <a:schemeClr val="accent1">
                  <a:lumMod val="25000"/>
                  <a:lumOff val="75000"/>
                </a:schemeClr>
              </a:gs>
              <a:gs pos="100000">
                <a:schemeClr val="accent1">
                  <a:lumMod val="8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400" hangingPunct="1">
              <a:defRPr/>
            </a:pPr>
            <a:r>
              <a:rPr lang="zh-CN" altLang="en-US" sz="1800" kern="1200" noProof="0">
                <a:solidFill>
                  <a:prstClr val="white"/>
                </a:solidFill>
                <a:cs typeface="+mn-ea"/>
                <a:sym typeface="+mn-lt"/>
              </a:rPr>
              <a:t>对公共健康的影响</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9" name="组合 18"/>
          <p:cNvGrpSpPr/>
          <p:nvPr/>
        </p:nvGrpSpPr>
        <p:grpSpPr>
          <a:xfrm>
            <a:off x="6273462" y="1330857"/>
            <a:ext cx="5459990" cy="2364466"/>
            <a:chOff x="1027895" y="1746318"/>
            <a:chExt cx="4145726" cy="1785193"/>
          </a:xfrm>
        </p:grpSpPr>
        <p:sp>
          <p:nvSpPr>
            <p:cNvPr id="20" name="矩形: 圆角 6"/>
            <p:cNvSpPr/>
            <p:nvPr/>
          </p:nvSpPr>
          <p:spPr>
            <a:xfrm>
              <a:off x="1027895" y="1888692"/>
              <a:ext cx="4145726" cy="1642819"/>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矩形: 对角圆角 7"/>
            <p:cNvSpPr/>
            <p:nvPr/>
          </p:nvSpPr>
          <p:spPr>
            <a:xfrm>
              <a:off x="1027895" y="1746318"/>
              <a:ext cx="2029142" cy="325780"/>
            </a:xfrm>
            <a:prstGeom prst="round2DiagRect">
              <a:avLst>
                <a:gd name="adj1" fmla="val 50000"/>
                <a:gd name="adj2" fmla="val 0"/>
              </a:avLst>
            </a:prstGeom>
            <a:gradFill flip="none" rotWithShape="1">
              <a:gsLst>
                <a:gs pos="50000">
                  <a:schemeClr val="accent1"/>
                </a:gs>
                <a:gs pos="0">
                  <a:schemeClr val="accent1">
                    <a:lumMod val="25000"/>
                    <a:lumOff val="75000"/>
                  </a:schemeClr>
                </a:gs>
                <a:gs pos="100000">
                  <a:schemeClr val="accent1">
                    <a:lumMod val="8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弥补目录短板</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29" name="组合 28"/>
          <p:cNvGrpSpPr/>
          <p:nvPr/>
        </p:nvGrpSpPr>
        <p:grpSpPr>
          <a:xfrm>
            <a:off x="615950" y="4099560"/>
            <a:ext cx="5266690" cy="2333625"/>
            <a:chOff x="1027895" y="1746318"/>
            <a:chExt cx="3998990" cy="1833568"/>
          </a:xfrm>
        </p:grpSpPr>
        <p:sp>
          <p:nvSpPr>
            <p:cNvPr id="30" name="矩形: 圆角 6"/>
            <p:cNvSpPr/>
            <p:nvPr/>
          </p:nvSpPr>
          <p:spPr>
            <a:xfrm>
              <a:off x="1027895" y="1937067"/>
              <a:ext cx="3998990" cy="1642819"/>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矩形: 对角圆角 7"/>
            <p:cNvSpPr/>
            <p:nvPr/>
          </p:nvSpPr>
          <p:spPr>
            <a:xfrm>
              <a:off x="1027895" y="1746318"/>
              <a:ext cx="2029142" cy="431490"/>
            </a:xfrm>
            <a:prstGeom prst="round2DiagRect">
              <a:avLst>
                <a:gd name="adj1" fmla="val 50000"/>
                <a:gd name="adj2" fmla="val 0"/>
              </a:avLst>
            </a:prstGeom>
            <a:gradFill flip="none" rotWithShape="1">
              <a:gsLst>
                <a:gs pos="50000">
                  <a:schemeClr val="accent1"/>
                </a:gs>
                <a:gs pos="0">
                  <a:schemeClr val="accent1">
                    <a:lumMod val="25000"/>
                    <a:lumOff val="75000"/>
                  </a:schemeClr>
                </a:gs>
                <a:gs pos="100000">
                  <a:schemeClr val="accent1">
                    <a:lumMod val="8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临床管理便利</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36" name="矩形 35"/>
          <p:cNvSpPr/>
          <p:nvPr/>
        </p:nvSpPr>
        <p:spPr>
          <a:xfrm>
            <a:off x="506730" y="1647825"/>
            <a:ext cx="5529580" cy="2244090"/>
          </a:xfrm>
          <a:prstGeom prst="rect">
            <a:avLst/>
          </a:prstGeom>
        </p:spPr>
        <p:txBody>
          <a:bodyPr wrap="square">
            <a:spAutoFit/>
          </a:bodyPr>
          <a:lstStyle/>
          <a:p>
            <a:pPr marL="285750" indent="-285750" eaLnBrk="0" fontAlgn="base" hangingPunct="0">
              <a:lnSpc>
                <a:spcPts val="2665"/>
              </a:lnSpc>
              <a:spcBef>
                <a:spcPts val="800"/>
              </a:spcBef>
              <a:spcAft>
                <a:spcPct val="0"/>
              </a:spcAft>
              <a:buFont typeface="Arial" panose="020B0604020202020204" pitchFamily="34" charset="0"/>
              <a:buChar char="•"/>
              <a:defRPr/>
            </a:pPr>
            <a:r>
              <a:rPr lang="zh-CN" altLang="en-US" sz="1500" dirty="0" smtClean="0">
                <a:solidFill>
                  <a:srgbClr val="000000"/>
                </a:solidFill>
                <a:latin typeface="微软雅黑" panose="020B0503020204020204" charset="-122"/>
                <a:ea typeface="微软雅黑" panose="020B0503020204020204" charset="-122"/>
                <a:sym typeface="+mn-ea"/>
              </a:rPr>
              <a:t>Dravet综合征为</a:t>
            </a:r>
            <a:r>
              <a:rPr lang="zh-CN" altLang="en-US" sz="1500" b="1" dirty="0">
                <a:latin typeface="微软雅黑" panose="020B0503020204020204" charset="-122"/>
                <a:ea typeface="微软雅黑" panose="020B0503020204020204" charset="-122"/>
                <a:cs typeface="微软雅黑" panose="020B0503020204020204" charset="-122"/>
                <a:sym typeface="+mn-ea"/>
              </a:rPr>
              <a:t>第一批罕见病目录品种</a:t>
            </a:r>
            <a:r>
              <a:rPr lang="zh-CN" altLang="en-US" sz="1500" dirty="0">
                <a:latin typeface="微软雅黑" panose="020B0503020204020204" charset="-122"/>
                <a:ea typeface="微软雅黑" panose="020B0503020204020204" charset="-122"/>
                <a:cs typeface="微软雅黑" panose="020B0503020204020204" charset="-122"/>
                <a:sym typeface="+mn-ea"/>
              </a:rPr>
              <a:t>，患儿起病早、发作重、</a:t>
            </a:r>
            <a:r>
              <a:rPr lang="zh-CN" altLang="en-US" sz="1500" dirty="0">
                <a:solidFill>
                  <a:srgbClr val="000000"/>
                </a:solidFill>
                <a:latin typeface="微软雅黑" panose="020B0503020204020204" charset="-122"/>
                <a:ea typeface="微软雅黑" panose="020B0503020204020204" charset="-122"/>
                <a:sym typeface="+mn-ea"/>
              </a:rPr>
              <a:t>发作形式多样、精神运动发育迟滞、药物难治性给社会以及患者和家属带来严重的负担 。</a:t>
            </a:r>
            <a:endParaRPr lang="zh-CN" altLang="en-US" sz="1500" dirty="0">
              <a:solidFill>
                <a:srgbClr val="000000"/>
              </a:solidFill>
              <a:latin typeface="微软雅黑" panose="020B0503020204020204" charset="-122"/>
              <a:ea typeface="微软雅黑" panose="020B0503020204020204" charset="-122"/>
              <a:sym typeface="+mn-ea"/>
            </a:endParaRPr>
          </a:p>
          <a:p>
            <a:pPr marL="285750" indent="-285750" eaLnBrk="0" fontAlgn="base" hangingPunct="0">
              <a:lnSpc>
                <a:spcPts val="2665"/>
              </a:lnSpc>
              <a:spcBef>
                <a:spcPts val="800"/>
              </a:spcBef>
              <a:spcAft>
                <a:spcPct val="0"/>
              </a:spcAft>
              <a:buFont typeface="Arial" panose="020B0604020202020204" pitchFamily="34" charset="0"/>
              <a:buChar char="•"/>
              <a:defRPr/>
            </a:pPr>
            <a:r>
              <a:rPr lang="zh-CN" altLang="en-US" sz="1500" dirty="0">
                <a:latin typeface="+mn-ea"/>
                <a:ea typeface="+mn-ea"/>
              </a:rPr>
              <a:t>司替戊醇</a:t>
            </a:r>
            <a:r>
              <a:rPr lang="zh-CN" altLang="en-US" sz="1500" b="1" dirty="0">
                <a:solidFill>
                  <a:srgbClr val="C00000"/>
                </a:solidFill>
                <a:latin typeface="+mn-ea"/>
                <a:ea typeface="+mn-ea"/>
              </a:rPr>
              <a:t>减少患儿癫痫发作次数和时长</a:t>
            </a:r>
            <a:r>
              <a:rPr lang="zh-CN" altLang="en-US" sz="1500" dirty="0">
                <a:latin typeface="+mn-ea"/>
                <a:ea typeface="+mn-ea"/>
              </a:rPr>
              <a:t>，减少患儿神经系统损伤等风险</a:t>
            </a:r>
            <a:r>
              <a:rPr lang="zh-CN" altLang="en-US" sz="1500" dirty="0">
                <a:solidFill>
                  <a:schemeClr val="tx1"/>
                </a:solidFill>
                <a:latin typeface="+mn-ea"/>
                <a:ea typeface="+mn-ea"/>
              </a:rPr>
              <a:t>，</a:t>
            </a:r>
            <a:r>
              <a:rPr lang="zh-CN" altLang="en-US" sz="1500" b="1" dirty="0">
                <a:solidFill>
                  <a:schemeClr val="tx1"/>
                </a:solidFill>
                <a:latin typeface="微软雅黑" panose="020B0503020204020204" charset="-122"/>
                <a:ea typeface="微软雅黑" panose="020B0503020204020204" charset="-122"/>
                <a:cs typeface="方正粗黑宋简体" panose="02000000000000000000" charset="-122"/>
                <a:sym typeface="+mn-ea"/>
              </a:rPr>
              <a:t>降低癫痫持续状态发生率</a:t>
            </a:r>
            <a:r>
              <a:rPr lang="zh-CN" altLang="en-US" sz="1500" dirty="0">
                <a:solidFill>
                  <a:schemeClr val="tx1"/>
                </a:solidFill>
                <a:latin typeface="+mn-ea"/>
                <a:ea typeface="+mn-ea"/>
              </a:rPr>
              <a:t>以及</a:t>
            </a:r>
            <a:r>
              <a:rPr lang="zh-CN" altLang="en-US" sz="1500" b="1" dirty="0">
                <a:latin typeface="+mn-ea"/>
                <a:ea typeface="+mn-ea"/>
              </a:rPr>
              <a:t>及急诊就诊</a:t>
            </a:r>
            <a:r>
              <a:rPr lang="en-US" altLang="zh-CN" sz="1500" b="1" dirty="0">
                <a:latin typeface="+mn-ea"/>
                <a:ea typeface="+mn-ea"/>
              </a:rPr>
              <a:t>/</a:t>
            </a:r>
            <a:r>
              <a:rPr sz="1500" b="1">
                <a:latin typeface="微软雅黑" panose="020B0503020204020204" charset="-122"/>
                <a:ea typeface="微软雅黑" panose="020B0503020204020204" charset="-122"/>
                <a:cs typeface="微软雅黑" panose="020B0503020204020204" charset="-122"/>
                <a:sym typeface="+mn-ea"/>
              </a:rPr>
              <a:t>住院率</a:t>
            </a:r>
            <a:r>
              <a:rPr lang="zh-CN" altLang="en-US" sz="1500" dirty="0">
                <a:latin typeface="+mn-ea"/>
                <a:ea typeface="+mn-ea"/>
              </a:rPr>
              <a:t>，有利于提高患儿生活质量，减少家庭看护和社会负担</a:t>
            </a:r>
            <a:endParaRPr lang="zh-CN" altLang="en-US" sz="1500" dirty="0">
              <a:latin typeface="+mn-ea"/>
              <a:ea typeface="+mn-ea"/>
            </a:endParaRPr>
          </a:p>
        </p:txBody>
      </p:sp>
      <p:sp>
        <p:nvSpPr>
          <p:cNvPr id="39" name="矩形 38"/>
          <p:cNvSpPr/>
          <p:nvPr/>
        </p:nvSpPr>
        <p:spPr>
          <a:xfrm>
            <a:off x="758961" y="4624044"/>
            <a:ext cx="5059358" cy="182245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500" b="1" dirty="0">
                <a:solidFill>
                  <a:srgbClr val="C00000"/>
                </a:solidFill>
                <a:latin typeface="+mn-ea"/>
                <a:ea typeface="+mn-ea"/>
              </a:rPr>
              <a:t>无滥用风险</a:t>
            </a:r>
            <a:r>
              <a:rPr lang="zh-CN" altLang="en-US" sz="1500" b="1" dirty="0">
                <a:latin typeface="+mn-ea"/>
                <a:ea typeface="+mn-ea"/>
              </a:rPr>
              <a:t>：</a:t>
            </a:r>
            <a:r>
              <a:rPr lang="zh-CN" altLang="en-US" sz="1500" dirty="0">
                <a:latin typeface="+mn-ea"/>
                <a:ea typeface="+mn-ea"/>
              </a:rPr>
              <a:t>适应症明确，处方管理严格，指南共识推荐清晰，无滥用的风险，</a:t>
            </a:r>
            <a:r>
              <a:rPr lang="zh-CN" altLang="en-US" sz="1500" dirty="0">
                <a:solidFill>
                  <a:srgbClr val="C00000"/>
                </a:solidFill>
                <a:latin typeface="+mn-ea"/>
                <a:ea typeface="+mn-ea"/>
              </a:rPr>
              <a:t>患者数量有限，</a:t>
            </a:r>
            <a:r>
              <a:rPr lang="zh-CN" altLang="en-US" sz="1500" dirty="0">
                <a:solidFill>
                  <a:srgbClr val="C00000"/>
                </a:solidFill>
                <a:latin typeface="+mn-ea"/>
                <a:sym typeface="+mn-ea"/>
              </a:rPr>
              <a:t>方便医保审核和基金监管</a:t>
            </a:r>
            <a:endParaRPr lang="zh-CN" altLang="en-US" sz="1500" dirty="0">
              <a:solidFill>
                <a:srgbClr val="C00000"/>
              </a:solidFill>
              <a:latin typeface="+mn-ea"/>
              <a:sym typeface="+mn-ea"/>
            </a:endParaRPr>
          </a:p>
          <a:p>
            <a:pPr marL="285750" indent="-285750">
              <a:lnSpc>
                <a:spcPct val="150000"/>
              </a:lnSpc>
              <a:buFont typeface="Arial" panose="020B0604020202020204" pitchFamily="34" charset="0"/>
              <a:buChar char="•"/>
            </a:pPr>
            <a:r>
              <a:rPr lang="zh-CN" altLang="en-US" sz="1500" b="1" dirty="0">
                <a:latin typeface="+mn-ea"/>
                <a:sym typeface="+mn-ea"/>
              </a:rPr>
              <a:t>储运便捷：</a:t>
            </a:r>
            <a:r>
              <a:rPr lang="zh-CN" altLang="en-US" sz="1500" dirty="0">
                <a:latin typeface="+mn-ea"/>
                <a:sym typeface="+mn-ea"/>
              </a:rPr>
              <a:t>遮光，密闭，不超过30℃保存。</a:t>
            </a:r>
            <a:r>
              <a:rPr lang="en-US" altLang="zh-CN" sz="1500" dirty="0">
                <a:latin typeface="+mn-ea"/>
                <a:sym typeface="+mn-ea"/>
              </a:rPr>
              <a:t>500mg</a:t>
            </a:r>
            <a:r>
              <a:rPr lang="zh-CN" altLang="en-US" sz="1500" dirty="0">
                <a:latin typeface="+mn-ea"/>
                <a:sym typeface="+mn-ea"/>
              </a:rPr>
              <a:t>品规有效期</a:t>
            </a:r>
            <a:r>
              <a:rPr lang="en-US" altLang="zh-CN" sz="1500" dirty="0">
                <a:latin typeface="+mn-ea"/>
                <a:sym typeface="+mn-ea"/>
              </a:rPr>
              <a:t>36</a:t>
            </a:r>
            <a:r>
              <a:rPr lang="zh-CN" altLang="en-US" sz="1500" dirty="0">
                <a:latin typeface="+mn-ea"/>
                <a:sym typeface="+mn-ea"/>
              </a:rPr>
              <a:t>个月，方便医疗机构存放。</a:t>
            </a:r>
            <a:endParaRPr lang="zh-CN" altLang="en-US" sz="1500" dirty="0">
              <a:solidFill>
                <a:srgbClr val="F05F39"/>
              </a:solidFill>
              <a:latin typeface="+mn-ea"/>
              <a:ea typeface="+mn-ea"/>
            </a:endParaRPr>
          </a:p>
        </p:txBody>
      </p:sp>
      <p:sp>
        <p:nvSpPr>
          <p:cNvPr id="41" name="矩形: 圆角 6"/>
          <p:cNvSpPr/>
          <p:nvPr/>
        </p:nvSpPr>
        <p:spPr>
          <a:xfrm>
            <a:off x="6273165" y="4079875"/>
            <a:ext cx="5682615" cy="2604135"/>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矩形: 对角圆角 7"/>
          <p:cNvSpPr/>
          <p:nvPr/>
        </p:nvSpPr>
        <p:spPr>
          <a:xfrm>
            <a:off x="6274097" y="3968580"/>
            <a:ext cx="2672414" cy="431490"/>
          </a:xfrm>
          <a:prstGeom prst="round2DiagRect">
            <a:avLst>
              <a:gd name="adj1" fmla="val 50000"/>
              <a:gd name="adj2" fmla="val 0"/>
            </a:avLst>
          </a:prstGeom>
          <a:gradFill flip="none" rotWithShape="1">
            <a:gsLst>
              <a:gs pos="50000">
                <a:schemeClr val="accent1"/>
              </a:gs>
              <a:gs pos="0">
                <a:schemeClr val="accent1">
                  <a:lumMod val="25000"/>
                  <a:lumOff val="75000"/>
                </a:schemeClr>
              </a:gs>
              <a:gs pos="100000">
                <a:schemeClr val="accent1">
                  <a:lumMod val="8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符合保基本原则</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 name="矩形 31"/>
          <p:cNvSpPr/>
          <p:nvPr/>
        </p:nvSpPr>
        <p:spPr>
          <a:xfrm>
            <a:off x="6273165" y="1641475"/>
            <a:ext cx="5612130" cy="2141855"/>
          </a:xfrm>
          <a:prstGeom prst="rect">
            <a:avLst/>
          </a:prstGeom>
        </p:spPr>
        <p:txBody>
          <a:bodyPr wrap="square">
            <a:spAutoFit/>
          </a:bodyPr>
          <a:lstStyle/>
          <a:p>
            <a:pPr marL="285750" indent="-285750" eaLnBrk="0" fontAlgn="base" hangingPunct="0">
              <a:lnSpc>
                <a:spcPts val="2665"/>
              </a:lnSpc>
              <a:spcBef>
                <a:spcPts val="800"/>
              </a:spcBef>
              <a:spcAft>
                <a:spcPct val="0"/>
              </a:spcAft>
              <a:buFont typeface="Arial" panose="020B0604020202020204" pitchFamily="34" charset="0"/>
              <a:buChar char="•"/>
            </a:pPr>
            <a:r>
              <a:rPr lang="zh-CN" altLang="en-US" sz="1500" dirty="0">
                <a:solidFill>
                  <a:srgbClr val="000000"/>
                </a:solidFill>
                <a:latin typeface="微软雅黑" panose="020B0503020204020204" charset="-122"/>
                <a:ea typeface="微软雅黑" panose="020B0503020204020204" charset="-122"/>
                <a:sym typeface="+mn-ea"/>
              </a:rPr>
              <a:t>本品是目前国内唯一适应症明确用于Dravet综合征的治疗用药填补医保空白。</a:t>
            </a:r>
            <a:endParaRPr lang="zh-CN" altLang="en-US" sz="1500" dirty="0">
              <a:solidFill>
                <a:srgbClr val="000000"/>
              </a:solidFill>
              <a:latin typeface="微软雅黑" panose="020B0503020204020204" charset="-122"/>
              <a:ea typeface="微软雅黑" panose="020B0503020204020204" charset="-122"/>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500" dirty="0">
                <a:solidFill>
                  <a:srgbClr val="000000"/>
                </a:solidFill>
                <a:latin typeface="微软雅黑" panose="020B0503020204020204" charset="-122"/>
                <a:ea typeface="微软雅黑" panose="020B0503020204020204" charset="-122"/>
                <a:sym typeface="+mn-ea"/>
              </a:rPr>
              <a:t>添加司替戊醇治疗可与其他抗癫痫药物联用协同增效</a:t>
            </a:r>
            <a:r>
              <a:rPr lang="zh-CN" altLang="en-US" sz="1500" b="1" dirty="0">
                <a:solidFill>
                  <a:srgbClr val="000000"/>
                </a:solidFill>
                <a:latin typeface="微软雅黑" panose="020B0503020204020204" charset="-122"/>
                <a:ea typeface="微软雅黑" panose="020B0503020204020204" charset="-122"/>
                <a:sym typeface="+mn-ea"/>
              </a:rPr>
              <a:t>，应</a:t>
            </a:r>
            <a:r>
              <a:rPr lang="zh-CN" altLang="en-US" sz="1500" b="1" dirty="0">
                <a:solidFill>
                  <a:srgbClr val="C00000"/>
                </a:solidFill>
                <a:latin typeface="微软雅黑" panose="020B0503020204020204" charset="-122"/>
                <a:ea typeface="微软雅黑" panose="020B0503020204020204" charset="-122"/>
                <a:sym typeface="+mn-ea"/>
              </a:rPr>
              <a:t>答率提高66%，癫痫无发作率提高43%。</a:t>
            </a:r>
            <a:r>
              <a:rPr sz="1500">
                <a:latin typeface="微软雅黑" panose="020B0503020204020204" charset="-122"/>
                <a:ea typeface="微软雅黑" panose="020B0503020204020204" charset="-122"/>
                <a:cs typeface="微软雅黑" panose="020B0503020204020204" charset="-122"/>
                <a:sym typeface="+mn-ea"/>
              </a:rPr>
              <a:t>通过</a:t>
            </a:r>
            <a:r>
              <a:rPr lang="zh-CN" sz="1500">
                <a:latin typeface="微软雅黑" panose="020B0503020204020204" charset="-122"/>
                <a:ea typeface="微软雅黑" panose="020B0503020204020204" charset="-122"/>
                <a:cs typeface="微软雅黑" panose="020B0503020204020204" charset="-122"/>
                <a:sym typeface="+mn-ea"/>
              </a:rPr>
              <a:t>司替戊醇</a:t>
            </a:r>
            <a:r>
              <a:rPr sz="1500" b="1">
                <a:latin typeface="微软雅黑" panose="020B0503020204020204" charset="-122"/>
                <a:ea typeface="微软雅黑" panose="020B0503020204020204" charset="-122"/>
                <a:cs typeface="微软雅黑" panose="020B0503020204020204" charset="-122"/>
                <a:sym typeface="+mn-ea"/>
              </a:rPr>
              <a:t>长期治疗</a:t>
            </a:r>
            <a:r>
              <a:rPr sz="1500">
                <a:latin typeface="微软雅黑" panose="020B0503020204020204" charset="-122"/>
                <a:ea typeface="微软雅黑" panose="020B0503020204020204" charset="-122"/>
                <a:cs typeface="微软雅黑" panose="020B0503020204020204" charset="-122"/>
                <a:sym typeface="+mn-ea"/>
              </a:rPr>
              <a:t>，</a:t>
            </a:r>
            <a:r>
              <a:rPr lang="zh-CN" altLang="en-US" sz="1500" b="1" dirty="0">
                <a:solidFill>
                  <a:srgbClr val="C00000"/>
                </a:solidFill>
                <a:latin typeface="微软雅黑" panose="020B0503020204020204" charset="-122"/>
                <a:ea typeface="微软雅黑" panose="020B0503020204020204" charset="-122"/>
                <a:sym typeface="+mn-ea"/>
              </a:rPr>
              <a:t>急诊住院率降低幅度高达79%。</a:t>
            </a:r>
            <a:endParaRPr lang="zh-CN" altLang="en-US" sz="1500" b="1" dirty="0">
              <a:solidFill>
                <a:srgbClr val="C00000"/>
              </a:solidFill>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500" b="1" dirty="0">
                <a:solidFill>
                  <a:srgbClr val="C00000"/>
                </a:solidFill>
                <a:latin typeface="微软雅黑" panose="020B0503020204020204" charset="-122"/>
                <a:ea typeface="微软雅黑" panose="020B0503020204020204" charset="-122"/>
                <a:sym typeface="+mn-ea"/>
              </a:rPr>
              <a:t>6个月及以上婴幼儿可用</a:t>
            </a:r>
            <a:r>
              <a:rPr lang="zh-CN" altLang="en-US" sz="1500" b="1" dirty="0">
                <a:solidFill>
                  <a:srgbClr val="000000"/>
                </a:solidFill>
                <a:latin typeface="微软雅黑" panose="020B0503020204020204" charset="-122"/>
                <a:ea typeface="微软雅黑" panose="020B0503020204020204" charset="-122"/>
                <a:sym typeface="+mn-ea"/>
              </a:rPr>
              <a:t>，</a:t>
            </a:r>
            <a:r>
              <a:rPr lang="zh-CN" altLang="en-US" sz="1500" dirty="0">
                <a:solidFill>
                  <a:srgbClr val="000000"/>
                </a:solidFill>
                <a:latin typeface="微软雅黑" panose="020B0503020204020204" charset="-122"/>
                <a:ea typeface="微软雅黑" panose="020B0503020204020204" charset="-122"/>
                <a:sym typeface="+mn-ea"/>
              </a:rPr>
              <a:t>可用于Dravet综合征刚发病幼儿</a:t>
            </a:r>
            <a:endParaRPr lang="zh-CN" sz="1500" dirty="0">
              <a:solidFill>
                <a:srgbClr val="FF0000"/>
              </a:solidFill>
              <a:latin typeface="+mn-ea"/>
              <a:ea typeface="+mn-ea"/>
            </a:endParaRPr>
          </a:p>
        </p:txBody>
      </p:sp>
      <p:sp>
        <p:nvSpPr>
          <p:cNvPr id="6" name="文本框 5"/>
          <p:cNvSpPr txBox="1"/>
          <p:nvPr/>
        </p:nvSpPr>
        <p:spPr>
          <a:xfrm>
            <a:off x="2312035" y="135255"/>
            <a:ext cx="9644380" cy="1062355"/>
          </a:xfrm>
          <a:prstGeom prst="rect">
            <a:avLst/>
          </a:prstGeom>
          <a:noFill/>
        </p:spPr>
        <p:txBody>
          <a:bodyPr wrap="square" rtlCol="0" anchor="t">
            <a:noAutofit/>
          </a:bodyPr>
          <a:p>
            <a:r>
              <a:rPr lang="zh-CN" altLang="en-US" sz="2000" b="1"/>
              <a:t>司替戊醇纳入医保，将直接填补目录空白，有助于加强罕见病用药保障，</a:t>
            </a:r>
            <a:r>
              <a:rPr lang="zh-CN" altLang="en-US" sz="2000" b="1">
                <a:sym typeface="+mn-ea"/>
              </a:rPr>
              <a:t>且人群有限，对医保基金影响可控，助力减少患儿发作频率、减轻家庭及社会负担</a:t>
            </a:r>
            <a:endParaRPr lang="zh-CN" altLang="en-US" sz="2000" b="1">
              <a:sym typeface="+mn-ea"/>
            </a:endParaRPr>
          </a:p>
        </p:txBody>
      </p:sp>
      <p:sp>
        <p:nvSpPr>
          <p:cNvPr id="10" name="矩形 9"/>
          <p:cNvSpPr/>
          <p:nvPr/>
        </p:nvSpPr>
        <p:spPr>
          <a:xfrm>
            <a:off x="6212840" y="4277360"/>
            <a:ext cx="5887720" cy="2261235"/>
          </a:xfrm>
          <a:prstGeom prst="rect">
            <a:avLst/>
          </a:prstGeom>
        </p:spPr>
        <p:txBody>
          <a:bodyPr wrap="square">
            <a:noAutofit/>
          </a:bodyPr>
          <a:p>
            <a:pPr marL="285750" indent="-285750">
              <a:lnSpc>
                <a:spcPct val="150000"/>
              </a:lnSpc>
              <a:buFont typeface="Arial" panose="020B0604020202020204" pitchFamily="34" charset="0"/>
              <a:buChar char="•"/>
            </a:pPr>
            <a:r>
              <a:rPr lang="zh-CN" altLang="en-US" sz="1500" dirty="0" smtClean="0">
                <a:solidFill>
                  <a:srgbClr val="000000"/>
                </a:solidFill>
                <a:latin typeface="微软雅黑" panose="020B0503020204020204" charset="-122"/>
                <a:ea typeface="微软雅黑" panose="020B0503020204020204" charset="-122"/>
                <a:sym typeface="+mn-ea"/>
              </a:rPr>
              <a:t>Dravet综合征为难治性癫痫脑病，</a:t>
            </a:r>
            <a:r>
              <a:rPr lang="zh-CN" altLang="en-US" sz="1500" dirty="0">
                <a:latin typeface="微软雅黑" panose="020B0503020204020204" charset="-122"/>
                <a:ea typeface="微软雅黑" panose="020B0503020204020204" charset="-122"/>
                <a:cs typeface="微软雅黑" panose="020B0503020204020204" charset="-122"/>
                <a:sym typeface="+mn-ea"/>
              </a:rPr>
              <a:t>司替戊醇为临床指南</a:t>
            </a:r>
            <a:r>
              <a:rPr lang="en-US" altLang="zh-CN" sz="1500" dirty="0">
                <a:latin typeface="微软雅黑" panose="020B0503020204020204" charset="-122"/>
                <a:ea typeface="微软雅黑" panose="020B0503020204020204" charset="-122"/>
                <a:cs typeface="微软雅黑" panose="020B0503020204020204" charset="-122"/>
                <a:sym typeface="+mn-ea"/>
              </a:rPr>
              <a:t>/</a:t>
            </a:r>
            <a:r>
              <a:rPr lang="zh-CN" altLang="en-US" sz="1500" dirty="0">
                <a:latin typeface="微软雅黑" panose="020B0503020204020204" charset="-122"/>
                <a:ea typeface="微软雅黑" panose="020B0503020204020204" charset="-122"/>
                <a:cs typeface="微软雅黑" panose="020B0503020204020204" charset="-122"/>
                <a:sym typeface="+mn-ea"/>
              </a:rPr>
              <a:t>共识</a:t>
            </a:r>
            <a:r>
              <a:rPr lang="zh-CN" altLang="en-US" sz="1500" b="1">
                <a:solidFill>
                  <a:srgbClr val="C00000"/>
                </a:solidFill>
                <a:latin typeface="微软雅黑" panose="020B0503020204020204" charset="-122"/>
                <a:ea typeface="微软雅黑" panose="020B0503020204020204" charset="-122"/>
                <a:cs typeface="微软雅黑" panose="020B0503020204020204" charset="-122"/>
                <a:sym typeface="+mn-ea"/>
              </a:rPr>
              <a:t>A 级推荐，Ⅰ级证据用药，</a:t>
            </a:r>
            <a:r>
              <a:rPr lang="zh-CN" altLang="en-US" sz="1500">
                <a:sym typeface="+mn-ea"/>
              </a:rPr>
              <a:t>人群相对有限对</a:t>
            </a:r>
            <a:r>
              <a:rPr lang="zh-CN" altLang="en-US" sz="1500" b="1">
                <a:sym typeface="+mn-ea"/>
              </a:rPr>
              <a:t>医保基金影响安全可控</a:t>
            </a:r>
            <a:endParaRPr lang="zh-CN" altLang="en-US" sz="1500" b="1"/>
          </a:p>
          <a:p>
            <a:pPr marL="285750" indent="-285750">
              <a:lnSpc>
                <a:spcPct val="150000"/>
              </a:lnSpc>
              <a:buFont typeface="Arial" panose="020B0604020202020204" pitchFamily="34" charset="0"/>
              <a:buChar char="•"/>
            </a:pPr>
            <a:r>
              <a:rPr lang="zh-CN" altLang="en-US" sz="1500">
                <a:sym typeface="+mn-ea"/>
              </a:rPr>
              <a:t>降低疾病相关管理成本，减少癫痫（持续）发作、急救、住院、治疗并发症等相关治疗费用</a:t>
            </a:r>
            <a:r>
              <a:rPr lang="en-US" altLang="zh-CN" sz="1500">
                <a:sym typeface="+mn-ea"/>
              </a:rPr>
              <a:t>/</a:t>
            </a:r>
            <a:r>
              <a:rPr lang="zh-CN" altLang="en-US" sz="1500">
                <a:sym typeface="+mn-ea"/>
              </a:rPr>
              <a:t>医保基金支出</a:t>
            </a:r>
            <a:endParaRPr lang="zh-CN" altLang="en-US" sz="1500">
              <a:sym typeface="+mn-ea"/>
            </a:endParaRPr>
          </a:p>
          <a:p>
            <a:pPr marL="285750" indent="-285750">
              <a:lnSpc>
                <a:spcPct val="150000"/>
              </a:lnSpc>
              <a:buFont typeface="Arial" panose="020B0604020202020204" pitchFamily="34" charset="0"/>
              <a:buChar char="•"/>
            </a:pPr>
            <a:r>
              <a:rPr lang="zh-CN" altLang="en-US" sz="1500">
                <a:sym typeface="+mn-ea"/>
              </a:rPr>
              <a:t>国外已有多年临床使用经验，纳入医保目录将保障中国参保人的合理用药需求</a:t>
            </a:r>
            <a:endParaRPr lang="zh-CN" altLang="en-US" sz="1500"/>
          </a:p>
          <a:p>
            <a:pPr marL="285750" indent="-285750">
              <a:lnSpc>
                <a:spcPct val="150000"/>
              </a:lnSpc>
              <a:buFont typeface="Arial" panose="020B0604020202020204" pitchFamily="34" charset="0"/>
              <a:buChar char="•"/>
            </a:pPr>
            <a:endParaRPr lang="zh-CN" altLang="en-US" sz="1500" dirty="0">
              <a:solidFill>
                <a:srgbClr val="F05F39"/>
              </a:solidFill>
              <a:latin typeface="+mn-ea"/>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9"/>
                                        </p:tgtEl>
                                        <p:attrNameLst>
                                          <p:attrName>style.visibility</p:attrName>
                                        </p:attrNameLst>
                                      </p:cBhvr>
                                      <p:to>
                                        <p:strVal val="visible"/>
                                      </p:to>
                                    </p:set>
                                    <p:anim to="0" calcmode="lin" valueType="num">
                                      <p:cBhvr>
                                        <p:cTn id="7" dur="500" decel="100000" fill="hold">
                                          <p:stCondLst>
                                            <p:cond delay="0"/>
                                          </p:stCondLst>
                                        </p:cTn>
                                        <p:tgtEl>
                                          <p:spTgt spid="19"/>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19"/>
                                        </p:tgtEl>
                                      </p:cBhvr>
                                    </p:animEffect>
                                    <p:animScale>
                                      <p:cBhvr>
                                        <p:cTn id="9" dur="500" decel="100000" fill="hold">
                                          <p:stCondLst>
                                            <p:cond delay="0"/>
                                          </p:stCondLst>
                                        </p:cTn>
                                        <p:tgtEl>
                                          <p:spTgt spid="19"/>
                                        </p:tgtEl>
                                      </p:cBhvr>
                                      <p:by x="100000" y="100000"/>
                                      <p:from x="110000" y="110000"/>
                                      <p:to x="100000" y="100000"/>
                                    </p:animScale>
                                  </p:childTnLst>
                                </p:cTn>
                              </p:par>
                            </p:childTnLst>
                          </p:cTn>
                        </p:par>
                        <p:par>
                          <p:cTn id="10" fill="hold">
                            <p:stCondLst>
                              <p:cond delay="5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9"/>
                                        </p:tgtEl>
                                        <p:attrNameLst>
                                          <p:attrName>style.visibility</p:attrName>
                                        </p:attrNameLst>
                                      </p:cBhvr>
                                      <p:to>
                                        <p:strVal val="visible"/>
                                      </p:to>
                                    </p:set>
                                    <p:anim to="0" calcmode="lin" valueType="num">
                                      <p:cBhvr>
                                        <p:cTn id="13"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14" dur="500">
                                          <p:stCondLst>
                                            <p:cond delay="0"/>
                                          </p:stCondLst>
                                        </p:cTn>
                                        <p:tgtEl>
                                          <p:spTgt spid="29"/>
                                        </p:tgtEl>
                                      </p:cBhvr>
                                    </p:animEffect>
                                    <p:animScale>
                                      <p:cBhvr>
                                        <p:cTn id="15"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8890"/>
            <a:ext cx="12189460" cy="6849110"/>
          </a:xfrm>
          <a:prstGeom prst="rect">
            <a:avLst/>
          </a:prstGeom>
        </p:spPr>
      </p:pic>
      <p:sp>
        <p:nvSpPr>
          <p:cNvPr id="100" name="文本框 99"/>
          <p:cNvSpPr txBox="1"/>
          <p:nvPr/>
        </p:nvSpPr>
        <p:spPr>
          <a:xfrm>
            <a:off x="759460" y="1081405"/>
            <a:ext cx="8376285" cy="1968500"/>
          </a:xfrm>
          <a:prstGeom prst="rect">
            <a:avLst/>
          </a:prstGeom>
          <a:noFill/>
          <a:ln w="9525">
            <a:noFill/>
          </a:ln>
        </p:spPr>
        <p:txBody>
          <a:bodyPr wrap="square">
            <a:spAutoFit/>
          </a:bodyPr>
          <a:p>
            <a:pPr indent="558800" algn="ctr"/>
            <a:r>
              <a:rPr lang="zh-CN" sz="5400" b="1">
                <a:solidFill>
                  <a:srgbClr val="000000"/>
                </a:solidFill>
                <a:latin typeface="微软雅黑" panose="020B0503020204020204" charset="-122"/>
                <a:ea typeface="微软雅黑" panose="020B0503020204020204" charset="-122"/>
              </a:rPr>
              <a:t>谢谢专家审阅</a:t>
            </a:r>
            <a:endParaRPr lang="zh-CN" sz="5400" b="1">
              <a:solidFill>
                <a:srgbClr val="000000"/>
              </a:solidFill>
              <a:latin typeface="微软雅黑" panose="020B0503020204020204" charset="-122"/>
              <a:ea typeface="微软雅黑" panose="020B0503020204020204" charset="-122"/>
            </a:endParaRPr>
          </a:p>
          <a:p>
            <a:pPr indent="558800" algn="ctr"/>
            <a:endParaRPr lang="zh-CN" sz="3600" b="1">
              <a:solidFill>
                <a:srgbClr val="000000"/>
              </a:solidFill>
              <a:latin typeface="微软雅黑" panose="020B0503020204020204" charset="-122"/>
              <a:ea typeface="微软雅黑" panose="020B0503020204020204" charset="-122"/>
            </a:endParaRPr>
          </a:p>
          <a:p>
            <a:pPr indent="558800" algn="ctr"/>
            <a:r>
              <a:rPr lang="zh-CN" sz="3200" b="1">
                <a:solidFill>
                  <a:srgbClr val="000000"/>
                </a:solidFill>
                <a:latin typeface="微软雅黑" panose="020B0503020204020204" charset="-122"/>
                <a:ea typeface="微软雅黑" panose="020B0503020204020204" charset="-122"/>
              </a:rPr>
              <a:t>司替戊醇干混悬剂</a:t>
            </a:r>
            <a:endParaRPr lang="zh-CN" altLang="en-US" sz="3200" b="1">
              <a:solidFill>
                <a:srgbClr val="000000"/>
              </a:solidFill>
              <a:latin typeface="微软雅黑" panose="020B0503020204020204" charset="-122"/>
              <a:ea typeface="微软雅黑" panose="020B0503020204020204" charset="-122"/>
            </a:endParaRPr>
          </a:p>
        </p:txBody>
      </p:sp>
      <p:sp>
        <p:nvSpPr>
          <p:cNvPr id="3" name="文本框 2"/>
          <p:cNvSpPr txBox="1"/>
          <p:nvPr/>
        </p:nvSpPr>
        <p:spPr>
          <a:xfrm>
            <a:off x="4020820" y="3111500"/>
            <a:ext cx="3491865" cy="521970"/>
          </a:xfrm>
          <a:prstGeom prst="rect">
            <a:avLst/>
          </a:prstGeom>
          <a:noFill/>
        </p:spPr>
        <p:txBody>
          <a:bodyPr wrap="square" rtlCol="0">
            <a:spAutoFit/>
          </a:bodyPr>
          <a:p>
            <a:r>
              <a:rPr lang="zh-CN" altLang="en-US" sz="2800" b="1"/>
              <a:t>（希优益</a:t>
            </a:r>
            <a:r>
              <a:rPr lang="en-US" altLang="zh-CN" sz="2800" b="1"/>
              <a:t>®</a:t>
            </a:r>
            <a:r>
              <a:rPr lang="zh-CN" altLang="en-US" sz="2800" b="1"/>
              <a:t>）</a:t>
            </a:r>
            <a:endParaRPr lang="zh-CN" altLang="en-US" sz="2800" b="1"/>
          </a:p>
        </p:txBody>
      </p:sp>
      <p:sp>
        <p:nvSpPr>
          <p:cNvPr id="5" name="文本框 4"/>
          <p:cNvSpPr txBox="1"/>
          <p:nvPr/>
        </p:nvSpPr>
        <p:spPr>
          <a:xfrm>
            <a:off x="2841625" y="3418205"/>
            <a:ext cx="4780280" cy="1605280"/>
          </a:xfrm>
          <a:prstGeom prst="rect">
            <a:avLst/>
          </a:prstGeom>
          <a:noFill/>
        </p:spPr>
        <p:txBody>
          <a:bodyPr wrap="square" rtlCol="0">
            <a:spAutoFit/>
          </a:bodyPr>
          <a:p>
            <a:pPr algn="ctr">
              <a:lnSpc>
                <a:spcPct val="310000"/>
              </a:lnSpc>
            </a:pPr>
            <a:r>
              <a:rPr lang="zh-CN" altLang="en-US" sz="2400" b="1"/>
              <a:t>石家庄四药有限公司</a:t>
            </a:r>
            <a:endParaRPr lang="zh-CN" altLang="en-US" sz="2400" b="1"/>
          </a:p>
          <a:p>
            <a:pPr algn="ctr"/>
            <a:r>
              <a:rPr lang="en-US" altLang="zh-CN" sz="2400" b="1"/>
              <a:t>2024</a:t>
            </a:r>
            <a:r>
              <a:rPr lang="zh-CN" altLang="en-US" sz="2400" b="1"/>
              <a:t>年</a:t>
            </a:r>
            <a:r>
              <a:rPr lang="en-US" altLang="zh-CN" sz="2400" b="1"/>
              <a:t>7</a:t>
            </a:r>
            <a:r>
              <a:rPr lang="zh-CN" altLang="en-US" sz="2400" b="1"/>
              <a:t>月</a:t>
            </a:r>
            <a:endParaRPr lang="zh-CN" altLang="en-US"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1"/>
            <p:custDataLst>
              <p:tags r:id="rId1"/>
            </p:custDataLst>
          </p:nvPr>
        </p:nvSpPr>
        <p:spPr>
          <a:xfrm>
            <a:off x="554355" y="1691640"/>
            <a:ext cx="2858135" cy="3604895"/>
          </a:xfrm>
        </p:spPr>
        <p:txBody>
          <a:bodyPr/>
          <a:lstStyle/>
          <a:p>
            <a:r>
              <a:rPr lang="zh-CN" altLang="en-US" sz="5400" b="1" dirty="0">
                <a:solidFill>
                  <a:srgbClr val="2F68FE"/>
                </a:solidFill>
              </a:rPr>
              <a:t>目</a:t>
            </a:r>
            <a:r>
              <a:rPr lang="en-US" altLang="zh-CN" sz="5400" b="1" dirty="0">
                <a:solidFill>
                  <a:srgbClr val="2F68FE"/>
                </a:solidFill>
              </a:rPr>
              <a:t>    </a:t>
            </a:r>
            <a:r>
              <a:rPr lang="zh-CN" altLang="en-US" sz="5400" b="1" dirty="0">
                <a:solidFill>
                  <a:srgbClr val="2F68FE"/>
                </a:solidFill>
              </a:rPr>
              <a:t>录</a:t>
            </a:r>
            <a:endParaRPr lang="zh-CN" altLang="en-US" sz="5400" b="1" dirty="0">
              <a:solidFill>
                <a:srgbClr val="2F68FE"/>
              </a:solidFill>
            </a:endParaRPr>
          </a:p>
        </p:txBody>
      </p:sp>
      <p:sp>
        <p:nvSpPr>
          <p:cNvPr id="3" name="矩形: 圆角 2"/>
          <p:cNvSpPr/>
          <p:nvPr>
            <p:custDataLst>
              <p:tags r:id="rId2"/>
            </p:custDataLst>
          </p:nvPr>
        </p:nvSpPr>
        <p:spPr>
          <a:xfrm>
            <a:off x="7423171" y="1691344"/>
            <a:ext cx="4003019" cy="1066859"/>
          </a:xfrm>
          <a:prstGeom prst="roundRect">
            <a:avLst/>
          </a:prstGeom>
          <a:solidFill>
            <a:srgbClr val="FFFFFF"/>
          </a:solidFill>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sz="2400"/>
          </a:p>
        </p:txBody>
      </p:sp>
      <p:sp>
        <p:nvSpPr>
          <p:cNvPr id="2" name="椭圆 1"/>
          <p:cNvSpPr/>
          <p:nvPr>
            <p:custDataLst>
              <p:tags r:id="rId3"/>
            </p:custDataLst>
          </p:nvPr>
        </p:nvSpPr>
        <p:spPr>
          <a:xfrm>
            <a:off x="7631894" y="1998375"/>
            <a:ext cx="452798" cy="452798"/>
          </a:xfrm>
          <a:prstGeom prst="ellipse">
            <a:avLst/>
          </a:prstGeom>
          <a:gradFill>
            <a:gsLst>
              <a:gs pos="0">
                <a:srgbClr val="376FFF"/>
              </a:gs>
              <a:gs pos="100000">
                <a:srgbClr val="376FFF">
                  <a:lumMod val="75000"/>
                </a:srgbClr>
              </a:gs>
            </a:gsLst>
            <a:lin ang="7686814" scaled="0"/>
          </a:gradFill>
          <a:ln w="25400">
            <a:noFill/>
          </a:ln>
          <a:effectLst>
            <a:outerShdw blurRad="254000" dist="76200" dir="5399998" algn="ctr" rotWithShape="0">
              <a:srgbClr val="376FFF">
                <a:alpha val="25000"/>
              </a:srgbClr>
            </a:outerShdw>
          </a:effectLst>
        </p:spPr>
        <p:style>
          <a:lnRef idx="2">
            <a:srgbClr val="376FFF">
              <a:lumMod val="75000"/>
            </a:srgbClr>
          </a:lnRef>
          <a:fillRef idx="1">
            <a:srgbClr val="376FFF"/>
          </a:fillRef>
          <a:effectRef idx="0">
            <a:srgbClr val="FFFFFF"/>
          </a:effectRef>
          <a:fontRef idx="minor">
            <a:srgbClr val="FFFFFF"/>
          </a:fontRef>
        </p:style>
        <p:txBody>
          <a:bodyPr wrap="none" lIns="0" tIns="0" rIns="0" bIns="0" anchor="ctr" anchorCtr="0">
            <a:noAutofit/>
          </a:bodyPr>
          <a:p>
            <a:pPr algn="ctr">
              <a:spcBef>
                <a:spcPct val="0"/>
              </a:spcBef>
              <a:spcAft>
                <a:spcPct val="0"/>
              </a:spcAft>
            </a:pPr>
            <a:r>
              <a:rPr lang="en-US" altLang="zh-CN" sz="2800" b="1" dirty="0">
                <a:solidFill>
                  <a:srgbClr val="FFFFFF">
                    <a:lumMod val="100000"/>
                  </a:srgbClr>
                </a:solidFill>
                <a:latin typeface="微软雅黑" panose="020B0503020204020204" charset="-122"/>
                <a:ea typeface="微软雅黑" panose="020B0503020204020204" charset="-122"/>
                <a:cs typeface="微软雅黑" panose="020B0503020204020204" charset="-122"/>
              </a:rPr>
              <a:t>02</a:t>
            </a:r>
            <a:endParaRPr lang="en-US" altLang="zh-CN" sz="2800" b="1" dirty="0">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14" name="矩形: 圆角 13"/>
          <p:cNvSpPr/>
          <p:nvPr>
            <p:custDataLst>
              <p:tags r:id="rId4"/>
            </p:custDataLst>
          </p:nvPr>
        </p:nvSpPr>
        <p:spPr>
          <a:xfrm>
            <a:off x="7423171" y="2930605"/>
            <a:ext cx="4003019" cy="1066859"/>
          </a:xfrm>
          <a:prstGeom prst="roundRect">
            <a:avLst/>
          </a:prstGeom>
          <a:solidFill>
            <a:srgbClr val="FFFFFF"/>
          </a:solidFill>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sz="2400"/>
          </a:p>
        </p:txBody>
      </p:sp>
      <p:sp>
        <p:nvSpPr>
          <p:cNvPr id="6" name="椭圆 5"/>
          <p:cNvSpPr/>
          <p:nvPr>
            <p:custDataLst>
              <p:tags r:id="rId5"/>
            </p:custDataLst>
          </p:nvPr>
        </p:nvSpPr>
        <p:spPr>
          <a:xfrm>
            <a:off x="7631894" y="3237635"/>
            <a:ext cx="452798" cy="452798"/>
          </a:xfrm>
          <a:prstGeom prst="ellipse">
            <a:avLst/>
          </a:prstGeom>
          <a:gradFill>
            <a:gsLst>
              <a:gs pos="0">
                <a:srgbClr val="376FFF"/>
              </a:gs>
              <a:gs pos="100000">
                <a:srgbClr val="376FFF">
                  <a:lumMod val="75000"/>
                </a:srgbClr>
              </a:gs>
            </a:gsLst>
            <a:lin ang="7686814" scaled="0"/>
          </a:gradFill>
          <a:ln w="25400">
            <a:noFill/>
          </a:ln>
          <a:effectLst>
            <a:outerShdw blurRad="254000" dist="76200" dir="5399998" algn="ctr" rotWithShape="0">
              <a:srgbClr val="376FFF">
                <a:alpha val="25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800" b="1">
                <a:solidFill>
                  <a:srgbClr val="FFFFFF">
                    <a:lumMod val="100000"/>
                  </a:srgbClr>
                </a:solidFill>
                <a:latin typeface="微软雅黑" panose="020B0503020204020204" charset="-122"/>
                <a:ea typeface="微软雅黑" panose="020B0503020204020204" charset="-122"/>
                <a:cs typeface="微软雅黑" panose="020B0503020204020204" charset="-122"/>
              </a:rPr>
              <a:t>04</a:t>
            </a:r>
            <a:endParaRPr lang="en-US" altLang="zh-CN" sz="28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6"/>
            </p:custDataLst>
          </p:nvPr>
        </p:nvSpPr>
        <p:spPr>
          <a:xfrm>
            <a:off x="8273558" y="3276880"/>
            <a:ext cx="2908073" cy="350131"/>
          </a:xfrm>
          <a:prstGeom prst="rect">
            <a:avLst/>
          </a:prstGeom>
          <a:noFill/>
        </p:spPr>
        <p:txBody>
          <a:bodyPr wrap="square" lIns="0" tIns="0" rIns="0" bIns="0" rtlCol="0" anchor="b" anchorCtr="0">
            <a:noAutofit/>
          </a:bodyPr>
          <a:p>
            <a:pPr>
              <a:spcBef>
                <a:spcPct val="0"/>
              </a:spcBef>
              <a:spcAft>
                <a:spcPct val="0"/>
              </a:spcAft>
            </a:pPr>
            <a:r>
              <a:rPr lang="zh-CN" altLang="en-US" sz="2400" b="1" dirty="0">
                <a:solidFill>
                  <a:srgbClr val="000000">
                    <a:lumMod val="100000"/>
                  </a:srgbClr>
                </a:solidFill>
                <a:latin typeface="微软雅黑" panose="020B0503020204020204" charset="-122"/>
                <a:cs typeface="微软雅黑" panose="020B0503020204020204" charset="-122"/>
              </a:rPr>
              <a:t>创新性</a:t>
            </a:r>
            <a:endParaRPr lang="zh-CN" altLang="en-US" sz="2400" b="1" dirty="0">
              <a:solidFill>
                <a:srgbClr val="000000">
                  <a:lumMod val="100000"/>
                </a:srgbClr>
              </a:solidFill>
              <a:latin typeface="微软雅黑" panose="020B0503020204020204" charset="-122"/>
              <a:cs typeface="微软雅黑" panose="020B0503020204020204" charset="-122"/>
            </a:endParaRPr>
          </a:p>
        </p:txBody>
      </p:sp>
      <p:sp>
        <p:nvSpPr>
          <p:cNvPr id="26" name="矩形: 圆角 25"/>
          <p:cNvSpPr/>
          <p:nvPr>
            <p:custDataLst>
              <p:tags r:id="rId7"/>
            </p:custDataLst>
          </p:nvPr>
        </p:nvSpPr>
        <p:spPr>
          <a:xfrm>
            <a:off x="3187700" y="1691344"/>
            <a:ext cx="4003019" cy="1066859"/>
          </a:xfrm>
          <a:prstGeom prst="roundRect">
            <a:avLst/>
          </a:prstGeom>
          <a:solidFill>
            <a:srgbClr val="FFFFFF"/>
          </a:solidFill>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sz="2400"/>
          </a:p>
        </p:txBody>
      </p:sp>
      <p:sp>
        <p:nvSpPr>
          <p:cNvPr id="22" name="椭圆 21"/>
          <p:cNvSpPr/>
          <p:nvPr>
            <p:custDataLst>
              <p:tags r:id="rId8"/>
            </p:custDataLst>
          </p:nvPr>
        </p:nvSpPr>
        <p:spPr>
          <a:xfrm>
            <a:off x="3395939" y="1998375"/>
            <a:ext cx="452798" cy="452798"/>
          </a:xfrm>
          <a:prstGeom prst="ellipse">
            <a:avLst/>
          </a:prstGeom>
          <a:gradFill>
            <a:gsLst>
              <a:gs pos="0">
                <a:srgbClr val="376FFF"/>
              </a:gs>
              <a:gs pos="100000">
                <a:srgbClr val="376FFF">
                  <a:lumMod val="75000"/>
                </a:srgbClr>
              </a:gs>
            </a:gsLst>
            <a:lin ang="7686814" scaled="0"/>
          </a:gradFill>
          <a:ln w="25400">
            <a:noFill/>
          </a:ln>
          <a:effectLst>
            <a:outerShdw blurRad="254000" dist="76200" dir="5399998" algn="ctr" rotWithShape="0">
              <a:srgbClr val="376FFF">
                <a:alpha val="25000"/>
              </a:srgbClr>
            </a:outerShdw>
          </a:effectLst>
        </p:spPr>
        <p:style>
          <a:lnRef idx="2">
            <a:srgbClr val="376FFF">
              <a:lumMod val="75000"/>
            </a:srgbClr>
          </a:lnRef>
          <a:fillRef idx="1">
            <a:srgbClr val="376FFF"/>
          </a:fillRef>
          <a:effectRef idx="0">
            <a:srgbClr val="FFFFFF"/>
          </a:effectRef>
          <a:fontRef idx="minor">
            <a:srgbClr val="FFFFFF"/>
          </a:fontRef>
        </p:style>
        <p:txBody>
          <a:bodyPr wrap="none" lIns="0" tIns="0" rIns="0" bIns="0" anchor="ctr" anchorCtr="0">
            <a:noAutofit/>
          </a:bodyPr>
          <a:p>
            <a:pPr algn="ctr">
              <a:spcBef>
                <a:spcPct val="0"/>
              </a:spcBef>
              <a:spcAft>
                <a:spcPct val="0"/>
              </a:spcAft>
            </a:pPr>
            <a:r>
              <a:rPr lang="en-US" altLang="zh-CN" sz="2800" b="1" dirty="0">
                <a:solidFill>
                  <a:srgbClr val="FFFFFF">
                    <a:lumMod val="100000"/>
                  </a:srgbClr>
                </a:solidFill>
                <a:latin typeface="微软雅黑" panose="020B0503020204020204" charset="-122"/>
                <a:ea typeface="微软雅黑" panose="020B0503020204020204" charset="-122"/>
                <a:cs typeface="微软雅黑" panose="020B0503020204020204" charset="-122"/>
              </a:rPr>
              <a:t>01</a:t>
            </a:r>
            <a:endParaRPr lang="en-US" altLang="zh-CN" sz="2800" b="1" dirty="0">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custDataLst>
              <p:tags r:id="rId9"/>
            </p:custDataLst>
          </p:nvPr>
        </p:nvSpPr>
        <p:spPr>
          <a:xfrm>
            <a:off x="4038087" y="2053045"/>
            <a:ext cx="2914126" cy="350131"/>
          </a:xfrm>
          <a:prstGeom prst="rect">
            <a:avLst/>
          </a:prstGeom>
          <a:noFill/>
        </p:spPr>
        <p:txBody>
          <a:bodyPr wrap="square" lIns="0" tIns="0" rIns="0" bIns="0" rtlCol="0" anchor="b" anchorCtr="0">
            <a:noAutofit/>
          </a:bodyPr>
          <a:p>
            <a:pPr>
              <a:spcBef>
                <a:spcPct val="0"/>
              </a:spcBef>
              <a:spcAft>
                <a:spcPct val="0"/>
              </a:spcAft>
            </a:pPr>
            <a:r>
              <a:rPr lang="zh-CN" altLang="en-US" sz="2400" b="1" dirty="0">
                <a:solidFill>
                  <a:srgbClr val="000000">
                    <a:lumMod val="100000"/>
                  </a:srgbClr>
                </a:solidFill>
                <a:latin typeface="微软雅黑" panose="020B0503020204020204" charset="-122"/>
                <a:cs typeface="微软雅黑" panose="020B0503020204020204" charset="-122"/>
              </a:rPr>
              <a:t>药品基本信息</a:t>
            </a:r>
            <a:endParaRPr lang="zh-CN" altLang="en-US" sz="2400" b="1" dirty="0">
              <a:solidFill>
                <a:srgbClr val="000000">
                  <a:lumMod val="100000"/>
                </a:srgbClr>
              </a:solidFill>
              <a:latin typeface="微软雅黑" panose="020B0503020204020204" charset="-122"/>
              <a:cs typeface="微软雅黑" panose="020B0503020204020204" charset="-122"/>
            </a:endParaRPr>
          </a:p>
        </p:txBody>
      </p:sp>
      <p:sp>
        <p:nvSpPr>
          <p:cNvPr id="31" name="矩形: 圆角 30"/>
          <p:cNvSpPr/>
          <p:nvPr>
            <p:custDataLst>
              <p:tags r:id="rId10"/>
            </p:custDataLst>
          </p:nvPr>
        </p:nvSpPr>
        <p:spPr>
          <a:xfrm>
            <a:off x="3187700" y="2930605"/>
            <a:ext cx="4003019" cy="1066859"/>
          </a:xfrm>
          <a:prstGeom prst="roundRect">
            <a:avLst/>
          </a:prstGeom>
          <a:solidFill>
            <a:srgbClr val="FFFFFF"/>
          </a:solidFill>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sz="2400"/>
          </a:p>
        </p:txBody>
      </p:sp>
      <p:sp>
        <p:nvSpPr>
          <p:cNvPr id="30" name="椭圆 29"/>
          <p:cNvSpPr/>
          <p:nvPr>
            <p:custDataLst>
              <p:tags r:id="rId11"/>
            </p:custDataLst>
          </p:nvPr>
        </p:nvSpPr>
        <p:spPr>
          <a:xfrm>
            <a:off x="3395939" y="3237635"/>
            <a:ext cx="452798" cy="452798"/>
          </a:xfrm>
          <a:prstGeom prst="ellipse">
            <a:avLst/>
          </a:prstGeom>
          <a:gradFill>
            <a:gsLst>
              <a:gs pos="0">
                <a:srgbClr val="376FFF"/>
              </a:gs>
              <a:gs pos="100000">
                <a:srgbClr val="376FFF">
                  <a:lumMod val="75000"/>
                </a:srgbClr>
              </a:gs>
            </a:gsLst>
            <a:lin ang="7686814" scaled="0"/>
          </a:gradFill>
          <a:ln w="25400">
            <a:noFill/>
          </a:ln>
          <a:effectLst>
            <a:outerShdw blurRad="254000" dist="76200" dir="5399998" algn="ctr" rotWithShape="0">
              <a:srgbClr val="376FFF">
                <a:alpha val="25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800" b="1">
                <a:solidFill>
                  <a:srgbClr val="FFFFFF">
                    <a:lumMod val="100000"/>
                  </a:srgbClr>
                </a:solidFill>
                <a:latin typeface="微软雅黑" panose="020B0503020204020204" charset="-122"/>
                <a:ea typeface="微软雅黑" panose="020B0503020204020204" charset="-122"/>
                <a:cs typeface="微软雅黑" panose="020B0503020204020204" charset="-122"/>
              </a:rPr>
              <a:t>03</a:t>
            </a:r>
            <a:endParaRPr lang="en-US" altLang="zh-CN" sz="28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40" name="矩形 39"/>
          <p:cNvSpPr/>
          <p:nvPr>
            <p:custDataLst>
              <p:tags r:id="rId12"/>
            </p:custDataLst>
          </p:nvPr>
        </p:nvSpPr>
        <p:spPr>
          <a:xfrm>
            <a:off x="4038087" y="3294170"/>
            <a:ext cx="2914126" cy="350131"/>
          </a:xfrm>
          <a:prstGeom prst="rect">
            <a:avLst/>
          </a:prstGeom>
          <a:noFill/>
        </p:spPr>
        <p:txBody>
          <a:bodyPr wrap="square" lIns="0" tIns="0" rIns="0" bIns="0" rtlCol="0" anchor="b" anchorCtr="0">
            <a:noAutofit/>
          </a:bodyPr>
          <a:p>
            <a:pPr>
              <a:spcBef>
                <a:spcPct val="0"/>
              </a:spcBef>
              <a:spcAft>
                <a:spcPct val="0"/>
              </a:spcAft>
            </a:pPr>
            <a:r>
              <a:rPr lang="zh-CN" altLang="en-US" sz="2400" b="1" dirty="0">
                <a:solidFill>
                  <a:srgbClr val="000000">
                    <a:lumMod val="100000"/>
                  </a:srgbClr>
                </a:solidFill>
                <a:latin typeface="微软雅黑" panose="020B0503020204020204" charset="-122"/>
                <a:cs typeface="微软雅黑" panose="020B0503020204020204" charset="-122"/>
              </a:rPr>
              <a:t>有效性</a:t>
            </a:r>
            <a:endParaRPr lang="zh-CN" altLang="en-US" sz="2400" b="1" dirty="0">
              <a:solidFill>
                <a:srgbClr val="000000">
                  <a:lumMod val="100000"/>
                </a:srgbClr>
              </a:solidFill>
              <a:latin typeface="微软雅黑" panose="020B0503020204020204" charset="-122"/>
              <a:cs typeface="微软雅黑" panose="020B0503020204020204" charset="-122"/>
            </a:endParaRPr>
          </a:p>
        </p:txBody>
      </p:sp>
      <p:sp>
        <p:nvSpPr>
          <p:cNvPr id="36" name="矩形: 圆角 35"/>
          <p:cNvSpPr/>
          <p:nvPr>
            <p:custDataLst>
              <p:tags r:id="rId13"/>
            </p:custDataLst>
          </p:nvPr>
        </p:nvSpPr>
        <p:spPr>
          <a:xfrm>
            <a:off x="3187700" y="4169865"/>
            <a:ext cx="4003019" cy="1066859"/>
          </a:xfrm>
          <a:prstGeom prst="roundRect">
            <a:avLst/>
          </a:prstGeom>
          <a:solidFill>
            <a:srgbClr val="FFFFFF"/>
          </a:solidFill>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sz="2400"/>
          </a:p>
        </p:txBody>
      </p:sp>
      <p:sp>
        <p:nvSpPr>
          <p:cNvPr id="42" name="椭圆 41"/>
          <p:cNvSpPr/>
          <p:nvPr>
            <p:custDataLst>
              <p:tags r:id="rId14"/>
            </p:custDataLst>
          </p:nvPr>
        </p:nvSpPr>
        <p:spPr>
          <a:xfrm>
            <a:off x="3395939" y="4476896"/>
            <a:ext cx="452798" cy="452798"/>
          </a:xfrm>
          <a:prstGeom prst="ellipse">
            <a:avLst/>
          </a:prstGeom>
          <a:gradFill>
            <a:gsLst>
              <a:gs pos="0">
                <a:srgbClr val="376FFF"/>
              </a:gs>
              <a:gs pos="100000">
                <a:srgbClr val="376FFF">
                  <a:lumMod val="75000"/>
                </a:srgbClr>
              </a:gs>
            </a:gsLst>
            <a:lin ang="7686814" scaled="0"/>
          </a:gradFill>
          <a:ln w="25400">
            <a:noFill/>
          </a:ln>
          <a:effectLst>
            <a:outerShdw blurRad="254000" dist="76200" dir="5399998" algn="ctr" rotWithShape="0">
              <a:srgbClr val="376FFF">
                <a:alpha val="25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800" b="1">
                <a:solidFill>
                  <a:srgbClr val="FFFFFF">
                    <a:lumMod val="100000"/>
                  </a:srgbClr>
                </a:solidFill>
                <a:latin typeface="微软雅黑" panose="020B0503020204020204" charset="-122"/>
                <a:ea typeface="微软雅黑" panose="020B0503020204020204" charset="-122"/>
                <a:cs typeface="微软雅黑" panose="020B0503020204020204" charset="-122"/>
              </a:rPr>
              <a:t>05</a:t>
            </a:r>
            <a:endParaRPr lang="en-US" altLang="zh-CN" sz="28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44" name="矩形 43"/>
          <p:cNvSpPr/>
          <p:nvPr>
            <p:custDataLst>
              <p:tags r:id="rId15"/>
            </p:custDataLst>
          </p:nvPr>
        </p:nvSpPr>
        <p:spPr>
          <a:xfrm>
            <a:off x="4038087" y="4522921"/>
            <a:ext cx="2914128" cy="350131"/>
          </a:xfrm>
          <a:prstGeom prst="rect">
            <a:avLst/>
          </a:prstGeom>
          <a:noFill/>
        </p:spPr>
        <p:txBody>
          <a:bodyPr wrap="square" lIns="0" tIns="0" rIns="0" bIns="0" rtlCol="0" anchor="b" anchorCtr="0">
            <a:noAutofit/>
          </a:bodyPr>
          <a:p>
            <a:pPr>
              <a:spcBef>
                <a:spcPct val="0"/>
              </a:spcBef>
              <a:spcAft>
                <a:spcPct val="0"/>
              </a:spcAft>
            </a:pPr>
            <a:r>
              <a:rPr lang="zh-CN" altLang="en-US" sz="2400" b="1" dirty="0">
                <a:solidFill>
                  <a:srgbClr val="000000">
                    <a:lumMod val="100000"/>
                  </a:srgbClr>
                </a:solidFill>
                <a:latin typeface="微软雅黑" panose="020B0503020204020204" charset="-122"/>
                <a:cs typeface="微软雅黑" panose="020B0503020204020204" charset="-122"/>
              </a:rPr>
              <a:t>公平性</a:t>
            </a:r>
            <a:endParaRPr lang="zh-CN" altLang="en-US" sz="2400" b="1" dirty="0">
              <a:solidFill>
                <a:srgbClr val="000000">
                  <a:lumMod val="100000"/>
                </a:srgbClr>
              </a:solidFill>
              <a:latin typeface="微软雅黑" panose="020B0503020204020204" charset="-122"/>
              <a:cs typeface="微软雅黑" panose="020B0503020204020204" charset="-122"/>
            </a:endParaRPr>
          </a:p>
        </p:txBody>
      </p:sp>
      <p:sp>
        <p:nvSpPr>
          <p:cNvPr id="10" name="矩形 9"/>
          <p:cNvSpPr/>
          <p:nvPr>
            <p:custDataLst>
              <p:tags r:id="rId16"/>
            </p:custDataLst>
          </p:nvPr>
        </p:nvSpPr>
        <p:spPr>
          <a:xfrm>
            <a:off x="8383126" y="2256252"/>
            <a:ext cx="2563336" cy="308625"/>
          </a:xfrm>
          <a:prstGeom prst="rect">
            <a:avLst/>
          </a:prstGeom>
          <a:noFill/>
        </p:spPr>
        <p:txBody>
          <a:bodyPr wrap="square" lIns="0" tIns="0" rIns="0" bIns="0" rtlCol="0" anchor="b" anchorCtr="0">
            <a:noAutofit/>
          </a:bodyPr>
          <a:p>
            <a:pPr>
              <a:spcBef>
                <a:spcPct val="0"/>
              </a:spcBef>
              <a:spcAft>
                <a:spcPct val="0"/>
              </a:spcAft>
            </a:pPr>
            <a:r>
              <a:rPr lang="zh-CN" altLang="en-US" sz="2400" b="1" dirty="0">
                <a:solidFill>
                  <a:srgbClr val="000000">
                    <a:lumMod val="100000"/>
                  </a:srgbClr>
                </a:solidFill>
                <a:latin typeface="微软雅黑" panose="020B0503020204020204" charset="-122"/>
                <a:cs typeface="微软雅黑" panose="020B0503020204020204" charset="-122"/>
              </a:rPr>
              <a:t>安全性</a:t>
            </a:r>
            <a:endParaRPr lang="zh-CN" altLang="en-US" sz="2400" b="1" dirty="0">
              <a:solidFill>
                <a:srgbClr val="000000">
                  <a:lumMod val="100000"/>
                </a:srgbClr>
              </a:solidFill>
              <a:latin typeface="微软雅黑" panose="020B0503020204020204" charset="-122"/>
              <a:cs typeface="微软雅黑" panose="020B0503020204020204" charset="-122"/>
            </a:endParaRPr>
          </a:p>
        </p:txBody>
      </p:sp>
    </p:spTree>
    <p:custDataLst>
      <p:tags r:id="rId1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p>
            <a:endParaRPr lang="zh-CN" altLang="en-US"/>
          </a:p>
        </p:txBody>
      </p:sp>
      <p:sp>
        <p:nvSpPr>
          <p:cNvPr id="3" name="文本框 2"/>
          <p:cNvSpPr txBox="1"/>
          <p:nvPr/>
        </p:nvSpPr>
        <p:spPr>
          <a:xfrm>
            <a:off x="0" y="-132080"/>
            <a:ext cx="6917055" cy="829945"/>
          </a:xfrm>
          <a:prstGeom prst="rect">
            <a:avLst/>
          </a:prstGeom>
          <a:noFill/>
        </p:spPr>
        <p:txBody>
          <a:bodyPr wrap="square">
            <a:spAutoFit/>
          </a:bodyPr>
          <a:lstStyle/>
          <a:p>
            <a:pPr eaLnBrk="0" fontAlgn="base" hangingPunct="0">
              <a:lnSpc>
                <a:spcPct val="150000"/>
              </a:lnSpc>
              <a:spcBef>
                <a:spcPct val="0"/>
              </a:spcBef>
              <a:spcAft>
                <a:spcPct val="0"/>
              </a:spcAft>
              <a:defRPr/>
            </a:pPr>
            <a:r>
              <a:rPr lang="en-US" sz="2800" b="1" dirty="0">
                <a:solidFill>
                  <a:schemeClr val="tx1"/>
                </a:solidFill>
                <a:latin typeface="微软雅黑" panose="020B0503020204020204" charset="-122"/>
                <a:ea typeface="微软雅黑" panose="020B0503020204020204" charset="-122"/>
              </a:rPr>
              <a:t>01 </a:t>
            </a:r>
            <a:r>
              <a:rPr lang="zh-CN" altLang="en-US" sz="2800" b="1" dirty="0">
                <a:solidFill>
                  <a:schemeClr val="tx1"/>
                </a:solidFill>
                <a:latin typeface="微软雅黑" panose="020B0503020204020204" charset="-122"/>
                <a:ea typeface="微软雅黑" panose="020B0503020204020204" charset="-122"/>
              </a:rPr>
              <a:t>药品基本信息</a:t>
            </a:r>
            <a:r>
              <a:rPr lang="zh-CN" altLang="en-US" sz="3200" b="1" dirty="0">
                <a:solidFill>
                  <a:srgbClr val="FF0000"/>
                </a:solidFill>
                <a:latin typeface="微软雅黑" panose="020B0503020204020204" charset="-122"/>
                <a:ea typeface="微软雅黑" panose="020B0503020204020204" charset="-122"/>
              </a:rPr>
              <a:t>  </a:t>
            </a:r>
            <a:r>
              <a:rPr lang="zh-CN" altLang="en-US" sz="3200" b="1" dirty="0">
                <a:solidFill>
                  <a:srgbClr val="4F81BD"/>
                </a:solidFill>
                <a:latin typeface="微软雅黑" panose="020B0503020204020204" charset="-122"/>
                <a:ea typeface="微软雅黑" panose="020B0503020204020204" charset="-122"/>
              </a:rPr>
              <a:t> </a:t>
            </a:r>
            <a:endParaRPr lang="zh-CN" altLang="en-US" sz="2665" spc="133" dirty="0">
              <a:solidFill>
                <a:srgbClr val="B8B8B8"/>
              </a:solidFill>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custDataLst>
              <p:tags r:id="rId1"/>
            </p:custDataLst>
          </p:nvPr>
        </p:nvGraphicFramePr>
        <p:xfrm>
          <a:off x="280670" y="793115"/>
          <a:ext cx="6076315" cy="3407410"/>
        </p:xfrm>
        <a:graphic>
          <a:graphicData uri="http://schemas.openxmlformats.org/drawingml/2006/table">
            <a:tbl>
              <a:tblPr firstCol="1" bandRow="1">
                <a:tableStyleId>{5C22544A-7EE6-4342-B048-85BDC9FD1C3A}</a:tableStyleId>
              </a:tblPr>
              <a:tblGrid>
                <a:gridCol w="1239520"/>
                <a:gridCol w="4836795"/>
              </a:tblGrid>
              <a:tr h="368300">
                <a:tc>
                  <a:txBody>
                    <a:bodyPr/>
                    <a:lstStyle/>
                    <a:p>
                      <a:r>
                        <a:rPr lang="zh-CN" altLang="en-US" sz="1500" dirty="0" smtClean="0">
                          <a:ea typeface="微软雅黑" panose="020B0503020204020204" charset="-122"/>
                        </a:rPr>
                        <a:t>通用名</a:t>
                      </a:r>
                      <a:endParaRPr lang="zh-CN" altLang="en-US" sz="1500" dirty="0">
                        <a:ea typeface="微软雅黑" panose="020B0503020204020204" charset="-122"/>
                      </a:endParaRPr>
                    </a:p>
                  </a:txBody>
                  <a:tcPr marL="121928" marR="121928" marT="60957" marB="60957" anchor="ctr"/>
                </a:tc>
                <a:tc>
                  <a:txBody>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500" b="0" kern="1200" dirty="0" smtClean="0">
                          <a:solidFill>
                            <a:schemeClr val="tx1"/>
                          </a:solidFill>
                          <a:latin typeface="微软雅黑" panose="020B0503020204020204" charset="-122"/>
                          <a:ea typeface="微软雅黑" panose="020B0503020204020204" charset="-122"/>
                          <a:cs typeface="+mn-cs"/>
                        </a:rPr>
                        <a:t>司替戊醇干混悬剂（孤儿药）</a:t>
                      </a:r>
                      <a:endParaRPr lang="zh-CN" altLang="en-US" sz="1500" b="0" kern="1200" dirty="0" smtClean="0">
                        <a:solidFill>
                          <a:schemeClr val="tx1"/>
                        </a:solidFill>
                        <a:latin typeface="微软雅黑" panose="020B0503020204020204" charset="-122"/>
                        <a:ea typeface="微软雅黑" panose="020B0503020204020204" charset="-122"/>
                        <a:cs typeface="+mn-cs"/>
                      </a:endParaRPr>
                    </a:p>
                  </a:txBody>
                  <a:tcPr marL="121928" marR="121928" marT="60957" marB="60957" anchor="ctr"/>
                </a:tc>
              </a:tr>
              <a:tr h="483235">
                <a:tc>
                  <a:txBody>
                    <a:bodyPr/>
                    <a:lstStyle/>
                    <a:p>
                      <a:r>
                        <a:rPr lang="zh-CN" altLang="en-US" sz="1500" dirty="0" smtClean="0">
                          <a:ea typeface="微软雅黑" panose="020B0503020204020204" charset="-122"/>
                        </a:rPr>
                        <a:t>注册规格</a:t>
                      </a:r>
                      <a:endParaRPr lang="zh-CN" altLang="en-US" sz="1500" dirty="0">
                        <a:ea typeface="微软雅黑" panose="020B0503020204020204" charset="-122"/>
                      </a:endParaRPr>
                    </a:p>
                  </a:txBody>
                  <a:tcPr marL="121928" marR="121928" marT="60957" marB="60957" anchor="ctr"/>
                </a:tc>
                <a:tc>
                  <a:txBody>
                    <a:bodyPr/>
                    <a:lstStyle/>
                    <a:p>
                      <a:pPr marL="0" marR="0" lvl="0" indent="0" algn="l" defTabSz="914400" rtl="0" eaLnBrk="0" fontAlgn="base" latinLnBrk="0" hangingPunct="0">
                        <a:lnSpc>
                          <a:spcPts val="2665"/>
                        </a:lnSpc>
                        <a:spcBef>
                          <a:spcPct val="0"/>
                        </a:spcBef>
                        <a:spcAft>
                          <a:spcPct val="0"/>
                        </a:spcAft>
                        <a:buClrTx/>
                        <a:buSzTx/>
                        <a:buFont typeface="Wingdings" panose="05000000000000000000" pitchFamily="2" charset="2"/>
                        <a:buNone/>
                        <a:defRPr/>
                      </a:pPr>
                      <a:r>
                        <a:rPr lang="en-US" altLang="zh-CN" sz="1465" kern="1200" dirty="0" smtClean="0">
                          <a:solidFill>
                            <a:schemeClr val="tx1"/>
                          </a:solidFill>
                          <a:latin typeface="微软雅黑" panose="020B0503020204020204" charset="-122"/>
                          <a:ea typeface="微软雅黑" panose="020B0503020204020204" charset="-122"/>
                          <a:cs typeface="+mn-cs"/>
                        </a:rPr>
                        <a:t>（1）250mg （2）500mg</a:t>
                      </a:r>
                      <a:endParaRPr lang="en-US" altLang="zh-CN" sz="1465" kern="1200" dirty="0" smtClean="0">
                        <a:solidFill>
                          <a:schemeClr val="tx1"/>
                        </a:solidFill>
                        <a:latin typeface="微软雅黑" panose="020B0503020204020204" charset="-122"/>
                        <a:ea typeface="微软雅黑" panose="020B0503020204020204" charset="-122"/>
                        <a:cs typeface="+mn-cs"/>
                      </a:endParaRPr>
                    </a:p>
                  </a:txBody>
                  <a:tcPr marL="121928" marR="121928" marT="60957" marB="60957" anchor="ctr">
                    <a:solidFill>
                      <a:schemeClr val="bg1"/>
                    </a:solidFill>
                  </a:tcPr>
                </a:tc>
              </a:tr>
              <a:tr h="1067435">
                <a:tc>
                  <a:txBody>
                    <a:bodyPr/>
                    <a:lstStyle/>
                    <a:p>
                      <a:r>
                        <a:rPr lang="zh-CN" altLang="en-US" sz="1500" b="1" kern="1200" dirty="0" smtClean="0">
                          <a:solidFill>
                            <a:schemeClr val="lt1"/>
                          </a:solidFill>
                          <a:latin typeface="+mn-lt"/>
                          <a:ea typeface="微软雅黑" panose="020B0503020204020204" charset="-122"/>
                          <a:cs typeface="+mn-cs"/>
                        </a:rPr>
                        <a:t>适应症</a:t>
                      </a:r>
                      <a:endParaRPr lang="zh-CN" altLang="en-US" sz="1500" b="1" kern="1200" dirty="0" smtClean="0">
                        <a:solidFill>
                          <a:schemeClr val="lt1"/>
                        </a:solidFill>
                        <a:latin typeface="+mn-lt"/>
                        <a:ea typeface="微软雅黑" panose="020B0503020204020204" charset="-122"/>
                        <a:cs typeface="+mn-cs"/>
                      </a:endParaRPr>
                    </a:p>
                    <a:p>
                      <a:pPr algn="ctr"/>
                      <a:r>
                        <a:rPr lang="zh-CN" altLang="en-US" sz="1000" b="1" kern="1200" dirty="0">
                          <a:solidFill>
                            <a:schemeClr val="lt1"/>
                          </a:solidFill>
                          <a:latin typeface="+mn-lt"/>
                          <a:ea typeface="微软雅黑" panose="020B0503020204020204" charset="-122"/>
                          <a:cs typeface="+mn-cs"/>
                        </a:rPr>
                        <a:t>（儿童神经系统罕见病）</a:t>
                      </a:r>
                      <a:endParaRPr lang="zh-CN" altLang="en-US" sz="1000" b="1" kern="1200" dirty="0">
                        <a:solidFill>
                          <a:schemeClr val="lt1"/>
                        </a:solidFill>
                        <a:latin typeface="+mn-lt"/>
                        <a:ea typeface="微软雅黑" panose="020B0503020204020204" charset="-122"/>
                        <a:cs typeface="+mn-cs"/>
                      </a:endParaRPr>
                    </a:p>
                  </a:txBody>
                  <a:tcPr marL="121928" marR="121928" marT="60957" marB="60957" anchor="c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zh-CN" sz="1465" kern="1200" dirty="0" smtClean="0">
                          <a:solidFill>
                            <a:schemeClr val="tx1"/>
                          </a:solidFill>
                          <a:latin typeface="微软雅黑" panose="020B0503020204020204" charset="-122"/>
                          <a:ea typeface="微软雅黑" panose="020B0503020204020204" charset="-122"/>
                          <a:cs typeface="+mn-cs"/>
                        </a:rPr>
                        <a:t>与氯巴占和丙戊酸盐联合使用，</a:t>
                      </a:r>
                      <a:r>
                        <a:rPr lang="zh-CN" altLang="zh-CN" sz="1465" b="1" kern="1200" dirty="0" smtClean="0">
                          <a:solidFill>
                            <a:schemeClr val="tx1"/>
                          </a:solidFill>
                          <a:latin typeface="微软雅黑" panose="020B0503020204020204" charset="-122"/>
                          <a:ea typeface="微软雅黑" panose="020B0503020204020204" charset="-122"/>
                          <a:cs typeface="+mn-cs"/>
                        </a:rPr>
                        <a:t>用于婴儿严重肌阵挛性癫痫（SMEI，Dravet综合征）</a:t>
                      </a:r>
                      <a:r>
                        <a:rPr lang="zh-CN" altLang="zh-CN" sz="1465" kern="1200" dirty="0" smtClean="0">
                          <a:solidFill>
                            <a:schemeClr val="tx1"/>
                          </a:solidFill>
                          <a:latin typeface="微软雅黑" panose="020B0503020204020204" charset="-122"/>
                          <a:ea typeface="微软雅黑" panose="020B0503020204020204" charset="-122"/>
                          <a:cs typeface="+mn-cs"/>
                        </a:rPr>
                        <a:t>患者癫痫发作时，氯巴占和丙戊酸盐无法充分控制的难治性全身强直阵挛发作的添加治疗。</a:t>
                      </a:r>
                      <a:endParaRPr lang="zh-CN" altLang="zh-CN" sz="1465" kern="1200" dirty="0" smtClean="0">
                        <a:solidFill>
                          <a:schemeClr val="tx1"/>
                        </a:solidFill>
                        <a:latin typeface="微软雅黑" panose="020B0503020204020204" charset="-122"/>
                        <a:ea typeface="微软雅黑" panose="020B0503020204020204" charset="-122"/>
                        <a:cs typeface="+mn-cs"/>
                      </a:endParaRPr>
                    </a:p>
                  </a:txBody>
                  <a:tcPr marL="121928" marR="121928" marT="60957" marB="60957" anchor="ctr">
                    <a:solidFill>
                      <a:srgbClr val="CFD6EC"/>
                    </a:solidFill>
                  </a:tcPr>
                </a:tc>
              </a:tr>
              <a:tr h="1488440">
                <a:tc>
                  <a:txBody>
                    <a:bodyPr/>
                    <a:lstStyle/>
                    <a:p>
                      <a:r>
                        <a:rPr lang="zh-CN" altLang="en-US" sz="1500" dirty="0" smtClean="0">
                          <a:ea typeface="微软雅黑" panose="020B0503020204020204" charset="-122"/>
                        </a:rPr>
                        <a:t>用法用量</a:t>
                      </a:r>
                      <a:endParaRPr lang="zh-CN" altLang="en-US" sz="1500" dirty="0">
                        <a:ea typeface="微软雅黑" panose="020B0503020204020204" charset="-122"/>
                      </a:endParaRPr>
                    </a:p>
                  </a:txBody>
                  <a:tcPr marL="121928" marR="121928" marT="60957" marB="60957" anchor="ctr"/>
                </a:tc>
                <a:tc>
                  <a:txBody>
                    <a:bodyPr/>
                    <a:lstStyle/>
                    <a:p>
                      <a:pPr marR="0" lvl="0" indent="0" algn="just" defTabSz="1219200" rtl="0" fontAlgn="auto">
                        <a:lnSpc>
                          <a:spcPts val="1700"/>
                        </a:lnSpc>
                        <a:spcBef>
                          <a:spcPts val="0"/>
                        </a:spcBef>
                        <a:spcAft>
                          <a:spcPts val="0"/>
                        </a:spcAft>
                        <a:buClrTx/>
                        <a:buSzTx/>
                        <a:buFontTx/>
                        <a:buNone/>
                        <a:defRPr/>
                      </a:pPr>
                      <a:r>
                        <a:rPr sz="1465" b="1" kern="1200" dirty="0" smtClean="0">
                          <a:solidFill>
                            <a:schemeClr val="tx1"/>
                          </a:solidFill>
                          <a:latin typeface="微软雅黑" panose="020B0503020204020204" charset="-122"/>
                          <a:ea typeface="微软雅黑" panose="020B0503020204020204" charset="-122"/>
                          <a:cs typeface="+mn-cs"/>
                        </a:rPr>
                        <a:t>司替戊醇给药剂量应依据体重（mg/kg）确定，每日剂量分2-3次服用。开始使用司替戊醇辅助治疗时，应逐渐增加剂量，以达到与氯巴占和丙戊酸盐联合给药的50 mg/kg/日的推荐剂量。</a:t>
                      </a:r>
                      <a:endParaRPr sz="1400" b="0" kern="1200" dirty="0" smtClean="0">
                        <a:solidFill>
                          <a:schemeClr val="tx1"/>
                        </a:solidFill>
                        <a:latin typeface="微软雅黑" panose="020B0503020204020204" charset="-122"/>
                        <a:ea typeface="微软雅黑" panose="020B0503020204020204" charset="-122"/>
                        <a:cs typeface="+mn-cs"/>
                      </a:endParaRPr>
                    </a:p>
                    <a:p>
                      <a:pPr marR="0" lvl="0" indent="0" algn="l" defTabSz="1219200" rtl="0" fontAlgn="auto">
                        <a:lnSpc>
                          <a:spcPts val="1700"/>
                        </a:lnSpc>
                        <a:spcBef>
                          <a:spcPts val="0"/>
                        </a:spcBef>
                        <a:spcAft>
                          <a:spcPts val="0"/>
                        </a:spcAft>
                        <a:buClrTx/>
                        <a:buSzTx/>
                        <a:buFontTx/>
                        <a:buNone/>
                        <a:defRPr/>
                      </a:pPr>
                      <a:r>
                        <a:rPr sz="1465" b="0" kern="1200" dirty="0" smtClean="0">
                          <a:solidFill>
                            <a:schemeClr val="tx1"/>
                          </a:solidFill>
                          <a:latin typeface="微软雅黑" panose="020B0503020204020204" charset="-122"/>
                          <a:ea typeface="微软雅黑" panose="020B0503020204020204" charset="-122"/>
                          <a:cs typeface="+mn-cs"/>
                        </a:rPr>
                        <a:t>基于现有的临床研究结果，50 mg/kg/日的推荐剂量是关键研究中的唯一评估剂量。</a:t>
                      </a:r>
                      <a:endParaRPr sz="1465" b="0" kern="1200" dirty="0" smtClean="0">
                        <a:solidFill>
                          <a:schemeClr val="tx1"/>
                        </a:solidFill>
                        <a:latin typeface="微软雅黑" panose="020B0503020204020204" charset="-122"/>
                        <a:ea typeface="微软雅黑" panose="020B0503020204020204" charset="-122"/>
                        <a:cs typeface="+mn-cs"/>
                      </a:endParaRPr>
                    </a:p>
                  </a:txBody>
                  <a:tcPr marL="121928" marR="121928" marT="60957" marB="60957" anchor="ctr">
                    <a:solidFill>
                      <a:schemeClr val="bg1"/>
                    </a:solidFill>
                  </a:tcPr>
                </a:tc>
              </a:tr>
            </a:tbl>
          </a:graphicData>
        </a:graphic>
      </p:graphicFrame>
      <p:sp>
        <p:nvSpPr>
          <p:cNvPr id="2" name="文本框 1"/>
          <p:cNvSpPr txBox="1"/>
          <p:nvPr/>
        </p:nvSpPr>
        <p:spPr>
          <a:xfrm>
            <a:off x="6356985" y="100330"/>
            <a:ext cx="5728970" cy="6445885"/>
          </a:xfrm>
          <a:prstGeom prst="rect">
            <a:avLst/>
          </a:prstGeom>
          <a:solidFill>
            <a:schemeClr val="bg1"/>
          </a:solidFill>
          <a:ln w="19050">
            <a:solidFill>
              <a:schemeClr val="accent1"/>
            </a:solidFill>
            <a:prstDash val="dash"/>
          </a:ln>
        </p:spPr>
        <p:txBody>
          <a:bodyPr wrap="square">
            <a:noAutofit/>
          </a:bodyPr>
          <a:lstStyle/>
          <a:p>
            <a:pPr eaLnBrk="0" fontAlgn="base" hangingPunct="0">
              <a:lnSpc>
                <a:spcPts val="2665"/>
              </a:lnSpc>
              <a:spcBef>
                <a:spcPct val="0"/>
              </a:spcBef>
              <a:spcAft>
                <a:spcPct val="0"/>
              </a:spcAft>
              <a:defRPr/>
            </a:pPr>
            <a:r>
              <a:rPr lang="zh-CN" altLang="en-US" b="1" dirty="0">
                <a:solidFill>
                  <a:srgbClr val="000000"/>
                </a:solidFill>
                <a:latin typeface="微软雅黑" panose="020B0503020204020204" charset="-122"/>
                <a:ea typeface="微软雅黑" panose="020B0503020204020204" charset="-122"/>
              </a:rPr>
              <a:t>建议参照药品</a:t>
            </a:r>
            <a:r>
              <a:rPr lang="zh-CN" altLang="en-US" dirty="0" smtClean="0">
                <a:solidFill>
                  <a:srgbClr val="000000"/>
                </a:solidFill>
                <a:latin typeface="微软雅黑" panose="020B0503020204020204" charset="-122"/>
                <a:ea typeface="微软雅黑" panose="020B0503020204020204" charset="-122"/>
              </a:rPr>
              <a:t>：</a:t>
            </a:r>
            <a:r>
              <a:rPr lang="zh-CN" sz="2000" b="1" dirty="0">
                <a:solidFill>
                  <a:srgbClr val="FF0000"/>
                </a:solidFill>
                <a:latin typeface="微软雅黑" panose="020B0503020204020204" charset="-122"/>
                <a:ea typeface="微软雅黑" panose="020B0503020204020204" charset="-122"/>
              </a:rPr>
              <a:t>空白对照</a:t>
            </a:r>
            <a:endParaRPr lang="zh-CN" sz="1600" b="1" dirty="0">
              <a:solidFill>
                <a:srgbClr val="FF0000"/>
              </a:solidFill>
              <a:latin typeface="微软雅黑" panose="020B0503020204020204" charset="-122"/>
              <a:ea typeface="微软雅黑" panose="020B0503020204020204" charset="-122"/>
            </a:endParaRPr>
          </a:p>
          <a:p>
            <a:pPr eaLnBrk="0" fontAlgn="base" hangingPunct="0">
              <a:lnSpc>
                <a:spcPts val="2665"/>
              </a:lnSpc>
              <a:spcBef>
                <a:spcPct val="0"/>
              </a:spcBef>
              <a:spcAft>
                <a:spcPct val="0"/>
              </a:spcAft>
              <a:defRPr/>
            </a:pPr>
            <a:r>
              <a:rPr lang="zh-CN" altLang="en-US" b="1" dirty="0">
                <a:solidFill>
                  <a:srgbClr val="000000"/>
                </a:solidFill>
                <a:latin typeface="微软雅黑" panose="020B0503020204020204" charset="-122"/>
                <a:ea typeface="微软雅黑" panose="020B0503020204020204" charset="-122"/>
              </a:rPr>
              <a:t>理由</a:t>
            </a:r>
            <a:r>
              <a:rPr lang="zh-CN" altLang="en-US" dirty="0">
                <a:solidFill>
                  <a:srgbClr val="000000"/>
                </a:solidFill>
                <a:latin typeface="微软雅黑" panose="020B0503020204020204" charset="-122"/>
                <a:ea typeface="微软雅黑" panose="020B0503020204020204" charset="-122"/>
              </a:rPr>
              <a:t>：</a:t>
            </a:r>
            <a:endParaRPr lang="zh-CN" altLang="en-US" dirty="0">
              <a:solidFill>
                <a:srgbClr val="000000"/>
              </a:solidFill>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400" dirty="0" smtClean="0">
                <a:latin typeface="微软雅黑" panose="020B0503020204020204" charset="-122"/>
                <a:ea typeface="微软雅黑" panose="020B0503020204020204" charset="-122"/>
                <a:sym typeface="+mn-ea"/>
              </a:rPr>
              <a:t>司替戊醇干混悬剂是</a:t>
            </a:r>
            <a:r>
              <a:rPr lang="zh-CN" altLang="en-US" sz="1400" b="1" dirty="0" smtClean="0">
                <a:solidFill>
                  <a:srgbClr val="0459BB"/>
                </a:solidFill>
                <a:latin typeface="微软雅黑" panose="020B0503020204020204" charset="-122"/>
                <a:ea typeface="微软雅黑" panose="020B0503020204020204" charset="-122"/>
                <a:sym typeface="+mn-ea"/>
              </a:rPr>
              <a:t>国内唯一获批</a:t>
            </a:r>
            <a:r>
              <a:rPr lang="zh-CN" altLang="en-US" sz="1400" b="1" noProof="0" dirty="0">
                <a:solidFill>
                  <a:srgbClr val="0459BB"/>
                </a:solidFill>
                <a:latin typeface="Times New Roman" panose="02020603050405020304" pitchFamily="18" charset="0"/>
                <a:ea typeface="微软雅黑" panose="020B0503020204020204" charset="-122"/>
                <a:cs typeface="Times New Roman" panose="02020603050405020304" pitchFamily="18" charset="0"/>
              </a:rPr>
              <a:t>适应症</a:t>
            </a:r>
            <a:r>
              <a:rPr lang="en-US" altLang="zh-CN" sz="1400" b="1" baseline="30000" noProof="0" dirty="0">
                <a:solidFill>
                  <a:srgbClr val="0459BB"/>
                </a:solidFill>
                <a:latin typeface="Times New Roman" panose="02020603050405020304" pitchFamily="18" charset="0"/>
                <a:ea typeface="微软雅黑" panose="020B0503020204020204" charset="-122"/>
                <a:cs typeface="Times New Roman" panose="02020603050405020304" pitchFamily="18" charset="0"/>
              </a:rPr>
              <a:t>*</a:t>
            </a:r>
            <a:r>
              <a:rPr lang="zh-CN" altLang="zh-CN" sz="1400" dirty="0" smtClean="0">
                <a:latin typeface="微软雅黑" panose="020B0503020204020204" charset="-122"/>
                <a:ea typeface="微软雅黑" panose="020B0503020204020204" charset="-122"/>
                <a:sym typeface="+mn-ea"/>
              </a:rPr>
              <a:t>用于婴儿严重肌阵挛性癫痫（SMEI，</a:t>
            </a:r>
            <a:r>
              <a:rPr lang="zh-CN" altLang="en-US" sz="1400" b="1" noProof="0" dirty="0">
                <a:solidFill>
                  <a:srgbClr val="0459BB"/>
                </a:solidFill>
                <a:latin typeface="Times New Roman" panose="02020603050405020304" pitchFamily="18" charset="0"/>
                <a:ea typeface="微软雅黑" panose="020B0503020204020204" charset="-122"/>
                <a:cs typeface="Times New Roman" panose="02020603050405020304" pitchFamily="18" charset="0"/>
                <a:sym typeface="+mn-ea"/>
              </a:rPr>
              <a:t>Dravet综合征</a:t>
            </a:r>
            <a:r>
              <a:rPr lang="zh-CN" altLang="zh-CN" sz="1400" dirty="0" smtClean="0">
                <a:latin typeface="微软雅黑" panose="020B0503020204020204" charset="-122"/>
                <a:ea typeface="微软雅黑" panose="020B0503020204020204" charset="-122"/>
                <a:sym typeface="+mn-ea"/>
              </a:rPr>
              <a:t>）的药物。</a:t>
            </a:r>
            <a:endParaRPr lang="zh-CN" altLang="zh-CN" sz="1400" dirty="0" smtClean="0">
              <a:latin typeface="微软雅黑" panose="020B0503020204020204" charset="-122"/>
              <a:ea typeface="微软雅黑" panose="020B0503020204020204" charset="-122"/>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400" b="1" noProof="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国家医保目录内无获批治疗Dravet综合征适应症的药品</a:t>
            </a:r>
            <a:endParaRPr lang="zh-CN" altLang="en-US" sz="1400" b="1" noProof="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kumimoji="0" lang="en-US" altLang="zh-CN"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II</a:t>
            </a:r>
            <a:r>
              <a:rPr lang="en-US" altLang="zh-CN" sz="1400" noProof="0" dirty="0">
                <a:latin typeface="Times New Roman" panose="02020603050405020304" pitchFamily="18" charset="0"/>
                <a:ea typeface="微软雅黑" panose="020B0503020204020204" charset="-122"/>
                <a:cs typeface="Times New Roman" panose="02020603050405020304" pitchFamily="18" charset="0"/>
                <a:sym typeface="+mn-ea"/>
              </a:rPr>
              <a:t>I</a:t>
            </a:r>
            <a:r>
              <a:rPr kumimoji="0" lang="en-US" altLang="zh-CN"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期临床试验</a:t>
            </a:r>
            <a:r>
              <a:rPr kumimoji="0" lang="zh-CN" altLang="en-US"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a:t>
            </a:r>
            <a:r>
              <a:rPr kumimoji="0" lang="en-US" altLang="zh-CN"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RCT</a:t>
            </a:r>
            <a:r>
              <a:rPr kumimoji="0" lang="zh-CN" altLang="en-US"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研究）</a:t>
            </a:r>
            <a:r>
              <a:rPr kumimoji="0" lang="en-US" altLang="zh-CN"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的</a:t>
            </a:r>
            <a:r>
              <a:rPr kumimoji="0" lang="zh-CN" altLang="en-US"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rPr>
              <a:t>设计：</a:t>
            </a:r>
            <a:endParaRPr kumimoji="0" lang="zh-CN" altLang="en-US" sz="1400" kern="1200" cap="none" spc="0" normalizeH="0" baseline="0" noProof="0" dirty="0">
              <a:latin typeface="Times New Roman" panose="02020603050405020304" pitchFamily="18" charset="0"/>
              <a:ea typeface="微软雅黑" panose="020B0503020204020204" charset="-122"/>
              <a:cs typeface="Times New Roman" panose="02020603050405020304" pitchFamily="18" charset="0"/>
            </a:endParaRPr>
          </a:p>
          <a:p>
            <a:pPr indent="0" eaLnBrk="0" fontAlgn="base" hangingPunct="0">
              <a:lnSpc>
                <a:spcPts val="2665"/>
              </a:lnSpc>
              <a:spcBef>
                <a:spcPct val="0"/>
              </a:spcBef>
              <a:spcAft>
                <a:spcPct val="0"/>
              </a:spcAft>
              <a:buFont typeface="Arial" panose="020B0604020202020204" pitchFamily="34" charset="0"/>
              <a:buNone/>
              <a:defRPr/>
            </a:pPr>
            <a:r>
              <a:rPr lang="en-US" altLang="zh-CN" sz="1400">
                <a:latin typeface="微软雅黑" panose="020B0503020204020204" charset="-122"/>
                <a:ea typeface="微软雅黑" panose="020B0503020204020204" charset="-122"/>
                <a:cs typeface="微软雅黑" panose="020B0503020204020204" charset="-122"/>
                <a:sym typeface="+mn-ea"/>
              </a:rPr>
              <a:t>     </a:t>
            </a:r>
            <a:r>
              <a:rPr lang="zh-CN" altLang="en-US" sz="1400">
                <a:latin typeface="微软雅黑" panose="020B0503020204020204" charset="-122"/>
                <a:ea typeface="微软雅黑" panose="020B0503020204020204" charset="-122"/>
                <a:cs typeface="微软雅黑" panose="020B0503020204020204" charset="-122"/>
                <a:sym typeface="+mn-ea"/>
              </a:rPr>
              <a:t>试验组为</a:t>
            </a:r>
            <a:r>
              <a:rPr lang="zh-CN" altLang="en-US" sz="1400" b="1">
                <a:latin typeface="微软雅黑" panose="020B0503020204020204" charset="-122"/>
                <a:ea typeface="微软雅黑" panose="020B0503020204020204" charset="-122"/>
                <a:cs typeface="微软雅黑" panose="020B0503020204020204" charset="-122"/>
                <a:sym typeface="+mn-ea"/>
              </a:rPr>
              <a:t>司替戊醇</a:t>
            </a:r>
            <a:r>
              <a:rPr lang="en-US" altLang="zh-CN" sz="1400" b="1">
                <a:latin typeface="微软雅黑" panose="020B0503020204020204" charset="-122"/>
                <a:ea typeface="微软雅黑" panose="020B0503020204020204" charset="-122"/>
                <a:cs typeface="微软雅黑" panose="020B0503020204020204" charset="-122"/>
                <a:sym typeface="+mn-ea"/>
              </a:rPr>
              <a:t>+</a:t>
            </a:r>
            <a:r>
              <a:rPr lang="zh-CN" altLang="en-US" sz="1400" b="1">
                <a:latin typeface="微软雅黑" panose="020B0503020204020204" charset="-122"/>
                <a:ea typeface="微软雅黑" panose="020B0503020204020204" charset="-122"/>
                <a:cs typeface="微软雅黑" panose="020B0503020204020204" charset="-122"/>
                <a:sym typeface="+mn-ea"/>
              </a:rPr>
              <a:t>氯巴占</a:t>
            </a:r>
            <a:r>
              <a:rPr lang="en-US" altLang="zh-CN" sz="1400" b="1">
                <a:latin typeface="微软雅黑" panose="020B0503020204020204" charset="-122"/>
                <a:ea typeface="微软雅黑" panose="020B0503020204020204" charset="-122"/>
                <a:cs typeface="微软雅黑" panose="020B0503020204020204" charset="-122"/>
                <a:sym typeface="+mn-ea"/>
              </a:rPr>
              <a:t>+</a:t>
            </a:r>
            <a:r>
              <a:rPr lang="zh-CN" altLang="en-US" sz="1400" b="1">
                <a:latin typeface="微软雅黑" panose="020B0503020204020204" charset="-122"/>
                <a:ea typeface="微软雅黑" panose="020B0503020204020204" charset="-122"/>
                <a:cs typeface="微软雅黑" panose="020B0503020204020204" charset="-122"/>
                <a:sym typeface="+mn-ea"/>
              </a:rPr>
              <a:t>丙戊酸盐</a:t>
            </a:r>
            <a:r>
              <a:rPr lang="zh-CN" altLang="en-US" sz="1400">
                <a:latin typeface="微软雅黑" panose="020B0503020204020204" charset="-122"/>
                <a:ea typeface="微软雅黑" panose="020B0503020204020204" charset="-122"/>
                <a:cs typeface="微软雅黑" panose="020B0503020204020204" charset="-122"/>
                <a:sym typeface="+mn-ea"/>
              </a:rPr>
              <a:t>；</a:t>
            </a:r>
            <a:endParaRPr lang="zh-CN" altLang="en-US" sz="1400">
              <a:latin typeface="微软雅黑" panose="020B0503020204020204" charset="-122"/>
              <a:ea typeface="微软雅黑" panose="020B0503020204020204" charset="-122"/>
              <a:cs typeface="微软雅黑" panose="020B0503020204020204" charset="-122"/>
              <a:sym typeface="+mn-ea"/>
            </a:endParaRPr>
          </a:p>
          <a:p>
            <a:pPr indent="0" eaLnBrk="0" fontAlgn="base" hangingPunct="0">
              <a:lnSpc>
                <a:spcPts val="2665"/>
              </a:lnSpc>
              <a:spcBef>
                <a:spcPct val="0"/>
              </a:spcBef>
              <a:spcAft>
                <a:spcPct val="0"/>
              </a:spcAft>
              <a:buFont typeface="Arial" panose="020B0604020202020204" pitchFamily="34" charset="0"/>
              <a:buNone/>
              <a:defRPr/>
            </a:pPr>
            <a:r>
              <a:rPr lang="en-US" altLang="zh-CN" sz="1400">
                <a:latin typeface="微软雅黑" panose="020B0503020204020204" charset="-122"/>
                <a:ea typeface="微软雅黑" panose="020B0503020204020204" charset="-122"/>
                <a:cs typeface="微软雅黑" panose="020B0503020204020204" charset="-122"/>
                <a:sym typeface="+mn-ea"/>
              </a:rPr>
              <a:t>     </a:t>
            </a:r>
            <a:r>
              <a:rPr lang="zh-CN" altLang="en-US" sz="1400">
                <a:latin typeface="微软雅黑" panose="020B0503020204020204" charset="-122"/>
                <a:ea typeface="微软雅黑" panose="020B0503020204020204" charset="-122"/>
                <a:cs typeface="微软雅黑" panose="020B0503020204020204" charset="-122"/>
                <a:sym typeface="+mn-ea"/>
              </a:rPr>
              <a:t>对照组为</a:t>
            </a:r>
            <a:r>
              <a:rPr lang="en-US" altLang="zh-CN" sz="1400">
                <a:latin typeface="微软雅黑" panose="020B0503020204020204" charset="-122"/>
                <a:ea typeface="微软雅黑" panose="020B0503020204020204" charset="-122"/>
                <a:cs typeface="微软雅黑" panose="020B0503020204020204" charset="-122"/>
                <a:sym typeface="+mn-ea"/>
              </a:rPr>
              <a:t> </a:t>
            </a:r>
            <a:r>
              <a:rPr lang="zh-CN" altLang="en-US" sz="1400" b="1">
                <a:solidFill>
                  <a:srgbClr val="0459BB"/>
                </a:solidFill>
                <a:latin typeface="微软雅黑" panose="020B0503020204020204" charset="-122"/>
                <a:ea typeface="微软雅黑" panose="020B0503020204020204" charset="-122"/>
                <a:cs typeface="微软雅黑" panose="020B0503020204020204" charset="-122"/>
                <a:sym typeface="+mn-ea"/>
              </a:rPr>
              <a:t>安慰剂</a:t>
            </a:r>
            <a:r>
              <a:rPr lang="en-US" altLang="zh-CN" sz="1400" b="1">
                <a:solidFill>
                  <a:srgbClr val="0459BB"/>
                </a:solidFill>
                <a:latin typeface="微软雅黑" panose="020B0503020204020204" charset="-122"/>
                <a:ea typeface="微软雅黑" panose="020B0503020204020204" charset="-122"/>
                <a:cs typeface="微软雅黑" panose="020B0503020204020204" charset="-122"/>
                <a:sym typeface="+mn-ea"/>
              </a:rPr>
              <a:t> </a:t>
            </a:r>
            <a:r>
              <a:rPr lang="en-US" altLang="zh-CN" sz="1400" b="1">
                <a:latin typeface="微软雅黑" panose="020B0503020204020204" charset="-122"/>
                <a:ea typeface="微软雅黑" panose="020B0503020204020204" charset="-122"/>
                <a:cs typeface="微软雅黑" panose="020B0503020204020204" charset="-122"/>
                <a:sym typeface="+mn-ea"/>
              </a:rPr>
              <a:t>+ </a:t>
            </a:r>
            <a:r>
              <a:rPr lang="zh-CN" altLang="en-US" sz="1400" b="1">
                <a:latin typeface="微软雅黑" panose="020B0503020204020204" charset="-122"/>
                <a:ea typeface="微软雅黑" panose="020B0503020204020204" charset="-122"/>
                <a:cs typeface="微软雅黑" panose="020B0503020204020204" charset="-122"/>
                <a:sym typeface="+mn-ea"/>
              </a:rPr>
              <a:t>氯巴占</a:t>
            </a:r>
            <a:r>
              <a:rPr lang="en-US" altLang="zh-CN" sz="1400" b="1">
                <a:latin typeface="微软雅黑" panose="020B0503020204020204" charset="-122"/>
                <a:ea typeface="微软雅黑" panose="020B0503020204020204" charset="-122"/>
                <a:cs typeface="微软雅黑" panose="020B0503020204020204" charset="-122"/>
                <a:sym typeface="+mn-ea"/>
              </a:rPr>
              <a:t>+</a:t>
            </a:r>
            <a:r>
              <a:rPr lang="zh-CN" altLang="en-US" sz="1400" b="1">
                <a:latin typeface="微软雅黑" panose="020B0503020204020204" charset="-122"/>
                <a:ea typeface="微软雅黑" panose="020B0503020204020204" charset="-122"/>
                <a:cs typeface="微软雅黑" panose="020B0503020204020204" charset="-122"/>
                <a:sym typeface="+mn-ea"/>
              </a:rPr>
              <a:t>丙戊酸盐</a:t>
            </a:r>
            <a:endParaRPr lang="zh-CN" altLang="zh-CN" sz="1400" b="1" dirty="0" smtClean="0">
              <a:latin typeface="微软雅黑" panose="020B0503020204020204" charset="-122"/>
              <a:ea typeface="微软雅黑" panose="020B0503020204020204" charset="-122"/>
              <a:sym typeface="+mn-ea"/>
            </a:endParaRPr>
          </a:p>
          <a:p>
            <a:pPr indent="0" eaLnBrk="0" fontAlgn="base" hangingPunct="0">
              <a:lnSpc>
                <a:spcPts val="2665"/>
              </a:lnSpc>
              <a:spcBef>
                <a:spcPts val="600"/>
              </a:spcBef>
              <a:spcAft>
                <a:spcPts val="600"/>
              </a:spcAft>
              <a:defRPr/>
            </a:pPr>
            <a:r>
              <a:rPr lang="zh-CN" altLang="en-US" b="1" dirty="0">
                <a:latin typeface="微软雅黑" panose="020B0503020204020204" charset="-122"/>
                <a:ea typeface="微软雅黑" panose="020B0503020204020204" charset="-122"/>
              </a:rPr>
              <a:t>已上市的同治疗领域药品相比的优势：</a:t>
            </a:r>
            <a:endParaRPr lang="zh-CN" altLang="en-US" b="1" dirty="0">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465" dirty="0">
                <a:sym typeface="+mn-ea"/>
              </a:rPr>
              <a:t>已上市同治疗领域药品包括：</a:t>
            </a:r>
            <a:r>
              <a:rPr lang="zh-CN" altLang="en-US" sz="1465" b="1">
                <a:latin typeface="微软雅黑" panose="020B0503020204020204" charset="-122"/>
                <a:ea typeface="微软雅黑" panose="020B0503020204020204" charset="-122"/>
                <a:cs typeface="微软雅黑" panose="020B0503020204020204" charset="-122"/>
                <a:sym typeface="+mn-ea"/>
              </a:rPr>
              <a:t>丙戊酸钠、氯巴占、托吡酯等以及发作急救适宜剂型药物地西泮鼻喷雾剂、咪达唑仑口颊粘膜溶液</a:t>
            </a:r>
            <a:endParaRPr lang="zh-CN" altLang="en-US" sz="1465" b="1">
              <a:latin typeface="微软雅黑" panose="020B0503020204020204" charset="-122"/>
              <a:ea typeface="微软雅黑" panose="020B0503020204020204" charset="-122"/>
              <a:cs typeface="微软雅黑" panose="020B0503020204020204" charset="-122"/>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465" dirty="0">
                <a:sym typeface="+mn-ea"/>
              </a:rPr>
              <a:t>三重独特作用机制，与其他抗癫痫药物</a:t>
            </a:r>
            <a:r>
              <a:rPr lang="zh-CN" altLang="en-US" sz="1465" b="1" dirty="0">
                <a:sym typeface="+mn-ea"/>
              </a:rPr>
              <a:t>联用协同增效</a:t>
            </a:r>
            <a:endParaRPr lang="zh-CN" altLang="en-US" sz="1465" b="1" dirty="0">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465" b="1" dirty="0">
                <a:sym typeface="+mn-ea"/>
              </a:rPr>
              <a:t>司替戊醇</a:t>
            </a:r>
            <a:r>
              <a:rPr lang="en-US" altLang="zh-CN" sz="1465" b="1" dirty="0">
                <a:sym typeface="+mn-ea"/>
              </a:rPr>
              <a:t>+</a:t>
            </a:r>
            <a:r>
              <a:rPr lang="zh-CN" altLang="en-US" sz="1465" b="1">
                <a:latin typeface="微软雅黑" panose="020B0503020204020204" charset="-122"/>
                <a:ea typeface="微软雅黑" panose="020B0503020204020204" charset="-122"/>
                <a:cs typeface="微软雅黑" panose="020B0503020204020204" charset="-122"/>
                <a:sym typeface="+mn-ea"/>
              </a:rPr>
              <a:t>丙戊酸钠</a:t>
            </a:r>
            <a:r>
              <a:rPr lang="en-US" altLang="zh-CN" sz="1465" b="1">
                <a:latin typeface="微软雅黑" panose="020B0503020204020204" charset="-122"/>
                <a:ea typeface="微软雅黑" panose="020B0503020204020204" charset="-122"/>
                <a:cs typeface="微软雅黑" panose="020B0503020204020204" charset="-122"/>
                <a:sym typeface="+mn-ea"/>
              </a:rPr>
              <a:t>+</a:t>
            </a:r>
            <a:r>
              <a:rPr lang="zh-CN" altLang="en-US" sz="1465" b="1">
                <a:latin typeface="微软雅黑" panose="020B0503020204020204" charset="-122"/>
                <a:ea typeface="微软雅黑" panose="020B0503020204020204" charset="-122"/>
                <a:cs typeface="微软雅黑" panose="020B0503020204020204" charset="-122"/>
                <a:sym typeface="+mn-ea"/>
              </a:rPr>
              <a:t>氯巴占方案</a:t>
            </a:r>
            <a:r>
              <a:rPr lang="zh-CN" altLang="en-US" sz="1465" dirty="0">
                <a:sym typeface="+mn-ea"/>
              </a:rPr>
              <a:t>治疗DRAVET综合征</a:t>
            </a:r>
            <a:r>
              <a:rPr lang="zh-CN" altLang="en-US" sz="1465" b="1" dirty="0">
                <a:sym typeface="+mn-ea"/>
              </a:rPr>
              <a:t>应答率高达</a:t>
            </a:r>
            <a:r>
              <a:rPr lang="en-US" altLang="zh-CN" sz="1465" b="1" dirty="0">
                <a:sym typeface="+mn-ea"/>
              </a:rPr>
              <a:t>71</a:t>
            </a:r>
            <a:r>
              <a:rPr lang="zh-CN" altLang="en-US" sz="1465" b="1" dirty="0">
                <a:sym typeface="+mn-ea"/>
              </a:rPr>
              <a:t>%，</a:t>
            </a:r>
            <a:r>
              <a:rPr lang="zh-CN" altLang="en-US" sz="1465" b="1" dirty="0">
                <a:solidFill>
                  <a:schemeClr val="tx1"/>
                </a:solidFill>
                <a:sym typeface="+mn-ea"/>
              </a:rPr>
              <a:t>相对于</a:t>
            </a:r>
            <a:r>
              <a:rPr lang="zh-CN" altLang="en-US" sz="1465" b="1">
                <a:latin typeface="微软雅黑" panose="020B0503020204020204" charset="-122"/>
                <a:ea typeface="微软雅黑" panose="020B0503020204020204" charset="-122"/>
                <a:cs typeface="微软雅黑" panose="020B0503020204020204" charset="-122"/>
                <a:sym typeface="+mn-ea"/>
              </a:rPr>
              <a:t>丙戊酸钠</a:t>
            </a:r>
            <a:r>
              <a:rPr lang="en-US" altLang="zh-CN" sz="1465" b="1">
                <a:latin typeface="微软雅黑" panose="020B0503020204020204" charset="-122"/>
                <a:ea typeface="微软雅黑" panose="020B0503020204020204" charset="-122"/>
                <a:cs typeface="微软雅黑" panose="020B0503020204020204" charset="-122"/>
                <a:sym typeface="+mn-ea"/>
              </a:rPr>
              <a:t>+</a:t>
            </a:r>
            <a:r>
              <a:rPr lang="zh-CN" altLang="en-US" sz="1465" b="1">
                <a:latin typeface="微软雅黑" panose="020B0503020204020204" charset="-122"/>
                <a:ea typeface="微软雅黑" panose="020B0503020204020204" charset="-122"/>
                <a:cs typeface="微软雅黑" panose="020B0503020204020204" charset="-122"/>
                <a:sym typeface="+mn-ea"/>
              </a:rPr>
              <a:t>氯巴占方案</a:t>
            </a:r>
            <a:r>
              <a:rPr lang="zh-CN" altLang="en-US" sz="1465" b="1" dirty="0">
                <a:solidFill>
                  <a:schemeClr val="tx1"/>
                </a:solidFill>
                <a:sym typeface="+mn-ea"/>
              </a:rPr>
              <a:t>组</a:t>
            </a:r>
            <a:r>
              <a:rPr lang="zh-CN" altLang="en-US" sz="1465" b="1" dirty="0">
                <a:solidFill>
                  <a:srgbClr val="FF0000"/>
                </a:solidFill>
                <a:sym typeface="+mn-ea"/>
              </a:rPr>
              <a:t>应答率提高了</a:t>
            </a:r>
            <a:r>
              <a:rPr lang="en-US" altLang="zh-CN" sz="1600" b="1" dirty="0">
                <a:solidFill>
                  <a:srgbClr val="FF0000"/>
                </a:solidFill>
                <a:sym typeface="+mn-ea"/>
              </a:rPr>
              <a:t>66%</a:t>
            </a:r>
            <a:r>
              <a:rPr lang="zh-CN" altLang="en-US" sz="1465" b="1" dirty="0">
                <a:solidFill>
                  <a:schemeClr val="tx1"/>
                </a:solidFill>
                <a:sym typeface="+mn-ea"/>
              </a:rPr>
              <a:t>，</a:t>
            </a:r>
            <a:r>
              <a:rPr lang="zh-CN" altLang="en-US" sz="1465" b="1" dirty="0">
                <a:solidFill>
                  <a:srgbClr val="FF0000"/>
                </a:solidFill>
                <a:sym typeface="+mn-ea"/>
              </a:rPr>
              <a:t>癫痫无发作率提高了</a:t>
            </a:r>
            <a:r>
              <a:rPr lang="en-US" altLang="zh-CN" sz="1600" b="1" dirty="0">
                <a:solidFill>
                  <a:srgbClr val="FF0000"/>
                </a:solidFill>
                <a:sym typeface="+mn-ea"/>
              </a:rPr>
              <a:t>43%</a:t>
            </a:r>
            <a:r>
              <a:rPr lang="zh-CN" altLang="en-US" sz="1465" b="1" dirty="0">
                <a:solidFill>
                  <a:srgbClr val="FF0000"/>
                </a:solidFill>
                <a:sym typeface="+mn-ea"/>
              </a:rPr>
              <a:t>。</a:t>
            </a:r>
            <a:r>
              <a:rPr sz="1465">
                <a:latin typeface="微软雅黑" panose="020B0503020204020204" charset="-122"/>
                <a:ea typeface="微软雅黑" panose="020B0503020204020204" charset="-122"/>
                <a:cs typeface="微软雅黑" panose="020B0503020204020204" charset="-122"/>
                <a:sym typeface="+mn-ea"/>
              </a:rPr>
              <a:t>通过</a:t>
            </a:r>
            <a:r>
              <a:rPr lang="zh-CN" sz="1465">
                <a:latin typeface="微软雅黑" panose="020B0503020204020204" charset="-122"/>
                <a:ea typeface="微软雅黑" panose="020B0503020204020204" charset="-122"/>
                <a:cs typeface="微软雅黑" panose="020B0503020204020204" charset="-122"/>
                <a:sym typeface="+mn-ea"/>
              </a:rPr>
              <a:t>司替戊醇</a:t>
            </a:r>
            <a:r>
              <a:rPr sz="1465" b="1">
                <a:latin typeface="微软雅黑" panose="020B0503020204020204" charset="-122"/>
                <a:ea typeface="微软雅黑" panose="020B0503020204020204" charset="-122"/>
                <a:cs typeface="微软雅黑" panose="020B0503020204020204" charset="-122"/>
                <a:sym typeface="+mn-ea"/>
              </a:rPr>
              <a:t>长期治疗</a:t>
            </a:r>
            <a:r>
              <a:rPr sz="1465">
                <a:latin typeface="微软雅黑" panose="020B0503020204020204" charset="-122"/>
                <a:ea typeface="微软雅黑" panose="020B0503020204020204" charset="-122"/>
                <a:cs typeface="微软雅黑" panose="020B0503020204020204" charset="-122"/>
                <a:sym typeface="+mn-ea"/>
              </a:rPr>
              <a:t>，</a:t>
            </a:r>
            <a:r>
              <a:rPr sz="1465" b="1">
                <a:solidFill>
                  <a:srgbClr val="FF0000"/>
                </a:solidFill>
                <a:latin typeface="微软雅黑" panose="020B0503020204020204" charset="-122"/>
                <a:ea typeface="微软雅黑" panose="020B0503020204020204" charset="-122"/>
                <a:cs typeface="微软雅黑" panose="020B0503020204020204" charset="-122"/>
                <a:sym typeface="+mn-ea"/>
              </a:rPr>
              <a:t>急诊住院率</a:t>
            </a:r>
            <a:r>
              <a:rPr lang="zh-CN" sz="1465" b="1">
                <a:solidFill>
                  <a:srgbClr val="FF0000"/>
                </a:solidFill>
                <a:latin typeface="微软雅黑" panose="020B0503020204020204" charset="-122"/>
                <a:ea typeface="微软雅黑" panose="020B0503020204020204" charset="-122"/>
                <a:cs typeface="微软雅黑" panose="020B0503020204020204" charset="-122"/>
                <a:sym typeface="+mn-ea"/>
              </a:rPr>
              <a:t>降低幅度高达</a:t>
            </a:r>
            <a:r>
              <a:rPr lang="en-US" altLang="zh-CN" sz="1465" b="1">
                <a:solidFill>
                  <a:srgbClr val="FF0000"/>
                </a:solidFill>
                <a:latin typeface="微软雅黑" panose="020B0503020204020204" charset="-122"/>
                <a:ea typeface="微软雅黑" panose="020B0503020204020204" charset="-122"/>
                <a:cs typeface="微软雅黑" panose="020B0503020204020204" charset="-122"/>
                <a:sym typeface="+mn-ea"/>
              </a:rPr>
              <a:t>79%</a:t>
            </a:r>
            <a:endParaRPr lang="en-US" altLang="zh-CN" sz="1465" b="1" dirty="0" smtClean="0">
              <a:solidFill>
                <a:srgbClr val="FF0000"/>
              </a:solidFill>
              <a:latin typeface="微软雅黑" panose="020B0503020204020204" charset="-122"/>
              <a:ea typeface="微软雅黑" panose="020B0503020204020204" charset="-122"/>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en-US" altLang="zh-CN" sz="1465" dirty="0" smtClean="0">
                <a:solidFill>
                  <a:srgbClr val="000000"/>
                </a:solidFill>
                <a:latin typeface="微软雅黑" panose="020B0503020204020204" charset="-122"/>
                <a:ea typeface="微软雅黑" panose="020B0503020204020204" charset="-122"/>
              </a:rPr>
              <a:t>6个月及以上婴幼儿可用</a:t>
            </a:r>
            <a:r>
              <a:rPr lang="zh-CN" altLang="en-US" sz="1465" dirty="0" smtClean="0">
                <a:solidFill>
                  <a:srgbClr val="000000"/>
                </a:solidFill>
                <a:latin typeface="微软雅黑" panose="020B0503020204020204" charset="-122"/>
                <a:ea typeface="微软雅黑" panose="020B0503020204020204" charset="-122"/>
              </a:rPr>
              <a:t>，</a:t>
            </a:r>
            <a:r>
              <a:rPr lang="zh-CN" altLang="en-US" sz="1460" b="1" dirty="0" smtClean="0">
                <a:solidFill>
                  <a:srgbClr val="000000"/>
                </a:solidFill>
                <a:latin typeface="微软雅黑" panose="020B0503020204020204" charset="-122"/>
                <a:ea typeface="微软雅黑" panose="020B0503020204020204" charset="-122"/>
                <a:sym typeface="+mn-ea"/>
              </a:rPr>
              <a:t>干混悬剂型，水果口味，儿童服用方便易接受</a:t>
            </a:r>
            <a:r>
              <a:rPr lang="zh-CN" altLang="en-US" sz="1465" dirty="0" smtClean="0">
                <a:solidFill>
                  <a:srgbClr val="000000"/>
                </a:solidFill>
                <a:latin typeface="微软雅黑" panose="020B0503020204020204" charset="-122"/>
                <a:ea typeface="微软雅黑" panose="020B0503020204020204" charset="-122"/>
              </a:rPr>
              <a:t>更适用于</a:t>
            </a:r>
            <a:r>
              <a:rPr lang="en-US" altLang="zh-CN" sz="1465" dirty="0" smtClean="0">
                <a:solidFill>
                  <a:srgbClr val="000000"/>
                </a:solidFill>
                <a:latin typeface="微软雅黑" panose="020B0503020204020204" charset="-122"/>
                <a:ea typeface="微软雅黑" panose="020B0503020204020204" charset="-122"/>
                <a:sym typeface="+mn-ea"/>
              </a:rPr>
              <a:t>Dravet综合征</a:t>
            </a:r>
            <a:r>
              <a:rPr lang="zh-CN" altLang="en-US" sz="1465" dirty="0" smtClean="0">
                <a:solidFill>
                  <a:srgbClr val="000000"/>
                </a:solidFill>
                <a:latin typeface="微软雅黑" panose="020B0503020204020204" charset="-122"/>
                <a:ea typeface="微软雅黑" panose="020B0503020204020204" charset="-122"/>
                <a:sym typeface="+mn-ea"/>
              </a:rPr>
              <a:t>始发病幼儿</a:t>
            </a:r>
            <a:endParaRPr lang="en-US" altLang="zh-CN" sz="1465" dirty="0" smtClean="0">
              <a:solidFill>
                <a:srgbClr val="000000"/>
              </a:solidFill>
              <a:latin typeface="微软雅黑" panose="020B0503020204020204" charset="-122"/>
              <a:ea typeface="微软雅黑" panose="020B0503020204020204" charset="-122"/>
            </a:endParaRPr>
          </a:p>
          <a:p>
            <a:pPr eaLnBrk="0" fontAlgn="base" hangingPunct="0">
              <a:lnSpc>
                <a:spcPts val="2665"/>
              </a:lnSpc>
              <a:spcBef>
                <a:spcPct val="0"/>
              </a:spcBef>
              <a:spcAft>
                <a:spcPct val="0"/>
              </a:spcAft>
              <a:defRPr/>
            </a:pPr>
            <a:endParaRPr lang="en-US" altLang="zh-CN" sz="1465" dirty="0">
              <a:solidFill>
                <a:srgbClr val="000000"/>
              </a:solidFill>
              <a:latin typeface="微软雅黑" panose="020B0503020204020204" charset="-122"/>
              <a:ea typeface="微软雅黑" panose="020B0503020204020204" charset="-122"/>
            </a:endParaRPr>
          </a:p>
        </p:txBody>
      </p:sp>
      <p:sp>
        <p:nvSpPr>
          <p:cNvPr id="9" name="文本框 8"/>
          <p:cNvSpPr txBox="1"/>
          <p:nvPr/>
        </p:nvSpPr>
        <p:spPr>
          <a:xfrm>
            <a:off x="0" y="6666230"/>
            <a:ext cx="6096000" cy="198755"/>
          </a:xfrm>
          <a:prstGeom prst="rect">
            <a:avLst/>
          </a:prstGeom>
          <a:noFill/>
        </p:spPr>
        <p:txBody>
          <a:bodyPr wrap="square" rtlCol="0" anchor="t">
            <a:spAutoFit/>
          </a:bodyPr>
          <a:p>
            <a:r>
              <a:rPr lang="en-US" altLang="zh-CN" sz="700" b="1" noProof="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*截止日期为2024年7月，中国内地唯一</a:t>
            </a:r>
            <a:endParaRPr lang="en-US" altLang="zh-CN" sz="700" b="1" noProof="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7" name="表格 6"/>
          <p:cNvGraphicFramePr>
            <a:graphicFrameLocks noGrp="1"/>
          </p:cNvGraphicFramePr>
          <p:nvPr/>
        </p:nvGraphicFramePr>
        <p:xfrm>
          <a:off x="-6941820" y="218271090"/>
          <a:ext cx="5949315" cy="810895"/>
        </p:xfrm>
        <a:graphic>
          <a:graphicData uri="http://schemas.openxmlformats.org/drawingml/2006/table">
            <a:tbl>
              <a:tblPr firstCol="1" bandRow="1">
                <a:tableStyleId>{5C22544A-7EE6-4342-B048-85BDC9FD1C3A}</a:tableStyleId>
              </a:tblPr>
              <a:tblGrid>
                <a:gridCol w="1213485"/>
                <a:gridCol w="4735830"/>
              </a:tblGrid>
              <a:tr h="350520">
                <a:tc>
                  <a:txBody>
                    <a:bodyPr/>
                    <a:p>
                      <a:r>
                        <a:rPr lang="zh-CN" altLang="en-US" sz="1500" dirty="0" smtClean="0">
                          <a:ea typeface="微软雅黑" panose="020B0503020204020204" charset="-122"/>
                        </a:rPr>
                        <a:t>通用名</a:t>
                      </a:r>
                      <a:endParaRPr lang="zh-CN" altLang="en-US" sz="1500" dirty="0">
                        <a:ea typeface="微软雅黑" panose="020B0503020204020204" charset="-122"/>
                      </a:endParaRPr>
                    </a:p>
                  </a:txBody>
                  <a:tcPr marL="121928" marR="121928" marT="60957" marB="60957" anchor="ctr"/>
                </a:tc>
                <a:tc>
                  <a:txBody>
                    <a:bodyPr/>
                    <a:p>
                      <a:pPr marL="0" marR="0" lvl="0" indent="0" algn="l" defTabSz="1219200" rtl="0" eaLnBrk="1" fontAlgn="auto" latinLnBrk="0" hangingPunct="1">
                        <a:lnSpc>
                          <a:spcPct val="100000"/>
                        </a:lnSpc>
                        <a:spcBef>
                          <a:spcPts val="0"/>
                        </a:spcBef>
                        <a:spcAft>
                          <a:spcPts val="0"/>
                        </a:spcAft>
                        <a:buClrTx/>
                        <a:buSzTx/>
                        <a:buFontTx/>
                        <a:buNone/>
                        <a:defRPr/>
                      </a:pPr>
                      <a:r>
                        <a:rPr lang="zh-CN" altLang="en-US" sz="1500" b="0" kern="1200" dirty="0" smtClean="0">
                          <a:solidFill>
                            <a:schemeClr val="tx1"/>
                          </a:solidFill>
                          <a:latin typeface="微软雅黑" panose="020B0503020204020204" charset="-122"/>
                          <a:ea typeface="微软雅黑" panose="020B0503020204020204" charset="-122"/>
                          <a:cs typeface="+mn-cs"/>
                        </a:rPr>
                        <a:t>司替戊醇干混悬剂（孤儿药）</a:t>
                      </a:r>
                      <a:endParaRPr lang="zh-CN" altLang="en-US" sz="1500" b="0" kern="1200" dirty="0" smtClean="0">
                        <a:solidFill>
                          <a:schemeClr val="tx1"/>
                        </a:solidFill>
                        <a:latin typeface="微软雅黑" panose="020B0503020204020204" charset="-122"/>
                        <a:ea typeface="微软雅黑" panose="020B0503020204020204" charset="-122"/>
                        <a:cs typeface="+mn-cs"/>
                      </a:endParaRPr>
                    </a:p>
                  </a:txBody>
                  <a:tcPr marL="121928" marR="121928" marT="60957" marB="60957" anchor="ctr"/>
                </a:tc>
              </a:tr>
              <a:tr h="460375">
                <a:tc>
                  <a:txBody>
                    <a:bodyPr/>
                    <a:p>
                      <a:r>
                        <a:rPr lang="zh-CN" altLang="en-US" sz="1500" dirty="0" smtClean="0">
                          <a:ea typeface="微软雅黑" panose="020B0503020204020204" charset="-122"/>
                        </a:rPr>
                        <a:t>注册规格</a:t>
                      </a:r>
                      <a:endParaRPr lang="zh-CN" altLang="en-US" sz="1500" dirty="0">
                        <a:ea typeface="微软雅黑" panose="020B0503020204020204" charset="-122"/>
                      </a:endParaRPr>
                    </a:p>
                  </a:txBody>
                  <a:tcPr marL="121928" marR="121928" marT="60957" marB="60957" anchor="ctr"/>
                </a:tc>
                <a:tc>
                  <a:txBody>
                    <a:bodyPr/>
                    <a:p>
                      <a:pPr marL="0" marR="0" lvl="0" indent="0" algn="l" defTabSz="914400" rtl="0" eaLnBrk="0" fontAlgn="base" latinLnBrk="0" hangingPunct="0">
                        <a:lnSpc>
                          <a:spcPts val="2665"/>
                        </a:lnSpc>
                        <a:spcBef>
                          <a:spcPct val="0"/>
                        </a:spcBef>
                        <a:spcAft>
                          <a:spcPct val="0"/>
                        </a:spcAft>
                        <a:buClrTx/>
                        <a:buSzTx/>
                        <a:buFont typeface="Wingdings" panose="05000000000000000000" pitchFamily="2" charset="2"/>
                        <a:buNone/>
                        <a:defRPr/>
                      </a:pPr>
                      <a:r>
                        <a:rPr lang="en-US" altLang="zh-CN" sz="1465" kern="1200" dirty="0" smtClean="0">
                          <a:solidFill>
                            <a:schemeClr val="tx1"/>
                          </a:solidFill>
                          <a:latin typeface="微软雅黑" panose="020B0503020204020204" charset="-122"/>
                          <a:ea typeface="微软雅黑" panose="020B0503020204020204" charset="-122"/>
                          <a:cs typeface="+mn-cs"/>
                        </a:rPr>
                        <a:t>（1）250mg （2）500mg</a:t>
                      </a:r>
                      <a:endParaRPr lang="en-US" altLang="zh-CN" sz="1465" kern="1200" dirty="0" smtClean="0">
                        <a:solidFill>
                          <a:schemeClr val="tx1"/>
                        </a:solidFill>
                        <a:latin typeface="微软雅黑" panose="020B0503020204020204" charset="-122"/>
                        <a:ea typeface="微软雅黑" panose="020B0503020204020204" charset="-122"/>
                        <a:cs typeface="+mn-cs"/>
                      </a:endParaRPr>
                    </a:p>
                  </a:txBody>
                  <a:tcPr marL="121928" marR="121928" marT="60957" marB="60957" anchor="ctr">
                    <a:solidFill>
                      <a:schemeClr val="bg1"/>
                    </a:solidFill>
                  </a:tcPr>
                </a:tc>
              </a:tr>
            </a:tbl>
          </a:graphicData>
        </a:graphic>
      </p:graphicFrame>
      <p:graphicFrame>
        <p:nvGraphicFramePr>
          <p:cNvPr id="8" name="表格 7"/>
          <p:cNvGraphicFramePr>
            <a:graphicFrameLocks noGrp="1"/>
          </p:cNvGraphicFramePr>
          <p:nvPr/>
        </p:nvGraphicFramePr>
        <p:xfrm>
          <a:off x="280670" y="4224020"/>
          <a:ext cx="5949315" cy="2070100"/>
        </p:xfrm>
        <a:graphic>
          <a:graphicData uri="http://schemas.openxmlformats.org/drawingml/2006/table">
            <a:tbl>
              <a:tblPr firstRow="1" firstCol="1">
                <a:tableStyleId>{7E90F4F4-4B77-458D-85F1-1A7343E818DB}</a:tableStyleId>
              </a:tblPr>
              <a:tblGrid>
                <a:gridCol w="4370070"/>
                <a:gridCol w="1579245"/>
              </a:tblGrid>
              <a:tr h="350520">
                <a:tc>
                  <a:txBody>
                    <a:bodyPr/>
                    <a:p>
                      <a:r>
                        <a:rPr lang="zh-CN" altLang="en-US" sz="1500" dirty="0" smtClean="0"/>
                        <a:t>中国大陆首次上市时间</a:t>
                      </a:r>
                      <a:endParaRPr lang="zh-CN" altLang="en-US" sz="1500" dirty="0" smtClean="0"/>
                    </a:p>
                  </a:txBody>
                  <a:tcPr marL="121928" marR="121928" marT="60957" marB="60957" anchor="ctr"/>
                </a:tc>
                <a:tc>
                  <a:txBody>
                    <a:bodyPr/>
                    <a:p>
                      <a:pPr marL="0" marR="0" lvl="0" indent="0" algn="l" defTabSz="1219200" rtl="0" eaLnBrk="1" fontAlgn="auto" latinLnBrk="0" hangingPunct="1">
                        <a:lnSpc>
                          <a:spcPct val="100000"/>
                        </a:lnSpc>
                        <a:spcBef>
                          <a:spcPts val="0"/>
                        </a:spcBef>
                        <a:spcAft>
                          <a:spcPts val="0"/>
                        </a:spcAft>
                        <a:buClrTx/>
                        <a:buSzTx/>
                        <a:buFontTx/>
                        <a:buNone/>
                        <a:defRPr/>
                      </a:pPr>
                      <a:r>
                        <a:rPr lang="en-US" altLang="zh-CN" sz="1500" kern="1200" dirty="0" smtClean="0"/>
                        <a:t>2023</a:t>
                      </a:r>
                      <a:r>
                        <a:rPr lang="zh-CN" altLang="en-US" sz="1500" kern="1200" dirty="0" smtClean="0"/>
                        <a:t>年</a:t>
                      </a:r>
                      <a:r>
                        <a:rPr lang="en-US" altLang="zh-CN" sz="1500" kern="1200" dirty="0" smtClean="0"/>
                        <a:t>7</a:t>
                      </a:r>
                      <a:r>
                        <a:rPr lang="zh-CN" altLang="en-US" sz="1500" kern="1200" dirty="0" smtClean="0"/>
                        <a:t>月</a:t>
                      </a:r>
                      <a:r>
                        <a:rPr lang="en-US" altLang="zh-CN" sz="1500" kern="1200" dirty="0" smtClean="0"/>
                        <a:t>27</a:t>
                      </a:r>
                      <a:r>
                        <a:rPr lang="zh-CN" altLang="en-US" sz="1500" kern="1200" dirty="0" smtClean="0"/>
                        <a:t>日</a:t>
                      </a:r>
                      <a:endParaRPr lang="zh-CN" altLang="en-US" sz="1500" kern="1200" dirty="0" smtClean="0"/>
                    </a:p>
                  </a:txBody>
                  <a:tcPr marL="121928" marR="121928" marT="60957" marB="60957" anchor="ctr"/>
                </a:tc>
              </a:tr>
              <a:tr h="460375">
                <a:tc>
                  <a:txBody>
                    <a:bodyPr/>
                    <a:p>
                      <a:r>
                        <a:rPr lang="zh-CN" altLang="en-US" sz="1500" dirty="0" smtClean="0"/>
                        <a:t>目前大陆地区同通用名药品的上市情况</a:t>
                      </a:r>
                      <a:endParaRPr lang="zh-CN" altLang="en-US" sz="1500" dirty="0" smtClean="0"/>
                    </a:p>
                  </a:txBody>
                  <a:tcPr marL="121928" marR="121928" marT="60957" marB="60957" anchor="ctr"/>
                </a:tc>
                <a:tc>
                  <a:txBody>
                    <a:bodyPr/>
                    <a:p>
                      <a:pPr marL="0" marR="0" lvl="0" indent="0" algn="l" defTabSz="914400" rtl="0" eaLnBrk="0" fontAlgn="base" latinLnBrk="0" hangingPunct="0">
                        <a:lnSpc>
                          <a:spcPts val="2665"/>
                        </a:lnSpc>
                        <a:spcBef>
                          <a:spcPct val="0"/>
                        </a:spcBef>
                        <a:spcAft>
                          <a:spcPct val="0"/>
                        </a:spcAft>
                        <a:buClrTx/>
                        <a:buSzTx/>
                        <a:buFont typeface="Wingdings" panose="05000000000000000000" pitchFamily="2" charset="2"/>
                        <a:buNone/>
                        <a:defRPr/>
                      </a:pPr>
                      <a:r>
                        <a:rPr lang="zh-CN" altLang="en-US" sz="1465" kern="1200" dirty="0" smtClean="0"/>
                        <a:t>独家</a:t>
                      </a:r>
                      <a:endParaRPr lang="zh-CN" altLang="en-US" sz="1465" kern="1200" dirty="0" smtClean="0"/>
                    </a:p>
                  </a:txBody>
                  <a:tcPr marL="121928" marR="121928" marT="60957" marB="60957" anchor="ctr"/>
                </a:tc>
              </a:tr>
              <a:tr h="460375">
                <a:tc>
                  <a:txBody>
                    <a:bodyPr/>
                    <a:p>
                      <a:pPr>
                        <a:buNone/>
                      </a:pPr>
                      <a:r>
                        <a:rPr lang="zh-CN" altLang="en-US" sz="1500" dirty="0" smtClean="0"/>
                        <a:t>全球首个上市国家/地区及上市时间</a:t>
                      </a:r>
                      <a:endParaRPr lang="zh-CN" altLang="en-US" sz="1500" dirty="0" smtClean="0"/>
                    </a:p>
                  </a:txBody>
                  <a:tcPr marL="121928" marR="121928" marT="60957" marB="60957" anchor="ctr"/>
                </a:tc>
                <a:tc>
                  <a:txBody>
                    <a:bodyPr/>
                    <a:p>
                      <a:pPr marL="0" marR="0" lvl="0" indent="0" algn="l" defTabSz="914400" rtl="0" eaLnBrk="0" fontAlgn="base" latinLnBrk="0" hangingPunct="0">
                        <a:lnSpc>
                          <a:spcPts val="2665"/>
                        </a:lnSpc>
                        <a:spcBef>
                          <a:spcPct val="0"/>
                        </a:spcBef>
                        <a:spcAft>
                          <a:spcPct val="0"/>
                        </a:spcAft>
                        <a:buClrTx/>
                        <a:buSzTx/>
                        <a:buFont typeface="Wingdings" panose="05000000000000000000" pitchFamily="2" charset="2"/>
                        <a:buNone/>
                        <a:defRPr/>
                      </a:pPr>
                      <a:r>
                        <a:rPr lang="en-US" altLang="zh-CN" sz="1465" kern="1200" dirty="0" smtClean="0"/>
                        <a:t>2007</a:t>
                      </a:r>
                      <a:r>
                        <a:rPr lang="zh-CN" altLang="en-US" sz="1465" kern="1200" dirty="0" smtClean="0"/>
                        <a:t>年法国</a:t>
                      </a:r>
                      <a:r>
                        <a:rPr lang="en-US" altLang="zh-CN" sz="1465" kern="1200" dirty="0" smtClean="0"/>
                        <a:t>/</a:t>
                      </a:r>
                      <a:r>
                        <a:rPr lang="en-US" altLang="zh-CN" sz="1465" dirty="0" smtClean="0">
                          <a:sym typeface="+mn-ea"/>
                        </a:rPr>
                        <a:t>2018</a:t>
                      </a:r>
                      <a:r>
                        <a:rPr lang="zh-CN" altLang="en-US" sz="1465" dirty="0" smtClean="0">
                          <a:sym typeface="+mn-ea"/>
                        </a:rPr>
                        <a:t>年</a:t>
                      </a:r>
                      <a:r>
                        <a:rPr lang="en-US" altLang="zh-CN" sz="1465" dirty="0" smtClean="0">
                          <a:sym typeface="+mn-ea"/>
                        </a:rPr>
                        <a:t>FDA</a:t>
                      </a:r>
                      <a:r>
                        <a:rPr lang="zh-CN" altLang="en-US" sz="1465" dirty="0" smtClean="0">
                          <a:sym typeface="+mn-ea"/>
                        </a:rPr>
                        <a:t>获批</a:t>
                      </a:r>
                      <a:endParaRPr lang="en-US" altLang="zh-CN" sz="1465" kern="1200" dirty="0" smtClean="0"/>
                    </a:p>
                  </a:txBody>
                  <a:tcPr marL="121928" marR="121928" marT="60957" marB="60957" anchor="ctr"/>
                </a:tc>
              </a:tr>
              <a:tr h="460375">
                <a:tc>
                  <a:txBody>
                    <a:bodyPr/>
                    <a:p>
                      <a:pPr>
                        <a:buNone/>
                      </a:pPr>
                      <a:r>
                        <a:rPr lang="zh-CN" altLang="en-US" sz="1500" dirty="0" smtClean="0"/>
                        <a:t>是否为OTC药品</a:t>
                      </a:r>
                      <a:endParaRPr lang="zh-CN" altLang="en-US" sz="1500" dirty="0" smtClean="0"/>
                    </a:p>
                  </a:txBody>
                  <a:tcPr marL="121928" marR="121928" marT="60957" marB="60957" anchor="ctr"/>
                </a:tc>
                <a:tc>
                  <a:txBody>
                    <a:bodyPr/>
                    <a:p>
                      <a:pPr marL="0" marR="0" lvl="0" indent="0" algn="l" defTabSz="914400" rtl="0" eaLnBrk="0" fontAlgn="base" latinLnBrk="0" hangingPunct="0">
                        <a:lnSpc>
                          <a:spcPts val="2665"/>
                        </a:lnSpc>
                        <a:spcBef>
                          <a:spcPct val="0"/>
                        </a:spcBef>
                        <a:spcAft>
                          <a:spcPct val="0"/>
                        </a:spcAft>
                        <a:buClrTx/>
                        <a:buSzTx/>
                        <a:buFont typeface="Wingdings" panose="05000000000000000000" pitchFamily="2" charset="2"/>
                        <a:buNone/>
                        <a:defRPr/>
                      </a:pPr>
                      <a:r>
                        <a:rPr lang="zh-CN" altLang="en-US" sz="1465" kern="1200" dirty="0" smtClean="0"/>
                        <a:t>否</a:t>
                      </a:r>
                      <a:endParaRPr lang="zh-CN" altLang="en-US" sz="1465" kern="1200" dirty="0" smtClean="0"/>
                    </a:p>
                  </a:txBody>
                  <a:tcPr marL="121928" marR="121928" marT="60957" marB="60957"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0"/>
          <p:cNvSpPr txBox="1">
            <a:spLocks noChangeArrowheads="1"/>
          </p:cNvSpPr>
          <p:nvPr/>
        </p:nvSpPr>
        <p:spPr bwMode="auto">
          <a:xfrm>
            <a:off x="6623685" y="1628775"/>
            <a:ext cx="5177155" cy="415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0" fontAlgn="base" hangingPunct="0">
              <a:lnSpc>
                <a:spcPts val="2665"/>
              </a:lnSpc>
              <a:spcBef>
                <a:spcPts val="800"/>
              </a:spcBef>
              <a:spcAft>
                <a:spcPct val="0"/>
              </a:spcAft>
              <a:buFont typeface="Wingdings" panose="05000000000000000000" pitchFamily="2" charset="2"/>
              <a:buChar char="Ø"/>
            </a:pPr>
            <a:r>
              <a:rPr lang="zh-CN" altLang="en-US" sz="1465" dirty="0">
                <a:solidFill>
                  <a:srgbClr val="000000"/>
                </a:solidFill>
                <a:latin typeface="微软雅黑" panose="020B0503020204020204" charset="-122"/>
                <a:ea typeface="微软雅黑" panose="020B0503020204020204" charset="-122"/>
                <a:sym typeface="+mn-ea"/>
              </a:rPr>
              <a:t>本品是目前国内唯一适应症明确用于Dravet综合征的治疗用药填补医保目录空白。</a:t>
            </a:r>
            <a:endParaRPr lang="zh-CN" altLang="en-US" sz="1465" dirty="0">
              <a:solidFill>
                <a:srgbClr val="000000"/>
              </a:solidFill>
              <a:latin typeface="微软雅黑" panose="020B0503020204020204" charset="-122"/>
              <a:ea typeface="微软雅黑" panose="020B0503020204020204" charset="-122"/>
              <a:sym typeface="+mn-ea"/>
            </a:endParaRPr>
          </a:p>
          <a:p>
            <a:pPr eaLnBrk="0" fontAlgn="base" hangingPunct="0">
              <a:lnSpc>
                <a:spcPts val="2665"/>
              </a:lnSpc>
              <a:spcBef>
                <a:spcPts val="800"/>
              </a:spcBef>
              <a:spcAft>
                <a:spcPct val="0"/>
              </a:spcAft>
              <a:buFont typeface="Wingdings" panose="05000000000000000000" pitchFamily="2" charset="2"/>
              <a:buChar char="Ø"/>
            </a:pPr>
            <a:r>
              <a:rPr lang="zh-CN" altLang="en-US" sz="1465" dirty="0">
                <a:solidFill>
                  <a:srgbClr val="000000"/>
                </a:solidFill>
                <a:latin typeface="微软雅黑" panose="020B0503020204020204" charset="-122"/>
                <a:ea typeface="微软雅黑" panose="020B0503020204020204" charset="-122"/>
                <a:sym typeface="+mn-ea"/>
              </a:rPr>
              <a:t>现治疗Dravet 综合征的药物主要有丙戊酸钠、氯巴占、托吡酯和左乙拉西坦，这些药物治疗Dravet 综合征的临床证据仅有</a:t>
            </a:r>
            <a:r>
              <a:rPr lang="en-US" altLang="zh-CN" sz="1465" dirty="0">
                <a:solidFill>
                  <a:srgbClr val="000000"/>
                </a:solidFill>
                <a:latin typeface="微软雅黑" panose="020B0503020204020204" charset="-122"/>
                <a:ea typeface="微软雅黑" panose="020B0503020204020204" charset="-122"/>
                <a:sym typeface="+mn-ea"/>
              </a:rPr>
              <a:t>1-2</a:t>
            </a:r>
            <a:r>
              <a:rPr lang="zh-CN" altLang="en-US" sz="1465" dirty="0">
                <a:solidFill>
                  <a:srgbClr val="000000"/>
                </a:solidFill>
                <a:latin typeface="微软雅黑" panose="020B0503020204020204" charset="-122"/>
                <a:ea typeface="微软雅黑" panose="020B0503020204020204" charset="-122"/>
                <a:sym typeface="+mn-ea"/>
              </a:rPr>
              <a:t>篇对照</a:t>
            </a:r>
            <a:r>
              <a:rPr lang="en-US" altLang="zh-CN" sz="1465" dirty="0">
                <a:solidFill>
                  <a:srgbClr val="000000"/>
                </a:solidFill>
                <a:latin typeface="微软雅黑" panose="020B0503020204020204" charset="-122"/>
                <a:ea typeface="微软雅黑" panose="020B0503020204020204" charset="-122"/>
                <a:sym typeface="+mn-ea"/>
              </a:rPr>
              <a:t>/</a:t>
            </a:r>
            <a:r>
              <a:rPr lang="zh-CN" altLang="en-US" sz="1465" dirty="0">
                <a:solidFill>
                  <a:srgbClr val="000000"/>
                </a:solidFill>
                <a:latin typeface="微软雅黑" panose="020B0503020204020204" charset="-122"/>
                <a:ea typeface="微软雅黑" panose="020B0503020204020204" charset="-122"/>
                <a:sym typeface="+mn-ea"/>
              </a:rPr>
              <a:t>病例报导研究，无</a:t>
            </a:r>
            <a:r>
              <a:rPr lang="en-US" altLang="zh-CN" sz="1465" dirty="0">
                <a:solidFill>
                  <a:srgbClr val="000000"/>
                </a:solidFill>
                <a:latin typeface="微软雅黑" panose="020B0503020204020204" charset="-122"/>
                <a:ea typeface="微软雅黑" panose="020B0503020204020204" charset="-122"/>
                <a:sym typeface="+mn-ea"/>
              </a:rPr>
              <a:t>RCT</a:t>
            </a:r>
            <a:r>
              <a:rPr lang="zh-CN" altLang="en-US" sz="1465" dirty="0">
                <a:solidFill>
                  <a:srgbClr val="000000"/>
                </a:solidFill>
                <a:latin typeface="微软雅黑" panose="020B0503020204020204" charset="-122"/>
                <a:ea typeface="微软雅黑" panose="020B0503020204020204" charset="-122"/>
                <a:sym typeface="+mn-ea"/>
              </a:rPr>
              <a:t>等高质量循证。</a:t>
            </a:r>
            <a:endParaRPr lang="zh-CN" altLang="en-US" sz="1465" dirty="0">
              <a:solidFill>
                <a:srgbClr val="000000"/>
              </a:solidFill>
              <a:latin typeface="微软雅黑" panose="020B0503020204020204" charset="-122"/>
              <a:ea typeface="微软雅黑" panose="020B0503020204020204" charset="-122"/>
              <a:sym typeface="+mn-ea"/>
            </a:endParaRPr>
          </a:p>
          <a:p>
            <a:pPr eaLnBrk="0" fontAlgn="base" hangingPunct="0">
              <a:lnSpc>
                <a:spcPts val="2665"/>
              </a:lnSpc>
              <a:spcBef>
                <a:spcPts val="800"/>
              </a:spcBef>
              <a:spcAft>
                <a:spcPct val="0"/>
              </a:spcAft>
              <a:buFont typeface="Wingdings" panose="05000000000000000000" pitchFamily="2" charset="2"/>
              <a:buChar char="Ø"/>
            </a:pPr>
            <a:r>
              <a:rPr lang="zh-CN" altLang="en-US" sz="1465" dirty="0">
                <a:solidFill>
                  <a:srgbClr val="000000"/>
                </a:solidFill>
                <a:latin typeface="微软雅黑" panose="020B0503020204020204" charset="-122"/>
                <a:ea typeface="微软雅黑" panose="020B0503020204020204" charset="-122"/>
                <a:sym typeface="+mn-ea"/>
              </a:rPr>
              <a:t>目前的单药治疗（丙戊酸钠）在降低癫痫发作频率和预防癫痫持续状态发生方面效果有限，应答率为</a:t>
            </a:r>
            <a:r>
              <a:rPr lang="en-US" altLang="zh-CN" sz="1465" dirty="0">
                <a:solidFill>
                  <a:srgbClr val="000000"/>
                </a:solidFill>
                <a:latin typeface="微软雅黑" panose="020B0503020204020204" charset="-122"/>
                <a:ea typeface="微软雅黑" panose="020B0503020204020204" charset="-122"/>
                <a:sym typeface="+mn-ea"/>
              </a:rPr>
              <a:t>22.2%</a:t>
            </a:r>
            <a:r>
              <a:rPr lang="zh-CN" altLang="en-US" sz="1465" dirty="0">
                <a:solidFill>
                  <a:srgbClr val="000000"/>
                </a:solidFill>
                <a:latin typeface="微软雅黑" panose="020B0503020204020204" charset="-122"/>
                <a:ea typeface="微软雅黑" panose="020B0503020204020204" charset="-122"/>
                <a:sym typeface="+mn-ea"/>
              </a:rPr>
              <a:t>，大多数患者会采用3种甚至4种药物联合治疗。</a:t>
            </a:r>
            <a:endParaRPr lang="zh-CN" altLang="en-US" sz="1465" dirty="0">
              <a:solidFill>
                <a:srgbClr val="000000"/>
              </a:solidFill>
              <a:latin typeface="微软雅黑" panose="020B0503020204020204" charset="-122"/>
              <a:ea typeface="微软雅黑" panose="020B0503020204020204" charset="-122"/>
              <a:sym typeface="+mn-ea"/>
            </a:endParaRPr>
          </a:p>
          <a:p>
            <a:pPr eaLnBrk="0" fontAlgn="base" hangingPunct="0">
              <a:lnSpc>
                <a:spcPts val="2665"/>
              </a:lnSpc>
              <a:spcBef>
                <a:spcPts val="800"/>
              </a:spcBef>
              <a:spcAft>
                <a:spcPct val="0"/>
              </a:spcAft>
              <a:buFont typeface="Wingdings" panose="05000000000000000000" pitchFamily="2" charset="2"/>
              <a:buChar char="Ø"/>
            </a:pPr>
            <a:r>
              <a:rPr lang="zh-CN" altLang="en-US" sz="1465" dirty="0">
                <a:solidFill>
                  <a:srgbClr val="000000"/>
                </a:solidFill>
                <a:latin typeface="微软雅黑" panose="020B0503020204020204" charset="-122"/>
                <a:ea typeface="微软雅黑" panose="020B0503020204020204" charset="-122"/>
                <a:sym typeface="+mn-ea"/>
              </a:rPr>
              <a:t>目前</a:t>
            </a:r>
            <a:r>
              <a:rPr lang="zh-CN" sz="1465" dirty="0">
                <a:solidFill>
                  <a:srgbClr val="000000"/>
                </a:solidFill>
                <a:latin typeface="微软雅黑" panose="020B0503020204020204" charset="-122"/>
                <a:ea typeface="微软雅黑" panose="020B0503020204020204" charset="-122"/>
                <a:sym typeface="+mn-ea"/>
              </a:rPr>
              <a:t>仅有</a:t>
            </a:r>
            <a:r>
              <a:rPr lang="zh-CN" altLang="en-US" sz="1465" dirty="0">
                <a:solidFill>
                  <a:srgbClr val="000000"/>
                </a:solidFill>
                <a:latin typeface="微软雅黑" panose="020B0503020204020204" charset="-122"/>
                <a:ea typeface="微软雅黑" panose="020B0503020204020204" charset="-122"/>
                <a:sym typeface="+mn-ea"/>
              </a:rPr>
              <a:t>丙戊酸钠和左乙拉西坦有口服液剂型，且仅有左乙拉西坦适应症可用于</a:t>
            </a:r>
            <a:r>
              <a:rPr lang="en-US" altLang="zh-CN" sz="1465" dirty="0">
                <a:solidFill>
                  <a:srgbClr val="000000"/>
                </a:solidFill>
                <a:latin typeface="微软雅黑" panose="020B0503020204020204" charset="-122"/>
                <a:ea typeface="微软雅黑" panose="020B0503020204020204" charset="-122"/>
                <a:sym typeface="+mn-ea"/>
              </a:rPr>
              <a:t>2</a:t>
            </a:r>
            <a:r>
              <a:rPr lang="zh-CN" altLang="en-US" sz="1465" dirty="0">
                <a:solidFill>
                  <a:srgbClr val="000000"/>
                </a:solidFill>
                <a:latin typeface="微软雅黑" panose="020B0503020204020204" charset="-122"/>
                <a:ea typeface="微软雅黑" panose="020B0503020204020204" charset="-122"/>
                <a:sym typeface="+mn-ea"/>
              </a:rPr>
              <a:t>岁以下儿童，可用于婴幼儿的药物短缺。</a:t>
            </a:r>
            <a:endParaRPr lang="zh-CN" altLang="en-US" sz="1465" dirty="0">
              <a:solidFill>
                <a:srgbClr val="000000"/>
              </a:solidFill>
              <a:latin typeface="微软雅黑" panose="020B0503020204020204" charset="-122"/>
              <a:ea typeface="微软雅黑" panose="020B0503020204020204" charset="-122"/>
            </a:endParaRPr>
          </a:p>
        </p:txBody>
      </p:sp>
      <p:sp>
        <p:nvSpPr>
          <p:cNvPr id="9219" name="矩形 11"/>
          <p:cNvSpPr>
            <a:spLocks noChangeArrowheads="1"/>
          </p:cNvSpPr>
          <p:nvPr/>
        </p:nvSpPr>
        <p:spPr bwMode="auto">
          <a:xfrm>
            <a:off x="6678084" y="1533950"/>
            <a:ext cx="5057176" cy="4284133"/>
          </a:xfrm>
          <a:prstGeom prst="rect">
            <a:avLst/>
          </a:prstGeom>
          <a:noFill/>
          <a:ln w="19050" algn="ctr">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 typeface="Arial" panose="020B0604020202020204" pitchFamily="34" charset="0"/>
              <a:buNone/>
            </a:pPr>
            <a:endParaRPr lang="zh-CN" altLang="en-US" sz="2400">
              <a:solidFill>
                <a:srgbClr val="000000"/>
              </a:solidFill>
              <a:latin typeface="Arial" panose="020B0604020202020204" pitchFamily="34" charset="0"/>
              <a:ea typeface="微软雅黑" panose="020B0503020204020204" charset="-122"/>
            </a:endParaRPr>
          </a:p>
        </p:txBody>
      </p:sp>
      <p:sp>
        <p:nvSpPr>
          <p:cNvPr id="5" name="文本框 4"/>
          <p:cNvSpPr txBox="1"/>
          <p:nvPr/>
        </p:nvSpPr>
        <p:spPr>
          <a:xfrm>
            <a:off x="1020445" y="1659255"/>
            <a:ext cx="4733290" cy="4260850"/>
          </a:xfrm>
          <a:prstGeom prst="rect">
            <a:avLst/>
          </a:prstGeom>
          <a:noFill/>
        </p:spPr>
        <p:txBody>
          <a:bodyPr wrap="square">
            <a:spAutoFit/>
          </a:bodyPr>
          <a:lstStyle/>
          <a:p>
            <a:pPr marL="228600" indent="-228600" eaLnBrk="0" fontAlgn="base" hangingPunct="0">
              <a:lnSpc>
                <a:spcPts val="2665"/>
              </a:lnSpc>
              <a:spcBef>
                <a:spcPts val="800"/>
              </a:spcBef>
              <a:spcAft>
                <a:spcPct val="0"/>
              </a:spcAft>
              <a:buFont typeface="Wingdings" panose="05000000000000000000" pitchFamily="2" charset="2"/>
              <a:buChar char="Ø"/>
              <a:defRPr/>
            </a:pPr>
            <a:r>
              <a:rPr lang="en-US" altLang="zh-CN" sz="1600" b="1" dirty="0">
                <a:sym typeface="+mn-ea"/>
              </a:rPr>
              <a:t>《</a:t>
            </a:r>
            <a:r>
              <a:rPr lang="zh-CN" altLang="en-US" sz="1600" b="1" dirty="0">
                <a:sym typeface="+mn-ea"/>
              </a:rPr>
              <a:t>第一批罕见病目录</a:t>
            </a:r>
            <a:r>
              <a:rPr lang="en-US" altLang="zh-CN" sz="1600" b="1" dirty="0">
                <a:sym typeface="+mn-ea"/>
              </a:rPr>
              <a:t>》</a:t>
            </a:r>
            <a:r>
              <a:rPr lang="zh-CN" altLang="en-US" sz="1600" dirty="0">
                <a:sym typeface="+mn-ea"/>
              </a:rPr>
              <a:t>收纳病种</a:t>
            </a:r>
            <a:r>
              <a:rPr lang="zh-CN" altLang="en-US" sz="1600" dirty="0" smtClean="0">
                <a:solidFill>
                  <a:srgbClr val="000000"/>
                </a:solidFill>
                <a:latin typeface="微软雅黑" panose="020B0503020204020204" charset="-122"/>
                <a:ea typeface="微软雅黑" panose="020B0503020204020204" charset="-122"/>
              </a:rPr>
              <a:t>： </a:t>
            </a:r>
            <a:endParaRPr lang="zh-CN" altLang="en-US" sz="1600" dirty="0">
              <a:solidFill>
                <a:srgbClr val="000000"/>
              </a:solidFill>
              <a:latin typeface="微软雅黑" panose="020B0503020204020204" charset="-122"/>
              <a:ea typeface="微软雅黑" panose="020B0503020204020204" charset="-122"/>
            </a:endParaRPr>
          </a:p>
          <a:p>
            <a:pPr indent="0" eaLnBrk="0" fontAlgn="base" hangingPunct="0">
              <a:lnSpc>
                <a:spcPts val="2665"/>
              </a:lnSpc>
              <a:spcBef>
                <a:spcPts val="800"/>
              </a:spcBef>
              <a:spcAft>
                <a:spcPct val="0"/>
              </a:spcAft>
              <a:buFont typeface="Wingdings" panose="05000000000000000000" charset="0"/>
              <a:buNone/>
              <a:defRPr/>
            </a:pPr>
            <a:r>
              <a:rPr lang="zh-CN" altLang="en-US" sz="1465" b="1" dirty="0" smtClean="0">
                <a:solidFill>
                  <a:srgbClr val="000000"/>
                </a:solidFill>
                <a:latin typeface="微软雅黑" panose="020B0503020204020204" charset="-122"/>
                <a:ea typeface="微软雅黑" panose="020B0503020204020204" charset="-122"/>
                <a:sym typeface="+mn-ea"/>
              </a:rPr>
              <a:t>Dravet综合征为儿童神经系统罕见病，</a:t>
            </a:r>
            <a:r>
              <a:rPr lang="zh-CN" altLang="en-US" sz="1465" b="1" dirty="0">
                <a:latin typeface="微软雅黑" panose="020B0503020204020204" charset="-122"/>
                <a:ea typeface="微软雅黑" panose="020B0503020204020204" charset="-122"/>
                <a:cs typeface="微软雅黑" panose="020B0503020204020204" charset="-122"/>
                <a:sym typeface="+mn-ea"/>
              </a:rPr>
              <a:t>国家第一批罕见病目录：第105号。</a:t>
            </a:r>
            <a:endParaRPr lang="zh-CN" altLang="en-US" sz="1465" b="1" dirty="0">
              <a:latin typeface="微软雅黑" panose="020B0503020204020204" charset="-122"/>
              <a:ea typeface="微软雅黑" panose="020B0503020204020204" charset="-122"/>
              <a:cs typeface="微软雅黑" panose="020B0503020204020204" charset="-122"/>
              <a:sym typeface="+mn-ea"/>
            </a:endParaRPr>
          </a:p>
          <a:p>
            <a:pPr indent="0" eaLnBrk="0" fontAlgn="base" hangingPunct="0">
              <a:lnSpc>
                <a:spcPts val="2665"/>
              </a:lnSpc>
              <a:spcBef>
                <a:spcPts val="800"/>
              </a:spcBef>
              <a:spcAft>
                <a:spcPct val="0"/>
              </a:spcAft>
              <a:buFont typeface="Wingdings" panose="05000000000000000000" charset="0"/>
              <a:buNone/>
              <a:defRPr/>
            </a:pPr>
            <a:r>
              <a:rPr lang="zh-CN" altLang="en-US" sz="1465" b="1" dirty="0">
                <a:solidFill>
                  <a:srgbClr val="000000"/>
                </a:solidFill>
                <a:latin typeface="微软雅黑" panose="020B0503020204020204" charset="-122"/>
                <a:ea typeface="微软雅黑" panose="020B0503020204020204" charset="-122"/>
              </a:rPr>
              <a:t>患儿</a:t>
            </a:r>
            <a:r>
              <a:rPr lang="zh-CN" altLang="en-US" sz="1465" b="1">
                <a:sym typeface="+mn-ea"/>
              </a:rPr>
              <a:t>通常在 3～9 月龄起病，高峰年龄为 6 月龄</a:t>
            </a:r>
            <a:r>
              <a:rPr lang="zh-CN" altLang="en-US" sz="1465" dirty="0">
                <a:solidFill>
                  <a:srgbClr val="000000"/>
                </a:solidFill>
                <a:latin typeface="微软雅黑" panose="020B0503020204020204" charset="-122"/>
                <a:ea typeface="微软雅黑" panose="020B0503020204020204" charset="-122"/>
                <a:sym typeface="+mn-ea"/>
              </a:rPr>
              <a:t>，以</a:t>
            </a:r>
            <a:r>
              <a:rPr lang="zh-CN" altLang="en-US" sz="1465" b="1" dirty="0">
                <a:solidFill>
                  <a:srgbClr val="000000"/>
                </a:solidFill>
                <a:latin typeface="微软雅黑" panose="020B0503020204020204" charset="-122"/>
                <a:ea typeface="微软雅黑" panose="020B0503020204020204" charset="-122"/>
                <a:sym typeface="+mn-ea"/>
              </a:rPr>
              <a:t>发作形式多样</a:t>
            </a:r>
            <a:r>
              <a:rPr lang="zh-CN" altLang="en-US" sz="1465" dirty="0">
                <a:solidFill>
                  <a:srgbClr val="000000"/>
                </a:solidFill>
                <a:latin typeface="微软雅黑" panose="020B0503020204020204" charset="-122"/>
                <a:ea typeface="微软雅黑" panose="020B0503020204020204" charset="-122"/>
                <a:sym typeface="+mn-ea"/>
              </a:rPr>
              <a:t>、</a:t>
            </a:r>
            <a:r>
              <a:rPr lang="zh-CN" altLang="en-US" sz="1465" b="1" dirty="0">
                <a:solidFill>
                  <a:srgbClr val="000000"/>
                </a:solidFill>
                <a:latin typeface="微软雅黑" panose="020B0503020204020204" charset="-122"/>
                <a:ea typeface="微软雅黑" panose="020B0503020204020204" charset="-122"/>
                <a:sym typeface="+mn-ea"/>
              </a:rPr>
              <a:t>精神运动发育迟滞、药物难治性</a:t>
            </a:r>
            <a:r>
              <a:rPr lang="zh-CN" altLang="en-US" sz="1465" dirty="0">
                <a:solidFill>
                  <a:srgbClr val="000000"/>
                </a:solidFill>
                <a:latin typeface="微软雅黑" panose="020B0503020204020204" charset="-122"/>
                <a:ea typeface="微软雅黑" panose="020B0503020204020204" charset="-122"/>
                <a:sym typeface="+mn-ea"/>
              </a:rPr>
              <a:t>等为主要特征，此外</a:t>
            </a:r>
            <a:r>
              <a:rPr lang="zh-CN" altLang="en-US" sz="1465" b="1" dirty="0">
                <a:solidFill>
                  <a:srgbClr val="000000"/>
                </a:solidFill>
                <a:latin typeface="微软雅黑" panose="020B0503020204020204" charset="-122"/>
                <a:ea typeface="微软雅黑" panose="020B0503020204020204" charset="-122"/>
                <a:sym typeface="+mn-ea"/>
              </a:rPr>
              <a:t>共病多</a:t>
            </a:r>
            <a:r>
              <a:rPr lang="zh-CN" altLang="en-US" sz="1465" dirty="0">
                <a:solidFill>
                  <a:srgbClr val="000000"/>
                </a:solidFill>
                <a:latin typeface="微软雅黑" panose="020B0503020204020204" charset="-122"/>
                <a:ea typeface="微软雅黑" panose="020B0503020204020204" charset="-122"/>
                <a:sym typeface="+mn-ea"/>
              </a:rPr>
              <a:t>（运动、认知、语言、睡眠、行为等障碍）、</a:t>
            </a:r>
            <a:r>
              <a:rPr lang="zh-CN" altLang="en-US" sz="1465" b="1" dirty="0">
                <a:solidFill>
                  <a:srgbClr val="000000"/>
                </a:solidFill>
                <a:latin typeface="微软雅黑" panose="020B0503020204020204" charset="-122"/>
                <a:ea typeface="微软雅黑" panose="020B0503020204020204" charset="-122"/>
                <a:sym typeface="+mn-ea"/>
              </a:rPr>
              <a:t>发作重</a:t>
            </a:r>
            <a:r>
              <a:rPr lang="zh-CN" altLang="en-US" sz="1465" dirty="0">
                <a:solidFill>
                  <a:srgbClr val="000000"/>
                </a:solidFill>
                <a:latin typeface="微软雅黑" panose="020B0503020204020204" charset="-122"/>
                <a:ea typeface="微软雅黑" panose="020B0503020204020204" charset="-122"/>
                <a:sym typeface="+mn-ea"/>
              </a:rPr>
              <a:t>（易出现癫痫持续状态、致残、致死等）给社会以及患者和家属带来严重的负担 。</a:t>
            </a:r>
            <a:endParaRPr lang="en-US" altLang="zh-CN" sz="1600" baseline="30000" dirty="0" smtClean="0">
              <a:solidFill>
                <a:srgbClr val="FF0000"/>
              </a:solidFill>
              <a:latin typeface="微软雅黑" panose="020B0503020204020204" charset="-122"/>
              <a:ea typeface="微软雅黑" panose="020B0503020204020204" charset="-122"/>
            </a:endParaRPr>
          </a:p>
          <a:p>
            <a:pPr marL="285750" indent="-285750" eaLnBrk="0" fontAlgn="base" hangingPunct="0">
              <a:lnSpc>
                <a:spcPts val="2665"/>
              </a:lnSpc>
              <a:spcBef>
                <a:spcPts val="800"/>
              </a:spcBef>
              <a:spcAft>
                <a:spcPct val="0"/>
              </a:spcAft>
              <a:buFont typeface="Wingdings" panose="05000000000000000000" charset="0"/>
              <a:buChar char="Ø"/>
              <a:defRPr/>
            </a:pPr>
            <a:r>
              <a:rPr lang="zh-CN" altLang="en-US" sz="1600" b="1" dirty="0" smtClean="0">
                <a:solidFill>
                  <a:srgbClr val="000000"/>
                </a:solidFill>
                <a:latin typeface="微软雅黑" panose="020B0503020204020204" charset="-122"/>
                <a:ea typeface="微软雅黑" panose="020B0503020204020204" charset="-122"/>
                <a:sym typeface="+mn-ea"/>
              </a:rPr>
              <a:t>Dravet综合征</a:t>
            </a:r>
            <a:r>
              <a:rPr lang="zh-CN" altLang="en-US" sz="1600" b="1" dirty="0" smtClean="0">
                <a:solidFill>
                  <a:srgbClr val="000000"/>
                </a:solidFill>
                <a:latin typeface="微软雅黑" panose="020B0503020204020204" charset="-122"/>
                <a:ea typeface="微软雅黑" panose="020B0503020204020204" charset="-122"/>
              </a:rPr>
              <a:t>的发病率</a:t>
            </a:r>
            <a:endParaRPr lang="zh-CN" altLang="en-US" sz="1600" b="1" dirty="0" smtClean="0">
              <a:solidFill>
                <a:srgbClr val="000000"/>
              </a:solidFill>
              <a:latin typeface="微软雅黑" panose="020B0503020204020204" charset="-122"/>
              <a:ea typeface="微软雅黑" panose="020B0503020204020204" charset="-122"/>
            </a:endParaRPr>
          </a:p>
          <a:p>
            <a:pPr eaLnBrk="0" fontAlgn="base" hangingPunct="0">
              <a:lnSpc>
                <a:spcPts val="2665"/>
              </a:lnSpc>
              <a:spcBef>
                <a:spcPts val="800"/>
              </a:spcBef>
              <a:spcAft>
                <a:spcPct val="0"/>
              </a:spcAft>
              <a:defRPr/>
            </a:pPr>
            <a:r>
              <a:rPr sz="1465" b="1" dirty="0">
                <a:solidFill>
                  <a:srgbClr val="000000"/>
                </a:solidFill>
                <a:latin typeface="微软雅黑" panose="020B0503020204020204" charset="-122"/>
                <a:ea typeface="微软雅黑" panose="020B0503020204020204" charset="-122"/>
              </a:rPr>
              <a:t> DS 患病率为 1/40 900～1/15 700</a:t>
            </a:r>
            <a:r>
              <a:rPr sz="1465" dirty="0">
                <a:solidFill>
                  <a:srgbClr val="000000"/>
                </a:solidFill>
                <a:latin typeface="微软雅黑" panose="020B0503020204020204" charset="-122"/>
                <a:ea typeface="微软雅黑" panose="020B0503020204020204" charset="-122"/>
              </a:rPr>
              <a:t>，患者死亡率可高达 10%～15%，死亡高峰年龄为 3～7 岁。</a:t>
            </a:r>
            <a:endParaRPr sz="1465" dirty="0">
              <a:solidFill>
                <a:srgbClr val="000000"/>
              </a:solidFill>
              <a:latin typeface="微软雅黑" panose="020B0503020204020204" charset="-122"/>
              <a:ea typeface="微软雅黑" panose="020B0503020204020204" charset="-122"/>
            </a:endParaRPr>
          </a:p>
        </p:txBody>
      </p:sp>
      <p:sp>
        <p:nvSpPr>
          <p:cNvPr id="9222" name="矩形 6"/>
          <p:cNvSpPr>
            <a:spLocks noChangeArrowheads="1"/>
          </p:cNvSpPr>
          <p:nvPr/>
        </p:nvSpPr>
        <p:spPr bwMode="auto">
          <a:xfrm>
            <a:off x="880745" y="1473200"/>
            <a:ext cx="5005070" cy="4344035"/>
          </a:xfrm>
          <a:prstGeom prst="rect">
            <a:avLst/>
          </a:prstGeom>
          <a:noFill/>
          <a:ln w="19050" algn="ctr">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 typeface="Arial" panose="020B0604020202020204" pitchFamily="34" charset="0"/>
              <a:buNone/>
            </a:pPr>
            <a:endParaRPr lang="zh-CN" altLang="en-US" sz="2400">
              <a:solidFill>
                <a:srgbClr val="000000"/>
              </a:solidFill>
              <a:latin typeface="Arial" panose="020B0604020202020204" pitchFamily="34" charset="0"/>
              <a:ea typeface="微软雅黑" panose="020B0503020204020204" charset="-122"/>
            </a:endParaRPr>
          </a:p>
        </p:txBody>
      </p:sp>
      <p:grpSp>
        <p:nvGrpSpPr>
          <p:cNvPr id="9223" name="组合 10"/>
          <p:cNvGrpSpPr/>
          <p:nvPr/>
        </p:nvGrpSpPr>
        <p:grpSpPr bwMode="auto">
          <a:xfrm>
            <a:off x="880533" y="1100668"/>
            <a:ext cx="1862667" cy="558800"/>
            <a:chOff x="5130784" y="2292358"/>
            <a:chExt cx="1396960" cy="419088"/>
          </a:xfrm>
        </p:grpSpPr>
        <p:sp>
          <p:nvSpPr>
            <p:cNvPr id="9227" name="横卷形 9"/>
            <p:cNvSpPr>
              <a:spLocks noChangeArrowheads="1"/>
            </p:cNvSpPr>
            <p:nvPr/>
          </p:nvSpPr>
          <p:spPr bwMode="auto">
            <a:xfrm>
              <a:off x="5130784" y="2292358"/>
              <a:ext cx="1396960" cy="419088"/>
            </a:xfrm>
            <a:prstGeom prst="horizontalScroll">
              <a:avLst>
                <a:gd name="adj" fmla="val 12500"/>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 typeface="Arial" panose="020B0604020202020204" pitchFamily="34" charset="0"/>
                <a:buNone/>
              </a:pPr>
              <a:endParaRPr lang="zh-CN" altLang="en-US" sz="2400">
                <a:solidFill>
                  <a:srgbClr val="000000"/>
                </a:solidFill>
                <a:latin typeface="Arial" panose="020B0604020202020204" pitchFamily="34" charset="0"/>
                <a:ea typeface="微软雅黑" panose="020B0503020204020204" charset="-122"/>
              </a:endParaRPr>
            </a:p>
          </p:txBody>
        </p:sp>
        <p:sp>
          <p:nvSpPr>
            <p:cNvPr id="9228" name="文本框 7"/>
            <p:cNvSpPr txBox="1">
              <a:spLocks noChangeArrowheads="1"/>
            </p:cNvSpPr>
            <p:nvPr/>
          </p:nvSpPr>
          <p:spPr bwMode="auto">
            <a:xfrm>
              <a:off x="5200632" y="2363402"/>
              <a:ext cx="1327112"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0" fontAlgn="base" hangingPunct="0">
                <a:spcBef>
                  <a:spcPct val="0"/>
                </a:spcBef>
                <a:spcAft>
                  <a:spcPct val="0"/>
                </a:spcAft>
                <a:buFontTx/>
                <a:buNone/>
              </a:pPr>
              <a:r>
                <a:rPr lang="zh-CN" altLang="en-US" sz="1600" b="1" dirty="0">
                  <a:solidFill>
                    <a:srgbClr val="FFFFFF"/>
                  </a:solidFill>
                  <a:latin typeface="微软雅黑" panose="020B0503020204020204" charset="-122"/>
                  <a:ea typeface="微软雅黑" panose="020B0503020204020204" charset="-122"/>
                </a:rPr>
                <a:t>疾病的基本情况</a:t>
              </a:r>
              <a:endParaRPr lang="zh-CN" altLang="en-US" sz="1600" b="1" dirty="0">
                <a:solidFill>
                  <a:srgbClr val="FFFFFF"/>
                </a:solidFill>
                <a:latin typeface="微软雅黑" panose="020B0503020204020204" charset="-122"/>
                <a:ea typeface="微软雅黑" panose="020B0503020204020204" charset="-122"/>
              </a:endParaRPr>
            </a:p>
          </p:txBody>
        </p:sp>
      </p:grpSp>
      <p:grpSp>
        <p:nvGrpSpPr>
          <p:cNvPr id="9224" name="组合 10"/>
          <p:cNvGrpSpPr/>
          <p:nvPr/>
        </p:nvGrpSpPr>
        <p:grpSpPr bwMode="auto">
          <a:xfrm>
            <a:off x="6561667" y="1100669"/>
            <a:ext cx="2328333" cy="559523"/>
            <a:chOff x="5130784" y="2292358"/>
            <a:chExt cx="1396960" cy="419088"/>
          </a:xfrm>
        </p:grpSpPr>
        <p:sp>
          <p:nvSpPr>
            <p:cNvPr id="9225" name="横卷形 9"/>
            <p:cNvSpPr>
              <a:spLocks noChangeArrowheads="1"/>
            </p:cNvSpPr>
            <p:nvPr/>
          </p:nvSpPr>
          <p:spPr bwMode="auto">
            <a:xfrm>
              <a:off x="5130784" y="2292358"/>
              <a:ext cx="1396960" cy="419088"/>
            </a:xfrm>
            <a:prstGeom prst="horizontalScroll">
              <a:avLst>
                <a:gd name="adj" fmla="val 12500"/>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 typeface="Arial" panose="020B0604020202020204" pitchFamily="34" charset="0"/>
                <a:buNone/>
              </a:pPr>
              <a:endParaRPr lang="zh-CN" altLang="en-US" sz="2400">
                <a:solidFill>
                  <a:srgbClr val="000000"/>
                </a:solidFill>
                <a:latin typeface="Arial" panose="020B0604020202020204" pitchFamily="34" charset="0"/>
                <a:ea typeface="微软雅黑" panose="020B0503020204020204" charset="-122"/>
              </a:endParaRPr>
            </a:p>
          </p:txBody>
        </p:sp>
        <p:sp>
          <p:nvSpPr>
            <p:cNvPr id="9226" name="文本框 7"/>
            <p:cNvSpPr txBox="1">
              <a:spLocks noChangeArrowheads="1"/>
            </p:cNvSpPr>
            <p:nvPr/>
          </p:nvSpPr>
          <p:spPr bwMode="auto">
            <a:xfrm>
              <a:off x="5200632" y="2363402"/>
              <a:ext cx="1327112" cy="25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0" fontAlgn="base" hangingPunct="0">
                <a:spcBef>
                  <a:spcPct val="0"/>
                </a:spcBef>
                <a:spcAft>
                  <a:spcPct val="0"/>
                </a:spcAft>
                <a:buFontTx/>
                <a:buNone/>
              </a:pPr>
              <a:r>
                <a:rPr lang="zh-CN" altLang="en-US" sz="1600" b="1">
                  <a:solidFill>
                    <a:srgbClr val="FFFFFF"/>
                  </a:solidFill>
                  <a:latin typeface="微软雅黑" panose="020B0503020204020204" charset="-122"/>
                  <a:ea typeface="微软雅黑" panose="020B0503020204020204" charset="-122"/>
                </a:rPr>
                <a:t>临床未被满足的需求</a:t>
              </a:r>
              <a:endParaRPr lang="zh-CN" altLang="en-US" sz="1600" b="1">
                <a:solidFill>
                  <a:srgbClr val="FFFFFF"/>
                </a:solidFill>
                <a:latin typeface="微软雅黑" panose="020B0503020204020204" charset="-122"/>
                <a:ea typeface="微软雅黑" panose="020B0503020204020204" charset="-122"/>
              </a:endParaRPr>
            </a:p>
          </p:txBody>
        </p:sp>
      </p:grpSp>
      <p:sp>
        <p:nvSpPr>
          <p:cNvPr id="3" name="文本框 2"/>
          <p:cNvSpPr txBox="1"/>
          <p:nvPr/>
        </p:nvSpPr>
        <p:spPr>
          <a:xfrm>
            <a:off x="0" y="-132080"/>
            <a:ext cx="6917055" cy="829945"/>
          </a:xfrm>
          <a:prstGeom prst="rect">
            <a:avLst/>
          </a:prstGeom>
          <a:noFill/>
        </p:spPr>
        <p:txBody>
          <a:bodyPr wrap="square">
            <a:spAutoFit/>
          </a:bodyPr>
          <a:p>
            <a:pPr eaLnBrk="0" fontAlgn="base" hangingPunct="0">
              <a:lnSpc>
                <a:spcPct val="150000"/>
              </a:lnSpc>
              <a:spcBef>
                <a:spcPct val="0"/>
              </a:spcBef>
              <a:spcAft>
                <a:spcPct val="0"/>
              </a:spcAft>
              <a:defRPr/>
            </a:pPr>
            <a:r>
              <a:rPr lang="en-US" sz="2800" b="1" dirty="0">
                <a:latin typeface="微软雅黑" panose="020B0503020204020204" charset="-122"/>
                <a:ea typeface="微软雅黑" panose="020B0503020204020204" charset="-122"/>
              </a:rPr>
              <a:t>01 </a:t>
            </a:r>
            <a:r>
              <a:rPr lang="zh-CN" altLang="en-US" sz="2800" b="1" dirty="0">
                <a:latin typeface="微软雅黑" panose="020B0503020204020204" charset="-122"/>
                <a:ea typeface="微软雅黑" panose="020B0503020204020204" charset="-122"/>
              </a:rPr>
              <a:t>药品基本信息</a:t>
            </a:r>
            <a:r>
              <a:rPr lang="zh-CN" altLang="en-US" sz="3200" b="1" dirty="0">
                <a:solidFill>
                  <a:srgbClr val="FF0000"/>
                </a:solidFill>
                <a:latin typeface="微软雅黑" panose="020B0503020204020204" charset="-122"/>
                <a:ea typeface="微软雅黑" panose="020B0503020204020204" charset="-122"/>
              </a:rPr>
              <a:t>  </a:t>
            </a:r>
            <a:r>
              <a:rPr lang="zh-CN" altLang="en-US" sz="3200" b="1" dirty="0">
                <a:solidFill>
                  <a:srgbClr val="4F81BD"/>
                </a:solidFill>
                <a:latin typeface="微软雅黑" panose="020B0503020204020204" charset="-122"/>
                <a:ea typeface="微软雅黑" panose="020B0503020204020204" charset="-122"/>
              </a:rPr>
              <a:t> </a:t>
            </a:r>
            <a:endParaRPr lang="zh-CN" altLang="en-US" sz="2665" spc="133" dirty="0">
              <a:solidFill>
                <a:srgbClr val="B8B8B8"/>
              </a:solidFill>
              <a:latin typeface="微软雅黑" panose="020B0503020204020204" charset="-122"/>
              <a:ea typeface="微软雅黑" panose="020B0503020204020204" charset="-122"/>
            </a:endParaRPr>
          </a:p>
        </p:txBody>
      </p:sp>
      <p:sp>
        <p:nvSpPr>
          <p:cNvPr id="100" name="文本框 99"/>
          <p:cNvSpPr txBox="1"/>
          <p:nvPr/>
        </p:nvSpPr>
        <p:spPr>
          <a:xfrm>
            <a:off x="-1655445" y="6592570"/>
            <a:ext cx="5080000" cy="275590"/>
          </a:xfrm>
          <a:prstGeom prst="rect">
            <a:avLst/>
          </a:prstGeom>
          <a:noFill/>
          <a:ln w="9525">
            <a:noFill/>
          </a:ln>
        </p:spPr>
        <p:txBody>
          <a:bodyPr>
            <a:spAutoFit/>
          </a:bodyPr>
          <a:p>
            <a:pPr indent="558800" algn="ctr"/>
            <a:r>
              <a:rPr lang="zh-CN" sz="1200" b="0">
                <a:solidFill>
                  <a:srgbClr val="000000"/>
                </a:solidFill>
                <a:latin typeface="微软雅黑" panose="020B0503020204020204" charset="-122"/>
                <a:ea typeface="微软雅黑" panose="020B0503020204020204" charset="-122"/>
              </a:rPr>
              <a:t>司替戊醇干混悬剂说明书</a:t>
            </a:r>
            <a:endParaRPr lang="zh-CN" altLang="en-US" sz="1200" b="0">
              <a:solidFill>
                <a:srgbClr val="000000"/>
              </a:solidFill>
              <a:latin typeface="微软雅黑" panose="020B0503020204020204" charset="-122"/>
              <a:ea typeface="微软雅黑" panose="020B0503020204020204" charset="-122"/>
            </a:endParaRPr>
          </a:p>
        </p:txBody>
      </p:sp>
      <p:sp>
        <p:nvSpPr>
          <p:cNvPr id="2" name="文本框 1"/>
          <p:cNvSpPr txBox="1"/>
          <p:nvPr/>
        </p:nvSpPr>
        <p:spPr>
          <a:xfrm>
            <a:off x="255270" y="6316980"/>
            <a:ext cx="6096000" cy="275590"/>
          </a:xfrm>
          <a:prstGeom prst="rect">
            <a:avLst/>
          </a:prstGeom>
          <a:noFill/>
        </p:spPr>
        <p:txBody>
          <a:bodyPr wrap="square" rtlCol="0" anchor="t">
            <a:spAutoFit/>
          </a:bodyPr>
          <a:p>
            <a:r>
              <a:rPr lang="zh-CN" altLang="en-US" sz="1200">
                <a:latin typeface="微软雅黑" panose="020B0503020204020204" charset="-122"/>
                <a:ea typeface="微软雅黑" panose="020B0503020204020204" charset="-122"/>
                <a:cs typeface="微软雅黑" panose="020B0503020204020204" charset="-122"/>
              </a:rPr>
              <a:t>Dravet 综合征诊断与治疗的中国专家共识</a:t>
            </a:r>
            <a:endParaRPr lang="zh-CN" altLang="en-US" sz="12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31"/>
          <p:cNvSpPr/>
          <p:nvPr/>
        </p:nvSpPr>
        <p:spPr>
          <a:xfrm>
            <a:off x="837253" y="1926590"/>
            <a:ext cx="5126668" cy="1178560"/>
          </a:xfrm>
          <a:prstGeom prst="roundRect">
            <a:avLst>
              <a:gd name="adj" fmla="val 8357"/>
            </a:avLst>
          </a:prstGeom>
          <a:solidFill>
            <a:schemeClr val="bg1"/>
          </a:solidFill>
          <a:ln w="6350">
            <a:solidFill>
              <a:srgbClr val="072967"/>
            </a:solidFill>
            <a:prstDash val="dash"/>
          </a:ln>
          <a:effectLst>
            <a:outerShdw blurRad="50800" dist="38100" dir="2700000" algn="tl" rotWithShape="0">
              <a:srgbClr val="013B9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圆角 24"/>
          <p:cNvSpPr/>
          <p:nvPr/>
        </p:nvSpPr>
        <p:spPr>
          <a:xfrm>
            <a:off x="6166485" y="1693545"/>
            <a:ext cx="5517515" cy="3550285"/>
          </a:xfrm>
          <a:prstGeom prst="roundRect">
            <a:avLst>
              <a:gd name="adj" fmla="val 4325"/>
            </a:avLst>
          </a:prstGeom>
          <a:solidFill>
            <a:schemeClr val="bg1"/>
          </a:solidFill>
          <a:ln w="3175">
            <a:noFill/>
            <a:prstDash val="solid"/>
          </a:ln>
          <a:effectLst>
            <a:outerShdw blurRad="50800" dist="38100" dir="2700000" algn="tl" rotWithShape="0">
              <a:srgbClr val="013B9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50000"/>
              </a:lnSpc>
              <a:buFont typeface="Wingdings" panose="05000000000000000000" charset="0"/>
              <a:buChar char="u"/>
            </a:pPr>
            <a:r>
              <a:rPr lang="zh-CN" altLang="en-US" dirty="0">
                <a:solidFill>
                  <a:schemeClr val="tx1"/>
                </a:solidFill>
                <a:sym typeface="+mn-ea"/>
              </a:rPr>
              <a:t>在≥3 岁 Dravet 患者中开展的 一项Ⅲ期、双盲、安慰剂、随机对照试验显示：</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75% 的病例在随访期间的</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耐受性良好</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，司替戊醇常见副作用为嗜睡、食欲不振，减少药物剂量后，副作用消失。</a:t>
            </a:r>
            <a:endParaRPr lang="zh-CN" altLang="en-US" dirty="0">
              <a:solidFill>
                <a:schemeClr val="tx1"/>
              </a:solidFill>
              <a:sym typeface="+mn-ea"/>
            </a:endParaRPr>
          </a:p>
        </p:txBody>
      </p:sp>
      <p:sp>
        <p:nvSpPr>
          <p:cNvPr id="22" name="文本框 21"/>
          <p:cNvSpPr txBox="1"/>
          <p:nvPr/>
        </p:nvSpPr>
        <p:spPr>
          <a:xfrm>
            <a:off x="884569" y="2061822"/>
            <a:ext cx="4819546" cy="829945"/>
          </a:xfrm>
          <a:prstGeom prst="rect">
            <a:avLst/>
          </a:prstGeom>
          <a:noFill/>
        </p:spPr>
        <p:txBody>
          <a:bodyPr wrap="square">
            <a:spAutoFit/>
          </a:bodyPr>
          <a:lstStyle/>
          <a:p>
            <a:pPr marL="285750" indent="-285750">
              <a:buClr>
                <a:srgbClr val="0356B3"/>
              </a:buClr>
              <a:buFont typeface="Wingdings" panose="05000000000000000000" pitchFamily="2" charset="2"/>
              <a:buChar char="u"/>
            </a:pPr>
            <a:r>
              <a:rPr lang="zh-CN" altLang="en-US" sz="1600" dirty="0">
                <a:latin typeface="Arial" panose="020B0604020202020204" pitchFamily="34" charset="0"/>
                <a:ea typeface="微软雅黑" panose="020B0503020204020204" charset="-122"/>
                <a:sym typeface="Arial" panose="020B0604020202020204" pitchFamily="34" charset="0"/>
              </a:rPr>
              <a:t>【不良反应】</a:t>
            </a:r>
            <a:endParaRPr lang="zh-CN" altLang="en-US" sz="1600" dirty="0">
              <a:latin typeface="Arial" panose="020B0604020202020204" pitchFamily="34" charset="0"/>
              <a:ea typeface="微软雅黑" panose="020B0503020204020204" charset="-122"/>
              <a:sym typeface="Arial" panose="020B0604020202020204" pitchFamily="34" charset="0"/>
            </a:endParaRPr>
          </a:p>
          <a:p>
            <a:pPr indent="0">
              <a:buClr>
                <a:srgbClr val="0356B3"/>
              </a:buClr>
              <a:buFont typeface="Wingdings" panose="05000000000000000000" pitchFamily="2" charset="2"/>
              <a:buNone/>
            </a:pPr>
            <a:r>
              <a:rPr lang="zh-CN" altLang="en-US" sz="1600" dirty="0">
                <a:latin typeface="Arial" panose="020B0604020202020204" pitchFamily="34" charset="0"/>
                <a:ea typeface="微软雅黑" panose="020B0503020204020204" charset="-122"/>
                <a:sym typeface="Arial" panose="020B0604020202020204" pitchFamily="34" charset="0"/>
              </a:rPr>
              <a:t>本品最常见的不良反应是食欲不振、体重下降、失眠、倦怠、共济失调、张力减退、肌张力障碍。</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31" name="矩形: 圆顶角 30"/>
          <p:cNvSpPr/>
          <p:nvPr/>
        </p:nvSpPr>
        <p:spPr>
          <a:xfrm>
            <a:off x="6156960" y="1605008"/>
            <a:ext cx="5524500" cy="464457"/>
          </a:xfrm>
          <a:prstGeom prst="round2SameRect">
            <a:avLst>
              <a:gd name="adj1" fmla="val 36354"/>
              <a:gd name="adj2" fmla="val 0"/>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7590238" y="1693643"/>
            <a:ext cx="2316480" cy="306705"/>
          </a:xfrm>
          <a:prstGeom prst="rect">
            <a:avLst/>
          </a:prstGeom>
          <a:noFill/>
        </p:spPr>
        <p:txBody>
          <a:bodyPr wrap="none" rtlCol="0">
            <a:spAutoFit/>
          </a:bodyPr>
          <a:lstStyle/>
          <a:p>
            <a:pPr algn="l"/>
            <a:r>
              <a:rPr lang="zh-CN" sz="1400" b="1" dirty="0">
                <a:solidFill>
                  <a:srgbClr val="013B9E"/>
                </a:solidFill>
                <a:latin typeface="微软雅黑" panose="020B0503020204020204" charset="-122"/>
                <a:ea typeface="微软雅黑" panose="020B0503020204020204" charset="-122"/>
              </a:rPr>
              <a:t>临床研究</a:t>
            </a:r>
            <a:r>
              <a:rPr sz="1400" b="1" dirty="0">
                <a:solidFill>
                  <a:srgbClr val="013B9E"/>
                </a:solidFill>
                <a:latin typeface="微软雅黑" panose="020B0503020204020204" charset="-122"/>
                <a:ea typeface="微软雅黑" panose="020B0503020204020204" charset="-122"/>
              </a:rPr>
              <a:t>不良反应发生情况</a:t>
            </a:r>
            <a:endParaRPr sz="1400" b="1" dirty="0">
              <a:solidFill>
                <a:srgbClr val="013B9E"/>
              </a:solidFill>
              <a:latin typeface="微软雅黑" panose="020B0503020204020204" charset="-122"/>
              <a:ea typeface="微软雅黑" panose="020B0503020204020204" charset="-122"/>
            </a:endParaRPr>
          </a:p>
        </p:txBody>
      </p:sp>
      <p:sp>
        <p:nvSpPr>
          <p:cNvPr id="28" name="文本框 27"/>
          <p:cNvSpPr txBox="1"/>
          <p:nvPr/>
        </p:nvSpPr>
        <p:spPr>
          <a:xfrm>
            <a:off x="686619" y="764363"/>
            <a:ext cx="10997381" cy="460375"/>
          </a:xfrm>
          <a:prstGeom prst="rect">
            <a:avLst/>
          </a:prstGeom>
          <a:noFill/>
        </p:spPr>
        <p:txBody>
          <a:bodyPr wrap="square">
            <a:spAutoFit/>
          </a:bodyPr>
          <a:lstStyle/>
          <a:p>
            <a:r>
              <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司替戊醇不良反应可控可管理，无安全性黑框警告，安全性高</a:t>
            </a:r>
            <a:endPar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34" name="组合 33"/>
          <p:cNvGrpSpPr/>
          <p:nvPr/>
        </p:nvGrpSpPr>
        <p:grpSpPr>
          <a:xfrm>
            <a:off x="728345" y="3735705"/>
            <a:ext cx="5273675" cy="1508125"/>
            <a:chOff x="1257" y="5322"/>
            <a:chExt cx="8305" cy="2118"/>
          </a:xfrm>
        </p:grpSpPr>
        <p:sp>
          <p:nvSpPr>
            <p:cNvPr id="32" name="矩形: 圆角 31"/>
            <p:cNvSpPr/>
            <p:nvPr/>
          </p:nvSpPr>
          <p:spPr>
            <a:xfrm>
              <a:off x="1367" y="5584"/>
              <a:ext cx="8073" cy="1856"/>
            </a:xfrm>
            <a:prstGeom prst="roundRect">
              <a:avLst>
                <a:gd name="adj" fmla="val 8357"/>
              </a:avLst>
            </a:prstGeom>
            <a:solidFill>
              <a:schemeClr val="bg1"/>
            </a:solidFill>
            <a:ln w="6350">
              <a:solidFill>
                <a:srgbClr val="072967"/>
              </a:solidFill>
              <a:prstDash val="dash"/>
            </a:ln>
            <a:effectLst>
              <a:outerShdw blurRad="50800" dist="38100" dir="2700000" algn="tl" rotWithShape="0">
                <a:srgbClr val="013B9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1257" y="5322"/>
              <a:ext cx="8305" cy="674"/>
            </a:xfrm>
            <a:prstGeom prst="roundRect">
              <a:avLst>
                <a:gd name="adj" fmla="val 50000"/>
              </a:avLst>
            </a:prstGeom>
            <a:gradFill>
              <a:gsLst>
                <a:gs pos="50000">
                  <a:srgbClr val="E8EEF8"/>
                </a:gs>
                <a:gs pos="0">
                  <a:srgbClr val="DAE3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13B9E"/>
                  </a:solidFill>
                  <a:latin typeface="微软雅黑" panose="020B0503020204020204" charset="-122"/>
                  <a:ea typeface="微软雅黑" panose="020B0503020204020204" charset="-122"/>
                </a:rPr>
                <a:t>不良反应监测：无安全性黑框警告发布</a:t>
              </a:r>
              <a:endParaRPr lang="zh-CN" altLang="en-US" sz="1400" b="1" dirty="0">
                <a:solidFill>
                  <a:srgbClr val="013B9E"/>
                </a:solidFill>
                <a:latin typeface="微软雅黑" panose="020B0503020204020204" charset="-122"/>
                <a:ea typeface="微软雅黑" panose="020B0503020204020204" charset="-122"/>
              </a:endParaRPr>
            </a:p>
          </p:txBody>
        </p:sp>
        <p:sp>
          <p:nvSpPr>
            <p:cNvPr id="16" name="文本框 15"/>
            <p:cNvSpPr txBox="1"/>
            <p:nvPr/>
          </p:nvSpPr>
          <p:spPr>
            <a:xfrm>
              <a:off x="1412" y="5995"/>
              <a:ext cx="7640" cy="1165"/>
            </a:xfrm>
            <a:prstGeom prst="rect">
              <a:avLst/>
            </a:prstGeom>
            <a:noFill/>
          </p:spPr>
          <p:txBody>
            <a:bodyPr wrap="square">
              <a:spAutoFit/>
            </a:bodyPr>
            <a:lstStyle>
              <a:defPPr>
                <a:defRPr lang="zh-CN"/>
              </a:defPPr>
              <a:lvl1pPr marL="285750" indent="-285750">
                <a:buClr>
                  <a:srgbClr val="0356B3"/>
                </a:buClr>
                <a:buFont typeface="Wingdings" panose="05000000000000000000" pitchFamily="2" charset="2"/>
                <a:buChar char="u"/>
                <a:defRPr sz="1400">
                  <a:latin typeface="Arial" panose="020B0604020202020204" pitchFamily="34" charset="0"/>
                  <a:ea typeface="微软雅黑" panose="020B0503020204020204" charset="-122"/>
                </a:defRPr>
              </a:lvl1pPr>
            </a:lstStyle>
            <a:p>
              <a:pPr>
                <a:buClr>
                  <a:srgbClr val="013B9E"/>
                </a:buClr>
              </a:pPr>
              <a:endParaRPr lang="en-US" altLang="zh-CN" sz="1600" dirty="0"/>
            </a:p>
            <a:p>
              <a:pPr>
                <a:buClr>
                  <a:srgbClr val="013B9E"/>
                </a:buClr>
              </a:pPr>
              <a:r>
                <a:rPr lang="zh-CN" altLang="en-US" sz="1600" dirty="0"/>
                <a:t>上市后至今，各国家或地区药监部门未发布安全性警告、黑框警告、撤市信息。</a:t>
              </a:r>
              <a:endParaRPr lang="zh-CN" altLang="en-US" sz="1600" dirty="0"/>
            </a:p>
          </p:txBody>
        </p:sp>
        <p:sp>
          <p:nvSpPr>
            <p:cNvPr id="29" name="iconfont-1054-809963"/>
            <p:cNvSpPr/>
            <p:nvPr/>
          </p:nvSpPr>
          <p:spPr>
            <a:xfrm>
              <a:off x="2461" y="5480"/>
              <a:ext cx="379" cy="308"/>
            </a:xfrm>
            <a:custGeom>
              <a:avLst/>
              <a:gdLst>
                <a:gd name="T0" fmla="*/ 6162 w 6283"/>
                <a:gd name="T1" fmla="*/ 4229 h 5110"/>
                <a:gd name="T2" fmla="*/ 3623 w 6283"/>
                <a:gd name="T3" fmla="*/ 264 h 5110"/>
                <a:gd name="T4" fmla="*/ 3141 w 6283"/>
                <a:gd name="T5" fmla="*/ 0 h 5110"/>
                <a:gd name="T6" fmla="*/ 2660 w 6283"/>
                <a:gd name="T7" fmla="*/ 264 h 5110"/>
                <a:gd name="T8" fmla="*/ 120 w 6283"/>
                <a:gd name="T9" fmla="*/ 4229 h 5110"/>
                <a:gd name="T10" fmla="*/ 100 w 6283"/>
                <a:gd name="T11" fmla="*/ 4813 h 5110"/>
                <a:gd name="T12" fmla="*/ 602 w 6283"/>
                <a:gd name="T13" fmla="*/ 5110 h 5110"/>
                <a:gd name="T14" fmla="*/ 5680 w 6283"/>
                <a:gd name="T15" fmla="*/ 5110 h 5110"/>
                <a:gd name="T16" fmla="*/ 6182 w 6283"/>
                <a:gd name="T17" fmla="*/ 4813 h 5110"/>
                <a:gd name="T18" fmla="*/ 6162 w 6283"/>
                <a:gd name="T19" fmla="*/ 4229 h 5110"/>
                <a:gd name="T20" fmla="*/ 2823 w 6283"/>
                <a:gd name="T21" fmla="*/ 1612 h 5110"/>
                <a:gd name="T22" fmla="*/ 3138 w 6283"/>
                <a:gd name="T23" fmla="*/ 1296 h 5110"/>
                <a:gd name="T24" fmla="*/ 3454 w 6283"/>
                <a:gd name="T25" fmla="*/ 1612 h 5110"/>
                <a:gd name="T26" fmla="*/ 3454 w 6283"/>
                <a:gd name="T27" fmla="*/ 2967 h 5110"/>
                <a:gd name="T28" fmla="*/ 3138 w 6283"/>
                <a:gd name="T29" fmla="*/ 3282 h 5110"/>
                <a:gd name="T30" fmla="*/ 2823 w 6283"/>
                <a:gd name="T31" fmla="*/ 2967 h 5110"/>
                <a:gd name="T32" fmla="*/ 2823 w 6283"/>
                <a:gd name="T33" fmla="*/ 1612 h 5110"/>
                <a:gd name="T34" fmla="*/ 3132 w 6283"/>
                <a:gd name="T35" fmla="*/ 4426 h 5110"/>
                <a:gd name="T36" fmla="*/ 2738 w 6283"/>
                <a:gd name="T37" fmla="*/ 4031 h 5110"/>
                <a:gd name="T38" fmla="*/ 3132 w 6283"/>
                <a:gd name="T39" fmla="*/ 3636 h 5110"/>
                <a:gd name="T40" fmla="*/ 3527 w 6283"/>
                <a:gd name="T41" fmla="*/ 4031 h 5110"/>
                <a:gd name="T42" fmla="*/ 3132 w 6283"/>
                <a:gd name="T43" fmla="*/ 4426 h 5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83" h="5110">
                  <a:moveTo>
                    <a:pt x="6162" y="4229"/>
                  </a:moveTo>
                  <a:lnTo>
                    <a:pt x="3623" y="264"/>
                  </a:lnTo>
                  <a:cubicBezTo>
                    <a:pt x="3518" y="100"/>
                    <a:pt x="3336" y="0"/>
                    <a:pt x="3141" y="0"/>
                  </a:cubicBezTo>
                  <a:cubicBezTo>
                    <a:pt x="2946" y="0"/>
                    <a:pt x="2765" y="100"/>
                    <a:pt x="2660" y="264"/>
                  </a:cubicBezTo>
                  <a:lnTo>
                    <a:pt x="120" y="4229"/>
                  </a:lnTo>
                  <a:cubicBezTo>
                    <a:pt x="8" y="4406"/>
                    <a:pt x="0" y="4629"/>
                    <a:pt x="100" y="4813"/>
                  </a:cubicBezTo>
                  <a:cubicBezTo>
                    <a:pt x="201" y="4996"/>
                    <a:pt x="393" y="5110"/>
                    <a:pt x="602" y="5110"/>
                  </a:cubicBezTo>
                  <a:lnTo>
                    <a:pt x="5680" y="5110"/>
                  </a:lnTo>
                  <a:cubicBezTo>
                    <a:pt x="5890" y="5110"/>
                    <a:pt x="6082" y="4996"/>
                    <a:pt x="6182" y="4813"/>
                  </a:cubicBezTo>
                  <a:cubicBezTo>
                    <a:pt x="6283" y="4629"/>
                    <a:pt x="6275" y="4406"/>
                    <a:pt x="6162" y="4229"/>
                  </a:cubicBezTo>
                  <a:close/>
                  <a:moveTo>
                    <a:pt x="2823" y="1612"/>
                  </a:moveTo>
                  <a:cubicBezTo>
                    <a:pt x="2823" y="1438"/>
                    <a:pt x="2964" y="1296"/>
                    <a:pt x="3138" y="1296"/>
                  </a:cubicBezTo>
                  <a:cubicBezTo>
                    <a:pt x="3313" y="1296"/>
                    <a:pt x="3454" y="1438"/>
                    <a:pt x="3454" y="1612"/>
                  </a:cubicBezTo>
                  <a:lnTo>
                    <a:pt x="3454" y="2967"/>
                  </a:lnTo>
                  <a:cubicBezTo>
                    <a:pt x="3454" y="3141"/>
                    <a:pt x="3313" y="3282"/>
                    <a:pt x="3138" y="3282"/>
                  </a:cubicBezTo>
                  <a:cubicBezTo>
                    <a:pt x="2964" y="3282"/>
                    <a:pt x="2823" y="3141"/>
                    <a:pt x="2823" y="2967"/>
                  </a:cubicBezTo>
                  <a:lnTo>
                    <a:pt x="2823" y="1612"/>
                  </a:lnTo>
                  <a:close/>
                  <a:moveTo>
                    <a:pt x="3132" y="4426"/>
                  </a:moveTo>
                  <a:cubicBezTo>
                    <a:pt x="2915" y="4426"/>
                    <a:pt x="2738" y="4249"/>
                    <a:pt x="2738" y="4031"/>
                  </a:cubicBezTo>
                  <a:cubicBezTo>
                    <a:pt x="2738" y="3813"/>
                    <a:pt x="2915" y="3636"/>
                    <a:pt x="3132" y="3636"/>
                  </a:cubicBezTo>
                  <a:cubicBezTo>
                    <a:pt x="3350" y="3636"/>
                    <a:pt x="3527" y="3813"/>
                    <a:pt x="3527" y="4031"/>
                  </a:cubicBezTo>
                  <a:cubicBezTo>
                    <a:pt x="3527" y="4249"/>
                    <a:pt x="3350" y="4426"/>
                    <a:pt x="3132" y="4426"/>
                  </a:cubicBezTo>
                  <a:close/>
                </a:path>
              </a:pathLst>
            </a:cu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矩形: 圆角 14"/>
          <p:cNvSpPr/>
          <p:nvPr/>
        </p:nvSpPr>
        <p:spPr>
          <a:xfrm>
            <a:off x="761461" y="1605497"/>
            <a:ext cx="5273756" cy="428216"/>
          </a:xfrm>
          <a:prstGeom prst="roundRect">
            <a:avLst>
              <a:gd name="adj" fmla="val 50000"/>
            </a:avLst>
          </a:prstGeom>
          <a:gradFill>
            <a:gsLst>
              <a:gs pos="50000">
                <a:srgbClr val="E8EEF8"/>
              </a:gs>
              <a:gs pos="0">
                <a:srgbClr val="DAE3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solidFill>
                  <a:srgbClr val="013B9E"/>
                </a:solidFill>
                <a:latin typeface="微软雅黑" panose="020B0503020204020204" charset="-122"/>
                <a:ea typeface="微软雅黑" panose="020B0503020204020204" charset="-122"/>
              </a:rPr>
              <a:t>药品说明书收载的安全性信息</a:t>
            </a:r>
            <a:endParaRPr lang="zh-CN" altLang="en-US" sz="1400" b="1" dirty="0">
              <a:solidFill>
                <a:srgbClr val="013B9E"/>
              </a:solidFill>
              <a:latin typeface="微软雅黑" panose="020B0503020204020204" charset="-122"/>
              <a:ea typeface="微软雅黑" panose="020B0503020204020204" charset="-122"/>
            </a:endParaRPr>
          </a:p>
        </p:txBody>
      </p:sp>
      <p:sp>
        <p:nvSpPr>
          <p:cNvPr id="7" name="文本框 6"/>
          <p:cNvSpPr txBox="1"/>
          <p:nvPr/>
        </p:nvSpPr>
        <p:spPr>
          <a:xfrm>
            <a:off x="0" y="-132080"/>
            <a:ext cx="6917055" cy="829945"/>
          </a:xfrm>
          <a:prstGeom prst="rect">
            <a:avLst/>
          </a:prstGeom>
          <a:noFill/>
        </p:spPr>
        <p:txBody>
          <a:bodyPr wrap="square">
            <a:spAutoFit/>
          </a:bodyPr>
          <a:p>
            <a:pPr eaLnBrk="0" fontAlgn="base" hangingPunct="0">
              <a:lnSpc>
                <a:spcPct val="150000"/>
              </a:lnSpc>
              <a:spcBef>
                <a:spcPct val="0"/>
              </a:spcBef>
              <a:spcAft>
                <a:spcPct val="0"/>
              </a:spcAft>
              <a:defRPr/>
            </a:pPr>
            <a:r>
              <a:rPr lang="en-US" sz="2800" b="1" dirty="0">
                <a:solidFill>
                  <a:schemeClr val="tx1"/>
                </a:solidFill>
                <a:latin typeface="微软雅黑" panose="020B0503020204020204" charset="-122"/>
                <a:ea typeface="微软雅黑" panose="020B0503020204020204" charset="-122"/>
              </a:rPr>
              <a:t>02 </a:t>
            </a:r>
            <a:r>
              <a:rPr lang="zh-CN" altLang="en-US" sz="2800" b="1" dirty="0">
                <a:solidFill>
                  <a:schemeClr val="tx1"/>
                </a:solidFill>
                <a:latin typeface="微软雅黑" panose="020B0503020204020204" charset="-122"/>
                <a:ea typeface="微软雅黑" panose="020B0503020204020204" charset="-122"/>
              </a:rPr>
              <a:t>安全性</a:t>
            </a:r>
            <a:r>
              <a:rPr lang="zh-CN" altLang="en-US" sz="3200" b="1" dirty="0">
                <a:solidFill>
                  <a:srgbClr val="FF0000"/>
                </a:solidFill>
                <a:latin typeface="微软雅黑" panose="020B0503020204020204" charset="-122"/>
                <a:ea typeface="微软雅黑" panose="020B0503020204020204" charset="-122"/>
              </a:rPr>
              <a:t>  </a:t>
            </a:r>
            <a:r>
              <a:rPr lang="zh-CN" altLang="en-US" sz="3200" b="1" dirty="0">
                <a:solidFill>
                  <a:srgbClr val="4F81BD"/>
                </a:solidFill>
                <a:latin typeface="微软雅黑" panose="020B0503020204020204" charset="-122"/>
                <a:ea typeface="微软雅黑" panose="020B0503020204020204" charset="-122"/>
              </a:rPr>
              <a:t> </a:t>
            </a:r>
            <a:endParaRPr lang="zh-CN" altLang="en-US" sz="2665" spc="133" dirty="0">
              <a:solidFill>
                <a:srgbClr val="B8B8B8"/>
              </a:solidFill>
              <a:latin typeface="微软雅黑" panose="020B0503020204020204" charset="-122"/>
              <a:ea typeface="微软雅黑" panose="020B0503020204020204" charset="-122"/>
            </a:endParaRPr>
          </a:p>
        </p:txBody>
      </p:sp>
      <p:sp>
        <p:nvSpPr>
          <p:cNvPr id="12" name="文本框 11"/>
          <p:cNvSpPr txBox="1"/>
          <p:nvPr/>
        </p:nvSpPr>
        <p:spPr>
          <a:xfrm>
            <a:off x="1384300" y="5661660"/>
            <a:ext cx="10203815" cy="368300"/>
          </a:xfrm>
          <a:prstGeom prst="rect">
            <a:avLst/>
          </a:prstGeom>
          <a:noFill/>
        </p:spPr>
        <p:txBody>
          <a:bodyPr wrap="square" rtlCol="0" anchor="t">
            <a:spAutoFit/>
          </a:bodyPr>
          <a:p>
            <a:pPr>
              <a:buClr>
                <a:srgbClr val="013B9E"/>
              </a:buClr>
            </a:pPr>
            <a:r>
              <a:rPr lang="zh-CN" altLang="en-US" dirty="0">
                <a:latin typeface="Arial" panose="020B0604020202020204" pitchFamily="34" charset="0"/>
                <a:ea typeface="微软雅黑" panose="020B0503020204020204" charset="-122"/>
                <a:sym typeface="+mn-ea"/>
              </a:rPr>
              <a:t>整体而言，本品安全性可耐受，大部分不良反应通过对症支持治疗和剂量调整可以管理。</a:t>
            </a:r>
            <a:endParaRPr lang="zh-CN" altLang="en-US" dirty="0">
              <a:latin typeface="Arial" panose="020B0604020202020204" pitchFamily="34" charset="0"/>
              <a:ea typeface="微软雅黑" panose="020B0503020204020204" charset="-122"/>
              <a:sym typeface="+mn-ea"/>
            </a:endParaRPr>
          </a:p>
        </p:txBody>
      </p:sp>
      <p:sp>
        <p:nvSpPr>
          <p:cNvPr id="35" name="文本框 34"/>
          <p:cNvSpPr txBox="1"/>
          <p:nvPr/>
        </p:nvSpPr>
        <p:spPr>
          <a:xfrm>
            <a:off x="236220" y="6447790"/>
            <a:ext cx="3195955" cy="398780"/>
          </a:xfrm>
          <a:prstGeom prst="rect">
            <a:avLst/>
          </a:prstGeom>
          <a:noFill/>
        </p:spPr>
        <p:txBody>
          <a:bodyPr wrap="square" rtlCol="0" anchor="t">
            <a:spAutoFit/>
          </a:bodyPr>
          <a:p>
            <a:pPr lvl="0" algn="l">
              <a:buClrTx/>
              <a:buSzTx/>
              <a:buFontTx/>
            </a:pPr>
            <a:r>
              <a:rPr lang="zh-CN" altLang="en-US" sz="1000">
                <a:latin typeface="Times New Roman" panose="02020603050405020304" pitchFamily="18" charset="0"/>
                <a:cs typeface="Times New Roman" panose="02020603050405020304" pitchFamily="18" charset="0"/>
                <a:sym typeface="+mn-ea"/>
              </a:rPr>
              <a:t>司替戊醇干混悬剂说明书</a:t>
            </a:r>
            <a:endParaRPr lang="zh-CN" altLang="en-US" sz="1000">
              <a:latin typeface="Times New Roman" panose="02020603050405020304" pitchFamily="18" charset="0"/>
              <a:cs typeface="Times New Roman" panose="02020603050405020304" pitchFamily="18" charset="0"/>
              <a:sym typeface="+mn-ea"/>
            </a:endParaRPr>
          </a:p>
          <a:p>
            <a:pPr lvl="0" algn="l">
              <a:buClrTx/>
              <a:buSzTx/>
              <a:buFontTx/>
            </a:pPr>
            <a:r>
              <a:rPr lang="zh-CN" altLang="en-US" sz="1000">
                <a:latin typeface="Times New Roman" panose="02020603050405020304" pitchFamily="18" charset="0"/>
                <a:cs typeface="Times New Roman" panose="02020603050405020304" pitchFamily="18" charset="0"/>
                <a:sym typeface="+mn-ea"/>
              </a:rPr>
              <a:t>Chiron C, et al. Lancet. 2000 Nov 11;356(9242):1638-42. </a:t>
            </a:r>
            <a:endParaRPr lang="zh-CN" altLang="en-US" sz="1000">
              <a:latin typeface="Times New Roman" panose="02020603050405020304" pitchFamily="18" charset="0"/>
              <a:cs typeface="Times New Roman" panose="02020603050405020304" pitchFamily="18"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34000"/>
    </mc:Choice>
    <mc:Fallback>
      <p:transition advTm="3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75565"/>
            <a:ext cx="6917055" cy="829945"/>
          </a:xfrm>
          <a:prstGeom prst="rect">
            <a:avLst/>
          </a:prstGeom>
          <a:noFill/>
        </p:spPr>
        <p:txBody>
          <a:bodyPr wrap="square">
            <a:spAutoFit/>
          </a:bodyPr>
          <a:p>
            <a:pPr eaLnBrk="0" fontAlgn="base" hangingPunct="0">
              <a:lnSpc>
                <a:spcPct val="150000"/>
              </a:lnSpc>
              <a:spcBef>
                <a:spcPct val="0"/>
              </a:spcBef>
              <a:spcAft>
                <a:spcPct val="0"/>
              </a:spcAft>
              <a:defRPr/>
            </a:pPr>
            <a:r>
              <a:rPr lang="en-US" sz="2800" b="1" dirty="0">
                <a:solidFill>
                  <a:schemeClr val="tx1"/>
                </a:solidFill>
                <a:latin typeface="微软雅黑" panose="020B0503020204020204" charset="-122"/>
                <a:ea typeface="微软雅黑" panose="020B0503020204020204" charset="-122"/>
              </a:rPr>
              <a:t>03 </a:t>
            </a:r>
            <a:r>
              <a:rPr lang="zh-CN" altLang="en-US" sz="2800" b="1" dirty="0">
                <a:solidFill>
                  <a:schemeClr val="tx1"/>
                </a:solidFill>
                <a:latin typeface="微软雅黑" panose="020B0503020204020204" charset="-122"/>
                <a:ea typeface="微软雅黑" panose="020B0503020204020204" charset="-122"/>
              </a:rPr>
              <a:t>有效性</a:t>
            </a:r>
            <a:r>
              <a:rPr lang="en-US" altLang="zh-CN" sz="2800" b="1" dirty="0">
                <a:solidFill>
                  <a:schemeClr val="tx1"/>
                </a:solidFill>
                <a:latin typeface="微软雅黑" panose="020B0503020204020204" charset="-122"/>
                <a:ea typeface="微软雅黑" panose="020B0503020204020204" charset="-122"/>
              </a:rPr>
              <a:t> 1/3</a:t>
            </a:r>
            <a:r>
              <a:rPr lang="zh-CN" altLang="en-US" sz="3200" b="1" dirty="0">
                <a:solidFill>
                  <a:srgbClr val="FF0000"/>
                </a:solidFill>
                <a:latin typeface="微软雅黑" panose="020B0503020204020204" charset="-122"/>
                <a:ea typeface="微软雅黑" panose="020B0503020204020204" charset="-122"/>
              </a:rPr>
              <a:t>  </a:t>
            </a:r>
            <a:r>
              <a:rPr lang="zh-CN" altLang="en-US" sz="3200" b="1" dirty="0">
                <a:solidFill>
                  <a:srgbClr val="4F81BD"/>
                </a:solidFill>
                <a:latin typeface="微软雅黑" panose="020B0503020204020204" charset="-122"/>
                <a:ea typeface="微软雅黑" panose="020B0503020204020204" charset="-122"/>
              </a:rPr>
              <a:t> </a:t>
            </a:r>
            <a:endParaRPr lang="zh-CN" altLang="en-US" sz="2665" spc="133" dirty="0">
              <a:solidFill>
                <a:srgbClr val="B8B8B8"/>
              </a:solidFill>
              <a:latin typeface="微软雅黑" panose="020B0503020204020204" charset="-122"/>
              <a:ea typeface="微软雅黑" panose="020B0503020204020204" charset="-122"/>
            </a:endParaRPr>
          </a:p>
        </p:txBody>
      </p:sp>
      <p:graphicFrame>
        <p:nvGraphicFramePr>
          <p:cNvPr id="3" name="表格 2"/>
          <p:cNvGraphicFramePr/>
          <p:nvPr>
            <p:custDataLst>
              <p:tags r:id="rId1"/>
            </p:custDataLst>
          </p:nvPr>
        </p:nvGraphicFramePr>
        <p:xfrm>
          <a:off x="150495" y="861060"/>
          <a:ext cx="11821795" cy="5295900"/>
        </p:xfrm>
        <a:graphic>
          <a:graphicData uri="http://schemas.openxmlformats.org/drawingml/2006/table">
            <a:tbl>
              <a:tblPr firstRow="1" bandRow="1">
                <a:tableStyleId>{1F468A6D-FD57-445B-983A-14EA8F392B02}</a:tableStyleId>
              </a:tblPr>
              <a:tblGrid>
                <a:gridCol w="551180"/>
                <a:gridCol w="5451475"/>
                <a:gridCol w="5819140"/>
              </a:tblGrid>
              <a:tr h="424180">
                <a:tc>
                  <a:txBody>
                    <a:bodyPr/>
                    <a:p>
                      <a:pPr indent="0" fontAlgn="auto">
                        <a:lnSpc>
                          <a:spcPct val="150000"/>
                        </a:lnSpc>
                        <a:buNone/>
                      </a:pPr>
                      <a:r>
                        <a:rPr lang="en-US" sz="1600" b="1">
                          <a:latin typeface="微软雅黑" panose="020B0503020204020204" charset="-122"/>
                          <a:ea typeface="微软雅黑" panose="020B0503020204020204" charset="-122"/>
                        </a:rPr>
                        <a:t>序号</a:t>
                      </a:r>
                      <a:endParaRPr lang="en-US" altLang="en-US" sz="1600" b="1">
                        <a:latin typeface="微软雅黑" panose="020B0503020204020204" charset="-122"/>
                        <a:ea typeface="微软雅黑" panose="020B0503020204020204" charset="-122"/>
                      </a:endParaRPr>
                    </a:p>
                  </a:txBody>
                  <a:tcPr marL="12700" marR="12700" marT="12700" vert="horz" anchor="ctr" anchorCtr="0">
                    <a:solidFill>
                      <a:schemeClr val="accent1">
                        <a:lumMod val="40000"/>
                        <a:lumOff val="60000"/>
                      </a:schemeClr>
                    </a:solidFill>
                  </a:tcPr>
                </a:tc>
                <a:tc>
                  <a:txBody>
                    <a:bodyPr/>
                    <a:p>
                      <a:pPr indent="0" fontAlgn="auto">
                        <a:lnSpc>
                          <a:spcPct val="150000"/>
                        </a:lnSpc>
                        <a:buNone/>
                      </a:pPr>
                      <a:r>
                        <a:rPr lang="zh-CN" sz="1600" b="1">
                          <a:latin typeface="微软雅黑" panose="020B0503020204020204" charset="-122"/>
                          <a:ea typeface="微软雅黑" panose="020B0503020204020204" charset="-122"/>
                          <a:cs typeface="微软雅黑" panose="020B0503020204020204" charset="-122"/>
                        </a:rPr>
                        <a:t>指南/共识</a:t>
                      </a:r>
                      <a:endParaRPr lang="zh-CN" altLang="en-US" sz="1600" b="1">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solidFill>
                      <a:schemeClr val="accent1">
                        <a:lumMod val="40000"/>
                        <a:lumOff val="60000"/>
                      </a:schemeClr>
                    </a:solidFill>
                  </a:tcPr>
                </a:tc>
                <a:tc>
                  <a:txBody>
                    <a:bodyPr/>
                    <a:p>
                      <a:pPr indent="0" fontAlgn="auto">
                        <a:lnSpc>
                          <a:spcPct val="150000"/>
                        </a:lnSpc>
                        <a:buNone/>
                      </a:pPr>
                      <a:r>
                        <a:rPr lang="zh-CN" sz="1600" b="1">
                          <a:latin typeface="微软雅黑" panose="020B0503020204020204" charset="-122"/>
                          <a:ea typeface="微软雅黑" panose="020B0503020204020204" charset="-122"/>
                        </a:rPr>
                        <a:t>推荐治疗方案</a:t>
                      </a:r>
                      <a:endParaRPr lang="zh-CN" altLang="en-US" sz="1600" b="1">
                        <a:latin typeface="微软雅黑" panose="020B0503020204020204" charset="-122"/>
                        <a:ea typeface="微软雅黑" panose="020B0503020204020204" charset="-122"/>
                      </a:endParaRPr>
                    </a:p>
                  </a:txBody>
                  <a:tcPr marL="12700" marR="12700" marT="12700" vert="horz" anchor="ctr" anchorCtr="0">
                    <a:solidFill>
                      <a:schemeClr val="accent1">
                        <a:lumMod val="40000"/>
                        <a:lumOff val="60000"/>
                      </a:schemeClr>
                    </a:solidFill>
                  </a:tcPr>
                </a:tc>
              </a:tr>
              <a:tr h="861060">
                <a:tc>
                  <a:txBody>
                    <a:bodyPr/>
                    <a:p>
                      <a:pPr indent="0" algn="ctr" fontAlgn="auto">
                        <a:lnSpc>
                          <a:spcPct val="150000"/>
                        </a:lnSpc>
                        <a:buNone/>
                      </a:pPr>
                      <a:r>
                        <a:rPr lang="en-US" altLang="en-US" sz="1400" b="0">
                          <a:latin typeface="微软雅黑" panose="020B0503020204020204" charset="-122"/>
                          <a:ea typeface="微软雅黑" panose="020B0503020204020204" charset="-122"/>
                        </a:rPr>
                        <a:t>1</a:t>
                      </a:r>
                      <a:endParaRPr lang="en-US" altLang="en-US" sz="1400" b="0">
                        <a:latin typeface="微软雅黑" panose="020B0503020204020204" charset="-122"/>
                        <a:ea typeface="微软雅黑" panose="020B0503020204020204" charset="-122"/>
                      </a:endParaRPr>
                    </a:p>
                  </a:txBody>
                  <a:tcPr marL="12700" marR="12700" marT="12700" vert="horz" anchor="ctr" anchorCtr="0"/>
                </a:tc>
                <a:tc>
                  <a:txBody>
                    <a:bodyPr/>
                    <a:p>
                      <a:pPr indent="0" fontAlgn="auto">
                        <a:lnSpc>
                          <a:spcPct val="150000"/>
                        </a:lnSpc>
                        <a:buNone/>
                      </a:pPr>
                      <a:r>
                        <a:rPr lang="en-US" altLang="zh-CN" sz="1400" b="1">
                          <a:solidFill>
                            <a:schemeClr val="tx1"/>
                          </a:solidFill>
                          <a:latin typeface="微软雅黑" panose="020B0503020204020204" charset="-122"/>
                          <a:ea typeface="微软雅黑" panose="020B0503020204020204" charset="-122"/>
                          <a:cs typeface="微软雅黑" panose="020B0503020204020204" charset="-122"/>
                          <a:sym typeface="+mn-ea"/>
                        </a:rPr>
                        <a:t>Dravet</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综合征诊断与治疗的中国专家共识（</a:t>
                      </a:r>
                      <a:r>
                        <a:rPr lang="en-US" altLang="zh-CN" sz="1400" b="1">
                          <a:solidFill>
                            <a:schemeClr val="tx1"/>
                          </a:solidFill>
                          <a:latin typeface="微软雅黑" panose="020B0503020204020204" charset="-122"/>
                          <a:ea typeface="微软雅黑" panose="020B0503020204020204" charset="-122"/>
                          <a:cs typeface="微软雅黑" panose="020B0503020204020204" charset="-122"/>
                          <a:sym typeface="+mn-ea"/>
                        </a:rPr>
                        <a:t>2023</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12700" marR="12700" marT="12700" vert="horz" anchor="ctr" anchorCtr="0"/>
                </a:tc>
                <a:tc>
                  <a:txBody>
                    <a:bodyPr/>
                    <a:p>
                      <a:pPr algn="l">
                        <a:lnSpc>
                          <a:spcPct val="110000"/>
                        </a:lnSpc>
                        <a:buNone/>
                      </a:pPr>
                      <a:r>
                        <a:rPr lang="zh-CN" altLang="en-US" sz="1400" b="1">
                          <a:solidFill>
                            <a:srgbClr val="C00000"/>
                          </a:solidFill>
                          <a:latin typeface="微软雅黑" panose="020B0503020204020204" charset="-122"/>
                          <a:ea typeface="微软雅黑" panose="020B0503020204020204" charset="-122"/>
                          <a:cs typeface="微软雅黑" panose="020B0503020204020204" charset="-122"/>
                          <a:sym typeface="+mn-ea"/>
                        </a:rPr>
                        <a:t>司替戊醇</a:t>
                      </a:r>
                      <a:r>
                        <a:rPr lang="zh-CN" altLang="en-US" sz="1400">
                          <a:latin typeface="微软雅黑" panose="020B0503020204020204" charset="-122"/>
                          <a:ea typeface="微软雅黑" panose="020B0503020204020204" charset="-122"/>
                          <a:cs typeface="微软雅黑" panose="020B0503020204020204" charset="-122"/>
                          <a:sym typeface="+mn-ea"/>
                        </a:rPr>
                        <a:t>可作为</a:t>
                      </a:r>
                      <a:r>
                        <a:rPr lang="zh-CN" sz="1400">
                          <a:latin typeface="微软雅黑" panose="020B0503020204020204" charset="-122"/>
                          <a:ea typeface="微软雅黑" panose="020B0503020204020204" charset="-122"/>
                          <a:cs typeface="微软雅黑" panose="020B0503020204020204" charset="-122"/>
                          <a:sym typeface="+mn-ea"/>
                        </a:rPr>
                        <a:t>Dravet 综合征</a:t>
                      </a:r>
                      <a:r>
                        <a:rPr lang="zh-CN" altLang="en-US" sz="1400">
                          <a:latin typeface="微软雅黑" panose="020B0503020204020204" charset="-122"/>
                          <a:ea typeface="微软雅黑" panose="020B0503020204020204" charset="-122"/>
                          <a:cs typeface="微软雅黑" panose="020B0503020204020204" charset="-122"/>
                          <a:sym typeface="+mn-ea"/>
                        </a:rPr>
                        <a:t>的一线添加治疗（Ⅰ级证据，A 级推荐）</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12700" marR="12700" marT="12700" vert="horz" anchor="ctr" anchorCtr="0"/>
                </a:tc>
              </a:tr>
              <a:tr h="385445">
                <a:tc>
                  <a:txBody>
                    <a:bodyPr/>
                    <a:p>
                      <a:pPr indent="0" algn="ctr" fontAlgn="auto">
                        <a:lnSpc>
                          <a:spcPct val="150000"/>
                        </a:lnSpc>
                        <a:buNone/>
                      </a:pPr>
                      <a:r>
                        <a:rPr lang="en-US" altLang="en-US" sz="1400" b="0">
                          <a:latin typeface="微软雅黑" panose="020B0503020204020204" charset="-122"/>
                          <a:ea typeface="微软雅黑" panose="020B0503020204020204" charset="-122"/>
                        </a:rPr>
                        <a:t>2</a:t>
                      </a:r>
                      <a:endParaRPr lang="en-US" altLang="en-US" sz="1400" b="0">
                        <a:latin typeface="微软雅黑" panose="020B0503020204020204" charset="-122"/>
                        <a:ea typeface="微软雅黑" panose="020B0503020204020204" charset="-122"/>
                      </a:endParaRPr>
                    </a:p>
                  </a:txBody>
                  <a:tcPr marL="12700" marR="12700" marT="12700" vert="horz" anchor="ctr" anchorCtr="0"/>
                </a:tc>
                <a:tc>
                  <a:txBody>
                    <a:bodyPr/>
                    <a:p>
                      <a:pPr indent="0" fontAlgn="auto">
                        <a:lnSpc>
                          <a:spcPct val="150000"/>
                        </a:lnSpc>
                        <a:buNone/>
                      </a:pPr>
                      <a:r>
                        <a:rPr lang="zh-CN" sz="1400">
                          <a:latin typeface="微软雅黑" panose="020B0503020204020204" charset="-122"/>
                          <a:ea typeface="微软雅黑" panose="020B0503020204020204" charset="-122"/>
                          <a:cs typeface="微软雅黑" panose="020B0503020204020204" charset="-122"/>
                          <a:sym typeface="+mn-ea"/>
                        </a:rPr>
                        <a:t>《中国癫痫诊疗指南》——癫痫病分册（2023）</a:t>
                      </a:r>
                      <a:endParaRPr lang="en-US" altLang="en-US" sz="10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c>
                  <a:txBody>
                    <a:bodyPr/>
                    <a:p>
                      <a:pPr indent="0" fontAlgn="auto">
                        <a:lnSpc>
                          <a:spcPct val="150000"/>
                        </a:lnSpc>
                        <a:buNone/>
                      </a:pPr>
                      <a:r>
                        <a:rPr lang="zh-CN" altLang="en-US" sz="1400" b="1">
                          <a:solidFill>
                            <a:srgbClr val="C00000"/>
                          </a:solidFill>
                          <a:latin typeface="微软雅黑" panose="020B0503020204020204" charset="-122"/>
                          <a:ea typeface="微软雅黑" panose="020B0503020204020204" charset="-122"/>
                          <a:cs typeface="微软雅黑" panose="020B0503020204020204" charset="-122"/>
                          <a:sym typeface="+mn-ea"/>
                        </a:rPr>
                        <a:t>司替戊醇</a:t>
                      </a:r>
                      <a:r>
                        <a:rPr lang="zh-CN" altLang="en-US" sz="1400">
                          <a:latin typeface="微软雅黑" panose="020B0503020204020204" charset="-122"/>
                          <a:ea typeface="微软雅黑" panose="020B0503020204020204" charset="-122"/>
                          <a:cs typeface="微软雅黑" panose="020B0503020204020204" charset="-122"/>
                          <a:sym typeface="+mn-ea"/>
                        </a:rPr>
                        <a:t>可作为</a:t>
                      </a:r>
                      <a:r>
                        <a:rPr lang="zh-CN" sz="1400">
                          <a:latin typeface="微软雅黑" panose="020B0503020204020204" charset="-122"/>
                          <a:ea typeface="微软雅黑" panose="020B0503020204020204" charset="-122"/>
                          <a:cs typeface="微软雅黑" panose="020B0503020204020204" charset="-122"/>
                          <a:sym typeface="+mn-ea"/>
                        </a:rPr>
                        <a:t>Dravet 综合征</a:t>
                      </a:r>
                      <a:r>
                        <a:rPr lang="zh-CN" altLang="en-US" sz="1400">
                          <a:latin typeface="微软雅黑" panose="020B0503020204020204" charset="-122"/>
                          <a:ea typeface="微软雅黑" panose="020B0503020204020204" charset="-122"/>
                          <a:cs typeface="微软雅黑" panose="020B0503020204020204" charset="-122"/>
                          <a:sym typeface="+mn-ea"/>
                        </a:rPr>
                        <a:t>的一线添加药物</a:t>
                      </a:r>
                      <a:endParaRPr lang="zh-CN" altLang="en-US" sz="1400" b="1">
                        <a:latin typeface="微软雅黑" panose="020B0503020204020204" charset="-122"/>
                        <a:ea typeface="微软雅黑" panose="020B0503020204020204" charset="-122"/>
                      </a:endParaRPr>
                    </a:p>
                  </a:txBody>
                  <a:tcPr marL="12700" marR="12700" marT="12700" vert="horz" anchor="ctr" anchorCtr="0"/>
                </a:tc>
              </a:tr>
              <a:tr h="607060">
                <a:tc>
                  <a:txBody>
                    <a:bodyPr/>
                    <a:p>
                      <a:pPr indent="0" algn="ctr" fontAlgn="auto">
                        <a:lnSpc>
                          <a:spcPct val="150000"/>
                        </a:lnSpc>
                        <a:buNone/>
                      </a:pPr>
                      <a:r>
                        <a:rPr lang="en-US" altLang="en-US" sz="1400" b="0">
                          <a:latin typeface="微软雅黑" panose="020B0503020204020204" charset="-122"/>
                          <a:ea typeface="微软雅黑" panose="020B0503020204020204" charset="-122"/>
                        </a:rPr>
                        <a:t>3</a:t>
                      </a:r>
                      <a:endParaRPr lang="en-US" altLang="en-US" sz="1400" b="0">
                        <a:latin typeface="微软雅黑" panose="020B0503020204020204" charset="-122"/>
                        <a:ea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cs typeface="微软雅黑" panose="020B0503020204020204" charset="-122"/>
                        </a:rPr>
                        <a:t>2022年：关于 Dravet 综合征诊断和管理的国际共识</a:t>
                      </a:r>
                      <a:endParaRPr lang="zh-CN" sz="1400" b="0">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en-US" sz="1000" b="0">
                          <a:latin typeface="微软雅黑" panose="020B0503020204020204" charset="-122"/>
                          <a:ea typeface="微软雅黑" panose="020B0503020204020204" charset="-122"/>
                          <a:cs typeface="微软雅黑" panose="020B0503020204020204" charset="-122"/>
                        </a:rPr>
                        <a:t>International consensus on diagnosis and management of Dravet syndrome</a:t>
                      </a:r>
                      <a:endParaRPr lang="en-US" altLang="en-US" sz="10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rPr>
                        <a:t>氯巴占、芬氟拉明或</a:t>
                      </a:r>
                      <a:r>
                        <a:rPr lang="zh-CN" sz="1600" b="1">
                          <a:latin typeface="微软雅黑" panose="020B0503020204020204" charset="-122"/>
                          <a:ea typeface="微软雅黑" panose="020B0503020204020204" charset="-122"/>
                        </a:rPr>
                        <a:t>司替戊醇</a:t>
                      </a:r>
                      <a:r>
                        <a:rPr lang="zh-CN" sz="1400" b="1">
                          <a:latin typeface="微软雅黑" panose="020B0503020204020204" charset="-122"/>
                          <a:ea typeface="微软雅黑" panose="020B0503020204020204" charset="-122"/>
                        </a:rPr>
                        <a:t>可作为一线或二线用药。</a:t>
                      </a:r>
                      <a:endParaRPr lang="zh-CN" altLang="en-US" sz="1400" b="1">
                        <a:latin typeface="微软雅黑" panose="020B0503020204020204" charset="-122"/>
                        <a:ea typeface="微软雅黑" panose="020B0503020204020204" charset="-122"/>
                      </a:endParaRPr>
                    </a:p>
                  </a:txBody>
                  <a:tcPr marL="12700" marR="12700" marT="12700" vert="horz" anchor="ctr" anchorCtr="0"/>
                </a:tc>
              </a:tr>
              <a:tr h="927100">
                <a:tc>
                  <a:txBody>
                    <a:bodyPr/>
                    <a:p>
                      <a:pPr indent="0" algn="ctr" fontAlgn="auto">
                        <a:lnSpc>
                          <a:spcPct val="150000"/>
                        </a:lnSpc>
                        <a:buNone/>
                      </a:pPr>
                      <a:r>
                        <a:rPr lang="en-US" altLang="en-US" sz="1400" b="0">
                          <a:latin typeface="微软雅黑" panose="020B0503020204020204" charset="-122"/>
                          <a:ea typeface="微软雅黑" panose="020B0503020204020204" charset="-122"/>
                        </a:rPr>
                        <a:t>4</a:t>
                      </a:r>
                      <a:endParaRPr lang="en-US" altLang="en-US" sz="1400" b="0">
                        <a:latin typeface="微软雅黑" panose="020B0503020204020204" charset="-122"/>
                        <a:ea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cs typeface="微软雅黑" panose="020B0503020204020204" charset="-122"/>
                        </a:rPr>
                        <a:t>2021年SIGN英国国家指南：儿童和青少年癫痫的调查和管理</a:t>
                      </a:r>
                      <a:endParaRPr lang="zh-CN" sz="1400" b="0">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en-US" sz="1400" b="0">
                          <a:latin typeface="微软雅黑" panose="020B0503020204020204" charset="-122"/>
                          <a:ea typeface="微软雅黑" panose="020B0503020204020204" charset="-122"/>
                          <a:cs typeface="微软雅黑" panose="020B0503020204020204" charset="-122"/>
                        </a:rPr>
                        <a:t>SIGN159</a:t>
                      </a:r>
                      <a:endParaRPr lang="en-US" sz="1400" b="0">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en-US" sz="1000" b="0">
                          <a:latin typeface="微软雅黑" panose="020B0503020204020204" charset="-122"/>
                          <a:ea typeface="微软雅黑" panose="020B0503020204020204" charset="-122"/>
                          <a:cs typeface="微软雅黑" panose="020B0503020204020204" charset="-122"/>
                        </a:rPr>
                        <a:t>Epilepsies in children and young people: investigative procedures and management</a:t>
                      </a:r>
                      <a:endParaRPr lang="en-US" altLang="en-US" sz="10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c>
                  <a:txBody>
                    <a:bodyPr/>
                    <a:p>
                      <a:pPr indent="0" fontAlgn="auto">
                        <a:lnSpc>
                          <a:spcPct val="150000"/>
                        </a:lnSpc>
                        <a:buNone/>
                      </a:pPr>
                      <a:r>
                        <a:rPr lang="zh-CN" sz="1600" b="1">
                          <a:latin typeface="微软雅黑" panose="020B0503020204020204" charset="-122"/>
                          <a:ea typeface="微软雅黑" panose="020B0503020204020204" charset="-122"/>
                          <a:cs typeface="微软雅黑" panose="020B0503020204020204" charset="-122"/>
                        </a:rPr>
                        <a:t>司替戊醇</a:t>
                      </a:r>
                      <a:r>
                        <a:rPr lang="zh-CN" sz="1400" b="0">
                          <a:latin typeface="微软雅黑" panose="020B0503020204020204" charset="-122"/>
                          <a:ea typeface="微软雅黑" panose="020B0503020204020204" charset="-122"/>
                          <a:cs typeface="微软雅黑" panose="020B0503020204020204" charset="-122"/>
                        </a:rPr>
                        <a:t>或氯巴占可被认为是一种辅助治疗儿童（3岁及以上）的Dravet综合征，其癫痫发作被丙戊酸钠控制不良。</a:t>
                      </a:r>
                      <a:endParaRPr lang="zh-CN" altLang="en-US" sz="14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r>
              <a:tr h="957580">
                <a:tc>
                  <a:txBody>
                    <a:bodyPr/>
                    <a:p>
                      <a:pPr indent="0" algn="ctr" fontAlgn="auto">
                        <a:lnSpc>
                          <a:spcPct val="150000"/>
                        </a:lnSpc>
                        <a:buNone/>
                      </a:pPr>
                      <a:r>
                        <a:rPr lang="en-US" altLang="en-US" sz="1400" b="0">
                          <a:latin typeface="微软雅黑" panose="020B0503020204020204" charset="-122"/>
                          <a:ea typeface="微软雅黑" panose="020B0503020204020204" charset="-122"/>
                        </a:rPr>
                        <a:t>5</a:t>
                      </a:r>
                      <a:endParaRPr lang="en-US" altLang="en-US" sz="1400" b="0">
                        <a:latin typeface="微软雅黑" panose="020B0503020204020204" charset="-122"/>
                        <a:ea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cs typeface="微软雅黑" panose="020B0503020204020204" charset="-122"/>
                        </a:rPr>
                        <a:t>2019年：欧洲共识Dravet综合征：长期癫痫发作的治疗方案和管理</a:t>
                      </a:r>
                      <a:endParaRPr lang="zh-CN" sz="1400" b="0">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en-US" sz="1000" b="0">
                          <a:latin typeface="微软雅黑" panose="020B0503020204020204" charset="-122"/>
                          <a:ea typeface="微软雅黑" panose="020B0503020204020204" charset="-122"/>
                          <a:cs typeface="微软雅黑" panose="020B0503020204020204" charset="-122"/>
                        </a:rPr>
                        <a:t>Dravet syndrome: Treatment options and management of prolonged seizures</a:t>
                      </a:r>
                      <a:endParaRPr lang="en-US" altLang="en-US" sz="10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cs typeface="微软雅黑" panose="020B0503020204020204" charset="-122"/>
                        </a:rPr>
                        <a:t>一线：丙戊酸</a:t>
                      </a:r>
                      <a:endParaRPr lang="zh-CN" sz="1400" b="0">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zh-CN" sz="1400" b="0">
                          <a:latin typeface="微软雅黑" panose="020B0503020204020204" charset="-122"/>
                          <a:ea typeface="微软雅黑" panose="020B0503020204020204" charset="-122"/>
                          <a:cs typeface="微软雅黑" panose="020B0503020204020204" charset="-122"/>
                        </a:rPr>
                        <a:t>二线：丙戊酸+</a:t>
                      </a:r>
                      <a:r>
                        <a:rPr lang="zh-CN" sz="1600" b="1">
                          <a:latin typeface="微软雅黑" panose="020B0503020204020204" charset="-122"/>
                          <a:ea typeface="微软雅黑" panose="020B0503020204020204" charset="-122"/>
                          <a:cs typeface="微软雅黑" panose="020B0503020204020204" charset="-122"/>
                        </a:rPr>
                        <a:t>司替戊醇</a:t>
                      </a:r>
                      <a:r>
                        <a:rPr lang="zh-CN" sz="1400" b="0">
                          <a:latin typeface="微软雅黑" panose="020B0503020204020204" charset="-122"/>
                          <a:ea typeface="微软雅黑" panose="020B0503020204020204" charset="-122"/>
                          <a:cs typeface="微软雅黑" panose="020B0503020204020204" charset="-122"/>
                        </a:rPr>
                        <a:t>+/-氯巴占或添加大麻二酚或芬氟拉明</a:t>
                      </a:r>
                      <a:endParaRPr lang="zh-CN" sz="1400" b="0">
                        <a:latin typeface="微软雅黑" panose="020B0503020204020204" charset="-122"/>
                        <a:ea typeface="微软雅黑" panose="020B0503020204020204" charset="-122"/>
                        <a:cs typeface="微软雅黑" panose="020B0503020204020204" charset="-122"/>
                      </a:endParaRPr>
                    </a:p>
                    <a:p>
                      <a:pPr indent="0">
                        <a:buNone/>
                      </a:pPr>
                      <a:endParaRPr lang="zh-CN" altLang="en-US" sz="14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r>
              <a:tr h="911860">
                <a:tc>
                  <a:txBody>
                    <a:bodyPr/>
                    <a:p>
                      <a:pPr indent="0" algn="ctr" fontAlgn="auto">
                        <a:lnSpc>
                          <a:spcPct val="150000"/>
                        </a:lnSpc>
                        <a:buNone/>
                      </a:pPr>
                      <a:r>
                        <a:rPr lang="en-US" altLang="en-US" sz="1400" b="0">
                          <a:latin typeface="微软雅黑" panose="020B0503020204020204" charset="-122"/>
                          <a:ea typeface="微软雅黑" panose="020B0503020204020204" charset="-122"/>
                        </a:rPr>
                        <a:t>6</a:t>
                      </a:r>
                      <a:endParaRPr lang="en-US" altLang="en-US" sz="1400" b="0">
                        <a:latin typeface="微软雅黑" panose="020B0503020204020204" charset="-122"/>
                        <a:ea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cs typeface="微软雅黑" panose="020B0503020204020204" charset="-122"/>
                        </a:rPr>
                        <a:t>2017年：北美共识建议：优化Dravet综合征的诊断和管理</a:t>
                      </a:r>
                      <a:endParaRPr lang="zh-CN" sz="1400" b="0">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en-US" sz="1000" b="0">
                          <a:latin typeface="微软雅黑" panose="020B0503020204020204" charset="-122"/>
                          <a:ea typeface="微软雅黑" panose="020B0503020204020204" charset="-122"/>
                          <a:cs typeface="微软雅黑" panose="020B0503020204020204" charset="-122"/>
                        </a:rPr>
                        <a:t>Optimizing the Diagnosis and Management of Dravet Syndrome: Recommendations from A North American Consensus Panel</a:t>
                      </a:r>
                      <a:endParaRPr lang="en-US" altLang="en-US" sz="1000" b="0">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tc>
                <a:tc>
                  <a:txBody>
                    <a:bodyPr/>
                    <a:p>
                      <a:pPr indent="0" fontAlgn="auto">
                        <a:lnSpc>
                          <a:spcPct val="150000"/>
                        </a:lnSpc>
                        <a:buNone/>
                      </a:pPr>
                      <a:r>
                        <a:rPr lang="zh-CN" sz="1400" b="0">
                          <a:latin typeface="微软雅黑" panose="020B0503020204020204" charset="-122"/>
                          <a:ea typeface="微软雅黑" panose="020B0503020204020204" charset="-122"/>
                        </a:rPr>
                        <a:t>一线：丙戊酸或氯巴占</a:t>
                      </a:r>
                      <a:endParaRPr lang="zh-CN" sz="1400" b="0">
                        <a:latin typeface="微软雅黑" panose="020B0503020204020204" charset="-122"/>
                        <a:ea typeface="微软雅黑" panose="020B0503020204020204" charset="-122"/>
                      </a:endParaRPr>
                    </a:p>
                    <a:p>
                      <a:pPr indent="0" fontAlgn="auto">
                        <a:lnSpc>
                          <a:spcPct val="150000"/>
                        </a:lnSpc>
                        <a:buNone/>
                      </a:pPr>
                      <a:r>
                        <a:rPr lang="zh-CN" sz="1400" b="0">
                          <a:latin typeface="微软雅黑" panose="020B0503020204020204" charset="-122"/>
                          <a:ea typeface="微软雅黑" panose="020B0503020204020204" charset="-122"/>
                        </a:rPr>
                        <a:t>二线：添加司替戊醇或托吡酯或生酮饮食</a:t>
                      </a:r>
                      <a:endParaRPr lang="zh-CN" sz="1400" b="0">
                        <a:latin typeface="微软雅黑" panose="020B0503020204020204" charset="-122"/>
                        <a:ea typeface="微软雅黑" panose="020B0503020204020204" charset="-122"/>
                      </a:endParaRPr>
                    </a:p>
                    <a:p>
                      <a:pPr indent="0">
                        <a:buNone/>
                      </a:pPr>
                      <a:endParaRPr lang="zh-CN" altLang="en-US" sz="1400" b="0">
                        <a:latin typeface="微软雅黑" panose="020B0503020204020204" charset="-122"/>
                        <a:ea typeface="微软雅黑" panose="020B0503020204020204" charset="-122"/>
                      </a:endParaRPr>
                    </a:p>
                  </a:txBody>
                  <a:tcPr marL="12700" marR="12700" marT="12700" vert="horz" anchor="ctr" anchorCtr="0"/>
                </a:tc>
              </a:tr>
            </a:tbl>
          </a:graphicData>
        </a:graphic>
      </p:graphicFrame>
      <p:grpSp>
        <p:nvGrpSpPr>
          <p:cNvPr id="52" name="组合 51"/>
          <p:cNvGrpSpPr/>
          <p:nvPr/>
        </p:nvGrpSpPr>
        <p:grpSpPr>
          <a:xfrm>
            <a:off x="2637155" y="95250"/>
            <a:ext cx="4158615" cy="686436"/>
            <a:chOff x="1797447" y="1104900"/>
            <a:chExt cx="3298428" cy="529046"/>
          </a:xfrm>
        </p:grpSpPr>
        <p:sp>
          <p:nvSpPr>
            <p:cNvPr id="21" name="矩形: 圆角 20"/>
            <p:cNvSpPr/>
            <p:nvPr/>
          </p:nvSpPr>
          <p:spPr>
            <a:xfrm>
              <a:off x="1803400" y="1104901"/>
              <a:ext cx="3292475" cy="508000"/>
            </a:xfrm>
            <a:prstGeom prst="roundRect">
              <a:avLst>
                <a:gd name="adj" fmla="val 50000"/>
              </a:avLst>
            </a:prstGeom>
            <a:solidFill>
              <a:srgbClr val="013B9E"/>
            </a:solid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dirty="0"/>
            </a:p>
          </p:txBody>
        </p:sp>
        <p:grpSp>
          <p:nvGrpSpPr>
            <p:cNvPr id="11" name="组合 10"/>
            <p:cNvGrpSpPr/>
            <p:nvPr/>
          </p:nvGrpSpPr>
          <p:grpSpPr>
            <a:xfrm>
              <a:off x="1797447" y="1104900"/>
              <a:ext cx="504428" cy="504428"/>
              <a:chOff x="9652001" y="-791134"/>
              <a:chExt cx="635162" cy="635162"/>
            </a:xfrm>
          </p:grpSpPr>
          <p:sp>
            <p:nvSpPr>
              <p:cNvPr id="14" name="椭圆 13"/>
              <p:cNvSpPr/>
              <p:nvPr/>
            </p:nvSpPr>
            <p:spPr>
              <a:xfrm>
                <a:off x="9652001" y="-791134"/>
                <a:ext cx="635162" cy="635162"/>
              </a:xfrm>
              <a:prstGeom prst="ellipse">
                <a:avLst/>
              </a:prstGeom>
              <a:solidFill>
                <a:schemeClr val="bg1"/>
              </a:solidFill>
              <a:ln w="34925">
                <a:solidFill>
                  <a:srgbClr val="013B9E"/>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17" name="iconfont-1054-809963"/>
              <p:cNvSpPr/>
              <p:nvPr/>
            </p:nvSpPr>
            <p:spPr>
              <a:xfrm>
                <a:off x="9803082" y="-700154"/>
                <a:ext cx="346033" cy="357297"/>
              </a:xfrm>
              <a:custGeom>
                <a:avLst/>
                <a:gdLst>
                  <a:gd name="T0" fmla="*/ 10069 w 10816"/>
                  <a:gd name="T1" fmla="*/ 4473 h 11168"/>
                  <a:gd name="T2" fmla="*/ 7095 w 10816"/>
                  <a:gd name="T3" fmla="*/ 4473 h 11168"/>
                  <a:gd name="T4" fmla="*/ 6301 w 10816"/>
                  <a:gd name="T5" fmla="*/ 0 h 11168"/>
                  <a:gd name="T6" fmla="*/ 5585 w 10816"/>
                  <a:gd name="T7" fmla="*/ 761 h 11168"/>
                  <a:gd name="T8" fmla="*/ 3374 w 10816"/>
                  <a:gd name="T9" fmla="*/ 4473 h 11168"/>
                  <a:gd name="T10" fmla="*/ 3374 w 10816"/>
                  <a:gd name="T11" fmla="*/ 10375 h 11168"/>
                  <a:gd name="T12" fmla="*/ 4480 w 10816"/>
                  <a:gd name="T13" fmla="*/ 11168 h 11168"/>
                  <a:gd name="T14" fmla="*/ 8948 w 10816"/>
                  <a:gd name="T15" fmla="*/ 11168 h 11168"/>
                  <a:gd name="T16" fmla="*/ 9711 w 10816"/>
                  <a:gd name="T17" fmla="*/ 10065 h 11168"/>
                  <a:gd name="T18" fmla="*/ 10816 w 10816"/>
                  <a:gd name="T19" fmla="*/ 5188 h 11168"/>
                  <a:gd name="T20" fmla="*/ 10069 w 10816"/>
                  <a:gd name="T21" fmla="*/ 4473 h 11168"/>
                  <a:gd name="T22" fmla="*/ 10069 w 10816"/>
                  <a:gd name="T23" fmla="*/ 4473 h 11168"/>
                  <a:gd name="T24" fmla="*/ 2154 w 10816"/>
                  <a:gd name="T25" fmla="*/ 4475 h 11168"/>
                  <a:gd name="T26" fmla="*/ 373 w 10816"/>
                  <a:gd name="T27" fmla="*/ 4475 h 11168"/>
                  <a:gd name="T28" fmla="*/ 0 w 10816"/>
                  <a:gd name="T29" fmla="*/ 4836 h 11168"/>
                  <a:gd name="T30" fmla="*/ 368 w 10816"/>
                  <a:gd name="T31" fmla="*/ 10789 h 11168"/>
                  <a:gd name="T32" fmla="*/ 747 w 10816"/>
                  <a:gd name="T33" fmla="*/ 11168 h 11168"/>
                  <a:gd name="T34" fmla="*/ 2288 w 10816"/>
                  <a:gd name="T35" fmla="*/ 11168 h 11168"/>
                  <a:gd name="T36" fmla="*/ 2606 w 10816"/>
                  <a:gd name="T37" fmla="*/ 10917 h 11168"/>
                  <a:gd name="T38" fmla="*/ 2606 w 10816"/>
                  <a:gd name="T39" fmla="*/ 4927 h 11168"/>
                  <a:gd name="T40" fmla="*/ 2154 w 10816"/>
                  <a:gd name="T41" fmla="*/ 4475 h 11168"/>
                  <a:gd name="T42" fmla="*/ 2154 w 10816"/>
                  <a:gd name="T43" fmla="*/ 4475 h 1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16" h="11168">
                    <a:moveTo>
                      <a:pt x="10069" y="4473"/>
                    </a:moveTo>
                    <a:lnTo>
                      <a:pt x="7095" y="4473"/>
                    </a:lnTo>
                    <a:cubicBezTo>
                      <a:pt x="8247" y="217"/>
                      <a:pt x="6301" y="0"/>
                      <a:pt x="6301" y="0"/>
                    </a:cubicBezTo>
                    <a:cubicBezTo>
                      <a:pt x="5476" y="0"/>
                      <a:pt x="5647" y="652"/>
                      <a:pt x="5585" y="761"/>
                    </a:cubicBezTo>
                    <a:cubicBezTo>
                      <a:pt x="5585" y="2842"/>
                      <a:pt x="3374" y="4473"/>
                      <a:pt x="3374" y="4473"/>
                    </a:cubicBezTo>
                    <a:lnTo>
                      <a:pt x="3374" y="10375"/>
                    </a:lnTo>
                    <a:cubicBezTo>
                      <a:pt x="3374" y="10958"/>
                      <a:pt x="4168" y="11168"/>
                      <a:pt x="4480" y="11168"/>
                    </a:cubicBezTo>
                    <a:lnTo>
                      <a:pt x="8948" y="11168"/>
                    </a:lnTo>
                    <a:cubicBezTo>
                      <a:pt x="9368" y="11168"/>
                      <a:pt x="9711" y="10065"/>
                      <a:pt x="9711" y="10065"/>
                    </a:cubicBezTo>
                    <a:cubicBezTo>
                      <a:pt x="10816" y="6306"/>
                      <a:pt x="10816" y="5188"/>
                      <a:pt x="10816" y="5188"/>
                    </a:cubicBezTo>
                    <a:cubicBezTo>
                      <a:pt x="10816" y="4411"/>
                      <a:pt x="10069" y="4473"/>
                      <a:pt x="10069" y="4473"/>
                    </a:cubicBezTo>
                    <a:close/>
                    <a:moveTo>
                      <a:pt x="10069" y="4473"/>
                    </a:moveTo>
                    <a:close/>
                    <a:moveTo>
                      <a:pt x="2154" y="4475"/>
                    </a:moveTo>
                    <a:lnTo>
                      <a:pt x="373" y="4475"/>
                    </a:lnTo>
                    <a:cubicBezTo>
                      <a:pt x="5" y="4475"/>
                      <a:pt x="0" y="4836"/>
                      <a:pt x="0" y="4836"/>
                    </a:cubicBezTo>
                    <a:lnTo>
                      <a:pt x="368" y="10789"/>
                    </a:lnTo>
                    <a:cubicBezTo>
                      <a:pt x="368" y="11168"/>
                      <a:pt x="747" y="11168"/>
                      <a:pt x="747" y="11168"/>
                    </a:cubicBezTo>
                    <a:lnTo>
                      <a:pt x="2288" y="11168"/>
                    </a:lnTo>
                    <a:cubicBezTo>
                      <a:pt x="2609" y="11168"/>
                      <a:pt x="2606" y="10917"/>
                      <a:pt x="2606" y="10917"/>
                    </a:cubicBezTo>
                    <a:lnTo>
                      <a:pt x="2606" y="4927"/>
                    </a:lnTo>
                    <a:cubicBezTo>
                      <a:pt x="2606" y="4469"/>
                      <a:pt x="2154" y="4475"/>
                      <a:pt x="2154" y="4475"/>
                    </a:cubicBezTo>
                    <a:close/>
                    <a:moveTo>
                      <a:pt x="2154" y="4475"/>
                    </a:moveTo>
                    <a:close/>
                  </a:path>
                </a:pathLst>
              </a:cu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7" name="矩形: 圆角 6"/>
            <p:cNvSpPr/>
            <p:nvPr/>
          </p:nvSpPr>
          <p:spPr>
            <a:xfrm>
              <a:off x="2302108" y="1274234"/>
              <a:ext cx="2678430" cy="359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charset="-122"/>
                  <a:ea typeface="微软雅黑" panose="020B0503020204020204" charset="-122"/>
                </a:rPr>
                <a:t>国内外指南共识权威推荐</a:t>
              </a:r>
              <a:endParaRPr lang="zh-CN" altLang="en-US" sz="1600" b="1" dirty="0">
                <a:latin typeface="微软雅黑" panose="020B0503020204020204" charset="-122"/>
                <a:ea typeface="微软雅黑" panose="020B0503020204020204" charset="-122"/>
              </a:endParaRPr>
            </a:p>
            <a:p>
              <a:pPr algn="ctr"/>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rPr>
                <a:t>司替戊醇（A 级推荐，Ⅰ级证据）</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rcRect t="15111" b="18110"/>
          <a:stretch>
            <a:fillRect/>
          </a:stretch>
        </p:blipFill>
        <p:spPr>
          <a:xfrm>
            <a:off x="581025" y="514985"/>
            <a:ext cx="10825480" cy="4741545"/>
          </a:xfrm>
          <a:prstGeom prst="rect">
            <a:avLst/>
          </a:prstGeom>
        </p:spPr>
      </p:pic>
      <p:sp>
        <p:nvSpPr>
          <p:cNvPr id="4" name="文本框 3"/>
          <p:cNvSpPr txBox="1"/>
          <p:nvPr/>
        </p:nvSpPr>
        <p:spPr>
          <a:xfrm>
            <a:off x="65405" y="83185"/>
            <a:ext cx="6096000" cy="521970"/>
          </a:xfrm>
          <a:prstGeom prst="rect">
            <a:avLst/>
          </a:prstGeom>
          <a:noFill/>
        </p:spPr>
        <p:txBody>
          <a:bodyPr wrap="square" rtlCol="0" anchor="t">
            <a:spAutoFit/>
          </a:bodyPr>
          <a:p>
            <a:r>
              <a:rPr lang="en-US" sz="2800" b="1" dirty="0">
                <a:latin typeface="微软雅黑" panose="020B0503020204020204" charset="-122"/>
                <a:ea typeface="微软雅黑" panose="020B0503020204020204" charset="-122"/>
                <a:sym typeface="+mn-ea"/>
              </a:rPr>
              <a:t>03 </a:t>
            </a:r>
            <a:r>
              <a:rPr lang="zh-CN" altLang="en-US" sz="2800" b="1" dirty="0">
                <a:latin typeface="微软雅黑" panose="020B0503020204020204" charset="-122"/>
                <a:ea typeface="微软雅黑" panose="020B0503020204020204" charset="-122"/>
                <a:sym typeface="+mn-ea"/>
              </a:rPr>
              <a:t>有效性</a:t>
            </a:r>
            <a:r>
              <a:rPr lang="en-US" altLang="zh-CN" sz="2800" b="1" dirty="0">
                <a:latin typeface="微软雅黑" panose="020B0503020204020204" charset="-122"/>
                <a:ea typeface="微软雅黑" panose="020B0503020204020204" charset="-122"/>
                <a:sym typeface="+mn-ea"/>
              </a:rPr>
              <a:t> 2/</a:t>
            </a:r>
            <a:r>
              <a:rPr lang="en-US" sz="2800" b="1" dirty="0">
                <a:latin typeface="微软雅黑" panose="020B0503020204020204" charset="-122"/>
                <a:ea typeface="微软雅黑" panose="020B0503020204020204" charset="-122"/>
                <a:sym typeface="+mn-ea"/>
              </a:rPr>
              <a:t>3</a:t>
            </a:r>
            <a:endParaRPr lang="en-US" sz="3200" b="1" dirty="0">
              <a:solidFill>
                <a:srgbClr val="FF0000"/>
              </a:solidFill>
              <a:latin typeface="微软雅黑" panose="020B0503020204020204" charset="-122"/>
              <a:ea typeface="微软雅黑" panose="020B0503020204020204" charset="-122"/>
              <a:sym typeface="+mn-ea"/>
            </a:endParaRPr>
          </a:p>
        </p:txBody>
      </p:sp>
      <p:sp>
        <p:nvSpPr>
          <p:cNvPr id="13" name="文本框 12"/>
          <p:cNvSpPr txBox="1"/>
          <p:nvPr>
            <p:custDataLst>
              <p:tags r:id="rId2"/>
            </p:custDataLst>
          </p:nvPr>
        </p:nvSpPr>
        <p:spPr>
          <a:xfrm>
            <a:off x="367139" y="6533262"/>
            <a:ext cx="3370549" cy="254000"/>
          </a:xfrm>
          <a:prstGeom prst="rect">
            <a:avLst/>
          </a:prstGeom>
          <a:noFill/>
        </p:spPr>
        <p:txBody>
          <a:bodyPr wrap="square" rtlCol="0" anchor="t">
            <a:spAutoFit/>
          </a:bodyPr>
          <a:p>
            <a:pPr lvl="0" algn="l">
              <a:buClrTx/>
              <a:buSzTx/>
              <a:buFontTx/>
            </a:pPr>
            <a:r>
              <a:rPr lang="zh-CN" altLang="en-US" sz="1055">
                <a:latin typeface="Times New Roman" panose="02020603050405020304" pitchFamily="18" charset="0"/>
                <a:cs typeface="Times New Roman" panose="02020603050405020304" pitchFamily="18" charset="0"/>
                <a:sym typeface="+mn-ea"/>
              </a:rPr>
              <a:t>Chiron C, et al. Lancet. 2000 Nov 11;356(9242):1638-42. </a:t>
            </a:r>
            <a:endParaRPr lang="zh-CN" altLang="en-US" sz="1055">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7684770" y="5114290"/>
            <a:ext cx="6096000" cy="1501140"/>
          </a:xfrm>
          <a:prstGeom prst="rect">
            <a:avLst/>
          </a:prstGeom>
          <a:noFill/>
        </p:spPr>
        <p:txBody>
          <a:bodyPr wrap="square" rtlCol="0" anchor="t">
            <a:spAutoFit/>
          </a:bodyPr>
          <a:p>
            <a:pPr indent="0" eaLnBrk="0" fontAlgn="base" hangingPunct="0">
              <a:lnSpc>
                <a:spcPts val="3665"/>
              </a:lnSpc>
              <a:spcBef>
                <a:spcPct val="0"/>
              </a:spcBef>
              <a:spcAft>
                <a:spcPct val="0"/>
              </a:spcAft>
              <a:buFont typeface="Arial" panose="020B0604020202020204" pitchFamily="34" charset="0"/>
              <a:buNone/>
              <a:defRPr/>
            </a:pPr>
            <a:r>
              <a:rPr lang="zh-CN" altLang="en-US" sz="1600" b="1" dirty="0">
                <a:sym typeface="+mn-ea"/>
              </a:rPr>
              <a:t>相对于安慰剂组</a:t>
            </a:r>
            <a:r>
              <a:rPr lang="zh-CN" altLang="en-US" sz="2000" b="1" dirty="0">
                <a:solidFill>
                  <a:srgbClr val="FF0000"/>
                </a:solidFill>
                <a:sym typeface="+mn-ea"/>
              </a:rPr>
              <a:t>应答率提高了</a:t>
            </a:r>
            <a:r>
              <a:rPr lang="en-US" altLang="zh-CN" sz="3200" b="1" dirty="0">
                <a:solidFill>
                  <a:srgbClr val="FF0000"/>
                </a:solidFill>
                <a:sym typeface="+mn-ea"/>
              </a:rPr>
              <a:t>66%</a:t>
            </a:r>
            <a:r>
              <a:rPr lang="zh-CN" altLang="en-US" sz="2000" b="1" dirty="0">
                <a:solidFill>
                  <a:srgbClr val="FF0000"/>
                </a:solidFill>
                <a:sym typeface="+mn-ea"/>
              </a:rPr>
              <a:t>，</a:t>
            </a:r>
            <a:endParaRPr lang="zh-CN" altLang="en-US" sz="1400" b="1" dirty="0">
              <a:solidFill>
                <a:srgbClr val="FF0000"/>
              </a:solidFill>
              <a:sym typeface="+mn-ea"/>
            </a:endParaRPr>
          </a:p>
          <a:p>
            <a:pPr indent="0" eaLnBrk="0" fontAlgn="base" hangingPunct="0">
              <a:lnSpc>
                <a:spcPts val="3665"/>
              </a:lnSpc>
              <a:spcBef>
                <a:spcPct val="0"/>
              </a:spcBef>
              <a:spcAft>
                <a:spcPct val="0"/>
              </a:spcAft>
              <a:buFont typeface="Arial" panose="020B0604020202020204" pitchFamily="34" charset="0"/>
              <a:buNone/>
              <a:defRPr/>
            </a:pPr>
            <a:r>
              <a:rPr lang="zh-CN" altLang="en-US" sz="2000" b="1" dirty="0">
                <a:solidFill>
                  <a:srgbClr val="FF0000"/>
                </a:solidFill>
                <a:sym typeface="+mn-ea"/>
              </a:rPr>
              <a:t>每月平均癫痫发作次数降低</a:t>
            </a:r>
            <a:r>
              <a:rPr lang="en-US" altLang="zh-CN" sz="3200" b="1" dirty="0">
                <a:solidFill>
                  <a:srgbClr val="FF0000"/>
                </a:solidFill>
                <a:sym typeface="+mn-ea"/>
              </a:rPr>
              <a:t>9</a:t>
            </a:r>
            <a:r>
              <a:rPr lang="zh-CN" altLang="en-US" sz="2800" b="1" dirty="0">
                <a:solidFill>
                  <a:srgbClr val="FF0000"/>
                </a:solidFill>
                <a:sym typeface="+mn-ea"/>
              </a:rPr>
              <a:t>次</a:t>
            </a:r>
            <a:r>
              <a:rPr lang="zh-CN" altLang="en-US" b="1" dirty="0">
                <a:solidFill>
                  <a:srgbClr val="FF0000"/>
                </a:solidFill>
                <a:sym typeface="+mn-ea"/>
              </a:rPr>
              <a:t>，</a:t>
            </a:r>
            <a:endParaRPr lang="zh-CN" altLang="en-US" sz="2800" b="1" dirty="0">
              <a:solidFill>
                <a:srgbClr val="FF0000"/>
              </a:solidFill>
              <a:sym typeface="+mn-ea"/>
            </a:endParaRPr>
          </a:p>
          <a:p>
            <a:pPr indent="0" eaLnBrk="0" fontAlgn="base" hangingPunct="0">
              <a:lnSpc>
                <a:spcPts val="3665"/>
              </a:lnSpc>
              <a:spcBef>
                <a:spcPct val="0"/>
              </a:spcBef>
              <a:spcAft>
                <a:spcPct val="0"/>
              </a:spcAft>
              <a:buFont typeface="Arial" panose="020B0604020202020204" pitchFamily="34" charset="0"/>
              <a:buNone/>
              <a:defRPr/>
            </a:pPr>
            <a:r>
              <a:rPr lang="zh-CN" altLang="en-US" sz="2000" b="1" dirty="0">
                <a:solidFill>
                  <a:srgbClr val="FF0000"/>
                </a:solidFill>
                <a:sym typeface="+mn-ea"/>
              </a:rPr>
              <a:t>癫痫无发作率提高了</a:t>
            </a:r>
            <a:r>
              <a:rPr lang="en-US" altLang="zh-CN" sz="2800" b="1" dirty="0">
                <a:solidFill>
                  <a:srgbClr val="FF0000"/>
                </a:solidFill>
                <a:sym typeface="+mn-ea"/>
              </a:rPr>
              <a:t>43%</a:t>
            </a:r>
            <a:r>
              <a:rPr lang="zh-CN" altLang="en-US" sz="2000" b="1" dirty="0">
                <a:solidFill>
                  <a:srgbClr val="FF0000"/>
                </a:solidFill>
                <a:sym typeface="+mn-ea"/>
              </a:rPr>
              <a:t>。</a:t>
            </a:r>
            <a:endParaRPr lang="en-US" altLang="zh-CN" sz="2000" b="1" dirty="0">
              <a:solidFill>
                <a:srgbClr val="FF0000"/>
              </a:solidFill>
              <a:sym typeface="+mn-ea"/>
            </a:endParaRPr>
          </a:p>
        </p:txBody>
      </p:sp>
      <p:pic>
        <p:nvPicPr>
          <p:cNvPr id="2" name="图片 1"/>
          <p:cNvPicPr>
            <a:picLocks noChangeAspect="1"/>
          </p:cNvPicPr>
          <p:nvPr/>
        </p:nvPicPr>
        <p:blipFill>
          <a:blip r:embed="rId3"/>
          <a:stretch>
            <a:fillRect/>
          </a:stretch>
        </p:blipFill>
        <p:spPr>
          <a:xfrm rot="9660000">
            <a:off x="1736725" y="3187700"/>
            <a:ext cx="789940" cy="906780"/>
          </a:xfrm>
          <a:prstGeom prst="rect">
            <a:avLst/>
          </a:prstGeom>
        </p:spPr>
      </p:pic>
      <p:pic>
        <p:nvPicPr>
          <p:cNvPr id="6" name="图片 5"/>
          <p:cNvPicPr>
            <a:picLocks noChangeAspect="1"/>
          </p:cNvPicPr>
          <p:nvPr/>
        </p:nvPicPr>
        <p:blipFill>
          <a:blip r:embed="rId3"/>
          <a:stretch>
            <a:fillRect/>
          </a:stretch>
        </p:blipFill>
        <p:spPr>
          <a:xfrm rot="9000000">
            <a:off x="3717290" y="3314700"/>
            <a:ext cx="789940" cy="906780"/>
          </a:xfrm>
          <a:prstGeom prst="rect">
            <a:avLst/>
          </a:prstGeom>
        </p:spPr>
      </p:pic>
      <p:sp>
        <p:nvSpPr>
          <p:cNvPr id="7" name="文本框 6"/>
          <p:cNvSpPr txBox="1"/>
          <p:nvPr/>
        </p:nvSpPr>
        <p:spPr>
          <a:xfrm>
            <a:off x="2320290" y="3260725"/>
            <a:ext cx="935990" cy="583565"/>
          </a:xfrm>
          <a:prstGeom prst="rect">
            <a:avLst/>
          </a:prstGeom>
          <a:noFill/>
        </p:spPr>
        <p:txBody>
          <a:bodyPr wrap="square" rtlCol="0">
            <a:spAutoFit/>
          </a:bodyPr>
          <a:p>
            <a:r>
              <a:rPr lang="zh-CN" altLang="en-US" sz="1400" b="1">
                <a:solidFill>
                  <a:schemeClr val="accent1"/>
                </a:solidFill>
                <a:sym typeface="+mn-ea"/>
              </a:rPr>
              <a:t>应答率提高</a:t>
            </a:r>
            <a:r>
              <a:rPr lang="en-US" altLang="zh-CN" b="1">
                <a:solidFill>
                  <a:schemeClr val="accent1"/>
                </a:solidFill>
              </a:rPr>
              <a:t>66%</a:t>
            </a:r>
            <a:endParaRPr lang="en-US" altLang="zh-CN" b="1">
              <a:solidFill>
                <a:schemeClr val="accent1"/>
              </a:solidFill>
            </a:endParaRPr>
          </a:p>
        </p:txBody>
      </p:sp>
      <p:sp>
        <p:nvSpPr>
          <p:cNvPr id="8" name="文本框 7"/>
          <p:cNvSpPr txBox="1"/>
          <p:nvPr/>
        </p:nvSpPr>
        <p:spPr>
          <a:xfrm>
            <a:off x="4131945" y="3277235"/>
            <a:ext cx="1018540" cy="583565"/>
          </a:xfrm>
          <a:prstGeom prst="rect">
            <a:avLst/>
          </a:prstGeom>
          <a:noFill/>
        </p:spPr>
        <p:txBody>
          <a:bodyPr wrap="square" rtlCol="0">
            <a:spAutoFit/>
          </a:bodyPr>
          <a:p>
            <a:r>
              <a:rPr lang="zh-CN" altLang="en-US" sz="1400" b="1">
                <a:solidFill>
                  <a:schemeClr val="accent1"/>
                </a:solidFill>
              </a:rPr>
              <a:t>无发作率提高</a:t>
            </a:r>
            <a:r>
              <a:rPr lang="en-US" altLang="zh-CN" b="1">
                <a:solidFill>
                  <a:schemeClr val="accent1"/>
                </a:solidFill>
              </a:rPr>
              <a:t>43%</a:t>
            </a:r>
            <a:endParaRPr lang="en-US" altLang="zh-CN" b="1">
              <a:solidFill>
                <a:schemeClr val="accent1"/>
              </a:solidFill>
            </a:endParaRPr>
          </a:p>
        </p:txBody>
      </p:sp>
      <p:pic>
        <p:nvPicPr>
          <p:cNvPr id="9" name="图片 8"/>
          <p:cNvPicPr>
            <a:picLocks noChangeAspect="1"/>
          </p:cNvPicPr>
          <p:nvPr/>
        </p:nvPicPr>
        <p:blipFill>
          <a:blip r:embed="rId3"/>
          <a:stretch>
            <a:fillRect/>
          </a:stretch>
        </p:blipFill>
        <p:spPr>
          <a:xfrm rot="3480000">
            <a:off x="5848985" y="2484120"/>
            <a:ext cx="746125" cy="1137920"/>
          </a:xfrm>
          <a:prstGeom prst="rect">
            <a:avLst/>
          </a:prstGeom>
        </p:spPr>
      </p:pic>
      <p:sp>
        <p:nvSpPr>
          <p:cNvPr id="10" name="文本框 9"/>
          <p:cNvSpPr txBox="1"/>
          <p:nvPr/>
        </p:nvSpPr>
        <p:spPr>
          <a:xfrm>
            <a:off x="5085080" y="2687320"/>
            <a:ext cx="985520" cy="583565"/>
          </a:xfrm>
          <a:prstGeom prst="rect">
            <a:avLst/>
          </a:prstGeom>
          <a:noFill/>
        </p:spPr>
        <p:txBody>
          <a:bodyPr wrap="square" rtlCol="0">
            <a:spAutoFit/>
          </a:bodyPr>
          <a:p>
            <a:r>
              <a:rPr lang="zh-CN" altLang="en-US" sz="1400" b="1">
                <a:solidFill>
                  <a:schemeClr val="accent1"/>
                </a:solidFill>
              </a:rPr>
              <a:t>发作次数</a:t>
            </a:r>
            <a:r>
              <a:rPr lang="zh-CN" altLang="en-US" sz="1600" b="1">
                <a:solidFill>
                  <a:schemeClr val="accent1"/>
                </a:solidFill>
              </a:rPr>
              <a:t>降低</a:t>
            </a:r>
            <a:r>
              <a:rPr lang="en-US" altLang="zh-CN" b="1">
                <a:solidFill>
                  <a:schemeClr val="accent1"/>
                </a:solidFill>
              </a:rPr>
              <a:t>9</a:t>
            </a:r>
            <a:r>
              <a:rPr lang="zh-CN" altLang="en-US" sz="1600" b="1">
                <a:solidFill>
                  <a:schemeClr val="accent1"/>
                </a:solidFill>
              </a:rPr>
              <a:t>次</a:t>
            </a:r>
            <a:endParaRPr lang="zh-CN" altLang="en-US" sz="1600" b="1">
              <a:solidFill>
                <a:schemeClr val="accent1"/>
              </a:solidFill>
            </a:endParaRPr>
          </a:p>
        </p:txBody>
      </p:sp>
      <p:pic>
        <p:nvPicPr>
          <p:cNvPr id="11" name="图片 10"/>
          <p:cNvPicPr>
            <a:picLocks noChangeAspect="1"/>
          </p:cNvPicPr>
          <p:nvPr/>
        </p:nvPicPr>
        <p:blipFill>
          <a:blip r:embed="rId3"/>
          <a:stretch>
            <a:fillRect/>
          </a:stretch>
        </p:blipFill>
        <p:spPr>
          <a:xfrm rot="3480000">
            <a:off x="9260840" y="2730500"/>
            <a:ext cx="896620" cy="1137920"/>
          </a:xfrm>
          <a:prstGeom prst="rect">
            <a:avLst/>
          </a:prstGeom>
        </p:spPr>
      </p:pic>
      <p:sp>
        <p:nvSpPr>
          <p:cNvPr id="12" name="文本框 11"/>
          <p:cNvSpPr txBox="1"/>
          <p:nvPr/>
        </p:nvSpPr>
        <p:spPr>
          <a:xfrm>
            <a:off x="9933940" y="3167380"/>
            <a:ext cx="1191895" cy="553085"/>
          </a:xfrm>
          <a:prstGeom prst="rect">
            <a:avLst/>
          </a:prstGeom>
          <a:noFill/>
        </p:spPr>
        <p:txBody>
          <a:bodyPr wrap="square" rtlCol="0">
            <a:spAutoFit/>
          </a:bodyPr>
          <a:p>
            <a:r>
              <a:rPr lang="zh-CN" altLang="en-US" sz="1400" b="1">
                <a:solidFill>
                  <a:schemeClr val="accent1"/>
                </a:solidFill>
              </a:rPr>
              <a:t>癫痫发作频率降低</a:t>
            </a:r>
            <a:r>
              <a:rPr lang="en-US" altLang="zh-CN" sz="1600" b="1">
                <a:solidFill>
                  <a:schemeClr val="accent1"/>
                </a:solidFill>
              </a:rPr>
              <a:t>76%</a:t>
            </a:r>
            <a:endParaRPr lang="en-US" altLang="zh-CN" sz="1600" b="1">
              <a:solidFill>
                <a:schemeClr val="accent1"/>
              </a:solidFill>
            </a:endParaRPr>
          </a:p>
        </p:txBody>
      </p:sp>
      <p:sp>
        <p:nvSpPr>
          <p:cNvPr id="14" name="文本框 13"/>
          <p:cNvSpPr txBox="1"/>
          <p:nvPr/>
        </p:nvSpPr>
        <p:spPr>
          <a:xfrm>
            <a:off x="182245" y="5256530"/>
            <a:ext cx="6720205" cy="2168525"/>
          </a:xfrm>
          <a:prstGeom prst="rect">
            <a:avLst/>
          </a:prstGeom>
          <a:noFill/>
        </p:spPr>
        <p:txBody>
          <a:bodyPr wrap="square" rtlCol="0" anchor="t">
            <a:spAutoFit/>
          </a:bodyPr>
          <a:p>
            <a:pPr indent="0" fontAlgn="auto">
              <a:lnSpc>
                <a:spcPct val="150000"/>
              </a:lnSpc>
              <a:buFont typeface="Wingdings" panose="05000000000000000000" charset="0"/>
              <a:buNone/>
            </a:pPr>
            <a:r>
              <a:rPr lang="zh-CN">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b="1">
                <a:solidFill>
                  <a:schemeClr val="tx1">
                    <a:lumMod val="95000"/>
                    <a:lumOff val="5000"/>
                  </a:schemeClr>
                </a:solidFill>
                <a:latin typeface="Times New Roman" panose="02020603050405020304" pitchFamily="18" charset="0"/>
                <a:cs typeface="Times New Roman" panose="02020603050405020304" pitchFamily="18" charset="0"/>
                <a:sym typeface="+mn-ea"/>
              </a:rPr>
              <a:t>Lancet》</a:t>
            </a:r>
            <a:r>
              <a:rPr lang="zh-CN" altLang="en-US">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ea"/>
              </a:rPr>
              <a:t>杂志的</a:t>
            </a:r>
            <a:r>
              <a:rPr lang="zh-CN" altLang="en-US" b="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随机、双盲、安慰剂</a:t>
            </a:r>
            <a:r>
              <a:rPr lang="zh-CN" altLang="en-US">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ea"/>
              </a:rPr>
              <a:t>对照研究，结果表明</a:t>
            </a:r>
            <a:r>
              <a:rPr lang="en-US" altLang="zh-CN">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fontAlgn="auto">
              <a:lnSpc>
                <a:spcPct val="150000"/>
              </a:lnSpc>
              <a:buFont typeface="Arial" panose="020B0604020202020204" pitchFamily="34" charset="0"/>
              <a:buChar char="•"/>
            </a:pPr>
            <a:r>
              <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司替戊醇+丙戊酸+氯巴占治疗</a:t>
            </a:r>
            <a:r>
              <a:rPr lang="en-US" altLang="zh-CN">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Dravet</a:t>
            </a:r>
            <a:r>
              <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患儿应答率达71%</a:t>
            </a:r>
            <a:endPar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fontAlgn="auto">
              <a:lnSpc>
                <a:spcPct val="150000"/>
              </a:lnSpc>
              <a:buFont typeface="Arial" panose="020B0604020202020204" pitchFamily="34" charset="0"/>
              <a:buChar char="•"/>
            </a:pP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75%</a:t>
            </a:r>
            <a:r>
              <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的病例在随访期间的</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耐受性良好</a:t>
            </a:r>
            <a:endPar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fontAlgn="auto">
              <a:lnSpc>
                <a:spcPct val="150000"/>
              </a:lnSpc>
              <a:buFont typeface="Wingdings" panose="05000000000000000000" charset="0"/>
              <a:buNone/>
            </a:pPr>
            <a:endParaRPr lang="zh-CN" altLang="en-US" dirty="0">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Font typeface="Wingdings" panose="05000000000000000000" charset="0"/>
              <a:buNone/>
            </a:pP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对角圆角 7"/>
          <p:cNvSpPr/>
          <p:nvPr/>
        </p:nvSpPr>
        <p:spPr>
          <a:xfrm>
            <a:off x="111760" y="3589020"/>
            <a:ext cx="4539615" cy="433070"/>
          </a:xfrm>
          <a:prstGeom prst="round2DiagRect">
            <a:avLst>
              <a:gd name="adj1" fmla="val 50000"/>
              <a:gd name="adj2" fmla="val 0"/>
            </a:avLst>
          </a:prstGeom>
          <a:gradFill flip="none" rotWithShape="1">
            <a:gsLst>
              <a:gs pos="50000">
                <a:schemeClr val="accent1"/>
              </a:gs>
              <a:gs pos="0">
                <a:schemeClr val="accent1">
                  <a:lumMod val="25000"/>
                  <a:lumOff val="75000"/>
                </a:schemeClr>
              </a:gs>
              <a:gs pos="100000">
                <a:schemeClr val="accent1">
                  <a:lumMod val="8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9" name="矩形: 圆角 78"/>
          <p:cNvSpPr/>
          <p:nvPr/>
        </p:nvSpPr>
        <p:spPr>
          <a:xfrm>
            <a:off x="4975860" y="3522980"/>
            <a:ext cx="7127240" cy="3193415"/>
          </a:xfrm>
          <a:prstGeom prst="roundRect">
            <a:avLst>
              <a:gd name="adj" fmla="val 6604"/>
            </a:avLst>
          </a:prstGeom>
          <a:solidFill>
            <a:schemeClr val="bg1"/>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0" y="0"/>
            <a:ext cx="6096000" cy="521970"/>
          </a:xfrm>
          <a:prstGeom prst="rect">
            <a:avLst/>
          </a:prstGeom>
          <a:noFill/>
        </p:spPr>
        <p:txBody>
          <a:bodyPr wrap="square" rtlCol="0" anchor="t">
            <a:spAutoFit/>
          </a:bodyPr>
          <a:p>
            <a:r>
              <a:rPr lang="en-US" sz="2800" b="1" dirty="0">
                <a:latin typeface="微软雅黑" panose="020B0503020204020204" charset="-122"/>
                <a:ea typeface="微软雅黑" panose="020B0503020204020204" charset="-122"/>
                <a:sym typeface="+mn-ea"/>
              </a:rPr>
              <a:t>03 </a:t>
            </a:r>
            <a:r>
              <a:rPr lang="zh-CN" altLang="en-US" sz="2800" b="1" dirty="0">
                <a:latin typeface="微软雅黑" panose="020B0503020204020204" charset="-122"/>
                <a:ea typeface="微软雅黑" panose="020B0503020204020204" charset="-122"/>
                <a:sym typeface="+mn-ea"/>
              </a:rPr>
              <a:t>有效性</a:t>
            </a:r>
            <a:r>
              <a:rPr lang="en-US" altLang="zh-CN" sz="2800" b="1" dirty="0">
                <a:latin typeface="微软雅黑" panose="020B0503020204020204" charset="-122"/>
                <a:ea typeface="微软雅黑" panose="020B0503020204020204" charset="-122"/>
                <a:sym typeface="+mn-ea"/>
              </a:rPr>
              <a:t> 3/</a:t>
            </a:r>
            <a:r>
              <a:rPr lang="en-US" sz="2800" b="1" dirty="0">
                <a:latin typeface="微软雅黑" panose="020B0503020204020204" charset="-122"/>
                <a:ea typeface="微软雅黑" panose="020B0503020204020204" charset="-122"/>
                <a:sym typeface="+mn-ea"/>
              </a:rPr>
              <a:t>3</a:t>
            </a:r>
            <a:endParaRPr lang="en-US" sz="3200" b="1" dirty="0">
              <a:solidFill>
                <a:srgbClr val="FF0000"/>
              </a:solidFill>
              <a:latin typeface="微软雅黑" panose="020B0503020204020204" charset="-122"/>
              <a:ea typeface="微软雅黑" panose="020B0503020204020204" charset="-122"/>
              <a:sym typeface="+mn-ea"/>
            </a:endParaRPr>
          </a:p>
        </p:txBody>
      </p:sp>
      <p:sp>
        <p:nvSpPr>
          <p:cNvPr id="6" name="文本框 5"/>
          <p:cNvSpPr txBox="1"/>
          <p:nvPr/>
        </p:nvSpPr>
        <p:spPr>
          <a:xfrm>
            <a:off x="8301990" y="785495"/>
            <a:ext cx="3745865" cy="1341755"/>
          </a:xfrm>
          <a:prstGeom prst="rect">
            <a:avLst/>
          </a:prstGeom>
          <a:noFill/>
        </p:spPr>
        <p:txBody>
          <a:bodyPr wrap="square" rtlCol="0" anchor="t">
            <a:noAutofit/>
          </a:bodyPr>
          <a:p>
            <a:pPr lvl="0" algn="just" defTabSz="963930">
              <a:lnSpc>
                <a:spcPct val="180000"/>
              </a:lnSpc>
              <a:buClrTx/>
              <a:buSzTx/>
              <a:buFontTx/>
            </a:pPr>
            <a:r>
              <a:rPr lang="en-US" altLang="zh-CN" sz="2000" b="1">
                <a:solidFill>
                  <a:srgbClr val="C00000"/>
                </a:solidFill>
                <a:latin typeface="微软雅黑" panose="020B0503020204020204" charset="-122"/>
                <a:cs typeface="微软雅黑" panose="020B0503020204020204" charset="-122"/>
                <a:sym typeface="+mn-ea"/>
              </a:rPr>
              <a:t>“</a:t>
            </a:r>
            <a:r>
              <a:rPr lang="zh-CN" altLang="en-US" sz="2000" b="1">
                <a:solidFill>
                  <a:srgbClr val="C00000"/>
                </a:solidFill>
                <a:latin typeface="微软雅黑" panose="020B0503020204020204" charset="-122"/>
                <a:cs typeface="微软雅黑" panose="020B0503020204020204" charset="-122"/>
                <a:sym typeface="+mn-ea"/>
              </a:rPr>
              <a:t>司替戊醇</a:t>
            </a:r>
            <a:r>
              <a:rPr lang="en-US" altLang="zh-CN" sz="2000" b="1">
                <a:solidFill>
                  <a:srgbClr val="C00000"/>
                </a:solidFill>
                <a:latin typeface="微软雅黑" panose="020B0503020204020204" charset="-122"/>
                <a:cs typeface="微软雅黑" panose="020B0503020204020204" charset="-122"/>
                <a:sym typeface="+mn-ea"/>
              </a:rPr>
              <a:t>+</a:t>
            </a:r>
            <a:r>
              <a:rPr lang="zh-CN" altLang="en-US" sz="2000" b="1">
                <a:solidFill>
                  <a:srgbClr val="C00000"/>
                </a:solidFill>
                <a:latin typeface="微软雅黑" panose="020B0503020204020204" charset="-122"/>
                <a:cs typeface="微软雅黑" panose="020B0503020204020204" charset="-122"/>
                <a:sym typeface="+mn-ea"/>
              </a:rPr>
              <a:t>丙戊酸</a:t>
            </a:r>
            <a:r>
              <a:rPr lang="en-US" altLang="zh-CN" sz="2000" b="1">
                <a:solidFill>
                  <a:srgbClr val="C00000"/>
                </a:solidFill>
                <a:latin typeface="微软雅黑" panose="020B0503020204020204" charset="-122"/>
                <a:cs typeface="微软雅黑" panose="020B0503020204020204" charset="-122"/>
                <a:sym typeface="+mn-ea"/>
              </a:rPr>
              <a:t>+</a:t>
            </a:r>
            <a:r>
              <a:rPr lang="zh-CN" altLang="en-US" sz="2000" b="1">
                <a:solidFill>
                  <a:srgbClr val="C00000"/>
                </a:solidFill>
                <a:latin typeface="微软雅黑" panose="020B0503020204020204" charset="-122"/>
                <a:cs typeface="微软雅黑" panose="020B0503020204020204" charset="-122"/>
                <a:sym typeface="+mn-ea"/>
              </a:rPr>
              <a:t>氯巴占</a:t>
            </a:r>
            <a:r>
              <a:rPr lang="en-US" altLang="zh-CN" sz="2000" b="1">
                <a:solidFill>
                  <a:srgbClr val="C00000"/>
                </a:solidFill>
                <a:latin typeface="微软雅黑" panose="020B0503020204020204" charset="-122"/>
                <a:cs typeface="微软雅黑" panose="020B0503020204020204" charset="-122"/>
                <a:sym typeface="+mn-ea"/>
              </a:rPr>
              <a:t>”</a:t>
            </a:r>
            <a:r>
              <a:rPr lang="zh-CN" altLang="en-US" sz="2000" b="1">
                <a:solidFill>
                  <a:srgbClr val="C00000"/>
                </a:solidFill>
                <a:latin typeface="微软雅黑" panose="020B0503020204020204" charset="-122"/>
                <a:cs typeface="微软雅黑" panose="020B0503020204020204" charset="-122"/>
                <a:sym typeface="+mn-ea"/>
              </a:rPr>
              <a:t>组合方案为</a:t>
            </a:r>
            <a:r>
              <a:rPr lang="en-US" altLang="zh-CN" sz="2000" b="1" dirty="0">
                <a:solidFill>
                  <a:srgbClr val="E7E6E6">
                    <a:lumMod val="25000"/>
                  </a:srgbClr>
                </a:solidFill>
                <a:effectLst>
                  <a:glow rad="127000">
                    <a:schemeClr val="bg1"/>
                  </a:glow>
                </a:effectLst>
                <a:latin typeface="微软雅黑" panose="020B0503020204020204" charset="-122"/>
                <a:cs typeface="+mn-ea"/>
                <a:sym typeface="+mn-ea"/>
              </a:rPr>
              <a:t>Dravet综合征</a:t>
            </a:r>
            <a:r>
              <a:rPr lang="zh-CN" altLang="en-US" sz="2000" b="1" dirty="0">
                <a:solidFill>
                  <a:srgbClr val="E7E6E6">
                    <a:lumMod val="25000"/>
                  </a:srgbClr>
                </a:solidFill>
                <a:effectLst>
                  <a:glow rad="127000">
                    <a:schemeClr val="bg1"/>
                  </a:glow>
                </a:effectLst>
                <a:latin typeface="微软雅黑" panose="020B0503020204020204" charset="-122"/>
                <a:cs typeface="+mn-ea"/>
                <a:sym typeface="+mn-ea"/>
              </a:rPr>
              <a:t>金标准疗法，为最佳治疗方案，</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应答率最高为</a:t>
            </a: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88.88%</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a:t>
            </a:r>
            <a:endParaRPr lang="zh-CN" altLang="en-US" sz="2000" b="1" dirty="0">
              <a:solidFill>
                <a:srgbClr val="C00000"/>
              </a:solidFill>
              <a:effectLst>
                <a:glow rad="127000">
                  <a:schemeClr val="bg1"/>
                </a:glow>
              </a:effectLst>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111760" y="6385560"/>
            <a:ext cx="5113020" cy="529590"/>
          </a:xfrm>
          <a:prstGeom prst="rect">
            <a:avLst/>
          </a:prstGeom>
          <a:noFill/>
        </p:spPr>
        <p:txBody>
          <a:bodyPr wrap="square" rtlCol="0" anchor="t">
            <a:spAutoFit/>
          </a:bodyPr>
          <a:p>
            <a:r>
              <a:rPr lang="zh-CN" altLang="en-US" sz="950"/>
              <a:t>Dressler A,  et al. Efcacy </a:t>
            </a:r>
            <a:r>
              <a:rPr lang="en-US" altLang="zh-CN" sz="950"/>
              <a:t> </a:t>
            </a:r>
            <a:r>
              <a:rPr lang="zh-CN" altLang="en-US" sz="950"/>
              <a:t>and tolerability of the ketogenic diet in Dravet syndrome: comparison with various standard antiepileptic drug regimen. Epilepsy Res. 2015;109:81–9.</a:t>
            </a:r>
            <a:endParaRPr lang="zh-CN" altLang="en-US" sz="950"/>
          </a:p>
          <a:p>
            <a:endParaRPr lang="zh-CN" altLang="en-US" sz="950"/>
          </a:p>
        </p:txBody>
      </p:sp>
      <p:graphicFrame>
        <p:nvGraphicFramePr>
          <p:cNvPr id="28" name="图表 27" descr="7b0a202020202263686172745265734964223a20223230343736333338220a7d0a"/>
          <p:cNvGraphicFramePr/>
          <p:nvPr/>
        </p:nvGraphicFramePr>
        <p:xfrm>
          <a:off x="231775" y="547370"/>
          <a:ext cx="7889875" cy="2881630"/>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361315" y="2959100"/>
            <a:ext cx="1501140" cy="431800"/>
          </a:xfrm>
          <a:prstGeom prst="rect">
            <a:avLst/>
          </a:prstGeom>
          <a:solidFill>
            <a:schemeClr val="bg1"/>
          </a:solidFill>
        </p:spPr>
        <p:txBody>
          <a:bodyPr wrap="square" rtlCol="0" anchor="t">
            <a:noAutofit/>
          </a:bodyPr>
          <a:p>
            <a:r>
              <a:rPr lang="zh-CN" altLang="en-US" sz="1600" b="1">
                <a:solidFill>
                  <a:srgbClr val="C00000"/>
                </a:solidFill>
                <a:latin typeface="微软雅黑" panose="020B0503020204020204" charset="-122"/>
                <a:cs typeface="微软雅黑" panose="020B0503020204020204" charset="-122"/>
                <a:sym typeface="+mn-ea"/>
              </a:rPr>
              <a:t>司替戊醇</a:t>
            </a:r>
            <a:r>
              <a:rPr lang="en-US" altLang="zh-CN" sz="1600" b="1">
                <a:solidFill>
                  <a:srgbClr val="C00000"/>
                </a:solidFill>
                <a:latin typeface="微软雅黑" panose="020B0503020204020204" charset="-122"/>
                <a:cs typeface="微软雅黑" panose="020B0503020204020204" charset="-122"/>
                <a:sym typeface="+mn-ea"/>
              </a:rPr>
              <a:t>+</a:t>
            </a:r>
            <a:r>
              <a:rPr lang="zh-CN" altLang="en-US" sz="1600" b="1">
                <a:solidFill>
                  <a:srgbClr val="C00000"/>
                </a:solidFill>
                <a:latin typeface="微软雅黑" panose="020B0503020204020204" charset="-122"/>
                <a:cs typeface="微软雅黑" panose="020B0503020204020204" charset="-122"/>
                <a:sym typeface="+mn-ea"/>
              </a:rPr>
              <a:t>丙戊酸</a:t>
            </a:r>
            <a:r>
              <a:rPr lang="en-US" altLang="zh-CN" sz="1600" b="1">
                <a:solidFill>
                  <a:srgbClr val="C00000"/>
                </a:solidFill>
                <a:latin typeface="微软雅黑" panose="020B0503020204020204" charset="-122"/>
                <a:cs typeface="微软雅黑" panose="020B0503020204020204" charset="-122"/>
                <a:sym typeface="+mn-ea"/>
              </a:rPr>
              <a:t>+</a:t>
            </a:r>
            <a:r>
              <a:rPr lang="zh-CN" altLang="en-US" sz="1600" b="1">
                <a:solidFill>
                  <a:srgbClr val="C00000"/>
                </a:solidFill>
                <a:latin typeface="微软雅黑" panose="020B0503020204020204" charset="-122"/>
                <a:cs typeface="微软雅黑" panose="020B0503020204020204" charset="-122"/>
                <a:sym typeface="+mn-ea"/>
              </a:rPr>
              <a:t>氯巴占</a:t>
            </a:r>
            <a:endParaRPr lang="zh-CN" altLang="en-US" sz="1600" b="1">
              <a:solidFill>
                <a:srgbClr val="C00000"/>
              </a:solidFill>
              <a:latin typeface="微软雅黑" panose="020B0503020204020204" charset="-122"/>
              <a:cs typeface="微软雅黑" panose="020B0503020204020204" charset="-122"/>
              <a:sym typeface="+mn-ea"/>
            </a:endParaRPr>
          </a:p>
        </p:txBody>
      </p:sp>
      <p:sp>
        <p:nvSpPr>
          <p:cNvPr id="7" name="矩形: 圆角 78"/>
          <p:cNvSpPr/>
          <p:nvPr/>
        </p:nvSpPr>
        <p:spPr>
          <a:xfrm>
            <a:off x="297815" y="717550"/>
            <a:ext cx="1404620" cy="2805430"/>
          </a:xfrm>
          <a:prstGeom prst="roundRect">
            <a:avLst>
              <a:gd name="adj" fmla="val 6604"/>
            </a:avLst>
          </a:prstGeom>
          <a:noFill/>
          <a:ln w="12700">
            <a:solidFill>
              <a:srgbClr val="C00000"/>
            </a:solidFill>
            <a:prstDash val="lg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649220" y="1318260"/>
            <a:ext cx="6096000" cy="275590"/>
          </a:xfrm>
          <a:prstGeom prst="rect">
            <a:avLst/>
          </a:prstGeom>
          <a:noFill/>
        </p:spPr>
        <p:txBody>
          <a:bodyPr wrap="square" rtlCol="0" anchor="t">
            <a:spAutoFit/>
          </a:bodyPr>
          <a:p>
            <a:pPr algn="ctr"/>
            <a:r>
              <a:rPr lang="en-US" altLang="zh-CN" sz="1200" b="1">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1200" b="1">
                <a:solidFill>
                  <a:schemeClr val="dk1"/>
                </a:solidFill>
                <a:latin typeface="微软雅黑" panose="020B0503020204020204" charset="-122"/>
                <a:ea typeface="微软雅黑" panose="020B0503020204020204" charset="-122"/>
                <a:cs typeface="微软雅黑" panose="020B0503020204020204" charset="-122"/>
                <a:sym typeface="+mn-ea"/>
              </a:rPr>
              <a:t>个月的应答率</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(与基线相比，癫痫发作频率至少降低了50%)</a:t>
            </a:r>
            <a:endPar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65735" y="3576320"/>
            <a:ext cx="4864100" cy="2755900"/>
          </a:xfrm>
          <a:prstGeom prst="rect">
            <a:avLst/>
          </a:prstGeom>
          <a:noFill/>
        </p:spPr>
        <p:txBody>
          <a:bodyPr wrap="square" rtlCol="0" anchor="t">
            <a:noAutofit/>
          </a:bodyPr>
          <a:p>
            <a:pPr indent="0" algn="just" fontAlgn="auto">
              <a:lnSpc>
                <a:spcPct val="150000"/>
              </a:lnSpc>
              <a:buFont typeface="Wingdings" panose="05000000000000000000" charset="0"/>
              <a:buNone/>
            </a:pPr>
            <a:r>
              <a:rPr lang="zh-CN" altLang="en-US" b="1" dirty="0">
                <a:solidFill>
                  <a:schemeClr val="bg1"/>
                </a:solidFill>
                <a:latin typeface="微软雅黑" panose="020B0503020204020204" charset="-122"/>
                <a:ea typeface="微软雅黑" panose="020B0503020204020204" charset="-122"/>
                <a:cs typeface="方正粗黑宋简体" panose="02000000000000000000" charset="-122"/>
                <a:sym typeface="+mn-ea"/>
              </a:rPr>
              <a:t>显著减少</a:t>
            </a:r>
            <a:r>
              <a:rPr b="1">
                <a:solidFill>
                  <a:schemeClr val="bg1"/>
                </a:solidFill>
                <a:latin typeface="微软雅黑" panose="020B0503020204020204" charset="-122"/>
                <a:ea typeface="微软雅黑" panose="020B0503020204020204" charset="-122"/>
                <a:cs typeface="微软雅黑" panose="020B0503020204020204" charset="-122"/>
                <a:sym typeface="+mn-ea"/>
              </a:rPr>
              <a:t>急诊住院率</a:t>
            </a:r>
            <a:r>
              <a:rPr lang="zh-CN" b="1">
                <a:solidFill>
                  <a:schemeClr val="bg1"/>
                </a:solidFill>
                <a:latin typeface="微软雅黑" panose="020B0503020204020204" charset="-122"/>
                <a:ea typeface="微软雅黑" panose="020B0503020204020204" charset="-122"/>
                <a:cs typeface="微软雅黑" panose="020B0503020204020204" charset="-122"/>
                <a:sym typeface="+mn-ea"/>
              </a:rPr>
              <a:t>和</a:t>
            </a:r>
            <a:r>
              <a:rPr lang="zh-CN" altLang="en-US" b="1" dirty="0">
                <a:solidFill>
                  <a:schemeClr val="bg1"/>
                </a:solidFill>
                <a:latin typeface="微软雅黑" panose="020B0503020204020204" charset="-122"/>
                <a:ea typeface="微软雅黑" panose="020B0503020204020204" charset="-122"/>
                <a:cs typeface="方正粗黑宋简体" panose="02000000000000000000" charset="-122"/>
                <a:sym typeface="+mn-ea"/>
              </a:rPr>
              <a:t>癫痫持续状态发生率</a:t>
            </a:r>
            <a:endParaRPr b="1">
              <a:latin typeface="微软雅黑" panose="020B0503020204020204" charset="-122"/>
              <a:ea typeface="微软雅黑" panose="020B0503020204020204" charset="-122"/>
              <a:cs typeface="微软雅黑" panose="020B0503020204020204" charset="-122"/>
              <a:sym typeface="+mn-ea"/>
            </a:endParaRPr>
          </a:p>
          <a:p>
            <a:pPr marL="285750" indent="-285750" algn="just" fontAlgn="auto">
              <a:lnSpc>
                <a:spcPct val="150000"/>
              </a:lnSpc>
              <a:buFont typeface="Wingdings" panose="05000000000000000000" charset="0"/>
              <a:buChar char="Ø"/>
            </a:pPr>
            <a:r>
              <a:rPr sz="1600">
                <a:latin typeface="微软雅黑" panose="020B0503020204020204" charset="-122"/>
                <a:ea typeface="微软雅黑" panose="020B0503020204020204" charset="-122"/>
                <a:cs typeface="微软雅黑" panose="020B0503020204020204" charset="-122"/>
                <a:sym typeface="+mn-ea"/>
              </a:rPr>
              <a:t>通过</a:t>
            </a:r>
            <a:r>
              <a:rPr lang="zh-CN" sz="1600">
                <a:latin typeface="微软雅黑" panose="020B0503020204020204" charset="-122"/>
                <a:ea typeface="微软雅黑" panose="020B0503020204020204" charset="-122"/>
                <a:cs typeface="微软雅黑" panose="020B0503020204020204" charset="-122"/>
                <a:sym typeface="+mn-ea"/>
              </a:rPr>
              <a:t>司替戊醇</a:t>
            </a:r>
            <a:r>
              <a:rPr sz="1600" b="1">
                <a:latin typeface="微软雅黑" panose="020B0503020204020204" charset="-122"/>
                <a:ea typeface="微软雅黑" panose="020B0503020204020204" charset="-122"/>
                <a:cs typeface="微软雅黑" panose="020B0503020204020204" charset="-122"/>
                <a:sym typeface="+mn-ea"/>
              </a:rPr>
              <a:t>长期治疗</a:t>
            </a:r>
            <a:r>
              <a:rPr sz="1600">
                <a:latin typeface="微软雅黑" panose="020B0503020204020204" charset="-122"/>
                <a:ea typeface="微软雅黑" panose="020B0503020204020204" charset="-122"/>
                <a:cs typeface="微软雅黑" panose="020B0503020204020204" charset="-122"/>
                <a:sym typeface="+mn-ea"/>
              </a:rPr>
              <a:t>，急诊住院率从91%分别降至</a:t>
            </a:r>
            <a:r>
              <a:rPr sz="1600" b="1">
                <a:solidFill>
                  <a:srgbClr val="C00000"/>
                </a:solidFill>
                <a:latin typeface="微软雅黑" panose="020B0503020204020204" charset="-122"/>
                <a:ea typeface="微软雅黑" panose="020B0503020204020204" charset="-122"/>
                <a:cs typeface="微软雅黑" panose="020B0503020204020204" charset="-122"/>
                <a:sym typeface="+mn-ea"/>
              </a:rPr>
              <a:t>12%</a:t>
            </a:r>
            <a:r>
              <a:rPr lang="zh-CN" sz="1600">
                <a:latin typeface="微软雅黑" panose="020B0503020204020204" charset="-122"/>
                <a:ea typeface="微软雅黑" panose="020B0503020204020204" charset="-122"/>
                <a:cs typeface="微软雅黑" panose="020B0503020204020204" charset="-122"/>
                <a:sym typeface="+mn-ea"/>
              </a:rPr>
              <a:t>，降低幅度高达</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79%</a:t>
            </a:r>
            <a:r>
              <a:rPr sz="1600">
                <a:latin typeface="微软雅黑" panose="020B0503020204020204" charset="-122"/>
                <a:ea typeface="微软雅黑" panose="020B0503020204020204" charset="-122"/>
                <a:cs typeface="微软雅黑" panose="020B0503020204020204" charset="-122"/>
                <a:sym typeface="+mn-ea"/>
              </a:rPr>
              <a:t>。</a:t>
            </a:r>
            <a:endParaRPr sz="1600">
              <a:latin typeface="微软雅黑" panose="020B0503020204020204" charset="-122"/>
              <a:ea typeface="微软雅黑" panose="020B0503020204020204" charset="-122"/>
              <a:cs typeface="微软雅黑" panose="020B0503020204020204" charset="-122"/>
              <a:sym typeface="+mn-ea"/>
            </a:endParaRPr>
          </a:p>
          <a:p>
            <a:pPr marL="285750" lvl="1" indent="-285750" fontAlgn="auto">
              <a:lnSpc>
                <a:spcPct val="150000"/>
              </a:lnSpc>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司替戊醇</a:t>
            </a:r>
            <a:r>
              <a:rPr lang="zh-CN" altLang="en-US" sz="1600" b="1">
                <a:solidFill>
                  <a:schemeClr val="dk1"/>
                </a:solidFill>
                <a:latin typeface="微软雅黑" panose="020B0503020204020204" charset="-122"/>
                <a:ea typeface="微软雅黑" panose="020B0503020204020204" charset="-122"/>
                <a:cs typeface="微软雅黑" panose="020B0503020204020204" charset="-122"/>
                <a:sym typeface="+mn-ea"/>
              </a:rPr>
              <a:t>长期治疗</a:t>
            </a: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，强直阵挛发作（TCS）5-30min 和＞30min发作频率显著降低（p&lt;0.01）</a:t>
            </a:r>
            <a:endParaRPr lang="zh-CN" altLang="en-US" sz="1600">
              <a:solidFill>
                <a:schemeClr val="dk1"/>
              </a:solidFill>
              <a:latin typeface="微软雅黑" panose="020B0503020204020204" charset="-122"/>
              <a:ea typeface="微软雅黑" panose="020B0503020204020204" charset="-122"/>
              <a:cs typeface="微软雅黑" panose="020B0503020204020204" charset="-122"/>
            </a:endParaRPr>
          </a:p>
          <a:p>
            <a:pPr marL="0" lvl="1" indent="0" fontAlgn="auto">
              <a:lnSpc>
                <a:spcPct val="150000"/>
              </a:lnSpc>
              <a:buFont typeface="Wingdings" panose="05000000000000000000" charset="0"/>
              <a:buNone/>
            </a:pPr>
            <a:r>
              <a:rPr lang="en-US" altLang="zh-CN" sz="160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1600" b="1">
                <a:solidFill>
                  <a:schemeClr val="dk1"/>
                </a:solidFill>
                <a:latin typeface="宋体" panose="02010600030101010101" pitchFamily="2" charset="-122"/>
                <a:ea typeface="宋体" panose="02010600030101010101" pitchFamily="2" charset="-122"/>
                <a:cs typeface="微软雅黑" panose="020B0503020204020204" charset="-122"/>
                <a:sym typeface="+mn-ea"/>
              </a:rPr>
              <a:t>①</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发作频率降低＞50%的患者分别为67%和71%；</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endParaRPr>
          </a:p>
          <a:p>
            <a:pPr marL="0" lvl="1" indent="0" fontAlgn="auto">
              <a:lnSpc>
                <a:spcPct val="150000"/>
              </a:lnSpc>
              <a:buFont typeface="Wingdings" panose="05000000000000000000" charset="0"/>
              <a:buNone/>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1600" b="1">
                <a:solidFill>
                  <a:schemeClr val="tx1"/>
                </a:solidFill>
                <a:latin typeface="宋体" panose="02010600030101010101" pitchFamily="2" charset="-122"/>
                <a:ea typeface="宋体" panose="02010600030101010101" pitchFamily="2" charset="-122"/>
                <a:cs typeface="微软雅黑" panose="020B0503020204020204" charset="-122"/>
                <a:sym typeface="+mn-ea"/>
              </a:rPr>
              <a:t>②</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无发作患者比例分别为62%和67%。</a:t>
            </a:r>
            <a:endPar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图表 3" descr="7b0a202020202263686172745265734964223a202234363639383833220a7d0a"/>
          <p:cNvGraphicFramePr/>
          <p:nvPr/>
        </p:nvGraphicFramePr>
        <p:xfrm>
          <a:off x="5113655" y="3672205"/>
          <a:ext cx="2723515" cy="294957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图片 10" descr="图片1"/>
          <p:cNvPicPr>
            <a:picLocks noChangeAspect="1"/>
          </p:cNvPicPr>
          <p:nvPr/>
        </p:nvPicPr>
        <p:blipFill>
          <a:blip r:embed="rId3"/>
          <a:srcRect r="37570"/>
          <a:stretch>
            <a:fillRect/>
          </a:stretch>
        </p:blipFill>
        <p:spPr>
          <a:xfrm>
            <a:off x="7946390" y="3672205"/>
            <a:ext cx="3920490" cy="2873375"/>
          </a:xfrm>
          <a:prstGeom prst="rect">
            <a:avLst/>
          </a:prstGeom>
        </p:spPr>
      </p:pic>
      <p:pic>
        <p:nvPicPr>
          <p:cNvPr id="12" name="图片 11"/>
          <p:cNvPicPr>
            <a:picLocks noChangeAspect="1"/>
          </p:cNvPicPr>
          <p:nvPr/>
        </p:nvPicPr>
        <p:blipFill>
          <a:blip r:embed="rId4"/>
          <a:stretch>
            <a:fillRect/>
          </a:stretch>
        </p:blipFill>
        <p:spPr>
          <a:xfrm rot="2520000">
            <a:off x="5720715" y="4665980"/>
            <a:ext cx="742950" cy="1137920"/>
          </a:xfrm>
          <a:prstGeom prst="rect">
            <a:avLst/>
          </a:prstGeom>
        </p:spPr>
      </p:pic>
      <p:sp>
        <p:nvSpPr>
          <p:cNvPr id="13" name="文本框 12"/>
          <p:cNvSpPr txBox="1"/>
          <p:nvPr/>
        </p:nvSpPr>
        <p:spPr>
          <a:xfrm>
            <a:off x="5113655" y="4055745"/>
            <a:ext cx="1191895" cy="275590"/>
          </a:xfrm>
          <a:prstGeom prst="rect">
            <a:avLst/>
          </a:prstGeom>
          <a:noFill/>
        </p:spPr>
        <p:txBody>
          <a:bodyPr wrap="square" rtlCol="0">
            <a:spAutoFit/>
          </a:bodyPr>
          <a:p>
            <a:r>
              <a:rPr sz="1200">
                <a:latin typeface="微软雅黑" panose="020B0503020204020204" charset="-122"/>
                <a:ea typeface="微软雅黑" panose="020B0503020204020204" charset="-122"/>
                <a:cs typeface="微软雅黑" panose="020B0503020204020204" charset="-122"/>
                <a:sym typeface="+mn-ea"/>
              </a:rPr>
              <a:t>p＜0.001</a:t>
            </a:r>
            <a:endParaRPr lang="zh-CN" altLang="en-US" sz="1200">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5"/>
            </p:custDataLst>
          </p:nvPr>
        </p:nvSpPr>
        <p:spPr>
          <a:xfrm>
            <a:off x="111760" y="6680200"/>
            <a:ext cx="4059555" cy="245110"/>
          </a:xfrm>
          <a:prstGeom prst="rect">
            <a:avLst/>
          </a:prstGeom>
          <a:noFill/>
        </p:spPr>
        <p:txBody>
          <a:bodyPr wrap="square" rtlCol="0" anchor="t">
            <a:spAutoFit/>
          </a:bodyPr>
          <a:p>
            <a:r>
              <a:rPr lang="zh-CN" altLang="en-US" sz="1000">
                <a:solidFill>
                  <a:schemeClr val="dk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Chiron C, </a:t>
            </a:r>
            <a:r>
              <a:rPr lang="en-US" altLang="zh-CN" sz="1000">
                <a:solidFill>
                  <a:schemeClr val="dk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et al</a:t>
            </a:r>
            <a:r>
              <a:rPr lang="zh-CN" altLang="en-US" sz="1000">
                <a:solidFill>
                  <a:schemeClr val="dk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 Dev Med Child Neurol. 2023 Dec;65(12):1607-1616. </a:t>
            </a:r>
            <a:endParaRPr lang="zh-CN" altLang="en-US" sz="1000">
              <a:solidFill>
                <a:schemeClr val="dk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矩形: 对角圆角 7"/>
          <p:cNvSpPr/>
          <p:nvPr/>
        </p:nvSpPr>
        <p:spPr>
          <a:xfrm>
            <a:off x="2922270" y="32385"/>
            <a:ext cx="8176895" cy="668655"/>
          </a:xfrm>
          <a:prstGeom prst="round2DiagRect">
            <a:avLst>
              <a:gd name="adj1" fmla="val 50000"/>
              <a:gd name="adj2" fmla="val 0"/>
            </a:avLst>
          </a:prstGeom>
          <a:gradFill flip="none" rotWithShape="1">
            <a:gsLst>
              <a:gs pos="50000">
                <a:schemeClr val="accent1"/>
              </a:gs>
              <a:gs pos="0">
                <a:schemeClr val="accent1">
                  <a:lumMod val="25000"/>
                  <a:lumOff val="75000"/>
                </a:schemeClr>
              </a:gs>
              <a:gs pos="100000">
                <a:schemeClr val="accent1">
                  <a:lumMod val="8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a:solidFill>
                  <a:schemeClr val="bg1"/>
                </a:solidFill>
                <a:latin typeface="微软雅黑" panose="020B0503020204020204" charset="-122"/>
                <a:cs typeface="微软雅黑" panose="020B0503020204020204" charset="-122"/>
                <a:sym typeface="+mn-ea"/>
              </a:rPr>
              <a:t>司替戊醇</a:t>
            </a:r>
            <a:r>
              <a:rPr lang="en-US" altLang="zh-CN" b="1">
                <a:solidFill>
                  <a:schemeClr val="bg1"/>
                </a:solidFill>
                <a:latin typeface="微软雅黑" panose="020B0503020204020204" charset="-122"/>
                <a:cs typeface="微软雅黑" panose="020B0503020204020204" charset="-122"/>
                <a:sym typeface="+mn-ea"/>
              </a:rPr>
              <a:t>+</a:t>
            </a:r>
            <a:r>
              <a:rPr lang="zh-CN" altLang="en-US" b="1">
                <a:solidFill>
                  <a:schemeClr val="bg1"/>
                </a:solidFill>
                <a:latin typeface="微软雅黑" panose="020B0503020204020204" charset="-122"/>
                <a:cs typeface="微软雅黑" panose="020B0503020204020204" charset="-122"/>
                <a:sym typeface="+mn-ea"/>
              </a:rPr>
              <a:t>丙戊酸</a:t>
            </a:r>
            <a:r>
              <a:rPr lang="en-US" altLang="zh-CN" b="1">
                <a:solidFill>
                  <a:schemeClr val="bg1"/>
                </a:solidFill>
                <a:latin typeface="微软雅黑" panose="020B0503020204020204" charset="-122"/>
                <a:cs typeface="微软雅黑" panose="020B0503020204020204" charset="-122"/>
                <a:sym typeface="+mn-ea"/>
              </a:rPr>
              <a:t>+</a:t>
            </a:r>
            <a:r>
              <a:rPr lang="zh-CN" altLang="en-US" b="1">
                <a:solidFill>
                  <a:schemeClr val="bg1"/>
                </a:solidFill>
                <a:latin typeface="微软雅黑" panose="020B0503020204020204" charset="-122"/>
                <a:cs typeface="微软雅黑" panose="020B0503020204020204" charset="-122"/>
                <a:sym typeface="+mn-ea"/>
              </a:rPr>
              <a:t>氯巴占Dravet综合征金标准疗法，应答率高达</a:t>
            </a:r>
            <a:r>
              <a:rPr lang="en-US" altLang="zh-CN" b="1">
                <a:solidFill>
                  <a:schemeClr val="bg1"/>
                </a:solidFill>
                <a:latin typeface="微软雅黑" panose="020B0503020204020204" charset="-122"/>
                <a:cs typeface="微软雅黑" panose="020B0503020204020204" charset="-122"/>
                <a:sym typeface="+mn-ea"/>
              </a:rPr>
              <a:t>88.88%</a:t>
            </a:r>
            <a:r>
              <a:rPr lang="zh-CN" altLang="en-US" b="1">
                <a:solidFill>
                  <a:schemeClr val="bg1"/>
                </a:solidFill>
                <a:latin typeface="微软雅黑" panose="020B0503020204020204" charset="-122"/>
                <a:cs typeface="微软雅黑" panose="020B0503020204020204" charset="-122"/>
                <a:sym typeface="+mn-ea"/>
              </a:rPr>
              <a:t>，</a:t>
            </a:r>
            <a:endParaRPr lang="zh-CN" altLang="en-US" b="1">
              <a:solidFill>
                <a:schemeClr val="bg1"/>
              </a:solidFill>
              <a:latin typeface="微软雅黑" panose="020B0503020204020204" charset="-122"/>
              <a:cs typeface="微软雅黑" panose="020B0503020204020204"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bg1"/>
                </a:solidFill>
                <a:latin typeface="微软雅黑" panose="020B0503020204020204" charset="-122"/>
                <a:ea typeface="微软雅黑" panose="020B0503020204020204" charset="-122"/>
                <a:cs typeface="方正粗黑宋简体" panose="02000000000000000000" charset="-122"/>
                <a:sym typeface="+mn-ea"/>
              </a:rPr>
              <a:t>显著降低</a:t>
            </a:r>
            <a:r>
              <a:rPr b="1">
                <a:solidFill>
                  <a:schemeClr val="bg1"/>
                </a:solidFill>
                <a:latin typeface="微软雅黑" panose="020B0503020204020204" charset="-122"/>
                <a:ea typeface="微软雅黑" panose="020B0503020204020204" charset="-122"/>
                <a:cs typeface="微软雅黑" panose="020B0503020204020204" charset="-122"/>
                <a:sym typeface="+mn-ea"/>
              </a:rPr>
              <a:t>急诊住院率</a:t>
            </a:r>
            <a:r>
              <a:rPr lang="zh-CN" b="1">
                <a:solidFill>
                  <a:schemeClr val="bg1"/>
                </a:solidFill>
                <a:latin typeface="微软雅黑" panose="020B0503020204020204" charset="-122"/>
                <a:ea typeface="微软雅黑" panose="020B0503020204020204" charset="-122"/>
                <a:cs typeface="微软雅黑" panose="020B0503020204020204" charset="-122"/>
                <a:sym typeface="+mn-ea"/>
              </a:rPr>
              <a:t>和</a:t>
            </a:r>
            <a:r>
              <a:rPr lang="zh-CN" altLang="en-US" b="1" dirty="0">
                <a:solidFill>
                  <a:schemeClr val="bg1"/>
                </a:solidFill>
                <a:latin typeface="微软雅黑" panose="020B0503020204020204" charset="-122"/>
                <a:ea typeface="微软雅黑" panose="020B0503020204020204" charset="-122"/>
                <a:cs typeface="方正粗黑宋简体" panose="02000000000000000000" charset="-122"/>
                <a:sym typeface="+mn-ea"/>
              </a:rPr>
              <a:t>癫痫持续状态发生率</a:t>
            </a:r>
            <a:endParaRPr kumimoji="0" lang="zh-CN" altLang="en-US" sz="1800" b="1" i="0" u="none" strike="noStrike" kern="1200" cap="none" spc="0" normalizeH="0" baseline="0" noProof="0" dirty="0">
              <a:ln>
                <a:noFill/>
              </a:ln>
              <a:solidFill>
                <a:schemeClr val="bg1"/>
              </a:solidFill>
              <a:effectLst>
                <a:glow rad="127000">
                  <a:schemeClr val="bg1"/>
                </a:glow>
              </a:effectLst>
              <a:uLnTx/>
              <a:uFillTx/>
              <a:latin typeface="微软雅黑" panose="020B0503020204020204" charset="-122"/>
              <a:cs typeface="微软雅黑" panose="020B0503020204020204" charset="-122"/>
              <a:sym typeface="+mn-ea"/>
            </a:endParaRPr>
          </a:p>
        </p:txBody>
      </p:sp>
      <p:sp>
        <p:nvSpPr>
          <p:cNvPr id="24" name="文本框 23"/>
          <p:cNvSpPr txBox="1"/>
          <p:nvPr/>
        </p:nvSpPr>
        <p:spPr>
          <a:xfrm>
            <a:off x="5192395" y="3530600"/>
            <a:ext cx="2212975" cy="366395"/>
          </a:xfrm>
          <a:prstGeom prst="rect">
            <a:avLst/>
          </a:prstGeom>
          <a:solidFill>
            <a:schemeClr val="bg1"/>
          </a:solidFill>
        </p:spPr>
        <p:txBody>
          <a:bodyPr wrap="square" rtlCol="0">
            <a:noAutofit/>
          </a:bodyPr>
          <a:p>
            <a:r>
              <a:rPr lang="zh-CN" altLang="en-US" sz="1400">
                <a:sym typeface="+mn-ea"/>
              </a:rPr>
              <a:t>经司替戊醇（STP）治疗后紧急住院患者比例变化</a:t>
            </a:r>
            <a:endParaRPr lang="zh-CN" altLang="en-US" sz="1400"/>
          </a:p>
          <a:p>
            <a:endParaRPr lang="zh-CN" altLang="en-US" sz="1400"/>
          </a:p>
        </p:txBody>
      </p:sp>
      <p:sp>
        <p:nvSpPr>
          <p:cNvPr id="25" name="文本框 24"/>
          <p:cNvSpPr txBox="1"/>
          <p:nvPr/>
        </p:nvSpPr>
        <p:spPr>
          <a:xfrm>
            <a:off x="5224780" y="4751070"/>
            <a:ext cx="937260" cy="829945"/>
          </a:xfrm>
          <a:prstGeom prst="rect">
            <a:avLst/>
          </a:prstGeom>
          <a:noFill/>
        </p:spPr>
        <p:txBody>
          <a:bodyPr wrap="square" rtlCol="0" anchor="t">
            <a:spAutoFit/>
          </a:bodyPr>
          <a:p>
            <a:r>
              <a:rPr lang="zh-CN" altLang="en-US" sz="1400" b="1">
                <a:solidFill>
                  <a:schemeClr val="accent1">
                    <a:lumMod val="75000"/>
                  </a:schemeClr>
                </a:solidFill>
                <a:sym typeface="+mn-ea"/>
              </a:rPr>
              <a:t>急诊住院率下降</a:t>
            </a:r>
            <a:r>
              <a:rPr lang="en-US" altLang="zh-CN" sz="2000" b="1">
                <a:solidFill>
                  <a:schemeClr val="accent1">
                    <a:lumMod val="75000"/>
                  </a:schemeClr>
                </a:solidFill>
                <a:sym typeface="+mn-ea"/>
              </a:rPr>
              <a:t>79%</a:t>
            </a:r>
            <a:endParaRPr lang="en-US" altLang="zh-CN" sz="2000" b="1">
              <a:solidFill>
                <a:schemeClr val="accent1">
                  <a:lumMod val="75000"/>
                </a:schemeClr>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对象 3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幻灯片" r:id="rId2" imgW="5715" imgH="5715" progId="TCLayout.ActiveDocument.1">
                  <p:embed/>
                </p:oleObj>
              </mc:Choice>
              <mc:Fallback>
                <p:oleObj name="think-cell 幻灯片" r:id="rId2" imgW="5715" imgH="5715" progId="TCLayout.ActiveDocument.1">
                  <p:embed/>
                  <p:pic>
                    <p:nvPicPr>
                      <p:cNvPr id="0" name="对象 38"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8" name="文本框 7"/>
          <p:cNvSpPr txBox="1"/>
          <p:nvPr/>
        </p:nvSpPr>
        <p:spPr>
          <a:xfrm>
            <a:off x="-1095" y="-44796"/>
            <a:ext cx="36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创新性</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矩形: 圆角 33"/>
          <p:cNvSpPr/>
          <p:nvPr/>
        </p:nvSpPr>
        <p:spPr>
          <a:xfrm>
            <a:off x="4105275" y="1331595"/>
            <a:ext cx="7651115" cy="4899660"/>
          </a:xfrm>
          <a:prstGeom prst="roundRect">
            <a:avLst>
              <a:gd name="adj" fmla="val 4016"/>
            </a:avLst>
          </a:prstGeom>
          <a:noFill/>
          <a:ln w="63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矩形: 圆角 25"/>
          <p:cNvSpPr/>
          <p:nvPr/>
        </p:nvSpPr>
        <p:spPr>
          <a:xfrm>
            <a:off x="671195" y="1317625"/>
            <a:ext cx="3259455" cy="4838700"/>
          </a:xfrm>
          <a:prstGeom prst="roundRect">
            <a:avLst>
              <a:gd name="adj" fmla="val 4325"/>
            </a:avLst>
          </a:prstGeom>
          <a:solidFill>
            <a:schemeClr val="bg1"/>
          </a:solidFill>
          <a:ln w="3175">
            <a:solidFill>
              <a:srgbClr val="072967"/>
            </a:solidFill>
            <a:prstDash val="solid"/>
          </a:ln>
          <a:effectLst>
            <a:outerShdw blurRad="50800" dist="38100" dir="2700000" algn="tl" rotWithShape="0">
              <a:srgbClr val="013B9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710800" y="1544898"/>
            <a:ext cx="3182888" cy="863600"/>
            <a:chOff x="654050" y="1783834"/>
            <a:chExt cx="2927350" cy="794266"/>
          </a:xfrm>
        </p:grpSpPr>
        <p:sp>
          <p:nvSpPr>
            <p:cNvPr id="42" name="矩形 41"/>
            <p:cNvSpPr/>
            <p:nvPr/>
          </p:nvSpPr>
          <p:spPr>
            <a:xfrm>
              <a:off x="654050" y="2006600"/>
              <a:ext cx="292735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文本框 40"/>
            <p:cNvSpPr txBox="1"/>
            <p:nvPr/>
          </p:nvSpPr>
          <p:spPr>
            <a:xfrm>
              <a:off x="669925" y="1783834"/>
              <a:ext cx="2873375" cy="3387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1200" cap="none" spc="0" normalizeH="0" baseline="0" noProof="0" dirty="0">
                <a:ln>
                  <a:noFill/>
                </a:ln>
                <a:solidFill>
                  <a:srgbClr val="013B9E"/>
                </a:solidFill>
                <a:effectLst/>
                <a:uLnTx/>
                <a:uFillTx/>
                <a:latin typeface="微软雅黑" panose="020B0503020204020204" charset="-122"/>
                <a:ea typeface="微软雅黑" panose="020B0503020204020204" charset="-122"/>
                <a:cs typeface="+mn-cs"/>
              </a:endParaRPr>
            </a:p>
          </p:txBody>
        </p:sp>
        <p:grpSp>
          <p:nvGrpSpPr>
            <p:cNvPr id="45" name="组合 44"/>
            <p:cNvGrpSpPr/>
            <p:nvPr/>
          </p:nvGrpSpPr>
          <p:grpSpPr>
            <a:xfrm>
              <a:off x="719962" y="2190456"/>
              <a:ext cx="2707510" cy="67894"/>
              <a:chOff x="467477" y="1555456"/>
              <a:chExt cx="3176037" cy="67894"/>
            </a:xfrm>
          </p:grpSpPr>
          <p:sp>
            <p:nvSpPr>
              <p:cNvPr id="38" name="矩形: 圆角 37"/>
              <p:cNvSpPr/>
              <p:nvPr/>
            </p:nvSpPr>
            <p:spPr>
              <a:xfrm flipV="1">
                <a:off x="467477" y="1567801"/>
                <a:ext cx="795305" cy="55549"/>
              </a:xfrm>
              <a:prstGeom prst="roundRect">
                <a:avLst>
                  <a:gd name="adj" fmla="val 50000"/>
                </a:avLst>
              </a:prstGeom>
              <a:gradFill>
                <a:gsLst>
                  <a:gs pos="89000">
                    <a:srgbClr val="013B9E"/>
                  </a:gs>
                  <a:gs pos="0">
                    <a:srgbClr val="0356B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44" name="矩形: 圆角 43"/>
              <p:cNvSpPr/>
              <p:nvPr/>
            </p:nvSpPr>
            <p:spPr>
              <a:xfrm flipH="1" flipV="1">
                <a:off x="2933023" y="1555456"/>
                <a:ext cx="710491" cy="61186"/>
              </a:xfrm>
              <a:prstGeom prst="roundRect">
                <a:avLst>
                  <a:gd name="adj" fmla="val 50000"/>
                </a:avLst>
              </a:prstGeom>
              <a:gradFill>
                <a:gsLst>
                  <a:gs pos="89000">
                    <a:srgbClr val="013B9E"/>
                  </a:gs>
                  <a:gs pos="0">
                    <a:srgbClr val="0356B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grpSp>
      <p:grpSp>
        <p:nvGrpSpPr>
          <p:cNvPr id="85" name="组合 84"/>
          <p:cNvGrpSpPr/>
          <p:nvPr/>
        </p:nvGrpSpPr>
        <p:grpSpPr>
          <a:xfrm>
            <a:off x="330818" y="4979504"/>
            <a:ext cx="3616632" cy="983848"/>
            <a:chOff x="29393" y="4403960"/>
            <a:chExt cx="3616632" cy="983848"/>
          </a:xfrm>
        </p:grpSpPr>
        <p:sp>
          <p:nvSpPr>
            <p:cNvPr id="71" name="矩形: 圆角 70"/>
            <p:cNvSpPr/>
            <p:nvPr/>
          </p:nvSpPr>
          <p:spPr>
            <a:xfrm>
              <a:off x="474562" y="4403960"/>
              <a:ext cx="3171463" cy="983848"/>
            </a:xfrm>
            <a:prstGeom prst="roundRect">
              <a:avLst>
                <a:gd name="adj" fmla="val 50000"/>
              </a:avLst>
            </a:prstGeom>
            <a:gradFill>
              <a:gsLst>
                <a:gs pos="0">
                  <a:srgbClr val="01349A">
                    <a:alpha val="18000"/>
                  </a:srgbClr>
                </a:gs>
                <a:gs pos="100000">
                  <a:srgbClr val="0356B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799149" y="4472786"/>
              <a:ext cx="2522784" cy="783590"/>
            </a:xfrm>
            <a:prstGeom prst="rect">
              <a:avLst/>
            </a:prstGeom>
            <a:noFill/>
          </p:spPr>
          <p:txBody>
            <a:bodyPr wrap="square">
              <a:spAutoFit/>
            </a:bodyPr>
            <a:lstStyle/>
            <a:p>
              <a:pPr marL="36195">
                <a:lnSpc>
                  <a:spcPct val="150000"/>
                </a:lnSpc>
              </a:pPr>
              <a:r>
                <a:rPr lang="zh-CN" altLang="en-US" sz="1500" b="1" dirty="0">
                  <a:solidFill>
                    <a:srgbClr val="013B9E"/>
                  </a:solidFill>
                  <a:latin typeface="Arial" panose="020B0604020202020204" pitchFamily="34" charset="0"/>
                  <a:ea typeface="微软雅黑" panose="020B0503020204020204" charset="-122"/>
                  <a:sym typeface="Arial" panose="020B0604020202020204" pitchFamily="34" charset="0"/>
                </a:rPr>
                <a:t>欧洲、美国、日本等多国孤儿药资格</a:t>
              </a:r>
              <a:endParaRPr lang="zh-CN" altLang="en-US" sz="1500" b="1" dirty="0">
                <a:solidFill>
                  <a:srgbClr val="013B9E"/>
                </a:solidFill>
                <a:latin typeface="Arial" panose="020B0604020202020204" pitchFamily="34" charset="0"/>
                <a:ea typeface="微软雅黑" panose="020B0503020204020204" charset="-122"/>
                <a:sym typeface="Arial" panose="020B0604020202020204" pitchFamily="34" charset="0"/>
              </a:endParaRPr>
            </a:p>
          </p:txBody>
        </p:sp>
        <p:sp>
          <p:nvSpPr>
            <p:cNvPr id="74" name="椭圆 73"/>
            <p:cNvSpPr/>
            <p:nvPr/>
          </p:nvSpPr>
          <p:spPr>
            <a:xfrm>
              <a:off x="29393" y="4471763"/>
              <a:ext cx="701287" cy="701287"/>
            </a:xfrm>
            <a:prstGeom prst="ellipse">
              <a:avLst/>
            </a:prstGeom>
            <a:solidFill>
              <a:schemeClr val="bg1"/>
            </a:solidFill>
            <a:ln w="9525">
              <a:solidFill>
                <a:srgbClr val="013B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stomach_160992"/>
            <p:cNvSpPr/>
            <p:nvPr/>
          </p:nvSpPr>
          <p:spPr>
            <a:xfrm>
              <a:off x="236103" y="4650501"/>
              <a:ext cx="273182" cy="33937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383" h="606722">
                  <a:moveTo>
                    <a:pt x="244156" y="318674"/>
                  </a:moveTo>
                  <a:cubicBezTo>
                    <a:pt x="255991" y="318674"/>
                    <a:pt x="265512" y="328183"/>
                    <a:pt x="265512" y="340003"/>
                  </a:cubicBezTo>
                  <a:lnTo>
                    <a:pt x="265512" y="382129"/>
                  </a:lnTo>
                  <a:lnTo>
                    <a:pt x="307779" y="382129"/>
                  </a:lnTo>
                  <a:cubicBezTo>
                    <a:pt x="319525" y="382129"/>
                    <a:pt x="329046" y="391727"/>
                    <a:pt x="329046" y="403459"/>
                  </a:cubicBezTo>
                  <a:cubicBezTo>
                    <a:pt x="329046" y="415190"/>
                    <a:pt x="319525" y="424788"/>
                    <a:pt x="307779" y="424788"/>
                  </a:cubicBezTo>
                  <a:lnTo>
                    <a:pt x="265512" y="424788"/>
                  </a:lnTo>
                  <a:lnTo>
                    <a:pt x="265512" y="466914"/>
                  </a:lnTo>
                  <a:cubicBezTo>
                    <a:pt x="265512" y="478734"/>
                    <a:pt x="255991" y="488243"/>
                    <a:pt x="244156" y="488243"/>
                  </a:cubicBezTo>
                  <a:cubicBezTo>
                    <a:pt x="232410" y="488243"/>
                    <a:pt x="222889" y="478734"/>
                    <a:pt x="222889" y="466914"/>
                  </a:cubicBezTo>
                  <a:lnTo>
                    <a:pt x="222889" y="424788"/>
                  </a:lnTo>
                  <a:lnTo>
                    <a:pt x="180622" y="424788"/>
                  </a:lnTo>
                  <a:cubicBezTo>
                    <a:pt x="168876" y="424788"/>
                    <a:pt x="159266" y="415190"/>
                    <a:pt x="159266" y="403459"/>
                  </a:cubicBezTo>
                  <a:cubicBezTo>
                    <a:pt x="159266" y="391727"/>
                    <a:pt x="168876" y="382129"/>
                    <a:pt x="180622" y="382129"/>
                  </a:cubicBezTo>
                  <a:lnTo>
                    <a:pt x="222889" y="382129"/>
                  </a:lnTo>
                  <a:lnTo>
                    <a:pt x="222889" y="340003"/>
                  </a:lnTo>
                  <a:cubicBezTo>
                    <a:pt x="222889" y="328183"/>
                    <a:pt x="232410" y="318674"/>
                    <a:pt x="244156" y="318674"/>
                  </a:cubicBezTo>
                  <a:close/>
                  <a:moveTo>
                    <a:pt x="119792" y="279949"/>
                  </a:moveTo>
                  <a:cubicBezTo>
                    <a:pt x="106884" y="279949"/>
                    <a:pt x="96470" y="290436"/>
                    <a:pt x="96470" y="303322"/>
                  </a:cubicBezTo>
                  <a:lnTo>
                    <a:pt x="96470" y="503634"/>
                  </a:lnTo>
                  <a:cubicBezTo>
                    <a:pt x="96470" y="516520"/>
                    <a:pt x="106884" y="527006"/>
                    <a:pt x="119792" y="527006"/>
                  </a:cubicBezTo>
                  <a:lnTo>
                    <a:pt x="368502" y="527006"/>
                  </a:lnTo>
                  <a:cubicBezTo>
                    <a:pt x="381410" y="527006"/>
                    <a:pt x="391913" y="516520"/>
                    <a:pt x="391913" y="503634"/>
                  </a:cubicBezTo>
                  <a:lnTo>
                    <a:pt x="391913" y="303322"/>
                  </a:lnTo>
                  <a:cubicBezTo>
                    <a:pt x="391913" y="290436"/>
                    <a:pt x="381410" y="279949"/>
                    <a:pt x="368502" y="279949"/>
                  </a:cubicBezTo>
                  <a:close/>
                  <a:moveTo>
                    <a:pt x="29708" y="197301"/>
                  </a:moveTo>
                  <a:lnTo>
                    <a:pt x="458675" y="197301"/>
                  </a:lnTo>
                  <a:lnTo>
                    <a:pt x="458675" y="515809"/>
                  </a:lnTo>
                  <a:cubicBezTo>
                    <a:pt x="458675" y="565931"/>
                    <a:pt x="417817" y="606722"/>
                    <a:pt x="367612" y="606722"/>
                  </a:cubicBezTo>
                  <a:lnTo>
                    <a:pt x="120682" y="606722"/>
                  </a:lnTo>
                  <a:cubicBezTo>
                    <a:pt x="70477" y="606722"/>
                    <a:pt x="29708" y="565931"/>
                    <a:pt x="29708" y="515809"/>
                  </a:cubicBezTo>
                  <a:close/>
                  <a:moveTo>
                    <a:pt x="20916" y="0"/>
                  </a:moveTo>
                  <a:lnTo>
                    <a:pt x="467467" y="0"/>
                  </a:lnTo>
                  <a:cubicBezTo>
                    <a:pt x="478948" y="0"/>
                    <a:pt x="488383" y="9332"/>
                    <a:pt x="488383" y="20886"/>
                  </a:cubicBezTo>
                  <a:lnTo>
                    <a:pt x="488383" y="129136"/>
                  </a:lnTo>
                  <a:cubicBezTo>
                    <a:pt x="488383" y="140690"/>
                    <a:pt x="478948" y="150022"/>
                    <a:pt x="467467" y="150022"/>
                  </a:cubicBezTo>
                  <a:lnTo>
                    <a:pt x="20916" y="150022"/>
                  </a:lnTo>
                  <a:cubicBezTo>
                    <a:pt x="9346" y="150022"/>
                    <a:pt x="0" y="140690"/>
                    <a:pt x="0" y="129136"/>
                  </a:cubicBezTo>
                  <a:lnTo>
                    <a:pt x="0" y="20886"/>
                  </a:lnTo>
                  <a:cubicBezTo>
                    <a:pt x="0" y="9332"/>
                    <a:pt x="9346" y="0"/>
                    <a:pt x="20916" y="0"/>
                  </a:cubicBezTo>
                  <a:close/>
                </a:path>
              </a:pathLst>
            </a:cu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4" name="组合 83"/>
          <p:cNvGrpSpPr/>
          <p:nvPr/>
        </p:nvGrpSpPr>
        <p:grpSpPr>
          <a:xfrm>
            <a:off x="300338" y="2381779"/>
            <a:ext cx="3616632" cy="2498725"/>
            <a:chOff x="29393" y="4919242"/>
            <a:chExt cx="3616632" cy="2498725"/>
          </a:xfrm>
        </p:grpSpPr>
        <p:sp>
          <p:nvSpPr>
            <p:cNvPr id="76" name="矩形: 圆角 75"/>
            <p:cNvSpPr/>
            <p:nvPr/>
          </p:nvSpPr>
          <p:spPr>
            <a:xfrm>
              <a:off x="474562" y="4919242"/>
              <a:ext cx="3171463" cy="983848"/>
            </a:xfrm>
            <a:prstGeom prst="roundRect">
              <a:avLst>
                <a:gd name="adj" fmla="val 50000"/>
              </a:avLst>
            </a:prstGeom>
            <a:gradFill>
              <a:gsLst>
                <a:gs pos="0">
                  <a:srgbClr val="01349A">
                    <a:alpha val="18000"/>
                  </a:srgbClr>
                </a:gs>
                <a:gs pos="100000">
                  <a:srgbClr val="0356B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799149" y="5062363"/>
              <a:ext cx="2522784" cy="397416"/>
            </a:xfrm>
            <a:prstGeom prst="rect">
              <a:avLst/>
            </a:prstGeom>
            <a:noFill/>
          </p:spPr>
          <p:txBody>
            <a:bodyPr wrap="square">
              <a:spAutoFit/>
            </a:bodyPr>
            <a:lstStyle/>
            <a:p>
              <a:pPr marL="36195">
                <a:lnSpc>
                  <a:spcPct val="150000"/>
                </a:lnSpc>
              </a:pPr>
              <a:r>
                <a:rPr lang="zh-CN" altLang="en-US" sz="1500" b="1" dirty="0">
                  <a:solidFill>
                    <a:srgbClr val="013B9E"/>
                  </a:solidFill>
                  <a:latin typeface="Arial" panose="020B0604020202020204" pitchFamily="34" charset="0"/>
                  <a:ea typeface="微软雅黑" panose="020B0503020204020204" charset="-122"/>
                  <a:sym typeface="Arial" panose="020B0604020202020204" pitchFamily="34" charset="0"/>
                </a:rPr>
                <a:t>国家药品监督管理局</a:t>
              </a:r>
              <a:endParaRPr lang="zh-CN" altLang="en-US" sz="1500" b="1" dirty="0">
                <a:solidFill>
                  <a:srgbClr val="013B9E"/>
                </a:solidFill>
                <a:latin typeface="Arial" panose="020B0604020202020204" pitchFamily="34" charset="0"/>
                <a:ea typeface="微软雅黑" panose="020B0503020204020204" charset="-122"/>
                <a:sym typeface="Arial" panose="020B0604020202020204" pitchFamily="34" charset="0"/>
              </a:endParaRPr>
            </a:p>
          </p:txBody>
        </p:sp>
        <p:sp>
          <p:nvSpPr>
            <p:cNvPr id="79" name="椭圆 78"/>
            <p:cNvSpPr/>
            <p:nvPr/>
          </p:nvSpPr>
          <p:spPr>
            <a:xfrm>
              <a:off x="29393" y="5061340"/>
              <a:ext cx="701287" cy="701287"/>
            </a:xfrm>
            <a:prstGeom prst="ellipse">
              <a:avLst/>
            </a:prstGeom>
            <a:solidFill>
              <a:schemeClr val="bg1"/>
            </a:solidFill>
            <a:ln w="9525">
              <a:solidFill>
                <a:srgbClr val="013B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stomach_160992"/>
            <p:cNvSpPr/>
            <p:nvPr/>
          </p:nvSpPr>
          <p:spPr>
            <a:xfrm>
              <a:off x="180544" y="5217990"/>
              <a:ext cx="398191" cy="397344"/>
            </a:xfrm>
            <a:custGeom>
              <a:avLst/>
              <a:gdLst>
                <a:gd name="T0" fmla="*/ 12436 w 12765"/>
                <a:gd name="T1" fmla="*/ 0 h 12739"/>
                <a:gd name="T2" fmla="*/ 4469 w 12765"/>
                <a:gd name="T3" fmla="*/ 7970 h 12739"/>
                <a:gd name="T4" fmla="*/ 1369 w 12765"/>
                <a:gd name="T5" fmla="*/ 5163 h 12739"/>
                <a:gd name="T6" fmla="*/ 0 w 12765"/>
                <a:gd name="T7" fmla="*/ 6438 h 12739"/>
                <a:gd name="T8" fmla="*/ 5357 w 12765"/>
                <a:gd name="T9" fmla="*/ 12739 h 12739"/>
                <a:gd name="T10" fmla="*/ 12765 w 12765"/>
                <a:gd name="T11" fmla="*/ 877 h 12739"/>
                <a:gd name="T12" fmla="*/ 12436 w 12765"/>
                <a:gd name="T13" fmla="*/ 0 h 12739"/>
              </a:gdLst>
              <a:ahLst/>
              <a:cxnLst>
                <a:cxn ang="0">
                  <a:pos x="T0" y="T1"/>
                </a:cxn>
                <a:cxn ang="0">
                  <a:pos x="T2" y="T3"/>
                </a:cxn>
                <a:cxn ang="0">
                  <a:pos x="T4" y="T5"/>
                </a:cxn>
                <a:cxn ang="0">
                  <a:pos x="T6" y="T7"/>
                </a:cxn>
                <a:cxn ang="0">
                  <a:pos x="T8" y="T9"/>
                </a:cxn>
                <a:cxn ang="0">
                  <a:pos x="T10" y="T11"/>
                </a:cxn>
                <a:cxn ang="0">
                  <a:pos x="T12" y="T13"/>
                </a:cxn>
              </a:cxnLst>
              <a:rect l="0" t="0" r="r" b="b"/>
              <a:pathLst>
                <a:path w="12765" h="12739">
                  <a:moveTo>
                    <a:pt x="12436" y="0"/>
                  </a:moveTo>
                  <a:cubicBezTo>
                    <a:pt x="8552" y="2754"/>
                    <a:pt x="5734" y="6228"/>
                    <a:pt x="4469" y="7970"/>
                  </a:cubicBezTo>
                  <a:lnTo>
                    <a:pt x="1369" y="5163"/>
                  </a:lnTo>
                  <a:lnTo>
                    <a:pt x="0" y="6438"/>
                  </a:lnTo>
                  <a:lnTo>
                    <a:pt x="5357" y="12739"/>
                  </a:lnTo>
                  <a:cubicBezTo>
                    <a:pt x="6278" y="10010"/>
                    <a:pt x="9199" y="4669"/>
                    <a:pt x="12765" y="877"/>
                  </a:cubicBezTo>
                  <a:lnTo>
                    <a:pt x="12436" y="0"/>
                  </a:lnTo>
                  <a:close/>
                </a:path>
              </a:pathLst>
            </a:cu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文本框 81"/>
            <p:cNvSpPr txBox="1"/>
            <p:nvPr/>
          </p:nvSpPr>
          <p:spPr>
            <a:xfrm>
              <a:off x="656138" y="5479947"/>
              <a:ext cx="2925445" cy="1938020"/>
            </a:xfrm>
            <a:prstGeom prst="rect">
              <a:avLst/>
            </a:prstGeom>
            <a:noFill/>
          </p:spPr>
          <p:txBody>
            <a:bodyPr wrap="square">
              <a:spAutoFit/>
            </a:bodyPr>
            <a:lstStyle/>
            <a:p>
              <a:pPr marL="245745" lvl="1" indent="-171450">
                <a:lnSpc>
                  <a:spcPct val="150000"/>
                </a:lnSpc>
                <a:buFont typeface="Arial" panose="020B0604020202020204" pitchFamily="34" charset="0"/>
                <a:buChar char="•"/>
              </a:pPr>
              <a:r>
                <a:rPr lang="zh-CN" altLang="en-US" sz="1600" b="1" noProof="0" dirty="0">
                  <a:ln>
                    <a:noFill/>
                  </a:ln>
                  <a:solidFill>
                    <a:srgbClr val="013B9E"/>
                  </a:solidFill>
                  <a:effectLst/>
                  <a:uLnTx/>
                  <a:uFillTx/>
                  <a:latin typeface="微软雅黑" panose="020B0503020204020204" charset="-122"/>
                  <a:ea typeface="微软雅黑" panose="020B0503020204020204" charset="-122"/>
                  <a:sym typeface="+mn-ea"/>
                </a:rPr>
                <a:t>纳入优先审评审批</a:t>
              </a:r>
              <a:endParaRPr lang="zh-CN" altLang="en-US" sz="1600" b="1" noProof="0" dirty="0">
                <a:ln>
                  <a:noFill/>
                </a:ln>
                <a:solidFill>
                  <a:srgbClr val="013B9E"/>
                </a:solidFill>
                <a:effectLst/>
                <a:uLnTx/>
                <a:uFillTx/>
                <a:latin typeface="微软雅黑" panose="020B0503020204020204" charset="-122"/>
                <a:ea typeface="微软雅黑" panose="020B0503020204020204" charset="-122"/>
                <a:sym typeface="+mn-ea"/>
              </a:endParaRPr>
            </a:p>
            <a:p>
              <a:pPr marL="245745" lvl="1" indent="-171450">
                <a:lnSpc>
                  <a:spcPct val="150000"/>
                </a:lnSpc>
                <a:buFont typeface="Arial" panose="020B0604020202020204" pitchFamily="34" charset="0"/>
                <a:buChar char="•"/>
              </a:pPr>
              <a:r>
                <a:rPr lang="zh-CN" altLang="en-US" sz="1600" noProof="0" dirty="0">
                  <a:ln>
                    <a:noFill/>
                  </a:ln>
                  <a:solidFill>
                    <a:schemeClr val="tx1"/>
                  </a:solidFill>
                  <a:effectLst/>
                  <a:uLnTx/>
                  <a:uFillTx/>
                  <a:latin typeface="微软雅黑" panose="020B0503020204020204" charset="-122"/>
                  <a:ea typeface="微软雅黑" panose="020B0503020204020204" charset="-122"/>
                  <a:sym typeface="+mn-ea"/>
                </a:rPr>
                <a:t>表明我国</a:t>
              </a:r>
              <a:r>
                <a:rPr lang="zh-CN" altLang="en-US" sz="1600" b="1" noProof="0" dirty="0">
                  <a:ln>
                    <a:noFill/>
                  </a:ln>
                  <a:solidFill>
                    <a:schemeClr val="tx1"/>
                  </a:solidFill>
                  <a:effectLst/>
                  <a:uLnTx/>
                  <a:uFillTx/>
                  <a:latin typeface="微软雅黑" panose="020B0503020204020204" charset="-122"/>
                  <a:ea typeface="微软雅黑" panose="020B0503020204020204" charset="-122"/>
                  <a:sym typeface="Arial" panose="020B0604020202020204" pitchFamily="34" charset="0"/>
                </a:rPr>
                <a:t>Dravet综合征</a:t>
              </a:r>
              <a:r>
                <a:rPr lang="zh-CN" altLang="en-US" sz="1600" b="1" noProof="0" dirty="0">
                  <a:ln>
                    <a:noFill/>
                  </a:ln>
                  <a:solidFill>
                    <a:schemeClr val="tx1"/>
                  </a:solidFill>
                  <a:effectLst/>
                  <a:uLnTx/>
                  <a:uFillTx/>
                  <a:latin typeface="微软雅黑" panose="020B0503020204020204" charset="-122"/>
                  <a:ea typeface="微软雅黑" panose="020B0503020204020204" charset="-122"/>
                  <a:sym typeface="+mn-ea"/>
                </a:rPr>
                <a:t>临床</a:t>
              </a:r>
              <a:r>
                <a:rPr lang="zh-CN" altLang="en-US" sz="1600" noProof="0" dirty="0">
                  <a:ln>
                    <a:noFill/>
                  </a:ln>
                  <a:solidFill>
                    <a:schemeClr val="tx1"/>
                  </a:solidFill>
                  <a:effectLst/>
                  <a:uLnTx/>
                  <a:uFillTx/>
                  <a:latin typeface="微软雅黑" panose="020B0503020204020204" charset="-122"/>
                  <a:ea typeface="微软雅黑" panose="020B0503020204020204" charset="-122"/>
                  <a:sym typeface="+mn-ea"/>
                </a:rPr>
                <a:t>治疗药物的</a:t>
              </a:r>
              <a:r>
                <a:rPr lang="zh-CN" altLang="en-US" sz="1600" b="1" noProof="0" dirty="0">
                  <a:ln>
                    <a:noFill/>
                  </a:ln>
                  <a:solidFill>
                    <a:schemeClr val="tx1"/>
                  </a:solidFill>
                  <a:effectLst/>
                  <a:uLnTx/>
                  <a:uFillTx/>
                  <a:latin typeface="微软雅黑" panose="020B0503020204020204" charset="-122"/>
                  <a:ea typeface="微软雅黑" panose="020B0503020204020204" charset="-122"/>
                  <a:sym typeface="+mn-ea"/>
                </a:rPr>
                <a:t>稀缺</a:t>
              </a:r>
              <a:r>
                <a:rPr lang="zh-CN" altLang="en-US" sz="1600" noProof="0" dirty="0">
                  <a:ln>
                    <a:noFill/>
                  </a:ln>
                  <a:solidFill>
                    <a:schemeClr val="tx1"/>
                  </a:solidFill>
                  <a:effectLst/>
                  <a:uLnTx/>
                  <a:uFillTx/>
                  <a:latin typeface="微软雅黑" panose="020B0503020204020204" charset="-122"/>
                  <a:ea typeface="微软雅黑" panose="020B0503020204020204" charset="-122"/>
                  <a:sym typeface="+mn-ea"/>
                </a:rPr>
                <a:t>和</a:t>
              </a:r>
              <a:r>
                <a:rPr lang="zh-CN" altLang="en-US" sz="1600" b="1" noProof="0" dirty="0">
                  <a:ln>
                    <a:noFill/>
                  </a:ln>
                  <a:solidFill>
                    <a:schemeClr val="tx1"/>
                  </a:solidFill>
                  <a:effectLst/>
                  <a:uLnTx/>
                  <a:uFillTx/>
                  <a:latin typeface="微软雅黑" panose="020B0503020204020204" charset="-122"/>
                  <a:ea typeface="微软雅黑" panose="020B0503020204020204" charset="-122"/>
                  <a:sym typeface="+mn-ea"/>
                </a:rPr>
                <a:t>国家</a:t>
              </a:r>
              <a:r>
                <a:rPr lang="zh-CN" altLang="en-US" sz="1600" noProof="0" dirty="0">
                  <a:ln>
                    <a:noFill/>
                  </a:ln>
                  <a:solidFill>
                    <a:schemeClr val="tx1"/>
                  </a:solidFill>
                  <a:effectLst/>
                  <a:uLnTx/>
                  <a:uFillTx/>
                  <a:latin typeface="微软雅黑" panose="020B0503020204020204" charset="-122"/>
                  <a:ea typeface="微软雅黑" panose="020B0503020204020204" charset="-122"/>
                  <a:sym typeface="+mn-ea"/>
                </a:rPr>
                <a:t>对于该罕见病儿童用药研发的</a:t>
              </a:r>
              <a:r>
                <a:rPr lang="zh-CN" altLang="en-US" sz="1600" b="1" noProof="0" dirty="0">
                  <a:ln>
                    <a:noFill/>
                  </a:ln>
                  <a:solidFill>
                    <a:schemeClr val="tx1"/>
                  </a:solidFill>
                  <a:effectLst/>
                  <a:uLnTx/>
                  <a:uFillTx/>
                  <a:latin typeface="微软雅黑" panose="020B0503020204020204" charset="-122"/>
                  <a:ea typeface="微软雅黑" panose="020B0503020204020204" charset="-122"/>
                  <a:sym typeface="+mn-ea"/>
                </a:rPr>
                <a:t>鼓励</a:t>
              </a:r>
              <a:endParaRPr lang="zh-CN" altLang="en-US" sz="1600" b="1" noProof="0" dirty="0">
                <a:ln>
                  <a:noFill/>
                </a:ln>
                <a:solidFill>
                  <a:schemeClr val="tx1"/>
                </a:solidFill>
                <a:effectLst/>
                <a:uLnTx/>
                <a:uFillTx/>
                <a:latin typeface="微软雅黑" panose="020B0503020204020204" charset="-122"/>
                <a:ea typeface="微软雅黑" panose="020B0503020204020204" charset="-122"/>
                <a:sym typeface="+mn-ea"/>
              </a:endParaRPr>
            </a:p>
          </p:txBody>
        </p:sp>
      </p:grpSp>
      <p:sp>
        <p:nvSpPr>
          <p:cNvPr id="36" name="文本框 35"/>
          <p:cNvSpPr txBox="1"/>
          <p:nvPr/>
        </p:nvSpPr>
        <p:spPr>
          <a:xfrm>
            <a:off x="880110" y="585470"/>
            <a:ext cx="11991975" cy="460375"/>
          </a:xfrm>
          <a:prstGeom prst="rect">
            <a:avLst/>
          </a:prstGeom>
          <a:noFill/>
        </p:spPr>
        <p:txBody>
          <a:bodyPr wrap="square">
            <a:spAutoFit/>
          </a:bodyPr>
          <a:lstStyle/>
          <a:p>
            <a:r>
              <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全球首个且中国唯一*获批的用于治疗</a:t>
            </a:r>
            <a:r>
              <a:rPr lang="en-US" altLang="zh-CN"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Dravet</a:t>
            </a:r>
            <a:r>
              <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综合征，获得</a:t>
            </a:r>
            <a:r>
              <a:rPr lang="en-US" altLang="zh-CN"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CDE</a:t>
            </a:r>
            <a:r>
              <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优先审评资格</a:t>
            </a:r>
            <a:endPar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144828" y="83318"/>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p>
            <a:pPr marL="0" marR="0" indent="0" algn="ctr" defTabSz="520065" rtl="0" fontAlgn="auto" latinLnBrk="0" hangingPunct="0">
              <a:lnSpc>
                <a:spcPct val="100000"/>
              </a:lnSpc>
              <a:spcBef>
                <a:spcPts val="0"/>
              </a:spcBef>
              <a:spcAft>
                <a:spcPts val="0"/>
              </a:spcAft>
              <a:buClrTx/>
              <a:buSzTx/>
              <a:buFontTx/>
              <a:buNone/>
            </a:pP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04 </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创新性</a:t>
            </a:r>
            <a:endParaRPr kumimoji="0" lang="zh-CN" altLang="en-US" sz="3200" b="1"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Relative"/>
            </a:endParaRPr>
          </a:p>
        </p:txBody>
      </p:sp>
      <p:sp>
        <p:nvSpPr>
          <p:cNvPr id="10" name="文本框 9"/>
          <p:cNvSpPr txBox="1"/>
          <p:nvPr/>
        </p:nvSpPr>
        <p:spPr>
          <a:xfrm>
            <a:off x="109220" y="6612890"/>
            <a:ext cx="6096000" cy="245110"/>
          </a:xfrm>
          <a:prstGeom prst="rect">
            <a:avLst/>
          </a:prstGeom>
          <a:noFill/>
        </p:spPr>
        <p:txBody>
          <a:bodyPr wrap="square" rtlCol="0" anchor="t">
            <a:spAutoFit/>
          </a:bodyPr>
          <a:p>
            <a:r>
              <a:rPr lang="zh-CN" altLang="en-US" sz="1000"/>
              <a:t>*截止日期为202</a:t>
            </a:r>
            <a:r>
              <a:rPr lang="en-US" altLang="zh-CN" sz="1000"/>
              <a:t>4</a:t>
            </a:r>
            <a:r>
              <a:rPr lang="zh-CN" altLang="en-US" sz="1000"/>
              <a:t>年7月，中国内地唯一</a:t>
            </a:r>
            <a:endParaRPr lang="zh-CN" altLang="en-US" sz="1000"/>
          </a:p>
        </p:txBody>
      </p:sp>
      <p:sp>
        <p:nvSpPr>
          <p:cNvPr id="37" name="文本框 36"/>
          <p:cNvSpPr txBox="1"/>
          <p:nvPr/>
        </p:nvSpPr>
        <p:spPr>
          <a:xfrm>
            <a:off x="1171575" y="1697990"/>
            <a:ext cx="6096000" cy="460375"/>
          </a:xfrm>
          <a:prstGeom prst="rect">
            <a:avLst/>
          </a:prstGeom>
          <a:noFill/>
        </p:spPr>
        <p:txBody>
          <a:bodyPr wrap="square" rtlCol="0" anchor="t">
            <a:spAutoFit/>
          </a:bodyPr>
          <a:p>
            <a:pPr marL="245745" lvl="1" indent="-171450">
              <a:lnSpc>
                <a:spcPct val="150000"/>
              </a:lnSpc>
              <a:buFont typeface="Arial" panose="020B0604020202020204" pitchFamily="34" charset="0"/>
              <a:buChar char="•"/>
            </a:pPr>
            <a:r>
              <a:rPr lang="zh-CN" altLang="en-US" sz="1600" b="1" noProof="0" dirty="0">
                <a:ln>
                  <a:noFill/>
                </a:ln>
                <a:solidFill>
                  <a:srgbClr val="013B9E"/>
                </a:solidFill>
                <a:effectLst/>
                <a:uLnTx/>
                <a:uFillTx/>
                <a:latin typeface="微软雅黑" panose="020B0503020204020204" charset="-122"/>
                <a:ea typeface="微软雅黑" panose="020B0503020204020204" charset="-122"/>
                <a:sym typeface="+mn-ea"/>
              </a:rPr>
              <a:t>纳入优先审评审批</a:t>
            </a:r>
            <a:endParaRPr lang="zh-CN" altLang="en-US" sz="1600" b="1" noProof="0" dirty="0">
              <a:ln>
                <a:noFill/>
              </a:ln>
              <a:solidFill>
                <a:srgbClr val="013B9E"/>
              </a:solidFill>
              <a:effectLst/>
              <a:uLnTx/>
              <a:uFillTx/>
              <a:latin typeface="微软雅黑" panose="020B0503020204020204" charset="-122"/>
              <a:ea typeface="微软雅黑" panose="020B0503020204020204" charset="-122"/>
              <a:sym typeface="+mn-ea"/>
            </a:endParaRPr>
          </a:p>
        </p:txBody>
      </p:sp>
      <p:sp>
        <p:nvSpPr>
          <p:cNvPr id="54" name="矩形: 圆角 14"/>
          <p:cNvSpPr/>
          <p:nvPr/>
        </p:nvSpPr>
        <p:spPr>
          <a:xfrm>
            <a:off x="4617816" y="1309587"/>
            <a:ext cx="5273756" cy="428216"/>
          </a:xfrm>
          <a:prstGeom prst="roundRect">
            <a:avLst>
              <a:gd name="adj" fmla="val 50000"/>
            </a:avLst>
          </a:prstGeom>
          <a:gradFill>
            <a:gsLst>
              <a:gs pos="50000">
                <a:srgbClr val="E8EEF8"/>
              </a:gs>
              <a:gs pos="0">
                <a:srgbClr val="DAE3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13B9E"/>
                </a:solidFill>
                <a:latin typeface="微软雅黑" panose="020B0503020204020204" charset="-122"/>
                <a:ea typeface="微软雅黑" panose="020B0503020204020204" charset="-122"/>
              </a:rPr>
              <a:t>创新带来的患者和社会获益</a:t>
            </a:r>
            <a:endParaRPr lang="zh-CN" altLang="en-US" b="1" dirty="0">
              <a:solidFill>
                <a:srgbClr val="013B9E"/>
              </a:solidFill>
              <a:latin typeface="微软雅黑" panose="020B0503020204020204" charset="-122"/>
              <a:ea typeface="微软雅黑" panose="020B0503020204020204" charset="-122"/>
            </a:endParaRPr>
          </a:p>
        </p:txBody>
      </p:sp>
      <p:sp>
        <p:nvSpPr>
          <p:cNvPr id="55" name="文本框 54"/>
          <p:cNvSpPr txBox="1"/>
          <p:nvPr/>
        </p:nvSpPr>
        <p:spPr>
          <a:xfrm>
            <a:off x="4105275" y="1495425"/>
            <a:ext cx="7486650" cy="5255895"/>
          </a:xfrm>
          <a:prstGeom prst="rect">
            <a:avLst/>
          </a:prstGeom>
          <a:noFill/>
        </p:spPr>
        <p:txBody>
          <a:bodyPr wrap="square">
            <a:spAutoFit/>
          </a:bodyPr>
          <a:lstStyle>
            <a:defPPr>
              <a:defRPr lang="zh-CN"/>
            </a:defPPr>
            <a:lvl1pPr marL="285750" indent="-285750">
              <a:buClr>
                <a:srgbClr val="0356B3"/>
              </a:buClr>
              <a:buFont typeface="Wingdings" panose="05000000000000000000" pitchFamily="2" charset="2"/>
              <a:buChar char="u"/>
              <a:defRPr sz="1400">
                <a:latin typeface="Arial" panose="020B0604020202020204" pitchFamily="34" charset="0"/>
                <a:ea typeface="微软雅黑" panose="020B0503020204020204" charset="-122"/>
              </a:defRPr>
            </a:lvl1pPr>
          </a:lstStyle>
          <a:p>
            <a:pPr>
              <a:lnSpc>
                <a:spcPct val="150000"/>
              </a:lnSpc>
              <a:buClr>
                <a:srgbClr val="013B9E"/>
              </a:buClr>
            </a:pPr>
            <a:endParaRPr lang="en-US" altLang="zh-CN" sz="2000" dirty="0"/>
          </a:p>
          <a:p>
            <a:pPr>
              <a:lnSpc>
                <a:spcPct val="150000"/>
              </a:lnSpc>
              <a:buClr>
                <a:srgbClr val="013B9E"/>
              </a:buClr>
            </a:pPr>
            <a:r>
              <a:rPr lang="zh-CN" altLang="en-US" sz="1800" b="1" dirty="0"/>
              <a:t>针对</a:t>
            </a:r>
            <a:r>
              <a:rPr lang="en-US" altLang="zh-CN" sz="1800" b="1" dirty="0">
                <a:solidFill>
                  <a:schemeClr val="tx1">
                    <a:lumMod val="85000"/>
                    <a:lumOff val="15000"/>
                  </a:schemeClr>
                </a:solidFill>
                <a:sym typeface="Arial" panose="020B0604020202020204" pitchFamily="34" charset="0"/>
              </a:rPr>
              <a:t>Dravet</a:t>
            </a:r>
            <a:r>
              <a:rPr lang="zh-CN" altLang="en-US" sz="1800" b="1" dirty="0"/>
              <a:t>独特机制：</a:t>
            </a:r>
            <a:r>
              <a:rPr lang="zh-CN" altLang="en-US" sz="1800" dirty="0"/>
              <a:t>司替戊醇上调GABA受体能神经元活性对抗SCN1A突变所致癫痫发作，与氯巴占等</a:t>
            </a:r>
            <a:r>
              <a:rPr lang="zh-CN" altLang="en-US" sz="1800" dirty="0"/>
              <a:t>药物相互作用增强疗效</a:t>
            </a:r>
            <a:endParaRPr lang="zh-CN" altLang="en-US" sz="1800" b="1" dirty="0"/>
          </a:p>
          <a:p>
            <a:pPr>
              <a:lnSpc>
                <a:spcPct val="150000"/>
              </a:lnSpc>
              <a:buClr>
                <a:srgbClr val="013B9E"/>
              </a:buClr>
            </a:pPr>
            <a:r>
              <a:rPr lang="zh-CN" altLang="en-US" sz="1800" b="1" dirty="0"/>
              <a:t>疗效获益</a:t>
            </a:r>
            <a:r>
              <a:rPr lang="zh-CN" altLang="en-US" sz="1800" dirty="0"/>
              <a:t>：显著</a:t>
            </a:r>
            <a:r>
              <a:rPr lang="zh-CN" altLang="en-US" sz="1800" dirty="0">
                <a:latin typeface="微软雅黑" panose="020B0503020204020204" charset="-122"/>
                <a:sym typeface="+mn-ea"/>
              </a:rPr>
              <a:t>降低患儿癫痫发作频率和持续时间，减少患儿神经系统损伤以及疾病加重、就诊和住院等风险，减少家庭看护和社会负担，早期添加司替戊醇治疗对于癫痫远期预后具有积极影响。</a:t>
            </a:r>
            <a:endParaRPr lang="zh-CN" altLang="en-US" sz="1800" dirty="0">
              <a:latin typeface="微软雅黑" panose="020B0503020204020204" charset="-122"/>
              <a:sym typeface="+mn-ea"/>
            </a:endParaRPr>
          </a:p>
          <a:p>
            <a:pPr>
              <a:lnSpc>
                <a:spcPct val="150000"/>
              </a:lnSpc>
              <a:buClr>
                <a:srgbClr val="013B9E"/>
              </a:buClr>
            </a:pPr>
            <a:r>
              <a:rPr lang="zh-CN" altLang="en-US" sz="1800" b="1" dirty="0">
                <a:latin typeface="微软雅黑" panose="020B0503020204020204" charset="-122"/>
                <a:sym typeface="+mn-ea"/>
              </a:rPr>
              <a:t>安全获益</a:t>
            </a:r>
            <a:r>
              <a:rPr lang="zh-CN" altLang="en-US" sz="1800" dirty="0">
                <a:latin typeface="微软雅黑" panose="020B0503020204020204" charset="-122"/>
                <a:sym typeface="+mn-ea"/>
              </a:rPr>
              <a:t>：</a:t>
            </a:r>
            <a:r>
              <a:rPr lang="zh-CN" altLang="en-US" sz="1800" b="1" dirty="0">
                <a:latin typeface="微软雅黑" panose="020B0503020204020204" charset="-122"/>
                <a:sym typeface="+mn-ea"/>
              </a:rPr>
              <a:t>无潜在成瘾性</a:t>
            </a:r>
            <a:r>
              <a:rPr lang="zh-CN" altLang="en-US" sz="1800" dirty="0">
                <a:latin typeface="微软雅黑" panose="020B0503020204020204" charset="-122"/>
                <a:sym typeface="+mn-ea"/>
              </a:rPr>
              <a:t>，与氯巴占联用可降低氯巴占剂量及成瘾风险，患者长期用药安全性好。</a:t>
            </a:r>
            <a:endParaRPr lang="zh-CN" altLang="en-US" sz="1800" dirty="0">
              <a:latin typeface="微软雅黑" panose="020B0503020204020204" charset="-122"/>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800" b="1" dirty="0">
                <a:latin typeface="微软雅黑" panose="020B0503020204020204" charset="-122"/>
                <a:sym typeface="+mn-ea"/>
              </a:rPr>
              <a:t>剂型获益</a:t>
            </a:r>
            <a:r>
              <a:rPr lang="zh-CN" altLang="en-US" sz="1800" dirty="0">
                <a:latin typeface="微软雅黑" panose="020B0503020204020204" charset="-122"/>
                <a:sym typeface="+mn-ea"/>
              </a:rPr>
              <a:t>：</a:t>
            </a:r>
            <a:r>
              <a:rPr lang="en-US" altLang="zh-CN" sz="1800" dirty="0" smtClean="0">
                <a:solidFill>
                  <a:srgbClr val="000000"/>
                </a:solidFill>
                <a:latin typeface="微软雅黑" panose="020B0503020204020204" charset="-122"/>
                <a:sym typeface="+mn-ea"/>
              </a:rPr>
              <a:t>6个月及以上婴幼儿可用</a:t>
            </a:r>
            <a:r>
              <a:rPr lang="zh-CN" altLang="en-US" sz="1800" dirty="0" smtClean="0">
                <a:solidFill>
                  <a:srgbClr val="000000"/>
                </a:solidFill>
                <a:latin typeface="微软雅黑" panose="020B0503020204020204" charset="-122"/>
                <a:sym typeface="+mn-ea"/>
              </a:rPr>
              <a:t>，更适用于</a:t>
            </a:r>
            <a:r>
              <a:rPr lang="en-US" altLang="zh-CN" sz="1800" dirty="0" smtClean="0">
                <a:solidFill>
                  <a:srgbClr val="000000"/>
                </a:solidFill>
                <a:latin typeface="微软雅黑" panose="020B0503020204020204" charset="-122"/>
                <a:sym typeface="+mn-ea"/>
              </a:rPr>
              <a:t>Dravet综合征</a:t>
            </a:r>
            <a:r>
              <a:rPr lang="zh-CN" altLang="en-US" sz="1800" dirty="0" smtClean="0">
                <a:solidFill>
                  <a:srgbClr val="000000"/>
                </a:solidFill>
                <a:latin typeface="微软雅黑" panose="020B0503020204020204" charset="-122"/>
                <a:sym typeface="+mn-ea"/>
              </a:rPr>
              <a:t>初始发病幼儿；本品为</a:t>
            </a:r>
            <a:r>
              <a:rPr lang="zh-CN" altLang="en-US" sz="1800" b="1" dirty="0" smtClean="0">
                <a:solidFill>
                  <a:srgbClr val="000000"/>
                </a:solidFill>
                <a:latin typeface="微软雅黑" panose="020B0503020204020204" charset="-122"/>
                <a:sym typeface="+mn-ea"/>
              </a:rPr>
              <a:t>干混悬剂型，儿童服用方便易接受。</a:t>
            </a:r>
            <a:endParaRPr lang="zh-CN" altLang="en-US" sz="1800" b="1" dirty="0" smtClean="0">
              <a:solidFill>
                <a:srgbClr val="000000"/>
              </a:solidFill>
              <a:latin typeface="微软雅黑" panose="020B0503020204020204" charset="-122"/>
              <a:sym typeface="+mn-ea"/>
            </a:endParaRPr>
          </a:p>
          <a:p>
            <a:pPr marL="285750" indent="-285750" eaLnBrk="0" fontAlgn="base" hangingPunct="0">
              <a:lnSpc>
                <a:spcPts val="2665"/>
              </a:lnSpc>
              <a:spcBef>
                <a:spcPct val="0"/>
              </a:spcBef>
              <a:spcAft>
                <a:spcPct val="0"/>
              </a:spcAft>
              <a:buFont typeface="Arial" panose="020B0604020202020204" pitchFamily="34" charset="0"/>
              <a:buChar char="•"/>
              <a:defRPr/>
            </a:pPr>
            <a:r>
              <a:rPr lang="zh-CN" altLang="en-US" sz="1800" b="1" dirty="0">
                <a:latin typeface="微软雅黑" panose="020B0503020204020204" charset="-122"/>
                <a:sym typeface="+mn-ea"/>
              </a:rPr>
              <a:t>依从性获益</a:t>
            </a:r>
            <a:r>
              <a:rPr lang="zh-CN" altLang="en-US" sz="1800" dirty="0">
                <a:latin typeface="微软雅黑" panose="020B0503020204020204" charset="-122"/>
                <a:sym typeface="+mn-ea"/>
              </a:rPr>
              <a:t>：</a:t>
            </a:r>
            <a:r>
              <a:rPr lang="zh-CN" altLang="en-US" sz="1800" b="1" dirty="0" smtClean="0">
                <a:solidFill>
                  <a:srgbClr val="000000"/>
                </a:solidFill>
                <a:latin typeface="微软雅黑" panose="020B0503020204020204" charset="-122"/>
                <a:sym typeface="+mn-ea"/>
              </a:rPr>
              <a:t>水果口味，口感佳，依从性高</a:t>
            </a:r>
            <a:endParaRPr lang="zh-CN" altLang="en-US" sz="1800" b="1" dirty="0" smtClean="0">
              <a:solidFill>
                <a:srgbClr val="000000"/>
              </a:solidFill>
              <a:latin typeface="微软雅黑" panose="020B0503020204020204" charset="-122"/>
              <a:ea typeface="微软雅黑" panose="020B0503020204020204" charset="-122"/>
            </a:endParaRPr>
          </a:p>
          <a:p>
            <a:pPr>
              <a:lnSpc>
                <a:spcPct val="150000"/>
              </a:lnSpc>
              <a:buClr>
                <a:srgbClr val="013B9E"/>
              </a:buClr>
            </a:pPr>
            <a:endParaRPr lang="zh-CN" altLang="en-US" sz="2000" dirty="0">
              <a:latin typeface="微软雅黑" panose="020B0503020204020204" charset="-122"/>
            </a:endParaRPr>
          </a:p>
          <a:p>
            <a:pPr>
              <a:buClr>
                <a:srgbClr val="013B9E"/>
              </a:buClr>
            </a:pPr>
            <a:endParaRPr lang="zh-CN" altLang="en-US" sz="2000" dirty="0">
              <a:latin typeface="微软雅黑" panose="020B0503020204020204" charset="-122"/>
            </a:endParaRPr>
          </a:p>
        </p:txBody>
      </p:sp>
      <p:grpSp>
        <p:nvGrpSpPr>
          <p:cNvPr id="92" name="组合 91"/>
          <p:cNvGrpSpPr/>
          <p:nvPr/>
        </p:nvGrpSpPr>
        <p:grpSpPr>
          <a:xfrm>
            <a:off x="4105272" y="6027356"/>
            <a:ext cx="2914649" cy="321945"/>
            <a:chOff x="958129" y="795594"/>
            <a:chExt cx="3336831" cy="485809"/>
          </a:xfrm>
        </p:grpSpPr>
        <p:sp>
          <p:nvSpPr>
            <p:cNvPr id="43" name="矩形: 圆角 42"/>
            <p:cNvSpPr/>
            <p:nvPr/>
          </p:nvSpPr>
          <p:spPr>
            <a:xfrm>
              <a:off x="958129" y="798838"/>
              <a:ext cx="3276600" cy="457200"/>
            </a:xfrm>
            <a:prstGeom prst="roundRect">
              <a:avLst>
                <a:gd name="adj" fmla="val 50000"/>
              </a:avLst>
            </a:pr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9" name="文本框 88"/>
            <p:cNvSpPr txBox="1"/>
            <p:nvPr/>
          </p:nvSpPr>
          <p:spPr>
            <a:xfrm>
              <a:off x="1186400" y="795594"/>
              <a:ext cx="3108560" cy="4858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干混悬剂型</a:t>
              </a:r>
              <a:r>
                <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-6</a:t>
              </a: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月以上幼儿可用</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5*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5*l_h_a*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5*l_h_i*1_3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5*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5*l_h_a*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5*l_h_i*1_5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5_2"/>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diagram20232462_5*l_h_i*1_5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5"/>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2462_5*l_h_a*1_5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2462_5*l_h_a*1_6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10.64562686950205,&quot;left&quot;:308.4999969482422,&quot;top&quot;:70.62500305175782,&quot;width&quot;:571.800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9.xml><?xml version="1.0" encoding="utf-8"?>
<p:tagLst xmlns:p="http://schemas.openxmlformats.org/presentationml/2006/main">
  <p:tag name="KSO_WM_SLIDE_ID" val="custom20230314_4"/>
  <p:tag name="KSO_WM_TEMPLATE_SUBCATEGORY" val="29"/>
  <p:tag name="KSO_WM_TEMPLATE_MASTER_TYPE" val="0"/>
  <p:tag name="KSO_WM_TEMPLATE_COLOR_TYPE" val="0"/>
  <p:tag name="KSO_WM_SLIDE_ITEM_CNT" val="6"/>
  <p:tag name="KSO_WM_SLIDE_INDEX" val="4"/>
  <p:tag name="KSO_WM_TAG_VERSION" val="3.0"/>
  <p:tag name="KSO_WM_BEAUTIFY_FLAG" val="#wm#"/>
  <p:tag name="KSO_WM_TEMPLATE_CATEGORY" val="custom"/>
  <p:tag name="KSO_WM_TEMPLATE_INDEX" val="20230314"/>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TABLE_ENDDRAG_ORIGIN_RECT" val="478*268"/>
  <p:tag name="TABLE_ENDDRAG_RECT" val="22*62*478*268"/>
</p:tagLst>
</file>

<file path=ppt/tags/tag21.xml><?xml version="1.0" encoding="utf-8"?>
<p:tagLst xmlns:p="http://schemas.openxmlformats.org/presentationml/2006/main">
  <p:tag name="ISLIDE.ICON" val="#173630;#384280;"/>
</p:tagLst>
</file>

<file path=ppt/tags/tag22.xml><?xml version="1.0" encoding="utf-8"?>
<p:tagLst xmlns:p="http://schemas.openxmlformats.org/presentationml/2006/main">
  <p:tag name="TABLE_ENDDRAG_ORIGIN_RECT" val="930*379"/>
  <p:tag name="TABLE_ENDDRAG_RECT" val="11*133*930*379"/>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THINKCELLSHAPEDONOTDELETE" val="thinkcellActiveDocDoNotDelete"/>
</p:tagLst>
</file>

<file path=ppt/tags/tag26.xml><?xml version="1.0" encoding="utf-8"?>
<p:tagLst xmlns:p="http://schemas.openxmlformats.org/presentationml/2006/main">
  <p:tag name="ISLIDE.ICON" val="#375856;"/>
</p:tagLst>
</file>

<file path=ppt/tags/tag3.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4*a*1"/>
  <p:tag name="KSO_WM_TEMPLATE_CATEGORY" val="custom"/>
  <p:tag name="KSO_WM_TEMPLATE_INDEX" val="20230314"/>
  <p:tag name="KSO_WM_UNIT_LAYERLEVEL" val="1"/>
  <p:tag name="KSO_WM_TAG_VERSION" val="3.0"/>
  <p:tag name="KSO_WM_BEAUTIFY_FLAG" val="#wm#"/>
  <p:tag name="KSO_WM_DIAGRAM_GROUP_CODE" val="l1-1"/>
  <p:tag name="KSO_WM_UNIT_PRESET_TEXT" val="目录"/>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5*l_h_i*1_2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5*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5*l_h_i*1_4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4_2"/>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32462_5*l_h_i*1_4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2462_5*l_h_a*1_4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5*l_h_i*1_1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422.945626869502,&quot;left&quot;:250.9999969482422,&quot;top&quot;:63.525003051757814,&quot;width&quot;:648.7000061035156}"/>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5">
    <a:dk1>
      <a:srgbClr val="000000"/>
    </a:dk1>
    <a:lt1>
      <a:srgbClr val="FFFFFF"/>
    </a:lt1>
    <a:dk2>
      <a:srgbClr val="000000"/>
    </a:dk2>
    <a:lt2>
      <a:srgbClr val="FEFFFF"/>
    </a:lt2>
    <a:accent1>
      <a:srgbClr val="39C586"/>
    </a:accent1>
    <a:accent2>
      <a:srgbClr val="5E78F8"/>
    </a:accent2>
    <a:accent3>
      <a:srgbClr val="9264E6"/>
    </a:accent3>
    <a:accent4>
      <a:srgbClr val="2CA7E4"/>
    </a:accent4>
    <a:accent5>
      <a:srgbClr val="F2B12E"/>
    </a:accent5>
    <a:accent6>
      <a:srgbClr val="DD4752"/>
    </a:accent6>
    <a:hlink>
      <a:srgbClr val="304FFE"/>
    </a:hlink>
    <a:folHlink>
      <a:srgbClr val="00A3F4"/>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4504</Words>
  <Application>WPS 演示</Application>
  <PresentationFormat>宽屏</PresentationFormat>
  <Paragraphs>305</Paragraphs>
  <Slides>11</Slides>
  <Notes>0</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3</vt:i4>
      </vt:variant>
      <vt:variant>
        <vt:lpstr>幻灯片标题</vt:lpstr>
      </vt:variant>
      <vt:variant>
        <vt:i4>11</vt:i4>
      </vt:variant>
    </vt:vector>
  </HeadingPairs>
  <TitlesOfParts>
    <vt:vector size="30" baseType="lpstr">
      <vt:lpstr>Arial</vt:lpstr>
      <vt:lpstr>宋体</vt:lpstr>
      <vt:lpstr>Wingdings</vt:lpstr>
      <vt:lpstr>微软雅黑</vt:lpstr>
      <vt:lpstr>Times New Roman</vt:lpstr>
      <vt:lpstr>Calibri</vt:lpstr>
      <vt:lpstr>Wingdings</vt:lpstr>
      <vt:lpstr>方正粗黑宋简体</vt:lpstr>
      <vt:lpstr>Impact</vt:lpstr>
      <vt:lpstr>Relative</vt:lpstr>
      <vt:lpstr>仿宋</vt:lpstr>
      <vt:lpstr>Arial Unicode MS</vt:lpstr>
      <vt:lpstr>Segoe Print</vt:lpstr>
      <vt:lpstr>等线</vt:lpstr>
      <vt:lpstr>WPS</vt:lpstr>
      <vt:lpstr>1_Office 主题​​</vt:lpstr>
      <vt:lpstr>TCLayout.ActiveDocument.1</vt:lpstr>
      <vt:lpstr>TCLayout.ActiveDocument.1</vt:lpstr>
      <vt:lpstr>TCLayout.ActiveDocument.1</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Administrator</cp:lastModifiedBy>
  <cp:revision>61</cp:revision>
  <dcterms:created xsi:type="dcterms:W3CDTF">2023-08-09T12:44:00Z</dcterms:created>
  <dcterms:modified xsi:type="dcterms:W3CDTF">2024-07-13T07:40:31Z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2052-10.8.2.6837</vt:lpwstr>
  </property>
</Properties>
</file>